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  <p:sldMasterId id="2147483791" r:id="rId2"/>
    <p:sldMasterId id="2147483826" r:id="rId3"/>
  </p:sldMasterIdLst>
  <p:notesMasterIdLst>
    <p:notesMasterId r:id="rId31"/>
  </p:notesMasterIdLst>
  <p:sldIdLst>
    <p:sldId id="879" r:id="rId4"/>
    <p:sldId id="893" r:id="rId5"/>
    <p:sldId id="881" r:id="rId6"/>
    <p:sldId id="882" r:id="rId7"/>
    <p:sldId id="884" r:id="rId8"/>
    <p:sldId id="883" r:id="rId9"/>
    <p:sldId id="885" r:id="rId10"/>
    <p:sldId id="886" r:id="rId11"/>
    <p:sldId id="887" r:id="rId12"/>
    <p:sldId id="888" r:id="rId13"/>
    <p:sldId id="889" r:id="rId14"/>
    <p:sldId id="890" r:id="rId15"/>
    <p:sldId id="891" r:id="rId16"/>
    <p:sldId id="892" r:id="rId17"/>
    <p:sldId id="894" r:id="rId18"/>
    <p:sldId id="895" r:id="rId19"/>
    <p:sldId id="896" r:id="rId20"/>
    <p:sldId id="898" r:id="rId21"/>
    <p:sldId id="899" r:id="rId22"/>
    <p:sldId id="907" r:id="rId23"/>
    <p:sldId id="904" r:id="rId24"/>
    <p:sldId id="905" r:id="rId25"/>
    <p:sldId id="906" r:id="rId26"/>
    <p:sldId id="911" r:id="rId27"/>
    <p:sldId id="908" r:id="rId28"/>
    <p:sldId id="909" r:id="rId29"/>
    <p:sldId id="901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CC"/>
    <a:srgbClr val="4252A4"/>
    <a:srgbClr val="4A8CA6"/>
    <a:srgbClr val="66CCFF"/>
    <a:srgbClr val="66FFFF"/>
    <a:srgbClr val="99CCFF"/>
    <a:srgbClr val="CCFFFF"/>
    <a:srgbClr val="FFFF99"/>
    <a:srgbClr val="FF7C8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26" autoAdjust="0"/>
    <p:restoredTop sz="85294" autoAdjust="0"/>
  </p:normalViewPr>
  <p:slideViewPr>
    <p:cSldViewPr>
      <p:cViewPr varScale="1">
        <p:scale>
          <a:sx n="80" d="100"/>
          <a:sy n="80" d="100"/>
        </p:scale>
        <p:origin x="-67" y="-1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91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78ECF-6664-4DF5-A43E-F13AFB7B4892}" type="datetimeFigureOut">
              <a:rPr lang="zh-CN" altLang="en-US" smtClean="0"/>
              <a:pPr/>
              <a:t>2013/11/13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F43B15-AEE2-4EDE-805B-0118061934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998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B3AECDE3-4987-42AC-BE65-E8206306E200}" type="slidenum">
              <a:rPr lang="en-US" altLang="zh-CN" sz="1200">
                <a:solidFill>
                  <a:prstClr val="black"/>
                </a:solidFill>
              </a:rPr>
              <a:pPr eaLnBrk="1" hangingPunct="1"/>
              <a:t>1</a:t>
            </a:fld>
            <a:endParaRPr lang="en-US" altLang="zh-CN" sz="1200" dirty="0">
              <a:solidFill>
                <a:prstClr val="black"/>
              </a:solidFill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671BB-4B84-4AFE-AD6B-E13076ECCE2E}" type="slidenum">
              <a:rPr lang="zh-CN" altLang="en-US" smtClean="0">
                <a:solidFill>
                  <a:prstClr val="black"/>
                </a:solidFill>
              </a:rPr>
              <a:pPr/>
              <a:t>22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671BB-4B84-4AFE-AD6B-E13076ECCE2E}" type="slidenum">
              <a:rPr lang="zh-CN" altLang="en-US" smtClean="0">
                <a:solidFill>
                  <a:prstClr val="black"/>
                </a:solidFill>
              </a:rPr>
              <a:pPr/>
              <a:t>23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671BB-4B84-4AFE-AD6B-E13076ECCE2E}" type="slidenum">
              <a:rPr lang="zh-CN" altLang="en-US" smtClean="0">
                <a:solidFill>
                  <a:prstClr val="black"/>
                </a:solidFill>
              </a:rPr>
              <a:pPr/>
              <a:t>24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7BB4CE4-0865-497D-B1FA-92C7AA3672FA}" type="slidenum">
              <a:rPr lang="zh-CN" altLang="en-GB" smtClean="0">
                <a:solidFill>
                  <a:prstClr val="white"/>
                </a:solidFill>
              </a:rPr>
              <a:pPr>
                <a:defRPr/>
              </a:pPr>
              <a:t>27</a:t>
            </a:fld>
            <a:endParaRPr lang="en-GB" altLang="zh-CN">
              <a:solidFill>
                <a:prstClr val="white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671BB-4B84-4AFE-AD6B-E13076ECCE2E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671BB-4B84-4AFE-AD6B-E13076ECCE2E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671BB-4B84-4AFE-AD6B-E13076ECCE2E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671BB-4B84-4AFE-AD6B-E13076ECCE2E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671BB-4B84-4AFE-AD6B-E13076ECCE2E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671BB-4B84-4AFE-AD6B-E13076ECCE2E}" type="slidenum">
              <a:rPr lang="zh-CN" altLang="en-US" smtClean="0">
                <a:solidFill>
                  <a:prstClr val="black"/>
                </a:solidFill>
              </a:rPr>
              <a:pPr/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671BB-4B84-4AFE-AD6B-E13076ECCE2E}" type="slidenum">
              <a:rPr lang="zh-CN" altLang="en-US" smtClean="0">
                <a:solidFill>
                  <a:prstClr val="black"/>
                </a:solidFill>
              </a:rPr>
              <a:pPr/>
              <a:t>20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671BB-4B84-4AFE-AD6B-E13076ECCE2E}" type="slidenum">
              <a:rPr lang="zh-CN" altLang="en-US" smtClean="0">
                <a:solidFill>
                  <a:prstClr val="black"/>
                </a:solidFill>
              </a:rPr>
              <a:pPr/>
              <a:t>21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C55341-A350-4366-A3C0-EFA5D111E8B7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31948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7334A-F41D-413E-949D-1595C3BFDDD8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08637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214313"/>
            <a:ext cx="2160587" cy="61420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42875" y="214313"/>
            <a:ext cx="6329363" cy="61420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EED4B-199F-4EFD-9A75-34121EECFD5D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258853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875" y="214313"/>
            <a:ext cx="8228013" cy="8556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28625" y="1214438"/>
            <a:ext cx="8356600" cy="5141912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59B84-7D71-4966-9EEF-16DADF97A126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32719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CCAB7470-36C3-48E9-9C61-02DD9BA30DA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0445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DC561EB3-C314-48CE-BCB0-42C292ADE69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32961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AC9F4F-3745-486B-8423-A045D3EFCA1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296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BB13CC-575B-48B7-A4A4-680D6F09322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762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34178-7D30-4D76-9FFC-CB98E2373FD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1991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B84961-E803-48BA-B11E-677E1BE35EA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2008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D19A7B-6464-47AE-BB78-897F0EFE076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89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5795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74FE64-C330-4A8F-A350-DFF99AAEC3C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8065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D5B53E-4314-451A-9393-34CE38FAF36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9474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4CB82-F4E9-4BEF-B1CF-252F69E87DA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4669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1BB47A-6BDB-4E21-9B0C-A4EA55F50F6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5671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0700A5-EB06-40F9-A22A-0DD1261B6D1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5158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D6201-1A08-422A-A8EA-14062CEF0EA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26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17525E-6D92-4DC0-86EA-DED836AE6696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797839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28625" y="1214438"/>
            <a:ext cx="4102100" cy="5141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3125" y="1214438"/>
            <a:ext cx="4102100" cy="5141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99B4B8-F4D4-46DF-80FA-96A876F554C4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02571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61968E-B1CC-4231-AD23-05DBF18529E9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475745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14288-BF7F-4324-BE5D-B1B9D37DE787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80537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DDCF58-502F-46A1-BEEE-65EBECD2FA9D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97417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24E6C8-3B70-4FE0-AC9F-BCFC87D47AA6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123130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9D749E-CBA1-4558-A8EE-0EB71BA212F3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162489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6350" y="207963"/>
            <a:ext cx="9156700" cy="871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15" cstate="print"/>
          <a:srcRect r="777" b="47296"/>
          <a:stretch>
            <a:fillRect/>
          </a:stretch>
        </p:blipFill>
        <p:spPr bwMode="auto">
          <a:xfrm>
            <a:off x="0" y="6572250"/>
            <a:ext cx="9144000" cy="168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28" name="Picture 3"/>
          <p:cNvPicPr>
            <a:picLocks noChangeAspect="1" noChangeArrowheads="1"/>
          </p:cNvPicPr>
          <p:nvPr/>
        </p:nvPicPr>
        <p:blipFill>
          <a:blip r:embed="rId16" cstate="print"/>
          <a:srcRect t="30394"/>
          <a:stretch>
            <a:fillRect/>
          </a:stretch>
        </p:blipFill>
        <p:spPr bwMode="auto">
          <a:xfrm>
            <a:off x="0" y="0"/>
            <a:ext cx="9144000" cy="165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29" name="Picture 4"/>
          <p:cNvPicPr>
            <a:picLocks noChangeAspect="1" noChangeArrowheads="1"/>
          </p:cNvPicPr>
          <p:nvPr/>
        </p:nvPicPr>
        <p:blipFill>
          <a:blip r:embed="rId17" cstate="print"/>
          <a:srcRect t="26118" b="54347"/>
          <a:stretch>
            <a:fillRect/>
          </a:stretch>
        </p:blipFill>
        <p:spPr bwMode="auto">
          <a:xfrm>
            <a:off x="0" y="0"/>
            <a:ext cx="9144000" cy="2143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30" name="Picture 5"/>
          <p:cNvPicPr>
            <a:picLocks noChangeAspect="1" noChangeArrowheads="1"/>
          </p:cNvPicPr>
          <p:nvPr/>
        </p:nvPicPr>
        <p:blipFill>
          <a:blip r:embed="rId17" cstate="print"/>
          <a:srcRect t="86989"/>
          <a:stretch>
            <a:fillRect/>
          </a:stretch>
        </p:blipFill>
        <p:spPr bwMode="auto">
          <a:xfrm>
            <a:off x="0" y="6643688"/>
            <a:ext cx="9144000" cy="214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07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42875" y="214313"/>
            <a:ext cx="8228013" cy="85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单击鼠标编辑标题文的格式</a:t>
            </a:r>
          </a:p>
        </p:txBody>
      </p:sp>
      <p:sp>
        <p:nvSpPr>
          <p:cNvPr id="1033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8625" y="1214438"/>
            <a:ext cx="8356600" cy="51419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单击鼠标编辑大纲正文格式</a:t>
            </a:r>
          </a:p>
          <a:p>
            <a:pPr lvl="1"/>
            <a:r>
              <a:rPr lang="zh-CN" altLang="en-GB" smtClean="0"/>
              <a:t>第二个大纲级</a:t>
            </a:r>
          </a:p>
          <a:p>
            <a:pPr lvl="2"/>
            <a:r>
              <a:rPr lang="zh-CN" altLang="en-GB" smtClean="0"/>
              <a:t>第三个大纲级</a:t>
            </a:r>
          </a:p>
          <a:p>
            <a:pPr lvl="3"/>
            <a:r>
              <a:rPr lang="zh-CN" altLang="en-GB" smtClean="0"/>
              <a:t>第四个大纲级</a:t>
            </a:r>
          </a:p>
          <a:p>
            <a:pPr lvl="4"/>
            <a:r>
              <a:rPr lang="zh-CN" altLang="en-GB" smtClean="0"/>
              <a:t>第五个大纲级</a:t>
            </a:r>
          </a:p>
          <a:p>
            <a:pPr lvl="4"/>
            <a:r>
              <a:rPr lang="zh-CN" altLang="en-GB" smtClean="0"/>
              <a:t>第六个大纲级</a:t>
            </a:r>
          </a:p>
          <a:p>
            <a:pPr lvl="4"/>
            <a:r>
              <a:rPr lang="zh-CN" altLang="en-GB" smtClean="0"/>
              <a:t>第七个大纲级</a:t>
            </a:r>
          </a:p>
          <a:p>
            <a:pPr lvl="4"/>
            <a:r>
              <a:rPr lang="zh-CN" altLang="en-GB" smtClean="0"/>
              <a:t>第八个大纲级</a:t>
            </a:r>
          </a:p>
          <a:p>
            <a:pPr lvl="4"/>
            <a:r>
              <a:rPr lang="zh-CN" altLang="en-GB" smtClean="0"/>
              <a:t>第九个大纲级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/>
          </p:nvPr>
        </p:nvSpPr>
        <p:spPr bwMode="auto">
          <a:xfrm>
            <a:off x="142875" y="6492875"/>
            <a:ext cx="2132013" cy="458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buSzPct val="100000"/>
              <a:buFont typeface="Calibri" pitchFamily="34" charset="0"/>
              <a:buNone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 defTabSz="449263" fontAlgn="base">
              <a:spcBef>
                <a:spcPct val="0"/>
              </a:spcBef>
              <a:spcAft>
                <a:spcPct val="0"/>
              </a:spcAft>
              <a:defRPr/>
            </a:pPr>
            <a:endParaRPr lang="en-GB" altLang="zh-CN"/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3143250" y="6492875"/>
            <a:ext cx="2895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defRPr/>
            </a:pPr>
            <a:endParaRPr lang="zh-CN" altLang="en-US">
              <a:solidFill>
                <a:srgbClr val="FFFFFF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6858000" y="6492875"/>
            <a:ext cx="2132013" cy="363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>
                <a:srgbClr val="F2F2F2"/>
              </a:buClr>
              <a:buSzPct val="100000"/>
              <a:buFont typeface="黑体" pitchFamily="2" charset="-122"/>
              <a:buNone/>
              <a:tabLst>
                <a:tab pos="723900" algn="l"/>
                <a:tab pos="1447800" algn="l"/>
              </a:tabLst>
              <a:defRPr sz="1200">
                <a:solidFill>
                  <a:srgbClr val="F2F2F2"/>
                </a:solidFill>
                <a:latin typeface="+mn-lt"/>
                <a:ea typeface="宋体" pitchFamily="2" charset="-122"/>
              </a:defRPr>
            </a:lvl1pPr>
          </a:lstStyle>
          <a:p>
            <a:pPr defTabSz="449263" fontAlgn="base">
              <a:spcBef>
                <a:spcPct val="0"/>
              </a:spcBef>
              <a:spcAft>
                <a:spcPct val="0"/>
              </a:spcAft>
              <a:defRPr/>
            </a:pPr>
            <a:fld id="{9FA4F71E-F164-4ABE-9DF2-491AF48133EB}" type="slidenum">
              <a:rPr lang="zh-CN" altLang="en-GB"/>
              <a:pPr defTabSz="449263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604161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黑体" pitchFamily="2" charset="-122"/>
        <a:defRPr sz="40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黑体" pitchFamily="2" charset="-122"/>
        <a:defRPr sz="4000">
          <a:solidFill>
            <a:srgbClr val="000000"/>
          </a:solidFill>
          <a:latin typeface="Times New Roman" pitchFamily="18" charset="0"/>
          <a:ea typeface="黑体" pitchFamily="2" charset="-122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黑体" pitchFamily="2" charset="-122"/>
        <a:defRPr sz="4000">
          <a:solidFill>
            <a:srgbClr val="000000"/>
          </a:solidFill>
          <a:latin typeface="Times New Roman" pitchFamily="18" charset="0"/>
          <a:ea typeface="黑体" pitchFamily="2" charset="-122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黑体" pitchFamily="2" charset="-122"/>
        <a:defRPr sz="4000">
          <a:solidFill>
            <a:srgbClr val="000000"/>
          </a:solidFill>
          <a:latin typeface="Times New Roman" pitchFamily="18" charset="0"/>
          <a:ea typeface="黑体" pitchFamily="2" charset="-122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黑体" pitchFamily="2" charset="-122"/>
        <a:defRPr sz="4000">
          <a:solidFill>
            <a:srgbClr val="000000"/>
          </a:solidFill>
          <a:latin typeface="Times New Roman" pitchFamily="18" charset="0"/>
          <a:ea typeface="黑体" pitchFamily="2" charset="-122"/>
        </a:defRPr>
      </a:lvl5pPr>
      <a:lvl6pPr marL="4572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黑体" pitchFamily="2" charset="-122"/>
        <a:defRPr sz="4000">
          <a:solidFill>
            <a:srgbClr val="000000"/>
          </a:solidFill>
          <a:latin typeface="黑体" pitchFamily="2" charset="-122"/>
        </a:defRPr>
      </a:lvl6pPr>
      <a:lvl7pPr marL="9144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黑体" pitchFamily="2" charset="-122"/>
        <a:defRPr sz="4000">
          <a:solidFill>
            <a:srgbClr val="000000"/>
          </a:solidFill>
          <a:latin typeface="黑体" pitchFamily="2" charset="-122"/>
        </a:defRPr>
      </a:lvl7pPr>
      <a:lvl8pPr marL="1371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黑体" pitchFamily="2" charset="-122"/>
        <a:defRPr sz="4000">
          <a:solidFill>
            <a:srgbClr val="000000"/>
          </a:solidFill>
          <a:latin typeface="黑体" pitchFamily="2" charset="-122"/>
        </a:defRPr>
      </a:lvl8pPr>
      <a:lvl9pPr marL="18288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黑体" pitchFamily="2" charset="-122"/>
        <a:defRPr sz="4000">
          <a:solidFill>
            <a:srgbClr val="000000"/>
          </a:solidFill>
          <a:latin typeface="黑体" pitchFamily="2" charset="-122"/>
        </a:defRPr>
      </a:lvl9pPr>
    </p:titleStyle>
    <p:bodyStyle>
      <a:lvl1pPr marL="341313" indent="-341313" algn="l" defTabSz="449263" rtl="0" eaLnBrk="0" fontAlgn="ctr" hangingPunct="0">
        <a:spcBef>
          <a:spcPts val="800"/>
        </a:spcBef>
        <a:spcAft>
          <a:spcPct val="0"/>
        </a:spcAft>
        <a:buClr>
          <a:srgbClr val="FF0000"/>
        </a:buClr>
        <a:buSzPct val="55000"/>
        <a:buFont typeface="Wingdings" pitchFamily="2" charset="2"/>
        <a:buChar char="n"/>
        <a:defRPr sz="3200">
          <a:solidFill>
            <a:srgbClr val="000000"/>
          </a:solidFill>
          <a:latin typeface="Times New Roman" pitchFamily="18" charset="0"/>
          <a:ea typeface="黑体" pitchFamily="2" charset="-122"/>
          <a:cs typeface="+mn-cs"/>
        </a:defRPr>
      </a:lvl1pPr>
      <a:lvl2pPr marL="741363" indent="-284163" algn="l" defTabSz="449263" rtl="0" eaLnBrk="0" fontAlgn="ctr" hangingPunct="0">
        <a:spcBef>
          <a:spcPts val="700"/>
        </a:spcBef>
        <a:spcAft>
          <a:spcPct val="0"/>
        </a:spcAft>
        <a:buClr>
          <a:schemeClr val="accent2"/>
        </a:buClr>
        <a:buSzPct val="50000"/>
        <a:buFont typeface="Wingdings" pitchFamily="2" charset="2"/>
        <a:buChar char="u"/>
        <a:defRPr sz="2800">
          <a:solidFill>
            <a:srgbClr val="000000"/>
          </a:solidFill>
          <a:latin typeface="Times New Roman" pitchFamily="18" charset="0"/>
          <a:ea typeface="黑体" pitchFamily="2" charset="-122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rgbClr val="000000"/>
          </a:solidFill>
          <a:latin typeface="Times New Roman" pitchFamily="18" charset="0"/>
          <a:ea typeface="黑体" pitchFamily="2" charset="-122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Times New Roman" pitchFamily="18" charset="0"/>
          <a:ea typeface="黑体" pitchFamily="2" charset="-122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Times New Roman" pitchFamily="18" charset="0"/>
          <a:ea typeface="黑体" pitchFamily="2" charset="-122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765175"/>
            <a:ext cx="8715375" cy="568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FontTx/>
              <a:buNone/>
              <a:defRPr kumimoji="1" sz="1400">
                <a:solidFill>
                  <a:srgbClr val="000000"/>
                </a:solidFill>
                <a:latin typeface="Times New Roman"/>
                <a:ea typeface="宋体" charset="-122"/>
                <a:sym typeface="Wingdings" pitchFamily="2" charset="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52224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1" sz="1400">
                <a:solidFill>
                  <a:srgbClr val="000000"/>
                </a:solidFill>
                <a:latin typeface="Times New Roman"/>
                <a:ea typeface="宋体" charset="-122"/>
                <a:sym typeface="Wingdings" pitchFamily="2" charset="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en-US" altLang="zh-CN"/>
              <a:t>GXP</a:t>
            </a:r>
          </a:p>
        </p:txBody>
      </p:sp>
      <p:sp>
        <p:nvSpPr>
          <p:cNvPr id="52224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1" sz="1400">
                <a:solidFill>
                  <a:srgbClr val="000000"/>
                </a:solidFill>
                <a:latin typeface="Times New Roman"/>
                <a:ea typeface="宋体" charset="-122"/>
                <a:sym typeface="Wingdings" pitchFamily="2" charset="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B76AF73F-F6FD-4BDC-A9EF-5679158CAE76}" type="slidenum">
              <a:rPr lang="en-US" altLang="zh-CN"/>
              <a:pPr fontAlgn="base">
                <a:spcAft>
                  <a:spcPct val="0"/>
                </a:spcAft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4140200" y="6643688"/>
            <a:ext cx="5003800" cy="184150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9pPr>
          </a:lstStyle>
          <a:p>
            <a:pPr algn="r" eaLnBrk="1" fontAlgn="ctr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200" b="1" smtClean="0">
                <a:solidFill>
                  <a:srgbClr val="3399FF"/>
                </a:solidFill>
                <a:latin typeface="楷体_GB2312" pitchFamily="49" charset="-122"/>
                <a:ea typeface="楷体_GB2312" pitchFamily="49" charset="-122"/>
              </a:rPr>
              <a:t>北京航空航天大学计算机学院</a:t>
            </a:r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auto">
          <a:xfrm flipH="1">
            <a:off x="0" y="6572250"/>
            <a:ext cx="91440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ea typeface="宋体" charset="-122"/>
            </a:endParaRPr>
          </a:p>
        </p:txBody>
      </p:sp>
      <p:pic>
        <p:nvPicPr>
          <p:cNvPr id="2056" name="Picture 8" descr="ppt-tit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44450"/>
            <a:ext cx="885825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8138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0" fontAlgn="ctr" hangingPunct="0">
        <a:lnSpc>
          <a:spcPct val="150000"/>
        </a:lnSpc>
        <a:spcBef>
          <a:spcPts val="0"/>
        </a:spcBef>
        <a:spcAft>
          <a:spcPct val="0"/>
        </a:spcAft>
        <a:buClr>
          <a:srgbClr val="0000FF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ctr" hangingPunct="0">
        <a:lnSpc>
          <a:spcPct val="150000"/>
        </a:lnSpc>
        <a:spcBef>
          <a:spcPts val="0"/>
        </a:spcBef>
        <a:spcAft>
          <a:spcPct val="0"/>
        </a:spcAft>
        <a:buClr>
          <a:srgbClr val="009900"/>
        </a:buClr>
        <a:buSzPct val="50000"/>
        <a:buFont typeface="Wingdings" pitchFamily="2" charset="2"/>
        <a:buChar char="q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ctr" hangingPunct="0">
        <a:lnSpc>
          <a:spcPct val="150000"/>
        </a:lnSpc>
        <a:spcBef>
          <a:spcPts val="0"/>
        </a:spcBef>
        <a:spcAft>
          <a:spcPct val="0"/>
        </a:spcAft>
        <a:buClr>
          <a:srgbClr val="FF9900"/>
        </a:buClr>
        <a:buSzPct val="50000"/>
        <a:buFont typeface="Wingdings" pitchFamily="2" charset="2"/>
        <a:buChar char="u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ctr" hangingPunct="0">
        <a:lnSpc>
          <a:spcPct val="150000"/>
        </a:lnSpc>
        <a:spcBef>
          <a:spcPts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50000"/>
        </a:lnSpc>
        <a:spcBef>
          <a:spcPts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893934F-FD6A-450A-866B-C7FD4B2EEF26}" type="slidenum">
              <a:rPr kumimoji="1"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383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4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152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14339" name="Rectangle 7"/>
          <p:cNvSpPr>
            <a:spLocks noChangeArrowheads="1"/>
          </p:cNvSpPr>
          <p:nvPr/>
        </p:nvSpPr>
        <p:spPr bwMode="auto">
          <a:xfrm>
            <a:off x="457200" y="1196752"/>
            <a:ext cx="8207188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40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计算机组成原理</a:t>
            </a:r>
            <a:endParaRPr lang="en-US" altLang="zh-CN" sz="4000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algn="ctr">
              <a:spcBef>
                <a:spcPts val="1200"/>
              </a:spcBef>
            </a:pPr>
            <a:endParaRPr lang="zh-CN" altLang="en-US" sz="3200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algn="ctr" fontAlgn="base">
              <a:spcBef>
                <a:spcPts val="1200"/>
              </a:spcBef>
              <a:spcAft>
                <a:spcPct val="0"/>
              </a:spcAft>
            </a:pPr>
            <a:r>
              <a:rPr kumimoji="1" lang="zh-CN" altLang="en-US" sz="4800" dirty="0" smtClean="0">
                <a:solidFill>
                  <a:srgbClr val="FF0000"/>
                </a:solidFill>
                <a:latin typeface="Cambria" pitchFamily="18" charset="0"/>
                <a:ea typeface="黑体" pitchFamily="49" charset="-122"/>
              </a:rPr>
              <a:t>多周期处理器</a:t>
            </a:r>
            <a:endParaRPr kumimoji="1" lang="en-US" altLang="zh-CN" sz="4800" dirty="0" smtClean="0">
              <a:solidFill>
                <a:srgbClr val="FF0000"/>
              </a:solidFill>
              <a:latin typeface="Cambria" pitchFamily="18" charset="0"/>
              <a:ea typeface="黑体" pitchFamily="49" charset="-122"/>
            </a:endParaRPr>
          </a:p>
          <a:p>
            <a:pPr algn="ctr" fontAlgn="base">
              <a:spcBef>
                <a:spcPts val="1200"/>
              </a:spcBef>
              <a:spcAft>
                <a:spcPct val="0"/>
              </a:spcAft>
            </a:pPr>
            <a:r>
              <a:rPr kumimoji="1" lang="zh-CN" altLang="en-US" sz="4800" dirty="0" smtClean="0">
                <a:solidFill>
                  <a:srgbClr val="FF0000"/>
                </a:solidFill>
                <a:latin typeface="Cambria" pitchFamily="18" charset="0"/>
                <a:ea typeface="黑体" pitchFamily="49" charset="-122"/>
              </a:rPr>
              <a:t>一般性设计方法</a:t>
            </a:r>
            <a:endParaRPr kumimoji="1" lang="en-US" altLang="zh-CN" sz="4800" dirty="0" smtClean="0">
              <a:solidFill>
                <a:srgbClr val="FF0000"/>
              </a:solidFill>
              <a:latin typeface="Cambria" pitchFamily="18" charset="0"/>
              <a:ea typeface="黑体" pitchFamily="49" charset="-122"/>
            </a:endParaRPr>
          </a:p>
          <a:p>
            <a:pPr algn="ctr" fontAlgn="base">
              <a:spcBef>
                <a:spcPts val="1200"/>
              </a:spcBef>
              <a:spcAft>
                <a:spcPct val="0"/>
              </a:spcAft>
            </a:pPr>
            <a:endParaRPr kumimoji="1" lang="zh-CN" altLang="en-US" sz="4800" dirty="0">
              <a:solidFill>
                <a:srgbClr val="FF0000"/>
              </a:solidFill>
              <a:latin typeface="Cambria" pitchFamily="18" charset="0"/>
              <a:ea typeface="黑体" pitchFamily="49" charset="-122"/>
            </a:endParaRPr>
          </a:p>
        </p:txBody>
      </p:sp>
      <p:sp>
        <p:nvSpPr>
          <p:cNvPr id="14340" name="Rectangle 8"/>
          <p:cNvSpPr>
            <a:spLocks noChangeArrowheads="1"/>
          </p:cNvSpPr>
          <p:nvPr/>
        </p:nvSpPr>
        <p:spPr bwMode="auto">
          <a:xfrm>
            <a:off x="457200" y="5013176"/>
            <a:ext cx="8229600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高小鹏</a:t>
            </a:r>
            <a:endParaRPr lang="en-US" altLang="zh-CN" sz="320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320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北京航空航天大学计算机学院</a:t>
            </a:r>
            <a:endParaRPr lang="zh-CN" altLang="en-US" sz="200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2362200" y="457200"/>
            <a:ext cx="441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计算机学院学科基础课</a:t>
            </a:r>
          </a:p>
        </p:txBody>
      </p:sp>
    </p:spTree>
    <p:extLst>
      <p:ext uri="{BB962C8B-B14F-4D97-AF65-F5344CB8AC3E}">
        <p14:creationId xmlns:p14="http://schemas.microsoft.com/office/powerpoint/2010/main" val="355193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示例：</a:t>
            </a:r>
            <a:r>
              <a:rPr lang="en-US" altLang="zh-CN" dirty="0" smtClean="0"/>
              <a:t>ORI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3023826"/>
              </p:ext>
            </p:extLst>
          </p:nvPr>
        </p:nvGraphicFramePr>
        <p:xfrm>
          <a:off x="-36512" y="3140968"/>
          <a:ext cx="9180839" cy="3600000"/>
        </p:xfrm>
        <a:graphic>
          <a:graphicData uri="http://schemas.openxmlformats.org/drawingml/2006/table">
            <a:tbl>
              <a:tblPr/>
              <a:tblGrid>
                <a:gridCol w="540000"/>
                <a:gridCol w="308606"/>
                <a:gridCol w="617211"/>
                <a:gridCol w="720080"/>
                <a:gridCol w="411475"/>
                <a:gridCol w="411475"/>
                <a:gridCol w="720080"/>
                <a:gridCol w="822948"/>
                <a:gridCol w="651501"/>
                <a:gridCol w="651501"/>
                <a:gridCol w="617211"/>
                <a:gridCol w="342895"/>
                <a:gridCol w="396000"/>
                <a:gridCol w="617211"/>
                <a:gridCol w="684000"/>
                <a:gridCol w="325750"/>
                <a:gridCol w="342895"/>
              </a:tblGrid>
              <a:tr h="36000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solidFill>
                          <a:schemeClr val="bg1"/>
                        </a:solidFill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NPC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PC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IM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IR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RF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B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EXT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ALU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err="1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ALUOut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DM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DR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PC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IMM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err="1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WData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RD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D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mbria" panose="02040503050406030204" pitchFamily="18" charset="0"/>
                          <a:ea typeface="黑体" pitchFamily="49" charset="-122"/>
                          <a:cs typeface="Times New Roman"/>
                        </a:rPr>
                        <a:t>LW</a:t>
                      </a:r>
                      <a:endParaRPr lang="en-US" sz="1400" kern="100" dirty="0">
                        <a:latin typeface="Cambria" panose="02040503050406030204" pitchFamily="18" charset="0"/>
                        <a:ea typeface="黑体" pitchFamily="49" charset="-122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IR[15:0]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NPC.NPC</a:t>
                      </a:r>
                      <a:endParaRPr lang="en-US" sz="13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IM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baseline="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DR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IR[20:16]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RF.RD1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RF.RD2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IR[15:0]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EXT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ALU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err="1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ALUOut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DM</a:t>
                      </a: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mbria" panose="02040503050406030204" pitchFamily="18" charset="0"/>
                          <a:ea typeface="黑体" pitchFamily="49" charset="-122"/>
                          <a:cs typeface="Times New Roman"/>
                        </a:rPr>
                        <a:t>SW</a:t>
                      </a:r>
                      <a:endParaRPr lang="en-US" sz="1400" kern="100" dirty="0">
                        <a:latin typeface="Cambria" panose="02040503050406030204" pitchFamily="18" charset="0"/>
                        <a:ea typeface="黑体" pitchFamily="49" charset="-122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IR[15:0]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NPC.NPC</a:t>
                      </a:r>
                      <a:endParaRPr lang="en-US" sz="13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IM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1400" kern="100" baseline="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RF.RD1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RF.RD2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IR[15:0]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EXT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ALU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err="1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ALUOut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B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mbria" panose="02040503050406030204" pitchFamily="18" charset="0"/>
                          <a:ea typeface="黑体" pitchFamily="49" charset="-122"/>
                          <a:cs typeface="Times New Roman"/>
                        </a:rPr>
                        <a:t>ADDU</a:t>
                      </a:r>
                      <a:endParaRPr lang="en-US" sz="1400" kern="100" dirty="0">
                        <a:latin typeface="Cambria" panose="02040503050406030204" pitchFamily="18" charset="0"/>
                        <a:ea typeface="黑体" pitchFamily="49" charset="-122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IR[15:0]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NPC.NPC</a:t>
                      </a:r>
                      <a:endParaRPr lang="en-US" sz="13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IM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baseline="0" dirty="0" err="1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ALUOut</a:t>
                      </a:r>
                      <a:endParaRPr lang="en-US" altLang="zh-CN" sz="1400" kern="100" baseline="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IR[15:11]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RF.RD1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RF.RD2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3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B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ALU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latin typeface="Cambria" panose="02040503050406030204" pitchFamily="18" charset="0"/>
                          <a:ea typeface="黑体" pitchFamily="49" charset="-122"/>
                          <a:cs typeface="Times New Roman"/>
                        </a:rPr>
                        <a:t>SUBU</a:t>
                      </a:r>
                      <a:endParaRPr lang="en-US" sz="1400" kern="100" dirty="0">
                        <a:latin typeface="Cambria" panose="02040503050406030204" pitchFamily="18" charset="0"/>
                        <a:ea typeface="黑体" pitchFamily="49" charset="-122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IR[15:0]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NPC.NPC</a:t>
                      </a:r>
                      <a:endParaRPr lang="en-US" sz="13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IM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baseline="0" dirty="0" err="1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ALUOut</a:t>
                      </a:r>
                      <a:endParaRPr lang="en-US" altLang="zh-CN" sz="1400" kern="100" baseline="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IR[15:11]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RF.RD1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RF.RD2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3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B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ALU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FF0000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FF0000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latin typeface="Cambria" panose="02040503050406030204" pitchFamily="18" charset="0"/>
                          <a:ea typeface="黑体" pitchFamily="49" charset="-122"/>
                          <a:cs typeface="Times New Roman"/>
                        </a:rPr>
                        <a:t>ORI</a:t>
                      </a:r>
                      <a:endParaRPr lang="en-US" sz="1400" kern="100" dirty="0">
                        <a:latin typeface="Cambria" panose="02040503050406030204" pitchFamily="18" charset="0"/>
                        <a:ea typeface="黑体" pitchFamily="49" charset="-122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IR[15:0]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NPC.NPC</a:t>
                      </a:r>
                      <a:endParaRPr lang="en-US" sz="13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IM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baseline="0" dirty="0" err="1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ALUOut</a:t>
                      </a:r>
                      <a:endParaRPr lang="en-US" altLang="zh-CN" sz="1400" kern="100" baseline="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IR[20:16]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RF.RD1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IR[15:0]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EXT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ALU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FF0000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FF0000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anose="02040503050406030204" pitchFamily="18" charset="0"/>
                        <a:ea typeface="黑体" pitchFamily="49" charset="-122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3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1400" kern="100" baseline="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3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FF0000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FF0000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anose="02040503050406030204" pitchFamily="18" charset="0"/>
                        <a:ea typeface="黑体" pitchFamily="49" charset="-122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3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1400" kern="100" baseline="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3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FF0000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FF0000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anose="02040503050406030204" pitchFamily="18" charset="0"/>
                        <a:ea typeface="黑体" pitchFamily="49" charset="-122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3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1400" kern="100" baseline="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3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FF0000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FF0000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内容占位符 1"/>
          <p:cNvSpPr txBox="1">
            <a:spLocks/>
          </p:cNvSpPr>
          <p:nvPr/>
        </p:nvSpPr>
        <p:spPr bwMode="auto">
          <a:xfrm>
            <a:off x="214313" y="765175"/>
            <a:ext cx="8715375" cy="2375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9900"/>
              </a:buClr>
              <a:buSzPct val="5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FF9900"/>
              </a:buClr>
              <a:buSzPct val="5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kern="0" dirty="0" smtClean="0"/>
              <a:t>ORI</a:t>
            </a:r>
          </a:p>
        </p:txBody>
      </p:sp>
      <p:sp>
        <p:nvSpPr>
          <p:cNvPr id="8" name="矩形 7"/>
          <p:cNvSpPr/>
          <p:nvPr/>
        </p:nvSpPr>
        <p:spPr>
          <a:xfrm>
            <a:off x="3491880" y="890019"/>
            <a:ext cx="5616624" cy="168661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defTabSz="457200">
              <a:lnSpc>
                <a:spcPct val="90000"/>
              </a:lnSpc>
              <a:spcBef>
                <a:spcPct val="50000"/>
              </a:spcBef>
              <a:tabLst>
                <a:tab pos="1143000" algn="l"/>
                <a:tab pos="5367338" algn="l"/>
              </a:tabLst>
            </a:pPr>
            <a:r>
              <a:rPr lang="en-US" altLang="zh-CN" sz="2800" dirty="0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</a:rPr>
              <a:t>RTL</a:t>
            </a:r>
          </a:p>
          <a:p>
            <a:pPr defTabSz="457200">
              <a:lnSpc>
                <a:spcPct val="90000"/>
              </a:lnSpc>
              <a:spcBef>
                <a:spcPct val="50000"/>
              </a:spcBef>
              <a:tabLst>
                <a:tab pos="1143000" algn="l"/>
                <a:tab pos="5367338" algn="l"/>
              </a:tabLst>
            </a:pPr>
            <a:r>
              <a:rPr lang="en-US" altLang="zh-CN" sz="2800" dirty="0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</a:rPr>
              <a:t>R[rd]</a:t>
            </a:r>
            <a:r>
              <a:rPr lang="en-US" altLang="zh-CN" sz="2800" dirty="0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  <a:sym typeface="Symbol" charset="2"/>
              </a:rPr>
              <a:t></a:t>
            </a:r>
            <a:r>
              <a:rPr lang="en-US" altLang="zh-CN" sz="2800" dirty="0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</a:rPr>
              <a:t>R[</a:t>
            </a:r>
            <a:r>
              <a:rPr lang="en-US" altLang="zh-CN" sz="2800" dirty="0" err="1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</a:rPr>
              <a:t>rs</a:t>
            </a:r>
            <a:r>
              <a:rPr lang="en-US" altLang="zh-CN" sz="2800" dirty="0" smtClean="0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</a:rPr>
              <a:t>] | </a:t>
            </a:r>
            <a:r>
              <a:rPr lang="en-US" altLang="zh-CN" sz="2800" dirty="0" err="1" smtClean="0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</a:rPr>
              <a:t>zero_extend</a:t>
            </a:r>
            <a:r>
              <a:rPr lang="en-US" altLang="zh-CN" sz="2800" dirty="0" smtClean="0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</a:rPr>
              <a:t>(imm16)</a:t>
            </a:r>
          </a:p>
          <a:p>
            <a:pPr defTabSz="457200">
              <a:lnSpc>
                <a:spcPct val="90000"/>
              </a:lnSpc>
              <a:spcBef>
                <a:spcPct val="50000"/>
              </a:spcBef>
              <a:tabLst>
                <a:tab pos="1143000" algn="l"/>
                <a:tab pos="5367338" algn="l"/>
              </a:tabLst>
            </a:pPr>
            <a:r>
              <a:rPr lang="en-US" altLang="zh-CN" sz="2800" dirty="0" smtClean="0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</a:rPr>
              <a:t>PC</a:t>
            </a:r>
            <a:r>
              <a:rPr lang="en-US" altLang="zh-CN" sz="2800" dirty="0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  <a:sym typeface="Symbol" charset="2"/>
              </a:rPr>
              <a:t></a:t>
            </a:r>
            <a:r>
              <a:rPr lang="en-US" altLang="zh-CN" sz="2800" dirty="0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</a:rPr>
              <a:t>PC+4</a:t>
            </a:r>
          </a:p>
        </p:txBody>
      </p:sp>
    </p:spTree>
    <p:extLst>
      <p:ext uri="{BB962C8B-B14F-4D97-AF65-F5344CB8AC3E}">
        <p14:creationId xmlns:p14="http://schemas.microsoft.com/office/powerpoint/2010/main" val="233926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示例：</a:t>
            </a:r>
            <a:r>
              <a:rPr lang="en-US" altLang="zh-CN" dirty="0" smtClean="0"/>
              <a:t>LUI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7227086"/>
              </p:ext>
            </p:extLst>
          </p:nvPr>
        </p:nvGraphicFramePr>
        <p:xfrm>
          <a:off x="-36512" y="3140968"/>
          <a:ext cx="9180839" cy="3600000"/>
        </p:xfrm>
        <a:graphic>
          <a:graphicData uri="http://schemas.openxmlformats.org/drawingml/2006/table">
            <a:tbl>
              <a:tblPr/>
              <a:tblGrid>
                <a:gridCol w="540000"/>
                <a:gridCol w="308606"/>
                <a:gridCol w="617211"/>
                <a:gridCol w="720080"/>
                <a:gridCol w="411475"/>
                <a:gridCol w="411475"/>
                <a:gridCol w="720080"/>
                <a:gridCol w="822948"/>
                <a:gridCol w="651501"/>
                <a:gridCol w="651501"/>
                <a:gridCol w="617211"/>
                <a:gridCol w="342895"/>
                <a:gridCol w="396000"/>
                <a:gridCol w="617211"/>
                <a:gridCol w="684000"/>
                <a:gridCol w="325750"/>
                <a:gridCol w="342895"/>
              </a:tblGrid>
              <a:tr h="36000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solidFill>
                          <a:schemeClr val="bg1"/>
                        </a:solidFill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NPC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PC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IM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IR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RF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B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EXT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ALU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err="1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ALUOut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DM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DR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PC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IMM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err="1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WData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RD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D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mbria" panose="02040503050406030204" pitchFamily="18" charset="0"/>
                          <a:ea typeface="黑体" pitchFamily="49" charset="-122"/>
                          <a:cs typeface="Times New Roman"/>
                        </a:rPr>
                        <a:t>LW</a:t>
                      </a:r>
                      <a:endParaRPr lang="en-US" sz="1400" kern="100" dirty="0">
                        <a:latin typeface="Cambria" panose="02040503050406030204" pitchFamily="18" charset="0"/>
                        <a:ea typeface="黑体" pitchFamily="49" charset="-122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IR[15:0]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NPC.NPC</a:t>
                      </a:r>
                      <a:endParaRPr lang="en-US" sz="13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IM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baseline="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DR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IR[20:16]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RF.RD1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RF.RD2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IR[15:0]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EXT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ALU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err="1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ALUOut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DM</a:t>
                      </a: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mbria" panose="02040503050406030204" pitchFamily="18" charset="0"/>
                          <a:ea typeface="黑体" pitchFamily="49" charset="-122"/>
                          <a:cs typeface="Times New Roman"/>
                        </a:rPr>
                        <a:t>SW</a:t>
                      </a:r>
                      <a:endParaRPr lang="en-US" sz="1400" kern="100" dirty="0">
                        <a:latin typeface="Cambria" panose="02040503050406030204" pitchFamily="18" charset="0"/>
                        <a:ea typeface="黑体" pitchFamily="49" charset="-122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IR[15:0]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NPC.NPC</a:t>
                      </a:r>
                      <a:endParaRPr lang="en-US" sz="13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IM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1400" kern="100" baseline="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RF.RD1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RF.RD2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IR[15:0]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EXT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ALU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err="1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ALUOut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B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mbria" panose="02040503050406030204" pitchFamily="18" charset="0"/>
                          <a:ea typeface="黑体" pitchFamily="49" charset="-122"/>
                          <a:cs typeface="Times New Roman"/>
                        </a:rPr>
                        <a:t>ADDU</a:t>
                      </a:r>
                      <a:endParaRPr lang="en-US" sz="1400" kern="100" dirty="0">
                        <a:latin typeface="Cambria" panose="02040503050406030204" pitchFamily="18" charset="0"/>
                        <a:ea typeface="黑体" pitchFamily="49" charset="-122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IR[15:0]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NPC.NPC</a:t>
                      </a:r>
                      <a:endParaRPr lang="en-US" sz="13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IM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baseline="0" dirty="0" err="1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ALUOut</a:t>
                      </a:r>
                      <a:endParaRPr lang="en-US" altLang="zh-CN" sz="1400" kern="100" baseline="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IR[15:11]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RF.RD1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RF.RD2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3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B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ALU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latin typeface="Cambria" panose="02040503050406030204" pitchFamily="18" charset="0"/>
                          <a:ea typeface="黑体" pitchFamily="49" charset="-122"/>
                          <a:cs typeface="Times New Roman"/>
                        </a:rPr>
                        <a:t>SUBU</a:t>
                      </a:r>
                      <a:endParaRPr lang="en-US" sz="1400" kern="100" dirty="0">
                        <a:latin typeface="Cambria" panose="02040503050406030204" pitchFamily="18" charset="0"/>
                        <a:ea typeface="黑体" pitchFamily="49" charset="-122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IR[15:0]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NPC.NPC</a:t>
                      </a:r>
                      <a:endParaRPr lang="en-US" sz="13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IM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baseline="0" dirty="0" err="1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ALUOut</a:t>
                      </a:r>
                      <a:endParaRPr lang="en-US" altLang="zh-CN" sz="1400" kern="100" baseline="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IR[15:11]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RF.RD1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RF.RD2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3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B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ALU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FF0000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FF0000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latin typeface="Cambria" panose="02040503050406030204" pitchFamily="18" charset="0"/>
                          <a:ea typeface="黑体" pitchFamily="49" charset="-122"/>
                          <a:cs typeface="Times New Roman"/>
                        </a:rPr>
                        <a:t>ORI</a:t>
                      </a:r>
                      <a:endParaRPr lang="en-US" sz="1400" kern="100" dirty="0">
                        <a:latin typeface="Cambria" panose="02040503050406030204" pitchFamily="18" charset="0"/>
                        <a:ea typeface="黑体" pitchFamily="49" charset="-122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IR[15:0]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NPC.NPC</a:t>
                      </a:r>
                      <a:endParaRPr lang="en-US" sz="13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IM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baseline="0" dirty="0" err="1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ALUOut</a:t>
                      </a:r>
                      <a:endParaRPr lang="en-US" altLang="zh-CN" sz="1400" kern="100" baseline="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IR[20:16]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RF.RD1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IR[15:0]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EXT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ALU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FF0000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FF0000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smtClean="0">
                          <a:latin typeface="Cambria" panose="02040503050406030204" pitchFamily="18" charset="0"/>
                          <a:ea typeface="黑体" pitchFamily="49" charset="-122"/>
                          <a:cs typeface="Times New Roman"/>
                        </a:rPr>
                        <a:t>LUI</a:t>
                      </a:r>
                      <a:endParaRPr lang="en-US" sz="1400" kern="100" dirty="0">
                        <a:latin typeface="Cambria" panose="02040503050406030204" pitchFamily="18" charset="0"/>
                        <a:ea typeface="黑体" pitchFamily="49" charset="-122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  <a:endParaRPr lang="en-US" altLang="zh-CN" sz="14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IR[15:0]</a:t>
                      </a:r>
                      <a:endParaRPr lang="en-US" altLang="zh-CN" sz="13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NPC.NPC</a:t>
                      </a:r>
                      <a:endParaRPr lang="en-US" sz="13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IM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baseline="0" dirty="0" err="1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ALUOut</a:t>
                      </a:r>
                      <a:endParaRPr lang="en-US" altLang="zh-CN" sz="1400" kern="100" baseline="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IR[</a:t>
                      </a: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20</a:t>
                      </a: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:1</a:t>
                      </a: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6</a:t>
                      </a: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]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RF.RD1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IR[15:0]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EXT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ALU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FF0000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FF0000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anose="02040503050406030204" pitchFamily="18" charset="0"/>
                        <a:ea typeface="黑体" pitchFamily="49" charset="-122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3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1400" kern="100" baseline="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3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FF0000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FF0000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anose="02040503050406030204" pitchFamily="18" charset="0"/>
                        <a:ea typeface="黑体" pitchFamily="49" charset="-122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3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1400" kern="100" baseline="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3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FF0000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FF0000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内容占位符 1"/>
          <p:cNvSpPr txBox="1">
            <a:spLocks/>
          </p:cNvSpPr>
          <p:nvPr/>
        </p:nvSpPr>
        <p:spPr bwMode="auto">
          <a:xfrm>
            <a:off x="214313" y="765175"/>
            <a:ext cx="8715375" cy="2375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9900"/>
              </a:buClr>
              <a:buSzPct val="5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FF9900"/>
              </a:buClr>
              <a:buSzPct val="5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 smtClean="0"/>
              <a:t>设计方案</a:t>
            </a:r>
            <a:r>
              <a:rPr lang="en-US" altLang="zh-CN" kern="0" dirty="0" smtClean="0"/>
              <a:t>1</a:t>
            </a:r>
          </a:p>
          <a:p>
            <a:pPr lvl="1"/>
            <a:r>
              <a:rPr lang="zh-CN" altLang="en-US" kern="0" dirty="0" smtClean="0"/>
              <a:t>延用</a:t>
            </a:r>
            <a:r>
              <a:rPr lang="en-US" altLang="zh-CN" kern="0" dirty="0" smtClean="0"/>
              <a:t>R</a:t>
            </a:r>
            <a:r>
              <a:rPr lang="zh-CN" altLang="en-US" kern="0" dirty="0" smtClean="0"/>
              <a:t>类、</a:t>
            </a:r>
            <a:r>
              <a:rPr lang="en-US" altLang="zh-CN" kern="0" dirty="0" smtClean="0"/>
              <a:t>I</a:t>
            </a:r>
            <a:r>
              <a:rPr lang="zh-CN" altLang="en-US" kern="0" dirty="0" smtClean="0"/>
              <a:t>类</a:t>
            </a:r>
            <a:endParaRPr lang="en-US" altLang="zh-CN" kern="0" dirty="0" smtClean="0"/>
          </a:p>
        </p:txBody>
      </p:sp>
      <p:sp>
        <p:nvSpPr>
          <p:cNvPr id="8" name="矩形 7"/>
          <p:cNvSpPr/>
          <p:nvPr/>
        </p:nvSpPr>
        <p:spPr>
          <a:xfrm>
            <a:off x="3491880" y="890019"/>
            <a:ext cx="5616624" cy="168661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defTabSz="457200">
              <a:lnSpc>
                <a:spcPct val="90000"/>
              </a:lnSpc>
              <a:spcBef>
                <a:spcPct val="50000"/>
              </a:spcBef>
              <a:tabLst>
                <a:tab pos="1143000" algn="l"/>
                <a:tab pos="5367338" algn="l"/>
              </a:tabLst>
            </a:pPr>
            <a:r>
              <a:rPr lang="en-US" altLang="zh-CN" sz="2800" dirty="0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</a:rPr>
              <a:t>RTL</a:t>
            </a:r>
          </a:p>
          <a:p>
            <a:pPr defTabSz="457200">
              <a:lnSpc>
                <a:spcPct val="90000"/>
              </a:lnSpc>
              <a:spcBef>
                <a:spcPct val="50000"/>
              </a:spcBef>
              <a:tabLst>
                <a:tab pos="1143000" algn="l"/>
                <a:tab pos="5367338" algn="l"/>
              </a:tabLst>
            </a:pPr>
            <a:r>
              <a:rPr lang="en-US" altLang="zh-CN" sz="2800" dirty="0" smtClean="0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</a:rPr>
              <a:t>R[</a:t>
            </a:r>
            <a:r>
              <a:rPr lang="en-US" altLang="zh-CN" sz="2800" dirty="0" err="1" smtClean="0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</a:rPr>
              <a:t>rt</a:t>
            </a:r>
            <a:r>
              <a:rPr lang="en-US" altLang="zh-CN" sz="2800" dirty="0" smtClean="0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</a:rPr>
              <a:t>] </a:t>
            </a:r>
            <a:r>
              <a:rPr lang="en-US" altLang="zh-CN" sz="2800" dirty="0" smtClean="0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  <a:sym typeface="Symbol" charset="2"/>
              </a:rPr>
              <a:t> </a:t>
            </a:r>
            <a:r>
              <a:rPr lang="en-US" altLang="zh-CN" sz="2800" dirty="0" smtClean="0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</a:rPr>
              <a:t>imm16</a:t>
            </a:r>
            <a:r>
              <a:rPr lang="en-US" altLang="zh-CN" sz="2800" dirty="0">
                <a:latin typeface="Cambria" panose="02040503050406030204" pitchFamily="18" charset="0"/>
                <a:cs typeface="Courier New" pitchFamily="49" charset="0"/>
              </a:rPr>
              <a:t> </a:t>
            </a:r>
            <a:r>
              <a:rPr lang="en-US" altLang="zh-CN" sz="2800" dirty="0" smtClean="0">
                <a:latin typeface="Cambria" panose="02040503050406030204" pitchFamily="18" charset="0"/>
                <a:cs typeface="Courier New" pitchFamily="49" charset="0"/>
              </a:rPr>
              <a:t>|| 0</a:t>
            </a:r>
            <a:r>
              <a:rPr lang="en-US" altLang="zh-CN" sz="2800" baseline="30000" dirty="0" smtClean="0">
                <a:latin typeface="Cambria" panose="02040503050406030204" pitchFamily="18" charset="0"/>
                <a:cs typeface="Courier New" pitchFamily="49" charset="0"/>
              </a:rPr>
              <a:t>16</a:t>
            </a:r>
            <a:endParaRPr lang="en-US" altLang="zh-CN" sz="2800" baseline="30000" dirty="0" smtClean="0">
              <a:solidFill>
                <a:schemeClr val="lt1"/>
              </a:solidFill>
              <a:latin typeface="Cambria" panose="02040503050406030204" pitchFamily="18" charset="0"/>
              <a:cs typeface="Courier New" pitchFamily="49" charset="0"/>
            </a:endParaRPr>
          </a:p>
          <a:p>
            <a:pPr defTabSz="457200">
              <a:lnSpc>
                <a:spcPct val="90000"/>
              </a:lnSpc>
              <a:spcBef>
                <a:spcPct val="50000"/>
              </a:spcBef>
              <a:tabLst>
                <a:tab pos="1143000" algn="l"/>
                <a:tab pos="5367338" algn="l"/>
              </a:tabLst>
            </a:pPr>
            <a:r>
              <a:rPr lang="en-US" altLang="zh-CN" sz="2800" dirty="0" smtClean="0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</a:rPr>
              <a:t>PC </a:t>
            </a:r>
            <a:r>
              <a:rPr lang="en-US" altLang="zh-CN" sz="2800" dirty="0" smtClean="0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  <a:sym typeface="Symbol" charset="2"/>
              </a:rPr>
              <a:t> </a:t>
            </a:r>
            <a:r>
              <a:rPr lang="en-US" altLang="zh-CN" sz="2800" dirty="0" smtClean="0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</a:rPr>
              <a:t>PC+4</a:t>
            </a:r>
            <a:endParaRPr lang="en-US" altLang="zh-CN" sz="2800" dirty="0">
              <a:solidFill>
                <a:schemeClr val="lt1"/>
              </a:solidFill>
              <a:latin typeface="Cambria" panose="02040503050406030204" pitchFamily="18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9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示例：</a:t>
            </a:r>
            <a:r>
              <a:rPr lang="en-US" altLang="zh-CN" dirty="0" smtClean="0"/>
              <a:t>LUI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6229185"/>
              </p:ext>
            </p:extLst>
          </p:nvPr>
        </p:nvGraphicFramePr>
        <p:xfrm>
          <a:off x="-36512" y="3140968"/>
          <a:ext cx="9180839" cy="3600000"/>
        </p:xfrm>
        <a:graphic>
          <a:graphicData uri="http://schemas.openxmlformats.org/drawingml/2006/table">
            <a:tbl>
              <a:tblPr/>
              <a:tblGrid>
                <a:gridCol w="540000"/>
                <a:gridCol w="308606"/>
                <a:gridCol w="617211"/>
                <a:gridCol w="720080"/>
                <a:gridCol w="411475"/>
                <a:gridCol w="411475"/>
                <a:gridCol w="720080"/>
                <a:gridCol w="822948"/>
                <a:gridCol w="651501"/>
                <a:gridCol w="651501"/>
                <a:gridCol w="617211"/>
                <a:gridCol w="342895"/>
                <a:gridCol w="396000"/>
                <a:gridCol w="617211"/>
                <a:gridCol w="684000"/>
                <a:gridCol w="325750"/>
                <a:gridCol w="342895"/>
              </a:tblGrid>
              <a:tr h="36000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solidFill>
                          <a:schemeClr val="bg1"/>
                        </a:solidFill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NPC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PC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IM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IR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RF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B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EXT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ALU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err="1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ALUOut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DM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DR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PC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IMM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err="1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WData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RD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D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mbria" panose="02040503050406030204" pitchFamily="18" charset="0"/>
                          <a:ea typeface="黑体" pitchFamily="49" charset="-122"/>
                          <a:cs typeface="Times New Roman"/>
                        </a:rPr>
                        <a:t>LW</a:t>
                      </a:r>
                      <a:endParaRPr lang="en-US" sz="1400" kern="100" dirty="0">
                        <a:latin typeface="Cambria" panose="02040503050406030204" pitchFamily="18" charset="0"/>
                        <a:ea typeface="黑体" pitchFamily="49" charset="-122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IR[15:0]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NPC.NPC</a:t>
                      </a:r>
                      <a:endParaRPr lang="en-US" sz="13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IM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baseline="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DR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IR[20:16]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RF.RD1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RF.RD2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IR[15:0]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EXT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ALU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err="1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ALUOut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DM</a:t>
                      </a: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mbria" panose="02040503050406030204" pitchFamily="18" charset="0"/>
                          <a:ea typeface="黑体" pitchFamily="49" charset="-122"/>
                          <a:cs typeface="Times New Roman"/>
                        </a:rPr>
                        <a:t>SW</a:t>
                      </a:r>
                      <a:endParaRPr lang="en-US" sz="1400" kern="100" dirty="0">
                        <a:latin typeface="Cambria" panose="02040503050406030204" pitchFamily="18" charset="0"/>
                        <a:ea typeface="黑体" pitchFamily="49" charset="-122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IR[15:0]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NPC.NPC</a:t>
                      </a:r>
                      <a:endParaRPr lang="en-US" sz="13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IM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1400" kern="100" baseline="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RF.RD1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RF.RD2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IR[15:0]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EXT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ALU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err="1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ALUOut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B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mbria" panose="02040503050406030204" pitchFamily="18" charset="0"/>
                          <a:ea typeface="黑体" pitchFamily="49" charset="-122"/>
                          <a:cs typeface="Times New Roman"/>
                        </a:rPr>
                        <a:t>ADDU</a:t>
                      </a:r>
                      <a:endParaRPr lang="en-US" sz="1400" kern="100" dirty="0">
                        <a:latin typeface="Cambria" panose="02040503050406030204" pitchFamily="18" charset="0"/>
                        <a:ea typeface="黑体" pitchFamily="49" charset="-122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IR[15:0]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NPC.NPC</a:t>
                      </a:r>
                      <a:endParaRPr lang="en-US" sz="13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IM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baseline="0" dirty="0" err="1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ALUOut</a:t>
                      </a:r>
                      <a:endParaRPr lang="en-US" altLang="zh-CN" sz="1400" kern="100" baseline="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IR[15:11]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RF.RD1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RF.RD2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3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B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ALU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latin typeface="Cambria" panose="02040503050406030204" pitchFamily="18" charset="0"/>
                          <a:ea typeface="黑体" pitchFamily="49" charset="-122"/>
                          <a:cs typeface="Times New Roman"/>
                        </a:rPr>
                        <a:t>SUBU</a:t>
                      </a:r>
                      <a:endParaRPr lang="en-US" sz="1400" kern="100" dirty="0">
                        <a:latin typeface="Cambria" panose="02040503050406030204" pitchFamily="18" charset="0"/>
                        <a:ea typeface="黑体" pitchFamily="49" charset="-122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IR[15:0]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NPC.NPC</a:t>
                      </a:r>
                      <a:endParaRPr lang="en-US" sz="13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IM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baseline="0" dirty="0" err="1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ALUOut</a:t>
                      </a:r>
                      <a:endParaRPr lang="en-US" altLang="zh-CN" sz="1400" kern="100" baseline="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IR[15:11]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RF.RD1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RF.RD2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3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B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ALU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FF0000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FF0000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latin typeface="Cambria" panose="02040503050406030204" pitchFamily="18" charset="0"/>
                          <a:ea typeface="黑体" pitchFamily="49" charset="-122"/>
                          <a:cs typeface="Times New Roman"/>
                        </a:rPr>
                        <a:t>ORI</a:t>
                      </a:r>
                      <a:endParaRPr lang="en-US" sz="1400" kern="100" dirty="0">
                        <a:latin typeface="Cambria" panose="02040503050406030204" pitchFamily="18" charset="0"/>
                        <a:ea typeface="黑体" pitchFamily="49" charset="-122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IR[15:0]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NPC.NPC</a:t>
                      </a:r>
                      <a:endParaRPr lang="en-US" sz="13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IM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baseline="0" dirty="0" err="1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ALUOut</a:t>
                      </a:r>
                      <a:endParaRPr lang="en-US" altLang="zh-CN" sz="1400" kern="100" baseline="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IR[20:16]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RF.RD1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IR[15:0]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EXT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ALU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FF0000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FF0000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smtClean="0">
                          <a:latin typeface="Cambria" panose="02040503050406030204" pitchFamily="18" charset="0"/>
                          <a:ea typeface="黑体" pitchFamily="49" charset="-122"/>
                          <a:cs typeface="Times New Roman"/>
                        </a:rPr>
                        <a:t>LUI</a:t>
                      </a:r>
                      <a:endParaRPr lang="en-US" sz="1400" kern="100" dirty="0">
                        <a:latin typeface="Cambria" panose="02040503050406030204" pitchFamily="18" charset="0"/>
                        <a:ea typeface="黑体" pitchFamily="49" charset="-122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  <a:endParaRPr lang="en-US" altLang="zh-CN" sz="14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IR[15:0]</a:t>
                      </a:r>
                      <a:endParaRPr lang="en-US" altLang="zh-CN" sz="13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NPC.NPC</a:t>
                      </a:r>
                      <a:endParaRPr lang="en-US" sz="13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IM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baseline="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EXT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IR[</a:t>
                      </a: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20</a:t>
                      </a: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:1</a:t>
                      </a: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6</a:t>
                      </a: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]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RF.RD1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IR[15:0]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FF0000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FF0000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anose="02040503050406030204" pitchFamily="18" charset="0"/>
                        <a:ea typeface="黑体" pitchFamily="49" charset="-122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3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1400" kern="100" baseline="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3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FF0000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FF0000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anose="02040503050406030204" pitchFamily="18" charset="0"/>
                        <a:ea typeface="黑体" pitchFamily="49" charset="-122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3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1400" kern="100" baseline="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3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FF0000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FF0000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内容占位符 1"/>
          <p:cNvSpPr txBox="1">
            <a:spLocks/>
          </p:cNvSpPr>
          <p:nvPr/>
        </p:nvSpPr>
        <p:spPr bwMode="auto">
          <a:xfrm>
            <a:off x="214313" y="765175"/>
            <a:ext cx="8715375" cy="2375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9900"/>
              </a:buClr>
              <a:buSzPct val="5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FF9900"/>
              </a:buClr>
              <a:buSzPct val="5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 smtClean="0"/>
              <a:t>设计方案</a:t>
            </a:r>
            <a:r>
              <a:rPr lang="en-US" altLang="zh-CN" kern="0" dirty="0" smtClean="0"/>
              <a:t>2</a:t>
            </a:r>
          </a:p>
          <a:p>
            <a:pPr lvl="1"/>
            <a:r>
              <a:rPr lang="zh-CN" altLang="en-US" kern="0" dirty="0" smtClean="0"/>
              <a:t>减少部件</a:t>
            </a:r>
            <a:endParaRPr lang="en-US" altLang="zh-CN" kern="0" dirty="0" smtClean="0"/>
          </a:p>
        </p:txBody>
      </p:sp>
      <p:sp>
        <p:nvSpPr>
          <p:cNvPr id="8" name="矩形 7"/>
          <p:cNvSpPr/>
          <p:nvPr/>
        </p:nvSpPr>
        <p:spPr>
          <a:xfrm>
            <a:off x="3491880" y="890019"/>
            <a:ext cx="5616624" cy="168661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defTabSz="457200">
              <a:lnSpc>
                <a:spcPct val="90000"/>
              </a:lnSpc>
              <a:spcBef>
                <a:spcPct val="50000"/>
              </a:spcBef>
              <a:tabLst>
                <a:tab pos="1143000" algn="l"/>
                <a:tab pos="5367338" algn="l"/>
              </a:tabLst>
            </a:pPr>
            <a:r>
              <a:rPr lang="en-US" altLang="zh-CN" sz="2800" dirty="0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</a:rPr>
              <a:t>RTL</a:t>
            </a:r>
          </a:p>
          <a:p>
            <a:pPr defTabSz="457200">
              <a:lnSpc>
                <a:spcPct val="90000"/>
              </a:lnSpc>
              <a:spcBef>
                <a:spcPct val="50000"/>
              </a:spcBef>
              <a:tabLst>
                <a:tab pos="1143000" algn="l"/>
                <a:tab pos="5367338" algn="l"/>
              </a:tabLst>
            </a:pPr>
            <a:r>
              <a:rPr lang="en-US" altLang="zh-CN" sz="2800" dirty="0" smtClean="0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</a:rPr>
              <a:t>R[</a:t>
            </a:r>
            <a:r>
              <a:rPr lang="en-US" altLang="zh-CN" sz="2800" dirty="0" err="1" smtClean="0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</a:rPr>
              <a:t>rt</a:t>
            </a:r>
            <a:r>
              <a:rPr lang="en-US" altLang="zh-CN" sz="2800" dirty="0" smtClean="0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</a:rPr>
              <a:t>] </a:t>
            </a:r>
            <a:r>
              <a:rPr lang="en-US" altLang="zh-CN" sz="2800" dirty="0" smtClean="0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  <a:sym typeface="Symbol" charset="2"/>
              </a:rPr>
              <a:t> </a:t>
            </a:r>
            <a:r>
              <a:rPr lang="en-US" altLang="zh-CN" sz="2800" dirty="0" smtClean="0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</a:rPr>
              <a:t>imm16</a:t>
            </a:r>
            <a:r>
              <a:rPr lang="en-US" altLang="zh-CN" sz="2800" dirty="0">
                <a:latin typeface="Cambria" panose="02040503050406030204" pitchFamily="18" charset="0"/>
                <a:cs typeface="Courier New" pitchFamily="49" charset="0"/>
              </a:rPr>
              <a:t> </a:t>
            </a:r>
            <a:r>
              <a:rPr lang="en-US" altLang="zh-CN" sz="2800" dirty="0" smtClean="0">
                <a:latin typeface="Cambria" panose="02040503050406030204" pitchFamily="18" charset="0"/>
                <a:cs typeface="Courier New" pitchFamily="49" charset="0"/>
              </a:rPr>
              <a:t>|| 0</a:t>
            </a:r>
            <a:r>
              <a:rPr lang="en-US" altLang="zh-CN" sz="2800" baseline="30000" dirty="0" smtClean="0">
                <a:latin typeface="Cambria" panose="02040503050406030204" pitchFamily="18" charset="0"/>
                <a:cs typeface="Courier New" pitchFamily="49" charset="0"/>
              </a:rPr>
              <a:t>16</a:t>
            </a:r>
            <a:endParaRPr lang="en-US" altLang="zh-CN" sz="2800" baseline="30000" dirty="0" smtClean="0">
              <a:solidFill>
                <a:schemeClr val="lt1"/>
              </a:solidFill>
              <a:latin typeface="Cambria" panose="02040503050406030204" pitchFamily="18" charset="0"/>
              <a:cs typeface="Courier New" pitchFamily="49" charset="0"/>
            </a:endParaRPr>
          </a:p>
          <a:p>
            <a:pPr defTabSz="457200">
              <a:lnSpc>
                <a:spcPct val="90000"/>
              </a:lnSpc>
              <a:spcBef>
                <a:spcPct val="50000"/>
              </a:spcBef>
              <a:tabLst>
                <a:tab pos="1143000" algn="l"/>
                <a:tab pos="5367338" algn="l"/>
              </a:tabLst>
            </a:pPr>
            <a:r>
              <a:rPr lang="en-US" altLang="zh-CN" sz="2800" dirty="0" smtClean="0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</a:rPr>
              <a:t>PC </a:t>
            </a:r>
            <a:r>
              <a:rPr lang="en-US" altLang="zh-CN" sz="2800" dirty="0" smtClean="0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  <a:sym typeface="Symbol" charset="2"/>
              </a:rPr>
              <a:t> </a:t>
            </a:r>
            <a:r>
              <a:rPr lang="en-US" altLang="zh-CN" sz="2800" dirty="0" smtClean="0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</a:rPr>
              <a:t>PC+4</a:t>
            </a:r>
            <a:endParaRPr lang="en-US" altLang="zh-CN" sz="2800" dirty="0">
              <a:solidFill>
                <a:schemeClr val="lt1"/>
              </a:solidFill>
              <a:latin typeface="Cambria" panose="02040503050406030204" pitchFamily="18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51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示例：</a:t>
            </a:r>
            <a:r>
              <a:rPr lang="en-US" altLang="zh-CN" dirty="0" smtClean="0"/>
              <a:t>BEQ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5310553"/>
              </p:ext>
            </p:extLst>
          </p:nvPr>
        </p:nvGraphicFramePr>
        <p:xfrm>
          <a:off x="-36512" y="3140968"/>
          <a:ext cx="9180839" cy="3600000"/>
        </p:xfrm>
        <a:graphic>
          <a:graphicData uri="http://schemas.openxmlformats.org/drawingml/2006/table">
            <a:tbl>
              <a:tblPr/>
              <a:tblGrid>
                <a:gridCol w="540000"/>
                <a:gridCol w="308606"/>
                <a:gridCol w="617211"/>
                <a:gridCol w="720080"/>
                <a:gridCol w="411475"/>
                <a:gridCol w="411475"/>
                <a:gridCol w="720080"/>
                <a:gridCol w="822948"/>
                <a:gridCol w="651501"/>
                <a:gridCol w="651501"/>
                <a:gridCol w="617211"/>
                <a:gridCol w="342895"/>
                <a:gridCol w="396000"/>
                <a:gridCol w="617211"/>
                <a:gridCol w="684000"/>
                <a:gridCol w="325750"/>
                <a:gridCol w="342895"/>
              </a:tblGrid>
              <a:tr h="36000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solidFill>
                          <a:schemeClr val="bg1"/>
                        </a:solidFill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NPC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PC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IM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IR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RF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B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EXT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ALU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err="1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ALUOut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DM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DR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PC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IMM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err="1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WData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RD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D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mbria" panose="02040503050406030204" pitchFamily="18" charset="0"/>
                          <a:ea typeface="黑体" pitchFamily="49" charset="-122"/>
                          <a:cs typeface="Times New Roman"/>
                        </a:rPr>
                        <a:t>LW</a:t>
                      </a:r>
                      <a:endParaRPr lang="en-US" sz="1400" kern="100" dirty="0">
                        <a:latin typeface="Cambria" panose="02040503050406030204" pitchFamily="18" charset="0"/>
                        <a:ea typeface="黑体" pitchFamily="49" charset="-122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IR[15:0]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NPC.NPC</a:t>
                      </a:r>
                      <a:endParaRPr lang="en-US" sz="13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IM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baseline="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DR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IR[20:16]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RF.RD1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RF.RD2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IR[15:0]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EXT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ALU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err="1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ALUOut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DM</a:t>
                      </a: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mbria" panose="02040503050406030204" pitchFamily="18" charset="0"/>
                          <a:ea typeface="黑体" pitchFamily="49" charset="-122"/>
                          <a:cs typeface="Times New Roman"/>
                        </a:rPr>
                        <a:t>SW</a:t>
                      </a:r>
                      <a:endParaRPr lang="en-US" sz="1400" kern="100" dirty="0">
                        <a:latin typeface="Cambria" panose="02040503050406030204" pitchFamily="18" charset="0"/>
                        <a:ea typeface="黑体" pitchFamily="49" charset="-122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IR[15:0]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NPC.NPC</a:t>
                      </a:r>
                      <a:endParaRPr lang="en-US" sz="13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IM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1400" kern="100" baseline="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RF.RD1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RF.RD2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IR[15:0]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EXT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ALU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err="1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ALUOut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B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mbria" panose="02040503050406030204" pitchFamily="18" charset="0"/>
                          <a:ea typeface="黑体" pitchFamily="49" charset="-122"/>
                          <a:cs typeface="Times New Roman"/>
                        </a:rPr>
                        <a:t>ADDU</a:t>
                      </a:r>
                      <a:endParaRPr lang="en-US" sz="1400" kern="100" dirty="0">
                        <a:latin typeface="Cambria" panose="02040503050406030204" pitchFamily="18" charset="0"/>
                        <a:ea typeface="黑体" pitchFamily="49" charset="-122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IR[15:0]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NPC.NPC</a:t>
                      </a:r>
                      <a:endParaRPr lang="en-US" sz="13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IM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baseline="0" dirty="0" err="1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ALUOut</a:t>
                      </a:r>
                      <a:endParaRPr lang="en-US" altLang="zh-CN" sz="1400" kern="100" baseline="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IR[15:11]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RF.RD1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RF.RD2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3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B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ALU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latin typeface="Cambria" panose="02040503050406030204" pitchFamily="18" charset="0"/>
                          <a:ea typeface="黑体" pitchFamily="49" charset="-122"/>
                          <a:cs typeface="Times New Roman"/>
                        </a:rPr>
                        <a:t>SUBU</a:t>
                      </a:r>
                      <a:endParaRPr lang="en-US" sz="1400" kern="100" dirty="0">
                        <a:latin typeface="Cambria" panose="02040503050406030204" pitchFamily="18" charset="0"/>
                        <a:ea typeface="黑体" pitchFamily="49" charset="-122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IR[15:0]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NPC.NPC</a:t>
                      </a:r>
                      <a:endParaRPr lang="en-US" sz="13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IM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baseline="0" dirty="0" err="1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ALUOut</a:t>
                      </a:r>
                      <a:endParaRPr lang="en-US" altLang="zh-CN" sz="1400" kern="100" baseline="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IR[15:11]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RF.RD1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RF.RD2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3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B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ALU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FF0000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FF0000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latin typeface="Cambria" panose="02040503050406030204" pitchFamily="18" charset="0"/>
                          <a:ea typeface="黑体" pitchFamily="49" charset="-122"/>
                          <a:cs typeface="Times New Roman"/>
                        </a:rPr>
                        <a:t>ORI</a:t>
                      </a:r>
                      <a:endParaRPr lang="en-US" sz="1400" kern="100" dirty="0">
                        <a:latin typeface="Cambria" panose="02040503050406030204" pitchFamily="18" charset="0"/>
                        <a:ea typeface="黑体" pitchFamily="49" charset="-122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IR[15:0]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NPC.NPC</a:t>
                      </a:r>
                      <a:endParaRPr lang="en-US" sz="13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IM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baseline="0" dirty="0" err="1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ALUOut</a:t>
                      </a:r>
                      <a:endParaRPr lang="en-US" altLang="zh-CN" sz="1400" kern="100" baseline="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IR[20:16]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RF.RD1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IR[15:0]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EXT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ALU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FF0000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FF0000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smtClean="0">
                          <a:latin typeface="Cambria" panose="02040503050406030204" pitchFamily="18" charset="0"/>
                          <a:ea typeface="黑体" pitchFamily="49" charset="-122"/>
                          <a:cs typeface="Times New Roman"/>
                        </a:rPr>
                        <a:t>LUI</a:t>
                      </a:r>
                      <a:endParaRPr lang="en-US" sz="1400" kern="100" dirty="0">
                        <a:latin typeface="Cambria" panose="02040503050406030204" pitchFamily="18" charset="0"/>
                        <a:ea typeface="黑体" pitchFamily="49" charset="-122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  <a:endParaRPr lang="en-US" altLang="zh-CN" sz="14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IR[15:0]</a:t>
                      </a:r>
                      <a:endParaRPr lang="en-US" altLang="zh-CN" sz="13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NPC.NPC</a:t>
                      </a:r>
                      <a:endParaRPr lang="en-US" sz="13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IM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baseline="0" dirty="0" err="1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ALUOut</a:t>
                      </a:r>
                      <a:endParaRPr lang="en-US" altLang="zh-CN" sz="1400" kern="100" baseline="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IR[</a:t>
                      </a: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20</a:t>
                      </a: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:1</a:t>
                      </a: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6</a:t>
                      </a: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]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RF.RD1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IR[15:0]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EXT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ALU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FF0000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FF0000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latin typeface="Cambria" panose="02040503050406030204" pitchFamily="18" charset="0"/>
                          <a:ea typeface="黑体" pitchFamily="49" charset="-122"/>
                          <a:cs typeface="Times New Roman"/>
                        </a:rPr>
                        <a:t>BEQ</a:t>
                      </a:r>
                      <a:endParaRPr lang="en-US" sz="1400" kern="100" dirty="0">
                        <a:latin typeface="Cambria" panose="02040503050406030204" pitchFamily="18" charset="0"/>
                        <a:ea typeface="黑体" pitchFamily="49" charset="-122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IR[15:0]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NPC.NPC</a:t>
                      </a:r>
                      <a:endParaRPr lang="en-US" sz="13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IM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1400" kern="100" baseline="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RF.RD1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RF.RD2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3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B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ALU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FF0000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FF0000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anose="02040503050406030204" pitchFamily="18" charset="0"/>
                        <a:ea typeface="黑体" pitchFamily="49" charset="-122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3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1400" kern="100" baseline="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3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FF0000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FF0000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内容占位符 1"/>
          <p:cNvSpPr txBox="1">
            <a:spLocks/>
          </p:cNvSpPr>
          <p:nvPr/>
        </p:nvSpPr>
        <p:spPr bwMode="auto">
          <a:xfrm>
            <a:off x="214313" y="765175"/>
            <a:ext cx="8715375" cy="2375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9900"/>
              </a:buClr>
              <a:buSzPct val="5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FF9900"/>
              </a:buClr>
              <a:buSzPct val="5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altLang="zh-CN" kern="0" dirty="0" smtClean="0"/>
          </a:p>
        </p:txBody>
      </p:sp>
      <p:sp>
        <p:nvSpPr>
          <p:cNvPr id="8" name="矩形 7"/>
          <p:cNvSpPr/>
          <p:nvPr/>
        </p:nvSpPr>
        <p:spPr>
          <a:xfrm>
            <a:off x="611560" y="890019"/>
            <a:ext cx="8496944" cy="168661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defTabSz="457200">
              <a:lnSpc>
                <a:spcPct val="90000"/>
              </a:lnSpc>
              <a:spcBef>
                <a:spcPct val="50000"/>
              </a:spcBef>
              <a:tabLst>
                <a:tab pos="1143000" algn="l"/>
                <a:tab pos="5367338" algn="l"/>
              </a:tabLst>
            </a:pPr>
            <a:r>
              <a:rPr lang="en-US" altLang="zh-CN" sz="2800" dirty="0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</a:rPr>
              <a:t>RTL</a:t>
            </a:r>
          </a:p>
          <a:p>
            <a:pPr defTabSz="457200">
              <a:lnSpc>
                <a:spcPct val="90000"/>
              </a:lnSpc>
              <a:spcBef>
                <a:spcPct val="50000"/>
              </a:spcBef>
              <a:tabLst>
                <a:tab pos="1143000" algn="l"/>
                <a:tab pos="5367338" algn="l"/>
              </a:tabLst>
            </a:pPr>
            <a:r>
              <a:rPr lang="en-US" altLang="zh-CN" sz="2800" dirty="0" smtClean="0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</a:rPr>
              <a:t>PC </a:t>
            </a:r>
            <a:r>
              <a:rPr lang="en-US" altLang="zh-CN" sz="2800" dirty="0" smtClean="0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  <a:sym typeface="Symbol" charset="2"/>
              </a:rPr>
              <a:t> (R[</a:t>
            </a:r>
            <a:r>
              <a:rPr lang="en-US" altLang="zh-CN" sz="2800" dirty="0" err="1" smtClean="0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  <a:sym typeface="Symbol" charset="2"/>
              </a:rPr>
              <a:t>rs</a:t>
            </a:r>
            <a:r>
              <a:rPr lang="en-US" altLang="zh-CN" sz="2800" dirty="0" smtClean="0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  <a:sym typeface="Symbol" charset="2"/>
              </a:rPr>
              <a:t>]==R[</a:t>
            </a:r>
            <a:r>
              <a:rPr lang="en-US" altLang="zh-CN" sz="2800" dirty="0" err="1" smtClean="0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  <a:sym typeface="Symbol" charset="2"/>
              </a:rPr>
              <a:t>rt</a:t>
            </a:r>
            <a:r>
              <a:rPr lang="en-US" altLang="zh-CN" sz="2800" dirty="0" smtClean="0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  <a:sym typeface="Symbol" charset="2"/>
              </a:rPr>
              <a:t>])</a:t>
            </a:r>
            <a:r>
              <a:rPr lang="zh-CN" altLang="en-US" sz="2800" dirty="0">
                <a:latin typeface="Cambria" panose="02040503050406030204" pitchFamily="18" charset="0"/>
                <a:cs typeface="Courier New" pitchFamily="49" charset="0"/>
                <a:sym typeface="Symbol" charset="2"/>
              </a:rPr>
              <a:t> </a:t>
            </a:r>
            <a:r>
              <a:rPr lang="en-US" altLang="zh-CN" sz="2800" dirty="0" smtClean="0">
                <a:latin typeface="Cambria" panose="02040503050406030204" pitchFamily="18" charset="0"/>
                <a:cs typeface="Courier New" pitchFamily="49" charset="0"/>
                <a:sym typeface="Symbol" charset="2"/>
              </a:rPr>
              <a:t>? </a:t>
            </a:r>
            <a:r>
              <a:rPr lang="en-US" altLang="zh-CN" sz="2800" dirty="0" smtClean="0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</a:rPr>
              <a:t>PC+4+sign_ext(imm16) || 00 :</a:t>
            </a:r>
          </a:p>
          <a:p>
            <a:pPr defTabSz="457200">
              <a:lnSpc>
                <a:spcPct val="90000"/>
              </a:lnSpc>
              <a:spcBef>
                <a:spcPct val="50000"/>
              </a:spcBef>
              <a:tabLst>
                <a:tab pos="1143000" algn="l"/>
                <a:tab pos="5367338" algn="l"/>
              </a:tabLst>
            </a:pPr>
            <a:r>
              <a:rPr lang="en-US" altLang="zh-CN" sz="2800" dirty="0">
                <a:latin typeface="Cambria" panose="02040503050406030204" pitchFamily="18" charset="0"/>
                <a:cs typeface="Courier New" pitchFamily="49" charset="0"/>
              </a:rPr>
              <a:t> </a:t>
            </a:r>
            <a:r>
              <a:rPr lang="en-US" altLang="zh-CN" sz="2800" dirty="0" smtClean="0">
                <a:latin typeface="Cambria" panose="02040503050406030204" pitchFamily="18" charset="0"/>
                <a:cs typeface="Courier New" pitchFamily="49" charset="0"/>
              </a:rPr>
              <a:t>                                           PC+4</a:t>
            </a:r>
            <a:endParaRPr lang="en-US" altLang="zh-CN" sz="2800" dirty="0">
              <a:solidFill>
                <a:schemeClr val="lt1"/>
              </a:solidFill>
              <a:latin typeface="Cambria" panose="02040503050406030204" pitchFamily="18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82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示例：</a:t>
            </a:r>
            <a:r>
              <a:rPr lang="en-US" altLang="zh-CN" dirty="0" smtClean="0"/>
              <a:t>JAL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6503508"/>
              </p:ext>
            </p:extLst>
          </p:nvPr>
        </p:nvGraphicFramePr>
        <p:xfrm>
          <a:off x="-36512" y="3140968"/>
          <a:ext cx="9180839" cy="3600000"/>
        </p:xfrm>
        <a:graphic>
          <a:graphicData uri="http://schemas.openxmlformats.org/drawingml/2006/table">
            <a:tbl>
              <a:tblPr/>
              <a:tblGrid>
                <a:gridCol w="540000"/>
                <a:gridCol w="308606"/>
                <a:gridCol w="617211"/>
                <a:gridCol w="720080"/>
                <a:gridCol w="411475"/>
                <a:gridCol w="411475"/>
                <a:gridCol w="720080"/>
                <a:gridCol w="822948"/>
                <a:gridCol w="651501"/>
                <a:gridCol w="651501"/>
                <a:gridCol w="617211"/>
                <a:gridCol w="342895"/>
                <a:gridCol w="396000"/>
                <a:gridCol w="617211"/>
                <a:gridCol w="684000"/>
                <a:gridCol w="325750"/>
                <a:gridCol w="342895"/>
              </a:tblGrid>
              <a:tr h="36000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solidFill>
                          <a:schemeClr val="bg1"/>
                        </a:solidFill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NPC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PC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IM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IR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RF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B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EXT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ALU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err="1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ALUOut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DM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DR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PC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IMM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err="1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WData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RD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D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mbria" panose="02040503050406030204" pitchFamily="18" charset="0"/>
                          <a:ea typeface="黑体" pitchFamily="49" charset="-122"/>
                          <a:cs typeface="Times New Roman"/>
                        </a:rPr>
                        <a:t>LW</a:t>
                      </a:r>
                      <a:endParaRPr lang="en-US" sz="1400" kern="100" dirty="0">
                        <a:latin typeface="Cambria" panose="02040503050406030204" pitchFamily="18" charset="0"/>
                        <a:ea typeface="黑体" pitchFamily="49" charset="-122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IR[15:0]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NPC.NPC</a:t>
                      </a:r>
                      <a:endParaRPr lang="en-US" sz="13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IM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baseline="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DR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IR[20:16]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RF.RD1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RF.RD2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IR[15:0]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EXT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ALU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err="1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ALUOut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DM</a:t>
                      </a: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mbria" panose="02040503050406030204" pitchFamily="18" charset="0"/>
                          <a:ea typeface="黑体" pitchFamily="49" charset="-122"/>
                          <a:cs typeface="Times New Roman"/>
                        </a:rPr>
                        <a:t>SW</a:t>
                      </a:r>
                      <a:endParaRPr lang="en-US" sz="1400" kern="100" dirty="0">
                        <a:latin typeface="Cambria" panose="02040503050406030204" pitchFamily="18" charset="0"/>
                        <a:ea typeface="黑体" pitchFamily="49" charset="-122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IR[15:0]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NPC.NPC</a:t>
                      </a:r>
                      <a:endParaRPr lang="en-US" sz="13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IM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1400" kern="100" baseline="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RF.RD1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RF.RD2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IR[15:0]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EXT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ALU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err="1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ALUOut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B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mbria" panose="02040503050406030204" pitchFamily="18" charset="0"/>
                          <a:ea typeface="黑体" pitchFamily="49" charset="-122"/>
                          <a:cs typeface="Times New Roman"/>
                        </a:rPr>
                        <a:t>ADDU</a:t>
                      </a:r>
                      <a:endParaRPr lang="en-US" sz="1400" kern="100" dirty="0">
                        <a:latin typeface="Cambria" panose="02040503050406030204" pitchFamily="18" charset="0"/>
                        <a:ea typeface="黑体" pitchFamily="49" charset="-122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IR[15:0]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NPC.NPC</a:t>
                      </a:r>
                      <a:endParaRPr lang="en-US" sz="13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IM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baseline="0" dirty="0" err="1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ALUOut</a:t>
                      </a:r>
                      <a:endParaRPr lang="en-US" altLang="zh-CN" sz="1400" kern="100" baseline="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IR[15:11]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RF.RD1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RF.RD2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3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B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ALU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latin typeface="Cambria" panose="02040503050406030204" pitchFamily="18" charset="0"/>
                          <a:ea typeface="黑体" pitchFamily="49" charset="-122"/>
                          <a:cs typeface="Times New Roman"/>
                        </a:rPr>
                        <a:t>SUBU</a:t>
                      </a:r>
                      <a:endParaRPr lang="en-US" sz="1400" kern="100" dirty="0">
                        <a:latin typeface="Cambria" panose="02040503050406030204" pitchFamily="18" charset="0"/>
                        <a:ea typeface="黑体" pitchFamily="49" charset="-122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IR[15:0]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NPC.NPC</a:t>
                      </a:r>
                      <a:endParaRPr lang="en-US" sz="13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IM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baseline="0" dirty="0" err="1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ALUOut</a:t>
                      </a:r>
                      <a:endParaRPr lang="en-US" altLang="zh-CN" sz="1400" kern="100" baseline="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IR[15:11]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RF.RD1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RF.RD2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3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B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ALU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FF0000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FF0000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latin typeface="Cambria" panose="02040503050406030204" pitchFamily="18" charset="0"/>
                          <a:ea typeface="黑体" pitchFamily="49" charset="-122"/>
                          <a:cs typeface="Times New Roman"/>
                        </a:rPr>
                        <a:t>ORI</a:t>
                      </a:r>
                      <a:endParaRPr lang="en-US" sz="1400" kern="100" dirty="0">
                        <a:latin typeface="Cambria" panose="02040503050406030204" pitchFamily="18" charset="0"/>
                        <a:ea typeface="黑体" pitchFamily="49" charset="-122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IR[15:0]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NPC.NPC</a:t>
                      </a:r>
                      <a:endParaRPr lang="en-US" sz="13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IM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baseline="0" dirty="0" err="1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ALUOut</a:t>
                      </a:r>
                      <a:endParaRPr lang="en-US" altLang="zh-CN" sz="1400" kern="100" baseline="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IR[20:16]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RF.RD1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IR[15:0]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EXT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ALU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FF0000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FF0000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smtClean="0">
                          <a:latin typeface="Cambria" panose="02040503050406030204" pitchFamily="18" charset="0"/>
                          <a:ea typeface="黑体" pitchFamily="49" charset="-122"/>
                          <a:cs typeface="Times New Roman"/>
                        </a:rPr>
                        <a:t>LUI</a:t>
                      </a:r>
                      <a:endParaRPr lang="en-US" sz="1400" kern="100" dirty="0">
                        <a:latin typeface="Cambria" panose="02040503050406030204" pitchFamily="18" charset="0"/>
                        <a:ea typeface="黑体" pitchFamily="49" charset="-122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  <a:endParaRPr lang="en-US" altLang="zh-CN" sz="14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IR[15:0]</a:t>
                      </a:r>
                      <a:endParaRPr lang="en-US" altLang="zh-CN" sz="13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NPC.NPC</a:t>
                      </a:r>
                      <a:endParaRPr lang="en-US" sz="13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IM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baseline="0" dirty="0" err="1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ALUOut</a:t>
                      </a:r>
                      <a:endParaRPr lang="en-US" altLang="zh-CN" sz="1400" kern="100" baseline="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IR[</a:t>
                      </a: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20</a:t>
                      </a: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:1</a:t>
                      </a: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6</a:t>
                      </a: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]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RF.RD1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IR[15:0]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EXT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ALU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FF0000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FF0000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latin typeface="Cambria" panose="02040503050406030204" pitchFamily="18" charset="0"/>
                          <a:ea typeface="黑体" pitchFamily="49" charset="-122"/>
                          <a:cs typeface="Times New Roman"/>
                        </a:rPr>
                        <a:t>BEQ</a:t>
                      </a:r>
                      <a:endParaRPr lang="en-US" sz="1400" kern="100" dirty="0">
                        <a:latin typeface="Cambria" panose="02040503050406030204" pitchFamily="18" charset="0"/>
                        <a:ea typeface="黑体" pitchFamily="49" charset="-122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IR[15:0]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NPC.NPC</a:t>
                      </a:r>
                      <a:endParaRPr lang="en-US" sz="13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IM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1400" kern="100" baseline="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RF.RD1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RF.RD2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3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B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ALU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FF0000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FF0000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latin typeface="Cambria" panose="02040503050406030204" pitchFamily="18" charset="0"/>
                          <a:ea typeface="黑体" pitchFamily="49" charset="-122"/>
                          <a:cs typeface="Times New Roman"/>
                        </a:rPr>
                        <a:t>JAL</a:t>
                      </a:r>
                      <a:endParaRPr lang="en-US" sz="1400" kern="100" dirty="0">
                        <a:latin typeface="Cambria" panose="02040503050406030204" pitchFamily="18" charset="0"/>
                        <a:ea typeface="黑体" pitchFamily="49" charset="-122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IR[15:0]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NPC.NPC</a:t>
                      </a:r>
                      <a:endParaRPr lang="en-US" sz="13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IM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baseline="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PC.PC4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0x1F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3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FF0000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FF0000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内容占位符 1"/>
          <p:cNvSpPr txBox="1">
            <a:spLocks/>
          </p:cNvSpPr>
          <p:nvPr/>
        </p:nvSpPr>
        <p:spPr bwMode="auto">
          <a:xfrm>
            <a:off x="214313" y="765175"/>
            <a:ext cx="8715375" cy="2375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9900"/>
              </a:buClr>
              <a:buSzPct val="5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FF9900"/>
              </a:buClr>
              <a:buSzPct val="5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altLang="zh-CN" kern="0" dirty="0" smtClean="0"/>
          </a:p>
        </p:txBody>
      </p:sp>
      <p:sp>
        <p:nvSpPr>
          <p:cNvPr id="8" name="矩形 7"/>
          <p:cNvSpPr/>
          <p:nvPr/>
        </p:nvSpPr>
        <p:spPr>
          <a:xfrm>
            <a:off x="3635896" y="890019"/>
            <a:ext cx="5472608" cy="168661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defTabSz="457200">
              <a:lnSpc>
                <a:spcPct val="90000"/>
              </a:lnSpc>
              <a:spcBef>
                <a:spcPct val="50000"/>
              </a:spcBef>
              <a:tabLst>
                <a:tab pos="1143000" algn="l"/>
                <a:tab pos="5367338" algn="l"/>
              </a:tabLst>
            </a:pPr>
            <a:r>
              <a:rPr lang="en-US" altLang="zh-CN" sz="2800" dirty="0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</a:rPr>
              <a:t>RTL</a:t>
            </a:r>
          </a:p>
          <a:p>
            <a:pPr defTabSz="457200">
              <a:lnSpc>
                <a:spcPct val="90000"/>
              </a:lnSpc>
              <a:spcBef>
                <a:spcPct val="50000"/>
              </a:spcBef>
              <a:tabLst>
                <a:tab pos="1143000" algn="l"/>
                <a:tab pos="5367338" algn="l"/>
              </a:tabLst>
            </a:pPr>
            <a:r>
              <a:rPr lang="en-US" altLang="zh-CN" sz="2800" dirty="0">
                <a:latin typeface="Cambria" pitchFamily="18" charset="0"/>
                <a:ea typeface="Courier" charset="0"/>
                <a:cs typeface="Courier New" pitchFamily="49" charset="0"/>
                <a:sym typeface="Symbol" charset="2"/>
              </a:rPr>
              <a:t>R[31] </a:t>
            </a:r>
            <a:r>
              <a:rPr lang="en-US" altLang="zh-CN" sz="2800" dirty="0">
                <a:latin typeface="Cambria" pitchFamily="18" charset="0"/>
                <a:ea typeface="Courier" charset="0"/>
                <a:cs typeface="Courier New" pitchFamily="49" charset="0"/>
                <a:sym typeface="Wingdings" pitchFamily="2" charset="2"/>
              </a:rPr>
              <a:t> PC + 4</a:t>
            </a:r>
            <a:endParaRPr lang="en-US" altLang="zh-CN" sz="2800" dirty="0">
              <a:solidFill>
                <a:srgbClr val="FF0000"/>
              </a:solidFill>
              <a:latin typeface="Cambria" pitchFamily="18" charset="0"/>
              <a:ea typeface="Courier" charset="0"/>
              <a:cs typeface="Courier New" pitchFamily="49" charset="0"/>
            </a:endParaRPr>
          </a:p>
          <a:p>
            <a:pPr defTabSz="457200">
              <a:lnSpc>
                <a:spcPct val="90000"/>
              </a:lnSpc>
              <a:spcBef>
                <a:spcPct val="50000"/>
              </a:spcBef>
              <a:tabLst>
                <a:tab pos="1143000" algn="l"/>
                <a:tab pos="5367338" algn="l"/>
              </a:tabLst>
            </a:pPr>
            <a:r>
              <a:rPr lang="en-US" altLang="zh-CN" sz="2800" dirty="0">
                <a:latin typeface="Cambria" pitchFamily="18" charset="0"/>
                <a:ea typeface="Courier" charset="0"/>
                <a:cs typeface="Courier New" pitchFamily="49" charset="0"/>
              </a:rPr>
              <a:t>PC </a:t>
            </a:r>
            <a:r>
              <a:rPr lang="en-US" altLang="zh-CN" sz="2800" dirty="0">
                <a:latin typeface="Cambria" pitchFamily="18" charset="0"/>
                <a:ea typeface="Courier" charset="0"/>
                <a:cs typeface="Courier New" pitchFamily="49" charset="0"/>
                <a:sym typeface="Wingdings" pitchFamily="2" charset="2"/>
              </a:rPr>
              <a:t> PC[31:28] || </a:t>
            </a:r>
            <a:r>
              <a:rPr lang="en-US" altLang="zh-CN" sz="2800" dirty="0" err="1">
                <a:latin typeface="Cambria" pitchFamily="18" charset="0"/>
                <a:ea typeface="Courier" charset="0"/>
                <a:cs typeface="Courier New" pitchFamily="49" charset="0"/>
                <a:sym typeface="Wingdings" pitchFamily="2" charset="2"/>
              </a:rPr>
              <a:t>instr_index</a:t>
            </a:r>
            <a:r>
              <a:rPr lang="en-US" altLang="zh-CN" sz="2800" dirty="0">
                <a:latin typeface="Cambria" pitchFamily="18" charset="0"/>
                <a:ea typeface="Courier" charset="0"/>
                <a:cs typeface="Courier New" pitchFamily="49" charset="0"/>
                <a:sym typeface="Wingdings" pitchFamily="2" charset="2"/>
              </a:rPr>
              <a:t> || 00</a:t>
            </a:r>
            <a:endParaRPr lang="en-US" altLang="zh-CN" sz="2800" dirty="0">
              <a:latin typeface="Cambria" pitchFamily="18" charset="0"/>
              <a:ea typeface="Courier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11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数据通路一般性方法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/>
              <a:t>状态</a:t>
            </a:r>
            <a:r>
              <a:rPr lang="en-US" altLang="zh-CN" dirty="0" smtClean="0"/>
              <a:t>/</a:t>
            </a:r>
            <a:r>
              <a:rPr lang="zh-CN" altLang="en-US" dirty="0" smtClean="0"/>
              <a:t>控制信号矩阵压缩表达</a:t>
            </a:r>
            <a:endParaRPr lang="en-US" altLang="zh-CN" dirty="0" smtClean="0"/>
          </a:p>
          <a:p>
            <a:r>
              <a:rPr lang="en-US" altLang="zh-CN" dirty="0"/>
              <a:t>2</a:t>
            </a:r>
            <a:r>
              <a:rPr lang="zh-CN" altLang="en-US" dirty="0"/>
              <a:t>个数据通路设计的</a:t>
            </a:r>
            <a:r>
              <a:rPr lang="zh-CN" altLang="en-US" dirty="0" smtClean="0"/>
              <a:t>对比</a:t>
            </a:r>
            <a:endParaRPr lang="en-US" altLang="zh-CN" dirty="0"/>
          </a:p>
        </p:txBody>
      </p:sp>
      <p:sp>
        <p:nvSpPr>
          <p:cNvPr id="2048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342378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0" y="4597496"/>
            <a:ext cx="4026099" cy="1999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96" y="4723256"/>
            <a:ext cx="4026099" cy="1999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S1</a:t>
            </a:r>
            <a:r>
              <a:rPr lang="zh-CN" altLang="en-US" dirty="0" smtClean="0"/>
              <a:t>：信号</a:t>
            </a:r>
            <a:r>
              <a:rPr lang="en-US" altLang="zh-CN" dirty="0" smtClean="0"/>
              <a:t>/</a:t>
            </a:r>
            <a:r>
              <a:rPr lang="zh-CN" altLang="en-US" dirty="0" smtClean="0"/>
              <a:t>状态矩阵：每条指令一张表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</a:t>
            </a:r>
            <a:r>
              <a:rPr lang="zh-CN" altLang="en-US" dirty="0" smtClean="0"/>
              <a:t>条指令</a:t>
            </a:r>
            <a:r>
              <a:rPr lang="en-US" altLang="zh-CN" dirty="0" smtClean="0"/>
              <a:t>N</a:t>
            </a:r>
            <a:r>
              <a:rPr lang="zh-CN" altLang="en-US" dirty="0" smtClean="0"/>
              <a:t>张表</a:t>
            </a:r>
            <a:endParaRPr lang="en-US" altLang="zh-CN" dirty="0" smtClean="0"/>
          </a:p>
          <a:p>
            <a:r>
              <a:rPr lang="en-US" altLang="zh-CN" dirty="0" smtClean="0"/>
              <a:t>S2</a:t>
            </a:r>
            <a:r>
              <a:rPr lang="zh-CN" altLang="en-US" dirty="0" smtClean="0"/>
              <a:t>：信号真值表矩阵有效表达密度低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大量</a:t>
            </a:r>
            <a:r>
              <a:rPr lang="en-US" altLang="zh-CN" dirty="0" smtClean="0"/>
              <a:t>0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我们真正需要却是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2048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常规表达方式的不足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856724"/>
            <a:ext cx="4026099" cy="1999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4593034"/>
            <a:ext cx="4598685" cy="1639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185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1"/>
          <p:cNvSpPr>
            <a:spLocks noGrp="1"/>
          </p:cNvSpPr>
          <p:nvPr>
            <p:ph idx="1"/>
          </p:nvPr>
        </p:nvSpPr>
        <p:spPr>
          <a:xfrm>
            <a:off x="214313" y="765176"/>
            <a:ext cx="8715375" cy="2835860"/>
          </a:xfrm>
        </p:spPr>
        <p:txBody>
          <a:bodyPr/>
          <a:lstStyle/>
          <a:p>
            <a:r>
              <a:rPr lang="zh-CN" altLang="en-US" dirty="0" smtClean="0"/>
              <a:t>由于指令分为</a:t>
            </a:r>
            <a:r>
              <a:rPr lang="en-US" altLang="zh-CN" dirty="0" smtClean="0"/>
              <a:t>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</a:t>
            </a:r>
            <a:r>
              <a:rPr lang="zh-CN" altLang="en-US" dirty="0" smtClean="0"/>
              <a:t>等少数几类，并且指令格式非常简洁，因此：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数据通路：变化点很少</a:t>
            </a:r>
            <a:endParaRPr lang="en-US" altLang="zh-CN" dirty="0"/>
          </a:p>
          <a:p>
            <a:pPr lvl="1"/>
            <a:r>
              <a:rPr lang="zh-CN" altLang="en-US" dirty="0" smtClean="0"/>
              <a:t>控制逻辑：状态机可以按大类划分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2048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指令分类的启发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087" y="5656500"/>
            <a:ext cx="7300913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094" y="2132856"/>
            <a:ext cx="3320075" cy="2936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内容占位符 1"/>
          <p:cNvSpPr txBox="1">
            <a:spLocks/>
          </p:cNvSpPr>
          <p:nvPr/>
        </p:nvSpPr>
        <p:spPr bwMode="auto">
          <a:xfrm>
            <a:off x="249113" y="3401452"/>
            <a:ext cx="5543981" cy="2835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9900"/>
              </a:buClr>
              <a:buSzPct val="5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FF9900"/>
              </a:buClr>
              <a:buSzPct val="5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 smtClean="0"/>
              <a:t>控制信号：大部分取值非常固定</a:t>
            </a:r>
            <a:endParaRPr lang="en-US" altLang="zh-CN" kern="0" dirty="0" smtClean="0"/>
          </a:p>
          <a:p>
            <a:pPr lvl="1"/>
            <a:r>
              <a:rPr lang="zh-CN" altLang="en-US" kern="0" dirty="0" smtClean="0"/>
              <a:t>固定的周期，固定的值</a:t>
            </a:r>
            <a:endParaRPr lang="en-US" altLang="zh-CN" kern="0" dirty="0" smtClean="0"/>
          </a:p>
        </p:txBody>
      </p:sp>
    </p:spTree>
    <p:extLst>
      <p:ext uri="{BB962C8B-B14F-4D97-AF65-F5344CB8AC3E}">
        <p14:creationId xmlns:p14="http://schemas.microsoft.com/office/powerpoint/2010/main" val="335321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1"/>
          <p:cNvSpPr>
            <a:spLocks noGrp="1"/>
          </p:cNvSpPr>
          <p:nvPr>
            <p:ph idx="1"/>
          </p:nvPr>
        </p:nvSpPr>
        <p:spPr>
          <a:xfrm>
            <a:off x="214313" y="765176"/>
            <a:ext cx="8715375" cy="2835860"/>
          </a:xfrm>
        </p:spPr>
        <p:txBody>
          <a:bodyPr/>
          <a:lstStyle/>
          <a:p>
            <a:r>
              <a:rPr lang="zh-CN" altLang="en-US" dirty="0" smtClean="0"/>
              <a:t>由于指令分为</a:t>
            </a:r>
            <a:r>
              <a:rPr lang="en-US" altLang="zh-CN" dirty="0" smtClean="0"/>
              <a:t>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</a:t>
            </a:r>
            <a:r>
              <a:rPr lang="zh-CN" altLang="en-US" dirty="0" smtClean="0"/>
              <a:t>等少数几类，并且指令格式非常简洁，因此：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数据通路：变化点很少</a:t>
            </a:r>
            <a:endParaRPr lang="en-US" altLang="zh-CN" dirty="0"/>
          </a:p>
          <a:p>
            <a:pPr lvl="1"/>
            <a:r>
              <a:rPr lang="zh-CN" altLang="en-US" dirty="0" smtClean="0"/>
              <a:t>控制逻辑：状态机可以按大类划分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2048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指令分类的启发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466282"/>
              </p:ext>
            </p:extLst>
          </p:nvPr>
        </p:nvGraphicFramePr>
        <p:xfrm>
          <a:off x="467544" y="3645024"/>
          <a:ext cx="8532000" cy="3121440"/>
        </p:xfrm>
        <a:graphic>
          <a:graphicData uri="http://schemas.openxmlformats.org/drawingml/2006/table">
            <a:tbl>
              <a:tblPr firstRow="1" bandRow="1"/>
              <a:tblGrid>
                <a:gridCol w="648000"/>
                <a:gridCol w="828000"/>
                <a:gridCol w="756000"/>
                <a:gridCol w="540000"/>
                <a:gridCol w="1044000"/>
                <a:gridCol w="720000"/>
                <a:gridCol w="684000"/>
                <a:gridCol w="792000"/>
                <a:gridCol w="900000"/>
                <a:gridCol w="792000"/>
                <a:gridCol w="828000"/>
              </a:tblGrid>
              <a:tr h="46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err="1" smtClean="0">
                          <a:latin typeface="Cambria" pitchFamily="18" charset="0"/>
                        </a:rPr>
                        <a:t>NPCOp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err="1" smtClean="0">
                          <a:latin typeface="Cambria" pitchFamily="18" charset="0"/>
                        </a:rPr>
                        <a:t>PCWr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err="1" smtClean="0">
                          <a:latin typeface="Cambria" pitchFamily="18" charset="0"/>
                        </a:rPr>
                        <a:t>IRWr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err="1" smtClean="0">
                          <a:latin typeface="Cambria" pitchFamily="18" charset="0"/>
                        </a:rPr>
                        <a:t>WDSel</a:t>
                      </a:r>
                      <a:endParaRPr lang="en-US" altLang="zh-CN" sz="1400" b="0" dirty="0" smtClean="0">
                        <a:latin typeface="Cambria" pitchFamily="18" charset="0"/>
                      </a:endParaRPr>
                    </a:p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(MUX)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err="1" smtClean="0">
                          <a:latin typeface="Cambria" pitchFamily="18" charset="0"/>
                        </a:rPr>
                        <a:t>RegDst</a:t>
                      </a:r>
                      <a:endParaRPr lang="en-US" altLang="zh-CN" sz="1400" b="0" dirty="0" smtClean="0">
                        <a:latin typeface="Cambria" pitchFamily="18" charset="0"/>
                      </a:endParaRPr>
                    </a:p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(MUX)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err="1" smtClean="0">
                          <a:latin typeface="Cambria" pitchFamily="18" charset="0"/>
                        </a:rPr>
                        <a:t>RegWr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err="1" smtClean="0">
                          <a:latin typeface="Cambria" pitchFamily="18" charset="0"/>
                        </a:rPr>
                        <a:t>ExtOp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err="1" smtClean="0">
                          <a:latin typeface="Cambria" pitchFamily="18" charset="0"/>
                        </a:rPr>
                        <a:t>ALUSelB</a:t>
                      </a:r>
                      <a:endParaRPr lang="en-US" altLang="zh-CN" sz="1400" b="0" dirty="0" smtClean="0">
                        <a:latin typeface="Cambria" pitchFamily="18" charset="0"/>
                      </a:endParaRPr>
                    </a:p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(MUX)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err="1" smtClean="0">
                          <a:latin typeface="Cambria" pitchFamily="18" charset="0"/>
                        </a:rPr>
                        <a:t>ALUOp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err="1" smtClean="0">
                          <a:latin typeface="Cambria" pitchFamily="18" charset="0"/>
                        </a:rPr>
                        <a:t>MemWr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/>
                    </a:solidFill>
                  </a:tcPr>
                </a:tc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ADDU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latin typeface="Cambria" pitchFamily="18" charset="0"/>
                        </a:rPr>
                        <a:t>S0:PC+4</a:t>
                      </a:r>
                      <a:endParaRPr lang="en-US" altLang="zh-CN" sz="1400" b="0" dirty="0" smtClean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S0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S0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solidFill>
                            <a:schemeClr val="dk1"/>
                          </a:solidFill>
                          <a:latin typeface="Cambria" pitchFamily="18" charset="0"/>
                        </a:rPr>
                        <a:t>S7:`ALUOut</a:t>
                      </a:r>
                      <a:endParaRPr lang="zh-CN" altLang="en-US" sz="1400" b="0" dirty="0" smtClean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S7:`RD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S7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S6:ADD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SUBU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latin typeface="Cambria" pitchFamily="18" charset="0"/>
                        </a:rPr>
                        <a:t>S0:PC+4</a:t>
                      </a:r>
                      <a:endParaRPr lang="zh-CN" altLang="en-US" sz="1400" b="0" dirty="0" smtClean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S0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S0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solidFill>
                            <a:schemeClr val="dk1"/>
                          </a:solidFill>
                          <a:latin typeface="Cambria" pitchFamily="18" charset="0"/>
                        </a:rPr>
                        <a:t>S7:`ALUOut</a:t>
                      </a:r>
                      <a:endParaRPr lang="zh-CN" altLang="en-US" sz="1400" b="0" dirty="0" smtClean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S7:`RD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S7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latin typeface="Cambria" pitchFamily="18" charset="0"/>
                        </a:rPr>
                        <a:t>S6:SUB</a:t>
                      </a:r>
                      <a:endParaRPr lang="zh-CN" altLang="en-US" sz="1400" b="0" dirty="0" smtClean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20000"/>
                      </a:srgbClr>
                    </a:solidFill>
                  </a:tcPr>
                </a:tc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ORI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latin typeface="Cambria" pitchFamily="18" charset="0"/>
                        </a:rPr>
                        <a:t>S0:PC+4</a:t>
                      </a:r>
                      <a:endParaRPr lang="en-US" altLang="zh-CN" sz="1400" b="0" dirty="0" smtClean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S0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S0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solidFill>
                            <a:schemeClr val="dk1"/>
                          </a:solidFill>
                          <a:latin typeface="Cambria" pitchFamily="18" charset="0"/>
                        </a:rPr>
                        <a:t>S7:`ALUOut</a:t>
                      </a:r>
                      <a:endParaRPr lang="zh-CN" altLang="en-US" sz="1400" b="0" dirty="0" smtClean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S7:`RT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S7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S6:`UEXT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S6:OR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LW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latin typeface="Cambria" pitchFamily="18" charset="0"/>
                        </a:rPr>
                        <a:t>S0:PC+4</a:t>
                      </a:r>
                      <a:endParaRPr lang="en-US" altLang="zh-CN" sz="1400" b="0" dirty="0" smtClean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S0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S0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solidFill>
                            <a:schemeClr val="dk1"/>
                          </a:solidFill>
                          <a:latin typeface="Cambria" pitchFamily="18" charset="0"/>
                        </a:rPr>
                        <a:t>S7:`DM</a:t>
                      </a:r>
                      <a:endParaRPr lang="zh-CN" altLang="en-US" sz="1400" b="0" dirty="0" smtClean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S4:`RT</a:t>
                      </a:r>
                      <a:endParaRPr lang="zh-CN" altLang="en-US" sz="1400" b="0" dirty="0" smtClean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S4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S2:`SEXT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S2:2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S2:ADD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20000"/>
                      </a:srgbClr>
                    </a:solidFill>
                  </a:tcPr>
                </a:tc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SW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latin typeface="Cambria" pitchFamily="18" charset="0"/>
                        </a:rPr>
                        <a:t>S0:PC+4</a:t>
                      </a:r>
                      <a:endParaRPr lang="zh-CN" altLang="en-US" sz="1400" b="0" dirty="0" smtClean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S0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S0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latin typeface="Cambria" pitchFamily="18" charset="0"/>
                        </a:rPr>
                        <a:t>S2:2</a:t>
                      </a:r>
                      <a:endParaRPr lang="zh-CN" altLang="en-US" sz="1400" b="0" dirty="0" smtClean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S2:ADD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S5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BEQ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latin typeface="Cambria" pitchFamily="18" charset="0"/>
                        </a:rPr>
                        <a:t>S0:PC+4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latin typeface="Cambria" pitchFamily="18" charset="0"/>
                        </a:rPr>
                        <a:t>S8:BEQ</a:t>
                      </a:r>
                      <a:endParaRPr lang="zh-CN" altLang="en-US" sz="1400" b="0" dirty="0" smtClean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S0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latin typeface="Cambria" pitchFamily="18" charset="0"/>
                        </a:rPr>
                        <a:t>S8·Zero</a:t>
                      </a:r>
                      <a:endParaRPr lang="zh-CN" altLang="en-US" sz="1400" b="0" dirty="0" smtClean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S0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 smtClean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 smtClean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S8:SUB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20000"/>
                      </a:srgbClr>
                    </a:solidFill>
                  </a:tcPr>
                </a:tc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JAL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latin typeface="Cambria" pitchFamily="18" charset="0"/>
                        </a:rPr>
                        <a:t>S0:PC+4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latin typeface="Cambria" pitchFamily="18" charset="0"/>
                        </a:rPr>
                        <a:t>S9:JMP</a:t>
                      </a:r>
                      <a:endParaRPr lang="zh-CN" altLang="en-US" sz="1400" b="0" dirty="0" smtClean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S0</a:t>
                      </a:r>
                    </a:p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S9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S0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dk1"/>
                          </a:solidFill>
                          <a:latin typeface="Cambria" pitchFamily="18" charset="0"/>
                        </a:rPr>
                        <a:t>S9:NPC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S9:`1F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S9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latin typeface="Cambria" pitchFamily="18" charset="0"/>
                        </a:rPr>
                        <a:t>S1:3</a:t>
                      </a:r>
                      <a:endParaRPr lang="zh-CN" altLang="en-US" sz="1400" b="0" dirty="0" smtClean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S9:ADD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95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你</a:t>
            </a:r>
            <a:r>
              <a:rPr lang="zh-CN" altLang="en-US" dirty="0" smtClean="0"/>
              <a:t>发现了什么？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316098"/>
              </p:ext>
            </p:extLst>
          </p:nvPr>
        </p:nvGraphicFramePr>
        <p:xfrm>
          <a:off x="323528" y="3645024"/>
          <a:ext cx="8532000" cy="3121440"/>
        </p:xfrm>
        <a:graphic>
          <a:graphicData uri="http://schemas.openxmlformats.org/drawingml/2006/table">
            <a:tbl>
              <a:tblPr firstRow="1" bandRow="1"/>
              <a:tblGrid>
                <a:gridCol w="648000"/>
                <a:gridCol w="828000"/>
                <a:gridCol w="756000"/>
                <a:gridCol w="540000"/>
                <a:gridCol w="1044000"/>
                <a:gridCol w="720000"/>
                <a:gridCol w="684000"/>
                <a:gridCol w="792000"/>
                <a:gridCol w="900000"/>
                <a:gridCol w="792000"/>
                <a:gridCol w="828000"/>
              </a:tblGrid>
              <a:tr h="46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err="1" smtClean="0">
                          <a:latin typeface="Cambria" pitchFamily="18" charset="0"/>
                        </a:rPr>
                        <a:t>NPCOp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err="1" smtClean="0">
                          <a:latin typeface="Cambria" pitchFamily="18" charset="0"/>
                        </a:rPr>
                        <a:t>PCWr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err="1" smtClean="0">
                          <a:latin typeface="Cambria" pitchFamily="18" charset="0"/>
                        </a:rPr>
                        <a:t>IRWr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err="1" smtClean="0">
                          <a:latin typeface="Cambria" pitchFamily="18" charset="0"/>
                        </a:rPr>
                        <a:t>WDSel</a:t>
                      </a:r>
                      <a:endParaRPr lang="en-US" altLang="zh-CN" sz="1400" b="0" dirty="0" smtClean="0">
                        <a:latin typeface="Cambria" pitchFamily="18" charset="0"/>
                      </a:endParaRPr>
                    </a:p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(MUX)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err="1" smtClean="0">
                          <a:latin typeface="Cambria" pitchFamily="18" charset="0"/>
                        </a:rPr>
                        <a:t>GPRSel</a:t>
                      </a:r>
                      <a:endParaRPr lang="en-US" altLang="zh-CN" sz="1400" b="0" dirty="0" smtClean="0">
                        <a:latin typeface="Cambria" pitchFamily="18" charset="0"/>
                      </a:endParaRPr>
                    </a:p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(MUX)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err="1" smtClean="0">
                          <a:latin typeface="Cambria" pitchFamily="18" charset="0"/>
                        </a:rPr>
                        <a:t>GPRWr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err="1" smtClean="0">
                          <a:latin typeface="Cambria" pitchFamily="18" charset="0"/>
                        </a:rPr>
                        <a:t>ExtOp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err="1" smtClean="0">
                          <a:latin typeface="Cambria" pitchFamily="18" charset="0"/>
                        </a:rPr>
                        <a:t>ALUSelB</a:t>
                      </a:r>
                      <a:endParaRPr lang="en-US" altLang="zh-CN" sz="1400" b="0" dirty="0" smtClean="0">
                        <a:latin typeface="Cambria" pitchFamily="18" charset="0"/>
                      </a:endParaRPr>
                    </a:p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(MUX)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err="1" smtClean="0">
                          <a:latin typeface="Cambria" pitchFamily="18" charset="0"/>
                        </a:rPr>
                        <a:t>ALUOp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err="1" smtClean="0">
                          <a:latin typeface="Cambria" pitchFamily="18" charset="0"/>
                        </a:rPr>
                        <a:t>DMWr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/>
                    </a:solidFill>
                  </a:tcPr>
                </a:tc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ADDU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latin typeface="Cambria" pitchFamily="18" charset="0"/>
                        </a:rPr>
                        <a:t>S0:PC+4</a:t>
                      </a:r>
                      <a:endParaRPr lang="en-US" altLang="zh-CN" sz="1400" b="0" dirty="0" smtClean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S0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S0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solidFill>
                            <a:schemeClr val="dk1"/>
                          </a:solidFill>
                          <a:latin typeface="Cambria" pitchFamily="18" charset="0"/>
                        </a:rPr>
                        <a:t>S7:`ALUOut</a:t>
                      </a:r>
                      <a:endParaRPr lang="zh-CN" altLang="en-US" sz="1400" b="0" dirty="0" smtClean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S7:`RD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S7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S6:ADD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SUBU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latin typeface="Cambria" pitchFamily="18" charset="0"/>
                        </a:rPr>
                        <a:t>S0:PC+4</a:t>
                      </a:r>
                      <a:endParaRPr lang="zh-CN" altLang="en-US" sz="1400" b="0" dirty="0" smtClean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S0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S0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solidFill>
                            <a:schemeClr val="dk1"/>
                          </a:solidFill>
                          <a:latin typeface="Cambria" pitchFamily="18" charset="0"/>
                        </a:rPr>
                        <a:t>S7:`ALUOut</a:t>
                      </a:r>
                      <a:endParaRPr lang="zh-CN" altLang="en-US" sz="1400" b="0" dirty="0" smtClean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S7:`RD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S7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latin typeface="Cambria" pitchFamily="18" charset="0"/>
                        </a:rPr>
                        <a:t>S6:SUB</a:t>
                      </a:r>
                      <a:endParaRPr lang="zh-CN" altLang="en-US" sz="1400" b="0" dirty="0" smtClean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20000"/>
                      </a:srgbClr>
                    </a:solidFill>
                  </a:tcPr>
                </a:tc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ORI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latin typeface="Cambria" pitchFamily="18" charset="0"/>
                        </a:rPr>
                        <a:t>S0:PC+4</a:t>
                      </a:r>
                      <a:endParaRPr lang="en-US" altLang="zh-CN" sz="1400" b="0" dirty="0" smtClean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S0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S0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solidFill>
                            <a:schemeClr val="dk1"/>
                          </a:solidFill>
                          <a:latin typeface="Cambria" pitchFamily="18" charset="0"/>
                        </a:rPr>
                        <a:t>S7:`ALUOut</a:t>
                      </a:r>
                      <a:endParaRPr lang="zh-CN" altLang="en-US" sz="1400" b="0" dirty="0" smtClean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S7:`RT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S7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S6:`UEXT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S6:OR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LW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latin typeface="Cambria" pitchFamily="18" charset="0"/>
                        </a:rPr>
                        <a:t>S0:PC+4</a:t>
                      </a:r>
                      <a:endParaRPr lang="en-US" altLang="zh-CN" sz="1400" b="0" dirty="0" smtClean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S0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S0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solidFill>
                            <a:schemeClr val="dk1"/>
                          </a:solidFill>
                          <a:latin typeface="Cambria" pitchFamily="18" charset="0"/>
                        </a:rPr>
                        <a:t>S7:`DM</a:t>
                      </a:r>
                      <a:endParaRPr lang="zh-CN" altLang="en-US" sz="1400" b="0" dirty="0" smtClean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S4:`RT</a:t>
                      </a:r>
                      <a:endParaRPr lang="zh-CN" altLang="en-US" sz="1400" b="0" dirty="0" smtClean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S4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S2:`SEXT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S2:2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S2:ADD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20000"/>
                      </a:srgbClr>
                    </a:solidFill>
                  </a:tcPr>
                </a:tc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SW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latin typeface="Cambria" pitchFamily="18" charset="0"/>
                        </a:rPr>
                        <a:t>S0:PC+4</a:t>
                      </a:r>
                      <a:endParaRPr lang="zh-CN" altLang="en-US" sz="1400" b="0" dirty="0" smtClean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S0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S0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latin typeface="Cambria" pitchFamily="18" charset="0"/>
                        </a:rPr>
                        <a:t>S2:2</a:t>
                      </a:r>
                      <a:endParaRPr lang="zh-CN" altLang="en-US" sz="1400" b="0" dirty="0" smtClean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S2:ADD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S5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BEQ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latin typeface="Cambria" pitchFamily="18" charset="0"/>
                        </a:rPr>
                        <a:t>S0:PC+4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latin typeface="Cambria" pitchFamily="18" charset="0"/>
                        </a:rPr>
                        <a:t>S8:BEQ</a:t>
                      </a:r>
                      <a:endParaRPr lang="zh-CN" altLang="en-US" sz="1400" b="0" dirty="0" smtClean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S0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latin typeface="Cambria" pitchFamily="18" charset="0"/>
                        </a:rPr>
                        <a:t>S8·Zero</a:t>
                      </a:r>
                      <a:endParaRPr lang="zh-CN" altLang="en-US" sz="1400" b="0" dirty="0" smtClean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S0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 smtClean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 smtClean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S8:SUB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20000"/>
                      </a:srgbClr>
                    </a:solidFill>
                  </a:tcPr>
                </a:tc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JAL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latin typeface="Cambria" pitchFamily="18" charset="0"/>
                        </a:rPr>
                        <a:t>S0:PC+4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latin typeface="Cambria" pitchFamily="18" charset="0"/>
                        </a:rPr>
                        <a:t>S9:JMP</a:t>
                      </a:r>
                      <a:endParaRPr lang="zh-CN" altLang="en-US" sz="1400" b="0" dirty="0" smtClean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S0</a:t>
                      </a:r>
                    </a:p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S9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S0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dk1"/>
                          </a:solidFill>
                          <a:latin typeface="Cambria" pitchFamily="18" charset="0"/>
                        </a:rPr>
                        <a:t>S9:NPC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S9:`1F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S9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latin typeface="Cambria" pitchFamily="18" charset="0"/>
                        </a:rPr>
                        <a:t>S1:3</a:t>
                      </a:r>
                      <a:endParaRPr lang="zh-CN" altLang="en-US" sz="1400" b="0" dirty="0" smtClean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S9:ADD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" name="Oval 249"/>
          <p:cNvSpPr>
            <a:spLocks noChangeAspect="1" noChangeArrowheads="1"/>
          </p:cNvSpPr>
          <p:nvPr/>
        </p:nvSpPr>
        <p:spPr bwMode="auto">
          <a:xfrm>
            <a:off x="6624504" y="936144"/>
            <a:ext cx="504000" cy="504000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黑体"/>
              </a:rPr>
              <a:t>S0</a:t>
            </a:r>
            <a:endParaRPr kumimoji="0" lang="en-US" altLang="zh-CN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黑体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黑体"/>
              </a:rPr>
              <a:t>Fetch</a:t>
            </a:r>
            <a:endParaRPr kumimoji="0" lang="zh-CN" alt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黑体"/>
            </a:endParaRPr>
          </a:p>
        </p:txBody>
      </p:sp>
      <p:cxnSp>
        <p:nvCxnSpPr>
          <p:cNvPr id="10" name="AutoShape 317"/>
          <p:cNvCxnSpPr>
            <a:cxnSpLocks noChangeShapeType="1"/>
            <a:endCxn id="9" idx="2"/>
          </p:cNvCxnSpPr>
          <p:nvPr/>
        </p:nvCxnSpPr>
        <p:spPr bwMode="auto">
          <a:xfrm>
            <a:off x="6303709" y="1188144"/>
            <a:ext cx="32079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6221515" y="836712"/>
            <a:ext cx="468462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prstClr val="black"/>
                </a:solidFill>
                <a:latin typeface="Times New Roman"/>
                <a:ea typeface="黑体"/>
              </a:rPr>
              <a:t>Reset</a:t>
            </a:r>
            <a:endParaRPr lang="zh-CN" altLang="en-US" sz="1600" dirty="0">
              <a:solidFill>
                <a:prstClr val="black"/>
              </a:solidFill>
              <a:latin typeface="Times New Roman"/>
              <a:ea typeface="黑体"/>
            </a:endParaRPr>
          </a:p>
        </p:txBody>
      </p:sp>
      <p:sp>
        <p:nvSpPr>
          <p:cNvPr id="12" name="Oval 250"/>
          <p:cNvSpPr>
            <a:spLocks noChangeAspect="1" noChangeArrowheads="1"/>
          </p:cNvSpPr>
          <p:nvPr/>
        </p:nvSpPr>
        <p:spPr bwMode="auto">
          <a:xfrm>
            <a:off x="7812192" y="936144"/>
            <a:ext cx="504000" cy="504000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黑体"/>
              </a:rPr>
              <a:t>S1</a:t>
            </a:r>
            <a:endParaRPr kumimoji="0" lang="en-US" altLang="zh-CN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黑体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黑体"/>
              </a:rPr>
              <a:t>DCD/RF</a:t>
            </a:r>
          </a:p>
        </p:txBody>
      </p:sp>
      <p:cxnSp>
        <p:nvCxnSpPr>
          <p:cNvPr id="13" name="AutoShape 266"/>
          <p:cNvCxnSpPr>
            <a:cxnSpLocks noChangeShapeType="1"/>
            <a:endCxn id="12" idx="2"/>
          </p:cNvCxnSpPr>
          <p:nvPr/>
        </p:nvCxnSpPr>
        <p:spPr bwMode="auto">
          <a:xfrm>
            <a:off x="7128504" y="1188144"/>
            <a:ext cx="68368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Oval 251"/>
          <p:cNvSpPr>
            <a:spLocks noChangeAspect="1" noChangeArrowheads="1"/>
          </p:cNvSpPr>
          <p:nvPr/>
        </p:nvSpPr>
        <p:spPr bwMode="auto">
          <a:xfrm>
            <a:off x="6617701" y="1628912"/>
            <a:ext cx="504000" cy="504000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黑体"/>
              </a:rPr>
              <a:t>S2</a:t>
            </a:r>
            <a:endParaRPr kumimoji="0" lang="en-US" altLang="zh-CN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黑体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黑体"/>
              </a:rPr>
              <a:t>MA</a:t>
            </a:r>
            <a:endParaRPr kumimoji="0" lang="zh-CN" alt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黑体"/>
            </a:endParaRPr>
          </a:p>
        </p:txBody>
      </p:sp>
      <p:cxnSp>
        <p:nvCxnSpPr>
          <p:cNvPr id="15" name="AutoShape 267"/>
          <p:cNvCxnSpPr>
            <a:cxnSpLocks noChangeShapeType="1"/>
            <a:endCxn id="14" idx="7"/>
          </p:cNvCxnSpPr>
          <p:nvPr/>
        </p:nvCxnSpPr>
        <p:spPr bwMode="auto">
          <a:xfrm flipH="1">
            <a:off x="7047892" y="1366335"/>
            <a:ext cx="838109" cy="33638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Oval 255"/>
          <p:cNvSpPr>
            <a:spLocks noChangeAspect="1" noChangeArrowheads="1"/>
          </p:cNvSpPr>
          <p:nvPr/>
        </p:nvSpPr>
        <p:spPr bwMode="auto">
          <a:xfrm>
            <a:off x="6302805" y="2349841"/>
            <a:ext cx="504000" cy="504000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黑体"/>
              </a:rPr>
              <a:t>S3</a:t>
            </a:r>
            <a:endParaRPr kumimoji="0" lang="en-US" altLang="zh-CN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黑体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黑体"/>
              </a:rPr>
              <a:t>MR</a:t>
            </a:r>
            <a:endParaRPr kumimoji="0" lang="zh-CN" alt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黑体"/>
            </a:endParaRPr>
          </a:p>
        </p:txBody>
      </p:sp>
      <p:cxnSp>
        <p:nvCxnSpPr>
          <p:cNvPr id="17" name="AutoShape 271"/>
          <p:cNvCxnSpPr>
            <a:cxnSpLocks noChangeShapeType="1"/>
            <a:endCxn id="16" idx="0"/>
          </p:cNvCxnSpPr>
          <p:nvPr/>
        </p:nvCxnSpPr>
        <p:spPr bwMode="auto">
          <a:xfrm flipH="1">
            <a:off x="6554805" y="2059103"/>
            <a:ext cx="136705" cy="2907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Oval 287"/>
          <p:cNvSpPr>
            <a:spLocks noChangeAspect="1" noChangeArrowheads="1"/>
          </p:cNvSpPr>
          <p:nvPr/>
        </p:nvSpPr>
        <p:spPr bwMode="auto">
          <a:xfrm>
            <a:off x="6303709" y="3069016"/>
            <a:ext cx="504000" cy="504000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黑体"/>
              </a:rPr>
              <a:t>S4</a:t>
            </a:r>
            <a:endParaRPr kumimoji="0" lang="en-US" altLang="zh-CN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黑体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黑体"/>
              </a:rPr>
              <a:t>MemWB</a:t>
            </a:r>
            <a:endParaRPr kumimoji="0" lang="zh-CN" alt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黑体"/>
            </a:endParaRPr>
          </a:p>
        </p:txBody>
      </p:sp>
      <p:cxnSp>
        <p:nvCxnSpPr>
          <p:cNvPr id="19" name="AutoShape 288"/>
          <p:cNvCxnSpPr>
            <a:cxnSpLocks noChangeShapeType="1"/>
            <a:endCxn id="18" idx="0"/>
          </p:cNvCxnSpPr>
          <p:nvPr/>
        </p:nvCxnSpPr>
        <p:spPr bwMode="auto">
          <a:xfrm>
            <a:off x="6554805" y="2853841"/>
            <a:ext cx="904" cy="2151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Line 290"/>
          <p:cNvSpPr>
            <a:spLocks noChangeShapeType="1"/>
          </p:cNvSpPr>
          <p:nvPr/>
        </p:nvSpPr>
        <p:spPr bwMode="auto">
          <a:xfrm>
            <a:off x="6806804" y="3321016"/>
            <a:ext cx="2301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黑体"/>
            </a:endParaRPr>
          </a:p>
        </p:txBody>
      </p:sp>
      <p:sp>
        <p:nvSpPr>
          <p:cNvPr id="21" name="Freeform 316"/>
          <p:cNvSpPr>
            <a:spLocks/>
          </p:cNvSpPr>
          <p:nvPr/>
        </p:nvSpPr>
        <p:spPr bwMode="auto">
          <a:xfrm>
            <a:off x="6869701" y="764704"/>
            <a:ext cx="2238803" cy="2556312"/>
          </a:xfrm>
          <a:custGeom>
            <a:avLst/>
            <a:gdLst>
              <a:gd name="T0" fmla="*/ 2147483647 w 3448"/>
              <a:gd name="T1" fmla="*/ 2147483647 h 2903"/>
              <a:gd name="T2" fmla="*/ 2147483647 w 3448"/>
              <a:gd name="T3" fmla="*/ 0 h 2903"/>
              <a:gd name="T4" fmla="*/ 0 w 3448"/>
              <a:gd name="T5" fmla="*/ 0 h 2903"/>
              <a:gd name="T6" fmla="*/ 0 w 3448"/>
              <a:gd name="T7" fmla="*/ 2147483647 h 2903"/>
              <a:gd name="T8" fmla="*/ 0 60000 65536"/>
              <a:gd name="T9" fmla="*/ 0 60000 65536"/>
              <a:gd name="T10" fmla="*/ 0 60000 65536"/>
              <a:gd name="T11" fmla="*/ 0 60000 65536"/>
              <a:gd name="T12" fmla="*/ 0 w 3448"/>
              <a:gd name="T13" fmla="*/ 0 h 2903"/>
              <a:gd name="T14" fmla="*/ 3448 w 3448"/>
              <a:gd name="T15" fmla="*/ 2903 h 290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48" h="2903">
                <a:moveTo>
                  <a:pt x="3448" y="2903"/>
                </a:moveTo>
                <a:lnTo>
                  <a:pt x="3448" y="0"/>
                </a:lnTo>
                <a:lnTo>
                  <a:pt x="0" y="0"/>
                </a:lnTo>
                <a:lnTo>
                  <a:pt x="0" y="181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黑体"/>
            </a:endParaRPr>
          </a:p>
        </p:txBody>
      </p:sp>
      <p:sp>
        <p:nvSpPr>
          <p:cNvPr id="22" name="Oval 256"/>
          <p:cNvSpPr>
            <a:spLocks noChangeAspect="1" noChangeArrowheads="1"/>
          </p:cNvSpPr>
          <p:nvPr/>
        </p:nvSpPr>
        <p:spPr bwMode="auto">
          <a:xfrm>
            <a:off x="6918539" y="2349841"/>
            <a:ext cx="504000" cy="504000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黑体"/>
              </a:rPr>
              <a:t>S5</a:t>
            </a:r>
            <a:endParaRPr kumimoji="0" lang="en-US" altLang="zh-CN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黑体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黑体"/>
              </a:rPr>
              <a:t>MW</a:t>
            </a:r>
            <a:endParaRPr kumimoji="0" lang="zh-CN" alt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黑体"/>
            </a:endParaRPr>
          </a:p>
        </p:txBody>
      </p:sp>
      <p:cxnSp>
        <p:nvCxnSpPr>
          <p:cNvPr id="23" name="AutoShape 292"/>
          <p:cNvCxnSpPr>
            <a:cxnSpLocks noChangeShapeType="1"/>
            <a:stCxn id="22" idx="4"/>
          </p:cNvCxnSpPr>
          <p:nvPr/>
        </p:nvCxnSpPr>
        <p:spPr bwMode="auto">
          <a:xfrm>
            <a:off x="7170539" y="2853841"/>
            <a:ext cx="0" cy="4671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272"/>
          <p:cNvCxnSpPr>
            <a:cxnSpLocks noChangeShapeType="1"/>
          </p:cNvCxnSpPr>
          <p:nvPr/>
        </p:nvCxnSpPr>
        <p:spPr bwMode="auto">
          <a:xfrm>
            <a:off x="7047892" y="2059103"/>
            <a:ext cx="122647" cy="2907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Oval 252"/>
          <p:cNvSpPr>
            <a:spLocks noChangeAspect="1" noChangeArrowheads="1"/>
          </p:cNvSpPr>
          <p:nvPr/>
        </p:nvSpPr>
        <p:spPr bwMode="auto">
          <a:xfrm>
            <a:off x="7246750" y="1628912"/>
            <a:ext cx="504000" cy="504000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黑体"/>
              </a:rPr>
              <a:t>S6</a:t>
            </a:r>
            <a:endParaRPr kumimoji="0" lang="en-US" altLang="zh-CN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黑体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黑体"/>
              </a:rPr>
              <a:t>Exe</a:t>
            </a:r>
            <a:endParaRPr kumimoji="0" lang="zh-CN" alt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黑体"/>
            </a:endParaRPr>
          </a:p>
        </p:txBody>
      </p:sp>
      <p:cxnSp>
        <p:nvCxnSpPr>
          <p:cNvPr id="26" name="AutoShape 268"/>
          <p:cNvCxnSpPr>
            <a:cxnSpLocks noChangeShapeType="1"/>
            <a:endCxn id="25" idx="7"/>
          </p:cNvCxnSpPr>
          <p:nvPr/>
        </p:nvCxnSpPr>
        <p:spPr bwMode="auto">
          <a:xfrm flipH="1">
            <a:off x="7676941" y="1366335"/>
            <a:ext cx="209060" cy="33638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Oval 253"/>
          <p:cNvSpPr>
            <a:spLocks noChangeAspect="1" noChangeArrowheads="1"/>
          </p:cNvSpPr>
          <p:nvPr/>
        </p:nvSpPr>
        <p:spPr bwMode="auto">
          <a:xfrm>
            <a:off x="7862484" y="1628912"/>
            <a:ext cx="504000" cy="504000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黑体"/>
              </a:rPr>
              <a:t>S8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黑体"/>
              </a:rPr>
              <a:t>Branch</a:t>
            </a:r>
            <a:endParaRPr kumimoji="0" lang="zh-CN" alt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黑体"/>
            </a:endParaRPr>
          </a:p>
        </p:txBody>
      </p:sp>
      <p:sp>
        <p:nvSpPr>
          <p:cNvPr id="28" name="Freeform 279"/>
          <p:cNvSpPr>
            <a:spLocks/>
          </p:cNvSpPr>
          <p:nvPr/>
        </p:nvSpPr>
        <p:spPr bwMode="auto">
          <a:xfrm flipV="1">
            <a:off x="8141106" y="2124144"/>
            <a:ext cx="966616" cy="288000"/>
          </a:xfrm>
          <a:custGeom>
            <a:avLst/>
            <a:gdLst>
              <a:gd name="T0" fmla="*/ 2147483647 w 3402"/>
              <a:gd name="T1" fmla="*/ 0 h 181"/>
              <a:gd name="T2" fmla="*/ 0 w 3402"/>
              <a:gd name="T3" fmla="*/ 0 h 181"/>
              <a:gd name="T4" fmla="*/ 0 w 3402"/>
              <a:gd name="T5" fmla="*/ 2147483647 h 181"/>
              <a:gd name="T6" fmla="*/ 0 60000 65536"/>
              <a:gd name="T7" fmla="*/ 0 60000 65536"/>
              <a:gd name="T8" fmla="*/ 0 60000 65536"/>
              <a:gd name="T9" fmla="*/ 0 w 3402"/>
              <a:gd name="T10" fmla="*/ 0 h 181"/>
              <a:gd name="T11" fmla="*/ 3402 w 3402"/>
              <a:gd name="T12" fmla="*/ 181 h 1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02" h="181">
                <a:moveTo>
                  <a:pt x="3402" y="0"/>
                </a:moveTo>
                <a:lnTo>
                  <a:pt x="0" y="0"/>
                </a:lnTo>
                <a:lnTo>
                  <a:pt x="0" y="181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黑体"/>
            </a:endParaRPr>
          </a:p>
        </p:txBody>
      </p:sp>
      <p:cxnSp>
        <p:nvCxnSpPr>
          <p:cNvPr id="29" name="AutoShape 269"/>
          <p:cNvCxnSpPr>
            <a:cxnSpLocks noChangeShapeType="1"/>
          </p:cNvCxnSpPr>
          <p:nvPr/>
        </p:nvCxnSpPr>
        <p:spPr bwMode="auto">
          <a:xfrm>
            <a:off x="8064192" y="1440144"/>
            <a:ext cx="50292" cy="18876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Oval 254"/>
          <p:cNvSpPr>
            <a:spLocks noChangeAspect="1" noChangeArrowheads="1"/>
          </p:cNvSpPr>
          <p:nvPr/>
        </p:nvSpPr>
        <p:spPr bwMode="auto">
          <a:xfrm>
            <a:off x="8477315" y="1628912"/>
            <a:ext cx="504000" cy="504000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黑体"/>
              </a:rPr>
              <a:t>S9</a:t>
            </a:r>
            <a:endParaRPr kumimoji="0" lang="en-US" altLang="zh-CN" sz="11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黑体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黑体"/>
              </a:rPr>
              <a:t>Jmp</a:t>
            </a:r>
            <a:endParaRPr kumimoji="0" lang="zh-CN" altLang="en-US" sz="11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黑体"/>
            </a:endParaRPr>
          </a:p>
        </p:txBody>
      </p:sp>
      <p:cxnSp>
        <p:nvCxnSpPr>
          <p:cNvPr id="31" name="AutoShape 270"/>
          <p:cNvCxnSpPr>
            <a:cxnSpLocks noChangeShapeType="1"/>
            <a:endCxn id="30" idx="1"/>
          </p:cNvCxnSpPr>
          <p:nvPr/>
        </p:nvCxnSpPr>
        <p:spPr bwMode="auto">
          <a:xfrm>
            <a:off x="8242383" y="1366335"/>
            <a:ext cx="308741" cy="33638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03"/>
          <p:cNvCxnSpPr>
            <a:cxnSpLocks noChangeShapeType="1"/>
          </p:cNvCxnSpPr>
          <p:nvPr/>
        </p:nvCxnSpPr>
        <p:spPr bwMode="auto">
          <a:xfrm>
            <a:off x="8747392" y="2133420"/>
            <a:ext cx="904" cy="28752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TextBox 32"/>
          <p:cNvSpPr txBox="1"/>
          <p:nvPr/>
        </p:nvSpPr>
        <p:spPr>
          <a:xfrm>
            <a:off x="8388424" y="1052736"/>
            <a:ext cx="613630" cy="49244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  <a:latin typeface="Times New Roman"/>
                <a:ea typeface="黑体"/>
              </a:rPr>
              <a:t>Op=J | </a:t>
            </a:r>
          </a:p>
          <a:p>
            <a:r>
              <a:rPr lang="en-US" altLang="zh-CN" sz="1600" dirty="0" smtClean="0">
                <a:solidFill>
                  <a:prstClr val="black"/>
                </a:solidFill>
                <a:latin typeface="Times New Roman"/>
                <a:ea typeface="黑体"/>
              </a:rPr>
              <a:t>Op=JAL</a:t>
            </a:r>
          </a:p>
        </p:txBody>
      </p:sp>
      <p:sp>
        <p:nvSpPr>
          <p:cNvPr id="34" name="Oval 256"/>
          <p:cNvSpPr>
            <a:spLocks noChangeAspect="1" noChangeArrowheads="1"/>
          </p:cNvSpPr>
          <p:nvPr/>
        </p:nvSpPr>
        <p:spPr bwMode="auto">
          <a:xfrm>
            <a:off x="7524384" y="2348936"/>
            <a:ext cx="504000" cy="504000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黑体"/>
              </a:rPr>
              <a:t>S7</a:t>
            </a:r>
            <a:endParaRPr kumimoji="0" lang="en-US" altLang="zh-CN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黑体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黑体"/>
              </a:rPr>
              <a:t>WB</a:t>
            </a:r>
            <a:endParaRPr kumimoji="0" lang="zh-CN" alt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黑体"/>
            </a:endParaRPr>
          </a:p>
        </p:txBody>
      </p:sp>
      <p:cxnSp>
        <p:nvCxnSpPr>
          <p:cNvPr id="35" name="AutoShape 272"/>
          <p:cNvCxnSpPr>
            <a:cxnSpLocks noChangeShapeType="1"/>
            <a:stCxn id="25" idx="5"/>
            <a:endCxn id="34" idx="0"/>
          </p:cNvCxnSpPr>
          <p:nvPr/>
        </p:nvCxnSpPr>
        <p:spPr bwMode="auto">
          <a:xfrm>
            <a:off x="7676941" y="2059103"/>
            <a:ext cx="99443" cy="28983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272"/>
          <p:cNvCxnSpPr>
            <a:cxnSpLocks noChangeShapeType="1"/>
            <a:stCxn id="34" idx="4"/>
          </p:cNvCxnSpPr>
          <p:nvPr/>
        </p:nvCxnSpPr>
        <p:spPr bwMode="auto">
          <a:xfrm flipH="1">
            <a:off x="7740352" y="2852936"/>
            <a:ext cx="0" cy="50405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26" y="764705"/>
            <a:ext cx="4672038" cy="2808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899592" y="4857546"/>
            <a:ext cx="7561592" cy="113877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just" fontAlgn="ctr">
              <a:buSzPct val="50000"/>
            </a:pPr>
            <a:r>
              <a:rPr lang="zh-CN" altLang="en-US" sz="3600" dirty="0">
                <a:solidFill>
                  <a:srgbClr val="FFFFFF"/>
                </a:solidFill>
              </a:rPr>
              <a:t>同时给出控制信号</a:t>
            </a:r>
            <a:r>
              <a:rPr lang="zh-CN" altLang="en-US" sz="3600" dirty="0" smtClean="0">
                <a:solidFill>
                  <a:srgbClr val="FFFFFF"/>
                </a:solidFill>
              </a:rPr>
              <a:t>的</a:t>
            </a:r>
            <a:r>
              <a:rPr lang="en-US" altLang="zh-CN" sz="3600" dirty="0" smtClean="0">
                <a:solidFill>
                  <a:srgbClr val="FFFFFF"/>
                </a:solidFill>
              </a:rPr>
              <a:t>{</a:t>
            </a:r>
            <a:r>
              <a:rPr lang="zh-CN" altLang="en-US" sz="3600" dirty="0" smtClean="0">
                <a:solidFill>
                  <a:srgbClr val="FFFFFF"/>
                </a:solidFill>
              </a:rPr>
              <a:t>时间，有效值</a:t>
            </a:r>
            <a:r>
              <a:rPr lang="en-US" altLang="zh-CN" sz="3600" dirty="0" smtClean="0">
                <a:solidFill>
                  <a:srgbClr val="FFFFFF"/>
                </a:solidFill>
              </a:rPr>
              <a:t>}</a:t>
            </a:r>
          </a:p>
          <a:p>
            <a:pPr marL="571500" indent="-571500" algn="just" fontAlgn="ctr">
              <a:buSzPct val="50000"/>
              <a:buFont typeface="Wingdings" panose="05000000000000000000" pitchFamily="2" charset="2"/>
              <a:buChar char="u"/>
            </a:pPr>
            <a:r>
              <a:rPr lang="zh-CN" altLang="en-US" sz="3200" dirty="0" smtClean="0">
                <a:solidFill>
                  <a:srgbClr val="FFFFFF"/>
                </a:solidFill>
              </a:rPr>
              <a:t>不再关心无效值</a:t>
            </a:r>
            <a:endParaRPr lang="en-US" altLang="zh-CN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62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数据通路一般性方法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/>
              <a:t>状态</a:t>
            </a:r>
            <a:r>
              <a:rPr lang="en-US" altLang="zh-CN" dirty="0" smtClean="0"/>
              <a:t>/</a:t>
            </a:r>
            <a:r>
              <a:rPr lang="zh-CN" altLang="en-US" dirty="0" smtClean="0"/>
              <a:t>控制信号矩阵压缩表达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个数据通路设计的对比</a:t>
            </a:r>
            <a:endParaRPr lang="en-US" altLang="zh-CN" dirty="0" smtClean="0"/>
          </a:p>
        </p:txBody>
      </p:sp>
      <p:sp>
        <p:nvSpPr>
          <p:cNvPr id="2048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14163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1"/>
          <p:cNvSpPr>
            <a:spLocks noGrp="1"/>
          </p:cNvSpPr>
          <p:nvPr>
            <p:ph idx="1"/>
          </p:nvPr>
        </p:nvSpPr>
        <p:spPr>
          <a:xfrm>
            <a:off x="214313" y="765176"/>
            <a:ext cx="8715375" cy="283586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PCWr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S0 + beq∙S8∙zero + jal∙S9</a:t>
            </a:r>
          </a:p>
          <a:p>
            <a:endParaRPr lang="en-US" altLang="zh-CN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48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怎么写表达式？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983178"/>
              </p:ext>
            </p:extLst>
          </p:nvPr>
        </p:nvGraphicFramePr>
        <p:xfrm>
          <a:off x="467544" y="3645024"/>
          <a:ext cx="8532000" cy="3121440"/>
        </p:xfrm>
        <a:graphic>
          <a:graphicData uri="http://schemas.openxmlformats.org/drawingml/2006/table">
            <a:tbl>
              <a:tblPr firstRow="1" bandRow="1"/>
              <a:tblGrid>
                <a:gridCol w="648000"/>
                <a:gridCol w="828000"/>
                <a:gridCol w="756000"/>
                <a:gridCol w="540000"/>
                <a:gridCol w="1044000"/>
                <a:gridCol w="720000"/>
                <a:gridCol w="684000"/>
                <a:gridCol w="792000"/>
                <a:gridCol w="900000"/>
                <a:gridCol w="792000"/>
                <a:gridCol w="828000"/>
              </a:tblGrid>
              <a:tr h="46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err="1" smtClean="0">
                          <a:latin typeface="Cambria" pitchFamily="18" charset="0"/>
                        </a:rPr>
                        <a:t>NPCOp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err="1" smtClean="0">
                          <a:latin typeface="Cambria" pitchFamily="18" charset="0"/>
                        </a:rPr>
                        <a:t>PCWr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err="1" smtClean="0">
                          <a:latin typeface="Cambria" pitchFamily="18" charset="0"/>
                        </a:rPr>
                        <a:t>IRWr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err="1" smtClean="0">
                          <a:latin typeface="Cambria" pitchFamily="18" charset="0"/>
                        </a:rPr>
                        <a:t>WDSel</a:t>
                      </a:r>
                      <a:endParaRPr lang="en-US" altLang="zh-CN" sz="1400" b="0" dirty="0" smtClean="0">
                        <a:latin typeface="Cambria" pitchFamily="18" charset="0"/>
                      </a:endParaRPr>
                    </a:p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(MUX)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err="1" smtClean="0">
                          <a:latin typeface="Cambria" pitchFamily="18" charset="0"/>
                        </a:rPr>
                        <a:t>RegDst</a:t>
                      </a:r>
                      <a:endParaRPr lang="en-US" altLang="zh-CN" sz="1400" b="0" dirty="0" smtClean="0">
                        <a:latin typeface="Cambria" pitchFamily="18" charset="0"/>
                      </a:endParaRPr>
                    </a:p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(MUX)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err="1" smtClean="0">
                          <a:latin typeface="Cambria" pitchFamily="18" charset="0"/>
                        </a:rPr>
                        <a:t>RegWr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err="1" smtClean="0">
                          <a:latin typeface="Cambria" pitchFamily="18" charset="0"/>
                        </a:rPr>
                        <a:t>ExtOp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err="1" smtClean="0">
                          <a:latin typeface="Cambria" pitchFamily="18" charset="0"/>
                        </a:rPr>
                        <a:t>ALUSelB</a:t>
                      </a:r>
                      <a:endParaRPr lang="en-US" altLang="zh-CN" sz="1400" b="0" dirty="0" smtClean="0">
                        <a:latin typeface="Cambria" pitchFamily="18" charset="0"/>
                      </a:endParaRPr>
                    </a:p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(MUX)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err="1" smtClean="0">
                          <a:latin typeface="Cambria" pitchFamily="18" charset="0"/>
                        </a:rPr>
                        <a:t>ALUOp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err="1" smtClean="0">
                          <a:latin typeface="Cambria" pitchFamily="18" charset="0"/>
                        </a:rPr>
                        <a:t>MemWr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/>
                    </a:solidFill>
                  </a:tcPr>
                </a:tc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ADDU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latin typeface="Cambria" pitchFamily="18" charset="0"/>
                        </a:rPr>
                        <a:t>S0:PC+4</a:t>
                      </a:r>
                      <a:endParaRPr lang="en-US" altLang="zh-CN" sz="1400" b="0" dirty="0" smtClean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S0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S0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solidFill>
                            <a:schemeClr val="dk1"/>
                          </a:solidFill>
                          <a:latin typeface="Cambria" pitchFamily="18" charset="0"/>
                        </a:rPr>
                        <a:t>S7:`ALUOut</a:t>
                      </a:r>
                      <a:endParaRPr lang="zh-CN" altLang="en-US" sz="1400" b="0" dirty="0" smtClean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S7:`RD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S7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S6:ADD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SUBU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latin typeface="Cambria" pitchFamily="18" charset="0"/>
                        </a:rPr>
                        <a:t>S0:PC+4</a:t>
                      </a:r>
                      <a:endParaRPr lang="zh-CN" altLang="en-US" sz="1400" b="0" dirty="0" smtClean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S0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S0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solidFill>
                            <a:schemeClr val="dk1"/>
                          </a:solidFill>
                          <a:latin typeface="Cambria" pitchFamily="18" charset="0"/>
                        </a:rPr>
                        <a:t>S7:`ALUOut</a:t>
                      </a:r>
                      <a:endParaRPr lang="zh-CN" altLang="en-US" sz="1400" b="0" dirty="0" smtClean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S7:`RD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S7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latin typeface="Cambria" pitchFamily="18" charset="0"/>
                        </a:rPr>
                        <a:t>S6:SUB</a:t>
                      </a:r>
                      <a:endParaRPr lang="zh-CN" altLang="en-US" sz="1400" b="0" dirty="0" smtClean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20000"/>
                      </a:srgbClr>
                    </a:solidFill>
                  </a:tcPr>
                </a:tc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ORI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latin typeface="Cambria" pitchFamily="18" charset="0"/>
                        </a:rPr>
                        <a:t>S0:PC+4</a:t>
                      </a:r>
                      <a:endParaRPr lang="en-US" altLang="zh-CN" sz="1400" b="0" dirty="0" smtClean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S0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S0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solidFill>
                            <a:schemeClr val="dk1"/>
                          </a:solidFill>
                          <a:latin typeface="Cambria" pitchFamily="18" charset="0"/>
                        </a:rPr>
                        <a:t>S7:`ALUOut</a:t>
                      </a:r>
                      <a:endParaRPr lang="zh-CN" altLang="en-US" sz="1400" b="0" dirty="0" smtClean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S7:`RT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S7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S6:`UEXT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S6:OR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LW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latin typeface="Cambria" pitchFamily="18" charset="0"/>
                        </a:rPr>
                        <a:t>S0:PC+4</a:t>
                      </a:r>
                      <a:endParaRPr lang="en-US" altLang="zh-CN" sz="1400" b="0" dirty="0" smtClean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S0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S0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solidFill>
                            <a:schemeClr val="dk1"/>
                          </a:solidFill>
                          <a:latin typeface="Cambria" pitchFamily="18" charset="0"/>
                        </a:rPr>
                        <a:t>S7:`DM</a:t>
                      </a:r>
                      <a:endParaRPr lang="zh-CN" altLang="en-US" sz="1400" b="0" dirty="0" smtClean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S4:`RT</a:t>
                      </a:r>
                      <a:endParaRPr lang="zh-CN" altLang="en-US" sz="1400" b="0" dirty="0" smtClean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S4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S2:`SEXT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S2:2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S2:ADD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20000"/>
                      </a:srgbClr>
                    </a:solidFill>
                  </a:tcPr>
                </a:tc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SW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latin typeface="Cambria" pitchFamily="18" charset="0"/>
                        </a:rPr>
                        <a:t>S0:PC+4</a:t>
                      </a:r>
                      <a:endParaRPr lang="zh-CN" altLang="en-US" sz="1400" b="0" dirty="0" smtClean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S0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S0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latin typeface="Cambria" pitchFamily="18" charset="0"/>
                        </a:rPr>
                        <a:t>S2:2</a:t>
                      </a:r>
                      <a:endParaRPr lang="zh-CN" altLang="en-US" sz="1400" b="0" dirty="0" smtClean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S2:ADD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S5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BEQ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latin typeface="Cambria" pitchFamily="18" charset="0"/>
                        </a:rPr>
                        <a:t>S0:PC+4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latin typeface="Cambria" pitchFamily="18" charset="0"/>
                        </a:rPr>
                        <a:t>S8:BEQ</a:t>
                      </a:r>
                      <a:endParaRPr lang="zh-CN" altLang="en-US" sz="1400" b="0" dirty="0" smtClean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S0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latin typeface="Cambria" pitchFamily="18" charset="0"/>
                        </a:rPr>
                        <a:t>S8·Zero</a:t>
                      </a:r>
                      <a:endParaRPr lang="zh-CN" altLang="en-US" sz="1400" b="0" dirty="0" smtClean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S0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 smtClean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 smtClean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S8:SUB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20000"/>
                      </a:srgbClr>
                    </a:solidFill>
                  </a:tcPr>
                </a:tc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JAL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latin typeface="Cambria" pitchFamily="18" charset="0"/>
                        </a:rPr>
                        <a:t>S0:PC+4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latin typeface="Cambria" pitchFamily="18" charset="0"/>
                        </a:rPr>
                        <a:t>S9:JMP</a:t>
                      </a:r>
                      <a:endParaRPr lang="zh-CN" altLang="en-US" sz="1400" b="0" dirty="0" smtClean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S0</a:t>
                      </a:r>
                    </a:p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S9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S0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dk1"/>
                          </a:solidFill>
                          <a:latin typeface="Cambria" pitchFamily="18" charset="0"/>
                        </a:rPr>
                        <a:t>S9:NPC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S9:`1F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S9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latin typeface="Cambria" pitchFamily="18" charset="0"/>
                        </a:rPr>
                        <a:t>S1:3</a:t>
                      </a:r>
                      <a:endParaRPr lang="zh-CN" altLang="en-US" sz="1400" b="0" dirty="0" smtClean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latin typeface="Cambria" pitchFamily="18" charset="0"/>
                        </a:rPr>
                        <a:t>S9:ADD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556793"/>
            <a:ext cx="8229600" cy="187220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9900"/>
              </a:buClr>
              <a:buSzPct val="5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FF9900"/>
              </a:buClr>
              <a:buSzPct val="5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200" b="1" kern="0" dirty="0" err="1" smtClean="0">
                <a:latin typeface="Courier New" pitchFamily="49" charset="0"/>
                <a:cs typeface="Courier New" pitchFamily="49" charset="0"/>
              </a:rPr>
              <a:t>PCWr</a:t>
            </a:r>
            <a:r>
              <a:rPr lang="en-US" altLang="zh-CN" sz="2200" b="1" kern="0" dirty="0" smtClean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altLang="zh-CN" sz="2200" b="1" kern="0" dirty="0" err="1" smtClean="0">
                <a:latin typeface="Courier New" pitchFamily="49" charset="0"/>
                <a:cs typeface="Courier New" pitchFamily="49" charset="0"/>
              </a:rPr>
              <a:t>lw+sw+addu+subu+ori+lui+beq+jal</a:t>
            </a:r>
            <a:r>
              <a:rPr lang="en-US" altLang="zh-CN" sz="2200" b="1" kern="0" dirty="0" smtClean="0">
                <a:latin typeface="Courier New" pitchFamily="49" charset="0"/>
                <a:cs typeface="Courier New" pitchFamily="49" charset="0"/>
              </a:rPr>
              <a:t>)∙S0 +</a:t>
            </a:r>
          </a:p>
          <a:p>
            <a:pPr lvl="1">
              <a:spcBef>
                <a:spcPts val="1200"/>
              </a:spcBef>
              <a:buFont typeface="Wingdings" pitchFamily="2" charset="2"/>
              <a:buNone/>
            </a:pPr>
            <a:r>
              <a:rPr lang="en-US" sz="2200" b="1" kern="0" dirty="0" smtClean="0">
                <a:latin typeface="Courier New" pitchFamily="49" charset="0"/>
                <a:cs typeface="Courier New" pitchFamily="49" charset="0"/>
              </a:rPr>
              <a:t>       beq</a:t>
            </a:r>
            <a:r>
              <a:rPr lang="en-US" altLang="zh-CN" sz="2200" b="1" kern="0" dirty="0" smtClean="0">
                <a:latin typeface="Courier New" pitchFamily="49" charset="0"/>
                <a:cs typeface="Courier New" pitchFamily="49" charset="0"/>
              </a:rPr>
              <a:t>∙S8∙zero +</a:t>
            </a:r>
          </a:p>
          <a:p>
            <a:pPr lvl="1">
              <a:spcBef>
                <a:spcPts val="1200"/>
              </a:spcBef>
              <a:buFont typeface="Wingdings" pitchFamily="2" charset="2"/>
              <a:buNone/>
            </a:pPr>
            <a:r>
              <a:rPr lang="en-US" sz="2200" b="1" kern="0" dirty="0" smtClean="0">
                <a:latin typeface="Courier New" pitchFamily="49" charset="0"/>
                <a:cs typeface="Courier New" pitchFamily="49" charset="0"/>
              </a:rPr>
              <a:t>       jal</a:t>
            </a:r>
            <a:r>
              <a:rPr lang="en-US" altLang="zh-CN" sz="2200" b="1" kern="0" dirty="0" smtClean="0">
                <a:latin typeface="Courier New" pitchFamily="49" charset="0"/>
                <a:cs typeface="Courier New" pitchFamily="49" charset="0"/>
              </a:rPr>
              <a:t>∙s9</a:t>
            </a:r>
            <a:endParaRPr lang="en-US" sz="2200" b="1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516216" y="2780928"/>
            <a:ext cx="1944216" cy="48013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defTabSz="457200">
              <a:lnSpc>
                <a:spcPct val="90000"/>
              </a:lnSpc>
              <a:spcBef>
                <a:spcPct val="50000"/>
              </a:spcBef>
              <a:tabLst>
                <a:tab pos="1143000" algn="l"/>
                <a:tab pos="5367338" algn="l"/>
              </a:tabLst>
            </a:pPr>
            <a:r>
              <a:rPr lang="zh-CN" altLang="en-US" sz="2800" dirty="0" smtClean="0">
                <a:latin typeface="Cambria" pitchFamily="18" charset="0"/>
                <a:ea typeface="Courier" charset="0"/>
                <a:cs typeface="Courier New" pitchFamily="49" charset="0"/>
              </a:rPr>
              <a:t>昨天的</a:t>
            </a:r>
            <a:r>
              <a:rPr lang="en-US" altLang="zh-CN" sz="2800" dirty="0" smtClean="0">
                <a:latin typeface="Cambria" pitchFamily="18" charset="0"/>
                <a:ea typeface="Courier" charset="0"/>
                <a:cs typeface="Courier New" pitchFamily="49" charset="0"/>
              </a:rPr>
              <a:t>PPT</a:t>
            </a:r>
            <a:endParaRPr lang="en-US" altLang="zh-CN" sz="2800" dirty="0">
              <a:latin typeface="Cambria" pitchFamily="18" charset="0"/>
              <a:ea typeface="Courier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62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1"/>
          <p:cNvSpPr>
            <a:spLocks noGrp="1"/>
          </p:cNvSpPr>
          <p:nvPr>
            <p:ph idx="1"/>
          </p:nvPr>
        </p:nvSpPr>
        <p:spPr>
          <a:xfrm>
            <a:off x="214313" y="765176"/>
            <a:ext cx="8715375" cy="5688160"/>
          </a:xfrm>
        </p:spPr>
        <p:txBody>
          <a:bodyPr/>
          <a:lstStyle/>
          <a:p>
            <a:r>
              <a:rPr lang="zh-CN" altLang="en-US" dirty="0" smtClean="0"/>
              <a:t>指令划分为若干大类</a:t>
            </a:r>
            <a:endParaRPr lang="en-US" altLang="zh-CN" dirty="0"/>
          </a:p>
          <a:p>
            <a:r>
              <a:rPr lang="zh-CN" altLang="en-US" dirty="0" smtClean="0"/>
              <a:t>状态机按设计大类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FETCH</a:t>
            </a:r>
            <a:r>
              <a:rPr lang="en-US" altLang="zh-CN" dirty="0" smtClean="0">
                <a:sym typeface="Wingdings" panose="05000000000000000000" pitchFamily="2" charset="2"/>
              </a:rPr>
              <a:t>DCD/RD</a:t>
            </a:r>
            <a:r>
              <a:rPr lang="zh-CN" altLang="en-US" dirty="0" smtClean="0">
                <a:sym typeface="Wingdings" panose="05000000000000000000" pitchFamily="2" charset="2"/>
              </a:rPr>
              <a:t>是共性基础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zh-CN" altLang="en-US" dirty="0" smtClean="0">
                <a:sym typeface="Wingdings" panose="05000000000000000000" pitchFamily="2" charset="2"/>
              </a:rPr>
              <a:t>分支均在</a:t>
            </a:r>
            <a:r>
              <a:rPr lang="en-US" altLang="zh-CN" dirty="0" smtClean="0">
                <a:sym typeface="Wingdings" panose="05000000000000000000" pitchFamily="2" charset="2"/>
              </a:rPr>
              <a:t>DCD/RD</a:t>
            </a:r>
            <a:r>
              <a:rPr lang="zh-CN" altLang="en-US" dirty="0" smtClean="0">
                <a:sym typeface="Wingdings" panose="05000000000000000000" pitchFamily="2" charset="2"/>
              </a:rPr>
              <a:t>处判定</a:t>
            </a:r>
            <a:endParaRPr lang="en-US" altLang="zh-CN" dirty="0" smtClean="0"/>
          </a:p>
          <a:p>
            <a:r>
              <a:rPr lang="zh-CN" altLang="en-US" dirty="0" smtClean="0"/>
              <a:t>若某条指令归入任一分类都感觉不尽合理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方法：设置一个新的分支</a:t>
            </a:r>
            <a:endParaRPr lang="en-US" altLang="zh-CN" dirty="0" smtClean="0"/>
          </a:p>
        </p:txBody>
      </p:sp>
      <p:sp>
        <p:nvSpPr>
          <p:cNvPr id="2048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状态机的设计思路</a:t>
            </a:r>
          </a:p>
        </p:txBody>
      </p:sp>
      <p:sp>
        <p:nvSpPr>
          <p:cNvPr id="5" name="Oval 249"/>
          <p:cNvSpPr>
            <a:spLocks noChangeAspect="1" noChangeArrowheads="1"/>
          </p:cNvSpPr>
          <p:nvPr/>
        </p:nvSpPr>
        <p:spPr bwMode="auto">
          <a:xfrm>
            <a:off x="6624504" y="936144"/>
            <a:ext cx="504000" cy="504000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黑体"/>
              </a:rPr>
              <a:t>S0</a:t>
            </a:r>
            <a:endParaRPr kumimoji="0" lang="en-US" altLang="zh-CN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黑体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黑体"/>
              </a:rPr>
              <a:t>Fetch</a:t>
            </a:r>
            <a:endParaRPr kumimoji="0" lang="zh-CN" alt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黑体"/>
            </a:endParaRPr>
          </a:p>
        </p:txBody>
      </p:sp>
      <p:cxnSp>
        <p:nvCxnSpPr>
          <p:cNvPr id="6" name="AutoShape 317"/>
          <p:cNvCxnSpPr>
            <a:cxnSpLocks noChangeShapeType="1"/>
            <a:endCxn id="5" idx="2"/>
          </p:cNvCxnSpPr>
          <p:nvPr/>
        </p:nvCxnSpPr>
        <p:spPr bwMode="auto">
          <a:xfrm>
            <a:off x="6303709" y="1188144"/>
            <a:ext cx="32079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6221515" y="836712"/>
            <a:ext cx="468462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prstClr val="black"/>
                </a:solidFill>
                <a:latin typeface="Times New Roman"/>
                <a:ea typeface="黑体"/>
              </a:rPr>
              <a:t>Reset</a:t>
            </a:r>
            <a:endParaRPr lang="zh-CN" altLang="en-US" sz="1600" dirty="0">
              <a:solidFill>
                <a:prstClr val="black"/>
              </a:solidFill>
              <a:latin typeface="Times New Roman"/>
              <a:ea typeface="黑体"/>
            </a:endParaRPr>
          </a:p>
        </p:txBody>
      </p:sp>
      <p:sp>
        <p:nvSpPr>
          <p:cNvPr id="9" name="Oval 250"/>
          <p:cNvSpPr>
            <a:spLocks noChangeAspect="1" noChangeArrowheads="1"/>
          </p:cNvSpPr>
          <p:nvPr/>
        </p:nvSpPr>
        <p:spPr bwMode="auto">
          <a:xfrm>
            <a:off x="7812192" y="936144"/>
            <a:ext cx="504000" cy="504000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黑体"/>
              </a:rPr>
              <a:t>S1</a:t>
            </a:r>
            <a:endParaRPr kumimoji="0" lang="en-US" altLang="zh-CN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黑体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黑体"/>
              </a:rPr>
              <a:t>DCD/RF</a:t>
            </a:r>
          </a:p>
        </p:txBody>
      </p:sp>
      <p:cxnSp>
        <p:nvCxnSpPr>
          <p:cNvPr id="10" name="AutoShape 266"/>
          <p:cNvCxnSpPr>
            <a:cxnSpLocks noChangeShapeType="1"/>
            <a:endCxn id="9" idx="2"/>
          </p:cNvCxnSpPr>
          <p:nvPr/>
        </p:nvCxnSpPr>
        <p:spPr bwMode="auto">
          <a:xfrm>
            <a:off x="7128504" y="1188144"/>
            <a:ext cx="68368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Oval 251"/>
          <p:cNvSpPr>
            <a:spLocks noChangeAspect="1" noChangeArrowheads="1"/>
          </p:cNvSpPr>
          <p:nvPr/>
        </p:nvSpPr>
        <p:spPr bwMode="auto">
          <a:xfrm>
            <a:off x="6617701" y="1628912"/>
            <a:ext cx="504000" cy="504000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黑体"/>
              </a:rPr>
              <a:t>S2</a:t>
            </a:r>
            <a:endParaRPr kumimoji="0" lang="en-US" altLang="zh-CN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黑体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黑体"/>
              </a:rPr>
              <a:t>MA</a:t>
            </a:r>
            <a:endParaRPr kumimoji="0" lang="zh-CN" alt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黑体"/>
            </a:endParaRPr>
          </a:p>
        </p:txBody>
      </p:sp>
      <p:cxnSp>
        <p:nvCxnSpPr>
          <p:cNvPr id="12" name="AutoShape 267"/>
          <p:cNvCxnSpPr>
            <a:cxnSpLocks noChangeShapeType="1"/>
            <a:endCxn id="11" idx="7"/>
          </p:cNvCxnSpPr>
          <p:nvPr/>
        </p:nvCxnSpPr>
        <p:spPr bwMode="auto">
          <a:xfrm flipH="1">
            <a:off x="7047892" y="1366335"/>
            <a:ext cx="838109" cy="33638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Oval 255"/>
          <p:cNvSpPr>
            <a:spLocks noChangeAspect="1" noChangeArrowheads="1"/>
          </p:cNvSpPr>
          <p:nvPr/>
        </p:nvSpPr>
        <p:spPr bwMode="auto">
          <a:xfrm>
            <a:off x="6302805" y="2349841"/>
            <a:ext cx="504000" cy="504000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黑体"/>
              </a:rPr>
              <a:t>S3</a:t>
            </a:r>
            <a:endParaRPr kumimoji="0" lang="en-US" altLang="zh-CN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黑体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黑体"/>
              </a:rPr>
              <a:t>MR</a:t>
            </a:r>
            <a:endParaRPr kumimoji="0" lang="zh-CN" alt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黑体"/>
            </a:endParaRPr>
          </a:p>
        </p:txBody>
      </p:sp>
      <p:cxnSp>
        <p:nvCxnSpPr>
          <p:cNvPr id="14" name="AutoShape 271"/>
          <p:cNvCxnSpPr>
            <a:cxnSpLocks noChangeShapeType="1"/>
            <a:endCxn id="13" idx="0"/>
          </p:cNvCxnSpPr>
          <p:nvPr/>
        </p:nvCxnSpPr>
        <p:spPr bwMode="auto">
          <a:xfrm flipH="1">
            <a:off x="6554805" y="2059103"/>
            <a:ext cx="136705" cy="2907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Oval 287"/>
          <p:cNvSpPr>
            <a:spLocks noChangeAspect="1" noChangeArrowheads="1"/>
          </p:cNvSpPr>
          <p:nvPr/>
        </p:nvSpPr>
        <p:spPr bwMode="auto">
          <a:xfrm>
            <a:off x="6303709" y="3069016"/>
            <a:ext cx="504000" cy="504000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黑体"/>
              </a:rPr>
              <a:t>S4</a:t>
            </a:r>
            <a:endParaRPr kumimoji="0" lang="en-US" altLang="zh-CN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黑体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黑体"/>
              </a:rPr>
              <a:t>MemWB</a:t>
            </a:r>
            <a:endParaRPr kumimoji="0" lang="zh-CN" alt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黑体"/>
            </a:endParaRPr>
          </a:p>
        </p:txBody>
      </p:sp>
      <p:cxnSp>
        <p:nvCxnSpPr>
          <p:cNvPr id="16" name="AutoShape 288"/>
          <p:cNvCxnSpPr>
            <a:cxnSpLocks noChangeShapeType="1"/>
            <a:endCxn id="15" idx="0"/>
          </p:cNvCxnSpPr>
          <p:nvPr/>
        </p:nvCxnSpPr>
        <p:spPr bwMode="auto">
          <a:xfrm>
            <a:off x="6554805" y="2853841"/>
            <a:ext cx="904" cy="2151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Line 290"/>
          <p:cNvSpPr>
            <a:spLocks noChangeShapeType="1"/>
          </p:cNvSpPr>
          <p:nvPr/>
        </p:nvSpPr>
        <p:spPr bwMode="auto">
          <a:xfrm>
            <a:off x="6806804" y="3321016"/>
            <a:ext cx="2301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黑体"/>
            </a:endParaRPr>
          </a:p>
        </p:txBody>
      </p:sp>
      <p:sp>
        <p:nvSpPr>
          <p:cNvPr id="18" name="Freeform 316"/>
          <p:cNvSpPr>
            <a:spLocks/>
          </p:cNvSpPr>
          <p:nvPr/>
        </p:nvSpPr>
        <p:spPr bwMode="auto">
          <a:xfrm>
            <a:off x="6869701" y="764704"/>
            <a:ext cx="2238803" cy="2556312"/>
          </a:xfrm>
          <a:custGeom>
            <a:avLst/>
            <a:gdLst>
              <a:gd name="T0" fmla="*/ 2147483647 w 3448"/>
              <a:gd name="T1" fmla="*/ 2147483647 h 2903"/>
              <a:gd name="T2" fmla="*/ 2147483647 w 3448"/>
              <a:gd name="T3" fmla="*/ 0 h 2903"/>
              <a:gd name="T4" fmla="*/ 0 w 3448"/>
              <a:gd name="T5" fmla="*/ 0 h 2903"/>
              <a:gd name="T6" fmla="*/ 0 w 3448"/>
              <a:gd name="T7" fmla="*/ 2147483647 h 2903"/>
              <a:gd name="T8" fmla="*/ 0 60000 65536"/>
              <a:gd name="T9" fmla="*/ 0 60000 65536"/>
              <a:gd name="T10" fmla="*/ 0 60000 65536"/>
              <a:gd name="T11" fmla="*/ 0 60000 65536"/>
              <a:gd name="T12" fmla="*/ 0 w 3448"/>
              <a:gd name="T13" fmla="*/ 0 h 2903"/>
              <a:gd name="T14" fmla="*/ 3448 w 3448"/>
              <a:gd name="T15" fmla="*/ 2903 h 290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48" h="2903">
                <a:moveTo>
                  <a:pt x="3448" y="2903"/>
                </a:moveTo>
                <a:lnTo>
                  <a:pt x="3448" y="0"/>
                </a:lnTo>
                <a:lnTo>
                  <a:pt x="0" y="0"/>
                </a:lnTo>
                <a:lnTo>
                  <a:pt x="0" y="181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黑体"/>
            </a:endParaRPr>
          </a:p>
        </p:txBody>
      </p:sp>
      <p:sp>
        <p:nvSpPr>
          <p:cNvPr id="19" name="Oval 256"/>
          <p:cNvSpPr>
            <a:spLocks noChangeAspect="1" noChangeArrowheads="1"/>
          </p:cNvSpPr>
          <p:nvPr/>
        </p:nvSpPr>
        <p:spPr bwMode="auto">
          <a:xfrm>
            <a:off x="6918539" y="2349841"/>
            <a:ext cx="504000" cy="504000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黑体"/>
              </a:rPr>
              <a:t>S5</a:t>
            </a:r>
            <a:endParaRPr kumimoji="0" lang="en-US" altLang="zh-CN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黑体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黑体"/>
              </a:rPr>
              <a:t>MW</a:t>
            </a:r>
            <a:endParaRPr kumimoji="0" lang="zh-CN" alt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黑体"/>
            </a:endParaRPr>
          </a:p>
        </p:txBody>
      </p:sp>
      <p:cxnSp>
        <p:nvCxnSpPr>
          <p:cNvPr id="20" name="AutoShape 292"/>
          <p:cNvCxnSpPr>
            <a:cxnSpLocks noChangeShapeType="1"/>
            <a:stCxn id="19" idx="4"/>
          </p:cNvCxnSpPr>
          <p:nvPr/>
        </p:nvCxnSpPr>
        <p:spPr bwMode="auto">
          <a:xfrm>
            <a:off x="7170539" y="2853841"/>
            <a:ext cx="0" cy="4671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272"/>
          <p:cNvCxnSpPr>
            <a:cxnSpLocks noChangeShapeType="1"/>
          </p:cNvCxnSpPr>
          <p:nvPr/>
        </p:nvCxnSpPr>
        <p:spPr bwMode="auto">
          <a:xfrm>
            <a:off x="7047892" y="2059103"/>
            <a:ext cx="122647" cy="2907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Oval 252"/>
          <p:cNvSpPr>
            <a:spLocks noChangeAspect="1" noChangeArrowheads="1"/>
          </p:cNvSpPr>
          <p:nvPr/>
        </p:nvSpPr>
        <p:spPr bwMode="auto">
          <a:xfrm>
            <a:off x="7246750" y="1628912"/>
            <a:ext cx="504000" cy="504000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黑体"/>
              </a:rPr>
              <a:t>S6</a:t>
            </a:r>
            <a:endParaRPr kumimoji="0" lang="en-US" altLang="zh-CN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黑体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黑体"/>
              </a:rPr>
              <a:t>Exe</a:t>
            </a:r>
            <a:endParaRPr kumimoji="0" lang="zh-CN" alt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黑体"/>
            </a:endParaRPr>
          </a:p>
        </p:txBody>
      </p:sp>
      <p:cxnSp>
        <p:nvCxnSpPr>
          <p:cNvPr id="23" name="AutoShape 268"/>
          <p:cNvCxnSpPr>
            <a:cxnSpLocks noChangeShapeType="1"/>
            <a:endCxn id="22" idx="7"/>
          </p:cNvCxnSpPr>
          <p:nvPr/>
        </p:nvCxnSpPr>
        <p:spPr bwMode="auto">
          <a:xfrm flipH="1">
            <a:off x="7676941" y="1366335"/>
            <a:ext cx="209060" cy="33638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Oval 253"/>
          <p:cNvSpPr>
            <a:spLocks noChangeAspect="1" noChangeArrowheads="1"/>
          </p:cNvSpPr>
          <p:nvPr/>
        </p:nvSpPr>
        <p:spPr bwMode="auto">
          <a:xfrm>
            <a:off x="7862484" y="1628912"/>
            <a:ext cx="504000" cy="504000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黑体"/>
              </a:rPr>
              <a:t>S8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黑体"/>
              </a:rPr>
              <a:t>Branch</a:t>
            </a:r>
            <a:endParaRPr kumimoji="0" lang="zh-CN" alt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黑体"/>
            </a:endParaRPr>
          </a:p>
        </p:txBody>
      </p:sp>
      <p:sp>
        <p:nvSpPr>
          <p:cNvPr id="25" name="Freeform 279"/>
          <p:cNvSpPr>
            <a:spLocks/>
          </p:cNvSpPr>
          <p:nvPr/>
        </p:nvSpPr>
        <p:spPr bwMode="auto">
          <a:xfrm flipV="1">
            <a:off x="8141106" y="2124144"/>
            <a:ext cx="966616" cy="288000"/>
          </a:xfrm>
          <a:custGeom>
            <a:avLst/>
            <a:gdLst>
              <a:gd name="T0" fmla="*/ 2147483647 w 3402"/>
              <a:gd name="T1" fmla="*/ 0 h 181"/>
              <a:gd name="T2" fmla="*/ 0 w 3402"/>
              <a:gd name="T3" fmla="*/ 0 h 181"/>
              <a:gd name="T4" fmla="*/ 0 w 3402"/>
              <a:gd name="T5" fmla="*/ 2147483647 h 181"/>
              <a:gd name="T6" fmla="*/ 0 60000 65536"/>
              <a:gd name="T7" fmla="*/ 0 60000 65536"/>
              <a:gd name="T8" fmla="*/ 0 60000 65536"/>
              <a:gd name="T9" fmla="*/ 0 w 3402"/>
              <a:gd name="T10" fmla="*/ 0 h 181"/>
              <a:gd name="T11" fmla="*/ 3402 w 3402"/>
              <a:gd name="T12" fmla="*/ 181 h 1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02" h="181">
                <a:moveTo>
                  <a:pt x="3402" y="0"/>
                </a:moveTo>
                <a:lnTo>
                  <a:pt x="0" y="0"/>
                </a:lnTo>
                <a:lnTo>
                  <a:pt x="0" y="181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黑体"/>
            </a:endParaRPr>
          </a:p>
        </p:txBody>
      </p:sp>
      <p:cxnSp>
        <p:nvCxnSpPr>
          <p:cNvPr id="26" name="AutoShape 269"/>
          <p:cNvCxnSpPr>
            <a:cxnSpLocks noChangeShapeType="1"/>
          </p:cNvCxnSpPr>
          <p:nvPr/>
        </p:nvCxnSpPr>
        <p:spPr bwMode="auto">
          <a:xfrm>
            <a:off x="8064192" y="1440144"/>
            <a:ext cx="50292" cy="18876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Oval 254"/>
          <p:cNvSpPr>
            <a:spLocks noChangeAspect="1" noChangeArrowheads="1"/>
          </p:cNvSpPr>
          <p:nvPr/>
        </p:nvSpPr>
        <p:spPr bwMode="auto">
          <a:xfrm>
            <a:off x="8477315" y="1628912"/>
            <a:ext cx="504000" cy="504000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黑体"/>
              </a:rPr>
              <a:t>S9</a:t>
            </a:r>
            <a:endParaRPr kumimoji="0" lang="en-US" altLang="zh-CN" sz="11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黑体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黑体"/>
              </a:rPr>
              <a:t>Jmp</a:t>
            </a:r>
            <a:endParaRPr kumimoji="0" lang="zh-CN" altLang="en-US" sz="11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黑体"/>
            </a:endParaRPr>
          </a:p>
        </p:txBody>
      </p:sp>
      <p:cxnSp>
        <p:nvCxnSpPr>
          <p:cNvPr id="28" name="AutoShape 270"/>
          <p:cNvCxnSpPr>
            <a:cxnSpLocks noChangeShapeType="1"/>
            <a:endCxn id="27" idx="1"/>
          </p:cNvCxnSpPr>
          <p:nvPr/>
        </p:nvCxnSpPr>
        <p:spPr bwMode="auto">
          <a:xfrm>
            <a:off x="8242383" y="1366335"/>
            <a:ext cx="308741" cy="33638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303"/>
          <p:cNvCxnSpPr>
            <a:cxnSpLocks noChangeShapeType="1"/>
          </p:cNvCxnSpPr>
          <p:nvPr/>
        </p:nvCxnSpPr>
        <p:spPr bwMode="auto">
          <a:xfrm>
            <a:off x="8747392" y="2133420"/>
            <a:ext cx="904" cy="28752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8388424" y="1052736"/>
            <a:ext cx="613630" cy="49244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  <a:latin typeface="Times New Roman"/>
                <a:ea typeface="黑体"/>
              </a:rPr>
              <a:t>Op=J | </a:t>
            </a:r>
          </a:p>
          <a:p>
            <a:r>
              <a:rPr lang="en-US" altLang="zh-CN" sz="1600" dirty="0" smtClean="0">
                <a:solidFill>
                  <a:prstClr val="black"/>
                </a:solidFill>
                <a:latin typeface="Times New Roman"/>
                <a:ea typeface="黑体"/>
              </a:rPr>
              <a:t>Op=JAL</a:t>
            </a:r>
          </a:p>
        </p:txBody>
      </p:sp>
      <p:sp>
        <p:nvSpPr>
          <p:cNvPr id="31" name="Oval 256"/>
          <p:cNvSpPr>
            <a:spLocks noChangeAspect="1" noChangeArrowheads="1"/>
          </p:cNvSpPr>
          <p:nvPr/>
        </p:nvSpPr>
        <p:spPr bwMode="auto">
          <a:xfrm>
            <a:off x="7524384" y="2348936"/>
            <a:ext cx="504000" cy="504000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黑体"/>
              </a:rPr>
              <a:t>S7</a:t>
            </a:r>
            <a:endParaRPr kumimoji="0" lang="en-US" altLang="zh-CN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黑体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黑体"/>
              </a:rPr>
              <a:t>WB</a:t>
            </a:r>
            <a:endParaRPr kumimoji="0" lang="zh-CN" alt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黑体"/>
            </a:endParaRPr>
          </a:p>
        </p:txBody>
      </p:sp>
      <p:cxnSp>
        <p:nvCxnSpPr>
          <p:cNvPr id="32" name="AutoShape 272"/>
          <p:cNvCxnSpPr>
            <a:cxnSpLocks noChangeShapeType="1"/>
            <a:stCxn id="22" idx="5"/>
            <a:endCxn id="31" idx="0"/>
          </p:cNvCxnSpPr>
          <p:nvPr/>
        </p:nvCxnSpPr>
        <p:spPr bwMode="auto">
          <a:xfrm>
            <a:off x="7676941" y="2059103"/>
            <a:ext cx="99443" cy="28983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272"/>
          <p:cNvCxnSpPr>
            <a:cxnSpLocks noChangeShapeType="1"/>
            <a:stCxn id="31" idx="4"/>
          </p:cNvCxnSpPr>
          <p:nvPr/>
        </p:nvCxnSpPr>
        <p:spPr bwMode="auto">
          <a:xfrm flipH="1">
            <a:off x="7740352" y="2852936"/>
            <a:ext cx="0" cy="50405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56185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1"/>
          <p:cNvSpPr>
            <a:spLocks noGrp="1"/>
          </p:cNvSpPr>
          <p:nvPr>
            <p:ph idx="1"/>
          </p:nvPr>
        </p:nvSpPr>
        <p:spPr>
          <a:xfrm>
            <a:off x="214313" y="765176"/>
            <a:ext cx="8715375" cy="5688160"/>
          </a:xfrm>
        </p:spPr>
        <p:txBody>
          <a:bodyPr/>
          <a:lstStyle/>
          <a:p>
            <a:r>
              <a:rPr lang="en-US" altLang="zh-CN" dirty="0" smtClean="0"/>
              <a:t>Q</a:t>
            </a:r>
            <a:r>
              <a:rPr lang="zh-CN" altLang="en-US" dirty="0" smtClean="0"/>
              <a:t>：</a:t>
            </a:r>
            <a:r>
              <a:rPr lang="en-US" altLang="zh-CN" dirty="0" smtClean="0"/>
              <a:t>R</a:t>
            </a:r>
            <a:r>
              <a:rPr lang="zh-CN" altLang="en-US" dirty="0" smtClean="0"/>
              <a:t>类的主要区别</a:t>
            </a:r>
            <a:r>
              <a:rPr lang="zh-CN" altLang="en-US" dirty="0"/>
              <a:t>是什么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ALU</a:t>
            </a:r>
            <a:r>
              <a:rPr lang="zh-CN" altLang="en-US" dirty="0"/>
              <a:t>应该执行什么操作！</a:t>
            </a:r>
          </a:p>
          <a:p>
            <a:r>
              <a:rPr lang="en-US" altLang="zh-CN" dirty="0" smtClean="0"/>
              <a:t>Q</a:t>
            </a:r>
            <a:r>
              <a:rPr lang="zh-CN" altLang="en-US" dirty="0" smtClean="0"/>
              <a:t>：怎么解决？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：根据</a:t>
            </a:r>
            <a:r>
              <a:rPr lang="zh-CN" altLang="en-US" dirty="0"/>
              <a:t>指令设置正确的</a:t>
            </a:r>
            <a:r>
              <a:rPr lang="en-US" altLang="zh-CN" dirty="0" err="1"/>
              <a:t>ALUOp</a:t>
            </a:r>
            <a:r>
              <a:rPr lang="zh-CN" altLang="en-US" dirty="0"/>
              <a:t>即可</a:t>
            </a:r>
          </a:p>
          <a:p>
            <a:r>
              <a:rPr lang="zh-CN" altLang="en-US" dirty="0" smtClean="0"/>
              <a:t>从状态机的角度，不需要关心到</a:t>
            </a:r>
            <a:r>
              <a:rPr lang="en-US" altLang="zh-CN" dirty="0" smtClean="0"/>
              <a:t>R</a:t>
            </a:r>
            <a:r>
              <a:rPr lang="zh-CN" altLang="en-US" dirty="0" smtClean="0"/>
              <a:t>类内部细节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只需要关注</a:t>
            </a:r>
            <a:r>
              <a:rPr lang="en-US" altLang="zh-CN" dirty="0" smtClean="0"/>
              <a:t>R</a:t>
            </a:r>
            <a:r>
              <a:rPr lang="zh-CN" altLang="en-US" dirty="0" smtClean="0"/>
              <a:t>类的执行策略和路径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路径某个节点发生了什么，是低一个层次问题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在指令</a:t>
            </a:r>
            <a:r>
              <a:rPr lang="en-US" altLang="zh-CN" dirty="0" smtClean="0"/>
              <a:t>/</a:t>
            </a:r>
            <a:r>
              <a:rPr lang="zh-CN" altLang="en-US" dirty="0" smtClean="0"/>
              <a:t>信号矩阵解决</a:t>
            </a:r>
            <a:endParaRPr lang="en-US" altLang="zh-CN" dirty="0" smtClean="0"/>
          </a:p>
        </p:txBody>
      </p:sp>
      <p:sp>
        <p:nvSpPr>
          <p:cNvPr id="2048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按照指令大类设计的意义</a:t>
            </a:r>
          </a:p>
        </p:txBody>
      </p:sp>
    </p:spTree>
    <p:extLst>
      <p:ext uri="{BB962C8B-B14F-4D97-AF65-F5344CB8AC3E}">
        <p14:creationId xmlns:p14="http://schemas.microsoft.com/office/powerpoint/2010/main" val="256134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1"/>
          <p:cNvSpPr>
            <a:spLocks noGrp="1"/>
          </p:cNvSpPr>
          <p:nvPr>
            <p:ph idx="1"/>
          </p:nvPr>
        </p:nvSpPr>
        <p:spPr>
          <a:xfrm>
            <a:off x="214313" y="765176"/>
            <a:ext cx="8715375" cy="5688160"/>
          </a:xfrm>
        </p:spPr>
        <p:txBody>
          <a:bodyPr/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：没有！</a:t>
            </a:r>
            <a:endParaRPr lang="en-US" altLang="zh-CN" dirty="0" smtClean="0"/>
          </a:p>
          <a:p>
            <a:r>
              <a:rPr lang="zh-CN" altLang="en-US" dirty="0" smtClean="0"/>
              <a:t>均可行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差别很细微</a:t>
            </a:r>
            <a:endParaRPr lang="en-US" altLang="zh-CN" dirty="0"/>
          </a:p>
        </p:txBody>
      </p:sp>
      <p:sp>
        <p:nvSpPr>
          <p:cNvPr id="2048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有没有标准的状态机？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687763"/>
            <a:ext cx="6462713" cy="317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249"/>
          <p:cNvSpPr>
            <a:spLocks noChangeAspect="1" noChangeArrowheads="1"/>
          </p:cNvSpPr>
          <p:nvPr/>
        </p:nvSpPr>
        <p:spPr bwMode="auto">
          <a:xfrm>
            <a:off x="3312136" y="1008152"/>
            <a:ext cx="504000" cy="504000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黑体"/>
              </a:rPr>
              <a:t>S0</a:t>
            </a:r>
            <a:endParaRPr kumimoji="0" lang="en-US" altLang="zh-CN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黑体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黑体"/>
              </a:rPr>
              <a:t>Fetch</a:t>
            </a:r>
            <a:endParaRPr kumimoji="0" lang="zh-CN" alt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黑体"/>
            </a:endParaRPr>
          </a:p>
        </p:txBody>
      </p:sp>
      <p:cxnSp>
        <p:nvCxnSpPr>
          <p:cNvPr id="6" name="AutoShape 317"/>
          <p:cNvCxnSpPr>
            <a:cxnSpLocks noChangeShapeType="1"/>
            <a:endCxn id="5" idx="2"/>
          </p:cNvCxnSpPr>
          <p:nvPr/>
        </p:nvCxnSpPr>
        <p:spPr bwMode="auto">
          <a:xfrm>
            <a:off x="2991341" y="1260152"/>
            <a:ext cx="32079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2909147" y="908720"/>
            <a:ext cx="468462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prstClr val="black"/>
                </a:solidFill>
                <a:latin typeface="Times New Roman"/>
                <a:ea typeface="黑体"/>
              </a:rPr>
              <a:t>Reset</a:t>
            </a:r>
            <a:endParaRPr lang="zh-CN" altLang="en-US" sz="1600" dirty="0">
              <a:solidFill>
                <a:prstClr val="black"/>
              </a:solidFill>
              <a:latin typeface="Times New Roman"/>
              <a:ea typeface="黑体"/>
            </a:endParaRPr>
          </a:p>
        </p:txBody>
      </p:sp>
      <p:sp>
        <p:nvSpPr>
          <p:cNvPr id="8" name="Oval 250"/>
          <p:cNvSpPr>
            <a:spLocks noChangeAspect="1" noChangeArrowheads="1"/>
          </p:cNvSpPr>
          <p:nvPr/>
        </p:nvSpPr>
        <p:spPr bwMode="auto">
          <a:xfrm>
            <a:off x="4499824" y="1008152"/>
            <a:ext cx="504000" cy="504000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黑体"/>
              </a:rPr>
              <a:t>S1</a:t>
            </a:r>
            <a:endParaRPr kumimoji="0" lang="en-US" altLang="zh-CN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黑体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黑体"/>
              </a:rPr>
              <a:t>DCD/RF</a:t>
            </a:r>
          </a:p>
        </p:txBody>
      </p:sp>
      <p:cxnSp>
        <p:nvCxnSpPr>
          <p:cNvPr id="9" name="AutoShape 266"/>
          <p:cNvCxnSpPr>
            <a:cxnSpLocks noChangeShapeType="1"/>
            <a:endCxn id="8" idx="2"/>
          </p:cNvCxnSpPr>
          <p:nvPr/>
        </p:nvCxnSpPr>
        <p:spPr bwMode="auto">
          <a:xfrm>
            <a:off x="3816136" y="1260152"/>
            <a:ext cx="68368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Oval 251"/>
          <p:cNvSpPr>
            <a:spLocks noChangeAspect="1" noChangeArrowheads="1"/>
          </p:cNvSpPr>
          <p:nvPr/>
        </p:nvSpPr>
        <p:spPr bwMode="auto">
          <a:xfrm>
            <a:off x="3305333" y="1700920"/>
            <a:ext cx="504000" cy="504000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黑体"/>
              </a:rPr>
              <a:t>S2</a:t>
            </a:r>
            <a:endParaRPr kumimoji="0" lang="en-US" altLang="zh-CN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黑体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黑体"/>
              </a:rPr>
              <a:t>MA</a:t>
            </a:r>
            <a:endParaRPr kumimoji="0" lang="zh-CN" alt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黑体"/>
            </a:endParaRPr>
          </a:p>
        </p:txBody>
      </p:sp>
      <p:cxnSp>
        <p:nvCxnSpPr>
          <p:cNvPr id="11" name="AutoShape 267"/>
          <p:cNvCxnSpPr>
            <a:cxnSpLocks noChangeShapeType="1"/>
            <a:endCxn id="10" idx="7"/>
          </p:cNvCxnSpPr>
          <p:nvPr/>
        </p:nvCxnSpPr>
        <p:spPr bwMode="auto">
          <a:xfrm flipH="1">
            <a:off x="3735524" y="1438343"/>
            <a:ext cx="838109" cy="33638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Oval 255"/>
          <p:cNvSpPr>
            <a:spLocks noChangeAspect="1" noChangeArrowheads="1"/>
          </p:cNvSpPr>
          <p:nvPr/>
        </p:nvSpPr>
        <p:spPr bwMode="auto">
          <a:xfrm>
            <a:off x="2990437" y="2421849"/>
            <a:ext cx="504000" cy="504000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黑体"/>
              </a:rPr>
              <a:t>S3</a:t>
            </a:r>
            <a:endParaRPr kumimoji="0" lang="en-US" altLang="zh-CN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黑体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黑体"/>
              </a:rPr>
              <a:t>MR</a:t>
            </a:r>
            <a:endParaRPr kumimoji="0" lang="zh-CN" alt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黑体"/>
            </a:endParaRPr>
          </a:p>
        </p:txBody>
      </p:sp>
      <p:cxnSp>
        <p:nvCxnSpPr>
          <p:cNvPr id="13" name="AutoShape 271"/>
          <p:cNvCxnSpPr>
            <a:cxnSpLocks noChangeShapeType="1"/>
            <a:endCxn id="12" idx="0"/>
          </p:cNvCxnSpPr>
          <p:nvPr/>
        </p:nvCxnSpPr>
        <p:spPr bwMode="auto">
          <a:xfrm flipH="1">
            <a:off x="3242437" y="2131111"/>
            <a:ext cx="136705" cy="2907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Oval 287"/>
          <p:cNvSpPr>
            <a:spLocks noChangeAspect="1" noChangeArrowheads="1"/>
          </p:cNvSpPr>
          <p:nvPr/>
        </p:nvSpPr>
        <p:spPr bwMode="auto">
          <a:xfrm>
            <a:off x="2991341" y="3141024"/>
            <a:ext cx="504000" cy="504000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黑体"/>
              </a:rPr>
              <a:t>S4</a:t>
            </a:r>
            <a:endParaRPr kumimoji="0" lang="en-US" altLang="zh-CN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黑体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黑体"/>
              </a:rPr>
              <a:t>MemWB</a:t>
            </a:r>
            <a:endParaRPr kumimoji="0" lang="zh-CN" alt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黑体"/>
            </a:endParaRPr>
          </a:p>
        </p:txBody>
      </p:sp>
      <p:cxnSp>
        <p:nvCxnSpPr>
          <p:cNvPr id="15" name="AutoShape 288"/>
          <p:cNvCxnSpPr>
            <a:cxnSpLocks noChangeShapeType="1"/>
            <a:endCxn id="14" idx="0"/>
          </p:cNvCxnSpPr>
          <p:nvPr/>
        </p:nvCxnSpPr>
        <p:spPr bwMode="auto">
          <a:xfrm>
            <a:off x="3242437" y="2925849"/>
            <a:ext cx="904" cy="2151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Line 290"/>
          <p:cNvSpPr>
            <a:spLocks noChangeShapeType="1"/>
          </p:cNvSpPr>
          <p:nvPr/>
        </p:nvSpPr>
        <p:spPr bwMode="auto">
          <a:xfrm>
            <a:off x="3494436" y="3393024"/>
            <a:ext cx="2301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黑体"/>
            </a:endParaRPr>
          </a:p>
        </p:txBody>
      </p:sp>
      <p:sp>
        <p:nvSpPr>
          <p:cNvPr id="17" name="Freeform 316"/>
          <p:cNvSpPr>
            <a:spLocks/>
          </p:cNvSpPr>
          <p:nvPr/>
        </p:nvSpPr>
        <p:spPr bwMode="auto">
          <a:xfrm>
            <a:off x="3557333" y="836712"/>
            <a:ext cx="2238803" cy="2556312"/>
          </a:xfrm>
          <a:custGeom>
            <a:avLst/>
            <a:gdLst>
              <a:gd name="T0" fmla="*/ 2147483647 w 3448"/>
              <a:gd name="T1" fmla="*/ 2147483647 h 2903"/>
              <a:gd name="T2" fmla="*/ 2147483647 w 3448"/>
              <a:gd name="T3" fmla="*/ 0 h 2903"/>
              <a:gd name="T4" fmla="*/ 0 w 3448"/>
              <a:gd name="T5" fmla="*/ 0 h 2903"/>
              <a:gd name="T6" fmla="*/ 0 w 3448"/>
              <a:gd name="T7" fmla="*/ 2147483647 h 2903"/>
              <a:gd name="T8" fmla="*/ 0 60000 65536"/>
              <a:gd name="T9" fmla="*/ 0 60000 65536"/>
              <a:gd name="T10" fmla="*/ 0 60000 65536"/>
              <a:gd name="T11" fmla="*/ 0 60000 65536"/>
              <a:gd name="T12" fmla="*/ 0 w 3448"/>
              <a:gd name="T13" fmla="*/ 0 h 2903"/>
              <a:gd name="T14" fmla="*/ 3448 w 3448"/>
              <a:gd name="T15" fmla="*/ 2903 h 290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48" h="2903">
                <a:moveTo>
                  <a:pt x="3448" y="2903"/>
                </a:moveTo>
                <a:lnTo>
                  <a:pt x="3448" y="0"/>
                </a:lnTo>
                <a:lnTo>
                  <a:pt x="0" y="0"/>
                </a:lnTo>
                <a:lnTo>
                  <a:pt x="0" y="181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黑体"/>
            </a:endParaRPr>
          </a:p>
        </p:txBody>
      </p:sp>
      <p:sp>
        <p:nvSpPr>
          <p:cNvPr id="18" name="Oval 256"/>
          <p:cNvSpPr>
            <a:spLocks noChangeAspect="1" noChangeArrowheads="1"/>
          </p:cNvSpPr>
          <p:nvPr/>
        </p:nvSpPr>
        <p:spPr bwMode="auto">
          <a:xfrm>
            <a:off x="3606171" y="2421849"/>
            <a:ext cx="504000" cy="504000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黑体"/>
              </a:rPr>
              <a:t>S5</a:t>
            </a:r>
            <a:endParaRPr kumimoji="0" lang="en-US" altLang="zh-CN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黑体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黑体"/>
              </a:rPr>
              <a:t>MW</a:t>
            </a:r>
            <a:endParaRPr kumimoji="0" lang="zh-CN" alt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黑体"/>
            </a:endParaRPr>
          </a:p>
        </p:txBody>
      </p:sp>
      <p:cxnSp>
        <p:nvCxnSpPr>
          <p:cNvPr id="19" name="AutoShape 292"/>
          <p:cNvCxnSpPr>
            <a:cxnSpLocks noChangeShapeType="1"/>
            <a:stCxn id="18" idx="4"/>
          </p:cNvCxnSpPr>
          <p:nvPr/>
        </p:nvCxnSpPr>
        <p:spPr bwMode="auto">
          <a:xfrm>
            <a:off x="3858171" y="2925849"/>
            <a:ext cx="0" cy="4671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272"/>
          <p:cNvCxnSpPr>
            <a:cxnSpLocks noChangeShapeType="1"/>
          </p:cNvCxnSpPr>
          <p:nvPr/>
        </p:nvCxnSpPr>
        <p:spPr bwMode="auto">
          <a:xfrm>
            <a:off x="3735524" y="2131111"/>
            <a:ext cx="122647" cy="2907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Oval 252"/>
          <p:cNvSpPr>
            <a:spLocks noChangeAspect="1" noChangeArrowheads="1"/>
          </p:cNvSpPr>
          <p:nvPr/>
        </p:nvSpPr>
        <p:spPr bwMode="auto">
          <a:xfrm>
            <a:off x="3934382" y="1700920"/>
            <a:ext cx="504000" cy="5040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黑体"/>
              </a:rPr>
              <a:t>S6</a:t>
            </a:r>
            <a:endParaRPr kumimoji="0" lang="en-US" altLang="zh-CN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黑体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黑体"/>
              </a:rPr>
              <a:t>Exe</a:t>
            </a:r>
            <a:endParaRPr kumimoji="0" lang="zh-CN" alt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黑体"/>
            </a:endParaRPr>
          </a:p>
        </p:txBody>
      </p:sp>
      <p:cxnSp>
        <p:nvCxnSpPr>
          <p:cNvPr id="22" name="AutoShape 268"/>
          <p:cNvCxnSpPr>
            <a:cxnSpLocks noChangeShapeType="1"/>
            <a:endCxn id="21" idx="7"/>
          </p:cNvCxnSpPr>
          <p:nvPr/>
        </p:nvCxnSpPr>
        <p:spPr bwMode="auto">
          <a:xfrm flipH="1">
            <a:off x="4364573" y="1438343"/>
            <a:ext cx="209060" cy="336386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Oval 253"/>
          <p:cNvSpPr>
            <a:spLocks noChangeAspect="1" noChangeArrowheads="1"/>
          </p:cNvSpPr>
          <p:nvPr/>
        </p:nvSpPr>
        <p:spPr bwMode="auto">
          <a:xfrm>
            <a:off x="4550116" y="1700920"/>
            <a:ext cx="504000" cy="504000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黑体"/>
              </a:rPr>
              <a:t>S8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黑体"/>
              </a:rPr>
              <a:t>Branch</a:t>
            </a:r>
            <a:endParaRPr kumimoji="0" lang="zh-CN" alt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黑体"/>
            </a:endParaRPr>
          </a:p>
        </p:txBody>
      </p:sp>
      <p:sp>
        <p:nvSpPr>
          <p:cNvPr id="24" name="Freeform 279"/>
          <p:cNvSpPr>
            <a:spLocks/>
          </p:cNvSpPr>
          <p:nvPr/>
        </p:nvSpPr>
        <p:spPr bwMode="auto">
          <a:xfrm flipV="1">
            <a:off x="4828738" y="2196152"/>
            <a:ext cx="966616" cy="288000"/>
          </a:xfrm>
          <a:custGeom>
            <a:avLst/>
            <a:gdLst>
              <a:gd name="T0" fmla="*/ 2147483647 w 3402"/>
              <a:gd name="T1" fmla="*/ 0 h 181"/>
              <a:gd name="T2" fmla="*/ 0 w 3402"/>
              <a:gd name="T3" fmla="*/ 0 h 181"/>
              <a:gd name="T4" fmla="*/ 0 w 3402"/>
              <a:gd name="T5" fmla="*/ 2147483647 h 181"/>
              <a:gd name="T6" fmla="*/ 0 60000 65536"/>
              <a:gd name="T7" fmla="*/ 0 60000 65536"/>
              <a:gd name="T8" fmla="*/ 0 60000 65536"/>
              <a:gd name="T9" fmla="*/ 0 w 3402"/>
              <a:gd name="T10" fmla="*/ 0 h 181"/>
              <a:gd name="T11" fmla="*/ 3402 w 3402"/>
              <a:gd name="T12" fmla="*/ 181 h 1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02" h="181">
                <a:moveTo>
                  <a:pt x="3402" y="0"/>
                </a:moveTo>
                <a:lnTo>
                  <a:pt x="0" y="0"/>
                </a:lnTo>
                <a:lnTo>
                  <a:pt x="0" y="181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黑体"/>
            </a:endParaRPr>
          </a:p>
        </p:txBody>
      </p:sp>
      <p:cxnSp>
        <p:nvCxnSpPr>
          <p:cNvPr id="25" name="AutoShape 269"/>
          <p:cNvCxnSpPr>
            <a:cxnSpLocks noChangeShapeType="1"/>
          </p:cNvCxnSpPr>
          <p:nvPr/>
        </p:nvCxnSpPr>
        <p:spPr bwMode="auto">
          <a:xfrm>
            <a:off x="4751824" y="1512152"/>
            <a:ext cx="50292" cy="18876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Oval 254"/>
          <p:cNvSpPr>
            <a:spLocks noChangeAspect="1" noChangeArrowheads="1"/>
          </p:cNvSpPr>
          <p:nvPr/>
        </p:nvSpPr>
        <p:spPr bwMode="auto">
          <a:xfrm>
            <a:off x="5164947" y="1700920"/>
            <a:ext cx="504000" cy="504000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黑体"/>
              </a:rPr>
              <a:t>S9</a:t>
            </a:r>
            <a:endParaRPr kumimoji="0" lang="en-US" altLang="zh-CN" sz="11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黑体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黑体"/>
              </a:rPr>
              <a:t>Jmp</a:t>
            </a:r>
            <a:endParaRPr kumimoji="0" lang="zh-CN" altLang="en-US" sz="11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黑体"/>
            </a:endParaRPr>
          </a:p>
        </p:txBody>
      </p:sp>
      <p:cxnSp>
        <p:nvCxnSpPr>
          <p:cNvPr id="27" name="AutoShape 270"/>
          <p:cNvCxnSpPr>
            <a:cxnSpLocks noChangeShapeType="1"/>
            <a:endCxn id="26" idx="1"/>
          </p:cNvCxnSpPr>
          <p:nvPr/>
        </p:nvCxnSpPr>
        <p:spPr bwMode="auto">
          <a:xfrm>
            <a:off x="4930015" y="1438343"/>
            <a:ext cx="308741" cy="33638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303"/>
          <p:cNvCxnSpPr>
            <a:cxnSpLocks noChangeShapeType="1"/>
          </p:cNvCxnSpPr>
          <p:nvPr/>
        </p:nvCxnSpPr>
        <p:spPr bwMode="auto">
          <a:xfrm>
            <a:off x="5435024" y="2205428"/>
            <a:ext cx="904" cy="28752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5076056" y="1124744"/>
            <a:ext cx="613630" cy="49244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  <a:latin typeface="Times New Roman"/>
                <a:ea typeface="黑体"/>
              </a:rPr>
              <a:t>Op=J | </a:t>
            </a:r>
          </a:p>
          <a:p>
            <a:r>
              <a:rPr lang="en-US" altLang="zh-CN" sz="1600" dirty="0" smtClean="0">
                <a:solidFill>
                  <a:prstClr val="black"/>
                </a:solidFill>
                <a:latin typeface="Times New Roman"/>
                <a:ea typeface="黑体"/>
              </a:rPr>
              <a:t>Op=JAL</a:t>
            </a:r>
          </a:p>
        </p:txBody>
      </p:sp>
      <p:sp>
        <p:nvSpPr>
          <p:cNvPr id="30" name="Oval 256"/>
          <p:cNvSpPr>
            <a:spLocks noChangeAspect="1" noChangeArrowheads="1"/>
          </p:cNvSpPr>
          <p:nvPr/>
        </p:nvSpPr>
        <p:spPr bwMode="auto">
          <a:xfrm>
            <a:off x="4212016" y="2420944"/>
            <a:ext cx="504000" cy="5040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黑体"/>
              </a:rPr>
              <a:t>S7</a:t>
            </a:r>
            <a:endParaRPr kumimoji="0" lang="en-US" altLang="zh-CN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黑体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黑体"/>
              </a:rPr>
              <a:t>WB</a:t>
            </a:r>
            <a:endParaRPr kumimoji="0" lang="zh-CN" alt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黑体"/>
            </a:endParaRPr>
          </a:p>
        </p:txBody>
      </p:sp>
      <p:cxnSp>
        <p:nvCxnSpPr>
          <p:cNvPr id="31" name="AutoShape 272"/>
          <p:cNvCxnSpPr>
            <a:cxnSpLocks noChangeShapeType="1"/>
            <a:stCxn id="21" idx="5"/>
            <a:endCxn id="30" idx="0"/>
          </p:cNvCxnSpPr>
          <p:nvPr/>
        </p:nvCxnSpPr>
        <p:spPr bwMode="auto">
          <a:xfrm>
            <a:off x="4364573" y="2131111"/>
            <a:ext cx="99443" cy="289833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272"/>
          <p:cNvCxnSpPr>
            <a:cxnSpLocks noChangeShapeType="1"/>
            <a:stCxn id="30" idx="4"/>
          </p:cNvCxnSpPr>
          <p:nvPr/>
        </p:nvCxnSpPr>
        <p:spPr bwMode="auto">
          <a:xfrm flipH="1">
            <a:off x="4427984" y="2924944"/>
            <a:ext cx="0" cy="504056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3" name="图片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409" y="871482"/>
            <a:ext cx="3244095" cy="2485510"/>
          </a:xfrm>
          <a:prstGeom prst="rect">
            <a:avLst/>
          </a:prstGeom>
        </p:spPr>
      </p:pic>
      <p:sp>
        <p:nvSpPr>
          <p:cNvPr id="2" name="圆角矩形 1"/>
          <p:cNvSpPr/>
          <p:nvPr/>
        </p:nvSpPr>
        <p:spPr bwMode="auto">
          <a:xfrm>
            <a:off x="7020272" y="1438343"/>
            <a:ext cx="1008112" cy="1846641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6884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数据通路一般性方法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/>
              <a:t>状态</a:t>
            </a:r>
            <a:r>
              <a:rPr lang="en-US" altLang="zh-CN" dirty="0" smtClean="0"/>
              <a:t>/</a:t>
            </a:r>
            <a:r>
              <a:rPr lang="zh-CN" altLang="en-US" dirty="0" smtClean="0"/>
              <a:t>控制信号矩阵压缩表达</a:t>
            </a:r>
            <a:endParaRPr lang="en-US" altLang="zh-CN" dirty="0" smtClean="0"/>
          </a:p>
          <a:p>
            <a:r>
              <a:rPr lang="en-US" altLang="zh-CN" dirty="0"/>
              <a:t>2</a:t>
            </a:r>
            <a:r>
              <a:rPr lang="zh-CN" altLang="en-US" dirty="0"/>
              <a:t>个数据通路设计的</a:t>
            </a:r>
            <a:r>
              <a:rPr lang="zh-CN" altLang="en-US" dirty="0" smtClean="0"/>
              <a:t>对比</a:t>
            </a:r>
            <a:endParaRPr lang="en-US" altLang="zh-CN" dirty="0"/>
          </a:p>
        </p:txBody>
      </p:sp>
      <p:sp>
        <p:nvSpPr>
          <p:cNvPr id="2048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12987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数据通路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</a:t>
            </a:r>
            <a:r>
              <a:rPr lang="zh-CN" altLang="en-US" dirty="0" smtClean="0"/>
              <a:t>教科书数据通路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957" y="692696"/>
            <a:ext cx="6192000" cy="303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连接符 6"/>
          <p:cNvCxnSpPr/>
          <p:nvPr/>
        </p:nvCxnSpPr>
        <p:spPr bwMode="auto">
          <a:xfrm>
            <a:off x="251520" y="3789040"/>
            <a:ext cx="8640960" cy="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矩形 9"/>
          <p:cNvSpPr/>
          <p:nvPr/>
        </p:nvSpPr>
        <p:spPr>
          <a:xfrm>
            <a:off x="233958" y="1763367"/>
            <a:ext cx="1745754" cy="108337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defTabSz="457200">
              <a:lnSpc>
                <a:spcPct val="90000"/>
              </a:lnSpc>
              <a:spcBef>
                <a:spcPct val="50000"/>
              </a:spcBef>
              <a:tabLst>
                <a:tab pos="1143000" algn="l"/>
                <a:tab pos="5367338" algn="l"/>
              </a:tabLst>
            </a:pPr>
            <a:r>
              <a:rPr lang="en-US" altLang="zh-CN" sz="2800" dirty="0" smtClean="0">
                <a:latin typeface="+mn-ea"/>
                <a:cs typeface="Courier New" pitchFamily="49" charset="0"/>
              </a:rPr>
              <a:t>PPT</a:t>
            </a:r>
          </a:p>
          <a:p>
            <a:pPr defTabSz="457200">
              <a:lnSpc>
                <a:spcPct val="90000"/>
              </a:lnSpc>
              <a:spcBef>
                <a:spcPct val="50000"/>
              </a:spcBef>
              <a:tabLst>
                <a:tab pos="1143000" algn="l"/>
                <a:tab pos="5367338" algn="l"/>
              </a:tabLst>
            </a:pPr>
            <a:r>
              <a:rPr lang="zh-CN" altLang="en-US" sz="2800" dirty="0" smtClean="0">
                <a:latin typeface="+mn-ea"/>
                <a:cs typeface="Courier New" pitchFamily="49" charset="0"/>
              </a:rPr>
              <a:t>数据通路</a:t>
            </a:r>
            <a:endParaRPr lang="en-US" altLang="zh-CN" sz="2800" dirty="0">
              <a:latin typeface="+mn-ea"/>
              <a:cs typeface="Courier New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1520" y="4577874"/>
            <a:ext cx="1745754" cy="108337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defTabSz="457200">
              <a:lnSpc>
                <a:spcPct val="90000"/>
              </a:lnSpc>
              <a:spcBef>
                <a:spcPct val="50000"/>
              </a:spcBef>
              <a:tabLst>
                <a:tab pos="1143000" algn="l"/>
                <a:tab pos="5367338" algn="l"/>
              </a:tabLst>
            </a:pPr>
            <a:r>
              <a:rPr lang="zh-CN" altLang="en-US" sz="2800" dirty="0">
                <a:latin typeface="+mn-ea"/>
                <a:cs typeface="Courier New" pitchFamily="49" charset="0"/>
              </a:rPr>
              <a:t>教科书</a:t>
            </a:r>
            <a:endParaRPr lang="en-US" altLang="zh-CN" sz="2800" dirty="0" smtClean="0">
              <a:latin typeface="+mn-ea"/>
              <a:cs typeface="Courier New" pitchFamily="49" charset="0"/>
            </a:endParaRPr>
          </a:p>
          <a:p>
            <a:pPr defTabSz="457200">
              <a:lnSpc>
                <a:spcPct val="90000"/>
              </a:lnSpc>
              <a:spcBef>
                <a:spcPct val="50000"/>
              </a:spcBef>
              <a:tabLst>
                <a:tab pos="1143000" algn="l"/>
                <a:tab pos="5367338" algn="l"/>
              </a:tabLst>
            </a:pPr>
            <a:r>
              <a:rPr lang="zh-CN" altLang="en-US" sz="2800" dirty="0" smtClean="0">
                <a:latin typeface="+mn-ea"/>
                <a:cs typeface="Courier New" pitchFamily="49" charset="0"/>
              </a:rPr>
              <a:t>数据通路</a:t>
            </a:r>
            <a:endParaRPr lang="en-US" altLang="zh-CN" sz="2800" dirty="0">
              <a:latin typeface="+mn-ea"/>
              <a:cs typeface="Courier New" pitchFamily="49" charset="0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6012160" y="799081"/>
            <a:ext cx="1008112" cy="829719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  <a:sym typeface="Wingdings" pitchFamily="2" charset="2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5868144" y="2305053"/>
            <a:ext cx="400236" cy="554009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  <a:sym typeface="Wingdings" pitchFamily="2" charset="2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15"/>
          <a:stretch/>
        </p:blipFill>
        <p:spPr bwMode="auto">
          <a:xfrm>
            <a:off x="2005388" y="3955818"/>
            <a:ext cx="6995787" cy="24255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sp>
        <p:nvSpPr>
          <p:cNvPr id="14" name="圆角矩形 13"/>
          <p:cNvSpPr/>
          <p:nvPr/>
        </p:nvSpPr>
        <p:spPr bwMode="auto">
          <a:xfrm>
            <a:off x="6516216" y="4365103"/>
            <a:ext cx="648072" cy="1008113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  <a:sym typeface="Wingdings" pitchFamily="2" charset="2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2555776" y="4517502"/>
            <a:ext cx="432048" cy="602059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  <a:sym typeface="Wingdings" pitchFamily="2" charset="2"/>
            </a:endParaRPr>
          </a:p>
        </p:txBody>
      </p:sp>
      <p:sp>
        <p:nvSpPr>
          <p:cNvPr id="18" name="圆角矩形 17"/>
          <p:cNvSpPr/>
          <p:nvPr/>
        </p:nvSpPr>
        <p:spPr bwMode="auto">
          <a:xfrm>
            <a:off x="4644008" y="3140969"/>
            <a:ext cx="936104" cy="504056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  <a:sym typeface="Wingdings" pitchFamily="2" charset="2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4963904" y="5409220"/>
            <a:ext cx="1984359" cy="756084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  <a:sym typeface="Wingdings" pitchFamily="2" charset="2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7812360" y="1988840"/>
            <a:ext cx="715597" cy="1224136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4895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PPT</a:t>
            </a:r>
            <a:r>
              <a:rPr lang="zh-CN" altLang="en-US" sz="2800" dirty="0" smtClean="0"/>
              <a:t>：保留</a:t>
            </a:r>
            <a:r>
              <a:rPr lang="en-US" altLang="zh-CN" sz="2800" dirty="0" smtClean="0"/>
              <a:t>NPC</a:t>
            </a:r>
            <a:r>
              <a:rPr lang="zh-CN" altLang="en-US" sz="2800" dirty="0" smtClean="0"/>
              <a:t>，与</a:t>
            </a:r>
            <a:r>
              <a:rPr lang="zh-CN" altLang="en-US" sz="2800" dirty="0"/>
              <a:t>单周期、流水线</a:t>
            </a:r>
            <a:r>
              <a:rPr lang="zh-CN" altLang="en-US" sz="2800" dirty="0" smtClean="0"/>
              <a:t>一致</a:t>
            </a:r>
            <a:endParaRPr lang="en-US" altLang="zh-CN" sz="2800" dirty="0" smtClean="0"/>
          </a:p>
          <a:p>
            <a:pPr lvl="1"/>
            <a:r>
              <a:rPr lang="zh-CN" altLang="en-US" sz="2400" dirty="0" smtClean="0">
                <a:cs typeface="+mn-cs"/>
              </a:rPr>
              <a:t>整个</a:t>
            </a:r>
            <a:r>
              <a:rPr lang="zh-CN" altLang="en-US" sz="2400" dirty="0">
                <a:cs typeface="+mn-cs"/>
              </a:rPr>
              <a:t>设计更加简洁，数据通路的结构化特征</a:t>
            </a:r>
            <a:r>
              <a:rPr lang="zh-CN" altLang="en-US" sz="2400" dirty="0" smtClean="0">
                <a:cs typeface="+mn-cs"/>
              </a:rPr>
              <a:t>更好</a:t>
            </a:r>
            <a:endParaRPr lang="en-US" altLang="zh-CN" sz="2400" dirty="0" smtClean="0">
              <a:cs typeface="+mn-cs"/>
            </a:endParaRPr>
          </a:p>
          <a:p>
            <a:pPr lvl="2"/>
            <a:r>
              <a:rPr lang="zh-CN" altLang="en-US" sz="2000" dirty="0" smtClean="0">
                <a:cs typeface="+mn-cs"/>
              </a:rPr>
              <a:t>设计思想：高</a:t>
            </a:r>
            <a:r>
              <a:rPr lang="zh-CN" altLang="en-US" sz="2000" dirty="0">
                <a:cs typeface="+mn-cs"/>
              </a:rPr>
              <a:t>内</a:t>
            </a:r>
            <a:r>
              <a:rPr lang="zh-CN" altLang="en-US" sz="2000" dirty="0" smtClean="0">
                <a:cs typeface="+mn-cs"/>
              </a:rPr>
              <a:t>聚，低耦合</a:t>
            </a:r>
            <a:endParaRPr lang="en-US" altLang="zh-CN" sz="2000" dirty="0" smtClean="0">
              <a:cs typeface="+mn-cs"/>
            </a:endParaRPr>
          </a:p>
          <a:p>
            <a:pPr lvl="1"/>
            <a:r>
              <a:rPr lang="zh-CN" altLang="en-US" sz="2400" dirty="0">
                <a:cs typeface="+mn-cs"/>
              </a:rPr>
              <a:t>所有的与地址产生的都放在</a:t>
            </a:r>
            <a:r>
              <a:rPr lang="en-US" altLang="zh-CN" sz="2400" dirty="0">
                <a:cs typeface="+mn-cs"/>
              </a:rPr>
              <a:t>NPC</a:t>
            </a:r>
            <a:r>
              <a:rPr lang="zh-CN" altLang="en-US" sz="2400" dirty="0">
                <a:cs typeface="+mn-cs"/>
              </a:rPr>
              <a:t>中（包括今后的启动地址和异常地址）</a:t>
            </a:r>
            <a:endParaRPr lang="en-US" altLang="zh-CN" sz="2400" dirty="0">
              <a:cs typeface="+mn-cs"/>
            </a:endParaRPr>
          </a:p>
          <a:p>
            <a:pPr lvl="1"/>
            <a:r>
              <a:rPr lang="en-US" altLang="zh-CN" sz="2400" dirty="0" smtClean="0">
                <a:cs typeface="+mn-cs"/>
              </a:rPr>
              <a:t>IM</a:t>
            </a:r>
            <a:r>
              <a:rPr lang="zh-CN" altLang="en-US" sz="2400" dirty="0" smtClean="0">
                <a:cs typeface="+mn-cs"/>
              </a:rPr>
              <a:t>地址端，</a:t>
            </a:r>
            <a:r>
              <a:rPr lang="en-US" altLang="zh-CN" sz="2400" dirty="0" smtClean="0">
                <a:cs typeface="+mn-cs"/>
              </a:rPr>
              <a:t>ALU</a:t>
            </a:r>
            <a:r>
              <a:rPr lang="zh-CN" altLang="en-US" sz="2400" dirty="0">
                <a:cs typeface="+mn-cs"/>
              </a:rPr>
              <a:t>的</a:t>
            </a:r>
            <a:r>
              <a:rPr lang="en-US" altLang="zh-CN" sz="2400" dirty="0">
                <a:cs typeface="+mn-cs"/>
              </a:rPr>
              <a:t>A</a:t>
            </a:r>
            <a:r>
              <a:rPr lang="zh-CN" altLang="en-US" sz="2400" dirty="0" smtClean="0">
                <a:cs typeface="+mn-cs"/>
              </a:rPr>
              <a:t>端：没有</a:t>
            </a:r>
            <a:r>
              <a:rPr lang="en-US" altLang="zh-CN" sz="2400" dirty="0" smtClean="0">
                <a:cs typeface="+mn-cs"/>
              </a:rPr>
              <a:t>MUX</a:t>
            </a:r>
          </a:p>
          <a:p>
            <a:pPr lvl="2"/>
            <a:r>
              <a:rPr lang="zh-CN" altLang="en-US" sz="2000" dirty="0" smtClean="0">
                <a:cs typeface="+mn-cs"/>
              </a:rPr>
              <a:t>教科书：为了</a:t>
            </a:r>
            <a:r>
              <a:rPr lang="en-US" altLang="zh-CN" sz="2000" dirty="0">
                <a:cs typeface="+mn-cs"/>
              </a:rPr>
              <a:t>J</a:t>
            </a:r>
            <a:r>
              <a:rPr lang="zh-CN" altLang="en-US" sz="2000" dirty="0">
                <a:cs typeface="+mn-cs"/>
              </a:rPr>
              <a:t>类</a:t>
            </a:r>
            <a:r>
              <a:rPr lang="zh-CN" altLang="en-US" sz="2000" dirty="0" smtClean="0">
                <a:cs typeface="+mn-cs"/>
              </a:rPr>
              <a:t>指令</a:t>
            </a:r>
            <a:endParaRPr lang="en-US" altLang="zh-CN" sz="2000" dirty="0">
              <a:cs typeface="+mn-cs"/>
            </a:endParaRPr>
          </a:p>
          <a:p>
            <a:r>
              <a:rPr lang="zh-CN" altLang="en-US" sz="2800" dirty="0"/>
              <a:t>教科书：</a:t>
            </a:r>
            <a:r>
              <a:rPr lang="zh-CN" altLang="en-US" sz="2800" dirty="0" smtClean="0"/>
              <a:t>虽然可节省</a:t>
            </a:r>
            <a:r>
              <a:rPr lang="zh-CN" altLang="en-US" sz="2800" dirty="0"/>
              <a:t>一点逻辑，但清晰度</a:t>
            </a:r>
            <a:r>
              <a:rPr lang="zh-CN" altLang="en-US" sz="2800" dirty="0" smtClean="0"/>
              <a:t>不好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只有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ALU</a:t>
            </a:r>
            <a:r>
              <a:rPr lang="zh-CN" altLang="en-US" sz="2400" dirty="0" smtClean="0"/>
              <a:t>，节省了</a:t>
            </a:r>
            <a:r>
              <a:rPr lang="en-US" altLang="zh-CN" sz="2400" dirty="0" smtClean="0"/>
              <a:t>NPC</a:t>
            </a:r>
            <a:r>
              <a:rPr lang="zh-CN" altLang="en-US" sz="2400" dirty="0" smtClean="0"/>
              <a:t>里的加法器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状态机设计更加复杂，更有利于学习“状态机”</a:t>
            </a:r>
            <a:endParaRPr lang="en-US" altLang="zh-CN" sz="2400" dirty="0"/>
          </a:p>
          <a:p>
            <a:pPr lvl="2"/>
            <a:endParaRPr lang="en-US" altLang="zh-CN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数据通路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</a:t>
            </a:r>
            <a:r>
              <a:rPr lang="zh-CN" altLang="en-US" dirty="0" smtClean="0"/>
              <a:t>教科书数据通路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503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204864"/>
            <a:ext cx="8228013" cy="2232248"/>
          </a:xfrm>
        </p:spPr>
        <p:txBody>
          <a:bodyPr/>
          <a:lstStyle/>
          <a:p>
            <a:pPr lvl="0" algn="ctr" defTabSz="914400" eaLnBrk="1" fontAlgn="auto" hangingPunct="1">
              <a:lnSpc>
                <a:spcPct val="150000"/>
              </a:lnSpc>
              <a:spcBef>
                <a:spcPts val="11400"/>
              </a:spcBef>
              <a:spcAft>
                <a:spcPts val="0"/>
              </a:spcAft>
            </a:pPr>
            <a:r>
              <a:rPr lang="zh-CN" altLang="en-US" sz="6600" kern="1200" dirty="0">
                <a:solidFill>
                  <a:srgbClr val="FF0000"/>
                </a:solidFill>
                <a:effectLst/>
                <a:latin typeface="Times New Roman"/>
                <a:ea typeface="黑体"/>
                <a:cs typeface="+mn-cs"/>
              </a:rPr>
              <a:t>谢谢大家</a:t>
            </a:r>
            <a:r>
              <a:rPr lang="zh-CN" altLang="en-US" sz="6600" kern="1200" dirty="0" smtClean="0">
                <a:solidFill>
                  <a:srgbClr val="FF0000"/>
                </a:solidFill>
                <a:effectLst/>
                <a:latin typeface="Times New Roman"/>
                <a:ea typeface="黑体"/>
                <a:cs typeface="+mn-cs"/>
              </a:rPr>
              <a:t>！</a:t>
            </a:r>
            <a:endParaRPr lang="en-US" altLang="zh-CN" sz="6600" kern="1200" dirty="0">
              <a:solidFill>
                <a:srgbClr val="FF0000"/>
              </a:solidFill>
              <a:effectLst/>
              <a:latin typeface="Times New Roman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482879"/>
      </p:ext>
    </p:extLst>
  </p:cSld>
  <p:clrMapOvr>
    <a:masterClrMapping/>
  </p:clrMapOvr>
  <p:transition advTm="922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数据通路的一般性方法</a:t>
            </a:r>
            <a:endParaRPr lang="zh-CN" altLang="en-US" dirty="0"/>
          </a:p>
        </p:txBody>
      </p:sp>
      <p:sp>
        <p:nvSpPr>
          <p:cNvPr id="7" name="内容占位符 1"/>
          <p:cNvSpPr txBox="1">
            <a:spLocks/>
          </p:cNvSpPr>
          <p:nvPr/>
        </p:nvSpPr>
        <p:spPr bwMode="auto">
          <a:xfrm>
            <a:off x="214313" y="765175"/>
            <a:ext cx="8715375" cy="568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9900"/>
              </a:buClr>
              <a:buSzPct val="5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FF9900"/>
              </a:buClr>
              <a:buSzPct val="5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 smtClean="0"/>
              <a:t>与单周期没有本质差别</a:t>
            </a:r>
            <a:endParaRPr lang="en-US" altLang="zh-CN" kern="0" dirty="0" smtClean="0"/>
          </a:p>
          <a:p>
            <a:r>
              <a:rPr lang="zh-CN" altLang="en-US" kern="0" dirty="0" smtClean="0"/>
              <a:t>增加：</a:t>
            </a:r>
            <a:r>
              <a:rPr lang="en-US" altLang="zh-CN" kern="0" dirty="0" smtClean="0"/>
              <a:t>IR</a:t>
            </a:r>
            <a:r>
              <a:rPr lang="zh-CN" altLang="en-US" kern="0" dirty="0" smtClean="0"/>
              <a:t>、</a:t>
            </a:r>
            <a:r>
              <a:rPr lang="en-US" altLang="zh-CN" kern="0" dirty="0" smtClean="0"/>
              <a:t>A/B</a:t>
            </a:r>
            <a:r>
              <a:rPr lang="zh-CN" altLang="en-US" kern="0" dirty="0" smtClean="0"/>
              <a:t>、</a:t>
            </a:r>
            <a:r>
              <a:rPr lang="en-US" altLang="zh-CN" kern="0" dirty="0" err="1" smtClean="0"/>
              <a:t>ALUOut</a:t>
            </a:r>
            <a:r>
              <a:rPr lang="zh-CN" altLang="en-US" kern="0" dirty="0" smtClean="0"/>
              <a:t>、</a:t>
            </a:r>
            <a:r>
              <a:rPr lang="en-US" altLang="zh-CN" kern="0" dirty="0" smtClean="0"/>
              <a:t>DR</a:t>
            </a:r>
          </a:p>
          <a:p>
            <a:pPr lvl="1"/>
            <a:r>
              <a:rPr lang="zh-CN" altLang="en-US" kern="0" dirty="0" smtClean="0"/>
              <a:t>仅仅在原有数据通路中插入寄存器</a:t>
            </a:r>
            <a:endParaRPr lang="en-US" altLang="zh-CN" kern="0" dirty="0" smtClean="0"/>
          </a:p>
        </p:txBody>
      </p:sp>
      <p:sp>
        <p:nvSpPr>
          <p:cNvPr id="156" name="Line 46"/>
          <p:cNvSpPr>
            <a:spLocks noChangeShapeType="1"/>
          </p:cNvSpPr>
          <p:nvPr/>
        </p:nvSpPr>
        <p:spPr bwMode="auto">
          <a:xfrm>
            <a:off x="2770988" y="4438055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57" name="Line 96"/>
          <p:cNvSpPr>
            <a:spLocks noChangeShapeType="1"/>
          </p:cNvSpPr>
          <p:nvPr/>
        </p:nvSpPr>
        <p:spPr bwMode="auto">
          <a:xfrm>
            <a:off x="2770988" y="4006255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58" name="Line 106"/>
          <p:cNvSpPr>
            <a:spLocks noChangeShapeType="1"/>
          </p:cNvSpPr>
          <p:nvPr/>
        </p:nvSpPr>
        <p:spPr bwMode="auto">
          <a:xfrm flipV="1">
            <a:off x="1908056" y="4356192"/>
            <a:ext cx="22364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59" name="Line 134"/>
          <p:cNvSpPr>
            <a:spLocks noChangeShapeType="1"/>
          </p:cNvSpPr>
          <p:nvPr/>
        </p:nvSpPr>
        <p:spPr bwMode="auto">
          <a:xfrm flipV="1">
            <a:off x="612056" y="4003064"/>
            <a:ext cx="14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60" name="Line 135"/>
          <p:cNvSpPr>
            <a:spLocks noChangeShapeType="1"/>
          </p:cNvSpPr>
          <p:nvPr/>
        </p:nvSpPr>
        <p:spPr bwMode="auto">
          <a:xfrm>
            <a:off x="971601" y="4006254"/>
            <a:ext cx="3649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61" name="Rectangle 12"/>
          <p:cNvSpPr>
            <a:spLocks noChangeArrowheads="1"/>
          </p:cNvSpPr>
          <p:nvPr/>
        </p:nvSpPr>
        <p:spPr bwMode="auto">
          <a:xfrm>
            <a:off x="1336525" y="3644180"/>
            <a:ext cx="563559" cy="1368152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rIns="360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指令</a:t>
            </a:r>
            <a:endParaRPr lang="en-US" altLang="zh-CN" sz="1100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存储器</a:t>
            </a:r>
            <a:endParaRPr lang="en-US" altLang="zh-CN" sz="1200" dirty="0">
              <a:solidFill>
                <a:srgbClr val="000000"/>
              </a:solidFill>
              <a:latin typeface="Helvetica" pitchFamily="80" charset="0"/>
            </a:endParaRPr>
          </a:p>
        </p:txBody>
      </p:sp>
      <p:sp>
        <p:nvSpPr>
          <p:cNvPr id="162" name="Text Box 13"/>
          <p:cNvSpPr txBox="1">
            <a:spLocks noChangeArrowheads="1"/>
          </p:cNvSpPr>
          <p:nvPr/>
        </p:nvSpPr>
        <p:spPr bwMode="auto">
          <a:xfrm>
            <a:off x="1389285" y="3948016"/>
            <a:ext cx="499427" cy="16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err="1" smtClean="0">
                <a:solidFill>
                  <a:srgbClr val="000000"/>
                </a:solidFill>
              </a:rPr>
              <a:t>Addr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163" name="Text Box 13"/>
          <p:cNvSpPr txBox="1">
            <a:spLocks noChangeArrowheads="1"/>
          </p:cNvSpPr>
          <p:nvPr/>
        </p:nvSpPr>
        <p:spPr bwMode="auto">
          <a:xfrm>
            <a:off x="1638998" y="4271110"/>
            <a:ext cx="249715" cy="16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smtClean="0">
                <a:solidFill>
                  <a:srgbClr val="000000"/>
                </a:solidFill>
              </a:rPr>
              <a:t>Data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164" name="Rectangle 3"/>
          <p:cNvSpPr>
            <a:spLocks noChangeArrowheads="1"/>
          </p:cNvSpPr>
          <p:nvPr/>
        </p:nvSpPr>
        <p:spPr bwMode="auto">
          <a:xfrm>
            <a:off x="755576" y="3573016"/>
            <a:ext cx="216024" cy="936104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 b="1" dirty="0" smtClean="0">
                <a:solidFill>
                  <a:srgbClr val="000000"/>
                </a:solidFill>
                <a:latin typeface="Cambria" pitchFamily="18" charset="0"/>
              </a:rPr>
              <a:t>PC</a:t>
            </a:r>
            <a:endParaRPr kumimoji="1" lang="zh-CN" altLang="en-US" sz="1100" b="1" dirty="0">
              <a:solidFill>
                <a:srgbClr val="000000"/>
              </a:solidFill>
              <a:latin typeface="Cambria" pitchFamily="18" charset="0"/>
            </a:endParaRPr>
          </a:p>
        </p:txBody>
      </p:sp>
      <p:grpSp>
        <p:nvGrpSpPr>
          <p:cNvPr id="165" name="组合 273"/>
          <p:cNvGrpSpPr/>
          <p:nvPr/>
        </p:nvGrpSpPr>
        <p:grpSpPr>
          <a:xfrm>
            <a:off x="2123728" y="3531274"/>
            <a:ext cx="648370" cy="1512888"/>
            <a:chOff x="2483768" y="1704975"/>
            <a:chExt cx="648370" cy="1512888"/>
          </a:xfrm>
        </p:grpSpPr>
        <p:sp>
          <p:nvSpPr>
            <p:cNvPr id="166" name="Rectangle 41"/>
            <p:cNvSpPr>
              <a:spLocks noChangeAspect="1" noChangeArrowheads="1"/>
            </p:cNvSpPr>
            <p:nvPr/>
          </p:nvSpPr>
          <p:spPr bwMode="auto">
            <a:xfrm>
              <a:off x="2483768" y="1704975"/>
              <a:ext cx="648370" cy="15128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8000" rIns="18000" anchor="ctr"/>
            <a:lstStyle/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指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令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寄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存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器</a:t>
              </a:r>
            </a:p>
          </p:txBody>
        </p:sp>
        <p:sp>
          <p:nvSpPr>
            <p:cNvPr id="167" name="Text Box 42"/>
            <p:cNvSpPr txBox="1">
              <a:spLocks noChangeArrowheads="1"/>
            </p:cNvSpPr>
            <p:nvPr/>
          </p:nvSpPr>
          <p:spPr bwMode="auto">
            <a:xfrm>
              <a:off x="2630488" y="1776413"/>
              <a:ext cx="431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[31:26]</a:t>
              </a:r>
            </a:p>
          </p:txBody>
        </p:sp>
        <p:sp>
          <p:nvSpPr>
            <p:cNvPr id="168" name="Text Box 43"/>
            <p:cNvSpPr txBox="1">
              <a:spLocks noChangeArrowheads="1"/>
            </p:cNvSpPr>
            <p:nvPr/>
          </p:nvSpPr>
          <p:spPr bwMode="auto">
            <a:xfrm>
              <a:off x="2701925" y="2136775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[25:21]</a:t>
              </a:r>
            </a:p>
          </p:txBody>
        </p:sp>
        <p:sp>
          <p:nvSpPr>
            <p:cNvPr id="169" name="Text Box 44"/>
            <p:cNvSpPr txBox="1">
              <a:spLocks noChangeArrowheads="1"/>
            </p:cNvSpPr>
            <p:nvPr/>
          </p:nvSpPr>
          <p:spPr bwMode="auto">
            <a:xfrm>
              <a:off x="2701925" y="2513013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[20:16]</a:t>
              </a:r>
            </a:p>
          </p:txBody>
        </p:sp>
        <p:sp>
          <p:nvSpPr>
            <p:cNvPr id="170" name="Text Box 45"/>
            <p:cNvSpPr txBox="1">
              <a:spLocks noChangeArrowheads="1"/>
            </p:cNvSpPr>
            <p:nvPr/>
          </p:nvSpPr>
          <p:spPr bwMode="auto">
            <a:xfrm>
              <a:off x="2701925" y="2871788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[15:0]</a:t>
              </a:r>
            </a:p>
          </p:txBody>
        </p:sp>
      </p:grpSp>
      <p:grpSp>
        <p:nvGrpSpPr>
          <p:cNvPr id="171" name="组合 9"/>
          <p:cNvGrpSpPr/>
          <p:nvPr/>
        </p:nvGrpSpPr>
        <p:grpSpPr>
          <a:xfrm>
            <a:off x="821356" y="4423360"/>
            <a:ext cx="72008" cy="80540"/>
            <a:chOff x="287524" y="3070225"/>
            <a:chExt cx="72008" cy="80540"/>
          </a:xfrm>
        </p:grpSpPr>
        <p:cxnSp>
          <p:nvCxnSpPr>
            <p:cNvPr id="172" name="直接连接符 171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3" name="直接连接符 172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74" name="组合 271"/>
          <p:cNvGrpSpPr/>
          <p:nvPr/>
        </p:nvGrpSpPr>
        <p:grpSpPr>
          <a:xfrm>
            <a:off x="2213403" y="4963966"/>
            <a:ext cx="72008" cy="80540"/>
            <a:chOff x="287524" y="3070225"/>
            <a:chExt cx="72008" cy="80540"/>
          </a:xfrm>
        </p:grpSpPr>
        <p:cxnSp>
          <p:nvCxnSpPr>
            <p:cNvPr id="175" name="直接连接符 174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6" name="直接连接符 175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7" name="Line 47"/>
          <p:cNvSpPr>
            <a:spLocks noChangeShapeType="1"/>
          </p:cNvSpPr>
          <p:nvPr/>
        </p:nvSpPr>
        <p:spPr bwMode="auto">
          <a:xfrm flipV="1">
            <a:off x="2771801" y="4869160"/>
            <a:ext cx="57606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178" name="Group 131"/>
          <p:cNvGrpSpPr>
            <a:grpSpLocks/>
          </p:cNvGrpSpPr>
          <p:nvPr/>
        </p:nvGrpSpPr>
        <p:grpSpPr bwMode="auto">
          <a:xfrm flipV="1">
            <a:off x="612055" y="2924944"/>
            <a:ext cx="5976169" cy="1071248"/>
            <a:chOff x="4286" y="1525"/>
            <a:chExt cx="363" cy="272"/>
          </a:xfrm>
        </p:grpSpPr>
        <p:sp>
          <p:nvSpPr>
            <p:cNvPr id="179" name="Line 132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80" name="Line 133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grpSp>
        <p:nvGrpSpPr>
          <p:cNvPr id="181" name="Group 110"/>
          <p:cNvGrpSpPr>
            <a:grpSpLocks/>
          </p:cNvGrpSpPr>
          <p:nvPr/>
        </p:nvGrpSpPr>
        <p:grpSpPr bwMode="auto">
          <a:xfrm flipV="1">
            <a:off x="1109806" y="3356991"/>
            <a:ext cx="4542314" cy="646063"/>
            <a:chOff x="4286" y="1525"/>
            <a:chExt cx="362" cy="272"/>
          </a:xfrm>
        </p:grpSpPr>
        <p:sp>
          <p:nvSpPr>
            <p:cNvPr id="182" name="Line 111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83" name="Line 112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184" name="AutoShape 150"/>
          <p:cNvSpPr>
            <a:spLocks noChangeArrowheads="1"/>
          </p:cNvSpPr>
          <p:nvPr/>
        </p:nvSpPr>
        <p:spPr bwMode="auto">
          <a:xfrm>
            <a:off x="1074088" y="3967346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85" name="Rectangle 34"/>
          <p:cNvSpPr>
            <a:spLocks noChangeArrowheads="1"/>
          </p:cNvSpPr>
          <p:nvPr/>
        </p:nvSpPr>
        <p:spPr bwMode="auto">
          <a:xfrm>
            <a:off x="4785227" y="4292774"/>
            <a:ext cx="21590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86" name="Rectangle 35"/>
          <p:cNvSpPr>
            <a:spLocks noChangeArrowheads="1"/>
          </p:cNvSpPr>
          <p:nvPr/>
        </p:nvSpPr>
        <p:spPr bwMode="auto">
          <a:xfrm>
            <a:off x="4785227" y="4871442"/>
            <a:ext cx="21590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87" name="Line 36"/>
          <p:cNvSpPr>
            <a:spLocks noChangeShapeType="1"/>
          </p:cNvSpPr>
          <p:nvPr/>
        </p:nvSpPr>
        <p:spPr bwMode="auto">
          <a:xfrm flipV="1">
            <a:off x="4572056" y="4435649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88" name="Line 37"/>
          <p:cNvSpPr>
            <a:spLocks noChangeShapeType="1"/>
          </p:cNvSpPr>
          <p:nvPr/>
        </p:nvSpPr>
        <p:spPr bwMode="auto">
          <a:xfrm flipV="1">
            <a:off x="4572056" y="5015905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89" name="Line 55"/>
          <p:cNvSpPr>
            <a:spLocks noChangeShapeType="1"/>
          </p:cNvSpPr>
          <p:nvPr/>
        </p:nvSpPr>
        <p:spPr bwMode="auto">
          <a:xfrm>
            <a:off x="5004048" y="4437112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190" name="组合 279"/>
          <p:cNvGrpSpPr/>
          <p:nvPr/>
        </p:nvGrpSpPr>
        <p:grpSpPr>
          <a:xfrm>
            <a:off x="3779100" y="3717007"/>
            <a:ext cx="791790" cy="1800225"/>
            <a:chOff x="3132139" y="3933056"/>
            <a:chExt cx="863600" cy="1800225"/>
          </a:xfrm>
        </p:grpSpPr>
        <p:sp>
          <p:nvSpPr>
            <p:cNvPr id="191" name="Rectangle 16"/>
            <p:cNvSpPr>
              <a:spLocks noChangeAspect="1" noChangeArrowheads="1"/>
            </p:cNvSpPr>
            <p:nvPr/>
          </p:nvSpPr>
          <p:spPr bwMode="auto">
            <a:xfrm>
              <a:off x="3132139" y="3933056"/>
              <a:ext cx="863600" cy="180022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 anchor="ctr"/>
            <a:lstStyle/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寄存器堆</a:t>
              </a:r>
            </a:p>
          </p:txBody>
        </p:sp>
        <p:sp>
          <p:nvSpPr>
            <p:cNvPr id="192" name="Text Box 17"/>
            <p:cNvSpPr txBox="1">
              <a:spLocks noChangeArrowheads="1"/>
            </p:cNvSpPr>
            <p:nvPr/>
          </p:nvSpPr>
          <p:spPr bwMode="auto">
            <a:xfrm>
              <a:off x="3168333" y="4004493"/>
              <a:ext cx="2965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Reg1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93" name="Text Box 18"/>
            <p:cNvSpPr txBox="1">
              <a:spLocks noChangeArrowheads="1"/>
            </p:cNvSpPr>
            <p:nvPr/>
          </p:nvSpPr>
          <p:spPr bwMode="auto">
            <a:xfrm>
              <a:off x="3154045" y="4420418"/>
              <a:ext cx="2965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Reg2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94" name="Text Box 19"/>
            <p:cNvSpPr txBox="1">
              <a:spLocks noChangeArrowheads="1"/>
            </p:cNvSpPr>
            <p:nvPr/>
          </p:nvSpPr>
          <p:spPr bwMode="auto">
            <a:xfrm>
              <a:off x="3168333" y="4941118"/>
              <a:ext cx="2933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Reg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95" name="Text Box 20"/>
            <p:cNvSpPr txBox="1">
              <a:spLocks noChangeArrowheads="1"/>
            </p:cNvSpPr>
            <p:nvPr/>
          </p:nvSpPr>
          <p:spPr bwMode="auto">
            <a:xfrm>
              <a:off x="3168333" y="5372918"/>
              <a:ext cx="2933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96" name="Text Box 21"/>
            <p:cNvSpPr txBox="1">
              <a:spLocks noChangeArrowheads="1"/>
            </p:cNvSpPr>
            <p:nvPr/>
          </p:nvSpPr>
          <p:spPr bwMode="auto">
            <a:xfrm>
              <a:off x="3613234" y="4291831"/>
              <a:ext cx="35984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Data1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97" name="Text Box 22"/>
            <p:cNvSpPr txBox="1">
              <a:spLocks noChangeArrowheads="1"/>
            </p:cNvSpPr>
            <p:nvPr/>
          </p:nvSpPr>
          <p:spPr bwMode="auto">
            <a:xfrm>
              <a:off x="3613234" y="5012556"/>
              <a:ext cx="35984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Data2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98" name="组合 300"/>
          <p:cNvGrpSpPr/>
          <p:nvPr/>
        </p:nvGrpSpPr>
        <p:grpSpPr>
          <a:xfrm>
            <a:off x="4355914" y="5421040"/>
            <a:ext cx="72008" cy="80540"/>
            <a:chOff x="287524" y="3070225"/>
            <a:chExt cx="72008" cy="80540"/>
          </a:xfrm>
        </p:grpSpPr>
        <p:cxnSp>
          <p:nvCxnSpPr>
            <p:cNvPr id="199" name="直接连接符 198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0" name="直接连接符 199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01" name="组合 311"/>
          <p:cNvGrpSpPr/>
          <p:nvPr/>
        </p:nvGrpSpPr>
        <p:grpSpPr>
          <a:xfrm>
            <a:off x="4860056" y="5081841"/>
            <a:ext cx="72008" cy="80540"/>
            <a:chOff x="287524" y="3070225"/>
            <a:chExt cx="72008" cy="80540"/>
          </a:xfrm>
        </p:grpSpPr>
        <p:cxnSp>
          <p:nvCxnSpPr>
            <p:cNvPr id="202" name="直接连接符 201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3" name="直接连接符 202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04" name="组合 338"/>
          <p:cNvGrpSpPr/>
          <p:nvPr/>
        </p:nvGrpSpPr>
        <p:grpSpPr>
          <a:xfrm>
            <a:off x="4855077" y="4507190"/>
            <a:ext cx="72008" cy="80540"/>
            <a:chOff x="287524" y="3070225"/>
            <a:chExt cx="72008" cy="80540"/>
          </a:xfrm>
        </p:grpSpPr>
        <p:cxnSp>
          <p:nvCxnSpPr>
            <p:cNvPr id="205" name="直接连接符 204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6" name="直接连接符 205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07" name="组合 61"/>
          <p:cNvGrpSpPr/>
          <p:nvPr/>
        </p:nvGrpSpPr>
        <p:grpSpPr>
          <a:xfrm>
            <a:off x="5868144" y="4193852"/>
            <a:ext cx="501799" cy="1179364"/>
            <a:chOff x="3132137" y="4337869"/>
            <a:chExt cx="582176" cy="1179364"/>
          </a:xfrm>
        </p:grpSpPr>
        <p:sp>
          <p:nvSpPr>
            <p:cNvPr id="208" name="Freeform 23"/>
            <p:cNvSpPr>
              <a:spLocks/>
            </p:cNvSpPr>
            <p:nvPr/>
          </p:nvSpPr>
          <p:spPr bwMode="auto">
            <a:xfrm rot="5400000">
              <a:off x="2833542" y="4636464"/>
              <a:ext cx="1179364" cy="582173"/>
            </a:xfrm>
            <a:custGeom>
              <a:avLst/>
              <a:gdLst>
                <a:gd name="T0" fmla="*/ 0 w 907"/>
                <a:gd name="T1" fmla="*/ 2147483647 h 454"/>
                <a:gd name="T2" fmla="*/ 2147483647 w 907"/>
                <a:gd name="T3" fmla="*/ 2147483647 h 454"/>
                <a:gd name="T4" fmla="*/ 2147483647 w 907"/>
                <a:gd name="T5" fmla="*/ 2147483647 h 454"/>
                <a:gd name="T6" fmla="*/ 2147483647 w 907"/>
                <a:gd name="T7" fmla="*/ 2147483647 h 454"/>
                <a:gd name="T8" fmla="*/ 2147483647 w 907"/>
                <a:gd name="T9" fmla="*/ 2147483647 h 454"/>
                <a:gd name="T10" fmla="*/ 2147483647 w 907"/>
                <a:gd name="T11" fmla="*/ 0 h 454"/>
                <a:gd name="T12" fmla="*/ 2147483647 w 907"/>
                <a:gd name="T13" fmla="*/ 0 h 454"/>
                <a:gd name="T14" fmla="*/ 0 w 907"/>
                <a:gd name="T15" fmla="*/ 2147483647 h 45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07"/>
                <a:gd name="T25" fmla="*/ 0 h 454"/>
                <a:gd name="T26" fmla="*/ 907 w 907"/>
                <a:gd name="T27" fmla="*/ 454 h 45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07" h="454">
                  <a:moveTo>
                    <a:pt x="0" y="454"/>
                  </a:moveTo>
                  <a:lnTo>
                    <a:pt x="408" y="454"/>
                  </a:lnTo>
                  <a:lnTo>
                    <a:pt x="453" y="408"/>
                  </a:lnTo>
                  <a:lnTo>
                    <a:pt x="499" y="454"/>
                  </a:lnTo>
                  <a:lnTo>
                    <a:pt x="907" y="454"/>
                  </a:lnTo>
                  <a:lnTo>
                    <a:pt x="725" y="0"/>
                  </a:lnTo>
                  <a:lnTo>
                    <a:pt x="181" y="0"/>
                  </a:lnTo>
                  <a:lnTo>
                    <a:pt x="0" y="454"/>
                  </a:lnTo>
                  <a:close/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09" name="Text Box 24"/>
            <p:cNvSpPr txBox="1">
              <a:spLocks noChangeArrowheads="1"/>
            </p:cNvSpPr>
            <p:nvPr/>
          </p:nvSpPr>
          <p:spPr bwMode="auto">
            <a:xfrm>
              <a:off x="3199963" y="4804459"/>
              <a:ext cx="26449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CN" sz="1100" b="1" dirty="0">
                  <a:solidFill>
                    <a:srgbClr val="000000"/>
                  </a:solidFill>
                  <a:latin typeface="Cambria" pitchFamily="18" charset="0"/>
                </a:rPr>
                <a:t>ALU</a:t>
              </a:r>
              <a:endParaRPr kumimoji="0" lang="en-US" altLang="zh-CN" sz="1200" b="1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210" name="Text Box 25"/>
            <p:cNvSpPr txBox="1">
              <a:spLocks noChangeArrowheads="1"/>
            </p:cNvSpPr>
            <p:nvPr/>
          </p:nvSpPr>
          <p:spPr bwMode="auto">
            <a:xfrm>
              <a:off x="3332211" y="4581129"/>
              <a:ext cx="367273" cy="216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Zero</a:t>
              </a:r>
            </a:p>
            <a:p>
              <a:pPr algn="ct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>
                  <a:solidFill>
                    <a:srgbClr val="000000"/>
                  </a:solidFill>
                </a:rPr>
                <a:t>Ov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11" name="Text Box 26"/>
            <p:cNvSpPr txBox="1">
              <a:spLocks noChangeArrowheads="1"/>
            </p:cNvSpPr>
            <p:nvPr/>
          </p:nvSpPr>
          <p:spPr bwMode="auto">
            <a:xfrm>
              <a:off x="3332211" y="5013176"/>
              <a:ext cx="382102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b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ALU</a:t>
              </a:r>
            </a:p>
            <a:p>
              <a:pPr algn="ctr" eaLnBrk="1" fontAlgn="ctr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 dirty="0">
                  <a:solidFill>
                    <a:srgbClr val="000000"/>
                  </a:solidFill>
                </a:rPr>
                <a:t>结果</a:t>
              </a:r>
            </a:p>
          </p:txBody>
        </p:sp>
      </p:grpSp>
      <p:sp>
        <p:nvSpPr>
          <p:cNvPr id="212" name="Rectangle 79"/>
          <p:cNvSpPr>
            <a:spLocks noChangeArrowheads="1"/>
          </p:cNvSpPr>
          <p:nvPr/>
        </p:nvSpPr>
        <p:spPr bwMode="auto">
          <a:xfrm>
            <a:off x="6876002" y="4655756"/>
            <a:ext cx="504825" cy="287338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 err="1">
                <a:solidFill>
                  <a:srgbClr val="000000"/>
                </a:solidFill>
                <a:latin typeface="Cambria" pitchFamily="18" charset="0"/>
              </a:rPr>
              <a:t>ALUOut</a:t>
            </a:r>
            <a:endParaRPr kumimoji="1" lang="en-US" altLang="zh-CN" sz="1000" b="1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213" name="Line 55"/>
          <p:cNvSpPr>
            <a:spLocks noChangeShapeType="1"/>
          </p:cNvSpPr>
          <p:nvPr/>
        </p:nvSpPr>
        <p:spPr bwMode="auto">
          <a:xfrm flipV="1">
            <a:off x="6372200" y="4797151"/>
            <a:ext cx="50405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14" name="组合 300"/>
          <p:cNvGrpSpPr/>
          <p:nvPr/>
        </p:nvGrpSpPr>
        <p:grpSpPr>
          <a:xfrm>
            <a:off x="7236296" y="4869160"/>
            <a:ext cx="72008" cy="80540"/>
            <a:chOff x="287524" y="3070225"/>
            <a:chExt cx="72008" cy="80540"/>
          </a:xfrm>
        </p:grpSpPr>
        <p:cxnSp>
          <p:nvCxnSpPr>
            <p:cNvPr id="215" name="直接连接符 214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6" name="直接连接符 215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7" name="Group 87"/>
          <p:cNvGrpSpPr>
            <a:grpSpLocks/>
          </p:cNvGrpSpPr>
          <p:nvPr/>
        </p:nvGrpSpPr>
        <p:grpSpPr bwMode="auto">
          <a:xfrm flipV="1">
            <a:off x="2774168" y="5373216"/>
            <a:ext cx="4822168" cy="1080120"/>
            <a:chOff x="4241" y="3249"/>
            <a:chExt cx="361" cy="271"/>
          </a:xfrm>
        </p:grpSpPr>
        <p:sp>
          <p:nvSpPr>
            <p:cNvPr id="218" name="Line 88"/>
            <p:cNvSpPr>
              <a:spLocks noChangeShapeType="1"/>
            </p:cNvSpPr>
            <p:nvPr/>
          </p:nvSpPr>
          <p:spPr bwMode="auto">
            <a:xfrm>
              <a:off x="4241" y="3249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19" name="Line 89"/>
            <p:cNvSpPr>
              <a:spLocks noChangeShapeType="1"/>
            </p:cNvSpPr>
            <p:nvPr/>
          </p:nvSpPr>
          <p:spPr bwMode="auto">
            <a:xfrm flipH="1">
              <a:off x="4241" y="3249"/>
              <a:ext cx="36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220" name="Line 164"/>
          <p:cNvSpPr>
            <a:spLocks noChangeShapeType="1"/>
          </p:cNvSpPr>
          <p:nvPr/>
        </p:nvSpPr>
        <p:spPr bwMode="auto">
          <a:xfrm flipH="1" flipV="1">
            <a:off x="7596336" y="4789151"/>
            <a:ext cx="0" cy="166418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21" name="Line 9"/>
          <p:cNvSpPr>
            <a:spLocks noChangeShapeType="1"/>
          </p:cNvSpPr>
          <p:nvPr/>
        </p:nvSpPr>
        <p:spPr bwMode="auto">
          <a:xfrm flipV="1">
            <a:off x="5292080" y="5229198"/>
            <a:ext cx="0" cy="100811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22" name="Line 49"/>
          <p:cNvSpPr>
            <a:spLocks noChangeShapeType="1"/>
          </p:cNvSpPr>
          <p:nvPr/>
        </p:nvSpPr>
        <p:spPr bwMode="auto">
          <a:xfrm flipV="1">
            <a:off x="2915816" y="6237312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23" name="Line 140"/>
          <p:cNvSpPr>
            <a:spLocks noChangeShapeType="1"/>
          </p:cNvSpPr>
          <p:nvPr/>
        </p:nvSpPr>
        <p:spPr bwMode="auto">
          <a:xfrm>
            <a:off x="3347864" y="6165304"/>
            <a:ext cx="141287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24" name="Text Box 257"/>
          <p:cNvSpPr txBox="1">
            <a:spLocks noChangeArrowheads="1"/>
          </p:cNvSpPr>
          <p:nvPr/>
        </p:nvSpPr>
        <p:spPr bwMode="auto">
          <a:xfrm>
            <a:off x="3347864" y="6095448"/>
            <a:ext cx="215900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225" name="Line 263"/>
          <p:cNvSpPr>
            <a:spLocks noChangeShapeType="1"/>
          </p:cNvSpPr>
          <p:nvPr/>
        </p:nvSpPr>
        <p:spPr bwMode="auto">
          <a:xfrm>
            <a:off x="4427984" y="6239464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26" name="组合 116"/>
          <p:cNvGrpSpPr/>
          <p:nvPr/>
        </p:nvGrpSpPr>
        <p:grpSpPr>
          <a:xfrm rot="10800000" flipH="1" flipV="1">
            <a:off x="3779912" y="6021288"/>
            <a:ext cx="650224" cy="292234"/>
            <a:chOff x="3132138" y="4581128"/>
            <a:chExt cx="717226" cy="292234"/>
          </a:xfrm>
        </p:grpSpPr>
        <p:cxnSp>
          <p:nvCxnSpPr>
            <p:cNvPr id="227" name="直接连接符 226"/>
            <p:cNvCxnSpPr/>
            <p:nvPr/>
          </p:nvCxnSpPr>
          <p:spPr bwMode="auto">
            <a:xfrm>
              <a:off x="3132138" y="4869180"/>
              <a:ext cx="71722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8" name="直接连接符 227"/>
            <p:cNvCxnSpPr/>
            <p:nvPr/>
          </p:nvCxnSpPr>
          <p:spPr bwMode="auto">
            <a:xfrm>
              <a:off x="3132138" y="4725144"/>
              <a:ext cx="0" cy="14821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9" name="直接连接符 228"/>
            <p:cNvCxnSpPr/>
            <p:nvPr/>
          </p:nvCxnSpPr>
          <p:spPr bwMode="auto">
            <a:xfrm flipV="1">
              <a:off x="3132138" y="4581128"/>
              <a:ext cx="717226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0" name="直接连接符 229"/>
            <p:cNvCxnSpPr/>
            <p:nvPr/>
          </p:nvCxnSpPr>
          <p:spPr bwMode="auto">
            <a:xfrm flipV="1">
              <a:off x="3849364" y="4581128"/>
              <a:ext cx="0" cy="28805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1" name="TextBox 230"/>
            <p:cNvSpPr txBox="1"/>
            <p:nvPr/>
          </p:nvSpPr>
          <p:spPr>
            <a:xfrm>
              <a:off x="3159320" y="4665613"/>
              <a:ext cx="690044" cy="207749"/>
            </a:xfrm>
            <a:prstGeom prst="rect">
              <a:avLst/>
            </a:prstGeom>
            <a:noFill/>
          </p:spPr>
          <p:txBody>
            <a:bodyPr vert="horz" wrap="square" lIns="0" rIns="0" bIns="18000" rtlCol="0" anchor="b"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rgbClr val="000000"/>
                  </a:solidFill>
                  <a:latin typeface="Cambria" pitchFamily="18" charset="0"/>
                  <a:ea typeface="黑体" pitchFamily="49" charset="-122"/>
                </a:rPr>
                <a:t>扩展</a:t>
              </a:r>
              <a:endParaRPr lang="zh-CN" altLang="en-US" sz="1200" dirty="0">
                <a:solidFill>
                  <a:srgbClr val="000000"/>
                </a:solidFill>
                <a:latin typeface="Cambria" pitchFamily="18" charset="0"/>
                <a:ea typeface="黑体" pitchFamily="49" charset="-122"/>
              </a:endParaRPr>
            </a:p>
          </p:txBody>
        </p:sp>
      </p:grpSp>
      <p:sp>
        <p:nvSpPr>
          <p:cNvPr id="232" name="Line 139"/>
          <p:cNvSpPr>
            <a:spLocks noChangeShapeType="1"/>
          </p:cNvSpPr>
          <p:nvPr/>
        </p:nvSpPr>
        <p:spPr bwMode="auto">
          <a:xfrm>
            <a:off x="4656216" y="6169497"/>
            <a:ext cx="144462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33" name="Text Box 258"/>
          <p:cNvSpPr txBox="1">
            <a:spLocks noChangeArrowheads="1"/>
          </p:cNvSpPr>
          <p:nvPr/>
        </p:nvSpPr>
        <p:spPr bwMode="auto">
          <a:xfrm>
            <a:off x="4644008" y="6095448"/>
            <a:ext cx="215900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234" name="Line 38"/>
          <p:cNvSpPr>
            <a:spLocks noChangeShapeType="1"/>
          </p:cNvSpPr>
          <p:nvPr/>
        </p:nvSpPr>
        <p:spPr bwMode="auto">
          <a:xfrm>
            <a:off x="5001127" y="5002887"/>
            <a:ext cx="43494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35" name="任意多边形 234"/>
          <p:cNvSpPr/>
          <p:nvPr/>
        </p:nvSpPr>
        <p:spPr bwMode="auto">
          <a:xfrm>
            <a:off x="5436096" y="4941168"/>
            <a:ext cx="216000" cy="360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36" name="Line 55"/>
          <p:cNvSpPr>
            <a:spLocks noChangeShapeType="1"/>
          </p:cNvSpPr>
          <p:nvPr/>
        </p:nvSpPr>
        <p:spPr bwMode="auto">
          <a:xfrm>
            <a:off x="5292080" y="5229200"/>
            <a:ext cx="14401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37" name="Line 55"/>
          <p:cNvSpPr>
            <a:spLocks noChangeShapeType="1"/>
          </p:cNvSpPr>
          <p:nvPr/>
        </p:nvSpPr>
        <p:spPr bwMode="auto">
          <a:xfrm>
            <a:off x="5652120" y="5157192"/>
            <a:ext cx="2160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38" name="AutoShape 158"/>
          <p:cNvSpPr>
            <a:spLocks noChangeArrowheads="1"/>
          </p:cNvSpPr>
          <p:nvPr/>
        </p:nvSpPr>
        <p:spPr bwMode="auto">
          <a:xfrm>
            <a:off x="2880525" y="4835440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39" name="Line 48"/>
          <p:cNvSpPr>
            <a:spLocks noChangeShapeType="1"/>
          </p:cNvSpPr>
          <p:nvPr/>
        </p:nvSpPr>
        <p:spPr bwMode="auto">
          <a:xfrm>
            <a:off x="2915816" y="4869160"/>
            <a:ext cx="0" cy="136815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40" name="Line 55"/>
          <p:cNvSpPr>
            <a:spLocks noChangeShapeType="1"/>
          </p:cNvSpPr>
          <p:nvPr/>
        </p:nvSpPr>
        <p:spPr bwMode="auto">
          <a:xfrm>
            <a:off x="2771800" y="5373216"/>
            <a:ext cx="50405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41" name="Line 55"/>
          <p:cNvSpPr>
            <a:spLocks noChangeShapeType="1"/>
          </p:cNvSpPr>
          <p:nvPr/>
        </p:nvSpPr>
        <p:spPr bwMode="auto">
          <a:xfrm>
            <a:off x="7377801" y="4799425"/>
            <a:ext cx="5063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42" name="组合 78"/>
          <p:cNvGrpSpPr/>
          <p:nvPr/>
        </p:nvGrpSpPr>
        <p:grpSpPr>
          <a:xfrm>
            <a:off x="2121371" y="5949280"/>
            <a:ext cx="506413" cy="431800"/>
            <a:chOff x="1496555" y="4858249"/>
            <a:chExt cx="506413" cy="431800"/>
          </a:xfrm>
        </p:grpSpPr>
        <p:sp>
          <p:nvSpPr>
            <p:cNvPr id="243" name="Rectangle 77"/>
            <p:cNvSpPr>
              <a:spLocks noChangeArrowheads="1"/>
            </p:cNvSpPr>
            <p:nvPr/>
          </p:nvSpPr>
          <p:spPr bwMode="auto">
            <a:xfrm>
              <a:off x="1496555" y="4858249"/>
              <a:ext cx="506413" cy="4318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rIns="0" anchor="ctr"/>
            <a:lstStyle/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 smtClean="0">
                  <a:solidFill>
                    <a:srgbClr val="000000"/>
                  </a:solidFill>
                </a:rPr>
                <a:t>数据</a:t>
              </a:r>
              <a:endParaRPr kumimoji="1" lang="en-US" altLang="zh-CN" sz="1200" b="1" dirty="0" smtClean="0">
                <a:solidFill>
                  <a:srgbClr val="000000"/>
                </a:solidFill>
              </a:endParaRPr>
            </a:p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 smtClean="0">
                  <a:solidFill>
                    <a:srgbClr val="000000"/>
                  </a:solidFill>
                </a:rPr>
                <a:t>寄存器</a:t>
              </a:r>
              <a:endParaRPr kumimoji="1" lang="zh-CN" altLang="en-US" sz="12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244" name="组合 80"/>
            <p:cNvGrpSpPr/>
            <p:nvPr/>
          </p:nvGrpSpPr>
          <p:grpSpPr>
            <a:xfrm flipV="1">
              <a:off x="1547664" y="4865099"/>
              <a:ext cx="72008" cy="80540"/>
              <a:chOff x="287524" y="3070225"/>
              <a:chExt cx="72008" cy="80540"/>
            </a:xfrm>
          </p:grpSpPr>
          <p:cxnSp>
            <p:nvCxnSpPr>
              <p:cNvPr id="245" name="直接连接符 244"/>
              <p:cNvCxnSpPr/>
              <p:nvPr/>
            </p:nvCxnSpPr>
            <p:spPr bwMode="auto">
              <a:xfrm flipH="1">
                <a:off x="287524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6" name="直接连接符 245"/>
              <p:cNvCxnSpPr/>
              <p:nvPr/>
            </p:nvCxnSpPr>
            <p:spPr bwMode="auto">
              <a:xfrm>
                <a:off x="323528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247" name="Line 164"/>
          <p:cNvSpPr>
            <a:spLocks noChangeShapeType="1"/>
          </p:cNvSpPr>
          <p:nvPr/>
        </p:nvSpPr>
        <p:spPr bwMode="auto">
          <a:xfrm flipH="1" flipV="1">
            <a:off x="8676456" y="5012332"/>
            <a:ext cx="0" cy="15850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48" name="Line 253"/>
          <p:cNvSpPr>
            <a:spLocks noChangeShapeType="1"/>
          </p:cNvSpPr>
          <p:nvPr/>
        </p:nvSpPr>
        <p:spPr bwMode="auto">
          <a:xfrm>
            <a:off x="2411760" y="6597352"/>
            <a:ext cx="626469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49" name="Line 164"/>
          <p:cNvSpPr>
            <a:spLocks noChangeShapeType="1"/>
          </p:cNvSpPr>
          <p:nvPr/>
        </p:nvSpPr>
        <p:spPr bwMode="auto">
          <a:xfrm flipV="1">
            <a:off x="2411760" y="6381328"/>
            <a:ext cx="0" cy="21602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50" name="Line 48"/>
          <p:cNvSpPr>
            <a:spLocks noChangeShapeType="1"/>
          </p:cNvSpPr>
          <p:nvPr/>
        </p:nvSpPr>
        <p:spPr bwMode="auto">
          <a:xfrm flipH="1">
            <a:off x="2411757" y="5517232"/>
            <a:ext cx="2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51" name="Line 126"/>
          <p:cNvSpPr>
            <a:spLocks noChangeShapeType="1"/>
          </p:cNvSpPr>
          <p:nvPr/>
        </p:nvSpPr>
        <p:spPr bwMode="auto">
          <a:xfrm>
            <a:off x="2411760" y="5517232"/>
            <a:ext cx="864096" cy="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52" name="组合 175"/>
          <p:cNvGrpSpPr/>
          <p:nvPr/>
        </p:nvGrpSpPr>
        <p:grpSpPr>
          <a:xfrm>
            <a:off x="7884114" y="4491712"/>
            <a:ext cx="648000" cy="1296988"/>
            <a:chOff x="3312847" y="4365104"/>
            <a:chExt cx="684861" cy="1296988"/>
          </a:xfrm>
        </p:grpSpPr>
        <p:sp>
          <p:nvSpPr>
            <p:cNvPr id="253" name="Rectangle 12"/>
            <p:cNvSpPr>
              <a:spLocks noChangeArrowheads="1"/>
            </p:cNvSpPr>
            <p:nvPr/>
          </p:nvSpPr>
          <p:spPr bwMode="auto">
            <a:xfrm>
              <a:off x="3312847" y="4365104"/>
              <a:ext cx="684861" cy="12969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36000" rIns="36000" anchor="ctr">
              <a:noAutofit/>
            </a:bodyPr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数据</a:t>
              </a:r>
              <a:endParaRPr lang="en-US" altLang="zh-CN" sz="11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存储器</a:t>
              </a:r>
              <a:endParaRPr lang="en-US" altLang="zh-CN" sz="1200" dirty="0">
                <a:solidFill>
                  <a:srgbClr val="000000"/>
                </a:solidFill>
                <a:latin typeface="Helvetica" pitchFamily="80" charset="0"/>
              </a:endParaRPr>
            </a:p>
          </p:txBody>
        </p:sp>
        <p:sp>
          <p:nvSpPr>
            <p:cNvPr id="254" name="Text Box 13"/>
            <p:cNvSpPr txBox="1">
              <a:spLocks noChangeArrowheads="1"/>
            </p:cNvSpPr>
            <p:nvPr/>
          </p:nvSpPr>
          <p:spPr bwMode="auto">
            <a:xfrm>
              <a:off x="3347864" y="4581128"/>
              <a:ext cx="606925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Addr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55" name="Text Box 13"/>
            <p:cNvSpPr txBox="1">
              <a:spLocks noChangeArrowheads="1"/>
            </p:cNvSpPr>
            <p:nvPr/>
          </p:nvSpPr>
          <p:spPr bwMode="auto">
            <a:xfrm>
              <a:off x="3680426" y="4759052"/>
              <a:ext cx="303464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ReadData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56" name="Text Box 13"/>
            <p:cNvSpPr txBox="1">
              <a:spLocks noChangeArrowheads="1"/>
            </p:cNvSpPr>
            <p:nvPr/>
          </p:nvSpPr>
          <p:spPr bwMode="auto">
            <a:xfrm>
              <a:off x="3347864" y="5085184"/>
              <a:ext cx="33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57" name="Line 186"/>
          <p:cNvSpPr>
            <a:spLocks noChangeShapeType="1"/>
          </p:cNvSpPr>
          <p:nvPr/>
        </p:nvSpPr>
        <p:spPr bwMode="auto">
          <a:xfrm>
            <a:off x="8532114" y="5004235"/>
            <a:ext cx="144342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58" name="Group 30"/>
          <p:cNvGrpSpPr>
            <a:grpSpLocks/>
          </p:cNvGrpSpPr>
          <p:nvPr/>
        </p:nvGrpSpPr>
        <p:grpSpPr bwMode="auto">
          <a:xfrm>
            <a:off x="3492056" y="5301232"/>
            <a:ext cx="288000" cy="216000"/>
            <a:chOff x="2064" y="2931"/>
            <a:chExt cx="136" cy="227"/>
          </a:xfrm>
        </p:grpSpPr>
        <p:sp>
          <p:nvSpPr>
            <p:cNvPr id="259" name="Line 31"/>
            <p:cNvSpPr>
              <a:spLocks noChangeShapeType="1"/>
            </p:cNvSpPr>
            <p:nvPr/>
          </p:nvSpPr>
          <p:spPr bwMode="auto">
            <a:xfrm>
              <a:off x="2064" y="3158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60" name="Line 32"/>
            <p:cNvSpPr>
              <a:spLocks noChangeShapeType="1"/>
            </p:cNvSpPr>
            <p:nvPr/>
          </p:nvSpPr>
          <p:spPr bwMode="auto">
            <a:xfrm flipV="1">
              <a:off x="2109" y="2931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61" name="Line 33"/>
            <p:cNvSpPr>
              <a:spLocks noChangeShapeType="1"/>
            </p:cNvSpPr>
            <p:nvPr/>
          </p:nvSpPr>
          <p:spPr bwMode="auto">
            <a:xfrm>
              <a:off x="2109" y="2931"/>
              <a:ext cx="9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262" name="AutoShape 155"/>
          <p:cNvSpPr>
            <a:spLocks noChangeArrowheads="1"/>
          </p:cNvSpPr>
          <p:nvPr/>
        </p:nvSpPr>
        <p:spPr bwMode="auto">
          <a:xfrm>
            <a:off x="7560056" y="4770192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63" name="AutoShape 153"/>
          <p:cNvSpPr>
            <a:spLocks noChangeArrowheads="1"/>
          </p:cNvSpPr>
          <p:nvPr/>
        </p:nvSpPr>
        <p:spPr bwMode="auto">
          <a:xfrm>
            <a:off x="5112056" y="4968192"/>
            <a:ext cx="71437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64" name="Line 160"/>
          <p:cNvSpPr>
            <a:spLocks noChangeShapeType="1"/>
          </p:cNvSpPr>
          <p:nvPr/>
        </p:nvSpPr>
        <p:spPr bwMode="auto">
          <a:xfrm flipV="1">
            <a:off x="5148056" y="5517232"/>
            <a:ext cx="2736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65" name="Line 73"/>
          <p:cNvSpPr>
            <a:spLocks noChangeShapeType="1"/>
          </p:cNvSpPr>
          <p:nvPr/>
        </p:nvSpPr>
        <p:spPr bwMode="auto">
          <a:xfrm rot="16200000" flipH="1">
            <a:off x="4896037" y="5265204"/>
            <a:ext cx="504054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66" name="Line 48"/>
          <p:cNvSpPr>
            <a:spLocks noChangeShapeType="1"/>
          </p:cNvSpPr>
          <p:nvPr/>
        </p:nvSpPr>
        <p:spPr bwMode="auto">
          <a:xfrm>
            <a:off x="2915816" y="3573016"/>
            <a:ext cx="0" cy="151216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67" name="Line 47"/>
          <p:cNvSpPr>
            <a:spLocks noChangeShapeType="1"/>
          </p:cNvSpPr>
          <p:nvPr/>
        </p:nvSpPr>
        <p:spPr bwMode="auto">
          <a:xfrm flipV="1">
            <a:off x="2915816" y="3573016"/>
            <a:ext cx="273630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68" name="Line 164"/>
          <p:cNvSpPr>
            <a:spLocks noChangeShapeType="1"/>
          </p:cNvSpPr>
          <p:nvPr/>
        </p:nvSpPr>
        <p:spPr bwMode="auto">
          <a:xfrm flipV="1">
            <a:off x="6444208" y="3356992"/>
            <a:ext cx="1440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69" name="组合 279"/>
          <p:cNvGrpSpPr/>
          <p:nvPr/>
        </p:nvGrpSpPr>
        <p:grpSpPr>
          <a:xfrm>
            <a:off x="5652120" y="3068960"/>
            <a:ext cx="792088" cy="648072"/>
            <a:chOff x="3132139" y="4437112"/>
            <a:chExt cx="863600" cy="1166552"/>
          </a:xfrm>
        </p:grpSpPr>
        <p:sp>
          <p:nvSpPr>
            <p:cNvPr id="270" name="Rectangle 16"/>
            <p:cNvSpPr>
              <a:spLocks noChangeAspect="1" noChangeArrowheads="1"/>
            </p:cNvSpPr>
            <p:nvPr/>
          </p:nvSpPr>
          <p:spPr bwMode="auto">
            <a:xfrm>
              <a:off x="3132139" y="4437112"/>
              <a:ext cx="863600" cy="116655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 anchor="t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PC</a:t>
              </a:r>
              <a:r>
                <a:rPr kumimoji="1" lang="zh-CN" altLang="en-US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计算</a:t>
              </a:r>
              <a:endParaRPr kumimoji="1" lang="zh-CN" altLang="en-US" sz="11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71" name="Text Box 17"/>
            <p:cNvSpPr txBox="1">
              <a:spLocks noChangeArrowheads="1"/>
            </p:cNvSpPr>
            <p:nvPr/>
          </p:nvSpPr>
          <p:spPr bwMode="auto">
            <a:xfrm>
              <a:off x="3132139" y="4825963"/>
              <a:ext cx="440792" cy="692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PC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500" dirty="0" smtClean="0">
                <a:solidFill>
                  <a:srgbClr val="000000"/>
                </a:solidFill>
              </a:endParaRP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IMM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72" name="Text Box 22"/>
            <p:cNvSpPr txBox="1">
              <a:spLocks noChangeArrowheads="1"/>
            </p:cNvSpPr>
            <p:nvPr/>
          </p:nvSpPr>
          <p:spPr bwMode="auto">
            <a:xfrm>
              <a:off x="3420006" y="4825963"/>
              <a:ext cx="575733" cy="692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3600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NPC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200" dirty="0" smtClean="0">
                <a:solidFill>
                  <a:srgbClr val="000000"/>
                </a:solidFill>
              </a:endParaRP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300" dirty="0" smtClean="0">
                <a:solidFill>
                  <a:srgbClr val="000000"/>
                </a:solidFill>
              </a:endParaRP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PC+4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73" name="Line 164"/>
          <p:cNvSpPr>
            <a:spLocks noChangeShapeType="1"/>
          </p:cNvSpPr>
          <p:nvPr/>
        </p:nvSpPr>
        <p:spPr bwMode="auto">
          <a:xfrm flipH="1" flipV="1">
            <a:off x="6588224" y="2924944"/>
            <a:ext cx="0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74" name="Line 48"/>
          <p:cNvSpPr>
            <a:spLocks noChangeShapeType="1"/>
          </p:cNvSpPr>
          <p:nvPr/>
        </p:nvSpPr>
        <p:spPr bwMode="auto">
          <a:xfrm>
            <a:off x="3059832" y="3573016"/>
            <a:ext cx="0" cy="86409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75" name="Line 48"/>
          <p:cNvSpPr>
            <a:spLocks noChangeShapeType="1"/>
          </p:cNvSpPr>
          <p:nvPr/>
        </p:nvSpPr>
        <p:spPr bwMode="auto">
          <a:xfrm>
            <a:off x="3203848" y="3573016"/>
            <a:ext cx="0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76" name="AutoShape 158"/>
          <p:cNvSpPr>
            <a:spLocks noChangeArrowheads="1"/>
          </p:cNvSpPr>
          <p:nvPr/>
        </p:nvSpPr>
        <p:spPr bwMode="auto">
          <a:xfrm>
            <a:off x="3017685" y="4407202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77" name="AutoShape 158"/>
          <p:cNvSpPr>
            <a:spLocks noChangeArrowheads="1"/>
          </p:cNvSpPr>
          <p:nvPr/>
        </p:nvSpPr>
        <p:spPr bwMode="auto">
          <a:xfrm>
            <a:off x="3162465" y="3974584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78" name="Line 164"/>
          <p:cNvSpPr>
            <a:spLocks noChangeShapeType="1"/>
          </p:cNvSpPr>
          <p:nvPr/>
        </p:nvSpPr>
        <p:spPr bwMode="auto">
          <a:xfrm flipV="1">
            <a:off x="6444208" y="3573016"/>
            <a:ext cx="1440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79" name="Line 164"/>
          <p:cNvSpPr>
            <a:spLocks noChangeShapeType="1"/>
          </p:cNvSpPr>
          <p:nvPr/>
        </p:nvSpPr>
        <p:spPr bwMode="auto">
          <a:xfrm flipH="1" flipV="1">
            <a:off x="6588224" y="3573016"/>
            <a:ext cx="0" cy="230425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0" name="任意多边形 279"/>
          <p:cNvSpPr/>
          <p:nvPr/>
        </p:nvSpPr>
        <p:spPr bwMode="auto">
          <a:xfrm>
            <a:off x="3276056" y="5301256"/>
            <a:ext cx="216000" cy="432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>
                <a:solidFill>
                  <a:srgbClr val="000000"/>
                </a:solidFill>
              </a:rPr>
              <a:t>2</a:t>
            </a:r>
            <a:endParaRPr kumimoji="1" lang="en-US" altLang="zh-CN" sz="900" dirty="0" smtClean="0">
              <a:solidFill>
                <a:srgbClr val="000000"/>
              </a:solidFill>
            </a:endParaRPr>
          </a:p>
        </p:txBody>
      </p:sp>
      <p:sp>
        <p:nvSpPr>
          <p:cNvPr id="281" name="Line 263"/>
          <p:cNvSpPr>
            <a:spLocks noChangeShapeType="1"/>
          </p:cNvSpPr>
          <p:nvPr/>
        </p:nvSpPr>
        <p:spPr bwMode="auto">
          <a:xfrm>
            <a:off x="3059832" y="5877272"/>
            <a:ext cx="352839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2" name="Line 126"/>
          <p:cNvSpPr>
            <a:spLocks noChangeShapeType="1"/>
          </p:cNvSpPr>
          <p:nvPr/>
        </p:nvSpPr>
        <p:spPr bwMode="auto">
          <a:xfrm>
            <a:off x="3059832" y="5661248"/>
            <a:ext cx="2160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3" name="Line 9"/>
          <p:cNvSpPr>
            <a:spLocks noChangeShapeType="1"/>
          </p:cNvSpPr>
          <p:nvPr/>
        </p:nvSpPr>
        <p:spPr bwMode="auto">
          <a:xfrm flipV="1">
            <a:off x="3059832" y="5661248"/>
            <a:ext cx="0" cy="21602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4" name="Line 145"/>
          <p:cNvSpPr>
            <a:spLocks noChangeShapeType="1"/>
          </p:cNvSpPr>
          <p:nvPr/>
        </p:nvSpPr>
        <p:spPr bwMode="auto">
          <a:xfrm>
            <a:off x="4857359" y="3503017"/>
            <a:ext cx="144463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5" name="Text Box 146"/>
          <p:cNvSpPr txBox="1">
            <a:spLocks noChangeArrowheads="1"/>
          </p:cNvSpPr>
          <p:nvPr/>
        </p:nvSpPr>
        <p:spPr bwMode="auto">
          <a:xfrm>
            <a:off x="4857359" y="3464917"/>
            <a:ext cx="215900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>
                <a:solidFill>
                  <a:srgbClr val="000000"/>
                </a:solidFill>
              </a:rPr>
              <a:t>26</a:t>
            </a:r>
          </a:p>
        </p:txBody>
      </p:sp>
      <p:sp>
        <p:nvSpPr>
          <p:cNvPr id="286" name="Line 29"/>
          <p:cNvSpPr>
            <a:spLocks noChangeShapeType="1"/>
          </p:cNvSpPr>
          <p:nvPr/>
        </p:nvSpPr>
        <p:spPr bwMode="auto">
          <a:xfrm flipV="1">
            <a:off x="3563150" y="4860192"/>
            <a:ext cx="2174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7" name="Line 126"/>
          <p:cNvSpPr>
            <a:spLocks noChangeShapeType="1"/>
          </p:cNvSpPr>
          <p:nvPr/>
        </p:nvSpPr>
        <p:spPr bwMode="auto">
          <a:xfrm flipV="1">
            <a:off x="3131350" y="5013176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8" name="Text Box 127"/>
          <p:cNvSpPr txBox="1">
            <a:spLocks noChangeArrowheads="1"/>
          </p:cNvSpPr>
          <p:nvPr/>
        </p:nvSpPr>
        <p:spPr bwMode="auto">
          <a:xfrm>
            <a:off x="2986888" y="4993109"/>
            <a:ext cx="14446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 dirty="0">
                <a:solidFill>
                  <a:srgbClr val="000000"/>
                </a:solidFill>
              </a:rPr>
              <a:t>1F</a:t>
            </a:r>
          </a:p>
        </p:txBody>
      </p:sp>
      <p:sp>
        <p:nvSpPr>
          <p:cNvPr id="289" name="任意多边形 288"/>
          <p:cNvSpPr/>
          <p:nvPr/>
        </p:nvSpPr>
        <p:spPr bwMode="auto">
          <a:xfrm>
            <a:off x="3347888" y="4653184"/>
            <a:ext cx="216000" cy="432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>
                <a:solidFill>
                  <a:srgbClr val="000000"/>
                </a:solidFill>
              </a:rPr>
              <a:t>2</a:t>
            </a:r>
            <a:endParaRPr kumimoji="1" lang="en-US" altLang="zh-CN" sz="900" dirty="0" smtClean="0">
              <a:solidFill>
                <a:srgbClr val="000000"/>
              </a:solidFill>
            </a:endParaRPr>
          </a:p>
        </p:txBody>
      </p:sp>
      <p:grpSp>
        <p:nvGrpSpPr>
          <p:cNvPr id="290" name="Group 97"/>
          <p:cNvGrpSpPr>
            <a:grpSpLocks/>
          </p:cNvGrpSpPr>
          <p:nvPr/>
        </p:nvGrpSpPr>
        <p:grpSpPr bwMode="auto">
          <a:xfrm>
            <a:off x="3059913" y="4441230"/>
            <a:ext cx="287337" cy="247650"/>
            <a:chOff x="4286" y="1525"/>
            <a:chExt cx="362" cy="272"/>
          </a:xfrm>
        </p:grpSpPr>
        <p:sp>
          <p:nvSpPr>
            <p:cNvPr id="291" name="Line 98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400" kern="0">
                <a:solidFill>
                  <a:srgbClr val="000000"/>
                </a:solidFill>
              </a:endParaRPr>
            </a:p>
          </p:txBody>
        </p:sp>
        <p:sp>
          <p:nvSpPr>
            <p:cNvPr id="292" name="Line 99"/>
            <p:cNvSpPr>
              <a:spLocks noChangeShapeType="1"/>
            </p:cNvSpPr>
            <p:nvPr/>
          </p:nvSpPr>
          <p:spPr bwMode="auto">
            <a:xfrm flipH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400" kern="0">
                <a:solidFill>
                  <a:srgbClr val="000000"/>
                </a:solidFill>
              </a:endParaRPr>
            </a:p>
          </p:txBody>
        </p:sp>
      </p:grpSp>
      <p:sp>
        <p:nvSpPr>
          <p:cNvPr id="293" name="AutoShape 147"/>
          <p:cNvSpPr>
            <a:spLocks noChangeArrowheads="1"/>
          </p:cNvSpPr>
          <p:nvPr/>
        </p:nvSpPr>
        <p:spPr bwMode="auto">
          <a:xfrm>
            <a:off x="3024988" y="4399320"/>
            <a:ext cx="71437" cy="71437"/>
          </a:xfrm>
          <a:prstGeom prst="octagon">
            <a:avLst>
              <a:gd name="adj" fmla="val 50000"/>
            </a:avLst>
          </a:prstGeom>
          <a:solidFill>
            <a:srgbClr val="000000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1400" kern="0">
              <a:solidFill>
                <a:srgbClr val="000000"/>
              </a:solidFill>
            </a:endParaRPr>
          </a:p>
        </p:txBody>
      </p:sp>
      <p:sp>
        <p:nvSpPr>
          <p:cNvPr id="294" name="Text Box 170"/>
          <p:cNvSpPr txBox="1">
            <a:spLocks noChangeArrowheads="1"/>
          </p:cNvSpPr>
          <p:nvPr/>
        </p:nvSpPr>
        <p:spPr bwMode="auto">
          <a:xfrm>
            <a:off x="3167863" y="4544417"/>
            <a:ext cx="215900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kern="0" dirty="0" smtClean="0">
                <a:solidFill>
                  <a:srgbClr val="000000"/>
                </a:solidFill>
              </a:rPr>
              <a:t>M1</a:t>
            </a:r>
            <a:endParaRPr lang="en-US" altLang="zh-CN" sz="1000" b="1" kern="0" dirty="0">
              <a:solidFill>
                <a:srgbClr val="000000"/>
              </a:solidFill>
            </a:endParaRPr>
          </a:p>
        </p:txBody>
      </p:sp>
      <p:grpSp>
        <p:nvGrpSpPr>
          <p:cNvPr id="295" name="组合 300"/>
          <p:cNvGrpSpPr/>
          <p:nvPr/>
        </p:nvGrpSpPr>
        <p:grpSpPr>
          <a:xfrm flipV="1">
            <a:off x="8316416" y="4509120"/>
            <a:ext cx="72008" cy="80540"/>
            <a:chOff x="287524" y="3070225"/>
            <a:chExt cx="72008" cy="80540"/>
          </a:xfrm>
        </p:grpSpPr>
        <p:cxnSp>
          <p:nvCxnSpPr>
            <p:cNvPr id="296" name="直接连接符 295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7" name="直接连接符 296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98" name="Text Box 170"/>
          <p:cNvSpPr txBox="1">
            <a:spLocks noChangeArrowheads="1"/>
          </p:cNvSpPr>
          <p:nvPr/>
        </p:nvSpPr>
        <p:spPr bwMode="auto">
          <a:xfrm>
            <a:off x="3131964" y="5208875"/>
            <a:ext cx="21590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kern="0" dirty="0" smtClean="0">
                <a:solidFill>
                  <a:srgbClr val="000000"/>
                </a:solidFill>
              </a:rPr>
              <a:t>M2</a:t>
            </a:r>
            <a:endParaRPr lang="en-US" altLang="zh-CN" sz="1000" b="1" kern="0" dirty="0">
              <a:solidFill>
                <a:srgbClr val="000000"/>
              </a:solidFill>
            </a:endParaRPr>
          </a:p>
        </p:txBody>
      </p:sp>
      <p:sp>
        <p:nvSpPr>
          <p:cNvPr id="299" name="Text Box 170"/>
          <p:cNvSpPr txBox="1">
            <a:spLocks noChangeArrowheads="1"/>
          </p:cNvSpPr>
          <p:nvPr/>
        </p:nvSpPr>
        <p:spPr bwMode="auto">
          <a:xfrm>
            <a:off x="5508228" y="5352891"/>
            <a:ext cx="21590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kern="0" dirty="0" smtClean="0">
                <a:solidFill>
                  <a:srgbClr val="000000"/>
                </a:solidFill>
              </a:rPr>
              <a:t>M3</a:t>
            </a:r>
            <a:endParaRPr lang="en-US" altLang="zh-CN" sz="1000" b="1" kern="0" dirty="0">
              <a:solidFill>
                <a:srgbClr val="000000"/>
              </a:solidFill>
            </a:endParaRPr>
          </a:p>
        </p:txBody>
      </p:sp>
      <p:cxnSp>
        <p:nvCxnSpPr>
          <p:cNvPr id="300" name="直接箭头连接符 299"/>
          <p:cNvCxnSpPr/>
          <p:nvPr/>
        </p:nvCxnSpPr>
        <p:spPr>
          <a:xfrm>
            <a:off x="3455888" y="4110348"/>
            <a:ext cx="0" cy="5518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箭头连接符 300"/>
          <p:cNvCxnSpPr/>
          <p:nvPr/>
        </p:nvCxnSpPr>
        <p:spPr>
          <a:xfrm>
            <a:off x="3419872" y="4869160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接箭头连接符 301"/>
          <p:cNvCxnSpPr/>
          <p:nvPr/>
        </p:nvCxnSpPr>
        <p:spPr>
          <a:xfrm>
            <a:off x="5580112" y="4509120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87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数据通路的一般性方法</a:t>
            </a:r>
            <a:endParaRPr lang="zh-CN" altLang="en-US" dirty="0"/>
          </a:p>
        </p:txBody>
      </p:sp>
      <p:sp>
        <p:nvSpPr>
          <p:cNvPr id="7" name="内容占位符 1"/>
          <p:cNvSpPr txBox="1">
            <a:spLocks/>
          </p:cNvSpPr>
          <p:nvPr/>
        </p:nvSpPr>
        <p:spPr bwMode="auto">
          <a:xfrm>
            <a:off x="214313" y="765175"/>
            <a:ext cx="8715375" cy="5688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9900"/>
              </a:buClr>
              <a:buSzPct val="5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FF9900"/>
              </a:buClr>
              <a:buSzPct val="5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 smtClean="0"/>
              <a:t>扩展了表格</a:t>
            </a:r>
            <a:endParaRPr lang="en-US" altLang="zh-CN" kern="0" dirty="0" smtClean="0"/>
          </a:p>
          <a:p>
            <a:pPr lvl="1"/>
            <a:r>
              <a:rPr lang="zh-CN" altLang="en-US" kern="0" dirty="0" smtClean="0"/>
              <a:t>增加</a:t>
            </a:r>
            <a:r>
              <a:rPr lang="en-US" altLang="zh-CN" kern="0" dirty="0" smtClean="0"/>
              <a:t>IR</a:t>
            </a:r>
            <a:r>
              <a:rPr lang="zh-CN" altLang="en-US" kern="0" dirty="0" smtClean="0"/>
              <a:t>、</a:t>
            </a:r>
            <a:r>
              <a:rPr lang="en-US" altLang="zh-CN" kern="0" dirty="0" smtClean="0"/>
              <a:t>A/B</a:t>
            </a:r>
            <a:r>
              <a:rPr lang="zh-CN" altLang="en-US" kern="0" dirty="0" smtClean="0"/>
              <a:t>、</a:t>
            </a:r>
            <a:r>
              <a:rPr lang="en-US" altLang="zh-CN" kern="0" dirty="0" err="1" smtClean="0"/>
              <a:t>ALUOut</a:t>
            </a:r>
            <a:r>
              <a:rPr lang="zh-CN" altLang="en-US" kern="0" dirty="0" smtClean="0"/>
              <a:t>、</a:t>
            </a:r>
            <a:r>
              <a:rPr lang="en-US" altLang="zh-CN" kern="0" dirty="0" smtClean="0"/>
              <a:t>DR</a:t>
            </a:r>
          </a:p>
          <a:p>
            <a:r>
              <a:rPr lang="zh-CN" altLang="en-US" kern="0" dirty="0" smtClean="0"/>
              <a:t>分析</a:t>
            </a:r>
            <a:r>
              <a:rPr lang="zh-CN" altLang="en-US" kern="0" dirty="0"/>
              <a:t>方法没有任何</a:t>
            </a:r>
            <a:r>
              <a:rPr lang="zh-CN" altLang="en-US" kern="0" dirty="0" smtClean="0"/>
              <a:t>变化</a:t>
            </a:r>
            <a:endParaRPr lang="en-US" altLang="zh-CN" kern="0" dirty="0" smtClean="0"/>
          </a:p>
          <a:p>
            <a:pPr lvl="1"/>
            <a:r>
              <a:rPr lang="zh-CN" altLang="en-US" kern="0" dirty="0" smtClean="0"/>
              <a:t>指令执行的实质路径不因多周期设计而变化</a:t>
            </a:r>
            <a:endParaRPr lang="en-US" altLang="zh-CN" kern="0" dirty="0" smtClean="0"/>
          </a:p>
        </p:txBody>
      </p:sp>
      <p:graphicFrame>
        <p:nvGraphicFramePr>
          <p:cNvPr id="8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7701565"/>
              </p:ext>
            </p:extLst>
          </p:nvPr>
        </p:nvGraphicFramePr>
        <p:xfrm>
          <a:off x="36512" y="3969192"/>
          <a:ext cx="9108000" cy="1188000"/>
        </p:xfrm>
        <a:graphic>
          <a:graphicData uri="http://schemas.openxmlformats.org/drawingml/2006/table">
            <a:tbl>
              <a:tblPr/>
              <a:tblGrid>
                <a:gridCol w="432000"/>
                <a:gridCol w="324000"/>
                <a:gridCol w="648000"/>
                <a:gridCol w="756000"/>
                <a:gridCol w="432000"/>
                <a:gridCol w="432000"/>
                <a:gridCol w="756000"/>
                <a:gridCol w="864000"/>
                <a:gridCol w="684000"/>
                <a:gridCol w="684000"/>
                <a:gridCol w="648000"/>
                <a:gridCol w="360000"/>
                <a:gridCol w="396000"/>
                <a:gridCol w="648000"/>
                <a:gridCol w="684000"/>
                <a:gridCol w="360000"/>
              </a:tblGrid>
              <a:tr h="36000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chemeClr val="bg1"/>
                        </a:solidFill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NPC</a:t>
                      </a:r>
                      <a:endParaRPr lang="zh-CN" sz="14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PC</a:t>
                      </a:r>
                      <a:endParaRPr lang="zh-CN" sz="14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IM</a:t>
                      </a:r>
                      <a:endParaRPr lang="zh-CN" sz="14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IR</a:t>
                      </a:r>
                      <a:endParaRPr lang="zh-CN" sz="14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RF</a:t>
                      </a:r>
                      <a:endParaRPr lang="zh-CN" sz="14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sz="14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B</a:t>
                      </a:r>
                      <a:endParaRPr lang="zh-CN" sz="14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EXT</a:t>
                      </a:r>
                      <a:endParaRPr lang="zh-CN" sz="14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ALU</a:t>
                      </a:r>
                      <a:endParaRPr lang="zh-CN" sz="14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 err="1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ALUOut</a:t>
                      </a:r>
                      <a:endParaRPr lang="zh-CN" sz="14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DM</a:t>
                      </a:r>
                      <a:endParaRPr lang="zh-CN" sz="14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DR</a:t>
                      </a:r>
                      <a:endParaRPr lang="zh-CN" sz="14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PC</a:t>
                      </a:r>
                      <a:endParaRPr lang="zh-CN" sz="14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IMM</a:t>
                      </a:r>
                      <a:endParaRPr lang="zh-CN" sz="14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 err="1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WrData</a:t>
                      </a:r>
                      <a:endParaRPr lang="zh-CN" sz="14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 err="1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WrReg</a:t>
                      </a:r>
                      <a:endParaRPr lang="zh-CN" sz="14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kern="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kern="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2000" kern="100" baseline="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kern="1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圆角矩形 4"/>
          <p:cNvSpPr/>
          <p:nvPr/>
        </p:nvSpPr>
        <p:spPr bwMode="auto">
          <a:xfrm>
            <a:off x="2555776" y="3789040"/>
            <a:ext cx="576064" cy="1008112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  <a:sym typeface="Wingdings" pitchFamily="2" charset="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4572000" y="3789040"/>
            <a:ext cx="1584176" cy="1008112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  <a:sym typeface="Wingdings" pitchFamily="2" charset="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7380312" y="3789040"/>
            <a:ext cx="792088" cy="1008112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  <a:sym typeface="Wingdings" pitchFamily="2" charset="2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8748464" y="3789040"/>
            <a:ext cx="432048" cy="1008112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5045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数据通路的一般性方法</a:t>
            </a:r>
            <a:endParaRPr lang="zh-CN" altLang="en-US" dirty="0"/>
          </a:p>
        </p:txBody>
      </p:sp>
      <p:sp>
        <p:nvSpPr>
          <p:cNvPr id="7" name="内容占位符 1"/>
          <p:cNvSpPr txBox="1">
            <a:spLocks/>
          </p:cNvSpPr>
          <p:nvPr/>
        </p:nvSpPr>
        <p:spPr bwMode="auto">
          <a:xfrm>
            <a:off x="214313" y="765175"/>
            <a:ext cx="8715375" cy="5688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9900"/>
              </a:buClr>
              <a:buSzPct val="5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FF9900"/>
              </a:buClr>
              <a:buSzPct val="5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 smtClean="0"/>
              <a:t>数据通路基本特点：大部分部件是固定输入，只有少数为多输入</a:t>
            </a:r>
            <a:endParaRPr lang="en-US" altLang="zh-CN" kern="0" dirty="0" smtClean="0"/>
          </a:p>
          <a:p>
            <a:pPr lvl="1"/>
            <a:r>
              <a:rPr lang="zh-CN" altLang="en-US" kern="0" dirty="0" smtClean="0"/>
              <a:t>通用寄存器的目的寄存器：</a:t>
            </a:r>
            <a:r>
              <a:rPr lang="en-US" altLang="zh-CN" kern="0" dirty="0" smtClean="0"/>
              <a:t>R</a:t>
            </a:r>
            <a:r>
              <a:rPr lang="zh-CN" altLang="en-US" kern="0" dirty="0" smtClean="0"/>
              <a:t>、</a:t>
            </a:r>
            <a:r>
              <a:rPr lang="en-US" altLang="zh-CN" kern="0" dirty="0" smtClean="0"/>
              <a:t>I</a:t>
            </a:r>
            <a:r>
              <a:rPr lang="zh-CN" altLang="en-US" kern="0" dirty="0" smtClean="0"/>
              <a:t>、</a:t>
            </a:r>
            <a:r>
              <a:rPr lang="en-US" altLang="zh-CN" kern="0" dirty="0" smtClean="0"/>
              <a:t>JAL</a:t>
            </a:r>
          </a:p>
          <a:p>
            <a:pPr lvl="1"/>
            <a:r>
              <a:rPr lang="zh-CN" altLang="en-US" kern="0" dirty="0" smtClean="0"/>
              <a:t>通用寄存器的回写数据：运算、</a:t>
            </a:r>
            <a:r>
              <a:rPr lang="en-US" altLang="zh-CN" kern="0" dirty="0" smtClean="0"/>
              <a:t>load</a:t>
            </a:r>
            <a:r>
              <a:rPr lang="zh-CN" altLang="en-US" kern="0" dirty="0" smtClean="0"/>
              <a:t>、</a:t>
            </a:r>
            <a:r>
              <a:rPr lang="en-US" altLang="zh-CN" kern="0" dirty="0" smtClean="0"/>
              <a:t>JAL</a:t>
            </a:r>
          </a:p>
          <a:p>
            <a:pPr lvl="1"/>
            <a:r>
              <a:rPr lang="en-US" altLang="zh-CN" kern="0" dirty="0" smtClean="0"/>
              <a:t>ALU</a:t>
            </a:r>
            <a:r>
              <a:rPr lang="zh-CN" altLang="en-US" kern="0" dirty="0" smtClean="0"/>
              <a:t>的</a:t>
            </a:r>
            <a:r>
              <a:rPr lang="en-US" altLang="zh-CN" kern="0" dirty="0" smtClean="0"/>
              <a:t>2</a:t>
            </a:r>
            <a:r>
              <a:rPr lang="zh-CN" altLang="en-US" kern="0" dirty="0" smtClean="0"/>
              <a:t>输入</a:t>
            </a:r>
            <a:endParaRPr lang="en-US" altLang="zh-CN" kern="0" dirty="0" smtClean="0"/>
          </a:p>
        </p:txBody>
      </p:sp>
      <p:graphicFrame>
        <p:nvGraphicFramePr>
          <p:cNvPr id="8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759930"/>
              </p:ext>
            </p:extLst>
          </p:nvPr>
        </p:nvGraphicFramePr>
        <p:xfrm>
          <a:off x="36512" y="4581128"/>
          <a:ext cx="9108000" cy="1329600"/>
        </p:xfrm>
        <a:graphic>
          <a:graphicData uri="http://schemas.openxmlformats.org/drawingml/2006/table">
            <a:tbl>
              <a:tblPr/>
              <a:tblGrid>
                <a:gridCol w="432000"/>
                <a:gridCol w="324000"/>
                <a:gridCol w="648000"/>
                <a:gridCol w="756000"/>
                <a:gridCol w="432000"/>
                <a:gridCol w="432000"/>
                <a:gridCol w="756000"/>
                <a:gridCol w="864000"/>
                <a:gridCol w="684000"/>
                <a:gridCol w="684000"/>
                <a:gridCol w="648000"/>
                <a:gridCol w="360000"/>
                <a:gridCol w="396000"/>
                <a:gridCol w="648000"/>
                <a:gridCol w="684000"/>
                <a:gridCol w="360000"/>
              </a:tblGrid>
              <a:tr h="36000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chemeClr val="bg1"/>
                        </a:solidFill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NPC</a:t>
                      </a:r>
                      <a:endParaRPr lang="zh-CN" sz="14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PC</a:t>
                      </a:r>
                      <a:endParaRPr lang="zh-CN" sz="14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IM</a:t>
                      </a:r>
                      <a:endParaRPr lang="zh-CN" sz="14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IR</a:t>
                      </a:r>
                      <a:endParaRPr lang="zh-CN" sz="14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RF</a:t>
                      </a:r>
                      <a:endParaRPr lang="zh-CN" sz="14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sz="14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B</a:t>
                      </a:r>
                      <a:endParaRPr lang="zh-CN" sz="14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EXT</a:t>
                      </a:r>
                      <a:endParaRPr lang="zh-CN" sz="14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ALU</a:t>
                      </a:r>
                      <a:endParaRPr lang="zh-CN" sz="14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 err="1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ALUOut</a:t>
                      </a:r>
                      <a:endParaRPr lang="zh-CN" sz="14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DM</a:t>
                      </a:r>
                      <a:endParaRPr lang="zh-CN" sz="14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DR</a:t>
                      </a:r>
                      <a:endParaRPr lang="zh-CN" sz="14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PC</a:t>
                      </a:r>
                      <a:endParaRPr lang="zh-CN" sz="14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IMM</a:t>
                      </a:r>
                      <a:endParaRPr lang="zh-CN" sz="14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 err="1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WrData</a:t>
                      </a:r>
                      <a:endParaRPr lang="zh-CN" sz="14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 err="1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WrReg</a:t>
                      </a:r>
                      <a:endParaRPr lang="zh-CN" sz="14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latin typeface="+mn-ea"/>
                          <a:ea typeface="+mn-ea"/>
                          <a:cs typeface="Times New Roman"/>
                        </a:rPr>
                        <a:t>指令</a:t>
                      </a:r>
                      <a:endParaRPr lang="en-US" sz="2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kern="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kern="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kern="1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变</a:t>
                      </a:r>
                      <a:endParaRPr lang="en-US" altLang="zh-CN" sz="2000" kern="1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kern="1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变</a:t>
                      </a:r>
                      <a:endParaRPr lang="en-US" sz="2000" kern="1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kern="1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kern="1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变</a:t>
                      </a:r>
                      <a:endParaRPr lang="en-US" sz="2000" kern="1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92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示例：</a:t>
            </a:r>
            <a:r>
              <a:rPr lang="en-US" altLang="zh-CN" dirty="0" smtClean="0"/>
              <a:t>LW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9380959"/>
              </p:ext>
            </p:extLst>
          </p:nvPr>
        </p:nvGraphicFramePr>
        <p:xfrm>
          <a:off x="13048" y="3213376"/>
          <a:ext cx="9108000" cy="3600000"/>
        </p:xfrm>
        <a:graphic>
          <a:graphicData uri="http://schemas.openxmlformats.org/drawingml/2006/table">
            <a:tbl>
              <a:tblPr/>
              <a:tblGrid>
                <a:gridCol w="432000"/>
                <a:gridCol w="324000"/>
                <a:gridCol w="648000"/>
                <a:gridCol w="756000"/>
                <a:gridCol w="432000"/>
                <a:gridCol w="432000"/>
                <a:gridCol w="756000"/>
                <a:gridCol w="864000"/>
                <a:gridCol w="684000"/>
                <a:gridCol w="684000"/>
                <a:gridCol w="648000"/>
                <a:gridCol w="360000"/>
                <a:gridCol w="396000"/>
                <a:gridCol w="648000"/>
                <a:gridCol w="684000"/>
                <a:gridCol w="360000"/>
              </a:tblGrid>
              <a:tr h="36000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chemeClr val="bg1"/>
                        </a:solidFill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NPC</a:t>
                      </a:r>
                      <a:endParaRPr lang="zh-CN" sz="14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PC</a:t>
                      </a:r>
                      <a:endParaRPr lang="zh-CN" sz="14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IM</a:t>
                      </a:r>
                      <a:endParaRPr lang="zh-CN" sz="14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IR</a:t>
                      </a:r>
                      <a:endParaRPr lang="zh-CN" sz="14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RF</a:t>
                      </a:r>
                      <a:endParaRPr lang="zh-CN" sz="14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sz="14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B</a:t>
                      </a:r>
                      <a:endParaRPr lang="zh-CN" sz="14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EXT</a:t>
                      </a:r>
                      <a:endParaRPr lang="zh-CN" sz="14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ALU</a:t>
                      </a:r>
                      <a:endParaRPr lang="zh-CN" sz="14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 err="1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ALUOut</a:t>
                      </a:r>
                      <a:endParaRPr lang="zh-CN" sz="14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DM</a:t>
                      </a:r>
                      <a:endParaRPr lang="zh-CN" sz="14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DR</a:t>
                      </a:r>
                      <a:endParaRPr lang="zh-CN" sz="14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PC</a:t>
                      </a:r>
                      <a:endParaRPr lang="zh-CN" sz="14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IMM</a:t>
                      </a:r>
                      <a:endParaRPr lang="zh-CN" sz="14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 err="1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WrData</a:t>
                      </a:r>
                      <a:endParaRPr lang="zh-CN" sz="14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 err="1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WrReg</a:t>
                      </a:r>
                      <a:endParaRPr lang="zh-CN" sz="14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mbria" panose="02040503050406030204" pitchFamily="18" charset="0"/>
                          <a:ea typeface="黑体" pitchFamily="49" charset="-122"/>
                          <a:cs typeface="Times New Roman"/>
                        </a:rPr>
                        <a:t>LW</a:t>
                      </a:r>
                      <a:endParaRPr lang="en-US" sz="1400" kern="100" dirty="0">
                        <a:latin typeface="Cambria" panose="02040503050406030204" pitchFamily="18" charset="0"/>
                        <a:ea typeface="黑体" pitchFamily="49" charset="-122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IR[15:0]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NPC.NPC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IM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baseline="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DR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IR[20:16]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RF.RD1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RF.RD2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IR[15:0]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EXT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ALU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err="1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ALUOut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DM</a:t>
                      </a: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anose="02040503050406030204" pitchFamily="18" charset="0"/>
                        <a:ea typeface="黑体" pitchFamily="49" charset="-122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1400" kern="100" baseline="0" dirty="0" smtClean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kern="100" dirty="0" smtClean="0">
                        <a:solidFill>
                          <a:srgbClr val="FF0000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FF0000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FF0000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anose="02040503050406030204" pitchFamily="18" charset="0"/>
                        <a:ea typeface="黑体" pitchFamily="49" charset="-122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1400" kern="100" baseline="0" dirty="0" smtClean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kern="100" dirty="0" smtClean="0">
                        <a:solidFill>
                          <a:srgbClr val="FF0000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FF0000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FF0000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anose="02040503050406030204" pitchFamily="18" charset="0"/>
                        <a:ea typeface="黑体" pitchFamily="49" charset="-122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1400" kern="100" baseline="0" dirty="0" smtClean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kern="100" dirty="0" smtClean="0">
                        <a:solidFill>
                          <a:srgbClr val="FF0000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FF0000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FF0000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anose="02040503050406030204" pitchFamily="18" charset="0"/>
                        <a:ea typeface="黑体" pitchFamily="49" charset="-122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1400" kern="100" baseline="0" dirty="0" smtClean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kern="100" dirty="0" smtClean="0">
                        <a:solidFill>
                          <a:srgbClr val="FF0000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FF0000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FF0000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anose="02040503050406030204" pitchFamily="18" charset="0"/>
                        <a:ea typeface="黑体" pitchFamily="49" charset="-122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1400" kern="100" baseline="0" dirty="0" smtClean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kern="100" dirty="0" smtClean="0">
                        <a:solidFill>
                          <a:srgbClr val="FF0000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FF0000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FF0000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anose="02040503050406030204" pitchFamily="18" charset="0"/>
                        <a:ea typeface="黑体" pitchFamily="49" charset="-122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1400" kern="100" baseline="0" dirty="0" smtClean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kern="100" dirty="0" smtClean="0">
                        <a:solidFill>
                          <a:srgbClr val="FF0000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FF0000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FF0000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anose="02040503050406030204" pitchFamily="18" charset="0"/>
                        <a:ea typeface="黑体" pitchFamily="49" charset="-122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1400" kern="100" baseline="0" dirty="0" smtClean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kern="100" dirty="0" smtClean="0">
                        <a:solidFill>
                          <a:srgbClr val="FF0000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FF0000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FF0000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4140504" y="908720"/>
            <a:ext cx="4968000" cy="145886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defTabSz="457200">
              <a:lnSpc>
                <a:spcPct val="90000"/>
              </a:lnSpc>
              <a:spcBef>
                <a:spcPct val="50000"/>
              </a:spcBef>
              <a:tabLst>
                <a:tab pos="1143000" algn="l"/>
                <a:tab pos="5367338" algn="l"/>
              </a:tabLst>
            </a:pPr>
            <a:r>
              <a:rPr lang="en-US" altLang="zh-CN" sz="2400" dirty="0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</a:rPr>
              <a:t>RTL</a:t>
            </a:r>
          </a:p>
          <a:p>
            <a:pPr defTabSz="457200">
              <a:lnSpc>
                <a:spcPct val="90000"/>
              </a:lnSpc>
              <a:spcBef>
                <a:spcPct val="50000"/>
              </a:spcBef>
              <a:tabLst>
                <a:tab pos="1143000" algn="l"/>
                <a:tab pos="5367338" algn="l"/>
              </a:tabLst>
            </a:pPr>
            <a:r>
              <a:rPr lang="en-US" altLang="zh-CN" sz="2400" dirty="0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</a:rPr>
              <a:t>R[</a:t>
            </a:r>
            <a:r>
              <a:rPr lang="en-US" altLang="zh-CN" sz="2400" dirty="0" err="1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</a:rPr>
              <a:t>rt</a:t>
            </a:r>
            <a:r>
              <a:rPr lang="en-US" altLang="zh-CN" sz="2400" dirty="0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</a:rPr>
              <a:t>]</a:t>
            </a:r>
            <a:r>
              <a:rPr lang="en-US" altLang="zh-CN" sz="2400" dirty="0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  <a:sym typeface="Symbol" charset="2"/>
              </a:rPr>
              <a:t>MEM[R[</a:t>
            </a:r>
            <a:r>
              <a:rPr lang="en-US" altLang="zh-CN" sz="2400" dirty="0" err="1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  <a:sym typeface="Symbol" charset="2"/>
              </a:rPr>
              <a:t>rs</a:t>
            </a:r>
            <a:r>
              <a:rPr lang="en-US" altLang="zh-CN" sz="2400" dirty="0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  <a:sym typeface="Symbol" charset="2"/>
              </a:rPr>
              <a:t>]+</a:t>
            </a:r>
            <a:r>
              <a:rPr lang="en-US" altLang="zh-CN" sz="2400" dirty="0" err="1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  <a:sym typeface="Symbol" charset="2"/>
              </a:rPr>
              <a:t>sign_ext</a:t>
            </a:r>
            <a:r>
              <a:rPr lang="en-US" altLang="zh-CN" sz="2400" dirty="0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  <a:sym typeface="Symbol" charset="2"/>
              </a:rPr>
              <a:t>(imm16)]</a:t>
            </a:r>
            <a:endParaRPr lang="en-US" altLang="zh-CN" sz="2400" dirty="0">
              <a:solidFill>
                <a:schemeClr val="lt1"/>
              </a:solidFill>
              <a:latin typeface="Cambria" panose="02040503050406030204" pitchFamily="18" charset="0"/>
              <a:cs typeface="Courier New" pitchFamily="49" charset="0"/>
            </a:endParaRPr>
          </a:p>
          <a:p>
            <a:pPr defTabSz="457200">
              <a:lnSpc>
                <a:spcPct val="90000"/>
              </a:lnSpc>
              <a:spcBef>
                <a:spcPct val="50000"/>
              </a:spcBef>
              <a:tabLst>
                <a:tab pos="1143000" algn="l"/>
                <a:tab pos="5367338" algn="l"/>
              </a:tabLst>
            </a:pPr>
            <a:r>
              <a:rPr lang="en-US" altLang="zh-CN" sz="2400" dirty="0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</a:rPr>
              <a:t>PC</a:t>
            </a:r>
            <a:r>
              <a:rPr lang="en-US" altLang="zh-CN" sz="2400" dirty="0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  <a:sym typeface="Symbol" charset="2"/>
              </a:rPr>
              <a:t></a:t>
            </a:r>
            <a:r>
              <a:rPr lang="en-US" altLang="zh-CN" sz="2400" dirty="0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</a:rPr>
              <a:t>PC+4</a:t>
            </a:r>
          </a:p>
        </p:txBody>
      </p:sp>
      <p:sp>
        <p:nvSpPr>
          <p:cNvPr id="7" name="内容占位符 1"/>
          <p:cNvSpPr txBox="1">
            <a:spLocks/>
          </p:cNvSpPr>
          <p:nvPr/>
        </p:nvSpPr>
        <p:spPr bwMode="auto">
          <a:xfrm>
            <a:off x="214313" y="765175"/>
            <a:ext cx="8715375" cy="2375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9900"/>
              </a:buClr>
              <a:buSzPct val="5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FF9900"/>
              </a:buClr>
              <a:buSzPct val="5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 smtClean="0"/>
              <a:t>主要关注：</a:t>
            </a:r>
            <a:r>
              <a:rPr lang="en-US" altLang="zh-CN" kern="0" dirty="0" smtClean="0"/>
              <a:t>3</a:t>
            </a:r>
            <a:r>
              <a:rPr lang="zh-CN" altLang="en-US" kern="0" dirty="0" smtClean="0"/>
              <a:t>个</a:t>
            </a:r>
            <a:endParaRPr lang="en-US" altLang="zh-CN" kern="0" dirty="0" smtClean="0"/>
          </a:p>
          <a:p>
            <a:pPr lvl="1"/>
            <a:r>
              <a:rPr lang="en-US" altLang="zh-CN" kern="0" dirty="0" err="1" smtClean="0"/>
              <a:t>WrReg</a:t>
            </a:r>
            <a:r>
              <a:rPr lang="zh-CN" altLang="en-US" kern="0" dirty="0" smtClean="0"/>
              <a:t>、</a:t>
            </a:r>
            <a:r>
              <a:rPr lang="en-US" altLang="zh-CN" kern="0" dirty="0" err="1" smtClean="0"/>
              <a:t>WrData</a:t>
            </a:r>
            <a:endParaRPr lang="en-US" altLang="zh-CN" kern="0" dirty="0" smtClean="0"/>
          </a:p>
          <a:p>
            <a:pPr lvl="1"/>
            <a:r>
              <a:rPr lang="en-US" altLang="zh-CN" kern="0" dirty="0" smtClean="0"/>
              <a:t>ALU</a:t>
            </a:r>
            <a:r>
              <a:rPr lang="zh-CN" altLang="en-US" kern="0" dirty="0" smtClean="0"/>
              <a:t>第</a:t>
            </a:r>
            <a:r>
              <a:rPr lang="en-US" altLang="zh-CN" kern="0" dirty="0"/>
              <a:t>2</a:t>
            </a:r>
            <a:r>
              <a:rPr lang="zh-CN" altLang="en-US" kern="0" dirty="0" smtClean="0"/>
              <a:t>输入</a:t>
            </a:r>
            <a:endParaRPr lang="en-US" altLang="zh-CN" kern="0" dirty="0" smtClean="0"/>
          </a:p>
        </p:txBody>
      </p:sp>
      <p:cxnSp>
        <p:nvCxnSpPr>
          <p:cNvPr id="8" name="直接箭头连接符 7"/>
          <p:cNvCxnSpPr/>
          <p:nvPr/>
        </p:nvCxnSpPr>
        <p:spPr bwMode="auto">
          <a:xfrm flipH="1">
            <a:off x="3635896" y="1772816"/>
            <a:ext cx="1800200" cy="2304256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9" name="直接箭头连接符 8"/>
          <p:cNvCxnSpPr/>
          <p:nvPr/>
        </p:nvCxnSpPr>
        <p:spPr bwMode="auto">
          <a:xfrm flipH="1">
            <a:off x="4535996" y="1772816"/>
            <a:ext cx="152400" cy="2232248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2" name="直接箭头连接符 11"/>
          <p:cNvCxnSpPr/>
          <p:nvPr/>
        </p:nvCxnSpPr>
        <p:spPr bwMode="auto">
          <a:xfrm flipH="1">
            <a:off x="7164288" y="1772816"/>
            <a:ext cx="216024" cy="2232248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5" name="直接箭头连接符 14"/>
          <p:cNvCxnSpPr/>
          <p:nvPr/>
        </p:nvCxnSpPr>
        <p:spPr bwMode="auto">
          <a:xfrm flipH="1">
            <a:off x="6516216" y="1769256"/>
            <a:ext cx="1584176" cy="2232248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55968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示例：</a:t>
            </a:r>
            <a:r>
              <a:rPr lang="en-US" altLang="zh-CN" dirty="0" smtClean="0"/>
              <a:t>SW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4921801"/>
              </p:ext>
            </p:extLst>
          </p:nvPr>
        </p:nvGraphicFramePr>
        <p:xfrm>
          <a:off x="-36512" y="3140968"/>
          <a:ext cx="9180839" cy="3600000"/>
        </p:xfrm>
        <a:graphic>
          <a:graphicData uri="http://schemas.openxmlformats.org/drawingml/2006/table">
            <a:tbl>
              <a:tblPr/>
              <a:tblGrid>
                <a:gridCol w="540000"/>
                <a:gridCol w="308606"/>
                <a:gridCol w="617211"/>
                <a:gridCol w="720080"/>
                <a:gridCol w="411475"/>
                <a:gridCol w="411475"/>
                <a:gridCol w="720080"/>
                <a:gridCol w="822948"/>
                <a:gridCol w="651501"/>
                <a:gridCol w="651501"/>
                <a:gridCol w="617211"/>
                <a:gridCol w="342895"/>
                <a:gridCol w="396000"/>
                <a:gridCol w="617211"/>
                <a:gridCol w="684000"/>
                <a:gridCol w="325750"/>
                <a:gridCol w="342895"/>
              </a:tblGrid>
              <a:tr h="36000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solidFill>
                          <a:schemeClr val="bg1"/>
                        </a:solidFill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NPC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PC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IM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IR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RF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B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EXT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ALU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err="1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ALUOut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DM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DR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PC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IMM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err="1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WData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RD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D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mbria" panose="02040503050406030204" pitchFamily="18" charset="0"/>
                          <a:ea typeface="黑体" pitchFamily="49" charset="-122"/>
                          <a:cs typeface="Times New Roman"/>
                        </a:rPr>
                        <a:t>LW</a:t>
                      </a:r>
                      <a:endParaRPr lang="en-US" sz="1400" kern="100" dirty="0">
                        <a:latin typeface="Cambria" panose="02040503050406030204" pitchFamily="18" charset="0"/>
                        <a:ea typeface="黑体" pitchFamily="49" charset="-122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IR[15:0]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NPC.NPC</a:t>
                      </a:r>
                      <a:endParaRPr lang="en-US" sz="13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IM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baseline="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DR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IR[20:16]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RF.RD1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RF.RD2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IR[15:0]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EXT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ALU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err="1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ALUOut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DM</a:t>
                      </a: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mbria" panose="02040503050406030204" pitchFamily="18" charset="0"/>
                          <a:ea typeface="黑体" pitchFamily="49" charset="-122"/>
                          <a:cs typeface="Times New Roman"/>
                        </a:rPr>
                        <a:t>SW</a:t>
                      </a:r>
                      <a:endParaRPr lang="en-US" sz="1400" kern="100" dirty="0">
                        <a:latin typeface="Cambria" panose="02040503050406030204" pitchFamily="18" charset="0"/>
                        <a:ea typeface="黑体" pitchFamily="49" charset="-122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IR[15:0]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NPC.NPC</a:t>
                      </a:r>
                      <a:endParaRPr lang="en-US" sz="13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IM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1400" kern="100" baseline="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RF.RD1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RF.RD2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IR[15:0]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EXT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ALU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err="1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ALUOut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B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anose="02040503050406030204" pitchFamily="18" charset="0"/>
                        <a:ea typeface="黑体" pitchFamily="49" charset="-122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3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1400" kern="100" baseline="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3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anose="02040503050406030204" pitchFamily="18" charset="0"/>
                        <a:ea typeface="黑体" pitchFamily="49" charset="-122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3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1400" kern="100" baseline="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3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FF0000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FF0000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anose="02040503050406030204" pitchFamily="18" charset="0"/>
                        <a:ea typeface="黑体" pitchFamily="49" charset="-122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3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1400" kern="100" baseline="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3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FF0000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FF0000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anose="02040503050406030204" pitchFamily="18" charset="0"/>
                        <a:ea typeface="黑体" pitchFamily="49" charset="-122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3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1400" kern="100" baseline="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3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FF0000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FF0000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anose="02040503050406030204" pitchFamily="18" charset="0"/>
                        <a:ea typeface="黑体" pitchFamily="49" charset="-122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3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1400" kern="100" baseline="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3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FF0000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FF0000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anose="02040503050406030204" pitchFamily="18" charset="0"/>
                        <a:ea typeface="黑体" pitchFamily="49" charset="-122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3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1400" kern="100" baseline="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3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FF0000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FF0000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3995936" y="908720"/>
            <a:ext cx="5112568" cy="145886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defTabSz="457200">
              <a:lnSpc>
                <a:spcPct val="90000"/>
              </a:lnSpc>
              <a:spcBef>
                <a:spcPct val="50000"/>
              </a:spcBef>
              <a:tabLst>
                <a:tab pos="1143000" algn="l"/>
                <a:tab pos="5367338" algn="l"/>
              </a:tabLst>
            </a:pPr>
            <a:r>
              <a:rPr lang="en-US" altLang="zh-CN" sz="2400" dirty="0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</a:rPr>
              <a:t>RTL</a:t>
            </a:r>
          </a:p>
          <a:p>
            <a:pPr defTabSz="457200">
              <a:lnSpc>
                <a:spcPct val="90000"/>
              </a:lnSpc>
              <a:spcBef>
                <a:spcPct val="50000"/>
              </a:spcBef>
              <a:tabLst>
                <a:tab pos="1143000" algn="l"/>
                <a:tab pos="5367338" algn="l"/>
              </a:tabLst>
            </a:pPr>
            <a:r>
              <a:rPr lang="en-US" altLang="zh-CN" sz="2400" dirty="0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  <a:sym typeface="Symbol" charset="2"/>
              </a:rPr>
              <a:t>MEM[R[</a:t>
            </a:r>
            <a:r>
              <a:rPr lang="en-US" altLang="zh-CN" sz="2400" dirty="0" err="1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  <a:sym typeface="Symbol" charset="2"/>
              </a:rPr>
              <a:t>rs</a:t>
            </a:r>
            <a:r>
              <a:rPr lang="en-US" altLang="zh-CN" sz="2400" dirty="0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  <a:sym typeface="Symbol" charset="2"/>
              </a:rPr>
              <a:t>]+</a:t>
            </a:r>
            <a:r>
              <a:rPr lang="en-US" altLang="zh-CN" sz="2400" dirty="0" err="1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  <a:sym typeface="Symbol" charset="2"/>
              </a:rPr>
              <a:t>sign_ext</a:t>
            </a:r>
            <a:r>
              <a:rPr lang="en-US" altLang="zh-CN" sz="2400" dirty="0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  <a:sym typeface="Symbol" charset="2"/>
              </a:rPr>
              <a:t>(imm16)]  </a:t>
            </a:r>
            <a:r>
              <a:rPr lang="en-US" altLang="zh-CN" sz="2400" dirty="0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</a:rPr>
              <a:t>R[</a:t>
            </a:r>
            <a:r>
              <a:rPr lang="en-US" altLang="zh-CN" sz="2400" dirty="0" err="1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</a:rPr>
              <a:t>rt</a:t>
            </a:r>
            <a:r>
              <a:rPr lang="en-US" altLang="zh-CN" sz="2400" dirty="0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</a:rPr>
              <a:t>]</a:t>
            </a:r>
          </a:p>
          <a:p>
            <a:pPr defTabSz="457200">
              <a:lnSpc>
                <a:spcPct val="90000"/>
              </a:lnSpc>
              <a:spcBef>
                <a:spcPct val="50000"/>
              </a:spcBef>
              <a:tabLst>
                <a:tab pos="1143000" algn="l"/>
                <a:tab pos="5367338" algn="l"/>
              </a:tabLst>
            </a:pPr>
            <a:r>
              <a:rPr lang="en-US" altLang="zh-CN" sz="2400" dirty="0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</a:rPr>
              <a:t>PC</a:t>
            </a:r>
            <a:r>
              <a:rPr lang="en-US" altLang="zh-CN" sz="2400" dirty="0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  <a:sym typeface="Symbol" charset="2"/>
              </a:rPr>
              <a:t></a:t>
            </a:r>
            <a:r>
              <a:rPr lang="en-US" altLang="zh-CN" sz="2400" dirty="0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</a:rPr>
              <a:t>PC+4</a:t>
            </a:r>
          </a:p>
        </p:txBody>
      </p:sp>
      <p:sp>
        <p:nvSpPr>
          <p:cNvPr id="7" name="内容占位符 1"/>
          <p:cNvSpPr txBox="1">
            <a:spLocks/>
          </p:cNvSpPr>
          <p:nvPr/>
        </p:nvSpPr>
        <p:spPr bwMode="auto">
          <a:xfrm>
            <a:off x="214313" y="765175"/>
            <a:ext cx="8715375" cy="2375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9900"/>
              </a:buClr>
              <a:buSzPct val="5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FF9900"/>
              </a:buClr>
              <a:buSzPct val="5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kern="0" dirty="0"/>
              <a:t>S</a:t>
            </a:r>
            <a:r>
              <a:rPr lang="en-US" altLang="zh-CN" kern="0" dirty="0" smtClean="0"/>
              <a:t>W</a:t>
            </a:r>
          </a:p>
        </p:txBody>
      </p:sp>
      <p:cxnSp>
        <p:nvCxnSpPr>
          <p:cNvPr id="12" name="直接箭头连接符 11"/>
          <p:cNvCxnSpPr/>
          <p:nvPr/>
        </p:nvCxnSpPr>
        <p:spPr bwMode="auto">
          <a:xfrm>
            <a:off x="6660232" y="1772816"/>
            <a:ext cx="144016" cy="252028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03888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示例：</a:t>
            </a:r>
            <a:r>
              <a:rPr lang="en-US" altLang="zh-CN" dirty="0" smtClean="0"/>
              <a:t>ADDU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5947216"/>
              </p:ext>
            </p:extLst>
          </p:nvPr>
        </p:nvGraphicFramePr>
        <p:xfrm>
          <a:off x="-36512" y="3140968"/>
          <a:ext cx="9180839" cy="3600000"/>
        </p:xfrm>
        <a:graphic>
          <a:graphicData uri="http://schemas.openxmlformats.org/drawingml/2006/table">
            <a:tbl>
              <a:tblPr/>
              <a:tblGrid>
                <a:gridCol w="540000"/>
                <a:gridCol w="308606"/>
                <a:gridCol w="617211"/>
                <a:gridCol w="720080"/>
                <a:gridCol w="411475"/>
                <a:gridCol w="411475"/>
                <a:gridCol w="720080"/>
                <a:gridCol w="822948"/>
                <a:gridCol w="651501"/>
                <a:gridCol w="651501"/>
                <a:gridCol w="617211"/>
                <a:gridCol w="342895"/>
                <a:gridCol w="396000"/>
                <a:gridCol w="617211"/>
                <a:gridCol w="684000"/>
                <a:gridCol w="325750"/>
                <a:gridCol w="342895"/>
              </a:tblGrid>
              <a:tr h="36000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solidFill>
                          <a:schemeClr val="bg1"/>
                        </a:solidFill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NPC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PC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IM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IR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RF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B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EXT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ALU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err="1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ALUOut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DM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DR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PC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IMM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err="1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WData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RD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D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mbria" panose="02040503050406030204" pitchFamily="18" charset="0"/>
                          <a:ea typeface="黑体" pitchFamily="49" charset="-122"/>
                          <a:cs typeface="Times New Roman"/>
                        </a:rPr>
                        <a:t>LW</a:t>
                      </a:r>
                      <a:endParaRPr lang="en-US" sz="1400" kern="100" dirty="0">
                        <a:latin typeface="Cambria" panose="02040503050406030204" pitchFamily="18" charset="0"/>
                        <a:ea typeface="黑体" pitchFamily="49" charset="-122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IR[15:0]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NPC.NPC</a:t>
                      </a:r>
                      <a:endParaRPr lang="en-US" sz="13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IM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baseline="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DR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IR[20:16]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RF.RD1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RF.RD2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IR[15:0]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EXT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ALU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err="1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ALUOut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DM</a:t>
                      </a: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mbria" panose="02040503050406030204" pitchFamily="18" charset="0"/>
                          <a:ea typeface="黑体" pitchFamily="49" charset="-122"/>
                          <a:cs typeface="Times New Roman"/>
                        </a:rPr>
                        <a:t>SW</a:t>
                      </a:r>
                      <a:endParaRPr lang="en-US" sz="1400" kern="100" dirty="0">
                        <a:latin typeface="Cambria" panose="02040503050406030204" pitchFamily="18" charset="0"/>
                        <a:ea typeface="黑体" pitchFamily="49" charset="-122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IR[15:0]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NPC.NPC</a:t>
                      </a:r>
                      <a:endParaRPr lang="en-US" sz="13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IM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1400" kern="100" baseline="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RF.RD1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RF.RD2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IR[15:0]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EXT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ALU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err="1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ALUOut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B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mbria" panose="02040503050406030204" pitchFamily="18" charset="0"/>
                          <a:ea typeface="黑体" pitchFamily="49" charset="-122"/>
                          <a:cs typeface="Times New Roman"/>
                        </a:rPr>
                        <a:t>ADDU</a:t>
                      </a:r>
                      <a:endParaRPr lang="en-US" sz="1400" kern="100" dirty="0">
                        <a:latin typeface="Cambria" panose="02040503050406030204" pitchFamily="18" charset="0"/>
                        <a:ea typeface="黑体" pitchFamily="49" charset="-122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IR[15:0]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NPC.NPC</a:t>
                      </a:r>
                      <a:endParaRPr lang="en-US" sz="13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IM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baseline="0" dirty="0" err="1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ALUOut</a:t>
                      </a:r>
                      <a:endParaRPr lang="en-US" altLang="zh-CN" sz="1400" kern="100" baseline="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IR[15:11]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RF.RD1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RF.RD2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3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B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ALU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anose="02040503050406030204" pitchFamily="18" charset="0"/>
                        <a:ea typeface="黑体" pitchFamily="49" charset="-122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3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1400" kern="100" baseline="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3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FF0000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FF0000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anose="02040503050406030204" pitchFamily="18" charset="0"/>
                        <a:ea typeface="黑体" pitchFamily="49" charset="-122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3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1400" kern="100" baseline="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3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FF0000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FF0000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anose="02040503050406030204" pitchFamily="18" charset="0"/>
                        <a:ea typeface="黑体" pitchFamily="49" charset="-122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3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1400" kern="100" baseline="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3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FF0000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FF0000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anose="02040503050406030204" pitchFamily="18" charset="0"/>
                        <a:ea typeface="黑体" pitchFamily="49" charset="-122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3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1400" kern="100" baseline="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3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FF0000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FF0000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anose="02040503050406030204" pitchFamily="18" charset="0"/>
                        <a:ea typeface="黑体" pitchFamily="49" charset="-122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3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1400" kern="100" baseline="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3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FF0000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FF0000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内容占位符 1"/>
          <p:cNvSpPr txBox="1">
            <a:spLocks/>
          </p:cNvSpPr>
          <p:nvPr/>
        </p:nvSpPr>
        <p:spPr bwMode="auto">
          <a:xfrm>
            <a:off x="214313" y="765175"/>
            <a:ext cx="8715375" cy="2375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9900"/>
              </a:buClr>
              <a:buSzPct val="5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FF9900"/>
              </a:buClr>
              <a:buSzPct val="5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kern="0" dirty="0" smtClean="0"/>
              <a:t>ADDU</a:t>
            </a:r>
          </a:p>
        </p:txBody>
      </p:sp>
      <p:sp>
        <p:nvSpPr>
          <p:cNvPr id="8" name="矩形 7"/>
          <p:cNvSpPr/>
          <p:nvPr/>
        </p:nvSpPr>
        <p:spPr>
          <a:xfrm>
            <a:off x="4536504" y="908720"/>
            <a:ext cx="4572000" cy="147944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defTabSz="457200">
              <a:lnSpc>
                <a:spcPct val="90000"/>
              </a:lnSpc>
              <a:spcBef>
                <a:spcPct val="50000"/>
              </a:spcBef>
              <a:tabLst>
                <a:tab pos="1143000" algn="l"/>
                <a:tab pos="5367338" algn="l"/>
              </a:tabLst>
            </a:pPr>
            <a:r>
              <a:rPr lang="en-US" altLang="zh-CN" sz="2800" dirty="0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</a:rPr>
              <a:t>RTL</a:t>
            </a:r>
          </a:p>
          <a:p>
            <a:pPr defTabSz="457200">
              <a:lnSpc>
                <a:spcPct val="90000"/>
              </a:lnSpc>
              <a:spcBef>
                <a:spcPct val="50000"/>
              </a:spcBef>
              <a:tabLst>
                <a:tab pos="1143000" algn="l"/>
                <a:tab pos="5367338" algn="l"/>
              </a:tabLst>
            </a:pPr>
            <a:r>
              <a:rPr lang="en-US" altLang="zh-CN" sz="2800" dirty="0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</a:rPr>
              <a:t>R[rd]</a:t>
            </a:r>
            <a:r>
              <a:rPr lang="en-US" altLang="zh-CN" sz="2800" dirty="0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  <a:sym typeface="Symbol" charset="2"/>
              </a:rPr>
              <a:t></a:t>
            </a:r>
            <a:r>
              <a:rPr lang="en-US" altLang="zh-CN" sz="2800" dirty="0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</a:rPr>
              <a:t>R[</a:t>
            </a:r>
            <a:r>
              <a:rPr lang="en-US" altLang="zh-CN" sz="2800" dirty="0" err="1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</a:rPr>
              <a:t>rs</a:t>
            </a:r>
            <a:r>
              <a:rPr lang="en-US" altLang="zh-CN" sz="2800" dirty="0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</a:rPr>
              <a:t>]+R[</a:t>
            </a:r>
            <a:r>
              <a:rPr lang="en-US" altLang="zh-CN" sz="2800" dirty="0" err="1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</a:rPr>
              <a:t>rt</a:t>
            </a:r>
            <a:r>
              <a:rPr lang="en-US" altLang="zh-CN" sz="2800" dirty="0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</a:rPr>
              <a:t>] PC</a:t>
            </a:r>
            <a:r>
              <a:rPr lang="en-US" altLang="zh-CN" sz="2800" dirty="0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  <a:sym typeface="Symbol" charset="2"/>
              </a:rPr>
              <a:t></a:t>
            </a:r>
            <a:r>
              <a:rPr lang="en-US" altLang="zh-CN" sz="2800" dirty="0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</a:rPr>
              <a:t>PC+4</a:t>
            </a:r>
          </a:p>
        </p:txBody>
      </p:sp>
    </p:spTree>
    <p:extLst>
      <p:ext uri="{BB962C8B-B14F-4D97-AF65-F5344CB8AC3E}">
        <p14:creationId xmlns:p14="http://schemas.microsoft.com/office/powerpoint/2010/main" val="233926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示例：</a:t>
            </a:r>
            <a:r>
              <a:rPr lang="en-US" altLang="zh-CN" dirty="0" smtClean="0"/>
              <a:t>SUBU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9539205"/>
              </p:ext>
            </p:extLst>
          </p:nvPr>
        </p:nvGraphicFramePr>
        <p:xfrm>
          <a:off x="-36512" y="3140968"/>
          <a:ext cx="9180839" cy="3600000"/>
        </p:xfrm>
        <a:graphic>
          <a:graphicData uri="http://schemas.openxmlformats.org/drawingml/2006/table">
            <a:tbl>
              <a:tblPr/>
              <a:tblGrid>
                <a:gridCol w="540000"/>
                <a:gridCol w="308606"/>
                <a:gridCol w="617211"/>
                <a:gridCol w="720080"/>
                <a:gridCol w="411475"/>
                <a:gridCol w="411475"/>
                <a:gridCol w="720080"/>
                <a:gridCol w="822948"/>
                <a:gridCol w="651501"/>
                <a:gridCol w="651501"/>
                <a:gridCol w="617211"/>
                <a:gridCol w="342895"/>
                <a:gridCol w="396000"/>
                <a:gridCol w="617211"/>
                <a:gridCol w="684000"/>
                <a:gridCol w="325750"/>
                <a:gridCol w="342895"/>
              </a:tblGrid>
              <a:tr h="36000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solidFill>
                          <a:schemeClr val="bg1"/>
                        </a:solidFill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NPC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PC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IM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IR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RF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B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EXT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ALU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err="1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ALUOut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DM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DR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PC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IMM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err="1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WData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RD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D</a:t>
                      </a:r>
                      <a:endParaRPr lang="zh-CN" sz="12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mbria" panose="02040503050406030204" pitchFamily="18" charset="0"/>
                          <a:ea typeface="黑体" pitchFamily="49" charset="-122"/>
                          <a:cs typeface="Times New Roman"/>
                        </a:rPr>
                        <a:t>LW</a:t>
                      </a:r>
                      <a:endParaRPr lang="en-US" sz="1400" kern="100" dirty="0">
                        <a:latin typeface="Cambria" panose="02040503050406030204" pitchFamily="18" charset="0"/>
                        <a:ea typeface="黑体" pitchFamily="49" charset="-122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IR[15:0]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NPC.NPC</a:t>
                      </a:r>
                      <a:endParaRPr lang="en-US" sz="13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IM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baseline="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DR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IR[20:16]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RF.RD1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RF.RD2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IR[15:0]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EXT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ALU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err="1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ALUOut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DM</a:t>
                      </a: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mbria" panose="02040503050406030204" pitchFamily="18" charset="0"/>
                          <a:ea typeface="黑体" pitchFamily="49" charset="-122"/>
                          <a:cs typeface="Times New Roman"/>
                        </a:rPr>
                        <a:t>SW</a:t>
                      </a:r>
                      <a:endParaRPr lang="en-US" sz="1400" kern="100" dirty="0">
                        <a:latin typeface="Cambria" panose="02040503050406030204" pitchFamily="18" charset="0"/>
                        <a:ea typeface="黑体" pitchFamily="49" charset="-122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IR[15:0]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NPC.NPC</a:t>
                      </a:r>
                      <a:endParaRPr lang="en-US" sz="13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IM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1400" kern="100" baseline="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RF.RD1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RF.RD2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IR[15:0]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EXT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ALU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err="1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ALUOut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B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mbria" panose="02040503050406030204" pitchFamily="18" charset="0"/>
                          <a:ea typeface="黑体" pitchFamily="49" charset="-122"/>
                          <a:cs typeface="Times New Roman"/>
                        </a:rPr>
                        <a:t>ADDU</a:t>
                      </a:r>
                      <a:endParaRPr lang="en-US" sz="1400" kern="100" dirty="0">
                        <a:latin typeface="Cambria" panose="02040503050406030204" pitchFamily="18" charset="0"/>
                        <a:ea typeface="黑体" pitchFamily="49" charset="-122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IR[15:0]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NPC.NPC</a:t>
                      </a:r>
                      <a:endParaRPr lang="en-US" sz="13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IM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baseline="0" dirty="0" err="1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ALUOut</a:t>
                      </a:r>
                      <a:endParaRPr lang="en-US" altLang="zh-CN" sz="1400" kern="100" baseline="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IR[15:11]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RF.RD1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RF.RD2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3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B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ALU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latin typeface="Cambria" panose="02040503050406030204" pitchFamily="18" charset="0"/>
                          <a:ea typeface="黑体" pitchFamily="49" charset="-122"/>
                          <a:cs typeface="Times New Roman"/>
                        </a:rPr>
                        <a:t>SUBU</a:t>
                      </a:r>
                      <a:endParaRPr lang="en-US" sz="1400" kern="100" dirty="0">
                        <a:latin typeface="Cambria" panose="02040503050406030204" pitchFamily="18" charset="0"/>
                        <a:ea typeface="黑体" pitchFamily="49" charset="-122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IR[15:0]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NPC.NPC</a:t>
                      </a:r>
                      <a:endParaRPr lang="en-US" sz="13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IM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baseline="0" dirty="0" err="1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ALUOut</a:t>
                      </a:r>
                      <a:endParaRPr lang="en-US" altLang="zh-CN" sz="1400" kern="100" baseline="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IR[15:11]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RF.RD1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RF.RD2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3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B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/>
                          <a:cs typeface="Times New Roman"/>
                        </a:rPr>
                        <a:t>ALU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FF0000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FF0000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anose="02040503050406030204" pitchFamily="18" charset="0"/>
                        <a:ea typeface="黑体" pitchFamily="49" charset="-122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3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1400" kern="100" baseline="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3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FF0000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FF0000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anose="02040503050406030204" pitchFamily="18" charset="0"/>
                        <a:ea typeface="黑体" pitchFamily="49" charset="-122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3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1400" kern="100" baseline="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3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FF0000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FF0000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anose="02040503050406030204" pitchFamily="18" charset="0"/>
                        <a:ea typeface="黑体" pitchFamily="49" charset="-122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3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1400" kern="100" baseline="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3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FF0000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FF0000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anose="02040503050406030204" pitchFamily="18" charset="0"/>
                        <a:ea typeface="黑体" pitchFamily="49" charset="-122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3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1400" kern="100" baseline="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300" kern="1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FF0000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FF0000"/>
                        </a:solidFill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内容占位符 1"/>
          <p:cNvSpPr txBox="1">
            <a:spLocks/>
          </p:cNvSpPr>
          <p:nvPr/>
        </p:nvSpPr>
        <p:spPr bwMode="auto">
          <a:xfrm>
            <a:off x="214313" y="765175"/>
            <a:ext cx="8715375" cy="2375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9900"/>
              </a:buClr>
              <a:buSzPct val="5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FF9900"/>
              </a:buClr>
              <a:buSzPct val="5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kern="0" dirty="0" smtClean="0"/>
              <a:t>SUBU</a:t>
            </a:r>
          </a:p>
        </p:txBody>
      </p:sp>
      <p:sp>
        <p:nvSpPr>
          <p:cNvPr id="8" name="矩形 7"/>
          <p:cNvSpPr/>
          <p:nvPr/>
        </p:nvSpPr>
        <p:spPr>
          <a:xfrm>
            <a:off x="4536504" y="908720"/>
            <a:ext cx="4572000" cy="168661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defTabSz="457200">
              <a:lnSpc>
                <a:spcPct val="90000"/>
              </a:lnSpc>
              <a:spcBef>
                <a:spcPct val="50000"/>
              </a:spcBef>
              <a:tabLst>
                <a:tab pos="1143000" algn="l"/>
                <a:tab pos="5367338" algn="l"/>
              </a:tabLst>
            </a:pPr>
            <a:r>
              <a:rPr lang="en-US" altLang="zh-CN" sz="2800" dirty="0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</a:rPr>
              <a:t>RTL</a:t>
            </a:r>
          </a:p>
          <a:p>
            <a:pPr defTabSz="457200">
              <a:lnSpc>
                <a:spcPct val="90000"/>
              </a:lnSpc>
              <a:spcBef>
                <a:spcPct val="50000"/>
              </a:spcBef>
              <a:tabLst>
                <a:tab pos="1143000" algn="l"/>
                <a:tab pos="5367338" algn="l"/>
              </a:tabLst>
            </a:pPr>
            <a:r>
              <a:rPr lang="en-US" altLang="zh-CN" sz="2800" dirty="0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</a:rPr>
              <a:t>R[rd]</a:t>
            </a:r>
            <a:r>
              <a:rPr lang="en-US" altLang="zh-CN" sz="2800" dirty="0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  <a:sym typeface="Symbol" charset="2"/>
              </a:rPr>
              <a:t></a:t>
            </a:r>
            <a:r>
              <a:rPr lang="en-US" altLang="zh-CN" sz="2800" dirty="0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</a:rPr>
              <a:t>R[</a:t>
            </a:r>
            <a:r>
              <a:rPr lang="en-US" altLang="zh-CN" sz="2800" dirty="0" err="1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</a:rPr>
              <a:t>rs</a:t>
            </a:r>
            <a:r>
              <a:rPr lang="en-US" altLang="zh-CN" sz="2800" dirty="0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</a:rPr>
              <a:t>] </a:t>
            </a:r>
            <a:r>
              <a:rPr lang="zh-CN" altLang="en-US" sz="2800" dirty="0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</a:rPr>
              <a:t>－ </a:t>
            </a:r>
            <a:r>
              <a:rPr lang="en-US" altLang="zh-CN" sz="2800" dirty="0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</a:rPr>
              <a:t>R[</a:t>
            </a:r>
            <a:r>
              <a:rPr lang="en-US" altLang="zh-CN" sz="2800" dirty="0" err="1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</a:rPr>
              <a:t>rt</a:t>
            </a:r>
            <a:r>
              <a:rPr lang="en-US" altLang="zh-CN" sz="2800" dirty="0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</a:rPr>
              <a:t>] </a:t>
            </a:r>
            <a:endParaRPr lang="en-US" altLang="zh-CN" sz="2800" dirty="0" smtClean="0">
              <a:solidFill>
                <a:schemeClr val="lt1"/>
              </a:solidFill>
              <a:latin typeface="Cambria" panose="02040503050406030204" pitchFamily="18" charset="0"/>
              <a:cs typeface="Courier New" pitchFamily="49" charset="0"/>
            </a:endParaRPr>
          </a:p>
          <a:p>
            <a:pPr defTabSz="457200">
              <a:lnSpc>
                <a:spcPct val="90000"/>
              </a:lnSpc>
              <a:spcBef>
                <a:spcPct val="50000"/>
              </a:spcBef>
              <a:tabLst>
                <a:tab pos="1143000" algn="l"/>
                <a:tab pos="5367338" algn="l"/>
              </a:tabLst>
            </a:pPr>
            <a:r>
              <a:rPr lang="en-US" altLang="zh-CN" sz="2800" dirty="0" smtClean="0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</a:rPr>
              <a:t>PC</a:t>
            </a:r>
            <a:r>
              <a:rPr lang="en-US" altLang="zh-CN" sz="2800" dirty="0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  <a:sym typeface="Symbol" charset="2"/>
              </a:rPr>
              <a:t></a:t>
            </a:r>
            <a:r>
              <a:rPr lang="en-US" altLang="zh-CN" sz="2800" dirty="0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</a:rPr>
              <a:t>PC+4</a:t>
            </a:r>
          </a:p>
        </p:txBody>
      </p:sp>
    </p:spTree>
    <p:extLst>
      <p:ext uri="{BB962C8B-B14F-4D97-AF65-F5344CB8AC3E}">
        <p14:creationId xmlns:p14="http://schemas.microsoft.com/office/powerpoint/2010/main" val="233926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黑体"/>
        <a:ea typeface=""/>
        <a:cs typeface=""/>
      </a:majorFont>
      <a:minorFont>
        <a:latin typeface="黑体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34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34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0_gxp模板-2">
  <a:themeElements>
    <a:clrScheme name="2_gxp模板-2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gxp模板-2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9900"/>
          </a:buClr>
          <a:buSzTx/>
          <a:buFont typeface="Wingdings" pitchFamily="2" charset="2"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9900"/>
          </a:buClr>
          <a:buSzTx/>
          <a:buFont typeface="Wingdings" pitchFamily="2" charset="2"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  <a:sym typeface="Wingdings" pitchFamily="2" charset="2"/>
          </a:defRPr>
        </a:defPPr>
      </a:lstStyle>
    </a:lnDef>
  </a:objectDefaults>
  <a:extraClrSchemeLst>
    <a:extraClrScheme>
      <a:clrScheme name="2_gxp模板-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xp模板-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xp模板-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xp模板-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xp模板-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xp模板-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xp模板-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gxp模板">
  <a:themeElements>
    <a:clrScheme name="gxp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xp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xp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xp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p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p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p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p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p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11686</TotalTime>
  <Words>2147</Words>
  <Application>Microsoft Office PowerPoint</Application>
  <PresentationFormat>全屏显示(4:3)</PresentationFormat>
  <Paragraphs>1312</Paragraphs>
  <Slides>27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27</vt:i4>
      </vt:variant>
    </vt:vector>
  </HeadingPairs>
  <TitlesOfParts>
    <vt:vector size="30" baseType="lpstr">
      <vt:lpstr>3_默认设计模板</vt:lpstr>
      <vt:lpstr>10_gxp模板-2</vt:lpstr>
      <vt:lpstr>gxp模板</vt:lpstr>
      <vt:lpstr>PowerPoint 演示文稿</vt:lpstr>
      <vt:lpstr>提纲</vt:lpstr>
      <vt:lpstr>数据通路的一般性方法</vt:lpstr>
      <vt:lpstr>数据通路的一般性方法</vt:lpstr>
      <vt:lpstr>数据通路的一般性方法</vt:lpstr>
      <vt:lpstr>示例：LW</vt:lpstr>
      <vt:lpstr>示例：SW</vt:lpstr>
      <vt:lpstr>示例：ADDU</vt:lpstr>
      <vt:lpstr>示例：SUBU</vt:lpstr>
      <vt:lpstr>示例：ORI</vt:lpstr>
      <vt:lpstr>示例：LUI</vt:lpstr>
      <vt:lpstr>示例：LUI</vt:lpstr>
      <vt:lpstr>示例：BEQ</vt:lpstr>
      <vt:lpstr>示例：JAL</vt:lpstr>
      <vt:lpstr>提纲</vt:lpstr>
      <vt:lpstr>常规表达方式的不足</vt:lpstr>
      <vt:lpstr>指令分类的启发</vt:lpstr>
      <vt:lpstr>指令分类的启发</vt:lpstr>
      <vt:lpstr>你发现了什么？</vt:lpstr>
      <vt:lpstr>怎么写表达式？</vt:lpstr>
      <vt:lpstr>状态机的设计思路</vt:lpstr>
      <vt:lpstr>按照指令大类设计的意义</vt:lpstr>
      <vt:lpstr>有没有标准的状态机？</vt:lpstr>
      <vt:lpstr>提纲</vt:lpstr>
      <vt:lpstr>PPT数据通路 vs 教科书数据通路</vt:lpstr>
      <vt:lpstr>PPT数据通路 vs 教科书数据通路</vt:lpstr>
      <vt:lpstr>谢谢大家！</vt:lpstr>
    </vt:vector>
  </TitlesOfParts>
  <Company>GXP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GXP</dc:creator>
  <cp:lastModifiedBy>GXP</cp:lastModifiedBy>
  <cp:revision>841</cp:revision>
  <dcterms:created xsi:type="dcterms:W3CDTF">2012-04-28T15:01:00Z</dcterms:created>
  <dcterms:modified xsi:type="dcterms:W3CDTF">2013-11-13T04:36:52Z</dcterms:modified>
</cp:coreProperties>
</file>