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 id="2147484240" r:id="rId2"/>
    <p:sldMasterId id="2147484252" r:id="rId3"/>
    <p:sldMasterId id="2147484264" r:id="rId4"/>
    <p:sldMasterId id="2147484278" r:id="rId5"/>
    <p:sldMasterId id="2147484290" r:id="rId6"/>
  </p:sldMasterIdLst>
  <p:notesMasterIdLst>
    <p:notesMasterId r:id="rId67"/>
  </p:notesMasterIdLst>
  <p:handoutMasterIdLst>
    <p:handoutMasterId r:id="rId68"/>
  </p:handoutMasterIdLst>
  <p:sldIdLst>
    <p:sldId id="866" r:id="rId7"/>
    <p:sldId id="967" r:id="rId8"/>
    <p:sldId id="968" r:id="rId9"/>
    <p:sldId id="932" r:id="rId10"/>
    <p:sldId id="933" r:id="rId11"/>
    <p:sldId id="934" r:id="rId12"/>
    <p:sldId id="935" r:id="rId13"/>
    <p:sldId id="936" r:id="rId14"/>
    <p:sldId id="937" r:id="rId15"/>
    <p:sldId id="938" r:id="rId16"/>
    <p:sldId id="939" r:id="rId17"/>
    <p:sldId id="966" r:id="rId18"/>
    <p:sldId id="965" r:id="rId19"/>
    <p:sldId id="942" r:id="rId20"/>
    <p:sldId id="943" r:id="rId21"/>
    <p:sldId id="944" r:id="rId22"/>
    <p:sldId id="945" r:id="rId23"/>
    <p:sldId id="946" r:id="rId24"/>
    <p:sldId id="947" r:id="rId25"/>
    <p:sldId id="948" r:id="rId26"/>
    <p:sldId id="949" r:id="rId27"/>
    <p:sldId id="950" r:id="rId28"/>
    <p:sldId id="951" r:id="rId29"/>
    <p:sldId id="952" r:id="rId30"/>
    <p:sldId id="953" r:id="rId31"/>
    <p:sldId id="954" r:id="rId32"/>
    <p:sldId id="955" r:id="rId33"/>
    <p:sldId id="956" r:id="rId34"/>
    <p:sldId id="957" r:id="rId35"/>
    <p:sldId id="958" r:id="rId36"/>
    <p:sldId id="959" r:id="rId37"/>
    <p:sldId id="960" r:id="rId38"/>
    <p:sldId id="961" r:id="rId39"/>
    <p:sldId id="976" r:id="rId40"/>
    <p:sldId id="977" r:id="rId41"/>
    <p:sldId id="985" r:id="rId42"/>
    <p:sldId id="986" r:id="rId43"/>
    <p:sldId id="987" r:id="rId44"/>
    <p:sldId id="988" r:id="rId45"/>
    <p:sldId id="981" r:id="rId46"/>
    <p:sldId id="982" r:id="rId47"/>
    <p:sldId id="983" r:id="rId48"/>
    <p:sldId id="984" r:id="rId49"/>
    <p:sldId id="992" r:id="rId50"/>
    <p:sldId id="993" r:id="rId51"/>
    <p:sldId id="962" r:id="rId52"/>
    <p:sldId id="963" r:id="rId53"/>
    <p:sldId id="964" r:id="rId54"/>
    <p:sldId id="970" r:id="rId55"/>
    <p:sldId id="972" r:id="rId56"/>
    <p:sldId id="995" r:id="rId57"/>
    <p:sldId id="996" r:id="rId58"/>
    <p:sldId id="998" r:id="rId59"/>
    <p:sldId id="999" r:id="rId60"/>
    <p:sldId id="1000" r:id="rId61"/>
    <p:sldId id="1001" r:id="rId62"/>
    <p:sldId id="1002" r:id="rId63"/>
    <p:sldId id="969" r:id="rId64"/>
    <p:sldId id="989" r:id="rId65"/>
    <p:sldId id="994" r:id="rId66"/>
  </p:sldIdLst>
  <p:sldSz cx="9144000" cy="6858000" type="screen4x3"/>
  <p:notesSz cx="7099300" cy="10234613"/>
  <p:defaultTextStyle>
    <a:defPPr>
      <a:defRPr lang="zh-CN"/>
    </a:defPPr>
    <a:lvl1pPr algn="r" rtl="0" fontAlgn="base">
      <a:spcBef>
        <a:spcPct val="0"/>
      </a:spcBef>
      <a:spcAft>
        <a:spcPct val="0"/>
      </a:spcAft>
      <a:defRPr sz="3600" b="1" kern="1200">
        <a:solidFill>
          <a:srgbClr val="FF9900"/>
        </a:solidFill>
        <a:latin typeface="Times New Roman" pitchFamily="18" charset="0"/>
        <a:ea typeface="黑体" pitchFamily="2" charset="-122"/>
        <a:cs typeface="+mn-cs"/>
      </a:defRPr>
    </a:lvl1pPr>
    <a:lvl2pPr marL="457200" algn="r" rtl="0" fontAlgn="base">
      <a:spcBef>
        <a:spcPct val="0"/>
      </a:spcBef>
      <a:spcAft>
        <a:spcPct val="0"/>
      </a:spcAft>
      <a:defRPr sz="3600" b="1" kern="1200">
        <a:solidFill>
          <a:srgbClr val="FF9900"/>
        </a:solidFill>
        <a:latin typeface="Times New Roman" pitchFamily="18" charset="0"/>
        <a:ea typeface="黑体" pitchFamily="2" charset="-122"/>
        <a:cs typeface="+mn-cs"/>
      </a:defRPr>
    </a:lvl2pPr>
    <a:lvl3pPr marL="914400" algn="r" rtl="0" fontAlgn="base">
      <a:spcBef>
        <a:spcPct val="0"/>
      </a:spcBef>
      <a:spcAft>
        <a:spcPct val="0"/>
      </a:spcAft>
      <a:defRPr sz="3600" b="1" kern="1200">
        <a:solidFill>
          <a:srgbClr val="FF9900"/>
        </a:solidFill>
        <a:latin typeface="Times New Roman" pitchFamily="18" charset="0"/>
        <a:ea typeface="黑体" pitchFamily="2" charset="-122"/>
        <a:cs typeface="+mn-cs"/>
      </a:defRPr>
    </a:lvl3pPr>
    <a:lvl4pPr marL="1371600" algn="r" rtl="0" fontAlgn="base">
      <a:spcBef>
        <a:spcPct val="0"/>
      </a:spcBef>
      <a:spcAft>
        <a:spcPct val="0"/>
      </a:spcAft>
      <a:defRPr sz="3600" b="1" kern="1200">
        <a:solidFill>
          <a:srgbClr val="FF9900"/>
        </a:solidFill>
        <a:latin typeface="Times New Roman" pitchFamily="18" charset="0"/>
        <a:ea typeface="黑体" pitchFamily="2" charset="-122"/>
        <a:cs typeface="+mn-cs"/>
      </a:defRPr>
    </a:lvl4pPr>
    <a:lvl5pPr marL="1828800" algn="r" rtl="0" fontAlgn="base">
      <a:spcBef>
        <a:spcPct val="0"/>
      </a:spcBef>
      <a:spcAft>
        <a:spcPct val="0"/>
      </a:spcAft>
      <a:defRPr sz="3600" b="1" kern="1200">
        <a:solidFill>
          <a:srgbClr val="FF9900"/>
        </a:solidFill>
        <a:latin typeface="Times New Roman" pitchFamily="18" charset="0"/>
        <a:ea typeface="黑体" pitchFamily="2" charset="-122"/>
        <a:cs typeface="+mn-cs"/>
      </a:defRPr>
    </a:lvl5pPr>
    <a:lvl6pPr marL="2286000" algn="l" defTabSz="914400" rtl="0" eaLnBrk="1" latinLnBrk="0" hangingPunct="1">
      <a:defRPr sz="3600" b="1" kern="1200">
        <a:solidFill>
          <a:srgbClr val="FF9900"/>
        </a:solidFill>
        <a:latin typeface="Times New Roman" pitchFamily="18" charset="0"/>
        <a:ea typeface="黑体" pitchFamily="2" charset="-122"/>
        <a:cs typeface="+mn-cs"/>
      </a:defRPr>
    </a:lvl6pPr>
    <a:lvl7pPr marL="2743200" algn="l" defTabSz="914400" rtl="0" eaLnBrk="1" latinLnBrk="0" hangingPunct="1">
      <a:defRPr sz="3600" b="1" kern="1200">
        <a:solidFill>
          <a:srgbClr val="FF9900"/>
        </a:solidFill>
        <a:latin typeface="Times New Roman" pitchFamily="18" charset="0"/>
        <a:ea typeface="黑体" pitchFamily="2" charset="-122"/>
        <a:cs typeface="+mn-cs"/>
      </a:defRPr>
    </a:lvl7pPr>
    <a:lvl8pPr marL="3200400" algn="l" defTabSz="914400" rtl="0" eaLnBrk="1" latinLnBrk="0" hangingPunct="1">
      <a:defRPr sz="3600" b="1" kern="1200">
        <a:solidFill>
          <a:srgbClr val="FF9900"/>
        </a:solidFill>
        <a:latin typeface="Times New Roman" pitchFamily="18" charset="0"/>
        <a:ea typeface="黑体" pitchFamily="2" charset="-122"/>
        <a:cs typeface="+mn-cs"/>
      </a:defRPr>
    </a:lvl8pPr>
    <a:lvl9pPr marL="3657600" algn="l" defTabSz="914400" rtl="0" eaLnBrk="1" latinLnBrk="0" hangingPunct="1">
      <a:defRPr sz="3600" b="1" kern="1200">
        <a:solidFill>
          <a:srgbClr val="FF9900"/>
        </a:solidFill>
        <a:latin typeface="Times New Roman" pitchFamily="18"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33CCFF"/>
    <a:srgbClr val="FF0000"/>
    <a:srgbClr val="FFFF00"/>
    <a:srgbClr val="FF9999"/>
    <a:srgbClr val="CC00FF"/>
    <a:srgbClr val="66FFFF"/>
    <a:srgbClr val="FFFF99"/>
    <a:srgbClr val="FF9900"/>
    <a:srgbClr val="00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2" autoAdjust="0"/>
    <p:restoredTop sz="94660" autoAdjust="0"/>
  </p:normalViewPr>
  <p:slideViewPr>
    <p:cSldViewPr>
      <p:cViewPr varScale="1">
        <p:scale>
          <a:sx n="63" d="100"/>
          <a:sy n="63" d="100"/>
        </p:scale>
        <p:origin x="-12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664"/>
    </p:cViewPr>
  </p:sorterViewPr>
  <p:notesViewPr>
    <p:cSldViewPr>
      <p:cViewPr varScale="1">
        <p:scale>
          <a:sx n="58" d="100"/>
          <a:sy n="58" d="100"/>
        </p:scale>
        <p:origin x="-2683" y="-62"/>
      </p:cViewPr>
      <p:guideLst>
        <p:guide orient="horz" pos="3223"/>
        <p:guide pos="2236"/>
      </p:guideLst>
    </p:cSldViewPr>
  </p:notes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5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485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485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485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a:solidFill>
                  <a:schemeClr val="tx1"/>
                </a:solidFill>
                <a:latin typeface="Times New Roman" pitchFamily="18" charset="0"/>
                <a:ea typeface="宋体" pitchFamily="2" charset="-122"/>
              </a:defRPr>
            </a:lvl1pPr>
          </a:lstStyle>
          <a:p>
            <a:pPr>
              <a:defRPr/>
            </a:pPr>
            <a:fld id="{FBD9F78B-5534-4D4A-B49C-4BC0E819DC46}" type="slidenum">
              <a:rPr lang="en-US" altLang="zh-CN"/>
              <a:pPr>
                <a:defRPr/>
              </a:pPr>
              <a:t>‹#›</a:t>
            </a:fld>
            <a:endParaRPr lang="en-US" altLang="zh-CN"/>
          </a:p>
        </p:txBody>
      </p:sp>
    </p:spTree>
    <p:extLst>
      <p:ext uri="{BB962C8B-B14F-4D97-AF65-F5344CB8AC3E}">
        <p14:creationId xmlns:p14="http://schemas.microsoft.com/office/powerpoint/2010/main" xmlns="" val="24171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solidFill>
                  <a:schemeClr val="tx1"/>
                </a:solidFill>
                <a:latin typeface="Times New Roman" pitchFamily="18" charset="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a:solidFill>
                  <a:schemeClr val="tx1"/>
                </a:solidFill>
                <a:latin typeface="Times New Roman" pitchFamily="18" charset="0"/>
                <a:ea typeface="宋体" pitchFamily="2" charset="-122"/>
              </a:defRPr>
            </a:lvl1pPr>
          </a:lstStyle>
          <a:p>
            <a:pPr>
              <a:defRPr/>
            </a:pPr>
            <a:fld id="{44F41309-E684-4FFB-9549-4D2B145DD2E1}" type="slidenum">
              <a:rPr lang="en-US" altLang="zh-CN"/>
              <a:pPr>
                <a:defRPr/>
              </a:pPr>
              <a:t>‹#›</a:t>
            </a:fld>
            <a:endParaRPr lang="en-US" altLang="zh-CN"/>
          </a:p>
        </p:txBody>
      </p:sp>
    </p:spTree>
    <p:extLst>
      <p:ext uri="{BB962C8B-B14F-4D97-AF65-F5344CB8AC3E}">
        <p14:creationId xmlns:p14="http://schemas.microsoft.com/office/powerpoint/2010/main" xmlns="" val="4144588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600">
                <a:solidFill>
                  <a:schemeClr val="tx1"/>
                </a:solidFill>
                <a:latin typeface="Times New Roman" pitchFamily="18" charset="0"/>
                <a:ea typeface="宋体" charset="-122"/>
              </a:defRPr>
            </a:lvl1pPr>
            <a:lvl2pPr marL="804763" indent="-309524" eaLnBrk="0" hangingPunct="0">
              <a:defRPr kumimoji="1" sz="2600">
                <a:solidFill>
                  <a:schemeClr val="tx1"/>
                </a:solidFill>
                <a:latin typeface="Times New Roman" pitchFamily="18" charset="0"/>
                <a:ea typeface="宋体" charset="-122"/>
              </a:defRPr>
            </a:lvl2pPr>
            <a:lvl3pPr marL="1238098" indent="-247620" eaLnBrk="0" hangingPunct="0">
              <a:defRPr kumimoji="1" sz="2600">
                <a:solidFill>
                  <a:schemeClr val="tx1"/>
                </a:solidFill>
                <a:latin typeface="Times New Roman" pitchFamily="18" charset="0"/>
                <a:ea typeface="宋体" charset="-122"/>
              </a:defRPr>
            </a:lvl3pPr>
            <a:lvl4pPr marL="1733337" indent="-247620" eaLnBrk="0" hangingPunct="0">
              <a:defRPr kumimoji="1" sz="2600">
                <a:solidFill>
                  <a:schemeClr val="tx1"/>
                </a:solidFill>
                <a:latin typeface="Times New Roman" pitchFamily="18" charset="0"/>
                <a:ea typeface="宋体" charset="-122"/>
              </a:defRPr>
            </a:lvl4pPr>
            <a:lvl5pPr marL="2228576" indent="-247620" eaLnBrk="0" hangingPunct="0">
              <a:defRPr kumimoji="1" sz="2600">
                <a:solidFill>
                  <a:schemeClr val="tx1"/>
                </a:solidFill>
                <a:latin typeface="Times New Roman" pitchFamily="18" charset="0"/>
                <a:ea typeface="宋体" charset="-122"/>
              </a:defRPr>
            </a:lvl5pPr>
            <a:lvl6pPr marL="2723815" indent="-247620" eaLnBrk="0" fontAlgn="base" hangingPunct="0">
              <a:spcBef>
                <a:spcPct val="0"/>
              </a:spcBef>
              <a:spcAft>
                <a:spcPct val="0"/>
              </a:spcAft>
              <a:defRPr kumimoji="1" sz="2600">
                <a:solidFill>
                  <a:schemeClr val="tx1"/>
                </a:solidFill>
                <a:latin typeface="Times New Roman" pitchFamily="18" charset="0"/>
                <a:ea typeface="宋体" charset="-122"/>
              </a:defRPr>
            </a:lvl6pPr>
            <a:lvl7pPr marL="3219054" indent="-247620" eaLnBrk="0" fontAlgn="base" hangingPunct="0">
              <a:spcBef>
                <a:spcPct val="0"/>
              </a:spcBef>
              <a:spcAft>
                <a:spcPct val="0"/>
              </a:spcAft>
              <a:defRPr kumimoji="1" sz="2600">
                <a:solidFill>
                  <a:schemeClr val="tx1"/>
                </a:solidFill>
                <a:latin typeface="Times New Roman" pitchFamily="18" charset="0"/>
                <a:ea typeface="宋体" charset="-122"/>
              </a:defRPr>
            </a:lvl7pPr>
            <a:lvl8pPr marL="3714293" indent="-247620" eaLnBrk="0" fontAlgn="base" hangingPunct="0">
              <a:spcBef>
                <a:spcPct val="0"/>
              </a:spcBef>
              <a:spcAft>
                <a:spcPct val="0"/>
              </a:spcAft>
              <a:defRPr kumimoji="1" sz="2600">
                <a:solidFill>
                  <a:schemeClr val="tx1"/>
                </a:solidFill>
                <a:latin typeface="Times New Roman" pitchFamily="18" charset="0"/>
                <a:ea typeface="宋体" charset="-122"/>
              </a:defRPr>
            </a:lvl8pPr>
            <a:lvl9pPr marL="4209532" indent="-247620" eaLnBrk="0" fontAlgn="base" hangingPunct="0">
              <a:spcBef>
                <a:spcPct val="0"/>
              </a:spcBef>
              <a:spcAft>
                <a:spcPct val="0"/>
              </a:spcAft>
              <a:defRPr kumimoji="1" sz="2600">
                <a:solidFill>
                  <a:schemeClr val="tx1"/>
                </a:solidFill>
                <a:latin typeface="Times New Roman" pitchFamily="18" charset="0"/>
                <a:ea typeface="宋体" charset="-122"/>
              </a:defRPr>
            </a:lvl9pPr>
          </a:lstStyle>
          <a:p>
            <a:pPr eaLnBrk="1" hangingPunct="1">
              <a:buClr>
                <a:srgbClr val="800080"/>
              </a:buClr>
            </a:pPr>
            <a:fld id="{B3AECDE3-4987-42AC-BE65-E8206306E200}" type="slidenum">
              <a:rPr lang="en-US" altLang="zh-CN" sz="1300">
                <a:solidFill>
                  <a:prstClr val="black"/>
                </a:solidFill>
              </a:rPr>
              <a:pPr eaLnBrk="1" hangingPunct="1">
                <a:buClr>
                  <a:srgbClr val="800080"/>
                </a:buClr>
              </a:pPr>
              <a:t>1</a:t>
            </a:fld>
            <a:endParaRPr lang="en-US" altLang="zh-CN" sz="1300">
              <a:solidFill>
                <a:prstClr val="black"/>
              </a:solidFill>
            </a:endParaRPr>
          </a:p>
        </p:txBody>
      </p:sp>
      <p:sp>
        <p:nvSpPr>
          <p:cNvPr id="55299" name="Rectangle 2"/>
          <p:cNvSpPr>
            <a:spLocks noGrp="1" noRot="1" noChangeAspect="1" noChangeArrowheads="1" noTextEdit="1"/>
          </p:cNvSpPr>
          <p:nvPr>
            <p:ph type="sldImg"/>
          </p:nvPr>
        </p:nvSpPr>
        <p:spPr>
          <a:xfrm>
            <a:off x="992188" y="768350"/>
            <a:ext cx="5114925" cy="3836988"/>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6690"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186691"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8738"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188739"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0786"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190787"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6930"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196931"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3074"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203075"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22"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205123"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r>
              <a:rPr lang="en-US" dirty="0" smtClean="0"/>
              <a:t>was p 677 in book (not</a:t>
            </a:r>
            <a:r>
              <a:rPr lang="en-US" baseline="0" dirty="0" smtClean="0"/>
              <a:t> current edition)</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9218"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209219"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26</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6BEB134A-141B-5B40-9166-72E046F65F03}" type="datetime3">
              <a:rPr lang="en-AU">
                <a:solidFill>
                  <a:prstClr val="black"/>
                </a:solidFill>
              </a:rPr>
              <a:pPr/>
              <a:t>11 January, 2014</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020993C2-33EC-6841-8B88-705AD99553A6}" type="slidenum">
              <a:rPr lang="en-AU">
                <a:solidFill>
                  <a:prstClr val="black"/>
                </a:solidFill>
              </a:rPr>
              <a:pPr/>
              <a:t>27</a:t>
            </a:fld>
            <a:endParaRPr lang="en-AU">
              <a:solidFill>
                <a:prstClr val="black"/>
              </a:solidFill>
            </a:endParaRPr>
          </a:p>
        </p:txBody>
      </p:sp>
      <p:sp>
        <p:nvSpPr>
          <p:cNvPr id="453634" name="Rectangle 2"/>
          <p:cNvSpPr>
            <a:spLocks noGrp="1" noRot="1" noChangeAspect="1" noChangeArrowheads="1" noTextEdit="1"/>
          </p:cNvSpPr>
          <p:nvPr>
            <p:ph type="sldImg"/>
          </p:nvPr>
        </p:nvSpPr>
        <p:spPr>
          <a:xfrm>
            <a:off x="992188" y="768350"/>
            <a:ext cx="5114925" cy="3836988"/>
          </a:xfrm>
          <a:ln/>
        </p:spPr>
      </p:sp>
      <p:sp>
        <p:nvSpPr>
          <p:cNvPr id="45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3D3508E0-F770-7C4D-9470-635F49919A05}" type="datetime3">
              <a:rPr lang="en-AU">
                <a:solidFill>
                  <a:prstClr val="black"/>
                </a:solidFill>
              </a:rPr>
              <a:pPr/>
              <a:t>11 January, 2014</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21571301-9103-074E-B9AA-6273CE542A86}" type="slidenum">
              <a:rPr lang="en-AU">
                <a:solidFill>
                  <a:prstClr val="black"/>
                </a:solidFill>
              </a:rPr>
              <a:pPr/>
              <a:t>28</a:t>
            </a:fld>
            <a:endParaRPr lang="en-AU">
              <a:solidFill>
                <a:prstClr val="black"/>
              </a:solidFill>
            </a:endParaRPr>
          </a:p>
        </p:txBody>
      </p:sp>
      <p:sp>
        <p:nvSpPr>
          <p:cNvPr id="455682" name="Rectangle 2"/>
          <p:cNvSpPr>
            <a:spLocks noGrp="1" noRot="1" noChangeAspect="1" noChangeArrowheads="1" noTextEdit="1"/>
          </p:cNvSpPr>
          <p:nvPr>
            <p:ph type="sldImg"/>
          </p:nvPr>
        </p:nvSpPr>
        <p:spPr>
          <a:xfrm>
            <a:off x="992188" y="768350"/>
            <a:ext cx="5114925" cy="3836988"/>
          </a:xfrm>
          <a:ln/>
        </p:spPr>
      </p:sp>
      <p:sp>
        <p:nvSpPr>
          <p:cNvPr id="45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18666136-3E36-B74D-B6D8-BD0C0E1F0662}" type="datetime3">
              <a:rPr lang="en-AU">
                <a:solidFill>
                  <a:prstClr val="black"/>
                </a:solidFill>
              </a:rPr>
              <a:pPr/>
              <a:t>11 January, 2014</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020C7EBD-A2C0-624C-B468-E169A36EE307}" type="slidenum">
              <a:rPr lang="en-AU">
                <a:solidFill>
                  <a:prstClr val="black"/>
                </a:solidFill>
              </a:rPr>
              <a:pPr/>
              <a:t>30</a:t>
            </a:fld>
            <a:endParaRPr lang="en-AU">
              <a:solidFill>
                <a:prstClr val="black"/>
              </a:solidFill>
            </a:endParaRPr>
          </a:p>
        </p:txBody>
      </p:sp>
      <p:sp>
        <p:nvSpPr>
          <p:cNvPr id="467970" name="Rectangle 2"/>
          <p:cNvSpPr>
            <a:spLocks noGrp="1" noRot="1" noChangeAspect="1" noChangeArrowheads="1" noTextEdit="1"/>
          </p:cNvSpPr>
          <p:nvPr>
            <p:ph type="sldImg"/>
          </p:nvPr>
        </p:nvSpPr>
        <p:spPr>
          <a:xfrm>
            <a:off x="992188" y="768350"/>
            <a:ext cx="5114925" cy="3836988"/>
          </a:xfrm>
          <a:ln/>
        </p:spPr>
      </p:sp>
      <p:sp>
        <p:nvSpPr>
          <p:cNvPr id="467971" name="Rectangle 3"/>
          <p:cNvSpPr>
            <a:spLocks noGrp="1" noChangeArrowheads="1"/>
          </p:cNvSpPr>
          <p:nvPr>
            <p:ph type="body" idx="1"/>
          </p:nvPr>
        </p:nvSpPr>
        <p:spPr/>
        <p:txBody>
          <a:bodyPr/>
          <a:lstStyle/>
          <a:p>
            <a:r>
              <a:rPr lang="en-US" dirty="0" smtClean="0"/>
              <a:t>Non-re-</a:t>
            </a:r>
            <a:r>
              <a:rPr lang="en-US" dirty="0" err="1" smtClean="0"/>
              <a:t>startable</a:t>
            </a:r>
            <a:r>
              <a:rPr lang="en-US" baseline="0" dirty="0" smtClean="0"/>
              <a:t> exception example:  arithmetic overflow.  If instruction completes, can’t show offending values</a:t>
            </a:r>
          </a:p>
          <a:p>
            <a:r>
              <a:rPr lang="en-US" baseline="0" dirty="0" smtClean="0"/>
              <a:t>Re-</a:t>
            </a:r>
            <a:r>
              <a:rPr lang="en-US" baseline="0" dirty="0" err="1" smtClean="0"/>
              <a:t>startable</a:t>
            </a:r>
            <a:r>
              <a:rPr lang="en-US" baseline="0" dirty="0" smtClean="0"/>
              <a:t> exception example:  I/O device interrupt.</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a:ln/>
        </p:spPr>
        <p:txBody>
          <a:bodyPr/>
          <a:lstStyle/>
          <a:p>
            <a:fld id="{E167AA84-6628-BA46-ADAB-A9204FFF4A43}" type="datetime3">
              <a:rPr lang="en-AU">
                <a:solidFill>
                  <a:prstClr val="black"/>
                </a:solidFill>
              </a:rPr>
              <a:pPr/>
              <a:t>11 January, 2014</a:t>
            </a:fld>
            <a:endParaRPr lang="en-AU">
              <a:solidFill>
                <a:prstClr val="black"/>
              </a:solidFill>
            </a:endParaRPr>
          </a:p>
        </p:txBody>
      </p:sp>
      <p:sp>
        <p:nvSpPr>
          <p:cNvPr id="6" name="Rectangle 6"/>
          <p:cNvSpPr>
            <a:spLocks noGrp="1" noChangeArrowheads="1"/>
          </p:cNvSpPr>
          <p:nvPr>
            <p:ph type="ftr" sz="quarter" idx="4"/>
          </p:nvPr>
        </p:nvSpPr>
        <p:spPr>
          <a:ln/>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a:ln/>
        </p:spPr>
        <p:txBody>
          <a:bodyPr/>
          <a:lstStyle/>
          <a:p>
            <a:fld id="{6373C6B3-8A30-AF4D-840E-01804555342F}" type="slidenum">
              <a:rPr lang="en-AU">
                <a:solidFill>
                  <a:prstClr val="black"/>
                </a:solidFill>
              </a:rPr>
              <a:pPr/>
              <a:t>31</a:t>
            </a:fld>
            <a:endParaRPr lang="en-AU">
              <a:solidFill>
                <a:prstClr val="black"/>
              </a:solidFill>
            </a:endParaRPr>
          </a:p>
        </p:txBody>
      </p:sp>
      <p:sp>
        <p:nvSpPr>
          <p:cNvPr id="459778" name="Rectangle 2"/>
          <p:cNvSpPr>
            <a:spLocks noGrp="1" noRot="1" noChangeAspect="1" noChangeArrowheads="1" noTextEdit="1"/>
          </p:cNvSpPr>
          <p:nvPr>
            <p:ph type="sldImg"/>
          </p:nvPr>
        </p:nvSpPr>
        <p:spPr>
          <a:xfrm>
            <a:off x="992188" y="768350"/>
            <a:ext cx="5114925" cy="3836988"/>
          </a:xfrm>
          <a:ln/>
        </p:spPr>
      </p:sp>
      <p:sp>
        <p:nvSpPr>
          <p:cNvPr id="45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1266" name="Rectangle 2"/>
          <p:cNvSpPr>
            <a:spLocks noGrp="1" noChangeArrowheads="1"/>
          </p:cNvSpPr>
          <p:nvPr>
            <p:ph type="body" idx="1"/>
          </p:nvPr>
        </p:nvSpPr>
        <p:spPr bwMode="auto">
          <a:xfrm>
            <a:off x="534374" y="4860745"/>
            <a:ext cx="6117209" cy="4605924"/>
          </a:xfrm>
          <a:prstGeom prst="rect">
            <a:avLst/>
          </a:prstGeom>
          <a:noFill/>
          <a:ln w="12700">
            <a:miter lim="800000"/>
            <a:headEnd/>
            <a:tailEnd/>
          </a:ln>
        </p:spPr>
        <p:txBody>
          <a:bodyPr lIns="95620" tIns="46971" rIns="95620" bIns="46971">
            <a:prstTxWarp prst="textNoShape">
              <a:avLst/>
            </a:prstTxWarp>
          </a:bodyPr>
          <a:lstStyle/>
          <a:p>
            <a:r>
              <a:rPr lang="en-US"/>
              <a:t>How does an I/O interrupt different from the exception you already learned?</a:t>
            </a:r>
          </a:p>
          <a:p>
            <a:r>
              <a:rPr lang="en-US"/>
              <a:t>Well, an I/O interrupt is asynchronous with respect to the instruction execution while exception such as overflow or page fault are always associated with a certain instruction.</a:t>
            </a:r>
          </a:p>
          <a:p>
            <a:r>
              <a:rPr lang="en-US"/>
              <a:t>Also for exception, the only information needs to be conveyed is the fact that an exceptional condition has occurred but for interrupt, there is more information to be conveyed.</a:t>
            </a:r>
          </a:p>
          <a:p>
            <a:r>
              <a:rPr lang="en-US"/>
              <a:t>Let me  elaborate on each of these two points.</a:t>
            </a:r>
          </a:p>
          <a:p>
            <a:r>
              <a:rPr lang="en-US"/>
              <a:t>Unlike exception, which is always associated with an instruction,  interrupt is not associated with any instruction. The user program is just doing its things when an I/O interrupt occurs.</a:t>
            </a:r>
          </a:p>
          <a:p>
            <a:r>
              <a:rPr lang="en-US"/>
              <a:t>So I/O interrupt does not prevent any instruction from completing so you can pick your own convenient point to take the interrupt.</a:t>
            </a:r>
          </a:p>
          <a:p>
            <a:r>
              <a:rPr lang="en-US"/>
              <a:t>As far as conveying more information is concerned, the interrupt detection hardware must somehow let the OS know who is causing the interrupt.</a:t>
            </a:r>
          </a:p>
          <a:p>
            <a:r>
              <a:rPr lang="en-US"/>
              <a:t>Furthermore, interrupt requests needs to be prioritized.  The hardware that can do all these looks like this.</a:t>
            </a:r>
          </a:p>
          <a:p>
            <a:endParaRPr lang="en-US"/>
          </a:p>
          <a:p>
            <a:r>
              <a:rPr lang="en-US"/>
              <a:t>+2 = 64 min. (Y:44)</a:t>
            </a:r>
          </a:p>
        </p:txBody>
      </p:sp>
      <p:sp>
        <p:nvSpPr>
          <p:cNvPr id="3211267" name="Rectangle 3"/>
          <p:cNvSpPr>
            <a:spLocks noGrp="1" noRot="1" noChangeAspect="1" noChangeArrowheads="1"/>
          </p:cNvSpPr>
          <p:nvPr>
            <p:ph type="sldImg"/>
          </p:nvPr>
        </p:nvSpPr>
        <p:spPr bwMode="auto">
          <a:xfrm>
            <a:off x="1012825" y="661988"/>
            <a:ext cx="5086350" cy="3816350"/>
          </a:xfrm>
          <a:prstGeom prst="rect">
            <a:avLst/>
          </a:prstGeom>
          <a:noFill/>
          <a:ln w="12700">
            <a:miter lim="800000"/>
            <a:headEnd/>
            <a:tailE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62" name="Rectangle 2"/>
          <p:cNvSpPr>
            <a:spLocks noGrp="1" noChangeArrowheads="1"/>
          </p:cNvSpPr>
          <p:nvPr>
            <p:ph type="body" idx="1"/>
          </p:nvPr>
        </p:nvSpPr>
        <p:spPr bwMode="auto">
          <a:xfrm>
            <a:off x="534374" y="4860745"/>
            <a:ext cx="6117209" cy="4605924"/>
          </a:xfrm>
          <a:prstGeom prst="rect">
            <a:avLst/>
          </a:prstGeom>
          <a:noFill/>
          <a:ln w="12700">
            <a:miter lim="800000"/>
            <a:headEnd/>
            <a:tailEnd/>
          </a:ln>
        </p:spPr>
        <p:txBody>
          <a:bodyPr lIns="95620" tIns="46971" rIns="95620" bIns="46971">
            <a:prstTxWarp prst="textNoShape">
              <a:avLst/>
            </a:prstTxWarp>
          </a:bodyPr>
          <a:lstStyle/>
          <a:p>
            <a:r>
              <a:rPr lang="en-US"/>
              <a:t>That is, whenever an I/O device needs attention from the processor, it interrupts the processor from what it is currently doing.</a:t>
            </a:r>
          </a:p>
          <a:p>
            <a:r>
              <a:rPr lang="en-US"/>
              <a:t>This is how an I/O interrupt looks in the overall scheme of things.  The processor is  minding its business when one of the I/O device wants its attention and causes an I/O interrupt.</a:t>
            </a:r>
          </a:p>
          <a:p>
            <a:r>
              <a:rPr lang="en-US"/>
              <a:t>The processor then save the current PC, branch to the address where the interrupt service routine resides, and start executing the interrupt service routine.</a:t>
            </a:r>
          </a:p>
          <a:p>
            <a:r>
              <a:rPr lang="en-US"/>
              <a:t>When it finishes executing the interrupt service routine, it branches back to the point of the original program where we stop and continue.</a:t>
            </a:r>
          </a:p>
          <a:p>
            <a:r>
              <a:rPr lang="en-US"/>
              <a:t>The advantage of this approach is efficiency.  The user program’s progress is halted only during actual transfer.</a:t>
            </a:r>
          </a:p>
          <a:p>
            <a:r>
              <a:rPr lang="en-US"/>
              <a:t>The disadvantage is that it require special hardware in the I/O device to generate the interrupt.  And on the processor side, we need special hardware to detect the interrupt and then to save the proper states so we can resume after the interrupt.</a:t>
            </a:r>
          </a:p>
          <a:p>
            <a:endParaRPr lang="en-US"/>
          </a:p>
          <a:p>
            <a:r>
              <a:rPr lang="en-US"/>
              <a:t>+2 = 62 min. (Y:42)</a:t>
            </a:r>
          </a:p>
        </p:txBody>
      </p:sp>
      <p:sp>
        <p:nvSpPr>
          <p:cNvPr id="3215363" name="Rectangle 3"/>
          <p:cNvSpPr>
            <a:spLocks noGrp="1" noRot="1" noChangeAspect="1" noChangeArrowheads="1"/>
          </p:cNvSpPr>
          <p:nvPr>
            <p:ph type="sldImg"/>
          </p:nvPr>
        </p:nvSpPr>
        <p:spPr bwMode="auto">
          <a:xfrm>
            <a:off x="1012825" y="661988"/>
            <a:ext cx="5086350" cy="3816350"/>
          </a:xfrm>
          <a:prstGeom prst="rect">
            <a:avLst/>
          </a:prstGeom>
          <a:noFill/>
          <a:ln w="12700">
            <a:miter lim="800000"/>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48</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49</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50</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12</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4021138" y="9721851"/>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1" tIns="45715" rIns="91431" bIns="45715" anchor="b"/>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hangingPunct="1"/>
            <a:fld id="{2799D9C4-BDF7-4DF6-8E8D-24555403D889}" type="slidenum">
              <a:rPr kumimoji="0" lang="en-US" altLang="zh-CN" sz="1200" b="0">
                <a:solidFill>
                  <a:prstClr val="black"/>
                </a:solidFill>
                <a:latin typeface="Arial" charset="0"/>
              </a:rPr>
              <a:pPr eaLnBrk="1" hangingPunct="1"/>
              <a:t>13</a:t>
            </a:fld>
            <a:endParaRPr kumimoji="0" lang="en-US" altLang="zh-CN" sz="1200" b="0">
              <a:solidFill>
                <a:prstClr val="black"/>
              </a:solidFill>
              <a:latin typeface="Arial" charset="0"/>
            </a:endParaRPr>
          </a:p>
        </p:txBody>
      </p:sp>
      <p:sp>
        <p:nvSpPr>
          <p:cNvPr id="44035" name="Rectangle 2"/>
          <p:cNvSpPr>
            <a:spLocks noGrp="1" noRot="1" noChangeAspect="1" noChangeArrowheads="1" noTextEdit="1"/>
          </p:cNvSpPr>
          <p:nvPr>
            <p:ph type="sldImg"/>
          </p:nvPr>
        </p:nvSpPr>
        <p:spPr>
          <a:xfrm>
            <a:off x="992188" y="768350"/>
            <a:ext cx="5114925" cy="3836988"/>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14</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498"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178499"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2594"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182595"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42" name="Rectangle 2"/>
          <p:cNvSpPr>
            <a:spLocks noGrp="1" noRot="1" noChangeAspect="1" noChangeArrowheads="1"/>
          </p:cNvSpPr>
          <p:nvPr>
            <p:ph type="sldImg"/>
          </p:nvPr>
        </p:nvSpPr>
        <p:spPr bwMode="auto">
          <a:xfrm>
            <a:off x="1009650" y="655638"/>
            <a:ext cx="5097463" cy="3824287"/>
          </a:xfrm>
          <a:prstGeom prst="rect">
            <a:avLst/>
          </a:prstGeom>
          <a:solidFill>
            <a:srgbClr val="FFFFFF"/>
          </a:solidFill>
          <a:ln>
            <a:solidFill>
              <a:srgbClr val="000000"/>
            </a:solidFill>
            <a:miter lim="800000"/>
            <a:headEnd/>
            <a:tailEnd/>
          </a:ln>
        </p:spPr>
      </p:sp>
      <p:sp>
        <p:nvSpPr>
          <p:cNvPr id="3184643" name="Rectangle 3"/>
          <p:cNvSpPr>
            <a:spLocks noGrp="1" noChangeArrowheads="1"/>
          </p:cNvSpPr>
          <p:nvPr>
            <p:ph type="body" idx="1"/>
          </p:nvPr>
        </p:nvSpPr>
        <p:spPr bwMode="auto">
          <a:xfrm>
            <a:off x="532769" y="4860745"/>
            <a:ext cx="6118814" cy="4605924"/>
          </a:xfrm>
          <a:prstGeom prst="rect">
            <a:avLst/>
          </a:prstGeom>
          <a:solidFill>
            <a:srgbClr val="FFFFFF"/>
          </a:solidFill>
          <a:ln>
            <a:solidFill>
              <a:srgbClr val="000000"/>
            </a:solidFill>
            <a:miter lim="800000"/>
            <a:headEnd/>
            <a:tailEnd/>
          </a:ln>
        </p:spPr>
        <p:txBody>
          <a:bodyPr lIns="96646" tIns="48322" rIns="96646" bIns="48322">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45AC9F4F-3745-486B-8423-A045D3EFCA13}"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111397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080700A5-EB06-40F9-A22A-0DD1261B6D12}"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32379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0C3D6201-1A08-422A-A8EA-14062CEF0EA0}"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1060216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dirty="0"/>
          </a:p>
        </p:txBody>
      </p:sp>
    </p:spTree>
    <p:extLst>
      <p:ext uri="{BB962C8B-B14F-4D97-AF65-F5344CB8AC3E}">
        <p14:creationId xmlns:p14="http://schemas.microsoft.com/office/powerpoint/2010/main" xmlns="" val="239987530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dirty="0"/>
          </a:p>
        </p:txBody>
      </p:sp>
    </p:spTree>
    <p:extLst>
      <p:ext uri="{BB962C8B-B14F-4D97-AF65-F5344CB8AC3E}">
        <p14:creationId xmlns:p14="http://schemas.microsoft.com/office/powerpoint/2010/main" xmlns="" val="171887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dirty="0"/>
          </a:p>
        </p:txBody>
      </p:sp>
    </p:spTree>
    <p:extLst>
      <p:ext uri="{BB962C8B-B14F-4D97-AF65-F5344CB8AC3E}">
        <p14:creationId xmlns:p14="http://schemas.microsoft.com/office/powerpoint/2010/main" xmlns="" val="3851086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765175"/>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5"/>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dirty="0"/>
          </a:p>
        </p:txBody>
      </p:sp>
    </p:spTree>
    <p:extLst>
      <p:ext uri="{BB962C8B-B14F-4D97-AF65-F5344CB8AC3E}">
        <p14:creationId xmlns:p14="http://schemas.microsoft.com/office/powerpoint/2010/main" xmlns="" val="321872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dirty="0"/>
          </a:p>
        </p:txBody>
      </p:sp>
    </p:spTree>
    <p:extLst>
      <p:ext uri="{BB962C8B-B14F-4D97-AF65-F5344CB8AC3E}">
        <p14:creationId xmlns:p14="http://schemas.microsoft.com/office/powerpoint/2010/main" xmlns="" val="1124826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dirty="0"/>
          </a:p>
        </p:txBody>
      </p:sp>
    </p:spTree>
    <p:extLst>
      <p:ext uri="{BB962C8B-B14F-4D97-AF65-F5344CB8AC3E}">
        <p14:creationId xmlns:p14="http://schemas.microsoft.com/office/powerpoint/2010/main" xmlns="" val="1522337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dirty="0"/>
          </a:p>
        </p:txBody>
      </p:sp>
    </p:spTree>
    <p:extLst>
      <p:ext uri="{BB962C8B-B14F-4D97-AF65-F5344CB8AC3E}">
        <p14:creationId xmlns:p14="http://schemas.microsoft.com/office/powerpoint/2010/main" xmlns="" val="26624601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dirty="0"/>
          </a:p>
        </p:txBody>
      </p:sp>
    </p:spTree>
    <p:extLst>
      <p:ext uri="{BB962C8B-B14F-4D97-AF65-F5344CB8AC3E}">
        <p14:creationId xmlns:p14="http://schemas.microsoft.com/office/powerpoint/2010/main" xmlns="" val="375260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31BB13CC-575B-48B7-A4A4-680D6F093228}"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2618407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dirty="0"/>
          </a:p>
        </p:txBody>
      </p:sp>
    </p:spTree>
    <p:extLst>
      <p:ext uri="{BB962C8B-B14F-4D97-AF65-F5344CB8AC3E}">
        <p14:creationId xmlns:p14="http://schemas.microsoft.com/office/powerpoint/2010/main" xmlns="" val="2288152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dirty="0"/>
          </a:p>
        </p:txBody>
      </p:sp>
    </p:spTree>
    <p:extLst>
      <p:ext uri="{BB962C8B-B14F-4D97-AF65-F5344CB8AC3E}">
        <p14:creationId xmlns:p14="http://schemas.microsoft.com/office/powerpoint/2010/main" xmlns="" val="1586843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dirty="0"/>
          </a:p>
        </p:txBody>
      </p:sp>
    </p:spTree>
    <p:extLst>
      <p:ext uri="{BB962C8B-B14F-4D97-AF65-F5344CB8AC3E}">
        <p14:creationId xmlns:p14="http://schemas.microsoft.com/office/powerpoint/2010/main" xmlns="" val="3357514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0D76242-383F-4AC5-945A-4BC10BAB6D0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564487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DFFAEE-5E20-4926-AABD-801042A10AB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4413828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CB163C-A63F-4BE8-9977-441229AAAA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675536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765175"/>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5"/>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0B87441-234E-4E72-A9B8-EA7DA946580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076322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1CBC53A-E22A-4DD3-AB71-ED1A151C232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5241949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5AFDF9D-B452-467F-B5BF-7EBC69FB62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2274347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A85BCA2-6CFE-4223-A5CB-1F9D3625F1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34873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B2B2B2"/>
              </a:buClr>
              <a:defRPr/>
            </a:pPr>
            <a:fld id="{1A434178-7D30-4D76-9FFC-CB98E2373FD5}"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125532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F4B9689-FEC5-4333-A469-BC9FA250D0C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9468530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696A6B-34B5-4C34-A850-74254543D5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9650376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A54602-8A62-4A74-80EA-4BF3AB8756D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6527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38DB176-073F-4834-B23A-37349534CB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450005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w="9525">
            <a:noFill/>
            <a:miter lim="800000"/>
            <a:headEnd/>
            <a:tailEnd/>
          </a:ln>
          <a:effectLst/>
        </p:spPr>
        <p:txBody>
          <a:bodyPr wrap="none" anchor="ctr"/>
          <a:lstStyle/>
          <a:p>
            <a:pPr algn="l">
              <a:defRPr/>
            </a:pPr>
            <a:endParaRPr lang="zh-CN" altLang="en-US" sz="3200">
              <a:solidFill>
                <a:srgbClr val="081D58"/>
              </a:solidFill>
              <a:latin typeface="Arial" pitchFamily="34" charset="0"/>
              <a:ea typeface="宋体" pitchFamily="2" charset="-122"/>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sz="2400" b="0">
              <a:solidFill>
                <a:srgbClr val="FC0128"/>
              </a:solidFill>
              <a:latin typeface="Arial" pitchFamily="34" charset="0"/>
              <a:ea typeface="宋体" pitchFamily="2" charset="-122"/>
            </a:endParaRPr>
          </a:p>
        </p:txBody>
      </p:sp>
      <p:grpSp>
        <p:nvGrpSpPr>
          <p:cNvPr id="5" name="Group 12"/>
          <p:cNvGrpSpPr>
            <a:grpSpLocks/>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7" name="Oval 14"/>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8" name="Oval 15"/>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9" name="Oval 16"/>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0" name="Oval 17"/>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1" name="Oval 18"/>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2" name="Oval 19"/>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3" name="Oval 20"/>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4" name="Oval 21"/>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5" name="Oval 22"/>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6" name="Oval 23"/>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7" name="Oval 24"/>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8" name="Oval 25"/>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9" name="Oval 26"/>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0" name="Oval 27"/>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1" name="Oval 28"/>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2" name="Oval 29"/>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3" name="Oval 30"/>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4" name="Oval 31"/>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5" name="Oval 32"/>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6" name="Oval 33"/>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7" name="Oval 34"/>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8" name="Oval 35"/>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29" name="Oval 36"/>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0" name="Oval 37"/>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1" name="Oval 38"/>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2" name="Oval 39"/>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3" name="Oval 40"/>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4" name="Oval 41"/>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5" name="Oval 42"/>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6" name="Oval 43"/>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pic>
        <p:nvPicPr>
          <p:cNvPr id="40" name="Picture 47"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xmlns="" val="17288838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584167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13025798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81710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942632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94242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B2B2B2"/>
              </a:buClr>
              <a:defRPr/>
            </a:pPr>
            <a:fld id="{80B84961-E803-48BA-B11E-677E1BE35EA1}"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9377538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343145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8517468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4291570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3077982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348618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8405418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726272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493462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546348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59871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buClr>
                <a:srgbClr val="B2B2B2"/>
              </a:buClr>
              <a:defRPr/>
            </a:pPr>
            <a:fld id="{F5D19A7B-6464-47AE-BB78-897F0EFE076F}"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12172922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76265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005668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81448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219100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528279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2247087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706283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15907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4886599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28639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buClr>
                <a:srgbClr val="B2B2B2"/>
              </a:buClr>
              <a:defRPr/>
            </a:pPr>
            <a:fld id="{1B74FE64-C330-4A8F-A350-DFF99AAEC3CE}"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32789860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9068142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311228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573485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244286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882431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153428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568074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4926765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47261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buClr>
                <a:srgbClr val="B2B2B2"/>
              </a:buClr>
              <a:defRPr/>
            </a:pPr>
            <a:fld id="{F3D5B53E-4314-451A-9393-34CE38FAF367}"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239905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B2B2B2"/>
              </a:buClr>
              <a:defRPr/>
            </a:pPr>
            <a:fld id="{7304CB82-F4E9-4BEF-B1CF-252F69E87DAE}"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369030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buClr>
                <a:srgbClr val="B2B2B2"/>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B2B2B2"/>
              </a:buCl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B2B2B2"/>
              </a:buClr>
              <a:defRPr/>
            </a:pPr>
            <a:fld id="{791BB47A-6BDB-4E21-9B0C-A4EA55F50F6F}" type="slidenum">
              <a:rPr lang="en-US" altLang="zh-CN">
                <a:solidFill>
                  <a:srgbClr val="000000"/>
                </a:solidFill>
              </a:rPr>
              <a:pPr>
                <a:buClr>
                  <a:srgbClr val="B2B2B2"/>
                </a:buClr>
                <a:defRPr/>
              </a:pPr>
              <a:t>‹#›</a:t>
            </a:fld>
            <a:endParaRPr lang="en-US" altLang="zh-CN">
              <a:solidFill>
                <a:srgbClr val="000000"/>
              </a:solidFill>
            </a:endParaRPr>
          </a:p>
        </p:txBody>
      </p:sp>
    </p:spTree>
    <p:extLst>
      <p:ext uri="{BB962C8B-B14F-4D97-AF65-F5344CB8AC3E}">
        <p14:creationId xmlns:p14="http://schemas.microsoft.com/office/powerpoint/2010/main" xmlns="" val="130474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4478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宋体" pitchFamily="2" charset="-122"/>
              </a:defRPr>
            </a:lvl1pPr>
          </a:lstStyle>
          <a:p>
            <a:pPr algn="l">
              <a:defRPr/>
            </a:pPr>
            <a:endParaRPr kumimoji="1" lang="en-US" altLang="zh-CN" b="0">
              <a:solidFill>
                <a:srgbClr val="000000"/>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宋体" pitchFamily="2" charset="-122"/>
              </a:defRPr>
            </a:lvl1pPr>
          </a:lstStyle>
          <a:p>
            <a:pPr>
              <a:defRPr/>
            </a:pPr>
            <a:endParaRPr kumimoji="1" lang="en-US" altLang="zh-CN" b="0">
              <a:solidFill>
                <a:srgbClr val="000000"/>
              </a:solidFill>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宋体" pitchFamily="2" charset="-122"/>
              </a:defRPr>
            </a:lvl1pPr>
          </a:lstStyle>
          <a:p>
            <a:pPr>
              <a:defRPr/>
            </a:pPr>
            <a:fld id="{2893934F-FD6A-450A-866B-C7FD4B2EEF26}" type="slidenum">
              <a:rPr kumimoji="1" lang="en-US" altLang="zh-CN" b="0">
                <a:solidFill>
                  <a:srgbClr val="000000"/>
                </a:solidFill>
              </a:rPr>
              <a:pPr>
                <a:defRPr/>
              </a:pPr>
              <a:t>‹#›</a:t>
            </a:fld>
            <a:endParaRPr kumimoji="1" lang="en-US" altLang="zh-CN" b="0">
              <a:solidFill>
                <a:srgbClr val="000000"/>
              </a:solidFill>
            </a:endParaRPr>
          </a:p>
        </p:txBody>
      </p:sp>
    </p:spTree>
    <p:extLst>
      <p:ext uri="{BB962C8B-B14F-4D97-AF65-F5344CB8AC3E}">
        <p14:creationId xmlns:p14="http://schemas.microsoft.com/office/powerpoint/2010/main" xmlns="" val="88002180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3" y="765175"/>
            <a:ext cx="8715375" cy="5688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a:defRPr/>
            </a:pPr>
            <a:endParaRPr lang="en-US" altLang="zh-CN" b="0"/>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a:defRPr/>
            </a:pPr>
            <a:r>
              <a:rPr lang="en-US" altLang="zh-CN" b="0"/>
              <a:t>GXP</a:t>
            </a:r>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a:defRPr/>
            </a:pPr>
            <a:fld id="{B76AF73F-F6FD-4BDC-A9EF-5679158CAE76}" type="slidenum">
              <a:rPr lang="en-US" altLang="zh-CN" b="0"/>
              <a:pPr>
                <a:defRPr/>
              </a:pPr>
              <a:t>‹#›</a:t>
            </a:fld>
            <a:endParaRPr lang="en-US" altLang="zh-CN" b="0" dirty="0"/>
          </a:p>
        </p:txBody>
      </p:sp>
      <p:sp>
        <p:nvSpPr>
          <p:cNvPr id="1030" name="Text Box 6"/>
          <p:cNvSpPr txBox="1">
            <a:spLocks noChangeArrowheads="1"/>
          </p:cNvSpPr>
          <p:nvPr/>
        </p:nvSpPr>
        <p:spPr bwMode="auto">
          <a:xfrm>
            <a:off x="4140200" y="6643688"/>
            <a:ext cx="5003800" cy="184150"/>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eaLnBrk="1" fontAlgn="ctr" hangingPunct="1">
              <a:defRPr/>
            </a:pPr>
            <a:r>
              <a:rPr kumimoji="1" lang="zh-CN" altLang="en-US" sz="1200" smtClean="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p:nvSpPr>
        <p:spPr bwMode="auto">
          <a:xfrm flipH="1">
            <a:off x="0" y="6572250"/>
            <a:ext cx="9144000" cy="0"/>
          </a:xfrm>
          <a:prstGeom prst="line">
            <a:avLst/>
          </a:prstGeom>
          <a:noFill/>
          <a:ln w="190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pPr algn="l"/>
            <a:endParaRPr kumimoji="1" lang="zh-CN" altLang="en-US" sz="2400" b="0">
              <a:solidFill>
                <a:srgbClr val="000000"/>
              </a:solidFill>
              <a:latin typeface="Times New Roman"/>
              <a:ea typeface="宋体" charset="-122"/>
            </a:endParaRPr>
          </a:p>
        </p:txBody>
      </p:sp>
      <p:pic>
        <p:nvPicPr>
          <p:cNvPr id="2056" name="Picture 8" descr="ppt-title"/>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77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0"/>
            <a:ext cx="8858250"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xmlns="" val="1649007049"/>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3850" y="765175"/>
            <a:ext cx="8569325" cy="5688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base">
              <a:defRPr>
                <a:ea typeface="宋体" pitchFamily="2" charset="-122"/>
              </a:defRPr>
            </a:lvl1pPr>
          </a:lstStyle>
          <a:p>
            <a:pPr>
              <a:defRPr/>
            </a:pPr>
            <a:endParaRPr kumimoji="1" lang="en-US" altLang="zh-CN" sz="1400" b="0">
              <a:solidFill>
                <a:srgbClr val="000000"/>
              </a:solidFill>
              <a:latin typeface="Times New Roman"/>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defRPr>
                <a:ea typeface="宋体" pitchFamily="2" charset="-122"/>
              </a:defRPr>
            </a:lvl1pPr>
          </a:lstStyle>
          <a:p>
            <a:pPr algn="ctr">
              <a:defRPr/>
            </a:pPr>
            <a:endParaRPr kumimoji="1" lang="en-US" altLang="zh-CN" sz="1400" b="0">
              <a:solidFill>
                <a:srgbClr val="000000"/>
              </a:solidFill>
              <a:latin typeface="Times New Roman"/>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a:ea typeface="宋体" pitchFamily="2" charset="-122"/>
              </a:defRPr>
            </a:lvl1pPr>
          </a:lstStyle>
          <a:p>
            <a:pPr>
              <a:defRPr/>
            </a:pPr>
            <a:fld id="{A3CDC856-B9D0-4FD4-8847-6192792CE304}" type="slidenum">
              <a:rPr kumimoji="1" lang="en-US" altLang="zh-CN" sz="1400" b="0">
                <a:solidFill>
                  <a:srgbClr val="000000"/>
                </a:solidFill>
                <a:latin typeface="Times New Roman"/>
              </a:rPr>
              <a:pPr>
                <a:defRPr/>
              </a:pPr>
              <a:t>‹#›</a:t>
            </a:fld>
            <a:endParaRPr kumimoji="1" lang="en-US" altLang="zh-CN" sz="1400" b="0">
              <a:solidFill>
                <a:srgbClr val="000000"/>
              </a:solidFill>
              <a:latin typeface="Times New Roman"/>
            </a:endParaRPr>
          </a:p>
        </p:txBody>
      </p:sp>
      <p:sp>
        <p:nvSpPr>
          <p:cNvPr id="1035" name="Text Box 11"/>
          <p:cNvSpPr txBox="1">
            <a:spLocks noChangeArrowheads="1"/>
          </p:cNvSpPr>
          <p:nvPr userDrawn="1"/>
        </p:nvSpPr>
        <p:spPr bwMode="auto">
          <a:xfrm>
            <a:off x="5292725" y="6553200"/>
            <a:ext cx="3851275" cy="304800"/>
          </a:xfrm>
          <a:prstGeom prst="rect">
            <a:avLst/>
          </a:prstGeom>
          <a:noFill/>
          <a:ln w="19050" algn="ctr">
            <a:noFill/>
            <a:miter lim="800000"/>
            <a:headEnd/>
            <a:tailEnd/>
          </a:ln>
          <a:effectLst/>
        </p:spPr>
        <p:txBody>
          <a:bodyPr tIns="0" bIns="0">
            <a:spAutoFit/>
          </a:bodyPr>
          <a:lstStyle/>
          <a:p>
            <a:pPr eaLnBrk="0" hangingPunct="0">
              <a:defRPr/>
            </a:pPr>
            <a:r>
              <a:rPr lang="en-US" altLang="zh-CN" sz="2000" i="1">
                <a:solidFill>
                  <a:srgbClr val="000000"/>
                </a:solidFill>
                <a:effectLst>
                  <a:outerShdw blurRad="38100" dist="38100" dir="2700000" algn="tl">
                    <a:srgbClr val="C0C0C0"/>
                  </a:outerShdw>
                </a:effectLst>
                <a:latin typeface="Times New Roman"/>
                <a:ea typeface="宋体"/>
              </a:rPr>
              <a:t>GXP</a:t>
            </a:r>
            <a:r>
              <a:rPr lang="en-US" altLang="zh-CN" sz="2000">
                <a:solidFill>
                  <a:srgbClr val="000000"/>
                </a:solidFill>
                <a:latin typeface="Times New Roman"/>
                <a:ea typeface="宋体"/>
              </a:rPr>
              <a:t>,  © </a:t>
            </a:r>
            <a:r>
              <a:rPr kumimoji="1" lang="en-US" altLang="zh-CN" sz="2000" b="0" i="1">
                <a:solidFill>
                  <a:srgbClr val="3399FF"/>
                </a:solidFill>
                <a:latin typeface="Cooper Black" pitchFamily="18" charset="0"/>
                <a:ea typeface="宋体"/>
              </a:rPr>
              <a:t>COCOA</a:t>
            </a:r>
          </a:p>
        </p:txBody>
      </p:sp>
      <p:sp>
        <p:nvSpPr>
          <p:cNvPr id="1031" name="Rectangle 2"/>
          <p:cNvSpPr>
            <a:spLocks noGrp="1" noChangeArrowheads="1"/>
          </p:cNvSpPr>
          <p:nvPr>
            <p:ph type="title"/>
          </p:nvPr>
        </p:nvSpPr>
        <p:spPr bwMode="auto">
          <a:xfrm>
            <a:off x="395288" y="44450"/>
            <a:ext cx="8351837"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7" name="Line 13"/>
          <p:cNvSpPr>
            <a:spLocks noChangeShapeType="1"/>
          </p:cNvSpPr>
          <p:nvPr userDrawn="1"/>
        </p:nvSpPr>
        <p:spPr bwMode="auto">
          <a:xfrm flipH="1">
            <a:off x="0" y="6524625"/>
            <a:ext cx="9144000" cy="0"/>
          </a:xfrm>
          <a:prstGeom prst="line">
            <a:avLst/>
          </a:prstGeom>
          <a:noFill/>
          <a:ln w="19050">
            <a:solidFill>
              <a:srgbClr val="0000FF"/>
            </a:solidFill>
            <a:round/>
            <a:headEnd/>
            <a:tailEnd/>
          </a:ln>
          <a:effectLst/>
        </p:spPr>
        <p:txBody>
          <a:bodyPr wrap="none" anchor="ctr"/>
          <a:lstStyle/>
          <a:p>
            <a:pPr algn="ctr" fontAlgn="ctr">
              <a:defRPr/>
            </a:pPr>
            <a:endParaRPr kumimoji="1" lang="zh-CN" altLang="en-US" sz="1400" b="0">
              <a:solidFill>
                <a:srgbClr val="000000"/>
              </a:solidFill>
              <a:latin typeface="Times New Roman"/>
              <a:ea typeface="宋体"/>
            </a:endParaRPr>
          </a:p>
        </p:txBody>
      </p:sp>
      <p:pic>
        <p:nvPicPr>
          <p:cNvPr id="1033" name="Picture 14" descr="ppt-title"/>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77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01996205"/>
      </p:ext>
    </p:extLst>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36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36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3600">
          <a:solidFill>
            <a:schemeClr val="tx2"/>
          </a:solidFill>
          <a:latin typeface="Times New Roman" pitchFamily="18" charset="0"/>
          <a:ea typeface="宋体" pitchFamily="2" charset="-122"/>
        </a:defRPr>
      </a:lvl5pPr>
      <a:lvl6pPr marL="457200" algn="l" rtl="0" fontAlgn="base">
        <a:spcBef>
          <a:spcPct val="0"/>
        </a:spcBef>
        <a:spcAft>
          <a:spcPct val="0"/>
        </a:spcAft>
        <a:defRPr sz="3600">
          <a:solidFill>
            <a:schemeClr val="tx2"/>
          </a:solidFill>
          <a:latin typeface="Times New Roman" pitchFamily="18" charset="0"/>
          <a:ea typeface="宋体" pitchFamily="2" charset="-122"/>
        </a:defRPr>
      </a:lvl6pPr>
      <a:lvl7pPr marL="914400" algn="l" rtl="0" fontAlgn="base">
        <a:spcBef>
          <a:spcPct val="0"/>
        </a:spcBef>
        <a:spcAft>
          <a:spcPct val="0"/>
        </a:spcAft>
        <a:defRPr sz="3600">
          <a:solidFill>
            <a:schemeClr val="tx2"/>
          </a:solidFill>
          <a:latin typeface="Times New Roman" pitchFamily="18" charset="0"/>
          <a:ea typeface="宋体" pitchFamily="2" charset="-122"/>
        </a:defRPr>
      </a:lvl7pPr>
      <a:lvl8pPr marL="1371600" algn="l" rtl="0" fontAlgn="base">
        <a:spcBef>
          <a:spcPct val="0"/>
        </a:spcBef>
        <a:spcAft>
          <a:spcPct val="0"/>
        </a:spcAft>
        <a:defRPr sz="3600">
          <a:solidFill>
            <a:schemeClr val="tx2"/>
          </a:solidFill>
          <a:latin typeface="Times New Roman" pitchFamily="18" charset="0"/>
          <a:ea typeface="宋体" pitchFamily="2" charset="-122"/>
        </a:defRPr>
      </a:lvl8pPr>
      <a:lvl9pPr marL="1828800" algn="l" rtl="0" fontAlgn="base">
        <a:spcBef>
          <a:spcPct val="0"/>
        </a:spcBef>
        <a:spcAft>
          <a:spcPct val="0"/>
        </a:spcAft>
        <a:defRPr sz="36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itchFamily="2" charset="2"/>
        <a:buChar char="§"/>
        <a:defRPr sz="3200">
          <a:solidFill>
            <a:schemeClr val="tx1"/>
          </a:solidFill>
          <a:latin typeface="Times New Roman" pitchFamily="18" charset="0"/>
          <a:ea typeface="黑体" pitchFamily="49" charset="-122"/>
          <a:cs typeface="Times New Roman" pitchFamily="18" charset="0"/>
        </a:defRPr>
      </a:lvl1pPr>
      <a:lvl2pPr marL="742950" indent="-285750" algn="l" rtl="0" eaLnBrk="0" fontAlgn="ctr" hangingPunct="0">
        <a:spcBef>
          <a:spcPct val="20000"/>
        </a:spcBef>
        <a:spcAft>
          <a:spcPct val="0"/>
        </a:spcAft>
        <a:buClr>
          <a:srgbClr val="FF0000"/>
        </a:buClr>
        <a:buSzPct val="50000"/>
        <a:buFont typeface="Wingdings" pitchFamily="2" charset="2"/>
        <a:buChar char="u"/>
        <a:defRPr sz="2800">
          <a:solidFill>
            <a:schemeClr val="tx1"/>
          </a:solidFill>
          <a:latin typeface="Times New Roman" pitchFamily="18" charset="0"/>
          <a:ea typeface="黑体" pitchFamily="49" charset="-122"/>
          <a:cs typeface="Times New Roman" pitchFamily="18" charset="0"/>
        </a:defRPr>
      </a:lvl2pPr>
      <a:lvl3pPr marL="1143000" indent="-228600" algn="l" rtl="0" eaLnBrk="0" fontAlgn="ctr" hangingPunct="0">
        <a:spcBef>
          <a:spcPct val="20000"/>
        </a:spcBef>
        <a:spcAft>
          <a:spcPct val="0"/>
        </a:spcAft>
        <a:buClr>
          <a:srgbClr val="FF9900"/>
        </a:buClr>
        <a:buSzPct val="75000"/>
        <a:buFont typeface="Wingdings 2" pitchFamily="18" charset="2"/>
        <a:buChar char="ç"/>
        <a:defRPr sz="2400">
          <a:solidFill>
            <a:schemeClr val="tx1"/>
          </a:solidFill>
          <a:latin typeface="Times New Roman" pitchFamily="18" charset="0"/>
          <a:ea typeface="黑体" pitchFamily="49" charset="-122"/>
          <a:cs typeface="Times New Roman" pitchFamily="18" charset="0"/>
        </a:defRPr>
      </a:lvl3pPr>
      <a:lvl4pPr marL="1600200" indent="-228600" algn="l" rtl="0" eaLnBrk="0" fontAlgn="ctr" hangingPunct="0">
        <a:spcBef>
          <a:spcPct val="20000"/>
        </a:spcBef>
        <a:spcAft>
          <a:spcPct val="0"/>
        </a:spcAft>
        <a:buChar char="–"/>
        <a:defRPr sz="2000">
          <a:solidFill>
            <a:schemeClr val="tx1"/>
          </a:solidFill>
          <a:latin typeface="Times New Roman" pitchFamily="18" charset="0"/>
          <a:ea typeface="黑体" pitchFamily="49" charset="-122"/>
          <a:cs typeface="Times New Roman" pitchFamily="18" charset="0"/>
        </a:defRPr>
      </a:lvl4pPr>
      <a:lvl5pPr marL="2057400" indent="-228600" algn="l" rtl="0" eaLnBrk="0" fontAlgn="ctr" hangingPunct="0">
        <a:spcBef>
          <a:spcPct val="20000"/>
        </a:spcBef>
        <a:spcAft>
          <a:spcPct val="0"/>
        </a:spcAft>
        <a:buChar char="»"/>
        <a:defRPr sz="2000">
          <a:solidFill>
            <a:schemeClr val="tx1"/>
          </a:solidFill>
          <a:latin typeface="Times New Roman" pitchFamily="18" charset="0"/>
          <a:ea typeface="黑体" pitchFamily="49" charset="-122"/>
          <a:cs typeface="Times New Roman" pitchFamily="18"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a:effectLst/>
        </p:spPr>
        <p:txBody>
          <a:bodyPr wrap="none" anchor="ctr"/>
          <a:lstStyle/>
          <a:p>
            <a:pPr algn="l">
              <a:defRPr/>
            </a:pPr>
            <a:endParaRPr lang="zh-CN" altLang="en-US" sz="2400" b="0">
              <a:solidFill>
                <a:srgbClr val="081D58"/>
              </a:solidFill>
              <a:ea typeface="宋体" pitchFamily="2" charset="-122"/>
            </a:endParaRPr>
          </a:p>
        </p:txBody>
      </p:sp>
      <p:sp>
        <p:nvSpPr>
          <p:cNvPr id="36867"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37"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36869"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9"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040"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041"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hangingPunct="0">
              <a:defRPr/>
            </a:pPr>
            <a:endParaRPr lang="zh-CN" altLang="en-US" sz="2400" b="0">
              <a:solidFill>
                <a:srgbClr val="FC0128"/>
              </a:solidFill>
              <a:latin typeface="Arial" pitchFamily="34" charset="0"/>
              <a:ea typeface="宋体" pitchFamily="2" charset="-122"/>
            </a:endParaRPr>
          </a:p>
        </p:txBody>
      </p:sp>
      <p:sp>
        <p:nvSpPr>
          <p:cNvPr id="1042" name="Text Box 18"/>
          <p:cNvSpPr txBox="1">
            <a:spLocks noChangeArrowheads="1"/>
          </p:cNvSpPr>
          <p:nvPr userDrawn="1"/>
        </p:nvSpPr>
        <p:spPr bwMode="auto">
          <a:xfrm>
            <a:off x="8532813" y="6524625"/>
            <a:ext cx="576262" cy="304800"/>
          </a:xfrm>
          <a:prstGeom prst="rect">
            <a:avLst/>
          </a:prstGeom>
          <a:noFill/>
          <a:ln w="9525">
            <a:noFill/>
            <a:miter lim="800000"/>
            <a:headEnd/>
            <a:tailEnd/>
          </a:ln>
          <a:effectLst/>
        </p:spPr>
        <p:txBody>
          <a:bodyPr>
            <a:spAutoFit/>
          </a:bodyPr>
          <a:lstStyle/>
          <a:p>
            <a:pPr algn="ctr" eaLnBrk="0" hangingPunct="0">
              <a:spcBef>
                <a:spcPct val="50000"/>
              </a:spcBef>
              <a:defRPr/>
            </a:pPr>
            <a:fld id="{0EED3CC7-0B68-442A-BA1A-033631C98E86}" type="slidenum">
              <a:rPr lang="zh-CN" altLang="en-US" sz="1400" b="0">
                <a:solidFill>
                  <a:srgbClr val="000099"/>
                </a:solidFill>
                <a:latin typeface="Arial" pitchFamily="34" charset="0"/>
                <a:ea typeface="宋体" pitchFamily="2" charset="-122"/>
              </a:rPr>
              <a:pPr algn="ctr" eaLnBrk="0" hangingPunct="0">
                <a:spcBef>
                  <a:spcPct val="50000"/>
                </a:spcBef>
                <a:defRPr/>
              </a:pPr>
              <a:t>‹#›</a:t>
            </a:fld>
            <a:endParaRPr lang="en-US" altLang="zh-CN" sz="1400" b="0">
              <a:solidFill>
                <a:srgbClr val="000099"/>
              </a:solidFill>
              <a:latin typeface="Arial" pitchFamily="34" charset="0"/>
              <a:ea typeface="宋体" pitchFamily="2" charset="-122"/>
            </a:endParaRPr>
          </a:p>
        </p:txBody>
      </p:sp>
      <p:pic>
        <p:nvPicPr>
          <p:cNvPr id="36874" name="Picture 19"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xmlns="" val="377024618"/>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r>
              <a:rPr lang="en-US" b="0" smtClean="0">
                <a:solidFill>
                  <a:prstClr val="black">
                    <a:tint val="75000"/>
                  </a:prstClr>
                </a:solidFill>
                <a:latin typeface="Calibri"/>
                <a:ea typeface="+mn-ea"/>
              </a:rPr>
              <a:t>7/31/2012</a:t>
            </a:r>
            <a:endParaRPr lang="en-US" b="0"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r>
              <a:rPr lang="da-DK" b="0" smtClean="0">
                <a:solidFill>
                  <a:prstClr val="black">
                    <a:tint val="75000"/>
                  </a:prstClr>
                </a:solidFill>
                <a:latin typeface="Calibri"/>
                <a:ea typeface="+mn-ea"/>
              </a:rPr>
              <a:t>Summer 2012 -- Lecture #25</a:t>
            </a:r>
            <a:endParaRPr lang="en-US" b="0"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3CC63E4C-4642-794D-A2FD-70F6B81535F5}" type="slidenum">
              <a:rPr lang="en-US" b="0" smtClean="0">
                <a:solidFill>
                  <a:prstClr val="black">
                    <a:tint val="75000"/>
                  </a:prstClr>
                </a:solidFill>
                <a:latin typeface="Calibri"/>
                <a:ea typeface="+mn-ea"/>
              </a:rPr>
              <a:pPr defTabSz="457200" fontAlgn="auto">
                <a:spcBef>
                  <a:spcPts val="0"/>
                </a:spcBef>
                <a:spcAft>
                  <a:spcPts val="0"/>
                </a:spcAft>
              </a:pPr>
              <a:t>‹#›</a:t>
            </a:fld>
            <a:endParaRPr lang="en-US" b="0" dirty="0">
              <a:solidFill>
                <a:prstClr val="black">
                  <a:tint val="75000"/>
                </a:prstClr>
              </a:solidFill>
              <a:latin typeface="Calibri"/>
              <a:ea typeface="+mn-ea"/>
            </a:endParaRPr>
          </a:p>
        </p:txBody>
      </p:sp>
    </p:spTree>
    <p:extLst>
      <p:ext uri="{BB962C8B-B14F-4D97-AF65-F5344CB8AC3E}">
        <p14:creationId xmlns:p14="http://schemas.microsoft.com/office/powerpoint/2010/main" xmlns="" val="2676573103"/>
      </p:ext>
    </p:extLst>
  </p:cSld>
  <p:clrMap bg1="lt1" tx1="dk1" bg2="lt2" tx2="dk2" accent1="accent1" accent2="accent2" accent3="accent3" accent4="accent4" accent5="accent5" accent6="accent6" hlink="hlink" folHlink="folHlink"/>
  <p:sldLayoutIdLst>
    <p:sldLayoutId id="2147484279" r:id="rId1"/>
    <p:sldLayoutId id="2147484280" r:id="rId2"/>
    <p:sldLayoutId id="2147484281" r:id="rId3"/>
    <p:sldLayoutId id="2147484282" r:id="rId4"/>
    <p:sldLayoutId id="2147484283" r:id="rId5"/>
    <p:sldLayoutId id="2147484284" r:id="rId6"/>
    <p:sldLayoutId id="2147484285" r:id="rId7"/>
    <p:sldLayoutId id="2147484286" r:id="rId8"/>
    <p:sldLayoutId id="2147484287" r:id="rId9"/>
    <p:sldLayoutId id="2147484288" r:id="rId10"/>
    <p:sldLayoutId id="214748428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r>
              <a:rPr lang="en-US" b="0" smtClean="0">
                <a:solidFill>
                  <a:prstClr val="black">
                    <a:tint val="75000"/>
                  </a:prstClr>
                </a:solidFill>
                <a:latin typeface="Calibri"/>
                <a:ea typeface="+mn-ea"/>
              </a:rPr>
              <a:t>7/31/2012</a:t>
            </a:r>
            <a:endParaRPr lang="en-US" b="0"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r>
              <a:rPr lang="da-DK" b="0" smtClean="0">
                <a:solidFill>
                  <a:prstClr val="black">
                    <a:tint val="75000"/>
                  </a:prstClr>
                </a:solidFill>
                <a:latin typeface="Calibri"/>
                <a:ea typeface="+mn-ea"/>
              </a:rPr>
              <a:t>Summer 2012 -- Lecture #25</a:t>
            </a:r>
            <a:endParaRPr lang="en-US" b="0"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3CC63E4C-4642-794D-A2FD-70F6B81535F5}" type="slidenum">
              <a:rPr lang="en-US" b="0" smtClean="0">
                <a:solidFill>
                  <a:prstClr val="black">
                    <a:tint val="75000"/>
                  </a:prstClr>
                </a:solidFill>
                <a:latin typeface="Calibri"/>
                <a:ea typeface="+mn-ea"/>
              </a:rPr>
              <a:pPr defTabSz="457200" fontAlgn="auto">
                <a:spcBef>
                  <a:spcPts val="0"/>
                </a:spcBef>
                <a:spcAft>
                  <a:spcPts val="0"/>
                </a:spcAft>
              </a:pPr>
              <a:t>‹#›</a:t>
            </a:fld>
            <a:endParaRPr lang="en-US" b="0" dirty="0">
              <a:solidFill>
                <a:prstClr val="black">
                  <a:tint val="75000"/>
                </a:prstClr>
              </a:solidFill>
              <a:latin typeface="Calibri"/>
              <a:ea typeface="+mn-ea"/>
            </a:endParaRPr>
          </a:p>
        </p:txBody>
      </p:sp>
    </p:spTree>
    <p:extLst>
      <p:ext uri="{BB962C8B-B14F-4D97-AF65-F5344CB8AC3E}">
        <p14:creationId xmlns:p14="http://schemas.microsoft.com/office/powerpoint/2010/main" xmlns="" val="1334341873"/>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5.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5.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
          <p:cNvSpPr>
            <a:spLocks noChangeShapeType="1"/>
          </p:cNvSpPr>
          <p:nvPr/>
        </p:nvSpPr>
        <p:spPr bwMode="auto">
          <a:xfrm>
            <a:off x="457200" y="1143000"/>
            <a:ext cx="8229600" cy="0"/>
          </a:xfrm>
          <a:prstGeom prst="line">
            <a:avLst/>
          </a:prstGeom>
          <a:noFill/>
          <a:ln w="152400">
            <a:solidFill>
              <a:schemeClr val="accent2"/>
            </a:solidFill>
            <a:round/>
            <a:headEnd/>
            <a:tailEnd/>
          </a:ln>
          <a:extLst>
            <a:ext uri="{909E8E84-426E-40DD-AFC4-6F175D3DCCD1}">
              <a14:hiddenFill xmlns:a14="http://schemas.microsoft.com/office/drawing/2010/main" xmlns="">
                <a:noFill/>
              </a14:hiddenFill>
            </a:ext>
          </a:extLst>
        </p:spPr>
        <p:txBody>
          <a:bodyPr/>
          <a:lstStyle/>
          <a:p>
            <a:pPr algn="l"/>
            <a:endParaRPr kumimoji="1" lang="zh-CN" altLang="en-US" sz="2400" b="0">
              <a:solidFill>
                <a:srgbClr val="000000"/>
              </a:solidFill>
              <a:latin typeface="Times New Roman"/>
              <a:ea typeface="宋体"/>
            </a:endParaRPr>
          </a:p>
        </p:txBody>
      </p:sp>
      <p:sp>
        <p:nvSpPr>
          <p:cNvPr id="14339" name="Rectangle 7"/>
          <p:cNvSpPr>
            <a:spLocks noChangeArrowheads="1"/>
          </p:cNvSpPr>
          <p:nvPr/>
        </p:nvSpPr>
        <p:spPr bwMode="auto">
          <a:xfrm>
            <a:off x="457200" y="1196752"/>
            <a:ext cx="8207188" cy="3024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kumimoji="1" lang="zh-CN" altLang="en-US" sz="4000" b="0" dirty="0" smtClean="0">
                <a:solidFill>
                  <a:srgbClr val="000000"/>
                </a:solidFill>
                <a:latin typeface="黑体" pitchFamily="49" charset="-122"/>
                <a:ea typeface="黑体" pitchFamily="49" charset="-122"/>
              </a:rPr>
              <a:t>计算机组成</a:t>
            </a:r>
            <a:endParaRPr kumimoji="1" lang="en-US" altLang="zh-CN" sz="4000" b="0" dirty="0" smtClean="0">
              <a:solidFill>
                <a:srgbClr val="000000"/>
              </a:solidFill>
              <a:latin typeface="黑体" pitchFamily="49" charset="-122"/>
              <a:ea typeface="黑体" pitchFamily="49" charset="-122"/>
            </a:endParaRPr>
          </a:p>
          <a:p>
            <a:pPr algn="ctr"/>
            <a:endParaRPr kumimoji="1" lang="en-US" altLang="zh-CN" sz="4000" b="0" dirty="0" smtClean="0">
              <a:solidFill>
                <a:srgbClr val="000000"/>
              </a:solidFill>
              <a:latin typeface="黑体" pitchFamily="49" charset="-122"/>
              <a:ea typeface="黑体" pitchFamily="49" charset="-122"/>
            </a:endParaRPr>
          </a:p>
          <a:p>
            <a:pPr algn="ctr">
              <a:spcBef>
                <a:spcPts val="1200"/>
              </a:spcBef>
            </a:pPr>
            <a:r>
              <a:rPr kumimoji="1" lang="en-US" altLang="zh-CN" sz="4800" b="0" dirty="0" smtClean="0">
                <a:solidFill>
                  <a:srgbClr val="FF0000"/>
                </a:solidFill>
                <a:latin typeface="Cambria" pitchFamily="18" charset="0"/>
                <a:ea typeface="黑体" pitchFamily="49" charset="-122"/>
              </a:rPr>
              <a:t>MIPS</a:t>
            </a:r>
            <a:r>
              <a:rPr kumimoji="1" lang="zh-CN" altLang="en-US" sz="4800" b="0" dirty="0" smtClean="0">
                <a:solidFill>
                  <a:srgbClr val="FF0000"/>
                </a:solidFill>
                <a:latin typeface="Cambria" pitchFamily="18" charset="0"/>
                <a:ea typeface="黑体" pitchFamily="49" charset="-122"/>
              </a:rPr>
              <a:t>体系结构概述</a:t>
            </a:r>
            <a:endParaRPr kumimoji="1" lang="en-US" altLang="zh-CN" sz="4800" b="0" dirty="0" smtClean="0">
              <a:solidFill>
                <a:srgbClr val="FF0000"/>
              </a:solidFill>
              <a:latin typeface="Cambria" pitchFamily="18" charset="0"/>
              <a:ea typeface="黑体" pitchFamily="49" charset="-122"/>
            </a:endParaRPr>
          </a:p>
        </p:txBody>
      </p:sp>
      <p:sp>
        <p:nvSpPr>
          <p:cNvPr id="14340" name="Rectangle 8"/>
          <p:cNvSpPr>
            <a:spLocks noChangeArrowheads="1"/>
          </p:cNvSpPr>
          <p:nvPr/>
        </p:nvSpPr>
        <p:spPr bwMode="auto">
          <a:xfrm>
            <a:off x="457200" y="4581128"/>
            <a:ext cx="8229600" cy="1728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ctr" eaLnBrk="0" hangingPunct="0"/>
            <a:endParaRPr lang="zh-CN" altLang="en-US" sz="1200" b="0" dirty="0">
              <a:solidFill>
                <a:srgbClr val="000000"/>
              </a:solidFill>
              <a:latin typeface="黑体" pitchFamily="49" charset="-122"/>
              <a:ea typeface="黑体" pitchFamily="49" charset="-122"/>
            </a:endParaRPr>
          </a:p>
          <a:p>
            <a:pPr marL="342900" indent="-342900" algn="ctr" eaLnBrk="0" hangingPunct="0"/>
            <a:r>
              <a:rPr lang="zh-CN" altLang="en-US" sz="3200" b="0" dirty="0">
                <a:solidFill>
                  <a:srgbClr val="000000"/>
                </a:solidFill>
                <a:latin typeface="黑体" pitchFamily="49" charset="-122"/>
                <a:ea typeface="黑体" pitchFamily="49" charset="-122"/>
              </a:rPr>
              <a:t>高小鹏</a:t>
            </a:r>
            <a:endParaRPr lang="en-US" altLang="zh-CN" sz="3200" b="0" dirty="0">
              <a:solidFill>
                <a:srgbClr val="000000"/>
              </a:solidFill>
              <a:latin typeface="黑体" pitchFamily="49" charset="-122"/>
              <a:ea typeface="黑体" pitchFamily="49" charset="-122"/>
            </a:endParaRPr>
          </a:p>
          <a:p>
            <a:pPr marL="342900" indent="-342900" algn="ctr" eaLnBrk="0" hangingPunct="0"/>
            <a:endParaRPr lang="en-US" altLang="zh-CN" sz="3200" b="0" dirty="0">
              <a:solidFill>
                <a:srgbClr val="000000"/>
              </a:solidFill>
              <a:latin typeface="黑体" pitchFamily="49" charset="-122"/>
              <a:ea typeface="黑体" pitchFamily="49" charset="-122"/>
            </a:endParaRPr>
          </a:p>
          <a:p>
            <a:pPr marL="342900" indent="-342900" algn="ctr" eaLnBrk="0" hangingPunct="0"/>
            <a:r>
              <a:rPr lang="zh-CN" altLang="en-US" sz="2400" b="0" dirty="0">
                <a:solidFill>
                  <a:srgbClr val="000000"/>
                </a:solidFill>
                <a:latin typeface="黑体" pitchFamily="49" charset="-122"/>
                <a:ea typeface="黑体" pitchFamily="49" charset="-122"/>
              </a:rPr>
              <a:t>北京航空航天大学计算机学院</a:t>
            </a:r>
          </a:p>
          <a:p>
            <a:pPr marL="342900" indent="-342900" algn="ctr" eaLnBrk="0" hangingPunct="0"/>
            <a:r>
              <a:rPr lang="zh-CN" altLang="en-US" sz="2400" b="0" dirty="0">
                <a:solidFill>
                  <a:srgbClr val="000000"/>
                </a:solidFill>
                <a:latin typeface="黑体" pitchFamily="49" charset="-122"/>
                <a:ea typeface="黑体" pitchFamily="49" charset="-122"/>
              </a:rPr>
              <a:t>系统结构研究所</a:t>
            </a:r>
            <a:endParaRPr lang="zh-CN" altLang="en-US" sz="2000" b="0" dirty="0">
              <a:solidFill>
                <a:srgbClr val="000000"/>
              </a:solidFill>
              <a:latin typeface="黑体" pitchFamily="49" charset="-122"/>
              <a:ea typeface="黑体" pitchFamily="49" charset="-122"/>
            </a:endParaRPr>
          </a:p>
        </p:txBody>
      </p:sp>
      <p:sp>
        <p:nvSpPr>
          <p:cNvPr id="14341" name="Text Box 9"/>
          <p:cNvSpPr txBox="1">
            <a:spLocks noChangeArrowheads="1"/>
          </p:cNvSpPr>
          <p:nvPr/>
        </p:nvSpPr>
        <p:spPr bwMode="auto">
          <a:xfrm>
            <a:off x="2362200" y="457200"/>
            <a:ext cx="441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b="0">
                <a:solidFill>
                  <a:srgbClr val="000000"/>
                </a:solidFill>
              </a:rPr>
              <a:t>计算机学院课程</a:t>
            </a:r>
          </a:p>
        </p:txBody>
      </p:sp>
    </p:spTree>
    <p:extLst>
      <p:ext uri="{BB962C8B-B14F-4D97-AF65-F5344CB8AC3E}">
        <p14:creationId xmlns:p14="http://schemas.microsoft.com/office/powerpoint/2010/main" xmlns="" val="3720473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213" y="396875"/>
            <a:ext cx="5257800" cy="368300"/>
          </a:xfrm>
        </p:spPr>
        <p:txBody>
          <a:bodyPr/>
          <a:lstStyle/>
          <a:p>
            <a:r>
              <a:rPr lang="en-US" altLang="zh-CN" smtClean="0"/>
              <a:t>1.2 </a:t>
            </a:r>
            <a:r>
              <a:rPr lang="zh-CN" altLang="en-US" smtClean="0"/>
              <a:t>半导体存储器</a:t>
            </a:r>
          </a:p>
        </p:txBody>
      </p:sp>
      <p:sp>
        <p:nvSpPr>
          <p:cNvPr id="242691" name="Rectangle 3"/>
          <p:cNvSpPr>
            <a:spLocks noGrp="1" noChangeArrowheads="1"/>
          </p:cNvSpPr>
          <p:nvPr>
            <p:ph type="body" idx="1"/>
          </p:nvPr>
        </p:nvSpPr>
        <p:spPr>
          <a:xfrm>
            <a:off x="395288" y="908050"/>
            <a:ext cx="5462587" cy="5480050"/>
          </a:xfrm>
        </p:spPr>
        <p:txBody>
          <a:bodyPr/>
          <a:lstStyle/>
          <a:p>
            <a:pPr algn="just">
              <a:lnSpc>
                <a:spcPct val="120000"/>
              </a:lnSpc>
              <a:spcBef>
                <a:spcPct val="0"/>
              </a:spcBef>
              <a:defRPr/>
            </a:pPr>
            <a:r>
              <a:rPr lang="zh-CN" altLang="en-US" dirty="0" smtClean="0">
                <a:solidFill>
                  <a:schemeClr val="bg1">
                    <a:lumMod val="50000"/>
                  </a:schemeClr>
                </a:solidFill>
                <a:latin typeface="Times New Roman" pitchFamily="18" charset="0"/>
                <a:ea typeface="宋体" pitchFamily="2" charset="-122"/>
              </a:rPr>
              <a:t>目前</a:t>
            </a:r>
            <a:r>
              <a:rPr lang="zh-CN" altLang="en-US" dirty="0">
                <a:solidFill>
                  <a:schemeClr val="bg1">
                    <a:lumMod val="50000"/>
                  </a:schemeClr>
                </a:solidFill>
                <a:latin typeface="Times New Roman" pitchFamily="18" charset="0"/>
                <a:ea typeface="宋体" pitchFamily="2" charset="-122"/>
              </a:rPr>
              <a:t>主流</a:t>
            </a:r>
            <a:r>
              <a:rPr lang="en-US" altLang="zh-CN" dirty="0" smtClean="0">
                <a:solidFill>
                  <a:schemeClr val="bg1">
                    <a:lumMod val="50000"/>
                  </a:schemeClr>
                </a:solidFill>
                <a:latin typeface="Times New Roman" pitchFamily="18" charset="0"/>
                <a:ea typeface="宋体" pitchFamily="2" charset="-122"/>
              </a:rPr>
              <a:t>DRAM</a:t>
            </a:r>
            <a:endParaRPr lang="zh-CN" altLang="en-US" dirty="0">
              <a:solidFill>
                <a:schemeClr val="bg1">
                  <a:lumMod val="50000"/>
                </a:schemeClr>
              </a:solidFill>
              <a:latin typeface="Times New Roman" pitchFamily="18" charset="0"/>
              <a:ea typeface="宋体" pitchFamily="2" charset="-122"/>
            </a:endParaRPr>
          </a:p>
          <a:p>
            <a:pPr lvl="1">
              <a:lnSpc>
                <a:spcPct val="120000"/>
              </a:lnSpc>
              <a:spcBef>
                <a:spcPct val="0"/>
              </a:spcBef>
              <a:defRPr/>
            </a:pPr>
            <a:r>
              <a:rPr lang="en-US" altLang="zh-CN" dirty="0" smtClean="0">
                <a:solidFill>
                  <a:schemeClr val="accent1"/>
                </a:solidFill>
                <a:latin typeface="Times New Roman" pitchFamily="18" charset="0"/>
                <a:ea typeface="宋体" pitchFamily="2" charset="-122"/>
              </a:rPr>
              <a:t>DDR</a:t>
            </a:r>
            <a:r>
              <a:rPr lang="zh-CN" altLang="en-US" dirty="0">
                <a:solidFill>
                  <a:schemeClr val="accent1"/>
                </a:solidFill>
                <a:latin typeface="Times New Roman" pitchFamily="18" charset="0"/>
                <a:ea typeface="宋体" pitchFamily="2" charset="-122"/>
              </a:rPr>
              <a:t>（</a:t>
            </a:r>
            <a:r>
              <a:rPr lang="en-US" altLang="zh-CN" dirty="0">
                <a:solidFill>
                  <a:schemeClr val="accent1"/>
                </a:solidFill>
                <a:latin typeface="Times New Roman" pitchFamily="18" charset="0"/>
                <a:ea typeface="宋体" pitchFamily="2" charset="-122"/>
              </a:rPr>
              <a:t>Double Data Rate</a:t>
            </a:r>
            <a:r>
              <a:rPr lang="zh-CN" altLang="en-US" dirty="0">
                <a:solidFill>
                  <a:schemeClr val="accent1"/>
                </a:solidFill>
                <a:latin typeface="Times New Roman" pitchFamily="18" charset="0"/>
                <a:ea typeface="宋体" pitchFamily="2" charset="-122"/>
              </a:rPr>
              <a:t>）</a:t>
            </a:r>
            <a:r>
              <a:rPr lang="en-US" altLang="zh-CN" dirty="0">
                <a:solidFill>
                  <a:schemeClr val="accent1"/>
                </a:solidFill>
                <a:latin typeface="Times New Roman" pitchFamily="18" charset="0"/>
                <a:ea typeface="宋体" pitchFamily="2" charset="-122"/>
              </a:rPr>
              <a:t>SDRAM</a:t>
            </a:r>
            <a:r>
              <a:rPr lang="zh-CN" altLang="en-US" dirty="0">
                <a:solidFill>
                  <a:schemeClr val="accent1"/>
                </a:solidFill>
                <a:latin typeface="Times New Roman" pitchFamily="18" charset="0"/>
                <a:ea typeface="宋体" pitchFamily="2" charset="-122"/>
              </a:rPr>
              <a:t>：</a:t>
            </a:r>
            <a:r>
              <a:rPr lang="zh-CN" altLang="en-US" dirty="0">
                <a:latin typeface="Times New Roman" pitchFamily="18" charset="0"/>
                <a:ea typeface="宋体" pitchFamily="2" charset="-122"/>
              </a:rPr>
              <a:t>双倍速率</a:t>
            </a:r>
            <a:r>
              <a:rPr lang="en-US" altLang="zh-CN" dirty="0">
                <a:latin typeface="Times New Roman" pitchFamily="18" charset="0"/>
                <a:ea typeface="宋体" pitchFamily="2" charset="-122"/>
              </a:rPr>
              <a:t>SDRAM</a:t>
            </a: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SDRAM</a:t>
            </a:r>
            <a:r>
              <a:rPr lang="zh-CN" altLang="en-US" dirty="0">
                <a:latin typeface="Times New Roman" pitchFamily="18" charset="0"/>
                <a:ea typeface="宋体" pitchFamily="2" charset="-122"/>
              </a:rPr>
              <a:t>只在一个时钟的上升期传输一次数据；而</a:t>
            </a:r>
            <a:r>
              <a:rPr lang="en-US" altLang="zh-CN" dirty="0">
                <a:latin typeface="Times New Roman" pitchFamily="18" charset="0"/>
                <a:ea typeface="宋体" pitchFamily="2" charset="-122"/>
              </a:rPr>
              <a:t>DDR</a:t>
            </a:r>
            <a:r>
              <a:rPr lang="zh-CN" altLang="en-US" dirty="0">
                <a:latin typeface="Times New Roman" pitchFamily="18" charset="0"/>
                <a:ea typeface="宋体" pitchFamily="2" charset="-122"/>
              </a:rPr>
              <a:t>内存则在一个时钟的上升期和下降期各传输一次数据，因此称为双倍速率</a:t>
            </a:r>
            <a:r>
              <a:rPr lang="en-US" altLang="zh-CN" dirty="0">
                <a:latin typeface="Times New Roman" pitchFamily="18" charset="0"/>
                <a:ea typeface="宋体" pitchFamily="2" charset="-122"/>
              </a:rPr>
              <a:t>SDRAM</a:t>
            </a: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DDR</a:t>
            </a:r>
            <a:r>
              <a:rPr lang="zh-CN" altLang="en-US" dirty="0">
                <a:latin typeface="Times New Roman" pitchFamily="18" charset="0"/>
                <a:ea typeface="宋体" pitchFamily="2" charset="-122"/>
              </a:rPr>
              <a:t>  </a:t>
            </a:r>
            <a:r>
              <a:rPr lang="en-US" altLang="zh-CN" dirty="0">
                <a:latin typeface="Times New Roman" pitchFamily="18" charset="0"/>
                <a:ea typeface="宋体" pitchFamily="2" charset="-122"/>
              </a:rPr>
              <a:t>SDRAM</a:t>
            </a:r>
            <a:r>
              <a:rPr lang="zh-CN" altLang="en-US" dirty="0">
                <a:latin typeface="Times New Roman" pitchFamily="18" charset="0"/>
                <a:ea typeface="宋体" pitchFamily="2" charset="-122"/>
              </a:rPr>
              <a:t>可以在与</a:t>
            </a:r>
            <a:r>
              <a:rPr lang="en-US" altLang="zh-CN" dirty="0">
                <a:latin typeface="Times New Roman" pitchFamily="18" charset="0"/>
                <a:ea typeface="宋体" pitchFamily="2" charset="-122"/>
              </a:rPr>
              <a:t>SDRAM</a:t>
            </a:r>
            <a:r>
              <a:rPr lang="zh-CN" altLang="en-US" dirty="0">
                <a:latin typeface="Times New Roman" pitchFamily="18" charset="0"/>
                <a:ea typeface="宋体" pitchFamily="2" charset="-122"/>
              </a:rPr>
              <a:t>相同的总线频率下达到更高的数据传输率。</a:t>
            </a:r>
          </a:p>
          <a:p>
            <a:pPr lvl="1">
              <a:lnSpc>
                <a:spcPct val="120000"/>
              </a:lnSpc>
              <a:spcBef>
                <a:spcPct val="0"/>
              </a:spcBef>
              <a:defRPr/>
            </a:pPr>
            <a:r>
              <a:rPr lang="en-US" altLang="zh-CN" dirty="0" smtClean="0">
                <a:solidFill>
                  <a:schemeClr val="accent1"/>
                </a:solidFill>
                <a:latin typeface="Times New Roman" pitchFamily="18" charset="0"/>
                <a:ea typeface="宋体" pitchFamily="2" charset="-122"/>
              </a:rPr>
              <a:t>DDR2</a:t>
            </a:r>
            <a:r>
              <a:rPr lang="zh-CN" altLang="en-US" dirty="0" smtClean="0">
                <a:solidFill>
                  <a:schemeClr val="accent1"/>
                </a:solidFill>
                <a:latin typeface="Times New Roman" pitchFamily="18" charset="0"/>
                <a:ea typeface="宋体" pitchFamily="2" charset="-122"/>
              </a:rPr>
              <a:t> （</a:t>
            </a:r>
            <a:r>
              <a:rPr lang="en-US" altLang="zh-CN" dirty="0" smtClean="0">
                <a:solidFill>
                  <a:schemeClr val="accent1"/>
                </a:solidFill>
                <a:latin typeface="Times New Roman" pitchFamily="18" charset="0"/>
                <a:ea typeface="宋体" pitchFamily="2" charset="-122"/>
              </a:rPr>
              <a:t>Double Data Rate 2</a:t>
            </a:r>
            <a:r>
              <a:rPr lang="zh-CN" altLang="en-US" dirty="0" smtClean="0">
                <a:solidFill>
                  <a:schemeClr val="accent1"/>
                </a:solidFill>
                <a:latin typeface="Times New Roman" pitchFamily="18" charset="0"/>
                <a:ea typeface="宋体" pitchFamily="2" charset="-122"/>
              </a:rPr>
              <a:t>）</a:t>
            </a:r>
            <a:r>
              <a:rPr lang="en-US" altLang="zh-CN" dirty="0" smtClean="0">
                <a:solidFill>
                  <a:schemeClr val="accent1"/>
                </a:solidFill>
                <a:latin typeface="Times New Roman" pitchFamily="18" charset="0"/>
                <a:ea typeface="宋体" pitchFamily="2" charset="-122"/>
              </a:rPr>
              <a:t> SDRAM</a:t>
            </a:r>
            <a:r>
              <a:rPr lang="zh-CN" altLang="en-US" dirty="0" smtClean="0">
                <a:solidFill>
                  <a:schemeClr val="accent1"/>
                </a:solidFill>
                <a:latin typeface="Times New Roman" pitchFamily="18" charset="0"/>
                <a:ea typeface="宋体" pitchFamily="2" charset="-122"/>
              </a:rPr>
              <a:t>：</a:t>
            </a:r>
            <a:r>
              <a:rPr lang="en-US" altLang="zh-CN" dirty="0" smtClean="0">
                <a:latin typeface="Times New Roman" pitchFamily="18" charset="0"/>
                <a:ea typeface="宋体" pitchFamily="2" charset="-122"/>
              </a:rPr>
              <a:t>DDR2</a:t>
            </a:r>
            <a:r>
              <a:rPr lang="zh-CN" altLang="en-US" dirty="0" smtClean="0">
                <a:latin typeface="Times New Roman" pitchFamily="18" charset="0"/>
                <a:ea typeface="宋体" pitchFamily="2" charset="-122"/>
              </a:rPr>
              <a:t>内存拥有两倍于</a:t>
            </a:r>
            <a:r>
              <a:rPr lang="en-US" altLang="zh-CN" dirty="0" smtClean="0">
                <a:latin typeface="Times New Roman" pitchFamily="18" charset="0"/>
                <a:ea typeface="宋体" pitchFamily="2" charset="-122"/>
              </a:rPr>
              <a:t>DDR</a:t>
            </a:r>
            <a:r>
              <a:rPr lang="zh-CN" altLang="en-US" dirty="0" smtClean="0">
                <a:latin typeface="Times New Roman" pitchFamily="18" charset="0"/>
                <a:ea typeface="宋体" pitchFamily="2" charset="-122"/>
              </a:rPr>
              <a:t>内存预读取能力，换句话说，</a:t>
            </a:r>
            <a:r>
              <a:rPr lang="en-US" altLang="zh-CN" dirty="0" smtClean="0">
                <a:latin typeface="Times New Roman" pitchFamily="18" charset="0"/>
                <a:ea typeface="宋体" pitchFamily="2" charset="-122"/>
              </a:rPr>
              <a:t>DDR2</a:t>
            </a:r>
            <a:r>
              <a:rPr lang="zh-CN" altLang="en-US" dirty="0" smtClean="0">
                <a:latin typeface="Times New Roman" pitchFamily="18" charset="0"/>
                <a:ea typeface="宋体" pitchFamily="2" charset="-122"/>
              </a:rPr>
              <a:t>内存 每个时钟能够以</a:t>
            </a:r>
            <a:r>
              <a:rPr lang="en-US" altLang="zh-CN" dirty="0" smtClean="0">
                <a:latin typeface="Times New Roman" pitchFamily="18" charset="0"/>
                <a:ea typeface="宋体" pitchFamily="2" charset="-122"/>
              </a:rPr>
              <a:t>4</a:t>
            </a:r>
            <a:r>
              <a:rPr lang="zh-CN" altLang="en-US" dirty="0" smtClean="0">
                <a:latin typeface="Times New Roman" pitchFamily="18" charset="0"/>
                <a:ea typeface="宋体" pitchFamily="2" charset="-122"/>
              </a:rPr>
              <a:t>倍外部总线的速度读</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写数据，在同样</a:t>
            </a:r>
            <a:r>
              <a:rPr lang="en-US" altLang="zh-CN" dirty="0" smtClean="0">
                <a:latin typeface="Times New Roman" pitchFamily="18" charset="0"/>
                <a:ea typeface="宋体" pitchFamily="2" charset="-122"/>
              </a:rPr>
              <a:t>100MHz</a:t>
            </a:r>
            <a:r>
              <a:rPr lang="zh-CN" altLang="en-US" dirty="0" smtClean="0">
                <a:latin typeface="Times New Roman" pitchFamily="18" charset="0"/>
                <a:ea typeface="宋体" pitchFamily="2" charset="-122"/>
              </a:rPr>
              <a:t>的工作频率下，</a:t>
            </a:r>
            <a:r>
              <a:rPr lang="en-US" altLang="zh-CN" dirty="0" smtClean="0">
                <a:latin typeface="Times New Roman" pitchFamily="18" charset="0"/>
                <a:ea typeface="宋体" pitchFamily="2" charset="-122"/>
              </a:rPr>
              <a:t>DDR</a:t>
            </a:r>
            <a:r>
              <a:rPr lang="zh-CN" altLang="en-US" dirty="0" smtClean="0">
                <a:latin typeface="Times New Roman" pitchFamily="18" charset="0"/>
                <a:ea typeface="宋体" pitchFamily="2" charset="-122"/>
              </a:rPr>
              <a:t>的实际频率为</a:t>
            </a:r>
            <a:r>
              <a:rPr lang="en-US" altLang="zh-CN" dirty="0" smtClean="0">
                <a:latin typeface="Times New Roman" pitchFamily="18" charset="0"/>
                <a:ea typeface="宋体" pitchFamily="2" charset="-122"/>
              </a:rPr>
              <a:t>200MHz</a:t>
            </a:r>
            <a:r>
              <a:rPr lang="zh-CN" altLang="en-US" dirty="0" smtClean="0">
                <a:latin typeface="Times New Roman" pitchFamily="18" charset="0"/>
                <a:ea typeface="宋体" pitchFamily="2" charset="-122"/>
              </a:rPr>
              <a:t>，而</a:t>
            </a:r>
            <a:r>
              <a:rPr lang="en-US" altLang="zh-CN" dirty="0" smtClean="0">
                <a:latin typeface="Times New Roman" pitchFamily="18" charset="0"/>
                <a:ea typeface="宋体" pitchFamily="2" charset="-122"/>
              </a:rPr>
              <a:t>DDR2</a:t>
            </a:r>
            <a:r>
              <a:rPr lang="zh-CN" altLang="en-US" dirty="0" smtClean="0">
                <a:latin typeface="Times New Roman" pitchFamily="18" charset="0"/>
                <a:ea typeface="宋体" pitchFamily="2" charset="-122"/>
              </a:rPr>
              <a:t>则可以达到</a:t>
            </a:r>
            <a:r>
              <a:rPr lang="en-US" altLang="zh-CN" dirty="0" smtClean="0">
                <a:latin typeface="Times New Roman" pitchFamily="18" charset="0"/>
                <a:ea typeface="宋体" pitchFamily="2" charset="-122"/>
              </a:rPr>
              <a:t>400MHz</a:t>
            </a:r>
            <a:r>
              <a:rPr lang="zh-CN" altLang="en-US" dirty="0" smtClean="0">
                <a:latin typeface="Times New Roman" pitchFamily="18" charset="0"/>
                <a:ea typeface="宋体" pitchFamily="2" charset="-122"/>
              </a:rPr>
              <a:t>。 </a:t>
            </a:r>
            <a:r>
              <a:rPr lang="en-US" altLang="zh-CN" dirty="0" smtClean="0">
                <a:latin typeface="Times New Roman" pitchFamily="18" charset="0"/>
                <a:ea typeface="宋体" pitchFamily="2" charset="-122"/>
              </a:rPr>
              <a:t>DDR2</a:t>
            </a:r>
            <a:r>
              <a:rPr lang="zh-CN" altLang="en-US" dirty="0" smtClean="0">
                <a:latin typeface="Times New Roman" pitchFamily="18" charset="0"/>
                <a:ea typeface="宋体" pitchFamily="2" charset="-122"/>
              </a:rPr>
              <a:t>内存采用</a:t>
            </a:r>
            <a:r>
              <a:rPr lang="en-US" altLang="zh-CN" dirty="0" smtClean="0">
                <a:latin typeface="Times New Roman" pitchFamily="18" charset="0"/>
                <a:ea typeface="宋体" pitchFamily="2" charset="-122"/>
              </a:rPr>
              <a:t>1.8V</a:t>
            </a:r>
            <a:r>
              <a:rPr lang="zh-CN" altLang="en-US" dirty="0" smtClean="0">
                <a:latin typeface="Times New Roman" pitchFamily="18" charset="0"/>
                <a:ea typeface="宋体" pitchFamily="2" charset="-122"/>
              </a:rPr>
              <a:t>电压，相对于</a:t>
            </a:r>
            <a:r>
              <a:rPr lang="en-US" altLang="zh-CN" dirty="0" smtClean="0">
                <a:latin typeface="Times New Roman" pitchFamily="18" charset="0"/>
                <a:ea typeface="宋体" pitchFamily="2" charset="-122"/>
              </a:rPr>
              <a:t>DDR</a:t>
            </a:r>
            <a:r>
              <a:rPr lang="zh-CN" altLang="en-US" dirty="0" smtClean="0">
                <a:latin typeface="Times New Roman" pitchFamily="18" charset="0"/>
                <a:ea typeface="宋体" pitchFamily="2" charset="-122"/>
              </a:rPr>
              <a:t>标准的</a:t>
            </a:r>
            <a:r>
              <a:rPr lang="en-US" altLang="zh-CN" dirty="0" smtClean="0">
                <a:latin typeface="Times New Roman" pitchFamily="18" charset="0"/>
                <a:ea typeface="宋体" pitchFamily="2" charset="-122"/>
              </a:rPr>
              <a:t>2.5V</a:t>
            </a:r>
            <a:r>
              <a:rPr lang="zh-CN" altLang="en-US" dirty="0" smtClean="0">
                <a:latin typeface="Times New Roman" pitchFamily="18" charset="0"/>
                <a:ea typeface="宋体" pitchFamily="2" charset="-122"/>
              </a:rPr>
              <a:t>，降低了不少。</a:t>
            </a:r>
            <a:endParaRPr lang="zh-CN" altLang="en-US" dirty="0">
              <a:latin typeface="Times New Roman" pitchFamily="18" charset="0"/>
              <a:ea typeface="宋体" pitchFamily="2" charset="-122"/>
            </a:endParaRPr>
          </a:p>
        </p:txBody>
      </p:sp>
      <p:pic>
        <p:nvPicPr>
          <p:cNvPr id="4" name="Picture 3"/>
          <p:cNvPicPr>
            <a:picLocks noChangeAspect="1" noChangeArrowheads="1"/>
          </p:cNvPicPr>
          <p:nvPr/>
        </p:nvPicPr>
        <p:blipFill>
          <a:blip r:embed="rId2" cstate="print"/>
          <a:srcRect/>
          <a:stretch>
            <a:fillRect/>
          </a:stretch>
        </p:blipFill>
        <p:spPr bwMode="auto">
          <a:xfrm>
            <a:off x="5857875" y="1285875"/>
            <a:ext cx="3070225" cy="1714500"/>
          </a:xfrm>
          <a:prstGeom prst="rect">
            <a:avLst/>
          </a:prstGeom>
          <a:noFill/>
          <a:ln w="9525">
            <a:solidFill>
              <a:schemeClr val="bg1"/>
            </a:solidFill>
            <a:miter lim="800000"/>
            <a:headEnd/>
            <a:tailEnd/>
          </a:ln>
        </p:spPr>
      </p:pic>
      <p:pic>
        <p:nvPicPr>
          <p:cNvPr id="435202" name="Picture 2"/>
          <p:cNvPicPr>
            <a:picLocks noChangeAspect="1" noChangeArrowheads="1"/>
          </p:cNvPicPr>
          <p:nvPr/>
        </p:nvPicPr>
        <p:blipFill>
          <a:blip r:embed="rId3" cstate="print"/>
          <a:srcRect/>
          <a:stretch>
            <a:fillRect/>
          </a:stretch>
        </p:blipFill>
        <p:spPr bwMode="auto">
          <a:xfrm>
            <a:off x="5929313" y="4071938"/>
            <a:ext cx="3071812" cy="1406525"/>
          </a:xfrm>
          <a:prstGeom prst="rect">
            <a:avLst/>
          </a:prstGeom>
          <a:noFill/>
          <a:ln w="9525">
            <a:noFill/>
            <a:miter lim="800000"/>
            <a:headEnd/>
            <a:tailEnd/>
          </a:ln>
        </p:spPr>
      </p:pic>
    </p:spTree>
    <p:extLst>
      <p:ext uri="{BB962C8B-B14F-4D97-AF65-F5344CB8AC3E}">
        <p14:creationId xmlns:p14="http://schemas.microsoft.com/office/powerpoint/2010/main" xmlns="" val="4173547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42938" y="357188"/>
            <a:ext cx="5257800" cy="368300"/>
          </a:xfrm>
        </p:spPr>
        <p:txBody>
          <a:bodyPr/>
          <a:lstStyle/>
          <a:p>
            <a:r>
              <a:rPr lang="en-US" altLang="zh-CN" smtClean="0"/>
              <a:t>1.2 </a:t>
            </a:r>
            <a:r>
              <a:rPr lang="zh-CN" altLang="en-US" smtClean="0"/>
              <a:t>半导体存储器</a:t>
            </a:r>
          </a:p>
        </p:txBody>
      </p:sp>
      <p:sp>
        <p:nvSpPr>
          <p:cNvPr id="47107" name="Rectangle 3"/>
          <p:cNvSpPr>
            <a:spLocks noGrp="1" noChangeArrowheads="1"/>
          </p:cNvSpPr>
          <p:nvPr>
            <p:ph type="body" idx="1"/>
          </p:nvPr>
        </p:nvSpPr>
        <p:spPr>
          <a:xfrm>
            <a:off x="571500" y="857250"/>
            <a:ext cx="8143875" cy="3411538"/>
          </a:xfrm>
        </p:spPr>
        <p:txBody>
          <a:bodyPr/>
          <a:lstStyle/>
          <a:p>
            <a:pPr>
              <a:lnSpc>
                <a:spcPct val="120000"/>
              </a:lnSpc>
              <a:spcBef>
                <a:spcPct val="0"/>
              </a:spcBef>
            </a:pPr>
            <a:r>
              <a:rPr lang="zh-CN" altLang="en-US" sz="2800" smtClean="0">
                <a:latin typeface="Times New Roman" pitchFamily="18" charset="0"/>
                <a:ea typeface="宋体" pitchFamily="2" charset="-122"/>
              </a:rPr>
              <a:t>只读存储器（</a:t>
            </a:r>
            <a:r>
              <a:rPr lang="en-US" altLang="zh-CN" sz="2800" smtClean="0">
                <a:latin typeface="Times New Roman" pitchFamily="18" charset="0"/>
                <a:ea typeface="宋体" pitchFamily="2" charset="-122"/>
              </a:rPr>
              <a:t>ROM）</a:t>
            </a:r>
          </a:p>
          <a:p>
            <a:pPr marL="812800" lvl="1" indent="-338138">
              <a:lnSpc>
                <a:spcPct val="120000"/>
              </a:lnSpc>
              <a:spcBef>
                <a:spcPct val="0"/>
              </a:spcBef>
            </a:pPr>
            <a:r>
              <a:rPr lang="zh-CN" altLang="en-US" sz="2000" smtClean="0">
                <a:latin typeface="Times New Roman" pitchFamily="18" charset="0"/>
                <a:ea typeface="宋体" pitchFamily="2" charset="-122"/>
              </a:rPr>
              <a:t>固定掩膜（</a:t>
            </a:r>
            <a:r>
              <a:rPr lang="en-US" altLang="zh-CN" sz="2000" smtClean="0">
                <a:latin typeface="Times New Roman" pitchFamily="18" charset="0"/>
                <a:ea typeface="宋体" pitchFamily="2" charset="-122"/>
                <a:cs typeface="Times New Roman" pitchFamily="18" charset="0"/>
              </a:rPr>
              <a:t>Masks）</a:t>
            </a:r>
            <a:r>
              <a:rPr lang="en-US" altLang="zh-CN" sz="2000" smtClean="0">
                <a:latin typeface="Times New Roman" pitchFamily="18" charset="0"/>
                <a:ea typeface="宋体" pitchFamily="2" charset="-122"/>
              </a:rPr>
              <a:t>ROM</a:t>
            </a:r>
          </a:p>
          <a:p>
            <a:pPr marL="812800" lvl="1" indent="-338138">
              <a:lnSpc>
                <a:spcPct val="120000"/>
              </a:lnSpc>
              <a:spcBef>
                <a:spcPct val="0"/>
              </a:spcBef>
            </a:pPr>
            <a:r>
              <a:rPr lang="en-US" altLang="zh-CN" sz="2000" smtClean="0">
                <a:latin typeface="Times New Roman" pitchFamily="18" charset="0"/>
                <a:ea typeface="宋体" pitchFamily="2" charset="-122"/>
              </a:rPr>
              <a:t>PROM（Programmable ROM）：</a:t>
            </a:r>
            <a:r>
              <a:rPr lang="zh-CN" altLang="en-US" sz="2000" smtClean="0">
                <a:latin typeface="Times New Roman" pitchFamily="18" charset="0"/>
                <a:ea typeface="宋体" pitchFamily="2" charset="-122"/>
              </a:rPr>
              <a:t>一次性可编程</a:t>
            </a:r>
          </a:p>
          <a:p>
            <a:pPr marL="812800" lvl="1" indent="-338138">
              <a:lnSpc>
                <a:spcPct val="120000"/>
              </a:lnSpc>
              <a:spcBef>
                <a:spcPct val="0"/>
              </a:spcBef>
            </a:pPr>
            <a:r>
              <a:rPr lang="en-US" altLang="zh-CN" sz="2000" smtClean="0">
                <a:latin typeface="Times New Roman" pitchFamily="18" charset="0"/>
                <a:ea typeface="宋体" pitchFamily="2" charset="-122"/>
              </a:rPr>
              <a:t>EPROM（Erasable PROM）：</a:t>
            </a:r>
            <a:r>
              <a:rPr lang="zh-CN" altLang="en-US" sz="2000" smtClean="0">
                <a:latin typeface="Times New Roman" pitchFamily="18" charset="0"/>
                <a:ea typeface="宋体" pitchFamily="2" charset="-122"/>
              </a:rPr>
              <a:t>可擦除可编程（紫外线擦除）</a:t>
            </a:r>
          </a:p>
          <a:p>
            <a:pPr marL="812800" lvl="1" indent="-338138">
              <a:lnSpc>
                <a:spcPct val="120000"/>
              </a:lnSpc>
              <a:spcBef>
                <a:spcPct val="0"/>
              </a:spcBef>
            </a:pPr>
            <a:r>
              <a:rPr lang="en-US" altLang="zh-CN" sz="2000" smtClean="0">
                <a:latin typeface="Times New Roman" pitchFamily="18" charset="0"/>
                <a:ea typeface="宋体" pitchFamily="2" charset="-122"/>
              </a:rPr>
              <a:t>EEPROM（Electrically Erasable PROM）：</a:t>
            </a:r>
            <a:r>
              <a:rPr lang="zh-CN" altLang="en-US" sz="2000" smtClean="0">
                <a:latin typeface="Times New Roman" pitchFamily="18" charset="0"/>
                <a:ea typeface="宋体" pitchFamily="2" charset="-122"/>
              </a:rPr>
              <a:t>电擦除</a:t>
            </a:r>
          </a:p>
          <a:p>
            <a:pPr marL="812800" lvl="1" indent="-338138">
              <a:lnSpc>
                <a:spcPct val="120000"/>
              </a:lnSpc>
              <a:spcBef>
                <a:spcPct val="0"/>
              </a:spcBef>
            </a:pPr>
            <a:r>
              <a:rPr lang="en-US" altLang="zh-CN" sz="2000" smtClean="0">
                <a:latin typeface="Times New Roman" pitchFamily="18" charset="0"/>
                <a:ea typeface="宋体" pitchFamily="2" charset="-122"/>
              </a:rPr>
              <a:t>Flash Memory</a:t>
            </a:r>
            <a:r>
              <a:rPr lang="zh-CN" altLang="en-US" sz="2000" smtClean="0">
                <a:latin typeface="Times New Roman" pitchFamily="18" charset="0"/>
                <a:ea typeface="宋体" pitchFamily="2" charset="-122"/>
              </a:rPr>
              <a:t>（闪存）：本质上属于电擦除可编程</a:t>
            </a:r>
            <a:r>
              <a:rPr lang="en-US" altLang="zh-CN" sz="2000" smtClean="0">
                <a:latin typeface="Times New Roman" pitchFamily="18" charset="0"/>
                <a:ea typeface="宋体" pitchFamily="2" charset="-122"/>
              </a:rPr>
              <a:t>ROM</a:t>
            </a:r>
            <a:r>
              <a:rPr lang="zh-CN" altLang="en-US" sz="2000" smtClean="0">
                <a:latin typeface="Times New Roman" pitchFamily="18" charset="0"/>
                <a:ea typeface="宋体" pitchFamily="2" charset="-122"/>
              </a:rPr>
              <a:t>，</a:t>
            </a:r>
            <a:r>
              <a:rPr lang="zh-CN" altLang="en-US" smtClean="0">
                <a:ea typeface="宋体" pitchFamily="2" charset="-122"/>
              </a:rPr>
              <a:t>如</a:t>
            </a:r>
            <a:r>
              <a:rPr lang="en-US" altLang="zh-CN" smtClean="0">
                <a:ea typeface="宋体" pitchFamily="2" charset="-122"/>
              </a:rPr>
              <a:t>SM</a:t>
            </a:r>
            <a:r>
              <a:rPr lang="zh-CN" altLang="en-US" smtClean="0">
                <a:ea typeface="宋体" pitchFamily="2" charset="-122"/>
              </a:rPr>
              <a:t>（</a:t>
            </a:r>
            <a:r>
              <a:rPr lang="en-US" altLang="zh-CN" smtClean="0">
                <a:ea typeface="宋体" pitchFamily="2" charset="-122"/>
              </a:rPr>
              <a:t>Smart Media</a:t>
            </a:r>
            <a:r>
              <a:rPr lang="zh-CN" altLang="en-US" smtClean="0">
                <a:ea typeface="宋体" pitchFamily="2" charset="-122"/>
              </a:rPr>
              <a:t>）卡、</a:t>
            </a:r>
            <a:r>
              <a:rPr lang="en-US" altLang="zh-CN" smtClean="0">
                <a:ea typeface="宋体" pitchFamily="2" charset="-122"/>
              </a:rPr>
              <a:t>CF (Compact Flash)</a:t>
            </a:r>
            <a:r>
              <a:rPr lang="zh-CN" altLang="en-US" smtClean="0">
                <a:ea typeface="宋体" pitchFamily="2" charset="-122"/>
              </a:rPr>
              <a:t>卡，</a:t>
            </a:r>
            <a:r>
              <a:rPr lang="en-US" altLang="zh-CN" smtClean="0">
                <a:ea typeface="宋体" pitchFamily="2" charset="-122"/>
              </a:rPr>
              <a:t>MMC</a:t>
            </a:r>
            <a:r>
              <a:rPr lang="zh-CN" altLang="en-US" smtClean="0">
                <a:ea typeface="宋体" pitchFamily="2" charset="-122"/>
              </a:rPr>
              <a:t>（</a:t>
            </a:r>
            <a:r>
              <a:rPr lang="en-US" altLang="zh-CN" smtClean="0">
                <a:ea typeface="宋体" pitchFamily="2" charset="-122"/>
              </a:rPr>
              <a:t>Multi Media Card</a:t>
            </a:r>
            <a:r>
              <a:rPr lang="zh-CN" altLang="en-US" smtClean="0">
                <a:ea typeface="宋体" pitchFamily="2" charset="-122"/>
              </a:rPr>
              <a:t>）卡、</a:t>
            </a:r>
            <a:r>
              <a:rPr lang="en-US" altLang="zh-CN" smtClean="0">
                <a:ea typeface="宋体" pitchFamily="2" charset="-122"/>
              </a:rPr>
              <a:t>SD</a:t>
            </a:r>
            <a:r>
              <a:rPr lang="zh-CN" altLang="en-US" smtClean="0">
                <a:ea typeface="宋体" pitchFamily="2" charset="-122"/>
              </a:rPr>
              <a:t>（</a:t>
            </a:r>
            <a:r>
              <a:rPr lang="en-US" altLang="zh-CN" smtClean="0">
                <a:ea typeface="宋体" pitchFamily="2" charset="-122"/>
              </a:rPr>
              <a:t>Secure Digital</a:t>
            </a:r>
            <a:r>
              <a:rPr lang="zh-CN" altLang="en-US" smtClean="0">
                <a:ea typeface="宋体" pitchFamily="2" charset="-122"/>
              </a:rPr>
              <a:t>）卡和记忆棒（</a:t>
            </a:r>
            <a:r>
              <a:rPr lang="en-US" altLang="zh-CN" smtClean="0">
                <a:ea typeface="宋体" pitchFamily="2" charset="-122"/>
              </a:rPr>
              <a:t>Memory Stick</a:t>
            </a:r>
            <a:r>
              <a:rPr lang="zh-CN" altLang="en-US" smtClean="0">
                <a:ea typeface="宋体" pitchFamily="2" charset="-122"/>
              </a:rPr>
              <a:t>）等 。</a:t>
            </a:r>
          </a:p>
        </p:txBody>
      </p:sp>
      <p:pic>
        <p:nvPicPr>
          <p:cNvPr id="47108" name="Picture 2" descr="http://www.oki.com/en/press/2006/z05100e-1.jpg"/>
          <p:cNvPicPr>
            <a:picLocks noChangeAspect="1" noChangeArrowheads="1"/>
          </p:cNvPicPr>
          <p:nvPr/>
        </p:nvPicPr>
        <p:blipFill>
          <a:blip r:embed="rId2" cstate="print"/>
          <a:srcRect/>
          <a:stretch>
            <a:fillRect/>
          </a:stretch>
        </p:blipFill>
        <p:spPr bwMode="auto">
          <a:xfrm>
            <a:off x="857250" y="4357688"/>
            <a:ext cx="2071688" cy="1319212"/>
          </a:xfrm>
          <a:prstGeom prst="rect">
            <a:avLst/>
          </a:prstGeom>
          <a:noFill/>
          <a:ln w="9525">
            <a:noFill/>
            <a:miter lim="800000"/>
            <a:headEnd/>
            <a:tailEnd/>
          </a:ln>
        </p:spPr>
      </p:pic>
      <p:pic>
        <p:nvPicPr>
          <p:cNvPr id="47109" name="Picture 4" descr="http://www.rebios.net/biostools/ic/27c201.jpg"/>
          <p:cNvPicPr>
            <a:picLocks noChangeAspect="1" noChangeArrowheads="1"/>
          </p:cNvPicPr>
          <p:nvPr/>
        </p:nvPicPr>
        <p:blipFill>
          <a:blip r:embed="rId3" cstate="print"/>
          <a:srcRect/>
          <a:stretch>
            <a:fillRect/>
          </a:stretch>
        </p:blipFill>
        <p:spPr bwMode="auto">
          <a:xfrm>
            <a:off x="3643313" y="4357688"/>
            <a:ext cx="1643062" cy="1354137"/>
          </a:xfrm>
          <a:prstGeom prst="rect">
            <a:avLst/>
          </a:prstGeom>
          <a:noFill/>
          <a:ln w="9525">
            <a:noFill/>
            <a:miter lim="800000"/>
            <a:headEnd/>
            <a:tailEnd/>
          </a:ln>
        </p:spPr>
      </p:pic>
      <p:pic>
        <p:nvPicPr>
          <p:cNvPr id="47110" name="Picture 10" descr="http://space.ednchina.com/upload/2008/11/19/b586e40e-8bc3-443d-b063-f0308bbaebb3.jpg"/>
          <p:cNvPicPr>
            <a:picLocks noChangeAspect="1" noChangeArrowheads="1"/>
          </p:cNvPicPr>
          <p:nvPr/>
        </p:nvPicPr>
        <p:blipFill>
          <a:blip r:embed="rId4" cstate="print"/>
          <a:srcRect/>
          <a:stretch>
            <a:fillRect/>
          </a:stretch>
        </p:blipFill>
        <p:spPr bwMode="auto">
          <a:xfrm>
            <a:off x="6357938" y="4286250"/>
            <a:ext cx="2000250" cy="1500188"/>
          </a:xfrm>
          <a:prstGeom prst="rect">
            <a:avLst/>
          </a:prstGeom>
          <a:noFill/>
          <a:ln w="9525">
            <a:noFill/>
            <a:miter lim="800000"/>
            <a:headEnd/>
            <a:tailEnd/>
          </a:ln>
        </p:spPr>
      </p:pic>
      <p:sp>
        <p:nvSpPr>
          <p:cNvPr id="47111" name="TextBox 8"/>
          <p:cNvSpPr txBox="1">
            <a:spLocks noChangeArrowheads="1"/>
          </p:cNvSpPr>
          <p:nvPr/>
        </p:nvSpPr>
        <p:spPr bwMode="auto">
          <a:xfrm>
            <a:off x="857250" y="5786438"/>
            <a:ext cx="2000250" cy="338137"/>
          </a:xfrm>
          <a:prstGeom prst="rect">
            <a:avLst/>
          </a:prstGeom>
          <a:noFill/>
          <a:ln w="9525">
            <a:noFill/>
            <a:miter lim="800000"/>
            <a:headEnd/>
            <a:tailEnd/>
          </a:ln>
        </p:spPr>
        <p:txBody>
          <a:bodyPr>
            <a:spAutoFit/>
          </a:bodyPr>
          <a:lstStyle/>
          <a:p>
            <a:pPr algn="ctr" eaLnBrk="0" hangingPunct="0"/>
            <a:r>
              <a:rPr lang="en-US" altLang="zh-CN" sz="1600" b="0">
                <a:solidFill>
                  <a:srgbClr val="000000"/>
                </a:solidFill>
                <a:latin typeface="Arial" pitchFamily="34" charset="0"/>
                <a:ea typeface="宋体" pitchFamily="2" charset="-122"/>
              </a:rPr>
              <a:t>Mask ROM</a:t>
            </a:r>
            <a:endParaRPr lang="zh-CN" altLang="en-US" sz="1600" b="0">
              <a:solidFill>
                <a:srgbClr val="000000"/>
              </a:solidFill>
              <a:latin typeface="Arial" pitchFamily="34" charset="0"/>
              <a:ea typeface="宋体" pitchFamily="2" charset="-122"/>
            </a:endParaRPr>
          </a:p>
        </p:txBody>
      </p:sp>
      <p:sp>
        <p:nvSpPr>
          <p:cNvPr id="47112" name="TextBox 9"/>
          <p:cNvSpPr txBox="1">
            <a:spLocks noChangeArrowheads="1"/>
          </p:cNvSpPr>
          <p:nvPr/>
        </p:nvSpPr>
        <p:spPr bwMode="auto">
          <a:xfrm>
            <a:off x="3500438" y="5786438"/>
            <a:ext cx="2000250" cy="338137"/>
          </a:xfrm>
          <a:prstGeom prst="rect">
            <a:avLst/>
          </a:prstGeom>
          <a:noFill/>
          <a:ln w="9525">
            <a:noFill/>
            <a:miter lim="800000"/>
            <a:headEnd/>
            <a:tailEnd/>
          </a:ln>
        </p:spPr>
        <p:txBody>
          <a:bodyPr>
            <a:spAutoFit/>
          </a:bodyPr>
          <a:lstStyle/>
          <a:p>
            <a:pPr algn="ctr" eaLnBrk="0" hangingPunct="0"/>
            <a:r>
              <a:rPr lang="en-US" altLang="zh-CN" sz="1600" b="0">
                <a:solidFill>
                  <a:srgbClr val="000000"/>
                </a:solidFill>
                <a:latin typeface="Arial" pitchFamily="34" charset="0"/>
                <a:ea typeface="宋体" pitchFamily="2" charset="-122"/>
              </a:rPr>
              <a:t>EPROM</a:t>
            </a:r>
            <a:endParaRPr lang="zh-CN" altLang="en-US" sz="1600" b="0">
              <a:solidFill>
                <a:srgbClr val="000000"/>
              </a:solidFill>
              <a:latin typeface="Arial" pitchFamily="34" charset="0"/>
              <a:ea typeface="宋体" pitchFamily="2" charset="-122"/>
            </a:endParaRPr>
          </a:p>
        </p:txBody>
      </p:sp>
      <p:sp>
        <p:nvSpPr>
          <p:cNvPr id="47113" name="TextBox 10"/>
          <p:cNvSpPr txBox="1">
            <a:spLocks noChangeArrowheads="1"/>
          </p:cNvSpPr>
          <p:nvPr/>
        </p:nvSpPr>
        <p:spPr bwMode="auto">
          <a:xfrm>
            <a:off x="6072188" y="5857875"/>
            <a:ext cx="2428875" cy="338138"/>
          </a:xfrm>
          <a:prstGeom prst="rect">
            <a:avLst/>
          </a:prstGeom>
          <a:noFill/>
          <a:ln w="9525">
            <a:noFill/>
            <a:miter lim="800000"/>
            <a:headEnd/>
            <a:tailEnd/>
          </a:ln>
        </p:spPr>
        <p:txBody>
          <a:bodyPr>
            <a:spAutoFit/>
          </a:bodyPr>
          <a:lstStyle/>
          <a:p>
            <a:pPr algn="ctr" eaLnBrk="0" hangingPunct="0"/>
            <a:r>
              <a:rPr lang="en-US" altLang="zh-CN" sz="1600" b="0">
                <a:solidFill>
                  <a:srgbClr val="000000"/>
                </a:solidFill>
                <a:latin typeface="Arial" pitchFamily="34" charset="0"/>
                <a:ea typeface="宋体" pitchFamily="2" charset="-122"/>
              </a:rPr>
              <a:t>U</a:t>
            </a:r>
            <a:r>
              <a:rPr lang="zh-CN" altLang="en-US" sz="1600" b="0">
                <a:solidFill>
                  <a:srgbClr val="000000"/>
                </a:solidFill>
                <a:latin typeface="Arial" pitchFamily="34" charset="0"/>
                <a:ea typeface="宋体" pitchFamily="2" charset="-122"/>
              </a:rPr>
              <a:t>盘上的</a:t>
            </a:r>
            <a:r>
              <a:rPr lang="en-US" altLang="zh-CN" sz="1600" b="0">
                <a:solidFill>
                  <a:srgbClr val="000000"/>
                </a:solidFill>
                <a:latin typeface="Arial" pitchFamily="34" charset="0"/>
                <a:ea typeface="宋体" pitchFamily="2" charset="-122"/>
              </a:rPr>
              <a:t>Flash memory</a:t>
            </a:r>
            <a:endParaRPr lang="zh-CN" altLang="en-US" sz="1600" b="0">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xmlns="" val="25100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寄存器：</a:t>
            </a:r>
            <a:r>
              <a:rPr lang="en-US" altLang="zh-CN" dirty="0" smtClean="0"/>
              <a:t>R0~R31</a:t>
            </a:r>
            <a:r>
              <a:rPr lang="zh-CN" altLang="en-US" dirty="0" smtClean="0"/>
              <a:t>，</a:t>
            </a:r>
            <a:r>
              <a:rPr lang="en-US" altLang="zh-CN" dirty="0" smtClean="0"/>
              <a:t>PC</a:t>
            </a:r>
            <a:endParaRPr lang="en-US" altLang="zh-CN" dirty="0"/>
          </a:p>
          <a:p>
            <a:r>
              <a:rPr lang="zh-CN" altLang="en-US" dirty="0" smtClean="0"/>
              <a:t>存储器及存储器视图</a:t>
            </a:r>
            <a:endParaRPr lang="en-US" altLang="zh-CN" dirty="0" smtClean="0"/>
          </a:p>
          <a:p>
            <a:r>
              <a:rPr lang="zh-CN" altLang="en-US" dirty="0" smtClean="0"/>
              <a:t>输入输出</a:t>
            </a:r>
            <a:endParaRPr lang="en-US" altLang="zh-CN" dirty="0" smtClean="0"/>
          </a:p>
          <a:p>
            <a:r>
              <a:rPr lang="zh-CN" altLang="en-US" dirty="0" smtClean="0"/>
              <a:t>中断</a:t>
            </a:r>
            <a:endParaRPr lang="en-US" altLang="zh-CN" dirty="0" smtClean="0"/>
          </a:p>
          <a:p>
            <a:r>
              <a:rPr lang="zh-CN" altLang="en-US" dirty="0" smtClean="0"/>
              <a:t>协处理器</a:t>
            </a:r>
            <a:endParaRPr lang="en-US" altLang="zh-CN" dirty="0" smtClean="0"/>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xmlns="" val="1762768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488" name="Group 63"/>
          <p:cNvGrpSpPr>
            <a:grpSpLocks/>
          </p:cNvGrpSpPr>
          <p:nvPr/>
        </p:nvGrpSpPr>
        <p:grpSpPr bwMode="auto">
          <a:xfrm>
            <a:off x="3491438" y="3933824"/>
            <a:ext cx="708738" cy="684000"/>
            <a:chOff x="3107" y="2614"/>
            <a:chExt cx="272" cy="385"/>
          </a:xfrm>
        </p:grpSpPr>
        <p:sp>
          <p:nvSpPr>
            <p:cNvPr id="18690" name="Line 64"/>
            <p:cNvSpPr>
              <a:spLocks noChangeShapeType="1"/>
            </p:cNvSpPr>
            <p:nvPr/>
          </p:nvSpPr>
          <p:spPr bwMode="auto">
            <a:xfrm flipV="1">
              <a:off x="3107" y="2614"/>
              <a:ext cx="0" cy="38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91" name="Line 65"/>
            <p:cNvSpPr>
              <a:spLocks noChangeShapeType="1"/>
            </p:cNvSpPr>
            <p:nvPr/>
          </p:nvSpPr>
          <p:spPr bwMode="auto">
            <a:xfrm flipH="1" flipV="1">
              <a:off x="3107" y="2614"/>
              <a:ext cx="272"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434" name="Rectangle 2"/>
          <p:cNvSpPr>
            <a:spLocks noGrp="1" noChangeArrowheads="1"/>
          </p:cNvSpPr>
          <p:nvPr>
            <p:ph type="title" idx="4294967295"/>
          </p:nvPr>
        </p:nvSpPr>
        <p:spPr>
          <a:xfrm>
            <a:off x="108000" y="44450"/>
            <a:ext cx="8893126" cy="647700"/>
          </a:xfrm>
        </p:spPr>
        <p:txBody>
          <a:bodyPr/>
          <a:lstStyle/>
          <a:p>
            <a:pPr eaLnBrk="1" hangingPunct="1"/>
            <a:r>
              <a:rPr lang="zh-CN" altLang="en-US" sz="3200" dirty="0" smtClean="0">
                <a:ea typeface="黑体" pitchFamily="2" charset="-122"/>
              </a:rPr>
              <a:t>协处理器</a:t>
            </a:r>
            <a:endParaRPr lang="en-US" altLang="zh-CN" sz="3200" dirty="0" smtClean="0">
              <a:ea typeface="黑体" pitchFamily="2" charset="-122"/>
            </a:endParaRPr>
          </a:p>
        </p:txBody>
      </p:sp>
      <p:sp>
        <p:nvSpPr>
          <p:cNvPr id="18436" name="Line 4"/>
          <p:cNvSpPr>
            <a:spLocks noChangeShapeType="1"/>
          </p:cNvSpPr>
          <p:nvPr/>
        </p:nvSpPr>
        <p:spPr bwMode="auto">
          <a:xfrm>
            <a:off x="2411394" y="3105150"/>
            <a:ext cx="431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38" name="Line 6"/>
          <p:cNvSpPr>
            <a:spLocks noChangeShapeType="1"/>
          </p:cNvSpPr>
          <p:nvPr/>
        </p:nvSpPr>
        <p:spPr bwMode="auto">
          <a:xfrm flipV="1">
            <a:off x="5292000" y="3456000"/>
            <a:ext cx="216000" cy="323"/>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39" name="Line 7"/>
          <p:cNvSpPr>
            <a:spLocks noChangeShapeType="1"/>
          </p:cNvSpPr>
          <p:nvPr/>
        </p:nvSpPr>
        <p:spPr bwMode="auto">
          <a:xfrm flipH="1" flipV="1">
            <a:off x="2411394" y="1844674"/>
            <a:ext cx="0" cy="12620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40" name="Line 8"/>
          <p:cNvSpPr>
            <a:spLocks noChangeShapeType="1"/>
          </p:cNvSpPr>
          <p:nvPr/>
        </p:nvSpPr>
        <p:spPr bwMode="auto">
          <a:xfrm flipH="1" flipV="1">
            <a:off x="4104000" y="4594639"/>
            <a:ext cx="2520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41" name="Line 9"/>
          <p:cNvSpPr>
            <a:spLocks noChangeShapeType="1"/>
          </p:cNvSpPr>
          <p:nvPr/>
        </p:nvSpPr>
        <p:spPr bwMode="auto">
          <a:xfrm flipV="1">
            <a:off x="4353303" y="3717130"/>
            <a:ext cx="0" cy="88049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60" name="Line 29"/>
          <p:cNvSpPr>
            <a:spLocks noChangeShapeType="1"/>
          </p:cNvSpPr>
          <p:nvPr/>
        </p:nvSpPr>
        <p:spPr bwMode="auto">
          <a:xfrm flipV="1">
            <a:off x="3059094" y="3132000"/>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461" name="Group 30"/>
          <p:cNvGrpSpPr>
            <a:grpSpLocks/>
          </p:cNvGrpSpPr>
          <p:nvPr/>
        </p:nvGrpSpPr>
        <p:grpSpPr bwMode="auto">
          <a:xfrm>
            <a:off x="2988000" y="3557388"/>
            <a:ext cx="288000" cy="216000"/>
            <a:chOff x="2064" y="2931"/>
            <a:chExt cx="136" cy="227"/>
          </a:xfrm>
        </p:grpSpPr>
        <p:sp>
          <p:nvSpPr>
            <p:cNvPr id="18694"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95"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96"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462" name="Rectangle 34"/>
          <p:cNvSpPr>
            <a:spLocks noChangeArrowheads="1"/>
          </p:cNvSpPr>
          <p:nvPr/>
        </p:nvSpPr>
        <p:spPr bwMode="auto">
          <a:xfrm>
            <a:off x="4281171" y="2564582"/>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宋体"/>
              </a:rPr>
              <a:t>A</a:t>
            </a:r>
          </a:p>
        </p:txBody>
      </p:sp>
      <p:sp>
        <p:nvSpPr>
          <p:cNvPr id="18463" name="Rectangle 35"/>
          <p:cNvSpPr>
            <a:spLocks noChangeArrowheads="1"/>
          </p:cNvSpPr>
          <p:nvPr/>
        </p:nvSpPr>
        <p:spPr bwMode="auto">
          <a:xfrm>
            <a:off x="4281171" y="3143250"/>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宋体"/>
              </a:rPr>
              <a:t>B</a:t>
            </a:r>
          </a:p>
        </p:txBody>
      </p:sp>
      <p:sp>
        <p:nvSpPr>
          <p:cNvPr id="18464" name="Line 36"/>
          <p:cNvSpPr>
            <a:spLocks noChangeShapeType="1"/>
          </p:cNvSpPr>
          <p:nvPr/>
        </p:nvSpPr>
        <p:spPr bwMode="auto">
          <a:xfrm flipV="1">
            <a:off x="4068000" y="2707457"/>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65" name="Line 37"/>
          <p:cNvSpPr>
            <a:spLocks noChangeShapeType="1"/>
          </p:cNvSpPr>
          <p:nvPr/>
        </p:nvSpPr>
        <p:spPr bwMode="auto">
          <a:xfrm flipV="1">
            <a:off x="4068000" y="328771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66" name="Line 38"/>
          <p:cNvSpPr>
            <a:spLocks noChangeShapeType="1"/>
          </p:cNvSpPr>
          <p:nvPr/>
        </p:nvSpPr>
        <p:spPr bwMode="auto">
          <a:xfrm>
            <a:off x="4499229" y="3284537"/>
            <a:ext cx="57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67" name="Line 39"/>
          <p:cNvSpPr>
            <a:spLocks noChangeShapeType="1"/>
          </p:cNvSpPr>
          <p:nvPr/>
        </p:nvSpPr>
        <p:spPr bwMode="auto">
          <a:xfrm>
            <a:off x="4860000" y="342900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68" name="Text Box 40"/>
          <p:cNvSpPr txBox="1">
            <a:spLocks noChangeArrowheads="1"/>
          </p:cNvSpPr>
          <p:nvPr/>
        </p:nvSpPr>
        <p:spPr bwMode="auto">
          <a:xfrm>
            <a:off x="4873657" y="3340100"/>
            <a:ext cx="104775"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a:solidFill>
                  <a:srgbClr val="000000"/>
                </a:solidFill>
              </a:rPr>
              <a:t>4</a:t>
            </a:r>
          </a:p>
        </p:txBody>
      </p:sp>
      <p:sp>
        <p:nvSpPr>
          <p:cNvPr id="18474" name="Line 46"/>
          <p:cNvSpPr>
            <a:spLocks noChangeShapeType="1"/>
          </p:cNvSpPr>
          <p:nvPr/>
        </p:nvSpPr>
        <p:spPr bwMode="auto">
          <a:xfrm>
            <a:off x="2266932" y="2709863"/>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75" name="Line 47"/>
          <p:cNvSpPr>
            <a:spLocks noChangeShapeType="1"/>
          </p:cNvSpPr>
          <p:nvPr/>
        </p:nvSpPr>
        <p:spPr bwMode="auto">
          <a:xfrm flipV="1">
            <a:off x="2270107" y="3105150"/>
            <a:ext cx="14287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76" name="Line 48"/>
          <p:cNvSpPr>
            <a:spLocks noChangeShapeType="1"/>
          </p:cNvSpPr>
          <p:nvPr/>
        </p:nvSpPr>
        <p:spPr bwMode="auto">
          <a:xfrm>
            <a:off x="2408963" y="3105150"/>
            <a:ext cx="0" cy="291512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77" name="Line 49"/>
          <p:cNvSpPr>
            <a:spLocks noChangeShapeType="1"/>
          </p:cNvSpPr>
          <p:nvPr/>
        </p:nvSpPr>
        <p:spPr bwMode="auto">
          <a:xfrm flipV="1">
            <a:off x="2412982" y="4611934"/>
            <a:ext cx="50281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78" name="Rectangle 50"/>
          <p:cNvSpPr>
            <a:spLocks noChangeAspect="1" noChangeArrowheads="1"/>
          </p:cNvSpPr>
          <p:nvPr/>
        </p:nvSpPr>
        <p:spPr bwMode="auto">
          <a:xfrm>
            <a:off x="5436096" y="5004792"/>
            <a:ext cx="504825" cy="851371"/>
          </a:xfrm>
          <a:prstGeom prst="rect">
            <a:avLst/>
          </a:prstGeom>
          <a:solidFill>
            <a:srgbClr val="FFFFFF"/>
          </a:solidFill>
          <a:ln w="28575">
            <a:solidFill>
              <a:srgbClr val="000000"/>
            </a:solidFill>
            <a:miter lim="800000"/>
            <a:headEnd/>
            <a:tailEnd/>
          </a:ln>
        </p:spPr>
        <p:txBody>
          <a:bodyPr wrap="none" lIns="18000" rIns="18000" anchor="ctr"/>
          <a:lstStyle/>
          <a:p>
            <a:pPr algn="l" fontAlgn="ctr"/>
            <a:endParaRPr kumimoji="1" lang="en-US" altLang="zh-CN" sz="1200">
              <a:solidFill>
                <a:srgbClr val="000000"/>
              </a:solidFill>
              <a:latin typeface="Helvetica" pitchFamily="80" charset="0"/>
              <a:ea typeface="宋体"/>
            </a:endParaRPr>
          </a:p>
          <a:p>
            <a:pPr algn="l" fontAlgn="ctr"/>
            <a:r>
              <a:rPr kumimoji="1" lang="zh-CN" altLang="en-US" sz="1200">
                <a:solidFill>
                  <a:srgbClr val="000000"/>
                </a:solidFill>
                <a:latin typeface="Helvetica" pitchFamily="80" charset="0"/>
                <a:ea typeface="宋体"/>
              </a:rPr>
              <a:t>乘</a:t>
            </a:r>
            <a:r>
              <a:rPr kumimoji="1" lang="en-US" altLang="zh-CN" sz="1200">
                <a:solidFill>
                  <a:srgbClr val="000000"/>
                </a:solidFill>
                <a:latin typeface="Helvetica" pitchFamily="80" charset="0"/>
                <a:ea typeface="宋体"/>
              </a:rPr>
              <a:t>/</a:t>
            </a:r>
            <a:r>
              <a:rPr kumimoji="1" lang="zh-CN" altLang="en-US" sz="1200">
                <a:solidFill>
                  <a:srgbClr val="000000"/>
                </a:solidFill>
                <a:latin typeface="Helvetica" pitchFamily="80" charset="0"/>
                <a:ea typeface="宋体"/>
              </a:rPr>
              <a:t>除</a:t>
            </a:r>
          </a:p>
        </p:txBody>
      </p:sp>
      <p:sp>
        <p:nvSpPr>
          <p:cNvPr id="18479" name="Text Box 51"/>
          <p:cNvSpPr txBox="1">
            <a:spLocks noChangeArrowheads="1"/>
          </p:cNvSpPr>
          <p:nvPr/>
        </p:nvSpPr>
        <p:spPr bwMode="auto">
          <a:xfrm>
            <a:off x="5579417" y="5638676"/>
            <a:ext cx="32702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latin typeface="宋体" charset="-122"/>
              </a:rPr>
              <a:t>Flag</a:t>
            </a:r>
          </a:p>
        </p:txBody>
      </p:sp>
      <p:sp>
        <p:nvSpPr>
          <p:cNvPr id="18480" name="Text Box 52"/>
          <p:cNvSpPr txBox="1">
            <a:spLocks noChangeArrowheads="1"/>
          </p:cNvSpPr>
          <p:nvPr/>
        </p:nvSpPr>
        <p:spPr bwMode="auto">
          <a:xfrm>
            <a:off x="5544492" y="5064001"/>
            <a:ext cx="3635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latin typeface="宋体" charset="-122"/>
              </a:rPr>
              <a:t>乘</a:t>
            </a:r>
            <a:r>
              <a:rPr lang="en-US" altLang="zh-CN" sz="1000" b="0">
                <a:solidFill>
                  <a:srgbClr val="000000"/>
                </a:solidFill>
                <a:latin typeface="宋体" charset="-122"/>
              </a:rPr>
              <a:t>/</a:t>
            </a:r>
            <a:r>
              <a:rPr lang="zh-CN" altLang="en-US" sz="1000" b="0">
                <a:solidFill>
                  <a:srgbClr val="000000"/>
                </a:solidFill>
                <a:latin typeface="宋体" charset="-122"/>
              </a:rPr>
              <a:t>除</a:t>
            </a:r>
          </a:p>
          <a:p>
            <a:pPr eaLnBrk="1" fontAlgn="ctr" hangingPunct="1"/>
            <a:r>
              <a:rPr lang="zh-CN" altLang="en-US" sz="1000" b="0">
                <a:solidFill>
                  <a:srgbClr val="000000"/>
                </a:solidFill>
                <a:latin typeface="宋体" charset="-122"/>
              </a:rPr>
              <a:t>结果</a:t>
            </a:r>
          </a:p>
        </p:txBody>
      </p:sp>
      <p:sp>
        <p:nvSpPr>
          <p:cNvPr id="18481" name="Line 53"/>
          <p:cNvSpPr>
            <a:spLocks noChangeShapeType="1"/>
          </p:cNvSpPr>
          <p:nvPr/>
        </p:nvSpPr>
        <p:spPr bwMode="auto">
          <a:xfrm flipV="1">
            <a:off x="4500000" y="2699995"/>
            <a:ext cx="2880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83" name="Line 55"/>
          <p:cNvSpPr>
            <a:spLocks noChangeShapeType="1"/>
          </p:cNvSpPr>
          <p:nvPr/>
        </p:nvSpPr>
        <p:spPr bwMode="auto">
          <a:xfrm flipV="1">
            <a:off x="4788000" y="2700000"/>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93" name="Line 58"/>
          <p:cNvSpPr>
            <a:spLocks noChangeShapeType="1"/>
          </p:cNvSpPr>
          <p:nvPr/>
        </p:nvSpPr>
        <p:spPr bwMode="auto">
          <a:xfrm flipV="1">
            <a:off x="4788000" y="5245397"/>
            <a:ext cx="64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86" name="Line 60"/>
          <p:cNvSpPr>
            <a:spLocks noChangeShapeType="1"/>
          </p:cNvSpPr>
          <p:nvPr/>
        </p:nvSpPr>
        <p:spPr bwMode="auto">
          <a:xfrm>
            <a:off x="5306202" y="2636838"/>
            <a:ext cx="19806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87" name="Line 62"/>
          <p:cNvSpPr>
            <a:spLocks noChangeShapeType="1"/>
          </p:cNvSpPr>
          <p:nvPr/>
        </p:nvSpPr>
        <p:spPr bwMode="auto">
          <a:xfrm flipV="1">
            <a:off x="4351021" y="3717129"/>
            <a:ext cx="72127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89" name="Line 66"/>
          <p:cNvSpPr>
            <a:spLocks noChangeShapeType="1"/>
          </p:cNvSpPr>
          <p:nvPr/>
        </p:nvSpPr>
        <p:spPr bwMode="auto">
          <a:xfrm flipV="1">
            <a:off x="4211960" y="3573463"/>
            <a:ext cx="0" cy="3603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90" name="Line 67"/>
          <p:cNvSpPr>
            <a:spLocks noChangeShapeType="1"/>
          </p:cNvSpPr>
          <p:nvPr/>
        </p:nvSpPr>
        <p:spPr bwMode="auto">
          <a:xfrm>
            <a:off x="4211961" y="3573463"/>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92" name="Line 70"/>
          <p:cNvSpPr>
            <a:spLocks noChangeShapeType="1"/>
          </p:cNvSpPr>
          <p:nvPr/>
        </p:nvSpPr>
        <p:spPr bwMode="auto">
          <a:xfrm>
            <a:off x="5940921" y="5148000"/>
            <a:ext cx="143247"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88" name="Line 72"/>
          <p:cNvSpPr>
            <a:spLocks noChangeShapeType="1"/>
          </p:cNvSpPr>
          <p:nvPr/>
        </p:nvSpPr>
        <p:spPr bwMode="auto">
          <a:xfrm rot="16200000" flipV="1">
            <a:off x="5039764" y="5342614"/>
            <a:ext cx="0" cy="792661"/>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89" name="Line 73"/>
          <p:cNvSpPr>
            <a:spLocks noChangeShapeType="1"/>
          </p:cNvSpPr>
          <p:nvPr/>
        </p:nvSpPr>
        <p:spPr bwMode="auto">
          <a:xfrm rot="16200000" flipH="1">
            <a:off x="3517950" y="3975325"/>
            <a:ext cx="2540147"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96" name="Line 78"/>
          <p:cNvSpPr>
            <a:spLocks noChangeShapeType="1"/>
          </p:cNvSpPr>
          <p:nvPr/>
        </p:nvSpPr>
        <p:spPr bwMode="auto">
          <a:xfrm flipV="1">
            <a:off x="1764000" y="3787577"/>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498" name="Line 80"/>
          <p:cNvSpPr>
            <a:spLocks noChangeShapeType="1"/>
          </p:cNvSpPr>
          <p:nvPr/>
        </p:nvSpPr>
        <p:spPr bwMode="auto">
          <a:xfrm>
            <a:off x="6009809" y="3284681"/>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499" name="Group 81"/>
          <p:cNvGrpSpPr>
            <a:grpSpLocks/>
          </p:cNvGrpSpPr>
          <p:nvPr/>
        </p:nvGrpSpPr>
        <p:grpSpPr bwMode="auto">
          <a:xfrm>
            <a:off x="6372000" y="4796259"/>
            <a:ext cx="144463" cy="288925"/>
            <a:chOff x="4286" y="1525"/>
            <a:chExt cx="362" cy="272"/>
          </a:xfrm>
        </p:grpSpPr>
        <p:sp>
          <p:nvSpPr>
            <p:cNvPr id="18684" name="Line 82"/>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85" name="Line 83"/>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grpSp>
        <p:nvGrpSpPr>
          <p:cNvPr id="18501" name="Group 87"/>
          <p:cNvGrpSpPr>
            <a:grpSpLocks/>
          </p:cNvGrpSpPr>
          <p:nvPr/>
        </p:nvGrpSpPr>
        <p:grpSpPr bwMode="auto">
          <a:xfrm flipV="1">
            <a:off x="2270112" y="3644893"/>
            <a:ext cx="5609004" cy="2520953"/>
            <a:chOff x="4241" y="3249"/>
            <a:chExt cx="361" cy="271"/>
          </a:xfrm>
        </p:grpSpPr>
        <p:sp>
          <p:nvSpPr>
            <p:cNvPr id="18680"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81"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502" name="Line 90"/>
          <p:cNvSpPr>
            <a:spLocks noChangeShapeType="1"/>
          </p:cNvSpPr>
          <p:nvPr/>
        </p:nvSpPr>
        <p:spPr bwMode="auto">
          <a:xfrm flipV="1">
            <a:off x="2268000" y="3645024"/>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04" name="Line 93"/>
          <p:cNvSpPr>
            <a:spLocks noChangeShapeType="1"/>
          </p:cNvSpPr>
          <p:nvPr/>
        </p:nvSpPr>
        <p:spPr bwMode="auto">
          <a:xfrm>
            <a:off x="5578284" y="1844673"/>
            <a:ext cx="3024000" cy="1"/>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05" name="Line 95"/>
          <p:cNvSpPr>
            <a:spLocks noChangeShapeType="1"/>
          </p:cNvSpPr>
          <p:nvPr/>
        </p:nvSpPr>
        <p:spPr bwMode="auto">
          <a:xfrm flipV="1">
            <a:off x="2412982" y="1844675"/>
            <a:ext cx="277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06" name="Line 96"/>
          <p:cNvSpPr>
            <a:spLocks noChangeShapeType="1"/>
          </p:cNvSpPr>
          <p:nvPr/>
        </p:nvSpPr>
        <p:spPr bwMode="auto">
          <a:xfrm>
            <a:off x="2266932" y="2278063"/>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507" name="Group 97"/>
          <p:cNvGrpSpPr>
            <a:grpSpLocks/>
          </p:cNvGrpSpPr>
          <p:nvPr/>
        </p:nvGrpSpPr>
        <p:grpSpPr bwMode="auto">
          <a:xfrm>
            <a:off x="2555857" y="2713038"/>
            <a:ext cx="287337" cy="247650"/>
            <a:chOff x="4286" y="1525"/>
            <a:chExt cx="362" cy="272"/>
          </a:xfrm>
        </p:grpSpPr>
        <p:sp>
          <p:nvSpPr>
            <p:cNvPr id="18678"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79"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508" name="Line 100"/>
          <p:cNvSpPr>
            <a:spLocks noChangeShapeType="1"/>
          </p:cNvSpPr>
          <p:nvPr/>
        </p:nvSpPr>
        <p:spPr bwMode="auto">
          <a:xfrm flipV="1">
            <a:off x="2555857" y="1847850"/>
            <a:ext cx="0" cy="8667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09" name="Line 101"/>
          <p:cNvSpPr>
            <a:spLocks noChangeShapeType="1"/>
          </p:cNvSpPr>
          <p:nvPr/>
        </p:nvSpPr>
        <p:spPr bwMode="auto">
          <a:xfrm flipV="1">
            <a:off x="2735244" y="1847850"/>
            <a:ext cx="0" cy="4333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511" name="Group 103"/>
          <p:cNvGrpSpPr>
            <a:grpSpLocks/>
          </p:cNvGrpSpPr>
          <p:nvPr/>
        </p:nvGrpSpPr>
        <p:grpSpPr bwMode="auto">
          <a:xfrm>
            <a:off x="4932000" y="1404000"/>
            <a:ext cx="144000" cy="1080000"/>
            <a:chOff x="4286" y="1525"/>
            <a:chExt cx="362" cy="272"/>
          </a:xfrm>
        </p:grpSpPr>
        <p:sp>
          <p:nvSpPr>
            <p:cNvPr id="18676" name="Line 104"/>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77" name="Line 105"/>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512" name="Line 106"/>
          <p:cNvSpPr>
            <a:spLocks noChangeShapeType="1"/>
          </p:cNvSpPr>
          <p:nvPr/>
        </p:nvSpPr>
        <p:spPr bwMode="auto">
          <a:xfrm flipV="1">
            <a:off x="1404000" y="2628000"/>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513" name="Group 110"/>
          <p:cNvGrpSpPr>
            <a:grpSpLocks/>
          </p:cNvGrpSpPr>
          <p:nvPr/>
        </p:nvGrpSpPr>
        <p:grpSpPr bwMode="auto">
          <a:xfrm flipV="1">
            <a:off x="605750" y="1412872"/>
            <a:ext cx="4326199" cy="861995"/>
            <a:chOff x="4286" y="1525"/>
            <a:chExt cx="362" cy="272"/>
          </a:xfrm>
        </p:grpSpPr>
        <p:sp>
          <p:nvSpPr>
            <p:cNvPr id="18674" name="Line 111"/>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75" name="Line 112"/>
            <p:cNvSpPr>
              <a:spLocks noChangeShapeType="1"/>
            </p:cNvSpPr>
            <p:nvPr/>
          </p:nvSpPr>
          <p:spPr bwMode="auto">
            <a:xfrm flipH="1" flipV="1">
              <a:off x="4286" y="1797"/>
              <a:ext cx="362"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grpSp>
        <p:nvGrpSpPr>
          <p:cNvPr id="18514" name="Group 116"/>
          <p:cNvGrpSpPr>
            <a:grpSpLocks/>
          </p:cNvGrpSpPr>
          <p:nvPr/>
        </p:nvGrpSpPr>
        <p:grpSpPr bwMode="auto">
          <a:xfrm flipV="1">
            <a:off x="6223852" y="1548000"/>
            <a:ext cx="2376884" cy="1728000"/>
            <a:chOff x="4286" y="1525"/>
            <a:chExt cx="362" cy="272"/>
          </a:xfrm>
        </p:grpSpPr>
        <p:sp>
          <p:nvSpPr>
            <p:cNvPr id="18672" name="Line 117"/>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73" name="Line 118"/>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grpSp>
        <p:nvGrpSpPr>
          <p:cNvPr id="18515" name="Group 119"/>
          <p:cNvGrpSpPr>
            <a:grpSpLocks/>
          </p:cNvGrpSpPr>
          <p:nvPr/>
        </p:nvGrpSpPr>
        <p:grpSpPr bwMode="auto">
          <a:xfrm flipV="1">
            <a:off x="7884000" y="1692000"/>
            <a:ext cx="720000" cy="1836000"/>
            <a:chOff x="4286" y="1525"/>
            <a:chExt cx="362" cy="272"/>
          </a:xfrm>
        </p:grpSpPr>
        <p:sp>
          <p:nvSpPr>
            <p:cNvPr id="18670" name="Line 120"/>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71" name="Line 121"/>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grpSp>
        <p:nvGrpSpPr>
          <p:cNvPr id="18517" name="Group 128"/>
          <p:cNvGrpSpPr>
            <a:grpSpLocks/>
          </p:cNvGrpSpPr>
          <p:nvPr/>
        </p:nvGrpSpPr>
        <p:grpSpPr bwMode="auto">
          <a:xfrm flipH="1">
            <a:off x="8818223" y="1260000"/>
            <a:ext cx="142875" cy="648000"/>
            <a:chOff x="4286" y="1525"/>
            <a:chExt cx="362" cy="272"/>
          </a:xfrm>
        </p:grpSpPr>
        <p:sp>
          <p:nvSpPr>
            <p:cNvPr id="18666" name="Line 129"/>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67" name="Line 130"/>
            <p:cNvSpPr>
              <a:spLocks noChangeShapeType="1"/>
            </p:cNvSpPr>
            <p:nvPr/>
          </p:nvSpPr>
          <p:spPr bwMode="auto">
            <a:xfrm flipH="1">
              <a:off x="4286" y="1797"/>
              <a:ext cx="362"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grpSp>
        <p:nvGrpSpPr>
          <p:cNvPr id="18518" name="Group 131"/>
          <p:cNvGrpSpPr>
            <a:grpSpLocks/>
          </p:cNvGrpSpPr>
          <p:nvPr/>
        </p:nvGrpSpPr>
        <p:grpSpPr bwMode="auto">
          <a:xfrm flipV="1">
            <a:off x="107999" y="1260000"/>
            <a:ext cx="8843801" cy="1008000"/>
            <a:chOff x="4286" y="1525"/>
            <a:chExt cx="363" cy="272"/>
          </a:xfrm>
        </p:grpSpPr>
        <p:sp>
          <p:nvSpPr>
            <p:cNvPr id="18664" name="Line 132"/>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65" name="Line 133"/>
            <p:cNvSpPr>
              <a:spLocks noChangeShapeType="1"/>
            </p:cNvSpPr>
            <p:nvPr/>
          </p:nvSpPr>
          <p:spPr bwMode="auto">
            <a:xfrm flipH="1" flipV="1">
              <a:off x="4286" y="1797"/>
              <a:ext cx="363"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519" name="Line 134"/>
          <p:cNvSpPr>
            <a:spLocks noChangeShapeType="1"/>
          </p:cNvSpPr>
          <p:nvPr/>
        </p:nvSpPr>
        <p:spPr bwMode="auto">
          <a:xfrm flipV="1">
            <a:off x="108000" y="2274872"/>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20" name="Line 135"/>
          <p:cNvSpPr>
            <a:spLocks noChangeShapeType="1"/>
          </p:cNvSpPr>
          <p:nvPr/>
        </p:nvSpPr>
        <p:spPr bwMode="auto">
          <a:xfrm>
            <a:off x="467545" y="2278062"/>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24" name="Line 140"/>
          <p:cNvSpPr>
            <a:spLocks noChangeShapeType="1"/>
          </p:cNvSpPr>
          <p:nvPr/>
        </p:nvSpPr>
        <p:spPr bwMode="auto">
          <a:xfrm>
            <a:off x="2555776" y="4544562"/>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25" name="Line 141"/>
          <p:cNvSpPr>
            <a:spLocks noChangeShapeType="1"/>
          </p:cNvSpPr>
          <p:nvPr/>
        </p:nvSpPr>
        <p:spPr bwMode="auto">
          <a:xfrm>
            <a:off x="5652120" y="1774825"/>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26" name="Text Box 142"/>
          <p:cNvSpPr txBox="1">
            <a:spLocks noChangeArrowheads="1"/>
          </p:cNvSpPr>
          <p:nvPr/>
        </p:nvSpPr>
        <p:spPr bwMode="auto">
          <a:xfrm>
            <a:off x="5687045" y="1736725"/>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28</a:t>
            </a:r>
          </a:p>
        </p:txBody>
      </p:sp>
      <p:sp>
        <p:nvSpPr>
          <p:cNvPr id="18527" name="Text Box 143"/>
          <p:cNvSpPr txBox="1">
            <a:spLocks noChangeArrowheads="1"/>
          </p:cNvSpPr>
          <p:nvPr/>
        </p:nvSpPr>
        <p:spPr bwMode="auto">
          <a:xfrm>
            <a:off x="3565277" y="1682750"/>
            <a:ext cx="5746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zh-CN" altLang="en-US" sz="1000" dirty="0">
                <a:solidFill>
                  <a:srgbClr val="000000"/>
                </a:solidFill>
              </a:rPr>
              <a:t>指令</a:t>
            </a:r>
            <a:r>
              <a:rPr lang="en-US" altLang="zh-CN" sz="1000" dirty="0">
                <a:solidFill>
                  <a:srgbClr val="000000"/>
                </a:solidFill>
              </a:rPr>
              <a:t>[25:0]</a:t>
            </a:r>
          </a:p>
        </p:txBody>
      </p:sp>
      <p:sp>
        <p:nvSpPr>
          <p:cNvPr id="18528" name="Text Box 144"/>
          <p:cNvSpPr txBox="1">
            <a:spLocks noChangeArrowheads="1"/>
          </p:cNvSpPr>
          <p:nvPr/>
        </p:nvSpPr>
        <p:spPr bwMode="auto">
          <a:xfrm>
            <a:off x="5005437" y="1412875"/>
            <a:ext cx="5746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dirty="0">
                <a:solidFill>
                  <a:srgbClr val="000000"/>
                </a:solidFill>
              </a:rPr>
              <a:t>PC[31:28]</a:t>
            </a:r>
          </a:p>
        </p:txBody>
      </p:sp>
      <p:sp>
        <p:nvSpPr>
          <p:cNvPr id="18529" name="Line 145"/>
          <p:cNvSpPr>
            <a:spLocks noChangeShapeType="1"/>
          </p:cNvSpPr>
          <p:nvPr/>
        </p:nvSpPr>
        <p:spPr bwMode="auto">
          <a:xfrm>
            <a:off x="4353303" y="1774825"/>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30" name="Text Box 146"/>
          <p:cNvSpPr txBox="1">
            <a:spLocks noChangeArrowheads="1"/>
          </p:cNvSpPr>
          <p:nvPr/>
        </p:nvSpPr>
        <p:spPr bwMode="auto">
          <a:xfrm>
            <a:off x="4353303" y="1736725"/>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8531" name="AutoShape 147"/>
          <p:cNvSpPr>
            <a:spLocks noChangeArrowheads="1"/>
          </p:cNvSpPr>
          <p:nvPr/>
        </p:nvSpPr>
        <p:spPr bwMode="auto">
          <a:xfrm>
            <a:off x="2520932" y="2674938"/>
            <a:ext cx="71437"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32" name="AutoShape 148"/>
          <p:cNvSpPr>
            <a:spLocks noChangeArrowheads="1"/>
          </p:cNvSpPr>
          <p:nvPr/>
        </p:nvSpPr>
        <p:spPr bwMode="auto">
          <a:xfrm>
            <a:off x="2698732" y="2243138"/>
            <a:ext cx="71437"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34" name="AutoShape 150"/>
          <p:cNvSpPr>
            <a:spLocks noChangeArrowheads="1"/>
          </p:cNvSpPr>
          <p:nvPr/>
        </p:nvSpPr>
        <p:spPr bwMode="auto">
          <a:xfrm>
            <a:off x="570032" y="223915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35" name="AutoShape 151"/>
          <p:cNvSpPr>
            <a:spLocks noChangeArrowheads="1"/>
          </p:cNvSpPr>
          <p:nvPr/>
        </p:nvSpPr>
        <p:spPr bwMode="auto">
          <a:xfrm>
            <a:off x="4608000" y="4320000"/>
            <a:ext cx="71437"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36" name="AutoShape 152"/>
          <p:cNvSpPr>
            <a:spLocks noChangeArrowheads="1"/>
          </p:cNvSpPr>
          <p:nvPr/>
        </p:nvSpPr>
        <p:spPr bwMode="auto">
          <a:xfrm>
            <a:off x="6188134" y="3251344"/>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37" name="AutoShape 153"/>
          <p:cNvSpPr>
            <a:spLocks noChangeArrowheads="1"/>
          </p:cNvSpPr>
          <p:nvPr/>
        </p:nvSpPr>
        <p:spPr bwMode="auto">
          <a:xfrm>
            <a:off x="4608000" y="3240000"/>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38" name="AutoShape 154"/>
          <p:cNvSpPr>
            <a:spLocks noChangeArrowheads="1"/>
          </p:cNvSpPr>
          <p:nvPr/>
        </p:nvSpPr>
        <p:spPr bwMode="auto">
          <a:xfrm>
            <a:off x="4752000" y="2664000"/>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39" name="AutoShape 155"/>
          <p:cNvSpPr>
            <a:spLocks noChangeArrowheads="1"/>
          </p:cNvSpPr>
          <p:nvPr/>
        </p:nvSpPr>
        <p:spPr bwMode="auto">
          <a:xfrm>
            <a:off x="7848000" y="352804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40" name="AutoShape 156"/>
          <p:cNvSpPr>
            <a:spLocks noChangeArrowheads="1"/>
          </p:cNvSpPr>
          <p:nvPr/>
        </p:nvSpPr>
        <p:spPr bwMode="auto">
          <a:xfrm>
            <a:off x="4896000" y="136800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42" name="AutoShape 158"/>
          <p:cNvSpPr>
            <a:spLocks noChangeArrowheads="1"/>
          </p:cNvSpPr>
          <p:nvPr/>
        </p:nvSpPr>
        <p:spPr bwMode="auto">
          <a:xfrm>
            <a:off x="2376469" y="3070225"/>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43" name="Rectangle 159"/>
          <p:cNvSpPr>
            <a:spLocks noChangeArrowheads="1"/>
          </p:cNvSpPr>
          <p:nvPr/>
        </p:nvSpPr>
        <p:spPr bwMode="auto">
          <a:xfrm>
            <a:off x="5506398" y="4236914"/>
            <a:ext cx="430213" cy="541156"/>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zh-CN" altLang="en-US" sz="1200">
                <a:solidFill>
                  <a:srgbClr val="000000"/>
                </a:solidFill>
                <a:latin typeface="Times New Roman"/>
                <a:ea typeface="宋体"/>
              </a:rPr>
              <a:t>移位</a:t>
            </a:r>
          </a:p>
        </p:txBody>
      </p:sp>
      <p:sp>
        <p:nvSpPr>
          <p:cNvPr id="18544" name="Line 160"/>
          <p:cNvSpPr>
            <a:spLocks noChangeShapeType="1"/>
          </p:cNvSpPr>
          <p:nvPr/>
        </p:nvSpPr>
        <p:spPr bwMode="auto">
          <a:xfrm>
            <a:off x="4644000" y="4365625"/>
            <a:ext cx="86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45" name="Line 161"/>
          <p:cNvSpPr>
            <a:spLocks noChangeShapeType="1"/>
          </p:cNvSpPr>
          <p:nvPr/>
        </p:nvSpPr>
        <p:spPr bwMode="auto">
          <a:xfrm>
            <a:off x="4788000" y="4705226"/>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46" name="Line 162"/>
          <p:cNvSpPr>
            <a:spLocks noChangeShapeType="1"/>
          </p:cNvSpPr>
          <p:nvPr/>
        </p:nvSpPr>
        <p:spPr bwMode="auto">
          <a:xfrm flipV="1">
            <a:off x="7021867" y="3577125"/>
            <a:ext cx="20923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47" name="Line 164"/>
          <p:cNvSpPr>
            <a:spLocks noChangeShapeType="1"/>
          </p:cNvSpPr>
          <p:nvPr/>
        </p:nvSpPr>
        <p:spPr bwMode="auto">
          <a:xfrm flipH="1" flipV="1">
            <a:off x="6368214" y="3429144"/>
            <a:ext cx="0" cy="1080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48" name="Line 165"/>
          <p:cNvSpPr>
            <a:spLocks noChangeShapeType="1"/>
          </p:cNvSpPr>
          <p:nvPr/>
        </p:nvSpPr>
        <p:spPr bwMode="auto">
          <a:xfrm>
            <a:off x="6365363" y="3429142"/>
            <a:ext cx="435595" cy="1"/>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49" name="Line 166"/>
          <p:cNvSpPr>
            <a:spLocks noChangeShapeType="1"/>
          </p:cNvSpPr>
          <p:nvPr/>
        </p:nvSpPr>
        <p:spPr bwMode="auto">
          <a:xfrm flipV="1">
            <a:off x="5935544" y="4500000"/>
            <a:ext cx="43418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53" name="Text Box 170"/>
          <p:cNvSpPr txBox="1">
            <a:spLocks noChangeArrowheads="1"/>
          </p:cNvSpPr>
          <p:nvPr/>
        </p:nvSpPr>
        <p:spPr bwMode="auto">
          <a:xfrm>
            <a:off x="2663807" y="2816225"/>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smtClean="0">
                <a:solidFill>
                  <a:srgbClr val="000000"/>
                </a:solidFill>
              </a:rPr>
              <a:t>M1</a:t>
            </a:r>
            <a:endParaRPr lang="en-US" altLang="zh-CN" sz="1000" dirty="0">
              <a:solidFill>
                <a:srgbClr val="000000"/>
              </a:solidFill>
            </a:endParaRPr>
          </a:p>
        </p:txBody>
      </p:sp>
      <p:sp>
        <p:nvSpPr>
          <p:cNvPr id="18554" name="Text Box 171"/>
          <p:cNvSpPr txBox="1">
            <a:spLocks noChangeArrowheads="1"/>
          </p:cNvSpPr>
          <p:nvPr/>
        </p:nvSpPr>
        <p:spPr bwMode="auto">
          <a:xfrm>
            <a:off x="2555776" y="3480941"/>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smtClean="0">
                <a:solidFill>
                  <a:srgbClr val="000000"/>
                </a:solidFill>
              </a:rPr>
              <a:t>M2</a:t>
            </a:r>
            <a:endParaRPr lang="en-US" altLang="zh-CN" sz="1000" dirty="0">
              <a:solidFill>
                <a:srgbClr val="000000"/>
              </a:solidFill>
            </a:endParaRPr>
          </a:p>
        </p:txBody>
      </p:sp>
      <p:sp>
        <p:nvSpPr>
          <p:cNvPr id="18555" name="Text Box 172"/>
          <p:cNvSpPr txBox="1">
            <a:spLocks noChangeArrowheads="1"/>
          </p:cNvSpPr>
          <p:nvPr/>
        </p:nvSpPr>
        <p:spPr bwMode="auto">
          <a:xfrm>
            <a:off x="5072542" y="2312988"/>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smtClean="0">
                <a:solidFill>
                  <a:srgbClr val="000000"/>
                </a:solidFill>
              </a:rPr>
              <a:t>M3</a:t>
            </a:r>
            <a:endParaRPr lang="en-US" altLang="zh-CN" sz="1000" dirty="0">
              <a:solidFill>
                <a:srgbClr val="000000"/>
              </a:solidFill>
            </a:endParaRPr>
          </a:p>
        </p:txBody>
      </p:sp>
      <p:sp>
        <p:nvSpPr>
          <p:cNvPr id="18558" name="Text Box 175"/>
          <p:cNvSpPr txBox="1">
            <a:spLocks noChangeArrowheads="1"/>
          </p:cNvSpPr>
          <p:nvPr/>
        </p:nvSpPr>
        <p:spPr bwMode="auto">
          <a:xfrm>
            <a:off x="8604572" y="1376363"/>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smtClean="0">
                <a:solidFill>
                  <a:srgbClr val="000000"/>
                </a:solidFill>
              </a:rPr>
              <a:t>M8</a:t>
            </a:r>
            <a:endParaRPr lang="en-US" altLang="zh-CN" sz="1000" dirty="0">
              <a:solidFill>
                <a:srgbClr val="000000"/>
              </a:solidFill>
            </a:endParaRPr>
          </a:p>
        </p:txBody>
      </p:sp>
      <p:sp>
        <p:nvSpPr>
          <p:cNvPr id="18559" name="Text Box 176"/>
          <p:cNvSpPr txBox="1">
            <a:spLocks noChangeArrowheads="1"/>
          </p:cNvSpPr>
          <p:nvPr/>
        </p:nvSpPr>
        <p:spPr bwMode="auto">
          <a:xfrm>
            <a:off x="3779912" y="4345037"/>
            <a:ext cx="2159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S1</a:t>
            </a:r>
          </a:p>
        </p:txBody>
      </p:sp>
      <p:sp>
        <p:nvSpPr>
          <p:cNvPr id="18560" name="Text Box 177"/>
          <p:cNvSpPr txBox="1">
            <a:spLocks noChangeArrowheads="1"/>
          </p:cNvSpPr>
          <p:nvPr/>
        </p:nvSpPr>
        <p:spPr bwMode="auto">
          <a:xfrm>
            <a:off x="5004048" y="1968773"/>
            <a:ext cx="2159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S2</a:t>
            </a:r>
          </a:p>
        </p:txBody>
      </p:sp>
      <p:grpSp>
        <p:nvGrpSpPr>
          <p:cNvPr id="18562" name="Group 183"/>
          <p:cNvGrpSpPr>
            <a:grpSpLocks/>
          </p:cNvGrpSpPr>
          <p:nvPr/>
        </p:nvGrpSpPr>
        <p:grpSpPr bwMode="auto">
          <a:xfrm flipH="1">
            <a:off x="7668000" y="2628000"/>
            <a:ext cx="1367381" cy="3102106"/>
            <a:chOff x="4286" y="1525"/>
            <a:chExt cx="362" cy="272"/>
          </a:xfrm>
        </p:grpSpPr>
        <p:sp>
          <p:nvSpPr>
            <p:cNvPr id="18662" name="Line 184"/>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63" name="Line 185"/>
            <p:cNvSpPr>
              <a:spLocks noChangeShapeType="1"/>
            </p:cNvSpPr>
            <p:nvPr/>
          </p:nvSpPr>
          <p:spPr bwMode="auto">
            <a:xfrm flipH="1">
              <a:off x="4286" y="1797"/>
              <a:ext cx="362"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563" name="Line 186"/>
          <p:cNvSpPr>
            <a:spLocks noChangeShapeType="1"/>
          </p:cNvSpPr>
          <p:nvPr/>
        </p:nvSpPr>
        <p:spPr bwMode="auto">
          <a:xfrm>
            <a:off x="8456272" y="2628000"/>
            <a:ext cx="5760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65" name="Line 191"/>
          <p:cNvSpPr>
            <a:spLocks noChangeShapeType="1"/>
          </p:cNvSpPr>
          <p:nvPr/>
        </p:nvSpPr>
        <p:spPr bwMode="auto">
          <a:xfrm>
            <a:off x="6371480" y="4797152"/>
            <a:ext cx="15120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66" name="AutoShape 192"/>
          <p:cNvSpPr>
            <a:spLocks noChangeArrowheads="1"/>
          </p:cNvSpPr>
          <p:nvPr/>
        </p:nvSpPr>
        <p:spPr bwMode="auto">
          <a:xfrm flipH="1">
            <a:off x="7848000" y="4752000"/>
            <a:ext cx="73446" cy="66675"/>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68" name="Line 194"/>
          <p:cNvSpPr>
            <a:spLocks noChangeShapeType="1"/>
          </p:cNvSpPr>
          <p:nvPr/>
        </p:nvSpPr>
        <p:spPr bwMode="auto">
          <a:xfrm flipH="1">
            <a:off x="2412000" y="6021287"/>
            <a:ext cx="4104000" cy="1"/>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71" name="Line 197"/>
          <p:cNvSpPr>
            <a:spLocks noChangeShapeType="1"/>
          </p:cNvSpPr>
          <p:nvPr/>
        </p:nvSpPr>
        <p:spPr bwMode="auto">
          <a:xfrm flipV="1">
            <a:off x="6084168" y="3714100"/>
            <a:ext cx="72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572" name="Group 198"/>
          <p:cNvGrpSpPr>
            <a:grpSpLocks/>
          </p:cNvGrpSpPr>
          <p:nvPr/>
        </p:nvGrpSpPr>
        <p:grpSpPr bwMode="auto">
          <a:xfrm flipH="1">
            <a:off x="7668344" y="4644000"/>
            <a:ext cx="72008" cy="648000"/>
            <a:chOff x="4286" y="1525"/>
            <a:chExt cx="362" cy="272"/>
          </a:xfrm>
        </p:grpSpPr>
        <p:sp>
          <p:nvSpPr>
            <p:cNvPr id="18655" name="Line 199"/>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56" name="Line 200"/>
            <p:cNvSpPr>
              <a:spLocks noChangeShapeType="1"/>
            </p:cNvSpPr>
            <p:nvPr/>
          </p:nvSpPr>
          <p:spPr bwMode="auto">
            <a:xfrm flipH="1">
              <a:off x="4286" y="1797"/>
              <a:ext cx="362"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573" name="AutoShape 207"/>
          <p:cNvSpPr>
            <a:spLocks noChangeArrowheads="1"/>
          </p:cNvSpPr>
          <p:nvPr/>
        </p:nvSpPr>
        <p:spPr bwMode="auto">
          <a:xfrm>
            <a:off x="2376000" y="4572000"/>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574" name="Group 208"/>
          <p:cNvGrpSpPr>
            <a:grpSpLocks/>
          </p:cNvGrpSpPr>
          <p:nvPr/>
        </p:nvGrpSpPr>
        <p:grpSpPr bwMode="auto">
          <a:xfrm>
            <a:off x="5292000" y="4670301"/>
            <a:ext cx="216000" cy="144462"/>
            <a:chOff x="2064" y="2931"/>
            <a:chExt cx="136" cy="227"/>
          </a:xfrm>
        </p:grpSpPr>
        <p:sp>
          <p:nvSpPr>
            <p:cNvPr id="18652" name="Line 209"/>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53" name="Line 210"/>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54" name="Line 211"/>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575" name="Text Box 212"/>
          <p:cNvSpPr txBox="1">
            <a:spLocks noChangeArrowheads="1"/>
          </p:cNvSpPr>
          <p:nvPr/>
        </p:nvSpPr>
        <p:spPr bwMode="auto">
          <a:xfrm>
            <a:off x="5143979" y="4489326"/>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smtClean="0">
                <a:solidFill>
                  <a:srgbClr val="000000"/>
                </a:solidFill>
              </a:rPr>
              <a:t>M5</a:t>
            </a:r>
            <a:endParaRPr lang="en-US" altLang="zh-CN" sz="1000" dirty="0">
              <a:solidFill>
                <a:srgbClr val="000000"/>
              </a:solidFill>
            </a:endParaRPr>
          </a:p>
        </p:txBody>
      </p:sp>
      <p:sp>
        <p:nvSpPr>
          <p:cNvPr id="18577" name="Line 214"/>
          <p:cNvSpPr>
            <a:spLocks noChangeShapeType="1"/>
          </p:cNvSpPr>
          <p:nvPr/>
        </p:nvSpPr>
        <p:spPr bwMode="auto">
          <a:xfrm flipV="1">
            <a:off x="6228878" y="5805264"/>
            <a:ext cx="28733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78" name="Text Box 215"/>
          <p:cNvSpPr txBox="1">
            <a:spLocks noChangeArrowheads="1"/>
          </p:cNvSpPr>
          <p:nvPr/>
        </p:nvSpPr>
        <p:spPr bwMode="auto">
          <a:xfrm>
            <a:off x="6248765" y="5713189"/>
            <a:ext cx="176213"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0E</a:t>
            </a:r>
          </a:p>
        </p:txBody>
      </p:sp>
      <p:sp>
        <p:nvSpPr>
          <p:cNvPr id="18581" name="Line 218"/>
          <p:cNvSpPr>
            <a:spLocks noChangeShapeType="1"/>
          </p:cNvSpPr>
          <p:nvPr/>
        </p:nvSpPr>
        <p:spPr bwMode="auto">
          <a:xfrm flipV="1">
            <a:off x="6516000" y="3564000"/>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82" name="Text Box 223"/>
          <p:cNvSpPr txBox="1">
            <a:spLocks noChangeArrowheads="1"/>
          </p:cNvSpPr>
          <p:nvPr/>
        </p:nvSpPr>
        <p:spPr bwMode="auto">
          <a:xfrm>
            <a:off x="6548497" y="5640923"/>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smtClean="0">
                <a:solidFill>
                  <a:srgbClr val="000000"/>
                </a:solidFill>
              </a:rPr>
              <a:t>M7</a:t>
            </a:r>
            <a:endParaRPr lang="en-US" altLang="zh-CN" sz="1000" dirty="0">
              <a:solidFill>
                <a:srgbClr val="000000"/>
              </a:solidFill>
            </a:endParaRPr>
          </a:p>
        </p:txBody>
      </p:sp>
      <p:sp>
        <p:nvSpPr>
          <p:cNvPr id="18583" name="Text Box 224"/>
          <p:cNvSpPr txBox="1">
            <a:spLocks noChangeArrowheads="1"/>
          </p:cNvSpPr>
          <p:nvPr/>
        </p:nvSpPr>
        <p:spPr bwMode="auto">
          <a:xfrm>
            <a:off x="3620167" y="5004792"/>
            <a:ext cx="5746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zh-CN" altLang="en-US" sz="1000" dirty="0">
                <a:solidFill>
                  <a:srgbClr val="000000"/>
                </a:solidFill>
              </a:rPr>
              <a:t>指令</a:t>
            </a:r>
            <a:r>
              <a:rPr lang="en-US" altLang="zh-CN" sz="1000" dirty="0">
                <a:solidFill>
                  <a:srgbClr val="000000"/>
                </a:solidFill>
              </a:rPr>
              <a:t>[10:6]</a:t>
            </a:r>
          </a:p>
        </p:txBody>
      </p:sp>
      <p:sp>
        <p:nvSpPr>
          <p:cNvPr id="18584" name="Text Box 225"/>
          <p:cNvSpPr txBox="1">
            <a:spLocks noChangeArrowheads="1"/>
          </p:cNvSpPr>
          <p:nvPr/>
        </p:nvSpPr>
        <p:spPr bwMode="auto">
          <a:xfrm>
            <a:off x="3564831" y="5856163"/>
            <a:ext cx="71913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zh-CN" altLang="en-US" sz="1000" dirty="0">
                <a:solidFill>
                  <a:srgbClr val="000000"/>
                </a:solidFill>
              </a:rPr>
              <a:t>指令</a:t>
            </a:r>
            <a:r>
              <a:rPr lang="en-US" altLang="zh-CN" sz="1000" dirty="0">
                <a:solidFill>
                  <a:srgbClr val="000000"/>
                </a:solidFill>
              </a:rPr>
              <a:t>[15:11]</a:t>
            </a:r>
          </a:p>
        </p:txBody>
      </p:sp>
      <p:sp>
        <p:nvSpPr>
          <p:cNvPr id="18585" name="Line 226"/>
          <p:cNvSpPr>
            <a:spLocks noChangeShapeType="1"/>
          </p:cNvSpPr>
          <p:nvPr/>
        </p:nvSpPr>
        <p:spPr bwMode="auto">
          <a:xfrm flipV="1">
            <a:off x="6651765" y="3859356"/>
            <a:ext cx="14825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86" name="Line 228"/>
          <p:cNvSpPr>
            <a:spLocks noChangeShapeType="1"/>
          </p:cNvSpPr>
          <p:nvPr/>
        </p:nvSpPr>
        <p:spPr bwMode="auto">
          <a:xfrm>
            <a:off x="6651762" y="3851999"/>
            <a:ext cx="0" cy="79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87" name="Line 229"/>
          <p:cNvSpPr>
            <a:spLocks noChangeShapeType="1"/>
          </p:cNvSpPr>
          <p:nvPr/>
        </p:nvSpPr>
        <p:spPr bwMode="auto">
          <a:xfrm flipH="1">
            <a:off x="6660000" y="4644000"/>
            <a:ext cx="10800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588" name="Group 238"/>
          <p:cNvGrpSpPr>
            <a:grpSpLocks/>
          </p:cNvGrpSpPr>
          <p:nvPr/>
        </p:nvGrpSpPr>
        <p:grpSpPr bwMode="auto">
          <a:xfrm rot="10800000">
            <a:off x="4208539" y="3714100"/>
            <a:ext cx="1871259" cy="219718"/>
            <a:chOff x="3107" y="2614"/>
            <a:chExt cx="272" cy="385"/>
          </a:xfrm>
        </p:grpSpPr>
        <p:sp>
          <p:nvSpPr>
            <p:cNvPr id="18650" name="Line 239"/>
            <p:cNvSpPr>
              <a:spLocks noChangeShapeType="1"/>
            </p:cNvSpPr>
            <p:nvPr/>
          </p:nvSpPr>
          <p:spPr bwMode="auto">
            <a:xfrm flipV="1">
              <a:off x="3107" y="2614"/>
              <a:ext cx="0" cy="38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51" name="Line 240"/>
            <p:cNvSpPr>
              <a:spLocks noChangeShapeType="1"/>
            </p:cNvSpPr>
            <p:nvPr/>
          </p:nvSpPr>
          <p:spPr bwMode="auto">
            <a:xfrm flipH="1" flipV="1">
              <a:off x="3107" y="2614"/>
              <a:ext cx="272"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592" name="Text Box 257"/>
          <p:cNvSpPr txBox="1">
            <a:spLocks noChangeArrowheads="1"/>
          </p:cNvSpPr>
          <p:nvPr/>
        </p:nvSpPr>
        <p:spPr bwMode="auto">
          <a:xfrm>
            <a:off x="2589113" y="454456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a:solidFill>
                  <a:srgbClr val="000000"/>
                </a:solidFill>
              </a:rPr>
              <a:t>16</a:t>
            </a:r>
          </a:p>
        </p:txBody>
      </p:sp>
      <p:sp>
        <p:nvSpPr>
          <p:cNvPr id="18595" name="AutoShape 262"/>
          <p:cNvSpPr>
            <a:spLocks noChangeArrowheads="1"/>
          </p:cNvSpPr>
          <p:nvPr/>
        </p:nvSpPr>
        <p:spPr bwMode="auto">
          <a:xfrm>
            <a:off x="4172824" y="3897313"/>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596" name="Line 263"/>
          <p:cNvSpPr>
            <a:spLocks noChangeShapeType="1"/>
          </p:cNvSpPr>
          <p:nvPr/>
        </p:nvSpPr>
        <p:spPr bwMode="auto">
          <a:xfrm>
            <a:off x="3131841" y="4608000"/>
            <a:ext cx="61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03" name="Line 126"/>
          <p:cNvSpPr>
            <a:spLocks noChangeShapeType="1"/>
          </p:cNvSpPr>
          <p:nvPr/>
        </p:nvSpPr>
        <p:spPr bwMode="auto">
          <a:xfrm flipV="1">
            <a:off x="2627294" y="324961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04" name="Text Box 127"/>
          <p:cNvSpPr txBox="1">
            <a:spLocks noChangeArrowheads="1"/>
          </p:cNvSpPr>
          <p:nvPr/>
        </p:nvSpPr>
        <p:spPr bwMode="auto">
          <a:xfrm>
            <a:off x="2482832" y="3192463"/>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a:solidFill>
                  <a:srgbClr val="000000"/>
                </a:solidFill>
              </a:rPr>
              <a:t>1F</a:t>
            </a:r>
          </a:p>
        </p:txBody>
      </p:sp>
      <p:sp>
        <p:nvSpPr>
          <p:cNvPr id="18606" name="Text Box 224"/>
          <p:cNvSpPr txBox="1">
            <a:spLocks noChangeArrowheads="1"/>
          </p:cNvSpPr>
          <p:nvPr/>
        </p:nvSpPr>
        <p:spPr bwMode="auto">
          <a:xfrm>
            <a:off x="4824000" y="4525838"/>
            <a:ext cx="2159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dirty="0">
                <a:solidFill>
                  <a:srgbClr val="000000"/>
                </a:solidFill>
              </a:rPr>
              <a:t>[4:0]</a:t>
            </a:r>
          </a:p>
        </p:txBody>
      </p:sp>
      <p:grpSp>
        <p:nvGrpSpPr>
          <p:cNvPr id="18607" name="Group 113"/>
          <p:cNvGrpSpPr>
            <a:grpSpLocks/>
          </p:cNvGrpSpPr>
          <p:nvPr/>
        </p:nvGrpSpPr>
        <p:grpSpPr bwMode="auto">
          <a:xfrm rot="5400000" flipV="1">
            <a:off x="5289713" y="1049905"/>
            <a:ext cx="431488" cy="1157426"/>
            <a:chOff x="4286" y="1532"/>
            <a:chExt cx="362" cy="265"/>
          </a:xfrm>
        </p:grpSpPr>
        <p:sp>
          <p:nvSpPr>
            <p:cNvPr id="18640" name="Line 114"/>
            <p:cNvSpPr>
              <a:spLocks noChangeShapeType="1"/>
            </p:cNvSpPr>
            <p:nvPr/>
          </p:nvSpPr>
          <p:spPr bwMode="auto">
            <a:xfrm flipH="1" flipV="1">
              <a:off x="4286" y="1532"/>
              <a:ext cx="0" cy="2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41" name="Line 115"/>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608" name="Line 244"/>
          <p:cNvSpPr>
            <a:spLocks noChangeShapeType="1"/>
          </p:cNvSpPr>
          <p:nvPr/>
        </p:nvSpPr>
        <p:spPr bwMode="auto">
          <a:xfrm flipH="1" flipV="1">
            <a:off x="4788000" y="2196000"/>
            <a:ext cx="571" cy="50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09" name="Line 245"/>
          <p:cNvSpPr>
            <a:spLocks noChangeShapeType="1"/>
          </p:cNvSpPr>
          <p:nvPr/>
        </p:nvSpPr>
        <p:spPr bwMode="auto">
          <a:xfrm flipH="1" flipV="1">
            <a:off x="4783690" y="2196000"/>
            <a:ext cx="10800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10" name="Line 246"/>
          <p:cNvSpPr>
            <a:spLocks noChangeShapeType="1"/>
          </p:cNvSpPr>
          <p:nvPr/>
        </p:nvSpPr>
        <p:spPr bwMode="auto">
          <a:xfrm flipV="1">
            <a:off x="5865347" y="1980000"/>
            <a:ext cx="0" cy="2159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11" name="Line 247"/>
          <p:cNvSpPr>
            <a:spLocks noChangeShapeType="1"/>
          </p:cNvSpPr>
          <p:nvPr/>
        </p:nvSpPr>
        <p:spPr bwMode="auto">
          <a:xfrm flipH="1">
            <a:off x="5865345" y="1989138"/>
            <a:ext cx="2736000"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nvGrpSpPr>
          <p:cNvPr id="18612" name="Group 119"/>
          <p:cNvGrpSpPr>
            <a:grpSpLocks/>
          </p:cNvGrpSpPr>
          <p:nvPr/>
        </p:nvGrpSpPr>
        <p:grpSpPr bwMode="auto">
          <a:xfrm flipV="1">
            <a:off x="8313398" y="2133599"/>
            <a:ext cx="288000" cy="216000"/>
            <a:chOff x="4286" y="1525"/>
            <a:chExt cx="362" cy="272"/>
          </a:xfrm>
        </p:grpSpPr>
        <p:sp>
          <p:nvSpPr>
            <p:cNvPr id="18638" name="Line 120"/>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39" name="Line 121"/>
            <p:cNvSpPr>
              <a:spLocks noChangeShapeType="1"/>
            </p:cNvSpPr>
            <p:nvPr/>
          </p:nvSpPr>
          <p:spPr bwMode="auto">
            <a:xfrm flipH="1">
              <a:off x="4286" y="1797"/>
              <a:ext cx="362"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grpSp>
      <p:sp>
        <p:nvSpPr>
          <p:cNvPr id="18613" name="Line 251"/>
          <p:cNvSpPr>
            <a:spLocks noChangeShapeType="1"/>
          </p:cNvSpPr>
          <p:nvPr/>
        </p:nvSpPr>
        <p:spPr bwMode="auto">
          <a:xfrm>
            <a:off x="611560" y="2241056"/>
            <a:ext cx="0" cy="1692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17" name="Line 78"/>
          <p:cNvSpPr>
            <a:spLocks noChangeShapeType="1"/>
          </p:cNvSpPr>
          <p:nvPr/>
        </p:nvSpPr>
        <p:spPr bwMode="auto">
          <a:xfrm flipV="1">
            <a:off x="612000" y="3932486"/>
            <a:ext cx="21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19" name="Line 164"/>
          <p:cNvSpPr>
            <a:spLocks noChangeShapeType="1"/>
          </p:cNvSpPr>
          <p:nvPr/>
        </p:nvSpPr>
        <p:spPr bwMode="auto">
          <a:xfrm flipV="1">
            <a:off x="6516000" y="3564000"/>
            <a:ext cx="0" cy="1080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21" name="Line 165"/>
          <p:cNvSpPr>
            <a:spLocks noChangeShapeType="1"/>
          </p:cNvSpPr>
          <p:nvPr/>
        </p:nvSpPr>
        <p:spPr bwMode="auto">
          <a:xfrm>
            <a:off x="6732216" y="5877396"/>
            <a:ext cx="216989"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22" name="Line 253"/>
          <p:cNvSpPr>
            <a:spLocks noChangeShapeType="1"/>
          </p:cNvSpPr>
          <p:nvPr/>
        </p:nvSpPr>
        <p:spPr bwMode="auto">
          <a:xfrm>
            <a:off x="612000" y="6309320"/>
            <a:ext cx="54720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23" name="Line 251"/>
          <p:cNvSpPr>
            <a:spLocks noChangeShapeType="1"/>
          </p:cNvSpPr>
          <p:nvPr/>
        </p:nvSpPr>
        <p:spPr bwMode="auto">
          <a:xfrm>
            <a:off x="612000" y="3933056"/>
            <a:ext cx="0" cy="23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26" name="AutoShape 150"/>
          <p:cNvSpPr>
            <a:spLocks noChangeArrowheads="1"/>
          </p:cNvSpPr>
          <p:nvPr/>
        </p:nvSpPr>
        <p:spPr bwMode="auto">
          <a:xfrm>
            <a:off x="576000" y="3888000"/>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18627" name="Line 165"/>
          <p:cNvSpPr>
            <a:spLocks noChangeShapeType="1"/>
          </p:cNvSpPr>
          <p:nvPr/>
        </p:nvSpPr>
        <p:spPr bwMode="auto">
          <a:xfrm>
            <a:off x="6732215" y="5228958"/>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28" name="Text Box 223"/>
          <p:cNvSpPr txBox="1">
            <a:spLocks noChangeArrowheads="1"/>
          </p:cNvSpPr>
          <p:nvPr/>
        </p:nvSpPr>
        <p:spPr bwMode="auto">
          <a:xfrm>
            <a:off x="6515323" y="4920843"/>
            <a:ext cx="288925"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smtClean="0">
                <a:solidFill>
                  <a:srgbClr val="FF0000"/>
                </a:solidFill>
              </a:rPr>
              <a:t>M9</a:t>
            </a:r>
            <a:endParaRPr lang="en-US" altLang="zh-CN" sz="1000" dirty="0">
              <a:solidFill>
                <a:srgbClr val="FF0000"/>
              </a:solidFill>
            </a:endParaRPr>
          </a:p>
        </p:txBody>
      </p:sp>
      <p:sp>
        <p:nvSpPr>
          <p:cNvPr id="18629" name="Rectangle 12"/>
          <p:cNvSpPr>
            <a:spLocks noChangeArrowheads="1"/>
          </p:cNvSpPr>
          <p:nvPr/>
        </p:nvSpPr>
        <p:spPr bwMode="auto">
          <a:xfrm>
            <a:off x="7164288" y="2160000"/>
            <a:ext cx="504825" cy="395287"/>
          </a:xfrm>
          <a:prstGeom prst="rect">
            <a:avLst/>
          </a:prstGeom>
          <a:solidFill>
            <a:srgbClr val="FFFFFF"/>
          </a:solidFill>
          <a:ln w="28575">
            <a:solidFill>
              <a:schemeClr val="tx1"/>
            </a:solidFill>
            <a:miter lim="800000"/>
            <a:headEnd/>
            <a:tailEnd/>
          </a:ln>
        </p:spPr>
        <p:txBody>
          <a:bodyPr wrap="none" anchor="ctr"/>
          <a:lstStyle/>
          <a:p>
            <a:pPr algn="ctr" eaLnBrk="0" hangingPunct="0"/>
            <a:r>
              <a:rPr lang="en-US" altLang="zh-CN" sz="1200" b="0" dirty="0" err="1">
                <a:solidFill>
                  <a:srgbClr val="000000"/>
                </a:solidFill>
                <a:latin typeface="Helvetica" pitchFamily="80" charset="0"/>
                <a:ea typeface="宋体"/>
              </a:rPr>
              <a:t>Exc</a:t>
            </a:r>
            <a:endParaRPr lang="en-US" altLang="zh-CN" sz="1200" b="0" dirty="0">
              <a:solidFill>
                <a:srgbClr val="000000"/>
              </a:solidFill>
              <a:latin typeface="Helvetica" pitchFamily="80" charset="0"/>
              <a:ea typeface="宋体"/>
            </a:endParaRPr>
          </a:p>
          <a:p>
            <a:pPr algn="ctr" eaLnBrk="0" hangingPunct="0"/>
            <a:r>
              <a:rPr lang="en-US" altLang="zh-CN" sz="1200" b="0" dirty="0">
                <a:solidFill>
                  <a:srgbClr val="000000"/>
                </a:solidFill>
                <a:latin typeface="Helvetica" pitchFamily="80" charset="0"/>
                <a:ea typeface="宋体"/>
              </a:rPr>
              <a:t>Vector</a:t>
            </a:r>
          </a:p>
        </p:txBody>
      </p:sp>
      <p:sp>
        <p:nvSpPr>
          <p:cNvPr id="18630" name="Line 164"/>
          <p:cNvSpPr>
            <a:spLocks noChangeShapeType="1"/>
          </p:cNvSpPr>
          <p:nvPr/>
        </p:nvSpPr>
        <p:spPr bwMode="auto">
          <a:xfrm flipV="1">
            <a:off x="8456273" y="2268000"/>
            <a:ext cx="0" cy="358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31" name="Line 186"/>
          <p:cNvSpPr>
            <a:spLocks noChangeShapeType="1"/>
          </p:cNvSpPr>
          <p:nvPr/>
        </p:nvSpPr>
        <p:spPr bwMode="auto">
          <a:xfrm>
            <a:off x="7669112" y="2340000"/>
            <a:ext cx="6480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33" name="Line 247"/>
          <p:cNvSpPr>
            <a:spLocks noChangeShapeType="1"/>
          </p:cNvSpPr>
          <p:nvPr/>
        </p:nvSpPr>
        <p:spPr bwMode="auto">
          <a:xfrm flipH="1" flipV="1">
            <a:off x="8456273" y="2268000"/>
            <a:ext cx="144463" cy="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36" name="Line 164"/>
          <p:cNvSpPr>
            <a:spLocks noChangeShapeType="1"/>
          </p:cNvSpPr>
          <p:nvPr/>
        </p:nvSpPr>
        <p:spPr bwMode="auto">
          <a:xfrm flipV="1">
            <a:off x="6084168" y="4644000"/>
            <a:ext cx="0" cy="50212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637" name="Line 214"/>
          <p:cNvSpPr>
            <a:spLocks noChangeShapeType="1"/>
          </p:cNvSpPr>
          <p:nvPr/>
        </p:nvSpPr>
        <p:spPr bwMode="auto">
          <a:xfrm>
            <a:off x="6084170" y="5369887"/>
            <a:ext cx="43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265" name="Rectangle 12"/>
          <p:cNvSpPr>
            <a:spLocks noChangeArrowheads="1"/>
          </p:cNvSpPr>
          <p:nvPr/>
        </p:nvSpPr>
        <p:spPr bwMode="auto">
          <a:xfrm>
            <a:off x="832469" y="1915988"/>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宋体"/>
            </a:endParaRPr>
          </a:p>
          <a:p>
            <a:pPr algn="ctr" eaLnBrk="0" hangingPunct="0"/>
            <a:endParaRPr lang="en-US" altLang="zh-CN" sz="1200" dirty="0">
              <a:solidFill>
                <a:srgbClr val="000000"/>
              </a:solidFill>
              <a:latin typeface="Helvetica" pitchFamily="80" charset="0"/>
              <a:ea typeface="宋体"/>
            </a:endParaRPr>
          </a:p>
          <a:p>
            <a:pPr algn="ctr" eaLnBrk="0" hangingPunct="0"/>
            <a:endParaRPr lang="en-US" altLang="zh-CN" sz="1200" dirty="0" smtClean="0">
              <a:solidFill>
                <a:srgbClr val="000000"/>
              </a:solidFill>
              <a:latin typeface="Helvetica" pitchFamily="80" charset="0"/>
              <a:ea typeface="宋体"/>
            </a:endParaRPr>
          </a:p>
          <a:p>
            <a:pPr algn="ctr" eaLnBrk="0" hangingPunct="0"/>
            <a:endParaRPr lang="en-US" altLang="zh-CN" sz="1200" dirty="0">
              <a:solidFill>
                <a:srgbClr val="000000"/>
              </a:solidFill>
              <a:latin typeface="Helvetica" pitchFamily="80" charset="0"/>
              <a:ea typeface="宋体"/>
            </a:endParaRPr>
          </a:p>
          <a:p>
            <a:pPr algn="ctr" eaLnBrk="0" hangingPunct="0"/>
            <a:endParaRPr lang="en-US" altLang="zh-CN" sz="1200" dirty="0" smtClean="0">
              <a:solidFill>
                <a:srgbClr val="000000"/>
              </a:solidFill>
              <a:latin typeface="Helvetica" pitchFamily="80" charset="0"/>
              <a:ea typeface="宋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宋体"/>
            </a:endParaRPr>
          </a:p>
        </p:txBody>
      </p:sp>
      <p:sp>
        <p:nvSpPr>
          <p:cNvPr id="266" name="Text Box 13"/>
          <p:cNvSpPr txBox="1">
            <a:spLocks noChangeArrowheads="1"/>
          </p:cNvSpPr>
          <p:nvPr/>
        </p:nvSpPr>
        <p:spPr bwMode="auto">
          <a:xfrm>
            <a:off x="885229" y="2219824"/>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267" name="Text Box 13"/>
          <p:cNvSpPr txBox="1">
            <a:spLocks noChangeArrowheads="1"/>
          </p:cNvSpPr>
          <p:nvPr/>
        </p:nvSpPr>
        <p:spPr bwMode="auto">
          <a:xfrm>
            <a:off x="1134942" y="2542918"/>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268" name="Rectangle 3"/>
          <p:cNvSpPr>
            <a:spLocks noChangeArrowheads="1"/>
          </p:cNvSpPr>
          <p:nvPr/>
        </p:nvSpPr>
        <p:spPr bwMode="auto">
          <a:xfrm>
            <a:off x="251520" y="1844824"/>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宋体"/>
              </a:rPr>
              <a:t>PC</a:t>
            </a:r>
            <a:endParaRPr kumimoji="1" lang="zh-CN" altLang="en-US" sz="1100" dirty="0">
              <a:solidFill>
                <a:srgbClr val="000000"/>
              </a:solidFill>
              <a:latin typeface="Cambria" pitchFamily="18" charset="0"/>
              <a:ea typeface="宋体"/>
            </a:endParaRPr>
          </a:p>
        </p:txBody>
      </p:sp>
      <p:grpSp>
        <p:nvGrpSpPr>
          <p:cNvPr id="274" name="组合 273"/>
          <p:cNvGrpSpPr/>
          <p:nvPr/>
        </p:nvGrpSpPr>
        <p:grpSpPr>
          <a:xfrm>
            <a:off x="1619672" y="1803082"/>
            <a:ext cx="648370" cy="1512888"/>
            <a:chOff x="2483768" y="1704975"/>
            <a:chExt cx="648370" cy="1512888"/>
          </a:xfrm>
        </p:grpSpPr>
        <p:sp>
          <p:nvSpPr>
            <p:cNvPr id="275"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276"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277"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278"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279"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280" name="组合 279"/>
          <p:cNvGrpSpPr/>
          <p:nvPr/>
        </p:nvGrpSpPr>
        <p:grpSpPr>
          <a:xfrm>
            <a:off x="3275044" y="1988815"/>
            <a:ext cx="791790" cy="1800225"/>
            <a:chOff x="3132139" y="3933056"/>
            <a:chExt cx="863600" cy="1800225"/>
          </a:xfrm>
        </p:grpSpPr>
        <p:sp>
          <p:nvSpPr>
            <p:cNvPr id="281"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282"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283"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284"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285"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286"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287"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289" name="组合 288"/>
          <p:cNvGrpSpPr/>
          <p:nvPr/>
        </p:nvGrpSpPr>
        <p:grpSpPr>
          <a:xfrm>
            <a:off x="5504267" y="2465660"/>
            <a:ext cx="501799" cy="1179364"/>
            <a:chOff x="3132137" y="4337869"/>
            <a:chExt cx="582176" cy="1179364"/>
          </a:xfrm>
        </p:grpSpPr>
        <p:sp>
          <p:nvSpPr>
            <p:cNvPr id="290"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291"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292"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293"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grpSp>
        <p:nvGrpSpPr>
          <p:cNvPr id="294" name="组合 293"/>
          <p:cNvGrpSpPr/>
          <p:nvPr/>
        </p:nvGrpSpPr>
        <p:grpSpPr>
          <a:xfrm>
            <a:off x="8100000" y="3276044"/>
            <a:ext cx="648000" cy="1296988"/>
            <a:chOff x="3312847" y="4365104"/>
            <a:chExt cx="684861" cy="1296988"/>
          </a:xfrm>
        </p:grpSpPr>
        <p:sp>
          <p:nvSpPr>
            <p:cNvPr id="295"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宋体"/>
              </a:endParaRPr>
            </a:p>
            <a:p>
              <a:pPr eaLnBrk="0" hangingPunct="0"/>
              <a:endParaRPr lang="en-US" altLang="zh-CN" sz="1200" dirty="0">
                <a:solidFill>
                  <a:srgbClr val="000000"/>
                </a:solidFill>
                <a:latin typeface="Helvetica" pitchFamily="80" charset="0"/>
                <a:ea typeface="宋体"/>
              </a:endParaRPr>
            </a:p>
            <a:p>
              <a:pPr eaLnBrk="0" hangingPunct="0"/>
              <a:endParaRPr lang="en-US" altLang="zh-CN" sz="1200" dirty="0" smtClean="0">
                <a:solidFill>
                  <a:srgbClr val="000000"/>
                </a:solidFill>
                <a:latin typeface="Helvetica" pitchFamily="80" charset="0"/>
                <a:ea typeface="宋体"/>
              </a:endParaRPr>
            </a:p>
            <a:p>
              <a:pPr eaLnBrk="0" hangingPunct="0"/>
              <a:endParaRPr lang="en-US" altLang="zh-CN" sz="1200" dirty="0">
                <a:solidFill>
                  <a:srgbClr val="000000"/>
                </a:solidFill>
                <a:latin typeface="Helvetica" pitchFamily="80" charset="0"/>
                <a:ea typeface="宋体"/>
              </a:endParaRPr>
            </a:p>
            <a:p>
              <a:pPr eaLnBrk="0" hangingPunct="0"/>
              <a:endParaRPr lang="en-US" altLang="zh-CN" sz="1200" dirty="0" smtClean="0">
                <a:solidFill>
                  <a:srgbClr val="000000"/>
                </a:solidFill>
                <a:latin typeface="Helvetica" pitchFamily="80" charset="0"/>
                <a:ea typeface="宋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宋体"/>
              </a:endParaRPr>
            </a:p>
          </p:txBody>
        </p:sp>
        <p:sp>
          <p:nvSpPr>
            <p:cNvPr id="296"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297"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298"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299" name="Line 80"/>
          <p:cNvSpPr>
            <a:spLocks noChangeShapeType="1"/>
          </p:cNvSpPr>
          <p:nvPr/>
        </p:nvSpPr>
        <p:spPr bwMode="auto">
          <a:xfrm>
            <a:off x="7736754" y="3564044"/>
            <a:ext cx="360000"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00" name="Text Box 174"/>
          <p:cNvSpPr txBox="1">
            <a:spLocks noChangeArrowheads="1"/>
          </p:cNvSpPr>
          <p:nvPr/>
        </p:nvSpPr>
        <p:spPr bwMode="auto">
          <a:xfrm>
            <a:off x="6872843" y="3068782"/>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auto" hangingPunct="1">
              <a:lnSpc>
                <a:spcPct val="60000"/>
              </a:lnSpc>
              <a:spcBef>
                <a:spcPts val="0"/>
              </a:spcBef>
              <a:spcAft>
                <a:spcPts val="0"/>
              </a:spcAft>
            </a:pPr>
            <a:r>
              <a:rPr lang="en-US" altLang="zh-CN" sz="1000" dirty="0" smtClean="0">
                <a:solidFill>
                  <a:srgbClr val="000000"/>
                </a:solidFill>
              </a:rPr>
              <a:t>M6</a:t>
            </a:r>
            <a:endParaRPr lang="en-US" altLang="zh-CN" sz="1000" dirty="0">
              <a:solidFill>
                <a:srgbClr val="000000"/>
              </a:solidFill>
            </a:endParaRPr>
          </a:p>
        </p:txBody>
      </p:sp>
      <p:sp>
        <p:nvSpPr>
          <p:cNvPr id="303" name="任意多边形 302"/>
          <p:cNvSpPr/>
          <p:nvPr/>
        </p:nvSpPr>
        <p:spPr bwMode="auto">
          <a:xfrm>
            <a:off x="6799817" y="3204984"/>
            <a:ext cx="216000" cy="79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p>
          <a:p>
            <a:pPr algn="l" fontAlgn="ctr"/>
            <a:r>
              <a:rPr kumimoji="1" lang="en-US" altLang="zh-CN" sz="900" b="0" dirty="0" smtClean="0">
                <a:solidFill>
                  <a:srgbClr val="000000"/>
                </a:solidFill>
                <a:latin typeface="Times New Roman"/>
                <a:ea typeface="宋体"/>
              </a:rPr>
              <a:t>1</a:t>
            </a:r>
          </a:p>
          <a:p>
            <a:pPr algn="l" fontAlgn="ctr"/>
            <a:r>
              <a:rPr kumimoji="1" lang="en-US" altLang="zh-CN" sz="900" b="0" dirty="0" smtClean="0">
                <a:solidFill>
                  <a:srgbClr val="000000"/>
                </a:solidFill>
                <a:latin typeface="Times New Roman"/>
                <a:ea typeface="宋体"/>
              </a:rPr>
              <a:t>2</a:t>
            </a:r>
          </a:p>
          <a:p>
            <a:pPr algn="l" fontAlgn="ctr"/>
            <a:r>
              <a:rPr kumimoji="1" lang="en-US" altLang="zh-CN" sz="900" b="0" dirty="0" smtClean="0">
                <a:solidFill>
                  <a:srgbClr val="000000"/>
                </a:solidFill>
                <a:latin typeface="Times New Roman"/>
                <a:ea typeface="宋体"/>
              </a:rPr>
              <a:t>3</a:t>
            </a:r>
          </a:p>
          <a:p>
            <a:pPr algn="l" fontAlgn="ctr"/>
            <a:r>
              <a:rPr kumimoji="1" lang="en-US" altLang="zh-CN" sz="900" b="0" dirty="0" smtClean="0">
                <a:solidFill>
                  <a:srgbClr val="000000"/>
                </a:solidFill>
                <a:latin typeface="Times New Roman"/>
                <a:ea typeface="宋体"/>
              </a:rPr>
              <a:t>4</a:t>
            </a:r>
          </a:p>
        </p:txBody>
      </p:sp>
      <p:sp>
        <p:nvSpPr>
          <p:cNvPr id="304" name="Rectangle 79"/>
          <p:cNvSpPr>
            <a:spLocks noChangeArrowheads="1"/>
          </p:cNvSpPr>
          <p:nvPr/>
        </p:nvSpPr>
        <p:spPr bwMode="auto">
          <a:xfrm>
            <a:off x="7231097" y="342902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宋体"/>
              </a:rPr>
              <a:t>ALUOut</a:t>
            </a:r>
            <a:endParaRPr kumimoji="1" lang="en-US" altLang="zh-CN" sz="1000" dirty="0">
              <a:solidFill>
                <a:srgbClr val="000000"/>
              </a:solidFill>
              <a:latin typeface="Cambria" pitchFamily="18" charset="0"/>
              <a:ea typeface="宋体"/>
            </a:endParaRPr>
          </a:p>
        </p:txBody>
      </p:sp>
      <p:sp>
        <p:nvSpPr>
          <p:cNvPr id="305" name="Line 164"/>
          <p:cNvSpPr>
            <a:spLocks noChangeShapeType="1"/>
          </p:cNvSpPr>
          <p:nvPr/>
        </p:nvSpPr>
        <p:spPr bwMode="auto">
          <a:xfrm flipH="1" flipV="1">
            <a:off x="7883999" y="3564000"/>
            <a:ext cx="723" cy="260184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06" name="Line 186"/>
          <p:cNvSpPr>
            <a:spLocks noChangeShapeType="1"/>
          </p:cNvSpPr>
          <p:nvPr/>
        </p:nvSpPr>
        <p:spPr bwMode="auto">
          <a:xfrm>
            <a:off x="8730217" y="3789507"/>
            <a:ext cx="15944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07" name="Line 164"/>
          <p:cNvSpPr>
            <a:spLocks noChangeShapeType="1"/>
          </p:cNvSpPr>
          <p:nvPr/>
        </p:nvSpPr>
        <p:spPr bwMode="auto">
          <a:xfrm flipV="1">
            <a:off x="8892254" y="3780000"/>
            <a:ext cx="0" cy="2673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08" name="Line 253"/>
          <p:cNvSpPr>
            <a:spLocks noChangeShapeType="1"/>
          </p:cNvSpPr>
          <p:nvPr/>
        </p:nvSpPr>
        <p:spPr bwMode="auto">
          <a:xfrm>
            <a:off x="1763520" y="6453336"/>
            <a:ext cx="712848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09" name="Line 164"/>
          <p:cNvSpPr>
            <a:spLocks noChangeShapeType="1"/>
          </p:cNvSpPr>
          <p:nvPr/>
        </p:nvSpPr>
        <p:spPr bwMode="auto">
          <a:xfrm flipV="1">
            <a:off x="1763353" y="5290046"/>
            <a:ext cx="335" cy="116329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10"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宋体"/>
              </a:rPr>
              <a:t>数据</a:t>
            </a:r>
            <a:endParaRPr kumimoji="1" lang="en-US" altLang="zh-CN" sz="1200" dirty="0" smtClean="0">
              <a:solidFill>
                <a:srgbClr val="000000"/>
              </a:solidFill>
              <a:latin typeface="Times New Roman"/>
              <a:ea typeface="宋体"/>
            </a:endParaRPr>
          </a:p>
          <a:p>
            <a:pPr fontAlgn="ctr"/>
            <a:r>
              <a:rPr kumimoji="1" lang="zh-CN" altLang="en-US" sz="1200" dirty="0" smtClean="0">
                <a:solidFill>
                  <a:srgbClr val="000000"/>
                </a:solidFill>
                <a:latin typeface="Times New Roman"/>
                <a:ea typeface="宋体"/>
              </a:rPr>
              <a:t>寄存器</a:t>
            </a:r>
            <a:endParaRPr kumimoji="1" lang="zh-CN" altLang="en-US" sz="1200" dirty="0">
              <a:solidFill>
                <a:srgbClr val="000000"/>
              </a:solidFill>
              <a:latin typeface="Times New Roman"/>
              <a:ea typeface="宋体"/>
            </a:endParaRPr>
          </a:p>
        </p:txBody>
      </p:sp>
      <p:cxnSp>
        <p:nvCxnSpPr>
          <p:cNvPr id="313" name="直接连接符 312"/>
          <p:cNvCxnSpPr>
            <a:stCxn id="310" idx="0"/>
          </p:cNvCxnSpPr>
          <p:nvPr/>
        </p:nvCxnSpPr>
        <p:spPr bwMode="auto">
          <a:xfrm flipH="1" flipV="1">
            <a:off x="1749760" y="4618038"/>
            <a:ext cx="2" cy="24021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grpSp>
        <p:nvGrpSpPr>
          <p:cNvPr id="316" name="组合 315"/>
          <p:cNvGrpSpPr/>
          <p:nvPr/>
        </p:nvGrpSpPr>
        <p:grpSpPr>
          <a:xfrm>
            <a:off x="1391149" y="4329113"/>
            <a:ext cx="717226" cy="292234"/>
            <a:chOff x="3132138" y="4581128"/>
            <a:chExt cx="717226" cy="292234"/>
          </a:xfrm>
        </p:grpSpPr>
        <p:cxnSp>
          <p:nvCxnSpPr>
            <p:cNvPr id="317" name="直接连接符 316"/>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318" name="直接连接符 317"/>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319" name="直接连接符 318"/>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320" name="直接连接符 319"/>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321" name="TextBox 320"/>
            <p:cNvSpPr txBox="1"/>
            <p:nvPr/>
          </p:nvSpPr>
          <p:spPr>
            <a:xfrm>
              <a:off x="3159320" y="4665613"/>
              <a:ext cx="690044" cy="207749"/>
            </a:xfrm>
            <a:prstGeom prst="rect">
              <a:avLst/>
            </a:prstGeom>
            <a:noFill/>
          </p:spPr>
          <p:txBody>
            <a:bodyPr wrap="square" lIns="0" rIns="0" bIns="18000" rtlCol="0" anchor="b">
              <a:noAutofit/>
            </a:bodyPr>
            <a:lstStyle/>
            <a:p>
              <a:pPr fontAlgn="auto">
                <a:spcBef>
                  <a:spcPts val="0"/>
                </a:spcBef>
                <a:spcAft>
                  <a:spcPts val="0"/>
                </a:spcAft>
              </a:pPr>
              <a:r>
                <a:rPr lang="zh-CN" altLang="en-US" sz="1100" b="0" dirty="0" smtClean="0">
                  <a:solidFill>
                    <a:srgbClr val="000000"/>
                  </a:solidFill>
                  <a:latin typeface="Cambria" pitchFamily="18" charset="0"/>
                  <a:ea typeface="黑体" pitchFamily="49" charset="-122"/>
                </a:rPr>
                <a:t>数据扩展</a:t>
              </a:r>
              <a:endParaRPr lang="zh-CN" altLang="en-US" sz="1100" b="0" dirty="0">
                <a:solidFill>
                  <a:srgbClr val="000000"/>
                </a:solidFill>
                <a:latin typeface="Cambria" pitchFamily="18" charset="0"/>
                <a:ea typeface="黑体" pitchFamily="49" charset="-122"/>
              </a:endParaRPr>
            </a:p>
          </p:txBody>
        </p:sp>
      </p:grpSp>
      <p:sp>
        <p:nvSpPr>
          <p:cNvPr id="322" name="Line 48"/>
          <p:cNvSpPr>
            <a:spLocks noChangeShapeType="1"/>
          </p:cNvSpPr>
          <p:nvPr/>
        </p:nvSpPr>
        <p:spPr bwMode="auto">
          <a:xfrm>
            <a:off x="1764000" y="3780000"/>
            <a:ext cx="1" cy="61248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23" name="Line 191"/>
          <p:cNvSpPr>
            <a:spLocks noChangeShapeType="1"/>
          </p:cNvSpPr>
          <p:nvPr/>
        </p:nvSpPr>
        <p:spPr bwMode="auto">
          <a:xfrm flipV="1">
            <a:off x="6084169" y="4644000"/>
            <a:ext cx="4320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24" name="Line 164"/>
          <p:cNvSpPr>
            <a:spLocks noChangeShapeType="1"/>
          </p:cNvSpPr>
          <p:nvPr/>
        </p:nvSpPr>
        <p:spPr bwMode="auto">
          <a:xfrm flipH="1" flipV="1">
            <a:off x="6223852" y="3276044"/>
            <a:ext cx="0" cy="195291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25" name="任意多边形 324"/>
          <p:cNvSpPr/>
          <p:nvPr/>
        </p:nvSpPr>
        <p:spPr bwMode="auto">
          <a:xfrm>
            <a:off x="5076000" y="4598069"/>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p>
          <a:p>
            <a:pPr algn="l" fontAlgn="ctr"/>
            <a:endParaRPr kumimoji="1" lang="en-US" altLang="zh-CN" sz="300" b="0" dirty="0" smtClean="0">
              <a:solidFill>
                <a:srgbClr val="000000"/>
              </a:solidFill>
              <a:latin typeface="Times New Roman"/>
              <a:ea typeface="宋体"/>
            </a:endParaRPr>
          </a:p>
          <a:p>
            <a:pPr algn="l" fontAlgn="ctr"/>
            <a:r>
              <a:rPr kumimoji="1" lang="en-US" altLang="zh-CN" sz="900" b="0" dirty="0" smtClean="0">
                <a:solidFill>
                  <a:srgbClr val="000000"/>
                </a:solidFill>
                <a:latin typeface="Times New Roman"/>
                <a:ea typeface="宋体"/>
              </a:rPr>
              <a:t>1</a:t>
            </a:r>
          </a:p>
        </p:txBody>
      </p:sp>
      <p:grpSp>
        <p:nvGrpSpPr>
          <p:cNvPr id="326" name="组合 325"/>
          <p:cNvGrpSpPr/>
          <p:nvPr/>
        </p:nvGrpSpPr>
        <p:grpSpPr>
          <a:xfrm rot="5400000">
            <a:off x="2732619" y="4400083"/>
            <a:ext cx="650224" cy="292234"/>
            <a:chOff x="3132138" y="4581128"/>
            <a:chExt cx="717226" cy="292234"/>
          </a:xfrm>
        </p:grpSpPr>
        <p:cxnSp>
          <p:nvCxnSpPr>
            <p:cNvPr id="327" name="直接连接符 326"/>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328" name="直接连接符 327"/>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329" name="直接连接符 328"/>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330" name="直接连接符 329"/>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331" name="TextBox 330"/>
            <p:cNvSpPr txBox="1"/>
            <p:nvPr/>
          </p:nvSpPr>
          <p:spPr>
            <a:xfrm>
              <a:off x="3159320" y="4665613"/>
              <a:ext cx="690044" cy="207749"/>
            </a:xfrm>
            <a:prstGeom prst="rect">
              <a:avLst/>
            </a:prstGeom>
            <a:noFill/>
          </p:spPr>
          <p:txBody>
            <a:bodyPr vert="vert270" wrap="square" lIns="0" rIns="0" bIns="18000" rtlCol="0" anchor="b">
              <a:noAutofit/>
            </a:bodyPr>
            <a:lstStyle/>
            <a:p>
              <a:pPr algn="l" fontAlgn="auto">
                <a:spcBef>
                  <a:spcPts val="0"/>
                </a:spcBef>
                <a:spcAft>
                  <a:spcPts val="0"/>
                </a:spcAft>
              </a:pPr>
              <a:r>
                <a:rPr lang="zh-CN" altLang="en-US" sz="1050" b="0" dirty="0">
                  <a:solidFill>
                    <a:srgbClr val="000000"/>
                  </a:solidFill>
                  <a:latin typeface="Cambria" pitchFamily="18" charset="0"/>
                  <a:ea typeface="黑体" pitchFamily="49" charset="-122"/>
                </a:rPr>
                <a:t>符号</a:t>
              </a:r>
              <a:r>
                <a:rPr lang="zh-CN" altLang="en-US" sz="1050" b="0" dirty="0" smtClean="0">
                  <a:solidFill>
                    <a:srgbClr val="000000"/>
                  </a:solidFill>
                  <a:latin typeface="Cambria" pitchFamily="18" charset="0"/>
                  <a:ea typeface="黑体" pitchFamily="49" charset="-122"/>
                </a:rPr>
                <a:t>扩展</a:t>
              </a:r>
              <a:endParaRPr lang="zh-CN" altLang="en-US" sz="1050" b="0" dirty="0">
                <a:solidFill>
                  <a:srgbClr val="000000"/>
                </a:solidFill>
                <a:latin typeface="Cambria" pitchFamily="18" charset="0"/>
                <a:ea typeface="黑体" pitchFamily="49" charset="-122"/>
              </a:endParaRPr>
            </a:p>
          </p:txBody>
        </p:sp>
      </p:grpSp>
      <p:grpSp>
        <p:nvGrpSpPr>
          <p:cNvPr id="332" name="组合 331"/>
          <p:cNvGrpSpPr/>
          <p:nvPr/>
        </p:nvGrpSpPr>
        <p:grpSpPr>
          <a:xfrm>
            <a:off x="3710500" y="4440404"/>
            <a:ext cx="429452" cy="288032"/>
            <a:chOff x="3779912" y="5301208"/>
            <a:chExt cx="429452" cy="288032"/>
          </a:xfrm>
        </p:grpSpPr>
        <p:cxnSp>
          <p:nvCxnSpPr>
            <p:cNvPr id="333" name="直接连接符 332"/>
            <p:cNvCxnSpPr/>
            <p:nvPr/>
          </p:nvCxnSpPr>
          <p:spPr bwMode="auto">
            <a:xfrm>
              <a:off x="3849364" y="5589240"/>
              <a:ext cx="360000" cy="0"/>
            </a:xfrm>
            <a:prstGeom prst="line">
              <a:avLst/>
            </a:prstGeom>
            <a:noFill/>
            <a:ln w="19050" cap="flat" cmpd="sng" algn="ctr">
              <a:solidFill>
                <a:schemeClr val="tx1"/>
              </a:solidFill>
              <a:prstDash val="solid"/>
              <a:round/>
              <a:headEnd type="none" w="med" len="med"/>
              <a:tailEnd type="none" w="med" len="med"/>
            </a:ln>
            <a:effectLst/>
          </p:spPr>
        </p:cxnSp>
        <p:sp>
          <p:nvSpPr>
            <p:cNvPr id="334" name="TextBox 333"/>
            <p:cNvSpPr txBox="1"/>
            <p:nvPr/>
          </p:nvSpPr>
          <p:spPr>
            <a:xfrm>
              <a:off x="3779912" y="5327630"/>
              <a:ext cx="415498" cy="261610"/>
            </a:xfrm>
            <a:prstGeom prst="rect">
              <a:avLst/>
            </a:prstGeom>
            <a:noFill/>
          </p:spPr>
          <p:txBody>
            <a:bodyPr wrap="none" rtlCol="0">
              <a:spAutoFit/>
            </a:bodyPr>
            <a:lstStyle/>
            <a:p>
              <a:pPr algn="l" fontAlgn="auto">
                <a:spcBef>
                  <a:spcPts val="0"/>
                </a:spcBef>
                <a:spcAft>
                  <a:spcPts val="0"/>
                </a:spcAft>
              </a:pPr>
              <a:r>
                <a:rPr lang="en-US" altLang="zh-CN" sz="1050" b="0" dirty="0" smtClean="0">
                  <a:solidFill>
                    <a:srgbClr val="000000"/>
                  </a:solidFill>
                  <a:latin typeface="Cambria" pitchFamily="18" charset="0"/>
                  <a:ea typeface="宋体"/>
                </a:rPr>
                <a:t>&lt;&lt;2</a:t>
              </a:r>
              <a:endParaRPr lang="zh-CN" altLang="en-US" sz="1050" b="0" dirty="0">
                <a:solidFill>
                  <a:srgbClr val="000000"/>
                </a:solidFill>
                <a:latin typeface="Cambria" pitchFamily="18" charset="0"/>
                <a:ea typeface="宋体"/>
              </a:endParaRPr>
            </a:p>
          </p:txBody>
        </p:sp>
        <p:cxnSp>
          <p:nvCxnSpPr>
            <p:cNvPr id="335" name="直接连接符 334"/>
            <p:cNvCxnSpPr/>
            <p:nvPr/>
          </p:nvCxnSpPr>
          <p:spPr bwMode="auto">
            <a:xfrm>
              <a:off x="3779912" y="5301208"/>
              <a:ext cx="360000" cy="0"/>
            </a:xfrm>
            <a:prstGeom prst="line">
              <a:avLst/>
            </a:prstGeom>
            <a:noFill/>
            <a:ln w="19050" cap="flat" cmpd="sng" algn="ctr">
              <a:solidFill>
                <a:schemeClr val="tx1"/>
              </a:solidFill>
              <a:prstDash val="solid"/>
              <a:round/>
              <a:headEnd type="none" w="med" len="med"/>
              <a:tailEnd type="none" w="med" len="med"/>
            </a:ln>
            <a:effectLst/>
          </p:spPr>
        </p:cxnSp>
        <p:cxnSp>
          <p:nvCxnSpPr>
            <p:cNvPr id="336" name="直接连接符 335"/>
            <p:cNvCxnSpPr/>
            <p:nvPr/>
          </p:nvCxnSpPr>
          <p:spPr bwMode="auto">
            <a:xfrm>
              <a:off x="4139912" y="5301208"/>
              <a:ext cx="69452" cy="288032"/>
            </a:xfrm>
            <a:prstGeom prst="line">
              <a:avLst/>
            </a:prstGeom>
            <a:noFill/>
            <a:ln w="19050" cap="flat" cmpd="sng" algn="ctr">
              <a:solidFill>
                <a:schemeClr val="tx1"/>
              </a:solidFill>
              <a:prstDash val="solid"/>
              <a:round/>
              <a:headEnd type="none" w="med" len="med"/>
              <a:tailEnd type="none" w="med" len="med"/>
            </a:ln>
            <a:effectLst/>
          </p:spPr>
        </p:cxnSp>
        <p:cxnSp>
          <p:nvCxnSpPr>
            <p:cNvPr id="337" name="直接连接符 336"/>
            <p:cNvCxnSpPr/>
            <p:nvPr/>
          </p:nvCxnSpPr>
          <p:spPr bwMode="auto">
            <a:xfrm>
              <a:off x="3779912" y="5301208"/>
              <a:ext cx="69452" cy="288032"/>
            </a:xfrm>
            <a:prstGeom prst="line">
              <a:avLst/>
            </a:prstGeom>
            <a:noFill/>
            <a:ln w="19050" cap="flat" cmpd="sng" algn="ctr">
              <a:solidFill>
                <a:schemeClr val="tx1"/>
              </a:solidFill>
              <a:prstDash val="solid"/>
              <a:round/>
              <a:headEnd type="none" w="med" len="med"/>
              <a:tailEnd type="none" w="med" len="med"/>
            </a:ln>
            <a:effectLst/>
          </p:spPr>
        </p:cxnSp>
      </p:grpSp>
      <p:sp>
        <p:nvSpPr>
          <p:cNvPr id="338" name="AutoShape 168"/>
          <p:cNvSpPr>
            <a:spLocks noChangeArrowheads="1"/>
          </p:cNvSpPr>
          <p:nvPr/>
        </p:nvSpPr>
        <p:spPr bwMode="auto">
          <a:xfrm>
            <a:off x="4752000" y="4669903"/>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340" name="Line 73"/>
          <p:cNvSpPr>
            <a:spLocks noChangeShapeType="1"/>
          </p:cNvSpPr>
          <p:nvPr/>
        </p:nvSpPr>
        <p:spPr bwMode="auto">
          <a:xfrm rot="16200000" flipH="1" flipV="1">
            <a:off x="3420008" y="4508985"/>
            <a:ext cx="24480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41" name="Line 164"/>
          <p:cNvSpPr>
            <a:spLocks noChangeShapeType="1"/>
          </p:cNvSpPr>
          <p:nvPr/>
        </p:nvSpPr>
        <p:spPr bwMode="auto">
          <a:xfrm flipH="1" flipV="1">
            <a:off x="6084170" y="5377569"/>
            <a:ext cx="0" cy="93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42" name="Line 214"/>
          <p:cNvSpPr>
            <a:spLocks noChangeShapeType="1"/>
          </p:cNvSpPr>
          <p:nvPr/>
        </p:nvSpPr>
        <p:spPr bwMode="auto">
          <a:xfrm>
            <a:off x="6228000" y="5228959"/>
            <a:ext cx="28800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43" name="Line 160"/>
          <p:cNvSpPr>
            <a:spLocks noChangeShapeType="1"/>
          </p:cNvSpPr>
          <p:nvPr/>
        </p:nvSpPr>
        <p:spPr bwMode="auto">
          <a:xfrm flipV="1">
            <a:off x="4644000" y="4068000"/>
            <a:ext cx="345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44" name="AutoShape 151"/>
          <p:cNvSpPr>
            <a:spLocks noChangeArrowheads="1"/>
          </p:cNvSpPr>
          <p:nvPr/>
        </p:nvSpPr>
        <p:spPr bwMode="auto">
          <a:xfrm>
            <a:off x="4608000" y="4032000"/>
            <a:ext cx="71437"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grpSp>
        <p:nvGrpSpPr>
          <p:cNvPr id="345" name="组合 344"/>
          <p:cNvGrpSpPr/>
          <p:nvPr/>
        </p:nvGrpSpPr>
        <p:grpSpPr>
          <a:xfrm>
            <a:off x="5163304" y="1700808"/>
            <a:ext cx="429452" cy="288032"/>
            <a:chOff x="3779912" y="5301208"/>
            <a:chExt cx="429452" cy="288032"/>
          </a:xfrm>
        </p:grpSpPr>
        <p:cxnSp>
          <p:nvCxnSpPr>
            <p:cNvPr id="346" name="直接连接符 345"/>
            <p:cNvCxnSpPr/>
            <p:nvPr/>
          </p:nvCxnSpPr>
          <p:spPr bwMode="auto">
            <a:xfrm>
              <a:off x="3849364" y="5589240"/>
              <a:ext cx="360000" cy="0"/>
            </a:xfrm>
            <a:prstGeom prst="line">
              <a:avLst/>
            </a:prstGeom>
            <a:noFill/>
            <a:ln w="19050" cap="flat" cmpd="sng" algn="ctr">
              <a:solidFill>
                <a:schemeClr val="tx1"/>
              </a:solidFill>
              <a:prstDash val="solid"/>
              <a:round/>
              <a:headEnd type="none" w="med" len="med"/>
              <a:tailEnd type="none" w="med" len="med"/>
            </a:ln>
            <a:effectLst/>
          </p:spPr>
        </p:cxnSp>
        <p:sp>
          <p:nvSpPr>
            <p:cNvPr id="347" name="TextBox 346"/>
            <p:cNvSpPr txBox="1"/>
            <p:nvPr/>
          </p:nvSpPr>
          <p:spPr>
            <a:xfrm>
              <a:off x="3779912" y="5327630"/>
              <a:ext cx="415498" cy="261610"/>
            </a:xfrm>
            <a:prstGeom prst="rect">
              <a:avLst/>
            </a:prstGeom>
            <a:noFill/>
          </p:spPr>
          <p:txBody>
            <a:bodyPr wrap="none" rtlCol="0">
              <a:spAutoFit/>
            </a:bodyPr>
            <a:lstStyle/>
            <a:p>
              <a:pPr algn="l" fontAlgn="auto">
                <a:spcBef>
                  <a:spcPts val="0"/>
                </a:spcBef>
                <a:spcAft>
                  <a:spcPts val="0"/>
                </a:spcAft>
              </a:pPr>
              <a:r>
                <a:rPr lang="en-US" altLang="zh-CN" sz="1050" b="0" dirty="0" smtClean="0">
                  <a:solidFill>
                    <a:srgbClr val="000000"/>
                  </a:solidFill>
                  <a:latin typeface="Cambria" pitchFamily="18" charset="0"/>
                  <a:ea typeface="宋体"/>
                </a:rPr>
                <a:t>&lt;&lt;2</a:t>
              </a:r>
              <a:endParaRPr lang="zh-CN" altLang="en-US" sz="1050" b="0" dirty="0">
                <a:solidFill>
                  <a:srgbClr val="000000"/>
                </a:solidFill>
                <a:latin typeface="Cambria" pitchFamily="18" charset="0"/>
                <a:ea typeface="宋体"/>
              </a:endParaRPr>
            </a:p>
          </p:txBody>
        </p:sp>
        <p:cxnSp>
          <p:nvCxnSpPr>
            <p:cNvPr id="348" name="直接连接符 347"/>
            <p:cNvCxnSpPr/>
            <p:nvPr/>
          </p:nvCxnSpPr>
          <p:spPr bwMode="auto">
            <a:xfrm>
              <a:off x="3779912" y="5301208"/>
              <a:ext cx="360000" cy="0"/>
            </a:xfrm>
            <a:prstGeom prst="line">
              <a:avLst/>
            </a:prstGeom>
            <a:noFill/>
            <a:ln w="19050" cap="flat" cmpd="sng" algn="ctr">
              <a:solidFill>
                <a:schemeClr val="tx1"/>
              </a:solidFill>
              <a:prstDash val="solid"/>
              <a:round/>
              <a:headEnd type="none" w="med" len="med"/>
              <a:tailEnd type="none" w="med" len="med"/>
            </a:ln>
            <a:effectLst/>
          </p:spPr>
        </p:cxnSp>
        <p:cxnSp>
          <p:nvCxnSpPr>
            <p:cNvPr id="349" name="直接连接符 348"/>
            <p:cNvCxnSpPr/>
            <p:nvPr/>
          </p:nvCxnSpPr>
          <p:spPr bwMode="auto">
            <a:xfrm>
              <a:off x="4139912" y="5301208"/>
              <a:ext cx="69452" cy="288032"/>
            </a:xfrm>
            <a:prstGeom prst="line">
              <a:avLst/>
            </a:prstGeom>
            <a:noFill/>
            <a:ln w="19050" cap="flat" cmpd="sng" algn="ctr">
              <a:solidFill>
                <a:schemeClr val="tx1"/>
              </a:solidFill>
              <a:prstDash val="solid"/>
              <a:round/>
              <a:headEnd type="none" w="med" len="med"/>
              <a:tailEnd type="none" w="med" len="med"/>
            </a:ln>
            <a:effectLst/>
          </p:spPr>
        </p:cxnSp>
        <p:cxnSp>
          <p:nvCxnSpPr>
            <p:cNvPr id="350" name="直接连接符 349"/>
            <p:cNvCxnSpPr/>
            <p:nvPr/>
          </p:nvCxnSpPr>
          <p:spPr bwMode="auto">
            <a:xfrm>
              <a:off x="3779912" y="5301208"/>
              <a:ext cx="69452" cy="288032"/>
            </a:xfrm>
            <a:prstGeom prst="line">
              <a:avLst/>
            </a:prstGeom>
            <a:noFill/>
            <a:ln w="19050" cap="flat" cmpd="sng" algn="ctr">
              <a:solidFill>
                <a:schemeClr val="tx1"/>
              </a:solidFill>
              <a:prstDash val="solid"/>
              <a:round/>
              <a:headEnd type="none" w="med" len="med"/>
              <a:tailEnd type="none" w="med" len="med"/>
            </a:ln>
            <a:effectLst/>
          </p:spPr>
        </p:cxnSp>
      </p:grpSp>
      <p:grpSp>
        <p:nvGrpSpPr>
          <p:cNvPr id="351" name="组合 262"/>
          <p:cNvGrpSpPr>
            <a:grpSpLocks/>
          </p:cNvGrpSpPr>
          <p:nvPr/>
        </p:nvGrpSpPr>
        <p:grpSpPr bwMode="auto">
          <a:xfrm>
            <a:off x="6949206" y="5012209"/>
            <a:ext cx="719138" cy="1008062"/>
            <a:chOff x="7956376" y="4869160"/>
            <a:chExt cx="720080" cy="1008112"/>
          </a:xfrm>
        </p:grpSpPr>
        <p:sp>
          <p:nvSpPr>
            <p:cNvPr id="352" name="Rectangle 179"/>
            <p:cNvSpPr>
              <a:spLocks noChangeArrowheads="1"/>
            </p:cNvSpPr>
            <p:nvPr/>
          </p:nvSpPr>
          <p:spPr bwMode="auto">
            <a:xfrm>
              <a:off x="7956376" y="4869160"/>
              <a:ext cx="720080" cy="1008112"/>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宋体"/>
                </a:rPr>
                <a:t>CP0</a:t>
              </a:r>
            </a:p>
            <a:p>
              <a:pPr algn="ctr" fontAlgn="ctr"/>
              <a:endParaRPr kumimoji="1" lang="en-US" altLang="zh-CN" sz="1200">
                <a:solidFill>
                  <a:srgbClr val="000000"/>
                </a:solidFill>
                <a:latin typeface="Times New Roman"/>
                <a:ea typeface="宋体"/>
              </a:endParaRPr>
            </a:p>
            <a:p>
              <a:pPr algn="ctr" fontAlgn="ctr"/>
              <a:endParaRPr kumimoji="1" lang="en-US" altLang="zh-CN" sz="1200">
                <a:solidFill>
                  <a:srgbClr val="000000"/>
                </a:solidFill>
                <a:latin typeface="Times New Roman"/>
                <a:ea typeface="宋体"/>
              </a:endParaRPr>
            </a:p>
            <a:p>
              <a:pPr algn="ctr" fontAlgn="ctr"/>
              <a:endParaRPr kumimoji="1" lang="en-US" altLang="zh-CN" sz="1200">
                <a:solidFill>
                  <a:srgbClr val="000000"/>
                </a:solidFill>
                <a:latin typeface="Times New Roman"/>
                <a:ea typeface="宋体"/>
              </a:endParaRPr>
            </a:p>
            <a:p>
              <a:pPr algn="ctr" fontAlgn="ctr"/>
              <a:endParaRPr kumimoji="1" lang="en-US" altLang="zh-CN" sz="1200">
                <a:solidFill>
                  <a:srgbClr val="000000"/>
                </a:solidFill>
                <a:latin typeface="Times New Roman"/>
                <a:ea typeface="宋体"/>
              </a:endParaRPr>
            </a:p>
          </p:txBody>
        </p:sp>
        <p:sp>
          <p:nvSpPr>
            <p:cNvPr id="353" name="Text Box 187"/>
            <p:cNvSpPr txBox="1">
              <a:spLocks noChangeArrowheads="1"/>
            </p:cNvSpPr>
            <p:nvPr/>
          </p:nvSpPr>
          <p:spPr bwMode="auto">
            <a:xfrm>
              <a:off x="8436050" y="5517561"/>
              <a:ext cx="22143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EPC</a:t>
              </a:r>
            </a:p>
          </p:txBody>
        </p:sp>
        <p:sp>
          <p:nvSpPr>
            <p:cNvPr id="354" name="Text Box 188"/>
            <p:cNvSpPr txBox="1">
              <a:spLocks noChangeArrowheads="1"/>
            </p:cNvSpPr>
            <p:nvPr/>
          </p:nvSpPr>
          <p:spPr bwMode="auto">
            <a:xfrm>
              <a:off x="8002857" y="5031594"/>
              <a:ext cx="27755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a:solidFill>
                    <a:srgbClr val="000000"/>
                  </a:solidFill>
                </a:rPr>
                <a:t>Write</a:t>
              </a:r>
            </a:p>
            <a:p>
              <a:pPr algn="l" eaLnBrk="1" fontAlgn="ctr" hangingPunct="1"/>
              <a:r>
                <a:rPr lang="en-US" altLang="zh-CN" sz="1000" b="0">
                  <a:solidFill>
                    <a:srgbClr val="000000"/>
                  </a:solidFill>
                </a:rPr>
                <a:t>data</a:t>
              </a:r>
            </a:p>
          </p:txBody>
        </p:sp>
        <p:sp>
          <p:nvSpPr>
            <p:cNvPr id="355" name="Text Box 189"/>
            <p:cNvSpPr txBox="1">
              <a:spLocks noChangeArrowheads="1"/>
            </p:cNvSpPr>
            <p:nvPr/>
          </p:nvSpPr>
          <p:spPr bwMode="auto">
            <a:xfrm>
              <a:off x="8002857" y="5463394"/>
              <a:ext cx="2853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a:solidFill>
                    <a:srgbClr val="000000"/>
                  </a:solidFill>
                </a:rPr>
                <a:t>Reg</a:t>
              </a:r>
            </a:p>
            <a:p>
              <a:pPr algn="l" eaLnBrk="1" fontAlgn="ctr" hangingPunct="1"/>
              <a:r>
                <a:rPr lang="en-US" altLang="zh-CN" sz="1000" b="0">
                  <a:solidFill>
                    <a:srgbClr val="000000"/>
                  </a:solidFill>
                </a:rPr>
                <a:t>index</a:t>
              </a:r>
            </a:p>
          </p:txBody>
        </p:sp>
        <p:sp>
          <p:nvSpPr>
            <p:cNvPr id="356" name="Text Box 190"/>
            <p:cNvSpPr txBox="1">
              <a:spLocks noChangeArrowheads="1"/>
            </p:cNvSpPr>
            <p:nvPr/>
          </p:nvSpPr>
          <p:spPr bwMode="auto">
            <a:xfrm>
              <a:off x="8392065" y="5074456"/>
              <a:ext cx="250256"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Read</a:t>
              </a:r>
            </a:p>
            <a:p>
              <a:pPr eaLnBrk="1" fontAlgn="ctr" hangingPunct="1"/>
              <a:r>
                <a:rPr lang="en-US" altLang="zh-CN" sz="1000" b="0">
                  <a:solidFill>
                    <a:srgbClr val="000000"/>
                  </a:solidFill>
                </a:rPr>
                <a:t>data</a:t>
              </a:r>
            </a:p>
          </p:txBody>
        </p:sp>
      </p:grpSp>
      <p:sp>
        <p:nvSpPr>
          <p:cNvPr id="357" name="任意多边形 356"/>
          <p:cNvSpPr/>
          <p:nvPr/>
        </p:nvSpPr>
        <p:spPr bwMode="auto">
          <a:xfrm>
            <a:off x="5076056" y="2420888"/>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p>
          <a:p>
            <a:pPr algn="l" fontAlgn="ctr"/>
            <a:endParaRPr kumimoji="1" lang="en-US" altLang="zh-CN" sz="300" b="0" dirty="0" smtClean="0">
              <a:solidFill>
                <a:srgbClr val="000000"/>
              </a:solidFill>
              <a:latin typeface="Times New Roman"/>
              <a:ea typeface="宋体"/>
            </a:endParaRPr>
          </a:p>
          <a:p>
            <a:pPr algn="l" fontAlgn="ctr"/>
            <a:r>
              <a:rPr kumimoji="1" lang="en-US" altLang="zh-CN" sz="900" b="0" dirty="0" smtClean="0">
                <a:solidFill>
                  <a:srgbClr val="000000"/>
                </a:solidFill>
                <a:latin typeface="Times New Roman"/>
                <a:ea typeface="宋体"/>
              </a:rPr>
              <a:t>1</a:t>
            </a:r>
          </a:p>
        </p:txBody>
      </p:sp>
      <p:sp>
        <p:nvSpPr>
          <p:cNvPr id="358" name="任意多边形 357"/>
          <p:cNvSpPr/>
          <p:nvPr/>
        </p:nvSpPr>
        <p:spPr bwMode="auto">
          <a:xfrm>
            <a:off x="6516000" y="5013224"/>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endParaRPr kumimoji="1" lang="en-US" altLang="zh-CN" sz="300" b="0" dirty="0" smtClean="0">
              <a:solidFill>
                <a:srgbClr val="000000"/>
              </a:solidFill>
              <a:latin typeface="Times New Roman"/>
              <a:ea typeface="宋体"/>
            </a:endParaRPr>
          </a:p>
          <a:p>
            <a:pPr algn="l" fontAlgn="ctr"/>
            <a:r>
              <a:rPr kumimoji="1" lang="en-US" altLang="zh-CN" sz="900" b="0" dirty="0" smtClean="0">
                <a:solidFill>
                  <a:srgbClr val="000000"/>
                </a:solidFill>
                <a:latin typeface="Times New Roman"/>
                <a:ea typeface="宋体"/>
              </a:rPr>
              <a:t>1</a:t>
            </a:r>
          </a:p>
          <a:p>
            <a:pPr algn="l" fontAlgn="ctr"/>
            <a:r>
              <a:rPr kumimoji="1" lang="en-US" altLang="zh-CN" sz="900" b="0" dirty="0">
                <a:solidFill>
                  <a:srgbClr val="000000"/>
                </a:solidFill>
                <a:latin typeface="Times New Roman"/>
                <a:ea typeface="宋体"/>
              </a:rPr>
              <a:t>2</a:t>
            </a:r>
            <a:endParaRPr kumimoji="1" lang="en-US" altLang="zh-CN" sz="900" b="0" dirty="0" smtClean="0">
              <a:solidFill>
                <a:srgbClr val="000000"/>
              </a:solidFill>
              <a:latin typeface="Times New Roman"/>
              <a:ea typeface="宋体"/>
            </a:endParaRPr>
          </a:p>
        </p:txBody>
      </p:sp>
      <p:sp>
        <p:nvSpPr>
          <p:cNvPr id="359" name="任意多边形 358"/>
          <p:cNvSpPr/>
          <p:nvPr/>
        </p:nvSpPr>
        <p:spPr bwMode="auto">
          <a:xfrm>
            <a:off x="6516216" y="5733296"/>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p>
          <a:p>
            <a:pPr algn="l" fontAlgn="ctr"/>
            <a:endParaRPr kumimoji="1" lang="en-US" altLang="zh-CN" sz="300" b="0" dirty="0" smtClean="0">
              <a:solidFill>
                <a:srgbClr val="000000"/>
              </a:solidFill>
              <a:latin typeface="Times New Roman"/>
              <a:ea typeface="宋体"/>
            </a:endParaRPr>
          </a:p>
          <a:p>
            <a:pPr algn="l" fontAlgn="ctr"/>
            <a:r>
              <a:rPr kumimoji="1" lang="en-US" altLang="zh-CN" sz="900" b="0" dirty="0" smtClean="0">
                <a:solidFill>
                  <a:srgbClr val="000000"/>
                </a:solidFill>
                <a:latin typeface="Times New Roman"/>
                <a:ea typeface="宋体"/>
              </a:rPr>
              <a:t>1</a:t>
            </a:r>
          </a:p>
        </p:txBody>
      </p:sp>
      <p:sp>
        <p:nvSpPr>
          <p:cNvPr id="360" name="任意多边形 359"/>
          <p:cNvSpPr/>
          <p:nvPr/>
        </p:nvSpPr>
        <p:spPr bwMode="auto">
          <a:xfrm>
            <a:off x="5076056" y="3213040"/>
            <a:ext cx="216000" cy="576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endParaRPr kumimoji="1" lang="en-US" altLang="zh-CN" sz="300" b="0" dirty="0" smtClean="0">
              <a:solidFill>
                <a:srgbClr val="000000"/>
              </a:solidFill>
              <a:latin typeface="Times New Roman"/>
              <a:ea typeface="宋体"/>
            </a:endParaRPr>
          </a:p>
          <a:p>
            <a:pPr algn="l" fontAlgn="ctr"/>
            <a:r>
              <a:rPr kumimoji="1" lang="en-US" altLang="zh-CN" sz="900" b="0" dirty="0" smtClean="0">
                <a:solidFill>
                  <a:srgbClr val="000000"/>
                </a:solidFill>
                <a:latin typeface="Times New Roman"/>
                <a:ea typeface="宋体"/>
              </a:rPr>
              <a:t>1</a:t>
            </a:r>
          </a:p>
          <a:p>
            <a:pPr algn="l" fontAlgn="ctr"/>
            <a:r>
              <a:rPr kumimoji="1" lang="en-US" altLang="zh-CN" sz="900" b="0" dirty="0" smtClean="0">
                <a:solidFill>
                  <a:srgbClr val="000000"/>
                </a:solidFill>
                <a:latin typeface="Times New Roman"/>
                <a:ea typeface="宋体"/>
              </a:rPr>
              <a:t>2</a:t>
            </a:r>
          </a:p>
          <a:p>
            <a:pPr algn="l" fontAlgn="ctr"/>
            <a:r>
              <a:rPr kumimoji="1" lang="en-US" altLang="zh-CN" sz="900" b="0" dirty="0" smtClean="0">
                <a:solidFill>
                  <a:srgbClr val="000000"/>
                </a:solidFill>
                <a:latin typeface="Times New Roman"/>
                <a:ea typeface="宋体"/>
              </a:rPr>
              <a:t>3</a:t>
            </a:r>
          </a:p>
        </p:txBody>
      </p:sp>
      <p:sp>
        <p:nvSpPr>
          <p:cNvPr id="361" name="任意多边形 360"/>
          <p:cNvSpPr/>
          <p:nvPr/>
        </p:nvSpPr>
        <p:spPr bwMode="auto">
          <a:xfrm>
            <a:off x="2843832" y="2924992"/>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endParaRPr kumimoji="1" lang="en-US" altLang="zh-CN" sz="300" b="0" dirty="0" smtClean="0">
              <a:solidFill>
                <a:srgbClr val="000000"/>
              </a:solidFill>
              <a:latin typeface="Times New Roman"/>
              <a:ea typeface="宋体"/>
            </a:endParaRPr>
          </a:p>
          <a:p>
            <a:pPr algn="l" fontAlgn="ctr"/>
            <a:r>
              <a:rPr kumimoji="1" lang="en-US" altLang="zh-CN" sz="900" b="0" dirty="0" smtClean="0">
                <a:solidFill>
                  <a:srgbClr val="000000"/>
                </a:solidFill>
                <a:latin typeface="Times New Roman"/>
                <a:ea typeface="宋体"/>
              </a:rPr>
              <a:t>1</a:t>
            </a:r>
          </a:p>
          <a:p>
            <a:pPr algn="l" fontAlgn="ctr"/>
            <a:r>
              <a:rPr kumimoji="1" lang="en-US" altLang="zh-CN" sz="900" b="0" dirty="0">
                <a:solidFill>
                  <a:srgbClr val="000000"/>
                </a:solidFill>
                <a:latin typeface="Times New Roman"/>
                <a:ea typeface="宋体"/>
              </a:rPr>
              <a:t>2</a:t>
            </a:r>
            <a:endParaRPr kumimoji="1" lang="en-US" altLang="zh-CN" sz="900" b="0" dirty="0" smtClean="0">
              <a:solidFill>
                <a:srgbClr val="000000"/>
              </a:solidFill>
              <a:latin typeface="Times New Roman"/>
              <a:ea typeface="宋体"/>
            </a:endParaRPr>
          </a:p>
        </p:txBody>
      </p:sp>
      <p:sp>
        <p:nvSpPr>
          <p:cNvPr id="362" name="任意多边形 361"/>
          <p:cNvSpPr/>
          <p:nvPr/>
        </p:nvSpPr>
        <p:spPr bwMode="auto">
          <a:xfrm>
            <a:off x="2772000" y="3573064"/>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endParaRPr kumimoji="1" lang="en-US" altLang="zh-CN" sz="300" b="0" dirty="0" smtClean="0">
              <a:solidFill>
                <a:srgbClr val="000000"/>
              </a:solidFill>
              <a:latin typeface="Times New Roman"/>
              <a:ea typeface="宋体"/>
            </a:endParaRPr>
          </a:p>
          <a:p>
            <a:pPr algn="l" fontAlgn="ctr"/>
            <a:r>
              <a:rPr kumimoji="1" lang="en-US" altLang="zh-CN" sz="900" b="0" dirty="0" smtClean="0">
                <a:solidFill>
                  <a:srgbClr val="000000"/>
                </a:solidFill>
                <a:latin typeface="Times New Roman"/>
                <a:ea typeface="宋体"/>
              </a:rPr>
              <a:t>1</a:t>
            </a:r>
          </a:p>
          <a:p>
            <a:pPr algn="l" fontAlgn="ctr"/>
            <a:r>
              <a:rPr kumimoji="1" lang="en-US" altLang="zh-CN" sz="900" b="0" dirty="0">
                <a:solidFill>
                  <a:srgbClr val="000000"/>
                </a:solidFill>
                <a:latin typeface="Times New Roman"/>
                <a:ea typeface="宋体"/>
              </a:rPr>
              <a:t>2</a:t>
            </a:r>
            <a:endParaRPr kumimoji="1" lang="en-US" altLang="zh-CN" sz="900" b="0" dirty="0" smtClean="0">
              <a:solidFill>
                <a:srgbClr val="000000"/>
              </a:solidFill>
              <a:latin typeface="Times New Roman"/>
              <a:ea typeface="宋体"/>
            </a:endParaRPr>
          </a:p>
        </p:txBody>
      </p:sp>
      <p:sp>
        <p:nvSpPr>
          <p:cNvPr id="363" name="Line 245"/>
          <p:cNvSpPr>
            <a:spLocks noChangeShapeType="1"/>
          </p:cNvSpPr>
          <p:nvPr/>
        </p:nvSpPr>
        <p:spPr bwMode="auto">
          <a:xfrm flipH="1">
            <a:off x="2411393" y="5220000"/>
            <a:ext cx="19440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64" name="Line 246"/>
          <p:cNvSpPr>
            <a:spLocks noChangeShapeType="1"/>
          </p:cNvSpPr>
          <p:nvPr/>
        </p:nvSpPr>
        <p:spPr bwMode="auto">
          <a:xfrm flipV="1">
            <a:off x="4356588" y="4858249"/>
            <a:ext cx="0" cy="360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65" name="Line 161"/>
          <p:cNvSpPr>
            <a:spLocks noChangeShapeType="1"/>
          </p:cNvSpPr>
          <p:nvPr/>
        </p:nvSpPr>
        <p:spPr bwMode="auto">
          <a:xfrm flipV="1">
            <a:off x="4356589" y="4860000"/>
            <a:ext cx="72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366" name="AutoShape 168"/>
          <p:cNvSpPr>
            <a:spLocks noChangeArrowheads="1"/>
          </p:cNvSpPr>
          <p:nvPr/>
        </p:nvSpPr>
        <p:spPr bwMode="auto">
          <a:xfrm>
            <a:off x="2376000" y="5184000"/>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370" name="任意多边形 369"/>
          <p:cNvSpPr/>
          <p:nvPr/>
        </p:nvSpPr>
        <p:spPr bwMode="auto">
          <a:xfrm>
            <a:off x="8604448" y="1484784"/>
            <a:ext cx="216000" cy="936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宋体"/>
              </a:rPr>
              <a:t>0</a:t>
            </a:r>
            <a:endParaRPr kumimoji="1" lang="en-US" altLang="zh-CN" sz="300" b="0" dirty="0" smtClean="0">
              <a:solidFill>
                <a:srgbClr val="000000"/>
              </a:solidFill>
              <a:latin typeface="Times New Roman"/>
              <a:ea typeface="宋体"/>
            </a:endParaRPr>
          </a:p>
          <a:p>
            <a:pPr algn="l" fontAlgn="ctr"/>
            <a:r>
              <a:rPr kumimoji="1" lang="en-US" altLang="zh-CN" sz="900" b="0" dirty="0" smtClean="0">
                <a:solidFill>
                  <a:srgbClr val="000000"/>
                </a:solidFill>
                <a:latin typeface="Times New Roman"/>
                <a:ea typeface="宋体"/>
              </a:rPr>
              <a:t>1</a:t>
            </a:r>
          </a:p>
          <a:p>
            <a:pPr algn="l" fontAlgn="ctr"/>
            <a:r>
              <a:rPr kumimoji="1" lang="en-US" altLang="zh-CN" sz="900" b="0" dirty="0" smtClean="0">
                <a:solidFill>
                  <a:srgbClr val="000000"/>
                </a:solidFill>
                <a:latin typeface="Times New Roman"/>
                <a:ea typeface="宋体"/>
              </a:rPr>
              <a:t>2</a:t>
            </a:r>
          </a:p>
          <a:p>
            <a:pPr algn="l" fontAlgn="ctr"/>
            <a:r>
              <a:rPr kumimoji="1" lang="en-US" altLang="zh-CN" sz="900" b="0" dirty="0" smtClean="0">
                <a:solidFill>
                  <a:srgbClr val="000000"/>
                </a:solidFill>
                <a:latin typeface="Times New Roman"/>
                <a:ea typeface="宋体"/>
              </a:rPr>
              <a:t>3</a:t>
            </a:r>
          </a:p>
          <a:p>
            <a:pPr algn="l" fontAlgn="ctr"/>
            <a:r>
              <a:rPr kumimoji="1" lang="en-US" altLang="zh-CN" sz="900" b="0" dirty="0" smtClean="0">
                <a:solidFill>
                  <a:srgbClr val="000000"/>
                </a:solidFill>
                <a:latin typeface="Times New Roman"/>
                <a:ea typeface="宋体"/>
              </a:rPr>
              <a:t>4</a:t>
            </a:r>
          </a:p>
          <a:p>
            <a:pPr algn="l" fontAlgn="ctr"/>
            <a:r>
              <a:rPr kumimoji="1" lang="en-US" altLang="zh-CN" sz="900" b="0" dirty="0">
                <a:solidFill>
                  <a:srgbClr val="000000"/>
                </a:solidFill>
                <a:latin typeface="Times New Roman"/>
                <a:ea typeface="宋体"/>
              </a:rPr>
              <a:t>5</a:t>
            </a:r>
            <a:endParaRPr kumimoji="1" lang="en-US" altLang="zh-CN" sz="900" b="0" dirty="0" smtClean="0">
              <a:solidFill>
                <a:srgbClr val="000000"/>
              </a:solidFill>
              <a:latin typeface="Times New Roman"/>
              <a:ea typeface="宋体"/>
            </a:endParaRPr>
          </a:p>
        </p:txBody>
      </p:sp>
      <p:sp>
        <p:nvSpPr>
          <p:cNvPr id="18523" name="Line 139"/>
          <p:cNvSpPr>
            <a:spLocks noChangeShapeType="1"/>
          </p:cNvSpPr>
          <p:nvPr/>
        </p:nvSpPr>
        <p:spPr bwMode="auto">
          <a:xfrm>
            <a:off x="3224000" y="4525399"/>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宋体"/>
            </a:endParaRPr>
          </a:p>
        </p:txBody>
      </p:sp>
      <p:sp>
        <p:nvSpPr>
          <p:cNvPr id="18593" name="Text Box 258"/>
          <p:cNvSpPr txBox="1">
            <a:spLocks noChangeArrowheads="1"/>
          </p:cNvSpPr>
          <p:nvPr/>
        </p:nvSpPr>
        <p:spPr bwMode="auto">
          <a:xfrm>
            <a:off x="3211792" y="4451350"/>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18541" name="AutoShape 157"/>
          <p:cNvSpPr>
            <a:spLocks noChangeArrowheads="1"/>
          </p:cNvSpPr>
          <p:nvPr/>
        </p:nvSpPr>
        <p:spPr bwMode="auto">
          <a:xfrm>
            <a:off x="3456000" y="4572000"/>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宋体"/>
            </a:endParaRPr>
          </a:p>
        </p:txBody>
      </p:sp>
      <p:sp>
        <p:nvSpPr>
          <p:cNvPr id="371" name="Text Box 172"/>
          <p:cNvSpPr txBox="1">
            <a:spLocks noChangeArrowheads="1"/>
          </p:cNvSpPr>
          <p:nvPr/>
        </p:nvSpPr>
        <p:spPr bwMode="auto">
          <a:xfrm>
            <a:off x="5076056" y="3120643"/>
            <a:ext cx="215900"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smtClean="0">
                <a:solidFill>
                  <a:srgbClr val="000000"/>
                </a:solidFill>
              </a:rPr>
              <a:t>M4</a:t>
            </a:r>
          </a:p>
        </p:txBody>
      </p:sp>
      <p:grpSp>
        <p:nvGrpSpPr>
          <p:cNvPr id="10" name="组合 9"/>
          <p:cNvGrpSpPr/>
          <p:nvPr/>
        </p:nvGrpSpPr>
        <p:grpSpPr>
          <a:xfrm>
            <a:off x="317300" y="2695168"/>
            <a:ext cx="72008" cy="80540"/>
            <a:chOff x="287524" y="3070225"/>
            <a:chExt cx="72008" cy="80540"/>
          </a:xfrm>
        </p:grpSpPr>
        <p:cxnSp>
          <p:nvCxnSpPr>
            <p:cNvPr id="3" name="直接连接符 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69" name="直接连接符 26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72" name="组合 271"/>
          <p:cNvGrpSpPr/>
          <p:nvPr/>
        </p:nvGrpSpPr>
        <p:grpSpPr>
          <a:xfrm>
            <a:off x="1709347" y="3235774"/>
            <a:ext cx="72008" cy="80540"/>
            <a:chOff x="287524" y="3070225"/>
            <a:chExt cx="72008" cy="80540"/>
          </a:xfrm>
        </p:grpSpPr>
        <p:cxnSp>
          <p:nvCxnSpPr>
            <p:cNvPr id="273" name="直接连接符 27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88" name="直接连接符 28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01" name="组合 300"/>
          <p:cNvGrpSpPr/>
          <p:nvPr/>
        </p:nvGrpSpPr>
        <p:grpSpPr>
          <a:xfrm>
            <a:off x="3851858" y="3692848"/>
            <a:ext cx="72008" cy="80540"/>
            <a:chOff x="287524" y="3070225"/>
            <a:chExt cx="72008" cy="80540"/>
          </a:xfrm>
        </p:grpSpPr>
        <p:cxnSp>
          <p:nvCxnSpPr>
            <p:cNvPr id="302" name="直接连接符 30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11" name="直接连接符 31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12" name="组合 311"/>
          <p:cNvGrpSpPr/>
          <p:nvPr/>
        </p:nvGrpSpPr>
        <p:grpSpPr>
          <a:xfrm>
            <a:off x="4356000" y="3353649"/>
            <a:ext cx="72008" cy="80540"/>
            <a:chOff x="287524" y="3070225"/>
            <a:chExt cx="72008" cy="80540"/>
          </a:xfrm>
        </p:grpSpPr>
        <p:cxnSp>
          <p:nvCxnSpPr>
            <p:cNvPr id="314" name="直接连接符 31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15" name="直接连接符 31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39" name="组合 338"/>
          <p:cNvGrpSpPr/>
          <p:nvPr/>
        </p:nvGrpSpPr>
        <p:grpSpPr>
          <a:xfrm>
            <a:off x="4351021" y="2778998"/>
            <a:ext cx="72008" cy="80540"/>
            <a:chOff x="287524" y="3070225"/>
            <a:chExt cx="72008" cy="80540"/>
          </a:xfrm>
        </p:grpSpPr>
        <p:cxnSp>
          <p:nvCxnSpPr>
            <p:cNvPr id="367" name="直接连接符 36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68" name="直接连接符 36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69" name="组合 368"/>
          <p:cNvGrpSpPr/>
          <p:nvPr/>
        </p:nvGrpSpPr>
        <p:grpSpPr>
          <a:xfrm>
            <a:off x="7308304" y="3629722"/>
            <a:ext cx="72008" cy="80540"/>
            <a:chOff x="287524" y="3070225"/>
            <a:chExt cx="72008" cy="80540"/>
          </a:xfrm>
        </p:grpSpPr>
        <p:cxnSp>
          <p:nvCxnSpPr>
            <p:cNvPr id="372" name="直接连接符 37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73" name="直接连接符 37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74" name="组合 373"/>
          <p:cNvGrpSpPr/>
          <p:nvPr/>
        </p:nvGrpSpPr>
        <p:grpSpPr>
          <a:xfrm flipV="1">
            <a:off x="8172400" y="3276452"/>
            <a:ext cx="72008" cy="80540"/>
            <a:chOff x="287524" y="3070225"/>
            <a:chExt cx="72008" cy="80540"/>
          </a:xfrm>
        </p:grpSpPr>
        <p:cxnSp>
          <p:nvCxnSpPr>
            <p:cNvPr id="375" name="直接连接符 37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76" name="直接连接符 37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77" name="组合 376"/>
          <p:cNvGrpSpPr/>
          <p:nvPr/>
        </p:nvGrpSpPr>
        <p:grpSpPr>
          <a:xfrm>
            <a:off x="7473285" y="5925719"/>
            <a:ext cx="72008" cy="80540"/>
            <a:chOff x="287524" y="3070225"/>
            <a:chExt cx="72008" cy="80540"/>
          </a:xfrm>
        </p:grpSpPr>
        <p:cxnSp>
          <p:nvCxnSpPr>
            <p:cNvPr id="378" name="直接连接符 37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79" name="直接连接符 37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80" name="组合 379"/>
          <p:cNvGrpSpPr/>
          <p:nvPr/>
        </p:nvGrpSpPr>
        <p:grpSpPr>
          <a:xfrm>
            <a:off x="5520748" y="5760295"/>
            <a:ext cx="72008" cy="80540"/>
            <a:chOff x="287524" y="3070225"/>
            <a:chExt cx="72008" cy="80540"/>
          </a:xfrm>
        </p:grpSpPr>
        <p:cxnSp>
          <p:nvCxnSpPr>
            <p:cNvPr id="381" name="直接连接符 38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82" name="直接连接符 38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83" name="组合 382"/>
          <p:cNvGrpSpPr/>
          <p:nvPr/>
        </p:nvGrpSpPr>
        <p:grpSpPr>
          <a:xfrm flipV="1">
            <a:off x="1547664" y="4865099"/>
            <a:ext cx="72008" cy="80540"/>
            <a:chOff x="287524" y="3070225"/>
            <a:chExt cx="72008" cy="80540"/>
          </a:xfrm>
        </p:grpSpPr>
        <p:cxnSp>
          <p:nvCxnSpPr>
            <p:cNvPr id="384" name="直接连接符 38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85" name="直接连接符 38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 name="圆角矩形 1"/>
          <p:cNvSpPr/>
          <p:nvPr/>
        </p:nvSpPr>
        <p:spPr bwMode="auto">
          <a:xfrm>
            <a:off x="5251929" y="4871312"/>
            <a:ext cx="760615" cy="1094677"/>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Tree>
    <p:extLst>
      <p:ext uri="{BB962C8B-B14F-4D97-AF65-F5344CB8AC3E}">
        <p14:creationId xmlns:p14="http://schemas.microsoft.com/office/powerpoint/2010/main" xmlns="" val="772247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寄存器：</a:t>
            </a:r>
            <a:r>
              <a:rPr lang="en-US" altLang="zh-CN" dirty="0" smtClean="0"/>
              <a:t>R0~R31</a:t>
            </a:r>
            <a:r>
              <a:rPr lang="zh-CN" altLang="en-US" dirty="0" smtClean="0"/>
              <a:t>，</a:t>
            </a:r>
            <a:r>
              <a:rPr lang="en-US" altLang="zh-CN" dirty="0" smtClean="0"/>
              <a:t>PC</a:t>
            </a:r>
            <a:endParaRPr lang="en-US" altLang="zh-CN" dirty="0"/>
          </a:p>
          <a:p>
            <a:r>
              <a:rPr lang="zh-CN" altLang="en-US" dirty="0" smtClean="0"/>
              <a:t>存储器及存储器视图</a:t>
            </a:r>
            <a:endParaRPr lang="en-US" altLang="zh-CN" dirty="0" smtClean="0"/>
          </a:p>
          <a:p>
            <a:r>
              <a:rPr lang="zh-CN" altLang="en-US" dirty="0" smtClean="0">
                <a:solidFill>
                  <a:srgbClr val="FF0000"/>
                </a:solidFill>
              </a:rPr>
              <a:t>输入输出</a:t>
            </a:r>
            <a:endParaRPr lang="en-US" altLang="zh-CN" dirty="0" smtClean="0">
              <a:solidFill>
                <a:srgbClr val="FF0000"/>
              </a:solidFill>
            </a:endParaRPr>
          </a:p>
          <a:p>
            <a:r>
              <a:rPr lang="zh-CN" altLang="en-US" dirty="0" smtClean="0"/>
              <a:t>中断</a:t>
            </a:r>
            <a:endParaRPr lang="en-US" altLang="zh-CN" dirty="0" smtClean="0"/>
          </a:p>
          <a:p>
            <a:r>
              <a:rPr lang="zh-CN" altLang="en-US" dirty="0" smtClean="0"/>
              <a:t>协处理器</a:t>
            </a:r>
            <a:endParaRPr lang="en-US" altLang="zh-CN" dirty="0" smtClean="0"/>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xmlns="" val="277268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475" name="Rectangle 3"/>
          <p:cNvSpPr>
            <a:spLocks noGrp="1" noChangeArrowheads="1"/>
          </p:cNvSpPr>
          <p:nvPr>
            <p:ph type="body" idx="1"/>
          </p:nvPr>
        </p:nvSpPr>
        <p:spPr>
          <a:xfrm>
            <a:off x="457200" y="1600200"/>
            <a:ext cx="8229600" cy="4937760"/>
          </a:xfrm>
        </p:spPr>
        <p:txBody>
          <a:bodyPr>
            <a:normAutofit fontScale="85000" lnSpcReduction="20000"/>
          </a:bodyPr>
          <a:lstStyle/>
          <a:p>
            <a:r>
              <a:rPr lang="en-US" dirty="0" smtClean="0"/>
              <a:t>I/O is how humans interact with computers</a:t>
            </a:r>
          </a:p>
          <a:p>
            <a:r>
              <a:rPr lang="en-US" dirty="0" smtClean="0"/>
              <a:t>I/O gives computers long-term memory.</a:t>
            </a:r>
          </a:p>
          <a:p>
            <a:r>
              <a:rPr lang="en-US" dirty="0" smtClean="0"/>
              <a:t>I/O lets computers do amazing things:</a:t>
            </a: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Computer without I/O like a car without wheels; </a:t>
            </a:r>
            <a:br>
              <a:rPr lang="en-US" dirty="0" smtClean="0"/>
            </a:br>
            <a:r>
              <a:rPr lang="en-US" dirty="0" smtClean="0"/>
              <a:t>great technology, but gets you nowhere</a:t>
            </a:r>
          </a:p>
          <a:p>
            <a:endParaRPr lang="en-US" dirty="0" smtClean="0"/>
          </a:p>
          <a:p>
            <a:pPr lvl="1"/>
            <a:endParaRPr lang="en-US" dirty="0"/>
          </a:p>
        </p:txBody>
      </p:sp>
      <p:pic>
        <p:nvPicPr>
          <p:cNvPr id="2" name="Picture 1"/>
          <p:cNvPicPr>
            <a:picLocks noChangeAspect="1"/>
          </p:cNvPicPr>
          <p:nvPr/>
        </p:nvPicPr>
        <p:blipFill>
          <a:blip r:embed="rId3" cstate="print"/>
          <a:stretch>
            <a:fillRect/>
          </a:stretch>
        </p:blipFill>
        <p:spPr>
          <a:xfrm>
            <a:off x="2633472" y="2834640"/>
            <a:ext cx="3873500" cy="2895600"/>
          </a:xfrm>
          <a:prstGeom prst="rect">
            <a:avLst/>
          </a:prstGeom>
        </p:spPr>
      </p:pic>
      <p:sp>
        <p:nvSpPr>
          <p:cNvPr id="3" name="TextBox 2"/>
          <p:cNvSpPr txBox="1"/>
          <p:nvPr/>
        </p:nvSpPr>
        <p:spPr>
          <a:xfrm>
            <a:off x="6505816" y="3838669"/>
            <a:ext cx="2049059" cy="830997"/>
          </a:xfrm>
          <a:prstGeom prst="rect">
            <a:avLst/>
          </a:prstGeom>
          <a:noFill/>
        </p:spPr>
        <p:txBody>
          <a:bodyPr wrap="none" rtlCol="0">
            <a:spAutoFit/>
          </a:bodyPr>
          <a:lstStyle/>
          <a:p>
            <a:pPr algn="l" defTabSz="457200" fontAlgn="auto">
              <a:spcBef>
                <a:spcPts val="0"/>
              </a:spcBef>
              <a:spcAft>
                <a:spcPts val="0"/>
              </a:spcAft>
            </a:pPr>
            <a:r>
              <a:rPr lang="en-US" sz="2400" b="0" dirty="0" smtClean="0">
                <a:solidFill>
                  <a:prstClr val="black"/>
                </a:solidFill>
                <a:latin typeface="Calibri"/>
                <a:ea typeface="+mn-ea"/>
              </a:rPr>
              <a:t>MIT Media Lab</a:t>
            </a:r>
          </a:p>
          <a:p>
            <a:pPr algn="l" defTabSz="457200" fontAlgn="auto">
              <a:spcBef>
                <a:spcPts val="0"/>
              </a:spcBef>
              <a:spcAft>
                <a:spcPts val="0"/>
              </a:spcAft>
            </a:pPr>
            <a:r>
              <a:rPr lang="en-US" sz="2400" b="0" dirty="0" smtClean="0">
                <a:solidFill>
                  <a:prstClr val="black"/>
                </a:solidFill>
                <a:latin typeface="Calibri"/>
                <a:ea typeface="+mn-ea"/>
              </a:rPr>
              <a:t>“Sixth Sense”</a:t>
            </a:r>
            <a:endParaRPr lang="en-US" sz="2400" b="0" dirty="0">
              <a:solidFill>
                <a:prstClr val="black"/>
              </a:solidFill>
              <a:latin typeface="Calibri"/>
              <a:ea typeface="+mn-ea"/>
            </a:endParaRPr>
          </a:p>
        </p:txBody>
      </p:sp>
      <p:sp>
        <p:nvSpPr>
          <p:cNvPr id="10" name="Title 9"/>
          <p:cNvSpPr>
            <a:spLocks noGrp="1"/>
          </p:cNvSpPr>
          <p:nvPr>
            <p:ph type="title"/>
          </p:nvPr>
        </p:nvSpPr>
        <p:spPr/>
        <p:txBody>
          <a:bodyPr/>
          <a:lstStyle/>
          <a:p>
            <a:r>
              <a:rPr lang="en-US" dirty="0" smtClean="0">
                <a:solidFill>
                  <a:schemeClr val="accent1"/>
                </a:solidFill>
              </a:rPr>
              <a:t>Motivation for </a:t>
            </a:r>
            <a:r>
              <a:rPr lang="en-US" dirty="0" err="1" smtClean="0">
                <a:solidFill>
                  <a:schemeClr val="accent1"/>
                </a:solidFill>
              </a:rPr>
              <a:t>Input/Output</a:t>
            </a:r>
            <a:endParaRPr lang="en-US" dirty="0"/>
          </a:p>
        </p:txBody>
      </p:sp>
      <p:sp>
        <p:nvSpPr>
          <p:cNvPr id="11" name="Date Placeholder 10"/>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12" name="Slide Number Placeholder 11"/>
          <p:cNvSpPr>
            <a:spLocks noGrp="1"/>
          </p:cNvSpPr>
          <p:nvPr>
            <p:ph type="sldNum" sz="quarter" idx="12"/>
          </p:nvPr>
        </p:nvSpPr>
        <p:spPr/>
        <p:txBody>
          <a:bodyPr/>
          <a:lstStyle/>
          <a:p>
            <a:fld id="{3CC63E4C-4642-794D-A2FD-70F6B81535F5}" type="slidenum">
              <a:rPr lang="en-US" smtClean="0">
                <a:solidFill>
                  <a:prstClr val="black">
                    <a:tint val="75000"/>
                  </a:prstClr>
                </a:solidFill>
              </a:rPr>
              <a:pPr/>
              <a:t>15</a:t>
            </a:fld>
            <a:endParaRPr lang="en-US" dirty="0">
              <a:solidFill>
                <a:prstClr val="black">
                  <a:tint val="75000"/>
                </a:prstClr>
              </a:solidFill>
            </a:endParaRPr>
          </a:p>
        </p:txBody>
      </p:sp>
      <p:sp>
        <p:nvSpPr>
          <p:cNvPr id="13" name="Footer Placeholder 12"/>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1232137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I/O Device Examples and Speeds</a:t>
            </a:r>
            <a:endParaRPr lang="en-US" dirty="0"/>
          </a:p>
        </p:txBody>
      </p:sp>
      <p:graphicFrame>
        <p:nvGraphicFramePr>
          <p:cNvPr id="7" name="Content Placeholder 6"/>
          <p:cNvGraphicFramePr>
            <a:graphicFrameLocks noGrp="1"/>
          </p:cNvGraphicFramePr>
          <p:nvPr>
            <p:ph idx="1"/>
          </p:nvPr>
        </p:nvGraphicFramePr>
        <p:xfrm>
          <a:off x="868680" y="1920240"/>
          <a:ext cx="7406640" cy="3962400"/>
        </p:xfrm>
        <a:graphic>
          <a:graphicData uri="http://schemas.openxmlformats.org/drawingml/2006/table">
            <a:tbl>
              <a:tblPr firstRow="1" bandRow="1">
                <a:tableStyleId>{5C22544A-7EE6-4342-B048-85BDC9FD1C3A}</a:tableStyleId>
              </a:tblPr>
              <a:tblGrid>
                <a:gridCol w="2286000"/>
                <a:gridCol w="1920240"/>
                <a:gridCol w="1188720"/>
                <a:gridCol w="2011680"/>
              </a:tblGrid>
              <a:tr h="370840">
                <a:tc>
                  <a:txBody>
                    <a:bodyPr/>
                    <a:lstStyle/>
                    <a:p>
                      <a:r>
                        <a:rPr lang="en-US" sz="2000" dirty="0" smtClean="0"/>
                        <a:t>Device</a:t>
                      </a:r>
                      <a:endParaRPr lang="en-US" sz="2000" dirty="0"/>
                    </a:p>
                  </a:txBody>
                  <a:tcPr/>
                </a:tc>
                <a:tc>
                  <a:txBody>
                    <a:bodyPr/>
                    <a:lstStyle/>
                    <a:p>
                      <a:r>
                        <a:rPr lang="en-US" sz="2000" dirty="0" smtClean="0"/>
                        <a:t>Behavior</a:t>
                      </a:r>
                      <a:endParaRPr lang="en-US" sz="2000" dirty="0"/>
                    </a:p>
                  </a:txBody>
                  <a:tcPr/>
                </a:tc>
                <a:tc>
                  <a:txBody>
                    <a:bodyPr/>
                    <a:lstStyle/>
                    <a:p>
                      <a:r>
                        <a:rPr lang="en-US" sz="2000" dirty="0" smtClean="0"/>
                        <a:t>Partner</a:t>
                      </a:r>
                      <a:endParaRPr lang="en-US" sz="2000" dirty="0"/>
                    </a:p>
                  </a:txBody>
                  <a:tcPr/>
                </a:tc>
                <a:tc>
                  <a:txBody>
                    <a:bodyPr/>
                    <a:lstStyle/>
                    <a:p>
                      <a:r>
                        <a:rPr lang="en-US" sz="2000" dirty="0" smtClean="0"/>
                        <a:t>Data Rate (KB/s)</a:t>
                      </a:r>
                      <a:endParaRPr lang="en-US" sz="2000" dirty="0"/>
                    </a:p>
                  </a:txBody>
                  <a:tcPr/>
                </a:tc>
              </a:tr>
              <a:tr h="370840">
                <a:tc>
                  <a:txBody>
                    <a:bodyPr/>
                    <a:lstStyle/>
                    <a:p>
                      <a:r>
                        <a:rPr lang="en-US" sz="2000" dirty="0" smtClean="0">
                          <a:solidFill>
                            <a:schemeClr val="accent6"/>
                          </a:solidFill>
                        </a:rPr>
                        <a:t>Keyboard</a:t>
                      </a:r>
                      <a:endParaRPr lang="en-US" sz="2000" dirty="0">
                        <a:solidFill>
                          <a:schemeClr val="accent6"/>
                        </a:solidFill>
                      </a:endParaRPr>
                    </a:p>
                  </a:txBody>
                  <a:tcPr/>
                </a:tc>
                <a:tc>
                  <a:txBody>
                    <a:bodyPr/>
                    <a:lstStyle/>
                    <a:p>
                      <a:r>
                        <a:rPr lang="en-US" sz="2000" dirty="0" smtClean="0">
                          <a:solidFill>
                            <a:schemeClr val="accent6"/>
                          </a:solidFill>
                        </a:rPr>
                        <a:t>Input</a:t>
                      </a:r>
                      <a:endParaRPr lang="en-US" sz="2000" dirty="0">
                        <a:solidFill>
                          <a:schemeClr val="accent6"/>
                        </a:solidFill>
                      </a:endParaRPr>
                    </a:p>
                  </a:txBody>
                  <a:tcPr/>
                </a:tc>
                <a:tc>
                  <a:txBody>
                    <a:bodyPr/>
                    <a:lstStyle/>
                    <a:p>
                      <a:r>
                        <a:rPr lang="en-US" sz="2000" dirty="0" smtClean="0">
                          <a:solidFill>
                            <a:schemeClr val="accent6"/>
                          </a:solidFill>
                        </a:rPr>
                        <a:t>Human</a:t>
                      </a:r>
                      <a:endParaRPr lang="en-US" sz="2000" dirty="0">
                        <a:solidFill>
                          <a:schemeClr val="accent6"/>
                        </a:solidFill>
                      </a:endParaRPr>
                    </a:p>
                  </a:txBody>
                  <a:tcPr/>
                </a:tc>
                <a:tc>
                  <a:txBody>
                    <a:bodyPr/>
                    <a:lstStyle/>
                    <a:p>
                      <a:r>
                        <a:rPr lang="en-US" sz="2000" dirty="0" smtClean="0">
                          <a:solidFill>
                            <a:schemeClr val="accent6"/>
                          </a:solidFill>
                        </a:rPr>
                        <a:t>0.01</a:t>
                      </a:r>
                      <a:endParaRPr lang="en-US" sz="2000" dirty="0">
                        <a:solidFill>
                          <a:schemeClr val="accent6"/>
                        </a:solidFill>
                      </a:endParaRPr>
                    </a:p>
                  </a:txBody>
                  <a:tcPr/>
                </a:tc>
              </a:tr>
              <a:tr h="370840">
                <a:tc>
                  <a:txBody>
                    <a:bodyPr/>
                    <a:lstStyle/>
                    <a:p>
                      <a:r>
                        <a:rPr lang="en-US" sz="2000" dirty="0" smtClean="0"/>
                        <a:t>Mouse</a:t>
                      </a:r>
                      <a:endParaRPr lang="en-US" sz="2000" dirty="0"/>
                    </a:p>
                  </a:txBody>
                  <a:tcPr/>
                </a:tc>
                <a:tc>
                  <a:txBody>
                    <a:bodyPr/>
                    <a:lstStyle/>
                    <a:p>
                      <a:r>
                        <a:rPr lang="en-US" sz="2000" dirty="0" smtClean="0"/>
                        <a:t>Input</a:t>
                      </a:r>
                      <a:endParaRPr lang="en-US" sz="2000" dirty="0"/>
                    </a:p>
                  </a:txBody>
                  <a:tcPr/>
                </a:tc>
                <a:tc>
                  <a:txBody>
                    <a:bodyPr/>
                    <a:lstStyle/>
                    <a:p>
                      <a:r>
                        <a:rPr lang="en-US" sz="2000" dirty="0" smtClean="0"/>
                        <a:t>Human</a:t>
                      </a:r>
                      <a:endParaRPr lang="en-US" sz="2000" dirty="0"/>
                    </a:p>
                  </a:txBody>
                  <a:tcPr/>
                </a:tc>
                <a:tc>
                  <a:txBody>
                    <a:bodyPr/>
                    <a:lstStyle/>
                    <a:p>
                      <a:r>
                        <a:rPr lang="en-US" sz="2000" dirty="0" smtClean="0"/>
                        <a:t>0.02</a:t>
                      </a:r>
                      <a:endParaRPr lang="en-US" sz="2000" dirty="0"/>
                    </a:p>
                  </a:txBody>
                  <a:tcPr/>
                </a:tc>
              </a:tr>
              <a:tr h="370840">
                <a:tc>
                  <a:txBody>
                    <a:bodyPr/>
                    <a:lstStyle/>
                    <a:p>
                      <a:r>
                        <a:rPr lang="en-US" sz="2000" dirty="0" smtClean="0"/>
                        <a:t>Voice output</a:t>
                      </a:r>
                      <a:endParaRPr lang="en-US" sz="2000" dirty="0"/>
                    </a:p>
                  </a:txBody>
                  <a:tcPr/>
                </a:tc>
                <a:tc>
                  <a:txBody>
                    <a:bodyPr/>
                    <a:lstStyle/>
                    <a:p>
                      <a:r>
                        <a:rPr lang="en-US" sz="2000" dirty="0" smtClean="0"/>
                        <a:t>Output</a:t>
                      </a:r>
                      <a:endParaRPr lang="en-US" sz="2000" dirty="0"/>
                    </a:p>
                  </a:txBody>
                  <a:tcPr/>
                </a:tc>
                <a:tc>
                  <a:txBody>
                    <a:bodyPr/>
                    <a:lstStyle/>
                    <a:p>
                      <a:r>
                        <a:rPr lang="en-US" sz="2000" dirty="0" smtClean="0"/>
                        <a:t>Human</a:t>
                      </a:r>
                      <a:endParaRPr lang="en-US" sz="2000" dirty="0"/>
                    </a:p>
                  </a:txBody>
                  <a:tcPr/>
                </a:tc>
                <a:tc>
                  <a:txBody>
                    <a:bodyPr/>
                    <a:lstStyle/>
                    <a:p>
                      <a:r>
                        <a:rPr lang="en-US" sz="2000" dirty="0" smtClean="0"/>
                        <a:t>5.00</a:t>
                      </a:r>
                      <a:endParaRPr lang="en-US" sz="2000" dirty="0"/>
                    </a:p>
                  </a:txBody>
                  <a:tcPr/>
                </a:tc>
              </a:tr>
              <a:tr h="370840">
                <a:tc>
                  <a:txBody>
                    <a:bodyPr/>
                    <a:lstStyle/>
                    <a:p>
                      <a:r>
                        <a:rPr lang="en-US" sz="2000" dirty="0" smtClean="0"/>
                        <a:t>Floppy</a:t>
                      </a:r>
                      <a:r>
                        <a:rPr lang="en-US" sz="2000" baseline="0" dirty="0" smtClean="0"/>
                        <a:t> disk</a:t>
                      </a:r>
                      <a:endParaRPr lang="en-US" sz="2000" dirty="0"/>
                    </a:p>
                  </a:txBody>
                  <a:tcPr/>
                </a:tc>
                <a:tc>
                  <a:txBody>
                    <a:bodyPr/>
                    <a:lstStyle/>
                    <a:p>
                      <a:r>
                        <a:rPr lang="en-US" sz="2000" dirty="0" smtClean="0"/>
                        <a:t>Storage</a:t>
                      </a:r>
                      <a:endParaRPr lang="en-US" sz="2000" dirty="0"/>
                    </a:p>
                  </a:txBody>
                  <a:tcPr/>
                </a:tc>
                <a:tc>
                  <a:txBody>
                    <a:bodyPr/>
                    <a:lstStyle/>
                    <a:p>
                      <a:r>
                        <a:rPr lang="en-US" sz="2000" dirty="0" smtClean="0"/>
                        <a:t>Machine</a:t>
                      </a:r>
                      <a:endParaRPr lang="en-US" sz="2000" dirty="0"/>
                    </a:p>
                  </a:txBody>
                  <a:tcPr/>
                </a:tc>
                <a:tc>
                  <a:txBody>
                    <a:bodyPr/>
                    <a:lstStyle/>
                    <a:p>
                      <a:r>
                        <a:rPr lang="en-US" sz="2000" dirty="0" smtClean="0"/>
                        <a:t>50.00</a:t>
                      </a:r>
                      <a:endParaRPr lang="en-US" sz="2000" dirty="0"/>
                    </a:p>
                  </a:txBody>
                  <a:tcPr/>
                </a:tc>
              </a:tr>
              <a:tr h="370840">
                <a:tc>
                  <a:txBody>
                    <a:bodyPr/>
                    <a:lstStyle/>
                    <a:p>
                      <a:r>
                        <a:rPr lang="en-US" sz="2000" dirty="0" smtClean="0"/>
                        <a:t>Laser printer</a:t>
                      </a:r>
                      <a:endParaRPr lang="en-US" sz="2000" dirty="0"/>
                    </a:p>
                  </a:txBody>
                  <a:tcPr/>
                </a:tc>
                <a:tc>
                  <a:txBody>
                    <a:bodyPr/>
                    <a:lstStyle/>
                    <a:p>
                      <a:r>
                        <a:rPr lang="en-US" sz="2000" dirty="0" smtClean="0"/>
                        <a:t>Output</a:t>
                      </a:r>
                      <a:endParaRPr lang="en-US" sz="2000" dirty="0"/>
                    </a:p>
                  </a:txBody>
                  <a:tcPr/>
                </a:tc>
                <a:tc>
                  <a:txBody>
                    <a:bodyPr/>
                    <a:lstStyle/>
                    <a:p>
                      <a:r>
                        <a:rPr lang="en-US" sz="2000" dirty="0" smtClean="0"/>
                        <a:t>Human</a:t>
                      </a:r>
                      <a:endParaRPr lang="en-US" sz="2000" dirty="0"/>
                    </a:p>
                  </a:txBody>
                  <a:tcPr/>
                </a:tc>
                <a:tc>
                  <a:txBody>
                    <a:bodyPr/>
                    <a:lstStyle/>
                    <a:p>
                      <a:r>
                        <a:rPr lang="en-US" sz="2000" dirty="0" smtClean="0"/>
                        <a:t>100.00</a:t>
                      </a:r>
                      <a:endParaRPr lang="en-US" sz="2000" dirty="0"/>
                    </a:p>
                  </a:txBody>
                  <a:tcPr/>
                </a:tc>
              </a:tr>
              <a:tr h="370840">
                <a:tc>
                  <a:txBody>
                    <a:bodyPr/>
                    <a:lstStyle/>
                    <a:p>
                      <a:r>
                        <a:rPr lang="en-US" sz="2000" dirty="0" smtClean="0"/>
                        <a:t>Magnetic disk</a:t>
                      </a:r>
                      <a:endParaRPr lang="en-US" sz="2000" dirty="0"/>
                    </a:p>
                  </a:txBody>
                  <a:tcPr/>
                </a:tc>
                <a:tc>
                  <a:txBody>
                    <a:bodyPr/>
                    <a:lstStyle/>
                    <a:p>
                      <a:r>
                        <a:rPr lang="en-US" sz="2000" dirty="0" smtClean="0"/>
                        <a:t>Storage</a:t>
                      </a:r>
                      <a:endParaRPr lang="en-US" sz="2000" dirty="0"/>
                    </a:p>
                  </a:txBody>
                  <a:tcPr/>
                </a:tc>
                <a:tc>
                  <a:txBody>
                    <a:bodyPr/>
                    <a:lstStyle/>
                    <a:p>
                      <a:r>
                        <a:rPr lang="en-US" sz="2000" dirty="0" smtClean="0"/>
                        <a:t>Machine</a:t>
                      </a:r>
                      <a:endParaRPr lang="en-US" sz="2000" dirty="0"/>
                    </a:p>
                  </a:txBody>
                  <a:tcPr/>
                </a:tc>
                <a:tc>
                  <a:txBody>
                    <a:bodyPr/>
                    <a:lstStyle/>
                    <a:p>
                      <a:r>
                        <a:rPr lang="en-US" sz="2000" dirty="0" smtClean="0"/>
                        <a:t>10,000.00</a:t>
                      </a:r>
                      <a:endParaRPr lang="en-US" sz="2000" dirty="0"/>
                    </a:p>
                  </a:txBody>
                  <a:tcPr/>
                </a:tc>
              </a:tr>
              <a:tr h="370840">
                <a:tc>
                  <a:txBody>
                    <a:bodyPr/>
                    <a:lstStyle/>
                    <a:p>
                      <a:r>
                        <a:rPr lang="en-US" sz="2000" dirty="0" smtClean="0"/>
                        <a:t>Wireless network</a:t>
                      </a:r>
                      <a:endParaRPr lang="en-US" sz="2000" dirty="0"/>
                    </a:p>
                  </a:txBody>
                  <a:tcPr/>
                </a:tc>
                <a:tc>
                  <a:txBody>
                    <a:bodyPr/>
                    <a:lstStyle/>
                    <a:p>
                      <a:r>
                        <a:rPr lang="en-US" sz="2000" dirty="0" smtClean="0"/>
                        <a:t>Input or Output</a:t>
                      </a:r>
                      <a:endParaRPr lang="en-US" sz="2000" dirty="0"/>
                    </a:p>
                  </a:txBody>
                  <a:tcPr/>
                </a:tc>
                <a:tc>
                  <a:txBody>
                    <a:bodyPr/>
                    <a:lstStyle/>
                    <a:p>
                      <a:r>
                        <a:rPr lang="en-US" sz="2000" dirty="0" smtClean="0"/>
                        <a:t>Machine</a:t>
                      </a:r>
                      <a:endParaRPr lang="en-US" sz="2000" dirty="0"/>
                    </a:p>
                  </a:txBody>
                  <a:tcPr/>
                </a:tc>
                <a:tc>
                  <a:txBody>
                    <a:bodyPr/>
                    <a:lstStyle/>
                    <a:p>
                      <a:r>
                        <a:rPr lang="en-US" sz="2000" dirty="0" smtClean="0"/>
                        <a:t>10,000.00</a:t>
                      </a:r>
                      <a:endParaRPr lang="en-US" sz="2000" dirty="0"/>
                    </a:p>
                  </a:txBody>
                  <a:tcPr/>
                </a:tc>
              </a:tr>
              <a:tr h="370840">
                <a:tc>
                  <a:txBody>
                    <a:bodyPr/>
                    <a:lstStyle/>
                    <a:p>
                      <a:r>
                        <a:rPr lang="en-US" sz="2000" dirty="0" smtClean="0"/>
                        <a:t>Graphics display</a:t>
                      </a:r>
                      <a:endParaRPr lang="en-US" sz="2000" dirty="0"/>
                    </a:p>
                  </a:txBody>
                  <a:tcPr/>
                </a:tc>
                <a:tc>
                  <a:txBody>
                    <a:bodyPr/>
                    <a:lstStyle/>
                    <a:p>
                      <a:r>
                        <a:rPr lang="en-US" sz="2000" dirty="0" smtClean="0"/>
                        <a:t>Output</a:t>
                      </a:r>
                      <a:endParaRPr lang="en-US" sz="2000" dirty="0"/>
                    </a:p>
                  </a:txBody>
                  <a:tcPr/>
                </a:tc>
                <a:tc>
                  <a:txBody>
                    <a:bodyPr/>
                    <a:lstStyle/>
                    <a:p>
                      <a:r>
                        <a:rPr lang="en-US" sz="2000" dirty="0" smtClean="0"/>
                        <a:t>Human</a:t>
                      </a:r>
                      <a:endParaRPr lang="en-US" sz="2000" dirty="0"/>
                    </a:p>
                  </a:txBody>
                  <a:tcPr/>
                </a:tc>
                <a:tc>
                  <a:txBody>
                    <a:bodyPr/>
                    <a:lstStyle/>
                    <a:p>
                      <a:r>
                        <a:rPr lang="en-US" sz="2000" dirty="0" smtClean="0"/>
                        <a:t>30,000.00</a:t>
                      </a:r>
                      <a:endParaRPr lang="en-US" sz="2000" dirty="0"/>
                    </a:p>
                  </a:txBody>
                  <a:tcPr/>
                </a:tc>
              </a:tr>
              <a:tr h="370840">
                <a:tc>
                  <a:txBody>
                    <a:bodyPr/>
                    <a:lstStyle/>
                    <a:p>
                      <a:r>
                        <a:rPr lang="en-US" sz="2000" dirty="0" smtClean="0">
                          <a:solidFill>
                            <a:schemeClr val="accent6"/>
                          </a:solidFill>
                        </a:rPr>
                        <a:t>Wired LAN network</a:t>
                      </a:r>
                      <a:endParaRPr lang="en-US" sz="2000" dirty="0">
                        <a:solidFill>
                          <a:schemeClr val="accent6"/>
                        </a:solidFill>
                      </a:endParaRPr>
                    </a:p>
                  </a:txBody>
                  <a:tcPr/>
                </a:tc>
                <a:tc>
                  <a:txBody>
                    <a:bodyPr/>
                    <a:lstStyle/>
                    <a:p>
                      <a:r>
                        <a:rPr lang="en-US" sz="2000" dirty="0" smtClean="0">
                          <a:solidFill>
                            <a:schemeClr val="accent6"/>
                          </a:solidFill>
                        </a:rPr>
                        <a:t>Input</a:t>
                      </a:r>
                      <a:r>
                        <a:rPr lang="en-US" sz="2000" baseline="0" dirty="0" smtClean="0">
                          <a:solidFill>
                            <a:schemeClr val="accent6"/>
                          </a:solidFill>
                        </a:rPr>
                        <a:t> or Output</a:t>
                      </a:r>
                      <a:endParaRPr lang="en-US" sz="2000" dirty="0">
                        <a:solidFill>
                          <a:schemeClr val="accent6"/>
                        </a:solidFill>
                      </a:endParaRPr>
                    </a:p>
                  </a:txBody>
                  <a:tcPr/>
                </a:tc>
                <a:tc>
                  <a:txBody>
                    <a:bodyPr/>
                    <a:lstStyle/>
                    <a:p>
                      <a:r>
                        <a:rPr lang="en-US" sz="2000" dirty="0" smtClean="0">
                          <a:solidFill>
                            <a:schemeClr val="accent6"/>
                          </a:solidFill>
                        </a:rPr>
                        <a:t>Machine</a:t>
                      </a:r>
                      <a:endParaRPr lang="en-US" sz="2000" dirty="0">
                        <a:solidFill>
                          <a:schemeClr val="accent6"/>
                        </a:solidFill>
                      </a:endParaRPr>
                    </a:p>
                  </a:txBody>
                  <a:tcPr/>
                </a:tc>
                <a:tc>
                  <a:txBody>
                    <a:bodyPr/>
                    <a:lstStyle/>
                    <a:p>
                      <a:r>
                        <a:rPr lang="en-US" sz="2000" dirty="0" smtClean="0">
                          <a:solidFill>
                            <a:schemeClr val="accent6"/>
                          </a:solidFill>
                        </a:rPr>
                        <a:t>125,000.00</a:t>
                      </a:r>
                      <a:endParaRPr lang="en-US" sz="2000" dirty="0">
                        <a:solidFill>
                          <a:schemeClr val="accent6"/>
                        </a:solidFill>
                      </a:endParaRPr>
                    </a:p>
                  </a:txBody>
                  <a:tcPr/>
                </a:tc>
              </a:tr>
            </a:tbl>
          </a:graphicData>
        </a:graphic>
      </p:graphicFrame>
      <p:sp>
        <p:nvSpPr>
          <p:cNvPr id="8" name="TextBox 7"/>
          <p:cNvSpPr txBox="1"/>
          <p:nvPr/>
        </p:nvSpPr>
        <p:spPr>
          <a:xfrm>
            <a:off x="457200" y="1371599"/>
            <a:ext cx="8229600" cy="457200"/>
          </a:xfrm>
          <a:prstGeom prst="rect">
            <a:avLst/>
          </a:prstGeom>
          <a:noFill/>
        </p:spPr>
        <p:txBody>
          <a:bodyPr wrap="square" rtlCol="0">
            <a:spAutoFit/>
          </a:bodyPr>
          <a:lstStyle/>
          <a:p>
            <a:pPr algn="l" defTabSz="457200" fontAlgn="auto">
              <a:spcBef>
                <a:spcPts val="0"/>
              </a:spcBef>
              <a:spcAft>
                <a:spcPts val="0"/>
              </a:spcAft>
              <a:buFont typeface="Arial" pitchFamily="34" charset="0"/>
              <a:buChar char="•"/>
            </a:pPr>
            <a:r>
              <a:rPr lang="en-US" sz="2400" b="0" dirty="0" smtClean="0">
                <a:solidFill>
                  <a:prstClr val="black"/>
                </a:solidFill>
                <a:latin typeface="Calibri"/>
                <a:ea typeface="+mn-ea"/>
              </a:rPr>
              <a:t>  I/O speeds:  </a:t>
            </a:r>
            <a:r>
              <a:rPr lang="en-US" sz="2400" b="0" i="1" dirty="0" smtClean="0">
                <a:solidFill>
                  <a:srgbClr val="FF0000"/>
                </a:solidFill>
                <a:latin typeface="Calibri"/>
                <a:ea typeface="+mn-ea"/>
              </a:rPr>
              <a:t>7 orders of magnitude </a:t>
            </a:r>
            <a:r>
              <a:rPr lang="en-US" sz="2400" b="0" dirty="0" smtClean="0">
                <a:solidFill>
                  <a:prstClr val="black"/>
                </a:solidFill>
                <a:latin typeface="Calibri"/>
                <a:ea typeface="+mn-ea"/>
              </a:rPr>
              <a:t>between mouse and LAN</a:t>
            </a:r>
            <a:endParaRPr lang="en-US" sz="2400" b="0" dirty="0">
              <a:solidFill>
                <a:prstClr val="black"/>
              </a:solidFill>
              <a:latin typeface="Calibri"/>
              <a:ea typeface="+mn-ea"/>
            </a:endParaRPr>
          </a:p>
        </p:txBody>
      </p:sp>
      <p:sp>
        <p:nvSpPr>
          <p:cNvPr id="9" name="TextBox 8"/>
          <p:cNvSpPr txBox="1"/>
          <p:nvPr/>
        </p:nvSpPr>
        <p:spPr>
          <a:xfrm>
            <a:off x="482600" y="5943600"/>
            <a:ext cx="8229600" cy="457200"/>
          </a:xfrm>
          <a:prstGeom prst="rect">
            <a:avLst/>
          </a:prstGeom>
          <a:noFill/>
        </p:spPr>
        <p:txBody>
          <a:bodyPr wrap="square" rtlCol="0">
            <a:spAutoFit/>
          </a:bodyPr>
          <a:lstStyle/>
          <a:p>
            <a:pPr algn="l" defTabSz="457200" fontAlgn="auto">
              <a:spcBef>
                <a:spcPts val="0"/>
              </a:spcBef>
              <a:spcAft>
                <a:spcPts val="0"/>
              </a:spcAft>
              <a:buFont typeface="Arial" pitchFamily="34" charset="0"/>
              <a:buChar char="•"/>
            </a:pPr>
            <a:r>
              <a:rPr lang="en-US" sz="2400" b="0" dirty="0" smtClean="0">
                <a:solidFill>
                  <a:prstClr val="black"/>
                </a:solidFill>
                <a:latin typeface="Calibri"/>
                <a:ea typeface="+mn-ea"/>
              </a:rPr>
              <a:t>  When discussing transfer rates, use SI prefixes (10</a:t>
            </a:r>
            <a:r>
              <a:rPr lang="en-US" sz="2400" b="0" baseline="30000" dirty="0" smtClean="0">
                <a:solidFill>
                  <a:prstClr val="black"/>
                </a:solidFill>
                <a:latin typeface="Calibri"/>
                <a:ea typeface="+mn-ea"/>
              </a:rPr>
              <a:t>x</a:t>
            </a:r>
            <a:r>
              <a:rPr lang="en-US" sz="2400" b="0" dirty="0" smtClean="0">
                <a:solidFill>
                  <a:prstClr val="black"/>
                </a:solidFill>
                <a:latin typeface="Calibri"/>
                <a:ea typeface="+mn-ea"/>
              </a:rPr>
              <a:t>)</a:t>
            </a:r>
            <a:endParaRPr lang="en-US" sz="2400" b="0" dirty="0">
              <a:solidFill>
                <a:prstClr val="black"/>
              </a:solidFill>
              <a:latin typeface="Calibri"/>
              <a:ea typeface="+mn-ea"/>
            </a:endParaRPr>
          </a:p>
        </p:txBody>
      </p:sp>
      <p:sp>
        <p:nvSpPr>
          <p:cNvPr id="10" name="Date Placeholder 9"/>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11" name="Slide Number Placeholder 10"/>
          <p:cNvSpPr>
            <a:spLocks noGrp="1"/>
          </p:cNvSpPr>
          <p:nvPr>
            <p:ph type="sldNum" sz="quarter" idx="12"/>
          </p:nvPr>
        </p:nvSpPr>
        <p:spPr/>
        <p:txBody>
          <a:bodyPr/>
          <a:lstStyle/>
          <a:p>
            <a:fld id="{3CC63E4C-4642-794D-A2FD-70F6B81535F5}" type="slidenum">
              <a:rPr lang="en-US" smtClean="0">
                <a:solidFill>
                  <a:prstClr val="black">
                    <a:tint val="75000"/>
                  </a:prstClr>
                </a:solidFill>
              </a:rPr>
              <a:pPr/>
              <a:t>16</a:t>
            </a:fld>
            <a:endParaRPr lang="en-US" dirty="0">
              <a:solidFill>
                <a:prstClr val="black">
                  <a:tint val="75000"/>
                </a:prstClr>
              </a:solidFill>
            </a:endParaRPr>
          </a:p>
        </p:txBody>
      </p:sp>
      <p:sp>
        <p:nvSpPr>
          <p:cNvPr id="12" name="Footer Placeholder 11"/>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2390208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571" name="Rectangle 3"/>
          <p:cNvSpPr>
            <a:spLocks noGrp="1" noChangeArrowheads="1"/>
          </p:cNvSpPr>
          <p:nvPr>
            <p:ph type="body" idx="1"/>
          </p:nvPr>
        </p:nvSpPr>
        <p:spPr>
          <a:xfrm>
            <a:off x="457200" y="1600200"/>
            <a:ext cx="4572000" cy="4937760"/>
          </a:xfrm>
        </p:spPr>
        <p:txBody>
          <a:bodyPr/>
          <a:lstStyle/>
          <a:p>
            <a:pPr marL="514350" indent="-514350">
              <a:buFont typeface="+mj-lt"/>
              <a:buAutoNum type="arabicParenR"/>
            </a:pPr>
            <a:r>
              <a:rPr lang="en-US" sz="2800" dirty="0" smtClean="0"/>
              <a:t>A way to connect many types of devices </a:t>
            </a:r>
            <a:endParaRPr lang="en-US" dirty="0" smtClean="0"/>
          </a:p>
          <a:p>
            <a:pPr marL="514350" indent="-514350">
              <a:buFont typeface="+mj-lt"/>
              <a:buAutoNum type="arabicParenR"/>
            </a:pPr>
            <a:r>
              <a:rPr lang="en-US" sz="2800" dirty="0" smtClean="0"/>
              <a:t>A way to control these devices, respond to them, and transfer data</a:t>
            </a:r>
          </a:p>
          <a:p>
            <a:pPr marL="514350" indent="-514350">
              <a:buFont typeface="+mj-lt"/>
              <a:buAutoNum type="arabicParenR"/>
            </a:pPr>
            <a:r>
              <a:rPr lang="en-US" sz="2800" dirty="0" smtClean="0"/>
              <a:t>A way to present them to user programs so they </a:t>
            </a:r>
            <a:br>
              <a:rPr lang="en-US" sz="2800" dirty="0" smtClean="0"/>
            </a:br>
            <a:r>
              <a:rPr lang="en-US" sz="2800" dirty="0" smtClean="0"/>
              <a:t>are useful</a:t>
            </a:r>
          </a:p>
          <a:p>
            <a:pPr>
              <a:buNone/>
            </a:pPr>
            <a:endParaRPr lang="en-US" dirty="0"/>
          </a:p>
        </p:txBody>
      </p:sp>
      <p:grpSp>
        <p:nvGrpSpPr>
          <p:cNvPr id="2" name="Group 4"/>
          <p:cNvGrpSpPr>
            <a:grpSpLocks/>
          </p:cNvGrpSpPr>
          <p:nvPr/>
        </p:nvGrpSpPr>
        <p:grpSpPr bwMode="auto">
          <a:xfrm>
            <a:off x="5791200" y="1905000"/>
            <a:ext cx="2941638" cy="4664075"/>
            <a:chOff x="3648" y="1200"/>
            <a:chExt cx="1853" cy="2938"/>
          </a:xfrm>
        </p:grpSpPr>
        <p:grpSp>
          <p:nvGrpSpPr>
            <p:cNvPr id="3" name="Group 5"/>
            <p:cNvGrpSpPr>
              <a:grpSpLocks/>
            </p:cNvGrpSpPr>
            <p:nvPr/>
          </p:nvGrpSpPr>
          <p:grpSpPr bwMode="auto">
            <a:xfrm>
              <a:off x="3648" y="3696"/>
              <a:ext cx="820" cy="442"/>
              <a:chOff x="3648" y="3696"/>
              <a:chExt cx="820" cy="442"/>
            </a:xfrm>
          </p:grpSpPr>
          <p:grpSp>
            <p:nvGrpSpPr>
              <p:cNvPr id="4" name="Group 6"/>
              <p:cNvGrpSpPr>
                <a:grpSpLocks/>
              </p:cNvGrpSpPr>
              <p:nvPr/>
            </p:nvGrpSpPr>
            <p:grpSpPr bwMode="auto">
              <a:xfrm>
                <a:off x="3648" y="3696"/>
                <a:ext cx="816" cy="252"/>
                <a:chOff x="2112" y="3792"/>
                <a:chExt cx="816" cy="252"/>
              </a:xfrm>
            </p:grpSpPr>
            <p:sp>
              <p:nvSpPr>
                <p:cNvPr id="3181575" name="Rectangle 7"/>
                <p:cNvSpPr>
                  <a:spLocks noChangeArrowheads="1"/>
                </p:cNvSpPr>
                <p:nvPr/>
              </p:nvSpPr>
              <p:spPr bwMode="auto">
                <a:xfrm>
                  <a:off x="2112" y="3840"/>
                  <a:ext cx="816" cy="192"/>
                </a:xfrm>
                <a:prstGeom prst="rect">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576" name="Text Box 8"/>
                <p:cNvSpPr txBox="1">
                  <a:spLocks noChangeArrowheads="1"/>
                </p:cNvSpPr>
                <p:nvPr/>
              </p:nvSpPr>
              <p:spPr bwMode="auto">
                <a:xfrm>
                  <a:off x="2224" y="3792"/>
                  <a:ext cx="621" cy="252"/>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dirty="0" smtClean="0">
                      <a:solidFill>
                        <a:prstClr val="black"/>
                      </a:solidFill>
                      <a:latin typeface="Calibri"/>
                      <a:ea typeface="+mn-ea"/>
                    </a:rPr>
                    <a:t>ctrl </a:t>
                  </a:r>
                  <a:r>
                    <a:rPr lang="en-US" sz="2000" b="0" dirty="0">
                      <a:solidFill>
                        <a:prstClr val="black"/>
                      </a:solidFill>
                      <a:latin typeface="Calibri"/>
                      <a:ea typeface="+mn-ea"/>
                    </a:rPr>
                    <a:t>reg.</a:t>
                  </a:r>
                </a:p>
              </p:txBody>
            </p:sp>
          </p:grpSp>
          <p:sp>
            <p:nvSpPr>
              <p:cNvPr id="3181577" name="Rectangle 9"/>
              <p:cNvSpPr>
                <a:spLocks noChangeArrowheads="1"/>
              </p:cNvSpPr>
              <p:nvPr/>
            </p:nvSpPr>
            <p:spPr bwMode="auto">
              <a:xfrm>
                <a:off x="3648" y="3936"/>
                <a:ext cx="816" cy="192"/>
              </a:xfrm>
              <a:prstGeom prst="rect">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578" name="Text Box 10"/>
              <p:cNvSpPr txBox="1">
                <a:spLocks noChangeArrowheads="1"/>
              </p:cNvSpPr>
              <p:nvPr/>
            </p:nvSpPr>
            <p:spPr bwMode="auto">
              <a:xfrm>
                <a:off x="3720" y="3888"/>
                <a:ext cx="748" cy="250"/>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dirty="0">
                    <a:solidFill>
                      <a:prstClr val="black"/>
                    </a:solidFill>
                    <a:latin typeface="Calibri"/>
                    <a:ea typeface="+mn-ea"/>
                  </a:rPr>
                  <a:t>data reg.</a:t>
                </a:r>
              </a:p>
            </p:txBody>
          </p:sp>
        </p:grpSp>
        <p:sp>
          <p:nvSpPr>
            <p:cNvPr id="3181579" name="Text Box 11"/>
            <p:cNvSpPr txBox="1">
              <a:spLocks noChangeArrowheads="1"/>
            </p:cNvSpPr>
            <p:nvPr/>
          </p:nvSpPr>
          <p:spPr bwMode="auto">
            <a:xfrm>
              <a:off x="3742" y="1200"/>
              <a:ext cx="1759" cy="288"/>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400">
                  <a:solidFill>
                    <a:prstClr val="black"/>
                  </a:solidFill>
                  <a:latin typeface="Calibri"/>
                  <a:ea typeface="+mn-ea"/>
                </a:rPr>
                <a:t>Operating System</a:t>
              </a:r>
            </a:p>
          </p:txBody>
        </p:sp>
      </p:grpSp>
      <p:grpSp>
        <p:nvGrpSpPr>
          <p:cNvPr id="5" name="Group 12"/>
          <p:cNvGrpSpPr>
            <a:grpSpLocks/>
          </p:cNvGrpSpPr>
          <p:nvPr/>
        </p:nvGrpSpPr>
        <p:grpSpPr bwMode="auto">
          <a:xfrm>
            <a:off x="6324600" y="1431925"/>
            <a:ext cx="1711325" cy="396875"/>
            <a:chOff x="3984" y="902"/>
            <a:chExt cx="1078" cy="250"/>
          </a:xfrm>
        </p:grpSpPr>
        <p:sp>
          <p:nvSpPr>
            <p:cNvPr id="3181581" name="Text Box 13"/>
            <p:cNvSpPr txBox="1">
              <a:spLocks noChangeArrowheads="1"/>
            </p:cNvSpPr>
            <p:nvPr/>
          </p:nvSpPr>
          <p:spPr bwMode="auto">
            <a:xfrm>
              <a:off x="4608" y="902"/>
              <a:ext cx="454" cy="250"/>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i="1">
                  <a:solidFill>
                    <a:prstClr val="black"/>
                  </a:solidFill>
                  <a:latin typeface="Calibri"/>
                  <a:ea typeface="+mn-ea"/>
                </a:rPr>
                <a:t>APIs</a:t>
              </a:r>
              <a:endParaRPr lang="en-US" sz="2000" b="0">
                <a:solidFill>
                  <a:prstClr val="black"/>
                </a:solidFill>
                <a:latin typeface="Calibri"/>
                <a:ea typeface="+mn-ea"/>
              </a:endParaRPr>
            </a:p>
          </p:txBody>
        </p:sp>
        <p:sp>
          <p:nvSpPr>
            <p:cNvPr id="3181582" name="Text Box 14"/>
            <p:cNvSpPr txBox="1">
              <a:spLocks noChangeArrowheads="1"/>
            </p:cNvSpPr>
            <p:nvPr/>
          </p:nvSpPr>
          <p:spPr bwMode="auto">
            <a:xfrm>
              <a:off x="3984" y="902"/>
              <a:ext cx="454" cy="250"/>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i="1" dirty="0">
                  <a:solidFill>
                    <a:prstClr val="black"/>
                  </a:solidFill>
                  <a:latin typeface="Calibri"/>
                  <a:ea typeface="+mn-ea"/>
                </a:rPr>
                <a:t>Files</a:t>
              </a:r>
              <a:endParaRPr lang="en-US" sz="2000" b="0" dirty="0">
                <a:solidFill>
                  <a:prstClr val="black"/>
                </a:solidFill>
                <a:latin typeface="Calibri"/>
                <a:ea typeface="+mn-ea"/>
              </a:endParaRPr>
            </a:p>
          </p:txBody>
        </p:sp>
      </p:grpSp>
      <p:grpSp>
        <p:nvGrpSpPr>
          <p:cNvPr id="6" name="Group 16"/>
          <p:cNvGrpSpPr>
            <a:grpSpLocks/>
          </p:cNvGrpSpPr>
          <p:nvPr/>
        </p:nvGrpSpPr>
        <p:grpSpPr bwMode="auto">
          <a:xfrm>
            <a:off x="3581400" y="2514600"/>
            <a:ext cx="5384800" cy="3648075"/>
            <a:chOff x="2256" y="1584"/>
            <a:chExt cx="3392" cy="2298"/>
          </a:xfrm>
        </p:grpSpPr>
        <p:grpSp>
          <p:nvGrpSpPr>
            <p:cNvPr id="7" name="Group 17"/>
            <p:cNvGrpSpPr>
              <a:grpSpLocks/>
            </p:cNvGrpSpPr>
            <p:nvPr/>
          </p:nvGrpSpPr>
          <p:grpSpPr bwMode="auto">
            <a:xfrm>
              <a:off x="2256" y="3168"/>
              <a:ext cx="3392" cy="714"/>
              <a:chOff x="2256" y="3168"/>
              <a:chExt cx="3392" cy="714"/>
            </a:xfrm>
          </p:grpSpPr>
          <p:pic>
            <p:nvPicPr>
              <p:cNvPr id="3181586" name="Picture 18" descr="keyboar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56" y="3504"/>
                <a:ext cx="408" cy="378"/>
              </a:xfrm>
              <a:prstGeom prst="rect">
                <a:avLst/>
              </a:prstGeom>
              <a:noFill/>
            </p:spPr>
          </p:pic>
          <p:pic>
            <p:nvPicPr>
              <p:cNvPr id="3181587" name="Picture 19" descr="camera"/>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40" y="3264"/>
                <a:ext cx="408" cy="378"/>
              </a:xfrm>
              <a:prstGeom prst="rect">
                <a:avLst/>
              </a:prstGeom>
              <a:noFill/>
            </p:spPr>
          </p:pic>
          <p:pic>
            <p:nvPicPr>
              <p:cNvPr id="3181588" name="Picture 20" descr="disk"/>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456" y="3312"/>
                <a:ext cx="408" cy="378"/>
              </a:xfrm>
              <a:prstGeom prst="rect">
                <a:avLst/>
              </a:prstGeom>
              <a:noFill/>
            </p:spPr>
          </p:pic>
          <p:pic>
            <p:nvPicPr>
              <p:cNvPr id="3181589" name="Picture 21" descr="lcd"/>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368" y="3168"/>
                <a:ext cx="528" cy="489"/>
              </a:xfrm>
              <a:prstGeom prst="rect">
                <a:avLst/>
              </a:prstGeom>
              <a:noFill/>
            </p:spPr>
          </p:pic>
          <p:pic>
            <p:nvPicPr>
              <p:cNvPr id="3181590" name="Picture 22" descr="scanne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072" y="3312"/>
                <a:ext cx="408" cy="378"/>
              </a:xfrm>
              <a:prstGeom prst="rect">
                <a:avLst/>
              </a:prstGeom>
              <a:noFill/>
            </p:spPr>
          </p:pic>
          <p:pic>
            <p:nvPicPr>
              <p:cNvPr id="3181591" name="Picture 23" descr="shot_plms700_sm"/>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848" y="3216"/>
                <a:ext cx="800" cy="548"/>
              </a:xfrm>
              <a:prstGeom prst="rect">
                <a:avLst/>
              </a:prstGeom>
              <a:noFill/>
            </p:spPr>
          </p:pic>
        </p:grpSp>
        <p:grpSp>
          <p:nvGrpSpPr>
            <p:cNvPr id="8" name="Group 24"/>
            <p:cNvGrpSpPr>
              <a:grpSpLocks/>
            </p:cNvGrpSpPr>
            <p:nvPr/>
          </p:nvGrpSpPr>
          <p:grpSpPr bwMode="auto">
            <a:xfrm>
              <a:off x="3648" y="1584"/>
              <a:ext cx="1824" cy="480"/>
              <a:chOff x="3648" y="1584"/>
              <a:chExt cx="1824" cy="480"/>
            </a:xfrm>
          </p:grpSpPr>
          <p:sp>
            <p:nvSpPr>
              <p:cNvPr id="3181593" name="AutoShape 25"/>
              <p:cNvSpPr>
                <a:spLocks noChangeArrowheads="1"/>
              </p:cNvSpPr>
              <p:nvPr/>
            </p:nvSpPr>
            <p:spPr bwMode="auto">
              <a:xfrm>
                <a:off x="3648" y="1584"/>
                <a:ext cx="816" cy="480"/>
              </a:xfrm>
              <a:prstGeom prst="parallelogram">
                <a:avLst>
                  <a:gd name="adj" fmla="val 42500"/>
                </a:avLst>
              </a:prstGeom>
              <a:solidFill>
                <a:schemeClr val="tx2"/>
              </a:solidFill>
              <a:ln w="12700">
                <a:solidFill>
                  <a:schemeClr val="tx1"/>
                </a:solidFill>
                <a:miter lim="800000"/>
                <a:headEnd/>
                <a:tailEnd/>
              </a:ln>
              <a:effectLst/>
            </p:spPr>
            <p:txBody>
              <a:bodyPr wrap="none" anchor="ctr">
                <a:prstTxWarp prst="textNoShape">
                  <a:avLst/>
                </a:prstTxWarp>
              </a:bodyPr>
              <a:lstStyle/>
              <a:p>
                <a:pPr algn="ctr" defTabSz="457200" fontAlgn="auto">
                  <a:spcBef>
                    <a:spcPts val="0"/>
                  </a:spcBef>
                  <a:spcAft>
                    <a:spcPts val="0"/>
                  </a:spcAft>
                </a:pPr>
                <a:r>
                  <a:rPr lang="en-US" sz="2000" b="0">
                    <a:solidFill>
                      <a:prstClr val="black"/>
                    </a:solidFill>
                    <a:latin typeface="Calibri"/>
                    <a:ea typeface="+mn-ea"/>
                  </a:rPr>
                  <a:t>Proc</a:t>
                </a:r>
              </a:p>
            </p:txBody>
          </p:sp>
          <p:sp>
            <p:nvSpPr>
              <p:cNvPr id="3181594" name="Rectangle 26"/>
              <p:cNvSpPr>
                <a:spLocks noChangeArrowheads="1"/>
              </p:cNvSpPr>
              <p:nvPr/>
            </p:nvSpPr>
            <p:spPr bwMode="auto">
              <a:xfrm>
                <a:off x="4848" y="1584"/>
                <a:ext cx="624" cy="480"/>
              </a:xfrm>
              <a:prstGeom prst="rect">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595" name="Text Box 27"/>
              <p:cNvSpPr txBox="1">
                <a:spLocks noChangeArrowheads="1"/>
              </p:cNvSpPr>
              <p:nvPr/>
            </p:nvSpPr>
            <p:spPr bwMode="auto">
              <a:xfrm>
                <a:off x="4944" y="1728"/>
                <a:ext cx="472" cy="250"/>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a:solidFill>
                      <a:prstClr val="black"/>
                    </a:solidFill>
                    <a:latin typeface="Calibri"/>
                    <a:ea typeface="+mn-ea"/>
                  </a:rPr>
                  <a:t>Mem</a:t>
                </a:r>
              </a:p>
            </p:txBody>
          </p:sp>
          <p:sp>
            <p:nvSpPr>
              <p:cNvPr id="3181596" name="Rectangle 28"/>
              <p:cNvSpPr>
                <a:spLocks noChangeArrowheads="1"/>
              </p:cNvSpPr>
              <p:nvPr/>
            </p:nvSpPr>
            <p:spPr bwMode="auto">
              <a:xfrm>
                <a:off x="4512" y="1824"/>
                <a:ext cx="192" cy="192"/>
              </a:xfrm>
              <a:prstGeom prst="rect">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597" name="Line 29"/>
              <p:cNvSpPr>
                <a:spLocks noChangeShapeType="1"/>
              </p:cNvSpPr>
              <p:nvPr/>
            </p:nvSpPr>
            <p:spPr bwMode="auto">
              <a:xfrm flipH="1">
                <a:off x="4320" y="1920"/>
                <a:ext cx="192" cy="0"/>
              </a:xfrm>
              <a:prstGeom prst="line">
                <a:avLst/>
              </a:prstGeom>
              <a:noFill/>
              <a:ln w="762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598" name="Line 30"/>
              <p:cNvSpPr>
                <a:spLocks noChangeShapeType="1"/>
              </p:cNvSpPr>
              <p:nvPr/>
            </p:nvSpPr>
            <p:spPr bwMode="auto">
              <a:xfrm>
                <a:off x="4704" y="1920"/>
                <a:ext cx="144" cy="0"/>
              </a:xfrm>
              <a:prstGeom prst="line">
                <a:avLst/>
              </a:prstGeom>
              <a:noFill/>
              <a:ln w="762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grpSp>
      </p:grpSp>
      <p:grpSp>
        <p:nvGrpSpPr>
          <p:cNvPr id="9" name="Group 32"/>
          <p:cNvGrpSpPr>
            <a:grpSpLocks/>
          </p:cNvGrpSpPr>
          <p:nvPr/>
        </p:nvGrpSpPr>
        <p:grpSpPr bwMode="auto">
          <a:xfrm>
            <a:off x="3352800" y="3200400"/>
            <a:ext cx="5562600" cy="2362200"/>
            <a:chOff x="2112" y="2016"/>
            <a:chExt cx="3504" cy="1488"/>
          </a:xfrm>
        </p:grpSpPr>
        <p:sp>
          <p:nvSpPr>
            <p:cNvPr id="3181601" name="Line 33"/>
            <p:cNvSpPr>
              <a:spLocks noChangeShapeType="1"/>
            </p:cNvSpPr>
            <p:nvPr/>
          </p:nvSpPr>
          <p:spPr bwMode="auto">
            <a:xfrm>
              <a:off x="4608" y="2016"/>
              <a:ext cx="0" cy="336"/>
            </a:xfrm>
            <a:prstGeom prst="line">
              <a:avLst/>
            </a:prstGeom>
            <a:noFill/>
            <a:ln w="762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02" name="AutoShape 34"/>
            <p:cNvSpPr>
              <a:spLocks noChangeArrowheads="1"/>
            </p:cNvSpPr>
            <p:nvPr/>
          </p:nvSpPr>
          <p:spPr bwMode="auto">
            <a:xfrm>
              <a:off x="3408" y="2256"/>
              <a:ext cx="2208" cy="384"/>
            </a:xfrm>
            <a:prstGeom prst="leftRightArrow">
              <a:avLst>
                <a:gd name="adj1" fmla="val 50000"/>
                <a:gd name="adj2" fmla="val 61573"/>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03" name="Text Box 35"/>
            <p:cNvSpPr txBox="1">
              <a:spLocks noChangeArrowheads="1"/>
            </p:cNvSpPr>
            <p:nvPr/>
          </p:nvSpPr>
          <p:spPr bwMode="auto">
            <a:xfrm>
              <a:off x="3840" y="2352"/>
              <a:ext cx="703" cy="250"/>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a:solidFill>
                    <a:prstClr val="black"/>
                  </a:solidFill>
                  <a:latin typeface="Calibri"/>
                  <a:ea typeface="+mn-ea"/>
                </a:rPr>
                <a:t>PCI Bus</a:t>
              </a:r>
            </a:p>
          </p:txBody>
        </p:sp>
        <p:sp>
          <p:nvSpPr>
            <p:cNvPr id="3181604" name="Line 36"/>
            <p:cNvSpPr>
              <a:spLocks noChangeShapeType="1"/>
            </p:cNvSpPr>
            <p:nvPr/>
          </p:nvSpPr>
          <p:spPr bwMode="auto">
            <a:xfrm flipV="1">
              <a:off x="4608" y="2544"/>
              <a:ext cx="0" cy="62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05" name="Line 37"/>
            <p:cNvSpPr>
              <a:spLocks noChangeShapeType="1"/>
            </p:cNvSpPr>
            <p:nvPr/>
          </p:nvSpPr>
          <p:spPr bwMode="auto">
            <a:xfrm flipV="1">
              <a:off x="5040" y="2544"/>
              <a:ext cx="0" cy="672"/>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06" name="AutoShape 38"/>
            <p:cNvSpPr>
              <a:spLocks noChangeArrowheads="1"/>
            </p:cNvSpPr>
            <p:nvPr/>
          </p:nvSpPr>
          <p:spPr bwMode="auto">
            <a:xfrm>
              <a:off x="3120" y="2880"/>
              <a:ext cx="1296" cy="336"/>
            </a:xfrm>
            <a:prstGeom prst="leftRightArrow">
              <a:avLst>
                <a:gd name="adj1" fmla="val 50000"/>
                <a:gd name="adj2" fmla="val 41304"/>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07" name="Text Box 39"/>
            <p:cNvSpPr txBox="1">
              <a:spLocks noChangeArrowheads="1"/>
            </p:cNvSpPr>
            <p:nvPr/>
          </p:nvSpPr>
          <p:spPr bwMode="auto">
            <a:xfrm>
              <a:off x="3360" y="2928"/>
              <a:ext cx="810" cy="250"/>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a:solidFill>
                    <a:prstClr val="black"/>
                  </a:solidFill>
                  <a:latin typeface="Calibri"/>
                  <a:ea typeface="+mn-ea"/>
                </a:rPr>
                <a:t>SCSI Bus</a:t>
              </a:r>
            </a:p>
          </p:txBody>
        </p:sp>
        <p:sp>
          <p:nvSpPr>
            <p:cNvPr id="3181608" name="Line 40"/>
            <p:cNvSpPr>
              <a:spLocks noChangeShapeType="1"/>
            </p:cNvSpPr>
            <p:nvPr/>
          </p:nvSpPr>
          <p:spPr bwMode="auto">
            <a:xfrm>
              <a:off x="3936" y="2544"/>
              <a:ext cx="0" cy="432"/>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09" name="AutoShape 41"/>
            <p:cNvSpPr>
              <a:spLocks noChangeArrowheads="1"/>
            </p:cNvSpPr>
            <p:nvPr/>
          </p:nvSpPr>
          <p:spPr bwMode="auto">
            <a:xfrm>
              <a:off x="2112" y="3264"/>
              <a:ext cx="912" cy="240"/>
            </a:xfrm>
            <a:prstGeom prst="leftRightArrow">
              <a:avLst>
                <a:gd name="adj1" fmla="val 50000"/>
                <a:gd name="adj2" fmla="val 40692"/>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10" name="Line 42"/>
            <p:cNvSpPr>
              <a:spLocks noChangeShapeType="1"/>
            </p:cNvSpPr>
            <p:nvPr/>
          </p:nvSpPr>
          <p:spPr bwMode="auto">
            <a:xfrm flipH="1">
              <a:off x="2352" y="2544"/>
              <a:ext cx="1536" cy="768"/>
            </a:xfrm>
            <a:prstGeom prst="line">
              <a:avLst/>
            </a:prstGeom>
            <a:noFill/>
            <a:ln w="127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11" name="Line 43"/>
            <p:cNvSpPr>
              <a:spLocks noChangeShapeType="1"/>
            </p:cNvSpPr>
            <p:nvPr/>
          </p:nvSpPr>
          <p:spPr bwMode="auto">
            <a:xfrm>
              <a:off x="4080" y="3168"/>
              <a:ext cx="0" cy="144"/>
            </a:xfrm>
            <a:prstGeom prst="line">
              <a:avLst/>
            </a:prstGeom>
            <a:noFill/>
            <a:ln w="127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12" name="Line 44"/>
            <p:cNvSpPr>
              <a:spLocks noChangeShapeType="1"/>
            </p:cNvSpPr>
            <p:nvPr/>
          </p:nvSpPr>
          <p:spPr bwMode="auto">
            <a:xfrm>
              <a:off x="3312" y="3168"/>
              <a:ext cx="0" cy="192"/>
            </a:xfrm>
            <a:prstGeom prst="line">
              <a:avLst/>
            </a:prstGeom>
            <a:noFill/>
            <a:ln w="127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1613" name="Line 45"/>
            <p:cNvSpPr>
              <a:spLocks noChangeShapeType="1"/>
            </p:cNvSpPr>
            <p:nvPr/>
          </p:nvSpPr>
          <p:spPr bwMode="auto">
            <a:xfrm flipV="1">
              <a:off x="3648" y="3120"/>
              <a:ext cx="0" cy="192"/>
            </a:xfrm>
            <a:prstGeom prst="line">
              <a:avLst/>
            </a:prstGeom>
            <a:noFill/>
            <a:ln w="127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grpSp>
      <p:sp>
        <p:nvSpPr>
          <p:cNvPr id="47" name="Title 46"/>
          <p:cNvSpPr>
            <a:spLocks noGrp="1"/>
          </p:cNvSpPr>
          <p:nvPr>
            <p:ph type="title"/>
          </p:nvPr>
        </p:nvSpPr>
        <p:spPr/>
        <p:txBody>
          <a:bodyPr/>
          <a:lstStyle/>
          <a:p>
            <a:r>
              <a:rPr lang="en-US" dirty="0" smtClean="0">
                <a:solidFill>
                  <a:schemeClr val="accent1"/>
                </a:solidFill>
              </a:rPr>
              <a:t>What do we need for I/O to work?</a:t>
            </a:r>
            <a:endParaRPr lang="en-US" dirty="0"/>
          </a:p>
        </p:txBody>
      </p:sp>
      <p:sp>
        <p:nvSpPr>
          <p:cNvPr id="48" name="Date Placeholder 47"/>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49" name="Slide Number Placeholder 48"/>
          <p:cNvSpPr>
            <a:spLocks noGrp="1"/>
          </p:cNvSpPr>
          <p:nvPr>
            <p:ph type="sldNum" sz="quarter" idx="12"/>
          </p:nvPr>
        </p:nvSpPr>
        <p:spPr/>
        <p:txBody>
          <a:bodyPr/>
          <a:lstStyle/>
          <a:p>
            <a:fld id="{3CC63E4C-4642-794D-A2FD-70F6B81535F5}" type="slidenum">
              <a:rPr lang="en-US" smtClean="0">
                <a:solidFill>
                  <a:prstClr val="black">
                    <a:tint val="75000"/>
                  </a:prstClr>
                </a:solidFill>
              </a:rPr>
              <a:pPr/>
              <a:t>17</a:t>
            </a:fld>
            <a:endParaRPr lang="en-US" dirty="0">
              <a:solidFill>
                <a:prstClr val="black">
                  <a:tint val="75000"/>
                </a:prstClr>
              </a:solidFill>
            </a:endParaRPr>
          </a:p>
        </p:txBody>
      </p:sp>
      <p:sp>
        <p:nvSpPr>
          <p:cNvPr id="50" name="Footer Placeholder 49"/>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41883003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1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81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81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618" name="Rectangle 2"/>
          <p:cNvSpPr>
            <a:spLocks noGrp="1" noChangeArrowheads="1"/>
          </p:cNvSpPr>
          <p:nvPr>
            <p:ph type="title"/>
          </p:nvPr>
        </p:nvSpPr>
        <p:spPr/>
        <p:txBody>
          <a:bodyPr/>
          <a:lstStyle/>
          <a:p>
            <a:r>
              <a:rPr lang="en-US" dirty="0" smtClean="0">
                <a:solidFill>
                  <a:schemeClr val="accent1"/>
                </a:solidFill>
              </a:rPr>
              <a:t>Instruction Set Architecture for I/O</a:t>
            </a:r>
            <a:endParaRPr lang="en-US" dirty="0">
              <a:solidFill>
                <a:schemeClr val="accent1"/>
              </a:solidFill>
            </a:endParaRPr>
          </a:p>
        </p:txBody>
      </p:sp>
      <p:sp>
        <p:nvSpPr>
          <p:cNvPr id="3183619" name="Rectangle 3"/>
          <p:cNvSpPr>
            <a:spLocks noGrp="1" noChangeArrowheads="1"/>
          </p:cNvSpPr>
          <p:nvPr>
            <p:ph type="body" idx="1"/>
          </p:nvPr>
        </p:nvSpPr>
        <p:spPr>
          <a:xfrm>
            <a:off x="457200" y="1600199"/>
            <a:ext cx="8229600" cy="4937760"/>
          </a:xfrm>
        </p:spPr>
        <p:txBody>
          <a:bodyPr>
            <a:normAutofit fontScale="92500" lnSpcReduction="10000"/>
          </a:bodyPr>
          <a:lstStyle/>
          <a:p>
            <a:r>
              <a:rPr lang="en-US" dirty="0" smtClean="0"/>
              <a:t>What must the processor do for I/O?</a:t>
            </a:r>
          </a:p>
          <a:p>
            <a:pPr lvl="1">
              <a:tabLst>
                <a:tab pos="2286000" algn="l"/>
              </a:tabLst>
            </a:pPr>
            <a:r>
              <a:rPr lang="en-US" dirty="0" smtClean="0"/>
              <a:t>Input:	reads a sequence of bytes </a:t>
            </a:r>
          </a:p>
          <a:p>
            <a:pPr lvl="1">
              <a:tabLst>
                <a:tab pos="2286000" algn="l"/>
              </a:tabLst>
            </a:pPr>
            <a:r>
              <a:rPr lang="en-US" dirty="0" smtClean="0"/>
              <a:t>Output:	writes a sequence of bytes</a:t>
            </a:r>
          </a:p>
          <a:p>
            <a:r>
              <a:rPr lang="en-US" dirty="0" smtClean="0"/>
              <a:t>Some processors have special input and output instructions</a:t>
            </a:r>
          </a:p>
          <a:p>
            <a:r>
              <a:rPr lang="en-US" dirty="0" smtClean="0"/>
              <a:t>Alternative model (used by MIPS):</a:t>
            </a:r>
          </a:p>
          <a:p>
            <a:pPr lvl="1"/>
            <a:r>
              <a:rPr lang="en-US" dirty="0" smtClean="0"/>
              <a:t>Use loads for input, stores for output (in small pieces)</a:t>
            </a:r>
          </a:p>
          <a:p>
            <a:pPr lvl="1"/>
            <a:r>
              <a:rPr lang="en-US" dirty="0" smtClean="0"/>
              <a:t>Called </a:t>
            </a:r>
            <a:r>
              <a:rPr lang="en-US" i="1" dirty="0" smtClean="0"/>
              <a:t>Memory Mapped Input/Output</a:t>
            </a:r>
          </a:p>
          <a:p>
            <a:pPr lvl="1"/>
            <a:r>
              <a:rPr lang="en-US" dirty="0" smtClean="0"/>
              <a:t>A portion of the address space dedicated to communication paths to Input or Output devices </a:t>
            </a:r>
            <a:br>
              <a:rPr lang="en-US" dirty="0" smtClean="0"/>
            </a:br>
            <a:r>
              <a:rPr lang="en-US" dirty="0" smtClean="0"/>
              <a:t>(no memory there)</a:t>
            </a:r>
            <a:endParaRPr lang="en-US"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18</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213941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5666" name="Rectangle 2"/>
          <p:cNvSpPr>
            <a:spLocks noGrp="1" noChangeArrowheads="1"/>
          </p:cNvSpPr>
          <p:nvPr>
            <p:ph type="title"/>
          </p:nvPr>
        </p:nvSpPr>
        <p:spPr/>
        <p:txBody>
          <a:bodyPr/>
          <a:lstStyle/>
          <a:p>
            <a:r>
              <a:rPr lang="en-US" dirty="0" smtClean="0">
                <a:solidFill>
                  <a:schemeClr val="accent1"/>
                </a:solidFill>
              </a:rPr>
              <a:t>Memory Mapped I/O</a:t>
            </a:r>
            <a:endParaRPr lang="en-US" dirty="0">
              <a:solidFill>
                <a:schemeClr val="accent1"/>
              </a:solidFill>
            </a:endParaRPr>
          </a:p>
        </p:txBody>
      </p:sp>
      <p:sp>
        <p:nvSpPr>
          <p:cNvPr id="3185667" name="Rectangle 3"/>
          <p:cNvSpPr>
            <a:spLocks noGrp="1" noChangeArrowheads="1"/>
          </p:cNvSpPr>
          <p:nvPr>
            <p:ph type="body" idx="1"/>
          </p:nvPr>
        </p:nvSpPr>
        <p:spPr/>
        <p:txBody>
          <a:bodyPr/>
          <a:lstStyle/>
          <a:p>
            <a:r>
              <a:rPr lang="en-US" dirty="0" smtClean="0"/>
              <a:t>Certain addresses are not regular memory</a:t>
            </a:r>
          </a:p>
          <a:p>
            <a:r>
              <a:rPr lang="en-US" dirty="0" smtClean="0"/>
              <a:t>Instead, they correspond to registers in I/O devices</a:t>
            </a:r>
            <a:endParaRPr lang="en-US" dirty="0"/>
          </a:p>
        </p:txBody>
      </p:sp>
      <p:grpSp>
        <p:nvGrpSpPr>
          <p:cNvPr id="2" name="Group 4"/>
          <p:cNvGrpSpPr>
            <a:grpSpLocks/>
          </p:cNvGrpSpPr>
          <p:nvPr/>
        </p:nvGrpSpPr>
        <p:grpSpPr bwMode="auto">
          <a:xfrm>
            <a:off x="4800600" y="3657600"/>
            <a:ext cx="3086100" cy="930275"/>
            <a:chOff x="2160" y="3120"/>
            <a:chExt cx="1944" cy="586"/>
          </a:xfrm>
        </p:grpSpPr>
        <p:grpSp>
          <p:nvGrpSpPr>
            <p:cNvPr id="3" name="Group 5"/>
            <p:cNvGrpSpPr>
              <a:grpSpLocks/>
            </p:cNvGrpSpPr>
            <p:nvPr/>
          </p:nvGrpSpPr>
          <p:grpSpPr bwMode="auto">
            <a:xfrm>
              <a:off x="2816" y="3120"/>
              <a:ext cx="1288" cy="586"/>
              <a:chOff x="2816" y="3120"/>
              <a:chExt cx="1288" cy="586"/>
            </a:xfrm>
          </p:grpSpPr>
          <p:pic>
            <p:nvPicPr>
              <p:cNvPr id="3185670" name="Picture 6" descr="keyboar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96" y="3120"/>
                <a:ext cx="408" cy="378"/>
              </a:xfrm>
              <a:prstGeom prst="rect">
                <a:avLst/>
              </a:prstGeom>
              <a:noFill/>
            </p:spPr>
          </p:pic>
          <p:grpSp>
            <p:nvGrpSpPr>
              <p:cNvPr id="4" name="Group 7"/>
              <p:cNvGrpSpPr>
                <a:grpSpLocks/>
              </p:cNvGrpSpPr>
              <p:nvPr/>
            </p:nvGrpSpPr>
            <p:grpSpPr bwMode="auto">
              <a:xfrm>
                <a:off x="2816" y="3264"/>
                <a:ext cx="870" cy="442"/>
                <a:chOff x="3632" y="3696"/>
                <a:chExt cx="870" cy="442"/>
              </a:xfrm>
            </p:grpSpPr>
            <p:grpSp>
              <p:nvGrpSpPr>
                <p:cNvPr id="5" name="Group 8"/>
                <p:cNvGrpSpPr>
                  <a:grpSpLocks/>
                </p:cNvGrpSpPr>
                <p:nvPr/>
              </p:nvGrpSpPr>
              <p:grpSpPr bwMode="auto">
                <a:xfrm>
                  <a:off x="3632" y="3696"/>
                  <a:ext cx="870" cy="252"/>
                  <a:chOff x="2096" y="3792"/>
                  <a:chExt cx="870" cy="252"/>
                </a:xfrm>
              </p:grpSpPr>
              <p:sp>
                <p:nvSpPr>
                  <p:cNvPr id="3185673" name="Rectangle 9"/>
                  <p:cNvSpPr>
                    <a:spLocks noChangeArrowheads="1"/>
                  </p:cNvSpPr>
                  <p:nvPr/>
                </p:nvSpPr>
                <p:spPr bwMode="auto">
                  <a:xfrm>
                    <a:off x="2112" y="3840"/>
                    <a:ext cx="816" cy="192"/>
                  </a:xfrm>
                  <a:prstGeom prst="rect">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5674" name="Text Box 10"/>
                  <p:cNvSpPr txBox="1">
                    <a:spLocks noChangeArrowheads="1"/>
                  </p:cNvSpPr>
                  <p:nvPr/>
                </p:nvSpPr>
                <p:spPr bwMode="auto">
                  <a:xfrm>
                    <a:off x="2096" y="3792"/>
                    <a:ext cx="870" cy="252"/>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dirty="0" smtClean="0">
                        <a:solidFill>
                          <a:prstClr val="black"/>
                        </a:solidFill>
                        <a:latin typeface="Calibri"/>
                        <a:ea typeface="+mn-ea"/>
                      </a:rPr>
                      <a:t>control </a:t>
                    </a:r>
                    <a:r>
                      <a:rPr lang="en-US" sz="2000" b="0" dirty="0">
                        <a:solidFill>
                          <a:prstClr val="black"/>
                        </a:solidFill>
                        <a:latin typeface="Calibri"/>
                        <a:ea typeface="+mn-ea"/>
                      </a:rPr>
                      <a:t>reg.</a:t>
                    </a:r>
                  </a:p>
                </p:txBody>
              </p:sp>
            </p:grpSp>
            <p:sp>
              <p:nvSpPr>
                <p:cNvPr id="3185675" name="Rectangle 11"/>
                <p:cNvSpPr>
                  <a:spLocks noChangeArrowheads="1"/>
                </p:cNvSpPr>
                <p:nvPr/>
              </p:nvSpPr>
              <p:spPr bwMode="auto">
                <a:xfrm>
                  <a:off x="3648" y="3936"/>
                  <a:ext cx="816" cy="192"/>
                </a:xfrm>
                <a:prstGeom prst="rect">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5676" name="Text Box 12"/>
                <p:cNvSpPr txBox="1">
                  <a:spLocks noChangeArrowheads="1"/>
                </p:cNvSpPr>
                <p:nvPr/>
              </p:nvSpPr>
              <p:spPr bwMode="auto">
                <a:xfrm>
                  <a:off x="3696" y="3888"/>
                  <a:ext cx="748" cy="250"/>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dirty="0">
                      <a:solidFill>
                        <a:prstClr val="black"/>
                      </a:solidFill>
                      <a:latin typeface="Calibri"/>
                      <a:ea typeface="+mn-ea"/>
                    </a:rPr>
                    <a:t>data reg.</a:t>
                  </a:r>
                </a:p>
              </p:txBody>
            </p:sp>
          </p:grpSp>
        </p:grpSp>
        <p:sp>
          <p:nvSpPr>
            <p:cNvPr id="3185677" name="Line 13"/>
            <p:cNvSpPr>
              <a:spLocks noChangeShapeType="1"/>
            </p:cNvSpPr>
            <p:nvPr/>
          </p:nvSpPr>
          <p:spPr bwMode="auto">
            <a:xfrm flipV="1">
              <a:off x="2160" y="3312"/>
              <a:ext cx="624" cy="96"/>
            </a:xfrm>
            <a:prstGeom prst="line">
              <a:avLst/>
            </a:prstGeom>
            <a:noFill/>
            <a:ln w="12700">
              <a:solidFill>
                <a:schemeClr val="tx1"/>
              </a:solidFill>
              <a:prstDash val="dash"/>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5678" name="Line 14"/>
            <p:cNvSpPr>
              <a:spLocks noChangeShapeType="1"/>
            </p:cNvSpPr>
            <p:nvPr/>
          </p:nvSpPr>
          <p:spPr bwMode="auto">
            <a:xfrm flipH="1" flipV="1">
              <a:off x="2208" y="3552"/>
              <a:ext cx="624" cy="144"/>
            </a:xfrm>
            <a:prstGeom prst="line">
              <a:avLst/>
            </a:prstGeom>
            <a:noFill/>
            <a:ln w="12700">
              <a:solidFill>
                <a:schemeClr val="tx1"/>
              </a:solidFill>
              <a:prstDash val="dash"/>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grpSp>
      <p:grpSp>
        <p:nvGrpSpPr>
          <p:cNvPr id="25" name="Group 24"/>
          <p:cNvGrpSpPr/>
          <p:nvPr/>
        </p:nvGrpSpPr>
        <p:grpSpPr>
          <a:xfrm>
            <a:off x="1965960" y="3032125"/>
            <a:ext cx="2836863" cy="3368675"/>
            <a:chOff x="592137" y="3032125"/>
            <a:chExt cx="2836863" cy="3368675"/>
          </a:xfrm>
        </p:grpSpPr>
        <p:sp>
          <p:nvSpPr>
            <p:cNvPr id="3185679" name="Rectangle 15"/>
            <p:cNvSpPr>
              <a:spLocks noChangeArrowheads="1"/>
            </p:cNvSpPr>
            <p:nvPr/>
          </p:nvSpPr>
          <p:spPr bwMode="auto">
            <a:xfrm>
              <a:off x="2286000" y="3505200"/>
              <a:ext cx="1143000" cy="2667000"/>
            </a:xfrm>
            <a:prstGeom prst="rect">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5680" name="Text Box 16"/>
            <p:cNvSpPr txBox="1">
              <a:spLocks noChangeArrowheads="1"/>
            </p:cNvSpPr>
            <p:nvPr/>
          </p:nvSpPr>
          <p:spPr bwMode="auto">
            <a:xfrm>
              <a:off x="1828800" y="6003925"/>
              <a:ext cx="325438" cy="396875"/>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a:solidFill>
                    <a:prstClr val="black"/>
                  </a:solidFill>
                  <a:latin typeface="Calibri"/>
                  <a:ea typeface="+mn-ea"/>
                </a:rPr>
                <a:t>0</a:t>
              </a:r>
            </a:p>
          </p:txBody>
        </p:sp>
        <p:sp>
          <p:nvSpPr>
            <p:cNvPr id="3185681" name="Text Box 17"/>
            <p:cNvSpPr txBox="1">
              <a:spLocks noChangeArrowheads="1"/>
            </p:cNvSpPr>
            <p:nvPr/>
          </p:nvSpPr>
          <p:spPr bwMode="auto">
            <a:xfrm>
              <a:off x="592137" y="3336925"/>
              <a:ext cx="1693863" cy="396875"/>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dirty="0">
                  <a:solidFill>
                    <a:prstClr val="black"/>
                  </a:solidFill>
                  <a:latin typeface="Calibri"/>
                  <a:ea typeface="+mn-ea"/>
                </a:rPr>
                <a:t>0xFFFFFFFF</a:t>
              </a:r>
            </a:p>
          </p:txBody>
        </p:sp>
        <p:sp>
          <p:nvSpPr>
            <p:cNvPr id="3185682" name="Rectangle 18"/>
            <p:cNvSpPr>
              <a:spLocks noChangeArrowheads="1"/>
            </p:cNvSpPr>
            <p:nvPr/>
          </p:nvSpPr>
          <p:spPr bwMode="auto">
            <a:xfrm>
              <a:off x="2286000" y="4114800"/>
              <a:ext cx="1143000" cy="228600"/>
            </a:xfrm>
            <a:prstGeom prst="rect">
              <a:avLst/>
            </a:prstGeom>
            <a:noFill/>
            <a:ln w="12700">
              <a:solidFill>
                <a:schemeClr val="tx1"/>
              </a:solidFill>
              <a:miter lim="800000"/>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Calibri"/>
                <a:ea typeface="+mn-ea"/>
              </a:endParaRPr>
            </a:p>
          </p:txBody>
        </p:sp>
        <p:sp>
          <p:nvSpPr>
            <p:cNvPr id="3185683" name="Text Box 19"/>
            <p:cNvSpPr txBox="1">
              <a:spLocks noChangeArrowheads="1"/>
            </p:cNvSpPr>
            <p:nvPr/>
          </p:nvSpPr>
          <p:spPr bwMode="auto">
            <a:xfrm>
              <a:off x="609600" y="3962400"/>
              <a:ext cx="1638300" cy="396875"/>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dirty="0">
                  <a:solidFill>
                    <a:prstClr val="black"/>
                  </a:solidFill>
                  <a:latin typeface="Calibri"/>
                  <a:ea typeface="+mn-ea"/>
                </a:rPr>
                <a:t>0xFFFF0000</a:t>
              </a:r>
            </a:p>
          </p:txBody>
        </p:sp>
        <p:sp>
          <p:nvSpPr>
            <p:cNvPr id="3185684" name="Text Box 20"/>
            <p:cNvSpPr txBox="1">
              <a:spLocks noChangeArrowheads="1"/>
            </p:cNvSpPr>
            <p:nvPr/>
          </p:nvSpPr>
          <p:spPr bwMode="auto">
            <a:xfrm>
              <a:off x="1049337" y="3032125"/>
              <a:ext cx="1087438" cy="396875"/>
            </a:xfrm>
            <a:prstGeom prst="rect">
              <a:avLst/>
            </a:prstGeom>
            <a:noFill/>
            <a:ln w="12700">
              <a:noFill/>
              <a:miter lim="800000"/>
              <a:headEnd/>
              <a:tailEnd/>
            </a:ln>
            <a:effectLst/>
          </p:spPr>
          <p:txBody>
            <a:bodyPr wrap="none">
              <a:prstTxWarp prst="textNoShape">
                <a:avLst/>
              </a:prstTxWarp>
              <a:spAutoFit/>
            </a:bodyPr>
            <a:lstStyle/>
            <a:p>
              <a:pPr algn="l" defTabSz="457200" fontAlgn="auto">
                <a:spcBef>
                  <a:spcPts val="0"/>
                </a:spcBef>
                <a:spcAft>
                  <a:spcPts val="0"/>
                </a:spcAft>
              </a:pPr>
              <a:r>
                <a:rPr lang="en-US" sz="2000" b="0" dirty="0">
                  <a:solidFill>
                    <a:prstClr val="black"/>
                  </a:solidFill>
                  <a:latin typeface="Calibri"/>
                  <a:ea typeface="+mn-ea"/>
                </a:rPr>
                <a:t>address</a:t>
              </a:r>
            </a:p>
          </p:txBody>
        </p:sp>
      </p:grpSp>
      <p:sp>
        <p:nvSpPr>
          <p:cNvPr id="26" name="Date Placeholder 25"/>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27" name="Slide Number Placeholder 26"/>
          <p:cNvSpPr>
            <a:spLocks noGrp="1"/>
          </p:cNvSpPr>
          <p:nvPr>
            <p:ph type="sldNum" sz="quarter" idx="12"/>
          </p:nvPr>
        </p:nvSpPr>
        <p:spPr/>
        <p:txBody>
          <a:bodyPr/>
          <a:lstStyle/>
          <a:p>
            <a:fld id="{3CC63E4C-4642-794D-A2FD-70F6B81535F5}" type="slidenum">
              <a:rPr lang="en-US" smtClean="0">
                <a:solidFill>
                  <a:prstClr val="black">
                    <a:tint val="75000"/>
                  </a:prstClr>
                </a:solidFill>
              </a:rPr>
              <a:pPr/>
              <a:t>19</a:t>
            </a:fld>
            <a:endParaRPr lang="en-US" dirty="0">
              <a:solidFill>
                <a:prstClr val="black">
                  <a:tint val="75000"/>
                </a:prstClr>
              </a:solidFill>
            </a:endParaRPr>
          </a:p>
        </p:txBody>
      </p:sp>
      <p:sp>
        <p:nvSpPr>
          <p:cNvPr id="28" name="Footer Placeholder 27"/>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8580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solidFill>
                  <a:srgbClr val="FF0000"/>
                </a:solidFill>
              </a:rPr>
              <a:t>寄存器：</a:t>
            </a:r>
            <a:r>
              <a:rPr lang="en-US" altLang="zh-CN" dirty="0" smtClean="0">
                <a:solidFill>
                  <a:srgbClr val="FF0000"/>
                </a:solidFill>
              </a:rPr>
              <a:t>R0~R31</a:t>
            </a:r>
            <a:r>
              <a:rPr lang="zh-CN" altLang="en-US" dirty="0" smtClean="0">
                <a:solidFill>
                  <a:srgbClr val="FF0000"/>
                </a:solidFill>
              </a:rPr>
              <a:t>，</a:t>
            </a:r>
            <a:r>
              <a:rPr lang="en-US" altLang="zh-CN" dirty="0" smtClean="0">
                <a:solidFill>
                  <a:srgbClr val="FF0000"/>
                </a:solidFill>
              </a:rPr>
              <a:t>PC</a:t>
            </a:r>
            <a:endParaRPr lang="en-US" altLang="zh-CN" dirty="0">
              <a:solidFill>
                <a:srgbClr val="FF0000"/>
              </a:solidFill>
            </a:endParaRPr>
          </a:p>
          <a:p>
            <a:r>
              <a:rPr lang="zh-CN" altLang="en-US" dirty="0" smtClean="0"/>
              <a:t>存储器及存储器视图</a:t>
            </a:r>
            <a:endParaRPr lang="en-US" altLang="zh-CN" dirty="0" smtClean="0"/>
          </a:p>
          <a:p>
            <a:r>
              <a:rPr lang="zh-CN" altLang="en-US" dirty="0" smtClean="0"/>
              <a:t>输入输出</a:t>
            </a:r>
            <a:endParaRPr lang="en-US" altLang="zh-CN" dirty="0" smtClean="0"/>
          </a:p>
          <a:p>
            <a:r>
              <a:rPr lang="zh-CN" altLang="en-US" dirty="0" smtClean="0"/>
              <a:t>中断</a:t>
            </a:r>
            <a:endParaRPr lang="en-US" altLang="zh-CN" dirty="0" smtClean="0"/>
          </a:p>
          <a:p>
            <a:r>
              <a:rPr lang="zh-CN" altLang="en-US" dirty="0" smtClean="0"/>
              <a:t>协处理器</a:t>
            </a:r>
            <a:endParaRPr lang="en-US" altLang="zh-CN" dirty="0" smtClean="0"/>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xmlns="" val="584737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7714" name="Rectangle 2"/>
          <p:cNvSpPr>
            <a:spLocks noGrp="1" noChangeArrowheads="1"/>
          </p:cNvSpPr>
          <p:nvPr>
            <p:ph type="title"/>
          </p:nvPr>
        </p:nvSpPr>
        <p:spPr/>
        <p:txBody>
          <a:bodyPr/>
          <a:lstStyle/>
          <a:p>
            <a:r>
              <a:rPr lang="en-US" dirty="0" smtClean="0">
                <a:solidFill>
                  <a:schemeClr val="accent1"/>
                </a:solidFill>
              </a:rPr>
              <a:t>Processor-I/O Speed Mismatch</a:t>
            </a:r>
            <a:endParaRPr lang="en-US" dirty="0">
              <a:solidFill>
                <a:schemeClr val="accent1"/>
              </a:solidFill>
            </a:endParaRPr>
          </a:p>
        </p:txBody>
      </p:sp>
      <p:sp>
        <p:nvSpPr>
          <p:cNvPr id="3187715" name="Rectangle 3"/>
          <p:cNvSpPr>
            <a:spLocks noGrp="1" noChangeArrowheads="1"/>
          </p:cNvSpPr>
          <p:nvPr>
            <p:ph type="body" idx="1"/>
          </p:nvPr>
        </p:nvSpPr>
        <p:spPr>
          <a:xfrm>
            <a:off x="457200" y="1600199"/>
            <a:ext cx="8229600" cy="4937760"/>
          </a:xfrm>
        </p:spPr>
        <p:txBody>
          <a:bodyPr>
            <a:normAutofit fontScale="92500"/>
          </a:bodyPr>
          <a:lstStyle/>
          <a:p>
            <a:r>
              <a:rPr lang="en-US" dirty="0" smtClean="0"/>
              <a:t>1 GHz microprocessor can execute 1 billion load or store </a:t>
            </a:r>
            <a:r>
              <a:rPr lang="en-US" dirty="0" err="1" smtClean="0"/>
              <a:t>instr</a:t>
            </a:r>
            <a:r>
              <a:rPr lang="en-US" dirty="0" smtClean="0"/>
              <a:t>/sec (4,000,000 KB/s data rate)</a:t>
            </a:r>
          </a:p>
          <a:p>
            <a:pPr lvl="1">
              <a:buFont typeface="Calibri" pitchFamily="34" charset="0"/>
              <a:buChar char="–"/>
            </a:pPr>
            <a:r>
              <a:rPr lang="en-US" b="1" dirty="0" smtClean="0"/>
              <a:t>Recall:</a:t>
            </a:r>
            <a:r>
              <a:rPr lang="en-US" dirty="0" smtClean="0"/>
              <a:t>  I/O devices data rates range from 0.01 KB/s to 125,000 KB/s</a:t>
            </a:r>
          </a:p>
          <a:p>
            <a:r>
              <a:rPr lang="en-US" i="1" dirty="0" smtClean="0"/>
              <a:t>Input:</a:t>
            </a:r>
            <a:r>
              <a:rPr lang="en-US" dirty="0" smtClean="0"/>
              <a:t>  Device may not be ready to send data as fast as the processor loads it</a:t>
            </a:r>
          </a:p>
          <a:p>
            <a:pPr lvl="1">
              <a:buFont typeface="Calibri" pitchFamily="34" charset="0"/>
              <a:buChar char="–"/>
            </a:pPr>
            <a:r>
              <a:rPr lang="en-US" dirty="0" smtClean="0"/>
              <a:t>Also, might be waiting for human to act</a:t>
            </a:r>
          </a:p>
          <a:p>
            <a:r>
              <a:rPr lang="en-US" i="1" dirty="0" smtClean="0"/>
              <a:t>Output:</a:t>
            </a:r>
            <a:r>
              <a:rPr lang="en-US" dirty="0" smtClean="0"/>
              <a:t>  Device not be ready to accept data as fast as processor stores it</a:t>
            </a:r>
          </a:p>
          <a:p>
            <a:r>
              <a:rPr lang="en-US" i="1" dirty="0" smtClean="0"/>
              <a:t>What can we do?</a:t>
            </a:r>
            <a:endParaRPr lang="en-US" i="1"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20</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1770112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9762" name="Rectangle 2"/>
          <p:cNvSpPr>
            <a:spLocks noGrp="1" noChangeArrowheads="1"/>
          </p:cNvSpPr>
          <p:nvPr>
            <p:ph type="title"/>
          </p:nvPr>
        </p:nvSpPr>
        <p:spPr/>
        <p:txBody>
          <a:bodyPr>
            <a:normAutofit fontScale="90000"/>
          </a:bodyPr>
          <a:lstStyle/>
          <a:p>
            <a:r>
              <a:rPr lang="en-US" dirty="0" smtClean="0">
                <a:solidFill>
                  <a:schemeClr val="accent1"/>
                </a:solidFill>
              </a:rPr>
              <a:t>Processor Checks Status Before Acting</a:t>
            </a:r>
            <a:endParaRPr lang="en-US" dirty="0">
              <a:solidFill>
                <a:schemeClr val="accent1"/>
              </a:solidFill>
            </a:endParaRPr>
          </a:p>
        </p:txBody>
      </p:sp>
      <p:sp>
        <p:nvSpPr>
          <p:cNvPr id="3189763" name="Rectangle 3"/>
          <p:cNvSpPr>
            <a:spLocks noGrp="1" noChangeArrowheads="1"/>
          </p:cNvSpPr>
          <p:nvPr>
            <p:ph type="body" idx="1"/>
          </p:nvPr>
        </p:nvSpPr>
        <p:spPr>
          <a:xfrm>
            <a:off x="457200" y="1600199"/>
            <a:ext cx="8229600" cy="4937760"/>
          </a:xfrm>
        </p:spPr>
        <p:txBody>
          <a:bodyPr>
            <a:normAutofit fontScale="92500"/>
          </a:bodyPr>
          <a:lstStyle/>
          <a:p>
            <a:r>
              <a:rPr lang="en-US" dirty="0" smtClean="0"/>
              <a:t>Path to a device generally has 2 registers:</a:t>
            </a:r>
          </a:p>
          <a:p>
            <a:pPr lvl="1">
              <a:buFont typeface="Arial"/>
              <a:buChar char="•"/>
            </a:pPr>
            <a:r>
              <a:rPr lang="en-US" i="1" dirty="0" smtClean="0">
                <a:solidFill>
                  <a:srgbClr val="FF0000"/>
                </a:solidFill>
              </a:rPr>
              <a:t>Control Register</a:t>
            </a:r>
            <a:r>
              <a:rPr lang="en-US" dirty="0" smtClean="0"/>
              <a:t> says it’s OK to read/write (I/O ready)</a:t>
            </a:r>
          </a:p>
          <a:p>
            <a:pPr lvl="1">
              <a:buFont typeface="Arial"/>
              <a:buChar char="•"/>
            </a:pPr>
            <a:r>
              <a:rPr lang="en-US" i="1" dirty="0" smtClean="0">
                <a:solidFill>
                  <a:srgbClr val="FF0000"/>
                </a:solidFill>
              </a:rPr>
              <a:t>Data Register</a:t>
            </a:r>
            <a:r>
              <a:rPr lang="en-US" dirty="0" smtClean="0"/>
              <a:t> contains data</a:t>
            </a:r>
          </a:p>
          <a:p>
            <a:pPr marL="514350" indent="-514350">
              <a:buFont typeface="+mj-lt"/>
              <a:buAutoNum type="arabicParenR"/>
            </a:pPr>
            <a:r>
              <a:rPr lang="en-US" dirty="0" smtClean="0"/>
              <a:t>Processor reads from control register in a loop, waiting for device to set </a:t>
            </a:r>
            <a:r>
              <a:rPr lang="en-US" i="1" dirty="0" smtClean="0">
                <a:solidFill>
                  <a:srgbClr val="FF0000"/>
                </a:solidFill>
              </a:rPr>
              <a:t>Ready bit</a:t>
            </a:r>
            <a:r>
              <a:rPr lang="en-US" i="1" dirty="0" smtClean="0"/>
              <a:t> </a:t>
            </a:r>
            <a:r>
              <a:rPr lang="en-US" dirty="0" smtClean="0"/>
              <a:t>(0 </a:t>
            </a:r>
            <a:r>
              <a:rPr lang="en-US" dirty="0" smtClean="0">
                <a:sym typeface="Wingdings" pitchFamily="2" charset="2"/>
              </a:rPr>
              <a:t></a:t>
            </a:r>
            <a:r>
              <a:rPr lang="en-US" dirty="0" smtClean="0"/>
              <a:t> 1)</a:t>
            </a:r>
          </a:p>
          <a:p>
            <a:pPr marL="514350" indent="-514350">
              <a:buFont typeface="+mj-lt"/>
              <a:buAutoNum type="arabicParenR"/>
            </a:pPr>
            <a:r>
              <a:rPr lang="en-US" dirty="0" smtClean="0"/>
              <a:t>Processor then loads from (input) or writes to (output) data register</a:t>
            </a:r>
          </a:p>
          <a:p>
            <a:pPr lvl="1">
              <a:buFont typeface="Calibri" pitchFamily="34" charset="0"/>
              <a:buChar char="–"/>
            </a:pPr>
            <a:r>
              <a:rPr lang="en-US" dirty="0" smtClean="0"/>
              <a:t>Resets Ready bit of control register (1 </a:t>
            </a:r>
            <a:r>
              <a:rPr lang="en-US" dirty="0" smtClean="0">
                <a:sym typeface="Wingdings" pitchFamily="2" charset="2"/>
              </a:rPr>
              <a:t></a:t>
            </a:r>
            <a:r>
              <a:rPr lang="en-US" dirty="0" smtClean="0"/>
              <a:t> 0)</a:t>
            </a:r>
          </a:p>
          <a:p>
            <a:r>
              <a:rPr lang="en-US" dirty="0" smtClean="0"/>
              <a:t>This process </a:t>
            </a:r>
            <a:r>
              <a:rPr lang="en-US" dirty="0"/>
              <a:t>is called </a:t>
            </a:r>
            <a:r>
              <a:rPr lang="en-US" i="1" dirty="0"/>
              <a:t>“</a:t>
            </a:r>
            <a:r>
              <a:rPr lang="en-US" i="1" dirty="0">
                <a:solidFill>
                  <a:srgbClr val="FF0000"/>
                </a:solidFill>
              </a:rPr>
              <a:t>Polling</a:t>
            </a:r>
            <a:r>
              <a:rPr lang="en-US" i="1" dirty="0"/>
              <a:t>”</a:t>
            </a:r>
          </a:p>
          <a:p>
            <a:endParaRPr lang="en-US"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21</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1266322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907" name="Rectangle 3"/>
          <p:cNvSpPr>
            <a:spLocks noGrp="1" noChangeArrowheads="1"/>
          </p:cNvSpPr>
          <p:nvPr>
            <p:ph type="body" idx="1"/>
          </p:nvPr>
        </p:nvSpPr>
        <p:spPr>
          <a:xfrm>
            <a:off x="457200" y="1600200"/>
            <a:ext cx="8229600" cy="4937760"/>
          </a:xfrm>
        </p:spPr>
        <p:txBody>
          <a:bodyPr>
            <a:normAutofit/>
          </a:bodyPr>
          <a:lstStyle/>
          <a:p>
            <a:pPr>
              <a:tabLst>
                <a:tab pos="2628900" algn="l"/>
                <a:tab pos="3543300" algn="l"/>
              </a:tabLst>
            </a:pPr>
            <a:r>
              <a:rPr lang="en-US" sz="2400" b="1" dirty="0" smtClean="0"/>
              <a:t>Input: </a:t>
            </a:r>
            <a:r>
              <a:rPr lang="en-US" sz="2400" dirty="0" smtClean="0"/>
              <a:t> Read from keyboard into </a:t>
            </a:r>
            <a:r>
              <a:rPr lang="en-US" sz="2200" dirty="0" smtClean="0">
                <a:latin typeface="Courier New" charset="0"/>
              </a:rPr>
              <a:t>$v0</a:t>
            </a:r>
          </a:p>
          <a:p>
            <a:pPr>
              <a:buFont typeface="Times" charset="0"/>
              <a:buNone/>
              <a:tabLst>
                <a:tab pos="2628900" algn="l"/>
                <a:tab pos="3543300" algn="l"/>
              </a:tabLst>
            </a:pPr>
            <a:r>
              <a:rPr lang="en-US" sz="2400" b="1" dirty="0" smtClean="0">
                <a:latin typeface="Courier New" charset="0"/>
              </a:rPr>
              <a:t>		</a:t>
            </a:r>
            <a:r>
              <a:rPr lang="en-US" sz="2000" b="1" dirty="0" err="1" smtClean="0">
                <a:latin typeface="Courier New" charset="0"/>
              </a:rPr>
              <a:t>lui</a:t>
            </a:r>
            <a:r>
              <a:rPr lang="en-US" sz="2000" b="1" dirty="0" smtClean="0">
                <a:latin typeface="Courier New" charset="0"/>
              </a:rPr>
              <a:t>	$t0, 0xffff </a:t>
            </a:r>
            <a:r>
              <a:rPr lang="en-US" sz="2000" b="1" dirty="0" smtClean="0">
                <a:solidFill>
                  <a:schemeClr val="bg1">
                    <a:lumMod val="65000"/>
                  </a:schemeClr>
                </a:solidFill>
                <a:latin typeface="Courier New" charset="0"/>
              </a:rPr>
              <a:t># ffff0000</a:t>
            </a:r>
            <a:r>
              <a:rPr lang="en-US" sz="2000" b="1" dirty="0" smtClean="0">
                <a:latin typeface="Courier New" charset="0"/>
              </a:rPr>
              <a:t/>
            </a:r>
            <a:br>
              <a:rPr lang="en-US" sz="2000" b="1" dirty="0" smtClean="0">
                <a:latin typeface="Courier New" charset="0"/>
              </a:rPr>
            </a:br>
            <a:r>
              <a:rPr lang="en-US" sz="2000" b="1" dirty="0" err="1" smtClean="0">
                <a:solidFill>
                  <a:schemeClr val="accent4"/>
                </a:solidFill>
                <a:latin typeface="Courier New" charset="0"/>
              </a:rPr>
              <a:t>Waitloop</a:t>
            </a:r>
            <a:r>
              <a:rPr lang="en-US" sz="2000" b="1" dirty="0" smtClean="0">
                <a:solidFill>
                  <a:schemeClr val="accent4"/>
                </a:solidFill>
                <a:latin typeface="Courier New" charset="0"/>
              </a:rPr>
              <a:t>:</a:t>
            </a:r>
            <a:r>
              <a:rPr lang="en-US" sz="2000" b="1" dirty="0" smtClean="0">
                <a:solidFill>
                  <a:schemeClr val="accent2"/>
                </a:solidFill>
                <a:latin typeface="Courier New" charset="0"/>
              </a:rPr>
              <a:t>	</a:t>
            </a:r>
            <a:r>
              <a:rPr lang="en-US" sz="2000" b="1" dirty="0" err="1" smtClean="0">
                <a:latin typeface="Courier New" charset="0"/>
              </a:rPr>
              <a:t>lw</a:t>
            </a:r>
            <a:r>
              <a:rPr lang="en-US" sz="2000" b="1" dirty="0" smtClean="0">
                <a:latin typeface="Courier New" charset="0"/>
              </a:rPr>
              <a:t>	$t1, 0($t0) </a:t>
            </a:r>
            <a:r>
              <a:rPr lang="en-US" sz="2000" b="1" dirty="0" smtClean="0">
                <a:solidFill>
                  <a:schemeClr val="bg1">
                    <a:lumMod val="65000"/>
                  </a:schemeClr>
                </a:solidFill>
                <a:latin typeface="Courier New" charset="0"/>
              </a:rPr>
              <a:t># control </a:t>
            </a:r>
            <a:r>
              <a:rPr lang="en-US" sz="2000" b="1" dirty="0" err="1" smtClean="0">
                <a:solidFill>
                  <a:schemeClr val="bg1">
                    <a:lumMod val="65000"/>
                  </a:schemeClr>
                </a:solidFill>
                <a:latin typeface="Courier New" charset="0"/>
              </a:rPr>
              <a:t>reg</a:t>
            </a:r>
            <a:r>
              <a:rPr lang="en-US" sz="2000" b="1" dirty="0" smtClean="0">
                <a:solidFill>
                  <a:srgbClr val="4F81BD"/>
                </a:solidFill>
                <a:latin typeface="Courier New" charset="0"/>
              </a:rPr>
              <a:t/>
            </a:r>
            <a:br>
              <a:rPr lang="en-US" sz="2000" b="1" dirty="0" smtClean="0">
                <a:solidFill>
                  <a:srgbClr val="4F81BD"/>
                </a:solidFill>
                <a:latin typeface="Courier New" charset="0"/>
              </a:rPr>
            </a:br>
            <a:r>
              <a:rPr lang="en-US" sz="2000" b="1" dirty="0" smtClean="0">
                <a:latin typeface="Courier New" charset="0"/>
              </a:rPr>
              <a:t>	</a:t>
            </a:r>
            <a:r>
              <a:rPr lang="en-US" sz="2000" b="1" dirty="0" err="1" smtClean="0">
                <a:latin typeface="Courier New" charset="0"/>
              </a:rPr>
              <a:t>andi</a:t>
            </a:r>
            <a:r>
              <a:rPr lang="en-US" sz="2000" b="1" dirty="0" smtClean="0">
                <a:latin typeface="Courier New" charset="0"/>
              </a:rPr>
              <a:t>	$t1,$t1,0x1</a:t>
            </a:r>
            <a:br>
              <a:rPr lang="en-US" sz="2000" b="1" dirty="0" smtClean="0">
                <a:latin typeface="Courier New" charset="0"/>
              </a:rPr>
            </a:br>
            <a:r>
              <a:rPr lang="en-US" sz="2000" b="1" dirty="0" smtClean="0">
                <a:latin typeface="Courier New" charset="0"/>
              </a:rPr>
              <a:t>	</a:t>
            </a:r>
            <a:r>
              <a:rPr lang="en-US" sz="2000" b="1" dirty="0" err="1" smtClean="0">
                <a:latin typeface="Courier New" charset="0"/>
              </a:rPr>
              <a:t>beq</a:t>
            </a:r>
            <a:r>
              <a:rPr lang="en-US" sz="2000" b="1" dirty="0" smtClean="0">
                <a:latin typeface="Courier New" charset="0"/>
              </a:rPr>
              <a:t>	$t1,$zero, </a:t>
            </a:r>
            <a:r>
              <a:rPr lang="en-US" sz="2000" b="1" dirty="0" err="1" smtClean="0">
                <a:solidFill>
                  <a:schemeClr val="accent6"/>
                </a:solidFill>
                <a:latin typeface="Courier New" charset="0"/>
              </a:rPr>
              <a:t>Waitloop</a:t>
            </a:r>
            <a:r>
              <a:rPr lang="en-US" sz="2000" b="1" dirty="0" smtClean="0">
                <a:latin typeface="Courier New" charset="0"/>
              </a:rPr>
              <a:t/>
            </a:r>
            <a:br>
              <a:rPr lang="en-US" sz="2000" b="1" dirty="0" smtClean="0">
                <a:latin typeface="Courier New" charset="0"/>
              </a:rPr>
            </a:br>
            <a:r>
              <a:rPr lang="en-US" sz="2000" b="1" dirty="0" smtClean="0">
                <a:latin typeface="Courier New" charset="0"/>
              </a:rPr>
              <a:t>	</a:t>
            </a:r>
            <a:r>
              <a:rPr lang="en-US" sz="2000" b="1" dirty="0" err="1" smtClean="0">
                <a:latin typeface="Courier New" charset="0"/>
              </a:rPr>
              <a:t>lw</a:t>
            </a:r>
            <a:r>
              <a:rPr lang="en-US" sz="2000" b="1" dirty="0" smtClean="0">
                <a:latin typeface="Courier New" charset="0"/>
              </a:rPr>
              <a:t>	$v0, 4($t0) </a:t>
            </a:r>
            <a:r>
              <a:rPr lang="en-US" sz="2000" b="1" dirty="0" smtClean="0">
                <a:solidFill>
                  <a:schemeClr val="bg1">
                    <a:lumMod val="65000"/>
                  </a:schemeClr>
                </a:solidFill>
                <a:latin typeface="Courier New" charset="0"/>
              </a:rPr>
              <a:t># data </a:t>
            </a:r>
            <a:r>
              <a:rPr lang="en-US" sz="2000" b="1" dirty="0" err="1" smtClean="0">
                <a:solidFill>
                  <a:schemeClr val="bg1">
                    <a:lumMod val="65000"/>
                  </a:schemeClr>
                </a:solidFill>
                <a:latin typeface="Courier New" charset="0"/>
              </a:rPr>
              <a:t>reg</a:t>
            </a:r>
            <a:endParaRPr lang="en-US" sz="2400" b="1" dirty="0" smtClean="0">
              <a:solidFill>
                <a:schemeClr val="bg1">
                  <a:lumMod val="65000"/>
                </a:schemeClr>
              </a:solidFill>
              <a:latin typeface="Courier New" charset="0"/>
            </a:endParaRPr>
          </a:p>
          <a:p>
            <a:pPr>
              <a:tabLst>
                <a:tab pos="2628900" algn="l"/>
                <a:tab pos="3543300" algn="l"/>
              </a:tabLst>
            </a:pPr>
            <a:r>
              <a:rPr lang="en-US" sz="2400" b="1" dirty="0" smtClean="0"/>
              <a:t>Output:  </a:t>
            </a:r>
            <a:r>
              <a:rPr lang="en-US" sz="2400" dirty="0" smtClean="0"/>
              <a:t>Write to display from </a:t>
            </a:r>
            <a:r>
              <a:rPr lang="en-US" sz="2200" dirty="0" smtClean="0">
                <a:latin typeface="Courier New" charset="0"/>
              </a:rPr>
              <a:t>$a0</a:t>
            </a:r>
          </a:p>
          <a:p>
            <a:pPr>
              <a:buFont typeface="Times" charset="0"/>
              <a:buNone/>
              <a:tabLst>
                <a:tab pos="2628900" algn="l"/>
                <a:tab pos="3543300" algn="l"/>
              </a:tabLst>
            </a:pPr>
            <a:r>
              <a:rPr lang="en-US" sz="2400" dirty="0" smtClean="0">
                <a:latin typeface="Courier New" charset="0"/>
              </a:rPr>
              <a:t>	</a:t>
            </a:r>
            <a:r>
              <a:rPr lang="en-US" sz="2400" b="1" dirty="0" smtClean="0">
                <a:latin typeface="Courier New" charset="0"/>
              </a:rPr>
              <a:t>	</a:t>
            </a:r>
            <a:r>
              <a:rPr lang="en-US" sz="2000" b="1" dirty="0" err="1" smtClean="0">
                <a:latin typeface="Courier New" charset="0"/>
              </a:rPr>
              <a:t>lui</a:t>
            </a:r>
            <a:r>
              <a:rPr lang="en-US" sz="2000" b="1" dirty="0" smtClean="0">
                <a:latin typeface="Courier New" charset="0"/>
              </a:rPr>
              <a:t>	$t0, 0xffff </a:t>
            </a:r>
            <a:r>
              <a:rPr lang="en-US" sz="2000" b="1" dirty="0" smtClean="0">
                <a:solidFill>
                  <a:schemeClr val="bg1">
                    <a:lumMod val="65000"/>
                  </a:schemeClr>
                </a:solidFill>
                <a:latin typeface="Courier New" charset="0"/>
              </a:rPr>
              <a:t># ffff0000</a:t>
            </a:r>
            <a:r>
              <a:rPr lang="en-US" sz="2000" b="1" dirty="0" smtClean="0">
                <a:latin typeface="Courier New" charset="0"/>
              </a:rPr>
              <a:t/>
            </a:r>
            <a:br>
              <a:rPr lang="en-US" sz="2000" b="1" dirty="0" smtClean="0">
                <a:latin typeface="Courier New" charset="0"/>
              </a:rPr>
            </a:br>
            <a:r>
              <a:rPr lang="en-US" sz="2000" b="1" dirty="0" err="1" smtClean="0">
                <a:solidFill>
                  <a:schemeClr val="accent4"/>
                </a:solidFill>
                <a:latin typeface="Courier New" charset="0"/>
              </a:rPr>
              <a:t>Waitloop</a:t>
            </a:r>
            <a:r>
              <a:rPr lang="en-US" sz="2000" b="1" dirty="0" smtClean="0">
                <a:solidFill>
                  <a:schemeClr val="accent4"/>
                </a:solidFill>
                <a:latin typeface="Courier New" charset="0"/>
              </a:rPr>
              <a:t>:</a:t>
            </a:r>
            <a:r>
              <a:rPr lang="en-US" sz="2000" b="1" dirty="0" smtClean="0">
                <a:solidFill>
                  <a:schemeClr val="accent2"/>
                </a:solidFill>
                <a:latin typeface="Courier New" charset="0"/>
              </a:rPr>
              <a:t>	</a:t>
            </a:r>
            <a:r>
              <a:rPr lang="en-US" sz="2000" b="1" dirty="0" err="1" smtClean="0">
                <a:latin typeface="Courier New" charset="0"/>
              </a:rPr>
              <a:t>lw</a:t>
            </a:r>
            <a:r>
              <a:rPr lang="en-US" sz="2000" b="1" dirty="0" smtClean="0">
                <a:latin typeface="Courier New" charset="0"/>
              </a:rPr>
              <a:t>	$t1, </a:t>
            </a:r>
            <a:r>
              <a:rPr lang="en-US" sz="2000" b="1" u="sng" dirty="0" smtClean="0">
                <a:solidFill>
                  <a:schemeClr val="accent1"/>
                </a:solidFill>
                <a:latin typeface="Courier New" charset="0"/>
              </a:rPr>
              <a:t>8</a:t>
            </a:r>
            <a:r>
              <a:rPr lang="en-US" sz="2000" b="1" dirty="0" smtClean="0">
                <a:latin typeface="Courier New" charset="0"/>
              </a:rPr>
              <a:t>($t0) </a:t>
            </a:r>
            <a:r>
              <a:rPr lang="en-US" sz="2000" b="1" dirty="0" smtClean="0">
                <a:solidFill>
                  <a:schemeClr val="bg1">
                    <a:lumMod val="65000"/>
                  </a:schemeClr>
                </a:solidFill>
                <a:latin typeface="Courier New" charset="0"/>
              </a:rPr>
              <a:t># control </a:t>
            </a:r>
            <a:r>
              <a:rPr lang="en-US" sz="2000" b="1" dirty="0" err="1" smtClean="0">
                <a:solidFill>
                  <a:schemeClr val="bg1">
                    <a:lumMod val="65000"/>
                  </a:schemeClr>
                </a:solidFill>
                <a:latin typeface="Courier New" charset="0"/>
              </a:rPr>
              <a:t>reg</a:t>
            </a:r>
            <a:r>
              <a:rPr lang="en-US" sz="2000" b="1" dirty="0" smtClean="0">
                <a:solidFill>
                  <a:schemeClr val="bg1">
                    <a:lumMod val="65000"/>
                  </a:schemeClr>
                </a:solidFill>
                <a:latin typeface="Courier New" charset="0"/>
              </a:rPr>
              <a:t/>
            </a:r>
            <a:br>
              <a:rPr lang="en-US" sz="2000" b="1" dirty="0" smtClean="0">
                <a:solidFill>
                  <a:schemeClr val="bg1">
                    <a:lumMod val="65000"/>
                  </a:schemeClr>
                </a:solidFill>
                <a:latin typeface="Courier New" charset="0"/>
              </a:rPr>
            </a:br>
            <a:r>
              <a:rPr lang="en-US" sz="2000" b="1" dirty="0" smtClean="0">
                <a:latin typeface="Courier New" charset="0"/>
              </a:rPr>
              <a:t>	</a:t>
            </a:r>
            <a:r>
              <a:rPr lang="en-US" sz="2000" b="1" dirty="0" err="1" smtClean="0">
                <a:latin typeface="Courier New" charset="0"/>
              </a:rPr>
              <a:t>andi</a:t>
            </a:r>
            <a:r>
              <a:rPr lang="en-US" sz="2000" b="1" dirty="0" smtClean="0">
                <a:latin typeface="Courier New" charset="0"/>
              </a:rPr>
              <a:t>	$t1,$t1,0x1</a:t>
            </a:r>
            <a:br>
              <a:rPr lang="en-US" sz="2000" b="1" dirty="0" smtClean="0">
                <a:latin typeface="Courier New" charset="0"/>
              </a:rPr>
            </a:br>
            <a:r>
              <a:rPr lang="en-US" sz="2000" b="1" dirty="0" smtClean="0">
                <a:latin typeface="Courier New" charset="0"/>
              </a:rPr>
              <a:t>	</a:t>
            </a:r>
            <a:r>
              <a:rPr lang="en-US" sz="2000" b="1" dirty="0" err="1" smtClean="0">
                <a:latin typeface="Courier New" charset="0"/>
              </a:rPr>
              <a:t>beq</a:t>
            </a:r>
            <a:r>
              <a:rPr lang="en-US" sz="2000" b="1" dirty="0" smtClean="0">
                <a:latin typeface="Courier New" charset="0"/>
              </a:rPr>
              <a:t>	$t1,$zero, </a:t>
            </a:r>
            <a:r>
              <a:rPr lang="en-US" sz="2000" b="1" dirty="0" err="1" smtClean="0">
                <a:solidFill>
                  <a:schemeClr val="accent6"/>
                </a:solidFill>
                <a:latin typeface="Courier New" charset="0"/>
              </a:rPr>
              <a:t>Waitloop</a:t>
            </a:r>
            <a:r>
              <a:rPr lang="en-US" sz="2000" b="1" dirty="0" smtClean="0">
                <a:latin typeface="Courier New" charset="0"/>
              </a:rPr>
              <a:t/>
            </a:r>
            <a:br>
              <a:rPr lang="en-US" sz="2000" b="1" dirty="0" smtClean="0">
                <a:latin typeface="Courier New" charset="0"/>
              </a:rPr>
            </a:br>
            <a:r>
              <a:rPr lang="en-US" sz="2000" b="1" dirty="0" smtClean="0">
                <a:latin typeface="Courier New" charset="0"/>
              </a:rPr>
              <a:t>	</a:t>
            </a:r>
            <a:r>
              <a:rPr lang="en-US" sz="2000" b="1" u="sng" dirty="0" err="1" smtClean="0">
                <a:solidFill>
                  <a:schemeClr val="accent1"/>
                </a:solidFill>
                <a:latin typeface="Courier New" charset="0"/>
              </a:rPr>
              <a:t>sw</a:t>
            </a:r>
            <a:r>
              <a:rPr lang="en-US" sz="2000" b="1" dirty="0" smtClean="0">
                <a:solidFill>
                  <a:schemeClr val="accent1"/>
                </a:solidFill>
                <a:latin typeface="Courier New" charset="0"/>
              </a:rPr>
              <a:t>	</a:t>
            </a:r>
            <a:r>
              <a:rPr lang="en-US" sz="2000" b="1" u="sng" dirty="0" smtClean="0">
                <a:solidFill>
                  <a:schemeClr val="accent1"/>
                </a:solidFill>
                <a:latin typeface="Courier New" charset="0"/>
              </a:rPr>
              <a:t>$a0</a:t>
            </a:r>
            <a:r>
              <a:rPr lang="en-US" sz="2000" b="1" dirty="0" smtClean="0">
                <a:solidFill>
                  <a:schemeClr val="accent1"/>
                </a:solidFill>
                <a:latin typeface="Courier New" charset="0"/>
              </a:rPr>
              <a:t>,</a:t>
            </a:r>
            <a:r>
              <a:rPr lang="en-US" sz="2000" b="1" u="sng" dirty="0" smtClean="0">
                <a:solidFill>
                  <a:schemeClr val="accent1"/>
                </a:solidFill>
                <a:latin typeface="Courier New" charset="0"/>
              </a:rPr>
              <a:t>12</a:t>
            </a:r>
            <a:r>
              <a:rPr lang="en-US" sz="2000" b="1" dirty="0" smtClean="0">
                <a:latin typeface="Courier New" charset="0"/>
              </a:rPr>
              <a:t>($t0) </a:t>
            </a:r>
            <a:r>
              <a:rPr lang="en-US" sz="2000" b="1" dirty="0" smtClean="0">
                <a:solidFill>
                  <a:schemeClr val="bg1">
                    <a:lumMod val="65000"/>
                  </a:schemeClr>
                </a:solidFill>
                <a:latin typeface="Courier New" charset="0"/>
              </a:rPr>
              <a:t># data </a:t>
            </a:r>
            <a:r>
              <a:rPr lang="en-US" sz="2000" b="1" dirty="0" err="1" smtClean="0">
                <a:solidFill>
                  <a:schemeClr val="bg1">
                    <a:lumMod val="65000"/>
                  </a:schemeClr>
                </a:solidFill>
                <a:latin typeface="Courier New" charset="0"/>
              </a:rPr>
              <a:t>reg</a:t>
            </a:r>
            <a:endParaRPr lang="en-US" sz="2000" b="1" dirty="0" smtClean="0">
              <a:solidFill>
                <a:schemeClr val="bg1">
                  <a:lumMod val="65000"/>
                </a:schemeClr>
              </a:solidFill>
              <a:latin typeface="Courier New" charset="0"/>
            </a:endParaRPr>
          </a:p>
          <a:p>
            <a:pPr marL="0" indent="0">
              <a:spcBef>
                <a:spcPts val="1800"/>
              </a:spcBef>
              <a:tabLst>
                <a:tab pos="2628900" algn="l"/>
                <a:tab pos="3543300" algn="l"/>
              </a:tabLst>
            </a:pPr>
            <a:r>
              <a:rPr lang="en-US" sz="2400" dirty="0" smtClean="0"/>
              <a:t>   “Ready” bit is from processor’s point of view!</a:t>
            </a:r>
            <a:endParaRPr lang="en-US" sz="2400" dirty="0"/>
          </a:p>
        </p:txBody>
      </p:sp>
      <p:sp>
        <p:nvSpPr>
          <p:cNvPr id="6" name="Title 5"/>
          <p:cNvSpPr>
            <a:spLocks noGrp="1"/>
          </p:cNvSpPr>
          <p:nvPr>
            <p:ph type="title"/>
          </p:nvPr>
        </p:nvSpPr>
        <p:spPr/>
        <p:txBody>
          <a:bodyPr/>
          <a:lstStyle/>
          <a:p>
            <a:r>
              <a:rPr lang="en-US" dirty="0" smtClean="0">
                <a:solidFill>
                  <a:schemeClr val="accent1"/>
                </a:solidFill>
              </a:rPr>
              <a:t>I/O Example (Polling in MIPS)</a:t>
            </a:r>
            <a:endParaRPr lang="en-US" dirty="0">
              <a:solidFill>
                <a:schemeClr val="accent1"/>
              </a:solidFill>
            </a:endParaRPr>
          </a:p>
        </p:txBody>
      </p:sp>
      <p:sp>
        <p:nvSpPr>
          <p:cNvPr id="8" name="Date Placeholder 7"/>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22</a:t>
            </a:fld>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4091729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2050" name="Rectangle 2"/>
          <p:cNvSpPr>
            <a:spLocks noGrp="1" noChangeArrowheads="1"/>
          </p:cNvSpPr>
          <p:nvPr>
            <p:ph type="title"/>
          </p:nvPr>
        </p:nvSpPr>
        <p:spPr/>
        <p:txBody>
          <a:bodyPr/>
          <a:lstStyle/>
          <a:p>
            <a:r>
              <a:rPr lang="en-US" dirty="0" smtClean="0">
                <a:solidFill>
                  <a:schemeClr val="accent1"/>
                </a:solidFill>
              </a:rPr>
              <a:t>Cost of Polling?</a:t>
            </a:r>
            <a:endParaRPr lang="en-US" dirty="0">
              <a:solidFill>
                <a:schemeClr val="accent1"/>
              </a:solidFill>
            </a:endParaRPr>
          </a:p>
        </p:txBody>
      </p:sp>
      <p:sp>
        <p:nvSpPr>
          <p:cNvPr id="3202051" name="Rectangle 3"/>
          <p:cNvSpPr>
            <a:spLocks noGrp="1" noChangeArrowheads="1"/>
          </p:cNvSpPr>
          <p:nvPr>
            <p:ph type="body" idx="1"/>
          </p:nvPr>
        </p:nvSpPr>
        <p:spPr>
          <a:xfrm>
            <a:off x="457200" y="1600199"/>
            <a:ext cx="8229600" cy="4937760"/>
          </a:xfrm>
        </p:spPr>
        <p:txBody>
          <a:bodyPr>
            <a:normAutofit fontScale="92500" lnSpcReduction="10000"/>
          </a:bodyPr>
          <a:lstStyle/>
          <a:p>
            <a:r>
              <a:rPr lang="en-US" dirty="0" smtClean="0"/>
              <a:t>Processor specs:  1 GHz clock, 400 clock cycles for a polling operation (call polling routine, accessing the device, and returning) </a:t>
            </a:r>
          </a:p>
          <a:p>
            <a:r>
              <a:rPr lang="en-US" dirty="0" smtClean="0"/>
              <a:t>Determine % of processor time for polling:</a:t>
            </a:r>
          </a:p>
          <a:p>
            <a:pPr lvl="1"/>
            <a:r>
              <a:rPr lang="en-US" b="1" dirty="0" smtClean="0"/>
              <a:t>Mouse:</a:t>
            </a:r>
            <a:r>
              <a:rPr lang="en-US" dirty="0" smtClean="0"/>
              <a:t>  Polled 30 times/sec so as not to miss user movement</a:t>
            </a:r>
          </a:p>
          <a:p>
            <a:pPr lvl="1"/>
            <a:r>
              <a:rPr lang="en-US" b="1" dirty="0" smtClean="0"/>
              <a:t>Floppy disk:</a:t>
            </a:r>
            <a:r>
              <a:rPr lang="en-US" dirty="0" smtClean="0"/>
              <a:t>  Transferred data in 2-Byte units with data rate of 50 KB/sec.  No data transfer can be missed.</a:t>
            </a:r>
          </a:p>
          <a:p>
            <a:pPr lvl="1"/>
            <a:r>
              <a:rPr lang="en-US" b="1" dirty="0" smtClean="0"/>
              <a:t>Hard disk:</a:t>
            </a:r>
            <a:r>
              <a:rPr lang="en-US" dirty="0" smtClean="0"/>
              <a:t>  Transfers data in 16-Byte chunks and can transfer at 16 MB/second.  Again, no transfer can be missed.</a:t>
            </a:r>
            <a:endParaRPr lang="en-US"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23</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17356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4098" name="Rectangle 2"/>
          <p:cNvSpPr>
            <a:spLocks noGrp="1" noChangeArrowheads="1"/>
          </p:cNvSpPr>
          <p:nvPr>
            <p:ph type="title"/>
          </p:nvPr>
        </p:nvSpPr>
        <p:spPr/>
        <p:txBody>
          <a:bodyPr>
            <a:normAutofit/>
          </a:bodyPr>
          <a:lstStyle/>
          <a:p>
            <a:r>
              <a:rPr lang="en-US" dirty="0" smtClean="0">
                <a:solidFill>
                  <a:schemeClr val="accent1"/>
                </a:solidFill>
              </a:rPr>
              <a:t>% Processor time to poll</a:t>
            </a:r>
            <a:endParaRPr lang="en-US" dirty="0">
              <a:solidFill>
                <a:schemeClr val="accent1"/>
              </a:solidFill>
            </a:endParaRPr>
          </a:p>
        </p:txBody>
      </p:sp>
      <p:sp>
        <p:nvSpPr>
          <p:cNvPr id="3204099" name="Rectangle 3"/>
          <p:cNvSpPr>
            <a:spLocks noGrp="1" noChangeArrowheads="1"/>
          </p:cNvSpPr>
          <p:nvPr>
            <p:ph type="body" idx="1"/>
          </p:nvPr>
        </p:nvSpPr>
        <p:spPr>
          <a:xfrm>
            <a:off x="457200" y="1600200"/>
            <a:ext cx="8503920" cy="4937760"/>
          </a:xfrm>
        </p:spPr>
        <p:txBody>
          <a:bodyPr>
            <a:normAutofit/>
          </a:bodyPr>
          <a:lstStyle/>
          <a:p>
            <a:r>
              <a:rPr lang="en-US" sz="2800" dirty="0" smtClean="0"/>
              <a:t>Mouse polling:</a:t>
            </a:r>
          </a:p>
          <a:p>
            <a:pPr lvl="1"/>
            <a:r>
              <a:rPr lang="en-US" sz="2400" i="1" dirty="0" smtClean="0"/>
              <a:t>Time taken:  </a:t>
            </a:r>
            <a:r>
              <a:rPr lang="en-US" sz="2400" dirty="0" smtClean="0"/>
              <a:t>30 [polls/s] × 400 [clocks/poll] = 12K [clocks/s]</a:t>
            </a:r>
          </a:p>
          <a:p>
            <a:pPr lvl="1"/>
            <a:r>
              <a:rPr lang="en-US" sz="2400" i="1" dirty="0" smtClean="0"/>
              <a:t>% Time:</a:t>
            </a:r>
            <a:r>
              <a:rPr lang="en-US" sz="2400" dirty="0" smtClean="0"/>
              <a:t>  1.2×10</a:t>
            </a:r>
            <a:r>
              <a:rPr lang="en-US" sz="2400" baseline="30000" dirty="0" smtClean="0"/>
              <a:t>4</a:t>
            </a:r>
            <a:r>
              <a:rPr lang="en-US" sz="2400" dirty="0" smtClean="0"/>
              <a:t> [clocks/s] / 10</a:t>
            </a:r>
            <a:r>
              <a:rPr lang="en-US" sz="2400" baseline="30000" dirty="0" smtClean="0"/>
              <a:t>9</a:t>
            </a:r>
            <a:r>
              <a:rPr lang="en-US" sz="2400" dirty="0" smtClean="0"/>
              <a:t> [clocks/s] = </a:t>
            </a:r>
            <a:r>
              <a:rPr lang="en-US" sz="2400" dirty="0" smtClean="0">
                <a:solidFill>
                  <a:srgbClr val="FF0000"/>
                </a:solidFill>
              </a:rPr>
              <a:t>0.0012%</a:t>
            </a:r>
          </a:p>
          <a:p>
            <a:pPr lvl="1"/>
            <a:r>
              <a:rPr lang="en-US" sz="2400" dirty="0" smtClean="0"/>
              <a:t>Polling mouse little impact on processor</a:t>
            </a:r>
          </a:p>
          <a:p>
            <a:r>
              <a:rPr lang="en-US" sz="2800" dirty="0" smtClean="0"/>
              <a:t>Disk polling:</a:t>
            </a:r>
          </a:p>
          <a:p>
            <a:pPr lvl="1"/>
            <a:r>
              <a:rPr lang="en-US" sz="2400" i="1" dirty="0" smtClean="0">
                <a:solidFill>
                  <a:srgbClr val="000000"/>
                </a:solidFill>
              </a:rPr>
              <a:t>Freq:</a:t>
            </a:r>
            <a:r>
              <a:rPr lang="en-US" sz="2400" dirty="0" smtClean="0">
                <a:solidFill>
                  <a:srgbClr val="000000"/>
                </a:solidFill>
              </a:rPr>
              <a:t>  16 [MB/s] / 16 [B/poll] = 1M [polls/s]</a:t>
            </a:r>
          </a:p>
          <a:p>
            <a:pPr lvl="1"/>
            <a:r>
              <a:rPr lang="en-US" sz="2400" i="1" dirty="0" smtClean="0"/>
              <a:t>Time taken:</a:t>
            </a:r>
            <a:r>
              <a:rPr lang="en-US" sz="2400" dirty="0" smtClean="0"/>
              <a:t> </a:t>
            </a:r>
            <a:r>
              <a:rPr lang="en-US" sz="2400" dirty="0" smtClean="0">
                <a:solidFill>
                  <a:srgbClr val="000000"/>
                </a:solidFill>
              </a:rPr>
              <a:t>1M [polls/s] </a:t>
            </a:r>
            <a:r>
              <a:rPr lang="en-US" sz="2400" dirty="0" smtClean="0"/>
              <a:t>×</a:t>
            </a:r>
            <a:r>
              <a:rPr lang="en-US" sz="2400" dirty="0" smtClean="0">
                <a:solidFill>
                  <a:srgbClr val="000000"/>
                </a:solidFill>
              </a:rPr>
              <a:t> 400 [clocks/poll] = 4</a:t>
            </a:r>
            <a:r>
              <a:rPr lang="en-US" sz="2400" dirty="0" smtClean="0"/>
              <a:t>00M</a:t>
            </a:r>
            <a:r>
              <a:rPr lang="en-US" sz="2400" dirty="0" smtClean="0">
                <a:solidFill>
                  <a:srgbClr val="000000"/>
                </a:solidFill>
              </a:rPr>
              <a:t> [clocks/s]</a:t>
            </a:r>
          </a:p>
          <a:p>
            <a:pPr lvl="1"/>
            <a:r>
              <a:rPr lang="en-US" sz="2400" i="1" dirty="0" smtClean="0">
                <a:solidFill>
                  <a:srgbClr val="000000"/>
                </a:solidFill>
              </a:rPr>
              <a:t>% Time:</a:t>
            </a:r>
            <a:r>
              <a:rPr lang="en-US" sz="2400" dirty="0" smtClean="0">
                <a:solidFill>
                  <a:srgbClr val="000000"/>
                </a:solidFill>
              </a:rPr>
              <a:t>  4</a:t>
            </a:r>
            <a:r>
              <a:rPr lang="en-US" sz="2400" dirty="0" smtClean="0"/>
              <a:t>×</a:t>
            </a:r>
            <a:r>
              <a:rPr lang="en-US" sz="2400" dirty="0" smtClean="0">
                <a:solidFill>
                  <a:srgbClr val="000000"/>
                </a:solidFill>
              </a:rPr>
              <a:t>10</a:t>
            </a:r>
            <a:r>
              <a:rPr lang="en-US" sz="2400" baseline="30000" dirty="0" smtClean="0">
                <a:solidFill>
                  <a:srgbClr val="000000"/>
                </a:solidFill>
              </a:rPr>
              <a:t>8</a:t>
            </a:r>
            <a:r>
              <a:rPr lang="en-US" sz="2400" dirty="0" smtClean="0">
                <a:solidFill>
                  <a:srgbClr val="000000"/>
                </a:solidFill>
              </a:rPr>
              <a:t> [clocks/s] / 10</a:t>
            </a:r>
            <a:r>
              <a:rPr lang="en-US" sz="2400" baseline="30000" dirty="0" smtClean="0">
                <a:solidFill>
                  <a:srgbClr val="000000"/>
                </a:solidFill>
              </a:rPr>
              <a:t>9</a:t>
            </a:r>
            <a:r>
              <a:rPr lang="en-US" sz="2400" dirty="0" smtClean="0">
                <a:solidFill>
                  <a:srgbClr val="000000"/>
                </a:solidFill>
              </a:rPr>
              <a:t> [clocks/s] = </a:t>
            </a:r>
            <a:r>
              <a:rPr lang="en-US" sz="2400" dirty="0" smtClean="0">
                <a:solidFill>
                  <a:srgbClr val="FF0000"/>
                </a:solidFill>
              </a:rPr>
              <a:t>40%</a:t>
            </a:r>
          </a:p>
          <a:p>
            <a:pPr lvl="1"/>
            <a:r>
              <a:rPr lang="en-US" sz="2400" dirty="0" smtClean="0"/>
              <a:t>Unacceptable!</a:t>
            </a:r>
          </a:p>
          <a:p>
            <a:r>
              <a:rPr lang="en-US" sz="2800" b="1" dirty="0" smtClean="0"/>
              <a:t>Problems:</a:t>
            </a:r>
            <a:r>
              <a:rPr lang="en-US" sz="2800" dirty="0" smtClean="0"/>
              <a:t>  polling, accessing small chunks</a:t>
            </a:r>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24</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2921050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8194" name="Rectangle 2"/>
          <p:cNvSpPr>
            <a:spLocks noGrp="1" noChangeArrowheads="1"/>
          </p:cNvSpPr>
          <p:nvPr>
            <p:ph type="title"/>
          </p:nvPr>
        </p:nvSpPr>
        <p:spPr/>
        <p:txBody>
          <a:bodyPr/>
          <a:lstStyle/>
          <a:p>
            <a:r>
              <a:rPr lang="en-US" dirty="0" smtClean="0">
                <a:solidFill>
                  <a:schemeClr val="accent1"/>
                </a:solidFill>
              </a:rPr>
              <a:t>Alternatives to Polling?</a:t>
            </a:r>
            <a:endParaRPr lang="en-US" dirty="0">
              <a:solidFill>
                <a:schemeClr val="accent1"/>
              </a:solidFill>
            </a:endParaRPr>
          </a:p>
        </p:txBody>
      </p:sp>
      <p:sp>
        <p:nvSpPr>
          <p:cNvPr id="3208195" name="Rectangle 3"/>
          <p:cNvSpPr>
            <a:spLocks noGrp="1" noChangeArrowheads="1"/>
          </p:cNvSpPr>
          <p:nvPr>
            <p:ph type="body" idx="1"/>
          </p:nvPr>
        </p:nvSpPr>
        <p:spPr>
          <a:xfrm>
            <a:off x="457200" y="1600199"/>
            <a:ext cx="8229600" cy="4937760"/>
          </a:xfrm>
        </p:spPr>
        <p:txBody>
          <a:bodyPr/>
          <a:lstStyle/>
          <a:p>
            <a:r>
              <a:rPr lang="en-US" dirty="0" smtClean="0"/>
              <a:t>Wasteful to have processor spend most of its time “spin-waiting” for I/O to be ready</a:t>
            </a:r>
          </a:p>
          <a:p>
            <a:r>
              <a:rPr lang="en-US" dirty="0" smtClean="0"/>
              <a:t>Would like an unplanned procedure call that would be invoked only when I/O device is ready</a:t>
            </a:r>
          </a:p>
          <a:p>
            <a:r>
              <a:rPr lang="en-US" b="1" dirty="0" smtClean="0"/>
              <a:t>Solution:</a:t>
            </a:r>
            <a:r>
              <a:rPr lang="en-US" dirty="0" smtClean="0"/>
              <a:t>  Use </a:t>
            </a:r>
            <a:r>
              <a:rPr lang="en-US" i="1" dirty="0" smtClean="0">
                <a:solidFill>
                  <a:srgbClr val="FF0000"/>
                </a:solidFill>
              </a:rPr>
              <a:t>exception</a:t>
            </a:r>
            <a:r>
              <a:rPr lang="en-US" dirty="0" smtClean="0"/>
              <a:t> mechanism</a:t>
            </a:r>
            <a:r>
              <a:rPr lang="en-US" dirty="0" smtClean="0">
                <a:solidFill>
                  <a:schemeClr val="accent1"/>
                </a:solidFill>
              </a:rPr>
              <a:t> </a:t>
            </a:r>
            <a:r>
              <a:rPr lang="en-US" dirty="0" smtClean="0"/>
              <a:t>to help trigger I/O, then </a:t>
            </a:r>
            <a:r>
              <a:rPr lang="en-US" i="1" dirty="0" smtClean="0">
                <a:solidFill>
                  <a:srgbClr val="FF0000"/>
                </a:solidFill>
              </a:rPr>
              <a:t>interrupt</a:t>
            </a:r>
            <a:r>
              <a:rPr lang="en-US" dirty="0" smtClean="0">
                <a:solidFill>
                  <a:schemeClr val="accent2"/>
                </a:solidFill>
              </a:rPr>
              <a:t> </a:t>
            </a:r>
            <a:r>
              <a:rPr lang="en-US" dirty="0" smtClean="0"/>
              <a:t>program when I/O is done with data transfer</a:t>
            </a:r>
          </a:p>
          <a:p>
            <a:pPr lvl="1"/>
            <a:r>
              <a:rPr lang="en-US" dirty="0" smtClean="0"/>
              <a:t>This method is discussed next</a:t>
            </a:r>
            <a:endParaRPr lang="en-US"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25</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2109464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寄存器：</a:t>
            </a:r>
            <a:r>
              <a:rPr lang="en-US" altLang="zh-CN" dirty="0" smtClean="0"/>
              <a:t>R0~R31</a:t>
            </a:r>
            <a:r>
              <a:rPr lang="zh-CN" altLang="en-US" dirty="0" smtClean="0"/>
              <a:t>，</a:t>
            </a:r>
            <a:r>
              <a:rPr lang="en-US" altLang="zh-CN" dirty="0" smtClean="0"/>
              <a:t>PC</a:t>
            </a:r>
            <a:endParaRPr lang="en-US" altLang="zh-CN" dirty="0"/>
          </a:p>
          <a:p>
            <a:r>
              <a:rPr lang="zh-CN" altLang="en-US" dirty="0" smtClean="0"/>
              <a:t>存储器及存储器视图</a:t>
            </a:r>
            <a:endParaRPr lang="en-US" altLang="zh-CN" dirty="0" smtClean="0"/>
          </a:p>
          <a:p>
            <a:r>
              <a:rPr lang="zh-CN" altLang="en-US" dirty="0" smtClean="0"/>
              <a:t>输入输出</a:t>
            </a:r>
            <a:endParaRPr lang="en-US" altLang="zh-CN" dirty="0" smtClean="0"/>
          </a:p>
          <a:p>
            <a:r>
              <a:rPr lang="zh-CN" altLang="en-US" dirty="0" smtClean="0">
                <a:solidFill>
                  <a:srgbClr val="FF0000"/>
                </a:solidFill>
              </a:rPr>
              <a:t>异常</a:t>
            </a:r>
            <a:r>
              <a:rPr lang="en-US" altLang="zh-CN" dirty="0" smtClean="0">
                <a:solidFill>
                  <a:srgbClr val="FF0000"/>
                </a:solidFill>
              </a:rPr>
              <a:t>/</a:t>
            </a:r>
            <a:r>
              <a:rPr lang="zh-CN" altLang="en-US" dirty="0" smtClean="0">
                <a:solidFill>
                  <a:srgbClr val="FF0000"/>
                </a:solidFill>
              </a:rPr>
              <a:t>中断</a:t>
            </a:r>
            <a:endParaRPr lang="en-US" altLang="zh-CN" dirty="0" smtClean="0">
              <a:solidFill>
                <a:srgbClr val="FF0000"/>
              </a:solidFill>
            </a:endParaRPr>
          </a:p>
          <a:p>
            <a:r>
              <a:rPr lang="zh-CN" altLang="en-US" dirty="0" smtClean="0"/>
              <a:t>协处理器</a:t>
            </a:r>
            <a:endParaRPr lang="en-US" altLang="zh-CN" dirty="0" smtClean="0"/>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xmlns="" val="4130474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dirty="0">
                <a:solidFill>
                  <a:schemeClr val="accent1"/>
                </a:solidFill>
              </a:rPr>
              <a:t>Exceptions and Interrupts</a:t>
            </a:r>
            <a:endParaRPr lang="en-AU" dirty="0">
              <a:solidFill>
                <a:schemeClr val="accent1"/>
              </a:solidFill>
            </a:endParaRPr>
          </a:p>
        </p:txBody>
      </p:sp>
      <p:sp>
        <p:nvSpPr>
          <p:cNvPr id="452611" name="Rectangle 3"/>
          <p:cNvSpPr>
            <a:spLocks noGrp="1" noChangeArrowheads="1"/>
          </p:cNvSpPr>
          <p:nvPr>
            <p:ph idx="1"/>
          </p:nvPr>
        </p:nvSpPr>
        <p:spPr>
          <a:xfrm>
            <a:off x="457200" y="1600199"/>
            <a:ext cx="8229600" cy="4937760"/>
          </a:xfrm>
        </p:spPr>
        <p:txBody>
          <a:bodyPr>
            <a:normAutofit/>
          </a:bodyPr>
          <a:lstStyle/>
          <a:p>
            <a:r>
              <a:rPr lang="en-US" sz="2800" dirty="0"/>
              <a:t>“Unexpected” events requiring </a:t>
            </a:r>
            <a:r>
              <a:rPr lang="en-US" sz="2800" dirty="0" smtClean="0"/>
              <a:t>change in </a:t>
            </a:r>
            <a:r>
              <a:rPr lang="en-US" sz="2800" dirty="0"/>
              <a:t>flow of control</a:t>
            </a:r>
          </a:p>
          <a:p>
            <a:pPr lvl="1"/>
            <a:r>
              <a:rPr lang="en-US" sz="2400" dirty="0"/>
              <a:t>Different </a:t>
            </a:r>
            <a:r>
              <a:rPr lang="en-US" sz="2400" dirty="0" err="1"/>
              <a:t>ISAs</a:t>
            </a:r>
            <a:r>
              <a:rPr lang="en-US" sz="2400" dirty="0"/>
              <a:t> use the terms differently</a:t>
            </a:r>
          </a:p>
          <a:p>
            <a:r>
              <a:rPr lang="en-US" sz="2800" i="1" dirty="0">
                <a:solidFill>
                  <a:srgbClr val="FF0000"/>
                </a:solidFill>
              </a:rPr>
              <a:t>Exception</a:t>
            </a:r>
          </a:p>
          <a:p>
            <a:pPr lvl="1"/>
            <a:r>
              <a:rPr lang="en-US" sz="2400" dirty="0"/>
              <a:t>Arises within the </a:t>
            </a:r>
            <a:r>
              <a:rPr lang="en-US" sz="2400" dirty="0" smtClean="0"/>
              <a:t>CPU </a:t>
            </a:r>
            <a:br>
              <a:rPr lang="en-US" sz="2400" dirty="0" smtClean="0"/>
            </a:br>
            <a:r>
              <a:rPr lang="en-US" sz="2400" dirty="0" smtClean="0"/>
              <a:t>(e.g. undefined </a:t>
            </a:r>
            <a:r>
              <a:rPr lang="en-US" sz="2400" dirty="0" err="1" smtClean="0"/>
              <a:t>opcode</a:t>
            </a:r>
            <a:r>
              <a:rPr lang="en-US" sz="2400" dirty="0" smtClean="0"/>
              <a:t>, overflow, </a:t>
            </a:r>
            <a:r>
              <a:rPr lang="en-US" sz="2400" dirty="0" err="1" smtClean="0"/>
              <a:t>syscall</a:t>
            </a:r>
            <a:r>
              <a:rPr lang="en-US" sz="2400" dirty="0" smtClean="0"/>
              <a:t>, TLB Miss)</a:t>
            </a:r>
            <a:endParaRPr lang="en-US" sz="2400" dirty="0"/>
          </a:p>
          <a:p>
            <a:r>
              <a:rPr lang="en-US" sz="2800" i="1" dirty="0">
                <a:solidFill>
                  <a:srgbClr val="FF0000"/>
                </a:solidFill>
              </a:rPr>
              <a:t>Interrupt</a:t>
            </a:r>
          </a:p>
          <a:p>
            <a:pPr lvl="1"/>
            <a:r>
              <a:rPr lang="en-US" sz="2400" dirty="0"/>
              <a:t>From an external I/O controller</a:t>
            </a:r>
          </a:p>
          <a:p>
            <a:r>
              <a:rPr lang="en-US" sz="2800" dirty="0"/>
              <a:t>Dealing with </a:t>
            </a:r>
            <a:r>
              <a:rPr lang="en-US" sz="2800" dirty="0" smtClean="0"/>
              <a:t>these </a:t>
            </a:r>
            <a:r>
              <a:rPr lang="en-US" sz="2800" dirty="0"/>
              <a:t>without sacrificing performance is</a:t>
            </a:r>
            <a:r>
              <a:rPr lang="en-US" sz="2800" dirty="0" smtClean="0"/>
              <a:t> difficult!</a:t>
            </a:r>
            <a:endParaRPr lang="en-AU" sz="2800" dirty="0"/>
          </a:p>
        </p:txBody>
      </p:sp>
      <p:sp>
        <p:nvSpPr>
          <p:cNvPr id="8" name="Date Placeholder 7"/>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27</a:t>
            </a:fld>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33233973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dirty="0">
                <a:solidFill>
                  <a:schemeClr val="accent1"/>
                </a:solidFill>
              </a:rPr>
              <a:t>Handling </a:t>
            </a:r>
            <a:r>
              <a:rPr lang="en-US" dirty="0" smtClean="0">
                <a:solidFill>
                  <a:schemeClr val="accent1"/>
                </a:solidFill>
              </a:rPr>
              <a:t>Exceptions (1/2)</a:t>
            </a:r>
            <a:endParaRPr lang="en-AU" dirty="0">
              <a:solidFill>
                <a:schemeClr val="accent1"/>
              </a:solidFill>
            </a:endParaRPr>
          </a:p>
        </p:txBody>
      </p:sp>
      <p:sp>
        <p:nvSpPr>
          <p:cNvPr id="454659" name="Rectangle 3"/>
          <p:cNvSpPr>
            <a:spLocks noGrp="1" noChangeArrowheads="1"/>
          </p:cNvSpPr>
          <p:nvPr>
            <p:ph idx="1"/>
          </p:nvPr>
        </p:nvSpPr>
        <p:spPr>
          <a:xfrm>
            <a:off x="457200" y="1600199"/>
            <a:ext cx="8229600" cy="4937760"/>
          </a:xfrm>
        </p:spPr>
        <p:txBody>
          <a:bodyPr>
            <a:normAutofit fontScale="92500"/>
          </a:bodyPr>
          <a:lstStyle/>
          <a:p>
            <a:pPr>
              <a:lnSpc>
                <a:spcPct val="90000"/>
              </a:lnSpc>
            </a:pPr>
            <a:r>
              <a:rPr lang="en-US" dirty="0"/>
              <a:t>In MIPS, exceptions managed by a System Control Coprocessor (CP0</a:t>
            </a:r>
            <a:r>
              <a:rPr lang="en-US" dirty="0" smtClean="0"/>
              <a:t>)</a:t>
            </a:r>
            <a:endParaRPr lang="en-US" dirty="0"/>
          </a:p>
          <a:p>
            <a:pPr>
              <a:lnSpc>
                <a:spcPct val="90000"/>
              </a:lnSpc>
            </a:pPr>
            <a:r>
              <a:rPr lang="en-US" dirty="0"/>
              <a:t>Save PC of offending (or interrupted) instruction</a:t>
            </a:r>
          </a:p>
          <a:p>
            <a:pPr lvl="1">
              <a:lnSpc>
                <a:spcPct val="90000"/>
              </a:lnSpc>
            </a:pPr>
            <a:r>
              <a:rPr lang="en-US" dirty="0"/>
              <a:t>In MIPS:</a:t>
            </a:r>
            <a:r>
              <a:rPr lang="en-US" dirty="0" smtClean="0"/>
              <a:t>  save in special register called</a:t>
            </a:r>
            <a:br>
              <a:rPr lang="en-US" dirty="0" smtClean="0"/>
            </a:br>
            <a:r>
              <a:rPr lang="en-US" i="1" dirty="0" smtClean="0">
                <a:solidFill>
                  <a:srgbClr val="FF0000"/>
                </a:solidFill>
              </a:rPr>
              <a:t>Exception </a:t>
            </a:r>
            <a:r>
              <a:rPr lang="en-US" i="1" dirty="0">
                <a:solidFill>
                  <a:srgbClr val="FF0000"/>
                </a:solidFill>
              </a:rPr>
              <a:t>Program Counter </a:t>
            </a:r>
            <a:r>
              <a:rPr lang="en-US" dirty="0">
                <a:solidFill>
                  <a:srgbClr val="FF0000"/>
                </a:solidFill>
              </a:rPr>
              <a:t>(</a:t>
            </a:r>
            <a:r>
              <a:rPr lang="en-US" i="1" dirty="0">
                <a:solidFill>
                  <a:srgbClr val="FF0000"/>
                </a:solidFill>
              </a:rPr>
              <a:t>EPC</a:t>
            </a:r>
            <a:r>
              <a:rPr lang="en-US" dirty="0">
                <a:solidFill>
                  <a:srgbClr val="FF0000"/>
                </a:solidFill>
              </a:rPr>
              <a:t>)</a:t>
            </a:r>
          </a:p>
          <a:p>
            <a:pPr>
              <a:lnSpc>
                <a:spcPct val="90000"/>
              </a:lnSpc>
            </a:pPr>
            <a:r>
              <a:rPr lang="en-US" dirty="0"/>
              <a:t>Save indication of the problem</a:t>
            </a:r>
          </a:p>
          <a:p>
            <a:pPr lvl="1">
              <a:lnSpc>
                <a:spcPct val="90000"/>
              </a:lnSpc>
            </a:pPr>
            <a:r>
              <a:rPr lang="en-US" dirty="0"/>
              <a:t>In MIPS:</a:t>
            </a:r>
            <a:r>
              <a:rPr lang="en-US" dirty="0" smtClean="0"/>
              <a:t> saved in special register called </a:t>
            </a:r>
            <a:r>
              <a:rPr lang="en-US" i="1" dirty="0" smtClean="0">
                <a:solidFill>
                  <a:srgbClr val="FF0000"/>
                </a:solidFill>
              </a:rPr>
              <a:t>Cause </a:t>
            </a:r>
            <a:r>
              <a:rPr lang="en-US" dirty="0"/>
              <a:t>register</a:t>
            </a:r>
          </a:p>
          <a:p>
            <a:pPr lvl="1">
              <a:lnSpc>
                <a:spcPct val="90000"/>
              </a:lnSpc>
            </a:pPr>
            <a:r>
              <a:rPr lang="en-US" dirty="0" smtClean="0"/>
              <a:t>In simple implementation, might only need 1-bit </a:t>
            </a:r>
            <a:br>
              <a:rPr lang="en-US" dirty="0" smtClean="0"/>
            </a:br>
            <a:r>
              <a:rPr lang="en-US" dirty="0" smtClean="0"/>
              <a:t>(0 </a:t>
            </a:r>
            <a:r>
              <a:rPr lang="en-US" dirty="0"/>
              <a:t>for undefined opcode, 1 for </a:t>
            </a:r>
            <a:r>
              <a:rPr lang="en-US" dirty="0" smtClean="0"/>
              <a:t>overflow)</a:t>
            </a:r>
            <a:endParaRPr lang="en-US" dirty="0"/>
          </a:p>
          <a:p>
            <a:pPr>
              <a:lnSpc>
                <a:spcPct val="90000"/>
              </a:lnSpc>
            </a:pPr>
            <a:r>
              <a:rPr lang="en-US" dirty="0"/>
              <a:t>Jump to</a:t>
            </a:r>
            <a:r>
              <a:rPr lang="en-US" dirty="0" smtClean="0"/>
              <a:t> </a:t>
            </a:r>
            <a:r>
              <a:rPr lang="en-US" i="1" dirty="0" smtClean="0">
                <a:solidFill>
                  <a:srgbClr val="FF0000"/>
                </a:solidFill>
              </a:rPr>
              <a:t>exception handler code </a:t>
            </a:r>
            <a:r>
              <a:rPr lang="en-US" dirty="0"/>
              <a:t>at</a:t>
            </a:r>
            <a:r>
              <a:rPr lang="en-US" dirty="0" smtClean="0"/>
              <a:t> address </a:t>
            </a:r>
            <a:br>
              <a:rPr lang="en-US" dirty="0" smtClean="0"/>
            </a:br>
            <a:r>
              <a:rPr lang="en-US" dirty="0" smtClean="0"/>
              <a:t>0x80000180</a:t>
            </a:r>
            <a:endParaRPr lang="en-US" baseline="-25000"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28</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18551086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Handling Exceptions (2/2)</a:t>
            </a:r>
            <a:endParaRPr lang="en-US" dirty="0"/>
          </a:p>
        </p:txBody>
      </p:sp>
      <p:sp>
        <p:nvSpPr>
          <p:cNvPr id="3" name="Content Placeholder 2"/>
          <p:cNvSpPr>
            <a:spLocks noGrp="1"/>
          </p:cNvSpPr>
          <p:nvPr>
            <p:ph idx="1"/>
          </p:nvPr>
        </p:nvSpPr>
        <p:spPr/>
        <p:txBody>
          <a:bodyPr/>
          <a:lstStyle/>
          <a:p>
            <a:r>
              <a:rPr lang="en-US" dirty="0" smtClean="0"/>
              <a:t>Operating system is also notified</a:t>
            </a:r>
          </a:p>
          <a:p>
            <a:pPr lvl="1"/>
            <a:r>
              <a:rPr lang="en-US" dirty="0" smtClean="0"/>
              <a:t>Can kill program (e.g. </a:t>
            </a:r>
            <a:r>
              <a:rPr lang="en-US" dirty="0" err="1" smtClean="0"/>
              <a:t>segfault</a:t>
            </a:r>
            <a:r>
              <a:rPr lang="en-US" dirty="0" smtClean="0"/>
              <a:t>)</a:t>
            </a:r>
          </a:p>
          <a:p>
            <a:pPr lvl="1"/>
            <a:r>
              <a:rPr lang="en-US" dirty="0" smtClean="0"/>
              <a:t>For I/O device request or </a:t>
            </a:r>
            <a:r>
              <a:rPr lang="en-US" dirty="0" err="1" smtClean="0"/>
              <a:t>syscall</a:t>
            </a:r>
            <a:r>
              <a:rPr lang="en-US" dirty="0" smtClean="0"/>
              <a:t>, often switch to another process in meantime</a:t>
            </a:r>
          </a:p>
          <a:p>
            <a:pPr lvl="2"/>
            <a:r>
              <a:rPr lang="en-US" dirty="0" smtClean="0"/>
              <a:t>This is what happens on a TLB misses and page faults</a:t>
            </a:r>
            <a:endParaRPr lang="en-US"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29</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3204178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寄存器：</a:t>
            </a:r>
            <a:r>
              <a:rPr lang="en-US" altLang="zh-CN" dirty="0" smtClean="0"/>
              <a:t>R0~R31</a:t>
            </a:r>
            <a:r>
              <a:rPr lang="zh-CN" altLang="en-US" dirty="0" smtClean="0"/>
              <a:t>，</a:t>
            </a:r>
            <a:r>
              <a:rPr lang="en-US" altLang="zh-CN" dirty="0" smtClean="0"/>
              <a:t>PC</a:t>
            </a:r>
            <a:endParaRPr lang="en-US" altLang="zh-CN" dirty="0"/>
          </a:p>
          <a:p>
            <a:r>
              <a:rPr lang="zh-CN" altLang="en-US" dirty="0" smtClean="0">
                <a:solidFill>
                  <a:srgbClr val="FF0000"/>
                </a:solidFill>
              </a:rPr>
              <a:t>存储器及存储器视图</a:t>
            </a:r>
            <a:endParaRPr lang="en-US" altLang="zh-CN" dirty="0" smtClean="0">
              <a:solidFill>
                <a:srgbClr val="FF0000"/>
              </a:solidFill>
            </a:endParaRPr>
          </a:p>
          <a:p>
            <a:r>
              <a:rPr lang="zh-CN" altLang="en-US" dirty="0" smtClean="0"/>
              <a:t>输入输出</a:t>
            </a:r>
            <a:endParaRPr lang="en-US" altLang="zh-CN" dirty="0" smtClean="0"/>
          </a:p>
          <a:p>
            <a:r>
              <a:rPr lang="zh-CN" altLang="en-US" dirty="0" smtClean="0"/>
              <a:t>中断</a:t>
            </a:r>
            <a:endParaRPr lang="en-US" altLang="zh-CN" dirty="0" smtClean="0"/>
          </a:p>
          <a:p>
            <a:r>
              <a:rPr lang="zh-CN" altLang="en-US" dirty="0" smtClean="0"/>
              <a:t>协处理器</a:t>
            </a:r>
            <a:endParaRPr lang="en-US" altLang="zh-CN" dirty="0" smtClean="0"/>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xmlns="" val="5847374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idx="1"/>
          </p:nvPr>
        </p:nvSpPr>
        <p:spPr>
          <a:xfrm>
            <a:off x="457200" y="1600199"/>
            <a:ext cx="8229600" cy="4937760"/>
          </a:xfrm>
        </p:spPr>
        <p:txBody>
          <a:bodyPr/>
          <a:lstStyle/>
          <a:p>
            <a:r>
              <a:rPr lang="en-US" dirty="0" smtClean="0"/>
              <a:t>Re-</a:t>
            </a:r>
            <a:r>
              <a:rPr lang="en-US" dirty="0" err="1" smtClean="0"/>
              <a:t>startable</a:t>
            </a:r>
            <a:r>
              <a:rPr lang="en-US" dirty="0" smtClean="0"/>
              <a:t> </a:t>
            </a:r>
            <a:r>
              <a:rPr lang="en-US" dirty="0"/>
              <a:t>exceptions</a:t>
            </a:r>
          </a:p>
          <a:p>
            <a:pPr lvl="1"/>
            <a:r>
              <a:rPr lang="en-US" dirty="0"/>
              <a:t>Pipeline can flush the instruction</a:t>
            </a:r>
          </a:p>
          <a:p>
            <a:pPr lvl="1"/>
            <a:r>
              <a:rPr lang="en-US" dirty="0"/>
              <a:t>Handler executes, then returns to the instruction</a:t>
            </a:r>
          </a:p>
          <a:p>
            <a:pPr lvl="2"/>
            <a:r>
              <a:rPr lang="en-US" dirty="0" smtClean="0"/>
              <a:t>Re-fetched </a:t>
            </a:r>
            <a:r>
              <a:rPr lang="en-US" dirty="0"/>
              <a:t>and executed from scratch</a:t>
            </a:r>
          </a:p>
          <a:p>
            <a:r>
              <a:rPr lang="en-US" dirty="0" smtClean="0">
                <a:solidFill>
                  <a:srgbClr val="FF0000"/>
                </a:solidFill>
              </a:rPr>
              <a:t>PC+4 </a:t>
            </a:r>
            <a:r>
              <a:rPr lang="en-US" dirty="0">
                <a:solidFill>
                  <a:srgbClr val="FF0000"/>
                </a:solidFill>
              </a:rPr>
              <a:t>saved in EPC register</a:t>
            </a:r>
          </a:p>
          <a:p>
            <a:pPr lvl="1"/>
            <a:r>
              <a:rPr lang="en-US" dirty="0"/>
              <a:t>Identifies causing instruction</a:t>
            </a:r>
          </a:p>
          <a:p>
            <a:pPr lvl="1"/>
            <a:r>
              <a:rPr lang="en-US" dirty="0" smtClean="0"/>
              <a:t>PC+4 because it is the available signal in a pipelined implementation</a:t>
            </a:r>
          </a:p>
          <a:p>
            <a:pPr lvl="2"/>
            <a:r>
              <a:rPr lang="en-US" dirty="0"/>
              <a:t>Handler must </a:t>
            </a:r>
            <a:r>
              <a:rPr lang="en-US" dirty="0" smtClean="0"/>
              <a:t>adjust this value to get right address</a:t>
            </a:r>
            <a:endParaRPr lang="en-AU" dirty="0"/>
          </a:p>
        </p:txBody>
      </p:sp>
      <p:sp>
        <p:nvSpPr>
          <p:cNvPr id="7" name="Title 6"/>
          <p:cNvSpPr>
            <a:spLocks noGrp="1"/>
          </p:cNvSpPr>
          <p:nvPr>
            <p:ph type="title"/>
          </p:nvPr>
        </p:nvSpPr>
        <p:spPr/>
        <p:txBody>
          <a:bodyPr/>
          <a:lstStyle/>
          <a:p>
            <a:r>
              <a:rPr lang="en-US" dirty="0" smtClean="0">
                <a:solidFill>
                  <a:schemeClr val="accent1"/>
                </a:solidFill>
              </a:rPr>
              <a:t>Exception Properties</a:t>
            </a:r>
            <a:endParaRPr lang="en-US" dirty="0">
              <a:solidFill>
                <a:schemeClr val="accent1"/>
              </a:solidFill>
            </a:endParaRPr>
          </a:p>
        </p:txBody>
      </p:sp>
      <p:sp>
        <p:nvSpPr>
          <p:cNvPr id="8" name="Date Placeholder 7"/>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30</a:t>
            </a:fld>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28869546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dirty="0">
                <a:solidFill>
                  <a:schemeClr val="accent1"/>
                </a:solidFill>
              </a:rPr>
              <a:t>Handler Actions</a:t>
            </a:r>
            <a:endParaRPr lang="en-AU" dirty="0">
              <a:solidFill>
                <a:schemeClr val="accent1"/>
              </a:solidFill>
            </a:endParaRPr>
          </a:p>
        </p:txBody>
      </p:sp>
      <p:sp>
        <p:nvSpPr>
          <p:cNvPr id="458755" name="Rectangle 3"/>
          <p:cNvSpPr>
            <a:spLocks noGrp="1" noChangeArrowheads="1"/>
          </p:cNvSpPr>
          <p:nvPr>
            <p:ph idx="1"/>
          </p:nvPr>
        </p:nvSpPr>
        <p:spPr>
          <a:xfrm>
            <a:off x="457200" y="1600199"/>
            <a:ext cx="8229600" cy="4937760"/>
          </a:xfrm>
        </p:spPr>
        <p:txBody>
          <a:bodyPr/>
          <a:lstStyle/>
          <a:p>
            <a:pPr>
              <a:lnSpc>
                <a:spcPct val="90000"/>
              </a:lnSpc>
            </a:pPr>
            <a:r>
              <a:rPr lang="en-US" dirty="0"/>
              <a:t>Read</a:t>
            </a:r>
            <a:r>
              <a:rPr lang="en-US" dirty="0" smtClean="0"/>
              <a:t> Cause register, </a:t>
            </a:r>
            <a:r>
              <a:rPr lang="en-US" dirty="0"/>
              <a:t>and transfer to relevant handler</a:t>
            </a:r>
          </a:p>
          <a:p>
            <a:pPr>
              <a:lnSpc>
                <a:spcPct val="90000"/>
              </a:lnSpc>
            </a:pPr>
            <a:r>
              <a:rPr lang="en-US" dirty="0" smtClean="0"/>
              <a:t>OS determines </a:t>
            </a:r>
            <a:r>
              <a:rPr lang="en-US" dirty="0"/>
              <a:t>action </a:t>
            </a:r>
            <a:r>
              <a:rPr lang="en-US" dirty="0" smtClean="0"/>
              <a:t>required:</a:t>
            </a:r>
            <a:endParaRPr lang="en-US" dirty="0"/>
          </a:p>
          <a:p>
            <a:pPr lvl="1">
              <a:lnSpc>
                <a:spcPct val="90000"/>
              </a:lnSpc>
            </a:pPr>
            <a:r>
              <a:rPr lang="en-US" dirty="0"/>
              <a:t>If </a:t>
            </a:r>
            <a:r>
              <a:rPr lang="en-US" dirty="0" err="1" smtClean="0"/>
              <a:t>restartable</a:t>
            </a:r>
            <a:r>
              <a:rPr lang="en-US" dirty="0" smtClean="0"/>
              <a:t> exception, take </a:t>
            </a:r>
            <a:r>
              <a:rPr lang="en-US" dirty="0"/>
              <a:t>corrective </a:t>
            </a:r>
            <a:r>
              <a:rPr lang="en-US" dirty="0" smtClean="0"/>
              <a:t>action and then use </a:t>
            </a:r>
            <a:r>
              <a:rPr lang="en-US" dirty="0"/>
              <a:t>EPC to return to program</a:t>
            </a:r>
          </a:p>
          <a:p>
            <a:pPr lvl="1">
              <a:lnSpc>
                <a:spcPct val="90000"/>
              </a:lnSpc>
            </a:pPr>
            <a:r>
              <a:rPr lang="en-US" dirty="0" smtClean="0"/>
              <a:t>Otherwise, terminate program and report </a:t>
            </a:r>
            <a:r>
              <a:rPr lang="en-US" dirty="0"/>
              <a:t>error using EPC, </a:t>
            </a:r>
            <a:r>
              <a:rPr lang="en-US" dirty="0" smtClean="0"/>
              <a:t>Cause register, etc.  </a:t>
            </a:r>
            <a:br>
              <a:rPr lang="en-US" dirty="0" smtClean="0"/>
            </a:br>
            <a:r>
              <a:rPr lang="en-US" dirty="0" smtClean="0"/>
              <a:t>(e.g. our best friend the </a:t>
            </a:r>
            <a:r>
              <a:rPr lang="en-US" dirty="0" err="1" smtClean="0"/>
              <a:t>segfault</a:t>
            </a:r>
            <a:r>
              <a:rPr lang="en-US" dirty="0" smtClean="0"/>
              <a:t>)</a:t>
            </a:r>
            <a:endParaRPr lang="en-AU"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31</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4864858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0242" name="Rectangle 2"/>
          <p:cNvSpPr>
            <a:spLocks noGrp="1" noChangeArrowheads="1"/>
          </p:cNvSpPr>
          <p:nvPr>
            <p:ph type="title"/>
          </p:nvPr>
        </p:nvSpPr>
        <p:spPr/>
        <p:txBody>
          <a:bodyPr/>
          <a:lstStyle/>
          <a:p>
            <a:r>
              <a:rPr lang="en-US" dirty="0" smtClean="0">
                <a:solidFill>
                  <a:schemeClr val="accent1"/>
                </a:solidFill>
              </a:rPr>
              <a:t>I/O Interrupt</a:t>
            </a:r>
            <a:endParaRPr lang="en-US" dirty="0">
              <a:solidFill>
                <a:schemeClr val="accent1"/>
              </a:solidFill>
            </a:endParaRPr>
          </a:p>
        </p:txBody>
      </p:sp>
      <p:sp>
        <p:nvSpPr>
          <p:cNvPr id="3210243" name="Rectangle 3"/>
          <p:cNvSpPr>
            <a:spLocks noGrp="1" noChangeArrowheads="1"/>
          </p:cNvSpPr>
          <p:nvPr>
            <p:ph idx="1"/>
          </p:nvPr>
        </p:nvSpPr>
        <p:spPr>
          <a:xfrm>
            <a:off x="457200" y="1600199"/>
            <a:ext cx="8229600" cy="4937760"/>
          </a:xfrm>
        </p:spPr>
        <p:txBody>
          <a:bodyPr>
            <a:normAutofit lnSpcReduction="10000"/>
          </a:bodyPr>
          <a:lstStyle/>
          <a:p>
            <a:r>
              <a:rPr lang="en-US" dirty="0" smtClean="0"/>
              <a:t>An I/O interrupt is like an exception except:</a:t>
            </a:r>
          </a:p>
          <a:p>
            <a:pPr lvl="1"/>
            <a:r>
              <a:rPr lang="en-US" dirty="0" smtClean="0"/>
              <a:t>An I/O interrupt is “asynchronous”</a:t>
            </a:r>
          </a:p>
          <a:p>
            <a:pPr lvl="1"/>
            <a:r>
              <a:rPr lang="en-US" dirty="0" smtClean="0"/>
              <a:t>More information needs to be conveyed</a:t>
            </a:r>
          </a:p>
          <a:p>
            <a:r>
              <a:rPr lang="en-US" dirty="0" smtClean="0"/>
              <a:t>“Asynchronous” with respect to instruction execution:</a:t>
            </a:r>
          </a:p>
          <a:p>
            <a:pPr lvl="1"/>
            <a:r>
              <a:rPr lang="en-US" dirty="0" smtClean="0"/>
              <a:t>I/O interrupt is not associated with any instruction, but it can happen in the middle of any given instruction</a:t>
            </a:r>
          </a:p>
          <a:p>
            <a:pPr lvl="1"/>
            <a:r>
              <a:rPr lang="en-US" i="1" dirty="0" smtClean="0"/>
              <a:t>I/O interrupt does not prevent any instruction from running to completion</a:t>
            </a:r>
            <a:endParaRPr lang="en-US" i="1"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32</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256237874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4338" name="Rectangle 2"/>
          <p:cNvSpPr>
            <a:spLocks noGrp="1" noChangeArrowheads="1"/>
          </p:cNvSpPr>
          <p:nvPr>
            <p:ph type="title"/>
          </p:nvPr>
        </p:nvSpPr>
        <p:spPr/>
        <p:txBody>
          <a:bodyPr/>
          <a:lstStyle/>
          <a:p>
            <a:r>
              <a:rPr lang="en-US" dirty="0" smtClean="0">
                <a:solidFill>
                  <a:schemeClr val="accent1"/>
                </a:solidFill>
              </a:rPr>
              <a:t>Interrupt-Driven Data Transfer</a:t>
            </a:r>
            <a:endParaRPr lang="en-US" dirty="0">
              <a:solidFill>
                <a:schemeClr val="accent1"/>
              </a:solidFill>
            </a:endParaRPr>
          </a:p>
        </p:txBody>
      </p:sp>
      <p:grpSp>
        <p:nvGrpSpPr>
          <p:cNvPr id="2" name="Group 3"/>
          <p:cNvGrpSpPr>
            <a:grpSpLocks/>
          </p:cNvGrpSpPr>
          <p:nvPr/>
        </p:nvGrpSpPr>
        <p:grpSpPr bwMode="auto">
          <a:xfrm>
            <a:off x="2095500" y="1803401"/>
            <a:ext cx="2006600" cy="795338"/>
            <a:chOff x="1320" y="1136"/>
            <a:chExt cx="1264" cy="501"/>
          </a:xfrm>
        </p:grpSpPr>
        <p:sp>
          <p:nvSpPr>
            <p:cNvPr id="3214340" name="Line 4"/>
            <p:cNvSpPr>
              <a:spLocks noChangeShapeType="1"/>
            </p:cNvSpPr>
            <p:nvPr/>
          </p:nvSpPr>
          <p:spPr bwMode="auto">
            <a:xfrm>
              <a:off x="1976" y="1584"/>
              <a:ext cx="608" cy="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41" name="Rectangle 5"/>
            <p:cNvSpPr>
              <a:spLocks noChangeArrowheads="1"/>
            </p:cNvSpPr>
            <p:nvPr/>
          </p:nvSpPr>
          <p:spPr bwMode="auto">
            <a:xfrm>
              <a:off x="1320" y="1136"/>
              <a:ext cx="889" cy="501"/>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(1) I/O</a:t>
              </a:r>
            </a:p>
            <a:p>
              <a:pPr algn="l" defTabSz="457200" fontAlgn="auto">
                <a:lnSpc>
                  <a:spcPct val="85000"/>
                </a:lnSpc>
                <a:spcBef>
                  <a:spcPts val="0"/>
                </a:spcBef>
                <a:spcAft>
                  <a:spcPts val="0"/>
                </a:spcAft>
              </a:pPr>
              <a:r>
                <a:rPr lang="en-US" sz="2800" b="0">
                  <a:solidFill>
                    <a:prstClr val="black"/>
                  </a:solidFill>
                  <a:latin typeface="18 VAG Rounded Light   02390"/>
                  <a:ea typeface="+mn-ea"/>
                </a:rPr>
                <a:t>interrupt</a:t>
              </a:r>
            </a:p>
          </p:txBody>
        </p:sp>
      </p:grpSp>
      <p:grpSp>
        <p:nvGrpSpPr>
          <p:cNvPr id="3" name="Group 6"/>
          <p:cNvGrpSpPr>
            <a:grpSpLocks/>
          </p:cNvGrpSpPr>
          <p:nvPr/>
        </p:nvGrpSpPr>
        <p:grpSpPr bwMode="auto">
          <a:xfrm>
            <a:off x="1485900" y="2527300"/>
            <a:ext cx="2628900" cy="836613"/>
            <a:chOff x="936" y="1592"/>
            <a:chExt cx="1656" cy="527"/>
          </a:xfrm>
        </p:grpSpPr>
        <p:sp>
          <p:nvSpPr>
            <p:cNvPr id="3214343" name="Line 7"/>
            <p:cNvSpPr>
              <a:spLocks noChangeShapeType="1"/>
            </p:cNvSpPr>
            <p:nvPr/>
          </p:nvSpPr>
          <p:spPr bwMode="auto">
            <a:xfrm flipH="1">
              <a:off x="1816" y="1592"/>
              <a:ext cx="776" cy="264"/>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44" name="Rectangle 8"/>
            <p:cNvSpPr>
              <a:spLocks noChangeArrowheads="1"/>
            </p:cNvSpPr>
            <p:nvPr/>
          </p:nvSpPr>
          <p:spPr bwMode="auto">
            <a:xfrm>
              <a:off x="936" y="1856"/>
              <a:ext cx="1264" cy="263"/>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dirty="0">
                  <a:ln>
                    <a:solidFill>
                      <a:srgbClr val="FF0000"/>
                    </a:solidFill>
                  </a:ln>
                  <a:solidFill>
                    <a:prstClr val="black"/>
                  </a:solidFill>
                  <a:latin typeface="18 VAG Rounded Light   02390"/>
                  <a:ea typeface="+mn-ea"/>
                </a:rPr>
                <a:t>(2) save PC</a:t>
              </a:r>
            </a:p>
          </p:txBody>
        </p:sp>
      </p:grpSp>
      <p:sp>
        <p:nvSpPr>
          <p:cNvPr id="3214345" name="Rectangle 9"/>
          <p:cNvSpPr>
            <a:spLocks noChangeArrowheads="1"/>
          </p:cNvSpPr>
          <p:nvPr/>
        </p:nvSpPr>
        <p:spPr bwMode="auto">
          <a:xfrm>
            <a:off x="4038600" y="1143000"/>
            <a:ext cx="1451782" cy="428322"/>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dirty="0">
                <a:solidFill>
                  <a:prstClr val="black"/>
                </a:solidFill>
                <a:latin typeface="18 VAG Rounded Light   02390"/>
                <a:ea typeface="+mn-ea"/>
              </a:rPr>
              <a:t>Memory</a:t>
            </a:r>
          </a:p>
        </p:txBody>
      </p:sp>
      <p:grpSp>
        <p:nvGrpSpPr>
          <p:cNvPr id="4" name="Group 10"/>
          <p:cNvGrpSpPr>
            <a:grpSpLocks/>
          </p:cNvGrpSpPr>
          <p:nvPr/>
        </p:nvGrpSpPr>
        <p:grpSpPr bwMode="auto">
          <a:xfrm>
            <a:off x="3879850" y="2819400"/>
            <a:ext cx="215900" cy="234950"/>
            <a:chOff x="2444" y="1776"/>
            <a:chExt cx="136" cy="148"/>
          </a:xfrm>
        </p:grpSpPr>
        <p:sp>
          <p:nvSpPr>
            <p:cNvPr id="3214347" name="Line 11"/>
            <p:cNvSpPr>
              <a:spLocks noChangeShapeType="1"/>
            </p:cNvSpPr>
            <p:nvPr/>
          </p:nvSpPr>
          <p:spPr bwMode="auto">
            <a:xfrm flipH="1">
              <a:off x="2448" y="1776"/>
              <a:ext cx="128" cy="6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48" name="Line 12"/>
            <p:cNvSpPr>
              <a:spLocks noChangeShapeType="1"/>
            </p:cNvSpPr>
            <p:nvPr/>
          </p:nvSpPr>
          <p:spPr bwMode="auto">
            <a:xfrm>
              <a:off x="2444" y="1868"/>
              <a:ext cx="136" cy="5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grpSp>
        <p:nvGrpSpPr>
          <p:cNvPr id="5" name="Group 13"/>
          <p:cNvGrpSpPr>
            <a:grpSpLocks/>
          </p:cNvGrpSpPr>
          <p:nvPr/>
        </p:nvGrpSpPr>
        <p:grpSpPr bwMode="auto">
          <a:xfrm>
            <a:off x="3810000" y="1695450"/>
            <a:ext cx="3468688" cy="4781550"/>
            <a:chOff x="2400" y="1068"/>
            <a:chExt cx="2185" cy="3012"/>
          </a:xfrm>
        </p:grpSpPr>
        <p:grpSp>
          <p:nvGrpSpPr>
            <p:cNvPr id="6" name="Group 14"/>
            <p:cNvGrpSpPr>
              <a:grpSpLocks/>
            </p:cNvGrpSpPr>
            <p:nvPr/>
          </p:nvGrpSpPr>
          <p:grpSpPr bwMode="auto">
            <a:xfrm>
              <a:off x="2400" y="1068"/>
              <a:ext cx="2073" cy="3012"/>
              <a:chOff x="2400" y="1068"/>
              <a:chExt cx="2073" cy="3012"/>
            </a:xfrm>
          </p:grpSpPr>
          <p:sp>
            <p:nvSpPr>
              <p:cNvPr id="3214351" name="Line 15"/>
              <p:cNvSpPr>
                <a:spLocks noChangeShapeType="1"/>
              </p:cNvSpPr>
              <p:nvPr/>
            </p:nvSpPr>
            <p:spPr bwMode="auto">
              <a:xfrm>
                <a:off x="2584" y="1080"/>
                <a:ext cx="0" cy="300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2" name="Line 16"/>
              <p:cNvSpPr>
                <a:spLocks noChangeShapeType="1"/>
              </p:cNvSpPr>
              <p:nvPr/>
            </p:nvSpPr>
            <p:spPr bwMode="auto">
              <a:xfrm>
                <a:off x="3360" y="1088"/>
                <a:ext cx="0" cy="294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3" name="Line 17"/>
              <p:cNvSpPr>
                <a:spLocks noChangeShapeType="1"/>
              </p:cNvSpPr>
              <p:nvPr/>
            </p:nvSpPr>
            <p:spPr bwMode="auto">
              <a:xfrm>
                <a:off x="2428" y="1068"/>
                <a:ext cx="152" cy="12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4" name="Line 18"/>
              <p:cNvSpPr>
                <a:spLocks noChangeShapeType="1"/>
              </p:cNvSpPr>
              <p:nvPr/>
            </p:nvSpPr>
            <p:spPr bwMode="auto">
              <a:xfrm flipH="1">
                <a:off x="2400" y="1296"/>
                <a:ext cx="144" cy="6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5" name="Line 19"/>
              <p:cNvSpPr>
                <a:spLocks noChangeShapeType="1"/>
              </p:cNvSpPr>
              <p:nvPr/>
            </p:nvSpPr>
            <p:spPr bwMode="auto">
              <a:xfrm>
                <a:off x="2404" y="1368"/>
                <a:ext cx="136" cy="48"/>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6" name="Rectangle 20"/>
              <p:cNvSpPr>
                <a:spLocks noChangeArrowheads="1"/>
              </p:cNvSpPr>
              <p:nvPr/>
            </p:nvSpPr>
            <p:spPr bwMode="auto">
              <a:xfrm>
                <a:off x="2736" y="1104"/>
                <a:ext cx="470" cy="962"/>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dirty="0">
                    <a:solidFill>
                      <a:prstClr val="black"/>
                    </a:solidFill>
                    <a:latin typeface="18 VAG Rounded Light   02390"/>
                    <a:ea typeface="+mn-ea"/>
                  </a:rPr>
                  <a:t>add</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sub</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and</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or</a:t>
                </a:r>
              </a:p>
            </p:txBody>
          </p:sp>
          <p:sp>
            <p:nvSpPr>
              <p:cNvPr id="3214357" name="Rectangle 21"/>
              <p:cNvSpPr>
                <a:spLocks noChangeArrowheads="1"/>
              </p:cNvSpPr>
              <p:nvPr/>
            </p:nvSpPr>
            <p:spPr bwMode="auto">
              <a:xfrm>
                <a:off x="3528" y="1376"/>
                <a:ext cx="945" cy="501"/>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user</a:t>
                </a:r>
              </a:p>
              <a:p>
                <a:pPr algn="l" defTabSz="457200" fontAlgn="auto">
                  <a:lnSpc>
                    <a:spcPct val="85000"/>
                  </a:lnSpc>
                  <a:spcBef>
                    <a:spcPts val="0"/>
                  </a:spcBef>
                  <a:spcAft>
                    <a:spcPts val="0"/>
                  </a:spcAft>
                </a:pPr>
                <a:r>
                  <a:rPr lang="en-US" sz="2800" b="0">
                    <a:solidFill>
                      <a:prstClr val="black"/>
                    </a:solidFill>
                    <a:latin typeface="18 VAG Rounded Light   02390"/>
                    <a:ea typeface="+mn-ea"/>
                  </a:rPr>
                  <a:t>program</a:t>
                </a:r>
              </a:p>
            </p:txBody>
          </p:sp>
          <p:sp>
            <p:nvSpPr>
              <p:cNvPr id="3214358" name="Line 22"/>
              <p:cNvSpPr>
                <a:spLocks noChangeShapeType="1"/>
              </p:cNvSpPr>
              <p:nvPr/>
            </p:nvSpPr>
            <p:spPr bwMode="auto">
              <a:xfrm>
                <a:off x="2592" y="1344"/>
                <a:ext cx="7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59" name="Line 23"/>
              <p:cNvSpPr>
                <a:spLocks noChangeShapeType="1"/>
              </p:cNvSpPr>
              <p:nvPr/>
            </p:nvSpPr>
            <p:spPr bwMode="auto">
              <a:xfrm>
                <a:off x="2600" y="1120"/>
                <a:ext cx="75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0" name="Line 24"/>
              <p:cNvSpPr>
                <a:spLocks noChangeShapeType="1"/>
              </p:cNvSpPr>
              <p:nvPr/>
            </p:nvSpPr>
            <p:spPr bwMode="auto">
              <a:xfrm>
                <a:off x="2592" y="1584"/>
                <a:ext cx="7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1" name="Line 25"/>
              <p:cNvSpPr>
                <a:spLocks noChangeShapeType="1"/>
              </p:cNvSpPr>
              <p:nvPr/>
            </p:nvSpPr>
            <p:spPr bwMode="auto">
              <a:xfrm>
                <a:off x="2592" y="2064"/>
                <a:ext cx="7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2" name="Line 26"/>
              <p:cNvSpPr>
                <a:spLocks noChangeShapeType="1"/>
              </p:cNvSpPr>
              <p:nvPr/>
            </p:nvSpPr>
            <p:spPr bwMode="auto">
              <a:xfrm>
                <a:off x="2576" y="1848"/>
                <a:ext cx="776"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3" name="Line 27"/>
              <p:cNvSpPr>
                <a:spLocks noChangeShapeType="1"/>
              </p:cNvSpPr>
              <p:nvPr/>
            </p:nvSpPr>
            <p:spPr bwMode="auto">
              <a:xfrm>
                <a:off x="3380" y="1124"/>
                <a:ext cx="144" cy="224"/>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4" name="Line 28"/>
              <p:cNvSpPr>
                <a:spLocks noChangeShapeType="1"/>
              </p:cNvSpPr>
              <p:nvPr/>
            </p:nvSpPr>
            <p:spPr bwMode="auto">
              <a:xfrm flipV="1">
                <a:off x="3384" y="1856"/>
                <a:ext cx="136" cy="20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sp>
          <p:nvSpPr>
            <p:cNvPr id="3214365" name="Rectangle 29"/>
            <p:cNvSpPr>
              <a:spLocks noChangeArrowheads="1"/>
            </p:cNvSpPr>
            <p:nvPr/>
          </p:nvSpPr>
          <p:spPr bwMode="auto">
            <a:xfrm>
              <a:off x="2664" y="2880"/>
              <a:ext cx="623" cy="955"/>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dirty="0">
                  <a:solidFill>
                    <a:prstClr val="black"/>
                  </a:solidFill>
                  <a:latin typeface="18 VAG Rounded Light   02390"/>
                  <a:ea typeface="+mn-ea"/>
                </a:rPr>
                <a:t>read</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store</a:t>
              </a:r>
            </a:p>
            <a:p>
              <a:pPr algn="l" defTabSz="457200" fontAlgn="auto">
                <a:lnSpc>
                  <a:spcPct val="85000"/>
                </a:lnSpc>
                <a:spcBef>
                  <a:spcPts val="0"/>
                </a:spcBef>
                <a:spcAft>
                  <a:spcPts val="0"/>
                </a:spcAft>
              </a:pPr>
              <a:r>
                <a:rPr lang="en-US" sz="2800" b="0" dirty="0">
                  <a:solidFill>
                    <a:prstClr val="black"/>
                  </a:solidFill>
                  <a:latin typeface="18 VAG Rounded Light   02390"/>
                  <a:ea typeface="+mn-ea"/>
                </a:rPr>
                <a:t>...</a:t>
              </a:r>
            </a:p>
            <a:p>
              <a:pPr algn="l" defTabSz="457200" fontAlgn="auto">
                <a:lnSpc>
                  <a:spcPct val="85000"/>
                </a:lnSpc>
                <a:spcBef>
                  <a:spcPts val="0"/>
                </a:spcBef>
                <a:spcAft>
                  <a:spcPts val="0"/>
                </a:spcAft>
              </a:pPr>
              <a:r>
                <a:rPr lang="en-US" altLang="zh-CN" sz="2800" b="0" dirty="0" err="1" smtClean="0">
                  <a:solidFill>
                    <a:srgbClr val="FF0000"/>
                  </a:solidFill>
                  <a:latin typeface="18 VAG Rounded Light   02390"/>
                  <a:ea typeface="+mn-ea"/>
                </a:rPr>
                <a:t>eret</a:t>
              </a:r>
              <a:endParaRPr lang="en-US" sz="2800" b="0" dirty="0">
                <a:solidFill>
                  <a:srgbClr val="FF0000"/>
                </a:solidFill>
                <a:latin typeface="18 VAG Rounded Light   02390"/>
                <a:ea typeface="+mn-ea"/>
              </a:endParaRPr>
            </a:p>
          </p:txBody>
        </p:sp>
        <p:sp>
          <p:nvSpPr>
            <p:cNvPr id="3214366" name="Line 30"/>
            <p:cNvSpPr>
              <a:spLocks noChangeShapeType="1"/>
            </p:cNvSpPr>
            <p:nvPr/>
          </p:nvSpPr>
          <p:spPr bwMode="auto">
            <a:xfrm>
              <a:off x="2592" y="2912"/>
              <a:ext cx="7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7" name="Line 31"/>
            <p:cNvSpPr>
              <a:spLocks noChangeShapeType="1"/>
            </p:cNvSpPr>
            <p:nvPr/>
          </p:nvSpPr>
          <p:spPr bwMode="auto">
            <a:xfrm>
              <a:off x="2592" y="3584"/>
              <a:ext cx="75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8" name="Line 32"/>
            <p:cNvSpPr>
              <a:spLocks noChangeShapeType="1"/>
            </p:cNvSpPr>
            <p:nvPr/>
          </p:nvSpPr>
          <p:spPr bwMode="auto">
            <a:xfrm>
              <a:off x="2584" y="3872"/>
              <a:ext cx="75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69" name="Line 33"/>
            <p:cNvSpPr>
              <a:spLocks noChangeShapeType="1"/>
            </p:cNvSpPr>
            <p:nvPr/>
          </p:nvSpPr>
          <p:spPr bwMode="auto">
            <a:xfrm>
              <a:off x="2600" y="3152"/>
              <a:ext cx="75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70" name="Line 34"/>
            <p:cNvSpPr>
              <a:spLocks noChangeShapeType="1"/>
            </p:cNvSpPr>
            <p:nvPr/>
          </p:nvSpPr>
          <p:spPr bwMode="auto">
            <a:xfrm>
              <a:off x="2592" y="3392"/>
              <a:ext cx="768"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71" name="Rectangle 35"/>
            <p:cNvSpPr>
              <a:spLocks noChangeArrowheads="1"/>
            </p:cNvSpPr>
            <p:nvPr/>
          </p:nvSpPr>
          <p:spPr bwMode="auto">
            <a:xfrm>
              <a:off x="3696" y="2976"/>
              <a:ext cx="889" cy="731"/>
            </a:xfrm>
            <a:prstGeom prst="rect">
              <a:avLst/>
            </a:prstGeom>
            <a:noFill/>
            <a:ln w="127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interrupt</a:t>
              </a:r>
            </a:p>
            <a:p>
              <a:pPr algn="l" defTabSz="457200" fontAlgn="auto">
                <a:lnSpc>
                  <a:spcPct val="85000"/>
                </a:lnSpc>
                <a:spcBef>
                  <a:spcPts val="0"/>
                </a:spcBef>
                <a:spcAft>
                  <a:spcPts val="0"/>
                </a:spcAft>
              </a:pPr>
              <a:r>
                <a:rPr lang="en-US" sz="2800" b="0">
                  <a:solidFill>
                    <a:prstClr val="black"/>
                  </a:solidFill>
                  <a:latin typeface="18 VAG Rounded Light   02390"/>
                  <a:ea typeface="+mn-ea"/>
                </a:rPr>
                <a:t>service</a:t>
              </a:r>
            </a:p>
            <a:p>
              <a:pPr algn="l" defTabSz="457200" fontAlgn="auto">
                <a:lnSpc>
                  <a:spcPct val="85000"/>
                </a:lnSpc>
                <a:spcBef>
                  <a:spcPts val="0"/>
                </a:spcBef>
                <a:spcAft>
                  <a:spcPts val="0"/>
                </a:spcAft>
              </a:pPr>
              <a:r>
                <a:rPr lang="en-US" sz="2800" b="0">
                  <a:solidFill>
                    <a:prstClr val="black"/>
                  </a:solidFill>
                  <a:latin typeface="18 VAG Rounded Light   02390"/>
                  <a:ea typeface="+mn-ea"/>
                </a:rPr>
                <a:t>routine</a:t>
              </a:r>
            </a:p>
          </p:txBody>
        </p:sp>
        <p:sp>
          <p:nvSpPr>
            <p:cNvPr id="3214372" name="Line 36"/>
            <p:cNvSpPr>
              <a:spLocks noChangeShapeType="1"/>
            </p:cNvSpPr>
            <p:nvPr/>
          </p:nvSpPr>
          <p:spPr bwMode="auto">
            <a:xfrm>
              <a:off x="3384" y="2912"/>
              <a:ext cx="248" cy="88"/>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73" name="Line 37"/>
            <p:cNvSpPr>
              <a:spLocks noChangeShapeType="1"/>
            </p:cNvSpPr>
            <p:nvPr/>
          </p:nvSpPr>
          <p:spPr bwMode="auto">
            <a:xfrm flipV="1">
              <a:off x="3384" y="3680"/>
              <a:ext cx="240" cy="200"/>
            </a:xfrm>
            <a:prstGeom prst="line">
              <a:avLst/>
            </a:prstGeom>
            <a:noFill/>
            <a:ln w="38100">
              <a:solidFill>
                <a:schemeClr val="tx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grpSp>
        <p:nvGrpSpPr>
          <p:cNvPr id="7" name="Group 38"/>
          <p:cNvGrpSpPr>
            <a:grpSpLocks/>
          </p:cNvGrpSpPr>
          <p:nvPr/>
        </p:nvGrpSpPr>
        <p:grpSpPr bwMode="auto">
          <a:xfrm>
            <a:off x="1333500" y="3403601"/>
            <a:ext cx="2781300" cy="1465263"/>
            <a:chOff x="840" y="2144"/>
            <a:chExt cx="1752" cy="923"/>
          </a:xfrm>
        </p:grpSpPr>
        <p:sp>
          <p:nvSpPr>
            <p:cNvPr id="3214375" name="Line 39"/>
            <p:cNvSpPr>
              <a:spLocks noChangeShapeType="1"/>
            </p:cNvSpPr>
            <p:nvPr/>
          </p:nvSpPr>
          <p:spPr bwMode="auto">
            <a:xfrm>
              <a:off x="1606" y="2144"/>
              <a:ext cx="2" cy="256"/>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76" name="Rectangle 40"/>
            <p:cNvSpPr>
              <a:spLocks noChangeArrowheads="1"/>
            </p:cNvSpPr>
            <p:nvPr/>
          </p:nvSpPr>
          <p:spPr bwMode="auto">
            <a:xfrm>
              <a:off x="840" y="2336"/>
              <a:ext cx="1656" cy="731"/>
            </a:xfrm>
            <a:prstGeom prst="rect">
              <a:avLst/>
            </a:prstGeom>
            <a:noFill/>
            <a:ln w="12700">
              <a:noFill/>
              <a:miter lim="800000"/>
              <a:headEnd/>
              <a:tailEnd/>
            </a:ln>
            <a:effectLst/>
          </p:spPr>
          <p:txBody>
            <a:bodyPr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(3) jump to interrupt</a:t>
              </a:r>
            </a:p>
            <a:p>
              <a:pPr algn="l" defTabSz="457200" fontAlgn="auto">
                <a:lnSpc>
                  <a:spcPct val="85000"/>
                </a:lnSpc>
                <a:spcBef>
                  <a:spcPts val="0"/>
                </a:spcBef>
                <a:spcAft>
                  <a:spcPts val="0"/>
                </a:spcAft>
              </a:pPr>
              <a:r>
                <a:rPr lang="en-US" sz="2800" b="0">
                  <a:solidFill>
                    <a:prstClr val="black"/>
                  </a:solidFill>
                  <a:latin typeface="18 VAG Rounded Light   02390"/>
                  <a:ea typeface="+mn-ea"/>
                </a:rPr>
                <a:t>service routine</a:t>
              </a:r>
            </a:p>
          </p:txBody>
        </p:sp>
        <p:sp>
          <p:nvSpPr>
            <p:cNvPr id="3214377" name="Line 41"/>
            <p:cNvSpPr>
              <a:spLocks noChangeShapeType="1"/>
            </p:cNvSpPr>
            <p:nvPr/>
          </p:nvSpPr>
          <p:spPr bwMode="auto">
            <a:xfrm>
              <a:off x="2016" y="2736"/>
              <a:ext cx="576" cy="16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sp>
        <p:nvSpPr>
          <p:cNvPr id="3214378" name="Rectangle 42"/>
          <p:cNvSpPr>
            <a:spLocks noChangeArrowheads="1"/>
          </p:cNvSpPr>
          <p:nvPr/>
        </p:nvSpPr>
        <p:spPr bwMode="auto">
          <a:xfrm>
            <a:off x="1371600" y="5257800"/>
            <a:ext cx="1981200" cy="794576"/>
          </a:xfrm>
          <a:prstGeom prst="rect">
            <a:avLst/>
          </a:prstGeom>
          <a:noFill/>
          <a:ln w="38100">
            <a:noFill/>
            <a:miter lim="800000"/>
            <a:headEnd/>
            <a:tailEnd/>
          </a:ln>
          <a:effectLst/>
        </p:spPr>
        <p:txBody>
          <a:bodyPr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(4) perform transfer</a:t>
            </a:r>
          </a:p>
        </p:txBody>
      </p:sp>
      <p:grpSp>
        <p:nvGrpSpPr>
          <p:cNvPr id="8" name="Group 43"/>
          <p:cNvGrpSpPr>
            <a:grpSpLocks/>
          </p:cNvGrpSpPr>
          <p:nvPr/>
        </p:nvGrpSpPr>
        <p:grpSpPr bwMode="auto">
          <a:xfrm>
            <a:off x="2971800" y="2590800"/>
            <a:ext cx="1104900" cy="3556000"/>
            <a:chOff x="1872" y="1632"/>
            <a:chExt cx="696" cy="2240"/>
          </a:xfrm>
        </p:grpSpPr>
        <p:grpSp>
          <p:nvGrpSpPr>
            <p:cNvPr id="9" name="Group 44"/>
            <p:cNvGrpSpPr>
              <a:grpSpLocks/>
            </p:cNvGrpSpPr>
            <p:nvPr/>
          </p:nvGrpSpPr>
          <p:grpSpPr bwMode="auto">
            <a:xfrm>
              <a:off x="2248" y="1632"/>
              <a:ext cx="320" cy="2240"/>
              <a:chOff x="2248" y="1728"/>
              <a:chExt cx="320" cy="2240"/>
            </a:xfrm>
          </p:grpSpPr>
          <p:sp>
            <p:nvSpPr>
              <p:cNvPr id="3214381" name="Line 45"/>
              <p:cNvSpPr>
                <a:spLocks noChangeShapeType="1"/>
              </p:cNvSpPr>
              <p:nvPr/>
            </p:nvSpPr>
            <p:spPr bwMode="auto">
              <a:xfrm flipH="1" flipV="1">
                <a:off x="2256" y="3768"/>
                <a:ext cx="312" cy="200"/>
              </a:xfrm>
              <a:prstGeom prst="line">
                <a:avLst/>
              </a:prstGeom>
              <a:noFill/>
              <a:ln w="38100">
                <a:solidFill>
                  <a:schemeClr val="accent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82" name="Line 46"/>
              <p:cNvSpPr>
                <a:spLocks noChangeShapeType="1"/>
              </p:cNvSpPr>
              <p:nvPr/>
            </p:nvSpPr>
            <p:spPr bwMode="auto">
              <a:xfrm flipV="1">
                <a:off x="2248" y="1944"/>
                <a:ext cx="0" cy="1824"/>
              </a:xfrm>
              <a:prstGeom prst="line">
                <a:avLst/>
              </a:prstGeom>
              <a:noFill/>
              <a:ln w="38100">
                <a:solidFill>
                  <a:schemeClr val="accent1"/>
                </a:solidFill>
                <a:round/>
                <a:headEnd/>
                <a:tailEn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sp>
            <p:nvSpPr>
              <p:cNvPr id="3214383" name="Line 47"/>
              <p:cNvSpPr>
                <a:spLocks noChangeShapeType="1"/>
              </p:cNvSpPr>
              <p:nvPr/>
            </p:nvSpPr>
            <p:spPr bwMode="auto">
              <a:xfrm flipV="1">
                <a:off x="2264" y="1728"/>
                <a:ext cx="288" cy="208"/>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algn="l" defTabSz="457200" fontAlgn="auto">
                  <a:spcBef>
                    <a:spcPts val="0"/>
                  </a:spcBef>
                  <a:spcAft>
                    <a:spcPts val="0"/>
                  </a:spcAft>
                </a:pPr>
                <a:endParaRPr lang="en-US" sz="1800" b="0">
                  <a:solidFill>
                    <a:prstClr val="black"/>
                  </a:solidFill>
                  <a:latin typeface="18 VAG Rounded Light   02390"/>
                  <a:ea typeface="+mn-ea"/>
                </a:endParaRPr>
              </a:p>
            </p:txBody>
          </p:sp>
        </p:grpSp>
        <p:sp>
          <p:nvSpPr>
            <p:cNvPr id="3214384" name="Rectangle 48"/>
            <p:cNvSpPr>
              <a:spLocks noChangeArrowheads="1"/>
            </p:cNvSpPr>
            <p:nvPr/>
          </p:nvSpPr>
          <p:spPr bwMode="auto">
            <a:xfrm>
              <a:off x="1872" y="2976"/>
              <a:ext cx="311" cy="270"/>
            </a:xfrm>
            <a:prstGeom prst="rect">
              <a:avLst/>
            </a:prstGeom>
            <a:noFill/>
            <a:ln w="38100">
              <a:noFill/>
              <a:miter lim="800000"/>
              <a:headEnd/>
              <a:tailEnd/>
            </a:ln>
            <a:effectLst/>
          </p:spPr>
          <p:txBody>
            <a:bodyPr wrap="none" lIns="63500" tIns="25400" rIns="63500" bIns="25400">
              <a:prstTxWarp prst="textNoShape">
                <a:avLst/>
              </a:prstTxWarp>
              <a:spAutoFit/>
            </a:bodyPr>
            <a:lstStyle/>
            <a:p>
              <a:pPr algn="l" defTabSz="457200" fontAlgn="auto">
                <a:lnSpc>
                  <a:spcPct val="85000"/>
                </a:lnSpc>
                <a:spcBef>
                  <a:spcPts val="0"/>
                </a:spcBef>
                <a:spcAft>
                  <a:spcPts val="0"/>
                </a:spcAft>
              </a:pPr>
              <a:r>
                <a:rPr lang="en-US" sz="2800" b="0">
                  <a:solidFill>
                    <a:prstClr val="black"/>
                  </a:solidFill>
                  <a:latin typeface="18 VAG Rounded Light   02390"/>
                  <a:ea typeface="+mn-ea"/>
                </a:rPr>
                <a:t>(5)</a:t>
              </a:r>
            </a:p>
          </p:txBody>
        </p:sp>
      </p:grpSp>
      <p:sp>
        <p:nvSpPr>
          <p:cNvPr id="52" name="Date Placeholder 51"/>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53" name="Slide Number Placeholder 52"/>
          <p:cNvSpPr>
            <a:spLocks noGrp="1"/>
          </p:cNvSpPr>
          <p:nvPr>
            <p:ph type="sldNum" sz="quarter" idx="12"/>
          </p:nvPr>
        </p:nvSpPr>
        <p:spPr/>
        <p:txBody>
          <a:bodyPr/>
          <a:lstStyle/>
          <a:p>
            <a:fld id="{3CC63E4C-4642-794D-A2FD-70F6B81535F5}" type="slidenum">
              <a:rPr lang="en-US" smtClean="0">
                <a:solidFill>
                  <a:prstClr val="black">
                    <a:tint val="75000"/>
                  </a:prstClr>
                </a:solidFill>
              </a:rPr>
              <a:pPr/>
              <a:t>33</a:t>
            </a:fld>
            <a:endParaRPr lang="en-US" dirty="0">
              <a:solidFill>
                <a:prstClr val="black">
                  <a:tint val="75000"/>
                </a:prstClr>
              </a:solidFill>
            </a:endParaRPr>
          </a:p>
        </p:txBody>
      </p:sp>
      <p:sp>
        <p:nvSpPr>
          <p:cNvPr id="54" name="Footer Placeholder 53"/>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831274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14378"/>
                                        </p:tgtEl>
                                        <p:attrNameLst>
                                          <p:attrName>style.visibility</p:attrName>
                                        </p:attrNameLst>
                                      </p:cBhvr>
                                      <p:to>
                                        <p:strVal val="visible"/>
                                      </p:to>
                                    </p:set>
                                    <p:animEffect transition="in" filter="wipe(up)">
                                      <p:cBhvr>
                                        <p:cTn id="22" dur="500"/>
                                        <p:tgtEl>
                                          <p:spTgt spid="32143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437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ECP</a:t>
            </a:r>
            <a:r>
              <a:rPr lang="zh-CN" altLang="en-US" dirty="0" smtClean="0"/>
              <a:t>：保存中断</a:t>
            </a:r>
            <a:r>
              <a:rPr lang="en-US" altLang="zh-CN" dirty="0" smtClean="0"/>
              <a:t>/</a:t>
            </a:r>
            <a:r>
              <a:rPr lang="zh-CN" altLang="en-US" dirty="0" smtClean="0"/>
              <a:t>异常时的</a:t>
            </a:r>
            <a:r>
              <a:rPr lang="en-US" altLang="zh-CN" dirty="0" smtClean="0"/>
              <a:t>PC</a:t>
            </a:r>
          </a:p>
          <a:p>
            <a:pPr lvl="1"/>
            <a:r>
              <a:rPr lang="zh-CN" altLang="en-US" dirty="0" smtClean="0"/>
              <a:t>以便从中断</a:t>
            </a:r>
            <a:r>
              <a:rPr lang="en-US" altLang="zh-CN" dirty="0" smtClean="0"/>
              <a:t>/</a:t>
            </a:r>
            <a:r>
              <a:rPr lang="zh-CN" altLang="en-US" dirty="0" smtClean="0"/>
              <a:t>异常服务程序返回被中断指令</a:t>
            </a:r>
            <a:endParaRPr lang="en-US" altLang="zh-CN" dirty="0" smtClean="0"/>
          </a:p>
          <a:p>
            <a:pPr lvl="1"/>
            <a:r>
              <a:rPr lang="zh-CN" altLang="en-US" dirty="0"/>
              <a:t>中断</a:t>
            </a:r>
            <a:r>
              <a:rPr lang="en-US" altLang="zh-CN" dirty="0"/>
              <a:t>/</a:t>
            </a:r>
            <a:r>
              <a:rPr lang="zh-CN" altLang="en-US" dirty="0"/>
              <a:t>异常服务程序</a:t>
            </a:r>
            <a:r>
              <a:rPr lang="zh-CN" altLang="en-US" dirty="0" smtClean="0"/>
              <a:t>返回指令：</a:t>
            </a:r>
            <a:r>
              <a:rPr lang="en-US" altLang="zh-CN" dirty="0" smtClean="0"/>
              <a:t>ERET</a:t>
            </a:r>
            <a:endParaRPr lang="zh-CN" altLang="en-US" dirty="0"/>
          </a:p>
        </p:txBody>
      </p:sp>
      <p:sp>
        <p:nvSpPr>
          <p:cNvPr id="3" name="标题 2"/>
          <p:cNvSpPr>
            <a:spLocks noGrp="1"/>
          </p:cNvSpPr>
          <p:nvPr>
            <p:ph type="title"/>
          </p:nvPr>
        </p:nvSpPr>
        <p:spPr/>
        <p:txBody>
          <a:bodyPr/>
          <a:lstStyle/>
          <a:p>
            <a:r>
              <a:rPr lang="zh-CN" altLang="en-US" dirty="0" smtClean="0"/>
              <a:t>增加</a:t>
            </a:r>
            <a:r>
              <a:rPr lang="en-US" altLang="zh-CN" dirty="0" smtClean="0"/>
              <a:t>EPC</a:t>
            </a:r>
            <a:endParaRPr lang="zh-CN" altLang="en-US" dirty="0"/>
          </a:p>
        </p:txBody>
      </p:sp>
      <p:sp>
        <p:nvSpPr>
          <p:cNvPr id="4" name="Line 46"/>
          <p:cNvSpPr>
            <a:spLocks noChangeShapeType="1"/>
          </p:cNvSpPr>
          <p:nvPr/>
        </p:nvSpPr>
        <p:spPr bwMode="auto">
          <a:xfrm>
            <a:off x="2770988" y="422203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379023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140168"/>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378704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3790230"/>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428156"/>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3731992"/>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055086"/>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356992"/>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315250"/>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207336"/>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4747942"/>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4653136"/>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2708920"/>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140967"/>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375132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076750"/>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465541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219625"/>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4799881"/>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22108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38" name="组合 279"/>
          <p:cNvGrpSpPr/>
          <p:nvPr/>
        </p:nvGrpSpPr>
        <p:grpSpPr>
          <a:xfrm>
            <a:off x="3779100" y="3500983"/>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46" name="组合 300"/>
          <p:cNvGrpSpPr/>
          <p:nvPr/>
        </p:nvGrpSpPr>
        <p:grpSpPr>
          <a:xfrm>
            <a:off x="4355914" y="5205016"/>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49" name="组合 311"/>
          <p:cNvGrpSpPr/>
          <p:nvPr/>
        </p:nvGrpSpPr>
        <p:grpSpPr>
          <a:xfrm>
            <a:off x="4860056" y="4865817"/>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2" name="组合 338"/>
          <p:cNvGrpSpPr/>
          <p:nvPr/>
        </p:nvGrpSpPr>
        <p:grpSpPr>
          <a:xfrm>
            <a:off x="4855077" y="4291166"/>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5" name="组合 61"/>
          <p:cNvGrpSpPr/>
          <p:nvPr/>
        </p:nvGrpSpPr>
        <p:grpSpPr>
          <a:xfrm>
            <a:off x="5868144" y="3977828"/>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439732"/>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4581127"/>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2" name="组合 300"/>
          <p:cNvGrpSpPr/>
          <p:nvPr/>
        </p:nvGrpSpPr>
        <p:grpSpPr>
          <a:xfrm>
            <a:off x="7236296" y="4653136"/>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5" name="Group 87"/>
          <p:cNvGrpSpPr>
            <a:grpSpLocks/>
          </p:cNvGrpSpPr>
          <p:nvPr/>
        </p:nvGrpSpPr>
        <p:grpSpPr bwMode="auto">
          <a:xfrm flipV="1">
            <a:off x="2774168" y="5157192"/>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4573127"/>
            <a:ext cx="0" cy="16641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013174"/>
            <a:ext cx="0" cy="100811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02128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5949280"/>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5879424"/>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023440"/>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4" name="组合 116"/>
          <p:cNvGrpSpPr/>
          <p:nvPr/>
        </p:nvGrpSpPr>
        <p:grpSpPr>
          <a:xfrm rot="10800000" flipH="1" flipV="1">
            <a:off x="3779912" y="5805264"/>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5953473"/>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5879424"/>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4786863"/>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4725144"/>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013176"/>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4941168"/>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460883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4653136"/>
            <a:ext cx="0" cy="13681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157192"/>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4583401"/>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90" name="组合 78"/>
          <p:cNvGrpSpPr/>
          <p:nvPr/>
        </p:nvGrpSpPr>
        <p:grpSpPr>
          <a:xfrm>
            <a:off x="2121371" y="5733256"/>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92"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4796308"/>
            <a:ext cx="0" cy="158502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381328"/>
            <a:ext cx="626469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165304"/>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301208"/>
            <a:ext cx="2"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301208"/>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0" name="组合 175"/>
          <p:cNvGrpSpPr/>
          <p:nvPr/>
        </p:nvGrpSpPr>
        <p:grpSpPr>
          <a:xfrm>
            <a:off x="7884114" y="4275688"/>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4788211"/>
            <a:ext cx="14434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6" name="Group 30"/>
          <p:cNvGrpSpPr>
            <a:grpSpLocks/>
          </p:cNvGrpSpPr>
          <p:nvPr/>
        </p:nvGrpSpPr>
        <p:grpSpPr bwMode="auto">
          <a:xfrm>
            <a:off x="3492056" y="5085208"/>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554168"/>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4752168"/>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301208"/>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049180"/>
            <a:ext cx="50405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356992"/>
            <a:ext cx="0" cy="15121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356992"/>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140968"/>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2708920"/>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356992"/>
            <a:ext cx="0" cy="8640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356992"/>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19117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3758560"/>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356992"/>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356992"/>
            <a:ext cx="0" cy="23042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085232"/>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5661248"/>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445224"/>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445224"/>
            <a:ext cx="0" cy="2160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286993"/>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248893"/>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4644168"/>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4797152"/>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4777085"/>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43716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38" name="Group 97"/>
          <p:cNvGrpSpPr>
            <a:grpSpLocks/>
          </p:cNvGrpSpPr>
          <p:nvPr/>
        </p:nvGrpSpPr>
        <p:grpSpPr bwMode="auto">
          <a:xfrm>
            <a:off x="3059913" y="4225206"/>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187106"/>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328393"/>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47" name="组合 300"/>
          <p:cNvGrpSpPr/>
          <p:nvPr/>
        </p:nvGrpSpPr>
        <p:grpSpPr>
          <a:xfrm flipV="1">
            <a:off x="8316416" y="4293096"/>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7236296" y="296094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51" name="组合 300"/>
          <p:cNvGrpSpPr/>
          <p:nvPr/>
        </p:nvGrpSpPr>
        <p:grpSpPr>
          <a:xfrm>
            <a:off x="7668344" y="316844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4" name="Line 47"/>
          <p:cNvSpPr>
            <a:spLocks noChangeShapeType="1"/>
          </p:cNvSpPr>
          <p:nvPr/>
        </p:nvSpPr>
        <p:spPr bwMode="auto">
          <a:xfrm>
            <a:off x="7020272" y="3104678"/>
            <a:ext cx="215952" cy="266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5" name="Line 164"/>
          <p:cNvSpPr>
            <a:spLocks noChangeShapeType="1"/>
          </p:cNvSpPr>
          <p:nvPr/>
        </p:nvSpPr>
        <p:spPr bwMode="auto">
          <a:xfrm flipV="1">
            <a:off x="7812360" y="311060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956376" y="3110600"/>
            <a:ext cx="0" cy="68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flipV="1">
            <a:off x="5436072" y="3789040"/>
            <a:ext cx="251771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537040"/>
            <a:ext cx="0" cy="25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537012"/>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564904"/>
            <a:ext cx="5904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564904"/>
            <a:ext cx="0" cy="5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2" name="Line 164"/>
          <p:cNvSpPr>
            <a:spLocks noChangeShapeType="1"/>
          </p:cNvSpPr>
          <p:nvPr/>
        </p:nvSpPr>
        <p:spPr bwMode="auto">
          <a:xfrm flipH="1" flipV="1">
            <a:off x="7020272" y="2564964"/>
            <a:ext cx="0" cy="540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10496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64" name="组合 279"/>
          <p:cNvGrpSpPr/>
          <p:nvPr/>
        </p:nvGrpSpPr>
        <p:grpSpPr>
          <a:xfrm>
            <a:off x="5652120" y="2816932"/>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Tree>
    <p:extLst>
      <p:ext uri="{BB962C8B-B14F-4D97-AF65-F5344CB8AC3E}">
        <p14:creationId xmlns:p14="http://schemas.microsoft.com/office/powerpoint/2010/main" xmlns="" val="2366165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a:solidFill>
                  <a:srgbClr val="000000"/>
                </a:solidFill>
              </a:rPr>
              <a:t>NPC</a:t>
            </a:r>
            <a:r>
              <a:rPr lang="zh-CN" altLang="en-US" sz="2800" dirty="0">
                <a:solidFill>
                  <a:srgbClr val="000000"/>
                </a:solidFill>
              </a:rPr>
              <a:t>需要增加输出：异常处理程序的地址</a:t>
            </a:r>
            <a:endParaRPr lang="en-US" altLang="zh-CN" sz="2800" dirty="0">
              <a:solidFill>
                <a:srgbClr val="000000"/>
              </a:solidFill>
            </a:endParaRPr>
          </a:p>
          <a:p>
            <a:pPr lvl="1"/>
            <a:r>
              <a:rPr lang="zh-CN" altLang="en-US" sz="2400" dirty="0">
                <a:solidFill>
                  <a:srgbClr val="FF0000"/>
                </a:solidFill>
              </a:rPr>
              <a:t>系统复位时输出：</a:t>
            </a:r>
            <a:r>
              <a:rPr lang="en-US" altLang="zh-CN" sz="2400" dirty="0">
                <a:solidFill>
                  <a:srgbClr val="FF0000"/>
                </a:solidFill>
              </a:rPr>
              <a:t>0xBFC0_0000</a:t>
            </a:r>
          </a:p>
          <a:p>
            <a:pPr lvl="1"/>
            <a:r>
              <a:rPr lang="zh-CN" altLang="en-US" sz="2400" dirty="0">
                <a:solidFill>
                  <a:srgbClr val="FF0000"/>
                </a:solidFill>
              </a:rPr>
              <a:t>硬件中断时输出：</a:t>
            </a:r>
            <a:r>
              <a:rPr lang="en-US" altLang="zh-CN" sz="2400" dirty="0">
                <a:solidFill>
                  <a:srgbClr val="FF0000"/>
                </a:solidFill>
              </a:rPr>
              <a:t>0xBFC0_0400</a:t>
            </a:r>
          </a:p>
          <a:p>
            <a:pPr lvl="1"/>
            <a:r>
              <a:rPr lang="zh-CN" altLang="en-US" sz="2400" dirty="0">
                <a:solidFill>
                  <a:srgbClr val="000000"/>
                </a:solidFill>
              </a:rPr>
              <a:t>其他异常时输出：</a:t>
            </a:r>
            <a:r>
              <a:rPr lang="en-US" altLang="zh-CN" sz="2400" dirty="0">
                <a:solidFill>
                  <a:srgbClr val="000000"/>
                </a:solidFill>
              </a:rPr>
              <a:t>0xBFC0_0380</a:t>
            </a:r>
          </a:p>
        </p:txBody>
      </p:sp>
      <p:sp>
        <p:nvSpPr>
          <p:cNvPr id="3" name="标题 2"/>
          <p:cNvSpPr>
            <a:spLocks noGrp="1"/>
          </p:cNvSpPr>
          <p:nvPr>
            <p:ph type="title"/>
          </p:nvPr>
        </p:nvSpPr>
        <p:spPr/>
        <p:txBody>
          <a:bodyPr/>
          <a:lstStyle/>
          <a:p>
            <a:r>
              <a:rPr lang="zh-CN" altLang="en-US" dirty="0" smtClean="0"/>
              <a:t>修改</a:t>
            </a:r>
            <a:r>
              <a:rPr lang="en-US" altLang="zh-CN" dirty="0" smtClean="0"/>
              <a:t>NPC</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38"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46"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49"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2"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2"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5"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4"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90"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92"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0"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6"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38"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47"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51"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64"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Tree>
    <p:extLst>
      <p:ext uri="{BB962C8B-B14F-4D97-AF65-F5344CB8AC3E}">
        <p14:creationId xmlns:p14="http://schemas.microsoft.com/office/powerpoint/2010/main" xmlns="" val="2344876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solidFill>
                  <a:srgbClr val="000000"/>
                </a:solidFill>
              </a:rPr>
              <a:t>记录当前哪些硬件中断正在有效</a:t>
            </a:r>
            <a:endParaRPr lang="en-US" altLang="zh-CN" sz="2800" dirty="0" smtClean="0">
              <a:solidFill>
                <a:srgbClr val="000000"/>
              </a:solidFill>
            </a:endParaRPr>
          </a:p>
          <a:p>
            <a:pPr lvl="1"/>
            <a:r>
              <a:rPr lang="en-US" altLang="zh-CN" sz="2000" dirty="0" smtClean="0">
                <a:solidFill>
                  <a:srgbClr val="000000"/>
                </a:solidFill>
              </a:rPr>
              <a:t>IP[7:2]</a:t>
            </a:r>
            <a:r>
              <a:rPr lang="zh-CN" altLang="en-US" sz="2000" dirty="0" smtClean="0">
                <a:solidFill>
                  <a:srgbClr val="000000"/>
                </a:solidFill>
              </a:rPr>
              <a:t>：</a:t>
            </a:r>
            <a:r>
              <a:rPr lang="en-US" altLang="zh-CN" sz="2000" dirty="0" smtClean="0">
                <a:solidFill>
                  <a:srgbClr val="000000"/>
                </a:solidFill>
              </a:rPr>
              <a:t>6</a:t>
            </a:r>
            <a:r>
              <a:rPr lang="zh-CN" altLang="en-US" sz="2000" dirty="0" smtClean="0">
                <a:solidFill>
                  <a:srgbClr val="000000"/>
                </a:solidFill>
              </a:rPr>
              <a:t>个硬件中断</a:t>
            </a:r>
            <a:endParaRPr lang="en-US" altLang="zh-CN" sz="2000" dirty="0" smtClean="0">
              <a:solidFill>
                <a:srgbClr val="000000"/>
              </a:solidFill>
            </a:endParaRPr>
          </a:p>
        </p:txBody>
      </p:sp>
      <p:sp>
        <p:nvSpPr>
          <p:cNvPr id="3" name="标题 2"/>
          <p:cNvSpPr>
            <a:spLocks noGrp="1"/>
          </p:cNvSpPr>
          <p:nvPr>
            <p:ph type="title"/>
          </p:nvPr>
        </p:nvSpPr>
        <p:spPr/>
        <p:txBody>
          <a:bodyPr/>
          <a:lstStyle/>
          <a:p>
            <a:r>
              <a:rPr lang="zh-CN" altLang="en-US" dirty="0" smtClean="0"/>
              <a:t>增加</a:t>
            </a:r>
            <a:r>
              <a:rPr lang="en-US" altLang="zh-CN" dirty="0" smtClean="0"/>
              <a:t>CAUSE</a:t>
            </a:r>
            <a:r>
              <a:rPr lang="zh-CN" altLang="en-US" dirty="0" smtClean="0"/>
              <a:t>寄存器</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38"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46"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49"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2"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2"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5"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4"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90"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92"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0"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6"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17"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18"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19"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20"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93307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38" name="组合 300"/>
          <p:cNvGrpSpPr/>
          <p:nvPr/>
        </p:nvGrpSpPr>
        <p:grpSpPr>
          <a:xfrm>
            <a:off x="8172500" y="414057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0" name="Line 164"/>
          <p:cNvSpPr>
            <a:spLocks noChangeShapeType="1"/>
          </p:cNvSpPr>
          <p:nvPr/>
        </p:nvSpPr>
        <p:spPr bwMode="auto">
          <a:xfrm flipH="1" flipV="1">
            <a:off x="7812450" y="364503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4" name="Line 164"/>
          <p:cNvSpPr>
            <a:spLocks noChangeShapeType="1"/>
          </p:cNvSpPr>
          <p:nvPr/>
        </p:nvSpPr>
        <p:spPr bwMode="auto">
          <a:xfrm flipH="1" flipV="1">
            <a:off x="8244510" y="364520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7" name="TextBox 176"/>
          <p:cNvSpPr txBox="1"/>
          <p:nvPr/>
        </p:nvSpPr>
        <p:spPr>
          <a:xfrm>
            <a:off x="7538970" y="2924930"/>
            <a:ext cx="1569660"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IP[7:2]</a:t>
            </a:r>
            <a:endParaRPr lang="zh-CN" altLang="en-US" dirty="0"/>
          </a:p>
        </p:txBody>
      </p:sp>
      <p:pic>
        <p:nvPicPr>
          <p:cNvPr id="101378" name="Picture 2"/>
          <p:cNvPicPr>
            <a:picLocks noChangeAspect="1" noChangeArrowheads="1"/>
          </p:cNvPicPr>
          <p:nvPr/>
        </p:nvPicPr>
        <p:blipFill>
          <a:blip r:embed="rId2" cstate="print"/>
          <a:srcRect/>
          <a:stretch>
            <a:fillRect/>
          </a:stretch>
        </p:blipFill>
        <p:spPr bwMode="auto">
          <a:xfrm>
            <a:off x="1043510" y="1700760"/>
            <a:ext cx="7239000" cy="825500"/>
          </a:xfrm>
          <a:prstGeom prst="rect">
            <a:avLst/>
          </a:prstGeom>
          <a:noFill/>
          <a:ln w="9525">
            <a:noFill/>
            <a:miter lim="800000"/>
            <a:headEnd/>
            <a:tailEnd/>
          </a:ln>
        </p:spPr>
      </p:pic>
      <p:sp>
        <p:nvSpPr>
          <p:cNvPr id="179" name="圆角矩形 178"/>
          <p:cNvSpPr/>
          <p:nvPr/>
        </p:nvSpPr>
        <p:spPr bwMode="auto">
          <a:xfrm>
            <a:off x="4644010" y="1700760"/>
            <a:ext cx="1368190" cy="86412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80" name="矩形 179"/>
          <p:cNvSpPr/>
          <p:nvPr/>
        </p:nvSpPr>
        <p:spPr bwMode="auto">
          <a:xfrm>
            <a:off x="1043510" y="1916790"/>
            <a:ext cx="367251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5868180" y="1916790"/>
            <a:ext cx="237633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Tree>
    <p:extLst>
      <p:ext uri="{BB962C8B-B14F-4D97-AF65-F5344CB8AC3E}">
        <p14:creationId xmlns:p14="http://schemas.microsoft.com/office/powerpoint/2010/main" xmlns="" val="2344876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cstate="print"/>
          <a:srcRect/>
          <a:stretch>
            <a:fillRect/>
          </a:stretch>
        </p:blipFill>
        <p:spPr bwMode="auto">
          <a:xfrm>
            <a:off x="973760" y="1772770"/>
            <a:ext cx="7270750" cy="692150"/>
          </a:xfrm>
          <a:prstGeom prst="rect">
            <a:avLst/>
          </a:prstGeom>
          <a:noFill/>
          <a:ln w="9525">
            <a:noFill/>
            <a:miter lim="800000"/>
            <a:headEnd/>
            <a:tailEnd/>
          </a:ln>
        </p:spPr>
      </p:pic>
      <p:sp>
        <p:nvSpPr>
          <p:cNvPr id="2" name="内容占位符 1"/>
          <p:cNvSpPr>
            <a:spLocks noGrp="1"/>
          </p:cNvSpPr>
          <p:nvPr>
            <p:ph idx="1"/>
          </p:nvPr>
        </p:nvSpPr>
        <p:spPr/>
        <p:txBody>
          <a:bodyPr/>
          <a:lstStyle/>
          <a:p>
            <a:r>
              <a:rPr lang="zh-CN" altLang="en-US" sz="2800" dirty="0" smtClean="0">
                <a:solidFill>
                  <a:srgbClr val="000000"/>
                </a:solidFill>
              </a:rPr>
              <a:t>中断屏蔽：允许哪些硬件中断</a:t>
            </a:r>
            <a:endParaRPr lang="en-US" altLang="zh-CN" sz="2800" dirty="0" smtClean="0">
              <a:solidFill>
                <a:srgbClr val="000000"/>
              </a:solidFill>
            </a:endParaRPr>
          </a:p>
          <a:p>
            <a:pPr lvl="1"/>
            <a:r>
              <a:rPr lang="en-US" altLang="zh-CN" sz="2000" dirty="0" smtClean="0">
                <a:solidFill>
                  <a:srgbClr val="000000"/>
                </a:solidFill>
              </a:rPr>
              <a:t>IM[7:2]</a:t>
            </a:r>
            <a:r>
              <a:rPr lang="zh-CN" altLang="en-US" sz="2000" dirty="0" smtClean="0">
                <a:solidFill>
                  <a:srgbClr val="000000"/>
                </a:solidFill>
              </a:rPr>
              <a:t>：</a:t>
            </a:r>
            <a:r>
              <a:rPr lang="en-US" altLang="zh-CN" sz="2000" dirty="0" smtClean="0">
                <a:solidFill>
                  <a:srgbClr val="000000"/>
                </a:solidFill>
              </a:rPr>
              <a:t>6</a:t>
            </a:r>
            <a:r>
              <a:rPr lang="zh-CN" altLang="en-US" sz="2000" dirty="0" smtClean="0">
                <a:solidFill>
                  <a:srgbClr val="000000"/>
                </a:solidFill>
              </a:rPr>
              <a:t>个硬件中断</a:t>
            </a:r>
            <a:endParaRPr lang="en-US" altLang="zh-CN" sz="2000" dirty="0" smtClean="0">
              <a:solidFill>
                <a:srgbClr val="000000"/>
              </a:solidFill>
            </a:endParaRPr>
          </a:p>
        </p:txBody>
      </p:sp>
      <p:sp>
        <p:nvSpPr>
          <p:cNvPr id="3" name="标题 2"/>
          <p:cNvSpPr>
            <a:spLocks noGrp="1"/>
          </p:cNvSpPr>
          <p:nvPr>
            <p:ph type="title"/>
          </p:nvPr>
        </p:nvSpPr>
        <p:spPr/>
        <p:txBody>
          <a:bodyPr/>
          <a:lstStyle/>
          <a:p>
            <a:r>
              <a:rPr lang="zh-CN" altLang="en-US" dirty="0" smtClean="0"/>
              <a:t>增加</a:t>
            </a:r>
            <a:r>
              <a:rPr lang="en-US" altLang="zh-CN" dirty="0" smtClean="0"/>
              <a:t>SR</a:t>
            </a:r>
            <a:r>
              <a:rPr lang="zh-CN" altLang="en-US" dirty="0" smtClean="0"/>
              <a:t>寄存器</a:t>
            </a:r>
            <a:r>
              <a:rPr lang="en-US" altLang="zh-CN" dirty="0" smtClean="0"/>
              <a:t>(1)</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38"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46"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49"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2"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5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2"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5"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4"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90"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92"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0"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6"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17"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18"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19"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20"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42900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38" name="组合 300"/>
          <p:cNvGrpSpPr/>
          <p:nvPr/>
        </p:nvGrpSpPr>
        <p:grpSpPr>
          <a:xfrm>
            <a:off x="8172500" y="363650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0" name="Line 164"/>
          <p:cNvSpPr>
            <a:spLocks noChangeShapeType="1"/>
          </p:cNvSpPr>
          <p:nvPr/>
        </p:nvSpPr>
        <p:spPr bwMode="auto">
          <a:xfrm flipH="1" flipV="1">
            <a:off x="7812450" y="314096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4" name="Line 164"/>
          <p:cNvSpPr>
            <a:spLocks noChangeShapeType="1"/>
          </p:cNvSpPr>
          <p:nvPr/>
        </p:nvSpPr>
        <p:spPr bwMode="auto">
          <a:xfrm flipH="1" flipV="1">
            <a:off x="8244510" y="314113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9" name="圆角矩形 178"/>
          <p:cNvSpPr/>
          <p:nvPr/>
        </p:nvSpPr>
        <p:spPr bwMode="auto">
          <a:xfrm>
            <a:off x="4644010" y="1700760"/>
            <a:ext cx="864120" cy="86412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80" name="矩形 179"/>
          <p:cNvSpPr/>
          <p:nvPr/>
        </p:nvSpPr>
        <p:spPr bwMode="auto">
          <a:xfrm>
            <a:off x="1043510" y="1916790"/>
            <a:ext cx="367251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5508130" y="1916790"/>
            <a:ext cx="273638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3" name="矩形 172"/>
          <p:cNvSpPr/>
          <p:nvPr/>
        </p:nvSpPr>
        <p:spPr bwMode="auto">
          <a:xfrm>
            <a:off x="7740440" y="386106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75" name="组合 300"/>
          <p:cNvGrpSpPr/>
          <p:nvPr/>
        </p:nvGrpSpPr>
        <p:grpSpPr>
          <a:xfrm>
            <a:off x="8172500" y="4068560"/>
            <a:ext cx="72008" cy="80540"/>
            <a:chOff x="287524" y="3070225"/>
            <a:chExt cx="72008" cy="80540"/>
          </a:xfrm>
        </p:grpSpPr>
        <p:cxnSp>
          <p:nvCxnSpPr>
            <p:cNvPr id="176" name="直接连接符 175"/>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2" name="TextBox 181"/>
          <p:cNvSpPr txBox="1"/>
          <p:nvPr/>
        </p:nvSpPr>
        <p:spPr>
          <a:xfrm>
            <a:off x="7457091" y="2348850"/>
            <a:ext cx="1723549"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IM[7:2]</a:t>
            </a:r>
            <a:endParaRPr lang="zh-CN" altLang="en-US" dirty="0"/>
          </a:p>
        </p:txBody>
      </p:sp>
    </p:spTree>
    <p:extLst>
      <p:ext uri="{BB962C8B-B14F-4D97-AF65-F5344CB8AC3E}">
        <p14:creationId xmlns:p14="http://schemas.microsoft.com/office/powerpoint/2010/main" xmlns="" val="23448762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cstate="print"/>
          <a:srcRect/>
          <a:stretch>
            <a:fillRect/>
          </a:stretch>
        </p:blipFill>
        <p:spPr bwMode="auto">
          <a:xfrm>
            <a:off x="973760" y="1772770"/>
            <a:ext cx="7270750" cy="692150"/>
          </a:xfrm>
          <a:prstGeom prst="rect">
            <a:avLst/>
          </a:prstGeom>
          <a:noFill/>
          <a:ln w="9525">
            <a:noFill/>
            <a:miter lim="800000"/>
            <a:headEnd/>
            <a:tailEnd/>
          </a:ln>
        </p:spPr>
      </p:pic>
      <p:sp>
        <p:nvSpPr>
          <p:cNvPr id="2" name="内容占位符 1"/>
          <p:cNvSpPr>
            <a:spLocks noGrp="1"/>
          </p:cNvSpPr>
          <p:nvPr>
            <p:ph idx="1"/>
          </p:nvPr>
        </p:nvSpPr>
        <p:spPr/>
        <p:txBody>
          <a:bodyPr/>
          <a:lstStyle/>
          <a:p>
            <a:pPr marL="342900" lvl="1" indent="-342900">
              <a:buClr>
                <a:srgbClr val="0000FF"/>
              </a:buClr>
              <a:buSzTx/>
              <a:buFont typeface="Wingdings" pitchFamily="2" charset="2"/>
              <a:buChar char="§"/>
            </a:pPr>
            <a:r>
              <a:rPr lang="zh-CN" altLang="en-US" sz="2800" dirty="0" smtClean="0">
                <a:solidFill>
                  <a:srgbClr val="000000"/>
                </a:solidFill>
              </a:rPr>
              <a:t>全局中断使能：</a:t>
            </a:r>
            <a:r>
              <a:rPr lang="en-US" altLang="zh-CN" dirty="0" smtClean="0">
                <a:solidFill>
                  <a:srgbClr val="000000"/>
                </a:solidFill>
              </a:rPr>
              <a:t>1-</a:t>
            </a:r>
            <a:r>
              <a:rPr lang="zh-CN" altLang="en-US" dirty="0" smtClean="0">
                <a:solidFill>
                  <a:srgbClr val="000000"/>
                </a:solidFill>
              </a:rPr>
              <a:t>允许中断；</a:t>
            </a:r>
            <a:r>
              <a:rPr lang="en-US" altLang="zh-CN" dirty="0" smtClean="0">
                <a:solidFill>
                  <a:srgbClr val="000000"/>
                </a:solidFill>
              </a:rPr>
              <a:t>0-</a:t>
            </a:r>
            <a:r>
              <a:rPr lang="zh-CN" altLang="en-US" dirty="0" smtClean="0">
                <a:solidFill>
                  <a:srgbClr val="000000"/>
                </a:solidFill>
              </a:rPr>
              <a:t>禁止中断</a:t>
            </a:r>
          </a:p>
        </p:txBody>
      </p:sp>
      <p:sp>
        <p:nvSpPr>
          <p:cNvPr id="3" name="标题 2"/>
          <p:cNvSpPr>
            <a:spLocks noGrp="1"/>
          </p:cNvSpPr>
          <p:nvPr>
            <p:ph type="title"/>
          </p:nvPr>
        </p:nvSpPr>
        <p:spPr/>
        <p:txBody>
          <a:bodyPr/>
          <a:lstStyle/>
          <a:p>
            <a:r>
              <a:rPr lang="zh-CN" altLang="en-US" dirty="0" smtClean="0"/>
              <a:t>增加</a:t>
            </a:r>
            <a:r>
              <a:rPr lang="en-US" altLang="zh-CN" dirty="0" smtClean="0"/>
              <a:t>SR</a:t>
            </a:r>
            <a:r>
              <a:rPr lang="zh-CN" altLang="en-US" dirty="0" smtClean="0"/>
              <a:t>寄存器</a:t>
            </a:r>
            <a:r>
              <a:rPr lang="en-US" altLang="zh-CN" dirty="0" smtClean="0"/>
              <a:t>(2)</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0"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102401"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3"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4"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6"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7"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8"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9"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102410"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1"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2"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02413"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02414"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02415"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6"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42900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02417" name="组合 300"/>
          <p:cNvGrpSpPr/>
          <p:nvPr/>
        </p:nvGrpSpPr>
        <p:grpSpPr>
          <a:xfrm>
            <a:off x="8172500" y="363650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4" name="Line 164"/>
          <p:cNvSpPr>
            <a:spLocks noChangeShapeType="1"/>
          </p:cNvSpPr>
          <p:nvPr/>
        </p:nvSpPr>
        <p:spPr bwMode="auto">
          <a:xfrm flipH="1" flipV="1">
            <a:off x="8244510" y="314113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80" name="矩形 179"/>
          <p:cNvSpPr/>
          <p:nvPr/>
        </p:nvSpPr>
        <p:spPr bwMode="auto">
          <a:xfrm>
            <a:off x="1043510" y="1916790"/>
            <a:ext cx="374452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5508130" y="1916790"/>
            <a:ext cx="216030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3" name="矩形 172"/>
          <p:cNvSpPr/>
          <p:nvPr/>
        </p:nvSpPr>
        <p:spPr bwMode="auto">
          <a:xfrm>
            <a:off x="7740440" y="386106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02418" name="组合 300"/>
          <p:cNvGrpSpPr/>
          <p:nvPr/>
        </p:nvGrpSpPr>
        <p:grpSpPr>
          <a:xfrm>
            <a:off x="8172500" y="4068560"/>
            <a:ext cx="72008" cy="80540"/>
            <a:chOff x="287524" y="3070225"/>
            <a:chExt cx="72008" cy="80540"/>
          </a:xfrm>
        </p:grpSpPr>
        <p:cxnSp>
          <p:nvCxnSpPr>
            <p:cNvPr id="176" name="直接连接符 175"/>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2" name="TextBox 181"/>
          <p:cNvSpPr txBox="1"/>
          <p:nvPr/>
        </p:nvSpPr>
        <p:spPr>
          <a:xfrm>
            <a:off x="8172500" y="2494629"/>
            <a:ext cx="671979"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IE</a:t>
            </a:r>
            <a:endParaRPr lang="zh-CN" altLang="en-US" dirty="0"/>
          </a:p>
        </p:txBody>
      </p:sp>
      <p:sp>
        <p:nvSpPr>
          <p:cNvPr id="175" name="圆角矩形 174"/>
          <p:cNvSpPr/>
          <p:nvPr/>
        </p:nvSpPr>
        <p:spPr bwMode="auto">
          <a:xfrm>
            <a:off x="7956470" y="1700760"/>
            <a:ext cx="360050" cy="64809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Tree>
    <p:extLst>
      <p:ext uri="{BB962C8B-B14F-4D97-AF65-F5344CB8AC3E}">
        <p14:creationId xmlns:p14="http://schemas.microsoft.com/office/powerpoint/2010/main" xmlns="" val="2344876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cstate="print"/>
          <a:srcRect/>
          <a:stretch>
            <a:fillRect/>
          </a:stretch>
        </p:blipFill>
        <p:spPr bwMode="auto">
          <a:xfrm>
            <a:off x="973760" y="1772770"/>
            <a:ext cx="7270750" cy="692150"/>
          </a:xfrm>
          <a:prstGeom prst="rect">
            <a:avLst/>
          </a:prstGeom>
          <a:noFill/>
          <a:ln w="9525">
            <a:noFill/>
            <a:miter lim="800000"/>
            <a:headEnd/>
            <a:tailEnd/>
          </a:ln>
        </p:spPr>
      </p:pic>
      <p:sp>
        <p:nvSpPr>
          <p:cNvPr id="2" name="内容占位符 1"/>
          <p:cNvSpPr>
            <a:spLocks noGrp="1"/>
          </p:cNvSpPr>
          <p:nvPr>
            <p:ph idx="1"/>
          </p:nvPr>
        </p:nvSpPr>
        <p:spPr/>
        <p:txBody>
          <a:bodyPr/>
          <a:lstStyle/>
          <a:p>
            <a:pPr marL="342900" lvl="1" indent="-342900">
              <a:buClr>
                <a:srgbClr val="0000FF"/>
              </a:buClr>
              <a:buSzTx/>
              <a:buFont typeface="Wingdings" pitchFamily="2" charset="2"/>
              <a:buChar char="§"/>
            </a:pPr>
            <a:r>
              <a:rPr lang="en-US" altLang="zh-CN" dirty="0" smtClean="0">
                <a:solidFill>
                  <a:srgbClr val="000000"/>
                </a:solidFill>
              </a:rPr>
              <a:t>EXL</a:t>
            </a:r>
            <a:r>
              <a:rPr lang="zh-CN" altLang="en-US" dirty="0" smtClean="0">
                <a:solidFill>
                  <a:srgbClr val="000000"/>
                </a:solidFill>
              </a:rPr>
              <a:t>：进入中断后，必须标记，防止再次进入</a:t>
            </a:r>
            <a:endParaRPr lang="en-US" altLang="zh-CN" dirty="0" smtClean="0">
              <a:solidFill>
                <a:srgbClr val="000000"/>
              </a:solidFill>
            </a:endParaRPr>
          </a:p>
          <a:p>
            <a:pPr lvl="1"/>
            <a:r>
              <a:rPr lang="zh-CN" altLang="en-US" sz="2400" dirty="0" smtClean="0">
                <a:solidFill>
                  <a:srgbClr val="000000"/>
                </a:solidFill>
              </a:rPr>
              <a:t>重入需要</a:t>
            </a:r>
            <a:r>
              <a:rPr lang="en-US" altLang="zh-CN" sz="2400" dirty="0" smtClean="0">
                <a:solidFill>
                  <a:srgbClr val="000000"/>
                </a:solidFill>
              </a:rPr>
              <a:t>OS</a:t>
            </a:r>
            <a:r>
              <a:rPr lang="zh-CN" altLang="en-US" sz="2400" dirty="0" smtClean="0">
                <a:solidFill>
                  <a:srgbClr val="000000"/>
                </a:solidFill>
              </a:rPr>
              <a:t>的配合，特别是堆栈</a:t>
            </a:r>
            <a:endParaRPr lang="en-US" altLang="zh-CN" sz="2400" dirty="0" smtClean="0">
              <a:solidFill>
                <a:srgbClr val="000000"/>
              </a:solidFill>
            </a:endParaRPr>
          </a:p>
        </p:txBody>
      </p:sp>
      <p:sp>
        <p:nvSpPr>
          <p:cNvPr id="3" name="标题 2"/>
          <p:cNvSpPr>
            <a:spLocks noGrp="1"/>
          </p:cNvSpPr>
          <p:nvPr>
            <p:ph type="title"/>
          </p:nvPr>
        </p:nvSpPr>
        <p:spPr/>
        <p:txBody>
          <a:bodyPr/>
          <a:lstStyle/>
          <a:p>
            <a:r>
              <a:rPr lang="zh-CN" altLang="en-US" dirty="0" smtClean="0"/>
              <a:t>增加</a:t>
            </a:r>
            <a:r>
              <a:rPr lang="en-US" altLang="zh-CN" dirty="0" smtClean="0"/>
              <a:t>SR</a:t>
            </a:r>
            <a:r>
              <a:rPr lang="zh-CN" altLang="en-US" dirty="0" smtClean="0"/>
              <a:t>寄存器</a:t>
            </a:r>
            <a:r>
              <a:rPr lang="en-US" altLang="zh-CN" dirty="0" smtClean="0"/>
              <a:t>(3)</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0"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102401"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3"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4"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6"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7"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8"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9"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102410"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1"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2"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02413"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02414"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02415"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6"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42900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02417" name="组合 300"/>
          <p:cNvGrpSpPr/>
          <p:nvPr/>
        </p:nvGrpSpPr>
        <p:grpSpPr>
          <a:xfrm>
            <a:off x="8172500" y="363650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4" name="Line 164"/>
          <p:cNvSpPr>
            <a:spLocks noChangeShapeType="1"/>
          </p:cNvSpPr>
          <p:nvPr/>
        </p:nvSpPr>
        <p:spPr bwMode="auto">
          <a:xfrm flipH="1" flipV="1">
            <a:off x="8244510" y="3141130"/>
            <a:ext cx="0" cy="28787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80" name="矩形 179"/>
          <p:cNvSpPr/>
          <p:nvPr/>
        </p:nvSpPr>
        <p:spPr bwMode="auto">
          <a:xfrm>
            <a:off x="1043510" y="1916790"/>
            <a:ext cx="374452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5508130" y="1916790"/>
            <a:ext cx="208829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3" name="矩形 172"/>
          <p:cNvSpPr/>
          <p:nvPr/>
        </p:nvSpPr>
        <p:spPr bwMode="auto">
          <a:xfrm>
            <a:off x="7740440" y="386106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02418" name="组合 300"/>
          <p:cNvGrpSpPr/>
          <p:nvPr/>
        </p:nvGrpSpPr>
        <p:grpSpPr>
          <a:xfrm>
            <a:off x="8172500" y="4068560"/>
            <a:ext cx="72008" cy="80540"/>
            <a:chOff x="287524" y="3070225"/>
            <a:chExt cx="72008" cy="80540"/>
          </a:xfrm>
        </p:grpSpPr>
        <p:cxnSp>
          <p:nvCxnSpPr>
            <p:cNvPr id="176" name="直接连接符 175"/>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2" name="TextBox 181"/>
          <p:cNvSpPr txBox="1"/>
          <p:nvPr/>
        </p:nvSpPr>
        <p:spPr>
          <a:xfrm>
            <a:off x="7758956" y="2494629"/>
            <a:ext cx="1133644"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EXL</a:t>
            </a:r>
            <a:endParaRPr lang="zh-CN" altLang="en-US" dirty="0"/>
          </a:p>
        </p:txBody>
      </p:sp>
      <p:sp>
        <p:nvSpPr>
          <p:cNvPr id="175" name="圆角矩形 174"/>
          <p:cNvSpPr/>
          <p:nvPr/>
        </p:nvSpPr>
        <p:spPr bwMode="auto">
          <a:xfrm>
            <a:off x="7596420" y="1700760"/>
            <a:ext cx="432060" cy="64809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Tree>
    <p:extLst>
      <p:ext uri="{BB962C8B-B14F-4D97-AF65-F5344CB8AC3E}">
        <p14:creationId xmlns:p14="http://schemas.microsoft.com/office/powerpoint/2010/main" xmlns="" val="2344876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417513"/>
            <a:ext cx="5257800" cy="368300"/>
          </a:xfrm>
        </p:spPr>
        <p:txBody>
          <a:bodyPr/>
          <a:lstStyle/>
          <a:p>
            <a:r>
              <a:rPr lang="zh-CN" altLang="en-US" smtClean="0"/>
              <a:t>1.1 存储系统概述</a:t>
            </a:r>
          </a:p>
        </p:txBody>
      </p:sp>
      <p:sp>
        <p:nvSpPr>
          <p:cNvPr id="237571" name="Rectangle 3"/>
          <p:cNvSpPr>
            <a:spLocks noGrp="1" noChangeArrowheads="1"/>
          </p:cNvSpPr>
          <p:nvPr>
            <p:ph type="body" idx="1"/>
          </p:nvPr>
        </p:nvSpPr>
        <p:spPr>
          <a:xfrm>
            <a:off x="468313" y="908050"/>
            <a:ext cx="6911975" cy="5324475"/>
          </a:xfrm>
        </p:spPr>
        <p:txBody>
          <a:bodyPr/>
          <a:lstStyle/>
          <a:p>
            <a:pPr>
              <a:lnSpc>
                <a:spcPct val="125000"/>
              </a:lnSpc>
              <a:spcBef>
                <a:spcPct val="0"/>
              </a:spcBef>
            </a:pPr>
            <a:r>
              <a:rPr lang="zh-CN" altLang="en-US" smtClean="0">
                <a:ea typeface="宋体" pitchFamily="2" charset="-122"/>
              </a:rPr>
              <a:t>存储器分类</a:t>
            </a:r>
          </a:p>
          <a:p>
            <a:pPr lvl="1">
              <a:lnSpc>
                <a:spcPct val="125000"/>
              </a:lnSpc>
              <a:spcBef>
                <a:spcPct val="0"/>
              </a:spcBef>
            </a:pPr>
            <a:r>
              <a:rPr lang="zh-CN" altLang="en-US" smtClean="0">
                <a:solidFill>
                  <a:schemeClr val="accent1"/>
                </a:solidFill>
                <a:ea typeface="宋体" pitchFamily="2" charset="-122"/>
              </a:rPr>
              <a:t>按介质分类：</a:t>
            </a:r>
          </a:p>
          <a:p>
            <a:pPr lvl="2">
              <a:lnSpc>
                <a:spcPct val="125000"/>
              </a:lnSpc>
              <a:spcBef>
                <a:spcPct val="0"/>
              </a:spcBef>
            </a:pPr>
            <a:r>
              <a:rPr lang="zh-CN" altLang="en-US" smtClean="0">
                <a:ea typeface="宋体" pitchFamily="2" charset="-122"/>
              </a:rPr>
              <a:t>半导体存储器</a:t>
            </a:r>
          </a:p>
          <a:p>
            <a:pPr lvl="2">
              <a:lnSpc>
                <a:spcPct val="125000"/>
              </a:lnSpc>
              <a:spcBef>
                <a:spcPct val="0"/>
              </a:spcBef>
            </a:pPr>
            <a:r>
              <a:rPr lang="zh-CN" altLang="en-US" smtClean="0">
                <a:ea typeface="宋体" pitchFamily="2" charset="-122"/>
              </a:rPr>
              <a:t>磁介质存储器</a:t>
            </a:r>
          </a:p>
          <a:p>
            <a:pPr lvl="2">
              <a:lnSpc>
                <a:spcPct val="125000"/>
              </a:lnSpc>
              <a:spcBef>
                <a:spcPct val="0"/>
              </a:spcBef>
            </a:pPr>
            <a:r>
              <a:rPr lang="zh-CN" altLang="en-US" smtClean="0">
                <a:ea typeface="宋体" pitchFamily="2" charset="-122"/>
              </a:rPr>
              <a:t>光盘存储器</a:t>
            </a:r>
          </a:p>
          <a:p>
            <a:pPr lvl="1">
              <a:lnSpc>
                <a:spcPct val="125000"/>
              </a:lnSpc>
              <a:spcBef>
                <a:spcPct val="0"/>
              </a:spcBef>
            </a:pPr>
            <a:r>
              <a:rPr lang="zh-CN" altLang="en-US" smtClean="0">
                <a:solidFill>
                  <a:schemeClr val="accent1"/>
                </a:solidFill>
                <a:ea typeface="宋体" pitchFamily="2" charset="-122"/>
              </a:rPr>
              <a:t>按访问方式分类：</a:t>
            </a:r>
          </a:p>
          <a:p>
            <a:pPr lvl="2">
              <a:lnSpc>
                <a:spcPct val="125000"/>
              </a:lnSpc>
              <a:spcBef>
                <a:spcPct val="0"/>
              </a:spcBef>
            </a:pPr>
            <a:r>
              <a:rPr lang="zh-CN" altLang="en-US" smtClean="0">
                <a:ea typeface="宋体" pitchFamily="2" charset="-122"/>
              </a:rPr>
              <a:t>随机访问存储器 （</a:t>
            </a:r>
            <a:r>
              <a:rPr lang="en-US" altLang="zh-CN" smtClean="0">
                <a:ea typeface="宋体" pitchFamily="2" charset="-122"/>
                <a:cs typeface="Times New Roman" pitchFamily="18" charset="0"/>
              </a:rPr>
              <a:t>Random Access Memory—RAM</a:t>
            </a:r>
            <a:r>
              <a:rPr lang="en-US" altLang="zh-CN" smtClean="0">
                <a:ea typeface="宋体" pitchFamily="2" charset="-122"/>
              </a:rPr>
              <a:t>）</a:t>
            </a:r>
          </a:p>
          <a:p>
            <a:pPr lvl="2">
              <a:lnSpc>
                <a:spcPct val="125000"/>
              </a:lnSpc>
              <a:spcBef>
                <a:spcPct val="0"/>
              </a:spcBef>
            </a:pPr>
            <a:r>
              <a:rPr lang="zh-CN" altLang="en-US" smtClean="0">
                <a:ea typeface="宋体" pitchFamily="2" charset="-122"/>
              </a:rPr>
              <a:t>只读存储器 （</a:t>
            </a:r>
            <a:r>
              <a:rPr lang="en-US" altLang="zh-CN" smtClean="0">
                <a:ea typeface="宋体" pitchFamily="2" charset="-122"/>
              </a:rPr>
              <a:t>Read Only Memory—ROM）</a:t>
            </a:r>
          </a:p>
          <a:p>
            <a:pPr lvl="2">
              <a:lnSpc>
                <a:spcPct val="125000"/>
              </a:lnSpc>
              <a:spcBef>
                <a:spcPct val="0"/>
              </a:spcBef>
            </a:pPr>
            <a:r>
              <a:rPr lang="zh-CN" altLang="en-US" smtClean="0">
                <a:ea typeface="宋体" pitchFamily="2" charset="-122"/>
              </a:rPr>
              <a:t>顺序访问存储器 （</a:t>
            </a:r>
            <a:r>
              <a:rPr lang="en-US" altLang="zh-CN" smtClean="0">
                <a:ea typeface="宋体" pitchFamily="2" charset="-122"/>
              </a:rPr>
              <a:t>Tape）</a:t>
            </a:r>
          </a:p>
          <a:p>
            <a:pPr lvl="2">
              <a:lnSpc>
                <a:spcPct val="125000"/>
              </a:lnSpc>
              <a:spcBef>
                <a:spcPct val="0"/>
              </a:spcBef>
            </a:pPr>
            <a:r>
              <a:rPr lang="zh-CN" altLang="en-US" smtClean="0">
                <a:ea typeface="宋体" pitchFamily="2" charset="-122"/>
              </a:rPr>
              <a:t>直接访问存储器 （</a:t>
            </a:r>
            <a:r>
              <a:rPr lang="en-US" altLang="zh-CN" smtClean="0">
                <a:ea typeface="宋体" pitchFamily="2" charset="-122"/>
              </a:rPr>
              <a:t>Disk）</a:t>
            </a:r>
            <a:endParaRPr lang="zh-CN" altLang="en-US" smtClean="0">
              <a:ea typeface="宋体" pitchFamily="2" charset="-122"/>
            </a:endParaRPr>
          </a:p>
          <a:p>
            <a:pPr lvl="1">
              <a:lnSpc>
                <a:spcPct val="125000"/>
              </a:lnSpc>
              <a:spcBef>
                <a:spcPct val="0"/>
              </a:spcBef>
            </a:pPr>
            <a:r>
              <a:rPr lang="zh-CN" altLang="en-US" smtClean="0">
                <a:solidFill>
                  <a:schemeClr val="accent1"/>
                </a:solidFill>
                <a:ea typeface="宋体" pitchFamily="2" charset="-122"/>
              </a:rPr>
              <a:t>按功能分类：</a:t>
            </a:r>
          </a:p>
          <a:p>
            <a:pPr lvl="2">
              <a:lnSpc>
                <a:spcPct val="125000"/>
              </a:lnSpc>
              <a:spcBef>
                <a:spcPct val="0"/>
              </a:spcBef>
            </a:pPr>
            <a:r>
              <a:rPr lang="zh-CN" altLang="en-US" smtClean="0">
                <a:ea typeface="宋体" pitchFamily="2" charset="-122"/>
              </a:rPr>
              <a:t>高速缓冲存储器</a:t>
            </a:r>
          </a:p>
          <a:p>
            <a:pPr lvl="2">
              <a:lnSpc>
                <a:spcPct val="125000"/>
              </a:lnSpc>
              <a:spcBef>
                <a:spcPct val="0"/>
              </a:spcBef>
            </a:pPr>
            <a:r>
              <a:rPr lang="zh-CN" altLang="en-US" smtClean="0">
                <a:ea typeface="宋体" pitchFamily="2" charset="-122"/>
              </a:rPr>
              <a:t>主存储器</a:t>
            </a:r>
          </a:p>
          <a:p>
            <a:pPr lvl="2">
              <a:lnSpc>
                <a:spcPct val="125000"/>
              </a:lnSpc>
              <a:spcBef>
                <a:spcPct val="0"/>
              </a:spcBef>
            </a:pPr>
            <a:r>
              <a:rPr lang="zh-CN" altLang="en-US" smtClean="0">
                <a:ea typeface="宋体" pitchFamily="2" charset="-122"/>
              </a:rPr>
              <a:t>辅助存储器</a:t>
            </a:r>
          </a:p>
          <a:p>
            <a:pPr lvl="2">
              <a:lnSpc>
                <a:spcPct val="125000"/>
              </a:lnSpc>
              <a:spcBef>
                <a:spcPct val="0"/>
              </a:spcBef>
            </a:pPr>
            <a:r>
              <a:rPr lang="zh-CN" altLang="en-US" smtClean="0">
                <a:ea typeface="宋体" pitchFamily="2" charset="-122"/>
              </a:rPr>
              <a:t>控制存储器</a:t>
            </a:r>
          </a:p>
        </p:txBody>
      </p:sp>
      <p:pic>
        <p:nvPicPr>
          <p:cNvPr id="40964" name="Picture 4"/>
          <p:cNvPicPr>
            <a:picLocks noChangeAspect="1" noChangeArrowheads="1"/>
          </p:cNvPicPr>
          <p:nvPr/>
        </p:nvPicPr>
        <p:blipFill>
          <a:blip r:embed="rId2" cstate="print"/>
          <a:srcRect/>
          <a:stretch>
            <a:fillRect/>
          </a:stretch>
        </p:blipFill>
        <p:spPr bwMode="auto">
          <a:xfrm>
            <a:off x="7308850" y="2708275"/>
            <a:ext cx="1606550" cy="1441450"/>
          </a:xfrm>
          <a:prstGeom prst="rect">
            <a:avLst/>
          </a:prstGeom>
          <a:noFill/>
          <a:ln w="9525">
            <a:solidFill>
              <a:srgbClr val="C00000"/>
            </a:solidFill>
            <a:miter lim="800000"/>
            <a:headEnd/>
            <a:tailEnd/>
          </a:ln>
        </p:spPr>
      </p:pic>
      <p:pic>
        <p:nvPicPr>
          <p:cNvPr id="40965" name="Picture 5"/>
          <p:cNvPicPr>
            <a:picLocks noChangeAspect="1" noChangeArrowheads="1"/>
          </p:cNvPicPr>
          <p:nvPr/>
        </p:nvPicPr>
        <p:blipFill>
          <a:blip r:embed="rId3" cstate="print"/>
          <a:srcRect/>
          <a:stretch>
            <a:fillRect/>
          </a:stretch>
        </p:blipFill>
        <p:spPr bwMode="auto">
          <a:xfrm>
            <a:off x="7308304" y="4221088"/>
            <a:ext cx="1584325" cy="1228725"/>
          </a:xfrm>
          <a:prstGeom prst="rect">
            <a:avLst/>
          </a:prstGeom>
          <a:noFill/>
          <a:ln w="9525">
            <a:solidFill>
              <a:srgbClr val="C00000"/>
            </a:solidFill>
            <a:miter lim="800000"/>
            <a:headEnd/>
            <a:tailEnd/>
          </a:ln>
        </p:spPr>
      </p:pic>
      <p:pic>
        <p:nvPicPr>
          <p:cNvPr id="40967" name="Picture 7"/>
          <p:cNvPicPr>
            <a:picLocks noChangeAspect="1" noChangeArrowheads="1"/>
          </p:cNvPicPr>
          <p:nvPr/>
        </p:nvPicPr>
        <p:blipFill>
          <a:blip r:embed="rId4" cstate="print"/>
          <a:srcRect/>
          <a:stretch>
            <a:fillRect/>
          </a:stretch>
        </p:blipFill>
        <p:spPr bwMode="auto">
          <a:xfrm>
            <a:off x="5508625" y="5157788"/>
            <a:ext cx="1609725" cy="1304925"/>
          </a:xfrm>
          <a:prstGeom prst="rect">
            <a:avLst/>
          </a:prstGeom>
          <a:noFill/>
          <a:ln w="9525">
            <a:solidFill>
              <a:srgbClr val="C00000"/>
            </a:solidFill>
            <a:miter lim="800000"/>
            <a:headEnd/>
            <a:tailEnd/>
          </a:ln>
        </p:spPr>
      </p:pic>
      <p:pic>
        <p:nvPicPr>
          <p:cNvPr id="40968" name="Picture 8"/>
          <p:cNvPicPr>
            <a:picLocks noChangeAspect="1" noChangeArrowheads="1"/>
          </p:cNvPicPr>
          <p:nvPr/>
        </p:nvPicPr>
        <p:blipFill>
          <a:blip r:embed="rId5" cstate="print"/>
          <a:srcRect/>
          <a:stretch>
            <a:fillRect/>
          </a:stretch>
        </p:blipFill>
        <p:spPr bwMode="auto">
          <a:xfrm>
            <a:off x="4140200" y="5157788"/>
            <a:ext cx="1214438" cy="1304925"/>
          </a:xfrm>
          <a:prstGeom prst="rect">
            <a:avLst/>
          </a:prstGeom>
          <a:noFill/>
          <a:ln w="9525">
            <a:solidFill>
              <a:srgbClr val="C00000"/>
            </a:solidFill>
            <a:miter lim="800000"/>
            <a:headEnd/>
            <a:tailEnd/>
          </a:ln>
        </p:spPr>
      </p:pic>
      <p:pic>
        <p:nvPicPr>
          <p:cNvPr id="83969" name="Picture 1"/>
          <p:cNvPicPr>
            <a:picLocks noChangeAspect="1" noChangeArrowheads="1"/>
          </p:cNvPicPr>
          <p:nvPr/>
        </p:nvPicPr>
        <p:blipFill>
          <a:blip r:embed="rId6" cstate="print"/>
          <a:srcRect/>
          <a:stretch>
            <a:fillRect/>
          </a:stretch>
        </p:blipFill>
        <p:spPr bwMode="auto">
          <a:xfrm>
            <a:off x="6660232" y="1340768"/>
            <a:ext cx="2232248" cy="120232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021184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6013917" cy="5688013"/>
          </a:xfrm>
        </p:spPr>
        <p:txBody>
          <a:bodyPr/>
          <a:lstStyle/>
          <a:p>
            <a:r>
              <a:rPr lang="zh-CN" altLang="en-US" sz="2800" dirty="0" smtClean="0">
                <a:solidFill>
                  <a:srgbClr val="FF0000"/>
                </a:solidFill>
              </a:rPr>
              <a:t>检测</a:t>
            </a:r>
            <a:r>
              <a:rPr lang="zh-CN" altLang="en-US" sz="2800" dirty="0" smtClean="0">
                <a:solidFill>
                  <a:srgbClr val="000000"/>
                </a:solidFill>
              </a:rPr>
              <a:t>：每条指令的最后</a:t>
            </a:r>
            <a:r>
              <a:rPr lang="en-US" altLang="zh-CN" sz="2800" dirty="0" smtClean="0">
                <a:solidFill>
                  <a:srgbClr val="000000"/>
                </a:solidFill>
              </a:rPr>
              <a:t>1</a:t>
            </a:r>
            <a:r>
              <a:rPr lang="zh-CN" altLang="en-US" sz="2800" dirty="0" smtClean="0">
                <a:solidFill>
                  <a:srgbClr val="000000"/>
                </a:solidFill>
              </a:rPr>
              <a:t>个状态</a:t>
            </a:r>
            <a:endParaRPr lang="en-US" altLang="zh-CN" sz="2800" dirty="0" smtClean="0">
              <a:solidFill>
                <a:srgbClr val="000000"/>
              </a:solidFill>
            </a:endParaRPr>
          </a:p>
          <a:p>
            <a:pPr lvl="1"/>
            <a:r>
              <a:rPr lang="zh-CN" altLang="en-US" sz="2400" dirty="0" smtClean="0">
                <a:solidFill>
                  <a:srgbClr val="000000"/>
                </a:solidFill>
              </a:rPr>
              <a:t>如果有，则进入中断响应状态</a:t>
            </a:r>
            <a:endParaRPr lang="en-US" altLang="zh-CN" sz="2400" dirty="0" smtClean="0">
              <a:solidFill>
                <a:srgbClr val="000000"/>
              </a:solidFill>
            </a:endParaRPr>
          </a:p>
          <a:p>
            <a:r>
              <a:rPr lang="zh-CN" altLang="en-US" sz="2800" dirty="0" smtClean="0">
                <a:solidFill>
                  <a:srgbClr val="000000"/>
                </a:solidFill>
              </a:rPr>
              <a:t>检测时需要判断是否中断允许位</a:t>
            </a:r>
            <a:endParaRPr lang="en-US" altLang="zh-CN" sz="2800" dirty="0" smtClean="0">
              <a:solidFill>
                <a:srgbClr val="000000"/>
              </a:solidFill>
            </a:endParaRPr>
          </a:p>
          <a:p>
            <a:r>
              <a:rPr lang="zh-CN" altLang="en-US" sz="2800" dirty="0" smtClean="0">
                <a:solidFill>
                  <a:srgbClr val="000000"/>
                </a:solidFill>
              </a:rPr>
              <a:t>解决方法：</a:t>
            </a:r>
            <a:endParaRPr lang="en-US" altLang="zh-CN" sz="2800" dirty="0" smtClean="0">
              <a:solidFill>
                <a:srgbClr val="000000"/>
              </a:solidFill>
            </a:endParaRPr>
          </a:p>
          <a:p>
            <a:pPr lvl="1"/>
            <a:r>
              <a:rPr lang="en-US" altLang="zh-CN" sz="2400" dirty="0" smtClean="0">
                <a:solidFill>
                  <a:srgbClr val="000000"/>
                </a:solidFill>
                <a:latin typeface="Courier New" pitchFamily="49" charset="0"/>
                <a:cs typeface="Courier New" pitchFamily="49" charset="0"/>
              </a:rPr>
              <a:t>assign </a:t>
            </a:r>
            <a:r>
              <a:rPr lang="en-US" altLang="zh-CN" sz="2400" dirty="0" err="1" smtClean="0">
                <a:solidFill>
                  <a:srgbClr val="000000"/>
                </a:solidFill>
                <a:latin typeface="Courier New" pitchFamily="49" charset="0"/>
                <a:cs typeface="Courier New" pitchFamily="49" charset="0"/>
              </a:rPr>
              <a:t>IntReq</a:t>
            </a:r>
            <a:r>
              <a:rPr lang="en-US" altLang="zh-CN" sz="2400" dirty="0" smtClean="0">
                <a:solidFill>
                  <a:srgbClr val="000000"/>
                </a:solidFill>
                <a:latin typeface="Courier New" pitchFamily="49" charset="0"/>
                <a:cs typeface="Courier New" pitchFamily="49" charset="0"/>
              </a:rPr>
              <a:t> = </a:t>
            </a:r>
            <a:r>
              <a:rPr lang="en-US" altLang="zh-CN" sz="2400" dirty="0" smtClean="0">
                <a:solidFill>
                  <a:srgbClr val="000000"/>
                </a:solidFill>
                <a:latin typeface="Courier New" pitchFamily="49" charset="0"/>
                <a:cs typeface="Courier New" pitchFamily="49" charset="0"/>
              </a:rPr>
              <a:t>|</a:t>
            </a:r>
            <a:r>
              <a:rPr lang="en-US" altLang="zh-CN" sz="2400" dirty="0" err="1" smtClean="0">
                <a:solidFill>
                  <a:srgbClr val="000000"/>
                </a:solidFill>
                <a:latin typeface="Courier New" pitchFamily="49" charset="0"/>
                <a:cs typeface="Courier New" pitchFamily="49" charset="0"/>
              </a:rPr>
              <a:t>HWInt</a:t>
            </a:r>
            <a:r>
              <a:rPr lang="en-US" altLang="zh-CN" sz="2400" dirty="0" smtClean="0">
                <a:solidFill>
                  <a:srgbClr val="000000"/>
                </a:solidFill>
                <a:latin typeface="Courier New" pitchFamily="49" charset="0"/>
                <a:cs typeface="Courier New" pitchFamily="49" charset="0"/>
              </a:rPr>
              <a:t>[7:2</a:t>
            </a:r>
            <a:r>
              <a:rPr lang="en-US" altLang="zh-CN" sz="2400" smtClean="0">
                <a:solidFill>
                  <a:srgbClr val="000000"/>
                </a:solidFill>
                <a:latin typeface="Courier New" pitchFamily="49" charset="0"/>
                <a:cs typeface="Courier New" pitchFamily="49" charset="0"/>
              </a:rPr>
              <a:t>] &amp; |</a:t>
            </a:r>
            <a:r>
              <a:rPr lang="en-US" altLang="zh-CN" sz="2400" dirty="0" smtClean="0">
                <a:solidFill>
                  <a:srgbClr val="000000"/>
                </a:solidFill>
                <a:latin typeface="Courier New" pitchFamily="49" charset="0"/>
                <a:cs typeface="Courier New" pitchFamily="49" charset="0"/>
              </a:rPr>
              <a:t>IM[7:2] </a:t>
            </a:r>
            <a:r>
              <a:rPr lang="en-US" altLang="zh-CN" sz="2400" dirty="0" smtClean="0">
                <a:solidFill>
                  <a:srgbClr val="000000"/>
                </a:solidFill>
                <a:latin typeface="Courier New" pitchFamily="49" charset="0"/>
                <a:cs typeface="Courier New" pitchFamily="49" charset="0"/>
              </a:rPr>
              <a:t>&amp; IE &amp; </a:t>
            </a:r>
            <a:r>
              <a:rPr lang="en-US" altLang="zh-CN" sz="2400" smtClean="0">
                <a:solidFill>
                  <a:srgbClr val="000000"/>
                </a:solidFill>
                <a:latin typeface="Courier New" pitchFamily="49" charset="0"/>
                <a:cs typeface="Courier New" pitchFamily="49" charset="0"/>
              </a:rPr>
              <a:t>!EXL ;</a:t>
            </a:r>
            <a:endParaRPr lang="en-US" altLang="zh-CN" sz="2400" dirty="0" smtClean="0">
              <a:solidFill>
                <a:srgbClr val="000000"/>
              </a:solidFill>
              <a:latin typeface="Courier New" pitchFamily="49" charset="0"/>
              <a:cs typeface="Courier New" pitchFamily="49" charset="0"/>
            </a:endParaRPr>
          </a:p>
        </p:txBody>
      </p:sp>
      <p:sp>
        <p:nvSpPr>
          <p:cNvPr id="3" name="标题 2"/>
          <p:cNvSpPr>
            <a:spLocks noGrp="1"/>
          </p:cNvSpPr>
          <p:nvPr>
            <p:ph type="title"/>
          </p:nvPr>
        </p:nvSpPr>
        <p:spPr/>
        <p:txBody>
          <a:bodyPr/>
          <a:lstStyle/>
          <a:p>
            <a:r>
              <a:rPr lang="zh-CN" altLang="en-US" dirty="0" smtClean="0"/>
              <a:t>中断响应机制：控制器</a:t>
            </a:r>
            <a:r>
              <a:rPr lang="en-US" altLang="zh-CN" dirty="0" smtClean="0"/>
              <a:t>(1)</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60" name="Oval 249"/>
          <p:cNvSpPr>
            <a:spLocks noChangeArrowheads="1"/>
          </p:cNvSpPr>
          <p:nvPr/>
        </p:nvSpPr>
        <p:spPr bwMode="auto">
          <a:xfrm>
            <a:off x="6633941" y="90865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a:solidFill>
                  <a:prstClr val="black"/>
                </a:solidFill>
                <a:latin typeface="Calibri"/>
                <a:ea typeface="宋体"/>
              </a:rPr>
              <a:t>S0</a:t>
            </a:r>
          </a:p>
          <a:p>
            <a:pPr algn="ctr" fontAlgn="auto">
              <a:spcBef>
                <a:spcPts val="0"/>
              </a:spcBef>
              <a:spcAft>
                <a:spcPts val="0"/>
              </a:spcAft>
            </a:pPr>
            <a:r>
              <a:rPr lang="en-US" altLang="zh-CN" sz="1200" b="0" kern="0" dirty="0">
                <a:solidFill>
                  <a:prstClr val="black"/>
                </a:solidFill>
                <a:latin typeface="Calibri"/>
                <a:ea typeface="宋体"/>
              </a:rPr>
              <a:t>Fetch</a:t>
            </a:r>
            <a:endParaRPr lang="zh-CN" altLang="en-US" sz="1200" b="0" kern="0" dirty="0">
              <a:solidFill>
                <a:prstClr val="black"/>
              </a:solidFill>
              <a:latin typeface="Calibri"/>
              <a:ea typeface="宋体"/>
            </a:endParaRPr>
          </a:p>
        </p:txBody>
      </p:sp>
      <p:sp>
        <p:nvSpPr>
          <p:cNvPr id="161" name="Oval 250"/>
          <p:cNvSpPr>
            <a:spLocks noChangeArrowheads="1"/>
          </p:cNvSpPr>
          <p:nvPr/>
        </p:nvSpPr>
        <p:spPr bwMode="auto">
          <a:xfrm>
            <a:off x="7570131" y="90865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a:solidFill>
                  <a:prstClr val="black"/>
                </a:solidFill>
                <a:latin typeface="Calibri"/>
                <a:ea typeface="宋体"/>
              </a:rPr>
              <a:t>S1</a:t>
            </a:r>
          </a:p>
          <a:p>
            <a:pPr algn="ctr" fontAlgn="auto">
              <a:spcBef>
                <a:spcPts val="0"/>
              </a:spcBef>
              <a:spcAft>
                <a:spcPts val="0"/>
              </a:spcAft>
            </a:pPr>
            <a:r>
              <a:rPr lang="en-US" altLang="zh-CN" sz="1200" b="0" kern="0" dirty="0">
                <a:solidFill>
                  <a:prstClr val="black"/>
                </a:solidFill>
                <a:latin typeface="Calibri"/>
                <a:ea typeface="宋体"/>
              </a:rPr>
              <a:t>DCD/RF</a:t>
            </a:r>
          </a:p>
        </p:txBody>
      </p:sp>
      <p:sp>
        <p:nvSpPr>
          <p:cNvPr id="162" name="Oval 251"/>
          <p:cNvSpPr>
            <a:spLocks noChangeArrowheads="1"/>
          </p:cNvSpPr>
          <p:nvPr/>
        </p:nvSpPr>
        <p:spPr bwMode="auto">
          <a:xfrm>
            <a:off x="6634001"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S2</a:t>
            </a:r>
          </a:p>
          <a:p>
            <a:pPr algn="ctr" fontAlgn="auto">
              <a:spcBef>
                <a:spcPts val="0"/>
              </a:spcBef>
              <a:spcAft>
                <a:spcPts val="0"/>
              </a:spcAft>
            </a:pPr>
            <a:r>
              <a:rPr lang="en-US" altLang="zh-CN" sz="1200" b="0" kern="0" dirty="0" smtClean="0">
                <a:solidFill>
                  <a:prstClr val="black"/>
                </a:solidFill>
                <a:latin typeface="Calibri"/>
                <a:ea typeface="宋体"/>
              </a:rPr>
              <a:t>MA</a:t>
            </a:r>
            <a:endParaRPr lang="zh-CN" altLang="en-US" sz="1200" b="0" kern="0" dirty="0">
              <a:solidFill>
                <a:prstClr val="black"/>
              </a:solidFill>
              <a:latin typeface="Calibri"/>
              <a:ea typeface="宋体"/>
            </a:endParaRPr>
          </a:p>
        </p:txBody>
      </p:sp>
      <p:sp>
        <p:nvSpPr>
          <p:cNvPr id="163" name="Oval 252"/>
          <p:cNvSpPr>
            <a:spLocks noChangeArrowheads="1"/>
          </p:cNvSpPr>
          <p:nvPr/>
        </p:nvSpPr>
        <p:spPr bwMode="auto">
          <a:xfrm>
            <a:off x="7255206"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S6</a:t>
            </a:r>
          </a:p>
          <a:p>
            <a:pPr algn="ctr" fontAlgn="auto">
              <a:spcBef>
                <a:spcPts val="0"/>
              </a:spcBef>
              <a:spcAft>
                <a:spcPts val="0"/>
              </a:spcAft>
            </a:pPr>
            <a:r>
              <a:rPr lang="en-US" altLang="zh-CN" sz="1200" b="0" kern="0" dirty="0" smtClean="0">
                <a:solidFill>
                  <a:prstClr val="black"/>
                </a:solidFill>
                <a:latin typeface="Calibri"/>
                <a:ea typeface="宋体"/>
              </a:rPr>
              <a:t>EXE</a:t>
            </a:r>
            <a:endParaRPr lang="zh-CN" altLang="en-US" sz="1200" b="0" kern="0" dirty="0">
              <a:solidFill>
                <a:prstClr val="black"/>
              </a:solidFill>
              <a:latin typeface="Calibri"/>
              <a:ea typeface="宋体"/>
            </a:endParaRPr>
          </a:p>
        </p:txBody>
      </p:sp>
      <p:sp>
        <p:nvSpPr>
          <p:cNvPr id="165" name="Oval 254"/>
          <p:cNvSpPr>
            <a:spLocks noChangeArrowheads="1"/>
          </p:cNvSpPr>
          <p:nvPr/>
        </p:nvSpPr>
        <p:spPr bwMode="auto">
          <a:xfrm>
            <a:off x="8500136"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S9</a:t>
            </a:r>
          </a:p>
          <a:p>
            <a:pPr algn="ctr" fontAlgn="auto">
              <a:spcBef>
                <a:spcPts val="0"/>
              </a:spcBef>
              <a:spcAft>
                <a:spcPts val="0"/>
              </a:spcAft>
            </a:pPr>
            <a:r>
              <a:rPr lang="en-US" altLang="zh-CN" sz="1200" b="0" kern="0" dirty="0" err="1" smtClean="0">
                <a:solidFill>
                  <a:prstClr val="black"/>
                </a:solidFill>
                <a:latin typeface="Calibri"/>
                <a:ea typeface="宋体"/>
              </a:rPr>
              <a:t>Jmp</a:t>
            </a:r>
            <a:endParaRPr lang="zh-CN" altLang="en-US" sz="1200" b="0" kern="0" dirty="0">
              <a:solidFill>
                <a:prstClr val="black"/>
              </a:solidFill>
              <a:latin typeface="Calibri"/>
              <a:ea typeface="宋体"/>
            </a:endParaRPr>
          </a:p>
        </p:txBody>
      </p:sp>
      <p:sp>
        <p:nvSpPr>
          <p:cNvPr id="166" name="Oval 255"/>
          <p:cNvSpPr>
            <a:spLocks noChangeArrowheads="1"/>
          </p:cNvSpPr>
          <p:nvPr/>
        </p:nvSpPr>
        <p:spPr bwMode="auto">
          <a:xfrm>
            <a:off x="6300240" y="2627401"/>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S3</a:t>
            </a:r>
          </a:p>
          <a:p>
            <a:pPr algn="ctr" fontAlgn="auto">
              <a:spcBef>
                <a:spcPts val="0"/>
              </a:spcBef>
              <a:spcAft>
                <a:spcPts val="0"/>
              </a:spcAft>
            </a:pPr>
            <a:r>
              <a:rPr lang="en-US" altLang="zh-CN" sz="1200" b="0" kern="0" dirty="0" smtClean="0">
                <a:solidFill>
                  <a:prstClr val="black"/>
                </a:solidFill>
                <a:latin typeface="Calibri"/>
                <a:ea typeface="宋体"/>
              </a:rPr>
              <a:t>MR</a:t>
            </a:r>
            <a:endParaRPr lang="zh-CN" altLang="en-US" sz="1200" b="0" kern="0" dirty="0">
              <a:solidFill>
                <a:prstClr val="black"/>
              </a:solidFill>
              <a:latin typeface="Calibri"/>
              <a:ea typeface="宋体"/>
            </a:endParaRPr>
          </a:p>
        </p:txBody>
      </p:sp>
      <p:sp>
        <p:nvSpPr>
          <p:cNvPr id="167" name="Oval 256"/>
          <p:cNvSpPr>
            <a:spLocks noChangeArrowheads="1"/>
          </p:cNvSpPr>
          <p:nvPr/>
        </p:nvSpPr>
        <p:spPr bwMode="auto">
          <a:xfrm>
            <a:off x="6922077" y="2627401"/>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S5</a:t>
            </a:r>
          </a:p>
          <a:p>
            <a:pPr algn="ctr" fontAlgn="auto">
              <a:spcBef>
                <a:spcPts val="0"/>
              </a:spcBef>
              <a:spcAft>
                <a:spcPts val="0"/>
              </a:spcAft>
            </a:pPr>
            <a:r>
              <a:rPr lang="en-US" altLang="zh-CN" sz="1200" b="0" kern="0" dirty="0" smtClean="0">
                <a:solidFill>
                  <a:prstClr val="black"/>
                </a:solidFill>
                <a:latin typeface="Calibri"/>
                <a:ea typeface="宋体"/>
              </a:rPr>
              <a:t>MW</a:t>
            </a:r>
            <a:endParaRPr lang="zh-CN" altLang="en-US" sz="1200" b="0" kern="0" dirty="0">
              <a:solidFill>
                <a:prstClr val="black"/>
              </a:solidFill>
              <a:latin typeface="Calibri"/>
              <a:ea typeface="宋体"/>
            </a:endParaRPr>
          </a:p>
        </p:txBody>
      </p:sp>
      <p:sp>
        <p:nvSpPr>
          <p:cNvPr id="169" name="Oval 257"/>
          <p:cNvSpPr>
            <a:spLocks noChangeArrowheads="1"/>
          </p:cNvSpPr>
          <p:nvPr/>
        </p:nvSpPr>
        <p:spPr bwMode="auto">
          <a:xfrm>
            <a:off x="7570167" y="2626486"/>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S7</a:t>
            </a:r>
          </a:p>
          <a:p>
            <a:pPr algn="ctr" fontAlgn="auto">
              <a:spcBef>
                <a:spcPts val="0"/>
              </a:spcBef>
              <a:spcAft>
                <a:spcPts val="0"/>
              </a:spcAft>
            </a:pPr>
            <a:r>
              <a:rPr lang="en-US" altLang="zh-CN" sz="1200" b="0" kern="0" dirty="0" smtClean="0">
                <a:solidFill>
                  <a:prstClr val="black"/>
                </a:solidFill>
                <a:latin typeface="Calibri"/>
                <a:ea typeface="宋体"/>
              </a:rPr>
              <a:t>WB</a:t>
            </a:r>
            <a:endParaRPr lang="zh-CN" altLang="en-US" sz="1200" b="0" kern="0" dirty="0">
              <a:solidFill>
                <a:prstClr val="black"/>
              </a:solidFill>
              <a:latin typeface="Calibri"/>
              <a:ea typeface="宋体"/>
            </a:endParaRPr>
          </a:p>
        </p:txBody>
      </p:sp>
      <p:sp>
        <p:nvSpPr>
          <p:cNvPr id="171" name="Oval 260"/>
          <p:cNvSpPr>
            <a:spLocks noChangeArrowheads="1"/>
          </p:cNvSpPr>
          <p:nvPr/>
        </p:nvSpPr>
        <p:spPr bwMode="auto">
          <a:xfrm>
            <a:off x="8290267" y="2626486"/>
            <a:ext cx="432000" cy="432000"/>
          </a:xfrm>
          <a:prstGeom prst="ellipse">
            <a:avLst/>
          </a:prstGeom>
          <a:solidFill>
            <a:schemeClr val="bg1"/>
          </a:solidFill>
          <a:ln w="9525" algn="ctr">
            <a:solidFill>
              <a:sysClr val="windowText" lastClr="000000"/>
            </a:solidFill>
            <a:round/>
            <a:headEnd/>
            <a:tailEnd/>
          </a:ln>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S10</a:t>
            </a:r>
          </a:p>
          <a:p>
            <a:pPr algn="ctr" fontAlgn="auto">
              <a:spcBef>
                <a:spcPts val="0"/>
              </a:spcBef>
              <a:spcAft>
                <a:spcPts val="0"/>
              </a:spcAft>
            </a:pPr>
            <a:r>
              <a:rPr lang="en-US" altLang="zh-CN" sz="1200" b="0" kern="0" dirty="0" smtClean="0">
                <a:solidFill>
                  <a:prstClr val="black"/>
                </a:solidFill>
                <a:latin typeface="Calibri"/>
                <a:ea typeface="宋体"/>
              </a:rPr>
              <a:t>INT</a:t>
            </a:r>
            <a:endParaRPr lang="zh-CN" altLang="en-US" sz="1200" b="0" kern="0" dirty="0">
              <a:solidFill>
                <a:prstClr val="black"/>
              </a:solidFill>
              <a:latin typeface="Calibri"/>
              <a:ea typeface="宋体"/>
            </a:endParaRPr>
          </a:p>
        </p:txBody>
      </p:sp>
      <p:cxnSp>
        <p:nvCxnSpPr>
          <p:cNvPr id="172" name="AutoShape 266"/>
          <p:cNvCxnSpPr>
            <a:cxnSpLocks noChangeShapeType="1"/>
            <a:stCxn id="160" idx="6"/>
            <a:endCxn id="161" idx="2"/>
          </p:cNvCxnSpPr>
          <p:nvPr/>
        </p:nvCxnSpPr>
        <p:spPr bwMode="auto">
          <a:xfrm>
            <a:off x="7065941" y="1124650"/>
            <a:ext cx="50419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3" name="AutoShape 267"/>
          <p:cNvCxnSpPr>
            <a:cxnSpLocks noChangeShapeType="1"/>
            <a:stCxn id="161" idx="3"/>
            <a:endCxn id="162" idx="7"/>
          </p:cNvCxnSpPr>
          <p:nvPr/>
        </p:nvCxnSpPr>
        <p:spPr bwMode="auto">
          <a:xfrm flipH="1">
            <a:off x="7002736" y="1277385"/>
            <a:ext cx="630660" cy="3750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4" name="AutoShape 268"/>
          <p:cNvCxnSpPr>
            <a:cxnSpLocks noChangeShapeType="1"/>
            <a:stCxn id="161" idx="4"/>
            <a:endCxn id="163" idx="7"/>
          </p:cNvCxnSpPr>
          <p:nvPr/>
        </p:nvCxnSpPr>
        <p:spPr bwMode="auto">
          <a:xfrm flipH="1">
            <a:off x="7623941" y="1340650"/>
            <a:ext cx="162190" cy="31181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5" name="AutoShape 269"/>
          <p:cNvCxnSpPr>
            <a:cxnSpLocks noChangeShapeType="1"/>
            <a:stCxn id="161" idx="5"/>
            <a:endCxn id="164" idx="0"/>
          </p:cNvCxnSpPr>
          <p:nvPr/>
        </p:nvCxnSpPr>
        <p:spPr bwMode="auto">
          <a:xfrm>
            <a:off x="7938866" y="1277385"/>
            <a:ext cx="155262" cy="31181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6" name="AutoShape 270"/>
          <p:cNvCxnSpPr>
            <a:cxnSpLocks noChangeShapeType="1"/>
            <a:stCxn id="161" idx="6"/>
            <a:endCxn id="165" idx="0"/>
          </p:cNvCxnSpPr>
          <p:nvPr/>
        </p:nvCxnSpPr>
        <p:spPr bwMode="auto">
          <a:xfrm>
            <a:off x="8002131" y="1124650"/>
            <a:ext cx="714005" cy="4645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7" name="AutoShape 271"/>
          <p:cNvCxnSpPr>
            <a:cxnSpLocks noChangeShapeType="1"/>
            <a:stCxn id="162" idx="3"/>
            <a:endCxn id="166" idx="0"/>
          </p:cNvCxnSpPr>
          <p:nvPr/>
        </p:nvCxnSpPr>
        <p:spPr bwMode="auto">
          <a:xfrm flipH="1">
            <a:off x="6516240" y="1957930"/>
            <a:ext cx="181026" cy="66947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8" name="AutoShape 272"/>
          <p:cNvCxnSpPr>
            <a:cxnSpLocks noChangeShapeType="1"/>
            <a:stCxn id="162" idx="5"/>
            <a:endCxn id="167" idx="0"/>
          </p:cNvCxnSpPr>
          <p:nvPr/>
        </p:nvCxnSpPr>
        <p:spPr bwMode="auto">
          <a:xfrm>
            <a:off x="7002736" y="1957930"/>
            <a:ext cx="135341" cy="66947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9" name="AutoShape 273"/>
          <p:cNvCxnSpPr>
            <a:cxnSpLocks noChangeShapeType="1"/>
            <a:stCxn id="163" idx="4"/>
            <a:endCxn id="169" idx="0"/>
          </p:cNvCxnSpPr>
          <p:nvPr/>
        </p:nvCxnSpPr>
        <p:spPr bwMode="auto">
          <a:xfrm>
            <a:off x="7471206" y="2021195"/>
            <a:ext cx="314961" cy="60529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0" name="Freeform 279"/>
          <p:cNvSpPr>
            <a:spLocks/>
          </p:cNvSpPr>
          <p:nvPr/>
        </p:nvSpPr>
        <p:spPr bwMode="auto">
          <a:xfrm flipV="1">
            <a:off x="8084855" y="2004477"/>
            <a:ext cx="997426" cy="289966"/>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181" name="Oval 287"/>
          <p:cNvSpPr>
            <a:spLocks noChangeArrowheads="1"/>
          </p:cNvSpPr>
          <p:nvPr/>
        </p:nvSpPr>
        <p:spPr bwMode="auto">
          <a:xfrm>
            <a:off x="6301154" y="328504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S4</a:t>
            </a:r>
          </a:p>
          <a:p>
            <a:pPr algn="ctr" fontAlgn="auto">
              <a:spcBef>
                <a:spcPts val="0"/>
              </a:spcBef>
              <a:spcAft>
                <a:spcPts val="0"/>
              </a:spcAft>
            </a:pPr>
            <a:r>
              <a:rPr lang="en-US" altLang="zh-CN" sz="1200" b="0" kern="0" dirty="0" smtClean="0">
                <a:solidFill>
                  <a:prstClr val="black"/>
                </a:solidFill>
                <a:latin typeface="Calibri"/>
                <a:ea typeface="宋体"/>
              </a:rPr>
              <a:t>MWB</a:t>
            </a:r>
            <a:endParaRPr lang="zh-CN" altLang="en-US" sz="1200" b="0" kern="0" dirty="0">
              <a:solidFill>
                <a:prstClr val="black"/>
              </a:solidFill>
              <a:latin typeface="Calibri"/>
              <a:ea typeface="宋体"/>
            </a:endParaRPr>
          </a:p>
        </p:txBody>
      </p:sp>
      <p:cxnSp>
        <p:nvCxnSpPr>
          <p:cNvPr id="182" name="AutoShape 288"/>
          <p:cNvCxnSpPr>
            <a:cxnSpLocks noChangeShapeType="1"/>
            <a:stCxn id="166" idx="4"/>
            <a:endCxn id="181" idx="0"/>
          </p:cNvCxnSpPr>
          <p:nvPr/>
        </p:nvCxnSpPr>
        <p:spPr bwMode="auto">
          <a:xfrm>
            <a:off x="6516240" y="3059401"/>
            <a:ext cx="914" cy="22563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3" name="Line 290"/>
          <p:cNvSpPr>
            <a:spLocks noChangeShapeType="1"/>
          </p:cNvSpPr>
          <p:nvPr/>
        </p:nvSpPr>
        <p:spPr bwMode="auto">
          <a:xfrm>
            <a:off x="6732240" y="3501010"/>
            <a:ext cx="2350041" cy="3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184" name="AutoShape 292"/>
          <p:cNvCxnSpPr>
            <a:cxnSpLocks noChangeShapeType="1"/>
            <a:stCxn id="167" idx="4"/>
          </p:cNvCxnSpPr>
          <p:nvPr/>
        </p:nvCxnSpPr>
        <p:spPr bwMode="auto">
          <a:xfrm>
            <a:off x="7138077" y="3059401"/>
            <a:ext cx="0" cy="44163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85" name="AutoShape 293"/>
          <p:cNvCxnSpPr>
            <a:cxnSpLocks noChangeShapeType="1"/>
            <a:stCxn id="169" idx="4"/>
          </p:cNvCxnSpPr>
          <p:nvPr/>
        </p:nvCxnSpPr>
        <p:spPr bwMode="auto">
          <a:xfrm>
            <a:off x="7786167" y="3058486"/>
            <a:ext cx="0" cy="44255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88" name="AutoShape 303"/>
          <p:cNvCxnSpPr>
            <a:cxnSpLocks noChangeShapeType="1"/>
          </p:cNvCxnSpPr>
          <p:nvPr/>
        </p:nvCxnSpPr>
        <p:spPr bwMode="auto">
          <a:xfrm>
            <a:off x="8707778" y="2003563"/>
            <a:ext cx="914" cy="29088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9" name="Freeform 307"/>
          <p:cNvSpPr>
            <a:spLocks/>
          </p:cNvSpPr>
          <p:nvPr/>
        </p:nvSpPr>
        <p:spPr bwMode="auto">
          <a:xfrm flipH="1">
            <a:off x="7421684" y="2418845"/>
            <a:ext cx="1094362" cy="207641"/>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191" name="AutoShape 312"/>
          <p:cNvCxnSpPr>
            <a:cxnSpLocks noChangeShapeType="1"/>
          </p:cNvCxnSpPr>
          <p:nvPr/>
        </p:nvCxnSpPr>
        <p:spPr bwMode="auto">
          <a:xfrm>
            <a:off x="8506267" y="3027074"/>
            <a:ext cx="914" cy="47396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92" name="Freeform 314"/>
          <p:cNvSpPr>
            <a:spLocks/>
          </p:cNvSpPr>
          <p:nvPr/>
        </p:nvSpPr>
        <p:spPr bwMode="auto">
          <a:xfrm flipH="1">
            <a:off x="8516045" y="1962401"/>
            <a:ext cx="62201" cy="458460"/>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193" name="Freeform 315"/>
          <p:cNvSpPr>
            <a:spLocks/>
          </p:cNvSpPr>
          <p:nvPr/>
        </p:nvSpPr>
        <p:spPr bwMode="auto">
          <a:xfrm>
            <a:off x="8209256" y="1962400"/>
            <a:ext cx="124402" cy="456445"/>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23" name="AutoShape 317"/>
          <p:cNvCxnSpPr>
            <a:cxnSpLocks noChangeShapeType="1"/>
            <a:endCxn id="160" idx="2"/>
          </p:cNvCxnSpPr>
          <p:nvPr/>
        </p:nvCxnSpPr>
        <p:spPr bwMode="auto">
          <a:xfrm>
            <a:off x="6301154" y="1124650"/>
            <a:ext cx="3327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24" name="AutoShape 322"/>
          <p:cNvCxnSpPr>
            <a:cxnSpLocks noChangeShapeType="1"/>
            <a:stCxn id="169" idx="7"/>
          </p:cNvCxnSpPr>
          <p:nvPr/>
        </p:nvCxnSpPr>
        <p:spPr bwMode="auto">
          <a:xfrm flipV="1">
            <a:off x="7938902" y="2418847"/>
            <a:ext cx="104790" cy="270904"/>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226" name="Freeform 323"/>
          <p:cNvSpPr>
            <a:spLocks/>
          </p:cNvSpPr>
          <p:nvPr/>
        </p:nvSpPr>
        <p:spPr bwMode="auto">
          <a:xfrm>
            <a:off x="6674359" y="2999692"/>
            <a:ext cx="1670214" cy="332043"/>
          </a:xfrm>
          <a:custGeom>
            <a:avLst/>
            <a:gdLst>
              <a:gd name="T0" fmla="*/ 0 w 2540"/>
              <a:gd name="T1" fmla="*/ 2147483647 h 363"/>
              <a:gd name="T2" fmla="*/ 2147483647 w 2540"/>
              <a:gd name="T3" fmla="*/ 2147483647 h 363"/>
              <a:gd name="T4" fmla="*/ 2147483647 w 2540"/>
              <a:gd name="T5" fmla="*/ 2147483647 h 363"/>
              <a:gd name="T6" fmla="*/ 2147483647 w 2540"/>
              <a:gd name="T7" fmla="*/ 0 h 363"/>
              <a:gd name="T8" fmla="*/ 0 60000 65536"/>
              <a:gd name="T9" fmla="*/ 0 60000 65536"/>
              <a:gd name="T10" fmla="*/ 0 60000 65536"/>
              <a:gd name="T11" fmla="*/ 0 60000 65536"/>
              <a:gd name="T12" fmla="*/ 0 w 2540"/>
              <a:gd name="T13" fmla="*/ 0 h 363"/>
              <a:gd name="T14" fmla="*/ 2540 w 2540"/>
              <a:gd name="T15" fmla="*/ 363 h 363"/>
            </a:gdLst>
            <a:ahLst/>
            <a:cxnLst>
              <a:cxn ang="T8">
                <a:pos x="T0" y="T1"/>
              </a:cxn>
              <a:cxn ang="T9">
                <a:pos x="T2" y="T3"/>
              </a:cxn>
              <a:cxn ang="T10">
                <a:pos x="T4" y="T5"/>
              </a:cxn>
              <a:cxn ang="T11">
                <a:pos x="T6" y="T7"/>
              </a:cxn>
            </a:cxnLst>
            <a:rect l="T12" t="T13" r="T14" b="T15"/>
            <a:pathLst>
              <a:path w="2540" h="363">
                <a:moveTo>
                  <a:pt x="0" y="363"/>
                </a:moveTo>
                <a:lnTo>
                  <a:pt x="91" y="227"/>
                </a:lnTo>
                <a:lnTo>
                  <a:pt x="2359" y="227"/>
                </a:lnTo>
                <a:lnTo>
                  <a:pt x="2540" y="0"/>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27" name="AutoShape 322"/>
          <p:cNvCxnSpPr>
            <a:cxnSpLocks noChangeShapeType="1"/>
            <a:stCxn id="167" idx="7"/>
          </p:cNvCxnSpPr>
          <p:nvPr/>
        </p:nvCxnSpPr>
        <p:spPr bwMode="auto">
          <a:xfrm flipV="1">
            <a:off x="7290812" y="2420861"/>
            <a:ext cx="135275" cy="269805"/>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228" name="Line 290"/>
          <p:cNvSpPr>
            <a:spLocks noChangeShapeType="1"/>
          </p:cNvSpPr>
          <p:nvPr/>
        </p:nvSpPr>
        <p:spPr bwMode="auto">
          <a:xfrm flipV="1">
            <a:off x="9082281" y="836640"/>
            <a:ext cx="0" cy="26644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229" name="Line 290"/>
          <p:cNvSpPr>
            <a:spLocks noChangeShapeType="1"/>
          </p:cNvSpPr>
          <p:nvPr/>
        </p:nvSpPr>
        <p:spPr bwMode="auto">
          <a:xfrm>
            <a:off x="7210021" y="836640"/>
            <a:ext cx="1872259" cy="3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30" name="AutoShape 268"/>
          <p:cNvCxnSpPr>
            <a:cxnSpLocks noChangeShapeType="1"/>
            <a:endCxn id="160" idx="7"/>
          </p:cNvCxnSpPr>
          <p:nvPr/>
        </p:nvCxnSpPr>
        <p:spPr bwMode="auto">
          <a:xfrm flipH="1">
            <a:off x="7002676" y="836670"/>
            <a:ext cx="207345" cy="1352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4" name="Oval 253"/>
          <p:cNvSpPr>
            <a:spLocks noChangeArrowheads="1"/>
          </p:cNvSpPr>
          <p:nvPr/>
        </p:nvSpPr>
        <p:spPr bwMode="auto">
          <a:xfrm>
            <a:off x="7878128" y="1589195"/>
            <a:ext cx="432000" cy="432000"/>
          </a:xfrm>
          <a:prstGeom prst="ellipse">
            <a:avLst/>
          </a:prstGeom>
          <a:solidFill>
            <a:schemeClr val="bg1"/>
          </a:solidFill>
          <a:ln w="9525" algn="ctr">
            <a:solidFill>
              <a:sysClr val="windowText" lastClr="000000"/>
            </a:solidFill>
            <a:round/>
            <a:headEnd/>
            <a:tailEnd/>
          </a:ln>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S8</a:t>
            </a:r>
          </a:p>
          <a:p>
            <a:pPr algn="ctr" fontAlgn="auto">
              <a:spcBef>
                <a:spcPts val="0"/>
              </a:spcBef>
              <a:spcAft>
                <a:spcPts val="0"/>
              </a:spcAft>
            </a:pPr>
            <a:r>
              <a:rPr lang="en-US" altLang="zh-CN" sz="1200" b="0" kern="0" dirty="0" smtClean="0">
                <a:solidFill>
                  <a:prstClr val="black"/>
                </a:solidFill>
                <a:latin typeface="Calibri"/>
                <a:ea typeface="宋体"/>
              </a:rPr>
              <a:t>Branch</a:t>
            </a:r>
            <a:endParaRPr lang="zh-CN" altLang="en-US" sz="1200" b="0" kern="0" dirty="0">
              <a:solidFill>
                <a:prstClr val="black"/>
              </a:solidFill>
              <a:latin typeface="Calibri"/>
              <a:ea typeface="宋体"/>
            </a:endParaRPr>
          </a:p>
        </p:txBody>
      </p:sp>
      <p:sp>
        <p:nvSpPr>
          <p:cNvPr id="43" name="线形标注 1 42"/>
          <p:cNvSpPr/>
          <p:nvPr/>
        </p:nvSpPr>
        <p:spPr bwMode="auto">
          <a:xfrm>
            <a:off x="7668430" y="3861060"/>
            <a:ext cx="1296180" cy="612648"/>
          </a:xfrm>
          <a:prstGeom prst="borderCallout1">
            <a:avLst>
              <a:gd name="adj1" fmla="val 18750"/>
              <a:gd name="adj2" fmla="val -8333"/>
              <a:gd name="adj3" fmla="val -100719"/>
              <a:gd name="adj4" fmla="val -28255"/>
            </a:avLst>
          </a:prstGeom>
          <a:ln w="38100">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altLang="zh-CN" sz="2800" b="0" i="0" u="none" strike="noStrike" cap="none" normalizeH="0" baseline="0" dirty="0" err="1" smtClean="0">
                <a:ln>
                  <a:noFill/>
                </a:ln>
                <a:solidFill>
                  <a:schemeClr val="bg1"/>
                </a:solidFill>
                <a:effectLst/>
                <a:latin typeface="Cambria" pitchFamily="18" charset="0"/>
                <a:ea typeface="宋体" charset="-122"/>
                <a:sym typeface="Wingdings" pitchFamily="2" charset="2"/>
              </a:rPr>
              <a:t>IntReq</a:t>
            </a:r>
            <a:endParaRPr kumimoji="0" lang="zh-CN" altLang="en-US" sz="2800" b="0" i="0" u="none" strike="noStrike" cap="none" normalizeH="0" baseline="0" dirty="0" smtClean="0">
              <a:ln>
                <a:noFill/>
              </a:ln>
              <a:solidFill>
                <a:schemeClr val="bg1"/>
              </a:solidFill>
              <a:effectLst/>
              <a:latin typeface="Cambria" pitchFamily="18" charset="0"/>
              <a:ea typeface="宋体" charset="-122"/>
              <a:sym typeface="Wingdings" pitchFamily="2" charset="2"/>
            </a:endParaRPr>
          </a:p>
        </p:txBody>
      </p:sp>
      <p:pic>
        <p:nvPicPr>
          <p:cNvPr id="103426" name="Picture 2"/>
          <p:cNvPicPr>
            <a:picLocks noChangeAspect="1" noChangeArrowheads="1"/>
          </p:cNvPicPr>
          <p:nvPr/>
        </p:nvPicPr>
        <p:blipFill>
          <a:blip r:embed="rId2" cstate="print"/>
          <a:srcRect/>
          <a:stretch>
            <a:fillRect/>
          </a:stretch>
        </p:blipFill>
        <p:spPr bwMode="auto">
          <a:xfrm>
            <a:off x="35370" y="3708248"/>
            <a:ext cx="6300000" cy="3105222"/>
          </a:xfrm>
          <a:prstGeom prst="rect">
            <a:avLst/>
          </a:prstGeom>
          <a:noFill/>
          <a:ln w="9525">
            <a:noFill/>
            <a:miter lim="800000"/>
            <a:headEnd/>
            <a:tailEnd/>
          </a:ln>
        </p:spPr>
      </p:pic>
    </p:spTree>
    <p:extLst>
      <p:ext uri="{BB962C8B-B14F-4D97-AF65-F5344CB8AC3E}">
        <p14:creationId xmlns:p14="http://schemas.microsoft.com/office/powerpoint/2010/main" xmlns="" val="2511802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p:cNvPicPr>
            <a:picLocks noChangeAspect="1" noChangeArrowheads="1"/>
          </p:cNvPicPr>
          <p:nvPr/>
        </p:nvPicPr>
        <p:blipFill>
          <a:blip r:embed="rId2" cstate="print"/>
          <a:srcRect/>
          <a:stretch>
            <a:fillRect/>
          </a:stretch>
        </p:blipFill>
        <p:spPr bwMode="auto">
          <a:xfrm>
            <a:off x="35370" y="3708248"/>
            <a:ext cx="6300000" cy="3105222"/>
          </a:xfrm>
          <a:prstGeom prst="rect">
            <a:avLst/>
          </a:prstGeom>
          <a:noFill/>
          <a:ln w="9525">
            <a:noFill/>
            <a:miter lim="800000"/>
            <a:headEnd/>
            <a:tailEnd/>
          </a:ln>
        </p:spPr>
      </p:pic>
      <p:sp>
        <p:nvSpPr>
          <p:cNvPr id="2" name="内容占位符 1"/>
          <p:cNvSpPr>
            <a:spLocks noGrp="1"/>
          </p:cNvSpPr>
          <p:nvPr>
            <p:ph idx="1"/>
          </p:nvPr>
        </p:nvSpPr>
        <p:spPr>
          <a:xfrm>
            <a:off x="214313" y="765175"/>
            <a:ext cx="6229947" cy="5688013"/>
          </a:xfrm>
        </p:spPr>
        <p:txBody>
          <a:bodyPr/>
          <a:lstStyle/>
          <a:p>
            <a:r>
              <a:rPr lang="zh-CN" altLang="en-US" sz="2400" dirty="0" smtClean="0">
                <a:solidFill>
                  <a:srgbClr val="FF0000"/>
                </a:solidFill>
              </a:rPr>
              <a:t>处理</a:t>
            </a:r>
            <a:r>
              <a:rPr lang="zh-CN" altLang="en-US" sz="2400" dirty="0" smtClean="0">
                <a:solidFill>
                  <a:srgbClr val="000000"/>
                </a:solidFill>
              </a:rPr>
              <a:t>：保存</a:t>
            </a:r>
            <a:r>
              <a:rPr lang="en-US" altLang="zh-CN" sz="2400" dirty="0" smtClean="0">
                <a:solidFill>
                  <a:srgbClr val="000000"/>
                </a:solidFill>
              </a:rPr>
              <a:t>PC</a:t>
            </a:r>
            <a:r>
              <a:rPr lang="en-US" altLang="zh-CN" sz="2400" dirty="0">
                <a:solidFill>
                  <a:srgbClr val="000000"/>
                </a:solidFill>
              </a:rPr>
              <a:t>/</a:t>
            </a:r>
            <a:r>
              <a:rPr lang="zh-CN" altLang="en-US" sz="2400" dirty="0" smtClean="0">
                <a:solidFill>
                  <a:srgbClr val="000000"/>
                </a:solidFill>
              </a:rPr>
              <a:t>跳转</a:t>
            </a:r>
            <a:r>
              <a:rPr lang="en-US" altLang="zh-CN" sz="2400" dirty="0" smtClean="0">
                <a:solidFill>
                  <a:srgbClr val="000000"/>
                </a:solidFill>
              </a:rPr>
              <a:t>/</a:t>
            </a:r>
            <a:r>
              <a:rPr lang="zh-CN" altLang="en-US" sz="2400" dirty="0" smtClean="0">
                <a:solidFill>
                  <a:srgbClr val="000000"/>
                </a:solidFill>
              </a:rPr>
              <a:t>关中断</a:t>
            </a:r>
            <a:r>
              <a:rPr lang="zh-CN" altLang="en-US" sz="2400" dirty="0">
                <a:solidFill>
                  <a:srgbClr val="000000"/>
                </a:solidFill>
              </a:rPr>
              <a:t>均</a:t>
            </a:r>
            <a:r>
              <a:rPr lang="zh-CN" altLang="en-US" sz="2400" dirty="0" smtClean="0">
                <a:solidFill>
                  <a:srgbClr val="000000"/>
                </a:solidFill>
              </a:rPr>
              <a:t>在中断响应状态完成</a:t>
            </a:r>
            <a:endParaRPr lang="en-US" altLang="zh-CN" sz="2400" dirty="0" smtClean="0">
              <a:solidFill>
                <a:srgbClr val="000000"/>
              </a:solidFill>
            </a:endParaRPr>
          </a:p>
          <a:p>
            <a:r>
              <a:rPr lang="zh-CN" altLang="en-US" sz="2400" dirty="0" smtClean="0">
                <a:solidFill>
                  <a:srgbClr val="000000"/>
                </a:solidFill>
                <a:sym typeface="Wingdings 2"/>
              </a:rPr>
              <a:t></a:t>
            </a:r>
            <a:r>
              <a:rPr lang="zh-CN" altLang="en-US" sz="2400" dirty="0" smtClean="0">
                <a:solidFill>
                  <a:srgbClr val="000000"/>
                </a:solidFill>
              </a:rPr>
              <a:t>保存：将</a:t>
            </a:r>
            <a:r>
              <a:rPr lang="en-US" altLang="zh-CN" sz="2400" dirty="0" smtClean="0">
                <a:solidFill>
                  <a:srgbClr val="000000"/>
                </a:solidFill>
              </a:rPr>
              <a:t>PC</a:t>
            </a:r>
            <a:r>
              <a:rPr lang="zh-CN" altLang="en-US" sz="2400" dirty="0" smtClean="0">
                <a:solidFill>
                  <a:srgbClr val="000000"/>
                </a:solidFill>
              </a:rPr>
              <a:t>保存在</a:t>
            </a:r>
            <a:r>
              <a:rPr lang="en-US" altLang="zh-CN" sz="2400" dirty="0" smtClean="0">
                <a:solidFill>
                  <a:srgbClr val="000000"/>
                </a:solidFill>
              </a:rPr>
              <a:t>EPC</a:t>
            </a:r>
            <a:r>
              <a:rPr lang="zh-CN" altLang="en-US" sz="2400" dirty="0" smtClean="0">
                <a:solidFill>
                  <a:srgbClr val="000000"/>
                </a:solidFill>
              </a:rPr>
              <a:t>中</a:t>
            </a:r>
            <a:endParaRPr lang="en-US" altLang="zh-CN" sz="2400" dirty="0" smtClean="0">
              <a:solidFill>
                <a:srgbClr val="000000"/>
              </a:solidFill>
            </a:endParaRPr>
          </a:p>
          <a:p>
            <a:pPr lvl="1"/>
            <a:r>
              <a:rPr lang="zh-CN" altLang="en-US" sz="2000" dirty="0" smtClean="0">
                <a:solidFill>
                  <a:srgbClr val="000000"/>
                </a:solidFill>
              </a:rPr>
              <a:t>注意：</a:t>
            </a:r>
            <a:r>
              <a:rPr lang="en-US" altLang="zh-CN" sz="2000" dirty="0" smtClean="0">
                <a:solidFill>
                  <a:srgbClr val="000000"/>
                </a:solidFill>
              </a:rPr>
              <a:t>PC</a:t>
            </a:r>
            <a:r>
              <a:rPr lang="zh-CN" altLang="en-US" sz="2000" dirty="0" smtClean="0">
                <a:solidFill>
                  <a:srgbClr val="000000"/>
                </a:solidFill>
              </a:rPr>
              <a:t>已经存储新指令地址了</a:t>
            </a:r>
            <a:endParaRPr lang="en-US" altLang="zh-CN" sz="2000" dirty="0" smtClean="0">
              <a:solidFill>
                <a:srgbClr val="000000"/>
              </a:solidFill>
            </a:endParaRPr>
          </a:p>
          <a:p>
            <a:r>
              <a:rPr lang="zh-CN" altLang="en-US" sz="2400" dirty="0" smtClean="0">
                <a:solidFill>
                  <a:srgbClr val="000000"/>
                </a:solidFill>
                <a:sym typeface="Wingdings 2"/>
              </a:rPr>
              <a:t></a:t>
            </a:r>
            <a:r>
              <a:rPr lang="zh-CN" altLang="en-US" sz="2400" dirty="0" smtClean="0">
                <a:solidFill>
                  <a:srgbClr val="000000"/>
                </a:solidFill>
              </a:rPr>
              <a:t>跳转：控制</a:t>
            </a:r>
            <a:r>
              <a:rPr lang="en-US" altLang="zh-CN" sz="2400" dirty="0" smtClean="0">
                <a:solidFill>
                  <a:srgbClr val="000000"/>
                </a:solidFill>
              </a:rPr>
              <a:t>NPC</a:t>
            </a:r>
            <a:r>
              <a:rPr lang="zh-CN" altLang="en-US" sz="2400" dirty="0" smtClean="0">
                <a:solidFill>
                  <a:srgbClr val="000000"/>
                </a:solidFill>
              </a:rPr>
              <a:t>产生中断处理程序入口地址，并写入</a:t>
            </a:r>
            <a:r>
              <a:rPr lang="en-US" altLang="zh-CN" sz="2400" dirty="0" smtClean="0">
                <a:solidFill>
                  <a:srgbClr val="000000"/>
                </a:solidFill>
              </a:rPr>
              <a:t>PC</a:t>
            </a:r>
          </a:p>
          <a:p>
            <a:r>
              <a:rPr lang="zh-CN" altLang="en-US" sz="2400" dirty="0" smtClean="0">
                <a:solidFill>
                  <a:srgbClr val="000000"/>
                </a:solidFill>
                <a:sym typeface="Wingdings 2"/>
              </a:rPr>
              <a:t></a:t>
            </a:r>
            <a:r>
              <a:rPr lang="zh-CN" altLang="en-US" sz="2400" dirty="0" smtClean="0">
                <a:solidFill>
                  <a:srgbClr val="000000"/>
                </a:solidFill>
              </a:rPr>
              <a:t>关中断：</a:t>
            </a:r>
            <a:r>
              <a:rPr lang="en-US" altLang="zh-CN" sz="2400" dirty="0" smtClean="0">
                <a:solidFill>
                  <a:srgbClr val="000000"/>
                </a:solidFill>
              </a:rPr>
              <a:t>EXL</a:t>
            </a:r>
            <a:r>
              <a:rPr lang="zh-CN" altLang="en-US" sz="2400" dirty="0" smtClean="0">
                <a:solidFill>
                  <a:srgbClr val="000000"/>
                </a:solidFill>
              </a:rPr>
              <a:t>置位，防止再次进入</a:t>
            </a:r>
            <a:endParaRPr lang="en-US" altLang="zh-CN" sz="2400" dirty="0" smtClean="0">
              <a:solidFill>
                <a:srgbClr val="000000"/>
              </a:solidFill>
            </a:endParaRPr>
          </a:p>
        </p:txBody>
      </p:sp>
      <p:sp>
        <p:nvSpPr>
          <p:cNvPr id="3" name="标题 2"/>
          <p:cNvSpPr>
            <a:spLocks noGrp="1"/>
          </p:cNvSpPr>
          <p:nvPr>
            <p:ph type="title"/>
          </p:nvPr>
        </p:nvSpPr>
        <p:spPr/>
        <p:txBody>
          <a:bodyPr/>
          <a:lstStyle/>
          <a:p>
            <a:r>
              <a:rPr lang="zh-CN" altLang="en-US" dirty="0" smtClean="0"/>
              <a:t>中断响应机制：控制器</a:t>
            </a:r>
            <a:r>
              <a:rPr lang="en-US" altLang="zh-CN" dirty="0" smtClean="0"/>
              <a:t>(2)</a:t>
            </a:r>
            <a:endParaRPr lang="zh-CN" altLang="en-US" dirty="0"/>
          </a:p>
        </p:txBody>
      </p:sp>
      <p:sp>
        <p:nvSpPr>
          <p:cNvPr id="160" name="Oval 249"/>
          <p:cNvSpPr>
            <a:spLocks noChangeArrowheads="1"/>
          </p:cNvSpPr>
          <p:nvPr/>
        </p:nvSpPr>
        <p:spPr bwMode="auto">
          <a:xfrm>
            <a:off x="6633941" y="90865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a:solidFill>
                  <a:prstClr val="black"/>
                </a:solidFill>
                <a:latin typeface="Calibri"/>
                <a:ea typeface="宋体"/>
              </a:rPr>
              <a:t>S0</a:t>
            </a:r>
          </a:p>
          <a:p>
            <a:pPr algn="ctr" fontAlgn="auto">
              <a:spcBef>
                <a:spcPts val="0"/>
              </a:spcBef>
              <a:spcAft>
                <a:spcPts val="0"/>
              </a:spcAft>
            </a:pPr>
            <a:r>
              <a:rPr lang="en-US" altLang="zh-CN" sz="1200" b="0" kern="0" dirty="0">
                <a:solidFill>
                  <a:prstClr val="black"/>
                </a:solidFill>
                <a:latin typeface="Calibri"/>
                <a:ea typeface="宋体"/>
              </a:rPr>
              <a:t>Fetch</a:t>
            </a:r>
            <a:endParaRPr lang="zh-CN" altLang="en-US" sz="1200" b="0" kern="0" dirty="0">
              <a:solidFill>
                <a:prstClr val="black"/>
              </a:solidFill>
              <a:latin typeface="Calibri"/>
              <a:ea typeface="宋体"/>
            </a:endParaRPr>
          </a:p>
        </p:txBody>
      </p:sp>
      <p:sp>
        <p:nvSpPr>
          <p:cNvPr id="161" name="Oval 250"/>
          <p:cNvSpPr>
            <a:spLocks noChangeArrowheads="1"/>
          </p:cNvSpPr>
          <p:nvPr/>
        </p:nvSpPr>
        <p:spPr bwMode="auto">
          <a:xfrm>
            <a:off x="7570131" y="90865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a:solidFill>
                  <a:prstClr val="black"/>
                </a:solidFill>
                <a:latin typeface="Calibri"/>
                <a:ea typeface="宋体"/>
              </a:rPr>
              <a:t>S1</a:t>
            </a:r>
          </a:p>
          <a:p>
            <a:pPr algn="ctr" fontAlgn="auto">
              <a:spcBef>
                <a:spcPts val="0"/>
              </a:spcBef>
              <a:spcAft>
                <a:spcPts val="0"/>
              </a:spcAft>
            </a:pPr>
            <a:r>
              <a:rPr lang="en-US" altLang="zh-CN" sz="1200" b="0" kern="0" dirty="0">
                <a:solidFill>
                  <a:prstClr val="black"/>
                </a:solidFill>
                <a:latin typeface="Calibri"/>
                <a:ea typeface="宋体"/>
              </a:rPr>
              <a:t>DCD/RF</a:t>
            </a:r>
          </a:p>
        </p:txBody>
      </p:sp>
      <p:sp>
        <p:nvSpPr>
          <p:cNvPr id="162" name="Oval 251"/>
          <p:cNvSpPr>
            <a:spLocks noChangeArrowheads="1"/>
          </p:cNvSpPr>
          <p:nvPr/>
        </p:nvSpPr>
        <p:spPr bwMode="auto">
          <a:xfrm>
            <a:off x="6634001"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S2</a:t>
            </a:r>
          </a:p>
          <a:p>
            <a:pPr algn="ctr" fontAlgn="auto">
              <a:spcBef>
                <a:spcPts val="0"/>
              </a:spcBef>
              <a:spcAft>
                <a:spcPts val="0"/>
              </a:spcAft>
            </a:pPr>
            <a:r>
              <a:rPr lang="en-US" altLang="zh-CN" sz="1200" b="0" kern="0" dirty="0" smtClean="0">
                <a:solidFill>
                  <a:prstClr val="black"/>
                </a:solidFill>
                <a:latin typeface="Calibri"/>
                <a:ea typeface="宋体"/>
              </a:rPr>
              <a:t>MA</a:t>
            </a:r>
            <a:endParaRPr lang="zh-CN" altLang="en-US" sz="1200" b="0" kern="0" dirty="0">
              <a:solidFill>
                <a:prstClr val="black"/>
              </a:solidFill>
              <a:latin typeface="Calibri"/>
              <a:ea typeface="宋体"/>
            </a:endParaRPr>
          </a:p>
        </p:txBody>
      </p:sp>
      <p:sp>
        <p:nvSpPr>
          <p:cNvPr id="163" name="Oval 252"/>
          <p:cNvSpPr>
            <a:spLocks noChangeArrowheads="1"/>
          </p:cNvSpPr>
          <p:nvPr/>
        </p:nvSpPr>
        <p:spPr bwMode="auto">
          <a:xfrm>
            <a:off x="7255206"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S6</a:t>
            </a:r>
          </a:p>
          <a:p>
            <a:pPr algn="ctr" fontAlgn="auto">
              <a:spcBef>
                <a:spcPts val="0"/>
              </a:spcBef>
              <a:spcAft>
                <a:spcPts val="0"/>
              </a:spcAft>
            </a:pPr>
            <a:r>
              <a:rPr lang="en-US" altLang="zh-CN" sz="1200" b="0" kern="0" dirty="0" smtClean="0">
                <a:solidFill>
                  <a:prstClr val="black"/>
                </a:solidFill>
                <a:latin typeface="Calibri"/>
                <a:ea typeface="宋体"/>
              </a:rPr>
              <a:t>EXE</a:t>
            </a:r>
            <a:endParaRPr lang="zh-CN" altLang="en-US" sz="1200" b="0" kern="0" dirty="0">
              <a:solidFill>
                <a:prstClr val="black"/>
              </a:solidFill>
              <a:latin typeface="Calibri"/>
              <a:ea typeface="宋体"/>
            </a:endParaRPr>
          </a:p>
        </p:txBody>
      </p:sp>
      <p:sp>
        <p:nvSpPr>
          <p:cNvPr id="165" name="Oval 254"/>
          <p:cNvSpPr>
            <a:spLocks noChangeArrowheads="1"/>
          </p:cNvSpPr>
          <p:nvPr/>
        </p:nvSpPr>
        <p:spPr bwMode="auto">
          <a:xfrm>
            <a:off x="8500136" y="1589195"/>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S9</a:t>
            </a:r>
          </a:p>
          <a:p>
            <a:pPr algn="ctr" fontAlgn="auto">
              <a:spcBef>
                <a:spcPts val="0"/>
              </a:spcBef>
              <a:spcAft>
                <a:spcPts val="0"/>
              </a:spcAft>
            </a:pPr>
            <a:r>
              <a:rPr lang="en-US" altLang="zh-CN" sz="1200" b="0" kern="0" dirty="0" err="1" smtClean="0">
                <a:solidFill>
                  <a:prstClr val="black"/>
                </a:solidFill>
                <a:latin typeface="Calibri"/>
                <a:ea typeface="宋体"/>
              </a:rPr>
              <a:t>Jmp</a:t>
            </a:r>
            <a:endParaRPr lang="zh-CN" altLang="en-US" sz="1200" b="0" kern="0" dirty="0">
              <a:solidFill>
                <a:prstClr val="black"/>
              </a:solidFill>
              <a:latin typeface="Calibri"/>
              <a:ea typeface="宋体"/>
            </a:endParaRPr>
          </a:p>
        </p:txBody>
      </p:sp>
      <p:sp>
        <p:nvSpPr>
          <p:cNvPr id="166" name="Oval 255"/>
          <p:cNvSpPr>
            <a:spLocks noChangeArrowheads="1"/>
          </p:cNvSpPr>
          <p:nvPr/>
        </p:nvSpPr>
        <p:spPr bwMode="auto">
          <a:xfrm>
            <a:off x="6300240" y="2627401"/>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S3</a:t>
            </a:r>
          </a:p>
          <a:p>
            <a:pPr algn="ctr" fontAlgn="auto">
              <a:spcBef>
                <a:spcPts val="0"/>
              </a:spcBef>
              <a:spcAft>
                <a:spcPts val="0"/>
              </a:spcAft>
            </a:pPr>
            <a:r>
              <a:rPr lang="en-US" altLang="zh-CN" sz="1200" b="0" kern="0" dirty="0" smtClean="0">
                <a:solidFill>
                  <a:prstClr val="black"/>
                </a:solidFill>
                <a:latin typeface="Calibri"/>
                <a:ea typeface="宋体"/>
              </a:rPr>
              <a:t>MR</a:t>
            </a:r>
            <a:endParaRPr lang="zh-CN" altLang="en-US" sz="1200" b="0" kern="0" dirty="0">
              <a:solidFill>
                <a:prstClr val="black"/>
              </a:solidFill>
              <a:latin typeface="Calibri"/>
              <a:ea typeface="宋体"/>
            </a:endParaRPr>
          </a:p>
        </p:txBody>
      </p:sp>
      <p:sp>
        <p:nvSpPr>
          <p:cNvPr id="167" name="Oval 256"/>
          <p:cNvSpPr>
            <a:spLocks noChangeArrowheads="1"/>
          </p:cNvSpPr>
          <p:nvPr/>
        </p:nvSpPr>
        <p:spPr bwMode="auto">
          <a:xfrm>
            <a:off x="6922077" y="2627401"/>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S5</a:t>
            </a:r>
          </a:p>
          <a:p>
            <a:pPr algn="ctr" fontAlgn="auto">
              <a:spcBef>
                <a:spcPts val="0"/>
              </a:spcBef>
              <a:spcAft>
                <a:spcPts val="0"/>
              </a:spcAft>
            </a:pPr>
            <a:r>
              <a:rPr lang="en-US" altLang="zh-CN" sz="1200" b="0" kern="0" dirty="0" smtClean="0">
                <a:solidFill>
                  <a:prstClr val="black"/>
                </a:solidFill>
                <a:latin typeface="Calibri"/>
                <a:ea typeface="宋体"/>
              </a:rPr>
              <a:t>MW</a:t>
            </a:r>
            <a:endParaRPr lang="zh-CN" altLang="en-US" sz="1200" b="0" kern="0" dirty="0">
              <a:solidFill>
                <a:prstClr val="black"/>
              </a:solidFill>
              <a:latin typeface="Calibri"/>
              <a:ea typeface="宋体"/>
            </a:endParaRPr>
          </a:p>
        </p:txBody>
      </p:sp>
      <p:sp>
        <p:nvSpPr>
          <p:cNvPr id="169" name="Oval 257"/>
          <p:cNvSpPr>
            <a:spLocks noChangeArrowheads="1"/>
          </p:cNvSpPr>
          <p:nvPr/>
        </p:nvSpPr>
        <p:spPr bwMode="auto">
          <a:xfrm>
            <a:off x="7570167" y="2626486"/>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S7</a:t>
            </a:r>
          </a:p>
          <a:p>
            <a:pPr algn="ctr" fontAlgn="auto">
              <a:spcBef>
                <a:spcPts val="0"/>
              </a:spcBef>
              <a:spcAft>
                <a:spcPts val="0"/>
              </a:spcAft>
            </a:pPr>
            <a:r>
              <a:rPr lang="en-US" altLang="zh-CN" sz="1200" b="0" kern="0" dirty="0" smtClean="0">
                <a:solidFill>
                  <a:prstClr val="black"/>
                </a:solidFill>
                <a:latin typeface="Calibri"/>
                <a:ea typeface="宋体"/>
              </a:rPr>
              <a:t>WB</a:t>
            </a:r>
            <a:endParaRPr lang="zh-CN" altLang="en-US" sz="1200" b="0" kern="0" dirty="0">
              <a:solidFill>
                <a:prstClr val="black"/>
              </a:solidFill>
              <a:latin typeface="Calibri"/>
              <a:ea typeface="宋体"/>
            </a:endParaRPr>
          </a:p>
        </p:txBody>
      </p:sp>
      <p:cxnSp>
        <p:nvCxnSpPr>
          <p:cNvPr id="172" name="AutoShape 266"/>
          <p:cNvCxnSpPr>
            <a:cxnSpLocks noChangeShapeType="1"/>
            <a:stCxn id="160" idx="6"/>
            <a:endCxn id="161" idx="2"/>
          </p:cNvCxnSpPr>
          <p:nvPr/>
        </p:nvCxnSpPr>
        <p:spPr bwMode="auto">
          <a:xfrm>
            <a:off x="7065941" y="1124650"/>
            <a:ext cx="50419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3" name="AutoShape 267"/>
          <p:cNvCxnSpPr>
            <a:cxnSpLocks noChangeShapeType="1"/>
            <a:stCxn id="161" idx="3"/>
            <a:endCxn id="162" idx="7"/>
          </p:cNvCxnSpPr>
          <p:nvPr/>
        </p:nvCxnSpPr>
        <p:spPr bwMode="auto">
          <a:xfrm flipH="1">
            <a:off x="7002736" y="1277385"/>
            <a:ext cx="630660" cy="3750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4" name="AutoShape 268"/>
          <p:cNvCxnSpPr>
            <a:cxnSpLocks noChangeShapeType="1"/>
            <a:stCxn id="161" idx="4"/>
            <a:endCxn id="163" idx="7"/>
          </p:cNvCxnSpPr>
          <p:nvPr/>
        </p:nvCxnSpPr>
        <p:spPr bwMode="auto">
          <a:xfrm flipH="1">
            <a:off x="7623941" y="1340650"/>
            <a:ext cx="162190" cy="31181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5" name="AutoShape 269"/>
          <p:cNvCxnSpPr>
            <a:cxnSpLocks noChangeShapeType="1"/>
            <a:stCxn id="161" idx="5"/>
            <a:endCxn id="164" idx="0"/>
          </p:cNvCxnSpPr>
          <p:nvPr/>
        </p:nvCxnSpPr>
        <p:spPr bwMode="auto">
          <a:xfrm>
            <a:off x="7938866" y="1277385"/>
            <a:ext cx="155262" cy="31181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6" name="AutoShape 270"/>
          <p:cNvCxnSpPr>
            <a:cxnSpLocks noChangeShapeType="1"/>
            <a:stCxn id="161" idx="6"/>
            <a:endCxn id="165" idx="0"/>
          </p:cNvCxnSpPr>
          <p:nvPr/>
        </p:nvCxnSpPr>
        <p:spPr bwMode="auto">
          <a:xfrm>
            <a:off x="8002131" y="1124650"/>
            <a:ext cx="714005" cy="4645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7" name="AutoShape 271"/>
          <p:cNvCxnSpPr>
            <a:cxnSpLocks noChangeShapeType="1"/>
            <a:stCxn id="162" idx="3"/>
            <a:endCxn id="166" idx="0"/>
          </p:cNvCxnSpPr>
          <p:nvPr/>
        </p:nvCxnSpPr>
        <p:spPr bwMode="auto">
          <a:xfrm flipH="1">
            <a:off x="6516240" y="1957930"/>
            <a:ext cx="181026" cy="66947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8" name="AutoShape 272"/>
          <p:cNvCxnSpPr>
            <a:cxnSpLocks noChangeShapeType="1"/>
            <a:stCxn id="162" idx="5"/>
            <a:endCxn id="167" idx="0"/>
          </p:cNvCxnSpPr>
          <p:nvPr/>
        </p:nvCxnSpPr>
        <p:spPr bwMode="auto">
          <a:xfrm>
            <a:off x="7002736" y="1957930"/>
            <a:ext cx="135341" cy="66947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79" name="AutoShape 273"/>
          <p:cNvCxnSpPr>
            <a:cxnSpLocks noChangeShapeType="1"/>
            <a:stCxn id="163" idx="4"/>
            <a:endCxn id="169" idx="0"/>
          </p:cNvCxnSpPr>
          <p:nvPr/>
        </p:nvCxnSpPr>
        <p:spPr bwMode="auto">
          <a:xfrm>
            <a:off x="7471206" y="2021195"/>
            <a:ext cx="314961" cy="60529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0" name="Freeform 279"/>
          <p:cNvSpPr>
            <a:spLocks/>
          </p:cNvSpPr>
          <p:nvPr/>
        </p:nvSpPr>
        <p:spPr bwMode="auto">
          <a:xfrm flipV="1">
            <a:off x="8084855" y="2004477"/>
            <a:ext cx="997426" cy="289966"/>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181" name="Oval 287"/>
          <p:cNvSpPr>
            <a:spLocks noChangeArrowheads="1"/>
          </p:cNvSpPr>
          <p:nvPr/>
        </p:nvSpPr>
        <p:spPr bwMode="auto">
          <a:xfrm>
            <a:off x="6301154" y="3285040"/>
            <a:ext cx="432000" cy="432000"/>
          </a:xfrm>
          <a:prstGeom prst="ellipse">
            <a:avLst/>
          </a:prstGeom>
          <a:noFill/>
          <a:ln w="9525" algn="ctr">
            <a:solidFill>
              <a:sysClr val="windowText" lastClr="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S4</a:t>
            </a:r>
          </a:p>
          <a:p>
            <a:pPr algn="ctr" fontAlgn="auto">
              <a:spcBef>
                <a:spcPts val="0"/>
              </a:spcBef>
              <a:spcAft>
                <a:spcPts val="0"/>
              </a:spcAft>
            </a:pPr>
            <a:r>
              <a:rPr lang="en-US" altLang="zh-CN" sz="1200" b="0" kern="0" dirty="0" smtClean="0">
                <a:solidFill>
                  <a:prstClr val="black"/>
                </a:solidFill>
                <a:latin typeface="Calibri"/>
                <a:ea typeface="宋体"/>
              </a:rPr>
              <a:t>MWB</a:t>
            </a:r>
            <a:endParaRPr lang="zh-CN" altLang="en-US" sz="1200" b="0" kern="0" dirty="0">
              <a:solidFill>
                <a:prstClr val="black"/>
              </a:solidFill>
              <a:latin typeface="Calibri"/>
              <a:ea typeface="宋体"/>
            </a:endParaRPr>
          </a:p>
        </p:txBody>
      </p:sp>
      <p:cxnSp>
        <p:nvCxnSpPr>
          <p:cNvPr id="182" name="AutoShape 288"/>
          <p:cNvCxnSpPr>
            <a:cxnSpLocks noChangeShapeType="1"/>
            <a:stCxn id="166" idx="4"/>
            <a:endCxn id="181" idx="0"/>
          </p:cNvCxnSpPr>
          <p:nvPr/>
        </p:nvCxnSpPr>
        <p:spPr bwMode="auto">
          <a:xfrm>
            <a:off x="6516240" y="3059401"/>
            <a:ext cx="914" cy="22563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3" name="Line 290"/>
          <p:cNvSpPr>
            <a:spLocks noChangeShapeType="1"/>
          </p:cNvSpPr>
          <p:nvPr/>
        </p:nvSpPr>
        <p:spPr bwMode="auto">
          <a:xfrm>
            <a:off x="6732240" y="3501010"/>
            <a:ext cx="2350041" cy="3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184" name="AutoShape 292"/>
          <p:cNvCxnSpPr>
            <a:cxnSpLocks noChangeShapeType="1"/>
            <a:stCxn id="167" idx="4"/>
          </p:cNvCxnSpPr>
          <p:nvPr/>
        </p:nvCxnSpPr>
        <p:spPr bwMode="auto">
          <a:xfrm>
            <a:off x="7138077" y="3059401"/>
            <a:ext cx="0" cy="44163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85" name="AutoShape 293"/>
          <p:cNvCxnSpPr>
            <a:cxnSpLocks noChangeShapeType="1"/>
            <a:stCxn id="169" idx="4"/>
          </p:cNvCxnSpPr>
          <p:nvPr/>
        </p:nvCxnSpPr>
        <p:spPr bwMode="auto">
          <a:xfrm>
            <a:off x="7786167" y="3058486"/>
            <a:ext cx="0" cy="44255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88" name="AutoShape 303"/>
          <p:cNvCxnSpPr>
            <a:cxnSpLocks noChangeShapeType="1"/>
          </p:cNvCxnSpPr>
          <p:nvPr/>
        </p:nvCxnSpPr>
        <p:spPr bwMode="auto">
          <a:xfrm>
            <a:off x="8707778" y="2003563"/>
            <a:ext cx="914" cy="29088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9" name="Freeform 307"/>
          <p:cNvSpPr>
            <a:spLocks/>
          </p:cNvSpPr>
          <p:nvPr/>
        </p:nvSpPr>
        <p:spPr bwMode="auto">
          <a:xfrm flipH="1">
            <a:off x="7421684" y="2418845"/>
            <a:ext cx="1094362" cy="207641"/>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191" name="AutoShape 312"/>
          <p:cNvCxnSpPr>
            <a:cxnSpLocks noChangeShapeType="1"/>
          </p:cNvCxnSpPr>
          <p:nvPr/>
        </p:nvCxnSpPr>
        <p:spPr bwMode="auto">
          <a:xfrm>
            <a:off x="8506267" y="3027074"/>
            <a:ext cx="914" cy="47396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92" name="Freeform 314"/>
          <p:cNvSpPr>
            <a:spLocks/>
          </p:cNvSpPr>
          <p:nvPr/>
        </p:nvSpPr>
        <p:spPr bwMode="auto">
          <a:xfrm flipH="1">
            <a:off x="8516045" y="1962401"/>
            <a:ext cx="62201" cy="458460"/>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193" name="Freeform 315"/>
          <p:cNvSpPr>
            <a:spLocks/>
          </p:cNvSpPr>
          <p:nvPr/>
        </p:nvSpPr>
        <p:spPr bwMode="auto">
          <a:xfrm>
            <a:off x="8209256" y="1962400"/>
            <a:ext cx="124402" cy="456445"/>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23" name="AutoShape 317"/>
          <p:cNvCxnSpPr>
            <a:cxnSpLocks noChangeShapeType="1"/>
            <a:endCxn id="160" idx="2"/>
          </p:cNvCxnSpPr>
          <p:nvPr/>
        </p:nvCxnSpPr>
        <p:spPr bwMode="auto">
          <a:xfrm>
            <a:off x="6301154" y="1124650"/>
            <a:ext cx="332787"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24" name="AutoShape 322"/>
          <p:cNvCxnSpPr>
            <a:cxnSpLocks noChangeShapeType="1"/>
            <a:stCxn id="169" idx="7"/>
          </p:cNvCxnSpPr>
          <p:nvPr/>
        </p:nvCxnSpPr>
        <p:spPr bwMode="auto">
          <a:xfrm flipV="1">
            <a:off x="7938902" y="2418847"/>
            <a:ext cx="104790" cy="27090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26" name="Freeform 323"/>
          <p:cNvSpPr>
            <a:spLocks/>
          </p:cNvSpPr>
          <p:nvPr/>
        </p:nvSpPr>
        <p:spPr bwMode="auto">
          <a:xfrm>
            <a:off x="6674359" y="2999692"/>
            <a:ext cx="1670214" cy="332043"/>
          </a:xfrm>
          <a:custGeom>
            <a:avLst/>
            <a:gdLst>
              <a:gd name="T0" fmla="*/ 0 w 2540"/>
              <a:gd name="T1" fmla="*/ 2147483647 h 363"/>
              <a:gd name="T2" fmla="*/ 2147483647 w 2540"/>
              <a:gd name="T3" fmla="*/ 2147483647 h 363"/>
              <a:gd name="T4" fmla="*/ 2147483647 w 2540"/>
              <a:gd name="T5" fmla="*/ 2147483647 h 363"/>
              <a:gd name="T6" fmla="*/ 2147483647 w 2540"/>
              <a:gd name="T7" fmla="*/ 0 h 363"/>
              <a:gd name="T8" fmla="*/ 0 60000 65536"/>
              <a:gd name="T9" fmla="*/ 0 60000 65536"/>
              <a:gd name="T10" fmla="*/ 0 60000 65536"/>
              <a:gd name="T11" fmla="*/ 0 60000 65536"/>
              <a:gd name="T12" fmla="*/ 0 w 2540"/>
              <a:gd name="T13" fmla="*/ 0 h 363"/>
              <a:gd name="T14" fmla="*/ 2540 w 2540"/>
              <a:gd name="T15" fmla="*/ 363 h 363"/>
            </a:gdLst>
            <a:ahLst/>
            <a:cxnLst>
              <a:cxn ang="T8">
                <a:pos x="T0" y="T1"/>
              </a:cxn>
              <a:cxn ang="T9">
                <a:pos x="T2" y="T3"/>
              </a:cxn>
              <a:cxn ang="T10">
                <a:pos x="T4" y="T5"/>
              </a:cxn>
              <a:cxn ang="T11">
                <a:pos x="T6" y="T7"/>
              </a:cxn>
            </a:cxnLst>
            <a:rect l="T12" t="T13" r="T14" b="T15"/>
            <a:pathLst>
              <a:path w="2540" h="363">
                <a:moveTo>
                  <a:pt x="0" y="363"/>
                </a:moveTo>
                <a:lnTo>
                  <a:pt x="91" y="227"/>
                </a:lnTo>
                <a:lnTo>
                  <a:pt x="2359" y="227"/>
                </a:lnTo>
                <a:lnTo>
                  <a:pt x="2540" y="0"/>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27" name="AutoShape 322"/>
          <p:cNvCxnSpPr>
            <a:cxnSpLocks noChangeShapeType="1"/>
            <a:stCxn id="167" idx="7"/>
          </p:cNvCxnSpPr>
          <p:nvPr/>
        </p:nvCxnSpPr>
        <p:spPr bwMode="auto">
          <a:xfrm flipV="1">
            <a:off x="7290812" y="2420861"/>
            <a:ext cx="135275" cy="26980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28" name="Line 290"/>
          <p:cNvSpPr>
            <a:spLocks noChangeShapeType="1"/>
          </p:cNvSpPr>
          <p:nvPr/>
        </p:nvSpPr>
        <p:spPr bwMode="auto">
          <a:xfrm flipV="1">
            <a:off x="9082281" y="836640"/>
            <a:ext cx="0" cy="26644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smtClean="0">
              <a:solidFill>
                <a:srgbClr val="000000"/>
              </a:solidFill>
              <a:ea typeface="宋体" charset="-122"/>
            </a:endParaRPr>
          </a:p>
        </p:txBody>
      </p:sp>
      <p:sp>
        <p:nvSpPr>
          <p:cNvPr id="229" name="Line 290"/>
          <p:cNvSpPr>
            <a:spLocks noChangeShapeType="1"/>
          </p:cNvSpPr>
          <p:nvPr/>
        </p:nvSpPr>
        <p:spPr bwMode="auto">
          <a:xfrm>
            <a:off x="7210021" y="836640"/>
            <a:ext cx="1872259" cy="3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smtClean="0">
              <a:solidFill>
                <a:srgbClr val="000000"/>
              </a:solidFill>
              <a:ea typeface="宋体" charset="-122"/>
            </a:endParaRPr>
          </a:p>
        </p:txBody>
      </p:sp>
      <p:cxnSp>
        <p:nvCxnSpPr>
          <p:cNvPr id="230" name="AutoShape 268"/>
          <p:cNvCxnSpPr>
            <a:cxnSpLocks noChangeShapeType="1"/>
            <a:endCxn id="160" idx="7"/>
          </p:cNvCxnSpPr>
          <p:nvPr/>
        </p:nvCxnSpPr>
        <p:spPr bwMode="auto">
          <a:xfrm flipH="1">
            <a:off x="7002676" y="836670"/>
            <a:ext cx="207345" cy="13524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4" name="Oval 253"/>
          <p:cNvSpPr>
            <a:spLocks noChangeArrowheads="1"/>
          </p:cNvSpPr>
          <p:nvPr/>
        </p:nvSpPr>
        <p:spPr bwMode="auto">
          <a:xfrm>
            <a:off x="7878128" y="1589195"/>
            <a:ext cx="432000" cy="432000"/>
          </a:xfrm>
          <a:prstGeom prst="ellipse">
            <a:avLst/>
          </a:prstGeom>
          <a:solidFill>
            <a:schemeClr val="bg1"/>
          </a:solidFill>
          <a:ln w="9525" algn="ctr">
            <a:solidFill>
              <a:sysClr val="windowText" lastClr="000000"/>
            </a:solidFill>
            <a:round/>
            <a:headEnd/>
            <a:tailEnd/>
          </a:ln>
          <a:extLst/>
        </p:spPr>
        <p:txBody>
          <a:bodyPr wrap="none" anchor="ctr"/>
          <a:lstStyle/>
          <a:p>
            <a:pPr algn="ctr" fontAlgn="auto">
              <a:spcBef>
                <a:spcPts val="0"/>
              </a:spcBef>
              <a:spcAft>
                <a:spcPts val="0"/>
              </a:spcAft>
            </a:pPr>
            <a:r>
              <a:rPr lang="en-US" altLang="zh-CN" sz="1200" b="0" kern="0" dirty="0" smtClean="0">
                <a:solidFill>
                  <a:prstClr val="black"/>
                </a:solidFill>
                <a:latin typeface="Calibri"/>
                <a:ea typeface="宋体"/>
              </a:rPr>
              <a:t>S8</a:t>
            </a:r>
          </a:p>
          <a:p>
            <a:pPr algn="ctr" fontAlgn="auto">
              <a:spcBef>
                <a:spcPts val="0"/>
              </a:spcBef>
              <a:spcAft>
                <a:spcPts val="0"/>
              </a:spcAft>
            </a:pPr>
            <a:r>
              <a:rPr lang="en-US" altLang="zh-CN" sz="1200" b="0" kern="0" dirty="0" smtClean="0">
                <a:solidFill>
                  <a:prstClr val="black"/>
                </a:solidFill>
                <a:latin typeface="Calibri"/>
                <a:ea typeface="宋体"/>
              </a:rPr>
              <a:t>Branch</a:t>
            </a:r>
            <a:endParaRPr lang="zh-CN" altLang="en-US" sz="1200" b="0" kern="0" dirty="0">
              <a:solidFill>
                <a:prstClr val="black"/>
              </a:solidFill>
              <a:latin typeface="Calibri"/>
              <a:ea typeface="宋体"/>
            </a:endParaRPr>
          </a:p>
        </p:txBody>
      </p:sp>
      <p:sp>
        <p:nvSpPr>
          <p:cNvPr id="171" name="Oval 260"/>
          <p:cNvSpPr>
            <a:spLocks noChangeArrowheads="1"/>
          </p:cNvSpPr>
          <p:nvPr/>
        </p:nvSpPr>
        <p:spPr bwMode="auto">
          <a:xfrm>
            <a:off x="8290267" y="2626486"/>
            <a:ext cx="432000" cy="432000"/>
          </a:xfrm>
          <a:prstGeom prst="ellipse">
            <a:avLst/>
          </a:prstGeom>
          <a:solidFill>
            <a:srgbClr val="FF0000"/>
          </a:solidFill>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pPr>
            <a:r>
              <a:rPr lang="en-US" altLang="zh-CN" sz="1200" kern="0" dirty="0" smtClean="0">
                <a:solidFill>
                  <a:schemeClr val="bg1"/>
                </a:solidFill>
                <a:latin typeface="Calibri"/>
                <a:ea typeface="宋体"/>
              </a:rPr>
              <a:t>S10</a:t>
            </a:r>
          </a:p>
          <a:p>
            <a:pPr algn="ctr" fontAlgn="auto">
              <a:spcBef>
                <a:spcPts val="0"/>
              </a:spcBef>
              <a:spcAft>
                <a:spcPts val="0"/>
              </a:spcAft>
            </a:pPr>
            <a:r>
              <a:rPr lang="en-US" altLang="zh-CN" sz="1200" kern="0" dirty="0" smtClean="0">
                <a:solidFill>
                  <a:schemeClr val="bg1"/>
                </a:solidFill>
                <a:latin typeface="Calibri"/>
                <a:ea typeface="宋体"/>
              </a:rPr>
              <a:t>INT</a:t>
            </a:r>
            <a:endParaRPr lang="zh-CN" altLang="en-US" sz="1200" kern="0" dirty="0">
              <a:solidFill>
                <a:schemeClr val="bg1"/>
              </a:solidFill>
              <a:latin typeface="Calibri"/>
              <a:ea typeface="宋体"/>
            </a:endParaRPr>
          </a:p>
        </p:txBody>
      </p:sp>
      <p:sp>
        <p:nvSpPr>
          <p:cNvPr id="44" name="圆角矩形 43"/>
          <p:cNvSpPr/>
          <p:nvPr/>
        </p:nvSpPr>
        <p:spPr bwMode="auto">
          <a:xfrm>
            <a:off x="35420" y="4365130"/>
            <a:ext cx="360000" cy="936130"/>
          </a:xfrm>
          <a:prstGeom prst="roundRect">
            <a:avLst>
              <a:gd name="adj" fmla="val 0"/>
            </a:avLst>
          </a:prstGeom>
          <a:noFill/>
          <a:ln w="38100" cap="flat" cmpd="sng" algn="ctr">
            <a:solidFill>
              <a:srgbClr val="00B0F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5" name="圆角矩形 44"/>
          <p:cNvSpPr/>
          <p:nvPr/>
        </p:nvSpPr>
        <p:spPr bwMode="auto">
          <a:xfrm>
            <a:off x="4716020" y="3645030"/>
            <a:ext cx="648090" cy="360000"/>
          </a:xfrm>
          <a:prstGeom prst="roundRect">
            <a:avLst/>
          </a:prstGeom>
          <a:noFill/>
          <a:ln w="28575"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cxnSp>
        <p:nvCxnSpPr>
          <p:cNvPr id="47" name="形状 46"/>
          <p:cNvCxnSpPr>
            <a:stCxn id="44" idx="3"/>
            <a:endCxn id="45" idx="2"/>
          </p:cNvCxnSpPr>
          <p:nvPr/>
        </p:nvCxnSpPr>
        <p:spPr bwMode="auto">
          <a:xfrm flipV="1">
            <a:off x="395420" y="4005030"/>
            <a:ext cx="4644645" cy="828165"/>
          </a:xfrm>
          <a:prstGeom prst="curvedConnector2">
            <a:avLst/>
          </a:prstGeom>
          <a:solidFill>
            <a:schemeClr val="bg1"/>
          </a:solidFill>
          <a:ln w="38100" cap="flat" cmpd="sng" algn="ctr">
            <a:solidFill>
              <a:srgbClr val="FF0000"/>
            </a:solidFill>
            <a:prstDash val="solid"/>
            <a:round/>
            <a:headEnd type="none" w="med" len="med"/>
            <a:tailEnd type="triangle" w="lg" len="lg"/>
          </a:ln>
          <a:effectLst/>
        </p:spPr>
      </p:cxnSp>
      <p:sp>
        <p:nvSpPr>
          <p:cNvPr id="49" name="圆角矩形 48"/>
          <p:cNvSpPr/>
          <p:nvPr/>
        </p:nvSpPr>
        <p:spPr bwMode="auto">
          <a:xfrm>
            <a:off x="3851900" y="3933070"/>
            <a:ext cx="864120" cy="864120"/>
          </a:xfrm>
          <a:prstGeom prst="roundRect">
            <a:avLst/>
          </a:prstGeom>
          <a:noFill/>
          <a:ln w="57150" cap="flat" cmpd="sng" algn="ctr">
            <a:solidFill>
              <a:srgbClr val="CC00FF"/>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cxnSp>
        <p:nvCxnSpPr>
          <p:cNvPr id="52" name="形状 51"/>
          <p:cNvCxnSpPr>
            <a:stCxn id="49" idx="0"/>
            <a:endCxn id="44" idx="0"/>
          </p:cNvCxnSpPr>
          <p:nvPr/>
        </p:nvCxnSpPr>
        <p:spPr bwMode="auto">
          <a:xfrm rot="16200000" flipH="1" flipV="1">
            <a:off x="2033660" y="2114830"/>
            <a:ext cx="432060" cy="4068540"/>
          </a:xfrm>
          <a:prstGeom prst="curvedConnector3">
            <a:avLst>
              <a:gd name="adj1" fmla="val -52909"/>
            </a:avLst>
          </a:prstGeom>
          <a:solidFill>
            <a:schemeClr val="bg1"/>
          </a:solidFill>
          <a:ln w="38100" cap="flat" cmpd="sng" algn="ctr">
            <a:solidFill>
              <a:srgbClr val="FF0000"/>
            </a:solidFill>
            <a:prstDash val="solid"/>
            <a:round/>
            <a:headEnd type="none" w="med" len="med"/>
            <a:tailEnd type="triangle" w="lg" len="lg"/>
          </a:ln>
          <a:effectLst/>
        </p:spPr>
      </p:cxnSp>
      <p:sp>
        <p:nvSpPr>
          <p:cNvPr id="58" name="TextBox 57"/>
          <p:cNvSpPr txBox="1"/>
          <p:nvPr/>
        </p:nvSpPr>
        <p:spPr>
          <a:xfrm>
            <a:off x="6660290" y="4005080"/>
            <a:ext cx="2483710" cy="2862322"/>
          </a:xfrm>
          <a:prstGeom prst="rect">
            <a:avLst/>
          </a:prstGeom>
          <a:solidFill>
            <a:srgbClr val="002060"/>
          </a:solidFill>
        </p:spPr>
        <p:style>
          <a:lnRef idx="1">
            <a:schemeClr val="accent6"/>
          </a:lnRef>
          <a:fillRef idx="3">
            <a:schemeClr val="accent6"/>
          </a:fillRef>
          <a:effectRef idx="2">
            <a:schemeClr val="accent6"/>
          </a:effectRef>
          <a:fontRef idx="minor">
            <a:schemeClr val="lt1"/>
          </a:fontRef>
        </p:style>
        <p:txBody>
          <a:bodyPr wrap="square" rtlCol="0">
            <a:spAutoFit/>
          </a:bodyPr>
          <a:lstStyle/>
          <a:p>
            <a:pPr algn="just">
              <a:lnSpc>
                <a:spcPct val="125000"/>
              </a:lnSpc>
              <a:spcBef>
                <a:spcPts val="0"/>
              </a:spcBef>
              <a:spcAft>
                <a:spcPts val="0"/>
              </a:spcAft>
            </a:pPr>
            <a:r>
              <a:rPr lang="zh-CN" altLang="en-US" sz="2400" dirty="0" smtClean="0">
                <a:solidFill>
                  <a:schemeClr val="bg1"/>
                </a:solidFill>
              </a:rPr>
              <a:t>系统需求：</a:t>
            </a:r>
            <a:endParaRPr lang="en-US" altLang="zh-CN" sz="2400" dirty="0" smtClean="0">
              <a:solidFill>
                <a:schemeClr val="bg1"/>
              </a:solidFill>
            </a:endParaRPr>
          </a:p>
          <a:p>
            <a:pPr algn="just">
              <a:lnSpc>
                <a:spcPct val="125000"/>
              </a:lnSpc>
              <a:spcBef>
                <a:spcPts val="0"/>
              </a:spcBef>
              <a:spcAft>
                <a:spcPts val="0"/>
              </a:spcAft>
            </a:pPr>
            <a:r>
              <a:rPr lang="zh-CN" altLang="en-US" sz="2400" dirty="0" smtClean="0">
                <a:solidFill>
                  <a:schemeClr val="bg1"/>
                </a:solidFill>
                <a:sym typeface="Wingdings 2"/>
              </a:rPr>
              <a:t></a:t>
            </a:r>
            <a:r>
              <a:rPr lang="zh-CN" altLang="en-US" sz="2400" dirty="0" smtClean="0">
                <a:solidFill>
                  <a:schemeClr val="bg1"/>
                </a:solidFill>
              </a:rPr>
              <a:t>在</a:t>
            </a:r>
            <a:r>
              <a:rPr lang="zh-CN" altLang="en-US" sz="2400" dirty="0" smtClean="0">
                <a:solidFill>
                  <a:srgbClr val="FF0000"/>
                </a:solidFill>
              </a:rPr>
              <a:t>同一周期</a:t>
            </a:r>
            <a:r>
              <a:rPr lang="zh-CN" altLang="en-US" sz="2400" dirty="0" smtClean="0">
                <a:solidFill>
                  <a:schemeClr val="bg1"/>
                </a:solidFill>
              </a:rPr>
              <a:t>完成</a:t>
            </a:r>
            <a:endParaRPr lang="en-US" altLang="zh-CN" sz="2400" dirty="0" smtClean="0">
              <a:solidFill>
                <a:schemeClr val="bg1"/>
              </a:solidFill>
            </a:endParaRPr>
          </a:p>
          <a:p>
            <a:pPr algn="just" fontAlgn="ctr">
              <a:lnSpc>
                <a:spcPct val="125000"/>
              </a:lnSpc>
              <a:spcBef>
                <a:spcPts val="0"/>
              </a:spcBef>
              <a:spcAft>
                <a:spcPts val="0"/>
              </a:spcAft>
              <a:buSzPct val="60000"/>
            </a:pPr>
            <a:r>
              <a:rPr lang="zh-CN" altLang="en-US" sz="2400" dirty="0" smtClean="0">
                <a:solidFill>
                  <a:schemeClr val="bg1"/>
                </a:solidFill>
              </a:rPr>
              <a:t>实现技巧：</a:t>
            </a:r>
            <a:endParaRPr lang="en-US" altLang="zh-CN" sz="2400" dirty="0" smtClean="0">
              <a:solidFill>
                <a:schemeClr val="bg1"/>
              </a:solidFill>
            </a:endParaRPr>
          </a:p>
          <a:p>
            <a:pPr algn="just" fontAlgn="ctr">
              <a:lnSpc>
                <a:spcPct val="125000"/>
              </a:lnSpc>
              <a:spcBef>
                <a:spcPts val="0"/>
              </a:spcBef>
              <a:spcAft>
                <a:spcPts val="0"/>
              </a:spcAft>
              <a:buSzPct val="60000"/>
            </a:pPr>
            <a:r>
              <a:rPr lang="en-US" altLang="zh-CN" sz="2400" dirty="0" smtClean="0">
                <a:solidFill>
                  <a:schemeClr val="bg1"/>
                </a:solidFill>
              </a:rPr>
              <a:t>PC/EPC/EXL</a:t>
            </a:r>
            <a:r>
              <a:rPr lang="zh-CN" altLang="en-US" sz="2400" dirty="0" smtClean="0">
                <a:solidFill>
                  <a:schemeClr val="bg1"/>
                </a:solidFill>
              </a:rPr>
              <a:t>写使能</a:t>
            </a:r>
            <a:r>
              <a:rPr lang="zh-CN" altLang="en-US" sz="2400" dirty="0" smtClean="0">
                <a:solidFill>
                  <a:srgbClr val="FF0000"/>
                </a:solidFill>
              </a:rPr>
              <a:t>同时产生</a:t>
            </a:r>
            <a:endParaRPr lang="zh-CN" altLang="en-US" sz="2400" dirty="0">
              <a:solidFill>
                <a:srgbClr val="FF0000"/>
              </a:solidFill>
            </a:endParaRPr>
          </a:p>
        </p:txBody>
      </p:sp>
      <p:sp>
        <p:nvSpPr>
          <p:cNvPr id="59" name="TextBox 58"/>
          <p:cNvSpPr txBox="1"/>
          <p:nvPr/>
        </p:nvSpPr>
        <p:spPr>
          <a:xfrm>
            <a:off x="1929821" y="4284425"/>
            <a:ext cx="55015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sp>
        <p:nvSpPr>
          <p:cNvPr id="60" name="TextBox 59"/>
          <p:cNvSpPr txBox="1"/>
          <p:nvPr/>
        </p:nvSpPr>
        <p:spPr>
          <a:xfrm>
            <a:off x="2797679" y="3564325"/>
            <a:ext cx="55015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cxnSp>
        <p:nvCxnSpPr>
          <p:cNvPr id="63" name="形状 62"/>
          <p:cNvCxnSpPr>
            <a:endCxn id="64" idx="3"/>
          </p:cNvCxnSpPr>
          <p:nvPr/>
        </p:nvCxnSpPr>
        <p:spPr bwMode="auto">
          <a:xfrm rot="5400000">
            <a:off x="6021190" y="3996090"/>
            <a:ext cx="342070" cy="216030"/>
          </a:xfrm>
          <a:prstGeom prst="curvedConnector2">
            <a:avLst/>
          </a:prstGeom>
          <a:solidFill>
            <a:schemeClr val="bg1"/>
          </a:solidFill>
          <a:ln w="38100" cap="flat" cmpd="sng" algn="ctr">
            <a:solidFill>
              <a:srgbClr val="FF0000"/>
            </a:solidFill>
            <a:prstDash val="solid"/>
            <a:round/>
            <a:headEnd type="none" w="med" len="med"/>
            <a:tailEnd type="triangle" w="lg" len="lg"/>
          </a:ln>
          <a:effectLst/>
        </p:spPr>
      </p:cxnSp>
      <p:sp>
        <p:nvSpPr>
          <p:cNvPr id="64" name="圆角矩形 63"/>
          <p:cNvSpPr/>
          <p:nvPr/>
        </p:nvSpPr>
        <p:spPr bwMode="auto">
          <a:xfrm>
            <a:off x="5508130" y="4113140"/>
            <a:ext cx="576080" cy="324000"/>
          </a:xfrm>
          <a:prstGeom prst="roundRect">
            <a:avLst/>
          </a:prstGeom>
          <a:noFill/>
          <a:ln w="28575" cap="flat" cmpd="sng" algn="ctr">
            <a:solidFill>
              <a:srgbClr val="00CC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67" name="TextBox 66"/>
          <p:cNvSpPr txBox="1"/>
          <p:nvPr/>
        </p:nvSpPr>
        <p:spPr>
          <a:xfrm>
            <a:off x="5724160" y="3356990"/>
            <a:ext cx="55015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spTree>
    <p:extLst>
      <p:ext uri="{BB962C8B-B14F-4D97-AF65-F5344CB8AC3E}">
        <p14:creationId xmlns:p14="http://schemas.microsoft.com/office/powerpoint/2010/main" xmlns="" val="2511802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884439"/>
          </a:xfrm>
          <a:solidFill>
            <a:schemeClr val="bg1"/>
          </a:solidFill>
        </p:spPr>
        <p:txBody>
          <a:bodyPr/>
          <a:lstStyle/>
          <a:p>
            <a:r>
              <a:rPr lang="zh-CN" altLang="en-US" dirty="0">
                <a:solidFill>
                  <a:srgbClr val="000000"/>
                </a:solidFill>
              </a:rPr>
              <a:t>框架结构：保存现场、中断处理、恢复</a:t>
            </a:r>
            <a:r>
              <a:rPr lang="zh-CN" altLang="en-US" dirty="0" smtClean="0">
                <a:solidFill>
                  <a:srgbClr val="000000"/>
                </a:solidFill>
              </a:rPr>
              <a:t>现场、中断返回</a:t>
            </a:r>
            <a:endParaRPr lang="en-US" altLang="zh-CN" dirty="0">
              <a:solidFill>
                <a:srgbClr val="000000"/>
              </a:solidFill>
            </a:endParaRPr>
          </a:p>
          <a:p>
            <a:r>
              <a:rPr lang="en-US" altLang="zh-CN" dirty="0" smtClean="0">
                <a:solidFill>
                  <a:srgbClr val="000000"/>
                </a:solidFill>
              </a:rPr>
              <a:t>1</a:t>
            </a:r>
            <a:r>
              <a:rPr lang="zh-CN" altLang="en-US" dirty="0" smtClean="0">
                <a:solidFill>
                  <a:srgbClr val="000000"/>
                </a:solidFill>
              </a:rPr>
              <a:t>、保存现场</a:t>
            </a:r>
            <a:endParaRPr lang="en-US" altLang="zh-CN" dirty="0" smtClean="0">
              <a:solidFill>
                <a:srgbClr val="000000"/>
              </a:solidFill>
            </a:endParaRPr>
          </a:p>
          <a:p>
            <a:pPr lvl="1"/>
            <a:r>
              <a:rPr lang="zh-CN" altLang="en-US" dirty="0" smtClean="0">
                <a:solidFill>
                  <a:srgbClr val="000000"/>
                </a:solidFill>
              </a:rPr>
              <a:t>将所有寄存器都保存在堆栈中</a:t>
            </a:r>
            <a:endParaRPr lang="en-US" altLang="zh-CN" dirty="0" smtClean="0">
              <a:solidFill>
                <a:srgbClr val="000000"/>
              </a:solidFill>
            </a:endParaRPr>
          </a:p>
          <a:p>
            <a:r>
              <a:rPr lang="en-US" altLang="zh-CN" dirty="0" smtClean="0">
                <a:solidFill>
                  <a:srgbClr val="000000"/>
                </a:solidFill>
              </a:rPr>
              <a:t>2</a:t>
            </a:r>
            <a:r>
              <a:rPr lang="zh-CN" altLang="en-US" dirty="0" smtClean="0">
                <a:solidFill>
                  <a:srgbClr val="000000"/>
                </a:solidFill>
              </a:rPr>
              <a:t>、中断处理</a:t>
            </a:r>
            <a:endParaRPr lang="en-US" altLang="zh-CN" dirty="0" smtClean="0">
              <a:solidFill>
                <a:srgbClr val="000000"/>
              </a:solidFill>
            </a:endParaRPr>
          </a:p>
          <a:p>
            <a:pPr lvl="1"/>
            <a:r>
              <a:rPr lang="zh-CN" altLang="en-US" dirty="0" smtClean="0">
                <a:solidFill>
                  <a:srgbClr val="000000"/>
                </a:solidFill>
              </a:rPr>
              <a:t>读取特殊寄存器了解哪个硬件中断发生</a:t>
            </a:r>
            <a:endParaRPr lang="en-US" altLang="zh-CN" dirty="0" smtClean="0">
              <a:solidFill>
                <a:srgbClr val="000000"/>
              </a:solidFill>
            </a:endParaRPr>
          </a:p>
          <a:p>
            <a:pPr lvl="1"/>
            <a:r>
              <a:rPr lang="zh-CN" altLang="en-US" dirty="0" smtClean="0">
                <a:solidFill>
                  <a:srgbClr val="000000"/>
                </a:solidFill>
              </a:rPr>
              <a:t>执行对应的处理策略</a:t>
            </a:r>
            <a:endParaRPr lang="en-US" altLang="zh-CN" dirty="0" smtClean="0">
              <a:solidFill>
                <a:srgbClr val="000000"/>
              </a:solidFill>
            </a:endParaRPr>
          </a:p>
          <a:p>
            <a:r>
              <a:rPr lang="en-US" altLang="zh-CN" dirty="0" smtClean="0">
                <a:solidFill>
                  <a:srgbClr val="000000"/>
                </a:solidFill>
              </a:rPr>
              <a:t>3</a:t>
            </a:r>
            <a:r>
              <a:rPr lang="zh-CN" altLang="en-US" dirty="0" smtClean="0">
                <a:solidFill>
                  <a:srgbClr val="000000"/>
                </a:solidFill>
              </a:rPr>
              <a:t>、恢复现场</a:t>
            </a:r>
            <a:endParaRPr lang="en-US" altLang="zh-CN" dirty="0">
              <a:solidFill>
                <a:srgbClr val="000000"/>
              </a:solidFill>
            </a:endParaRPr>
          </a:p>
          <a:p>
            <a:pPr lvl="1"/>
            <a:r>
              <a:rPr lang="zh-CN" altLang="en-US" dirty="0">
                <a:solidFill>
                  <a:srgbClr val="000000"/>
                </a:solidFill>
              </a:rPr>
              <a:t>从堆栈中</a:t>
            </a:r>
            <a:r>
              <a:rPr lang="zh-CN" altLang="en-US" dirty="0" smtClean="0">
                <a:solidFill>
                  <a:srgbClr val="000000"/>
                </a:solidFill>
              </a:rPr>
              <a:t>恢复所有寄存器</a:t>
            </a:r>
            <a:endParaRPr lang="en-US" altLang="zh-CN" dirty="0" smtClean="0">
              <a:solidFill>
                <a:srgbClr val="000000"/>
              </a:solidFill>
            </a:endParaRPr>
          </a:p>
          <a:p>
            <a:r>
              <a:rPr lang="en-US" altLang="zh-CN" dirty="0" smtClean="0">
                <a:solidFill>
                  <a:srgbClr val="000000"/>
                </a:solidFill>
              </a:rPr>
              <a:t>4</a:t>
            </a:r>
            <a:r>
              <a:rPr lang="zh-CN" altLang="en-US" dirty="0" smtClean="0">
                <a:solidFill>
                  <a:srgbClr val="000000"/>
                </a:solidFill>
              </a:rPr>
              <a:t>、中断返回</a:t>
            </a:r>
            <a:endParaRPr lang="en-US" altLang="zh-CN" dirty="0" smtClean="0">
              <a:solidFill>
                <a:srgbClr val="000000"/>
              </a:solidFill>
            </a:endParaRPr>
          </a:p>
          <a:p>
            <a:pPr lvl="1"/>
            <a:r>
              <a:rPr lang="zh-CN" altLang="en-US" dirty="0" smtClean="0">
                <a:solidFill>
                  <a:srgbClr val="000000"/>
                </a:solidFill>
              </a:rPr>
              <a:t>执行</a:t>
            </a:r>
            <a:r>
              <a:rPr lang="en-US" altLang="zh-CN" dirty="0" err="1" smtClean="0">
                <a:solidFill>
                  <a:srgbClr val="000000"/>
                </a:solidFill>
              </a:rPr>
              <a:t>eret</a:t>
            </a:r>
            <a:r>
              <a:rPr lang="zh-CN" altLang="en-US" dirty="0" smtClean="0">
                <a:solidFill>
                  <a:srgbClr val="000000"/>
                </a:solidFill>
              </a:rPr>
              <a:t>指令</a:t>
            </a:r>
            <a:endParaRPr lang="en-US" altLang="zh-CN" dirty="0" smtClean="0">
              <a:solidFill>
                <a:srgbClr val="000000"/>
              </a:solidFill>
            </a:endParaRPr>
          </a:p>
        </p:txBody>
      </p:sp>
      <p:sp>
        <p:nvSpPr>
          <p:cNvPr id="3" name="标题 2"/>
          <p:cNvSpPr>
            <a:spLocks noGrp="1"/>
          </p:cNvSpPr>
          <p:nvPr>
            <p:ph type="title"/>
          </p:nvPr>
        </p:nvSpPr>
        <p:spPr/>
        <p:txBody>
          <a:bodyPr/>
          <a:lstStyle/>
          <a:p>
            <a:r>
              <a:rPr lang="zh-CN" altLang="en-US" dirty="0" smtClean="0"/>
              <a:t>中断响应机制：中断服务程序</a:t>
            </a:r>
            <a:endParaRPr lang="zh-CN" altLang="en-US" dirty="0"/>
          </a:p>
        </p:txBody>
      </p:sp>
      <p:sp>
        <p:nvSpPr>
          <p:cNvPr id="5" name="TextBox 4"/>
          <p:cNvSpPr txBox="1"/>
          <p:nvPr/>
        </p:nvSpPr>
        <p:spPr>
          <a:xfrm>
            <a:off x="5450256" y="4509150"/>
            <a:ext cx="3658374" cy="120032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algn="just"/>
            <a:r>
              <a:rPr lang="en-US" altLang="zh-CN" b="0" dirty="0" smtClean="0"/>
              <a:t>1</a:t>
            </a:r>
            <a:r>
              <a:rPr lang="zh-CN" altLang="en-US" b="0" dirty="0" smtClean="0"/>
              <a:t>、</a:t>
            </a:r>
            <a:r>
              <a:rPr lang="en-US" altLang="zh-CN" b="0" dirty="0" smtClean="0"/>
              <a:t>3</a:t>
            </a:r>
            <a:r>
              <a:rPr lang="zh-CN" altLang="en-US" b="0" dirty="0" smtClean="0"/>
              <a:t>、</a:t>
            </a:r>
            <a:r>
              <a:rPr lang="en-US" altLang="zh-CN" b="0" dirty="0" smtClean="0"/>
              <a:t>4</a:t>
            </a:r>
            <a:r>
              <a:rPr lang="zh-CN" altLang="en-US" b="0" dirty="0" smtClean="0"/>
              <a:t>：通用</a:t>
            </a:r>
            <a:endParaRPr lang="en-US" altLang="zh-CN" b="0" dirty="0" smtClean="0"/>
          </a:p>
          <a:p>
            <a:pPr algn="just"/>
            <a:r>
              <a:rPr lang="en-US" altLang="zh-CN" b="0" dirty="0" smtClean="0"/>
              <a:t>2</a:t>
            </a:r>
            <a:r>
              <a:rPr lang="zh-CN" altLang="en-US" b="0" dirty="0" smtClean="0"/>
              <a:t>：针对特定设备</a:t>
            </a:r>
            <a:endParaRPr lang="zh-CN" altLang="en-US" b="0" dirty="0"/>
          </a:p>
        </p:txBody>
      </p:sp>
      <p:sp>
        <p:nvSpPr>
          <p:cNvPr id="4" name="左箭头 3"/>
          <p:cNvSpPr/>
          <p:nvPr/>
        </p:nvSpPr>
        <p:spPr bwMode="auto">
          <a:xfrm rot="20251843">
            <a:off x="3057602" y="6084388"/>
            <a:ext cx="792110" cy="430187"/>
          </a:xfrm>
          <a:prstGeom prst="leftArrow">
            <a:avLst>
              <a:gd name="adj1" fmla="val 44608"/>
              <a:gd name="adj2" fmla="val 50000"/>
            </a:avLst>
          </a:prstGeom>
          <a:solidFill>
            <a:srgbClr val="FF0000"/>
          </a:solidFill>
          <a:ln>
            <a:noFill/>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Tree>
    <p:extLst>
      <p:ext uri="{BB962C8B-B14F-4D97-AF65-F5344CB8AC3E}">
        <p14:creationId xmlns:p14="http://schemas.microsoft.com/office/powerpoint/2010/main" xmlns="" val="2511802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cstate="print"/>
          <a:srcRect/>
          <a:stretch>
            <a:fillRect/>
          </a:stretch>
        </p:blipFill>
        <p:spPr bwMode="auto">
          <a:xfrm>
            <a:off x="35370" y="3708248"/>
            <a:ext cx="6300000" cy="3105222"/>
          </a:xfrm>
          <a:prstGeom prst="rect">
            <a:avLst/>
          </a:prstGeom>
          <a:noFill/>
          <a:ln w="9525">
            <a:noFill/>
            <a:miter lim="800000"/>
            <a:headEnd/>
            <a:tailEnd/>
          </a:ln>
        </p:spPr>
      </p:pic>
      <p:sp>
        <p:nvSpPr>
          <p:cNvPr id="2" name="内容占位符 1"/>
          <p:cNvSpPr>
            <a:spLocks noGrp="1"/>
          </p:cNvSpPr>
          <p:nvPr>
            <p:ph idx="1"/>
          </p:nvPr>
        </p:nvSpPr>
        <p:spPr>
          <a:xfrm>
            <a:off x="214313" y="765175"/>
            <a:ext cx="8678287" cy="1871715"/>
          </a:xfrm>
          <a:solidFill>
            <a:schemeClr val="bg1"/>
          </a:solidFill>
        </p:spPr>
        <p:txBody>
          <a:bodyPr/>
          <a:lstStyle/>
          <a:p>
            <a:r>
              <a:rPr lang="zh-CN" altLang="en-US" sz="2800" dirty="0" smtClean="0"/>
              <a:t>恢复</a:t>
            </a:r>
            <a:r>
              <a:rPr lang="en-US" altLang="zh-CN" sz="2800" dirty="0" smtClean="0"/>
              <a:t>PC</a:t>
            </a:r>
            <a:r>
              <a:rPr lang="zh-CN" altLang="en-US" sz="2800" dirty="0" smtClean="0"/>
              <a:t>，开中断</a:t>
            </a:r>
            <a:endParaRPr lang="en-US" altLang="zh-CN" sz="2800" dirty="0" smtClean="0"/>
          </a:p>
          <a:p>
            <a:r>
              <a:rPr lang="zh-CN" altLang="en-US" sz="2800" dirty="0" smtClean="0">
                <a:solidFill>
                  <a:srgbClr val="000000"/>
                </a:solidFill>
                <a:sym typeface="Wingdings 2"/>
              </a:rPr>
              <a:t>恢复</a:t>
            </a:r>
            <a:r>
              <a:rPr lang="en-US" altLang="zh-CN" sz="2800" dirty="0" smtClean="0">
                <a:solidFill>
                  <a:srgbClr val="000000"/>
                </a:solidFill>
                <a:sym typeface="Wingdings 2"/>
              </a:rPr>
              <a:t>PC</a:t>
            </a:r>
            <a:r>
              <a:rPr lang="zh-CN" altLang="en-US" sz="2800" dirty="0" smtClean="0">
                <a:solidFill>
                  <a:srgbClr val="000000"/>
                </a:solidFill>
              </a:rPr>
              <a:t>：将</a:t>
            </a:r>
            <a:r>
              <a:rPr lang="en-US" altLang="zh-CN" sz="2800" dirty="0" smtClean="0">
                <a:solidFill>
                  <a:srgbClr val="000000"/>
                </a:solidFill>
              </a:rPr>
              <a:t>EPC</a:t>
            </a:r>
            <a:r>
              <a:rPr lang="zh-CN" altLang="en-US" sz="2800" dirty="0" smtClean="0">
                <a:solidFill>
                  <a:srgbClr val="000000"/>
                </a:solidFill>
              </a:rPr>
              <a:t>写入</a:t>
            </a:r>
            <a:r>
              <a:rPr lang="en-US" altLang="zh-CN" sz="2800" dirty="0" smtClean="0">
                <a:solidFill>
                  <a:srgbClr val="000000"/>
                </a:solidFill>
              </a:rPr>
              <a:t>EPC</a:t>
            </a:r>
            <a:endParaRPr lang="en-US" altLang="zh-CN" sz="2800" dirty="0">
              <a:solidFill>
                <a:srgbClr val="000000"/>
              </a:solidFill>
            </a:endParaRPr>
          </a:p>
          <a:p>
            <a:r>
              <a:rPr lang="zh-CN" altLang="en-US" sz="2800" dirty="0" smtClean="0">
                <a:solidFill>
                  <a:srgbClr val="000000"/>
                </a:solidFill>
                <a:sym typeface="Wingdings 2"/>
              </a:rPr>
              <a:t>开中断：清除</a:t>
            </a:r>
            <a:r>
              <a:rPr lang="en-US" altLang="zh-CN" sz="2800" dirty="0" smtClean="0">
                <a:solidFill>
                  <a:srgbClr val="000000"/>
                </a:solidFill>
                <a:sym typeface="Wingdings 2"/>
              </a:rPr>
              <a:t>EXL</a:t>
            </a:r>
            <a:r>
              <a:rPr lang="zh-CN" altLang="en-US" sz="2800" dirty="0" smtClean="0">
                <a:solidFill>
                  <a:srgbClr val="000000"/>
                </a:solidFill>
              </a:rPr>
              <a:t>，允许再次产生</a:t>
            </a:r>
            <a:endParaRPr lang="en-US" altLang="zh-CN" sz="2800" dirty="0">
              <a:solidFill>
                <a:srgbClr val="000000"/>
              </a:solidFill>
            </a:endParaRPr>
          </a:p>
        </p:txBody>
      </p:sp>
      <p:sp>
        <p:nvSpPr>
          <p:cNvPr id="3" name="标题 2"/>
          <p:cNvSpPr>
            <a:spLocks noGrp="1"/>
          </p:cNvSpPr>
          <p:nvPr>
            <p:ph type="title"/>
          </p:nvPr>
        </p:nvSpPr>
        <p:spPr/>
        <p:txBody>
          <a:bodyPr/>
          <a:lstStyle/>
          <a:p>
            <a:r>
              <a:rPr lang="zh-CN" altLang="en-US" dirty="0" smtClean="0"/>
              <a:t>中断响应机制：</a:t>
            </a:r>
            <a:r>
              <a:rPr lang="en-US" altLang="zh-CN" dirty="0" smtClean="0"/>
              <a:t>ERET</a:t>
            </a:r>
            <a:r>
              <a:rPr lang="zh-CN" altLang="en-US" dirty="0" smtClean="0"/>
              <a:t>指令</a:t>
            </a:r>
            <a:endParaRPr lang="zh-CN" altLang="en-US" dirty="0"/>
          </a:p>
        </p:txBody>
      </p:sp>
      <p:sp>
        <p:nvSpPr>
          <p:cNvPr id="8" name="圆角矩形 7"/>
          <p:cNvSpPr/>
          <p:nvPr/>
        </p:nvSpPr>
        <p:spPr bwMode="auto">
          <a:xfrm>
            <a:off x="107380" y="4365130"/>
            <a:ext cx="360050" cy="936130"/>
          </a:xfrm>
          <a:prstGeom prst="roundRect">
            <a:avLst>
              <a:gd name="adj" fmla="val 0"/>
            </a:avLst>
          </a:prstGeom>
          <a:noFill/>
          <a:ln w="38100" cap="flat" cmpd="sng" algn="ctr">
            <a:solidFill>
              <a:srgbClr val="00B0F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9" name="圆角矩形 8"/>
          <p:cNvSpPr/>
          <p:nvPr/>
        </p:nvSpPr>
        <p:spPr bwMode="auto">
          <a:xfrm>
            <a:off x="4644010" y="3645030"/>
            <a:ext cx="648090" cy="360000"/>
          </a:xfrm>
          <a:prstGeom prst="roundRect">
            <a:avLst/>
          </a:prstGeom>
          <a:noFill/>
          <a:ln w="28575"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cxnSp>
        <p:nvCxnSpPr>
          <p:cNvPr id="12" name="形状 51"/>
          <p:cNvCxnSpPr>
            <a:stCxn id="9" idx="0"/>
            <a:endCxn id="8" idx="0"/>
          </p:cNvCxnSpPr>
          <p:nvPr/>
        </p:nvCxnSpPr>
        <p:spPr bwMode="auto">
          <a:xfrm rot="16200000" flipH="1" flipV="1">
            <a:off x="2267680" y="1664755"/>
            <a:ext cx="720100" cy="4680650"/>
          </a:xfrm>
          <a:prstGeom prst="curvedConnector3">
            <a:avLst>
              <a:gd name="adj1" fmla="val -31746"/>
            </a:avLst>
          </a:prstGeom>
          <a:solidFill>
            <a:schemeClr val="bg1"/>
          </a:solidFill>
          <a:ln w="38100" cap="flat" cmpd="sng" algn="ctr">
            <a:solidFill>
              <a:srgbClr val="FF0000"/>
            </a:solidFill>
            <a:prstDash val="solid"/>
            <a:round/>
            <a:headEnd type="none" w="med" len="med"/>
            <a:tailEnd type="triangle" w="lg" len="lg"/>
          </a:ln>
          <a:effectLst/>
        </p:spPr>
      </p:cxnSp>
      <p:sp>
        <p:nvSpPr>
          <p:cNvPr id="14" name="TextBox 13"/>
          <p:cNvSpPr txBox="1"/>
          <p:nvPr/>
        </p:nvSpPr>
        <p:spPr>
          <a:xfrm>
            <a:off x="2797679" y="3276285"/>
            <a:ext cx="55015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endParaRPr lang="zh-CN" altLang="en-US" sz="3200" dirty="0">
              <a:solidFill>
                <a:schemeClr val="tx1"/>
              </a:solidFill>
              <a:latin typeface="Cambria" pitchFamily="18" charset="0"/>
            </a:endParaRPr>
          </a:p>
        </p:txBody>
      </p:sp>
      <p:cxnSp>
        <p:nvCxnSpPr>
          <p:cNvPr id="15" name="形状 62"/>
          <p:cNvCxnSpPr>
            <a:endCxn id="16" idx="3"/>
          </p:cNvCxnSpPr>
          <p:nvPr/>
        </p:nvCxnSpPr>
        <p:spPr bwMode="auto">
          <a:xfrm rot="10800000" flipV="1">
            <a:off x="6156220" y="3897110"/>
            <a:ext cx="648090" cy="378030"/>
          </a:xfrm>
          <a:prstGeom prst="curvedConnector3">
            <a:avLst>
              <a:gd name="adj1" fmla="val 50000"/>
            </a:avLst>
          </a:prstGeom>
          <a:solidFill>
            <a:schemeClr val="bg1"/>
          </a:solidFill>
          <a:ln w="38100" cap="flat" cmpd="sng" algn="ctr">
            <a:solidFill>
              <a:srgbClr val="FF0000"/>
            </a:solidFill>
            <a:prstDash val="solid"/>
            <a:round/>
            <a:headEnd type="none" w="med" len="med"/>
            <a:tailEnd type="triangle" w="lg" len="lg"/>
          </a:ln>
          <a:effectLst/>
        </p:spPr>
      </p:cxnSp>
      <p:sp>
        <p:nvSpPr>
          <p:cNvPr id="16" name="圆角矩形 15"/>
          <p:cNvSpPr/>
          <p:nvPr/>
        </p:nvSpPr>
        <p:spPr bwMode="auto">
          <a:xfrm>
            <a:off x="5508130" y="4113140"/>
            <a:ext cx="648090" cy="324000"/>
          </a:xfrm>
          <a:prstGeom prst="roundRect">
            <a:avLst/>
          </a:prstGeom>
          <a:noFill/>
          <a:ln w="28575" cap="flat" cmpd="sng" algn="ctr">
            <a:solidFill>
              <a:srgbClr val="00CC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21" name="TextBox 20"/>
          <p:cNvSpPr txBox="1"/>
          <p:nvPr/>
        </p:nvSpPr>
        <p:spPr>
          <a:xfrm>
            <a:off x="5962139" y="3420305"/>
            <a:ext cx="1922321" cy="584775"/>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sz="3200" dirty="0" smtClean="0">
                <a:solidFill>
                  <a:schemeClr val="tx1"/>
                </a:solidFill>
                <a:latin typeface="Cambria" pitchFamily="18" charset="0"/>
                <a:sym typeface="Wingdings 2"/>
              </a:rPr>
              <a:t></a:t>
            </a:r>
            <a:r>
              <a:rPr lang="en-US" altLang="zh-CN" sz="3200" b="0" dirty="0" smtClean="0">
                <a:solidFill>
                  <a:schemeClr val="tx1"/>
                </a:solidFill>
                <a:latin typeface="Cambria" pitchFamily="18" charset="0"/>
                <a:sym typeface="Wingdings 2"/>
              </a:rPr>
              <a:t>EXL</a:t>
            </a:r>
            <a:r>
              <a:rPr lang="zh-CN" altLang="en-US" sz="3200" b="0" dirty="0" smtClean="0">
                <a:solidFill>
                  <a:schemeClr val="tx1"/>
                </a:solidFill>
                <a:latin typeface="Cambria" pitchFamily="18" charset="0"/>
                <a:sym typeface="Wingdings 2"/>
              </a:rPr>
              <a:t>清</a:t>
            </a:r>
            <a:r>
              <a:rPr lang="en-US" altLang="zh-CN" sz="3200" b="0" dirty="0" smtClean="0">
                <a:solidFill>
                  <a:schemeClr val="tx1"/>
                </a:solidFill>
                <a:latin typeface="Cambria" pitchFamily="18" charset="0"/>
                <a:sym typeface="Wingdings 2"/>
              </a:rPr>
              <a:t>0</a:t>
            </a:r>
            <a:endParaRPr lang="zh-CN" altLang="en-US" sz="3200" b="0" dirty="0">
              <a:solidFill>
                <a:schemeClr val="tx1"/>
              </a:solidFill>
              <a:latin typeface="Cambria" pitchFamily="18" charset="0"/>
            </a:endParaRPr>
          </a:p>
        </p:txBody>
      </p:sp>
    </p:spTree>
    <p:extLst>
      <p:ext uri="{BB962C8B-B14F-4D97-AF65-F5344CB8AC3E}">
        <p14:creationId xmlns:p14="http://schemas.microsoft.com/office/powerpoint/2010/main" xmlns="" val="5415762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1871715"/>
          </a:xfrm>
          <a:solidFill>
            <a:schemeClr val="bg1"/>
          </a:solidFill>
        </p:spPr>
        <p:txBody>
          <a:bodyPr/>
          <a:lstStyle/>
          <a:p>
            <a:r>
              <a:rPr lang="zh-CN" altLang="en-US" sz="2800" dirty="0" smtClean="0">
                <a:solidFill>
                  <a:srgbClr val="000000"/>
                </a:solidFill>
              </a:rPr>
              <a:t>包含</a:t>
            </a:r>
            <a:r>
              <a:rPr lang="en-US" altLang="zh-CN" sz="2800" dirty="0" smtClean="0">
                <a:solidFill>
                  <a:srgbClr val="000000"/>
                </a:solidFill>
              </a:rPr>
              <a:t>EPC</a:t>
            </a:r>
            <a:r>
              <a:rPr lang="zh-CN" altLang="en-US" sz="2800" dirty="0" smtClean="0">
                <a:solidFill>
                  <a:srgbClr val="000000"/>
                </a:solidFill>
              </a:rPr>
              <a:t>、</a:t>
            </a:r>
            <a:r>
              <a:rPr lang="en-US" altLang="zh-CN" sz="2800" dirty="0" smtClean="0">
                <a:solidFill>
                  <a:srgbClr val="000000"/>
                </a:solidFill>
              </a:rPr>
              <a:t>SR</a:t>
            </a:r>
            <a:r>
              <a:rPr lang="zh-CN" altLang="en-US" sz="2800" dirty="0" smtClean="0">
                <a:solidFill>
                  <a:srgbClr val="000000"/>
                </a:solidFill>
              </a:rPr>
              <a:t>、</a:t>
            </a:r>
            <a:r>
              <a:rPr lang="en-US" altLang="zh-CN" sz="2800" dirty="0" smtClean="0">
                <a:solidFill>
                  <a:srgbClr val="000000"/>
                </a:solidFill>
              </a:rPr>
              <a:t>CAUSE</a:t>
            </a:r>
            <a:r>
              <a:rPr lang="zh-CN" altLang="en-US" sz="2800" dirty="0" smtClean="0">
                <a:solidFill>
                  <a:srgbClr val="000000"/>
                </a:solidFill>
              </a:rPr>
              <a:t>等特殊寄存器</a:t>
            </a:r>
            <a:endParaRPr lang="en-US" altLang="zh-CN" sz="2800" dirty="0">
              <a:solidFill>
                <a:srgbClr val="000000"/>
              </a:solidFill>
            </a:endParaRPr>
          </a:p>
        </p:txBody>
      </p:sp>
      <p:sp>
        <p:nvSpPr>
          <p:cNvPr id="3" name="标题 2"/>
          <p:cNvSpPr>
            <a:spLocks noGrp="1"/>
          </p:cNvSpPr>
          <p:nvPr>
            <p:ph type="title"/>
          </p:nvPr>
        </p:nvSpPr>
        <p:spPr/>
        <p:txBody>
          <a:bodyPr/>
          <a:lstStyle/>
          <a:p>
            <a:r>
              <a:rPr lang="en-US" altLang="zh-CN" dirty="0" smtClean="0"/>
              <a:t>CP0</a:t>
            </a:r>
            <a:r>
              <a:rPr lang="zh-CN" altLang="en-US" dirty="0" smtClean="0"/>
              <a:t>：</a:t>
            </a:r>
            <a:r>
              <a:rPr lang="en-US" altLang="zh-CN" dirty="0" smtClean="0"/>
              <a:t>0</a:t>
            </a:r>
            <a:r>
              <a:rPr lang="zh-CN" altLang="en-US" dirty="0" smtClean="0"/>
              <a:t>号协处理器</a:t>
            </a:r>
            <a:endParaRPr lang="zh-CN" altLang="en-US" dirty="0"/>
          </a:p>
        </p:txBody>
      </p:sp>
      <p:sp>
        <p:nvSpPr>
          <p:cNvPr id="13" name="Line 46"/>
          <p:cNvSpPr>
            <a:spLocks noChangeShapeType="1"/>
          </p:cNvSpPr>
          <p:nvPr/>
        </p:nvSpPr>
        <p:spPr bwMode="auto">
          <a:xfrm>
            <a:off x="2770988" y="429402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7" name="Line 96"/>
          <p:cNvSpPr>
            <a:spLocks noChangeShapeType="1"/>
          </p:cNvSpPr>
          <p:nvPr/>
        </p:nvSpPr>
        <p:spPr bwMode="auto">
          <a:xfrm>
            <a:off x="2770988" y="386222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8" name="Line 106"/>
          <p:cNvSpPr>
            <a:spLocks noChangeShapeType="1"/>
          </p:cNvSpPr>
          <p:nvPr/>
        </p:nvSpPr>
        <p:spPr bwMode="auto">
          <a:xfrm flipV="1">
            <a:off x="1908056" y="4212158"/>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9" name="Line 134"/>
          <p:cNvSpPr>
            <a:spLocks noChangeShapeType="1"/>
          </p:cNvSpPr>
          <p:nvPr/>
        </p:nvSpPr>
        <p:spPr bwMode="auto">
          <a:xfrm flipV="1">
            <a:off x="612056" y="385903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0" name="Line 135"/>
          <p:cNvSpPr>
            <a:spLocks noChangeShapeType="1"/>
          </p:cNvSpPr>
          <p:nvPr/>
        </p:nvSpPr>
        <p:spPr bwMode="auto">
          <a:xfrm>
            <a:off x="971601" y="3862220"/>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3" name="Rectangle 12"/>
          <p:cNvSpPr>
            <a:spLocks noChangeArrowheads="1"/>
          </p:cNvSpPr>
          <p:nvPr/>
        </p:nvSpPr>
        <p:spPr bwMode="auto">
          <a:xfrm>
            <a:off x="1336525" y="3500146"/>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24" name="Text Box 13"/>
          <p:cNvSpPr txBox="1">
            <a:spLocks noChangeArrowheads="1"/>
          </p:cNvSpPr>
          <p:nvPr/>
        </p:nvSpPr>
        <p:spPr bwMode="auto">
          <a:xfrm>
            <a:off x="1389285" y="3803982"/>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25" name="Text Box 13"/>
          <p:cNvSpPr txBox="1">
            <a:spLocks noChangeArrowheads="1"/>
          </p:cNvSpPr>
          <p:nvPr/>
        </p:nvSpPr>
        <p:spPr bwMode="auto">
          <a:xfrm>
            <a:off x="1638998" y="4127076"/>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26" name="Rectangle 3"/>
          <p:cNvSpPr>
            <a:spLocks noChangeArrowheads="1"/>
          </p:cNvSpPr>
          <p:nvPr/>
        </p:nvSpPr>
        <p:spPr bwMode="auto">
          <a:xfrm>
            <a:off x="755576" y="3428982"/>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27" name="组合 273"/>
          <p:cNvGrpSpPr/>
          <p:nvPr/>
        </p:nvGrpSpPr>
        <p:grpSpPr>
          <a:xfrm>
            <a:off x="2123728" y="3387240"/>
            <a:ext cx="648370" cy="1512888"/>
            <a:chOff x="2483768" y="1704975"/>
            <a:chExt cx="648370" cy="1512888"/>
          </a:xfrm>
        </p:grpSpPr>
        <p:sp>
          <p:nvSpPr>
            <p:cNvPr id="28"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29"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30"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31"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32"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33" name="组合 9"/>
          <p:cNvGrpSpPr/>
          <p:nvPr/>
        </p:nvGrpSpPr>
        <p:grpSpPr>
          <a:xfrm>
            <a:off x="821356" y="4279326"/>
            <a:ext cx="72008" cy="80540"/>
            <a:chOff x="287524" y="3070225"/>
            <a:chExt cx="72008" cy="80540"/>
          </a:xfrm>
        </p:grpSpPr>
        <p:cxnSp>
          <p:nvCxnSpPr>
            <p:cNvPr id="34" name="直接连接符 3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6" name="组合 271"/>
          <p:cNvGrpSpPr/>
          <p:nvPr/>
        </p:nvGrpSpPr>
        <p:grpSpPr>
          <a:xfrm>
            <a:off x="2213403" y="4819932"/>
            <a:ext cx="72008" cy="80540"/>
            <a:chOff x="287524" y="3070225"/>
            <a:chExt cx="72008" cy="80540"/>
          </a:xfrm>
        </p:grpSpPr>
        <p:cxnSp>
          <p:nvCxnSpPr>
            <p:cNvPr id="37" name="直接连接符 3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39" name="Line 47"/>
          <p:cNvSpPr>
            <a:spLocks noChangeShapeType="1"/>
          </p:cNvSpPr>
          <p:nvPr/>
        </p:nvSpPr>
        <p:spPr bwMode="auto">
          <a:xfrm flipV="1">
            <a:off x="2771801" y="4725126"/>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40" name="Group 131"/>
          <p:cNvGrpSpPr>
            <a:grpSpLocks/>
          </p:cNvGrpSpPr>
          <p:nvPr/>
        </p:nvGrpSpPr>
        <p:grpSpPr bwMode="auto">
          <a:xfrm flipV="1">
            <a:off x="612055" y="2780910"/>
            <a:ext cx="5976169" cy="1071248"/>
            <a:chOff x="4286" y="1525"/>
            <a:chExt cx="363" cy="272"/>
          </a:xfrm>
        </p:grpSpPr>
        <p:sp>
          <p:nvSpPr>
            <p:cNvPr id="41"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2"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43" name="Group 110"/>
          <p:cNvGrpSpPr>
            <a:grpSpLocks/>
          </p:cNvGrpSpPr>
          <p:nvPr/>
        </p:nvGrpSpPr>
        <p:grpSpPr bwMode="auto">
          <a:xfrm flipV="1">
            <a:off x="1109806" y="3212957"/>
            <a:ext cx="4542314" cy="646063"/>
            <a:chOff x="4286" y="1525"/>
            <a:chExt cx="362" cy="272"/>
          </a:xfrm>
        </p:grpSpPr>
        <p:sp>
          <p:nvSpPr>
            <p:cNvPr id="44"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5"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46" name="AutoShape 150"/>
          <p:cNvSpPr>
            <a:spLocks noChangeArrowheads="1"/>
          </p:cNvSpPr>
          <p:nvPr/>
        </p:nvSpPr>
        <p:spPr bwMode="auto">
          <a:xfrm>
            <a:off x="1074088" y="38233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47" name="Rectangle 34"/>
          <p:cNvSpPr>
            <a:spLocks noChangeArrowheads="1"/>
          </p:cNvSpPr>
          <p:nvPr/>
        </p:nvSpPr>
        <p:spPr bwMode="auto">
          <a:xfrm>
            <a:off x="4785227" y="4148740"/>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48" name="Rectangle 35"/>
          <p:cNvSpPr>
            <a:spLocks noChangeArrowheads="1"/>
          </p:cNvSpPr>
          <p:nvPr/>
        </p:nvSpPr>
        <p:spPr bwMode="auto">
          <a:xfrm>
            <a:off x="4785227" y="472740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49" name="Line 36"/>
          <p:cNvSpPr>
            <a:spLocks noChangeShapeType="1"/>
          </p:cNvSpPr>
          <p:nvPr/>
        </p:nvSpPr>
        <p:spPr bwMode="auto">
          <a:xfrm flipV="1">
            <a:off x="4572056" y="4291615"/>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 name="Line 37"/>
          <p:cNvSpPr>
            <a:spLocks noChangeShapeType="1"/>
          </p:cNvSpPr>
          <p:nvPr/>
        </p:nvSpPr>
        <p:spPr bwMode="auto">
          <a:xfrm flipV="1">
            <a:off x="4572056" y="4871871"/>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 name="Line 55"/>
          <p:cNvSpPr>
            <a:spLocks noChangeShapeType="1"/>
          </p:cNvSpPr>
          <p:nvPr/>
        </p:nvSpPr>
        <p:spPr bwMode="auto">
          <a:xfrm>
            <a:off x="5004048" y="429307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2" name="组合 279"/>
          <p:cNvGrpSpPr/>
          <p:nvPr/>
        </p:nvGrpSpPr>
        <p:grpSpPr>
          <a:xfrm>
            <a:off x="3779100" y="3572973"/>
            <a:ext cx="791790" cy="1800225"/>
            <a:chOff x="3132139" y="3933056"/>
            <a:chExt cx="863600" cy="1800225"/>
          </a:xfrm>
        </p:grpSpPr>
        <p:sp>
          <p:nvSpPr>
            <p:cNvPr id="53"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54"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55"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56"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57"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58"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59"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60" name="组合 300"/>
          <p:cNvGrpSpPr/>
          <p:nvPr/>
        </p:nvGrpSpPr>
        <p:grpSpPr>
          <a:xfrm>
            <a:off x="4355914" y="5277006"/>
            <a:ext cx="72008" cy="80540"/>
            <a:chOff x="287524" y="3070225"/>
            <a:chExt cx="72008" cy="80540"/>
          </a:xfrm>
        </p:grpSpPr>
        <p:cxnSp>
          <p:nvCxnSpPr>
            <p:cNvPr id="61" name="直接连接符 6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3" name="组合 311"/>
          <p:cNvGrpSpPr/>
          <p:nvPr/>
        </p:nvGrpSpPr>
        <p:grpSpPr>
          <a:xfrm>
            <a:off x="4860056" y="4937807"/>
            <a:ext cx="72008" cy="80540"/>
            <a:chOff x="287524" y="3070225"/>
            <a:chExt cx="72008" cy="80540"/>
          </a:xfrm>
        </p:grpSpPr>
        <p:cxnSp>
          <p:nvCxnSpPr>
            <p:cNvPr id="64" name="直接连接符 6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5" name="直接连接符 6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6" name="组合 338"/>
          <p:cNvGrpSpPr/>
          <p:nvPr/>
        </p:nvGrpSpPr>
        <p:grpSpPr>
          <a:xfrm>
            <a:off x="4855077" y="4363156"/>
            <a:ext cx="72008" cy="80540"/>
            <a:chOff x="287524" y="3070225"/>
            <a:chExt cx="72008" cy="80540"/>
          </a:xfrm>
        </p:grpSpPr>
        <p:cxnSp>
          <p:nvCxnSpPr>
            <p:cNvPr id="67" name="直接连接符 6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69" name="组合 61"/>
          <p:cNvGrpSpPr/>
          <p:nvPr/>
        </p:nvGrpSpPr>
        <p:grpSpPr>
          <a:xfrm>
            <a:off x="5868144" y="4049818"/>
            <a:ext cx="501799" cy="1179364"/>
            <a:chOff x="3132137" y="4337869"/>
            <a:chExt cx="582176" cy="1179364"/>
          </a:xfrm>
        </p:grpSpPr>
        <p:sp>
          <p:nvSpPr>
            <p:cNvPr id="70"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72"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73"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74" name="Rectangle 79"/>
          <p:cNvSpPr>
            <a:spLocks noChangeArrowheads="1"/>
          </p:cNvSpPr>
          <p:nvPr/>
        </p:nvSpPr>
        <p:spPr bwMode="auto">
          <a:xfrm>
            <a:off x="6876002" y="4511722"/>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75" name="Line 55"/>
          <p:cNvSpPr>
            <a:spLocks noChangeShapeType="1"/>
          </p:cNvSpPr>
          <p:nvPr/>
        </p:nvSpPr>
        <p:spPr bwMode="auto">
          <a:xfrm flipV="1">
            <a:off x="6372200" y="4653117"/>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76" name="组合 300"/>
          <p:cNvGrpSpPr/>
          <p:nvPr/>
        </p:nvGrpSpPr>
        <p:grpSpPr>
          <a:xfrm>
            <a:off x="7236296" y="4725126"/>
            <a:ext cx="72008" cy="80540"/>
            <a:chOff x="287524" y="3070225"/>
            <a:chExt cx="72008" cy="80540"/>
          </a:xfrm>
        </p:grpSpPr>
        <p:cxnSp>
          <p:nvCxnSpPr>
            <p:cNvPr id="77" name="直接连接符 7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79" name="Group 87"/>
          <p:cNvGrpSpPr>
            <a:grpSpLocks/>
          </p:cNvGrpSpPr>
          <p:nvPr/>
        </p:nvGrpSpPr>
        <p:grpSpPr bwMode="auto">
          <a:xfrm flipV="1">
            <a:off x="2774168" y="5229182"/>
            <a:ext cx="4822168" cy="1080120"/>
            <a:chOff x="4241" y="3249"/>
            <a:chExt cx="361" cy="271"/>
          </a:xfrm>
        </p:grpSpPr>
        <p:sp>
          <p:nvSpPr>
            <p:cNvPr id="80"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82" name="Line 164"/>
          <p:cNvSpPr>
            <a:spLocks noChangeShapeType="1"/>
          </p:cNvSpPr>
          <p:nvPr/>
        </p:nvSpPr>
        <p:spPr bwMode="auto">
          <a:xfrm flipH="1" flipV="1">
            <a:off x="7596336" y="4645117"/>
            <a:ext cx="0" cy="16641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Line 9"/>
          <p:cNvSpPr>
            <a:spLocks noChangeShapeType="1"/>
          </p:cNvSpPr>
          <p:nvPr/>
        </p:nvSpPr>
        <p:spPr bwMode="auto">
          <a:xfrm flipV="1">
            <a:off x="5292080" y="5085164"/>
            <a:ext cx="0" cy="100811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4" name="Line 49"/>
          <p:cNvSpPr>
            <a:spLocks noChangeShapeType="1"/>
          </p:cNvSpPr>
          <p:nvPr/>
        </p:nvSpPr>
        <p:spPr bwMode="auto">
          <a:xfrm flipV="1">
            <a:off x="2915816" y="6093278"/>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140"/>
          <p:cNvSpPr>
            <a:spLocks noChangeShapeType="1"/>
          </p:cNvSpPr>
          <p:nvPr/>
        </p:nvSpPr>
        <p:spPr bwMode="auto">
          <a:xfrm>
            <a:off x="3347864" y="6021270"/>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Text Box 257"/>
          <p:cNvSpPr txBox="1">
            <a:spLocks noChangeArrowheads="1"/>
          </p:cNvSpPr>
          <p:nvPr/>
        </p:nvSpPr>
        <p:spPr bwMode="auto">
          <a:xfrm>
            <a:off x="3347864" y="5951414"/>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87" name="Line 263"/>
          <p:cNvSpPr>
            <a:spLocks noChangeShapeType="1"/>
          </p:cNvSpPr>
          <p:nvPr/>
        </p:nvSpPr>
        <p:spPr bwMode="auto">
          <a:xfrm>
            <a:off x="4427984" y="6095430"/>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88" name="组合 116"/>
          <p:cNvGrpSpPr/>
          <p:nvPr/>
        </p:nvGrpSpPr>
        <p:grpSpPr>
          <a:xfrm rot="10800000" flipH="1" flipV="1">
            <a:off x="3779912" y="5877254"/>
            <a:ext cx="650224" cy="292234"/>
            <a:chOff x="3132138" y="4581128"/>
            <a:chExt cx="717226" cy="292234"/>
          </a:xfrm>
        </p:grpSpPr>
        <p:cxnSp>
          <p:nvCxnSpPr>
            <p:cNvPr id="89" name="直接连接符 88"/>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91" name="直接连接符 90"/>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92" name="直接连接符 91"/>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93" name="TextBox 92"/>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94" name="Line 139"/>
          <p:cNvSpPr>
            <a:spLocks noChangeShapeType="1"/>
          </p:cNvSpPr>
          <p:nvPr/>
        </p:nvSpPr>
        <p:spPr bwMode="auto">
          <a:xfrm>
            <a:off x="4656216" y="6025463"/>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5" name="Text Box 258"/>
          <p:cNvSpPr txBox="1">
            <a:spLocks noChangeArrowheads="1"/>
          </p:cNvSpPr>
          <p:nvPr/>
        </p:nvSpPr>
        <p:spPr bwMode="auto">
          <a:xfrm>
            <a:off x="4644008" y="5951414"/>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96" name="Line 38"/>
          <p:cNvSpPr>
            <a:spLocks noChangeShapeType="1"/>
          </p:cNvSpPr>
          <p:nvPr/>
        </p:nvSpPr>
        <p:spPr bwMode="auto">
          <a:xfrm>
            <a:off x="5001127" y="4858853"/>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任意多边形 96"/>
          <p:cNvSpPr/>
          <p:nvPr/>
        </p:nvSpPr>
        <p:spPr bwMode="auto">
          <a:xfrm>
            <a:off x="5436096" y="4797134"/>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98" name="Line 55"/>
          <p:cNvSpPr>
            <a:spLocks noChangeShapeType="1"/>
          </p:cNvSpPr>
          <p:nvPr/>
        </p:nvSpPr>
        <p:spPr bwMode="auto">
          <a:xfrm>
            <a:off x="5292080" y="5085166"/>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55"/>
          <p:cNvSpPr>
            <a:spLocks noChangeShapeType="1"/>
          </p:cNvSpPr>
          <p:nvPr/>
        </p:nvSpPr>
        <p:spPr bwMode="auto">
          <a:xfrm>
            <a:off x="5652120" y="5013158"/>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0" name="AutoShape 158"/>
          <p:cNvSpPr>
            <a:spLocks noChangeArrowheads="1"/>
          </p:cNvSpPr>
          <p:nvPr/>
        </p:nvSpPr>
        <p:spPr bwMode="auto">
          <a:xfrm>
            <a:off x="2880525" y="46808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01" name="Line 48"/>
          <p:cNvSpPr>
            <a:spLocks noChangeShapeType="1"/>
          </p:cNvSpPr>
          <p:nvPr/>
        </p:nvSpPr>
        <p:spPr bwMode="auto">
          <a:xfrm>
            <a:off x="2915816" y="4725126"/>
            <a:ext cx="0" cy="13681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2" name="Line 55"/>
          <p:cNvSpPr>
            <a:spLocks noChangeShapeType="1"/>
          </p:cNvSpPr>
          <p:nvPr/>
        </p:nvSpPr>
        <p:spPr bwMode="auto">
          <a:xfrm>
            <a:off x="2771800" y="5229182"/>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3" name="Line 55"/>
          <p:cNvSpPr>
            <a:spLocks noChangeShapeType="1"/>
          </p:cNvSpPr>
          <p:nvPr/>
        </p:nvSpPr>
        <p:spPr bwMode="auto">
          <a:xfrm>
            <a:off x="7377801" y="4655391"/>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4" name="组合 78"/>
          <p:cNvGrpSpPr/>
          <p:nvPr/>
        </p:nvGrpSpPr>
        <p:grpSpPr>
          <a:xfrm>
            <a:off x="2121371" y="5805246"/>
            <a:ext cx="506413" cy="431800"/>
            <a:chOff x="1496555" y="4858249"/>
            <a:chExt cx="506413" cy="431800"/>
          </a:xfrm>
        </p:grpSpPr>
        <p:sp>
          <p:nvSpPr>
            <p:cNvPr id="105"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106" name="组合 80"/>
            <p:cNvGrpSpPr/>
            <p:nvPr/>
          </p:nvGrpSpPr>
          <p:grpSpPr>
            <a:xfrm flipV="1">
              <a:off x="1547664" y="4865099"/>
              <a:ext cx="72008" cy="80540"/>
              <a:chOff x="287524" y="3070225"/>
              <a:chExt cx="72008" cy="80540"/>
            </a:xfrm>
          </p:grpSpPr>
          <p:cxnSp>
            <p:nvCxnSpPr>
              <p:cNvPr id="107" name="直接连接符 10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08" name="直接连接符 10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109" name="Line 164"/>
          <p:cNvSpPr>
            <a:spLocks noChangeShapeType="1"/>
          </p:cNvSpPr>
          <p:nvPr/>
        </p:nvSpPr>
        <p:spPr bwMode="auto">
          <a:xfrm flipH="1" flipV="1">
            <a:off x="8676456" y="4868298"/>
            <a:ext cx="0" cy="158502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0" name="Line 253"/>
          <p:cNvSpPr>
            <a:spLocks noChangeShapeType="1"/>
          </p:cNvSpPr>
          <p:nvPr/>
        </p:nvSpPr>
        <p:spPr bwMode="auto">
          <a:xfrm>
            <a:off x="2411760" y="6453318"/>
            <a:ext cx="626469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Line 164"/>
          <p:cNvSpPr>
            <a:spLocks noChangeShapeType="1"/>
          </p:cNvSpPr>
          <p:nvPr/>
        </p:nvSpPr>
        <p:spPr bwMode="auto">
          <a:xfrm flipV="1">
            <a:off x="2411760" y="6237294"/>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48"/>
          <p:cNvSpPr>
            <a:spLocks noChangeShapeType="1"/>
          </p:cNvSpPr>
          <p:nvPr/>
        </p:nvSpPr>
        <p:spPr bwMode="auto">
          <a:xfrm flipH="1">
            <a:off x="2411757" y="5373198"/>
            <a:ext cx="2"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126"/>
          <p:cNvSpPr>
            <a:spLocks noChangeShapeType="1"/>
          </p:cNvSpPr>
          <p:nvPr/>
        </p:nvSpPr>
        <p:spPr bwMode="auto">
          <a:xfrm>
            <a:off x="2411760" y="5373198"/>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14" name="组合 175"/>
          <p:cNvGrpSpPr/>
          <p:nvPr/>
        </p:nvGrpSpPr>
        <p:grpSpPr>
          <a:xfrm>
            <a:off x="7884114" y="4347678"/>
            <a:ext cx="648000" cy="1296988"/>
            <a:chOff x="3312847" y="4365104"/>
            <a:chExt cx="684861" cy="1296988"/>
          </a:xfrm>
        </p:grpSpPr>
        <p:sp>
          <p:nvSpPr>
            <p:cNvPr id="115"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16"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7"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18"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19" name="Line 186"/>
          <p:cNvSpPr>
            <a:spLocks noChangeShapeType="1"/>
          </p:cNvSpPr>
          <p:nvPr/>
        </p:nvSpPr>
        <p:spPr bwMode="auto">
          <a:xfrm>
            <a:off x="8532114" y="4860201"/>
            <a:ext cx="14434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20" name="Group 30"/>
          <p:cNvGrpSpPr>
            <a:grpSpLocks/>
          </p:cNvGrpSpPr>
          <p:nvPr/>
        </p:nvGrpSpPr>
        <p:grpSpPr bwMode="auto">
          <a:xfrm>
            <a:off x="3492056" y="5157198"/>
            <a:ext cx="288000" cy="216000"/>
            <a:chOff x="2064" y="2931"/>
            <a:chExt cx="136" cy="227"/>
          </a:xfrm>
        </p:grpSpPr>
        <p:sp>
          <p:nvSpPr>
            <p:cNvPr id="121"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24" name="AutoShape 155"/>
          <p:cNvSpPr>
            <a:spLocks noChangeArrowheads="1"/>
          </p:cNvSpPr>
          <p:nvPr/>
        </p:nvSpPr>
        <p:spPr bwMode="auto">
          <a:xfrm>
            <a:off x="7560056" y="4626158"/>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3"/>
          <p:cNvSpPr>
            <a:spLocks noChangeArrowheads="1"/>
          </p:cNvSpPr>
          <p:nvPr/>
        </p:nvSpPr>
        <p:spPr bwMode="auto">
          <a:xfrm>
            <a:off x="5112056" y="4824158"/>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0"/>
          <p:cNvSpPr>
            <a:spLocks noChangeShapeType="1"/>
          </p:cNvSpPr>
          <p:nvPr/>
        </p:nvSpPr>
        <p:spPr bwMode="auto">
          <a:xfrm flipV="1">
            <a:off x="5148056" y="5373198"/>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73"/>
          <p:cNvSpPr>
            <a:spLocks noChangeShapeType="1"/>
          </p:cNvSpPr>
          <p:nvPr/>
        </p:nvSpPr>
        <p:spPr bwMode="auto">
          <a:xfrm rot="16200000" flipH="1">
            <a:off x="4896037" y="5121170"/>
            <a:ext cx="50405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Line 48"/>
          <p:cNvSpPr>
            <a:spLocks noChangeShapeType="1"/>
          </p:cNvSpPr>
          <p:nvPr/>
        </p:nvSpPr>
        <p:spPr bwMode="auto">
          <a:xfrm>
            <a:off x="2915816" y="3428982"/>
            <a:ext cx="0" cy="15121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9" name="Line 47"/>
          <p:cNvSpPr>
            <a:spLocks noChangeShapeType="1"/>
          </p:cNvSpPr>
          <p:nvPr/>
        </p:nvSpPr>
        <p:spPr bwMode="auto">
          <a:xfrm flipV="1">
            <a:off x="2915816" y="3428982"/>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64"/>
          <p:cNvSpPr>
            <a:spLocks noChangeShapeType="1"/>
          </p:cNvSpPr>
          <p:nvPr/>
        </p:nvSpPr>
        <p:spPr bwMode="auto">
          <a:xfrm flipV="1">
            <a:off x="6444208" y="3212958"/>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164"/>
          <p:cNvSpPr>
            <a:spLocks noChangeShapeType="1"/>
          </p:cNvSpPr>
          <p:nvPr/>
        </p:nvSpPr>
        <p:spPr bwMode="auto">
          <a:xfrm flipH="1" flipV="1">
            <a:off x="6588224" y="2780910"/>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48"/>
          <p:cNvSpPr>
            <a:spLocks noChangeShapeType="1"/>
          </p:cNvSpPr>
          <p:nvPr/>
        </p:nvSpPr>
        <p:spPr bwMode="auto">
          <a:xfrm>
            <a:off x="3059832" y="3428982"/>
            <a:ext cx="0" cy="8640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Line 48"/>
          <p:cNvSpPr>
            <a:spLocks noChangeShapeType="1"/>
          </p:cNvSpPr>
          <p:nvPr/>
        </p:nvSpPr>
        <p:spPr bwMode="auto">
          <a:xfrm>
            <a:off x="3203848" y="3428982"/>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4" name="AutoShape 158"/>
          <p:cNvSpPr>
            <a:spLocks noChangeArrowheads="1"/>
          </p:cNvSpPr>
          <p:nvPr/>
        </p:nvSpPr>
        <p:spPr bwMode="auto">
          <a:xfrm>
            <a:off x="3017685" y="426316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AutoShape 158"/>
          <p:cNvSpPr>
            <a:spLocks noChangeArrowheads="1"/>
          </p:cNvSpPr>
          <p:nvPr/>
        </p:nvSpPr>
        <p:spPr bwMode="auto">
          <a:xfrm>
            <a:off x="3162465" y="3830550"/>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Line 164"/>
          <p:cNvSpPr>
            <a:spLocks noChangeShapeType="1"/>
          </p:cNvSpPr>
          <p:nvPr/>
        </p:nvSpPr>
        <p:spPr bwMode="auto">
          <a:xfrm flipV="1">
            <a:off x="6444208" y="3428982"/>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7" name="Line 164"/>
          <p:cNvSpPr>
            <a:spLocks noChangeShapeType="1"/>
          </p:cNvSpPr>
          <p:nvPr/>
        </p:nvSpPr>
        <p:spPr bwMode="auto">
          <a:xfrm flipH="1" flipV="1">
            <a:off x="6588224" y="3428982"/>
            <a:ext cx="0" cy="23042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8" name="任意多边形 137"/>
          <p:cNvSpPr/>
          <p:nvPr/>
        </p:nvSpPr>
        <p:spPr bwMode="auto">
          <a:xfrm>
            <a:off x="3276056" y="5157222"/>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39" name="Line 263"/>
          <p:cNvSpPr>
            <a:spLocks noChangeShapeType="1"/>
          </p:cNvSpPr>
          <p:nvPr/>
        </p:nvSpPr>
        <p:spPr bwMode="auto">
          <a:xfrm>
            <a:off x="3059832" y="5733238"/>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0" name="Line 126"/>
          <p:cNvSpPr>
            <a:spLocks noChangeShapeType="1"/>
          </p:cNvSpPr>
          <p:nvPr/>
        </p:nvSpPr>
        <p:spPr bwMode="auto">
          <a:xfrm>
            <a:off x="3059832" y="5517214"/>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1" name="Line 9"/>
          <p:cNvSpPr>
            <a:spLocks noChangeShapeType="1"/>
          </p:cNvSpPr>
          <p:nvPr/>
        </p:nvSpPr>
        <p:spPr bwMode="auto">
          <a:xfrm flipV="1">
            <a:off x="3059832" y="5517214"/>
            <a:ext cx="0" cy="2160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2" name="Line 145"/>
          <p:cNvSpPr>
            <a:spLocks noChangeShapeType="1"/>
          </p:cNvSpPr>
          <p:nvPr/>
        </p:nvSpPr>
        <p:spPr bwMode="auto">
          <a:xfrm>
            <a:off x="4857359" y="3358983"/>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3" name="Text Box 146"/>
          <p:cNvSpPr txBox="1">
            <a:spLocks noChangeArrowheads="1"/>
          </p:cNvSpPr>
          <p:nvPr/>
        </p:nvSpPr>
        <p:spPr bwMode="auto">
          <a:xfrm>
            <a:off x="4857359" y="3320883"/>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44" name="Line 29"/>
          <p:cNvSpPr>
            <a:spLocks noChangeShapeType="1"/>
          </p:cNvSpPr>
          <p:nvPr/>
        </p:nvSpPr>
        <p:spPr bwMode="auto">
          <a:xfrm flipV="1">
            <a:off x="3563150" y="4716158"/>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5" name="Line 126"/>
          <p:cNvSpPr>
            <a:spLocks noChangeShapeType="1"/>
          </p:cNvSpPr>
          <p:nvPr/>
        </p:nvSpPr>
        <p:spPr bwMode="auto">
          <a:xfrm flipV="1">
            <a:off x="3131350" y="4869142"/>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46" name="Text Box 127"/>
          <p:cNvSpPr txBox="1">
            <a:spLocks noChangeArrowheads="1"/>
          </p:cNvSpPr>
          <p:nvPr/>
        </p:nvSpPr>
        <p:spPr bwMode="auto">
          <a:xfrm>
            <a:off x="2986888" y="4849075"/>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47" name="任意多边形 146"/>
          <p:cNvSpPr/>
          <p:nvPr/>
        </p:nvSpPr>
        <p:spPr bwMode="auto">
          <a:xfrm>
            <a:off x="3347888" y="450915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48" name="Group 97"/>
          <p:cNvGrpSpPr>
            <a:grpSpLocks/>
          </p:cNvGrpSpPr>
          <p:nvPr/>
        </p:nvGrpSpPr>
        <p:grpSpPr bwMode="auto">
          <a:xfrm>
            <a:off x="3059913" y="4297196"/>
            <a:ext cx="287337" cy="247650"/>
            <a:chOff x="4286" y="1525"/>
            <a:chExt cx="362" cy="272"/>
          </a:xfrm>
        </p:grpSpPr>
        <p:sp>
          <p:nvSpPr>
            <p:cNvPr id="14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5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51" name="AutoShape 147"/>
          <p:cNvSpPr>
            <a:spLocks noChangeArrowheads="1"/>
          </p:cNvSpPr>
          <p:nvPr/>
        </p:nvSpPr>
        <p:spPr bwMode="auto">
          <a:xfrm>
            <a:off x="3024988" y="4259096"/>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52" name="Text Box 170"/>
          <p:cNvSpPr txBox="1">
            <a:spLocks noChangeArrowheads="1"/>
          </p:cNvSpPr>
          <p:nvPr/>
        </p:nvSpPr>
        <p:spPr bwMode="auto">
          <a:xfrm>
            <a:off x="3167863" y="4400383"/>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53" name="组合 300"/>
          <p:cNvGrpSpPr/>
          <p:nvPr/>
        </p:nvGrpSpPr>
        <p:grpSpPr>
          <a:xfrm flipV="1">
            <a:off x="8316416" y="4365086"/>
            <a:ext cx="72008" cy="80540"/>
            <a:chOff x="287524" y="3070225"/>
            <a:chExt cx="72008" cy="80540"/>
          </a:xfrm>
        </p:grpSpPr>
        <p:cxnSp>
          <p:nvCxnSpPr>
            <p:cNvPr id="154" name="直接连接符 15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6" name="矩形 155"/>
          <p:cNvSpPr/>
          <p:nvPr/>
        </p:nvSpPr>
        <p:spPr bwMode="auto">
          <a:xfrm>
            <a:off x="6732316" y="249287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57" name="组合 300"/>
          <p:cNvGrpSpPr/>
          <p:nvPr/>
        </p:nvGrpSpPr>
        <p:grpSpPr>
          <a:xfrm>
            <a:off x="7164376" y="2700362"/>
            <a:ext cx="72008" cy="80540"/>
            <a:chOff x="287524" y="3070225"/>
            <a:chExt cx="72008" cy="80540"/>
          </a:xfrm>
        </p:grpSpPr>
        <p:cxnSp>
          <p:nvCxnSpPr>
            <p:cNvPr id="158" name="直接连接符 15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9" name="直接连接符 15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60" name="Line 164"/>
          <p:cNvSpPr>
            <a:spLocks noChangeShapeType="1"/>
          </p:cNvSpPr>
          <p:nvPr/>
        </p:nvSpPr>
        <p:spPr bwMode="auto">
          <a:xfrm flipV="1">
            <a:off x="7308380" y="2642522"/>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H="1" flipV="1">
            <a:off x="7452400" y="2636882"/>
            <a:ext cx="0" cy="122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2" name="Line 164"/>
          <p:cNvSpPr>
            <a:spLocks noChangeShapeType="1"/>
          </p:cNvSpPr>
          <p:nvPr/>
        </p:nvSpPr>
        <p:spPr bwMode="auto">
          <a:xfrm>
            <a:off x="5436072" y="3861030"/>
            <a:ext cx="2016328" cy="2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Line 9"/>
          <p:cNvSpPr>
            <a:spLocks noChangeShapeType="1"/>
          </p:cNvSpPr>
          <p:nvPr/>
        </p:nvSpPr>
        <p:spPr bwMode="auto">
          <a:xfrm flipV="1">
            <a:off x="5436096" y="3609030"/>
            <a:ext cx="0" cy="25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4" name="Line 55"/>
          <p:cNvSpPr>
            <a:spLocks noChangeShapeType="1"/>
          </p:cNvSpPr>
          <p:nvPr/>
        </p:nvSpPr>
        <p:spPr bwMode="auto">
          <a:xfrm>
            <a:off x="5444480" y="3609002"/>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5" name="Line 47"/>
          <p:cNvSpPr>
            <a:spLocks noChangeShapeType="1"/>
          </p:cNvSpPr>
          <p:nvPr/>
        </p:nvSpPr>
        <p:spPr bwMode="auto">
          <a:xfrm flipV="1">
            <a:off x="1116272" y="2636882"/>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6" name="Line 164"/>
          <p:cNvSpPr>
            <a:spLocks noChangeShapeType="1"/>
          </p:cNvSpPr>
          <p:nvPr/>
        </p:nvSpPr>
        <p:spPr bwMode="auto">
          <a:xfrm flipV="1">
            <a:off x="1109806" y="2636894"/>
            <a:ext cx="0" cy="5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7" name="AutoShape 150"/>
          <p:cNvSpPr>
            <a:spLocks noChangeArrowheads="1"/>
          </p:cNvSpPr>
          <p:nvPr/>
        </p:nvSpPr>
        <p:spPr bwMode="auto">
          <a:xfrm>
            <a:off x="1079612" y="317695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68" name="组合 279"/>
          <p:cNvGrpSpPr/>
          <p:nvPr/>
        </p:nvGrpSpPr>
        <p:grpSpPr>
          <a:xfrm>
            <a:off x="5652120" y="2888922"/>
            <a:ext cx="792088" cy="864000"/>
            <a:chOff x="3132139" y="4437112"/>
            <a:chExt cx="863600" cy="1555229"/>
          </a:xfrm>
        </p:grpSpPr>
        <p:sp>
          <p:nvSpPr>
            <p:cNvPr id="169"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70"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71"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72" name="矩形 171"/>
          <p:cNvSpPr/>
          <p:nvPr/>
        </p:nvSpPr>
        <p:spPr bwMode="auto">
          <a:xfrm>
            <a:off x="7740440" y="3068942"/>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73" name="组合 300"/>
          <p:cNvGrpSpPr/>
          <p:nvPr/>
        </p:nvGrpSpPr>
        <p:grpSpPr>
          <a:xfrm>
            <a:off x="8172500" y="3276442"/>
            <a:ext cx="72008" cy="80540"/>
            <a:chOff x="287524" y="3070225"/>
            <a:chExt cx="72008" cy="80540"/>
          </a:xfrm>
        </p:grpSpPr>
        <p:cxnSp>
          <p:nvCxnSpPr>
            <p:cNvPr id="174" name="直接连接符 17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77" name="矩形 176"/>
          <p:cNvSpPr/>
          <p:nvPr/>
        </p:nvSpPr>
        <p:spPr bwMode="auto">
          <a:xfrm>
            <a:off x="7740440" y="3501002"/>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78" name="组合 300"/>
          <p:cNvGrpSpPr/>
          <p:nvPr/>
        </p:nvGrpSpPr>
        <p:grpSpPr>
          <a:xfrm>
            <a:off x="8172500" y="3708502"/>
            <a:ext cx="72008" cy="80540"/>
            <a:chOff x="287524" y="3070225"/>
            <a:chExt cx="72008" cy="80540"/>
          </a:xfrm>
        </p:grpSpPr>
        <p:cxnSp>
          <p:nvCxnSpPr>
            <p:cNvPr id="179" name="直接连接符 178"/>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1" name="圆角矩形 180"/>
          <p:cNvSpPr/>
          <p:nvPr/>
        </p:nvSpPr>
        <p:spPr bwMode="auto">
          <a:xfrm>
            <a:off x="6660290" y="2348850"/>
            <a:ext cx="1728240" cy="1656230"/>
          </a:xfrm>
          <a:prstGeom prst="roundRect">
            <a:avLst/>
          </a:prstGeom>
          <a:noFill/>
          <a:ln w="28575"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Tree>
    <p:extLst>
      <p:ext uri="{BB962C8B-B14F-4D97-AF65-F5344CB8AC3E}">
        <p14:creationId xmlns:p14="http://schemas.microsoft.com/office/powerpoint/2010/main" xmlns="" val="5415762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3347830" y="5877340"/>
            <a:ext cx="3420000" cy="936130"/>
          </a:xfrm>
          <a:prstGeom prst="rect">
            <a:avLst/>
          </a:prstGeom>
          <a:solidFill>
            <a:schemeClr val="bg1"/>
          </a:solidFill>
          <a:ln w="28575" cap="flat" cmpd="sng" algn="ctr">
            <a:solidFill>
              <a:srgbClr val="0070C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0" name="矩形 39"/>
          <p:cNvSpPr/>
          <p:nvPr/>
        </p:nvSpPr>
        <p:spPr bwMode="auto">
          <a:xfrm>
            <a:off x="3348330" y="3212970"/>
            <a:ext cx="3420000" cy="1440000"/>
          </a:xfrm>
          <a:prstGeom prst="rect">
            <a:avLst/>
          </a:prstGeom>
          <a:solidFill>
            <a:schemeClr val="bg1"/>
          </a:solidFill>
          <a:ln w="28575" cap="flat" cmpd="sng" algn="ctr">
            <a:solidFill>
              <a:srgbClr val="0070C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3" name="标题 2"/>
          <p:cNvSpPr>
            <a:spLocks noGrp="1"/>
          </p:cNvSpPr>
          <p:nvPr>
            <p:ph type="title"/>
          </p:nvPr>
        </p:nvSpPr>
        <p:spPr/>
        <p:txBody>
          <a:bodyPr/>
          <a:lstStyle/>
          <a:p>
            <a:r>
              <a:rPr lang="zh-CN" altLang="en-US" dirty="0" smtClean="0"/>
              <a:t>中断响应机制分析：软硬件协同</a:t>
            </a:r>
            <a:endParaRPr lang="zh-CN" altLang="en-US" dirty="0"/>
          </a:p>
        </p:txBody>
      </p:sp>
      <p:graphicFrame>
        <p:nvGraphicFramePr>
          <p:cNvPr id="13" name="表格 12"/>
          <p:cNvGraphicFramePr>
            <a:graphicFrameLocks noGrp="1"/>
          </p:cNvGraphicFramePr>
          <p:nvPr/>
        </p:nvGraphicFramePr>
        <p:xfrm>
          <a:off x="35370" y="836640"/>
          <a:ext cx="9054305" cy="457200"/>
        </p:xfrm>
        <a:graphic>
          <a:graphicData uri="http://schemas.openxmlformats.org/drawingml/2006/table">
            <a:tbl>
              <a:tblPr firstRow="1" bandRow="1">
                <a:tableStyleId>{5C22544A-7EE6-4342-B048-85BDC9FD1C3A}</a:tableStyleId>
              </a:tblPr>
              <a:tblGrid>
                <a:gridCol w="2000368"/>
                <a:gridCol w="2481937"/>
                <a:gridCol w="2448000"/>
                <a:gridCol w="2124000"/>
              </a:tblGrid>
              <a:tr h="370840">
                <a:tc>
                  <a:txBody>
                    <a:bodyPr/>
                    <a:lstStyle/>
                    <a:p>
                      <a:pPr algn="ctr"/>
                      <a:r>
                        <a:rPr lang="zh-CN" altLang="en-US" sz="2400" b="0" dirty="0" smtClean="0">
                          <a:solidFill>
                            <a:schemeClr val="tx1"/>
                          </a:solidFill>
                          <a:latin typeface="Cambria" pitchFamily="18" charset="0"/>
                        </a:rPr>
                        <a:t>设备</a:t>
                      </a:r>
                      <a:endParaRPr lang="zh-CN" altLang="en-US" sz="2400" b="0" dirty="0">
                        <a:solidFill>
                          <a:schemeClr val="tx1"/>
                        </a:solidFill>
                        <a:latin typeface="Cambria" pitchFamily="18" charset="0"/>
                      </a:endParaRPr>
                    </a:p>
                  </a:txBody>
                  <a:tcPr/>
                </a:tc>
                <a:tc>
                  <a:txBody>
                    <a:bodyPr/>
                    <a:lstStyle/>
                    <a:p>
                      <a:pPr algn="ctr"/>
                      <a:r>
                        <a:rPr lang="en-US" altLang="zh-CN" sz="2400" b="0" dirty="0" smtClean="0">
                          <a:solidFill>
                            <a:schemeClr val="tx1"/>
                          </a:solidFill>
                          <a:latin typeface="Cambria" pitchFamily="18" charset="0"/>
                        </a:rPr>
                        <a:t>CP0</a:t>
                      </a:r>
                      <a:endParaRPr lang="zh-CN" altLang="en-US" sz="2400" b="0" dirty="0">
                        <a:solidFill>
                          <a:schemeClr val="tx1"/>
                        </a:solidFill>
                        <a:latin typeface="Cambria" pitchFamily="18" charset="0"/>
                      </a:endParaRPr>
                    </a:p>
                  </a:txBody>
                  <a:tcPr/>
                </a:tc>
                <a:tc>
                  <a:txBody>
                    <a:bodyPr/>
                    <a:lstStyle/>
                    <a:p>
                      <a:pPr algn="ctr"/>
                      <a:r>
                        <a:rPr lang="en-US" altLang="zh-CN" sz="2400" b="0" dirty="0" smtClean="0">
                          <a:solidFill>
                            <a:schemeClr val="tx1"/>
                          </a:solidFill>
                          <a:latin typeface="Cambria" pitchFamily="18" charset="0"/>
                        </a:rPr>
                        <a:t>CPU</a:t>
                      </a:r>
                      <a:endParaRPr lang="zh-CN" altLang="en-US" sz="2400" b="0" dirty="0">
                        <a:solidFill>
                          <a:schemeClr val="tx1"/>
                        </a:solidFill>
                        <a:latin typeface="Cambria" pitchFamily="18" charset="0"/>
                      </a:endParaRPr>
                    </a:p>
                  </a:txBody>
                  <a:tcPr/>
                </a:tc>
                <a:tc>
                  <a:txBody>
                    <a:bodyPr/>
                    <a:lstStyle/>
                    <a:p>
                      <a:pPr algn="ctr"/>
                      <a:r>
                        <a:rPr lang="zh-CN" altLang="en-US" sz="2400" b="0" dirty="0" smtClean="0">
                          <a:solidFill>
                            <a:schemeClr val="tx1"/>
                          </a:solidFill>
                          <a:latin typeface="Cambria" pitchFamily="18" charset="0"/>
                        </a:rPr>
                        <a:t>中断服务程序</a:t>
                      </a:r>
                      <a:endParaRPr lang="zh-CN" altLang="en-US" sz="2400" b="0" dirty="0">
                        <a:solidFill>
                          <a:schemeClr val="tx1"/>
                        </a:solidFill>
                        <a:latin typeface="Cambria" pitchFamily="18" charset="0"/>
                      </a:endParaRPr>
                    </a:p>
                  </a:txBody>
                  <a:tcPr/>
                </a:tc>
              </a:tr>
            </a:tbl>
          </a:graphicData>
        </a:graphic>
      </p:graphicFrame>
      <p:sp>
        <p:nvSpPr>
          <p:cNvPr id="19" name="TextBox 18"/>
          <p:cNvSpPr txBox="1"/>
          <p:nvPr/>
        </p:nvSpPr>
        <p:spPr>
          <a:xfrm>
            <a:off x="2771750" y="1628750"/>
            <a:ext cx="3168440" cy="688256"/>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err="1" smtClean="0">
                <a:solidFill>
                  <a:schemeClr val="tx1"/>
                </a:solidFill>
                <a:latin typeface="Courier New" pitchFamily="49" charset="0"/>
                <a:cs typeface="Courier New" pitchFamily="49" charset="0"/>
              </a:rPr>
              <a:t>IntReq</a:t>
            </a:r>
            <a:r>
              <a:rPr lang="en-US" altLang="zh-CN" sz="2000" b="0" dirty="0" smtClean="0">
                <a:solidFill>
                  <a:schemeClr val="tx1"/>
                </a:solidFill>
                <a:latin typeface="Courier New" pitchFamily="49" charset="0"/>
                <a:cs typeface="Courier New" pitchFamily="49" charset="0"/>
              </a:rPr>
              <a:t> = </a:t>
            </a:r>
          </a:p>
          <a:p>
            <a:pPr algn="l"/>
            <a:r>
              <a:rPr lang="en-US" altLang="zh-CN" sz="2000" b="0" dirty="0" smtClean="0">
                <a:solidFill>
                  <a:schemeClr val="tx1"/>
                </a:solidFill>
                <a:latin typeface="Courier New" pitchFamily="49" charset="0"/>
                <a:cs typeface="Courier New" pitchFamily="49" charset="0"/>
              </a:rPr>
              <a:t>f(IE/EXL/IM/IP)</a:t>
            </a:r>
            <a:endParaRPr lang="zh-CN" altLang="en-US" sz="2000" b="0" dirty="0" smtClean="0">
              <a:solidFill>
                <a:schemeClr val="tx1"/>
              </a:solidFill>
              <a:latin typeface="Courier New" pitchFamily="49" charset="0"/>
              <a:cs typeface="Courier New" pitchFamily="49" charset="0"/>
            </a:endParaRPr>
          </a:p>
        </p:txBody>
      </p:sp>
      <p:sp>
        <p:nvSpPr>
          <p:cNvPr id="23" name="TextBox 22"/>
          <p:cNvSpPr txBox="1"/>
          <p:nvPr/>
        </p:nvSpPr>
        <p:spPr>
          <a:xfrm>
            <a:off x="4788030" y="2420860"/>
            <a:ext cx="1944270" cy="688256"/>
          </a:xfrm>
          <a:prstGeom prst="rect">
            <a:avLst/>
          </a:prstGeom>
          <a:solidFill>
            <a:schemeClr val="accent1">
              <a:lumMod val="40000"/>
              <a:lumOff val="60000"/>
            </a:schemeClr>
          </a:solidFill>
          <a:ln w="28575">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ctr"/>
            <a:r>
              <a:rPr lang="zh-CN" altLang="en-US" sz="2000" b="0" dirty="0" smtClean="0">
                <a:solidFill>
                  <a:schemeClr val="tx1"/>
                </a:solidFill>
              </a:rPr>
              <a:t>指令最后周期检测</a:t>
            </a:r>
            <a:r>
              <a:rPr lang="en-US" altLang="zh-CN" sz="2000" b="0" dirty="0" err="1" smtClean="0">
                <a:solidFill>
                  <a:schemeClr val="tx1"/>
                </a:solidFill>
              </a:rPr>
              <a:t>IntReq</a:t>
            </a:r>
            <a:endParaRPr lang="zh-CN" altLang="en-US" sz="2000" b="0" dirty="0">
              <a:solidFill>
                <a:schemeClr val="tx1"/>
              </a:solidFill>
            </a:endParaRPr>
          </a:p>
        </p:txBody>
      </p:sp>
      <p:cxnSp>
        <p:nvCxnSpPr>
          <p:cNvPr id="25" name="直接箭头连接符 24"/>
          <p:cNvCxnSpPr/>
          <p:nvPr/>
        </p:nvCxnSpPr>
        <p:spPr bwMode="auto">
          <a:xfrm>
            <a:off x="755470" y="1412720"/>
            <a:ext cx="158422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cxnSp>
        <p:nvCxnSpPr>
          <p:cNvPr id="26" name="直接箭头连接符 25"/>
          <p:cNvCxnSpPr/>
          <p:nvPr/>
        </p:nvCxnSpPr>
        <p:spPr bwMode="auto">
          <a:xfrm>
            <a:off x="395420" y="1916790"/>
            <a:ext cx="194400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27" name="TextBox 26"/>
          <p:cNvSpPr txBox="1"/>
          <p:nvPr/>
        </p:nvSpPr>
        <p:spPr>
          <a:xfrm>
            <a:off x="751661" y="1484730"/>
            <a:ext cx="1595309" cy="400110"/>
          </a:xfrm>
          <a:prstGeom prst="rect">
            <a:avLst/>
          </a:prstGeom>
          <a:noFill/>
        </p:spPr>
        <p:txBody>
          <a:bodyPr wrap="none" rtlCol="0">
            <a:spAutoFit/>
          </a:bodyPr>
          <a:lstStyle/>
          <a:p>
            <a:r>
              <a:rPr lang="en-US" altLang="zh-CN" sz="2000" b="0" dirty="0" smtClean="0">
                <a:solidFill>
                  <a:schemeClr val="tx1"/>
                </a:solidFill>
              </a:rPr>
              <a:t>6</a:t>
            </a:r>
            <a:r>
              <a:rPr lang="zh-CN" altLang="en-US" sz="2000" b="0" dirty="0" smtClean="0">
                <a:solidFill>
                  <a:schemeClr val="tx1"/>
                </a:solidFill>
              </a:rPr>
              <a:t>个硬件中断</a:t>
            </a:r>
            <a:endParaRPr lang="zh-CN" altLang="en-US" sz="2000" b="0" dirty="0">
              <a:solidFill>
                <a:schemeClr val="tx1"/>
              </a:solidFill>
            </a:endParaRPr>
          </a:p>
        </p:txBody>
      </p:sp>
      <p:cxnSp>
        <p:nvCxnSpPr>
          <p:cNvPr id="29" name="直接箭头连接符 28"/>
          <p:cNvCxnSpPr/>
          <p:nvPr/>
        </p:nvCxnSpPr>
        <p:spPr bwMode="auto">
          <a:xfrm>
            <a:off x="2627730" y="227684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cxnSp>
        <p:nvCxnSpPr>
          <p:cNvPr id="31" name="直接箭头连接符 30"/>
          <p:cNvCxnSpPr/>
          <p:nvPr/>
        </p:nvCxnSpPr>
        <p:spPr bwMode="auto">
          <a:xfrm flipH="1">
            <a:off x="3419840" y="350101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32" name="TextBox 31"/>
          <p:cNvSpPr txBox="1"/>
          <p:nvPr/>
        </p:nvSpPr>
        <p:spPr>
          <a:xfrm>
            <a:off x="3923910" y="314096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EPC </a:t>
            </a:r>
            <a:r>
              <a:rPr lang="en-US" altLang="zh-CN" sz="2000" b="0" dirty="0" smtClean="0">
                <a:solidFill>
                  <a:schemeClr val="tx1"/>
                </a:solidFill>
                <a:latin typeface="Courier New" pitchFamily="49" charset="0"/>
                <a:cs typeface="Courier New" pitchFamily="49" charset="0"/>
                <a:sym typeface="Wingdings" pitchFamily="2" charset="2"/>
              </a:rPr>
              <a:t> PC</a:t>
            </a:r>
            <a:endParaRPr lang="en-US" altLang="zh-CN" sz="2000" b="0" dirty="0" smtClean="0">
              <a:solidFill>
                <a:schemeClr val="tx1"/>
              </a:solidFill>
              <a:latin typeface="Courier New" pitchFamily="49" charset="0"/>
              <a:cs typeface="Courier New" pitchFamily="49" charset="0"/>
            </a:endParaRPr>
          </a:p>
        </p:txBody>
      </p:sp>
      <p:sp>
        <p:nvSpPr>
          <p:cNvPr id="36" name="TextBox 35"/>
          <p:cNvSpPr txBox="1"/>
          <p:nvPr/>
        </p:nvSpPr>
        <p:spPr>
          <a:xfrm>
            <a:off x="4788030" y="3933070"/>
            <a:ext cx="1944000" cy="688256"/>
          </a:xfrm>
          <a:prstGeom prst="rect">
            <a:avLst/>
          </a:prstGeom>
          <a:solidFill>
            <a:srgbClr val="FFFF00"/>
          </a:solid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r>
              <a:rPr lang="en-US" altLang="zh-CN" sz="2000" b="0" dirty="0" smtClean="0">
                <a:solidFill>
                  <a:schemeClr val="tx1"/>
                </a:solidFill>
              </a:rPr>
              <a:t>PC</a:t>
            </a:r>
            <a:r>
              <a:rPr lang="en-US" altLang="zh-CN" sz="2000" b="0" dirty="0" smtClean="0">
                <a:solidFill>
                  <a:schemeClr val="tx1"/>
                </a:solidFill>
                <a:sym typeface="Wingdings" pitchFamily="2" charset="2"/>
              </a:rPr>
              <a:t></a:t>
            </a:r>
            <a:r>
              <a:rPr lang="zh-CN" altLang="en-US" sz="2000" b="0" dirty="0" smtClean="0">
                <a:solidFill>
                  <a:schemeClr val="tx1"/>
                </a:solidFill>
                <a:sym typeface="Wingdings" pitchFamily="2" charset="2"/>
              </a:rPr>
              <a:t>硬件中断服务程序入口</a:t>
            </a:r>
            <a:endParaRPr lang="zh-CN" altLang="en-US" sz="2000" b="0" dirty="0">
              <a:solidFill>
                <a:schemeClr val="tx1"/>
              </a:solidFill>
            </a:endParaRPr>
          </a:p>
        </p:txBody>
      </p:sp>
      <p:cxnSp>
        <p:nvCxnSpPr>
          <p:cNvPr id="37" name="直接箭头连接符 36"/>
          <p:cNvCxnSpPr/>
          <p:nvPr/>
        </p:nvCxnSpPr>
        <p:spPr bwMode="auto">
          <a:xfrm flipH="1">
            <a:off x="3419840" y="386106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38" name="TextBox 37"/>
          <p:cNvSpPr txBox="1"/>
          <p:nvPr/>
        </p:nvSpPr>
        <p:spPr>
          <a:xfrm>
            <a:off x="3923910" y="350101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EXL</a:t>
            </a:r>
            <a:r>
              <a:rPr lang="zh-CN" altLang="en-US" sz="2000" b="0" dirty="0" smtClean="0">
                <a:solidFill>
                  <a:schemeClr val="tx1"/>
                </a:solidFill>
                <a:latin typeface="Courier New" pitchFamily="49" charset="0"/>
                <a:cs typeface="Courier New" pitchFamily="49" charset="0"/>
              </a:rPr>
              <a:t>置位</a:t>
            </a:r>
            <a:endParaRPr lang="en-US" altLang="zh-CN" sz="2000" b="0" dirty="0" smtClean="0">
              <a:solidFill>
                <a:schemeClr val="tx1"/>
              </a:solidFill>
              <a:latin typeface="Courier New" pitchFamily="49" charset="0"/>
              <a:cs typeface="Courier New" pitchFamily="49" charset="0"/>
            </a:endParaRPr>
          </a:p>
        </p:txBody>
      </p:sp>
      <p:sp>
        <p:nvSpPr>
          <p:cNvPr id="41" name="TextBox 40"/>
          <p:cNvSpPr txBox="1"/>
          <p:nvPr/>
        </p:nvSpPr>
        <p:spPr>
          <a:xfrm>
            <a:off x="7465982" y="4581160"/>
            <a:ext cx="1210588" cy="1323439"/>
          </a:xfrm>
          <a:prstGeom prst="rect">
            <a:avLst/>
          </a:prstGeom>
          <a:solidFill>
            <a:srgbClr val="33CCFF"/>
          </a:solidFill>
        </p:spPr>
        <p:txBody>
          <a:bodyPr wrap="none" rtlCol="0">
            <a:spAutoFit/>
          </a:bodyPr>
          <a:lstStyle/>
          <a:p>
            <a:r>
              <a:rPr lang="zh-CN" altLang="en-US" sz="2000" b="0" dirty="0" smtClean="0">
                <a:solidFill>
                  <a:schemeClr val="tx1"/>
                </a:solidFill>
              </a:rPr>
              <a:t>保存现场</a:t>
            </a:r>
            <a:endParaRPr lang="en-US" altLang="zh-CN" sz="2000" b="0" dirty="0" smtClean="0">
              <a:solidFill>
                <a:schemeClr val="tx1"/>
              </a:solidFill>
            </a:endParaRPr>
          </a:p>
          <a:p>
            <a:r>
              <a:rPr lang="zh-CN" altLang="en-US" sz="2000" b="0" dirty="0" smtClean="0">
                <a:solidFill>
                  <a:schemeClr val="tx1"/>
                </a:solidFill>
              </a:rPr>
              <a:t>中断处理</a:t>
            </a:r>
            <a:endParaRPr lang="en-US" altLang="zh-CN" sz="2000" b="0" dirty="0" smtClean="0">
              <a:solidFill>
                <a:schemeClr val="tx1"/>
              </a:solidFill>
            </a:endParaRPr>
          </a:p>
          <a:p>
            <a:r>
              <a:rPr lang="zh-CN" altLang="en-US" sz="2000" b="0" dirty="0" smtClean="0">
                <a:solidFill>
                  <a:schemeClr val="tx1"/>
                </a:solidFill>
              </a:rPr>
              <a:t>恢复现场</a:t>
            </a:r>
            <a:endParaRPr lang="en-US" altLang="zh-CN" sz="2000" b="0" dirty="0" smtClean="0">
              <a:solidFill>
                <a:schemeClr val="tx1"/>
              </a:solidFill>
            </a:endParaRPr>
          </a:p>
          <a:p>
            <a:r>
              <a:rPr lang="en-US" altLang="zh-CN" sz="2000" b="0" dirty="0" smtClean="0">
                <a:solidFill>
                  <a:schemeClr val="tx1"/>
                </a:solidFill>
              </a:rPr>
              <a:t>ERET</a:t>
            </a:r>
            <a:endParaRPr lang="zh-CN" altLang="en-US" sz="2000" b="0" dirty="0">
              <a:solidFill>
                <a:schemeClr val="tx1"/>
              </a:solidFill>
            </a:endParaRPr>
          </a:p>
        </p:txBody>
      </p:sp>
      <p:cxnSp>
        <p:nvCxnSpPr>
          <p:cNvPr id="43" name="曲线连接符 42"/>
          <p:cNvCxnSpPr>
            <a:stCxn id="23" idx="1"/>
          </p:cNvCxnSpPr>
          <p:nvPr/>
        </p:nvCxnSpPr>
        <p:spPr bwMode="auto">
          <a:xfrm rot="10800000" flipV="1">
            <a:off x="4067930" y="2764988"/>
            <a:ext cx="720100" cy="447982"/>
          </a:xfrm>
          <a:prstGeom prst="curvedConnector3">
            <a:avLst>
              <a:gd name="adj1" fmla="val 101123"/>
            </a:avLst>
          </a:prstGeom>
          <a:solidFill>
            <a:schemeClr val="bg1"/>
          </a:solidFill>
          <a:ln w="38100" cap="flat" cmpd="sng" algn="ctr">
            <a:solidFill>
              <a:srgbClr val="00CC00"/>
            </a:solidFill>
            <a:prstDash val="solid"/>
            <a:round/>
            <a:headEnd type="none" w="med" len="med"/>
            <a:tailEnd type="triangle" w="lg" len="lg"/>
          </a:ln>
          <a:effectLst/>
        </p:spPr>
      </p:cxnSp>
      <p:cxnSp>
        <p:nvCxnSpPr>
          <p:cNvPr id="49" name="直接箭头连接符 48"/>
          <p:cNvCxnSpPr/>
          <p:nvPr/>
        </p:nvCxnSpPr>
        <p:spPr bwMode="auto">
          <a:xfrm>
            <a:off x="3419840" y="628897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50" name="TextBox 49"/>
          <p:cNvSpPr txBox="1"/>
          <p:nvPr/>
        </p:nvSpPr>
        <p:spPr>
          <a:xfrm>
            <a:off x="3923910" y="590849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PC </a:t>
            </a:r>
            <a:r>
              <a:rPr lang="en-US" altLang="zh-CN" sz="2000" b="0" dirty="0" smtClean="0">
                <a:solidFill>
                  <a:schemeClr val="tx1"/>
                </a:solidFill>
                <a:latin typeface="Courier New" pitchFamily="49" charset="0"/>
                <a:cs typeface="Courier New" pitchFamily="49" charset="0"/>
                <a:sym typeface="Wingdings" pitchFamily="2" charset="2"/>
              </a:rPr>
              <a:t> EPC</a:t>
            </a:r>
            <a:endParaRPr lang="en-US" altLang="zh-CN" sz="2000" b="0" dirty="0" smtClean="0">
              <a:solidFill>
                <a:schemeClr val="tx1"/>
              </a:solidFill>
              <a:latin typeface="Courier New" pitchFamily="49" charset="0"/>
              <a:cs typeface="Courier New" pitchFamily="49" charset="0"/>
            </a:endParaRPr>
          </a:p>
        </p:txBody>
      </p:sp>
      <p:cxnSp>
        <p:nvCxnSpPr>
          <p:cNvPr id="51" name="直接箭头连接符 50"/>
          <p:cNvCxnSpPr/>
          <p:nvPr/>
        </p:nvCxnSpPr>
        <p:spPr bwMode="auto">
          <a:xfrm flipH="1">
            <a:off x="3419840" y="664902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52" name="TextBox 51"/>
          <p:cNvSpPr txBox="1"/>
          <p:nvPr/>
        </p:nvSpPr>
        <p:spPr>
          <a:xfrm>
            <a:off x="3923910" y="628897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EXL</a:t>
            </a:r>
            <a:r>
              <a:rPr lang="zh-CN" altLang="en-US" sz="2000" b="0" dirty="0" smtClean="0">
                <a:solidFill>
                  <a:schemeClr val="tx1"/>
                </a:solidFill>
                <a:latin typeface="Courier New" pitchFamily="49" charset="0"/>
                <a:cs typeface="Courier New" pitchFamily="49" charset="0"/>
              </a:rPr>
              <a:t>清除</a:t>
            </a:r>
            <a:endParaRPr lang="en-US" altLang="zh-CN" sz="2000" b="0" dirty="0" smtClean="0">
              <a:solidFill>
                <a:schemeClr val="tx1"/>
              </a:solidFill>
              <a:latin typeface="Courier New" pitchFamily="49" charset="0"/>
              <a:cs typeface="Courier New" pitchFamily="49" charset="0"/>
            </a:endParaRPr>
          </a:p>
        </p:txBody>
      </p:sp>
      <p:cxnSp>
        <p:nvCxnSpPr>
          <p:cNvPr id="54" name="曲线连接符 53"/>
          <p:cNvCxnSpPr>
            <a:stCxn id="36" idx="3"/>
            <a:endCxn id="41" idx="0"/>
          </p:cNvCxnSpPr>
          <p:nvPr/>
        </p:nvCxnSpPr>
        <p:spPr bwMode="auto">
          <a:xfrm>
            <a:off x="6732030" y="4277198"/>
            <a:ext cx="1339246" cy="303962"/>
          </a:xfrm>
          <a:prstGeom prst="curvedConnector2">
            <a:avLst/>
          </a:prstGeom>
          <a:solidFill>
            <a:schemeClr val="bg1"/>
          </a:solidFill>
          <a:ln w="38100" cap="flat" cmpd="sng" algn="ctr">
            <a:solidFill>
              <a:srgbClr val="00CC00"/>
            </a:solidFill>
            <a:prstDash val="solid"/>
            <a:round/>
            <a:headEnd type="none" w="med" len="med"/>
            <a:tailEnd type="triangle" w="lg" len="lg"/>
          </a:ln>
          <a:effectLst/>
        </p:spPr>
      </p:cxnSp>
      <p:cxnSp>
        <p:nvCxnSpPr>
          <p:cNvPr id="57" name="曲线连接符 53"/>
          <p:cNvCxnSpPr>
            <a:stCxn id="41" idx="2"/>
            <a:endCxn id="53" idx="3"/>
          </p:cNvCxnSpPr>
          <p:nvPr/>
        </p:nvCxnSpPr>
        <p:spPr bwMode="auto">
          <a:xfrm rot="5400000">
            <a:off x="7199150" y="5473279"/>
            <a:ext cx="440806" cy="1303446"/>
          </a:xfrm>
          <a:prstGeom prst="curvedConnector2">
            <a:avLst/>
          </a:prstGeom>
          <a:solidFill>
            <a:schemeClr val="bg1"/>
          </a:solidFill>
          <a:ln w="38100" cap="flat" cmpd="sng" algn="ctr">
            <a:solidFill>
              <a:srgbClr val="00CC00"/>
            </a:solidFill>
            <a:prstDash val="solid"/>
            <a:round/>
            <a:headEnd type="none" w="med" len="med"/>
            <a:tailEnd type="triangle" w="lg" len="lg"/>
          </a:ln>
          <a:effectLst/>
        </p:spPr>
      </p:cxnSp>
    </p:spTree>
    <p:extLst>
      <p:ext uri="{BB962C8B-B14F-4D97-AF65-F5344CB8AC3E}">
        <p14:creationId xmlns:p14="http://schemas.microsoft.com/office/powerpoint/2010/main" xmlns="" val="541576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Interrupt-Driven I/O Example (1/2)</a:t>
            </a:r>
            <a:endParaRPr lang="en-US" dirty="0"/>
          </a:p>
        </p:txBody>
      </p:sp>
      <p:sp>
        <p:nvSpPr>
          <p:cNvPr id="3" name="Content Placeholder 2"/>
          <p:cNvSpPr>
            <a:spLocks noGrp="1"/>
          </p:cNvSpPr>
          <p:nvPr>
            <p:ph idx="1"/>
          </p:nvPr>
        </p:nvSpPr>
        <p:spPr>
          <a:xfrm>
            <a:off x="457200" y="1600199"/>
            <a:ext cx="8229600" cy="4937760"/>
          </a:xfrm>
        </p:spPr>
        <p:txBody>
          <a:bodyPr>
            <a:normAutofit/>
          </a:bodyPr>
          <a:lstStyle/>
          <a:p>
            <a:r>
              <a:rPr lang="en-US" sz="2800" dirty="0" smtClean="0">
                <a:solidFill>
                  <a:srgbClr val="000000"/>
                </a:solidFill>
              </a:rPr>
              <a:t>Assume the following system properties:</a:t>
            </a:r>
          </a:p>
          <a:p>
            <a:pPr lvl="1"/>
            <a:r>
              <a:rPr lang="en-US" sz="2400" dirty="0" smtClean="0">
                <a:solidFill>
                  <a:srgbClr val="000000"/>
                </a:solidFill>
              </a:rPr>
              <a:t>500 clock cycle overhead for each transfer, including interrupt</a:t>
            </a:r>
          </a:p>
          <a:p>
            <a:pPr lvl="1"/>
            <a:r>
              <a:rPr lang="en-US" sz="2400" dirty="0" smtClean="0"/>
              <a:t>Disk throughput of 16 MB/s</a:t>
            </a:r>
          </a:p>
          <a:p>
            <a:pPr lvl="1"/>
            <a:r>
              <a:rPr lang="en-US" sz="2400" dirty="0" smtClean="0"/>
              <a:t>Disk interrupts after transferring 16 B</a:t>
            </a:r>
          </a:p>
          <a:p>
            <a:pPr lvl="1"/>
            <a:r>
              <a:rPr lang="en-US" sz="2400" dirty="0" smtClean="0"/>
              <a:t>Processor running at 1 GHz</a:t>
            </a:r>
          </a:p>
          <a:p>
            <a:r>
              <a:rPr lang="en-US" sz="2800" dirty="0" smtClean="0"/>
              <a:t>If disk is active 5% of program, what % of processor is consumed by the disk?</a:t>
            </a:r>
          </a:p>
          <a:p>
            <a:pPr lvl="1"/>
            <a:r>
              <a:rPr lang="en-US" sz="2400" dirty="0" smtClean="0"/>
              <a:t>5% × 16 [MB/s] / 16 [B/inter] = 50,000 [inter/s]</a:t>
            </a:r>
          </a:p>
          <a:p>
            <a:pPr lvl="1"/>
            <a:r>
              <a:rPr lang="en-US" sz="2400" dirty="0" smtClean="0"/>
              <a:t>50,000 [inter/s] × 500 [clocks/inter] = 2.5×10</a:t>
            </a:r>
            <a:r>
              <a:rPr lang="en-US" sz="2400" baseline="30000" dirty="0" smtClean="0"/>
              <a:t>7</a:t>
            </a:r>
            <a:r>
              <a:rPr lang="en-US" sz="2400" dirty="0" smtClean="0"/>
              <a:t> [clocks/s]</a:t>
            </a:r>
          </a:p>
          <a:p>
            <a:pPr lvl="1"/>
            <a:r>
              <a:rPr lang="en-US" sz="2400" dirty="0" smtClean="0"/>
              <a:t>2.5×10</a:t>
            </a:r>
            <a:r>
              <a:rPr lang="en-US" sz="2400" baseline="30000" dirty="0" smtClean="0"/>
              <a:t>7</a:t>
            </a:r>
            <a:r>
              <a:rPr lang="en-US" sz="2400" dirty="0" smtClean="0"/>
              <a:t> [clocks/s] / 10</a:t>
            </a:r>
            <a:r>
              <a:rPr lang="en-US" sz="2400" baseline="30000" dirty="0" smtClean="0"/>
              <a:t>9</a:t>
            </a:r>
            <a:r>
              <a:rPr lang="en-US" sz="2400" dirty="0" smtClean="0"/>
              <a:t> [clock/s] = </a:t>
            </a:r>
            <a:r>
              <a:rPr lang="en-US" sz="2400" b="1" dirty="0" smtClean="0">
                <a:solidFill>
                  <a:srgbClr val="FF0000"/>
                </a:solidFill>
              </a:rPr>
              <a:t>2.5% busy</a:t>
            </a:r>
          </a:p>
          <a:p>
            <a:pPr lvl="1"/>
            <a:endParaRPr lang="en-US" sz="2400"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46</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42156714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Interrupt-Driven I/O Example (2/2)</a:t>
            </a:r>
            <a:endParaRPr lang="en-US" dirty="0"/>
          </a:p>
        </p:txBody>
      </p:sp>
      <p:sp>
        <p:nvSpPr>
          <p:cNvPr id="3" name="Content Placeholder 2"/>
          <p:cNvSpPr>
            <a:spLocks noGrp="1"/>
          </p:cNvSpPr>
          <p:nvPr>
            <p:ph idx="1"/>
          </p:nvPr>
        </p:nvSpPr>
        <p:spPr>
          <a:xfrm>
            <a:off x="457200" y="1600199"/>
            <a:ext cx="8229600" cy="4937760"/>
          </a:xfrm>
        </p:spPr>
        <p:txBody>
          <a:bodyPr>
            <a:normAutofit/>
          </a:bodyPr>
          <a:lstStyle/>
          <a:p>
            <a:r>
              <a:rPr lang="en-US" dirty="0" smtClean="0"/>
              <a:t>2.5% busy (interrupts) much better than 40% (polling)</a:t>
            </a:r>
          </a:p>
          <a:p>
            <a:r>
              <a:rPr lang="en-US" b="1" dirty="0" smtClean="0"/>
              <a:t>Real Solution:</a:t>
            </a:r>
            <a:r>
              <a:rPr lang="en-US" dirty="0" smtClean="0"/>
              <a:t>  </a:t>
            </a:r>
            <a:r>
              <a:rPr lang="en-US" i="1" dirty="0" smtClean="0">
                <a:solidFill>
                  <a:srgbClr val="FF0000"/>
                </a:solidFill>
              </a:rPr>
              <a:t>Direct Memory Access (DMA)</a:t>
            </a:r>
            <a:r>
              <a:rPr lang="en-US" dirty="0" smtClean="0"/>
              <a:t> mechanism</a:t>
            </a:r>
          </a:p>
          <a:p>
            <a:pPr lvl="1"/>
            <a:r>
              <a:rPr lang="en-US" dirty="0" smtClean="0"/>
              <a:t>Device controller transfers data directly to/from memory without involving the processor</a:t>
            </a:r>
          </a:p>
          <a:p>
            <a:pPr lvl="1"/>
            <a:r>
              <a:rPr lang="en-US" dirty="0" smtClean="0"/>
              <a:t>Only interrupts once per page (large!) once transfer is done</a:t>
            </a:r>
            <a:endParaRPr lang="en-US" dirty="0"/>
          </a:p>
        </p:txBody>
      </p:sp>
      <p:sp>
        <p:nvSpPr>
          <p:cNvPr id="7" name="Date Placeholder 6"/>
          <p:cNvSpPr>
            <a:spLocks noGrp="1"/>
          </p:cNvSpPr>
          <p:nvPr>
            <p:ph type="dt" sz="half" idx="10"/>
          </p:nvPr>
        </p:nvSpPr>
        <p:spPr/>
        <p:txBody>
          <a:bodyPr/>
          <a:lstStyle/>
          <a:p>
            <a:r>
              <a:rPr lang="en-US" smtClean="0">
                <a:solidFill>
                  <a:prstClr val="black">
                    <a:tint val="75000"/>
                  </a:prstClr>
                </a:solidFill>
              </a:rPr>
              <a:t>7/31/2012</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3CC63E4C-4642-794D-A2FD-70F6B81535F5}" type="slidenum">
              <a:rPr lang="en-US" smtClean="0">
                <a:solidFill>
                  <a:prstClr val="black">
                    <a:tint val="75000"/>
                  </a:prstClr>
                </a:solidFill>
              </a:rPr>
              <a:pPr/>
              <a:t>47</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da-DK" smtClean="0">
                <a:solidFill>
                  <a:prstClr val="black">
                    <a:tint val="75000"/>
                  </a:prstClr>
                </a:solidFill>
              </a:rPr>
              <a:t>Summer 2012 -- Lecture #25</a:t>
            </a:r>
            <a:endParaRPr lang="en-US" dirty="0">
              <a:solidFill>
                <a:prstClr val="black">
                  <a:tint val="75000"/>
                </a:prstClr>
              </a:solidFill>
            </a:endParaRPr>
          </a:p>
        </p:txBody>
      </p:sp>
    </p:spTree>
    <p:extLst>
      <p:ext uri="{BB962C8B-B14F-4D97-AF65-F5344CB8AC3E}">
        <p14:creationId xmlns:p14="http://schemas.microsoft.com/office/powerpoint/2010/main" xmlns="" val="28785499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t>寄存器：</a:t>
            </a:r>
            <a:r>
              <a:rPr lang="en-US" altLang="zh-CN" dirty="0" smtClean="0"/>
              <a:t>R0~R31</a:t>
            </a:r>
            <a:r>
              <a:rPr lang="zh-CN" altLang="en-US" dirty="0" smtClean="0"/>
              <a:t>，</a:t>
            </a:r>
            <a:r>
              <a:rPr lang="en-US" altLang="zh-CN" dirty="0" smtClean="0"/>
              <a:t>PC</a:t>
            </a:r>
            <a:endParaRPr lang="en-US" altLang="zh-CN" dirty="0"/>
          </a:p>
          <a:p>
            <a:r>
              <a:rPr lang="zh-CN" altLang="en-US" dirty="0" smtClean="0"/>
              <a:t>存储器及存储器视图</a:t>
            </a:r>
            <a:endParaRPr lang="en-US" altLang="zh-CN" dirty="0" smtClean="0"/>
          </a:p>
          <a:p>
            <a:r>
              <a:rPr lang="zh-CN" altLang="en-US" smtClean="0"/>
              <a:t>输入输出</a:t>
            </a:r>
            <a:endParaRPr lang="en-US" altLang="zh-CN" dirty="0" smtClean="0"/>
          </a:p>
          <a:p>
            <a:r>
              <a:rPr lang="zh-CN" altLang="en-US" dirty="0" smtClean="0"/>
              <a:t>异常</a:t>
            </a:r>
            <a:r>
              <a:rPr lang="en-US" altLang="zh-CN" dirty="0" smtClean="0"/>
              <a:t>/</a:t>
            </a:r>
            <a:r>
              <a:rPr lang="zh-CN" altLang="en-US" dirty="0" smtClean="0"/>
              <a:t>中断</a:t>
            </a:r>
            <a:endParaRPr lang="en-US" altLang="zh-CN" dirty="0" smtClean="0"/>
          </a:p>
          <a:p>
            <a:r>
              <a:rPr lang="zh-CN" altLang="en-US" dirty="0" smtClean="0">
                <a:solidFill>
                  <a:srgbClr val="FF0000"/>
                </a:solidFill>
              </a:rPr>
              <a:t>协处理器</a:t>
            </a:r>
            <a:endParaRPr lang="en-US" altLang="zh-CN" dirty="0" smtClean="0">
              <a:solidFill>
                <a:srgbClr val="FF0000"/>
              </a:solidFill>
            </a:endParaRPr>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xmlns="" val="7932160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en-US" altLang="zh-CN" sz="2800" dirty="0" smtClean="0"/>
              <a:t>4</a:t>
            </a:r>
            <a:r>
              <a:rPr lang="zh-CN" altLang="en-US" sz="2800" dirty="0" smtClean="0"/>
              <a:t>个寄存器：</a:t>
            </a:r>
            <a:r>
              <a:rPr lang="en-US" altLang="zh-CN" sz="2800" dirty="0" smtClean="0"/>
              <a:t>SR</a:t>
            </a:r>
            <a:r>
              <a:rPr lang="zh-CN" altLang="en-US" sz="2800" dirty="0" smtClean="0"/>
              <a:t>、</a:t>
            </a:r>
            <a:r>
              <a:rPr lang="en-US" altLang="zh-CN" sz="2800" dirty="0" smtClean="0"/>
              <a:t>Cause</a:t>
            </a:r>
            <a:r>
              <a:rPr lang="zh-CN" altLang="en-US" sz="2800" dirty="0" smtClean="0"/>
              <a:t>、</a:t>
            </a:r>
            <a:r>
              <a:rPr lang="en-US" altLang="zh-CN" sz="2800" dirty="0" smtClean="0"/>
              <a:t>EPC</a:t>
            </a:r>
            <a:r>
              <a:rPr lang="zh-CN" altLang="en-US" sz="2800" dirty="0" smtClean="0"/>
              <a:t>、</a:t>
            </a:r>
            <a:r>
              <a:rPr lang="en-US" altLang="zh-CN" sz="2800" dirty="0" err="1" smtClean="0"/>
              <a:t>PRId</a:t>
            </a:r>
            <a:endParaRPr lang="en-US" altLang="zh-CN" sz="2800" dirty="0" smtClean="0"/>
          </a:p>
          <a:p>
            <a:pPr lvl="1"/>
            <a:r>
              <a:rPr lang="zh-CN" altLang="en-US" sz="2400" dirty="0" smtClean="0"/>
              <a:t>阅读</a:t>
            </a:r>
            <a:r>
              <a:rPr lang="en-US" altLang="zh-CN" sz="2400" dirty="0" smtClean="0"/>
              <a:t>《See MIPS Run Linux》</a:t>
            </a:r>
            <a:r>
              <a:rPr lang="zh-CN" altLang="en-US" sz="2400" dirty="0" smtClean="0"/>
              <a:t>第</a:t>
            </a:r>
            <a:r>
              <a:rPr lang="en-US" altLang="zh-CN" sz="2400" dirty="0" smtClean="0"/>
              <a:t>3</a:t>
            </a:r>
            <a:r>
              <a:rPr lang="zh-CN" altLang="en-US" sz="2400" dirty="0" smtClean="0"/>
              <a:t>章</a:t>
            </a:r>
            <a:endParaRPr lang="en-US" altLang="zh-CN" sz="2400" dirty="0" smtClean="0"/>
          </a:p>
          <a:p>
            <a:pPr lvl="1"/>
            <a:r>
              <a:rPr lang="zh-CN" altLang="en-US" sz="2400" dirty="0" smtClean="0"/>
              <a:t>无关</a:t>
            </a:r>
            <a:r>
              <a:rPr lang="zh-CN" altLang="en-US" sz="2400" dirty="0"/>
              <a:t>寄存器及无关位可以</a:t>
            </a:r>
            <a:r>
              <a:rPr lang="zh-CN" altLang="en-US" sz="2400" dirty="0" smtClean="0"/>
              <a:t>不阅读</a:t>
            </a:r>
            <a:endParaRPr lang="en-US" altLang="zh-CN" sz="2400" dirty="0" smtClean="0"/>
          </a:p>
          <a:p>
            <a:r>
              <a:rPr lang="zh-CN" altLang="en-US" sz="2800" dirty="0" smtClean="0"/>
              <a:t>理解要点：</a:t>
            </a:r>
            <a:endParaRPr lang="en-US" altLang="zh-CN" sz="2800" dirty="0" smtClean="0"/>
          </a:p>
          <a:p>
            <a:pPr lvl="1"/>
            <a:r>
              <a:rPr lang="en-US" altLang="zh-CN" sz="2400" dirty="0" smtClean="0"/>
              <a:t>SR</a:t>
            </a:r>
            <a:r>
              <a:rPr lang="zh-CN" altLang="en-US" sz="2400" dirty="0"/>
              <a:t>：用于对系统进行</a:t>
            </a:r>
            <a:r>
              <a:rPr lang="zh-CN" altLang="en-US" sz="2400" dirty="0" smtClean="0"/>
              <a:t>控制</a:t>
            </a:r>
            <a:endParaRPr lang="en-US" altLang="zh-CN" sz="2400" dirty="0" smtClean="0"/>
          </a:p>
          <a:p>
            <a:pPr lvl="2"/>
            <a:r>
              <a:rPr lang="zh-CN" altLang="en-US" sz="2000" dirty="0" smtClean="0"/>
              <a:t>指令可读可写</a:t>
            </a:r>
            <a:endParaRPr lang="en-US" altLang="zh-CN" sz="2000" dirty="0" smtClean="0"/>
          </a:p>
          <a:p>
            <a:pPr lvl="1"/>
            <a:r>
              <a:rPr lang="en-US" altLang="zh-CN" sz="2400" dirty="0" smtClean="0"/>
              <a:t>Cause</a:t>
            </a:r>
            <a:r>
              <a:rPr lang="zh-CN" altLang="en-US" sz="2400" dirty="0" smtClean="0"/>
              <a:t>：指令读取，硬件控制写入</a:t>
            </a:r>
            <a:endParaRPr lang="en-US" altLang="zh-CN" sz="2400" dirty="0" smtClean="0"/>
          </a:p>
          <a:p>
            <a:pPr lvl="2"/>
            <a:r>
              <a:rPr lang="en-US" altLang="zh-CN" sz="2000" dirty="0" smtClean="0"/>
              <a:t>IP[7:2]</a:t>
            </a:r>
            <a:r>
              <a:rPr lang="zh-CN" altLang="en-US" sz="2000" dirty="0" smtClean="0"/>
              <a:t>：对应外部</a:t>
            </a:r>
            <a:r>
              <a:rPr lang="en-US" altLang="zh-CN" sz="2000" dirty="0" smtClean="0"/>
              <a:t>6</a:t>
            </a:r>
            <a:r>
              <a:rPr lang="zh-CN" altLang="en-US" sz="2000" dirty="0" smtClean="0"/>
              <a:t>个中断源</a:t>
            </a:r>
            <a:endParaRPr lang="en-US" altLang="zh-CN" sz="2000" dirty="0" smtClean="0"/>
          </a:p>
          <a:p>
            <a:pPr lvl="2"/>
            <a:r>
              <a:rPr lang="en-US" altLang="zh-CN" sz="2000" strike="sngStrike" dirty="0" err="1" smtClean="0"/>
              <a:t>ExcCode</a:t>
            </a:r>
            <a:r>
              <a:rPr lang="zh-CN" altLang="en-US" sz="2000" strike="sngStrike" dirty="0" smtClean="0"/>
              <a:t>：异常</a:t>
            </a:r>
            <a:r>
              <a:rPr lang="en-US" altLang="zh-CN" sz="2000" strike="sngStrike" dirty="0" smtClean="0"/>
              <a:t>/</a:t>
            </a:r>
            <a:r>
              <a:rPr lang="zh-CN" altLang="en-US" sz="2000" strike="sngStrike" dirty="0" smtClean="0"/>
              <a:t>中断发生时控制器控制写入编码值</a:t>
            </a:r>
            <a:endParaRPr lang="en-US" altLang="zh-CN" sz="2000" strike="sngStrike" dirty="0"/>
          </a:p>
          <a:p>
            <a:pPr lvl="1"/>
            <a:r>
              <a:rPr lang="en-US" altLang="zh-CN" sz="2400" dirty="0" smtClean="0"/>
              <a:t>EPC</a:t>
            </a:r>
            <a:r>
              <a:rPr lang="zh-CN" altLang="en-US" sz="2400" dirty="0" smtClean="0"/>
              <a:t>：用于保存异常</a:t>
            </a:r>
            <a:r>
              <a:rPr lang="en-US" altLang="zh-CN" sz="2400" dirty="0" smtClean="0"/>
              <a:t>/</a:t>
            </a:r>
            <a:r>
              <a:rPr lang="zh-CN" altLang="en-US" sz="2400" dirty="0" smtClean="0"/>
              <a:t>中断发生时的</a:t>
            </a:r>
            <a:r>
              <a:rPr lang="en-US" altLang="zh-CN" sz="2400" dirty="0" smtClean="0"/>
              <a:t>PC</a:t>
            </a:r>
          </a:p>
          <a:p>
            <a:pPr lvl="2"/>
            <a:r>
              <a:rPr lang="zh-CN" altLang="en-US" sz="2000" dirty="0" smtClean="0"/>
              <a:t>保存</a:t>
            </a:r>
            <a:r>
              <a:rPr lang="en-US" altLang="zh-CN" sz="2000" dirty="0" smtClean="0"/>
              <a:t>PC</a:t>
            </a:r>
            <a:r>
              <a:rPr lang="zh-CN" altLang="en-US" sz="2000" dirty="0" smtClean="0"/>
              <a:t>：硬件控制写入</a:t>
            </a:r>
            <a:endParaRPr lang="en-US" altLang="zh-CN" sz="2000" dirty="0" smtClean="0"/>
          </a:p>
          <a:p>
            <a:pPr lvl="2"/>
            <a:r>
              <a:rPr lang="zh-CN" altLang="en-US" sz="2000" dirty="0" smtClean="0"/>
              <a:t>指令读取：中断服务程序</a:t>
            </a:r>
            <a:endParaRPr lang="en-US" altLang="zh-CN" sz="2000" dirty="0" smtClean="0"/>
          </a:p>
          <a:p>
            <a:pPr lvl="1"/>
            <a:r>
              <a:rPr lang="en-US" altLang="zh-CN" sz="2400" dirty="0" err="1"/>
              <a:t>PRId</a:t>
            </a:r>
            <a:r>
              <a:rPr lang="zh-CN" altLang="en-US" sz="2400" dirty="0"/>
              <a:t>：处理器</a:t>
            </a:r>
            <a:r>
              <a:rPr lang="en-US" altLang="zh-CN" sz="2400" dirty="0" smtClean="0"/>
              <a:t>ID</a:t>
            </a:r>
            <a:endParaRPr lang="en-US" altLang="zh-CN" dirty="0"/>
          </a:p>
          <a:p>
            <a:pPr lvl="2"/>
            <a:r>
              <a:rPr lang="zh-CN" altLang="en-US" sz="2000" dirty="0" smtClean="0"/>
              <a:t>可以用于实现个性的编码</a:t>
            </a:r>
            <a:r>
              <a:rPr lang="en-US" altLang="zh-CN" sz="2000" dirty="0" smtClean="0">
                <a:sym typeface="Wingdings" pitchFamily="2" charset="2"/>
              </a:rPr>
              <a:t></a:t>
            </a:r>
            <a:endParaRPr lang="en-US" altLang="zh-CN" sz="2000" dirty="0" smtClean="0"/>
          </a:p>
        </p:txBody>
      </p:sp>
      <p:sp>
        <p:nvSpPr>
          <p:cNvPr id="20483" name="标题 2"/>
          <p:cNvSpPr>
            <a:spLocks noGrp="1"/>
          </p:cNvSpPr>
          <p:nvPr>
            <p:ph type="title"/>
          </p:nvPr>
        </p:nvSpPr>
        <p:spPr/>
        <p:txBody>
          <a:bodyPr/>
          <a:lstStyle/>
          <a:p>
            <a:pPr algn="l"/>
            <a:r>
              <a:rPr lang="zh-CN" altLang="en-US" dirty="0" smtClean="0"/>
              <a:t>协处理器</a:t>
            </a:r>
            <a:r>
              <a:rPr lang="en-US" altLang="zh-CN" dirty="0" smtClean="0"/>
              <a:t>0</a:t>
            </a:r>
            <a:r>
              <a:rPr lang="zh-CN" altLang="en-US" dirty="0" smtClean="0"/>
              <a:t>（</a:t>
            </a:r>
            <a:r>
              <a:rPr lang="en-US" altLang="zh-CN" dirty="0" smtClean="0"/>
              <a:t>CP0</a:t>
            </a:r>
            <a:r>
              <a:rPr lang="zh-CN" altLang="en-US" dirty="0" smtClean="0"/>
              <a:t>）</a:t>
            </a:r>
          </a:p>
        </p:txBody>
      </p:sp>
      <p:graphicFrame>
        <p:nvGraphicFramePr>
          <p:cNvPr id="4" name="表格 3"/>
          <p:cNvGraphicFramePr>
            <a:graphicFrameLocks noGrp="1"/>
          </p:cNvGraphicFramePr>
          <p:nvPr>
            <p:extLst>
              <p:ext uri="{D42A27DB-BD31-4B8C-83A1-F6EECF244321}">
                <p14:modId xmlns:p14="http://schemas.microsoft.com/office/powerpoint/2010/main" xmlns="" val="2887666846"/>
              </p:ext>
            </p:extLst>
          </p:nvPr>
        </p:nvGraphicFramePr>
        <p:xfrm>
          <a:off x="6948330" y="836640"/>
          <a:ext cx="2052000" cy="2651760"/>
        </p:xfrm>
        <a:graphic>
          <a:graphicData uri="http://schemas.openxmlformats.org/drawingml/2006/table">
            <a:tbl>
              <a:tblPr firstRow="1" bandRow="1">
                <a:tableStyleId>{21E4AEA4-8DFA-4A89-87EB-49C32662AFE0}</a:tableStyleId>
              </a:tblPr>
              <a:tblGrid>
                <a:gridCol w="864000"/>
                <a:gridCol w="1188000"/>
              </a:tblGrid>
              <a:tr h="370840">
                <a:tc>
                  <a:txBody>
                    <a:bodyPr/>
                    <a:lstStyle/>
                    <a:p>
                      <a:pPr algn="ctr"/>
                      <a:r>
                        <a:rPr lang="zh-CN" altLang="en-US" sz="2400" dirty="0" smtClean="0"/>
                        <a:t>寄存器号</a:t>
                      </a:r>
                      <a:endParaRPr lang="zh-CN" altLang="en-US" sz="2400" dirty="0"/>
                    </a:p>
                  </a:txBody>
                  <a:tcPr anchor="ctr"/>
                </a:tc>
                <a:tc>
                  <a:txBody>
                    <a:bodyPr/>
                    <a:lstStyle/>
                    <a:p>
                      <a:pPr algn="ctr"/>
                      <a:r>
                        <a:rPr lang="zh-CN" altLang="en-US" sz="2400" dirty="0" smtClean="0"/>
                        <a:t>寄存器</a:t>
                      </a:r>
                      <a:endParaRPr lang="zh-CN" altLang="en-US" sz="2400" dirty="0"/>
                    </a:p>
                  </a:txBody>
                  <a:tcPr anchor="ctr"/>
                </a:tc>
              </a:tr>
              <a:tr h="370840">
                <a:tc>
                  <a:txBody>
                    <a:bodyPr/>
                    <a:lstStyle/>
                    <a:p>
                      <a:pPr algn="ctr"/>
                      <a:r>
                        <a:rPr lang="en-US" altLang="zh-CN" sz="2400" dirty="0" smtClean="0"/>
                        <a:t>12</a:t>
                      </a:r>
                      <a:endParaRPr lang="zh-CN" altLang="en-US" sz="2400" dirty="0"/>
                    </a:p>
                  </a:txBody>
                  <a:tcPr/>
                </a:tc>
                <a:tc>
                  <a:txBody>
                    <a:bodyPr/>
                    <a:lstStyle/>
                    <a:p>
                      <a:pPr algn="ctr"/>
                      <a:r>
                        <a:rPr lang="en-US" altLang="zh-CN" sz="2400" dirty="0" smtClean="0"/>
                        <a:t>SR</a:t>
                      </a:r>
                      <a:endParaRPr lang="zh-CN" altLang="en-US" sz="2400" dirty="0"/>
                    </a:p>
                  </a:txBody>
                  <a:tcPr/>
                </a:tc>
              </a:tr>
              <a:tr h="370840">
                <a:tc>
                  <a:txBody>
                    <a:bodyPr/>
                    <a:lstStyle/>
                    <a:p>
                      <a:pPr algn="ctr"/>
                      <a:r>
                        <a:rPr lang="en-US" altLang="zh-CN" sz="2400" dirty="0" smtClean="0"/>
                        <a:t>13</a:t>
                      </a:r>
                      <a:endParaRPr lang="zh-CN" altLang="en-US" sz="2400" dirty="0"/>
                    </a:p>
                  </a:txBody>
                  <a:tcPr/>
                </a:tc>
                <a:tc>
                  <a:txBody>
                    <a:bodyPr/>
                    <a:lstStyle/>
                    <a:p>
                      <a:pPr algn="ctr"/>
                      <a:r>
                        <a:rPr lang="en-US" altLang="zh-CN" sz="2400" dirty="0" smtClean="0"/>
                        <a:t>CAUSE</a:t>
                      </a:r>
                      <a:endParaRPr lang="zh-CN" altLang="en-US" sz="2400" dirty="0"/>
                    </a:p>
                  </a:txBody>
                  <a:tcPr/>
                </a:tc>
              </a:tr>
              <a:tr h="370840">
                <a:tc>
                  <a:txBody>
                    <a:bodyPr/>
                    <a:lstStyle/>
                    <a:p>
                      <a:pPr algn="ctr"/>
                      <a:r>
                        <a:rPr lang="en-US" altLang="zh-CN" sz="2400" dirty="0" smtClean="0"/>
                        <a:t>14</a:t>
                      </a:r>
                      <a:endParaRPr lang="zh-CN" altLang="en-US" sz="2400" dirty="0"/>
                    </a:p>
                  </a:txBody>
                  <a:tcPr/>
                </a:tc>
                <a:tc>
                  <a:txBody>
                    <a:bodyPr/>
                    <a:lstStyle/>
                    <a:p>
                      <a:pPr algn="ctr"/>
                      <a:r>
                        <a:rPr lang="en-US" altLang="zh-CN" sz="2400" dirty="0" smtClean="0"/>
                        <a:t>EPC</a:t>
                      </a:r>
                      <a:endParaRPr lang="zh-CN" altLang="en-US" sz="2400" dirty="0"/>
                    </a:p>
                  </a:txBody>
                  <a:tcPr/>
                </a:tc>
              </a:tr>
              <a:tr h="370840">
                <a:tc>
                  <a:txBody>
                    <a:bodyPr/>
                    <a:lstStyle/>
                    <a:p>
                      <a:pPr algn="ctr"/>
                      <a:r>
                        <a:rPr lang="en-US" altLang="zh-CN" sz="2400" dirty="0" smtClean="0"/>
                        <a:t>15</a:t>
                      </a:r>
                      <a:endParaRPr lang="zh-CN" altLang="en-US" sz="2400" dirty="0"/>
                    </a:p>
                  </a:txBody>
                  <a:tcPr/>
                </a:tc>
                <a:tc>
                  <a:txBody>
                    <a:bodyPr/>
                    <a:lstStyle/>
                    <a:p>
                      <a:pPr algn="ctr"/>
                      <a:r>
                        <a:rPr lang="en-US" altLang="zh-CN" sz="2400" dirty="0" err="1" smtClean="0"/>
                        <a:t>PrID</a:t>
                      </a:r>
                      <a:endParaRPr lang="zh-CN" altLang="en-US" sz="2400" dirty="0"/>
                    </a:p>
                  </a:txBody>
                  <a:tcPr/>
                </a:tc>
              </a:tr>
            </a:tbl>
          </a:graphicData>
        </a:graphic>
      </p:graphicFrame>
    </p:spTree>
    <p:extLst>
      <p:ext uri="{BB962C8B-B14F-4D97-AF65-F5344CB8AC3E}">
        <p14:creationId xmlns:p14="http://schemas.microsoft.com/office/powerpoint/2010/main" xmlns="" val="2058362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417513"/>
            <a:ext cx="5257800" cy="368300"/>
          </a:xfrm>
        </p:spPr>
        <p:txBody>
          <a:bodyPr/>
          <a:lstStyle/>
          <a:p>
            <a:r>
              <a:rPr lang="zh-CN" altLang="en-US" smtClean="0"/>
              <a:t>1.1 存储系统概述</a:t>
            </a:r>
          </a:p>
        </p:txBody>
      </p:sp>
      <p:sp>
        <p:nvSpPr>
          <p:cNvPr id="365571" name="Rectangle 3"/>
          <p:cNvSpPr>
            <a:spLocks noGrp="1" noChangeArrowheads="1"/>
          </p:cNvSpPr>
          <p:nvPr>
            <p:ph type="body" idx="1"/>
          </p:nvPr>
        </p:nvSpPr>
        <p:spPr>
          <a:xfrm>
            <a:off x="684213" y="908050"/>
            <a:ext cx="7848600" cy="5210175"/>
          </a:xfrm>
        </p:spPr>
        <p:txBody>
          <a:bodyPr/>
          <a:lstStyle/>
          <a:p>
            <a:pPr>
              <a:lnSpc>
                <a:spcPct val="110000"/>
              </a:lnSpc>
              <a:spcBef>
                <a:spcPct val="0"/>
              </a:spcBef>
            </a:pPr>
            <a:r>
              <a:rPr lang="zh-CN" altLang="en-US" sz="2800" smtClean="0">
                <a:ea typeface="宋体" pitchFamily="2" charset="-122"/>
              </a:rPr>
              <a:t>存储器的性能指标</a:t>
            </a:r>
          </a:p>
          <a:p>
            <a:pPr marL="711200" lvl="1" indent="-247650">
              <a:lnSpc>
                <a:spcPct val="110000"/>
              </a:lnSpc>
              <a:spcBef>
                <a:spcPct val="0"/>
              </a:spcBef>
            </a:pPr>
            <a:r>
              <a:rPr lang="zh-CN" altLang="en-US" sz="2000" smtClean="0">
                <a:solidFill>
                  <a:schemeClr val="accent1"/>
                </a:solidFill>
                <a:ea typeface="宋体" pitchFamily="2" charset="-122"/>
              </a:rPr>
              <a:t>访问时间（</a:t>
            </a:r>
            <a:r>
              <a:rPr lang="en-US" altLang="zh-CN" sz="2000" smtClean="0">
                <a:solidFill>
                  <a:schemeClr val="accent1"/>
                </a:solidFill>
                <a:ea typeface="宋体" pitchFamily="2" charset="-122"/>
              </a:rPr>
              <a:t>Access Time）：T</a:t>
            </a:r>
            <a:r>
              <a:rPr lang="en-US" altLang="zh-CN" sz="2000" baseline="-25000" smtClean="0">
                <a:solidFill>
                  <a:schemeClr val="accent1"/>
                </a:solidFill>
                <a:ea typeface="宋体" pitchFamily="2" charset="-122"/>
              </a:rPr>
              <a:t>A</a:t>
            </a:r>
          </a:p>
          <a:p>
            <a:pPr marL="1082675" lvl="2">
              <a:lnSpc>
                <a:spcPct val="110000"/>
              </a:lnSpc>
              <a:spcBef>
                <a:spcPct val="0"/>
              </a:spcBef>
            </a:pPr>
            <a:r>
              <a:rPr lang="zh-CN" altLang="en-US" sz="2000" smtClean="0">
                <a:latin typeface="宋体" pitchFamily="2" charset="-122"/>
                <a:ea typeface="宋体" pitchFamily="2" charset="-122"/>
              </a:rPr>
              <a:t>随机访问存储器：访问时间指读或写操作所用时间，即从给定地址到存储器完成读或写操作所需时间。 </a:t>
            </a:r>
          </a:p>
          <a:p>
            <a:pPr marL="1082675" lvl="2">
              <a:lnSpc>
                <a:spcPct val="110000"/>
              </a:lnSpc>
              <a:spcBef>
                <a:spcPct val="0"/>
              </a:spcBef>
            </a:pPr>
            <a:r>
              <a:rPr lang="zh-CN" altLang="en-US" sz="2000" smtClean="0">
                <a:latin typeface="宋体" pitchFamily="2" charset="-122"/>
                <a:ea typeface="宋体" pitchFamily="2" charset="-122"/>
              </a:rPr>
              <a:t>其他类型：指将读写机构定位到目标位置所需的时间。 </a:t>
            </a:r>
          </a:p>
          <a:p>
            <a:pPr marL="711200" lvl="1" indent="-247650">
              <a:lnSpc>
                <a:spcPct val="110000"/>
              </a:lnSpc>
              <a:spcBef>
                <a:spcPct val="0"/>
              </a:spcBef>
            </a:pPr>
            <a:r>
              <a:rPr lang="zh-CN" altLang="en-US" sz="2000" smtClean="0">
                <a:solidFill>
                  <a:schemeClr val="accent1"/>
                </a:solidFill>
                <a:ea typeface="宋体" pitchFamily="2" charset="-122"/>
              </a:rPr>
              <a:t>存储周期（</a:t>
            </a:r>
            <a:r>
              <a:rPr lang="en-US" altLang="zh-CN" sz="2000" smtClean="0">
                <a:solidFill>
                  <a:schemeClr val="accent1"/>
                </a:solidFill>
                <a:ea typeface="宋体" pitchFamily="2" charset="-122"/>
              </a:rPr>
              <a:t>Cycle Time）：T</a:t>
            </a:r>
            <a:r>
              <a:rPr lang="en-US" altLang="zh-CN" sz="2000" baseline="-25000" smtClean="0">
                <a:solidFill>
                  <a:schemeClr val="accent1"/>
                </a:solidFill>
                <a:ea typeface="宋体" pitchFamily="2" charset="-122"/>
              </a:rPr>
              <a:t>C</a:t>
            </a:r>
          </a:p>
          <a:p>
            <a:pPr marL="1082675" lvl="2">
              <a:lnSpc>
                <a:spcPct val="110000"/>
              </a:lnSpc>
              <a:spcBef>
                <a:spcPct val="0"/>
              </a:spcBef>
            </a:pPr>
            <a:r>
              <a:rPr lang="zh-CN" altLang="en-US" sz="2000" smtClean="0">
                <a:latin typeface="宋体" pitchFamily="2" charset="-122"/>
                <a:ea typeface="宋体" pitchFamily="2" charset="-122"/>
              </a:rPr>
              <a:t>仅对</a:t>
            </a:r>
            <a:r>
              <a:rPr lang="en-US" altLang="zh-CN" sz="2000" smtClean="0">
                <a:latin typeface="Times New Roman" pitchFamily="18" charset="0"/>
                <a:ea typeface="宋体" pitchFamily="2" charset="-122"/>
                <a:cs typeface="Times New Roman" pitchFamily="18" charset="0"/>
              </a:rPr>
              <a:t>RAM</a:t>
            </a:r>
            <a:r>
              <a:rPr lang="zh-CN" altLang="en-US" sz="2000" smtClean="0">
                <a:latin typeface="宋体" pitchFamily="2" charset="-122"/>
                <a:ea typeface="宋体" pitchFamily="2" charset="-122"/>
              </a:rPr>
              <a:t>而言，指两次访问存储单元间的最小时间间隔。</a:t>
            </a:r>
          </a:p>
          <a:p>
            <a:pPr marL="1082675" lvl="2">
              <a:lnSpc>
                <a:spcPct val="110000"/>
              </a:lnSpc>
              <a:spcBef>
                <a:spcPct val="0"/>
              </a:spcBef>
            </a:pPr>
            <a:r>
              <a:rPr lang="zh-CN" altLang="en-US" sz="2000" smtClean="0">
                <a:latin typeface="宋体" pitchFamily="2" charset="-122"/>
                <a:ea typeface="宋体" pitchFamily="2" charset="-122"/>
              </a:rPr>
              <a:t> </a:t>
            </a:r>
            <a:r>
              <a:rPr lang="en-US" altLang="zh-CN" sz="2000" smtClean="0">
                <a:ea typeface="宋体" pitchFamily="2" charset="-122"/>
              </a:rPr>
              <a:t>T</a:t>
            </a:r>
            <a:r>
              <a:rPr lang="en-US" altLang="zh-CN" sz="2000" baseline="-25000" smtClean="0">
                <a:ea typeface="宋体" pitchFamily="2" charset="-122"/>
              </a:rPr>
              <a:t>C  </a:t>
            </a:r>
            <a:r>
              <a:rPr lang="en-US" altLang="zh-CN" sz="2000" smtClean="0">
                <a:ea typeface="宋体" pitchFamily="2" charset="-122"/>
              </a:rPr>
              <a:t>&gt;</a:t>
            </a:r>
            <a:r>
              <a:rPr lang="en-US" altLang="zh-CN" sz="2000" baseline="-25000" smtClean="0">
                <a:ea typeface="宋体" pitchFamily="2" charset="-122"/>
              </a:rPr>
              <a:t>  </a:t>
            </a:r>
            <a:r>
              <a:rPr lang="en-US" altLang="zh-CN" sz="2000" smtClean="0">
                <a:ea typeface="宋体" pitchFamily="2" charset="-122"/>
              </a:rPr>
              <a:t>T</a:t>
            </a:r>
            <a:r>
              <a:rPr lang="en-US" altLang="zh-CN" sz="2000" baseline="-25000" smtClean="0">
                <a:ea typeface="宋体" pitchFamily="2" charset="-122"/>
              </a:rPr>
              <a:t>A</a:t>
            </a:r>
            <a:endParaRPr lang="zh-CN" altLang="en-US" sz="2000" smtClean="0">
              <a:latin typeface="宋体" pitchFamily="2" charset="-122"/>
              <a:ea typeface="宋体" pitchFamily="2" charset="-122"/>
            </a:endParaRPr>
          </a:p>
          <a:p>
            <a:pPr marL="711200" lvl="1" indent="-247650">
              <a:lnSpc>
                <a:spcPct val="110000"/>
              </a:lnSpc>
              <a:spcBef>
                <a:spcPct val="0"/>
              </a:spcBef>
            </a:pPr>
            <a:r>
              <a:rPr lang="zh-CN" altLang="en-US" sz="2000" smtClean="0">
                <a:solidFill>
                  <a:schemeClr val="accent1"/>
                </a:solidFill>
                <a:latin typeface="宋体" pitchFamily="2" charset="-122"/>
                <a:ea typeface="宋体" pitchFamily="2" charset="-122"/>
              </a:rPr>
              <a:t>带宽</a:t>
            </a:r>
            <a:r>
              <a:rPr lang="zh-CN" altLang="en-US" sz="2000" smtClean="0">
                <a:solidFill>
                  <a:schemeClr val="accent1"/>
                </a:solidFill>
                <a:ea typeface="宋体" pitchFamily="2" charset="-122"/>
              </a:rPr>
              <a:t>（</a:t>
            </a:r>
            <a:r>
              <a:rPr lang="en-US" altLang="zh-CN" sz="2000" smtClean="0">
                <a:solidFill>
                  <a:schemeClr val="accent1"/>
                </a:solidFill>
                <a:ea typeface="宋体" pitchFamily="2" charset="-122"/>
              </a:rPr>
              <a:t>Bandwidth）／</a:t>
            </a:r>
            <a:r>
              <a:rPr lang="zh-CN" altLang="en-US" sz="2000" smtClean="0">
                <a:solidFill>
                  <a:schemeClr val="accent1"/>
                </a:solidFill>
                <a:ea typeface="宋体" pitchFamily="2" charset="-122"/>
              </a:rPr>
              <a:t>数据传输率（</a:t>
            </a:r>
            <a:r>
              <a:rPr lang="en-US" altLang="zh-CN" sz="2000" smtClean="0">
                <a:solidFill>
                  <a:schemeClr val="accent1"/>
                </a:solidFill>
                <a:ea typeface="宋体" pitchFamily="2" charset="-122"/>
              </a:rPr>
              <a:t>Transfer Rate）</a:t>
            </a:r>
            <a:endParaRPr lang="zh-CN" altLang="en-US" sz="2000" smtClean="0">
              <a:solidFill>
                <a:schemeClr val="accent1"/>
              </a:solidFill>
              <a:ea typeface="宋体" pitchFamily="2" charset="-122"/>
            </a:endParaRPr>
          </a:p>
          <a:p>
            <a:pPr marL="1082675" lvl="2">
              <a:lnSpc>
                <a:spcPct val="110000"/>
              </a:lnSpc>
              <a:spcBef>
                <a:spcPct val="0"/>
              </a:spcBef>
            </a:pPr>
            <a:r>
              <a:rPr lang="zh-CN" altLang="en-US" sz="2000" smtClean="0">
                <a:latin typeface="宋体" pitchFamily="2" charset="-122"/>
                <a:ea typeface="宋体" pitchFamily="2" charset="-122"/>
              </a:rPr>
              <a:t>一般的随机访问存储器：</a:t>
            </a:r>
            <a:r>
              <a:rPr lang="zh-CN" altLang="en-US" sz="2000" smtClean="0">
                <a:latin typeface="Times New Roman" pitchFamily="18" charset="0"/>
                <a:ea typeface="宋体" pitchFamily="2" charset="-122"/>
              </a:rPr>
              <a:t>1／</a:t>
            </a:r>
            <a:r>
              <a:rPr lang="en-US" altLang="zh-CN" sz="2000" smtClean="0">
                <a:latin typeface="Times New Roman" pitchFamily="18" charset="0"/>
                <a:ea typeface="宋体" pitchFamily="2" charset="-122"/>
              </a:rPr>
              <a:t>Cycle Time；</a:t>
            </a:r>
          </a:p>
          <a:p>
            <a:pPr marL="1082675" lvl="2">
              <a:lnSpc>
                <a:spcPct val="110000"/>
              </a:lnSpc>
              <a:spcBef>
                <a:spcPct val="0"/>
              </a:spcBef>
            </a:pPr>
            <a:r>
              <a:rPr lang="zh-CN" altLang="en-US" sz="2000" smtClean="0">
                <a:latin typeface="Times New Roman" pitchFamily="18" charset="0"/>
                <a:ea typeface="宋体" pitchFamily="2" charset="-122"/>
              </a:rPr>
              <a:t>其他类型：</a:t>
            </a:r>
            <a:r>
              <a:rPr lang="en-US" altLang="zh-CN" sz="2000" smtClean="0">
                <a:latin typeface="MS Sans Serif"/>
                <a:ea typeface="宋体" pitchFamily="2" charset="-122"/>
              </a:rPr>
              <a:t>T</a:t>
            </a:r>
            <a:r>
              <a:rPr lang="en-US" altLang="zh-CN" sz="2000" baseline="-30000" smtClean="0">
                <a:latin typeface="MS Sans Serif"/>
                <a:ea typeface="宋体" pitchFamily="2" charset="-122"/>
              </a:rPr>
              <a:t>N</a:t>
            </a:r>
            <a:r>
              <a:rPr lang="en-US" altLang="zh-CN" sz="2000" smtClean="0">
                <a:latin typeface="MS Sans Serif"/>
                <a:ea typeface="宋体" pitchFamily="2" charset="-122"/>
              </a:rPr>
              <a:t>=T</a:t>
            </a:r>
            <a:r>
              <a:rPr lang="en-US" altLang="zh-CN" sz="2000" baseline="-30000" smtClean="0">
                <a:latin typeface="MS Sans Serif"/>
                <a:ea typeface="宋体" pitchFamily="2" charset="-122"/>
              </a:rPr>
              <a:t>A</a:t>
            </a:r>
            <a:r>
              <a:rPr lang="en-US" altLang="zh-CN" sz="2000" smtClean="0">
                <a:latin typeface="MS Sans Serif"/>
                <a:ea typeface="宋体" pitchFamily="2" charset="-122"/>
              </a:rPr>
              <a:t>+N/R</a:t>
            </a:r>
          </a:p>
          <a:p>
            <a:pPr marL="1082675" lvl="2">
              <a:lnSpc>
                <a:spcPct val="110000"/>
              </a:lnSpc>
              <a:spcBef>
                <a:spcPct val="0"/>
              </a:spcBef>
              <a:buFont typeface="Wingdings" pitchFamily="2" charset="2"/>
              <a:buNone/>
            </a:pPr>
            <a:r>
              <a:rPr lang="en-US" altLang="zh-CN" sz="2000" smtClean="0">
                <a:latin typeface="Times New Roman" pitchFamily="18" charset="0"/>
                <a:ea typeface="宋体" pitchFamily="2" charset="-122"/>
              </a:rPr>
              <a:t>    </a:t>
            </a:r>
            <a:r>
              <a:rPr lang="en-US" altLang="zh-CN" sz="2000" smtClean="0">
                <a:latin typeface="MS Sans Serif"/>
                <a:ea typeface="宋体" pitchFamily="2" charset="-122"/>
              </a:rPr>
              <a:t>T</a:t>
            </a:r>
            <a:r>
              <a:rPr lang="en-US" altLang="zh-CN" sz="2000" baseline="-30000" smtClean="0">
                <a:latin typeface="MS Sans Serif"/>
                <a:ea typeface="宋体" pitchFamily="2" charset="-122"/>
              </a:rPr>
              <a:t>N</a:t>
            </a:r>
            <a:r>
              <a:rPr lang="en-US" altLang="zh-CN" sz="2000" smtClean="0">
                <a:latin typeface="MS Sans Serif"/>
                <a:ea typeface="宋体" pitchFamily="2" charset="-122"/>
              </a:rPr>
              <a:t>：</a:t>
            </a:r>
            <a:r>
              <a:rPr lang="zh-CN" altLang="en-US" sz="2000" smtClean="0">
                <a:latin typeface="MS Sans Serif"/>
                <a:ea typeface="宋体" pitchFamily="2" charset="-122"/>
              </a:rPr>
              <a:t>读写</a:t>
            </a:r>
            <a:r>
              <a:rPr lang="en-US" altLang="zh-CN" sz="2000" smtClean="0">
                <a:latin typeface="MS Sans Serif"/>
                <a:ea typeface="宋体" pitchFamily="2" charset="-122"/>
              </a:rPr>
              <a:t>N Bits</a:t>
            </a:r>
            <a:r>
              <a:rPr lang="zh-CN" altLang="en-US" sz="2000" smtClean="0">
                <a:latin typeface="MS Sans Serif"/>
                <a:ea typeface="宋体" pitchFamily="2" charset="-122"/>
              </a:rPr>
              <a:t>所需的平均时间</a:t>
            </a:r>
          </a:p>
          <a:p>
            <a:pPr marL="1082675" lvl="2">
              <a:lnSpc>
                <a:spcPct val="110000"/>
              </a:lnSpc>
              <a:spcBef>
                <a:spcPct val="0"/>
              </a:spcBef>
              <a:buFont typeface="Wingdings" pitchFamily="2" charset="2"/>
              <a:buNone/>
            </a:pPr>
            <a:r>
              <a:rPr lang="en-US" altLang="zh-CN" sz="2000" smtClean="0">
                <a:latin typeface="MS Sans Serif"/>
                <a:ea typeface="宋体" pitchFamily="2" charset="-122"/>
              </a:rPr>
              <a:t>    T</a:t>
            </a:r>
            <a:r>
              <a:rPr lang="en-US" altLang="zh-CN" sz="2000" baseline="-30000" smtClean="0">
                <a:latin typeface="MS Sans Serif"/>
                <a:ea typeface="宋体" pitchFamily="2" charset="-122"/>
              </a:rPr>
              <a:t>A</a:t>
            </a:r>
            <a:r>
              <a:rPr lang="en-US" altLang="zh-CN" sz="2000" smtClean="0">
                <a:latin typeface="MS Sans Serif"/>
                <a:ea typeface="宋体" pitchFamily="2" charset="-122"/>
              </a:rPr>
              <a:t>：</a:t>
            </a:r>
            <a:r>
              <a:rPr lang="zh-CN" altLang="en-US" sz="2000" smtClean="0">
                <a:latin typeface="MS Sans Serif"/>
                <a:ea typeface="宋体" pitchFamily="2" charset="-122"/>
              </a:rPr>
              <a:t>访问时间</a:t>
            </a:r>
          </a:p>
          <a:p>
            <a:pPr marL="1082675" lvl="2">
              <a:lnSpc>
                <a:spcPct val="110000"/>
              </a:lnSpc>
              <a:spcBef>
                <a:spcPct val="0"/>
              </a:spcBef>
              <a:buFont typeface="Wingdings" pitchFamily="2" charset="2"/>
              <a:buNone/>
            </a:pPr>
            <a:r>
              <a:rPr lang="en-US" altLang="zh-CN" sz="2000" smtClean="0">
                <a:latin typeface="MS Sans Serif"/>
                <a:ea typeface="宋体" pitchFamily="2" charset="-122"/>
              </a:rPr>
              <a:t>    N：N Bits</a:t>
            </a:r>
          </a:p>
          <a:p>
            <a:pPr marL="1082675" lvl="2">
              <a:lnSpc>
                <a:spcPct val="110000"/>
              </a:lnSpc>
              <a:spcBef>
                <a:spcPct val="0"/>
              </a:spcBef>
              <a:buFont typeface="Wingdings" pitchFamily="2" charset="2"/>
              <a:buNone/>
            </a:pPr>
            <a:r>
              <a:rPr lang="en-US" altLang="zh-CN" sz="2000" smtClean="0">
                <a:latin typeface="MS Sans Serif"/>
                <a:ea typeface="宋体" pitchFamily="2" charset="-122"/>
              </a:rPr>
              <a:t>    R：</a:t>
            </a:r>
            <a:r>
              <a:rPr lang="zh-CN" altLang="en-US" sz="2000" smtClean="0">
                <a:latin typeface="MS Sans Serif"/>
                <a:ea typeface="宋体" pitchFamily="2" charset="-122"/>
              </a:rPr>
              <a:t>存储部件的数据传输率</a:t>
            </a:r>
            <a:r>
              <a:rPr lang="en-US" altLang="zh-CN" sz="2000" smtClean="0">
                <a:latin typeface="MS Sans Serif"/>
                <a:ea typeface="宋体" pitchFamily="2" charset="-122"/>
              </a:rPr>
              <a:t>（ bits /s）</a:t>
            </a:r>
          </a:p>
        </p:txBody>
      </p:sp>
    </p:spTree>
    <p:extLst>
      <p:ext uri="{BB962C8B-B14F-4D97-AF65-F5344CB8AC3E}">
        <p14:creationId xmlns:p14="http://schemas.microsoft.com/office/powerpoint/2010/main" xmlns="" val="40058009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sz="2800" dirty="0" smtClean="0"/>
              <a:t>指令：</a:t>
            </a:r>
            <a:r>
              <a:rPr lang="en-US" altLang="zh-CN" sz="2800" dirty="0" smtClean="0"/>
              <a:t>MFC0</a:t>
            </a:r>
            <a:r>
              <a:rPr lang="zh-CN" altLang="en-US" sz="2800" dirty="0" smtClean="0"/>
              <a:t>、</a:t>
            </a:r>
            <a:r>
              <a:rPr lang="en-US" altLang="zh-CN" sz="2800" dirty="0" smtClean="0"/>
              <a:t>MTC0</a:t>
            </a:r>
          </a:p>
          <a:p>
            <a:pPr lvl="1"/>
            <a:r>
              <a:rPr lang="zh-CN" altLang="en-US" sz="2400" dirty="0" smtClean="0"/>
              <a:t>不能直接修改</a:t>
            </a:r>
            <a:r>
              <a:rPr lang="en-US" altLang="zh-CN" sz="2400" dirty="0" smtClean="0"/>
              <a:t>CP0</a:t>
            </a:r>
            <a:r>
              <a:rPr lang="zh-CN" altLang="en-US" sz="2400" dirty="0" smtClean="0"/>
              <a:t>寄存器，必须借助通用寄存器</a:t>
            </a:r>
            <a:endParaRPr lang="en-US" altLang="zh-CN" sz="2400" dirty="0" smtClean="0"/>
          </a:p>
          <a:p>
            <a:r>
              <a:rPr lang="en-US" altLang="zh-CN" sz="2800" dirty="0" smtClean="0"/>
              <a:t>MFC0</a:t>
            </a:r>
            <a:r>
              <a:rPr lang="zh-CN" altLang="en-US" sz="2800" dirty="0" smtClean="0"/>
              <a:t>：读取</a:t>
            </a:r>
            <a:r>
              <a:rPr lang="en-US" altLang="zh-CN" sz="2800" dirty="0" smtClean="0"/>
              <a:t>CP0</a:t>
            </a:r>
            <a:r>
              <a:rPr lang="zh-CN" altLang="en-US" sz="2800" dirty="0" smtClean="0"/>
              <a:t>寄存器至通用寄存器</a:t>
            </a:r>
            <a:endParaRPr lang="en-US" altLang="zh-CN" sz="2800" dirty="0" smtClean="0"/>
          </a:p>
          <a:p>
            <a:pPr lvl="1"/>
            <a:r>
              <a:rPr lang="en-US" altLang="zh-CN" sz="2400" dirty="0" smtClean="0"/>
              <a:t>SR</a:t>
            </a:r>
            <a:r>
              <a:rPr lang="zh-CN" altLang="en-US" sz="2400" dirty="0" smtClean="0"/>
              <a:t>：获取处理器的控制信息</a:t>
            </a:r>
            <a:endParaRPr lang="en-US" altLang="zh-CN" sz="2400" dirty="0" smtClean="0"/>
          </a:p>
          <a:p>
            <a:pPr lvl="1"/>
            <a:r>
              <a:rPr lang="en-US" altLang="zh-CN" sz="2400" dirty="0" smtClean="0"/>
              <a:t>Cause</a:t>
            </a:r>
            <a:r>
              <a:rPr lang="zh-CN" altLang="en-US" sz="2400" dirty="0" smtClean="0"/>
              <a:t>：获取处理器当前所处于的状态</a:t>
            </a:r>
            <a:endParaRPr lang="en-US" altLang="zh-CN" sz="2400" dirty="0" smtClean="0"/>
          </a:p>
          <a:p>
            <a:pPr lvl="1"/>
            <a:r>
              <a:rPr lang="en-US" altLang="zh-CN" sz="2400" dirty="0" smtClean="0"/>
              <a:t>EPC</a:t>
            </a:r>
            <a:r>
              <a:rPr lang="zh-CN" altLang="en-US" sz="2400" dirty="0" smtClean="0"/>
              <a:t>：获取被异常</a:t>
            </a:r>
            <a:r>
              <a:rPr lang="en-US" altLang="zh-CN" sz="2400" dirty="0" smtClean="0"/>
              <a:t>/</a:t>
            </a:r>
            <a:r>
              <a:rPr lang="zh-CN" altLang="en-US" sz="2400" dirty="0" smtClean="0"/>
              <a:t>中断的指令地址</a:t>
            </a:r>
            <a:endParaRPr lang="en-US" altLang="zh-CN" sz="2400" dirty="0" smtClean="0"/>
          </a:p>
          <a:p>
            <a:pPr lvl="1"/>
            <a:r>
              <a:rPr lang="en-US" altLang="zh-CN" sz="2400" dirty="0" err="1" smtClean="0"/>
              <a:t>PRId</a:t>
            </a:r>
            <a:r>
              <a:rPr lang="zh-CN" altLang="en-US" sz="2400" dirty="0" smtClean="0"/>
              <a:t>：读取处理器</a:t>
            </a:r>
            <a:r>
              <a:rPr lang="en-US" altLang="zh-CN" sz="2400" dirty="0" smtClean="0"/>
              <a:t>ID</a:t>
            </a:r>
            <a:r>
              <a:rPr lang="zh-CN" altLang="en-US" sz="2400" dirty="0" smtClean="0"/>
              <a:t>（可以读取你的个性签名</a:t>
            </a:r>
            <a:r>
              <a:rPr lang="en-US" altLang="zh-CN" sz="2400" dirty="0" smtClean="0">
                <a:sym typeface="Wingdings" pitchFamily="2" charset="2"/>
              </a:rPr>
              <a:t></a:t>
            </a:r>
            <a:r>
              <a:rPr lang="zh-CN" altLang="en-US" sz="2400" dirty="0" smtClean="0"/>
              <a:t>）</a:t>
            </a:r>
            <a:endParaRPr lang="en-US" altLang="zh-CN" sz="2400" dirty="0" smtClean="0"/>
          </a:p>
          <a:p>
            <a:r>
              <a:rPr lang="en-US" altLang="zh-CN" sz="2800" dirty="0" smtClean="0"/>
              <a:t>MTC0</a:t>
            </a:r>
            <a:r>
              <a:rPr lang="zh-CN" altLang="en-US" sz="2800" dirty="0" smtClean="0"/>
              <a:t>：通用寄存器值写入</a:t>
            </a:r>
            <a:r>
              <a:rPr lang="en-US" altLang="zh-CN" sz="2800" dirty="0" smtClean="0"/>
              <a:t>CP0</a:t>
            </a:r>
            <a:r>
              <a:rPr lang="zh-CN" altLang="en-US" sz="2800" dirty="0" smtClean="0"/>
              <a:t>寄存器</a:t>
            </a:r>
            <a:endParaRPr lang="en-US" altLang="zh-CN" sz="2800" dirty="0" smtClean="0"/>
          </a:p>
          <a:p>
            <a:pPr lvl="1"/>
            <a:r>
              <a:rPr lang="en-US" altLang="zh-CN" sz="2400" dirty="0" smtClean="0"/>
              <a:t>SR</a:t>
            </a:r>
            <a:r>
              <a:rPr lang="zh-CN" altLang="en-US" sz="2400" dirty="0" smtClean="0"/>
              <a:t>：对处理器进行控制，例如关闭中断</a:t>
            </a:r>
            <a:endParaRPr lang="en-US" altLang="zh-CN" sz="2400" dirty="0" smtClean="0"/>
          </a:p>
          <a:p>
            <a:pPr lvl="1"/>
            <a:r>
              <a:rPr lang="en-US" altLang="zh-CN" sz="2400" dirty="0" smtClean="0"/>
              <a:t>EPC</a:t>
            </a:r>
            <a:r>
              <a:rPr lang="zh-CN" altLang="en-US" sz="2400" dirty="0" smtClean="0"/>
              <a:t>：操作系统中将用于多任务切换</a:t>
            </a:r>
            <a:endParaRPr lang="en-US" altLang="zh-CN" sz="2400" dirty="0" smtClean="0"/>
          </a:p>
        </p:txBody>
      </p:sp>
      <p:sp>
        <p:nvSpPr>
          <p:cNvPr id="20483" name="标题 2"/>
          <p:cNvSpPr>
            <a:spLocks noGrp="1"/>
          </p:cNvSpPr>
          <p:nvPr>
            <p:ph type="title"/>
          </p:nvPr>
        </p:nvSpPr>
        <p:spPr/>
        <p:txBody>
          <a:bodyPr/>
          <a:lstStyle/>
          <a:p>
            <a:pPr algn="l"/>
            <a:r>
              <a:rPr lang="zh-CN" altLang="en-US" dirty="0" smtClean="0"/>
              <a:t>协处理器指令及用途</a:t>
            </a:r>
          </a:p>
        </p:txBody>
      </p:sp>
    </p:spTree>
    <p:extLst>
      <p:ext uri="{BB962C8B-B14F-4D97-AF65-F5344CB8AC3E}">
        <p14:creationId xmlns:p14="http://schemas.microsoft.com/office/powerpoint/2010/main" xmlns="" val="3225950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：模块接口</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2537552468"/>
              </p:ext>
            </p:extLst>
          </p:nvPr>
        </p:nvGraphicFramePr>
        <p:xfrm>
          <a:off x="179390" y="950000"/>
          <a:ext cx="8712000" cy="5359400"/>
        </p:xfrm>
        <a:graphic>
          <a:graphicData uri="http://schemas.openxmlformats.org/drawingml/2006/table">
            <a:tbl>
              <a:tblPr firstRow="1" bandRow="1">
                <a:tableStyleId>{21E4AEA4-8DFA-4A89-87EB-49C32662AFE0}</a:tableStyleId>
              </a:tblPr>
              <a:tblGrid>
                <a:gridCol w="1188000"/>
                <a:gridCol w="648000"/>
                <a:gridCol w="3168000"/>
                <a:gridCol w="3708000"/>
              </a:tblGrid>
              <a:tr h="370840">
                <a:tc>
                  <a:txBody>
                    <a:bodyPr/>
                    <a:lstStyle/>
                    <a:p>
                      <a:pPr algn="ctr"/>
                      <a:r>
                        <a:rPr lang="zh-CN" altLang="en-US" sz="1800" dirty="0" smtClean="0"/>
                        <a:t>信号名</a:t>
                      </a:r>
                      <a:endParaRPr lang="zh-CN" altLang="en-US" sz="1800" dirty="0"/>
                    </a:p>
                  </a:txBody>
                  <a:tcPr/>
                </a:tc>
                <a:tc>
                  <a:txBody>
                    <a:bodyPr/>
                    <a:lstStyle/>
                    <a:p>
                      <a:pPr algn="ctr"/>
                      <a:r>
                        <a:rPr lang="zh-CN" altLang="en-US" sz="1800" dirty="0" smtClean="0"/>
                        <a:t>方向</a:t>
                      </a:r>
                      <a:endParaRPr lang="zh-CN" altLang="en-US" sz="1800" dirty="0"/>
                    </a:p>
                  </a:txBody>
                  <a:tcPr/>
                </a:tc>
                <a:tc>
                  <a:txBody>
                    <a:bodyPr/>
                    <a:lstStyle/>
                    <a:p>
                      <a:pPr algn="ctr"/>
                      <a:r>
                        <a:rPr lang="zh-CN" altLang="en-US" sz="1800" dirty="0" smtClean="0"/>
                        <a:t>用途</a:t>
                      </a:r>
                      <a:endParaRPr lang="zh-CN" altLang="en-US" sz="1800" dirty="0"/>
                    </a:p>
                  </a:txBody>
                  <a:tcPr/>
                </a:tc>
                <a:tc>
                  <a:txBody>
                    <a:bodyPr/>
                    <a:lstStyle/>
                    <a:p>
                      <a:pPr algn="ctr"/>
                      <a:r>
                        <a:rPr lang="zh-CN" altLang="en-US" sz="1800" dirty="0" smtClean="0"/>
                        <a:t>产生来源及机制</a:t>
                      </a:r>
                      <a:endParaRPr lang="zh-CN" altLang="en-US" sz="1800" dirty="0"/>
                    </a:p>
                  </a:txBody>
                  <a:tcPr/>
                </a:tc>
              </a:tr>
              <a:tr h="370840">
                <a:tc>
                  <a:txBody>
                    <a:bodyPr/>
                    <a:lstStyle/>
                    <a:p>
                      <a:pPr algn="ctr"/>
                      <a:r>
                        <a:rPr lang="en-US" altLang="zh-CN" sz="1800" dirty="0" smtClean="0"/>
                        <a:t>PC[31:2]</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zh-CN" altLang="en-US" sz="1800" dirty="0" smtClean="0"/>
                        <a:t>用于保存</a:t>
                      </a:r>
                      <a:r>
                        <a:rPr lang="en-US" altLang="zh-CN" sz="1800" dirty="0" smtClean="0"/>
                        <a:t>PC</a:t>
                      </a:r>
                      <a:endParaRPr lang="zh-CN" altLang="en-US" sz="1800" dirty="0"/>
                    </a:p>
                  </a:txBody>
                  <a:tcPr anchor="ctr"/>
                </a:tc>
                <a:tc>
                  <a:txBody>
                    <a:bodyPr/>
                    <a:lstStyle/>
                    <a:p>
                      <a:pPr algn="just"/>
                      <a:r>
                        <a:rPr lang="en-US" altLang="zh-CN" sz="1800" dirty="0" smtClean="0"/>
                        <a:t>PC</a:t>
                      </a:r>
                      <a:endParaRPr lang="zh-CN" altLang="en-US" sz="1800" dirty="0"/>
                    </a:p>
                  </a:txBody>
                  <a:tcPr/>
                </a:tc>
              </a:tr>
              <a:tr h="370840">
                <a:tc>
                  <a:txBody>
                    <a:bodyPr/>
                    <a:lstStyle/>
                    <a:p>
                      <a:pPr algn="ctr"/>
                      <a:r>
                        <a:rPr lang="en-US" altLang="zh-CN" sz="1800" dirty="0" err="1" smtClean="0"/>
                        <a:t>DIn</a:t>
                      </a:r>
                      <a:r>
                        <a:rPr lang="en-US" altLang="zh-CN" sz="1800" dirty="0" smtClean="0"/>
                        <a:t>[31:0]</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dirty="0" smtClean="0"/>
                        <a:t>CP0</a:t>
                      </a:r>
                      <a:r>
                        <a:rPr lang="zh-CN" altLang="en-US" sz="1800" dirty="0" smtClean="0"/>
                        <a:t>寄存器的写入数据</a:t>
                      </a:r>
                      <a:endParaRPr lang="en-US" altLang="zh-CN" sz="1800" dirty="0" smtClean="0"/>
                    </a:p>
                  </a:txBody>
                  <a:tcPr anchor="ctr"/>
                </a:tc>
                <a:tc>
                  <a:txBody>
                    <a:bodyPr/>
                    <a:lstStyle/>
                    <a:p>
                      <a:pPr marL="0" marR="0" lvl="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kumimoji="0" lang="zh-CN" altLang="en-US" sz="1800" b="0" i="0" u="none" strike="noStrike" kern="1200" cap="none" spc="0" normalizeH="0" baseline="0" noProof="0" dirty="0" smtClean="0">
                          <a:ln>
                            <a:noFill/>
                          </a:ln>
                          <a:solidFill>
                            <a:srgbClr val="000000"/>
                          </a:solidFill>
                          <a:effectLst/>
                          <a:uLnTx/>
                          <a:uFillTx/>
                          <a:latin typeface="+mn-lt"/>
                          <a:ea typeface="+mn-ea"/>
                        </a:rPr>
                        <a:t>执行</a:t>
                      </a:r>
                      <a:r>
                        <a:rPr kumimoji="0" lang="en-US" altLang="zh-CN" sz="1800" b="0" i="0" u="none" strike="noStrike" kern="1200" cap="none" spc="0" normalizeH="0" baseline="0" noProof="0" dirty="0" smtClean="0">
                          <a:ln>
                            <a:noFill/>
                          </a:ln>
                          <a:solidFill>
                            <a:srgbClr val="000000"/>
                          </a:solidFill>
                          <a:effectLst/>
                          <a:uLnTx/>
                          <a:uFillTx/>
                          <a:latin typeface="+mn-lt"/>
                          <a:ea typeface="+mn-ea"/>
                        </a:rPr>
                        <a:t>MTC0</a:t>
                      </a:r>
                      <a:r>
                        <a:rPr kumimoji="0" lang="zh-CN" altLang="en-US" sz="1800" b="0" i="0" u="none" strike="noStrike" kern="1200" cap="none" spc="0" normalizeH="0" baseline="0" noProof="0" dirty="0" smtClean="0">
                          <a:ln>
                            <a:noFill/>
                          </a:ln>
                          <a:solidFill>
                            <a:srgbClr val="000000"/>
                          </a:solidFill>
                          <a:effectLst/>
                          <a:uLnTx/>
                          <a:uFillTx/>
                          <a:latin typeface="+mn-lt"/>
                          <a:ea typeface="+mn-ea"/>
                        </a:rPr>
                        <a:t>指令时产生</a:t>
                      </a:r>
                      <a:endParaRPr kumimoji="0" lang="en-US" altLang="zh-CN" sz="1800" b="0" i="0" u="none" strike="noStrike" kern="1200" cap="none" spc="0" normalizeH="0" baseline="0" noProof="0" dirty="0" smtClean="0">
                        <a:ln>
                          <a:noFill/>
                        </a:ln>
                        <a:solidFill>
                          <a:srgbClr val="000000"/>
                        </a:solidFill>
                        <a:effectLst/>
                        <a:uLnTx/>
                        <a:uFillTx/>
                        <a:latin typeface="+mn-lt"/>
                        <a:ea typeface="+mn-ea"/>
                      </a:endParaRPr>
                    </a:p>
                    <a:p>
                      <a:pPr marL="0" marR="0" lvl="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kumimoji="0" lang="zh-CN" altLang="en-US" sz="1800" b="0" i="0" u="none" strike="noStrike" kern="1200" cap="none" spc="0" normalizeH="0" baseline="0" noProof="0" dirty="0" smtClean="0">
                          <a:ln>
                            <a:noFill/>
                          </a:ln>
                          <a:solidFill>
                            <a:srgbClr val="000000"/>
                          </a:solidFill>
                          <a:effectLst/>
                          <a:uLnTx/>
                          <a:uFillTx/>
                          <a:latin typeface="+mn-lt"/>
                          <a:ea typeface="+mn-ea"/>
                        </a:rPr>
                        <a:t>数据来自</a:t>
                      </a:r>
                      <a:r>
                        <a:rPr kumimoji="0" lang="en-US" altLang="zh-CN" sz="1800" b="0" i="0" u="none" strike="noStrike" kern="1200" cap="none" spc="0" normalizeH="0" baseline="0" noProof="0" dirty="0" smtClean="0">
                          <a:ln>
                            <a:noFill/>
                          </a:ln>
                          <a:solidFill>
                            <a:srgbClr val="000000"/>
                          </a:solidFill>
                          <a:effectLst/>
                          <a:uLnTx/>
                          <a:uFillTx/>
                          <a:latin typeface="+mn-lt"/>
                          <a:ea typeface="+mn-ea"/>
                        </a:rPr>
                        <a:t>GPR[</a:t>
                      </a:r>
                      <a:r>
                        <a:rPr kumimoji="0" lang="en-US" altLang="zh-CN" sz="1800" b="0" i="0" u="none" strike="noStrike" kern="1200" cap="none" spc="0" normalizeH="0" baseline="0" noProof="0" dirty="0" err="1" smtClean="0">
                          <a:ln>
                            <a:noFill/>
                          </a:ln>
                          <a:solidFill>
                            <a:srgbClr val="000000"/>
                          </a:solidFill>
                          <a:effectLst/>
                          <a:uLnTx/>
                          <a:uFillTx/>
                          <a:latin typeface="+mn-lt"/>
                          <a:ea typeface="+mn-ea"/>
                        </a:rPr>
                        <a:t>rt</a:t>
                      </a:r>
                      <a:r>
                        <a:rPr kumimoji="0" lang="en-US" altLang="zh-CN" sz="1800" b="0" i="0" u="none" strike="noStrike" kern="1200" cap="none" spc="0" normalizeH="0" baseline="0" noProof="0" dirty="0" smtClean="0">
                          <a:ln>
                            <a:noFill/>
                          </a:ln>
                          <a:solidFill>
                            <a:srgbClr val="000000"/>
                          </a:solidFill>
                          <a:effectLst/>
                          <a:uLnTx/>
                          <a:uFillTx/>
                          <a:latin typeface="+mn-lt"/>
                          <a:ea typeface="+mn-ea"/>
                        </a:rPr>
                        <a:t>]</a:t>
                      </a:r>
                      <a:endParaRPr kumimoji="0" lang="zh-CN" altLang="en-US" sz="1800" b="0" i="0" u="none" strike="noStrike" kern="1200" cap="none" spc="0" normalizeH="0" baseline="0" noProof="0" dirty="0" smtClean="0">
                        <a:ln>
                          <a:noFill/>
                        </a:ln>
                        <a:solidFill>
                          <a:srgbClr val="000000"/>
                        </a:solidFill>
                        <a:effectLst/>
                        <a:uLnTx/>
                        <a:uFillTx/>
                        <a:latin typeface="+mn-lt"/>
                        <a:ea typeface="+mn-ea"/>
                      </a:endParaRPr>
                    </a:p>
                  </a:txBody>
                  <a:tcPr/>
                </a:tc>
              </a:tr>
              <a:tr h="370840">
                <a:tc>
                  <a:txBody>
                    <a:bodyPr/>
                    <a:lstStyle/>
                    <a:p>
                      <a:pPr algn="ctr"/>
                      <a:r>
                        <a:rPr lang="en-US" altLang="zh-CN" sz="1800" dirty="0" err="1" smtClean="0"/>
                        <a:t>HWInt</a:t>
                      </a:r>
                      <a:r>
                        <a:rPr lang="en-US" altLang="zh-CN" sz="1800" dirty="0" smtClean="0"/>
                        <a:t>[5:0]</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en-US" altLang="zh-CN" sz="1800" dirty="0" smtClean="0"/>
                        <a:t>6</a:t>
                      </a:r>
                      <a:r>
                        <a:rPr lang="zh-CN" altLang="en-US" sz="1800" dirty="0" smtClean="0"/>
                        <a:t>个设备中断</a:t>
                      </a:r>
                      <a:endParaRPr lang="zh-CN" altLang="en-US" sz="1800" dirty="0"/>
                    </a:p>
                  </a:txBody>
                  <a:tcPr anchor="ctr"/>
                </a:tc>
                <a:tc>
                  <a:txBody>
                    <a:bodyPr/>
                    <a:lstStyle/>
                    <a:p>
                      <a:pPr algn="just"/>
                      <a:endParaRPr lang="zh-CN" altLang="en-US" sz="1800" dirty="0"/>
                    </a:p>
                  </a:txBody>
                  <a:tcPr/>
                </a:tc>
              </a:tr>
              <a:tr h="370840">
                <a:tc>
                  <a:txBody>
                    <a:bodyPr/>
                    <a:lstStyle/>
                    <a:p>
                      <a:pPr algn="ctr"/>
                      <a:r>
                        <a:rPr lang="en-US" altLang="zh-CN" sz="1800" dirty="0" err="1" smtClean="0"/>
                        <a:t>Sel</a:t>
                      </a:r>
                      <a:r>
                        <a:rPr lang="en-US" altLang="zh-CN" sz="1800" dirty="0" smtClean="0"/>
                        <a:t>[4:0]</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zh-CN" altLang="en-US" sz="1800" dirty="0" smtClean="0"/>
                        <a:t>用于选择</a:t>
                      </a:r>
                      <a:r>
                        <a:rPr lang="en-US" altLang="zh-CN" sz="1800" dirty="0" smtClean="0"/>
                        <a:t>CP0</a:t>
                      </a:r>
                      <a:r>
                        <a:rPr lang="zh-CN" altLang="en-US" sz="1800" dirty="0" smtClean="0"/>
                        <a:t>内部的寄存器</a:t>
                      </a:r>
                      <a:endParaRPr lang="en-US" altLang="zh-CN" sz="1800" dirty="0" smtClean="0"/>
                    </a:p>
                  </a:txBody>
                  <a:tcPr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zh-CN" altLang="en-US" sz="1800" dirty="0" smtClean="0"/>
                        <a:t>执行</a:t>
                      </a:r>
                      <a:r>
                        <a:rPr lang="en-US" altLang="zh-CN" sz="1800" dirty="0" smtClean="0"/>
                        <a:t>MFC0/MTC0</a:t>
                      </a:r>
                      <a:r>
                        <a:rPr lang="zh-CN" altLang="en-US" sz="1800" dirty="0" smtClean="0"/>
                        <a:t>指令时产生</a:t>
                      </a:r>
                    </a:p>
                  </a:txBody>
                  <a:tcPr/>
                </a:tc>
              </a:tr>
              <a:tr h="370840">
                <a:tc>
                  <a:txBody>
                    <a:bodyPr/>
                    <a:lstStyle/>
                    <a:p>
                      <a:pPr algn="ctr"/>
                      <a:r>
                        <a:rPr lang="en-US" altLang="zh-CN" sz="1800" dirty="0" smtClean="0"/>
                        <a:t>Wen</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en-US" altLang="zh-CN" sz="1800" dirty="0" smtClean="0"/>
                        <a:t>CP0</a:t>
                      </a:r>
                      <a:r>
                        <a:rPr lang="zh-CN" altLang="en-US" sz="1800" dirty="0" smtClean="0"/>
                        <a:t>寄存器写使能</a:t>
                      </a:r>
                      <a:endParaRPr lang="en-US" altLang="zh-CN" sz="1800" dirty="0" smtClean="0"/>
                    </a:p>
                  </a:txBody>
                  <a:tcPr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zh-CN" altLang="en-US" sz="1800" kern="1200" dirty="0" smtClean="0">
                          <a:solidFill>
                            <a:schemeClr val="dk1"/>
                          </a:solidFill>
                          <a:latin typeface="+mn-lt"/>
                          <a:ea typeface="+mn-ea"/>
                          <a:cs typeface="+mn-cs"/>
                        </a:rPr>
                        <a:t>执行</a:t>
                      </a:r>
                      <a:r>
                        <a:rPr lang="en-US" altLang="zh-CN" sz="1800" kern="1200" dirty="0" smtClean="0">
                          <a:solidFill>
                            <a:schemeClr val="dk1"/>
                          </a:solidFill>
                          <a:latin typeface="+mn-lt"/>
                          <a:ea typeface="+mn-ea"/>
                          <a:cs typeface="+mn-cs"/>
                        </a:rPr>
                        <a:t>MTC0</a:t>
                      </a:r>
                      <a:r>
                        <a:rPr lang="zh-CN" altLang="en-US" sz="1800" kern="1200" dirty="0" smtClean="0">
                          <a:solidFill>
                            <a:schemeClr val="dk1"/>
                          </a:solidFill>
                          <a:latin typeface="+mn-lt"/>
                          <a:ea typeface="+mn-ea"/>
                          <a:cs typeface="+mn-cs"/>
                        </a:rPr>
                        <a:t>指令时产生</a:t>
                      </a:r>
                      <a:endParaRPr lang="zh-CN" altLang="en-US" sz="1800" kern="1200" dirty="0">
                        <a:solidFill>
                          <a:schemeClr val="dk1"/>
                        </a:solidFill>
                        <a:latin typeface="+mn-lt"/>
                        <a:ea typeface="+mn-ea"/>
                        <a:cs typeface="+mn-cs"/>
                      </a:endParaRPr>
                    </a:p>
                  </a:txBody>
                  <a:tcPr/>
                </a:tc>
              </a:tr>
              <a:tr h="370840">
                <a:tc>
                  <a:txBody>
                    <a:bodyPr/>
                    <a:lstStyle/>
                    <a:p>
                      <a:pPr algn="ctr"/>
                      <a:r>
                        <a:rPr lang="en-US" altLang="zh-CN" sz="1800" dirty="0" err="1" smtClean="0"/>
                        <a:t>EXLSet</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algn="just"/>
                      <a:r>
                        <a:rPr lang="zh-CN" altLang="en-US" sz="1800" dirty="0" smtClean="0"/>
                        <a:t>用于置位</a:t>
                      </a:r>
                      <a:r>
                        <a:rPr lang="en-US" altLang="zh-CN" sz="1800" dirty="0" smtClean="0"/>
                        <a:t>SR</a:t>
                      </a:r>
                      <a:r>
                        <a:rPr lang="zh-CN" altLang="en-US" sz="1800" dirty="0" smtClean="0"/>
                        <a:t>的</a:t>
                      </a:r>
                      <a:r>
                        <a:rPr lang="en-US" altLang="zh-CN" sz="1800" dirty="0" smtClean="0"/>
                        <a:t>EXL(EXL</a:t>
                      </a:r>
                      <a:r>
                        <a:rPr lang="zh-CN" altLang="en-US" sz="1800" dirty="0" smtClean="0"/>
                        <a:t>为</a:t>
                      </a:r>
                      <a:r>
                        <a:rPr lang="en-US" altLang="zh-CN" sz="1800" dirty="0" smtClean="0"/>
                        <a:t>1)</a:t>
                      </a:r>
                    </a:p>
                  </a:txBody>
                  <a:tcPr anchor="ctr"/>
                </a:tc>
                <a:tc>
                  <a:txBody>
                    <a:bodyPr/>
                    <a:lstStyle/>
                    <a:p>
                      <a:pPr marL="0" marR="0" indent="0" algn="just" defTabSz="914400" rtl="0" eaLnBrk="1" fontAlgn="ctr" latinLnBrk="0" hangingPunct="1">
                        <a:lnSpc>
                          <a:spcPct val="100000"/>
                        </a:lnSpc>
                        <a:spcBef>
                          <a:spcPts val="0"/>
                        </a:spcBef>
                        <a:spcAft>
                          <a:spcPts val="0"/>
                        </a:spcAft>
                        <a:buClr>
                          <a:srgbClr val="FFC000"/>
                        </a:buClr>
                        <a:buSzPct val="50000"/>
                        <a:buFont typeface="Wingdings" panose="05000000000000000000" pitchFamily="2" charset="2"/>
                        <a:buNone/>
                        <a:tabLst/>
                        <a:defRPr/>
                      </a:pPr>
                      <a:r>
                        <a:rPr lang="en-US" altLang="zh-CN" sz="1800" kern="1200" dirty="0" smtClean="0">
                          <a:solidFill>
                            <a:schemeClr val="dk1"/>
                          </a:solidFill>
                          <a:latin typeface="+mn-lt"/>
                          <a:ea typeface="+mn-ea"/>
                          <a:cs typeface="+mn-cs"/>
                        </a:rPr>
                        <a:t>CPU</a:t>
                      </a:r>
                      <a:r>
                        <a:rPr lang="zh-CN" altLang="en-US" sz="1800" kern="1200" dirty="0" smtClean="0">
                          <a:solidFill>
                            <a:schemeClr val="dk1"/>
                          </a:solidFill>
                          <a:latin typeface="+mn-lt"/>
                          <a:ea typeface="+mn-ea"/>
                          <a:cs typeface="+mn-cs"/>
                        </a:rPr>
                        <a:t>控制器在中断响应状态产生</a:t>
                      </a:r>
                    </a:p>
                  </a:txBody>
                  <a:tcPr/>
                </a:tc>
              </a:tr>
              <a:tr h="370840">
                <a:tc>
                  <a:txBody>
                    <a:bodyPr/>
                    <a:lstStyle/>
                    <a:p>
                      <a:pPr algn="ctr"/>
                      <a:r>
                        <a:rPr lang="en-US" altLang="zh-CN" sz="1800" dirty="0" err="1" smtClean="0"/>
                        <a:t>EXLClr</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用于清除</a:t>
                      </a:r>
                      <a:r>
                        <a:rPr lang="en-US" altLang="zh-CN" sz="1800" dirty="0" smtClean="0"/>
                        <a:t>SR</a:t>
                      </a:r>
                      <a:r>
                        <a:rPr lang="zh-CN" altLang="en-US" sz="1800" dirty="0" smtClean="0"/>
                        <a:t>的</a:t>
                      </a:r>
                      <a:r>
                        <a:rPr lang="en-US" altLang="zh-CN" sz="1800" dirty="0" smtClean="0"/>
                        <a:t>EXL(EXL</a:t>
                      </a:r>
                      <a:r>
                        <a:rPr lang="zh-CN" altLang="en-US" sz="1800" dirty="0" smtClean="0"/>
                        <a:t>为</a:t>
                      </a:r>
                      <a:r>
                        <a:rPr lang="en-US" altLang="zh-CN" sz="1800" dirty="0" smtClean="0"/>
                        <a:t>0)</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dirty="0" smtClean="0"/>
                        <a:t>CPU</a:t>
                      </a:r>
                      <a:r>
                        <a:rPr lang="zh-CN" altLang="en-US" sz="1800" dirty="0" smtClean="0"/>
                        <a:t>执行</a:t>
                      </a:r>
                      <a:r>
                        <a:rPr lang="en-US" altLang="zh-CN" sz="1800" dirty="0" smtClean="0"/>
                        <a:t>ERET</a:t>
                      </a:r>
                      <a:r>
                        <a:rPr lang="zh-CN" altLang="en-US" sz="1800" dirty="0" smtClean="0"/>
                        <a:t>指令时产生</a:t>
                      </a:r>
                    </a:p>
                  </a:txBody>
                  <a:tcPr/>
                </a:tc>
              </a:tr>
              <a:tr h="370840">
                <a:tc>
                  <a:txBody>
                    <a:bodyPr/>
                    <a:lstStyle/>
                    <a:p>
                      <a:pPr algn="ctr"/>
                      <a:r>
                        <a:rPr lang="en-US" altLang="zh-CN" sz="1800" dirty="0" err="1" smtClean="0"/>
                        <a:t>clk</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时钟</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a:tc>
              </a:tr>
              <a:tr h="370840">
                <a:tc>
                  <a:txBody>
                    <a:bodyPr/>
                    <a:lstStyle/>
                    <a:p>
                      <a:pPr algn="ctr"/>
                      <a:r>
                        <a:rPr lang="en-US" altLang="zh-CN" sz="1800" dirty="0" err="1" smtClean="0"/>
                        <a:t>rst</a:t>
                      </a:r>
                      <a:endParaRPr lang="zh-CN" altLang="en-US" sz="1800" dirty="0"/>
                    </a:p>
                  </a:txBody>
                  <a:tcPr anchor="ctr"/>
                </a:tc>
                <a:tc>
                  <a:txBody>
                    <a:bodyPr/>
                    <a:lstStyle/>
                    <a:p>
                      <a:pPr algn="ctr"/>
                      <a:r>
                        <a:rPr lang="en-US" altLang="zh-CN" sz="1800" dirty="0" smtClean="0"/>
                        <a:t>I</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复位</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a:tc>
              </a:tr>
              <a:tr h="370840">
                <a:tc>
                  <a:txBody>
                    <a:bodyPr/>
                    <a:lstStyle/>
                    <a:p>
                      <a:pPr algn="ctr"/>
                      <a:r>
                        <a:rPr lang="en-US" altLang="zh-CN" sz="1800" dirty="0" err="1" smtClean="0"/>
                        <a:t>IntReq</a:t>
                      </a:r>
                      <a:endParaRPr lang="zh-CN" altLang="en-US" sz="1800" dirty="0"/>
                    </a:p>
                  </a:txBody>
                  <a:tcPr anchor="ctr"/>
                </a:tc>
                <a:tc>
                  <a:txBody>
                    <a:bodyPr/>
                    <a:lstStyle/>
                    <a:p>
                      <a:pPr algn="ctr"/>
                      <a:r>
                        <a:rPr lang="en-US" altLang="zh-CN" sz="1800" dirty="0" smtClean="0"/>
                        <a:t>O</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中断请求，输出至</a:t>
                      </a:r>
                      <a:r>
                        <a:rPr lang="en-US" altLang="zh-CN" sz="1800" dirty="0" smtClean="0"/>
                        <a:t>CPU</a:t>
                      </a:r>
                      <a:r>
                        <a:rPr lang="zh-CN" altLang="en-US" sz="1800" dirty="0" smtClean="0"/>
                        <a:t>控制器</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是</a:t>
                      </a:r>
                      <a:r>
                        <a:rPr lang="en-US" altLang="zh-CN" sz="1800" dirty="0" err="1" smtClean="0"/>
                        <a:t>HWInt</a:t>
                      </a:r>
                      <a:r>
                        <a:rPr lang="en-US" altLang="zh-CN" sz="1800" dirty="0" smtClean="0"/>
                        <a:t>/IM/EXL/IM</a:t>
                      </a:r>
                      <a:r>
                        <a:rPr lang="zh-CN" altLang="en-US" sz="1800" dirty="0" smtClean="0"/>
                        <a:t>的函数</a:t>
                      </a:r>
                      <a:endParaRPr lang="en-US" altLang="zh-CN" sz="1800" dirty="0" smtClean="0"/>
                    </a:p>
                  </a:txBody>
                  <a:tcPr/>
                </a:tc>
              </a:tr>
              <a:tr h="370840">
                <a:tc>
                  <a:txBody>
                    <a:bodyPr/>
                    <a:lstStyle/>
                    <a:p>
                      <a:pPr algn="ctr"/>
                      <a:r>
                        <a:rPr lang="en-US" altLang="zh-CN" sz="1800" dirty="0" smtClean="0"/>
                        <a:t>EPC[31:2]</a:t>
                      </a:r>
                      <a:endParaRPr lang="zh-CN" altLang="en-US" sz="1800" dirty="0"/>
                    </a:p>
                  </a:txBody>
                  <a:tcPr anchor="ctr"/>
                </a:tc>
                <a:tc>
                  <a:txBody>
                    <a:bodyPr/>
                    <a:lstStyle/>
                    <a:p>
                      <a:pPr algn="ctr"/>
                      <a:r>
                        <a:rPr lang="en-US" altLang="zh-CN" sz="1800" dirty="0" smtClean="0"/>
                        <a:t>O</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dirty="0" smtClean="0"/>
                        <a:t>EPC</a:t>
                      </a:r>
                      <a:r>
                        <a:rPr lang="zh-CN" altLang="en-US" sz="1800" dirty="0" smtClean="0"/>
                        <a:t>寄存器输出至</a:t>
                      </a:r>
                      <a:r>
                        <a:rPr lang="en-US" altLang="zh-CN" sz="1800" dirty="0" smtClean="0"/>
                        <a:t>NPC</a:t>
                      </a:r>
                      <a:endParaRPr lang="zh-CN" altLang="en-US" sz="1800" dirty="0" smtClean="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a:tc>
              </a:tr>
              <a:tr h="370840">
                <a:tc>
                  <a:txBody>
                    <a:bodyPr/>
                    <a:lstStyle/>
                    <a:p>
                      <a:pPr algn="ctr"/>
                      <a:r>
                        <a:rPr lang="en-US" altLang="zh-CN" sz="1800" dirty="0" err="1" smtClean="0"/>
                        <a:t>DOut</a:t>
                      </a:r>
                      <a:r>
                        <a:rPr lang="en-US" altLang="zh-CN" sz="1800" dirty="0" smtClean="0"/>
                        <a:t>[31:0]</a:t>
                      </a:r>
                      <a:endParaRPr lang="zh-CN" altLang="en-US" sz="1800" dirty="0"/>
                    </a:p>
                  </a:txBody>
                  <a:tcPr anchor="ctr"/>
                </a:tc>
                <a:tc>
                  <a:txBody>
                    <a:bodyPr/>
                    <a:lstStyle/>
                    <a:p>
                      <a:pPr algn="ctr"/>
                      <a:r>
                        <a:rPr lang="en-US" altLang="zh-CN" sz="1800" dirty="0" smtClean="0"/>
                        <a:t>O</a:t>
                      </a:r>
                      <a:endParaRPr lang="zh-CN" altLang="en-US" sz="1800"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dirty="0" smtClean="0"/>
                        <a:t>CP0</a:t>
                      </a:r>
                      <a:r>
                        <a:rPr lang="zh-CN" altLang="en-US" sz="1800" dirty="0" smtClean="0"/>
                        <a:t>寄存器的输出数据</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执行</a:t>
                      </a:r>
                      <a:r>
                        <a:rPr lang="en-US" altLang="zh-CN" sz="1800" dirty="0" smtClean="0"/>
                        <a:t>MFC0</a:t>
                      </a:r>
                      <a:r>
                        <a:rPr lang="zh-CN" altLang="en-US" sz="1800" dirty="0" smtClean="0"/>
                        <a:t>指令时产生</a:t>
                      </a:r>
                      <a:endParaRPr lang="en-US" altLang="zh-CN" sz="18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dirty="0" smtClean="0"/>
                        <a:t>数据写入</a:t>
                      </a:r>
                      <a:r>
                        <a:rPr lang="en-US" altLang="zh-CN" sz="1800" dirty="0" smtClean="0"/>
                        <a:t>GPR[</a:t>
                      </a:r>
                      <a:r>
                        <a:rPr lang="en-US" altLang="zh-CN" sz="1800" dirty="0" err="1" smtClean="0"/>
                        <a:t>rt</a:t>
                      </a:r>
                      <a:r>
                        <a:rPr lang="en-US" altLang="zh-CN" sz="1800" dirty="0" smtClean="0"/>
                        <a:t>]</a:t>
                      </a:r>
                      <a:endParaRPr lang="zh-CN" altLang="en-US" sz="1800" dirty="0" smtClean="0"/>
                    </a:p>
                  </a:txBody>
                  <a:tcPr/>
                </a:tc>
              </a:tr>
            </a:tbl>
          </a:graphicData>
        </a:graphic>
      </p:graphicFrame>
    </p:spTree>
    <p:extLst>
      <p:ext uri="{BB962C8B-B14F-4D97-AF65-F5344CB8AC3E}">
        <p14:creationId xmlns:p14="http://schemas.microsoft.com/office/powerpoint/2010/main" xmlns="" val="41248785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zh-CN" altLang="en-US" dirty="0" smtClean="0">
                <a:solidFill>
                  <a:srgbClr val="000000"/>
                </a:solidFill>
              </a:rPr>
              <a:t>由于无用位较多，因此只定义有用位</a:t>
            </a:r>
            <a:endParaRPr lang="en-US" altLang="zh-CN" dirty="0" smtClean="0">
              <a:solidFill>
                <a:srgbClr val="000000"/>
              </a:solidFill>
            </a:endParaRPr>
          </a:p>
          <a:p>
            <a:pPr lvl="1"/>
            <a:r>
              <a:rPr lang="en-US" altLang="zh-CN" dirty="0" err="1" smtClean="0">
                <a:solidFill>
                  <a:srgbClr val="000000"/>
                </a:solidFill>
                <a:latin typeface="Courier New" panose="02070309020205020404" pitchFamily="49" charset="0"/>
                <a:cs typeface="Courier New" panose="02070309020205020404" pitchFamily="49" charset="0"/>
              </a:rPr>
              <a:t>reg</a:t>
            </a:r>
            <a:r>
              <a:rPr lang="en-US" altLang="zh-CN" dirty="0" smtClean="0">
                <a:solidFill>
                  <a:srgbClr val="000000"/>
                </a:solidFill>
                <a:latin typeface="Courier New" panose="02070309020205020404" pitchFamily="49" charset="0"/>
                <a:cs typeface="Courier New" panose="02070309020205020404" pitchFamily="49" charset="0"/>
              </a:rPr>
              <a:t> [15:10] </a:t>
            </a:r>
            <a:r>
              <a:rPr lang="en-US" altLang="zh-CN" dirty="0" err="1" smtClean="0">
                <a:solidFill>
                  <a:srgbClr val="000000"/>
                </a:solidFill>
                <a:latin typeface="Courier New" panose="02070309020205020404" pitchFamily="49" charset="0"/>
                <a:cs typeface="Courier New" panose="02070309020205020404" pitchFamily="49" charset="0"/>
              </a:rPr>
              <a:t>im</a:t>
            </a:r>
            <a:r>
              <a:rPr lang="en-US" altLang="zh-CN" dirty="0" smtClean="0">
                <a:solidFill>
                  <a:srgbClr val="000000"/>
                </a:solidFill>
                <a:latin typeface="Courier New" panose="02070309020205020404" pitchFamily="49" charset="0"/>
                <a:cs typeface="Courier New" panose="02070309020205020404" pitchFamily="49" charset="0"/>
              </a:rPr>
              <a:t> ;</a:t>
            </a:r>
          </a:p>
          <a:p>
            <a:pPr lvl="1"/>
            <a:r>
              <a:rPr lang="en-US" altLang="zh-CN" dirty="0" err="1" smtClean="0">
                <a:solidFill>
                  <a:srgbClr val="000000"/>
                </a:solidFill>
                <a:latin typeface="Courier New" panose="02070309020205020404" pitchFamily="49" charset="0"/>
                <a:cs typeface="Courier New" panose="02070309020205020404" pitchFamily="49" charset="0"/>
              </a:rPr>
              <a:t>reg</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exl</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ie</a:t>
            </a:r>
            <a:r>
              <a:rPr lang="en-US" altLang="zh-CN" dirty="0" smtClean="0">
                <a:solidFill>
                  <a:srgbClr val="000000"/>
                </a:solidFill>
                <a:latin typeface="Courier New" panose="02070309020205020404" pitchFamily="49" charset="0"/>
                <a:cs typeface="Courier New" panose="02070309020205020404" pitchFamily="49" charset="0"/>
              </a:rPr>
              <a:t> ;</a:t>
            </a:r>
          </a:p>
          <a:p>
            <a:r>
              <a:rPr lang="en-US" altLang="zh-CN" dirty="0" smtClean="0">
                <a:solidFill>
                  <a:srgbClr val="000000"/>
                </a:solidFill>
              </a:rPr>
              <a:t>SR</a:t>
            </a:r>
            <a:r>
              <a:rPr lang="zh-CN" altLang="en-US" dirty="0" smtClean="0">
                <a:solidFill>
                  <a:srgbClr val="000000"/>
                </a:solidFill>
              </a:rPr>
              <a:t>整体表示为：</a:t>
            </a:r>
            <a:r>
              <a:rPr lang="en-US" altLang="zh-CN" dirty="0" smtClean="0">
                <a:solidFill>
                  <a:srgbClr val="000000"/>
                </a:solidFill>
                <a:latin typeface="Courier New" panose="02070309020205020404" pitchFamily="49" charset="0"/>
                <a:cs typeface="Courier New" panose="02070309020205020404" pitchFamily="49" charset="0"/>
              </a:rPr>
              <a:t>{16’b0, </a:t>
            </a:r>
            <a:r>
              <a:rPr lang="en-US" altLang="zh-CN" dirty="0" err="1" smtClean="0">
                <a:solidFill>
                  <a:srgbClr val="000000"/>
                </a:solidFill>
                <a:latin typeface="Courier New" panose="02070309020205020404" pitchFamily="49" charset="0"/>
                <a:cs typeface="Courier New" panose="02070309020205020404" pitchFamily="49" charset="0"/>
              </a:rPr>
              <a:t>im</a:t>
            </a:r>
            <a:r>
              <a:rPr lang="en-US" altLang="zh-CN" dirty="0" smtClean="0">
                <a:solidFill>
                  <a:srgbClr val="000000"/>
                </a:solidFill>
                <a:latin typeface="Courier New" panose="02070309020205020404" pitchFamily="49" charset="0"/>
                <a:cs typeface="Courier New" panose="02070309020205020404" pitchFamily="49" charset="0"/>
              </a:rPr>
              <a:t>, 8’b0, </a:t>
            </a:r>
            <a:r>
              <a:rPr lang="en-US" altLang="zh-CN" dirty="0" err="1" smtClean="0">
                <a:solidFill>
                  <a:srgbClr val="000000"/>
                </a:solidFill>
                <a:latin typeface="Courier New" panose="02070309020205020404" pitchFamily="49" charset="0"/>
                <a:cs typeface="Courier New" panose="02070309020205020404" pitchFamily="49" charset="0"/>
              </a:rPr>
              <a:t>exl</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ie</a:t>
            </a:r>
            <a:r>
              <a:rPr lang="en-US" altLang="zh-CN" dirty="0" smtClean="0">
                <a:solidFill>
                  <a:srgbClr val="000000"/>
                </a:solidFill>
                <a:latin typeface="Courier New" panose="02070309020205020404" pitchFamily="49" charset="0"/>
                <a:cs typeface="Courier New" panose="02070309020205020404" pitchFamily="49" charset="0"/>
              </a:rPr>
              <a:t>}</a:t>
            </a:r>
          </a:p>
          <a:p>
            <a:r>
              <a:rPr lang="en-US" altLang="zh-CN" dirty="0" err="1" smtClean="0">
                <a:solidFill>
                  <a:srgbClr val="000000"/>
                </a:solidFill>
              </a:rPr>
              <a:t>im</a:t>
            </a:r>
            <a:r>
              <a:rPr lang="zh-CN" altLang="en-US" dirty="0" smtClean="0">
                <a:solidFill>
                  <a:srgbClr val="000000"/>
                </a:solidFill>
              </a:rPr>
              <a:t>，</a:t>
            </a:r>
            <a:r>
              <a:rPr lang="en-US" altLang="zh-CN" dirty="0" err="1" smtClean="0">
                <a:solidFill>
                  <a:srgbClr val="000000"/>
                </a:solidFill>
              </a:rPr>
              <a:t>ie</a:t>
            </a:r>
            <a:r>
              <a:rPr lang="zh-CN" altLang="en-US" dirty="0" smtClean="0">
                <a:solidFill>
                  <a:srgbClr val="000000"/>
                </a:solidFill>
              </a:rPr>
              <a:t>的行为很简单</a:t>
            </a:r>
            <a:endParaRPr lang="en-US" altLang="zh-CN" dirty="0" smtClean="0">
              <a:solidFill>
                <a:srgbClr val="000000"/>
              </a:solidFill>
            </a:endParaRPr>
          </a:p>
          <a:p>
            <a:pPr marL="457200" lvl="1" indent="0">
              <a:buNone/>
            </a:pPr>
            <a:r>
              <a:rPr lang="en-US" altLang="zh-CN" dirty="0" smtClean="0">
                <a:solidFill>
                  <a:srgbClr val="000000"/>
                </a:solidFill>
                <a:latin typeface="Courier New" panose="02070309020205020404" pitchFamily="49" charset="0"/>
                <a:cs typeface="Courier New" panose="02070309020205020404" pitchFamily="49" charset="0"/>
              </a:rPr>
              <a:t>if (</a:t>
            </a:r>
            <a:r>
              <a:rPr lang="zh-CN" altLang="en-US" dirty="0" smtClean="0">
                <a:solidFill>
                  <a:srgbClr val="000000"/>
                </a:solidFill>
                <a:latin typeface="Courier New" panose="02070309020205020404" pitchFamily="49" charset="0"/>
                <a:cs typeface="Courier New" panose="02070309020205020404" pitchFamily="49" charset="0"/>
              </a:rPr>
              <a:t>当</a:t>
            </a:r>
            <a:r>
              <a:rPr lang="en-US" altLang="zh-CN" dirty="0" smtClean="0">
                <a:solidFill>
                  <a:srgbClr val="000000"/>
                </a:solidFill>
                <a:latin typeface="Courier New" panose="02070309020205020404" pitchFamily="49" charset="0"/>
                <a:cs typeface="Courier New" panose="02070309020205020404" pitchFamily="49" charset="0"/>
              </a:rPr>
              <a:t>Wen</a:t>
            </a:r>
            <a:r>
              <a:rPr lang="zh-CN" altLang="en-US" dirty="0" smtClean="0">
                <a:solidFill>
                  <a:srgbClr val="000000"/>
                </a:solidFill>
                <a:latin typeface="Courier New" panose="02070309020205020404" pitchFamily="49" charset="0"/>
                <a:cs typeface="Courier New" panose="02070309020205020404" pitchFamily="49" charset="0"/>
              </a:rPr>
              <a:t>有效并且</a:t>
            </a:r>
            <a:r>
              <a:rPr lang="en-US" altLang="zh-CN" dirty="0" err="1" smtClean="0">
                <a:solidFill>
                  <a:srgbClr val="000000"/>
                </a:solidFill>
                <a:latin typeface="Courier New" panose="02070309020205020404" pitchFamily="49" charset="0"/>
                <a:cs typeface="Courier New" panose="02070309020205020404" pitchFamily="49" charset="0"/>
              </a:rPr>
              <a:t>Sel</a:t>
            </a:r>
            <a:r>
              <a:rPr lang="zh-CN" altLang="en-US" dirty="0" smtClean="0">
                <a:solidFill>
                  <a:srgbClr val="000000"/>
                </a:solidFill>
                <a:latin typeface="Courier New" panose="02070309020205020404" pitchFamily="49" charset="0"/>
                <a:cs typeface="Courier New" panose="02070309020205020404" pitchFamily="49" charset="0"/>
              </a:rPr>
              <a:t>为对应的寄存器编号</a:t>
            </a:r>
            <a:r>
              <a:rPr lang="en-US" altLang="zh-CN" dirty="0" smtClean="0">
                <a:solidFill>
                  <a:srgbClr val="000000"/>
                </a:solidFill>
                <a:latin typeface="Courier New" panose="02070309020205020404" pitchFamily="49" charset="0"/>
                <a:cs typeface="Courier New" panose="02070309020205020404" pitchFamily="49" charset="0"/>
              </a:rPr>
              <a:t>)</a:t>
            </a:r>
          </a:p>
          <a:p>
            <a:pPr marL="4749800" lvl="1" indent="-4292600">
              <a:buNone/>
            </a:pP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im</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exl</a:t>
            </a: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ie</a:t>
            </a:r>
            <a:r>
              <a:rPr lang="en-US" altLang="zh-CN" dirty="0" smtClean="0">
                <a:solidFill>
                  <a:srgbClr val="000000"/>
                </a:solidFill>
                <a:latin typeface="Courier New" panose="02070309020205020404" pitchFamily="49" charset="0"/>
                <a:cs typeface="Courier New" panose="02070309020205020404" pitchFamily="49" charset="0"/>
              </a:rPr>
              <a:t>} &lt;= {</a:t>
            </a:r>
            <a:r>
              <a:rPr lang="en-US" altLang="zh-CN" dirty="0" err="1" smtClean="0">
                <a:solidFill>
                  <a:srgbClr val="000000"/>
                </a:solidFill>
                <a:latin typeface="Courier New" panose="02070309020205020404" pitchFamily="49" charset="0"/>
                <a:cs typeface="Courier New" panose="02070309020205020404" pitchFamily="49" charset="0"/>
              </a:rPr>
              <a:t>DIn</a:t>
            </a:r>
            <a:r>
              <a:rPr lang="en-US" altLang="zh-CN" dirty="0" smtClean="0">
                <a:solidFill>
                  <a:srgbClr val="000000"/>
                </a:solidFill>
                <a:latin typeface="Courier New" panose="02070309020205020404" pitchFamily="49" charset="0"/>
                <a:cs typeface="Courier New" panose="02070309020205020404" pitchFamily="49" charset="0"/>
              </a:rPr>
              <a:t>[15:10</a:t>
            </a:r>
            <a:r>
              <a:rPr lang="en-US" altLang="zh-CN" dirty="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DIn</a:t>
            </a:r>
            <a:r>
              <a:rPr lang="en-US" altLang="zh-CN" dirty="0" smtClean="0">
                <a:solidFill>
                  <a:srgbClr val="000000"/>
                </a:solidFill>
                <a:latin typeface="Courier New" panose="02070309020205020404" pitchFamily="49" charset="0"/>
                <a:cs typeface="Courier New" panose="02070309020205020404" pitchFamily="49" charset="0"/>
              </a:rPr>
              <a:t>[1], </a:t>
            </a:r>
            <a:r>
              <a:rPr lang="en-US" altLang="zh-CN" dirty="0" err="1" smtClean="0">
                <a:solidFill>
                  <a:srgbClr val="000000"/>
                </a:solidFill>
                <a:latin typeface="Courier New" panose="02070309020205020404" pitchFamily="49" charset="0"/>
                <a:cs typeface="Courier New" panose="02070309020205020404" pitchFamily="49" charset="0"/>
              </a:rPr>
              <a:t>DIn</a:t>
            </a:r>
            <a:r>
              <a:rPr lang="en-US" altLang="zh-CN" dirty="0" smtClean="0">
                <a:solidFill>
                  <a:srgbClr val="000000"/>
                </a:solidFill>
                <a:latin typeface="Courier New" panose="02070309020205020404" pitchFamily="49" charset="0"/>
                <a:cs typeface="Courier New" panose="02070309020205020404" pitchFamily="49" charset="0"/>
              </a:rPr>
              <a:t>[0]} ;</a:t>
            </a: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smtClean="0"/>
              <a:t>SR</a:t>
            </a:r>
            <a:endParaRPr lang="zh-CN" altLang="en-US" dirty="0"/>
          </a:p>
        </p:txBody>
      </p:sp>
      <p:sp>
        <p:nvSpPr>
          <p:cNvPr id="5" name="TextBox 4"/>
          <p:cNvSpPr txBox="1"/>
          <p:nvPr/>
        </p:nvSpPr>
        <p:spPr>
          <a:xfrm>
            <a:off x="675912" y="5541131"/>
            <a:ext cx="7856638" cy="120032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algn="just"/>
            <a:r>
              <a:rPr lang="en-US" altLang="zh-CN" b="0" dirty="0" err="1" smtClean="0">
                <a:latin typeface="Courier New" panose="02070309020205020404" pitchFamily="49" charset="0"/>
                <a:cs typeface="Courier New" panose="02070309020205020404" pitchFamily="49" charset="0"/>
              </a:rPr>
              <a:t>reg</a:t>
            </a:r>
            <a:r>
              <a:rPr lang="en-US" altLang="zh-CN" b="0" dirty="0" smtClean="0">
                <a:latin typeface="Courier New" panose="02070309020205020404" pitchFamily="49" charset="0"/>
                <a:cs typeface="Courier New" panose="02070309020205020404" pitchFamily="49" charset="0"/>
              </a:rPr>
              <a:t> [5:0] </a:t>
            </a:r>
            <a:r>
              <a:rPr lang="en-US" altLang="zh-CN" b="0" dirty="0" err="1" smtClean="0">
                <a:latin typeface="Courier New" panose="02070309020205020404" pitchFamily="49" charset="0"/>
                <a:cs typeface="Courier New" panose="02070309020205020404" pitchFamily="49" charset="0"/>
              </a:rPr>
              <a:t>im</a:t>
            </a:r>
            <a:r>
              <a:rPr lang="zh-CN" altLang="en-US" b="0" dirty="0" smtClean="0">
                <a:latin typeface="Courier New" panose="02070309020205020404" pitchFamily="49" charset="0"/>
                <a:cs typeface="Courier New" panose="02070309020205020404" pitchFamily="49" charset="0"/>
              </a:rPr>
              <a:t>与</a:t>
            </a:r>
            <a:r>
              <a:rPr lang="en-US" altLang="zh-CN" b="0" dirty="0" err="1" smtClean="0">
                <a:latin typeface="Courier New" panose="02070309020205020404" pitchFamily="49" charset="0"/>
                <a:cs typeface="Courier New" panose="02070309020205020404" pitchFamily="49" charset="0"/>
              </a:rPr>
              <a:t>reg</a:t>
            </a:r>
            <a:r>
              <a:rPr lang="en-US" altLang="zh-CN" b="0" dirty="0" smtClean="0">
                <a:latin typeface="Courier New" panose="02070309020205020404" pitchFamily="49" charset="0"/>
                <a:cs typeface="Courier New" panose="02070309020205020404" pitchFamily="49" charset="0"/>
              </a:rPr>
              <a:t> [15:10]</a:t>
            </a:r>
            <a:r>
              <a:rPr lang="en-US" altLang="zh-CN" b="0" dirty="0">
                <a:latin typeface="Courier New" panose="02070309020205020404" pitchFamily="49" charset="0"/>
                <a:cs typeface="Courier New" panose="02070309020205020404" pitchFamily="49" charset="0"/>
              </a:rPr>
              <a:t> </a:t>
            </a:r>
            <a:r>
              <a:rPr lang="en-US" altLang="zh-CN" b="0" dirty="0" err="1" smtClean="0">
                <a:latin typeface="Courier New" panose="02070309020205020404" pitchFamily="49" charset="0"/>
                <a:cs typeface="Courier New" panose="02070309020205020404" pitchFamily="49" charset="0"/>
              </a:rPr>
              <a:t>im</a:t>
            </a:r>
            <a:endParaRPr lang="en-US" altLang="zh-CN" b="0" dirty="0" smtClean="0">
              <a:latin typeface="Courier New" panose="02070309020205020404" pitchFamily="49" charset="0"/>
              <a:cs typeface="Courier New" panose="02070309020205020404" pitchFamily="49" charset="0"/>
            </a:endParaRPr>
          </a:p>
          <a:p>
            <a:pPr algn="just"/>
            <a:r>
              <a:rPr lang="zh-CN" altLang="en-US" b="0" dirty="0" smtClean="0">
                <a:latin typeface="Courier New" panose="02070309020205020404" pitchFamily="49" charset="0"/>
                <a:cs typeface="Courier New" panose="02070309020205020404" pitchFamily="49" charset="0"/>
              </a:rPr>
              <a:t>是等价的，但后者编码风格更好</a:t>
            </a:r>
            <a:endParaRPr lang="en-US" altLang="zh-CN" b="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7801774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en-US" altLang="zh-CN" dirty="0" err="1" smtClean="0">
                <a:solidFill>
                  <a:srgbClr val="000000"/>
                </a:solidFill>
              </a:rPr>
              <a:t>exl</a:t>
            </a:r>
            <a:r>
              <a:rPr lang="zh-CN" altLang="en-US" dirty="0" smtClean="0">
                <a:solidFill>
                  <a:srgbClr val="000000"/>
                </a:solidFill>
              </a:rPr>
              <a:t>要复杂一些：除了类似</a:t>
            </a:r>
            <a:r>
              <a:rPr lang="en-US" altLang="zh-CN" dirty="0" err="1" smtClean="0">
                <a:solidFill>
                  <a:srgbClr val="000000"/>
                </a:solidFill>
              </a:rPr>
              <a:t>im</a:t>
            </a:r>
            <a:r>
              <a:rPr lang="en-US" altLang="zh-CN" dirty="0" smtClean="0">
                <a:solidFill>
                  <a:srgbClr val="000000"/>
                </a:solidFill>
              </a:rPr>
              <a:t>/</a:t>
            </a:r>
            <a:r>
              <a:rPr lang="en-US" altLang="zh-CN" dirty="0" err="1" smtClean="0">
                <a:solidFill>
                  <a:srgbClr val="000000"/>
                </a:solidFill>
              </a:rPr>
              <a:t>ie</a:t>
            </a:r>
            <a:r>
              <a:rPr lang="zh-CN" altLang="en-US" dirty="0" smtClean="0">
                <a:solidFill>
                  <a:srgbClr val="000000"/>
                </a:solidFill>
              </a:rPr>
              <a:t>的行为外，还必须有置位和清除的功能。以置位为例：</a:t>
            </a:r>
            <a:endParaRPr lang="en-US" altLang="zh-CN" dirty="0" smtClean="0">
              <a:solidFill>
                <a:srgbClr val="000000"/>
              </a:solidFill>
            </a:endParaRPr>
          </a:p>
          <a:p>
            <a:pPr marL="400050" lvl="1" indent="0">
              <a:buNone/>
            </a:pPr>
            <a:r>
              <a:rPr lang="en-US" altLang="zh-CN" dirty="0" smtClean="0">
                <a:solidFill>
                  <a:srgbClr val="000000"/>
                </a:solidFill>
                <a:latin typeface="Courier New" panose="02070309020205020404" pitchFamily="49" charset="0"/>
                <a:cs typeface="Courier New" panose="02070309020205020404" pitchFamily="49" charset="0"/>
              </a:rPr>
              <a:t>if (</a:t>
            </a:r>
            <a:r>
              <a:rPr lang="en-US" altLang="zh-CN" dirty="0" err="1" smtClean="0">
                <a:solidFill>
                  <a:srgbClr val="000000"/>
                </a:solidFill>
                <a:latin typeface="Courier New" panose="02070309020205020404" pitchFamily="49" charset="0"/>
                <a:cs typeface="Courier New" panose="02070309020205020404" pitchFamily="49" charset="0"/>
              </a:rPr>
              <a:t>EXLSet</a:t>
            </a:r>
            <a:r>
              <a:rPr lang="en-US" altLang="zh-CN" dirty="0" smtClean="0">
                <a:solidFill>
                  <a:srgbClr val="000000"/>
                </a:solidFill>
                <a:latin typeface="Courier New" panose="02070309020205020404" pitchFamily="49" charset="0"/>
                <a:cs typeface="Courier New" panose="02070309020205020404" pitchFamily="49" charset="0"/>
              </a:rPr>
              <a:t>)</a:t>
            </a:r>
          </a:p>
          <a:p>
            <a:pPr marL="400050" lvl="1" indent="0">
              <a:buNone/>
            </a:pPr>
            <a:r>
              <a:rPr lang="en-US" altLang="zh-CN" dirty="0" smtClean="0">
                <a:solidFill>
                  <a:srgbClr val="000000"/>
                </a:solidFill>
                <a:latin typeface="Courier New" panose="02070309020205020404" pitchFamily="49" charset="0"/>
                <a:cs typeface="Courier New" panose="02070309020205020404" pitchFamily="49" charset="0"/>
              </a:rPr>
              <a:t>    </a:t>
            </a:r>
            <a:r>
              <a:rPr lang="en-US" altLang="zh-CN" dirty="0" err="1" smtClean="0">
                <a:solidFill>
                  <a:srgbClr val="000000"/>
                </a:solidFill>
                <a:latin typeface="Courier New" panose="02070309020205020404" pitchFamily="49" charset="0"/>
                <a:cs typeface="Courier New" panose="02070309020205020404" pitchFamily="49" charset="0"/>
              </a:rPr>
              <a:t>exl</a:t>
            </a:r>
            <a:r>
              <a:rPr lang="en-US" altLang="zh-CN" dirty="0" smtClean="0">
                <a:solidFill>
                  <a:srgbClr val="000000"/>
                </a:solidFill>
                <a:latin typeface="Courier New" panose="02070309020205020404" pitchFamily="49" charset="0"/>
                <a:cs typeface="Courier New" panose="02070309020205020404" pitchFamily="49" charset="0"/>
              </a:rPr>
              <a:t> &lt;= 1’b1 ;</a:t>
            </a: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smtClean="0"/>
              <a:t>SR</a:t>
            </a:r>
            <a:endParaRPr lang="zh-CN" altLang="en-US" dirty="0"/>
          </a:p>
        </p:txBody>
      </p:sp>
    </p:spTree>
    <p:extLst>
      <p:ext uri="{BB962C8B-B14F-4D97-AF65-F5344CB8AC3E}">
        <p14:creationId xmlns:p14="http://schemas.microsoft.com/office/powerpoint/2010/main" xmlns="" val="27044283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en-US" altLang="zh-CN" dirty="0" smtClean="0">
                <a:solidFill>
                  <a:srgbClr val="000000"/>
                </a:solidFill>
              </a:rPr>
              <a:t>Cause</a:t>
            </a:r>
            <a:r>
              <a:rPr lang="zh-CN" altLang="en-US" dirty="0" smtClean="0">
                <a:solidFill>
                  <a:srgbClr val="000000"/>
                </a:solidFill>
              </a:rPr>
              <a:t>：只需定义</a:t>
            </a:r>
            <a:r>
              <a:rPr lang="en-US" altLang="zh-CN" dirty="0" smtClean="0">
                <a:solidFill>
                  <a:srgbClr val="000000"/>
                </a:solidFill>
              </a:rPr>
              <a:t>6</a:t>
            </a:r>
            <a:r>
              <a:rPr lang="zh-CN" altLang="en-US" dirty="0" smtClean="0">
                <a:solidFill>
                  <a:srgbClr val="000000"/>
                </a:solidFill>
              </a:rPr>
              <a:t>位寄存器，不断的锁存</a:t>
            </a:r>
            <a:r>
              <a:rPr lang="en-US" altLang="zh-CN" dirty="0" err="1" smtClean="0">
                <a:solidFill>
                  <a:srgbClr val="000000"/>
                </a:solidFill>
              </a:rPr>
              <a:t>HWInt</a:t>
            </a:r>
            <a:r>
              <a:rPr lang="en-US" altLang="zh-CN" dirty="0" smtClean="0">
                <a:solidFill>
                  <a:srgbClr val="000000"/>
                </a:solidFill>
              </a:rPr>
              <a:t>[5:0]</a:t>
            </a:r>
          </a:p>
          <a:p>
            <a:pPr lvl="1"/>
            <a:r>
              <a:rPr lang="en-US" altLang="zh-CN" dirty="0" err="1" smtClean="0">
                <a:solidFill>
                  <a:srgbClr val="000000"/>
                </a:solidFill>
                <a:latin typeface="Courier New" panose="02070309020205020404" pitchFamily="49" charset="0"/>
                <a:cs typeface="Courier New" panose="02070309020205020404" pitchFamily="49" charset="0"/>
              </a:rPr>
              <a:t>reg</a:t>
            </a:r>
            <a:r>
              <a:rPr lang="en-US" altLang="zh-CN" dirty="0" smtClean="0">
                <a:solidFill>
                  <a:srgbClr val="000000"/>
                </a:solidFill>
                <a:latin typeface="Courier New" panose="02070309020205020404" pitchFamily="49" charset="0"/>
                <a:cs typeface="Courier New" panose="02070309020205020404" pitchFamily="49" charset="0"/>
              </a:rPr>
              <a:t> [15:10] </a:t>
            </a:r>
            <a:r>
              <a:rPr lang="en-US" altLang="zh-CN" dirty="0" err="1" smtClean="0">
                <a:solidFill>
                  <a:srgbClr val="000000"/>
                </a:solidFill>
                <a:latin typeface="Courier New" panose="02070309020205020404" pitchFamily="49" charset="0"/>
                <a:cs typeface="Courier New" panose="02070309020205020404" pitchFamily="49" charset="0"/>
              </a:rPr>
              <a:t>hwint_pend</a:t>
            </a:r>
            <a:r>
              <a:rPr lang="en-US" altLang="zh-CN" dirty="0" smtClean="0">
                <a:solidFill>
                  <a:srgbClr val="000000"/>
                </a:solidFill>
                <a:latin typeface="Courier New" panose="02070309020205020404" pitchFamily="49" charset="0"/>
                <a:cs typeface="Courier New" panose="02070309020205020404" pitchFamily="49" charset="0"/>
              </a:rPr>
              <a:t> ;</a:t>
            </a:r>
          </a:p>
          <a:p>
            <a:r>
              <a:rPr lang="en-US" altLang="zh-CN" dirty="0" smtClean="0">
                <a:solidFill>
                  <a:srgbClr val="000000"/>
                </a:solidFill>
              </a:rPr>
              <a:t>Cause</a:t>
            </a:r>
            <a:r>
              <a:rPr lang="zh-CN" altLang="en-US" dirty="0" smtClean="0">
                <a:solidFill>
                  <a:srgbClr val="000000"/>
                </a:solidFill>
              </a:rPr>
              <a:t>整体</a:t>
            </a:r>
            <a:r>
              <a:rPr lang="zh-CN" altLang="en-US" dirty="0">
                <a:solidFill>
                  <a:srgbClr val="000000"/>
                </a:solidFill>
              </a:rPr>
              <a:t>表示为：</a:t>
            </a:r>
            <a:r>
              <a:rPr lang="en-US" altLang="zh-CN" dirty="0">
                <a:solidFill>
                  <a:srgbClr val="000000"/>
                </a:solidFill>
                <a:latin typeface="Courier New" panose="02070309020205020404" pitchFamily="49" charset="0"/>
                <a:cs typeface="Courier New" panose="02070309020205020404" pitchFamily="49" charset="0"/>
              </a:rPr>
              <a:t>{16’b0, </a:t>
            </a:r>
            <a:r>
              <a:rPr lang="en-US" altLang="zh-CN" dirty="0" err="1" smtClean="0">
                <a:solidFill>
                  <a:srgbClr val="000000"/>
                </a:solidFill>
                <a:latin typeface="Courier New" panose="02070309020205020404" pitchFamily="49" charset="0"/>
                <a:cs typeface="Courier New" panose="02070309020205020404" pitchFamily="49" charset="0"/>
              </a:rPr>
              <a:t>hwint_pend</a:t>
            </a:r>
            <a:r>
              <a:rPr lang="en-US" altLang="zh-CN" dirty="0" smtClean="0">
                <a:solidFill>
                  <a:srgbClr val="000000"/>
                </a:solidFill>
                <a:latin typeface="Courier New" panose="02070309020205020404" pitchFamily="49" charset="0"/>
                <a:cs typeface="Courier New" panose="02070309020205020404" pitchFamily="49" charset="0"/>
              </a:rPr>
              <a:t>, 10’b0}</a:t>
            </a:r>
            <a:endParaRPr lang="en-US" altLang="zh-CN" dirty="0">
              <a:solidFill>
                <a:srgbClr val="000000"/>
              </a:solidFill>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smtClean="0"/>
              <a:t>Cause</a:t>
            </a:r>
            <a:endParaRPr lang="zh-CN" altLang="en-US" dirty="0"/>
          </a:p>
        </p:txBody>
      </p:sp>
    </p:spTree>
    <p:extLst>
      <p:ext uri="{BB962C8B-B14F-4D97-AF65-F5344CB8AC3E}">
        <p14:creationId xmlns:p14="http://schemas.microsoft.com/office/powerpoint/2010/main" xmlns="" val="41644221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zh-CN" altLang="en-US" dirty="0" smtClean="0">
                <a:solidFill>
                  <a:srgbClr val="000000"/>
                </a:solidFill>
              </a:rPr>
              <a:t>定义</a:t>
            </a:r>
            <a:r>
              <a:rPr lang="en-US" altLang="zh-CN" dirty="0" smtClean="0">
                <a:solidFill>
                  <a:srgbClr val="000000"/>
                </a:solidFill>
              </a:rPr>
              <a:t>30</a:t>
            </a:r>
            <a:r>
              <a:rPr lang="zh-CN" altLang="en-US" dirty="0" smtClean="0">
                <a:solidFill>
                  <a:srgbClr val="000000"/>
                </a:solidFill>
              </a:rPr>
              <a:t>位寄存器</a:t>
            </a:r>
            <a:endParaRPr lang="en-US" altLang="zh-CN" dirty="0" smtClean="0">
              <a:solidFill>
                <a:srgbClr val="000000"/>
              </a:solidFill>
            </a:endParaRPr>
          </a:p>
          <a:p>
            <a:pPr lvl="1"/>
            <a:r>
              <a:rPr lang="en-US" altLang="zh-CN" dirty="0" err="1" smtClean="0">
                <a:solidFill>
                  <a:srgbClr val="000000"/>
                </a:solidFill>
                <a:latin typeface="Courier New" panose="02070309020205020404" pitchFamily="49" charset="0"/>
                <a:cs typeface="Courier New" panose="02070309020205020404" pitchFamily="49" charset="0"/>
              </a:rPr>
              <a:t>reg</a:t>
            </a:r>
            <a:r>
              <a:rPr lang="en-US" altLang="zh-CN" dirty="0" smtClean="0">
                <a:solidFill>
                  <a:srgbClr val="000000"/>
                </a:solidFill>
                <a:latin typeface="Courier New" panose="02070309020205020404" pitchFamily="49" charset="0"/>
                <a:cs typeface="Courier New" panose="02070309020205020404" pitchFamily="49" charset="0"/>
              </a:rPr>
              <a:t> [32:2] </a:t>
            </a:r>
            <a:r>
              <a:rPr lang="en-US" altLang="zh-CN" dirty="0" err="1" smtClean="0">
                <a:solidFill>
                  <a:srgbClr val="000000"/>
                </a:solidFill>
                <a:latin typeface="Courier New" panose="02070309020205020404" pitchFamily="49" charset="0"/>
                <a:cs typeface="Courier New" panose="02070309020205020404" pitchFamily="49" charset="0"/>
              </a:rPr>
              <a:t>epc</a:t>
            </a:r>
            <a:r>
              <a:rPr lang="en-US" altLang="zh-CN" dirty="0" smtClean="0">
                <a:solidFill>
                  <a:srgbClr val="000000"/>
                </a:solidFill>
                <a:latin typeface="Courier New" panose="02070309020205020404" pitchFamily="49" charset="0"/>
                <a:cs typeface="Courier New" panose="02070309020205020404" pitchFamily="49" charset="0"/>
              </a:rPr>
              <a:t>;</a:t>
            </a:r>
          </a:p>
          <a:p>
            <a:r>
              <a:rPr lang="zh-CN" altLang="en-US" dirty="0" smtClean="0">
                <a:solidFill>
                  <a:srgbClr val="000000"/>
                </a:solidFill>
                <a:latin typeface="Courier New" panose="02070309020205020404" pitchFamily="49" charset="0"/>
                <a:cs typeface="Courier New" panose="02070309020205020404" pitchFamily="49" charset="0"/>
              </a:rPr>
              <a:t>为什么不需要</a:t>
            </a:r>
            <a:r>
              <a:rPr lang="en-US" altLang="zh-CN" dirty="0" smtClean="0">
                <a:solidFill>
                  <a:srgbClr val="000000"/>
                </a:solidFill>
                <a:latin typeface="Courier New" panose="02070309020205020404" pitchFamily="49" charset="0"/>
                <a:cs typeface="Courier New" panose="02070309020205020404" pitchFamily="49" charset="0"/>
              </a:rPr>
              <a:t>32</a:t>
            </a:r>
            <a:r>
              <a:rPr lang="zh-CN" altLang="en-US" dirty="0" smtClean="0">
                <a:solidFill>
                  <a:srgbClr val="000000"/>
                </a:solidFill>
                <a:latin typeface="Courier New" panose="02070309020205020404" pitchFamily="49" charset="0"/>
                <a:cs typeface="Courier New" panose="02070309020205020404" pitchFamily="49" charset="0"/>
              </a:rPr>
              <a:t>位？</a:t>
            </a:r>
            <a:endParaRPr lang="en-US" altLang="zh-CN" dirty="0" smtClean="0">
              <a:solidFill>
                <a:srgbClr val="000000"/>
              </a:solidFill>
              <a:latin typeface="Courier New" panose="02070309020205020404" pitchFamily="49" charset="0"/>
              <a:cs typeface="Courier New" panose="02070309020205020404" pitchFamily="49" charset="0"/>
            </a:endParaRPr>
          </a:p>
          <a:p>
            <a:endParaRPr lang="en-US" altLang="zh-CN" dirty="0">
              <a:solidFill>
                <a:srgbClr val="000000"/>
              </a:solidFill>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smtClean="0"/>
              <a:t>EPC</a:t>
            </a:r>
            <a:endParaRPr lang="zh-CN" altLang="en-US" dirty="0"/>
          </a:p>
        </p:txBody>
      </p:sp>
    </p:spTree>
    <p:extLst>
      <p:ext uri="{BB962C8B-B14F-4D97-AF65-F5344CB8AC3E}">
        <p14:creationId xmlns:p14="http://schemas.microsoft.com/office/powerpoint/2010/main" xmlns="" val="4247137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zh-CN" altLang="en-US" dirty="0" smtClean="0">
                <a:solidFill>
                  <a:srgbClr val="000000"/>
                </a:solidFill>
                <a:cs typeface="Courier New" panose="02070309020205020404" pitchFamily="49" charset="0"/>
              </a:rPr>
              <a:t>用于对公司</a:t>
            </a:r>
            <a:r>
              <a:rPr lang="en-US" altLang="zh-CN" dirty="0" smtClean="0">
                <a:solidFill>
                  <a:srgbClr val="000000"/>
                </a:solidFill>
                <a:cs typeface="Courier New" panose="02070309020205020404" pitchFamily="49" charset="0"/>
              </a:rPr>
              <a:t>/</a:t>
            </a:r>
            <a:r>
              <a:rPr lang="zh-CN" altLang="en-US" dirty="0" smtClean="0">
                <a:solidFill>
                  <a:srgbClr val="000000"/>
                </a:solidFill>
                <a:cs typeface="Courier New" panose="02070309020205020404" pitchFamily="49" charset="0"/>
              </a:rPr>
              <a:t>指令集版本等进行标识</a:t>
            </a:r>
            <a:endParaRPr lang="en-US" altLang="zh-CN" dirty="0" smtClean="0">
              <a:solidFill>
                <a:srgbClr val="000000"/>
              </a:solidFill>
              <a:cs typeface="Courier New" panose="02070309020205020404" pitchFamily="49" charset="0"/>
            </a:endParaRPr>
          </a:p>
          <a:p>
            <a:pPr lvl="1"/>
            <a:r>
              <a:rPr lang="en-US" altLang="zh-CN" dirty="0" smtClean="0">
                <a:solidFill>
                  <a:srgbClr val="000000"/>
                </a:solidFill>
                <a:cs typeface="Courier New" panose="02070309020205020404" pitchFamily="49" charset="0"/>
              </a:rPr>
              <a:t>Intel</a:t>
            </a:r>
            <a:r>
              <a:rPr lang="zh-CN" altLang="en-US" dirty="0" smtClean="0">
                <a:solidFill>
                  <a:srgbClr val="000000"/>
                </a:solidFill>
                <a:cs typeface="Courier New" panose="02070309020205020404" pitchFamily="49" charset="0"/>
              </a:rPr>
              <a:t>处理器也有</a:t>
            </a:r>
            <a:r>
              <a:rPr lang="en-US" altLang="zh-CN" dirty="0" smtClean="0">
                <a:solidFill>
                  <a:srgbClr val="000000"/>
                </a:solidFill>
                <a:cs typeface="Courier New" panose="02070309020205020404" pitchFamily="49" charset="0"/>
              </a:rPr>
              <a:t>ID</a:t>
            </a:r>
            <a:r>
              <a:rPr lang="zh-CN" altLang="en-US" dirty="0" smtClean="0">
                <a:solidFill>
                  <a:srgbClr val="000000"/>
                </a:solidFill>
                <a:cs typeface="Courier New" panose="02070309020205020404" pitchFamily="49" charset="0"/>
              </a:rPr>
              <a:t>，</a:t>
            </a:r>
            <a:r>
              <a:rPr lang="en-US" altLang="zh-CN" dirty="0" smtClean="0">
                <a:solidFill>
                  <a:srgbClr val="000000"/>
                </a:solidFill>
                <a:cs typeface="Courier New" panose="02070309020205020404" pitchFamily="49" charset="0"/>
              </a:rPr>
              <a:t>CPU-Z</a:t>
            </a:r>
            <a:r>
              <a:rPr lang="zh-CN" altLang="en-US" dirty="0" smtClean="0">
                <a:solidFill>
                  <a:srgbClr val="000000"/>
                </a:solidFill>
                <a:cs typeface="Courier New" panose="02070309020205020404" pitchFamily="49" charset="0"/>
              </a:rPr>
              <a:t>就可以读取</a:t>
            </a:r>
            <a:endParaRPr lang="en-US" altLang="zh-CN" dirty="0" smtClean="0">
              <a:solidFill>
                <a:srgbClr val="000000"/>
              </a:solidFill>
              <a:cs typeface="Courier New" panose="02070309020205020404" pitchFamily="49" charset="0"/>
            </a:endParaRPr>
          </a:p>
          <a:p>
            <a:endParaRPr lang="en-US" altLang="zh-CN" dirty="0" smtClean="0">
              <a:solidFill>
                <a:srgbClr val="000000"/>
              </a:solidFill>
              <a:cs typeface="Courier New" panose="02070309020205020404" pitchFamily="49" charset="0"/>
            </a:endParaRPr>
          </a:p>
          <a:p>
            <a:endParaRPr lang="en-US" altLang="zh-CN" dirty="0" smtClean="0">
              <a:solidFill>
                <a:srgbClr val="000000"/>
              </a:solidFill>
              <a:cs typeface="Courier New" panose="02070309020205020404" pitchFamily="49" charset="0"/>
            </a:endParaRPr>
          </a:p>
          <a:p>
            <a:r>
              <a:rPr lang="zh-CN" altLang="en-US" dirty="0" smtClean="0">
                <a:solidFill>
                  <a:srgbClr val="000000"/>
                </a:solidFill>
                <a:cs typeface="Courier New" panose="02070309020205020404" pitchFamily="49" charset="0"/>
              </a:rPr>
              <a:t>目前可以任意选则用一个</a:t>
            </a:r>
            <a:r>
              <a:rPr lang="en-US" altLang="zh-CN" dirty="0" smtClean="0">
                <a:solidFill>
                  <a:srgbClr val="000000"/>
                </a:solidFill>
                <a:cs typeface="Courier New" panose="02070309020205020404" pitchFamily="49" charset="0"/>
              </a:rPr>
              <a:t>4</a:t>
            </a:r>
            <a:r>
              <a:rPr lang="zh-CN" altLang="en-US" dirty="0" smtClean="0">
                <a:solidFill>
                  <a:srgbClr val="000000"/>
                </a:solidFill>
                <a:cs typeface="Courier New" panose="02070309020205020404" pitchFamily="49" charset="0"/>
              </a:rPr>
              <a:t>字节的编码值，如</a:t>
            </a:r>
            <a:endParaRPr lang="en-US" altLang="zh-CN" dirty="0" smtClean="0">
              <a:solidFill>
                <a:srgbClr val="000000"/>
              </a:solidFill>
              <a:cs typeface="Courier New" panose="02070309020205020404" pitchFamily="49" charset="0"/>
            </a:endParaRPr>
          </a:p>
          <a:p>
            <a:pPr lvl="1"/>
            <a:r>
              <a:rPr lang="en-US" altLang="zh-CN" dirty="0" smtClean="0">
                <a:solidFill>
                  <a:srgbClr val="000000"/>
                </a:solidFill>
                <a:cs typeface="Courier New" panose="02070309020205020404" pitchFamily="49" charset="0"/>
              </a:rPr>
              <a:t>0x1234_5678</a:t>
            </a:r>
          </a:p>
          <a:p>
            <a:endParaRPr lang="en-US" altLang="zh-CN" dirty="0">
              <a:solidFill>
                <a:srgbClr val="000000"/>
              </a:solidFill>
              <a:cs typeface="Courier New" panose="02070309020205020404" pitchFamily="49" charset="0"/>
            </a:endParaRP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a:t>
            </a:r>
            <a:r>
              <a:rPr lang="en-US" altLang="zh-CN" dirty="0" err="1" smtClean="0"/>
              <a:t>PRId</a:t>
            </a:r>
            <a:endParaRPr lang="zh-CN"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713" y="1988800"/>
            <a:ext cx="9017917" cy="6804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554367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765175"/>
            <a:ext cx="8678287" cy="5688245"/>
          </a:xfrm>
          <a:solidFill>
            <a:schemeClr val="bg1"/>
          </a:solidFill>
        </p:spPr>
        <p:txBody>
          <a:bodyPr/>
          <a:lstStyle/>
          <a:p>
            <a:r>
              <a:rPr lang="zh-CN" altLang="en-US" dirty="0" smtClean="0">
                <a:solidFill>
                  <a:srgbClr val="000000"/>
                </a:solidFill>
                <a:cs typeface="Courier New" panose="02070309020205020404" pitchFamily="49" charset="0"/>
              </a:rPr>
              <a:t>除了</a:t>
            </a:r>
            <a:r>
              <a:rPr lang="en-US" altLang="zh-CN" dirty="0" smtClean="0">
                <a:solidFill>
                  <a:srgbClr val="000000"/>
                </a:solidFill>
                <a:cs typeface="Courier New" panose="02070309020205020404" pitchFamily="49" charset="0"/>
              </a:rPr>
              <a:t>SR/Cause/EPC/</a:t>
            </a:r>
            <a:r>
              <a:rPr lang="en-US" altLang="zh-CN" dirty="0" err="1" smtClean="0">
                <a:solidFill>
                  <a:srgbClr val="000000"/>
                </a:solidFill>
                <a:cs typeface="Courier New" panose="02070309020205020404" pitchFamily="49" charset="0"/>
              </a:rPr>
              <a:t>PRId</a:t>
            </a:r>
            <a:r>
              <a:rPr lang="zh-CN" altLang="en-US" dirty="0" smtClean="0">
                <a:solidFill>
                  <a:srgbClr val="000000"/>
                </a:solidFill>
                <a:cs typeface="Courier New" panose="02070309020205020404" pitchFamily="49" charset="0"/>
              </a:rPr>
              <a:t>外，一律输出</a:t>
            </a:r>
            <a:r>
              <a:rPr lang="en-US" altLang="zh-CN" dirty="0" smtClean="0">
                <a:solidFill>
                  <a:srgbClr val="000000"/>
                </a:solidFill>
                <a:cs typeface="Courier New" panose="02070309020205020404" pitchFamily="49" charset="0"/>
              </a:rPr>
              <a:t>0</a:t>
            </a:r>
            <a:r>
              <a:rPr lang="zh-CN" altLang="en-US" dirty="0" smtClean="0">
                <a:solidFill>
                  <a:srgbClr val="000000"/>
                </a:solidFill>
                <a:cs typeface="Courier New" panose="02070309020205020404" pitchFamily="49" charset="0"/>
              </a:rPr>
              <a:t>。</a:t>
            </a:r>
            <a:endParaRPr lang="en-US" altLang="zh-CN" dirty="0" smtClean="0">
              <a:solidFill>
                <a:srgbClr val="000000"/>
              </a:solidFill>
              <a:cs typeface="Courier New" panose="02070309020205020404" pitchFamily="49" charset="0"/>
            </a:endParaRPr>
          </a:p>
          <a:p>
            <a:r>
              <a:rPr lang="zh-CN" altLang="en-US" dirty="0" smtClean="0">
                <a:solidFill>
                  <a:srgbClr val="000000"/>
                </a:solidFill>
                <a:cs typeface="Courier New" panose="02070309020205020404" pitchFamily="49" charset="0"/>
              </a:rPr>
              <a:t>可以设计一个</a:t>
            </a:r>
            <a:r>
              <a:rPr lang="en-US" altLang="zh-CN" dirty="0" smtClean="0">
                <a:solidFill>
                  <a:srgbClr val="000000"/>
                </a:solidFill>
                <a:cs typeface="Courier New" panose="02070309020205020404" pitchFamily="49" charset="0"/>
              </a:rPr>
              <a:t>5</a:t>
            </a:r>
            <a:r>
              <a:rPr lang="zh-CN" altLang="en-US" dirty="0" smtClean="0">
                <a:solidFill>
                  <a:srgbClr val="000000"/>
                </a:solidFill>
                <a:cs typeface="Courier New" panose="02070309020205020404" pitchFamily="49" charset="0"/>
              </a:rPr>
              <a:t>选</a:t>
            </a:r>
            <a:r>
              <a:rPr lang="en-US" altLang="zh-CN" dirty="0" smtClean="0">
                <a:solidFill>
                  <a:srgbClr val="000000"/>
                </a:solidFill>
                <a:cs typeface="Courier New" panose="02070309020205020404" pitchFamily="49" charset="0"/>
              </a:rPr>
              <a:t>1</a:t>
            </a:r>
            <a:r>
              <a:rPr lang="zh-CN" altLang="en-US" dirty="0" smtClean="0">
                <a:solidFill>
                  <a:srgbClr val="000000"/>
                </a:solidFill>
                <a:cs typeface="Courier New" panose="02070309020205020404" pitchFamily="49" charset="0"/>
              </a:rPr>
              <a:t>的</a:t>
            </a:r>
            <a:r>
              <a:rPr lang="en-US" altLang="zh-CN" dirty="0" smtClean="0">
                <a:solidFill>
                  <a:srgbClr val="000000"/>
                </a:solidFill>
                <a:cs typeface="Courier New" panose="02070309020205020404" pitchFamily="49" charset="0"/>
              </a:rPr>
              <a:t>MUX</a:t>
            </a:r>
            <a:r>
              <a:rPr lang="zh-CN" altLang="en-US" dirty="0" smtClean="0">
                <a:solidFill>
                  <a:srgbClr val="000000"/>
                </a:solidFill>
                <a:cs typeface="Courier New" panose="02070309020205020404" pitchFamily="49" charset="0"/>
              </a:rPr>
              <a:t>。</a:t>
            </a:r>
            <a:endParaRPr lang="en-US" altLang="zh-CN" dirty="0" smtClean="0">
              <a:solidFill>
                <a:srgbClr val="000000"/>
              </a:solidFill>
              <a:cs typeface="Courier New" panose="02070309020205020404" pitchFamily="49" charset="0"/>
            </a:endParaRPr>
          </a:p>
          <a:p>
            <a:r>
              <a:rPr lang="zh-CN" altLang="en-US" dirty="0" smtClean="0">
                <a:solidFill>
                  <a:srgbClr val="000000"/>
                </a:solidFill>
                <a:cs typeface="Courier New" panose="02070309020205020404" pitchFamily="49" charset="0"/>
              </a:rPr>
              <a:t>也可以用行为描述，样例代码：</a:t>
            </a:r>
            <a:endParaRPr lang="en-US" altLang="zh-CN" dirty="0" smtClean="0">
              <a:solidFill>
                <a:srgbClr val="000000"/>
              </a:solidFill>
              <a:cs typeface="Courier New" panose="02070309020205020404" pitchFamily="49" charset="0"/>
            </a:endParaRPr>
          </a:p>
          <a:p>
            <a:pPr marL="0" indent="0">
              <a:buNone/>
            </a:pPr>
            <a:r>
              <a:rPr lang="en-US" altLang="zh-CN" sz="2000" dirty="0" smtClean="0">
                <a:solidFill>
                  <a:srgbClr val="000000"/>
                </a:solidFill>
                <a:latin typeface="Courier New" panose="02070309020205020404" pitchFamily="49" charset="0"/>
                <a:cs typeface="Courier New" panose="02070309020205020404" pitchFamily="49" charset="0"/>
              </a:rPr>
              <a:t>assign </a:t>
            </a:r>
            <a:r>
              <a:rPr lang="en-US" altLang="zh-CN" sz="2000" dirty="0" err="1" smtClean="0">
                <a:solidFill>
                  <a:srgbClr val="000000"/>
                </a:solidFill>
                <a:latin typeface="Courier New" panose="02070309020205020404" pitchFamily="49" charset="0"/>
                <a:cs typeface="Courier New" panose="02070309020205020404" pitchFamily="49" charset="0"/>
              </a:rPr>
              <a:t>DOut</a:t>
            </a:r>
            <a:r>
              <a:rPr lang="en-US" altLang="zh-CN" sz="2000" dirty="0" smtClean="0">
                <a:solidFill>
                  <a:srgbClr val="000000"/>
                </a:solidFill>
                <a:latin typeface="Courier New" panose="02070309020205020404" pitchFamily="49" charset="0"/>
                <a:cs typeface="Courier New" panose="02070309020205020404" pitchFamily="49" charset="0"/>
              </a:rPr>
              <a:t> = (</a:t>
            </a:r>
            <a:r>
              <a:rPr lang="en-US" altLang="zh-CN" sz="2000" dirty="0" err="1" smtClean="0">
                <a:solidFill>
                  <a:srgbClr val="000000"/>
                </a:solidFill>
                <a:latin typeface="Courier New" panose="02070309020205020404" pitchFamily="49" charset="0"/>
                <a:cs typeface="Courier New" panose="02070309020205020404" pitchFamily="49" charset="0"/>
              </a:rPr>
              <a:t>Sel</a:t>
            </a:r>
            <a:r>
              <a:rPr lang="en-US" altLang="zh-CN" sz="2000" dirty="0" smtClean="0">
                <a:solidFill>
                  <a:srgbClr val="000000"/>
                </a:solidFill>
                <a:latin typeface="Courier New" panose="02070309020205020404" pitchFamily="49" charset="0"/>
                <a:cs typeface="Courier New" panose="02070309020205020404" pitchFamily="49" charset="0"/>
              </a:rPr>
              <a:t>==12) ? </a:t>
            </a:r>
            <a:r>
              <a:rPr lang="en-US" altLang="zh-CN" sz="2000" dirty="0">
                <a:solidFill>
                  <a:srgbClr val="000000"/>
                </a:solidFill>
                <a:latin typeface="Courier New" panose="02070309020205020404" pitchFamily="49" charset="0"/>
                <a:cs typeface="Courier New" panose="02070309020205020404" pitchFamily="49" charset="0"/>
              </a:rPr>
              <a:t>{16’b0, </a:t>
            </a:r>
            <a:r>
              <a:rPr lang="en-US" altLang="zh-CN" sz="2000" dirty="0" err="1">
                <a:solidFill>
                  <a:srgbClr val="000000"/>
                </a:solidFill>
                <a:latin typeface="Courier New" panose="02070309020205020404" pitchFamily="49" charset="0"/>
                <a:cs typeface="Courier New" panose="02070309020205020404" pitchFamily="49" charset="0"/>
              </a:rPr>
              <a:t>im</a:t>
            </a:r>
            <a:r>
              <a:rPr lang="en-US" altLang="zh-CN" sz="2000" dirty="0">
                <a:solidFill>
                  <a:srgbClr val="000000"/>
                </a:solidFill>
                <a:latin typeface="Courier New" panose="02070309020205020404" pitchFamily="49" charset="0"/>
                <a:cs typeface="Courier New" panose="02070309020205020404" pitchFamily="49" charset="0"/>
              </a:rPr>
              <a:t>, 8’b0, </a:t>
            </a:r>
            <a:r>
              <a:rPr lang="en-US" altLang="zh-CN" sz="2000" dirty="0" err="1">
                <a:solidFill>
                  <a:srgbClr val="000000"/>
                </a:solidFill>
                <a:latin typeface="Courier New" panose="02070309020205020404" pitchFamily="49" charset="0"/>
                <a:cs typeface="Courier New" panose="02070309020205020404" pitchFamily="49" charset="0"/>
              </a:rPr>
              <a:t>exl</a:t>
            </a:r>
            <a:r>
              <a:rPr lang="en-US" altLang="zh-CN" sz="2000" dirty="0">
                <a:solidFill>
                  <a:srgbClr val="000000"/>
                </a:solidFill>
                <a:latin typeface="Courier New" panose="02070309020205020404" pitchFamily="49" charset="0"/>
                <a:cs typeface="Courier New" panose="02070309020205020404" pitchFamily="49" charset="0"/>
              </a:rPr>
              <a:t>, </a:t>
            </a:r>
            <a:r>
              <a:rPr lang="en-US" altLang="zh-CN" sz="2000" dirty="0" err="1">
                <a:solidFill>
                  <a:srgbClr val="000000"/>
                </a:solidFill>
                <a:latin typeface="Courier New" panose="02070309020205020404" pitchFamily="49" charset="0"/>
                <a:cs typeface="Courier New" panose="02070309020205020404" pitchFamily="49" charset="0"/>
              </a:rPr>
              <a:t>ie</a:t>
            </a:r>
            <a:r>
              <a:rPr lang="en-US" altLang="zh-CN" sz="2000" dirty="0" smtClean="0">
                <a:solidFill>
                  <a:srgbClr val="000000"/>
                </a:solidFill>
                <a:latin typeface="Courier New" panose="02070309020205020404" pitchFamily="49" charset="0"/>
                <a:cs typeface="Courier New" panose="02070309020205020404" pitchFamily="49" charset="0"/>
              </a:rPr>
              <a:t>} </a:t>
            </a:r>
            <a:r>
              <a:rPr lang="zh-CN" altLang="en-US" sz="2000" dirty="0" smtClean="0">
                <a:solidFill>
                  <a:srgbClr val="000000"/>
                </a:solidFill>
                <a:latin typeface="Courier New" panose="02070309020205020404" pitchFamily="49" charset="0"/>
                <a:cs typeface="Courier New" panose="02070309020205020404" pitchFamily="49" charset="0"/>
              </a:rPr>
              <a:t>：</a:t>
            </a:r>
            <a:endParaRPr lang="en-US" altLang="zh-CN" sz="20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zh-CN" sz="2000" dirty="0">
                <a:solidFill>
                  <a:srgbClr val="000000"/>
                </a:solidFill>
                <a:latin typeface="Courier New" panose="02070309020205020404" pitchFamily="49" charset="0"/>
                <a:cs typeface="Courier New" panose="02070309020205020404" pitchFamily="49" charset="0"/>
              </a:rPr>
              <a:t> </a:t>
            </a:r>
            <a:r>
              <a:rPr lang="en-US" altLang="zh-CN" sz="2000" dirty="0" smtClean="0">
                <a:solidFill>
                  <a:srgbClr val="000000"/>
                </a:solidFill>
                <a:latin typeface="Courier New" panose="02070309020205020404" pitchFamily="49" charset="0"/>
                <a:cs typeface="Courier New" panose="02070309020205020404" pitchFamily="49" charset="0"/>
              </a:rPr>
              <a:t>             XXXXXXXXXXXXXXXXXXXXXXXXXXXXXXXXXXXXXX :</a:t>
            </a:r>
          </a:p>
          <a:p>
            <a:pPr marL="0" indent="0">
              <a:buNone/>
            </a:pPr>
            <a:r>
              <a:rPr lang="en-US" altLang="zh-CN" sz="2000" dirty="0" smtClean="0">
                <a:solidFill>
                  <a:srgbClr val="000000"/>
                </a:solidFill>
                <a:latin typeface="Courier New" panose="02070309020205020404" pitchFamily="49" charset="0"/>
                <a:cs typeface="Courier New" panose="02070309020205020404" pitchFamily="49" charset="0"/>
              </a:rPr>
              <a:t>              </a:t>
            </a:r>
            <a:r>
              <a:rPr lang="en-US" altLang="zh-CN" sz="2000" dirty="0">
                <a:solidFill>
                  <a:srgbClr val="000000"/>
                </a:solidFill>
                <a:latin typeface="Courier New" panose="02070309020205020404" pitchFamily="49" charset="0"/>
                <a:cs typeface="Courier New" panose="02070309020205020404" pitchFamily="49" charset="0"/>
              </a:rPr>
              <a:t>XXXXXXXXXXXXXXXXXXXXXXXXXXXXXXXXXXXXXX :</a:t>
            </a:r>
            <a:endParaRPr lang="en-US" altLang="zh-CN" sz="2000" dirty="0" smtClean="0">
              <a:solidFill>
                <a:srgbClr val="000000"/>
              </a:solidFill>
              <a:latin typeface="Courier New" panose="02070309020205020404" pitchFamily="49" charset="0"/>
              <a:cs typeface="Courier New" panose="02070309020205020404" pitchFamily="49" charset="0"/>
            </a:endParaRPr>
          </a:p>
          <a:p>
            <a:pPr marL="0" indent="0">
              <a:buNone/>
            </a:pPr>
            <a:r>
              <a:rPr lang="en-US" altLang="zh-CN" sz="2000" dirty="0" smtClean="0">
                <a:solidFill>
                  <a:srgbClr val="000000"/>
                </a:solidFill>
                <a:latin typeface="Courier New" panose="02070309020205020404" pitchFamily="49" charset="0"/>
                <a:cs typeface="Courier New" panose="02070309020205020404" pitchFamily="49" charset="0"/>
              </a:rPr>
              <a:t>              </a:t>
            </a:r>
            <a:r>
              <a:rPr lang="en-US" altLang="zh-CN" sz="2000" dirty="0">
                <a:solidFill>
                  <a:srgbClr val="000000"/>
                </a:solidFill>
                <a:latin typeface="Courier New" panose="02070309020205020404" pitchFamily="49" charset="0"/>
                <a:cs typeface="Courier New" panose="02070309020205020404" pitchFamily="49" charset="0"/>
              </a:rPr>
              <a:t>XXXXXXXXXXXXXXXXXXXXXXXXXXXXXXXXXXXXXX </a:t>
            </a:r>
            <a:r>
              <a:rPr lang="en-US" altLang="zh-CN" sz="2000" dirty="0" smtClean="0">
                <a:solidFill>
                  <a:srgbClr val="000000"/>
                </a:solidFill>
                <a:latin typeface="Courier New" panose="02070309020205020404" pitchFamily="49" charset="0"/>
                <a:cs typeface="Courier New" panose="02070309020205020404" pitchFamily="49" charset="0"/>
              </a:rPr>
              <a:t>:</a:t>
            </a:r>
          </a:p>
          <a:p>
            <a:pPr marL="0" indent="0">
              <a:buNone/>
            </a:pPr>
            <a:r>
              <a:rPr lang="en-US" altLang="zh-CN" sz="2000" dirty="0">
                <a:solidFill>
                  <a:srgbClr val="000000"/>
                </a:solidFill>
                <a:latin typeface="Courier New" panose="02070309020205020404" pitchFamily="49" charset="0"/>
                <a:cs typeface="Courier New" panose="02070309020205020404" pitchFamily="49" charset="0"/>
              </a:rPr>
              <a:t> </a:t>
            </a:r>
            <a:r>
              <a:rPr lang="en-US" altLang="zh-CN" sz="2000" dirty="0" smtClean="0">
                <a:solidFill>
                  <a:srgbClr val="000000"/>
                </a:solidFill>
                <a:latin typeface="Courier New" panose="02070309020205020404" pitchFamily="49" charset="0"/>
                <a:cs typeface="Courier New" panose="02070309020205020404" pitchFamily="49" charset="0"/>
              </a:rPr>
              <a:t>             32’b0 ;</a:t>
            </a:r>
          </a:p>
          <a:p>
            <a:endParaRPr lang="en-US" altLang="zh-CN" dirty="0">
              <a:solidFill>
                <a:srgbClr val="000000"/>
              </a:solidFill>
              <a:cs typeface="Courier New" panose="02070309020205020404" pitchFamily="49" charset="0"/>
            </a:endParaRPr>
          </a:p>
        </p:txBody>
      </p:sp>
      <p:sp>
        <p:nvSpPr>
          <p:cNvPr id="3" name="标题 2"/>
          <p:cNvSpPr>
            <a:spLocks noGrp="1"/>
          </p:cNvSpPr>
          <p:nvPr>
            <p:ph type="title"/>
          </p:nvPr>
        </p:nvSpPr>
        <p:spPr/>
        <p:txBody>
          <a:bodyPr/>
          <a:lstStyle/>
          <a:p>
            <a:r>
              <a:rPr lang="zh-CN" altLang="en-US" dirty="0" smtClean="0"/>
              <a:t>设计</a:t>
            </a:r>
            <a:r>
              <a:rPr lang="en-US" altLang="zh-CN" dirty="0" smtClean="0"/>
              <a:t>CP0</a:t>
            </a:r>
            <a:r>
              <a:rPr lang="zh-CN" altLang="en-US" dirty="0" smtClean="0"/>
              <a:t>：输出</a:t>
            </a:r>
            <a:r>
              <a:rPr lang="en-US" altLang="zh-CN" dirty="0" smtClean="0"/>
              <a:t>CP0</a:t>
            </a:r>
            <a:r>
              <a:rPr lang="zh-CN" altLang="en-US" dirty="0" smtClean="0"/>
              <a:t>寄存器</a:t>
            </a:r>
            <a:endParaRPr lang="zh-CN" altLang="en-US" dirty="0"/>
          </a:p>
        </p:txBody>
      </p:sp>
    </p:spTree>
    <p:extLst>
      <p:ext uri="{BB962C8B-B14F-4D97-AF65-F5344CB8AC3E}">
        <p14:creationId xmlns:p14="http://schemas.microsoft.com/office/powerpoint/2010/main" xmlns="" val="15910625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88907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cstate="print"/>
          <a:srcRect/>
          <a:stretch>
            <a:fillRect/>
          </a:stretch>
        </p:blipFill>
        <p:spPr bwMode="auto">
          <a:xfrm>
            <a:off x="973760" y="1772770"/>
            <a:ext cx="7270750" cy="692150"/>
          </a:xfrm>
          <a:prstGeom prst="rect">
            <a:avLst/>
          </a:prstGeom>
          <a:noFill/>
          <a:ln w="9525">
            <a:noFill/>
            <a:miter lim="800000"/>
            <a:headEnd/>
            <a:tailEnd/>
          </a:ln>
        </p:spPr>
      </p:pic>
      <p:sp>
        <p:nvSpPr>
          <p:cNvPr id="2" name="内容占位符 1"/>
          <p:cNvSpPr>
            <a:spLocks noGrp="1"/>
          </p:cNvSpPr>
          <p:nvPr>
            <p:ph idx="1"/>
          </p:nvPr>
        </p:nvSpPr>
        <p:spPr/>
        <p:txBody>
          <a:bodyPr/>
          <a:lstStyle/>
          <a:p>
            <a:pPr marL="342900" lvl="1" indent="-342900">
              <a:buClr>
                <a:srgbClr val="0000FF"/>
              </a:buClr>
              <a:buSzTx/>
              <a:buFont typeface="Wingdings" pitchFamily="2" charset="2"/>
              <a:buChar char="§"/>
            </a:pPr>
            <a:r>
              <a:rPr lang="en-US" altLang="zh-CN" dirty="0" smtClean="0">
                <a:solidFill>
                  <a:srgbClr val="000000"/>
                </a:solidFill>
              </a:rPr>
              <a:t>EXL</a:t>
            </a:r>
            <a:r>
              <a:rPr lang="zh-CN" altLang="en-US" dirty="0" smtClean="0">
                <a:solidFill>
                  <a:srgbClr val="000000"/>
                </a:solidFill>
              </a:rPr>
              <a:t>：进入中断后，必须标记，防止再次进入</a:t>
            </a:r>
            <a:endParaRPr lang="en-US" altLang="zh-CN" dirty="0" smtClean="0">
              <a:solidFill>
                <a:srgbClr val="000000"/>
              </a:solidFill>
            </a:endParaRPr>
          </a:p>
        </p:txBody>
      </p:sp>
      <p:sp>
        <p:nvSpPr>
          <p:cNvPr id="3" name="标题 2"/>
          <p:cNvSpPr>
            <a:spLocks noGrp="1"/>
          </p:cNvSpPr>
          <p:nvPr>
            <p:ph type="title"/>
          </p:nvPr>
        </p:nvSpPr>
        <p:spPr/>
        <p:txBody>
          <a:bodyPr/>
          <a:lstStyle/>
          <a:p>
            <a:r>
              <a:rPr lang="zh-CN" altLang="en-US" dirty="0" smtClean="0"/>
              <a:t>增加</a:t>
            </a:r>
            <a:r>
              <a:rPr lang="en-US" altLang="zh-CN" dirty="0" smtClean="0"/>
              <a:t>SR</a:t>
            </a:r>
            <a:r>
              <a:rPr lang="zh-CN" altLang="en-US" dirty="0" smtClean="0"/>
              <a:t>寄存器</a:t>
            </a:r>
            <a:r>
              <a:rPr lang="en-US" altLang="zh-CN" dirty="0" smtClean="0"/>
              <a:t>(3)</a:t>
            </a:r>
            <a:endParaRPr lang="zh-CN" altLang="en-US" dirty="0"/>
          </a:p>
        </p:txBody>
      </p:sp>
      <p:sp>
        <p:nvSpPr>
          <p:cNvPr id="168" name="矩形 167"/>
          <p:cNvSpPr/>
          <p:nvPr/>
        </p:nvSpPr>
        <p:spPr bwMode="auto">
          <a:xfrm>
            <a:off x="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 name="Line 46"/>
          <p:cNvSpPr>
            <a:spLocks noChangeShapeType="1"/>
          </p:cNvSpPr>
          <p:nvPr/>
        </p:nvSpPr>
        <p:spPr bwMode="auto">
          <a:xfrm>
            <a:off x="2770988" y="46540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 name="Line 96"/>
          <p:cNvSpPr>
            <a:spLocks noChangeShapeType="1"/>
          </p:cNvSpPr>
          <p:nvPr/>
        </p:nvSpPr>
        <p:spPr bwMode="auto">
          <a:xfrm>
            <a:off x="2770988" y="4222279"/>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 name="Line 106"/>
          <p:cNvSpPr>
            <a:spLocks noChangeShapeType="1"/>
          </p:cNvSpPr>
          <p:nvPr/>
        </p:nvSpPr>
        <p:spPr bwMode="auto">
          <a:xfrm flipV="1">
            <a:off x="1908056" y="4572216"/>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 name="Line 134"/>
          <p:cNvSpPr>
            <a:spLocks noChangeShapeType="1"/>
          </p:cNvSpPr>
          <p:nvPr/>
        </p:nvSpPr>
        <p:spPr bwMode="auto">
          <a:xfrm flipV="1">
            <a:off x="612056" y="4219088"/>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 name="Line 135"/>
          <p:cNvSpPr>
            <a:spLocks noChangeShapeType="1"/>
          </p:cNvSpPr>
          <p:nvPr/>
        </p:nvSpPr>
        <p:spPr bwMode="auto">
          <a:xfrm>
            <a:off x="971601" y="4222278"/>
            <a:ext cx="3649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 name="Rectangle 12"/>
          <p:cNvSpPr>
            <a:spLocks noChangeArrowheads="1"/>
          </p:cNvSpPr>
          <p:nvPr/>
        </p:nvSpPr>
        <p:spPr bwMode="auto">
          <a:xfrm>
            <a:off x="1336525" y="3860204"/>
            <a:ext cx="563559"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algn="ctr" eaLnBrk="0" hangingPunct="0"/>
            <a:endParaRPr lang="en-US" altLang="zh-CN" sz="1200" dirty="0">
              <a:solidFill>
                <a:srgbClr val="000000"/>
              </a:solidFill>
              <a:latin typeface="Helvetica" pitchFamily="80" charset="0"/>
              <a:ea typeface="黑体"/>
            </a:endParaRPr>
          </a:p>
          <a:p>
            <a:pPr algn="ct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指令</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 name="Text Box 13"/>
          <p:cNvSpPr txBox="1">
            <a:spLocks noChangeArrowheads="1"/>
          </p:cNvSpPr>
          <p:nvPr/>
        </p:nvSpPr>
        <p:spPr bwMode="auto">
          <a:xfrm>
            <a:off x="1389285" y="4164040"/>
            <a:ext cx="499427"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1" name="Text Box 13"/>
          <p:cNvSpPr txBox="1">
            <a:spLocks noChangeArrowheads="1"/>
          </p:cNvSpPr>
          <p:nvPr/>
        </p:nvSpPr>
        <p:spPr bwMode="auto">
          <a:xfrm>
            <a:off x="1638998" y="4487134"/>
            <a:ext cx="249715" cy="162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12" name="Rectangle 3"/>
          <p:cNvSpPr>
            <a:spLocks noChangeArrowheads="1"/>
          </p:cNvSpPr>
          <p:nvPr/>
        </p:nvSpPr>
        <p:spPr bwMode="auto">
          <a:xfrm>
            <a:off x="755576" y="3789040"/>
            <a:ext cx="216024" cy="936104"/>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100" dirty="0" smtClean="0">
                <a:solidFill>
                  <a:srgbClr val="000000"/>
                </a:solidFill>
                <a:latin typeface="Cambria" pitchFamily="18" charset="0"/>
                <a:ea typeface="黑体"/>
              </a:rPr>
              <a:t>PC</a:t>
            </a:r>
            <a:endParaRPr kumimoji="1" lang="zh-CN" altLang="en-US" sz="1100" dirty="0">
              <a:solidFill>
                <a:srgbClr val="000000"/>
              </a:solidFill>
              <a:latin typeface="Cambria" pitchFamily="18" charset="0"/>
              <a:ea typeface="黑体"/>
            </a:endParaRPr>
          </a:p>
        </p:txBody>
      </p:sp>
      <p:grpSp>
        <p:nvGrpSpPr>
          <p:cNvPr id="13" name="组合 273"/>
          <p:cNvGrpSpPr/>
          <p:nvPr/>
        </p:nvGrpSpPr>
        <p:grpSpPr>
          <a:xfrm>
            <a:off x="2123728" y="3747298"/>
            <a:ext cx="648370" cy="1512888"/>
            <a:chOff x="2483768" y="1704975"/>
            <a:chExt cx="648370" cy="1512888"/>
          </a:xfrm>
        </p:grpSpPr>
        <p:sp>
          <p:nvSpPr>
            <p:cNvPr id="14" name="Rectangle 41"/>
            <p:cNvSpPr>
              <a:spLocks noChangeAspect="1" noChangeArrowheads="1"/>
            </p:cNvSpPr>
            <p:nvPr/>
          </p:nvSpPr>
          <p:spPr bwMode="auto">
            <a:xfrm>
              <a:off x="2483768" y="1704975"/>
              <a:ext cx="648370" cy="1512888"/>
            </a:xfrm>
            <a:prstGeom prst="rect">
              <a:avLst/>
            </a:prstGeom>
            <a:solidFill>
              <a:srgbClr val="FFFFFF"/>
            </a:solidFill>
            <a:ln w="28575">
              <a:solidFill>
                <a:srgbClr val="000000"/>
              </a:solidFill>
              <a:miter lim="800000"/>
              <a:headEnd/>
              <a:tailEnd/>
            </a:ln>
          </p:spPr>
          <p:txBody>
            <a:bodyPr wrap="none" lIns="18000" rIns="18000" anchor="ctr"/>
            <a:lstStyle/>
            <a:p>
              <a:pPr algn="l" fontAlgn="ctr"/>
              <a:r>
                <a:rPr kumimoji="1" lang="zh-CN" altLang="en-US" sz="1100" b="0" dirty="0">
                  <a:solidFill>
                    <a:srgbClr val="000000"/>
                  </a:solidFill>
                  <a:latin typeface="黑体" pitchFamily="49" charset="-122"/>
                  <a:ea typeface="黑体" pitchFamily="49" charset="-122"/>
                </a:rPr>
                <a:t>指</a:t>
              </a:r>
            </a:p>
            <a:p>
              <a:pPr algn="l" fontAlgn="ctr"/>
              <a:r>
                <a:rPr kumimoji="1" lang="zh-CN" altLang="en-US" sz="1100" b="0" dirty="0">
                  <a:solidFill>
                    <a:srgbClr val="000000"/>
                  </a:solidFill>
                  <a:latin typeface="黑体" pitchFamily="49" charset="-122"/>
                  <a:ea typeface="黑体" pitchFamily="49" charset="-122"/>
                </a:rPr>
                <a:t>令</a:t>
              </a:r>
            </a:p>
            <a:p>
              <a:pPr algn="l" fontAlgn="ctr"/>
              <a:r>
                <a:rPr kumimoji="1" lang="zh-CN" altLang="en-US" sz="1100" b="0" dirty="0">
                  <a:solidFill>
                    <a:srgbClr val="000000"/>
                  </a:solidFill>
                  <a:latin typeface="黑体" pitchFamily="49" charset="-122"/>
                  <a:ea typeface="黑体" pitchFamily="49" charset="-122"/>
                </a:rPr>
                <a:t>寄</a:t>
              </a:r>
            </a:p>
            <a:p>
              <a:pPr algn="l" fontAlgn="ctr"/>
              <a:r>
                <a:rPr kumimoji="1" lang="zh-CN" altLang="en-US" sz="1100" b="0" dirty="0">
                  <a:solidFill>
                    <a:srgbClr val="000000"/>
                  </a:solidFill>
                  <a:latin typeface="黑体" pitchFamily="49" charset="-122"/>
                  <a:ea typeface="黑体" pitchFamily="49" charset="-122"/>
                </a:rPr>
                <a:t>存</a:t>
              </a:r>
            </a:p>
            <a:p>
              <a:pPr algn="l" fontAlgn="ctr"/>
              <a:r>
                <a:rPr kumimoji="1" lang="zh-CN" altLang="en-US" sz="1100" b="0" dirty="0">
                  <a:solidFill>
                    <a:srgbClr val="000000"/>
                  </a:solidFill>
                  <a:latin typeface="黑体" pitchFamily="49" charset="-122"/>
                  <a:ea typeface="黑体" pitchFamily="49" charset="-122"/>
                </a:rPr>
                <a:t>器</a:t>
              </a:r>
            </a:p>
          </p:txBody>
        </p:sp>
        <p:sp>
          <p:nvSpPr>
            <p:cNvPr id="15" name="Text Box 42"/>
            <p:cNvSpPr txBox="1">
              <a:spLocks noChangeArrowheads="1"/>
            </p:cNvSpPr>
            <p:nvPr/>
          </p:nvSpPr>
          <p:spPr bwMode="auto">
            <a:xfrm>
              <a:off x="2630488" y="1776413"/>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[31:26]</a:t>
              </a:r>
            </a:p>
          </p:txBody>
        </p:sp>
        <p:sp>
          <p:nvSpPr>
            <p:cNvPr id="16" name="Text Box 43"/>
            <p:cNvSpPr txBox="1">
              <a:spLocks noChangeArrowheads="1"/>
            </p:cNvSpPr>
            <p:nvPr/>
          </p:nvSpPr>
          <p:spPr bwMode="auto">
            <a:xfrm>
              <a:off x="2701925" y="2136775"/>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[25:21]</a:t>
              </a:r>
            </a:p>
          </p:txBody>
        </p:sp>
        <p:sp>
          <p:nvSpPr>
            <p:cNvPr id="17" name="Text Box 44"/>
            <p:cNvSpPr txBox="1">
              <a:spLocks noChangeArrowheads="1"/>
            </p:cNvSpPr>
            <p:nvPr/>
          </p:nvSpPr>
          <p:spPr bwMode="auto">
            <a:xfrm>
              <a:off x="2701925" y="2513013"/>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[20:16]</a:t>
              </a:r>
            </a:p>
          </p:txBody>
        </p:sp>
        <p:sp>
          <p:nvSpPr>
            <p:cNvPr id="18" name="Text Box 45"/>
            <p:cNvSpPr txBox="1">
              <a:spLocks noChangeArrowheads="1"/>
            </p:cNvSpPr>
            <p:nvPr/>
          </p:nvSpPr>
          <p:spPr bwMode="auto">
            <a:xfrm>
              <a:off x="2701925" y="2871788"/>
              <a:ext cx="360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zh-CN" altLang="en-US" sz="1000" b="0">
                  <a:solidFill>
                    <a:srgbClr val="000000"/>
                  </a:solidFill>
                </a:rPr>
                <a:t>指令</a:t>
              </a:r>
            </a:p>
            <a:p>
              <a:pPr eaLnBrk="1" fontAlgn="ctr" hangingPunct="1"/>
              <a:r>
                <a:rPr lang="en-US" altLang="zh-CN" sz="1000" b="0">
                  <a:solidFill>
                    <a:srgbClr val="000000"/>
                  </a:solidFill>
                </a:rPr>
                <a:t>[15:0]</a:t>
              </a:r>
            </a:p>
          </p:txBody>
        </p:sp>
      </p:grpSp>
      <p:grpSp>
        <p:nvGrpSpPr>
          <p:cNvPr id="19" name="组合 9"/>
          <p:cNvGrpSpPr/>
          <p:nvPr/>
        </p:nvGrpSpPr>
        <p:grpSpPr>
          <a:xfrm>
            <a:off x="821356" y="4639384"/>
            <a:ext cx="72008" cy="80540"/>
            <a:chOff x="287524" y="3070225"/>
            <a:chExt cx="72008" cy="80540"/>
          </a:xfrm>
        </p:grpSpPr>
        <p:cxnSp>
          <p:nvCxnSpPr>
            <p:cNvPr id="20" name="直接连接符 1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2" name="组合 271"/>
          <p:cNvGrpSpPr/>
          <p:nvPr/>
        </p:nvGrpSpPr>
        <p:grpSpPr>
          <a:xfrm>
            <a:off x="2213403" y="5179990"/>
            <a:ext cx="72008" cy="80540"/>
            <a:chOff x="287524" y="3070225"/>
            <a:chExt cx="72008" cy="80540"/>
          </a:xfrm>
        </p:grpSpPr>
        <p:cxnSp>
          <p:nvCxnSpPr>
            <p:cNvPr id="23" name="直接连接符 2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5" name="Line 47"/>
          <p:cNvSpPr>
            <a:spLocks noChangeShapeType="1"/>
          </p:cNvSpPr>
          <p:nvPr/>
        </p:nvSpPr>
        <p:spPr bwMode="auto">
          <a:xfrm flipV="1">
            <a:off x="2771801" y="5085184"/>
            <a:ext cx="57606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 name="Group 131"/>
          <p:cNvGrpSpPr>
            <a:grpSpLocks/>
          </p:cNvGrpSpPr>
          <p:nvPr/>
        </p:nvGrpSpPr>
        <p:grpSpPr bwMode="auto">
          <a:xfrm flipV="1">
            <a:off x="612055" y="3140968"/>
            <a:ext cx="5976169" cy="1071248"/>
            <a:chOff x="4286" y="1525"/>
            <a:chExt cx="363" cy="272"/>
          </a:xfrm>
        </p:grpSpPr>
        <p:sp>
          <p:nvSpPr>
            <p:cNvPr id="2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 name="Group 110"/>
          <p:cNvGrpSpPr>
            <a:grpSpLocks/>
          </p:cNvGrpSpPr>
          <p:nvPr/>
        </p:nvGrpSpPr>
        <p:grpSpPr bwMode="auto">
          <a:xfrm flipV="1">
            <a:off x="1109806" y="3573015"/>
            <a:ext cx="4542314" cy="646063"/>
            <a:chOff x="4286" y="1525"/>
            <a:chExt cx="362" cy="272"/>
          </a:xfrm>
        </p:grpSpPr>
        <p:sp>
          <p:nvSpPr>
            <p:cNvPr id="30" name="Line 111"/>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1" name="Line 112"/>
            <p:cNvSpPr>
              <a:spLocks noChangeShapeType="1"/>
            </p:cNvSpPr>
            <p:nvPr/>
          </p:nvSpPr>
          <p:spPr bwMode="auto">
            <a:xfrm flipH="1" flipV="1">
              <a:off x="4286" y="1797"/>
              <a:ext cx="362"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32" name="AutoShape 150"/>
          <p:cNvSpPr>
            <a:spLocks noChangeArrowheads="1"/>
          </p:cNvSpPr>
          <p:nvPr/>
        </p:nvSpPr>
        <p:spPr bwMode="auto">
          <a:xfrm>
            <a:off x="1074088" y="418337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33" name="Rectangle 34"/>
          <p:cNvSpPr>
            <a:spLocks noChangeArrowheads="1"/>
          </p:cNvSpPr>
          <p:nvPr/>
        </p:nvSpPr>
        <p:spPr bwMode="auto">
          <a:xfrm>
            <a:off x="4785227" y="4508798"/>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A</a:t>
            </a:r>
          </a:p>
        </p:txBody>
      </p:sp>
      <p:sp>
        <p:nvSpPr>
          <p:cNvPr id="34" name="Rectangle 35"/>
          <p:cNvSpPr>
            <a:spLocks noChangeArrowheads="1"/>
          </p:cNvSpPr>
          <p:nvPr/>
        </p:nvSpPr>
        <p:spPr bwMode="auto">
          <a:xfrm>
            <a:off x="4785227" y="5087466"/>
            <a:ext cx="215900" cy="288925"/>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200">
                <a:solidFill>
                  <a:srgbClr val="000000"/>
                </a:solidFill>
                <a:latin typeface="Times New Roman"/>
                <a:ea typeface="黑体"/>
              </a:rPr>
              <a:t>B</a:t>
            </a:r>
          </a:p>
        </p:txBody>
      </p:sp>
      <p:sp>
        <p:nvSpPr>
          <p:cNvPr id="35" name="Line 36"/>
          <p:cNvSpPr>
            <a:spLocks noChangeShapeType="1"/>
          </p:cNvSpPr>
          <p:nvPr/>
        </p:nvSpPr>
        <p:spPr bwMode="auto">
          <a:xfrm flipV="1">
            <a:off x="4572056" y="4651673"/>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6" name="Line 37"/>
          <p:cNvSpPr>
            <a:spLocks noChangeShapeType="1"/>
          </p:cNvSpPr>
          <p:nvPr/>
        </p:nvSpPr>
        <p:spPr bwMode="auto">
          <a:xfrm flipV="1">
            <a:off x="4572056" y="5231929"/>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37" name="Line 55"/>
          <p:cNvSpPr>
            <a:spLocks noChangeShapeType="1"/>
          </p:cNvSpPr>
          <p:nvPr/>
        </p:nvSpPr>
        <p:spPr bwMode="auto">
          <a:xfrm>
            <a:off x="5004048" y="46531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0" name="组合 279"/>
          <p:cNvGrpSpPr/>
          <p:nvPr/>
        </p:nvGrpSpPr>
        <p:grpSpPr>
          <a:xfrm>
            <a:off x="3779100" y="3933031"/>
            <a:ext cx="791790" cy="1800225"/>
            <a:chOff x="3132139" y="3933056"/>
            <a:chExt cx="863600" cy="1800225"/>
          </a:xfrm>
        </p:grpSpPr>
        <p:sp>
          <p:nvSpPr>
            <p:cNvPr id="39"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fontAlgn="ctr"/>
              <a:r>
                <a:rPr kumimoji="1" lang="zh-CN" altLang="en-US" sz="1100" b="0" dirty="0">
                  <a:solidFill>
                    <a:srgbClr val="000000"/>
                  </a:solidFill>
                  <a:latin typeface="黑体" pitchFamily="49" charset="-122"/>
                  <a:ea typeface="黑体" pitchFamily="49" charset="-122"/>
                </a:rPr>
                <a:t>寄存器堆</a:t>
              </a:r>
            </a:p>
          </p:txBody>
        </p:sp>
        <p:sp>
          <p:nvSpPr>
            <p:cNvPr id="40" name="Text Box 17"/>
            <p:cNvSpPr txBox="1">
              <a:spLocks noChangeArrowheads="1"/>
            </p:cNvSpPr>
            <p:nvPr/>
          </p:nvSpPr>
          <p:spPr bwMode="auto">
            <a:xfrm>
              <a:off x="3168333" y="4004493"/>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Reg1</a:t>
              </a:r>
              <a:endParaRPr lang="en-US" altLang="zh-CN" sz="1000" b="0" dirty="0">
                <a:solidFill>
                  <a:srgbClr val="000000"/>
                </a:solidFill>
              </a:endParaRPr>
            </a:p>
          </p:txBody>
        </p:sp>
        <p:sp>
          <p:nvSpPr>
            <p:cNvPr id="41" name="Text Box 18"/>
            <p:cNvSpPr txBox="1">
              <a:spLocks noChangeArrowheads="1"/>
            </p:cNvSpPr>
            <p:nvPr/>
          </p:nvSpPr>
          <p:spPr bwMode="auto">
            <a:xfrm>
              <a:off x="3154045" y="4420418"/>
              <a:ext cx="29655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Read </a:t>
              </a:r>
            </a:p>
            <a:p>
              <a:pPr algn="l" eaLnBrk="1" fontAlgn="ctr" hangingPunct="1"/>
              <a:r>
                <a:rPr lang="en-US" altLang="zh-CN" sz="1000" b="0" dirty="0" smtClean="0">
                  <a:solidFill>
                    <a:srgbClr val="000000"/>
                  </a:solidFill>
                </a:rPr>
                <a:t>Reg2</a:t>
              </a:r>
              <a:endParaRPr lang="en-US" altLang="zh-CN" sz="1000" b="0" dirty="0">
                <a:solidFill>
                  <a:srgbClr val="000000"/>
                </a:solidFill>
              </a:endParaRPr>
            </a:p>
          </p:txBody>
        </p:sp>
        <p:sp>
          <p:nvSpPr>
            <p:cNvPr id="42" name="Text Box 19"/>
            <p:cNvSpPr txBox="1">
              <a:spLocks noChangeArrowheads="1"/>
            </p:cNvSpPr>
            <p:nvPr/>
          </p:nvSpPr>
          <p:spPr bwMode="auto">
            <a:xfrm>
              <a:off x="3168333" y="49411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err="1" smtClean="0">
                  <a:solidFill>
                    <a:srgbClr val="000000"/>
                  </a:solidFill>
                </a:rPr>
                <a:t>Reg</a:t>
              </a:r>
              <a:endParaRPr lang="en-US" altLang="zh-CN" sz="1000" b="0" dirty="0">
                <a:solidFill>
                  <a:srgbClr val="000000"/>
                </a:solidFill>
              </a:endParaRPr>
            </a:p>
          </p:txBody>
        </p:sp>
        <p:sp>
          <p:nvSpPr>
            <p:cNvPr id="43" name="Text Box 20"/>
            <p:cNvSpPr txBox="1">
              <a:spLocks noChangeArrowheads="1"/>
            </p:cNvSpPr>
            <p:nvPr/>
          </p:nvSpPr>
          <p:spPr bwMode="auto">
            <a:xfrm>
              <a:off x="3168333" y="5372918"/>
              <a:ext cx="293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sp>
          <p:nvSpPr>
            <p:cNvPr id="44" name="Text Box 21"/>
            <p:cNvSpPr txBox="1">
              <a:spLocks noChangeArrowheads="1"/>
            </p:cNvSpPr>
            <p:nvPr/>
          </p:nvSpPr>
          <p:spPr bwMode="auto">
            <a:xfrm>
              <a:off x="3613234" y="4291831"/>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Data1</a:t>
              </a:r>
              <a:endParaRPr lang="en-US" altLang="zh-CN" sz="1000" b="0" dirty="0">
                <a:solidFill>
                  <a:srgbClr val="000000"/>
                </a:solidFill>
              </a:endParaRPr>
            </a:p>
          </p:txBody>
        </p:sp>
        <p:sp>
          <p:nvSpPr>
            <p:cNvPr id="45" name="Text Box 22"/>
            <p:cNvSpPr txBox="1">
              <a:spLocks noChangeArrowheads="1"/>
            </p:cNvSpPr>
            <p:nvPr/>
          </p:nvSpPr>
          <p:spPr bwMode="auto">
            <a:xfrm>
              <a:off x="3613234" y="5012556"/>
              <a:ext cx="35984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dirty="0">
                  <a:solidFill>
                    <a:srgbClr val="000000"/>
                  </a:solidFill>
                </a:rPr>
                <a:t>Read </a:t>
              </a:r>
            </a:p>
            <a:p>
              <a:pPr eaLnBrk="1" fontAlgn="ctr" hangingPunct="1"/>
              <a:r>
                <a:rPr lang="en-US" altLang="zh-CN" sz="1000" b="0" dirty="0" smtClean="0">
                  <a:solidFill>
                    <a:srgbClr val="000000"/>
                  </a:solidFill>
                </a:rPr>
                <a:t>Data2</a:t>
              </a:r>
              <a:endParaRPr lang="en-US" altLang="zh-CN" sz="1000" b="0" dirty="0">
                <a:solidFill>
                  <a:srgbClr val="000000"/>
                </a:solidFill>
              </a:endParaRPr>
            </a:p>
          </p:txBody>
        </p:sp>
      </p:grpSp>
      <p:grpSp>
        <p:nvGrpSpPr>
          <p:cNvPr id="102401" name="组合 300"/>
          <p:cNvGrpSpPr/>
          <p:nvPr/>
        </p:nvGrpSpPr>
        <p:grpSpPr>
          <a:xfrm>
            <a:off x="4355914" y="5637064"/>
            <a:ext cx="72008" cy="80540"/>
            <a:chOff x="287524" y="3070225"/>
            <a:chExt cx="72008" cy="80540"/>
          </a:xfrm>
        </p:grpSpPr>
        <p:cxnSp>
          <p:nvCxnSpPr>
            <p:cNvPr id="47" name="直接连接符 46"/>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3" name="组合 311"/>
          <p:cNvGrpSpPr/>
          <p:nvPr/>
        </p:nvGrpSpPr>
        <p:grpSpPr>
          <a:xfrm>
            <a:off x="4860056" y="5297865"/>
            <a:ext cx="72008" cy="80540"/>
            <a:chOff x="287524" y="3070225"/>
            <a:chExt cx="72008" cy="80540"/>
          </a:xfrm>
        </p:grpSpPr>
        <p:cxnSp>
          <p:nvCxnSpPr>
            <p:cNvPr id="50" name="直接连接符 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4" name="组合 338"/>
          <p:cNvGrpSpPr/>
          <p:nvPr/>
        </p:nvGrpSpPr>
        <p:grpSpPr>
          <a:xfrm>
            <a:off x="4855077" y="4723214"/>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5" name="组合 61"/>
          <p:cNvGrpSpPr/>
          <p:nvPr/>
        </p:nvGrpSpPr>
        <p:grpSpPr>
          <a:xfrm>
            <a:off x="5868144" y="4409876"/>
            <a:ext cx="501799" cy="1179364"/>
            <a:chOff x="3132137" y="4337869"/>
            <a:chExt cx="582176" cy="1179364"/>
          </a:xfrm>
        </p:grpSpPr>
        <p:sp>
          <p:nvSpPr>
            <p:cNvPr id="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 name="Text Box 24"/>
            <p:cNvSpPr txBox="1">
              <a:spLocks noChangeArrowheads="1"/>
            </p:cNvSpPr>
            <p:nvPr/>
          </p:nvSpPr>
          <p:spPr bwMode="auto">
            <a:xfrm>
              <a:off x="3199963" y="4804459"/>
              <a:ext cx="264496"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a:r>
                <a:rPr kumimoji="0" lang="en-US" altLang="zh-CN" sz="1100" dirty="0">
                  <a:solidFill>
                    <a:srgbClr val="000000"/>
                  </a:solidFill>
                  <a:latin typeface="Cambria" pitchFamily="18" charset="0"/>
                </a:rPr>
                <a:t>ALU</a:t>
              </a:r>
              <a:endParaRPr kumimoji="0" lang="en-US" altLang="zh-CN" sz="1200" dirty="0">
                <a:solidFill>
                  <a:srgbClr val="000000"/>
                </a:solidFill>
                <a:latin typeface="Cambria" pitchFamily="18" charset="0"/>
              </a:endParaRPr>
            </a:p>
          </p:txBody>
        </p:sp>
        <p:sp>
          <p:nvSpPr>
            <p:cNvPr id="58"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dirty="0">
                  <a:solidFill>
                    <a:srgbClr val="000000"/>
                  </a:solidFill>
                </a:rPr>
                <a:t>Zero</a:t>
              </a:r>
            </a:p>
            <a:p>
              <a:pPr algn="ctr" eaLnBrk="1" fontAlgn="ctr" hangingPunct="1"/>
              <a:r>
                <a:rPr lang="en-US" altLang="zh-CN" sz="1000" b="0" dirty="0" err="1">
                  <a:solidFill>
                    <a:srgbClr val="000000"/>
                  </a:solidFill>
                </a:rPr>
                <a:t>Ov</a:t>
              </a:r>
              <a:endParaRPr lang="en-US" altLang="zh-CN" sz="1000" b="0" dirty="0">
                <a:solidFill>
                  <a:srgbClr val="000000"/>
                </a:solidFill>
              </a:endParaRPr>
            </a:p>
          </p:txBody>
        </p:sp>
        <p:sp>
          <p:nvSpPr>
            <p:cNvPr id="59"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dirty="0">
                  <a:solidFill>
                    <a:srgbClr val="000000"/>
                  </a:solidFill>
                </a:rPr>
                <a:t>ALU</a:t>
              </a:r>
            </a:p>
            <a:p>
              <a:pPr algn="ctr" eaLnBrk="1" fontAlgn="ctr" hangingPunct="1">
                <a:lnSpc>
                  <a:spcPct val="80000"/>
                </a:lnSpc>
              </a:pPr>
              <a:r>
                <a:rPr lang="zh-CN" altLang="en-US" sz="1000" b="0" dirty="0">
                  <a:solidFill>
                    <a:srgbClr val="000000"/>
                  </a:solidFill>
                </a:rPr>
                <a:t>结果</a:t>
              </a:r>
            </a:p>
          </p:txBody>
        </p:sp>
      </p:grpSp>
      <p:sp>
        <p:nvSpPr>
          <p:cNvPr id="60" name="Rectangle 79"/>
          <p:cNvSpPr>
            <a:spLocks noChangeArrowheads="1"/>
          </p:cNvSpPr>
          <p:nvPr/>
        </p:nvSpPr>
        <p:spPr bwMode="auto">
          <a:xfrm>
            <a:off x="6876002" y="4871780"/>
            <a:ext cx="504825" cy="287338"/>
          </a:xfrm>
          <a:prstGeom prst="rect">
            <a:avLst/>
          </a:prstGeom>
          <a:noFill/>
          <a:ln w="19050"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ctr"/>
            <a:r>
              <a:rPr kumimoji="1" lang="en-US" altLang="zh-CN" sz="1000" dirty="0" err="1">
                <a:solidFill>
                  <a:srgbClr val="000000"/>
                </a:solidFill>
                <a:latin typeface="Cambria" pitchFamily="18" charset="0"/>
                <a:ea typeface="黑体"/>
              </a:rPr>
              <a:t>ALUOut</a:t>
            </a:r>
            <a:endParaRPr kumimoji="1" lang="en-US" altLang="zh-CN" sz="1000" dirty="0">
              <a:solidFill>
                <a:srgbClr val="000000"/>
              </a:solidFill>
              <a:latin typeface="Cambria" pitchFamily="18" charset="0"/>
              <a:ea typeface="黑体"/>
            </a:endParaRPr>
          </a:p>
        </p:txBody>
      </p:sp>
      <p:sp>
        <p:nvSpPr>
          <p:cNvPr id="61" name="Line 55"/>
          <p:cNvSpPr>
            <a:spLocks noChangeShapeType="1"/>
          </p:cNvSpPr>
          <p:nvPr/>
        </p:nvSpPr>
        <p:spPr bwMode="auto">
          <a:xfrm flipV="1">
            <a:off x="6372200" y="5013175"/>
            <a:ext cx="50405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6" name="组合 300"/>
          <p:cNvGrpSpPr/>
          <p:nvPr/>
        </p:nvGrpSpPr>
        <p:grpSpPr>
          <a:xfrm>
            <a:off x="7236296" y="5085184"/>
            <a:ext cx="72008" cy="80540"/>
            <a:chOff x="287524" y="3070225"/>
            <a:chExt cx="72008" cy="80540"/>
          </a:xfrm>
        </p:grpSpPr>
        <p:cxnSp>
          <p:nvCxnSpPr>
            <p:cNvPr id="63" name="直接连接符 6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02407" name="Group 87"/>
          <p:cNvGrpSpPr>
            <a:grpSpLocks/>
          </p:cNvGrpSpPr>
          <p:nvPr/>
        </p:nvGrpSpPr>
        <p:grpSpPr bwMode="auto">
          <a:xfrm flipV="1">
            <a:off x="2774168" y="5589240"/>
            <a:ext cx="4822168" cy="1080120"/>
            <a:chOff x="4241" y="3249"/>
            <a:chExt cx="361" cy="271"/>
          </a:xfrm>
        </p:grpSpPr>
        <p:sp>
          <p:nvSpPr>
            <p:cNvPr id="66" name="Line 88"/>
            <p:cNvSpPr>
              <a:spLocks noChangeShapeType="1"/>
            </p:cNvSpPr>
            <p:nvPr/>
          </p:nvSpPr>
          <p:spPr bwMode="auto">
            <a:xfrm>
              <a:off x="4241" y="3249"/>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7" name="Line 89"/>
            <p:cNvSpPr>
              <a:spLocks noChangeShapeType="1"/>
            </p:cNvSpPr>
            <p:nvPr/>
          </p:nvSpPr>
          <p:spPr bwMode="auto">
            <a:xfrm flipH="1">
              <a:off x="4241" y="3249"/>
              <a:ext cx="36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8" name="Line 164"/>
          <p:cNvSpPr>
            <a:spLocks noChangeShapeType="1"/>
          </p:cNvSpPr>
          <p:nvPr/>
        </p:nvSpPr>
        <p:spPr bwMode="auto">
          <a:xfrm flipH="1" flipV="1">
            <a:off x="7596336" y="5005175"/>
            <a:ext cx="0" cy="16641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9" name="Line 9"/>
          <p:cNvSpPr>
            <a:spLocks noChangeShapeType="1"/>
          </p:cNvSpPr>
          <p:nvPr/>
        </p:nvSpPr>
        <p:spPr bwMode="auto">
          <a:xfrm flipV="1">
            <a:off x="5292080" y="5445222"/>
            <a:ext cx="0" cy="100811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0" name="Line 49"/>
          <p:cNvSpPr>
            <a:spLocks noChangeShapeType="1"/>
          </p:cNvSpPr>
          <p:nvPr/>
        </p:nvSpPr>
        <p:spPr bwMode="auto">
          <a:xfrm flipV="1">
            <a:off x="2915816" y="6453336"/>
            <a:ext cx="86409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1" name="Line 140"/>
          <p:cNvSpPr>
            <a:spLocks noChangeShapeType="1"/>
          </p:cNvSpPr>
          <p:nvPr/>
        </p:nvSpPr>
        <p:spPr bwMode="auto">
          <a:xfrm>
            <a:off x="3347864" y="6381328"/>
            <a:ext cx="141287"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72" name="Text Box 257"/>
          <p:cNvSpPr txBox="1">
            <a:spLocks noChangeArrowheads="1"/>
          </p:cNvSpPr>
          <p:nvPr/>
        </p:nvSpPr>
        <p:spPr bwMode="auto">
          <a:xfrm>
            <a:off x="3347864"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16</a:t>
            </a:r>
          </a:p>
        </p:txBody>
      </p:sp>
      <p:sp>
        <p:nvSpPr>
          <p:cNvPr id="73" name="Line 263"/>
          <p:cNvSpPr>
            <a:spLocks noChangeShapeType="1"/>
          </p:cNvSpPr>
          <p:nvPr/>
        </p:nvSpPr>
        <p:spPr bwMode="auto">
          <a:xfrm>
            <a:off x="4427984" y="6455488"/>
            <a:ext cx="864096"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8" name="组合 116"/>
          <p:cNvGrpSpPr/>
          <p:nvPr/>
        </p:nvGrpSpPr>
        <p:grpSpPr>
          <a:xfrm rot="10800000" flipH="1" flipV="1">
            <a:off x="3779912" y="6237312"/>
            <a:ext cx="650224" cy="292234"/>
            <a:chOff x="3132138" y="4581128"/>
            <a:chExt cx="717226" cy="292234"/>
          </a:xfrm>
        </p:grpSpPr>
        <p:cxnSp>
          <p:nvCxnSpPr>
            <p:cNvPr id="75" name="直接连接符 74"/>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79" name="TextBox 78"/>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200" b="0" dirty="0" smtClean="0">
                  <a:solidFill>
                    <a:srgbClr val="000000"/>
                  </a:solidFill>
                  <a:latin typeface="Cambria" pitchFamily="18" charset="0"/>
                  <a:ea typeface="黑体" pitchFamily="49" charset="-122"/>
                </a:rPr>
                <a:t>扩展</a:t>
              </a:r>
              <a:endParaRPr lang="zh-CN" altLang="en-US" sz="1200" b="0" dirty="0">
                <a:solidFill>
                  <a:srgbClr val="000000"/>
                </a:solidFill>
                <a:latin typeface="Cambria" pitchFamily="18" charset="0"/>
                <a:ea typeface="黑体" pitchFamily="49" charset="-122"/>
              </a:endParaRPr>
            </a:p>
          </p:txBody>
        </p:sp>
      </p:grpSp>
      <p:sp>
        <p:nvSpPr>
          <p:cNvPr id="80" name="Line 139"/>
          <p:cNvSpPr>
            <a:spLocks noChangeShapeType="1"/>
          </p:cNvSpPr>
          <p:nvPr/>
        </p:nvSpPr>
        <p:spPr bwMode="auto">
          <a:xfrm>
            <a:off x="4656216" y="6385521"/>
            <a:ext cx="144462" cy="1444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1" name="Text Box 258"/>
          <p:cNvSpPr txBox="1">
            <a:spLocks noChangeArrowheads="1"/>
          </p:cNvSpPr>
          <p:nvPr/>
        </p:nvSpPr>
        <p:spPr bwMode="auto">
          <a:xfrm>
            <a:off x="4644008" y="6311472"/>
            <a:ext cx="215900" cy="7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800" dirty="0">
                <a:solidFill>
                  <a:srgbClr val="000000"/>
                </a:solidFill>
              </a:rPr>
              <a:t>32</a:t>
            </a:r>
          </a:p>
        </p:txBody>
      </p:sp>
      <p:sp>
        <p:nvSpPr>
          <p:cNvPr id="82" name="Line 38"/>
          <p:cNvSpPr>
            <a:spLocks noChangeShapeType="1"/>
          </p:cNvSpPr>
          <p:nvPr/>
        </p:nvSpPr>
        <p:spPr bwMode="auto">
          <a:xfrm>
            <a:off x="5001127" y="5218911"/>
            <a:ext cx="434945"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3" name="任意多边形 82"/>
          <p:cNvSpPr/>
          <p:nvPr/>
        </p:nvSpPr>
        <p:spPr bwMode="auto">
          <a:xfrm>
            <a:off x="5436096" y="5157192"/>
            <a:ext cx="216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p>
          <a:p>
            <a:pPr algn="l" fontAlgn="ct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p:txBody>
      </p:sp>
      <p:sp>
        <p:nvSpPr>
          <p:cNvPr id="84" name="Line 55"/>
          <p:cNvSpPr>
            <a:spLocks noChangeShapeType="1"/>
          </p:cNvSpPr>
          <p:nvPr/>
        </p:nvSpPr>
        <p:spPr bwMode="auto">
          <a:xfrm>
            <a:off x="5292080" y="5445224"/>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5" name="Line 55"/>
          <p:cNvSpPr>
            <a:spLocks noChangeShapeType="1"/>
          </p:cNvSpPr>
          <p:nvPr/>
        </p:nvSpPr>
        <p:spPr bwMode="auto">
          <a:xfrm>
            <a:off x="5652120" y="5373216"/>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6" name="AutoShape 158"/>
          <p:cNvSpPr>
            <a:spLocks noChangeArrowheads="1"/>
          </p:cNvSpPr>
          <p:nvPr/>
        </p:nvSpPr>
        <p:spPr bwMode="auto">
          <a:xfrm>
            <a:off x="2880525" y="5040884"/>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87" name="Line 48"/>
          <p:cNvSpPr>
            <a:spLocks noChangeShapeType="1"/>
          </p:cNvSpPr>
          <p:nvPr/>
        </p:nvSpPr>
        <p:spPr bwMode="auto">
          <a:xfrm>
            <a:off x="2915816" y="5085184"/>
            <a:ext cx="0" cy="136815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8" name="Line 55"/>
          <p:cNvSpPr>
            <a:spLocks noChangeShapeType="1"/>
          </p:cNvSpPr>
          <p:nvPr/>
        </p:nvSpPr>
        <p:spPr bwMode="auto">
          <a:xfrm>
            <a:off x="2771800" y="5589240"/>
            <a:ext cx="504056" cy="0"/>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89" name="Line 55"/>
          <p:cNvSpPr>
            <a:spLocks noChangeShapeType="1"/>
          </p:cNvSpPr>
          <p:nvPr/>
        </p:nvSpPr>
        <p:spPr bwMode="auto">
          <a:xfrm>
            <a:off x="7377801" y="5015449"/>
            <a:ext cx="506313"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09" name="组合 78"/>
          <p:cNvGrpSpPr/>
          <p:nvPr/>
        </p:nvGrpSpPr>
        <p:grpSpPr>
          <a:xfrm>
            <a:off x="2121371" y="6165304"/>
            <a:ext cx="506413" cy="431800"/>
            <a:chOff x="1496555" y="4858249"/>
            <a:chExt cx="506413" cy="431800"/>
          </a:xfrm>
        </p:grpSpPr>
        <p:sp>
          <p:nvSpPr>
            <p:cNvPr id="91" name="Rectangle 77"/>
            <p:cNvSpPr>
              <a:spLocks noChangeArrowheads="1"/>
            </p:cNvSpPr>
            <p:nvPr/>
          </p:nvSpPr>
          <p:spPr bwMode="auto">
            <a:xfrm>
              <a:off x="1496555" y="4858249"/>
              <a:ext cx="506413" cy="431800"/>
            </a:xfrm>
            <a:prstGeom prst="rect">
              <a:avLst/>
            </a:prstGeom>
            <a:noFill/>
            <a:ln w="2857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0" rIns="0" anchor="ctr"/>
            <a:lstStyle/>
            <a:p>
              <a:pPr fontAlgn="ctr"/>
              <a:r>
                <a:rPr kumimoji="1" lang="zh-CN" altLang="en-US" sz="1200" dirty="0" smtClean="0">
                  <a:solidFill>
                    <a:srgbClr val="000000"/>
                  </a:solidFill>
                  <a:latin typeface="Times New Roman"/>
                  <a:ea typeface="黑体"/>
                </a:rPr>
                <a:t>数据</a:t>
              </a:r>
              <a:endParaRPr kumimoji="1" lang="en-US" altLang="zh-CN" sz="1200" dirty="0" smtClean="0">
                <a:solidFill>
                  <a:srgbClr val="000000"/>
                </a:solidFill>
                <a:latin typeface="Times New Roman"/>
                <a:ea typeface="黑体"/>
              </a:endParaRPr>
            </a:p>
            <a:p>
              <a:pPr fontAlgn="ctr"/>
              <a:r>
                <a:rPr kumimoji="1" lang="zh-CN" altLang="en-US" sz="1200" dirty="0" smtClean="0">
                  <a:solidFill>
                    <a:srgbClr val="000000"/>
                  </a:solidFill>
                  <a:latin typeface="Times New Roman"/>
                  <a:ea typeface="黑体"/>
                </a:rPr>
                <a:t>寄存器</a:t>
              </a:r>
              <a:endParaRPr kumimoji="1" lang="zh-CN" altLang="en-US" sz="1200" dirty="0">
                <a:solidFill>
                  <a:srgbClr val="000000"/>
                </a:solidFill>
                <a:latin typeface="Times New Roman"/>
                <a:ea typeface="黑体"/>
              </a:endParaRPr>
            </a:p>
          </p:txBody>
        </p:sp>
        <p:grpSp>
          <p:nvGrpSpPr>
            <p:cNvPr id="102410" name="组合 80"/>
            <p:cNvGrpSpPr/>
            <p:nvPr/>
          </p:nvGrpSpPr>
          <p:grpSpPr>
            <a:xfrm flipV="1">
              <a:off x="1547664" y="4865099"/>
              <a:ext cx="72008" cy="80540"/>
              <a:chOff x="287524" y="3070225"/>
              <a:chExt cx="72008" cy="80540"/>
            </a:xfrm>
          </p:grpSpPr>
          <p:cxnSp>
            <p:nvCxnSpPr>
              <p:cNvPr id="93" name="直接连接符 9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95" name="Line 164"/>
          <p:cNvSpPr>
            <a:spLocks noChangeShapeType="1"/>
          </p:cNvSpPr>
          <p:nvPr/>
        </p:nvSpPr>
        <p:spPr bwMode="auto">
          <a:xfrm flipH="1" flipV="1">
            <a:off x="8676456" y="5228356"/>
            <a:ext cx="0" cy="158502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6" name="Line 253"/>
          <p:cNvSpPr>
            <a:spLocks noChangeShapeType="1"/>
          </p:cNvSpPr>
          <p:nvPr/>
        </p:nvSpPr>
        <p:spPr bwMode="auto">
          <a:xfrm>
            <a:off x="2411760" y="6813376"/>
            <a:ext cx="626469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7" name="Line 164"/>
          <p:cNvSpPr>
            <a:spLocks noChangeShapeType="1"/>
          </p:cNvSpPr>
          <p:nvPr/>
        </p:nvSpPr>
        <p:spPr bwMode="auto">
          <a:xfrm flipV="1">
            <a:off x="2411760" y="6597352"/>
            <a:ext cx="0" cy="216024"/>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8" name="Line 48"/>
          <p:cNvSpPr>
            <a:spLocks noChangeShapeType="1"/>
          </p:cNvSpPr>
          <p:nvPr/>
        </p:nvSpPr>
        <p:spPr bwMode="auto">
          <a:xfrm flipH="1">
            <a:off x="2411757" y="5733256"/>
            <a:ext cx="2"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99" name="Line 126"/>
          <p:cNvSpPr>
            <a:spLocks noChangeShapeType="1"/>
          </p:cNvSpPr>
          <p:nvPr/>
        </p:nvSpPr>
        <p:spPr bwMode="auto">
          <a:xfrm>
            <a:off x="2411760" y="5733256"/>
            <a:ext cx="864096" cy="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1" name="组合 175"/>
          <p:cNvGrpSpPr/>
          <p:nvPr/>
        </p:nvGrpSpPr>
        <p:grpSpPr>
          <a:xfrm>
            <a:off x="7884114" y="4707736"/>
            <a:ext cx="648000" cy="1296988"/>
            <a:chOff x="3312847" y="4365104"/>
            <a:chExt cx="684861" cy="1296988"/>
          </a:xfrm>
        </p:grpSpPr>
        <p:sp>
          <p:nvSpPr>
            <p:cNvPr id="101" name="Rectangle 12"/>
            <p:cNvSpPr>
              <a:spLocks noChangeArrowheads="1"/>
            </p:cNvSpPr>
            <p:nvPr/>
          </p:nvSpPr>
          <p:spPr bwMode="auto">
            <a:xfrm>
              <a:off x="3312847" y="4365104"/>
              <a:ext cx="684861" cy="1296988"/>
            </a:xfrm>
            <a:prstGeom prst="rect">
              <a:avLst/>
            </a:prstGeom>
            <a:solidFill>
              <a:srgbClr val="FFFFFF"/>
            </a:solidFill>
            <a:ln w="28575">
              <a:solidFill>
                <a:schemeClr val="tx1"/>
              </a:solidFill>
              <a:miter lim="800000"/>
              <a:headEnd/>
              <a:tailEnd/>
            </a:ln>
          </p:spPr>
          <p:txBody>
            <a:bodyPr wrap="none" lIns="36000" rIns="36000" anchor="ctr">
              <a:noAutofit/>
            </a:bodyPr>
            <a:lstStyle/>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endParaRPr lang="en-US" altLang="zh-CN" sz="1200" dirty="0">
                <a:solidFill>
                  <a:srgbClr val="000000"/>
                </a:solidFill>
                <a:latin typeface="Helvetica" pitchFamily="80" charset="0"/>
                <a:ea typeface="黑体"/>
              </a:endParaRPr>
            </a:p>
            <a:p>
              <a:pPr eaLnBrk="0" hangingPunct="0"/>
              <a:endParaRPr lang="en-US" altLang="zh-CN" sz="1200" dirty="0" smtClean="0">
                <a:solidFill>
                  <a:srgbClr val="000000"/>
                </a:solidFill>
                <a:latin typeface="Helvetica" pitchFamily="80" charset="0"/>
                <a:ea typeface="黑体"/>
              </a:endParaRPr>
            </a:p>
            <a:p>
              <a:pPr eaLnBrk="0" hangingPunct="0"/>
              <a:r>
                <a:rPr lang="zh-CN" altLang="en-US" sz="1100" b="0" dirty="0" smtClean="0">
                  <a:solidFill>
                    <a:srgbClr val="000000"/>
                  </a:solidFill>
                  <a:latin typeface="黑体" pitchFamily="49" charset="-122"/>
                  <a:ea typeface="黑体" pitchFamily="49" charset="-122"/>
                </a:rPr>
                <a:t>数据</a:t>
              </a:r>
              <a:endParaRPr lang="en-US" altLang="zh-CN" sz="1100" b="0" dirty="0" smtClean="0">
                <a:solidFill>
                  <a:srgbClr val="000000"/>
                </a:solidFill>
                <a:latin typeface="黑体" pitchFamily="49" charset="-122"/>
                <a:ea typeface="黑体" pitchFamily="49" charset="-122"/>
              </a:endParaRPr>
            </a:p>
            <a:p>
              <a:pPr eaLnBrk="0" hangingPunct="0"/>
              <a:r>
                <a:rPr lang="zh-CN" altLang="en-US" sz="1100" b="0" dirty="0" smtClean="0">
                  <a:solidFill>
                    <a:srgbClr val="000000"/>
                  </a:solidFill>
                  <a:latin typeface="黑体" pitchFamily="49" charset="-122"/>
                  <a:ea typeface="黑体" pitchFamily="49" charset="-122"/>
                </a:rPr>
                <a:t>存储器</a:t>
              </a:r>
              <a:endParaRPr lang="en-US" altLang="zh-CN" sz="1200" b="0" dirty="0">
                <a:solidFill>
                  <a:srgbClr val="000000"/>
                </a:solidFill>
                <a:latin typeface="Helvetica" pitchFamily="80" charset="0"/>
                <a:ea typeface="黑体"/>
              </a:endParaRPr>
            </a:p>
          </p:txBody>
        </p:sp>
        <p:sp>
          <p:nvSpPr>
            <p:cNvPr id="102" name="Text Box 13"/>
            <p:cNvSpPr txBox="1">
              <a:spLocks noChangeArrowheads="1"/>
            </p:cNvSpPr>
            <p:nvPr/>
          </p:nvSpPr>
          <p:spPr bwMode="auto">
            <a:xfrm>
              <a:off x="3347864" y="4581128"/>
              <a:ext cx="6069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Addr</a:t>
              </a:r>
              <a:endParaRPr lang="en-US" altLang="zh-CN" sz="1000" b="0" dirty="0">
                <a:solidFill>
                  <a:srgbClr val="000000"/>
                </a:solidFill>
              </a:endParaRPr>
            </a:p>
          </p:txBody>
        </p:sp>
        <p:sp>
          <p:nvSpPr>
            <p:cNvPr id="103" name="Text Box 13"/>
            <p:cNvSpPr txBox="1">
              <a:spLocks noChangeArrowheads="1"/>
            </p:cNvSpPr>
            <p:nvPr/>
          </p:nvSpPr>
          <p:spPr bwMode="auto">
            <a:xfrm>
              <a:off x="3680426" y="4759052"/>
              <a:ext cx="303464" cy="288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err="1" smtClean="0">
                  <a:solidFill>
                    <a:srgbClr val="000000"/>
                  </a:solidFill>
                </a:rPr>
                <a:t>ReadData</a:t>
              </a:r>
              <a:endParaRPr lang="en-US" altLang="zh-CN" sz="1000" b="0" dirty="0">
                <a:solidFill>
                  <a:srgbClr val="000000"/>
                </a:solidFill>
              </a:endParaRPr>
            </a:p>
          </p:txBody>
        </p:sp>
        <p:sp>
          <p:nvSpPr>
            <p:cNvPr id="104" name="Text Box 13"/>
            <p:cNvSpPr txBox="1">
              <a:spLocks noChangeArrowheads="1"/>
            </p:cNvSpPr>
            <p:nvPr/>
          </p:nvSpPr>
          <p:spPr bwMode="auto">
            <a:xfrm>
              <a:off x="3347864" y="5085184"/>
              <a:ext cx="33256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r>
                <a:rPr lang="en-US" altLang="zh-CN" sz="1000" b="0" dirty="0" smtClean="0">
                  <a:solidFill>
                    <a:srgbClr val="000000"/>
                  </a:solidFill>
                </a:rPr>
                <a:t>Write</a:t>
              </a:r>
            </a:p>
            <a:p>
              <a:pPr algn="l" eaLnBrk="1" fontAlgn="ctr" hangingPunct="1"/>
              <a:r>
                <a:rPr lang="en-US" altLang="zh-CN" sz="1000" b="0" dirty="0" smtClean="0">
                  <a:solidFill>
                    <a:srgbClr val="000000"/>
                  </a:solidFill>
                </a:rPr>
                <a:t>Data</a:t>
              </a:r>
              <a:endParaRPr lang="en-US" altLang="zh-CN" sz="1000" b="0" dirty="0">
                <a:solidFill>
                  <a:srgbClr val="000000"/>
                </a:solidFill>
              </a:endParaRPr>
            </a:p>
          </p:txBody>
        </p:sp>
      </p:grpSp>
      <p:sp>
        <p:nvSpPr>
          <p:cNvPr id="105" name="Line 186"/>
          <p:cNvSpPr>
            <a:spLocks noChangeShapeType="1"/>
          </p:cNvSpPr>
          <p:nvPr/>
        </p:nvSpPr>
        <p:spPr bwMode="auto">
          <a:xfrm>
            <a:off x="8532114" y="5220259"/>
            <a:ext cx="144342"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2" name="Group 30"/>
          <p:cNvGrpSpPr>
            <a:grpSpLocks/>
          </p:cNvGrpSpPr>
          <p:nvPr/>
        </p:nvGrpSpPr>
        <p:grpSpPr bwMode="auto">
          <a:xfrm>
            <a:off x="3492056" y="5517256"/>
            <a:ext cx="288000" cy="216000"/>
            <a:chOff x="2064" y="2931"/>
            <a:chExt cx="136" cy="227"/>
          </a:xfrm>
        </p:grpSpPr>
        <p:sp>
          <p:nvSpPr>
            <p:cNvPr id="107" name="Line 31"/>
            <p:cNvSpPr>
              <a:spLocks noChangeShapeType="1"/>
            </p:cNvSpPr>
            <p:nvPr/>
          </p:nvSpPr>
          <p:spPr bwMode="auto">
            <a:xfrm>
              <a:off x="2064" y="3158"/>
              <a:ext cx="4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8" name="Line 32"/>
            <p:cNvSpPr>
              <a:spLocks noChangeShapeType="1"/>
            </p:cNvSpPr>
            <p:nvPr/>
          </p:nvSpPr>
          <p:spPr bwMode="auto">
            <a:xfrm flipV="1">
              <a:off x="2109" y="2931"/>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09" name="Line 33"/>
            <p:cNvSpPr>
              <a:spLocks noChangeShapeType="1"/>
            </p:cNvSpPr>
            <p:nvPr/>
          </p:nvSpPr>
          <p:spPr bwMode="auto">
            <a:xfrm>
              <a:off x="2109" y="2931"/>
              <a:ext cx="91"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110" name="AutoShape 155"/>
          <p:cNvSpPr>
            <a:spLocks noChangeArrowheads="1"/>
          </p:cNvSpPr>
          <p:nvPr/>
        </p:nvSpPr>
        <p:spPr bwMode="auto">
          <a:xfrm>
            <a:off x="7560056" y="498621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1" name="AutoShape 153"/>
          <p:cNvSpPr>
            <a:spLocks noChangeArrowheads="1"/>
          </p:cNvSpPr>
          <p:nvPr/>
        </p:nvSpPr>
        <p:spPr bwMode="auto">
          <a:xfrm>
            <a:off x="5112056" y="5184216"/>
            <a:ext cx="71437"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12" name="Line 160"/>
          <p:cNvSpPr>
            <a:spLocks noChangeShapeType="1"/>
          </p:cNvSpPr>
          <p:nvPr/>
        </p:nvSpPr>
        <p:spPr bwMode="auto">
          <a:xfrm flipV="1">
            <a:off x="5148056" y="5733256"/>
            <a:ext cx="273631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3" name="Line 73"/>
          <p:cNvSpPr>
            <a:spLocks noChangeShapeType="1"/>
          </p:cNvSpPr>
          <p:nvPr/>
        </p:nvSpPr>
        <p:spPr bwMode="auto">
          <a:xfrm rot="16200000" flipH="1">
            <a:off x="4896037" y="5481228"/>
            <a:ext cx="504054"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4" name="Line 48"/>
          <p:cNvSpPr>
            <a:spLocks noChangeShapeType="1"/>
          </p:cNvSpPr>
          <p:nvPr/>
        </p:nvSpPr>
        <p:spPr bwMode="auto">
          <a:xfrm>
            <a:off x="2915816" y="3789040"/>
            <a:ext cx="0" cy="151216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5" name="Line 47"/>
          <p:cNvSpPr>
            <a:spLocks noChangeShapeType="1"/>
          </p:cNvSpPr>
          <p:nvPr/>
        </p:nvSpPr>
        <p:spPr bwMode="auto">
          <a:xfrm flipV="1">
            <a:off x="2915816" y="3789040"/>
            <a:ext cx="273630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16" name="Line 164"/>
          <p:cNvSpPr>
            <a:spLocks noChangeShapeType="1"/>
          </p:cNvSpPr>
          <p:nvPr/>
        </p:nvSpPr>
        <p:spPr bwMode="auto">
          <a:xfrm flipV="1">
            <a:off x="6444208" y="3573016"/>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1" name="Line 164"/>
          <p:cNvSpPr>
            <a:spLocks noChangeShapeType="1"/>
          </p:cNvSpPr>
          <p:nvPr/>
        </p:nvSpPr>
        <p:spPr bwMode="auto">
          <a:xfrm flipH="1" flipV="1">
            <a:off x="6588224" y="3140968"/>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2" name="Line 48"/>
          <p:cNvSpPr>
            <a:spLocks noChangeShapeType="1"/>
          </p:cNvSpPr>
          <p:nvPr/>
        </p:nvSpPr>
        <p:spPr bwMode="auto">
          <a:xfrm>
            <a:off x="3059832" y="3789040"/>
            <a:ext cx="0" cy="86409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3" name="Line 48"/>
          <p:cNvSpPr>
            <a:spLocks noChangeShapeType="1"/>
          </p:cNvSpPr>
          <p:nvPr/>
        </p:nvSpPr>
        <p:spPr bwMode="auto">
          <a:xfrm>
            <a:off x="3203848" y="3789040"/>
            <a:ext cx="0" cy="43204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4" name="AutoShape 158"/>
          <p:cNvSpPr>
            <a:spLocks noChangeArrowheads="1"/>
          </p:cNvSpPr>
          <p:nvPr/>
        </p:nvSpPr>
        <p:spPr bwMode="auto">
          <a:xfrm>
            <a:off x="3017685" y="4623226"/>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5" name="AutoShape 158"/>
          <p:cNvSpPr>
            <a:spLocks noChangeArrowheads="1"/>
          </p:cNvSpPr>
          <p:nvPr/>
        </p:nvSpPr>
        <p:spPr bwMode="auto">
          <a:xfrm>
            <a:off x="3162465" y="4190608"/>
            <a:ext cx="71438" cy="71438"/>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126" name="Line 164"/>
          <p:cNvSpPr>
            <a:spLocks noChangeShapeType="1"/>
          </p:cNvSpPr>
          <p:nvPr/>
        </p:nvSpPr>
        <p:spPr bwMode="auto">
          <a:xfrm flipV="1">
            <a:off x="6444208" y="378904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7" name="Line 164"/>
          <p:cNvSpPr>
            <a:spLocks noChangeShapeType="1"/>
          </p:cNvSpPr>
          <p:nvPr/>
        </p:nvSpPr>
        <p:spPr bwMode="auto">
          <a:xfrm flipH="1" flipV="1">
            <a:off x="6588224" y="3789040"/>
            <a:ext cx="0" cy="23042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28" name="任意多边形 127"/>
          <p:cNvSpPr/>
          <p:nvPr/>
        </p:nvSpPr>
        <p:spPr bwMode="auto">
          <a:xfrm>
            <a:off x="3276056" y="5517280"/>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sp>
        <p:nvSpPr>
          <p:cNvPr id="129" name="Line 263"/>
          <p:cNvSpPr>
            <a:spLocks noChangeShapeType="1"/>
          </p:cNvSpPr>
          <p:nvPr/>
        </p:nvSpPr>
        <p:spPr bwMode="auto">
          <a:xfrm>
            <a:off x="3059832" y="6093296"/>
            <a:ext cx="3528392" cy="0"/>
          </a:xfrm>
          <a:prstGeom prst="line">
            <a:avLst/>
          </a:prstGeom>
          <a:noFill/>
          <a:ln w="127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0" name="Line 126"/>
          <p:cNvSpPr>
            <a:spLocks noChangeShapeType="1"/>
          </p:cNvSpPr>
          <p:nvPr/>
        </p:nvSpPr>
        <p:spPr bwMode="auto">
          <a:xfrm>
            <a:off x="3059832" y="5877272"/>
            <a:ext cx="216024"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1" name="Line 9"/>
          <p:cNvSpPr>
            <a:spLocks noChangeShapeType="1"/>
          </p:cNvSpPr>
          <p:nvPr/>
        </p:nvSpPr>
        <p:spPr bwMode="auto">
          <a:xfrm flipV="1">
            <a:off x="3059832" y="5877272"/>
            <a:ext cx="0" cy="21602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2" name="Line 145"/>
          <p:cNvSpPr>
            <a:spLocks noChangeShapeType="1"/>
          </p:cNvSpPr>
          <p:nvPr/>
        </p:nvSpPr>
        <p:spPr bwMode="auto">
          <a:xfrm>
            <a:off x="4857359" y="3719041"/>
            <a:ext cx="144463" cy="14446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3" name="Text Box 146"/>
          <p:cNvSpPr txBox="1">
            <a:spLocks noChangeArrowheads="1"/>
          </p:cNvSpPr>
          <p:nvPr/>
        </p:nvSpPr>
        <p:spPr bwMode="auto">
          <a:xfrm>
            <a:off x="4857359" y="3680941"/>
            <a:ext cx="215900" cy="9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800">
                <a:solidFill>
                  <a:srgbClr val="000000"/>
                </a:solidFill>
              </a:rPr>
              <a:t>26</a:t>
            </a:r>
          </a:p>
        </p:txBody>
      </p:sp>
      <p:sp>
        <p:nvSpPr>
          <p:cNvPr id="134" name="Line 29"/>
          <p:cNvSpPr>
            <a:spLocks noChangeShapeType="1"/>
          </p:cNvSpPr>
          <p:nvPr/>
        </p:nvSpPr>
        <p:spPr bwMode="auto">
          <a:xfrm flipV="1">
            <a:off x="3563150" y="5076216"/>
            <a:ext cx="217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5" name="Line 126"/>
          <p:cNvSpPr>
            <a:spLocks noChangeShapeType="1"/>
          </p:cNvSpPr>
          <p:nvPr/>
        </p:nvSpPr>
        <p:spPr bwMode="auto">
          <a:xfrm flipV="1">
            <a:off x="3131350" y="5229200"/>
            <a:ext cx="215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136" name="Text Box 127"/>
          <p:cNvSpPr txBox="1">
            <a:spLocks noChangeArrowheads="1"/>
          </p:cNvSpPr>
          <p:nvPr/>
        </p:nvSpPr>
        <p:spPr bwMode="auto">
          <a:xfrm>
            <a:off x="2986888" y="5209133"/>
            <a:ext cx="1444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pPr>
            <a:r>
              <a:rPr lang="en-US" altLang="zh-CN" sz="1000" dirty="0">
                <a:solidFill>
                  <a:srgbClr val="000000"/>
                </a:solidFill>
              </a:rPr>
              <a:t>1F</a:t>
            </a:r>
          </a:p>
        </p:txBody>
      </p:sp>
      <p:sp>
        <p:nvSpPr>
          <p:cNvPr id="137" name="任意多边形 136"/>
          <p:cNvSpPr/>
          <p:nvPr/>
        </p:nvSpPr>
        <p:spPr bwMode="auto">
          <a:xfrm>
            <a:off x="3347888" y="4869208"/>
            <a:ext cx="216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algn="l" fontAlgn="ctr"/>
            <a:r>
              <a:rPr kumimoji="1" lang="en-US" altLang="zh-CN" sz="900" b="0" dirty="0" smtClean="0">
                <a:solidFill>
                  <a:srgbClr val="000000"/>
                </a:solidFill>
                <a:latin typeface="Times New Roman"/>
                <a:ea typeface="黑体"/>
              </a:rPr>
              <a:t>0</a:t>
            </a:r>
            <a:endParaRPr kumimoji="1" lang="en-US" altLang="zh-CN" sz="300" b="0" dirty="0" smtClean="0">
              <a:solidFill>
                <a:srgbClr val="000000"/>
              </a:solidFill>
              <a:latin typeface="Times New Roman"/>
              <a:ea typeface="黑体"/>
            </a:endParaRPr>
          </a:p>
          <a:p>
            <a:pPr algn="l" fontAlgn="ctr"/>
            <a:r>
              <a:rPr kumimoji="1" lang="en-US" altLang="zh-CN" sz="900" b="0" dirty="0" smtClean="0">
                <a:solidFill>
                  <a:srgbClr val="000000"/>
                </a:solidFill>
                <a:latin typeface="Times New Roman"/>
                <a:ea typeface="黑体"/>
              </a:rPr>
              <a:t>1</a:t>
            </a:r>
          </a:p>
          <a:p>
            <a:pPr algn="l" fontAlgn="ctr"/>
            <a:r>
              <a:rPr kumimoji="1" lang="en-US" altLang="zh-CN" sz="900" b="0" dirty="0">
                <a:solidFill>
                  <a:srgbClr val="000000"/>
                </a:solidFill>
                <a:latin typeface="Times New Roman"/>
                <a:ea typeface="黑体"/>
              </a:rPr>
              <a:t>2</a:t>
            </a:r>
            <a:endParaRPr kumimoji="1" lang="en-US" altLang="zh-CN" sz="900" b="0" dirty="0" smtClean="0">
              <a:solidFill>
                <a:srgbClr val="000000"/>
              </a:solidFill>
              <a:latin typeface="Times New Roman"/>
              <a:ea typeface="黑体"/>
            </a:endParaRPr>
          </a:p>
        </p:txBody>
      </p:sp>
      <p:grpSp>
        <p:nvGrpSpPr>
          <p:cNvPr id="102413" name="Group 97"/>
          <p:cNvGrpSpPr>
            <a:grpSpLocks/>
          </p:cNvGrpSpPr>
          <p:nvPr/>
        </p:nvGrpSpPr>
        <p:grpSpPr bwMode="auto">
          <a:xfrm>
            <a:off x="3059913" y="4657254"/>
            <a:ext cx="287337" cy="247650"/>
            <a:chOff x="4286" y="1525"/>
            <a:chExt cx="362" cy="272"/>
          </a:xfrm>
        </p:grpSpPr>
        <p:sp>
          <p:nvSpPr>
            <p:cNvPr id="139" name="Line 98"/>
            <p:cNvSpPr>
              <a:spLocks noChangeShapeType="1"/>
            </p:cNvSpPr>
            <p:nvPr/>
          </p:nvSpPr>
          <p:spPr bwMode="auto">
            <a:xfrm flipV="1">
              <a:off x="4286" y="1525"/>
              <a:ext cx="0" cy="27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0" name="Line 99"/>
            <p:cNvSpPr>
              <a:spLocks noChangeShapeType="1"/>
            </p:cNvSpPr>
            <p:nvPr/>
          </p:nvSpPr>
          <p:spPr bwMode="auto">
            <a:xfrm flipH="1">
              <a:off x="4286" y="1797"/>
              <a:ext cx="362" cy="0"/>
            </a:xfrm>
            <a:prstGeom prst="line">
              <a:avLst/>
            </a:prstGeom>
            <a:noFill/>
            <a:ln w="12700">
              <a:solidFill>
                <a:srgbClr val="00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lgn="ctr" fontAlgn="ctr">
                <a:defRPr/>
              </a:pPr>
              <a:endParaRPr kumimoji="1" lang="zh-CN" altLang="en-US" sz="1400" b="0" kern="0">
                <a:solidFill>
                  <a:srgbClr val="000000"/>
                </a:solidFill>
                <a:latin typeface="Times New Roman"/>
                <a:ea typeface="黑体"/>
              </a:endParaRPr>
            </a:p>
          </p:txBody>
        </p:sp>
      </p:grpSp>
      <p:sp>
        <p:nvSpPr>
          <p:cNvPr id="141" name="AutoShape 147"/>
          <p:cNvSpPr>
            <a:spLocks noChangeArrowheads="1"/>
          </p:cNvSpPr>
          <p:nvPr/>
        </p:nvSpPr>
        <p:spPr bwMode="auto">
          <a:xfrm>
            <a:off x="3024988" y="4619154"/>
            <a:ext cx="71437" cy="71437"/>
          </a:xfrm>
          <a:prstGeom prst="octagon">
            <a:avLst>
              <a:gd name="adj" fmla="val 50000"/>
            </a:avLst>
          </a:prstGeom>
          <a:solidFill>
            <a:srgbClr val="000000"/>
          </a:solidFill>
          <a:ln w="12700" algn="ctr">
            <a:solidFill>
              <a:srgbClr val="000000"/>
            </a:solidFill>
            <a:miter lim="800000"/>
            <a:headEnd/>
            <a:tailEnd/>
          </a:ln>
        </p:spPr>
        <p:txBody>
          <a:bodyPr wrap="none" anchor="ctr"/>
          <a:lstStyle/>
          <a:p>
            <a:pPr algn="ctr" fontAlgn="ctr">
              <a:defRPr/>
            </a:pPr>
            <a:endParaRPr kumimoji="1" lang="zh-CN" altLang="en-US" sz="1400" b="0" kern="0">
              <a:solidFill>
                <a:srgbClr val="000000"/>
              </a:solidFill>
              <a:latin typeface="Times New Roman"/>
              <a:ea typeface="黑体"/>
            </a:endParaRPr>
          </a:p>
        </p:txBody>
      </p:sp>
      <p:sp>
        <p:nvSpPr>
          <p:cNvPr id="142" name="Text Box 170"/>
          <p:cNvSpPr txBox="1">
            <a:spLocks noChangeArrowheads="1"/>
          </p:cNvSpPr>
          <p:nvPr/>
        </p:nvSpPr>
        <p:spPr bwMode="auto">
          <a:xfrm>
            <a:off x="3167863" y="4760441"/>
            <a:ext cx="215900" cy="92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60000"/>
              </a:lnSpc>
              <a:defRPr/>
            </a:pPr>
            <a:r>
              <a:rPr lang="en-US" altLang="zh-CN" sz="1000" kern="0" dirty="0" smtClean="0">
                <a:solidFill>
                  <a:srgbClr val="000000"/>
                </a:solidFill>
              </a:rPr>
              <a:t>M1</a:t>
            </a:r>
            <a:endParaRPr lang="en-US" altLang="zh-CN" sz="1000" kern="0" dirty="0">
              <a:solidFill>
                <a:srgbClr val="000000"/>
              </a:solidFill>
            </a:endParaRPr>
          </a:p>
        </p:txBody>
      </p:sp>
      <p:grpSp>
        <p:nvGrpSpPr>
          <p:cNvPr id="102414" name="组合 300"/>
          <p:cNvGrpSpPr/>
          <p:nvPr/>
        </p:nvGrpSpPr>
        <p:grpSpPr>
          <a:xfrm flipV="1">
            <a:off x="8316416" y="4725144"/>
            <a:ext cx="72008" cy="80540"/>
            <a:chOff x="287524" y="3070225"/>
            <a:chExt cx="72008" cy="80540"/>
          </a:xfrm>
        </p:grpSpPr>
        <p:cxnSp>
          <p:nvCxnSpPr>
            <p:cNvPr id="148" name="直接连接符 14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9" name="直接连接符 14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0" name="矩形 149"/>
          <p:cNvSpPr/>
          <p:nvPr/>
        </p:nvSpPr>
        <p:spPr bwMode="auto">
          <a:xfrm>
            <a:off x="6732316" y="2852928"/>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a:solidFill>
                  <a:srgbClr val="000000"/>
                </a:solidFill>
                <a:latin typeface="Cambria" pitchFamily="18" charset="0"/>
                <a:sym typeface="Wingdings" pitchFamily="2" charset="2"/>
              </a:rPr>
              <a:t>EPC</a:t>
            </a:r>
            <a:endParaRPr kumimoji="1" lang="zh-CN" altLang="en-US" sz="1000" dirty="0">
              <a:solidFill>
                <a:srgbClr val="000000"/>
              </a:solidFill>
              <a:latin typeface="Cambria" pitchFamily="18" charset="0"/>
              <a:sym typeface="Wingdings" pitchFamily="2" charset="2"/>
            </a:endParaRPr>
          </a:p>
        </p:txBody>
      </p:sp>
      <p:grpSp>
        <p:nvGrpSpPr>
          <p:cNvPr id="102415" name="组合 300"/>
          <p:cNvGrpSpPr/>
          <p:nvPr/>
        </p:nvGrpSpPr>
        <p:grpSpPr>
          <a:xfrm>
            <a:off x="7164376" y="3060420"/>
            <a:ext cx="72008" cy="80540"/>
            <a:chOff x="287524" y="3070225"/>
            <a:chExt cx="72008" cy="80540"/>
          </a:xfrm>
        </p:grpSpPr>
        <p:cxnSp>
          <p:nvCxnSpPr>
            <p:cNvPr id="152" name="直接连接符 15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53" name="直接连接符 15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55" name="Line 164"/>
          <p:cNvSpPr>
            <a:spLocks noChangeShapeType="1"/>
          </p:cNvSpPr>
          <p:nvPr/>
        </p:nvSpPr>
        <p:spPr bwMode="auto">
          <a:xfrm flipV="1">
            <a:off x="7308380" y="3002580"/>
            <a:ext cx="14401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6" name="Line 164"/>
          <p:cNvSpPr>
            <a:spLocks noChangeShapeType="1"/>
          </p:cNvSpPr>
          <p:nvPr/>
        </p:nvSpPr>
        <p:spPr bwMode="auto">
          <a:xfrm flipH="1" flipV="1">
            <a:off x="7452400" y="2996940"/>
            <a:ext cx="0" cy="1224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64"/>
          <p:cNvSpPr>
            <a:spLocks noChangeShapeType="1"/>
          </p:cNvSpPr>
          <p:nvPr/>
        </p:nvSpPr>
        <p:spPr bwMode="auto">
          <a:xfrm>
            <a:off x="5436072" y="4221088"/>
            <a:ext cx="2016328" cy="2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8" name="Line 9"/>
          <p:cNvSpPr>
            <a:spLocks noChangeShapeType="1"/>
          </p:cNvSpPr>
          <p:nvPr/>
        </p:nvSpPr>
        <p:spPr bwMode="auto">
          <a:xfrm flipV="1">
            <a:off x="5436096" y="3969088"/>
            <a:ext cx="0" cy="252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9" name="Line 55"/>
          <p:cNvSpPr>
            <a:spLocks noChangeShapeType="1"/>
          </p:cNvSpPr>
          <p:nvPr/>
        </p:nvSpPr>
        <p:spPr bwMode="auto">
          <a:xfrm>
            <a:off x="5444480" y="396906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Line 47"/>
          <p:cNvSpPr>
            <a:spLocks noChangeShapeType="1"/>
          </p:cNvSpPr>
          <p:nvPr/>
        </p:nvSpPr>
        <p:spPr bwMode="auto">
          <a:xfrm flipV="1">
            <a:off x="1116272" y="2996940"/>
            <a:ext cx="5616000" cy="12"/>
          </a:xfrm>
          <a:prstGeom prst="line">
            <a:avLst/>
          </a:prstGeom>
          <a:noFill/>
          <a:ln w="12700">
            <a:solidFill>
              <a:schemeClr val="tx1"/>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1" name="Line 164"/>
          <p:cNvSpPr>
            <a:spLocks noChangeShapeType="1"/>
          </p:cNvSpPr>
          <p:nvPr/>
        </p:nvSpPr>
        <p:spPr bwMode="auto">
          <a:xfrm flipV="1">
            <a:off x="1109806" y="2996952"/>
            <a:ext cx="0" cy="576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3" name="AutoShape 150"/>
          <p:cNvSpPr>
            <a:spLocks noChangeArrowheads="1"/>
          </p:cNvSpPr>
          <p:nvPr/>
        </p:nvSpPr>
        <p:spPr bwMode="auto">
          <a:xfrm>
            <a:off x="1079612" y="353701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102416" name="组合 279"/>
          <p:cNvGrpSpPr/>
          <p:nvPr/>
        </p:nvGrpSpPr>
        <p:grpSpPr>
          <a:xfrm>
            <a:off x="5652120" y="3248980"/>
            <a:ext cx="792088" cy="864000"/>
            <a:chOff x="3132139" y="4437112"/>
            <a:chExt cx="863600" cy="1555229"/>
          </a:xfrm>
        </p:grpSpPr>
        <p:sp>
          <p:nvSpPr>
            <p:cNvPr id="165" name="Rectangle 16"/>
            <p:cNvSpPr>
              <a:spLocks noChangeArrowheads="1"/>
            </p:cNvSpPr>
            <p:nvPr/>
          </p:nvSpPr>
          <p:spPr bwMode="auto">
            <a:xfrm>
              <a:off x="3132139" y="4437112"/>
              <a:ext cx="863505" cy="1555229"/>
            </a:xfrm>
            <a:prstGeom prst="rect">
              <a:avLst/>
            </a:prstGeom>
            <a:solidFill>
              <a:srgbClr val="FFFFFF"/>
            </a:solidFill>
            <a:ln w="28575">
              <a:solidFill>
                <a:srgbClr val="000000"/>
              </a:solidFill>
              <a:miter lim="800000"/>
              <a:headEnd/>
              <a:tailEnd/>
            </a:ln>
          </p:spPr>
          <p:txBody>
            <a:bodyPr wrap="none" rIns="36000" anchor="t"/>
            <a:lstStyle/>
            <a:p>
              <a:pPr algn="ctr" fontAlgn="ctr">
                <a:spcBef>
                  <a:spcPct val="0"/>
                </a:spcBef>
                <a:spcAft>
                  <a:spcPct val="0"/>
                </a:spcAft>
              </a:pPr>
              <a:r>
                <a:rPr kumimoji="1" lang="en-US" altLang="zh-CN" sz="1100" dirty="0" smtClean="0">
                  <a:solidFill>
                    <a:srgbClr val="000000"/>
                  </a:solidFill>
                  <a:latin typeface="黑体" pitchFamily="49" charset="-122"/>
                  <a:ea typeface="黑体" pitchFamily="49" charset="-122"/>
                </a:rPr>
                <a:t>PC</a:t>
              </a:r>
              <a:r>
                <a:rPr kumimoji="1" lang="zh-CN" altLang="en-US" sz="1100" dirty="0" smtClean="0">
                  <a:solidFill>
                    <a:srgbClr val="000000"/>
                  </a:solidFill>
                  <a:latin typeface="黑体" pitchFamily="49" charset="-122"/>
                  <a:ea typeface="黑体" pitchFamily="49" charset="-122"/>
                </a:rPr>
                <a:t>计算</a:t>
              </a:r>
              <a:endParaRPr kumimoji="1" lang="zh-CN" altLang="en-US" sz="1100" dirty="0">
                <a:solidFill>
                  <a:srgbClr val="000000"/>
                </a:solidFill>
                <a:latin typeface="黑体" pitchFamily="49" charset="-122"/>
                <a:ea typeface="黑体" pitchFamily="49" charset="-122"/>
              </a:endParaRPr>
            </a:p>
          </p:txBody>
        </p:sp>
        <p:sp>
          <p:nvSpPr>
            <p:cNvPr id="166" name="Text Box 17"/>
            <p:cNvSpPr txBox="1">
              <a:spLocks noChangeArrowheads="1"/>
            </p:cNvSpPr>
            <p:nvPr/>
          </p:nvSpPr>
          <p:spPr bwMode="auto">
            <a:xfrm>
              <a:off x="3132139" y="4825962"/>
              <a:ext cx="440792" cy="1108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l" eaLnBrk="1" fontAlgn="ctr" hangingPunct="1">
                <a:spcBef>
                  <a:spcPct val="0"/>
                </a:spcBef>
                <a:spcAft>
                  <a:spcPct val="0"/>
                </a:spcAft>
              </a:pPr>
              <a:r>
                <a:rPr lang="en-US" altLang="zh-CN" sz="1000" dirty="0" smtClean="0">
                  <a:solidFill>
                    <a:srgbClr val="000000"/>
                  </a:solidFill>
                </a:rPr>
                <a:t>PC</a:t>
              </a:r>
            </a:p>
            <a:p>
              <a:pPr eaLnBrk="1" fontAlgn="ctr" hangingPunct="1">
                <a:spcBef>
                  <a:spcPct val="0"/>
                </a:spcBef>
                <a:spcAft>
                  <a:spcPct val="0"/>
                </a:spcAft>
              </a:pPr>
              <a:endParaRPr lang="en-US" altLang="zh-CN" sz="500" dirty="0" smtClean="0">
                <a:solidFill>
                  <a:srgbClr val="000000"/>
                </a:solidFill>
              </a:endParaRPr>
            </a:p>
            <a:p>
              <a:pPr algn="l" eaLnBrk="1" fontAlgn="ctr" hangingPunct="1">
                <a:spcBef>
                  <a:spcPct val="0"/>
                </a:spcBef>
                <a:spcAft>
                  <a:spcPct val="0"/>
                </a:spcAft>
              </a:pPr>
              <a:r>
                <a:rPr lang="en-US" altLang="zh-CN" sz="1000" dirty="0" smtClean="0">
                  <a:solidFill>
                    <a:srgbClr val="000000"/>
                  </a:solidFill>
                </a:rPr>
                <a:t>IMM</a:t>
              </a:r>
            </a:p>
            <a:p>
              <a:pPr algn="l" eaLnBrk="1" fontAlgn="ctr" hangingPunct="1">
                <a:spcBef>
                  <a:spcPts val="600"/>
                </a:spcBef>
                <a:spcAft>
                  <a:spcPct val="0"/>
                </a:spcAft>
              </a:pPr>
              <a:r>
                <a:rPr lang="en-US" altLang="zh-CN" sz="1000" dirty="0" smtClean="0">
                  <a:solidFill>
                    <a:srgbClr val="000000"/>
                  </a:solidFill>
                </a:rPr>
                <a:t>EPC</a:t>
              </a:r>
              <a:endParaRPr lang="en-US" altLang="zh-CN" sz="1000" dirty="0">
                <a:solidFill>
                  <a:srgbClr val="000000"/>
                </a:solidFill>
              </a:endParaRPr>
            </a:p>
          </p:txBody>
        </p:sp>
        <p:sp>
          <p:nvSpPr>
            <p:cNvPr id="167" name="Text Box 22"/>
            <p:cNvSpPr txBox="1">
              <a:spLocks noChangeArrowheads="1"/>
            </p:cNvSpPr>
            <p:nvPr/>
          </p:nvSpPr>
          <p:spPr bwMode="auto">
            <a:xfrm>
              <a:off x="3420006" y="4825963"/>
              <a:ext cx="575733" cy="692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dirty="0" smtClean="0">
                  <a:solidFill>
                    <a:srgbClr val="000000"/>
                  </a:solidFill>
                </a:rPr>
                <a:t>NPC</a:t>
              </a:r>
            </a:p>
            <a:p>
              <a:pPr eaLnBrk="1" fontAlgn="ctr" hangingPunct="1">
                <a:spcBef>
                  <a:spcPct val="0"/>
                </a:spcBef>
                <a:spcAft>
                  <a:spcPct val="0"/>
                </a:spcAft>
              </a:pPr>
              <a:endParaRPr lang="en-US" altLang="zh-CN" sz="200" dirty="0" smtClean="0">
                <a:solidFill>
                  <a:srgbClr val="000000"/>
                </a:solidFill>
              </a:endParaRPr>
            </a:p>
            <a:p>
              <a:pPr algn="r" eaLnBrk="1" fontAlgn="ctr" hangingPunct="1">
                <a:spcBef>
                  <a:spcPct val="0"/>
                </a:spcBef>
                <a:spcAft>
                  <a:spcPct val="0"/>
                </a:spcAft>
              </a:pPr>
              <a:endParaRPr lang="en-US" altLang="zh-CN" sz="300" dirty="0" smtClean="0">
                <a:solidFill>
                  <a:srgbClr val="000000"/>
                </a:solidFill>
              </a:endParaRPr>
            </a:p>
            <a:p>
              <a:pPr algn="r" eaLnBrk="1" fontAlgn="ctr" hangingPunct="1">
                <a:spcBef>
                  <a:spcPct val="0"/>
                </a:spcBef>
                <a:spcAft>
                  <a:spcPct val="0"/>
                </a:spcAft>
              </a:pPr>
              <a:r>
                <a:rPr lang="en-US" altLang="zh-CN" sz="1000" dirty="0" smtClean="0">
                  <a:solidFill>
                    <a:srgbClr val="000000"/>
                  </a:solidFill>
                </a:rPr>
                <a:t>PC+4</a:t>
              </a:r>
              <a:endParaRPr lang="en-US" altLang="zh-CN" sz="1000" dirty="0">
                <a:solidFill>
                  <a:srgbClr val="000000"/>
                </a:solidFill>
              </a:endParaRPr>
            </a:p>
          </p:txBody>
        </p:sp>
      </p:grpSp>
      <p:sp>
        <p:nvSpPr>
          <p:cNvPr id="169" name="矩形 168"/>
          <p:cNvSpPr/>
          <p:nvPr/>
        </p:nvSpPr>
        <p:spPr bwMode="auto">
          <a:xfrm>
            <a:off x="7740440" y="342900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SR</a:t>
            </a:r>
            <a:endParaRPr kumimoji="1" lang="zh-CN" altLang="en-US" sz="1000" dirty="0">
              <a:solidFill>
                <a:srgbClr val="000000"/>
              </a:solidFill>
              <a:latin typeface="Cambria" pitchFamily="18" charset="0"/>
              <a:sym typeface="Wingdings" pitchFamily="2" charset="2"/>
            </a:endParaRPr>
          </a:p>
        </p:txBody>
      </p:sp>
      <p:grpSp>
        <p:nvGrpSpPr>
          <p:cNvPr id="102417" name="组合 300"/>
          <p:cNvGrpSpPr/>
          <p:nvPr/>
        </p:nvGrpSpPr>
        <p:grpSpPr>
          <a:xfrm>
            <a:off x="8172500" y="3636500"/>
            <a:ext cx="72008" cy="80540"/>
            <a:chOff x="287524" y="3070225"/>
            <a:chExt cx="72008" cy="80540"/>
          </a:xfrm>
        </p:grpSpPr>
        <p:cxnSp>
          <p:nvCxnSpPr>
            <p:cNvPr id="171" name="直接连接符 170"/>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2" name="直接连接符 171"/>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0" name="矩形 179"/>
          <p:cNvSpPr/>
          <p:nvPr/>
        </p:nvSpPr>
        <p:spPr bwMode="auto">
          <a:xfrm>
            <a:off x="1043510" y="1916790"/>
            <a:ext cx="374452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pPr>
            <a:endParaRPr lang="zh-CN" altLang="en-US" sz="2800" b="0" smtClean="0">
              <a:solidFill>
                <a:schemeClr val="tx1"/>
              </a:solidFill>
              <a:ea typeface="宋体" charset="-122"/>
              <a:sym typeface="Wingdings" pitchFamily="2" charset="2"/>
            </a:endParaRPr>
          </a:p>
        </p:txBody>
      </p:sp>
      <p:sp>
        <p:nvSpPr>
          <p:cNvPr id="181" name="矩形 180"/>
          <p:cNvSpPr/>
          <p:nvPr/>
        </p:nvSpPr>
        <p:spPr bwMode="auto">
          <a:xfrm>
            <a:off x="5508130" y="1916790"/>
            <a:ext cx="208829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173" name="矩形 172"/>
          <p:cNvSpPr/>
          <p:nvPr/>
        </p:nvSpPr>
        <p:spPr bwMode="auto">
          <a:xfrm>
            <a:off x="7740440" y="3861060"/>
            <a:ext cx="576064" cy="288032"/>
          </a:xfrm>
          <a:prstGeom prst="rect">
            <a:avLst/>
          </a:prstGeom>
          <a:solidFill>
            <a:schemeClr val="bg1"/>
          </a:solidFill>
          <a:ln w="19050"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1" lang="en-US" altLang="zh-CN" sz="1000" dirty="0" smtClean="0">
                <a:solidFill>
                  <a:srgbClr val="000000"/>
                </a:solidFill>
                <a:latin typeface="Cambria" pitchFamily="18" charset="0"/>
                <a:sym typeface="Wingdings" pitchFamily="2" charset="2"/>
              </a:rPr>
              <a:t>CAUSE</a:t>
            </a:r>
            <a:endParaRPr kumimoji="1" lang="zh-CN" altLang="en-US" sz="1000" dirty="0">
              <a:solidFill>
                <a:srgbClr val="000000"/>
              </a:solidFill>
              <a:latin typeface="Cambria" pitchFamily="18" charset="0"/>
              <a:sym typeface="Wingdings" pitchFamily="2" charset="2"/>
            </a:endParaRPr>
          </a:p>
        </p:txBody>
      </p:sp>
      <p:grpSp>
        <p:nvGrpSpPr>
          <p:cNvPr id="102418" name="组合 300"/>
          <p:cNvGrpSpPr/>
          <p:nvPr/>
        </p:nvGrpSpPr>
        <p:grpSpPr>
          <a:xfrm>
            <a:off x="8172500" y="4068560"/>
            <a:ext cx="72008" cy="80540"/>
            <a:chOff x="287524" y="3070225"/>
            <a:chExt cx="72008" cy="80540"/>
          </a:xfrm>
        </p:grpSpPr>
        <p:cxnSp>
          <p:nvCxnSpPr>
            <p:cNvPr id="176" name="直接连接符 175"/>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182" name="TextBox 181"/>
          <p:cNvSpPr txBox="1"/>
          <p:nvPr/>
        </p:nvSpPr>
        <p:spPr>
          <a:xfrm>
            <a:off x="7758956" y="2494629"/>
            <a:ext cx="1133644"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smtClean="0"/>
              <a:t>EXL</a:t>
            </a:r>
            <a:endParaRPr lang="zh-CN" altLang="en-US" dirty="0"/>
          </a:p>
        </p:txBody>
      </p:sp>
      <p:sp>
        <p:nvSpPr>
          <p:cNvPr id="175" name="圆角矩形 174"/>
          <p:cNvSpPr/>
          <p:nvPr/>
        </p:nvSpPr>
        <p:spPr bwMode="auto">
          <a:xfrm>
            <a:off x="7596420" y="1700760"/>
            <a:ext cx="432060" cy="64809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Tree>
    <p:extLst>
      <p:ext uri="{BB962C8B-B14F-4D97-AF65-F5344CB8AC3E}">
        <p14:creationId xmlns:p14="http://schemas.microsoft.com/office/powerpoint/2010/main" xmlns="" val="23448762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417513"/>
            <a:ext cx="5257800" cy="368300"/>
          </a:xfrm>
        </p:spPr>
        <p:txBody>
          <a:bodyPr/>
          <a:lstStyle/>
          <a:p>
            <a:r>
              <a:rPr lang="zh-CN" altLang="en-US" smtClean="0"/>
              <a:t>1.1 存储系统概述</a:t>
            </a:r>
          </a:p>
        </p:txBody>
      </p:sp>
      <p:sp>
        <p:nvSpPr>
          <p:cNvPr id="43011" name="Rectangle 3"/>
          <p:cNvSpPr>
            <a:spLocks noGrp="1" noChangeArrowheads="1"/>
          </p:cNvSpPr>
          <p:nvPr>
            <p:ph type="body" idx="1"/>
          </p:nvPr>
        </p:nvSpPr>
        <p:spPr>
          <a:xfrm>
            <a:off x="684213" y="908050"/>
            <a:ext cx="7848600" cy="396875"/>
          </a:xfrm>
        </p:spPr>
        <p:txBody>
          <a:bodyPr tIns="97200"/>
          <a:lstStyle/>
          <a:p>
            <a:r>
              <a:rPr lang="zh-CN" altLang="en-US" smtClean="0">
                <a:ea typeface="宋体" pitchFamily="2" charset="-122"/>
              </a:rPr>
              <a:t>存储器的</a:t>
            </a:r>
            <a:r>
              <a:rPr lang="zh-CN" altLang="en-US" smtClean="0">
                <a:solidFill>
                  <a:schemeClr val="accent1"/>
                </a:solidFill>
                <a:ea typeface="宋体" pitchFamily="2" charset="-122"/>
              </a:rPr>
              <a:t>层次</a:t>
            </a:r>
            <a:r>
              <a:rPr lang="en-US" altLang="zh-CN" smtClean="0">
                <a:solidFill>
                  <a:schemeClr val="accent1"/>
                </a:solidFill>
                <a:ea typeface="宋体" pitchFamily="2" charset="-122"/>
              </a:rPr>
              <a:t>/</a:t>
            </a:r>
            <a:r>
              <a:rPr lang="zh-CN" altLang="en-US" smtClean="0">
                <a:solidFill>
                  <a:schemeClr val="accent1"/>
                </a:solidFill>
                <a:ea typeface="宋体" pitchFamily="2" charset="-122"/>
              </a:rPr>
              <a:t>性能</a:t>
            </a:r>
            <a:r>
              <a:rPr lang="zh-CN" altLang="en-US" smtClean="0">
                <a:ea typeface="宋体" pitchFamily="2" charset="-122"/>
              </a:rPr>
              <a:t>特征</a:t>
            </a:r>
            <a:endParaRPr lang="en-US" altLang="zh-CN" smtClean="0">
              <a:ea typeface="宋体" pitchFamily="2" charset="-122"/>
            </a:endParaRPr>
          </a:p>
        </p:txBody>
      </p:sp>
      <p:grpSp>
        <p:nvGrpSpPr>
          <p:cNvPr id="43012" name="Group 68"/>
          <p:cNvGrpSpPr>
            <a:grpSpLocks/>
          </p:cNvGrpSpPr>
          <p:nvPr/>
        </p:nvGrpSpPr>
        <p:grpSpPr bwMode="auto">
          <a:xfrm>
            <a:off x="601663" y="1414463"/>
            <a:ext cx="8223250" cy="4441825"/>
            <a:chOff x="379" y="891"/>
            <a:chExt cx="5180" cy="2798"/>
          </a:xfrm>
        </p:grpSpPr>
        <p:sp>
          <p:nvSpPr>
            <p:cNvPr id="43013" name="Rectangle 34"/>
            <p:cNvSpPr>
              <a:spLocks noChangeArrowheads="1"/>
            </p:cNvSpPr>
            <p:nvPr/>
          </p:nvSpPr>
          <p:spPr bwMode="auto">
            <a:xfrm>
              <a:off x="591" y="1511"/>
              <a:ext cx="1280" cy="490"/>
            </a:xfrm>
            <a:prstGeom prst="rect">
              <a:avLst/>
            </a:prstGeom>
            <a:noFill/>
            <a:ln w="25400">
              <a:solidFill>
                <a:schemeClr val="tx1"/>
              </a:solidFill>
              <a:miter lim="800000"/>
              <a:headEnd/>
              <a:tailEnd/>
            </a:ln>
          </p:spPr>
          <p:txBody>
            <a:bodyPr wrap="none" anchor="ctr"/>
            <a:lstStyle/>
            <a:p>
              <a:pPr algn="ctr" eaLnBrk="0" hangingPunct="0"/>
              <a:r>
                <a:rPr lang="en-US" altLang="zh-CN" sz="1600">
                  <a:solidFill>
                    <a:srgbClr val="000000"/>
                  </a:solidFill>
                  <a:latin typeface="Arial" pitchFamily="34" charset="0"/>
                  <a:ea typeface="宋体" pitchFamily="2" charset="-122"/>
                </a:rPr>
                <a:t>Control</a:t>
              </a:r>
              <a:endParaRPr lang="zh-CN" altLang="en-US" sz="1600">
                <a:solidFill>
                  <a:srgbClr val="000000"/>
                </a:solidFill>
                <a:latin typeface="Arial" pitchFamily="34" charset="0"/>
                <a:ea typeface="宋体" pitchFamily="2" charset="-122"/>
              </a:endParaRPr>
            </a:p>
          </p:txBody>
        </p:sp>
        <p:sp>
          <p:nvSpPr>
            <p:cNvPr id="43014" name="Rectangle 36"/>
            <p:cNvSpPr>
              <a:spLocks noChangeArrowheads="1"/>
            </p:cNvSpPr>
            <p:nvPr/>
          </p:nvSpPr>
          <p:spPr bwMode="auto">
            <a:xfrm>
              <a:off x="591" y="2170"/>
              <a:ext cx="896" cy="742"/>
            </a:xfrm>
            <a:prstGeom prst="rect">
              <a:avLst/>
            </a:prstGeom>
            <a:noFill/>
            <a:ln w="25400">
              <a:solidFill>
                <a:schemeClr val="tx1"/>
              </a:solidFill>
              <a:miter lim="800000"/>
              <a:headEnd/>
              <a:tailEnd/>
            </a:ln>
          </p:spPr>
          <p:txBody>
            <a:bodyPr wrap="none" anchor="ctr"/>
            <a:lstStyle/>
            <a:p>
              <a:pPr algn="ctr" eaLnBrk="0" hangingPunct="0"/>
              <a:endParaRPr lang="zh-CN" altLang="en-US" sz="2400" b="0">
                <a:solidFill>
                  <a:srgbClr val="FC0128"/>
                </a:solidFill>
                <a:latin typeface="Arial" pitchFamily="34" charset="0"/>
                <a:ea typeface="宋体" pitchFamily="2" charset="-122"/>
              </a:endParaRPr>
            </a:p>
          </p:txBody>
        </p:sp>
        <p:sp>
          <p:nvSpPr>
            <p:cNvPr id="43015" name="Rectangle 37"/>
            <p:cNvSpPr>
              <a:spLocks noChangeArrowheads="1"/>
            </p:cNvSpPr>
            <p:nvPr/>
          </p:nvSpPr>
          <p:spPr bwMode="auto">
            <a:xfrm>
              <a:off x="612" y="2387"/>
              <a:ext cx="648" cy="212"/>
            </a:xfrm>
            <a:prstGeom prst="rect">
              <a:avLst/>
            </a:prstGeom>
            <a:noFill/>
            <a:ln w="12700">
              <a:noFill/>
              <a:miter lim="800000"/>
              <a:headEnd/>
              <a:tailEnd/>
            </a:ln>
          </p:spPr>
          <p:txBody>
            <a:bodyPr lIns="90488" tIns="44450" rIns="90488" bIns="44450">
              <a:spAutoFit/>
            </a:bodyPr>
            <a:lstStyle/>
            <a:p>
              <a:pPr algn="l" eaLnBrk="0" hangingPunct="0"/>
              <a:r>
                <a:rPr lang="en-US" altLang="zh-CN" sz="1600">
                  <a:solidFill>
                    <a:srgbClr val="000000"/>
                  </a:solidFill>
                  <a:ea typeface="宋体" pitchFamily="2" charset="-122"/>
                </a:rPr>
                <a:t>Datapath</a:t>
              </a:r>
            </a:p>
          </p:txBody>
        </p:sp>
        <p:sp>
          <p:nvSpPr>
            <p:cNvPr id="43016" name="Rectangle 38"/>
            <p:cNvSpPr>
              <a:spLocks noChangeArrowheads="1"/>
            </p:cNvSpPr>
            <p:nvPr/>
          </p:nvSpPr>
          <p:spPr bwMode="auto">
            <a:xfrm>
              <a:off x="3807" y="1258"/>
              <a:ext cx="704" cy="1756"/>
            </a:xfrm>
            <a:prstGeom prst="rect">
              <a:avLst/>
            </a:prstGeom>
            <a:solidFill>
              <a:srgbClr val="CC9900"/>
            </a:solidFill>
            <a:ln w="25400">
              <a:solidFill>
                <a:schemeClr val="tx1"/>
              </a:solidFill>
              <a:miter lim="800000"/>
              <a:headEnd/>
              <a:tailEnd/>
            </a:ln>
          </p:spPr>
          <p:txBody>
            <a:bodyPr wrap="none" anchor="ctr"/>
            <a:lstStyle/>
            <a:p>
              <a:pPr algn="ctr" eaLnBrk="0" hangingPunct="0"/>
              <a:endParaRPr lang="zh-CN" altLang="en-US" sz="2400" b="0">
                <a:solidFill>
                  <a:srgbClr val="FC0128"/>
                </a:solidFill>
                <a:latin typeface="Arial" pitchFamily="34" charset="0"/>
                <a:ea typeface="宋体" pitchFamily="2" charset="-122"/>
              </a:endParaRPr>
            </a:p>
          </p:txBody>
        </p:sp>
        <p:sp>
          <p:nvSpPr>
            <p:cNvPr id="43017" name="Rectangle 39"/>
            <p:cNvSpPr>
              <a:spLocks noChangeArrowheads="1"/>
            </p:cNvSpPr>
            <p:nvPr/>
          </p:nvSpPr>
          <p:spPr bwMode="auto">
            <a:xfrm>
              <a:off x="3852" y="1825"/>
              <a:ext cx="690" cy="518"/>
            </a:xfrm>
            <a:prstGeom prst="rect">
              <a:avLst/>
            </a:prstGeom>
            <a:noFill/>
            <a:ln w="12700">
              <a:noFill/>
              <a:miter lim="800000"/>
              <a:headEnd/>
              <a:tailEnd/>
            </a:ln>
          </p:spPr>
          <p:txBody>
            <a:bodyPr wrap="none" lIns="90488" tIns="44450" rIns="90488" bIns="44450">
              <a:spAutoFit/>
            </a:bodyPr>
            <a:lstStyle/>
            <a:p>
              <a:pPr algn="ctr" eaLnBrk="0" hangingPunct="0"/>
              <a:r>
                <a:rPr lang="en-US" altLang="zh-CN" sz="1600">
                  <a:solidFill>
                    <a:srgbClr val="000000"/>
                  </a:solidFill>
                  <a:ea typeface="宋体" pitchFamily="2" charset="-122"/>
                </a:rPr>
                <a:t>Secondary</a:t>
              </a:r>
            </a:p>
            <a:p>
              <a:pPr algn="ctr" eaLnBrk="0" hangingPunct="0"/>
              <a:r>
                <a:rPr lang="en-US" altLang="zh-CN" sz="1600">
                  <a:solidFill>
                    <a:srgbClr val="000000"/>
                  </a:solidFill>
                  <a:ea typeface="宋体" pitchFamily="2" charset="-122"/>
                </a:rPr>
                <a:t>Storage</a:t>
              </a:r>
            </a:p>
            <a:p>
              <a:pPr algn="ctr" eaLnBrk="0" hangingPunct="0"/>
              <a:r>
                <a:rPr lang="en-US" altLang="zh-CN" sz="1600">
                  <a:solidFill>
                    <a:srgbClr val="000000"/>
                  </a:solidFill>
                  <a:ea typeface="宋体" pitchFamily="2" charset="-122"/>
                </a:rPr>
                <a:t>(Disk)</a:t>
              </a:r>
            </a:p>
          </p:txBody>
        </p:sp>
        <p:sp>
          <p:nvSpPr>
            <p:cNvPr id="43018" name="Rectangle 40"/>
            <p:cNvSpPr>
              <a:spLocks noChangeArrowheads="1"/>
            </p:cNvSpPr>
            <p:nvPr/>
          </p:nvSpPr>
          <p:spPr bwMode="auto">
            <a:xfrm>
              <a:off x="495" y="1258"/>
              <a:ext cx="1616" cy="1756"/>
            </a:xfrm>
            <a:prstGeom prst="rect">
              <a:avLst/>
            </a:prstGeom>
            <a:noFill/>
            <a:ln w="25400">
              <a:solidFill>
                <a:schemeClr val="tx1"/>
              </a:solidFill>
              <a:miter lim="800000"/>
              <a:headEnd/>
              <a:tailEnd/>
            </a:ln>
          </p:spPr>
          <p:txBody>
            <a:bodyPr wrap="none" anchor="ctr"/>
            <a:lstStyle/>
            <a:p>
              <a:pPr algn="ctr" eaLnBrk="0" hangingPunct="0"/>
              <a:endParaRPr lang="zh-CN" altLang="en-US" sz="2400" b="0">
                <a:solidFill>
                  <a:srgbClr val="FC0128"/>
                </a:solidFill>
                <a:latin typeface="Arial" pitchFamily="34" charset="0"/>
                <a:ea typeface="宋体" pitchFamily="2" charset="-122"/>
              </a:endParaRPr>
            </a:p>
          </p:txBody>
        </p:sp>
        <p:sp>
          <p:nvSpPr>
            <p:cNvPr id="43019" name="Rectangle 41"/>
            <p:cNvSpPr>
              <a:spLocks noChangeArrowheads="1"/>
            </p:cNvSpPr>
            <p:nvPr/>
          </p:nvSpPr>
          <p:spPr bwMode="auto">
            <a:xfrm>
              <a:off x="521" y="1250"/>
              <a:ext cx="1588" cy="210"/>
            </a:xfrm>
            <a:prstGeom prst="rect">
              <a:avLst/>
            </a:prstGeom>
            <a:noFill/>
            <a:ln w="12700">
              <a:noFill/>
              <a:miter lim="800000"/>
              <a:headEnd/>
              <a:tailEnd/>
            </a:ln>
          </p:spPr>
          <p:txBody>
            <a:bodyPr lIns="90488" tIns="44450" rIns="90488" bIns="44450">
              <a:spAutoFit/>
            </a:bodyPr>
            <a:lstStyle/>
            <a:p>
              <a:pPr algn="ctr" eaLnBrk="0" hangingPunct="0"/>
              <a:r>
                <a:rPr lang="en-US" altLang="zh-CN" sz="1600">
                  <a:solidFill>
                    <a:srgbClr val="000000"/>
                  </a:solidFill>
                  <a:ea typeface="宋体" pitchFamily="2" charset="-122"/>
                </a:rPr>
                <a:t>Processor</a:t>
              </a:r>
            </a:p>
          </p:txBody>
        </p:sp>
        <p:sp>
          <p:nvSpPr>
            <p:cNvPr id="43020" name="Line 42"/>
            <p:cNvSpPr>
              <a:spLocks noChangeShapeType="1"/>
            </p:cNvSpPr>
            <p:nvPr/>
          </p:nvSpPr>
          <p:spPr bwMode="auto">
            <a:xfrm flipV="1">
              <a:off x="1547" y="891"/>
              <a:ext cx="3016" cy="1275"/>
            </a:xfrm>
            <a:prstGeom prst="line">
              <a:avLst/>
            </a:prstGeom>
            <a:noFill/>
            <a:ln w="12700">
              <a:solidFill>
                <a:schemeClr val="tx1"/>
              </a:solidFill>
              <a:round/>
              <a:headEnd/>
              <a:tailEnd/>
            </a:ln>
          </p:spPr>
          <p:txBody>
            <a:bodyPr wrap="none" anchor="ctr"/>
            <a:lstStyle/>
            <a:p>
              <a:pPr algn="l"/>
              <a:endParaRPr lang="zh-CN" altLang="en-US" sz="2400" b="0">
                <a:solidFill>
                  <a:srgbClr val="FC0128"/>
                </a:solidFill>
                <a:latin typeface="Arial" pitchFamily="34" charset="0"/>
                <a:ea typeface="宋体" pitchFamily="2" charset="-122"/>
              </a:endParaRPr>
            </a:p>
          </p:txBody>
        </p:sp>
        <p:sp>
          <p:nvSpPr>
            <p:cNvPr id="43021" name="Line 43"/>
            <p:cNvSpPr>
              <a:spLocks noChangeShapeType="1"/>
            </p:cNvSpPr>
            <p:nvPr/>
          </p:nvSpPr>
          <p:spPr bwMode="auto">
            <a:xfrm>
              <a:off x="1451" y="2874"/>
              <a:ext cx="3064" cy="195"/>
            </a:xfrm>
            <a:prstGeom prst="line">
              <a:avLst/>
            </a:prstGeom>
            <a:noFill/>
            <a:ln w="12700">
              <a:solidFill>
                <a:schemeClr val="tx1"/>
              </a:solidFill>
              <a:round/>
              <a:headEnd/>
              <a:tailEnd/>
            </a:ln>
          </p:spPr>
          <p:txBody>
            <a:bodyPr wrap="none" anchor="ctr"/>
            <a:lstStyle/>
            <a:p>
              <a:pPr algn="l"/>
              <a:endParaRPr lang="zh-CN" altLang="en-US" sz="2400" b="0">
                <a:solidFill>
                  <a:srgbClr val="FC0128"/>
                </a:solidFill>
                <a:latin typeface="Arial" pitchFamily="34" charset="0"/>
                <a:ea typeface="宋体" pitchFamily="2" charset="-122"/>
              </a:endParaRPr>
            </a:p>
          </p:txBody>
        </p:sp>
        <p:sp>
          <p:nvSpPr>
            <p:cNvPr id="43022" name="Rectangle 44"/>
            <p:cNvSpPr>
              <a:spLocks noChangeArrowheads="1"/>
            </p:cNvSpPr>
            <p:nvPr/>
          </p:nvSpPr>
          <p:spPr bwMode="auto">
            <a:xfrm>
              <a:off x="1215" y="2220"/>
              <a:ext cx="224" cy="642"/>
            </a:xfrm>
            <a:prstGeom prst="rect">
              <a:avLst/>
            </a:prstGeom>
            <a:solidFill>
              <a:srgbClr val="F5FEC6"/>
            </a:solidFill>
            <a:ln w="25400">
              <a:solidFill>
                <a:srgbClr val="336600"/>
              </a:solidFill>
              <a:miter lim="800000"/>
              <a:headEnd/>
              <a:tailEnd/>
            </a:ln>
          </p:spPr>
          <p:txBody>
            <a:bodyPr vert="eaVert" wrap="none" anchor="ctr"/>
            <a:lstStyle/>
            <a:p>
              <a:pPr algn="ctr" eaLnBrk="0" hangingPunct="0"/>
              <a:r>
                <a:rPr lang="en-US" altLang="zh-CN" sz="1600">
                  <a:solidFill>
                    <a:srgbClr val="000000"/>
                  </a:solidFill>
                  <a:latin typeface="Arial" pitchFamily="34" charset="0"/>
                  <a:ea typeface="宋体" pitchFamily="2" charset="-122"/>
                </a:rPr>
                <a:t>Registers</a:t>
              </a:r>
              <a:endParaRPr lang="zh-CN" altLang="en-US" sz="2400" b="0">
                <a:solidFill>
                  <a:srgbClr val="FC0128"/>
                </a:solidFill>
                <a:latin typeface="Arial" pitchFamily="34" charset="0"/>
                <a:ea typeface="宋体" pitchFamily="2" charset="-122"/>
              </a:endParaRPr>
            </a:p>
          </p:txBody>
        </p:sp>
        <p:sp>
          <p:nvSpPr>
            <p:cNvPr id="43023" name="Rectangle 46"/>
            <p:cNvSpPr>
              <a:spLocks noChangeArrowheads="1"/>
            </p:cNvSpPr>
            <p:nvPr/>
          </p:nvSpPr>
          <p:spPr bwMode="auto">
            <a:xfrm>
              <a:off x="1599" y="2220"/>
              <a:ext cx="416" cy="642"/>
            </a:xfrm>
            <a:prstGeom prst="rect">
              <a:avLst/>
            </a:prstGeom>
            <a:solidFill>
              <a:srgbClr val="FFFF66"/>
            </a:solidFill>
            <a:ln w="25400">
              <a:solidFill>
                <a:schemeClr val="tx1"/>
              </a:solidFill>
              <a:miter lim="800000"/>
              <a:headEnd/>
              <a:tailEnd/>
            </a:ln>
          </p:spPr>
          <p:txBody>
            <a:bodyPr wrap="none" anchor="ctr"/>
            <a:lstStyle/>
            <a:p>
              <a:pPr algn="ctr" eaLnBrk="0" hangingPunct="0"/>
              <a:endParaRPr lang="zh-CN" altLang="en-US" sz="2400" b="0">
                <a:solidFill>
                  <a:srgbClr val="FC0128"/>
                </a:solidFill>
                <a:latin typeface="Arial" pitchFamily="34" charset="0"/>
                <a:ea typeface="宋体" pitchFamily="2" charset="-122"/>
              </a:endParaRPr>
            </a:p>
          </p:txBody>
        </p:sp>
        <p:sp>
          <p:nvSpPr>
            <p:cNvPr id="43024" name="Rectangle 47"/>
            <p:cNvSpPr>
              <a:spLocks noChangeArrowheads="1"/>
            </p:cNvSpPr>
            <p:nvPr/>
          </p:nvSpPr>
          <p:spPr bwMode="auto">
            <a:xfrm>
              <a:off x="2319" y="1917"/>
              <a:ext cx="560" cy="995"/>
            </a:xfrm>
            <a:prstGeom prst="rect">
              <a:avLst/>
            </a:prstGeom>
            <a:solidFill>
              <a:srgbClr val="FFFF66"/>
            </a:solidFill>
            <a:ln w="25400">
              <a:solidFill>
                <a:schemeClr val="tx1"/>
              </a:solidFill>
              <a:miter lim="800000"/>
              <a:headEnd/>
              <a:tailEnd/>
            </a:ln>
          </p:spPr>
          <p:txBody>
            <a:bodyPr wrap="none" anchor="ctr"/>
            <a:lstStyle/>
            <a:p>
              <a:pPr algn="ctr" eaLnBrk="0" hangingPunct="0"/>
              <a:endParaRPr lang="zh-CN" altLang="en-US" sz="2400" b="0">
                <a:solidFill>
                  <a:srgbClr val="FC0128"/>
                </a:solidFill>
                <a:latin typeface="Arial" pitchFamily="34" charset="0"/>
                <a:ea typeface="宋体" pitchFamily="2" charset="-122"/>
              </a:endParaRPr>
            </a:p>
          </p:txBody>
        </p:sp>
        <p:sp>
          <p:nvSpPr>
            <p:cNvPr id="43025" name="Rectangle 48"/>
            <p:cNvSpPr>
              <a:spLocks noChangeArrowheads="1"/>
            </p:cNvSpPr>
            <p:nvPr/>
          </p:nvSpPr>
          <p:spPr bwMode="auto">
            <a:xfrm>
              <a:off x="2991" y="1663"/>
              <a:ext cx="656" cy="1249"/>
            </a:xfrm>
            <a:prstGeom prst="rect">
              <a:avLst/>
            </a:prstGeom>
            <a:solidFill>
              <a:srgbClr val="F6B600"/>
            </a:solidFill>
            <a:ln w="25400">
              <a:solidFill>
                <a:schemeClr val="tx1"/>
              </a:solidFill>
              <a:miter lim="800000"/>
              <a:headEnd/>
              <a:tailEnd/>
            </a:ln>
          </p:spPr>
          <p:txBody>
            <a:bodyPr wrap="none" anchor="ctr"/>
            <a:lstStyle/>
            <a:p>
              <a:pPr algn="ctr" eaLnBrk="0" hangingPunct="0"/>
              <a:endParaRPr lang="zh-CN" altLang="en-US" sz="2400" b="0">
                <a:solidFill>
                  <a:srgbClr val="FC0128"/>
                </a:solidFill>
                <a:latin typeface="Arial" pitchFamily="34" charset="0"/>
                <a:ea typeface="宋体" pitchFamily="2" charset="-122"/>
              </a:endParaRPr>
            </a:p>
          </p:txBody>
        </p:sp>
        <p:sp>
          <p:nvSpPr>
            <p:cNvPr id="43026" name="Rectangle 49"/>
            <p:cNvSpPr>
              <a:spLocks noChangeArrowheads="1"/>
            </p:cNvSpPr>
            <p:nvPr/>
          </p:nvSpPr>
          <p:spPr bwMode="auto">
            <a:xfrm>
              <a:off x="3029" y="2078"/>
              <a:ext cx="597" cy="518"/>
            </a:xfrm>
            <a:prstGeom prst="rect">
              <a:avLst/>
            </a:prstGeom>
            <a:noFill/>
            <a:ln w="12700">
              <a:noFill/>
              <a:miter lim="800000"/>
              <a:headEnd/>
              <a:tailEnd/>
            </a:ln>
          </p:spPr>
          <p:txBody>
            <a:bodyPr wrap="none" lIns="90488" tIns="44450" rIns="90488" bIns="44450">
              <a:spAutoFit/>
            </a:bodyPr>
            <a:lstStyle/>
            <a:p>
              <a:pPr algn="ctr" eaLnBrk="0" hangingPunct="0"/>
              <a:r>
                <a:rPr lang="en-US" altLang="zh-CN" sz="1600">
                  <a:solidFill>
                    <a:srgbClr val="000000"/>
                  </a:solidFill>
                  <a:ea typeface="宋体" pitchFamily="2" charset="-122"/>
                </a:rPr>
                <a:t>Main</a:t>
              </a:r>
            </a:p>
            <a:p>
              <a:pPr algn="ctr" eaLnBrk="0" hangingPunct="0"/>
              <a:r>
                <a:rPr lang="en-US" altLang="zh-CN" sz="1600">
                  <a:solidFill>
                    <a:srgbClr val="000000"/>
                  </a:solidFill>
                  <a:ea typeface="宋体" pitchFamily="2" charset="-122"/>
                </a:rPr>
                <a:t>Memory</a:t>
              </a:r>
            </a:p>
            <a:p>
              <a:pPr algn="ctr" eaLnBrk="0" hangingPunct="0"/>
              <a:r>
                <a:rPr lang="en-US" altLang="zh-CN" sz="1600">
                  <a:solidFill>
                    <a:srgbClr val="000000"/>
                  </a:solidFill>
                  <a:ea typeface="宋体" pitchFamily="2" charset="-122"/>
                </a:rPr>
                <a:t>(DRAM)</a:t>
              </a:r>
            </a:p>
          </p:txBody>
        </p:sp>
        <p:sp>
          <p:nvSpPr>
            <p:cNvPr id="43027" name="Rectangle 50"/>
            <p:cNvSpPr>
              <a:spLocks noChangeArrowheads="1"/>
            </p:cNvSpPr>
            <p:nvPr/>
          </p:nvSpPr>
          <p:spPr bwMode="auto">
            <a:xfrm>
              <a:off x="2304" y="2078"/>
              <a:ext cx="576" cy="672"/>
            </a:xfrm>
            <a:prstGeom prst="rect">
              <a:avLst/>
            </a:prstGeom>
            <a:noFill/>
            <a:ln w="12700">
              <a:noFill/>
              <a:miter lim="800000"/>
              <a:headEnd/>
              <a:tailEnd/>
            </a:ln>
          </p:spPr>
          <p:txBody>
            <a:bodyPr wrap="none" lIns="90488" tIns="44450" rIns="90488" bIns="44450">
              <a:spAutoFit/>
            </a:bodyPr>
            <a:lstStyle/>
            <a:p>
              <a:pPr algn="ctr" eaLnBrk="0" hangingPunct="0"/>
              <a:r>
                <a:rPr lang="en-US" altLang="zh-CN" sz="1600">
                  <a:solidFill>
                    <a:srgbClr val="000000"/>
                  </a:solidFill>
                  <a:ea typeface="宋体" pitchFamily="2" charset="-122"/>
                </a:rPr>
                <a:t>Second</a:t>
              </a:r>
            </a:p>
            <a:p>
              <a:pPr algn="ctr" eaLnBrk="0" hangingPunct="0"/>
              <a:r>
                <a:rPr lang="en-US" altLang="zh-CN" sz="1600">
                  <a:solidFill>
                    <a:srgbClr val="000000"/>
                  </a:solidFill>
                  <a:ea typeface="宋体" pitchFamily="2" charset="-122"/>
                </a:rPr>
                <a:t>Level</a:t>
              </a:r>
            </a:p>
            <a:p>
              <a:pPr algn="ctr" eaLnBrk="0" hangingPunct="0"/>
              <a:r>
                <a:rPr lang="en-US" altLang="zh-CN" sz="1600">
                  <a:solidFill>
                    <a:srgbClr val="000000"/>
                  </a:solidFill>
                  <a:ea typeface="宋体" pitchFamily="2" charset="-122"/>
                </a:rPr>
                <a:t>Cache</a:t>
              </a:r>
            </a:p>
            <a:p>
              <a:pPr algn="ctr" eaLnBrk="0" hangingPunct="0"/>
              <a:r>
                <a:rPr lang="en-US" altLang="zh-CN" sz="1600">
                  <a:solidFill>
                    <a:srgbClr val="000000"/>
                  </a:solidFill>
                  <a:ea typeface="宋体" pitchFamily="2" charset="-122"/>
                </a:rPr>
                <a:t>(SRAM)</a:t>
              </a:r>
            </a:p>
          </p:txBody>
        </p:sp>
        <p:sp>
          <p:nvSpPr>
            <p:cNvPr id="43028" name="Rectangle 51"/>
            <p:cNvSpPr>
              <a:spLocks noChangeArrowheads="1"/>
            </p:cNvSpPr>
            <p:nvPr/>
          </p:nvSpPr>
          <p:spPr bwMode="auto">
            <a:xfrm rot="5400000">
              <a:off x="1482" y="2341"/>
              <a:ext cx="631" cy="364"/>
            </a:xfrm>
            <a:prstGeom prst="rect">
              <a:avLst/>
            </a:prstGeom>
            <a:noFill/>
            <a:ln w="12700">
              <a:noFill/>
              <a:miter lim="800000"/>
              <a:headEnd/>
              <a:tailEnd/>
            </a:ln>
          </p:spPr>
          <p:txBody>
            <a:bodyPr lIns="90488" tIns="44450" rIns="90488" bIns="44450">
              <a:spAutoFit/>
            </a:bodyPr>
            <a:lstStyle/>
            <a:p>
              <a:pPr algn="ctr" eaLnBrk="0" hangingPunct="0"/>
              <a:r>
                <a:rPr lang="en-US" altLang="zh-CN" sz="1600">
                  <a:solidFill>
                    <a:srgbClr val="000000"/>
                  </a:solidFill>
                  <a:ea typeface="宋体" pitchFamily="2" charset="-122"/>
                </a:rPr>
                <a:t>On-Chip</a:t>
              </a:r>
            </a:p>
            <a:p>
              <a:pPr algn="ctr" eaLnBrk="0" hangingPunct="0"/>
              <a:r>
                <a:rPr lang="en-US" altLang="zh-CN" sz="1600">
                  <a:solidFill>
                    <a:srgbClr val="000000"/>
                  </a:solidFill>
                  <a:ea typeface="宋体" pitchFamily="2" charset="-122"/>
                </a:rPr>
                <a:t>Cache</a:t>
              </a:r>
            </a:p>
          </p:txBody>
        </p:sp>
        <p:sp>
          <p:nvSpPr>
            <p:cNvPr id="43029" name="Rectangle 52"/>
            <p:cNvSpPr>
              <a:spLocks noChangeArrowheads="1"/>
            </p:cNvSpPr>
            <p:nvPr/>
          </p:nvSpPr>
          <p:spPr bwMode="auto">
            <a:xfrm>
              <a:off x="1222" y="3087"/>
              <a:ext cx="242" cy="229"/>
            </a:xfrm>
            <a:prstGeom prst="rect">
              <a:avLst/>
            </a:prstGeom>
            <a:noFill/>
            <a:ln w="12700">
              <a:noFill/>
              <a:miter lim="800000"/>
              <a:headEnd/>
              <a:tailEnd/>
            </a:ln>
          </p:spPr>
          <p:txBody>
            <a:bodyPr wrap="none" lIns="90488" tIns="44450" rIns="90488" bIns="44450">
              <a:spAutoFit/>
            </a:bodyPr>
            <a:lstStyle/>
            <a:p>
              <a:pPr algn="l" eaLnBrk="0" hangingPunct="0"/>
              <a:r>
                <a:rPr lang="zh-CN" altLang="en-US" sz="1800">
                  <a:solidFill>
                    <a:srgbClr val="000000"/>
                  </a:solidFill>
                  <a:ea typeface="宋体" pitchFamily="2" charset="-122"/>
                </a:rPr>
                <a:t>1</a:t>
              </a:r>
              <a:r>
                <a:rPr lang="en-US" altLang="zh-CN" sz="1800">
                  <a:solidFill>
                    <a:srgbClr val="000000"/>
                  </a:solidFill>
                  <a:ea typeface="宋体" pitchFamily="2" charset="-122"/>
                </a:rPr>
                <a:t>s</a:t>
              </a:r>
            </a:p>
          </p:txBody>
        </p:sp>
        <p:sp>
          <p:nvSpPr>
            <p:cNvPr id="43030" name="Rectangle 53"/>
            <p:cNvSpPr>
              <a:spLocks noChangeArrowheads="1"/>
            </p:cNvSpPr>
            <p:nvPr/>
          </p:nvSpPr>
          <p:spPr bwMode="auto">
            <a:xfrm>
              <a:off x="3697" y="3073"/>
              <a:ext cx="824" cy="402"/>
            </a:xfrm>
            <a:prstGeom prst="rect">
              <a:avLst/>
            </a:prstGeom>
            <a:noFill/>
            <a:ln w="12700">
              <a:noFill/>
              <a:miter lim="800000"/>
              <a:headEnd/>
              <a:tailEnd/>
            </a:ln>
          </p:spPr>
          <p:txBody>
            <a:bodyPr lIns="90488" tIns="44450" rIns="90488" bIns="44450">
              <a:spAutoFit/>
            </a:bodyPr>
            <a:lstStyle/>
            <a:p>
              <a:pPr algn="ctr" eaLnBrk="0" hangingPunct="0"/>
              <a:r>
                <a:rPr lang="zh-CN" altLang="en-US" sz="1800">
                  <a:solidFill>
                    <a:srgbClr val="000000"/>
                  </a:solidFill>
                  <a:ea typeface="宋体" pitchFamily="2" charset="-122"/>
                </a:rPr>
                <a:t>10,000,000</a:t>
              </a:r>
              <a:r>
                <a:rPr lang="en-US" altLang="zh-CN" sz="1800">
                  <a:solidFill>
                    <a:srgbClr val="000000"/>
                  </a:solidFill>
                  <a:ea typeface="宋体" pitchFamily="2" charset="-122"/>
                </a:rPr>
                <a:t>s  </a:t>
              </a:r>
            </a:p>
            <a:p>
              <a:pPr algn="ctr" eaLnBrk="0" hangingPunct="0"/>
              <a:r>
                <a:rPr lang="en-US" altLang="zh-CN" sz="1800">
                  <a:solidFill>
                    <a:srgbClr val="000000"/>
                  </a:solidFill>
                  <a:ea typeface="宋体" pitchFamily="2" charset="-122"/>
                </a:rPr>
                <a:t>   (10s ms)</a:t>
              </a:r>
            </a:p>
          </p:txBody>
        </p:sp>
        <p:sp>
          <p:nvSpPr>
            <p:cNvPr id="43031" name="Rectangle 54"/>
            <p:cNvSpPr>
              <a:spLocks noChangeArrowheads="1"/>
            </p:cNvSpPr>
            <p:nvPr/>
          </p:nvSpPr>
          <p:spPr bwMode="auto">
            <a:xfrm>
              <a:off x="477" y="3087"/>
              <a:ext cx="764" cy="229"/>
            </a:xfrm>
            <a:prstGeom prst="rect">
              <a:avLst/>
            </a:prstGeom>
            <a:noFill/>
            <a:ln w="12700">
              <a:noFill/>
              <a:miter lim="800000"/>
              <a:headEnd/>
              <a:tailEnd/>
            </a:ln>
          </p:spPr>
          <p:txBody>
            <a:bodyPr wrap="none" lIns="90488" tIns="44450" rIns="90488" bIns="44450">
              <a:spAutoFit/>
            </a:bodyPr>
            <a:lstStyle/>
            <a:p>
              <a:pPr algn="l" eaLnBrk="0" hangingPunct="0"/>
              <a:r>
                <a:rPr lang="en-US" altLang="zh-CN" sz="1800">
                  <a:solidFill>
                    <a:srgbClr val="000000"/>
                  </a:solidFill>
                  <a:ea typeface="宋体" pitchFamily="2" charset="-122"/>
                </a:rPr>
                <a:t>Speed</a:t>
              </a:r>
              <a:r>
                <a:rPr lang="en-US" altLang="zh-CN" sz="1600">
                  <a:solidFill>
                    <a:srgbClr val="000000"/>
                  </a:solidFill>
                  <a:ea typeface="宋体" pitchFamily="2" charset="-122"/>
                </a:rPr>
                <a:t> (ns):</a:t>
              </a:r>
            </a:p>
          </p:txBody>
        </p:sp>
        <p:sp>
          <p:nvSpPr>
            <p:cNvPr id="43032" name="Rectangle 55"/>
            <p:cNvSpPr>
              <a:spLocks noChangeArrowheads="1"/>
            </p:cNvSpPr>
            <p:nvPr/>
          </p:nvSpPr>
          <p:spPr bwMode="auto">
            <a:xfrm>
              <a:off x="1955" y="3087"/>
              <a:ext cx="314" cy="229"/>
            </a:xfrm>
            <a:prstGeom prst="rect">
              <a:avLst/>
            </a:prstGeom>
            <a:noFill/>
            <a:ln w="12700">
              <a:noFill/>
              <a:miter lim="800000"/>
              <a:headEnd/>
              <a:tailEnd/>
            </a:ln>
          </p:spPr>
          <p:txBody>
            <a:bodyPr wrap="none" lIns="90488" tIns="44450" rIns="90488" bIns="44450">
              <a:spAutoFit/>
            </a:bodyPr>
            <a:lstStyle/>
            <a:p>
              <a:pPr algn="l" eaLnBrk="0" hangingPunct="0"/>
              <a:r>
                <a:rPr lang="zh-CN" altLang="en-US" sz="1800">
                  <a:solidFill>
                    <a:srgbClr val="000000"/>
                  </a:solidFill>
                  <a:ea typeface="宋体" pitchFamily="2" charset="-122"/>
                </a:rPr>
                <a:t>10</a:t>
              </a:r>
              <a:r>
                <a:rPr lang="en-US" altLang="zh-CN" sz="1800">
                  <a:solidFill>
                    <a:srgbClr val="000000"/>
                  </a:solidFill>
                  <a:ea typeface="宋体" pitchFamily="2" charset="-122"/>
                </a:rPr>
                <a:t>s</a:t>
              </a:r>
            </a:p>
          </p:txBody>
        </p:sp>
        <p:sp>
          <p:nvSpPr>
            <p:cNvPr id="43033" name="Rectangle 56"/>
            <p:cNvSpPr>
              <a:spLocks noChangeArrowheads="1"/>
            </p:cNvSpPr>
            <p:nvPr/>
          </p:nvSpPr>
          <p:spPr bwMode="auto">
            <a:xfrm>
              <a:off x="3155" y="3087"/>
              <a:ext cx="536" cy="229"/>
            </a:xfrm>
            <a:prstGeom prst="rect">
              <a:avLst/>
            </a:prstGeom>
            <a:noFill/>
            <a:ln w="12700">
              <a:noFill/>
              <a:miter lim="800000"/>
              <a:headEnd/>
              <a:tailEnd/>
            </a:ln>
          </p:spPr>
          <p:txBody>
            <a:bodyPr lIns="90488" tIns="44450" rIns="90488" bIns="44450">
              <a:spAutoFit/>
            </a:bodyPr>
            <a:lstStyle/>
            <a:p>
              <a:pPr algn="l" eaLnBrk="0" hangingPunct="0"/>
              <a:r>
                <a:rPr lang="zh-CN" altLang="en-US" sz="1800">
                  <a:solidFill>
                    <a:srgbClr val="000000"/>
                  </a:solidFill>
                  <a:ea typeface="宋体" pitchFamily="2" charset="-122"/>
                </a:rPr>
                <a:t>100</a:t>
              </a:r>
              <a:r>
                <a:rPr lang="en-US" altLang="zh-CN" sz="1800">
                  <a:solidFill>
                    <a:srgbClr val="000000"/>
                  </a:solidFill>
                  <a:ea typeface="宋体" pitchFamily="2" charset="-122"/>
                </a:rPr>
                <a:t>s</a:t>
              </a:r>
            </a:p>
          </p:txBody>
        </p:sp>
        <p:sp>
          <p:nvSpPr>
            <p:cNvPr id="43034" name="Rectangle 57"/>
            <p:cNvSpPr>
              <a:spLocks noChangeArrowheads="1"/>
            </p:cNvSpPr>
            <p:nvPr/>
          </p:nvSpPr>
          <p:spPr bwMode="auto">
            <a:xfrm>
              <a:off x="1150" y="3460"/>
              <a:ext cx="386" cy="229"/>
            </a:xfrm>
            <a:prstGeom prst="rect">
              <a:avLst/>
            </a:prstGeom>
            <a:noFill/>
            <a:ln w="12700">
              <a:noFill/>
              <a:miter lim="800000"/>
              <a:headEnd/>
              <a:tailEnd/>
            </a:ln>
          </p:spPr>
          <p:txBody>
            <a:bodyPr wrap="none" lIns="90488" tIns="44450" rIns="90488" bIns="44450">
              <a:spAutoFit/>
            </a:bodyPr>
            <a:lstStyle/>
            <a:p>
              <a:pPr algn="l" eaLnBrk="0" hangingPunct="0"/>
              <a:r>
                <a:rPr lang="zh-CN" altLang="en-US" sz="1800">
                  <a:solidFill>
                    <a:srgbClr val="000000"/>
                  </a:solidFill>
                  <a:ea typeface="宋体" pitchFamily="2" charset="-122"/>
                </a:rPr>
                <a:t>100</a:t>
              </a:r>
              <a:r>
                <a:rPr lang="en-US" altLang="zh-CN" sz="1800">
                  <a:solidFill>
                    <a:srgbClr val="000000"/>
                  </a:solidFill>
                  <a:ea typeface="宋体" pitchFamily="2" charset="-122"/>
                </a:rPr>
                <a:t>s</a:t>
              </a:r>
            </a:p>
          </p:txBody>
        </p:sp>
        <p:sp>
          <p:nvSpPr>
            <p:cNvPr id="43035" name="Rectangle 58"/>
            <p:cNvSpPr>
              <a:spLocks noChangeArrowheads="1"/>
            </p:cNvSpPr>
            <p:nvPr/>
          </p:nvSpPr>
          <p:spPr bwMode="auto">
            <a:xfrm>
              <a:off x="3981" y="3460"/>
              <a:ext cx="282" cy="229"/>
            </a:xfrm>
            <a:prstGeom prst="rect">
              <a:avLst/>
            </a:prstGeom>
            <a:noFill/>
            <a:ln w="12700">
              <a:noFill/>
              <a:miter lim="800000"/>
              <a:headEnd/>
              <a:tailEnd/>
            </a:ln>
          </p:spPr>
          <p:txBody>
            <a:bodyPr wrap="none" lIns="90488" tIns="44450" rIns="90488" bIns="44450">
              <a:spAutoFit/>
            </a:bodyPr>
            <a:lstStyle/>
            <a:p>
              <a:pPr algn="l" eaLnBrk="0" hangingPunct="0"/>
              <a:r>
                <a:rPr lang="en-US" altLang="zh-CN" sz="1800">
                  <a:solidFill>
                    <a:srgbClr val="000000"/>
                  </a:solidFill>
                  <a:ea typeface="宋体" pitchFamily="2" charset="-122"/>
                </a:rPr>
                <a:t>Gs</a:t>
              </a:r>
            </a:p>
          </p:txBody>
        </p:sp>
        <p:sp>
          <p:nvSpPr>
            <p:cNvPr id="43036" name="Rectangle 59"/>
            <p:cNvSpPr>
              <a:spLocks noChangeArrowheads="1"/>
            </p:cNvSpPr>
            <p:nvPr/>
          </p:nvSpPr>
          <p:spPr bwMode="auto">
            <a:xfrm>
              <a:off x="379" y="3460"/>
              <a:ext cx="862" cy="229"/>
            </a:xfrm>
            <a:prstGeom prst="rect">
              <a:avLst/>
            </a:prstGeom>
            <a:noFill/>
            <a:ln w="12700">
              <a:noFill/>
              <a:miter lim="800000"/>
              <a:headEnd/>
              <a:tailEnd/>
            </a:ln>
          </p:spPr>
          <p:txBody>
            <a:bodyPr wrap="none" lIns="90488" tIns="44450" rIns="90488" bIns="44450">
              <a:spAutoFit/>
            </a:bodyPr>
            <a:lstStyle/>
            <a:p>
              <a:pPr algn="l" eaLnBrk="0" hangingPunct="0"/>
              <a:r>
                <a:rPr lang="en-US" altLang="zh-CN" sz="1800">
                  <a:solidFill>
                    <a:srgbClr val="000000"/>
                  </a:solidFill>
                  <a:ea typeface="宋体" pitchFamily="2" charset="-122"/>
                </a:rPr>
                <a:t>Size (bytes):</a:t>
              </a:r>
            </a:p>
          </p:txBody>
        </p:sp>
        <p:sp>
          <p:nvSpPr>
            <p:cNvPr id="43037" name="Rectangle 60"/>
            <p:cNvSpPr>
              <a:spLocks noChangeArrowheads="1"/>
            </p:cNvSpPr>
            <p:nvPr/>
          </p:nvSpPr>
          <p:spPr bwMode="auto">
            <a:xfrm>
              <a:off x="1977" y="3460"/>
              <a:ext cx="282" cy="229"/>
            </a:xfrm>
            <a:prstGeom prst="rect">
              <a:avLst/>
            </a:prstGeom>
            <a:noFill/>
            <a:ln w="12700">
              <a:noFill/>
              <a:miter lim="800000"/>
              <a:headEnd/>
              <a:tailEnd/>
            </a:ln>
          </p:spPr>
          <p:txBody>
            <a:bodyPr wrap="none" lIns="90488" tIns="44450" rIns="90488" bIns="44450">
              <a:spAutoFit/>
            </a:bodyPr>
            <a:lstStyle/>
            <a:p>
              <a:pPr algn="l" eaLnBrk="0" hangingPunct="0"/>
              <a:r>
                <a:rPr lang="en-US" altLang="zh-CN" sz="1800">
                  <a:solidFill>
                    <a:srgbClr val="000000"/>
                  </a:solidFill>
                  <a:ea typeface="宋体" pitchFamily="2" charset="-122"/>
                </a:rPr>
                <a:t>Ks</a:t>
              </a:r>
            </a:p>
          </p:txBody>
        </p:sp>
        <p:sp>
          <p:nvSpPr>
            <p:cNvPr id="43038" name="Rectangle 61"/>
            <p:cNvSpPr>
              <a:spLocks noChangeArrowheads="1"/>
            </p:cNvSpPr>
            <p:nvPr/>
          </p:nvSpPr>
          <p:spPr bwMode="auto">
            <a:xfrm>
              <a:off x="3177" y="3460"/>
              <a:ext cx="366" cy="229"/>
            </a:xfrm>
            <a:prstGeom prst="rect">
              <a:avLst/>
            </a:prstGeom>
            <a:noFill/>
            <a:ln w="12700">
              <a:noFill/>
              <a:miter lim="800000"/>
              <a:headEnd/>
              <a:tailEnd/>
            </a:ln>
          </p:spPr>
          <p:txBody>
            <a:bodyPr lIns="90488" tIns="44450" rIns="90488" bIns="44450">
              <a:spAutoFit/>
            </a:bodyPr>
            <a:lstStyle/>
            <a:p>
              <a:pPr algn="l" eaLnBrk="0" hangingPunct="0"/>
              <a:r>
                <a:rPr lang="en-US" altLang="zh-CN" sz="1800">
                  <a:solidFill>
                    <a:srgbClr val="000000"/>
                  </a:solidFill>
                  <a:ea typeface="宋体" pitchFamily="2" charset="-122"/>
                </a:rPr>
                <a:t>Ms</a:t>
              </a:r>
            </a:p>
          </p:txBody>
        </p:sp>
        <p:grpSp>
          <p:nvGrpSpPr>
            <p:cNvPr id="43039" name="Group 62"/>
            <p:cNvGrpSpPr>
              <a:grpSpLocks/>
            </p:cNvGrpSpPr>
            <p:nvPr/>
          </p:nvGrpSpPr>
          <p:grpSpPr bwMode="auto">
            <a:xfrm>
              <a:off x="4647" y="904"/>
              <a:ext cx="704" cy="2110"/>
              <a:chOff x="4584" y="1321"/>
              <a:chExt cx="704" cy="2000"/>
            </a:xfrm>
          </p:grpSpPr>
          <p:sp>
            <p:nvSpPr>
              <p:cNvPr id="43042" name="Rectangle 63"/>
              <p:cNvSpPr>
                <a:spLocks noChangeArrowheads="1"/>
              </p:cNvSpPr>
              <p:nvPr/>
            </p:nvSpPr>
            <p:spPr bwMode="auto">
              <a:xfrm>
                <a:off x="4584" y="1321"/>
                <a:ext cx="704" cy="2000"/>
              </a:xfrm>
              <a:prstGeom prst="rect">
                <a:avLst/>
              </a:prstGeom>
              <a:solidFill>
                <a:srgbClr val="996600"/>
              </a:solidFill>
              <a:ln w="25400">
                <a:solidFill>
                  <a:schemeClr val="tx1"/>
                </a:solidFill>
                <a:miter lim="800000"/>
                <a:headEnd/>
                <a:tailEnd/>
              </a:ln>
            </p:spPr>
            <p:txBody>
              <a:bodyPr wrap="none" anchor="ctr"/>
              <a:lstStyle/>
              <a:p>
                <a:pPr algn="ctr" eaLnBrk="0" hangingPunct="0"/>
                <a:endParaRPr lang="zh-CN" altLang="en-US" sz="2400" b="0">
                  <a:solidFill>
                    <a:srgbClr val="FC0128"/>
                  </a:solidFill>
                  <a:latin typeface="Arial" pitchFamily="34" charset="0"/>
                  <a:ea typeface="宋体" pitchFamily="2" charset="-122"/>
                </a:endParaRPr>
              </a:p>
            </p:txBody>
          </p:sp>
          <p:sp>
            <p:nvSpPr>
              <p:cNvPr id="43043" name="Rectangle 64"/>
              <p:cNvSpPr>
                <a:spLocks noChangeArrowheads="1"/>
              </p:cNvSpPr>
              <p:nvPr/>
            </p:nvSpPr>
            <p:spPr bwMode="auto">
              <a:xfrm>
                <a:off x="4638" y="2098"/>
                <a:ext cx="577" cy="491"/>
              </a:xfrm>
              <a:prstGeom prst="rect">
                <a:avLst/>
              </a:prstGeom>
              <a:noFill/>
              <a:ln w="12700">
                <a:noFill/>
                <a:miter lim="800000"/>
                <a:headEnd/>
                <a:tailEnd/>
              </a:ln>
            </p:spPr>
            <p:txBody>
              <a:bodyPr wrap="none" lIns="90488" tIns="44450" rIns="90488" bIns="44450">
                <a:spAutoFit/>
              </a:bodyPr>
              <a:lstStyle/>
              <a:p>
                <a:pPr algn="ctr" eaLnBrk="0" hangingPunct="0"/>
                <a:r>
                  <a:rPr lang="en-US" altLang="zh-CN" sz="1600">
                    <a:solidFill>
                      <a:srgbClr val="000000"/>
                    </a:solidFill>
                    <a:ea typeface="宋体" pitchFamily="2" charset="-122"/>
                  </a:rPr>
                  <a:t>Tertiary</a:t>
                </a:r>
              </a:p>
              <a:p>
                <a:pPr algn="ctr" eaLnBrk="0" hangingPunct="0"/>
                <a:r>
                  <a:rPr lang="en-US" altLang="zh-CN" sz="1600">
                    <a:solidFill>
                      <a:srgbClr val="000000"/>
                    </a:solidFill>
                    <a:ea typeface="宋体" pitchFamily="2" charset="-122"/>
                  </a:rPr>
                  <a:t>Storage</a:t>
                </a:r>
              </a:p>
              <a:p>
                <a:pPr algn="ctr" eaLnBrk="0" hangingPunct="0"/>
                <a:r>
                  <a:rPr lang="en-US" altLang="zh-CN" sz="1600">
                    <a:solidFill>
                      <a:srgbClr val="000000"/>
                    </a:solidFill>
                    <a:ea typeface="宋体" pitchFamily="2" charset="-122"/>
                  </a:rPr>
                  <a:t>(Tape)</a:t>
                </a:r>
              </a:p>
            </p:txBody>
          </p:sp>
        </p:grpSp>
        <p:sp>
          <p:nvSpPr>
            <p:cNvPr id="43040" name="Rectangle 65"/>
            <p:cNvSpPr>
              <a:spLocks noChangeArrowheads="1"/>
            </p:cNvSpPr>
            <p:nvPr/>
          </p:nvSpPr>
          <p:spPr bwMode="auto">
            <a:xfrm>
              <a:off x="4435" y="3087"/>
              <a:ext cx="1124" cy="402"/>
            </a:xfrm>
            <a:prstGeom prst="rect">
              <a:avLst/>
            </a:prstGeom>
            <a:noFill/>
            <a:ln w="12700">
              <a:noFill/>
              <a:miter lim="800000"/>
              <a:headEnd/>
              <a:tailEnd/>
            </a:ln>
          </p:spPr>
          <p:txBody>
            <a:bodyPr lIns="90488" tIns="44450" rIns="90488" bIns="44450">
              <a:spAutoFit/>
            </a:bodyPr>
            <a:lstStyle/>
            <a:p>
              <a:pPr algn="ctr" eaLnBrk="0" hangingPunct="0"/>
              <a:r>
                <a:rPr lang="zh-CN" altLang="en-US" sz="1800">
                  <a:solidFill>
                    <a:srgbClr val="000000"/>
                  </a:solidFill>
                  <a:ea typeface="宋体" pitchFamily="2" charset="-122"/>
                </a:rPr>
                <a:t>10,000,000,000</a:t>
              </a:r>
              <a:r>
                <a:rPr lang="en-US" altLang="zh-CN" sz="1800">
                  <a:solidFill>
                    <a:srgbClr val="000000"/>
                  </a:solidFill>
                  <a:ea typeface="宋体" pitchFamily="2" charset="-122"/>
                </a:rPr>
                <a:t>s  </a:t>
              </a:r>
            </a:p>
            <a:p>
              <a:pPr algn="ctr" eaLnBrk="0" hangingPunct="0"/>
              <a:r>
                <a:rPr lang="en-US" altLang="zh-CN" sz="1800">
                  <a:solidFill>
                    <a:srgbClr val="000000"/>
                  </a:solidFill>
                  <a:ea typeface="宋体" pitchFamily="2" charset="-122"/>
                </a:rPr>
                <a:t>   (10s sec)</a:t>
              </a:r>
            </a:p>
          </p:txBody>
        </p:sp>
        <p:sp>
          <p:nvSpPr>
            <p:cNvPr id="43041" name="Rectangle 66"/>
            <p:cNvSpPr>
              <a:spLocks noChangeArrowheads="1"/>
            </p:cNvSpPr>
            <p:nvPr/>
          </p:nvSpPr>
          <p:spPr bwMode="auto">
            <a:xfrm>
              <a:off x="4935" y="3460"/>
              <a:ext cx="266" cy="229"/>
            </a:xfrm>
            <a:prstGeom prst="rect">
              <a:avLst/>
            </a:prstGeom>
            <a:noFill/>
            <a:ln w="12700">
              <a:noFill/>
              <a:miter lim="800000"/>
              <a:headEnd/>
              <a:tailEnd/>
            </a:ln>
          </p:spPr>
          <p:txBody>
            <a:bodyPr wrap="none" lIns="90488" tIns="44450" rIns="90488" bIns="44450">
              <a:spAutoFit/>
            </a:bodyPr>
            <a:lstStyle/>
            <a:p>
              <a:pPr algn="l" eaLnBrk="0" hangingPunct="0"/>
              <a:r>
                <a:rPr lang="en-US" altLang="zh-CN" sz="1800">
                  <a:solidFill>
                    <a:srgbClr val="000000"/>
                  </a:solidFill>
                  <a:ea typeface="宋体" pitchFamily="2" charset="-122"/>
                </a:rPr>
                <a:t>Ts</a:t>
              </a:r>
            </a:p>
          </p:txBody>
        </p:sp>
      </p:grpSp>
    </p:spTree>
    <p:extLst>
      <p:ext uri="{BB962C8B-B14F-4D97-AF65-F5344CB8AC3E}">
        <p14:creationId xmlns:p14="http://schemas.microsoft.com/office/powerpoint/2010/main" xmlns="" val="596407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矩形 52"/>
          <p:cNvSpPr/>
          <p:nvPr/>
        </p:nvSpPr>
        <p:spPr bwMode="auto">
          <a:xfrm>
            <a:off x="3600340" y="5949470"/>
            <a:ext cx="3420000" cy="864000"/>
          </a:xfrm>
          <a:prstGeom prst="rect">
            <a:avLst/>
          </a:prstGeom>
          <a:solidFill>
            <a:schemeClr val="bg1"/>
          </a:solidFill>
          <a:ln w="28575" cap="flat" cmpd="sng" algn="ctr">
            <a:solidFill>
              <a:srgbClr val="0070C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40" name="矩形 39"/>
          <p:cNvSpPr/>
          <p:nvPr/>
        </p:nvSpPr>
        <p:spPr bwMode="auto">
          <a:xfrm>
            <a:off x="3600340" y="3212970"/>
            <a:ext cx="3420000" cy="1440000"/>
          </a:xfrm>
          <a:prstGeom prst="rect">
            <a:avLst/>
          </a:prstGeom>
          <a:solidFill>
            <a:schemeClr val="bg1"/>
          </a:solidFill>
          <a:ln w="28575" cap="flat" cmpd="sng" algn="ctr">
            <a:solidFill>
              <a:srgbClr val="0070C0"/>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charset="-122"/>
              <a:sym typeface="Wingdings" pitchFamily="2" charset="2"/>
            </a:endParaRPr>
          </a:p>
        </p:txBody>
      </p:sp>
      <p:sp>
        <p:nvSpPr>
          <p:cNvPr id="3" name="标题 2"/>
          <p:cNvSpPr>
            <a:spLocks noGrp="1"/>
          </p:cNvSpPr>
          <p:nvPr>
            <p:ph type="title"/>
          </p:nvPr>
        </p:nvSpPr>
        <p:spPr/>
        <p:txBody>
          <a:bodyPr/>
          <a:lstStyle/>
          <a:p>
            <a:r>
              <a:rPr lang="zh-CN" altLang="en-US" dirty="0" smtClean="0"/>
              <a:t>中断响应机制分析：软硬件协同</a:t>
            </a:r>
            <a:endParaRPr lang="zh-CN" altLang="en-US" dirty="0"/>
          </a:p>
        </p:txBody>
      </p:sp>
      <p:graphicFrame>
        <p:nvGraphicFramePr>
          <p:cNvPr id="13" name="表格 12"/>
          <p:cNvGraphicFramePr>
            <a:graphicFrameLocks noGrp="1"/>
          </p:cNvGraphicFramePr>
          <p:nvPr/>
        </p:nvGraphicFramePr>
        <p:xfrm>
          <a:off x="3168630" y="836640"/>
          <a:ext cx="5940000" cy="457200"/>
        </p:xfrm>
        <a:graphic>
          <a:graphicData uri="http://schemas.openxmlformats.org/drawingml/2006/table">
            <a:tbl>
              <a:tblPr firstRow="1" bandRow="1">
                <a:tableStyleId>{5C22544A-7EE6-4342-B048-85BDC9FD1C3A}</a:tableStyleId>
              </a:tblPr>
              <a:tblGrid>
                <a:gridCol w="1800000"/>
                <a:gridCol w="2124000"/>
                <a:gridCol w="2016000"/>
              </a:tblGrid>
              <a:tr h="370840">
                <a:tc>
                  <a:txBody>
                    <a:bodyPr/>
                    <a:lstStyle/>
                    <a:p>
                      <a:pPr algn="ctr"/>
                      <a:r>
                        <a:rPr lang="en-US" altLang="zh-CN" sz="2400" b="0" dirty="0" smtClean="0">
                          <a:solidFill>
                            <a:schemeClr val="tx1"/>
                          </a:solidFill>
                          <a:latin typeface="Cambria" pitchFamily="18" charset="0"/>
                        </a:rPr>
                        <a:t>CP0</a:t>
                      </a:r>
                      <a:endParaRPr lang="zh-CN" altLang="en-US" sz="2400" b="0" dirty="0">
                        <a:solidFill>
                          <a:schemeClr val="tx1"/>
                        </a:solidFill>
                        <a:latin typeface="Cambria" pitchFamily="18" charset="0"/>
                      </a:endParaRPr>
                    </a:p>
                  </a:txBody>
                  <a:tcPr/>
                </a:tc>
                <a:tc>
                  <a:txBody>
                    <a:bodyPr/>
                    <a:lstStyle/>
                    <a:p>
                      <a:pPr algn="ctr"/>
                      <a:r>
                        <a:rPr lang="en-US" altLang="zh-CN" sz="2400" b="0" dirty="0" smtClean="0">
                          <a:solidFill>
                            <a:schemeClr val="tx1"/>
                          </a:solidFill>
                          <a:latin typeface="Cambria" pitchFamily="18" charset="0"/>
                        </a:rPr>
                        <a:t>CPU</a:t>
                      </a:r>
                      <a:endParaRPr lang="zh-CN" altLang="en-US" sz="2400" b="0" dirty="0">
                        <a:solidFill>
                          <a:schemeClr val="tx1"/>
                        </a:solidFill>
                        <a:latin typeface="Cambria" pitchFamily="18" charset="0"/>
                      </a:endParaRPr>
                    </a:p>
                  </a:txBody>
                  <a:tcPr/>
                </a:tc>
                <a:tc>
                  <a:txBody>
                    <a:bodyPr/>
                    <a:lstStyle/>
                    <a:p>
                      <a:pPr algn="ctr"/>
                      <a:r>
                        <a:rPr lang="zh-CN" altLang="en-US" sz="2400" b="0" dirty="0" smtClean="0">
                          <a:solidFill>
                            <a:schemeClr val="tx1"/>
                          </a:solidFill>
                          <a:latin typeface="Cambria" pitchFamily="18" charset="0"/>
                        </a:rPr>
                        <a:t>中断服务程序</a:t>
                      </a:r>
                      <a:endParaRPr lang="zh-CN" altLang="en-US" sz="2400" b="0" dirty="0">
                        <a:solidFill>
                          <a:schemeClr val="tx1"/>
                        </a:solidFill>
                        <a:latin typeface="Cambria" pitchFamily="18" charset="0"/>
                      </a:endParaRPr>
                    </a:p>
                  </a:txBody>
                  <a:tcPr/>
                </a:tc>
              </a:tr>
            </a:tbl>
          </a:graphicData>
        </a:graphic>
      </p:graphicFrame>
      <p:sp>
        <p:nvSpPr>
          <p:cNvPr id="19" name="TextBox 18"/>
          <p:cNvSpPr txBox="1"/>
          <p:nvPr/>
        </p:nvSpPr>
        <p:spPr>
          <a:xfrm>
            <a:off x="3131800" y="1628750"/>
            <a:ext cx="2628390" cy="688256"/>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err="1" smtClean="0">
                <a:solidFill>
                  <a:schemeClr val="tx1"/>
                </a:solidFill>
                <a:latin typeface="Courier New" pitchFamily="49" charset="0"/>
                <a:cs typeface="Courier New" pitchFamily="49" charset="0"/>
              </a:rPr>
              <a:t>IntReq</a:t>
            </a:r>
            <a:r>
              <a:rPr lang="en-US" altLang="zh-CN" sz="2000" b="0" dirty="0" smtClean="0">
                <a:solidFill>
                  <a:schemeClr val="tx1"/>
                </a:solidFill>
                <a:latin typeface="Courier New" pitchFamily="49" charset="0"/>
                <a:cs typeface="Courier New" pitchFamily="49" charset="0"/>
              </a:rPr>
              <a:t> = </a:t>
            </a:r>
          </a:p>
          <a:p>
            <a:pPr algn="l"/>
            <a:r>
              <a:rPr lang="en-US" altLang="zh-CN" sz="2000" b="0" dirty="0" smtClean="0">
                <a:solidFill>
                  <a:schemeClr val="tx1"/>
                </a:solidFill>
                <a:latin typeface="Courier New" pitchFamily="49" charset="0"/>
                <a:cs typeface="Courier New" pitchFamily="49" charset="0"/>
              </a:rPr>
              <a:t>f(IE/EXL/IM/IP)</a:t>
            </a:r>
            <a:endParaRPr lang="zh-CN" altLang="en-US" sz="2000" b="0" dirty="0" smtClean="0">
              <a:solidFill>
                <a:schemeClr val="tx1"/>
              </a:solidFill>
              <a:latin typeface="Courier New" pitchFamily="49" charset="0"/>
              <a:cs typeface="Courier New" pitchFamily="49" charset="0"/>
            </a:endParaRPr>
          </a:p>
        </p:txBody>
      </p:sp>
      <p:sp>
        <p:nvSpPr>
          <p:cNvPr id="23" name="TextBox 22"/>
          <p:cNvSpPr txBox="1"/>
          <p:nvPr/>
        </p:nvSpPr>
        <p:spPr>
          <a:xfrm>
            <a:off x="5040040" y="2420860"/>
            <a:ext cx="1944270" cy="688256"/>
          </a:xfrm>
          <a:prstGeom prst="rect">
            <a:avLst/>
          </a:prstGeom>
          <a:solidFill>
            <a:schemeClr val="accent1">
              <a:lumMod val="40000"/>
              <a:lumOff val="60000"/>
            </a:schemeClr>
          </a:solidFill>
          <a:ln w="28575">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ctr"/>
            <a:r>
              <a:rPr lang="zh-CN" altLang="en-US" sz="2000" b="0" dirty="0" smtClean="0">
                <a:solidFill>
                  <a:schemeClr val="tx1"/>
                </a:solidFill>
              </a:rPr>
              <a:t>指令最后周期检测</a:t>
            </a:r>
            <a:r>
              <a:rPr lang="en-US" altLang="zh-CN" sz="2000" b="0" dirty="0" err="1" smtClean="0">
                <a:solidFill>
                  <a:schemeClr val="tx1"/>
                </a:solidFill>
              </a:rPr>
              <a:t>IntReq</a:t>
            </a:r>
            <a:endParaRPr lang="zh-CN" altLang="en-US" sz="2000" b="0" dirty="0">
              <a:solidFill>
                <a:schemeClr val="tx1"/>
              </a:solidFill>
            </a:endParaRPr>
          </a:p>
        </p:txBody>
      </p:sp>
      <p:cxnSp>
        <p:nvCxnSpPr>
          <p:cNvPr id="25" name="直接箭头连接符 24"/>
          <p:cNvCxnSpPr/>
          <p:nvPr/>
        </p:nvCxnSpPr>
        <p:spPr bwMode="auto">
          <a:xfrm>
            <a:off x="2159790" y="1412720"/>
            <a:ext cx="90000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cxnSp>
        <p:nvCxnSpPr>
          <p:cNvPr id="26" name="直接箭头连接符 25"/>
          <p:cNvCxnSpPr/>
          <p:nvPr/>
        </p:nvCxnSpPr>
        <p:spPr bwMode="auto">
          <a:xfrm>
            <a:off x="2159650" y="2060810"/>
            <a:ext cx="90000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27" name="TextBox 26"/>
          <p:cNvSpPr txBox="1"/>
          <p:nvPr/>
        </p:nvSpPr>
        <p:spPr>
          <a:xfrm>
            <a:off x="1943620" y="1412720"/>
            <a:ext cx="1011949" cy="707886"/>
          </a:xfrm>
          <a:prstGeom prst="rect">
            <a:avLst/>
          </a:prstGeom>
          <a:noFill/>
        </p:spPr>
        <p:txBody>
          <a:bodyPr wrap="square" rtlCol="0">
            <a:spAutoFit/>
          </a:bodyPr>
          <a:lstStyle/>
          <a:p>
            <a:r>
              <a:rPr lang="en-US" altLang="zh-CN" sz="2000" b="0" dirty="0" smtClean="0">
                <a:solidFill>
                  <a:schemeClr val="tx1"/>
                </a:solidFill>
              </a:rPr>
              <a:t>6</a:t>
            </a:r>
            <a:r>
              <a:rPr lang="zh-CN" altLang="en-US" sz="2000" b="0" dirty="0" smtClean="0">
                <a:solidFill>
                  <a:schemeClr val="tx1"/>
                </a:solidFill>
              </a:rPr>
              <a:t>个硬件中断</a:t>
            </a:r>
            <a:endParaRPr lang="zh-CN" altLang="en-US" sz="2000" b="0" dirty="0">
              <a:solidFill>
                <a:schemeClr val="tx1"/>
              </a:solidFill>
            </a:endParaRPr>
          </a:p>
        </p:txBody>
      </p:sp>
      <p:cxnSp>
        <p:nvCxnSpPr>
          <p:cNvPr id="29" name="直接箭头连接符 28"/>
          <p:cNvCxnSpPr/>
          <p:nvPr/>
        </p:nvCxnSpPr>
        <p:spPr bwMode="auto">
          <a:xfrm>
            <a:off x="3131800" y="227684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cxnSp>
        <p:nvCxnSpPr>
          <p:cNvPr id="31" name="直接箭头连接符 30"/>
          <p:cNvCxnSpPr/>
          <p:nvPr/>
        </p:nvCxnSpPr>
        <p:spPr bwMode="auto">
          <a:xfrm flipH="1">
            <a:off x="3671850" y="350101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32" name="TextBox 31"/>
          <p:cNvSpPr txBox="1"/>
          <p:nvPr/>
        </p:nvSpPr>
        <p:spPr>
          <a:xfrm>
            <a:off x="4175920" y="314096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EPC </a:t>
            </a:r>
            <a:r>
              <a:rPr lang="en-US" altLang="zh-CN" sz="2000" b="0" dirty="0" smtClean="0">
                <a:solidFill>
                  <a:schemeClr val="tx1"/>
                </a:solidFill>
                <a:latin typeface="Courier New" pitchFamily="49" charset="0"/>
                <a:cs typeface="Courier New" pitchFamily="49" charset="0"/>
                <a:sym typeface="Wingdings" pitchFamily="2" charset="2"/>
              </a:rPr>
              <a:t> PC</a:t>
            </a:r>
            <a:endParaRPr lang="en-US" altLang="zh-CN" sz="2000" b="0" dirty="0" smtClean="0">
              <a:solidFill>
                <a:schemeClr val="tx1"/>
              </a:solidFill>
              <a:latin typeface="Courier New" pitchFamily="49" charset="0"/>
              <a:cs typeface="Courier New" pitchFamily="49" charset="0"/>
            </a:endParaRPr>
          </a:p>
        </p:txBody>
      </p:sp>
      <p:sp>
        <p:nvSpPr>
          <p:cNvPr id="36" name="TextBox 35"/>
          <p:cNvSpPr txBox="1"/>
          <p:nvPr/>
        </p:nvSpPr>
        <p:spPr>
          <a:xfrm>
            <a:off x="5040040" y="3933070"/>
            <a:ext cx="1944000" cy="688256"/>
          </a:xfrm>
          <a:prstGeom prst="rect">
            <a:avLst/>
          </a:prstGeom>
          <a:solidFill>
            <a:srgbClr val="FFFF00"/>
          </a:solid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r>
              <a:rPr lang="en-US" altLang="zh-CN" sz="2000" b="0" dirty="0" smtClean="0">
                <a:solidFill>
                  <a:schemeClr val="tx1"/>
                </a:solidFill>
              </a:rPr>
              <a:t>PC</a:t>
            </a:r>
            <a:r>
              <a:rPr lang="en-US" altLang="zh-CN" sz="2000" b="0" dirty="0" smtClean="0">
                <a:solidFill>
                  <a:schemeClr val="tx1"/>
                </a:solidFill>
                <a:sym typeface="Wingdings" pitchFamily="2" charset="2"/>
              </a:rPr>
              <a:t></a:t>
            </a:r>
            <a:r>
              <a:rPr lang="zh-CN" altLang="en-US" sz="2000" b="0" dirty="0" smtClean="0">
                <a:solidFill>
                  <a:schemeClr val="tx1"/>
                </a:solidFill>
                <a:sym typeface="Wingdings" pitchFamily="2" charset="2"/>
              </a:rPr>
              <a:t>硬件中断服务程序入口</a:t>
            </a:r>
            <a:endParaRPr lang="zh-CN" altLang="en-US" sz="2000" b="0" dirty="0">
              <a:solidFill>
                <a:schemeClr val="tx1"/>
              </a:solidFill>
            </a:endParaRPr>
          </a:p>
        </p:txBody>
      </p:sp>
      <p:cxnSp>
        <p:nvCxnSpPr>
          <p:cNvPr id="37" name="直接箭头连接符 36"/>
          <p:cNvCxnSpPr/>
          <p:nvPr/>
        </p:nvCxnSpPr>
        <p:spPr bwMode="auto">
          <a:xfrm flipH="1">
            <a:off x="3671850" y="386106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38" name="TextBox 37"/>
          <p:cNvSpPr txBox="1"/>
          <p:nvPr/>
        </p:nvSpPr>
        <p:spPr>
          <a:xfrm>
            <a:off x="4175920" y="350101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EXL</a:t>
            </a:r>
            <a:r>
              <a:rPr lang="zh-CN" altLang="en-US" sz="2000" b="0" dirty="0" smtClean="0">
                <a:solidFill>
                  <a:schemeClr val="tx1"/>
                </a:solidFill>
                <a:latin typeface="Courier New" pitchFamily="49" charset="0"/>
                <a:cs typeface="Courier New" pitchFamily="49" charset="0"/>
              </a:rPr>
              <a:t>置位</a:t>
            </a:r>
            <a:endParaRPr lang="en-US" altLang="zh-CN" sz="2000" b="0" dirty="0" smtClean="0">
              <a:solidFill>
                <a:schemeClr val="tx1"/>
              </a:solidFill>
              <a:latin typeface="Courier New" pitchFamily="49" charset="0"/>
              <a:cs typeface="Courier New" pitchFamily="49" charset="0"/>
            </a:endParaRPr>
          </a:p>
        </p:txBody>
      </p:sp>
      <p:sp>
        <p:nvSpPr>
          <p:cNvPr id="41" name="TextBox 40"/>
          <p:cNvSpPr txBox="1"/>
          <p:nvPr/>
        </p:nvSpPr>
        <p:spPr>
          <a:xfrm>
            <a:off x="7610002" y="4581160"/>
            <a:ext cx="1210588" cy="1323439"/>
          </a:xfrm>
          <a:prstGeom prst="rect">
            <a:avLst/>
          </a:prstGeom>
          <a:solidFill>
            <a:srgbClr val="33CCFF"/>
          </a:solidFill>
        </p:spPr>
        <p:txBody>
          <a:bodyPr wrap="none" rtlCol="0">
            <a:spAutoFit/>
          </a:bodyPr>
          <a:lstStyle/>
          <a:p>
            <a:r>
              <a:rPr lang="zh-CN" altLang="en-US" sz="2000" b="0" dirty="0" smtClean="0">
                <a:solidFill>
                  <a:schemeClr val="tx1"/>
                </a:solidFill>
              </a:rPr>
              <a:t>保存现场</a:t>
            </a:r>
            <a:endParaRPr lang="en-US" altLang="zh-CN" sz="2000" b="0" dirty="0" smtClean="0">
              <a:solidFill>
                <a:schemeClr val="tx1"/>
              </a:solidFill>
            </a:endParaRPr>
          </a:p>
          <a:p>
            <a:r>
              <a:rPr lang="zh-CN" altLang="en-US" sz="2000" b="0" dirty="0" smtClean="0">
                <a:solidFill>
                  <a:schemeClr val="tx1"/>
                </a:solidFill>
              </a:rPr>
              <a:t>中断处理</a:t>
            </a:r>
            <a:endParaRPr lang="en-US" altLang="zh-CN" sz="2000" b="0" dirty="0" smtClean="0">
              <a:solidFill>
                <a:schemeClr val="tx1"/>
              </a:solidFill>
            </a:endParaRPr>
          </a:p>
          <a:p>
            <a:r>
              <a:rPr lang="zh-CN" altLang="en-US" sz="2000" b="0" dirty="0" smtClean="0">
                <a:solidFill>
                  <a:schemeClr val="tx1"/>
                </a:solidFill>
              </a:rPr>
              <a:t>恢复现场</a:t>
            </a:r>
            <a:endParaRPr lang="en-US" altLang="zh-CN" sz="2000" b="0" dirty="0" smtClean="0">
              <a:solidFill>
                <a:schemeClr val="tx1"/>
              </a:solidFill>
            </a:endParaRPr>
          </a:p>
          <a:p>
            <a:r>
              <a:rPr lang="en-US" altLang="zh-CN" sz="2000" b="0" dirty="0" smtClean="0">
                <a:solidFill>
                  <a:schemeClr val="tx1"/>
                </a:solidFill>
              </a:rPr>
              <a:t>ERET</a:t>
            </a:r>
            <a:endParaRPr lang="zh-CN" altLang="en-US" sz="2000" b="0" dirty="0">
              <a:solidFill>
                <a:schemeClr val="tx1"/>
              </a:solidFill>
            </a:endParaRPr>
          </a:p>
        </p:txBody>
      </p:sp>
      <p:cxnSp>
        <p:nvCxnSpPr>
          <p:cNvPr id="43" name="曲线连接符 42"/>
          <p:cNvCxnSpPr>
            <a:stCxn id="23" idx="1"/>
          </p:cNvCxnSpPr>
          <p:nvPr/>
        </p:nvCxnSpPr>
        <p:spPr bwMode="auto">
          <a:xfrm rot="10800000" flipV="1">
            <a:off x="4319940" y="2764988"/>
            <a:ext cx="720100" cy="447982"/>
          </a:xfrm>
          <a:prstGeom prst="curvedConnector3">
            <a:avLst>
              <a:gd name="adj1" fmla="val 101123"/>
            </a:avLst>
          </a:prstGeom>
          <a:solidFill>
            <a:schemeClr val="bg1"/>
          </a:solidFill>
          <a:ln w="38100" cap="flat" cmpd="sng" algn="ctr">
            <a:solidFill>
              <a:srgbClr val="00CC00"/>
            </a:solidFill>
            <a:prstDash val="solid"/>
            <a:round/>
            <a:headEnd type="none" w="med" len="med"/>
            <a:tailEnd type="triangle" w="lg" len="lg"/>
          </a:ln>
          <a:effectLst/>
        </p:spPr>
      </p:cxnSp>
      <p:cxnSp>
        <p:nvCxnSpPr>
          <p:cNvPr id="49" name="直接箭头连接符 48"/>
          <p:cNvCxnSpPr/>
          <p:nvPr/>
        </p:nvCxnSpPr>
        <p:spPr bwMode="auto">
          <a:xfrm>
            <a:off x="3672350" y="636110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50" name="TextBox 49"/>
          <p:cNvSpPr txBox="1"/>
          <p:nvPr/>
        </p:nvSpPr>
        <p:spPr>
          <a:xfrm>
            <a:off x="4176420" y="598062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PC </a:t>
            </a:r>
            <a:r>
              <a:rPr lang="en-US" altLang="zh-CN" sz="2000" b="0" dirty="0" smtClean="0">
                <a:solidFill>
                  <a:schemeClr val="tx1"/>
                </a:solidFill>
                <a:latin typeface="Courier New" pitchFamily="49" charset="0"/>
                <a:cs typeface="Courier New" pitchFamily="49" charset="0"/>
                <a:sym typeface="Wingdings" pitchFamily="2" charset="2"/>
              </a:rPr>
              <a:t> EPC</a:t>
            </a:r>
            <a:endParaRPr lang="en-US" altLang="zh-CN" sz="2000" b="0" dirty="0" smtClean="0">
              <a:solidFill>
                <a:schemeClr val="tx1"/>
              </a:solidFill>
              <a:latin typeface="Courier New" pitchFamily="49" charset="0"/>
              <a:cs typeface="Courier New" pitchFamily="49" charset="0"/>
            </a:endParaRPr>
          </a:p>
        </p:txBody>
      </p:sp>
      <p:cxnSp>
        <p:nvCxnSpPr>
          <p:cNvPr id="51" name="直接箭头连接符 50"/>
          <p:cNvCxnSpPr/>
          <p:nvPr/>
        </p:nvCxnSpPr>
        <p:spPr bwMode="auto">
          <a:xfrm flipH="1">
            <a:off x="3672350" y="672115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52" name="TextBox 51"/>
          <p:cNvSpPr txBox="1"/>
          <p:nvPr/>
        </p:nvSpPr>
        <p:spPr>
          <a:xfrm>
            <a:off x="4176420" y="6361100"/>
            <a:ext cx="1656230" cy="3804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algn="l"/>
            <a:r>
              <a:rPr lang="en-US" altLang="zh-CN" sz="2000" b="0" dirty="0" smtClean="0">
                <a:solidFill>
                  <a:schemeClr val="tx1"/>
                </a:solidFill>
                <a:latin typeface="Courier New" pitchFamily="49" charset="0"/>
                <a:cs typeface="Courier New" pitchFamily="49" charset="0"/>
              </a:rPr>
              <a:t>EXL</a:t>
            </a:r>
            <a:r>
              <a:rPr lang="zh-CN" altLang="en-US" sz="2000" b="0" dirty="0" smtClean="0">
                <a:solidFill>
                  <a:schemeClr val="tx1"/>
                </a:solidFill>
                <a:latin typeface="Courier New" pitchFamily="49" charset="0"/>
                <a:cs typeface="Courier New" pitchFamily="49" charset="0"/>
              </a:rPr>
              <a:t>清除</a:t>
            </a:r>
            <a:endParaRPr lang="en-US" altLang="zh-CN" sz="2000" b="0" dirty="0" smtClean="0">
              <a:solidFill>
                <a:schemeClr val="tx1"/>
              </a:solidFill>
              <a:latin typeface="Courier New" pitchFamily="49" charset="0"/>
              <a:cs typeface="Courier New" pitchFamily="49" charset="0"/>
            </a:endParaRPr>
          </a:p>
        </p:txBody>
      </p:sp>
      <p:cxnSp>
        <p:nvCxnSpPr>
          <p:cNvPr id="54" name="曲线连接符 53"/>
          <p:cNvCxnSpPr>
            <a:stCxn id="36" idx="3"/>
            <a:endCxn id="41" idx="0"/>
          </p:cNvCxnSpPr>
          <p:nvPr/>
        </p:nvCxnSpPr>
        <p:spPr bwMode="auto">
          <a:xfrm>
            <a:off x="6984040" y="4277198"/>
            <a:ext cx="1231256" cy="303962"/>
          </a:xfrm>
          <a:prstGeom prst="curvedConnector2">
            <a:avLst/>
          </a:prstGeom>
          <a:solidFill>
            <a:schemeClr val="bg1"/>
          </a:solidFill>
          <a:ln w="38100" cap="flat" cmpd="sng" algn="ctr">
            <a:solidFill>
              <a:srgbClr val="00CC00"/>
            </a:solidFill>
            <a:prstDash val="solid"/>
            <a:round/>
            <a:headEnd type="none" w="med" len="med"/>
            <a:tailEnd type="triangle" w="lg" len="lg"/>
          </a:ln>
          <a:effectLst/>
        </p:spPr>
      </p:cxnSp>
      <p:cxnSp>
        <p:nvCxnSpPr>
          <p:cNvPr id="57" name="曲线连接符 53"/>
          <p:cNvCxnSpPr>
            <a:stCxn id="41" idx="2"/>
            <a:endCxn id="53" idx="3"/>
          </p:cNvCxnSpPr>
          <p:nvPr/>
        </p:nvCxnSpPr>
        <p:spPr bwMode="auto">
          <a:xfrm rot="5400000">
            <a:off x="7379383" y="5545556"/>
            <a:ext cx="476871" cy="1194956"/>
          </a:xfrm>
          <a:prstGeom prst="curvedConnector2">
            <a:avLst/>
          </a:prstGeom>
          <a:solidFill>
            <a:schemeClr val="bg1"/>
          </a:solidFill>
          <a:ln w="38100" cap="flat" cmpd="sng" algn="ctr">
            <a:solidFill>
              <a:srgbClr val="00CC00"/>
            </a:solidFill>
            <a:prstDash val="solid"/>
            <a:round/>
            <a:headEnd type="none" w="med" len="med"/>
            <a:tailEnd type="triangle" w="lg" len="lg"/>
          </a:ln>
          <a:effectLst/>
        </p:spPr>
      </p:cxnSp>
      <p:grpSp>
        <p:nvGrpSpPr>
          <p:cNvPr id="86" name="Group 13"/>
          <p:cNvGrpSpPr>
            <a:grpSpLocks/>
          </p:cNvGrpSpPr>
          <p:nvPr/>
        </p:nvGrpSpPr>
        <p:grpSpPr bwMode="auto">
          <a:xfrm>
            <a:off x="311620" y="1340710"/>
            <a:ext cx="1524000" cy="4781550"/>
            <a:chOff x="2400" y="1068"/>
            <a:chExt cx="960" cy="3012"/>
          </a:xfrm>
        </p:grpSpPr>
        <p:grpSp>
          <p:nvGrpSpPr>
            <p:cNvPr id="87" name="Group 14"/>
            <p:cNvGrpSpPr>
              <a:grpSpLocks/>
            </p:cNvGrpSpPr>
            <p:nvPr/>
          </p:nvGrpSpPr>
          <p:grpSpPr bwMode="auto">
            <a:xfrm>
              <a:off x="2400" y="1068"/>
              <a:ext cx="960" cy="3012"/>
              <a:chOff x="2400" y="1068"/>
              <a:chExt cx="960" cy="3012"/>
            </a:xfrm>
          </p:grpSpPr>
          <p:sp>
            <p:nvSpPr>
              <p:cNvPr id="97" name="Line 15"/>
              <p:cNvSpPr>
                <a:spLocks noChangeShapeType="1"/>
              </p:cNvSpPr>
              <p:nvPr/>
            </p:nvSpPr>
            <p:spPr bwMode="auto">
              <a:xfrm>
                <a:off x="2584" y="1080"/>
                <a:ext cx="0" cy="300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98" name="Line 16"/>
              <p:cNvSpPr>
                <a:spLocks noChangeShapeType="1"/>
              </p:cNvSpPr>
              <p:nvPr/>
            </p:nvSpPr>
            <p:spPr bwMode="auto">
              <a:xfrm>
                <a:off x="3360" y="1088"/>
                <a:ext cx="0" cy="2944"/>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99" name="Line 17"/>
              <p:cNvSpPr>
                <a:spLocks noChangeShapeType="1"/>
              </p:cNvSpPr>
              <p:nvPr/>
            </p:nvSpPr>
            <p:spPr bwMode="auto">
              <a:xfrm>
                <a:off x="2428" y="1068"/>
                <a:ext cx="152" cy="120"/>
              </a:xfrm>
              <a:prstGeom prst="line">
                <a:avLst/>
              </a:prstGeom>
              <a:noFill/>
              <a:ln w="38100">
                <a:solidFill>
                  <a:sysClr val="windowText" lastClr="000000"/>
                </a:solidFill>
                <a:round/>
                <a:headEnd/>
                <a:tailEnd type="triangle" w="med" len="me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100" name="Line 18"/>
              <p:cNvSpPr>
                <a:spLocks noChangeShapeType="1"/>
              </p:cNvSpPr>
              <p:nvPr/>
            </p:nvSpPr>
            <p:spPr bwMode="auto">
              <a:xfrm flipH="1">
                <a:off x="2400" y="1296"/>
                <a:ext cx="144" cy="64"/>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101" name="Line 19"/>
              <p:cNvSpPr>
                <a:spLocks noChangeShapeType="1"/>
              </p:cNvSpPr>
              <p:nvPr/>
            </p:nvSpPr>
            <p:spPr bwMode="auto">
              <a:xfrm>
                <a:off x="2404" y="1368"/>
                <a:ext cx="136" cy="48"/>
              </a:xfrm>
              <a:prstGeom prst="line">
                <a:avLst/>
              </a:prstGeom>
              <a:noFill/>
              <a:ln w="38100">
                <a:solidFill>
                  <a:sysClr val="windowText" lastClr="000000"/>
                </a:solidFill>
                <a:round/>
                <a:headEnd/>
                <a:tailEnd type="triangle" w="med" len="me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102" name="Rectangle 20"/>
              <p:cNvSpPr>
                <a:spLocks noChangeArrowheads="1"/>
              </p:cNvSpPr>
              <p:nvPr/>
            </p:nvSpPr>
            <p:spPr bwMode="auto">
              <a:xfrm>
                <a:off x="2736" y="1104"/>
                <a:ext cx="470" cy="962"/>
              </a:xfrm>
              <a:prstGeom prst="rect">
                <a:avLst/>
              </a:prstGeom>
              <a:noFill/>
              <a:ln w="12700">
                <a:noFill/>
                <a:miter lim="800000"/>
                <a:headEnd/>
                <a:tailEnd/>
              </a:ln>
              <a:effectLst/>
            </p:spPr>
            <p:txBody>
              <a:bodyPr wrap="none" lIns="63500" tIns="25400" rIns="63500" bIns="25400">
                <a:prstTxWarp prst="textNoShape">
                  <a:avLst/>
                </a:prstTxWarp>
                <a:spAutoFit/>
              </a:bodyPr>
              <a:lstStyle/>
              <a:p>
                <a:pPr marL="0" marR="0" lvl="0" indent="0" algn="l" defTabSz="457200" eaLnBrk="1" fontAlgn="auto" latinLnBrk="0" hangingPunct="1">
                  <a:lnSpc>
                    <a:spcPct val="85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18 VAG Rounded Light   02390"/>
                    <a:ea typeface="+mn-ea"/>
                  </a:rPr>
                  <a:t>add</a:t>
                </a:r>
              </a:p>
              <a:p>
                <a:pPr marL="0" marR="0" lvl="0" indent="0" algn="l" defTabSz="457200" eaLnBrk="1" fontAlgn="auto" latinLnBrk="0" hangingPunct="1">
                  <a:lnSpc>
                    <a:spcPct val="85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18 VAG Rounded Light   02390"/>
                    <a:ea typeface="+mn-ea"/>
                  </a:rPr>
                  <a:t>sub</a:t>
                </a:r>
              </a:p>
              <a:p>
                <a:pPr marL="0" marR="0" lvl="0" indent="0" algn="l" defTabSz="457200" eaLnBrk="1" fontAlgn="auto" latinLnBrk="0" hangingPunct="1">
                  <a:lnSpc>
                    <a:spcPct val="85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18 VAG Rounded Light   02390"/>
                    <a:ea typeface="+mn-ea"/>
                  </a:rPr>
                  <a:t>and</a:t>
                </a:r>
              </a:p>
              <a:p>
                <a:pPr marL="0" marR="0" lvl="0" indent="0" algn="l" defTabSz="457200" eaLnBrk="1" fontAlgn="auto" latinLnBrk="0" hangingPunct="1">
                  <a:lnSpc>
                    <a:spcPct val="85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18 VAG Rounded Light   02390"/>
                    <a:ea typeface="+mn-ea"/>
                  </a:rPr>
                  <a:t>or</a:t>
                </a:r>
              </a:p>
            </p:txBody>
          </p:sp>
          <p:sp>
            <p:nvSpPr>
              <p:cNvPr id="104" name="Line 22"/>
              <p:cNvSpPr>
                <a:spLocks noChangeShapeType="1"/>
              </p:cNvSpPr>
              <p:nvPr/>
            </p:nvSpPr>
            <p:spPr bwMode="auto">
              <a:xfrm>
                <a:off x="2592" y="1344"/>
                <a:ext cx="760"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105" name="Line 23"/>
              <p:cNvSpPr>
                <a:spLocks noChangeShapeType="1"/>
              </p:cNvSpPr>
              <p:nvPr/>
            </p:nvSpPr>
            <p:spPr bwMode="auto">
              <a:xfrm>
                <a:off x="2600" y="1120"/>
                <a:ext cx="752"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106" name="Line 24"/>
              <p:cNvSpPr>
                <a:spLocks noChangeShapeType="1"/>
              </p:cNvSpPr>
              <p:nvPr/>
            </p:nvSpPr>
            <p:spPr bwMode="auto">
              <a:xfrm>
                <a:off x="2592" y="1584"/>
                <a:ext cx="760"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107" name="Line 25"/>
              <p:cNvSpPr>
                <a:spLocks noChangeShapeType="1"/>
              </p:cNvSpPr>
              <p:nvPr/>
            </p:nvSpPr>
            <p:spPr bwMode="auto">
              <a:xfrm>
                <a:off x="2592" y="2064"/>
                <a:ext cx="760"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108" name="Line 26"/>
              <p:cNvSpPr>
                <a:spLocks noChangeShapeType="1"/>
              </p:cNvSpPr>
              <p:nvPr/>
            </p:nvSpPr>
            <p:spPr bwMode="auto">
              <a:xfrm>
                <a:off x="2576" y="1848"/>
                <a:ext cx="776"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grpSp>
        <p:sp>
          <p:nvSpPr>
            <p:cNvPr id="89" name="Line 30"/>
            <p:cNvSpPr>
              <a:spLocks noChangeShapeType="1"/>
            </p:cNvSpPr>
            <p:nvPr/>
          </p:nvSpPr>
          <p:spPr bwMode="auto">
            <a:xfrm>
              <a:off x="2592" y="2912"/>
              <a:ext cx="760"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90" name="Line 31"/>
            <p:cNvSpPr>
              <a:spLocks noChangeShapeType="1"/>
            </p:cNvSpPr>
            <p:nvPr/>
          </p:nvSpPr>
          <p:spPr bwMode="auto">
            <a:xfrm>
              <a:off x="2592" y="3584"/>
              <a:ext cx="752"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91" name="Line 32"/>
            <p:cNvSpPr>
              <a:spLocks noChangeShapeType="1"/>
            </p:cNvSpPr>
            <p:nvPr/>
          </p:nvSpPr>
          <p:spPr bwMode="auto">
            <a:xfrm>
              <a:off x="2584" y="3872"/>
              <a:ext cx="752"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92" name="Line 33"/>
            <p:cNvSpPr>
              <a:spLocks noChangeShapeType="1"/>
            </p:cNvSpPr>
            <p:nvPr/>
          </p:nvSpPr>
          <p:spPr bwMode="auto">
            <a:xfrm>
              <a:off x="2600" y="3152"/>
              <a:ext cx="752"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sp>
          <p:nvSpPr>
            <p:cNvPr id="93" name="Line 34"/>
            <p:cNvSpPr>
              <a:spLocks noChangeShapeType="1"/>
            </p:cNvSpPr>
            <p:nvPr/>
          </p:nvSpPr>
          <p:spPr bwMode="auto">
            <a:xfrm>
              <a:off x="2592" y="3392"/>
              <a:ext cx="768" cy="0"/>
            </a:xfrm>
            <a:prstGeom prst="line">
              <a:avLst/>
            </a:prstGeom>
            <a:noFill/>
            <a:ln w="38100">
              <a:solidFill>
                <a:sysClr val="windowText" lastClr="000000"/>
              </a:solidFill>
              <a:round/>
              <a:headEnd/>
              <a:tailEnd/>
            </a:ln>
            <a:effectLst/>
          </p:spPr>
          <p:txBody>
            <a:bodyPr wrap="none" anchor="ctr">
              <a:prstTxWarp prst="textNoShape">
                <a:avLst/>
              </a:prstTxWarp>
            </a:bodyPr>
            <a:lstStyle/>
            <a:p>
              <a:pPr marL="0" marR="0" lvl="0" indent="0" algn="l"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18 VAG Rounded Light   02390"/>
                <a:ea typeface="+mn-ea"/>
              </a:endParaRPr>
            </a:p>
          </p:txBody>
        </p:sp>
      </p:grpSp>
      <p:sp>
        <p:nvSpPr>
          <p:cNvPr id="125" name="Rectangle 20"/>
          <p:cNvSpPr>
            <a:spLocks noChangeArrowheads="1"/>
          </p:cNvSpPr>
          <p:nvPr/>
        </p:nvSpPr>
        <p:spPr bwMode="auto">
          <a:xfrm>
            <a:off x="827480" y="4278155"/>
            <a:ext cx="746125" cy="1527175"/>
          </a:xfrm>
          <a:prstGeom prst="rect">
            <a:avLst/>
          </a:prstGeom>
          <a:noFill/>
          <a:ln w="12700">
            <a:noFill/>
            <a:miter lim="800000"/>
            <a:headEnd/>
            <a:tailEnd/>
          </a:ln>
          <a:effectLst/>
        </p:spPr>
        <p:txBody>
          <a:bodyPr wrap="none" lIns="63500" tIns="25400" rIns="63500" bIns="25400">
            <a:prstTxWarp prst="textNoShape">
              <a:avLst/>
            </a:prstTxWarp>
            <a:spAutoFit/>
          </a:bodyPr>
          <a:lstStyle/>
          <a:p>
            <a:pPr marL="0" marR="0" lvl="0" indent="0" algn="l" defTabSz="457200" eaLnBrk="1" fontAlgn="auto" latinLnBrk="0" hangingPunct="1">
              <a:lnSpc>
                <a:spcPct val="85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18 VAG Rounded Light   02390"/>
                <a:ea typeface="+mn-ea"/>
              </a:rPr>
              <a:t>add</a:t>
            </a:r>
          </a:p>
          <a:p>
            <a:pPr marL="0" marR="0" lvl="0" indent="0" algn="l" defTabSz="457200" eaLnBrk="1" fontAlgn="auto" latinLnBrk="0" hangingPunct="1">
              <a:lnSpc>
                <a:spcPct val="85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18 VAG Rounded Light   02390"/>
                <a:ea typeface="+mn-ea"/>
              </a:rPr>
              <a:t>sub</a:t>
            </a:r>
          </a:p>
          <a:p>
            <a:pPr marL="0" marR="0" lvl="0" indent="0" algn="l" defTabSz="457200" eaLnBrk="1" fontAlgn="auto" latinLnBrk="0" hangingPunct="1">
              <a:lnSpc>
                <a:spcPct val="85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18 VAG Rounded Light   02390"/>
                <a:ea typeface="+mn-ea"/>
              </a:rPr>
              <a:t>and</a:t>
            </a:r>
          </a:p>
          <a:p>
            <a:pPr marL="0" marR="0" lvl="0" indent="0" algn="l" defTabSz="457200" eaLnBrk="1" fontAlgn="auto" latinLnBrk="0" hangingPunct="1">
              <a:lnSpc>
                <a:spcPct val="85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18 VAG Rounded Light   02390"/>
                <a:ea typeface="+mn-ea"/>
              </a:rPr>
              <a:t>or</a:t>
            </a:r>
          </a:p>
        </p:txBody>
      </p:sp>
    </p:spTree>
    <p:extLst>
      <p:ext uri="{BB962C8B-B14F-4D97-AF65-F5344CB8AC3E}">
        <p14:creationId xmlns:p14="http://schemas.microsoft.com/office/powerpoint/2010/main" xmlns="" val="12013899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11188" y="404813"/>
            <a:ext cx="5257800" cy="373062"/>
          </a:xfrm>
        </p:spPr>
        <p:txBody>
          <a:bodyPr/>
          <a:lstStyle/>
          <a:p>
            <a:r>
              <a:rPr lang="zh-CN" altLang="en-US" i="0" smtClean="0"/>
              <a:t>1.1 存储系统概述</a:t>
            </a:r>
          </a:p>
        </p:txBody>
      </p:sp>
      <p:sp>
        <p:nvSpPr>
          <p:cNvPr id="367619" name="Rectangle 3"/>
          <p:cNvSpPr>
            <a:spLocks noGrp="1" noChangeArrowheads="1"/>
          </p:cNvSpPr>
          <p:nvPr>
            <p:ph type="body" sz="half" idx="1"/>
          </p:nvPr>
        </p:nvSpPr>
        <p:spPr>
          <a:xfrm>
            <a:off x="611188" y="981075"/>
            <a:ext cx="3848100" cy="279400"/>
          </a:xfrm>
        </p:spPr>
        <p:txBody>
          <a:bodyPr/>
          <a:lstStyle/>
          <a:p>
            <a:r>
              <a:rPr lang="zh-CN" altLang="en-US" sz="2000" smtClean="0">
                <a:ea typeface="宋体" pitchFamily="2" charset="-122"/>
              </a:rPr>
              <a:t>存储器的层次结构</a:t>
            </a:r>
            <a:endParaRPr lang="en-US" altLang="zh-CN" sz="2000" smtClean="0">
              <a:ea typeface="宋体" pitchFamily="2" charset="-122"/>
            </a:endParaRPr>
          </a:p>
        </p:txBody>
      </p:sp>
      <p:sp>
        <p:nvSpPr>
          <p:cNvPr id="367620" name="Text Box 4"/>
          <p:cNvSpPr txBox="1">
            <a:spLocks noChangeArrowheads="1"/>
          </p:cNvSpPr>
          <p:nvPr/>
        </p:nvSpPr>
        <p:spPr bwMode="auto">
          <a:xfrm>
            <a:off x="179388" y="5445125"/>
            <a:ext cx="8458200" cy="469900"/>
          </a:xfrm>
          <a:prstGeom prst="rect">
            <a:avLst/>
          </a:prstGeom>
          <a:solidFill>
            <a:srgbClr val="C0C0C0"/>
          </a:solidFill>
          <a:ln w="12700">
            <a:solidFill>
              <a:schemeClr val="accent1"/>
            </a:solidFill>
            <a:miter lim="800000"/>
            <a:headEnd/>
            <a:tailEnd/>
          </a:ln>
        </p:spPr>
        <p:txBody>
          <a:bodyPr>
            <a:spAutoFit/>
          </a:bodyPr>
          <a:lstStyle/>
          <a:p>
            <a:pPr algn="ctr" eaLnBrk="0" hangingPunct="0">
              <a:spcBef>
                <a:spcPct val="50000"/>
              </a:spcBef>
            </a:pPr>
            <a:r>
              <a:rPr lang="zh-CN" altLang="en-US" sz="2400">
                <a:solidFill>
                  <a:srgbClr val="0000FF"/>
                </a:solidFill>
                <a:latin typeface="Arial" pitchFamily="34" charset="0"/>
                <a:ea typeface="宋体" pitchFamily="2" charset="-122"/>
              </a:rPr>
              <a:t>二级存储系统指：高速缓冲存储器（</a:t>
            </a:r>
            <a:r>
              <a:rPr lang="en-US" altLang="zh-CN" sz="2400">
                <a:solidFill>
                  <a:srgbClr val="0000FF"/>
                </a:solidFill>
                <a:latin typeface="Arial" pitchFamily="34" charset="0"/>
                <a:ea typeface="宋体" pitchFamily="2" charset="-122"/>
              </a:rPr>
              <a:t>Cache）＋</a:t>
            </a:r>
            <a:r>
              <a:rPr lang="zh-CN" altLang="en-US" sz="2400">
                <a:solidFill>
                  <a:srgbClr val="0000FF"/>
                </a:solidFill>
                <a:latin typeface="Arial" pitchFamily="34" charset="0"/>
                <a:ea typeface="宋体" pitchFamily="2" charset="-122"/>
              </a:rPr>
              <a:t>主存储器</a:t>
            </a:r>
          </a:p>
        </p:txBody>
      </p:sp>
      <p:graphicFrame>
        <p:nvGraphicFramePr>
          <p:cNvPr id="367621" name="Object 5"/>
          <p:cNvGraphicFramePr>
            <a:graphicFrameLocks noGrp="1" noChangeAspect="1"/>
          </p:cNvGraphicFramePr>
          <p:nvPr>
            <p:ph sz="half" idx="2"/>
          </p:nvPr>
        </p:nvGraphicFramePr>
        <p:xfrm>
          <a:off x="900113" y="1268413"/>
          <a:ext cx="7200900" cy="3638550"/>
        </p:xfrm>
        <a:graphic>
          <a:graphicData uri="http://schemas.openxmlformats.org/presentationml/2006/ole">
            <p:oleObj spid="_x0000_s2085" name="Visio" r:id="rId3" imgW="4351551" imgH="2191677" progId="">
              <p:embed/>
            </p:oleObj>
          </a:graphicData>
        </a:graphic>
      </p:graphicFrame>
    </p:spTree>
    <p:extLst>
      <p:ext uri="{BB962C8B-B14F-4D97-AF65-F5344CB8AC3E}">
        <p14:creationId xmlns:p14="http://schemas.microsoft.com/office/powerpoint/2010/main" xmlns="" val="2834083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396875"/>
            <a:ext cx="5257800" cy="368300"/>
          </a:xfrm>
        </p:spPr>
        <p:txBody>
          <a:bodyPr/>
          <a:lstStyle/>
          <a:p>
            <a:r>
              <a:rPr lang="en-US" altLang="zh-CN" smtClean="0"/>
              <a:t>1.2 </a:t>
            </a:r>
            <a:r>
              <a:rPr lang="zh-CN" altLang="en-US" smtClean="0"/>
              <a:t>半导体存储器</a:t>
            </a:r>
          </a:p>
        </p:txBody>
      </p:sp>
      <p:sp>
        <p:nvSpPr>
          <p:cNvPr id="242691" name="Rectangle 3"/>
          <p:cNvSpPr>
            <a:spLocks noGrp="1" noChangeArrowheads="1"/>
          </p:cNvSpPr>
          <p:nvPr>
            <p:ph type="body" idx="1"/>
          </p:nvPr>
        </p:nvSpPr>
        <p:spPr>
          <a:xfrm>
            <a:off x="357188" y="1071563"/>
            <a:ext cx="8177212" cy="2163762"/>
          </a:xfrm>
        </p:spPr>
        <p:txBody>
          <a:bodyPr/>
          <a:lstStyle/>
          <a:p>
            <a:pPr>
              <a:lnSpc>
                <a:spcPct val="120000"/>
              </a:lnSpc>
              <a:spcBef>
                <a:spcPct val="0"/>
              </a:spcBef>
            </a:pPr>
            <a:r>
              <a:rPr lang="zh-CN" altLang="en-US" smtClean="0">
                <a:latin typeface="Times New Roman" pitchFamily="18" charset="0"/>
                <a:ea typeface="宋体" pitchFamily="2" charset="-122"/>
              </a:rPr>
              <a:t>静态随机访问存储器</a:t>
            </a:r>
            <a:r>
              <a:rPr lang="en-US" altLang="zh-CN" smtClean="0">
                <a:latin typeface="Times New Roman" pitchFamily="18" charset="0"/>
                <a:ea typeface="宋体" pitchFamily="2" charset="-122"/>
              </a:rPr>
              <a:t>SRAM</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Static RAM</a:t>
            </a:r>
            <a:r>
              <a:rPr lang="zh-CN" altLang="en-US" smtClean="0">
                <a:latin typeface="Times New Roman" pitchFamily="18" charset="0"/>
                <a:ea typeface="宋体" pitchFamily="2" charset="-122"/>
              </a:rPr>
              <a:t>）</a:t>
            </a:r>
          </a:p>
          <a:p>
            <a:pPr lvl="1" algn="just">
              <a:lnSpc>
                <a:spcPct val="120000"/>
              </a:lnSpc>
              <a:spcBef>
                <a:spcPct val="0"/>
              </a:spcBef>
            </a:pPr>
            <a:r>
              <a:rPr lang="en-US" altLang="zh-CN" smtClean="0">
                <a:solidFill>
                  <a:schemeClr val="accent1"/>
                </a:solidFill>
                <a:latin typeface="Times New Roman" pitchFamily="18" charset="0"/>
                <a:ea typeface="宋体" pitchFamily="2" charset="-122"/>
                <a:cs typeface="Times New Roman" pitchFamily="18" charset="0"/>
              </a:rPr>
              <a:t>SRAM</a:t>
            </a:r>
            <a:r>
              <a:rPr lang="zh-CN" altLang="en-US" smtClean="0">
                <a:latin typeface="Times New Roman" pitchFamily="18" charset="0"/>
                <a:ea typeface="宋体" pitchFamily="2" charset="-122"/>
              </a:rPr>
              <a:t>：静态存储器，相对动态而言，集成度低，但不必刷新。</a:t>
            </a:r>
            <a:endParaRPr lang="en-US" altLang="zh-CN" smtClean="0">
              <a:latin typeface="Times New Roman" pitchFamily="18" charset="0"/>
              <a:ea typeface="宋体" pitchFamily="2" charset="-122"/>
            </a:endParaRPr>
          </a:p>
          <a:p>
            <a:pPr lvl="1" algn="just">
              <a:lnSpc>
                <a:spcPct val="120000"/>
              </a:lnSpc>
              <a:spcBef>
                <a:spcPct val="0"/>
              </a:spcBef>
            </a:pPr>
            <a:endParaRPr lang="zh-CN" altLang="en-US" smtClean="0">
              <a:latin typeface="Times New Roman" pitchFamily="18" charset="0"/>
              <a:ea typeface="宋体" pitchFamily="2" charset="-122"/>
            </a:endParaRPr>
          </a:p>
          <a:p>
            <a:pPr algn="just">
              <a:lnSpc>
                <a:spcPct val="120000"/>
              </a:lnSpc>
              <a:spcBef>
                <a:spcPct val="0"/>
              </a:spcBef>
            </a:pPr>
            <a:r>
              <a:rPr lang="zh-CN" altLang="en-US" smtClean="0">
                <a:latin typeface="Times New Roman" pitchFamily="18" charset="0"/>
                <a:ea typeface="宋体" pitchFamily="2" charset="-122"/>
              </a:rPr>
              <a:t>动态随机访问存储器</a:t>
            </a:r>
            <a:r>
              <a:rPr lang="en-US" altLang="zh-CN" smtClean="0">
                <a:latin typeface="Times New Roman" pitchFamily="18" charset="0"/>
                <a:ea typeface="宋体" pitchFamily="2" charset="-122"/>
              </a:rPr>
              <a:t>DRAM</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Dynamic RAM</a:t>
            </a:r>
            <a:r>
              <a:rPr lang="zh-CN" altLang="en-US" smtClean="0">
                <a:latin typeface="Times New Roman" pitchFamily="18" charset="0"/>
                <a:ea typeface="宋体" pitchFamily="2" charset="-122"/>
              </a:rPr>
              <a:t>）</a:t>
            </a:r>
          </a:p>
          <a:p>
            <a:pPr lvl="1" algn="just">
              <a:lnSpc>
                <a:spcPct val="120000"/>
              </a:lnSpc>
              <a:spcBef>
                <a:spcPct val="0"/>
              </a:spcBef>
            </a:pPr>
            <a:r>
              <a:rPr lang="en-US" altLang="zh-CN" smtClean="0">
                <a:solidFill>
                  <a:schemeClr val="accent1"/>
                </a:solidFill>
                <a:latin typeface="Times New Roman" pitchFamily="18" charset="0"/>
                <a:ea typeface="宋体" pitchFamily="2" charset="-122"/>
              </a:rPr>
              <a:t>DRAM</a:t>
            </a:r>
            <a:r>
              <a:rPr lang="zh-CN" altLang="en-US" smtClean="0">
                <a:latin typeface="Times New Roman" pitchFamily="18" charset="0"/>
                <a:ea typeface="宋体" pitchFamily="2" charset="-122"/>
              </a:rPr>
              <a:t>：动态存储器，需要刷新，相对而言，集成度高。</a:t>
            </a:r>
          </a:p>
        </p:txBody>
      </p:sp>
      <p:grpSp>
        <p:nvGrpSpPr>
          <p:cNvPr id="2" name="组合 7"/>
          <p:cNvGrpSpPr>
            <a:grpSpLocks/>
          </p:cNvGrpSpPr>
          <p:nvPr/>
        </p:nvGrpSpPr>
        <p:grpSpPr bwMode="auto">
          <a:xfrm>
            <a:off x="467544" y="3356992"/>
            <a:ext cx="2232248" cy="1464196"/>
            <a:chOff x="714348" y="3429000"/>
            <a:chExt cx="3048000" cy="2400374"/>
          </a:xfrm>
        </p:grpSpPr>
        <p:pic>
          <p:nvPicPr>
            <p:cNvPr id="44040" name="Picture 2" descr="http://www.jelu.se/shop/images/cmp-sram32.jpg"/>
            <p:cNvPicPr>
              <a:picLocks noChangeAspect="1" noChangeArrowheads="1"/>
            </p:cNvPicPr>
            <p:nvPr/>
          </p:nvPicPr>
          <p:blipFill>
            <a:blip r:embed="rId2" cstate="print"/>
            <a:srcRect/>
            <a:stretch>
              <a:fillRect/>
            </a:stretch>
          </p:blipFill>
          <p:spPr bwMode="auto">
            <a:xfrm>
              <a:off x="714348" y="3429000"/>
              <a:ext cx="3048000" cy="2286001"/>
            </a:xfrm>
            <a:prstGeom prst="rect">
              <a:avLst/>
            </a:prstGeom>
            <a:noFill/>
            <a:ln w="9525">
              <a:noFill/>
              <a:miter lim="800000"/>
              <a:headEnd/>
              <a:tailEnd/>
            </a:ln>
          </p:spPr>
        </p:pic>
        <p:sp>
          <p:nvSpPr>
            <p:cNvPr id="44041" name="TextBox 5"/>
            <p:cNvSpPr txBox="1">
              <a:spLocks noChangeArrowheads="1"/>
            </p:cNvSpPr>
            <p:nvPr/>
          </p:nvSpPr>
          <p:spPr bwMode="auto">
            <a:xfrm>
              <a:off x="1571604" y="5429264"/>
              <a:ext cx="1357322" cy="400110"/>
            </a:xfrm>
            <a:prstGeom prst="rect">
              <a:avLst/>
            </a:prstGeom>
            <a:noFill/>
            <a:ln w="9525">
              <a:noFill/>
              <a:miter lim="800000"/>
              <a:headEnd/>
              <a:tailEnd/>
            </a:ln>
          </p:spPr>
          <p:txBody>
            <a:bodyPr>
              <a:spAutoFit/>
            </a:bodyPr>
            <a:lstStyle/>
            <a:p>
              <a:pPr algn="ctr" eaLnBrk="0" hangingPunct="0"/>
              <a:r>
                <a:rPr lang="en-US" altLang="zh-CN" sz="2000" b="0">
                  <a:solidFill>
                    <a:srgbClr val="000000"/>
                  </a:solidFill>
                  <a:latin typeface="Arial" pitchFamily="34" charset="0"/>
                  <a:ea typeface="宋体" pitchFamily="2" charset="-122"/>
                </a:rPr>
                <a:t>SRAM</a:t>
              </a:r>
              <a:endParaRPr lang="zh-CN" altLang="en-US" sz="2000" b="0">
                <a:solidFill>
                  <a:srgbClr val="000000"/>
                </a:solidFill>
                <a:latin typeface="Arial" pitchFamily="34" charset="0"/>
                <a:ea typeface="宋体" pitchFamily="2" charset="-122"/>
              </a:endParaRPr>
            </a:p>
          </p:txBody>
        </p:sp>
      </p:grpSp>
      <p:grpSp>
        <p:nvGrpSpPr>
          <p:cNvPr id="3" name="组合 8"/>
          <p:cNvGrpSpPr>
            <a:grpSpLocks/>
          </p:cNvGrpSpPr>
          <p:nvPr/>
        </p:nvGrpSpPr>
        <p:grpSpPr bwMode="auto">
          <a:xfrm>
            <a:off x="2699792" y="4221088"/>
            <a:ext cx="2520280" cy="1851670"/>
            <a:chOff x="4643438" y="3357562"/>
            <a:chExt cx="3190875" cy="2571751"/>
          </a:xfrm>
        </p:grpSpPr>
        <p:pic>
          <p:nvPicPr>
            <p:cNvPr id="44038" name="Picture 4" descr="http://www.ciscomonkeys.com/monkeystore/images/64mb%202600%20dram.JPG"/>
            <p:cNvPicPr>
              <a:picLocks noChangeAspect="1" noChangeArrowheads="1"/>
            </p:cNvPicPr>
            <p:nvPr/>
          </p:nvPicPr>
          <p:blipFill>
            <a:blip r:embed="rId3" cstate="print"/>
            <a:srcRect/>
            <a:stretch>
              <a:fillRect/>
            </a:stretch>
          </p:blipFill>
          <p:spPr bwMode="auto">
            <a:xfrm>
              <a:off x="4643438" y="3357562"/>
              <a:ext cx="3190875" cy="2571751"/>
            </a:xfrm>
            <a:prstGeom prst="rect">
              <a:avLst/>
            </a:prstGeom>
            <a:noFill/>
            <a:ln w="9525">
              <a:noFill/>
              <a:miter lim="800000"/>
              <a:headEnd/>
              <a:tailEnd/>
            </a:ln>
          </p:spPr>
        </p:pic>
        <p:sp>
          <p:nvSpPr>
            <p:cNvPr id="44039" name="TextBox 6"/>
            <p:cNvSpPr txBox="1">
              <a:spLocks noChangeArrowheads="1"/>
            </p:cNvSpPr>
            <p:nvPr/>
          </p:nvSpPr>
          <p:spPr bwMode="auto">
            <a:xfrm>
              <a:off x="5500694" y="5500702"/>
              <a:ext cx="1357322" cy="400110"/>
            </a:xfrm>
            <a:prstGeom prst="rect">
              <a:avLst/>
            </a:prstGeom>
            <a:noFill/>
            <a:ln w="9525">
              <a:noFill/>
              <a:miter lim="800000"/>
              <a:headEnd/>
              <a:tailEnd/>
            </a:ln>
          </p:spPr>
          <p:txBody>
            <a:bodyPr>
              <a:spAutoFit/>
            </a:bodyPr>
            <a:lstStyle/>
            <a:p>
              <a:pPr algn="ctr" eaLnBrk="0" hangingPunct="0"/>
              <a:r>
                <a:rPr lang="en-US" altLang="zh-CN" sz="2000" b="0">
                  <a:solidFill>
                    <a:srgbClr val="000000"/>
                  </a:solidFill>
                  <a:latin typeface="Arial" pitchFamily="34" charset="0"/>
                  <a:ea typeface="宋体" pitchFamily="2" charset="-122"/>
                </a:rPr>
                <a:t>DRAM</a:t>
              </a:r>
              <a:endParaRPr lang="zh-CN" altLang="en-US" sz="2000" b="0">
                <a:solidFill>
                  <a:srgbClr val="000000"/>
                </a:solidFill>
                <a:latin typeface="Arial" pitchFamily="34" charset="0"/>
                <a:ea typeface="宋体" pitchFamily="2" charset="-122"/>
              </a:endParaRPr>
            </a:p>
          </p:txBody>
        </p:sp>
      </p:grpSp>
      <p:grpSp>
        <p:nvGrpSpPr>
          <p:cNvPr id="12" name="组合 11"/>
          <p:cNvGrpSpPr/>
          <p:nvPr/>
        </p:nvGrpSpPr>
        <p:grpSpPr>
          <a:xfrm>
            <a:off x="5076056" y="3429000"/>
            <a:ext cx="3888432" cy="2899484"/>
            <a:chOff x="5255568" y="3356992"/>
            <a:chExt cx="3888432" cy="2899484"/>
          </a:xfrm>
        </p:grpSpPr>
        <p:pic>
          <p:nvPicPr>
            <p:cNvPr id="79873" name="Picture 1"/>
            <p:cNvPicPr>
              <a:picLocks noChangeAspect="1" noChangeArrowheads="1"/>
            </p:cNvPicPr>
            <p:nvPr/>
          </p:nvPicPr>
          <p:blipFill>
            <a:blip r:embed="rId4" cstate="print"/>
            <a:srcRect/>
            <a:stretch>
              <a:fillRect/>
            </a:stretch>
          </p:blipFill>
          <p:spPr bwMode="auto">
            <a:xfrm>
              <a:off x="5436096" y="3356992"/>
              <a:ext cx="3305122" cy="2241000"/>
            </a:xfrm>
            <a:prstGeom prst="rect">
              <a:avLst/>
            </a:prstGeom>
            <a:noFill/>
            <a:ln w="9525">
              <a:solidFill>
                <a:srgbClr val="C00000"/>
              </a:solidFill>
              <a:miter lim="800000"/>
              <a:headEnd/>
              <a:tailEnd/>
            </a:ln>
          </p:spPr>
        </p:pic>
        <p:sp>
          <p:nvSpPr>
            <p:cNvPr id="11" name="矩形 10"/>
            <p:cNvSpPr/>
            <p:nvPr/>
          </p:nvSpPr>
          <p:spPr>
            <a:xfrm>
              <a:off x="5255568" y="5733256"/>
              <a:ext cx="3888432" cy="523220"/>
            </a:xfrm>
            <a:prstGeom prst="rect">
              <a:avLst/>
            </a:prstGeom>
          </p:spPr>
          <p:txBody>
            <a:bodyPr wrap="square">
              <a:spAutoFit/>
            </a:bodyPr>
            <a:lstStyle/>
            <a:p>
              <a:pPr algn="l"/>
              <a:r>
                <a:rPr lang="en-US" altLang="zh-CN" sz="1400" b="0" dirty="0" smtClean="0">
                  <a:solidFill>
                    <a:srgbClr val="063DE8"/>
                  </a:solidFill>
                  <a:latin typeface="Arial" pitchFamily="34" charset="0"/>
                  <a:ea typeface="宋体" pitchFamily="2" charset="-122"/>
                </a:rPr>
                <a:t>http://hi.baidu.com/zhonggongxun/blog/item/23438af3deccb21bb07ec583.html</a:t>
              </a:r>
              <a:endParaRPr lang="zh-CN" altLang="en-US" sz="1400" b="0" dirty="0">
                <a:solidFill>
                  <a:srgbClr val="063DE8"/>
                </a:solidFill>
                <a:latin typeface="Arial" pitchFamily="34" charset="0"/>
                <a:ea typeface="宋体" pitchFamily="2" charset="-122"/>
              </a:endParaRPr>
            </a:p>
          </p:txBody>
        </p:sp>
      </p:grpSp>
    </p:spTree>
    <p:extLst>
      <p:ext uri="{BB962C8B-B14F-4D97-AF65-F5344CB8AC3E}">
        <p14:creationId xmlns:p14="http://schemas.microsoft.com/office/powerpoint/2010/main" xmlns="" val="2719858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4213" y="396875"/>
            <a:ext cx="5257800" cy="368300"/>
          </a:xfrm>
        </p:spPr>
        <p:txBody>
          <a:bodyPr/>
          <a:lstStyle/>
          <a:p>
            <a:r>
              <a:rPr lang="en-US" altLang="zh-CN" smtClean="0"/>
              <a:t>1.2 </a:t>
            </a:r>
            <a:r>
              <a:rPr lang="zh-CN" altLang="en-US" smtClean="0"/>
              <a:t>半导体存储器</a:t>
            </a:r>
          </a:p>
        </p:txBody>
      </p:sp>
      <p:sp>
        <p:nvSpPr>
          <p:cNvPr id="242691" name="Rectangle 3"/>
          <p:cNvSpPr>
            <a:spLocks noGrp="1" noChangeArrowheads="1"/>
          </p:cNvSpPr>
          <p:nvPr>
            <p:ph type="body" idx="1"/>
          </p:nvPr>
        </p:nvSpPr>
        <p:spPr>
          <a:xfrm>
            <a:off x="357188" y="1000125"/>
            <a:ext cx="5000625" cy="5148263"/>
          </a:xfrm>
        </p:spPr>
        <p:txBody>
          <a:bodyPr/>
          <a:lstStyle/>
          <a:p>
            <a:pPr algn="just">
              <a:lnSpc>
                <a:spcPct val="120000"/>
              </a:lnSpc>
              <a:spcBef>
                <a:spcPct val="0"/>
              </a:spcBef>
            </a:pPr>
            <a:r>
              <a:rPr lang="zh-CN" altLang="en-US" smtClean="0">
                <a:latin typeface="Times New Roman" pitchFamily="18" charset="0"/>
                <a:ea typeface="宋体" pitchFamily="2" charset="-122"/>
              </a:rPr>
              <a:t>目前主流</a:t>
            </a:r>
            <a:r>
              <a:rPr lang="en-US" altLang="zh-CN" smtClean="0">
                <a:latin typeface="Times New Roman" pitchFamily="18" charset="0"/>
                <a:ea typeface="宋体" pitchFamily="2" charset="-122"/>
              </a:rPr>
              <a:t>DRAM</a:t>
            </a:r>
            <a:endParaRPr lang="zh-CN" altLang="en-US" smtClean="0">
              <a:latin typeface="Times New Roman" pitchFamily="18" charset="0"/>
              <a:ea typeface="宋体" pitchFamily="2" charset="-122"/>
            </a:endParaRPr>
          </a:p>
          <a:p>
            <a:pPr lvl="1">
              <a:lnSpc>
                <a:spcPct val="120000"/>
              </a:lnSpc>
              <a:spcBef>
                <a:spcPct val="0"/>
              </a:spcBef>
            </a:pPr>
            <a:r>
              <a:rPr lang="en-US" altLang="zh-CN" smtClean="0">
                <a:solidFill>
                  <a:schemeClr val="accent1"/>
                </a:solidFill>
                <a:latin typeface="Times New Roman" pitchFamily="18" charset="0"/>
                <a:ea typeface="宋体" pitchFamily="2" charset="-122"/>
              </a:rPr>
              <a:t>SDRAM</a:t>
            </a:r>
            <a:r>
              <a:rPr lang="zh-CN" altLang="en-US" smtClean="0">
                <a:solidFill>
                  <a:schemeClr val="accent1"/>
                </a:solidFill>
                <a:latin typeface="Times New Roman" pitchFamily="18" charset="0"/>
                <a:ea typeface="宋体" pitchFamily="2" charset="-122"/>
              </a:rPr>
              <a:t>（ </a:t>
            </a:r>
            <a:r>
              <a:rPr lang="en-US" altLang="zh-CN" smtClean="0">
                <a:solidFill>
                  <a:schemeClr val="accent1"/>
                </a:solidFill>
                <a:latin typeface="Times New Roman" pitchFamily="18" charset="0"/>
                <a:ea typeface="宋体" pitchFamily="2" charset="-122"/>
              </a:rPr>
              <a:t>Synchronous DRAM</a:t>
            </a:r>
            <a:r>
              <a:rPr lang="zh-CN" altLang="en-US" smtClean="0">
                <a:solidFill>
                  <a:schemeClr val="accent1"/>
                </a:solidFill>
                <a:latin typeface="Times New Roman" pitchFamily="18" charset="0"/>
                <a:ea typeface="宋体" pitchFamily="2" charset="-122"/>
              </a:rPr>
              <a:t>）</a:t>
            </a:r>
            <a:r>
              <a:rPr lang="zh-CN" altLang="en-US" smtClean="0">
                <a:latin typeface="Times New Roman" pitchFamily="18" charset="0"/>
                <a:ea typeface="宋体" pitchFamily="2" charset="-122"/>
              </a:rPr>
              <a:t>：同步</a:t>
            </a:r>
            <a:r>
              <a:rPr lang="en-US" altLang="zh-CN" smtClean="0">
                <a:latin typeface="Times New Roman" pitchFamily="18" charset="0"/>
                <a:ea typeface="宋体" pitchFamily="2" charset="-122"/>
              </a:rPr>
              <a:t>DRAM</a:t>
            </a:r>
            <a:r>
              <a:rPr lang="zh-CN" altLang="en-US" smtClean="0">
                <a:latin typeface="Times New Roman" pitchFamily="18" charset="0"/>
                <a:ea typeface="宋体" pitchFamily="2" charset="-122"/>
              </a:rPr>
              <a:t>，与</a:t>
            </a:r>
            <a:r>
              <a:rPr lang="en-US" altLang="zh-CN" smtClean="0">
                <a:latin typeface="Times New Roman" pitchFamily="18" charset="0"/>
                <a:ea typeface="宋体" pitchFamily="2" charset="-122"/>
              </a:rPr>
              <a:t>CPU</a:t>
            </a:r>
            <a:r>
              <a:rPr lang="zh-CN" altLang="en-US" smtClean="0">
                <a:latin typeface="Times New Roman" pitchFamily="18" charset="0"/>
                <a:ea typeface="宋体" pitchFamily="2" charset="-122"/>
              </a:rPr>
              <a:t>采用相同时钟，避免了不必要的等待周期，减少数据存储时间，数据可在脉冲上升期便开始传输。</a:t>
            </a:r>
            <a:r>
              <a:rPr lang="en-US" altLang="zh-CN" smtClean="0">
                <a:latin typeface="Times New Roman" pitchFamily="18" charset="0"/>
                <a:ea typeface="宋体" pitchFamily="2" charset="-122"/>
              </a:rPr>
              <a:t>SDRAM</a:t>
            </a:r>
            <a:r>
              <a:rPr lang="zh-CN" altLang="en-US" smtClean="0">
                <a:latin typeface="Times New Roman" pitchFamily="18" charset="0"/>
                <a:ea typeface="宋体" pitchFamily="2" charset="-122"/>
              </a:rPr>
              <a:t>内存又分为</a:t>
            </a:r>
            <a:r>
              <a:rPr lang="en-US" altLang="zh-CN" smtClean="0">
                <a:latin typeface="Times New Roman" pitchFamily="18" charset="0"/>
                <a:ea typeface="宋体" pitchFamily="2" charset="-122"/>
              </a:rPr>
              <a:t>PC66</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PC100</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PC133</a:t>
            </a:r>
            <a:r>
              <a:rPr lang="zh-CN" altLang="en-US" smtClean="0">
                <a:latin typeface="Times New Roman" pitchFamily="18" charset="0"/>
                <a:ea typeface="宋体" pitchFamily="2" charset="-122"/>
              </a:rPr>
              <a:t>等不同规格，相应带宽分别为</a:t>
            </a:r>
            <a:r>
              <a:rPr lang="en-US" altLang="zh-CN" smtClean="0">
                <a:latin typeface="Times New Roman" pitchFamily="18" charset="0"/>
                <a:ea typeface="宋体" pitchFamily="2" charset="-122"/>
              </a:rPr>
              <a:t>528MB/S</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 800MB/S</a:t>
            </a:r>
            <a:r>
              <a:rPr lang="zh-CN" altLang="en-US" smtClean="0">
                <a:latin typeface="Times New Roman" pitchFamily="18" charset="0"/>
                <a:ea typeface="宋体" pitchFamily="2" charset="-122"/>
              </a:rPr>
              <a:t>和</a:t>
            </a:r>
            <a:r>
              <a:rPr lang="en-US" altLang="zh-CN" smtClean="0">
                <a:latin typeface="Times New Roman" pitchFamily="18" charset="0"/>
                <a:ea typeface="宋体" pitchFamily="2" charset="-122"/>
              </a:rPr>
              <a:t>1.06GB/S</a:t>
            </a:r>
            <a:r>
              <a:rPr lang="zh-CN" altLang="en-US" smtClean="0">
                <a:latin typeface="Times New Roman" pitchFamily="18" charset="0"/>
                <a:ea typeface="宋体" pitchFamily="2" charset="-122"/>
              </a:rPr>
              <a:t>。</a:t>
            </a:r>
            <a:endParaRPr lang="en-US" altLang="zh-CN" smtClean="0">
              <a:latin typeface="Times New Roman" pitchFamily="18" charset="0"/>
              <a:ea typeface="宋体" pitchFamily="2" charset="-122"/>
            </a:endParaRPr>
          </a:p>
          <a:p>
            <a:pPr lvl="1">
              <a:lnSpc>
                <a:spcPct val="120000"/>
              </a:lnSpc>
              <a:spcBef>
                <a:spcPct val="0"/>
              </a:spcBef>
            </a:pPr>
            <a:endParaRPr lang="en-US" altLang="zh-CN" smtClean="0">
              <a:latin typeface="Times New Roman" pitchFamily="18" charset="0"/>
              <a:ea typeface="宋体" pitchFamily="2" charset="-122"/>
            </a:endParaRPr>
          </a:p>
          <a:p>
            <a:pPr lvl="1">
              <a:lnSpc>
                <a:spcPct val="120000"/>
              </a:lnSpc>
              <a:spcBef>
                <a:spcPct val="0"/>
              </a:spcBef>
            </a:pPr>
            <a:r>
              <a:rPr lang="en-US" altLang="zh-CN" smtClean="0">
                <a:solidFill>
                  <a:schemeClr val="accent1"/>
                </a:solidFill>
                <a:latin typeface="Times New Roman" pitchFamily="18" charset="0"/>
                <a:ea typeface="宋体" pitchFamily="2" charset="-122"/>
              </a:rPr>
              <a:t>RDRAM</a:t>
            </a:r>
            <a:r>
              <a:rPr lang="zh-CN" altLang="en-US" smtClean="0">
                <a:solidFill>
                  <a:schemeClr val="accent1"/>
                </a:solidFill>
                <a:latin typeface="Times New Roman" pitchFamily="18" charset="0"/>
                <a:ea typeface="宋体" pitchFamily="2" charset="-122"/>
              </a:rPr>
              <a:t>（</a:t>
            </a:r>
            <a:r>
              <a:rPr lang="en-US" altLang="zh-CN" smtClean="0">
                <a:solidFill>
                  <a:schemeClr val="accent1"/>
                </a:solidFill>
                <a:latin typeface="Times New Roman" pitchFamily="18" charset="0"/>
                <a:ea typeface="宋体" pitchFamily="2" charset="-122"/>
              </a:rPr>
              <a:t>Rambus DRAM</a:t>
            </a:r>
            <a:r>
              <a:rPr lang="zh-CN" altLang="en-US" smtClean="0">
                <a:solidFill>
                  <a:schemeClr val="accent1"/>
                </a:solidFill>
                <a:latin typeface="Times New Roman" pitchFamily="18" charset="0"/>
                <a:ea typeface="宋体" pitchFamily="2" charset="-122"/>
              </a:rPr>
              <a:t>）</a:t>
            </a:r>
            <a:r>
              <a:rPr lang="zh-CN" altLang="en-US" smtClean="0">
                <a:latin typeface="Times New Roman" pitchFamily="18" charset="0"/>
                <a:ea typeface="宋体" pitchFamily="2" charset="-122"/>
              </a:rPr>
              <a:t>：美国</a:t>
            </a:r>
            <a:r>
              <a:rPr lang="en-US" altLang="zh-CN" smtClean="0">
                <a:latin typeface="Times New Roman" pitchFamily="18" charset="0"/>
                <a:ea typeface="宋体" pitchFamily="2" charset="-122"/>
              </a:rPr>
              <a:t>RAMBUS</a:t>
            </a:r>
            <a:r>
              <a:rPr lang="zh-CN" altLang="en-US" smtClean="0">
                <a:latin typeface="Times New Roman" pitchFamily="18" charset="0"/>
                <a:ea typeface="宋体" pitchFamily="2" charset="-122"/>
              </a:rPr>
              <a:t>公司开发的一种内存。它采用串行数据传输模式，</a:t>
            </a:r>
            <a:r>
              <a:rPr lang="zh-TW" altLang="zh-CN" smtClean="0">
                <a:ea typeface="PMingLiU" pitchFamily="18" charset="-120"/>
              </a:rPr>
              <a:t>外</a:t>
            </a:r>
            <a:r>
              <a:rPr lang="zh-CN" altLang="en-US" smtClean="0">
                <a:ea typeface="宋体" pitchFamily="2" charset="-122"/>
              </a:rPr>
              <a:t>频</a:t>
            </a:r>
            <a:r>
              <a:rPr lang="zh-TW" altLang="zh-CN" smtClean="0">
                <a:ea typeface="PMingLiU" pitchFamily="18" charset="-120"/>
              </a:rPr>
              <a:t>可到</a:t>
            </a:r>
            <a:r>
              <a:rPr lang="en-US" altLang="zh-CN" smtClean="0">
                <a:ea typeface="宋体" pitchFamily="2" charset="-122"/>
              </a:rPr>
              <a:t>600MHz</a:t>
            </a:r>
            <a:r>
              <a:rPr lang="zh-TW" altLang="zh-CN" smtClean="0">
                <a:ea typeface="PMingLiU" pitchFamily="18" charset="-120"/>
              </a:rPr>
              <a:t>和</a:t>
            </a:r>
            <a:r>
              <a:rPr lang="en-US" altLang="zh-CN" smtClean="0">
                <a:ea typeface="宋体" pitchFamily="2" charset="-122"/>
              </a:rPr>
              <a:t>800MHz</a:t>
            </a:r>
            <a:r>
              <a:rPr lang="zh-CN" altLang="en-US" smtClean="0">
                <a:ea typeface="宋体" pitchFamily="2" charset="-122"/>
              </a:rPr>
              <a:t>，具有较高的带宽。由于</a:t>
            </a:r>
            <a:r>
              <a:rPr lang="zh-CN" altLang="en-US" smtClean="0">
                <a:latin typeface="Times New Roman" pitchFamily="18" charset="0"/>
                <a:ea typeface="宋体" pitchFamily="2" charset="-122"/>
              </a:rPr>
              <a:t>无法与原有制造工艺兼容，虽然曾受到英特尔公司的大力支持，却始终没有成为主流。</a:t>
            </a:r>
          </a:p>
        </p:txBody>
      </p:sp>
      <p:pic>
        <p:nvPicPr>
          <p:cNvPr id="434178" name="Picture 2"/>
          <p:cNvPicPr>
            <a:picLocks noChangeAspect="1" noChangeArrowheads="1"/>
          </p:cNvPicPr>
          <p:nvPr/>
        </p:nvPicPr>
        <p:blipFill>
          <a:blip r:embed="rId2" cstate="print"/>
          <a:srcRect/>
          <a:stretch>
            <a:fillRect/>
          </a:stretch>
        </p:blipFill>
        <p:spPr bwMode="auto">
          <a:xfrm>
            <a:off x="5500688" y="1571625"/>
            <a:ext cx="3429000" cy="1785938"/>
          </a:xfrm>
          <a:prstGeom prst="rect">
            <a:avLst/>
          </a:prstGeom>
          <a:noFill/>
          <a:ln w="9525">
            <a:solidFill>
              <a:schemeClr val="bg1"/>
            </a:solidFill>
            <a:miter lim="800000"/>
            <a:headEnd/>
            <a:tailEnd/>
          </a:ln>
        </p:spPr>
      </p:pic>
      <p:pic>
        <p:nvPicPr>
          <p:cNvPr id="434180" name="Picture 4"/>
          <p:cNvPicPr>
            <a:picLocks noChangeAspect="1" noChangeArrowheads="1"/>
          </p:cNvPicPr>
          <p:nvPr/>
        </p:nvPicPr>
        <p:blipFill>
          <a:blip r:embed="rId3" cstate="print"/>
          <a:srcRect/>
          <a:stretch>
            <a:fillRect/>
          </a:stretch>
        </p:blipFill>
        <p:spPr bwMode="auto">
          <a:xfrm>
            <a:off x="5500688" y="4000500"/>
            <a:ext cx="3375025" cy="1928813"/>
          </a:xfrm>
          <a:prstGeom prst="rect">
            <a:avLst/>
          </a:prstGeom>
          <a:noFill/>
          <a:ln w="9525">
            <a:solidFill>
              <a:schemeClr val="bg1"/>
            </a:solidFill>
            <a:miter lim="800000"/>
            <a:headEnd/>
            <a:tailEnd/>
          </a:ln>
        </p:spPr>
      </p:pic>
    </p:spTree>
    <p:extLst>
      <p:ext uri="{BB962C8B-B14F-4D97-AF65-F5344CB8AC3E}">
        <p14:creationId xmlns:p14="http://schemas.microsoft.com/office/powerpoint/2010/main" xmlns="" val="11929281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gxp模板">
  <a:themeElements>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xp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xp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xp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xp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xp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xp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xp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xp模板-2">
  <a:themeElements>
    <a:clrScheme name="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xp模板-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zh-CN" altLang="en-US" sz="1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zh-CN" altLang="en-US" sz="1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6121</TotalTime>
  <Words>4558</Words>
  <Application>Microsoft Office PowerPoint</Application>
  <PresentationFormat>全屏显示(4:3)</PresentationFormat>
  <Paragraphs>1542</Paragraphs>
  <Slides>60</Slides>
  <Notes>26</Notes>
  <HiddenSlides>4</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60</vt:i4>
      </vt:variant>
    </vt:vector>
  </HeadingPairs>
  <TitlesOfParts>
    <vt:vector size="67" baseType="lpstr">
      <vt:lpstr>gxp模板</vt:lpstr>
      <vt:lpstr>9_gxp模板-2</vt:lpstr>
      <vt:lpstr>gxp模板-2</vt:lpstr>
      <vt:lpstr>CS152-SP98</vt:lpstr>
      <vt:lpstr>Office Theme</vt:lpstr>
      <vt:lpstr>1_Office Theme</vt:lpstr>
      <vt:lpstr>Visio</vt:lpstr>
      <vt:lpstr>幻灯片 1</vt:lpstr>
      <vt:lpstr>提纲</vt:lpstr>
      <vt:lpstr>提纲</vt:lpstr>
      <vt:lpstr>1.1 存储系统概述</vt:lpstr>
      <vt:lpstr>1.1 存储系统概述</vt:lpstr>
      <vt:lpstr>1.1 存储系统概述</vt:lpstr>
      <vt:lpstr>1.1 存储系统概述</vt:lpstr>
      <vt:lpstr>1.2 半导体存储器</vt:lpstr>
      <vt:lpstr>1.2 半导体存储器</vt:lpstr>
      <vt:lpstr>1.2 半导体存储器</vt:lpstr>
      <vt:lpstr>1.2 半导体存储器</vt:lpstr>
      <vt:lpstr>提纲</vt:lpstr>
      <vt:lpstr>协处理器</vt:lpstr>
      <vt:lpstr>提纲</vt:lpstr>
      <vt:lpstr>Motivation for Input/Output</vt:lpstr>
      <vt:lpstr>I/O Device Examples and Speeds</vt:lpstr>
      <vt:lpstr>What do we need for I/O to work?</vt:lpstr>
      <vt:lpstr>Instruction Set Architecture for I/O</vt:lpstr>
      <vt:lpstr>Memory Mapped I/O</vt:lpstr>
      <vt:lpstr>Processor-I/O Speed Mismatch</vt:lpstr>
      <vt:lpstr>Processor Checks Status Before Acting</vt:lpstr>
      <vt:lpstr>I/O Example (Polling in MIPS)</vt:lpstr>
      <vt:lpstr>Cost of Polling?</vt:lpstr>
      <vt:lpstr>% Processor time to poll</vt:lpstr>
      <vt:lpstr>Alternatives to Polling?</vt:lpstr>
      <vt:lpstr>提纲</vt:lpstr>
      <vt:lpstr>Exceptions and Interrupts</vt:lpstr>
      <vt:lpstr>Handling Exceptions (1/2)</vt:lpstr>
      <vt:lpstr>Handling Exceptions (2/2)</vt:lpstr>
      <vt:lpstr>Exception Properties</vt:lpstr>
      <vt:lpstr>Handler Actions</vt:lpstr>
      <vt:lpstr>I/O Interrupt</vt:lpstr>
      <vt:lpstr>Interrupt-Driven Data Transfer</vt:lpstr>
      <vt:lpstr>增加EPC</vt:lpstr>
      <vt:lpstr>修改NPC</vt:lpstr>
      <vt:lpstr>增加CAUSE寄存器</vt:lpstr>
      <vt:lpstr>增加SR寄存器(1)</vt:lpstr>
      <vt:lpstr>增加SR寄存器(2)</vt:lpstr>
      <vt:lpstr>增加SR寄存器(3)</vt:lpstr>
      <vt:lpstr>中断响应机制：控制器(1)</vt:lpstr>
      <vt:lpstr>中断响应机制：控制器(2)</vt:lpstr>
      <vt:lpstr>中断响应机制：中断服务程序</vt:lpstr>
      <vt:lpstr>中断响应机制：ERET指令</vt:lpstr>
      <vt:lpstr>CP0：0号协处理器</vt:lpstr>
      <vt:lpstr>中断响应机制分析：软硬件协同</vt:lpstr>
      <vt:lpstr>Interrupt-Driven I/O Example (1/2)</vt:lpstr>
      <vt:lpstr>Interrupt-Driven I/O Example (2/2)</vt:lpstr>
      <vt:lpstr>提纲</vt:lpstr>
      <vt:lpstr>协处理器0（CP0）</vt:lpstr>
      <vt:lpstr>协处理器指令及用途</vt:lpstr>
      <vt:lpstr>设计CP0：模块接口</vt:lpstr>
      <vt:lpstr>设计CP0：SR</vt:lpstr>
      <vt:lpstr>设计CP0：SR</vt:lpstr>
      <vt:lpstr>设计CP0：Cause</vt:lpstr>
      <vt:lpstr>设计CP0：EPC</vt:lpstr>
      <vt:lpstr>设计CP0：PRId</vt:lpstr>
      <vt:lpstr>设计CP0：输出CP0寄存器</vt:lpstr>
      <vt:lpstr>幻灯片 58</vt:lpstr>
      <vt:lpstr>增加SR寄存器(3)</vt:lpstr>
      <vt:lpstr>中断响应机制分析：软硬件协同</vt:lpstr>
    </vt:vector>
  </TitlesOfParts>
  <Company>gns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gxp</dc:creator>
  <cp:lastModifiedBy>gxp</cp:lastModifiedBy>
  <cp:revision>475</cp:revision>
  <dcterms:created xsi:type="dcterms:W3CDTF">2002-08-25T08:32:57Z</dcterms:created>
  <dcterms:modified xsi:type="dcterms:W3CDTF">2014-01-11T01:49:43Z</dcterms:modified>
</cp:coreProperties>
</file>