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  <p:sldMasterId id="2147484308" r:id="rId2"/>
  </p:sldMasterIdLst>
  <p:notesMasterIdLst>
    <p:notesMasterId r:id="rId25"/>
  </p:notesMasterIdLst>
  <p:handoutMasterIdLst>
    <p:handoutMasterId r:id="rId26"/>
  </p:handoutMasterIdLst>
  <p:sldIdLst>
    <p:sldId id="866" r:id="rId3"/>
    <p:sldId id="1019" r:id="rId4"/>
    <p:sldId id="1020" r:id="rId5"/>
    <p:sldId id="995" r:id="rId6"/>
    <p:sldId id="1018" r:id="rId7"/>
    <p:sldId id="1001" r:id="rId8"/>
    <p:sldId id="1016" r:id="rId9"/>
    <p:sldId id="1017" r:id="rId10"/>
    <p:sldId id="1032" r:id="rId11"/>
    <p:sldId id="1014" r:id="rId12"/>
    <p:sldId id="1002" r:id="rId13"/>
    <p:sldId id="1003" r:id="rId14"/>
    <p:sldId id="1004" r:id="rId15"/>
    <p:sldId id="1007" r:id="rId16"/>
    <p:sldId id="1005" r:id="rId17"/>
    <p:sldId id="1027" r:id="rId18"/>
    <p:sldId id="1029" r:id="rId19"/>
    <p:sldId id="1031" r:id="rId20"/>
    <p:sldId id="1006" r:id="rId21"/>
    <p:sldId id="1008" r:id="rId22"/>
    <p:sldId id="1025" r:id="rId23"/>
    <p:sldId id="1010" r:id="rId24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rgbClr val="FF9900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A800D0"/>
    <a:srgbClr val="00CC00"/>
    <a:srgbClr val="B7ECFF"/>
    <a:srgbClr val="A7E8FF"/>
    <a:srgbClr val="7DDDFF"/>
    <a:srgbClr val="33CCFF"/>
    <a:srgbClr val="FF0000"/>
    <a:srgbClr val="FF99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737" autoAdjust="0"/>
  </p:normalViewPr>
  <p:slideViewPr>
    <p:cSldViewPr>
      <p:cViewPr varScale="1">
        <p:scale>
          <a:sx n="60" d="100"/>
          <a:sy n="60" d="100"/>
        </p:scale>
        <p:origin x="-135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83" y="-62"/>
      </p:cViewPr>
      <p:guideLst>
        <p:guide orient="horz" pos="3223"/>
        <p:guide pos="2236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5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5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BD9F78B-5534-4D4A-B49C-4BC0E819D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713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4F41309-E684-4FFB-9549-4D2B145DD2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44588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800080"/>
              </a:buClr>
            </a:pPr>
            <a:fld id="{B3AECDE3-4987-42AC-BE65-E8206306E200}" type="slidenum">
              <a:rPr lang="en-US" altLang="zh-CN" sz="1300">
                <a:solidFill>
                  <a:prstClr val="black"/>
                </a:solidFill>
              </a:rPr>
              <a:pPr eaLnBrk="1" hangingPunct="1">
                <a:buClr>
                  <a:srgbClr val="800080"/>
                </a:buClr>
              </a:pPr>
              <a:t>1</a:t>
            </a:fld>
            <a:endParaRPr lang="en-US" altLang="zh-CN" sz="130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41309-E684-4FFB-9549-4D2B145DD2E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41309-E684-4FFB-9549-4D2B145DD2E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常态性评估与评价的质保体系</a:t>
            </a:r>
            <a:endParaRPr lang="en-US" altLang="zh-CN" dirty="0" smtClean="0"/>
          </a:p>
          <a:p>
            <a:r>
              <a:rPr lang="zh-CN" altLang="en-US" dirty="0" smtClean="0"/>
              <a:t>教学效果的反馈机制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B6104-FB2C-49A3-899F-5DB5542CB1C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41309-E684-4FFB-9549-4D2B145DD2E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41309-E684-4FFB-9549-4D2B145DD2E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97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79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21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5992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4607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5012F163-0004-48C3-BD03-BAF3A86B9F7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35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7192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77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40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3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775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72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98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0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3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B2B2B2"/>
              </a:buCl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74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algn="l">
              <a:defRPr/>
            </a:pPr>
            <a:endParaRPr kumimoji="1" lang="en-US" altLang="zh-CN" b="0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kumimoji="1" lang="en-US" altLang="zh-CN" b="0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893934F-FD6A-450A-866B-C7FD4B2EEF26}" type="slidenum">
              <a:rPr kumimoji="1" lang="en-US" altLang="zh-CN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zh-CN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00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306" r:id="rId12"/>
    <p:sldLayoutId id="214748430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588280" y="6643688"/>
            <a:ext cx="2555720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eaLnBrk="1" fontAlgn="ctr" hangingPunct="1">
              <a:defRPr/>
            </a:pPr>
            <a:r>
              <a:rPr kumimoji="1" lang="zh-CN" altLang="en-US" sz="1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北京航空航天大学计算机学院</a:t>
            </a:r>
          </a:p>
        </p:txBody>
      </p:sp>
      <p:pic>
        <p:nvPicPr>
          <p:cNvPr id="1032" name="Picture 8" descr="ppt-tit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>
            <a:off x="0" y="76463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zh-CN" altLang="en-US" sz="2800" b="0">
              <a:solidFill>
                <a:srgbClr val="000000"/>
              </a:solidFill>
              <a:latin typeface="Times New Roman"/>
              <a:ea typeface="宋体" charset="-122"/>
              <a:sym typeface="Wingdings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8519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F163-0004-48C3-BD03-BAF3A86B9F7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36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1" r:id="rId2"/>
    <p:sldLayoutId id="214748431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lnSpc>
          <a:spcPct val="150000"/>
        </a:lnSpc>
        <a:spcBef>
          <a:spcPts val="0"/>
        </a:spcBef>
        <a:spcAft>
          <a:spcPts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lnSpc>
          <a:spcPct val="150000"/>
        </a:lnSpc>
        <a:spcBef>
          <a:spcPts val="0"/>
        </a:spcBef>
        <a:spcAft>
          <a:spcPts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lnSpc>
          <a:spcPct val="150000"/>
        </a:lnSpc>
        <a:spcBef>
          <a:spcPts val="0"/>
        </a:spcBef>
        <a:spcAft>
          <a:spcPts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lnSpc>
          <a:spcPct val="150000"/>
        </a:lnSpc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l"/>
            <a:endParaRPr kumimoji="1" lang="zh-CN" altLang="en-US" sz="2400" b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zh-CN" altLang="en-US" sz="4000" b="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计算机组成原理</a:t>
            </a:r>
            <a:endParaRPr kumimoji="1" lang="en-US" altLang="zh-CN" sz="4000" b="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kumimoji="1" lang="en-US" altLang="zh-CN" sz="4000" b="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ts val="1200"/>
              </a:spcBef>
            </a:pPr>
            <a:r>
              <a:rPr kumimoji="1" lang="zh-CN" altLang="en-US" sz="4800" b="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支持</a:t>
            </a:r>
            <a:r>
              <a:rPr kumimoji="1" lang="en-US" altLang="zh-CN" sz="4800" b="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I/O</a:t>
            </a: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4581128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hangingPunct="0"/>
            <a:endParaRPr lang="zh-CN" altLang="en-US" sz="12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hangingPunct="0"/>
            <a:r>
              <a:rPr lang="zh-CN" altLang="en-US" sz="3200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hangingPunct="0"/>
            <a:endParaRPr lang="en-US" altLang="zh-CN" sz="32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hangingPunct="0"/>
            <a:r>
              <a:rPr lang="zh-CN" altLang="en-US" sz="2400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</a:p>
          <a:p>
            <a:pPr marL="342900" indent="-342900" algn="ctr" eaLnBrk="0" hangingPunct="0"/>
            <a:r>
              <a:rPr lang="zh-CN" altLang="en-US" sz="2400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系统结构研究所</a:t>
            </a:r>
            <a:endParaRPr lang="zh-CN" altLang="en-US" sz="20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计算机学院课程</a:t>
            </a:r>
          </a:p>
        </p:txBody>
      </p:sp>
    </p:spTree>
    <p:extLst>
      <p:ext uri="{BB962C8B-B14F-4D97-AF65-F5344CB8AC3E}">
        <p14:creationId xmlns:p14="http://schemas.microsoft.com/office/powerpoint/2010/main" xmlns="" val="37204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 bwMode="auto">
          <a:xfrm>
            <a:off x="6516520" y="5373470"/>
            <a:ext cx="1800000" cy="14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UART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支持对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的访问：与设备对接</a:t>
            </a:r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158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kern="0" dirty="0" smtClean="0">
                <a:solidFill>
                  <a:srgbClr val="000000"/>
                </a:solidFill>
              </a:rPr>
              <a:t>每个设备都应有</a:t>
            </a:r>
            <a:r>
              <a:rPr lang="en-US" altLang="zh-CN" sz="2400" b="0" kern="0" dirty="0" err="1" smtClean="0">
                <a:solidFill>
                  <a:srgbClr val="000000"/>
                </a:solidFill>
              </a:rPr>
              <a:t>addr</a:t>
            </a:r>
            <a:r>
              <a:rPr lang="zh-CN" altLang="en-US" sz="2400" b="0" kern="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b="0" kern="0" dirty="0" smtClean="0">
                <a:solidFill>
                  <a:srgbClr val="000000"/>
                </a:solidFill>
              </a:rPr>
              <a:t>din</a:t>
            </a:r>
            <a:r>
              <a:rPr lang="zh-CN" altLang="en-US" sz="2400" b="0" kern="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b="0" kern="0" dirty="0" err="1" smtClean="0">
                <a:solidFill>
                  <a:srgbClr val="000000"/>
                </a:solidFill>
              </a:rPr>
              <a:t>dout</a:t>
            </a:r>
            <a:endParaRPr lang="en-US" altLang="zh-CN" sz="2400" b="0" kern="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000" b="0" kern="0" dirty="0" err="1" smtClean="0">
                <a:solidFill>
                  <a:srgbClr val="000000"/>
                </a:solidFill>
              </a:rPr>
              <a:t>addr</a:t>
            </a:r>
            <a:r>
              <a:rPr lang="zh-CN" altLang="en-US" sz="2000" b="0" kern="0" dirty="0" smtClean="0">
                <a:solidFill>
                  <a:srgbClr val="000000"/>
                </a:solidFill>
              </a:rPr>
              <a:t>：选择设备内部的寄存器</a:t>
            </a:r>
            <a:endParaRPr lang="en-US" altLang="zh-CN" sz="2000" b="0" kern="0" dirty="0" smtClean="0">
              <a:solidFill>
                <a:srgbClr val="000000"/>
              </a:solidFill>
            </a:endParaRPr>
          </a:p>
          <a:p>
            <a:r>
              <a:rPr lang="zh-CN" altLang="en-US" sz="2400" b="0" kern="0" dirty="0" smtClean="0">
                <a:solidFill>
                  <a:srgbClr val="000000"/>
                </a:solidFill>
              </a:rPr>
              <a:t>每个设备的寄存器数量很少：</a:t>
            </a:r>
            <a:r>
              <a:rPr lang="en-US" altLang="zh-CN" sz="2400" b="0" kern="0" dirty="0" err="1" smtClean="0">
                <a:solidFill>
                  <a:srgbClr val="000000"/>
                </a:solidFill>
              </a:rPr>
              <a:t>Addr</a:t>
            </a:r>
            <a:r>
              <a:rPr lang="zh-CN" altLang="en-US" sz="2400" b="0" kern="0" dirty="0" smtClean="0">
                <a:solidFill>
                  <a:srgbClr val="000000"/>
                </a:solidFill>
              </a:rPr>
              <a:t>怎么处理？</a:t>
            </a:r>
            <a:endParaRPr lang="en-US" altLang="zh-CN" sz="2400" b="0" kern="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2000" b="0" kern="0" dirty="0" smtClean="0">
                <a:solidFill>
                  <a:srgbClr val="000000"/>
                </a:solidFill>
              </a:rPr>
              <a:t>只保留必要的低位地址即可</a:t>
            </a:r>
            <a:endParaRPr lang="en-US" altLang="zh-CN" sz="2000" b="0" kern="0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184" y="3069151"/>
            <a:ext cx="5033248" cy="266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755720" y="2925130"/>
            <a:ext cx="5328740" cy="2520350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CPU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660540" y="558954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DATA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660540" y="587754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LSR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6660540" y="616558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6660540" y="645362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DIVT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452750" y="6093650"/>
            <a:ext cx="720000" cy="576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  <a:sym typeface="Wingdings" pitchFamily="2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176" name="Line 55"/>
          <p:cNvSpPr>
            <a:spLocks noChangeShapeType="1"/>
          </p:cNvSpPr>
          <p:nvPr/>
        </p:nvSpPr>
        <p:spPr bwMode="auto">
          <a:xfrm flipV="1">
            <a:off x="5239390" y="5661510"/>
            <a:ext cx="127713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77" name="Line 55"/>
          <p:cNvSpPr>
            <a:spLocks noChangeShapeType="1"/>
          </p:cNvSpPr>
          <p:nvPr/>
        </p:nvSpPr>
        <p:spPr bwMode="auto">
          <a:xfrm flipV="1">
            <a:off x="5040520" y="5877540"/>
            <a:ext cx="1476000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78" name="Line 55"/>
          <p:cNvSpPr>
            <a:spLocks noChangeShapeType="1"/>
          </p:cNvSpPr>
          <p:nvPr/>
        </p:nvSpPr>
        <p:spPr bwMode="auto">
          <a:xfrm>
            <a:off x="5040520" y="5661510"/>
            <a:ext cx="0" cy="21603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79" name="Line 55"/>
          <p:cNvSpPr>
            <a:spLocks noChangeShapeType="1"/>
          </p:cNvSpPr>
          <p:nvPr/>
        </p:nvSpPr>
        <p:spPr bwMode="auto">
          <a:xfrm flipH="1" flipV="1">
            <a:off x="2448290" y="6093570"/>
            <a:ext cx="4068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80" name="Line 55"/>
          <p:cNvSpPr>
            <a:spLocks noChangeShapeType="1"/>
          </p:cNvSpPr>
          <p:nvPr/>
        </p:nvSpPr>
        <p:spPr bwMode="auto">
          <a:xfrm flipV="1">
            <a:off x="2442010" y="5733540"/>
            <a:ext cx="0" cy="360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90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 bwMode="auto">
          <a:xfrm>
            <a:off x="6516520" y="5373470"/>
            <a:ext cx="1800000" cy="14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UART2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多个设备怎么办？</a:t>
            </a:r>
            <a:endParaRPr lang="zh-CN" altLang="en-US" dirty="0" smtClean="0"/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158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不能为每个设备都提供一套地址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/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数据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184" y="3069151"/>
            <a:ext cx="5033248" cy="266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755720" y="2925130"/>
            <a:ext cx="5328740" cy="2520350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CPU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660540" y="558954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DATA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660540" y="587754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LSR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6660540" y="616558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6660540" y="645362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DIVT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452750" y="6093650"/>
            <a:ext cx="720000" cy="576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  <a:sym typeface="Wingdings" pitchFamily="2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16270" y="3789050"/>
            <a:ext cx="1800000" cy="14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UART1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660290" y="400512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DATA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660290" y="429312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LSR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660290" y="458116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660290" y="486920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DIVT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452500" y="4509230"/>
            <a:ext cx="720000" cy="576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  <a:sym typeface="Wingdings" pitchFamily="2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6516270" y="2205030"/>
            <a:ext cx="1800000" cy="14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UART0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660290" y="242110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DATA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660290" y="270910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LSR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660290" y="299714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60290" y="328518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DIVT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452500" y="2925210"/>
            <a:ext cx="720000" cy="576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  <a:sym typeface="Wingdings" pitchFamily="2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65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 bwMode="auto">
          <a:xfrm>
            <a:off x="7020590" y="4869400"/>
            <a:ext cx="1800000" cy="14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UART2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增加新模块：</a:t>
            </a:r>
            <a:r>
              <a:rPr lang="en-US" altLang="zh-CN" dirty="0" smtClean="0"/>
              <a:t>Bridge</a:t>
            </a:r>
            <a:endParaRPr lang="zh-CN" altLang="en-US" dirty="0" smtClean="0"/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158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 smtClean="0">
                <a:solidFill>
                  <a:srgbClr val="000000"/>
                </a:solidFill>
              </a:rPr>
              <a:t>1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套地址，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套写数据，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N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套读数据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b="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读：数据汇聚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b="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写：数据派发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844" y="3501411"/>
            <a:ext cx="2312194" cy="122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107380" y="3285360"/>
            <a:ext cx="2592360" cy="1369769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charset="-122"/>
                <a:sym typeface="Wingdings" pitchFamily="2" charset="2"/>
              </a:rPr>
              <a:t>CPU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7164610" y="508547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DATA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7164610" y="537347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LSR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7164610" y="566151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7164610" y="594955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DIVT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956820" y="5589580"/>
            <a:ext cx="720000" cy="576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  <a:sym typeface="Wingdings" pitchFamily="2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020340" y="3284980"/>
            <a:ext cx="1800000" cy="14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UART1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164360" y="350105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DATA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164360" y="378905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LSR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164360" y="407709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164360" y="436513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DIVT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956570" y="4005160"/>
            <a:ext cx="720000" cy="576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  <a:sym typeface="Wingdings" pitchFamily="2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020340" y="1700960"/>
            <a:ext cx="1800000" cy="14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UART0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164360" y="191703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DATA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164360" y="220503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LSR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164360" y="249307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DIVR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164360" y="2781110"/>
            <a:ext cx="720000" cy="2880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  <a:sym typeface="Wingdings" pitchFamily="2" charset="2"/>
              </a:rPr>
              <a:t>DIVT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华文中宋" panose="02010600040101010101" pitchFamily="2" charset="-122"/>
              <a:sym typeface="Wingdings" pitchFamily="2" charset="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956570" y="2421140"/>
            <a:ext cx="720000" cy="576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  <a:sym typeface="Wingdings" pitchFamily="2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35" name="Line 55"/>
          <p:cNvSpPr>
            <a:spLocks noChangeShapeType="1"/>
          </p:cNvSpPr>
          <p:nvPr/>
        </p:nvSpPr>
        <p:spPr bwMode="auto">
          <a:xfrm flipV="1">
            <a:off x="2699740" y="3789250"/>
            <a:ext cx="86402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flipV="1">
            <a:off x="2699740" y="4365330"/>
            <a:ext cx="8640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 flipV="1">
            <a:off x="2699870" y="4077290"/>
            <a:ext cx="8640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38" name="Line 55"/>
          <p:cNvSpPr>
            <a:spLocks noChangeShapeType="1"/>
          </p:cNvSpPr>
          <p:nvPr/>
        </p:nvSpPr>
        <p:spPr bwMode="auto">
          <a:xfrm flipV="1">
            <a:off x="5508130" y="3717400"/>
            <a:ext cx="86402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39" name="Line 55"/>
          <p:cNvSpPr>
            <a:spLocks noChangeShapeType="1"/>
          </p:cNvSpPr>
          <p:nvPr/>
        </p:nvSpPr>
        <p:spPr bwMode="auto">
          <a:xfrm flipV="1">
            <a:off x="5508130" y="3933270"/>
            <a:ext cx="6480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4" name="Line 55"/>
          <p:cNvSpPr>
            <a:spLocks noChangeShapeType="1"/>
          </p:cNvSpPr>
          <p:nvPr/>
        </p:nvSpPr>
        <p:spPr bwMode="auto">
          <a:xfrm flipV="1">
            <a:off x="6156430" y="5805530"/>
            <a:ext cx="8640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5" name="Line 55"/>
          <p:cNvSpPr>
            <a:spLocks noChangeShapeType="1"/>
          </p:cNvSpPr>
          <p:nvPr/>
        </p:nvSpPr>
        <p:spPr bwMode="auto">
          <a:xfrm flipH="1">
            <a:off x="6012200" y="5589460"/>
            <a:ext cx="1008060" cy="12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6" name="Line 55"/>
          <p:cNvSpPr>
            <a:spLocks noChangeShapeType="1"/>
          </p:cNvSpPr>
          <p:nvPr/>
        </p:nvSpPr>
        <p:spPr bwMode="auto">
          <a:xfrm flipH="1" flipV="1">
            <a:off x="6012200" y="2781110"/>
            <a:ext cx="10080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 flipV="1">
            <a:off x="6372260" y="2133020"/>
            <a:ext cx="0" cy="3240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8" name="Line 55"/>
          <p:cNvSpPr>
            <a:spLocks noChangeShapeType="1"/>
          </p:cNvSpPr>
          <p:nvPr/>
        </p:nvSpPr>
        <p:spPr bwMode="auto">
          <a:xfrm flipV="1">
            <a:off x="6376714" y="3541438"/>
            <a:ext cx="64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9" name="Line 55"/>
          <p:cNvSpPr>
            <a:spLocks noChangeShapeType="1"/>
          </p:cNvSpPr>
          <p:nvPr/>
        </p:nvSpPr>
        <p:spPr bwMode="auto">
          <a:xfrm flipV="1">
            <a:off x="6376714" y="2133020"/>
            <a:ext cx="64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 flipV="1">
            <a:off x="6376714" y="5370263"/>
            <a:ext cx="64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6156130" y="2925110"/>
            <a:ext cx="0" cy="28804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V="1">
            <a:off x="6156130" y="2925130"/>
            <a:ext cx="8640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08260" y="2781290"/>
            <a:ext cx="504000" cy="1511870"/>
            <a:chOff x="5508260" y="2637070"/>
            <a:chExt cx="504000" cy="1296000"/>
          </a:xfrm>
        </p:grpSpPr>
        <p:sp>
          <p:nvSpPr>
            <p:cNvPr id="40" name="Line 55"/>
            <p:cNvSpPr>
              <a:spLocks noChangeShapeType="1"/>
            </p:cNvSpPr>
            <p:nvPr/>
          </p:nvSpPr>
          <p:spPr bwMode="auto">
            <a:xfrm flipH="1" flipV="1">
              <a:off x="5508260" y="3933030"/>
              <a:ext cx="504000" cy="4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H="1" flipV="1">
              <a:off x="6012260" y="2637070"/>
              <a:ext cx="0" cy="12960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08130" y="3933050"/>
            <a:ext cx="1080000" cy="576080"/>
            <a:chOff x="5508260" y="2637070"/>
            <a:chExt cx="504000" cy="1296000"/>
          </a:xfrm>
        </p:grpSpPr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 flipV="1">
              <a:off x="5508260" y="3933030"/>
              <a:ext cx="504000" cy="4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H="1" flipV="1">
              <a:off x="6012260" y="2637070"/>
              <a:ext cx="0" cy="12960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</p:grpSp>
      <p:sp>
        <p:nvSpPr>
          <p:cNvPr id="57" name="Line 55"/>
          <p:cNvSpPr>
            <a:spLocks noChangeShapeType="1"/>
          </p:cNvSpPr>
          <p:nvPr/>
        </p:nvSpPr>
        <p:spPr bwMode="auto">
          <a:xfrm flipH="1" flipV="1">
            <a:off x="6588420" y="3933270"/>
            <a:ext cx="4320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>
            <a:off x="6156130" y="4077070"/>
            <a:ext cx="864290" cy="22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3563859" y="2997320"/>
            <a:ext cx="1944271" cy="2088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rIns="36000" anchor="t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Cambria" panose="02040503050406030204" pitchFamily="18" charset="0"/>
                <a:ea typeface="黑体" pitchFamily="49" charset="-122"/>
              </a:rPr>
              <a:t>Bridge</a:t>
            </a:r>
            <a:endParaRPr kumimoji="1" lang="zh-CN" altLang="en-US" sz="2000" dirty="0">
              <a:solidFill>
                <a:srgbClr val="000000"/>
              </a:solidFill>
              <a:latin typeface="Cambria" panose="02040503050406030204" pitchFamily="18" charset="0"/>
              <a:ea typeface="黑体" pitchFamily="49" charset="-122"/>
            </a:endParaRPr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3623863" y="3549658"/>
            <a:ext cx="80411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PrAddr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PrRD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PrWD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4549108" y="3595342"/>
            <a:ext cx="9590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DEV_Addr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DEV_WD</a:t>
            </a:r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4549108" y="4149886"/>
            <a:ext cx="9590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DEV1_RD</a:t>
            </a:r>
          </a:p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DEV2_RD</a:t>
            </a:r>
          </a:p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DEVn_RD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 flipV="1">
            <a:off x="5508130" y="4869400"/>
            <a:ext cx="504070" cy="720180"/>
            <a:chOff x="5508260" y="2637070"/>
            <a:chExt cx="504000" cy="1296000"/>
          </a:xfrm>
        </p:grpSpPr>
        <p:sp>
          <p:nvSpPr>
            <p:cNvPr id="66" name="Line 55"/>
            <p:cNvSpPr>
              <a:spLocks noChangeShapeType="1"/>
            </p:cNvSpPr>
            <p:nvPr/>
          </p:nvSpPr>
          <p:spPr bwMode="auto">
            <a:xfrm flipH="1" flipV="1">
              <a:off x="5508260" y="3933030"/>
              <a:ext cx="504000" cy="4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 flipH="1" flipV="1">
              <a:off x="6012260" y="2637070"/>
              <a:ext cx="0" cy="12960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</p:grp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7884413"/>
              </p:ext>
            </p:extLst>
          </p:nvPr>
        </p:nvGraphicFramePr>
        <p:xfrm>
          <a:off x="3088410" y="5279680"/>
          <a:ext cx="252035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100"/>
                <a:gridCol w="1800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符号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含义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读的数据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写的数据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9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Bridge</a:t>
            </a:r>
            <a:r>
              <a:rPr lang="zh-CN" altLang="en-US" dirty="0" smtClean="0"/>
              <a:t>功能及内部结构</a:t>
            </a:r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158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>
                <a:solidFill>
                  <a:srgbClr val="000000"/>
                </a:solidFill>
              </a:rPr>
              <a:t>完成地址、数据转换，控制信号的产生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b="0" kern="0" dirty="0" smtClean="0">
                <a:solidFill>
                  <a:srgbClr val="000000"/>
                </a:solidFill>
              </a:rPr>
              <a:t>地址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b="0" kern="0" dirty="0" smtClean="0">
                <a:solidFill>
                  <a:srgbClr val="000000"/>
                </a:solidFill>
              </a:rPr>
              <a:t>读数据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b="0" kern="0" dirty="0" smtClean="0">
                <a:solidFill>
                  <a:srgbClr val="000000"/>
                </a:solidFill>
              </a:rPr>
              <a:t>写数据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179390" y="4149280"/>
            <a:ext cx="1944271" cy="2088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rIns="36000" anchor="t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Cambria" panose="02040503050406030204" pitchFamily="18" charset="0"/>
                <a:ea typeface="黑体" pitchFamily="49" charset="-122"/>
              </a:rPr>
              <a:t>Bridge</a:t>
            </a:r>
            <a:endParaRPr kumimoji="1" lang="zh-CN" altLang="en-US" sz="2000" dirty="0">
              <a:solidFill>
                <a:srgbClr val="000000"/>
              </a:solidFill>
              <a:latin typeface="Cambria" panose="02040503050406030204" pitchFamily="18" charset="0"/>
              <a:ea typeface="黑体" pitchFamily="49" charset="-122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239394" y="4701618"/>
            <a:ext cx="80411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PrAddr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PrRD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PrWD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1164639" y="4747302"/>
            <a:ext cx="9590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DEV_Addr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DEV_WD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1164639" y="5301846"/>
            <a:ext cx="9590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DEV1_RD</a:t>
            </a:r>
          </a:p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DEV2_RD</a:t>
            </a:r>
          </a:p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  <a:p>
            <a:pPr algn="l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</a:rPr>
              <a:t>DEVn_RD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571" y="4093065"/>
            <a:ext cx="104067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PrAddr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94770" y="5205165"/>
            <a:ext cx="827471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PrRD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27069" y="6037335"/>
            <a:ext cx="898003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PrWD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05472" y="4053005"/>
            <a:ext cx="14402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DEV_Addr</a:t>
            </a:r>
            <a:endParaRPr lang="zh-CN" alt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3061" y="3996694"/>
            <a:ext cx="2971349" cy="2440751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 bwMode="auto">
          <a:xfrm>
            <a:off x="5057132" y="3996694"/>
            <a:ext cx="1872260" cy="2512761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7137" y="4597135"/>
            <a:ext cx="1428535" cy="13234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DEV0_RD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DEV1_RD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DEV2_RD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DEV3_RD</a:t>
            </a:r>
            <a:endParaRPr lang="zh-CN" alt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24410" y="6109345"/>
            <a:ext cx="14402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DEV_WD</a:t>
            </a:r>
            <a:endParaRPr lang="zh-CN" alt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45172" y="4509150"/>
            <a:ext cx="457200" cy="430887"/>
          </a:xfrm>
          <a:prstGeom prst="rect">
            <a:avLst/>
          </a:prstGeom>
          <a:solidFill>
            <a:srgbClr val="FF9900"/>
          </a:solidFill>
          <a:ln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译码</a:t>
            </a:r>
          </a:p>
        </p:txBody>
      </p:sp>
      <p:cxnSp>
        <p:nvCxnSpPr>
          <p:cNvPr id="19" name="肘形连接符 18"/>
          <p:cNvCxnSpPr>
            <a:endCxn id="18" idx="1"/>
          </p:cNvCxnSpPr>
          <p:nvPr/>
        </p:nvCxnSpPr>
        <p:spPr bwMode="auto">
          <a:xfrm rot="16200000" flipH="1">
            <a:off x="5001390" y="4380812"/>
            <a:ext cx="471534" cy="216030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8" idx="2"/>
          </p:cNvCxnSpPr>
          <p:nvPr/>
        </p:nvCxnSpPr>
        <p:spPr bwMode="auto">
          <a:xfrm>
            <a:off x="5573772" y="4940037"/>
            <a:ext cx="0" cy="277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右箭头 2"/>
          <p:cNvSpPr/>
          <p:nvPr/>
        </p:nvSpPr>
        <p:spPr bwMode="auto">
          <a:xfrm>
            <a:off x="2411700" y="5121235"/>
            <a:ext cx="489204" cy="340020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45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地址图</a:t>
            </a:r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583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>
                <a:solidFill>
                  <a:srgbClr val="000000"/>
                </a:solidFill>
              </a:rPr>
              <a:t>地址图：所有设备在地址空间的分布区域</a:t>
            </a:r>
            <a:endParaRPr lang="en-US" altLang="zh-CN" b="0" kern="0" dirty="0">
              <a:solidFill>
                <a:srgbClr val="000000"/>
              </a:solidFill>
            </a:endParaRPr>
          </a:p>
          <a:p>
            <a:pPr lvl="1"/>
            <a:r>
              <a:rPr lang="en-US" altLang="zh-CN" b="0" kern="0" dirty="0">
                <a:solidFill>
                  <a:srgbClr val="000000"/>
                </a:solidFill>
              </a:rPr>
              <a:t>CPU</a:t>
            </a:r>
            <a:r>
              <a:rPr lang="zh-CN" altLang="en-US" b="0" kern="0" dirty="0">
                <a:solidFill>
                  <a:srgbClr val="000000"/>
                </a:solidFill>
              </a:rPr>
              <a:t>读写设备必须知道设备地址</a:t>
            </a:r>
            <a:endParaRPr lang="en-US" altLang="zh-CN" b="0" kern="0" dirty="0">
              <a:solidFill>
                <a:srgbClr val="000000"/>
              </a:solidFill>
            </a:endParaRPr>
          </a:p>
          <a:p>
            <a:pPr lvl="1"/>
            <a:r>
              <a:rPr lang="en-US" altLang="zh-CN" b="0" kern="0" dirty="0">
                <a:solidFill>
                  <a:srgbClr val="000000"/>
                </a:solidFill>
              </a:rPr>
              <a:t>Bridge</a:t>
            </a:r>
            <a:r>
              <a:rPr lang="zh-CN" altLang="en-US" b="0" kern="0" dirty="0">
                <a:solidFill>
                  <a:srgbClr val="000000"/>
                </a:solidFill>
              </a:rPr>
              <a:t>也必须知道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设备，否则无法完成译码</a:t>
            </a:r>
            <a:endParaRPr lang="en-US" altLang="zh-CN" b="0" kern="0" dirty="0">
              <a:solidFill>
                <a:srgbClr val="000000"/>
              </a:solidFill>
            </a:endParaRPr>
          </a:p>
          <a:p>
            <a:pPr lvl="1"/>
            <a:r>
              <a:rPr lang="zh-CN" altLang="en-US" b="0" kern="0" dirty="0" smtClean="0">
                <a:solidFill>
                  <a:srgbClr val="000000"/>
                </a:solidFill>
              </a:rPr>
              <a:t>示例：假设设备</a:t>
            </a:r>
            <a:r>
              <a:rPr lang="en-US" altLang="zh-CN" b="0" kern="0" dirty="0">
                <a:solidFill>
                  <a:srgbClr val="000000"/>
                </a:solidFill>
              </a:rPr>
              <a:t>0</a:t>
            </a:r>
            <a:r>
              <a:rPr lang="zh-CN" altLang="en-US" b="0" kern="0" dirty="0">
                <a:solidFill>
                  <a:srgbClr val="000000"/>
                </a:solidFill>
              </a:rPr>
              <a:t>～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3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均需要</a:t>
            </a:r>
            <a:r>
              <a:rPr lang="en-US" altLang="zh-CN" b="0" kern="0" dirty="0">
                <a:solidFill>
                  <a:srgbClr val="000000"/>
                </a:solidFill>
              </a:rPr>
              <a:t>256B</a:t>
            </a:r>
            <a:r>
              <a:rPr lang="zh-CN" altLang="en-US" b="0" kern="0" dirty="0">
                <a:solidFill>
                  <a:srgbClr val="000000"/>
                </a:solidFill>
              </a:rPr>
              <a:t>的地址空间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需求</a:t>
            </a:r>
            <a:endParaRPr lang="en-US" altLang="zh-CN" b="0" kern="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2519" y="4077090"/>
            <a:ext cx="104067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PrAddr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885718" y="5189190"/>
            <a:ext cx="827471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PrRD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3818017" y="6021360"/>
            <a:ext cx="89800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PrWD</a:t>
            </a:r>
            <a:endParaRPr lang="zh-CN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7649492" y="403703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latin typeface="Cambria" panose="02040503050406030204" pitchFamily="18" charset="0"/>
              </a:rPr>
              <a:t>DEV_Addr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7081" y="3980719"/>
            <a:ext cx="2971349" cy="2440751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 bwMode="auto">
          <a:xfrm>
            <a:off x="5201152" y="4037030"/>
            <a:ext cx="1872260" cy="2456450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61157" y="4581160"/>
            <a:ext cx="1428535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DEV0_RD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DEV1_RD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DEV2_RD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DEV3_RD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68430" y="609337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DEV_WD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89192" y="4493175"/>
            <a:ext cx="457200" cy="430887"/>
          </a:xfrm>
          <a:prstGeom prst="rect">
            <a:avLst/>
          </a:prstGeom>
          <a:solidFill>
            <a:srgbClr val="FF9900"/>
          </a:solidFill>
          <a:ln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译码</a:t>
            </a:r>
          </a:p>
        </p:txBody>
      </p:sp>
      <p:cxnSp>
        <p:nvCxnSpPr>
          <p:cNvPr id="4" name="肘形连接符 3"/>
          <p:cNvCxnSpPr>
            <a:endCxn id="2" idx="1"/>
          </p:cNvCxnSpPr>
          <p:nvPr/>
        </p:nvCxnSpPr>
        <p:spPr bwMode="auto">
          <a:xfrm rot="16200000" flipH="1">
            <a:off x="5145410" y="4364837"/>
            <a:ext cx="471534" cy="216030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直接箭头连接符 6"/>
          <p:cNvCxnSpPr>
            <a:stCxn id="2" idx="2"/>
          </p:cNvCxnSpPr>
          <p:nvPr/>
        </p:nvCxnSpPr>
        <p:spPr bwMode="auto">
          <a:xfrm>
            <a:off x="5717792" y="4924062"/>
            <a:ext cx="0" cy="277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0918630"/>
              </p:ext>
            </p:extLst>
          </p:nvPr>
        </p:nvGraphicFramePr>
        <p:xfrm>
          <a:off x="107380" y="3901140"/>
          <a:ext cx="3024000" cy="2346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{16D9F66E-5EB9-4882-86FB-DCBF35E3C3E4}</a:tableStyleId>
              </a:tblPr>
              <a:tblGrid>
                <a:gridCol w="684000"/>
                <a:gridCol w="1404000"/>
                <a:gridCol w="936000"/>
              </a:tblGrid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设备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地址范围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占用空间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DEV0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DEV1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DEV2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DEV3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A0000300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A00003FF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94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Bridge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：输出地址</a:t>
            </a:r>
            <a:r>
              <a:rPr lang="en-US" altLang="zh-CN" baseline="30000" dirty="0" smtClean="0"/>
              <a:t>1/2</a:t>
            </a:r>
            <a:endParaRPr lang="zh-CN" altLang="en-US" baseline="30000" dirty="0" smtClean="0"/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584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 err="1" smtClean="0">
                <a:solidFill>
                  <a:srgbClr val="000000"/>
                </a:solidFill>
              </a:rPr>
              <a:t>DEV_Addr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地址：将</a:t>
            </a:r>
            <a:r>
              <a:rPr lang="en-US" altLang="zh-CN" b="0" kern="0" dirty="0" err="1" smtClean="0">
                <a:solidFill>
                  <a:srgbClr val="000000"/>
                </a:solidFill>
              </a:rPr>
              <a:t>PrAddr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[X:2]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直接输出即可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b="0" kern="0" dirty="0" smtClean="0">
                <a:solidFill>
                  <a:srgbClr val="000000"/>
                </a:solidFill>
              </a:rPr>
              <a:t>X</a:t>
            </a:r>
            <a:r>
              <a:rPr lang="zh-CN" altLang="en-US" b="0" kern="0" dirty="0">
                <a:solidFill>
                  <a:srgbClr val="000000"/>
                </a:solidFill>
              </a:rPr>
              <a:t>：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由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N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个设备中地址空间需求最大者决定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b="0" kern="0" dirty="0" smtClean="0">
                <a:solidFill>
                  <a:srgbClr val="000000"/>
                </a:solidFill>
              </a:rPr>
              <a:t>所有设备都只接入各自必要的地址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r>
              <a:rPr lang="zh-CN" altLang="en-US" b="0" kern="0" dirty="0" smtClean="0">
                <a:solidFill>
                  <a:srgbClr val="000000"/>
                </a:solidFill>
              </a:rPr>
              <a:t>示例：由于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DEV3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的地址空间为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1MB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，因此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X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为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4001430"/>
              </p:ext>
            </p:extLst>
          </p:nvPr>
        </p:nvGraphicFramePr>
        <p:xfrm>
          <a:off x="107380" y="4394740"/>
          <a:ext cx="3024000" cy="2346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{16D9F66E-5EB9-4882-86FB-DCBF35E3C3E4}</a:tableStyleId>
              </a:tblPr>
              <a:tblGrid>
                <a:gridCol w="684000"/>
                <a:gridCol w="1404000"/>
                <a:gridCol w="936000"/>
              </a:tblGrid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设备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地址范围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占用空间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DEV0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DEV1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DEV2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DEV3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r>
                        <a:rPr lang="en-US" altLang="zh-CN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r>
                        <a:rPr lang="en-US" altLang="zh-CN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1FFF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1MB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880" y="4397080"/>
            <a:ext cx="104067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PrAddr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1079" y="5509180"/>
            <a:ext cx="827471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PrRD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3378" y="6341350"/>
            <a:ext cx="89800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PrWD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684853" y="435702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latin typeface="Cambria" panose="02040503050406030204" pitchFamily="18" charset="0"/>
              </a:rPr>
              <a:t>DEV_Addr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2442" y="4300709"/>
            <a:ext cx="2971349" cy="2440751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 bwMode="auto">
          <a:xfrm>
            <a:off x="5236513" y="4300709"/>
            <a:ext cx="1872260" cy="2512761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96518" y="4901150"/>
            <a:ext cx="1428535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DEV0_RD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DEV1_RD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DEV2_RD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DEV3_RD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3791" y="641336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DEV_WD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24553" y="4813165"/>
            <a:ext cx="457200" cy="430887"/>
          </a:xfrm>
          <a:prstGeom prst="rect">
            <a:avLst/>
          </a:prstGeom>
          <a:solidFill>
            <a:srgbClr val="FF9900"/>
          </a:solidFill>
          <a:ln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译码</a:t>
            </a:r>
          </a:p>
        </p:txBody>
      </p:sp>
      <p:cxnSp>
        <p:nvCxnSpPr>
          <p:cNvPr id="37" name="肘形连接符 36"/>
          <p:cNvCxnSpPr>
            <a:endCxn id="36" idx="1"/>
          </p:cNvCxnSpPr>
          <p:nvPr/>
        </p:nvCxnSpPr>
        <p:spPr bwMode="auto">
          <a:xfrm rot="16200000" flipH="1">
            <a:off x="5180771" y="4684827"/>
            <a:ext cx="471534" cy="216030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stCxn id="36" idx="2"/>
          </p:cNvCxnSpPr>
          <p:nvPr/>
        </p:nvCxnSpPr>
        <p:spPr bwMode="auto">
          <a:xfrm>
            <a:off x="5753153" y="5244052"/>
            <a:ext cx="0" cy="277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667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Bridge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：输出地址</a:t>
            </a:r>
            <a:r>
              <a:rPr lang="en-US" altLang="zh-CN" baseline="30000" dirty="0" smtClean="0"/>
              <a:t>2/2</a:t>
            </a:r>
            <a:endParaRPr lang="zh-CN" altLang="en-US" dirty="0" smtClean="0"/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584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 smtClean="0">
                <a:solidFill>
                  <a:srgbClr val="000000"/>
                </a:solidFill>
              </a:rPr>
              <a:t>DEV0~2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：引入</a:t>
            </a:r>
            <a:r>
              <a:rPr lang="en-US" altLang="zh-CN" b="0" kern="0" dirty="0" err="1" smtClean="0">
                <a:solidFill>
                  <a:srgbClr val="000000"/>
                </a:solidFill>
              </a:rPr>
              <a:t>DEV_Addr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[7:2]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即可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b="0" kern="0" dirty="0" smtClean="0">
                <a:solidFill>
                  <a:srgbClr val="000000"/>
                </a:solidFill>
              </a:rPr>
              <a:t>DEV0~2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地址空间需求：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256B</a:t>
            </a:r>
          </a:p>
          <a:p>
            <a:r>
              <a:rPr lang="en-US" altLang="zh-CN" b="0" kern="0" dirty="0" smtClean="0">
                <a:solidFill>
                  <a:srgbClr val="000000"/>
                </a:solidFill>
              </a:rPr>
              <a:t>DEV3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：必须引入</a:t>
            </a:r>
            <a:r>
              <a:rPr lang="en-US" altLang="zh-CN" b="0" kern="0" dirty="0" err="1" smtClean="0">
                <a:solidFill>
                  <a:srgbClr val="000000"/>
                </a:solidFill>
              </a:rPr>
              <a:t>DEV_Addr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[19:2]</a:t>
            </a:r>
          </a:p>
          <a:p>
            <a:pPr lvl="1"/>
            <a:r>
              <a:rPr lang="en-US" altLang="zh-CN" b="0" kern="0" dirty="0" smtClean="0">
                <a:solidFill>
                  <a:srgbClr val="000000"/>
                </a:solidFill>
              </a:rPr>
              <a:t>DEV3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地址空间</a:t>
            </a:r>
            <a:r>
              <a:rPr lang="zh-CN" altLang="en-US" b="0" kern="0" dirty="0">
                <a:solidFill>
                  <a:srgbClr val="000000"/>
                </a:solidFill>
              </a:rPr>
              <a:t>需求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1MB</a:t>
            </a:r>
            <a:endParaRPr lang="en-US" altLang="zh-CN" b="0" kern="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4915227"/>
              </p:ext>
            </p:extLst>
          </p:nvPr>
        </p:nvGraphicFramePr>
        <p:xfrm>
          <a:off x="107380" y="4394740"/>
          <a:ext cx="3024000" cy="2346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{16D9F66E-5EB9-4882-86FB-DCBF35E3C3E4}</a:tableStyleId>
              </a:tblPr>
              <a:tblGrid>
                <a:gridCol w="684000"/>
                <a:gridCol w="1404000"/>
                <a:gridCol w="936000"/>
              </a:tblGrid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设备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地址范围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占用空间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DEV0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DEV1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DEV2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DEV3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r>
                        <a:rPr lang="en-US" altLang="zh-CN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r>
                        <a:rPr lang="en-US" altLang="zh-CN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1FFF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1MB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880" y="4397080"/>
            <a:ext cx="104067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PrAddr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1079" y="5509180"/>
            <a:ext cx="827471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PrRD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3378" y="6341350"/>
            <a:ext cx="89800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PrWD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684853" y="435702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latin typeface="Cambria" panose="02040503050406030204" pitchFamily="18" charset="0"/>
              </a:rPr>
              <a:t>DEV_Addr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2442" y="4300709"/>
            <a:ext cx="2971349" cy="2440751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 bwMode="auto">
          <a:xfrm>
            <a:off x="5236513" y="4300709"/>
            <a:ext cx="1872260" cy="2512761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96518" y="4901150"/>
            <a:ext cx="1428535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DEV0_RD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DEV1_RD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DEV2_RD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DEV3_RD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3791" y="641336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DEV_WD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24553" y="4813165"/>
            <a:ext cx="457200" cy="430887"/>
          </a:xfrm>
          <a:prstGeom prst="rect">
            <a:avLst/>
          </a:prstGeom>
          <a:solidFill>
            <a:srgbClr val="FF9900"/>
          </a:solidFill>
          <a:ln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译码</a:t>
            </a:r>
          </a:p>
        </p:txBody>
      </p:sp>
      <p:cxnSp>
        <p:nvCxnSpPr>
          <p:cNvPr id="37" name="肘形连接符 36"/>
          <p:cNvCxnSpPr>
            <a:endCxn id="36" idx="1"/>
          </p:cNvCxnSpPr>
          <p:nvPr/>
        </p:nvCxnSpPr>
        <p:spPr bwMode="auto">
          <a:xfrm rot="16200000" flipH="1">
            <a:off x="5180771" y="4684827"/>
            <a:ext cx="471534" cy="216030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stCxn id="36" idx="2"/>
          </p:cNvCxnSpPr>
          <p:nvPr/>
        </p:nvCxnSpPr>
        <p:spPr bwMode="auto">
          <a:xfrm>
            <a:off x="5753153" y="5244052"/>
            <a:ext cx="0" cy="277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0214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Bridge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：地址匹配</a:t>
            </a:r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4" y="765175"/>
            <a:ext cx="6003802" cy="584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>
                <a:solidFill>
                  <a:srgbClr val="000000"/>
                </a:solidFill>
              </a:rPr>
              <a:t>设备地址译码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b="0" kern="0" dirty="0" smtClean="0">
                <a:solidFill>
                  <a:srgbClr val="000000"/>
                </a:solidFill>
              </a:rPr>
              <a:t>设备基地址：分为高位和低位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b="0" kern="0" dirty="0" smtClean="0">
                <a:solidFill>
                  <a:srgbClr val="000000"/>
                </a:solidFill>
              </a:rPr>
              <a:t>基地址低位：位数由</a:t>
            </a:r>
            <a:r>
              <a:rPr lang="zh-CN" altLang="en-US" b="0" kern="0" dirty="0">
                <a:solidFill>
                  <a:srgbClr val="000000"/>
                </a:solidFill>
              </a:rPr>
              <a:t>设备占用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空间大小决定，也就是偏移地址的位数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b="0" kern="0" dirty="0" smtClean="0">
                <a:solidFill>
                  <a:srgbClr val="000000"/>
                </a:solidFill>
              </a:rPr>
              <a:t>基地址高位：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Bridge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用于译码选择设备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7240867"/>
              </p:ext>
            </p:extLst>
          </p:nvPr>
        </p:nvGraphicFramePr>
        <p:xfrm>
          <a:off x="107380" y="4394740"/>
          <a:ext cx="3024000" cy="2346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{16D9F66E-5EB9-4882-86FB-DCBF35E3C3E4}</a:tableStyleId>
              </a:tblPr>
              <a:tblGrid>
                <a:gridCol w="684000"/>
                <a:gridCol w="1404000"/>
                <a:gridCol w="936000"/>
              </a:tblGrid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设备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地址范围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占用空间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DEV0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DEV1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DEV2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256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DEV3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r>
                        <a:rPr lang="en-US" altLang="zh-CN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r>
                        <a:rPr lang="en-US" altLang="zh-CN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1FFF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1MB</a:t>
                      </a:r>
                      <a:r>
                        <a:rPr lang="zh-CN" altLang="en-US" sz="1600" b="0" kern="100" dirty="0" smtClean="0">
                          <a:effectLst/>
                          <a:latin typeface="Cambria" panose="02040503050406030204" pitchFamily="18" charset="0"/>
                          <a:ea typeface="宋体"/>
                          <a:cs typeface="Courier New" panose="02070309020205020404" pitchFamily="49" charset="0"/>
                        </a:rPr>
                        <a:t>字节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880" y="4397080"/>
            <a:ext cx="104067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PrAddr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1079" y="5509180"/>
            <a:ext cx="827471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PrRD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3378" y="6341350"/>
            <a:ext cx="89800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PrWD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684853" y="435702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latin typeface="Cambria" panose="02040503050406030204" pitchFamily="18" charset="0"/>
              </a:rPr>
              <a:t>DEV_Addr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2442" y="4300709"/>
            <a:ext cx="2971349" cy="2440751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 bwMode="auto">
          <a:xfrm>
            <a:off x="5236513" y="4300709"/>
            <a:ext cx="1872260" cy="2512761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96518" y="4901150"/>
            <a:ext cx="1428535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DEV0_RD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DEV1_RD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DEV2_RD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DEV3_RD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3791" y="641336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DEV_WD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24553" y="4813165"/>
            <a:ext cx="457200" cy="430887"/>
          </a:xfrm>
          <a:prstGeom prst="rect">
            <a:avLst/>
          </a:prstGeom>
          <a:solidFill>
            <a:srgbClr val="FF9900"/>
          </a:solidFill>
          <a:ln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译码</a:t>
            </a:r>
          </a:p>
        </p:txBody>
      </p:sp>
      <p:cxnSp>
        <p:nvCxnSpPr>
          <p:cNvPr id="37" name="肘形连接符 36"/>
          <p:cNvCxnSpPr>
            <a:endCxn id="36" idx="1"/>
          </p:cNvCxnSpPr>
          <p:nvPr/>
        </p:nvCxnSpPr>
        <p:spPr bwMode="auto">
          <a:xfrm rot="16200000" flipH="1">
            <a:off x="5180771" y="4684827"/>
            <a:ext cx="471534" cy="216030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stCxn id="36" idx="2"/>
          </p:cNvCxnSpPr>
          <p:nvPr/>
        </p:nvCxnSpPr>
        <p:spPr bwMode="auto">
          <a:xfrm>
            <a:off x="5753153" y="5244052"/>
            <a:ext cx="0" cy="277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7942292"/>
              </p:ext>
            </p:extLst>
          </p:nvPr>
        </p:nvGraphicFramePr>
        <p:xfrm>
          <a:off x="6084630" y="800710"/>
          <a:ext cx="3024000" cy="76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6000"/>
                <a:gridCol w="15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31            X+1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                  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基地址高位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基地址低位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308380" y="1844780"/>
            <a:ext cx="18117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A00000</a:t>
            </a:r>
            <a:r>
              <a:rPr lang="en-US" altLang="zh-CN" sz="2400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00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A00001</a:t>
            </a:r>
            <a:r>
              <a:rPr lang="en-US" altLang="zh-CN" sz="2400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00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  <a:endParaRPr lang="en-US" altLang="zh-CN" sz="2400" kern="0" baseline="-25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A00002</a:t>
            </a:r>
            <a:r>
              <a:rPr lang="en-US" altLang="zh-CN" sz="2400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00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  <a:endParaRPr lang="en-US" altLang="zh-CN" sz="2400" kern="0" baseline="-25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A01</a:t>
            </a:r>
            <a:r>
              <a:rPr lang="en-US" altLang="zh-CN" sz="2400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00000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</a:p>
        </p:txBody>
      </p:sp>
      <p:sp>
        <p:nvSpPr>
          <p:cNvPr id="21" name="矩形 20"/>
          <p:cNvSpPr/>
          <p:nvPr/>
        </p:nvSpPr>
        <p:spPr>
          <a:xfrm>
            <a:off x="6410253" y="1844780"/>
            <a:ext cx="9701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设备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设备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设备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设备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US" altLang="zh-CN" sz="2400" kern="0" baseline="-250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10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Bridge</a:t>
            </a:r>
            <a:r>
              <a:rPr lang="zh-CN" altLang="en-US" dirty="0"/>
              <a:t>功能</a:t>
            </a:r>
            <a:r>
              <a:rPr lang="en-US" altLang="zh-CN" dirty="0"/>
              <a:t>(2)</a:t>
            </a:r>
            <a:r>
              <a:rPr lang="zh-CN" altLang="en-US" dirty="0"/>
              <a:t>：地址匹配</a:t>
            </a:r>
            <a:endParaRPr lang="zh-CN" altLang="en-US" dirty="0" smtClean="0"/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48999" y="765175"/>
            <a:ext cx="6301956" cy="20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>
                <a:solidFill>
                  <a:srgbClr val="000000"/>
                </a:solidFill>
              </a:rPr>
              <a:t>设备地址译码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b="0" kern="0" dirty="0" smtClean="0">
                <a:solidFill>
                  <a:srgbClr val="000000"/>
                </a:solidFill>
              </a:rPr>
              <a:t>为每个设备产生一个译码信号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380" y="908650"/>
            <a:ext cx="18117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A00000</a:t>
            </a:r>
            <a:r>
              <a:rPr lang="en-US" altLang="zh-CN" sz="2400" kern="0" dirty="0" smtClean="0">
                <a:solidFill>
                  <a:srgbClr val="CC00FF"/>
                </a:solidFill>
                <a:latin typeface="Cambria" panose="02040503050406030204" pitchFamily="18" charset="0"/>
              </a:rPr>
              <a:t>00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A00001</a:t>
            </a:r>
            <a:r>
              <a:rPr lang="en-US" altLang="zh-CN" sz="2400" kern="0" dirty="0" smtClean="0">
                <a:solidFill>
                  <a:srgbClr val="CC00FF"/>
                </a:solidFill>
                <a:latin typeface="Cambria" panose="02040503050406030204" pitchFamily="18" charset="0"/>
              </a:rPr>
              <a:t>00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  <a:endParaRPr lang="en-US" altLang="zh-CN" sz="2400" kern="0" baseline="-25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A00002</a:t>
            </a:r>
            <a:r>
              <a:rPr lang="en-US" altLang="zh-CN" sz="2400" kern="0" dirty="0" smtClean="0">
                <a:solidFill>
                  <a:srgbClr val="CC00FF"/>
                </a:solidFill>
                <a:latin typeface="Cambria" panose="02040503050406030204" pitchFamily="18" charset="0"/>
              </a:rPr>
              <a:t>00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  <a:endParaRPr lang="en-US" altLang="zh-CN" sz="2400" kern="0" baseline="-25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A01</a:t>
            </a:r>
            <a:r>
              <a:rPr lang="en-US" altLang="zh-CN" sz="2400" kern="0" dirty="0" smtClean="0">
                <a:solidFill>
                  <a:srgbClr val="A800D0"/>
                </a:solidFill>
                <a:latin typeface="Cambria" panose="02040503050406030204" pitchFamily="18" charset="0"/>
              </a:rPr>
              <a:t>00000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</a:p>
        </p:txBody>
      </p:sp>
      <p:sp>
        <p:nvSpPr>
          <p:cNvPr id="21" name="矩形 20"/>
          <p:cNvSpPr/>
          <p:nvPr/>
        </p:nvSpPr>
        <p:spPr>
          <a:xfrm>
            <a:off x="6410253" y="908650"/>
            <a:ext cx="9701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设备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设备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设备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 marL="0"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设备</a:t>
            </a:r>
            <a:r>
              <a:rPr lang="en-US" altLang="zh-CN" sz="2400" b="0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US" altLang="zh-CN" sz="2400" kern="0" baseline="-250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2321" y="2924930"/>
            <a:ext cx="7374135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HitDEV0 = (</a:t>
            </a:r>
            <a:r>
              <a:rPr lang="en-US" altLang="zh-CN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PrAddr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’h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A00000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CN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HitDEV3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zh-C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PrAddr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’h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A01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endParaRPr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43302" y="5713931"/>
            <a:ext cx="288040" cy="357578"/>
            <a:chOff x="7308380" y="5517300"/>
            <a:chExt cx="288040" cy="357578"/>
          </a:xfrm>
        </p:grpSpPr>
        <p:sp>
          <p:nvSpPr>
            <p:cNvPr id="25" name="等腰三角形 24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19382" y="5713931"/>
            <a:ext cx="288040" cy="357578"/>
            <a:chOff x="7308380" y="5517300"/>
            <a:chExt cx="288040" cy="357578"/>
          </a:xfrm>
        </p:grpSpPr>
        <p:sp>
          <p:nvSpPr>
            <p:cNvPr id="39" name="等腰三角形 38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07422" y="5713931"/>
            <a:ext cx="288040" cy="357578"/>
            <a:chOff x="7308380" y="5517300"/>
            <a:chExt cx="288040" cy="357578"/>
          </a:xfrm>
        </p:grpSpPr>
        <p:sp>
          <p:nvSpPr>
            <p:cNvPr id="42" name="等腰三角形 41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995462" y="5713931"/>
            <a:ext cx="288040" cy="357578"/>
            <a:chOff x="7308380" y="5517300"/>
            <a:chExt cx="288040" cy="357578"/>
          </a:xfrm>
        </p:grpSpPr>
        <p:sp>
          <p:nvSpPr>
            <p:cNvPr id="45" name="等腰三角形 44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283502" y="5713931"/>
            <a:ext cx="288040" cy="357578"/>
            <a:chOff x="7308380" y="5517300"/>
            <a:chExt cx="288040" cy="357578"/>
          </a:xfrm>
        </p:grpSpPr>
        <p:sp>
          <p:nvSpPr>
            <p:cNvPr id="48" name="等腰三角形 47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71542" y="5713931"/>
            <a:ext cx="288040" cy="357578"/>
            <a:chOff x="7308380" y="5517300"/>
            <a:chExt cx="288040" cy="357578"/>
          </a:xfrm>
        </p:grpSpPr>
        <p:sp>
          <p:nvSpPr>
            <p:cNvPr id="51" name="等腰三角形 50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859582" y="5713931"/>
            <a:ext cx="288040" cy="357578"/>
            <a:chOff x="7308380" y="5517300"/>
            <a:chExt cx="288040" cy="357578"/>
          </a:xfrm>
        </p:grpSpPr>
        <p:sp>
          <p:nvSpPr>
            <p:cNvPr id="54" name="等腰三角形 53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147622" y="5713931"/>
            <a:ext cx="288040" cy="357578"/>
            <a:chOff x="7308380" y="5517300"/>
            <a:chExt cx="288040" cy="357578"/>
          </a:xfrm>
        </p:grpSpPr>
        <p:sp>
          <p:nvSpPr>
            <p:cNvPr id="57" name="等腰三角形 56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35662" y="5713931"/>
            <a:ext cx="288040" cy="357578"/>
            <a:chOff x="7308380" y="5517300"/>
            <a:chExt cx="288040" cy="357578"/>
          </a:xfrm>
        </p:grpSpPr>
        <p:sp>
          <p:nvSpPr>
            <p:cNvPr id="60" name="等腰三角形 59"/>
            <p:cNvSpPr/>
            <p:nvPr/>
          </p:nvSpPr>
          <p:spPr bwMode="auto">
            <a:xfrm>
              <a:off x="7308380" y="5586838"/>
              <a:ext cx="288040" cy="28804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7411563" y="551730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flipV="1">
            <a:off x="2694445" y="5353881"/>
            <a:ext cx="0" cy="10801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 flipV="1">
            <a:off x="3275362" y="5353881"/>
            <a:ext cx="0" cy="10826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2987322" y="6073981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3563402" y="6073981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3846605" y="6073981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4427522" y="60764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 flipV="1">
            <a:off x="4139482" y="60764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 flipV="1">
            <a:off x="4715562" y="60764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V="1">
            <a:off x="5003602" y="6073981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flipV="1">
            <a:off x="5584519" y="60764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flipV="1">
            <a:off x="5296479" y="60764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flipV="1">
            <a:off x="5872559" y="5353881"/>
            <a:ext cx="0" cy="10850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2483752" y="4941168"/>
            <a:ext cx="3600000" cy="4127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&amp;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85" name="直接连接符 84"/>
          <p:cNvCxnSpPr/>
          <p:nvPr/>
        </p:nvCxnSpPr>
        <p:spPr bwMode="auto">
          <a:xfrm flipV="1">
            <a:off x="3563402" y="5353881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 flipV="1">
            <a:off x="3846605" y="5353881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 flipV="1">
            <a:off x="4427522" y="53563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 flipV="1">
            <a:off x="4139482" y="53563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 flipV="1">
            <a:off x="4715562" y="53563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V="1">
            <a:off x="5003602" y="5353881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V="1">
            <a:off x="5584519" y="53563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 flipV="1">
            <a:off x="5296479" y="5356353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 flipV="1">
            <a:off x="2987322" y="5351409"/>
            <a:ext cx="0" cy="36252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0136888"/>
              </p:ext>
            </p:extLst>
          </p:nvPr>
        </p:nvGraphicFramePr>
        <p:xfrm>
          <a:off x="1763688" y="6489376"/>
          <a:ext cx="4248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PrAddr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8330" y="3052134"/>
            <a:ext cx="12413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8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Verilog</a:t>
            </a:r>
          </a:p>
          <a:p>
            <a:pPr algn="just"/>
            <a:r>
              <a:rPr lang="zh-CN" altLang="en-US" sz="28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样例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85" y="5211197"/>
            <a:ext cx="1620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8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HitDEV3</a:t>
            </a:r>
          </a:p>
          <a:p>
            <a:pPr algn="just"/>
            <a:r>
              <a:rPr lang="zh-CN" altLang="en-US" sz="28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电路模型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 bwMode="auto">
          <a:xfrm flipH="1" flipV="1">
            <a:off x="4283502" y="4417948"/>
            <a:ext cx="466" cy="5257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319195" y="44179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FF0000"/>
                </a:solidFill>
              </a:rPr>
              <a:t>HitDEV3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64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Bridge</a:t>
            </a:r>
            <a:r>
              <a:rPr lang="zh-CN" altLang="en-US" dirty="0"/>
              <a:t>功能</a:t>
            </a:r>
            <a:r>
              <a:rPr lang="en-US" altLang="zh-CN" dirty="0" smtClean="0"/>
              <a:t>(3)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读数据</a:t>
            </a:r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158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>
                <a:solidFill>
                  <a:srgbClr val="000000"/>
                </a:solidFill>
              </a:rPr>
              <a:t>所有设备的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数据输出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汇聚至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的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数据输入</a:t>
            </a:r>
            <a:endParaRPr lang="en-US" altLang="zh-CN" b="0" kern="0" dirty="0" smtClean="0">
              <a:solidFill>
                <a:srgbClr val="FF0000"/>
              </a:solidFill>
            </a:endParaRPr>
          </a:p>
          <a:p>
            <a:r>
              <a:rPr lang="en-US" altLang="zh-CN" b="0" kern="0" dirty="0" smtClean="0">
                <a:solidFill>
                  <a:srgbClr val="000000"/>
                </a:solidFill>
              </a:rPr>
              <a:t>MUX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的控制由</a:t>
            </a:r>
            <a:r>
              <a:rPr lang="en-US" altLang="zh-CN" b="0" kern="0" dirty="0" err="1" smtClean="0">
                <a:solidFill>
                  <a:srgbClr val="000000"/>
                </a:solidFill>
              </a:rPr>
              <a:t>PrAddr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中某些位译码决定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880" y="4469090"/>
            <a:ext cx="104067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PrAddr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1079" y="5581190"/>
            <a:ext cx="827471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PrRD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3378" y="6413360"/>
            <a:ext cx="89800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PrWD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84853" y="442903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latin typeface="Cambria" panose="02040503050406030204" pitchFamily="18" charset="0"/>
              </a:rPr>
              <a:t>DEV_Addr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2442" y="4372719"/>
            <a:ext cx="2971349" cy="244075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 bwMode="auto">
          <a:xfrm>
            <a:off x="5236513" y="4372719"/>
            <a:ext cx="1872260" cy="2512761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6518" y="4973160"/>
            <a:ext cx="1428535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DEV0_RD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DEV1_RD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DEV2_RD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DEV3_RD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791" y="648537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DEV_WD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524553" y="4885175"/>
            <a:ext cx="457200" cy="430887"/>
          </a:xfrm>
          <a:prstGeom prst="rect">
            <a:avLst/>
          </a:prstGeom>
          <a:solidFill>
            <a:srgbClr val="FF9900"/>
          </a:solidFill>
          <a:ln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译码</a:t>
            </a:r>
          </a:p>
        </p:txBody>
      </p:sp>
      <p:cxnSp>
        <p:nvCxnSpPr>
          <p:cNvPr id="29" name="肘形连接符 28"/>
          <p:cNvCxnSpPr>
            <a:endCxn id="28" idx="1"/>
          </p:cNvCxnSpPr>
          <p:nvPr/>
        </p:nvCxnSpPr>
        <p:spPr bwMode="auto">
          <a:xfrm rot="16200000" flipH="1">
            <a:off x="5180771" y="4756837"/>
            <a:ext cx="471534" cy="216030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stCxn id="28" idx="2"/>
          </p:cNvCxnSpPr>
          <p:nvPr/>
        </p:nvCxnSpPr>
        <p:spPr bwMode="auto">
          <a:xfrm>
            <a:off x="5753153" y="5316062"/>
            <a:ext cx="0" cy="277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607757" y="2564880"/>
            <a:ext cx="6636753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zh-CN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PrRD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(HitDEV0) ? DEV0_RD :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HitDEV1)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DEV1_RD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。。。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DEV3_RD 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590" y="4293120"/>
            <a:ext cx="663675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zh-CN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PrRD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(HitDEV0) ? DEV0_RD :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HitDEV1)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DEV1_RD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。。。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HitDEV3)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DEV3_RD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`DEBUG_DEV_DATA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</p:txBody>
      </p:sp>
      <p:sp>
        <p:nvSpPr>
          <p:cNvPr id="18" name="矩形 17"/>
          <p:cNvSpPr/>
          <p:nvPr/>
        </p:nvSpPr>
        <p:spPr>
          <a:xfrm>
            <a:off x="331502" y="3052134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常规</a:t>
            </a:r>
            <a:endParaRPr lang="en-US" altLang="zh-CN" sz="28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写法</a:t>
            </a:r>
            <a:endParaRPr lang="en-US" altLang="zh-CN" sz="28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1901" y="4581160"/>
            <a:ext cx="114165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支持</a:t>
            </a:r>
            <a:endParaRPr lang="en-US" altLang="zh-CN" sz="28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Debug</a:t>
            </a:r>
          </a:p>
          <a:p>
            <a:pPr algn="just"/>
            <a:r>
              <a:rPr lang="zh-CN" altLang="en-US" sz="28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写法</a:t>
            </a:r>
            <a:endParaRPr lang="en-US" altLang="zh-CN" sz="28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8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注意地址空间与存储器的关系</a:t>
            </a:r>
            <a:endParaRPr lang="zh-CN" altLang="en-US" dirty="0"/>
          </a:p>
        </p:txBody>
      </p:sp>
      <p:sp>
        <p:nvSpPr>
          <p:cNvPr id="175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地址空间：范围，从数学上看就是集合的大小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altLang="zh-CN" b="0" kern="0" dirty="0" smtClean="0">
                <a:solidFill>
                  <a:srgbClr val="000000"/>
                </a:solidFill>
              </a:rPr>
              <a:t>20</a:t>
            </a:r>
            <a:r>
              <a:rPr lang="zh-CN" altLang="en-US" b="0" kern="0" dirty="0">
                <a:solidFill>
                  <a:srgbClr val="000000"/>
                </a:solidFill>
              </a:rPr>
              <a:t>位地址：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1MB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空间，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0x0_0000</a:t>
            </a:r>
            <a:r>
              <a:rPr lang="en-US" altLang="zh-CN" b="0" kern="0" dirty="0">
                <a:solidFill>
                  <a:srgbClr val="000000"/>
                </a:solidFill>
              </a:rPr>
              <a:t>~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0xF_FFFF</a:t>
            </a:r>
          </a:p>
          <a:p>
            <a:pPr lvl="1">
              <a:spcAft>
                <a:spcPts val="0"/>
              </a:spcAft>
            </a:pPr>
            <a:r>
              <a:rPr lang="en-US" altLang="zh-CN" b="0" kern="0" dirty="0" smtClean="0">
                <a:solidFill>
                  <a:srgbClr val="000000"/>
                </a:solidFill>
              </a:rPr>
              <a:t>32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位地址：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4GB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空间，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0x0000_0000~0xFFFF_FFFF</a:t>
            </a:r>
            <a:endParaRPr lang="en-US" altLang="zh-CN" b="0" kern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存储器：也范围，需要被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映射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在地址空间的某个区间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例如：把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1GB RAM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映射在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4GB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地址空间，可以有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N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种方案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2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方案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：位于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0x0000_0000~0x3FFF_FFFF</a:t>
            </a:r>
          </a:p>
          <a:p>
            <a:pPr lvl="2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方案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</a:t>
            </a:r>
            <a:r>
              <a:rPr lang="zh-CN" altLang="en-US" b="0" kern="0" dirty="0">
                <a:solidFill>
                  <a:srgbClr val="000000"/>
                </a:solidFill>
              </a:rPr>
              <a:t>位于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0x1000_0000~0x4FFF_FFFF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5122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Bridge</a:t>
            </a:r>
            <a:r>
              <a:rPr lang="zh-CN" altLang="en-US" dirty="0"/>
              <a:t>功能</a:t>
            </a:r>
            <a:r>
              <a:rPr lang="en-US" altLang="zh-CN" dirty="0" smtClean="0"/>
              <a:t>(4)</a:t>
            </a:r>
            <a:r>
              <a:rPr lang="zh-CN" altLang="en-US" dirty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写数据</a:t>
            </a:r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8715375" cy="353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写数据：连接至所有设备的输入</a:t>
            </a:r>
            <a:endParaRPr lang="en-US" altLang="zh-CN" b="0" kern="0" dirty="0">
              <a:solidFill>
                <a:srgbClr val="000000"/>
              </a:solidFill>
            </a:endParaRPr>
          </a:p>
          <a:p>
            <a:pPr lvl="1"/>
            <a:r>
              <a:rPr lang="zh-CN" altLang="en-US" b="0" kern="0" dirty="0" smtClean="0">
                <a:solidFill>
                  <a:srgbClr val="000000"/>
                </a:solidFill>
              </a:rPr>
              <a:t>直通输出，不需要再转换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r>
              <a:rPr lang="zh-CN" altLang="en-US" b="0" kern="0" dirty="0">
                <a:solidFill>
                  <a:srgbClr val="000000"/>
                </a:solidFill>
              </a:rPr>
              <a:t>控制信号：</a:t>
            </a:r>
            <a:r>
              <a:rPr lang="en-US" altLang="zh-CN" b="0" kern="0" dirty="0">
                <a:solidFill>
                  <a:srgbClr val="000000"/>
                </a:solidFill>
              </a:rPr>
              <a:t>We</a:t>
            </a:r>
          </a:p>
          <a:p>
            <a:pPr lvl="1"/>
            <a:r>
              <a:rPr lang="zh-CN" altLang="en-US" b="0" kern="0" dirty="0">
                <a:solidFill>
                  <a:srgbClr val="000000"/>
                </a:solidFill>
              </a:rPr>
              <a:t>有多少个设备，就需要多少个</a:t>
            </a:r>
            <a:r>
              <a:rPr lang="en-US" altLang="zh-CN" b="0" kern="0" dirty="0">
                <a:solidFill>
                  <a:srgbClr val="000000"/>
                </a:solidFill>
              </a:rPr>
              <a:t>We</a:t>
            </a:r>
          </a:p>
          <a:p>
            <a:pPr lvl="1"/>
            <a:r>
              <a:rPr lang="en-US" altLang="zh-CN" b="0" kern="0" dirty="0">
                <a:solidFill>
                  <a:srgbClr val="000000"/>
                </a:solidFill>
              </a:rPr>
              <a:t>We</a:t>
            </a:r>
            <a:r>
              <a:rPr lang="zh-CN" altLang="en-US" b="0" kern="0" dirty="0">
                <a:solidFill>
                  <a:srgbClr val="000000"/>
                </a:solidFill>
              </a:rPr>
              <a:t>产生：</a:t>
            </a:r>
            <a:r>
              <a:rPr lang="en-US" altLang="zh-CN" b="0" i="1" kern="0" dirty="0">
                <a:solidFill>
                  <a:srgbClr val="000000"/>
                </a:solidFill>
              </a:rPr>
              <a:t>f</a:t>
            </a:r>
            <a:r>
              <a:rPr lang="en-US" altLang="zh-CN" b="0" kern="0" dirty="0">
                <a:solidFill>
                  <a:srgbClr val="000000"/>
                </a:solidFill>
              </a:rPr>
              <a:t>(</a:t>
            </a:r>
            <a:r>
              <a:rPr lang="en-US" altLang="zh-CN" b="0" kern="0" dirty="0" err="1">
                <a:solidFill>
                  <a:srgbClr val="000000"/>
                </a:solidFill>
              </a:rPr>
              <a:t>We</a:t>
            </a:r>
            <a:r>
              <a:rPr lang="en-US" altLang="zh-CN" b="0" kern="0" baseline="-25000" dirty="0" err="1">
                <a:solidFill>
                  <a:srgbClr val="000000"/>
                </a:solidFill>
              </a:rPr>
              <a:t>CPU</a:t>
            </a:r>
            <a:r>
              <a:rPr lang="zh-CN" altLang="en-US" b="0" kern="0" dirty="0">
                <a:solidFill>
                  <a:srgbClr val="000000"/>
                </a:solidFill>
              </a:rPr>
              <a:t>，设备地址译码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)</a:t>
            </a:r>
            <a:endParaRPr lang="en-US" altLang="zh-CN" b="0" kern="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1079" y="5509180"/>
            <a:ext cx="827471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PrRD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53378" y="6341350"/>
            <a:ext cx="89800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PrWD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84853" y="435702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>
                <a:latin typeface="Cambria" panose="02040503050406030204" pitchFamily="18" charset="0"/>
              </a:rPr>
              <a:t>DEV_Addr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2442" y="4300709"/>
            <a:ext cx="2971349" cy="2440751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 bwMode="auto">
          <a:xfrm>
            <a:off x="5236513" y="4300709"/>
            <a:ext cx="1872260" cy="2512761"/>
          </a:xfrm>
          <a:prstGeom prst="roundRect">
            <a:avLst>
              <a:gd name="adj" fmla="val 476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6518" y="4901150"/>
            <a:ext cx="1428535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DEV0_RD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DEV1_RD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DEV2_RD</a:t>
            </a:r>
          </a:p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DEV3_RD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3791" y="6413360"/>
            <a:ext cx="14402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Cambria" panose="02040503050406030204" pitchFamily="18" charset="0"/>
              </a:rPr>
              <a:t>DEV_WD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524553" y="4813165"/>
            <a:ext cx="457200" cy="430887"/>
          </a:xfrm>
          <a:prstGeom prst="rect">
            <a:avLst/>
          </a:prstGeom>
          <a:solidFill>
            <a:srgbClr val="FF9900"/>
          </a:solidFill>
          <a:ln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译码</a:t>
            </a:r>
          </a:p>
        </p:txBody>
      </p:sp>
      <p:cxnSp>
        <p:nvCxnSpPr>
          <p:cNvPr id="28" name="肘形连接符 27"/>
          <p:cNvCxnSpPr>
            <a:endCxn id="27" idx="1"/>
          </p:cNvCxnSpPr>
          <p:nvPr/>
        </p:nvCxnSpPr>
        <p:spPr bwMode="auto">
          <a:xfrm rot="16200000" flipH="1">
            <a:off x="5180771" y="4684827"/>
            <a:ext cx="471534" cy="216030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7" idx="2"/>
          </p:cNvCxnSpPr>
          <p:nvPr/>
        </p:nvCxnSpPr>
        <p:spPr bwMode="auto">
          <a:xfrm>
            <a:off x="5753153" y="5244052"/>
            <a:ext cx="0" cy="277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080460" y="3717240"/>
            <a:ext cx="6804000" cy="144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 anchor="ctr">
            <a:noAutofit/>
          </a:bodyPr>
          <a:lstStyle/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Verilog</a:t>
            </a: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样例代码：</a:t>
            </a:r>
            <a:endParaRPr lang="en-US" altLang="zh-CN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altLang="zh-CN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WeDEV</a:t>
            </a:r>
            <a:r>
              <a:rPr lang="en-US" altLang="zh-CN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WeCPU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HitDEV</a:t>
            </a:r>
            <a:r>
              <a:rPr lang="en-US" altLang="zh-CN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xmlns="" val="1782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问题：谁来区分存储器和设备？</a:t>
            </a:r>
          </a:p>
        </p:txBody>
      </p:sp>
      <p:sp>
        <p:nvSpPr>
          <p:cNvPr id="167" name="内容占位符 1"/>
          <p:cNvSpPr txBox="1">
            <a:spLocks/>
          </p:cNvSpPr>
          <p:nvPr/>
        </p:nvSpPr>
        <p:spPr bwMode="auto">
          <a:xfrm>
            <a:off x="214313" y="765175"/>
            <a:ext cx="6806027" cy="158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>
                <a:solidFill>
                  <a:srgbClr val="000000"/>
                </a:solidFill>
              </a:rPr>
              <a:t>假设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$s0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为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0xA000_0000</a:t>
            </a:r>
          </a:p>
          <a:p>
            <a:r>
              <a:rPr lang="en-US" altLang="zh-CN" b="0" kern="0" dirty="0" err="1" smtClean="0">
                <a:solidFill>
                  <a:srgbClr val="000000"/>
                </a:solidFill>
              </a:rPr>
              <a:t>lw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 $t0, 0($s0)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：是否同时会读存储器和设备？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6900586"/>
              </p:ext>
            </p:extLst>
          </p:nvPr>
        </p:nvGraphicFramePr>
        <p:xfrm>
          <a:off x="7020340" y="764630"/>
          <a:ext cx="2088000" cy="2346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{16D9F66E-5EB9-4882-86FB-DCBF35E3C3E4}</a:tableStyleId>
              </a:tblPr>
              <a:tblGrid>
                <a:gridCol w="684000"/>
                <a:gridCol w="1404000"/>
              </a:tblGrid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设备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lang="zh-CN" altLang="en-U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地址范围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rgbClr val="00206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DEV0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A00000FF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DEV1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A00001FF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DEV2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A00002FF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effectLst/>
                          <a:latin typeface="Cambria" panose="02040503050406030204" pitchFamily="18" charset="0"/>
                        </a:rPr>
                        <a:t>DEV3</a:t>
                      </a:r>
                      <a:endParaRPr lang="zh-CN" sz="1600" b="0" kern="100" dirty="0">
                        <a:effectLst/>
                        <a:latin typeface="Cambria" panose="02040503050406030204" pitchFamily="18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A0000300</a:t>
                      </a:r>
                      <a:r>
                        <a:rPr lang="en-US" sz="1600" b="0" kern="100" baseline="-25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A00003FF</a:t>
                      </a:r>
                      <a:r>
                        <a:rPr lang="en-US" sz="1600" b="0" kern="100" baseline="-25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sz="1600" b="0" kern="100" dirty="0">
                        <a:effectLst/>
                        <a:latin typeface="Courier New" panose="02070309020205020404" pitchFamily="49" charset="0"/>
                        <a:ea typeface="宋体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87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B2B2B2"/>
              </a:buClr>
              <a:defRPr/>
            </a:pPr>
            <a:fld id="{F3D5B53E-4314-451A-9393-34CE38FAF367}" type="slidenum">
              <a:rPr lang="en-US" altLang="zh-CN" smtClean="0">
                <a:solidFill>
                  <a:srgbClr val="000000"/>
                </a:solidFill>
              </a:rPr>
              <a:pPr>
                <a:buClr>
                  <a:srgbClr val="B2B2B2"/>
                </a:buCl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08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地址空间与存储器</a:t>
            </a:r>
            <a:endParaRPr lang="zh-CN" altLang="en-US" dirty="0"/>
          </a:p>
        </p:txBody>
      </p:sp>
      <p:sp>
        <p:nvSpPr>
          <p:cNvPr id="175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地址空间：由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的地址线宽度决定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altLang="zh-CN" b="0" kern="0" dirty="0" smtClean="0">
                <a:solidFill>
                  <a:srgbClr val="000000"/>
                </a:solidFill>
              </a:rPr>
              <a:t>MIPS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32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位地址线～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4GB</a:t>
            </a:r>
          </a:p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存储器：实体，关键属性是容量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容量、数据宽度、地址宽度、性能、读写方式等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虽然存储器是实体，但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者的共性是范围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(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或称为容量、大小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)</a:t>
            </a:r>
          </a:p>
          <a:p>
            <a:pPr lvl="1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按字节：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10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位～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1KB</a:t>
            </a:r>
          </a:p>
          <a:p>
            <a:pPr lvl="1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按字节：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20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位～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1MB</a:t>
            </a:r>
          </a:p>
          <a:p>
            <a:pPr lvl="1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按字节：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32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位～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4GB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458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7601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地址空间分配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Bridge</a:t>
            </a:r>
            <a:r>
              <a:rPr lang="zh-CN" altLang="en-US" dirty="0" smtClean="0">
                <a:latin typeface="+mn-ea"/>
              </a:rPr>
              <a:t>：多设备支持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2014</a:t>
            </a:r>
            <a:r>
              <a:rPr lang="zh-CN" altLang="en-US" dirty="0">
                <a:latin typeface="+mn-ea"/>
              </a:rPr>
              <a:t>年度</a:t>
            </a:r>
            <a:r>
              <a:rPr lang="zh-CN" altLang="en-US" dirty="0" smtClean="0">
                <a:latin typeface="+mn-ea"/>
              </a:rPr>
              <a:t>工作</a:t>
            </a:r>
            <a:r>
              <a:rPr lang="zh-CN" altLang="en-US" dirty="0">
                <a:latin typeface="+mn-ea"/>
              </a:rPr>
              <a:t>安排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0262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容量与地址线</a:t>
            </a:r>
            <a:endParaRPr lang="zh-CN" altLang="en-US" dirty="0"/>
          </a:p>
        </p:txBody>
      </p:sp>
      <p:sp>
        <p:nvSpPr>
          <p:cNvPr id="175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总容量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=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容量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/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单元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×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单元总量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地址线：决定单元的总量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altLang="zh-CN" b="0" kern="0" dirty="0" smtClean="0">
                <a:solidFill>
                  <a:srgbClr val="000000"/>
                </a:solidFill>
              </a:rPr>
              <a:t>8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位地址：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256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个单元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altLang="zh-CN" b="0" kern="0" dirty="0" smtClean="0">
                <a:solidFill>
                  <a:srgbClr val="000000"/>
                </a:solidFill>
              </a:rPr>
              <a:t>20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</a:t>
            </a:r>
            <a:r>
              <a:rPr lang="zh-CN" altLang="en-US" b="0" kern="0" dirty="0">
                <a:solidFill>
                  <a:srgbClr val="000000"/>
                </a:solidFill>
              </a:rPr>
              <a:t>地址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1M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个单元</a:t>
            </a:r>
            <a:endParaRPr lang="en-US" altLang="zh-CN" b="0" kern="0" dirty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altLang="zh-CN" b="0" kern="0" dirty="0" smtClean="0">
                <a:solidFill>
                  <a:srgbClr val="000000"/>
                </a:solidFill>
              </a:rPr>
              <a:t>32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位地址：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4G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个单元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示例：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4GB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，仅仅</a:t>
            </a:r>
            <a:r>
              <a:rPr lang="zh-CN" altLang="en-US" b="0" kern="0" dirty="0">
                <a:solidFill>
                  <a:srgbClr val="000000"/>
                </a:solidFill>
              </a:rPr>
              <a:t>是存储总量的概念</a:t>
            </a:r>
          </a:p>
          <a:p>
            <a:pPr lvl="1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在没有明确单元容量时，无法判断地址线宽度；反之亦然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altLang="zh-CN" b="0" kern="0" dirty="0" smtClean="0">
                <a:solidFill>
                  <a:srgbClr val="000000"/>
                </a:solidFill>
              </a:rPr>
              <a:t>1B×4G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；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4B×1G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；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8B×512M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346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地址空间</a:t>
            </a:r>
            <a:endParaRPr lang="zh-CN" altLang="en-US" dirty="0"/>
          </a:p>
        </p:txBody>
      </p:sp>
      <p:sp>
        <p:nvSpPr>
          <p:cNvPr id="175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地址空间：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能访问的空间</a:t>
            </a:r>
            <a:endParaRPr lang="en-US" altLang="zh-CN" b="0" kern="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b="0" kern="0" dirty="0" smtClean="0">
                <a:solidFill>
                  <a:srgbClr val="000000"/>
                </a:solidFill>
              </a:rPr>
              <a:t>MIPS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：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ALU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计算的地址宽度为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32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位，因此是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MIPS</a:t>
            </a:r>
            <a:r>
              <a:rPr lang="zh-CN" altLang="en-US" b="0" kern="0" dirty="0" smtClean="0">
                <a:solidFill>
                  <a:srgbClr val="000000"/>
                </a:solidFill>
              </a:rPr>
              <a:t>处理器的地址空间是</a:t>
            </a:r>
            <a:r>
              <a:rPr lang="en-US" altLang="zh-CN" b="0" kern="0" dirty="0" smtClean="0">
                <a:solidFill>
                  <a:srgbClr val="000000"/>
                </a:solidFill>
              </a:rPr>
              <a:t>4GB</a:t>
            </a:r>
          </a:p>
          <a:p>
            <a:pPr lvl="1">
              <a:spcAft>
                <a:spcPts val="0"/>
              </a:spcAft>
            </a:pPr>
            <a:r>
              <a:rPr lang="zh-CN" altLang="en-US" b="0" kern="0" dirty="0" smtClean="0">
                <a:solidFill>
                  <a:srgbClr val="000000"/>
                </a:solidFill>
              </a:rPr>
              <a:t>以单元容量为字节来计算的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080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地址空间与存储器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313" y="765175"/>
            <a:ext cx="5005777" cy="5688013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地址空间根据存储器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设备的容量需求被划分为若干区域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每个区域对应一个存储器或设备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292100" y="5157360"/>
            <a:ext cx="1440200" cy="86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92100" y="386112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92100" y="342906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92100" y="4293180"/>
            <a:ext cx="1440200" cy="86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92100" y="299700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292100" y="1988860"/>
            <a:ext cx="1440200" cy="1008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524410" y="256494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ROM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410" y="5301260"/>
            <a:ext cx="1440200" cy="86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RAM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410" y="3848703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设备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7524410" y="342906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2800" dirty="0">
                <a:solidFill>
                  <a:schemeClr val="tx1"/>
                </a:solidFill>
                <a:ea typeface="宋体" charset="-122"/>
                <a:sym typeface="Wingdings" pitchFamily="2" charset="2"/>
              </a:rPr>
              <a:t>设备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18" name="直接箭头连接符 17"/>
          <p:cNvCxnSpPr>
            <a:stCxn id="11" idx="3"/>
            <a:endCxn id="13" idx="1"/>
          </p:cNvCxnSpPr>
          <p:nvPr/>
        </p:nvCxnSpPr>
        <p:spPr bwMode="auto">
          <a:xfrm flipV="1">
            <a:off x="6732300" y="2780940"/>
            <a:ext cx="792110" cy="4320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9" name="直接箭头连接符 18"/>
          <p:cNvCxnSpPr>
            <a:stCxn id="5" idx="3"/>
            <a:endCxn id="14" idx="1"/>
          </p:cNvCxnSpPr>
          <p:nvPr/>
        </p:nvCxnSpPr>
        <p:spPr bwMode="auto">
          <a:xfrm>
            <a:off x="6732300" y="5589360"/>
            <a:ext cx="792110" cy="1439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直接箭头连接符 21"/>
          <p:cNvCxnSpPr>
            <a:stCxn id="8" idx="3"/>
            <a:endCxn id="16" idx="1"/>
          </p:cNvCxnSpPr>
          <p:nvPr/>
        </p:nvCxnSpPr>
        <p:spPr bwMode="auto">
          <a:xfrm>
            <a:off x="6732300" y="3645060"/>
            <a:ext cx="792110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6" name="直接箭头连接符 25"/>
          <p:cNvCxnSpPr>
            <a:stCxn id="7" idx="3"/>
            <a:endCxn id="15" idx="1"/>
          </p:cNvCxnSpPr>
          <p:nvPr/>
        </p:nvCxnSpPr>
        <p:spPr bwMode="auto">
          <a:xfrm flipV="1">
            <a:off x="6732300" y="4064703"/>
            <a:ext cx="792110" cy="12417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310116" y="1196750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地址空间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5105" y="1196750"/>
            <a:ext cx="1112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存储器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与设备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292100" y="602142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524410" y="4437260"/>
            <a:ext cx="1440200" cy="86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RAM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33" name="直接箭头连接符 32"/>
          <p:cNvCxnSpPr>
            <a:stCxn id="10" idx="3"/>
            <a:endCxn id="32" idx="1"/>
          </p:cNvCxnSpPr>
          <p:nvPr/>
        </p:nvCxnSpPr>
        <p:spPr bwMode="auto">
          <a:xfrm>
            <a:off x="6732300" y="4725240"/>
            <a:ext cx="792110" cy="1440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72528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软件：读写存储器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313" y="765175"/>
            <a:ext cx="5005777" cy="5688013"/>
          </a:xfrm>
        </p:spPr>
        <p:txBody>
          <a:bodyPr/>
          <a:lstStyle/>
          <a:p>
            <a:r>
              <a:rPr lang="en-US" altLang="zh-CN" dirty="0" smtClean="0"/>
              <a:t>LW/STORE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本质：地址对应于某个存储单元或设备寄存器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设备寄存器被映射到地址空间</a:t>
            </a:r>
            <a:endParaRPr lang="en-US" altLang="zh-CN" dirty="0" smtClean="0"/>
          </a:p>
          <a:p>
            <a:r>
              <a:rPr lang="zh-CN" altLang="en-US" dirty="0" smtClean="0"/>
              <a:t>从软件角度看，读写设备寄存器与读写存储器无差别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292100" y="5157360"/>
            <a:ext cx="1440200" cy="86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92100" y="386112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92100" y="342906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92100" y="4293180"/>
            <a:ext cx="1440200" cy="86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92100" y="299700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292100" y="1988860"/>
            <a:ext cx="1440200" cy="1008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524410" y="256494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ROM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410" y="5301260"/>
            <a:ext cx="1440200" cy="86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RAM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410" y="3848703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设备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7524410" y="342906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lang="zh-CN" altLang="en-US" sz="2800" dirty="0">
                <a:solidFill>
                  <a:schemeClr val="tx1"/>
                </a:solidFill>
                <a:ea typeface="宋体" charset="-122"/>
                <a:sym typeface="Wingdings" pitchFamily="2" charset="2"/>
              </a:rPr>
              <a:t>设备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18" name="直接箭头连接符 17"/>
          <p:cNvCxnSpPr>
            <a:stCxn id="11" idx="3"/>
            <a:endCxn id="13" idx="1"/>
          </p:cNvCxnSpPr>
          <p:nvPr/>
        </p:nvCxnSpPr>
        <p:spPr bwMode="auto">
          <a:xfrm flipV="1">
            <a:off x="6732300" y="2780940"/>
            <a:ext cx="792110" cy="4320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9" name="直接箭头连接符 18"/>
          <p:cNvCxnSpPr>
            <a:stCxn id="5" idx="3"/>
            <a:endCxn id="14" idx="1"/>
          </p:cNvCxnSpPr>
          <p:nvPr/>
        </p:nvCxnSpPr>
        <p:spPr bwMode="auto">
          <a:xfrm>
            <a:off x="6732300" y="5589360"/>
            <a:ext cx="792110" cy="1439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直接箭头连接符 21"/>
          <p:cNvCxnSpPr>
            <a:stCxn id="8" idx="3"/>
            <a:endCxn id="16" idx="1"/>
          </p:cNvCxnSpPr>
          <p:nvPr/>
        </p:nvCxnSpPr>
        <p:spPr bwMode="auto">
          <a:xfrm>
            <a:off x="6732300" y="3645060"/>
            <a:ext cx="792110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6" name="直接箭头连接符 25"/>
          <p:cNvCxnSpPr>
            <a:stCxn id="7" idx="3"/>
            <a:endCxn id="15" idx="1"/>
          </p:cNvCxnSpPr>
          <p:nvPr/>
        </p:nvCxnSpPr>
        <p:spPr bwMode="auto">
          <a:xfrm flipV="1">
            <a:off x="6732300" y="4064703"/>
            <a:ext cx="792110" cy="12417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310116" y="1196750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地址空间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5105" y="1196750"/>
            <a:ext cx="1112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存储器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与设备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292100" y="6021420"/>
            <a:ext cx="14402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524410" y="4437260"/>
            <a:ext cx="1440200" cy="86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rPr>
              <a:t>RAM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33" name="直接箭头连接符 32"/>
          <p:cNvCxnSpPr>
            <a:stCxn id="10" idx="3"/>
            <a:endCxn id="32" idx="1"/>
          </p:cNvCxnSpPr>
          <p:nvPr/>
        </p:nvCxnSpPr>
        <p:spPr bwMode="auto">
          <a:xfrm>
            <a:off x="6732300" y="4725240"/>
            <a:ext cx="792110" cy="1440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22226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多周期数据通路：增加信号</a:t>
            </a:r>
            <a:endParaRPr lang="zh-CN" altLang="en-US" sz="4000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3436392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3004592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3354529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3001401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3004591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2642517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hangingPunct="0"/>
            <a:endParaRPr lang="en-US" altLang="zh-CN" sz="1200" dirty="0" smtClean="0">
              <a:solidFill>
                <a:srgbClr val="000000"/>
              </a:solidFill>
              <a:latin typeface="Helvetica" pitchFamily="80" charset="0"/>
              <a:ea typeface="黑体"/>
            </a:endParaRPr>
          </a:p>
          <a:p>
            <a:pPr algn="ctr" eaLnBrk="0" hangingPunct="0"/>
            <a:endParaRPr lang="en-US" altLang="zh-CN" sz="1200" dirty="0">
              <a:solidFill>
                <a:srgbClr val="000000"/>
              </a:solidFill>
              <a:latin typeface="Helvetica" pitchFamily="80" charset="0"/>
              <a:ea typeface="黑体"/>
            </a:endParaRPr>
          </a:p>
          <a:p>
            <a:pPr algn="ctr" eaLnBrk="0" hangingPunct="0"/>
            <a:endParaRPr lang="en-US" altLang="zh-CN" sz="1200" dirty="0" smtClean="0">
              <a:solidFill>
                <a:srgbClr val="000000"/>
              </a:solidFill>
              <a:latin typeface="Helvetica" pitchFamily="80" charset="0"/>
              <a:ea typeface="黑体"/>
            </a:endParaRPr>
          </a:p>
          <a:p>
            <a:pPr algn="ctr" eaLnBrk="0" hangingPunct="0"/>
            <a:endParaRPr lang="en-US" altLang="zh-CN" sz="1200" dirty="0">
              <a:solidFill>
                <a:srgbClr val="000000"/>
              </a:solidFill>
              <a:latin typeface="Helvetica" pitchFamily="80" charset="0"/>
              <a:ea typeface="黑体"/>
            </a:endParaRPr>
          </a:p>
          <a:p>
            <a:pPr algn="ctr" eaLnBrk="0" hangingPunct="0"/>
            <a:endParaRPr lang="en-US" altLang="zh-CN" sz="1200" dirty="0" smtClean="0">
              <a:solidFill>
                <a:srgbClr val="000000"/>
              </a:solidFill>
              <a:latin typeface="Helvetica" pitchFamily="80" charset="0"/>
              <a:ea typeface="黑体"/>
            </a:endParaRPr>
          </a:p>
          <a:p>
            <a:pPr eaLnBrk="0" hangingPunct="0"/>
            <a:r>
              <a:rPr lang="zh-CN" altLang="en-US" sz="1100" b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指令</a:t>
            </a:r>
            <a:endParaRPr lang="en-US" altLang="zh-CN" sz="1100" b="0" dirty="0" smtClean="0">
              <a:solidFill>
                <a:srgbClr val="000000"/>
              </a:solidFill>
              <a:latin typeface="黑体" pitchFamily="49" charset="-122"/>
              <a:ea typeface="黑体"/>
            </a:endParaRPr>
          </a:p>
          <a:p>
            <a:pPr eaLnBrk="0" hangingPunct="0"/>
            <a:r>
              <a:rPr lang="zh-CN" altLang="en-US" sz="1100" b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存储器</a:t>
            </a:r>
            <a:endParaRPr lang="en-US" altLang="zh-CN" sz="1200" b="0" dirty="0">
              <a:solidFill>
                <a:srgbClr val="000000"/>
              </a:solidFill>
              <a:latin typeface="Helvetica" pitchFamily="80" charset="0"/>
              <a:ea typeface="黑体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946353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ctr" hangingPunct="1"/>
            <a:r>
              <a:rPr lang="en-US" altLang="zh-CN" sz="1000" b="0" dirty="0" err="1" smtClean="0">
                <a:solidFill>
                  <a:srgbClr val="000000"/>
                </a:solidFill>
              </a:rPr>
              <a:t>Addr</a:t>
            </a:r>
            <a:endParaRPr lang="en-US" altLang="zh-CN" sz="1000" b="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3269447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ctr" hangingPunct="1"/>
            <a:r>
              <a:rPr lang="en-US" altLang="zh-CN" sz="1000" b="0" dirty="0" smtClean="0">
                <a:solidFill>
                  <a:srgbClr val="000000"/>
                </a:solidFill>
              </a:rPr>
              <a:t>Data</a:t>
            </a:r>
            <a:endParaRPr lang="en-US" altLang="zh-CN" sz="1000" b="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2571353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/>
            <a:r>
              <a:rPr kumimoji="1" lang="en-US" altLang="zh-CN" sz="1100" dirty="0" smtClean="0">
                <a:solidFill>
                  <a:srgbClr val="000000"/>
                </a:solidFill>
                <a:latin typeface="Cambria" pitchFamily="18" charset="0"/>
                <a:ea typeface="黑体"/>
              </a:rPr>
              <a:t>PC</a:t>
            </a:r>
            <a:endParaRPr kumimoji="1" lang="zh-CN" altLang="en-US" sz="1100" dirty="0">
              <a:solidFill>
                <a:srgbClr val="000000"/>
              </a:solidFill>
              <a:latin typeface="Cambria" pitchFamily="18" charset="0"/>
              <a:ea typeface="黑体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2529611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algn="l" fontAlgn="ctr"/>
              <a:r>
                <a:rPr kumimoji="1" lang="zh-CN" altLang="en-US" sz="1100" b="0" dirty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指</a:t>
              </a:r>
            </a:p>
            <a:p>
              <a:pPr algn="l" fontAlgn="ctr"/>
              <a:r>
                <a:rPr kumimoji="1" lang="zh-CN" altLang="en-US" sz="1100" b="0" dirty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令</a:t>
              </a:r>
            </a:p>
            <a:p>
              <a:pPr algn="l" fontAlgn="ctr"/>
              <a:r>
                <a:rPr kumimoji="1" lang="zh-CN" altLang="en-US" sz="1100" b="0" dirty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寄</a:t>
              </a:r>
            </a:p>
            <a:p>
              <a:pPr algn="l" fontAlgn="ctr"/>
              <a:r>
                <a:rPr kumimoji="1" lang="zh-CN" altLang="en-US" sz="1100" b="0" dirty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存</a:t>
              </a:r>
            </a:p>
            <a:p>
              <a:pPr algn="l" fontAlgn="ctr"/>
              <a:r>
                <a:rPr kumimoji="1" lang="zh-CN" altLang="en-US" sz="1100" b="0" dirty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/>
              <a:r>
                <a:rPr lang="zh-CN" altLang="en-US" sz="1000" b="0">
                  <a:solidFill>
                    <a:srgbClr val="000000"/>
                  </a:solidFill>
                </a:rPr>
                <a:t>指令</a:t>
              </a:r>
            </a:p>
            <a:p>
              <a:pPr eaLnBrk="1" fontAlgn="ctr" hangingPunct="1"/>
              <a:r>
                <a:rPr lang="en-US" altLang="zh-CN" sz="1000" b="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/>
              <a:r>
                <a:rPr lang="zh-CN" altLang="en-US" sz="1000" b="0">
                  <a:solidFill>
                    <a:srgbClr val="000000"/>
                  </a:solidFill>
                </a:rPr>
                <a:t>指令</a:t>
              </a:r>
            </a:p>
            <a:p>
              <a:pPr eaLnBrk="1" fontAlgn="ctr" hangingPunct="1"/>
              <a:r>
                <a:rPr lang="en-US" altLang="zh-CN" sz="1000" b="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/>
              <a:r>
                <a:rPr lang="zh-CN" altLang="en-US" sz="1000" b="0">
                  <a:solidFill>
                    <a:srgbClr val="000000"/>
                  </a:solidFill>
                </a:rPr>
                <a:t>指令</a:t>
              </a:r>
            </a:p>
            <a:p>
              <a:pPr eaLnBrk="1" fontAlgn="ctr" hangingPunct="1"/>
              <a:r>
                <a:rPr lang="en-US" altLang="zh-CN" sz="1000" b="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/>
              <a:r>
                <a:rPr lang="zh-CN" altLang="en-US" sz="1000" b="0">
                  <a:solidFill>
                    <a:srgbClr val="000000"/>
                  </a:solidFill>
                </a:rPr>
                <a:t>指令</a:t>
              </a:r>
            </a:p>
            <a:p>
              <a:pPr eaLnBrk="1" fontAlgn="ctr" hangingPunct="1"/>
              <a:r>
                <a:rPr lang="en-US" altLang="zh-CN" sz="1000" b="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3421697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962303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3867497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923281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2355328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965683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3291111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/>
            <a:r>
              <a:rPr kumimoji="1" lang="en-US" altLang="zh-CN" sz="1200">
                <a:solidFill>
                  <a:srgbClr val="000000"/>
                </a:solidFill>
                <a:latin typeface="Times New Roman"/>
                <a:ea typeface="黑体"/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869779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/>
            <a:r>
              <a:rPr kumimoji="1" lang="en-US" altLang="zh-CN" sz="1200">
                <a:solidFill>
                  <a:srgbClr val="000000"/>
                </a:solidFill>
                <a:latin typeface="Times New Roman"/>
                <a:ea typeface="黑体"/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343398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4014242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3435449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2715344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fontAlgn="ctr"/>
              <a:r>
                <a:rPr kumimoji="1" lang="zh-CN" altLang="en-US" sz="1100" b="0" dirty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fontAlgn="ctr" hangingPunct="1"/>
              <a:r>
                <a:rPr lang="en-US" altLang="zh-CN" sz="1000" b="0" dirty="0">
                  <a:solidFill>
                    <a:srgbClr val="000000"/>
                  </a:solidFill>
                </a:rPr>
                <a:t>Read </a:t>
              </a:r>
            </a:p>
            <a:p>
              <a:pPr algn="l"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fontAlgn="ctr" hangingPunct="1"/>
              <a:r>
                <a:rPr lang="en-US" altLang="zh-CN" sz="1000" b="0" dirty="0">
                  <a:solidFill>
                    <a:srgbClr val="000000"/>
                  </a:solidFill>
                </a:rPr>
                <a:t>Read </a:t>
              </a:r>
            </a:p>
            <a:p>
              <a:pPr algn="l"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fontAlgn="ctr" hangingPunct="1"/>
              <a:r>
                <a:rPr lang="en-US" altLang="zh-CN" sz="1000" b="0" dirty="0">
                  <a:solidFill>
                    <a:srgbClr val="000000"/>
                  </a:solidFill>
                </a:rPr>
                <a:t>Write</a:t>
              </a:r>
            </a:p>
            <a:p>
              <a:pPr algn="l" eaLnBrk="1" fontAlgn="ctr" hangingPunct="1"/>
              <a:r>
                <a:rPr lang="en-US" altLang="zh-CN" sz="1000" b="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fontAlgn="ctr" hangingPunct="1"/>
              <a:r>
                <a:rPr lang="en-US" altLang="zh-CN" sz="1000" b="0" dirty="0">
                  <a:solidFill>
                    <a:srgbClr val="000000"/>
                  </a:solidFill>
                </a:rPr>
                <a:t>Write</a:t>
              </a:r>
            </a:p>
            <a:p>
              <a:pPr algn="l"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/>
              <a:r>
                <a:rPr lang="en-US" altLang="zh-CN" sz="1000" b="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/>
              <a:r>
                <a:rPr lang="en-US" altLang="zh-CN" sz="1000" b="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4419377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4080178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3505527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组合 61"/>
          <p:cNvGrpSpPr/>
          <p:nvPr/>
        </p:nvGrpSpPr>
        <p:grpSpPr>
          <a:xfrm>
            <a:off x="5364088" y="3192189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/>
              <a:r>
                <a:rPr kumimoji="0" lang="en-US" altLang="zh-CN" sz="1100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/>
              <a:r>
                <a:rPr lang="en-US" altLang="zh-CN" sz="1000" b="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/>
              <a:r>
                <a:rPr lang="en-US" altLang="zh-CN" sz="1000" b="0" dirty="0" err="1">
                  <a:solidFill>
                    <a:srgbClr val="000000"/>
                  </a:solidFill>
                </a:rPr>
                <a:t>Ov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</a:pPr>
              <a:r>
                <a:rPr lang="en-US" altLang="zh-CN" sz="1000" b="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</a:pPr>
              <a:r>
                <a:rPr lang="zh-CN" altLang="en-US" sz="1000" b="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3654093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/>
            <a:r>
              <a:rPr kumimoji="1" lang="en-US" altLang="zh-CN" sz="1000" dirty="0" err="1">
                <a:solidFill>
                  <a:srgbClr val="000000"/>
                </a:solidFill>
                <a:latin typeface="Cambria" pitchFamily="18" charset="0"/>
                <a:ea typeface="黑体"/>
              </a:rPr>
              <a:t>ALUOut</a:t>
            </a:r>
            <a:endParaRPr kumimoji="1" lang="en-US" altLang="zh-CN" sz="1000" dirty="0">
              <a:solidFill>
                <a:srgbClr val="000000"/>
              </a:solidFill>
              <a:latin typeface="Cambria" pitchFamily="18" charset="0"/>
              <a:ea typeface="黑体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3795488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3867497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4371553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3787488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4227535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5235649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5163641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5093785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</a:pPr>
            <a:r>
              <a:rPr lang="en-US" altLang="zh-CN" sz="8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5237801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5019625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dirty="0" smtClean="0">
                  <a:solidFill>
                    <a:srgbClr val="000000"/>
                  </a:solidFill>
                  <a:latin typeface="Cambria" pitchFamily="18" charset="0"/>
                  <a:ea typeface="黑体"/>
                </a:rPr>
                <a:t>扩展</a:t>
              </a:r>
              <a:endParaRPr lang="zh-CN" altLang="en-US" sz="1200" b="0" dirty="0">
                <a:solidFill>
                  <a:srgbClr val="000000"/>
                </a:solidFill>
                <a:latin typeface="Cambria" pitchFamily="18" charset="0"/>
                <a:ea typeface="黑体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5167834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5093785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</a:pPr>
            <a:r>
              <a:rPr lang="en-US" altLang="zh-CN" sz="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4001224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3939505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ctr"/>
            <a:r>
              <a:rPr kumimoji="1" lang="en-US" altLang="zh-CN" sz="900" b="0" dirty="0" smtClean="0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</a:p>
          <a:p>
            <a:pPr algn="l" fontAlgn="ctr"/>
            <a:endParaRPr kumimoji="1" lang="en-US" altLang="zh-CN" sz="300" b="0" dirty="0" smtClean="0">
              <a:solidFill>
                <a:srgbClr val="000000"/>
              </a:solidFill>
              <a:latin typeface="Times New Roman"/>
              <a:ea typeface="黑体"/>
            </a:endParaRPr>
          </a:p>
          <a:p>
            <a:pPr algn="l" fontAlgn="ctr"/>
            <a:r>
              <a:rPr kumimoji="1" lang="en-US" altLang="zh-CN" sz="900" b="0" dirty="0" smtClean="0">
                <a:solidFill>
                  <a:srgbClr val="000000"/>
                </a:solidFill>
                <a:latin typeface="Times New Roman"/>
                <a:ea typeface="黑体"/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4227537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4155529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3823197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3867497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4371553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3797762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4947617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fontAlgn="ctr"/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ea typeface="黑体"/>
                </a:rPr>
                <a:t>数据</a:t>
              </a:r>
              <a:endParaRPr kumimoji="1" lang="en-US" altLang="zh-CN" sz="1200" dirty="0" smtClean="0">
                <a:solidFill>
                  <a:srgbClr val="000000"/>
                </a:solidFill>
                <a:latin typeface="Times New Roman"/>
                <a:ea typeface="黑体"/>
              </a:endParaRPr>
            </a:p>
            <a:p>
              <a:pPr fontAlgn="ctr"/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ea typeface="黑体"/>
                </a:rPr>
                <a:t>寄存器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4010669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5595689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5379665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4515569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4515569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3490049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eaLnBrk="0" hangingPunct="0"/>
              <a:endParaRPr lang="en-US" altLang="zh-CN" sz="1200" dirty="0" smtClean="0">
                <a:solidFill>
                  <a:srgbClr val="000000"/>
                </a:solidFill>
                <a:latin typeface="Helvetica" pitchFamily="80" charset="0"/>
                <a:ea typeface="黑体"/>
              </a:endParaRPr>
            </a:p>
            <a:p>
              <a:pPr eaLnBrk="0" hangingPunct="0"/>
              <a:endParaRPr lang="en-US" altLang="zh-CN" sz="1200" dirty="0">
                <a:solidFill>
                  <a:srgbClr val="000000"/>
                </a:solidFill>
                <a:latin typeface="Helvetica" pitchFamily="80" charset="0"/>
                <a:ea typeface="黑体"/>
              </a:endParaRPr>
            </a:p>
            <a:p>
              <a:pPr eaLnBrk="0" hangingPunct="0"/>
              <a:endParaRPr lang="en-US" altLang="zh-CN" sz="1200" dirty="0" smtClean="0">
                <a:solidFill>
                  <a:srgbClr val="000000"/>
                </a:solidFill>
                <a:latin typeface="Helvetica" pitchFamily="80" charset="0"/>
                <a:ea typeface="黑体"/>
              </a:endParaRPr>
            </a:p>
            <a:p>
              <a:pPr eaLnBrk="0" hangingPunct="0"/>
              <a:endParaRPr lang="en-US" altLang="zh-CN" sz="1200" dirty="0">
                <a:solidFill>
                  <a:srgbClr val="000000"/>
                </a:solidFill>
                <a:latin typeface="Helvetica" pitchFamily="80" charset="0"/>
                <a:ea typeface="黑体"/>
              </a:endParaRPr>
            </a:p>
            <a:p>
              <a:pPr eaLnBrk="0" hangingPunct="0"/>
              <a:endParaRPr lang="en-US" altLang="zh-CN" sz="1200" dirty="0" smtClean="0">
                <a:solidFill>
                  <a:srgbClr val="000000"/>
                </a:solidFill>
                <a:latin typeface="Helvetica" pitchFamily="80" charset="0"/>
                <a:ea typeface="黑体"/>
              </a:endParaRPr>
            </a:p>
            <a:p>
              <a:pPr eaLnBrk="0" hangingPunct="0"/>
              <a:r>
                <a:rPr lang="zh-CN" altLang="en-US" sz="1100" b="0" dirty="0" smtClean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数据</a:t>
              </a:r>
              <a:endParaRPr lang="en-US" altLang="zh-CN" sz="1100" b="0" dirty="0" smtClean="0">
                <a:solidFill>
                  <a:srgbClr val="000000"/>
                </a:solidFill>
                <a:latin typeface="黑体" pitchFamily="49" charset="-122"/>
                <a:ea typeface="黑体"/>
              </a:endParaRPr>
            </a:p>
            <a:p>
              <a:pPr eaLnBrk="0" hangingPunct="0"/>
              <a:r>
                <a:rPr lang="zh-CN" altLang="en-US" sz="1100" b="0" dirty="0" smtClean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存储器</a:t>
              </a:r>
              <a:endParaRPr lang="en-US" altLang="zh-CN" sz="1200" b="0" dirty="0">
                <a:solidFill>
                  <a:srgbClr val="000000"/>
                </a:solidFill>
                <a:latin typeface="Helvetica" pitchFamily="80" charset="0"/>
                <a:ea typeface="黑体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fontAlgn="ctr" hangingPunct="1"/>
              <a:r>
                <a:rPr lang="en-US" altLang="zh-CN" sz="1000" b="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fontAlgn="ctr" hangingPunct="1"/>
              <a:r>
                <a:rPr lang="en-US" altLang="zh-CN" sz="1000" b="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Write</a:t>
              </a:r>
            </a:p>
            <a:p>
              <a:pPr algn="l"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4002572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4299569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/>
              <a:endParaRPr kumimoji="1" lang="zh-CN" altLang="en-US" sz="1400" b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376852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3966529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4515569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4263541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2571353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2571353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2355329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2067297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/>
              <a:r>
                <a:rPr kumimoji="1" lang="en-US" altLang="zh-CN" sz="1100" b="0" dirty="0" smtClean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PC</a:t>
              </a:r>
              <a:r>
                <a:rPr kumimoji="1" lang="zh-CN" altLang="en-US" sz="1100" b="0" dirty="0" smtClean="0">
                  <a:solidFill>
                    <a:srgbClr val="000000"/>
                  </a:solidFill>
                  <a:latin typeface="黑体" pitchFamily="49" charset="-122"/>
                  <a:ea typeface="黑体"/>
                </a:rPr>
                <a:t>计算</a:t>
              </a:r>
              <a:endParaRPr kumimoji="1" lang="zh-CN" altLang="en-US" sz="1100" b="0" dirty="0">
                <a:solidFill>
                  <a:srgbClr val="000000"/>
                </a:solidFill>
                <a:latin typeface="黑体" pitchFamily="49" charset="-122"/>
                <a:ea typeface="黑体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PC</a:t>
              </a:r>
            </a:p>
            <a:p>
              <a:pPr algn="l" eaLnBrk="1" fontAlgn="ctr" hangingPunct="1"/>
              <a:endParaRPr lang="en-US" altLang="zh-CN" sz="500" b="0" dirty="0" smtClean="0">
                <a:solidFill>
                  <a:srgbClr val="000000"/>
                </a:solidFill>
              </a:endParaRPr>
            </a:p>
            <a:p>
              <a:pPr algn="l"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NPC</a:t>
              </a:r>
            </a:p>
            <a:p>
              <a:pPr algn="l" eaLnBrk="1" fontAlgn="ctr" hangingPunct="1"/>
              <a:endParaRPr lang="en-US" altLang="zh-CN" sz="200" b="0" dirty="0" smtClean="0">
                <a:solidFill>
                  <a:srgbClr val="000000"/>
                </a:solidFill>
              </a:endParaRPr>
            </a:p>
            <a:p>
              <a:pPr eaLnBrk="1" fontAlgn="ctr" hangingPunct="1"/>
              <a:endParaRPr lang="en-US" altLang="zh-CN" sz="300" b="0" dirty="0" smtClean="0">
                <a:solidFill>
                  <a:srgbClr val="000000"/>
                </a:solidFill>
              </a:endParaRPr>
            </a:p>
            <a:p>
              <a:pPr eaLnBrk="1" fontAlgn="ctr" hangingPunct="1"/>
              <a:r>
                <a:rPr lang="en-US" altLang="zh-CN" sz="1000" b="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1923281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2571353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2571353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3405539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2972921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2571353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2571353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4875609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4659585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4659585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2501354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2463254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</a:pPr>
            <a:r>
              <a:rPr lang="en-US" altLang="zh-CN" sz="8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3858529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40115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 b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3991446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</a:pPr>
            <a:r>
              <a:rPr lang="en-US" altLang="zh-CN" sz="1000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3651521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ctr"/>
            <a:r>
              <a:rPr kumimoji="1" lang="en-US" altLang="zh-CN" sz="900" b="0" dirty="0" smtClean="0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  <a:endParaRPr kumimoji="1" lang="en-US" altLang="zh-CN" sz="300" b="0" dirty="0" smtClean="0">
              <a:solidFill>
                <a:srgbClr val="000000"/>
              </a:solidFill>
              <a:latin typeface="Times New Roman"/>
              <a:ea typeface="黑体"/>
            </a:endParaRPr>
          </a:p>
          <a:p>
            <a:pPr algn="l" fontAlgn="ctr"/>
            <a:r>
              <a:rPr kumimoji="1" lang="en-US" altLang="zh-CN" sz="900" b="0" dirty="0" smtClean="0">
                <a:solidFill>
                  <a:srgbClr val="000000"/>
                </a:solidFill>
                <a:latin typeface="Times New Roman"/>
                <a:ea typeface="黑体"/>
              </a:rPr>
              <a:t>1</a:t>
            </a:r>
          </a:p>
          <a:p>
            <a:pPr algn="l" fontAlgn="ctr"/>
            <a:r>
              <a:rPr kumimoji="1" lang="en-US" altLang="zh-CN" sz="900" b="0" dirty="0">
                <a:solidFill>
                  <a:srgbClr val="000000"/>
                </a:solidFill>
                <a:latin typeface="Times New Roman"/>
                <a:ea typeface="黑体"/>
              </a:rPr>
              <a:t>2</a:t>
            </a:r>
            <a:endParaRPr kumimoji="1" lang="en-US" altLang="zh-CN" sz="900" b="0" dirty="0" smtClean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3439567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defRPr/>
              </a:pPr>
              <a:endParaRPr kumimoji="1" lang="zh-CN" altLang="en-US" sz="1400" b="0" kern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defRPr/>
              </a:pPr>
              <a:endParaRPr kumimoji="1" lang="zh-CN" altLang="en-US" sz="1400" b="0" kern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3401467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defRPr/>
            </a:pPr>
            <a:endParaRPr kumimoji="1" lang="zh-CN" altLang="en-US" sz="1400" b="0" kern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3542754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defRPr/>
            </a:pPr>
            <a:r>
              <a:rPr lang="en-US" altLang="zh-CN" sz="1000" kern="0" dirty="0" smtClean="0">
                <a:solidFill>
                  <a:srgbClr val="000000"/>
                </a:solidFill>
              </a:rPr>
              <a:t>M1</a:t>
            </a:r>
            <a:endParaRPr lang="en-US" altLang="zh-CN" sz="1000" kern="0" dirty="0">
              <a:solidFill>
                <a:srgbClr val="000000"/>
              </a:solidFill>
            </a:endParaRPr>
          </a:p>
        </p:txBody>
      </p:sp>
      <p:grpSp>
        <p:nvGrpSpPr>
          <p:cNvPr id="65" name="组合 300"/>
          <p:cNvGrpSpPr/>
          <p:nvPr/>
        </p:nvGrpSpPr>
        <p:grpSpPr>
          <a:xfrm flipV="1">
            <a:off x="7812360" y="3507457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0" name="任意多边形 159"/>
          <p:cNvSpPr/>
          <p:nvPr/>
        </p:nvSpPr>
        <p:spPr bwMode="auto">
          <a:xfrm>
            <a:off x="2771824" y="4263541"/>
            <a:ext cx="216000" cy="576016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algn="l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algn="l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2</a:t>
            </a:r>
            <a:br>
              <a:rPr kumimoji="1" lang="en-US" altLang="zh-CN" sz="900" dirty="0" smtClean="0">
                <a:solidFill>
                  <a:srgbClr val="000000"/>
                </a:solidFill>
              </a:rPr>
            </a:br>
            <a:r>
              <a:rPr kumimoji="1" lang="en-US" altLang="zh-CN" sz="900" dirty="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1" name="Line 164"/>
          <p:cNvSpPr>
            <a:spLocks noChangeShapeType="1"/>
          </p:cNvSpPr>
          <p:nvPr/>
        </p:nvSpPr>
        <p:spPr bwMode="auto">
          <a:xfrm flipV="1">
            <a:off x="2627784" y="4803789"/>
            <a:ext cx="0" cy="1296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26"/>
          <p:cNvSpPr>
            <a:spLocks noChangeShapeType="1"/>
          </p:cNvSpPr>
          <p:nvPr/>
        </p:nvSpPr>
        <p:spPr bwMode="auto">
          <a:xfrm>
            <a:off x="2627784" y="4803789"/>
            <a:ext cx="144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 flipH="1">
            <a:off x="7092370" y="5451699"/>
            <a:ext cx="0" cy="61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AutoShape 155"/>
          <p:cNvSpPr>
            <a:spLocks noChangeArrowheads="1"/>
          </p:cNvSpPr>
          <p:nvPr/>
        </p:nvSpPr>
        <p:spPr bwMode="auto">
          <a:xfrm>
            <a:off x="7056366" y="541961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8" name="AutoShape 155"/>
          <p:cNvSpPr>
            <a:spLocks noChangeArrowheads="1"/>
          </p:cNvSpPr>
          <p:nvPr/>
        </p:nvSpPr>
        <p:spPr bwMode="auto">
          <a:xfrm>
            <a:off x="6768334" y="448305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9" name="Line 164"/>
          <p:cNvSpPr>
            <a:spLocks noChangeShapeType="1"/>
          </p:cNvSpPr>
          <p:nvPr/>
        </p:nvSpPr>
        <p:spPr bwMode="auto">
          <a:xfrm flipH="1">
            <a:off x="6804338" y="4515569"/>
            <a:ext cx="0" cy="1548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12200" y="57333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DOut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164360" y="57333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Addr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72" name="直接连接符 171"/>
          <p:cNvCxnSpPr/>
          <p:nvPr/>
        </p:nvCxnSpPr>
        <p:spPr bwMode="auto">
          <a:xfrm>
            <a:off x="107999" y="5724044"/>
            <a:ext cx="8856489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TextBox 172"/>
          <p:cNvSpPr txBox="1"/>
          <p:nvPr/>
        </p:nvSpPr>
        <p:spPr>
          <a:xfrm>
            <a:off x="143508" y="5163659"/>
            <a:ext cx="1436611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CPU</a:t>
            </a:r>
            <a:r>
              <a:rPr lang="zh-CN" altLang="en-US" sz="2400" dirty="0" smtClean="0"/>
              <a:t>内部</a:t>
            </a:r>
            <a:endParaRPr lang="zh-CN" altLang="en-US" sz="2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43507" y="5847735"/>
            <a:ext cx="1436612" cy="461665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CPU</a:t>
            </a:r>
            <a:r>
              <a:rPr lang="zh-CN" altLang="en-US" sz="2400" dirty="0"/>
              <a:t>外</a:t>
            </a:r>
            <a:r>
              <a:rPr lang="zh-CN" altLang="en-US" sz="2400" dirty="0" smtClean="0"/>
              <a:t>部</a:t>
            </a:r>
            <a:endParaRPr lang="zh-CN" altLang="en-US" sz="2400" dirty="0"/>
          </a:p>
        </p:txBody>
      </p:sp>
      <p:sp>
        <p:nvSpPr>
          <p:cNvPr id="175" name="内容占位符 1"/>
          <p:cNvSpPr txBox="1">
            <a:spLocks/>
          </p:cNvSpPr>
          <p:nvPr/>
        </p:nvSpPr>
        <p:spPr bwMode="auto">
          <a:xfrm>
            <a:off x="214313" y="765175"/>
            <a:ext cx="8715375" cy="79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>
                <a:solidFill>
                  <a:srgbClr val="000000"/>
                </a:solidFill>
              </a:rPr>
              <a:t>增加必要的地址、数据</a:t>
            </a:r>
            <a:endParaRPr lang="en-US" altLang="zh-CN" b="0" kern="0" dirty="0" smtClean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67138" y="57397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DIn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2F163-0004-48C3-BD03-BAF3A86B9F7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2111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1349</Words>
  <Application>Microsoft Office PowerPoint</Application>
  <PresentationFormat>全屏显示(4:3)</PresentationFormat>
  <Paragraphs>545</Paragraphs>
  <Slides>22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gxp模板</vt:lpstr>
      <vt:lpstr>3_gxp模板-2</vt:lpstr>
      <vt:lpstr>幻灯片 1</vt:lpstr>
      <vt:lpstr>注意地址空间与存储器的关系</vt:lpstr>
      <vt:lpstr>地址空间与存储器</vt:lpstr>
      <vt:lpstr>提纲</vt:lpstr>
      <vt:lpstr>容量与地址线</vt:lpstr>
      <vt:lpstr>CPU地址空间</vt:lpstr>
      <vt:lpstr>地址空间与存储器/设备</vt:lpstr>
      <vt:lpstr>软件：读写存储器/设备</vt:lpstr>
      <vt:lpstr>多周期数据通路：增加信号</vt:lpstr>
      <vt:lpstr>支持对I/O的访问：与设备对接</vt:lpstr>
      <vt:lpstr>多个设备怎么办？</vt:lpstr>
      <vt:lpstr>增加新模块：Bridge</vt:lpstr>
      <vt:lpstr>Bridge功能及内部结构</vt:lpstr>
      <vt:lpstr>地址图</vt:lpstr>
      <vt:lpstr>Bridge功能(1)：输出地址1/2</vt:lpstr>
      <vt:lpstr>Bridge功能(1)：输出地址2/2</vt:lpstr>
      <vt:lpstr>Bridge功能(2)：地址匹配</vt:lpstr>
      <vt:lpstr>Bridge功能(2)：地址匹配</vt:lpstr>
      <vt:lpstr>Bridge功能(3)：CPU读数据</vt:lpstr>
      <vt:lpstr>Bridge功能(4)：CPU写数据</vt:lpstr>
      <vt:lpstr>问题：谁来区分存储器和设备？</vt:lpstr>
      <vt:lpstr>幻灯片 22</vt:lpstr>
    </vt:vector>
  </TitlesOfParts>
  <Company>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gxp</cp:lastModifiedBy>
  <cp:revision>471</cp:revision>
  <dcterms:created xsi:type="dcterms:W3CDTF">2002-08-25T08:32:57Z</dcterms:created>
  <dcterms:modified xsi:type="dcterms:W3CDTF">2014-01-11T01:58:07Z</dcterms:modified>
</cp:coreProperties>
</file>