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5" r:id="rId2"/>
    <p:sldMasterId id="2147483776" r:id="rId3"/>
    <p:sldMasterId id="2147483788" r:id="rId4"/>
    <p:sldMasterId id="2147483800" r:id="rId5"/>
  </p:sldMasterIdLst>
  <p:notesMasterIdLst>
    <p:notesMasterId r:id="rId61"/>
  </p:notesMasterIdLst>
  <p:sldIdLst>
    <p:sldId id="543" r:id="rId6"/>
    <p:sldId id="544" r:id="rId7"/>
    <p:sldId id="316" r:id="rId8"/>
    <p:sldId id="482" r:id="rId9"/>
    <p:sldId id="486" r:id="rId10"/>
    <p:sldId id="487" r:id="rId11"/>
    <p:sldId id="537" r:id="rId12"/>
    <p:sldId id="489" r:id="rId13"/>
    <p:sldId id="490" r:id="rId14"/>
    <p:sldId id="491" r:id="rId15"/>
    <p:sldId id="492" r:id="rId16"/>
    <p:sldId id="493" r:id="rId17"/>
    <p:sldId id="494" r:id="rId18"/>
    <p:sldId id="495" r:id="rId19"/>
    <p:sldId id="496" r:id="rId20"/>
    <p:sldId id="497" r:id="rId21"/>
    <p:sldId id="498" r:id="rId22"/>
    <p:sldId id="499" r:id="rId23"/>
    <p:sldId id="500" r:id="rId24"/>
    <p:sldId id="538" r:id="rId25"/>
    <p:sldId id="504" r:id="rId26"/>
    <p:sldId id="505" r:id="rId27"/>
    <p:sldId id="506" r:id="rId28"/>
    <p:sldId id="507" r:id="rId29"/>
    <p:sldId id="508" r:id="rId30"/>
    <p:sldId id="509" r:id="rId31"/>
    <p:sldId id="539" r:id="rId32"/>
    <p:sldId id="511" r:id="rId33"/>
    <p:sldId id="512" r:id="rId34"/>
    <p:sldId id="513" r:id="rId35"/>
    <p:sldId id="514" r:id="rId36"/>
    <p:sldId id="515" r:id="rId37"/>
    <p:sldId id="516" r:id="rId38"/>
    <p:sldId id="517" r:id="rId39"/>
    <p:sldId id="518" r:id="rId40"/>
    <p:sldId id="519" r:id="rId41"/>
    <p:sldId id="520" r:id="rId42"/>
    <p:sldId id="521" r:id="rId43"/>
    <p:sldId id="522" r:id="rId44"/>
    <p:sldId id="523" r:id="rId45"/>
    <p:sldId id="524" r:id="rId46"/>
    <p:sldId id="540" r:id="rId47"/>
    <p:sldId id="527" r:id="rId48"/>
    <p:sldId id="528" r:id="rId49"/>
    <p:sldId id="529" r:id="rId50"/>
    <p:sldId id="530" r:id="rId51"/>
    <p:sldId id="531" r:id="rId52"/>
    <p:sldId id="532" r:id="rId53"/>
    <p:sldId id="533" r:id="rId54"/>
    <p:sldId id="534" r:id="rId55"/>
    <p:sldId id="535" r:id="rId56"/>
    <p:sldId id="536" r:id="rId57"/>
    <p:sldId id="541" r:id="rId58"/>
    <p:sldId id="542" r:id="rId59"/>
    <p:sldId id="474" r:id="rId6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9944" autoAdjust="0"/>
    <p:restoredTop sz="90992" autoAdjust="0"/>
  </p:normalViewPr>
  <p:slideViewPr>
    <p:cSldViewPr>
      <p:cViewPr varScale="1">
        <p:scale>
          <a:sx n="82" d="100"/>
          <a:sy n="82" d="100"/>
        </p:scale>
        <p:origin x="-677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694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5" Type="http://schemas.openxmlformats.org/officeDocument/2006/relationships/slideMaster" Target="slideMasters/slideMaster5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85225-5734-4914-BC8E-8477B9C15ADD}" type="datetimeFigureOut">
              <a:rPr lang="zh-CN" altLang="en-US" smtClean="0"/>
              <a:pPr/>
              <a:t>2013/10/23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671BB-4B84-4AFE-AD6B-E13076ECCE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237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B3AECDE3-4987-42AC-BE65-E8206306E200}" type="slidenum">
              <a:rPr lang="en-US" altLang="zh-CN" sz="1200">
                <a:solidFill>
                  <a:prstClr val="black"/>
                </a:solidFill>
              </a:rPr>
              <a:pPr eaLnBrk="1" hangingPunct="1"/>
              <a:t>3</a:t>
            </a:fld>
            <a:endParaRPr lang="en-US" altLang="zh-CN" sz="1200">
              <a:solidFill>
                <a:prstClr val="black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0463" y="587375"/>
            <a:ext cx="4551362" cy="34147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0463" y="587375"/>
            <a:ext cx="4551362" cy="34147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0463" y="587375"/>
            <a:ext cx="4551362" cy="34147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0463" y="587375"/>
            <a:ext cx="4551362" cy="34147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6388"/>
          </a:xfrm>
          <a:noFill/>
        </p:spPr>
        <p:txBody>
          <a:bodyPr wrap="square" lIns="91988" tIns="45188" rIns="91988" bIns="45188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8915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3638" y="588963"/>
            <a:ext cx="4549775" cy="34131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6388"/>
          </a:xfrm>
          <a:noFill/>
        </p:spPr>
        <p:txBody>
          <a:bodyPr wrap="square" lIns="91988" tIns="45188" rIns="91988" bIns="45188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963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3638" y="588963"/>
            <a:ext cx="4549775" cy="34131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6388"/>
          </a:xfrm>
          <a:noFill/>
        </p:spPr>
        <p:txBody>
          <a:bodyPr wrap="square" lIns="91988" tIns="45188" rIns="91988" bIns="45188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011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3638" y="588963"/>
            <a:ext cx="4549775" cy="34131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0463" y="587375"/>
            <a:ext cx="4551362" cy="3414713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211" y="4342778"/>
            <a:ext cx="5909289" cy="411511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18" tIns="45709" rIns="91418" bIns="45709"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6388"/>
          </a:xfrm>
          <a:noFill/>
        </p:spPr>
        <p:txBody>
          <a:bodyPr wrap="square" lIns="91988" tIns="45188" rIns="91988" bIns="451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59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3638" y="588963"/>
            <a:ext cx="4549775" cy="34131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6388"/>
          </a:xfrm>
          <a:noFill/>
        </p:spPr>
        <p:txBody>
          <a:bodyPr wrap="square" lIns="91988" tIns="45188" rIns="91988" bIns="451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59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3638" y="588963"/>
            <a:ext cx="4549775" cy="34131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6388"/>
          </a:xfrm>
          <a:noFill/>
        </p:spPr>
        <p:txBody>
          <a:bodyPr wrap="square" lIns="91988" tIns="45188" rIns="91988" bIns="451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59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3638" y="588963"/>
            <a:ext cx="4549775" cy="34131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6388"/>
          </a:xfrm>
          <a:noFill/>
        </p:spPr>
        <p:txBody>
          <a:bodyPr wrap="square" lIns="91988" tIns="45188" rIns="91988" bIns="451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59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3638" y="588963"/>
            <a:ext cx="4549775" cy="34131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6388"/>
          </a:xfrm>
          <a:noFill/>
        </p:spPr>
        <p:txBody>
          <a:bodyPr wrap="square" lIns="91988" tIns="45188" rIns="91988" bIns="451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59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3638" y="588963"/>
            <a:ext cx="4549775" cy="34131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6388"/>
          </a:xfrm>
          <a:noFill/>
        </p:spPr>
        <p:txBody>
          <a:bodyPr wrap="square" lIns="91988" tIns="45188" rIns="91988" bIns="451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59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3638" y="588963"/>
            <a:ext cx="4549775" cy="34131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6388"/>
          </a:xfrm>
          <a:noFill/>
        </p:spPr>
        <p:txBody>
          <a:bodyPr wrap="square" lIns="91988" tIns="45188" rIns="91988" bIns="451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59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3638" y="588963"/>
            <a:ext cx="4549775" cy="34131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6388"/>
          </a:xfrm>
          <a:noFill/>
        </p:spPr>
        <p:txBody>
          <a:bodyPr wrap="square" lIns="91988" tIns="45188" rIns="91988" bIns="451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59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3638" y="588963"/>
            <a:ext cx="4549775" cy="34131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6388"/>
          </a:xfrm>
          <a:noFill/>
        </p:spPr>
        <p:txBody>
          <a:bodyPr wrap="square" lIns="91988" tIns="45188" rIns="91988" bIns="451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59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3638" y="588963"/>
            <a:ext cx="4549775" cy="34131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6388"/>
          </a:xfrm>
          <a:noFill/>
        </p:spPr>
        <p:txBody>
          <a:bodyPr wrap="square" lIns="91988" tIns="45188" rIns="91988" bIns="451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59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3638" y="588963"/>
            <a:ext cx="4549775" cy="34131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6434" y="4342193"/>
            <a:ext cx="5909964" cy="4115405"/>
          </a:xfrm>
          <a:noFill/>
          <a:ln w="9525"/>
        </p:spPr>
        <p:txBody>
          <a:bodyPr lIns="90459" tIns="44436" rIns="90459" bIns="44436"/>
          <a:lstStyle/>
          <a:p>
            <a:endParaRPr lang="en-US"/>
          </a:p>
        </p:txBody>
      </p:sp>
      <p:sp>
        <p:nvSpPr>
          <p:cNvPr id="29699" name="Rectangle 3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0463" y="587375"/>
            <a:ext cx="4552950" cy="3416300"/>
          </a:xfr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6388"/>
          </a:xfrm>
          <a:noFill/>
        </p:spPr>
        <p:txBody>
          <a:bodyPr wrap="square" lIns="91988" tIns="45188" rIns="91988" bIns="451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59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3638" y="588963"/>
            <a:ext cx="4549775" cy="34131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6388"/>
          </a:xfrm>
          <a:noFill/>
        </p:spPr>
        <p:txBody>
          <a:bodyPr wrap="square" lIns="91988" tIns="45188" rIns="91988" bIns="451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59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3638" y="588963"/>
            <a:ext cx="4549775" cy="34131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42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89928" tIns="44964" rIns="89928" bIns="4496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4800"/>
          </a:xfrm>
          <a:noFill/>
        </p:spPr>
        <p:txBody>
          <a:bodyPr wrap="square" lIns="91981" tIns="45184" rIns="91981" bIns="4518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899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3638" y="588963"/>
            <a:ext cx="4549775" cy="34131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89928" tIns="44964" rIns="89928" bIns="4496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That is, any computer, no matter how primitive or advance, can be divided into five parts:</a:t>
            </a:r>
          </a:p>
          <a:p>
            <a:r>
              <a:rPr lang="en-US" dirty="0" smtClean="0"/>
              <a:t>1)  The input devices bring the data from the outside world into the computer.</a:t>
            </a:r>
          </a:p>
          <a:p>
            <a:r>
              <a:rPr lang="en-US" dirty="0" smtClean="0"/>
              <a:t>2)  These data are kept in the computer’s memory until...</a:t>
            </a:r>
          </a:p>
          <a:p>
            <a:r>
              <a:rPr lang="en-US" dirty="0" smtClean="0"/>
              <a:t>3)  The </a:t>
            </a:r>
            <a:r>
              <a:rPr lang="en-US" dirty="0" err="1" smtClean="0"/>
              <a:t>datapath</a:t>
            </a:r>
            <a:r>
              <a:rPr lang="en-US" dirty="0" smtClean="0"/>
              <a:t> request and process them.</a:t>
            </a:r>
          </a:p>
          <a:p>
            <a:r>
              <a:rPr lang="en-US" dirty="0" smtClean="0"/>
              <a:t>4)  The operation of the </a:t>
            </a:r>
            <a:r>
              <a:rPr lang="en-US" dirty="0" err="1" smtClean="0"/>
              <a:t>datapath</a:t>
            </a:r>
            <a:r>
              <a:rPr lang="en-US" dirty="0" smtClean="0"/>
              <a:t> is controlled by the computer’s controller.</a:t>
            </a:r>
          </a:p>
          <a:p>
            <a:r>
              <a:rPr lang="en-US" dirty="0" smtClean="0"/>
              <a:t>All the work done by the computer will NOT do us any good unless we can get the data back to the outside world,</a:t>
            </a:r>
            <a:r>
              <a:rPr lang="en-US" baseline="0" dirty="0" smtClean="0"/>
              <a:t> so…</a:t>
            </a:r>
            <a:endParaRPr lang="en-US" dirty="0" smtClean="0"/>
          </a:p>
          <a:p>
            <a:r>
              <a:rPr lang="en-US" dirty="0" smtClean="0"/>
              <a:t> 5)  Getting the data back to the outside world is the job of the output devices.</a:t>
            </a:r>
          </a:p>
          <a:p>
            <a:endParaRPr lang="en-US" dirty="0" smtClean="0"/>
          </a:p>
          <a:p>
            <a:r>
              <a:rPr lang="en-US" dirty="0" smtClean="0"/>
              <a:t>The most COMMON way to connect these 5 components together is to use a network of busses.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2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0463" y="587375"/>
            <a:ext cx="4551362" cy="3414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86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1" y="4342778"/>
            <a:ext cx="5909289" cy="411511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8" tIns="45709" rIns="91418" bIns="45709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89928" tIns="44964" rIns="89928" bIns="4496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6388"/>
          </a:xfrm>
          <a:noFill/>
        </p:spPr>
        <p:txBody>
          <a:bodyPr wrap="square" lIns="91988" tIns="45188" rIns="91988" bIns="45188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603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3638" y="588963"/>
            <a:ext cx="4549775" cy="34131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C9F4F-3745-486B-8423-A045D3EFCA1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24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700A5-EB06-40F9-A22A-0DD1261B6D1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81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D6201-1A08-422A-A8EA-14062CEF0EA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91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76D01D2A-3E66-48C4-BBBE-E684A950160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050912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CCAB7470-36C3-48E9-9C61-02DD9BA30DA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5634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B902E8E3-68DE-4A97-A878-D4A243AD386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5184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765175"/>
            <a:ext cx="4208463" cy="568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765175"/>
            <a:ext cx="4208462" cy="568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9E7381D4-DBD0-4E48-B96B-F0E8E567CD5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0471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EECE2D52-6C0D-48C4-84F0-AD82A666763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2519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A5428C48-D43C-4A7F-8CE4-1632A971965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595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DC561EB3-C314-48CE-BCB0-42C292ADE6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17327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04A1C9BD-D17C-47D6-8926-E9C6420A97D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330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B13CC-575B-48B7-A4A4-680D6F09322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5685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FC10ABBB-21CF-4661-8FDE-1CB67C027E1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54215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346513C9-4085-4937-9216-A9EF9C7AE40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52345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44450"/>
            <a:ext cx="2141537" cy="64087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44450"/>
            <a:ext cx="6275388" cy="64087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BE99507E-8263-49EA-8F07-2A26323CD58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5557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6/18/2012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1658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6/18/2012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2878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6/18/2012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80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6/18/2012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8627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6/18/2012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9764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6/18/2012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3596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6/18/2012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37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4178-7D30-4D76-9FFC-CB98E2373FD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6978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6/18/2012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2885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6/18/2012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765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6/18/2012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4184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6/18/2012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0284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0614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8799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991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0329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277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00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84961-E803-48BA-B11E-677E1BE35EA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6394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65860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0063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4202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5230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7915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1D53D-92C6-413F-BB38-FAC2E50E7FF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808447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3E5FF-24CE-44FB-943B-74D6AA9E7A7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99685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C3CFF-E744-47D6-9529-EB6B13B2ADF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48890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765175"/>
            <a:ext cx="4208463" cy="568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765175"/>
            <a:ext cx="4208462" cy="568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1493D-3842-4135-8C5A-C0313C5D046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96186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9AA1C-299C-4FB7-8CC6-E9577130BC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78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19A7B-6464-47AE-BB78-897F0EFE076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0708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E0430-BE4A-4DA0-8B2B-BA9A95298FC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54456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09285-7DD0-44CC-A23B-0CE678AB514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189825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D568A-7413-48ED-93E4-E8FAB4C14C4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028453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1AB14-FDD8-452E-B865-14966F43928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364326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D66FA-F61F-42D8-89EC-59AC41CE34B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3876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44450"/>
            <a:ext cx="2141537" cy="64087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44450"/>
            <a:ext cx="6275388" cy="64087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D309F-8AAD-47E6-9B4A-22BCCA953EF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74713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1700" y="501650"/>
            <a:ext cx="7800975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524000"/>
            <a:ext cx="7924800" cy="460851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93180-AB74-4960-AD7F-B6DC0FA1E9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554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4FE64-C330-4A8F-A350-DFF99AAEC3C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32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5B53E-4314-451A-9393-34CE38FAF36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86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4CB82-F4E9-4BEF-B1CF-252F69E87DA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49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BB47A-6BDB-4E21-9B0C-A4EA55F50F6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7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93934F-FD6A-450A-866B-C7FD4B2EEF26}" type="slidenum">
              <a:rPr kumimoji="1"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37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765175"/>
            <a:ext cx="8715375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kumimoji="1" sz="1400">
                <a:solidFill>
                  <a:srgbClr val="000000"/>
                </a:solidFill>
                <a:latin typeface="Times New Roman"/>
                <a:ea typeface="宋体" charset="-122"/>
                <a:sym typeface="Wingdings" pitchFamily="2" charset="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5222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1" sz="1400">
                <a:solidFill>
                  <a:srgbClr val="000000"/>
                </a:solidFill>
                <a:latin typeface="Times New Roman"/>
                <a:ea typeface="宋体" charset="-122"/>
                <a:sym typeface="Wingdings" pitchFamily="2" charset="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/>
              <a:t>GXP</a:t>
            </a:r>
          </a:p>
        </p:txBody>
      </p:sp>
      <p:sp>
        <p:nvSpPr>
          <p:cNvPr id="5222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1" sz="1400">
                <a:solidFill>
                  <a:srgbClr val="000000"/>
                </a:solidFill>
                <a:latin typeface="Times New Roman"/>
                <a:ea typeface="宋体" charset="-122"/>
                <a:sym typeface="Wingdings" pitchFamily="2" charset="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B76AF73F-F6FD-4BDC-A9EF-5679158CAE76}" type="slidenum">
              <a:rPr lang="en-US" altLang="zh-CN"/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4140200" y="6643688"/>
            <a:ext cx="5003800" cy="184150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9pPr>
          </a:lstStyle>
          <a:p>
            <a:pPr algn="r" eaLnBrk="1" fontAlgn="ctr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smtClean="0">
                <a:solidFill>
                  <a:srgbClr val="3399FF"/>
                </a:solidFill>
                <a:latin typeface="楷体_GB2312" pitchFamily="49" charset="-122"/>
                <a:ea typeface="楷体_GB2312" pitchFamily="49" charset="-122"/>
              </a:rPr>
              <a:t>北京航空航天大学计算机学院</a:t>
            </a:r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 flipH="1">
            <a:off x="0" y="6572250"/>
            <a:ext cx="91440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pic>
        <p:nvPicPr>
          <p:cNvPr id="2056" name="Picture 8" descr="ppt-titl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44450"/>
            <a:ext cx="885825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0251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ctr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ctr" hangingPunct="0">
        <a:spcBef>
          <a:spcPct val="20000"/>
        </a:spcBef>
        <a:spcAft>
          <a:spcPct val="0"/>
        </a:spcAft>
        <a:buClr>
          <a:srgbClr val="009900"/>
        </a:buClr>
        <a:buSzPct val="50000"/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ctr" hangingPunct="0">
        <a:spcBef>
          <a:spcPct val="2000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ctr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6/18/2012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92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01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765175"/>
            <a:ext cx="8715375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kumimoji="1" sz="1400">
                <a:solidFill>
                  <a:srgbClr val="000000"/>
                </a:solidFill>
                <a:ea typeface="宋体" charset="-122"/>
                <a:sym typeface="Wingdings" pitchFamily="2" charset="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latin typeface="Tahoma" pitchFamily="34" charset="0"/>
            </a:endParaRPr>
          </a:p>
        </p:txBody>
      </p:sp>
      <p:sp>
        <p:nvSpPr>
          <p:cNvPr id="5222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1" sz="1400">
                <a:solidFill>
                  <a:srgbClr val="000000"/>
                </a:solidFill>
                <a:ea typeface="宋体" charset="-122"/>
                <a:sym typeface="Wingdings" pitchFamily="2" charset="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>
                <a:latin typeface="Tahoma" pitchFamily="34" charset="0"/>
              </a:rPr>
              <a:t>GXP</a:t>
            </a:r>
          </a:p>
        </p:txBody>
      </p:sp>
      <p:sp>
        <p:nvSpPr>
          <p:cNvPr id="5222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1" sz="1400">
                <a:solidFill>
                  <a:srgbClr val="000000"/>
                </a:solidFill>
                <a:ea typeface="宋体" charset="-122"/>
                <a:sym typeface="Wingdings" pitchFamily="2" charset="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BAD20CF7-736E-4768-A770-2258CE3BBE96}" type="slidenum">
              <a:rPr lang="en-US" altLang="zh-CN">
                <a:latin typeface="Tahoma" pitchFamily="34" charset="0"/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latin typeface="Tahoma" pitchFamily="34" charset="0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4140200" y="6643688"/>
            <a:ext cx="5003800" cy="184150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9pPr>
          </a:lstStyle>
          <a:p>
            <a:pPr algn="r" eaLnBrk="1" fontAlgn="ctr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smtClean="0">
                <a:solidFill>
                  <a:srgbClr val="3399FF"/>
                </a:solidFill>
                <a:latin typeface="楷体_GB2312" pitchFamily="49" charset="-122"/>
                <a:ea typeface="楷体_GB2312" pitchFamily="49" charset="-122"/>
              </a:rPr>
              <a:t>北京航空航天大学计算机学院</a:t>
            </a:r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 flipH="1">
            <a:off x="0" y="6572250"/>
            <a:ext cx="91440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2056" name="Picture 8" descr="ppt-titl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44450"/>
            <a:ext cx="885825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8" name="Line 7"/>
          <p:cNvSpPr>
            <a:spLocks noChangeShapeType="1"/>
          </p:cNvSpPr>
          <p:nvPr userDrawn="1"/>
        </p:nvSpPr>
        <p:spPr bwMode="auto">
          <a:xfrm flipH="1">
            <a:off x="0" y="6572250"/>
            <a:ext cx="91440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2059" name="Picture 8" descr="ppt-title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9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ctr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ctr" hangingPunct="0">
        <a:spcBef>
          <a:spcPct val="20000"/>
        </a:spcBef>
        <a:spcAft>
          <a:spcPct val="0"/>
        </a:spcAft>
        <a:buClr>
          <a:srgbClr val="009900"/>
        </a:buClr>
        <a:buSzPct val="50000"/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ctr" hangingPunct="0">
        <a:spcBef>
          <a:spcPct val="2000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ctr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4313" y="765174"/>
            <a:ext cx="8715375" cy="6092825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dirty="0"/>
              <a:t>三、美国大学生学业很重、学习很</a:t>
            </a:r>
            <a:r>
              <a:rPr lang="zh-CN" altLang="en-US" sz="2400" dirty="0" smtClean="0"/>
              <a:t>累</a:t>
            </a:r>
            <a:endParaRPr lang="en-US" altLang="zh-CN" sz="2400" dirty="0" smtClean="0"/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zh-CN" altLang="en-US" sz="2000" dirty="0"/>
              <a:t>虽然美国有一个宽松自由的大学学习环境，但大学压力很大，形容美国大学学生只能用“拼”字，</a:t>
            </a:r>
            <a:r>
              <a:rPr lang="zh-CN" altLang="en-US" sz="2400" dirty="0">
                <a:solidFill>
                  <a:srgbClr val="FF0000"/>
                </a:solidFill>
              </a:rPr>
              <a:t>晚上睡</a:t>
            </a:r>
            <a:r>
              <a:rPr lang="en-US" altLang="zh-CN" sz="2400" dirty="0">
                <a:solidFill>
                  <a:srgbClr val="FF0000"/>
                </a:solidFill>
              </a:rPr>
              <a:t>5</a:t>
            </a:r>
            <a:r>
              <a:rPr lang="zh-CN" altLang="en-US" sz="2400" dirty="0">
                <a:solidFill>
                  <a:srgbClr val="FF0000"/>
                </a:solidFill>
              </a:rPr>
              <a:t>到</a:t>
            </a:r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r>
              <a:rPr lang="zh-CN" altLang="en-US" sz="2400" dirty="0">
                <a:solidFill>
                  <a:srgbClr val="FF0000"/>
                </a:solidFill>
              </a:rPr>
              <a:t>个小时是一件相当较奢侈的事情</a:t>
            </a:r>
            <a:r>
              <a:rPr lang="zh-CN" altLang="en-US" sz="2000" dirty="0"/>
              <a:t>。图书馆往往是大学里午夜最受欢迎的场所。</a:t>
            </a:r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zh-CN" altLang="en-US" sz="2000" dirty="0"/>
              <a:t>第一学期，我上了一门叫</a:t>
            </a:r>
            <a:r>
              <a:rPr lang="en-US" altLang="zh-CN" sz="2000" dirty="0"/>
              <a:t>《</a:t>
            </a:r>
            <a:r>
              <a:rPr lang="zh-CN" altLang="en-US" sz="2400" dirty="0">
                <a:solidFill>
                  <a:srgbClr val="FF0000"/>
                </a:solidFill>
              </a:rPr>
              <a:t>计算机系统设计</a:t>
            </a:r>
            <a:r>
              <a:rPr lang="en-US" altLang="zh-CN" sz="2000" dirty="0"/>
              <a:t>》</a:t>
            </a:r>
            <a:r>
              <a:rPr lang="zh-CN" altLang="en-US" sz="2000" dirty="0"/>
              <a:t>的本科课程，其辛苦程度真是一言难尽。</a:t>
            </a:r>
            <a:r>
              <a:rPr lang="en-US" altLang="zh-CN" sz="2000" dirty="0"/>
              <a:t>15</a:t>
            </a:r>
            <a:r>
              <a:rPr lang="zh-CN" altLang="en-US" sz="2000" dirty="0"/>
              <a:t>个星期内交了</a:t>
            </a:r>
            <a:r>
              <a:rPr lang="en-US" altLang="zh-CN" sz="2000" dirty="0"/>
              <a:t>10</a:t>
            </a:r>
            <a:r>
              <a:rPr lang="zh-CN" altLang="en-US" sz="2000" dirty="0"/>
              <a:t>次作业、作了</a:t>
            </a:r>
            <a:r>
              <a:rPr lang="en-US" altLang="zh-CN" sz="2000" dirty="0"/>
              <a:t>6</a:t>
            </a:r>
            <a:r>
              <a:rPr lang="zh-CN" altLang="en-US" sz="2000" dirty="0"/>
              <a:t>次课程设计</a:t>
            </a:r>
            <a:r>
              <a:rPr lang="en-US" altLang="zh-CN" sz="2000" dirty="0"/>
              <a:t>(</a:t>
            </a:r>
            <a:r>
              <a:rPr lang="zh-CN" altLang="en-US" sz="2000" dirty="0"/>
              <a:t>有的设计还分若干部份，分开交设计报告，所以也交了</a:t>
            </a:r>
            <a:r>
              <a:rPr lang="en-US" altLang="zh-CN" sz="2000" dirty="0"/>
              <a:t>10</a:t>
            </a:r>
            <a:r>
              <a:rPr lang="zh-CN" altLang="en-US" sz="2000" dirty="0"/>
              <a:t>次左右的设计报告</a:t>
            </a:r>
            <a:r>
              <a:rPr lang="en-US" altLang="zh-CN" sz="2000" dirty="0"/>
              <a:t>)</a:t>
            </a:r>
            <a:r>
              <a:rPr lang="zh-CN" altLang="en-US" sz="2000" dirty="0"/>
              <a:t>。最恐怖的是：有一次，</a:t>
            </a:r>
            <a:r>
              <a:rPr lang="en-US" altLang="zh-CN" sz="2400" dirty="0">
                <a:solidFill>
                  <a:srgbClr val="FF0000"/>
                </a:solidFill>
              </a:rPr>
              <a:t>10</a:t>
            </a:r>
            <a:r>
              <a:rPr lang="zh-CN" altLang="en-US" sz="2400" dirty="0">
                <a:solidFill>
                  <a:srgbClr val="FF0000"/>
                </a:solidFill>
              </a:rPr>
              <a:t>天内要交</a:t>
            </a:r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r>
              <a:rPr lang="zh-CN" altLang="en-US" sz="2400" dirty="0">
                <a:solidFill>
                  <a:srgbClr val="FF0000"/>
                </a:solidFill>
              </a:rPr>
              <a:t>份作业或设计报告</a:t>
            </a:r>
            <a:r>
              <a:rPr lang="zh-CN" altLang="en-US" sz="2000" dirty="0"/>
              <a:t>，而且当时正值其他几门课面临期中考试。</a:t>
            </a:r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zh-CN" altLang="en-US" sz="2000" dirty="0"/>
              <a:t>抱怨是没有用的，教授说：“</a:t>
            </a:r>
            <a:r>
              <a:rPr lang="zh-CN" altLang="en-US" sz="2400" dirty="0">
                <a:solidFill>
                  <a:srgbClr val="FF0000"/>
                </a:solidFill>
              </a:rPr>
              <a:t>我很抱歉，但这门课很重要，请大家不停地工作</a:t>
            </a:r>
            <a:r>
              <a:rPr lang="zh-CN" altLang="en-US" sz="2000" dirty="0"/>
              <a:t>。”仅这一门课，所有与计算机</a:t>
            </a:r>
            <a:r>
              <a:rPr lang="en-US" altLang="zh-CN" sz="2000" dirty="0"/>
              <a:t>CPU</a:t>
            </a:r>
            <a:r>
              <a:rPr lang="zh-CN" altLang="en-US" sz="2000" dirty="0"/>
              <a:t>有关的知识能全部融会贯通，一般的逻辑时序电路开始设计，核心是自行设计的</a:t>
            </a:r>
            <a:r>
              <a:rPr lang="en-US" altLang="zh-CN" sz="2000" dirty="0"/>
              <a:t>ALU</a:t>
            </a:r>
            <a:r>
              <a:rPr lang="zh-CN" altLang="en-US" sz="2000" dirty="0"/>
              <a:t>、单指令周期</a:t>
            </a:r>
            <a:r>
              <a:rPr lang="en-US" altLang="zh-CN" sz="2000" dirty="0"/>
              <a:t>CPU</a:t>
            </a:r>
            <a:r>
              <a:rPr lang="zh-CN" altLang="en-US" sz="2000" dirty="0"/>
              <a:t>、多</a:t>
            </a:r>
            <a:r>
              <a:rPr lang="zh-CN" altLang="en-US" sz="2000" dirty="0" smtClean="0"/>
              <a:t>指令周期</a:t>
            </a:r>
            <a:r>
              <a:rPr lang="en-US" altLang="zh-CN" sz="2000" dirty="0" smtClean="0"/>
              <a:t>CPU</a:t>
            </a:r>
            <a:r>
              <a:rPr lang="zh-CN" altLang="en-US" sz="2000" dirty="0"/>
              <a:t>，一直到最后实现流水线</a:t>
            </a:r>
            <a:r>
              <a:rPr lang="en-US" altLang="zh-CN" sz="2000" dirty="0"/>
              <a:t>32</a:t>
            </a:r>
            <a:r>
              <a:rPr lang="zh-CN" altLang="en-US" sz="2000" dirty="0"/>
              <a:t>位</a:t>
            </a:r>
            <a:r>
              <a:rPr lang="en-US" altLang="zh-CN" sz="2000" dirty="0" smtClean="0"/>
              <a:t>MIPS CPU</a:t>
            </a:r>
            <a:r>
              <a:rPr lang="zh-CN" altLang="en-US" sz="2000" dirty="0"/>
              <a:t>和</a:t>
            </a:r>
            <a:r>
              <a:rPr lang="en-US" altLang="zh-CN" sz="2000" dirty="0" smtClean="0"/>
              <a:t>Cache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>硬件设计水平也有很大提高，我们很累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看看美国大学的学习压力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419872" y="6572250"/>
            <a:ext cx="2160240" cy="255588"/>
          </a:xfrm>
        </p:spPr>
        <p:txBody>
          <a:bodyPr/>
          <a:lstStyle/>
          <a:p>
            <a:pPr algn="ctr">
              <a:defRPr/>
            </a:pPr>
            <a:fld id="{29DAC8FC-9246-4E9F-9937-E75CB1A718B6}" type="slidenum">
              <a:rPr lang="en-US" altLang="zh-CN" smtClean="0"/>
              <a:pPr algn="ctr"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9293220"/>
      </p:ext>
    </p:extLst>
  </p:cSld>
  <p:clrMapOvr>
    <a:masterClrMapping/>
  </p:clrMapOvr>
  <p:transition advTm="3931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Processor Design Process</a:t>
            </a:r>
          </a:p>
        </p:txBody>
      </p:sp>
      <p:sp>
        <p:nvSpPr>
          <p:cNvPr id="70659" name="Content Placeholder 2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8863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Five steps to design a processor:</a:t>
            </a:r>
          </a:p>
          <a:p>
            <a:pPr lvl="1">
              <a:buFont typeface="Arial" charset="0"/>
              <a:buNone/>
              <a:defRPr/>
            </a:pPr>
            <a:r>
              <a:rPr lang="en-US" dirty="0" smtClean="0"/>
              <a:t>1. Analyze instruction set </a:t>
            </a:r>
            <a:r>
              <a:rPr lang="en-US" dirty="0" err="1" smtClean="0">
                <a:sym typeface="Wingdings" charset="2"/>
              </a:rPr>
              <a:t>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datapath</a:t>
            </a:r>
            <a:r>
              <a:rPr lang="en-US" dirty="0" smtClean="0"/>
              <a:t> requirements</a:t>
            </a:r>
          </a:p>
          <a:p>
            <a:pPr lvl="1">
              <a:buFont typeface="Arial" charset="0"/>
              <a:buNone/>
              <a:defRPr/>
            </a:pPr>
            <a:r>
              <a:rPr lang="en-US" dirty="0" smtClean="0"/>
              <a:t>2. Select set of </a:t>
            </a:r>
            <a:r>
              <a:rPr lang="en-US" dirty="0" err="1" smtClean="0"/>
              <a:t>datapath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components &amp; establish </a:t>
            </a:r>
            <a:br>
              <a:rPr lang="en-US" dirty="0" smtClean="0"/>
            </a:br>
            <a:r>
              <a:rPr lang="en-US" dirty="0" smtClean="0"/>
              <a:t>clock methodology</a:t>
            </a:r>
          </a:p>
          <a:p>
            <a:pPr lvl="1">
              <a:buFont typeface="Arial" charset="0"/>
              <a:buNone/>
              <a:defRPr/>
            </a:pPr>
            <a:r>
              <a:rPr lang="en-US" dirty="0" smtClean="0"/>
              <a:t>3. Assemble </a:t>
            </a:r>
            <a:r>
              <a:rPr lang="en-US" dirty="0" err="1" smtClean="0"/>
              <a:t>datapath</a:t>
            </a:r>
            <a:r>
              <a:rPr lang="en-US" dirty="0" smtClean="0"/>
              <a:t> meeting </a:t>
            </a:r>
            <a:br>
              <a:rPr lang="en-US" dirty="0" smtClean="0"/>
            </a:br>
            <a:r>
              <a:rPr lang="en-US" dirty="0" smtClean="0"/>
              <a:t>the requirements</a:t>
            </a:r>
          </a:p>
          <a:p>
            <a:pPr lvl="1">
              <a:buFont typeface="Arial" charset="0"/>
              <a:buNone/>
              <a:defRPr/>
            </a:pPr>
            <a:r>
              <a:rPr lang="en-US" dirty="0" smtClean="0"/>
              <a:t>4. Analyze implementation of each instruction to determine setting of control points that effects the register transfer</a:t>
            </a:r>
          </a:p>
          <a:p>
            <a:pPr lvl="1">
              <a:buFont typeface="Arial" charset="0"/>
              <a:buNone/>
              <a:defRPr/>
            </a:pPr>
            <a:r>
              <a:rPr lang="en-US" dirty="0" smtClean="0"/>
              <a:t>5. Assemble the control logic</a:t>
            </a:r>
          </a:p>
          <a:p>
            <a:pPr lvl="2">
              <a:defRPr/>
            </a:pPr>
            <a:r>
              <a:rPr lang="en-US" dirty="0" smtClean="0"/>
              <a:t>Formulate Logic Equations</a:t>
            </a:r>
          </a:p>
          <a:p>
            <a:pPr lvl="2">
              <a:defRPr/>
            </a:pPr>
            <a:r>
              <a:rPr lang="en-US" dirty="0" smtClean="0"/>
              <a:t>Design Circuits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16" name="Date Placeholder 1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203915-6BD2-8D4E-9B8C-A1F1010C30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359400" y="2062163"/>
            <a:ext cx="3556000" cy="1951037"/>
            <a:chOff x="5444062" y="4398949"/>
            <a:chExt cx="3556000" cy="1951037"/>
          </a:xfrm>
        </p:grpSpPr>
        <p:sp>
          <p:nvSpPr>
            <p:cNvPr id="70664" name="Rectangle 4" descr="10%"/>
            <p:cNvSpPr>
              <a:spLocks noChangeArrowheads="1"/>
            </p:cNvSpPr>
            <p:nvPr/>
          </p:nvSpPr>
          <p:spPr bwMode="auto">
            <a:xfrm>
              <a:off x="5579000" y="4754549"/>
              <a:ext cx="1123950" cy="649287"/>
            </a:xfrm>
            <a:prstGeom prst="rect">
              <a:avLst/>
            </a:prstGeom>
            <a:pattFill prst="pct10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endParaRPr lang="en-US" sz="2000">
                <a:solidFill>
                  <a:prstClr val="black"/>
                </a:solidFill>
              </a:endParaRPr>
            </a:p>
          </p:txBody>
        </p:sp>
        <p:sp>
          <p:nvSpPr>
            <p:cNvPr id="70665" name="Rectangle 5"/>
            <p:cNvSpPr>
              <a:spLocks noChangeArrowheads="1"/>
            </p:cNvSpPr>
            <p:nvPr/>
          </p:nvSpPr>
          <p:spPr bwMode="auto">
            <a:xfrm>
              <a:off x="5659962" y="4860911"/>
              <a:ext cx="81280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b="1">
                  <a:solidFill>
                    <a:prstClr val="black"/>
                  </a:solidFill>
                </a:rPr>
                <a:t>Control</a:t>
              </a:r>
            </a:p>
          </p:txBody>
        </p:sp>
        <p:sp>
          <p:nvSpPr>
            <p:cNvPr id="70666" name="Rectangle 6" descr="10%"/>
            <p:cNvSpPr>
              <a:spLocks noChangeArrowheads="1"/>
            </p:cNvSpPr>
            <p:nvPr/>
          </p:nvSpPr>
          <p:spPr bwMode="auto">
            <a:xfrm>
              <a:off x="5579000" y="5564174"/>
              <a:ext cx="1123950" cy="650875"/>
            </a:xfrm>
            <a:prstGeom prst="rect">
              <a:avLst/>
            </a:prstGeom>
            <a:pattFill prst="pct10">
              <a:fgClr>
                <a:schemeClr val="accent2"/>
              </a:fgClr>
              <a:bgClr>
                <a:srgbClr val="FFFFFF"/>
              </a:bgClr>
            </a:patt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endParaRPr lang="en-US" sz="2000">
                <a:solidFill>
                  <a:srgbClr val="C0504D"/>
                </a:solidFill>
              </a:endParaRPr>
            </a:p>
          </p:txBody>
        </p:sp>
        <p:sp>
          <p:nvSpPr>
            <p:cNvPr id="70667" name="Rectangle 7"/>
            <p:cNvSpPr>
              <a:spLocks noChangeArrowheads="1"/>
            </p:cNvSpPr>
            <p:nvPr/>
          </p:nvSpPr>
          <p:spPr bwMode="auto">
            <a:xfrm>
              <a:off x="5679012" y="5729274"/>
              <a:ext cx="99377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b="1" dirty="0" err="1">
                  <a:solidFill>
                    <a:prstClr val="black"/>
                  </a:solidFill>
                </a:rPr>
                <a:t>Datapath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70668" name="Rectangle 8"/>
            <p:cNvSpPr>
              <a:spLocks noChangeArrowheads="1"/>
            </p:cNvSpPr>
            <p:nvPr/>
          </p:nvSpPr>
          <p:spPr bwMode="auto">
            <a:xfrm>
              <a:off x="6998225" y="4416411"/>
              <a:ext cx="920750" cy="19335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0669" name="Rectangle 9"/>
            <p:cNvSpPr>
              <a:spLocks noChangeArrowheads="1"/>
            </p:cNvSpPr>
            <p:nvPr/>
          </p:nvSpPr>
          <p:spPr bwMode="auto">
            <a:xfrm>
              <a:off x="7050612" y="5165711"/>
              <a:ext cx="925513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b="1">
                  <a:solidFill>
                    <a:prstClr val="black"/>
                  </a:solidFill>
                </a:rPr>
                <a:t>Memory</a:t>
              </a:r>
            </a:p>
          </p:txBody>
        </p:sp>
        <p:sp>
          <p:nvSpPr>
            <p:cNvPr id="70670" name="Rectangle 10"/>
            <p:cNvSpPr>
              <a:spLocks noChangeArrowheads="1"/>
            </p:cNvSpPr>
            <p:nvPr/>
          </p:nvSpPr>
          <p:spPr bwMode="auto">
            <a:xfrm>
              <a:off x="5444062" y="4416411"/>
              <a:ext cx="1393825" cy="19335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0671" name="Rectangle 11"/>
            <p:cNvSpPr>
              <a:spLocks noChangeArrowheads="1"/>
            </p:cNvSpPr>
            <p:nvPr/>
          </p:nvSpPr>
          <p:spPr bwMode="auto">
            <a:xfrm>
              <a:off x="5679012" y="4398949"/>
              <a:ext cx="1027113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b="1">
                  <a:solidFill>
                    <a:prstClr val="black"/>
                  </a:solidFill>
                </a:rPr>
                <a:t>Processor</a:t>
              </a:r>
            </a:p>
          </p:txBody>
        </p:sp>
        <p:sp>
          <p:nvSpPr>
            <p:cNvPr id="70672" name="Rectangle 12"/>
            <p:cNvSpPr>
              <a:spLocks noChangeArrowheads="1"/>
            </p:cNvSpPr>
            <p:nvPr/>
          </p:nvSpPr>
          <p:spPr bwMode="auto">
            <a:xfrm>
              <a:off x="8079312" y="4416411"/>
              <a:ext cx="920750" cy="7858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0673" name="Rectangle 13"/>
            <p:cNvSpPr>
              <a:spLocks noChangeArrowheads="1"/>
            </p:cNvSpPr>
            <p:nvPr/>
          </p:nvSpPr>
          <p:spPr bwMode="auto">
            <a:xfrm>
              <a:off x="8214250" y="4668824"/>
              <a:ext cx="638175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sz="1600" b="1">
                  <a:solidFill>
                    <a:prstClr val="black"/>
                  </a:solidFill>
                </a:rPr>
                <a:t>Input</a:t>
              </a:r>
            </a:p>
          </p:txBody>
        </p:sp>
        <p:sp>
          <p:nvSpPr>
            <p:cNvPr id="70674" name="Rectangle 14"/>
            <p:cNvSpPr>
              <a:spLocks noChangeArrowheads="1"/>
            </p:cNvSpPr>
            <p:nvPr/>
          </p:nvSpPr>
          <p:spPr bwMode="auto">
            <a:xfrm>
              <a:off x="8079312" y="5564174"/>
              <a:ext cx="920750" cy="7858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0675" name="Rectangle 15"/>
            <p:cNvSpPr>
              <a:spLocks noChangeArrowheads="1"/>
            </p:cNvSpPr>
            <p:nvPr/>
          </p:nvSpPr>
          <p:spPr bwMode="auto">
            <a:xfrm>
              <a:off x="8126937" y="5816586"/>
              <a:ext cx="81280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sz="1600" b="1">
                  <a:solidFill>
                    <a:prstClr val="black"/>
                  </a:solidFill>
                </a:rPr>
                <a:t>Output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01908" y="2079625"/>
            <a:ext cx="827881" cy="2427061"/>
            <a:chOff x="201908" y="2079625"/>
            <a:chExt cx="827881" cy="2427061"/>
          </a:xfrm>
        </p:grpSpPr>
        <p:sp>
          <p:nvSpPr>
            <p:cNvPr id="3" name="Left Brace 2"/>
            <p:cNvSpPr/>
            <p:nvPr/>
          </p:nvSpPr>
          <p:spPr>
            <a:xfrm>
              <a:off x="664029" y="2079625"/>
              <a:ext cx="365760" cy="2427061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 rot="16200000">
              <a:off x="32855" y="3031545"/>
              <a:ext cx="8613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2800" dirty="0" smtClean="0">
                  <a:solidFill>
                    <a:srgbClr val="FF0000"/>
                  </a:solidFill>
                </a:rPr>
                <a:t>Now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7646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Title 10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accent1"/>
                </a:solidFill>
              </a:rPr>
              <a:t>The MIPS-lite Instruction Subset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17463" y="1430338"/>
            <a:ext cx="8191500" cy="5230812"/>
          </a:xfrm>
        </p:spPr>
        <p:txBody>
          <a:bodyPr/>
          <a:lstStyle/>
          <a:p>
            <a:r>
              <a:rPr lang="en-US" sz="2800" dirty="0"/>
              <a:t>ADDU and SUBU</a:t>
            </a:r>
          </a:p>
          <a:p>
            <a:pPr lvl="1"/>
            <a:r>
              <a:rPr lang="en-US" sz="2400" dirty="0" err="1">
                <a:latin typeface="Courier New" charset="0"/>
              </a:rPr>
              <a:t>addu</a:t>
            </a:r>
            <a:r>
              <a:rPr lang="en-US" sz="2400" dirty="0">
                <a:latin typeface="Courier New" charset="0"/>
              </a:rPr>
              <a:t> </a:t>
            </a:r>
            <a:r>
              <a:rPr lang="en-US" sz="2400" dirty="0" err="1">
                <a:latin typeface="Courier New" charset="0"/>
              </a:rPr>
              <a:t>rd,rs,rt</a:t>
            </a:r>
            <a:endParaRPr lang="en-US" sz="2400" dirty="0">
              <a:latin typeface="Courier New" charset="0"/>
            </a:endParaRPr>
          </a:p>
          <a:p>
            <a:pPr lvl="1"/>
            <a:r>
              <a:rPr lang="en-US" sz="2400" dirty="0" err="1">
                <a:latin typeface="Courier New" charset="0"/>
              </a:rPr>
              <a:t>subu</a:t>
            </a:r>
            <a:r>
              <a:rPr lang="en-US" sz="2400" dirty="0">
                <a:latin typeface="Courier New" charset="0"/>
              </a:rPr>
              <a:t> </a:t>
            </a:r>
            <a:r>
              <a:rPr lang="en-US" sz="2400" dirty="0" err="1">
                <a:latin typeface="Courier New" charset="0"/>
              </a:rPr>
              <a:t>rd,rs,rt</a:t>
            </a:r>
            <a:endParaRPr lang="en-US" sz="2400" dirty="0"/>
          </a:p>
          <a:p>
            <a:r>
              <a:rPr lang="en-US" sz="2800" dirty="0"/>
              <a:t>OR Immediate:</a:t>
            </a:r>
          </a:p>
          <a:p>
            <a:pPr lvl="1"/>
            <a:r>
              <a:rPr lang="en-US" sz="2400" dirty="0" err="1">
                <a:latin typeface="Courier New" charset="0"/>
              </a:rPr>
              <a:t>ori</a:t>
            </a:r>
            <a:r>
              <a:rPr lang="en-US" sz="2400" dirty="0">
                <a:latin typeface="Courier New" charset="0"/>
              </a:rPr>
              <a:t> rt,rs,imm16</a:t>
            </a:r>
            <a:endParaRPr lang="en-US" sz="2400" dirty="0"/>
          </a:p>
          <a:p>
            <a:r>
              <a:rPr lang="en-US" sz="2800" dirty="0"/>
              <a:t>LOAD and </a:t>
            </a:r>
            <a:br>
              <a:rPr lang="en-US" sz="2800" dirty="0"/>
            </a:br>
            <a:r>
              <a:rPr lang="en-US" sz="2800" dirty="0"/>
              <a:t>STORE Word</a:t>
            </a:r>
          </a:p>
          <a:p>
            <a:pPr lvl="1"/>
            <a:r>
              <a:rPr lang="en-US" sz="2400" dirty="0" err="1">
                <a:latin typeface="Courier New" charset="0"/>
              </a:rPr>
              <a:t>lw</a:t>
            </a:r>
            <a:r>
              <a:rPr lang="en-US" sz="2400" dirty="0">
                <a:latin typeface="Courier New" charset="0"/>
              </a:rPr>
              <a:t> rt,rs,imm16</a:t>
            </a:r>
          </a:p>
          <a:p>
            <a:pPr lvl="1"/>
            <a:r>
              <a:rPr lang="en-US" sz="2400" dirty="0" err="1">
                <a:latin typeface="Courier New" charset="0"/>
              </a:rPr>
              <a:t>sw</a:t>
            </a:r>
            <a:r>
              <a:rPr lang="en-US" sz="2400" dirty="0">
                <a:latin typeface="Courier New" charset="0"/>
              </a:rPr>
              <a:t> rt,rs,imm16</a:t>
            </a:r>
            <a:endParaRPr lang="en-US" sz="2400" dirty="0"/>
          </a:p>
          <a:p>
            <a:r>
              <a:rPr lang="en-US" sz="2800" dirty="0"/>
              <a:t>BRANCH:</a:t>
            </a:r>
          </a:p>
          <a:p>
            <a:pPr lvl="1"/>
            <a:r>
              <a:rPr lang="en-US" sz="2400" dirty="0" err="1">
                <a:latin typeface="Courier New" charset="0"/>
              </a:rPr>
              <a:t>beq</a:t>
            </a:r>
            <a:r>
              <a:rPr lang="en-US" sz="2400" dirty="0">
                <a:latin typeface="Courier New" charset="0"/>
              </a:rPr>
              <a:t> rs,rt,imm16</a:t>
            </a:r>
            <a:endParaRPr lang="en-US" dirty="0"/>
          </a:p>
        </p:txBody>
      </p:sp>
      <p:sp>
        <p:nvSpPr>
          <p:cNvPr id="107" name="Date Placeholder 1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9" name="Footer Placeholder 10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8" name="Slide Number Placeholder 10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B4CA44-5126-3B46-8C29-2B9F756FE5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00400" y="1582738"/>
            <a:ext cx="5949950" cy="942975"/>
            <a:chOff x="1918" y="672"/>
            <a:chExt cx="3748" cy="59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918" y="672"/>
              <a:ext cx="3748" cy="402"/>
              <a:chOff x="1918" y="672"/>
              <a:chExt cx="3748" cy="402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979" y="864"/>
                <a:ext cx="3607" cy="210"/>
                <a:chOff x="1979" y="864"/>
                <a:chExt cx="3607" cy="210"/>
              </a:xfrm>
            </p:grpSpPr>
            <p:sp>
              <p:nvSpPr>
                <p:cNvPr id="24665" name="Rectangle 7"/>
                <p:cNvSpPr>
                  <a:spLocks noChangeArrowheads="1"/>
                </p:cNvSpPr>
                <p:nvPr/>
              </p:nvSpPr>
              <p:spPr bwMode="auto">
                <a:xfrm>
                  <a:off x="1983" y="872"/>
                  <a:ext cx="3599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5" name="Group 8"/>
                <p:cNvGrpSpPr>
                  <a:grpSpLocks/>
                </p:cNvGrpSpPr>
                <p:nvPr/>
              </p:nvGrpSpPr>
              <p:grpSpPr bwMode="auto">
                <a:xfrm>
                  <a:off x="1979" y="864"/>
                  <a:ext cx="3607" cy="210"/>
                  <a:chOff x="1979" y="864"/>
                  <a:chExt cx="3607" cy="210"/>
                </a:xfrm>
              </p:grpSpPr>
              <p:grpSp>
                <p:nvGrpSpPr>
                  <p:cNvPr id="6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1979" y="864"/>
                    <a:ext cx="624" cy="210"/>
                    <a:chOff x="1979" y="864"/>
                    <a:chExt cx="624" cy="210"/>
                  </a:xfrm>
                </p:grpSpPr>
                <p:sp>
                  <p:nvSpPr>
                    <p:cNvPr id="24683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79" y="868"/>
                      <a:ext cx="624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defTabSz="457200"/>
                      <a:endParaRPr lang="en-US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24684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1" y="864"/>
                      <a:ext cx="249" cy="210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defTabSz="457200"/>
                      <a:r>
                        <a:rPr lang="en-US" sz="1600" b="1">
                          <a:solidFill>
                            <a:prstClr val="black"/>
                          </a:solidFill>
                          <a:latin typeface="Times" charset="0"/>
                        </a:rPr>
                        <a:t>op</a:t>
                      </a:r>
                    </a:p>
                  </p:txBody>
                </p:sp>
              </p:grpSp>
              <p:grpSp>
                <p:nvGrpSpPr>
                  <p:cNvPr id="7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2611" y="864"/>
                    <a:ext cx="580" cy="210"/>
                    <a:chOff x="2611" y="864"/>
                    <a:chExt cx="580" cy="210"/>
                  </a:xfrm>
                </p:grpSpPr>
                <p:sp>
                  <p:nvSpPr>
                    <p:cNvPr id="24681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11" y="868"/>
                      <a:ext cx="580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defTabSz="457200"/>
                      <a:endParaRPr lang="en-US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24682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76" y="864"/>
                      <a:ext cx="221" cy="210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defTabSz="457200"/>
                      <a:r>
                        <a:rPr lang="en-US" sz="1600" b="1">
                          <a:solidFill>
                            <a:prstClr val="black"/>
                          </a:solidFill>
                          <a:latin typeface="Times" charset="0"/>
                        </a:rPr>
                        <a:t>rs</a:t>
                      </a:r>
                    </a:p>
                  </p:txBody>
                </p:sp>
              </p:grpSp>
              <p:grpSp>
                <p:nvGrpSpPr>
                  <p:cNvPr id="8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3199" y="864"/>
                    <a:ext cx="579" cy="210"/>
                    <a:chOff x="3199" y="864"/>
                    <a:chExt cx="579" cy="210"/>
                  </a:xfrm>
                </p:grpSpPr>
                <p:sp>
                  <p:nvSpPr>
                    <p:cNvPr id="24679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9" y="868"/>
                      <a:ext cx="579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defTabSz="457200"/>
                      <a:endParaRPr lang="en-US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24680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3" y="864"/>
                      <a:ext cx="213" cy="210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defTabSz="457200"/>
                      <a:r>
                        <a:rPr lang="en-US" sz="1600" b="1">
                          <a:solidFill>
                            <a:prstClr val="black"/>
                          </a:solidFill>
                          <a:latin typeface="Times" charset="0"/>
                        </a:rPr>
                        <a:t>rt</a:t>
                      </a:r>
                    </a:p>
                  </p:txBody>
                </p:sp>
              </p:grpSp>
              <p:grpSp>
                <p:nvGrpSpPr>
                  <p:cNvPr id="9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3786" y="864"/>
                    <a:ext cx="579" cy="210"/>
                    <a:chOff x="3786" y="864"/>
                    <a:chExt cx="579" cy="210"/>
                  </a:xfrm>
                </p:grpSpPr>
                <p:sp>
                  <p:nvSpPr>
                    <p:cNvPr id="24677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6" y="868"/>
                      <a:ext cx="579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defTabSz="457200"/>
                      <a:endParaRPr lang="en-US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24678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51" y="864"/>
                      <a:ext cx="242" cy="210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defTabSz="457200"/>
                      <a:r>
                        <a:rPr lang="en-US" sz="1600" b="1">
                          <a:solidFill>
                            <a:prstClr val="black"/>
                          </a:solidFill>
                          <a:latin typeface="Times" charset="0"/>
                        </a:rPr>
                        <a:t>rd</a:t>
                      </a:r>
                    </a:p>
                  </p:txBody>
                </p:sp>
              </p:grpSp>
              <p:grpSp>
                <p:nvGrpSpPr>
                  <p:cNvPr id="10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4373" y="864"/>
                    <a:ext cx="580" cy="210"/>
                    <a:chOff x="4373" y="864"/>
                    <a:chExt cx="580" cy="210"/>
                  </a:xfrm>
                </p:grpSpPr>
                <p:sp>
                  <p:nvSpPr>
                    <p:cNvPr id="24675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3" y="868"/>
                      <a:ext cx="580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defTabSz="457200"/>
                      <a:endParaRPr lang="en-US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24676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48" y="864"/>
                      <a:ext cx="448" cy="210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defTabSz="457200"/>
                      <a:r>
                        <a:rPr lang="en-US" sz="1600" b="1">
                          <a:solidFill>
                            <a:prstClr val="black"/>
                          </a:solidFill>
                          <a:latin typeface="Times" charset="0"/>
                        </a:rPr>
                        <a:t>shamt</a:t>
                      </a:r>
                    </a:p>
                  </p:txBody>
                </p:sp>
              </p:grpSp>
              <p:grpSp>
                <p:nvGrpSpPr>
                  <p:cNvPr id="11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4961" y="864"/>
                    <a:ext cx="625" cy="210"/>
                    <a:chOff x="4961" y="864"/>
                    <a:chExt cx="625" cy="210"/>
                  </a:xfrm>
                </p:grpSpPr>
                <p:sp>
                  <p:nvSpPr>
                    <p:cNvPr id="24673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61" y="868"/>
                      <a:ext cx="625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defTabSz="457200"/>
                      <a:endParaRPr lang="en-US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24674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43" y="864"/>
                      <a:ext cx="398" cy="210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defTabSz="457200"/>
                      <a:r>
                        <a:rPr lang="en-US" sz="1600" b="1">
                          <a:solidFill>
                            <a:prstClr val="black"/>
                          </a:solidFill>
                          <a:latin typeface="Times" charset="0"/>
                        </a:rPr>
                        <a:t>funct</a:t>
                      </a:r>
                    </a:p>
                  </p:txBody>
                </p:sp>
              </p:grpSp>
            </p:grpSp>
          </p:grpSp>
          <p:sp>
            <p:nvSpPr>
              <p:cNvPr id="24658" name="Rectangle 27"/>
              <p:cNvSpPr>
                <a:spLocks noChangeArrowheads="1"/>
              </p:cNvSpPr>
              <p:nvPr/>
            </p:nvSpPr>
            <p:spPr bwMode="auto">
              <a:xfrm>
                <a:off x="5488" y="672"/>
                <a:ext cx="17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/>
                <a:r>
                  <a:rPr lang="en-US" sz="1600">
                    <a:solidFill>
                      <a:prstClr val="black"/>
                    </a:solidFill>
                    <a:latin typeface="Times" charset="0"/>
                  </a:rPr>
                  <a:t>0</a:t>
                </a:r>
              </a:p>
            </p:txBody>
          </p:sp>
          <p:sp>
            <p:nvSpPr>
              <p:cNvPr id="24659" name="Rectangle 28"/>
              <p:cNvSpPr>
                <a:spLocks noChangeArrowheads="1"/>
              </p:cNvSpPr>
              <p:nvPr/>
            </p:nvSpPr>
            <p:spPr bwMode="auto">
              <a:xfrm>
                <a:off x="4810" y="672"/>
                <a:ext cx="17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/>
                <a:r>
                  <a:rPr lang="en-US" sz="1600">
                    <a:solidFill>
                      <a:prstClr val="black"/>
                    </a:solidFill>
                    <a:latin typeface="Times" charset="0"/>
                  </a:rPr>
                  <a:t>6</a:t>
                </a:r>
              </a:p>
            </p:txBody>
          </p:sp>
          <p:sp>
            <p:nvSpPr>
              <p:cNvPr id="24660" name="Rectangle 29"/>
              <p:cNvSpPr>
                <a:spLocks noChangeArrowheads="1"/>
              </p:cNvSpPr>
              <p:nvPr/>
            </p:nvSpPr>
            <p:spPr bwMode="auto">
              <a:xfrm>
                <a:off x="4177" y="672"/>
                <a:ext cx="242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/>
                <a:r>
                  <a:rPr lang="en-US" sz="1600">
                    <a:solidFill>
                      <a:prstClr val="black"/>
                    </a:solidFill>
                    <a:latin typeface="Times" charset="0"/>
                  </a:rPr>
                  <a:t>11</a:t>
                </a:r>
              </a:p>
            </p:txBody>
          </p:sp>
          <p:sp>
            <p:nvSpPr>
              <p:cNvPr id="24661" name="Rectangle 30"/>
              <p:cNvSpPr>
                <a:spLocks noChangeArrowheads="1"/>
              </p:cNvSpPr>
              <p:nvPr/>
            </p:nvSpPr>
            <p:spPr bwMode="auto">
              <a:xfrm>
                <a:off x="3590" y="672"/>
                <a:ext cx="242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/>
                <a:r>
                  <a:rPr lang="en-US" sz="1600">
                    <a:solidFill>
                      <a:prstClr val="black"/>
                    </a:solidFill>
                    <a:latin typeface="Times" charset="0"/>
                  </a:rPr>
                  <a:t>16</a:t>
                </a:r>
              </a:p>
            </p:txBody>
          </p:sp>
          <p:sp>
            <p:nvSpPr>
              <p:cNvPr id="24662" name="Rectangle 31"/>
              <p:cNvSpPr>
                <a:spLocks noChangeArrowheads="1"/>
              </p:cNvSpPr>
              <p:nvPr/>
            </p:nvSpPr>
            <p:spPr bwMode="auto">
              <a:xfrm>
                <a:off x="3002" y="672"/>
                <a:ext cx="242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/>
                <a:r>
                  <a:rPr lang="en-US" sz="1600">
                    <a:solidFill>
                      <a:prstClr val="black"/>
                    </a:solidFill>
                    <a:latin typeface="Times" charset="0"/>
                  </a:rPr>
                  <a:t>21</a:t>
                </a:r>
              </a:p>
            </p:txBody>
          </p:sp>
          <p:sp>
            <p:nvSpPr>
              <p:cNvPr id="24663" name="Rectangle 32"/>
              <p:cNvSpPr>
                <a:spLocks noChangeArrowheads="1"/>
              </p:cNvSpPr>
              <p:nvPr/>
            </p:nvSpPr>
            <p:spPr bwMode="auto">
              <a:xfrm>
                <a:off x="2414" y="672"/>
                <a:ext cx="242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/>
                <a:r>
                  <a:rPr lang="en-US" sz="1600">
                    <a:solidFill>
                      <a:prstClr val="black"/>
                    </a:solidFill>
                    <a:latin typeface="Times" charset="0"/>
                  </a:rPr>
                  <a:t>26</a:t>
                </a:r>
              </a:p>
            </p:txBody>
          </p:sp>
          <p:sp>
            <p:nvSpPr>
              <p:cNvPr id="24664" name="Rectangle 33"/>
              <p:cNvSpPr>
                <a:spLocks noChangeArrowheads="1"/>
              </p:cNvSpPr>
              <p:nvPr/>
            </p:nvSpPr>
            <p:spPr bwMode="auto">
              <a:xfrm>
                <a:off x="1918" y="672"/>
                <a:ext cx="242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/>
                <a:r>
                  <a:rPr lang="en-US" sz="1600">
                    <a:solidFill>
                      <a:prstClr val="black"/>
                    </a:solidFill>
                    <a:latin typeface="Times" charset="0"/>
                  </a:rPr>
                  <a:t>31</a:t>
                </a:r>
              </a:p>
            </p:txBody>
          </p:sp>
        </p:grpSp>
        <p:sp>
          <p:nvSpPr>
            <p:cNvPr id="24651" name="Rectangle 34"/>
            <p:cNvSpPr>
              <a:spLocks noChangeArrowheads="1"/>
            </p:cNvSpPr>
            <p:nvPr/>
          </p:nvSpPr>
          <p:spPr bwMode="auto">
            <a:xfrm>
              <a:off x="2143" y="1056"/>
              <a:ext cx="39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Times" charset="0"/>
                </a:rPr>
                <a:t>6 bits</a:t>
              </a:r>
            </a:p>
          </p:txBody>
        </p:sp>
        <p:sp>
          <p:nvSpPr>
            <p:cNvPr id="24652" name="Rectangle 35"/>
            <p:cNvSpPr>
              <a:spLocks noChangeArrowheads="1"/>
            </p:cNvSpPr>
            <p:nvPr/>
          </p:nvSpPr>
          <p:spPr bwMode="auto">
            <a:xfrm>
              <a:off x="5126" y="1056"/>
              <a:ext cx="39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Times" charset="0"/>
                </a:rPr>
                <a:t>6 bits</a:t>
              </a:r>
            </a:p>
          </p:txBody>
        </p:sp>
        <p:sp>
          <p:nvSpPr>
            <p:cNvPr id="24653" name="Rectangle 36"/>
            <p:cNvSpPr>
              <a:spLocks noChangeArrowheads="1"/>
            </p:cNvSpPr>
            <p:nvPr/>
          </p:nvSpPr>
          <p:spPr bwMode="auto">
            <a:xfrm>
              <a:off x="4493" y="1056"/>
              <a:ext cx="39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Times" charset="0"/>
                </a:rPr>
                <a:t>5 bits</a:t>
              </a:r>
            </a:p>
          </p:txBody>
        </p:sp>
        <p:sp>
          <p:nvSpPr>
            <p:cNvPr id="24654" name="Rectangle 37"/>
            <p:cNvSpPr>
              <a:spLocks noChangeArrowheads="1"/>
            </p:cNvSpPr>
            <p:nvPr/>
          </p:nvSpPr>
          <p:spPr bwMode="auto">
            <a:xfrm>
              <a:off x="3906" y="1056"/>
              <a:ext cx="39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Times" charset="0"/>
                </a:rPr>
                <a:t>5 bits</a:t>
              </a:r>
            </a:p>
          </p:txBody>
        </p:sp>
        <p:sp>
          <p:nvSpPr>
            <p:cNvPr id="24655" name="Rectangle 38"/>
            <p:cNvSpPr>
              <a:spLocks noChangeArrowheads="1"/>
            </p:cNvSpPr>
            <p:nvPr/>
          </p:nvSpPr>
          <p:spPr bwMode="auto">
            <a:xfrm>
              <a:off x="3318" y="1056"/>
              <a:ext cx="39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Times" charset="0"/>
                </a:rPr>
                <a:t>5 bits</a:t>
              </a:r>
            </a:p>
          </p:txBody>
        </p:sp>
        <p:sp>
          <p:nvSpPr>
            <p:cNvPr id="24656" name="Rectangle 39"/>
            <p:cNvSpPr>
              <a:spLocks noChangeArrowheads="1"/>
            </p:cNvSpPr>
            <p:nvPr/>
          </p:nvSpPr>
          <p:spPr bwMode="auto">
            <a:xfrm>
              <a:off x="2731" y="1056"/>
              <a:ext cx="39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Times" charset="0"/>
                </a:rPr>
                <a:t>5 bits</a:t>
              </a:r>
            </a:p>
          </p:txBody>
        </p:sp>
      </p:grpSp>
      <p:grpSp>
        <p:nvGrpSpPr>
          <p:cNvPr id="12" name="Group 40"/>
          <p:cNvGrpSpPr>
            <a:grpSpLocks/>
          </p:cNvGrpSpPr>
          <p:nvPr/>
        </p:nvGrpSpPr>
        <p:grpSpPr bwMode="auto">
          <a:xfrm>
            <a:off x="3200400" y="2725738"/>
            <a:ext cx="5949950" cy="942975"/>
            <a:chOff x="1918" y="1392"/>
            <a:chExt cx="3748" cy="594"/>
          </a:xfrm>
        </p:grpSpPr>
        <p:sp>
          <p:nvSpPr>
            <p:cNvPr id="24629" name="Rectangle 41"/>
            <p:cNvSpPr>
              <a:spLocks noChangeArrowheads="1"/>
            </p:cNvSpPr>
            <p:nvPr/>
          </p:nvSpPr>
          <p:spPr bwMode="auto">
            <a:xfrm>
              <a:off x="1983" y="1592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42"/>
            <p:cNvGrpSpPr>
              <a:grpSpLocks/>
            </p:cNvGrpSpPr>
            <p:nvPr/>
          </p:nvGrpSpPr>
          <p:grpSpPr bwMode="auto">
            <a:xfrm>
              <a:off x="1979" y="1584"/>
              <a:ext cx="624" cy="210"/>
              <a:chOff x="1979" y="1584"/>
              <a:chExt cx="624" cy="210"/>
            </a:xfrm>
          </p:grpSpPr>
          <p:sp>
            <p:nvSpPr>
              <p:cNvPr id="24648" name="Rectangle 43"/>
              <p:cNvSpPr>
                <a:spLocks noChangeArrowheads="1"/>
              </p:cNvSpPr>
              <p:nvPr/>
            </p:nvSpPr>
            <p:spPr bwMode="auto">
              <a:xfrm>
                <a:off x="1979" y="1588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49" name="Rectangle 44"/>
              <p:cNvSpPr>
                <a:spLocks noChangeArrowheads="1"/>
              </p:cNvSpPr>
              <p:nvPr/>
            </p:nvSpPr>
            <p:spPr bwMode="auto">
              <a:xfrm>
                <a:off x="2161" y="1584"/>
                <a:ext cx="24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/>
                <a:r>
                  <a:rPr lang="en-US" sz="1600" b="1">
                    <a:solidFill>
                      <a:prstClr val="black"/>
                    </a:solidFill>
                    <a:latin typeface="Times" charset="0"/>
                  </a:rPr>
                  <a:t>op</a:t>
                </a:r>
              </a:p>
            </p:txBody>
          </p:sp>
        </p:grpSp>
        <p:grpSp>
          <p:nvGrpSpPr>
            <p:cNvPr id="14" name="Group 45"/>
            <p:cNvGrpSpPr>
              <a:grpSpLocks/>
            </p:cNvGrpSpPr>
            <p:nvPr/>
          </p:nvGrpSpPr>
          <p:grpSpPr bwMode="auto">
            <a:xfrm>
              <a:off x="2611" y="1584"/>
              <a:ext cx="580" cy="210"/>
              <a:chOff x="2611" y="1584"/>
              <a:chExt cx="580" cy="210"/>
            </a:xfrm>
          </p:grpSpPr>
          <p:sp>
            <p:nvSpPr>
              <p:cNvPr id="24646" name="Rectangle 46"/>
              <p:cNvSpPr>
                <a:spLocks noChangeArrowheads="1"/>
              </p:cNvSpPr>
              <p:nvPr/>
            </p:nvSpPr>
            <p:spPr bwMode="auto">
              <a:xfrm>
                <a:off x="2611" y="1588"/>
                <a:ext cx="580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47" name="Rectangle 47"/>
              <p:cNvSpPr>
                <a:spLocks noChangeArrowheads="1"/>
              </p:cNvSpPr>
              <p:nvPr/>
            </p:nvSpPr>
            <p:spPr bwMode="auto">
              <a:xfrm>
                <a:off x="2776" y="1584"/>
                <a:ext cx="221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/>
                <a:r>
                  <a:rPr lang="en-US" sz="1600" b="1">
                    <a:solidFill>
                      <a:prstClr val="black"/>
                    </a:solidFill>
                    <a:latin typeface="Times" charset="0"/>
                  </a:rPr>
                  <a:t>rs</a:t>
                </a:r>
              </a:p>
            </p:txBody>
          </p:sp>
        </p:grpSp>
        <p:grpSp>
          <p:nvGrpSpPr>
            <p:cNvPr id="15" name="Group 48"/>
            <p:cNvGrpSpPr>
              <a:grpSpLocks/>
            </p:cNvGrpSpPr>
            <p:nvPr/>
          </p:nvGrpSpPr>
          <p:grpSpPr bwMode="auto">
            <a:xfrm>
              <a:off x="3199" y="1584"/>
              <a:ext cx="579" cy="210"/>
              <a:chOff x="3199" y="1584"/>
              <a:chExt cx="579" cy="210"/>
            </a:xfrm>
          </p:grpSpPr>
          <p:sp>
            <p:nvSpPr>
              <p:cNvPr id="24644" name="Rectangle 49"/>
              <p:cNvSpPr>
                <a:spLocks noChangeArrowheads="1"/>
              </p:cNvSpPr>
              <p:nvPr/>
            </p:nvSpPr>
            <p:spPr bwMode="auto">
              <a:xfrm>
                <a:off x="3199" y="1588"/>
                <a:ext cx="579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45" name="Rectangle 50"/>
              <p:cNvSpPr>
                <a:spLocks noChangeArrowheads="1"/>
              </p:cNvSpPr>
              <p:nvPr/>
            </p:nvSpPr>
            <p:spPr bwMode="auto">
              <a:xfrm>
                <a:off x="3363" y="1584"/>
                <a:ext cx="213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/>
                <a:r>
                  <a:rPr lang="en-US" sz="1600" b="1">
                    <a:solidFill>
                      <a:prstClr val="black"/>
                    </a:solidFill>
                    <a:latin typeface="Times" charset="0"/>
                  </a:rPr>
                  <a:t>rt</a:t>
                </a:r>
              </a:p>
            </p:txBody>
          </p:sp>
        </p:grpSp>
        <p:sp>
          <p:nvSpPr>
            <p:cNvPr id="24633" name="Rectangle 51"/>
            <p:cNvSpPr>
              <a:spLocks noChangeArrowheads="1"/>
            </p:cNvSpPr>
            <p:nvPr/>
          </p:nvSpPr>
          <p:spPr bwMode="auto">
            <a:xfrm>
              <a:off x="3786" y="1588"/>
              <a:ext cx="180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634" name="Rectangle 52"/>
            <p:cNvSpPr>
              <a:spLocks noChangeArrowheads="1"/>
            </p:cNvSpPr>
            <p:nvPr/>
          </p:nvSpPr>
          <p:spPr bwMode="auto">
            <a:xfrm>
              <a:off x="4289" y="1584"/>
              <a:ext cx="69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/>
              <a:r>
                <a:rPr lang="en-US" sz="1600" b="1">
                  <a:solidFill>
                    <a:prstClr val="black"/>
                  </a:solidFill>
                  <a:latin typeface="Times" charset="0"/>
                </a:rPr>
                <a:t>immediate</a:t>
              </a:r>
            </a:p>
          </p:txBody>
        </p:sp>
        <p:sp>
          <p:nvSpPr>
            <p:cNvPr id="24635" name="Rectangle 53"/>
            <p:cNvSpPr>
              <a:spLocks noChangeArrowheads="1"/>
            </p:cNvSpPr>
            <p:nvPr/>
          </p:nvSpPr>
          <p:spPr bwMode="auto">
            <a:xfrm>
              <a:off x="5488" y="1392"/>
              <a:ext cx="17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Times" charset="0"/>
                </a:rPr>
                <a:t>0</a:t>
              </a:r>
            </a:p>
          </p:txBody>
        </p:sp>
        <p:sp>
          <p:nvSpPr>
            <p:cNvPr id="24636" name="Rectangle 54"/>
            <p:cNvSpPr>
              <a:spLocks noChangeArrowheads="1"/>
            </p:cNvSpPr>
            <p:nvPr/>
          </p:nvSpPr>
          <p:spPr bwMode="auto">
            <a:xfrm>
              <a:off x="3590" y="1392"/>
              <a:ext cx="24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Times" charset="0"/>
                </a:rPr>
                <a:t>16</a:t>
              </a:r>
            </a:p>
          </p:txBody>
        </p:sp>
        <p:sp>
          <p:nvSpPr>
            <p:cNvPr id="24637" name="Rectangle 55"/>
            <p:cNvSpPr>
              <a:spLocks noChangeArrowheads="1"/>
            </p:cNvSpPr>
            <p:nvPr/>
          </p:nvSpPr>
          <p:spPr bwMode="auto">
            <a:xfrm>
              <a:off x="3002" y="1392"/>
              <a:ext cx="24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Times" charset="0"/>
                </a:rPr>
                <a:t>21</a:t>
              </a:r>
            </a:p>
          </p:txBody>
        </p:sp>
        <p:sp>
          <p:nvSpPr>
            <p:cNvPr id="24638" name="Rectangle 56"/>
            <p:cNvSpPr>
              <a:spLocks noChangeArrowheads="1"/>
            </p:cNvSpPr>
            <p:nvPr/>
          </p:nvSpPr>
          <p:spPr bwMode="auto">
            <a:xfrm>
              <a:off x="2414" y="1392"/>
              <a:ext cx="24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Times" charset="0"/>
                </a:rPr>
                <a:t>26</a:t>
              </a:r>
            </a:p>
          </p:txBody>
        </p:sp>
        <p:sp>
          <p:nvSpPr>
            <p:cNvPr id="24639" name="Rectangle 57"/>
            <p:cNvSpPr>
              <a:spLocks noChangeArrowheads="1"/>
            </p:cNvSpPr>
            <p:nvPr/>
          </p:nvSpPr>
          <p:spPr bwMode="auto">
            <a:xfrm>
              <a:off x="1918" y="1392"/>
              <a:ext cx="24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Times" charset="0"/>
                </a:rPr>
                <a:t>31</a:t>
              </a:r>
            </a:p>
          </p:txBody>
        </p:sp>
        <p:sp>
          <p:nvSpPr>
            <p:cNvPr id="24640" name="Rectangle 58"/>
            <p:cNvSpPr>
              <a:spLocks noChangeArrowheads="1"/>
            </p:cNvSpPr>
            <p:nvPr/>
          </p:nvSpPr>
          <p:spPr bwMode="auto">
            <a:xfrm>
              <a:off x="2143" y="1776"/>
              <a:ext cx="39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Times" charset="0"/>
                </a:rPr>
                <a:t>6 bits</a:t>
              </a:r>
            </a:p>
          </p:txBody>
        </p:sp>
        <p:sp>
          <p:nvSpPr>
            <p:cNvPr id="24641" name="Rectangle 59"/>
            <p:cNvSpPr>
              <a:spLocks noChangeArrowheads="1"/>
            </p:cNvSpPr>
            <p:nvPr/>
          </p:nvSpPr>
          <p:spPr bwMode="auto">
            <a:xfrm>
              <a:off x="4448" y="1776"/>
              <a:ext cx="45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Times" charset="0"/>
                </a:rPr>
                <a:t>16 bits</a:t>
              </a:r>
            </a:p>
          </p:txBody>
        </p:sp>
        <p:sp>
          <p:nvSpPr>
            <p:cNvPr id="24642" name="Rectangle 60"/>
            <p:cNvSpPr>
              <a:spLocks noChangeArrowheads="1"/>
            </p:cNvSpPr>
            <p:nvPr/>
          </p:nvSpPr>
          <p:spPr bwMode="auto">
            <a:xfrm>
              <a:off x="3318" y="1776"/>
              <a:ext cx="39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Times" charset="0"/>
                </a:rPr>
                <a:t>5 bits</a:t>
              </a:r>
            </a:p>
          </p:txBody>
        </p:sp>
        <p:sp>
          <p:nvSpPr>
            <p:cNvPr id="24643" name="Rectangle 61"/>
            <p:cNvSpPr>
              <a:spLocks noChangeArrowheads="1"/>
            </p:cNvSpPr>
            <p:nvPr/>
          </p:nvSpPr>
          <p:spPr bwMode="auto">
            <a:xfrm>
              <a:off x="2731" y="1776"/>
              <a:ext cx="39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Times" charset="0"/>
                </a:rPr>
                <a:t>5 bits</a:t>
              </a:r>
            </a:p>
          </p:txBody>
        </p:sp>
      </p:grpSp>
      <p:grpSp>
        <p:nvGrpSpPr>
          <p:cNvPr id="16" name="Group 62"/>
          <p:cNvGrpSpPr>
            <a:grpSpLocks/>
          </p:cNvGrpSpPr>
          <p:nvPr/>
        </p:nvGrpSpPr>
        <p:grpSpPr bwMode="auto">
          <a:xfrm>
            <a:off x="3200400" y="3916363"/>
            <a:ext cx="5949950" cy="942975"/>
            <a:chOff x="1918" y="1915"/>
            <a:chExt cx="3748" cy="594"/>
          </a:xfrm>
        </p:grpSpPr>
        <p:sp>
          <p:nvSpPr>
            <p:cNvPr id="24608" name="Rectangle 63"/>
            <p:cNvSpPr>
              <a:spLocks noChangeArrowheads="1"/>
            </p:cNvSpPr>
            <p:nvPr/>
          </p:nvSpPr>
          <p:spPr bwMode="auto">
            <a:xfrm>
              <a:off x="1983" y="2115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Group 64"/>
            <p:cNvGrpSpPr>
              <a:grpSpLocks/>
            </p:cNvGrpSpPr>
            <p:nvPr/>
          </p:nvGrpSpPr>
          <p:grpSpPr bwMode="auto">
            <a:xfrm>
              <a:off x="1979" y="2107"/>
              <a:ext cx="624" cy="210"/>
              <a:chOff x="1979" y="2107"/>
              <a:chExt cx="624" cy="210"/>
            </a:xfrm>
          </p:grpSpPr>
          <p:sp>
            <p:nvSpPr>
              <p:cNvPr id="24627" name="Rectangle 65"/>
              <p:cNvSpPr>
                <a:spLocks noChangeArrowheads="1"/>
              </p:cNvSpPr>
              <p:nvPr/>
            </p:nvSpPr>
            <p:spPr bwMode="auto">
              <a:xfrm>
                <a:off x="1979" y="2111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28" name="Rectangle 66"/>
              <p:cNvSpPr>
                <a:spLocks noChangeArrowheads="1"/>
              </p:cNvSpPr>
              <p:nvPr/>
            </p:nvSpPr>
            <p:spPr bwMode="auto">
              <a:xfrm>
                <a:off x="2161" y="2107"/>
                <a:ext cx="24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/>
                <a:r>
                  <a:rPr lang="en-US" sz="1600" b="1">
                    <a:solidFill>
                      <a:prstClr val="black"/>
                    </a:solidFill>
                    <a:latin typeface="Times" charset="0"/>
                  </a:rPr>
                  <a:t>op</a:t>
                </a:r>
              </a:p>
            </p:txBody>
          </p:sp>
        </p:grpSp>
        <p:grpSp>
          <p:nvGrpSpPr>
            <p:cNvPr id="18" name="Group 67"/>
            <p:cNvGrpSpPr>
              <a:grpSpLocks/>
            </p:cNvGrpSpPr>
            <p:nvPr/>
          </p:nvGrpSpPr>
          <p:grpSpPr bwMode="auto">
            <a:xfrm>
              <a:off x="2611" y="2107"/>
              <a:ext cx="580" cy="210"/>
              <a:chOff x="2611" y="2107"/>
              <a:chExt cx="580" cy="210"/>
            </a:xfrm>
          </p:grpSpPr>
          <p:sp>
            <p:nvSpPr>
              <p:cNvPr id="24625" name="Rectangle 68"/>
              <p:cNvSpPr>
                <a:spLocks noChangeArrowheads="1"/>
              </p:cNvSpPr>
              <p:nvPr/>
            </p:nvSpPr>
            <p:spPr bwMode="auto">
              <a:xfrm>
                <a:off x="2611" y="2111"/>
                <a:ext cx="580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26" name="Rectangle 69"/>
              <p:cNvSpPr>
                <a:spLocks noChangeArrowheads="1"/>
              </p:cNvSpPr>
              <p:nvPr/>
            </p:nvSpPr>
            <p:spPr bwMode="auto">
              <a:xfrm>
                <a:off x="2776" y="2107"/>
                <a:ext cx="221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/>
                <a:r>
                  <a:rPr lang="en-US" sz="1600" b="1">
                    <a:solidFill>
                      <a:prstClr val="black"/>
                    </a:solidFill>
                    <a:latin typeface="Times" charset="0"/>
                  </a:rPr>
                  <a:t>rs</a:t>
                </a:r>
              </a:p>
            </p:txBody>
          </p:sp>
        </p:grpSp>
        <p:grpSp>
          <p:nvGrpSpPr>
            <p:cNvPr id="19" name="Group 70"/>
            <p:cNvGrpSpPr>
              <a:grpSpLocks/>
            </p:cNvGrpSpPr>
            <p:nvPr/>
          </p:nvGrpSpPr>
          <p:grpSpPr bwMode="auto">
            <a:xfrm>
              <a:off x="3199" y="2107"/>
              <a:ext cx="579" cy="210"/>
              <a:chOff x="3199" y="2107"/>
              <a:chExt cx="579" cy="210"/>
            </a:xfrm>
          </p:grpSpPr>
          <p:sp>
            <p:nvSpPr>
              <p:cNvPr id="24623" name="Rectangle 71"/>
              <p:cNvSpPr>
                <a:spLocks noChangeArrowheads="1"/>
              </p:cNvSpPr>
              <p:nvPr/>
            </p:nvSpPr>
            <p:spPr bwMode="auto">
              <a:xfrm>
                <a:off x="3199" y="2111"/>
                <a:ext cx="579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24" name="Rectangle 72"/>
              <p:cNvSpPr>
                <a:spLocks noChangeArrowheads="1"/>
              </p:cNvSpPr>
              <p:nvPr/>
            </p:nvSpPr>
            <p:spPr bwMode="auto">
              <a:xfrm>
                <a:off x="3363" y="2107"/>
                <a:ext cx="213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/>
                <a:r>
                  <a:rPr lang="en-US" sz="1600" b="1">
                    <a:solidFill>
                      <a:prstClr val="black"/>
                    </a:solidFill>
                    <a:latin typeface="Times" charset="0"/>
                  </a:rPr>
                  <a:t>rt</a:t>
                </a:r>
              </a:p>
            </p:txBody>
          </p:sp>
        </p:grpSp>
        <p:sp>
          <p:nvSpPr>
            <p:cNvPr id="24612" name="Rectangle 73"/>
            <p:cNvSpPr>
              <a:spLocks noChangeArrowheads="1"/>
            </p:cNvSpPr>
            <p:nvPr/>
          </p:nvSpPr>
          <p:spPr bwMode="auto">
            <a:xfrm>
              <a:off x="3786" y="2111"/>
              <a:ext cx="180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613" name="Rectangle 74"/>
            <p:cNvSpPr>
              <a:spLocks noChangeArrowheads="1"/>
            </p:cNvSpPr>
            <p:nvPr/>
          </p:nvSpPr>
          <p:spPr bwMode="auto">
            <a:xfrm>
              <a:off x="4289" y="2107"/>
              <a:ext cx="69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/>
              <a:r>
                <a:rPr lang="en-US" sz="1600" b="1">
                  <a:solidFill>
                    <a:prstClr val="black"/>
                  </a:solidFill>
                  <a:latin typeface="Times" charset="0"/>
                </a:rPr>
                <a:t>immediate</a:t>
              </a:r>
            </a:p>
          </p:txBody>
        </p:sp>
        <p:sp>
          <p:nvSpPr>
            <p:cNvPr id="24614" name="Rectangle 75"/>
            <p:cNvSpPr>
              <a:spLocks noChangeArrowheads="1"/>
            </p:cNvSpPr>
            <p:nvPr/>
          </p:nvSpPr>
          <p:spPr bwMode="auto">
            <a:xfrm>
              <a:off x="5488" y="1915"/>
              <a:ext cx="17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Times" charset="0"/>
                </a:rPr>
                <a:t>0</a:t>
              </a:r>
            </a:p>
          </p:txBody>
        </p:sp>
        <p:sp>
          <p:nvSpPr>
            <p:cNvPr id="24615" name="Rectangle 76"/>
            <p:cNvSpPr>
              <a:spLocks noChangeArrowheads="1"/>
            </p:cNvSpPr>
            <p:nvPr/>
          </p:nvSpPr>
          <p:spPr bwMode="auto">
            <a:xfrm>
              <a:off x="3590" y="1915"/>
              <a:ext cx="24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Times" charset="0"/>
                </a:rPr>
                <a:t>16</a:t>
              </a:r>
            </a:p>
          </p:txBody>
        </p:sp>
        <p:sp>
          <p:nvSpPr>
            <p:cNvPr id="24616" name="Rectangle 77"/>
            <p:cNvSpPr>
              <a:spLocks noChangeArrowheads="1"/>
            </p:cNvSpPr>
            <p:nvPr/>
          </p:nvSpPr>
          <p:spPr bwMode="auto">
            <a:xfrm>
              <a:off x="3002" y="1915"/>
              <a:ext cx="24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Times" charset="0"/>
                </a:rPr>
                <a:t>21</a:t>
              </a:r>
            </a:p>
          </p:txBody>
        </p:sp>
        <p:sp>
          <p:nvSpPr>
            <p:cNvPr id="24617" name="Rectangle 78"/>
            <p:cNvSpPr>
              <a:spLocks noChangeArrowheads="1"/>
            </p:cNvSpPr>
            <p:nvPr/>
          </p:nvSpPr>
          <p:spPr bwMode="auto">
            <a:xfrm>
              <a:off x="2414" y="1915"/>
              <a:ext cx="24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Times" charset="0"/>
                </a:rPr>
                <a:t>26</a:t>
              </a:r>
            </a:p>
          </p:txBody>
        </p:sp>
        <p:sp>
          <p:nvSpPr>
            <p:cNvPr id="24618" name="Rectangle 79"/>
            <p:cNvSpPr>
              <a:spLocks noChangeArrowheads="1"/>
            </p:cNvSpPr>
            <p:nvPr/>
          </p:nvSpPr>
          <p:spPr bwMode="auto">
            <a:xfrm>
              <a:off x="1918" y="1915"/>
              <a:ext cx="24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Times" charset="0"/>
                </a:rPr>
                <a:t>31</a:t>
              </a:r>
            </a:p>
          </p:txBody>
        </p:sp>
        <p:sp>
          <p:nvSpPr>
            <p:cNvPr id="24619" name="Rectangle 80"/>
            <p:cNvSpPr>
              <a:spLocks noChangeArrowheads="1"/>
            </p:cNvSpPr>
            <p:nvPr/>
          </p:nvSpPr>
          <p:spPr bwMode="auto">
            <a:xfrm>
              <a:off x="2143" y="2299"/>
              <a:ext cx="39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Times" charset="0"/>
                </a:rPr>
                <a:t>6 bits</a:t>
              </a:r>
            </a:p>
          </p:txBody>
        </p:sp>
        <p:sp>
          <p:nvSpPr>
            <p:cNvPr id="24620" name="Rectangle 81"/>
            <p:cNvSpPr>
              <a:spLocks noChangeArrowheads="1"/>
            </p:cNvSpPr>
            <p:nvPr/>
          </p:nvSpPr>
          <p:spPr bwMode="auto">
            <a:xfrm>
              <a:off x="4448" y="2299"/>
              <a:ext cx="45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Times" charset="0"/>
                </a:rPr>
                <a:t>16 bits</a:t>
              </a:r>
            </a:p>
          </p:txBody>
        </p:sp>
        <p:sp>
          <p:nvSpPr>
            <p:cNvPr id="24621" name="Rectangle 82"/>
            <p:cNvSpPr>
              <a:spLocks noChangeArrowheads="1"/>
            </p:cNvSpPr>
            <p:nvPr/>
          </p:nvSpPr>
          <p:spPr bwMode="auto">
            <a:xfrm>
              <a:off x="3318" y="2299"/>
              <a:ext cx="39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Times" charset="0"/>
                </a:rPr>
                <a:t>5 bits</a:t>
              </a:r>
            </a:p>
          </p:txBody>
        </p:sp>
        <p:sp>
          <p:nvSpPr>
            <p:cNvPr id="24622" name="Rectangle 83"/>
            <p:cNvSpPr>
              <a:spLocks noChangeArrowheads="1"/>
            </p:cNvSpPr>
            <p:nvPr/>
          </p:nvSpPr>
          <p:spPr bwMode="auto">
            <a:xfrm>
              <a:off x="2731" y="2299"/>
              <a:ext cx="39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Times" charset="0"/>
                </a:rPr>
                <a:t>5 bits</a:t>
              </a:r>
            </a:p>
          </p:txBody>
        </p:sp>
      </p:grpSp>
      <p:grpSp>
        <p:nvGrpSpPr>
          <p:cNvPr id="20" name="Group 84"/>
          <p:cNvGrpSpPr>
            <a:grpSpLocks/>
          </p:cNvGrpSpPr>
          <p:nvPr/>
        </p:nvGrpSpPr>
        <p:grpSpPr bwMode="auto">
          <a:xfrm>
            <a:off x="3200400" y="5440363"/>
            <a:ext cx="5949950" cy="942975"/>
            <a:chOff x="1918" y="2661"/>
            <a:chExt cx="3748" cy="594"/>
          </a:xfrm>
        </p:grpSpPr>
        <p:sp>
          <p:nvSpPr>
            <p:cNvPr id="24587" name="Rectangle 85"/>
            <p:cNvSpPr>
              <a:spLocks noChangeArrowheads="1"/>
            </p:cNvSpPr>
            <p:nvPr/>
          </p:nvSpPr>
          <p:spPr bwMode="auto">
            <a:xfrm>
              <a:off x="1983" y="2861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1" name="Group 86"/>
            <p:cNvGrpSpPr>
              <a:grpSpLocks/>
            </p:cNvGrpSpPr>
            <p:nvPr/>
          </p:nvGrpSpPr>
          <p:grpSpPr bwMode="auto">
            <a:xfrm>
              <a:off x="1979" y="2853"/>
              <a:ext cx="624" cy="210"/>
              <a:chOff x="1979" y="2853"/>
              <a:chExt cx="624" cy="210"/>
            </a:xfrm>
          </p:grpSpPr>
          <p:sp>
            <p:nvSpPr>
              <p:cNvPr id="24606" name="Rectangle 87"/>
              <p:cNvSpPr>
                <a:spLocks noChangeArrowheads="1"/>
              </p:cNvSpPr>
              <p:nvPr/>
            </p:nvSpPr>
            <p:spPr bwMode="auto">
              <a:xfrm>
                <a:off x="1979" y="2857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07" name="Rectangle 88"/>
              <p:cNvSpPr>
                <a:spLocks noChangeArrowheads="1"/>
              </p:cNvSpPr>
              <p:nvPr/>
            </p:nvSpPr>
            <p:spPr bwMode="auto">
              <a:xfrm>
                <a:off x="2161" y="2853"/>
                <a:ext cx="24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/>
                <a:r>
                  <a:rPr lang="en-US" sz="1600" b="1">
                    <a:solidFill>
                      <a:prstClr val="black"/>
                    </a:solidFill>
                    <a:latin typeface="Times" charset="0"/>
                  </a:rPr>
                  <a:t>op</a:t>
                </a:r>
              </a:p>
            </p:txBody>
          </p:sp>
        </p:grpSp>
        <p:grpSp>
          <p:nvGrpSpPr>
            <p:cNvPr id="22" name="Group 89"/>
            <p:cNvGrpSpPr>
              <a:grpSpLocks/>
            </p:cNvGrpSpPr>
            <p:nvPr/>
          </p:nvGrpSpPr>
          <p:grpSpPr bwMode="auto">
            <a:xfrm>
              <a:off x="2611" y="2853"/>
              <a:ext cx="580" cy="210"/>
              <a:chOff x="2611" y="2853"/>
              <a:chExt cx="580" cy="210"/>
            </a:xfrm>
          </p:grpSpPr>
          <p:sp>
            <p:nvSpPr>
              <p:cNvPr id="24604" name="Rectangle 90"/>
              <p:cNvSpPr>
                <a:spLocks noChangeArrowheads="1"/>
              </p:cNvSpPr>
              <p:nvPr/>
            </p:nvSpPr>
            <p:spPr bwMode="auto">
              <a:xfrm>
                <a:off x="2611" y="2857"/>
                <a:ext cx="580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05" name="Rectangle 91"/>
              <p:cNvSpPr>
                <a:spLocks noChangeArrowheads="1"/>
              </p:cNvSpPr>
              <p:nvPr/>
            </p:nvSpPr>
            <p:spPr bwMode="auto">
              <a:xfrm>
                <a:off x="2776" y="2853"/>
                <a:ext cx="221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/>
                <a:r>
                  <a:rPr lang="en-US" sz="1600" b="1">
                    <a:solidFill>
                      <a:prstClr val="black"/>
                    </a:solidFill>
                    <a:latin typeface="Times" charset="0"/>
                  </a:rPr>
                  <a:t>rs</a:t>
                </a:r>
              </a:p>
            </p:txBody>
          </p:sp>
        </p:grpSp>
        <p:grpSp>
          <p:nvGrpSpPr>
            <p:cNvPr id="23" name="Group 92"/>
            <p:cNvGrpSpPr>
              <a:grpSpLocks/>
            </p:cNvGrpSpPr>
            <p:nvPr/>
          </p:nvGrpSpPr>
          <p:grpSpPr bwMode="auto">
            <a:xfrm>
              <a:off x="3199" y="2853"/>
              <a:ext cx="579" cy="210"/>
              <a:chOff x="3199" y="2853"/>
              <a:chExt cx="579" cy="210"/>
            </a:xfrm>
          </p:grpSpPr>
          <p:sp>
            <p:nvSpPr>
              <p:cNvPr id="24602" name="Rectangle 93"/>
              <p:cNvSpPr>
                <a:spLocks noChangeArrowheads="1"/>
              </p:cNvSpPr>
              <p:nvPr/>
            </p:nvSpPr>
            <p:spPr bwMode="auto">
              <a:xfrm>
                <a:off x="3199" y="2857"/>
                <a:ext cx="579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03" name="Rectangle 94"/>
              <p:cNvSpPr>
                <a:spLocks noChangeArrowheads="1"/>
              </p:cNvSpPr>
              <p:nvPr/>
            </p:nvSpPr>
            <p:spPr bwMode="auto">
              <a:xfrm>
                <a:off x="3363" y="2853"/>
                <a:ext cx="213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/>
                <a:r>
                  <a:rPr lang="en-US" sz="1600" b="1">
                    <a:solidFill>
                      <a:prstClr val="black"/>
                    </a:solidFill>
                    <a:latin typeface="Times" charset="0"/>
                  </a:rPr>
                  <a:t>rt</a:t>
                </a:r>
              </a:p>
            </p:txBody>
          </p:sp>
        </p:grpSp>
        <p:sp>
          <p:nvSpPr>
            <p:cNvPr id="24591" name="Rectangle 95"/>
            <p:cNvSpPr>
              <a:spLocks noChangeArrowheads="1"/>
            </p:cNvSpPr>
            <p:nvPr/>
          </p:nvSpPr>
          <p:spPr bwMode="auto">
            <a:xfrm>
              <a:off x="3786" y="2857"/>
              <a:ext cx="180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592" name="Rectangle 96"/>
            <p:cNvSpPr>
              <a:spLocks noChangeArrowheads="1"/>
            </p:cNvSpPr>
            <p:nvPr/>
          </p:nvSpPr>
          <p:spPr bwMode="auto">
            <a:xfrm>
              <a:off x="4289" y="2853"/>
              <a:ext cx="69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/>
              <a:r>
                <a:rPr lang="en-US" sz="1600" b="1">
                  <a:solidFill>
                    <a:prstClr val="black"/>
                  </a:solidFill>
                  <a:latin typeface="Times" charset="0"/>
                </a:rPr>
                <a:t>immediate</a:t>
              </a:r>
            </a:p>
          </p:txBody>
        </p:sp>
        <p:sp>
          <p:nvSpPr>
            <p:cNvPr id="24593" name="Rectangle 97"/>
            <p:cNvSpPr>
              <a:spLocks noChangeArrowheads="1"/>
            </p:cNvSpPr>
            <p:nvPr/>
          </p:nvSpPr>
          <p:spPr bwMode="auto">
            <a:xfrm>
              <a:off x="5488" y="2661"/>
              <a:ext cx="17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Times" charset="0"/>
                </a:rPr>
                <a:t>0</a:t>
              </a:r>
            </a:p>
          </p:txBody>
        </p:sp>
        <p:sp>
          <p:nvSpPr>
            <p:cNvPr id="24594" name="Rectangle 98"/>
            <p:cNvSpPr>
              <a:spLocks noChangeArrowheads="1"/>
            </p:cNvSpPr>
            <p:nvPr/>
          </p:nvSpPr>
          <p:spPr bwMode="auto">
            <a:xfrm>
              <a:off x="3590" y="2661"/>
              <a:ext cx="24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Times" charset="0"/>
                </a:rPr>
                <a:t>16</a:t>
              </a:r>
            </a:p>
          </p:txBody>
        </p:sp>
        <p:sp>
          <p:nvSpPr>
            <p:cNvPr id="24595" name="Rectangle 99"/>
            <p:cNvSpPr>
              <a:spLocks noChangeArrowheads="1"/>
            </p:cNvSpPr>
            <p:nvPr/>
          </p:nvSpPr>
          <p:spPr bwMode="auto">
            <a:xfrm>
              <a:off x="3002" y="2661"/>
              <a:ext cx="24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Times" charset="0"/>
                </a:rPr>
                <a:t>21</a:t>
              </a:r>
            </a:p>
          </p:txBody>
        </p:sp>
        <p:sp>
          <p:nvSpPr>
            <p:cNvPr id="24596" name="Rectangle 100"/>
            <p:cNvSpPr>
              <a:spLocks noChangeArrowheads="1"/>
            </p:cNvSpPr>
            <p:nvPr/>
          </p:nvSpPr>
          <p:spPr bwMode="auto">
            <a:xfrm>
              <a:off x="2414" y="2661"/>
              <a:ext cx="24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Times" charset="0"/>
                </a:rPr>
                <a:t>26</a:t>
              </a:r>
            </a:p>
          </p:txBody>
        </p:sp>
        <p:sp>
          <p:nvSpPr>
            <p:cNvPr id="24597" name="Rectangle 101"/>
            <p:cNvSpPr>
              <a:spLocks noChangeArrowheads="1"/>
            </p:cNvSpPr>
            <p:nvPr/>
          </p:nvSpPr>
          <p:spPr bwMode="auto">
            <a:xfrm>
              <a:off x="1918" y="2661"/>
              <a:ext cx="24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Times" charset="0"/>
                </a:rPr>
                <a:t>31</a:t>
              </a:r>
            </a:p>
          </p:txBody>
        </p:sp>
        <p:sp>
          <p:nvSpPr>
            <p:cNvPr id="24598" name="Rectangle 102"/>
            <p:cNvSpPr>
              <a:spLocks noChangeArrowheads="1"/>
            </p:cNvSpPr>
            <p:nvPr/>
          </p:nvSpPr>
          <p:spPr bwMode="auto">
            <a:xfrm>
              <a:off x="2143" y="3045"/>
              <a:ext cx="39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Times" charset="0"/>
                </a:rPr>
                <a:t>6 bits</a:t>
              </a:r>
            </a:p>
          </p:txBody>
        </p:sp>
        <p:sp>
          <p:nvSpPr>
            <p:cNvPr id="24599" name="Rectangle 103"/>
            <p:cNvSpPr>
              <a:spLocks noChangeArrowheads="1"/>
            </p:cNvSpPr>
            <p:nvPr/>
          </p:nvSpPr>
          <p:spPr bwMode="auto">
            <a:xfrm>
              <a:off x="4448" y="3045"/>
              <a:ext cx="45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Times" charset="0"/>
                </a:rPr>
                <a:t>16 bits</a:t>
              </a:r>
            </a:p>
          </p:txBody>
        </p:sp>
        <p:sp>
          <p:nvSpPr>
            <p:cNvPr id="24600" name="Rectangle 104"/>
            <p:cNvSpPr>
              <a:spLocks noChangeArrowheads="1"/>
            </p:cNvSpPr>
            <p:nvPr/>
          </p:nvSpPr>
          <p:spPr bwMode="auto">
            <a:xfrm>
              <a:off x="3318" y="3045"/>
              <a:ext cx="39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Times" charset="0"/>
                </a:rPr>
                <a:t>5 bits</a:t>
              </a:r>
            </a:p>
          </p:txBody>
        </p:sp>
        <p:sp>
          <p:nvSpPr>
            <p:cNvPr id="24601" name="Rectangle 105"/>
            <p:cNvSpPr>
              <a:spLocks noChangeArrowheads="1"/>
            </p:cNvSpPr>
            <p:nvPr/>
          </p:nvSpPr>
          <p:spPr bwMode="auto">
            <a:xfrm>
              <a:off x="2731" y="3045"/>
              <a:ext cx="39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Times" charset="0"/>
                </a:rPr>
                <a:t>5 bits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4486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Register Transfer Language (RTL)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434975" y="1363663"/>
            <a:ext cx="8632825" cy="202430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50"/>
              </a:spcBef>
            </a:pPr>
            <a:r>
              <a:rPr lang="en-US" sz="2800" dirty="0"/>
              <a:t>All start by </a:t>
            </a:r>
            <a:r>
              <a:rPr lang="en-US" sz="2800" i="1" dirty="0"/>
              <a:t>fetching</a:t>
            </a:r>
            <a:r>
              <a:rPr lang="en-US" sz="2800" dirty="0"/>
              <a:t> the </a:t>
            </a:r>
            <a:r>
              <a:rPr lang="en-US" sz="2800" dirty="0" smtClean="0"/>
              <a:t>instruction:</a:t>
            </a:r>
            <a:r>
              <a:rPr lang="en-US" sz="2800" dirty="0"/>
              <a:t/>
            </a:r>
            <a:br>
              <a:rPr lang="en-US" sz="2800" dirty="0"/>
            </a:br>
            <a:endParaRPr lang="en-US" sz="3600" dirty="0"/>
          </a:p>
          <a:p>
            <a:pPr>
              <a:spcBef>
                <a:spcPts val="1800"/>
              </a:spcBef>
            </a:pPr>
            <a:r>
              <a:rPr lang="en-US" sz="2800" dirty="0"/>
              <a:t>RTL gives the meaning of the </a:t>
            </a:r>
            <a:r>
              <a:rPr lang="en-US" sz="2800" dirty="0" smtClean="0"/>
              <a:t>instructions:</a:t>
            </a:r>
            <a:endParaRPr lang="en-US" sz="36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2FB8D-DAD8-0343-896B-C225A1C183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779463" y="1901947"/>
            <a:ext cx="7909560" cy="45925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R-format:  {op, </a:t>
            </a:r>
            <a:r>
              <a:rPr lang="en-US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rs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rt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, rd, </a:t>
            </a:r>
            <a:r>
              <a:rPr lang="en-US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shamt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funct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}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  <a:sym typeface="Symbol" charset="2"/>
              </a:rPr>
              <a:t>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 MEM[ PC ]</a:t>
            </a:r>
          </a:p>
          <a:p>
            <a:pPr defTabSz="457200"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I-format:  {op, </a:t>
            </a:r>
            <a:r>
              <a:rPr lang="en-US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rs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rt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, imm16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}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  <a:sym typeface="Symbol" charset="2"/>
              </a:rPr>
              <a:t>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 MEM[ PC ]</a:t>
            </a:r>
          </a:p>
          <a:p>
            <a:pPr defTabSz="457200">
              <a:tabLst>
                <a:tab pos="1143000" algn="l"/>
                <a:tab pos="5367338" algn="l"/>
              </a:tabLst>
            </a:pPr>
            <a:endParaRPr lang="en-US" sz="1600" b="1" u="sng" dirty="0">
              <a:solidFill>
                <a:prstClr val="black"/>
              </a:solidFill>
              <a:latin typeface="Times" charset="0"/>
            </a:endParaRPr>
          </a:p>
          <a:p>
            <a:pPr defTabSz="457200">
              <a:lnSpc>
                <a:spcPct val="90000"/>
              </a:lnSpc>
              <a:spcBef>
                <a:spcPts val="3600"/>
              </a:spcBef>
              <a:tabLst>
                <a:tab pos="1143000" algn="l"/>
                <a:tab pos="5367338" algn="l"/>
              </a:tabLst>
            </a:pP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Inst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  Register Transfers</a:t>
            </a:r>
          </a:p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ADDU   R[rd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]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  <a:sym typeface="Symbol" charset="2"/>
              </a:rPr>
              <a:t>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R[</a:t>
            </a:r>
            <a:r>
              <a:rPr lang="en-US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rs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]+R[</a:t>
            </a:r>
            <a:r>
              <a:rPr lang="en-US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]; 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PC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  <a:sym typeface="Symbol" charset="2"/>
              </a:rPr>
              <a:t>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PC+4</a:t>
            </a:r>
            <a:endParaRPr lang="en-US" dirty="0">
              <a:solidFill>
                <a:prstClr val="black"/>
              </a:solidFill>
              <a:latin typeface="Courier New" pitchFamily="49" charset="0"/>
              <a:ea typeface="Courier" charset="0"/>
              <a:cs typeface="Courier New" pitchFamily="49" charset="0"/>
            </a:endParaRPr>
          </a:p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SUBU   R[rd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]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  <a:sym typeface="Symbol" charset="2"/>
              </a:rPr>
              <a:t>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R[</a:t>
            </a:r>
            <a:r>
              <a:rPr lang="en-US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rs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]–R[</a:t>
            </a:r>
            <a:r>
              <a:rPr lang="en-US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]; 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PC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  <a:sym typeface="Symbol" charset="2"/>
              </a:rPr>
              <a:t>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PC+4</a:t>
            </a:r>
            <a:endParaRPr lang="en-US" dirty="0">
              <a:solidFill>
                <a:prstClr val="black"/>
              </a:solidFill>
              <a:latin typeface="Courier New" pitchFamily="49" charset="0"/>
              <a:ea typeface="Courier" charset="0"/>
              <a:cs typeface="Courier New" pitchFamily="49" charset="0"/>
            </a:endParaRPr>
          </a:p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ORI    R[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rt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]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  <a:sym typeface="Symbol" charset="2"/>
              </a:rPr>
              <a:t>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R[</a:t>
            </a:r>
            <a:r>
              <a:rPr lang="en-US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rs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]|</a:t>
            </a:r>
            <a:r>
              <a:rPr lang="en-US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zero_ext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(imm16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); 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PC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  <a:sym typeface="Symbol" charset="2"/>
              </a:rPr>
              <a:t>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PC+4</a:t>
            </a:r>
            <a:endParaRPr lang="en-US" dirty="0">
              <a:solidFill>
                <a:prstClr val="black"/>
              </a:solidFill>
              <a:latin typeface="Courier New" pitchFamily="49" charset="0"/>
              <a:ea typeface="Courier" charset="0"/>
              <a:cs typeface="Courier New" pitchFamily="49" charset="0"/>
            </a:endParaRPr>
          </a:p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LOAD   R[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rt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]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  <a:sym typeface="Symbol" charset="2"/>
              </a:rPr>
              <a:t>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MEM[R[</a:t>
            </a:r>
            <a:r>
              <a:rPr lang="en-US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rs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]+</a:t>
            </a:r>
            <a:r>
              <a:rPr lang="en-US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sign_ext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(imm16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)]; 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PC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  <a:sym typeface="Symbol" charset="2"/>
              </a:rPr>
              <a:t>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PC+4</a:t>
            </a:r>
            <a:endParaRPr lang="en-US" dirty="0">
              <a:solidFill>
                <a:prstClr val="black"/>
              </a:solidFill>
              <a:latin typeface="Courier New" pitchFamily="49" charset="0"/>
              <a:ea typeface="Courier" charset="0"/>
              <a:cs typeface="Courier New" pitchFamily="49" charset="0"/>
            </a:endParaRPr>
          </a:p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STORE  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MEM[R[</a:t>
            </a:r>
            <a:r>
              <a:rPr lang="en-US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rs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]+</a:t>
            </a:r>
            <a:r>
              <a:rPr lang="en-US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sign_ext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(imm16)]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  <a:sym typeface="Symbol" charset="2"/>
              </a:rPr>
              <a:t>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R[</a:t>
            </a:r>
            <a:r>
              <a:rPr lang="en-US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]; 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PC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  <a:sym typeface="Symbol" charset="2"/>
              </a:rPr>
              <a:t>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PC+4</a:t>
            </a:r>
            <a:endParaRPr lang="en-US" dirty="0">
              <a:solidFill>
                <a:prstClr val="black"/>
              </a:solidFill>
              <a:latin typeface="Courier New" pitchFamily="49" charset="0"/>
              <a:ea typeface="Courier" charset="0"/>
              <a:cs typeface="Courier New" pitchFamily="49" charset="0"/>
            </a:endParaRPr>
          </a:p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BEQ    if ( R[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] == R[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] 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           then 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PC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  <a:sym typeface="Symbol" charset="2"/>
              </a:rPr>
              <a:t>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PC+4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+ (</a:t>
            </a:r>
            <a:r>
              <a:rPr lang="en-US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sign_ext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(imm16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) || 00)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           else 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PC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  <a:sym typeface="Symbol" charset="2"/>
              </a:rPr>
              <a:t>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PC+4</a:t>
            </a:r>
            <a:endParaRPr lang="en-US" dirty="0">
              <a:solidFill>
                <a:prstClr val="black"/>
              </a:solidFill>
              <a:latin typeface="Courier New" pitchFamily="49" charset="0"/>
              <a:ea typeface="Courier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29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Step 1: Requirements of the Instruction Set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199"/>
            <a:ext cx="8229600" cy="4937760"/>
          </a:xfrm>
        </p:spPr>
        <p:txBody>
          <a:bodyPr>
            <a:normAutofit lnSpcReduction="10000"/>
          </a:bodyPr>
          <a:lstStyle/>
          <a:p>
            <a:pPr>
              <a:spcBef>
                <a:spcPts val="300"/>
              </a:spcBef>
              <a:defRPr/>
            </a:pPr>
            <a:r>
              <a:rPr lang="en-US" sz="2800" dirty="0" smtClean="0"/>
              <a:t>Memory (MEM)</a:t>
            </a:r>
          </a:p>
          <a:p>
            <a:pPr lvl="1">
              <a:spcBef>
                <a:spcPts val="300"/>
              </a:spcBef>
              <a:defRPr/>
            </a:pPr>
            <a:r>
              <a:rPr lang="en-US" sz="2400" dirty="0" smtClean="0"/>
              <a:t>Instructions &amp; data (separate: in reality just caches)</a:t>
            </a:r>
          </a:p>
          <a:p>
            <a:pPr lvl="1">
              <a:spcBef>
                <a:spcPts val="300"/>
              </a:spcBef>
              <a:defRPr/>
            </a:pPr>
            <a:r>
              <a:rPr lang="en-US" sz="2400" dirty="0" smtClean="0"/>
              <a:t>Load from and store to</a:t>
            </a:r>
          </a:p>
          <a:p>
            <a:pPr>
              <a:spcBef>
                <a:spcPts val="300"/>
              </a:spcBef>
              <a:defRPr/>
            </a:pPr>
            <a:r>
              <a:rPr lang="en-US" sz="2800" dirty="0" smtClean="0"/>
              <a:t>Registers (32 32-bit </a:t>
            </a:r>
            <a:r>
              <a:rPr lang="en-US" sz="2800" dirty="0" err="1" smtClean="0"/>
              <a:t>regs</a:t>
            </a:r>
            <a:r>
              <a:rPr lang="en-US" sz="2800" dirty="0" smtClean="0"/>
              <a:t>)</a:t>
            </a:r>
          </a:p>
          <a:p>
            <a:pPr lvl="1">
              <a:spcBef>
                <a:spcPts val="300"/>
              </a:spcBef>
              <a:defRPr/>
            </a:pPr>
            <a:r>
              <a:rPr lang="en-US" sz="2400" dirty="0" smtClean="0"/>
              <a:t>Read </a:t>
            </a:r>
            <a:r>
              <a:rPr lang="en-US" sz="2400" i="1" dirty="0" err="1" smtClean="0"/>
              <a:t>rs</a:t>
            </a:r>
            <a:r>
              <a:rPr lang="en-US" sz="2400" dirty="0" smtClean="0"/>
              <a:t> and </a:t>
            </a:r>
            <a:r>
              <a:rPr lang="en-US" sz="2400" i="1" dirty="0" err="1" smtClean="0"/>
              <a:t>rt</a:t>
            </a:r>
            <a:endParaRPr lang="en-US" sz="2400" i="1" dirty="0" smtClean="0"/>
          </a:p>
          <a:p>
            <a:pPr lvl="1">
              <a:spcBef>
                <a:spcPts val="300"/>
              </a:spcBef>
              <a:defRPr/>
            </a:pPr>
            <a:r>
              <a:rPr lang="en-US" sz="2400" dirty="0" smtClean="0"/>
              <a:t>Write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 </a:t>
            </a:r>
            <a:r>
              <a:rPr lang="en-US" sz="2400" dirty="0" smtClean="0"/>
              <a:t>or </a:t>
            </a:r>
            <a:r>
              <a:rPr lang="en-US" sz="2400" i="1" dirty="0" smtClean="0"/>
              <a:t>rd</a:t>
            </a:r>
          </a:p>
          <a:p>
            <a:pPr>
              <a:spcBef>
                <a:spcPts val="300"/>
              </a:spcBef>
              <a:defRPr/>
            </a:pPr>
            <a:r>
              <a:rPr lang="en-US" sz="2800" dirty="0" smtClean="0"/>
              <a:t>PC</a:t>
            </a:r>
          </a:p>
          <a:p>
            <a:pPr lvl="1">
              <a:spcBef>
                <a:spcPts val="300"/>
              </a:spcBef>
              <a:defRPr/>
            </a:pPr>
            <a:r>
              <a:rPr lang="en-US" sz="2400" dirty="0"/>
              <a:t>Add 4 (+ maybe extended immediate</a:t>
            </a:r>
            <a:r>
              <a:rPr lang="en-US" sz="2400" dirty="0" smtClean="0"/>
              <a:t>)</a:t>
            </a:r>
            <a:endParaRPr lang="en-US" sz="2400" dirty="0"/>
          </a:p>
          <a:p>
            <a:pPr>
              <a:spcBef>
                <a:spcPts val="300"/>
              </a:spcBef>
              <a:defRPr/>
            </a:pPr>
            <a:r>
              <a:rPr lang="en-US" sz="2800" dirty="0" smtClean="0"/>
              <a:t>Extender (sign/zero extend)</a:t>
            </a:r>
          </a:p>
          <a:p>
            <a:pPr>
              <a:spcBef>
                <a:spcPts val="300"/>
              </a:spcBef>
              <a:defRPr/>
            </a:pPr>
            <a:r>
              <a:rPr lang="en-US" sz="2800" dirty="0" smtClean="0"/>
              <a:t>Add/Sub/OR unit for operation on </a:t>
            </a:r>
            <a:r>
              <a:rPr lang="en-US" sz="2800" dirty="0" err="1" smtClean="0"/>
              <a:t>register(s</a:t>
            </a:r>
            <a:r>
              <a:rPr lang="en-US" sz="2800" dirty="0" smtClean="0"/>
              <a:t>) or extended immediate</a:t>
            </a:r>
          </a:p>
          <a:p>
            <a:pPr lvl="1">
              <a:spcBef>
                <a:spcPts val="300"/>
              </a:spcBef>
              <a:defRPr/>
            </a:pPr>
            <a:r>
              <a:rPr lang="en-US" sz="2400" dirty="0" smtClean="0"/>
              <a:t>Compare if registers equal?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1DCCB-BD47-224F-A41D-FA22F8BD37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9821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Generic </a:t>
            </a:r>
            <a:r>
              <a:rPr lang="en-US" dirty="0" err="1" smtClean="0">
                <a:solidFill>
                  <a:schemeClr val="accent1"/>
                </a:solidFill>
              </a:rPr>
              <a:t>Datapath</a:t>
            </a:r>
            <a:r>
              <a:rPr lang="en-US" dirty="0" smtClean="0">
                <a:solidFill>
                  <a:schemeClr val="accent1"/>
                </a:solidFill>
              </a:rPr>
              <a:t>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920240"/>
          </a:xfrm>
        </p:spPr>
        <p:txBody>
          <a:bodyPr>
            <a:normAutofit fontScale="92500"/>
          </a:bodyPr>
          <a:lstStyle/>
          <a:p>
            <a:r>
              <a:rPr lang="en-US" sz="3000" dirty="0"/>
              <a:t>Break up the process of “executing an </a:t>
            </a:r>
            <a:r>
              <a:rPr lang="en-US" sz="3000" dirty="0" smtClean="0"/>
              <a:t>instruction”</a:t>
            </a:r>
          </a:p>
          <a:p>
            <a:pPr lvl="1"/>
            <a:r>
              <a:rPr lang="en-US" sz="2600" dirty="0"/>
              <a:t>Smaller </a:t>
            </a:r>
            <a:r>
              <a:rPr lang="en-US" sz="2600" dirty="0" smtClean="0"/>
              <a:t>phases </a:t>
            </a:r>
            <a:r>
              <a:rPr lang="en-US" sz="2600" dirty="0"/>
              <a:t>easier to </a:t>
            </a:r>
            <a:r>
              <a:rPr lang="en-US" sz="2600" dirty="0" smtClean="0"/>
              <a:t>design and modify independently</a:t>
            </a:r>
            <a:endParaRPr lang="en-US" sz="2600" dirty="0"/>
          </a:p>
          <a:p>
            <a:r>
              <a:rPr lang="en-US" sz="3000" dirty="0" smtClean="0"/>
              <a:t>Proj1 </a:t>
            </a:r>
            <a:r>
              <a:rPr lang="en-US" sz="3000" dirty="0"/>
              <a:t>had 3 phases: Fetch, Decode, </a:t>
            </a:r>
            <a:r>
              <a:rPr lang="en-US" sz="3000" dirty="0" smtClean="0"/>
              <a:t>Execute</a:t>
            </a:r>
          </a:p>
          <a:p>
            <a:pPr lvl="1"/>
            <a:r>
              <a:rPr lang="en-US" sz="2600" dirty="0" smtClean="0"/>
              <a:t>Now </a:t>
            </a:r>
            <a:r>
              <a:rPr lang="en-US" sz="2600" dirty="0"/>
              <a:t>expand </a:t>
            </a:r>
            <a:r>
              <a:rPr lang="en-US" sz="2600" dirty="0" smtClean="0"/>
              <a:t>Execute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1414463" y="3840480"/>
            <a:ext cx="1665287" cy="722313"/>
            <a:chOff x="729" y="2832"/>
            <a:chExt cx="1355" cy="455"/>
          </a:xfrm>
        </p:grpSpPr>
        <p:sp>
          <p:nvSpPr>
            <p:cNvPr id="8" name="Text Box 41"/>
            <p:cNvSpPr txBox="1">
              <a:spLocks noChangeArrowheads="1"/>
            </p:cNvSpPr>
            <p:nvPr/>
          </p:nvSpPr>
          <p:spPr bwMode="auto">
            <a:xfrm>
              <a:off x="732" y="2841"/>
              <a:ext cx="1272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sz="2000" dirty="0">
                  <a:solidFill>
                    <a:srgbClr val="4F81BD"/>
                  </a:solidFill>
                </a:rPr>
                <a:t>1. Instruction</a:t>
              </a:r>
            </a:p>
            <a:p>
              <a:pPr algn="ctr" defTabSz="457200">
                <a:defRPr/>
              </a:pPr>
              <a:r>
                <a:rPr lang="en-US" sz="2000" dirty="0">
                  <a:solidFill>
                    <a:srgbClr val="4F81BD"/>
                  </a:solidFill>
                </a:rPr>
                <a:t>Fetch</a:t>
              </a:r>
            </a:p>
          </p:txBody>
        </p:sp>
        <p:sp>
          <p:nvSpPr>
            <p:cNvPr id="9" name="Line 42"/>
            <p:cNvSpPr>
              <a:spLocks noChangeShapeType="1"/>
            </p:cNvSpPr>
            <p:nvPr/>
          </p:nvSpPr>
          <p:spPr bwMode="auto">
            <a:xfrm>
              <a:off x="729" y="2832"/>
              <a:ext cx="1355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srgbClr val="4F81BD"/>
                </a:solidFill>
              </a:endParaRPr>
            </a:p>
          </p:txBody>
        </p:sp>
      </p:grp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3201028" y="3840480"/>
            <a:ext cx="1831347" cy="723900"/>
            <a:chOff x="676" y="2832"/>
            <a:chExt cx="1408" cy="456"/>
          </a:xfrm>
        </p:grpSpPr>
        <p:sp>
          <p:nvSpPr>
            <p:cNvPr id="11" name="Text Box 44"/>
            <p:cNvSpPr txBox="1">
              <a:spLocks noChangeArrowheads="1"/>
            </p:cNvSpPr>
            <p:nvPr/>
          </p:nvSpPr>
          <p:spPr bwMode="auto">
            <a:xfrm>
              <a:off x="676" y="2842"/>
              <a:ext cx="1406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sz="2000" dirty="0" smtClean="0">
                  <a:solidFill>
                    <a:srgbClr val="4F81BD"/>
                  </a:solidFill>
                </a:rPr>
                <a:t>2</a:t>
              </a:r>
              <a:r>
                <a:rPr lang="en-US" sz="2000" dirty="0">
                  <a:solidFill>
                    <a:srgbClr val="4F81BD"/>
                  </a:solidFill>
                </a:rPr>
                <a:t>. Decode/</a:t>
              </a:r>
            </a:p>
            <a:p>
              <a:pPr algn="ctr" defTabSz="457200">
                <a:defRPr/>
              </a:pPr>
              <a:r>
                <a:rPr lang="en-US" sz="2000" dirty="0">
                  <a:solidFill>
                    <a:srgbClr val="4F81BD"/>
                  </a:solidFill>
                </a:rPr>
                <a:t>    </a:t>
              </a:r>
              <a:r>
                <a:rPr lang="en-US" sz="2000" dirty="0" smtClean="0">
                  <a:solidFill>
                    <a:srgbClr val="4F81BD"/>
                  </a:solidFill>
                </a:rPr>
                <a:t>Register Read</a:t>
              </a:r>
              <a:endParaRPr lang="en-US" sz="2000" dirty="0">
                <a:solidFill>
                  <a:srgbClr val="4F81BD"/>
                </a:solidFill>
              </a:endParaRPr>
            </a:p>
          </p:txBody>
        </p:sp>
        <p:sp>
          <p:nvSpPr>
            <p:cNvPr id="12" name="Line 45"/>
            <p:cNvSpPr>
              <a:spLocks noChangeShapeType="1"/>
            </p:cNvSpPr>
            <p:nvPr/>
          </p:nvSpPr>
          <p:spPr bwMode="auto">
            <a:xfrm>
              <a:off x="728" y="2832"/>
              <a:ext cx="135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srgbClr val="4F81BD"/>
                </a:solidFill>
              </a:endParaRPr>
            </a:p>
          </p:txBody>
        </p:sp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5156200" y="3840480"/>
            <a:ext cx="1500188" cy="415925"/>
            <a:chOff x="729" y="2832"/>
            <a:chExt cx="1355" cy="262"/>
          </a:xfrm>
        </p:grpSpPr>
        <p:sp>
          <p:nvSpPr>
            <p:cNvPr id="14" name="Text Box 47"/>
            <p:cNvSpPr txBox="1">
              <a:spLocks noChangeArrowheads="1"/>
            </p:cNvSpPr>
            <p:nvPr/>
          </p:nvSpPr>
          <p:spPr bwMode="auto">
            <a:xfrm>
              <a:off x="786" y="2842"/>
              <a:ext cx="1127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sz="2000" dirty="0">
                  <a:solidFill>
                    <a:srgbClr val="4F81BD"/>
                  </a:solidFill>
                </a:rPr>
                <a:t>3. Execute</a:t>
              </a:r>
            </a:p>
          </p:txBody>
        </p:sp>
        <p:sp>
          <p:nvSpPr>
            <p:cNvPr id="15" name="Line 48"/>
            <p:cNvSpPr>
              <a:spLocks noChangeShapeType="1"/>
            </p:cNvSpPr>
            <p:nvPr/>
          </p:nvSpPr>
          <p:spPr bwMode="auto">
            <a:xfrm>
              <a:off x="729" y="2832"/>
              <a:ext cx="1355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srgbClr val="4F81BD"/>
                </a:solidFill>
              </a:endParaRPr>
            </a:p>
          </p:txBody>
        </p:sp>
      </p:grpSp>
      <p:grpSp>
        <p:nvGrpSpPr>
          <p:cNvPr id="16" name="Group 49"/>
          <p:cNvGrpSpPr>
            <a:grpSpLocks/>
          </p:cNvGrpSpPr>
          <p:nvPr/>
        </p:nvGrpSpPr>
        <p:grpSpPr bwMode="auto">
          <a:xfrm>
            <a:off x="6457950" y="3840480"/>
            <a:ext cx="1330325" cy="415925"/>
            <a:chOff x="271" y="2832"/>
            <a:chExt cx="2149" cy="262"/>
          </a:xfrm>
        </p:grpSpPr>
        <p:sp>
          <p:nvSpPr>
            <p:cNvPr id="17" name="Text Box 50"/>
            <p:cNvSpPr txBox="1">
              <a:spLocks noChangeArrowheads="1"/>
            </p:cNvSpPr>
            <p:nvPr/>
          </p:nvSpPr>
          <p:spPr bwMode="auto">
            <a:xfrm>
              <a:off x="271" y="2842"/>
              <a:ext cx="2149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sz="2000" dirty="0">
                  <a:solidFill>
                    <a:srgbClr val="4F81BD"/>
                  </a:solidFill>
                </a:rPr>
                <a:t>4. Memory</a:t>
              </a:r>
            </a:p>
          </p:txBody>
        </p:sp>
        <p:sp>
          <p:nvSpPr>
            <p:cNvPr id="18" name="Line 51"/>
            <p:cNvSpPr>
              <a:spLocks noChangeShapeType="1"/>
            </p:cNvSpPr>
            <p:nvPr/>
          </p:nvSpPr>
          <p:spPr bwMode="auto">
            <a:xfrm>
              <a:off x="730" y="2832"/>
              <a:ext cx="135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srgbClr val="4F81BD"/>
                </a:solidFill>
              </a:endParaRPr>
            </a:p>
          </p:txBody>
        </p:sp>
      </p:grpSp>
      <p:grpSp>
        <p:nvGrpSpPr>
          <p:cNvPr id="19" name="Group 52"/>
          <p:cNvGrpSpPr>
            <a:grpSpLocks/>
          </p:cNvGrpSpPr>
          <p:nvPr/>
        </p:nvGrpSpPr>
        <p:grpSpPr bwMode="auto">
          <a:xfrm>
            <a:off x="7639050" y="3840480"/>
            <a:ext cx="1277938" cy="723900"/>
            <a:chOff x="592" y="2832"/>
            <a:chExt cx="1649" cy="456"/>
          </a:xfrm>
        </p:grpSpPr>
        <p:sp>
          <p:nvSpPr>
            <p:cNvPr id="20" name="Text Box 53"/>
            <p:cNvSpPr txBox="1">
              <a:spLocks noChangeArrowheads="1"/>
            </p:cNvSpPr>
            <p:nvPr/>
          </p:nvSpPr>
          <p:spPr bwMode="auto">
            <a:xfrm>
              <a:off x="592" y="2842"/>
              <a:ext cx="1649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/>
              <a:r>
                <a:rPr lang="en-US" sz="2000" dirty="0">
                  <a:solidFill>
                    <a:srgbClr val="4F81BD"/>
                  </a:solidFill>
                </a:rPr>
                <a:t>5. Register</a:t>
              </a:r>
            </a:p>
            <a:p>
              <a:pPr algn="ctr" defTabSz="457200"/>
              <a:r>
                <a:rPr lang="en-US" sz="2000" dirty="0">
                  <a:solidFill>
                    <a:srgbClr val="4F81BD"/>
                  </a:solidFill>
                </a:rPr>
                <a:t>     Write</a:t>
              </a:r>
            </a:p>
          </p:txBody>
        </p:sp>
        <p:sp>
          <p:nvSpPr>
            <p:cNvPr id="21" name="Line 54"/>
            <p:cNvSpPr>
              <a:spLocks noChangeShapeType="1"/>
            </p:cNvSpPr>
            <p:nvPr/>
          </p:nvSpPr>
          <p:spPr bwMode="auto">
            <a:xfrm>
              <a:off x="729" y="2832"/>
              <a:ext cx="135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srgbClr val="4F81BD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48640" y="1600200"/>
            <a:ext cx="7315200" cy="2186884"/>
            <a:chOff x="533400" y="1968500"/>
            <a:chExt cx="7391400" cy="2917111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 rot="16200000">
              <a:off x="457348" y="2922095"/>
              <a:ext cx="1292913" cy="37880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sz="2000" dirty="0" smtClean="0">
                  <a:solidFill>
                    <a:prstClr val="black"/>
                  </a:solidFill>
                </a:rPr>
                <a:t>PC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 rot="-5400000">
              <a:off x="1600200" y="2806700"/>
              <a:ext cx="1981200" cy="10668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sz="2000" dirty="0">
                  <a:solidFill>
                    <a:prstClr val="black"/>
                  </a:solidFill>
                </a:rPr>
                <a:t>instruction</a:t>
              </a:r>
            </a:p>
            <a:p>
              <a:pPr algn="ctr" defTabSz="457200"/>
              <a:r>
                <a:rPr lang="en-US" sz="2000" dirty="0">
                  <a:solidFill>
                    <a:prstClr val="black"/>
                  </a:solidFill>
                </a:rPr>
                <a:t>memory</a:t>
              </a:r>
            </a:p>
          </p:txBody>
        </p:sp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1524000" y="3933825"/>
              <a:ext cx="366713" cy="5492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sz="2000" dirty="0">
                  <a:solidFill>
                    <a:prstClr val="black"/>
                  </a:solidFill>
                </a:rPr>
                <a:t>+4</a:t>
              </a:r>
            </a:p>
          </p:txBody>
        </p:sp>
        <p:sp>
          <p:nvSpPr>
            <p:cNvPr id="26" name="Line 7"/>
            <p:cNvSpPr>
              <a:spLocks noChangeShapeType="1"/>
            </p:cNvSpPr>
            <p:nvPr/>
          </p:nvSpPr>
          <p:spPr bwMode="auto">
            <a:xfrm>
              <a:off x="1295400" y="3111500"/>
              <a:ext cx="76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Rectangle 8"/>
            <p:cNvSpPr>
              <a:spLocks noChangeArrowheads="1"/>
            </p:cNvSpPr>
            <p:nvPr/>
          </p:nvSpPr>
          <p:spPr bwMode="auto">
            <a:xfrm>
              <a:off x="3657600" y="2501900"/>
              <a:ext cx="990600" cy="12954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sz="2000" dirty="0" smtClean="0">
                  <a:solidFill>
                    <a:prstClr val="black"/>
                  </a:solidFill>
                </a:rPr>
                <a:t>Register</a:t>
              </a:r>
            </a:p>
            <a:p>
              <a:pPr algn="ctr" defTabSz="457200"/>
              <a:r>
                <a:rPr lang="en-US" sz="2000" dirty="0" smtClean="0">
                  <a:solidFill>
                    <a:prstClr val="black"/>
                  </a:solidFill>
                </a:rPr>
                <a:t>File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28" name="Line 9"/>
            <p:cNvSpPr>
              <a:spLocks noChangeShapeType="1"/>
            </p:cNvSpPr>
            <p:nvPr/>
          </p:nvSpPr>
          <p:spPr bwMode="auto">
            <a:xfrm>
              <a:off x="3124200" y="2959100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>
              <a:off x="3124200" y="3332163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Line 11"/>
            <p:cNvSpPr>
              <a:spLocks noChangeShapeType="1"/>
            </p:cNvSpPr>
            <p:nvPr/>
          </p:nvSpPr>
          <p:spPr bwMode="auto">
            <a:xfrm>
              <a:off x="3124200" y="3644900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3088173" y="3248024"/>
              <a:ext cx="33972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/>
              <a:r>
                <a:rPr lang="en-US" sz="2000" dirty="0" err="1">
                  <a:solidFill>
                    <a:prstClr val="black"/>
                  </a:solidFill>
                </a:rPr>
                <a:t>rt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3076333" y="2943226"/>
              <a:ext cx="395287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/>
              <a:r>
                <a:rPr lang="en-US" sz="2000" dirty="0" err="1">
                  <a:solidFill>
                    <a:prstClr val="black"/>
                  </a:solidFill>
                </a:rPr>
                <a:t>rs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33" name="Text Box 14"/>
            <p:cNvSpPr txBox="1">
              <a:spLocks noChangeArrowheads="1"/>
            </p:cNvSpPr>
            <p:nvPr/>
          </p:nvSpPr>
          <p:spPr bwMode="auto">
            <a:xfrm>
              <a:off x="3079750" y="2562225"/>
              <a:ext cx="409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/>
              <a:r>
                <a:rPr lang="en-US" sz="2000">
                  <a:solidFill>
                    <a:prstClr val="black"/>
                  </a:solidFill>
                </a:rPr>
                <a:t>rd</a:t>
              </a:r>
            </a:p>
          </p:txBody>
        </p:sp>
        <p:grpSp>
          <p:nvGrpSpPr>
            <p:cNvPr id="35" name="Group 16"/>
            <p:cNvGrpSpPr>
              <a:grpSpLocks/>
            </p:cNvGrpSpPr>
            <p:nvPr/>
          </p:nvGrpSpPr>
          <p:grpSpPr bwMode="auto">
            <a:xfrm>
              <a:off x="5334000" y="2562225"/>
              <a:ext cx="1219200" cy="1524000"/>
              <a:chOff x="3648" y="1348"/>
              <a:chExt cx="768" cy="960"/>
            </a:xfrm>
          </p:grpSpPr>
          <p:sp>
            <p:nvSpPr>
              <p:cNvPr id="58" name="Freeform 18"/>
              <p:cNvSpPr>
                <a:spLocks/>
              </p:cNvSpPr>
              <p:nvPr/>
            </p:nvSpPr>
            <p:spPr bwMode="auto">
              <a:xfrm>
                <a:off x="3648" y="1348"/>
                <a:ext cx="528" cy="960"/>
              </a:xfrm>
              <a:custGeom>
                <a:avLst/>
                <a:gdLst>
                  <a:gd name="T0" fmla="*/ 0 w 528"/>
                  <a:gd name="T1" fmla="*/ 0 h 960"/>
                  <a:gd name="T2" fmla="*/ 528 w 528"/>
                  <a:gd name="T3" fmla="*/ 192 h 960"/>
                  <a:gd name="T4" fmla="*/ 528 w 528"/>
                  <a:gd name="T5" fmla="*/ 672 h 960"/>
                  <a:gd name="T6" fmla="*/ 0 w 528"/>
                  <a:gd name="T7" fmla="*/ 960 h 960"/>
                  <a:gd name="T8" fmla="*/ 0 w 528"/>
                  <a:gd name="T9" fmla="*/ 528 h 960"/>
                  <a:gd name="T10" fmla="*/ 48 w 528"/>
                  <a:gd name="T11" fmla="*/ 480 h 960"/>
                  <a:gd name="T12" fmla="*/ 0 w 528"/>
                  <a:gd name="T13" fmla="*/ 432 h 960"/>
                  <a:gd name="T14" fmla="*/ 0 w 528"/>
                  <a:gd name="T15" fmla="*/ 0 h 96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28"/>
                  <a:gd name="T25" fmla="*/ 0 h 960"/>
                  <a:gd name="T26" fmla="*/ 528 w 528"/>
                  <a:gd name="T27" fmla="*/ 960 h 96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28" h="960">
                    <a:moveTo>
                      <a:pt x="0" y="0"/>
                    </a:moveTo>
                    <a:lnTo>
                      <a:pt x="528" y="192"/>
                    </a:lnTo>
                    <a:lnTo>
                      <a:pt x="528" y="672"/>
                    </a:lnTo>
                    <a:lnTo>
                      <a:pt x="0" y="960"/>
                    </a:lnTo>
                    <a:lnTo>
                      <a:pt x="0" y="528"/>
                    </a:lnTo>
                    <a:lnTo>
                      <a:pt x="48" y="480"/>
                    </a:lnTo>
                    <a:lnTo>
                      <a:pt x="0" y="4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457200"/>
                <a:r>
                  <a:rPr lang="en-US" sz="2000" dirty="0" smtClean="0">
                    <a:solidFill>
                      <a:prstClr val="black"/>
                    </a:solidFill>
                  </a:rPr>
                  <a:t>ALU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Line 19"/>
              <p:cNvSpPr>
                <a:spLocks noChangeShapeType="1"/>
              </p:cNvSpPr>
              <p:nvPr/>
            </p:nvSpPr>
            <p:spPr bwMode="auto">
              <a:xfrm>
                <a:off x="4176" y="1780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6" name="Line 20"/>
            <p:cNvSpPr>
              <a:spLocks noChangeShapeType="1"/>
            </p:cNvSpPr>
            <p:nvPr/>
          </p:nvSpPr>
          <p:spPr bwMode="auto">
            <a:xfrm>
              <a:off x="4648200" y="3644900"/>
              <a:ext cx="685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Line 21"/>
            <p:cNvSpPr>
              <a:spLocks noChangeShapeType="1"/>
            </p:cNvSpPr>
            <p:nvPr/>
          </p:nvSpPr>
          <p:spPr bwMode="auto">
            <a:xfrm>
              <a:off x="3124200" y="3995738"/>
              <a:ext cx="21796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Line 22"/>
            <p:cNvSpPr>
              <a:spLocks noChangeShapeType="1"/>
            </p:cNvSpPr>
            <p:nvPr/>
          </p:nvSpPr>
          <p:spPr bwMode="auto">
            <a:xfrm>
              <a:off x="4648200" y="2830513"/>
              <a:ext cx="6556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Rectangle 23"/>
            <p:cNvSpPr>
              <a:spLocks noChangeArrowheads="1"/>
            </p:cNvSpPr>
            <p:nvPr/>
          </p:nvSpPr>
          <p:spPr bwMode="auto">
            <a:xfrm rot="-5400000">
              <a:off x="6096000" y="2959100"/>
              <a:ext cx="1981200" cy="10668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sz="2000" dirty="0">
                  <a:solidFill>
                    <a:prstClr val="black"/>
                  </a:solidFill>
                </a:rPr>
                <a:t>Data</a:t>
              </a:r>
            </a:p>
            <a:p>
              <a:pPr algn="ctr" defTabSz="457200"/>
              <a:r>
                <a:rPr lang="en-US" sz="2000" dirty="0">
                  <a:solidFill>
                    <a:prstClr val="black"/>
                  </a:solidFill>
                </a:rPr>
                <a:t>memory</a:t>
              </a:r>
            </a:p>
          </p:txBody>
        </p:sp>
        <p:sp>
          <p:nvSpPr>
            <p:cNvPr id="40" name="Line 24"/>
            <p:cNvSpPr>
              <a:spLocks noChangeShapeType="1"/>
            </p:cNvSpPr>
            <p:nvPr/>
          </p:nvSpPr>
          <p:spPr bwMode="auto">
            <a:xfrm>
              <a:off x="4876800" y="36449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Line 25"/>
            <p:cNvSpPr>
              <a:spLocks noChangeShapeType="1"/>
            </p:cNvSpPr>
            <p:nvPr/>
          </p:nvSpPr>
          <p:spPr bwMode="auto">
            <a:xfrm>
              <a:off x="4876800" y="40259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Line 26"/>
            <p:cNvSpPr>
              <a:spLocks noChangeShapeType="1"/>
            </p:cNvSpPr>
            <p:nvPr/>
          </p:nvSpPr>
          <p:spPr bwMode="auto">
            <a:xfrm>
              <a:off x="4876800" y="4330700"/>
              <a:ext cx="1676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Line 27"/>
            <p:cNvSpPr>
              <a:spLocks noChangeShapeType="1"/>
            </p:cNvSpPr>
            <p:nvPr/>
          </p:nvSpPr>
          <p:spPr bwMode="auto">
            <a:xfrm>
              <a:off x="7620000" y="3248025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Line 28"/>
            <p:cNvSpPr>
              <a:spLocks noChangeShapeType="1"/>
            </p:cNvSpPr>
            <p:nvPr/>
          </p:nvSpPr>
          <p:spPr bwMode="auto">
            <a:xfrm flipV="1">
              <a:off x="7924800" y="1968500"/>
              <a:ext cx="0" cy="127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Line 29"/>
            <p:cNvSpPr>
              <a:spLocks noChangeShapeType="1"/>
            </p:cNvSpPr>
            <p:nvPr/>
          </p:nvSpPr>
          <p:spPr bwMode="auto">
            <a:xfrm flipH="1">
              <a:off x="3921125" y="1968500"/>
              <a:ext cx="40036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Line 30"/>
            <p:cNvSpPr>
              <a:spLocks noChangeShapeType="1"/>
            </p:cNvSpPr>
            <p:nvPr/>
          </p:nvSpPr>
          <p:spPr bwMode="auto">
            <a:xfrm>
              <a:off x="3921125" y="1968500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Text Box 31"/>
            <p:cNvSpPr txBox="1">
              <a:spLocks noChangeArrowheads="1"/>
            </p:cNvSpPr>
            <p:nvPr/>
          </p:nvSpPr>
          <p:spPr bwMode="auto">
            <a:xfrm>
              <a:off x="3079750" y="3949700"/>
              <a:ext cx="663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/>
              <a:r>
                <a:rPr lang="en-US" sz="2000">
                  <a:solidFill>
                    <a:prstClr val="black"/>
                  </a:solidFill>
                </a:rPr>
                <a:t>imm</a:t>
              </a:r>
            </a:p>
          </p:txBody>
        </p:sp>
        <p:sp>
          <p:nvSpPr>
            <p:cNvPr id="48" name="Line 32"/>
            <p:cNvSpPr>
              <a:spLocks noChangeShapeType="1"/>
            </p:cNvSpPr>
            <p:nvPr/>
          </p:nvSpPr>
          <p:spPr bwMode="auto">
            <a:xfrm>
              <a:off x="1676400" y="3111500"/>
              <a:ext cx="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AutoShape 33"/>
            <p:cNvSpPr>
              <a:spLocks noChangeArrowheads="1"/>
            </p:cNvSpPr>
            <p:nvPr/>
          </p:nvSpPr>
          <p:spPr bwMode="auto">
            <a:xfrm rot="16200000">
              <a:off x="703652" y="4293696"/>
              <a:ext cx="805021" cy="37880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sz="2000" dirty="0" smtClean="0">
                  <a:solidFill>
                    <a:prstClr val="black"/>
                  </a:solidFill>
                </a:rPr>
                <a:t>MUX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50" name="Line 34"/>
            <p:cNvSpPr>
              <a:spLocks noChangeShapeType="1"/>
            </p:cNvSpPr>
            <p:nvPr/>
          </p:nvSpPr>
          <p:spPr bwMode="auto">
            <a:xfrm flipH="1">
              <a:off x="1295400" y="4308475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Line 35"/>
            <p:cNvSpPr>
              <a:spLocks noChangeShapeType="1"/>
            </p:cNvSpPr>
            <p:nvPr/>
          </p:nvSpPr>
          <p:spPr bwMode="auto">
            <a:xfrm>
              <a:off x="3743325" y="3995738"/>
              <a:ext cx="0" cy="6715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Line 36"/>
            <p:cNvSpPr>
              <a:spLocks noChangeShapeType="1"/>
            </p:cNvSpPr>
            <p:nvPr/>
          </p:nvSpPr>
          <p:spPr bwMode="auto">
            <a:xfrm flipH="1">
              <a:off x="1295400" y="4667250"/>
              <a:ext cx="2447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Line 37"/>
            <p:cNvSpPr>
              <a:spLocks noChangeShapeType="1"/>
            </p:cNvSpPr>
            <p:nvPr/>
          </p:nvSpPr>
          <p:spPr bwMode="auto">
            <a:xfrm flipH="1">
              <a:off x="533400" y="44831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Line 38"/>
            <p:cNvSpPr>
              <a:spLocks noChangeShapeType="1"/>
            </p:cNvSpPr>
            <p:nvPr/>
          </p:nvSpPr>
          <p:spPr bwMode="auto">
            <a:xfrm flipV="1">
              <a:off x="533400" y="3111500"/>
              <a:ext cx="0" cy="1371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Line 39"/>
            <p:cNvSpPr>
              <a:spLocks noChangeShapeType="1"/>
            </p:cNvSpPr>
            <p:nvPr/>
          </p:nvSpPr>
          <p:spPr bwMode="auto">
            <a:xfrm>
              <a:off x="533400" y="31115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134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Step 2: Components of the </a:t>
            </a:r>
            <a:r>
              <a:rPr lang="en-US" dirty="0" err="1" smtClean="0">
                <a:solidFill>
                  <a:schemeClr val="accent1"/>
                </a:solidFill>
              </a:rPr>
              <a:t>Datapath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638168"/>
          </a:xfrm>
        </p:spPr>
        <p:txBody>
          <a:bodyPr>
            <a:normAutofit/>
          </a:bodyPr>
          <a:lstStyle/>
          <a:p>
            <a:r>
              <a:rPr lang="en-US" dirty="0" smtClean="0"/>
              <a:t>Combinational Elements</a:t>
            </a:r>
          </a:p>
          <a:p>
            <a:pPr lvl="1"/>
            <a:r>
              <a:rPr lang="en-US" dirty="0" smtClean="0"/>
              <a:t>Gates and wires</a:t>
            </a:r>
          </a:p>
          <a:p>
            <a:r>
              <a:rPr lang="en-US" dirty="0" smtClean="0"/>
              <a:t>State Elements + Clock</a:t>
            </a:r>
          </a:p>
          <a:p>
            <a:r>
              <a:rPr lang="en-US" dirty="0" smtClean="0"/>
              <a:t>Building Blocks: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5623E-6079-0F43-A2AA-97433E0D91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119"/>
          <p:cNvGrpSpPr>
            <a:grpSpLocks/>
          </p:cNvGrpSpPr>
          <p:nvPr/>
        </p:nvGrpSpPr>
        <p:grpSpPr bwMode="auto">
          <a:xfrm>
            <a:off x="3566160" y="3840480"/>
            <a:ext cx="2417762" cy="2107248"/>
            <a:chOff x="3926492" y="3512687"/>
            <a:chExt cx="2416331" cy="2108518"/>
          </a:xfrm>
        </p:grpSpPr>
        <p:grpSp>
          <p:nvGrpSpPr>
            <p:cNvPr id="8" name="Group 90"/>
            <p:cNvGrpSpPr>
              <a:grpSpLocks/>
            </p:cNvGrpSpPr>
            <p:nvPr/>
          </p:nvGrpSpPr>
          <p:grpSpPr bwMode="auto">
            <a:xfrm>
              <a:off x="3926492" y="3512687"/>
              <a:ext cx="2416331" cy="1663114"/>
              <a:chOff x="4577008" y="3357792"/>
              <a:chExt cx="2416331" cy="1663114"/>
            </a:xfrm>
          </p:grpSpPr>
          <p:grpSp>
            <p:nvGrpSpPr>
              <p:cNvPr id="9" name="Group 67"/>
              <p:cNvGrpSpPr>
                <a:grpSpLocks/>
              </p:cNvGrpSpPr>
              <p:nvPr/>
            </p:nvGrpSpPr>
            <p:grpSpPr bwMode="auto">
              <a:xfrm>
                <a:off x="4577008" y="3357792"/>
                <a:ext cx="2416331" cy="1663114"/>
                <a:chOff x="2424113" y="3048000"/>
                <a:chExt cx="2416331" cy="1663114"/>
              </a:xfrm>
            </p:grpSpPr>
            <p:sp>
              <p:nvSpPr>
                <p:cNvPr id="70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2730319" y="3734213"/>
                  <a:ext cx="786934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defTabSz="457200">
                    <a:defRPr/>
                  </a:pPr>
                  <a:endParaRPr lang="en-US" sz="16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1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3117439" y="3664321"/>
                  <a:ext cx="88847" cy="1397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defTabSz="457200">
                    <a:defRPr/>
                  </a:pPr>
                  <a:endParaRPr lang="en-US" sz="16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2" name="Rectangle 57"/>
                <p:cNvSpPr>
                  <a:spLocks noChangeArrowheads="1"/>
                </p:cNvSpPr>
                <p:nvPr/>
              </p:nvSpPr>
              <p:spPr bwMode="auto">
                <a:xfrm>
                  <a:off x="2804887" y="3689737"/>
                  <a:ext cx="388707" cy="33516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defTabSz="457200">
                    <a:defRPr/>
                  </a:pPr>
                  <a:r>
                    <a:rPr lang="en-US" sz="1600">
                      <a:solidFill>
                        <a:prstClr val="black"/>
                      </a:solidFill>
                    </a:rPr>
                    <a:t>32</a:t>
                  </a:r>
                </a:p>
              </p:txBody>
            </p:sp>
            <p:sp>
              <p:nvSpPr>
                <p:cNvPr id="73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2730319" y="4418838"/>
                  <a:ext cx="786934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defTabSz="457200">
                    <a:defRPr/>
                  </a:pPr>
                  <a:endParaRPr lang="en-US" sz="16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4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3117439" y="4348946"/>
                  <a:ext cx="88847" cy="1397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defTabSz="457200">
                    <a:defRPr/>
                  </a:pPr>
                  <a:endParaRPr lang="en-US" sz="16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5" name="Rectangle 60"/>
                <p:cNvSpPr>
                  <a:spLocks noChangeArrowheads="1"/>
                </p:cNvSpPr>
                <p:nvPr/>
              </p:nvSpPr>
              <p:spPr bwMode="auto">
                <a:xfrm>
                  <a:off x="2424113" y="3537245"/>
                  <a:ext cx="301446" cy="33516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defTabSz="457200">
                    <a:defRPr/>
                  </a:pPr>
                  <a:r>
                    <a:rPr lang="en-US" sz="1600">
                      <a:solidFill>
                        <a:prstClr val="black"/>
                      </a:solidFill>
                    </a:rPr>
                    <a:t>A</a:t>
                  </a:r>
                </a:p>
              </p:txBody>
            </p:sp>
            <p:sp>
              <p:nvSpPr>
                <p:cNvPr id="76" name="Rectangle 61"/>
                <p:cNvSpPr>
                  <a:spLocks noChangeArrowheads="1"/>
                </p:cNvSpPr>
                <p:nvPr/>
              </p:nvSpPr>
              <p:spPr bwMode="auto">
                <a:xfrm>
                  <a:off x="2424113" y="4223458"/>
                  <a:ext cx="298273" cy="33516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defTabSz="457200">
                    <a:defRPr/>
                  </a:pPr>
                  <a:r>
                    <a:rPr lang="en-US" sz="1600">
                      <a:solidFill>
                        <a:prstClr val="black"/>
                      </a:solidFill>
                    </a:rPr>
                    <a:t>B</a:t>
                  </a:r>
                </a:p>
              </p:txBody>
            </p:sp>
            <p:sp>
              <p:nvSpPr>
                <p:cNvPr id="77" name="Rectangle 62"/>
                <p:cNvSpPr>
                  <a:spLocks noChangeArrowheads="1"/>
                </p:cNvSpPr>
                <p:nvPr/>
              </p:nvSpPr>
              <p:spPr bwMode="auto">
                <a:xfrm>
                  <a:off x="2804887" y="4374361"/>
                  <a:ext cx="388707" cy="33675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defTabSz="457200">
                    <a:defRPr/>
                  </a:pPr>
                  <a:r>
                    <a:rPr lang="en-US" sz="1600">
                      <a:solidFill>
                        <a:prstClr val="black"/>
                      </a:solidFill>
                    </a:rPr>
                    <a:t>32</a:t>
                  </a:r>
                </a:p>
              </p:txBody>
            </p:sp>
            <p:sp>
              <p:nvSpPr>
                <p:cNvPr id="78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3798074" y="4115443"/>
                  <a:ext cx="786934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defTabSz="457200">
                    <a:defRPr/>
                  </a:pPr>
                  <a:endParaRPr lang="en-US" sz="16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9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4185195" y="4045551"/>
                  <a:ext cx="88847" cy="1397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defTabSz="457200">
                    <a:defRPr/>
                  </a:pPr>
                  <a:endParaRPr lang="en-US" sz="16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" name="Rectangle 65"/>
                <p:cNvSpPr>
                  <a:spLocks noChangeArrowheads="1"/>
                </p:cNvSpPr>
                <p:nvPr/>
              </p:nvSpPr>
              <p:spPr bwMode="auto">
                <a:xfrm>
                  <a:off x="4558036" y="3918474"/>
                  <a:ext cx="282408" cy="33516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defTabSz="457200">
                    <a:defRPr/>
                  </a:pPr>
                  <a:r>
                    <a:rPr lang="en-US" sz="1600">
                      <a:solidFill>
                        <a:prstClr val="black"/>
                      </a:solidFill>
                    </a:rPr>
                    <a:t>Y</a:t>
                  </a:r>
                </a:p>
              </p:txBody>
            </p:sp>
            <p:sp>
              <p:nvSpPr>
                <p:cNvPr id="81" name="Rectangle 66"/>
                <p:cNvSpPr>
                  <a:spLocks noChangeArrowheads="1"/>
                </p:cNvSpPr>
                <p:nvPr/>
              </p:nvSpPr>
              <p:spPr bwMode="auto">
                <a:xfrm>
                  <a:off x="3872642" y="4070966"/>
                  <a:ext cx="387121" cy="33516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defTabSz="457200">
                    <a:defRPr/>
                  </a:pPr>
                  <a:r>
                    <a:rPr lang="en-US" sz="1600" dirty="0">
                      <a:solidFill>
                        <a:prstClr val="black"/>
                      </a:solidFill>
                    </a:rPr>
                    <a:t>32</a:t>
                  </a:r>
                </a:p>
              </p:txBody>
            </p:sp>
            <p:sp>
              <p:nvSpPr>
                <p:cNvPr id="82" name="Line 67"/>
                <p:cNvSpPr>
                  <a:spLocks noChangeShapeType="1"/>
                </p:cNvSpPr>
                <p:nvPr/>
              </p:nvSpPr>
              <p:spPr bwMode="auto">
                <a:xfrm>
                  <a:off x="3656870" y="3130600"/>
                  <a:ext cx="0" cy="44476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defTabSz="457200">
                    <a:defRPr/>
                  </a:pPr>
                  <a:endParaRPr lang="en-US" sz="16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3" name="Rectangle 68"/>
                <p:cNvSpPr>
                  <a:spLocks noChangeArrowheads="1"/>
                </p:cNvSpPr>
                <p:nvPr/>
              </p:nvSpPr>
              <p:spPr bwMode="auto">
                <a:xfrm>
                  <a:off x="2895321" y="3048000"/>
                  <a:ext cx="836118" cy="33675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defTabSz="457200">
                    <a:defRPr/>
                  </a:pPr>
                  <a:r>
                    <a:rPr lang="en-US" sz="1600">
                      <a:solidFill>
                        <a:prstClr val="black"/>
                      </a:solidFill>
                    </a:rPr>
                    <a:t>Select</a:t>
                  </a:r>
                </a:p>
              </p:txBody>
            </p:sp>
            <p:sp>
              <p:nvSpPr>
                <p:cNvPr id="84" name="Rectangle 70"/>
                <p:cNvSpPr>
                  <a:spLocks noChangeArrowheads="1"/>
                </p:cNvSpPr>
                <p:nvPr/>
              </p:nvSpPr>
              <p:spPr bwMode="auto">
                <a:xfrm rot="5400000">
                  <a:off x="3376480" y="3889289"/>
                  <a:ext cx="608379" cy="33635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defTabSz="457200">
                    <a:defRPr/>
                  </a:pPr>
                  <a:r>
                    <a:rPr lang="en-US" sz="1600" dirty="0">
                      <a:solidFill>
                        <a:prstClr val="black"/>
                      </a:solidFill>
                    </a:rPr>
                    <a:t>MUX</a:t>
                  </a:r>
                </a:p>
              </p:txBody>
            </p:sp>
          </p:grpSp>
          <p:sp>
            <p:nvSpPr>
              <p:cNvPr id="90" name="Freeform 89"/>
              <p:cNvSpPr/>
              <p:nvPr/>
            </p:nvSpPr>
            <p:spPr>
              <a:xfrm>
                <a:off x="5638416" y="3794617"/>
                <a:ext cx="339524" cy="1115097"/>
              </a:xfrm>
              <a:custGeom>
                <a:avLst/>
                <a:gdLst>
                  <a:gd name="connsiteX0" fmla="*/ 0 w 340746"/>
                  <a:gd name="connsiteY0" fmla="*/ 0 h 1115248"/>
                  <a:gd name="connsiteX1" fmla="*/ 30977 w 340746"/>
                  <a:gd name="connsiteY1" fmla="*/ 1115248 h 1115248"/>
                  <a:gd name="connsiteX2" fmla="*/ 340746 w 340746"/>
                  <a:gd name="connsiteY2" fmla="*/ 882904 h 1115248"/>
                  <a:gd name="connsiteX3" fmla="*/ 325257 w 340746"/>
                  <a:gd name="connsiteY3" fmla="*/ 294301 h 1115248"/>
                  <a:gd name="connsiteX4" fmla="*/ 0 w 340746"/>
                  <a:gd name="connsiteY4" fmla="*/ 0 h 1115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0746" h="1115248">
                    <a:moveTo>
                      <a:pt x="0" y="0"/>
                    </a:moveTo>
                    <a:lnTo>
                      <a:pt x="30977" y="1115248"/>
                    </a:lnTo>
                    <a:lnTo>
                      <a:pt x="340746" y="882904"/>
                    </a:lnTo>
                    <a:lnTo>
                      <a:pt x="325257" y="29430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4519866" y="5251094"/>
              <a:ext cx="1300980" cy="37011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57200"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Multiplexer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937250" y="3840480"/>
            <a:ext cx="2997200" cy="2106692"/>
            <a:chOff x="5937250" y="3461461"/>
            <a:chExt cx="2997200" cy="2106692"/>
          </a:xfrm>
        </p:grpSpPr>
        <p:sp>
          <p:nvSpPr>
            <p:cNvPr id="122" name="TextBox 121"/>
            <p:cNvSpPr txBox="1"/>
            <p:nvPr/>
          </p:nvSpPr>
          <p:spPr>
            <a:xfrm>
              <a:off x="6843713" y="5198821"/>
              <a:ext cx="56695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57200"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ALU</a:t>
              </a:r>
            </a:p>
          </p:txBody>
        </p:sp>
        <p:grpSp>
          <p:nvGrpSpPr>
            <p:cNvPr id="10" name="Group 93"/>
            <p:cNvGrpSpPr>
              <a:grpSpLocks/>
            </p:cNvGrpSpPr>
            <p:nvPr/>
          </p:nvGrpSpPr>
          <p:grpSpPr bwMode="auto">
            <a:xfrm>
              <a:off x="5937250" y="3461461"/>
              <a:ext cx="2997200" cy="1756647"/>
              <a:chOff x="2660650" y="4891735"/>
              <a:chExt cx="2998035" cy="1756154"/>
            </a:xfrm>
          </p:grpSpPr>
          <p:sp>
            <p:nvSpPr>
              <p:cNvPr id="95" name="Line 27"/>
              <p:cNvSpPr>
                <a:spLocks noChangeShapeType="1"/>
              </p:cNvSpPr>
              <p:nvPr/>
            </p:nvSpPr>
            <p:spPr bwMode="auto">
              <a:xfrm flipH="1">
                <a:off x="2967123" y="5441728"/>
                <a:ext cx="78761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Line 37"/>
              <p:cNvSpPr>
                <a:spLocks noChangeShapeType="1"/>
              </p:cNvSpPr>
              <p:nvPr/>
            </p:nvSpPr>
            <p:spPr bwMode="auto">
              <a:xfrm flipH="1">
                <a:off x="3354581" y="5371898"/>
                <a:ext cx="88925" cy="1396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Rectangle 38"/>
              <p:cNvSpPr>
                <a:spLocks noChangeArrowheads="1"/>
              </p:cNvSpPr>
              <p:nvPr/>
            </p:nvSpPr>
            <p:spPr bwMode="auto">
              <a:xfrm>
                <a:off x="3041756" y="5397291"/>
                <a:ext cx="387458" cy="33645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32</a:t>
                </a:r>
              </a:p>
            </p:txBody>
          </p:sp>
          <p:sp>
            <p:nvSpPr>
              <p:cNvPr id="99" name="Line 39"/>
              <p:cNvSpPr>
                <a:spLocks noChangeShapeType="1"/>
              </p:cNvSpPr>
              <p:nvPr/>
            </p:nvSpPr>
            <p:spPr bwMode="auto">
              <a:xfrm flipH="1">
                <a:off x="2967123" y="6355871"/>
                <a:ext cx="78761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Line 40"/>
              <p:cNvSpPr>
                <a:spLocks noChangeShapeType="1"/>
              </p:cNvSpPr>
              <p:nvPr/>
            </p:nvSpPr>
            <p:spPr bwMode="auto">
              <a:xfrm flipH="1">
                <a:off x="3354581" y="6286041"/>
                <a:ext cx="88925" cy="1396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Rectangle 41"/>
              <p:cNvSpPr>
                <a:spLocks noChangeArrowheads="1"/>
              </p:cNvSpPr>
              <p:nvPr/>
            </p:nvSpPr>
            <p:spPr bwMode="auto">
              <a:xfrm>
                <a:off x="3041756" y="6311434"/>
                <a:ext cx="387458" cy="33645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32</a:t>
                </a:r>
              </a:p>
            </p:txBody>
          </p:sp>
          <p:sp>
            <p:nvSpPr>
              <p:cNvPr id="102" name="Rectangle 42"/>
              <p:cNvSpPr>
                <a:spLocks noChangeArrowheads="1"/>
              </p:cNvSpPr>
              <p:nvPr/>
            </p:nvSpPr>
            <p:spPr bwMode="auto">
              <a:xfrm>
                <a:off x="2660650" y="5244934"/>
                <a:ext cx="301709" cy="33645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A</a:t>
                </a:r>
              </a:p>
            </p:txBody>
          </p:sp>
          <p:sp>
            <p:nvSpPr>
              <p:cNvPr id="103" name="Rectangle 43"/>
              <p:cNvSpPr>
                <a:spLocks noChangeArrowheads="1"/>
              </p:cNvSpPr>
              <p:nvPr/>
            </p:nvSpPr>
            <p:spPr bwMode="auto">
              <a:xfrm>
                <a:off x="2660650" y="6159077"/>
                <a:ext cx="298533" cy="33645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B</a:t>
                </a:r>
              </a:p>
            </p:txBody>
          </p:sp>
          <p:sp>
            <p:nvSpPr>
              <p:cNvPr id="104" name="Line 44"/>
              <p:cNvSpPr>
                <a:spLocks noChangeShapeType="1"/>
              </p:cNvSpPr>
              <p:nvPr/>
            </p:nvSpPr>
            <p:spPr bwMode="auto">
              <a:xfrm flipH="1">
                <a:off x="4186663" y="5898800"/>
                <a:ext cx="78761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Line 45"/>
              <p:cNvSpPr>
                <a:spLocks noChangeShapeType="1"/>
              </p:cNvSpPr>
              <p:nvPr/>
            </p:nvSpPr>
            <p:spPr bwMode="auto">
              <a:xfrm flipH="1">
                <a:off x="4574121" y="5828969"/>
                <a:ext cx="88925" cy="1396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Rectangle 46"/>
              <p:cNvSpPr>
                <a:spLocks noChangeArrowheads="1"/>
              </p:cNvSpPr>
              <p:nvPr/>
            </p:nvSpPr>
            <p:spPr bwMode="auto">
              <a:xfrm>
                <a:off x="4261296" y="5854362"/>
                <a:ext cx="387458" cy="33645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32</a:t>
                </a:r>
              </a:p>
            </p:txBody>
          </p:sp>
          <p:sp>
            <p:nvSpPr>
              <p:cNvPr id="107" name="Rectangle 47"/>
              <p:cNvSpPr>
                <a:spLocks noChangeArrowheads="1"/>
              </p:cNvSpPr>
              <p:nvPr/>
            </p:nvSpPr>
            <p:spPr bwMode="auto">
              <a:xfrm>
                <a:off x="4947287" y="5702005"/>
                <a:ext cx="711398" cy="33645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 dirty="0">
                    <a:solidFill>
                      <a:prstClr val="black"/>
                    </a:solidFill>
                  </a:rPr>
                  <a:t>Result</a:t>
                </a:r>
              </a:p>
            </p:txBody>
          </p:sp>
          <p:sp>
            <p:nvSpPr>
              <p:cNvPr id="108" name="Line 48"/>
              <p:cNvSpPr>
                <a:spLocks noChangeShapeType="1"/>
              </p:cNvSpPr>
              <p:nvPr/>
            </p:nvSpPr>
            <p:spPr bwMode="auto">
              <a:xfrm>
                <a:off x="3970703" y="4991005"/>
                <a:ext cx="0" cy="444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Rectangle 49"/>
              <p:cNvSpPr>
                <a:spLocks noChangeArrowheads="1"/>
              </p:cNvSpPr>
              <p:nvPr/>
            </p:nvSpPr>
            <p:spPr bwMode="auto">
              <a:xfrm>
                <a:off x="3930146" y="4891735"/>
                <a:ext cx="606594" cy="33645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 dirty="0">
                    <a:solidFill>
                      <a:prstClr val="black"/>
                    </a:solidFill>
                  </a:rPr>
                  <a:t>OP</a:t>
                </a:r>
              </a:p>
            </p:txBody>
          </p:sp>
        </p:grpSp>
        <p:grpSp>
          <p:nvGrpSpPr>
            <p:cNvPr id="11" name="Group 66"/>
            <p:cNvGrpSpPr>
              <a:grpSpLocks/>
            </p:cNvGrpSpPr>
            <p:nvPr/>
          </p:nvGrpSpPr>
          <p:grpSpPr bwMode="auto">
            <a:xfrm>
              <a:off x="6978650" y="3867150"/>
              <a:ext cx="485775" cy="1143000"/>
              <a:chOff x="4009" y="2304"/>
              <a:chExt cx="306" cy="720"/>
            </a:xfrm>
          </p:grpSpPr>
          <p:sp>
            <p:nvSpPr>
              <p:cNvPr id="68" name="Rectangle 67"/>
              <p:cNvSpPr>
                <a:spLocks noChangeArrowheads="1"/>
              </p:cNvSpPr>
              <p:nvPr/>
            </p:nvSpPr>
            <p:spPr bwMode="auto">
              <a:xfrm>
                <a:off x="4009" y="2322"/>
                <a:ext cx="115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endParaRPr lang="en-US" sz="16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Rectangle 68"/>
              <p:cNvSpPr>
                <a:spLocks noChangeArrowheads="1"/>
              </p:cNvSpPr>
              <p:nvPr/>
            </p:nvSpPr>
            <p:spPr bwMode="auto">
              <a:xfrm rot="5400000">
                <a:off x="4016" y="2581"/>
                <a:ext cx="337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 dirty="0">
                    <a:solidFill>
                      <a:prstClr val="black"/>
                    </a:solidFill>
                  </a:rPr>
                  <a:t>ALU</a:t>
                </a:r>
              </a:p>
            </p:txBody>
          </p:sp>
          <p:sp>
            <p:nvSpPr>
              <p:cNvPr id="85" name="Freeform 69"/>
              <p:cNvSpPr>
                <a:spLocks/>
              </p:cNvSpPr>
              <p:nvPr/>
            </p:nvSpPr>
            <p:spPr bwMode="auto">
              <a:xfrm>
                <a:off x="4032" y="2304"/>
                <a:ext cx="283" cy="720"/>
              </a:xfrm>
              <a:custGeom>
                <a:avLst/>
                <a:gdLst>
                  <a:gd name="T0" fmla="*/ 0 w 240"/>
                  <a:gd name="T1" fmla="*/ 0 h 672"/>
                  <a:gd name="T2" fmla="*/ 0 w 240"/>
                  <a:gd name="T3" fmla="*/ 331 h 672"/>
                  <a:gd name="T4" fmla="*/ 67 w 240"/>
                  <a:gd name="T5" fmla="*/ 386 h 672"/>
                  <a:gd name="T6" fmla="*/ 0 w 240"/>
                  <a:gd name="T7" fmla="*/ 440 h 672"/>
                  <a:gd name="T8" fmla="*/ 0 w 240"/>
                  <a:gd name="T9" fmla="*/ 771 h 672"/>
                  <a:gd name="T10" fmla="*/ 334 w 240"/>
                  <a:gd name="T11" fmla="*/ 551 h 672"/>
                  <a:gd name="T12" fmla="*/ 334 w 240"/>
                  <a:gd name="T13" fmla="*/ 221 h 672"/>
                  <a:gd name="T14" fmla="*/ 0 w 240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0"/>
                  <a:gd name="T25" fmla="*/ 0 h 672"/>
                  <a:gd name="T26" fmla="*/ 240 w 240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0" h="672">
                    <a:moveTo>
                      <a:pt x="0" y="0"/>
                    </a:moveTo>
                    <a:lnTo>
                      <a:pt x="0" y="288"/>
                    </a:lnTo>
                    <a:lnTo>
                      <a:pt x="48" y="336"/>
                    </a:lnTo>
                    <a:lnTo>
                      <a:pt x="0" y="384"/>
                    </a:lnTo>
                    <a:lnTo>
                      <a:pt x="0" y="672"/>
                    </a:lnTo>
                    <a:lnTo>
                      <a:pt x="240" y="480"/>
                    </a:lnTo>
                    <a:lnTo>
                      <a:pt x="240" y="1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365760" y="3840480"/>
            <a:ext cx="3225800" cy="2106691"/>
            <a:chOff x="171450" y="3457575"/>
            <a:chExt cx="3225800" cy="2106691"/>
          </a:xfrm>
        </p:grpSpPr>
        <p:grpSp>
          <p:nvGrpSpPr>
            <p:cNvPr id="2" name="Group 120"/>
            <p:cNvGrpSpPr>
              <a:grpSpLocks/>
            </p:cNvGrpSpPr>
            <p:nvPr/>
          </p:nvGrpSpPr>
          <p:grpSpPr bwMode="auto">
            <a:xfrm>
              <a:off x="171450" y="3457575"/>
              <a:ext cx="3225800" cy="2106691"/>
              <a:chOff x="171003" y="3457002"/>
              <a:chExt cx="3225761" cy="2107777"/>
            </a:xfrm>
          </p:grpSpPr>
          <p:grpSp>
            <p:nvGrpSpPr>
              <p:cNvPr id="3" name="Group 38"/>
              <p:cNvGrpSpPr>
                <a:grpSpLocks/>
              </p:cNvGrpSpPr>
              <p:nvPr/>
            </p:nvGrpSpPr>
            <p:grpSpPr bwMode="auto">
              <a:xfrm>
                <a:off x="171003" y="3457002"/>
                <a:ext cx="3225761" cy="1707442"/>
                <a:chOff x="2514600" y="1206500"/>
                <a:chExt cx="3225761" cy="1707442"/>
              </a:xfrm>
            </p:grpSpPr>
            <p:sp>
              <p:nvSpPr>
                <p:cNvPr id="40" name="Line 4"/>
                <p:cNvSpPr>
                  <a:spLocks noChangeShapeType="1"/>
                </p:cNvSpPr>
                <p:nvPr/>
              </p:nvSpPr>
              <p:spPr bwMode="auto">
                <a:xfrm flipH="1">
                  <a:off x="2820984" y="1708408"/>
                  <a:ext cx="78739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defTabSz="457200">
                    <a:defRPr/>
                  </a:pPr>
                  <a:endParaRPr lang="en-US" sz="16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3208330" y="1638522"/>
                  <a:ext cx="88899" cy="1397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defTabSz="457200">
                    <a:defRPr/>
                  </a:pPr>
                  <a:endParaRPr lang="en-US" sz="16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3" name="Rectangle 15"/>
                <p:cNvSpPr>
                  <a:spLocks noChangeArrowheads="1"/>
                </p:cNvSpPr>
                <p:nvPr/>
              </p:nvSpPr>
              <p:spPr bwMode="auto">
                <a:xfrm>
                  <a:off x="2895595" y="1663935"/>
                  <a:ext cx="390520" cy="33513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defTabSz="457200">
                    <a:defRPr/>
                  </a:pPr>
                  <a:r>
                    <a:rPr lang="en-US" sz="1600">
                      <a:solidFill>
                        <a:prstClr val="black"/>
                      </a:solidFill>
                    </a:rPr>
                    <a:t>32</a:t>
                  </a:r>
                </a:p>
              </p:txBody>
            </p:sp>
            <p:sp>
              <p:nvSpPr>
                <p:cNvPr id="44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2820984" y="2621692"/>
                  <a:ext cx="78739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defTabSz="457200">
                    <a:defRPr/>
                  </a:pPr>
                  <a:endParaRPr lang="en-US" sz="16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3208330" y="2551806"/>
                  <a:ext cx="88899" cy="1397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defTabSz="457200">
                    <a:defRPr/>
                  </a:pPr>
                  <a:endParaRPr lang="en-US" sz="16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Rectangle 18"/>
                <p:cNvSpPr>
                  <a:spLocks noChangeArrowheads="1"/>
                </p:cNvSpPr>
                <p:nvPr/>
              </p:nvSpPr>
              <p:spPr bwMode="auto">
                <a:xfrm>
                  <a:off x="2895595" y="2577219"/>
                  <a:ext cx="390520" cy="33672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defTabSz="457200">
                    <a:defRPr/>
                  </a:pPr>
                  <a:r>
                    <a:rPr lang="en-US" sz="1600">
                      <a:solidFill>
                        <a:prstClr val="black"/>
                      </a:solidFill>
                    </a:rPr>
                    <a:t>32</a:t>
                  </a:r>
                </a:p>
              </p:txBody>
            </p:sp>
            <p:sp>
              <p:nvSpPr>
                <p:cNvPr id="47" name="Rectangle 19"/>
                <p:cNvSpPr>
                  <a:spLocks noChangeArrowheads="1"/>
                </p:cNvSpPr>
                <p:nvPr/>
              </p:nvSpPr>
              <p:spPr bwMode="auto">
                <a:xfrm>
                  <a:off x="2514600" y="1511457"/>
                  <a:ext cx="301621" cy="33513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defTabSz="457200">
                    <a:defRPr/>
                  </a:pPr>
                  <a:r>
                    <a:rPr lang="en-US" sz="1600" dirty="0">
                      <a:solidFill>
                        <a:prstClr val="black"/>
                      </a:solidFill>
                    </a:rPr>
                    <a:t>A</a:t>
                  </a:r>
                </a:p>
              </p:txBody>
            </p:sp>
            <p:sp>
              <p:nvSpPr>
                <p:cNvPr id="48" name="Rectangle 20"/>
                <p:cNvSpPr>
                  <a:spLocks noChangeArrowheads="1"/>
                </p:cNvSpPr>
                <p:nvPr/>
              </p:nvSpPr>
              <p:spPr bwMode="auto">
                <a:xfrm>
                  <a:off x="2514600" y="2426328"/>
                  <a:ext cx="293684" cy="33513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defTabSz="457200">
                    <a:defRPr/>
                  </a:pPr>
                  <a:r>
                    <a:rPr lang="en-US" sz="1600">
                      <a:solidFill>
                        <a:prstClr val="black"/>
                      </a:solidFill>
                    </a:rPr>
                    <a:t>B</a:t>
                  </a:r>
                </a:p>
              </p:txBody>
            </p:sp>
            <p:sp>
              <p:nvSpPr>
                <p:cNvPr id="49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040170" y="2165844"/>
                  <a:ext cx="78739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defTabSz="457200">
                    <a:defRPr/>
                  </a:pPr>
                  <a:endParaRPr lang="en-US" sz="16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0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4427515" y="2095958"/>
                  <a:ext cx="88899" cy="1397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defTabSz="457200">
                    <a:defRPr/>
                  </a:pPr>
                  <a:endParaRPr lang="en-US" sz="16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1" name="Rectangle 23"/>
                <p:cNvSpPr>
                  <a:spLocks noChangeArrowheads="1"/>
                </p:cNvSpPr>
                <p:nvPr/>
              </p:nvSpPr>
              <p:spPr bwMode="auto">
                <a:xfrm>
                  <a:off x="4114781" y="2121371"/>
                  <a:ext cx="390520" cy="33513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defTabSz="457200">
                    <a:defRPr/>
                  </a:pPr>
                  <a:r>
                    <a:rPr lang="en-US" sz="1600">
                      <a:solidFill>
                        <a:prstClr val="black"/>
                      </a:solidFill>
                    </a:rPr>
                    <a:t>32</a:t>
                  </a:r>
                </a:p>
              </p:txBody>
            </p:sp>
            <p:sp>
              <p:nvSpPr>
                <p:cNvPr id="52" name="Rectangle 24"/>
                <p:cNvSpPr>
                  <a:spLocks noChangeArrowheads="1"/>
                </p:cNvSpPr>
                <p:nvPr/>
              </p:nvSpPr>
              <p:spPr bwMode="auto">
                <a:xfrm>
                  <a:off x="4800572" y="1968892"/>
                  <a:ext cx="549268" cy="33513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defTabSz="457200">
                    <a:defRPr/>
                  </a:pPr>
                  <a:r>
                    <a:rPr lang="en-US" sz="1600">
                      <a:solidFill>
                        <a:prstClr val="black"/>
                      </a:solidFill>
                    </a:rPr>
                    <a:t>Sum</a:t>
                  </a:r>
                </a:p>
              </p:txBody>
            </p:sp>
            <p:sp>
              <p:nvSpPr>
                <p:cNvPr id="53" name="Line 25"/>
                <p:cNvSpPr>
                  <a:spLocks noChangeShapeType="1"/>
                </p:cNvSpPr>
                <p:nvPr/>
              </p:nvSpPr>
              <p:spPr bwMode="auto">
                <a:xfrm>
                  <a:off x="3790935" y="2621692"/>
                  <a:ext cx="9651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defTabSz="457200">
                    <a:defRPr/>
                  </a:pPr>
                  <a:endParaRPr lang="en-US" sz="16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4" name="Rectangle 26"/>
                <p:cNvSpPr>
                  <a:spLocks noChangeArrowheads="1"/>
                </p:cNvSpPr>
                <p:nvPr/>
              </p:nvSpPr>
              <p:spPr bwMode="auto">
                <a:xfrm>
                  <a:off x="4800572" y="2426328"/>
                  <a:ext cx="939789" cy="33513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defTabSz="457200">
                    <a:defRPr/>
                  </a:pPr>
                  <a:r>
                    <a:rPr lang="en-US" sz="1600" dirty="0" err="1">
                      <a:solidFill>
                        <a:prstClr val="black"/>
                      </a:solidFill>
                    </a:rPr>
                    <a:t>CarryOut</a:t>
                  </a:r>
                  <a:endParaRPr lang="en-US" sz="16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6" name="Line 72"/>
                <p:cNvSpPr>
                  <a:spLocks noChangeShapeType="1"/>
                </p:cNvSpPr>
                <p:nvPr/>
              </p:nvSpPr>
              <p:spPr bwMode="auto">
                <a:xfrm>
                  <a:off x="3900471" y="1339919"/>
                  <a:ext cx="0" cy="43202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defTabSz="457200">
                    <a:defRPr/>
                  </a:pPr>
                  <a:endParaRPr lang="en-US" sz="16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Rectangle 73"/>
                <p:cNvSpPr>
                  <a:spLocks noChangeArrowheads="1"/>
                </p:cNvSpPr>
                <p:nvPr/>
              </p:nvSpPr>
              <p:spPr bwMode="auto">
                <a:xfrm>
                  <a:off x="3886183" y="1206500"/>
                  <a:ext cx="787390" cy="33672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defTabSz="457200">
                    <a:defRPr/>
                  </a:pPr>
                  <a:r>
                    <a:rPr lang="en-US" sz="1600" dirty="0" err="1">
                      <a:solidFill>
                        <a:prstClr val="black"/>
                      </a:solidFill>
                    </a:rPr>
                    <a:t>CarryIn</a:t>
                  </a:r>
                  <a:endParaRPr lang="en-US" sz="16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2" name="TextBox 91"/>
              <p:cNvSpPr txBox="1"/>
              <p:nvPr/>
            </p:nvSpPr>
            <p:spPr>
              <a:xfrm>
                <a:off x="991731" y="5195257"/>
                <a:ext cx="768150" cy="36952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457200">
                  <a:defRPr/>
                </a:pPr>
                <a:r>
                  <a:rPr lang="en-US" b="1" dirty="0">
                    <a:solidFill>
                      <a:prstClr val="black"/>
                    </a:solidFill>
                  </a:rPr>
                  <a:t>Adder</a:t>
                </a:r>
              </a:p>
            </p:txBody>
          </p:sp>
        </p:grpSp>
        <p:grpSp>
          <p:nvGrpSpPr>
            <p:cNvPr id="12" name="Group 66"/>
            <p:cNvGrpSpPr>
              <a:grpSpLocks/>
            </p:cNvGrpSpPr>
            <p:nvPr/>
          </p:nvGrpSpPr>
          <p:grpSpPr bwMode="auto">
            <a:xfrm>
              <a:off x="1217613" y="3836988"/>
              <a:ext cx="485775" cy="1143000"/>
              <a:chOff x="4009" y="2304"/>
              <a:chExt cx="306" cy="720"/>
            </a:xfrm>
          </p:grpSpPr>
          <p:sp>
            <p:nvSpPr>
              <p:cNvPr id="87" name="Rectangle 67"/>
              <p:cNvSpPr>
                <a:spLocks noChangeArrowheads="1"/>
              </p:cNvSpPr>
              <p:nvPr/>
            </p:nvSpPr>
            <p:spPr bwMode="auto">
              <a:xfrm>
                <a:off x="4009" y="2322"/>
                <a:ext cx="115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endParaRPr lang="en-US" sz="16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Rectangle 68"/>
              <p:cNvSpPr>
                <a:spLocks noChangeArrowheads="1"/>
              </p:cNvSpPr>
              <p:nvPr/>
            </p:nvSpPr>
            <p:spPr bwMode="auto">
              <a:xfrm rot="5400000">
                <a:off x="3959" y="2561"/>
                <a:ext cx="45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 dirty="0">
                    <a:solidFill>
                      <a:prstClr val="black"/>
                    </a:solidFill>
                  </a:rPr>
                  <a:t>Adder</a:t>
                </a:r>
              </a:p>
            </p:txBody>
          </p:sp>
          <p:sp>
            <p:nvSpPr>
              <p:cNvPr id="89" name="Freeform 69"/>
              <p:cNvSpPr>
                <a:spLocks/>
              </p:cNvSpPr>
              <p:nvPr/>
            </p:nvSpPr>
            <p:spPr bwMode="auto">
              <a:xfrm>
                <a:off x="4032" y="2304"/>
                <a:ext cx="283" cy="720"/>
              </a:xfrm>
              <a:custGeom>
                <a:avLst/>
                <a:gdLst>
                  <a:gd name="T0" fmla="*/ 0 w 240"/>
                  <a:gd name="T1" fmla="*/ 0 h 672"/>
                  <a:gd name="T2" fmla="*/ 0 w 240"/>
                  <a:gd name="T3" fmla="*/ 331 h 672"/>
                  <a:gd name="T4" fmla="*/ 67 w 240"/>
                  <a:gd name="T5" fmla="*/ 386 h 672"/>
                  <a:gd name="T6" fmla="*/ 0 w 240"/>
                  <a:gd name="T7" fmla="*/ 440 h 672"/>
                  <a:gd name="T8" fmla="*/ 0 w 240"/>
                  <a:gd name="T9" fmla="*/ 771 h 672"/>
                  <a:gd name="T10" fmla="*/ 334 w 240"/>
                  <a:gd name="T11" fmla="*/ 551 h 672"/>
                  <a:gd name="T12" fmla="*/ 334 w 240"/>
                  <a:gd name="T13" fmla="*/ 221 h 672"/>
                  <a:gd name="T14" fmla="*/ 0 w 240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0"/>
                  <a:gd name="T25" fmla="*/ 0 h 672"/>
                  <a:gd name="T26" fmla="*/ 240 w 240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0" h="672">
                    <a:moveTo>
                      <a:pt x="0" y="0"/>
                    </a:moveTo>
                    <a:lnTo>
                      <a:pt x="0" y="288"/>
                    </a:lnTo>
                    <a:lnTo>
                      <a:pt x="48" y="336"/>
                    </a:lnTo>
                    <a:lnTo>
                      <a:pt x="0" y="384"/>
                    </a:lnTo>
                    <a:lnTo>
                      <a:pt x="0" y="672"/>
                    </a:lnTo>
                    <a:lnTo>
                      <a:pt x="240" y="480"/>
                    </a:lnTo>
                    <a:lnTo>
                      <a:pt x="240" y="1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2771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ALU Requirements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3776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MIPS-lite:  add, sub, OR, equality</a:t>
            </a:r>
          </a:p>
          <a:p>
            <a:pPr lvl="1">
              <a:buFont typeface="Arial" charset="0"/>
              <a:buNone/>
            </a:pP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ADDU	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R[rd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] =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R[rs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] +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R[rt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]; ...</a:t>
            </a:r>
          </a:p>
          <a:p>
            <a:pPr lvl="1">
              <a:buFont typeface="Arial" charset="0"/>
              <a:buNone/>
            </a:pP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SUBU	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R[rd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] =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R[rs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] –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R[rt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]; ... 	</a:t>
            </a:r>
          </a:p>
          <a:p>
            <a:pPr lvl="1">
              <a:buFont typeface="Arial" charset="0"/>
              <a:buNone/>
            </a:pP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ORI	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R[rt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] =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R[rs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] | zero_ext(Imm16)... </a:t>
            </a:r>
          </a:p>
          <a:p>
            <a:pPr lvl="1">
              <a:buFont typeface="Arial" charset="0"/>
              <a:buNone/>
            </a:pP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BEQ	 if (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R[rs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] ==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R[rt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] )...</a:t>
            </a:r>
            <a:r>
              <a:rPr lang="en-US" dirty="0" smtClean="0"/>
              <a:t> </a:t>
            </a:r>
          </a:p>
          <a:p>
            <a:r>
              <a:rPr lang="en-US" dirty="0" smtClean="0"/>
              <a:t>Equality test:  Use subtraction and implement output to indicate if result is 0</a:t>
            </a:r>
          </a:p>
          <a:p>
            <a:r>
              <a:rPr lang="en-US" dirty="0" smtClean="0"/>
              <a:t>P&amp;H also adds AND, Set Less Than </a:t>
            </a:r>
            <a:br>
              <a:rPr lang="en-US" dirty="0" smtClean="0"/>
            </a:br>
            <a:r>
              <a:rPr lang="en-US" dirty="0" smtClean="0"/>
              <a:t>(1 if A &lt; B, 0 otherwise) </a:t>
            </a:r>
          </a:p>
          <a:p>
            <a:r>
              <a:rPr lang="en-US" dirty="0" smtClean="0"/>
              <a:t>Can see ALU from P&amp;H C.5 (on CD)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57BE66-C2AB-7F44-98E5-C47ACABEB8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94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274638"/>
            <a:ext cx="86868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Storage Element: Idealized Memory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199"/>
            <a:ext cx="8229600" cy="493776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Memory (idealized)</a:t>
            </a:r>
          </a:p>
          <a:p>
            <a:pPr lvl="1">
              <a:defRPr/>
            </a:pPr>
            <a:r>
              <a:rPr lang="en-US" dirty="0" smtClean="0"/>
              <a:t>One input bus: </a:t>
            </a:r>
            <a:r>
              <a:rPr lang="en-US" dirty="0" smtClean="0">
                <a:solidFill>
                  <a:schemeClr val="accent4"/>
                </a:solidFill>
              </a:rPr>
              <a:t>Data In</a:t>
            </a:r>
          </a:p>
          <a:p>
            <a:pPr lvl="1">
              <a:defRPr/>
            </a:pPr>
            <a:r>
              <a:rPr lang="en-US" dirty="0" smtClean="0"/>
              <a:t>One output bus: </a:t>
            </a:r>
            <a:r>
              <a:rPr lang="en-US" dirty="0" smtClean="0">
                <a:solidFill>
                  <a:schemeClr val="accent6"/>
                </a:solidFill>
              </a:rPr>
              <a:t>Data Out</a:t>
            </a:r>
          </a:p>
          <a:p>
            <a:pPr>
              <a:defRPr/>
            </a:pPr>
            <a:r>
              <a:rPr lang="en-US" dirty="0" smtClean="0"/>
              <a:t>Memory access:</a:t>
            </a:r>
          </a:p>
          <a:p>
            <a:pPr lvl="1">
              <a:defRPr/>
            </a:pPr>
            <a:r>
              <a:rPr lang="en-US" u="sng" dirty="0" smtClean="0"/>
              <a:t>Read</a:t>
            </a:r>
            <a:r>
              <a:rPr lang="en-US" dirty="0" smtClean="0"/>
              <a:t>:  </a:t>
            </a:r>
            <a:r>
              <a:rPr lang="en-US" dirty="0" smtClean="0">
                <a:solidFill>
                  <a:schemeClr val="accent4"/>
                </a:solidFill>
              </a:rPr>
              <a:t>Write Enable</a:t>
            </a:r>
            <a:r>
              <a:rPr lang="en-US" dirty="0" smtClean="0"/>
              <a:t> = 0, data at </a:t>
            </a:r>
            <a:r>
              <a:rPr lang="en-US" dirty="0" smtClean="0">
                <a:solidFill>
                  <a:schemeClr val="accent4"/>
                </a:solidFill>
              </a:rPr>
              <a:t>Address</a:t>
            </a:r>
            <a:r>
              <a:rPr lang="en-US" dirty="0" smtClean="0"/>
              <a:t> is placed on </a:t>
            </a:r>
            <a:r>
              <a:rPr lang="en-US" dirty="0" smtClean="0">
                <a:solidFill>
                  <a:schemeClr val="accent6"/>
                </a:solidFill>
              </a:rPr>
              <a:t>Data Out</a:t>
            </a:r>
          </a:p>
          <a:p>
            <a:pPr lvl="1">
              <a:defRPr/>
            </a:pPr>
            <a:r>
              <a:rPr lang="en-US" u="sng" dirty="0" smtClean="0"/>
              <a:t>Write</a:t>
            </a:r>
            <a:r>
              <a:rPr lang="en-US" dirty="0" smtClean="0"/>
              <a:t>:  </a:t>
            </a:r>
            <a:r>
              <a:rPr lang="en-US" dirty="0" smtClean="0">
                <a:solidFill>
                  <a:schemeClr val="accent4"/>
                </a:solidFill>
              </a:rPr>
              <a:t>Write Enable</a:t>
            </a:r>
            <a:r>
              <a:rPr lang="en-US" dirty="0" smtClean="0"/>
              <a:t> = 1, </a:t>
            </a:r>
            <a:r>
              <a:rPr lang="en-US" dirty="0" smtClean="0">
                <a:solidFill>
                  <a:schemeClr val="accent4"/>
                </a:solidFill>
              </a:rPr>
              <a:t>Data In</a:t>
            </a:r>
            <a:r>
              <a:rPr lang="en-US" dirty="0" smtClean="0"/>
              <a:t> written to </a:t>
            </a:r>
            <a:r>
              <a:rPr lang="en-US" dirty="0" smtClean="0">
                <a:solidFill>
                  <a:schemeClr val="accent4"/>
                </a:solidFill>
              </a:rPr>
              <a:t>Address</a:t>
            </a:r>
          </a:p>
          <a:p>
            <a:pPr>
              <a:defRPr/>
            </a:pPr>
            <a:r>
              <a:rPr lang="en-US" dirty="0" smtClean="0"/>
              <a:t>Clock input (CLK) </a:t>
            </a:r>
          </a:p>
          <a:p>
            <a:pPr lvl="1">
              <a:defRPr/>
            </a:pPr>
            <a:r>
              <a:rPr lang="en-US" dirty="0" smtClean="0"/>
              <a:t>CLK input is a factor ONLY during write operation</a:t>
            </a:r>
          </a:p>
          <a:p>
            <a:pPr lvl="1">
              <a:defRPr/>
            </a:pPr>
            <a:r>
              <a:rPr lang="en-US" dirty="0" smtClean="0"/>
              <a:t>During read, behaves as a combinational logic block: </a:t>
            </a:r>
            <a:r>
              <a:rPr lang="en-US" dirty="0" smtClean="0">
                <a:solidFill>
                  <a:schemeClr val="accent4"/>
                </a:solidFill>
              </a:rPr>
              <a:t>Address</a:t>
            </a:r>
            <a:r>
              <a:rPr lang="en-US" dirty="0" smtClean="0"/>
              <a:t> valid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/>
                </a:solidFill>
              </a:rPr>
              <a:t>Data Out</a:t>
            </a:r>
            <a:r>
              <a:rPr lang="en-US" dirty="0" smtClean="0"/>
              <a:t> valid after “access time”</a:t>
            </a: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868940-2CCB-794F-B4F5-1BFACDADE0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142283" y="1314435"/>
            <a:ext cx="3817937" cy="1811298"/>
            <a:chOff x="5249863" y="1217613"/>
            <a:chExt cx="3817937" cy="1811298"/>
          </a:xfrm>
        </p:grpSpPr>
        <p:sp>
          <p:nvSpPr>
            <p:cNvPr id="52228" name="Rectangle 4"/>
            <p:cNvSpPr>
              <a:spLocks noChangeArrowheads="1"/>
            </p:cNvSpPr>
            <p:nvPr/>
          </p:nvSpPr>
          <p:spPr bwMode="auto">
            <a:xfrm>
              <a:off x="5372624" y="2631366"/>
              <a:ext cx="5594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CLK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52229" name="Rectangle 5"/>
            <p:cNvSpPr>
              <a:spLocks noChangeArrowheads="1"/>
            </p:cNvSpPr>
            <p:nvPr/>
          </p:nvSpPr>
          <p:spPr bwMode="auto">
            <a:xfrm>
              <a:off x="5249863" y="1935163"/>
              <a:ext cx="946150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>
                  <a:solidFill>
                    <a:srgbClr val="8064A2"/>
                  </a:solidFill>
                </a:rPr>
                <a:t>Data In</a:t>
              </a:r>
            </a:p>
          </p:txBody>
        </p:sp>
        <p:sp>
          <p:nvSpPr>
            <p:cNvPr id="52230" name="Rectangle 6"/>
            <p:cNvSpPr>
              <a:spLocks noChangeArrowheads="1"/>
            </p:cNvSpPr>
            <p:nvPr/>
          </p:nvSpPr>
          <p:spPr bwMode="auto">
            <a:xfrm>
              <a:off x="6334125" y="1809750"/>
              <a:ext cx="1431925" cy="12128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231" name="Rectangle 7"/>
            <p:cNvSpPr>
              <a:spLocks noChangeArrowheads="1"/>
            </p:cNvSpPr>
            <p:nvPr/>
          </p:nvSpPr>
          <p:spPr bwMode="auto">
            <a:xfrm>
              <a:off x="5583392" y="1217613"/>
              <a:ext cx="1527022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>
                  <a:solidFill>
                    <a:srgbClr val="8064A2"/>
                  </a:solidFill>
                </a:rPr>
                <a:t>Write </a:t>
              </a:r>
              <a:r>
                <a:rPr lang="en-US" sz="2000" dirty="0" smtClean="0">
                  <a:solidFill>
                    <a:srgbClr val="8064A2"/>
                  </a:solidFill>
                </a:rPr>
                <a:t>Enable</a:t>
              </a:r>
              <a:endParaRPr lang="en-US" sz="2000" dirty="0">
                <a:solidFill>
                  <a:srgbClr val="8064A2"/>
                </a:solidFill>
              </a:endParaRPr>
            </a:p>
          </p:txBody>
        </p:sp>
        <p:sp>
          <p:nvSpPr>
            <p:cNvPr id="52232" name="Line 8"/>
            <p:cNvSpPr>
              <a:spLocks noChangeShapeType="1"/>
            </p:cNvSpPr>
            <p:nvPr/>
          </p:nvSpPr>
          <p:spPr bwMode="auto">
            <a:xfrm flipH="1">
              <a:off x="5334000" y="2330450"/>
              <a:ext cx="1003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233" name="Line 9"/>
            <p:cNvSpPr>
              <a:spLocks noChangeShapeType="1"/>
            </p:cNvSpPr>
            <p:nvPr/>
          </p:nvSpPr>
          <p:spPr bwMode="auto">
            <a:xfrm flipH="1">
              <a:off x="5867400" y="2260600"/>
              <a:ext cx="88900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234" name="Rectangle 10"/>
            <p:cNvSpPr>
              <a:spLocks noChangeArrowheads="1"/>
            </p:cNvSpPr>
            <p:nvPr/>
          </p:nvSpPr>
          <p:spPr bwMode="auto">
            <a:xfrm>
              <a:off x="5554663" y="2286000"/>
              <a:ext cx="442912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52235" name="Line 11"/>
            <p:cNvSpPr>
              <a:spLocks noChangeShapeType="1"/>
            </p:cNvSpPr>
            <p:nvPr/>
          </p:nvSpPr>
          <p:spPr bwMode="auto">
            <a:xfrm>
              <a:off x="7785100" y="2330450"/>
              <a:ext cx="1282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236" name="Line 12"/>
            <p:cNvSpPr>
              <a:spLocks noChangeShapeType="1"/>
            </p:cNvSpPr>
            <p:nvPr/>
          </p:nvSpPr>
          <p:spPr bwMode="auto">
            <a:xfrm flipH="1">
              <a:off x="8610600" y="2260600"/>
              <a:ext cx="88900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237" name="Rectangle 13"/>
            <p:cNvSpPr>
              <a:spLocks noChangeArrowheads="1"/>
            </p:cNvSpPr>
            <p:nvPr/>
          </p:nvSpPr>
          <p:spPr bwMode="auto">
            <a:xfrm>
              <a:off x="8221663" y="2286000"/>
              <a:ext cx="442912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52238" name="Rectangle 14"/>
            <p:cNvSpPr>
              <a:spLocks noChangeArrowheads="1"/>
            </p:cNvSpPr>
            <p:nvPr/>
          </p:nvSpPr>
          <p:spPr bwMode="auto">
            <a:xfrm>
              <a:off x="7764463" y="1935163"/>
              <a:ext cx="1081087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err="1">
                  <a:solidFill>
                    <a:srgbClr val="F79646"/>
                  </a:solidFill>
                </a:rPr>
                <a:t>DataOut</a:t>
              </a:r>
              <a:endParaRPr lang="en-US" sz="2000" dirty="0">
                <a:solidFill>
                  <a:srgbClr val="F79646"/>
                </a:solidFill>
              </a:endParaRPr>
            </a:p>
          </p:txBody>
        </p:sp>
        <p:sp>
          <p:nvSpPr>
            <p:cNvPr id="52239" name="Line 15"/>
            <p:cNvSpPr>
              <a:spLocks noChangeShapeType="1"/>
            </p:cNvSpPr>
            <p:nvPr/>
          </p:nvSpPr>
          <p:spPr bwMode="auto">
            <a:xfrm flipV="1">
              <a:off x="6635750" y="1562100"/>
              <a:ext cx="0" cy="241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240" name="Line 16"/>
            <p:cNvSpPr>
              <a:spLocks noChangeShapeType="1"/>
            </p:cNvSpPr>
            <p:nvPr/>
          </p:nvSpPr>
          <p:spPr bwMode="auto">
            <a:xfrm flipH="1">
              <a:off x="5861050" y="2838450"/>
              <a:ext cx="469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>
              <a:off x="7169150" y="1346200"/>
              <a:ext cx="0" cy="444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7154863" y="1219200"/>
              <a:ext cx="1014412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srgbClr val="8064A2"/>
                  </a:solidFill>
                </a:rPr>
                <a:t>Address</a:t>
              </a:r>
            </a:p>
          </p:txBody>
        </p:sp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6330950" y="2762250"/>
              <a:ext cx="1524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244" name="Line 20"/>
            <p:cNvSpPr>
              <a:spLocks noChangeShapeType="1"/>
            </p:cNvSpPr>
            <p:nvPr/>
          </p:nvSpPr>
          <p:spPr bwMode="auto">
            <a:xfrm flipH="1">
              <a:off x="6330950" y="2838450"/>
              <a:ext cx="1524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35644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Storage Element: Register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seen in </a:t>
            </a:r>
            <a:r>
              <a:rPr lang="en-US" dirty="0" err="1" smtClean="0"/>
              <a:t>Logisim</a:t>
            </a:r>
            <a:r>
              <a:rPr lang="en-US" dirty="0" smtClean="0"/>
              <a:t> intro</a:t>
            </a:r>
          </a:p>
          <a:p>
            <a:pPr lvl="1"/>
            <a:r>
              <a:rPr lang="en-US" dirty="0" smtClean="0"/>
              <a:t>N-bit input and output buses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Write Enable</a:t>
            </a:r>
            <a:r>
              <a:rPr lang="en-US" dirty="0" smtClean="0"/>
              <a:t> input</a:t>
            </a:r>
          </a:p>
          <a:p>
            <a:r>
              <a:rPr lang="en-US" dirty="0" smtClean="0"/>
              <a:t>Write Enable:</a:t>
            </a:r>
          </a:p>
          <a:p>
            <a:pPr lvl="1"/>
            <a:r>
              <a:rPr lang="en-US" dirty="0" smtClean="0"/>
              <a:t>De-asserted (0): </a:t>
            </a:r>
            <a:r>
              <a:rPr lang="en-US" dirty="0" smtClean="0">
                <a:solidFill>
                  <a:schemeClr val="accent6"/>
                </a:solidFill>
              </a:rPr>
              <a:t>Data Out </a:t>
            </a:r>
            <a:r>
              <a:rPr lang="en-US" dirty="0" smtClean="0"/>
              <a:t>will not change</a:t>
            </a:r>
          </a:p>
          <a:p>
            <a:pPr lvl="1"/>
            <a:r>
              <a:rPr lang="en-US" dirty="0" smtClean="0"/>
              <a:t>Asserted (1): </a:t>
            </a:r>
            <a:r>
              <a:rPr lang="en-US" dirty="0" smtClean="0">
                <a:solidFill>
                  <a:schemeClr val="accent4"/>
                </a:solidFill>
              </a:rPr>
              <a:t>Data In</a:t>
            </a:r>
            <a:r>
              <a:rPr lang="en-US" dirty="0" smtClean="0"/>
              <a:t> value placed onto </a:t>
            </a:r>
            <a:r>
              <a:rPr lang="en-US" dirty="0" smtClean="0">
                <a:solidFill>
                  <a:schemeClr val="accent6"/>
                </a:solidFill>
              </a:rPr>
              <a:t>Data Out</a:t>
            </a:r>
            <a:r>
              <a:rPr lang="en-US" dirty="0" smtClean="0"/>
              <a:t> on the rising edge of CLK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0D781-9676-7642-909E-2802D4B6A5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260475"/>
            <a:ext cx="2719388" cy="2530475"/>
            <a:chOff x="3888" y="960"/>
            <a:chExt cx="1713" cy="1594"/>
          </a:xfrm>
        </p:grpSpPr>
        <p:sp>
          <p:nvSpPr>
            <p:cNvPr id="54280" name="Rectangle 5"/>
            <p:cNvSpPr>
              <a:spLocks noChangeArrowheads="1"/>
            </p:cNvSpPr>
            <p:nvPr/>
          </p:nvSpPr>
          <p:spPr bwMode="auto">
            <a:xfrm>
              <a:off x="4591" y="2304"/>
              <a:ext cx="35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CLK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54281" name="Rectangle 6"/>
            <p:cNvSpPr>
              <a:spLocks noChangeArrowheads="1"/>
            </p:cNvSpPr>
            <p:nvPr/>
          </p:nvSpPr>
          <p:spPr bwMode="auto">
            <a:xfrm>
              <a:off x="3888" y="1474"/>
              <a:ext cx="595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srgbClr val="8064A2"/>
                  </a:solidFill>
                </a:rPr>
                <a:t>Data In</a:t>
              </a:r>
            </a:p>
          </p:txBody>
        </p:sp>
        <p:sp>
          <p:nvSpPr>
            <p:cNvPr id="54282" name="Rectangle 7"/>
            <p:cNvSpPr>
              <a:spLocks noChangeArrowheads="1"/>
            </p:cNvSpPr>
            <p:nvPr/>
          </p:nvSpPr>
          <p:spPr bwMode="auto">
            <a:xfrm>
              <a:off x="4675" y="1374"/>
              <a:ext cx="166" cy="748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283" name="Line 8"/>
            <p:cNvSpPr>
              <a:spLocks noChangeShapeType="1"/>
            </p:cNvSpPr>
            <p:nvPr/>
          </p:nvSpPr>
          <p:spPr bwMode="auto">
            <a:xfrm flipH="1">
              <a:off x="4761" y="212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284" name="Rectangle 9"/>
            <p:cNvSpPr>
              <a:spLocks noChangeArrowheads="1"/>
            </p:cNvSpPr>
            <p:nvPr/>
          </p:nvSpPr>
          <p:spPr bwMode="auto">
            <a:xfrm>
              <a:off x="4286" y="960"/>
              <a:ext cx="96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sz="2000" dirty="0">
                  <a:solidFill>
                    <a:srgbClr val="8064A2"/>
                  </a:solidFill>
                </a:rPr>
                <a:t>Write </a:t>
              </a:r>
              <a:r>
                <a:rPr lang="en-US" sz="2000" dirty="0" smtClean="0">
                  <a:solidFill>
                    <a:srgbClr val="8064A2"/>
                  </a:solidFill>
                </a:rPr>
                <a:t>Enable</a:t>
              </a:r>
              <a:endParaRPr lang="en-US" sz="2000" dirty="0">
                <a:solidFill>
                  <a:srgbClr val="8064A2"/>
                </a:solidFill>
              </a:endParaRPr>
            </a:p>
          </p:txBody>
        </p:sp>
        <p:sp>
          <p:nvSpPr>
            <p:cNvPr id="54285" name="Line 10"/>
            <p:cNvSpPr>
              <a:spLocks noChangeShapeType="1"/>
            </p:cNvSpPr>
            <p:nvPr/>
          </p:nvSpPr>
          <p:spPr bwMode="auto">
            <a:xfrm flipH="1">
              <a:off x="3937" y="1742"/>
              <a:ext cx="7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286" name="Line 11"/>
            <p:cNvSpPr>
              <a:spLocks noChangeShapeType="1"/>
            </p:cNvSpPr>
            <p:nvPr/>
          </p:nvSpPr>
          <p:spPr bwMode="auto">
            <a:xfrm flipH="1">
              <a:off x="4277" y="1698"/>
              <a:ext cx="56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287" name="Rectangle 12"/>
            <p:cNvSpPr>
              <a:spLocks noChangeArrowheads="1"/>
            </p:cNvSpPr>
            <p:nvPr/>
          </p:nvSpPr>
          <p:spPr bwMode="auto">
            <a:xfrm>
              <a:off x="4176" y="1776"/>
              <a:ext cx="219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N</a:t>
              </a:r>
            </a:p>
          </p:txBody>
        </p:sp>
        <p:sp>
          <p:nvSpPr>
            <p:cNvPr id="54288" name="Line 13"/>
            <p:cNvSpPr>
              <a:spLocks noChangeShapeType="1"/>
            </p:cNvSpPr>
            <p:nvPr/>
          </p:nvSpPr>
          <p:spPr bwMode="auto">
            <a:xfrm>
              <a:off x="4848" y="1742"/>
              <a:ext cx="7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289" name="Line 14"/>
            <p:cNvSpPr>
              <a:spLocks noChangeShapeType="1"/>
            </p:cNvSpPr>
            <p:nvPr/>
          </p:nvSpPr>
          <p:spPr bwMode="auto">
            <a:xfrm flipH="1">
              <a:off x="5189" y="1698"/>
              <a:ext cx="56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290" name="Rectangle 15"/>
            <p:cNvSpPr>
              <a:spLocks noChangeArrowheads="1"/>
            </p:cNvSpPr>
            <p:nvPr/>
          </p:nvSpPr>
          <p:spPr bwMode="auto">
            <a:xfrm>
              <a:off x="5098" y="1776"/>
              <a:ext cx="219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N</a:t>
              </a:r>
            </a:p>
          </p:txBody>
        </p:sp>
        <p:sp>
          <p:nvSpPr>
            <p:cNvPr id="54291" name="Rectangle 16"/>
            <p:cNvSpPr>
              <a:spLocks noChangeArrowheads="1"/>
            </p:cNvSpPr>
            <p:nvPr/>
          </p:nvSpPr>
          <p:spPr bwMode="auto">
            <a:xfrm>
              <a:off x="4896" y="1474"/>
              <a:ext cx="705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srgbClr val="F79646"/>
                  </a:solidFill>
                </a:rPr>
                <a:t>Data Out</a:t>
              </a:r>
            </a:p>
          </p:txBody>
        </p:sp>
        <p:sp>
          <p:nvSpPr>
            <p:cNvPr id="54292" name="Line 17"/>
            <p:cNvSpPr>
              <a:spLocks noChangeShapeType="1"/>
            </p:cNvSpPr>
            <p:nvPr/>
          </p:nvSpPr>
          <p:spPr bwMode="auto">
            <a:xfrm flipV="1">
              <a:off x="4761" y="1168"/>
              <a:ext cx="0" cy="1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293" name="Line 18"/>
            <p:cNvSpPr>
              <a:spLocks noChangeShapeType="1"/>
            </p:cNvSpPr>
            <p:nvPr/>
          </p:nvSpPr>
          <p:spPr bwMode="auto">
            <a:xfrm flipV="1">
              <a:off x="4704" y="2016"/>
              <a:ext cx="4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294" name="Line 19"/>
            <p:cNvSpPr>
              <a:spLocks noChangeShapeType="1"/>
            </p:cNvSpPr>
            <p:nvPr/>
          </p:nvSpPr>
          <p:spPr bwMode="auto">
            <a:xfrm>
              <a:off x="4752" y="2016"/>
              <a:ext cx="4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2551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Storage Element: Register File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199"/>
            <a:ext cx="8229600" cy="493776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i="1" dirty="0" smtClean="0">
                <a:solidFill>
                  <a:srgbClr val="FF0000"/>
                </a:solidFill>
              </a:rPr>
              <a:t>Register File </a:t>
            </a:r>
            <a:r>
              <a:rPr lang="en-US" dirty="0" smtClean="0"/>
              <a:t>consists of 32 registers:</a:t>
            </a:r>
          </a:p>
          <a:p>
            <a:pPr lvl="1">
              <a:defRPr/>
            </a:pPr>
            <a:r>
              <a:rPr lang="en-US" dirty="0" smtClean="0"/>
              <a:t>Output buses </a:t>
            </a:r>
            <a:r>
              <a:rPr lang="en-US" dirty="0" err="1" smtClean="0">
                <a:solidFill>
                  <a:schemeClr val="accent6"/>
                </a:solidFill>
              </a:rPr>
              <a:t>busA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chemeClr val="accent6"/>
                </a:solidFill>
              </a:rPr>
              <a:t>busB</a:t>
            </a:r>
            <a:endParaRPr lang="en-US" dirty="0" smtClean="0">
              <a:solidFill>
                <a:schemeClr val="accent6"/>
              </a:solidFill>
            </a:endParaRPr>
          </a:p>
          <a:p>
            <a:pPr lvl="1">
              <a:defRPr/>
            </a:pPr>
            <a:r>
              <a:rPr lang="en-US" dirty="0" smtClean="0"/>
              <a:t>Input bus </a:t>
            </a:r>
            <a:r>
              <a:rPr lang="en-US" dirty="0" err="1" smtClean="0">
                <a:solidFill>
                  <a:schemeClr val="accent4"/>
                </a:solidFill>
              </a:rPr>
              <a:t>busW</a:t>
            </a:r>
            <a:endParaRPr lang="en-US" dirty="0" smtClean="0">
              <a:solidFill>
                <a:schemeClr val="accent4"/>
              </a:solidFill>
            </a:endParaRPr>
          </a:p>
          <a:p>
            <a:pPr>
              <a:defRPr/>
            </a:pPr>
            <a:r>
              <a:rPr lang="en-US" dirty="0" smtClean="0"/>
              <a:t>Register selection</a:t>
            </a:r>
          </a:p>
          <a:p>
            <a:pPr lvl="1">
              <a:defRPr/>
            </a:pPr>
            <a:r>
              <a:rPr lang="en-US" dirty="0" smtClean="0"/>
              <a:t>Place data of register </a:t>
            </a:r>
            <a:r>
              <a:rPr lang="en-US" dirty="0" smtClean="0">
                <a:solidFill>
                  <a:schemeClr val="accent4"/>
                </a:solidFill>
              </a:rPr>
              <a:t>RA</a:t>
            </a:r>
            <a:r>
              <a:rPr lang="en-US" dirty="0" smtClean="0"/>
              <a:t> (number) onto </a:t>
            </a:r>
            <a:r>
              <a:rPr lang="en-US" dirty="0" err="1" smtClean="0">
                <a:solidFill>
                  <a:schemeClr val="accent6"/>
                </a:solidFill>
              </a:rPr>
              <a:t>busA</a:t>
            </a:r>
            <a:endParaRPr lang="en-US" dirty="0" smtClean="0">
              <a:solidFill>
                <a:schemeClr val="accent6"/>
              </a:solidFill>
            </a:endParaRPr>
          </a:p>
          <a:p>
            <a:pPr lvl="1">
              <a:defRPr/>
            </a:pPr>
            <a:r>
              <a:rPr lang="en-US" dirty="0"/>
              <a:t>Place data of register </a:t>
            </a:r>
            <a:r>
              <a:rPr lang="en-US" dirty="0" smtClean="0">
                <a:solidFill>
                  <a:schemeClr val="accent4"/>
                </a:solidFill>
              </a:rPr>
              <a:t>RB</a:t>
            </a:r>
            <a:r>
              <a:rPr lang="en-US" dirty="0" smtClean="0"/>
              <a:t> </a:t>
            </a:r>
            <a:r>
              <a:rPr lang="en-US" dirty="0"/>
              <a:t>(number) onto </a:t>
            </a:r>
            <a:r>
              <a:rPr lang="en-US" dirty="0" err="1" smtClean="0">
                <a:solidFill>
                  <a:schemeClr val="accent6"/>
                </a:solidFill>
              </a:rPr>
              <a:t>busB</a:t>
            </a:r>
            <a:endParaRPr lang="en-US" dirty="0">
              <a:solidFill>
                <a:schemeClr val="accent6"/>
              </a:solidFill>
            </a:endParaRPr>
          </a:p>
          <a:p>
            <a:pPr lvl="1">
              <a:defRPr/>
            </a:pPr>
            <a:r>
              <a:rPr lang="en-US" dirty="0" smtClean="0"/>
              <a:t>Store data on </a:t>
            </a:r>
            <a:r>
              <a:rPr lang="en-US" dirty="0" err="1" smtClean="0">
                <a:solidFill>
                  <a:schemeClr val="accent4"/>
                </a:solidFill>
              </a:rPr>
              <a:t>busW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/>
              <a:t>into register</a:t>
            </a:r>
            <a:r>
              <a:rPr lang="en-US" dirty="0" smtClean="0">
                <a:solidFill>
                  <a:schemeClr val="accent4"/>
                </a:solidFill>
              </a:rPr>
              <a:t> RW</a:t>
            </a:r>
            <a:r>
              <a:rPr lang="en-US" dirty="0" smtClean="0"/>
              <a:t> (number) when </a:t>
            </a:r>
            <a:r>
              <a:rPr lang="en-US" dirty="0" smtClean="0">
                <a:solidFill>
                  <a:schemeClr val="accent4"/>
                </a:solidFill>
              </a:rPr>
              <a:t>Write Enable</a:t>
            </a:r>
            <a:r>
              <a:rPr lang="en-US" dirty="0" smtClean="0"/>
              <a:t> is 1</a:t>
            </a:r>
          </a:p>
          <a:p>
            <a:pPr>
              <a:defRPr/>
            </a:pPr>
            <a:r>
              <a:rPr lang="en-US" dirty="0" smtClean="0"/>
              <a:t>Clock input (CLK) </a:t>
            </a:r>
          </a:p>
          <a:p>
            <a:pPr lvl="1">
              <a:defRPr/>
            </a:pPr>
            <a:r>
              <a:rPr lang="en-US" dirty="0" smtClean="0"/>
              <a:t>CLK input is a factor ONLY during write operation</a:t>
            </a:r>
          </a:p>
          <a:p>
            <a:pPr lvl="1">
              <a:defRPr/>
            </a:pPr>
            <a:r>
              <a:rPr lang="en-US" dirty="0" smtClean="0"/>
              <a:t>During read, behaves as a combinational logic block:</a:t>
            </a:r>
            <a:br>
              <a:rPr lang="en-US" dirty="0" smtClean="0"/>
            </a:br>
            <a:r>
              <a:rPr lang="en-US" dirty="0" smtClean="0">
                <a:solidFill>
                  <a:schemeClr val="accent4"/>
                </a:solidFill>
              </a:rPr>
              <a:t>RA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4"/>
                </a:solidFill>
              </a:rPr>
              <a:t>RB</a:t>
            </a:r>
            <a:r>
              <a:rPr lang="en-US" dirty="0" smtClean="0"/>
              <a:t> valid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busA</a:t>
            </a:r>
            <a:r>
              <a:rPr lang="en-US" dirty="0" smtClean="0"/>
              <a:t> or </a:t>
            </a:r>
            <a:r>
              <a:rPr lang="en-US" dirty="0" err="1" smtClean="0">
                <a:solidFill>
                  <a:schemeClr val="accent6"/>
                </a:solidFill>
              </a:rPr>
              <a:t>busB</a:t>
            </a:r>
            <a:r>
              <a:rPr lang="en-US" dirty="0" smtClean="0"/>
              <a:t> valid after “access time”</a:t>
            </a:r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9C42A-756E-CD4C-986C-3C0AB42E87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87436" y="1139995"/>
            <a:ext cx="3669606" cy="2149475"/>
            <a:chOff x="5398194" y="1096963"/>
            <a:chExt cx="3669606" cy="2149475"/>
          </a:xfrm>
        </p:grpSpPr>
        <p:sp>
          <p:nvSpPr>
            <p:cNvPr id="56324" name="Rectangle 4"/>
            <p:cNvSpPr>
              <a:spLocks noChangeArrowheads="1"/>
            </p:cNvSpPr>
            <p:nvPr/>
          </p:nvSpPr>
          <p:spPr bwMode="auto">
            <a:xfrm>
              <a:off x="5562600" y="2773363"/>
              <a:ext cx="504825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Clk</a:t>
              </a:r>
            </a:p>
          </p:txBody>
        </p:sp>
        <p:sp>
          <p:nvSpPr>
            <p:cNvPr id="56325" name="Rectangle 5"/>
            <p:cNvSpPr>
              <a:spLocks noChangeArrowheads="1"/>
            </p:cNvSpPr>
            <p:nvPr/>
          </p:nvSpPr>
          <p:spPr bwMode="auto">
            <a:xfrm>
              <a:off x="5561013" y="2087563"/>
              <a:ext cx="78066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srgbClr val="8064A2"/>
                  </a:solidFill>
                </a:rPr>
                <a:t>busW</a:t>
              </a:r>
            </a:p>
          </p:txBody>
        </p:sp>
        <p:sp>
          <p:nvSpPr>
            <p:cNvPr id="56326" name="Rectangle 6"/>
            <p:cNvSpPr>
              <a:spLocks noChangeArrowheads="1"/>
            </p:cNvSpPr>
            <p:nvPr/>
          </p:nvSpPr>
          <p:spPr bwMode="auto">
            <a:xfrm>
              <a:off x="6657975" y="1928813"/>
              <a:ext cx="1406525" cy="1187450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327" name="Rectangle 7"/>
            <p:cNvSpPr>
              <a:spLocks noChangeArrowheads="1"/>
            </p:cNvSpPr>
            <p:nvPr/>
          </p:nvSpPr>
          <p:spPr bwMode="auto">
            <a:xfrm>
              <a:off x="5398194" y="1334733"/>
              <a:ext cx="1554162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>
                  <a:solidFill>
                    <a:srgbClr val="8064A2"/>
                  </a:solidFill>
                </a:rPr>
                <a:t>Write Enable</a:t>
              </a:r>
            </a:p>
          </p:txBody>
        </p:sp>
        <p:sp>
          <p:nvSpPr>
            <p:cNvPr id="56328" name="Line 8"/>
            <p:cNvSpPr>
              <a:spLocks noChangeShapeType="1"/>
            </p:cNvSpPr>
            <p:nvPr/>
          </p:nvSpPr>
          <p:spPr bwMode="auto">
            <a:xfrm flipH="1">
              <a:off x="5638800" y="2436813"/>
              <a:ext cx="1016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329" name="Line 9"/>
            <p:cNvSpPr>
              <a:spLocks noChangeShapeType="1"/>
            </p:cNvSpPr>
            <p:nvPr/>
          </p:nvSpPr>
          <p:spPr bwMode="auto">
            <a:xfrm flipH="1">
              <a:off x="6178550" y="2366963"/>
              <a:ext cx="88900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330" name="Rectangle 10"/>
            <p:cNvSpPr>
              <a:spLocks noChangeArrowheads="1"/>
            </p:cNvSpPr>
            <p:nvPr/>
          </p:nvSpPr>
          <p:spPr bwMode="auto">
            <a:xfrm>
              <a:off x="5865813" y="2392363"/>
              <a:ext cx="442912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>
              <a:off x="8102600" y="2132013"/>
              <a:ext cx="965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332" name="Line 12"/>
            <p:cNvSpPr>
              <a:spLocks noChangeShapeType="1"/>
            </p:cNvSpPr>
            <p:nvPr/>
          </p:nvSpPr>
          <p:spPr bwMode="auto">
            <a:xfrm flipH="1">
              <a:off x="8693150" y="2062163"/>
              <a:ext cx="88900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333" name="Rectangle 13"/>
            <p:cNvSpPr>
              <a:spLocks noChangeArrowheads="1"/>
            </p:cNvSpPr>
            <p:nvPr/>
          </p:nvSpPr>
          <p:spPr bwMode="auto">
            <a:xfrm>
              <a:off x="8380413" y="2087563"/>
              <a:ext cx="442912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56334" name="Rectangle 14"/>
            <p:cNvSpPr>
              <a:spLocks noChangeArrowheads="1"/>
            </p:cNvSpPr>
            <p:nvPr/>
          </p:nvSpPr>
          <p:spPr bwMode="auto">
            <a:xfrm>
              <a:off x="8075613" y="1782763"/>
              <a:ext cx="715962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err="1">
                  <a:solidFill>
                    <a:srgbClr val="F79646"/>
                  </a:solidFill>
                </a:rPr>
                <a:t>busA</a:t>
              </a:r>
              <a:endParaRPr lang="en-US" sz="2000" dirty="0">
                <a:solidFill>
                  <a:srgbClr val="F79646"/>
                </a:solidFill>
              </a:endParaRPr>
            </a:p>
          </p:txBody>
        </p:sp>
        <p:sp>
          <p:nvSpPr>
            <p:cNvPr id="56335" name="Line 15"/>
            <p:cNvSpPr>
              <a:spLocks noChangeShapeType="1"/>
            </p:cNvSpPr>
            <p:nvPr/>
          </p:nvSpPr>
          <p:spPr bwMode="auto">
            <a:xfrm flipV="1">
              <a:off x="6794500" y="1662113"/>
              <a:ext cx="0" cy="25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>
              <a:off x="8102600" y="2894013"/>
              <a:ext cx="965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 flipH="1">
              <a:off x="8693150" y="2824163"/>
              <a:ext cx="88900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338" name="Rectangle 18"/>
            <p:cNvSpPr>
              <a:spLocks noChangeArrowheads="1"/>
            </p:cNvSpPr>
            <p:nvPr/>
          </p:nvSpPr>
          <p:spPr bwMode="auto">
            <a:xfrm>
              <a:off x="8380413" y="2849563"/>
              <a:ext cx="442912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56339" name="Rectangle 19"/>
            <p:cNvSpPr>
              <a:spLocks noChangeArrowheads="1"/>
            </p:cNvSpPr>
            <p:nvPr/>
          </p:nvSpPr>
          <p:spPr bwMode="auto">
            <a:xfrm>
              <a:off x="8075613" y="2544763"/>
              <a:ext cx="692150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err="1">
                  <a:solidFill>
                    <a:srgbClr val="F79646"/>
                  </a:solidFill>
                </a:rPr>
                <a:t>busB</a:t>
              </a:r>
              <a:endParaRPr lang="en-US" sz="2000" dirty="0">
                <a:solidFill>
                  <a:srgbClr val="F79646"/>
                </a:solidFill>
              </a:endParaRPr>
            </a:p>
          </p:txBody>
        </p:sp>
        <p:sp>
          <p:nvSpPr>
            <p:cNvPr id="56340" name="Line 20"/>
            <p:cNvSpPr>
              <a:spLocks noChangeShapeType="1"/>
            </p:cNvSpPr>
            <p:nvPr/>
          </p:nvSpPr>
          <p:spPr bwMode="auto">
            <a:xfrm flipH="1">
              <a:off x="6146800" y="2938463"/>
              <a:ext cx="482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341" name="Line 21"/>
            <p:cNvSpPr>
              <a:spLocks noChangeShapeType="1"/>
            </p:cNvSpPr>
            <p:nvPr/>
          </p:nvSpPr>
          <p:spPr bwMode="auto">
            <a:xfrm>
              <a:off x="7099300" y="1458913"/>
              <a:ext cx="0" cy="431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342" name="Line 22"/>
            <p:cNvSpPr>
              <a:spLocks noChangeShapeType="1"/>
            </p:cNvSpPr>
            <p:nvPr/>
          </p:nvSpPr>
          <p:spPr bwMode="auto">
            <a:xfrm flipV="1">
              <a:off x="7029450" y="1592263"/>
              <a:ext cx="139700" cy="165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343" name="Rectangle 23"/>
            <p:cNvSpPr>
              <a:spLocks noChangeArrowheads="1"/>
            </p:cNvSpPr>
            <p:nvPr/>
          </p:nvSpPr>
          <p:spPr bwMode="auto">
            <a:xfrm>
              <a:off x="6856413" y="1401763"/>
              <a:ext cx="312737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56344" name="Line 24"/>
            <p:cNvSpPr>
              <a:spLocks noChangeShapeType="1"/>
            </p:cNvSpPr>
            <p:nvPr/>
          </p:nvSpPr>
          <p:spPr bwMode="auto">
            <a:xfrm>
              <a:off x="7480300" y="1458913"/>
              <a:ext cx="0" cy="431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345" name="Line 25"/>
            <p:cNvSpPr>
              <a:spLocks noChangeShapeType="1"/>
            </p:cNvSpPr>
            <p:nvPr/>
          </p:nvSpPr>
          <p:spPr bwMode="auto">
            <a:xfrm flipV="1">
              <a:off x="7410450" y="1592263"/>
              <a:ext cx="139700" cy="165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346" name="Rectangle 26"/>
            <p:cNvSpPr>
              <a:spLocks noChangeArrowheads="1"/>
            </p:cNvSpPr>
            <p:nvPr/>
          </p:nvSpPr>
          <p:spPr bwMode="auto">
            <a:xfrm>
              <a:off x="7237413" y="1401763"/>
              <a:ext cx="312737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56347" name="Line 27"/>
            <p:cNvSpPr>
              <a:spLocks noChangeShapeType="1"/>
            </p:cNvSpPr>
            <p:nvPr/>
          </p:nvSpPr>
          <p:spPr bwMode="auto">
            <a:xfrm>
              <a:off x="7937500" y="1458913"/>
              <a:ext cx="0" cy="431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348" name="Line 28"/>
            <p:cNvSpPr>
              <a:spLocks noChangeShapeType="1"/>
            </p:cNvSpPr>
            <p:nvPr/>
          </p:nvSpPr>
          <p:spPr bwMode="auto">
            <a:xfrm flipV="1">
              <a:off x="7867650" y="1592263"/>
              <a:ext cx="139700" cy="165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349" name="Rectangle 29"/>
            <p:cNvSpPr>
              <a:spLocks noChangeArrowheads="1"/>
            </p:cNvSpPr>
            <p:nvPr/>
          </p:nvSpPr>
          <p:spPr bwMode="auto">
            <a:xfrm>
              <a:off x="7694613" y="1401763"/>
              <a:ext cx="312737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56350" name="Rectangle 30"/>
            <p:cNvSpPr>
              <a:spLocks noChangeArrowheads="1"/>
            </p:cNvSpPr>
            <p:nvPr/>
          </p:nvSpPr>
          <p:spPr bwMode="auto">
            <a:xfrm>
              <a:off x="6761163" y="1096963"/>
              <a:ext cx="557212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>
                  <a:solidFill>
                    <a:srgbClr val="8064A2"/>
                  </a:solidFill>
                </a:rPr>
                <a:t>RW</a:t>
              </a:r>
            </a:p>
          </p:txBody>
        </p:sp>
        <p:sp>
          <p:nvSpPr>
            <p:cNvPr id="56351" name="Rectangle 31"/>
            <p:cNvSpPr>
              <a:spLocks noChangeArrowheads="1"/>
            </p:cNvSpPr>
            <p:nvPr/>
          </p:nvSpPr>
          <p:spPr bwMode="auto">
            <a:xfrm>
              <a:off x="7219950" y="1096963"/>
              <a:ext cx="482600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srgbClr val="8064A2"/>
                  </a:solidFill>
                </a:rPr>
                <a:t>RA</a:t>
              </a:r>
            </a:p>
          </p:txBody>
        </p:sp>
        <p:sp>
          <p:nvSpPr>
            <p:cNvPr id="56352" name="Rectangle 32"/>
            <p:cNvSpPr>
              <a:spLocks noChangeArrowheads="1"/>
            </p:cNvSpPr>
            <p:nvPr/>
          </p:nvSpPr>
          <p:spPr bwMode="auto">
            <a:xfrm>
              <a:off x="7694613" y="1096963"/>
              <a:ext cx="471487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srgbClr val="8064A2"/>
                  </a:solidFill>
                </a:rPr>
                <a:t>RB</a:t>
              </a:r>
            </a:p>
          </p:txBody>
        </p:sp>
        <p:sp>
          <p:nvSpPr>
            <p:cNvPr id="56353" name="Rectangle 33"/>
            <p:cNvSpPr>
              <a:spLocks noChangeArrowheads="1"/>
            </p:cNvSpPr>
            <p:nvPr/>
          </p:nvSpPr>
          <p:spPr bwMode="auto">
            <a:xfrm>
              <a:off x="6716713" y="2163763"/>
              <a:ext cx="1287462" cy="7048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defTabSz="457200"/>
              <a:r>
                <a:rPr lang="en-US" sz="2000">
                  <a:solidFill>
                    <a:prstClr val="black"/>
                  </a:solidFill>
                </a:rPr>
                <a:t>32 x 32-bit</a:t>
              </a:r>
            </a:p>
            <a:p>
              <a:pPr algn="ctr" defTabSz="457200"/>
              <a:r>
                <a:rPr lang="en-US" sz="2000">
                  <a:solidFill>
                    <a:prstClr val="black"/>
                  </a:solidFill>
                </a:rPr>
                <a:t>Registers</a:t>
              </a:r>
            </a:p>
          </p:txBody>
        </p:sp>
        <p:sp>
          <p:nvSpPr>
            <p:cNvPr id="56354" name="Line 34"/>
            <p:cNvSpPr>
              <a:spLocks noChangeShapeType="1"/>
            </p:cNvSpPr>
            <p:nvPr/>
          </p:nvSpPr>
          <p:spPr bwMode="auto">
            <a:xfrm>
              <a:off x="6662738" y="2862263"/>
              <a:ext cx="1524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355" name="Line 35"/>
            <p:cNvSpPr>
              <a:spLocks noChangeShapeType="1"/>
            </p:cNvSpPr>
            <p:nvPr/>
          </p:nvSpPr>
          <p:spPr bwMode="auto">
            <a:xfrm flipH="1">
              <a:off x="6662738" y="2938463"/>
              <a:ext cx="1524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9275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4313" y="765175"/>
            <a:ext cx="8844846" cy="5692186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dirty="0"/>
              <a:t>三、美国大学生学业很重、学习很</a:t>
            </a:r>
            <a:r>
              <a:rPr lang="zh-CN" altLang="en-US" sz="2400" dirty="0" smtClean="0"/>
              <a:t>累</a:t>
            </a:r>
            <a:endParaRPr lang="en-US" altLang="zh-CN" sz="2400" dirty="0" smtClean="0"/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zh-CN" altLang="en-US" sz="2000" dirty="0"/>
              <a:t>美国大学同样也是做</a:t>
            </a:r>
            <a:r>
              <a:rPr lang="en-US" altLang="zh-CN" sz="2000" dirty="0"/>
              <a:t>4</a:t>
            </a:r>
            <a:r>
              <a:rPr lang="zh-CN" altLang="en-US" sz="2000" dirty="0"/>
              <a:t>个</a:t>
            </a:r>
            <a:r>
              <a:rPr lang="en-US" altLang="zh-CN" sz="2000" dirty="0" smtClean="0"/>
              <a:t>project</a:t>
            </a:r>
            <a:r>
              <a:rPr lang="zh-CN" altLang="en-US" sz="2000" dirty="0"/>
              <a:t>，</a:t>
            </a:r>
            <a:r>
              <a:rPr lang="en-US" altLang="zh-CN" sz="2000" dirty="0"/>
              <a:t>3</a:t>
            </a:r>
            <a:r>
              <a:rPr lang="zh-CN" altLang="en-US" sz="2000" dirty="0"/>
              <a:t>个人一组，每</a:t>
            </a:r>
            <a:r>
              <a:rPr lang="en-US" altLang="zh-CN" sz="2000" dirty="0"/>
              <a:t>3</a:t>
            </a:r>
            <a:r>
              <a:rPr lang="zh-CN" altLang="en-US" sz="2000" dirty="0"/>
              <a:t>周交一个</a:t>
            </a:r>
            <a:r>
              <a:rPr lang="en-US" altLang="zh-CN" sz="2000" dirty="0" smtClean="0"/>
              <a:t>project</a:t>
            </a:r>
            <a:r>
              <a:rPr lang="zh-CN" altLang="en-US" sz="2000" dirty="0"/>
              <a:t>。如果相似之处过多，</a:t>
            </a:r>
            <a:r>
              <a:rPr lang="zh-CN" altLang="en-US" sz="2400" dirty="0">
                <a:solidFill>
                  <a:srgbClr val="FF0000"/>
                </a:solidFill>
              </a:rPr>
              <a:t>抄袭与被抄袭者</a:t>
            </a:r>
            <a:r>
              <a:rPr lang="zh-CN" altLang="en-US" sz="2000" dirty="0"/>
              <a:t>当即都将受到质询和处罚。交作业的期限是某个周日晚</a:t>
            </a:r>
            <a:r>
              <a:rPr lang="en-US" altLang="zh-CN" sz="2000" dirty="0"/>
              <a:t>23</a:t>
            </a:r>
            <a:r>
              <a:rPr lang="zh-CN" altLang="en-US" sz="2000" dirty="0"/>
              <a:t>点</a:t>
            </a:r>
            <a:r>
              <a:rPr lang="en-US" altLang="zh-CN" sz="2000" dirty="0"/>
              <a:t>59</a:t>
            </a:r>
            <a:r>
              <a:rPr lang="zh-CN" altLang="en-US" sz="2000" dirty="0"/>
              <a:t>分</a:t>
            </a:r>
            <a:r>
              <a:rPr lang="en-US" altLang="zh-CN" sz="2000" dirty="0"/>
              <a:t>59</a:t>
            </a:r>
            <a:r>
              <a:rPr lang="zh-CN" altLang="en-US" sz="2000" dirty="0"/>
              <a:t>秒，网上交作业，半秒钟也不许拖延，到时间传输停止工作，谁也交不成。</a:t>
            </a:r>
            <a:r>
              <a:rPr lang="zh-CN" altLang="en-US" sz="2400" dirty="0">
                <a:solidFill>
                  <a:srgbClr val="FF0000"/>
                </a:solidFill>
              </a:rPr>
              <a:t>所以大家只有坐下来勇敢面对困难</a:t>
            </a:r>
            <a:r>
              <a:rPr lang="zh-CN" altLang="en-US" sz="2000" dirty="0"/>
              <a:t>。</a:t>
            </a:r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zh-CN" altLang="en-US" sz="2000" dirty="0"/>
              <a:t>其实，</a:t>
            </a:r>
            <a:r>
              <a:rPr lang="en-US" altLang="zh-CN" sz="2000" dirty="0"/>
              <a:t>3</a:t>
            </a:r>
            <a:r>
              <a:rPr lang="zh-CN" altLang="en-US" sz="2000" dirty="0"/>
              <a:t>星期的期限短得有点不合理，因为第</a:t>
            </a:r>
            <a:r>
              <a:rPr lang="en-US" altLang="zh-CN" sz="2000" dirty="0"/>
              <a:t>2</a:t>
            </a:r>
            <a:r>
              <a:rPr lang="zh-CN" altLang="en-US" sz="2000" dirty="0"/>
              <a:t>个星期才将与</a:t>
            </a:r>
            <a:r>
              <a:rPr lang="en-US" altLang="zh-CN" sz="2000" dirty="0" smtClean="0"/>
              <a:t>Project</a:t>
            </a:r>
            <a:r>
              <a:rPr lang="zh-CN" altLang="en-US" sz="2000" dirty="0"/>
              <a:t>相关的全部课程讲完。所以，</a:t>
            </a:r>
            <a:r>
              <a:rPr lang="zh-CN" altLang="en-US" sz="2400" dirty="0">
                <a:solidFill>
                  <a:srgbClr val="FF0000"/>
                </a:solidFill>
              </a:rPr>
              <a:t>唯一的方法就是熬夜</a:t>
            </a:r>
            <a:r>
              <a:rPr lang="en-US" altLang="zh-CN" sz="2000" dirty="0"/>
              <a:t>——</a:t>
            </a:r>
            <a:r>
              <a:rPr lang="zh-CN" altLang="en-US" sz="2000" dirty="0"/>
              <a:t>第三个星期，从晚上</a:t>
            </a:r>
            <a:r>
              <a:rPr lang="en-US" altLang="zh-CN" sz="2000" dirty="0"/>
              <a:t>9</a:t>
            </a:r>
            <a:r>
              <a:rPr lang="zh-CN" altLang="en-US" sz="2000" dirty="0"/>
              <a:t>点到凌晨两三点，公共机房的数十台工作站前座无虚席，因为每个人都要连续熬夜；凌晨</a:t>
            </a:r>
            <a:r>
              <a:rPr lang="en-US" altLang="zh-CN" sz="2000" dirty="0"/>
              <a:t>3</a:t>
            </a:r>
            <a:r>
              <a:rPr lang="zh-CN" altLang="en-US" sz="2000" dirty="0"/>
              <a:t>点有人开始支撑不住，而能熬到六七点的也不乏其人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看看美国大学的学习压力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419872" y="6572250"/>
            <a:ext cx="2160240" cy="255588"/>
          </a:xfrm>
        </p:spPr>
        <p:txBody>
          <a:bodyPr/>
          <a:lstStyle/>
          <a:p>
            <a:pPr algn="ctr">
              <a:defRPr/>
            </a:pPr>
            <a:fld id="{29DAC8FC-9246-4E9F-9937-E75CB1A718B6}" type="slidenum">
              <a:rPr lang="en-US" altLang="zh-CN" smtClean="0"/>
              <a:pPr algn="ctr"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6039550"/>
      </p:ext>
    </p:extLst>
  </p:cSld>
  <p:clrMapOvr>
    <a:masterClrMapping/>
  </p:clrMapOvr>
  <p:transition advTm="39313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内容主要取材</a:t>
            </a:r>
          </a:p>
          <a:p>
            <a:pPr lvl="1"/>
            <a:r>
              <a:rPr lang="en-US" altLang="zh-CN" dirty="0" smtClean="0"/>
              <a:t>CS617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20</a:t>
            </a:r>
            <a:r>
              <a:rPr lang="zh-CN" altLang="en-US" dirty="0" smtClean="0"/>
              <a:t>讲</a:t>
            </a:r>
            <a:endParaRPr lang="en-US" altLang="zh-CN" dirty="0" smtClean="0"/>
          </a:p>
          <a:p>
            <a:r>
              <a:rPr lang="zh-CN" altLang="en-US" dirty="0" smtClean="0"/>
              <a:t>处理器设计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数据通路概述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组装数据通路</a:t>
            </a:r>
            <a:endParaRPr lang="en-US" altLang="zh-CN" dirty="0"/>
          </a:p>
          <a:p>
            <a:r>
              <a:rPr lang="zh-CN" altLang="en-US" dirty="0" smtClean="0"/>
              <a:t>控制介绍</a:t>
            </a:r>
            <a:endParaRPr lang="en-US" altLang="zh-CN" dirty="0"/>
          </a:p>
        </p:txBody>
      </p:sp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207878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Datapath</a:t>
            </a:r>
            <a:r>
              <a:rPr lang="en-US" dirty="0">
                <a:solidFill>
                  <a:schemeClr val="accent1"/>
                </a:solidFill>
              </a:rPr>
              <a:t> Overview </a:t>
            </a:r>
            <a:r>
              <a:rPr lang="en-US" dirty="0" smtClean="0">
                <a:solidFill>
                  <a:schemeClr val="accent1"/>
                </a:solidFill>
              </a:rPr>
              <a:t>(1/5)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920240"/>
          </a:xfrm>
        </p:spPr>
        <p:txBody>
          <a:bodyPr>
            <a:normAutofit/>
          </a:bodyPr>
          <a:lstStyle/>
          <a:p>
            <a:r>
              <a:rPr lang="en-US" sz="2800" dirty="0"/>
              <a:t>Phase 1: </a:t>
            </a:r>
            <a:r>
              <a:rPr lang="en-US" sz="2800" i="1" dirty="0"/>
              <a:t>Instruction </a:t>
            </a:r>
            <a:r>
              <a:rPr lang="en-US" sz="2800" i="1" dirty="0" smtClean="0"/>
              <a:t>Fetch</a:t>
            </a:r>
            <a:r>
              <a:rPr lang="en-US" sz="2800" dirty="0" smtClean="0"/>
              <a:t> (IF)</a:t>
            </a:r>
            <a:endParaRPr lang="en-US" sz="2800" i="1" dirty="0"/>
          </a:p>
          <a:p>
            <a:pPr lvl="1"/>
            <a:r>
              <a:rPr lang="en-US" sz="2400" dirty="0" smtClean="0"/>
              <a:t>Fetch 32-bit </a:t>
            </a:r>
            <a:r>
              <a:rPr lang="en-US" sz="2400" dirty="0"/>
              <a:t>instruction </a:t>
            </a:r>
            <a:r>
              <a:rPr lang="en-US" sz="2400" dirty="0" smtClean="0"/>
              <a:t>from memory</a:t>
            </a:r>
            <a:endParaRPr lang="en-US" sz="2400" dirty="0"/>
          </a:p>
          <a:p>
            <a:pPr lvl="1"/>
            <a:r>
              <a:rPr lang="en-US" sz="2400" dirty="0" smtClean="0"/>
              <a:t>Increment PC (PC = PC + 4)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1414463" y="3840480"/>
            <a:ext cx="1665287" cy="722313"/>
            <a:chOff x="729" y="2832"/>
            <a:chExt cx="1355" cy="455"/>
          </a:xfrm>
        </p:grpSpPr>
        <p:sp>
          <p:nvSpPr>
            <p:cNvPr id="8" name="Text Box 41"/>
            <p:cNvSpPr txBox="1">
              <a:spLocks noChangeArrowheads="1"/>
            </p:cNvSpPr>
            <p:nvPr/>
          </p:nvSpPr>
          <p:spPr bwMode="auto">
            <a:xfrm>
              <a:off x="732" y="2841"/>
              <a:ext cx="1272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sz="2000" dirty="0">
                  <a:solidFill>
                    <a:srgbClr val="FF0000"/>
                  </a:solidFill>
                </a:rPr>
                <a:t>1. Instruction</a:t>
              </a:r>
            </a:p>
            <a:p>
              <a:pPr algn="ctr" defTabSz="457200">
                <a:defRPr/>
              </a:pPr>
              <a:r>
                <a:rPr lang="en-US" sz="2000" dirty="0">
                  <a:solidFill>
                    <a:srgbClr val="FF0000"/>
                  </a:solidFill>
                </a:rPr>
                <a:t>Fetch</a:t>
              </a:r>
            </a:p>
          </p:txBody>
        </p:sp>
        <p:sp>
          <p:nvSpPr>
            <p:cNvPr id="9" name="Line 42"/>
            <p:cNvSpPr>
              <a:spLocks noChangeShapeType="1"/>
            </p:cNvSpPr>
            <p:nvPr/>
          </p:nvSpPr>
          <p:spPr bwMode="auto">
            <a:xfrm>
              <a:off x="729" y="2832"/>
              <a:ext cx="135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3201028" y="3840480"/>
            <a:ext cx="1831347" cy="723900"/>
            <a:chOff x="676" y="2832"/>
            <a:chExt cx="1408" cy="456"/>
          </a:xfrm>
        </p:grpSpPr>
        <p:sp>
          <p:nvSpPr>
            <p:cNvPr id="11" name="Text Box 44"/>
            <p:cNvSpPr txBox="1">
              <a:spLocks noChangeArrowheads="1"/>
            </p:cNvSpPr>
            <p:nvPr/>
          </p:nvSpPr>
          <p:spPr bwMode="auto">
            <a:xfrm>
              <a:off x="676" y="2842"/>
              <a:ext cx="1406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sz="2000" dirty="0" smtClean="0">
                  <a:solidFill>
                    <a:srgbClr val="4F81BD"/>
                  </a:solidFill>
                </a:rPr>
                <a:t>2</a:t>
              </a:r>
              <a:r>
                <a:rPr lang="en-US" sz="2000" dirty="0">
                  <a:solidFill>
                    <a:srgbClr val="4F81BD"/>
                  </a:solidFill>
                </a:rPr>
                <a:t>. Decode/</a:t>
              </a:r>
            </a:p>
            <a:p>
              <a:pPr algn="ctr" defTabSz="457200">
                <a:defRPr/>
              </a:pPr>
              <a:r>
                <a:rPr lang="en-US" sz="2000" dirty="0">
                  <a:solidFill>
                    <a:srgbClr val="4F81BD"/>
                  </a:solidFill>
                </a:rPr>
                <a:t>    </a:t>
              </a:r>
              <a:r>
                <a:rPr lang="en-US" sz="2000" dirty="0" smtClean="0">
                  <a:solidFill>
                    <a:srgbClr val="4F81BD"/>
                  </a:solidFill>
                </a:rPr>
                <a:t>Register Read</a:t>
              </a:r>
              <a:endParaRPr lang="en-US" sz="2000" dirty="0">
                <a:solidFill>
                  <a:srgbClr val="4F81BD"/>
                </a:solidFill>
              </a:endParaRPr>
            </a:p>
          </p:txBody>
        </p:sp>
        <p:sp>
          <p:nvSpPr>
            <p:cNvPr id="12" name="Line 45"/>
            <p:cNvSpPr>
              <a:spLocks noChangeShapeType="1"/>
            </p:cNvSpPr>
            <p:nvPr/>
          </p:nvSpPr>
          <p:spPr bwMode="auto">
            <a:xfrm>
              <a:off x="728" y="2832"/>
              <a:ext cx="135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srgbClr val="4F81BD"/>
                </a:solidFill>
              </a:endParaRPr>
            </a:p>
          </p:txBody>
        </p:sp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5156200" y="3840480"/>
            <a:ext cx="1500188" cy="415925"/>
            <a:chOff x="729" y="2832"/>
            <a:chExt cx="1355" cy="262"/>
          </a:xfrm>
        </p:grpSpPr>
        <p:sp>
          <p:nvSpPr>
            <p:cNvPr id="14" name="Text Box 47"/>
            <p:cNvSpPr txBox="1">
              <a:spLocks noChangeArrowheads="1"/>
            </p:cNvSpPr>
            <p:nvPr/>
          </p:nvSpPr>
          <p:spPr bwMode="auto">
            <a:xfrm>
              <a:off x="786" y="2842"/>
              <a:ext cx="1127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sz="2000" dirty="0">
                  <a:solidFill>
                    <a:srgbClr val="4F81BD"/>
                  </a:solidFill>
                </a:rPr>
                <a:t>3. Execute</a:t>
              </a:r>
            </a:p>
          </p:txBody>
        </p:sp>
        <p:sp>
          <p:nvSpPr>
            <p:cNvPr id="15" name="Line 48"/>
            <p:cNvSpPr>
              <a:spLocks noChangeShapeType="1"/>
            </p:cNvSpPr>
            <p:nvPr/>
          </p:nvSpPr>
          <p:spPr bwMode="auto">
            <a:xfrm>
              <a:off x="729" y="2832"/>
              <a:ext cx="1355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srgbClr val="4F81BD"/>
                </a:solidFill>
              </a:endParaRPr>
            </a:p>
          </p:txBody>
        </p:sp>
      </p:grpSp>
      <p:grpSp>
        <p:nvGrpSpPr>
          <p:cNvPr id="16" name="Group 49"/>
          <p:cNvGrpSpPr>
            <a:grpSpLocks/>
          </p:cNvGrpSpPr>
          <p:nvPr/>
        </p:nvGrpSpPr>
        <p:grpSpPr bwMode="auto">
          <a:xfrm>
            <a:off x="6457950" y="3840480"/>
            <a:ext cx="1330325" cy="415925"/>
            <a:chOff x="271" y="2832"/>
            <a:chExt cx="2149" cy="262"/>
          </a:xfrm>
        </p:grpSpPr>
        <p:sp>
          <p:nvSpPr>
            <p:cNvPr id="17" name="Text Box 50"/>
            <p:cNvSpPr txBox="1">
              <a:spLocks noChangeArrowheads="1"/>
            </p:cNvSpPr>
            <p:nvPr/>
          </p:nvSpPr>
          <p:spPr bwMode="auto">
            <a:xfrm>
              <a:off x="271" y="2842"/>
              <a:ext cx="2149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sz="2000" dirty="0">
                  <a:solidFill>
                    <a:srgbClr val="4F81BD"/>
                  </a:solidFill>
                </a:rPr>
                <a:t>4. Memory</a:t>
              </a:r>
            </a:p>
          </p:txBody>
        </p:sp>
        <p:sp>
          <p:nvSpPr>
            <p:cNvPr id="18" name="Line 51"/>
            <p:cNvSpPr>
              <a:spLocks noChangeShapeType="1"/>
            </p:cNvSpPr>
            <p:nvPr/>
          </p:nvSpPr>
          <p:spPr bwMode="auto">
            <a:xfrm>
              <a:off x="730" y="2832"/>
              <a:ext cx="135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srgbClr val="4F81BD"/>
                </a:solidFill>
              </a:endParaRPr>
            </a:p>
          </p:txBody>
        </p:sp>
      </p:grpSp>
      <p:grpSp>
        <p:nvGrpSpPr>
          <p:cNvPr id="19" name="Group 52"/>
          <p:cNvGrpSpPr>
            <a:grpSpLocks/>
          </p:cNvGrpSpPr>
          <p:nvPr/>
        </p:nvGrpSpPr>
        <p:grpSpPr bwMode="auto">
          <a:xfrm>
            <a:off x="7639050" y="3840480"/>
            <a:ext cx="1277938" cy="723900"/>
            <a:chOff x="592" y="2832"/>
            <a:chExt cx="1649" cy="456"/>
          </a:xfrm>
        </p:grpSpPr>
        <p:sp>
          <p:nvSpPr>
            <p:cNvPr id="20" name="Text Box 53"/>
            <p:cNvSpPr txBox="1">
              <a:spLocks noChangeArrowheads="1"/>
            </p:cNvSpPr>
            <p:nvPr/>
          </p:nvSpPr>
          <p:spPr bwMode="auto">
            <a:xfrm>
              <a:off x="592" y="2842"/>
              <a:ext cx="1649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/>
              <a:r>
                <a:rPr lang="en-US" sz="2000" dirty="0">
                  <a:solidFill>
                    <a:srgbClr val="4F81BD"/>
                  </a:solidFill>
                </a:rPr>
                <a:t>5. Register</a:t>
              </a:r>
            </a:p>
            <a:p>
              <a:pPr algn="ctr" defTabSz="457200"/>
              <a:r>
                <a:rPr lang="en-US" sz="2000" dirty="0">
                  <a:solidFill>
                    <a:srgbClr val="4F81BD"/>
                  </a:solidFill>
                </a:rPr>
                <a:t>     Write</a:t>
              </a:r>
            </a:p>
          </p:txBody>
        </p:sp>
        <p:sp>
          <p:nvSpPr>
            <p:cNvPr id="21" name="Line 54"/>
            <p:cNvSpPr>
              <a:spLocks noChangeShapeType="1"/>
            </p:cNvSpPr>
            <p:nvPr/>
          </p:nvSpPr>
          <p:spPr bwMode="auto">
            <a:xfrm>
              <a:off x="729" y="2832"/>
              <a:ext cx="135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srgbClr val="4F81BD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48640" y="1600200"/>
            <a:ext cx="7315200" cy="2186884"/>
            <a:chOff x="533400" y="1968500"/>
            <a:chExt cx="7391400" cy="2917111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 rot="16200000">
              <a:off x="457348" y="2922095"/>
              <a:ext cx="1292913" cy="37880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sz="2000" dirty="0" smtClean="0">
                  <a:solidFill>
                    <a:prstClr val="black"/>
                  </a:solidFill>
                </a:rPr>
                <a:t>PC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 rot="-5400000">
              <a:off x="1600200" y="2806700"/>
              <a:ext cx="1981200" cy="10668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sz="2000" dirty="0">
                  <a:solidFill>
                    <a:prstClr val="black"/>
                  </a:solidFill>
                </a:rPr>
                <a:t>instruction</a:t>
              </a:r>
            </a:p>
            <a:p>
              <a:pPr algn="ctr" defTabSz="457200"/>
              <a:r>
                <a:rPr lang="en-US" sz="2000" dirty="0">
                  <a:solidFill>
                    <a:prstClr val="black"/>
                  </a:solidFill>
                </a:rPr>
                <a:t>memory</a:t>
              </a:r>
            </a:p>
          </p:txBody>
        </p:sp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1524000" y="3933825"/>
              <a:ext cx="366713" cy="5492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sz="2000" dirty="0">
                  <a:solidFill>
                    <a:prstClr val="black"/>
                  </a:solidFill>
                </a:rPr>
                <a:t>+4</a:t>
              </a:r>
            </a:p>
          </p:txBody>
        </p:sp>
        <p:sp>
          <p:nvSpPr>
            <p:cNvPr id="26" name="Line 7"/>
            <p:cNvSpPr>
              <a:spLocks noChangeShapeType="1"/>
            </p:cNvSpPr>
            <p:nvPr/>
          </p:nvSpPr>
          <p:spPr bwMode="auto">
            <a:xfrm>
              <a:off x="1295400" y="3111500"/>
              <a:ext cx="76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Rectangle 8"/>
            <p:cNvSpPr>
              <a:spLocks noChangeArrowheads="1"/>
            </p:cNvSpPr>
            <p:nvPr/>
          </p:nvSpPr>
          <p:spPr bwMode="auto">
            <a:xfrm>
              <a:off x="3657600" y="2501900"/>
              <a:ext cx="990600" cy="12954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sz="2000" dirty="0" smtClean="0">
                  <a:solidFill>
                    <a:prstClr val="black"/>
                  </a:solidFill>
                </a:rPr>
                <a:t>Register</a:t>
              </a:r>
            </a:p>
            <a:p>
              <a:pPr algn="ctr" defTabSz="457200"/>
              <a:r>
                <a:rPr lang="en-US" sz="2000" dirty="0" smtClean="0">
                  <a:solidFill>
                    <a:prstClr val="black"/>
                  </a:solidFill>
                </a:rPr>
                <a:t>File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28" name="Line 9"/>
            <p:cNvSpPr>
              <a:spLocks noChangeShapeType="1"/>
            </p:cNvSpPr>
            <p:nvPr/>
          </p:nvSpPr>
          <p:spPr bwMode="auto">
            <a:xfrm>
              <a:off x="3124200" y="2959100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>
              <a:off x="3124200" y="3332163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Line 11"/>
            <p:cNvSpPr>
              <a:spLocks noChangeShapeType="1"/>
            </p:cNvSpPr>
            <p:nvPr/>
          </p:nvSpPr>
          <p:spPr bwMode="auto">
            <a:xfrm>
              <a:off x="3124200" y="3644900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3088173" y="3248024"/>
              <a:ext cx="33972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/>
              <a:r>
                <a:rPr lang="en-US" sz="2000" dirty="0" err="1">
                  <a:solidFill>
                    <a:prstClr val="black"/>
                  </a:solidFill>
                </a:rPr>
                <a:t>rt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3076333" y="2943226"/>
              <a:ext cx="395287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/>
              <a:r>
                <a:rPr lang="en-US" sz="2000" dirty="0" err="1">
                  <a:solidFill>
                    <a:prstClr val="black"/>
                  </a:solidFill>
                </a:rPr>
                <a:t>rs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33" name="Text Box 14"/>
            <p:cNvSpPr txBox="1">
              <a:spLocks noChangeArrowheads="1"/>
            </p:cNvSpPr>
            <p:nvPr/>
          </p:nvSpPr>
          <p:spPr bwMode="auto">
            <a:xfrm>
              <a:off x="3079750" y="2562225"/>
              <a:ext cx="409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/>
              <a:r>
                <a:rPr lang="en-US" sz="2000">
                  <a:solidFill>
                    <a:prstClr val="black"/>
                  </a:solidFill>
                </a:rPr>
                <a:t>rd</a:t>
              </a:r>
            </a:p>
          </p:txBody>
        </p:sp>
        <p:grpSp>
          <p:nvGrpSpPr>
            <p:cNvPr id="35" name="Group 16"/>
            <p:cNvGrpSpPr>
              <a:grpSpLocks/>
            </p:cNvGrpSpPr>
            <p:nvPr/>
          </p:nvGrpSpPr>
          <p:grpSpPr bwMode="auto">
            <a:xfrm>
              <a:off x="5334000" y="2562225"/>
              <a:ext cx="1219200" cy="1524000"/>
              <a:chOff x="3648" y="1348"/>
              <a:chExt cx="768" cy="960"/>
            </a:xfrm>
          </p:grpSpPr>
          <p:sp>
            <p:nvSpPr>
              <p:cNvPr id="58" name="Freeform 18"/>
              <p:cNvSpPr>
                <a:spLocks/>
              </p:cNvSpPr>
              <p:nvPr/>
            </p:nvSpPr>
            <p:spPr bwMode="auto">
              <a:xfrm>
                <a:off x="3648" y="1348"/>
                <a:ext cx="528" cy="960"/>
              </a:xfrm>
              <a:custGeom>
                <a:avLst/>
                <a:gdLst>
                  <a:gd name="T0" fmla="*/ 0 w 528"/>
                  <a:gd name="T1" fmla="*/ 0 h 960"/>
                  <a:gd name="T2" fmla="*/ 528 w 528"/>
                  <a:gd name="T3" fmla="*/ 192 h 960"/>
                  <a:gd name="T4" fmla="*/ 528 w 528"/>
                  <a:gd name="T5" fmla="*/ 672 h 960"/>
                  <a:gd name="T6" fmla="*/ 0 w 528"/>
                  <a:gd name="T7" fmla="*/ 960 h 960"/>
                  <a:gd name="T8" fmla="*/ 0 w 528"/>
                  <a:gd name="T9" fmla="*/ 528 h 960"/>
                  <a:gd name="T10" fmla="*/ 48 w 528"/>
                  <a:gd name="T11" fmla="*/ 480 h 960"/>
                  <a:gd name="T12" fmla="*/ 0 w 528"/>
                  <a:gd name="T13" fmla="*/ 432 h 960"/>
                  <a:gd name="T14" fmla="*/ 0 w 528"/>
                  <a:gd name="T15" fmla="*/ 0 h 96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28"/>
                  <a:gd name="T25" fmla="*/ 0 h 960"/>
                  <a:gd name="T26" fmla="*/ 528 w 528"/>
                  <a:gd name="T27" fmla="*/ 960 h 96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28" h="960">
                    <a:moveTo>
                      <a:pt x="0" y="0"/>
                    </a:moveTo>
                    <a:lnTo>
                      <a:pt x="528" y="192"/>
                    </a:lnTo>
                    <a:lnTo>
                      <a:pt x="528" y="672"/>
                    </a:lnTo>
                    <a:lnTo>
                      <a:pt x="0" y="960"/>
                    </a:lnTo>
                    <a:lnTo>
                      <a:pt x="0" y="528"/>
                    </a:lnTo>
                    <a:lnTo>
                      <a:pt x="48" y="480"/>
                    </a:lnTo>
                    <a:lnTo>
                      <a:pt x="0" y="4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457200"/>
                <a:r>
                  <a:rPr lang="en-US" sz="2000" dirty="0" smtClean="0">
                    <a:solidFill>
                      <a:prstClr val="black"/>
                    </a:solidFill>
                  </a:rPr>
                  <a:t>ALU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Line 19"/>
              <p:cNvSpPr>
                <a:spLocks noChangeShapeType="1"/>
              </p:cNvSpPr>
              <p:nvPr/>
            </p:nvSpPr>
            <p:spPr bwMode="auto">
              <a:xfrm>
                <a:off x="4176" y="1780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6" name="Line 20"/>
            <p:cNvSpPr>
              <a:spLocks noChangeShapeType="1"/>
            </p:cNvSpPr>
            <p:nvPr/>
          </p:nvSpPr>
          <p:spPr bwMode="auto">
            <a:xfrm>
              <a:off x="4648200" y="3644900"/>
              <a:ext cx="685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Line 21"/>
            <p:cNvSpPr>
              <a:spLocks noChangeShapeType="1"/>
            </p:cNvSpPr>
            <p:nvPr/>
          </p:nvSpPr>
          <p:spPr bwMode="auto">
            <a:xfrm>
              <a:off x="3124200" y="3995738"/>
              <a:ext cx="21796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Line 22"/>
            <p:cNvSpPr>
              <a:spLocks noChangeShapeType="1"/>
            </p:cNvSpPr>
            <p:nvPr/>
          </p:nvSpPr>
          <p:spPr bwMode="auto">
            <a:xfrm>
              <a:off x="4648200" y="2830513"/>
              <a:ext cx="6556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Rectangle 23"/>
            <p:cNvSpPr>
              <a:spLocks noChangeArrowheads="1"/>
            </p:cNvSpPr>
            <p:nvPr/>
          </p:nvSpPr>
          <p:spPr bwMode="auto">
            <a:xfrm rot="-5400000">
              <a:off x="6096000" y="2959100"/>
              <a:ext cx="1981200" cy="10668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sz="2000" dirty="0">
                  <a:solidFill>
                    <a:prstClr val="black"/>
                  </a:solidFill>
                </a:rPr>
                <a:t>Data</a:t>
              </a:r>
            </a:p>
            <a:p>
              <a:pPr algn="ctr" defTabSz="457200"/>
              <a:r>
                <a:rPr lang="en-US" sz="2000" dirty="0">
                  <a:solidFill>
                    <a:prstClr val="black"/>
                  </a:solidFill>
                </a:rPr>
                <a:t>memory</a:t>
              </a:r>
            </a:p>
          </p:txBody>
        </p:sp>
        <p:sp>
          <p:nvSpPr>
            <p:cNvPr id="40" name="Line 24"/>
            <p:cNvSpPr>
              <a:spLocks noChangeShapeType="1"/>
            </p:cNvSpPr>
            <p:nvPr/>
          </p:nvSpPr>
          <p:spPr bwMode="auto">
            <a:xfrm>
              <a:off x="4876800" y="36449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Line 25"/>
            <p:cNvSpPr>
              <a:spLocks noChangeShapeType="1"/>
            </p:cNvSpPr>
            <p:nvPr/>
          </p:nvSpPr>
          <p:spPr bwMode="auto">
            <a:xfrm>
              <a:off x="4876800" y="40259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Line 26"/>
            <p:cNvSpPr>
              <a:spLocks noChangeShapeType="1"/>
            </p:cNvSpPr>
            <p:nvPr/>
          </p:nvSpPr>
          <p:spPr bwMode="auto">
            <a:xfrm>
              <a:off x="4876800" y="4330700"/>
              <a:ext cx="1676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Line 27"/>
            <p:cNvSpPr>
              <a:spLocks noChangeShapeType="1"/>
            </p:cNvSpPr>
            <p:nvPr/>
          </p:nvSpPr>
          <p:spPr bwMode="auto">
            <a:xfrm>
              <a:off x="7620000" y="3248025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Line 28"/>
            <p:cNvSpPr>
              <a:spLocks noChangeShapeType="1"/>
            </p:cNvSpPr>
            <p:nvPr/>
          </p:nvSpPr>
          <p:spPr bwMode="auto">
            <a:xfrm flipV="1">
              <a:off x="7924800" y="1968500"/>
              <a:ext cx="0" cy="127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Line 29"/>
            <p:cNvSpPr>
              <a:spLocks noChangeShapeType="1"/>
            </p:cNvSpPr>
            <p:nvPr/>
          </p:nvSpPr>
          <p:spPr bwMode="auto">
            <a:xfrm flipH="1">
              <a:off x="3921125" y="1968500"/>
              <a:ext cx="40036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Line 30"/>
            <p:cNvSpPr>
              <a:spLocks noChangeShapeType="1"/>
            </p:cNvSpPr>
            <p:nvPr/>
          </p:nvSpPr>
          <p:spPr bwMode="auto">
            <a:xfrm>
              <a:off x="3921125" y="1968500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Text Box 31"/>
            <p:cNvSpPr txBox="1">
              <a:spLocks noChangeArrowheads="1"/>
            </p:cNvSpPr>
            <p:nvPr/>
          </p:nvSpPr>
          <p:spPr bwMode="auto">
            <a:xfrm>
              <a:off x="3079750" y="3949700"/>
              <a:ext cx="663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/>
              <a:r>
                <a:rPr lang="en-US" sz="2000">
                  <a:solidFill>
                    <a:prstClr val="black"/>
                  </a:solidFill>
                </a:rPr>
                <a:t>imm</a:t>
              </a:r>
            </a:p>
          </p:txBody>
        </p:sp>
        <p:sp>
          <p:nvSpPr>
            <p:cNvPr id="48" name="Line 32"/>
            <p:cNvSpPr>
              <a:spLocks noChangeShapeType="1"/>
            </p:cNvSpPr>
            <p:nvPr/>
          </p:nvSpPr>
          <p:spPr bwMode="auto">
            <a:xfrm>
              <a:off x="1676400" y="3111500"/>
              <a:ext cx="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AutoShape 33"/>
            <p:cNvSpPr>
              <a:spLocks noChangeArrowheads="1"/>
            </p:cNvSpPr>
            <p:nvPr/>
          </p:nvSpPr>
          <p:spPr bwMode="auto">
            <a:xfrm rot="16200000">
              <a:off x="703652" y="4293696"/>
              <a:ext cx="805021" cy="37880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sz="2000" dirty="0" smtClean="0">
                  <a:solidFill>
                    <a:prstClr val="black"/>
                  </a:solidFill>
                </a:rPr>
                <a:t>MUX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50" name="Line 34"/>
            <p:cNvSpPr>
              <a:spLocks noChangeShapeType="1"/>
            </p:cNvSpPr>
            <p:nvPr/>
          </p:nvSpPr>
          <p:spPr bwMode="auto">
            <a:xfrm flipH="1">
              <a:off x="1295400" y="4308475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Line 35"/>
            <p:cNvSpPr>
              <a:spLocks noChangeShapeType="1"/>
            </p:cNvSpPr>
            <p:nvPr/>
          </p:nvSpPr>
          <p:spPr bwMode="auto">
            <a:xfrm>
              <a:off x="3743325" y="3995738"/>
              <a:ext cx="0" cy="6715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Line 36"/>
            <p:cNvSpPr>
              <a:spLocks noChangeShapeType="1"/>
            </p:cNvSpPr>
            <p:nvPr/>
          </p:nvSpPr>
          <p:spPr bwMode="auto">
            <a:xfrm flipH="1">
              <a:off x="1295400" y="4667250"/>
              <a:ext cx="2447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Line 37"/>
            <p:cNvSpPr>
              <a:spLocks noChangeShapeType="1"/>
            </p:cNvSpPr>
            <p:nvPr/>
          </p:nvSpPr>
          <p:spPr bwMode="auto">
            <a:xfrm flipH="1">
              <a:off x="533400" y="44831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Line 38"/>
            <p:cNvSpPr>
              <a:spLocks noChangeShapeType="1"/>
            </p:cNvSpPr>
            <p:nvPr/>
          </p:nvSpPr>
          <p:spPr bwMode="auto">
            <a:xfrm flipV="1">
              <a:off x="533400" y="3111500"/>
              <a:ext cx="0" cy="1371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Line 39"/>
            <p:cNvSpPr>
              <a:spLocks noChangeShapeType="1"/>
            </p:cNvSpPr>
            <p:nvPr/>
          </p:nvSpPr>
          <p:spPr bwMode="auto">
            <a:xfrm>
              <a:off x="533400" y="31115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016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Datapath</a:t>
            </a:r>
            <a:r>
              <a:rPr lang="en-US" dirty="0">
                <a:solidFill>
                  <a:schemeClr val="accent1"/>
                </a:solidFill>
              </a:rPr>
              <a:t> Overview </a:t>
            </a:r>
            <a:r>
              <a:rPr lang="en-US" dirty="0" smtClean="0">
                <a:solidFill>
                  <a:schemeClr val="accent1"/>
                </a:solidFill>
              </a:rPr>
              <a:t>(2/5)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920240"/>
          </a:xfrm>
        </p:spPr>
        <p:txBody>
          <a:bodyPr>
            <a:normAutofit/>
          </a:bodyPr>
          <a:lstStyle/>
          <a:p>
            <a:r>
              <a:rPr lang="en-US" sz="2800" dirty="0"/>
              <a:t>Phase 2: </a:t>
            </a:r>
            <a:r>
              <a:rPr lang="en-US" sz="2800" i="1" dirty="0"/>
              <a:t>Instruction </a:t>
            </a:r>
            <a:r>
              <a:rPr lang="en-US" sz="2800" i="1" dirty="0" smtClean="0"/>
              <a:t>Decode</a:t>
            </a:r>
            <a:r>
              <a:rPr lang="en-US" sz="2800" dirty="0" smtClean="0"/>
              <a:t> (ID)</a:t>
            </a:r>
            <a:endParaRPr lang="en-US" sz="2800" i="1" dirty="0"/>
          </a:p>
          <a:p>
            <a:pPr lvl="1"/>
            <a:r>
              <a:rPr lang="en-US" sz="2400" dirty="0" smtClean="0"/>
              <a:t>Read </a:t>
            </a:r>
            <a:r>
              <a:rPr lang="en-US" sz="2400" dirty="0"/>
              <a:t>the </a:t>
            </a:r>
            <a:r>
              <a:rPr lang="en-US" sz="2400" dirty="0" err="1"/>
              <a:t>opcode</a:t>
            </a:r>
            <a:r>
              <a:rPr lang="en-US" sz="2400" dirty="0"/>
              <a:t> and </a:t>
            </a:r>
            <a:r>
              <a:rPr lang="en-US" sz="2400" dirty="0" smtClean="0"/>
              <a:t>appropriate </a:t>
            </a:r>
            <a:r>
              <a:rPr lang="en-US" sz="2400" dirty="0"/>
              <a:t>fields from the </a:t>
            </a:r>
            <a:r>
              <a:rPr lang="en-US" sz="2400" dirty="0" smtClean="0"/>
              <a:t>instruction</a:t>
            </a:r>
            <a:endParaRPr lang="en-US" sz="2400" dirty="0"/>
          </a:p>
          <a:p>
            <a:pPr lvl="1"/>
            <a:r>
              <a:rPr lang="en-US" sz="2400" dirty="0" smtClean="0"/>
              <a:t>Gather all </a:t>
            </a:r>
            <a:r>
              <a:rPr lang="en-US" sz="2400" dirty="0"/>
              <a:t>necessary </a:t>
            </a:r>
            <a:r>
              <a:rPr lang="en-US" sz="2400" dirty="0" smtClean="0"/>
              <a:t>registers values from Register File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1414463" y="3840480"/>
            <a:ext cx="1665287" cy="722313"/>
            <a:chOff x="729" y="2832"/>
            <a:chExt cx="1355" cy="455"/>
          </a:xfrm>
        </p:grpSpPr>
        <p:sp>
          <p:nvSpPr>
            <p:cNvPr id="8" name="Text Box 41"/>
            <p:cNvSpPr txBox="1">
              <a:spLocks noChangeArrowheads="1"/>
            </p:cNvSpPr>
            <p:nvPr/>
          </p:nvSpPr>
          <p:spPr bwMode="auto">
            <a:xfrm>
              <a:off x="732" y="2841"/>
              <a:ext cx="1272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sz="2000" dirty="0">
                  <a:solidFill>
                    <a:srgbClr val="4F81BD"/>
                  </a:solidFill>
                </a:rPr>
                <a:t>1. Instruction</a:t>
              </a:r>
            </a:p>
            <a:p>
              <a:pPr algn="ctr" defTabSz="457200">
                <a:defRPr/>
              </a:pPr>
              <a:r>
                <a:rPr lang="en-US" sz="2000" dirty="0">
                  <a:solidFill>
                    <a:srgbClr val="4F81BD"/>
                  </a:solidFill>
                </a:rPr>
                <a:t>Fetch</a:t>
              </a:r>
            </a:p>
          </p:txBody>
        </p:sp>
        <p:sp>
          <p:nvSpPr>
            <p:cNvPr id="9" name="Line 42"/>
            <p:cNvSpPr>
              <a:spLocks noChangeShapeType="1"/>
            </p:cNvSpPr>
            <p:nvPr/>
          </p:nvSpPr>
          <p:spPr bwMode="auto">
            <a:xfrm>
              <a:off x="729" y="2832"/>
              <a:ext cx="1355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srgbClr val="4F81BD"/>
                </a:solidFill>
              </a:endParaRPr>
            </a:p>
          </p:txBody>
        </p:sp>
      </p:grp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3201028" y="3840480"/>
            <a:ext cx="1831347" cy="723900"/>
            <a:chOff x="676" y="2832"/>
            <a:chExt cx="1408" cy="456"/>
          </a:xfrm>
        </p:grpSpPr>
        <p:sp>
          <p:nvSpPr>
            <p:cNvPr id="11" name="Text Box 44"/>
            <p:cNvSpPr txBox="1">
              <a:spLocks noChangeArrowheads="1"/>
            </p:cNvSpPr>
            <p:nvPr/>
          </p:nvSpPr>
          <p:spPr bwMode="auto">
            <a:xfrm>
              <a:off x="676" y="2842"/>
              <a:ext cx="1406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sz="2000" dirty="0" smtClean="0">
                  <a:solidFill>
                    <a:srgbClr val="FF0000"/>
                  </a:solidFill>
                </a:rPr>
                <a:t>2</a:t>
              </a:r>
              <a:r>
                <a:rPr lang="en-US" sz="2000" dirty="0">
                  <a:solidFill>
                    <a:srgbClr val="FF0000"/>
                  </a:solidFill>
                </a:rPr>
                <a:t>. Decode/</a:t>
              </a:r>
            </a:p>
            <a:p>
              <a:pPr algn="ctr" defTabSz="457200">
                <a:defRPr/>
              </a:pPr>
              <a:r>
                <a:rPr lang="en-US" sz="2000" dirty="0">
                  <a:solidFill>
                    <a:srgbClr val="FF0000"/>
                  </a:solidFill>
                </a:rPr>
                <a:t>    </a:t>
              </a:r>
              <a:r>
                <a:rPr lang="en-US" sz="2000" dirty="0" smtClean="0">
                  <a:solidFill>
                    <a:srgbClr val="FF0000"/>
                  </a:solidFill>
                </a:rPr>
                <a:t>Register Read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2" name="Line 45"/>
            <p:cNvSpPr>
              <a:spLocks noChangeShapeType="1"/>
            </p:cNvSpPr>
            <p:nvPr/>
          </p:nvSpPr>
          <p:spPr bwMode="auto">
            <a:xfrm>
              <a:off x="728" y="2832"/>
              <a:ext cx="135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5156200" y="3840480"/>
            <a:ext cx="1500188" cy="415925"/>
            <a:chOff x="729" y="2832"/>
            <a:chExt cx="1355" cy="262"/>
          </a:xfrm>
        </p:grpSpPr>
        <p:sp>
          <p:nvSpPr>
            <p:cNvPr id="14" name="Text Box 47"/>
            <p:cNvSpPr txBox="1">
              <a:spLocks noChangeArrowheads="1"/>
            </p:cNvSpPr>
            <p:nvPr/>
          </p:nvSpPr>
          <p:spPr bwMode="auto">
            <a:xfrm>
              <a:off x="786" y="2842"/>
              <a:ext cx="1127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sz="2000" dirty="0">
                  <a:solidFill>
                    <a:srgbClr val="4F81BD"/>
                  </a:solidFill>
                </a:rPr>
                <a:t>3. Execute</a:t>
              </a:r>
            </a:p>
          </p:txBody>
        </p:sp>
        <p:sp>
          <p:nvSpPr>
            <p:cNvPr id="15" name="Line 48"/>
            <p:cNvSpPr>
              <a:spLocks noChangeShapeType="1"/>
            </p:cNvSpPr>
            <p:nvPr/>
          </p:nvSpPr>
          <p:spPr bwMode="auto">
            <a:xfrm>
              <a:off x="729" y="2832"/>
              <a:ext cx="1355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srgbClr val="4F81BD"/>
                </a:solidFill>
              </a:endParaRPr>
            </a:p>
          </p:txBody>
        </p:sp>
      </p:grpSp>
      <p:grpSp>
        <p:nvGrpSpPr>
          <p:cNvPr id="16" name="Group 49"/>
          <p:cNvGrpSpPr>
            <a:grpSpLocks/>
          </p:cNvGrpSpPr>
          <p:nvPr/>
        </p:nvGrpSpPr>
        <p:grpSpPr bwMode="auto">
          <a:xfrm>
            <a:off x="6457950" y="3840480"/>
            <a:ext cx="1330325" cy="415925"/>
            <a:chOff x="271" y="2832"/>
            <a:chExt cx="2149" cy="262"/>
          </a:xfrm>
        </p:grpSpPr>
        <p:sp>
          <p:nvSpPr>
            <p:cNvPr id="17" name="Text Box 50"/>
            <p:cNvSpPr txBox="1">
              <a:spLocks noChangeArrowheads="1"/>
            </p:cNvSpPr>
            <p:nvPr/>
          </p:nvSpPr>
          <p:spPr bwMode="auto">
            <a:xfrm>
              <a:off x="271" y="2842"/>
              <a:ext cx="2149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sz="2000" dirty="0">
                  <a:solidFill>
                    <a:srgbClr val="4F81BD"/>
                  </a:solidFill>
                </a:rPr>
                <a:t>4. Memory</a:t>
              </a:r>
            </a:p>
          </p:txBody>
        </p:sp>
        <p:sp>
          <p:nvSpPr>
            <p:cNvPr id="18" name="Line 51"/>
            <p:cNvSpPr>
              <a:spLocks noChangeShapeType="1"/>
            </p:cNvSpPr>
            <p:nvPr/>
          </p:nvSpPr>
          <p:spPr bwMode="auto">
            <a:xfrm>
              <a:off x="730" y="2832"/>
              <a:ext cx="135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srgbClr val="4F81BD"/>
                </a:solidFill>
              </a:endParaRPr>
            </a:p>
          </p:txBody>
        </p:sp>
      </p:grpSp>
      <p:grpSp>
        <p:nvGrpSpPr>
          <p:cNvPr id="19" name="Group 52"/>
          <p:cNvGrpSpPr>
            <a:grpSpLocks/>
          </p:cNvGrpSpPr>
          <p:nvPr/>
        </p:nvGrpSpPr>
        <p:grpSpPr bwMode="auto">
          <a:xfrm>
            <a:off x="7639050" y="3840480"/>
            <a:ext cx="1277938" cy="723900"/>
            <a:chOff x="592" y="2832"/>
            <a:chExt cx="1649" cy="456"/>
          </a:xfrm>
        </p:grpSpPr>
        <p:sp>
          <p:nvSpPr>
            <p:cNvPr id="20" name="Text Box 53"/>
            <p:cNvSpPr txBox="1">
              <a:spLocks noChangeArrowheads="1"/>
            </p:cNvSpPr>
            <p:nvPr/>
          </p:nvSpPr>
          <p:spPr bwMode="auto">
            <a:xfrm>
              <a:off x="592" y="2842"/>
              <a:ext cx="1649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/>
              <a:r>
                <a:rPr lang="en-US" sz="2000" dirty="0">
                  <a:solidFill>
                    <a:srgbClr val="4F81BD"/>
                  </a:solidFill>
                </a:rPr>
                <a:t>5. Register</a:t>
              </a:r>
            </a:p>
            <a:p>
              <a:pPr algn="ctr" defTabSz="457200"/>
              <a:r>
                <a:rPr lang="en-US" sz="2000" dirty="0">
                  <a:solidFill>
                    <a:srgbClr val="4F81BD"/>
                  </a:solidFill>
                </a:rPr>
                <a:t>     Write</a:t>
              </a:r>
            </a:p>
          </p:txBody>
        </p:sp>
        <p:sp>
          <p:nvSpPr>
            <p:cNvPr id="21" name="Line 54"/>
            <p:cNvSpPr>
              <a:spLocks noChangeShapeType="1"/>
            </p:cNvSpPr>
            <p:nvPr/>
          </p:nvSpPr>
          <p:spPr bwMode="auto">
            <a:xfrm>
              <a:off x="729" y="2832"/>
              <a:ext cx="135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srgbClr val="4F81BD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48640" y="1600200"/>
            <a:ext cx="7315200" cy="2186884"/>
            <a:chOff x="533400" y="1968500"/>
            <a:chExt cx="7391400" cy="2917111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 rot="16200000">
              <a:off x="457348" y="2922095"/>
              <a:ext cx="1292913" cy="37880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sz="2000" dirty="0" smtClean="0">
                  <a:solidFill>
                    <a:prstClr val="black"/>
                  </a:solidFill>
                </a:rPr>
                <a:t>PC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 rot="-5400000">
              <a:off x="1600200" y="2806700"/>
              <a:ext cx="1981200" cy="10668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sz="2000" dirty="0">
                  <a:solidFill>
                    <a:prstClr val="black"/>
                  </a:solidFill>
                </a:rPr>
                <a:t>instruction</a:t>
              </a:r>
            </a:p>
            <a:p>
              <a:pPr algn="ctr" defTabSz="457200"/>
              <a:r>
                <a:rPr lang="en-US" sz="2000" dirty="0">
                  <a:solidFill>
                    <a:prstClr val="black"/>
                  </a:solidFill>
                </a:rPr>
                <a:t>memory</a:t>
              </a:r>
            </a:p>
          </p:txBody>
        </p:sp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1524000" y="3933825"/>
              <a:ext cx="366713" cy="5492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sz="2000" dirty="0">
                  <a:solidFill>
                    <a:prstClr val="black"/>
                  </a:solidFill>
                </a:rPr>
                <a:t>+4</a:t>
              </a:r>
            </a:p>
          </p:txBody>
        </p:sp>
        <p:sp>
          <p:nvSpPr>
            <p:cNvPr id="26" name="Line 7"/>
            <p:cNvSpPr>
              <a:spLocks noChangeShapeType="1"/>
            </p:cNvSpPr>
            <p:nvPr/>
          </p:nvSpPr>
          <p:spPr bwMode="auto">
            <a:xfrm>
              <a:off x="1295400" y="3111500"/>
              <a:ext cx="76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Rectangle 8"/>
            <p:cNvSpPr>
              <a:spLocks noChangeArrowheads="1"/>
            </p:cNvSpPr>
            <p:nvPr/>
          </p:nvSpPr>
          <p:spPr bwMode="auto">
            <a:xfrm>
              <a:off x="3657600" y="2501900"/>
              <a:ext cx="990600" cy="12954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sz="2000" dirty="0" smtClean="0">
                  <a:solidFill>
                    <a:prstClr val="black"/>
                  </a:solidFill>
                </a:rPr>
                <a:t>Register</a:t>
              </a:r>
            </a:p>
            <a:p>
              <a:pPr algn="ctr" defTabSz="457200"/>
              <a:r>
                <a:rPr lang="en-US" sz="2000" dirty="0" smtClean="0">
                  <a:solidFill>
                    <a:prstClr val="black"/>
                  </a:solidFill>
                </a:rPr>
                <a:t>File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28" name="Line 9"/>
            <p:cNvSpPr>
              <a:spLocks noChangeShapeType="1"/>
            </p:cNvSpPr>
            <p:nvPr/>
          </p:nvSpPr>
          <p:spPr bwMode="auto">
            <a:xfrm>
              <a:off x="3124200" y="2959100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>
              <a:off x="3124200" y="3332163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Line 11"/>
            <p:cNvSpPr>
              <a:spLocks noChangeShapeType="1"/>
            </p:cNvSpPr>
            <p:nvPr/>
          </p:nvSpPr>
          <p:spPr bwMode="auto">
            <a:xfrm>
              <a:off x="3124200" y="3644900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3088173" y="3248024"/>
              <a:ext cx="33972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/>
              <a:r>
                <a:rPr lang="en-US" sz="2000" dirty="0" err="1">
                  <a:solidFill>
                    <a:prstClr val="black"/>
                  </a:solidFill>
                </a:rPr>
                <a:t>rt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3076333" y="2943226"/>
              <a:ext cx="395287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/>
              <a:r>
                <a:rPr lang="en-US" sz="2000" dirty="0" err="1">
                  <a:solidFill>
                    <a:prstClr val="black"/>
                  </a:solidFill>
                </a:rPr>
                <a:t>rs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33" name="Text Box 14"/>
            <p:cNvSpPr txBox="1">
              <a:spLocks noChangeArrowheads="1"/>
            </p:cNvSpPr>
            <p:nvPr/>
          </p:nvSpPr>
          <p:spPr bwMode="auto">
            <a:xfrm>
              <a:off x="3079750" y="2562225"/>
              <a:ext cx="409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/>
              <a:r>
                <a:rPr lang="en-US" sz="2000">
                  <a:solidFill>
                    <a:prstClr val="black"/>
                  </a:solidFill>
                </a:rPr>
                <a:t>rd</a:t>
              </a:r>
            </a:p>
          </p:txBody>
        </p:sp>
        <p:grpSp>
          <p:nvGrpSpPr>
            <p:cNvPr id="35" name="Group 16"/>
            <p:cNvGrpSpPr>
              <a:grpSpLocks/>
            </p:cNvGrpSpPr>
            <p:nvPr/>
          </p:nvGrpSpPr>
          <p:grpSpPr bwMode="auto">
            <a:xfrm>
              <a:off x="5334000" y="2562225"/>
              <a:ext cx="1219200" cy="1524000"/>
              <a:chOff x="3648" y="1348"/>
              <a:chExt cx="768" cy="960"/>
            </a:xfrm>
          </p:grpSpPr>
          <p:sp>
            <p:nvSpPr>
              <p:cNvPr id="58" name="Freeform 18"/>
              <p:cNvSpPr>
                <a:spLocks/>
              </p:cNvSpPr>
              <p:nvPr/>
            </p:nvSpPr>
            <p:spPr bwMode="auto">
              <a:xfrm>
                <a:off x="3648" y="1348"/>
                <a:ext cx="528" cy="960"/>
              </a:xfrm>
              <a:custGeom>
                <a:avLst/>
                <a:gdLst>
                  <a:gd name="T0" fmla="*/ 0 w 528"/>
                  <a:gd name="T1" fmla="*/ 0 h 960"/>
                  <a:gd name="T2" fmla="*/ 528 w 528"/>
                  <a:gd name="T3" fmla="*/ 192 h 960"/>
                  <a:gd name="T4" fmla="*/ 528 w 528"/>
                  <a:gd name="T5" fmla="*/ 672 h 960"/>
                  <a:gd name="T6" fmla="*/ 0 w 528"/>
                  <a:gd name="T7" fmla="*/ 960 h 960"/>
                  <a:gd name="T8" fmla="*/ 0 w 528"/>
                  <a:gd name="T9" fmla="*/ 528 h 960"/>
                  <a:gd name="T10" fmla="*/ 48 w 528"/>
                  <a:gd name="T11" fmla="*/ 480 h 960"/>
                  <a:gd name="T12" fmla="*/ 0 w 528"/>
                  <a:gd name="T13" fmla="*/ 432 h 960"/>
                  <a:gd name="T14" fmla="*/ 0 w 528"/>
                  <a:gd name="T15" fmla="*/ 0 h 96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28"/>
                  <a:gd name="T25" fmla="*/ 0 h 960"/>
                  <a:gd name="T26" fmla="*/ 528 w 528"/>
                  <a:gd name="T27" fmla="*/ 960 h 96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28" h="960">
                    <a:moveTo>
                      <a:pt x="0" y="0"/>
                    </a:moveTo>
                    <a:lnTo>
                      <a:pt x="528" y="192"/>
                    </a:lnTo>
                    <a:lnTo>
                      <a:pt x="528" y="672"/>
                    </a:lnTo>
                    <a:lnTo>
                      <a:pt x="0" y="960"/>
                    </a:lnTo>
                    <a:lnTo>
                      <a:pt x="0" y="528"/>
                    </a:lnTo>
                    <a:lnTo>
                      <a:pt x="48" y="480"/>
                    </a:lnTo>
                    <a:lnTo>
                      <a:pt x="0" y="4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457200"/>
                <a:r>
                  <a:rPr lang="en-US" sz="2000" dirty="0" smtClean="0">
                    <a:solidFill>
                      <a:prstClr val="black"/>
                    </a:solidFill>
                  </a:rPr>
                  <a:t>ALU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Line 19"/>
              <p:cNvSpPr>
                <a:spLocks noChangeShapeType="1"/>
              </p:cNvSpPr>
              <p:nvPr/>
            </p:nvSpPr>
            <p:spPr bwMode="auto">
              <a:xfrm>
                <a:off x="4176" y="1780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6" name="Line 20"/>
            <p:cNvSpPr>
              <a:spLocks noChangeShapeType="1"/>
            </p:cNvSpPr>
            <p:nvPr/>
          </p:nvSpPr>
          <p:spPr bwMode="auto">
            <a:xfrm>
              <a:off x="4648200" y="3644900"/>
              <a:ext cx="685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Line 21"/>
            <p:cNvSpPr>
              <a:spLocks noChangeShapeType="1"/>
            </p:cNvSpPr>
            <p:nvPr/>
          </p:nvSpPr>
          <p:spPr bwMode="auto">
            <a:xfrm>
              <a:off x="3124200" y="3995738"/>
              <a:ext cx="21796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Line 22"/>
            <p:cNvSpPr>
              <a:spLocks noChangeShapeType="1"/>
            </p:cNvSpPr>
            <p:nvPr/>
          </p:nvSpPr>
          <p:spPr bwMode="auto">
            <a:xfrm>
              <a:off x="4648200" y="2830513"/>
              <a:ext cx="6556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Rectangle 23"/>
            <p:cNvSpPr>
              <a:spLocks noChangeArrowheads="1"/>
            </p:cNvSpPr>
            <p:nvPr/>
          </p:nvSpPr>
          <p:spPr bwMode="auto">
            <a:xfrm rot="-5400000">
              <a:off x="6096000" y="2959100"/>
              <a:ext cx="1981200" cy="10668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sz="2000" dirty="0">
                  <a:solidFill>
                    <a:prstClr val="black"/>
                  </a:solidFill>
                </a:rPr>
                <a:t>Data</a:t>
              </a:r>
            </a:p>
            <a:p>
              <a:pPr algn="ctr" defTabSz="457200"/>
              <a:r>
                <a:rPr lang="en-US" sz="2000" dirty="0">
                  <a:solidFill>
                    <a:prstClr val="black"/>
                  </a:solidFill>
                </a:rPr>
                <a:t>memory</a:t>
              </a:r>
            </a:p>
          </p:txBody>
        </p:sp>
        <p:sp>
          <p:nvSpPr>
            <p:cNvPr id="40" name="Line 24"/>
            <p:cNvSpPr>
              <a:spLocks noChangeShapeType="1"/>
            </p:cNvSpPr>
            <p:nvPr/>
          </p:nvSpPr>
          <p:spPr bwMode="auto">
            <a:xfrm>
              <a:off x="4876800" y="36449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Line 25"/>
            <p:cNvSpPr>
              <a:spLocks noChangeShapeType="1"/>
            </p:cNvSpPr>
            <p:nvPr/>
          </p:nvSpPr>
          <p:spPr bwMode="auto">
            <a:xfrm>
              <a:off x="4876800" y="40259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Line 26"/>
            <p:cNvSpPr>
              <a:spLocks noChangeShapeType="1"/>
            </p:cNvSpPr>
            <p:nvPr/>
          </p:nvSpPr>
          <p:spPr bwMode="auto">
            <a:xfrm>
              <a:off x="4876800" y="4330700"/>
              <a:ext cx="1676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Line 27"/>
            <p:cNvSpPr>
              <a:spLocks noChangeShapeType="1"/>
            </p:cNvSpPr>
            <p:nvPr/>
          </p:nvSpPr>
          <p:spPr bwMode="auto">
            <a:xfrm>
              <a:off x="7620000" y="3248025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Line 28"/>
            <p:cNvSpPr>
              <a:spLocks noChangeShapeType="1"/>
            </p:cNvSpPr>
            <p:nvPr/>
          </p:nvSpPr>
          <p:spPr bwMode="auto">
            <a:xfrm flipV="1">
              <a:off x="7924800" y="1968500"/>
              <a:ext cx="0" cy="127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Line 29"/>
            <p:cNvSpPr>
              <a:spLocks noChangeShapeType="1"/>
            </p:cNvSpPr>
            <p:nvPr/>
          </p:nvSpPr>
          <p:spPr bwMode="auto">
            <a:xfrm flipH="1">
              <a:off x="3921125" y="1968500"/>
              <a:ext cx="40036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Line 30"/>
            <p:cNvSpPr>
              <a:spLocks noChangeShapeType="1"/>
            </p:cNvSpPr>
            <p:nvPr/>
          </p:nvSpPr>
          <p:spPr bwMode="auto">
            <a:xfrm>
              <a:off x="3921125" y="1968500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Text Box 31"/>
            <p:cNvSpPr txBox="1">
              <a:spLocks noChangeArrowheads="1"/>
            </p:cNvSpPr>
            <p:nvPr/>
          </p:nvSpPr>
          <p:spPr bwMode="auto">
            <a:xfrm>
              <a:off x="3079750" y="3949700"/>
              <a:ext cx="663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/>
              <a:r>
                <a:rPr lang="en-US" sz="2000">
                  <a:solidFill>
                    <a:prstClr val="black"/>
                  </a:solidFill>
                </a:rPr>
                <a:t>imm</a:t>
              </a:r>
            </a:p>
          </p:txBody>
        </p:sp>
        <p:sp>
          <p:nvSpPr>
            <p:cNvPr id="48" name="Line 32"/>
            <p:cNvSpPr>
              <a:spLocks noChangeShapeType="1"/>
            </p:cNvSpPr>
            <p:nvPr/>
          </p:nvSpPr>
          <p:spPr bwMode="auto">
            <a:xfrm>
              <a:off x="1676400" y="3111500"/>
              <a:ext cx="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AutoShape 33"/>
            <p:cNvSpPr>
              <a:spLocks noChangeArrowheads="1"/>
            </p:cNvSpPr>
            <p:nvPr/>
          </p:nvSpPr>
          <p:spPr bwMode="auto">
            <a:xfrm rot="16200000">
              <a:off x="703652" y="4293696"/>
              <a:ext cx="805021" cy="37880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sz="2000" dirty="0" smtClean="0">
                  <a:solidFill>
                    <a:prstClr val="black"/>
                  </a:solidFill>
                </a:rPr>
                <a:t>MUX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50" name="Line 34"/>
            <p:cNvSpPr>
              <a:spLocks noChangeShapeType="1"/>
            </p:cNvSpPr>
            <p:nvPr/>
          </p:nvSpPr>
          <p:spPr bwMode="auto">
            <a:xfrm flipH="1">
              <a:off x="1295400" y="4308475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Line 35"/>
            <p:cNvSpPr>
              <a:spLocks noChangeShapeType="1"/>
            </p:cNvSpPr>
            <p:nvPr/>
          </p:nvSpPr>
          <p:spPr bwMode="auto">
            <a:xfrm>
              <a:off x="3743325" y="3995738"/>
              <a:ext cx="0" cy="6715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Line 36"/>
            <p:cNvSpPr>
              <a:spLocks noChangeShapeType="1"/>
            </p:cNvSpPr>
            <p:nvPr/>
          </p:nvSpPr>
          <p:spPr bwMode="auto">
            <a:xfrm flipH="1">
              <a:off x="1295400" y="4667250"/>
              <a:ext cx="2447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Line 37"/>
            <p:cNvSpPr>
              <a:spLocks noChangeShapeType="1"/>
            </p:cNvSpPr>
            <p:nvPr/>
          </p:nvSpPr>
          <p:spPr bwMode="auto">
            <a:xfrm flipH="1">
              <a:off x="533400" y="44831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Line 38"/>
            <p:cNvSpPr>
              <a:spLocks noChangeShapeType="1"/>
            </p:cNvSpPr>
            <p:nvPr/>
          </p:nvSpPr>
          <p:spPr bwMode="auto">
            <a:xfrm flipV="1">
              <a:off x="533400" y="3111500"/>
              <a:ext cx="0" cy="1371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Line 39"/>
            <p:cNvSpPr>
              <a:spLocks noChangeShapeType="1"/>
            </p:cNvSpPr>
            <p:nvPr/>
          </p:nvSpPr>
          <p:spPr bwMode="auto">
            <a:xfrm>
              <a:off x="533400" y="31115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668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Datapath</a:t>
            </a:r>
            <a:r>
              <a:rPr lang="en-US" dirty="0">
                <a:solidFill>
                  <a:schemeClr val="accent1"/>
                </a:solidFill>
              </a:rPr>
              <a:t> Overview </a:t>
            </a:r>
            <a:r>
              <a:rPr lang="en-US" dirty="0" smtClean="0">
                <a:solidFill>
                  <a:schemeClr val="accent1"/>
                </a:solidFill>
              </a:rPr>
              <a:t>(3/5)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920240"/>
          </a:xfrm>
        </p:spPr>
        <p:txBody>
          <a:bodyPr>
            <a:normAutofit/>
          </a:bodyPr>
          <a:lstStyle/>
          <a:p>
            <a:r>
              <a:rPr lang="en-US" sz="2800" dirty="0"/>
              <a:t>Phase 3: </a:t>
            </a:r>
            <a:r>
              <a:rPr lang="en-US" sz="2800" i="1" dirty="0" smtClean="0"/>
              <a:t>Execute </a:t>
            </a:r>
            <a:r>
              <a:rPr lang="en-US" sz="2800" dirty="0" smtClean="0"/>
              <a:t>(EX)</a:t>
            </a:r>
          </a:p>
          <a:p>
            <a:pPr lvl="1"/>
            <a:r>
              <a:rPr lang="en-US" sz="2400" dirty="0" smtClean="0"/>
              <a:t>ALU performs operations:  arithmetic (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400" dirty="0" smtClean="0"/>
              <a:t>,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400" dirty="0" smtClean="0"/>
              <a:t>,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dirty="0" smtClean="0"/>
              <a:t>,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smtClean="0"/>
              <a:t>), </a:t>
            </a:r>
            <a:r>
              <a:rPr lang="en-US" sz="2400" dirty="0"/>
              <a:t>shifting, </a:t>
            </a:r>
            <a:r>
              <a:rPr lang="en-US" sz="2400" dirty="0" smtClean="0"/>
              <a:t>logical (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400" dirty="0" smtClean="0"/>
              <a:t>,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2400" dirty="0" smtClean="0"/>
              <a:t>), </a:t>
            </a:r>
            <a:r>
              <a:rPr lang="en-US" sz="2400" dirty="0"/>
              <a:t>comparisons 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atin typeface="+mj-lt"/>
                <a:cs typeface="Courier New" pitchFamily="49" charset="0"/>
              </a:rPr>
              <a:t>,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2400" dirty="0" smtClean="0"/>
              <a:t>)</a:t>
            </a:r>
            <a:endParaRPr lang="en-US" sz="2400" dirty="0"/>
          </a:p>
          <a:p>
            <a:pPr lvl="1"/>
            <a:r>
              <a:rPr lang="en-US" sz="2400" dirty="0" smtClean="0"/>
              <a:t>Also calculates addresses for loads and stores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1414463" y="3840480"/>
            <a:ext cx="1665287" cy="722313"/>
            <a:chOff x="729" y="2832"/>
            <a:chExt cx="1355" cy="455"/>
          </a:xfrm>
        </p:grpSpPr>
        <p:sp>
          <p:nvSpPr>
            <p:cNvPr id="8" name="Text Box 41"/>
            <p:cNvSpPr txBox="1">
              <a:spLocks noChangeArrowheads="1"/>
            </p:cNvSpPr>
            <p:nvPr/>
          </p:nvSpPr>
          <p:spPr bwMode="auto">
            <a:xfrm>
              <a:off x="732" y="2841"/>
              <a:ext cx="1272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sz="2000" dirty="0">
                  <a:solidFill>
                    <a:srgbClr val="4F81BD"/>
                  </a:solidFill>
                </a:rPr>
                <a:t>1. Instruction</a:t>
              </a:r>
            </a:p>
            <a:p>
              <a:pPr algn="ctr" defTabSz="457200">
                <a:defRPr/>
              </a:pPr>
              <a:r>
                <a:rPr lang="en-US" sz="2000" dirty="0">
                  <a:solidFill>
                    <a:srgbClr val="4F81BD"/>
                  </a:solidFill>
                </a:rPr>
                <a:t>Fetch</a:t>
              </a:r>
            </a:p>
          </p:txBody>
        </p:sp>
        <p:sp>
          <p:nvSpPr>
            <p:cNvPr id="9" name="Line 42"/>
            <p:cNvSpPr>
              <a:spLocks noChangeShapeType="1"/>
            </p:cNvSpPr>
            <p:nvPr/>
          </p:nvSpPr>
          <p:spPr bwMode="auto">
            <a:xfrm>
              <a:off x="729" y="2832"/>
              <a:ext cx="1355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srgbClr val="4F81BD"/>
                </a:solidFill>
              </a:endParaRPr>
            </a:p>
          </p:txBody>
        </p:sp>
      </p:grp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3201028" y="3840480"/>
            <a:ext cx="1831347" cy="723900"/>
            <a:chOff x="676" y="2832"/>
            <a:chExt cx="1408" cy="456"/>
          </a:xfrm>
        </p:grpSpPr>
        <p:sp>
          <p:nvSpPr>
            <p:cNvPr id="11" name="Text Box 44"/>
            <p:cNvSpPr txBox="1">
              <a:spLocks noChangeArrowheads="1"/>
            </p:cNvSpPr>
            <p:nvPr/>
          </p:nvSpPr>
          <p:spPr bwMode="auto">
            <a:xfrm>
              <a:off x="676" y="2842"/>
              <a:ext cx="1406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sz="2000" dirty="0" smtClean="0">
                  <a:solidFill>
                    <a:srgbClr val="4F81BD"/>
                  </a:solidFill>
                </a:rPr>
                <a:t>2</a:t>
              </a:r>
              <a:r>
                <a:rPr lang="en-US" sz="2000" dirty="0">
                  <a:solidFill>
                    <a:srgbClr val="4F81BD"/>
                  </a:solidFill>
                </a:rPr>
                <a:t>. Decode/</a:t>
              </a:r>
            </a:p>
            <a:p>
              <a:pPr algn="ctr" defTabSz="457200">
                <a:defRPr/>
              </a:pPr>
              <a:r>
                <a:rPr lang="en-US" sz="2000" dirty="0">
                  <a:solidFill>
                    <a:srgbClr val="4F81BD"/>
                  </a:solidFill>
                </a:rPr>
                <a:t>    </a:t>
              </a:r>
              <a:r>
                <a:rPr lang="en-US" sz="2000" dirty="0" smtClean="0">
                  <a:solidFill>
                    <a:srgbClr val="4F81BD"/>
                  </a:solidFill>
                </a:rPr>
                <a:t>Register Read</a:t>
              </a:r>
              <a:endParaRPr lang="en-US" sz="2000" dirty="0">
                <a:solidFill>
                  <a:srgbClr val="4F81BD"/>
                </a:solidFill>
              </a:endParaRPr>
            </a:p>
          </p:txBody>
        </p:sp>
        <p:sp>
          <p:nvSpPr>
            <p:cNvPr id="12" name="Line 45"/>
            <p:cNvSpPr>
              <a:spLocks noChangeShapeType="1"/>
            </p:cNvSpPr>
            <p:nvPr/>
          </p:nvSpPr>
          <p:spPr bwMode="auto">
            <a:xfrm>
              <a:off x="728" y="2832"/>
              <a:ext cx="135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srgbClr val="4F81BD"/>
                </a:solidFill>
              </a:endParaRPr>
            </a:p>
          </p:txBody>
        </p:sp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5156200" y="3840480"/>
            <a:ext cx="1500188" cy="415925"/>
            <a:chOff x="729" y="2832"/>
            <a:chExt cx="1355" cy="262"/>
          </a:xfrm>
        </p:grpSpPr>
        <p:sp>
          <p:nvSpPr>
            <p:cNvPr id="14" name="Text Box 47"/>
            <p:cNvSpPr txBox="1">
              <a:spLocks noChangeArrowheads="1"/>
            </p:cNvSpPr>
            <p:nvPr/>
          </p:nvSpPr>
          <p:spPr bwMode="auto">
            <a:xfrm>
              <a:off x="786" y="2842"/>
              <a:ext cx="1127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sz="2000" dirty="0">
                  <a:solidFill>
                    <a:srgbClr val="FF0000"/>
                  </a:solidFill>
                </a:rPr>
                <a:t>3. Execute</a:t>
              </a:r>
            </a:p>
          </p:txBody>
        </p:sp>
        <p:sp>
          <p:nvSpPr>
            <p:cNvPr id="15" name="Line 48"/>
            <p:cNvSpPr>
              <a:spLocks noChangeShapeType="1"/>
            </p:cNvSpPr>
            <p:nvPr/>
          </p:nvSpPr>
          <p:spPr bwMode="auto">
            <a:xfrm>
              <a:off x="729" y="2832"/>
              <a:ext cx="135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49"/>
          <p:cNvGrpSpPr>
            <a:grpSpLocks/>
          </p:cNvGrpSpPr>
          <p:nvPr/>
        </p:nvGrpSpPr>
        <p:grpSpPr bwMode="auto">
          <a:xfrm>
            <a:off x="6457950" y="3840480"/>
            <a:ext cx="1330325" cy="415925"/>
            <a:chOff x="271" y="2832"/>
            <a:chExt cx="2149" cy="262"/>
          </a:xfrm>
        </p:grpSpPr>
        <p:sp>
          <p:nvSpPr>
            <p:cNvPr id="17" name="Text Box 50"/>
            <p:cNvSpPr txBox="1">
              <a:spLocks noChangeArrowheads="1"/>
            </p:cNvSpPr>
            <p:nvPr/>
          </p:nvSpPr>
          <p:spPr bwMode="auto">
            <a:xfrm>
              <a:off x="271" y="2842"/>
              <a:ext cx="2149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sz="2000" dirty="0">
                  <a:solidFill>
                    <a:srgbClr val="4F81BD"/>
                  </a:solidFill>
                </a:rPr>
                <a:t>4. Memory</a:t>
              </a:r>
            </a:p>
          </p:txBody>
        </p:sp>
        <p:sp>
          <p:nvSpPr>
            <p:cNvPr id="18" name="Line 51"/>
            <p:cNvSpPr>
              <a:spLocks noChangeShapeType="1"/>
            </p:cNvSpPr>
            <p:nvPr/>
          </p:nvSpPr>
          <p:spPr bwMode="auto">
            <a:xfrm>
              <a:off x="730" y="2832"/>
              <a:ext cx="135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srgbClr val="4F81BD"/>
                </a:solidFill>
              </a:endParaRPr>
            </a:p>
          </p:txBody>
        </p:sp>
      </p:grpSp>
      <p:grpSp>
        <p:nvGrpSpPr>
          <p:cNvPr id="19" name="Group 52"/>
          <p:cNvGrpSpPr>
            <a:grpSpLocks/>
          </p:cNvGrpSpPr>
          <p:nvPr/>
        </p:nvGrpSpPr>
        <p:grpSpPr bwMode="auto">
          <a:xfrm>
            <a:off x="7639050" y="3840480"/>
            <a:ext cx="1277938" cy="723900"/>
            <a:chOff x="592" y="2832"/>
            <a:chExt cx="1649" cy="456"/>
          </a:xfrm>
        </p:grpSpPr>
        <p:sp>
          <p:nvSpPr>
            <p:cNvPr id="20" name="Text Box 53"/>
            <p:cNvSpPr txBox="1">
              <a:spLocks noChangeArrowheads="1"/>
            </p:cNvSpPr>
            <p:nvPr/>
          </p:nvSpPr>
          <p:spPr bwMode="auto">
            <a:xfrm>
              <a:off x="592" y="2842"/>
              <a:ext cx="1649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/>
              <a:r>
                <a:rPr lang="en-US" sz="2000" dirty="0">
                  <a:solidFill>
                    <a:srgbClr val="4F81BD"/>
                  </a:solidFill>
                </a:rPr>
                <a:t>5. Register</a:t>
              </a:r>
            </a:p>
            <a:p>
              <a:pPr algn="ctr" defTabSz="457200"/>
              <a:r>
                <a:rPr lang="en-US" sz="2000" dirty="0">
                  <a:solidFill>
                    <a:srgbClr val="4F81BD"/>
                  </a:solidFill>
                </a:rPr>
                <a:t>     Write</a:t>
              </a:r>
            </a:p>
          </p:txBody>
        </p:sp>
        <p:sp>
          <p:nvSpPr>
            <p:cNvPr id="21" name="Line 54"/>
            <p:cNvSpPr>
              <a:spLocks noChangeShapeType="1"/>
            </p:cNvSpPr>
            <p:nvPr/>
          </p:nvSpPr>
          <p:spPr bwMode="auto">
            <a:xfrm>
              <a:off x="729" y="2832"/>
              <a:ext cx="135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srgbClr val="4F81BD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48640" y="1600200"/>
            <a:ext cx="7315200" cy="2186884"/>
            <a:chOff x="533400" y="1968500"/>
            <a:chExt cx="7391400" cy="2917111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 rot="16200000">
              <a:off x="457348" y="2922095"/>
              <a:ext cx="1292913" cy="37880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sz="2000" dirty="0" smtClean="0">
                  <a:solidFill>
                    <a:prstClr val="black"/>
                  </a:solidFill>
                </a:rPr>
                <a:t>PC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 rot="-5400000">
              <a:off x="1600200" y="2806700"/>
              <a:ext cx="1981200" cy="10668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sz="2000" dirty="0">
                  <a:solidFill>
                    <a:prstClr val="black"/>
                  </a:solidFill>
                </a:rPr>
                <a:t>instruction</a:t>
              </a:r>
            </a:p>
            <a:p>
              <a:pPr algn="ctr" defTabSz="457200"/>
              <a:r>
                <a:rPr lang="en-US" sz="2000" dirty="0">
                  <a:solidFill>
                    <a:prstClr val="black"/>
                  </a:solidFill>
                </a:rPr>
                <a:t>memory</a:t>
              </a:r>
            </a:p>
          </p:txBody>
        </p:sp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1524000" y="3933825"/>
              <a:ext cx="366713" cy="5492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sz="2000" dirty="0">
                  <a:solidFill>
                    <a:prstClr val="black"/>
                  </a:solidFill>
                </a:rPr>
                <a:t>+4</a:t>
              </a:r>
            </a:p>
          </p:txBody>
        </p:sp>
        <p:sp>
          <p:nvSpPr>
            <p:cNvPr id="26" name="Line 7"/>
            <p:cNvSpPr>
              <a:spLocks noChangeShapeType="1"/>
            </p:cNvSpPr>
            <p:nvPr/>
          </p:nvSpPr>
          <p:spPr bwMode="auto">
            <a:xfrm>
              <a:off x="1295400" y="3111500"/>
              <a:ext cx="76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Rectangle 8"/>
            <p:cNvSpPr>
              <a:spLocks noChangeArrowheads="1"/>
            </p:cNvSpPr>
            <p:nvPr/>
          </p:nvSpPr>
          <p:spPr bwMode="auto">
            <a:xfrm>
              <a:off x="3657600" y="2501900"/>
              <a:ext cx="990600" cy="12954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sz="2000" dirty="0" smtClean="0">
                  <a:solidFill>
                    <a:prstClr val="black"/>
                  </a:solidFill>
                </a:rPr>
                <a:t>Register</a:t>
              </a:r>
            </a:p>
            <a:p>
              <a:pPr algn="ctr" defTabSz="457200"/>
              <a:r>
                <a:rPr lang="en-US" sz="2000" dirty="0" smtClean="0">
                  <a:solidFill>
                    <a:prstClr val="black"/>
                  </a:solidFill>
                </a:rPr>
                <a:t>File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28" name="Line 9"/>
            <p:cNvSpPr>
              <a:spLocks noChangeShapeType="1"/>
            </p:cNvSpPr>
            <p:nvPr/>
          </p:nvSpPr>
          <p:spPr bwMode="auto">
            <a:xfrm>
              <a:off x="3124200" y="2959100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>
              <a:off x="3124200" y="3332163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Line 11"/>
            <p:cNvSpPr>
              <a:spLocks noChangeShapeType="1"/>
            </p:cNvSpPr>
            <p:nvPr/>
          </p:nvSpPr>
          <p:spPr bwMode="auto">
            <a:xfrm>
              <a:off x="3124200" y="3644900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3088173" y="3248024"/>
              <a:ext cx="33972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/>
              <a:r>
                <a:rPr lang="en-US" sz="2000" dirty="0" err="1">
                  <a:solidFill>
                    <a:prstClr val="black"/>
                  </a:solidFill>
                </a:rPr>
                <a:t>rt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3076333" y="2943226"/>
              <a:ext cx="395287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/>
              <a:r>
                <a:rPr lang="en-US" sz="2000" dirty="0" err="1">
                  <a:solidFill>
                    <a:prstClr val="black"/>
                  </a:solidFill>
                </a:rPr>
                <a:t>rs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33" name="Text Box 14"/>
            <p:cNvSpPr txBox="1">
              <a:spLocks noChangeArrowheads="1"/>
            </p:cNvSpPr>
            <p:nvPr/>
          </p:nvSpPr>
          <p:spPr bwMode="auto">
            <a:xfrm>
              <a:off x="3079750" y="2562225"/>
              <a:ext cx="409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/>
              <a:r>
                <a:rPr lang="en-US" sz="2000">
                  <a:solidFill>
                    <a:prstClr val="black"/>
                  </a:solidFill>
                </a:rPr>
                <a:t>rd</a:t>
              </a:r>
            </a:p>
          </p:txBody>
        </p:sp>
        <p:grpSp>
          <p:nvGrpSpPr>
            <p:cNvPr id="35" name="Group 16"/>
            <p:cNvGrpSpPr>
              <a:grpSpLocks/>
            </p:cNvGrpSpPr>
            <p:nvPr/>
          </p:nvGrpSpPr>
          <p:grpSpPr bwMode="auto">
            <a:xfrm>
              <a:off x="5334000" y="2562225"/>
              <a:ext cx="1219200" cy="1524000"/>
              <a:chOff x="3648" y="1348"/>
              <a:chExt cx="768" cy="960"/>
            </a:xfrm>
          </p:grpSpPr>
          <p:sp>
            <p:nvSpPr>
              <p:cNvPr id="58" name="Freeform 18"/>
              <p:cNvSpPr>
                <a:spLocks/>
              </p:cNvSpPr>
              <p:nvPr/>
            </p:nvSpPr>
            <p:spPr bwMode="auto">
              <a:xfrm>
                <a:off x="3648" y="1348"/>
                <a:ext cx="528" cy="960"/>
              </a:xfrm>
              <a:custGeom>
                <a:avLst/>
                <a:gdLst>
                  <a:gd name="T0" fmla="*/ 0 w 528"/>
                  <a:gd name="T1" fmla="*/ 0 h 960"/>
                  <a:gd name="T2" fmla="*/ 528 w 528"/>
                  <a:gd name="T3" fmla="*/ 192 h 960"/>
                  <a:gd name="T4" fmla="*/ 528 w 528"/>
                  <a:gd name="T5" fmla="*/ 672 h 960"/>
                  <a:gd name="T6" fmla="*/ 0 w 528"/>
                  <a:gd name="T7" fmla="*/ 960 h 960"/>
                  <a:gd name="T8" fmla="*/ 0 w 528"/>
                  <a:gd name="T9" fmla="*/ 528 h 960"/>
                  <a:gd name="T10" fmla="*/ 48 w 528"/>
                  <a:gd name="T11" fmla="*/ 480 h 960"/>
                  <a:gd name="T12" fmla="*/ 0 w 528"/>
                  <a:gd name="T13" fmla="*/ 432 h 960"/>
                  <a:gd name="T14" fmla="*/ 0 w 528"/>
                  <a:gd name="T15" fmla="*/ 0 h 96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28"/>
                  <a:gd name="T25" fmla="*/ 0 h 960"/>
                  <a:gd name="T26" fmla="*/ 528 w 528"/>
                  <a:gd name="T27" fmla="*/ 960 h 96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28" h="960">
                    <a:moveTo>
                      <a:pt x="0" y="0"/>
                    </a:moveTo>
                    <a:lnTo>
                      <a:pt x="528" y="192"/>
                    </a:lnTo>
                    <a:lnTo>
                      <a:pt x="528" y="672"/>
                    </a:lnTo>
                    <a:lnTo>
                      <a:pt x="0" y="960"/>
                    </a:lnTo>
                    <a:lnTo>
                      <a:pt x="0" y="528"/>
                    </a:lnTo>
                    <a:lnTo>
                      <a:pt x="48" y="480"/>
                    </a:lnTo>
                    <a:lnTo>
                      <a:pt x="0" y="4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457200"/>
                <a:r>
                  <a:rPr lang="en-US" sz="2000" dirty="0" smtClean="0">
                    <a:solidFill>
                      <a:prstClr val="black"/>
                    </a:solidFill>
                  </a:rPr>
                  <a:t>ALU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Line 19"/>
              <p:cNvSpPr>
                <a:spLocks noChangeShapeType="1"/>
              </p:cNvSpPr>
              <p:nvPr/>
            </p:nvSpPr>
            <p:spPr bwMode="auto">
              <a:xfrm>
                <a:off x="4176" y="1780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6" name="Line 20"/>
            <p:cNvSpPr>
              <a:spLocks noChangeShapeType="1"/>
            </p:cNvSpPr>
            <p:nvPr/>
          </p:nvSpPr>
          <p:spPr bwMode="auto">
            <a:xfrm>
              <a:off x="4648200" y="3644900"/>
              <a:ext cx="685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Line 21"/>
            <p:cNvSpPr>
              <a:spLocks noChangeShapeType="1"/>
            </p:cNvSpPr>
            <p:nvPr/>
          </p:nvSpPr>
          <p:spPr bwMode="auto">
            <a:xfrm>
              <a:off x="3124200" y="3995738"/>
              <a:ext cx="21796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Line 22"/>
            <p:cNvSpPr>
              <a:spLocks noChangeShapeType="1"/>
            </p:cNvSpPr>
            <p:nvPr/>
          </p:nvSpPr>
          <p:spPr bwMode="auto">
            <a:xfrm>
              <a:off x="4648200" y="2830513"/>
              <a:ext cx="6556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Rectangle 23"/>
            <p:cNvSpPr>
              <a:spLocks noChangeArrowheads="1"/>
            </p:cNvSpPr>
            <p:nvPr/>
          </p:nvSpPr>
          <p:spPr bwMode="auto">
            <a:xfrm rot="-5400000">
              <a:off x="6096000" y="2959100"/>
              <a:ext cx="1981200" cy="10668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sz="2000" dirty="0">
                  <a:solidFill>
                    <a:prstClr val="black"/>
                  </a:solidFill>
                </a:rPr>
                <a:t>Data</a:t>
              </a:r>
            </a:p>
            <a:p>
              <a:pPr algn="ctr" defTabSz="457200"/>
              <a:r>
                <a:rPr lang="en-US" sz="2000" dirty="0">
                  <a:solidFill>
                    <a:prstClr val="black"/>
                  </a:solidFill>
                </a:rPr>
                <a:t>memory</a:t>
              </a:r>
            </a:p>
          </p:txBody>
        </p:sp>
        <p:sp>
          <p:nvSpPr>
            <p:cNvPr id="40" name="Line 24"/>
            <p:cNvSpPr>
              <a:spLocks noChangeShapeType="1"/>
            </p:cNvSpPr>
            <p:nvPr/>
          </p:nvSpPr>
          <p:spPr bwMode="auto">
            <a:xfrm>
              <a:off x="4876800" y="36449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Line 25"/>
            <p:cNvSpPr>
              <a:spLocks noChangeShapeType="1"/>
            </p:cNvSpPr>
            <p:nvPr/>
          </p:nvSpPr>
          <p:spPr bwMode="auto">
            <a:xfrm>
              <a:off x="4876800" y="40259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Line 26"/>
            <p:cNvSpPr>
              <a:spLocks noChangeShapeType="1"/>
            </p:cNvSpPr>
            <p:nvPr/>
          </p:nvSpPr>
          <p:spPr bwMode="auto">
            <a:xfrm>
              <a:off x="4876800" y="4330700"/>
              <a:ext cx="1676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Line 27"/>
            <p:cNvSpPr>
              <a:spLocks noChangeShapeType="1"/>
            </p:cNvSpPr>
            <p:nvPr/>
          </p:nvSpPr>
          <p:spPr bwMode="auto">
            <a:xfrm>
              <a:off x="7620000" y="3248025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Line 28"/>
            <p:cNvSpPr>
              <a:spLocks noChangeShapeType="1"/>
            </p:cNvSpPr>
            <p:nvPr/>
          </p:nvSpPr>
          <p:spPr bwMode="auto">
            <a:xfrm flipV="1">
              <a:off x="7924800" y="1968500"/>
              <a:ext cx="0" cy="127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Line 29"/>
            <p:cNvSpPr>
              <a:spLocks noChangeShapeType="1"/>
            </p:cNvSpPr>
            <p:nvPr/>
          </p:nvSpPr>
          <p:spPr bwMode="auto">
            <a:xfrm flipH="1">
              <a:off x="3921125" y="1968500"/>
              <a:ext cx="40036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Line 30"/>
            <p:cNvSpPr>
              <a:spLocks noChangeShapeType="1"/>
            </p:cNvSpPr>
            <p:nvPr/>
          </p:nvSpPr>
          <p:spPr bwMode="auto">
            <a:xfrm>
              <a:off x="3921125" y="1968500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Text Box 31"/>
            <p:cNvSpPr txBox="1">
              <a:spLocks noChangeArrowheads="1"/>
            </p:cNvSpPr>
            <p:nvPr/>
          </p:nvSpPr>
          <p:spPr bwMode="auto">
            <a:xfrm>
              <a:off x="3079750" y="3949700"/>
              <a:ext cx="663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/>
              <a:r>
                <a:rPr lang="en-US" sz="2000">
                  <a:solidFill>
                    <a:prstClr val="black"/>
                  </a:solidFill>
                </a:rPr>
                <a:t>imm</a:t>
              </a:r>
            </a:p>
          </p:txBody>
        </p:sp>
        <p:sp>
          <p:nvSpPr>
            <p:cNvPr id="48" name="Line 32"/>
            <p:cNvSpPr>
              <a:spLocks noChangeShapeType="1"/>
            </p:cNvSpPr>
            <p:nvPr/>
          </p:nvSpPr>
          <p:spPr bwMode="auto">
            <a:xfrm>
              <a:off x="1676400" y="3111500"/>
              <a:ext cx="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AutoShape 33"/>
            <p:cNvSpPr>
              <a:spLocks noChangeArrowheads="1"/>
            </p:cNvSpPr>
            <p:nvPr/>
          </p:nvSpPr>
          <p:spPr bwMode="auto">
            <a:xfrm rot="16200000">
              <a:off x="703652" y="4293696"/>
              <a:ext cx="805021" cy="37880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sz="2000" dirty="0" smtClean="0">
                  <a:solidFill>
                    <a:prstClr val="black"/>
                  </a:solidFill>
                </a:rPr>
                <a:t>MUX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50" name="Line 34"/>
            <p:cNvSpPr>
              <a:spLocks noChangeShapeType="1"/>
            </p:cNvSpPr>
            <p:nvPr/>
          </p:nvSpPr>
          <p:spPr bwMode="auto">
            <a:xfrm flipH="1">
              <a:off x="1295400" y="4308475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Line 35"/>
            <p:cNvSpPr>
              <a:spLocks noChangeShapeType="1"/>
            </p:cNvSpPr>
            <p:nvPr/>
          </p:nvSpPr>
          <p:spPr bwMode="auto">
            <a:xfrm>
              <a:off x="3743325" y="3995738"/>
              <a:ext cx="0" cy="6715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Line 36"/>
            <p:cNvSpPr>
              <a:spLocks noChangeShapeType="1"/>
            </p:cNvSpPr>
            <p:nvPr/>
          </p:nvSpPr>
          <p:spPr bwMode="auto">
            <a:xfrm flipH="1">
              <a:off x="1295400" y="4667250"/>
              <a:ext cx="2447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Line 37"/>
            <p:cNvSpPr>
              <a:spLocks noChangeShapeType="1"/>
            </p:cNvSpPr>
            <p:nvPr/>
          </p:nvSpPr>
          <p:spPr bwMode="auto">
            <a:xfrm flipH="1">
              <a:off x="533400" y="44831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Line 38"/>
            <p:cNvSpPr>
              <a:spLocks noChangeShapeType="1"/>
            </p:cNvSpPr>
            <p:nvPr/>
          </p:nvSpPr>
          <p:spPr bwMode="auto">
            <a:xfrm flipV="1">
              <a:off x="533400" y="3111500"/>
              <a:ext cx="0" cy="1371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Line 39"/>
            <p:cNvSpPr>
              <a:spLocks noChangeShapeType="1"/>
            </p:cNvSpPr>
            <p:nvPr/>
          </p:nvSpPr>
          <p:spPr bwMode="auto">
            <a:xfrm>
              <a:off x="533400" y="31115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905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Datapath</a:t>
            </a:r>
            <a:r>
              <a:rPr lang="en-US" dirty="0">
                <a:solidFill>
                  <a:schemeClr val="accent1"/>
                </a:solidFill>
              </a:rPr>
              <a:t> Overview </a:t>
            </a:r>
            <a:r>
              <a:rPr lang="en-US" dirty="0" smtClean="0">
                <a:solidFill>
                  <a:schemeClr val="accent1"/>
                </a:solidFill>
              </a:rPr>
              <a:t>(4/5)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920240"/>
          </a:xfrm>
        </p:spPr>
        <p:txBody>
          <a:bodyPr>
            <a:normAutofit/>
          </a:bodyPr>
          <a:lstStyle/>
          <a:p>
            <a:r>
              <a:rPr lang="en-US" sz="2800" dirty="0"/>
              <a:t>Phase 4: </a:t>
            </a:r>
            <a:r>
              <a:rPr lang="en-US" sz="2800" i="1" dirty="0"/>
              <a:t>Memory </a:t>
            </a:r>
            <a:r>
              <a:rPr lang="en-US" sz="2800" i="1" dirty="0" smtClean="0"/>
              <a:t>Access</a:t>
            </a:r>
            <a:r>
              <a:rPr lang="en-US" sz="2800" dirty="0" smtClean="0"/>
              <a:t> (MEM)</a:t>
            </a:r>
            <a:endParaRPr lang="en-US" sz="2800" i="1" dirty="0"/>
          </a:p>
          <a:p>
            <a:pPr lvl="1"/>
            <a:r>
              <a:rPr lang="en-US" sz="2400" dirty="0"/>
              <a:t>Only </a:t>
            </a:r>
            <a:r>
              <a:rPr lang="en-US" sz="2400" dirty="0" smtClean="0"/>
              <a:t>load </a:t>
            </a:r>
            <a:r>
              <a:rPr lang="en-US" sz="2400" dirty="0"/>
              <a:t>and store instructions do anything during this phase; the others remain idle or skip this </a:t>
            </a:r>
            <a:r>
              <a:rPr lang="en-US" sz="2400" dirty="0" smtClean="0"/>
              <a:t>phase</a:t>
            </a:r>
            <a:endParaRPr lang="en-US" sz="2400" dirty="0"/>
          </a:p>
          <a:p>
            <a:pPr lvl="1"/>
            <a:r>
              <a:rPr lang="en-US" sz="2400" dirty="0" smtClean="0"/>
              <a:t>Should be fast due to caches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1414463" y="3840480"/>
            <a:ext cx="1665287" cy="722313"/>
            <a:chOff x="729" y="2832"/>
            <a:chExt cx="1355" cy="455"/>
          </a:xfrm>
        </p:grpSpPr>
        <p:sp>
          <p:nvSpPr>
            <p:cNvPr id="8" name="Text Box 41"/>
            <p:cNvSpPr txBox="1">
              <a:spLocks noChangeArrowheads="1"/>
            </p:cNvSpPr>
            <p:nvPr/>
          </p:nvSpPr>
          <p:spPr bwMode="auto">
            <a:xfrm>
              <a:off x="732" y="2841"/>
              <a:ext cx="1272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sz="2000" dirty="0">
                  <a:solidFill>
                    <a:srgbClr val="4F81BD"/>
                  </a:solidFill>
                </a:rPr>
                <a:t>1. Instruction</a:t>
              </a:r>
            </a:p>
            <a:p>
              <a:pPr algn="ctr" defTabSz="457200">
                <a:defRPr/>
              </a:pPr>
              <a:r>
                <a:rPr lang="en-US" sz="2000" dirty="0">
                  <a:solidFill>
                    <a:srgbClr val="4F81BD"/>
                  </a:solidFill>
                </a:rPr>
                <a:t>Fetch</a:t>
              </a:r>
            </a:p>
          </p:txBody>
        </p:sp>
        <p:sp>
          <p:nvSpPr>
            <p:cNvPr id="9" name="Line 42"/>
            <p:cNvSpPr>
              <a:spLocks noChangeShapeType="1"/>
            </p:cNvSpPr>
            <p:nvPr/>
          </p:nvSpPr>
          <p:spPr bwMode="auto">
            <a:xfrm>
              <a:off x="729" y="2832"/>
              <a:ext cx="1355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srgbClr val="4F81BD"/>
                </a:solidFill>
              </a:endParaRPr>
            </a:p>
          </p:txBody>
        </p:sp>
      </p:grp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3201028" y="3840480"/>
            <a:ext cx="1831347" cy="723900"/>
            <a:chOff x="676" y="2832"/>
            <a:chExt cx="1408" cy="456"/>
          </a:xfrm>
        </p:grpSpPr>
        <p:sp>
          <p:nvSpPr>
            <p:cNvPr id="11" name="Text Box 44"/>
            <p:cNvSpPr txBox="1">
              <a:spLocks noChangeArrowheads="1"/>
            </p:cNvSpPr>
            <p:nvPr/>
          </p:nvSpPr>
          <p:spPr bwMode="auto">
            <a:xfrm>
              <a:off x="676" y="2842"/>
              <a:ext cx="1406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sz="2000" dirty="0" smtClean="0">
                  <a:solidFill>
                    <a:srgbClr val="4F81BD"/>
                  </a:solidFill>
                </a:rPr>
                <a:t>2</a:t>
              </a:r>
              <a:r>
                <a:rPr lang="en-US" sz="2000" dirty="0">
                  <a:solidFill>
                    <a:srgbClr val="4F81BD"/>
                  </a:solidFill>
                </a:rPr>
                <a:t>. Decode/</a:t>
              </a:r>
            </a:p>
            <a:p>
              <a:pPr algn="ctr" defTabSz="457200">
                <a:defRPr/>
              </a:pPr>
              <a:r>
                <a:rPr lang="en-US" sz="2000" dirty="0">
                  <a:solidFill>
                    <a:srgbClr val="4F81BD"/>
                  </a:solidFill>
                </a:rPr>
                <a:t>    </a:t>
              </a:r>
              <a:r>
                <a:rPr lang="en-US" sz="2000" dirty="0" smtClean="0">
                  <a:solidFill>
                    <a:srgbClr val="4F81BD"/>
                  </a:solidFill>
                </a:rPr>
                <a:t>Register Read</a:t>
              </a:r>
              <a:endParaRPr lang="en-US" sz="2000" dirty="0">
                <a:solidFill>
                  <a:srgbClr val="4F81BD"/>
                </a:solidFill>
              </a:endParaRPr>
            </a:p>
          </p:txBody>
        </p:sp>
        <p:sp>
          <p:nvSpPr>
            <p:cNvPr id="12" name="Line 45"/>
            <p:cNvSpPr>
              <a:spLocks noChangeShapeType="1"/>
            </p:cNvSpPr>
            <p:nvPr/>
          </p:nvSpPr>
          <p:spPr bwMode="auto">
            <a:xfrm>
              <a:off x="728" y="2832"/>
              <a:ext cx="135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srgbClr val="4F81BD"/>
                </a:solidFill>
              </a:endParaRPr>
            </a:p>
          </p:txBody>
        </p:sp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5156200" y="3840480"/>
            <a:ext cx="1500188" cy="415925"/>
            <a:chOff x="729" y="2832"/>
            <a:chExt cx="1355" cy="262"/>
          </a:xfrm>
        </p:grpSpPr>
        <p:sp>
          <p:nvSpPr>
            <p:cNvPr id="14" name="Text Box 47"/>
            <p:cNvSpPr txBox="1">
              <a:spLocks noChangeArrowheads="1"/>
            </p:cNvSpPr>
            <p:nvPr/>
          </p:nvSpPr>
          <p:spPr bwMode="auto">
            <a:xfrm>
              <a:off x="786" y="2842"/>
              <a:ext cx="1127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sz="2000" dirty="0">
                  <a:solidFill>
                    <a:srgbClr val="4F81BD"/>
                  </a:solidFill>
                </a:rPr>
                <a:t>3. Execute</a:t>
              </a:r>
            </a:p>
          </p:txBody>
        </p:sp>
        <p:sp>
          <p:nvSpPr>
            <p:cNvPr id="15" name="Line 48"/>
            <p:cNvSpPr>
              <a:spLocks noChangeShapeType="1"/>
            </p:cNvSpPr>
            <p:nvPr/>
          </p:nvSpPr>
          <p:spPr bwMode="auto">
            <a:xfrm>
              <a:off x="729" y="2832"/>
              <a:ext cx="1355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srgbClr val="4F81BD"/>
                </a:solidFill>
              </a:endParaRPr>
            </a:p>
          </p:txBody>
        </p:sp>
      </p:grpSp>
      <p:grpSp>
        <p:nvGrpSpPr>
          <p:cNvPr id="16" name="Group 49"/>
          <p:cNvGrpSpPr>
            <a:grpSpLocks/>
          </p:cNvGrpSpPr>
          <p:nvPr/>
        </p:nvGrpSpPr>
        <p:grpSpPr bwMode="auto">
          <a:xfrm>
            <a:off x="6457950" y="3840480"/>
            <a:ext cx="1330325" cy="415925"/>
            <a:chOff x="271" y="2832"/>
            <a:chExt cx="2149" cy="262"/>
          </a:xfrm>
        </p:grpSpPr>
        <p:sp>
          <p:nvSpPr>
            <p:cNvPr id="17" name="Text Box 50"/>
            <p:cNvSpPr txBox="1">
              <a:spLocks noChangeArrowheads="1"/>
            </p:cNvSpPr>
            <p:nvPr/>
          </p:nvSpPr>
          <p:spPr bwMode="auto">
            <a:xfrm>
              <a:off x="271" y="2842"/>
              <a:ext cx="2149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sz="2000" dirty="0">
                  <a:solidFill>
                    <a:srgbClr val="FF0000"/>
                  </a:solidFill>
                </a:rPr>
                <a:t>4. Memory</a:t>
              </a:r>
            </a:p>
          </p:txBody>
        </p:sp>
        <p:sp>
          <p:nvSpPr>
            <p:cNvPr id="18" name="Line 51"/>
            <p:cNvSpPr>
              <a:spLocks noChangeShapeType="1"/>
            </p:cNvSpPr>
            <p:nvPr/>
          </p:nvSpPr>
          <p:spPr bwMode="auto">
            <a:xfrm>
              <a:off x="730" y="2832"/>
              <a:ext cx="135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52"/>
          <p:cNvGrpSpPr>
            <a:grpSpLocks/>
          </p:cNvGrpSpPr>
          <p:nvPr/>
        </p:nvGrpSpPr>
        <p:grpSpPr bwMode="auto">
          <a:xfrm>
            <a:off x="7639050" y="3840480"/>
            <a:ext cx="1277938" cy="723900"/>
            <a:chOff x="592" y="2832"/>
            <a:chExt cx="1649" cy="456"/>
          </a:xfrm>
        </p:grpSpPr>
        <p:sp>
          <p:nvSpPr>
            <p:cNvPr id="20" name="Text Box 53"/>
            <p:cNvSpPr txBox="1">
              <a:spLocks noChangeArrowheads="1"/>
            </p:cNvSpPr>
            <p:nvPr/>
          </p:nvSpPr>
          <p:spPr bwMode="auto">
            <a:xfrm>
              <a:off x="592" y="2842"/>
              <a:ext cx="1649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/>
              <a:r>
                <a:rPr lang="en-US" sz="2000" dirty="0">
                  <a:solidFill>
                    <a:srgbClr val="4F81BD"/>
                  </a:solidFill>
                </a:rPr>
                <a:t>5. Register</a:t>
              </a:r>
            </a:p>
            <a:p>
              <a:pPr algn="ctr" defTabSz="457200"/>
              <a:r>
                <a:rPr lang="en-US" sz="2000" dirty="0">
                  <a:solidFill>
                    <a:srgbClr val="4F81BD"/>
                  </a:solidFill>
                </a:rPr>
                <a:t>     Write</a:t>
              </a:r>
            </a:p>
          </p:txBody>
        </p:sp>
        <p:sp>
          <p:nvSpPr>
            <p:cNvPr id="21" name="Line 54"/>
            <p:cNvSpPr>
              <a:spLocks noChangeShapeType="1"/>
            </p:cNvSpPr>
            <p:nvPr/>
          </p:nvSpPr>
          <p:spPr bwMode="auto">
            <a:xfrm>
              <a:off x="729" y="2832"/>
              <a:ext cx="135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srgbClr val="4F81BD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48640" y="1600200"/>
            <a:ext cx="7315200" cy="2186884"/>
            <a:chOff x="533400" y="1968500"/>
            <a:chExt cx="7391400" cy="2917111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 rot="16200000">
              <a:off x="457348" y="2922095"/>
              <a:ext cx="1292913" cy="37880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sz="2000" dirty="0" smtClean="0">
                  <a:solidFill>
                    <a:prstClr val="black"/>
                  </a:solidFill>
                </a:rPr>
                <a:t>PC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 rot="-5400000">
              <a:off x="1600200" y="2806700"/>
              <a:ext cx="1981200" cy="10668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sz="2000" dirty="0">
                  <a:solidFill>
                    <a:prstClr val="black"/>
                  </a:solidFill>
                </a:rPr>
                <a:t>instruction</a:t>
              </a:r>
            </a:p>
            <a:p>
              <a:pPr algn="ctr" defTabSz="457200"/>
              <a:r>
                <a:rPr lang="en-US" sz="2000" dirty="0">
                  <a:solidFill>
                    <a:prstClr val="black"/>
                  </a:solidFill>
                </a:rPr>
                <a:t>memory</a:t>
              </a:r>
            </a:p>
          </p:txBody>
        </p:sp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1524000" y="3933825"/>
              <a:ext cx="366713" cy="5492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sz="2000" dirty="0">
                  <a:solidFill>
                    <a:prstClr val="black"/>
                  </a:solidFill>
                </a:rPr>
                <a:t>+4</a:t>
              </a:r>
            </a:p>
          </p:txBody>
        </p:sp>
        <p:sp>
          <p:nvSpPr>
            <p:cNvPr id="26" name="Line 7"/>
            <p:cNvSpPr>
              <a:spLocks noChangeShapeType="1"/>
            </p:cNvSpPr>
            <p:nvPr/>
          </p:nvSpPr>
          <p:spPr bwMode="auto">
            <a:xfrm>
              <a:off x="1295400" y="3111500"/>
              <a:ext cx="76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Rectangle 8"/>
            <p:cNvSpPr>
              <a:spLocks noChangeArrowheads="1"/>
            </p:cNvSpPr>
            <p:nvPr/>
          </p:nvSpPr>
          <p:spPr bwMode="auto">
            <a:xfrm>
              <a:off x="3657600" y="2501900"/>
              <a:ext cx="990600" cy="12954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sz="2000" dirty="0" smtClean="0">
                  <a:solidFill>
                    <a:prstClr val="black"/>
                  </a:solidFill>
                </a:rPr>
                <a:t>Register</a:t>
              </a:r>
            </a:p>
            <a:p>
              <a:pPr algn="ctr" defTabSz="457200"/>
              <a:r>
                <a:rPr lang="en-US" sz="2000" dirty="0" smtClean="0">
                  <a:solidFill>
                    <a:prstClr val="black"/>
                  </a:solidFill>
                </a:rPr>
                <a:t>File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28" name="Line 9"/>
            <p:cNvSpPr>
              <a:spLocks noChangeShapeType="1"/>
            </p:cNvSpPr>
            <p:nvPr/>
          </p:nvSpPr>
          <p:spPr bwMode="auto">
            <a:xfrm>
              <a:off x="3124200" y="2959100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>
              <a:off x="3124200" y="3332163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Line 11"/>
            <p:cNvSpPr>
              <a:spLocks noChangeShapeType="1"/>
            </p:cNvSpPr>
            <p:nvPr/>
          </p:nvSpPr>
          <p:spPr bwMode="auto">
            <a:xfrm>
              <a:off x="3124200" y="3644900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3088173" y="3248024"/>
              <a:ext cx="33972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/>
              <a:r>
                <a:rPr lang="en-US" sz="2000" dirty="0" err="1">
                  <a:solidFill>
                    <a:prstClr val="black"/>
                  </a:solidFill>
                </a:rPr>
                <a:t>rt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3076333" y="2943226"/>
              <a:ext cx="395287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/>
              <a:r>
                <a:rPr lang="en-US" sz="2000" dirty="0" err="1">
                  <a:solidFill>
                    <a:prstClr val="black"/>
                  </a:solidFill>
                </a:rPr>
                <a:t>rs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33" name="Text Box 14"/>
            <p:cNvSpPr txBox="1">
              <a:spLocks noChangeArrowheads="1"/>
            </p:cNvSpPr>
            <p:nvPr/>
          </p:nvSpPr>
          <p:spPr bwMode="auto">
            <a:xfrm>
              <a:off x="3079750" y="2562225"/>
              <a:ext cx="409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/>
              <a:r>
                <a:rPr lang="en-US" sz="2000">
                  <a:solidFill>
                    <a:prstClr val="black"/>
                  </a:solidFill>
                </a:rPr>
                <a:t>rd</a:t>
              </a:r>
            </a:p>
          </p:txBody>
        </p:sp>
        <p:grpSp>
          <p:nvGrpSpPr>
            <p:cNvPr id="35" name="Group 16"/>
            <p:cNvGrpSpPr>
              <a:grpSpLocks/>
            </p:cNvGrpSpPr>
            <p:nvPr/>
          </p:nvGrpSpPr>
          <p:grpSpPr bwMode="auto">
            <a:xfrm>
              <a:off x="5334000" y="2562225"/>
              <a:ext cx="1219200" cy="1524000"/>
              <a:chOff x="3648" y="1348"/>
              <a:chExt cx="768" cy="960"/>
            </a:xfrm>
          </p:grpSpPr>
          <p:sp>
            <p:nvSpPr>
              <p:cNvPr id="58" name="Freeform 18"/>
              <p:cNvSpPr>
                <a:spLocks/>
              </p:cNvSpPr>
              <p:nvPr/>
            </p:nvSpPr>
            <p:spPr bwMode="auto">
              <a:xfrm>
                <a:off x="3648" y="1348"/>
                <a:ext cx="528" cy="960"/>
              </a:xfrm>
              <a:custGeom>
                <a:avLst/>
                <a:gdLst>
                  <a:gd name="T0" fmla="*/ 0 w 528"/>
                  <a:gd name="T1" fmla="*/ 0 h 960"/>
                  <a:gd name="T2" fmla="*/ 528 w 528"/>
                  <a:gd name="T3" fmla="*/ 192 h 960"/>
                  <a:gd name="T4" fmla="*/ 528 w 528"/>
                  <a:gd name="T5" fmla="*/ 672 h 960"/>
                  <a:gd name="T6" fmla="*/ 0 w 528"/>
                  <a:gd name="T7" fmla="*/ 960 h 960"/>
                  <a:gd name="T8" fmla="*/ 0 w 528"/>
                  <a:gd name="T9" fmla="*/ 528 h 960"/>
                  <a:gd name="T10" fmla="*/ 48 w 528"/>
                  <a:gd name="T11" fmla="*/ 480 h 960"/>
                  <a:gd name="T12" fmla="*/ 0 w 528"/>
                  <a:gd name="T13" fmla="*/ 432 h 960"/>
                  <a:gd name="T14" fmla="*/ 0 w 528"/>
                  <a:gd name="T15" fmla="*/ 0 h 96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28"/>
                  <a:gd name="T25" fmla="*/ 0 h 960"/>
                  <a:gd name="T26" fmla="*/ 528 w 528"/>
                  <a:gd name="T27" fmla="*/ 960 h 96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28" h="960">
                    <a:moveTo>
                      <a:pt x="0" y="0"/>
                    </a:moveTo>
                    <a:lnTo>
                      <a:pt x="528" y="192"/>
                    </a:lnTo>
                    <a:lnTo>
                      <a:pt x="528" y="672"/>
                    </a:lnTo>
                    <a:lnTo>
                      <a:pt x="0" y="960"/>
                    </a:lnTo>
                    <a:lnTo>
                      <a:pt x="0" y="528"/>
                    </a:lnTo>
                    <a:lnTo>
                      <a:pt x="48" y="480"/>
                    </a:lnTo>
                    <a:lnTo>
                      <a:pt x="0" y="4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457200"/>
                <a:r>
                  <a:rPr lang="en-US" sz="2000" dirty="0" smtClean="0">
                    <a:solidFill>
                      <a:prstClr val="black"/>
                    </a:solidFill>
                  </a:rPr>
                  <a:t>ALU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Line 19"/>
              <p:cNvSpPr>
                <a:spLocks noChangeShapeType="1"/>
              </p:cNvSpPr>
              <p:nvPr/>
            </p:nvSpPr>
            <p:spPr bwMode="auto">
              <a:xfrm>
                <a:off x="4176" y="1780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6" name="Line 20"/>
            <p:cNvSpPr>
              <a:spLocks noChangeShapeType="1"/>
            </p:cNvSpPr>
            <p:nvPr/>
          </p:nvSpPr>
          <p:spPr bwMode="auto">
            <a:xfrm>
              <a:off x="4648200" y="3644900"/>
              <a:ext cx="685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Line 21"/>
            <p:cNvSpPr>
              <a:spLocks noChangeShapeType="1"/>
            </p:cNvSpPr>
            <p:nvPr/>
          </p:nvSpPr>
          <p:spPr bwMode="auto">
            <a:xfrm>
              <a:off x="3124200" y="3995738"/>
              <a:ext cx="21796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Line 22"/>
            <p:cNvSpPr>
              <a:spLocks noChangeShapeType="1"/>
            </p:cNvSpPr>
            <p:nvPr/>
          </p:nvSpPr>
          <p:spPr bwMode="auto">
            <a:xfrm>
              <a:off x="4648200" y="2830513"/>
              <a:ext cx="6556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Rectangle 23"/>
            <p:cNvSpPr>
              <a:spLocks noChangeArrowheads="1"/>
            </p:cNvSpPr>
            <p:nvPr/>
          </p:nvSpPr>
          <p:spPr bwMode="auto">
            <a:xfrm rot="-5400000">
              <a:off x="6096000" y="2959100"/>
              <a:ext cx="1981200" cy="10668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sz="2000" dirty="0">
                  <a:solidFill>
                    <a:prstClr val="black"/>
                  </a:solidFill>
                </a:rPr>
                <a:t>Data</a:t>
              </a:r>
            </a:p>
            <a:p>
              <a:pPr algn="ctr" defTabSz="457200"/>
              <a:r>
                <a:rPr lang="en-US" sz="2000" dirty="0">
                  <a:solidFill>
                    <a:prstClr val="black"/>
                  </a:solidFill>
                </a:rPr>
                <a:t>memory</a:t>
              </a:r>
            </a:p>
          </p:txBody>
        </p:sp>
        <p:sp>
          <p:nvSpPr>
            <p:cNvPr id="40" name="Line 24"/>
            <p:cNvSpPr>
              <a:spLocks noChangeShapeType="1"/>
            </p:cNvSpPr>
            <p:nvPr/>
          </p:nvSpPr>
          <p:spPr bwMode="auto">
            <a:xfrm>
              <a:off x="4876800" y="36449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Line 25"/>
            <p:cNvSpPr>
              <a:spLocks noChangeShapeType="1"/>
            </p:cNvSpPr>
            <p:nvPr/>
          </p:nvSpPr>
          <p:spPr bwMode="auto">
            <a:xfrm>
              <a:off x="4876800" y="40259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Line 26"/>
            <p:cNvSpPr>
              <a:spLocks noChangeShapeType="1"/>
            </p:cNvSpPr>
            <p:nvPr/>
          </p:nvSpPr>
          <p:spPr bwMode="auto">
            <a:xfrm>
              <a:off x="4876800" y="4330700"/>
              <a:ext cx="1676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Line 27"/>
            <p:cNvSpPr>
              <a:spLocks noChangeShapeType="1"/>
            </p:cNvSpPr>
            <p:nvPr/>
          </p:nvSpPr>
          <p:spPr bwMode="auto">
            <a:xfrm>
              <a:off x="7620000" y="3248025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Line 28"/>
            <p:cNvSpPr>
              <a:spLocks noChangeShapeType="1"/>
            </p:cNvSpPr>
            <p:nvPr/>
          </p:nvSpPr>
          <p:spPr bwMode="auto">
            <a:xfrm flipV="1">
              <a:off x="7924800" y="1968500"/>
              <a:ext cx="0" cy="127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Line 29"/>
            <p:cNvSpPr>
              <a:spLocks noChangeShapeType="1"/>
            </p:cNvSpPr>
            <p:nvPr/>
          </p:nvSpPr>
          <p:spPr bwMode="auto">
            <a:xfrm flipH="1">
              <a:off x="3921125" y="1968500"/>
              <a:ext cx="40036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Line 30"/>
            <p:cNvSpPr>
              <a:spLocks noChangeShapeType="1"/>
            </p:cNvSpPr>
            <p:nvPr/>
          </p:nvSpPr>
          <p:spPr bwMode="auto">
            <a:xfrm>
              <a:off x="3921125" y="1968500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Text Box 31"/>
            <p:cNvSpPr txBox="1">
              <a:spLocks noChangeArrowheads="1"/>
            </p:cNvSpPr>
            <p:nvPr/>
          </p:nvSpPr>
          <p:spPr bwMode="auto">
            <a:xfrm>
              <a:off x="3079750" y="3949700"/>
              <a:ext cx="663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/>
              <a:r>
                <a:rPr lang="en-US" sz="2000">
                  <a:solidFill>
                    <a:prstClr val="black"/>
                  </a:solidFill>
                </a:rPr>
                <a:t>imm</a:t>
              </a:r>
            </a:p>
          </p:txBody>
        </p:sp>
        <p:sp>
          <p:nvSpPr>
            <p:cNvPr id="48" name="Line 32"/>
            <p:cNvSpPr>
              <a:spLocks noChangeShapeType="1"/>
            </p:cNvSpPr>
            <p:nvPr/>
          </p:nvSpPr>
          <p:spPr bwMode="auto">
            <a:xfrm>
              <a:off x="1676400" y="3111500"/>
              <a:ext cx="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AutoShape 33"/>
            <p:cNvSpPr>
              <a:spLocks noChangeArrowheads="1"/>
            </p:cNvSpPr>
            <p:nvPr/>
          </p:nvSpPr>
          <p:spPr bwMode="auto">
            <a:xfrm rot="16200000">
              <a:off x="703652" y="4293696"/>
              <a:ext cx="805021" cy="37880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sz="2000" dirty="0" smtClean="0">
                  <a:solidFill>
                    <a:prstClr val="black"/>
                  </a:solidFill>
                </a:rPr>
                <a:t>MUX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50" name="Line 34"/>
            <p:cNvSpPr>
              <a:spLocks noChangeShapeType="1"/>
            </p:cNvSpPr>
            <p:nvPr/>
          </p:nvSpPr>
          <p:spPr bwMode="auto">
            <a:xfrm flipH="1">
              <a:off x="1295400" y="4308475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Line 35"/>
            <p:cNvSpPr>
              <a:spLocks noChangeShapeType="1"/>
            </p:cNvSpPr>
            <p:nvPr/>
          </p:nvSpPr>
          <p:spPr bwMode="auto">
            <a:xfrm>
              <a:off x="3743325" y="3995738"/>
              <a:ext cx="0" cy="6715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Line 36"/>
            <p:cNvSpPr>
              <a:spLocks noChangeShapeType="1"/>
            </p:cNvSpPr>
            <p:nvPr/>
          </p:nvSpPr>
          <p:spPr bwMode="auto">
            <a:xfrm flipH="1">
              <a:off x="1295400" y="4667250"/>
              <a:ext cx="2447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Line 37"/>
            <p:cNvSpPr>
              <a:spLocks noChangeShapeType="1"/>
            </p:cNvSpPr>
            <p:nvPr/>
          </p:nvSpPr>
          <p:spPr bwMode="auto">
            <a:xfrm flipH="1">
              <a:off x="533400" y="44831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Line 38"/>
            <p:cNvSpPr>
              <a:spLocks noChangeShapeType="1"/>
            </p:cNvSpPr>
            <p:nvPr/>
          </p:nvSpPr>
          <p:spPr bwMode="auto">
            <a:xfrm flipV="1">
              <a:off x="533400" y="3111500"/>
              <a:ext cx="0" cy="1371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Line 39"/>
            <p:cNvSpPr>
              <a:spLocks noChangeShapeType="1"/>
            </p:cNvSpPr>
            <p:nvPr/>
          </p:nvSpPr>
          <p:spPr bwMode="auto">
            <a:xfrm>
              <a:off x="533400" y="31115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942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Datapath</a:t>
            </a:r>
            <a:r>
              <a:rPr lang="en-US" dirty="0">
                <a:solidFill>
                  <a:schemeClr val="accent1"/>
                </a:solidFill>
              </a:rPr>
              <a:t> Overview </a:t>
            </a:r>
            <a:r>
              <a:rPr lang="en-US" dirty="0" smtClean="0">
                <a:solidFill>
                  <a:schemeClr val="accent1"/>
                </a:solidFill>
              </a:rPr>
              <a:t>(5/5)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920240"/>
          </a:xfrm>
        </p:spPr>
        <p:txBody>
          <a:bodyPr>
            <a:normAutofit/>
          </a:bodyPr>
          <a:lstStyle/>
          <a:p>
            <a:r>
              <a:rPr lang="en-US" sz="2800" dirty="0"/>
              <a:t>Phase 5: </a:t>
            </a:r>
            <a:r>
              <a:rPr lang="en-US" sz="2800" i="1" dirty="0"/>
              <a:t>Register </a:t>
            </a:r>
            <a:r>
              <a:rPr lang="en-US" sz="2800" i="1" dirty="0" smtClean="0"/>
              <a:t>Write</a:t>
            </a:r>
            <a:r>
              <a:rPr lang="en-US" sz="2800" dirty="0" smtClean="0"/>
              <a:t> (WB for “write back”)</a:t>
            </a:r>
            <a:endParaRPr lang="en-US" sz="2800" i="1" dirty="0"/>
          </a:p>
          <a:p>
            <a:pPr lvl="1"/>
            <a:r>
              <a:rPr lang="en-US" sz="2400" dirty="0" smtClean="0"/>
              <a:t>Write the instruction </a:t>
            </a:r>
            <a:r>
              <a:rPr lang="en-US" sz="2400" dirty="0"/>
              <a:t>result </a:t>
            </a:r>
            <a:r>
              <a:rPr lang="en-US" sz="2400" dirty="0" smtClean="0"/>
              <a:t>back </a:t>
            </a:r>
            <a:r>
              <a:rPr lang="en-US" sz="2400" dirty="0"/>
              <a:t>into </a:t>
            </a:r>
            <a:r>
              <a:rPr lang="en-US" sz="2400" dirty="0" smtClean="0"/>
              <a:t>the Register File</a:t>
            </a:r>
          </a:p>
          <a:p>
            <a:pPr lvl="1"/>
            <a:r>
              <a:rPr lang="en-US" sz="2400" dirty="0" smtClean="0"/>
              <a:t>Those that don’t (e.g.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dirty="0" smtClean="0"/>
              <a:t>,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400" dirty="0" smtClean="0"/>
              <a:t>,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/>
              <a:t>) remain </a:t>
            </a:r>
            <a:r>
              <a:rPr lang="en-US" sz="2400" dirty="0"/>
              <a:t>idle </a:t>
            </a:r>
            <a:r>
              <a:rPr lang="en-US" sz="2400" dirty="0" smtClean="0"/>
              <a:t>or skip this phase</a:t>
            </a: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1414463" y="3840480"/>
            <a:ext cx="1665287" cy="722313"/>
            <a:chOff x="729" y="2832"/>
            <a:chExt cx="1355" cy="455"/>
          </a:xfrm>
        </p:grpSpPr>
        <p:sp>
          <p:nvSpPr>
            <p:cNvPr id="8" name="Text Box 41"/>
            <p:cNvSpPr txBox="1">
              <a:spLocks noChangeArrowheads="1"/>
            </p:cNvSpPr>
            <p:nvPr/>
          </p:nvSpPr>
          <p:spPr bwMode="auto">
            <a:xfrm>
              <a:off x="732" y="2841"/>
              <a:ext cx="1272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sz="2000" dirty="0">
                  <a:solidFill>
                    <a:srgbClr val="4F81BD"/>
                  </a:solidFill>
                </a:rPr>
                <a:t>1. Instruction</a:t>
              </a:r>
            </a:p>
            <a:p>
              <a:pPr algn="ctr" defTabSz="457200">
                <a:defRPr/>
              </a:pPr>
              <a:r>
                <a:rPr lang="en-US" sz="2000" dirty="0">
                  <a:solidFill>
                    <a:srgbClr val="4F81BD"/>
                  </a:solidFill>
                </a:rPr>
                <a:t>Fetch</a:t>
              </a:r>
            </a:p>
          </p:txBody>
        </p:sp>
        <p:sp>
          <p:nvSpPr>
            <p:cNvPr id="9" name="Line 42"/>
            <p:cNvSpPr>
              <a:spLocks noChangeShapeType="1"/>
            </p:cNvSpPr>
            <p:nvPr/>
          </p:nvSpPr>
          <p:spPr bwMode="auto">
            <a:xfrm>
              <a:off x="729" y="2832"/>
              <a:ext cx="1355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srgbClr val="4F81BD"/>
                </a:solidFill>
              </a:endParaRPr>
            </a:p>
          </p:txBody>
        </p:sp>
      </p:grp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3201028" y="3840480"/>
            <a:ext cx="1831347" cy="723900"/>
            <a:chOff x="676" y="2832"/>
            <a:chExt cx="1408" cy="456"/>
          </a:xfrm>
        </p:grpSpPr>
        <p:sp>
          <p:nvSpPr>
            <p:cNvPr id="11" name="Text Box 44"/>
            <p:cNvSpPr txBox="1">
              <a:spLocks noChangeArrowheads="1"/>
            </p:cNvSpPr>
            <p:nvPr/>
          </p:nvSpPr>
          <p:spPr bwMode="auto">
            <a:xfrm>
              <a:off x="676" y="2842"/>
              <a:ext cx="1406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sz="2000" dirty="0" smtClean="0">
                  <a:solidFill>
                    <a:srgbClr val="4F81BD"/>
                  </a:solidFill>
                </a:rPr>
                <a:t>2</a:t>
              </a:r>
              <a:r>
                <a:rPr lang="en-US" sz="2000" dirty="0">
                  <a:solidFill>
                    <a:srgbClr val="4F81BD"/>
                  </a:solidFill>
                </a:rPr>
                <a:t>. Decode/</a:t>
              </a:r>
            </a:p>
            <a:p>
              <a:pPr algn="ctr" defTabSz="457200">
                <a:defRPr/>
              </a:pPr>
              <a:r>
                <a:rPr lang="en-US" sz="2000" dirty="0">
                  <a:solidFill>
                    <a:srgbClr val="4F81BD"/>
                  </a:solidFill>
                </a:rPr>
                <a:t>    </a:t>
              </a:r>
              <a:r>
                <a:rPr lang="en-US" sz="2000" dirty="0" smtClean="0">
                  <a:solidFill>
                    <a:srgbClr val="4F81BD"/>
                  </a:solidFill>
                </a:rPr>
                <a:t>Register Read</a:t>
              </a:r>
              <a:endParaRPr lang="en-US" sz="2000" dirty="0">
                <a:solidFill>
                  <a:srgbClr val="4F81BD"/>
                </a:solidFill>
              </a:endParaRPr>
            </a:p>
          </p:txBody>
        </p:sp>
        <p:sp>
          <p:nvSpPr>
            <p:cNvPr id="12" name="Line 45"/>
            <p:cNvSpPr>
              <a:spLocks noChangeShapeType="1"/>
            </p:cNvSpPr>
            <p:nvPr/>
          </p:nvSpPr>
          <p:spPr bwMode="auto">
            <a:xfrm>
              <a:off x="728" y="2832"/>
              <a:ext cx="135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srgbClr val="4F81BD"/>
                </a:solidFill>
              </a:endParaRPr>
            </a:p>
          </p:txBody>
        </p:sp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5156200" y="3840480"/>
            <a:ext cx="1500188" cy="415925"/>
            <a:chOff x="729" y="2832"/>
            <a:chExt cx="1355" cy="262"/>
          </a:xfrm>
        </p:grpSpPr>
        <p:sp>
          <p:nvSpPr>
            <p:cNvPr id="14" name="Text Box 47"/>
            <p:cNvSpPr txBox="1">
              <a:spLocks noChangeArrowheads="1"/>
            </p:cNvSpPr>
            <p:nvPr/>
          </p:nvSpPr>
          <p:spPr bwMode="auto">
            <a:xfrm>
              <a:off x="786" y="2842"/>
              <a:ext cx="1127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sz="2000" dirty="0">
                  <a:solidFill>
                    <a:srgbClr val="4F81BD"/>
                  </a:solidFill>
                </a:rPr>
                <a:t>3. Execute</a:t>
              </a:r>
            </a:p>
          </p:txBody>
        </p:sp>
        <p:sp>
          <p:nvSpPr>
            <p:cNvPr id="15" name="Line 48"/>
            <p:cNvSpPr>
              <a:spLocks noChangeShapeType="1"/>
            </p:cNvSpPr>
            <p:nvPr/>
          </p:nvSpPr>
          <p:spPr bwMode="auto">
            <a:xfrm>
              <a:off x="729" y="2832"/>
              <a:ext cx="1355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srgbClr val="4F81BD"/>
                </a:solidFill>
              </a:endParaRPr>
            </a:p>
          </p:txBody>
        </p:sp>
      </p:grpSp>
      <p:grpSp>
        <p:nvGrpSpPr>
          <p:cNvPr id="16" name="Group 49"/>
          <p:cNvGrpSpPr>
            <a:grpSpLocks/>
          </p:cNvGrpSpPr>
          <p:nvPr/>
        </p:nvGrpSpPr>
        <p:grpSpPr bwMode="auto">
          <a:xfrm>
            <a:off x="6457950" y="3840480"/>
            <a:ext cx="1330325" cy="415925"/>
            <a:chOff x="271" y="2832"/>
            <a:chExt cx="2149" cy="262"/>
          </a:xfrm>
        </p:grpSpPr>
        <p:sp>
          <p:nvSpPr>
            <p:cNvPr id="17" name="Text Box 50"/>
            <p:cNvSpPr txBox="1">
              <a:spLocks noChangeArrowheads="1"/>
            </p:cNvSpPr>
            <p:nvPr/>
          </p:nvSpPr>
          <p:spPr bwMode="auto">
            <a:xfrm>
              <a:off x="271" y="2842"/>
              <a:ext cx="2149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sz="2000" dirty="0">
                  <a:solidFill>
                    <a:srgbClr val="4F81BD"/>
                  </a:solidFill>
                </a:rPr>
                <a:t>4. Memory</a:t>
              </a:r>
            </a:p>
          </p:txBody>
        </p:sp>
        <p:sp>
          <p:nvSpPr>
            <p:cNvPr id="18" name="Line 51"/>
            <p:cNvSpPr>
              <a:spLocks noChangeShapeType="1"/>
            </p:cNvSpPr>
            <p:nvPr/>
          </p:nvSpPr>
          <p:spPr bwMode="auto">
            <a:xfrm>
              <a:off x="730" y="2832"/>
              <a:ext cx="135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srgbClr val="4F81BD"/>
                </a:solidFill>
              </a:endParaRPr>
            </a:p>
          </p:txBody>
        </p:sp>
      </p:grpSp>
      <p:grpSp>
        <p:nvGrpSpPr>
          <p:cNvPr id="19" name="Group 52"/>
          <p:cNvGrpSpPr>
            <a:grpSpLocks/>
          </p:cNvGrpSpPr>
          <p:nvPr/>
        </p:nvGrpSpPr>
        <p:grpSpPr bwMode="auto">
          <a:xfrm>
            <a:off x="7639050" y="3840480"/>
            <a:ext cx="1277938" cy="723900"/>
            <a:chOff x="592" y="2832"/>
            <a:chExt cx="1649" cy="456"/>
          </a:xfrm>
        </p:grpSpPr>
        <p:sp>
          <p:nvSpPr>
            <p:cNvPr id="20" name="Text Box 53"/>
            <p:cNvSpPr txBox="1">
              <a:spLocks noChangeArrowheads="1"/>
            </p:cNvSpPr>
            <p:nvPr/>
          </p:nvSpPr>
          <p:spPr bwMode="auto">
            <a:xfrm>
              <a:off x="592" y="2842"/>
              <a:ext cx="1649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/>
              <a:r>
                <a:rPr lang="en-US" sz="2000" dirty="0">
                  <a:solidFill>
                    <a:srgbClr val="FF0000"/>
                  </a:solidFill>
                </a:rPr>
                <a:t>5. Register</a:t>
              </a:r>
            </a:p>
            <a:p>
              <a:pPr algn="ctr" defTabSz="457200"/>
              <a:r>
                <a:rPr lang="en-US" sz="2000" dirty="0">
                  <a:solidFill>
                    <a:srgbClr val="FF0000"/>
                  </a:solidFill>
                </a:rPr>
                <a:t>     Write</a:t>
              </a:r>
            </a:p>
          </p:txBody>
        </p:sp>
        <p:sp>
          <p:nvSpPr>
            <p:cNvPr id="21" name="Line 54"/>
            <p:cNvSpPr>
              <a:spLocks noChangeShapeType="1"/>
            </p:cNvSpPr>
            <p:nvPr/>
          </p:nvSpPr>
          <p:spPr bwMode="auto">
            <a:xfrm>
              <a:off x="729" y="2832"/>
              <a:ext cx="135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48640" y="1600200"/>
            <a:ext cx="7315200" cy="2186884"/>
            <a:chOff x="533400" y="1968500"/>
            <a:chExt cx="7391400" cy="2917111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 rot="16200000">
              <a:off x="457348" y="2922095"/>
              <a:ext cx="1292913" cy="37880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sz="2000" dirty="0" smtClean="0">
                  <a:solidFill>
                    <a:prstClr val="black"/>
                  </a:solidFill>
                </a:rPr>
                <a:t>PC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 rot="-5400000">
              <a:off x="1600200" y="2806700"/>
              <a:ext cx="1981200" cy="10668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sz="2000" dirty="0">
                  <a:solidFill>
                    <a:prstClr val="black"/>
                  </a:solidFill>
                </a:rPr>
                <a:t>instruction</a:t>
              </a:r>
            </a:p>
            <a:p>
              <a:pPr algn="ctr" defTabSz="457200"/>
              <a:r>
                <a:rPr lang="en-US" sz="2000" dirty="0">
                  <a:solidFill>
                    <a:prstClr val="black"/>
                  </a:solidFill>
                </a:rPr>
                <a:t>memory</a:t>
              </a:r>
            </a:p>
          </p:txBody>
        </p:sp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1524000" y="3933825"/>
              <a:ext cx="366713" cy="5492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sz="2000" dirty="0">
                  <a:solidFill>
                    <a:prstClr val="black"/>
                  </a:solidFill>
                </a:rPr>
                <a:t>+4</a:t>
              </a:r>
            </a:p>
          </p:txBody>
        </p:sp>
        <p:sp>
          <p:nvSpPr>
            <p:cNvPr id="26" name="Line 7"/>
            <p:cNvSpPr>
              <a:spLocks noChangeShapeType="1"/>
            </p:cNvSpPr>
            <p:nvPr/>
          </p:nvSpPr>
          <p:spPr bwMode="auto">
            <a:xfrm>
              <a:off x="1295400" y="3111500"/>
              <a:ext cx="76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Rectangle 8"/>
            <p:cNvSpPr>
              <a:spLocks noChangeArrowheads="1"/>
            </p:cNvSpPr>
            <p:nvPr/>
          </p:nvSpPr>
          <p:spPr bwMode="auto">
            <a:xfrm>
              <a:off x="3657600" y="2501900"/>
              <a:ext cx="990600" cy="12954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sz="2000" dirty="0" smtClean="0">
                  <a:solidFill>
                    <a:prstClr val="black"/>
                  </a:solidFill>
                </a:rPr>
                <a:t>Register</a:t>
              </a:r>
            </a:p>
            <a:p>
              <a:pPr algn="ctr" defTabSz="457200"/>
              <a:r>
                <a:rPr lang="en-US" sz="2000" dirty="0" smtClean="0">
                  <a:solidFill>
                    <a:prstClr val="black"/>
                  </a:solidFill>
                </a:rPr>
                <a:t>File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28" name="Line 9"/>
            <p:cNvSpPr>
              <a:spLocks noChangeShapeType="1"/>
            </p:cNvSpPr>
            <p:nvPr/>
          </p:nvSpPr>
          <p:spPr bwMode="auto">
            <a:xfrm>
              <a:off x="3124200" y="2959100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>
              <a:off x="3124200" y="3332163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Line 11"/>
            <p:cNvSpPr>
              <a:spLocks noChangeShapeType="1"/>
            </p:cNvSpPr>
            <p:nvPr/>
          </p:nvSpPr>
          <p:spPr bwMode="auto">
            <a:xfrm>
              <a:off x="3124200" y="3644900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3088173" y="3248024"/>
              <a:ext cx="33972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/>
              <a:r>
                <a:rPr lang="en-US" sz="2000" dirty="0" err="1">
                  <a:solidFill>
                    <a:prstClr val="black"/>
                  </a:solidFill>
                </a:rPr>
                <a:t>rt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3076333" y="2943226"/>
              <a:ext cx="395287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/>
              <a:r>
                <a:rPr lang="en-US" sz="2000" dirty="0" err="1">
                  <a:solidFill>
                    <a:prstClr val="black"/>
                  </a:solidFill>
                </a:rPr>
                <a:t>rs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33" name="Text Box 14"/>
            <p:cNvSpPr txBox="1">
              <a:spLocks noChangeArrowheads="1"/>
            </p:cNvSpPr>
            <p:nvPr/>
          </p:nvSpPr>
          <p:spPr bwMode="auto">
            <a:xfrm>
              <a:off x="3079750" y="2562225"/>
              <a:ext cx="409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/>
              <a:r>
                <a:rPr lang="en-US" sz="2000">
                  <a:solidFill>
                    <a:prstClr val="black"/>
                  </a:solidFill>
                </a:rPr>
                <a:t>rd</a:t>
              </a:r>
            </a:p>
          </p:txBody>
        </p:sp>
        <p:grpSp>
          <p:nvGrpSpPr>
            <p:cNvPr id="35" name="Group 16"/>
            <p:cNvGrpSpPr>
              <a:grpSpLocks/>
            </p:cNvGrpSpPr>
            <p:nvPr/>
          </p:nvGrpSpPr>
          <p:grpSpPr bwMode="auto">
            <a:xfrm>
              <a:off x="5334000" y="2562225"/>
              <a:ext cx="1219200" cy="1524000"/>
              <a:chOff x="3648" y="1348"/>
              <a:chExt cx="768" cy="960"/>
            </a:xfrm>
          </p:grpSpPr>
          <p:sp>
            <p:nvSpPr>
              <p:cNvPr id="58" name="Freeform 18"/>
              <p:cNvSpPr>
                <a:spLocks/>
              </p:cNvSpPr>
              <p:nvPr/>
            </p:nvSpPr>
            <p:spPr bwMode="auto">
              <a:xfrm>
                <a:off x="3648" y="1348"/>
                <a:ext cx="528" cy="960"/>
              </a:xfrm>
              <a:custGeom>
                <a:avLst/>
                <a:gdLst>
                  <a:gd name="T0" fmla="*/ 0 w 528"/>
                  <a:gd name="T1" fmla="*/ 0 h 960"/>
                  <a:gd name="T2" fmla="*/ 528 w 528"/>
                  <a:gd name="T3" fmla="*/ 192 h 960"/>
                  <a:gd name="T4" fmla="*/ 528 w 528"/>
                  <a:gd name="T5" fmla="*/ 672 h 960"/>
                  <a:gd name="T6" fmla="*/ 0 w 528"/>
                  <a:gd name="T7" fmla="*/ 960 h 960"/>
                  <a:gd name="T8" fmla="*/ 0 w 528"/>
                  <a:gd name="T9" fmla="*/ 528 h 960"/>
                  <a:gd name="T10" fmla="*/ 48 w 528"/>
                  <a:gd name="T11" fmla="*/ 480 h 960"/>
                  <a:gd name="T12" fmla="*/ 0 w 528"/>
                  <a:gd name="T13" fmla="*/ 432 h 960"/>
                  <a:gd name="T14" fmla="*/ 0 w 528"/>
                  <a:gd name="T15" fmla="*/ 0 h 96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28"/>
                  <a:gd name="T25" fmla="*/ 0 h 960"/>
                  <a:gd name="T26" fmla="*/ 528 w 528"/>
                  <a:gd name="T27" fmla="*/ 960 h 96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28" h="960">
                    <a:moveTo>
                      <a:pt x="0" y="0"/>
                    </a:moveTo>
                    <a:lnTo>
                      <a:pt x="528" y="192"/>
                    </a:lnTo>
                    <a:lnTo>
                      <a:pt x="528" y="672"/>
                    </a:lnTo>
                    <a:lnTo>
                      <a:pt x="0" y="960"/>
                    </a:lnTo>
                    <a:lnTo>
                      <a:pt x="0" y="528"/>
                    </a:lnTo>
                    <a:lnTo>
                      <a:pt x="48" y="480"/>
                    </a:lnTo>
                    <a:lnTo>
                      <a:pt x="0" y="4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457200"/>
                <a:r>
                  <a:rPr lang="en-US" sz="2000" dirty="0" smtClean="0">
                    <a:solidFill>
                      <a:prstClr val="black"/>
                    </a:solidFill>
                  </a:rPr>
                  <a:t>ALU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Line 19"/>
              <p:cNvSpPr>
                <a:spLocks noChangeShapeType="1"/>
              </p:cNvSpPr>
              <p:nvPr/>
            </p:nvSpPr>
            <p:spPr bwMode="auto">
              <a:xfrm>
                <a:off x="4176" y="1780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6" name="Line 20"/>
            <p:cNvSpPr>
              <a:spLocks noChangeShapeType="1"/>
            </p:cNvSpPr>
            <p:nvPr/>
          </p:nvSpPr>
          <p:spPr bwMode="auto">
            <a:xfrm>
              <a:off x="4648200" y="3644900"/>
              <a:ext cx="685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Line 21"/>
            <p:cNvSpPr>
              <a:spLocks noChangeShapeType="1"/>
            </p:cNvSpPr>
            <p:nvPr/>
          </p:nvSpPr>
          <p:spPr bwMode="auto">
            <a:xfrm>
              <a:off x="3124200" y="3995738"/>
              <a:ext cx="21796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Line 22"/>
            <p:cNvSpPr>
              <a:spLocks noChangeShapeType="1"/>
            </p:cNvSpPr>
            <p:nvPr/>
          </p:nvSpPr>
          <p:spPr bwMode="auto">
            <a:xfrm>
              <a:off x="4648200" y="2830513"/>
              <a:ext cx="6556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Rectangle 23"/>
            <p:cNvSpPr>
              <a:spLocks noChangeArrowheads="1"/>
            </p:cNvSpPr>
            <p:nvPr/>
          </p:nvSpPr>
          <p:spPr bwMode="auto">
            <a:xfrm rot="-5400000">
              <a:off x="6096000" y="2959100"/>
              <a:ext cx="1981200" cy="10668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sz="2000" dirty="0">
                  <a:solidFill>
                    <a:prstClr val="black"/>
                  </a:solidFill>
                </a:rPr>
                <a:t>Data</a:t>
              </a:r>
            </a:p>
            <a:p>
              <a:pPr algn="ctr" defTabSz="457200"/>
              <a:r>
                <a:rPr lang="en-US" sz="2000" dirty="0">
                  <a:solidFill>
                    <a:prstClr val="black"/>
                  </a:solidFill>
                </a:rPr>
                <a:t>memory</a:t>
              </a:r>
            </a:p>
          </p:txBody>
        </p:sp>
        <p:sp>
          <p:nvSpPr>
            <p:cNvPr id="40" name="Line 24"/>
            <p:cNvSpPr>
              <a:spLocks noChangeShapeType="1"/>
            </p:cNvSpPr>
            <p:nvPr/>
          </p:nvSpPr>
          <p:spPr bwMode="auto">
            <a:xfrm>
              <a:off x="4876800" y="36449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Line 25"/>
            <p:cNvSpPr>
              <a:spLocks noChangeShapeType="1"/>
            </p:cNvSpPr>
            <p:nvPr/>
          </p:nvSpPr>
          <p:spPr bwMode="auto">
            <a:xfrm>
              <a:off x="4876800" y="40259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Line 26"/>
            <p:cNvSpPr>
              <a:spLocks noChangeShapeType="1"/>
            </p:cNvSpPr>
            <p:nvPr/>
          </p:nvSpPr>
          <p:spPr bwMode="auto">
            <a:xfrm>
              <a:off x="4876800" y="4330700"/>
              <a:ext cx="1676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Line 27"/>
            <p:cNvSpPr>
              <a:spLocks noChangeShapeType="1"/>
            </p:cNvSpPr>
            <p:nvPr/>
          </p:nvSpPr>
          <p:spPr bwMode="auto">
            <a:xfrm>
              <a:off x="7620000" y="3248025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Line 28"/>
            <p:cNvSpPr>
              <a:spLocks noChangeShapeType="1"/>
            </p:cNvSpPr>
            <p:nvPr/>
          </p:nvSpPr>
          <p:spPr bwMode="auto">
            <a:xfrm flipV="1">
              <a:off x="7924800" y="1968500"/>
              <a:ext cx="0" cy="127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Line 29"/>
            <p:cNvSpPr>
              <a:spLocks noChangeShapeType="1"/>
            </p:cNvSpPr>
            <p:nvPr/>
          </p:nvSpPr>
          <p:spPr bwMode="auto">
            <a:xfrm flipH="1">
              <a:off x="3921125" y="1968500"/>
              <a:ext cx="40036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Line 30"/>
            <p:cNvSpPr>
              <a:spLocks noChangeShapeType="1"/>
            </p:cNvSpPr>
            <p:nvPr/>
          </p:nvSpPr>
          <p:spPr bwMode="auto">
            <a:xfrm>
              <a:off x="3921125" y="1968500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Text Box 31"/>
            <p:cNvSpPr txBox="1">
              <a:spLocks noChangeArrowheads="1"/>
            </p:cNvSpPr>
            <p:nvPr/>
          </p:nvSpPr>
          <p:spPr bwMode="auto">
            <a:xfrm>
              <a:off x="3079750" y="3949700"/>
              <a:ext cx="663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/>
              <a:r>
                <a:rPr lang="en-US" sz="2000">
                  <a:solidFill>
                    <a:prstClr val="black"/>
                  </a:solidFill>
                </a:rPr>
                <a:t>imm</a:t>
              </a:r>
            </a:p>
          </p:txBody>
        </p:sp>
        <p:sp>
          <p:nvSpPr>
            <p:cNvPr id="48" name="Line 32"/>
            <p:cNvSpPr>
              <a:spLocks noChangeShapeType="1"/>
            </p:cNvSpPr>
            <p:nvPr/>
          </p:nvSpPr>
          <p:spPr bwMode="auto">
            <a:xfrm>
              <a:off x="1676400" y="3111500"/>
              <a:ext cx="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AutoShape 33"/>
            <p:cNvSpPr>
              <a:spLocks noChangeArrowheads="1"/>
            </p:cNvSpPr>
            <p:nvPr/>
          </p:nvSpPr>
          <p:spPr bwMode="auto">
            <a:xfrm rot="16200000">
              <a:off x="703652" y="4293696"/>
              <a:ext cx="805021" cy="37880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sz="2000" dirty="0" smtClean="0">
                  <a:solidFill>
                    <a:prstClr val="black"/>
                  </a:solidFill>
                </a:rPr>
                <a:t>MUX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50" name="Line 34"/>
            <p:cNvSpPr>
              <a:spLocks noChangeShapeType="1"/>
            </p:cNvSpPr>
            <p:nvPr/>
          </p:nvSpPr>
          <p:spPr bwMode="auto">
            <a:xfrm flipH="1">
              <a:off x="1295400" y="4308475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Line 35"/>
            <p:cNvSpPr>
              <a:spLocks noChangeShapeType="1"/>
            </p:cNvSpPr>
            <p:nvPr/>
          </p:nvSpPr>
          <p:spPr bwMode="auto">
            <a:xfrm>
              <a:off x="3743325" y="3995738"/>
              <a:ext cx="0" cy="6715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Line 36"/>
            <p:cNvSpPr>
              <a:spLocks noChangeShapeType="1"/>
            </p:cNvSpPr>
            <p:nvPr/>
          </p:nvSpPr>
          <p:spPr bwMode="auto">
            <a:xfrm flipH="1">
              <a:off x="1295400" y="4667250"/>
              <a:ext cx="2447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Line 37"/>
            <p:cNvSpPr>
              <a:spLocks noChangeShapeType="1"/>
            </p:cNvSpPr>
            <p:nvPr/>
          </p:nvSpPr>
          <p:spPr bwMode="auto">
            <a:xfrm flipH="1">
              <a:off x="533400" y="44831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Line 38"/>
            <p:cNvSpPr>
              <a:spLocks noChangeShapeType="1"/>
            </p:cNvSpPr>
            <p:nvPr/>
          </p:nvSpPr>
          <p:spPr bwMode="auto">
            <a:xfrm flipV="1">
              <a:off x="533400" y="3111500"/>
              <a:ext cx="0" cy="1371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Line 39"/>
            <p:cNvSpPr>
              <a:spLocks noChangeShapeType="1"/>
            </p:cNvSpPr>
            <p:nvPr/>
          </p:nvSpPr>
          <p:spPr bwMode="auto">
            <a:xfrm>
              <a:off x="533400" y="31115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905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ea typeface="ＭＳ Ｐゴシック" pitchFamily="34" charset="-128"/>
              </a:rPr>
              <a:t>Why Five Stages?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Could we have a different number of stages?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Yes, and other architectures do</a:t>
            </a:r>
          </a:p>
          <a:p>
            <a:r>
              <a:rPr lang="en-US" dirty="0" smtClean="0">
                <a:ea typeface="ＭＳ Ｐゴシック" pitchFamily="34" charset="-128"/>
              </a:rPr>
              <a:t>So why does MIPS have five if instructions tend to idle for at least one stage?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The five stages are the union of all the operations needed by all the instructions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There is one instruction that uses all five stages: </a:t>
            </a:r>
            <a:r>
              <a:rPr lang="en-US" i="1" dirty="0" smtClean="0">
                <a:ea typeface="ＭＳ Ｐゴシック" pitchFamily="34" charset="-128"/>
              </a:rPr>
              <a:t>load</a:t>
            </a:r>
            <a:r>
              <a:rPr lang="en-US" dirty="0" smtClean="0">
                <a:ea typeface="ＭＳ Ｐゴシック" pitchFamily="34" charset="-128"/>
              </a:rPr>
              <a:t> (</a:t>
            </a:r>
            <a:r>
              <a:rPr lang="en-US" sz="2600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lw</a:t>
            </a:r>
            <a:r>
              <a:rPr lang="en-US" dirty="0" smtClean="0">
                <a:ea typeface="ＭＳ Ｐゴシック" pitchFamily="34" charset="-128"/>
              </a:rPr>
              <a:t>/</a:t>
            </a:r>
            <a:r>
              <a:rPr lang="en-US" sz="2600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lb</a:t>
            </a:r>
            <a:r>
              <a:rPr lang="en-US" dirty="0" smtClean="0">
                <a:ea typeface="ＭＳ Ｐゴシック" pitchFamily="34" charset="-128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518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内容主要取材</a:t>
            </a:r>
          </a:p>
          <a:p>
            <a:pPr lvl="1"/>
            <a:r>
              <a:rPr lang="en-US" altLang="zh-CN" dirty="0" smtClean="0"/>
              <a:t>CS617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20</a:t>
            </a:r>
            <a:r>
              <a:rPr lang="zh-CN" altLang="en-US" dirty="0" smtClean="0"/>
              <a:t>讲</a:t>
            </a:r>
            <a:endParaRPr lang="en-US" altLang="zh-CN" dirty="0" smtClean="0"/>
          </a:p>
          <a:p>
            <a:r>
              <a:rPr lang="zh-CN" altLang="en-US" dirty="0" smtClean="0"/>
              <a:t>处理器设计</a:t>
            </a:r>
            <a:endParaRPr lang="en-US" altLang="zh-CN" dirty="0"/>
          </a:p>
          <a:p>
            <a:r>
              <a:rPr lang="zh-CN" altLang="en-US" dirty="0" smtClean="0"/>
              <a:t>数据通路概述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组装数据通路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控制介绍</a:t>
            </a:r>
            <a:endParaRPr lang="en-US" altLang="zh-CN" dirty="0"/>
          </a:p>
        </p:txBody>
      </p:sp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131607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Step 3:  Assembling the </a:t>
            </a:r>
            <a:r>
              <a:rPr lang="en-US" dirty="0" err="1" smtClean="0">
                <a:solidFill>
                  <a:schemeClr val="accent1"/>
                </a:solidFill>
              </a:rPr>
              <a:t>Datapath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377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Assemble </a:t>
            </a:r>
            <a:r>
              <a:rPr lang="en-US" dirty="0" err="1" smtClean="0"/>
              <a:t>datapath</a:t>
            </a:r>
            <a:r>
              <a:rPr lang="en-US" dirty="0" smtClean="0"/>
              <a:t> to meet RTL requirements</a:t>
            </a:r>
          </a:p>
          <a:p>
            <a:pPr lvl="1"/>
            <a:r>
              <a:rPr lang="en-US" dirty="0" smtClean="0"/>
              <a:t>Exact requirements will change based on ISA</a:t>
            </a:r>
          </a:p>
          <a:p>
            <a:pPr lvl="1"/>
            <a:r>
              <a:rPr lang="en-US" dirty="0" smtClean="0"/>
              <a:t>Here we will examine </a:t>
            </a:r>
            <a:r>
              <a:rPr lang="en-US" i="1" dirty="0" smtClean="0"/>
              <a:t>each instruction </a:t>
            </a:r>
            <a:r>
              <a:rPr lang="en-US" dirty="0" smtClean="0"/>
              <a:t>of MIPS-</a:t>
            </a:r>
            <a:r>
              <a:rPr lang="en-US" dirty="0" err="1" smtClean="0"/>
              <a:t>lite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datapath</a:t>
            </a:r>
            <a:r>
              <a:rPr lang="en-US" dirty="0" smtClean="0"/>
              <a:t> is all of the hardware components and wiring necessary to carry out all of the different instructions</a:t>
            </a:r>
          </a:p>
          <a:p>
            <a:pPr lvl="1"/>
            <a:r>
              <a:rPr lang="en-US" dirty="0" smtClean="0"/>
              <a:t>Make sure all components (e.g. </a:t>
            </a:r>
            <a:r>
              <a:rPr lang="en-US" dirty="0" err="1" smtClean="0"/>
              <a:t>RegFile</a:t>
            </a:r>
            <a:r>
              <a:rPr lang="en-US" dirty="0" smtClean="0"/>
              <a:t>, ALU) have access to all necessary signals and buses</a:t>
            </a:r>
          </a:p>
          <a:p>
            <a:pPr lvl="1"/>
            <a:r>
              <a:rPr lang="en-US" dirty="0" smtClean="0"/>
              <a:t>Control will make sure instructions are properly executed (the decision making)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32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Datapath</a:t>
            </a:r>
            <a:r>
              <a:rPr lang="en-US" dirty="0" smtClean="0">
                <a:solidFill>
                  <a:schemeClr val="accent1"/>
                </a:solidFill>
              </a:rPr>
              <a:t> by Instruction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199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 smtClean="0"/>
              <a:t>All instructions:  </a:t>
            </a:r>
            <a:r>
              <a:rPr lang="en-US" i="1" dirty="0"/>
              <a:t>Instruction </a:t>
            </a:r>
            <a:r>
              <a:rPr lang="en-US" i="1" dirty="0" smtClean="0"/>
              <a:t>Fetch</a:t>
            </a:r>
            <a:r>
              <a:rPr lang="en-US" dirty="0" smtClean="0"/>
              <a:t>  (</a:t>
            </a:r>
            <a:r>
              <a:rPr lang="en-US" b="1" dirty="0" smtClean="0"/>
              <a:t>IF</a:t>
            </a:r>
            <a:r>
              <a:rPr lang="en-US" dirty="0" smtClean="0"/>
              <a:t>)</a:t>
            </a:r>
            <a:endParaRPr lang="en-US" i="1" dirty="0"/>
          </a:p>
          <a:p>
            <a:pPr lvl="1">
              <a:defRPr/>
            </a:pPr>
            <a:r>
              <a:rPr lang="en-US" dirty="0" smtClean="0"/>
              <a:t>Fetch the Instruction:  </a:t>
            </a:r>
            <a:r>
              <a:rPr lang="en-US" dirty="0" err="1" smtClean="0"/>
              <a:t>mem</a:t>
            </a:r>
            <a:r>
              <a:rPr lang="en-US" dirty="0" smtClean="0"/>
              <a:t>[PC]</a:t>
            </a:r>
          </a:p>
          <a:p>
            <a:pPr lvl="1">
              <a:defRPr/>
            </a:pPr>
            <a:r>
              <a:rPr lang="en-US" dirty="0" smtClean="0"/>
              <a:t>Update the program counter:</a:t>
            </a:r>
          </a:p>
          <a:p>
            <a:pPr lvl="2">
              <a:defRPr/>
            </a:pPr>
            <a:r>
              <a:rPr lang="en-US" dirty="0" smtClean="0"/>
              <a:t>Sequential Code:</a:t>
            </a:r>
            <a:br>
              <a:rPr lang="en-US" dirty="0" smtClean="0"/>
            </a:br>
            <a:r>
              <a:rPr lang="en-US" dirty="0" smtClean="0"/>
              <a:t>PC </a:t>
            </a:r>
            <a:r>
              <a:rPr lang="en-US" dirty="0" smtClean="0">
                <a:sym typeface="Symbol" charset="2"/>
              </a:rPr>
              <a:t></a:t>
            </a:r>
            <a:r>
              <a:rPr lang="en-US" dirty="0" smtClean="0"/>
              <a:t> PC + 4 </a:t>
            </a:r>
          </a:p>
          <a:p>
            <a:pPr lvl="2">
              <a:defRPr/>
            </a:pPr>
            <a:r>
              <a:rPr lang="en-US" dirty="0" smtClean="0"/>
              <a:t>Branch and Jump:	</a:t>
            </a:r>
            <a:br>
              <a:rPr lang="en-US" dirty="0" smtClean="0"/>
            </a:br>
            <a:r>
              <a:rPr lang="en-US" dirty="0" smtClean="0"/>
              <a:t>PC </a:t>
            </a:r>
            <a:r>
              <a:rPr lang="en-US" dirty="0" smtClean="0">
                <a:sym typeface="Symbol" charset="2"/>
              </a:rPr>
              <a:t></a:t>
            </a:r>
            <a:r>
              <a:rPr lang="en-US" dirty="0" smtClean="0"/>
              <a:t> “something else”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B7C913-1C55-2A45-BCE7-BD72D202E1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099175" y="3158271"/>
            <a:ext cx="2336800" cy="1581150"/>
            <a:chOff x="6099175" y="3357563"/>
            <a:chExt cx="2336800" cy="1581150"/>
          </a:xfrm>
        </p:grpSpPr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7038975" y="4356100"/>
              <a:ext cx="1397000" cy="582613"/>
              <a:chOff x="3472" y="2605"/>
              <a:chExt cx="880" cy="367"/>
            </a:xfrm>
          </p:grpSpPr>
          <p:sp>
            <p:nvSpPr>
              <p:cNvPr id="25" name="Rectangle 17"/>
              <p:cNvSpPr>
                <a:spLocks noChangeArrowheads="1"/>
              </p:cNvSpPr>
              <p:nvPr/>
            </p:nvSpPr>
            <p:spPr bwMode="auto">
              <a:xfrm>
                <a:off x="3472" y="2608"/>
                <a:ext cx="880" cy="35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Rectangle 18"/>
              <p:cNvSpPr>
                <a:spLocks noChangeArrowheads="1"/>
              </p:cNvSpPr>
              <p:nvPr/>
            </p:nvSpPr>
            <p:spPr bwMode="auto">
              <a:xfrm>
                <a:off x="3508" y="2605"/>
                <a:ext cx="810" cy="3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Next Address</a:t>
                </a:r>
              </a:p>
              <a:p>
                <a:pPr algn="ctr"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Logic</a:t>
                </a:r>
              </a:p>
            </p:txBody>
          </p:sp>
        </p:grpSp>
        <p:sp>
          <p:nvSpPr>
            <p:cNvPr id="28" name="Line 20"/>
            <p:cNvSpPr>
              <a:spLocks noChangeShapeType="1"/>
            </p:cNvSpPr>
            <p:nvPr/>
          </p:nvSpPr>
          <p:spPr bwMode="auto">
            <a:xfrm>
              <a:off x="6111875" y="4640263"/>
              <a:ext cx="889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Line 21"/>
            <p:cNvSpPr>
              <a:spLocks noChangeShapeType="1"/>
            </p:cNvSpPr>
            <p:nvPr/>
          </p:nvSpPr>
          <p:spPr bwMode="auto">
            <a:xfrm>
              <a:off x="6099175" y="3357563"/>
              <a:ext cx="0" cy="508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Line 22"/>
            <p:cNvSpPr>
              <a:spLocks noChangeShapeType="1"/>
            </p:cNvSpPr>
            <p:nvPr/>
          </p:nvSpPr>
          <p:spPr bwMode="auto">
            <a:xfrm>
              <a:off x="6111875" y="3363913"/>
              <a:ext cx="157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Line 23"/>
            <p:cNvSpPr>
              <a:spLocks noChangeShapeType="1"/>
            </p:cNvSpPr>
            <p:nvPr/>
          </p:nvSpPr>
          <p:spPr bwMode="auto">
            <a:xfrm>
              <a:off x="7699375" y="3357563"/>
              <a:ext cx="0" cy="965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06938" y="3656561"/>
            <a:ext cx="3995737" cy="2454460"/>
            <a:chOff x="4706938" y="3855853"/>
            <a:chExt cx="3995737" cy="2454460"/>
          </a:xfrm>
        </p:grpSpPr>
        <p:sp>
          <p:nvSpPr>
            <p:cNvPr id="12" name="Line 4"/>
            <p:cNvSpPr>
              <a:spLocks noChangeShapeType="1"/>
            </p:cNvSpPr>
            <p:nvPr/>
          </p:nvSpPr>
          <p:spPr bwMode="auto">
            <a:xfrm>
              <a:off x="6873875" y="5707063"/>
              <a:ext cx="1828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Line 5"/>
            <p:cNvSpPr>
              <a:spLocks noChangeShapeType="1"/>
            </p:cNvSpPr>
            <p:nvPr/>
          </p:nvSpPr>
          <p:spPr bwMode="auto">
            <a:xfrm flipH="1">
              <a:off x="7589520" y="5561013"/>
              <a:ext cx="241300" cy="292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7507539" y="5750513"/>
              <a:ext cx="442913" cy="398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>
                  <a:solidFill>
                    <a:prstClr val="black"/>
                  </a:solidFill>
                </a:rPr>
                <a:t>32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7075401" y="5185695"/>
              <a:ext cx="1314785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Instruction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grpSp>
          <p:nvGrpSpPr>
            <p:cNvPr id="2" name="Group 8"/>
            <p:cNvGrpSpPr>
              <a:grpSpLocks/>
            </p:cNvGrpSpPr>
            <p:nvPr/>
          </p:nvGrpSpPr>
          <p:grpSpPr bwMode="auto">
            <a:xfrm>
              <a:off x="5429250" y="5080000"/>
              <a:ext cx="1406525" cy="1230313"/>
              <a:chOff x="2458" y="3061"/>
              <a:chExt cx="886" cy="775"/>
            </a:xfrm>
          </p:grpSpPr>
          <p:sp>
            <p:nvSpPr>
              <p:cNvPr id="17" name="Rectangle 9"/>
              <p:cNvSpPr>
                <a:spLocks noChangeArrowheads="1"/>
              </p:cNvSpPr>
              <p:nvPr/>
            </p:nvSpPr>
            <p:spPr bwMode="auto">
              <a:xfrm>
                <a:off x="2458" y="3088"/>
                <a:ext cx="886" cy="748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Rectangle 10"/>
              <p:cNvSpPr>
                <a:spLocks noChangeArrowheads="1"/>
              </p:cNvSpPr>
              <p:nvPr/>
            </p:nvSpPr>
            <p:spPr bwMode="auto">
              <a:xfrm>
                <a:off x="2572" y="3061"/>
                <a:ext cx="664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2000" dirty="0">
                    <a:solidFill>
                      <a:prstClr val="black"/>
                    </a:solidFill>
                  </a:rPr>
                  <a:t>Address</a:t>
                </a:r>
              </a:p>
            </p:txBody>
          </p:sp>
          <p:sp>
            <p:nvSpPr>
              <p:cNvPr id="19" name="Rectangle 11"/>
              <p:cNvSpPr>
                <a:spLocks noChangeArrowheads="1"/>
              </p:cNvSpPr>
              <p:nvPr/>
            </p:nvSpPr>
            <p:spPr bwMode="auto">
              <a:xfrm>
                <a:off x="2484" y="3389"/>
                <a:ext cx="843" cy="4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 defTabSz="457200">
                  <a:defRPr/>
                </a:pPr>
                <a:r>
                  <a:rPr lang="en-US" sz="2000" dirty="0">
                    <a:solidFill>
                      <a:prstClr val="black"/>
                    </a:solidFill>
                  </a:rPr>
                  <a:t>Instruction</a:t>
                </a:r>
              </a:p>
              <a:p>
                <a:pPr algn="ctr" defTabSz="457200">
                  <a:defRPr/>
                </a:pPr>
                <a:r>
                  <a:rPr lang="en-US" sz="2000" dirty="0">
                    <a:solidFill>
                      <a:prstClr val="black"/>
                    </a:solidFill>
                  </a:rPr>
                  <a:t>Memory</a:t>
                </a:r>
              </a:p>
            </p:txBody>
          </p:sp>
        </p:grp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5500688" y="3903663"/>
              <a:ext cx="1258887" cy="322262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 flipH="1">
              <a:off x="5172075" y="4062413"/>
              <a:ext cx="330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5883275" y="3878263"/>
              <a:ext cx="455613" cy="398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PC</a:t>
              </a:r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4706938" y="3855853"/>
              <a:ext cx="5594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CLK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auto">
            <a:xfrm>
              <a:off x="6099175" y="4271963"/>
              <a:ext cx="0" cy="812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Line 24"/>
            <p:cNvSpPr>
              <a:spLocks noChangeShapeType="1"/>
            </p:cNvSpPr>
            <p:nvPr/>
          </p:nvSpPr>
          <p:spPr bwMode="auto">
            <a:xfrm>
              <a:off x="5502275" y="3986213"/>
              <a:ext cx="1524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 flipH="1">
              <a:off x="5502275" y="4062413"/>
              <a:ext cx="1524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0537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4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152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4339" name="Rectangle 7"/>
          <p:cNvSpPr>
            <a:spLocks noChangeArrowheads="1"/>
          </p:cNvSpPr>
          <p:nvPr/>
        </p:nvSpPr>
        <p:spPr bwMode="auto">
          <a:xfrm>
            <a:off x="457200" y="1196752"/>
            <a:ext cx="8207188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0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计算机组成</a:t>
            </a:r>
            <a:endParaRPr kumimoji="1" lang="en-US" altLang="zh-CN" sz="40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40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ctr" fontAlgn="base">
              <a:spcBef>
                <a:spcPts val="1200"/>
              </a:spcBef>
              <a:spcAft>
                <a:spcPct val="0"/>
              </a:spcAft>
            </a:pPr>
            <a:r>
              <a:rPr kumimoji="1" lang="en-US" altLang="zh-CN" sz="4800" dirty="0" smtClean="0">
                <a:solidFill>
                  <a:srgbClr val="FF0000"/>
                </a:solidFill>
                <a:latin typeface="Cambria" pitchFamily="18" charset="0"/>
                <a:ea typeface="黑体" pitchFamily="49" charset="-122"/>
              </a:rPr>
              <a:t>MIPS</a:t>
            </a:r>
            <a:r>
              <a:rPr kumimoji="1" lang="zh-CN" altLang="en-US" sz="4800" dirty="0" smtClean="0">
                <a:solidFill>
                  <a:srgbClr val="FF0000"/>
                </a:solidFill>
                <a:latin typeface="Cambria" pitchFamily="18" charset="0"/>
                <a:ea typeface="黑体" pitchFamily="49" charset="-122"/>
              </a:rPr>
              <a:t>数据通路</a:t>
            </a:r>
            <a:endParaRPr kumimoji="1" lang="zh-CN" altLang="en-US" sz="4800" dirty="0">
              <a:solidFill>
                <a:srgbClr val="FF0000"/>
              </a:solidFill>
              <a:latin typeface="Cambria" pitchFamily="18" charset="0"/>
              <a:ea typeface="黑体" pitchFamily="49" charset="-122"/>
            </a:endParaRPr>
          </a:p>
        </p:txBody>
      </p:sp>
      <p:sp>
        <p:nvSpPr>
          <p:cNvPr id="14340" name="Rectangle 8"/>
          <p:cNvSpPr>
            <a:spLocks noChangeArrowheads="1"/>
          </p:cNvSpPr>
          <p:nvPr/>
        </p:nvSpPr>
        <p:spPr bwMode="auto">
          <a:xfrm>
            <a:off x="457200" y="4581128"/>
            <a:ext cx="8229600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高小鹏</a:t>
            </a:r>
            <a:endParaRPr lang="en-US" altLang="zh-CN" sz="32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32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北京航空航天大学计算机学院</a:t>
            </a:r>
          </a:p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系统结构研究所</a:t>
            </a:r>
            <a:endParaRPr lang="zh-CN" altLang="en-US" sz="20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362200" y="4572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计算机学院学科基础课</a:t>
            </a:r>
          </a:p>
        </p:txBody>
      </p:sp>
    </p:spTree>
    <p:extLst>
      <p:ext uri="{BB962C8B-B14F-4D97-AF65-F5344CB8AC3E}">
        <p14:creationId xmlns:p14="http://schemas.microsoft.com/office/powerpoint/2010/main" val="329895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Datapath</a:t>
            </a:r>
            <a:r>
              <a:rPr lang="en-US" dirty="0" smtClean="0">
                <a:solidFill>
                  <a:schemeClr val="accent1"/>
                </a:solidFill>
              </a:rPr>
              <a:t> by Instruction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199"/>
            <a:ext cx="8229600" cy="4937760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All instructions:  </a:t>
            </a:r>
            <a:r>
              <a:rPr lang="en-US" i="1" dirty="0"/>
              <a:t>Instruction </a:t>
            </a:r>
            <a:r>
              <a:rPr lang="en-US" i="1" dirty="0" smtClean="0"/>
              <a:t>Decode </a:t>
            </a:r>
            <a:r>
              <a:rPr lang="en-US" dirty="0" smtClean="0"/>
              <a:t> (</a:t>
            </a:r>
            <a:r>
              <a:rPr lang="en-US" b="1" dirty="0" smtClean="0"/>
              <a:t>ID</a:t>
            </a:r>
            <a:r>
              <a:rPr lang="en-US" dirty="0" smtClean="0"/>
              <a:t>)</a:t>
            </a:r>
            <a:endParaRPr lang="en-US" dirty="0"/>
          </a:p>
          <a:p>
            <a:pPr lvl="1">
              <a:spcBef>
                <a:spcPts val="300"/>
              </a:spcBef>
              <a:defRPr/>
            </a:pPr>
            <a:r>
              <a:rPr lang="en-US" dirty="0" smtClean="0"/>
              <a:t>Pull off all relevant fields from instruction to make available to other parts of </a:t>
            </a:r>
            <a:r>
              <a:rPr lang="en-US" dirty="0" err="1" smtClean="0"/>
              <a:t>datapath</a:t>
            </a:r>
            <a:endParaRPr lang="en-US" dirty="0" smtClean="0"/>
          </a:p>
          <a:p>
            <a:pPr lvl="2">
              <a:spcBef>
                <a:spcPts val="300"/>
              </a:spcBef>
              <a:defRPr/>
            </a:pPr>
            <a:r>
              <a:rPr lang="en-US" dirty="0" smtClean="0"/>
              <a:t>MIPS-</a:t>
            </a:r>
            <a:r>
              <a:rPr lang="en-US" dirty="0" err="1" smtClean="0"/>
              <a:t>lite</a:t>
            </a:r>
            <a:r>
              <a:rPr lang="en-US" dirty="0" smtClean="0"/>
              <a:t> only has </a:t>
            </a:r>
            <a:r>
              <a:rPr lang="en-US" b="1" dirty="0" smtClean="0">
                <a:solidFill>
                  <a:srgbClr val="00B050"/>
                </a:solidFill>
              </a:rPr>
              <a:t>R-format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2"/>
                </a:solidFill>
              </a:rPr>
              <a:t>I-format</a:t>
            </a:r>
          </a:p>
          <a:p>
            <a:pPr lvl="2">
              <a:spcBef>
                <a:spcPts val="300"/>
              </a:spcBef>
              <a:defRPr/>
            </a:pPr>
            <a:r>
              <a:rPr lang="en-US" dirty="0" smtClean="0"/>
              <a:t>Control will sort out the proper routing (discussed later)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B7C913-1C55-2A45-BCE7-BD72D202E1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2057400" y="3840480"/>
            <a:ext cx="4481917" cy="2689437"/>
            <a:chOff x="2098124" y="3858768"/>
            <a:chExt cx="4481917" cy="2689437"/>
          </a:xfrm>
        </p:grpSpPr>
        <p:sp>
          <p:nvSpPr>
            <p:cNvPr id="34" name="Rectangle 21"/>
            <p:cNvSpPr>
              <a:spLocks noChangeArrowheads="1"/>
            </p:cNvSpPr>
            <p:nvPr/>
          </p:nvSpPr>
          <p:spPr bwMode="auto">
            <a:xfrm>
              <a:off x="3657600" y="4023360"/>
              <a:ext cx="1097280" cy="2304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r>
                <a:rPr lang="en-US" dirty="0" smtClean="0">
                  <a:solidFill>
                    <a:prstClr val="black"/>
                  </a:solidFill>
                </a:rPr>
                <a:t>Wires and</a:t>
              </a:r>
            </a:p>
            <a:p>
              <a:pPr algn="ctr" defTabSz="457200">
                <a:defRPr/>
              </a:pPr>
              <a:r>
                <a:rPr lang="en-US" dirty="0" smtClean="0">
                  <a:solidFill>
                    <a:prstClr val="black"/>
                  </a:solidFill>
                </a:rPr>
                <a:t>Splitters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2743200" y="5029200"/>
              <a:ext cx="914400" cy="421725"/>
              <a:chOff x="2743200" y="5157216"/>
              <a:chExt cx="914400" cy="421725"/>
            </a:xfrm>
          </p:grpSpPr>
          <p:sp>
            <p:nvSpPr>
              <p:cNvPr id="35" name="Line 23"/>
              <p:cNvSpPr>
                <a:spLocks noChangeShapeType="1"/>
              </p:cNvSpPr>
              <p:nvPr/>
            </p:nvSpPr>
            <p:spPr bwMode="auto">
              <a:xfrm flipH="1">
                <a:off x="2743200" y="5303520"/>
                <a:ext cx="9144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Line 24"/>
              <p:cNvSpPr>
                <a:spLocks noChangeShapeType="1"/>
              </p:cNvSpPr>
              <p:nvPr/>
            </p:nvSpPr>
            <p:spPr bwMode="auto">
              <a:xfrm flipH="1">
                <a:off x="3108384" y="5157216"/>
                <a:ext cx="165100" cy="2921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25"/>
              <p:cNvSpPr>
                <a:spLocks noChangeArrowheads="1"/>
              </p:cNvSpPr>
              <p:nvPr/>
            </p:nvSpPr>
            <p:spPr bwMode="auto">
              <a:xfrm>
                <a:off x="2826474" y="5271164"/>
                <a:ext cx="259686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r" defTabSz="457200">
                  <a:defRPr/>
                </a:pPr>
                <a:r>
                  <a:rPr lang="en-US" sz="2000" dirty="0">
                    <a:solidFill>
                      <a:prstClr val="black"/>
                    </a:solidFill>
                  </a:rPr>
                  <a:t>32</a:t>
                </a:r>
              </a:p>
            </p:txBody>
          </p:sp>
        </p:grp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2098124" y="4956048"/>
              <a:ext cx="6559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err="1" smtClean="0">
                  <a:solidFill>
                    <a:prstClr val="black"/>
                  </a:solidFill>
                </a:rPr>
                <a:t>Instr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754880" y="4297680"/>
              <a:ext cx="914400" cy="421725"/>
              <a:chOff x="2743200" y="5157216"/>
              <a:chExt cx="914400" cy="421725"/>
            </a:xfrm>
          </p:grpSpPr>
          <p:sp>
            <p:nvSpPr>
              <p:cNvPr id="47" name="Line 23"/>
              <p:cNvSpPr>
                <a:spLocks noChangeShapeType="1"/>
              </p:cNvSpPr>
              <p:nvPr/>
            </p:nvSpPr>
            <p:spPr bwMode="auto">
              <a:xfrm flipH="1">
                <a:off x="2743200" y="5303520"/>
                <a:ext cx="9144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Line 24"/>
              <p:cNvSpPr>
                <a:spLocks noChangeShapeType="1"/>
              </p:cNvSpPr>
              <p:nvPr/>
            </p:nvSpPr>
            <p:spPr bwMode="auto">
              <a:xfrm flipH="1">
                <a:off x="3108384" y="5157216"/>
                <a:ext cx="165100" cy="2921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25"/>
              <p:cNvSpPr>
                <a:spLocks noChangeArrowheads="1"/>
              </p:cNvSpPr>
              <p:nvPr/>
            </p:nvSpPr>
            <p:spPr bwMode="auto">
              <a:xfrm>
                <a:off x="2956316" y="5271164"/>
                <a:ext cx="129844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r" defTabSz="457200">
                  <a:defRPr/>
                </a:pPr>
                <a:r>
                  <a:rPr lang="en-US" sz="2000" dirty="0" smtClean="0">
                    <a:solidFill>
                      <a:prstClr val="black"/>
                    </a:solidFill>
                  </a:rPr>
                  <a:t>5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754880" y="4663440"/>
              <a:ext cx="914400" cy="421725"/>
              <a:chOff x="2743200" y="5157216"/>
              <a:chExt cx="914400" cy="421725"/>
            </a:xfrm>
          </p:grpSpPr>
          <p:sp>
            <p:nvSpPr>
              <p:cNvPr id="51" name="Line 23"/>
              <p:cNvSpPr>
                <a:spLocks noChangeShapeType="1"/>
              </p:cNvSpPr>
              <p:nvPr/>
            </p:nvSpPr>
            <p:spPr bwMode="auto">
              <a:xfrm flipH="1">
                <a:off x="2743200" y="5303520"/>
                <a:ext cx="9144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Line 24"/>
              <p:cNvSpPr>
                <a:spLocks noChangeShapeType="1"/>
              </p:cNvSpPr>
              <p:nvPr/>
            </p:nvSpPr>
            <p:spPr bwMode="auto">
              <a:xfrm flipH="1">
                <a:off x="3108384" y="5157216"/>
                <a:ext cx="165100" cy="2921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Rectangle 25"/>
              <p:cNvSpPr>
                <a:spLocks noChangeArrowheads="1"/>
              </p:cNvSpPr>
              <p:nvPr/>
            </p:nvSpPr>
            <p:spPr bwMode="auto">
              <a:xfrm>
                <a:off x="2956316" y="5271164"/>
                <a:ext cx="129844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r" defTabSz="457200">
                  <a:defRPr/>
                </a:pPr>
                <a:r>
                  <a:rPr lang="en-US" sz="2000" dirty="0" smtClean="0">
                    <a:solidFill>
                      <a:prstClr val="black"/>
                    </a:solidFill>
                  </a:rPr>
                  <a:t>5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754880" y="5024507"/>
              <a:ext cx="914400" cy="421725"/>
              <a:chOff x="2743200" y="5157216"/>
              <a:chExt cx="914400" cy="421725"/>
            </a:xfrm>
          </p:grpSpPr>
          <p:sp>
            <p:nvSpPr>
              <p:cNvPr id="55" name="Line 23"/>
              <p:cNvSpPr>
                <a:spLocks noChangeShapeType="1"/>
              </p:cNvSpPr>
              <p:nvPr/>
            </p:nvSpPr>
            <p:spPr bwMode="auto">
              <a:xfrm flipH="1">
                <a:off x="2743200" y="5303520"/>
                <a:ext cx="9144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Line 24"/>
              <p:cNvSpPr>
                <a:spLocks noChangeShapeType="1"/>
              </p:cNvSpPr>
              <p:nvPr/>
            </p:nvSpPr>
            <p:spPr bwMode="auto">
              <a:xfrm flipH="1">
                <a:off x="3108384" y="5157216"/>
                <a:ext cx="165100" cy="2921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Rectangle 25"/>
              <p:cNvSpPr>
                <a:spLocks noChangeArrowheads="1"/>
              </p:cNvSpPr>
              <p:nvPr/>
            </p:nvSpPr>
            <p:spPr bwMode="auto">
              <a:xfrm>
                <a:off x="2956316" y="5271164"/>
                <a:ext cx="129844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r" defTabSz="457200">
                  <a:defRPr/>
                </a:pPr>
                <a:r>
                  <a:rPr lang="en-US" sz="2000" dirty="0" smtClean="0">
                    <a:solidFill>
                      <a:prstClr val="black"/>
                    </a:solidFill>
                  </a:rPr>
                  <a:t>5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754880" y="5390267"/>
              <a:ext cx="914400" cy="421725"/>
              <a:chOff x="2743200" y="5157216"/>
              <a:chExt cx="914400" cy="421725"/>
            </a:xfrm>
          </p:grpSpPr>
          <p:sp>
            <p:nvSpPr>
              <p:cNvPr id="59" name="Line 23"/>
              <p:cNvSpPr>
                <a:spLocks noChangeShapeType="1"/>
              </p:cNvSpPr>
              <p:nvPr/>
            </p:nvSpPr>
            <p:spPr bwMode="auto">
              <a:xfrm flipH="1">
                <a:off x="2743200" y="5303520"/>
                <a:ext cx="9144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Line 24"/>
              <p:cNvSpPr>
                <a:spLocks noChangeShapeType="1"/>
              </p:cNvSpPr>
              <p:nvPr/>
            </p:nvSpPr>
            <p:spPr bwMode="auto">
              <a:xfrm flipH="1">
                <a:off x="3108384" y="5157216"/>
                <a:ext cx="165100" cy="2921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Rectangle 25"/>
              <p:cNvSpPr>
                <a:spLocks noChangeArrowheads="1"/>
              </p:cNvSpPr>
              <p:nvPr/>
            </p:nvSpPr>
            <p:spPr bwMode="auto">
              <a:xfrm>
                <a:off x="2956316" y="5271164"/>
                <a:ext cx="129844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r" defTabSz="457200">
                  <a:defRPr/>
                </a:pPr>
                <a:r>
                  <a:rPr lang="en-US" sz="2000" dirty="0" smtClean="0">
                    <a:solidFill>
                      <a:prstClr val="black"/>
                    </a:solidFill>
                  </a:rPr>
                  <a:t>5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754880" y="5760720"/>
              <a:ext cx="914400" cy="421725"/>
              <a:chOff x="2743200" y="5157216"/>
              <a:chExt cx="914400" cy="421725"/>
            </a:xfrm>
          </p:grpSpPr>
          <p:sp>
            <p:nvSpPr>
              <p:cNvPr id="63" name="Line 23"/>
              <p:cNvSpPr>
                <a:spLocks noChangeShapeType="1"/>
              </p:cNvSpPr>
              <p:nvPr/>
            </p:nvSpPr>
            <p:spPr bwMode="auto">
              <a:xfrm flipH="1">
                <a:off x="2743200" y="5303520"/>
                <a:ext cx="9144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Line 24"/>
              <p:cNvSpPr>
                <a:spLocks noChangeShapeType="1"/>
              </p:cNvSpPr>
              <p:nvPr/>
            </p:nvSpPr>
            <p:spPr bwMode="auto">
              <a:xfrm flipH="1">
                <a:off x="3108384" y="5157216"/>
                <a:ext cx="165100" cy="2921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Rectangle 25"/>
              <p:cNvSpPr>
                <a:spLocks noChangeArrowheads="1"/>
              </p:cNvSpPr>
              <p:nvPr/>
            </p:nvSpPr>
            <p:spPr bwMode="auto">
              <a:xfrm>
                <a:off x="2956316" y="5271164"/>
                <a:ext cx="129844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r" defTabSz="457200">
                  <a:defRPr/>
                </a:pPr>
                <a:r>
                  <a:rPr lang="en-US" sz="2000" dirty="0" smtClean="0">
                    <a:solidFill>
                      <a:prstClr val="black"/>
                    </a:solidFill>
                  </a:rPr>
                  <a:t>6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754880" y="6126480"/>
              <a:ext cx="914400" cy="421725"/>
              <a:chOff x="2743200" y="5157216"/>
              <a:chExt cx="914400" cy="421725"/>
            </a:xfrm>
          </p:grpSpPr>
          <p:sp>
            <p:nvSpPr>
              <p:cNvPr id="67" name="Line 23"/>
              <p:cNvSpPr>
                <a:spLocks noChangeShapeType="1"/>
              </p:cNvSpPr>
              <p:nvPr/>
            </p:nvSpPr>
            <p:spPr bwMode="auto">
              <a:xfrm flipH="1">
                <a:off x="2743200" y="5303520"/>
                <a:ext cx="9144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Line 24"/>
              <p:cNvSpPr>
                <a:spLocks noChangeShapeType="1"/>
              </p:cNvSpPr>
              <p:nvPr/>
            </p:nvSpPr>
            <p:spPr bwMode="auto">
              <a:xfrm flipH="1">
                <a:off x="3108384" y="5157216"/>
                <a:ext cx="165100" cy="2921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Rectangle 25"/>
              <p:cNvSpPr>
                <a:spLocks noChangeArrowheads="1"/>
              </p:cNvSpPr>
              <p:nvPr/>
            </p:nvSpPr>
            <p:spPr bwMode="auto">
              <a:xfrm>
                <a:off x="2826474" y="5271164"/>
                <a:ext cx="259686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r" defTabSz="457200">
                  <a:defRPr/>
                </a:pPr>
                <a:r>
                  <a:rPr lang="en-US" sz="2000" dirty="0" smtClean="0">
                    <a:solidFill>
                      <a:prstClr val="black"/>
                    </a:solidFill>
                  </a:rPr>
                  <a:t>16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4754880" y="3931920"/>
              <a:ext cx="914400" cy="421725"/>
              <a:chOff x="2743200" y="5157216"/>
              <a:chExt cx="914400" cy="421725"/>
            </a:xfrm>
          </p:grpSpPr>
          <p:sp>
            <p:nvSpPr>
              <p:cNvPr id="71" name="Line 23"/>
              <p:cNvSpPr>
                <a:spLocks noChangeShapeType="1"/>
              </p:cNvSpPr>
              <p:nvPr/>
            </p:nvSpPr>
            <p:spPr bwMode="auto">
              <a:xfrm flipH="1">
                <a:off x="2743200" y="5303520"/>
                <a:ext cx="9144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Line 24"/>
              <p:cNvSpPr>
                <a:spLocks noChangeShapeType="1"/>
              </p:cNvSpPr>
              <p:nvPr/>
            </p:nvSpPr>
            <p:spPr bwMode="auto">
              <a:xfrm flipH="1">
                <a:off x="3108384" y="5157216"/>
                <a:ext cx="165100" cy="2921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Rectangle 25"/>
              <p:cNvSpPr>
                <a:spLocks noChangeArrowheads="1"/>
              </p:cNvSpPr>
              <p:nvPr/>
            </p:nvSpPr>
            <p:spPr bwMode="auto">
              <a:xfrm>
                <a:off x="2956316" y="5271164"/>
                <a:ext cx="129844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r" defTabSz="457200">
                  <a:defRPr/>
                </a:pPr>
                <a:r>
                  <a:rPr lang="en-US" sz="2000" dirty="0" smtClean="0">
                    <a:solidFill>
                      <a:prstClr val="black"/>
                    </a:solidFill>
                  </a:rPr>
                  <a:t>6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4" name="Rectangle 20"/>
            <p:cNvSpPr>
              <a:spLocks noChangeArrowheads="1"/>
            </p:cNvSpPr>
            <p:nvPr/>
          </p:nvSpPr>
          <p:spPr bwMode="auto">
            <a:xfrm>
              <a:off x="5623560" y="3858768"/>
              <a:ext cx="956481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err="1" smtClean="0">
                  <a:solidFill>
                    <a:prstClr val="black"/>
                  </a:solidFill>
                </a:rPr>
                <a:t>opcode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75" name="Rectangle 20"/>
            <p:cNvSpPr>
              <a:spLocks noChangeArrowheads="1"/>
            </p:cNvSpPr>
            <p:nvPr/>
          </p:nvSpPr>
          <p:spPr bwMode="auto">
            <a:xfrm>
              <a:off x="5623560" y="4224528"/>
              <a:ext cx="369141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err="1" smtClean="0">
                  <a:solidFill>
                    <a:prstClr val="black"/>
                  </a:solidFill>
                </a:rPr>
                <a:t>rs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76" name="Rectangle 20"/>
            <p:cNvSpPr>
              <a:spLocks noChangeArrowheads="1"/>
            </p:cNvSpPr>
            <p:nvPr/>
          </p:nvSpPr>
          <p:spPr bwMode="auto">
            <a:xfrm>
              <a:off x="5623560" y="4590288"/>
              <a:ext cx="35907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err="1" smtClean="0">
                  <a:solidFill>
                    <a:prstClr val="black"/>
                  </a:solidFill>
                </a:rPr>
                <a:t>rt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77" name="Rectangle 20"/>
            <p:cNvSpPr>
              <a:spLocks noChangeArrowheads="1"/>
            </p:cNvSpPr>
            <p:nvPr/>
          </p:nvSpPr>
          <p:spPr bwMode="auto">
            <a:xfrm>
              <a:off x="5623560" y="4956048"/>
              <a:ext cx="403638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rd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78" name="Rectangle 20"/>
            <p:cNvSpPr>
              <a:spLocks noChangeArrowheads="1"/>
            </p:cNvSpPr>
            <p:nvPr/>
          </p:nvSpPr>
          <p:spPr bwMode="auto">
            <a:xfrm>
              <a:off x="5623560" y="5321808"/>
              <a:ext cx="831191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err="1" smtClean="0">
                  <a:solidFill>
                    <a:prstClr val="black"/>
                  </a:solidFill>
                </a:rPr>
                <a:t>shamt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79" name="Rectangle 20"/>
            <p:cNvSpPr>
              <a:spLocks noChangeArrowheads="1"/>
            </p:cNvSpPr>
            <p:nvPr/>
          </p:nvSpPr>
          <p:spPr bwMode="auto">
            <a:xfrm>
              <a:off x="5623560" y="5687568"/>
              <a:ext cx="726162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err="1" smtClean="0">
                  <a:solidFill>
                    <a:prstClr val="black"/>
                  </a:solidFill>
                </a:rPr>
                <a:t>funct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80" name="Rectangle 20"/>
            <p:cNvSpPr>
              <a:spLocks noChangeArrowheads="1"/>
            </p:cNvSpPr>
            <p:nvPr/>
          </p:nvSpPr>
          <p:spPr bwMode="auto">
            <a:xfrm>
              <a:off x="5623560" y="6053328"/>
              <a:ext cx="65242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err="1" smtClean="0">
                  <a:solidFill>
                    <a:prstClr val="black"/>
                  </a:solidFill>
                </a:rPr>
                <a:t>imm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6583680" y="3840480"/>
            <a:ext cx="422031" cy="2259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ts val="500"/>
              </a:spcBef>
              <a:buFont typeface="Wingdings" pitchFamily="2" charset="2"/>
              <a:buChar char="ü"/>
            </a:pPr>
            <a:r>
              <a:rPr lang="en-US" sz="2000" b="1" dirty="0" smtClean="0">
                <a:solidFill>
                  <a:srgbClr val="00B050"/>
                </a:solidFill>
              </a:rPr>
              <a:t> </a:t>
            </a:r>
          </a:p>
          <a:p>
            <a:pPr defTabSz="457200">
              <a:spcBef>
                <a:spcPts val="500"/>
              </a:spcBef>
              <a:buFont typeface="Wingdings" pitchFamily="2" charset="2"/>
              <a:buChar char="ü"/>
            </a:pPr>
            <a:r>
              <a:rPr lang="en-US" sz="2000" b="1" dirty="0" smtClean="0">
                <a:solidFill>
                  <a:srgbClr val="00B050"/>
                </a:solidFill>
              </a:rPr>
              <a:t> </a:t>
            </a:r>
          </a:p>
          <a:p>
            <a:pPr defTabSz="457200">
              <a:spcBef>
                <a:spcPts val="500"/>
              </a:spcBef>
              <a:buFont typeface="Wingdings" pitchFamily="2" charset="2"/>
              <a:buChar char="ü"/>
            </a:pPr>
            <a:r>
              <a:rPr lang="en-US" sz="2000" b="1" dirty="0" smtClean="0">
                <a:solidFill>
                  <a:srgbClr val="00B050"/>
                </a:solidFill>
              </a:rPr>
              <a:t> </a:t>
            </a:r>
          </a:p>
          <a:p>
            <a:pPr defTabSz="457200">
              <a:spcBef>
                <a:spcPts val="500"/>
              </a:spcBef>
              <a:buFont typeface="Wingdings" pitchFamily="2" charset="2"/>
              <a:buChar char="ü"/>
            </a:pPr>
            <a:r>
              <a:rPr lang="en-US" sz="2000" b="1" dirty="0" smtClean="0">
                <a:solidFill>
                  <a:srgbClr val="00B050"/>
                </a:solidFill>
              </a:rPr>
              <a:t> </a:t>
            </a:r>
          </a:p>
          <a:p>
            <a:pPr defTabSz="457200">
              <a:spcBef>
                <a:spcPts val="500"/>
              </a:spcBef>
              <a:buFont typeface="Wingdings" pitchFamily="2" charset="2"/>
              <a:buChar char="ü"/>
            </a:pPr>
            <a:r>
              <a:rPr lang="en-US" sz="2000" b="1" dirty="0" smtClean="0">
                <a:solidFill>
                  <a:srgbClr val="00B050"/>
                </a:solidFill>
              </a:rPr>
              <a:t> </a:t>
            </a:r>
          </a:p>
          <a:p>
            <a:pPr defTabSz="457200">
              <a:spcBef>
                <a:spcPts val="500"/>
              </a:spcBef>
              <a:buFont typeface="Wingdings" pitchFamily="2" charset="2"/>
              <a:buChar char="ü"/>
            </a:pP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040880" y="3840480"/>
            <a:ext cx="42203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ts val="500"/>
              </a:spcBef>
              <a:buFont typeface="Wingdings" pitchFamily="2" charset="2"/>
              <a:buChar char="ü"/>
            </a:pPr>
            <a:r>
              <a:rPr lang="en-US" sz="2000" b="1" dirty="0" smtClean="0">
                <a:solidFill>
                  <a:srgbClr val="C0504D"/>
                </a:solidFill>
              </a:rPr>
              <a:t> </a:t>
            </a:r>
          </a:p>
          <a:p>
            <a:pPr defTabSz="457200">
              <a:spcBef>
                <a:spcPts val="500"/>
              </a:spcBef>
              <a:buFont typeface="Wingdings" pitchFamily="2" charset="2"/>
              <a:buChar char="ü"/>
            </a:pPr>
            <a:r>
              <a:rPr lang="en-US" sz="2000" b="1" dirty="0" smtClean="0">
                <a:solidFill>
                  <a:srgbClr val="C0504D"/>
                </a:solidFill>
              </a:rPr>
              <a:t> </a:t>
            </a:r>
          </a:p>
          <a:p>
            <a:pPr defTabSz="457200">
              <a:spcBef>
                <a:spcPts val="500"/>
              </a:spcBef>
              <a:buFont typeface="Wingdings" pitchFamily="2" charset="2"/>
              <a:buChar char="ü"/>
            </a:pPr>
            <a:r>
              <a:rPr lang="en-US" sz="2000" b="1" dirty="0" smtClean="0">
                <a:solidFill>
                  <a:srgbClr val="C0504D"/>
                </a:solidFill>
              </a:rPr>
              <a:t> </a:t>
            </a:r>
          </a:p>
          <a:p>
            <a:pPr defTabSz="457200">
              <a:spcBef>
                <a:spcPts val="500"/>
              </a:spcBef>
              <a:buFont typeface="Wingdings" pitchFamily="2" charset="2"/>
              <a:buChar char="ü"/>
            </a:pPr>
            <a:endParaRPr lang="en-US" sz="2000" b="1" dirty="0" smtClean="0">
              <a:solidFill>
                <a:srgbClr val="C0504D"/>
              </a:solidFill>
            </a:endParaRPr>
          </a:p>
          <a:p>
            <a:pPr defTabSz="457200">
              <a:spcBef>
                <a:spcPts val="500"/>
              </a:spcBef>
              <a:buFont typeface="Wingdings" pitchFamily="2" charset="2"/>
              <a:buChar char="ü"/>
            </a:pPr>
            <a:endParaRPr lang="en-US" sz="2000" b="1" dirty="0" smtClean="0">
              <a:solidFill>
                <a:srgbClr val="C0504D"/>
              </a:solidFill>
            </a:endParaRPr>
          </a:p>
          <a:p>
            <a:pPr defTabSz="457200">
              <a:spcBef>
                <a:spcPts val="500"/>
              </a:spcBef>
              <a:buFont typeface="Wingdings" pitchFamily="2" charset="2"/>
              <a:buChar char="ü"/>
            </a:pPr>
            <a:endParaRPr lang="en-US" sz="2000" b="1" dirty="0" smtClean="0">
              <a:solidFill>
                <a:srgbClr val="C0504D"/>
              </a:solidFill>
            </a:endParaRPr>
          </a:p>
          <a:p>
            <a:pPr defTabSz="457200">
              <a:spcBef>
                <a:spcPts val="500"/>
              </a:spcBef>
              <a:buFont typeface="Wingdings" pitchFamily="2" charset="2"/>
              <a:buChar char="ü"/>
            </a:pPr>
            <a:r>
              <a:rPr lang="en-US" sz="2000" b="1" dirty="0" smtClean="0">
                <a:solidFill>
                  <a:srgbClr val="C0504D"/>
                </a:solidFill>
              </a:rPr>
              <a:t> </a:t>
            </a:r>
            <a:endParaRPr lang="en-US" sz="2000" b="1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6715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Step 3: Add &amp; Subtract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199"/>
            <a:ext cx="8229600" cy="49377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ADDU R[rd]</a:t>
            </a:r>
            <a:r>
              <a:rPr lang="en-US" sz="2800" dirty="0" smtClean="0">
                <a:latin typeface="Courier New" pitchFamily="49" charset="0"/>
                <a:ea typeface="Courier" charset="0"/>
                <a:cs typeface="Courier New" pitchFamily="49" charset="0"/>
                <a:sym typeface="Symbol" charset="2"/>
              </a:rPr>
              <a:t></a:t>
            </a:r>
            <a:r>
              <a:rPr lang="en-US" sz="28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R[</a:t>
            </a:r>
            <a:r>
              <a:rPr lang="en-US" sz="28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rs</a:t>
            </a:r>
            <a:r>
              <a:rPr lang="en-US" sz="28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]+R[</a:t>
            </a:r>
            <a:r>
              <a:rPr lang="en-US" sz="28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rt</a:t>
            </a:r>
            <a:r>
              <a:rPr lang="en-US" sz="28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];</a:t>
            </a:r>
            <a:endParaRPr lang="en-US" dirty="0" smtClean="0">
              <a:latin typeface="Courier New" pitchFamily="49" charset="0"/>
              <a:ea typeface="Courier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 smtClean="0"/>
              <a:t>Hardware needed:</a:t>
            </a:r>
            <a:endParaRPr lang="en-US" sz="2800" dirty="0"/>
          </a:p>
          <a:p>
            <a:pPr lvl="1"/>
            <a:r>
              <a:rPr lang="en-US" sz="2400" dirty="0" smtClean="0"/>
              <a:t>Instruction </a:t>
            </a:r>
            <a:r>
              <a:rPr lang="en-US" sz="2400" dirty="0" err="1" smtClean="0"/>
              <a:t>Mem</a:t>
            </a:r>
            <a:r>
              <a:rPr lang="en-US" sz="2400" dirty="0" smtClean="0"/>
              <a:t> and PC (already shown)</a:t>
            </a:r>
            <a:endParaRPr lang="en-US" sz="2400" dirty="0"/>
          </a:p>
          <a:p>
            <a:pPr lvl="1"/>
            <a:r>
              <a:rPr lang="en-US" sz="2400" dirty="0" smtClean="0"/>
              <a:t>Register File (</a:t>
            </a:r>
            <a:r>
              <a:rPr lang="en-US" sz="2400" dirty="0" err="1" smtClean="0"/>
              <a:t>RegFile</a:t>
            </a:r>
            <a:r>
              <a:rPr lang="en-US" sz="2400" dirty="0" smtClean="0"/>
              <a:t>) for read and write</a:t>
            </a:r>
          </a:p>
          <a:p>
            <a:pPr lvl="1"/>
            <a:r>
              <a:rPr lang="en-US" sz="2400" dirty="0" smtClean="0"/>
              <a:t>ALU for add/subtract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B7C913-1C55-2A45-BCE7-BD72D202E1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1325880" y="4236720"/>
            <a:ext cx="3190811" cy="1920875"/>
            <a:chOff x="1325880" y="4236720"/>
            <a:chExt cx="3190811" cy="1920875"/>
          </a:xfrm>
        </p:grpSpPr>
        <p:sp>
          <p:nvSpPr>
            <p:cNvPr id="80" name="Rectangle 19"/>
            <p:cNvSpPr>
              <a:spLocks noChangeArrowheads="1"/>
            </p:cNvSpPr>
            <p:nvPr/>
          </p:nvSpPr>
          <p:spPr bwMode="auto">
            <a:xfrm>
              <a:off x="1718333" y="5612328"/>
              <a:ext cx="5594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CLK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81" name="Rectangle 20"/>
            <p:cNvSpPr>
              <a:spLocks noChangeArrowheads="1"/>
            </p:cNvSpPr>
            <p:nvPr/>
          </p:nvSpPr>
          <p:spPr bwMode="auto">
            <a:xfrm>
              <a:off x="1554480" y="4846320"/>
              <a:ext cx="785812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err="1">
                  <a:solidFill>
                    <a:prstClr val="black"/>
                  </a:solidFill>
                </a:rPr>
                <a:t>busW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82" name="Rectangle 21"/>
            <p:cNvSpPr>
              <a:spLocks noChangeArrowheads="1"/>
            </p:cNvSpPr>
            <p:nvPr/>
          </p:nvSpPr>
          <p:spPr bwMode="auto">
            <a:xfrm>
              <a:off x="2327846" y="4706620"/>
              <a:ext cx="1431925" cy="121285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4" name="Line 23"/>
            <p:cNvSpPr>
              <a:spLocks noChangeShapeType="1"/>
            </p:cNvSpPr>
            <p:nvPr/>
          </p:nvSpPr>
          <p:spPr bwMode="auto">
            <a:xfrm flipH="1">
              <a:off x="1325880" y="5227320"/>
              <a:ext cx="101498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5" name="Line 24"/>
            <p:cNvSpPr>
              <a:spLocks noChangeShapeType="1"/>
            </p:cNvSpPr>
            <p:nvPr/>
          </p:nvSpPr>
          <p:spPr bwMode="auto">
            <a:xfrm flipH="1">
              <a:off x="1463040" y="5081270"/>
              <a:ext cx="165100" cy="292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6" name="Rectangle 25"/>
            <p:cNvSpPr>
              <a:spLocks noChangeArrowheads="1"/>
            </p:cNvSpPr>
            <p:nvPr/>
          </p:nvSpPr>
          <p:spPr bwMode="auto">
            <a:xfrm>
              <a:off x="1463040" y="5227320"/>
              <a:ext cx="442912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87" name="Line 26"/>
            <p:cNvSpPr>
              <a:spLocks noChangeShapeType="1"/>
            </p:cNvSpPr>
            <p:nvPr/>
          </p:nvSpPr>
          <p:spPr bwMode="auto">
            <a:xfrm>
              <a:off x="3769296" y="4846320"/>
              <a:ext cx="7315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8" name="Line 27"/>
            <p:cNvSpPr>
              <a:spLocks noChangeShapeType="1"/>
            </p:cNvSpPr>
            <p:nvPr/>
          </p:nvSpPr>
          <p:spPr bwMode="auto">
            <a:xfrm flipH="1">
              <a:off x="4023360" y="4700270"/>
              <a:ext cx="165100" cy="292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9" name="Rectangle 28"/>
            <p:cNvSpPr>
              <a:spLocks noChangeArrowheads="1"/>
            </p:cNvSpPr>
            <p:nvPr/>
          </p:nvSpPr>
          <p:spPr bwMode="auto">
            <a:xfrm>
              <a:off x="4023360" y="4846320"/>
              <a:ext cx="442913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90" name="Rectangle 29"/>
            <p:cNvSpPr>
              <a:spLocks noChangeArrowheads="1"/>
            </p:cNvSpPr>
            <p:nvPr/>
          </p:nvSpPr>
          <p:spPr bwMode="auto">
            <a:xfrm>
              <a:off x="3749040" y="4389120"/>
              <a:ext cx="717550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err="1">
                  <a:solidFill>
                    <a:prstClr val="black"/>
                  </a:solidFill>
                </a:rPr>
                <a:t>busA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91" name="Line 30"/>
            <p:cNvSpPr>
              <a:spLocks noChangeShapeType="1"/>
            </p:cNvSpPr>
            <p:nvPr/>
          </p:nvSpPr>
          <p:spPr bwMode="auto">
            <a:xfrm flipV="1">
              <a:off x="2477071" y="4452620"/>
              <a:ext cx="0" cy="25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" name="Line 31"/>
            <p:cNvSpPr>
              <a:spLocks noChangeShapeType="1"/>
            </p:cNvSpPr>
            <p:nvPr/>
          </p:nvSpPr>
          <p:spPr bwMode="auto">
            <a:xfrm>
              <a:off x="3785171" y="5760720"/>
              <a:ext cx="73152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3" name="Line 32"/>
            <p:cNvSpPr>
              <a:spLocks noChangeShapeType="1"/>
            </p:cNvSpPr>
            <p:nvPr/>
          </p:nvSpPr>
          <p:spPr bwMode="auto">
            <a:xfrm flipH="1">
              <a:off x="4023360" y="5614670"/>
              <a:ext cx="165100" cy="292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4" name="Rectangle 33"/>
            <p:cNvSpPr>
              <a:spLocks noChangeArrowheads="1"/>
            </p:cNvSpPr>
            <p:nvPr/>
          </p:nvSpPr>
          <p:spPr bwMode="auto">
            <a:xfrm>
              <a:off x="4023360" y="5760720"/>
              <a:ext cx="442913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95" name="Rectangle 34"/>
            <p:cNvSpPr>
              <a:spLocks noChangeArrowheads="1"/>
            </p:cNvSpPr>
            <p:nvPr/>
          </p:nvSpPr>
          <p:spPr bwMode="auto">
            <a:xfrm>
              <a:off x="3749040" y="5303520"/>
              <a:ext cx="703262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err="1">
                  <a:solidFill>
                    <a:prstClr val="black"/>
                  </a:solidFill>
                </a:rPr>
                <a:t>busB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96" name="Line 35"/>
            <p:cNvSpPr>
              <a:spLocks noChangeShapeType="1"/>
            </p:cNvSpPr>
            <p:nvPr/>
          </p:nvSpPr>
          <p:spPr bwMode="auto">
            <a:xfrm flipH="1">
              <a:off x="1829371" y="5684520"/>
              <a:ext cx="482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7" name="Line 36"/>
            <p:cNvSpPr>
              <a:spLocks noChangeShapeType="1"/>
            </p:cNvSpPr>
            <p:nvPr/>
          </p:nvSpPr>
          <p:spPr bwMode="auto">
            <a:xfrm>
              <a:off x="2781871" y="4271645"/>
              <a:ext cx="0" cy="431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8" name="Line 37"/>
            <p:cNvSpPr>
              <a:spLocks noChangeShapeType="1"/>
            </p:cNvSpPr>
            <p:nvPr/>
          </p:nvSpPr>
          <p:spPr bwMode="auto">
            <a:xfrm flipV="1">
              <a:off x="2712021" y="4382770"/>
              <a:ext cx="139700" cy="165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9" name="Rectangle 38"/>
            <p:cNvSpPr>
              <a:spLocks noChangeArrowheads="1"/>
            </p:cNvSpPr>
            <p:nvPr/>
          </p:nvSpPr>
          <p:spPr bwMode="auto">
            <a:xfrm>
              <a:off x="2538984" y="4236720"/>
              <a:ext cx="312737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100" name="Line 39"/>
            <p:cNvSpPr>
              <a:spLocks noChangeShapeType="1"/>
            </p:cNvSpPr>
            <p:nvPr/>
          </p:nvSpPr>
          <p:spPr bwMode="auto">
            <a:xfrm>
              <a:off x="3162871" y="4271645"/>
              <a:ext cx="0" cy="431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1" name="Line 40"/>
            <p:cNvSpPr>
              <a:spLocks noChangeShapeType="1"/>
            </p:cNvSpPr>
            <p:nvPr/>
          </p:nvSpPr>
          <p:spPr bwMode="auto">
            <a:xfrm flipV="1">
              <a:off x="3093021" y="4382770"/>
              <a:ext cx="139700" cy="165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2" name="Rectangle 41"/>
            <p:cNvSpPr>
              <a:spLocks noChangeArrowheads="1"/>
            </p:cNvSpPr>
            <p:nvPr/>
          </p:nvSpPr>
          <p:spPr bwMode="auto">
            <a:xfrm>
              <a:off x="2919984" y="4236720"/>
              <a:ext cx="312737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103" name="Line 42"/>
            <p:cNvSpPr>
              <a:spLocks noChangeShapeType="1"/>
            </p:cNvSpPr>
            <p:nvPr/>
          </p:nvSpPr>
          <p:spPr bwMode="auto">
            <a:xfrm>
              <a:off x="3620071" y="4271645"/>
              <a:ext cx="0" cy="431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4" name="Line 43"/>
            <p:cNvSpPr>
              <a:spLocks noChangeShapeType="1"/>
            </p:cNvSpPr>
            <p:nvPr/>
          </p:nvSpPr>
          <p:spPr bwMode="auto">
            <a:xfrm flipV="1">
              <a:off x="3550221" y="4382770"/>
              <a:ext cx="139700" cy="165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5" name="Rectangle 44"/>
            <p:cNvSpPr>
              <a:spLocks noChangeArrowheads="1"/>
            </p:cNvSpPr>
            <p:nvPr/>
          </p:nvSpPr>
          <p:spPr bwMode="auto">
            <a:xfrm>
              <a:off x="3377184" y="4236720"/>
              <a:ext cx="312737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106" name="Rectangle 45"/>
            <p:cNvSpPr>
              <a:spLocks noChangeArrowheads="1"/>
            </p:cNvSpPr>
            <p:nvPr/>
          </p:nvSpPr>
          <p:spPr bwMode="auto">
            <a:xfrm>
              <a:off x="2477071" y="4693920"/>
              <a:ext cx="547587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RW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107" name="Rectangle 46"/>
            <p:cNvSpPr>
              <a:spLocks noChangeArrowheads="1"/>
            </p:cNvSpPr>
            <p:nvPr/>
          </p:nvSpPr>
          <p:spPr bwMode="auto">
            <a:xfrm>
              <a:off x="2934271" y="4693920"/>
              <a:ext cx="47128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RA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108" name="Rectangle 47"/>
            <p:cNvSpPr>
              <a:spLocks noChangeArrowheads="1"/>
            </p:cNvSpPr>
            <p:nvPr/>
          </p:nvSpPr>
          <p:spPr bwMode="auto">
            <a:xfrm>
              <a:off x="3315271" y="4693920"/>
              <a:ext cx="46166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RB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109" name="Rectangle 48"/>
            <p:cNvSpPr>
              <a:spLocks noChangeArrowheads="1"/>
            </p:cNvSpPr>
            <p:nvPr/>
          </p:nvSpPr>
          <p:spPr bwMode="auto">
            <a:xfrm>
              <a:off x="2477071" y="5092382"/>
              <a:ext cx="1287463" cy="7048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/>
              <a:r>
                <a:rPr lang="en-US" sz="2000">
                  <a:solidFill>
                    <a:prstClr val="black"/>
                  </a:solidFill>
                </a:rPr>
                <a:t>32 x 32-bit</a:t>
              </a:r>
            </a:p>
            <a:p>
              <a:pPr defTabSz="457200"/>
              <a:r>
                <a:rPr lang="en-US" sz="2000">
                  <a:solidFill>
                    <a:prstClr val="black"/>
                  </a:solidFill>
                </a:rPr>
                <a:t>Registers</a:t>
              </a:r>
            </a:p>
          </p:txBody>
        </p:sp>
        <p:sp>
          <p:nvSpPr>
            <p:cNvPr id="117" name="Line 83"/>
            <p:cNvSpPr>
              <a:spLocks noChangeShapeType="1"/>
            </p:cNvSpPr>
            <p:nvPr/>
          </p:nvSpPr>
          <p:spPr bwMode="auto">
            <a:xfrm>
              <a:off x="2324671" y="5608320"/>
              <a:ext cx="1524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8" name="Line 84"/>
            <p:cNvSpPr>
              <a:spLocks noChangeShapeType="1"/>
            </p:cNvSpPr>
            <p:nvPr/>
          </p:nvSpPr>
          <p:spPr bwMode="auto">
            <a:xfrm flipH="1">
              <a:off x="2324671" y="5684520"/>
              <a:ext cx="1524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4846320" y="4389120"/>
            <a:ext cx="2012012" cy="1768475"/>
            <a:chOff x="4846320" y="4389120"/>
            <a:chExt cx="2012012" cy="1768475"/>
          </a:xfrm>
        </p:grpSpPr>
        <p:sp>
          <p:nvSpPr>
            <p:cNvPr id="74" name="Line 13"/>
            <p:cNvSpPr>
              <a:spLocks noChangeShapeType="1"/>
            </p:cNvSpPr>
            <p:nvPr/>
          </p:nvSpPr>
          <p:spPr bwMode="auto">
            <a:xfrm flipH="1">
              <a:off x="6045771" y="5303520"/>
              <a:ext cx="73152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5" name="Line 14"/>
            <p:cNvSpPr>
              <a:spLocks noChangeShapeType="1"/>
            </p:cNvSpPr>
            <p:nvPr/>
          </p:nvSpPr>
          <p:spPr bwMode="auto">
            <a:xfrm flipH="1">
              <a:off x="6298307" y="5157470"/>
              <a:ext cx="165100" cy="292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6" name="Rectangle 15"/>
            <p:cNvSpPr>
              <a:spLocks noChangeArrowheads="1"/>
            </p:cNvSpPr>
            <p:nvPr/>
          </p:nvSpPr>
          <p:spPr bwMode="auto">
            <a:xfrm>
              <a:off x="6196584" y="5373858"/>
              <a:ext cx="547687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77" name="Rectangle 16"/>
            <p:cNvSpPr>
              <a:spLocks noChangeArrowheads="1"/>
            </p:cNvSpPr>
            <p:nvPr/>
          </p:nvSpPr>
          <p:spPr bwMode="auto">
            <a:xfrm>
              <a:off x="6009020" y="4854747"/>
              <a:ext cx="849312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>
                  <a:solidFill>
                    <a:prstClr val="black"/>
                  </a:solidFill>
                </a:rPr>
                <a:t>Result</a:t>
              </a:r>
            </a:p>
          </p:txBody>
        </p:sp>
        <p:sp>
          <p:nvSpPr>
            <p:cNvPr id="116" name="Rectangle 55"/>
            <p:cNvSpPr>
              <a:spLocks noChangeArrowheads="1"/>
            </p:cNvSpPr>
            <p:nvPr/>
          </p:nvSpPr>
          <p:spPr bwMode="auto">
            <a:xfrm rot="5400000">
              <a:off x="5605240" y="5142389"/>
              <a:ext cx="565150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ALU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119" name="Freeform 118"/>
            <p:cNvSpPr/>
            <p:nvPr/>
          </p:nvSpPr>
          <p:spPr>
            <a:xfrm>
              <a:off x="5571109" y="4660582"/>
              <a:ext cx="482600" cy="1270000"/>
            </a:xfrm>
            <a:custGeom>
              <a:avLst/>
              <a:gdLst>
                <a:gd name="connsiteX0" fmla="*/ 0 w 482321"/>
                <a:gd name="connsiteY0" fmla="*/ 417950 h 1269925"/>
                <a:gd name="connsiteX1" fmla="*/ 0 w 482321"/>
                <a:gd name="connsiteY1" fmla="*/ 0 h 1269925"/>
                <a:gd name="connsiteX2" fmla="*/ 466244 w 482321"/>
                <a:gd name="connsiteY2" fmla="*/ 337575 h 1269925"/>
                <a:gd name="connsiteX3" fmla="*/ 482321 w 482321"/>
                <a:gd name="connsiteY3" fmla="*/ 916275 h 1269925"/>
                <a:gd name="connsiteX4" fmla="*/ 32155 w 482321"/>
                <a:gd name="connsiteY4" fmla="*/ 1269925 h 1269925"/>
                <a:gd name="connsiteX5" fmla="*/ 0 w 482321"/>
                <a:gd name="connsiteY5" fmla="*/ 868050 h 1269925"/>
                <a:gd name="connsiteX6" fmla="*/ 192928 w 482321"/>
                <a:gd name="connsiteY6" fmla="*/ 691225 h 1269925"/>
                <a:gd name="connsiteX7" fmla="*/ 0 w 482321"/>
                <a:gd name="connsiteY7" fmla="*/ 530475 h 1269925"/>
                <a:gd name="connsiteX8" fmla="*/ 0 w 482321"/>
                <a:gd name="connsiteY8" fmla="*/ 417950 h 1269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2321" h="1269925">
                  <a:moveTo>
                    <a:pt x="0" y="417950"/>
                  </a:moveTo>
                  <a:lnTo>
                    <a:pt x="0" y="0"/>
                  </a:lnTo>
                  <a:lnTo>
                    <a:pt x="466244" y="337575"/>
                  </a:lnTo>
                  <a:lnTo>
                    <a:pt x="482321" y="916275"/>
                  </a:lnTo>
                  <a:lnTo>
                    <a:pt x="32155" y="1269925"/>
                  </a:lnTo>
                  <a:lnTo>
                    <a:pt x="0" y="868050"/>
                  </a:lnTo>
                  <a:lnTo>
                    <a:pt x="192928" y="691225"/>
                  </a:lnTo>
                  <a:lnTo>
                    <a:pt x="0" y="530475"/>
                  </a:lnTo>
                  <a:lnTo>
                    <a:pt x="0" y="41795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sz="1600">
                <a:solidFill>
                  <a:prstClr val="white"/>
                </a:solidFill>
              </a:endParaRPr>
            </a:p>
          </p:txBody>
        </p:sp>
        <p:sp>
          <p:nvSpPr>
            <p:cNvPr id="121" name="Line 24"/>
            <p:cNvSpPr>
              <a:spLocks noChangeShapeType="1"/>
            </p:cNvSpPr>
            <p:nvPr/>
          </p:nvSpPr>
          <p:spPr bwMode="auto">
            <a:xfrm flipH="1">
              <a:off x="5303520" y="4700016"/>
              <a:ext cx="165100" cy="292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2" name="Line 26"/>
            <p:cNvSpPr>
              <a:spLocks noChangeShapeType="1"/>
            </p:cNvSpPr>
            <p:nvPr/>
          </p:nvSpPr>
          <p:spPr bwMode="auto">
            <a:xfrm>
              <a:off x="4846320" y="4846320"/>
              <a:ext cx="7315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3" name="Rectangle 28"/>
            <p:cNvSpPr>
              <a:spLocks noChangeArrowheads="1"/>
            </p:cNvSpPr>
            <p:nvPr/>
          </p:nvSpPr>
          <p:spPr bwMode="auto">
            <a:xfrm>
              <a:off x="4937760" y="4846320"/>
              <a:ext cx="442913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24" name="Rectangle 29"/>
            <p:cNvSpPr>
              <a:spLocks noChangeArrowheads="1"/>
            </p:cNvSpPr>
            <p:nvPr/>
          </p:nvSpPr>
          <p:spPr bwMode="auto">
            <a:xfrm>
              <a:off x="5120640" y="4389120"/>
              <a:ext cx="331822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r"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A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125" name="Line 24"/>
            <p:cNvSpPr>
              <a:spLocks noChangeShapeType="1"/>
            </p:cNvSpPr>
            <p:nvPr/>
          </p:nvSpPr>
          <p:spPr bwMode="auto">
            <a:xfrm flipH="1">
              <a:off x="5326967" y="5614416"/>
              <a:ext cx="165100" cy="292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" name="Line 26"/>
            <p:cNvSpPr>
              <a:spLocks noChangeShapeType="1"/>
            </p:cNvSpPr>
            <p:nvPr/>
          </p:nvSpPr>
          <p:spPr bwMode="auto">
            <a:xfrm>
              <a:off x="4869767" y="5760720"/>
              <a:ext cx="7315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7" name="Rectangle 28"/>
            <p:cNvSpPr>
              <a:spLocks noChangeArrowheads="1"/>
            </p:cNvSpPr>
            <p:nvPr/>
          </p:nvSpPr>
          <p:spPr bwMode="auto">
            <a:xfrm>
              <a:off x="4961207" y="5760720"/>
              <a:ext cx="442913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28" name="Rectangle 29"/>
            <p:cNvSpPr>
              <a:spLocks noChangeArrowheads="1"/>
            </p:cNvSpPr>
            <p:nvPr/>
          </p:nvSpPr>
          <p:spPr bwMode="auto">
            <a:xfrm>
              <a:off x="5153704" y="5303520"/>
              <a:ext cx="322205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r"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B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130" name="Line 17"/>
            <p:cNvSpPr>
              <a:spLocks noChangeShapeType="1"/>
            </p:cNvSpPr>
            <p:nvPr/>
          </p:nvSpPr>
          <p:spPr bwMode="auto">
            <a:xfrm>
              <a:off x="5829871" y="4395470"/>
              <a:ext cx="0" cy="4445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7907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Step 3: Add &amp; Subtract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199"/>
            <a:ext cx="8229600" cy="49377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ADDU R[rd]</a:t>
            </a:r>
            <a:r>
              <a:rPr lang="en-US" sz="2800" dirty="0" smtClean="0">
                <a:latin typeface="Courier New" pitchFamily="49" charset="0"/>
                <a:ea typeface="Courier" charset="0"/>
                <a:cs typeface="Courier New" pitchFamily="49" charset="0"/>
                <a:sym typeface="Symbol" charset="2"/>
              </a:rPr>
              <a:t></a:t>
            </a:r>
            <a:r>
              <a:rPr lang="en-US" sz="28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R[</a:t>
            </a:r>
            <a:r>
              <a:rPr lang="en-US" sz="28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rs</a:t>
            </a:r>
            <a:r>
              <a:rPr lang="en-US" sz="28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]+R[</a:t>
            </a:r>
            <a:r>
              <a:rPr lang="en-US" sz="28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rt</a:t>
            </a:r>
            <a:r>
              <a:rPr lang="en-US" sz="28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];</a:t>
            </a:r>
            <a:endParaRPr lang="en-US" dirty="0" smtClean="0">
              <a:latin typeface="Courier New" pitchFamily="49" charset="0"/>
              <a:ea typeface="Courier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 smtClean="0"/>
              <a:t>Connections:</a:t>
            </a:r>
            <a:endParaRPr lang="en-US" sz="2800" dirty="0"/>
          </a:p>
          <a:p>
            <a:pPr lvl="1"/>
            <a:r>
              <a:rPr lang="en-US" sz="2400" dirty="0" err="1" smtClean="0"/>
              <a:t>RegFile</a:t>
            </a:r>
            <a:r>
              <a:rPr lang="en-US" sz="2400" dirty="0" smtClean="0"/>
              <a:t> and ALU Inputs</a:t>
            </a:r>
            <a:endParaRPr lang="en-US" sz="2400" dirty="0"/>
          </a:p>
          <a:p>
            <a:pPr lvl="1"/>
            <a:r>
              <a:rPr lang="en-US" sz="2400" dirty="0" smtClean="0"/>
              <a:t>Connect </a:t>
            </a:r>
            <a:r>
              <a:rPr lang="en-US" sz="2400" dirty="0" err="1" smtClean="0"/>
              <a:t>RegFile</a:t>
            </a:r>
            <a:r>
              <a:rPr lang="en-US" sz="2400" dirty="0" smtClean="0"/>
              <a:t> and ALU</a:t>
            </a:r>
          </a:p>
          <a:p>
            <a:pPr lvl="1"/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RegWr</a:t>
            </a:r>
            <a:r>
              <a:rPr lang="en-US" sz="2400" dirty="0" smtClean="0"/>
              <a:t> (1) and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ALUctr</a:t>
            </a:r>
            <a:r>
              <a:rPr lang="en-US" sz="2400" dirty="0" smtClean="0"/>
              <a:t> (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ADD/SUB</a:t>
            </a:r>
            <a:r>
              <a:rPr lang="en-US" sz="2400" dirty="0" smtClean="0"/>
              <a:t>) set by control in </a:t>
            </a:r>
            <a:r>
              <a:rPr lang="en-US" sz="2400" b="1" dirty="0" smtClean="0"/>
              <a:t>ID</a:t>
            </a:r>
            <a:endParaRPr lang="en-US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B7C913-1C55-2A45-BCE7-BD72D202E1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5" name="Line 14"/>
          <p:cNvSpPr>
            <a:spLocks noChangeShapeType="1"/>
          </p:cNvSpPr>
          <p:nvPr/>
        </p:nvSpPr>
        <p:spPr bwMode="auto">
          <a:xfrm flipH="1">
            <a:off x="6300216" y="5157470"/>
            <a:ext cx="1651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6" name="Rectangle 15"/>
          <p:cNvSpPr>
            <a:spLocks noChangeArrowheads="1"/>
          </p:cNvSpPr>
          <p:nvPr/>
        </p:nvSpPr>
        <p:spPr bwMode="auto">
          <a:xfrm>
            <a:off x="6196584" y="5376672"/>
            <a:ext cx="54768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77" name="Rectangle 16"/>
          <p:cNvSpPr>
            <a:spLocks noChangeArrowheads="1"/>
          </p:cNvSpPr>
          <p:nvPr/>
        </p:nvSpPr>
        <p:spPr bwMode="auto">
          <a:xfrm>
            <a:off x="6007608" y="4855464"/>
            <a:ext cx="8493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Result</a:t>
            </a:r>
          </a:p>
        </p:txBody>
      </p:sp>
      <p:sp>
        <p:nvSpPr>
          <p:cNvPr id="78" name="Line 17"/>
          <p:cNvSpPr>
            <a:spLocks noChangeShapeType="1"/>
          </p:cNvSpPr>
          <p:nvPr/>
        </p:nvSpPr>
        <p:spPr bwMode="auto">
          <a:xfrm>
            <a:off x="5829871" y="4395470"/>
            <a:ext cx="0" cy="444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0" name="Rectangle 19"/>
          <p:cNvSpPr>
            <a:spLocks noChangeArrowheads="1"/>
          </p:cNvSpPr>
          <p:nvPr/>
        </p:nvSpPr>
        <p:spPr bwMode="auto">
          <a:xfrm>
            <a:off x="1718333" y="5612328"/>
            <a:ext cx="55945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CLK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81" name="Rectangle 20"/>
          <p:cNvSpPr>
            <a:spLocks noChangeArrowheads="1"/>
          </p:cNvSpPr>
          <p:nvPr/>
        </p:nvSpPr>
        <p:spPr bwMode="auto">
          <a:xfrm>
            <a:off x="1554480" y="4846320"/>
            <a:ext cx="7858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 err="1">
                <a:solidFill>
                  <a:prstClr val="black"/>
                </a:solidFill>
              </a:rPr>
              <a:t>busW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82" name="Rectangle 21"/>
          <p:cNvSpPr>
            <a:spLocks noChangeArrowheads="1"/>
          </p:cNvSpPr>
          <p:nvPr/>
        </p:nvSpPr>
        <p:spPr bwMode="auto">
          <a:xfrm>
            <a:off x="2327846" y="4706620"/>
            <a:ext cx="1431925" cy="1212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4" name="Line 23"/>
          <p:cNvSpPr>
            <a:spLocks noChangeShapeType="1"/>
          </p:cNvSpPr>
          <p:nvPr/>
        </p:nvSpPr>
        <p:spPr bwMode="auto">
          <a:xfrm flipH="1">
            <a:off x="1321371" y="5227320"/>
            <a:ext cx="1016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5" name="Line 24"/>
          <p:cNvSpPr>
            <a:spLocks noChangeShapeType="1"/>
          </p:cNvSpPr>
          <p:nvPr/>
        </p:nvSpPr>
        <p:spPr bwMode="auto">
          <a:xfrm flipH="1">
            <a:off x="1463040" y="5081270"/>
            <a:ext cx="1651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6" name="Rectangle 25"/>
          <p:cNvSpPr>
            <a:spLocks noChangeArrowheads="1"/>
          </p:cNvSpPr>
          <p:nvPr/>
        </p:nvSpPr>
        <p:spPr bwMode="auto">
          <a:xfrm>
            <a:off x="1463040" y="5227320"/>
            <a:ext cx="4429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88" name="Line 27"/>
          <p:cNvSpPr>
            <a:spLocks noChangeShapeType="1"/>
          </p:cNvSpPr>
          <p:nvPr/>
        </p:nvSpPr>
        <p:spPr bwMode="auto">
          <a:xfrm flipH="1">
            <a:off x="4023360" y="4700270"/>
            <a:ext cx="1651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9" name="Rectangle 28"/>
          <p:cNvSpPr>
            <a:spLocks noChangeArrowheads="1"/>
          </p:cNvSpPr>
          <p:nvPr/>
        </p:nvSpPr>
        <p:spPr bwMode="auto">
          <a:xfrm>
            <a:off x="4023360" y="4846320"/>
            <a:ext cx="4429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749040" y="4389120"/>
            <a:ext cx="717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 err="1">
                <a:solidFill>
                  <a:prstClr val="black"/>
                </a:solidFill>
              </a:rPr>
              <a:t>busA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91" name="Line 30"/>
          <p:cNvSpPr>
            <a:spLocks noChangeShapeType="1"/>
          </p:cNvSpPr>
          <p:nvPr/>
        </p:nvSpPr>
        <p:spPr bwMode="auto">
          <a:xfrm flipV="1">
            <a:off x="2477071" y="4452620"/>
            <a:ext cx="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3769296" y="4846320"/>
            <a:ext cx="1819275" cy="914400"/>
            <a:chOff x="3769296" y="4846320"/>
            <a:chExt cx="1819275" cy="914400"/>
          </a:xfrm>
        </p:grpSpPr>
        <p:sp>
          <p:nvSpPr>
            <p:cNvPr id="87" name="Line 26"/>
            <p:cNvSpPr>
              <a:spLocks noChangeShapeType="1"/>
            </p:cNvSpPr>
            <p:nvPr/>
          </p:nvSpPr>
          <p:spPr bwMode="auto">
            <a:xfrm>
              <a:off x="3769296" y="4846320"/>
              <a:ext cx="18034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" name="Line 31"/>
            <p:cNvSpPr>
              <a:spLocks noChangeShapeType="1"/>
            </p:cNvSpPr>
            <p:nvPr/>
          </p:nvSpPr>
          <p:spPr bwMode="auto">
            <a:xfrm>
              <a:off x="3785171" y="5760720"/>
              <a:ext cx="18034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93" name="Line 32"/>
          <p:cNvSpPr>
            <a:spLocks noChangeShapeType="1"/>
          </p:cNvSpPr>
          <p:nvPr/>
        </p:nvSpPr>
        <p:spPr bwMode="auto">
          <a:xfrm flipH="1">
            <a:off x="4023360" y="5614670"/>
            <a:ext cx="1651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4" name="Rectangle 33"/>
          <p:cNvSpPr>
            <a:spLocks noChangeArrowheads="1"/>
          </p:cNvSpPr>
          <p:nvPr/>
        </p:nvSpPr>
        <p:spPr bwMode="auto">
          <a:xfrm>
            <a:off x="4023360" y="5760720"/>
            <a:ext cx="4429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95" name="Rectangle 34"/>
          <p:cNvSpPr>
            <a:spLocks noChangeArrowheads="1"/>
          </p:cNvSpPr>
          <p:nvPr/>
        </p:nvSpPr>
        <p:spPr bwMode="auto">
          <a:xfrm>
            <a:off x="3749040" y="5303520"/>
            <a:ext cx="7032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 err="1">
                <a:solidFill>
                  <a:prstClr val="black"/>
                </a:solidFill>
              </a:rPr>
              <a:t>busB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96" name="Line 35"/>
          <p:cNvSpPr>
            <a:spLocks noChangeShapeType="1"/>
          </p:cNvSpPr>
          <p:nvPr/>
        </p:nvSpPr>
        <p:spPr bwMode="auto">
          <a:xfrm flipH="1">
            <a:off x="1829371" y="5684520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7" name="Line 36"/>
          <p:cNvSpPr>
            <a:spLocks noChangeShapeType="1"/>
          </p:cNvSpPr>
          <p:nvPr/>
        </p:nvSpPr>
        <p:spPr bwMode="auto">
          <a:xfrm>
            <a:off x="2781871" y="4271645"/>
            <a:ext cx="0" cy="431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8" name="Line 37"/>
          <p:cNvSpPr>
            <a:spLocks noChangeShapeType="1"/>
          </p:cNvSpPr>
          <p:nvPr/>
        </p:nvSpPr>
        <p:spPr bwMode="auto">
          <a:xfrm flipV="1">
            <a:off x="2712021" y="4382770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9" name="Rectangle 38"/>
          <p:cNvSpPr>
            <a:spLocks noChangeArrowheads="1"/>
          </p:cNvSpPr>
          <p:nvPr/>
        </p:nvSpPr>
        <p:spPr bwMode="auto">
          <a:xfrm>
            <a:off x="2538984" y="4236720"/>
            <a:ext cx="31273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00" name="Line 39"/>
          <p:cNvSpPr>
            <a:spLocks noChangeShapeType="1"/>
          </p:cNvSpPr>
          <p:nvPr/>
        </p:nvSpPr>
        <p:spPr bwMode="auto">
          <a:xfrm>
            <a:off x="3162871" y="4271645"/>
            <a:ext cx="0" cy="431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1" name="Line 40"/>
          <p:cNvSpPr>
            <a:spLocks noChangeShapeType="1"/>
          </p:cNvSpPr>
          <p:nvPr/>
        </p:nvSpPr>
        <p:spPr bwMode="auto">
          <a:xfrm flipV="1">
            <a:off x="3093021" y="4382770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2" name="Rectangle 41"/>
          <p:cNvSpPr>
            <a:spLocks noChangeArrowheads="1"/>
          </p:cNvSpPr>
          <p:nvPr/>
        </p:nvSpPr>
        <p:spPr bwMode="auto">
          <a:xfrm>
            <a:off x="2919984" y="4236720"/>
            <a:ext cx="31273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03" name="Line 42"/>
          <p:cNvSpPr>
            <a:spLocks noChangeShapeType="1"/>
          </p:cNvSpPr>
          <p:nvPr/>
        </p:nvSpPr>
        <p:spPr bwMode="auto">
          <a:xfrm>
            <a:off x="3620071" y="4271645"/>
            <a:ext cx="0" cy="431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4" name="Line 43"/>
          <p:cNvSpPr>
            <a:spLocks noChangeShapeType="1"/>
          </p:cNvSpPr>
          <p:nvPr/>
        </p:nvSpPr>
        <p:spPr bwMode="auto">
          <a:xfrm flipV="1">
            <a:off x="3550221" y="4382770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5" name="Rectangle 44"/>
          <p:cNvSpPr>
            <a:spLocks noChangeArrowheads="1"/>
          </p:cNvSpPr>
          <p:nvPr/>
        </p:nvSpPr>
        <p:spPr bwMode="auto">
          <a:xfrm>
            <a:off x="3377184" y="4236720"/>
            <a:ext cx="31273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06" name="Rectangle 45"/>
          <p:cNvSpPr>
            <a:spLocks noChangeArrowheads="1"/>
          </p:cNvSpPr>
          <p:nvPr/>
        </p:nvSpPr>
        <p:spPr bwMode="auto">
          <a:xfrm>
            <a:off x="2477071" y="4693920"/>
            <a:ext cx="54758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RW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07" name="Rectangle 46"/>
          <p:cNvSpPr>
            <a:spLocks noChangeArrowheads="1"/>
          </p:cNvSpPr>
          <p:nvPr/>
        </p:nvSpPr>
        <p:spPr bwMode="auto">
          <a:xfrm>
            <a:off x="2934271" y="4693920"/>
            <a:ext cx="47128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RA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08" name="Rectangle 47"/>
          <p:cNvSpPr>
            <a:spLocks noChangeArrowheads="1"/>
          </p:cNvSpPr>
          <p:nvPr/>
        </p:nvSpPr>
        <p:spPr bwMode="auto">
          <a:xfrm>
            <a:off x="3315271" y="4693920"/>
            <a:ext cx="461666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RB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09" name="Rectangle 48"/>
          <p:cNvSpPr>
            <a:spLocks noChangeArrowheads="1"/>
          </p:cNvSpPr>
          <p:nvPr/>
        </p:nvSpPr>
        <p:spPr bwMode="auto">
          <a:xfrm>
            <a:off x="2477071" y="5092382"/>
            <a:ext cx="1287463" cy="704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sz="2000">
                <a:solidFill>
                  <a:prstClr val="black"/>
                </a:solidFill>
              </a:rPr>
              <a:t>32 x 32-bit</a:t>
            </a:r>
          </a:p>
          <a:p>
            <a:pPr defTabSz="457200"/>
            <a:r>
              <a:rPr lang="en-US" sz="2000">
                <a:solidFill>
                  <a:prstClr val="black"/>
                </a:solidFill>
              </a:rPr>
              <a:t>Registers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1791271" y="3931920"/>
            <a:ext cx="4648200" cy="577850"/>
            <a:chOff x="1791271" y="3931920"/>
            <a:chExt cx="4648200" cy="577850"/>
          </a:xfrm>
        </p:grpSpPr>
        <p:sp>
          <p:nvSpPr>
            <p:cNvPr id="79" name="Rectangle 18"/>
            <p:cNvSpPr>
              <a:spLocks noChangeArrowheads="1"/>
            </p:cNvSpPr>
            <p:nvPr/>
          </p:nvSpPr>
          <p:spPr bwMode="auto">
            <a:xfrm>
              <a:off x="5450459" y="4084320"/>
              <a:ext cx="989012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srgbClr val="FF0000"/>
                  </a:solidFill>
                </a:rPr>
                <a:t>ALUctr</a:t>
              </a:r>
            </a:p>
          </p:txBody>
        </p:sp>
        <p:sp>
          <p:nvSpPr>
            <p:cNvPr id="83" name="Rectangle 22"/>
            <p:cNvSpPr>
              <a:spLocks noChangeArrowheads="1"/>
            </p:cNvSpPr>
            <p:nvPr/>
          </p:nvSpPr>
          <p:spPr bwMode="auto">
            <a:xfrm>
              <a:off x="1791271" y="4112895"/>
              <a:ext cx="890588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err="1">
                  <a:solidFill>
                    <a:srgbClr val="FF0000"/>
                  </a:solidFill>
                </a:rPr>
                <a:t>RegWr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13" name="Rectangle 52"/>
            <p:cNvSpPr>
              <a:spLocks noChangeArrowheads="1"/>
            </p:cNvSpPr>
            <p:nvPr/>
          </p:nvSpPr>
          <p:spPr bwMode="auto">
            <a:xfrm>
              <a:off x="2996184" y="3931920"/>
              <a:ext cx="368091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err="1" smtClean="0">
                  <a:solidFill>
                    <a:srgbClr val="FF0000"/>
                  </a:solidFill>
                </a:rPr>
                <a:t>rs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14" name="Rectangle 53"/>
            <p:cNvSpPr>
              <a:spLocks noChangeArrowheads="1"/>
            </p:cNvSpPr>
            <p:nvPr/>
          </p:nvSpPr>
          <p:spPr bwMode="auto">
            <a:xfrm>
              <a:off x="3453384" y="3931920"/>
              <a:ext cx="358072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err="1" smtClean="0">
                  <a:solidFill>
                    <a:srgbClr val="FF0000"/>
                  </a:solidFill>
                </a:rPr>
                <a:t>rt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15" name="Rectangle 54"/>
            <p:cNvSpPr>
              <a:spLocks noChangeArrowheads="1"/>
            </p:cNvSpPr>
            <p:nvPr/>
          </p:nvSpPr>
          <p:spPr bwMode="auto">
            <a:xfrm>
              <a:off x="2615184" y="3931920"/>
              <a:ext cx="403407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srgbClr val="FF0000"/>
                  </a:solidFill>
                </a:rPr>
                <a:t>rd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16" name="Rectangle 55"/>
          <p:cNvSpPr>
            <a:spLocks noChangeArrowheads="1"/>
          </p:cNvSpPr>
          <p:nvPr/>
        </p:nvSpPr>
        <p:spPr bwMode="auto">
          <a:xfrm rot="5400000">
            <a:off x="5605240" y="5142389"/>
            <a:ext cx="565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dirty="0">
                <a:solidFill>
                  <a:prstClr val="black"/>
                </a:solidFill>
              </a:rPr>
              <a:t>ALU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17" name="Line 83"/>
          <p:cNvSpPr>
            <a:spLocks noChangeShapeType="1"/>
          </p:cNvSpPr>
          <p:nvPr/>
        </p:nvSpPr>
        <p:spPr bwMode="auto">
          <a:xfrm>
            <a:off x="2324671" y="5608320"/>
            <a:ext cx="1524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18" name="Line 84"/>
          <p:cNvSpPr>
            <a:spLocks noChangeShapeType="1"/>
          </p:cNvSpPr>
          <p:nvPr/>
        </p:nvSpPr>
        <p:spPr bwMode="auto">
          <a:xfrm flipH="1">
            <a:off x="2324671" y="5684520"/>
            <a:ext cx="1524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19" name="Freeform 118"/>
          <p:cNvSpPr/>
          <p:nvPr/>
        </p:nvSpPr>
        <p:spPr>
          <a:xfrm>
            <a:off x="5571109" y="4660582"/>
            <a:ext cx="482600" cy="1270000"/>
          </a:xfrm>
          <a:custGeom>
            <a:avLst/>
            <a:gdLst>
              <a:gd name="connsiteX0" fmla="*/ 0 w 482321"/>
              <a:gd name="connsiteY0" fmla="*/ 417950 h 1269925"/>
              <a:gd name="connsiteX1" fmla="*/ 0 w 482321"/>
              <a:gd name="connsiteY1" fmla="*/ 0 h 1269925"/>
              <a:gd name="connsiteX2" fmla="*/ 466244 w 482321"/>
              <a:gd name="connsiteY2" fmla="*/ 337575 h 1269925"/>
              <a:gd name="connsiteX3" fmla="*/ 482321 w 482321"/>
              <a:gd name="connsiteY3" fmla="*/ 916275 h 1269925"/>
              <a:gd name="connsiteX4" fmla="*/ 32155 w 482321"/>
              <a:gd name="connsiteY4" fmla="*/ 1269925 h 1269925"/>
              <a:gd name="connsiteX5" fmla="*/ 0 w 482321"/>
              <a:gd name="connsiteY5" fmla="*/ 868050 h 1269925"/>
              <a:gd name="connsiteX6" fmla="*/ 192928 w 482321"/>
              <a:gd name="connsiteY6" fmla="*/ 691225 h 1269925"/>
              <a:gd name="connsiteX7" fmla="*/ 0 w 482321"/>
              <a:gd name="connsiteY7" fmla="*/ 530475 h 1269925"/>
              <a:gd name="connsiteX8" fmla="*/ 0 w 482321"/>
              <a:gd name="connsiteY8" fmla="*/ 417950 h 1269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2321" h="1269925">
                <a:moveTo>
                  <a:pt x="0" y="417950"/>
                </a:moveTo>
                <a:lnTo>
                  <a:pt x="0" y="0"/>
                </a:lnTo>
                <a:lnTo>
                  <a:pt x="466244" y="337575"/>
                </a:lnTo>
                <a:lnTo>
                  <a:pt x="482321" y="916275"/>
                </a:lnTo>
                <a:lnTo>
                  <a:pt x="32155" y="1269925"/>
                </a:lnTo>
                <a:lnTo>
                  <a:pt x="0" y="868050"/>
                </a:lnTo>
                <a:lnTo>
                  <a:pt x="192928" y="691225"/>
                </a:lnTo>
                <a:lnTo>
                  <a:pt x="0" y="530475"/>
                </a:lnTo>
                <a:lnTo>
                  <a:pt x="0" y="41795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600">
              <a:solidFill>
                <a:prstClr val="white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3769296" y="4846320"/>
            <a:ext cx="747395" cy="914400"/>
            <a:chOff x="3769296" y="4846320"/>
            <a:chExt cx="747395" cy="914400"/>
          </a:xfrm>
        </p:grpSpPr>
        <p:sp>
          <p:nvSpPr>
            <p:cNvPr id="54" name="Line 26"/>
            <p:cNvSpPr>
              <a:spLocks noChangeShapeType="1"/>
            </p:cNvSpPr>
            <p:nvPr/>
          </p:nvSpPr>
          <p:spPr bwMode="auto">
            <a:xfrm>
              <a:off x="3769296" y="4846320"/>
              <a:ext cx="7315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Line 31"/>
            <p:cNvSpPr>
              <a:spLocks noChangeShapeType="1"/>
            </p:cNvSpPr>
            <p:nvPr/>
          </p:nvSpPr>
          <p:spPr bwMode="auto">
            <a:xfrm>
              <a:off x="3785171" y="5760720"/>
              <a:ext cx="73152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846320" y="4389120"/>
            <a:ext cx="754967" cy="1768475"/>
            <a:chOff x="4846320" y="4389120"/>
            <a:chExt cx="754967" cy="1768475"/>
          </a:xfrm>
        </p:grpSpPr>
        <p:sp>
          <p:nvSpPr>
            <p:cNvPr id="58" name="Line 24"/>
            <p:cNvSpPr>
              <a:spLocks noChangeShapeType="1"/>
            </p:cNvSpPr>
            <p:nvPr/>
          </p:nvSpPr>
          <p:spPr bwMode="auto">
            <a:xfrm flipH="1">
              <a:off x="5303520" y="4700016"/>
              <a:ext cx="165100" cy="292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9" name="Line 26"/>
            <p:cNvSpPr>
              <a:spLocks noChangeShapeType="1"/>
            </p:cNvSpPr>
            <p:nvPr/>
          </p:nvSpPr>
          <p:spPr bwMode="auto">
            <a:xfrm>
              <a:off x="4846320" y="4846320"/>
              <a:ext cx="7315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" name="Rectangle 28"/>
            <p:cNvSpPr>
              <a:spLocks noChangeArrowheads="1"/>
            </p:cNvSpPr>
            <p:nvPr/>
          </p:nvSpPr>
          <p:spPr bwMode="auto">
            <a:xfrm>
              <a:off x="4937760" y="4846320"/>
              <a:ext cx="442913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61" name="Rectangle 29"/>
            <p:cNvSpPr>
              <a:spLocks noChangeArrowheads="1"/>
            </p:cNvSpPr>
            <p:nvPr/>
          </p:nvSpPr>
          <p:spPr bwMode="auto">
            <a:xfrm>
              <a:off x="5120640" y="4389120"/>
              <a:ext cx="331822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r"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A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62" name="Line 24"/>
            <p:cNvSpPr>
              <a:spLocks noChangeShapeType="1"/>
            </p:cNvSpPr>
            <p:nvPr/>
          </p:nvSpPr>
          <p:spPr bwMode="auto">
            <a:xfrm flipH="1">
              <a:off x="5326967" y="5614416"/>
              <a:ext cx="165100" cy="292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3" name="Line 26"/>
            <p:cNvSpPr>
              <a:spLocks noChangeShapeType="1"/>
            </p:cNvSpPr>
            <p:nvPr/>
          </p:nvSpPr>
          <p:spPr bwMode="auto">
            <a:xfrm>
              <a:off x="4869767" y="5760720"/>
              <a:ext cx="7315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" name="Rectangle 28"/>
            <p:cNvSpPr>
              <a:spLocks noChangeArrowheads="1"/>
            </p:cNvSpPr>
            <p:nvPr/>
          </p:nvSpPr>
          <p:spPr bwMode="auto">
            <a:xfrm>
              <a:off x="4961207" y="5760720"/>
              <a:ext cx="442913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65" name="Rectangle 29"/>
            <p:cNvSpPr>
              <a:spLocks noChangeArrowheads="1"/>
            </p:cNvSpPr>
            <p:nvPr/>
          </p:nvSpPr>
          <p:spPr bwMode="auto">
            <a:xfrm>
              <a:off x="5153704" y="5303520"/>
              <a:ext cx="322205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r"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B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</p:grpSp>
      <p:sp>
        <p:nvSpPr>
          <p:cNvPr id="67" name="Line 13"/>
          <p:cNvSpPr>
            <a:spLocks noChangeShapeType="1"/>
          </p:cNvSpPr>
          <p:nvPr/>
        </p:nvSpPr>
        <p:spPr bwMode="auto">
          <a:xfrm flipH="1">
            <a:off x="6045771" y="5303520"/>
            <a:ext cx="73152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1321371" y="5214620"/>
            <a:ext cx="6578600" cy="1042416"/>
            <a:chOff x="1321371" y="5214620"/>
            <a:chExt cx="6578600" cy="1042416"/>
          </a:xfrm>
        </p:grpSpPr>
        <p:sp>
          <p:nvSpPr>
            <p:cNvPr id="74" name="Line 13"/>
            <p:cNvSpPr>
              <a:spLocks noChangeShapeType="1"/>
            </p:cNvSpPr>
            <p:nvPr/>
          </p:nvSpPr>
          <p:spPr bwMode="auto">
            <a:xfrm flipH="1">
              <a:off x="6045771" y="5303520"/>
              <a:ext cx="18542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0" name="Line 49"/>
            <p:cNvSpPr>
              <a:spLocks noChangeShapeType="1"/>
            </p:cNvSpPr>
            <p:nvPr/>
          </p:nvSpPr>
          <p:spPr bwMode="auto">
            <a:xfrm>
              <a:off x="7125271" y="5316220"/>
              <a:ext cx="0" cy="92354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1" name="Line 50"/>
            <p:cNvSpPr>
              <a:spLocks noChangeShapeType="1"/>
            </p:cNvSpPr>
            <p:nvPr/>
          </p:nvSpPr>
          <p:spPr bwMode="auto">
            <a:xfrm flipH="1">
              <a:off x="1321371" y="6248883"/>
              <a:ext cx="58166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2" name="Line 51"/>
            <p:cNvSpPr>
              <a:spLocks noChangeShapeType="1"/>
            </p:cNvSpPr>
            <p:nvPr/>
          </p:nvSpPr>
          <p:spPr bwMode="auto">
            <a:xfrm flipV="1">
              <a:off x="1334071" y="5214620"/>
              <a:ext cx="0" cy="104241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0" name="Line 23"/>
            <p:cNvSpPr>
              <a:spLocks noChangeShapeType="1"/>
            </p:cNvSpPr>
            <p:nvPr/>
          </p:nvSpPr>
          <p:spPr bwMode="auto">
            <a:xfrm flipH="1">
              <a:off x="1325880" y="5230368"/>
              <a:ext cx="10160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17892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Step 3: Or Immediate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199"/>
            <a:ext cx="8229600" cy="49377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ORI R[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  <a:sym typeface="Symbol"/>
              </a:rPr>
              <a:t>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R[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]|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zero_ext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(Imm16);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Is the hardware below sufficient?</a:t>
            </a:r>
            <a:endParaRPr lang="en-US" sz="2800" dirty="0"/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Zero extend </a:t>
            </a:r>
            <a:r>
              <a:rPr lang="en-US" sz="2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imm16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cs typeface="Courier New" pitchFamily="49" charset="0"/>
              </a:rPr>
              <a:t>?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Pass </a:t>
            </a:r>
            <a:r>
              <a:rPr lang="en-US" sz="2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imm16</a:t>
            </a:r>
            <a:r>
              <a:rPr lang="en-US" sz="2400" dirty="0" smtClean="0">
                <a:solidFill>
                  <a:srgbClr val="FF0000"/>
                </a:solidFill>
              </a:rPr>
              <a:t> to input of ALU?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Write result to </a:t>
            </a:r>
            <a:r>
              <a:rPr lang="en-US" sz="2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rt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cs typeface="Courier New" pitchFamily="49" charset="0"/>
              </a:rPr>
              <a:t>?</a:t>
            </a:r>
            <a:endParaRPr lang="en-US" sz="2400" dirty="0">
              <a:solidFill>
                <a:srgbClr val="FF000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B7C913-1C55-2A45-BCE7-BD72D202E1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5" name="Line 14"/>
          <p:cNvSpPr>
            <a:spLocks noChangeShapeType="1"/>
          </p:cNvSpPr>
          <p:nvPr/>
        </p:nvSpPr>
        <p:spPr bwMode="auto">
          <a:xfrm flipH="1">
            <a:off x="6300216" y="5157470"/>
            <a:ext cx="1651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6" name="Rectangle 15"/>
          <p:cNvSpPr>
            <a:spLocks noChangeArrowheads="1"/>
          </p:cNvSpPr>
          <p:nvPr/>
        </p:nvSpPr>
        <p:spPr bwMode="auto">
          <a:xfrm>
            <a:off x="6196584" y="5376672"/>
            <a:ext cx="54768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77" name="Rectangle 16"/>
          <p:cNvSpPr>
            <a:spLocks noChangeArrowheads="1"/>
          </p:cNvSpPr>
          <p:nvPr/>
        </p:nvSpPr>
        <p:spPr bwMode="auto">
          <a:xfrm>
            <a:off x="6007608" y="4855464"/>
            <a:ext cx="8493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Result</a:t>
            </a:r>
          </a:p>
        </p:txBody>
      </p:sp>
      <p:sp>
        <p:nvSpPr>
          <p:cNvPr id="78" name="Line 17"/>
          <p:cNvSpPr>
            <a:spLocks noChangeShapeType="1"/>
          </p:cNvSpPr>
          <p:nvPr/>
        </p:nvSpPr>
        <p:spPr bwMode="auto">
          <a:xfrm>
            <a:off x="5829871" y="4395470"/>
            <a:ext cx="0" cy="444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0" name="Rectangle 19"/>
          <p:cNvSpPr>
            <a:spLocks noChangeArrowheads="1"/>
          </p:cNvSpPr>
          <p:nvPr/>
        </p:nvSpPr>
        <p:spPr bwMode="auto">
          <a:xfrm>
            <a:off x="1718333" y="5612328"/>
            <a:ext cx="55945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CLK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81" name="Rectangle 20"/>
          <p:cNvSpPr>
            <a:spLocks noChangeArrowheads="1"/>
          </p:cNvSpPr>
          <p:nvPr/>
        </p:nvSpPr>
        <p:spPr bwMode="auto">
          <a:xfrm>
            <a:off x="1554480" y="4846320"/>
            <a:ext cx="7858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 err="1">
                <a:solidFill>
                  <a:prstClr val="black"/>
                </a:solidFill>
              </a:rPr>
              <a:t>busW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82" name="Rectangle 21"/>
          <p:cNvSpPr>
            <a:spLocks noChangeArrowheads="1"/>
          </p:cNvSpPr>
          <p:nvPr/>
        </p:nvSpPr>
        <p:spPr bwMode="auto">
          <a:xfrm>
            <a:off x="2327846" y="4706620"/>
            <a:ext cx="1431925" cy="1212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4" name="Line 23"/>
          <p:cNvSpPr>
            <a:spLocks noChangeShapeType="1"/>
          </p:cNvSpPr>
          <p:nvPr/>
        </p:nvSpPr>
        <p:spPr bwMode="auto">
          <a:xfrm flipH="1">
            <a:off x="1321371" y="5227320"/>
            <a:ext cx="1016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5" name="Line 24"/>
          <p:cNvSpPr>
            <a:spLocks noChangeShapeType="1"/>
          </p:cNvSpPr>
          <p:nvPr/>
        </p:nvSpPr>
        <p:spPr bwMode="auto">
          <a:xfrm flipH="1">
            <a:off x="1463040" y="5081270"/>
            <a:ext cx="1651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6" name="Rectangle 25"/>
          <p:cNvSpPr>
            <a:spLocks noChangeArrowheads="1"/>
          </p:cNvSpPr>
          <p:nvPr/>
        </p:nvSpPr>
        <p:spPr bwMode="auto">
          <a:xfrm>
            <a:off x="1463040" y="5227320"/>
            <a:ext cx="4429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88" name="Line 27"/>
          <p:cNvSpPr>
            <a:spLocks noChangeShapeType="1"/>
          </p:cNvSpPr>
          <p:nvPr/>
        </p:nvSpPr>
        <p:spPr bwMode="auto">
          <a:xfrm flipH="1">
            <a:off x="4023360" y="4700270"/>
            <a:ext cx="1651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9" name="Rectangle 28"/>
          <p:cNvSpPr>
            <a:spLocks noChangeArrowheads="1"/>
          </p:cNvSpPr>
          <p:nvPr/>
        </p:nvSpPr>
        <p:spPr bwMode="auto">
          <a:xfrm>
            <a:off x="4023360" y="4846320"/>
            <a:ext cx="4429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749040" y="4389120"/>
            <a:ext cx="717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 err="1">
                <a:solidFill>
                  <a:prstClr val="black"/>
                </a:solidFill>
              </a:rPr>
              <a:t>busA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91" name="Line 30"/>
          <p:cNvSpPr>
            <a:spLocks noChangeShapeType="1"/>
          </p:cNvSpPr>
          <p:nvPr/>
        </p:nvSpPr>
        <p:spPr bwMode="auto">
          <a:xfrm flipV="1">
            <a:off x="2477071" y="4452620"/>
            <a:ext cx="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" name="Group 56"/>
          <p:cNvGrpSpPr/>
          <p:nvPr/>
        </p:nvGrpSpPr>
        <p:grpSpPr>
          <a:xfrm>
            <a:off x="3769296" y="4846320"/>
            <a:ext cx="1819275" cy="914400"/>
            <a:chOff x="3769296" y="4846320"/>
            <a:chExt cx="1819275" cy="914400"/>
          </a:xfrm>
        </p:grpSpPr>
        <p:sp>
          <p:nvSpPr>
            <p:cNvPr id="87" name="Line 26"/>
            <p:cNvSpPr>
              <a:spLocks noChangeShapeType="1"/>
            </p:cNvSpPr>
            <p:nvPr/>
          </p:nvSpPr>
          <p:spPr bwMode="auto">
            <a:xfrm>
              <a:off x="3769296" y="4846320"/>
              <a:ext cx="1803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" name="Line 31"/>
            <p:cNvSpPr>
              <a:spLocks noChangeShapeType="1"/>
            </p:cNvSpPr>
            <p:nvPr/>
          </p:nvSpPr>
          <p:spPr bwMode="auto">
            <a:xfrm>
              <a:off x="3785171" y="5760720"/>
              <a:ext cx="18034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93" name="Line 32"/>
          <p:cNvSpPr>
            <a:spLocks noChangeShapeType="1"/>
          </p:cNvSpPr>
          <p:nvPr/>
        </p:nvSpPr>
        <p:spPr bwMode="auto">
          <a:xfrm flipH="1">
            <a:off x="4023360" y="5614670"/>
            <a:ext cx="1651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4" name="Rectangle 33"/>
          <p:cNvSpPr>
            <a:spLocks noChangeArrowheads="1"/>
          </p:cNvSpPr>
          <p:nvPr/>
        </p:nvSpPr>
        <p:spPr bwMode="auto">
          <a:xfrm>
            <a:off x="4023360" y="5760720"/>
            <a:ext cx="4429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95" name="Rectangle 34"/>
          <p:cNvSpPr>
            <a:spLocks noChangeArrowheads="1"/>
          </p:cNvSpPr>
          <p:nvPr/>
        </p:nvSpPr>
        <p:spPr bwMode="auto">
          <a:xfrm>
            <a:off x="3749040" y="5303520"/>
            <a:ext cx="7032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 err="1">
                <a:solidFill>
                  <a:prstClr val="black"/>
                </a:solidFill>
              </a:rPr>
              <a:t>busB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96" name="Line 35"/>
          <p:cNvSpPr>
            <a:spLocks noChangeShapeType="1"/>
          </p:cNvSpPr>
          <p:nvPr/>
        </p:nvSpPr>
        <p:spPr bwMode="auto">
          <a:xfrm flipH="1">
            <a:off x="1829371" y="5684520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7" name="Line 36"/>
          <p:cNvSpPr>
            <a:spLocks noChangeShapeType="1"/>
          </p:cNvSpPr>
          <p:nvPr/>
        </p:nvSpPr>
        <p:spPr bwMode="auto">
          <a:xfrm>
            <a:off x="2781871" y="4271645"/>
            <a:ext cx="0" cy="431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8" name="Line 37"/>
          <p:cNvSpPr>
            <a:spLocks noChangeShapeType="1"/>
          </p:cNvSpPr>
          <p:nvPr/>
        </p:nvSpPr>
        <p:spPr bwMode="auto">
          <a:xfrm flipV="1">
            <a:off x="2712021" y="4382770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9" name="Rectangle 38"/>
          <p:cNvSpPr>
            <a:spLocks noChangeArrowheads="1"/>
          </p:cNvSpPr>
          <p:nvPr/>
        </p:nvSpPr>
        <p:spPr bwMode="auto">
          <a:xfrm>
            <a:off x="2538984" y="4236720"/>
            <a:ext cx="31273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00" name="Line 39"/>
          <p:cNvSpPr>
            <a:spLocks noChangeShapeType="1"/>
          </p:cNvSpPr>
          <p:nvPr/>
        </p:nvSpPr>
        <p:spPr bwMode="auto">
          <a:xfrm>
            <a:off x="3162871" y="4271645"/>
            <a:ext cx="0" cy="431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1" name="Line 40"/>
          <p:cNvSpPr>
            <a:spLocks noChangeShapeType="1"/>
          </p:cNvSpPr>
          <p:nvPr/>
        </p:nvSpPr>
        <p:spPr bwMode="auto">
          <a:xfrm flipV="1">
            <a:off x="3093021" y="4382770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2" name="Rectangle 41"/>
          <p:cNvSpPr>
            <a:spLocks noChangeArrowheads="1"/>
          </p:cNvSpPr>
          <p:nvPr/>
        </p:nvSpPr>
        <p:spPr bwMode="auto">
          <a:xfrm>
            <a:off x="2919984" y="4236720"/>
            <a:ext cx="31273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03" name="Line 42"/>
          <p:cNvSpPr>
            <a:spLocks noChangeShapeType="1"/>
          </p:cNvSpPr>
          <p:nvPr/>
        </p:nvSpPr>
        <p:spPr bwMode="auto">
          <a:xfrm>
            <a:off x="3620071" y="4271645"/>
            <a:ext cx="0" cy="431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4" name="Line 43"/>
          <p:cNvSpPr>
            <a:spLocks noChangeShapeType="1"/>
          </p:cNvSpPr>
          <p:nvPr/>
        </p:nvSpPr>
        <p:spPr bwMode="auto">
          <a:xfrm flipV="1">
            <a:off x="3550221" y="4382770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5" name="Rectangle 44"/>
          <p:cNvSpPr>
            <a:spLocks noChangeArrowheads="1"/>
          </p:cNvSpPr>
          <p:nvPr/>
        </p:nvSpPr>
        <p:spPr bwMode="auto">
          <a:xfrm>
            <a:off x="3377184" y="4236720"/>
            <a:ext cx="31273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06" name="Rectangle 45"/>
          <p:cNvSpPr>
            <a:spLocks noChangeArrowheads="1"/>
          </p:cNvSpPr>
          <p:nvPr/>
        </p:nvSpPr>
        <p:spPr bwMode="auto">
          <a:xfrm>
            <a:off x="2477071" y="4693920"/>
            <a:ext cx="54758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RW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07" name="Rectangle 46"/>
          <p:cNvSpPr>
            <a:spLocks noChangeArrowheads="1"/>
          </p:cNvSpPr>
          <p:nvPr/>
        </p:nvSpPr>
        <p:spPr bwMode="auto">
          <a:xfrm>
            <a:off x="2934271" y="4693920"/>
            <a:ext cx="47128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RA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08" name="Rectangle 47"/>
          <p:cNvSpPr>
            <a:spLocks noChangeArrowheads="1"/>
          </p:cNvSpPr>
          <p:nvPr/>
        </p:nvSpPr>
        <p:spPr bwMode="auto">
          <a:xfrm>
            <a:off x="3315271" y="4693920"/>
            <a:ext cx="461666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RB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09" name="Rectangle 48"/>
          <p:cNvSpPr>
            <a:spLocks noChangeArrowheads="1"/>
          </p:cNvSpPr>
          <p:nvPr/>
        </p:nvSpPr>
        <p:spPr bwMode="auto">
          <a:xfrm>
            <a:off x="2477071" y="5092382"/>
            <a:ext cx="1287463" cy="704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sz="2000">
                <a:solidFill>
                  <a:prstClr val="black"/>
                </a:solidFill>
              </a:rPr>
              <a:t>32 x 32-bit</a:t>
            </a:r>
          </a:p>
          <a:p>
            <a:pPr defTabSz="457200"/>
            <a:r>
              <a:rPr lang="en-US" sz="2000">
                <a:solidFill>
                  <a:prstClr val="black"/>
                </a:solidFill>
              </a:rPr>
              <a:t>Registers</a:t>
            </a:r>
          </a:p>
        </p:txBody>
      </p:sp>
      <p:grpSp>
        <p:nvGrpSpPr>
          <p:cNvPr id="3" name="Group 67"/>
          <p:cNvGrpSpPr/>
          <p:nvPr/>
        </p:nvGrpSpPr>
        <p:grpSpPr>
          <a:xfrm>
            <a:off x="1321371" y="5214620"/>
            <a:ext cx="6578600" cy="1042416"/>
            <a:chOff x="1321371" y="5214620"/>
            <a:chExt cx="6578600" cy="1042416"/>
          </a:xfrm>
        </p:grpSpPr>
        <p:sp>
          <p:nvSpPr>
            <p:cNvPr id="74" name="Line 13"/>
            <p:cNvSpPr>
              <a:spLocks noChangeShapeType="1"/>
            </p:cNvSpPr>
            <p:nvPr/>
          </p:nvSpPr>
          <p:spPr bwMode="auto">
            <a:xfrm flipH="1">
              <a:off x="6045771" y="5303520"/>
              <a:ext cx="18542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0" name="Line 49"/>
            <p:cNvSpPr>
              <a:spLocks noChangeShapeType="1"/>
            </p:cNvSpPr>
            <p:nvPr/>
          </p:nvSpPr>
          <p:spPr bwMode="auto">
            <a:xfrm>
              <a:off x="7125271" y="5316220"/>
              <a:ext cx="0" cy="9235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1" name="Line 50"/>
            <p:cNvSpPr>
              <a:spLocks noChangeShapeType="1"/>
            </p:cNvSpPr>
            <p:nvPr/>
          </p:nvSpPr>
          <p:spPr bwMode="auto">
            <a:xfrm flipH="1">
              <a:off x="1321371" y="6248883"/>
              <a:ext cx="58166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2" name="Line 51"/>
            <p:cNvSpPr>
              <a:spLocks noChangeShapeType="1"/>
            </p:cNvSpPr>
            <p:nvPr/>
          </p:nvSpPr>
          <p:spPr bwMode="auto">
            <a:xfrm flipV="1">
              <a:off x="1334071" y="5214620"/>
              <a:ext cx="0" cy="104241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Group 68"/>
          <p:cNvGrpSpPr/>
          <p:nvPr/>
        </p:nvGrpSpPr>
        <p:grpSpPr>
          <a:xfrm>
            <a:off x="1791271" y="3931920"/>
            <a:ext cx="4648200" cy="577850"/>
            <a:chOff x="1791271" y="3931920"/>
            <a:chExt cx="4648200" cy="577850"/>
          </a:xfrm>
        </p:grpSpPr>
        <p:sp>
          <p:nvSpPr>
            <p:cNvPr id="79" name="Rectangle 18"/>
            <p:cNvSpPr>
              <a:spLocks noChangeArrowheads="1"/>
            </p:cNvSpPr>
            <p:nvPr/>
          </p:nvSpPr>
          <p:spPr bwMode="auto">
            <a:xfrm>
              <a:off x="5450459" y="4084320"/>
              <a:ext cx="989012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ALUctr</a:t>
              </a:r>
            </a:p>
          </p:txBody>
        </p:sp>
        <p:sp>
          <p:nvSpPr>
            <p:cNvPr id="83" name="Rectangle 22"/>
            <p:cNvSpPr>
              <a:spLocks noChangeArrowheads="1"/>
            </p:cNvSpPr>
            <p:nvPr/>
          </p:nvSpPr>
          <p:spPr bwMode="auto">
            <a:xfrm>
              <a:off x="1791271" y="4112895"/>
              <a:ext cx="890588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err="1">
                  <a:solidFill>
                    <a:prstClr val="black"/>
                  </a:solidFill>
                </a:rPr>
                <a:t>RegWr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113" name="Rectangle 52"/>
            <p:cNvSpPr>
              <a:spLocks noChangeArrowheads="1"/>
            </p:cNvSpPr>
            <p:nvPr/>
          </p:nvSpPr>
          <p:spPr bwMode="auto">
            <a:xfrm>
              <a:off x="2996184" y="3931920"/>
              <a:ext cx="368091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err="1" smtClean="0">
                  <a:solidFill>
                    <a:prstClr val="black"/>
                  </a:solidFill>
                </a:rPr>
                <a:t>rs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114" name="Rectangle 53"/>
            <p:cNvSpPr>
              <a:spLocks noChangeArrowheads="1"/>
            </p:cNvSpPr>
            <p:nvPr/>
          </p:nvSpPr>
          <p:spPr bwMode="auto">
            <a:xfrm>
              <a:off x="3453384" y="3931920"/>
              <a:ext cx="358072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err="1" smtClean="0">
                  <a:solidFill>
                    <a:prstClr val="black"/>
                  </a:solidFill>
                </a:rPr>
                <a:t>rt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115" name="Rectangle 54"/>
            <p:cNvSpPr>
              <a:spLocks noChangeArrowheads="1"/>
            </p:cNvSpPr>
            <p:nvPr/>
          </p:nvSpPr>
          <p:spPr bwMode="auto">
            <a:xfrm>
              <a:off x="2615184" y="3931920"/>
              <a:ext cx="403407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rd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</p:grpSp>
      <p:sp>
        <p:nvSpPr>
          <p:cNvPr id="116" name="Rectangle 55"/>
          <p:cNvSpPr>
            <a:spLocks noChangeArrowheads="1"/>
          </p:cNvSpPr>
          <p:nvPr/>
        </p:nvSpPr>
        <p:spPr bwMode="auto">
          <a:xfrm rot="5400000">
            <a:off x="5605240" y="5142389"/>
            <a:ext cx="565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dirty="0">
                <a:solidFill>
                  <a:prstClr val="black"/>
                </a:solidFill>
              </a:rPr>
              <a:t>ALU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17" name="Line 83"/>
          <p:cNvSpPr>
            <a:spLocks noChangeShapeType="1"/>
          </p:cNvSpPr>
          <p:nvPr/>
        </p:nvSpPr>
        <p:spPr bwMode="auto">
          <a:xfrm>
            <a:off x="2324671" y="5608320"/>
            <a:ext cx="1524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18" name="Line 84"/>
          <p:cNvSpPr>
            <a:spLocks noChangeShapeType="1"/>
          </p:cNvSpPr>
          <p:nvPr/>
        </p:nvSpPr>
        <p:spPr bwMode="auto">
          <a:xfrm flipH="1">
            <a:off x="2324671" y="5684520"/>
            <a:ext cx="1524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19" name="Freeform 118"/>
          <p:cNvSpPr/>
          <p:nvPr/>
        </p:nvSpPr>
        <p:spPr>
          <a:xfrm>
            <a:off x="5571109" y="4660582"/>
            <a:ext cx="482600" cy="1270000"/>
          </a:xfrm>
          <a:custGeom>
            <a:avLst/>
            <a:gdLst>
              <a:gd name="connsiteX0" fmla="*/ 0 w 482321"/>
              <a:gd name="connsiteY0" fmla="*/ 417950 h 1269925"/>
              <a:gd name="connsiteX1" fmla="*/ 0 w 482321"/>
              <a:gd name="connsiteY1" fmla="*/ 0 h 1269925"/>
              <a:gd name="connsiteX2" fmla="*/ 466244 w 482321"/>
              <a:gd name="connsiteY2" fmla="*/ 337575 h 1269925"/>
              <a:gd name="connsiteX3" fmla="*/ 482321 w 482321"/>
              <a:gd name="connsiteY3" fmla="*/ 916275 h 1269925"/>
              <a:gd name="connsiteX4" fmla="*/ 32155 w 482321"/>
              <a:gd name="connsiteY4" fmla="*/ 1269925 h 1269925"/>
              <a:gd name="connsiteX5" fmla="*/ 0 w 482321"/>
              <a:gd name="connsiteY5" fmla="*/ 868050 h 1269925"/>
              <a:gd name="connsiteX6" fmla="*/ 192928 w 482321"/>
              <a:gd name="connsiteY6" fmla="*/ 691225 h 1269925"/>
              <a:gd name="connsiteX7" fmla="*/ 0 w 482321"/>
              <a:gd name="connsiteY7" fmla="*/ 530475 h 1269925"/>
              <a:gd name="connsiteX8" fmla="*/ 0 w 482321"/>
              <a:gd name="connsiteY8" fmla="*/ 417950 h 1269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2321" h="1269925">
                <a:moveTo>
                  <a:pt x="0" y="417950"/>
                </a:moveTo>
                <a:lnTo>
                  <a:pt x="0" y="0"/>
                </a:lnTo>
                <a:lnTo>
                  <a:pt x="466244" y="337575"/>
                </a:lnTo>
                <a:lnTo>
                  <a:pt x="482321" y="916275"/>
                </a:lnTo>
                <a:lnTo>
                  <a:pt x="32155" y="1269925"/>
                </a:lnTo>
                <a:lnTo>
                  <a:pt x="0" y="868050"/>
                </a:lnTo>
                <a:lnTo>
                  <a:pt x="192928" y="691225"/>
                </a:lnTo>
                <a:lnTo>
                  <a:pt x="0" y="530475"/>
                </a:lnTo>
                <a:lnTo>
                  <a:pt x="0" y="41795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2245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Step 3: Or Immediate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199"/>
            <a:ext cx="8229600" cy="49377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ORI R[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  <a:sym typeface="Symbol"/>
              </a:rPr>
              <a:t>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R[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]|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zero_ext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(Imm16);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Add new hardware:</a:t>
            </a:r>
          </a:p>
          <a:p>
            <a:pPr lvl="1"/>
            <a:r>
              <a:rPr lang="en-US" sz="2400" dirty="0" smtClean="0"/>
              <a:t>Still support add/sub</a:t>
            </a:r>
            <a:endParaRPr lang="en-US" sz="2400" dirty="0"/>
          </a:p>
          <a:p>
            <a:pPr lvl="1"/>
            <a:r>
              <a:rPr lang="en-US" sz="2400" dirty="0" smtClean="0"/>
              <a:t>New control signals:</a:t>
            </a:r>
            <a:br>
              <a:rPr lang="en-US" sz="2400" dirty="0" smtClean="0"/>
            </a:b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RegDst</a:t>
            </a:r>
            <a:r>
              <a:rPr lang="en-US" sz="2400" dirty="0" smtClean="0"/>
              <a:t>,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ALUSrc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B7C913-1C55-2A45-BCE7-BD72D202E1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75" name="Group 174"/>
          <p:cNvGrpSpPr/>
          <p:nvPr/>
        </p:nvGrpSpPr>
        <p:grpSpPr>
          <a:xfrm>
            <a:off x="4023360" y="2286000"/>
            <a:ext cx="4869180" cy="4114800"/>
            <a:chOff x="4023360" y="2286000"/>
            <a:chExt cx="4869180" cy="4114800"/>
          </a:xfrm>
        </p:grpSpPr>
        <p:sp>
          <p:nvSpPr>
            <p:cNvPr id="56" name="Rectangle 38"/>
            <p:cNvSpPr>
              <a:spLocks noChangeArrowheads="1"/>
            </p:cNvSpPr>
            <p:nvPr/>
          </p:nvSpPr>
          <p:spPr bwMode="auto">
            <a:xfrm>
              <a:off x="8502015" y="4114800"/>
              <a:ext cx="390525" cy="3349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57" name="Rectangle 39"/>
            <p:cNvSpPr>
              <a:spLocks noChangeArrowheads="1"/>
            </p:cNvSpPr>
            <p:nvPr/>
          </p:nvSpPr>
          <p:spPr bwMode="auto">
            <a:xfrm>
              <a:off x="7819390" y="3352800"/>
              <a:ext cx="1039813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>
                  <a:solidFill>
                    <a:prstClr val="black"/>
                  </a:solidFill>
                </a:rPr>
                <a:t>ALUctr</a:t>
              </a:r>
            </a:p>
          </p:txBody>
        </p:sp>
        <p:sp>
          <p:nvSpPr>
            <p:cNvPr id="58" name="Rectangle 40"/>
            <p:cNvSpPr>
              <a:spLocks noChangeArrowheads="1"/>
            </p:cNvSpPr>
            <p:nvPr/>
          </p:nvSpPr>
          <p:spPr bwMode="auto">
            <a:xfrm>
              <a:off x="4557200" y="4929554"/>
              <a:ext cx="5594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CLK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59" name="Rectangle 41"/>
            <p:cNvSpPr>
              <a:spLocks noChangeArrowheads="1"/>
            </p:cNvSpPr>
            <p:nvPr/>
          </p:nvSpPr>
          <p:spPr bwMode="auto">
            <a:xfrm>
              <a:off x="4193540" y="3352800"/>
              <a:ext cx="876300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>
                  <a:solidFill>
                    <a:prstClr val="black"/>
                  </a:solidFill>
                </a:rPr>
                <a:t>RegWr</a:t>
              </a:r>
            </a:p>
          </p:txBody>
        </p:sp>
        <p:sp>
          <p:nvSpPr>
            <p:cNvPr id="60" name="Line 42"/>
            <p:cNvSpPr>
              <a:spLocks noChangeShapeType="1"/>
            </p:cNvSpPr>
            <p:nvPr/>
          </p:nvSpPr>
          <p:spPr bwMode="auto">
            <a:xfrm flipH="1">
              <a:off x="4380865" y="4367213"/>
              <a:ext cx="88900" cy="128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1" name="Rectangle 43"/>
            <p:cNvSpPr>
              <a:spLocks noChangeArrowheads="1"/>
            </p:cNvSpPr>
            <p:nvPr/>
          </p:nvSpPr>
          <p:spPr bwMode="auto">
            <a:xfrm>
              <a:off x="4233228" y="4467225"/>
              <a:ext cx="390525" cy="3349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62" name="Line 44"/>
            <p:cNvSpPr>
              <a:spLocks noChangeShapeType="1"/>
            </p:cNvSpPr>
            <p:nvPr/>
          </p:nvSpPr>
          <p:spPr bwMode="auto">
            <a:xfrm flipH="1">
              <a:off x="7206615" y="4191000"/>
              <a:ext cx="88900" cy="130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3" name="Rectangle 45"/>
            <p:cNvSpPr>
              <a:spLocks noChangeArrowheads="1"/>
            </p:cNvSpPr>
            <p:nvPr/>
          </p:nvSpPr>
          <p:spPr bwMode="auto">
            <a:xfrm>
              <a:off x="7054215" y="3886200"/>
              <a:ext cx="390525" cy="3349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64" name="Rectangle 46"/>
            <p:cNvSpPr>
              <a:spLocks noChangeArrowheads="1"/>
            </p:cNvSpPr>
            <p:nvPr/>
          </p:nvSpPr>
          <p:spPr bwMode="auto">
            <a:xfrm>
              <a:off x="6260465" y="3886200"/>
              <a:ext cx="717550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busA</a:t>
              </a:r>
            </a:p>
          </p:txBody>
        </p:sp>
        <p:sp>
          <p:nvSpPr>
            <p:cNvPr id="65" name="Line 47"/>
            <p:cNvSpPr>
              <a:spLocks noChangeShapeType="1"/>
            </p:cNvSpPr>
            <p:nvPr/>
          </p:nvSpPr>
          <p:spPr bwMode="auto">
            <a:xfrm flipV="1">
              <a:off x="6520815" y="4724400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6" name="Rectangle 48"/>
            <p:cNvSpPr>
              <a:spLocks noChangeArrowheads="1"/>
            </p:cNvSpPr>
            <p:nvPr/>
          </p:nvSpPr>
          <p:spPr bwMode="auto">
            <a:xfrm>
              <a:off x="6365240" y="4848225"/>
              <a:ext cx="390525" cy="3349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67" name="Rectangle 49"/>
            <p:cNvSpPr>
              <a:spLocks noChangeArrowheads="1"/>
            </p:cNvSpPr>
            <p:nvPr/>
          </p:nvSpPr>
          <p:spPr bwMode="auto">
            <a:xfrm>
              <a:off x="6292215" y="4419600"/>
              <a:ext cx="703263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busB</a:t>
              </a:r>
            </a:p>
          </p:txBody>
        </p:sp>
        <p:sp>
          <p:nvSpPr>
            <p:cNvPr id="68" name="Line 50"/>
            <p:cNvSpPr>
              <a:spLocks noChangeShapeType="1"/>
            </p:cNvSpPr>
            <p:nvPr/>
          </p:nvSpPr>
          <p:spPr bwMode="auto">
            <a:xfrm flipV="1">
              <a:off x="5911215" y="3730625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9" name="Line 51"/>
            <p:cNvSpPr>
              <a:spLocks noChangeShapeType="1"/>
            </p:cNvSpPr>
            <p:nvPr/>
          </p:nvSpPr>
          <p:spPr bwMode="auto">
            <a:xfrm flipV="1">
              <a:off x="5161915" y="3730625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0" name="Rectangle 52"/>
            <p:cNvSpPr>
              <a:spLocks noChangeArrowheads="1"/>
            </p:cNvSpPr>
            <p:nvPr/>
          </p:nvSpPr>
          <p:spPr bwMode="auto">
            <a:xfrm>
              <a:off x="5019040" y="3581400"/>
              <a:ext cx="287338" cy="3349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71" name="Line 53"/>
            <p:cNvSpPr>
              <a:spLocks noChangeShapeType="1"/>
            </p:cNvSpPr>
            <p:nvPr/>
          </p:nvSpPr>
          <p:spPr bwMode="auto">
            <a:xfrm flipV="1">
              <a:off x="5542915" y="3730625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2" name="Rectangle 54"/>
            <p:cNvSpPr>
              <a:spLocks noChangeArrowheads="1"/>
            </p:cNvSpPr>
            <p:nvPr/>
          </p:nvSpPr>
          <p:spPr bwMode="auto">
            <a:xfrm>
              <a:off x="5377815" y="3581400"/>
              <a:ext cx="287338" cy="3349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73" name="Rectangle 55"/>
            <p:cNvSpPr>
              <a:spLocks noChangeArrowheads="1"/>
            </p:cNvSpPr>
            <p:nvPr/>
          </p:nvSpPr>
          <p:spPr bwMode="auto">
            <a:xfrm>
              <a:off x="4957128" y="3957638"/>
              <a:ext cx="475901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smtClean="0">
                  <a:solidFill>
                    <a:prstClr val="black"/>
                  </a:solidFill>
                </a:rPr>
                <a:t>RW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20" name="Rectangle 56"/>
            <p:cNvSpPr>
              <a:spLocks noChangeArrowheads="1"/>
            </p:cNvSpPr>
            <p:nvPr/>
          </p:nvSpPr>
          <p:spPr bwMode="auto">
            <a:xfrm>
              <a:off x="5414328" y="3957638"/>
              <a:ext cx="413576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smtClean="0">
                  <a:solidFill>
                    <a:prstClr val="black"/>
                  </a:solidFill>
                </a:rPr>
                <a:t>RA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21" name="Rectangle 57"/>
            <p:cNvSpPr>
              <a:spLocks noChangeArrowheads="1"/>
            </p:cNvSpPr>
            <p:nvPr/>
          </p:nvSpPr>
          <p:spPr bwMode="auto">
            <a:xfrm>
              <a:off x="5795328" y="3957638"/>
              <a:ext cx="40716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smtClean="0">
                  <a:solidFill>
                    <a:prstClr val="black"/>
                  </a:solidFill>
                </a:rPr>
                <a:t>RB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22" name="Rectangle 58"/>
            <p:cNvSpPr>
              <a:spLocks noChangeArrowheads="1"/>
            </p:cNvSpPr>
            <p:nvPr/>
          </p:nvSpPr>
          <p:spPr bwMode="auto">
            <a:xfrm>
              <a:off x="4957128" y="4343400"/>
              <a:ext cx="952500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b="1">
                  <a:solidFill>
                    <a:prstClr val="black"/>
                  </a:solidFill>
                </a:rPr>
                <a:t>RegFile</a:t>
              </a:r>
            </a:p>
          </p:txBody>
        </p:sp>
        <p:sp>
          <p:nvSpPr>
            <p:cNvPr id="123" name="Rectangle 59"/>
            <p:cNvSpPr>
              <a:spLocks noChangeArrowheads="1"/>
            </p:cNvSpPr>
            <p:nvPr/>
          </p:nvSpPr>
          <p:spPr bwMode="auto">
            <a:xfrm>
              <a:off x="5377815" y="3352800"/>
              <a:ext cx="34955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 smtClean="0">
                  <a:solidFill>
                    <a:prstClr val="black"/>
                  </a:solidFill>
                </a:rPr>
                <a:t>rs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4" name="Rectangle 60"/>
            <p:cNvSpPr>
              <a:spLocks noChangeArrowheads="1"/>
            </p:cNvSpPr>
            <p:nvPr/>
          </p:nvSpPr>
          <p:spPr bwMode="auto">
            <a:xfrm>
              <a:off x="5209540" y="2590800"/>
              <a:ext cx="340539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 smtClean="0">
                  <a:solidFill>
                    <a:prstClr val="black"/>
                  </a:solidFill>
                </a:rPr>
                <a:t>rt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5" name="Rectangle 61"/>
            <p:cNvSpPr>
              <a:spLocks noChangeArrowheads="1"/>
            </p:cNvSpPr>
            <p:nvPr/>
          </p:nvSpPr>
          <p:spPr bwMode="auto">
            <a:xfrm>
              <a:off x="5786983" y="3352800"/>
              <a:ext cx="340539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dirty="0" err="1" smtClean="0">
                  <a:solidFill>
                    <a:prstClr val="black"/>
                  </a:solidFill>
                </a:rPr>
                <a:t>rt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6" name="Rectangle 62"/>
            <p:cNvSpPr>
              <a:spLocks noChangeArrowheads="1"/>
            </p:cNvSpPr>
            <p:nvPr/>
          </p:nvSpPr>
          <p:spPr bwMode="auto">
            <a:xfrm>
              <a:off x="4777740" y="2590800"/>
              <a:ext cx="38134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smtClean="0">
                  <a:solidFill>
                    <a:prstClr val="black"/>
                  </a:solidFill>
                </a:rPr>
                <a:t>rd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7" name="Rectangle 63"/>
            <p:cNvSpPr>
              <a:spLocks noChangeArrowheads="1"/>
            </p:cNvSpPr>
            <p:nvPr/>
          </p:nvSpPr>
          <p:spPr bwMode="auto">
            <a:xfrm>
              <a:off x="6089015" y="5207000"/>
              <a:ext cx="355600" cy="10414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8" name="Rectangle 64"/>
            <p:cNvSpPr>
              <a:spLocks noChangeArrowheads="1"/>
            </p:cNvSpPr>
            <p:nvPr/>
          </p:nvSpPr>
          <p:spPr bwMode="auto">
            <a:xfrm rot="5400000">
              <a:off x="5824697" y="5507831"/>
              <a:ext cx="908050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b="1">
                  <a:solidFill>
                    <a:prstClr val="black"/>
                  </a:solidFill>
                </a:rPr>
                <a:t>ZeroExt</a:t>
              </a:r>
              <a:endParaRPr lang="en-US" sz="2000" b="1">
                <a:solidFill>
                  <a:prstClr val="black"/>
                </a:solidFill>
              </a:endParaRPr>
            </a:p>
          </p:txBody>
        </p:sp>
        <p:sp>
          <p:nvSpPr>
            <p:cNvPr id="129" name="Rectangle 65"/>
            <p:cNvSpPr>
              <a:spLocks noChangeArrowheads="1"/>
            </p:cNvSpPr>
            <p:nvPr/>
          </p:nvSpPr>
          <p:spPr bwMode="auto">
            <a:xfrm>
              <a:off x="6597015" y="5686425"/>
              <a:ext cx="390525" cy="3349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30" name="Line 66"/>
            <p:cNvSpPr>
              <a:spLocks noChangeShapeType="1"/>
            </p:cNvSpPr>
            <p:nvPr/>
          </p:nvSpPr>
          <p:spPr bwMode="auto">
            <a:xfrm flipH="1">
              <a:off x="6749415" y="5584825"/>
              <a:ext cx="88900" cy="130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1" name="Line 67"/>
            <p:cNvSpPr>
              <a:spLocks noChangeShapeType="1"/>
            </p:cNvSpPr>
            <p:nvPr/>
          </p:nvSpPr>
          <p:spPr bwMode="auto">
            <a:xfrm flipH="1">
              <a:off x="5669915" y="5586413"/>
              <a:ext cx="88900" cy="128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2" name="Rectangle 68"/>
            <p:cNvSpPr>
              <a:spLocks noChangeArrowheads="1"/>
            </p:cNvSpPr>
            <p:nvPr/>
          </p:nvSpPr>
          <p:spPr bwMode="auto">
            <a:xfrm>
              <a:off x="5454015" y="5686425"/>
              <a:ext cx="390525" cy="3349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133" name="Rectangle 69"/>
            <p:cNvSpPr>
              <a:spLocks noChangeArrowheads="1"/>
            </p:cNvSpPr>
            <p:nvPr/>
          </p:nvSpPr>
          <p:spPr bwMode="auto">
            <a:xfrm>
              <a:off x="4539615" y="5410200"/>
              <a:ext cx="911225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>
                  <a:solidFill>
                    <a:prstClr val="black"/>
                  </a:solidFill>
                </a:rPr>
                <a:t>imm16</a:t>
              </a:r>
            </a:p>
          </p:txBody>
        </p:sp>
        <p:sp>
          <p:nvSpPr>
            <p:cNvPr id="134" name="Rectangle 70"/>
            <p:cNvSpPr>
              <a:spLocks noChangeArrowheads="1"/>
            </p:cNvSpPr>
            <p:nvPr/>
          </p:nvSpPr>
          <p:spPr bwMode="auto">
            <a:xfrm>
              <a:off x="7359015" y="5867400"/>
              <a:ext cx="909638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>
                  <a:solidFill>
                    <a:srgbClr val="FF0000"/>
                  </a:solidFill>
                </a:rPr>
                <a:t>ALUSrc</a:t>
              </a:r>
              <a:endParaRPr lang="en-US" sz="2000" u="sng" dirty="0">
                <a:solidFill>
                  <a:srgbClr val="FF0000"/>
                </a:solidFill>
              </a:endParaRPr>
            </a:p>
          </p:txBody>
        </p:sp>
        <p:sp>
          <p:nvSpPr>
            <p:cNvPr id="135" name="Rectangle 71"/>
            <p:cNvSpPr>
              <a:spLocks noChangeArrowheads="1"/>
            </p:cNvSpPr>
            <p:nvPr/>
          </p:nvSpPr>
          <p:spPr bwMode="auto">
            <a:xfrm>
              <a:off x="5225415" y="3019425"/>
              <a:ext cx="287338" cy="3349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36" name="Rectangle 72"/>
            <p:cNvSpPr>
              <a:spLocks noChangeArrowheads="1"/>
            </p:cNvSpPr>
            <p:nvPr/>
          </p:nvSpPr>
          <p:spPr bwMode="auto">
            <a:xfrm>
              <a:off x="4844415" y="3019425"/>
              <a:ext cx="287338" cy="3349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137" name="Freeform 73"/>
            <p:cNvSpPr>
              <a:spLocks/>
            </p:cNvSpPr>
            <p:nvPr/>
          </p:nvSpPr>
          <p:spPr bwMode="auto">
            <a:xfrm>
              <a:off x="4768215" y="3048000"/>
              <a:ext cx="838200" cy="304800"/>
            </a:xfrm>
            <a:custGeom>
              <a:avLst/>
              <a:gdLst>
                <a:gd name="T0" fmla="*/ 0 w 528"/>
                <a:gd name="T1" fmla="*/ 0 h 192"/>
                <a:gd name="T2" fmla="*/ 120967500 w 528"/>
                <a:gd name="T3" fmla="*/ 483870000 h 192"/>
                <a:gd name="T4" fmla="*/ 1209675000 w 528"/>
                <a:gd name="T5" fmla="*/ 483870000 h 192"/>
                <a:gd name="T6" fmla="*/ 1330642500 w 528"/>
                <a:gd name="T7" fmla="*/ 0 h 192"/>
                <a:gd name="T8" fmla="*/ 0 w 528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92"/>
                <a:gd name="T17" fmla="*/ 528 w 528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92">
                  <a:moveTo>
                    <a:pt x="0" y="0"/>
                  </a:moveTo>
                  <a:lnTo>
                    <a:pt x="48" y="192"/>
                  </a:lnTo>
                  <a:lnTo>
                    <a:pt x="480" y="192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8" name="Rectangle 74"/>
            <p:cNvSpPr>
              <a:spLocks noChangeArrowheads="1"/>
            </p:cNvSpPr>
            <p:nvPr/>
          </p:nvSpPr>
          <p:spPr bwMode="auto">
            <a:xfrm>
              <a:off x="4768215" y="3962400"/>
              <a:ext cx="1447800" cy="990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9" name="Rectangle 75"/>
            <p:cNvSpPr>
              <a:spLocks noChangeArrowheads="1"/>
            </p:cNvSpPr>
            <p:nvPr/>
          </p:nvSpPr>
          <p:spPr bwMode="auto">
            <a:xfrm>
              <a:off x="7076440" y="4660900"/>
              <a:ext cx="287338" cy="3349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40" name="Rectangle 76"/>
            <p:cNvSpPr>
              <a:spLocks noChangeArrowheads="1"/>
            </p:cNvSpPr>
            <p:nvPr/>
          </p:nvSpPr>
          <p:spPr bwMode="auto">
            <a:xfrm>
              <a:off x="7076440" y="5440363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141" name="Freeform 77"/>
            <p:cNvSpPr>
              <a:spLocks/>
            </p:cNvSpPr>
            <p:nvPr/>
          </p:nvSpPr>
          <p:spPr bwMode="auto">
            <a:xfrm>
              <a:off x="7130415" y="4572000"/>
              <a:ext cx="304800" cy="1219200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1935480000 h 768"/>
                <a:gd name="T4" fmla="*/ 483870000 w 192"/>
                <a:gd name="T5" fmla="*/ 1693545000 h 768"/>
                <a:gd name="T6" fmla="*/ 483870000 w 192"/>
                <a:gd name="T7" fmla="*/ 241935000 h 768"/>
                <a:gd name="T8" fmla="*/ 0 w 192"/>
                <a:gd name="T9" fmla="*/ 0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768"/>
                <a:gd name="T17" fmla="*/ 192 w 192"/>
                <a:gd name="T18" fmla="*/ 768 h 7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768">
                  <a:moveTo>
                    <a:pt x="0" y="0"/>
                  </a:moveTo>
                  <a:lnTo>
                    <a:pt x="0" y="768"/>
                  </a:lnTo>
                  <a:lnTo>
                    <a:pt x="192" y="672"/>
                  </a:lnTo>
                  <a:lnTo>
                    <a:pt x="192" y="9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42" name="Group 78"/>
            <p:cNvGrpSpPr>
              <a:grpSpLocks/>
            </p:cNvGrpSpPr>
            <p:nvPr/>
          </p:nvGrpSpPr>
          <p:grpSpPr bwMode="auto">
            <a:xfrm>
              <a:off x="7940040" y="3962400"/>
              <a:ext cx="485775" cy="1143000"/>
              <a:chOff x="4009" y="2304"/>
              <a:chExt cx="306" cy="720"/>
            </a:xfrm>
          </p:grpSpPr>
          <p:sp>
            <p:nvSpPr>
              <p:cNvPr id="143" name="Rectangle 79"/>
              <p:cNvSpPr>
                <a:spLocks noChangeArrowheads="1"/>
              </p:cNvSpPr>
              <p:nvPr/>
            </p:nvSpPr>
            <p:spPr bwMode="auto">
              <a:xfrm>
                <a:off x="4009" y="2322"/>
                <a:ext cx="115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endParaRPr lang="en-US" sz="16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Rectangle 80"/>
              <p:cNvSpPr>
                <a:spLocks noChangeArrowheads="1"/>
              </p:cNvSpPr>
              <p:nvPr/>
            </p:nvSpPr>
            <p:spPr bwMode="auto">
              <a:xfrm rot="5400000">
                <a:off x="4016" y="2582"/>
                <a:ext cx="337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 b="1">
                    <a:solidFill>
                      <a:prstClr val="black"/>
                    </a:solidFill>
                  </a:rPr>
                  <a:t>ALU</a:t>
                </a:r>
              </a:p>
            </p:txBody>
          </p:sp>
          <p:sp>
            <p:nvSpPr>
              <p:cNvPr id="145" name="Freeform 81"/>
              <p:cNvSpPr>
                <a:spLocks/>
              </p:cNvSpPr>
              <p:nvPr/>
            </p:nvSpPr>
            <p:spPr bwMode="auto">
              <a:xfrm>
                <a:off x="4032" y="2304"/>
                <a:ext cx="283" cy="720"/>
              </a:xfrm>
              <a:custGeom>
                <a:avLst/>
                <a:gdLst>
                  <a:gd name="T0" fmla="*/ 0 w 240"/>
                  <a:gd name="T1" fmla="*/ 0 h 672"/>
                  <a:gd name="T2" fmla="*/ 0 w 240"/>
                  <a:gd name="T3" fmla="*/ 331 h 672"/>
                  <a:gd name="T4" fmla="*/ 67 w 240"/>
                  <a:gd name="T5" fmla="*/ 386 h 672"/>
                  <a:gd name="T6" fmla="*/ 0 w 240"/>
                  <a:gd name="T7" fmla="*/ 440 h 672"/>
                  <a:gd name="T8" fmla="*/ 0 w 240"/>
                  <a:gd name="T9" fmla="*/ 771 h 672"/>
                  <a:gd name="T10" fmla="*/ 334 w 240"/>
                  <a:gd name="T11" fmla="*/ 551 h 672"/>
                  <a:gd name="T12" fmla="*/ 334 w 240"/>
                  <a:gd name="T13" fmla="*/ 221 h 672"/>
                  <a:gd name="T14" fmla="*/ 0 w 240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0"/>
                  <a:gd name="T25" fmla="*/ 0 h 672"/>
                  <a:gd name="T26" fmla="*/ 240 w 240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0" h="672">
                    <a:moveTo>
                      <a:pt x="0" y="0"/>
                    </a:moveTo>
                    <a:lnTo>
                      <a:pt x="0" y="288"/>
                    </a:lnTo>
                    <a:lnTo>
                      <a:pt x="48" y="336"/>
                    </a:lnTo>
                    <a:lnTo>
                      <a:pt x="0" y="384"/>
                    </a:lnTo>
                    <a:lnTo>
                      <a:pt x="0" y="672"/>
                    </a:lnTo>
                    <a:lnTo>
                      <a:pt x="240" y="480"/>
                    </a:lnTo>
                    <a:lnTo>
                      <a:pt x="240" y="1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6" name="Line 82"/>
            <p:cNvSpPr>
              <a:spLocks noChangeShapeType="1"/>
            </p:cNvSpPr>
            <p:nvPr/>
          </p:nvSpPr>
          <p:spPr bwMode="auto">
            <a:xfrm>
              <a:off x="4996815" y="289560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7" name="Line 83"/>
            <p:cNvSpPr>
              <a:spLocks noChangeShapeType="1"/>
            </p:cNvSpPr>
            <p:nvPr/>
          </p:nvSpPr>
          <p:spPr bwMode="auto">
            <a:xfrm>
              <a:off x="5377815" y="289560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84"/>
            <p:cNvSpPr>
              <a:spLocks/>
            </p:cNvSpPr>
            <p:nvPr/>
          </p:nvSpPr>
          <p:spPr bwMode="auto">
            <a:xfrm>
              <a:off x="4463415" y="2667000"/>
              <a:ext cx="304800" cy="533400"/>
            </a:xfrm>
            <a:custGeom>
              <a:avLst/>
              <a:gdLst>
                <a:gd name="T0" fmla="*/ 0 w 192"/>
                <a:gd name="T1" fmla="*/ 0 h 336"/>
                <a:gd name="T2" fmla="*/ 0 w 192"/>
                <a:gd name="T3" fmla="*/ 846772500 h 336"/>
                <a:gd name="T4" fmla="*/ 483870000 w 192"/>
                <a:gd name="T5" fmla="*/ 846772500 h 336"/>
                <a:gd name="T6" fmla="*/ 0 60000 65536"/>
                <a:gd name="T7" fmla="*/ 0 60000 65536"/>
                <a:gd name="T8" fmla="*/ 0 60000 65536"/>
                <a:gd name="T9" fmla="*/ 0 w 192"/>
                <a:gd name="T10" fmla="*/ 0 h 336"/>
                <a:gd name="T11" fmla="*/ 192 w 19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36">
                  <a:moveTo>
                    <a:pt x="0" y="0"/>
                  </a:moveTo>
                  <a:lnTo>
                    <a:pt x="0" y="336"/>
                  </a:lnTo>
                  <a:lnTo>
                    <a:pt x="192" y="33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9" name="Line 85"/>
            <p:cNvSpPr>
              <a:spLocks noChangeShapeType="1"/>
            </p:cNvSpPr>
            <p:nvPr/>
          </p:nvSpPr>
          <p:spPr bwMode="auto">
            <a:xfrm>
              <a:off x="4920615" y="3733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Line 86"/>
            <p:cNvSpPr>
              <a:spLocks noChangeShapeType="1"/>
            </p:cNvSpPr>
            <p:nvPr/>
          </p:nvSpPr>
          <p:spPr bwMode="auto">
            <a:xfrm>
              <a:off x="5225415" y="335280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1" name="Line 87"/>
            <p:cNvSpPr>
              <a:spLocks noChangeShapeType="1"/>
            </p:cNvSpPr>
            <p:nvPr/>
          </p:nvSpPr>
          <p:spPr bwMode="auto">
            <a:xfrm>
              <a:off x="5606415" y="365760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2" name="Line 88"/>
            <p:cNvSpPr>
              <a:spLocks noChangeShapeType="1"/>
            </p:cNvSpPr>
            <p:nvPr/>
          </p:nvSpPr>
          <p:spPr bwMode="auto">
            <a:xfrm>
              <a:off x="5987415" y="365760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Rectangle 89"/>
            <p:cNvSpPr>
              <a:spLocks noChangeArrowheads="1"/>
            </p:cNvSpPr>
            <p:nvPr/>
          </p:nvSpPr>
          <p:spPr bwMode="auto">
            <a:xfrm>
              <a:off x="5781040" y="3581400"/>
              <a:ext cx="287338" cy="3349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154" name="Line 90"/>
            <p:cNvSpPr>
              <a:spLocks noChangeShapeType="1"/>
            </p:cNvSpPr>
            <p:nvPr/>
          </p:nvSpPr>
          <p:spPr bwMode="auto">
            <a:xfrm>
              <a:off x="6216015" y="4267200"/>
              <a:ext cx="1752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Line 91"/>
            <p:cNvSpPr>
              <a:spLocks noChangeShapeType="1"/>
            </p:cNvSpPr>
            <p:nvPr/>
          </p:nvSpPr>
          <p:spPr bwMode="auto">
            <a:xfrm flipH="1">
              <a:off x="8273415" y="3810000"/>
              <a:ext cx="3175" cy="342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Line 92"/>
            <p:cNvSpPr>
              <a:spLocks noChangeShapeType="1"/>
            </p:cNvSpPr>
            <p:nvPr/>
          </p:nvSpPr>
          <p:spPr bwMode="auto">
            <a:xfrm>
              <a:off x="6216015" y="4800600"/>
              <a:ext cx="914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Line 93"/>
            <p:cNvSpPr>
              <a:spLocks noChangeShapeType="1"/>
            </p:cNvSpPr>
            <p:nvPr/>
          </p:nvSpPr>
          <p:spPr bwMode="auto">
            <a:xfrm>
              <a:off x="7435215" y="4953000"/>
              <a:ext cx="533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Line 94"/>
            <p:cNvSpPr>
              <a:spLocks noChangeShapeType="1"/>
            </p:cNvSpPr>
            <p:nvPr/>
          </p:nvSpPr>
          <p:spPr bwMode="auto">
            <a:xfrm>
              <a:off x="6444615" y="5638800"/>
              <a:ext cx="685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Line 95"/>
            <p:cNvSpPr>
              <a:spLocks noChangeShapeType="1"/>
            </p:cNvSpPr>
            <p:nvPr/>
          </p:nvSpPr>
          <p:spPr bwMode="auto">
            <a:xfrm>
              <a:off x="5377815" y="5638800"/>
              <a:ext cx="685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Line 96"/>
            <p:cNvSpPr>
              <a:spLocks noChangeShapeType="1"/>
            </p:cNvSpPr>
            <p:nvPr/>
          </p:nvSpPr>
          <p:spPr bwMode="auto">
            <a:xfrm flipH="1">
              <a:off x="4996815" y="4800600"/>
              <a:ext cx="762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1" name="Line 97"/>
            <p:cNvSpPr>
              <a:spLocks noChangeShapeType="1"/>
            </p:cNvSpPr>
            <p:nvPr/>
          </p:nvSpPr>
          <p:spPr bwMode="auto">
            <a:xfrm>
              <a:off x="5073015" y="4800600"/>
              <a:ext cx="762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2" name="Line 98"/>
            <p:cNvSpPr>
              <a:spLocks noChangeShapeType="1"/>
            </p:cNvSpPr>
            <p:nvPr/>
          </p:nvSpPr>
          <p:spPr bwMode="auto">
            <a:xfrm>
              <a:off x="5073015" y="4953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3" name="Line 99"/>
            <p:cNvSpPr>
              <a:spLocks noChangeShapeType="1"/>
            </p:cNvSpPr>
            <p:nvPr/>
          </p:nvSpPr>
          <p:spPr bwMode="auto">
            <a:xfrm flipV="1">
              <a:off x="7282815" y="5715000"/>
              <a:ext cx="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" name="Line 100"/>
            <p:cNvSpPr>
              <a:spLocks noChangeShapeType="1"/>
            </p:cNvSpPr>
            <p:nvPr/>
          </p:nvSpPr>
          <p:spPr bwMode="auto">
            <a:xfrm flipH="1">
              <a:off x="8654415" y="4419600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5" name="Rectangle 101"/>
            <p:cNvSpPr>
              <a:spLocks noChangeArrowheads="1"/>
            </p:cNvSpPr>
            <p:nvPr/>
          </p:nvSpPr>
          <p:spPr bwMode="auto">
            <a:xfrm>
              <a:off x="4023360" y="2286000"/>
              <a:ext cx="942975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>
                  <a:solidFill>
                    <a:srgbClr val="FF0000"/>
                  </a:solidFill>
                </a:rPr>
                <a:t>RegDst</a:t>
              </a:r>
              <a:endParaRPr lang="en-US" sz="2000" u="sng" dirty="0">
                <a:solidFill>
                  <a:srgbClr val="FF0000"/>
                </a:solidFill>
              </a:endParaRPr>
            </a:p>
          </p:txBody>
        </p:sp>
        <p:sp>
          <p:nvSpPr>
            <p:cNvPr id="166" name="Freeform 102"/>
            <p:cNvSpPr>
              <a:spLocks/>
            </p:cNvSpPr>
            <p:nvPr/>
          </p:nvSpPr>
          <p:spPr bwMode="auto">
            <a:xfrm>
              <a:off x="4234815" y="4419600"/>
              <a:ext cx="4648200" cy="1981200"/>
            </a:xfrm>
            <a:custGeom>
              <a:avLst/>
              <a:gdLst>
                <a:gd name="T0" fmla="*/ 2147483647 w 2928"/>
                <a:gd name="T1" fmla="*/ 120967500 h 1248"/>
                <a:gd name="T2" fmla="*/ 2147483647 w 2928"/>
                <a:gd name="T3" fmla="*/ 120967500 h 1248"/>
                <a:gd name="T4" fmla="*/ 2147483647 w 2928"/>
                <a:gd name="T5" fmla="*/ 2147483647 h 1248"/>
                <a:gd name="T6" fmla="*/ 0 w 2928"/>
                <a:gd name="T7" fmla="*/ 2147483647 h 1248"/>
                <a:gd name="T8" fmla="*/ 0 w 2928"/>
                <a:gd name="T9" fmla="*/ 0 h 1248"/>
                <a:gd name="T10" fmla="*/ 846772500 w 2928"/>
                <a:gd name="T11" fmla="*/ 0 h 12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28"/>
                <a:gd name="T19" fmla="*/ 0 h 1248"/>
                <a:gd name="T20" fmla="*/ 2928 w 2928"/>
                <a:gd name="T21" fmla="*/ 1248 h 12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28" h="1248">
                  <a:moveTo>
                    <a:pt x="2640" y="48"/>
                  </a:moveTo>
                  <a:lnTo>
                    <a:pt x="2928" y="48"/>
                  </a:lnTo>
                  <a:lnTo>
                    <a:pt x="2928" y="1248"/>
                  </a:lnTo>
                  <a:lnTo>
                    <a:pt x="0" y="1248"/>
                  </a:ln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5650523" y="2654299"/>
            <a:ext cx="2414542" cy="1917701"/>
            <a:chOff x="5650523" y="2654299"/>
            <a:chExt cx="2414542" cy="1917701"/>
          </a:xfrm>
        </p:grpSpPr>
        <p:sp>
          <p:nvSpPr>
            <p:cNvPr id="167" name="TextBox 166"/>
            <p:cNvSpPr txBox="1"/>
            <p:nvPr/>
          </p:nvSpPr>
          <p:spPr>
            <a:xfrm>
              <a:off x="6976305" y="2654299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2000" i="1" dirty="0" smtClean="0">
                  <a:solidFill>
                    <a:srgbClr val="4F81BD"/>
                  </a:solidFill>
                </a:rPr>
                <a:t>2:1 MUX</a:t>
              </a:r>
              <a:endParaRPr lang="en-US" sz="2000" i="1" dirty="0">
                <a:solidFill>
                  <a:srgbClr val="4F81BD"/>
                </a:solidFill>
              </a:endParaRPr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 flipH="1">
              <a:off x="7385539" y="2989385"/>
              <a:ext cx="293076" cy="158261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>
              <a:stCxn id="167" idx="1"/>
            </p:cNvCxnSpPr>
            <p:nvPr/>
          </p:nvCxnSpPr>
          <p:spPr>
            <a:xfrm flipH="1">
              <a:off x="5650523" y="2854354"/>
              <a:ext cx="1325782" cy="29915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1337505" y="5878146"/>
            <a:ext cx="4681122" cy="400110"/>
            <a:chOff x="1337505" y="5878146"/>
            <a:chExt cx="4681122" cy="400110"/>
          </a:xfrm>
        </p:grpSpPr>
        <p:cxnSp>
          <p:nvCxnSpPr>
            <p:cNvPr id="178" name="Straight Arrow Connector 177"/>
            <p:cNvCxnSpPr/>
            <p:nvPr/>
          </p:nvCxnSpPr>
          <p:spPr>
            <a:xfrm flipV="1">
              <a:off x="3915507" y="6096000"/>
              <a:ext cx="2103120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1337505" y="5878146"/>
              <a:ext cx="2657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2000" i="1" dirty="0" smtClean="0">
                  <a:solidFill>
                    <a:srgbClr val="4F81BD"/>
                  </a:solidFill>
                </a:rPr>
                <a:t>How to implement this?</a:t>
              </a:r>
              <a:endParaRPr lang="en-US" sz="2000" i="1" dirty="0">
                <a:solidFill>
                  <a:srgbClr val="4F81B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005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Step 3: Load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199"/>
            <a:ext cx="8229600" cy="493776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LOAD R[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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MEM[R[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sign_ext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(Imm16)];</a:t>
            </a:r>
            <a:r>
              <a:rPr lang="en-US" sz="2800" dirty="0" smtClean="0"/>
              <a:t> 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800" dirty="0" smtClean="0"/>
              <a:t>Hardware sufficient?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Sign extend </a:t>
            </a:r>
            <a:r>
              <a:rPr lang="en-US" sz="2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imm16</a:t>
            </a:r>
            <a:r>
              <a:rPr lang="en-US" sz="2400" dirty="0" smtClean="0">
                <a:solidFill>
                  <a:srgbClr val="FF0000"/>
                </a:solidFill>
              </a:rPr>
              <a:t>?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Where’s MEM?</a:t>
            </a:r>
            <a:endParaRPr lang="en-US" sz="22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B7C913-1C55-2A45-BCE7-BD72D202E1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" name="Group 174"/>
          <p:cNvGrpSpPr/>
          <p:nvPr/>
        </p:nvGrpSpPr>
        <p:grpSpPr>
          <a:xfrm>
            <a:off x="4023360" y="2286000"/>
            <a:ext cx="4869180" cy="4114800"/>
            <a:chOff x="4023360" y="2286000"/>
            <a:chExt cx="4869180" cy="4114800"/>
          </a:xfrm>
        </p:grpSpPr>
        <p:sp>
          <p:nvSpPr>
            <p:cNvPr id="56" name="Rectangle 38"/>
            <p:cNvSpPr>
              <a:spLocks noChangeArrowheads="1"/>
            </p:cNvSpPr>
            <p:nvPr/>
          </p:nvSpPr>
          <p:spPr bwMode="auto">
            <a:xfrm>
              <a:off x="8502015" y="4114800"/>
              <a:ext cx="390525" cy="3349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57" name="Rectangle 39"/>
            <p:cNvSpPr>
              <a:spLocks noChangeArrowheads="1"/>
            </p:cNvSpPr>
            <p:nvPr/>
          </p:nvSpPr>
          <p:spPr bwMode="auto">
            <a:xfrm>
              <a:off x="7819390" y="3352800"/>
              <a:ext cx="1039813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>
                  <a:solidFill>
                    <a:prstClr val="black"/>
                  </a:solidFill>
                </a:rPr>
                <a:t>ALUctr</a:t>
              </a:r>
            </a:p>
          </p:txBody>
        </p:sp>
        <p:sp>
          <p:nvSpPr>
            <p:cNvPr id="58" name="Rectangle 40"/>
            <p:cNvSpPr>
              <a:spLocks noChangeArrowheads="1"/>
            </p:cNvSpPr>
            <p:nvPr/>
          </p:nvSpPr>
          <p:spPr bwMode="auto">
            <a:xfrm>
              <a:off x="4557200" y="4929554"/>
              <a:ext cx="5594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CLK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59" name="Rectangle 41"/>
            <p:cNvSpPr>
              <a:spLocks noChangeArrowheads="1"/>
            </p:cNvSpPr>
            <p:nvPr/>
          </p:nvSpPr>
          <p:spPr bwMode="auto">
            <a:xfrm>
              <a:off x="4193540" y="3352800"/>
              <a:ext cx="876300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>
                  <a:solidFill>
                    <a:prstClr val="black"/>
                  </a:solidFill>
                </a:rPr>
                <a:t>RegWr</a:t>
              </a:r>
            </a:p>
          </p:txBody>
        </p:sp>
        <p:sp>
          <p:nvSpPr>
            <p:cNvPr id="60" name="Line 42"/>
            <p:cNvSpPr>
              <a:spLocks noChangeShapeType="1"/>
            </p:cNvSpPr>
            <p:nvPr/>
          </p:nvSpPr>
          <p:spPr bwMode="auto">
            <a:xfrm flipH="1">
              <a:off x="4380865" y="4367213"/>
              <a:ext cx="88900" cy="128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1" name="Rectangle 43"/>
            <p:cNvSpPr>
              <a:spLocks noChangeArrowheads="1"/>
            </p:cNvSpPr>
            <p:nvPr/>
          </p:nvSpPr>
          <p:spPr bwMode="auto">
            <a:xfrm>
              <a:off x="4233228" y="4467225"/>
              <a:ext cx="390525" cy="3349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62" name="Line 44"/>
            <p:cNvSpPr>
              <a:spLocks noChangeShapeType="1"/>
            </p:cNvSpPr>
            <p:nvPr/>
          </p:nvSpPr>
          <p:spPr bwMode="auto">
            <a:xfrm flipH="1">
              <a:off x="7206615" y="4191000"/>
              <a:ext cx="88900" cy="130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3" name="Rectangle 45"/>
            <p:cNvSpPr>
              <a:spLocks noChangeArrowheads="1"/>
            </p:cNvSpPr>
            <p:nvPr/>
          </p:nvSpPr>
          <p:spPr bwMode="auto">
            <a:xfrm>
              <a:off x="7054215" y="3886200"/>
              <a:ext cx="390525" cy="3349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64" name="Rectangle 46"/>
            <p:cNvSpPr>
              <a:spLocks noChangeArrowheads="1"/>
            </p:cNvSpPr>
            <p:nvPr/>
          </p:nvSpPr>
          <p:spPr bwMode="auto">
            <a:xfrm>
              <a:off x="6260465" y="3886200"/>
              <a:ext cx="717550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busA</a:t>
              </a:r>
            </a:p>
          </p:txBody>
        </p:sp>
        <p:sp>
          <p:nvSpPr>
            <p:cNvPr id="65" name="Line 47"/>
            <p:cNvSpPr>
              <a:spLocks noChangeShapeType="1"/>
            </p:cNvSpPr>
            <p:nvPr/>
          </p:nvSpPr>
          <p:spPr bwMode="auto">
            <a:xfrm flipV="1">
              <a:off x="6520815" y="4724400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6" name="Rectangle 48"/>
            <p:cNvSpPr>
              <a:spLocks noChangeArrowheads="1"/>
            </p:cNvSpPr>
            <p:nvPr/>
          </p:nvSpPr>
          <p:spPr bwMode="auto">
            <a:xfrm>
              <a:off x="6365240" y="4848225"/>
              <a:ext cx="390525" cy="3349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67" name="Rectangle 49"/>
            <p:cNvSpPr>
              <a:spLocks noChangeArrowheads="1"/>
            </p:cNvSpPr>
            <p:nvPr/>
          </p:nvSpPr>
          <p:spPr bwMode="auto">
            <a:xfrm>
              <a:off x="6292215" y="4419600"/>
              <a:ext cx="703263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busB</a:t>
              </a:r>
            </a:p>
          </p:txBody>
        </p:sp>
        <p:sp>
          <p:nvSpPr>
            <p:cNvPr id="68" name="Line 50"/>
            <p:cNvSpPr>
              <a:spLocks noChangeShapeType="1"/>
            </p:cNvSpPr>
            <p:nvPr/>
          </p:nvSpPr>
          <p:spPr bwMode="auto">
            <a:xfrm flipV="1">
              <a:off x="5911215" y="3730625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9" name="Line 51"/>
            <p:cNvSpPr>
              <a:spLocks noChangeShapeType="1"/>
            </p:cNvSpPr>
            <p:nvPr/>
          </p:nvSpPr>
          <p:spPr bwMode="auto">
            <a:xfrm flipV="1">
              <a:off x="5161915" y="3730625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0" name="Rectangle 52"/>
            <p:cNvSpPr>
              <a:spLocks noChangeArrowheads="1"/>
            </p:cNvSpPr>
            <p:nvPr/>
          </p:nvSpPr>
          <p:spPr bwMode="auto">
            <a:xfrm>
              <a:off x="5019040" y="3581400"/>
              <a:ext cx="287338" cy="3349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71" name="Line 53"/>
            <p:cNvSpPr>
              <a:spLocks noChangeShapeType="1"/>
            </p:cNvSpPr>
            <p:nvPr/>
          </p:nvSpPr>
          <p:spPr bwMode="auto">
            <a:xfrm flipV="1">
              <a:off x="5542915" y="3730625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2" name="Rectangle 54"/>
            <p:cNvSpPr>
              <a:spLocks noChangeArrowheads="1"/>
            </p:cNvSpPr>
            <p:nvPr/>
          </p:nvSpPr>
          <p:spPr bwMode="auto">
            <a:xfrm>
              <a:off x="5377815" y="3581400"/>
              <a:ext cx="287338" cy="3349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73" name="Rectangle 55"/>
            <p:cNvSpPr>
              <a:spLocks noChangeArrowheads="1"/>
            </p:cNvSpPr>
            <p:nvPr/>
          </p:nvSpPr>
          <p:spPr bwMode="auto">
            <a:xfrm>
              <a:off x="4957128" y="3957638"/>
              <a:ext cx="475901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smtClean="0">
                  <a:solidFill>
                    <a:prstClr val="black"/>
                  </a:solidFill>
                </a:rPr>
                <a:t>RW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20" name="Rectangle 56"/>
            <p:cNvSpPr>
              <a:spLocks noChangeArrowheads="1"/>
            </p:cNvSpPr>
            <p:nvPr/>
          </p:nvSpPr>
          <p:spPr bwMode="auto">
            <a:xfrm>
              <a:off x="5414328" y="3957638"/>
              <a:ext cx="413576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smtClean="0">
                  <a:solidFill>
                    <a:prstClr val="black"/>
                  </a:solidFill>
                </a:rPr>
                <a:t>RA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21" name="Rectangle 57"/>
            <p:cNvSpPr>
              <a:spLocks noChangeArrowheads="1"/>
            </p:cNvSpPr>
            <p:nvPr/>
          </p:nvSpPr>
          <p:spPr bwMode="auto">
            <a:xfrm>
              <a:off x="5795328" y="3957638"/>
              <a:ext cx="40716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smtClean="0">
                  <a:solidFill>
                    <a:prstClr val="black"/>
                  </a:solidFill>
                </a:rPr>
                <a:t>RB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22" name="Rectangle 58"/>
            <p:cNvSpPr>
              <a:spLocks noChangeArrowheads="1"/>
            </p:cNvSpPr>
            <p:nvPr/>
          </p:nvSpPr>
          <p:spPr bwMode="auto">
            <a:xfrm>
              <a:off x="4957128" y="4343400"/>
              <a:ext cx="952500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b="1">
                  <a:solidFill>
                    <a:prstClr val="black"/>
                  </a:solidFill>
                </a:rPr>
                <a:t>RegFile</a:t>
              </a:r>
            </a:p>
          </p:txBody>
        </p:sp>
        <p:sp>
          <p:nvSpPr>
            <p:cNvPr id="123" name="Rectangle 59"/>
            <p:cNvSpPr>
              <a:spLocks noChangeArrowheads="1"/>
            </p:cNvSpPr>
            <p:nvPr/>
          </p:nvSpPr>
          <p:spPr bwMode="auto">
            <a:xfrm>
              <a:off x="5377815" y="3352800"/>
              <a:ext cx="34955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 smtClean="0">
                  <a:solidFill>
                    <a:prstClr val="black"/>
                  </a:solidFill>
                </a:rPr>
                <a:t>rs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4" name="Rectangle 60"/>
            <p:cNvSpPr>
              <a:spLocks noChangeArrowheads="1"/>
            </p:cNvSpPr>
            <p:nvPr/>
          </p:nvSpPr>
          <p:spPr bwMode="auto">
            <a:xfrm>
              <a:off x="5209540" y="2590800"/>
              <a:ext cx="340539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 smtClean="0">
                  <a:solidFill>
                    <a:prstClr val="black"/>
                  </a:solidFill>
                </a:rPr>
                <a:t>rt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5" name="Rectangle 61"/>
            <p:cNvSpPr>
              <a:spLocks noChangeArrowheads="1"/>
            </p:cNvSpPr>
            <p:nvPr/>
          </p:nvSpPr>
          <p:spPr bwMode="auto">
            <a:xfrm>
              <a:off x="5786983" y="3352800"/>
              <a:ext cx="340539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dirty="0" err="1" smtClean="0">
                  <a:solidFill>
                    <a:prstClr val="black"/>
                  </a:solidFill>
                </a:rPr>
                <a:t>rt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6" name="Rectangle 62"/>
            <p:cNvSpPr>
              <a:spLocks noChangeArrowheads="1"/>
            </p:cNvSpPr>
            <p:nvPr/>
          </p:nvSpPr>
          <p:spPr bwMode="auto">
            <a:xfrm>
              <a:off x="4777740" y="2590800"/>
              <a:ext cx="38134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smtClean="0">
                  <a:solidFill>
                    <a:prstClr val="black"/>
                  </a:solidFill>
                </a:rPr>
                <a:t>rd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7" name="Rectangle 63"/>
            <p:cNvSpPr>
              <a:spLocks noChangeArrowheads="1"/>
            </p:cNvSpPr>
            <p:nvPr/>
          </p:nvSpPr>
          <p:spPr bwMode="auto">
            <a:xfrm>
              <a:off x="6089015" y="5207000"/>
              <a:ext cx="355600" cy="1041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8" name="Rectangle 64"/>
            <p:cNvSpPr>
              <a:spLocks noChangeArrowheads="1"/>
            </p:cNvSpPr>
            <p:nvPr/>
          </p:nvSpPr>
          <p:spPr bwMode="auto">
            <a:xfrm rot="5400000">
              <a:off x="5824697" y="5507831"/>
              <a:ext cx="908050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b="1">
                  <a:solidFill>
                    <a:prstClr val="black"/>
                  </a:solidFill>
                </a:rPr>
                <a:t>ZeroExt</a:t>
              </a:r>
              <a:endParaRPr lang="en-US" sz="2000" b="1">
                <a:solidFill>
                  <a:prstClr val="black"/>
                </a:solidFill>
              </a:endParaRPr>
            </a:p>
          </p:txBody>
        </p:sp>
        <p:sp>
          <p:nvSpPr>
            <p:cNvPr id="129" name="Rectangle 65"/>
            <p:cNvSpPr>
              <a:spLocks noChangeArrowheads="1"/>
            </p:cNvSpPr>
            <p:nvPr/>
          </p:nvSpPr>
          <p:spPr bwMode="auto">
            <a:xfrm>
              <a:off x="6597015" y="5686425"/>
              <a:ext cx="390525" cy="3349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30" name="Line 66"/>
            <p:cNvSpPr>
              <a:spLocks noChangeShapeType="1"/>
            </p:cNvSpPr>
            <p:nvPr/>
          </p:nvSpPr>
          <p:spPr bwMode="auto">
            <a:xfrm flipH="1">
              <a:off x="6749415" y="5584825"/>
              <a:ext cx="88900" cy="130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1" name="Line 67"/>
            <p:cNvSpPr>
              <a:spLocks noChangeShapeType="1"/>
            </p:cNvSpPr>
            <p:nvPr/>
          </p:nvSpPr>
          <p:spPr bwMode="auto">
            <a:xfrm flipH="1">
              <a:off x="5669915" y="5586413"/>
              <a:ext cx="88900" cy="128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2" name="Rectangle 68"/>
            <p:cNvSpPr>
              <a:spLocks noChangeArrowheads="1"/>
            </p:cNvSpPr>
            <p:nvPr/>
          </p:nvSpPr>
          <p:spPr bwMode="auto">
            <a:xfrm>
              <a:off x="5454015" y="5686425"/>
              <a:ext cx="390525" cy="3349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133" name="Rectangle 69"/>
            <p:cNvSpPr>
              <a:spLocks noChangeArrowheads="1"/>
            </p:cNvSpPr>
            <p:nvPr/>
          </p:nvSpPr>
          <p:spPr bwMode="auto">
            <a:xfrm>
              <a:off x="4539615" y="5410200"/>
              <a:ext cx="911225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>
                  <a:solidFill>
                    <a:prstClr val="black"/>
                  </a:solidFill>
                </a:rPr>
                <a:t>imm16</a:t>
              </a:r>
            </a:p>
          </p:txBody>
        </p:sp>
        <p:sp>
          <p:nvSpPr>
            <p:cNvPr id="134" name="Rectangle 70"/>
            <p:cNvSpPr>
              <a:spLocks noChangeArrowheads="1"/>
            </p:cNvSpPr>
            <p:nvPr/>
          </p:nvSpPr>
          <p:spPr bwMode="auto">
            <a:xfrm>
              <a:off x="7359015" y="5867400"/>
              <a:ext cx="909638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>
                  <a:solidFill>
                    <a:prstClr val="black"/>
                  </a:solidFill>
                </a:rPr>
                <a:t>ALUSrc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135" name="Rectangle 71"/>
            <p:cNvSpPr>
              <a:spLocks noChangeArrowheads="1"/>
            </p:cNvSpPr>
            <p:nvPr/>
          </p:nvSpPr>
          <p:spPr bwMode="auto">
            <a:xfrm>
              <a:off x="5225415" y="3019425"/>
              <a:ext cx="287338" cy="3349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36" name="Rectangle 72"/>
            <p:cNvSpPr>
              <a:spLocks noChangeArrowheads="1"/>
            </p:cNvSpPr>
            <p:nvPr/>
          </p:nvSpPr>
          <p:spPr bwMode="auto">
            <a:xfrm>
              <a:off x="4844415" y="3019425"/>
              <a:ext cx="287338" cy="3349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137" name="Freeform 73"/>
            <p:cNvSpPr>
              <a:spLocks/>
            </p:cNvSpPr>
            <p:nvPr/>
          </p:nvSpPr>
          <p:spPr bwMode="auto">
            <a:xfrm>
              <a:off x="4768215" y="3048000"/>
              <a:ext cx="838200" cy="304800"/>
            </a:xfrm>
            <a:custGeom>
              <a:avLst/>
              <a:gdLst>
                <a:gd name="T0" fmla="*/ 0 w 528"/>
                <a:gd name="T1" fmla="*/ 0 h 192"/>
                <a:gd name="T2" fmla="*/ 120967500 w 528"/>
                <a:gd name="T3" fmla="*/ 483870000 h 192"/>
                <a:gd name="T4" fmla="*/ 1209675000 w 528"/>
                <a:gd name="T5" fmla="*/ 483870000 h 192"/>
                <a:gd name="T6" fmla="*/ 1330642500 w 528"/>
                <a:gd name="T7" fmla="*/ 0 h 192"/>
                <a:gd name="T8" fmla="*/ 0 w 528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92"/>
                <a:gd name="T17" fmla="*/ 528 w 528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92">
                  <a:moveTo>
                    <a:pt x="0" y="0"/>
                  </a:moveTo>
                  <a:lnTo>
                    <a:pt x="48" y="192"/>
                  </a:lnTo>
                  <a:lnTo>
                    <a:pt x="480" y="192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8" name="Rectangle 74"/>
            <p:cNvSpPr>
              <a:spLocks noChangeArrowheads="1"/>
            </p:cNvSpPr>
            <p:nvPr/>
          </p:nvSpPr>
          <p:spPr bwMode="auto">
            <a:xfrm>
              <a:off x="4768215" y="3962400"/>
              <a:ext cx="1447800" cy="990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9" name="Rectangle 75"/>
            <p:cNvSpPr>
              <a:spLocks noChangeArrowheads="1"/>
            </p:cNvSpPr>
            <p:nvPr/>
          </p:nvSpPr>
          <p:spPr bwMode="auto">
            <a:xfrm>
              <a:off x="7076440" y="4660900"/>
              <a:ext cx="287338" cy="3349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40" name="Rectangle 76"/>
            <p:cNvSpPr>
              <a:spLocks noChangeArrowheads="1"/>
            </p:cNvSpPr>
            <p:nvPr/>
          </p:nvSpPr>
          <p:spPr bwMode="auto">
            <a:xfrm>
              <a:off x="7076440" y="5440363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141" name="Freeform 77"/>
            <p:cNvSpPr>
              <a:spLocks/>
            </p:cNvSpPr>
            <p:nvPr/>
          </p:nvSpPr>
          <p:spPr bwMode="auto">
            <a:xfrm>
              <a:off x="7130415" y="4572000"/>
              <a:ext cx="304800" cy="1219200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1935480000 h 768"/>
                <a:gd name="T4" fmla="*/ 483870000 w 192"/>
                <a:gd name="T5" fmla="*/ 1693545000 h 768"/>
                <a:gd name="T6" fmla="*/ 483870000 w 192"/>
                <a:gd name="T7" fmla="*/ 241935000 h 768"/>
                <a:gd name="T8" fmla="*/ 0 w 192"/>
                <a:gd name="T9" fmla="*/ 0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768"/>
                <a:gd name="T17" fmla="*/ 192 w 192"/>
                <a:gd name="T18" fmla="*/ 768 h 7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768">
                  <a:moveTo>
                    <a:pt x="0" y="0"/>
                  </a:moveTo>
                  <a:lnTo>
                    <a:pt x="0" y="768"/>
                  </a:lnTo>
                  <a:lnTo>
                    <a:pt x="192" y="672"/>
                  </a:lnTo>
                  <a:lnTo>
                    <a:pt x="192" y="9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3" name="Group 78"/>
            <p:cNvGrpSpPr>
              <a:grpSpLocks/>
            </p:cNvGrpSpPr>
            <p:nvPr/>
          </p:nvGrpSpPr>
          <p:grpSpPr bwMode="auto">
            <a:xfrm>
              <a:off x="7940040" y="3962400"/>
              <a:ext cx="485775" cy="1143000"/>
              <a:chOff x="4009" y="2304"/>
              <a:chExt cx="306" cy="720"/>
            </a:xfrm>
          </p:grpSpPr>
          <p:sp>
            <p:nvSpPr>
              <p:cNvPr id="143" name="Rectangle 79"/>
              <p:cNvSpPr>
                <a:spLocks noChangeArrowheads="1"/>
              </p:cNvSpPr>
              <p:nvPr/>
            </p:nvSpPr>
            <p:spPr bwMode="auto">
              <a:xfrm>
                <a:off x="4009" y="2322"/>
                <a:ext cx="115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endParaRPr lang="en-US" sz="16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Rectangle 80"/>
              <p:cNvSpPr>
                <a:spLocks noChangeArrowheads="1"/>
              </p:cNvSpPr>
              <p:nvPr/>
            </p:nvSpPr>
            <p:spPr bwMode="auto">
              <a:xfrm rot="5400000">
                <a:off x="4016" y="2582"/>
                <a:ext cx="337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 b="1">
                    <a:solidFill>
                      <a:prstClr val="black"/>
                    </a:solidFill>
                  </a:rPr>
                  <a:t>ALU</a:t>
                </a:r>
              </a:p>
            </p:txBody>
          </p:sp>
          <p:sp>
            <p:nvSpPr>
              <p:cNvPr id="145" name="Freeform 81"/>
              <p:cNvSpPr>
                <a:spLocks/>
              </p:cNvSpPr>
              <p:nvPr/>
            </p:nvSpPr>
            <p:spPr bwMode="auto">
              <a:xfrm>
                <a:off x="4032" y="2304"/>
                <a:ext cx="283" cy="720"/>
              </a:xfrm>
              <a:custGeom>
                <a:avLst/>
                <a:gdLst>
                  <a:gd name="T0" fmla="*/ 0 w 240"/>
                  <a:gd name="T1" fmla="*/ 0 h 672"/>
                  <a:gd name="T2" fmla="*/ 0 w 240"/>
                  <a:gd name="T3" fmla="*/ 331 h 672"/>
                  <a:gd name="T4" fmla="*/ 67 w 240"/>
                  <a:gd name="T5" fmla="*/ 386 h 672"/>
                  <a:gd name="T6" fmla="*/ 0 w 240"/>
                  <a:gd name="T7" fmla="*/ 440 h 672"/>
                  <a:gd name="T8" fmla="*/ 0 w 240"/>
                  <a:gd name="T9" fmla="*/ 771 h 672"/>
                  <a:gd name="T10" fmla="*/ 334 w 240"/>
                  <a:gd name="T11" fmla="*/ 551 h 672"/>
                  <a:gd name="T12" fmla="*/ 334 w 240"/>
                  <a:gd name="T13" fmla="*/ 221 h 672"/>
                  <a:gd name="T14" fmla="*/ 0 w 240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0"/>
                  <a:gd name="T25" fmla="*/ 0 h 672"/>
                  <a:gd name="T26" fmla="*/ 240 w 240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0" h="672">
                    <a:moveTo>
                      <a:pt x="0" y="0"/>
                    </a:moveTo>
                    <a:lnTo>
                      <a:pt x="0" y="288"/>
                    </a:lnTo>
                    <a:lnTo>
                      <a:pt x="48" y="336"/>
                    </a:lnTo>
                    <a:lnTo>
                      <a:pt x="0" y="384"/>
                    </a:lnTo>
                    <a:lnTo>
                      <a:pt x="0" y="672"/>
                    </a:lnTo>
                    <a:lnTo>
                      <a:pt x="240" y="480"/>
                    </a:lnTo>
                    <a:lnTo>
                      <a:pt x="240" y="1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6" name="Line 82"/>
            <p:cNvSpPr>
              <a:spLocks noChangeShapeType="1"/>
            </p:cNvSpPr>
            <p:nvPr/>
          </p:nvSpPr>
          <p:spPr bwMode="auto">
            <a:xfrm>
              <a:off x="4996815" y="289560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7" name="Line 83"/>
            <p:cNvSpPr>
              <a:spLocks noChangeShapeType="1"/>
            </p:cNvSpPr>
            <p:nvPr/>
          </p:nvSpPr>
          <p:spPr bwMode="auto">
            <a:xfrm>
              <a:off x="5377815" y="289560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84"/>
            <p:cNvSpPr>
              <a:spLocks/>
            </p:cNvSpPr>
            <p:nvPr/>
          </p:nvSpPr>
          <p:spPr bwMode="auto">
            <a:xfrm>
              <a:off x="4463415" y="2667000"/>
              <a:ext cx="304800" cy="533400"/>
            </a:xfrm>
            <a:custGeom>
              <a:avLst/>
              <a:gdLst>
                <a:gd name="T0" fmla="*/ 0 w 192"/>
                <a:gd name="T1" fmla="*/ 0 h 336"/>
                <a:gd name="T2" fmla="*/ 0 w 192"/>
                <a:gd name="T3" fmla="*/ 846772500 h 336"/>
                <a:gd name="T4" fmla="*/ 483870000 w 192"/>
                <a:gd name="T5" fmla="*/ 846772500 h 336"/>
                <a:gd name="T6" fmla="*/ 0 60000 65536"/>
                <a:gd name="T7" fmla="*/ 0 60000 65536"/>
                <a:gd name="T8" fmla="*/ 0 60000 65536"/>
                <a:gd name="T9" fmla="*/ 0 w 192"/>
                <a:gd name="T10" fmla="*/ 0 h 336"/>
                <a:gd name="T11" fmla="*/ 192 w 19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36">
                  <a:moveTo>
                    <a:pt x="0" y="0"/>
                  </a:moveTo>
                  <a:lnTo>
                    <a:pt x="0" y="336"/>
                  </a:lnTo>
                  <a:lnTo>
                    <a:pt x="192" y="33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9" name="Line 85"/>
            <p:cNvSpPr>
              <a:spLocks noChangeShapeType="1"/>
            </p:cNvSpPr>
            <p:nvPr/>
          </p:nvSpPr>
          <p:spPr bwMode="auto">
            <a:xfrm>
              <a:off x="4920615" y="3733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Line 86"/>
            <p:cNvSpPr>
              <a:spLocks noChangeShapeType="1"/>
            </p:cNvSpPr>
            <p:nvPr/>
          </p:nvSpPr>
          <p:spPr bwMode="auto">
            <a:xfrm>
              <a:off x="5225415" y="335280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1" name="Line 87"/>
            <p:cNvSpPr>
              <a:spLocks noChangeShapeType="1"/>
            </p:cNvSpPr>
            <p:nvPr/>
          </p:nvSpPr>
          <p:spPr bwMode="auto">
            <a:xfrm>
              <a:off x="5606415" y="365760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2" name="Line 88"/>
            <p:cNvSpPr>
              <a:spLocks noChangeShapeType="1"/>
            </p:cNvSpPr>
            <p:nvPr/>
          </p:nvSpPr>
          <p:spPr bwMode="auto">
            <a:xfrm>
              <a:off x="5987415" y="365760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Rectangle 89"/>
            <p:cNvSpPr>
              <a:spLocks noChangeArrowheads="1"/>
            </p:cNvSpPr>
            <p:nvPr/>
          </p:nvSpPr>
          <p:spPr bwMode="auto">
            <a:xfrm>
              <a:off x="5781040" y="3581400"/>
              <a:ext cx="287338" cy="3349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154" name="Line 90"/>
            <p:cNvSpPr>
              <a:spLocks noChangeShapeType="1"/>
            </p:cNvSpPr>
            <p:nvPr/>
          </p:nvSpPr>
          <p:spPr bwMode="auto">
            <a:xfrm>
              <a:off x="6216015" y="4267200"/>
              <a:ext cx="1752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Line 91"/>
            <p:cNvSpPr>
              <a:spLocks noChangeShapeType="1"/>
            </p:cNvSpPr>
            <p:nvPr/>
          </p:nvSpPr>
          <p:spPr bwMode="auto">
            <a:xfrm flipH="1">
              <a:off x="8273415" y="3810000"/>
              <a:ext cx="3175" cy="342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Line 92"/>
            <p:cNvSpPr>
              <a:spLocks noChangeShapeType="1"/>
            </p:cNvSpPr>
            <p:nvPr/>
          </p:nvSpPr>
          <p:spPr bwMode="auto">
            <a:xfrm>
              <a:off x="6216015" y="4800600"/>
              <a:ext cx="914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Line 93"/>
            <p:cNvSpPr>
              <a:spLocks noChangeShapeType="1"/>
            </p:cNvSpPr>
            <p:nvPr/>
          </p:nvSpPr>
          <p:spPr bwMode="auto">
            <a:xfrm>
              <a:off x="7435215" y="4953000"/>
              <a:ext cx="533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Line 94"/>
            <p:cNvSpPr>
              <a:spLocks noChangeShapeType="1"/>
            </p:cNvSpPr>
            <p:nvPr/>
          </p:nvSpPr>
          <p:spPr bwMode="auto">
            <a:xfrm>
              <a:off x="6444615" y="5638800"/>
              <a:ext cx="685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Line 95"/>
            <p:cNvSpPr>
              <a:spLocks noChangeShapeType="1"/>
            </p:cNvSpPr>
            <p:nvPr/>
          </p:nvSpPr>
          <p:spPr bwMode="auto">
            <a:xfrm>
              <a:off x="5377815" y="5638800"/>
              <a:ext cx="685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Line 96"/>
            <p:cNvSpPr>
              <a:spLocks noChangeShapeType="1"/>
            </p:cNvSpPr>
            <p:nvPr/>
          </p:nvSpPr>
          <p:spPr bwMode="auto">
            <a:xfrm flipH="1">
              <a:off x="4996815" y="4800600"/>
              <a:ext cx="762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1" name="Line 97"/>
            <p:cNvSpPr>
              <a:spLocks noChangeShapeType="1"/>
            </p:cNvSpPr>
            <p:nvPr/>
          </p:nvSpPr>
          <p:spPr bwMode="auto">
            <a:xfrm>
              <a:off x="5073015" y="4800600"/>
              <a:ext cx="762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2" name="Line 98"/>
            <p:cNvSpPr>
              <a:spLocks noChangeShapeType="1"/>
            </p:cNvSpPr>
            <p:nvPr/>
          </p:nvSpPr>
          <p:spPr bwMode="auto">
            <a:xfrm>
              <a:off x="5073015" y="4953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3" name="Line 99"/>
            <p:cNvSpPr>
              <a:spLocks noChangeShapeType="1"/>
            </p:cNvSpPr>
            <p:nvPr/>
          </p:nvSpPr>
          <p:spPr bwMode="auto">
            <a:xfrm flipV="1">
              <a:off x="7282815" y="5715000"/>
              <a:ext cx="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" name="Line 100"/>
            <p:cNvSpPr>
              <a:spLocks noChangeShapeType="1"/>
            </p:cNvSpPr>
            <p:nvPr/>
          </p:nvSpPr>
          <p:spPr bwMode="auto">
            <a:xfrm flipH="1">
              <a:off x="8654415" y="4419600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5" name="Rectangle 101"/>
            <p:cNvSpPr>
              <a:spLocks noChangeArrowheads="1"/>
            </p:cNvSpPr>
            <p:nvPr/>
          </p:nvSpPr>
          <p:spPr bwMode="auto">
            <a:xfrm>
              <a:off x="4023360" y="2286000"/>
              <a:ext cx="942975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>
                  <a:solidFill>
                    <a:prstClr val="black"/>
                  </a:solidFill>
                </a:rPr>
                <a:t>RegDst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166" name="Freeform 102"/>
            <p:cNvSpPr>
              <a:spLocks/>
            </p:cNvSpPr>
            <p:nvPr/>
          </p:nvSpPr>
          <p:spPr bwMode="auto">
            <a:xfrm>
              <a:off x="4234815" y="4419600"/>
              <a:ext cx="4648200" cy="1981200"/>
            </a:xfrm>
            <a:custGeom>
              <a:avLst/>
              <a:gdLst>
                <a:gd name="T0" fmla="*/ 2147483647 w 2928"/>
                <a:gd name="T1" fmla="*/ 120967500 h 1248"/>
                <a:gd name="T2" fmla="*/ 2147483647 w 2928"/>
                <a:gd name="T3" fmla="*/ 120967500 h 1248"/>
                <a:gd name="T4" fmla="*/ 2147483647 w 2928"/>
                <a:gd name="T5" fmla="*/ 2147483647 h 1248"/>
                <a:gd name="T6" fmla="*/ 0 w 2928"/>
                <a:gd name="T7" fmla="*/ 2147483647 h 1248"/>
                <a:gd name="T8" fmla="*/ 0 w 2928"/>
                <a:gd name="T9" fmla="*/ 0 h 1248"/>
                <a:gd name="T10" fmla="*/ 846772500 w 2928"/>
                <a:gd name="T11" fmla="*/ 0 h 12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28"/>
                <a:gd name="T19" fmla="*/ 0 h 1248"/>
                <a:gd name="T20" fmla="*/ 2928 w 2928"/>
                <a:gd name="T21" fmla="*/ 1248 h 12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28" h="1248">
                  <a:moveTo>
                    <a:pt x="2640" y="48"/>
                  </a:moveTo>
                  <a:lnTo>
                    <a:pt x="2928" y="48"/>
                  </a:lnTo>
                  <a:lnTo>
                    <a:pt x="2928" y="1248"/>
                  </a:lnTo>
                  <a:lnTo>
                    <a:pt x="0" y="1248"/>
                  </a:ln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25678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Step 3: Load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199"/>
            <a:ext cx="8229600" cy="493776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LOAD R[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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MEM[R[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sign_ext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(Imm16)];</a:t>
            </a:r>
            <a:r>
              <a:rPr lang="en-US" sz="2800" dirty="0" smtClean="0"/>
              <a:t> 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800" dirty="0" smtClean="0"/>
              <a:t>New control signals: 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ExtOp</a:t>
            </a:r>
            <a:r>
              <a:rPr lang="en-US" sz="2800" dirty="0" smtClean="0"/>
              <a:t>,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MemWr</a:t>
            </a:r>
            <a:r>
              <a:rPr lang="en-US" sz="2800" dirty="0" smtClean="0"/>
              <a:t>,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MemtoReg</a:t>
            </a:r>
            <a:r>
              <a:rPr lang="en-US" sz="2800" dirty="0" smtClean="0"/>
              <a:t>  </a:t>
            </a:r>
            <a:endParaRPr lang="en-US" sz="22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B7C913-1C55-2A45-BCE7-BD72D202E1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14" name="Group 213"/>
          <p:cNvGrpSpPr/>
          <p:nvPr/>
        </p:nvGrpSpPr>
        <p:grpSpPr>
          <a:xfrm>
            <a:off x="1207008" y="2532380"/>
            <a:ext cx="6974967" cy="3914775"/>
            <a:chOff x="1552575" y="2719388"/>
            <a:chExt cx="6974967" cy="3914775"/>
          </a:xfrm>
        </p:grpSpPr>
        <p:sp>
          <p:nvSpPr>
            <p:cNvPr id="74" name="Rectangle 26"/>
            <p:cNvSpPr>
              <a:spLocks noChangeArrowheads="1"/>
            </p:cNvSpPr>
            <p:nvPr/>
          </p:nvSpPr>
          <p:spPr bwMode="auto">
            <a:xfrm>
              <a:off x="6200775" y="4332288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75" name="Rectangle 27"/>
            <p:cNvSpPr>
              <a:spLocks noChangeArrowheads="1"/>
            </p:cNvSpPr>
            <p:nvPr/>
          </p:nvSpPr>
          <p:spPr bwMode="auto">
            <a:xfrm>
              <a:off x="5511927" y="2719388"/>
              <a:ext cx="914400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>
                  <a:solidFill>
                    <a:prstClr val="black"/>
                  </a:solidFill>
                </a:rPr>
                <a:t>ALUctr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76" name="Rectangle 28"/>
            <p:cNvSpPr>
              <a:spLocks noChangeArrowheads="1"/>
            </p:cNvSpPr>
            <p:nvPr/>
          </p:nvSpPr>
          <p:spPr bwMode="auto">
            <a:xfrm>
              <a:off x="2266447" y="5034128"/>
              <a:ext cx="5594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CLK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77" name="Rectangle 29"/>
            <p:cNvSpPr>
              <a:spLocks noChangeArrowheads="1"/>
            </p:cNvSpPr>
            <p:nvPr/>
          </p:nvSpPr>
          <p:spPr bwMode="auto">
            <a:xfrm>
              <a:off x="1770063" y="4189413"/>
              <a:ext cx="720725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>
                  <a:solidFill>
                    <a:prstClr val="black"/>
                  </a:solidFill>
                </a:rPr>
                <a:t>busW</a:t>
              </a:r>
            </a:p>
          </p:txBody>
        </p:sp>
        <p:sp>
          <p:nvSpPr>
            <p:cNvPr id="78" name="Rectangle 30"/>
            <p:cNvSpPr>
              <a:spLocks noChangeArrowheads="1"/>
            </p:cNvSpPr>
            <p:nvPr/>
          </p:nvSpPr>
          <p:spPr bwMode="auto">
            <a:xfrm>
              <a:off x="1892300" y="3494088"/>
              <a:ext cx="876300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>
                  <a:solidFill>
                    <a:prstClr val="black"/>
                  </a:solidFill>
                </a:rPr>
                <a:t>RegWr</a:t>
              </a:r>
            </a:p>
          </p:txBody>
        </p:sp>
        <p:sp>
          <p:nvSpPr>
            <p:cNvPr id="79" name="Line 31"/>
            <p:cNvSpPr>
              <a:spLocks noChangeShapeType="1"/>
            </p:cNvSpPr>
            <p:nvPr/>
          </p:nvSpPr>
          <p:spPr bwMode="auto">
            <a:xfrm flipH="1">
              <a:off x="2079625" y="4508500"/>
              <a:ext cx="88900" cy="128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0" name="Rectangle 32"/>
            <p:cNvSpPr>
              <a:spLocks noChangeArrowheads="1"/>
            </p:cNvSpPr>
            <p:nvPr/>
          </p:nvSpPr>
          <p:spPr bwMode="auto">
            <a:xfrm>
              <a:off x="1931988" y="4608513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81" name="Line 33"/>
            <p:cNvSpPr>
              <a:spLocks noChangeShapeType="1"/>
            </p:cNvSpPr>
            <p:nvPr/>
          </p:nvSpPr>
          <p:spPr bwMode="auto">
            <a:xfrm flipH="1">
              <a:off x="4905375" y="4332288"/>
              <a:ext cx="88900" cy="130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2" name="Rectangle 34"/>
            <p:cNvSpPr>
              <a:spLocks noChangeArrowheads="1"/>
            </p:cNvSpPr>
            <p:nvPr/>
          </p:nvSpPr>
          <p:spPr bwMode="auto">
            <a:xfrm>
              <a:off x="4752975" y="4027488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83" name="Rectangle 35"/>
            <p:cNvSpPr>
              <a:spLocks noChangeArrowheads="1"/>
            </p:cNvSpPr>
            <p:nvPr/>
          </p:nvSpPr>
          <p:spPr bwMode="auto">
            <a:xfrm>
              <a:off x="3959225" y="4027488"/>
              <a:ext cx="717550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busA</a:t>
              </a:r>
            </a:p>
          </p:txBody>
        </p:sp>
        <p:sp>
          <p:nvSpPr>
            <p:cNvPr id="84" name="Line 36"/>
            <p:cNvSpPr>
              <a:spLocks noChangeShapeType="1"/>
            </p:cNvSpPr>
            <p:nvPr/>
          </p:nvSpPr>
          <p:spPr bwMode="auto">
            <a:xfrm flipV="1">
              <a:off x="4219575" y="4865688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4064000" y="4989513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3990975" y="4560888"/>
              <a:ext cx="703263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busB</a:t>
              </a:r>
            </a:p>
          </p:txBody>
        </p:sp>
        <p:sp>
          <p:nvSpPr>
            <p:cNvPr id="87" name="Line 39"/>
            <p:cNvSpPr>
              <a:spLocks noChangeShapeType="1"/>
            </p:cNvSpPr>
            <p:nvPr/>
          </p:nvSpPr>
          <p:spPr bwMode="auto">
            <a:xfrm flipV="1">
              <a:off x="3609975" y="3871913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8" name="Line 40"/>
            <p:cNvSpPr>
              <a:spLocks noChangeShapeType="1"/>
            </p:cNvSpPr>
            <p:nvPr/>
          </p:nvSpPr>
          <p:spPr bwMode="auto">
            <a:xfrm flipV="1">
              <a:off x="2860675" y="3871913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9" name="Rectangle 41"/>
            <p:cNvSpPr>
              <a:spLocks noChangeArrowheads="1"/>
            </p:cNvSpPr>
            <p:nvPr/>
          </p:nvSpPr>
          <p:spPr bwMode="auto">
            <a:xfrm>
              <a:off x="2717800" y="3722688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90" name="Line 42"/>
            <p:cNvSpPr>
              <a:spLocks noChangeShapeType="1"/>
            </p:cNvSpPr>
            <p:nvPr/>
          </p:nvSpPr>
          <p:spPr bwMode="auto">
            <a:xfrm flipV="1">
              <a:off x="3241675" y="3871913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1" name="Rectangle 43"/>
            <p:cNvSpPr>
              <a:spLocks noChangeArrowheads="1"/>
            </p:cNvSpPr>
            <p:nvPr/>
          </p:nvSpPr>
          <p:spPr bwMode="auto">
            <a:xfrm>
              <a:off x="3076575" y="3722688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92" name="Rectangle 44"/>
            <p:cNvSpPr>
              <a:spLocks noChangeArrowheads="1"/>
            </p:cNvSpPr>
            <p:nvPr/>
          </p:nvSpPr>
          <p:spPr bwMode="auto">
            <a:xfrm>
              <a:off x="2655888" y="4098925"/>
              <a:ext cx="475901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smtClean="0">
                  <a:solidFill>
                    <a:prstClr val="black"/>
                  </a:solidFill>
                </a:rPr>
                <a:t>RW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93" name="Rectangle 45"/>
            <p:cNvSpPr>
              <a:spLocks noChangeArrowheads="1"/>
            </p:cNvSpPr>
            <p:nvPr/>
          </p:nvSpPr>
          <p:spPr bwMode="auto">
            <a:xfrm>
              <a:off x="3113088" y="4098925"/>
              <a:ext cx="413576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smtClean="0">
                  <a:solidFill>
                    <a:prstClr val="black"/>
                  </a:solidFill>
                </a:rPr>
                <a:t>RA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94" name="Rectangle 46"/>
            <p:cNvSpPr>
              <a:spLocks noChangeArrowheads="1"/>
            </p:cNvSpPr>
            <p:nvPr/>
          </p:nvSpPr>
          <p:spPr bwMode="auto">
            <a:xfrm>
              <a:off x="3494088" y="4098925"/>
              <a:ext cx="40716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smtClean="0">
                  <a:solidFill>
                    <a:prstClr val="black"/>
                  </a:solidFill>
                </a:rPr>
                <a:t>RB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95" name="Rectangle 47"/>
            <p:cNvSpPr>
              <a:spLocks noChangeArrowheads="1"/>
            </p:cNvSpPr>
            <p:nvPr/>
          </p:nvSpPr>
          <p:spPr bwMode="auto">
            <a:xfrm>
              <a:off x="2655888" y="4484688"/>
              <a:ext cx="952500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b="1">
                  <a:solidFill>
                    <a:prstClr val="black"/>
                  </a:solidFill>
                </a:rPr>
                <a:t>RegFile</a:t>
              </a:r>
            </a:p>
          </p:txBody>
        </p:sp>
        <p:sp>
          <p:nvSpPr>
            <p:cNvPr id="96" name="Rectangle 48"/>
            <p:cNvSpPr>
              <a:spLocks noChangeArrowheads="1"/>
            </p:cNvSpPr>
            <p:nvPr/>
          </p:nvSpPr>
          <p:spPr bwMode="auto">
            <a:xfrm>
              <a:off x="3076575" y="3494088"/>
              <a:ext cx="34955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 smtClean="0">
                  <a:solidFill>
                    <a:prstClr val="black"/>
                  </a:solidFill>
                </a:rPr>
                <a:t>rs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7" name="Rectangle 49"/>
            <p:cNvSpPr>
              <a:spLocks noChangeArrowheads="1"/>
            </p:cNvSpPr>
            <p:nvPr/>
          </p:nvSpPr>
          <p:spPr bwMode="auto">
            <a:xfrm>
              <a:off x="2908300" y="2732088"/>
              <a:ext cx="340539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 smtClean="0">
                  <a:solidFill>
                    <a:prstClr val="black"/>
                  </a:solidFill>
                </a:rPr>
                <a:t>rt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8" name="Rectangle 50"/>
            <p:cNvSpPr>
              <a:spLocks noChangeArrowheads="1"/>
            </p:cNvSpPr>
            <p:nvPr/>
          </p:nvSpPr>
          <p:spPr bwMode="auto">
            <a:xfrm>
              <a:off x="3485743" y="3494088"/>
              <a:ext cx="340539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dirty="0" err="1" smtClean="0">
                  <a:solidFill>
                    <a:prstClr val="black"/>
                  </a:solidFill>
                </a:rPr>
                <a:t>rt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9" name="Rectangle 51"/>
            <p:cNvSpPr>
              <a:spLocks noChangeArrowheads="1"/>
            </p:cNvSpPr>
            <p:nvPr/>
          </p:nvSpPr>
          <p:spPr bwMode="auto">
            <a:xfrm>
              <a:off x="2476500" y="2732088"/>
              <a:ext cx="38134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smtClean="0">
                  <a:solidFill>
                    <a:prstClr val="black"/>
                  </a:solidFill>
                </a:rPr>
                <a:t>rd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0" name="Rectangle 52"/>
            <p:cNvSpPr>
              <a:spLocks noChangeArrowheads="1"/>
            </p:cNvSpPr>
            <p:nvPr/>
          </p:nvSpPr>
          <p:spPr bwMode="auto">
            <a:xfrm>
              <a:off x="1552575" y="2732088"/>
              <a:ext cx="942975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>
                  <a:solidFill>
                    <a:prstClr val="black"/>
                  </a:solidFill>
                </a:rPr>
                <a:t>RegDst</a:t>
              </a:r>
            </a:p>
          </p:txBody>
        </p:sp>
        <p:sp>
          <p:nvSpPr>
            <p:cNvPr id="101" name="Rectangle 53"/>
            <p:cNvSpPr>
              <a:spLocks noChangeArrowheads="1"/>
            </p:cNvSpPr>
            <p:nvPr/>
          </p:nvSpPr>
          <p:spPr bwMode="auto">
            <a:xfrm>
              <a:off x="3787775" y="5272088"/>
              <a:ext cx="355600" cy="10414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2" name="Rectangle 54"/>
            <p:cNvSpPr>
              <a:spLocks noChangeArrowheads="1"/>
            </p:cNvSpPr>
            <p:nvPr/>
          </p:nvSpPr>
          <p:spPr bwMode="auto">
            <a:xfrm rot="5400000">
              <a:off x="3440906" y="5606257"/>
              <a:ext cx="1082675" cy="3635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b="1">
                  <a:solidFill>
                    <a:prstClr val="black"/>
                  </a:solidFill>
                </a:rPr>
                <a:t>Extender</a:t>
              </a:r>
              <a:endParaRPr lang="en-US" sz="2000" b="1">
                <a:solidFill>
                  <a:prstClr val="black"/>
                </a:solidFill>
              </a:endParaRPr>
            </a:p>
          </p:txBody>
        </p:sp>
        <p:sp>
          <p:nvSpPr>
            <p:cNvPr id="103" name="Rectangle 55"/>
            <p:cNvSpPr>
              <a:spLocks noChangeArrowheads="1"/>
            </p:cNvSpPr>
            <p:nvPr/>
          </p:nvSpPr>
          <p:spPr bwMode="auto">
            <a:xfrm>
              <a:off x="4295775" y="5827713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04" name="Line 56"/>
            <p:cNvSpPr>
              <a:spLocks noChangeShapeType="1"/>
            </p:cNvSpPr>
            <p:nvPr/>
          </p:nvSpPr>
          <p:spPr bwMode="auto">
            <a:xfrm flipH="1">
              <a:off x="4448175" y="5726113"/>
              <a:ext cx="88900" cy="130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5" name="Line 57"/>
            <p:cNvSpPr>
              <a:spLocks noChangeShapeType="1"/>
            </p:cNvSpPr>
            <p:nvPr/>
          </p:nvSpPr>
          <p:spPr bwMode="auto">
            <a:xfrm flipH="1">
              <a:off x="3368675" y="5727700"/>
              <a:ext cx="88900" cy="128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6" name="Rectangle 58"/>
            <p:cNvSpPr>
              <a:spLocks noChangeArrowheads="1"/>
            </p:cNvSpPr>
            <p:nvPr/>
          </p:nvSpPr>
          <p:spPr bwMode="auto">
            <a:xfrm>
              <a:off x="3152775" y="5827713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107" name="Rectangle 59"/>
            <p:cNvSpPr>
              <a:spLocks noChangeArrowheads="1"/>
            </p:cNvSpPr>
            <p:nvPr/>
          </p:nvSpPr>
          <p:spPr bwMode="auto">
            <a:xfrm>
              <a:off x="2238375" y="5551488"/>
              <a:ext cx="911225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imm16</a:t>
              </a:r>
            </a:p>
          </p:txBody>
        </p:sp>
        <p:sp>
          <p:nvSpPr>
            <p:cNvPr id="108" name="Rectangle 60"/>
            <p:cNvSpPr>
              <a:spLocks noChangeArrowheads="1"/>
            </p:cNvSpPr>
            <p:nvPr/>
          </p:nvSpPr>
          <p:spPr bwMode="auto">
            <a:xfrm>
              <a:off x="4524375" y="6161088"/>
              <a:ext cx="909638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>
                  <a:solidFill>
                    <a:prstClr val="black"/>
                  </a:solidFill>
                </a:rPr>
                <a:t>ALUSrc</a:t>
              </a:r>
            </a:p>
          </p:txBody>
        </p:sp>
        <p:sp>
          <p:nvSpPr>
            <p:cNvPr id="109" name="Rectangle 61"/>
            <p:cNvSpPr>
              <a:spLocks noChangeArrowheads="1"/>
            </p:cNvSpPr>
            <p:nvPr/>
          </p:nvSpPr>
          <p:spPr bwMode="auto">
            <a:xfrm>
              <a:off x="2847975" y="6237288"/>
              <a:ext cx="809625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>
                  <a:solidFill>
                    <a:srgbClr val="FF0000"/>
                  </a:solidFill>
                </a:rPr>
                <a:t>ExtOp</a:t>
              </a:r>
              <a:endParaRPr lang="en-US" sz="2000" u="sng" dirty="0">
                <a:solidFill>
                  <a:srgbClr val="FF0000"/>
                </a:solidFill>
              </a:endParaRPr>
            </a:p>
          </p:txBody>
        </p:sp>
        <p:sp>
          <p:nvSpPr>
            <p:cNvPr id="110" name="Line 62"/>
            <p:cNvSpPr>
              <a:spLocks noChangeShapeType="1"/>
            </p:cNvSpPr>
            <p:nvPr/>
          </p:nvSpPr>
          <p:spPr bwMode="auto">
            <a:xfrm flipV="1">
              <a:off x="7877175" y="3113088"/>
              <a:ext cx="0" cy="1482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1" name="Rectangle 63"/>
            <p:cNvSpPr>
              <a:spLocks noChangeArrowheads="1"/>
            </p:cNvSpPr>
            <p:nvPr/>
          </p:nvSpPr>
          <p:spPr bwMode="auto">
            <a:xfrm>
              <a:off x="7203567" y="2747328"/>
              <a:ext cx="1323975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>
                  <a:solidFill>
                    <a:srgbClr val="FF0000"/>
                  </a:solidFill>
                </a:rPr>
                <a:t>MemtoReg</a:t>
              </a:r>
              <a:endParaRPr lang="en-US" sz="2000" u="sng" dirty="0">
                <a:solidFill>
                  <a:srgbClr val="FF0000"/>
                </a:solidFill>
              </a:endParaRPr>
            </a:p>
          </p:txBody>
        </p:sp>
        <p:sp>
          <p:nvSpPr>
            <p:cNvPr id="112" name="Rectangle 64"/>
            <p:cNvSpPr>
              <a:spLocks noChangeArrowheads="1"/>
            </p:cNvSpPr>
            <p:nvPr/>
          </p:nvSpPr>
          <p:spPr bwMode="auto">
            <a:xfrm>
              <a:off x="5569870" y="6096920"/>
              <a:ext cx="5594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CLK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113" name="Rectangle 65"/>
            <p:cNvSpPr>
              <a:spLocks noChangeArrowheads="1"/>
            </p:cNvSpPr>
            <p:nvPr/>
          </p:nvSpPr>
          <p:spPr bwMode="auto">
            <a:xfrm>
              <a:off x="5418727" y="5551488"/>
              <a:ext cx="935038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>
                  <a:solidFill>
                    <a:prstClr val="black"/>
                  </a:solidFill>
                </a:rPr>
                <a:t>Data In</a:t>
              </a:r>
            </a:p>
          </p:txBody>
        </p:sp>
        <p:sp>
          <p:nvSpPr>
            <p:cNvPr id="114" name="Line 66"/>
            <p:cNvSpPr>
              <a:spLocks noChangeShapeType="1"/>
            </p:cNvSpPr>
            <p:nvPr/>
          </p:nvSpPr>
          <p:spPr bwMode="auto">
            <a:xfrm flipH="1">
              <a:off x="5865813" y="5470525"/>
              <a:ext cx="88900" cy="128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5" name="Rectangle 67"/>
            <p:cNvSpPr>
              <a:spLocks noChangeArrowheads="1"/>
            </p:cNvSpPr>
            <p:nvPr/>
          </p:nvSpPr>
          <p:spPr bwMode="auto">
            <a:xfrm>
              <a:off x="5895975" y="5246688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16" name="Line 68"/>
            <p:cNvSpPr>
              <a:spLocks noChangeShapeType="1"/>
            </p:cNvSpPr>
            <p:nvPr/>
          </p:nvSpPr>
          <p:spPr bwMode="auto">
            <a:xfrm flipV="1">
              <a:off x="6569075" y="3494088"/>
              <a:ext cx="12700" cy="18462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7" name="Rectangle 69"/>
            <p:cNvSpPr>
              <a:spLocks noChangeArrowheads="1"/>
            </p:cNvSpPr>
            <p:nvPr/>
          </p:nvSpPr>
          <p:spPr bwMode="auto">
            <a:xfrm>
              <a:off x="6014847" y="3113088"/>
              <a:ext cx="1041400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>
                  <a:solidFill>
                    <a:srgbClr val="FF0000"/>
                  </a:solidFill>
                </a:rPr>
                <a:t>MemWr</a:t>
              </a:r>
              <a:endParaRPr lang="en-US" sz="2000" u="sng" dirty="0">
                <a:solidFill>
                  <a:srgbClr val="FF0000"/>
                </a:solidFill>
              </a:endParaRPr>
            </a:p>
          </p:txBody>
        </p:sp>
        <p:grpSp>
          <p:nvGrpSpPr>
            <p:cNvPr id="118" name="Group 70"/>
            <p:cNvGrpSpPr>
              <a:grpSpLocks/>
            </p:cNvGrpSpPr>
            <p:nvPr/>
          </p:nvGrpSpPr>
          <p:grpSpPr bwMode="auto">
            <a:xfrm>
              <a:off x="2466975" y="3160713"/>
              <a:ext cx="838200" cy="336550"/>
              <a:chOff x="2640" y="1422"/>
              <a:chExt cx="528" cy="212"/>
            </a:xfrm>
          </p:grpSpPr>
          <p:sp>
            <p:nvSpPr>
              <p:cNvPr id="119" name="Rectangle 71"/>
              <p:cNvSpPr>
                <a:spLocks noChangeArrowheads="1"/>
              </p:cNvSpPr>
              <p:nvPr/>
            </p:nvSpPr>
            <p:spPr bwMode="auto">
              <a:xfrm>
                <a:off x="2928" y="1422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142" name="Rectangle 72"/>
              <p:cNvSpPr>
                <a:spLocks noChangeArrowheads="1"/>
              </p:cNvSpPr>
              <p:nvPr/>
            </p:nvSpPr>
            <p:spPr bwMode="auto">
              <a:xfrm>
                <a:off x="2688" y="1422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167" name="Freeform 73"/>
              <p:cNvSpPr>
                <a:spLocks/>
              </p:cNvSpPr>
              <p:nvPr/>
            </p:nvSpPr>
            <p:spPr bwMode="auto">
              <a:xfrm>
                <a:off x="2640" y="1440"/>
                <a:ext cx="528" cy="192"/>
              </a:xfrm>
              <a:custGeom>
                <a:avLst/>
                <a:gdLst>
                  <a:gd name="T0" fmla="*/ 0 w 528"/>
                  <a:gd name="T1" fmla="*/ 0 h 192"/>
                  <a:gd name="T2" fmla="*/ 48 w 528"/>
                  <a:gd name="T3" fmla="*/ 192 h 192"/>
                  <a:gd name="T4" fmla="*/ 480 w 528"/>
                  <a:gd name="T5" fmla="*/ 192 h 192"/>
                  <a:gd name="T6" fmla="*/ 528 w 528"/>
                  <a:gd name="T7" fmla="*/ 0 h 192"/>
                  <a:gd name="T8" fmla="*/ 0 w 528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192"/>
                  <a:gd name="T17" fmla="*/ 528 w 528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192">
                    <a:moveTo>
                      <a:pt x="0" y="0"/>
                    </a:moveTo>
                    <a:lnTo>
                      <a:pt x="48" y="192"/>
                    </a:lnTo>
                    <a:lnTo>
                      <a:pt x="480" y="192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8" name="Rectangle 74"/>
            <p:cNvSpPr>
              <a:spLocks noChangeArrowheads="1"/>
            </p:cNvSpPr>
            <p:nvPr/>
          </p:nvSpPr>
          <p:spPr bwMode="auto">
            <a:xfrm>
              <a:off x="2466975" y="4103688"/>
              <a:ext cx="1447800" cy="990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69" name="Group 75"/>
            <p:cNvGrpSpPr>
              <a:grpSpLocks/>
            </p:cNvGrpSpPr>
            <p:nvPr/>
          </p:nvGrpSpPr>
          <p:grpSpPr bwMode="auto">
            <a:xfrm>
              <a:off x="4775200" y="4713288"/>
              <a:ext cx="358775" cy="1219200"/>
              <a:chOff x="3518" y="2640"/>
              <a:chExt cx="226" cy="768"/>
            </a:xfrm>
          </p:grpSpPr>
          <p:sp>
            <p:nvSpPr>
              <p:cNvPr id="170" name="Rectangle 76"/>
              <p:cNvSpPr>
                <a:spLocks noChangeArrowheads="1"/>
              </p:cNvSpPr>
              <p:nvPr/>
            </p:nvSpPr>
            <p:spPr bwMode="auto">
              <a:xfrm>
                <a:off x="3518" y="2696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171" name="Rectangle 77"/>
              <p:cNvSpPr>
                <a:spLocks noChangeArrowheads="1"/>
              </p:cNvSpPr>
              <p:nvPr/>
            </p:nvSpPr>
            <p:spPr bwMode="auto">
              <a:xfrm>
                <a:off x="3518" y="3187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172" name="Freeform 78"/>
              <p:cNvSpPr>
                <a:spLocks/>
              </p:cNvSpPr>
              <p:nvPr/>
            </p:nvSpPr>
            <p:spPr bwMode="auto">
              <a:xfrm>
                <a:off x="3552" y="2640"/>
                <a:ext cx="192" cy="768"/>
              </a:xfrm>
              <a:custGeom>
                <a:avLst/>
                <a:gdLst>
                  <a:gd name="T0" fmla="*/ 0 w 192"/>
                  <a:gd name="T1" fmla="*/ 0 h 768"/>
                  <a:gd name="T2" fmla="*/ 0 w 192"/>
                  <a:gd name="T3" fmla="*/ 768 h 768"/>
                  <a:gd name="T4" fmla="*/ 192 w 192"/>
                  <a:gd name="T5" fmla="*/ 672 h 768"/>
                  <a:gd name="T6" fmla="*/ 192 w 192"/>
                  <a:gd name="T7" fmla="*/ 96 h 768"/>
                  <a:gd name="T8" fmla="*/ 0 w 192"/>
                  <a:gd name="T9" fmla="*/ 0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768"/>
                  <a:gd name="T17" fmla="*/ 192 w 192"/>
                  <a:gd name="T18" fmla="*/ 768 h 7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768">
                    <a:moveTo>
                      <a:pt x="0" y="0"/>
                    </a:moveTo>
                    <a:lnTo>
                      <a:pt x="0" y="768"/>
                    </a:lnTo>
                    <a:lnTo>
                      <a:pt x="192" y="672"/>
                    </a:lnTo>
                    <a:lnTo>
                      <a:pt x="192" y="9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73" name="Group 79"/>
            <p:cNvGrpSpPr>
              <a:grpSpLocks/>
            </p:cNvGrpSpPr>
            <p:nvPr/>
          </p:nvGrpSpPr>
          <p:grpSpPr bwMode="auto">
            <a:xfrm>
              <a:off x="5638800" y="4103688"/>
              <a:ext cx="485775" cy="1143000"/>
              <a:chOff x="4009" y="2304"/>
              <a:chExt cx="306" cy="720"/>
            </a:xfrm>
          </p:grpSpPr>
          <p:sp>
            <p:nvSpPr>
              <p:cNvPr id="174" name="Rectangle 80"/>
              <p:cNvSpPr>
                <a:spLocks noChangeArrowheads="1"/>
              </p:cNvSpPr>
              <p:nvPr/>
            </p:nvSpPr>
            <p:spPr bwMode="auto">
              <a:xfrm>
                <a:off x="4009" y="2322"/>
                <a:ext cx="115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endParaRPr lang="en-US" sz="16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Rectangle 81"/>
              <p:cNvSpPr>
                <a:spLocks noChangeArrowheads="1"/>
              </p:cNvSpPr>
              <p:nvPr/>
            </p:nvSpPr>
            <p:spPr bwMode="auto">
              <a:xfrm rot="5400000">
                <a:off x="4016" y="2581"/>
                <a:ext cx="337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 b="1">
                    <a:solidFill>
                      <a:prstClr val="black"/>
                    </a:solidFill>
                  </a:rPr>
                  <a:t>ALU</a:t>
                </a:r>
              </a:p>
            </p:txBody>
          </p:sp>
          <p:sp>
            <p:nvSpPr>
              <p:cNvPr id="176" name="Freeform 82"/>
              <p:cNvSpPr>
                <a:spLocks/>
              </p:cNvSpPr>
              <p:nvPr/>
            </p:nvSpPr>
            <p:spPr bwMode="auto">
              <a:xfrm>
                <a:off x="4032" y="2304"/>
                <a:ext cx="283" cy="720"/>
              </a:xfrm>
              <a:custGeom>
                <a:avLst/>
                <a:gdLst>
                  <a:gd name="T0" fmla="*/ 0 w 240"/>
                  <a:gd name="T1" fmla="*/ 0 h 672"/>
                  <a:gd name="T2" fmla="*/ 0 w 240"/>
                  <a:gd name="T3" fmla="*/ 331 h 672"/>
                  <a:gd name="T4" fmla="*/ 67 w 240"/>
                  <a:gd name="T5" fmla="*/ 386 h 672"/>
                  <a:gd name="T6" fmla="*/ 0 w 240"/>
                  <a:gd name="T7" fmla="*/ 440 h 672"/>
                  <a:gd name="T8" fmla="*/ 0 w 240"/>
                  <a:gd name="T9" fmla="*/ 771 h 672"/>
                  <a:gd name="T10" fmla="*/ 334 w 240"/>
                  <a:gd name="T11" fmla="*/ 551 h 672"/>
                  <a:gd name="T12" fmla="*/ 334 w 240"/>
                  <a:gd name="T13" fmla="*/ 221 h 672"/>
                  <a:gd name="T14" fmla="*/ 0 w 240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0"/>
                  <a:gd name="T25" fmla="*/ 0 h 672"/>
                  <a:gd name="T26" fmla="*/ 240 w 240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0" h="672">
                    <a:moveTo>
                      <a:pt x="0" y="0"/>
                    </a:moveTo>
                    <a:lnTo>
                      <a:pt x="0" y="288"/>
                    </a:lnTo>
                    <a:lnTo>
                      <a:pt x="48" y="336"/>
                    </a:lnTo>
                    <a:lnTo>
                      <a:pt x="0" y="384"/>
                    </a:lnTo>
                    <a:lnTo>
                      <a:pt x="0" y="672"/>
                    </a:lnTo>
                    <a:lnTo>
                      <a:pt x="240" y="480"/>
                    </a:lnTo>
                    <a:lnTo>
                      <a:pt x="240" y="1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7" name="Rectangle 83"/>
            <p:cNvSpPr>
              <a:spLocks noChangeArrowheads="1"/>
            </p:cNvSpPr>
            <p:nvPr/>
          </p:nvSpPr>
          <p:spPr bwMode="auto">
            <a:xfrm>
              <a:off x="7670800" y="4608513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78" name="Rectangle 84"/>
            <p:cNvSpPr>
              <a:spLocks noChangeArrowheads="1"/>
            </p:cNvSpPr>
            <p:nvPr/>
          </p:nvSpPr>
          <p:spPr bwMode="auto">
            <a:xfrm>
              <a:off x="7670800" y="5599113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179" name="Freeform 85"/>
            <p:cNvSpPr>
              <a:spLocks/>
            </p:cNvSpPr>
            <p:nvPr/>
          </p:nvSpPr>
          <p:spPr bwMode="auto">
            <a:xfrm>
              <a:off x="7724775" y="4484688"/>
              <a:ext cx="304800" cy="1600200"/>
            </a:xfrm>
            <a:custGeom>
              <a:avLst/>
              <a:gdLst>
                <a:gd name="T0" fmla="*/ 0 w 192"/>
                <a:gd name="T1" fmla="*/ 0 h 1008"/>
                <a:gd name="T2" fmla="*/ 0 w 192"/>
                <a:gd name="T3" fmla="*/ 2147483647 h 1008"/>
                <a:gd name="T4" fmla="*/ 483870000 w 192"/>
                <a:gd name="T5" fmla="*/ 2147483647 h 1008"/>
                <a:gd name="T6" fmla="*/ 483870000 w 192"/>
                <a:gd name="T7" fmla="*/ 362902500 h 1008"/>
                <a:gd name="T8" fmla="*/ 0 w 192"/>
                <a:gd name="T9" fmla="*/ 0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1008"/>
                <a:gd name="T17" fmla="*/ 192 w 192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1008">
                  <a:moveTo>
                    <a:pt x="0" y="0"/>
                  </a:moveTo>
                  <a:lnTo>
                    <a:pt x="0" y="1008"/>
                  </a:lnTo>
                  <a:lnTo>
                    <a:pt x="192" y="864"/>
                  </a:lnTo>
                  <a:lnTo>
                    <a:pt x="192" y="1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0" name="Rectangle 86"/>
            <p:cNvSpPr>
              <a:spLocks noChangeArrowheads="1"/>
            </p:cNvSpPr>
            <p:nvPr/>
          </p:nvSpPr>
          <p:spPr bwMode="auto">
            <a:xfrm>
              <a:off x="6267450" y="5346700"/>
              <a:ext cx="1127125" cy="112871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1" name="Rectangle 87"/>
            <p:cNvSpPr>
              <a:spLocks noChangeArrowheads="1"/>
            </p:cNvSpPr>
            <p:nvPr/>
          </p:nvSpPr>
          <p:spPr bwMode="auto">
            <a:xfrm>
              <a:off x="6248400" y="5294313"/>
              <a:ext cx="63817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err="1">
                  <a:solidFill>
                    <a:prstClr val="black"/>
                  </a:solidFill>
                </a:rPr>
                <a:t>WrEn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82" name="Rectangle 88"/>
            <p:cNvSpPr>
              <a:spLocks noChangeArrowheads="1"/>
            </p:cNvSpPr>
            <p:nvPr/>
          </p:nvSpPr>
          <p:spPr bwMode="auto">
            <a:xfrm>
              <a:off x="6859588" y="5294313"/>
              <a:ext cx="58830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err="1" smtClean="0">
                  <a:solidFill>
                    <a:prstClr val="black"/>
                  </a:solidFill>
                </a:rPr>
                <a:t>Addr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83" name="Rectangle 89"/>
            <p:cNvSpPr>
              <a:spLocks noChangeArrowheads="1"/>
            </p:cNvSpPr>
            <p:nvPr/>
          </p:nvSpPr>
          <p:spPr bwMode="auto">
            <a:xfrm>
              <a:off x="6284913" y="5702300"/>
              <a:ext cx="1095375" cy="5921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defTabSz="457200">
                <a:lnSpc>
                  <a:spcPct val="80000"/>
                </a:lnSpc>
                <a:defRPr/>
              </a:pPr>
              <a:r>
                <a:rPr lang="en-US" sz="2000" b="1">
                  <a:solidFill>
                    <a:prstClr val="black"/>
                  </a:solidFill>
                </a:rPr>
                <a:t>Data</a:t>
              </a:r>
            </a:p>
            <a:p>
              <a:pPr algn="ctr" defTabSz="457200">
                <a:lnSpc>
                  <a:spcPct val="80000"/>
                </a:lnSpc>
                <a:defRPr/>
              </a:pPr>
              <a:r>
                <a:rPr lang="en-US" sz="2000" b="1">
                  <a:solidFill>
                    <a:prstClr val="black"/>
                  </a:solidFill>
                </a:rPr>
                <a:t>Memory</a:t>
              </a:r>
            </a:p>
          </p:txBody>
        </p:sp>
        <p:sp>
          <p:nvSpPr>
            <p:cNvPr id="184" name="Line 90"/>
            <p:cNvSpPr>
              <a:spLocks noChangeShapeType="1"/>
            </p:cNvSpPr>
            <p:nvPr/>
          </p:nvSpPr>
          <p:spPr bwMode="auto">
            <a:xfrm>
              <a:off x="6276975" y="6237288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5" name="Line 91"/>
            <p:cNvSpPr>
              <a:spLocks noChangeShapeType="1"/>
            </p:cNvSpPr>
            <p:nvPr/>
          </p:nvSpPr>
          <p:spPr bwMode="auto">
            <a:xfrm flipH="1">
              <a:off x="6276975" y="6313488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6" name="Line 92"/>
            <p:cNvSpPr>
              <a:spLocks noChangeShapeType="1"/>
            </p:cNvSpPr>
            <p:nvPr/>
          </p:nvSpPr>
          <p:spPr bwMode="auto">
            <a:xfrm>
              <a:off x="2695575" y="3036888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7" name="Line 93"/>
            <p:cNvSpPr>
              <a:spLocks noChangeShapeType="1"/>
            </p:cNvSpPr>
            <p:nvPr/>
          </p:nvSpPr>
          <p:spPr bwMode="auto">
            <a:xfrm>
              <a:off x="3076575" y="3036888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8" name="Freeform 94"/>
            <p:cNvSpPr>
              <a:spLocks/>
            </p:cNvSpPr>
            <p:nvPr/>
          </p:nvSpPr>
          <p:spPr bwMode="auto">
            <a:xfrm>
              <a:off x="2162175" y="3113088"/>
              <a:ext cx="304800" cy="228600"/>
            </a:xfrm>
            <a:custGeom>
              <a:avLst/>
              <a:gdLst>
                <a:gd name="T0" fmla="*/ 0 w 192"/>
                <a:gd name="T1" fmla="*/ 0 h 336"/>
                <a:gd name="T2" fmla="*/ 0 w 192"/>
                <a:gd name="T3" fmla="*/ 155529643 h 336"/>
                <a:gd name="T4" fmla="*/ 483870000 w 192"/>
                <a:gd name="T5" fmla="*/ 155529643 h 336"/>
                <a:gd name="T6" fmla="*/ 0 60000 65536"/>
                <a:gd name="T7" fmla="*/ 0 60000 65536"/>
                <a:gd name="T8" fmla="*/ 0 60000 65536"/>
                <a:gd name="T9" fmla="*/ 0 w 192"/>
                <a:gd name="T10" fmla="*/ 0 h 336"/>
                <a:gd name="T11" fmla="*/ 192 w 19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36">
                  <a:moveTo>
                    <a:pt x="0" y="0"/>
                  </a:moveTo>
                  <a:lnTo>
                    <a:pt x="0" y="336"/>
                  </a:lnTo>
                  <a:lnTo>
                    <a:pt x="192" y="33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9" name="Line 95"/>
            <p:cNvSpPr>
              <a:spLocks noChangeShapeType="1"/>
            </p:cNvSpPr>
            <p:nvPr/>
          </p:nvSpPr>
          <p:spPr bwMode="auto">
            <a:xfrm>
              <a:off x="2619375" y="3875088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0" name="Line 96"/>
            <p:cNvSpPr>
              <a:spLocks noChangeShapeType="1"/>
            </p:cNvSpPr>
            <p:nvPr/>
          </p:nvSpPr>
          <p:spPr bwMode="auto">
            <a:xfrm>
              <a:off x="2924175" y="3494088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1" name="Line 97"/>
            <p:cNvSpPr>
              <a:spLocks noChangeShapeType="1"/>
            </p:cNvSpPr>
            <p:nvPr/>
          </p:nvSpPr>
          <p:spPr bwMode="auto">
            <a:xfrm>
              <a:off x="3305175" y="3798888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2" name="Line 98"/>
            <p:cNvSpPr>
              <a:spLocks noChangeShapeType="1"/>
            </p:cNvSpPr>
            <p:nvPr/>
          </p:nvSpPr>
          <p:spPr bwMode="auto">
            <a:xfrm>
              <a:off x="3686175" y="3798888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3" name="Rectangle 99"/>
            <p:cNvSpPr>
              <a:spLocks noChangeArrowheads="1"/>
            </p:cNvSpPr>
            <p:nvPr/>
          </p:nvSpPr>
          <p:spPr bwMode="auto">
            <a:xfrm>
              <a:off x="3479800" y="3722688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194" name="Line 100"/>
            <p:cNvSpPr>
              <a:spLocks noChangeShapeType="1"/>
            </p:cNvSpPr>
            <p:nvPr/>
          </p:nvSpPr>
          <p:spPr bwMode="auto">
            <a:xfrm>
              <a:off x="3914775" y="4408488"/>
              <a:ext cx="1752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5" name="Line 101"/>
            <p:cNvSpPr>
              <a:spLocks noChangeShapeType="1"/>
            </p:cNvSpPr>
            <p:nvPr/>
          </p:nvSpPr>
          <p:spPr bwMode="auto">
            <a:xfrm>
              <a:off x="5972175" y="3074988"/>
              <a:ext cx="0" cy="1219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6" name="Line 102"/>
            <p:cNvSpPr>
              <a:spLocks noChangeShapeType="1"/>
            </p:cNvSpPr>
            <p:nvPr/>
          </p:nvSpPr>
          <p:spPr bwMode="auto">
            <a:xfrm>
              <a:off x="3914775" y="4941888"/>
              <a:ext cx="914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7" name="Line 103"/>
            <p:cNvSpPr>
              <a:spLocks noChangeShapeType="1"/>
            </p:cNvSpPr>
            <p:nvPr/>
          </p:nvSpPr>
          <p:spPr bwMode="auto">
            <a:xfrm>
              <a:off x="5133975" y="5094288"/>
              <a:ext cx="533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8" name="Line 104"/>
            <p:cNvSpPr>
              <a:spLocks noChangeShapeType="1"/>
            </p:cNvSpPr>
            <p:nvPr/>
          </p:nvSpPr>
          <p:spPr bwMode="auto">
            <a:xfrm>
              <a:off x="4143375" y="5780088"/>
              <a:ext cx="685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9" name="Line 105"/>
            <p:cNvSpPr>
              <a:spLocks noChangeShapeType="1"/>
            </p:cNvSpPr>
            <p:nvPr/>
          </p:nvSpPr>
          <p:spPr bwMode="auto">
            <a:xfrm>
              <a:off x="3076575" y="5780088"/>
              <a:ext cx="685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0" name="Line 106"/>
            <p:cNvSpPr>
              <a:spLocks noChangeShapeType="1"/>
            </p:cNvSpPr>
            <p:nvPr/>
          </p:nvSpPr>
          <p:spPr bwMode="auto">
            <a:xfrm flipH="1">
              <a:off x="2695575" y="4941888"/>
              <a:ext cx="762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1" name="Line 107"/>
            <p:cNvSpPr>
              <a:spLocks noChangeShapeType="1"/>
            </p:cNvSpPr>
            <p:nvPr/>
          </p:nvSpPr>
          <p:spPr bwMode="auto">
            <a:xfrm>
              <a:off x="2771775" y="4941888"/>
              <a:ext cx="762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2" name="Line 108"/>
            <p:cNvSpPr>
              <a:spLocks noChangeShapeType="1"/>
            </p:cNvSpPr>
            <p:nvPr/>
          </p:nvSpPr>
          <p:spPr bwMode="auto">
            <a:xfrm>
              <a:off x="2771775" y="5094288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3" name="Line 109"/>
            <p:cNvSpPr>
              <a:spLocks noChangeShapeType="1"/>
            </p:cNvSpPr>
            <p:nvPr/>
          </p:nvSpPr>
          <p:spPr bwMode="auto">
            <a:xfrm flipV="1">
              <a:off x="3990975" y="6313488"/>
              <a:ext cx="0" cy="1371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4" name="Line 110"/>
            <p:cNvSpPr>
              <a:spLocks noChangeShapeType="1"/>
            </p:cNvSpPr>
            <p:nvPr/>
          </p:nvSpPr>
          <p:spPr bwMode="auto">
            <a:xfrm flipV="1">
              <a:off x="4981575" y="5856288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5" name="Line 111"/>
            <p:cNvSpPr>
              <a:spLocks noChangeShapeType="1"/>
            </p:cNvSpPr>
            <p:nvPr/>
          </p:nvSpPr>
          <p:spPr bwMode="auto">
            <a:xfrm flipH="1">
              <a:off x="6048375" y="6313488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6" name="Line 112"/>
            <p:cNvSpPr>
              <a:spLocks noChangeShapeType="1"/>
            </p:cNvSpPr>
            <p:nvPr/>
          </p:nvSpPr>
          <p:spPr bwMode="auto">
            <a:xfrm>
              <a:off x="6124575" y="4713288"/>
              <a:ext cx="1600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7" name="Line 113"/>
            <p:cNvSpPr>
              <a:spLocks noChangeShapeType="1"/>
            </p:cNvSpPr>
            <p:nvPr/>
          </p:nvSpPr>
          <p:spPr bwMode="auto">
            <a:xfrm>
              <a:off x="7115175" y="4713288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8" name="Line 114"/>
            <p:cNvSpPr>
              <a:spLocks noChangeShapeType="1"/>
            </p:cNvSpPr>
            <p:nvPr/>
          </p:nvSpPr>
          <p:spPr bwMode="auto">
            <a:xfrm flipH="1">
              <a:off x="6353175" y="4637088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9" name="Freeform 115"/>
            <p:cNvSpPr>
              <a:spLocks/>
            </p:cNvSpPr>
            <p:nvPr/>
          </p:nvSpPr>
          <p:spPr bwMode="auto">
            <a:xfrm>
              <a:off x="1933575" y="4560888"/>
              <a:ext cx="6248400" cy="2057400"/>
            </a:xfrm>
            <a:custGeom>
              <a:avLst/>
              <a:gdLst>
                <a:gd name="T0" fmla="*/ 2147483647 w 3936"/>
                <a:gd name="T1" fmla="*/ 1088707500 h 1296"/>
                <a:gd name="T2" fmla="*/ 2147483647 w 3936"/>
                <a:gd name="T3" fmla="*/ 1088707500 h 1296"/>
                <a:gd name="T4" fmla="*/ 2147483647 w 3936"/>
                <a:gd name="T5" fmla="*/ 2147483647 h 1296"/>
                <a:gd name="T6" fmla="*/ 0 w 3936"/>
                <a:gd name="T7" fmla="*/ 2147483647 h 1296"/>
                <a:gd name="T8" fmla="*/ 0 w 3936"/>
                <a:gd name="T9" fmla="*/ 0 h 1296"/>
                <a:gd name="T10" fmla="*/ 846772500 w 3936"/>
                <a:gd name="T11" fmla="*/ 0 h 12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36"/>
                <a:gd name="T19" fmla="*/ 0 h 1296"/>
                <a:gd name="T20" fmla="*/ 3936 w 3936"/>
                <a:gd name="T21" fmla="*/ 1296 h 12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36" h="1296">
                  <a:moveTo>
                    <a:pt x="3840" y="432"/>
                  </a:moveTo>
                  <a:lnTo>
                    <a:pt x="3936" y="432"/>
                  </a:lnTo>
                  <a:lnTo>
                    <a:pt x="3936" y="1296"/>
                  </a:lnTo>
                  <a:lnTo>
                    <a:pt x="0" y="1296"/>
                  </a:ln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0" name="Line 116"/>
            <p:cNvSpPr>
              <a:spLocks noChangeShapeType="1"/>
            </p:cNvSpPr>
            <p:nvPr/>
          </p:nvSpPr>
          <p:spPr bwMode="auto">
            <a:xfrm>
              <a:off x="5743575" y="5551488"/>
              <a:ext cx="533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1" name="Text Box 117"/>
            <p:cNvSpPr txBox="1">
              <a:spLocks noChangeArrowheads="1"/>
            </p:cNvSpPr>
            <p:nvPr/>
          </p:nvSpPr>
          <p:spPr bwMode="auto">
            <a:xfrm>
              <a:off x="5274335" y="5330912"/>
              <a:ext cx="540533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srgbClr val="FF0000"/>
                  </a:solidFill>
                </a:rPr>
                <a:t>???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12" name="Line 118"/>
            <p:cNvSpPr>
              <a:spLocks noChangeShapeType="1"/>
            </p:cNvSpPr>
            <p:nvPr/>
          </p:nvSpPr>
          <p:spPr bwMode="auto">
            <a:xfrm>
              <a:off x="7419975" y="5856288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3" name="Line 119"/>
            <p:cNvSpPr>
              <a:spLocks noChangeShapeType="1"/>
            </p:cNvSpPr>
            <p:nvPr/>
          </p:nvSpPr>
          <p:spPr bwMode="auto">
            <a:xfrm flipH="1">
              <a:off x="3676649" y="6450648"/>
              <a:ext cx="3200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0" y="5474988"/>
            <a:ext cx="3291840" cy="1015663"/>
            <a:chOff x="0" y="5474988"/>
            <a:chExt cx="3291840" cy="1015663"/>
          </a:xfrm>
        </p:grpSpPr>
        <p:cxnSp>
          <p:nvCxnSpPr>
            <p:cNvPr id="216" name="Straight Arrow Connector 215"/>
            <p:cNvCxnSpPr/>
            <p:nvPr/>
          </p:nvCxnSpPr>
          <p:spPr>
            <a:xfrm>
              <a:off x="1371600" y="5990492"/>
              <a:ext cx="192024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/>
            <p:cNvSpPr txBox="1"/>
            <p:nvPr/>
          </p:nvSpPr>
          <p:spPr>
            <a:xfrm>
              <a:off x="0" y="5474988"/>
              <a:ext cx="166956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2000" dirty="0" smtClean="0">
                  <a:solidFill>
                    <a:srgbClr val="4F81BD"/>
                  </a:solidFill>
                </a:rPr>
                <a:t>Must now</a:t>
              </a:r>
              <a:br>
                <a:rPr lang="en-US" sz="2000" dirty="0" smtClean="0">
                  <a:solidFill>
                    <a:srgbClr val="4F81BD"/>
                  </a:solidFill>
                </a:rPr>
              </a:br>
              <a:r>
                <a:rPr lang="en-US" sz="2000" dirty="0" smtClean="0">
                  <a:solidFill>
                    <a:srgbClr val="4F81BD"/>
                  </a:solidFill>
                </a:rPr>
                <a:t>also handle</a:t>
              </a:r>
              <a:br>
                <a:rPr lang="en-US" sz="2000" dirty="0" smtClean="0">
                  <a:solidFill>
                    <a:srgbClr val="4F81BD"/>
                  </a:solidFill>
                </a:rPr>
              </a:br>
              <a:r>
                <a:rPr lang="en-US" sz="2000" dirty="0" smtClean="0">
                  <a:solidFill>
                    <a:srgbClr val="4F81BD"/>
                  </a:solidFill>
                </a:rPr>
                <a:t>sign extension</a:t>
              </a: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5378117" y="3344779"/>
            <a:ext cx="3765883" cy="1876926"/>
            <a:chOff x="5378117" y="3344779"/>
            <a:chExt cx="3765883" cy="1876926"/>
          </a:xfrm>
        </p:grpSpPr>
        <p:cxnSp>
          <p:nvCxnSpPr>
            <p:cNvPr id="220" name="Straight Arrow Connector 219"/>
            <p:cNvCxnSpPr/>
            <p:nvPr/>
          </p:nvCxnSpPr>
          <p:spPr>
            <a:xfrm flipH="1">
              <a:off x="5378117" y="3609474"/>
              <a:ext cx="2839451" cy="161223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/>
            <p:cNvSpPr txBox="1"/>
            <p:nvPr/>
          </p:nvSpPr>
          <p:spPr>
            <a:xfrm>
              <a:off x="7976938" y="3344779"/>
              <a:ext cx="116706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2000" dirty="0" smtClean="0">
                  <a:solidFill>
                    <a:srgbClr val="4F81BD"/>
                  </a:solidFill>
                </a:rPr>
                <a:t>What goes here during a store?</a:t>
              </a:r>
              <a:endParaRPr lang="en-US" sz="2000" dirty="0">
                <a:solidFill>
                  <a:srgbClr val="4F81B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41905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Step 3: Store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199"/>
            <a:ext cx="8229600" cy="493776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STORE MEM[R[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sign_ext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(Imm16)]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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];</a:t>
            </a:r>
            <a:r>
              <a:rPr lang="en-US" sz="2800" dirty="0" smtClean="0"/>
              <a:t> 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800" dirty="0" smtClean="0"/>
              <a:t>Connect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busB</a:t>
            </a:r>
            <a:r>
              <a:rPr lang="en-US" sz="2800" dirty="0" smtClean="0"/>
              <a:t> to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2800" dirty="0" smtClean="0">
                <a:latin typeface="+mj-lt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800" dirty="0" smtClean="0"/>
              <a:t> (no extra control needed!)</a:t>
            </a:r>
            <a:endParaRPr lang="en-US" sz="22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B7C913-1C55-2A45-BCE7-BD72D202E1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1207008" y="2532380"/>
            <a:ext cx="6974967" cy="3914775"/>
            <a:chOff x="1207008" y="2532380"/>
            <a:chExt cx="6974967" cy="3914775"/>
          </a:xfrm>
        </p:grpSpPr>
        <p:sp>
          <p:nvSpPr>
            <p:cNvPr id="74" name="Rectangle 26"/>
            <p:cNvSpPr>
              <a:spLocks noChangeArrowheads="1"/>
            </p:cNvSpPr>
            <p:nvPr/>
          </p:nvSpPr>
          <p:spPr bwMode="auto">
            <a:xfrm>
              <a:off x="5855208" y="4145280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75" name="Rectangle 27"/>
            <p:cNvSpPr>
              <a:spLocks noChangeArrowheads="1"/>
            </p:cNvSpPr>
            <p:nvPr/>
          </p:nvSpPr>
          <p:spPr bwMode="auto">
            <a:xfrm>
              <a:off x="5166360" y="2532380"/>
              <a:ext cx="914400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>
                  <a:solidFill>
                    <a:prstClr val="black"/>
                  </a:solidFill>
                </a:rPr>
                <a:t>ALUctr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76" name="Rectangle 28"/>
            <p:cNvSpPr>
              <a:spLocks noChangeArrowheads="1"/>
            </p:cNvSpPr>
            <p:nvPr/>
          </p:nvSpPr>
          <p:spPr bwMode="auto">
            <a:xfrm>
              <a:off x="1920880" y="4847120"/>
              <a:ext cx="5594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CLK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77" name="Rectangle 29"/>
            <p:cNvSpPr>
              <a:spLocks noChangeArrowheads="1"/>
            </p:cNvSpPr>
            <p:nvPr/>
          </p:nvSpPr>
          <p:spPr bwMode="auto">
            <a:xfrm>
              <a:off x="1424496" y="4002405"/>
              <a:ext cx="720725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>
                  <a:solidFill>
                    <a:prstClr val="black"/>
                  </a:solidFill>
                </a:rPr>
                <a:t>busW</a:t>
              </a:r>
            </a:p>
          </p:txBody>
        </p:sp>
        <p:sp>
          <p:nvSpPr>
            <p:cNvPr id="78" name="Rectangle 30"/>
            <p:cNvSpPr>
              <a:spLocks noChangeArrowheads="1"/>
            </p:cNvSpPr>
            <p:nvPr/>
          </p:nvSpPr>
          <p:spPr bwMode="auto">
            <a:xfrm>
              <a:off x="1546733" y="3307080"/>
              <a:ext cx="876300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>
                  <a:solidFill>
                    <a:prstClr val="black"/>
                  </a:solidFill>
                </a:rPr>
                <a:t>RegWr</a:t>
              </a:r>
            </a:p>
          </p:txBody>
        </p:sp>
        <p:sp>
          <p:nvSpPr>
            <p:cNvPr id="79" name="Line 31"/>
            <p:cNvSpPr>
              <a:spLocks noChangeShapeType="1"/>
            </p:cNvSpPr>
            <p:nvPr/>
          </p:nvSpPr>
          <p:spPr bwMode="auto">
            <a:xfrm flipH="1">
              <a:off x="1734058" y="4321492"/>
              <a:ext cx="88900" cy="128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0" name="Rectangle 32"/>
            <p:cNvSpPr>
              <a:spLocks noChangeArrowheads="1"/>
            </p:cNvSpPr>
            <p:nvPr/>
          </p:nvSpPr>
          <p:spPr bwMode="auto">
            <a:xfrm>
              <a:off x="1586421" y="44215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81" name="Line 33"/>
            <p:cNvSpPr>
              <a:spLocks noChangeShapeType="1"/>
            </p:cNvSpPr>
            <p:nvPr/>
          </p:nvSpPr>
          <p:spPr bwMode="auto">
            <a:xfrm flipH="1">
              <a:off x="4559808" y="4145280"/>
              <a:ext cx="88900" cy="130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2" name="Rectangle 34"/>
            <p:cNvSpPr>
              <a:spLocks noChangeArrowheads="1"/>
            </p:cNvSpPr>
            <p:nvPr/>
          </p:nvSpPr>
          <p:spPr bwMode="auto">
            <a:xfrm>
              <a:off x="4407408" y="3840480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83" name="Rectangle 35"/>
            <p:cNvSpPr>
              <a:spLocks noChangeArrowheads="1"/>
            </p:cNvSpPr>
            <p:nvPr/>
          </p:nvSpPr>
          <p:spPr bwMode="auto">
            <a:xfrm>
              <a:off x="3613658" y="3840480"/>
              <a:ext cx="717550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busA</a:t>
              </a:r>
            </a:p>
          </p:txBody>
        </p:sp>
        <p:sp>
          <p:nvSpPr>
            <p:cNvPr id="84" name="Line 36"/>
            <p:cNvSpPr>
              <a:spLocks noChangeShapeType="1"/>
            </p:cNvSpPr>
            <p:nvPr/>
          </p:nvSpPr>
          <p:spPr bwMode="auto">
            <a:xfrm flipV="1">
              <a:off x="3874008" y="4678680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3718433" y="48025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3645408" y="4373880"/>
              <a:ext cx="703263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busB</a:t>
              </a:r>
            </a:p>
          </p:txBody>
        </p:sp>
        <p:sp>
          <p:nvSpPr>
            <p:cNvPr id="87" name="Line 39"/>
            <p:cNvSpPr>
              <a:spLocks noChangeShapeType="1"/>
            </p:cNvSpPr>
            <p:nvPr/>
          </p:nvSpPr>
          <p:spPr bwMode="auto">
            <a:xfrm flipV="1">
              <a:off x="3264408" y="3684905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8" name="Line 40"/>
            <p:cNvSpPr>
              <a:spLocks noChangeShapeType="1"/>
            </p:cNvSpPr>
            <p:nvPr/>
          </p:nvSpPr>
          <p:spPr bwMode="auto">
            <a:xfrm flipV="1">
              <a:off x="2515108" y="3684905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9" name="Rectangle 41"/>
            <p:cNvSpPr>
              <a:spLocks noChangeArrowheads="1"/>
            </p:cNvSpPr>
            <p:nvPr/>
          </p:nvSpPr>
          <p:spPr bwMode="auto">
            <a:xfrm>
              <a:off x="2372233" y="3535680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90" name="Line 42"/>
            <p:cNvSpPr>
              <a:spLocks noChangeShapeType="1"/>
            </p:cNvSpPr>
            <p:nvPr/>
          </p:nvSpPr>
          <p:spPr bwMode="auto">
            <a:xfrm flipV="1">
              <a:off x="2896108" y="3684905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1" name="Rectangle 43"/>
            <p:cNvSpPr>
              <a:spLocks noChangeArrowheads="1"/>
            </p:cNvSpPr>
            <p:nvPr/>
          </p:nvSpPr>
          <p:spPr bwMode="auto">
            <a:xfrm>
              <a:off x="2731008" y="3535680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92" name="Rectangle 44"/>
            <p:cNvSpPr>
              <a:spLocks noChangeArrowheads="1"/>
            </p:cNvSpPr>
            <p:nvPr/>
          </p:nvSpPr>
          <p:spPr bwMode="auto">
            <a:xfrm>
              <a:off x="2310321" y="3911917"/>
              <a:ext cx="475901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smtClean="0">
                  <a:solidFill>
                    <a:prstClr val="black"/>
                  </a:solidFill>
                </a:rPr>
                <a:t>RW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93" name="Rectangle 45"/>
            <p:cNvSpPr>
              <a:spLocks noChangeArrowheads="1"/>
            </p:cNvSpPr>
            <p:nvPr/>
          </p:nvSpPr>
          <p:spPr bwMode="auto">
            <a:xfrm>
              <a:off x="2767521" y="3911917"/>
              <a:ext cx="413576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smtClean="0">
                  <a:solidFill>
                    <a:prstClr val="black"/>
                  </a:solidFill>
                </a:rPr>
                <a:t>RA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94" name="Rectangle 46"/>
            <p:cNvSpPr>
              <a:spLocks noChangeArrowheads="1"/>
            </p:cNvSpPr>
            <p:nvPr/>
          </p:nvSpPr>
          <p:spPr bwMode="auto">
            <a:xfrm>
              <a:off x="3148521" y="3911917"/>
              <a:ext cx="40716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smtClean="0">
                  <a:solidFill>
                    <a:prstClr val="black"/>
                  </a:solidFill>
                </a:rPr>
                <a:t>RB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95" name="Rectangle 47"/>
            <p:cNvSpPr>
              <a:spLocks noChangeArrowheads="1"/>
            </p:cNvSpPr>
            <p:nvPr/>
          </p:nvSpPr>
          <p:spPr bwMode="auto">
            <a:xfrm>
              <a:off x="2310321" y="4297680"/>
              <a:ext cx="952500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b="1">
                  <a:solidFill>
                    <a:prstClr val="black"/>
                  </a:solidFill>
                </a:rPr>
                <a:t>RegFile</a:t>
              </a:r>
            </a:p>
          </p:txBody>
        </p:sp>
        <p:sp>
          <p:nvSpPr>
            <p:cNvPr id="96" name="Rectangle 48"/>
            <p:cNvSpPr>
              <a:spLocks noChangeArrowheads="1"/>
            </p:cNvSpPr>
            <p:nvPr/>
          </p:nvSpPr>
          <p:spPr bwMode="auto">
            <a:xfrm>
              <a:off x="2731008" y="3307080"/>
              <a:ext cx="34955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 smtClean="0">
                  <a:solidFill>
                    <a:prstClr val="black"/>
                  </a:solidFill>
                </a:rPr>
                <a:t>rs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7" name="Rectangle 49"/>
            <p:cNvSpPr>
              <a:spLocks noChangeArrowheads="1"/>
            </p:cNvSpPr>
            <p:nvPr/>
          </p:nvSpPr>
          <p:spPr bwMode="auto">
            <a:xfrm>
              <a:off x="2562733" y="2545080"/>
              <a:ext cx="340539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 smtClean="0">
                  <a:solidFill>
                    <a:prstClr val="black"/>
                  </a:solidFill>
                </a:rPr>
                <a:t>rt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8" name="Rectangle 50"/>
            <p:cNvSpPr>
              <a:spLocks noChangeArrowheads="1"/>
            </p:cNvSpPr>
            <p:nvPr/>
          </p:nvSpPr>
          <p:spPr bwMode="auto">
            <a:xfrm>
              <a:off x="3140176" y="3307080"/>
              <a:ext cx="340539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dirty="0" err="1" smtClean="0">
                  <a:solidFill>
                    <a:prstClr val="black"/>
                  </a:solidFill>
                </a:rPr>
                <a:t>rt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9" name="Rectangle 51"/>
            <p:cNvSpPr>
              <a:spLocks noChangeArrowheads="1"/>
            </p:cNvSpPr>
            <p:nvPr/>
          </p:nvSpPr>
          <p:spPr bwMode="auto">
            <a:xfrm>
              <a:off x="2130933" y="2545080"/>
              <a:ext cx="38134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smtClean="0">
                  <a:solidFill>
                    <a:prstClr val="black"/>
                  </a:solidFill>
                </a:rPr>
                <a:t>rd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0" name="Rectangle 52"/>
            <p:cNvSpPr>
              <a:spLocks noChangeArrowheads="1"/>
            </p:cNvSpPr>
            <p:nvPr/>
          </p:nvSpPr>
          <p:spPr bwMode="auto">
            <a:xfrm>
              <a:off x="1207008" y="2545080"/>
              <a:ext cx="942975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>
                  <a:solidFill>
                    <a:prstClr val="black"/>
                  </a:solidFill>
                </a:rPr>
                <a:t>RegDst</a:t>
              </a:r>
            </a:p>
          </p:txBody>
        </p:sp>
        <p:sp>
          <p:nvSpPr>
            <p:cNvPr id="101" name="Rectangle 53"/>
            <p:cNvSpPr>
              <a:spLocks noChangeArrowheads="1"/>
            </p:cNvSpPr>
            <p:nvPr/>
          </p:nvSpPr>
          <p:spPr bwMode="auto">
            <a:xfrm>
              <a:off x="3442208" y="5085080"/>
              <a:ext cx="355600" cy="1041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2" name="Rectangle 54"/>
            <p:cNvSpPr>
              <a:spLocks noChangeArrowheads="1"/>
            </p:cNvSpPr>
            <p:nvPr/>
          </p:nvSpPr>
          <p:spPr bwMode="auto">
            <a:xfrm rot="5400000">
              <a:off x="3095339" y="5419249"/>
              <a:ext cx="1082675" cy="3635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b="1">
                  <a:solidFill>
                    <a:prstClr val="black"/>
                  </a:solidFill>
                </a:rPr>
                <a:t>Extender</a:t>
              </a:r>
              <a:endParaRPr lang="en-US" sz="2000" b="1">
                <a:solidFill>
                  <a:prstClr val="black"/>
                </a:solidFill>
              </a:endParaRPr>
            </a:p>
          </p:txBody>
        </p:sp>
        <p:sp>
          <p:nvSpPr>
            <p:cNvPr id="103" name="Rectangle 55"/>
            <p:cNvSpPr>
              <a:spLocks noChangeArrowheads="1"/>
            </p:cNvSpPr>
            <p:nvPr/>
          </p:nvSpPr>
          <p:spPr bwMode="auto">
            <a:xfrm>
              <a:off x="3950208" y="56407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04" name="Line 56"/>
            <p:cNvSpPr>
              <a:spLocks noChangeShapeType="1"/>
            </p:cNvSpPr>
            <p:nvPr/>
          </p:nvSpPr>
          <p:spPr bwMode="auto">
            <a:xfrm flipH="1">
              <a:off x="4102608" y="5539105"/>
              <a:ext cx="88900" cy="130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5" name="Line 57"/>
            <p:cNvSpPr>
              <a:spLocks noChangeShapeType="1"/>
            </p:cNvSpPr>
            <p:nvPr/>
          </p:nvSpPr>
          <p:spPr bwMode="auto">
            <a:xfrm flipH="1">
              <a:off x="3023108" y="5540692"/>
              <a:ext cx="88900" cy="128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6" name="Rectangle 58"/>
            <p:cNvSpPr>
              <a:spLocks noChangeArrowheads="1"/>
            </p:cNvSpPr>
            <p:nvPr/>
          </p:nvSpPr>
          <p:spPr bwMode="auto">
            <a:xfrm>
              <a:off x="2807208" y="56407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107" name="Rectangle 59"/>
            <p:cNvSpPr>
              <a:spLocks noChangeArrowheads="1"/>
            </p:cNvSpPr>
            <p:nvPr/>
          </p:nvSpPr>
          <p:spPr bwMode="auto">
            <a:xfrm>
              <a:off x="1892808" y="5364480"/>
              <a:ext cx="911225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imm16</a:t>
              </a:r>
            </a:p>
          </p:txBody>
        </p:sp>
        <p:sp>
          <p:nvSpPr>
            <p:cNvPr id="108" name="Rectangle 60"/>
            <p:cNvSpPr>
              <a:spLocks noChangeArrowheads="1"/>
            </p:cNvSpPr>
            <p:nvPr/>
          </p:nvSpPr>
          <p:spPr bwMode="auto">
            <a:xfrm>
              <a:off x="4178808" y="5974080"/>
              <a:ext cx="909638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>
                  <a:solidFill>
                    <a:prstClr val="black"/>
                  </a:solidFill>
                </a:rPr>
                <a:t>ALUSrc</a:t>
              </a:r>
            </a:p>
          </p:txBody>
        </p:sp>
        <p:sp>
          <p:nvSpPr>
            <p:cNvPr id="109" name="Rectangle 61"/>
            <p:cNvSpPr>
              <a:spLocks noChangeArrowheads="1"/>
            </p:cNvSpPr>
            <p:nvPr/>
          </p:nvSpPr>
          <p:spPr bwMode="auto">
            <a:xfrm>
              <a:off x="2502408" y="6050280"/>
              <a:ext cx="809625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>
                  <a:solidFill>
                    <a:prstClr val="black"/>
                  </a:solidFill>
                </a:rPr>
                <a:t>ExtOp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110" name="Line 62"/>
            <p:cNvSpPr>
              <a:spLocks noChangeShapeType="1"/>
            </p:cNvSpPr>
            <p:nvPr/>
          </p:nvSpPr>
          <p:spPr bwMode="auto">
            <a:xfrm flipV="1">
              <a:off x="7531608" y="2926080"/>
              <a:ext cx="0" cy="1482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1" name="Rectangle 63"/>
            <p:cNvSpPr>
              <a:spLocks noChangeArrowheads="1"/>
            </p:cNvSpPr>
            <p:nvPr/>
          </p:nvSpPr>
          <p:spPr bwMode="auto">
            <a:xfrm>
              <a:off x="6858000" y="2560320"/>
              <a:ext cx="1323975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>
                  <a:solidFill>
                    <a:prstClr val="black"/>
                  </a:solidFill>
                </a:rPr>
                <a:t>MemtoReg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112" name="Rectangle 64"/>
            <p:cNvSpPr>
              <a:spLocks noChangeArrowheads="1"/>
            </p:cNvSpPr>
            <p:nvPr/>
          </p:nvSpPr>
          <p:spPr bwMode="auto">
            <a:xfrm>
              <a:off x="5224303" y="5909912"/>
              <a:ext cx="5594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CLK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113" name="Rectangle 65"/>
            <p:cNvSpPr>
              <a:spLocks noChangeArrowheads="1"/>
            </p:cNvSpPr>
            <p:nvPr/>
          </p:nvSpPr>
          <p:spPr bwMode="auto">
            <a:xfrm>
              <a:off x="5073160" y="5364480"/>
              <a:ext cx="935038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>
                  <a:solidFill>
                    <a:prstClr val="black"/>
                  </a:solidFill>
                </a:rPr>
                <a:t>Data In</a:t>
              </a:r>
            </a:p>
          </p:txBody>
        </p:sp>
        <p:sp>
          <p:nvSpPr>
            <p:cNvPr id="114" name="Line 66"/>
            <p:cNvSpPr>
              <a:spLocks noChangeShapeType="1"/>
            </p:cNvSpPr>
            <p:nvPr/>
          </p:nvSpPr>
          <p:spPr bwMode="auto">
            <a:xfrm flipH="1">
              <a:off x="5520246" y="5283517"/>
              <a:ext cx="88900" cy="128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5" name="Rectangle 67"/>
            <p:cNvSpPr>
              <a:spLocks noChangeArrowheads="1"/>
            </p:cNvSpPr>
            <p:nvPr/>
          </p:nvSpPr>
          <p:spPr bwMode="auto">
            <a:xfrm>
              <a:off x="5550408" y="5059680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16" name="Line 68"/>
            <p:cNvSpPr>
              <a:spLocks noChangeShapeType="1"/>
            </p:cNvSpPr>
            <p:nvPr/>
          </p:nvSpPr>
          <p:spPr bwMode="auto">
            <a:xfrm flipV="1">
              <a:off x="6223508" y="3307080"/>
              <a:ext cx="12700" cy="18462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7" name="Rectangle 69"/>
            <p:cNvSpPr>
              <a:spLocks noChangeArrowheads="1"/>
            </p:cNvSpPr>
            <p:nvPr/>
          </p:nvSpPr>
          <p:spPr bwMode="auto">
            <a:xfrm>
              <a:off x="5669280" y="2926080"/>
              <a:ext cx="1041400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>
                  <a:solidFill>
                    <a:prstClr val="black"/>
                  </a:solidFill>
                </a:rPr>
                <a:t>MemWr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grpSp>
          <p:nvGrpSpPr>
            <p:cNvPr id="3" name="Group 70"/>
            <p:cNvGrpSpPr>
              <a:grpSpLocks/>
            </p:cNvGrpSpPr>
            <p:nvPr/>
          </p:nvGrpSpPr>
          <p:grpSpPr bwMode="auto">
            <a:xfrm>
              <a:off x="2121408" y="2973705"/>
              <a:ext cx="838200" cy="336550"/>
              <a:chOff x="2640" y="1422"/>
              <a:chExt cx="528" cy="212"/>
            </a:xfrm>
          </p:grpSpPr>
          <p:sp>
            <p:nvSpPr>
              <p:cNvPr id="119" name="Rectangle 71"/>
              <p:cNvSpPr>
                <a:spLocks noChangeArrowheads="1"/>
              </p:cNvSpPr>
              <p:nvPr/>
            </p:nvSpPr>
            <p:spPr bwMode="auto">
              <a:xfrm>
                <a:off x="2928" y="1422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142" name="Rectangle 72"/>
              <p:cNvSpPr>
                <a:spLocks noChangeArrowheads="1"/>
              </p:cNvSpPr>
              <p:nvPr/>
            </p:nvSpPr>
            <p:spPr bwMode="auto">
              <a:xfrm>
                <a:off x="2688" y="1422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167" name="Freeform 73"/>
              <p:cNvSpPr>
                <a:spLocks/>
              </p:cNvSpPr>
              <p:nvPr/>
            </p:nvSpPr>
            <p:spPr bwMode="auto">
              <a:xfrm>
                <a:off x="2640" y="1440"/>
                <a:ext cx="528" cy="192"/>
              </a:xfrm>
              <a:custGeom>
                <a:avLst/>
                <a:gdLst>
                  <a:gd name="T0" fmla="*/ 0 w 528"/>
                  <a:gd name="T1" fmla="*/ 0 h 192"/>
                  <a:gd name="T2" fmla="*/ 48 w 528"/>
                  <a:gd name="T3" fmla="*/ 192 h 192"/>
                  <a:gd name="T4" fmla="*/ 480 w 528"/>
                  <a:gd name="T5" fmla="*/ 192 h 192"/>
                  <a:gd name="T6" fmla="*/ 528 w 528"/>
                  <a:gd name="T7" fmla="*/ 0 h 192"/>
                  <a:gd name="T8" fmla="*/ 0 w 528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192"/>
                  <a:gd name="T17" fmla="*/ 528 w 528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192">
                    <a:moveTo>
                      <a:pt x="0" y="0"/>
                    </a:moveTo>
                    <a:lnTo>
                      <a:pt x="48" y="192"/>
                    </a:lnTo>
                    <a:lnTo>
                      <a:pt x="480" y="192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8" name="Rectangle 74"/>
            <p:cNvSpPr>
              <a:spLocks noChangeArrowheads="1"/>
            </p:cNvSpPr>
            <p:nvPr/>
          </p:nvSpPr>
          <p:spPr bwMode="auto">
            <a:xfrm>
              <a:off x="2121408" y="3916680"/>
              <a:ext cx="1447800" cy="990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7" name="Group 75"/>
            <p:cNvGrpSpPr>
              <a:grpSpLocks/>
            </p:cNvGrpSpPr>
            <p:nvPr/>
          </p:nvGrpSpPr>
          <p:grpSpPr bwMode="auto">
            <a:xfrm>
              <a:off x="4429633" y="4526280"/>
              <a:ext cx="358775" cy="1219200"/>
              <a:chOff x="3518" y="2640"/>
              <a:chExt cx="226" cy="768"/>
            </a:xfrm>
          </p:grpSpPr>
          <p:sp>
            <p:nvSpPr>
              <p:cNvPr id="170" name="Rectangle 76"/>
              <p:cNvSpPr>
                <a:spLocks noChangeArrowheads="1"/>
              </p:cNvSpPr>
              <p:nvPr/>
            </p:nvSpPr>
            <p:spPr bwMode="auto">
              <a:xfrm>
                <a:off x="3518" y="2696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171" name="Rectangle 77"/>
              <p:cNvSpPr>
                <a:spLocks noChangeArrowheads="1"/>
              </p:cNvSpPr>
              <p:nvPr/>
            </p:nvSpPr>
            <p:spPr bwMode="auto">
              <a:xfrm>
                <a:off x="3518" y="3187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172" name="Freeform 78"/>
              <p:cNvSpPr>
                <a:spLocks/>
              </p:cNvSpPr>
              <p:nvPr/>
            </p:nvSpPr>
            <p:spPr bwMode="auto">
              <a:xfrm>
                <a:off x="3552" y="2640"/>
                <a:ext cx="192" cy="768"/>
              </a:xfrm>
              <a:custGeom>
                <a:avLst/>
                <a:gdLst>
                  <a:gd name="T0" fmla="*/ 0 w 192"/>
                  <a:gd name="T1" fmla="*/ 0 h 768"/>
                  <a:gd name="T2" fmla="*/ 0 w 192"/>
                  <a:gd name="T3" fmla="*/ 768 h 768"/>
                  <a:gd name="T4" fmla="*/ 192 w 192"/>
                  <a:gd name="T5" fmla="*/ 672 h 768"/>
                  <a:gd name="T6" fmla="*/ 192 w 192"/>
                  <a:gd name="T7" fmla="*/ 96 h 768"/>
                  <a:gd name="T8" fmla="*/ 0 w 192"/>
                  <a:gd name="T9" fmla="*/ 0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768"/>
                  <a:gd name="T17" fmla="*/ 192 w 192"/>
                  <a:gd name="T18" fmla="*/ 768 h 7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768">
                    <a:moveTo>
                      <a:pt x="0" y="0"/>
                    </a:moveTo>
                    <a:lnTo>
                      <a:pt x="0" y="768"/>
                    </a:lnTo>
                    <a:lnTo>
                      <a:pt x="192" y="672"/>
                    </a:lnTo>
                    <a:lnTo>
                      <a:pt x="192" y="9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" name="Group 79"/>
            <p:cNvGrpSpPr>
              <a:grpSpLocks/>
            </p:cNvGrpSpPr>
            <p:nvPr/>
          </p:nvGrpSpPr>
          <p:grpSpPr bwMode="auto">
            <a:xfrm>
              <a:off x="5293233" y="3916680"/>
              <a:ext cx="485775" cy="1143000"/>
              <a:chOff x="4009" y="2304"/>
              <a:chExt cx="306" cy="720"/>
            </a:xfrm>
          </p:grpSpPr>
          <p:sp>
            <p:nvSpPr>
              <p:cNvPr id="174" name="Rectangle 80"/>
              <p:cNvSpPr>
                <a:spLocks noChangeArrowheads="1"/>
              </p:cNvSpPr>
              <p:nvPr/>
            </p:nvSpPr>
            <p:spPr bwMode="auto">
              <a:xfrm>
                <a:off x="4009" y="2322"/>
                <a:ext cx="115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endParaRPr lang="en-US" sz="16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Rectangle 81"/>
              <p:cNvSpPr>
                <a:spLocks noChangeArrowheads="1"/>
              </p:cNvSpPr>
              <p:nvPr/>
            </p:nvSpPr>
            <p:spPr bwMode="auto">
              <a:xfrm rot="5400000">
                <a:off x="4016" y="2581"/>
                <a:ext cx="337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 b="1">
                    <a:solidFill>
                      <a:prstClr val="black"/>
                    </a:solidFill>
                  </a:rPr>
                  <a:t>ALU</a:t>
                </a:r>
              </a:p>
            </p:txBody>
          </p:sp>
          <p:sp>
            <p:nvSpPr>
              <p:cNvPr id="176" name="Freeform 82"/>
              <p:cNvSpPr>
                <a:spLocks/>
              </p:cNvSpPr>
              <p:nvPr/>
            </p:nvSpPr>
            <p:spPr bwMode="auto">
              <a:xfrm>
                <a:off x="4032" y="2304"/>
                <a:ext cx="283" cy="720"/>
              </a:xfrm>
              <a:custGeom>
                <a:avLst/>
                <a:gdLst>
                  <a:gd name="T0" fmla="*/ 0 w 240"/>
                  <a:gd name="T1" fmla="*/ 0 h 672"/>
                  <a:gd name="T2" fmla="*/ 0 w 240"/>
                  <a:gd name="T3" fmla="*/ 331 h 672"/>
                  <a:gd name="T4" fmla="*/ 67 w 240"/>
                  <a:gd name="T5" fmla="*/ 386 h 672"/>
                  <a:gd name="T6" fmla="*/ 0 w 240"/>
                  <a:gd name="T7" fmla="*/ 440 h 672"/>
                  <a:gd name="T8" fmla="*/ 0 w 240"/>
                  <a:gd name="T9" fmla="*/ 771 h 672"/>
                  <a:gd name="T10" fmla="*/ 334 w 240"/>
                  <a:gd name="T11" fmla="*/ 551 h 672"/>
                  <a:gd name="T12" fmla="*/ 334 w 240"/>
                  <a:gd name="T13" fmla="*/ 221 h 672"/>
                  <a:gd name="T14" fmla="*/ 0 w 240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0"/>
                  <a:gd name="T25" fmla="*/ 0 h 672"/>
                  <a:gd name="T26" fmla="*/ 240 w 240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0" h="672">
                    <a:moveTo>
                      <a:pt x="0" y="0"/>
                    </a:moveTo>
                    <a:lnTo>
                      <a:pt x="0" y="288"/>
                    </a:lnTo>
                    <a:lnTo>
                      <a:pt x="48" y="336"/>
                    </a:lnTo>
                    <a:lnTo>
                      <a:pt x="0" y="384"/>
                    </a:lnTo>
                    <a:lnTo>
                      <a:pt x="0" y="672"/>
                    </a:lnTo>
                    <a:lnTo>
                      <a:pt x="240" y="480"/>
                    </a:lnTo>
                    <a:lnTo>
                      <a:pt x="240" y="1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7" name="Rectangle 83"/>
            <p:cNvSpPr>
              <a:spLocks noChangeArrowheads="1"/>
            </p:cNvSpPr>
            <p:nvPr/>
          </p:nvSpPr>
          <p:spPr bwMode="auto">
            <a:xfrm>
              <a:off x="7325233" y="4421505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78" name="Rectangle 84"/>
            <p:cNvSpPr>
              <a:spLocks noChangeArrowheads="1"/>
            </p:cNvSpPr>
            <p:nvPr/>
          </p:nvSpPr>
          <p:spPr bwMode="auto">
            <a:xfrm>
              <a:off x="7325233" y="5412105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179" name="Freeform 85"/>
            <p:cNvSpPr>
              <a:spLocks/>
            </p:cNvSpPr>
            <p:nvPr/>
          </p:nvSpPr>
          <p:spPr bwMode="auto">
            <a:xfrm>
              <a:off x="7379208" y="4297680"/>
              <a:ext cx="304800" cy="1600200"/>
            </a:xfrm>
            <a:custGeom>
              <a:avLst/>
              <a:gdLst>
                <a:gd name="T0" fmla="*/ 0 w 192"/>
                <a:gd name="T1" fmla="*/ 0 h 1008"/>
                <a:gd name="T2" fmla="*/ 0 w 192"/>
                <a:gd name="T3" fmla="*/ 2147483647 h 1008"/>
                <a:gd name="T4" fmla="*/ 483870000 w 192"/>
                <a:gd name="T5" fmla="*/ 2147483647 h 1008"/>
                <a:gd name="T6" fmla="*/ 483870000 w 192"/>
                <a:gd name="T7" fmla="*/ 362902500 h 1008"/>
                <a:gd name="T8" fmla="*/ 0 w 192"/>
                <a:gd name="T9" fmla="*/ 0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1008"/>
                <a:gd name="T17" fmla="*/ 192 w 192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1008">
                  <a:moveTo>
                    <a:pt x="0" y="0"/>
                  </a:moveTo>
                  <a:lnTo>
                    <a:pt x="0" y="1008"/>
                  </a:lnTo>
                  <a:lnTo>
                    <a:pt x="192" y="864"/>
                  </a:lnTo>
                  <a:lnTo>
                    <a:pt x="192" y="1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0" name="Rectangle 86"/>
            <p:cNvSpPr>
              <a:spLocks noChangeArrowheads="1"/>
            </p:cNvSpPr>
            <p:nvPr/>
          </p:nvSpPr>
          <p:spPr bwMode="auto">
            <a:xfrm>
              <a:off x="5921883" y="5159692"/>
              <a:ext cx="1127125" cy="112871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1" name="Rectangle 87"/>
            <p:cNvSpPr>
              <a:spLocks noChangeArrowheads="1"/>
            </p:cNvSpPr>
            <p:nvPr/>
          </p:nvSpPr>
          <p:spPr bwMode="auto">
            <a:xfrm>
              <a:off x="5902833" y="5107305"/>
              <a:ext cx="63817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err="1">
                  <a:solidFill>
                    <a:prstClr val="black"/>
                  </a:solidFill>
                </a:rPr>
                <a:t>WrEn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82" name="Rectangle 88"/>
            <p:cNvSpPr>
              <a:spLocks noChangeArrowheads="1"/>
            </p:cNvSpPr>
            <p:nvPr/>
          </p:nvSpPr>
          <p:spPr bwMode="auto">
            <a:xfrm>
              <a:off x="6514021" y="5107305"/>
              <a:ext cx="58830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err="1" smtClean="0">
                  <a:solidFill>
                    <a:prstClr val="black"/>
                  </a:solidFill>
                </a:rPr>
                <a:t>Addr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83" name="Rectangle 89"/>
            <p:cNvSpPr>
              <a:spLocks noChangeArrowheads="1"/>
            </p:cNvSpPr>
            <p:nvPr/>
          </p:nvSpPr>
          <p:spPr bwMode="auto">
            <a:xfrm>
              <a:off x="5939346" y="5515292"/>
              <a:ext cx="1095375" cy="5921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defTabSz="457200">
                <a:lnSpc>
                  <a:spcPct val="80000"/>
                </a:lnSpc>
                <a:defRPr/>
              </a:pPr>
              <a:r>
                <a:rPr lang="en-US" sz="2000" b="1">
                  <a:solidFill>
                    <a:prstClr val="black"/>
                  </a:solidFill>
                </a:rPr>
                <a:t>Data</a:t>
              </a:r>
            </a:p>
            <a:p>
              <a:pPr algn="ctr" defTabSz="457200">
                <a:lnSpc>
                  <a:spcPct val="80000"/>
                </a:lnSpc>
                <a:defRPr/>
              </a:pPr>
              <a:r>
                <a:rPr lang="en-US" sz="2000" b="1">
                  <a:solidFill>
                    <a:prstClr val="black"/>
                  </a:solidFill>
                </a:rPr>
                <a:t>Memory</a:t>
              </a:r>
            </a:p>
          </p:txBody>
        </p:sp>
        <p:sp>
          <p:nvSpPr>
            <p:cNvPr id="184" name="Line 90"/>
            <p:cNvSpPr>
              <a:spLocks noChangeShapeType="1"/>
            </p:cNvSpPr>
            <p:nvPr/>
          </p:nvSpPr>
          <p:spPr bwMode="auto">
            <a:xfrm>
              <a:off x="5931408" y="6050280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5" name="Line 91"/>
            <p:cNvSpPr>
              <a:spLocks noChangeShapeType="1"/>
            </p:cNvSpPr>
            <p:nvPr/>
          </p:nvSpPr>
          <p:spPr bwMode="auto">
            <a:xfrm flipH="1">
              <a:off x="5931408" y="6126480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6" name="Line 92"/>
            <p:cNvSpPr>
              <a:spLocks noChangeShapeType="1"/>
            </p:cNvSpPr>
            <p:nvPr/>
          </p:nvSpPr>
          <p:spPr bwMode="auto">
            <a:xfrm>
              <a:off x="2350008" y="284988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7" name="Line 93"/>
            <p:cNvSpPr>
              <a:spLocks noChangeShapeType="1"/>
            </p:cNvSpPr>
            <p:nvPr/>
          </p:nvSpPr>
          <p:spPr bwMode="auto">
            <a:xfrm>
              <a:off x="2731008" y="284988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8" name="Freeform 94"/>
            <p:cNvSpPr>
              <a:spLocks/>
            </p:cNvSpPr>
            <p:nvPr/>
          </p:nvSpPr>
          <p:spPr bwMode="auto">
            <a:xfrm>
              <a:off x="1816608" y="2926080"/>
              <a:ext cx="304800" cy="228600"/>
            </a:xfrm>
            <a:custGeom>
              <a:avLst/>
              <a:gdLst>
                <a:gd name="T0" fmla="*/ 0 w 192"/>
                <a:gd name="T1" fmla="*/ 0 h 336"/>
                <a:gd name="T2" fmla="*/ 0 w 192"/>
                <a:gd name="T3" fmla="*/ 155529643 h 336"/>
                <a:gd name="T4" fmla="*/ 483870000 w 192"/>
                <a:gd name="T5" fmla="*/ 155529643 h 336"/>
                <a:gd name="T6" fmla="*/ 0 60000 65536"/>
                <a:gd name="T7" fmla="*/ 0 60000 65536"/>
                <a:gd name="T8" fmla="*/ 0 60000 65536"/>
                <a:gd name="T9" fmla="*/ 0 w 192"/>
                <a:gd name="T10" fmla="*/ 0 h 336"/>
                <a:gd name="T11" fmla="*/ 192 w 19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36">
                  <a:moveTo>
                    <a:pt x="0" y="0"/>
                  </a:moveTo>
                  <a:lnTo>
                    <a:pt x="0" y="336"/>
                  </a:lnTo>
                  <a:lnTo>
                    <a:pt x="192" y="33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9" name="Line 95"/>
            <p:cNvSpPr>
              <a:spLocks noChangeShapeType="1"/>
            </p:cNvSpPr>
            <p:nvPr/>
          </p:nvSpPr>
          <p:spPr bwMode="auto">
            <a:xfrm>
              <a:off x="2273808" y="368808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0" name="Line 96"/>
            <p:cNvSpPr>
              <a:spLocks noChangeShapeType="1"/>
            </p:cNvSpPr>
            <p:nvPr/>
          </p:nvSpPr>
          <p:spPr bwMode="auto">
            <a:xfrm>
              <a:off x="2578608" y="330708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1" name="Line 97"/>
            <p:cNvSpPr>
              <a:spLocks noChangeShapeType="1"/>
            </p:cNvSpPr>
            <p:nvPr/>
          </p:nvSpPr>
          <p:spPr bwMode="auto">
            <a:xfrm>
              <a:off x="2959608" y="361188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2" name="Line 98"/>
            <p:cNvSpPr>
              <a:spLocks noChangeShapeType="1"/>
            </p:cNvSpPr>
            <p:nvPr/>
          </p:nvSpPr>
          <p:spPr bwMode="auto">
            <a:xfrm>
              <a:off x="3340608" y="361188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3" name="Rectangle 99"/>
            <p:cNvSpPr>
              <a:spLocks noChangeArrowheads="1"/>
            </p:cNvSpPr>
            <p:nvPr/>
          </p:nvSpPr>
          <p:spPr bwMode="auto">
            <a:xfrm>
              <a:off x="3134233" y="3535680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194" name="Line 100"/>
            <p:cNvSpPr>
              <a:spLocks noChangeShapeType="1"/>
            </p:cNvSpPr>
            <p:nvPr/>
          </p:nvSpPr>
          <p:spPr bwMode="auto">
            <a:xfrm>
              <a:off x="3569208" y="4221480"/>
              <a:ext cx="1752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5" name="Line 101"/>
            <p:cNvSpPr>
              <a:spLocks noChangeShapeType="1"/>
            </p:cNvSpPr>
            <p:nvPr/>
          </p:nvSpPr>
          <p:spPr bwMode="auto">
            <a:xfrm>
              <a:off x="5626608" y="2887980"/>
              <a:ext cx="0" cy="1219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6" name="Line 102"/>
            <p:cNvSpPr>
              <a:spLocks noChangeShapeType="1"/>
            </p:cNvSpPr>
            <p:nvPr/>
          </p:nvSpPr>
          <p:spPr bwMode="auto">
            <a:xfrm>
              <a:off x="3569208" y="4754880"/>
              <a:ext cx="914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7" name="Line 103"/>
            <p:cNvSpPr>
              <a:spLocks noChangeShapeType="1"/>
            </p:cNvSpPr>
            <p:nvPr/>
          </p:nvSpPr>
          <p:spPr bwMode="auto">
            <a:xfrm>
              <a:off x="4788408" y="4907280"/>
              <a:ext cx="533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8" name="Line 104"/>
            <p:cNvSpPr>
              <a:spLocks noChangeShapeType="1"/>
            </p:cNvSpPr>
            <p:nvPr/>
          </p:nvSpPr>
          <p:spPr bwMode="auto">
            <a:xfrm>
              <a:off x="3797808" y="5593080"/>
              <a:ext cx="685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9" name="Line 105"/>
            <p:cNvSpPr>
              <a:spLocks noChangeShapeType="1"/>
            </p:cNvSpPr>
            <p:nvPr/>
          </p:nvSpPr>
          <p:spPr bwMode="auto">
            <a:xfrm>
              <a:off x="2731008" y="5593080"/>
              <a:ext cx="685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0" name="Line 106"/>
            <p:cNvSpPr>
              <a:spLocks noChangeShapeType="1"/>
            </p:cNvSpPr>
            <p:nvPr/>
          </p:nvSpPr>
          <p:spPr bwMode="auto">
            <a:xfrm flipH="1">
              <a:off x="2350008" y="4754880"/>
              <a:ext cx="762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1" name="Line 107"/>
            <p:cNvSpPr>
              <a:spLocks noChangeShapeType="1"/>
            </p:cNvSpPr>
            <p:nvPr/>
          </p:nvSpPr>
          <p:spPr bwMode="auto">
            <a:xfrm>
              <a:off x="2426208" y="4754880"/>
              <a:ext cx="762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2" name="Line 108"/>
            <p:cNvSpPr>
              <a:spLocks noChangeShapeType="1"/>
            </p:cNvSpPr>
            <p:nvPr/>
          </p:nvSpPr>
          <p:spPr bwMode="auto">
            <a:xfrm>
              <a:off x="2426208" y="490728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4" name="Line 110"/>
            <p:cNvSpPr>
              <a:spLocks noChangeShapeType="1"/>
            </p:cNvSpPr>
            <p:nvPr/>
          </p:nvSpPr>
          <p:spPr bwMode="auto">
            <a:xfrm flipV="1">
              <a:off x="4636008" y="566928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5" name="Line 111"/>
            <p:cNvSpPr>
              <a:spLocks noChangeShapeType="1"/>
            </p:cNvSpPr>
            <p:nvPr/>
          </p:nvSpPr>
          <p:spPr bwMode="auto">
            <a:xfrm flipH="1">
              <a:off x="5702808" y="6126480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6" name="Line 112"/>
            <p:cNvSpPr>
              <a:spLocks noChangeShapeType="1"/>
            </p:cNvSpPr>
            <p:nvPr/>
          </p:nvSpPr>
          <p:spPr bwMode="auto">
            <a:xfrm>
              <a:off x="5779008" y="4526280"/>
              <a:ext cx="1600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7" name="Line 113"/>
            <p:cNvSpPr>
              <a:spLocks noChangeShapeType="1"/>
            </p:cNvSpPr>
            <p:nvPr/>
          </p:nvSpPr>
          <p:spPr bwMode="auto">
            <a:xfrm>
              <a:off x="6769608" y="452628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8" name="Line 114"/>
            <p:cNvSpPr>
              <a:spLocks noChangeShapeType="1"/>
            </p:cNvSpPr>
            <p:nvPr/>
          </p:nvSpPr>
          <p:spPr bwMode="auto">
            <a:xfrm flipH="1">
              <a:off x="6007608" y="4450080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9" name="Freeform 115"/>
            <p:cNvSpPr>
              <a:spLocks/>
            </p:cNvSpPr>
            <p:nvPr/>
          </p:nvSpPr>
          <p:spPr bwMode="auto">
            <a:xfrm>
              <a:off x="1588008" y="4373880"/>
              <a:ext cx="6248400" cy="2057400"/>
            </a:xfrm>
            <a:custGeom>
              <a:avLst/>
              <a:gdLst>
                <a:gd name="T0" fmla="*/ 2147483647 w 3936"/>
                <a:gd name="T1" fmla="*/ 1088707500 h 1296"/>
                <a:gd name="T2" fmla="*/ 2147483647 w 3936"/>
                <a:gd name="T3" fmla="*/ 1088707500 h 1296"/>
                <a:gd name="T4" fmla="*/ 2147483647 w 3936"/>
                <a:gd name="T5" fmla="*/ 2147483647 h 1296"/>
                <a:gd name="T6" fmla="*/ 0 w 3936"/>
                <a:gd name="T7" fmla="*/ 2147483647 h 1296"/>
                <a:gd name="T8" fmla="*/ 0 w 3936"/>
                <a:gd name="T9" fmla="*/ 0 h 1296"/>
                <a:gd name="T10" fmla="*/ 846772500 w 3936"/>
                <a:gd name="T11" fmla="*/ 0 h 12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36"/>
                <a:gd name="T19" fmla="*/ 0 h 1296"/>
                <a:gd name="T20" fmla="*/ 3936 w 3936"/>
                <a:gd name="T21" fmla="*/ 1296 h 12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36" h="1296">
                  <a:moveTo>
                    <a:pt x="3840" y="432"/>
                  </a:moveTo>
                  <a:lnTo>
                    <a:pt x="3936" y="432"/>
                  </a:lnTo>
                  <a:lnTo>
                    <a:pt x="3936" y="1296"/>
                  </a:lnTo>
                  <a:lnTo>
                    <a:pt x="0" y="1296"/>
                  </a:ln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2" name="Line 118"/>
            <p:cNvSpPr>
              <a:spLocks noChangeShapeType="1"/>
            </p:cNvSpPr>
            <p:nvPr/>
          </p:nvSpPr>
          <p:spPr bwMode="auto">
            <a:xfrm>
              <a:off x="7074408" y="566928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18" name="Freeform 104"/>
          <p:cNvSpPr>
            <a:spLocks/>
          </p:cNvSpPr>
          <p:nvPr/>
        </p:nvSpPr>
        <p:spPr bwMode="auto">
          <a:xfrm>
            <a:off x="4091354" y="4754456"/>
            <a:ext cx="1828800" cy="609600"/>
          </a:xfrm>
          <a:custGeom>
            <a:avLst/>
            <a:gdLst>
              <a:gd name="T0" fmla="*/ 0 w 1152"/>
              <a:gd name="T1" fmla="*/ 0 h 288"/>
              <a:gd name="T2" fmla="*/ 0 w 1152"/>
              <a:gd name="T3" fmla="*/ 2147483647 h 288"/>
              <a:gd name="T4" fmla="*/ 2147483647 w 1152"/>
              <a:gd name="T5" fmla="*/ 2147483647 h 288"/>
              <a:gd name="T6" fmla="*/ 0 60000 65536"/>
              <a:gd name="T7" fmla="*/ 0 60000 65536"/>
              <a:gd name="T8" fmla="*/ 0 60000 65536"/>
              <a:gd name="T9" fmla="*/ 0 w 1152"/>
              <a:gd name="T10" fmla="*/ 0 h 288"/>
              <a:gd name="T11" fmla="*/ 1152 w 1152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288">
                <a:moveTo>
                  <a:pt x="0" y="0"/>
                </a:moveTo>
                <a:lnTo>
                  <a:pt x="0" y="288"/>
                </a:lnTo>
                <a:lnTo>
                  <a:pt x="1152" y="288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2" name="Line 116"/>
          <p:cNvSpPr>
            <a:spLocks noChangeShapeType="1"/>
          </p:cNvSpPr>
          <p:nvPr/>
        </p:nvSpPr>
        <p:spPr bwMode="auto">
          <a:xfrm>
            <a:off x="5398008" y="536448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0" name="Line 109"/>
          <p:cNvSpPr>
            <a:spLocks noChangeShapeType="1"/>
          </p:cNvSpPr>
          <p:nvPr/>
        </p:nvSpPr>
        <p:spPr bwMode="auto">
          <a:xfrm flipV="1">
            <a:off x="3645408" y="6126480"/>
            <a:ext cx="0" cy="137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3" name="Line 119"/>
          <p:cNvSpPr>
            <a:spLocks noChangeShapeType="1"/>
          </p:cNvSpPr>
          <p:nvPr/>
        </p:nvSpPr>
        <p:spPr bwMode="auto">
          <a:xfrm flipH="1">
            <a:off x="3331082" y="6263640"/>
            <a:ext cx="32004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0503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2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Step 3: Branch If Equal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199"/>
            <a:ext cx="8229600" cy="49377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BEQ if(R[</a:t>
            </a:r>
            <a:r>
              <a:rPr lang="en-US" sz="2400" dirty="0" err="1" smtClean="0"/>
              <a:t>rs</a:t>
            </a:r>
            <a:r>
              <a:rPr lang="en-US" sz="2400" dirty="0" smtClean="0"/>
              <a:t>]==R[</a:t>
            </a:r>
            <a:r>
              <a:rPr lang="en-US" sz="2400" dirty="0" err="1" smtClean="0"/>
              <a:t>rt</a:t>
            </a:r>
            <a:r>
              <a:rPr lang="en-US" sz="2400" dirty="0" smtClean="0"/>
              <a:t>]) then PC</a:t>
            </a:r>
            <a:r>
              <a:rPr lang="en-US" sz="2400" dirty="0" smtClean="0">
                <a:sym typeface="Symbol"/>
              </a:rPr>
              <a:t></a:t>
            </a:r>
            <a:r>
              <a:rPr lang="en-US" sz="2400" dirty="0" smtClean="0"/>
              <a:t>PC+4 + (</a:t>
            </a:r>
            <a:r>
              <a:rPr lang="en-US" sz="2400" dirty="0" err="1" smtClean="0"/>
              <a:t>sign_ext</a:t>
            </a:r>
            <a:r>
              <a:rPr lang="en-US" sz="2400" dirty="0" smtClean="0"/>
              <a:t>(Imm16) || 00)</a:t>
            </a:r>
            <a:r>
              <a:rPr lang="en-US" sz="2800" dirty="0" smtClean="0"/>
              <a:t> 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800" dirty="0" smtClean="0"/>
              <a:t>Need comparison output from ALU</a:t>
            </a:r>
            <a:endParaRPr lang="en-US" sz="22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B7C913-1C55-2A45-BCE7-BD72D202E1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" name="Group 119"/>
          <p:cNvGrpSpPr/>
          <p:nvPr/>
        </p:nvGrpSpPr>
        <p:grpSpPr>
          <a:xfrm>
            <a:off x="1207008" y="2532380"/>
            <a:ext cx="6974967" cy="3914775"/>
            <a:chOff x="1207008" y="2532380"/>
            <a:chExt cx="6974967" cy="3914775"/>
          </a:xfrm>
        </p:grpSpPr>
        <p:sp>
          <p:nvSpPr>
            <p:cNvPr id="74" name="Rectangle 26"/>
            <p:cNvSpPr>
              <a:spLocks noChangeArrowheads="1"/>
            </p:cNvSpPr>
            <p:nvPr/>
          </p:nvSpPr>
          <p:spPr bwMode="auto">
            <a:xfrm>
              <a:off x="5855208" y="4145280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75" name="Rectangle 27"/>
            <p:cNvSpPr>
              <a:spLocks noChangeArrowheads="1"/>
            </p:cNvSpPr>
            <p:nvPr/>
          </p:nvSpPr>
          <p:spPr bwMode="auto">
            <a:xfrm>
              <a:off x="5166360" y="2532380"/>
              <a:ext cx="914400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>
                  <a:solidFill>
                    <a:prstClr val="black"/>
                  </a:solidFill>
                </a:rPr>
                <a:t>ALUctr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76" name="Rectangle 28"/>
            <p:cNvSpPr>
              <a:spLocks noChangeArrowheads="1"/>
            </p:cNvSpPr>
            <p:nvPr/>
          </p:nvSpPr>
          <p:spPr bwMode="auto">
            <a:xfrm>
              <a:off x="1920880" y="4847120"/>
              <a:ext cx="5594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CLK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77" name="Rectangle 29"/>
            <p:cNvSpPr>
              <a:spLocks noChangeArrowheads="1"/>
            </p:cNvSpPr>
            <p:nvPr/>
          </p:nvSpPr>
          <p:spPr bwMode="auto">
            <a:xfrm>
              <a:off x="1424496" y="4002405"/>
              <a:ext cx="720725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>
                  <a:solidFill>
                    <a:prstClr val="black"/>
                  </a:solidFill>
                </a:rPr>
                <a:t>busW</a:t>
              </a:r>
            </a:p>
          </p:txBody>
        </p:sp>
        <p:sp>
          <p:nvSpPr>
            <p:cNvPr id="78" name="Rectangle 30"/>
            <p:cNvSpPr>
              <a:spLocks noChangeArrowheads="1"/>
            </p:cNvSpPr>
            <p:nvPr/>
          </p:nvSpPr>
          <p:spPr bwMode="auto">
            <a:xfrm>
              <a:off x="1546733" y="3307080"/>
              <a:ext cx="876300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>
                  <a:solidFill>
                    <a:prstClr val="black"/>
                  </a:solidFill>
                </a:rPr>
                <a:t>RegWr</a:t>
              </a:r>
            </a:p>
          </p:txBody>
        </p:sp>
        <p:sp>
          <p:nvSpPr>
            <p:cNvPr id="79" name="Line 31"/>
            <p:cNvSpPr>
              <a:spLocks noChangeShapeType="1"/>
            </p:cNvSpPr>
            <p:nvPr/>
          </p:nvSpPr>
          <p:spPr bwMode="auto">
            <a:xfrm flipH="1">
              <a:off x="1734058" y="4321492"/>
              <a:ext cx="88900" cy="128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0" name="Rectangle 32"/>
            <p:cNvSpPr>
              <a:spLocks noChangeArrowheads="1"/>
            </p:cNvSpPr>
            <p:nvPr/>
          </p:nvSpPr>
          <p:spPr bwMode="auto">
            <a:xfrm>
              <a:off x="1586421" y="44215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81" name="Line 33"/>
            <p:cNvSpPr>
              <a:spLocks noChangeShapeType="1"/>
            </p:cNvSpPr>
            <p:nvPr/>
          </p:nvSpPr>
          <p:spPr bwMode="auto">
            <a:xfrm flipH="1">
              <a:off x="4559808" y="4145280"/>
              <a:ext cx="88900" cy="130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2" name="Rectangle 34"/>
            <p:cNvSpPr>
              <a:spLocks noChangeArrowheads="1"/>
            </p:cNvSpPr>
            <p:nvPr/>
          </p:nvSpPr>
          <p:spPr bwMode="auto">
            <a:xfrm>
              <a:off x="4407408" y="3840480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83" name="Rectangle 35"/>
            <p:cNvSpPr>
              <a:spLocks noChangeArrowheads="1"/>
            </p:cNvSpPr>
            <p:nvPr/>
          </p:nvSpPr>
          <p:spPr bwMode="auto">
            <a:xfrm>
              <a:off x="3613658" y="3840480"/>
              <a:ext cx="717550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busA</a:t>
              </a:r>
            </a:p>
          </p:txBody>
        </p:sp>
        <p:sp>
          <p:nvSpPr>
            <p:cNvPr id="84" name="Line 36"/>
            <p:cNvSpPr>
              <a:spLocks noChangeShapeType="1"/>
            </p:cNvSpPr>
            <p:nvPr/>
          </p:nvSpPr>
          <p:spPr bwMode="auto">
            <a:xfrm flipV="1">
              <a:off x="3874008" y="4678680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3718433" y="48025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3645408" y="4373880"/>
              <a:ext cx="703263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busB</a:t>
              </a:r>
            </a:p>
          </p:txBody>
        </p:sp>
        <p:sp>
          <p:nvSpPr>
            <p:cNvPr id="87" name="Line 39"/>
            <p:cNvSpPr>
              <a:spLocks noChangeShapeType="1"/>
            </p:cNvSpPr>
            <p:nvPr/>
          </p:nvSpPr>
          <p:spPr bwMode="auto">
            <a:xfrm flipV="1">
              <a:off x="3264408" y="3684905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8" name="Line 40"/>
            <p:cNvSpPr>
              <a:spLocks noChangeShapeType="1"/>
            </p:cNvSpPr>
            <p:nvPr/>
          </p:nvSpPr>
          <p:spPr bwMode="auto">
            <a:xfrm flipV="1">
              <a:off x="2515108" y="3684905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9" name="Rectangle 41"/>
            <p:cNvSpPr>
              <a:spLocks noChangeArrowheads="1"/>
            </p:cNvSpPr>
            <p:nvPr/>
          </p:nvSpPr>
          <p:spPr bwMode="auto">
            <a:xfrm>
              <a:off x="2372233" y="3535680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90" name="Line 42"/>
            <p:cNvSpPr>
              <a:spLocks noChangeShapeType="1"/>
            </p:cNvSpPr>
            <p:nvPr/>
          </p:nvSpPr>
          <p:spPr bwMode="auto">
            <a:xfrm flipV="1">
              <a:off x="2896108" y="3684905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1" name="Rectangle 43"/>
            <p:cNvSpPr>
              <a:spLocks noChangeArrowheads="1"/>
            </p:cNvSpPr>
            <p:nvPr/>
          </p:nvSpPr>
          <p:spPr bwMode="auto">
            <a:xfrm>
              <a:off x="2731008" y="3535680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92" name="Rectangle 44"/>
            <p:cNvSpPr>
              <a:spLocks noChangeArrowheads="1"/>
            </p:cNvSpPr>
            <p:nvPr/>
          </p:nvSpPr>
          <p:spPr bwMode="auto">
            <a:xfrm>
              <a:off x="2310321" y="3911917"/>
              <a:ext cx="475901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smtClean="0">
                  <a:solidFill>
                    <a:prstClr val="black"/>
                  </a:solidFill>
                </a:rPr>
                <a:t>RW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93" name="Rectangle 45"/>
            <p:cNvSpPr>
              <a:spLocks noChangeArrowheads="1"/>
            </p:cNvSpPr>
            <p:nvPr/>
          </p:nvSpPr>
          <p:spPr bwMode="auto">
            <a:xfrm>
              <a:off x="2767521" y="3911917"/>
              <a:ext cx="413576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smtClean="0">
                  <a:solidFill>
                    <a:prstClr val="black"/>
                  </a:solidFill>
                </a:rPr>
                <a:t>RA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94" name="Rectangle 46"/>
            <p:cNvSpPr>
              <a:spLocks noChangeArrowheads="1"/>
            </p:cNvSpPr>
            <p:nvPr/>
          </p:nvSpPr>
          <p:spPr bwMode="auto">
            <a:xfrm>
              <a:off x="3148521" y="3911917"/>
              <a:ext cx="40716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smtClean="0">
                  <a:solidFill>
                    <a:prstClr val="black"/>
                  </a:solidFill>
                </a:rPr>
                <a:t>RB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95" name="Rectangle 47"/>
            <p:cNvSpPr>
              <a:spLocks noChangeArrowheads="1"/>
            </p:cNvSpPr>
            <p:nvPr/>
          </p:nvSpPr>
          <p:spPr bwMode="auto">
            <a:xfrm>
              <a:off x="2310321" y="4297680"/>
              <a:ext cx="952500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b="1" dirty="0" err="1">
                  <a:solidFill>
                    <a:prstClr val="black"/>
                  </a:solidFill>
                </a:rPr>
                <a:t>RegFile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96" name="Rectangle 48"/>
            <p:cNvSpPr>
              <a:spLocks noChangeArrowheads="1"/>
            </p:cNvSpPr>
            <p:nvPr/>
          </p:nvSpPr>
          <p:spPr bwMode="auto">
            <a:xfrm>
              <a:off x="2731008" y="3307080"/>
              <a:ext cx="34955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 smtClean="0">
                  <a:solidFill>
                    <a:prstClr val="black"/>
                  </a:solidFill>
                </a:rPr>
                <a:t>rs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7" name="Rectangle 49"/>
            <p:cNvSpPr>
              <a:spLocks noChangeArrowheads="1"/>
            </p:cNvSpPr>
            <p:nvPr/>
          </p:nvSpPr>
          <p:spPr bwMode="auto">
            <a:xfrm>
              <a:off x="2562733" y="2545080"/>
              <a:ext cx="340539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 smtClean="0">
                  <a:solidFill>
                    <a:prstClr val="black"/>
                  </a:solidFill>
                </a:rPr>
                <a:t>rt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8" name="Rectangle 50"/>
            <p:cNvSpPr>
              <a:spLocks noChangeArrowheads="1"/>
            </p:cNvSpPr>
            <p:nvPr/>
          </p:nvSpPr>
          <p:spPr bwMode="auto">
            <a:xfrm>
              <a:off x="3140176" y="3307080"/>
              <a:ext cx="340539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dirty="0" err="1" smtClean="0">
                  <a:solidFill>
                    <a:prstClr val="black"/>
                  </a:solidFill>
                </a:rPr>
                <a:t>rt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9" name="Rectangle 51"/>
            <p:cNvSpPr>
              <a:spLocks noChangeArrowheads="1"/>
            </p:cNvSpPr>
            <p:nvPr/>
          </p:nvSpPr>
          <p:spPr bwMode="auto">
            <a:xfrm>
              <a:off x="2130933" y="2545080"/>
              <a:ext cx="38134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smtClean="0">
                  <a:solidFill>
                    <a:prstClr val="black"/>
                  </a:solidFill>
                </a:rPr>
                <a:t>rd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0" name="Rectangle 52"/>
            <p:cNvSpPr>
              <a:spLocks noChangeArrowheads="1"/>
            </p:cNvSpPr>
            <p:nvPr/>
          </p:nvSpPr>
          <p:spPr bwMode="auto">
            <a:xfrm>
              <a:off x="1207008" y="2545080"/>
              <a:ext cx="942975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>
                  <a:solidFill>
                    <a:prstClr val="black"/>
                  </a:solidFill>
                </a:rPr>
                <a:t>RegDst</a:t>
              </a:r>
            </a:p>
          </p:txBody>
        </p:sp>
        <p:sp>
          <p:nvSpPr>
            <p:cNvPr id="101" name="Rectangle 53"/>
            <p:cNvSpPr>
              <a:spLocks noChangeArrowheads="1"/>
            </p:cNvSpPr>
            <p:nvPr/>
          </p:nvSpPr>
          <p:spPr bwMode="auto">
            <a:xfrm>
              <a:off x="3442208" y="5085080"/>
              <a:ext cx="355600" cy="1041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2" name="Rectangle 54"/>
            <p:cNvSpPr>
              <a:spLocks noChangeArrowheads="1"/>
            </p:cNvSpPr>
            <p:nvPr/>
          </p:nvSpPr>
          <p:spPr bwMode="auto">
            <a:xfrm rot="5400000">
              <a:off x="3095339" y="5419249"/>
              <a:ext cx="1082675" cy="3635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b="1">
                  <a:solidFill>
                    <a:prstClr val="black"/>
                  </a:solidFill>
                </a:rPr>
                <a:t>Extender</a:t>
              </a:r>
              <a:endParaRPr lang="en-US" sz="2000" b="1">
                <a:solidFill>
                  <a:prstClr val="black"/>
                </a:solidFill>
              </a:endParaRPr>
            </a:p>
          </p:txBody>
        </p:sp>
        <p:sp>
          <p:nvSpPr>
            <p:cNvPr id="103" name="Rectangle 55"/>
            <p:cNvSpPr>
              <a:spLocks noChangeArrowheads="1"/>
            </p:cNvSpPr>
            <p:nvPr/>
          </p:nvSpPr>
          <p:spPr bwMode="auto">
            <a:xfrm>
              <a:off x="3950208" y="56407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04" name="Line 56"/>
            <p:cNvSpPr>
              <a:spLocks noChangeShapeType="1"/>
            </p:cNvSpPr>
            <p:nvPr/>
          </p:nvSpPr>
          <p:spPr bwMode="auto">
            <a:xfrm flipH="1">
              <a:off x="4102608" y="5539105"/>
              <a:ext cx="88900" cy="130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5" name="Line 57"/>
            <p:cNvSpPr>
              <a:spLocks noChangeShapeType="1"/>
            </p:cNvSpPr>
            <p:nvPr/>
          </p:nvSpPr>
          <p:spPr bwMode="auto">
            <a:xfrm flipH="1">
              <a:off x="3023108" y="5540692"/>
              <a:ext cx="88900" cy="128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6" name="Rectangle 58"/>
            <p:cNvSpPr>
              <a:spLocks noChangeArrowheads="1"/>
            </p:cNvSpPr>
            <p:nvPr/>
          </p:nvSpPr>
          <p:spPr bwMode="auto">
            <a:xfrm>
              <a:off x="2807208" y="56407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107" name="Rectangle 59"/>
            <p:cNvSpPr>
              <a:spLocks noChangeArrowheads="1"/>
            </p:cNvSpPr>
            <p:nvPr/>
          </p:nvSpPr>
          <p:spPr bwMode="auto">
            <a:xfrm>
              <a:off x="1892808" y="5364480"/>
              <a:ext cx="911225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imm16</a:t>
              </a:r>
            </a:p>
          </p:txBody>
        </p:sp>
        <p:sp>
          <p:nvSpPr>
            <p:cNvPr id="108" name="Rectangle 60"/>
            <p:cNvSpPr>
              <a:spLocks noChangeArrowheads="1"/>
            </p:cNvSpPr>
            <p:nvPr/>
          </p:nvSpPr>
          <p:spPr bwMode="auto">
            <a:xfrm>
              <a:off x="4178808" y="5974080"/>
              <a:ext cx="909638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>
                  <a:solidFill>
                    <a:prstClr val="black"/>
                  </a:solidFill>
                </a:rPr>
                <a:t>ALUSrc</a:t>
              </a:r>
            </a:p>
          </p:txBody>
        </p:sp>
        <p:sp>
          <p:nvSpPr>
            <p:cNvPr id="109" name="Rectangle 61"/>
            <p:cNvSpPr>
              <a:spLocks noChangeArrowheads="1"/>
            </p:cNvSpPr>
            <p:nvPr/>
          </p:nvSpPr>
          <p:spPr bwMode="auto">
            <a:xfrm>
              <a:off x="2502408" y="6050280"/>
              <a:ext cx="809625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>
                  <a:solidFill>
                    <a:prstClr val="black"/>
                  </a:solidFill>
                </a:rPr>
                <a:t>ExtOp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110" name="Line 62"/>
            <p:cNvSpPr>
              <a:spLocks noChangeShapeType="1"/>
            </p:cNvSpPr>
            <p:nvPr/>
          </p:nvSpPr>
          <p:spPr bwMode="auto">
            <a:xfrm flipV="1">
              <a:off x="7531608" y="2926080"/>
              <a:ext cx="0" cy="1482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1" name="Rectangle 63"/>
            <p:cNvSpPr>
              <a:spLocks noChangeArrowheads="1"/>
            </p:cNvSpPr>
            <p:nvPr/>
          </p:nvSpPr>
          <p:spPr bwMode="auto">
            <a:xfrm>
              <a:off x="6858000" y="2560320"/>
              <a:ext cx="1323975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>
                  <a:solidFill>
                    <a:prstClr val="black"/>
                  </a:solidFill>
                </a:rPr>
                <a:t>MemtoReg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112" name="Rectangle 64"/>
            <p:cNvSpPr>
              <a:spLocks noChangeArrowheads="1"/>
            </p:cNvSpPr>
            <p:nvPr/>
          </p:nvSpPr>
          <p:spPr bwMode="auto">
            <a:xfrm>
              <a:off x="5224303" y="5909912"/>
              <a:ext cx="5594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CLK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113" name="Rectangle 65"/>
            <p:cNvSpPr>
              <a:spLocks noChangeArrowheads="1"/>
            </p:cNvSpPr>
            <p:nvPr/>
          </p:nvSpPr>
          <p:spPr bwMode="auto">
            <a:xfrm>
              <a:off x="5073160" y="5364480"/>
              <a:ext cx="935038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>
                  <a:solidFill>
                    <a:prstClr val="black"/>
                  </a:solidFill>
                </a:rPr>
                <a:t>Data In</a:t>
              </a:r>
            </a:p>
          </p:txBody>
        </p:sp>
        <p:sp>
          <p:nvSpPr>
            <p:cNvPr id="114" name="Line 66"/>
            <p:cNvSpPr>
              <a:spLocks noChangeShapeType="1"/>
            </p:cNvSpPr>
            <p:nvPr/>
          </p:nvSpPr>
          <p:spPr bwMode="auto">
            <a:xfrm flipH="1">
              <a:off x="5520246" y="5283517"/>
              <a:ext cx="88900" cy="128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5" name="Rectangle 67"/>
            <p:cNvSpPr>
              <a:spLocks noChangeArrowheads="1"/>
            </p:cNvSpPr>
            <p:nvPr/>
          </p:nvSpPr>
          <p:spPr bwMode="auto">
            <a:xfrm>
              <a:off x="5550408" y="5059680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16" name="Line 68"/>
            <p:cNvSpPr>
              <a:spLocks noChangeShapeType="1"/>
            </p:cNvSpPr>
            <p:nvPr/>
          </p:nvSpPr>
          <p:spPr bwMode="auto">
            <a:xfrm flipV="1">
              <a:off x="6223508" y="3307080"/>
              <a:ext cx="12700" cy="18462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7" name="Rectangle 69"/>
            <p:cNvSpPr>
              <a:spLocks noChangeArrowheads="1"/>
            </p:cNvSpPr>
            <p:nvPr/>
          </p:nvSpPr>
          <p:spPr bwMode="auto">
            <a:xfrm>
              <a:off x="5669280" y="2926080"/>
              <a:ext cx="1041400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>
                  <a:solidFill>
                    <a:prstClr val="black"/>
                  </a:solidFill>
                </a:rPr>
                <a:t>MemWr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grpSp>
          <p:nvGrpSpPr>
            <p:cNvPr id="3" name="Group 70"/>
            <p:cNvGrpSpPr>
              <a:grpSpLocks/>
            </p:cNvGrpSpPr>
            <p:nvPr/>
          </p:nvGrpSpPr>
          <p:grpSpPr bwMode="auto">
            <a:xfrm>
              <a:off x="2121408" y="2973705"/>
              <a:ext cx="838200" cy="336550"/>
              <a:chOff x="2640" y="1422"/>
              <a:chExt cx="528" cy="212"/>
            </a:xfrm>
          </p:grpSpPr>
          <p:sp>
            <p:nvSpPr>
              <p:cNvPr id="119" name="Rectangle 71"/>
              <p:cNvSpPr>
                <a:spLocks noChangeArrowheads="1"/>
              </p:cNvSpPr>
              <p:nvPr/>
            </p:nvSpPr>
            <p:spPr bwMode="auto">
              <a:xfrm>
                <a:off x="2928" y="1422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142" name="Rectangle 72"/>
              <p:cNvSpPr>
                <a:spLocks noChangeArrowheads="1"/>
              </p:cNvSpPr>
              <p:nvPr/>
            </p:nvSpPr>
            <p:spPr bwMode="auto">
              <a:xfrm>
                <a:off x="2688" y="1422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167" name="Freeform 73"/>
              <p:cNvSpPr>
                <a:spLocks/>
              </p:cNvSpPr>
              <p:nvPr/>
            </p:nvSpPr>
            <p:spPr bwMode="auto">
              <a:xfrm>
                <a:off x="2640" y="1440"/>
                <a:ext cx="528" cy="192"/>
              </a:xfrm>
              <a:custGeom>
                <a:avLst/>
                <a:gdLst>
                  <a:gd name="T0" fmla="*/ 0 w 528"/>
                  <a:gd name="T1" fmla="*/ 0 h 192"/>
                  <a:gd name="T2" fmla="*/ 48 w 528"/>
                  <a:gd name="T3" fmla="*/ 192 h 192"/>
                  <a:gd name="T4" fmla="*/ 480 w 528"/>
                  <a:gd name="T5" fmla="*/ 192 h 192"/>
                  <a:gd name="T6" fmla="*/ 528 w 528"/>
                  <a:gd name="T7" fmla="*/ 0 h 192"/>
                  <a:gd name="T8" fmla="*/ 0 w 528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192"/>
                  <a:gd name="T17" fmla="*/ 528 w 528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192">
                    <a:moveTo>
                      <a:pt x="0" y="0"/>
                    </a:moveTo>
                    <a:lnTo>
                      <a:pt x="48" y="192"/>
                    </a:lnTo>
                    <a:lnTo>
                      <a:pt x="480" y="192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8" name="Rectangle 74"/>
            <p:cNvSpPr>
              <a:spLocks noChangeArrowheads="1"/>
            </p:cNvSpPr>
            <p:nvPr/>
          </p:nvSpPr>
          <p:spPr bwMode="auto">
            <a:xfrm>
              <a:off x="2121408" y="3916680"/>
              <a:ext cx="1447800" cy="990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7" name="Group 75"/>
            <p:cNvGrpSpPr>
              <a:grpSpLocks/>
            </p:cNvGrpSpPr>
            <p:nvPr/>
          </p:nvGrpSpPr>
          <p:grpSpPr bwMode="auto">
            <a:xfrm>
              <a:off x="4429633" y="4526280"/>
              <a:ext cx="358775" cy="1219200"/>
              <a:chOff x="3518" y="2640"/>
              <a:chExt cx="226" cy="768"/>
            </a:xfrm>
          </p:grpSpPr>
          <p:sp>
            <p:nvSpPr>
              <p:cNvPr id="170" name="Rectangle 76"/>
              <p:cNvSpPr>
                <a:spLocks noChangeArrowheads="1"/>
              </p:cNvSpPr>
              <p:nvPr/>
            </p:nvSpPr>
            <p:spPr bwMode="auto">
              <a:xfrm>
                <a:off x="3518" y="2696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171" name="Rectangle 77"/>
              <p:cNvSpPr>
                <a:spLocks noChangeArrowheads="1"/>
              </p:cNvSpPr>
              <p:nvPr/>
            </p:nvSpPr>
            <p:spPr bwMode="auto">
              <a:xfrm>
                <a:off x="3518" y="3187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172" name="Freeform 78"/>
              <p:cNvSpPr>
                <a:spLocks/>
              </p:cNvSpPr>
              <p:nvPr/>
            </p:nvSpPr>
            <p:spPr bwMode="auto">
              <a:xfrm>
                <a:off x="3552" y="2640"/>
                <a:ext cx="192" cy="768"/>
              </a:xfrm>
              <a:custGeom>
                <a:avLst/>
                <a:gdLst>
                  <a:gd name="T0" fmla="*/ 0 w 192"/>
                  <a:gd name="T1" fmla="*/ 0 h 768"/>
                  <a:gd name="T2" fmla="*/ 0 w 192"/>
                  <a:gd name="T3" fmla="*/ 768 h 768"/>
                  <a:gd name="T4" fmla="*/ 192 w 192"/>
                  <a:gd name="T5" fmla="*/ 672 h 768"/>
                  <a:gd name="T6" fmla="*/ 192 w 192"/>
                  <a:gd name="T7" fmla="*/ 96 h 768"/>
                  <a:gd name="T8" fmla="*/ 0 w 192"/>
                  <a:gd name="T9" fmla="*/ 0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768"/>
                  <a:gd name="T17" fmla="*/ 192 w 192"/>
                  <a:gd name="T18" fmla="*/ 768 h 7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768">
                    <a:moveTo>
                      <a:pt x="0" y="0"/>
                    </a:moveTo>
                    <a:lnTo>
                      <a:pt x="0" y="768"/>
                    </a:lnTo>
                    <a:lnTo>
                      <a:pt x="192" y="672"/>
                    </a:lnTo>
                    <a:lnTo>
                      <a:pt x="192" y="9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" name="Group 79"/>
            <p:cNvGrpSpPr>
              <a:grpSpLocks/>
            </p:cNvGrpSpPr>
            <p:nvPr/>
          </p:nvGrpSpPr>
          <p:grpSpPr bwMode="auto">
            <a:xfrm>
              <a:off x="5293233" y="3916680"/>
              <a:ext cx="485775" cy="1143000"/>
              <a:chOff x="4009" y="2304"/>
              <a:chExt cx="306" cy="720"/>
            </a:xfrm>
          </p:grpSpPr>
          <p:sp>
            <p:nvSpPr>
              <p:cNvPr id="174" name="Rectangle 80"/>
              <p:cNvSpPr>
                <a:spLocks noChangeArrowheads="1"/>
              </p:cNvSpPr>
              <p:nvPr/>
            </p:nvSpPr>
            <p:spPr bwMode="auto">
              <a:xfrm>
                <a:off x="4009" y="2322"/>
                <a:ext cx="115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endParaRPr lang="en-US" sz="16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Rectangle 81"/>
              <p:cNvSpPr>
                <a:spLocks noChangeArrowheads="1"/>
              </p:cNvSpPr>
              <p:nvPr/>
            </p:nvSpPr>
            <p:spPr bwMode="auto">
              <a:xfrm rot="5400000">
                <a:off x="4016" y="2581"/>
                <a:ext cx="337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 b="1">
                    <a:solidFill>
                      <a:prstClr val="black"/>
                    </a:solidFill>
                  </a:rPr>
                  <a:t>ALU</a:t>
                </a:r>
              </a:p>
            </p:txBody>
          </p:sp>
          <p:sp>
            <p:nvSpPr>
              <p:cNvPr id="176" name="Freeform 82"/>
              <p:cNvSpPr>
                <a:spLocks/>
              </p:cNvSpPr>
              <p:nvPr/>
            </p:nvSpPr>
            <p:spPr bwMode="auto">
              <a:xfrm>
                <a:off x="4032" y="2304"/>
                <a:ext cx="283" cy="720"/>
              </a:xfrm>
              <a:custGeom>
                <a:avLst/>
                <a:gdLst>
                  <a:gd name="T0" fmla="*/ 0 w 240"/>
                  <a:gd name="T1" fmla="*/ 0 h 672"/>
                  <a:gd name="T2" fmla="*/ 0 w 240"/>
                  <a:gd name="T3" fmla="*/ 331 h 672"/>
                  <a:gd name="T4" fmla="*/ 67 w 240"/>
                  <a:gd name="T5" fmla="*/ 386 h 672"/>
                  <a:gd name="T6" fmla="*/ 0 w 240"/>
                  <a:gd name="T7" fmla="*/ 440 h 672"/>
                  <a:gd name="T8" fmla="*/ 0 w 240"/>
                  <a:gd name="T9" fmla="*/ 771 h 672"/>
                  <a:gd name="T10" fmla="*/ 334 w 240"/>
                  <a:gd name="T11" fmla="*/ 551 h 672"/>
                  <a:gd name="T12" fmla="*/ 334 w 240"/>
                  <a:gd name="T13" fmla="*/ 221 h 672"/>
                  <a:gd name="T14" fmla="*/ 0 w 240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0"/>
                  <a:gd name="T25" fmla="*/ 0 h 672"/>
                  <a:gd name="T26" fmla="*/ 240 w 240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0" h="672">
                    <a:moveTo>
                      <a:pt x="0" y="0"/>
                    </a:moveTo>
                    <a:lnTo>
                      <a:pt x="0" y="288"/>
                    </a:lnTo>
                    <a:lnTo>
                      <a:pt x="48" y="336"/>
                    </a:lnTo>
                    <a:lnTo>
                      <a:pt x="0" y="384"/>
                    </a:lnTo>
                    <a:lnTo>
                      <a:pt x="0" y="672"/>
                    </a:lnTo>
                    <a:lnTo>
                      <a:pt x="240" y="480"/>
                    </a:lnTo>
                    <a:lnTo>
                      <a:pt x="240" y="1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7" name="Rectangle 83"/>
            <p:cNvSpPr>
              <a:spLocks noChangeArrowheads="1"/>
            </p:cNvSpPr>
            <p:nvPr/>
          </p:nvSpPr>
          <p:spPr bwMode="auto">
            <a:xfrm>
              <a:off x="7325233" y="4421505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78" name="Rectangle 84"/>
            <p:cNvSpPr>
              <a:spLocks noChangeArrowheads="1"/>
            </p:cNvSpPr>
            <p:nvPr/>
          </p:nvSpPr>
          <p:spPr bwMode="auto">
            <a:xfrm>
              <a:off x="7325233" y="5412105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179" name="Freeform 85"/>
            <p:cNvSpPr>
              <a:spLocks/>
            </p:cNvSpPr>
            <p:nvPr/>
          </p:nvSpPr>
          <p:spPr bwMode="auto">
            <a:xfrm>
              <a:off x="7379208" y="4297680"/>
              <a:ext cx="304800" cy="1600200"/>
            </a:xfrm>
            <a:custGeom>
              <a:avLst/>
              <a:gdLst>
                <a:gd name="T0" fmla="*/ 0 w 192"/>
                <a:gd name="T1" fmla="*/ 0 h 1008"/>
                <a:gd name="T2" fmla="*/ 0 w 192"/>
                <a:gd name="T3" fmla="*/ 2147483647 h 1008"/>
                <a:gd name="T4" fmla="*/ 483870000 w 192"/>
                <a:gd name="T5" fmla="*/ 2147483647 h 1008"/>
                <a:gd name="T6" fmla="*/ 483870000 w 192"/>
                <a:gd name="T7" fmla="*/ 362902500 h 1008"/>
                <a:gd name="T8" fmla="*/ 0 w 192"/>
                <a:gd name="T9" fmla="*/ 0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1008"/>
                <a:gd name="T17" fmla="*/ 192 w 192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1008">
                  <a:moveTo>
                    <a:pt x="0" y="0"/>
                  </a:moveTo>
                  <a:lnTo>
                    <a:pt x="0" y="1008"/>
                  </a:lnTo>
                  <a:lnTo>
                    <a:pt x="192" y="864"/>
                  </a:lnTo>
                  <a:lnTo>
                    <a:pt x="192" y="1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0" name="Rectangle 86"/>
            <p:cNvSpPr>
              <a:spLocks noChangeArrowheads="1"/>
            </p:cNvSpPr>
            <p:nvPr/>
          </p:nvSpPr>
          <p:spPr bwMode="auto">
            <a:xfrm>
              <a:off x="5921883" y="5159692"/>
              <a:ext cx="1127125" cy="112871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1" name="Rectangle 87"/>
            <p:cNvSpPr>
              <a:spLocks noChangeArrowheads="1"/>
            </p:cNvSpPr>
            <p:nvPr/>
          </p:nvSpPr>
          <p:spPr bwMode="auto">
            <a:xfrm>
              <a:off x="5902833" y="5107305"/>
              <a:ext cx="63817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err="1">
                  <a:solidFill>
                    <a:prstClr val="black"/>
                  </a:solidFill>
                </a:rPr>
                <a:t>WrEn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82" name="Rectangle 88"/>
            <p:cNvSpPr>
              <a:spLocks noChangeArrowheads="1"/>
            </p:cNvSpPr>
            <p:nvPr/>
          </p:nvSpPr>
          <p:spPr bwMode="auto">
            <a:xfrm>
              <a:off x="6514021" y="5107305"/>
              <a:ext cx="58830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err="1" smtClean="0">
                  <a:solidFill>
                    <a:prstClr val="black"/>
                  </a:solidFill>
                </a:rPr>
                <a:t>Addr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83" name="Rectangle 89"/>
            <p:cNvSpPr>
              <a:spLocks noChangeArrowheads="1"/>
            </p:cNvSpPr>
            <p:nvPr/>
          </p:nvSpPr>
          <p:spPr bwMode="auto">
            <a:xfrm>
              <a:off x="5939346" y="5515292"/>
              <a:ext cx="1095375" cy="5921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defTabSz="457200">
                <a:lnSpc>
                  <a:spcPct val="80000"/>
                </a:lnSpc>
                <a:defRPr/>
              </a:pPr>
              <a:r>
                <a:rPr lang="en-US" sz="2000" b="1">
                  <a:solidFill>
                    <a:prstClr val="black"/>
                  </a:solidFill>
                </a:rPr>
                <a:t>Data</a:t>
              </a:r>
            </a:p>
            <a:p>
              <a:pPr algn="ctr" defTabSz="457200">
                <a:lnSpc>
                  <a:spcPct val="80000"/>
                </a:lnSpc>
                <a:defRPr/>
              </a:pPr>
              <a:r>
                <a:rPr lang="en-US" sz="2000" b="1">
                  <a:solidFill>
                    <a:prstClr val="black"/>
                  </a:solidFill>
                </a:rPr>
                <a:t>Memory</a:t>
              </a:r>
            </a:p>
          </p:txBody>
        </p:sp>
        <p:sp>
          <p:nvSpPr>
            <p:cNvPr id="184" name="Line 90"/>
            <p:cNvSpPr>
              <a:spLocks noChangeShapeType="1"/>
            </p:cNvSpPr>
            <p:nvPr/>
          </p:nvSpPr>
          <p:spPr bwMode="auto">
            <a:xfrm>
              <a:off x="5931408" y="6050280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5" name="Line 91"/>
            <p:cNvSpPr>
              <a:spLocks noChangeShapeType="1"/>
            </p:cNvSpPr>
            <p:nvPr/>
          </p:nvSpPr>
          <p:spPr bwMode="auto">
            <a:xfrm flipH="1">
              <a:off x="5931408" y="6126480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6" name="Line 92"/>
            <p:cNvSpPr>
              <a:spLocks noChangeShapeType="1"/>
            </p:cNvSpPr>
            <p:nvPr/>
          </p:nvSpPr>
          <p:spPr bwMode="auto">
            <a:xfrm>
              <a:off x="2350008" y="284988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7" name="Line 93"/>
            <p:cNvSpPr>
              <a:spLocks noChangeShapeType="1"/>
            </p:cNvSpPr>
            <p:nvPr/>
          </p:nvSpPr>
          <p:spPr bwMode="auto">
            <a:xfrm>
              <a:off x="2731008" y="284988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8" name="Freeform 94"/>
            <p:cNvSpPr>
              <a:spLocks/>
            </p:cNvSpPr>
            <p:nvPr/>
          </p:nvSpPr>
          <p:spPr bwMode="auto">
            <a:xfrm>
              <a:off x="1816608" y="2926080"/>
              <a:ext cx="304800" cy="228600"/>
            </a:xfrm>
            <a:custGeom>
              <a:avLst/>
              <a:gdLst>
                <a:gd name="T0" fmla="*/ 0 w 192"/>
                <a:gd name="T1" fmla="*/ 0 h 336"/>
                <a:gd name="T2" fmla="*/ 0 w 192"/>
                <a:gd name="T3" fmla="*/ 155529643 h 336"/>
                <a:gd name="T4" fmla="*/ 483870000 w 192"/>
                <a:gd name="T5" fmla="*/ 155529643 h 336"/>
                <a:gd name="T6" fmla="*/ 0 60000 65536"/>
                <a:gd name="T7" fmla="*/ 0 60000 65536"/>
                <a:gd name="T8" fmla="*/ 0 60000 65536"/>
                <a:gd name="T9" fmla="*/ 0 w 192"/>
                <a:gd name="T10" fmla="*/ 0 h 336"/>
                <a:gd name="T11" fmla="*/ 192 w 19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36">
                  <a:moveTo>
                    <a:pt x="0" y="0"/>
                  </a:moveTo>
                  <a:lnTo>
                    <a:pt x="0" y="336"/>
                  </a:lnTo>
                  <a:lnTo>
                    <a:pt x="192" y="33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9" name="Line 95"/>
            <p:cNvSpPr>
              <a:spLocks noChangeShapeType="1"/>
            </p:cNvSpPr>
            <p:nvPr/>
          </p:nvSpPr>
          <p:spPr bwMode="auto">
            <a:xfrm>
              <a:off x="2273808" y="368808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0" name="Line 96"/>
            <p:cNvSpPr>
              <a:spLocks noChangeShapeType="1"/>
            </p:cNvSpPr>
            <p:nvPr/>
          </p:nvSpPr>
          <p:spPr bwMode="auto">
            <a:xfrm>
              <a:off x="2578608" y="330708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1" name="Line 97"/>
            <p:cNvSpPr>
              <a:spLocks noChangeShapeType="1"/>
            </p:cNvSpPr>
            <p:nvPr/>
          </p:nvSpPr>
          <p:spPr bwMode="auto">
            <a:xfrm>
              <a:off x="2959608" y="361188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2" name="Line 98"/>
            <p:cNvSpPr>
              <a:spLocks noChangeShapeType="1"/>
            </p:cNvSpPr>
            <p:nvPr/>
          </p:nvSpPr>
          <p:spPr bwMode="auto">
            <a:xfrm>
              <a:off x="3340608" y="361188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3" name="Rectangle 99"/>
            <p:cNvSpPr>
              <a:spLocks noChangeArrowheads="1"/>
            </p:cNvSpPr>
            <p:nvPr/>
          </p:nvSpPr>
          <p:spPr bwMode="auto">
            <a:xfrm>
              <a:off x="3134233" y="3535680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194" name="Line 100"/>
            <p:cNvSpPr>
              <a:spLocks noChangeShapeType="1"/>
            </p:cNvSpPr>
            <p:nvPr/>
          </p:nvSpPr>
          <p:spPr bwMode="auto">
            <a:xfrm>
              <a:off x="3569208" y="4221480"/>
              <a:ext cx="1752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5" name="Line 101"/>
            <p:cNvSpPr>
              <a:spLocks noChangeShapeType="1"/>
            </p:cNvSpPr>
            <p:nvPr/>
          </p:nvSpPr>
          <p:spPr bwMode="auto">
            <a:xfrm>
              <a:off x="5626608" y="2887980"/>
              <a:ext cx="0" cy="1219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6" name="Line 102"/>
            <p:cNvSpPr>
              <a:spLocks noChangeShapeType="1"/>
            </p:cNvSpPr>
            <p:nvPr/>
          </p:nvSpPr>
          <p:spPr bwMode="auto">
            <a:xfrm>
              <a:off x="3569208" y="4754880"/>
              <a:ext cx="914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7" name="Line 103"/>
            <p:cNvSpPr>
              <a:spLocks noChangeShapeType="1"/>
            </p:cNvSpPr>
            <p:nvPr/>
          </p:nvSpPr>
          <p:spPr bwMode="auto">
            <a:xfrm>
              <a:off x="4788408" y="4907280"/>
              <a:ext cx="533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8" name="Line 104"/>
            <p:cNvSpPr>
              <a:spLocks noChangeShapeType="1"/>
            </p:cNvSpPr>
            <p:nvPr/>
          </p:nvSpPr>
          <p:spPr bwMode="auto">
            <a:xfrm>
              <a:off x="3797808" y="5593080"/>
              <a:ext cx="685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9" name="Line 105"/>
            <p:cNvSpPr>
              <a:spLocks noChangeShapeType="1"/>
            </p:cNvSpPr>
            <p:nvPr/>
          </p:nvSpPr>
          <p:spPr bwMode="auto">
            <a:xfrm>
              <a:off x="2731008" y="5593080"/>
              <a:ext cx="685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0" name="Line 106"/>
            <p:cNvSpPr>
              <a:spLocks noChangeShapeType="1"/>
            </p:cNvSpPr>
            <p:nvPr/>
          </p:nvSpPr>
          <p:spPr bwMode="auto">
            <a:xfrm flipH="1">
              <a:off x="2350008" y="4754880"/>
              <a:ext cx="762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1" name="Line 107"/>
            <p:cNvSpPr>
              <a:spLocks noChangeShapeType="1"/>
            </p:cNvSpPr>
            <p:nvPr/>
          </p:nvSpPr>
          <p:spPr bwMode="auto">
            <a:xfrm>
              <a:off x="2426208" y="4754880"/>
              <a:ext cx="762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2" name="Line 108"/>
            <p:cNvSpPr>
              <a:spLocks noChangeShapeType="1"/>
            </p:cNvSpPr>
            <p:nvPr/>
          </p:nvSpPr>
          <p:spPr bwMode="auto">
            <a:xfrm>
              <a:off x="2426208" y="490728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4" name="Line 110"/>
            <p:cNvSpPr>
              <a:spLocks noChangeShapeType="1"/>
            </p:cNvSpPr>
            <p:nvPr/>
          </p:nvSpPr>
          <p:spPr bwMode="auto">
            <a:xfrm flipV="1">
              <a:off x="4636008" y="566928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5" name="Line 111"/>
            <p:cNvSpPr>
              <a:spLocks noChangeShapeType="1"/>
            </p:cNvSpPr>
            <p:nvPr/>
          </p:nvSpPr>
          <p:spPr bwMode="auto">
            <a:xfrm flipH="1">
              <a:off x="5702808" y="6126480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6" name="Line 112"/>
            <p:cNvSpPr>
              <a:spLocks noChangeShapeType="1"/>
            </p:cNvSpPr>
            <p:nvPr/>
          </p:nvSpPr>
          <p:spPr bwMode="auto">
            <a:xfrm>
              <a:off x="5779008" y="4526280"/>
              <a:ext cx="1600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7" name="Line 113"/>
            <p:cNvSpPr>
              <a:spLocks noChangeShapeType="1"/>
            </p:cNvSpPr>
            <p:nvPr/>
          </p:nvSpPr>
          <p:spPr bwMode="auto">
            <a:xfrm>
              <a:off x="6769608" y="452628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8" name="Line 114"/>
            <p:cNvSpPr>
              <a:spLocks noChangeShapeType="1"/>
            </p:cNvSpPr>
            <p:nvPr/>
          </p:nvSpPr>
          <p:spPr bwMode="auto">
            <a:xfrm flipH="1">
              <a:off x="6007608" y="4450080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9" name="Freeform 115"/>
            <p:cNvSpPr>
              <a:spLocks/>
            </p:cNvSpPr>
            <p:nvPr/>
          </p:nvSpPr>
          <p:spPr bwMode="auto">
            <a:xfrm>
              <a:off x="1588008" y="4373880"/>
              <a:ext cx="6248400" cy="2057400"/>
            </a:xfrm>
            <a:custGeom>
              <a:avLst/>
              <a:gdLst>
                <a:gd name="T0" fmla="*/ 2147483647 w 3936"/>
                <a:gd name="T1" fmla="*/ 1088707500 h 1296"/>
                <a:gd name="T2" fmla="*/ 2147483647 w 3936"/>
                <a:gd name="T3" fmla="*/ 1088707500 h 1296"/>
                <a:gd name="T4" fmla="*/ 2147483647 w 3936"/>
                <a:gd name="T5" fmla="*/ 2147483647 h 1296"/>
                <a:gd name="T6" fmla="*/ 0 w 3936"/>
                <a:gd name="T7" fmla="*/ 2147483647 h 1296"/>
                <a:gd name="T8" fmla="*/ 0 w 3936"/>
                <a:gd name="T9" fmla="*/ 0 h 1296"/>
                <a:gd name="T10" fmla="*/ 846772500 w 3936"/>
                <a:gd name="T11" fmla="*/ 0 h 12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36"/>
                <a:gd name="T19" fmla="*/ 0 h 1296"/>
                <a:gd name="T20" fmla="*/ 3936 w 3936"/>
                <a:gd name="T21" fmla="*/ 1296 h 12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36" h="1296">
                  <a:moveTo>
                    <a:pt x="3840" y="432"/>
                  </a:moveTo>
                  <a:lnTo>
                    <a:pt x="3936" y="432"/>
                  </a:lnTo>
                  <a:lnTo>
                    <a:pt x="3936" y="1296"/>
                  </a:lnTo>
                  <a:lnTo>
                    <a:pt x="0" y="1296"/>
                  </a:ln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2" name="Line 118"/>
            <p:cNvSpPr>
              <a:spLocks noChangeShapeType="1"/>
            </p:cNvSpPr>
            <p:nvPr/>
          </p:nvSpPr>
          <p:spPr bwMode="auto">
            <a:xfrm>
              <a:off x="7074408" y="566928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104"/>
            <p:cNvSpPr>
              <a:spLocks/>
            </p:cNvSpPr>
            <p:nvPr/>
          </p:nvSpPr>
          <p:spPr bwMode="auto">
            <a:xfrm>
              <a:off x="4091354" y="4763600"/>
              <a:ext cx="1828800" cy="609600"/>
            </a:xfrm>
            <a:custGeom>
              <a:avLst/>
              <a:gdLst>
                <a:gd name="T0" fmla="*/ 0 w 1152"/>
                <a:gd name="T1" fmla="*/ 0 h 288"/>
                <a:gd name="T2" fmla="*/ 0 w 1152"/>
                <a:gd name="T3" fmla="*/ 2147483647 h 288"/>
                <a:gd name="T4" fmla="*/ 2147483647 w 1152"/>
                <a:gd name="T5" fmla="*/ 2147483647 h 288"/>
                <a:gd name="T6" fmla="*/ 0 60000 65536"/>
                <a:gd name="T7" fmla="*/ 0 60000 65536"/>
                <a:gd name="T8" fmla="*/ 0 60000 65536"/>
                <a:gd name="T9" fmla="*/ 0 w 1152"/>
                <a:gd name="T10" fmla="*/ 0 h 288"/>
                <a:gd name="T11" fmla="*/ 1152 w 1152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288">
                  <a:moveTo>
                    <a:pt x="0" y="0"/>
                  </a:moveTo>
                  <a:lnTo>
                    <a:pt x="0" y="288"/>
                  </a:lnTo>
                  <a:lnTo>
                    <a:pt x="1152" y="28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419600" y="2958246"/>
            <a:ext cx="1206744" cy="1332279"/>
            <a:chOff x="4419600" y="2981692"/>
            <a:chExt cx="1206744" cy="1332279"/>
          </a:xfrm>
        </p:grpSpPr>
        <p:sp>
          <p:nvSpPr>
            <p:cNvPr id="123" name="Rectangle 68"/>
            <p:cNvSpPr>
              <a:spLocks noChangeArrowheads="1"/>
            </p:cNvSpPr>
            <p:nvPr/>
          </p:nvSpPr>
          <p:spPr bwMode="auto">
            <a:xfrm>
              <a:off x="4495800" y="3286492"/>
              <a:ext cx="627063" cy="398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>
                  <a:solidFill>
                    <a:srgbClr val="FF0000"/>
                  </a:solidFill>
                </a:rPr>
                <a:t>zero</a:t>
              </a:r>
            </a:p>
          </p:txBody>
        </p:sp>
        <p:sp>
          <p:nvSpPr>
            <p:cNvPr id="124" name="Rectangle 79"/>
            <p:cNvSpPr>
              <a:spLocks noChangeArrowheads="1"/>
            </p:cNvSpPr>
            <p:nvPr/>
          </p:nvSpPr>
          <p:spPr bwMode="auto">
            <a:xfrm>
              <a:off x="5340594" y="3977421"/>
              <a:ext cx="28575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b="1" dirty="0">
                  <a:solidFill>
                    <a:srgbClr val="FF0000"/>
                  </a:solidFill>
                </a:rPr>
                <a:t>=</a:t>
              </a:r>
            </a:p>
          </p:txBody>
        </p:sp>
        <p:sp>
          <p:nvSpPr>
            <p:cNvPr id="125" name="Freeform 144"/>
            <p:cNvSpPr>
              <a:spLocks/>
            </p:cNvSpPr>
            <p:nvPr/>
          </p:nvSpPr>
          <p:spPr bwMode="auto">
            <a:xfrm>
              <a:off x="4419600" y="2981692"/>
              <a:ext cx="1066800" cy="1066800"/>
            </a:xfrm>
            <a:custGeom>
              <a:avLst/>
              <a:gdLst>
                <a:gd name="T0" fmla="*/ 2147483647 w 672"/>
                <a:gd name="T1" fmla="*/ 2147483647 h 1008"/>
                <a:gd name="T2" fmla="*/ 2147483647 w 672"/>
                <a:gd name="T3" fmla="*/ 2147483647 h 1008"/>
                <a:gd name="T4" fmla="*/ 0 w 672"/>
                <a:gd name="T5" fmla="*/ 2147483647 h 1008"/>
                <a:gd name="T6" fmla="*/ 0 w 672"/>
                <a:gd name="T7" fmla="*/ 0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1008"/>
                <a:gd name="T14" fmla="*/ 672 w 672"/>
                <a:gd name="T15" fmla="*/ 1008 h 10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1008">
                  <a:moveTo>
                    <a:pt x="672" y="1008"/>
                  </a:moveTo>
                  <a:lnTo>
                    <a:pt x="672" y="624"/>
                  </a:lnTo>
                  <a:lnTo>
                    <a:pt x="0" y="624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20" name="Line 109"/>
          <p:cNvSpPr>
            <a:spLocks noChangeShapeType="1"/>
          </p:cNvSpPr>
          <p:nvPr/>
        </p:nvSpPr>
        <p:spPr bwMode="auto">
          <a:xfrm flipV="1">
            <a:off x="3645408" y="6126480"/>
            <a:ext cx="0" cy="137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1" name="Line 119"/>
          <p:cNvSpPr>
            <a:spLocks noChangeShapeType="1"/>
          </p:cNvSpPr>
          <p:nvPr/>
        </p:nvSpPr>
        <p:spPr bwMode="auto">
          <a:xfrm flipH="1">
            <a:off x="3331082" y="6263640"/>
            <a:ext cx="32004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1934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roup 253"/>
          <p:cNvGrpSpPr/>
          <p:nvPr/>
        </p:nvGrpSpPr>
        <p:grpSpPr>
          <a:xfrm>
            <a:off x="2578608" y="3108960"/>
            <a:ext cx="3995737" cy="2952750"/>
            <a:chOff x="387601" y="2917640"/>
            <a:chExt cx="3995737" cy="2952750"/>
          </a:xfrm>
        </p:grpSpPr>
        <p:grpSp>
          <p:nvGrpSpPr>
            <p:cNvPr id="255" name="Group 119"/>
            <p:cNvGrpSpPr/>
            <p:nvPr/>
          </p:nvGrpSpPr>
          <p:grpSpPr>
            <a:xfrm>
              <a:off x="1779838" y="2917640"/>
              <a:ext cx="2336800" cy="1581150"/>
              <a:chOff x="6099175" y="3357563"/>
              <a:chExt cx="2336800" cy="1581150"/>
            </a:xfrm>
          </p:grpSpPr>
          <p:grpSp>
            <p:nvGrpSpPr>
              <p:cNvPr id="272" name="Group 16"/>
              <p:cNvGrpSpPr>
                <a:grpSpLocks/>
              </p:cNvGrpSpPr>
              <p:nvPr/>
            </p:nvGrpSpPr>
            <p:grpSpPr bwMode="auto">
              <a:xfrm>
                <a:off x="7038975" y="4356100"/>
                <a:ext cx="1397000" cy="582613"/>
                <a:chOff x="3472" y="2605"/>
                <a:chExt cx="880" cy="367"/>
              </a:xfrm>
            </p:grpSpPr>
            <p:sp>
              <p:nvSpPr>
                <p:cNvPr id="277" name="Rectangle 17"/>
                <p:cNvSpPr>
                  <a:spLocks noChangeArrowheads="1"/>
                </p:cNvSpPr>
                <p:nvPr/>
              </p:nvSpPr>
              <p:spPr bwMode="auto">
                <a:xfrm>
                  <a:off x="3472" y="2608"/>
                  <a:ext cx="880" cy="352"/>
                </a:xfrm>
                <a:prstGeom prst="rect">
                  <a:avLst/>
                </a:prstGeom>
                <a:noFill/>
                <a:ln w="5080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defTabSz="457200">
                    <a:defRPr/>
                  </a:pPr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8" name="Rectangle 18"/>
                <p:cNvSpPr>
                  <a:spLocks noChangeArrowheads="1"/>
                </p:cNvSpPr>
                <p:nvPr/>
              </p:nvSpPr>
              <p:spPr bwMode="auto">
                <a:xfrm>
                  <a:off x="3508" y="2605"/>
                  <a:ext cx="810" cy="36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US" sz="1600">
                      <a:solidFill>
                        <a:prstClr val="black"/>
                      </a:solidFill>
                    </a:rPr>
                    <a:t>Next Address</a:t>
                  </a:r>
                </a:p>
                <a:p>
                  <a:pPr algn="ctr" defTabSz="457200">
                    <a:defRPr/>
                  </a:pPr>
                  <a:r>
                    <a:rPr lang="en-US" sz="1600">
                      <a:solidFill>
                        <a:prstClr val="black"/>
                      </a:solidFill>
                    </a:rPr>
                    <a:t>Logic</a:t>
                  </a:r>
                </a:p>
              </p:txBody>
            </p:sp>
          </p:grpSp>
          <p:sp>
            <p:nvSpPr>
              <p:cNvPr id="273" name="Line 20"/>
              <p:cNvSpPr>
                <a:spLocks noChangeShapeType="1"/>
              </p:cNvSpPr>
              <p:nvPr/>
            </p:nvSpPr>
            <p:spPr bwMode="auto">
              <a:xfrm>
                <a:off x="6111875" y="4640263"/>
                <a:ext cx="8890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4" name="Line 21"/>
              <p:cNvSpPr>
                <a:spLocks noChangeShapeType="1"/>
              </p:cNvSpPr>
              <p:nvPr/>
            </p:nvSpPr>
            <p:spPr bwMode="auto">
              <a:xfrm>
                <a:off x="6099175" y="3357563"/>
                <a:ext cx="0" cy="5080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5" name="Line 22"/>
              <p:cNvSpPr>
                <a:spLocks noChangeShapeType="1"/>
              </p:cNvSpPr>
              <p:nvPr/>
            </p:nvSpPr>
            <p:spPr bwMode="auto">
              <a:xfrm>
                <a:off x="6111875" y="3363913"/>
                <a:ext cx="15748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6" name="Line 23"/>
              <p:cNvSpPr>
                <a:spLocks noChangeShapeType="1"/>
              </p:cNvSpPr>
              <p:nvPr/>
            </p:nvSpPr>
            <p:spPr bwMode="auto">
              <a:xfrm>
                <a:off x="7699375" y="3357563"/>
                <a:ext cx="0" cy="965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6" name="Group 130"/>
            <p:cNvGrpSpPr/>
            <p:nvPr/>
          </p:nvGrpSpPr>
          <p:grpSpPr>
            <a:xfrm>
              <a:off x="387601" y="3415930"/>
              <a:ext cx="3995737" cy="2454460"/>
              <a:chOff x="4706938" y="3855853"/>
              <a:chExt cx="3995737" cy="2454460"/>
            </a:xfrm>
          </p:grpSpPr>
          <p:sp>
            <p:nvSpPr>
              <p:cNvPr id="257" name="Line 4"/>
              <p:cNvSpPr>
                <a:spLocks noChangeShapeType="1"/>
              </p:cNvSpPr>
              <p:nvPr/>
            </p:nvSpPr>
            <p:spPr bwMode="auto">
              <a:xfrm>
                <a:off x="6873875" y="5707063"/>
                <a:ext cx="18288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8" name="Line 5"/>
              <p:cNvSpPr>
                <a:spLocks noChangeShapeType="1"/>
              </p:cNvSpPr>
              <p:nvPr/>
            </p:nvSpPr>
            <p:spPr bwMode="auto">
              <a:xfrm flipH="1">
                <a:off x="7589520" y="5561013"/>
                <a:ext cx="241300" cy="2921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9" name="Rectangle 6"/>
              <p:cNvSpPr>
                <a:spLocks noChangeArrowheads="1"/>
              </p:cNvSpPr>
              <p:nvPr/>
            </p:nvSpPr>
            <p:spPr bwMode="auto">
              <a:xfrm>
                <a:off x="7507539" y="5750513"/>
                <a:ext cx="442913" cy="3984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2000" dirty="0">
                    <a:solidFill>
                      <a:prstClr val="black"/>
                    </a:solidFill>
                  </a:rPr>
                  <a:t>32</a:t>
                </a:r>
                <a:endParaRPr 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60" name="Rectangle 7"/>
              <p:cNvSpPr>
                <a:spLocks noChangeArrowheads="1"/>
              </p:cNvSpPr>
              <p:nvPr/>
            </p:nvSpPr>
            <p:spPr bwMode="auto">
              <a:xfrm>
                <a:off x="7075401" y="5185695"/>
                <a:ext cx="1314785" cy="39754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2000" dirty="0" smtClean="0">
                    <a:solidFill>
                      <a:prstClr val="black"/>
                    </a:solidFill>
                  </a:rPr>
                  <a:t>Instruction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61" name="Group 47"/>
              <p:cNvGrpSpPr>
                <a:grpSpLocks/>
              </p:cNvGrpSpPr>
              <p:nvPr/>
            </p:nvGrpSpPr>
            <p:grpSpPr bwMode="auto">
              <a:xfrm>
                <a:off x="5429250" y="5080000"/>
                <a:ext cx="1406525" cy="1230313"/>
                <a:chOff x="2458" y="3061"/>
                <a:chExt cx="886" cy="775"/>
              </a:xfrm>
            </p:grpSpPr>
            <p:sp>
              <p:nvSpPr>
                <p:cNvPr id="269" name="Rectangle 9"/>
                <p:cNvSpPr>
                  <a:spLocks noChangeArrowheads="1"/>
                </p:cNvSpPr>
                <p:nvPr/>
              </p:nvSpPr>
              <p:spPr bwMode="auto">
                <a:xfrm>
                  <a:off x="2458" y="3088"/>
                  <a:ext cx="886" cy="748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defTabSz="457200">
                    <a:defRPr/>
                  </a:pPr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0" name="Rectangle 10"/>
                <p:cNvSpPr>
                  <a:spLocks noChangeArrowheads="1"/>
                </p:cNvSpPr>
                <p:nvPr/>
              </p:nvSpPr>
              <p:spPr bwMode="auto">
                <a:xfrm>
                  <a:off x="2572" y="3061"/>
                  <a:ext cx="664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defTabSz="457200">
                    <a:defRPr/>
                  </a:pPr>
                  <a:r>
                    <a:rPr lang="en-US" sz="2000" dirty="0">
                      <a:solidFill>
                        <a:prstClr val="black"/>
                      </a:solidFill>
                    </a:rPr>
                    <a:t>Address</a:t>
                  </a:r>
                </a:p>
              </p:txBody>
            </p:sp>
            <p:sp>
              <p:nvSpPr>
                <p:cNvPr id="271" name="Rectangle 11"/>
                <p:cNvSpPr>
                  <a:spLocks noChangeArrowheads="1"/>
                </p:cNvSpPr>
                <p:nvPr/>
              </p:nvSpPr>
              <p:spPr bwMode="auto">
                <a:xfrm>
                  <a:off x="2484" y="3389"/>
                  <a:ext cx="843" cy="44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US" sz="2000" dirty="0">
                      <a:solidFill>
                        <a:prstClr val="black"/>
                      </a:solidFill>
                    </a:rPr>
                    <a:t>Instruction</a:t>
                  </a:r>
                </a:p>
                <a:p>
                  <a:pPr algn="ctr" defTabSz="457200">
                    <a:defRPr/>
                  </a:pPr>
                  <a:r>
                    <a:rPr lang="en-US" sz="2000" dirty="0">
                      <a:solidFill>
                        <a:prstClr val="black"/>
                      </a:solidFill>
                    </a:rPr>
                    <a:t>Memory</a:t>
                  </a:r>
                </a:p>
              </p:txBody>
            </p:sp>
          </p:grpSp>
          <p:sp>
            <p:nvSpPr>
              <p:cNvPr id="262" name="Rectangle 12"/>
              <p:cNvSpPr>
                <a:spLocks noChangeArrowheads="1"/>
              </p:cNvSpPr>
              <p:nvPr/>
            </p:nvSpPr>
            <p:spPr bwMode="auto">
              <a:xfrm>
                <a:off x="5500688" y="3903663"/>
                <a:ext cx="1258887" cy="32226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3" name="Line 13"/>
              <p:cNvSpPr>
                <a:spLocks noChangeShapeType="1"/>
              </p:cNvSpPr>
              <p:nvPr/>
            </p:nvSpPr>
            <p:spPr bwMode="auto">
              <a:xfrm flipH="1">
                <a:off x="5172075" y="4062413"/>
                <a:ext cx="3302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4" name="Rectangle 14"/>
              <p:cNvSpPr>
                <a:spLocks noChangeArrowheads="1"/>
              </p:cNvSpPr>
              <p:nvPr/>
            </p:nvSpPr>
            <p:spPr bwMode="auto">
              <a:xfrm>
                <a:off x="5883275" y="3878263"/>
                <a:ext cx="455613" cy="3984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2000">
                    <a:solidFill>
                      <a:prstClr val="black"/>
                    </a:solidFill>
                  </a:rPr>
                  <a:t>PC</a:t>
                </a:r>
              </a:p>
            </p:txBody>
          </p:sp>
          <p:sp>
            <p:nvSpPr>
              <p:cNvPr id="265" name="Rectangle 15"/>
              <p:cNvSpPr>
                <a:spLocks noChangeArrowheads="1"/>
              </p:cNvSpPr>
              <p:nvPr/>
            </p:nvSpPr>
            <p:spPr bwMode="auto">
              <a:xfrm>
                <a:off x="4706938" y="3855853"/>
                <a:ext cx="559450" cy="39754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2000" dirty="0" smtClean="0">
                    <a:solidFill>
                      <a:prstClr val="black"/>
                    </a:solidFill>
                  </a:rPr>
                  <a:t>CLK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66" name="Line 19"/>
              <p:cNvSpPr>
                <a:spLocks noChangeShapeType="1"/>
              </p:cNvSpPr>
              <p:nvPr/>
            </p:nvSpPr>
            <p:spPr bwMode="auto">
              <a:xfrm>
                <a:off x="6099175" y="4271963"/>
                <a:ext cx="0" cy="812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" name="Line 24"/>
              <p:cNvSpPr>
                <a:spLocks noChangeShapeType="1"/>
              </p:cNvSpPr>
              <p:nvPr/>
            </p:nvSpPr>
            <p:spPr bwMode="auto">
              <a:xfrm>
                <a:off x="5502275" y="3986213"/>
                <a:ext cx="152400" cy="76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8" name="Line 25"/>
              <p:cNvSpPr>
                <a:spLocks noChangeShapeType="1"/>
              </p:cNvSpPr>
              <p:nvPr/>
            </p:nvSpPr>
            <p:spPr bwMode="auto">
              <a:xfrm flipH="1">
                <a:off x="5502275" y="4062413"/>
                <a:ext cx="152400" cy="76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Step 3: Branch If Equal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199"/>
            <a:ext cx="8229600" cy="49377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BEQ if(R[</a:t>
            </a:r>
            <a:r>
              <a:rPr lang="en-US" sz="2400" dirty="0" err="1" smtClean="0"/>
              <a:t>rs</a:t>
            </a:r>
            <a:r>
              <a:rPr lang="en-US" sz="2400" dirty="0" smtClean="0"/>
              <a:t>]==R[</a:t>
            </a:r>
            <a:r>
              <a:rPr lang="en-US" sz="2400" dirty="0" err="1" smtClean="0"/>
              <a:t>rt</a:t>
            </a:r>
            <a:r>
              <a:rPr lang="en-US" sz="2400" dirty="0" smtClean="0"/>
              <a:t>]) then PC</a:t>
            </a:r>
            <a:r>
              <a:rPr lang="en-US" sz="2400" dirty="0" smtClean="0">
                <a:sym typeface="Symbol"/>
              </a:rPr>
              <a:t></a:t>
            </a:r>
            <a:r>
              <a:rPr lang="en-US" sz="2400" dirty="0" smtClean="0"/>
              <a:t>PC+4 + (</a:t>
            </a:r>
            <a:r>
              <a:rPr lang="en-US" sz="2400" dirty="0" err="1" smtClean="0"/>
              <a:t>sign_ext</a:t>
            </a:r>
            <a:r>
              <a:rPr lang="en-US" sz="2400" dirty="0" smtClean="0"/>
              <a:t>(Imm16) || 00)</a:t>
            </a:r>
            <a:r>
              <a:rPr lang="en-US" sz="2800" dirty="0" smtClean="0"/>
              <a:t> 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800" dirty="0" smtClean="0"/>
              <a:t>Revisit “next address logic”:</a:t>
            </a:r>
            <a:endParaRPr lang="en-US" sz="22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B7C913-1C55-2A45-BCE7-BD72D202E1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57200" y="2834640"/>
            <a:ext cx="7955280" cy="3566160"/>
            <a:chOff x="457200" y="2834640"/>
            <a:chExt cx="7955280" cy="3566160"/>
          </a:xfrm>
        </p:grpSpPr>
        <p:sp>
          <p:nvSpPr>
            <p:cNvPr id="99" name="Rectangle 98"/>
            <p:cNvSpPr/>
            <p:nvPr/>
          </p:nvSpPr>
          <p:spPr>
            <a:xfrm>
              <a:off x="1638300" y="2834640"/>
              <a:ext cx="6408419" cy="35661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2" name="Rectangle 5"/>
            <p:cNvSpPr>
              <a:spLocks noChangeArrowheads="1"/>
            </p:cNvSpPr>
            <p:nvPr/>
          </p:nvSpPr>
          <p:spPr bwMode="auto">
            <a:xfrm rot="10800000" flipV="1">
              <a:off x="1828800" y="5852160"/>
              <a:ext cx="765175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>
                  <a:solidFill>
                    <a:prstClr val="black"/>
                  </a:solidFill>
                </a:rPr>
                <a:t>imm16</a:t>
              </a:r>
            </a:p>
          </p:txBody>
        </p:sp>
        <p:sp>
          <p:nvSpPr>
            <p:cNvPr id="283" name="Rectangle 6"/>
            <p:cNvSpPr>
              <a:spLocks noChangeArrowheads="1"/>
            </p:cNvSpPr>
            <p:nvPr/>
          </p:nvSpPr>
          <p:spPr bwMode="auto">
            <a:xfrm>
              <a:off x="4204648" y="5515927"/>
              <a:ext cx="302968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sz="1600" dirty="0" smtClean="0">
                  <a:solidFill>
                    <a:prstClr val="black"/>
                  </a:solidFill>
                </a:rPr>
                <a:t>CLK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84" name="Rectangle 8"/>
            <p:cNvSpPr>
              <a:spLocks noChangeArrowheads="1"/>
            </p:cNvSpPr>
            <p:nvPr/>
          </p:nvSpPr>
          <p:spPr bwMode="auto">
            <a:xfrm rot="5400000">
              <a:off x="3758277" y="4613008"/>
              <a:ext cx="1197864" cy="228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PC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285" name="Rectangle 12"/>
            <p:cNvSpPr>
              <a:spLocks noChangeArrowheads="1"/>
            </p:cNvSpPr>
            <p:nvPr/>
          </p:nvSpPr>
          <p:spPr bwMode="auto">
            <a:xfrm>
              <a:off x="2554868" y="3447288"/>
              <a:ext cx="312587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>
                  <a:solidFill>
                    <a:prstClr val="black"/>
                  </a:solidFill>
                </a:rPr>
                <a:t>4</a:t>
              </a:r>
            </a:p>
          </p:txBody>
        </p:sp>
        <p:sp>
          <p:nvSpPr>
            <p:cNvPr id="287" name="Line 14"/>
            <p:cNvSpPr>
              <a:spLocks noChangeShapeType="1"/>
            </p:cNvSpPr>
            <p:nvPr/>
          </p:nvSpPr>
          <p:spPr bwMode="auto">
            <a:xfrm flipH="1">
              <a:off x="3931920" y="3703320"/>
              <a:ext cx="0" cy="3657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288" name="Rectangle 15"/>
            <p:cNvSpPr>
              <a:spLocks noChangeArrowheads="1"/>
            </p:cNvSpPr>
            <p:nvPr/>
          </p:nvSpPr>
          <p:spPr bwMode="auto">
            <a:xfrm rot="5400000">
              <a:off x="2178074" y="5495460"/>
              <a:ext cx="1069848" cy="292608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PC Ext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289" name="Rectangle 17"/>
            <p:cNvSpPr>
              <a:spLocks noChangeArrowheads="1"/>
            </p:cNvSpPr>
            <p:nvPr/>
          </p:nvSpPr>
          <p:spPr bwMode="auto">
            <a:xfrm rot="5400000">
              <a:off x="2887031" y="3826493"/>
              <a:ext cx="81913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>
                  <a:solidFill>
                    <a:prstClr val="black"/>
                  </a:solidFill>
                </a:rPr>
                <a:t>Adder</a:t>
              </a:r>
            </a:p>
          </p:txBody>
        </p:sp>
        <p:sp>
          <p:nvSpPr>
            <p:cNvPr id="290" name="Freeform 18"/>
            <p:cNvSpPr>
              <a:spLocks/>
            </p:cNvSpPr>
            <p:nvPr/>
          </p:nvSpPr>
          <p:spPr bwMode="auto">
            <a:xfrm>
              <a:off x="3101335" y="3507740"/>
              <a:ext cx="381000" cy="1066800"/>
            </a:xfrm>
            <a:custGeom>
              <a:avLst/>
              <a:gdLst>
                <a:gd name="T0" fmla="*/ 0 w 240"/>
                <a:gd name="T1" fmla="*/ 0 h 672"/>
                <a:gd name="T2" fmla="*/ 0 w 240"/>
                <a:gd name="T3" fmla="*/ 2147483647 h 672"/>
                <a:gd name="T4" fmla="*/ 2147483647 w 240"/>
                <a:gd name="T5" fmla="*/ 2147483647 h 672"/>
                <a:gd name="T6" fmla="*/ 0 w 240"/>
                <a:gd name="T7" fmla="*/ 2147483647 h 672"/>
                <a:gd name="T8" fmla="*/ 0 w 240"/>
                <a:gd name="T9" fmla="*/ 2147483647 h 672"/>
                <a:gd name="T10" fmla="*/ 2147483647 w 240"/>
                <a:gd name="T11" fmla="*/ 2147483647 h 672"/>
                <a:gd name="T12" fmla="*/ 2147483647 w 240"/>
                <a:gd name="T13" fmla="*/ 2147483647 h 672"/>
                <a:gd name="T14" fmla="*/ 0 w 240"/>
                <a:gd name="T15" fmla="*/ 0 h 6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672"/>
                <a:gd name="T26" fmla="*/ 240 w 240"/>
                <a:gd name="T27" fmla="*/ 672 h 6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672">
                  <a:moveTo>
                    <a:pt x="0" y="0"/>
                  </a:moveTo>
                  <a:lnTo>
                    <a:pt x="0" y="288"/>
                  </a:lnTo>
                  <a:lnTo>
                    <a:pt x="48" y="336"/>
                  </a:lnTo>
                  <a:lnTo>
                    <a:pt x="0" y="384"/>
                  </a:lnTo>
                  <a:lnTo>
                    <a:pt x="0" y="672"/>
                  </a:lnTo>
                  <a:lnTo>
                    <a:pt x="240" y="480"/>
                  </a:lnTo>
                  <a:lnTo>
                    <a:pt x="240" y="1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291" name="Rectangle 19"/>
            <p:cNvSpPr>
              <a:spLocks noChangeArrowheads="1"/>
            </p:cNvSpPr>
            <p:nvPr/>
          </p:nvSpPr>
          <p:spPr bwMode="auto">
            <a:xfrm rot="5400000">
              <a:off x="2887031" y="5051250"/>
              <a:ext cx="81913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>
                  <a:solidFill>
                    <a:prstClr val="black"/>
                  </a:solidFill>
                </a:rPr>
                <a:t>Adder</a:t>
              </a:r>
            </a:p>
          </p:txBody>
        </p:sp>
        <p:sp>
          <p:nvSpPr>
            <p:cNvPr id="292" name="Freeform 20"/>
            <p:cNvSpPr>
              <a:spLocks/>
            </p:cNvSpPr>
            <p:nvPr/>
          </p:nvSpPr>
          <p:spPr bwMode="auto">
            <a:xfrm>
              <a:off x="3101335" y="4726940"/>
              <a:ext cx="381000" cy="1066800"/>
            </a:xfrm>
            <a:custGeom>
              <a:avLst/>
              <a:gdLst>
                <a:gd name="T0" fmla="*/ 0 w 240"/>
                <a:gd name="T1" fmla="*/ 0 h 672"/>
                <a:gd name="T2" fmla="*/ 0 w 240"/>
                <a:gd name="T3" fmla="*/ 2147483647 h 672"/>
                <a:gd name="T4" fmla="*/ 2147483647 w 240"/>
                <a:gd name="T5" fmla="*/ 2147483647 h 672"/>
                <a:gd name="T6" fmla="*/ 0 w 240"/>
                <a:gd name="T7" fmla="*/ 2147483647 h 672"/>
                <a:gd name="T8" fmla="*/ 0 w 240"/>
                <a:gd name="T9" fmla="*/ 2147483647 h 672"/>
                <a:gd name="T10" fmla="*/ 2147483647 w 240"/>
                <a:gd name="T11" fmla="*/ 2147483647 h 672"/>
                <a:gd name="T12" fmla="*/ 2147483647 w 240"/>
                <a:gd name="T13" fmla="*/ 2147483647 h 672"/>
                <a:gd name="T14" fmla="*/ 0 w 240"/>
                <a:gd name="T15" fmla="*/ 0 h 6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672"/>
                <a:gd name="T26" fmla="*/ 240 w 240"/>
                <a:gd name="T27" fmla="*/ 672 h 6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672">
                  <a:moveTo>
                    <a:pt x="0" y="0"/>
                  </a:moveTo>
                  <a:lnTo>
                    <a:pt x="0" y="288"/>
                  </a:lnTo>
                  <a:lnTo>
                    <a:pt x="48" y="336"/>
                  </a:lnTo>
                  <a:lnTo>
                    <a:pt x="0" y="384"/>
                  </a:lnTo>
                  <a:lnTo>
                    <a:pt x="0" y="672"/>
                  </a:lnTo>
                  <a:lnTo>
                    <a:pt x="240" y="480"/>
                  </a:lnTo>
                  <a:lnTo>
                    <a:pt x="240" y="1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293" name="Rectangle 21"/>
            <p:cNvSpPr>
              <a:spLocks noChangeArrowheads="1"/>
            </p:cNvSpPr>
            <p:nvPr/>
          </p:nvSpPr>
          <p:spPr bwMode="auto">
            <a:xfrm rot="5400000">
              <a:off x="3547209" y="4504355"/>
              <a:ext cx="70051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MUX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294" name="Freeform 22"/>
            <p:cNvSpPr>
              <a:spLocks/>
            </p:cNvSpPr>
            <p:nvPr/>
          </p:nvSpPr>
          <p:spPr bwMode="auto">
            <a:xfrm>
              <a:off x="3787135" y="3964940"/>
              <a:ext cx="228600" cy="1447800"/>
            </a:xfrm>
            <a:custGeom>
              <a:avLst/>
              <a:gdLst>
                <a:gd name="T0" fmla="*/ 0 w 144"/>
                <a:gd name="T1" fmla="*/ 0 h 912"/>
                <a:gd name="T2" fmla="*/ 0 w 144"/>
                <a:gd name="T3" fmla="*/ 2147483647 h 912"/>
                <a:gd name="T4" fmla="*/ 2147483647 w 144"/>
                <a:gd name="T5" fmla="*/ 2147483647 h 912"/>
                <a:gd name="T6" fmla="*/ 2147483647 w 144"/>
                <a:gd name="T7" fmla="*/ 2147483647 h 912"/>
                <a:gd name="T8" fmla="*/ 0 w 144"/>
                <a:gd name="T9" fmla="*/ 0 h 9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912"/>
                <a:gd name="T17" fmla="*/ 144 w 144"/>
                <a:gd name="T18" fmla="*/ 912 h 9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912">
                  <a:moveTo>
                    <a:pt x="0" y="0"/>
                  </a:moveTo>
                  <a:lnTo>
                    <a:pt x="0" y="912"/>
                  </a:lnTo>
                  <a:lnTo>
                    <a:pt x="144" y="768"/>
                  </a:lnTo>
                  <a:lnTo>
                    <a:pt x="144" y="1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295" name="Freeform 23"/>
            <p:cNvSpPr>
              <a:spLocks/>
            </p:cNvSpPr>
            <p:nvPr/>
          </p:nvSpPr>
          <p:spPr bwMode="auto">
            <a:xfrm>
              <a:off x="4472935" y="3200400"/>
              <a:ext cx="152400" cy="1554480"/>
            </a:xfrm>
            <a:custGeom>
              <a:avLst/>
              <a:gdLst>
                <a:gd name="T0" fmla="*/ 0 w 144"/>
                <a:gd name="T1" fmla="*/ 2147483647 h 1728"/>
                <a:gd name="T2" fmla="*/ 2147483647 w 144"/>
                <a:gd name="T3" fmla="*/ 2147483647 h 1728"/>
                <a:gd name="T4" fmla="*/ 2147483647 w 144"/>
                <a:gd name="T5" fmla="*/ 0 h 1728"/>
                <a:gd name="T6" fmla="*/ 0 60000 65536"/>
                <a:gd name="T7" fmla="*/ 0 60000 65536"/>
                <a:gd name="T8" fmla="*/ 0 60000 65536"/>
                <a:gd name="T9" fmla="*/ 0 w 144"/>
                <a:gd name="T10" fmla="*/ 0 h 1728"/>
                <a:gd name="T11" fmla="*/ 144 w 144"/>
                <a:gd name="T12" fmla="*/ 1728 h 1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1728">
                  <a:moveTo>
                    <a:pt x="0" y="1728"/>
                  </a:moveTo>
                  <a:lnTo>
                    <a:pt x="144" y="1728"/>
                  </a:lnTo>
                  <a:lnTo>
                    <a:pt x="14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296" name="Freeform 24"/>
            <p:cNvSpPr>
              <a:spLocks/>
            </p:cNvSpPr>
            <p:nvPr/>
          </p:nvSpPr>
          <p:spPr bwMode="auto">
            <a:xfrm flipV="1">
              <a:off x="1852613" y="4328348"/>
              <a:ext cx="2772722" cy="1966944"/>
            </a:xfrm>
            <a:custGeom>
              <a:avLst/>
              <a:gdLst>
                <a:gd name="T0" fmla="*/ 2147483647 w 1440"/>
                <a:gd name="T1" fmla="*/ 0 h 768"/>
                <a:gd name="T2" fmla="*/ 0 w 1440"/>
                <a:gd name="T3" fmla="*/ 0 h 768"/>
                <a:gd name="T4" fmla="*/ 0 w 1440"/>
                <a:gd name="T5" fmla="*/ 2147483647 h 768"/>
                <a:gd name="T6" fmla="*/ 2147483647 w 1440"/>
                <a:gd name="T7" fmla="*/ 2147483647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0"/>
                <a:gd name="T13" fmla="*/ 0 h 768"/>
                <a:gd name="T14" fmla="*/ 1440 w 1440"/>
                <a:gd name="T15" fmla="*/ 768 h 768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5078 w 10000"/>
                <a:gd name="connsiteY3" fmla="*/ 1000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5168 w 10000"/>
                <a:gd name="connsiteY3" fmla="*/ 1000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4481 w 10000"/>
                <a:gd name="connsiteY3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lnTo>
                    <a:pt x="0" y="0"/>
                  </a:lnTo>
                  <a:lnTo>
                    <a:pt x="0" y="10000"/>
                  </a:lnTo>
                  <a:lnTo>
                    <a:pt x="4481" y="1000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297" name="Line 25"/>
            <p:cNvSpPr>
              <a:spLocks noChangeShapeType="1"/>
            </p:cNvSpPr>
            <p:nvPr/>
          </p:nvSpPr>
          <p:spPr bwMode="auto">
            <a:xfrm>
              <a:off x="2796535" y="366014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298" name="Line 26"/>
            <p:cNvSpPr>
              <a:spLocks noChangeShapeType="1"/>
            </p:cNvSpPr>
            <p:nvPr/>
          </p:nvSpPr>
          <p:spPr bwMode="auto">
            <a:xfrm>
              <a:off x="3482335" y="411734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299" name="Freeform 27"/>
            <p:cNvSpPr>
              <a:spLocks/>
            </p:cNvSpPr>
            <p:nvPr/>
          </p:nvSpPr>
          <p:spPr bwMode="auto">
            <a:xfrm>
              <a:off x="2720335" y="4117340"/>
              <a:ext cx="838200" cy="762000"/>
            </a:xfrm>
            <a:custGeom>
              <a:avLst/>
              <a:gdLst>
                <a:gd name="T0" fmla="*/ 2147483647 w 528"/>
                <a:gd name="T1" fmla="*/ 0 h 480"/>
                <a:gd name="T2" fmla="*/ 2147483647 w 528"/>
                <a:gd name="T3" fmla="*/ 2147483647 h 480"/>
                <a:gd name="T4" fmla="*/ 0 w 528"/>
                <a:gd name="T5" fmla="*/ 2147483647 h 480"/>
                <a:gd name="T6" fmla="*/ 0 w 528"/>
                <a:gd name="T7" fmla="*/ 2147483647 h 480"/>
                <a:gd name="T8" fmla="*/ 2147483647 w 528"/>
                <a:gd name="T9" fmla="*/ 2147483647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480"/>
                <a:gd name="T17" fmla="*/ 528 w 528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480">
                  <a:moveTo>
                    <a:pt x="528" y="0"/>
                  </a:moveTo>
                  <a:lnTo>
                    <a:pt x="528" y="336"/>
                  </a:lnTo>
                  <a:lnTo>
                    <a:pt x="0" y="336"/>
                  </a:lnTo>
                  <a:lnTo>
                    <a:pt x="0" y="480"/>
                  </a:lnTo>
                  <a:lnTo>
                    <a:pt x="240" y="48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300" name="Line 28"/>
            <p:cNvSpPr>
              <a:spLocks noChangeShapeType="1"/>
            </p:cNvSpPr>
            <p:nvPr/>
          </p:nvSpPr>
          <p:spPr bwMode="auto">
            <a:xfrm>
              <a:off x="2872735" y="5641340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301" name="Line 30"/>
            <p:cNvSpPr>
              <a:spLocks noChangeShapeType="1"/>
            </p:cNvSpPr>
            <p:nvPr/>
          </p:nvSpPr>
          <p:spPr bwMode="auto">
            <a:xfrm>
              <a:off x="3482335" y="5260340"/>
              <a:ext cx="304800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302" name="Line 31"/>
            <p:cNvSpPr>
              <a:spLocks noChangeShapeType="1"/>
            </p:cNvSpPr>
            <p:nvPr/>
          </p:nvSpPr>
          <p:spPr bwMode="auto">
            <a:xfrm>
              <a:off x="4015735" y="4726940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303" name="Text Box 33"/>
            <p:cNvSpPr txBox="1">
              <a:spLocks noChangeArrowheads="1"/>
            </p:cNvSpPr>
            <p:nvPr/>
          </p:nvSpPr>
          <p:spPr bwMode="auto">
            <a:xfrm>
              <a:off x="3718873" y="4053840"/>
              <a:ext cx="296862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304" name="Text Box 34"/>
            <p:cNvSpPr txBox="1">
              <a:spLocks noChangeArrowheads="1"/>
            </p:cNvSpPr>
            <p:nvPr/>
          </p:nvSpPr>
          <p:spPr bwMode="auto">
            <a:xfrm>
              <a:off x="3710935" y="5012690"/>
              <a:ext cx="296863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1</a:t>
              </a:r>
            </a:p>
          </p:txBody>
        </p:sp>
        <p:cxnSp>
          <p:nvCxnSpPr>
            <p:cNvPr id="305" name="Straight Connector 304"/>
            <p:cNvCxnSpPr/>
            <p:nvPr/>
          </p:nvCxnSpPr>
          <p:spPr>
            <a:xfrm flipV="1">
              <a:off x="4287197" y="5186678"/>
              <a:ext cx="73152" cy="1381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 flipH="1" flipV="1">
              <a:off x="4358635" y="5186678"/>
              <a:ext cx="73152" cy="137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>
              <a:stCxn id="284" idx="3"/>
              <a:endCxn id="283" idx="0"/>
            </p:cNvCxnSpPr>
            <p:nvPr/>
          </p:nvCxnSpPr>
          <p:spPr>
            <a:xfrm flipH="1">
              <a:off x="4356132" y="5326240"/>
              <a:ext cx="1077" cy="189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Line 28"/>
            <p:cNvSpPr>
              <a:spLocks noChangeShapeType="1"/>
            </p:cNvSpPr>
            <p:nvPr/>
          </p:nvSpPr>
          <p:spPr bwMode="auto">
            <a:xfrm>
              <a:off x="2162170" y="5641340"/>
              <a:ext cx="411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309" name="Line 4"/>
            <p:cNvSpPr>
              <a:spLocks noChangeShapeType="1"/>
            </p:cNvSpPr>
            <p:nvPr/>
          </p:nvSpPr>
          <p:spPr bwMode="auto">
            <a:xfrm>
              <a:off x="6583680" y="4206240"/>
              <a:ext cx="1828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0" name="Line 5"/>
            <p:cNvSpPr>
              <a:spLocks noChangeShapeType="1"/>
            </p:cNvSpPr>
            <p:nvPr/>
          </p:nvSpPr>
          <p:spPr bwMode="auto">
            <a:xfrm flipH="1">
              <a:off x="6858000" y="4059936"/>
              <a:ext cx="241300" cy="292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1" name="Rectangle 6"/>
            <p:cNvSpPr>
              <a:spLocks noChangeArrowheads="1"/>
            </p:cNvSpPr>
            <p:nvPr/>
          </p:nvSpPr>
          <p:spPr bwMode="auto">
            <a:xfrm>
              <a:off x="6858000" y="4206240"/>
              <a:ext cx="442913" cy="398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>
                  <a:solidFill>
                    <a:prstClr val="black"/>
                  </a:solidFill>
                </a:rPr>
                <a:t>32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312" name="Rectangle 7"/>
            <p:cNvSpPr>
              <a:spLocks noChangeArrowheads="1"/>
            </p:cNvSpPr>
            <p:nvPr/>
          </p:nvSpPr>
          <p:spPr bwMode="auto">
            <a:xfrm>
              <a:off x="6583680" y="3749040"/>
              <a:ext cx="1314785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Instruction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grpSp>
          <p:nvGrpSpPr>
            <p:cNvPr id="313" name="Group 47"/>
            <p:cNvGrpSpPr>
              <a:grpSpLocks/>
            </p:cNvGrpSpPr>
            <p:nvPr/>
          </p:nvGrpSpPr>
          <p:grpSpPr bwMode="auto">
            <a:xfrm>
              <a:off x="5184775" y="3566160"/>
              <a:ext cx="1406525" cy="1230313"/>
              <a:chOff x="2458" y="3061"/>
              <a:chExt cx="886" cy="775"/>
            </a:xfrm>
          </p:grpSpPr>
          <p:sp>
            <p:nvSpPr>
              <p:cNvPr id="318" name="Rectangle 9"/>
              <p:cNvSpPr>
                <a:spLocks noChangeArrowheads="1"/>
              </p:cNvSpPr>
              <p:nvPr/>
            </p:nvSpPr>
            <p:spPr bwMode="auto">
              <a:xfrm>
                <a:off x="2458" y="3088"/>
                <a:ext cx="886" cy="74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9" name="Rectangle 10"/>
              <p:cNvSpPr>
                <a:spLocks noChangeArrowheads="1"/>
              </p:cNvSpPr>
              <p:nvPr/>
            </p:nvSpPr>
            <p:spPr bwMode="auto">
              <a:xfrm>
                <a:off x="2661" y="3061"/>
                <a:ext cx="435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2000" dirty="0" err="1" smtClean="0">
                    <a:solidFill>
                      <a:prstClr val="black"/>
                    </a:solidFill>
                  </a:rPr>
                  <a:t>Addr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0" name="Rectangle 11"/>
              <p:cNvSpPr>
                <a:spLocks noChangeArrowheads="1"/>
              </p:cNvSpPr>
              <p:nvPr/>
            </p:nvSpPr>
            <p:spPr bwMode="auto">
              <a:xfrm>
                <a:off x="2484" y="3389"/>
                <a:ext cx="843" cy="4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 defTabSz="457200">
                  <a:defRPr/>
                </a:pPr>
                <a:r>
                  <a:rPr lang="en-US" sz="2000" dirty="0">
                    <a:solidFill>
                      <a:prstClr val="black"/>
                    </a:solidFill>
                  </a:rPr>
                  <a:t>Instruction</a:t>
                </a:r>
              </a:p>
              <a:p>
                <a:pPr algn="ctr" defTabSz="457200">
                  <a:defRPr/>
                </a:pPr>
                <a:r>
                  <a:rPr lang="en-US" sz="2000" dirty="0">
                    <a:solidFill>
                      <a:prstClr val="black"/>
                    </a:solidFill>
                  </a:rPr>
                  <a:t>Memory</a:t>
                </a:r>
              </a:p>
            </p:txBody>
          </p:sp>
        </p:grpSp>
        <p:sp>
          <p:nvSpPr>
            <p:cNvPr id="314" name="Line 19"/>
            <p:cNvSpPr>
              <a:spLocks noChangeShapeType="1"/>
            </p:cNvSpPr>
            <p:nvPr/>
          </p:nvSpPr>
          <p:spPr bwMode="auto">
            <a:xfrm>
              <a:off x="5854700" y="3200400"/>
              <a:ext cx="0" cy="365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15" name="Straight Connector 314"/>
            <p:cNvCxnSpPr>
              <a:endCxn id="314" idx="0"/>
            </p:cNvCxnSpPr>
            <p:nvPr/>
          </p:nvCxnSpPr>
          <p:spPr>
            <a:xfrm flipV="1">
              <a:off x="4618892" y="3200400"/>
              <a:ext cx="12358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TextBox 315"/>
            <p:cNvSpPr txBox="1"/>
            <p:nvPr/>
          </p:nvSpPr>
          <p:spPr>
            <a:xfrm>
              <a:off x="5568462" y="5868572"/>
              <a:ext cx="24701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2800" b="1" dirty="0" err="1" smtClean="0">
                  <a:solidFill>
                    <a:prstClr val="black"/>
                  </a:solidFill>
                </a:rPr>
                <a:t>Instr</a:t>
              </a:r>
              <a:r>
                <a:rPr lang="en-US" sz="2800" b="1" dirty="0" smtClean="0">
                  <a:solidFill>
                    <a:prstClr val="black"/>
                  </a:solidFill>
                </a:rPr>
                <a:t> Fetch Unit</a:t>
              </a:r>
              <a:endParaRPr lang="en-US" sz="2800" b="1" dirty="0">
                <a:solidFill>
                  <a:prstClr val="black"/>
                </a:solidFill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4624388" y="4748211"/>
              <a:ext cx="0" cy="15544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13"/>
            <p:cNvSpPr>
              <a:spLocks noChangeArrowheads="1"/>
            </p:cNvSpPr>
            <p:nvPr/>
          </p:nvSpPr>
          <p:spPr bwMode="auto">
            <a:xfrm>
              <a:off x="3661435" y="3337560"/>
              <a:ext cx="53861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sz="2000" dirty="0" smtClean="0">
                  <a:solidFill>
                    <a:srgbClr val="FF0000"/>
                  </a:solidFill>
                </a:rPr>
                <a:t>???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93" name="Rectangle 13"/>
            <p:cNvSpPr>
              <a:spLocks noChangeArrowheads="1"/>
            </p:cNvSpPr>
            <p:nvPr/>
          </p:nvSpPr>
          <p:spPr bwMode="auto">
            <a:xfrm>
              <a:off x="457200" y="2834640"/>
              <a:ext cx="1003481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sz="2000" u="sng" dirty="0" err="1" smtClean="0">
                  <a:solidFill>
                    <a:srgbClr val="FF0000"/>
                  </a:solidFill>
                </a:rPr>
                <a:t>nPC_sel</a:t>
              </a:r>
              <a:endParaRPr lang="en-US" sz="2000" u="sng" dirty="0">
                <a:solidFill>
                  <a:srgbClr val="FF0000"/>
                </a:solidFill>
              </a:endParaRPr>
            </a:p>
          </p:txBody>
        </p:sp>
        <p:sp>
          <p:nvSpPr>
            <p:cNvPr id="94" name="Line 14"/>
            <p:cNvSpPr>
              <a:spLocks noChangeShapeType="1"/>
            </p:cNvSpPr>
            <p:nvPr/>
          </p:nvSpPr>
          <p:spPr bwMode="auto">
            <a:xfrm flipH="1">
              <a:off x="1463040" y="3063240"/>
              <a:ext cx="365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95" name="Rectangle 13"/>
            <p:cNvSpPr>
              <a:spLocks noChangeArrowheads="1"/>
            </p:cNvSpPr>
            <p:nvPr/>
          </p:nvSpPr>
          <p:spPr bwMode="auto">
            <a:xfrm>
              <a:off x="457200" y="3200400"/>
              <a:ext cx="100584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 algn="ctr" defTabSz="457200">
                <a:defRPr/>
              </a:pPr>
              <a:r>
                <a:rPr lang="en-US" sz="2000" dirty="0" smtClean="0">
                  <a:solidFill>
                    <a:srgbClr val="FF0000"/>
                  </a:solidFill>
                </a:rPr>
                <a:t>zero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 flipH="1">
              <a:off x="1463040" y="3429000"/>
              <a:ext cx="365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sz="1600">
                <a:solidFill>
                  <a:prstClr val="black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 flipH="1">
              <a:off x="2167128" y="5641340"/>
              <a:ext cx="0" cy="2879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24" name="Group 323"/>
          <p:cNvGrpSpPr/>
          <p:nvPr/>
        </p:nvGrpSpPr>
        <p:grpSpPr>
          <a:xfrm>
            <a:off x="1828800" y="2467091"/>
            <a:ext cx="3512868" cy="657255"/>
            <a:chOff x="1828800" y="2467091"/>
            <a:chExt cx="3512868" cy="657255"/>
          </a:xfrm>
        </p:grpSpPr>
        <p:sp>
          <p:nvSpPr>
            <p:cNvPr id="321" name="TextBox 320"/>
            <p:cNvSpPr txBox="1"/>
            <p:nvPr/>
          </p:nvSpPr>
          <p:spPr>
            <a:xfrm>
              <a:off x="2743200" y="2467091"/>
              <a:ext cx="2598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2000" dirty="0" smtClean="0">
                  <a:solidFill>
                    <a:srgbClr val="4F81BD"/>
                  </a:solidFill>
                </a:rPr>
                <a:t>How to hook these up?</a:t>
              </a:r>
              <a:endParaRPr lang="en-US" sz="2000" dirty="0">
                <a:solidFill>
                  <a:srgbClr val="FF0000"/>
                </a:solidFill>
                <a:cs typeface="Courier New" pitchFamily="49" charset="0"/>
              </a:endParaRPr>
            </a:p>
          </p:txBody>
        </p:sp>
        <p:cxnSp>
          <p:nvCxnSpPr>
            <p:cNvPr id="323" name="Straight Arrow Connector 322"/>
            <p:cNvCxnSpPr/>
            <p:nvPr/>
          </p:nvCxnSpPr>
          <p:spPr>
            <a:xfrm flipH="1">
              <a:off x="1828800" y="2667146"/>
              <a:ext cx="949569" cy="4572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228600" y="4389120"/>
            <a:ext cx="2268415" cy="862818"/>
            <a:chOff x="228600" y="4389120"/>
            <a:chExt cx="2268415" cy="862818"/>
          </a:xfrm>
        </p:grpSpPr>
        <p:cxnSp>
          <p:nvCxnSpPr>
            <p:cNvPr id="86" name="Straight Arrow Connector 85"/>
            <p:cNvCxnSpPr/>
            <p:nvPr/>
          </p:nvCxnSpPr>
          <p:spPr>
            <a:xfrm>
              <a:off x="1066800" y="4794738"/>
              <a:ext cx="1430215" cy="4572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228600" y="4389120"/>
              <a:ext cx="1022683" cy="837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80000"/>
                </a:lnSpc>
              </a:pPr>
              <a:r>
                <a:rPr lang="en-US" sz="2000" dirty="0" smtClean="0">
                  <a:solidFill>
                    <a:srgbClr val="4F81BD"/>
                  </a:solidFill>
                </a:rPr>
                <a:t>Sign extend</a:t>
              </a:r>
              <a:br>
                <a:rPr lang="en-US" sz="2000" dirty="0" smtClean="0">
                  <a:solidFill>
                    <a:srgbClr val="4F81BD"/>
                  </a:solidFill>
                </a:rPr>
              </a:br>
              <a:r>
                <a:rPr lang="en-US" sz="2000" dirty="0" smtClean="0">
                  <a:solidFill>
                    <a:srgbClr val="4F81BD"/>
                  </a:solidFill>
                </a:rPr>
                <a:t>and ×4</a:t>
              </a:r>
              <a:endParaRPr lang="en-US" sz="2000" dirty="0">
                <a:solidFill>
                  <a:srgbClr val="4F81B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76565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内容主要取材</a:t>
            </a:r>
          </a:p>
          <a:p>
            <a:pPr lvl="1"/>
            <a:r>
              <a:rPr lang="en-US" altLang="zh-CN" dirty="0" smtClean="0"/>
              <a:t>CS617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20</a:t>
            </a:r>
            <a:r>
              <a:rPr lang="zh-CN" altLang="en-US" dirty="0" smtClean="0"/>
              <a:t>讲</a:t>
            </a:r>
            <a:endParaRPr lang="en-US" altLang="zh-CN" dirty="0" smtClean="0"/>
          </a:p>
          <a:p>
            <a:r>
              <a:rPr lang="zh-CN" altLang="en-US" dirty="0" smtClean="0"/>
              <a:t>处理器设计</a:t>
            </a:r>
            <a:endParaRPr lang="en-US" altLang="zh-CN" dirty="0"/>
          </a:p>
          <a:p>
            <a:r>
              <a:rPr lang="zh-CN" altLang="en-US" dirty="0" smtClean="0"/>
              <a:t>数据通路概述</a:t>
            </a:r>
            <a:endParaRPr lang="en-US" altLang="zh-CN" dirty="0"/>
          </a:p>
          <a:p>
            <a:r>
              <a:rPr lang="zh-CN" altLang="en-US" dirty="0" smtClean="0"/>
              <a:t>组装数据通路</a:t>
            </a:r>
            <a:endParaRPr lang="en-US" altLang="zh-CN" dirty="0"/>
          </a:p>
          <a:p>
            <a:r>
              <a:rPr lang="zh-CN" altLang="en-US" dirty="0" smtClean="0"/>
              <a:t>控制介绍</a:t>
            </a:r>
            <a:endParaRPr lang="en-US" altLang="zh-CN" dirty="0"/>
          </a:p>
        </p:txBody>
      </p:sp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151969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Step 3: Branch If Equal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BEQ if(R[</a:t>
            </a:r>
            <a:r>
              <a:rPr lang="en-US" sz="2400" dirty="0" err="1" smtClean="0"/>
              <a:t>rs</a:t>
            </a:r>
            <a:r>
              <a:rPr lang="en-US" sz="2400" dirty="0" smtClean="0"/>
              <a:t>]==R[</a:t>
            </a:r>
            <a:r>
              <a:rPr lang="en-US" sz="2400" dirty="0" err="1" smtClean="0"/>
              <a:t>rt</a:t>
            </a:r>
            <a:r>
              <a:rPr lang="en-US" sz="2400" dirty="0" smtClean="0"/>
              <a:t>]) then PC</a:t>
            </a:r>
            <a:r>
              <a:rPr lang="en-US" sz="2400" dirty="0" smtClean="0">
                <a:sym typeface="Symbol"/>
              </a:rPr>
              <a:t></a:t>
            </a:r>
            <a:r>
              <a:rPr lang="en-US" sz="2400" dirty="0" smtClean="0"/>
              <a:t>PC+4 + (</a:t>
            </a:r>
            <a:r>
              <a:rPr lang="en-US" sz="2400" dirty="0" err="1" smtClean="0"/>
              <a:t>sign_ext</a:t>
            </a:r>
            <a:r>
              <a:rPr lang="en-US" sz="2400" dirty="0" smtClean="0"/>
              <a:t>(Imm16) || 00)</a:t>
            </a:r>
            <a:r>
              <a:rPr lang="en-US" sz="2800" dirty="0" smtClean="0"/>
              <a:t> 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800" dirty="0" smtClean="0"/>
              <a:t>Revisit “next address logic”:</a:t>
            </a:r>
          </a:p>
          <a:p>
            <a:pPr lvl="1">
              <a:spcBef>
                <a:spcPts val="0"/>
              </a:spcBef>
            </a:pPr>
            <a:r>
              <a:rPr lang="en-US" sz="2400" dirty="0" err="1" smtClean="0">
                <a:latin typeface="+mj-lt"/>
                <a:cs typeface="Courier New" pitchFamily="49" charset="0"/>
              </a:rPr>
              <a:t>nPC_sel</a:t>
            </a:r>
            <a:r>
              <a:rPr lang="en-US" sz="2400" dirty="0" smtClean="0">
                <a:latin typeface="+mj-lt"/>
                <a:cs typeface="Courier New" pitchFamily="49" charset="0"/>
              </a:rPr>
              <a:t> should be 1 if branch, 0 otherwise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457200" y="2834640"/>
            <a:ext cx="1003481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defTabSz="457200">
              <a:defRPr/>
            </a:pPr>
            <a:r>
              <a:rPr lang="en-US" sz="2000" u="sng" dirty="0" err="1" smtClean="0">
                <a:solidFill>
                  <a:srgbClr val="FF0000"/>
                </a:solidFill>
              </a:rPr>
              <a:t>nPC_sel</a:t>
            </a:r>
            <a:endParaRPr lang="en-US" sz="2000" u="sng" dirty="0">
              <a:solidFill>
                <a:srgbClr val="FF0000"/>
              </a:solidFill>
            </a:endParaRPr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 flipH="1">
            <a:off x="3931920" y="3703320"/>
            <a:ext cx="0" cy="3657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9" name="Rectangle 21"/>
          <p:cNvSpPr>
            <a:spLocks noChangeArrowheads="1"/>
          </p:cNvSpPr>
          <p:nvPr/>
        </p:nvSpPr>
        <p:spPr bwMode="auto">
          <a:xfrm rot="5400000">
            <a:off x="3547209" y="4504355"/>
            <a:ext cx="70051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MUX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0" name="Freeform 22"/>
          <p:cNvSpPr>
            <a:spLocks/>
          </p:cNvSpPr>
          <p:nvPr/>
        </p:nvSpPr>
        <p:spPr bwMode="auto">
          <a:xfrm>
            <a:off x="3787135" y="3964940"/>
            <a:ext cx="228600" cy="1447800"/>
          </a:xfrm>
          <a:custGeom>
            <a:avLst/>
            <a:gdLst>
              <a:gd name="T0" fmla="*/ 0 w 144"/>
              <a:gd name="T1" fmla="*/ 0 h 912"/>
              <a:gd name="T2" fmla="*/ 0 w 144"/>
              <a:gd name="T3" fmla="*/ 2147483647 h 912"/>
              <a:gd name="T4" fmla="*/ 2147483647 w 144"/>
              <a:gd name="T5" fmla="*/ 2147483647 h 912"/>
              <a:gd name="T6" fmla="*/ 2147483647 w 144"/>
              <a:gd name="T7" fmla="*/ 2147483647 h 912"/>
              <a:gd name="T8" fmla="*/ 0 w 144"/>
              <a:gd name="T9" fmla="*/ 0 h 9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912"/>
              <a:gd name="T17" fmla="*/ 144 w 144"/>
              <a:gd name="T18" fmla="*/ 912 h 9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912">
                <a:moveTo>
                  <a:pt x="0" y="0"/>
                </a:moveTo>
                <a:lnTo>
                  <a:pt x="0" y="912"/>
                </a:lnTo>
                <a:lnTo>
                  <a:pt x="144" y="768"/>
                </a:lnTo>
                <a:lnTo>
                  <a:pt x="144" y="144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1" name="Line 26"/>
          <p:cNvSpPr>
            <a:spLocks noChangeShapeType="1"/>
          </p:cNvSpPr>
          <p:nvPr/>
        </p:nvSpPr>
        <p:spPr bwMode="auto">
          <a:xfrm>
            <a:off x="3482335" y="411734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2" name="Line 30"/>
          <p:cNvSpPr>
            <a:spLocks noChangeShapeType="1"/>
          </p:cNvSpPr>
          <p:nvPr/>
        </p:nvSpPr>
        <p:spPr bwMode="auto">
          <a:xfrm>
            <a:off x="3482335" y="5260340"/>
            <a:ext cx="3048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3" name="Text Box 33"/>
          <p:cNvSpPr txBox="1">
            <a:spLocks noChangeArrowheads="1"/>
          </p:cNvSpPr>
          <p:nvPr/>
        </p:nvSpPr>
        <p:spPr bwMode="auto">
          <a:xfrm>
            <a:off x="3718873" y="4053840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3710935" y="5012690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>
            <a:off x="1463040" y="3063240"/>
            <a:ext cx="36576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57200" y="3200400"/>
            <a:ext cx="100584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noAutofit/>
          </a:bodyPr>
          <a:lstStyle/>
          <a:p>
            <a:pPr algn="ctr" defTabSz="457200"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zero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1463040" y="3429000"/>
            <a:ext cx="36576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3580483" y="3337560"/>
            <a:ext cx="70051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defTabSz="457200"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MUX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2817706" y="3899095"/>
            <a:ext cx="710132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defTabSz="457200"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PC+4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1354522" y="5036233"/>
            <a:ext cx="2182843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defTabSz="457200"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PC+4 + </a:t>
            </a:r>
            <a:r>
              <a:rPr lang="en-US" sz="2000" dirty="0" err="1" smtClean="0">
                <a:solidFill>
                  <a:prstClr val="black"/>
                </a:solidFill>
              </a:rPr>
              <a:t>branchAddr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22" name="Line 31"/>
          <p:cNvSpPr>
            <a:spLocks noChangeShapeType="1"/>
          </p:cNvSpPr>
          <p:nvPr/>
        </p:nvSpPr>
        <p:spPr bwMode="auto">
          <a:xfrm>
            <a:off x="4015735" y="472694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4190816" y="4496972"/>
            <a:ext cx="152772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defTabSz="457200">
              <a:defRPr/>
            </a:pPr>
            <a:r>
              <a:rPr lang="en-US" sz="2000" dirty="0" err="1" smtClean="0">
                <a:solidFill>
                  <a:prstClr val="black"/>
                </a:solidFill>
              </a:rPr>
              <a:t>nextPC</a:t>
            </a:r>
            <a:r>
              <a:rPr lang="en-US" sz="2000" dirty="0" smtClean="0">
                <a:solidFill>
                  <a:prstClr val="black"/>
                </a:solidFill>
              </a:rPr>
              <a:t> (</a:t>
            </a:r>
            <a:r>
              <a:rPr lang="en-US" sz="2000" dirty="0" err="1" smtClean="0">
                <a:solidFill>
                  <a:prstClr val="black"/>
                </a:solidFill>
              </a:rPr>
              <a:t>nPC</a:t>
            </a:r>
            <a:r>
              <a:rPr lang="en-US" sz="2000" dirty="0" smtClean="0">
                <a:solidFill>
                  <a:prstClr val="black"/>
                </a:solidFill>
              </a:rPr>
              <a:t>)</a:t>
            </a:r>
            <a:endParaRPr lang="en-US" sz="2000" dirty="0">
              <a:solidFill>
                <a:prstClr val="black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852160" y="3291840"/>
          <a:ext cx="301752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840"/>
                <a:gridCol w="1005840"/>
                <a:gridCol w="1005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nPC_sel</a:t>
                      </a:r>
                      <a:endParaRPr lang="en-US" sz="20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zero</a:t>
                      </a:r>
                      <a:endParaRPr lang="en-US" sz="20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MUX</a:t>
                      </a:r>
                      <a:endParaRPr lang="en-US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1817077" y="2944368"/>
            <a:ext cx="2121877" cy="792714"/>
            <a:chOff x="1817077" y="3311769"/>
            <a:chExt cx="2121877" cy="792714"/>
          </a:xfrm>
        </p:grpSpPr>
        <p:sp>
          <p:nvSpPr>
            <p:cNvPr id="25" name="AutoShape 74"/>
            <p:cNvSpPr>
              <a:spLocks noChangeArrowheads="1"/>
            </p:cNvSpPr>
            <p:nvPr/>
          </p:nvSpPr>
          <p:spPr bwMode="auto">
            <a:xfrm>
              <a:off x="1817077" y="3311769"/>
              <a:ext cx="609600" cy="609600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27" name="Straight Connector 26"/>
            <p:cNvCxnSpPr>
              <a:stCxn id="25" idx="3"/>
            </p:cNvCxnSpPr>
            <p:nvPr/>
          </p:nvCxnSpPr>
          <p:spPr>
            <a:xfrm flipV="1">
              <a:off x="2426677" y="3610708"/>
              <a:ext cx="151227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/>
              <a:tailEnd type="none" w="med" len="med"/>
            </a:ln>
          </p:spPr>
        </p:cxnSp>
        <p:cxnSp>
          <p:nvCxnSpPr>
            <p:cNvPr id="29" name="Straight Connector 28"/>
            <p:cNvCxnSpPr/>
            <p:nvPr/>
          </p:nvCxnSpPr>
          <p:spPr>
            <a:xfrm>
              <a:off x="3934191" y="3610707"/>
              <a:ext cx="0" cy="4937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/>
              <a:tailEnd type="none" w="med" len="med"/>
            </a:ln>
          </p:spPr>
        </p:cxnSp>
      </p:grpSp>
      <p:sp>
        <p:nvSpPr>
          <p:cNvPr id="31" name="TextBox 30"/>
          <p:cNvSpPr txBox="1"/>
          <p:nvPr/>
        </p:nvSpPr>
        <p:spPr>
          <a:xfrm>
            <a:off x="5849816" y="5392616"/>
            <a:ext cx="29140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2400" i="1" dirty="0" smtClean="0">
                <a:solidFill>
                  <a:srgbClr val="FF0000"/>
                </a:solidFill>
              </a:rPr>
              <a:t>How does this change</a:t>
            </a:r>
            <a:br>
              <a:rPr lang="en-US" sz="2400" i="1" dirty="0" smtClean="0">
                <a:solidFill>
                  <a:srgbClr val="FF0000"/>
                </a:solidFill>
              </a:rPr>
            </a:br>
            <a:r>
              <a:rPr lang="en-US" sz="2400" i="1" dirty="0" smtClean="0">
                <a:solidFill>
                  <a:srgbClr val="FF0000"/>
                </a:solidFill>
              </a:rPr>
              <a:t>if we add </a:t>
            </a:r>
            <a:r>
              <a:rPr lang="en-US" sz="2200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i="1" dirty="0" smtClean="0">
                <a:solidFill>
                  <a:srgbClr val="FF0000"/>
                </a:solidFill>
              </a:rPr>
              <a:t>?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09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199"/>
            <a:ext cx="8229600" cy="49377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BEQ if(R[</a:t>
            </a:r>
            <a:r>
              <a:rPr lang="en-US" sz="2400" dirty="0" err="1" smtClean="0"/>
              <a:t>rs</a:t>
            </a:r>
            <a:r>
              <a:rPr lang="en-US" sz="2400" dirty="0" smtClean="0"/>
              <a:t>]==R[</a:t>
            </a:r>
            <a:r>
              <a:rPr lang="en-US" sz="2400" dirty="0" err="1" smtClean="0"/>
              <a:t>rt</a:t>
            </a:r>
            <a:r>
              <a:rPr lang="en-US" sz="2400" dirty="0" smtClean="0"/>
              <a:t>]) then PC</a:t>
            </a:r>
            <a:r>
              <a:rPr lang="en-US" sz="2400" dirty="0" smtClean="0">
                <a:sym typeface="Symbol"/>
              </a:rPr>
              <a:t></a:t>
            </a:r>
            <a:r>
              <a:rPr lang="en-US" sz="2400" dirty="0" smtClean="0"/>
              <a:t>PC+4 + (</a:t>
            </a:r>
            <a:r>
              <a:rPr lang="en-US" sz="2400" dirty="0" err="1" smtClean="0"/>
              <a:t>sign_ext</a:t>
            </a:r>
            <a:r>
              <a:rPr lang="en-US" sz="2400" dirty="0" smtClean="0"/>
              <a:t>(Imm16) || 00)</a:t>
            </a:r>
            <a:r>
              <a:rPr lang="en-US" sz="2800" dirty="0" smtClean="0"/>
              <a:t> 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800" dirty="0" smtClean="0"/>
              <a:t>Revisit “next address logic”:</a:t>
            </a:r>
            <a:endParaRPr lang="en-US" sz="22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638300" y="2834640"/>
            <a:ext cx="6408419" cy="356616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Rectangle 5"/>
          <p:cNvSpPr>
            <a:spLocks noChangeArrowheads="1"/>
          </p:cNvSpPr>
          <p:nvPr/>
        </p:nvSpPr>
        <p:spPr bwMode="auto">
          <a:xfrm rot="10800000" flipV="1">
            <a:off x="1828800" y="5852160"/>
            <a:ext cx="7651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>
                <a:solidFill>
                  <a:prstClr val="black"/>
                </a:solidFill>
              </a:rPr>
              <a:t>imm16</a:t>
            </a:r>
          </a:p>
        </p:txBody>
      </p:sp>
      <p:sp>
        <p:nvSpPr>
          <p:cNvPr id="97" name="Rectangle 6"/>
          <p:cNvSpPr>
            <a:spLocks noChangeArrowheads="1"/>
          </p:cNvSpPr>
          <p:nvPr/>
        </p:nvSpPr>
        <p:spPr bwMode="auto">
          <a:xfrm>
            <a:off x="4204648" y="5515927"/>
            <a:ext cx="302968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defTabSz="457200">
              <a:defRPr/>
            </a:pPr>
            <a:r>
              <a:rPr lang="en-US" sz="1600" dirty="0" smtClean="0">
                <a:solidFill>
                  <a:prstClr val="black"/>
                </a:solidFill>
              </a:rPr>
              <a:t>CLK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0" name="Rectangle 8"/>
          <p:cNvSpPr>
            <a:spLocks noChangeArrowheads="1"/>
          </p:cNvSpPr>
          <p:nvPr/>
        </p:nvSpPr>
        <p:spPr bwMode="auto">
          <a:xfrm rot="5400000">
            <a:off x="3758277" y="4613008"/>
            <a:ext cx="1197864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457200"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PC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01" name="Rectangle 12"/>
          <p:cNvSpPr>
            <a:spLocks noChangeArrowheads="1"/>
          </p:cNvSpPr>
          <p:nvPr/>
        </p:nvSpPr>
        <p:spPr bwMode="auto">
          <a:xfrm>
            <a:off x="2554868" y="3447288"/>
            <a:ext cx="31258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102" name="Line 14"/>
          <p:cNvSpPr>
            <a:spLocks noChangeShapeType="1"/>
          </p:cNvSpPr>
          <p:nvPr/>
        </p:nvSpPr>
        <p:spPr bwMode="auto">
          <a:xfrm flipH="1">
            <a:off x="3931920" y="3703320"/>
            <a:ext cx="0" cy="3657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03" name="Rectangle 15"/>
          <p:cNvSpPr>
            <a:spLocks noChangeArrowheads="1"/>
          </p:cNvSpPr>
          <p:nvPr/>
        </p:nvSpPr>
        <p:spPr bwMode="auto">
          <a:xfrm rot="5400000">
            <a:off x="2178074" y="5495460"/>
            <a:ext cx="1069848" cy="29260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457200"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PC Ext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04" name="Rectangle 17"/>
          <p:cNvSpPr>
            <a:spLocks noChangeArrowheads="1"/>
          </p:cNvSpPr>
          <p:nvPr/>
        </p:nvSpPr>
        <p:spPr bwMode="auto">
          <a:xfrm rot="5400000">
            <a:off x="2887031" y="3826493"/>
            <a:ext cx="819136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Adder</a:t>
            </a:r>
          </a:p>
        </p:txBody>
      </p:sp>
      <p:sp>
        <p:nvSpPr>
          <p:cNvPr id="105" name="Freeform 18"/>
          <p:cNvSpPr>
            <a:spLocks/>
          </p:cNvSpPr>
          <p:nvPr/>
        </p:nvSpPr>
        <p:spPr bwMode="auto">
          <a:xfrm>
            <a:off x="3101335" y="3507740"/>
            <a:ext cx="381000" cy="1066800"/>
          </a:xfrm>
          <a:custGeom>
            <a:avLst/>
            <a:gdLst>
              <a:gd name="T0" fmla="*/ 0 w 240"/>
              <a:gd name="T1" fmla="*/ 0 h 672"/>
              <a:gd name="T2" fmla="*/ 0 w 240"/>
              <a:gd name="T3" fmla="*/ 2147483647 h 672"/>
              <a:gd name="T4" fmla="*/ 2147483647 w 240"/>
              <a:gd name="T5" fmla="*/ 2147483647 h 672"/>
              <a:gd name="T6" fmla="*/ 0 w 240"/>
              <a:gd name="T7" fmla="*/ 2147483647 h 672"/>
              <a:gd name="T8" fmla="*/ 0 w 240"/>
              <a:gd name="T9" fmla="*/ 2147483647 h 672"/>
              <a:gd name="T10" fmla="*/ 2147483647 w 240"/>
              <a:gd name="T11" fmla="*/ 2147483647 h 672"/>
              <a:gd name="T12" fmla="*/ 2147483647 w 240"/>
              <a:gd name="T13" fmla="*/ 2147483647 h 672"/>
              <a:gd name="T14" fmla="*/ 0 w 240"/>
              <a:gd name="T15" fmla="*/ 0 h 6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40"/>
              <a:gd name="T25" fmla="*/ 0 h 672"/>
              <a:gd name="T26" fmla="*/ 240 w 240"/>
              <a:gd name="T27" fmla="*/ 672 h 67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40" h="672">
                <a:moveTo>
                  <a:pt x="0" y="0"/>
                </a:moveTo>
                <a:lnTo>
                  <a:pt x="0" y="288"/>
                </a:lnTo>
                <a:lnTo>
                  <a:pt x="48" y="336"/>
                </a:lnTo>
                <a:lnTo>
                  <a:pt x="0" y="384"/>
                </a:lnTo>
                <a:lnTo>
                  <a:pt x="0" y="672"/>
                </a:lnTo>
                <a:lnTo>
                  <a:pt x="240" y="480"/>
                </a:lnTo>
                <a:lnTo>
                  <a:pt x="240" y="192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06" name="Rectangle 19"/>
          <p:cNvSpPr>
            <a:spLocks noChangeArrowheads="1"/>
          </p:cNvSpPr>
          <p:nvPr/>
        </p:nvSpPr>
        <p:spPr bwMode="auto">
          <a:xfrm rot="5400000">
            <a:off x="2887031" y="5051250"/>
            <a:ext cx="819136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Adder</a:t>
            </a:r>
          </a:p>
        </p:txBody>
      </p:sp>
      <p:sp>
        <p:nvSpPr>
          <p:cNvPr id="107" name="Freeform 20"/>
          <p:cNvSpPr>
            <a:spLocks/>
          </p:cNvSpPr>
          <p:nvPr/>
        </p:nvSpPr>
        <p:spPr bwMode="auto">
          <a:xfrm>
            <a:off x="3101335" y="4726940"/>
            <a:ext cx="381000" cy="1066800"/>
          </a:xfrm>
          <a:custGeom>
            <a:avLst/>
            <a:gdLst>
              <a:gd name="T0" fmla="*/ 0 w 240"/>
              <a:gd name="T1" fmla="*/ 0 h 672"/>
              <a:gd name="T2" fmla="*/ 0 w 240"/>
              <a:gd name="T3" fmla="*/ 2147483647 h 672"/>
              <a:gd name="T4" fmla="*/ 2147483647 w 240"/>
              <a:gd name="T5" fmla="*/ 2147483647 h 672"/>
              <a:gd name="T6" fmla="*/ 0 w 240"/>
              <a:gd name="T7" fmla="*/ 2147483647 h 672"/>
              <a:gd name="T8" fmla="*/ 0 w 240"/>
              <a:gd name="T9" fmla="*/ 2147483647 h 672"/>
              <a:gd name="T10" fmla="*/ 2147483647 w 240"/>
              <a:gd name="T11" fmla="*/ 2147483647 h 672"/>
              <a:gd name="T12" fmla="*/ 2147483647 w 240"/>
              <a:gd name="T13" fmla="*/ 2147483647 h 672"/>
              <a:gd name="T14" fmla="*/ 0 w 240"/>
              <a:gd name="T15" fmla="*/ 0 h 6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40"/>
              <a:gd name="T25" fmla="*/ 0 h 672"/>
              <a:gd name="T26" fmla="*/ 240 w 240"/>
              <a:gd name="T27" fmla="*/ 672 h 67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40" h="672">
                <a:moveTo>
                  <a:pt x="0" y="0"/>
                </a:moveTo>
                <a:lnTo>
                  <a:pt x="0" y="288"/>
                </a:lnTo>
                <a:lnTo>
                  <a:pt x="48" y="336"/>
                </a:lnTo>
                <a:lnTo>
                  <a:pt x="0" y="384"/>
                </a:lnTo>
                <a:lnTo>
                  <a:pt x="0" y="672"/>
                </a:lnTo>
                <a:lnTo>
                  <a:pt x="240" y="480"/>
                </a:lnTo>
                <a:lnTo>
                  <a:pt x="240" y="192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08" name="Rectangle 21"/>
          <p:cNvSpPr>
            <a:spLocks noChangeArrowheads="1"/>
          </p:cNvSpPr>
          <p:nvPr/>
        </p:nvSpPr>
        <p:spPr bwMode="auto">
          <a:xfrm rot="5400000">
            <a:off x="3547209" y="4504355"/>
            <a:ext cx="70051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MUX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09" name="Freeform 22"/>
          <p:cNvSpPr>
            <a:spLocks/>
          </p:cNvSpPr>
          <p:nvPr/>
        </p:nvSpPr>
        <p:spPr bwMode="auto">
          <a:xfrm>
            <a:off x="3787135" y="3964940"/>
            <a:ext cx="228600" cy="1447800"/>
          </a:xfrm>
          <a:custGeom>
            <a:avLst/>
            <a:gdLst>
              <a:gd name="T0" fmla="*/ 0 w 144"/>
              <a:gd name="T1" fmla="*/ 0 h 912"/>
              <a:gd name="T2" fmla="*/ 0 w 144"/>
              <a:gd name="T3" fmla="*/ 2147483647 h 912"/>
              <a:gd name="T4" fmla="*/ 2147483647 w 144"/>
              <a:gd name="T5" fmla="*/ 2147483647 h 912"/>
              <a:gd name="T6" fmla="*/ 2147483647 w 144"/>
              <a:gd name="T7" fmla="*/ 2147483647 h 912"/>
              <a:gd name="T8" fmla="*/ 0 w 144"/>
              <a:gd name="T9" fmla="*/ 0 h 9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912"/>
              <a:gd name="T17" fmla="*/ 144 w 144"/>
              <a:gd name="T18" fmla="*/ 912 h 9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912">
                <a:moveTo>
                  <a:pt x="0" y="0"/>
                </a:moveTo>
                <a:lnTo>
                  <a:pt x="0" y="912"/>
                </a:lnTo>
                <a:lnTo>
                  <a:pt x="144" y="768"/>
                </a:lnTo>
                <a:lnTo>
                  <a:pt x="144" y="144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10" name="Freeform 23"/>
          <p:cNvSpPr>
            <a:spLocks/>
          </p:cNvSpPr>
          <p:nvPr/>
        </p:nvSpPr>
        <p:spPr bwMode="auto">
          <a:xfrm>
            <a:off x="4472935" y="3200400"/>
            <a:ext cx="152400" cy="1554480"/>
          </a:xfrm>
          <a:custGeom>
            <a:avLst/>
            <a:gdLst>
              <a:gd name="T0" fmla="*/ 0 w 144"/>
              <a:gd name="T1" fmla="*/ 2147483647 h 1728"/>
              <a:gd name="T2" fmla="*/ 2147483647 w 144"/>
              <a:gd name="T3" fmla="*/ 2147483647 h 1728"/>
              <a:gd name="T4" fmla="*/ 2147483647 w 144"/>
              <a:gd name="T5" fmla="*/ 0 h 1728"/>
              <a:gd name="T6" fmla="*/ 0 60000 65536"/>
              <a:gd name="T7" fmla="*/ 0 60000 65536"/>
              <a:gd name="T8" fmla="*/ 0 60000 65536"/>
              <a:gd name="T9" fmla="*/ 0 w 144"/>
              <a:gd name="T10" fmla="*/ 0 h 1728"/>
              <a:gd name="T11" fmla="*/ 144 w 144"/>
              <a:gd name="T12" fmla="*/ 1728 h 17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1728">
                <a:moveTo>
                  <a:pt x="0" y="1728"/>
                </a:moveTo>
                <a:lnTo>
                  <a:pt x="144" y="1728"/>
                </a:lnTo>
                <a:lnTo>
                  <a:pt x="144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11" name="Freeform 24"/>
          <p:cNvSpPr>
            <a:spLocks/>
          </p:cNvSpPr>
          <p:nvPr/>
        </p:nvSpPr>
        <p:spPr bwMode="auto">
          <a:xfrm flipV="1">
            <a:off x="1852613" y="4328348"/>
            <a:ext cx="2772722" cy="1966944"/>
          </a:xfrm>
          <a:custGeom>
            <a:avLst/>
            <a:gdLst>
              <a:gd name="T0" fmla="*/ 2147483647 w 1440"/>
              <a:gd name="T1" fmla="*/ 0 h 768"/>
              <a:gd name="T2" fmla="*/ 0 w 1440"/>
              <a:gd name="T3" fmla="*/ 0 h 768"/>
              <a:gd name="T4" fmla="*/ 0 w 1440"/>
              <a:gd name="T5" fmla="*/ 2147483647 h 768"/>
              <a:gd name="T6" fmla="*/ 2147483647 w 1440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768"/>
              <a:gd name="T14" fmla="*/ 1440 w 1440"/>
              <a:gd name="T15" fmla="*/ 768 h 7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0 w 10000"/>
              <a:gd name="connsiteY2" fmla="*/ 10000 h 10000"/>
              <a:gd name="connsiteX3" fmla="*/ 5078 w 10000"/>
              <a:gd name="connsiteY3" fmla="*/ 10000 h 10000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0 w 10000"/>
              <a:gd name="connsiteY2" fmla="*/ 10000 h 10000"/>
              <a:gd name="connsiteX3" fmla="*/ 5168 w 10000"/>
              <a:gd name="connsiteY3" fmla="*/ 10000 h 10000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0 w 10000"/>
              <a:gd name="connsiteY2" fmla="*/ 10000 h 10000"/>
              <a:gd name="connsiteX3" fmla="*/ 4481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lnTo>
                  <a:pt x="0" y="10000"/>
                </a:lnTo>
                <a:lnTo>
                  <a:pt x="4481" y="1000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12" name="Line 25"/>
          <p:cNvSpPr>
            <a:spLocks noChangeShapeType="1"/>
          </p:cNvSpPr>
          <p:nvPr/>
        </p:nvSpPr>
        <p:spPr bwMode="auto">
          <a:xfrm>
            <a:off x="2796535" y="366014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13" name="Line 26"/>
          <p:cNvSpPr>
            <a:spLocks noChangeShapeType="1"/>
          </p:cNvSpPr>
          <p:nvPr/>
        </p:nvSpPr>
        <p:spPr bwMode="auto">
          <a:xfrm>
            <a:off x="3482335" y="411734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14" name="Freeform 27"/>
          <p:cNvSpPr>
            <a:spLocks/>
          </p:cNvSpPr>
          <p:nvPr/>
        </p:nvSpPr>
        <p:spPr bwMode="auto">
          <a:xfrm>
            <a:off x="2720335" y="4117340"/>
            <a:ext cx="838200" cy="762000"/>
          </a:xfrm>
          <a:custGeom>
            <a:avLst/>
            <a:gdLst>
              <a:gd name="T0" fmla="*/ 2147483647 w 528"/>
              <a:gd name="T1" fmla="*/ 0 h 480"/>
              <a:gd name="T2" fmla="*/ 2147483647 w 528"/>
              <a:gd name="T3" fmla="*/ 2147483647 h 480"/>
              <a:gd name="T4" fmla="*/ 0 w 528"/>
              <a:gd name="T5" fmla="*/ 2147483647 h 480"/>
              <a:gd name="T6" fmla="*/ 0 w 528"/>
              <a:gd name="T7" fmla="*/ 2147483647 h 480"/>
              <a:gd name="T8" fmla="*/ 2147483647 w 528"/>
              <a:gd name="T9" fmla="*/ 2147483647 h 4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480"/>
              <a:gd name="T17" fmla="*/ 528 w 528"/>
              <a:gd name="T18" fmla="*/ 480 h 4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480">
                <a:moveTo>
                  <a:pt x="528" y="0"/>
                </a:moveTo>
                <a:lnTo>
                  <a:pt x="528" y="336"/>
                </a:lnTo>
                <a:lnTo>
                  <a:pt x="0" y="336"/>
                </a:lnTo>
                <a:lnTo>
                  <a:pt x="0" y="480"/>
                </a:lnTo>
                <a:lnTo>
                  <a:pt x="240" y="48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15" name="Line 28"/>
          <p:cNvSpPr>
            <a:spLocks noChangeShapeType="1"/>
          </p:cNvSpPr>
          <p:nvPr/>
        </p:nvSpPr>
        <p:spPr bwMode="auto">
          <a:xfrm>
            <a:off x="2872735" y="564134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16" name="Line 30"/>
          <p:cNvSpPr>
            <a:spLocks noChangeShapeType="1"/>
          </p:cNvSpPr>
          <p:nvPr/>
        </p:nvSpPr>
        <p:spPr bwMode="auto">
          <a:xfrm>
            <a:off x="3482335" y="5260340"/>
            <a:ext cx="3048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17" name="Line 31"/>
          <p:cNvSpPr>
            <a:spLocks noChangeShapeType="1"/>
          </p:cNvSpPr>
          <p:nvPr/>
        </p:nvSpPr>
        <p:spPr bwMode="auto">
          <a:xfrm>
            <a:off x="4015735" y="472694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18" name="Text Box 33"/>
          <p:cNvSpPr txBox="1">
            <a:spLocks noChangeArrowheads="1"/>
          </p:cNvSpPr>
          <p:nvPr/>
        </p:nvSpPr>
        <p:spPr bwMode="auto">
          <a:xfrm>
            <a:off x="3718873" y="4053840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19" name="Text Box 34"/>
          <p:cNvSpPr txBox="1">
            <a:spLocks noChangeArrowheads="1"/>
          </p:cNvSpPr>
          <p:nvPr/>
        </p:nvSpPr>
        <p:spPr bwMode="auto">
          <a:xfrm>
            <a:off x="3710935" y="5012690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4287197" y="5186678"/>
            <a:ext cx="73152" cy="138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4358635" y="5186678"/>
            <a:ext cx="73152" cy="137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0" idx="3"/>
            <a:endCxn id="97" idx="0"/>
          </p:cNvCxnSpPr>
          <p:nvPr/>
        </p:nvCxnSpPr>
        <p:spPr>
          <a:xfrm flipH="1">
            <a:off x="4356132" y="5326240"/>
            <a:ext cx="1077" cy="1896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Line 28"/>
          <p:cNvSpPr>
            <a:spLocks noChangeShapeType="1"/>
          </p:cNvSpPr>
          <p:nvPr/>
        </p:nvSpPr>
        <p:spPr bwMode="auto">
          <a:xfrm>
            <a:off x="2162170" y="5641340"/>
            <a:ext cx="41148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24" name="Line 4"/>
          <p:cNvSpPr>
            <a:spLocks noChangeShapeType="1"/>
          </p:cNvSpPr>
          <p:nvPr/>
        </p:nvSpPr>
        <p:spPr bwMode="auto">
          <a:xfrm>
            <a:off x="6583680" y="4206240"/>
            <a:ext cx="1828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5" name="Line 5"/>
          <p:cNvSpPr>
            <a:spLocks noChangeShapeType="1"/>
          </p:cNvSpPr>
          <p:nvPr/>
        </p:nvSpPr>
        <p:spPr bwMode="auto">
          <a:xfrm flipH="1">
            <a:off x="6858000" y="4059936"/>
            <a:ext cx="241300" cy="292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6" name="Rectangle 6"/>
          <p:cNvSpPr>
            <a:spLocks noChangeArrowheads="1"/>
          </p:cNvSpPr>
          <p:nvPr/>
        </p:nvSpPr>
        <p:spPr bwMode="auto">
          <a:xfrm>
            <a:off x="6858000" y="4206240"/>
            <a:ext cx="442913" cy="398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32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27" name="Rectangle 7"/>
          <p:cNvSpPr>
            <a:spLocks noChangeArrowheads="1"/>
          </p:cNvSpPr>
          <p:nvPr/>
        </p:nvSpPr>
        <p:spPr bwMode="auto">
          <a:xfrm>
            <a:off x="6583680" y="3749040"/>
            <a:ext cx="131478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Instruction</a:t>
            </a:r>
            <a:endParaRPr lang="en-US" sz="2000" dirty="0">
              <a:solidFill>
                <a:prstClr val="black"/>
              </a:solidFill>
            </a:endParaRPr>
          </a:p>
        </p:txBody>
      </p:sp>
      <p:grpSp>
        <p:nvGrpSpPr>
          <p:cNvPr id="128" name="Group 47"/>
          <p:cNvGrpSpPr>
            <a:grpSpLocks/>
          </p:cNvGrpSpPr>
          <p:nvPr/>
        </p:nvGrpSpPr>
        <p:grpSpPr bwMode="auto">
          <a:xfrm>
            <a:off x="5184775" y="3566160"/>
            <a:ext cx="1406525" cy="1230313"/>
            <a:chOff x="2458" y="3061"/>
            <a:chExt cx="886" cy="775"/>
          </a:xfrm>
        </p:grpSpPr>
        <p:sp>
          <p:nvSpPr>
            <p:cNvPr id="138" name="Rectangle 9"/>
            <p:cNvSpPr>
              <a:spLocks noChangeArrowheads="1"/>
            </p:cNvSpPr>
            <p:nvPr/>
          </p:nvSpPr>
          <p:spPr bwMode="auto">
            <a:xfrm>
              <a:off x="2458" y="3088"/>
              <a:ext cx="886" cy="74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9" name="Rectangle 10"/>
            <p:cNvSpPr>
              <a:spLocks noChangeArrowheads="1"/>
            </p:cNvSpPr>
            <p:nvPr/>
          </p:nvSpPr>
          <p:spPr bwMode="auto">
            <a:xfrm>
              <a:off x="2661" y="3061"/>
              <a:ext cx="435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err="1" smtClean="0">
                  <a:solidFill>
                    <a:prstClr val="black"/>
                  </a:solidFill>
                </a:rPr>
                <a:t>Addr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140" name="Rectangle 11"/>
            <p:cNvSpPr>
              <a:spLocks noChangeArrowheads="1"/>
            </p:cNvSpPr>
            <p:nvPr/>
          </p:nvSpPr>
          <p:spPr bwMode="auto">
            <a:xfrm>
              <a:off x="2484" y="3389"/>
              <a:ext cx="843" cy="4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sz="2000" dirty="0">
                  <a:solidFill>
                    <a:prstClr val="black"/>
                  </a:solidFill>
                </a:rPr>
                <a:t>Instruction</a:t>
              </a:r>
            </a:p>
            <a:p>
              <a:pPr algn="ctr" defTabSz="457200">
                <a:defRPr/>
              </a:pPr>
              <a:r>
                <a:rPr lang="en-US" sz="2000" dirty="0">
                  <a:solidFill>
                    <a:prstClr val="black"/>
                  </a:solidFill>
                </a:rPr>
                <a:t>Memory</a:t>
              </a:r>
            </a:p>
          </p:txBody>
        </p:sp>
      </p:grpSp>
      <p:sp>
        <p:nvSpPr>
          <p:cNvPr id="129" name="Line 19"/>
          <p:cNvSpPr>
            <a:spLocks noChangeShapeType="1"/>
          </p:cNvSpPr>
          <p:nvPr/>
        </p:nvSpPr>
        <p:spPr bwMode="auto">
          <a:xfrm>
            <a:off x="5854700" y="3200400"/>
            <a:ext cx="0" cy="365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30" name="Straight Connector 129"/>
          <p:cNvCxnSpPr>
            <a:endCxn id="129" idx="0"/>
          </p:cNvCxnSpPr>
          <p:nvPr/>
        </p:nvCxnSpPr>
        <p:spPr>
          <a:xfrm flipV="1">
            <a:off x="4618892" y="3200400"/>
            <a:ext cx="12358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568462" y="5868572"/>
            <a:ext cx="2470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800" b="1" dirty="0" err="1" smtClean="0">
                <a:solidFill>
                  <a:prstClr val="black"/>
                </a:solidFill>
              </a:rPr>
              <a:t>Instr</a:t>
            </a:r>
            <a:r>
              <a:rPr lang="en-US" sz="2800" b="1" dirty="0" smtClean="0">
                <a:solidFill>
                  <a:prstClr val="black"/>
                </a:solidFill>
              </a:rPr>
              <a:t> Fetch Unit</a:t>
            </a:r>
            <a:endParaRPr lang="en-US" sz="2800" b="1" dirty="0">
              <a:solidFill>
                <a:prstClr val="black"/>
              </a:solidFill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4624388" y="4748211"/>
            <a:ext cx="0" cy="1554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"/>
          <p:cNvSpPr>
            <a:spLocks noChangeArrowheads="1"/>
          </p:cNvSpPr>
          <p:nvPr/>
        </p:nvSpPr>
        <p:spPr bwMode="auto">
          <a:xfrm>
            <a:off x="457200" y="2834640"/>
            <a:ext cx="1003481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defTabSz="457200">
              <a:defRPr/>
            </a:pPr>
            <a:r>
              <a:rPr lang="en-US" sz="2000" u="sng" dirty="0" err="1" smtClean="0">
                <a:solidFill>
                  <a:prstClr val="black"/>
                </a:solidFill>
              </a:rPr>
              <a:t>nPC_sel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134" name="Line 14"/>
          <p:cNvSpPr>
            <a:spLocks noChangeShapeType="1"/>
          </p:cNvSpPr>
          <p:nvPr/>
        </p:nvSpPr>
        <p:spPr bwMode="auto">
          <a:xfrm flipH="1">
            <a:off x="1463040" y="3063240"/>
            <a:ext cx="36576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35" name="Rectangle 13"/>
          <p:cNvSpPr>
            <a:spLocks noChangeArrowheads="1"/>
          </p:cNvSpPr>
          <p:nvPr/>
        </p:nvSpPr>
        <p:spPr bwMode="auto">
          <a:xfrm>
            <a:off x="457200" y="3200400"/>
            <a:ext cx="100584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noAutofit/>
          </a:bodyPr>
          <a:lstStyle/>
          <a:p>
            <a:pPr algn="ctr" defTabSz="457200"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zero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36" name="Line 14"/>
          <p:cNvSpPr>
            <a:spLocks noChangeShapeType="1"/>
          </p:cNvSpPr>
          <p:nvPr/>
        </p:nvSpPr>
        <p:spPr bwMode="auto">
          <a:xfrm flipH="1">
            <a:off x="1463040" y="3429000"/>
            <a:ext cx="36576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 sz="1600">
              <a:solidFill>
                <a:prstClr val="black"/>
              </a:solidFill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 flipH="1">
            <a:off x="2167128" y="5641340"/>
            <a:ext cx="0" cy="28797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Step 3: Branch If Equal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B7C913-1C55-2A45-BCE7-BD72D202E1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5" name="AutoShape 74"/>
          <p:cNvSpPr>
            <a:spLocks noChangeArrowheads="1"/>
          </p:cNvSpPr>
          <p:nvPr/>
        </p:nvSpPr>
        <p:spPr bwMode="auto">
          <a:xfrm>
            <a:off x="1817077" y="2944368"/>
            <a:ext cx="609600" cy="609600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88" name="Straight Connector 87"/>
          <p:cNvCxnSpPr>
            <a:stCxn id="85" idx="3"/>
          </p:cNvCxnSpPr>
          <p:nvPr/>
        </p:nvCxnSpPr>
        <p:spPr>
          <a:xfrm flipV="1">
            <a:off x="2426677" y="3243307"/>
            <a:ext cx="151227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/>
            <a:tailEnd type="none" w="med" len="med"/>
          </a:ln>
        </p:spPr>
      </p:cxnSp>
      <p:cxnSp>
        <p:nvCxnSpPr>
          <p:cNvPr id="89" name="Straight Connector 88"/>
          <p:cNvCxnSpPr/>
          <p:nvPr/>
        </p:nvCxnSpPr>
        <p:spPr>
          <a:xfrm>
            <a:off x="3934191" y="3243306"/>
            <a:ext cx="0" cy="4937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93107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内容主要取材</a:t>
            </a:r>
          </a:p>
          <a:p>
            <a:pPr lvl="1"/>
            <a:r>
              <a:rPr lang="en-US" altLang="zh-CN" dirty="0" smtClean="0"/>
              <a:t>CS617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20</a:t>
            </a:r>
            <a:r>
              <a:rPr lang="zh-CN" altLang="en-US" dirty="0" smtClean="0"/>
              <a:t>讲</a:t>
            </a:r>
            <a:endParaRPr lang="en-US" altLang="zh-CN" dirty="0" smtClean="0"/>
          </a:p>
          <a:p>
            <a:r>
              <a:rPr lang="zh-CN" altLang="en-US" dirty="0" smtClean="0"/>
              <a:t>处理器设计</a:t>
            </a:r>
            <a:endParaRPr lang="en-US" altLang="zh-CN" dirty="0"/>
          </a:p>
          <a:p>
            <a:r>
              <a:rPr lang="zh-CN" altLang="en-US" dirty="0" smtClean="0"/>
              <a:t>数据通路概述</a:t>
            </a:r>
            <a:endParaRPr lang="en-US" altLang="zh-CN" dirty="0"/>
          </a:p>
          <a:p>
            <a:r>
              <a:rPr lang="zh-CN" altLang="en-US" dirty="0" smtClean="0"/>
              <a:t>组装数据通路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控制介绍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2513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Processor Design Process</a:t>
            </a:r>
          </a:p>
        </p:txBody>
      </p:sp>
      <p:sp>
        <p:nvSpPr>
          <p:cNvPr id="70659" name="Content Placeholder 2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8863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Five steps to design a processor:</a:t>
            </a:r>
          </a:p>
          <a:p>
            <a:pPr lvl="1">
              <a:buFont typeface="Arial" charset="0"/>
              <a:buNone/>
              <a:defRPr/>
            </a:pPr>
            <a:r>
              <a:rPr lang="en-US" dirty="0" smtClean="0"/>
              <a:t>1. Analyze instruction set </a:t>
            </a:r>
            <a:r>
              <a:rPr lang="en-US" dirty="0" err="1" smtClean="0">
                <a:sym typeface="Wingdings" charset="2"/>
              </a:rPr>
              <a:t>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datapath</a:t>
            </a:r>
            <a:r>
              <a:rPr lang="en-US" dirty="0" smtClean="0"/>
              <a:t> requirements</a:t>
            </a:r>
          </a:p>
          <a:p>
            <a:pPr lvl="1">
              <a:buFont typeface="Arial" charset="0"/>
              <a:buNone/>
              <a:defRPr/>
            </a:pPr>
            <a:r>
              <a:rPr lang="en-US" dirty="0" smtClean="0"/>
              <a:t>2. Select set of </a:t>
            </a:r>
            <a:r>
              <a:rPr lang="en-US" dirty="0" err="1" smtClean="0"/>
              <a:t>datapath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components &amp; establish </a:t>
            </a:r>
            <a:br>
              <a:rPr lang="en-US" dirty="0" smtClean="0"/>
            </a:br>
            <a:r>
              <a:rPr lang="en-US" dirty="0" smtClean="0"/>
              <a:t>clock methodology</a:t>
            </a:r>
          </a:p>
          <a:p>
            <a:pPr lvl="1">
              <a:buFont typeface="Arial" charset="0"/>
              <a:buNone/>
              <a:defRPr/>
            </a:pPr>
            <a:r>
              <a:rPr lang="en-US" dirty="0" smtClean="0"/>
              <a:t>3. Assemble </a:t>
            </a:r>
            <a:r>
              <a:rPr lang="en-US" dirty="0" err="1" smtClean="0"/>
              <a:t>datapath</a:t>
            </a:r>
            <a:r>
              <a:rPr lang="en-US" dirty="0" smtClean="0"/>
              <a:t> meeting </a:t>
            </a:r>
            <a:br>
              <a:rPr lang="en-US" dirty="0" smtClean="0"/>
            </a:br>
            <a:r>
              <a:rPr lang="en-US" dirty="0" smtClean="0"/>
              <a:t>the requirements</a:t>
            </a:r>
          </a:p>
          <a:p>
            <a:pPr lvl="1">
              <a:buFont typeface="Arial" charset="0"/>
              <a:buNone/>
              <a:defRPr/>
            </a:pPr>
            <a:r>
              <a:rPr lang="en-US" dirty="0" smtClean="0"/>
              <a:t>4. Analyze implementation of each instruction to determine setting of control points that effects the register transfer</a:t>
            </a:r>
          </a:p>
          <a:p>
            <a:pPr lvl="1">
              <a:buFont typeface="Arial" charset="0"/>
              <a:buNone/>
              <a:defRPr/>
            </a:pPr>
            <a:r>
              <a:rPr lang="en-US" dirty="0" smtClean="0"/>
              <a:t>5. Assemble the control logic</a:t>
            </a:r>
          </a:p>
          <a:p>
            <a:pPr lvl="2">
              <a:defRPr/>
            </a:pPr>
            <a:r>
              <a:rPr lang="en-US" dirty="0" smtClean="0"/>
              <a:t>Formulate Logic Equations</a:t>
            </a:r>
          </a:p>
          <a:p>
            <a:pPr lvl="2">
              <a:defRPr/>
            </a:pPr>
            <a:r>
              <a:rPr lang="en-US" dirty="0" smtClean="0"/>
              <a:t>Design Circuits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16" name="Date Placeholder 1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203915-6BD2-8D4E-9B8C-A1F1010C30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359400" y="2062163"/>
            <a:ext cx="3556000" cy="1951037"/>
            <a:chOff x="5444062" y="4398949"/>
            <a:chExt cx="3556000" cy="1951037"/>
          </a:xfrm>
        </p:grpSpPr>
        <p:sp>
          <p:nvSpPr>
            <p:cNvPr id="70664" name="Rectangle 4" descr="10%"/>
            <p:cNvSpPr>
              <a:spLocks noChangeArrowheads="1"/>
            </p:cNvSpPr>
            <p:nvPr/>
          </p:nvSpPr>
          <p:spPr bwMode="auto">
            <a:xfrm>
              <a:off x="5579000" y="4754549"/>
              <a:ext cx="1123950" cy="649287"/>
            </a:xfrm>
            <a:prstGeom prst="rect">
              <a:avLst/>
            </a:prstGeom>
            <a:pattFill prst="pct10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endParaRPr lang="en-US" sz="2000">
                <a:solidFill>
                  <a:prstClr val="black"/>
                </a:solidFill>
              </a:endParaRPr>
            </a:p>
          </p:txBody>
        </p:sp>
        <p:sp>
          <p:nvSpPr>
            <p:cNvPr id="70665" name="Rectangle 5"/>
            <p:cNvSpPr>
              <a:spLocks noChangeArrowheads="1"/>
            </p:cNvSpPr>
            <p:nvPr/>
          </p:nvSpPr>
          <p:spPr bwMode="auto">
            <a:xfrm>
              <a:off x="5659962" y="4860911"/>
              <a:ext cx="81280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b="1">
                  <a:solidFill>
                    <a:prstClr val="black"/>
                  </a:solidFill>
                </a:rPr>
                <a:t>Control</a:t>
              </a:r>
            </a:p>
          </p:txBody>
        </p:sp>
        <p:sp>
          <p:nvSpPr>
            <p:cNvPr id="70666" name="Rectangle 6" descr="10%"/>
            <p:cNvSpPr>
              <a:spLocks noChangeArrowheads="1"/>
            </p:cNvSpPr>
            <p:nvPr/>
          </p:nvSpPr>
          <p:spPr bwMode="auto">
            <a:xfrm>
              <a:off x="5579000" y="5564174"/>
              <a:ext cx="1123950" cy="650875"/>
            </a:xfrm>
            <a:prstGeom prst="rect">
              <a:avLst/>
            </a:prstGeom>
            <a:pattFill prst="pct10">
              <a:fgClr>
                <a:schemeClr val="accent2"/>
              </a:fgClr>
              <a:bgClr>
                <a:srgbClr val="FFFFFF"/>
              </a:bgClr>
            </a:patt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endParaRPr lang="en-US" sz="2000">
                <a:solidFill>
                  <a:srgbClr val="C0504D"/>
                </a:solidFill>
              </a:endParaRPr>
            </a:p>
          </p:txBody>
        </p:sp>
        <p:sp>
          <p:nvSpPr>
            <p:cNvPr id="70667" name="Rectangle 7"/>
            <p:cNvSpPr>
              <a:spLocks noChangeArrowheads="1"/>
            </p:cNvSpPr>
            <p:nvPr/>
          </p:nvSpPr>
          <p:spPr bwMode="auto">
            <a:xfrm>
              <a:off x="5679012" y="5729274"/>
              <a:ext cx="99377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b="1" dirty="0" err="1">
                  <a:solidFill>
                    <a:prstClr val="black"/>
                  </a:solidFill>
                </a:rPr>
                <a:t>Datapath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70668" name="Rectangle 8"/>
            <p:cNvSpPr>
              <a:spLocks noChangeArrowheads="1"/>
            </p:cNvSpPr>
            <p:nvPr/>
          </p:nvSpPr>
          <p:spPr bwMode="auto">
            <a:xfrm>
              <a:off x="6998225" y="4416411"/>
              <a:ext cx="920750" cy="19335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0669" name="Rectangle 9"/>
            <p:cNvSpPr>
              <a:spLocks noChangeArrowheads="1"/>
            </p:cNvSpPr>
            <p:nvPr/>
          </p:nvSpPr>
          <p:spPr bwMode="auto">
            <a:xfrm>
              <a:off x="7050612" y="5165711"/>
              <a:ext cx="925513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b="1">
                  <a:solidFill>
                    <a:prstClr val="black"/>
                  </a:solidFill>
                </a:rPr>
                <a:t>Memory</a:t>
              </a:r>
            </a:p>
          </p:txBody>
        </p:sp>
        <p:sp>
          <p:nvSpPr>
            <p:cNvPr id="70670" name="Rectangle 10"/>
            <p:cNvSpPr>
              <a:spLocks noChangeArrowheads="1"/>
            </p:cNvSpPr>
            <p:nvPr/>
          </p:nvSpPr>
          <p:spPr bwMode="auto">
            <a:xfrm>
              <a:off x="5444062" y="4416411"/>
              <a:ext cx="1393825" cy="19335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0671" name="Rectangle 11"/>
            <p:cNvSpPr>
              <a:spLocks noChangeArrowheads="1"/>
            </p:cNvSpPr>
            <p:nvPr/>
          </p:nvSpPr>
          <p:spPr bwMode="auto">
            <a:xfrm>
              <a:off x="5679012" y="4398949"/>
              <a:ext cx="1027113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b="1">
                  <a:solidFill>
                    <a:prstClr val="black"/>
                  </a:solidFill>
                </a:rPr>
                <a:t>Processor</a:t>
              </a:r>
            </a:p>
          </p:txBody>
        </p:sp>
        <p:sp>
          <p:nvSpPr>
            <p:cNvPr id="70672" name="Rectangle 12"/>
            <p:cNvSpPr>
              <a:spLocks noChangeArrowheads="1"/>
            </p:cNvSpPr>
            <p:nvPr/>
          </p:nvSpPr>
          <p:spPr bwMode="auto">
            <a:xfrm>
              <a:off x="8079312" y="4416411"/>
              <a:ext cx="920750" cy="7858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0673" name="Rectangle 13"/>
            <p:cNvSpPr>
              <a:spLocks noChangeArrowheads="1"/>
            </p:cNvSpPr>
            <p:nvPr/>
          </p:nvSpPr>
          <p:spPr bwMode="auto">
            <a:xfrm>
              <a:off x="8214250" y="4668824"/>
              <a:ext cx="638175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sz="1600" b="1">
                  <a:solidFill>
                    <a:prstClr val="black"/>
                  </a:solidFill>
                </a:rPr>
                <a:t>Input</a:t>
              </a:r>
            </a:p>
          </p:txBody>
        </p:sp>
        <p:sp>
          <p:nvSpPr>
            <p:cNvPr id="70674" name="Rectangle 14"/>
            <p:cNvSpPr>
              <a:spLocks noChangeArrowheads="1"/>
            </p:cNvSpPr>
            <p:nvPr/>
          </p:nvSpPr>
          <p:spPr bwMode="auto">
            <a:xfrm>
              <a:off x="8079312" y="5564174"/>
              <a:ext cx="920750" cy="7858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0675" name="Rectangle 15"/>
            <p:cNvSpPr>
              <a:spLocks noChangeArrowheads="1"/>
            </p:cNvSpPr>
            <p:nvPr/>
          </p:nvSpPr>
          <p:spPr bwMode="auto">
            <a:xfrm>
              <a:off x="8126937" y="5816586"/>
              <a:ext cx="81280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sz="1600" b="1">
                  <a:solidFill>
                    <a:prstClr val="black"/>
                  </a:solidFill>
                </a:rPr>
                <a:t>Output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01908" y="4466955"/>
            <a:ext cx="827881" cy="861326"/>
            <a:chOff x="201908" y="4466955"/>
            <a:chExt cx="827881" cy="861326"/>
          </a:xfrm>
        </p:grpSpPr>
        <p:sp>
          <p:nvSpPr>
            <p:cNvPr id="3" name="Left Brace 2"/>
            <p:cNvSpPr/>
            <p:nvPr/>
          </p:nvSpPr>
          <p:spPr>
            <a:xfrm>
              <a:off x="664029" y="4572000"/>
              <a:ext cx="365760" cy="640080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 rot="16200000">
              <a:off x="32855" y="4636008"/>
              <a:ext cx="8613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2800" dirty="0" smtClean="0">
                  <a:solidFill>
                    <a:srgbClr val="FF0000"/>
                  </a:solidFill>
                </a:rPr>
                <a:t>Now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0423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Control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37760"/>
          </a:xfrm>
        </p:spPr>
        <p:txBody>
          <a:bodyPr/>
          <a:lstStyle/>
          <a:p>
            <a:r>
              <a:rPr lang="en-US" dirty="0" smtClean="0"/>
              <a:t>Need to make sure that correct parts of the </a:t>
            </a:r>
            <a:r>
              <a:rPr lang="en-US" dirty="0" err="1" smtClean="0"/>
              <a:t>datapath</a:t>
            </a:r>
            <a:r>
              <a:rPr lang="en-US" dirty="0" smtClean="0"/>
              <a:t> are being used for each instruction</a:t>
            </a:r>
          </a:p>
          <a:p>
            <a:pPr lvl="1"/>
            <a:r>
              <a:rPr lang="en-US" dirty="0" smtClean="0"/>
              <a:t>Have seen </a:t>
            </a:r>
            <a:r>
              <a:rPr lang="en-US" i="1" dirty="0" smtClean="0">
                <a:solidFill>
                  <a:srgbClr val="FF0000"/>
                </a:solidFill>
              </a:rPr>
              <a:t>control signals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 </a:t>
            </a:r>
            <a:r>
              <a:rPr lang="en-US" dirty="0" err="1" smtClean="0"/>
              <a:t>datapath</a:t>
            </a:r>
            <a:r>
              <a:rPr lang="en-US" dirty="0" smtClean="0"/>
              <a:t> used to select inputs and operations</a:t>
            </a:r>
          </a:p>
          <a:p>
            <a:pPr lvl="1"/>
            <a:r>
              <a:rPr lang="en-US" dirty="0" smtClean="0"/>
              <a:t>For now, focus on what value each control signal should be for each instruction in the ISA</a:t>
            </a:r>
          </a:p>
          <a:p>
            <a:pPr lvl="1"/>
            <a:r>
              <a:rPr lang="en-US" dirty="0" smtClean="0"/>
              <a:t>Next lecture, we will see how to implement the proper combinational logic to implement the control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1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roup 141"/>
          <p:cNvGrpSpPr/>
          <p:nvPr/>
        </p:nvGrpSpPr>
        <p:grpSpPr>
          <a:xfrm>
            <a:off x="914400" y="1783080"/>
            <a:ext cx="7526022" cy="4662009"/>
            <a:chOff x="914400" y="1785816"/>
            <a:chExt cx="7526022" cy="4662009"/>
          </a:xfrm>
        </p:grpSpPr>
        <p:sp>
          <p:nvSpPr>
            <p:cNvPr id="386" name="Rectangle 26"/>
            <p:cNvSpPr>
              <a:spLocks noChangeArrowheads="1"/>
            </p:cNvSpPr>
            <p:nvPr/>
          </p:nvSpPr>
          <p:spPr bwMode="auto">
            <a:xfrm>
              <a:off x="5855208" y="420389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387" name="Rectangle 27"/>
            <p:cNvSpPr>
              <a:spLocks noChangeArrowheads="1"/>
            </p:cNvSpPr>
            <p:nvPr/>
          </p:nvSpPr>
          <p:spPr bwMode="auto">
            <a:xfrm>
              <a:off x="5166359" y="3264408"/>
              <a:ext cx="1199271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ALUctr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388" name="Rectangle 28"/>
            <p:cNvSpPr>
              <a:spLocks noChangeArrowheads="1"/>
            </p:cNvSpPr>
            <p:nvPr/>
          </p:nvSpPr>
          <p:spPr bwMode="auto">
            <a:xfrm>
              <a:off x="1920880" y="4847120"/>
              <a:ext cx="5594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CLK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389" name="Rectangle 29"/>
            <p:cNvSpPr>
              <a:spLocks noChangeArrowheads="1"/>
            </p:cNvSpPr>
            <p:nvPr/>
          </p:nvSpPr>
          <p:spPr bwMode="auto">
            <a:xfrm>
              <a:off x="1424496" y="4002405"/>
              <a:ext cx="720725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>
                  <a:solidFill>
                    <a:prstClr val="black"/>
                  </a:solidFill>
                </a:rPr>
                <a:t>busW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90" name="Rectangle 30"/>
            <p:cNvSpPr>
              <a:spLocks noChangeArrowheads="1"/>
            </p:cNvSpPr>
            <p:nvPr/>
          </p:nvSpPr>
          <p:spPr bwMode="auto">
            <a:xfrm>
              <a:off x="1280160" y="3307080"/>
              <a:ext cx="1122937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RegWr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391" name="Line 31"/>
            <p:cNvSpPr>
              <a:spLocks noChangeShapeType="1"/>
            </p:cNvSpPr>
            <p:nvPr/>
          </p:nvSpPr>
          <p:spPr bwMode="auto">
            <a:xfrm flipH="1">
              <a:off x="1734058" y="4321492"/>
              <a:ext cx="88900" cy="128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2" name="Rectangle 32"/>
            <p:cNvSpPr>
              <a:spLocks noChangeArrowheads="1"/>
            </p:cNvSpPr>
            <p:nvPr/>
          </p:nvSpPr>
          <p:spPr bwMode="auto">
            <a:xfrm>
              <a:off x="1586421" y="44215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393" name="Line 33"/>
            <p:cNvSpPr>
              <a:spLocks noChangeShapeType="1"/>
            </p:cNvSpPr>
            <p:nvPr/>
          </p:nvSpPr>
          <p:spPr bwMode="auto">
            <a:xfrm flipH="1">
              <a:off x="4559808" y="4145280"/>
              <a:ext cx="88900" cy="130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4" name="Rectangle 34"/>
            <p:cNvSpPr>
              <a:spLocks noChangeArrowheads="1"/>
            </p:cNvSpPr>
            <p:nvPr/>
          </p:nvSpPr>
          <p:spPr bwMode="auto">
            <a:xfrm>
              <a:off x="4407408" y="3840480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395" name="Rectangle 35"/>
            <p:cNvSpPr>
              <a:spLocks noChangeArrowheads="1"/>
            </p:cNvSpPr>
            <p:nvPr/>
          </p:nvSpPr>
          <p:spPr bwMode="auto">
            <a:xfrm>
              <a:off x="3613658" y="3840480"/>
              <a:ext cx="717550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busA</a:t>
              </a:r>
            </a:p>
          </p:txBody>
        </p:sp>
        <p:sp>
          <p:nvSpPr>
            <p:cNvPr id="396" name="Line 36"/>
            <p:cNvSpPr>
              <a:spLocks noChangeShapeType="1"/>
            </p:cNvSpPr>
            <p:nvPr/>
          </p:nvSpPr>
          <p:spPr bwMode="auto">
            <a:xfrm flipV="1">
              <a:off x="3874008" y="4678680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7" name="Rectangle 37"/>
            <p:cNvSpPr>
              <a:spLocks noChangeArrowheads="1"/>
            </p:cNvSpPr>
            <p:nvPr/>
          </p:nvSpPr>
          <p:spPr bwMode="auto">
            <a:xfrm>
              <a:off x="3718433" y="48025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398" name="Rectangle 38"/>
            <p:cNvSpPr>
              <a:spLocks noChangeArrowheads="1"/>
            </p:cNvSpPr>
            <p:nvPr/>
          </p:nvSpPr>
          <p:spPr bwMode="auto">
            <a:xfrm>
              <a:off x="3645408" y="4373880"/>
              <a:ext cx="703263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busB</a:t>
              </a:r>
            </a:p>
          </p:txBody>
        </p:sp>
        <p:sp>
          <p:nvSpPr>
            <p:cNvPr id="399" name="Line 39"/>
            <p:cNvSpPr>
              <a:spLocks noChangeShapeType="1"/>
            </p:cNvSpPr>
            <p:nvPr/>
          </p:nvSpPr>
          <p:spPr bwMode="auto">
            <a:xfrm flipV="1">
              <a:off x="3264408" y="3684905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0" name="Line 40"/>
            <p:cNvSpPr>
              <a:spLocks noChangeShapeType="1"/>
            </p:cNvSpPr>
            <p:nvPr/>
          </p:nvSpPr>
          <p:spPr bwMode="auto">
            <a:xfrm flipV="1">
              <a:off x="2515108" y="3684905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1" name="Rectangle 41"/>
            <p:cNvSpPr>
              <a:spLocks noChangeArrowheads="1"/>
            </p:cNvSpPr>
            <p:nvPr/>
          </p:nvSpPr>
          <p:spPr bwMode="auto">
            <a:xfrm>
              <a:off x="2372233" y="3535680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402" name="Line 42"/>
            <p:cNvSpPr>
              <a:spLocks noChangeShapeType="1"/>
            </p:cNvSpPr>
            <p:nvPr/>
          </p:nvSpPr>
          <p:spPr bwMode="auto">
            <a:xfrm flipV="1">
              <a:off x="2896108" y="3684905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3" name="Rectangle 43"/>
            <p:cNvSpPr>
              <a:spLocks noChangeArrowheads="1"/>
            </p:cNvSpPr>
            <p:nvPr/>
          </p:nvSpPr>
          <p:spPr bwMode="auto">
            <a:xfrm>
              <a:off x="2731008" y="3535680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404" name="Rectangle 44"/>
            <p:cNvSpPr>
              <a:spLocks noChangeArrowheads="1"/>
            </p:cNvSpPr>
            <p:nvPr/>
          </p:nvSpPr>
          <p:spPr bwMode="auto">
            <a:xfrm>
              <a:off x="2310321" y="3911917"/>
              <a:ext cx="475901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smtClean="0">
                  <a:solidFill>
                    <a:prstClr val="black"/>
                  </a:solidFill>
                </a:rPr>
                <a:t>RW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405" name="Rectangle 45"/>
            <p:cNvSpPr>
              <a:spLocks noChangeArrowheads="1"/>
            </p:cNvSpPr>
            <p:nvPr/>
          </p:nvSpPr>
          <p:spPr bwMode="auto">
            <a:xfrm>
              <a:off x="2767521" y="3911917"/>
              <a:ext cx="413576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smtClean="0">
                  <a:solidFill>
                    <a:prstClr val="black"/>
                  </a:solidFill>
                </a:rPr>
                <a:t>RA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406" name="Rectangle 46"/>
            <p:cNvSpPr>
              <a:spLocks noChangeArrowheads="1"/>
            </p:cNvSpPr>
            <p:nvPr/>
          </p:nvSpPr>
          <p:spPr bwMode="auto">
            <a:xfrm>
              <a:off x="3148521" y="3911917"/>
              <a:ext cx="40716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smtClean="0">
                  <a:solidFill>
                    <a:prstClr val="black"/>
                  </a:solidFill>
                </a:rPr>
                <a:t>RB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407" name="Rectangle 48"/>
            <p:cNvSpPr>
              <a:spLocks noChangeArrowheads="1"/>
            </p:cNvSpPr>
            <p:nvPr/>
          </p:nvSpPr>
          <p:spPr bwMode="auto">
            <a:xfrm>
              <a:off x="2731008" y="3307080"/>
              <a:ext cx="34955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 smtClean="0">
                  <a:solidFill>
                    <a:prstClr val="black"/>
                  </a:solidFill>
                </a:rPr>
                <a:t>rs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08" name="Rectangle 49"/>
            <p:cNvSpPr>
              <a:spLocks noChangeArrowheads="1"/>
            </p:cNvSpPr>
            <p:nvPr/>
          </p:nvSpPr>
          <p:spPr bwMode="auto">
            <a:xfrm>
              <a:off x="2562733" y="2545080"/>
              <a:ext cx="340539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 smtClean="0">
                  <a:solidFill>
                    <a:prstClr val="black"/>
                  </a:solidFill>
                </a:rPr>
                <a:t>rt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09" name="Rectangle 50"/>
            <p:cNvSpPr>
              <a:spLocks noChangeArrowheads="1"/>
            </p:cNvSpPr>
            <p:nvPr/>
          </p:nvSpPr>
          <p:spPr bwMode="auto">
            <a:xfrm>
              <a:off x="3140176" y="3307080"/>
              <a:ext cx="340539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dirty="0" err="1" smtClean="0">
                  <a:solidFill>
                    <a:prstClr val="black"/>
                  </a:solidFill>
                </a:rPr>
                <a:t>rt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10" name="Rectangle 51"/>
            <p:cNvSpPr>
              <a:spLocks noChangeArrowheads="1"/>
            </p:cNvSpPr>
            <p:nvPr/>
          </p:nvSpPr>
          <p:spPr bwMode="auto">
            <a:xfrm>
              <a:off x="2130933" y="2545080"/>
              <a:ext cx="38134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smtClean="0">
                  <a:solidFill>
                    <a:prstClr val="black"/>
                  </a:solidFill>
                </a:rPr>
                <a:t>rd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11" name="Rectangle 52"/>
            <p:cNvSpPr>
              <a:spLocks noChangeArrowheads="1"/>
            </p:cNvSpPr>
            <p:nvPr/>
          </p:nvSpPr>
          <p:spPr bwMode="auto">
            <a:xfrm>
              <a:off x="914400" y="2545080"/>
              <a:ext cx="115480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RegDst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412" name="Rectangle 53"/>
            <p:cNvSpPr>
              <a:spLocks noChangeArrowheads="1"/>
            </p:cNvSpPr>
            <p:nvPr/>
          </p:nvSpPr>
          <p:spPr bwMode="auto">
            <a:xfrm rot="5400000">
              <a:off x="3084655" y="5424033"/>
              <a:ext cx="1042416" cy="3566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r>
                <a:rPr lang="en-US" b="1" dirty="0" smtClean="0">
                  <a:solidFill>
                    <a:prstClr val="black"/>
                  </a:solidFill>
                </a:rPr>
                <a:t>Extender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413" name="Rectangle 55"/>
            <p:cNvSpPr>
              <a:spLocks noChangeArrowheads="1"/>
            </p:cNvSpPr>
            <p:nvPr/>
          </p:nvSpPr>
          <p:spPr bwMode="auto">
            <a:xfrm>
              <a:off x="3950208" y="56407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414" name="Line 56"/>
            <p:cNvSpPr>
              <a:spLocks noChangeShapeType="1"/>
            </p:cNvSpPr>
            <p:nvPr/>
          </p:nvSpPr>
          <p:spPr bwMode="auto">
            <a:xfrm flipH="1">
              <a:off x="4102608" y="5539105"/>
              <a:ext cx="88900" cy="130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5" name="Line 57"/>
            <p:cNvSpPr>
              <a:spLocks noChangeShapeType="1"/>
            </p:cNvSpPr>
            <p:nvPr/>
          </p:nvSpPr>
          <p:spPr bwMode="auto">
            <a:xfrm flipH="1">
              <a:off x="3023108" y="5540692"/>
              <a:ext cx="88900" cy="128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6" name="Rectangle 58"/>
            <p:cNvSpPr>
              <a:spLocks noChangeArrowheads="1"/>
            </p:cNvSpPr>
            <p:nvPr/>
          </p:nvSpPr>
          <p:spPr bwMode="auto">
            <a:xfrm>
              <a:off x="2807208" y="56407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417" name="Rectangle 59"/>
            <p:cNvSpPr>
              <a:spLocks noChangeArrowheads="1"/>
            </p:cNvSpPr>
            <p:nvPr/>
          </p:nvSpPr>
          <p:spPr bwMode="auto">
            <a:xfrm>
              <a:off x="1892808" y="5364480"/>
              <a:ext cx="911225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imm16</a:t>
              </a:r>
            </a:p>
          </p:txBody>
        </p:sp>
        <p:sp>
          <p:nvSpPr>
            <p:cNvPr id="418" name="Rectangle 60"/>
            <p:cNvSpPr>
              <a:spLocks noChangeArrowheads="1"/>
            </p:cNvSpPr>
            <p:nvPr/>
          </p:nvSpPr>
          <p:spPr bwMode="auto">
            <a:xfrm>
              <a:off x="4023360" y="5974080"/>
              <a:ext cx="1159293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ALUSrc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419" name="Rectangle 61"/>
            <p:cNvSpPr>
              <a:spLocks noChangeArrowheads="1"/>
            </p:cNvSpPr>
            <p:nvPr/>
          </p:nvSpPr>
          <p:spPr bwMode="auto">
            <a:xfrm>
              <a:off x="2103120" y="6050280"/>
              <a:ext cx="10571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ExtOp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420" name="Line 62"/>
            <p:cNvSpPr>
              <a:spLocks noChangeShapeType="1"/>
            </p:cNvSpPr>
            <p:nvPr/>
          </p:nvSpPr>
          <p:spPr bwMode="auto">
            <a:xfrm flipV="1">
              <a:off x="7531608" y="3931920"/>
              <a:ext cx="0" cy="475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1" name="Rectangle 63"/>
            <p:cNvSpPr>
              <a:spLocks noChangeArrowheads="1"/>
            </p:cNvSpPr>
            <p:nvPr/>
          </p:nvSpPr>
          <p:spPr bwMode="auto">
            <a:xfrm>
              <a:off x="6858000" y="3566160"/>
              <a:ext cx="1582422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MemtoReg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422" name="Rectangle 64"/>
            <p:cNvSpPr>
              <a:spLocks noChangeArrowheads="1"/>
            </p:cNvSpPr>
            <p:nvPr/>
          </p:nvSpPr>
          <p:spPr bwMode="auto">
            <a:xfrm>
              <a:off x="5224303" y="5909912"/>
              <a:ext cx="5594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CLK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423" name="Rectangle 65"/>
            <p:cNvSpPr>
              <a:spLocks noChangeArrowheads="1"/>
            </p:cNvSpPr>
            <p:nvPr/>
          </p:nvSpPr>
          <p:spPr bwMode="auto">
            <a:xfrm>
              <a:off x="5073160" y="5364480"/>
              <a:ext cx="935038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>
                  <a:solidFill>
                    <a:prstClr val="black"/>
                  </a:solidFill>
                </a:rPr>
                <a:t>Data In</a:t>
              </a:r>
            </a:p>
          </p:txBody>
        </p:sp>
        <p:sp>
          <p:nvSpPr>
            <p:cNvPr id="424" name="Line 66"/>
            <p:cNvSpPr>
              <a:spLocks noChangeShapeType="1"/>
            </p:cNvSpPr>
            <p:nvPr/>
          </p:nvSpPr>
          <p:spPr bwMode="auto">
            <a:xfrm flipH="1">
              <a:off x="5520246" y="5283517"/>
              <a:ext cx="88900" cy="128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5" name="Rectangle 67"/>
            <p:cNvSpPr>
              <a:spLocks noChangeArrowheads="1"/>
            </p:cNvSpPr>
            <p:nvPr/>
          </p:nvSpPr>
          <p:spPr bwMode="auto">
            <a:xfrm>
              <a:off x="5550408" y="5059680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426" name="Line 68"/>
            <p:cNvSpPr>
              <a:spLocks noChangeShapeType="1"/>
            </p:cNvSpPr>
            <p:nvPr/>
          </p:nvSpPr>
          <p:spPr bwMode="auto">
            <a:xfrm flipV="1">
              <a:off x="6223508" y="4224528"/>
              <a:ext cx="12700" cy="932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7" name="Rectangle 69"/>
            <p:cNvSpPr>
              <a:spLocks noChangeArrowheads="1"/>
            </p:cNvSpPr>
            <p:nvPr/>
          </p:nvSpPr>
          <p:spPr bwMode="auto">
            <a:xfrm>
              <a:off x="5669280" y="3840480"/>
              <a:ext cx="129253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MemWr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grpSp>
          <p:nvGrpSpPr>
            <p:cNvPr id="428" name="Group 70"/>
            <p:cNvGrpSpPr>
              <a:grpSpLocks/>
            </p:cNvGrpSpPr>
            <p:nvPr/>
          </p:nvGrpSpPr>
          <p:grpSpPr bwMode="auto">
            <a:xfrm>
              <a:off x="2121408" y="2973705"/>
              <a:ext cx="838200" cy="336550"/>
              <a:chOff x="2640" y="1422"/>
              <a:chExt cx="528" cy="212"/>
            </a:xfrm>
          </p:grpSpPr>
          <p:sp>
            <p:nvSpPr>
              <p:cNvPr id="503" name="Rectangle 71"/>
              <p:cNvSpPr>
                <a:spLocks noChangeArrowheads="1"/>
              </p:cNvSpPr>
              <p:nvPr/>
            </p:nvSpPr>
            <p:spPr bwMode="auto">
              <a:xfrm>
                <a:off x="2928" y="1422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504" name="Rectangle 72"/>
              <p:cNvSpPr>
                <a:spLocks noChangeArrowheads="1"/>
              </p:cNvSpPr>
              <p:nvPr/>
            </p:nvSpPr>
            <p:spPr bwMode="auto">
              <a:xfrm>
                <a:off x="2688" y="1422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505" name="Freeform 73"/>
              <p:cNvSpPr>
                <a:spLocks/>
              </p:cNvSpPr>
              <p:nvPr/>
            </p:nvSpPr>
            <p:spPr bwMode="auto">
              <a:xfrm>
                <a:off x="2640" y="1440"/>
                <a:ext cx="528" cy="192"/>
              </a:xfrm>
              <a:custGeom>
                <a:avLst/>
                <a:gdLst>
                  <a:gd name="T0" fmla="*/ 0 w 528"/>
                  <a:gd name="T1" fmla="*/ 0 h 192"/>
                  <a:gd name="T2" fmla="*/ 48 w 528"/>
                  <a:gd name="T3" fmla="*/ 192 h 192"/>
                  <a:gd name="T4" fmla="*/ 480 w 528"/>
                  <a:gd name="T5" fmla="*/ 192 h 192"/>
                  <a:gd name="T6" fmla="*/ 528 w 528"/>
                  <a:gd name="T7" fmla="*/ 0 h 192"/>
                  <a:gd name="T8" fmla="*/ 0 w 528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192"/>
                  <a:gd name="T17" fmla="*/ 528 w 528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192">
                    <a:moveTo>
                      <a:pt x="0" y="0"/>
                    </a:moveTo>
                    <a:lnTo>
                      <a:pt x="48" y="192"/>
                    </a:lnTo>
                    <a:lnTo>
                      <a:pt x="480" y="192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9" name="Rectangle 74"/>
            <p:cNvSpPr>
              <a:spLocks noChangeArrowheads="1"/>
            </p:cNvSpPr>
            <p:nvPr/>
          </p:nvSpPr>
          <p:spPr bwMode="auto">
            <a:xfrm>
              <a:off x="2121408" y="3916680"/>
              <a:ext cx="1447800" cy="990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r>
                <a:rPr lang="en-US" sz="2000" b="1" dirty="0" err="1" smtClean="0">
                  <a:solidFill>
                    <a:prstClr val="black"/>
                  </a:solidFill>
                </a:rPr>
                <a:t>RegFile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grpSp>
          <p:nvGrpSpPr>
            <p:cNvPr id="430" name="Group 75"/>
            <p:cNvGrpSpPr>
              <a:grpSpLocks/>
            </p:cNvGrpSpPr>
            <p:nvPr/>
          </p:nvGrpSpPr>
          <p:grpSpPr bwMode="auto">
            <a:xfrm>
              <a:off x="4429633" y="4526280"/>
              <a:ext cx="358775" cy="1219200"/>
              <a:chOff x="3518" y="2640"/>
              <a:chExt cx="226" cy="768"/>
            </a:xfrm>
          </p:grpSpPr>
          <p:sp>
            <p:nvSpPr>
              <p:cNvPr id="500" name="Rectangle 76"/>
              <p:cNvSpPr>
                <a:spLocks noChangeArrowheads="1"/>
              </p:cNvSpPr>
              <p:nvPr/>
            </p:nvSpPr>
            <p:spPr bwMode="auto">
              <a:xfrm>
                <a:off x="3518" y="2696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501" name="Rectangle 77"/>
              <p:cNvSpPr>
                <a:spLocks noChangeArrowheads="1"/>
              </p:cNvSpPr>
              <p:nvPr/>
            </p:nvSpPr>
            <p:spPr bwMode="auto">
              <a:xfrm>
                <a:off x="3518" y="3187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502" name="Freeform 78"/>
              <p:cNvSpPr>
                <a:spLocks/>
              </p:cNvSpPr>
              <p:nvPr/>
            </p:nvSpPr>
            <p:spPr bwMode="auto">
              <a:xfrm>
                <a:off x="3552" y="2640"/>
                <a:ext cx="192" cy="768"/>
              </a:xfrm>
              <a:custGeom>
                <a:avLst/>
                <a:gdLst>
                  <a:gd name="T0" fmla="*/ 0 w 192"/>
                  <a:gd name="T1" fmla="*/ 0 h 768"/>
                  <a:gd name="T2" fmla="*/ 0 w 192"/>
                  <a:gd name="T3" fmla="*/ 768 h 768"/>
                  <a:gd name="T4" fmla="*/ 192 w 192"/>
                  <a:gd name="T5" fmla="*/ 672 h 768"/>
                  <a:gd name="T6" fmla="*/ 192 w 192"/>
                  <a:gd name="T7" fmla="*/ 96 h 768"/>
                  <a:gd name="T8" fmla="*/ 0 w 192"/>
                  <a:gd name="T9" fmla="*/ 0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768"/>
                  <a:gd name="T17" fmla="*/ 192 w 192"/>
                  <a:gd name="T18" fmla="*/ 768 h 7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768">
                    <a:moveTo>
                      <a:pt x="0" y="0"/>
                    </a:moveTo>
                    <a:lnTo>
                      <a:pt x="0" y="768"/>
                    </a:lnTo>
                    <a:lnTo>
                      <a:pt x="192" y="672"/>
                    </a:lnTo>
                    <a:lnTo>
                      <a:pt x="192" y="9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31" name="Group 79"/>
            <p:cNvGrpSpPr>
              <a:grpSpLocks/>
            </p:cNvGrpSpPr>
            <p:nvPr/>
          </p:nvGrpSpPr>
          <p:grpSpPr bwMode="auto">
            <a:xfrm>
              <a:off x="5293233" y="3916680"/>
              <a:ext cx="485775" cy="1143000"/>
              <a:chOff x="4009" y="2304"/>
              <a:chExt cx="306" cy="720"/>
            </a:xfrm>
          </p:grpSpPr>
          <p:sp>
            <p:nvSpPr>
              <p:cNvPr id="497" name="Rectangle 80"/>
              <p:cNvSpPr>
                <a:spLocks noChangeArrowheads="1"/>
              </p:cNvSpPr>
              <p:nvPr/>
            </p:nvSpPr>
            <p:spPr bwMode="auto">
              <a:xfrm>
                <a:off x="4009" y="2322"/>
                <a:ext cx="115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endParaRPr lang="en-US" sz="16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498" name="Rectangle 81"/>
              <p:cNvSpPr>
                <a:spLocks noChangeArrowheads="1"/>
              </p:cNvSpPr>
              <p:nvPr/>
            </p:nvSpPr>
            <p:spPr bwMode="auto">
              <a:xfrm rot="5400000">
                <a:off x="3999" y="2542"/>
                <a:ext cx="35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b="1" dirty="0">
                    <a:solidFill>
                      <a:prstClr val="black"/>
                    </a:solidFill>
                  </a:rPr>
                  <a:t>ALU</a:t>
                </a:r>
              </a:p>
            </p:txBody>
          </p:sp>
          <p:sp>
            <p:nvSpPr>
              <p:cNvPr id="499" name="Freeform 82"/>
              <p:cNvSpPr>
                <a:spLocks/>
              </p:cNvSpPr>
              <p:nvPr/>
            </p:nvSpPr>
            <p:spPr bwMode="auto">
              <a:xfrm>
                <a:off x="4032" y="2304"/>
                <a:ext cx="283" cy="720"/>
              </a:xfrm>
              <a:custGeom>
                <a:avLst/>
                <a:gdLst>
                  <a:gd name="T0" fmla="*/ 0 w 240"/>
                  <a:gd name="T1" fmla="*/ 0 h 672"/>
                  <a:gd name="T2" fmla="*/ 0 w 240"/>
                  <a:gd name="T3" fmla="*/ 331 h 672"/>
                  <a:gd name="T4" fmla="*/ 67 w 240"/>
                  <a:gd name="T5" fmla="*/ 386 h 672"/>
                  <a:gd name="T6" fmla="*/ 0 w 240"/>
                  <a:gd name="T7" fmla="*/ 440 h 672"/>
                  <a:gd name="T8" fmla="*/ 0 w 240"/>
                  <a:gd name="T9" fmla="*/ 771 h 672"/>
                  <a:gd name="T10" fmla="*/ 334 w 240"/>
                  <a:gd name="T11" fmla="*/ 551 h 672"/>
                  <a:gd name="T12" fmla="*/ 334 w 240"/>
                  <a:gd name="T13" fmla="*/ 221 h 672"/>
                  <a:gd name="T14" fmla="*/ 0 w 240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0"/>
                  <a:gd name="T25" fmla="*/ 0 h 672"/>
                  <a:gd name="T26" fmla="*/ 240 w 240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0" h="672">
                    <a:moveTo>
                      <a:pt x="0" y="0"/>
                    </a:moveTo>
                    <a:lnTo>
                      <a:pt x="0" y="288"/>
                    </a:lnTo>
                    <a:lnTo>
                      <a:pt x="48" y="336"/>
                    </a:lnTo>
                    <a:lnTo>
                      <a:pt x="0" y="384"/>
                    </a:lnTo>
                    <a:lnTo>
                      <a:pt x="0" y="672"/>
                    </a:lnTo>
                    <a:lnTo>
                      <a:pt x="240" y="480"/>
                    </a:lnTo>
                    <a:lnTo>
                      <a:pt x="240" y="1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32" name="Rectangle 83"/>
            <p:cNvSpPr>
              <a:spLocks noChangeArrowheads="1"/>
            </p:cNvSpPr>
            <p:nvPr/>
          </p:nvSpPr>
          <p:spPr bwMode="auto">
            <a:xfrm>
              <a:off x="7325233" y="4421505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433" name="Rectangle 84"/>
            <p:cNvSpPr>
              <a:spLocks noChangeArrowheads="1"/>
            </p:cNvSpPr>
            <p:nvPr/>
          </p:nvSpPr>
          <p:spPr bwMode="auto">
            <a:xfrm>
              <a:off x="7325233" y="5412105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434" name="Freeform 85"/>
            <p:cNvSpPr>
              <a:spLocks/>
            </p:cNvSpPr>
            <p:nvPr/>
          </p:nvSpPr>
          <p:spPr bwMode="auto">
            <a:xfrm>
              <a:off x="7379208" y="4297680"/>
              <a:ext cx="304800" cy="1600200"/>
            </a:xfrm>
            <a:custGeom>
              <a:avLst/>
              <a:gdLst>
                <a:gd name="T0" fmla="*/ 0 w 192"/>
                <a:gd name="T1" fmla="*/ 0 h 1008"/>
                <a:gd name="T2" fmla="*/ 0 w 192"/>
                <a:gd name="T3" fmla="*/ 2147483647 h 1008"/>
                <a:gd name="T4" fmla="*/ 483870000 w 192"/>
                <a:gd name="T5" fmla="*/ 2147483647 h 1008"/>
                <a:gd name="T6" fmla="*/ 483870000 w 192"/>
                <a:gd name="T7" fmla="*/ 362902500 h 1008"/>
                <a:gd name="T8" fmla="*/ 0 w 192"/>
                <a:gd name="T9" fmla="*/ 0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1008"/>
                <a:gd name="T17" fmla="*/ 192 w 192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1008">
                  <a:moveTo>
                    <a:pt x="0" y="0"/>
                  </a:moveTo>
                  <a:lnTo>
                    <a:pt x="0" y="1008"/>
                  </a:lnTo>
                  <a:lnTo>
                    <a:pt x="192" y="864"/>
                  </a:lnTo>
                  <a:lnTo>
                    <a:pt x="192" y="1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5" name="Rectangle 86"/>
            <p:cNvSpPr>
              <a:spLocks noChangeArrowheads="1"/>
            </p:cNvSpPr>
            <p:nvPr/>
          </p:nvSpPr>
          <p:spPr bwMode="auto">
            <a:xfrm>
              <a:off x="5921883" y="5159692"/>
              <a:ext cx="1127125" cy="112871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r>
                <a:rPr lang="en-US" sz="2000" b="1" dirty="0" smtClean="0">
                  <a:solidFill>
                    <a:prstClr val="black"/>
                  </a:solidFill>
                </a:rPr>
                <a:t>Data</a:t>
              </a:r>
            </a:p>
            <a:p>
              <a:pPr algn="ctr" defTabSz="457200">
                <a:defRPr/>
              </a:pPr>
              <a:r>
                <a:rPr lang="en-US" sz="2000" b="1" dirty="0" smtClean="0">
                  <a:solidFill>
                    <a:prstClr val="black"/>
                  </a:solidFill>
                </a:rPr>
                <a:t>Memory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436" name="Rectangle 87"/>
            <p:cNvSpPr>
              <a:spLocks noChangeArrowheads="1"/>
            </p:cNvSpPr>
            <p:nvPr/>
          </p:nvSpPr>
          <p:spPr bwMode="auto">
            <a:xfrm>
              <a:off x="5902833" y="5107305"/>
              <a:ext cx="63817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err="1">
                  <a:solidFill>
                    <a:prstClr val="black"/>
                  </a:solidFill>
                </a:rPr>
                <a:t>WrEn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437" name="Rectangle 88"/>
            <p:cNvSpPr>
              <a:spLocks noChangeArrowheads="1"/>
            </p:cNvSpPr>
            <p:nvPr/>
          </p:nvSpPr>
          <p:spPr bwMode="auto">
            <a:xfrm>
              <a:off x="6514021" y="5107305"/>
              <a:ext cx="58830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err="1" smtClean="0">
                  <a:solidFill>
                    <a:prstClr val="black"/>
                  </a:solidFill>
                </a:rPr>
                <a:t>Addr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438" name="Line 90"/>
            <p:cNvSpPr>
              <a:spLocks noChangeShapeType="1"/>
            </p:cNvSpPr>
            <p:nvPr/>
          </p:nvSpPr>
          <p:spPr bwMode="auto">
            <a:xfrm>
              <a:off x="5931408" y="6050280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9" name="Line 91"/>
            <p:cNvSpPr>
              <a:spLocks noChangeShapeType="1"/>
            </p:cNvSpPr>
            <p:nvPr/>
          </p:nvSpPr>
          <p:spPr bwMode="auto">
            <a:xfrm flipH="1">
              <a:off x="5931408" y="6126480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0" name="Line 92"/>
            <p:cNvSpPr>
              <a:spLocks noChangeShapeType="1"/>
            </p:cNvSpPr>
            <p:nvPr/>
          </p:nvSpPr>
          <p:spPr bwMode="auto">
            <a:xfrm>
              <a:off x="2350008" y="284988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1" name="Line 93"/>
            <p:cNvSpPr>
              <a:spLocks noChangeShapeType="1"/>
            </p:cNvSpPr>
            <p:nvPr/>
          </p:nvSpPr>
          <p:spPr bwMode="auto">
            <a:xfrm>
              <a:off x="2731008" y="284988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2" name="Freeform 94"/>
            <p:cNvSpPr>
              <a:spLocks/>
            </p:cNvSpPr>
            <p:nvPr/>
          </p:nvSpPr>
          <p:spPr bwMode="auto">
            <a:xfrm>
              <a:off x="1816608" y="2926080"/>
              <a:ext cx="304800" cy="228600"/>
            </a:xfrm>
            <a:custGeom>
              <a:avLst/>
              <a:gdLst>
                <a:gd name="T0" fmla="*/ 0 w 192"/>
                <a:gd name="T1" fmla="*/ 0 h 336"/>
                <a:gd name="T2" fmla="*/ 0 w 192"/>
                <a:gd name="T3" fmla="*/ 155529643 h 336"/>
                <a:gd name="T4" fmla="*/ 483870000 w 192"/>
                <a:gd name="T5" fmla="*/ 155529643 h 336"/>
                <a:gd name="T6" fmla="*/ 0 60000 65536"/>
                <a:gd name="T7" fmla="*/ 0 60000 65536"/>
                <a:gd name="T8" fmla="*/ 0 60000 65536"/>
                <a:gd name="T9" fmla="*/ 0 w 192"/>
                <a:gd name="T10" fmla="*/ 0 h 336"/>
                <a:gd name="T11" fmla="*/ 192 w 19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36">
                  <a:moveTo>
                    <a:pt x="0" y="0"/>
                  </a:moveTo>
                  <a:lnTo>
                    <a:pt x="0" y="336"/>
                  </a:lnTo>
                  <a:lnTo>
                    <a:pt x="192" y="33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3" name="Line 95"/>
            <p:cNvSpPr>
              <a:spLocks noChangeShapeType="1"/>
            </p:cNvSpPr>
            <p:nvPr/>
          </p:nvSpPr>
          <p:spPr bwMode="auto">
            <a:xfrm>
              <a:off x="2273808" y="368808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4" name="Line 96"/>
            <p:cNvSpPr>
              <a:spLocks noChangeShapeType="1"/>
            </p:cNvSpPr>
            <p:nvPr/>
          </p:nvSpPr>
          <p:spPr bwMode="auto">
            <a:xfrm>
              <a:off x="2578608" y="330708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5" name="Line 97"/>
            <p:cNvSpPr>
              <a:spLocks noChangeShapeType="1"/>
            </p:cNvSpPr>
            <p:nvPr/>
          </p:nvSpPr>
          <p:spPr bwMode="auto">
            <a:xfrm>
              <a:off x="2959608" y="361188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6" name="Line 98"/>
            <p:cNvSpPr>
              <a:spLocks noChangeShapeType="1"/>
            </p:cNvSpPr>
            <p:nvPr/>
          </p:nvSpPr>
          <p:spPr bwMode="auto">
            <a:xfrm>
              <a:off x="3340608" y="361188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7" name="Rectangle 99"/>
            <p:cNvSpPr>
              <a:spLocks noChangeArrowheads="1"/>
            </p:cNvSpPr>
            <p:nvPr/>
          </p:nvSpPr>
          <p:spPr bwMode="auto">
            <a:xfrm>
              <a:off x="3134233" y="3535680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448" name="Line 100"/>
            <p:cNvSpPr>
              <a:spLocks noChangeShapeType="1"/>
            </p:cNvSpPr>
            <p:nvPr/>
          </p:nvSpPr>
          <p:spPr bwMode="auto">
            <a:xfrm>
              <a:off x="3569208" y="4221480"/>
              <a:ext cx="1752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9" name="Line 101"/>
            <p:cNvSpPr>
              <a:spLocks noChangeShapeType="1"/>
            </p:cNvSpPr>
            <p:nvPr/>
          </p:nvSpPr>
          <p:spPr bwMode="auto">
            <a:xfrm>
              <a:off x="5626608" y="3621024"/>
              <a:ext cx="0" cy="484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0" name="Line 102"/>
            <p:cNvSpPr>
              <a:spLocks noChangeShapeType="1"/>
            </p:cNvSpPr>
            <p:nvPr/>
          </p:nvSpPr>
          <p:spPr bwMode="auto">
            <a:xfrm>
              <a:off x="3569208" y="4754880"/>
              <a:ext cx="914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1" name="Line 103"/>
            <p:cNvSpPr>
              <a:spLocks noChangeShapeType="1"/>
            </p:cNvSpPr>
            <p:nvPr/>
          </p:nvSpPr>
          <p:spPr bwMode="auto">
            <a:xfrm>
              <a:off x="4788408" y="4907280"/>
              <a:ext cx="533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2" name="Line 104"/>
            <p:cNvSpPr>
              <a:spLocks noChangeShapeType="1"/>
            </p:cNvSpPr>
            <p:nvPr/>
          </p:nvSpPr>
          <p:spPr bwMode="auto">
            <a:xfrm>
              <a:off x="3797808" y="5593080"/>
              <a:ext cx="685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3" name="Line 105"/>
            <p:cNvSpPr>
              <a:spLocks noChangeShapeType="1"/>
            </p:cNvSpPr>
            <p:nvPr/>
          </p:nvSpPr>
          <p:spPr bwMode="auto">
            <a:xfrm>
              <a:off x="2731008" y="5593080"/>
              <a:ext cx="685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4" name="Line 106"/>
            <p:cNvSpPr>
              <a:spLocks noChangeShapeType="1"/>
            </p:cNvSpPr>
            <p:nvPr/>
          </p:nvSpPr>
          <p:spPr bwMode="auto">
            <a:xfrm flipH="1">
              <a:off x="2350008" y="4754880"/>
              <a:ext cx="762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5" name="Line 107"/>
            <p:cNvSpPr>
              <a:spLocks noChangeShapeType="1"/>
            </p:cNvSpPr>
            <p:nvPr/>
          </p:nvSpPr>
          <p:spPr bwMode="auto">
            <a:xfrm>
              <a:off x="2426208" y="4754880"/>
              <a:ext cx="762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6" name="Line 108"/>
            <p:cNvSpPr>
              <a:spLocks noChangeShapeType="1"/>
            </p:cNvSpPr>
            <p:nvPr/>
          </p:nvSpPr>
          <p:spPr bwMode="auto">
            <a:xfrm>
              <a:off x="2426208" y="490728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7" name="Line 110"/>
            <p:cNvSpPr>
              <a:spLocks noChangeShapeType="1"/>
            </p:cNvSpPr>
            <p:nvPr/>
          </p:nvSpPr>
          <p:spPr bwMode="auto">
            <a:xfrm flipV="1">
              <a:off x="4636008" y="566928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8" name="Line 111"/>
            <p:cNvSpPr>
              <a:spLocks noChangeShapeType="1"/>
            </p:cNvSpPr>
            <p:nvPr/>
          </p:nvSpPr>
          <p:spPr bwMode="auto">
            <a:xfrm flipH="1">
              <a:off x="5702808" y="6126480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9" name="Line 112"/>
            <p:cNvSpPr>
              <a:spLocks noChangeShapeType="1"/>
            </p:cNvSpPr>
            <p:nvPr/>
          </p:nvSpPr>
          <p:spPr bwMode="auto">
            <a:xfrm>
              <a:off x="5779008" y="4526280"/>
              <a:ext cx="1600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0" name="Line 113"/>
            <p:cNvSpPr>
              <a:spLocks noChangeShapeType="1"/>
            </p:cNvSpPr>
            <p:nvPr/>
          </p:nvSpPr>
          <p:spPr bwMode="auto">
            <a:xfrm>
              <a:off x="6769608" y="452628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1" name="Line 114"/>
            <p:cNvSpPr>
              <a:spLocks noChangeShapeType="1"/>
            </p:cNvSpPr>
            <p:nvPr/>
          </p:nvSpPr>
          <p:spPr bwMode="auto">
            <a:xfrm flipH="1">
              <a:off x="6007608" y="4450080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2" name="Freeform 115"/>
            <p:cNvSpPr>
              <a:spLocks/>
            </p:cNvSpPr>
            <p:nvPr/>
          </p:nvSpPr>
          <p:spPr bwMode="auto">
            <a:xfrm>
              <a:off x="1588008" y="4373880"/>
              <a:ext cx="6248400" cy="2057400"/>
            </a:xfrm>
            <a:custGeom>
              <a:avLst/>
              <a:gdLst>
                <a:gd name="T0" fmla="*/ 2147483647 w 3936"/>
                <a:gd name="T1" fmla="*/ 1088707500 h 1296"/>
                <a:gd name="T2" fmla="*/ 2147483647 w 3936"/>
                <a:gd name="T3" fmla="*/ 1088707500 h 1296"/>
                <a:gd name="T4" fmla="*/ 2147483647 w 3936"/>
                <a:gd name="T5" fmla="*/ 2147483647 h 1296"/>
                <a:gd name="T6" fmla="*/ 0 w 3936"/>
                <a:gd name="T7" fmla="*/ 2147483647 h 1296"/>
                <a:gd name="T8" fmla="*/ 0 w 3936"/>
                <a:gd name="T9" fmla="*/ 0 h 1296"/>
                <a:gd name="T10" fmla="*/ 846772500 w 3936"/>
                <a:gd name="T11" fmla="*/ 0 h 12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36"/>
                <a:gd name="T19" fmla="*/ 0 h 1296"/>
                <a:gd name="T20" fmla="*/ 3936 w 3936"/>
                <a:gd name="T21" fmla="*/ 1296 h 12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36" h="1296">
                  <a:moveTo>
                    <a:pt x="3840" y="432"/>
                  </a:moveTo>
                  <a:lnTo>
                    <a:pt x="3936" y="432"/>
                  </a:lnTo>
                  <a:lnTo>
                    <a:pt x="3936" y="1296"/>
                  </a:lnTo>
                  <a:lnTo>
                    <a:pt x="0" y="1296"/>
                  </a:ln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3" name="Line 118"/>
            <p:cNvSpPr>
              <a:spLocks noChangeShapeType="1"/>
            </p:cNvSpPr>
            <p:nvPr/>
          </p:nvSpPr>
          <p:spPr bwMode="auto">
            <a:xfrm>
              <a:off x="7074408" y="566928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4" name="Freeform 104"/>
            <p:cNvSpPr>
              <a:spLocks/>
            </p:cNvSpPr>
            <p:nvPr/>
          </p:nvSpPr>
          <p:spPr bwMode="auto">
            <a:xfrm>
              <a:off x="4091354" y="4763600"/>
              <a:ext cx="1828800" cy="609600"/>
            </a:xfrm>
            <a:custGeom>
              <a:avLst/>
              <a:gdLst>
                <a:gd name="T0" fmla="*/ 0 w 1152"/>
                <a:gd name="T1" fmla="*/ 0 h 288"/>
                <a:gd name="T2" fmla="*/ 0 w 1152"/>
                <a:gd name="T3" fmla="*/ 2147483647 h 288"/>
                <a:gd name="T4" fmla="*/ 2147483647 w 1152"/>
                <a:gd name="T5" fmla="*/ 2147483647 h 288"/>
                <a:gd name="T6" fmla="*/ 0 60000 65536"/>
                <a:gd name="T7" fmla="*/ 0 60000 65536"/>
                <a:gd name="T8" fmla="*/ 0 60000 65536"/>
                <a:gd name="T9" fmla="*/ 0 w 1152"/>
                <a:gd name="T10" fmla="*/ 0 h 288"/>
                <a:gd name="T11" fmla="*/ 1152 w 1152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288">
                  <a:moveTo>
                    <a:pt x="0" y="0"/>
                  </a:moveTo>
                  <a:lnTo>
                    <a:pt x="0" y="288"/>
                  </a:lnTo>
                  <a:lnTo>
                    <a:pt x="1152" y="28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5" name="Rectangle 68"/>
            <p:cNvSpPr>
              <a:spLocks noChangeArrowheads="1"/>
            </p:cNvSpPr>
            <p:nvPr/>
          </p:nvSpPr>
          <p:spPr bwMode="auto">
            <a:xfrm>
              <a:off x="4389120" y="3456432"/>
              <a:ext cx="627063" cy="398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>
                  <a:solidFill>
                    <a:prstClr val="black"/>
                  </a:solidFill>
                </a:rPr>
                <a:t>zero</a:t>
              </a:r>
            </a:p>
          </p:txBody>
        </p:sp>
        <p:sp>
          <p:nvSpPr>
            <p:cNvPr id="466" name="Rectangle 79"/>
            <p:cNvSpPr>
              <a:spLocks noChangeArrowheads="1"/>
            </p:cNvSpPr>
            <p:nvPr/>
          </p:nvSpPr>
          <p:spPr bwMode="auto">
            <a:xfrm>
              <a:off x="5340594" y="3953975"/>
              <a:ext cx="28575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=</a:t>
              </a:r>
            </a:p>
          </p:txBody>
        </p:sp>
        <p:sp>
          <p:nvSpPr>
            <p:cNvPr id="467" name="Freeform 144"/>
            <p:cNvSpPr>
              <a:spLocks/>
            </p:cNvSpPr>
            <p:nvPr/>
          </p:nvSpPr>
          <p:spPr bwMode="auto">
            <a:xfrm>
              <a:off x="4419600" y="2958246"/>
              <a:ext cx="1070747" cy="1066800"/>
            </a:xfrm>
            <a:custGeom>
              <a:avLst/>
              <a:gdLst>
                <a:gd name="T0" fmla="*/ 2147483647 w 672"/>
                <a:gd name="T1" fmla="*/ 2147483647 h 1008"/>
                <a:gd name="T2" fmla="*/ 2147483647 w 672"/>
                <a:gd name="T3" fmla="*/ 2147483647 h 1008"/>
                <a:gd name="T4" fmla="*/ 0 w 672"/>
                <a:gd name="T5" fmla="*/ 2147483647 h 1008"/>
                <a:gd name="T6" fmla="*/ 0 w 672"/>
                <a:gd name="T7" fmla="*/ 0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1008"/>
                <a:gd name="T14" fmla="*/ 672 w 672"/>
                <a:gd name="T15" fmla="*/ 1008 h 1008"/>
                <a:gd name="connsiteX0" fmla="*/ 10000 w 10000"/>
                <a:gd name="connsiteY0" fmla="*/ 10000 h 10000"/>
                <a:gd name="connsiteX1" fmla="*/ 10000 w 10000"/>
                <a:gd name="connsiteY1" fmla="*/ 6190 h 10000"/>
                <a:gd name="connsiteX2" fmla="*/ 0 w 10000"/>
                <a:gd name="connsiteY2" fmla="*/ 7948 h 10000"/>
                <a:gd name="connsiteX3" fmla="*/ 0 w 10000"/>
                <a:gd name="connsiteY3" fmla="*/ 0 h 10000"/>
                <a:gd name="connsiteX0" fmla="*/ 10000 w 10000"/>
                <a:gd name="connsiteY0" fmla="*/ 10000 h 10000"/>
                <a:gd name="connsiteX1" fmla="*/ 9890 w 10000"/>
                <a:gd name="connsiteY1" fmla="*/ 8168 h 10000"/>
                <a:gd name="connsiteX2" fmla="*/ 0 w 10000"/>
                <a:gd name="connsiteY2" fmla="*/ 7948 h 10000"/>
                <a:gd name="connsiteX3" fmla="*/ 0 w 10000"/>
                <a:gd name="connsiteY3" fmla="*/ 0 h 10000"/>
                <a:gd name="connsiteX0" fmla="*/ 10000 w 10000"/>
                <a:gd name="connsiteY0" fmla="*/ 10000 h 10000"/>
                <a:gd name="connsiteX1" fmla="*/ 9890 w 10000"/>
                <a:gd name="connsiteY1" fmla="*/ 7838 h 10000"/>
                <a:gd name="connsiteX2" fmla="*/ 0 w 10000"/>
                <a:gd name="connsiteY2" fmla="*/ 7948 h 10000"/>
                <a:gd name="connsiteX3" fmla="*/ 0 w 10000"/>
                <a:gd name="connsiteY3" fmla="*/ 0 h 10000"/>
                <a:gd name="connsiteX0" fmla="*/ 10000 w 10257"/>
                <a:gd name="connsiteY0" fmla="*/ 10000 h 10000"/>
                <a:gd name="connsiteX1" fmla="*/ 10220 w 10257"/>
                <a:gd name="connsiteY1" fmla="*/ 8058 h 10000"/>
                <a:gd name="connsiteX2" fmla="*/ 0 w 10257"/>
                <a:gd name="connsiteY2" fmla="*/ 7948 h 10000"/>
                <a:gd name="connsiteX3" fmla="*/ 0 w 10257"/>
                <a:gd name="connsiteY3" fmla="*/ 0 h 10000"/>
                <a:gd name="connsiteX0" fmla="*/ 10000 w 10037"/>
                <a:gd name="connsiteY0" fmla="*/ 10000 h 10000"/>
                <a:gd name="connsiteX1" fmla="*/ 10000 w 10037"/>
                <a:gd name="connsiteY1" fmla="*/ 7948 h 10000"/>
                <a:gd name="connsiteX2" fmla="*/ 0 w 10037"/>
                <a:gd name="connsiteY2" fmla="*/ 7948 h 10000"/>
                <a:gd name="connsiteX3" fmla="*/ 0 w 10037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7" h="10000">
                  <a:moveTo>
                    <a:pt x="10000" y="10000"/>
                  </a:moveTo>
                  <a:cubicBezTo>
                    <a:pt x="9963" y="9389"/>
                    <a:pt x="10037" y="8559"/>
                    <a:pt x="10000" y="7948"/>
                  </a:cubicBezTo>
                  <a:lnTo>
                    <a:pt x="0" y="7948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8" name="Line 109"/>
            <p:cNvSpPr>
              <a:spLocks noChangeShapeType="1"/>
            </p:cNvSpPr>
            <p:nvPr/>
          </p:nvSpPr>
          <p:spPr bwMode="auto">
            <a:xfrm flipV="1">
              <a:off x="3645408" y="6126480"/>
              <a:ext cx="0" cy="1371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9" name="Line 119"/>
            <p:cNvSpPr>
              <a:spLocks noChangeShapeType="1"/>
            </p:cNvSpPr>
            <p:nvPr/>
          </p:nvSpPr>
          <p:spPr bwMode="auto">
            <a:xfrm flipH="1">
              <a:off x="3331082" y="6263640"/>
              <a:ext cx="3200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0" name="Line 127"/>
            <p:cNvSpPr>
              <a:spLocks noChangeShapeType="1"/>
            </p:cNvSpPr>
            <p:nvPr/>
          </p:nvSpPr>
          <p:spPr bwMode="auto">
            <a:xfrm flipV="1">
              <a:off x="6905624" y="2112963"/>
              <a:ext cx="551717" cy="15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1" name="Rectangle 128"/>
            <p:cNvSpPr>
              <a:spLocks noChangeArrowheads="1"/>
            </p:cNvSpPr>
            <p:nvPr/>
          </p:nvSpPr>
          <p:spPr bwMode="auto">
            <a:xfrm>
              <a:off x="5228492" y="1785816"/>
              <a:ext cx="189699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smtClean="0">
                  <a:solidFill>
                    <a:prstClr val="black"/>
                  </a:solidFill>
                </a:rPr>
                <a:t>Instruction &lt;</a:t>
              </a:r>
              <a:r>
                <a:rPr lang="en-US" dirty="0">
                  <a:solidFill>
                    <a:prstClr val="black"/>
                  </a:solidFill>
                </a:rPr>
                <a:t>31:0&gt;</a:t>
              </a:r>
            </a:p>
          </p:txBody>
        </p:sp>
        <p:sp>
          <p:nvSpPr>
            <p:cNvPr id="472" name="Rectangle 130"/>
            <p:cNvSpPr>
              <a:spLocks noChangeArrowheads="1"/>
            </p:cNvSpPr>
            <p:nvPr/>
          </p:nvSpPr>
          <p:spPr bwMode="auto">
            <a:xfrm rot="5400000">
              <a:off x="4944465" y="2343246"/>
              <a:ext cx="94417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&lt;21:25&gt;</a:t>
              </a:r>
            </a:p>
          </p:txBody>
        </p:sp>
        <p:sp>
          <p:nvSpPr>
            <p:cNvPr id="473" name="Line 129"/>
            <p:cNvSpPr>
              <a:spLocks noChangeShapeType="1"/>
            </p:cNvSpPr>
            <p:nvPr/>
          </p:nvSpPr>
          <p:spPr bwMode="auto">
            <a:xfrm>
              <a:off x="5304692" y="2120901"/>
              <a:ext cx="0" cy="889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4" name="Rectangle 131"/>
            <p:cNvSpPr>
              <a:spLocks noChangeArrowheads="1"/>
            </p:cNvSpPr>
            <p:nvPr/>
          </p:nvSpPr>
          <p:spPr bwMode="auto">
            <a:xfrm rot="5400000">
              <a:off x="5477865" y="2343246"/>
              <a:ext cx="94417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&lt;16:20&gt;</a:t>
              </a:r>
            </a:p>
          </p:txBody>
        </p:sp>
        <p:sp>
          <p:nvSpPr>
            <p:cNvPr id="475" name="Rectangle 132"/>
            <p:cNvSpPr>
              <a:spLocks noChangeArrowheads="1"/>
            </p:cNvSpPr>
            <p:nvPr/>
          </p:nvSpPr>
          <p:spPr bwMode="auto">
            <a:xfrm rot="5400000">
              <a:off x="6011265" y="2343246"/>
              <a:ext cx="94417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&lt;11:15&gt;</a:t>
              </a:r>
            </a:p>
          </p:txBody>
        </p:sp>
        <p:sp>
          <p:nvSpPr>
            <p:cNvPr id="476" name="Rectangle 133"/>
            <p:cNvSpPr>
              <a:spLocks noChangeArrowheads="1"/>
            </p:cNvSpPr>
            <p:nvPr/>
          </p:nvSpPr>
          <p:spPr bwMode="auto">
            <a:xfrm rot="5400000">
              <a:off x="6599267" y="2295377"/>
              <a:ext cx="827151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&lt;0:15&gt;</a:t>
              </a:r>
            </a:p>
          </p:txBody>
        </p:sp>
        <p:sp>
          <p:nvSpPr>
            <p:cNvPr id="477" name="Line 134"/>
            <p:cNvSpPr>
              <a:spLocks noChangeShapeType="1"/>
            </p:cNvSpPr>
            <p:nvPr/>
          </p:nvSpPr>
          <p:spPr bwMode="auto">
            <a:xfrm>
              <a:off x="5838092" y="2120901"/>
              <a:ext cx="0" cy="889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8" name="Line 135"/>
            <p:cNvSpPr>
              <a:spLocks noChangeShapeType="1"/>
            </p:cNvSpPr>
            <p:nvPr/>
          </p:nvSpPr>
          <p:spPr bwMode="auto">
            <a:xfrm>
              <a:off x="6371492" y="2120901"/>
              <a:ext cx="0" cy="889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9" name="Line 136"/>
            <p:cNvSpPr>
              <a:spLocks noChangeShapeType="1"/>
            </p:cNvSpPr>
            <p:nvPr/>
          </p:nvSpPr>
          <p:spPr bwMode="auto">
            <a:xfrm>
              <a:off x="6904892" y="2120901"/>
              <a:ext cx="0" cy="889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0" name="Rectangle 137"/>
            <p:cNvSpPr>
              <a:spLocks noChangeArrowheads="1"/>
            </p:cNvSpPr>
            <p:nvPr/>
          </p:nvSpPr>
          <p:spPr bwMode="auto">
            <a:xfrm>
              <a:off x="6568221" y="2911232"/>
              <a:ext cx="83837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i</a:t>
              </a:r>
              <a:r>
                <a:rPr lang="en-US" dirty="0" smtClean="0">
                  <a:solidFill>
                    <a:prstClr val="black"/>
                  </a:solidFill>
                </a:rPr>
                <a:t>mm16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81" name="Rectangle 138"/>
            <p:cNvSpPr>
              <a:spLocks noChangeArrowheads="1"/>
            </p:cNvSpPr>
            <p:nvPr/>
          </p:nvSpPr>
          <p:spPr bwMode="auto">
            <a:xfrm>
              <a:off x="6163774" y="2911232"/>
              <a:ext cx="38158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r</a:t>
              </a:r>
              <a:r>
                <a:rPr lang="en-US" dirty="0" smtClean="0">
                  <a:solidFill>
                    <a:prstClr val="black"/>
                  </a:solidFill>
                </a:rPr>
                <a:t>d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82" name="Rectangle 139"/>
            <p:cNvSpPr>
              <a:spLocks noChangeArrowheads="1"/>
            </p:cNvSpPr>
            <p:nvPr/>
          </p:nvSpPr>
          <p:spPr bwMode="auto">
            <a:xfrm>
              <a:off x="5671405" y="2911232"/>
              <a:ext cx="339838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>
                  <a:solidFill>
                    <a:prstClr val="black"/>
                  </a:solidFill>
                </a:rPr>
                <a:t>r</a:t>
              </a:r>
              <a:r>
                <a:rPr lang="en-US" dirty="0" err="1" smtClean="0">
                  <a:solidFill>
                    <a:prstClr val="black"/>
                  </a:solidFill>
                </a:rPr>
                <a:t>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83" name="Rectangle 140"/>
            <p:cNvSpPr>
              <a:spLocks noChangeArrowheads="1"/>
            </p:cNvSpPr>
            <p:nvPr/>
          </p:nvSpPr>
          <p:spPr bwMode="auto">
            <a:xfrm>
              <a:off x="5138005" y="2911232"/>
              <a:ext cx="34868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>
                  <a:solidFill>
                    <a:prstClr val="black"/>
                  </a:solidFill>
                </a:rPr>
                <a:t>r</a:t>
              </a:r>
              <a:r>
                <a:rPr lang="en-US" dirty="0" err="1" smtClean="0">
                  <a:solidFill>
                    <a:prstClr val="black"/>
                  </a:solidFill>
                </a:rPr>
                <a:t>s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84" name="Rectangle 141"/>
            <p:cNvSpPr>
              <a:spLocks noChangeArrowheads="1"/>
            </p:cNvSpPr>
            <p:nvPr/>
          </p:nvSpPr>
          <p:spPr bwMode="auto">
            <a:xfrm>
              <a:off x="3325080" y="2120779"/>
              <a:ext cx="239712" cy="369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5" name="Rectangle 143"/>
            <p:cNvSpPr>
              <a:spLocks noChangeArrowheads="1"/>
            </p:cNvSpPr>
            <p:nvPr/>
          </p:nvSpPr>
          <p:spPr bwMode="auto">
            <a:xfrm>
              <a:off x="2034442" y="1950916"/>
              <a:ext cx="1250343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>
                  <a:solidFill>
                    <a:prstClr val="black"/>
                  </a:solidFill>
                </a:rPr>
                <a:t>nPC_sel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486" name="Rectangle 144"/>
            <p:cNvSpPr>
              <a:spLocks noChangeArrowheads="1"/>
            </p:cNvSpPr>
            <p:nvPr/>
          </p:nvSpPr>
          <p:spPr bwMode="auto">
            <a:xfrm>
              <a:off x="3872767" y="1968379"/>
              <a:ext cx="1101725" cy="10001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r>
                <a:rPr lang="en-US" sz="2000" b="1" dirty="0" err="1" smtClean="0">
                  <a:solidFill>
                    <a:prstClr val="black"/>
                  </a:solidFill>
                </a:rPr>
                <a:t>Instr</a:t>
              </a:r>
              <a:endParaRPr lang="en-US" sz="2000" b="1" dirty="0" smtClean="0">
                <a:solidFill>
                  <a:prstClr val="black"/>
                </a:solidFill>
              </a:endParaRPr>
            </a:p>
            <a:p>
              <a:pPr algn="ctr" defTabSz="457200">
                <a:defRPr/>
              </a:pPr>
              <a:r>
                <a:rPr lang="en-US" sz="2000" b="1" dirty="0" smtClean="0">
                  <a:solidFill>
                    <a:prstClr val="black"/>
                  </a:solidFill>
                </a:rPr>
                <a:t>Fetch</a:t>
              </a:r>
            </a:p>
            <a:p>
              <a:pPr algn="ctr" defTabSz="457200">
                <a:defRPr/>
              </a:pPr>
              <a:r>
                <a:rPr lang="en-US" sz="2000" b="1" dirty="0" smtClean="0">
                  <a:solidFill>
                    <a:prstClr val="black"/>
                  </a:solidFill>
                </a:rPr>
                <a:t>Unit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487" name="Line 146"/>
            <p:cNvSpPr>
              <a:spLocks noChangeShapeType="1"/>
            </p:cNvSpPr>
            <p:nvPr/>
          </p:nvSpPr>
          <p:spPr bwMode="auto">
            <a:xfrm>
              <a:off x="3475892" y="2179516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8" name="Line 147"/>
            <p:cNvSpPr>
              <a:spLocks noChangeShapeType="1"/>
            </p:cNvSpPr>
            <p:nvPr/>
          </p:nvSpPr>
          <p:spPr bwMode="auto">
            <a:xfrm>
              <a:off x="3475892" y="2179516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9" name="Rectangle 148"/>
            <p:cNvSpPr>
              <a:spLocks noChangeArrowheads="1"/>
            </p:cNvSpPr>
            <p:nvPr/>
          </p:nvSpPr>
          <p:spPr bwMode="auto">
            <a:xfrm>
              <a:off x="3149478" y="2496039"/>
              <a:ext cx="5594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CLK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490" name="Line 149"/>
            <p:cNvSpPr>
              <a:spLocks noChangeShapeType="1"/>
            </p:cNvSpPr>
            <p:nvPr/>
          </p:nvSpPr>
          <p:spPr bwMode="auto">
            <a:xfrm flipH="1">
              <a:off x="3628292" y="2712916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1" name="Line 150"/>
            <p:cNvSpPr>
              <a:spLocks noChangeShapeType="1"/>
            </p:cNvSpPr>
            <p:nvPr/>
          </p:nvSpPr>
          <p:spPr bwMode="auto">
            <a:xfrm>
              <a:off x="3856892" y="2636716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2" name="Line 151"/>
            <p:cNvSpPr>
              <a:spLocks noChangeShapeType="1"/>
            </p:cNvSpPr>
            <p:nvPr/>
          </p:nvSpPr>
          <p:spPr bwMode="auto">
            <a:xfrm flipH="1">
              <a:off x="3856892" y="2712916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493" name="Straight Connector 492"/>
            <p:cNvCxnSpPr/>
            <p:nvPr/>
          </p:nvCxnSpPr>
          <p:spPr>
            <a:xfrm flipV="1">
              <a:off x="6373368" y="2114550"/>
              <a:ext cx="53035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/>
            <p:cNvCxnSpPr/>
            <p:nvPr/>
          </p:nvCxnSpPr>
          <p:spPr>
            <a:xfrm flipV="1">
              <a:off x="5843588" y="2114550"/>
              <a:ext cx="53035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/>
            <p:nvPr/>
          </p:nvCxnSpPr>
          <p:spPr>
            <a:xfrm flipV="1">
              <a:off x="5303520" y="2112264"/>
              <a:ext cx="5394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/>
            <p:cNvCxnSpPr/>
            <p:nvPr/>
          </p:nvCxnSpPr>
          <p:spPr>
            <a:xfrm flipV="1">
              <a:off x="4983480" y="2112264"/>
              <a:ext cx="3200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Desired </a:t>
            </a:r>
            <a:r>
              <a:rPr lang="en-US" dirty="0" err="1" smtClean="0">
                <a:solidFill>
                  <a:schemeClr val="accent1"/>
                </a:solidFill>
              </a:rPr>
              <a:t>Datapath</a:t>
            </a:r>
            <a:r>
              <a:rPr lang="en-US" dirty="0" smtClean="0">
                <a:solidFill>
                  <a:schemeClr val="accent1"/>
                </a:solidFill>
              </a:rPr>
              <a:t> For </a:t>
            </a:r>
            <a:r>
              <a:rPr lang="en-US" dirty="0" err="1" smtClean="0">
                <a:solidFill>
                  <a:schemeClr val="accent1"/>
                </a:solidFill>
                <a:latin typeface="Courier New" charset="0"/>
              </a:rPr>
              <a:t>addu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73152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R[rd]</a:t>
            </a:r>
            <a:r>
              <a:rPr lang="en-US" sz="2800" dirty="0" smtClean="0">
                <a:latin typeface="Courier New" pitchFamily="49" charset="0"/>
                <a:ea typeface="Courier" charset="0"/>
                <a:cs typeface="Courier New" pitchFamily="49" charset="0"/>
                <a:sym typeface="Symbol" charset="2"/>
              </a:rPr>
              <a:t></a:t>
            </a:r>
            <a:r>
              <a:rPr lang="en-US" sz="28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R[</a:t>
            </a:r>
            <a:r>
              <a:rPr lang="en-US" sz="28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rs</a:t>
            </a:r>
            <a:r>
              <a:rPr lang="en-US" sz="28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]+R[</a:t>
            </a:r>
            <a:r>
              <a:rPr lang="en-US" sz="28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rt</a:t>
            </a:r>
            <a:r>
              <a:rPr lang="en-US" sz="28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];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42" name="Group 141"/>
          <p:cNvGrpSpPr/>
          <p:nvPr/>
        </p:nvGrpSpPr>
        <p:grpSpPr>
          <a:xfrm>
            <a:off x="914400" y="1783080"/>
            <a:ext cx="7526022" cy="4662009"/>
            <a:chOff x="914400" y="1785816"/>
            <a:chExt cx="7526022" cy="4662009"/>
          </a:xfrm>
        </p:grpSpPr>
        <p:sp>
          <p:nvSpPr>
            <p:cNvPr id="8" name="Rectangle 26"/>
            <p:cNvSpPr>
              <a:spLocks noChangeArrowheads="1"/>
            </p:cNvSpPr>
            <p:nvPr/>
          </p:nvSpPr>
          <p:spPr bwMode="auto">
            <a:xfrm>
              <a:off x="5855208" y="420389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9" name="Rectangle 27"/>
            <p:cNvSpPr>
              <a:spLocks noChangeArrowheads="1"/>
            </p:cNvSpPr>
            <p:nvPr/>
          </p:nvSpPr>
          <p:spPr bwMode="auto">
            <a:xfrm>
              <a:off x="5166359" y="3264408"/>
              <a:ext cx="1199271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ALUctr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1920880" y="4847120"/>
              <a:ext cx="5594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CLK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11" name="Rectangle 29"/>
            <p:cNvSpPr>
              <a:spLocks noChangeArrowheads="1"/>
            </p:cNvSpPr>
            <p:nvPr/>
          </p:nvSpPr>
          <p:spPr bwMode="auto">
            <a:xfrm>
              <a:off x="1424496" y="4002405"/>
              <a:ext cx="720725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>
                  <a:solidFill>
                    <a:prstClr val="black"/>
                  </a:solidFill>
                </a:rPr>
                <a:t>busW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Rectangle 30"/>
            <p:cNvSpPr>
              <a:spLocks noChangeArrowheads="1"/>
            </p:cNvSpPr>
            <p:nvPr/>
          </p:nvSpPr>
          <p:spPr bwMode="auto">
            <a:xfrm>
              <a:off x="1280160" y="3307080"/>
              <a:ext cx="1122937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RegWr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13" name="Line 31"/>
            <p:cNvSpPr>
              <a:spLocks noChangeShapeType="1"/>
            </p:cNvSpPr>
            <p:nvPr/>
          </p:nvSpPr>
          <p:spPr bwMode="auto">
            <a:xfrm flipH="1">
              <a:off x="1734058" y="4321492"/>
              <a:ext cx="88900" cy="128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Rectangle 32"/>
            <p:cNvSpPr>
              <a:spLocks noChangeArrowheads="1"/>
            </p:cNvSpPr>
            <p:nvPr/>
          </p:nvSpPr>
          <p:spPr bwMode="auto">
            <a:xfrm>
              <a:off x="1586421" y="44215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 flipH="1">
              <a:off x="4559808" y="4145280"/>
              <a:ext cx="88900" cy="130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Rectangle 34"/>
            <p:cNvSpPr>
              <a:spLocks noChangeArrowheads="1"/>
            </p:cNvSpPr>
            <p:nvPr/>
          </p:nvSpPr>
          <p:spPr bwMode="auto">
            <a:xfrm>
              <a:off x="4407408" y="3840480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7" name="Rectangle 35"/>
            <p:cNvSpPr>
              <a:spLocks noChangeArrowheads="1"/>
            </p:cNvSpPr>
            <p:nvPr/>
          </p:nvSpPr>
          <p:spPr bwMode="auto">
            <a:xfrm>
              <a:off x="3613658" y="3840480"/>
              <a:ext cx="717550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busA</a:t>
              </a:r>
            </a:p>
          </p:txBody>
        </p:sp>
        <p:sp>
          <p:nvSpPr>
            <p:cNvPr id="18" name="Line 36"/>
            <p:cNvSpPr>
              <a:spLocks noChangeShapeType="1"/>
            </p:cNvSpPr>
            <p:nvPr/>
          </p:nvSpPr>
          <p:spPr bwMode="auto">
            <a:xfrm flipV="1">
              <a:off x="3874008" y="4678680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Rectangle 37"/>
            <p:cNvSpPr>
              <a:spLocks noChangeArrowheads="1"/>
            </p:cNvSpPr>
            <p:nvPr/>
          </p:nvSpPr>
          <p:spPr bwMode="auto">
            <a:xfrm>
              <a:off x="3718433" y="48025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20" name="Rectangle 38"/>
            <p:cNvSpPr>
              <a:spLocks noChangeArrowheads="1"/>
            </p:cNvSpPr>
            <p:nvPr/>
          </p:nvSpPr>
          <p:spPr bwMode="auto">
            <a:xfrm>
              <a:off x="3645408" y="4373880"/>
              <a:ext cx="703263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busB</a:t>
              </a:r>
            </a:p>
          </p:txBody>
        </p:sp>
        <p:sp>
          <p:nvSpPr>
            <p:cNvPr id="21" name="Line 39"/>
            <p:cNvSpPr>
              <a:spLocks noChangeShapeType="1"/>
            </p:cNvSpPr>
            <p:nvPr/>
          </p:nvSpPr>
          <p:spPr bwMode="auto">
            <a:xfrm flipV="1">
              <a:off x="3264408" y="3684905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40"/>
            <p:cNvSpPr>
              <a:spLocks noChangeShapeType="1"/>
            </p:cNvSpPr>
            <p:nvPr/>
          </p:nvSpPr>
          <p:spPr bwMode="auto">
            <a:xfrm flipV="1">
              <a:off x="2515108" y="3684905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Rectangle 41"/>
            <p:cNvSpPr>
              <a:spLocks noChangeArrowheads="1"/>
            </p:cNvSpPr>
            <p:nvPr/>
          </p:nvSpPr>
          <p:spPr bwMode="auto">
            <a:xfrm>
              <a:off x="2372233" y="3535680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24" name="Line 42"/>
            <p:cNvSpPr>
              <a:spLocks noChangeShapeType="1"/>
            </p:cNvSpPr>
            <p:nvPr/>
          </p:nvSpPr>
          <p:spPr bwMode="auto">
            <a:xfrm flipV="1">
              <a:off x="2896108" y="3684905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Rectangle 43"/>
            <p:cNvSpPr>
              <a:spLocks noChangeArrowheads="1"/>
            </p:cNvSpPr>
            <p:nvPr/>
          </p:nvSpPr>
          <p:spPr bwMode="auto">
            <a:xfrm>
              <a:off x="2731008" y="3535680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26" name="Rectangle 44"/>
            <p:cNvSpPr>
              <a:spLocks noChangeArrowheads="1"/>
            </p:cNvSpPr>
            <p:nvPr/>
          </p:nvSpPr>
          <p:spPr bwMode="auto">
            <a:xfrm>
              <a:off x="2310321" y="3911917"/>
              <a:ext cx="475901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smtClean="0">
                  <a:solidFill>
                    <a:prstClr val="black"/>
                  </a:solidFill>
                </a:rPr>
                <a:t>RW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7" name="Rectangle 45"/>
            <p:cNvSpPr>
              <a:spLocks noChangeArrowheads="1"/>
            </p:cNvSpPr>
            <p:nvPr/>
          </p:nvSpPr>
          <p:spPr bwMode="auto">
            <a:xfrm>
              <a:off x="2767521" y="3911917"/>
              <a:ext cx="413576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smtClean="0">
                  <a:solidFill>
                    <a:prstClr val="black"/>
                  </a:solidFill>
                </a:rPr>
                <a:t>RA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8" name="Rectangle 46"/>
            <p:cNvSpPr>
              <a:spLocks noChangeArrowheads="1"/>
            </p:cNvSpPr>
            <p:nvPr/>
          </p:nvSpPr>
          <p:spPr bwMode="auto">
            <a:xfrm>
              <a:off x="3148521" y="3911917"/>
              <a:ext cx="40716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smtClean="0">
                  <a:solidFill>
                    <a:prstClr val="black"/>
                  </a:solidFill>
                </a:rPr>
                <a:t>RB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30" name="Rectangle 48"/>
            <p:cNvSpPr>
              <a:spLocks noChangeArrowheads="1"/>
            </p:cNvSpPr>
            <p:nvPr/>
          </p:nvSpPr>
          <p:spPr bwMode="auto">
            <a:xfrm>
              <a:off x="2731008" y="3307080"/>
              <a:ext cx="34955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 smtClean="0">
                  <a:solidFill>
                    <a:prstClr val="black"/>
                  </a:solidFill>
                </a:rPr>
                <a:t>rs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1" name="Rectangle 49"/>
            <p:cNvSpPr>
              <a:spLocks noChangeArrowheads="1"/>
            </p:cNvSpPr>
            <p:nvPr/>
          </p:nvSpPr>
          <p:spPr bwMode="auto">
            <a:xfrm>
              <a:off x="2562733" y="2545080"/>
              <a:ext cx="340539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 smtClean="0">
                  <a:solidFill>
                    <a:prstClr val="black"/>
                  </a:solidFill>
                </a:rPr>
                <a:t>rt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2" name="Rectangle 50"/>
            <p:cNvSpPr>
              <a:spLocks noChangeArrowheads="1"/>
            </p:cNvSpPr>
            <p:nvPr/>
          </p:nvSpPr>
          <p:spPr bwMode="auto">
            <a:xfrm>
              <a:off x="3140176" y="3307080"/>
              <a:ext cx="340539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dirty="0" err="1" smtClean="0">
                  <a:solidFill>
                    <a:prstClr val="black"/>
                  </a:solidFill>
                </a:rPr>
                <a:t>rt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3" name="Rectangle 51"/>
            <p:cNvSpPr>
              <a:spLocks noChangeArrowheads="1"/>
            </p:cNvSpPr>
            <p:nvPr/>
          </p:nvSpPr>
          <p:spPr bwMode="auto">
            <a:xfrm>
              <a:off x="2130933" y="2545080"/>
              <a:ext cx="38134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smtClean="0">
                  <a:solidFill>
                    <a:prstClr val="black"/>
                  </a:solidFill>
                </a:rPr>
                <a:t>rd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4" name="Rectangle 52"/>
            <p:cNvSpPr>
              <a:spLocks noChangeArrowheads="1"/>
            </p:cNvSpPr>
            <p:nvPr/>
          </p:nvSpPr>
          <p:spPr bwMode="auto">
            <a:xfrm>
              <a:off x="914400" y="2545080"/>
              <a:ext cx="115480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RegDst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 rot="5400000">
              <a:off x="3084655" y="5424033"/>
              <a:ext cx="1042416" cy="3566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r>
                <a:rPr lang="en-US" b="1" dirty="0" smtClean="0">
                  <a:solidFill>
                    <a:prstClr val="black"/>
                  </a:solidFill>
                </a:rPr>
                <a:t>Extender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37" name="Rectangle 55"/>
            <p:cNvSpPr>
              <a:spLocks noChangeArrowheads="1"/>
            </p:cNvSpPr>
            <p:nvPr/>
          </p:nvSpPr>
          <p:spPr bwMode="auto">
            <a:xfrm>
              <a:off x="3950208" y="56407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38" name="Line 56"/>
            <p:cNvSpPr>
              <a:spLocks noChangeShapeType="1"/>
            </p:cNvSpPr>
            <p:nvPr/>
          </p:nvSpPr>
          <p:spPr bwMode="auto">
            <a:xfrm flipH="1">
              <a:off x="4102608" y="5539105"/>
              <a:ext cx="88900" cy="130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Line 57"/>
            <p:cNvSpPr>
              <a:spLocks noChangeShapeType="1"/>
            </p:cNvSpPr>
            <p:nvPr/>
          </p:nvSpPr>
          <p:spPr bwMode="auto">
            <a:xfrm flipH="1">
              <a:off x="3023108" y="5540692"/>
              <a:ext cx="88900" cy="128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Rectangle 58"/>
            <p:cNvSpPr>
              <a:spLocks noChangeArrowheads="1"/>
            </p:cNvSpPr>
            <p:nvPr/>
          </p:nvSpPr>
          <p:spPr bwMode="auto">
            <a:xfrm>
              <a:off x="2807208" y="56407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41" name="Rectangle 59"/>
            <p:cNvSpPr>
              <a:spLocks noChangeArrowheads="1"/>
            </p:cNvSpPr>
            <p:nvPr/>
          </p:nvSpPr>
          <p:spPr bwMode="auto">
            <a:xfrm>
              <a:off x="1892808" y="5364480"/>
              <a:ext cx="911225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imm16</a:t>
              </a:r>
            </a:p>
          </p:txBody>
        </p:sp>
        <p:sp>
          <p:nvSpPr>
            <p:cNvPr id="42" name="Rectangle 60"/>
            <p:cNvSpPr>
              <a:spLocks noChangeArrowheads="1"/>
            </p:cNvSpPr>
            <p:nvPr/>
          </p:nvSpPr>
          <p:spPr bwMode="auto">
            <a:xfrm>
              <a:off x="4023360" y="5974080"/>
              <a:ext cx="1159293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ALUSrc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43" name="Rectangle 61"/>
            <p:cNvSpPr>
              <a:spLocks noChangeArrowheads="1"/>
            </p:cNvSpPr>
            <p:nvPr/>
          </p:nvSpPr>
          <p:spPr bwMode="auto">
            <a:xfrm>
              <a:off x="2103120" y="6050280"/>
              <a:ext cx="10571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ExtOp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44" name="Line 62"/>
            <p:cNvSpPr>
              <a:spLocks noChangeShapeType="1"/>
            </p:cNvSpPr>
            <p:nvPr/>
          </p:nvSpPr>
          <p:spPr bwMode="auto">
            <a:xfrm flipV="1">
              <a:off x="7531608" y="3931920"/>
              <a:ext cx="0" cy="475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Rectangle 63"/>
            <p:cNvSpPr>
              <a:spLocks noChangeArrowheads="1"/>
            </p:cNvSpPr>
            <p:nvPr/>
          </p:nvSpPr>
          <p:spPr bwMode="auto">
            <a:xfrm>
              <a:off x="6858000" y="3566160"/>
              <a:ext cx="1582422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MemtoReg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46" name="Rectangle 64"/>
            <p:cNvSpPr>
              <a:spLocks noChangeArrowheads="1"/>
            </p:cNvSpPr>
            <p:nvPr/>
          </p:nvSpPr>
          <p:spPr bwMode="auto">
            <a:xfrm>
              <a:off x="5224303" y="5909912"/>
              <a:ext cx="5594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CLK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47" name="Rectangle 65"/>
            <p:cNvSpPr>
              <a:spLocks noChangeArrowheads="1"/>
            </p:cNvSpPr>
            <p:nvPr/>
          </p:nvSpPr>
          <p:spPr bwMode="auto">
            <a:xfrm>
              <a:off x="5073160" y="5364480"/>
              <a:ext cx="935038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>
                  <a:solidFill>
                    <a:prstClr val="black"/>
                  </a:solidFill>
                </a:rPr>
                <a:t>Data In</a:t>
              </a:r>
            </a:p>
          </p:txBody>
        </p:sp>
        <p:sp>
          <p:nvSpPr>
            <p:cNvPr id="48" name="Line 66"/>
            <p:cNvSpPr>
              <a:spLocks noChangeShapeType="1"/>
            </p:cNvSpPr>
            <p:nvPr/>
          </p:nvSpPr>
          <p:spPr bwMode="auto">
            <a:xfrm flipH="1">
              <a:off x="5520246" y="5283517"/>
              <a:ext cx="88900" cy="128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Rectangle 67"/>
            <p:cNvSpPr>
              <a:spLocks noChangeArrowheads="1"/>
            </p:cNvSpPr>
            <p:nvPr/>
          </p:nvSpPr>
          <p:spPr bwMode="auto">
            <a:xfrm>
              <a:off x="5550408" y="5059680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50" name="Line 68"/>
            <p:cNvSpPr>
              <a:spLocks noChangeShapeType="1"/>
            </p:cNvSpPr>
            <p:nvPr/>
          </p:nvSpPr>
          <p:spPr bwMode="auto">
            <a:xfrm flipV="1">
              <a:off x="6223508" y="4224528"/>
              <a:ext cx="12700" cy="932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Rectangle 69"/>
            <p:cNvSpPr>
              <a:spLocks noChangeArrowheads="1"/>
            </p:cNvSpPr>
            <p:nvPr/>
          </p:nvSpPr>
          <p:spPr bwMode="auto">
            <a:xfrm>
              <a:off x="5669280" y="3840480"/>
              <a:ext cx="129253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MemWr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grpSp>
          <p:nvGrpSpPr>
            <p:cNvPr id="52" name="Group 70"/>
            <p:cNvGrpSpPr>
              <a:grpSpLocks/>
            </p:cNvGrpSpPr>
            <p:nvPr/>
          </p:nvGrpSpPr>
          <p:grpSpPr bwMode="auto">
            <a:xfrm>
              <a:off x="2121408" y="2973705"/>
              <a:ext cx="838200" cy="336550"/>
              <a:chOff x="2640" y="1422"/>
              <a:chExt cx="528" cy="212"/>
            </a:xfrm>
          </p:grpSpPr>
          <p:sp>
            <p:nvSpPr>
              <p:cNvPr id="96" name="Rectangle 71"/>
              <p:cNvSpPr>
                <a:spLocks noChangeArrowheads="1"/>
              </p:cNvSpPr>
              <p:nvPr/>
            </p:nvSpPr>
            <p:spPr bwMode="auto">
              <a:xfrm>
                <a:off x="2928" y="1422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97" name="Rectangle 72"/>
              <p:cNvSpPr>
                <a:spLocks noChangeArrowheads="1"/>
              </p:cNvSpPr>
              <p:nvPr/>
            </p:nvSpPr>
            <p:spPr bwMode="auto">
              <a:xfrm>
                <a:off x="2688" y="1422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98" name="Freeform 73"/>
              <p:cNvSpPr>
                <a:spLocks/>
              </p:cNvSpPr>
              <p:nvPr/>
            </p:nvSpPr>
            <p:spPr bwMode="auto">
              <a:xfrm>
                <a:off x="2640" y="1440"/>
                <a:ext cx="528" cy="192"/>
              </a:xfrm>
              <a:custGeom>
                <a:avLst/>
                <a:gdLst>
                  <a:gd name="T0" fmla="*/ 0 w 528"/>
                  <a:gd name="T1" fmla="*/ 0 h 192"/>
                  <a:gd name="T2" fmla="*/ 48 w 528"/>
                  <a:gd name="T3" fmla="*/ 192 h 192"/>
                  <a:gd name="T4" fmla="*/ 480 w 528"/>
                  <a:gd name="T5" fmla="*/ 192 h 192"/>
                  <a:gd name="T6" fmla="*/ 528 w 528"/>
                  <a:gd name="T7" fmla="*/ 0 h 192"/>
                  <a:gd name="T8" fmla="*/ 0 w 528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192"/>
                  <a:gd name="T17" fmla="*/ 528 w 528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192">
                    <a:moveTo>
                      <a:pt x="0" y="0"/>
                    </a:moveTo>
                    <a:lnTo>
                      <a:pt x="48" y="192"/>
                    </a:lnTo>
                    <a:lnTo>
                      <a:pt x="480" y="192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3" name="Rectangle 74"/>
            <p:cNvSpPr>
              <a:spLocks noChangeArrowheads="1"/>
            </p:cNvSpPr>
            <p:nvPr/>
          </p:nvSpPr>
          <p:spPr bwMode="auto">
            <a:xfrm>
              <a:off x="2121408" y="3916680"/>
              <a:ext cx="1447800" cy="990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r>
                <a:rPr lang="en-US" sz="2000" b="1" dirty="0" err="1" smtClean="0">
                  <a:solidFill>
                    <a:prstClr val="black"/>
                  </a:solidFill>
                </a:rPr>
                <a:t>RegFile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grpSp>
          <p:nvGrpSpPr>
            <p:cNvPr id="54" name="Group 75"/>
            <p:cNvGrpSpPr>
              <a:grpSpLocks/>
            </p:cNvGrpSpPr>
            <p:nvPr/>
          </p:nvGrpSpPr>
          <p:grpSpPr bwMode="auto">
            <a:xfrm>
              <a:off x="4429633" y="4526280"/>
              <a:ext cx="358775" cy="1219200"/>
              <a:chOff x="3518" y="2640"/>
              <a:chExt cx="226" cy="768"/>
            </a:xfrm>
          </p:grpSpPr>
          <p:sp>
            <p:nvSpPr>
              <p:cNvPr id="93" name="Rectangle 76"/>
              <p:cNvSpPr>
                <a:spLocks noChangeArrowheads="1"/>
              </p:cNvSpPr>
              <p:nvPr/>
            </p:nvSpPr>
            <p:spPr bwMode="auto">
              <a:xfrm>
                <a:off x="3518" y="2696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94" name="Rectangle 77"/>
              <p:cNvSpPr>
                <a:spLocks noChangeArrowheads="1"/>
              </p:cNvSpPr>
              <p:nvPr/>
            </p:nvSpPr>
            <p:spPr bwMode="auto">
              <a:xfrm>
                <a:off x="3518" y="3187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95" name="Freeform 78"/>
              <p:cNvSpPr>
                <a:spLocks/>
              </p:cNvSpPr>
              <p:nvPr/>
            </p:nvSpPr>
            <p:spPr bwMode="auto">
              <a:xfrm>
                <a:off x="3552" y="2640"/>
                <a:ext cx="192" cy="768"/>
              </a:xfrm>
              <a:custGeom>
                <a:avLst/>
                <a:gdLst>
                  <a:gd name="T0" fmla="*/ 0 w 192"/>
                  <a:gd name="T1" fmla="*/ 0 h 768"/>
                  <a:gd name="T2" fmla="*/ 0 w 192"/>
                  <a:gd name="T3" fmla="*/ 768 h 768"/>
                  <a:gd name="T4" fmla="*/ 192 w 192"/>
                  <a:gd name="T5" fmla="*/ 672 h 768"/>
                  <a:gd name="T6" fmla="*/ 192 w 192"/>
                  <a:gd name="T7" fmla="*/ 96 h 768"/>
                  <a:gd name="T8" fmla="*/ 0 w 192"/>
                  <a:gd name="T9" fmla="*/ 0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768"/>
                  <a:gd name="T17" fmla="*/ 192 w 192"/>
                  <a:gd name="T18" fmla="*/ 768 h 7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768">
                    <a:moveTo>
                      <a:pt x="0" y="0"/>
                    </a:moveTo>
                    <a:lnTo>
                      <a:pt x="0" y="768"/>
                    </a:lnTo>
                    <a:lnTo>
                      <a:pt x="192" y="672"/>
                    </a:lnTo>
                    <a:lnTo>
                      <a:pt x="192" y="9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5" name="Group 79"/>
            <p:cNvGrpSpPr>
              <a:grpSpLocks/>
            </p:cNvGrpSpPr>
            <p:nvPr/>
          </p:nvGrpSpPr>
          <p:grpSpPr bwMode="auto">
            <a:xfrm>
              <a:off x="5293233" y="3916680"/>
              <a:ext cx="485775" cy="1143000"/>
              <a:chOff x="4009" y="2304"/>
              <a:chExt cx="306" cy="720"/>
            </a:xfrm>
          </p:grpSpPr>
          <p:sp>
            <p:nvSpPr>
              <p:cNvPr id="90" name="Rectangle 80"/>
              <p:cNvSpPr>
                <a:spLocks noChangeArrowheads="1"/>
              </p:cNvSpPr>
              <p:nvPr/>
            </p:nvSpPr>
            <p:spPr bwMode="auto">
              <a:xfrm>
                <a:off x="4009" y="2322"/>
                <a:ext cx="115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endParaRPr lang="en-US" sz="16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Rectangle 81"/>
              <p:cNvSpPr>
                <a:spLocks noChangeArrowheads="1"/>
              </p:cNvSpPr>
              <p:nvPr/>
            </p:nvSpPr>
            <p:spPr bwMode="auto">
              <a:xfrm rot="5400000">
                <a:off x="3999" y="2542"/>
                <a:ext cx="35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b="1" dirty="0">
                    <a:solidFill>
                      <a:prstClr val="black"/>
                    </a:solidFill>
                  </a:rPr>
                  <a:t>ALU</a:t>
                </a:r>
              </a:p>
            </p:txBody>
          </p:sp>
          <p:sp>
            <p:nvSpPr>
              <p:cNvPr id="92" name="Freeform 82"/>
              <p:cNvSpPr>
                <a:spLocks/>
              </p:cNvSpPr>
              <p:nvPr/>
            </p:nvSpPr>
            <p:spPr bwMode="auto">
              <a:xfrm>
                <a:off x="4032" y="2304"/>
                <a:ext cx="283" cy="720"/>
              </a:xfrm>
              <a:custGeom>
                <a:avLst/>
                <a:gdLst>
                  <a:gd name="T0" fmla="*/ 0 w 240"/>
                  <a:gd name="T1" fmla="*/ 0 h 672"/>
                  <a:gd name="T2" fmla="*/ 0 w 240"/>
                  <a:gd name="T3" fmla="*/ 331 h 672"/>
                  <a:gd name="T4" fmla="*/ 67 w 240"/>
                  <a:gd name="T5" fmla="*/ 386 h 672"/>
                  <a:gd name="T6" fmla="*/ 0 w 240"/>
                  <a:gd name="T7" fmla="*/ 440 h 672"/>
                  <a:gd name="T8" fmla="*/ 0 w 240"/>
                  <a:gd name="T9" fmla="*/ 771 h 672"/>
                  <a:gd name="T10" fmla="*/ 334 w 240"/>
                  <a:gd name="T11" fmla="*/ 551 h 672"/>
                  <a:gd name="T12" fmla="*/ 334 w 240"/>
                  <a:gd name="T13" fmla="*/ 221 h 672"/>
                  <a:gd name="T14" fmla="*/ 0 w 240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0"/>
                  <a:gd name="T25" fmla="*/ 0 h 672"/>
                  <a:gd name="T26" fmla="*/ 240 w 240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0" h="672">
                    <a:moveTo>
                      <a:pt x="0" y="0"/>
                    </a:moveTo>
                    <a:lnTo>
                      <a:pt x="0" y="288"/>
                    </a:lnTo>
                    <a:lnTo>
                      <a:pt x="48" y="336"/>
                    </a:lnTo>
                    <a:lnTo>
                      <a:pt x="0" y="384"/>
                    </a:lnTo>
                    <a:lnTo>
                      <a:pt x="0" y="672"/>
                    </a:lnTo>
                    <a:lnTo>
                      <a:pt x="240" y="480"/>
                    </a:lnTo>
                    <a:lnTo>
                      <a:pt x="240" y="1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6" name="Rectangle 83"/>
            <p:cNvSpPr>
              <a:spLocks noChangeArrowheads="1"/>
            </p:cNvSpPr>
            <p:nvPr/>
          </p:nvSpPr>
          <p:spPr bwMode="auto">
            <a:xfrm>
              <a:off x="7325233" y="4421505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57" name="Rectangle 84"/>
            <p:cNvSpPr>
              <a:spLocks noChangeArrowheads="1"/>
            </p:cNvSpPr>
            <p:nvPr/>
          </p:nvSpPr>
          <p:spPr bwMode="auto">
            <a:xfrm>
              <a:off x="7325233" y="5412105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58" name="Freeform 85"/>
            <p:cNvSpPr>
              <a:spLocks/>
            </p:cNvSpPr>
            <p:nvPr/>
          </p:nvSpPr>
          <p:spPr bwMode="auto">
            <a:xfrm>
              <a:off x="7379208" y="4297680"/>
              <a:ext cx="304800" cy="1600200"/>
            </a:xfrm>
            <a:custGeom>
              <a:avLst/>
              <a:gdLst>
                <a:gd name="T0" fmla="*/ 0 w 192"/>
                <a:gd name="T1" fmla="*/ 0 h 1008"/>
                <a:gd name="T2" fmla="*/ 0 w 192"/>
                <a:gd name="T3" fmla="*/ 2147483647 h 1008"/>
                <a:gd name="T4" fmla="*/ 483870000 w 192"/>
                <a:gd name="T5" fmla="*/ 2147483647 h 1008"/>
                <a:gd name="T6" fmla="*/ 483870000 w 192"/>
                <a:gd name="T7" fmla="*/ 362902500 h 1008"/>
                <a:gd name="T8" fmla="*/ 0 w 192"/>
                <a:gd name="T9" fmla="*/ 0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1008"/>
                <a:gd name="T17" fmla="*/ 192 w 192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1008">
                  <a:moveTo>
                    <a:pt x="0" y="0"/>
                  </a:moveTo>
                  <a:lnTo>
                    <a:pt x="0" y="1008"/>
                  </a:lnTo>
                  <a:lnTo>
                    <a:pt x="192" y="864"/>
                  </a:lnTo>
                  <a:lnTo>
                    <a:pt x="192" y="1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9" name="Rectangle 86"/>
            <p:cNvSpPr>
              <a:spLocks noChangeArrowheads="1"/>
            </p:cNvSpPr>
            <p:nvPr/>
          </p:nvSpPr>
          <p:spPr bwMode="auto">
            <a:xfrm>
              <a:off x="5921883" y="5159692"/>
              <a:ext cx="1127125" cy="112871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r>
                <a:rPr lang="en-US" sz="2000" b="1" dirty="0" smtClean="0">
                  <a:solidFill>
                    <a:prstClr val="black"/>
                  </a:solidFill>
                </a:rPr>
                <a:t>Data</a:t>
              </a:r>
            </a:p>
            <a:p>
              <a:pPr algn="ctr" defTabSz="457200">
                <a:defRPr/>
              </a:pPr>
              <a:r>
                <a:rPr lang="en-US" sz="2000" b="1" dirty="0" smtClean="0">
                  <a:solidFill>
                    <a:prstClr val="black"/>
                  </a:solidFill>
                </a:rPr>
                <a:t>Memory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60" name="Rectangle 87"/>
            <p:cNvSpPr>
              <a:spLocks noChangeArrowheads="1"/>
            </p:cNvSpPr>
            <p:nvPr/>
          </p:nvSpPr>
          <p:spPr bwMode="auto">
            <a:xfrm>
              <a:off x="5902833" y="5107305"/>
              <a:ext cx="63817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err="1">
                  <a:solidFill>
                    <a:prstClr val="black"/>
                  </a:solidFill>
                </a:rPr>
                <a:t>WrEn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61" name="Rectangle 88"/>
            <p:cNvSpPr>
              <a:spLocks noChangeArrowheads="1"/>
            </p:cNvSpPr>
            <p:nvPr/>
          </p:nvSpPr>
          <p:spPr bwMode="auto">
            <a:xfrm>
              <a:off x="6514021" y="5107305"/>
              <a:ext cx="58830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err="1" smtClean="0">
                  <a:solidFill>
                    <a:prstClr val="black"/>
                  </a:solidFill>
                </a:rPr>
                <a:t>Addr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63" name="Line 90"/>
            <p:cNvSpPr>
              <a:spLocks noChangeShapeType="1"/>
            </p:cNvSpPr>
            <p:nvPr/>
          </p:nvSpPr>
          <p:spPr bwMode="auto">
            <a:xfrm>
              <a:off x="5931408" y="6050280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" name="Line 91"/>
            <p:cNvSpPr>
              <a:spLocks noChangeShapeType="1"/>
            </p:cNvSpPr>
            <p:nvPr/>
          </p:nvSpPr>
          <p:spPr bwMode="auto">
            <a:xfrm flipH="1">
              <a:off x="5931408" y="6126480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" name="Line 92"/>
            <p:cNvSpPr>
              <a:spLocks noChangeShapeType="1"/>
            </p:cNvSpPr>
            <p:nvPr/>
          </p:nvSpPr>
          <p:spPr bwMode="auto">
            <a:xfrm>
              <a:off x="2350008" y="2849880"/>
              <a:ext cx="0" cy="15240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6" name="Line 93"/>
            <p:cNvSpPr>
              <a:spLocks noChangeShapeType="1"/>
            </p:cNvSpPr>
            <p:nvPr/>
          </p:nvSpPr>
          <p:spPr bwMode="auto">
            <a:xfrm>
              <a:off x="2731008" y="284988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94"/>
            <p:cNvSpPr>
              <a:spLocks/>
            </p:cNvSpPr>
            <p:nvPr/>
          </p:nvSpPr>
          <p:spPr bwMode="auto">
            <a:xfrm>
              <a:off x="1816608" y="2926080"/>
              <a:ext cx="304800" cy="228600"/>
            </a:xfrm>
            <a:custGeom>
              <a:avLst/>
              <a:gdLst>
                <a:gd name="T0" fmla="*/ 0 w 192"/>
                <a:gd name="T1" fmla="*/ 0 h 336"/>
                <a:gd name="T2" fmla="*/ 0 w 192"/>
                <a:gd name="T3" fmla="*/ 155529643 h 336"/>
                <a:gd name="T4" fmla="*/ 483870000 w 192"/>
                <a:gd name="T5" fmla="*/ 155529643 h 336"/>
                <a:gd name="T6" fmla="*/ 0 60000 65536"/>
                <a:gd name="T7" fmla="*/ 0 60000 65536"/>
                <a:gd name="T8" fmla="*/ 0 60000 65536"/>
                <a:gd name="T9" fmla="*/ 0 w 192"/>
                <a:gd name="T10" fmla="*/ 0 h 336"/>
                <a:gd name="T11" fmla="*/ 192 w 19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36">
                  <a:moveTo>
                    <a:pt x="0" y="0"/>
                  </a:moveTo>
                  <a:lnTo>
                    <a:pt x="0" y="336"/>
                  </a:lnTo>
                  <a:lnTo>
                    <a:pt x="192" y="33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8" name="Line 95"/>
            <p:cNvSpPr>
              <a:spLocks noChangeShapeType="1"/>
            </p:cNvSpPr>
            <p:nvPr/>
          </p:nvSpPr>
          <p:spPr bwMode="auto">
            <a:xfrm>
              <a:off x="2273808" y="368808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9" name="Line 96"/>
            <p:cNvSpPr>
              <a:spLocks noChangeShapeType="1"/>
            </p:cNvSpPr>
            <p:nvPr/>
          </p:nvSpPr>
          <p:spPr bwMode="auto">
            <a:xfrm>
              <a:off x="2578608" y="3307080"/>
              <a:ext cx="0" cy="60960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0" name="Line 97"/>
            <p:cNvSpPr>
              <a:spLocks noChangeShapeType="1"/>
            </p:cNvSpPr>
            <p:nvPr/>
          </p:nvSpPr>
          <p:spPr bwMode="auto">
            <a:xfrm>
              <a:off x="2959608" y="3611880"/>
              <a:ext cx="0" cy="30480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1" name="Line 98"/>
            <p:cNvSpPr>
              <a:spLocks noChangeShapeType="1"/>
            </p:cNvSpPr>
            <p:nvPr/>
          </p:nvSpPr>
          <p:spPr bwMode="auto">
            <a:xfrm>
              <a:off x="3340608" y="3611880"/>
              <a:ext cx="0" cy="30480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2" name="Rectangle 99"/>
            <p:cNvSpPr>
              <a:spLocks noChangeArrowheads="1"/>
            </p:cNvSpPr>
            <p:nvPr/>
          </p:nvSpPr>
          <p:spPr bwMode="auto">
            <a:xfrm>
              <a:off x="3134233" y="3535680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73" name="Line 100"/>
            <p:cNvSpPr>
              <a:spLocks noChangeShapeType="1"/>
            </p:cNvSpPr>
            <p:nvPr/>
          </p:nvSpPr>
          <p:spPr bwMode="auto">
            <a:xfrm>
              <a:off x="3569208" y="4221480"/>
              <a:ext cx="1752600" cy="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4" name="Line 101"/>
            <p:cNvSpPr>
              <a:spLocks noChangeShapeType="1"/>
            </p:cNvSpPr>
            <p:nvPr/>
          </p:nvSpPr>
          <p:spPr bwMode="auto">
            <a:xfrm>
              <a:off x="5626608" y="3621024"/>
              <a:ext cx="0" cy="484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5" name="Line 102"/>
            <p:cNvSpPr>
              <a:spLocks noChangeShapeType="1"/>
            </p:cNvSpPr>
            <p:nvPr/>
          </p:nvSpPr>
          <p:spPr bwMode="auto">
            <a:xfrm>
              <a:off x="3569208" y="4754880"/>
              <a:ext cx="914400" cy="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6" name="Line 103"/>
            <p:cNvSpPr>
              <a:spLocks noChangeShapeType="1"/>
            </p:cNvSpPr>
            <p:nvPr/>
          </p:nvSpPr>
          <p:spPr bwMode="auto">
            <a:xfrm>
              <a:off x="4788408" y="4907280"/>
              <a:ext cx="533400" cy="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7" name="Line 104"/>
            <p:cNvSpPr>
              <a:spLocks noChangeShapeType="1"/>
            </p:cNvSpPr>
            <p:nvPr/>
          </p:nvSpPr>
          <p:spPr bwMode="auto">
            <a:xfrm>
              <a:off x="3797808" y="5593080"/>
              <a:ext cx="685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8" name="Line 105"/>
            <p:cNvSpPr>
              <a:spLocks noChangeShapeType="1"/>
            </p:cNvSpPr>
            <p:nvPr/>
          </p:nvSpPr>
          <p:spPr bwMode="auto">
            <a:xfrm>
              <a:off x="2731008" y="5593080"/>
              <a:ext cx="685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9" name="Line 106"/>
            <p:cNvSpPr>
              <a:spLocks noChangeShapeType="1"/>
            </p:cNvSpPr>
            <p:nvPr/>
          </p:nvSpPr>
          <p:spPr bwMode="auto">
            <a:xfrm flipH="1">
              <a:off x="2350008" y="4754880"/>
              <a:ext cx="762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0" name="Line 107"/>
            <p:cNvSpPr>
              <a:spLocks noChangeShapeType="1"/>
            </p:cNvSpPr>
            <p:nvPr/>
          </p:nvSpPr>
          <p:spPr bwMode="auto">
            <a:xfrm>
              <a:off x="2426208" y="4754880"/>
              <a:ext cx="762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1" name="Line 108"/>
            <p:cNvSpPr>
              <a:spLocks noChangeShapeType="1"/>
            </p:cNvSpPr>
            <p:nvPr/>
          </p:nvSpPr>
          <p:spPr bwMode="auto">
            <a:xfrm>
              <a:off x="2426208" y="490728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2" name="Line 110"/>
            <p:cNvSpPr>
              <a:spLocks noChangeShapeType="1"/>
            </p:cNvSpPr>
            <p:nvPr/>
          </p:nvSpPr>
          <p:spPr bwMode="auto">
            <a:xfrm flipV="1">
              <a:off x="4636008" y="566928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3" name="Line 111"/>
            <p:cNvSpPr>
              <a:spLocks noChangeShapeType="1"/>
            </p:cNvSpPr>
            <p:nvPr/>
          </p:nvSpPr>
          <p:spPr bwMode="auto">
            <a:xfrm flipH="1">
              <a:off x="5702808" y="6126480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4" name="Line 112"/>
            <p:cNvSpPr>
              <a:spLocks noChangeShapeType="1"/>
            </p:cNvSpPr>
            <p:nvPr/>
          </p:nvSpPr>
          <p:spPr bwMode="auto">
            <a:xfrm>
              <a:off x="5779008" y="4526280"/>
              <a:ext cx="1600200" cy="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5" name="Line 113"/>
            <p:cNvSpPr>
              <a:spLocks noChangeShapeType="1"/>
            </p:cNvSpPr>
            <p:nvPr/>
          </p:nvSpPr>
          <p:spPr bwMode="auto">
            <a:xfrm>
              <a:off x="6769608" y="452628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6" name="Line 114"/>
            <p:cNvSpPr>
              <a:spLocks noChangeShapeType="1"/>
            </p:cNvSpPr>
            <p:nvPr/>
          </p:nvSpPr>
          <p:spPr bwMode="auto">
            <a:xfrm flipH="1">
              <a:off x="6007608" y="4450080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115"/>
            <p:cNvSpPr>
              <a:spLocks/>
            </p:cNvSpPr>
            <p:nvPr/>
          </p:nvSpPr>
          <p:spPr bwMode="auto">
            <a:xfrm>
              <a:off x="1588008" y="4373880"/>
              <a:ext cx="6248400" cy="2057400"/>
            </a:xfrm>
            <a:custGeom>
              <a:avLst/>
              <a:gdLst>
                <a:gd name="T0" fmla="*/ 2147483647 w 3936"/>
                <a:gd name="T1" fmla="*/ 1088707500 h 1296"/>
                <a:gd name="T2" fmla="*/ 2147483647 w 3936"/>
                <a:gd name="T3" fmla="*/ 1088707500 h 1296"/>
                <a:gd name="T4" fmla="*/ 2147483647 w 3936"/>
                <a:gd name="T5" fmla="*/ 2147483647 h 1296"/>
                <a:gd name="T6" fmla="*/ 0 w 3936"/>
                <a:gd name="T7" fmla="*/ 2147483647 h 1296"/>
                <a:gd name="T8" fmla="*/ 0 w 3936"/>
                <a:gd name="T9" fmla="*/ 0 h 1296"/>
                <a:gd name="T10" fmla="*/ 846772500 w 3936"/>
                <a:gd name="T11" fmla="*/ 0 h 12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36"/>
                <a:gd name="T19" fmla="*/ 0 h 1296"/>
                <a:gd name="T20" fmla="*/ 3936 w 3936"/>
                <a:gd name="T21" fmla="*/ 1296 h 12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36" h="1296">
                  <a:moveTo>
                    <a:pt x="3840" y="432"/>
                  </a:moveTo>
                  <a:lnTo>
                    <a:pt x="3936" y="432"/>
                  </a:lnTo>
                  <a:lnTo>
                    <a:pt x="3936" y="1296"/>
                  </a:lnTo>
                  <a:lnTo>
                    <a:pt x="0" y="1296"/>
                  </a:ln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38100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8" name="Line 118"/>
            <p:cNvSpPr>
              <a:spLocks noChangeShapeType="1"/>
            </p:cNvSpPr>
            <p:nvPr/>
          </p:nvSpPr>
          <p:spPr bwMode="auto">
            <a:xfrm>
              <a:off x="7074408" y="566928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104"/>
            <p:cNvSpPr>
              <a:spLocks/>
            </p:cNvSpPr>
            <p:nvPr/>
          </p:nvSpPr>
          <p:spPr bwMode="auto">
            <a:xfrm>
              <a:off x="4091354" y="4763600"/>
              <a:ext cx="1828800" cy="609600"/>
            </a:xfrm>
            <a:custGeom>
              <a:avLst/>
              <a:gdLst>
                <a:gd name="T0" fmla="*/ 0 w 1152"/>
                <a:gd name="T1" fmla="*/ 0 h 288"/>
                <a:gd name="T2" fmla="*/ 0 w 1152"/>
                <a:gd name="T3" fmla="*/ 2147483647 h 288"/>
                <a:gd name="T4" fmla="*/ 2147483647 w 1152"/>
                <a:gd name="T5" fmla="*/ 2147483647 h 288"/>
                <a:gd name="T6" fmla="*/ 0 60000 65536"/>
                <a:gd name="T7" fmla="*/ 0 60000 65536"/>
                <a:gd name="T8" fmla="*/ 0 60000 65536"/>
                <a:gd name="T9" fmla="*/ 0 w 1152"/>
                <a:gd name="T10" fmla="*/ 0 h 288"/>
                <a:gd name="T11" fmla="*/ 1152 w 1152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288">
                  <a:moveTo>
                    <a:pt x="0" y="0"/>
                  </a:moveTo>
                  <a:lnTo>
                    <a:pt x="0" y="288"/>
                  </a:lnTo>
                  <a:lnTo>
                    <a:pt x="1152" y="28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0" name="Rectangle 68"/>
            <p:cNvSpPr>
              <a:spLocks noChangeArrowheads="1"/>
            </p:cNvSpPr>
            <p:nvPr/>
          </p:nvSpPr>
          <p:spPr bwMode="auto">
            <a:xfrm>
              <a:off x="4389120" y="3456432"/>
              <a:ext cx="627063" cy="398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>
                  <a:solidFill>
                    <a:prstClr val="black"/>
                  </a:solidFill>
                </a:rPr>
                <a:t>zero</a:t>
              </a:r>
            </a:p>
          </p:txBody>
        </p:sp>
        <p:sp>
          <p:nvSpPr>
            <p:cNvPr id="101" name="Rectangle 79"/>
            <p:cNvSpPr>
              <a:spLocks noChangeArrowheads="1"/>
            </p:cNvSpPr>
            <p:nvPr/>
          </p:nvSpPr>
          <p:spPr bwMode="auto">
            <a:xfrm>
              <a:off x="5340594" y="3953975"/>
              <a:ext cx="28575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=</a:t>
              </a:r>
            </a:p>
          </p:txBody>
        </p:sp>
        <p:sp>
          <p:nvSpPr>
            <p:cNvPr id="102" name="Freeform 144"/>
            <p:cNvSpPr>
              <a:spLocks/>
            </p:cNvSpPr>
            <p:nvPr/>
          </p:nvSpPr>
          <p:spPr bwMode="auto">
            <a:xfrm>
              <a:off x="4419600" y="2958246"/>
              <a:ext cx="1070747" cy="1066800"/>
            </a:xfrm>
            <a:custGeom>
              <a:avLst/>
              <a:gdLst>
                <a:gd name="T0" fmla="*/ 2147483647 w 672"/>
                <a:gd name="T1" fmla="*/ 2147483647 h 1008"/>
                <a:gd name="T2" fmla="*/ 2147483647 w 672"/>
                <a:gd name="T3" fmla="*/ 2147483647 h 1008"/>
                <a:gd name="T4" fmla="*/ 0 w 672"/>
                <a:gd name="T5" fmla="*/ 2147483647 h 1008"/>
                <a:gd name="T6" fmla="*/ 0 w 672"/>
                <a:gd name="T7" fmla="*/ 0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1008"/>
                <a:gd name="T14" fmla="*/ 672 w 672"/>
                <a:gd name="T15" fmla="*/ 1008 h 1008"/>
                <a:gd name="connsiteX0" fmla="*/ 10000 w 10000"/>
                <a:gd name="connsiteY0" fmla="*/ 10000 h 10000"/>
                <a:gd name="connsiteX1" fmla="*/ 10000 w 10000"/>
                <a:gd name="connsiteY1" fmla="*/ 6190 h 10000"/>
                <a:gd name="connsiteX2" fmla="*/ 0 w 10000"/>
                <a:gd name="connsiteY2" fmla="*/ 7948 h 10000"/>
                <a:gd name="connsiteX3" fmla="*/ 0 w 10000"/>
                <a:gd name="connsiteY3" fmla="*/ 0 h 10000"/>
                <a:gd name="connsiteX0" fmla="*/ 10000 w 10000"/>
                <a:gd name="connsiteY0" fmla="*/ 10000 h 10000"/>
                <a:gd name="connsiteX1" fmla="*/ 9890 w 10000"/>
                <a:gd name="connsiteY1" fmla="*/ 8168 h 10000"/>
                <a:gd name="connsiteX2" fmla="*/ 0 w 10000"/>
                <a:gd name="connsiteY2" fmla="*/ 7948 h 10000"/>
                <a:gd name="connsiteX3" fmla="*/ 0 w 10000"/>
                <a:gd name="connsiteY3" fmla="*/ 0 h 10000"/>
                <a:gd name="connsiteX0" fmla="*/ 10000 w 10000"/>
                <a:gd name="connsiteY0" fmla="*/ 10000 h 10000"/>
                <a:gd name="connsiteX1" fmla="*/ 9890 w 10000"/>
                <a:gd name="connsiteY1" fmla="*/ 7838 h 10000"/>
                <a:gd name="connsiteX2" fmla="*/ 0 w 10000"/>
                <a:gd name="connsiteY2" fmla="*/ 7948 h 10000"/>
                <a:gd name="connsiteX3" fmla="*/ 0 w 10000"/>
                <a:gd name="connsiteY3" fmla="*/ 0 h 10000"/>
                <a:gd name="connsiteX0" fmla="*/ 10000 w 10257"/>
                <a:gd name="connsiteY0" fmla="*/ 10000 h 10000"/>
                <a:gd name="connsiteX1" fmla="*/ 10220 w 10257"/>
                <a:gd name="connsiteY1" fmla="*/ 8058 h 10000"/>
                <a:gd name="connsiteX2" fmla="*/ 0 w 10257"/>
                <a:gd name="connsiteY2" fmla="*/ 7948 h 10000"/>
                <a:gd name="connsiteX3" fmla="*/ 0 w 10257"/>
                <a:gd name="connsiteY3" fmla="*/ 0 h 10000"/>
                <a:gd name="connsiteX0" fmla="*/ 10000 w 10037"/>
                <a:gd name="connsiteY0" fmla="*/ 10000 h 10000"/>
                <a:gd name="connsiteX1" fmla="*/ 10000 w 10037"/>
                <a:gd name="connsiteY1" fmla="*/ 7948 h 10000"/>
                <a:gd name="connsiteX2" fmla="*/ 0 w 10037"/>
                <a:gd name="connsiteY2" fmla="*/ 7948 h 10000"/>
                <a:gd name="connsiteX3" fmla="*/ 0 w 10037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7" h="10000">
                  <a:moveTo>
                    <a:pt x="10000" y="10000"/>
                  </a:moveTo>
                  <a:cubicBezTo>
                    <a:pt x="9963" y="9389"/>
                    <a:pt x="10037" y="8559"/>
                    <a:pt x="10000" y="7948"/>
                  </a:cubicBezTo>
                  <a:lnTo>
                    <a:pt x="0" y="7948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3" name="Line 109"/>
            <p:cNvSpPr>
              <a:spLocks noChangeShapeType="1"/>
            </p:cNvSpPr>
            <p:nvPr/>
          </p:nvSpPr>
          <p:spPr bwMode="auto">
            <a:xfrm flipV="1">
              <a:off x="3645408" y="6126480"/>
              <a:ext cx="0" cy="1371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4" name="Line 119"/>
            <p:cNvSpPr>
              <a:spLocks noChangeShapeType="1"/>
            </p:cNvSpPr>
            <p:nvPr/>
          </p:nvSpPr>
          <p:spPr bwMode="auto">
            <a:xfrm flipH="1">
              <a:off x="3331082" y="6263640"/>
              <a:ext cx="3200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7" name="Line 127"/>
            <p:cNvSpPr>
              <a:spLocks noChangeShapeType="1"/>
            </p:cNvSpPr>
            <p:nvPr/>
          </p:nvSpPr>
          <p:spPr bwMode="auto">
            <a:xfrm flipV="1">
              <a:off x="6905624" y="2112963"/>
              <a:ext cx="551717" cy="15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8" name="Rectangle 128"/>
            <p:cNvSpPr>
              <a:spLocks noChangeArrowheads="1"/>
            </p:cNvSpPr>
            <p:nvPr/>
          </p:nvSpPr>
          <p:spPr bwMode="auto">
            <a:xfrm>
              <a:off x="5228492" y="1785816"/>
              <a:ext cx="189699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smtClean="0">
                  <a:solidFill>
                    <a:prstClr val="black"/>
                  </a:solidFill>
                </a:rPr>
                <a:t>Instruction &lt;</a:t>
              </a:r>
              <a:r>
                <a:rPr lang="en-US" dirty="0">
                  <a:solidFill>
                    <a:prstClr val="black"/>
                  </a:solidFill>
                </a:rPr>
                <a:t>31:0&gt;</a:t>
              </a:r>
            </a:p>
          </p:txBody>
        </p:sp>
        <p:sp>
          <p:nvSpPr>
            <p:cNvPr id="110" name="Rectangle 130"/>
            <p:cNvSpPr>
              <a:spLocks noChangeArrowheads="1"/>
            </p:cNvSpPr>
            <p:nvPr/>
          </p:nvSpPr>
          <p:spPr bwMode="auto">
            <a:xfrm rot="5400000">
              <a:off x="4944465" y="2343246"/>
              <a:ext cx="94417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&lt;21:25&gt;</a:t>
              </a:r>
            </a:p>
          </p:txBody>
        </p:sp>
        <p:sp>
          <p:nvSpPr>
            <p:cNvPr id="109" name="Line 129"/>
            <p:cNvSpPr>
              <a:spLocks noChangeShapeType="1"/>
            </p:cNvSpPr>
            <p:nvPr/>
          </p:nvSpPr>
          <p:spPr bwMode="auto">
            <a:xfrm>
              <a:off x="5304692" y="2120901"/>
              <a:ext cx="0" cy="88900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1" name="Rectangle 131"/>
            <p:cNvSpPr>
              <a:spLocks noChangeArrowheads="1"/>
            </p:cNvSpPr>
            <p:nvPr/>
          </p:nvSpPr>
          <p:spPr bwMode="auto">
            <a:xfrm rot="5400000">
              <a:off x="5477865" y="2343246"/>
              <a:ext cx="94417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&lt;16:20&gt;</a:t>
              </a:r>
            </a:p>
          </p:txBody>
        </p:sp>
        <p:sp>
          <p:nvSpPr>
            <p:cNvPr id="112" name="Rectangle 132"/>
            <p:cNvSpPr>
              <a:spLocks noChangeArrowheads="1"/>
            </p:cNvSpPr>
            <p:nvPr/>
          </p:nvSpPr>
          <p:spPr bwMode="auto">
            <a:xfrm rot="5400000">
              <a:off x="6011265" y="2343246"/>
              <a:ext cx="94417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&lt;11:15&gt;</a:t>
              </a:r>
            </a:p>
          </p:txBody>
        </p:sp>
        <p:sp>
          <p:nvSpPr>
            <p:cNvPr id="113" name="Rectangle 133"/>
            <p:cNvSpPr>
              <a:spLocks noChangeArrowheads="1"/>
            </p:cNvSpPr>
            <p:nvPr/>
          </p:nvSpPr>
          <p:spPr bwMode="auto">
            <a:xfrm rot="5400000">
              <a:off x="6599267" y="2295377"/>
              <a:ext cx="827151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&lt;0:15&gt;</a:t>
              </a:r>
            </a:p>
          </p:txBody>
        </p:sp>
        <p:sp>
          <p:nvSpPr>
            <p:cNvPr id="114" name="Line 134"/>
            <p:cNvSpPr>
              <a:spLocks noChangeShapeType="1"/>
            </p:cNvSpPr>
            <p:nvPr/>
          </p:nvSpPr>
          <p:spPr bwMode="auto">
            <a:xfrm>
              <a:off x="5838092" y="2120901"/>
              <a:ext cx="0" cy="88900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5" name="Line 135"/>
            <p:cNvSpPr>
              <a:spLocks noChangeShapeType="1"/>
            </p:cNvSpPr>
            <p:nvPr/>
          </p:nvSpPr>
          <p:spPr bwMode="auto">
            <a:xfrm>
              <a:off x="6371492" y="2120901"/>
              <a:ext cx="0" cy="88900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6" name="Line 136"/>
            <p:cNvSpPr>
              <a:spLocks noChangeShapeType="1"/>
            </p:cNvSpPr>
            <p:nvPr/>
          </p:nvSpPr>
          <p:spPr bwMode="auto">
            <a:xfrm>
              <a:off x="6904892" y="2120901"/>
              <a:ext cx="0" cy="889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7" name="Rectangle 137"/>
            <p:cNvSpPr>
              <a:spLocks noChangeArrowheads="1"/>
            </p:cNvSpPr>
            <p:nvPr/>
          </p:nvSpPr>
          <p:spPr bwMode="auto">
            <a:xfrm>
              <a:off x="6568221" y="2911232"/>
              <a:ext cx="83837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i</a:t>
              </a:r>
              <a:r>
                <a:rPr lang="en-US" dirty="0" smtClean="0">
                  <a:solidFill>
                    <a:prstClr val="black"/>
                  </a:solidFill>
                </a:rPr>
                <a:t>mm16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8" name="Rectangle 138"/>
            <p:cNvSpPr>
              <a:spLocks noChangeArrowheads="1"/>
            </p:cNvSpPr>
            <p:nvPr/>
          </p:nvSpPr>
          <p:spPr bwMode="auto">
            <a:xfrm>
              <a:off x="6163774" y="2911232"/>
              <a:ext cx="38158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r</a:t>
              </a:r>
              <a:r>
                <a:rPr lang="en-US" dirty="0" smtClean="0">
                  <a:solidFill>
                    <a:prstClr val="black"/>
                  </a:solidFill>
                </a:rPr>
                <a:t>d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9" name="Rectangle 139"/>
            <p:cNvSpPr>
              <a:spLocks noChangeArrowheads="1"/>
            </p:cNvSpPr>
            <p:nvPr/>
          </p:nvSpPr>
          <p:spPr bwMode="auto">
            <a:xfrm>
              <a:off x="5671405" y="2911232"/>
              <a:ext cx="339838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>
                  <a:solidFill>
                    <a:prstClr val="black"/>
                  </a:solidFill>
                </a:rPr>
                <a:t>r</a:t>
              </a:r>
              <a:r>
                <a:rPr lang="en-US" dirty="0" err="1" smtClean="0">
                  <a:solidFill>
                    <a:prstClr val="black"/>
                  </a:solidFill>
                </a:rPr>
                <a:t>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0" name="Rectangle 140"/>
            <p:cNvSpPr>
              <a:spLocks noChangeArrowheads="1"/>
            </p:cNvSpPr>
            <p:nvPr/>
          </p:nvSpPr>
          <p:spPr bwMode="auto">
            <a:xfrm>
              <a:off x="5138005" y="2911232"/>
              <a:ext cx="34868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>
                  <a:solidFill>
                    <a:prstClr val="black"/>
                  </a:solidFill>
                </a:rPr>
                <a:t>r</a:t>
              </a:r>
              <a:r>
                <a:rPr lang="en-US" dirty="0" err="1" smtClean="0">
                  <a:solidFill>
                    <a:prstClr val="black"/>
                  </a:solidFill>
                </a:rPr>
                <a:t>s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1" name="Rectangle 141"/>
            <p:cNvSpPr>
              <a:spLocks noChangeArrowheads="1"/>
            </p:cNvSpPr>
            <p:nvPr/>
          </p:nvSpPr>
          <p:spPr bwMode="auto">
            <a:xfrm>
              <a:off x="3325080" y="2120779"/>
              <a:ext cx="239712" cy="369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2" name="Rectangle 143"/>
            <p:cNvSpPr>
              <a:spLocks noChangeArrowheads="1"/>
            </p:cNvSpPr>
            <p:nvPr/>
          </p:nvSpPr>
          <p:spPr bwMode="auto">
            <a:xfrm>
              <a:off x="2034442" y="1950916"/>
              <a:ext cx="1250343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>
                  <a:solidFill>
                    <a:prstClr val="black"/>
                  </a:solidFill>
                </a:rPr>
                <a:t>nPC_sel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123" name="Rectangle 144"/>
            <p:cNvSpPr>
              <a:spLocks noChangeArrowheads="1"/>
            </p:cNvSpPr>
            <p:nvPr/>
          </p:nvSpPr>
          <p:spPr bwMode="auto">
            <a:xfrm>
              <a:off x="3872767" y="1968379"/>
              <a:ext cx="1101725" cy="10001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r>
                <a:rPr lang="en-US" sz="2000" b="1" dirty="0" err="1" smtClean="0">
                  <a:solidFill>
                    <a:prstClr val="black"/>
                  </a:solidFill>
                </a:rPr>
                <a:t>Instr</a:t>
              </a:r>
              <a:endParaRPr lang="en-US" sz="2000" b="1" dirty="0" smtClean="0">
                <a:solidFill>
                  <a:prstClr val="black"/>
                </a:solidFill>
              </a:endParaRPr>
            </a:p>
            <a:p>
              <a:pPr algn="ctr" defTabSz="457200">
                <a:defRPr/>
              </a:pPr>
              <a:r>
                <a:rPr lang="en-US" sz="2000" b="1" dirty="0" smtClean="0">
                  <a:solidFill>
                    <a:prstClr val="black"/>
                  </a:solidFill>
                </a:rPr>
                <a:t>Fetch</a:t>
              </a:r>
            </a:p>
            <a:p>
              <a:pPr algn="ctr" defTabSz="457200">
                <a:defRPr/>
              </a:pPr>
              <a:r>
                <a:rPr lang="en-US" sz="2000" b="1" dirty="0" smtClean="0">
                  <a:solidFill>
                    <a:prstClr val="black"/>
                  </a:solidFill>
                </a:rPr>
                <a:t>Unit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125" name="Line 146"/>
            <p:cNvSpPr>
              <a:spLocks noChangeShapeType="1"/>
            </p:cNvSpPr>
            <p:nvPr/>
          </p:nvSpPr>
          <p:spPr bwMode="auto">
            <a:xfrm>
              <a:off x="3475892" y="2179516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" name="Line 147"/>
            <p:cNvSpPr>
              <a:spLocks noChangeShapeType="1"/>
            </p:cNvSpPr>
            <p:nvPr/>
          </p:nvSpPr>
          <p:spPr bwMode="auto">
            <a:xfrm>
              <a:off x="3475892" y="2179516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7" name="Rectangle 148"/>
            <p:cNvSpPr>
              <a:spLocks noChangeArrowheads="1"/>
            </p:cNvSpPr>
            <p:nvPr/>
          </p:nvSpPr>
          <p:spPr bwMode="auto">
            <a:xfrm>
              <a:off x="3149478" y="2496039"/>
              <a:ext cx="5594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CLK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128" name="Line 149"/>
            <p:cNvSpPr>
              <a:spLocks noChangeShapeType="1"/>
            </p:cNvSpPr>
            <p:nvPr/>
          </p:nvSpPr>
          <p:spPr bwMode="auto">
            <a:xfrm flipH="1">
              <a:off x="3628292" y="2712916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9" name="Line 150"/>
            <p:cNvSpPr>
              <a:spLocks noChangeShapeType="1"/>
            </p:cNvSpPr>
            <p:nvPr/>
          </p:nvSpPr>
          <p:spPr bwMode="auto">
            <a:xfrm>
              <a:off x="3856892" y="2636716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0" name="Line 151"/>
            <p:cNvSpPr>
              <a:spLocks noChangeShapeType="1"/>
            </p:cNvSpPr>
            <p:nvPr/>
          </p:nvSpPr>
          <p:spPr bwMode="auto">
            <a:xfrm flipH="1">
              <a:off x="3856892" y="2712916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138" name="Straight Connector 137"/>
            <p:cNvCxnSpPr/>
            <p:nvPr/>
          </p:nvCxnSpPr>
          <p:spPr>
            <a:xfrm flipV="1">
              <a:off x="6373368" y="2114550"/>
              <a:ext cx="53035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5843588" y="2114550"/>
              <a:ext cx="530352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5303520" y="2112264"/>
              <a:ext cx="539496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V="1">
              <a:off x="4983480" y="2112264"/>
              <a:ext cx="320040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7" name="Straight Connector 506"/>
          <p:cNvCxnSpPr>
            <a:stCxn id="65" idx="1"/>
            <a:endCxn id="69" idx="0"/>
          </p:cNvCxnSpPr>
          <p:nvPr/>
        </p:nvCxnSpPr>
        <p:spPr>
          <a:xfrm>
            <a:off x="2350008" y="2999544"/>
            <a:ext cx="228600" cy="3048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/>
          <p:cNvCxnSpPr>
            <a:stCxn id="84" idx="1"/>
          </p:cNvCxnSpPr>
          <p:nvPr/>
        </p:nvCxnSpPr>
        <p:spPr>
          <a:xfrm>
            <a:off x="7379208" y="4523544"/>
            <a:ext cx="299407" cy="54082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8" name="Group 517"/>
          <p:cNvGrpSpPr/>
          <p:nvPr/>
        </p:nvGrpSpPr>
        <p:grpSpPr>
          <a:xfrm>
            <a:off x="914399" y="1946030"/>
            <a:ext cx="7527945" cy="4445297"/>
            <a:chOff x="914399" y="1946030"/>
            <a:chExt cx="7527945" cy="4445297"/>
          </a:xfrm>
        </p:grpSpPr>
        <p:sp>
          <p:nvSpPr>
            <p:cNvPr id="510" name="TextBox 509"/>
            <p:cNvSpPr txBox="1"/>
            <p:nvPr/>
          </p:nvSpPr>
          <p:spPr>
            <a:xfrm>
              <a:off x="2028091" y="1946030"/>
              <a:ext cx="125226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2000" u="sng" dirty="0" err="1" smtClean="0">
                  <a:solidFill>
                    <a:srgbClr val="FF0000"/>
                  </a:solidFill>
                </a:rPr>
                <a:t>nPC_sel</a:t>
              </a:r>
              <a:r>
                <a:rPr lang="en-US" sz="2000" u="sng" dirty="0" smtClean="0">
                  <a:solidFill>
                    <a:srgbClr val="FF0000"/>
                  </a:solidFill>
                </a:rPr>
                <a:t>=?</a:t>
              </a:r>
            </a:p>
          </p:txBody>
        </p:sp>
        <p:sp>
          <p:nvSpPr>
            <p:cNvPr id="511" name="TextBox 510"/>
            <p:cNvSpPr txBox="1"/>
            <p:nvPr/>
          </p:nvSpPr>
          <p:spPr>
            <a:xfrm>
              <a:off x="914399" y="2543907"/>
              <a:ext cx="1156727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bIns="0" rtlCol="0">
              <a:spAutoFit/>
            </a:bodyPr>
            <a:lstStyle/>
            <a:p>
              <a:pPr defTabSz="457200"/>
              <a:r>
                <a:rPr lang="en-US" sz="2000" u="sng" dirty="0" err="1" smtClean="0">
                  <a:solidFill>
                    <a:srgbClr val="FF0000"/>
                  </a:solidFill>
                </a:rPr>
                <a:t>RegDst</a:t>
              </a:r>
              <a:r>
                <a:rPr lang="en-US" sz="2000" u="sng" dirty="0" smtClean="0">
                  <a:solidFill>
                    <a:srgbClr val="FF0000"/>
                  </a:solidFill>
                </a:rPr>
                <a:t>=?</a:t>
              </a:r>
            </a:p>
          </p:txBody>
        </p:sp>
        <p:sp>
          <p:nvSpPr>
            <p:cNvPr id="512" name="TextBox 511"/>
            <p:cNvSpPr txBox="1"/>
            <p:nvPr/>
          </p:nvSpPr>
          <p:spPr>
            <a:xfrm>
              <a:off x="1277814" y="3352799"/>
              <a:ext cx="112486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0" bIns="0" rtlCol="0">
              <a:spAutoFit/>
            </a:bodyPr>
            <a:lstStyle/>
            <a:p>
              <a:pPr defTabSz="457200"/>
              <a:r>
                <a:rPr lang="en-US" sz="2000" u="sng" dirty="0" err="1" smtClean="0">
                  <a:solidFill>
                    <a:srgbClr val="FF0000"/>
                  </a:solidFill>
                </a:rPr>
                <a:t>RegWr</a:t>
              </a:r>
              <a:r>
                <a:rPr lang="en-US" sz="2000" u="sng" dirty="0" smtClean="0">
                  <a:solidFill>
                    <a:srgbClr val="FF0000"/>
                  </a:solidFill>
                </a:rPr>
                <a:t>=?</a:t>
              </a:r>
            </a:p>
          </p:txBody>
        </p:sp>
        <p:sp>
          <p:nvSpPr>
            <p:cNvPr id="513" name="TextBox 512"/>
            <p:cNvSpPr txBox="1"/>
            <p:nvPr/>
          </p:nvSpPr>
          <p:spPr>
            <a:xfrm>
              <a:off x="2098430" y="6037384"/>
              <a:ext cx="1059072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bIns="0" rtlCol="0">
              <a:spAutoFit/>
            </a:bodyPr>
            <a:lstStyle/>
            <a:p>
              <a:pPr defTabSz="457200"/>
              <a:r>
                <a:rPr lang="en-US" sz="2000" u="sng" dirty="0" err="1" smtClean="0">
                  <a:solidFill>
                    <a:srgbClr val="FF0000"/>
                  </a:solidFill>
                </a:rPr>
                <a:t>ExtOp</a:t>
              </a:r>
              <a:r>
                <a:rPr lang="en-US" sz="2000" u="sng" dirty="0" smtClean="0">
                  <a:solidFill>
                    <a:srgbClr val="FF0000"/>
                  </a:solidFill>
                </a:rPr>
                <a:t>=?</a:t>
              </a:r>
            </a:p>
          </p:txBody>
        </p:sp>
        <p:sp>
          <p:nvSpPr>
            <p:cNvPr id="514" name="TextBox 513"/>
            <p:cNvSpPr txBox="1"/>
            <p:nvPr/>
          </p:nvSpPr>
          <p:spPr>
            <a:xfrm>
              <a:off x="4021015" y="6013937"/>
              <a:ext cx="1161215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0" rtlCol="0">
              <a:spAutoFit/>
            </a:bodyPr>
            <a:lstStyle/>
            <a:p>
              <a:pPr defTabSz="457200"/>
              <a:r>
                <a:rPr lang="en-US" sz="2000" u="sng" dirty="0" err="1" smtClean="0">
                  <a:solidFill>
                    <a:srgbClr val="FF0000"/>
                  </a:solidFill>
                </a:rPr>
                <a:t>ALUSrc</a:t>
              </a:r>
              <a:r>
                <a:rPr lang="en-US" sz="2000" u="sng" dirty="0" smtClean="0">
                  <a:solidFill>
                    <a:srgbClr val="FF0000"/>
                  </a:solidFill>
                </a:rPr>
                <a:t>=?</a:t>
              </a:r>
            </a:p>
          </p:txBody>
        </p:sp>
        <p:sp>
          <p:nvSpPr>
            <p:cNvPr id="515" name="TextBox 514"/>
            <p:cNvSpPr txBox="1"/>
            <p:nvPr/>
          </p:nvSpPr>
          <p:spPr>
            <a:xfrm>
              <a:off x="5158153" y="3259015"/>
              <a:ext cx="1132939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bIns="0" rtlCol="0">
              <a:spAutoFit/>
            </a:bodyPr>
            <a:lstStyle/>
            <a:p>
              <a:pPr defTabSz="457200"/>
              <a:r>
                <a:rPr lang="en-US" sz="2000" u="sng" dirty="0" err="1" smtClean="0">
                  <a:solidFill>
                    <a:srgbClr val="FF0000"/>
                  </a:solidFill>
                </a:rPr>
                <a:t>ALUctr</a:t>
              </a:r>
              <a:r>
                <a:rPr lang="en-US" sz="2000" u="sng" dirty="0" smtClean="0">
                  <a:solidFill>
                    <a:srgbClr val="FF0000"/>
                  </a:solidFill>
                </a:rPr>
                <a:t>=?</a:t>
              </a:r>
            </a:p>
          </p:txBody>
        </p:sp>
        <p:sp>
          <p:nvSpPr>
            <p:cNvPr id="516" name="TextBox 515"/>
            <p:cNvSpPr txBox="1"/>
            <p:nvPr/>
          </p:nvSpPr>
          <p:spPr>
            <a:xfrm>
              <a:off x="5767753" y="3833445"/>
              <a:ext cx="1109791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Ins="0" bIns="0" rtlCol="0">
              <a:spAutoFit/>
            </a:bodyPr>
            <a:lstStyle/>
            <a:p>
              <a:pPr defTabSz="457200"/>
              <a:r>
                <a:rPr lang="en-US" sz="2000" u="sng" dirty="0" err="1" smtClean="0">
                  <a:solidFill>
                    <a:srgbClr val="FF0000"/>
                  </a:solidFill>
                </a:rPr>
                <a:t>MemWr</a:t>
              </a:r>
              <a:r>
                <a:rPr lang="en-US" sz="2000" u="sng" dirty="0" smtClean="0">
                  <a:solidFill>
                    <a:srgbClr val="FF0000"/>
                  </a:solidFill>
                </a:rPr>
                <a:t>=?</a:t>
              </a:r>
            </a:p>
          </p:txBody>
        </p:sp>
        <p:sp>
          <p:nvSpPr>
            <p:cNvPr id="517" name="TextBox 516"/>
            <p:cNvSpPr txBox="1"/>
            <p:nvPr/>
          </p:nvSpPr>
          <p:spPr>
            <a:xfrm>
              <a:off x="6858000" y="3575537"/>
              <a:ext cx="1584344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bIns="0" rtlCol="0">
              <a:spAutoFit/>
            </a:bodyPr>
            <a:lstStyle/>
            <a:p>
              <a:pPr defTabSz="457200"/>
              <a:r>
                <a:rPr lang="en-US" sz="2000" u="sng" dirty="0" err="1" smtClean="0">
                  <a:solidFill>
                    <a:srgbClr val="FF0000"/>
                  </a:solidFill>
                </a:rPr>
                <a:t>MemtoReg</a:t>
              </a:r>
              <a:r>
                <a:rPr lang="en-US" sz="2000" u="sng" dirty="0" smtClean="0">
                  <a:solidFill>
                    <a:srgbClr val="FF0000"/>
                  </a:solidFill>
                </a:rPr>
                <a:t>=?</a:t>
              </a:r>
            </a:p>
          </p:txBody>
        </p:sp>
      </p:grpSp>
      <p:sp>
        <p:nvSpPr>
          <p:cNvPr id="519" name="TextBox 518"/>
          <p:cNvSpPr txBox="1"/>
          <p:nvPr/>
        </p:nvSpPr>
        <p:spPr>
          <a:xfrm>
            <a:off x="3048000" y="1981199"/>
            <a:ext cx="267317" cy="307777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0" bIns="0" rtlCol="0">
            <a:spAutoFit/>
          </a:bodyPr>
          <a:lstStyle/>
          <a:p>
            <a:pPr defTabSz="457200"/>
            <a:r>
              <a:rPr lang="en-US" sz="2000" b="1" dirty="0" smtClean="0">
                <a:solidFill>
                  <a:srgbClr val="FF0000"/>
                </a:solidFill>
              </a:rPr>
              <a:t>+4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20" name="TextBox 519"/>
          <p:cNvSpPr txBox="1"/>
          <p:nvPr/>
        </p:nvSpPr>
        <p:spPr>
          <a:xfrm>
            <a:off x="1852247" y="2590799"/>
            <a:ext cx="139077" cy="307777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0" bIns="0" rtlCol="0">
            <a:spAutoFit/>
          </a:bodyPr>
          <a:lstStyle/>
          <a:p>
            <a:pPr defTabSz="457200"/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21" name="TextBox 520"/>
          <p:cNvSpPr txBox="1"/>
          <p:nvPr/>
        </p:nvSpPr>
        <p:spPr>
          <a:xfrm>
            <a:off x="2180493" y="3352799"/>
            <a:ext cx="139077" cy="307777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0" bIns="0" rtlCol="0">
            <a:spAutoFit/>
          </a:bodyPr>
          <a:lstStyle/>
          <a:p>
            <a:pPr defTabSz="457200"/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22" name="TextBox 521"/>
          <p:cNvSpPr txBox="1"/>
          <p:nvPr/>
        </p:nvSpPr>
        <p:spPr>
          <a:xfrm>
            <a:off x="6072555" y="3305906"/>
            <a:ext cx="488532" cy="307777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0" bIns="0" rtlCol="0">
            <a:spAutoFit/>
          </a:bodyPr>
          <a:lstStyle/>
          <a:p>
            <a:pPr defTabSz="457200"/>
            <a:r>
              <a:rPr lang="en-US" sz="2000" b="1" dirty="0" smtClean="0">
                <a:solidFill>
                  <a:srgbClr val="FF0000"/>
                </a:solidFill>
              </a:rPr>
              <a:t>ADD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23" name="TextBox 522"/>
          <p:cNvSpPr txBox="1"/>
          <p:nvPr/>
        </p:nvSpPr>
        <p:spPr>
          <a:xfrm>
            <a:off x="8206155" y="3622430"/>
            <a:ext cx="139077" cy="307777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0" bIns="0" rtlCol="0">
            <a:spAutoFit/>
          </a:bodyPr>
          <a:lstStyle/>
          <a:p>
            <a:pPr defTabSz="457200"/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25" name="TextBox 524"/>
          <p:cNvSpPr txBox="1"/>
          <p:nvPr/>
        </p:nvSpPr>
        <p:spPr>
          <a:xfrm>
            <a:off x="6740771" y="3880338"/>
            <a:ext cx="139077" cy="307777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0" bIns="0" rtlCol="0">
            <a:spAutoFit/>
          </a:bodyPr>
          <a:lstStyle/>
          <a:p>
            <a:pPr defTabSz="457200"/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26" name="TextBox 525"/>
          <p:cNvSpPr txBox="1"/>
          <p:nvPr/>
        </p:nvSpPr>
        <p:spPr>
          <a:xfrm>
            <a:off x="4958862" y="6013938"/>
            <a:ext cx="139077" cy="307777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0" bIns="0" rtlCol="0">
            <a:spAutoFit/>
          </a:bodyPr>
          <a:lstStyle/>
          <a:p>
            <a:pPr defTabSz="457200"/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27" name="TextBox 526"/>
          <p:cNvSpPr txBox="1"/>
          <p:nvPr/>
        </p:nvSpPr>
        <p:spPr>
          <a:xfrm>
            <a:off x="2919047" y="6084276"/>
            <a:ext cx="15029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0" bIns="0" rtlCol="0">
            <a:spAutoFit/>
          </a:bodyPr>
          <a:lstStyle/>
          <a:p>
            <a:pPr defTabSz="457200"/>
            <a:r>
              <a:rPr lang="en-US" sz="2000" b="1" dirty="0" smtClean="0">
                <a:solidFill>
                  <a:srgbClr val="FF0000"/>
                </a:solidFill>
              </a:rPr>
              <a:t>X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70" name="Straight Connector 269"/>
          <p:cNvCxnSpPr>
            <a:stCxn id="75" idx="1"/>
            <a:endCxn id="76" idx="0"/>
          </p:cNvCxnSpPr>
          <p:nvPr/>
        </p:nvCxnSpPr>
        <p:spPr>
          <a:xfrm>
            <a:off x="4483608" y="4752144"/>
            <a:ext cx="304800" cy="1524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86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0" animBg="1"/>
      <p:bldP spid="520" grpId="0" animBg="1"/>
      <p:bldP spid="521" grpId="0" animBg="1"/>
      <p:bldP spid="522" grpId="0" animBg="1"/>
      <p:bldP spid="523" grpId="0" animBg="1"/>
      <p:bldP spid="525" grpId="0" animBg="1"/>
      <p:bldP spid="526" grpId="0" animBg="1"/>
      <p:bldP spid="52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Desired </a:t>
            </a:r>
            <a:r>
              <a:rPr lang="en-US" dirty="0" err="1" smtClean="0">
                <a:solidFill>
                  <a:schemeClr val="accent1"/>
                </a:solidFill>
              </a:rPr>
              <a:t>Datapath</a:t>
            </a:r>
            <a:r>
              <a:rPr lang="en-US" dirty="0" smtClean="0">
                <a:solidFill>
                  <a:schemeClr val="accent1"/>
                </a:solidFill>
              </a:rPr>
              <a:t> For </a:t>
            </a:r>
            <a:r>
              <a:rPr lang="en-US" dirty="0" err="1" smtClean="0">
                <a:solidFill>
                  <a:schemeClr val="accent1"/>
                </a:solidFill>
                <a:latin typeface="Courier New" charset="0"/>
              </a:rPr>
              <a:t>ori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73152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R[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  <a:sym typeface="Symbol"/>
              </a:rPr>
              <a:t>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R[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]|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ZeroExt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(imm16);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141"/>
          <p:cNvGrpSpPr/>
          <p:nvPr/>
        </p:nvGrpSpPr>
        <p:grpSpPr>
          <a:xfrm>
            <a:off x="914400" y="1785816"/>
            <a:ext cx="7526022" cy="4662009"/>
            <a:chOff x="914400" y="1785816"/>
            <a:chExt cx="7526022" cy="4662009"/>
          </a:xfrm>
        </p:grpSpPr>
        <p:sp>
          <p:nvSpPr>
            <p:cNvPr id="8" name="Rectangle 26"/>
            <p:cNvSpPr>
              <a:spLocks noChangeArrowheads="1"/>
            </p:cNvSpPr>
            <p:nvPr/>
          </p:nvSpPr>
          <p:spPr bwMode="auto">
            <a:xfrm>
              <a:off x="5855208" y="420389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9" name="Rectangle 27"/>
            <p:cNvSpPr>
              <a:spLocks noChangeArrowheads="1"/>
            </p:cNvSpPr>
            <p:nvPr/>
          </p:nvSpPr>
          <p:spPr bwMode="auto">
            <a:xfrm>
              <a:off x="5166359" y="3264408"/>
              <a:ext cx="1199271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ALUctr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1920880" y="4847120"/>
              <a:ext cx="5594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CLK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11" name="Rectangle 29"/>
            <p:cNvSpPr>
              <a:spLocks noChangeArrowheads="1"/>
            </p:cNvSpPr>
            <p:nvPr/>
          </p:nvSpPr>
          <p:spPr bwMode="auto">
            <a:xfrm>
              <a:off x="1424496" y="4002405"/>
              <a:ext cx="720725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>
                  <a:solidFill>
                    <a:prstClr val="black"/>
                  </a:solidFill>
                </a:rPr>
                <a:t>busW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Rectangle 30"/>
            <p:cNvSpPr>
              <a:spLocks noChangeArrowheads="1"/>
            </p:cNvSpPr>
            <p:nvPr/>
          </p:nvSpPr>
          <p:spPr bwMode="auto">
            <a:xfrm>
              <a:off x="1280160" y="3307080"/>
              <a:ext cx="1122937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RegWr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13" name="Line 31"/>
            <p:cNvSpPr>
              <a:spLocks noChangeShapeType="1"/>
            </p:cNvSpPr>
            <p:nvPr/>
          </p:nvSpPr>
          <p:spPr bwMode="auto">
            <a:xfrm flipH="1">
              <a:off x="1734058" y="4321492"/>
              <a:ext cx="88900" cy="128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Rectangle 32"/>
            <p:cNvSpPr>
              <a:spLocks noChangeArrowheads="1"/>
            </p:cNvSpPr>
            <p:nvPr/>
          </p:nvSpPr>
          <p:spPr bwMode="auto">
            <a:xfrm>
              <a:off x="1586421" y="44215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 flipH="1">
              <a:off x="4559808" y="4145280"/>
              <a:ext cx="88900" cy="130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Rectangle 34"/>
            <p:cNvSpPr>
              <a:spLocks noChangeArrowheads="1"/>
            </p:cNvSpPr>
            <p:nvPr/>
          </p:nvSpPr>
          <p:spPr bwMode="auto">
            <a:xfrm>
              <a:off x="4407408" y="3840480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7" name="Rectangle 35"/>
            <p:cNvSpPr>
              <a:spLocks noChangeArrowheads="1"/>
            </p:cNvSpPr>
            <p:nvPr/>
          </p:nvSpPr>
          <p:spPr bwMode="auto">
            <a:xfrm>
              <a:off x="3613658" y="3840480"/>
              <a:ext cx="717550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busA</a:t>
              </a:r>
            </a:p>
          </p:txBody>
        </p:sp>
        <p:sp>
          <p:nvSpPr>
            <p:cNvPr id="18" name="Line 36"/>
            <p:cNvSpPr>
              <a:spLocks noChangeShapeType="1"/>
            </p:cNvSpPr>
            <p:nvPr/>
          </p:nvSpPr>
          <p:spPr bwMode="auto">
            <a:xfrm flipV="1">
              <a:off x="3874008" y="4678680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Rectangle 37"/>
            <p:cNvSpPr>
              <a:spLocks noChangeArrowheads="1"/>
            </p:cNvSpPr>
            <p:nvPr/>
          </p:nvSpPr>
          <p:spPr bwMode="auto">
            <a:xfrm>
              <a:off x="3718433" y="48025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20" name="Rectangle 38"/>
            <p:cNvSpPr>
              <a:spLocks noChangeArrowheads="1"/>
            </p:cNvSpPr>
            <p:nvPr/>
          </p:nvSpPr>
          <p:spPr bwMode="auto">
            <a:xfrm>
              <a:off x="3645408" y="4373880"/>
              <a:ext cx="703263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busB</a:t>
              </a:r>
            </a:p>
          </p:txBody>
        </p:sp>
        <p:sp>
          <p:nvSpPr>
            <p:cNvPr id="21" name="Line 39"/>
            <p:cNvSpPr>
              <a:spLocks noChangeShapeType="1"/>
            </p:cNvSpPr>
            <p:nvPr/>
          </p:nvSpPr>
          <p:spPr bwMode="auto">
            <a:xfrm flipV="1">
              <a:off x="3264408" y="3684905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40"/>
            <p:cNvSpPr>
              <a:spLocks noChangeShapeType="1"/>
            </p:cNvSpPr>
            <p:nvPr/>
          </p:nvSpPr>
          <p:spPr bwMode="auto">
            <a:xfrm flipV="1">
              <a:off x="2515108" y="3684905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Rectangle 41"/>
            <p:cNvSpPr>
              <a:spLocks noChangeArrowheads="1"/>
            </p:cNvSpPr>
            <p:nvPr/>
          </p:nvSpPr>
          <p:spPr bwMode="auto">
            <a:xfrm>
              <a:off x="2372233" y="3535680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24" name="Line 42"/>
            <p:cNvSpPr>
              <a:spLocks noChangeShapeType="1"/>
            </p:cNvSpPr>
            <p:nvPr/>
          </p:nvSpPr>
          <p:spPr bwMode="auto">
            <a:xfrm flipV="1">
              <a:off x="2896108" y="3684905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Rectangle 43"/>
            <p:cNvSpPr>
              <a:spLocks noChangeArrowheads="1"/>
            </p:cNvSpPr>
            <p:nvPr/>
          </p:nvSpPr>
          <p:spPr bwMode="auto">
            <a:xfrm>
              <a:off x="2731008" y="3535680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26" name="Rectangle 44"/>
            <p:cNvSpPr>
              <a:spLocks noChangeArrowheads="1"/>
            </p:cNvSpPr>
            <p:nvPr/>
          </p:nvSpPr>
          <p:spPr bwMode="auto">
            <a:xfrm>
              <a:off x="2310321" y="3911917"/>
              <a:ext cx="475901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smtClean="0">
                  <a:solidFill>
                    <a:prstClr val="black"/>
                  </a:solidFill>
                </a:rPr>
                <a:t>RW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7" name="Rectangle 45"/>
            <p:cNvSpPr>
              <a:spLocks noChangeArrowheads="1"/>
            </p:cNvSpPr>
            <p:nvPr/>
          </p:nvSpPr>
          <p:spPr bwMode="auto">
            <a:xfrm>
              <a:off x="2767521" y="3911917"/>
              <a:ext cx="413576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smtClean="0">
                  <a:solidFill>
                    <a:prstClr val="black"/>
                  </a:solidFill>
                </a:rPr>
                <a:t>RA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8" name="Rectangle 46"/>
            <p:cNvSpPr>
              <a:spLocks noChangeArrowheads="1"/>
            </p:cNvSpPr>
            <p:nvPr/>
          </p:nvSpPr>
          <p:spPr bwMode="auto">
            <a:xfrm>
              <a:off x="3148521" y="3911917"/>
              <a:ext cx="40716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smtClean="0">
                  <a:solidFill>
                    <a:prstClr val="black"/>
                  </a:solidFill>
                </a:rPr>
                <a:t>RB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30" name="Rectangle 48"/>
            <p:cNvSpPr>
              <a:spLocks noChangeArrowheads="1"/>
            </p:cNvSpPr>
            <p:nvPr/>
          </p:nvSpPr>
          <p:spPr bwMode="auto">
            <a:xfrm>
              <a:off x="2731008" y="3307080"/>
              <a:ext cx="34955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 smtClean="0">
                  <a:solidFill>
                    <a:prstClr val="black"/>
                  </a:solidFill>
                </a:rPr>
                <a:t>rs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1" name="Rectangle 49"/>
            <p:cNvSpPr>
              <a:spLocks noChangeArrowheads="1"/>
            </p:cNvSpPr>
            <p:nvPr/>
          </p:nvSpPr>
          <p:spPr bwMode="auto">
            <a:xfrm>
              <a:off x="2562733" y="2545080"/>
              <a:ext cx="340539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 smtClean="0">
                  <a:solidFill>
                    <a:prstClr val="black"/>
                  </a:solidFill>
                </a:rPr>
                <a:t>rt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2" name="Rectangle 50"/>
            <p:cNvSpPr>
              <a:spLocks noChangeArrowheads="1"/>
            </p:cNvSpPr>
            <p:nvPr/>
          </p:nvSpPr>
          <p:spPr bwMode="auto">
            <a:xfrm>
              <a:off x="3140176" y="3307080"/>
              <a:ext cx="340539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dirty="0" err="1" smtClean="0">
                  <a:solidFill>
                    <a:prstClr val="black"/>
                  </a:solidFill>
                </a:rPr>
                <a:t>rt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3" name="Rectangle 51"/>
            <p:cNvSpPr>
              <a:spLocks noChangeArrowheads="1"/>
            </p:cNvSpPr>
            <p:nvPr/>
          </p:nvSpPr>
          <p:spPr bwMode="auto">
            <a:xfrm>
              <a:off x="2130933" y="2545080"/>
              <a:ext cx="38134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smtClean="0">
                  <a:solidFill>
                    <a:prstClr val="black"/>
                  </a:solidFill>
                </a:rPr>
                <a:t>rd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4" name="Rectangle 52"/>
            <p:cNvSpPr>
              <a:spLocks noChangeArrowheads="1"/>
            </p:cNvSpPr>
            <p:nvPr/>
          </p:nvSpPr>
          <p:spPr bwMode="auto">
            <a:xfrm>
              <a:off x="914400" y="2545080"/>
              <a:ext cx="115480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RegDst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 rot="5400000">
              <a:off x="3084655" y="5424033"/>
              <a:ext cx="1042416" cy="3566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r>
                <a:rPr lang="en-US" b="1" dirty="0" smtClean="0">
                  <a:solidFill>
                    <a:prstClr val="black"/>
                  </a:solidFill>
                </a:rPr>
                <a:t>Extender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37" name="Rectangle 55"/>
            <p:cNvSpPr>
              <a:spLocks noChangeArrowheads="1"/>
            </p:cNvSpPr>
            <p:nvPr/>
          </p:nvSpPr>
          <p:spPr bwMode="auto">
            <a:xfrm>
              <a:off x="3950208" y="56407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38" name="Line 56"/>
            <p:cNvSpPr>
              <a:spLocks noChangeShapeType="1"/>
            </p:cNvSpPr>
            <p:nvPr/>
          </p:nvSpPr>
          <p:spPr bwMode="auto">
            <a:xfrm flipH="1">
              <a:off x="4102608" y="5539105"/>
              <a:ext cx="88900" cy="130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Line 57"/>
            <p:cNvSpPr>
              <a:spLocks noChangeShapeType="1"/>
            </p:cNvSpPr>
            <p:nvPr/>
          </p:nvSpPr>
          <p:spPr bwMode="auto">
            <a:xfrm flipH="1">
              <a:off x="3023108" y="5540692"/>
              <a:ext cx="88900" cy="128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Rectangle 58"/>
            <p:cNvSpPr>
              <a:spLocks noChangeArrowheads="1"/>
            </p:cNvSpPr>
            <p:nvPr/>
          </p:nvSpPr>
          <p:spPr bwMode="auto">
            <a:xfrm>
              <a:off x="2807208" y="56407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41" name="Rectangle 59"/>
            <p:cNvSpPr>
              <a:spLocks noChangeArrowheads="1"/>
            </p:cNvSpPr>
            <p:nvPr/>
          </p:nvSpPr>
          <p:spPr bwMode="auto">
            <a:xfrm>
              <a:off x="1892808" y="5364480"/>
              <a:ext cx="911225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imm16</a:t>
              </a:r>
            </a:p>
          </p:txBody>
        </p:sp>
        <p:sp>
          <p:nvSpPr>
            <p:cNvPr id="42" name="Rectangle 60"/>
            <p:cNvSpPr>
              <a:spLocks noChangeArrowheads="1"/>
            </p:cNvSpPr>
            <p:nvPr/>
          </p:nvSpPr>
          <p:spPr bwMode="auto">
            <a:xfrm>
              <a:off x="4023360" y="5974080"/>
              <a:ext cx="1159293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ALUSrc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43" name="Rectangle 61"/>
            <p:cNvSpPr>
              <a:spLocks noChangeArrowheads="1"/>
            </p:cNvSpPr>
            <p:nvPr/>
          </p:nvSpPr>
          <p:spPr bwMode="auto">
            <a:xfrm>
              <a:off x="2103120" y="6050280"/>
              <a:ext cx="10571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ExtOp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44" name="Line 62"/>
            <p:cNvSpPr>
              <a:spLocks noChangeShapeType="1"/>
            </p:cNvSpPr>
            <p:nvPr/>
          </p:nvSpPr>
          <p:spPr bwMode="auto">
            <a:xfrm flipV="1">
              <a:off x="7531608" y="3931920"/>
              <a:ext cx="0" cy="475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Rectangle 63"/>
            <p:cNvSpPr>
              <a:spLocks noChangeArrowheads="1"/>
            </p:cNvSpPr>
            <p:nvPr/>
          </p:nvSpPr>
          <p:spPr bwMode="auto">
            <a:xfrm>
              <a:off x="6858000" y="3566160"/>
              <a:ext cx="1582422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MemtoReg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46" name="Rectangle 64"/>
            <p:cNvSpPr>
              <a:spLocks noChangeArrowheads="1"/>
            </p:cNvSpPr>
            <p:nvPr/>
          </p:nvSpPr>
          <p:spPr bwMode="auto">
            <a:xfrm>
              <a:off x="5224303" y="5909912"/>
              <a:ext cx="5594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CLK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47" name="Rectangle 65"/>
            <p:cNvSpPr>
              <a:spLocks noChangeArrowheads="1"/>
            </p:cNvSpPr>
            <p:nvPr/>
          </p:nvSpPr>
          <p:spPr bwMode="auto">
            <a:xfrm>
              <a:off x="5073160" y="5364480"/>
              <a:ext cx="935038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>
                  <a:solidFill>
                    <a:prstClr val="black"/>
                  </a:solidFill>
                </a:rPr>
                <a:t>Data In</a:t>
              </a:r>
            </a:p>
          </p:txBody>
        </p:sp>
        <p:sp>
          <p:nvSpPr>
            <p:cNvPr id="48" name="Line 66"/>
            <p:cNvSpPr>
              <a:spLocks noChangeShapeType="1"/>
            </p:cNvSpPr>
            <p:nvPr/>
          </p:nvSpPr>
          <p:spPr bwMode="auto">
            <a:xfrm flipH="1">
              <a:off x="5520246" y="5283517"/>
              <a:ext cx="88900" cy="128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Rectangle 67"/>
            <p:cNvSpPr>
              <a:spLocks noChangeArrowheads="1"/>
            </p:cNvSpPr>
            <p:nvPr/>
          </p:nvSpPr>
          <p:spPr bwMode="auto">
            <a:xfrm>
              <a:off x="5550408" y="5059680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50" name="Line 68"/>
            <p:cNvSpPr>
              <a:spLocks noChangeShapeType="1"/>
            </p:cNvSpPr>
            <p:nvPr/>
          </p:nvSpPr>
          <p:spPr bwMode="auto">
            <a:xfrm flipV="1">
              <a:off x="6223508" y="4224528"/>
              <a:ext cx="12700" cy="932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Rectangle 69"/>
            <p:cNvSpPr>
              <a:spLocks noChangeArrowheads="1"/>
            </p:cNvSpPr>
            <p:nvPr/>
          </p:nvSpPr>
          <p:spPr bwMode="auto">
            <a:xfrm>
              <a:off x="5669280" y="3840480"/>
              <a:ext cx="129253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MemWr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grpSp>
          <p:nvGrpSpPr>
            <p:cNvPr id="29" name="Group 70"/>
            <p:cNvGrpSpPr>
              <a:grpSpLocks/>
            </p:cNvGrpSpPr>
            <p:nvPr/>
          </p:nvGrpSpPr>
          <p:grpSpPr bwMode="auto">
            <a:xfrm>
              <a:off x="2121408" y="2973705"/>
              <a:ext cx="838200" cy="336550"/>
              <a:chOff x="2640" y="1422"/>
              <a:chExt cx="528" cy="212"/>
            </a:xfrm>
          </p:grpSpPr>
          <p:sp>
            <p:nvSpPr>
              <p:cNvPr id="96" name="Rectangle 71"/>
              <p:cNvSpPr>
                <a:spLocks noChangeArrowheads="1"/>
              </p:cNvSpPr>
              <p:nvPr/>
            </p:nvSpPr>
            <p:spPr bwMode="auto">
              <a:xfrm>
                <a:off x="2928" y="1422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97" name="Rectangle 72"/>
              <p:cNvSpPr>
                <a:spLocks noChangeArrowheads="1"/>
              </p:cNvSpPr>
              <p:nvPr/>
            </p:nvSpPr>
            <p:spPr bwMode="auto">
              <a:xfrm>
                <a:off x="2688" y="1422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98" name="Freeform 73"/>
              <p:cNvSpPr>
                <a:spLocks/>
              </p:cNvSpPr>
              <p:nvPr/>
            </p:nvSpPr>
            <p:spPr bwMode="auto">
              <a:xfrm>
                <a:off x="2640" y="1440"/>
                <a:ext cx="528" cy="192"/>
              </a:xfrm>
              <a:custGeom>
                <a:avLst/>
                <a:gdLst>
                  <a:gd name="T0" fmla="*/ 0 w 528"/>
                  <a:gd name="T1" fmla="*/ 0 h 192"/>
                  <a:gd name="T2" fmla="*/ 48 w 528"/>
                  <a:gd name="T3" fmla="*/ 192 h 192"/>
                  <a:gd name="T4" fmla="*/ 480 w 528"/>
                  <a:gd name="T5" fmla="*/ 192 h 192"/>
                  <a:gd name="T6" fmla="*/ 528 w 528"/>
                  <a:gd name="T7" fmla="*/ 0 h 192"/>
                  <a:gd name="T8" fmla="*/ 0 w 528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192"/>
                  <a:gd name="T17" fmla="*/ 528 w 528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192">
                    <a:moveTo>
                      <a:pt x="0" y="0"/>
                    </a:moveTo>
                    <a:lnTo>
                      <a:pt x="48" y="192"/>
                    </a:lnTo>
                    <a:lnTo>
                      <a:pt x="480" y="192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3" name="Rectangle 74"/>
            <p:cNvSpPr>
              <a:spLocks noChangeArrowheads="1"/>
            </p:cNvSpPr>
            <p:nvPr/>
          </p:nvSpPr>
          <p:spPr bwMode="auto">
            <a:xfrm>
              <a:off x="2121408" y="3916680"/>
              <a:ext cx="1447800" cy="990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r>
                <a:rPr lang="en-US" sz="2000" b="1" dirty="0" err="1" smtClean="0">
                  <a:solidFill>
                    <a:prstClr val="black"/>
                  </a:solidFill>
                </a:rPr>
                <a:t>RegFile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grpSp>
          <p:nvGrpSpPr>
            <p:cNvPr id="36" name="Group 75"/>
            <p:cNvGrpSpPr>
              <a:grpSpLocks/>
            </p:cNvGrpSpPr>
            <p:nvPr/>
          </p:nvGrpSpPr>
          <p:grpSpPr bwMode="auto">
            <a:xfrm>
              <a:off x="4429633" y="4526280"/>
              <a:ext cx="358775" cy="1219200"/>
              <a:chOff x="3518" y="2640"/>
              <a:chExt cx="226" cy="768"/>
            </a:xfrm>
          </p:grpSpPr>
          <p:sp>
            <p:nvSpPr>
              <p:cNvPr id="93" name="Rectangle 76"/>
              <p:cNvSpPr>
                <a:spLocks noChangeArrowheads="1"/>
              </p:cNvSpPr>
              <p:nvPr/>
            </p:nvSpPr>
            <p:spPr bwMode="auto">
              <a:xfrm>
                <a:off x="3518" y="2696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94" name="Rectangle 77"/>
              <p:cNvSpPr>
                <a:spLocks noChangeArrowheads="1"/>
              </p:cNvSpPr>
              <p:nvPr/>
            </p:nvSpPr>
            <p:spPr bwMode="auto">
              <a:xfrm>
                <a:off x="3518" y="3187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95" name="Freeform 78"/>
              <p:cNvSpPr>
                <a:spLocks/>
              </p:cNvSpPr>
              <p:nvPr/>
            </p:nvSpPr>
            <p:spPr bwMode="auto">
              <a:xfrm>
                <a:off x="3552" y="2640"/>
                <a:ext cx="192" cy="768"/>
              </a:xfrm>
              <a:custGeom>
                <a:avLst/>
                <a:gdLst>
                  <a:gd name="T0" fmla="*/ 0 w 192"/>
                  <a:gd name="T1" fmla="*/ 0 h 768"/>
                  <a:gd name="T2" fmla="*/ 0 w 192"/>
                  <a:gd name="T3" fmla="*/ 768 h 768"/>
                  <a:gd name="T4" fmla="*/ 192 w 192"/>
                  <a:gd name="T5" fmla="*/ 672 h 768"/>
                  <a:gd name="T6" fmla="*/ 192 w 192"/>
                  <a:gd name="T7" fmla="*/ 96 h 768"/>
                  <a:gd name="T8" fmla="*/ 0 w 192"/>
                  <a:gd name="T9" fmla="*/ 0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768"/>
                  <a:gd name="T17" fmla="*/ 192 w 192"/>
                  <a:gd name="T18" fmla="*/ 768 h 7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768">
                    <a:moveTo>
                      <a:pt x="0" y="0"/>
                    </a:moveTo>
                    <a:lnTo>
                      <a:pt x="0" y="768"/>
                    </a:lnTo>
                    <a:lnTo>
                      <a:pt x="192" y="672"/>
                    </a:lnTo>
                    <a:lnTo>
                      <a:pt x="192" y="9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2" name="Group 79"/>
            <p:cNvGrpSpPr>
              <a:grpSpLocks/>
            </p:cNvGrpSpPr>
            <p:nvPr/>
          </p:nvGrpSpPr>
          <p:grpSpPr bwMode="auto">
            <a:xfrm>
              <a:off x="5293233" y="3916680"/>
              <a:ext cx="485775" cy="1143000"/>
              <a:chOff x="4009" y="2304"/>
              <a:chExt cx="306" cy="720"/>
            </a:xfrm>
          </p:grpSpPr>
          <p:sp>
            <p:nvSpPr>
              <p:cNvPr id="90" name="Rectangle 80"/>
              <p:cNvSpPr>
                <a:spLocks noChangeArrowheads="1"/>
              </p:cNvSpPr>
              <p:nvPr/>
            </p:nvSpPr>
            <p:spPr bwMode="auto">
              <a:xfrm>
                <a:off x="4009" y="2322"/>
                <a:ext cx="115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endParaRPr lang="en-US" sz="16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Rectangle 81"/>
              <p:cNvSpPr>
                <a:spLocks noChangeArrowheads="1"/>
              </p:cNvSpPr>
              <p:nvPr/>
            </p:nvSpPr>
            <p:spPr bwMode="auto">
              <a:xfrm rot="5400000">
                <a:off x="3999" y="2542"/>
                <a:ext cx="35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b="1" dirty="0">
                    <a:solidFill>
                      <a:prstClr val="black"/>
                    </a:solidFill>
                  </a:rPr>
                  <a:t>ALU</a:t>
                </a:r>
              </a:p>
            </p:txBody>
          </p:sp>
          <p:sp>
            <p:nvSpPr>
              <p:cNvPr id="92" name="Freeform 82"/>
              <p:cNvSpPr>
                <a:spLocks/>
              </p:cNvSpPr>
              <p:nvPr/>
            </p:nvSpPr>
            <p:spPr bwMode="auto">
              <a:xfrm>
                <a:off x="4032" y="2304"/>
                <a:ext cx="283" cy="720"/>
              </a:xfrm>
              <a:custGeom>
                <a:avLst/>
                <a:gdLst>
                  <a:gd name="T0" fmla="*/ 0 w 240"/>
                  <a:gd name="T1" fmla="*/ 0 h 672"/>
                  <a:gd name="T2" fmla="*/ 0 w 240"/>
                  <a:gd name="T3" fmla="*/ 331 h 672"/>
                  <a:gd name="T4" fmla="*/ 67 w 240"/>
                  <a:gd name="T5" fmla="*/ 386 h 672"/>
                  <a:gd name="T6" fmla="*/ 0 w 240"/>
                  <a:gd name="T7" fmla="*/ 440 h 672"/>
                  <a:gd name="T8" fmla="*/ 0 w 240"/>
                  <a:gd name="T9" fmla="*/ 771 h 672"/>
                  <a:gd name="T10" fmla="*/ 334 w 240"/>
                  <a:gd name="T11" fmla="*/ 551 h 672"/>
                  <a:gd name="T12" fmla="*/ 334 w 240"/>
                  <a:gd name="T13" fmla="*/ 221 h 672"/>
                  <a:gd name="T14" fmla="*/ 0 w 240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0"/>
                  <a:gd name="T25" fmla="*/ 0 h 672"/>
                  <a:gd name="T26" fmla="*/ 240 w 240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0" h="672">
                    <a:moveTo>
                      <a:pt x="0" y="0"/>
                    </a:moveTo>
                    <a:lnTo>
                      <a:pt x="0" y="288"/>
                    </a:lnTo>
                    <a:lnTo>
                      <a:pt x="48" y="336"/>
                    </a:lnTo>
                    <a:lnTo>
                      <a:pt x="0" y="384"/>
                    </a:lnTo>
                    <a:lnTo>
                      <a:pt x="0" y="672"/>
                    </a:lnTo>
                    <a:lnTo>
                      <a:pt x="240" y="480"/>
                    </a:lnTo>
                    <a:lnTo>
                      <a:pt x="240" y="1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6" name="Rectangle 83"/>
            <p:cNvSpPr>
              <a:spLocks noChangeArrowheads="1"/>
            </p:cNvSpPr>
            <p:nvPr/>
          </p:nvSpPr>
          <p:spPr bwMode="auto">
            <a:xfrm>
              <a:off x="7325233" y="4421505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57" name="Rectangle 84"/>
            <p:cNvSpPr>
              <a:spLocks noChangeArrowheads="1"/>
            </p:cNvSpPr>
            <p:nvPr/>
          </p:nvSpPr>
          <p:spPr bwMode="auto">
            <a:xfrm>
              <a:off x="7325233" y="5412105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58" name="Freeform 85"/>
            <p:cNvSpPr>
              <a:spLocks/>
            </p:cNvSpPr>
            <p:nvPr/>
          </p:nvSpPr>
          <p:spPr bwMode="auto">
            <a:xfrm>
              <a:off x="7379208" y="4297680"/>
              <a:ext cx="304800" cy="1600200"/>
            </a:xfrm>
            <a:custGeom>
              <a:avLst/>
              <a:gdLst>
                <a:gd name="T0" fmla="*/ 0 w 192"/>
                <a:gd name="T1" fmla="*/ 0 h 1008"/>
                <a:gd name="T2" fmla="*/ 0 w 192"/>
                <a:gd name="T3" fmla="*/ 2147483647 h 1008"/>
                <a:gd name="T4" fmla="*/ 483870000 w 192"/>
                <a:gd name="T5" fmla="*/ 2147483647 h 1008"/>
                <a:gd name="T6" fmla="*/ 483870000 w 192"/>
                <a:gd name="T7" fmla="*/ 362902500 h 1008"/>
                <a:gd name="T8" fmla="*/ 0 w 192"/>
                <a:gd name="T9" fmla="*/ 0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1008"/>
                <a:gd name="T17" fmla="*/ 192 w 192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1008">
                  <a:moveTo>
                    <a:pt x="0" y="0"/>
                  </a:moveTo>
                  <a:lnTo>
                    <a:pt x="0" y="1008"/>
                  </a:lnTo>
                  <a:lnTo>
                    <a:pt x="192" y="864"/>
                  </a:lnTo>
                  <a:lnTo>
                    <a:pt x="192" y="1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9" name="Rectangle 86"/>
            <p:cNvSpPr>
              <a:spLocks noChangeArrowheads="1"/>
            </p:cNvSpPr>
            <p:nvPr/>
          </p:nvSpPr>
          <p:spPr bwMode="auto">
            <a:xfrm>
              <a:off x="5921883" y="5159692"/>
              <a:ext cx="1127125" cy="112871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r>
                <a:rPr lang="en-US" sz="2000" b="1" dirty="0" smtClean="0">
                  <a:solidFill>
                    <a:prstClr val="black"/>
                  </a:solidFill>
                </a:rPr>
                <a:t>Data</a:t>
              </a:r>
            </a:p>
            <a:p>
              <a:pPr algn="ctr" defTabSz="457200">
                <a:defRPr/>
              </a:pPr>
              <a:r>
                <a:rPr lang="en-US" sz="2000" b="1" dirty="0" smtClean="0">
                  <a:solidFill>
                    <a:prstClr val="black"/>
                  </a:solidFill>
                </a:rPr>
                <a:t>Memory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60" name="Rectangle 87"/>
            <p:cNvSpPr>
              <a:spLocks noChangeArrowheads="1"/>
            </p:cNvSpPr>
            <p:nvPr/>
          </p:nvSpPr>
          <p:spPr bwMode="auto">
            <a:xfrm>
              <a:off x="5902833" y="5107305"/>
              <a:ext cx="63817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err="1">
                  <a:solidFill>
                    <a:prstClr val="black"/>
                  </a:solidFill>
                </a:rPr>
                <a:t>WrEn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61" name="Rectangle 88"/>
            <p:cNvSpPr>
              <a:spLocks noChangeArrowheads="1"/>
            </p:cNvSpPr>
            <p:nvPr/>
          </p:nvSpPr>
          <p:spPr bwMode="auto">
            <a:xfrm>
              <a:off x="6514021" y="5107305"/>
              <a:ext cx="58830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err="1" smtClean="0">
                  <a:solidFill>
                    <a:prstClr val="black"/>
                  </a:solidFill>
                </a:rPr>
                <a:t>Addr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63" name="Line 90"/>
            <p:cNvSpPr>
              <a:spLocks noChangeShapeType="1"/>
            </p:cNvSpPr>
            <p:nvPr/>
          </p:nvSpPr>
          <p:spPr bwMode="auto">
            <a:xfrm>
              <a:off x="5931408" y="6050280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" name="Line 91"/>
            <p:cNvSpPr>
              <a:spLocks noChangeShapeType="1"/>
            </p:cNvSpPr>
            <p:nvPr/>
          </p:nvSpPr>
          <p:spPr bwMode="auto">
            <a:xfrm flipH="1">
              <a:off x="5931408" y="6126480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" name="Line 92"/>
            <p:cNvSpPr>
              <a:spLocks noChangeShapeType="1"/>
            </p:cNvSpPr>
            <p:nvPr/>
          </p:nvSpPr>
          <p:spPr bwMode="auto">
            <a:xfrm>
              <a:off x="2350008" y="284988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6" name="Line 93"/>
            <p:cNvSpPr>
              <a:spLocks noChangeShapeType="1"/>
            </p:cNvSpPr>
            <p:nvPr/>
          </p:nvSpPr>
          <p:spPr bwMode="auto">
            <a:xfrm>
              <a:off x="2731008" y="284988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94"/>
            <p:cNvSpPr>
              <a:spLocks/>
            </p:cNvSpPr>
            <p:nvPr/>
          </p:nvSpPr>
          <p:spPr bwMode="auto">
            <a:xfrm>
              <a:off x="1816608" y="2926080"/>
              <a:ext cx="304800" cy="228600"/>
            </a:xfrm>
            <a:custGeom>
              <a:avLst/>
              <a:gdLst>
                <a:gd name="T0" fmla="*/ 0 w 192"/>
                <a:gd name="T1" fmla="*/ 0 h 336"/>
                <a:gd name="T2" fmla="*/ 0 w 192"/>
                <a:gd name="T3" fmla="*/ 155529643 h 336"/>
                <a:gd name="T4" fmla="*/ 483870000 w 192"/>
                <a:gd name="T5" fmla="*/ 155529643 h 336"/>
                <a:gd name="T6" fmla="*/ 0 60000 65536"/>
                <a:gd name="T7" fmla="*/ 0 60000 65536"/>
                <a:gd name="T8" fmla="*/ 0 60000 65536"/>
                <a:gd name="T9" fmla="*/ 0 w 192"/>
                <a:gd name="T10" fmla="*/ 0 h 336"/>
                <a:gd name="T11" fmla="*/ 192 w 19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36">
                  <a:moveTo>
                    <a:pt x="0" y="0"/>
                  </a:moveTo>
                  <a:lnTo>
                    <a:pt x="0" y="336"/>
                  </a:lnTo>
                  <a:lnTo>
                    <a:pt x="192" y="33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8" name="Line 95"/>
            <p:cNvSpPr>
              <a:spLocks noChangeShapeType="1"/>
            </p:cNvSpPr>
            <p:nvPr/>
          </p:nvSpPr>
          <p:spPr bwMode="auto">
            <a:xfrm>
              <a:off x="2273808" y="368808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9" name="Line 96"/>
            <p:cNvSpPr>
              <a:spLocks noChangeShapeType="1"/>
            </p:cNvSpPr>
            <p:nvPr/>
          </p:nvSpPr>
          <p:spPr bwMode="auto">
            <a:xfrm>
              <a:off x="2578608" y="330708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0" name="Line 97"/>
            <p:cNvSpPr>
              <a:spLocks noChangeShapeType="1"/>
            </p:cNvSpPr>
            <p:nvPr/>
          </p:nvSpPr>
          <p:spPr bwMode="auto">
            <a:xfrm>
              <a:off x="2959608" y="361188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1" name="Line 98"/>
            <p:cNvSpPr>
              <a:spLocks noChangeShapeType="1"/>
            </p:cNvSpPr>
            <p:nvPr/>
          </p:nvSpPr>
          <p:spPr bwMode="auto">
            <a:xfrm>
              <a:off x="3340608" y="361188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2" name="Rectangle 99"/>
            <p:cNvSpPr>
              <a:spLocks noChangeArrowheads="1"/>
            </p:cNvSpPr>
            <p:nvPr/>
          </p:nvSpPr>
          <p:spPr bwMode="auto">
            <a:xfrm>
              <a:off x="3134233" y="3535680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73" name="Line 100"/>
            <p:cNvSpPr>
              <a:spLocks noChangeShapeType="1"/>
            </p:cNvSpPr>
            <p:nvPr/>
          </p:nvSpPr>
          <p:spPr bwMode="auto">
            <a:xfrm>
              <a:off x="3569208" y="4221480"/>
              <a:ext cx="1752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4" name="Line 101"/>
            <p:cNvSpPr>
              <a:spLocks noChangeShapeType="1"/>
            </p:cNvSpPr>
            <p:nvPr/>
          </p:nvSpPr>
          <p:spPr bwMode="auto">
            <a:xfrm>
              <a:off x="5626608" y="3621024"/>
              <a:ext cx="0" cy="484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5" name="Line 102"/>
            <p:cNvSpPr>
              <a:spLocks noChangeShapeType="1"/>
            </p:cNvSpPr>
            <p:nvPr/>
          </p:nvSpPr>
          <p:spPr bwMode="auto">
            <a:xfrm>
              <a:off x="3569208" y="4754880"/>
              <a:ext cx="914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6" name="Line 103"/>
            <p:cNvSpPr>
              <a:spLocks noChangeShapeType="1"/>
            </p:cNvSpPr>
            <p:nvPr/>
          </p:nvSpPr>
          <p:spPr bwMode="auto">
            <a:xfrm>
              <a:off x="4788408" y="4907280"/>
              <a:ext cx="533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7" name="Line 104"/>
            <p:cNvSpPr>
              <a:spLocks noChangeShapeType="1"/>
            </p:cNvSpPr>
            <p:nvPr/>
          </p:nvSpPr>
          <p:spPr bwMode="auto">
            <a:xfrm>
              <a:off x="3797808" y="5593080"/>
              <a:ext cx="685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8" name="Line 105"/>
            <p:cNvSpPr>
              <a:spLocks noChangeShapeType="1"/>
            </p:cNvSpPr>
            <p:nvPr/>
          </p:nvSpPr>
          <p:spPr bwMode="auto">
            <a:xfrm>
              <a:off x="2731008" y="5593080"/>
              <a:ext cx="685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9" name="Line 106"/>
            <p:cNvSpPr>
              <a:spLocks noChangeShapeType="1"/>
            </p:cNvSpPr>
            <p:nvPr/>
          </p:nvSpPr>
          <p:spPr bwMode="auto">
            <a:xfrm flipH="1">
              <a:off x="2350008" y="4754880"/>
              <a:ext cx="762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0" name="Line 107"/>
            <p:cNvSpPr>
              <a:spLocks noChangeShapeType="1"/>
            </p:cNvSpPr>
            <p:nvPr/>
          </p:nvSpPr>
          <p:spPr bwMode="auto">
            <a:xfrm>
              <a:off x="2426208" y="4754880"/>
              <a:ext cx="762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1" name="Line 108"/>
            <p:cNvSpPr>
              <a:spLocks noChangeShapeType="1"/>
            </p:cNvSpPr>
            <p:nvPr/>
          </p:nvSpPr>
          <p:spPr bwMode="auto">
            <a:xfrm>
              <a:off x="2426208" y="490728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2" name="Line 110"/>
            <p:cNvSpPr>
              <a:spLocks noChangeShapeType="1"/>
            </p:cNvSpPr>
            <p:nvPr/>
          </p:nvSpPr>
          <p:spPr bwMode="auto">
            <a:xfrm flipV="1">
              <a:off x="4636008" y="566928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3" name="Line 111"/>
            <p:cNvSpPr>
              <a:spLocks noChangeShapeType="1"/>
            </p:cNvSpPr>
            <p:nvPr/>
          </p:nvSpPr>
          <p:spPr bwMode="auto">
            <a:xfrm flipH="1">
              <a:off x="5702808" y="6126480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4" name="Line 112"/>
            <p:cNvSpPr>
              <a:spLocks noChangeShapeType="1"/>
            </p:cNvSpPr>
            <p:nvPr/>
          </p:nvSpPr>
          <p:spPr bwMode="auto">
            <a:xfrm>
              <a:off x="5779008" y="4526280"/>
              <a:ext cx="1600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5" name="Line 113"/>
            <p:cNvSpPr>
              <a:spLocks noChangeShapeType="1"/>
            </p:cNvSpPr>
            <p:nvPr/>
          </p:nvSpPr>
          <p:spPr bwMode="auto">
            <a:xfrm>
              <a:off x="6769608" y="452628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6" name="Line 114"/>
            <p:cNvSpPr>
              <a:spLocks noChangeShapeType="1"/>
            </p:cNvSpPr>
            <p:nvPr/>
          </p:nvSpPr>
          <p:spPr bwMode="auto">
            <a:xfrm flipH="1">
              <a:off x="6007608" y="4450080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115"/>
            <p:cNvSpPr>
              <a:spLocks/>
            </p:cNvSpPr>
            <p:nvPr/>
          </p:nvSpPr>
          <p:spPr bwMode="auto">
            <a:xfrm>
              <a:off x="1588008" y="4373880"/>
              <a:ext cx="6248400" cy="2057400"/>
            </a:xfrm>
            <a:custGeom>
              <a:avLst/>
              <a:gdLst>
                <a:gd name="T0" fmla="*/ 2147483647 w 3936"/>
                <a:gd name="T1" fmla="*/ 1088707500 h 1296"/>
                <a:gd name="T2" fmla="*/ 2147483647 w 3936"/>
                <a:gd name="T3" fmla="*/ 1088707500 h 1296"/>
                <a:gd name="T4" fmla="*/ 2147483647 w 3936"/>
                <a:gd name="T5" fmla="*/ 2147483647 h 1296"/>
                <a:gd name="T6" fmla="*/ 0 w 3936"/>
                <a:gd name="T7" fmla="*/ 2147483647 h 1296"/>
                <a:gd name="T8" fmla="*/ 0 w 3936"/>
                <a:gd name="T9" fmla="*/ 0 h 1296"/>
                <a:gd name="T10" fmla="*/ 846772500 w 3936"/>
                <a:gd name="T11" fmla="*/ 0 h 12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36"/>
                <a:gd name="T19" fmla="*/ 0 h 1296"/>
                <a:gd name="T20" fmla="*/ 3936 w 3936"/>
                <a:gd name="T21" fmla="*/ 1296 h 12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36" h="1296">
                  <a:moveTo>
                    <a:pt x="3840" y="432"/>
                  </a:moveTo>
                  <a:lnTo>
                    <a:pt x="3936" y="432"/>
                  </a:lnTo>
                  <a:lnTo>
                    <a:pt x="3936" y="1296"/>
                  </a:lnTo>
                  <a:lnTo>
                    <a:pt x="0" y="1296"/>
                  </a:ln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8" name="Line 118"/>
            <p:cNvSpPr>
              <a:spLocks noChangeShapeType="1"/>
            </p:cNvSpPr>
            <p:nvPr/>
          </p:nvSpPr>
          <p:spPr bwMode="auto">
            <a:xfrm>
              <a:off x="7074408" y="566928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104"/>
            <p:cNvSpPr>
              <a:spLocks/>
            </p:cNvSpPr>
            <p:nvPr/>
          </p:nvSpPr>
          <p:spPr bwMode="auto">
            <a:xfrm>
              <a:off x="4091354" y="4763600"/>
              <a:ext cx="1828800" cy="609600"/>
            </a:xfrm>
            <a:custGeom>
              <a:avLst/>
              <a:gdLst>
                <a:gd name="T0" fmla="*/ 0 w 1152"/>
                <a:gd name="T1" fmla="*/ 0 h 288"/>
                <a:gd name="T2" fmla="*/ 0 w 1152"/>
                <a:gd name="T3" fmla="*/ 2147483647 h 288"/>
                <a:gd name="T4" fmla="*/ 2147483647 w 1152"/>
                <a:gd name="T5" fmla="*/ 2147483647 h 288"/>
                <a:gd name="T6" fmla="*/ 0 60000 65536"/>
                <a:gd name="T7" fmla="*/ 0 60000 65536"/>
                <a:gd name="T8" fmla="*/ 0 60000 65536"/>
                <a:gd name="T9" fmla="*/ 0 w 1152"/>
                <a:gd name="T10" fmla="*/ 0 h 288"/>
                <a:gd name="T11" fmla="*/ 1152 w 1152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288">
                  <a:moveTo>
                    <a:pt x="0" y="0"/>
                  </a:moveTo>
                  <a:lnTo>
                    <a:pt x="0" y="288"/>
                  </a:lnTo>
                  <a:lnTo>
                    <a:pt x="1152" y="28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0" name="Rectangle 68"/>
            <p:cNvSpPr>
              <a:spLocks noChangeArrowheads="1"/>
            </p:cNvSpPr>
            <p:nvPr/>
          </p:nvSpPr>
          <p:spPr bwMode="auto">
            <a:xfrm>
              <a:off x="4389120" y="3456432"/>
              <a:ext cx="627063" cy="398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>
                  <a:solidFill>
                    <a:prstClr val="black"/>
                  </a:solidFill>
                </a:rPr>
                <a:t>zero</a:t>
              </a:r>
            </a:p>
          </p:txBody>
        </p:sp>
        <p:sp>
          <p:nvSpPr>
            <p:cNvPr id="101" name="Rectangle 79"/>
            <p:cNvSpPr>
              <a:spLocks noChangeArrowheads="1"/>
            </p:cNvSpPr>
            <p:nvPr/>
          </p:nvSpPr>
          <p:spPr bwMode="auto">
            <a:xfrm>
              <a:off x="5340594" y="3953975"/>
              <a:ext cx="28575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=</a:t>
              </a:r>
            </a:p>
          </p:txBody>
        </p:sp>
        <p:sp>
          <p:nvSpPr>
            <p:cNvPr id="102" name="Freeform 144"/>
            <p:cNvSpPr>
              <a:spLocks/>
            </p:cNvSpPr>
            <p:nvPr/>
          </p:nvSpPr>
          <p:spPr bwMode="auto">
            <a:xfrm>
              <a:off x="4419600" y="2958246"/>
              <a:ext cx="1070747" cy="1066800"/>
            </a:xfrm>
            <a:custGeom>
              <a:avLst/>
              <a:gdLst>
                <a:gd name="T0" fmla="*/ 2147483647 w 672"/>
                <a:gd name="T1" fmla="*/ 2147483647 h 1008"/>
                <a:gd name="T2" fmla="*/ 2147483647 w 672"/>
                <a:gd name="T3" fmla="*/ 2147483647 h 1008"/>
                <a:gd name="T4" fmla="*/ 0 w 672"/>
                <a:gd name="T5" fmla="*/ 2147483647 h 1008"/>
                <a:gd name="T6" fmla="*/ 0 w 672"/>
                <a:gd name="T7" fmla="*/ 0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1008"/>
                <a:gd name="T14" fmla="*/ 672 w 672"/>
                <a:gd name="T15" fmla="*/ 1008 h 1008"/>
                <a:gd name="connsiteX0" fmla="*/ 10000 w 10000"/>
                <a:gd name="connsiteY0" fmla="*/ 10000 h 10000"/>
                <a:gd name="connsiteX1" fmla="*/ 10000 w 10000"/>
                <a:gd name="connsiteY1" fmla="*/ 6190 h 10000"/>
                <a:gd name="connsiteX2" fmla="*/ 0 w 10000"/>
                <a:gd name="connsiteY2" fmla="*/ 7948 h 10000"/>
                <a:gd name="connsiteX3" fmla="*/ 0 w 10000"/>
                <a:gd name="connsiteY3" fmla="*/ 0 h 10000"/>
                <a:gd name="connsiteX0" fmla="*/ 10000 w 10000"/>
                <a:gd name="connsiteY0" fmla="*/ 10000 h 10000"/>
                <a:gd name="connsiteX1" fmla="*/ 9890 w 10000"/>
                <a:gd name="connsiteY1" fmla="*/ 8168 h 10000"/>
                <a:gd name="connsiteX2" fmla="*/ 0 w 10000"/>
                <a:gd name="connsiteY2" fmla="*/ 7948 h 10000"/>
                <a:gd name="connsiteX3" fmla="*/ 0 w 10000"/>
                <a:gd name="connsiteY3" fmla="*/ 0 h 10000"/>
                <a:gd name="connsiteX0" fmla="*/ 10000 w 10000"/>
                <a:gd name="connsiteY0" fmla="*/ 10000 h 10000"/>
                <a:gd name="connsiteX1" fmla="*/ 9890 w 10000"/>
                <a:gd name="connsiteY1" fmla="*/ 7838 h 10000"/>
                <a:gd name="connsiteX2" fmla="*/ 0 w 10000"/>
                <a:gd name="connsiteY2" fmla="*/ 7948 h 10000"/>
                <a:gd name="connsiteX3" fmla="*/ 0 w 10000"/>
                <a:gd name="connsiteY3" fmla="*/ 0 h 10000"/>
                <a:gd name="connsiteX0" fmla="*/ 10000 w 10257"/>
                <a:gd name="connsiteY0" fmla="*/ 10000 h 10000"/>
                <a:gd name="connsiteX1" fmla="*/ 10220 w 10257"/>
                <a:gd name="connsiteY1" fmla="*/ 8058 h 10000"/>
                <a:gd name="connsiteX2" fmla="*/ 0 w 10257"/>
                <a:gd name="connsiteY2" fmla="*/ 7948 h 10000"/>
                <a:gd name="connsiteX3" fmla="*/ 0 w 10257"/>
                <a:gd name="connsiteY3" fmla="*/ 0 h 10000"/>
                <a:gd name="connsiteX0" fmla="*/ 10000 w 10037"/>
                <a:gd name="connsiteY0" fmla="*/ 10000 h 10000"/>
                <a:gd name="connsiteX1" fmla="*/ 10000 w 10037"/>
                <a:gd name="connsiteY1" fmla="*/ 7948 h 10000"/>
                <a:gd name="connsiteX2" fmla="*/ 0 w 10037"/>
                <a:gd name="connsiteY2" fmla="*/ 7948 h 10000"/>
                <a:gd name="connsiteX3" fmla="*/ 0 w 10037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7" h="10000">
                  <a:moveTo>
                    <a:pt x="10000" y="10000"/>
                  </a:moveTo>
                  <a:cubicBezTo>
                    <a:pt x="9963" y="9389"/>
                    <a:pt x="10037" y="8559"/>
                    <a:pt x="10000" y="7948"/>
                  </a:cubicBezTo>
                  <a:lnTo>
                    <a:pt x="0" y="7948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3" name="Line 109"/>
            <p:cNvSpPr>
              <a:spLocks noChangeShapeType="1"/>
            </p:cNvSpPr>
            <p:nvPr/>
          </p:nvSpPr>
          <p:spPr bwMode="auto">
            <a:xfrm flipV="1">
              <a:off x="3645408" y="6126480"/>
              <a:ext cx="0" cy="1371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4" name="Line 119"/>
            <p:cNvSpPr>
              <a:spLocks noChangeShapeType="1"/>
            </p:cNvSpPr>
            <p:nvPr/>
          </p:nvSpPr>
          <p:spPr bwMode="auto">
            <a:xfrm flipH="1">
              <a:off x="3331082" y="6263640"/>
              <a:ext cx="3200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7" name="Line 127"/>
            <p:cNvSpPr>
              <a:spLocks noChangeShapeType="1"/>
            </p:cNvSpPr>
            <p:nvPr/>
          </p:nvSpPr>
          <p:spPr bwMode="auto">
            <a:xfrm flipV="1">
              <a:off x="6905624" y="2112963"/>
              <a:ext cx="551717" cy="15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8" name="Rectangle 128"/>
            <p:cNvSpPr>
              <a:spLocks noChangeArrowheads="1"/>
            </p:cNvSpPr>
            <p:nvPr/>
          </p:nvSpPr>
          <p:spPr bwMode="auto">
            <a:xfrm>
              <a:off x="5228492" y="1785816"/>
              <a:ext cx="189699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smtClean="0">
                  <a:solidFill>
                    <a:prstClr val="black"/>
                  </a:solidFill>
                </a:rPr>
                <a:t>Instruction &lt;</a:t>
              </a:r>
              <a:r>
                <a:rPr lang="en-US" dirty="0">
                  <a:solidFill>
                    <a:prstClr val="black"/>
                  </a:solidFill>
                </a:rPr>
                <a:t>31:0&gt;</a:t>
              </a:r>
            </a:p>
          </p:txBody>
        </p:sp>
        <p:sp>
          <p:nvSpPr>
            <p:cNvPr id="110" name="Rectangle 130"/>
            <p:cNvSpPr>
              <a:spLocks noChangeArrowheads="1"/>
            </p:cNvSpPr>
            <p:nvPr/>
          </p:nvSpPr>
          <p:spPr bwMode="auto">
            <a:xfrm rot="5400000">
              <a:off x="4944465" y="2343246"/>
              <a:ext cx="94417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&lt;21:25&gt;</a:t>
              </a:r>
            </a:p>
          </p:txBody>
        </p:sp>
        <p:sp>
          <p:nvSpPr>
            <p:cNvPr id="109" name="Line 129"/>
            <p:cNvSpPr>
              <a:spLocks noChangeShapeType="1"/>
            </p:cNvSpPr>
            <p:nvPr/>
          </p:nvSpPr>
          <p:spPr bwMode="auto">
            <a:xfrm>
              <a:off x="5304692" y="2120901"/>
              <a:ext cx="0" cy="889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1" name="Rectangle 131"/>
            <p:cNvSpPr>
              <a:spLocks noChangeArrowheads="1"/>
            </p:cNvSpPr>
            <p:nvPr/>
          </p:nvSpPr>
          <p:spPr bwMode="auto">
            <a:xfrm rot="5400000">
              <a:off x="5477865" y="2343246"/>
              <a:ext cx="94417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&lt;16:20&gt;</a:t>
              </a:r>
            </a:p>
          </p:txBody>
        </p:sp>
        <p:sp>
          <p:nvSpPr>
            <p:cNvPr id="112" name="Rectangle 132"/>
            <p:cNvSpPr>
              <a:spLocks noChangeArrowheads="1"/>
            </p:cNvSpPr>
            <p:nvPr/>
          </p:nvSpPr>
          <p:spPr bwMode="auto">
            <a:xfrm rot="5400000">
              <a:off x="6011265" y="2343246"/>
              <a:ext cx="94417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&lt;11:15&gt;</a:t>
              </a:r>
            </a:p>
          </p:txBody>
        </p:sp>
        <p:sp>
          <p:nvSpPr>
            <p:cNvPr id="113" name="Rectangle 133"/>
            <p:cNvSpPr>
              <a:spLocks noChangeArrowheads="1"/>
            </p:cNvSpPr>
            <p:nvPr/>
          </p:nvSpPr>
          <p:spPr bwMode="auto">
            <a:xfrm rot="5400000">
              <a:off x="6599267" y="2295377"/>
              <a:ext cx="827151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&lt;0:15&gt;</a:t>
              </a:r>
            </a:p>
          </p:txBody>
        </p:sp>
        <p:sp>
          <p:nvSpPr>
            <p:cNvPr id="114" name="Line 134"/>
            <p:cNvSpPr>
              <a:spLocks noChangeShapeType="1"/>
            </p:cNvSpPr>
            <p:nvPr/>
          </p:nvSpPr>
          <p:spPr bwMode="auto">
            <a:xfrm>
              <a:off x="5838092" y="2120901"/>
              <a:ext cx="0" cy="889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5" name="Line 135"/>
            <p:cNvSpPr>
              <a:spLocks noChangeShapeType="1"/>
            </p:cNvSpPr>
            <p:nvPr/>
          </p:nvSpPr>
          <p:spPr bwMode="auto">
            <a:xfrm>
              <a:off x="6371492" y="2120901"/>
              <a:ext cx="0" cy="889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6" name="Line 136"/>
            <p:cNvSpPr>
              <a:spLocks noChangeShapeType="1"/>
            </p:cNvSpPr>
            <p:nvPr/>
          </p:nvSpPr>
          <p:spPr bwMode="auto">
            <a:xfrm>
              <a:off x="6904892" y="2120901"/>
              <a:ext cx="0" cy="889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7" name="Rectangle 137"/>
            <p:cNvSpPr>
              <a:spLocks noChangeArrowheads="1"/>
            </p:cNvSpPr>
            <p:nvPr/>
          </p:nvSpPr>
          <p:spPr bwMode="auto">
            <a:xfrm>
              <a:off x="6568221" y="2911232"/>
              <a:ext cx="83837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i</a:t>
              </a:r>
              <a:r>
                <a:rPr lang="en-US" dirty="0" smtClean="0">
                  <a:solidFill>
                    <a:prstClr val="black"/>
                  </a:solidFill>
                </a:rPr>
                <a:t>mm16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8" name="Rectangle 138"/>
            <p:cNvSpPr>
              <a:spLocks noChangeArrowheads="1"/>
            </p:cNvSpPr>
            <p:nvPr/>
          </p:nvSpPr>
          <p:spPr bwMode="auto">
            <a:xfrm>
              <a:off x="6163774" y="2911232"/>
              <a:ext cx="38158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r</a:t>
              </a:r>
              <a:r>
                <a:rPr lang="en-US" dirty="0" smtClean="0">
                  <a:solidFill>
                    <a:prstClr val="black"/>
                  </a:solidFill>
                </a:rPr>
                <a:t>d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9" name="Rectangle 139"/>
            <p:cNvSpPr>
              <a:spLocks noChangeArrowheads="1"/>
            </p:cNvSpPr>
            <p:nvPr/>
          </p:nvSpPr>
          <p:spPr bwMode="auto">
            <a:xfrm>
              <a:off x="5671405" y="2911232"/>
              <a:ext cx="339838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>
                  <a:solidFill>
                    <a:prstClr val="black"/>
                  </a:solidFill>
                </a:rPr>
                <a:t>r</a:t>
              </a:r>
              <a:r>
                <a:rPr lang="en-US" dirty="0" err="1" smtClean="0">
                  <a:solidFill>
                    <a:prstClr val="black"/>
                  </a:solidFill>
                </a:rPr>
                <a:t>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0" name="Rectangle 140"/>
            <p:cNvSpPr>
              <a:spLocks noChangeArrowheads="1"/>
            </p:cNvSpPr>
            <p:nvPr/>
          </p:nvSpPr>
          <p:spPr bwMode="auto">
            <a:xfrm>
              <a:off x="5138005" y="2911232"/>
              <a:ext cx="34868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>
                  <a:solidFill>
                    <a:prstClr val="black"/>
                  </a:solidFill>
                </a:rPr>
                <a:t>r</a:t>
              </a:r>
              <a:r>
                <a:rPr lang="en-US" dirty="0" err="1" smtClean="0">
                  <a:solidFill>
                    <a:prstClr val="black"/>
                  </a:solidFill>
                </a:rPr>
                <a:t>s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1" name="Rectangle 141"/>
            <p:cNvSpPr>
              <a:spLocks noChangeArrowheads="1"/>
            </p:cNvSpPr>
            <p:nvPr/>
          </p:nvSpPr>
          <p:spPr bwMode="auto">
            <a:xfrm>
              <a:off x="3325080" y="2120779"/>
              <a:ext cx="239712" cy="369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2" name="Rectangle 143"/>
            <p:cNvSpPr>
              <a:spLocks noChangeArrowheads="1"/>
            </p:cNvSpPr>
            <p:nvPr/>
          </p:nvSpPr>
          <p:spPr bwMode="auto">
            <a:xfrm>
              <a:off x="2034442" y="1950916"/>
              <a:ext cx="1250343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>
                  <a:solidFill>
                    <a:prstClr val="black"/>
                  </a:solidFill>
                </a:rPr>
                <a:t>nPC_sel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123" name="Rectangle 144"/>
            <p:cNvSpPr>
              <a:spLocks noChangeArrowheads="1"/>
            </p:cNvSpPr>
            <p:nvPr/>
          </p:nvSpPr>
          <p:spPr bwMode="auto">
            <a:xfrm>
              <a:off x="3872767" y="1968379"/>
              <a:ext cx="1101725" cy="10001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r>
                <a:rPr lang="en-US" sz="2000" b="1" dirty="0" err="1" smtClean="0">
                  <a:solidFill>
                    <a:prstClr val="black"/>
                  </a:solidFill>
                </a:rPr>
                <a:t>Instr</a:t>
              </a:r>
              <a:endParaRPr lang="en-US" sz="2000" b="1" dirty="0" smtClean="0">
                <a:solidFill>
                  <a:prstClr val="black"/>
                </a:solidFill>
              </a:endParaRPr>
            </a:p>
            <a:p>
              <a:pPr algn="ctr" defTabSz="457200">
                <a:defRPr/>
              </a:pPr>
              <a:r>
                <a:rPr lang="en-US" sz="2000" b="1" dirty="0" smtClean="0">
                  <a:solidFill>
                    <a:prstClr val="black"/>
                  </a:solidFill>
                </a:rPr>
                <a:t>Fetch</a:t>
              </a:r>
            </a:p>
            <a:p>
              <a:pPr algn="ctr" defTabSz="457200">
                <a:defRPr/>
              </a:pPr>
              <a:r>
                <a:rPr lang="en-US" sz="2000" b="1" dirty="0" smtClean="0">
                  <a:solidFill>
                    <a:prstClr val="black"/>
                  </a:solidFill>
                </a:rPr>
                <a:t>Unit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125" name="Line 146"/>
            <p:cNvSpPr>
              <a:spLocks noChangeShapeType="1"/>
            </p:cNvSpPr>
            <p:nvPr/>
          </p:nvSpPr>
          <p:spPr bwMode="auto">
            <a:xfrm>
              <a:off x="3475892" y="2179516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" name="Line 147"/>
            <p:cNvSpPr>
              <a:spLocks noChangeShapeType="1"/>
            </p:cNvSpPr>
            <p:nvPr/>
          </p:nvSpPr>
          <p:spPr bwMode="auto">
            <a:xfrm>
              <a:off x="3475892" y="2179516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7" name="Rectangle 148"/>
            <p:cNvSpPr>
              <a:spLocks noChangeArrowheads="1"/>
            </p:cNvSpPr>
            <p:nvPr/>
          </p:nvSpPr>
          <p:spPr bwMode="auto">
            <a:xfrm>
              <a:off x="3149478" y="2496039"/>
              <a:ext cx="5594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CLK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128" name="Line 149"/>
            <p:cNvSpPr>
              <a:spLocks noChangeShapeType="1"/>
            </p:cNvSpPr>
            <p:nvPr/>
          </p:nvSpPr>
          <p:spPr bwMode="auto">
            <a:xfrm flipH="1">
              <a:off x="3628292" y="2712916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9" name="Line 150"/>
            <p:cNvSpPr>
              <a:spLocks noChangeShapeType="1"/>
            </p:cNvSpPr>
            <p:nvPr/>
          </p:nvSpPr>
          <p:spPr bwMode="auto">
            <a:xfrm>
              <a:off x="3856892" y="2636716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0" name="Line 151"/>
            <p:cNvSpPr>
              <a:spLocks noChangeShapeType="1"/>
            </p:cNvSpPr>
            <p:nvPr/>
          </p:nvSpPr>
          <p:spPr bwMode="auto">
            <a:xfrm flipH="1">
              <a:off x="3856892" y="2712916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138" name="Straight Connector 137"/>
            <p:cNvCxnSpPr/>
            <p:nvPr/>
          </p:nvCxnSpPr>
          <p:spPr>
            <a:xfrm flipV="1">
              <a:off x="6373368" y="2114550"/>
              <a:ext cx="53035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5843588" y="2114550"/>
              <a:ext cx="53035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5303520" y="2112264"/>
              <a:ext cx="5394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V="1">
              <a:off x="4983480" y="2112264"/>
              <a:ext cx="3200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41"/>
          <p:cNvGrpSpPr/>
          <p:nvPr/>
        </p:nvGrpSpPr>
        <p:grpSpPr>
          <a:xfrm>
            <a:off x="914400" y="1783080"/>
            <a:ext cx="7526022" cy="4662009"/>
            <a:chOff x="914400" y="1785816"/>
            <a:chExt cx="7526022" cy="4662009"/>
          </a:xfrm>
        </p:grpSpPr>
        <p:sp>
          <p:nvSpPr>
            <p:cNvPr id="132" name="Rectangle 26"/>
            <p:cNvSpPr>
              <a:spLocks noChangeArrowheads="1"/>
            </p:cNvSpPr>
            <p:nvPr/>
          </p:nvSpPr>
          <p:spPr bwMode="auto">
            <a:xfrm>
              <a:off x="5855208" y="420389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33" name="Rectangle 27"/>
            <p:cNvSpPr>
              <a:spLocks noChangeArrowheads="1"/>
            </p:cNvSpPr>
            <p:nvPr/>
          </p:nvSpPr>
          <p:spPr bwMode="auto">
            <a:xfrm>
              <a:off x="5166359" y="3264408"/>
              <a:ext cx="1199271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ALUctr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134" name="Rectangle 28"/>
            <p:cNvSpPr>
              <a:spLocks noChangeArrowheads="1"/>
            </p:cNvSpPr>
            <p:nvPr/>
          </p:nvSpPr>
          <p:spPr bwMode="auto">
            <a:xfrm>
              <a:off x="1920880" y="4847120"/>
              <a:ext cx="5594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CLK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135" name="Rectangle 29"/>
            <p:cNvSpPr>
              <a:spLocks noChangeArrowheads="1"/>
            </p:cNvSpPr>
            <p:nvPr/>
          </p:nvSpPr>
          <p:spPr bwMode="auto">
            <a:xfrm>
              <a:off x="1424496" y="4002405"/>
              <a:ext cx="720725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>
                  <a:solidFill>
                    <a:prstClr val="black"/>
                  </a:solidFill>
                </a:rPr>
                <a:t>busW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6" name="Rectangle 30"/>
            <p:cNvSpPr>
              <a:spLocks noChangeArrowheads="1"/>
            </p:cNvSpPr>
            <p:nvPr/>
          </p:nvSpPr>
          <p:spPr bwMode="auto">
            <a:xfrm>
              <a:off x="1280160" y="3307080"/>
              <a:ext cx="1122937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RegWr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137" name="Line 31"/>
            <p:cNvSpPr>
              <a:spLocks noChangeShapeType="1"/>
            </p:cNvSpPr>
            <p:nvPr/>
          </p:nvSpPr>
          <p:spPr bwMode="auto">
            <a:xfrm flipH="1">
              <a:off x="1734058" y="4321492"/>
              <a:ext cx="88900" cy="128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2" name="Rectangle 32"/>
            <p:cNvSpPr>
              <a:spLocks noChangeArrowheads="1"/>
            </p:cNvSpPr>
            <p:nvPr/>
          </p:nvSpPr>
          <p:spPr bwMode="auto">
            <a:xfrm>
              <a:off x="1586421" y="44215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43" name="Line 33"/>
            <p:cNvSpPr>
              <a:spLocks noChangeShapeType="1"/>
            </p:cNvSpPr>
            <p:nvPr/>
          </p:nvSpPr>
          <p:spPr bwMode="auto">
            <a:xfrm flipH="1">
              <a:off x="4559808" y="4145280"/>
              <a:ext cx="88900" cy="130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4" name="Rectangle 34"/>
            <p:cNvSpPr>
              <a:spLocks noChangeArrowheads="1"/>
            </p:cNvSpPr>
            <p:nvPr/>
          </p:nvSpPr>
          <p:spPr bwMode="auto">
            <a:xfrm>
              <a:off x="4407408" y="3840480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45" name="Rectangle 35"/>
            <p:cNvSpPr>
              <a:spLocks noChangeArrowheads="1"/>
            </p:cNvSpPr>
            <p:nvPr/>
          </p:nvSpPr>
          <p:spPr bwMode="auto">
            <a:xfrm>
              <a:off x="3613658" y="3840480"/>
              <a:ext cx="717550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busA</a:t>
              </a:r>
            </a:p>
          </p:txBody>
        </p:sp>
        <p:sp>
          <p:nvSpPr>
            <p:cNvPr id="146" name="Line 36"/>
            <p:cNvSpPr>
              <a:spLocks noChangeShapeType="1"/>
            </p:cNvSpPr>
            <p:nvPr/>
          </p:nvSpPr>
          <p:spPr bwMode="auto">
            <a:xfrm flipV="1">
              <a:off x="3874008" y="4678680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7" name="Rectangle 37"/>
            <p:cNvSpPr>
              <a:spLocks noChangeArrowheads="1"/>
            </p:cNvSpPr>
            <p:nvPr/>
          </p:nvSpPr>
          <p:spPr bwMode="auto">
            <a:xfrm>
              <a:off x="3718433" y="48025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48" name="Rectangle 38"/>
            <p:cNvSpPr>
              <a:spLocks noChangeArrowheads="1"/>
            </p:cNvSpPr>
            <p:nvPr/>
          </p:nvSpPr>
          <p:spPr bwMode="auto">
            <a:xfrm>
              <a:off x="3645408" y="4373880"/>
              <a:ext cx="703263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busB</a:t>
              </a:r>
            </a:p>
          </p:txBody>
        </p:sp>
        <p:sp>
          <p:nvSpPr>
            <p:cNvPr id="149" name="Line 39"/>
            <p:cNvSpPr>
              <a:spLocks noChangeShapeType="1"/>
            </p:cNvSpPr>
            <p:nvPr/>
          </p:nvSpPr>
          <p:spPr bwMode="auto">
            <a:xfrm flipV="1">
              <a:off x="3264408" y="3684905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Line 40"/>
            <p:cNvSpPr>
              <a:spLocks noChangeShapeType="1"/>
            </p:cNvSpPr>
            <p:nvPr/>
          </p:nvSpPr>
          <p:spPr bwMode="auto">
            <a:xfrm flipV="1">
              <a:off x="2515108" y="3684905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1" name="Rectangle 41"/>
            <p:cNvSpPr>
              <a:spLocks noChangeArrowheads="1"/>
            </p:cNvSpPr>
            <p:nvPr/>
          </p:nvSpPr>
          <p:spPr bwMode="auto">
            <a:xfrm>
              <a:off x="2372233" y="3535680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152" name="Line 42"/>
            <p:cNvSpPr>
              <a:spLocks noChangeShapeType="1"/>
            </p:cNvSpPr>
            <p:nvPr/>
          </p:nvSpPr>
          <p:spPr bwMode="auto">
            <a:xfrm flipV="1">
              <a:off x="2896108" y="3684905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Rectangle 43"/>
            <p:cNvSpPr>
              <a:spLocks noChangeArrowheads="1"/>
            </p:cNvSpPr>
            <p:nvPr/>
          </p:nvSpPr>
          <p:spPr bwMode="auto">
            <a:xfrm>
              <a:off x="2731008" y="3535680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154" name="Rectangle 44"/>
            <p:cNvSpPr>
              <a:spLocks noChangeArrowheads="1"/>
            </p:cNvSpPr>
            <p:nvPr/>
          </p:nvSpPr>
          <p:spPr bwMode="auto">
            <a:xfrm>
              <a:off x="2310321" y="3911917"/>
              <a:ext cx="475901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smtClean="0">
                  <a:solidFill>
                    <a:prstClr val="black"/>
                  </a:solidFill>
                </a:rPr>
                <a:t>RW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55" name="Rectangle 45"/>
            <p:cNvSpPr>
              <a:spLocks noChangeArrowheads="1"/>
            </p:cNvSpPr>
            <p:nvPr/>
          </p:nvSpPr>
          <p:spPr bwMode="auto">
            <a:xfrm>
              <a:off x="2767521" y="3911917"/>
              <a:ext cx="413576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smtClean="0">
                  <a:solidFill>
                    <a:prstClr val="black"/>
                  </a:solidFill>
                </a:rPr>
                <a:t>RA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56" name="Rectangle 46"/>
            <p:cNvSpPr>
              <a:spLocks noChangeArrowheads="1"/>
            </p:cNvSpPr>
            <p:nvPr/>
          </p:nvSpPr>
          <p:spPr bwMode="auto">
            <a:xfrm>
              <a:off x="3148521" y="3911917"/>
              <a:ext cx="40716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smtClean="0">
                  <a:solidFill>
                    <a:prstClr val="black"/>
                  </a:solidFill>
                </a:rPr>
                <a:t>RB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57" name="Rectangle 48"/>
            <p:cNvSpPr>
              <a:spLocks noChangeArrowheads="1"/>
            </p:cNvSpPr>
            <p:nvPr/>
          </p:nvSpPr>
          <p:spPr bwMode="auto">
            <a:xfrm>
              <a:off x="2731008" y="3307080"/>
              <a:ext cx="34955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 smtClean="0">
                  <a:solidFill>
                    <a:prstClr val="black"/>
                  </a:solidFill>
                </a:rPr>
                <a:t>rs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8" name="Rectangle 49"/>
            <p:cNvSpPr>
              <a:spLocks noChangeArrowheads="1"/>
            </p:cNvSpPr>
            <p:nvPr/>
          </p:nvSpPr>
          <p:spPr bwMode="auto">
            <a:xfrm>
              <a:off x="2562733" y="2545080"/>
              <a:ext cx="340539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 smtClean="0">
                  <a:solidFill>
                    <a:prstClr val="black"/>
                  </a:solidFill>
                </a:rPr>
                <a:t>rt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9" name="Rectangle 50"/>
            <p:cNvSpPr>
              <a:spLocks noChangeArrowheads="1"/>
            </p:cNvSpPr>
            <p:nvPr/>
          </p:nvSpPr>
          <p:spPr bwMode="auto">
            <a:xfrm>
              <a:off x="3140176" y="3307080"/>
              <a:ext cx="340539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dirty="0" err="1" smtClean="0">
                  <a:solidFill>
                    <a:prstClr val="black"/>
                  </a:solidFill>
                </a:rPr>
                <a:t>rt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0" name="Rectangle 51"/>
            <p:cNvSpPr>
              <a:spLocks noChangeArrowheads="1"/>
            </p:cNvSpPr>
            <p:nvPr/>
          </p:nvSpPr>
          <p:spPr bwMode="auto">
            <a:xfrm>
              <a:off x="2130933" y="2545080"/>
              <a:ext cx="38134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smtClean="0">
                  <a:solidFill>
                    <a:prstClr val="black"/>
                  </a:solidFill>
                </a:rPr>
                <a:t>rd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1" name="Rectangle 52"/>
            <p:cNvSpPr>
              <a:spLocks noChangeArrowheads="1"/>
            </p:cNvSpPr>
            <p:nvPr/>
          </p:nvSpPr>
          <p:spPr bwMode="auto">
            <a:xfrm>
              <a:off x="914400" y="2545080"/>
              <a:ext cx="115480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RegDst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162" name="Rectangle 53"/>
            <p:cNvSpPr>
              <a:spLocks noChangeArrowheads="1"/>
            </p:cNvSpPr>
            <p:nvPr/>
          </p:nvSpPr>
          <p:spPr bwMode="auto">
            <a:xfrm rot="5400000">
              <a:off x="3084655" y="5424033"/>
              <a:ext cx="1042416" cy="3566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r>
                <a:rPr lang="en-US" b="1" dirty="0" smtClean="0">
                  <a:solidFill>
                    <a:prstClr val="black"/>
                  </a:solidFill>
                </a:rPr>
                <a:t>Extender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163" name="Rectangle 55"/>
            <p:cNvSpPr>
              <a:spLocks noChangeArrowheads="1"/>
            </p:cNvSpPr>
            <p:nvPr/>
          </p:nvSpPr>
          <p:spPr bwMode="auto">
            <a:xfrm>
              <a:off x="3950208" y="56407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64" name="Line 56"/>
            <p:cNvSpPr>
              <a:spLocks noChangeShapeType="1"/>
            </p:cNvSpPr>
            <p:nvPr/>
          </p:nvSpPr>
          <p:spPr bwMode="auto">
            <a:xfrm flipH="1">
              <a:off x="4102608" y="5539105"/>
              <a:ext cx="88900" cy="130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5" name="Line 57"/>
            <p:cNvSpPr>
              <a:spLocks noChangeShapeType="1"/>
            </p:cNvSpPr>
            <p:nvPr/>
          </p:nvSpPr>
          <p:spPr bwMode="auto">
            <a:xfrm flipH="1">
              <a:off x="3023108" y="5540692"/>
              <a:ext cx="88900" cy="128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6" name="Rectangle 58"/>
            <p:cNvSpPr>
              <a:spLocks noChangeArrowheads="1"/>
            </p:cNvSpPr>
            <p:nvPr/>
          </p:nvSpPr>
          <p:spPr bwMode="auto">
            <a:xfrm>
              <a:off x="2807208" y="56407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167" name="Rectangle 59"/>
            <p:cNvSpPr>
              <a:spLocks noChangeArrowheads="1"/>
            </p:cNvSpPr>
            <p:nvPr/>
          </p:nvSpPr>
          <p:spPr bwMode="auto">
            <a:xfrm>
              <a:off x="1892808" y="5364480"/>
              <a:ext cx="911225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imm16</a:t>
              </a:r>
            </a:p>
          </p:txBody>
        </p:sp>
        <p:sp>
          <p:nvSpPr>
            <p:cNvPr id="168" name="Rectangle 60"/>
            <p:cNvSpPr>
              <a:spLocks noChangeArrowheads="1"/>
            </p:cNvSpPr>
            <p:nvPr/>
          </p:nvSpPr>
          <p:spPr bwMode="auto">
            <a:xfrm>
              <a:off x="4023360" y="5974080"/>
              <a:ext cx="1159293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ALUSrc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169" name="Rectangle 61"/>
            <p:cNvSpPr>
              <a:spLocks noChangeArrowheads="1"/>
            </p:cNvSpPr>
            <p:nvPr/>
          </p:nvSpPr>
          <p:spPr bwMode="auto">
            <a:xfrm>
              <a:off x="2103120" y="6050280"/>
              <a:ext cx="10571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ExtOp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170" name="Line 62"/>
            <p:cNvSpPr>
              <a:spLocks noChangeShapeType="1"/>
            </p:cNvSpPr>
            <p:nvPr/>
          </p:nvSpPr>
          <p:spPr bwMode="auto">
            <a:xfrm flipV="1">
              <a:off x="7531608" y="3931920"/>
              <a:ext cx="0" cy="475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1" name="Rectangle 63"/>
            <p:cNvSpPr>
              <a:spLocks noChangeArrowheads="1"/>
            </p:cNvSpPr>
            <p:nvPr/>
          </p:nvSpPr>
          <p:spPr bwMode="auto">
            <a:xfrm>
              <a:off x="6858000" y="3566160"/>
              <a:ext cx="1582422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MemtoReg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172" name="Rectangle 64"/>
            <p:cNvSpPr>
              <a:spLocks noChangeArrowheads="1"/>
            </p:cNvSpPr>
            <p:nvPr/>
          </p:nvSpPr>
          <p:spPr bwMode="auto">
            <a:xfrm>
              <a:off x="5224303" y="5909912"/>
              <a:ext cx="5594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CLK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173" name="Rectangle 65"/>
            <p:cNvSpPr>
              <a:spLocks noChangeArrowheads="1"/>
            </p:cNvSpPr>
            <p:nvPr/>
          </p:nvSpPr>
          <p:spPr bwMode="auto">
            <a:xfrm>
              <a:off x="5073160" y="5364480"/>
              <a:ext cx="935038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>
                  <a:solidFill>
                    <a:prstClr val="black"/>
                  </a:solidFill>
                </a:rPr>
                <a:t>Data In</a:t>
              </a:r>
            </a:p>
          </p:txBody>
        </p:sp>
        <p:sp>
          <p:nvSpPr>
            <p:cNvPr id="174" name="Line 66"/>
            <p:cNvSpPr>
              <a:spLocks noChangeShapeType="1"/>
            </p:cNvSpPr>
            <p:nvPr/>
          </p:nvSpPr>
          <p:spPr bwMode="auto">
            <a:xfrm flipH="1">
              <a:off x="5520246" y="5283517"/>
              <a:ext cx="88900" cy="128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5" name="Rectangle 67"/>
            <p:cNvSpPr>
              <a:spLocks noChangeArrowheads="1"/>
            </p:cNvSpPr>
            <p:nvPr/>
          </p:nvSpPr>
          <p:spPr bwMode="auto">
            <a:xfrm>
              <a:off x="5550408" y="5059680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76" name="Line 68"/>
            <p:cNvSpPr>
              <a:spLocks noChangeShapeType="1"/>
            </p:cNvSpPr>
            <p:nvPr/>
          </p:nvSpPr>
          <p:spPr bwMode="auto">
            <a:xfrm flipV="1">
              <a:off x="6223508" y="4224528"/>
              <a:ext cx="12700" cy="932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7" name="Rectangle 69"/>
            <p:cNvSpPr>
              <a:spLocks noChangeArrowheads="1"/>
            </p:cNvSpPr>
            <p:nvPr/>
          </p:nvSpPr>
          <p:spPr bwMode="auto">
            <a:xfrm>
              <a:off x="5669280" y="3840480"/>
              <a:ext cx="129253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MemWr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grpSp>
          <p:nvGrpSpPr>
            <p:cNvPr id="178" name="Group 70"/>
            <p:cNvGrpSpPr>
              <a:grpSpLocks/>
            </p:cNvGrpSpPr>
            <p:nvPr/>
          </p:nvGrpSpPr>
          <p:grpSpPr bwMode="auto">
            <a:xfrm>
              <a:off x="2121408" y="2973705"/>
              <a:ext cx="838200" cy="336550"/>
              <a:chOff x="2640" y="1422"/>
              <a:chExt cx="528" cy="212"/>
            </a:xfrm>
          </p:grpSpPr>
          <p:sp>
            <p:nvSpPr>
              <p:cNvPr id="253" name="Rectangle 71"/>
              <p:cNvSpPr>
                <a:spLocks noChangeArrowheads="1"/>
              </p:cNvSpPr>
              <p:nvPr/>
            </p:nvSpPr>
            <p:spPr bwMode="auto">
              <a:xfrm>
                <a:off x="2928" y="1422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254" name="Rectangle 72"/>
              <p:cNvSpPr>
                <a:spLocks noChangeArrowheads="1"/>
              </p:cNvSpPr>
              <p:nvPr/>
            </p:nvSpPr>
            <p:spPr bwMode="auto">
              <a:xfrm>
                <a:off x="2688" y="1422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255" name="Freeform 73"/>
              <p:cNvSpPr>
                <a:spLocks/>
              </p:cNvSpPr>
              <p:nvPr/>
            </p:nvSpPr>
            <p:spPr bwMode="auto">
              <a:xfrm>
                <a:off x="2640" y="1440"/>
                <a:ext cx="528" cy="192"/>
              </a:xfrm>
              <a:custGeom>
                <a:avLst/>
                <a:gdLst>
                  <a:gd name="T0" fmla="*/ 0 w 528"/>
                  <a:gd name="T1" fmla="*/ 0 h 192"/>
                  <a:gd name="T2" fmla="*/ 48 w 528"/>
                  <a:gd name="T3" fmla="*/ 192 h 192"/>
                  <a:gd name="T4" fmla="*/ 480 w 528"/>
                  <a:gd name="T5" fmla="*/ 192 h 192"/>
                  <a:gd name="T6" fmla="*/ 528 w 528"/>
                  <a:gd name="T7" fmla="*/ 0 h 192"/>
                  <a:gd name="T8" fmla="*/ 0 w 528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192"/>
                  <a:gd name="T17" fmla="*/ 528 w 528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192">
                    <a:moveTo>
                      <a:pt x="0" y="0"/>
                    </a:moveTo>
                    <a:lnTo>
                      <a:pt x="48" y="192"/>
                    </a:lnTo>
                    <a:lnTo>
                      <a:pt x="480" y="192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9" name="Rectangle 74"/>
            <p:cNvSpPr>
              <a:spLocks noChangeArrowheads="1"/>
            </p:cNvSpPr>
            <p:nvPr/>
          </p:nvSpPr>
          <p:spPr bwMode="auto">
            <a:xfrm>
              <a:off x="2121408" y="3916680"/>
              <a:ext cx="1447800" cy="990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r>
                <a:rPr lang="en-US" sz="2000" b="1" dirty="0" err="1" smtClean="0">
                  <a:solidFill>
                    <a:prstClr val="black"/>
                  </a:solidFill>
                </a:rPr>
                <a:t>RegFile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grpSp>
          <p:nvGrpSpPr>
            <p:cNvPr id="180" name="Group 75"/>
            <p:cNvGrpSpPr>
              <a:grpSpLocks/>
            </p:cNvGrpSpPr>
            <p:nvPr/>
          </p:nvGrpSpPr>
          <p:grpSpPr bwMode="auto">
            <a:xfrm>
              <a:off x="4429633" y="4526280"/>
              <a:ext cx="358775" cy="1219200"/>
              <a:chOff x="3518" y="2640"/>
              <a:chExt cx="226" cy="768"/>
            </a:xfrm>
          </p:grpSpPr>
          <p:sp>
            <p:nvSpPr>
              <p:cNvPr id="250" name="Rectangle 76"/>
              <p:cNvSpPr>
                <a:spLocks noChangeArrowheads="1"/>
              </p:cNvSpPr>
              <p:nvPr/>
            </p:nvSpPr>
            <p:spPr bwMode="auto">
              <a:xfrm>
                <a:off x="3518" y="2696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251" name="Rectangle 77"/>
              <p:cNvSpPr>
                <a:spLocks noChangeArrowheads="1"/>
              </p:cNvSpPr>
              <p:nvPr/>
            </p:nvSpPr>
            <p:spPr bwMode="auto">
              <a:xfrm>
                <a:off x="3518" y="3187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252" name="Freeform 78"/>
              <p:cNvSpPr>
                <a:spLocks/>
              </p:cNvSpPr>
              <p:nvPr/>
            </p:nvSpPr>
            <p:spPr bwMode="auto">
              <a:xfrm>
                <a:off x="3552" y="2640"/>
                <a:ext cx="192" cy="768"/>
              </a:xfrm>
              <a:custGeom>
                <a:avLst/>
                <a:gdLst>
                  <a:gd name="T0" fmla="*/ 0 w 192"/>
                  <a:gd name="T1" fmla="*/ 0 h 768"/>
                  <a:gd name="T2" fmla="*/ 0 w 192"/>
                  <a:gd name="T3" fmla="*/ 768 h 768"/>
                  <a:gd name="T4" fmla="*/ 192 w 192"/>
                  <a:gd name="T5" fmla="*/ 672 h 768"/>
                  <a:gd name="T6" fmla="*/ 192 w 192"/>
                  <a:gd name="T7" fmla="*/ 96 h 768"/>
                  <a:gd name="T8" fmla="*/ 0 w 192"/>
                  <a:gd name="T9" fmla="*/ 0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768"/>
                  <a:gd name="T17" fmla="*/ 192 w 192"/>
                  <a:gd name="T18" fmla="*/ 768 h 7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768">
                    <a:moveTo>
                      <a:pt x="0" y="0"/>
                    </a:moveTo>
                    <a:lnTo>
                      <a:pt x="0" y="768"/>
                    </a:lnTo>
                    <a:lnTo>
                      <a:pt x="192" y="672"/>
                    </a:lnTo>
                    <a:lnTo>
                      <a:pt x="192" y="9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1" name="Group 79"/>
            <p:cNvGrpSpPr>
              <a:grpSpLocks/>
            </p:cNvGrpSpPr>
            <p:nvPr/>
          </p:nvGrpSpPr>
          <p:grpSpPr bwMode="auto">
            <a:xfrm>
              <a:off x="5293233" y="3916680"/>
              <a:ext cx="485775" cy="1143000"/>
              <a:chOff x="4009" y="2304"/>
              <a:chExt cx="306" cy="720"/>
            </a:xfrm>
          </p:grpSpPr>
          <p:sp>
            <p:nvSpPr>
              <p:cNvPr id="247" name="Rectangle 80"/>
              <p:cNvSpPr>
                <a:spLocks noChangeArrowheads="1"/>
              </p:cNvSpPr>
              <p:nvPr/>
            </p:nvSpPr>
            <p:spPr bwMode="auto">
              <a:xfrm>
                <a:off x="4009" y="2322"/>
                <a:ext cx="115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endParaRPr lang="en-US" sz="16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Rectangle 81"/>
              <p:cNvSpPr>
                <a:spLocks noChangeArrowheads="1"/>
              </p:cNvSpPr>
              <p:nvPr/>
            </p:nvSpPr>
            <p:spPr bwMode="auto">
              <a:xfrm rot="5400000">
                <a:off x="3999" y="2542"/>
                <a:ext cx="35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b="1" dirty="0">
                    <a:solidFill>
                      <a:prstClr val="black"/>
                    </a:solidFill>
                  </a:rPr>
                  <a:t>ALU</a:t>
                </a:r>
              </a:p>
            </p:txBody>
          </p:sp>
          <p:sp>
            <p:nvSpPr>
              <p:cNvPr id="249" name="Freeform 82"/>
              <p:cNvSpPr>
                <a:spLocks/>
              </p:cNvSpPr>
              <p:nvPr/>
            </p:nvSpPr>
            <p:spPr bwMode="auto">
              <a:xfrm>
                <a:off x="4032" y="2304"/>
                <a:ext cx="283" cy="720"/>
              </a:xfrm>
              <a:custGeom>
                <a:avLst/>
                <a:gdLst>
                  <a:gd name="T0" fmla="*/ 0 w 240"/>
                  <a:gd name="T1" fmla="*/ 0 h 672"/>
                  <a:gd name="T2" fmla="*/ 0 w 240"/>
                  <a:gd name="T3" fmla="*/ 331 h 672"/>
                  <a:gd name="T4" fmla="*/ 67 w 240"/>
                  <a:gd name="T5" fmla="*/ 386 h 672"/>
                  <a:gd name="T6" fmla="*/ 0 w 240"/>
                  <a:gd name="T7" fmla="*/ 440 h 672"/>
                  <a:gd name="T8" fmla="*/ 0 w 240"/>
                  <a:gd name="T9" fmla="*/ 771 h 672"/>
                  <a:gd name="T10" fmla="*/ 334 w 240"/>
                  <a:gd name="T11" fmla="*/ 551 h 672"/>
                  <a:gd name="T12" fmla="*/ 334 w 240"/>
                  <a:gd name="T13" fmla="*/ 221 h 672"/>
                  <a:gd name="T14" fmla="*/ 0 w 240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0"/>
                  <a:gd name="T25" fmla="*/ 0 h 672"/>
                  <a:gd name="T26" fmla="*/ 240 w 240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0" h="672">
                    <a:moveTo>
                      <a:pt x="0" y="0"/>
                    </a:moveTo>
                    <a:lnTo>
                      <a:pt x="0" y="288"/>
                    </a:lnTo>
                    <a:lnTo>
                      <a:pt x="48" y="336"/>
                    </a:lnTo>
                    <a:lnTo>
                      <a:pt x="0" y="384"/>
                    </a:lnTo>
                    <a:lnTo>
                      <a:pt x="0" y="672"/>
                    </a:lnTo>
                    <a:lnTo>
                      <a:pt x="240" y="480"/>
                    </a:lnTo>
                    <a:lnTo>
                      <a:pt x="240" y="1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2" name="Rectangle 83"/>
            <p:cNvSpPr>
              <a:spLocks noChangeArrowheads="1"/>
            </p:cNvSpPr>
            <p:nvPr/>
          </p:nvSpPr>
          <p:spPr bwMode="auto">
            <a:xfrm>
              <a:off x="7325233" y="4421505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83" name="Rectangle 84"/>
            <p:cNvSpPr>
              <a:spLocks noChangeArrowheads="1"/>
            </p:cNvSpPr>
            <p:nvPr/>
          </p:nvSpPr>
          <p:spPr bwMode="auto">
            <a:xfrm>
              <a:off x="7325233" y="5412105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184" name="Freeform 85"/>
            <p:cNvSpPr>
              <a:spLocks/>
            </p:cNvSpPr>
            <p:nvPr/>
          </p:nvSpPr>
          <p:spPr bwMode="auto">
            <a:xfrm>
              <a:off x="7379208" y="4297680"/>
              <a:ext cx="304800" cy="1600200"/>
            </a:xfrm>
            <a:custGeom>
              <a:avLst/>
              <a:gdLst>
                <a:gd name="T0" fmla="*/ 0 w 192"/>
                <a:gd name="T1" fmla="*/ 0 h 1008"/>
                <a:gd name="T2" fmla="*/ 0 w 192"/>
                <a:gd name="T3" fmla="*/ 2147483647 h 1008"/>
                <a:gd name="T4" fmla="*/ 483870000 w 192"/>
                <a:gd name="T5" fmla="*/ 2147483647 h 1008"/>
                <a:gd name="T6" fmla="*/ 483870000 w 192"/>
                <a:gd name="T7" fmla="*/ 362902500 h 1008"/>
                <a:gd name="T8" fmla="*/ 0 w 192"/>
                <a:gd name="T9" fmla="*/ 0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1008"/>
                <a:gd name="T17" fmla="*/ 192 w 192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1008">
                  <a:moveTo>
                    <a:pt x="0" y="0"/>
                  </a:moveTo>
                  <a:lnTo>
                    <a:pt x="0" y="1008"/>
                  </a:lnTo>
                  <a:lnTo>
                    <a:pt x="192" y="864"/>
                  </a:lnTo>
                  <a:lnTo>
                    <a:pt x="192" y="1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5" name="Rectangle 86"/>
            <p:cNvSpPr>
              <a:spLocks noChangeArrowheads="1"/>
            </p:cNvSpPr>
            <p:nvPr/>
          </p:nvSpPr>
          <p:spPr bwMode="auto">
            <a:xfrm>
              <a:off x="5921883" y="5159692"/>
              <a:ext cx="1127125" cy="112871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r>
                <a:rPr lang="en-US" sz="2000" b="1" dirty="0" smtClean="0">
                  <a:solidFill>
                    <a:prstClr val="black"/>
                  </a:solidFill>
                </a:rPr>
                <a:t>Data</a:t>
              </a:r>
            </a:p>
            <a:p>
              <a:pPr algn="ctr" defTabSz="457200">
                <a:defRPr/>
              </a:pPr>
              <a:r>
                <a:rPr lang="en-US" sz="2000" b="1" dirty="0" smtClean="0">
                  <a:solidFill>
                    <a:prstClr val="black"/>
                  </a:solidFill>
                </a:rPr>
                <a:t>Memory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186" name="Rectangle 87"/>
            <p:cNvSpPr>
              <a:spLocks noChangeArrowheads="1"/>
            </p:cNvSpPr>
            <p:nvPr/>
          </p:nvSpPr>
          <p:spPr bwMode="auto">
            <a:xfrm>
              <a:off x="5902833" y="5107305"/>
              <a:ext cx="63817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err="1">
                  <a:solidFill>
                    <a:prstClr val="black"/>
                  </a:solidFill>
                </a:rPr>
                <a:t>WrEn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87" name="Rectangle 88"/>
            <p:cNvSpPr>
              <a:spLocks noChangeArrowheads="1"/>
            </p:cNvSpPr>
            <p:nvPr/>
          </p:nvSpPr>
          <p:spPr bwMode="auto">
            <a:xfrm>
              <a:off x="6514021" y="5107305"/>
              <a:ext cx="58830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err="1" smtClean="0">
                  <a:solidFill>
                    <a:prstClr val="black"/>
                  </a:solidFill>
                </a:rPr>
                <a:t>Addr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88" name="Line 90"/>
            <p:cNvSpPr>
              <a:spLocks noChangeShapeType="1"/>
            </p:cNvSpPr>
            <p:nvPr/>
          </p:nvSpPr>
          <p:spPr bwMode="auto">
            <a:xfrm>
              <a:off x="5931408" y="6050280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9" name="Line 91"/>
            <p:cNvSpPr>
              <a:spLocks noChangeShapeType="1"/>
            </p:cNvSpPr>
            <p:nvPr/>
          </p:nvSpPr>
          <p:spPr bwMode="auto">
            <a:xfrm flipH="1">
              <a:off x="5931408" y="6126480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0" name="Line 92"/>
            <p:cNvSpPr>
              <a:spLocks noChangeShapeType="1"/>
            </p:cNvSpPr>
            <p:nvPr/>
          </p:nvSpPr>
          <p:spPr bwMode="auto">
            <a:xfrm>
              <a:off x="2350008" y="284988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1" name="Line 93"/>
            <p:cNvSpPr>
              <a:spLocks noChangeShapeType="1"/>
            </p:cNvSpPr>
            <p:nvPr/>
          </p:nvSpPr>
          <p:spPr bwMode="auto">
            <a:xfrm>
              <a:off x="2731008" y="2849880"/>
              <a:ext cx="0" cy="15240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94"/>
            <p:cNvSpPr>
              <a:spLocks/>
            </p:cNvSpPr>
            <p:nvPr/>
          </p:nvSpPr>
          <p:spPr bwMode="auto">
            <a:xfrm>
              <a:off x="1816608" y="2926080"/>
              <a:ext cx="304800" cy="228600"/>
            </a:xfrm>
            <a:custGeom>
              <a:avLst/>
              <a:gdLst>
                <a:gd name="T0" fmla="*/ 0 w 192"/>
                <a:gd name="T1" fmla="*/ 0 h 336"/>
                <a:gd name="T2" fmla="*/ 0 w 192"/>
                <a:gd name="T3" fmla="*/ 155529643 h 336"/>
                <a:gd name="T4" fmla="*/ 483870000 w 192"/>
                <a:gd name="T5" fmla="*/ 155529643 h 336"/>
                <a:gd name="T6" fmla="*/ 0 60000 65536"/>
                <a:gd name="T7" fmla="*/ 0 60000 65536"/>
                <a:gd name="T8" fmla="*/ 0 60000 65536"/>
                <a:gd name="T9" fmla="*/ 0 w 192"/>
                <a:gd name="T10" fmla="*/ 0 h 336"/>
                <a:gd name="T11" fmla="*/ 192 w 19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36">
                  <a:moveTo>
                    <a:pt x="0" y="0"/>
                  </a:moveTo>
                  <a:lnTo>
                    <a:pt x="0" y="336"/>
                  </a:lnTo>
                  <a:lnTo>
                    <a:pt x="192" y="33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3" name="Line 95"/>
            <p:cNvSpPr>
              <a:spLocks noChangeShapeType="1"/>
            </p:cNvSpPr>
            <p:nvPr/>
          </p:nvSpPr>
          <p:spPr bwMode="auto">
            <a:xfrm>
              <a:off x="2273808" y="368808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" name="Line 96"/>
            <p:cNvSpPr>
              <a:spLocks noChangeShapeType="1"/>
            </p:cNvSpPr>
            <p:nvPr/>
          </p:nvSpPr>
          <p:spPr bwMode="auto">
            <a:xfrm>
              <a:off x="2578608" y="3307080"/>
              <a:ext cx="0" cy="60960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5" name="Line 97"/>
            <p:cNvSpPr>
              <a:spLocks noChangeShapeType="1"/>
            </p:cNvSpPr>
            <p:nvPr/>
          </p:nvSpPr>
          <p:spPr bwMode="auto">
            <a:xfrm>
              <a:off x="2959608" y="3611880"/>
              <a:ext cx="0" cy="30480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6" name="Line 98"/>
            <p:cNvSpPr>
              <a:spLocks noChangeShapeType="1"/>
            </p:cNvSpPr>
            <p:nvPr/>
          </p:nvSpPr>
          <p:spPr bwMode="auto">
            <a:xfrm>
              <a:off x="3340608" y="361188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7" name="Rectangle 99"/>
            <p:cNvSpPr>
              <a:spLocks noChangeArrowheads="1"/>
            </p:cNvSpPr>
            <p:nvPr/>
          </p:nvSpPr>
          <p:spPr bwMode="auto">
            <a:xfrm>
              <a:off x="3134233" y="3535680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198" name="Line 100"/>
            <p:cNvSpPr>
              <a:spLocks noChangeShapeType="1"/>
            </p:cNvSpPr>
            <p:nvPr/>
          </p:nvSpPr>
          <p:spPr bwMode="auto">
            <a:xfrm>
              <a:off x="3569208" y="4221480"/>
              <a:ext cx="1752600" cy="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9" name="Line 101"/>
            <p:cNvSpPr>
              <a:spLocks noChangeShapeType="1"/>
            </p:cNvSpPr>
            <p:nvPr/>
          </p:nvSpPr>
          <p:spPr bwMode="auto">
            <a:xfrm>
              <a:off x="5626608" y="3621024"/>
              <a:ext cx="0" cy="484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0" name="Line 102"/>
            <p:cNvSpPr>
              <a:spLocks noChangeShapeType="1"/>
            </p:cNvSpPr>
            <p:nvPr/>
          </p:nvSpPr>
          <p:spPr bwMode="auto">
            <a:xfrm>
              <a:off x="3569208" y="4754880"/>
              <a:ext cx="914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1" name="Line 103"/>
            <p:cNvSpPr>
              <a:spLocks noChangeShapeType="1"/>
            </p:cNvSpPr>
            <p:nvPr/>
          </p:nvSpPr>
          <p:spPr bwMode="auto">
            <a:xfrm>
              <a:off x="4788408" y="4907280"/>
              <a:ext cx="533400" cy="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2" name="Line 104"/>
            <p:cNvSpPr>
              <a:spLocks noChangeShapeType="1"/>
            </p:cNvSpPr>
            <p:nvPr/>
          </p:nvSpPr>
          <p:spPr bwMode="auto">
            <a:xfrm>
              <a:off x="3797808" y="5593080"/>
              <a:ext cx="685800" cy="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3" name="Line 105"/>
            <p:cNvSpPr>
              <a:spLocks noChangeShapeType="1"/>
            </p:cNvSpPr>
            <p:nvPr/>
          </p:nvSpPr>
          <p:spPr bwMode="auto">
            <a:xfrm>
              <a:off x="2731008" y="5593080"/>
              <a:ext cx="685800" cy="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4" name="Line 106"/>
            <p:cNvSpPr>
              <a:spLocks noChangeShapeType="1"/>
            </p:cNvSpPr>
            <p:nvPr/>
          </p:nvSpPr>
          <p:spPr bwMode="auto">
            <a:xfrm flipH="1">
              <a:off x="2350008" y="4754880"/>
              <a:ext cx="762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5" name="Line 107"/>
            <p:cNvSpPr>
              <a:spLocks noChangeShapeType="1"/>
            </p:cNvSpPr>
            <p:nvPr/>
          </p:nvSpPr>
          <p:spPr bwMode="auto">
            <a:xfrm>
              <a:off x="2426208" y="4754880"/>
              <a:ext cx="762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6" name="Line 108"/>
            <p:cNvSpPr>
              <a:spLocks noChangeShapeType="1"/>
            </p:cNvSpPr>
            <p:nvPr/>
          </p:nvSpPr>
          <p:spPr bwMode="auto">
            <a:xfrm>
              <a:off x="2426208" y="490728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7" name="Line 110"/>
            <p:cNvSpPr>
              <a:spLocks noChangeShapeType="1"/>
            </p:cNvSpPr>
            <p:nvPr/>
          </p:nvSpPr>
          <p:spPr bwMode="auto">
            <a:xfrm flipV="1">
              <a:off x="4636008" y="566928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8" name="Line 111"/>
            <p:cNvSpPr>
              <a:spLocks noChangeShapeType="1"/>
            </p:cNvSpPr>
            <p:nvPr/>
          </p:nvSpPr>
          <p:spPr bwMode="auto">
            <a:xfrm flipH="1">
              <a:off x="5702808" y="6126480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9" name="Line 112"/>
            <p:cNvSpPr>
              <a:spLocks noChangeShapeType="1"/>
            </p:cNvSpPr>
            <p:nvPr/>
          </p:nvSpPr>
          <p:spPr bwMode="auto">
            <a:xfrm>
              <a:off x="5779008" y="4526280"/>
              <a:ext cx="1600200" cy="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0" name="Line 113"/>
            <p:cNvSpPr>
              <a:spLocks noChangeShapeType="1"/>
            </p:cNvSpPr>
            <p:nvPr/>
          </p:nvSpPr>
          <p:spPr bwMode="auto">
            <a:xfrm>
              <a:off x="6769608" y="452628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1" name="Line 114"/>
            <p:cNvSpPr>
              <a:spLocks noChangeShapeType="1"/>
            </p:cNvSpPr>
            <p:nvPr/>
          </p:nvSpPr>
          <p:spPr bwMode="auto">
            <a:xfrm flipH="1">
              <a:off x="6007608" y="4450080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2" name="Freeform 115"/>
            <p:cNvSpPr>
              <a:spLocks/>
            </p:cNvSpPr>
            <p:nvPr/>
          </p:nvSpPr>
          <p:spPr bwMode="auto">
            <a:xfrm>
              <a:off x="1588008" y="4373880"/>
              <a:ext cx="6248400" cy="2057400"/>
            </a:xfrm>
            <a:custGeom>
              <a:avLst/>
              <a:gdLst>
                <a:gd name="T0" fmla="*/ 2147483647 w 3936"/>
                <a:gd name="T1" fmla="*/ 1088707500 h 1296"/>
                <a:gd name="T2" fmla="*/ 2147483647 w 3936"/>
                <a:gd name="T3" fmla="*/ 1088707500 h 1296"/>
                <a:gd name="T4" fmla="*/ 2147483647 w 3936"/>
                <a:gd name="T5" fmla="*/ 2147483647 h 1296"/>
                <a:gd name="T6" fmla="*/ 0 w 3936"/>
                <a:gd name="T7" fmla="*/ 2147483647 h 1296"/>
                <a:gd name="T8" fmla="*/ 0 w 3936"/>
                <a:gd name="T9" fmla="*/ 0 h 1296"/>
                <a:gd name="T10" fmla="*/ 846772500 w 3936"/>
                <a:gd name="T11" fmla="*/ 0 h 12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36"/>
                <a:gd name="T19" fmla="*/ 0 h 1296"/>
                <a:gd name="T20" fmla="*/ 3936 w 3936"/>
                <a:gd name="T21" fmla="*/ 1296 h 12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36" h="1296">
                  <a:moveTo>
                    <a:pt x="3840" y="432"/>
                  </a:moveTo>
                  <a:lnTo>
                    <a:pt x="3936" y="432"/>
                  </a:lnTo>
                  <a:lnTo>
                    <a:pt x="3936" y="1296"/>
                  </a:lnTo>
                  <a:lnTo>
                    <a:pt x="0" y="1296"/>
                  </a:ln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38100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3" name="Line 118"/>
            <p:cNvSpPr>
              <a:spLocks noChangeShapeType="1"/>
            </p:cNvSpPr>
            <p:nvPr/>
          </p:nvSpPr>
          <p:spPr bwMode="auto">
            <a:xfrm>
              <a:off x="7074408" y="566928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4" name="Freeform 104"/>
            <p:cNvSpPr>
              <a:spLocks/>
            </p:cNvSpPr>
            <p:nvPr/>
          </p:nvSpPr>
          <p:spPr bwMode="auto">
            <a:xfrm>
              <a:off x="4091354" y="4763600"/>
              <a:ext cx="1828800" cy="609600"/>
            </a:xfrm>
            <a:custGeom>
              <a:avLst/>
              <a:gdLst>
                <a:gd name="T0" fmla="*/ 0 w 1152"/>
                <a:gd name="T1" fmla="*/ 0 h 288"/>
                <a:gd name="T2" fmla="*/ 0 w 1152"/>
                <a:gd name="T3" fmla="*/ 2147483647 h 288"/>
                <a:gd name="T4" fmla="*/ 2147483647 w 1152"/>
                <a:gd name="T5" fmla="*/ 2147483647 h 288"/>
                <a:gd name="T6" fmla="*/ 0 60000 65536"/>
                <a:gd name="T7" fmla="*/ 0 60000 65536"/>
                <a:gd name="T8" fmla="*/ 0 60000 65536"/>
                <a:gd name="T9" fmla="*/ 0 w 1152"/>
                <a:gd name="T10" fmla="*/ 0 h 288"/>
                <a:gd name="T11" fmla="*/ 1152 w 1152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288">
                  <a:moveTo>
                    <a:pt x="0" y="0"/>
                  </a:moveTo>
                  <a:lnTo>
                    <a:pt x="0" y="288"/>
                  </a:lnTo>
                  <a:lnTo>
                    <a:pt x="1152" y="28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" name="Rectangle 68"/>
            <p:cNvSpPr>
              <a:spLocks noChangeArrowheads="1"/>
            </p:cNvSpPr>
            <p:nvPr/>
          </p:nvSpPr>
          <p:spPr bwMode="auto">
            <a:xfrm>
              <a:off x="4389120" y="3456432"/>
              <a:ext cx="627063" cy="398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>
                  <a:solidFill>
                    <a:prstClr val="black"/>
                  </a:solidFill>
                </a:rPr>
                <a:t>zero</a:t>
              </a:r>
            </a:p>
          </p:txBody>
        </p:sp>
        <p:sp>
          <p:nvSpPr>
            <p:cNvPr id="216" name="Rectangle 79"/>
            <p:cNvSpPr>
              <a:spLocks noChangeArrowheads="1"/>
            </p:cNvSpPr>
            <p:nvPr/>
          </p:nvSpPr>
          <p:spPr bwMode="auto">
            <a:xfrm>
              <a:off x="5340594" y="3953975"/>
              <a:ext cx="28575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=</a:t>
              </a:r>
            </a:p>
          </p:txBody>
        </p:sp>
        <p:sp>
          <p:nvSpPr>
            <p:cNvPr id="217" name="Freeform 144"/>
            <p:cNvSpPr>
              <a:spLocks/>
            </p:cNvSpPr>
            <p:nvPr/>
          </p:nvSpPr>
          <p:spPr bwMode="auto">
            <a:xfrm>
              <a:off x="4419600" y="2958246"/>
              <a:ext cx="1070747" cy="1066800"/>
            </a:xfrm>
            <a:custGeom>
              <a:avLst/>
              <a:gdLst>
                <a:gd name="T0" fmla="*/ 2147483647 w 672"/>
                <a:gd name="T1" fmla="*/ 2147483647 h 1008"/>
                <a:gd name="T2" fmla="*/ 2147483647 w 672"/>
                <a:gd name="T3" fmla="*/ 2147483647 h 1008"/>
                <a:gd name="T4" fmla="*/ 0 w 672"/>
                <a:gd name="T5" fmla="*/ 2147483647 h 1008"/>
                <a:gd name="T6" fmla="*/ 0 w 672"/>
                <a:gd name="T7" fmla="*/ 0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1008"/>
                <a:gd name="T14" fmla="*/ 672 w 672"/>
                <a:gd name="T15" fmla="*/ 1008 h 1008"/>
                <a:gd name="connsiteX0" fmla="*/ 10000 w 10000"/>
                <a:gd name="connsiteY0" fmla="*/ 10000 h 10000"/>
                <a:gd name="connsiteX1" fmla="*/ 10000 w 10000"/>
                <a:gd name="connsiteY1" fmla="*/ 6190 h 10000"/>
                <a:gd name="connsiteX2" fmla="*/ 0 w 10000"/>
                <a:gd name="connsiteY2" fmla="*/ 7948 h 10000"/>
                <a:gd name="connsiteX3" fmla="*/ 0 w 10000"/>
                <a:gd name="connsiteY3" fmla="*/ 0 h 10000"/>
                <a:gd name="connsiteX0" fmla="*/ 10000 w 10000"/>
                <a:gd name="connsiteY0" fmla="*/ 10000 h 10000"/>
                <a:gd name="connsiteX1" fmla="*/ 9890 w 10000"/>
                <a:gd name="connsiteY1" fmla="*/ 8168 h 10000"/>
                <a:gd name="connsiteX2" fmla="*/ 0 w 10000"/>
                <a:gd name="connsiteY2" fmla="*/ 7948 h 10000"/>
                <a:gd name="connsiteX3" fmla="*/ 0 w 10000"/>
                <a:gd name="connsiteY3" fmla="*/ 0 h 10000"/>
                <a:gd name="connsiteX0" fmla="*/ 10000 w 10000"/>
                <a:gd name="connsiteY0" fmla="*/ 10000 h 10000"/>
                <a:gd name="connsiteX1" fmla="*/ 9890 w 10000"/>
                <a:gd name="connsiteY1" fmla="*/ 7838 h 10000"/>
                <a:gd name="connsiteX2" fmla="*/ 0 w 10000"/>
                <a:gd name="connsiteY2" fmla="*/ 7948 h 10000"/>
                <a:gd name="connsiteX3" fmla="*/ 0 w 10000"/>
                <a:gd name="connsiteY3" fmla="*/ 0 h 10000"/>
                <a:gd name="connsiteX0" fmla="*/ 10000 w 10257"/>
                <a:gd name="connsiteY0" fmla="*/ 10000 h 10000"/>
                <a:gd name="connsiteX1" fmla="*/ 10220 w 10257"/>
                <a:gd name="connsiteY1" fmla="*/ 8058 h 10000"/>
                <a:gd name="connsiteX2" fmla="*/ 0 w 10257"/>
                <a:gd name="connsiteY2" fmla="*/ 7948 h 10000"/>
                <a:gd name="connsiteX3" fmla="*/ 0 w 10257"/>
                <a:gd name="connsiteY3" fmla="*/ 0 h 10000"/>
                <a:gd name="connsiteX0" fmla="*/ 10000 w 10037"/>
                <a:gd name="connsiteY0" fmla="*/ 10000 h 10000"/>
                <a:gd name="connsiteX1" fmla="*/ 10000 w 10037"/>
                <a:gd name="connsiteY1" fmla="*/ 7948 h 10000"/>
                <a:gd name="connsiteX2" fmla="*/ 0 w 10037"/>
                <a:gd name="connsiteY2" fmla="*/ 7948 h 10000"/>
                <a:gd name="connsiteX3" fmla="*/ 0 w 10037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7" h="10000">
                  <a:moveTo>
                    <a:pt x="10000" y="10000"/>
                  </a:moveTo>
                  <a:cubicBezTo>
                    <a:pt x="9963" y="9389"/>
                    <a:pt x="10037" y="8559"/>
                    <a:pt x="10000" y="7948"/>
                  </a:cubicBezTo>
                  <a:lnTo>
                    <a:pt x="0" y="7948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8" name="Line 109"/>
            <p:cNvSpPr>
              <a:spLocks noChangeShapeType="1"/>
            </p:cNvSpPr>
            <p:nvPr/>
          </p:nvSpPr>
          <p:spPr bwMode="auto">
            <a:xfrm flipV="1">
              <a:off x="3645408" y="6126480"/>
              <a:ext cx="0" cy="1371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9" name="Line 119"/>
            <p:cNvSpPr>
              <a:spLocks noChangeShapeType="1"/>
            </p:cNvSpPr>
            <p:nvPr/>
          </p:nvSpPr>
          <p:spPr bwMode="auto">
            <a:xfrm flipH="1">
              <a:off x="3331082" y="6263640"/>
              <a:ext cx="3200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0" name="Line 127"/>
            <p:cNvSpPr>
              <a:spLocks noChangeShapeType="1"/>
            </p:cNvSpPr>
            <p:nvPr/>
          </p:nvSpPr>
          <p:spPr bwMode="auto">
            <a:xfrm flipV="1">
              <a:off x="6905624" y="2112963"/>
              <a:ext cx="551717" cy="15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1" name="Rectangle 128"/>
            <p:cNvSpPr>
              <a:spLocks noChangeArrowheads="1"/>
            </p:cNvSpPr>
            <p:nvPr/>
          </p:nvSpPr>
          <p:spPr bwMode="auto">
            <a:xfrm>
              <a:off x="5228492" y="1785816"/>
              <a:ext cx="189699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smtClean="0">
                  <a:solidFill>
                    <a:prstClr val="black"/>
                  </a:solidFill>
                </a:rPr>
                <a:t>Instruction &lt;</a:t>
              </a:r>
              <a:r>
                <a:rPr lang="en-US" dirty="0">
                  <a:solidFill>
                    <a:prstClr val="black"/>
                  </a:solidFill>
                </a:rPr>
                <a:t>31:0&gt;</a:t>
              </a:r>
            </a:p>
          </p:txBody>
        </p:sp>
        <p:sp>
          <p:nvSpPr>
            <p:cNvPr id="222" name="Rectangle 130"/>
            <p:cNvSpPr>
              <a:spLocks noChangeArrowheads="1"/>
            </p:cNvSpPr>
            <p:nvPr/>
          </p:nvSpPr>
          <p:spPr bwMode="auto">
            <a:xfrm rot="5400000">
              <a:off x="4944465" y="2343246"/>
              <a:ext cx="94417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&lt;21:25&gt;</a:t>
              </a:r>
            </a:p>
          </p:txBody>
        </p:sp>
        <p:sp>
          <p:nvSpPr>
            <p:cNvPr id="223" name="Line 129"/>
            <p:cNvSpPr>
              <a:spLocks noChangeShapeType="1"/>
            </p:cNvSpPr>
            <p:nvPr/>
          </p:nvSpPr>
          <p:spPr bwMode="auto">
            <a:xfrm>
              <a:off x="5304692" y="2120901"/>
              <a:ext cx="0" cy="88900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4" name="Rectangle 131"/>
            <p:cNvSpPr>
              <a:spLocks noChangeArrowheads="1"/>
            </p:cNvSpPr>
            <p:nvPr/>
          </p:nvSpPr>
          <p:spPr bwMode="auto">
            <a:xfrm rot="5400000">
              <a:off x="5477865" y="2343246"/>
              <a:ext cx="94417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&lt;16:20&gt;</a:t>
              </a:r>
            </a:p>
          </p:txBody>
        </p:sp>
        <p:sp>
          <p:nvSpPr>
            <p:cNvPr id="225" name="Rectangle 132"/>
            <p:cNvSpPr>
              <a:spLocks noChangeArrowheads="1"/>
            </p:cNvSpPr>
            <p:nvPr/>
          </p:nvSpPr>
          <p:spPr bwMode="auto">
            <a:xfrm rot="5400000">
              <a:off x="6011265" y="2343246"/>
              <a:ext cx="94417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&lt;11:15&gt;</a:t>
              </a:r>
            </a:p>
          </p:txBody>
        </p:sp>
        <p:sp>
          <p:nvSpPr>
            <p:cNvPr id="226" name="Rectangle 133"/>
            <p:cNvSpPr>
              <a:spLocks noChangeArrowheads="1"/>
            </p:cNvSpPr>
            <p:nvPr/>
          </p:nvSpPr>
          <p:spPr bwMode="auto">
            <a:xfrm rot="5400000">
              <a:off x="6599267" y="2295377"/>
              <a:ext cx="827151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&lt;0:15&gt;</a:t>
              </a:r>
            </a:p>
          </p:txBody>
        </p:sp>
        <p:sp>
          <p:nvSpPr>
            <p:cNvPr id="227" name="Line 134"/>
            <p:cNvSpPr>
              <a:spLocks noChangeShapeType="1"/>
            </p:cNvSpPr>
            <p:nvPr/>
          </p:nvSpPr>
          <p:spPr bwMode="auto">
            <a:xfrm>
              <a:off x="5838092" y="2120901"/>
              <a:ext cx="0" cy="88900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8" name="Line 135"/>
            <p:cNvSpPr>
              <a:spLocks noChangeShapeType="1"/>
            </p:cNvSpPr>
            <p:nvPr/>
          </p:nvSpPr>
          <p:spPr bwMode="auto">
            <a:xfrm>
              <a:off x="6371492" y="2120901"/>
              <a:ext cx="0" cy="889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9" name="Line 136"/>
            <p:cNvSpPr>
              <a:spLocks noChangeShapeType="1"/>
            </p:cNvSpPr>
            <p:nvPr/>
          </p:nvSpPr>
          <p:spPr bwMode="auto">
            <a:xfrm>
              <a:off x="6904892" y="2120901"/>
              <a:ext cx="0" cy="88900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0" name="Rectangle 137"/>
            <p:cNvSpPr>
              <a:spLocks noChangeArrowheads="1"/>
            </p:cNvSpPr>
            <p:nvPr/>
          </p:nvSpPr>
          <p:spPr bwMode="auto">
            <a:xfrm>
              <a:off x="6568221" y="2911232"/>
              <a:ext cx="83837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i</a:t>
              </a:r>
              <a:r>
                <a:rPr lang="en-US" dirty="0" smtClean="0">
                  <a:solidFill>
                    <a:prstClr val="black"/>
                  </a:solidFill>
                </a:rPr>
                <a:t>mm16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1" name="Rectangle 138"/>
            <p:cNvSpPr>
              <a:spLocks noChangeArrowheads="1"/>
            </p:cNvSpPr>
            <p:nvPr/>
          </p:nvSpPr>
          <p:spPr bwMode="auto">
            <a:xfrm>
              <a:off x="6163774" y="2911232"/>
              <a:ext cx="38158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r</a:t>
              </a:r>
              <a:r>
                <a:rPr lang="en-US" dirty="0" smtClean="0">
                  <a:solidFill>
                    <a:prstClr val="black"/>
                  </a:solidFill>
                </a:rPr>
                <a:t>d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2" name="Rectangle 139"/>
            <p:cNvSpPr>
              <a:spLocks noChangeArrowheads="1"/>
            </p:cNvSpPr>
            <p:nvPr/>
          </p:nvSpPr>
          <p:spPr bwMode="auto">
            <a:xfrm>
              <a:off x="5671405" y="2911232"/>
              <a:ext cx="339838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>
                  <a:solidFill>
                    <a:prstClr val="black"/>
                  </a:solidFill>
                </a:rPr>
                <a:t>r</a:t>
              </a:r>
              <a:r>
                <a:rPr lang="en-US" dirty="0" err="1" smtClean="0">
                  <a:solidFill>
                    <a:prstClr val="black"/>
                  </a:solidFill>
                </a:rPr>
                <a:t>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3" name="Rectangle 140"/>
            <p:cNvSpPr>
              <a:spLocks noChangeArrowheads="1"/>
            </p:cNvSpPr>
            <p:nvPr/>
          </p:nvSpPr>
          <p:spPr bwMode="auto">
            <a:xfrm>
              <a:off x="5138005" y="2911232"/>
              <a:ext cx="34868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>
                  <a:solidFill>
                    <a:prstClr val="black"/>
                  </a:solidFill>
                </a:rPr>
                <a:t>r</a:t>
              </a:r>
              <a:r>
                <a:rPr lang="en-US" dirty="0" err="1" smtClean="0">
                  <a:solidFill>
                    <a:prstClr val="black"/>
                  </a:solidFill>
                </a:rPr>
                <a:t>s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4" name="Rectangle 141"/>
            <p:cNvSpPr>
              <a:spLocks noChangeArrowheads="1"/>
            </p:cNvSpPr>
            <p:nvPr/>
          </p:nvSpPr>
          <p:spPr bwMode="auto">
            <a:xfrm>
              <a:off x="3325080" y="2120779"/>
              <a:ext cx="239712" cy="369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5" name="Rectangle 143"/>
            <p:cNvSpPr>
              <a:spLocks noChangeArrowheads="1"/>
            </p:cNvSpPr>
            <p:nvPr/>
          </p:nvSpPr>
          <p:spPr bwMode="auto">
            <a:xfrm>
              <a:off x="2034442" y="1950916"/>
              <a:ext cx="1250343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>
                  <a:solidFill>
                    <a:prstClr val="black"/>
                  </a:solidFill>
                </a:rPr>
                <a:t>nPC_sel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236" name="Rectangle 144"/>
            <p:cNvSpPr>
              <a:spLocks noChangeArrowheads="1"/>
            </p:cNvSpPr>
            <p:nvPr/>
          </p:nvSpPr>
          <p:spPr bwMode="auto">
            <a:xfrm>
              <a:off x="3872767" y="1968379"/>
              <a:ext cx="1101725" cy="10001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r>
                <a:rPr lang="en-US" sz="2000" b="1" dirty="0" err="1" smtClean="0">
                  <a:solidFill>
                    <a:prstClr val="black"/>
                  </a:solidFill>
                </a:rPr>
                <a:t>Instr</a:t>
              </a:r>
              <a:endParaRPr lang="en-US" sz="2000" b="1" dirty="0" smtClean="0">
                <a:solidFill>
                  <a:prstClr val="black"/>
                </a:solidFill>
              </a:endParaRPr>
            </a:p>
            <a:p>
              <a:pPr algn="ctr" defTabSz="457200">
                <a:defRPr/>
              </a:pPr>
              <a:r>
                <a:rPr lang="en-US" sz="2000" b="1" dirty="0" smtClean="0">
                  <a:solidFill>
                    <a:prstClr val="black"/>
                  </a:solidFill>
                </a:rPr>
                <a:t>Fetch</a:t>
              </a:r>
            </a:p>
            <a:p>
              <a:pPr algn="ctr" defTabSz="457200">
                <a:defRPr/>
              </a:pPr>
              <a:r>
                <a:rPr lang="en-US" sz="2000" b="1" dirty="0" smtClean="0">
                  <a:solidFill>
                    <a:prstClr val="black"/>
                  </a:solidFill>
                </a:rPr>
                <a:t>Unit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237" name="Line 146"/>
            <p:cNvSpPr>
              <a:spLocks noChangeShapeType="1"/>
            </p:cNvSpPr>
            <p:nvPr/>
          </p:nvSpPr>
          <p:spPr bwMode="auto">
            <a:xfrm>
              <a:off x="3475892" y="2179516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8" name="Line 147"/>
            <p:cNvSpPr>
              <a:spLocks noChangeShapeType="1"/>
            </p:cNvSpPr>
            <p:nvPr/>
          </p:nvSpPr>
          <p:spPr bwMode="auto">
            <a:xfrm>
              <a:off x="3475892" y="2179516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9" name="Rectangle 148"/>
            <p:cNvSpPr>
              <a:spLocks noChangeArrowheads="1"/>
            </p:cNvSpPr>
            <p:nvPr/>
          </p:nvSpPr>
          <p:spPr bwMode="auto">
            <a:xfrm>
              <a:off x="3149478" y="2496039"/>
              <a:ext cx="5594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CLK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240" name="Line 149"/>
            <p:cNvSpPr>
              <a:spLocks noChangeShapeType="1"/>
            </p:cNvSpPr>
            <p:nvPr/>
          </p:nvSpPr>
          <p:spPr bwMode="auto">
            <a:xfrm flipH="1">
              <a:off x="3628292" y="2712916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1" name="Line 150"/>
            <p:cNvSpPr>
              <a:spLocks noChangeShapeType="1"/>
            </p:cNvSpPr>
            <p:nvPr/>
          </p:nvSpPr>
          <p:spPr bwMode="auto">
            <a:xfrm>
              <a:off x="3856892" y="2636716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2" name="Line 151"/>
            <p:cNvSpPr>
              <a:spLocks noChangeShapeType="1"/>
            </p:cNvSpPr>
            <p:nvPr/>
          </p:nvSpPr>
          <p:spPr bwMode="auto">
            <a:xfrm flipH="1">
              <a:off x="3856892" y="2712916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243" name="Straight Connector 242"/>
            <p:cNvCxnSpPr/>
            <p:nvPr/>
          </p:nvCxnSpPr>
          <p:spPr>
            <a:xfrm flipV="1">
              <a:off x="6373368" y="2114550"/>
              <a:ext cx="530352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flipV="1">
              <a:off x="5843588" y="2114550"/>
              <a:ext cx="530352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flipV="1">
              <a:off x="5303520" y="2112264"/>
              <a:ext cx="539496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flipV="1">
              <a:off x="4983480" y="2112264"/>
              <a:ext cx="320040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Straight Connector 256"/>
          <p:cNvCxnSpPr>
            <a:stCxn id="209" idx="1"/>
          </p:cNvCxnSpPr>
          <p:nvPr/>
        </p:nvCxnSpPr>
        <p:spPr>
          <a:xfrm>
            <a:off x="7379208" y="4523544"/>
            <a:ext cx="299407" cy="54082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202" idx="1"/>
            <a:endCxn id="201" idx="0"/>
          </p:cNvCxnSpPr>
          <p:nvPr/>
        </p:nvCxnSpPr>
        <p:spPr>
          <a:xfrm flipV="1">
            <a:off x="4483608" y="4904544"/>
            <a:ext cx="304800" cy="6858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3048000" y="1981199"/>
            <a:ext cx="267317" cy="307777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0" bIns="0" rtlCol="0">
            <a:spAutoFit/>
          </a:bodyPr>
          <a:lstStyle/>
          <a:p>
            <a:pPr defTabSz="457200"/>
            <a:r>
              <a:rPr lang="en-US" sz="2000" b="1" dirty="0" smtClean="0">
                <a:solidFill>
                  <a:srgbClr val="FF0000"/>
                </a:solidFill>
              </a:rPr>
              <a:t>+4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1852247" y="2590799"/>
            <a:ext cx="139077" cy="307777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0" bIns="0" rtlCol="0">
            <a:spAutoFit/>
          </a:bodyPr>
          <a:lstStyle/>
          <a:p>
            <a:pPr defTabSz="457200"/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180493" y="3352799"/>
            <a:ext cx="139077" cy="307777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0" bIns="0" rtlCol="0">
            <a:spAutoFit/>
          </a:bodyPr>
          <a:lstStyle/>
          <a:p>
            <a:pPr defTabSz="457200"/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6072555" y="3305906"/>
            <a:ext cx="32662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0" bIns="0" rtlCol="0">
            <a:spAutoFit/>
          </a:bodyPr>
          <a:lstStyle/>
          <a:p>
            <a:pPr defTabSz="457200"/>
            <a:r>
              <a:rPr lang="en-US" sz="2000" b="1" dirty="0" smtClean="0">
                <a:solidFill>
                  <a:srgbClr val="FF0000"/>
                </a:solidFill>
              </a:rPr>
              <a:t>OR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8206155" y="3622430"/>
            <a:ext cx="139077" cy="307777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0" bIns="0" rtlCol="0">
            <a:spAutoFit/>
          </a:bodyPr>
          <a:lstStyle/>
          <a:p>
            <a:pPr defTabSz="457200"/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6740771" y="3880338"/>
            <a:ext cx="139077" cy="307777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0" bIns="0" rtlCol="0">
            <a:spAutoFit/>
          </a:bodyPr>
          <a:lstStyle/>
          <a:p>
            <a:pPr defTabSz="457200"/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4958862" y="6013938"/>
            <a:ext cx="139077" cy="307777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0" bIns="0" rtlCol="0">
            <a:spAutoFit/>
          </a:bodyPr>
          <a:lstStyle/>
          <a:p>
            <a:pPr defTabSz="457200"/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2919047" y="6084276"/>
            <a:ext cx="483081" cy="307777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0" bIns="0" rtlCol="0">
            <a:spAutoFit/>
          </a:bodyPr>
          <a:lstStyle/>
          <a:p>
            <a:pPr defTabSz="457200"/>
            <a:r>
              <a:rPr lang="en-US" sz="2000" b="1" dirty="0" smtClean="0">
                <a:solidFill>
                  <a:srgbClr val="FF0000"/>
                </a:solidFill>
              </a:rPr>
              <a:t>Zero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68" name="Straight Connector 267"/>
          <p:cNvCxnSpPr>
            <a:stCxn id="191" idx="1"/>
            <a:endCxn id="194" idx="0"/>
          </p:cNvCxnSpPr>
          <p:nvPr/>
        </p:nvCxnSpPr>
        <p:spPr>
          <a:xfrm flipH="1">
            <a:off x="2578608" y="2999544"/>
            <a:ext cx="152400" cy="3048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3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Desired </a:t>
            </a:r>
            <a:r>
              <a:rPr lang="en-US" dirty="0" err="1" smtClean="0">
                <a:solidFill>
                  <a:schemeClr val="accent1"/>
                </a:solidFill>
              </a:rPr>
              <a:t>Datapath</a:t>
            </a:r>
            <a:r>
              <a:rPr lang="en-US" dirty="0" smtClean="0">
                <a:solidFill>
                  <a:schemeClr val="accent1"/>
                </a:solidFill>
              </a:rPr>
              <a:t> For </a:t>
            </a:r>
            <a:r>
              <a:rPr lang="en-US" dirty="0" smtClean="0">
                <a:solidFill>
                  <a:schemeClr val="accent1"/>
                </a:solidFill>
                <a:latin typeface="Courier New" charset="0"/>
              </a:rPr>
              <a:t>load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73152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R[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  <a:sym typeface="Symbol"/>
              </a:rPr>
              <a:t>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MEM{R[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SignExt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[imm16]};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141"/>
          <p:cNvGrpSpPr/>
          <p:nvPr/>
        </p:nvGrpSpPr>
        <p:grpSpPr>
          <a:xfrm>
            <a:off x="914400" y="1785816"/>
            <a:ext cx="7526022" cy="4662009"/>
            <a:chOff x="914400" y="1785816"/>
            <a:chExt cx="7526022" cy="4662009"/>
          </a:xfrm>
        </p:grpSpPr>
        <p:sp>
          <p:nvSpPr>
            <p:cNvPr id="8" name="Rectangle 26"/>
            <p:cNvSpPr>
              <a:spLocks noChangeArrowheads="1"/>
            </p:cNvSpPr>
            <p:nvPr/>
          </p:nvSpPr>
          <p:spPr bwMode="auto">
            <a:xfrm>
              <a:off x="5855208" y="420389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9" name="Rectangle 27"/>
            <p:cNvSpPr>
              <a:spLocks noChangeArrowheads="1"/>
            </p:cNvSpPr>
            <p:nvPr/>
          </p:nvSpPr>
          <p:spPr bwMode="auto">
            <a:xfrm>
              <a:off x="5166359" y="3264408"/>
              <a:ext cx="1199271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ALUctr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1920880" y="4847120"/>
              <a:ext cx="5594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CLK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11" name="Rectangle 29"/>
            <p:cNvSpPr>
              <a:spLocks noChangeArrowheads="1"/>
            </p:cNvSpPr>
            <p:nvPr/>
          </p:nvSpPr>
          <p:spPr bwMode="auto">
            <a:xfrm>
              <a:off x="1424496" y="4002405"/>
              <a:ext cx="720725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>
                  <a:solidFill>
                    <a:prstClr val="black"/>
                  </a:solidFill>
                </a:rPr>
                <a:t>busW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Rectangle 30"/>
            <p:cNvSpPr>
              <a:spLocks noChangeArrowheads="1"/>
            </p:cNvSpPr>
            <p:nvPr/>
          </p:nvSpPr>
          <p:spPr bwMode="auto">
            <a:xfrm>
              <a:off x="1280160" y="3307080"/>
              <a:ext cx="1122937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RegWr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13" name="Line 31"/>
            <p:cNvSpPr>
              <a:spLocks noChangeShapeType="1"/>
            </p:cNvSpPr>
            <p:nvPr/>
          </p:nvSpPr>
          <p:spPr bwMode="auto">
            <a:xfrm flipH="1">
              <a:off x="1734058" y="4321492"/>
              <a:ext cx="88900" cy="128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Rectangle 32"/>
            <p:cNvSpPr>
              <a:spLocks noChangeArrowheads="1"/>
            </p:cNvSpPr>
            <p:nvPr/>
          </p:nvSpPr>
          <p:spPr bwMode="auto">
            <a:xfrm>
              <a:off x="1586421" y="44215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 flipH="1">
              <a:off x="4559808" y="4145280"/>
              <a:ext cx="88900" cy="130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Rectangle 34"/>
            <p:cNvSpPr>
              <a:spLocks noChangeArrowheads="1"/>
            </p:cNvSpPr>
            <p:nvPr/>
          </p:nvSpPr>
          <p:spPr bwMode="auto">
            <a:xfrm>
              <a:off x="4407408" y="3840480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7" name="Rectangle 35"/>
            <p:cNvSpPr>
              <a:spLocks noChangeArrowheads="1"/>
            </p:cNvSpPr>
            <p:nvPr/>
          </p:nvSpPr>
          <p:spPr bwMode="auto">
            <a:xfrm>
              <a:off x="3613658" y="3840480"/>
              <a:ext cx="717550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busA</a:t>
              </a:r>
            </a:p>
          </p:txBody>
        </p:sp>
        <p:sp>
          <p:nvSpPr>
            <p:cNvPr id="18" name="Line 36"/>
            <p:cNvSpPr>
              <a:spLocks noChangeShapeType="1"/>
            </p:cNvSpPr>
            <p:nvPr/>
          </p:nvSpPr>
          <p:spPr bwMode="auto">
            <a:xfrm flipV="1">
              <a:off x="3874008" y="4678680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Rectangle 37"/>
            <p:cNvSpPr>
              <a:spLocks noChangeArrowheads="1"/>
            </p:cNvSpPr>
            <p:nvPr/>
          </p:nvSpPr>
          <p:spPr bwMode="auto">
            <a:xfrm>
              <a:off x="3718433" y="48025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20" name="Rectangle 38"/>
            <p:cNvSpPr>
              <a:spLocks noChangeArrowheads="1"/>
            </p:cNvSpPr>
            <p:nvPr/>
          </p:nvSpPr>
          <p:spPr bwMode="auto">
            <a:xfrm>
              <a:off x="3645408" y="4373880"/>
              <a:ext cx="703263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busB</a:t>
              </a:r>
            </a:p>
          </p:txBody>
        </p:sp>
        <p:sp>
          <p:nvSpPr>
            <p:cNvPr id="21" name="Line 39"/>
            <p:cNvSpPr>
              <a:spLocks noChangeShapeType="1"/>
            </p:cNvSpPr>
            <p:nvPr/>
          </p:nvSpPr>
          <p:spPr bwMode="auto">
            <a:xfrm flipV="1">
              <a:off x="3264408" y="3684905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40"/>
            <p:cNvSpPr>
              <a:spLocks noChangeShapeType="1"/>
            </p:cNvSpPr>
            <p:nvPr/>
          </p:nvSpPr>
          <p:spPr bwMode="auto">
            <a:xfrm flipV="1">
              <a:off x="2515108" y="3684905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Rectangle 41"/>
            <p:cNvSpPr>
              <a:spLocks noChangeArrowheads="1"/>
            </p:cNvSpPr>
            <p:nvPr/>
          </p:nvSpPr>
          <p:spPr bwMode="auto">
            <a:xfrm>
              <a:off x="2372233" y="3535680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24" name="Line 42"/>
            <p:cNvSpPr>
              <a:spLocks noChangeShapeType="1"/>
            </p:cNvSpPr>
            <p:nvPr/>
          </p:nvSpPr>
          <p:spPr bwMode="auto">
            <a:xfrm flipV="1">
              <a:off x="2896108" y="3684905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Rectangle 43"/>
            <p:cNvSpPr>
              <a:spLocks noChangeArrowheads="1"/>
            </p:cNvSpPr>
            <p:nvPr/>
          </p:nvSpPr>
          <p:spPr bwMode="auto">
            <a:xfrm>
              <a:off x="2731008" y="3535680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26" name="Rectangle 44"/>
            <p:cNvSpPr>
              <a:spLocks noChangeArrowheads="1"/>
            </p:cNvSpPr>
            <p:nvPr/>
          </p:nvSpPr>
          <p:spPr bwMode="auto">
            <a:xfrm>
              <a:off x="2310321" y="3911917"/>
              <a:ext cx="475901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smtClean="0">
                  <a:solidFill>
                    <a:prstClr val="black"/>
                  </a:solidFill>
                </a:rPr>
                <a:t>RW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7" name="Rectangle 45"/>
            <p:cNvSpPr>
              <a:spLocks noChangeArrowheads="1"/>
            </p:cNvSpPr>
            <p:nvPr/>
          </p:nvSpPr>
          <p:spPr bwMode="auto">
            <a:xfrm>
              <a:off x="2767521" y="3911917"/>
              <a:ext cx="413576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smtClean="0">
                  <a:solidFill>
                    <a:prstClr val="black"/>
                  </a:solidFill>
                </a:rPr>
                <a:t>RA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8" name="Rectangle 46"/>
            <p:cNvSpPr>
              <a:spLocks noChangeArrowheads="1"/>
            </p:cNvSpPr>
            <p:nvPr/>
          </p:nvSpPr>
          <p:spPr bwMode="auto">
            <a:xfrm>
              <a:off x="3148521" y="3911917"/>
              <a:ext cx="40716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smtClean="0">
                  <a:solidFill>
                    <a:prstClr val="black"/>
                  </a:solidFill>
                </a:rPr>
                <a:t>RB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30" name="Rectangle 48"/>
            <p:cNvSpPr>
              <a:spLocks noChangeArrowheads="1"/>
            </p:cNvSpPr>
            <p:nvPr/>
          </p:nvSpPr>
          <p:spPr bwMode="auto">
            <a:xfrm>
              <a:off x="2731008" y="3307080"/>
              <a:ext cx="34955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 smtClean="0">
                  <a:solidFill>
                    <a:prstClr val="black"/>
                  </a:solidFill>
                </a:rPr>
                <a:t>rs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1" name="Rectangle 49"/>
            <p:cNvSpPr>
              <a:spLocks noChangeArrowheads="1"/>
            </p:cNvSpPr>
            <p:nvPr/>
          </p:nvSpPr>
          <p:spPr bwMode="auto">
            <a:xfrm>
              <a:off x="2562733" y="2545080"/>
              <a:ext cx="340539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 smtClean="0">
                  <a:solidFill>
                    <a:prstClr val="black"/>
                  </a:solidFill>
                </a:rPr>
                <a:t>rt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2" name="Rectangle 50"/>
            <p:cNvSpPr>
              <a:spLocks noChangeArrowheads="1"/>
            </p:cNvSpPr>
            <p:nvPr/>
          </p:nvSpPr>
          <p:spPr bwMode="auto">
            <a:xfrm>
              <a:off x="3140176" y="3307080"/>
              <a:ext cx="340539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dirty="0" err="1" smtClean="0">
                  <a:solidFill>
                    <a:prstClr val="black"/>
                  </a:solidFill>
                </a:rPr>
                <a:t>rt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3" name="Rectangle 51"/>
            <p:cNvSpPr>
              <a:spLocks noChangeArrowheads="1"/>
            </p:cNvSpPr>
            <p:nvPr/>
          </p:nvSpPr>
          <p:spPr bwMode="auto">
            <a:xfrm>
              <a:off x="2130933" y="2545080"/>
              <a:ext cx="38134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smtClean="0">
                  <a:solidFill>
                    <a:prstClr val="black"/>
                  </a:solidFill>
                </a:rPr>
                <a:t>rd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4" name="Rectangle 52"/>
            <p:cNvSpPr>
              <a:spLocks noChangeArrowheads="1"/>
            </p:cNvSpPr>
            <p:nvPr/>
          </p:nvSpPr>
          <p:spPr bwMode="auto">
            <a:xfrm>
              <a:off x="914400" y="2545080"/>
              <a:ext cx="115480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RegDst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 rot="5400000">
              <a:off x="3084655" y="5424033"/>
              <a:ext cx="1042416" cy="3566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r>
                <a:rPr lang="en-US" b="1" dirty="0" smtClean="0">
                  <a:solidFill>
                    <a:prstClr val="black"/>
                  </a:solidFill>
                </a:rPr>
                <a:t>Extender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37" name="Rectangle 55"/>
            <p:cNvSpPr>
              <a:spLocks noChangeArrowheads="1"/>
            </p:cNvSpPr>
            <p:nvPr/>
          </p:nvSpPr>
          <p:spPr bwMode="auto">
            <a:xfrm>
              <a:off x="3950208" y="56407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38" name="Line 56"/>
            <p:cNvSpPr>
              <a:spLocks noChangeShapeType="1"/>
            </p:cNvSpPr>
            <p:nvPr/>
          </p:nvSpPr>
          <p:spPr bwMode="auto">
            <a:xfrm flipH="1">
              <a:off x="4102608" y="5539105"/>
              <a:ext cx="88900" cy="130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Line 57"/>
            <p:cNvSpPr>
              <a:spLocks noChangeShapeType="1"/>
            </p:cNvSpPr>
            <p:nvPr/>
          </p:nvSpPr>
          <p:spPr bwMode="auto">
            <a:xfrm flipH="1">
              <a:off x="3023108" y="5540692"/>
              <a:ext cx="88900" cy="128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Rectangle 58"/>
            <p:cNvSpPr>
              <a:spLocks noChangeArrowheads="1"/>
            </p:cNvSpPr>
            <p:nvPr/>
          </p:nvSpPr>
          <p:spPr bwMode="auto">
            <a:xfrm>
              <a:off x="2807208" y="56407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41" name="Rectangle 59"/>
            <p:cNvSpPr>
              <a:spLocks noChangeArrowheads="1"/>
            </p:cNvSpPr>
            <p:nvPr/>
          </p:nvSpPr>
          <p:spPr bwMode="auto">
            <a:xfrm>
              <a:off x="1892808" y="5364480"/>
              <a:ext cx="911225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imm16</a:t>
              </a:r>
            </a:p>
          </p:txBody>
        </p:sp>
        <p:sp>
          <p:nvSpPr>
            <p:cNvPr id="42" name="Rectangle 60"/>
            <p:cNvSpPr>
              <a:spLocks noChangeArrowheads="1"/>
            </p:cNvSpPr>
            <p:nvPr/>
          </p:nvSpPr>
          <p:spPr bwMode="auto">
            <a:xfrm>
              <a:off x="4023360" y="5974080"/>
              <a:ext cx="1159293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ALUSrc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43" name="Rectangle 61"/>
            <p:cNvSpPr>
              <a:spLocks noChangeArrowheads="1"/>
            </p:cNvSpPr>
            <p:nvPr/>
          </p:nvSpPr>
          <p:spPr bwMode="auto">
            <a:xfrm>
              <a:off x="2103120" y="6050280"/>
              <a:ext cx="10571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ExtOp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44" name="Line 62"/>
            <p:cNvSpPr>
              <a:spLocks noChangeShapeType="1"/>
            </p:cNvSpPr>
            <p:nvPr/>
          </p:nvSpPr>
          <p:spPr bwMode="auto">
            <a:xfrm flipV="1">
              <a:off x="7531608" y="3931920"/>
              <a:ext cx="0" cy="475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Rectangle 63"/>
            <p:cNvSpPr>
              <a:spLocks noChangeArrowheads="1"/>
            </p:cNvSpPr>
            <p:nvPr/>
          </p:nvSpPr>
          <p:spPr bwMode="auto">
            <a:xfrm>
              <a:off x="6858000" y="3566160"/>
              <a:ext cx="1582422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MemtoReg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46" name="Rectangle 64"/>
            <p:cNvSpPr>
              <a:spLocks noChangeArrowheads="1"/>
            </p:cNvSpPr>
            <p:nvPr/>
          </p:nvSpPr>
          <p:spPr bwMode="auto">
            <a:xfrm>
              <a:off x="5224303" y="5909912"/>
              <a:ext cx="5594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CLK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47" name="Rectangle 65"/>
            <p:cNvSpPr>
              <a:spLocks noChangeArrowheads="1"/>
            </p:cNvSpPr>
            <p:nvPr/>
          </p:nvSpPr>
          <p:spPr bwMode="auto">
            <a:xfrm>
              <a:off x="5073160" y="5364480"/>
              <a:ext cx="935038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>
                  <a:solidFill>
                    <a:prstClr val="black"/>
                  </a:solidFill>
                </a:rPr>
                <a:t>Data In</a:t>
              </a:r>
            </a:p>
          </p:txBody>
        </p:sp>
        <p:sp>
          <p:nvSpPr>
            <p:cNvPr id="48" name="Line 66"/>
            <p:cNvSpPr>
              <a:spLocks noChangeShapeType="1"/>
            </p:cNvSpPr>
            <p:nvPr/>
          </p:nvSpPr>
          <p:spPr bwMode="auto">
            <a:xfrm flipH="1">
              <a:off x="5520246" y="5283517"/>
              <a:ext cx="88900" cy="128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Rectangle 67"/>
            <p:cNvSpPr>
              <a:spLocks noChangeArrowheads="1"/>
            </p:cNvSpPr>
            <p:nvPr/>
          </p:nvSpPr>
          <p:spPr bwMode="auto">
            <a:xfrm>
              <a:off x="5550408" y="5059680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50" name="Line 68"/>
            <p:cNvSpPr>
              <a:spLocks noChangeShapeType="1"/>
            </p:cNvSpPr>
            <p:nvPr/>
          </p:nvSpPr>
          <p:spPr bwMode="auto">
            <a:xfrm flipV="1">
              <a:off x="6223508" y="4224528"/>
              <a:ext cx="12700" cy="932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Rectangle 69"/>
            <p:cNvSpPr>
              <a:spLocks noChangeArrowheads="1"/>
            </p:cNvSpPr>
            <p:nvPr/>
          </p:nvSpPr>
          <p:spPr bwMode="auto">
            <a:xfrm>
              <a:off x="5669280" y="3840480"/>
              <a:ext cx="129253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MemWr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grpSp>
          <p:nvGrpSpPr>
            <p:cNvPr id="29" name="Group 70"/>
            <p:cNvGrpSpPr>
              <a:grpSpLocks/>
            </p:cNvGrpSpPr>
            <p:nvPr/>
          </p:nvGrpSpPr>
          <p:grpSpPr bwMode="auto">
            <a:xfrm>
              <a:off x="2121408" y="2973705"/>
              <a:ext cx="838200" cy="336550"/>
              <a:chOff x="2640" y="1422"/>
              <a:chExt cx="528" cy="212"/>
            </a:xfrm>
          </p:grpSpPr>
          <p:sp>
            <p:nvSpPr>
              <p:cNvPr id="96" name="Rectangle 71"/>
              <p:cNvSpPr>
                <a:spLocks noChangeArrowheads="1"/>
              </p:cNvSpPr>
              <p:nvPr/>
            </p:nvSpPr>
            <p:spPr bwMode="auto">
              <a:xfrm>
                <a:off x="2928" y="1422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97" name="Rectangle 72"/>
              <p:cNvSpPr>
                <a:spLocks noChangeArrowheads="1"/>
              </p:cNvSpPr>
              <p:nvPr/>
            </p:nvSpPr>
            <p:spPr bwMode="auto">
              <a:xfrm>
                <a:off x="2688" y="1422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98" name="Freeform 73"/>
              <p:cNvSpPr>
                <a:spLocks/>
              </p:cNvSpPr>
              <p:nvPr/>
            </p:nvSpPr>
            <p:spPr bwMode="auto">
              <a:xfrm>
                <a:off x="2640" y="1440"/>
                <a:ext cx="528" cy="192"/>
              </a:xfrm>
              <a:custGeom>
                <a:avLst/>
                <a:gdLst>
                  <a:gd name="T0" fmla="*/ 0 w 528"/>
                  <a:gd name="T1" fmla="*/ 0 h 192"/>
                  <a:gd name="T2" fmla="*/ 48 w 528"/>
                  <a:gd name="T3" fmla="*/ 192 h 192"/>
                  <a:gd name="T4" fmla="*/ 480 w 528"/>
                  <a:gd name="T5" fmla="*/ 192 h 192"/>
                  <a:gd name="T6" fmla="*/ 528 w 528"/>
                  <a:gd name="T7" fmla="*/ 0 h 192"/>
                  <a:gd name="T8" fmla="*/ 0 w 528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192"/>
                  <a:gd name="T17" fmla="*/ 528 w 528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192">
                    <a:moveTo>
                      <a:pt x="0" y="0"/>
                    </a:moveTo>
                    <a:lnTo>
                      <a:pt x="48" y="192"/>
                    </a:lnTo>
                    <a:lnTo>
                      <a:pt x="480" y="192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3" name="Rectangle 74"/>
            <p:cNvSpPr>
              <a:spLocks noChangeArrowheads="1"/>
            </p:cNvSpPr>
            <p:nvPr/>
          </p:nvSpPr>
          <p:spPr bwMode="auto">
            <a:xfrm>
              <a:off x="2121408" y="3916680"/>
              <a:ext cx="1447800" cy="990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r>
                <a:rPr lang="en-US" sz="2000" b="1" dirty="0" err="1" smtClean="0">
                  <a:solidFill>
                    <a:prstClr val="black"/>
                  </a:solidFill>
                </a:rPr>
                <a:t>RegFile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grpSp>
          <p:nvGrpSpPr>
            <p:cNvPr id="256" name="Group 75"/>
            <p:cNvGrpSpPr>
              <a:grpSpLocks/>
            </p:cNvGrpSpPr>
            <p:nvPr/>
          </p:nvGrpSpPr>
          <p:grpSpPr bwMode="auto">
            <a:xfrm>
              <a:off x="4429633" y="4526280"/>
              <a:ext cx="358775" cy="1219200"/>
              <a:chOff x="3518" y="2640"/>
              <a:chExt cx="226" cy="768"/>
            </a:xfrm>
          </p:grpSpPr>
          <p:sp>
            <p:nvSpPr>
              <p:cNvPr id="93" name="Rectangle 76"/>
              <p:cNvSpPr>
                <a:spLocks noChangeArrowheads="1"/>
              </p:cNvSpPr>
              <p:nvPr/>
            </p:nvSpPr>
            <p:spPr bwMode="auto">
              <a:xfrm>
                <a:off x="3518" y="2696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94" name="Rectangle 77"/>
              <p:cNvSpPr>
                <a:spLocks noChangeArrowheads="1"/>
              </p:cNvSpPr>
              <p:nvPr/>
            </p:nvSpPr>
            <p:spPr bwMode="auto">
              <a:xfrm>
                <a:off x="3518" y="3187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95" name="Freeform 78"/>
              <p:cNvSpPr>
                <a:spLocks/>
              </p:cNvSpPr>
              <p:nvPr/>
            </p:nvSpPr>
            <p:spPr bwMode="auto">
              <a:xfrm>
                <a:off x="3552" y="2640"/>
                <a:ext cx="192" cy="768"/>
              </a:xfrm>
              <a:custGeom>
                <a:avLst/>
                <a:gdLst>
                  <a:gd name="T0" fmla="*/ 0 w 192"/>
                  <a:gd name="T1" fmla="*/ 0 h 768"/>
                  <a:gd name="T2" fmla="*/ 0 w 192"/>
                  <a:gd name="T3" fmla="*/ 768 h 768"/>
                  <a:gd name="T4" fmla="*/ 192 w 192"/>
                  <a:gd name="T5" fmla="*/ 672 h 768"/>
                  <a:gd name="T6" fmla="*/ 192 w 192"/>
                  <a:gd name="T7" fmla="*/ 96 h 768"/>
                  <a:gd name="T8" fmla="*/ 0 w 192"/>
                  <a:gd name="T9" fmla="*/ 0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768"/>
                  <a:gd name="T17" fmla="*/ 192 w 192"/>
                  <a:gd name="T18" fmla="*/ 768 h 7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768">
                    <a:moveTo>
                      <a:pt x="0" y="0"/>
                    </a:moveTo>
                    <a:lnTo>
                      <a:pt x="0" y="768"/>
                    </a:lnTo>
                    <a:lnTo>
                      <a:pt x="192" y="672"/>
                    </a:lnTo>
                    <a:lnTo>
                      <a:pt x="192" y="9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8" name="Group 79"/>
            <p:cNvGrpSpPr>
              <a:grpSpLocks/>
            </p:cNvGrpSpPr>
            <p:nvPr/>
          </p:nvGrpSpPr>
          <p:grpSpPr bwMode="auto">
            <a:xfrm>
              <a:off x="5293233" y="3916680"/>
              <a:ext cx="485775" cy="1143000"/>
              <a:chOff x="4009" y="2304"/>
              <a:chExt cx="306" cy="720"/>
            </a:xfrm>
          </p:grpSpPr>
          <p:sp>
            <p:nvSpPr>
              <p:cNvPr id="90" name="Rectangle 80"/>
              <p:cNvSpPr>
                <a:spLocks noChangeArrowheads="1"/>
              </p:cNvSpPr>
              <p:nvPr/>
            </p:nvSpPr>
            <p:spPr bwMode="auto">
              <a:xfrm>
                <a:off x="4009" y="2322"/>
                <a:ext cx="115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endParaRPr lang="en-US" sz="16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Rectangle 81"/>
              <p:cNvSpPr>
                <a:spLocks noChangeArrowheads="1"/>
              </p:cNvSpPr>
              <p:nvPr/>
            </p:nvSpPr>
            <p:spPr bwMode="auto">
              <a:xfrm rot="5400000">
                <a:off x="3999" y="2542"/>
                <a:ext cx="35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b="1" dirty="0">
                    <a:solidFill>
                      <a:prstClr val="black"/>
                    </a:solidFill>
                  </a:rPr>
                  <a:t>ALU</a:t>
                </a:r>
              </a:p>
            </p:txBody>
          </p:sp>
          <p:sp>
            <p:nvSpPr>
              <p:cNvPr id="92" name="Freeform 82"/>
              <p:cNvSpPr>
                <a:spLocks/>
              </p:cNvSpPr>
              <p:nvPr/>
            </p:nvSpPr>
            <p:spPr bwMode="auto">
              <a:xfrm>
                <a:off x="4032" y="2304"/>
                <a:ext cx="283" cy="720"/>
              </a:xfrm>
              <a:custGeom>
                <a:avLst/>
                <a:gdLst>
                  <a:gd name="T0" fmla="*/ 0 w 240"/>
                  <a:gd name="T1" fmla="*/ 0 h 672"/>
                  <a:gd name="T2" fmla="*/ 0 w 240"/>
                  <a:gd name="T3" fmla="*/ 331 h 672"/>
                  <a:gd name="T4" fmla="*/ 67 w 240"/>
                  <a:gd name="T5" fmla="*/ 386 h 672"/>
                  <a:gd name="T6" fmla="*/ 0 w 240"/>
                  <a:gd name="T7" fmla="*/ 440 h 672"/>
                  <a:gd name="T8" fmla="*/ 0 w 240"/>
                  <a:gd name="T9" fmla="*/ 771 h 672"/>
                  <a:gd name="T10" fmla="*/ 334 w 240"/>
                  <a:gd name="T11" fmla="*/ 551 h 672"/>
                  <a:gd name="T12" fmla="*/ 334 w 240"/>
                  <a:gd name="T13" fmla="*/ 221 h 672"/>
                  <a:gd name="T14" fmla="*/ 0 w 240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0"/>
                  <a:gd name="T25" fmla="*/ 0 h 672"/>
                  <a:gd name="T26" fmla="*/ 240 w 240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0" h="672">
                    <a:moveTo>
                      <a:pt x="0" y="0"/>
                    </a:moveTo>
                    <a:lnTo>
                      <a:pt x="0" y="288"/>
                    </a:lnTo>
                    <a:lnTo>
                      <a:pt x="48" y="336"/>
                    </a:lnTo>
                    <a:lnTo>
                      <a:pt x="0" y="384"/>
                    </a:lnTo>
                    <a:lnTo>
                      <a:pt x="0" y="672"/>
                    </a:lnTo>
                    <a:lnTo>
                      <a:pt x="240" y="480"/>
                    </a:lnTo>
                    <a:lnTo>
                      <a:pt x="240" y="1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6" name="Rectangle 83"/>
            <p:cNvSpPr>
              <a:spLocks noChangeArrowheads="1"/>
            </p:cNvSpPr>
            <p:nvPr/>
          </p:nvSpPr>
          <p:spPr bwMode="auto">
            <a:xfrm>
              <a:off x="7325233" y="4421505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57" name="Rectangle 84"/>
            <p:cNvSpPr>
              <a:spLocks noChangeArrowheads="1"/>
            </p:cNvSpPr>
            <p:nvPr/>
          </p:nvSpPr>
          <p:spPr bwMode="auto">
            <a:xfrm>
              <a:off x="7325233" y="5412105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58" name="Freeform 85"/>
            <p:cNvSpPr>
              <a:spLocks/>
            </p:cNvSpPr>
            <p:nvPr/>
          </p:nvSpPr>
          <p:spPr bwMode="auto">
            <a:xfrm>
              <a:off x="7379208" y="4297680"/>
              <a:ext cx="304800" cy="1600200"/>
            </a:xfrm>
            <a:custGeom>
              <a:avLst/>
              <a:gdLst>
                <a:gd name="T0" fmla="*/ 0 w 192"/>
                <a:gd name="T1" fmla="*/ 0 h 1008"/>
                <a:gd name="T2" fmla="*/ 0 w 192"/>
                <a:gd name="T3" fmla="*/ 2147483647 h 1008"/>
                <a:gd name="T4" fmla="*/ 483870000 w 192"/>
                <a:gd name="T5" fmla="*/ 2147483647 h 1008"/>
                <a:gd name="T6" fmla="*/ 483870000 w 192"/>
                <a:gd name="T7" fmla="*/ 362902500 h 1008"/>
                <a:gd name="T8" fmla="*/ 0 w 192"/>
                <a:gd name="T9" fmla="*/ 0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1008"/>
                <a:gd name="T17" fmla="*/ 192 w 192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1008">
                  <a:moveTo>
                    <a:pt x="0" y="0"/>
                  </a:moveTo>
                  <a:lnTo>
                    <a:pt x="0" y="1008"/>
                  </a:lnTo>
                  <a:lnTo>
                    <a:pt x="192" y="864"/>
                  </a:lnTo>
                  <a:lnTo>
                    <a:pt x="192" y="1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9" name="Rectangle 86"/>
            <p:cNvSpPr>
              <a:spLocks noChangeArrowheads="1"/>
            </p:cNvSpPr>
            <p:nvPr/>
          </p:nvSpPr>
          <p:spPr bwMode="auto">
            <a:xfrm>
              <a:off x="5921883" y="5159692"/>
              <a:ext cx="1127125" cy="112871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r>
                <a:rPr lang="en-US" sz="2000" b="1" dirty="0" smtClean="0">
                  <a:solidFill>
                    <a:prstClr val="black"/>
                  </a:solidFill>
                </a:rPr>
                <a:t>Data</a:t>
              </a:r>
            </a:p>
            <a:p>
              <a:pPr algn="ctr" defTabSz="457200">
                <a:defRPr/>
              </a:pPr>
              <a:r>
                <a:rPr lang="en-US" sz="2000" b="1" dirty="0" smtClean="0">
                  <a:solidFill>
                    <a:prstClr val="black"/>
                  </a:solidFill>
                </a:rPr>
                <a:t>Memory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60" name="Rectangle 87"/>
            <p:cNvSpPr>
              <a:spLocks noChangeArrowheads="1"/>
            </p:cNvSpPr>
            <p:nvPr/>
          </p:nvSpPr>
          <p:spPr bwMode="auto">
            <a:xfrm>
              <a:off x="5902833" y="5107305"/>
              <a:ext cx="63817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err="1">
                  <a:solidFill>
                    <a:prstClr val="black"/>
                  </a:solidFill>
                </a:rPr>
                <a:t>WrEn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61" name="Rectangle 88"/>
            <p:cNvSpPr>
              <a:spLocks noChangeArrowheads="1"/>
            </p:cNvSpPr>
            <p:nvPr/>
          </p:nvSpPr>
          <p:spPr bwMode="auto">
            <a:xfrm>
              <a:off x="6514021" y="5107305"/>
              <a:ext cx="58830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err="1" smtClean="0">
                  <a:solidFill>
                    <a:prstClr val="black"/>
                  </a:solidFill>
                </a:rPr>
                <a:t>Addr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63" name="Line 90"/>
            <p:cNvSpPr>
              <a:spLocks noChangeShapeType="1"/>
            </p:cNvSpPr>
            <p:nvPr/>
          </p:nvSpPr>
          <p:spPr bwMode="auto">
            <a:xfrm>
              <a:off x="5931408" y="6050280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" name="Line 91"/>
            <p:cNvSpPr>
              <a:spLocks noChangeShapeType="1"/>
            </p:cNvSpPr>
            <p:nvPr/>
          </p:nvSpPr>
          <p:spPr bwMode="auto">
            <a:xfrm flipH="1">
              <a:off x="5931408" y="6126480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" name="Line 92"/>
            <p:cNvSpPr>
              <a:spLocks noChangeShapeType="1"/>
            </p:cNvSpPr>
            <p:nvPr/>
          </p:nvSpPr>
          <p:spPr bwMode="auto">
            <a:xfrm>
              <a:off x="2350008" y="284988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6" name="Line 93"/>
            <p:cNvSpPr>
              <a:spLocks noChangeShapeType="1"/>
            </p:cNvSpPr>
            <p:nvPr/>
          </p:nvSpPr>
          <p:spPr bwMode="auto">
            <a:xfrm>
              <a:off x="2731008" y="284988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94"/>
            <p:cNvSpPr>
              <a:spLocks/>
            </p:cNvSpPr>
            <p:nvPr/>
          </p:nvSpPr>
          <p:spPr bwMode="auto">
            <a:xfrm>
              <a:off x="1816608" y="2926080"/>
              <a:ext cx="304800" cy="228600"/>
            </a:xfrm>
            <a:custGeom>
              <a:avLst/>
              <a:gdLst>
                <a:gd name="T0" fmla="*/ 0 w 192"/>
                <a:gd name="T1" fmla="*/ 0 h 336"/>
                <a:gd name="T2" fmla="*/ 0 w 192"/>
                <a:gd name="T3" fmla="*/ 155529643 h 336"/>
                <a:gd name="T4" fmla="*/ 483870000 w 192"/>
                <a:gd name="T5" fmla="*/ 155529643 h 336"/>
                <a:gd name="T6" fmla="*/ 0 60000 65536"/>
                <a:gd name="T7" fmla="*/ 0 60000 65536"/>
                <a:gd name="T8" fmla="*/ 0 60000 65536"/>
                <a:gd name="T9" fmla="*/ 0 w 192"/>
                <a:gd name="T10" fmla="*/ 0 h 336"/>
                <a:gd name="T11" fmla="*/ 192 w 19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36">
                  <a:moveTo>
                    <a:pt x="0" y="0"/>
                  </a:moveTo>
                  <a:lnTo>
                    <a:pt x="0" y="336"/>
                  </a:lnTo>
                  <a:lnTo>
                    <a:pt x="192" y="33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8" name="Line 95"/>
            <p:cNvSpPr>
              <a:spLocks noChangeShapeType="1"/>
            </p:cNvSpPr>
            <p:nvPr/>
          </p:nvSpPr>
          <p:spPr bwMode="auto">
            <a:xfrm>
              <a:off x="2273808" y="368808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9" name="Line 96"/>
            <p:cNvSpPr>
              <a:spLocks noChangeShapeType="1"/>
            </p:cNvSpPr>
            <p:nvPr/>
          </p:nvSpPr>
          <p:spPr bwMode="auto">
            <a:xfrm>
              <a:off x="2578608" y="330708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0" name="Line 97"/>
            <p:cNvSpPr>
              <a:spLocks noChangeShapeType="1"/>
            </p:cNvSpPr>
            <p:nvPr/>
          </p:nvSpPr>
          <p:spPr bwMode="auto">
            <a:xfrm>
              <a:off x="2959608" y="361188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1" name="Line 98"/>
            <p:cNvSpPr>
              <a:spLocks noChangeShapeType="1"/>
            </p:cNvSpPr>
            <p:nvPr/>
          </p:nvSpPr>
          <p:spPr bwMode="auto">
            <a:xfrm>
              <a:off x="3340608" y="361188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2" name="Rectangle 99"/>
            <p:cNvSpPr>
              <a:spLocks noChangeArrowheads="1"/>
            </p:cNvSpPr>
            <p:nvPr/>
          </p:nvSpPr>
          <p:spPr bwMode="auto">
            <a:xfrm>
              <a:off x="3134233" y="3535680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73" name="Line 100"/>
            <p:cNvSpPr>
              <a:spLocks noChangeShapeType="1"/>
            </p:cNvSpPr>
            <p:nvPr/>
          </p:nvSpPr>
          <p:spPr bwMode="auto">
            <a:xfrm>
              <a:off x="3569208" y="4221480"/>
              <a:ext cx="1752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4" name="Line 101"/>
            <p:cNvSpPr>
              <a:spLocks noChangeShapeType="1"/>
            </p:cNvSpPr>
            <p:nvPr/>
          </p:nvSpPr>
          <p:spPr bwMode="auto">
            <a:xfrm>
              <a:off x="5626608" y="3621024"/>
              <a:ext cx="0" cy="484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5" name="Line 102"/>
            <p:cNvSpPr>
              <a:spLocks noChangeShapeType="1"/>
            </p:cNvSpPr>
            <p:nvPr/>
          </p:nvSpPr>
          <p:spPr bwMode="auto">
            <a:xfrm>
              <a:off x="3569208" y="4754880"/>
              <a:ext cx="914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6" name="Line 103"/>
            <p:cNvSpPr>
              <a:spLocks noChangeShapeType="1"/>
            </p:cNvSpPr>
            <p:nvPr/>
          </p:nvSpPr>
          <p:spPr bwMode="auto">
            <a:xfrm>
              <a:off x="4788408" y="4907280"/>
              <a:ext cx="533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7" name="Line 104"/>
            <p:cNvSpPr>
              <a:spLocks noChangeShapeType="1"/>
            </p:cNvSpPr>
            <p:nvPr/>
          </p:nvSpPr>
          <p:spPr bwMode="auto">
            <a:xfrm>
              <a:off x="3797808" y="5593080"/>
              <a:ext cx="685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8" name="Line 105"/>
            <p:cNvSpPr>
              <a:spLocks noChangeShapeType="1"/>
            </p:cNvSpPr>
            <p:nvPr/>
          </p:nvSpPr>
          <p:spPr bwMode="auto">
            <a:xfrm>
              <a:off x="2731008" y="5593080"/>
              <a:ext cx="685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9" name="Line 106"/>
            <p:cNvSpPr>
              <a:spLocks noChangeShapeType="1"/>
            </p:cNvSpPr>
            <p:nvPr/>
          </p:nvSpPr>
          <p:spPr bwMode="auto">
            <a:xfrm flipH="1">
              <a:off x="2350008" y="4754880"/>
              <a:ext cx="762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0" name="Line 107"/>
            <p:cNvSpPr>
              <a:spLocks noChangeShapeType="1"/>
            </p:cNvSpPr>
            <p:nvPr/>
          </p:nvSpPr>
          <p:spPr bwMode="auto">
            <a:xfrm>
              <a:off x="2426208" y="4754880"/>
              <a:ext cx="762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1" name="Line 108"/>
            <p:cNvSpPr>
              <a:spLocks noChangeShapeType="1"/>
            </p:cNvSpPr>
            <p:nvPr/>
          </p:nvSpPr>
          <p:spPr bwMode="auto">
            <a:xfrm>
              <a:off x="2426208" y="490728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2" name="Line 110"/>
            <p:cNvSpPr>
              <a:spLocks noChangeShapeType="1"/>
            </p:cNvSpPr>
            <p:nvPr/>
          </p:nvSpPr>
          <p:spPr bwMode="auto">
            <a:xfrm flipV="1">
              <a:off x="4636008" y="566928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3" name="Line 111"/>
            <p:cNvSpPr>
              <a:spLocks noChangeShapeType="1"/>
            </p:cNvSpPr>
            <p:nvPr/>
          </p:nvSpPr>
          <p:spPr bwMode="auto">
            <a:xfrm flipH="1">
              <a:off x="5702808" y="6126480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4" name="Line 112"/>
            <p:cNvSpPr>
              <a:spLocks noChangeShapeType="1"/>
            </p:cNvSpPr>
            <p:nvPr/>
          </p:nvSpPr>
          <p:spPr bwMode="auto">
            <a:xfrm>
              <a:off x="5779008" y="4526280"/>
              <a:ext cx="1600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5" name="Line 113"/>
            <p:cNvSpPr>
              <a:spLocks noChangeShapeType="1"/>
            </p:cNvSpPr>
            <p:nvPr/>
          </p:nvSpPr>
          <p:spPr bwMode="auto">
            <a:xfrm>
              <a:off x="6769608" y="452628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6" name="Line 114"/>
            <p:cNvSpPr>
              <a:spLocks noChangeShapeType="1"/>
            </p:cNvSpPr>
            <p:nvPr/>
          </p:nvSpPr>
          <p:spPr bwMode="auto">
            <a:xfrm flipH="1">
              <a:off x="6007608" y="4450080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115"/>
            <p:cNvSpPr>
              <a:spLocks/>
            </p:cNvSpPr>
            <p:nvPr/>
          </p:nvSpPr>
          <p:spPr bwMode="auto">
            <a:xfrm>
              <a:off x="1588008" y="4373880"/>
              <a:ext cx="6248400" cy="2057400"/>
            </a:xfrm>
            <a:custGeom>
              <a:avLst/>
              <a:gdLst>
                <a:gd name="T0" fmla="*/ 2147483647 w 3936"/>
                <a:gd name="T1" fmla="*/ 1088707500 h 1296"/>
                <a:gd name="T2" fmla="*/ 2147483647 w 3936"/>
                <a:gd name="T3" fmla="*/ 1088707500 h 1296"/>
                <a:gd name="T4" fmla="*/ 2147483647 w 3936"/>
                <a:gd name="T5" fmla="*/ 2147483647 h 1296"/>
                <a:gd name="T6" fmla="*/ 0 w 3936"/>
                <a:gd name="T7" fmla="*/ 2147483647 h 1296"/>
                <a:gd name="T8" fmla="*/ 0 w 3936"/>
                <a:gd name="T9" fmla="*/ 0 h 1296"/>
                <a:gd name="T10" fmla="*/ 846772500 w 3936"/>
                <a:gd name="T11" fmla="*/ 0 h 12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36"/>
                <a:gd name="T19" fmla="*/ 0 h 1296"/>
                <a:gd name="T20" fmla="*/ 3936 w 3936"/>
                <a:gd name="T21" fmla="*/ 1296 h 12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36" h="1296">
                  <a:moveTo>
                    <a:pt x="3840" y="432"/>
                  </a:moveTo>
                  <a:lnTo>
                    <a:pt x="3936" y="432"/>
                  </a:lnTo>
                  <a:lnTo>
                    <a:pt x="3936" y="1296"/>
                  </a:lnTo>
                  <a:lnTo>
                    <a:pt x="0" y="1296"/>
                  </a:ln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8" name="Line 118"/>
            <p:cNvSpPr>
              <a:spLocks noChangeShapeType="1"/>
            </p:cNvSpPr>
            <p:nvPr/>
          </p:nvSpPr>
          <p:spPr bwMode="auto">
            <a:xfrm>
              <a:off x="7074408" y="566928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104"/>
            <p:cNvSpPr>
              <a:spLocks/>
            </p:cNvSpPr>
            <p:nvPr/>
          </p:nvSpPr>
          <p:spPr bwMode="auto">
            <a:xfrm>
              <a:off x="4091354" y="4763600"/>
              <a:ext cx="1828800" cy="609600"/>
            </a:xfrm>
            <a:custGeom>
              <a:avLst/>
              <a:gdLst>
                <a:gd name="T0" fmla="*/ 0 w 1152"/>
                <a:gd name="T1" fmla="*/ 0 h 288"/>
                <a:gd name="T2" fmla="*/ 0 w 1152"/>
                <a:gd name="T3" fmla="*/ 2147483647 h 288"/>
                <a:gd name="T4" fmla="*/ 2147483647 w 1152"/>
                <a:gd name="T5" fmla="*/ 2147483647 h 288"/>
                <a:gd name="T6" fmla="*/ 0 60000 65536"/>
                <a:gd name="T7" fmla="*/ 0 60000 65536"/>
                <a:gd name="T8" fmla="*/ 0 60000 65536"/>
                <a:gd name="T9" fmla="*/ 0 w 1152"/>
                <a:gd name="T10" fmla="*/ 0 h 288"/>
                <a:gd name="T11" fmla="*/ 1152 w 1152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288">
                  <a:moveTo>
                    <a:pt x="0" y="0"/>
                  </a:moveTo>
                  <a:lnTo>
                    <a:pt x="0" y="288"/>
                  </a:lnTo>
                  <a:lnTo>
                    <a:pt x="1152" y="28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0" name="Rectangle 68"/>
            <p:cNvSpPr>
              <a:spLocks noChangeArrowheads="1"/>
            </p:cNvSpPr>
            <p:nvPr/>
          </p:nvSpPr>
          <p:spPr bwMode="auto">
            <a:xfrm>
              <a:off x="4389120" y="3456432"/>
              <a:ext cx="627063" cy="398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>
                  <a:solidFill>
                    <a:prstClr val="black"/>
                  </a:solidFill>
                </a:rPr>
                <a:t>zero</a:t>
              </a:r>
            </a:p>
          </p:txBody>
        </p:sp>
        <p:sp>
          <p:nvSpPr>
            <p:cNvPr id="101" name="Rectangle 79"/>
            <p:cNvSpPr>
              <a:spLocks noChangeArrowheads="1"/>
            </p:cNvSpPr>
            <p:nvPr/>
          </p:nvSpPr>
          <p:spPr bwMode="auto">
            <a:xfrm>
              <a:off x="5340594" y="3953975"/>
              <a:ext cx="28575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=</a:t>
              </a:r>
            </a:p>
          </p:txBody>
        </p:sp>
        <p:sp>
          <p:nvSpPr>
            <p:cNvPr id="102" name="Freeform 144"/>
            <p:cNvSpPr>
              <a:spLocks/>
            </p:cNvSpPr>
            <p:nvPr/>
          </p:nvSpPr>
          <p:spPr bwMode="auto">
            <a:xfrm>
              <a:off x="4419600" y="2958246"/>
              <a:ext cx="1070747" cy="1066800"/>
            </a:xfrm>
            <a:custGeom>
              <a:avLst/>
              <a:gdLst>
                <a:gd name="T0" fmla="*/ 2147483647 w 672"/>
                <a:gd name="T1" fmla="*/ 2147483647 h 1008"/>
                <a:gd name="T2" fmla="*/ 2147483647 w 672"/>
                <a:gd name="T3" fmla="*/ 2147483647 h 1008"/>
                <a:gd name="T4" fmla="*/ 0 w 672"/>
                <a:gd name="T5" fmla="*/ 2147483647 h 1008"/>
                <a:gd name="T6" fmla="*/ 0 w 672"/>
                <a:gd name="T7" fmla="*/ 0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1008"/>
                <a:gd name="T14" fmla="*/ 672 w 672"/>
                <a:gd name="T15" fmla="*/ 1008 h 1008"/>
                <a:gd name="connsiteX0" fmla="*/ 10000 w 10000"/>
                <a:gd name="connsiteY0" fmla="*/ 10000 h 10000"/>
                <a:gd name="connsiteX1" fmla="*/ 10000 w 10000"/>
                <a:gd name="connsiteY1" fmla="*/ 6190 h 10000"/>
                <a:gd name="connsiteX2" fmla="*/ 0 w 10000"/>
                <a:gd name="connsiteY2" fmla="*/ 7948 h 10000"/>
                <a:gd name="connsiteX3" fmla="*/ 0 w 10000"/>
                <a:gd name="connsiteY3" fmla="*/ 0 h 10000"/>
                <a:gd name="connsiteX0" fmla="*/ 10000 w 10000"/>
                <a:gd name="connsiteY0" fmla="*/ 10000 h 10000"/>
                <a:gd name="connsiteX1" fmla="*/ 9890 w 10000"/>
                <a:gd name="connsiteY1" fmla="*/ 8168 h 10000"/>
                <a:gd name="connsiteX2" fmla="*/ 0 w 10000"/>
                <a:gd name="connsiteY2" fmla="*/ 7948 h 10000"/>
                <a:gd name="connsiteX3" fmla="*/ 0 w 10000"/>
                <a:gd name="connsiteY3" fmla="*/ 0 h 10000"/>
                <a:gd name="connsiteX0" fmla="*/ 10000 w 10000"/>
                <a:gd name="connsiteY0" fmla="*/ 10000 h 10000"/>
                <a:gd name="connsiteX1" fmla="*/ 9890 w 10000"/>
                <a:gd name="connsiteY1" fmla="*/ 7838 h 10000"/>
                <a:gd name="connsiteX2" fmla="*/ 0 w 10000"/>
                <a:gd name="connsiteY2" fmla="*/ 7948 h 10000"/>
                <a:gd name="connsiteX3" fmla="*/ 0 w 10000"/>
                <a:gd name="connsiteY3" fmla="*/ 0 h 10000"/>
                <a:gd name="connsiteX0" fmla="*/ 10000 w 10257"/>
                <a:gd name="connsiteY0" fmla="*/ 10000 h 10000"/>
                <a:gd name="connsiteX1" fmla="*/ 10220 w 10257"/>
                <a:gd name="connsiteY1" fmla="*/ 8058 h 10000"/>
                <a:gd name="connsiteX2" fmla="*/ 0 w 10257"/>
                <a:gd name="connsiteY2" fmla="*/ 7948 h 10000"/>
                <a:gd name="connsiteX3" fmla="*/ 0 w 10257"/>
                <a:gd name="connsiteY3" fmla="*/ 0 h 10000"/>
                <a:gd name="connsiteX0" fmla="*/ 10000 w 10037"/>
                <a:gd name="connsiteY0" fmla="*/ 10000 h 10000"/>
                <a:gd name="connsiteX1" fmla="*/ 10000 w 10037"/>
                <a:gd name="connsiteY1" fmla="*/ 7948 h 10000"/>
                <a:gd name="connsiteX2" fmla="*/ 0 w 10037"/>
                <a:gd name="connsiteY2" fmla="*/ 7948 h 10000"/>
                <a:gd name="connsiteX3" fmla="*/ 0 w 10037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7" h="10000">
                  <a:moveTo>
                    <a:pt x="10000" y="10000"/>
                  </a:moveTo>
                  <a:cubicBezTo>
                    <a:pt x="9963" y="9389"/>
                    <a:pt x="10037" y="8559"/>
                    <a:pt x="10000" y="7948"/>
                  </a:cubicBezTo>
                  <a:lnTo>
                    <a:pt x="0" y="7948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3" name="Line 109"/>
            <p:cNvSpPr>
              <a:spLocks noChangeShapeType="1"/>
            </p:cNvSpPr>
            <p:nvPr/>
          </p:nvSpPr>
          <p:spPr bwMode="auto">
            <a:xfrm flipV="1">
              <a:off x="3645408" y="6126480"/>
              <a:ext cx="0" cy="1371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4" name="Line 119"/>
            <p:cNvSpPr>
              <a:spLocks noChangeShapeType="1"/>
            </p:cNvSpPr>
            <p:nvPr/>
          </p:nvSpPr>
          <p:spPr bwMode="auto">
            <a:xfrm flipH="1">
              <a:off x="3331082" y="6263640"/>
              <a:ext cx="3200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7" name="Line 127"/>
            <p:cNvSpPr>
              <a:spLocks noChangeShapeType="1"/>
            </p:cNvSpPr>
            <p:nvPr/>
          </p:nvSpPr>
          <p:spPr bwMode="auto">
            <a:xfrm flipV="1">
              <a:off x="6905624" y="2112963"/>
              <a:ext cx="551717" cy="15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8" name="Rectangle 128"/>
            <p:cNvSpPr>
              <a:spLocks noChangeArrowheads="1"/>
            </p:cNvSpPr>
            <p:nvPr/>
          </p:nvSpPr>
          <p:spPr bwMode="auto">
            <a:xfrm>
              <a:off x="5228492" y="1785816"/>
              <a:ext cx="189699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smtClean="0">
                  <a:solidFill>
                    <a:prstClr val="black"/>
                  </a:solidFill>
                </a:rPr>
                <a:t>Instruction &lt;</a:t>
              </a:r>
              <a:r>
                <a:rPr lang="en-US" dirty="0">
                  <a:solidFill>
                    <a:prstClr val="black"/>
                  </a:solidFill>
                </a:rPr>
                <a:t>31:0&gt;</a:t>
              </a:r>
            </a:p>
          </p:txBody>
        </p:sp>
        <p:sp>
          <p:nvSpPr>
            <p:cNvPr id="110" name="Rectangle 130"/>
            <p:cNvSpPr>
              <a:spLocks noChangeArrowheads="1"/>
            </p:cNvSpPr>
            <p:nvPr/>
          </p:nvSpPr>
          <p:spPr bwMode="auto">
            <a:xfrm rot="5400000">
              <a:off x="4944465" y="2343246"/>
              <a:ext cx="94417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&lt;21:25&gt;</a:t>
              </a:r>
            </a:p>
          </p:txBody>
        </p:sp>
        <p:sp>
          <p:nvSpPr>
            <p:cNvPr id="109" name="Line 129"/>
            <p:cNvSpPr>
              <a:spLocks noChangeShapeType="1"/>
            </p:cNvSpPr>
            <p:nvPr/>
          </p:nvSpPr>
          <p:spPr bwMode="auto">
            <a:xfrm>
              <a:off x="5304692" y="2120901"/>
              <a:ext cx="0" cy="889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1" name="Rectangle 131"/>
            <p:cNvSpPr>
              <a:spLocks noChangeArrowheads="1"/>
            </p:cNvSpPr>
            <p:nvPr/>
          </p:nvSpPr>
          <p:spPr bwMode="auto">
            <a:xfrm rot="5400000">
              <a:off x="5477865" y="2343246"/>
              <a:ext cx="94417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&lt;16:20&gt;</a:t>
              </a:r>
            </a:p>
          </p:txBody>
        </p:sp>
        <p:sp>
          <p:nvSpPr>
            <p:cNvPr id="112" name="Rectangle 132"/>
            <p:cNvSpPr>
              <a:spLocks noChangeArrowheads="1"/>
            </p:cNvSpPr>
            <p:nvPr/>
          </p:nvSpPr>
          <p:spPr bwMode="auto">
            <a:xfrm rot="5400000">
              <a:off x="6011265" y="2343246"/>
              <a:ext cx="94417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&lt;11:15&gt;</a:t>
              </a:r>
            </a:p>
          </p:txBody>
        </p:sp>
        <p:sp>
          <p:nvSpPr>
            <p:cNvPr id="113" name="Rectangle 133"/>
            <p:cNvSpPr>
              <a:spLocks noChangeArrowheads="1"/>
            </p:cNvSpPr>
            <p:nvPr/>
          </p:nvSpPr>
          <p:spPr bwMode="auto">
            <a:xfrm rot="5400000">
              <a:off x="6599267" y="2295377"/>
              <a:ext cx="827151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&lt;0:15&gt;</a:t>
              </a:r>
            </a:p>
          </p:txBody>
        </p:sp>
        <p:sp>
          <p:nvSpPr>
            <p:cNvPr id="114" name="Line 134"/>
            <p:cNvSpPr>
              <a:spLocks noChangeShapeType="1"/>
            </p:cNvSpPr>
            <p:nvPr/>
          </p:nvSpPr>
          <p:spPr bwMode="auto">
            <a:xfrm>
              <a:off x="5838092" y="2120901"/>
              <a:ext cx="0" cy="889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5" name="Line 135"/>
            <p:cNvSpPr>
              <a:spLocks noChangeShapeType="1"/>
            </p:cNvSpPr>
            <p:nvPr/>
          </p:nvSpPr>
          <p:spPr bwMode="auto">
            <a:xfrm>
              <a:off x="6371492" y="2120901"/>
              <a:ext cx="0" cy="889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6" name="Line 136"/>
            <p:cNvSpPr>
              <a:spLocks noChangeShapeType="1"/>
            </p:cNvSpPr>
            <p:nvPr/>
          </p:nvSpPr>
          <p:spPr bwMode="auto">
            <a:xfrm>
              <a:off x="6904892" y="2120901"/>
              <a:ext cx="0" cy="889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7" name="Rectangle 137"/>
            <p:cNvSpPr>
              <a:spLocks noChangeArrowheads="1"/>
            </p:cNvSpPr>
            <p:nvPr/>
          </p:nvSpPr>
          <p:spPr bwMode="auto">
            <a:xfrm>
              <a:off x="6568221" y="2911232"/>
              <a:ext cx="83837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i</a:t>
              </a:r>
              <a:r>
                <a:rPr lang="en-US" dirty="0" smtClean="0">
                  <a:solidFill>
                    <a:prstClr val="black"/>
                  </a:solidFill>
                </a:rPr>
                <a:t>mm16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8" name="Rectangle 138"/>
            <p:cNvSpPr>
              <a:spLocks noChangeArrowheads="1"/>
            </p:cNvSpPr>
            <p:nvPr/>
          </p:nvSpPr>
          <p:spPr bwMode="auto">
            <a:xfrm>
              <a:off x="6163774" y="2911232"/>
              <a:ext cx="38158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r</a:t>
              </a:r>
              <a:r>
                <a:rPr lang="en-US" dirty="0" smtClean="0">
                  <a:solidFill>
                    <a:prstClr val="black"/>
                  </a:solidFill>
                </a:rPr>
                <a:t>d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9" name="Rectangle 139"/>
            <p:cNvSpPr>
              <a:spLocks noChangeArrowheads="1"/>
            </p:cNvSpPr>
            <p:nvPr/>
          </p:nvSpPr>
          <p:spPr bwMode="auto">
            <a:xfrm>
              <a:off x="5671405" y="2911232"/>
              <a:ext cx="339838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>
                  <a:solidFill>
                    <a:prstClr val="black"/>
                  </a:solidFill>
                </a:rPr>
                <a:t>r</a:t>
              </a:r>
              <a:r>
                <a:rPr lang="en-US" dirty="0" err="1" smtClean="0">
                  <a:solidFill>
                    <a:prstClr val="black"/>
                  </a:solidFill>
                </a:rPr>
                <a:t>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0" name="Rectangle 140"/>
            <p:cNvSpPr>
              <a:spLocks noChangeArrowheads="1"/>
            </p:cNvSpPr>
            <p:nvPr/>
          </p:nvSpPr>
          <p:spPr bwMode="auto">
            <a:xfrm>
              <a:off x="5138005" y="2911232"/>
              <a:ext cx="34868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>
                  <a:solidFill>
                    <a:prstClr val="black"/>
                  </a:solidFill>
                </a:rPr>
                <a:t>r</a:t>
              </a:r>
              <a:r>
                <a:rPr lang="en-US" dirty="0" err="1" smtClean="0">
                  <a:solidFill>
                    <a:prstClr val="black"/>
                  </a:solidFill>
                </a:rPr>
                <a:t>s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1" name="Rectangle 141"/>
            <p:cNvSpPr>
              <a:spLocks noChangeArrowheads="1"/>
            </p:cNvSpPr>
            <p:nvPr/>
          </p:nvSpPr>
          <p:spPr bwMode="auto">
            <a:xfrm>
              <a:off x="3325080" y="2120779"/>
              <a:ext cx="239712" cy="369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2" name="Rectangle 143"/>
            <p:cNvSpPr>
              <a:spLocks noChangeArrowheads="1"/>
            </p:cNvSpPr>
            <p:nvPr/>
          </p:nvSpPr>
          <p:spPr bwMode="auto">
            <a:xfrm>
              <a:off x="2034442" y="1950916"/>
              <a:ext cx="1250343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>
                  <a:solidFill>
                    <a:prstClr val="black"/>
                  </a:solidFill>
                </a:rPr>
                <a:t>nPC_sel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123" name="Rectangle 144"/>
            <p:cNvSpPr>
              <a:spLocks noChangeArrowheads="1"/>
            </p:cNvSpPr>
            <p:nvPr/>
          </p:nvSpPr>
          <p:spPr bwMode="auto">
            <a:xfrm>
              <a:off x="3872767" y="1968379"/>
              <a:ext cx="1101725" cy="10001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r>
                <a:rPr lang="en-US" sz="2000" b="1" dirty="0" err="1" smtClean="0">
                  <a:solidFill>
                    <a:prstClr val="black"/>
                  </a:solidFill>
                </a:rPr>
                <a:t>Instr</a:t>
              </a:r>
              <a:endParaRPr lang="en-US" sz="2000" b="1" dirty="0" smtClean="0">
                <a:solidFill>
                  <a:prstClr val="black"/>
                </a:solidFill>
              </a:endParaRPr>
            </a:p>
            <a:p>
              <a:pPr algn="ctr" defTabSz="457200">
                <a:defRPr/>
              </a:pPr>
              <a:r>
                <a:rPr lang="en-US" sz="2000" b="1" dirty="0" smtClean="0">
                  <a:solidFill>
                    <a:prstClr val="black"/>
                  </a:solidFill>
                </a:rPr>
                <a:t>Fetch</a:t>
              </a:r>
            </a:p>
            <a:p>
              <a:pPr algn="ctr" defTabSz="457200">
                <a:defRPr/>
              </a:pPr>
              <a:r>
                <a:rPr lang="en-US" sz="2000" b="1" dirty="0" smtClean="0">
                  <a:solidFill>
                    <a:prstClr val="black"/>
                  </a:solidFill>
                </a:rPr>
                <a:t>Unit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125" name="Line 146"/>
            <p:cNvSpPr>
              <a:spLocks noChangeShapeType="1"/>
            </p:cNvSpPr>
            <p:nvPr/>
          </p:nvSpPr>
          <p:spPr bwMode="auto">
            <a:xfrm>
              <a:off x="3475892" y="2179516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" name="Line 147"/>
            <p:cNvSpPr>
              <a:spLocks noChangeShapeType="1"/>
            </p:cNvSpPr>
            <p:nvPr/>
          </p:nvSpPr>
          <p:spPr bwMode="auto">
            <a:xfrm>
              <a:off x="3475892" y="2179516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7" name="Rectangle 148"/>
            <p:cNvSpPr>
              <a:spLocks noChangeArrowheads="1"/>
            </p:cNvSpPr>
            <p:nvPr/>
          </p:nvSpPr>
          <p:spPr bwMode="auto">
            <a:xfrm>
              <a:off x="3149478" y="2496039"/>
              <a:ext cx="5594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CLK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128" name="Line 149"/>
            <p:cNvSpPr>
              <a:spLocks noChangeShapeType="1"/>
            </p:cNvSpPr>
            <p:nvPr/>
          </p:nvSpPr>
          <p:spPr bwMode="auto">
            <a:xfrm flipH="1">
              <a:off x="3628292" y="2712916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9" name="Line 150"/>
            <p:cNvSpPr>
              <a:spLocks noChangeShapeType="1"/>
            </p:cNvSpPr>
            <p:nvPr/>
          </p:nvSpPr>
          <p:spPr bwMode="auto">
            <a:xfrm>
              <a:off x="3856892" y="2636716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0" name="Line 151"/>
            <p:cNvSpPr>
              <a:spLocks noChangeShapeType="1"/>
            </p:cNvSpPr>
            <p:nvPr/>
          </p:nvSpPr>
          <p:spPr bwMode="auto">
            <a:xfrm flipH="1">
              <a:off x="3856892" y="2712916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138" name="Straight Connector 137"/>
            <p:cNvCxnSpPr/>
            <p:nvPr/>
          </p:nvCxnSpPr>
          <p:spPr>
            <a:xfrm flipV="1">
              <a:off x="6373368" y="2114550"/>
              <a:ext cx="53035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5843588" y="2114550"/>
              <a:ext cx="53035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5303520" y="2112264"/>
              <a:ext cx="5394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V="1">
              <a:off x="4983480" y="2112264"/>
              <a:ext cx="3200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Group 141"/>
          <p:cNvGrpSpPr/>
          <p:nvPr/>
        </p:nvGrpSpPr>
        <p:grpSpPr>
          <a:xfrm>
            <a:off x="914400" y="1783080"/>
            <a:ext cx="7526022" cy="4662009"/>
            <a:chOff x="914400" y="1785816"/>
            <a:chExt cx="7526022" cy="4662009"/>
          </a:xfrm>
        </p:grpSpPr>
        <p:sp>
          <p:nvSpPr>
            <p:cNvPr id="132" name="Rectangle 26"/>
            <p:cNvSpPr>
              <a:spLocks noChangeArrowheads="1"/>
            </p:cNvSpPr>
            <p:nvPr/>
          </p:nvSpPr>
          <p:spPr bwMode="auto">
            <a:xfrm>
              <a:off x="5855208" y="420389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33" name="Rectangle 27"/>
            <p:cNvSpPr>
              <a:spLocks noChangeArrowheads="1"/>
            </p:cNvSpPr>
            <p:nvPr/>
          </p:nvSpPr>
          <p:spPr bwMode="auto">
            <a:xfrm>
              <a:off x="5166359" y="3264408"/>
              <a:ext cx="1199271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ALUctr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134" name="Rectangle 28"/>
            <p:cNvSpPr>
              <a:spLocks noChangeArrowheads="1"/>
            </p:cNvSpPr>
            <p:nvPr/>
          </p:nvSpPr>
          <p:spPr bwMode="auto">
            <a:xfrm>
              <a:off x="1920880" y="4847120"/>
              <a:ext cx="5594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CLK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135" name="Rectangle 29"/>
            <p:cNvSpPr>
              <a:spLocks noChangeArrowheads="1"/>
            </p:cNvSpPr>
            <p:nvPr/>
          </p:nvSpPr>
          <p:spPr bwMode="auto">
            <a:xfrm>
              <a:off x="1424496" y="4002405"/>
              <a:ext cx="720725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>
                  <a:solidFill>
                    <a:prstClr val="black"/>
                  </a:solidFill>
                </a:rPr>
                <a:t>busW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6" name="Rectangle 30"/>
            <p:cNvSpPr>
              <a:spLocks noChangeArrowheads="1"/>
            </p:cNvSpPr>
            <p:nvPr/>
          </p:nvSpPr>
          <p:spPr bwMode="auto">
            <a:xfrm>
              <a:off x="1280160" y="3307080"/>
              <a:ext cx="1122937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RegWr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137" name="Line 31"/>
            <p:cNvSpPr>
              <a:spLocks noChangeShapeType="1"/>
            </p:cNvSpPr>
            <p:nvPr/>
          </p:nvSpPr>
          <p:spPr bwMode="auto">
            <a:xfrm flipH="1">
              <a:off x="1734058" y="4321492"/>
              <a:ext cx="88900" cy="128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2" name="Rectangle 32"/>
            <p:cNvSpPr>
              <a:spLocks noChangeArrowheads="1"/>
            </p:cNvSpPr>
            <p:nvPr/>
          </p:nvSpPr>
          <p:spPr bwMode="auto">
            <a:xfrm>
              <a:off x="1586421" y="44215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43" name="Line 33"/>
            <p:cNvSpPr>
              <a:spLocks noChangeShapeType="1"/>
            </p:cNvSpPr>
            <p:nvPr/>
          </p:nvSpPr>
          <p:spPr bwMode="auto">
            <a:xfrm flipH="1">
              <a:off x="4559808" y="4145280"/>
              <a:ext cx="88900" cy="130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4" name="Rectangle 34"/>
            <p:cNvSpPr>
              <a:spLocks noChangeArrowheads="1"/>
            </p:cNvSpPr>
            <p:nvPr/>
          </p:nvSpPr>
          <p:spPr bwMode="auto">
            <a:xfrm>
              <a:off x="4407408" y="3840480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45" name="Rectangle 35"/>
            <p:cNvSpPr>
              <a:spLocks noChangeArrowheads="1"/>
            </p:cNvSpPr>
            <p:nvPr/>
          </p:nvSpPr>
          <p:spPr bwMode="auto">
            <a:xfrm>
              <a:off x="3613658" y="3840480"/>
              <a:ext cx="717550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busA</a:t>
              </a:r>
            </a:p>
          </p:txBody>
        </p:sp>
        <p:sp>
          <p:nvSpPr>
            <p:cNvPr id="146" name="Line 36"/>
            <p:cNvSpPr>
              <a:spLocks noChangeShapeType="1"/>
            </p:cNvSpPr>
            <p:nvPr/>
          </p:nvSpPr>
          <p:spPr bwMode="auto">
            <a:xfrm flipV="1">
              <a:off x="3874008" y="4678680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7" name="Rectangle 37"/>
            <p:cNvSpPr>
              <a:spLocks noChangeArrowheads="1"/>
            </p:cNvSpPr>
            <p:nvPr/>
          </p:nvSpPr>
          <p:spPr bwMode="auto">
            <a:xfrm>
              <a:off x="3718433" y="48025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48" name="Rectangle 38"/>
            <p:cNvSpPr>
              <a:spLocks noChangeArrowheads="1"/>
            </p:cNvSpPr>
            <p:nvPr/>
          </p:nvSpPr>
          <p:spPr bwMode="auto">
            <a:xfrm>
              <a:off x="3645408" y="4373880"/>
              <a:ext cx="703263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busB</a:t>
              </a:r>
            </a:p>
          </p:txBody>
        </p:sp>
        <p:sp>
          <p:nvSpPr>
            <p:cNvPr id="149" name="Line 39"/>
            <p:cNvSpPr>
              <a:spLocks noChangeShapeType="1"/>
            </p:cNvSpPr>
            <p:nvPr/>
          </p:nvSpPr>
          <p:spPr bwMode="auto">
            <a:xfrm flipV="1">
              <a:off x="3264408" y="3684905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Line 40"/>
            <p:cNvSpPr>
              <a:spLocks noChangeShapeType="1"/>
            </p:cNvSpPr>
            <p:nvPr/>
          </p:nvSpPr>
          <p:spPr bwMode="auto">
            <a:xfrm flipV="1">
              <a:off x="2515108" y="3684905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1" name="Rectangle 41"/>
            <p:cNvSpPr>
              <a:spLocks noChangeArrowheads="1"/>
            </p:cNvSpPr>
            <p:nvPr/>
          </p:nvSpPr>
          <p:spPr bwMode="auto">
            <a:xfrm>
              <a:off x="2372233" y="3535680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152" name="Line 42"/>
            <p:cNvSpPr>
              <a:spLocks noChangeShapeType="1"/>
            </p:cNvSpPr>
            <p:nvPr/>
          </p:nvSpPr>
          <p:spPr bwMode="auto">
            <a:xfrm flipV="1">
              <a:off x="2896108" y="3684905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Rectangle 43"/>
            <p:cNvSpPr>
              <a:spLocks noChangeArrowheads="1"/>
            </p:cNvSpPr>
            <p:nvPr/>
          </p:nvSpPr>
          <p:spPr bwMode="auto">
            <a:xfrm>
              <a:off x="2731008" y="3535680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154" name="Rectangle 44"/>
            <p:cNvSpPr>
              <a:spLocks noChangeArrowheads="1"/>
            </p:cNvSpPr>
            <p:nvPr/>
          </p:nvSpPr>
          <p:spPr bwMode="auto">
            <a:xfrm>
              <a:off x="2310321" y="3911917"/>
              <a:ext cx="475901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smtClean="0">
                  <a:solidFill>
                    <a:prstClr val="black"/>
                  </a:solidFill>
                </a:rPr>
                <a:t>RW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55" name="Rectangle 45"/>
            <p:cNvSpPr>
              <a:spLocks noChangeArrowheads="1"/>
            </p:cNvSpPr>
            <p:nvPr/>
          </p:nvSpPr>
          <p:spPr bwMode="auto">
            <a:xfrm>
              <a:off x="2767521" y="3911917"/>
              <a:ext cx="413576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smtClean="0">
                  <a:solidFill>
                    <a:prstClr val="black"/>
                  </a:solidFill>
                </a:rPr>
                <a:t>RA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56" name="Rectangle 46"/>
            <p:cNvSpPr>
              <a:spLocks noChangeArrowheads="1"/>
            </p:cNvSpPr>
            <p:nvPr/>
          </p:nvSpPr>
          <p:spPr bwMode="auto">
            <a:xfrm>
              <a:off x="3148521" y="3911917"/>
              <a:ext cx="40716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smtClean="0">
                  <a:solidFill>
                    <a:prstClr val="black"/>
                  </a:solidFill>
                </a:rPr>
                <a:t>RB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57" name="Rectangle 48"/>
            <p:cNvSpPr>
              <a:spLocks noChangeArrowheads="1"/>
            </p:cNvSpPr>
            <p:nvPr/>
          </p:nvSpPr>
          <p:spPr bwMode="auto">
            <a:xfrm>
              <a:off x="2731008" y="3307080"/>
              <a:ext cx="34955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 smtClean="0">
                  <a:solidFill>
                    <a:prstClr val="black"/>
                  </a:solidFill>
                </a:rPr>
                <a:t>rs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8" name="Rectangle 49"/>
            <p:cNvSpPr>
              <a:spLocks noChangeArrowheads="1"/>
            </p:cNvSpPr>
            <p:nvPr/>
          </p:nvSpPr>
          <p:spPr bwMode="auto">
            <a:xfrm>
              <a:off x="2562733" y="2545080"/>
              <a:ext cx="340539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 smtClean="0">
                  <a:solidFill>
                    <a:prstClr val="black"/>
                  </a:solidFill>
                </a:rPr>
                <a:t>rt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9" name="Rectangle 50"/>
            <p:cNvSpPr>
              <a:spLocks noChangeArrowheads="1"/>
            </p:cNvSpPr>
            <p:nvPr/>
          </p:nvSpPr>
          <p:spPr bwMode="auto">
            <a:xfrm>
              <a:off x="3140176" y="3307080"/>
              <a:ext cx="340539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dirty="0" err="1" smtClean="0">
                  <a:solidFill>
                    <a:prstClr val="black"/>
                  </a:solidFill>
                </a:rPr>
                <a:t>rt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0" name="Rectangle 51"/>
            <p:cNvSpPr>
              <a:spLocks noChangeArrowheads="1"/>
            </p:cNvSpPr>
            <p:nvPr/>
          </p:nvSpPr>
          <p:spPr bwMode="auto">
            <a:xfrm>
              <a:off x="2130933" y="2545080"/>
              <a:ext cx="38134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smtClean="0">
                  <a:solidFill>
                    <a:prstClr val="black"/>
                  </a:solidFill>
                </a:rPr>
                <a:t>rd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1" name="Rectangle 52"/>
            <p:cNvSpPr>
              <a:spLocks noChangeArrowheads="1"/>
            </p:cNvSpPr>
            <p:nvPr/>
          </p:nvSpPr>
          <p:spPr bwMode="auto">
            <a:xfrm>
              <a:off x="914400" y="2545080"/>
              <a:ext cx="115480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RegDst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162" name="Rectangle 53"/>
            <p:cNvSpPr>
              <a:spLocks noChangeArrowheads="1"/>
            </p:cNvSpPr>
            <p:nvPr/>
          </p:nvSpPr>
          <p:spPr bwMode="auto">
            <a:xfrm rot="5400000">
              <a:off x="3084655" y="5424033"/>
              <a:ext cx="1042416" cy="3566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r>
                <a:rPr lang="en-US" b="1" dirty="0" smtClean="0">
                  <a:solidFill>
                    <a:prstClr val="black"/>
                  </a:solidFill>
                </a:rPr>
                <a:t>Extender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163" name="Rectangle 55"/>
            <p:cNvSpPr>
              <a:spLocks noChangeArrowheads="1"/>
            </p:cNvSpPr>
            <p:nvPr/>
          </p:nvSpPr>
          <p:spPr bwMode="auto">
            <a:xfrm>
              <a:off x="3950208" y="56407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64" name="Line 56"/>
            <p:cNvSpPr>
              <a:spLocks noChangeShapeType="1"/>
            </p:cNvSpPr>
            <p:nvPr/>
          </p:nvSpPr>
          <p:spPr bwMode="auto">
            <a:xfrm flipH="1">
              <a:off x="4102608" y="5539105"/>
              <a:ext cx="88900" cy="130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5" name="Line 57"/>
            <p:cNvSpPr>
              <a:spLocks noChangeShapeType="1"/>
            </p:cNvSpPr>
            <p:nvPr/>
          </p:nvSpPr>
          <p:spPr bwMode="auto">
            <a:xfrm flipH="1">
              <a:off x="3023108" y="5540692"/>
              <a:ext cx="88900" cy="128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6" name="Rectangle 58"/>
            <p:cNvSpPr>
              <a:spLocks noChangeArrowheads="1"/>
            </p:cNvSpPr>
            <p:nvPr/>
          </p:nvSpPr>
          <p:spPr bwMode="auto">
            <a:xfrm>
              <a:off x="2807208" y="56407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167" name="Rectangle 59"/>
            <p:cNvSpPr>
              <a:spLocks noChangeArrowheads="1"/>
            </p:cNvSpPr>
            <p:nvPr/>
          </p:nvSpPr>
          <p:spPr bwMode="auto">
            <a:xfrm>
              <a:off x="1892808" y="5364480"/>
              <a:ext cx="911225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imm16</a:t>
              </a:r>
            </a:p>
          </p:txBody>
        </p:sp>
        <p:sp>
          <p:nvSpPr>
            <p:cNvPr id="168" name="Rectangle 60"/>
            <p:cNvSpPr>
              <a:spLocks noChangeArrowheads="1"/>
            </p:cNvSpPr>
            <p:nvPr/>
          </p:nvSpPr>
          <p:spPr bwMode="auto">
            <a:xfrm>
              <a:off x="4023360" y="5974080"/>
              <a:ext cx="1159293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ALUSrc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169" name="Rectangle 61"/>
            <p:cNvSpPr>
              <a:spLocks noChangeArrowheads="1"/>
            </p:cNvSpPr>
            <p:nvPr/>
          </p:nvSpPr>
          <p:spPr bwMode="auto">
            <a:xfrm>
              <a:off x="2103120" y="6050280"/>
              <a:ext cx="10571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ExtOp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170" name="Line 62"/>
            <p:cNvSpPr>
              <a:spLocks noChangeShapeType="1"/>
            </p:cNvSpPr>
            <p:nvPr/>
          </p:nvSpPr>
          <p:spPr bwMode="auto">
            <a:xfrm flipV="1">
              <a:off x="7531608" y="3931920"/>
              <a:ext cx="0" cy="475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1" name="Rectangle 63"/>
            <p:cNvSpPr>
              <a:spLocks noChangeArrowheads="1"/>
            </p:cNvSpPr>
            <p:nvPr/>
          </p:nvSpPr>
          <p:spPr bwMode="auto">
            <a:xfrm>
              <a:off x="6858000" y="3566160"/>
              <a:ext cx="1582422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MemtoReg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172" name="Rectangle 64"/>
            <p:cNvSpPr>
              <a:spLocks noChangeArrowheads="1"/>
            </p:cNvSpPr>
            <p:nvPr/>
          </p:nvSpPr>
          <p:spPr bwMode="auto">
            <a:xfrm>
              <a:off x="5224303" y="5909912"/>
              <a:ext cx="5594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CLK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173" name="Rectangle 65"/>
            <p:cNvSpPr>
              <a:spLocks noChangeArrowheads="1"/>
            </p:cNvSpPr>
            <p:nvPr/>
          </p:nvSpPr>
          <p:spPr bwMode="auto">
            <a:xfrm>
              <a:off x="5073160" y="5364480"/>
              <a:ext cx="935038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>
                  <a:solidFill>
                    <a:prstClr val="black"/>
                  </a:solidFill>
                </a:rPr>
                <a:t>Data In</a:t>
              </a:r>
            </a:p>
          </p:txBody>
        </p:sp>
        <p:sp>
          <p:nvSpPr>
            <p:cNvPr id="174" name="Line 66"/>
            <p:cNvSpPr>
              <a:spLocks noChangeShapeType="1"/>
            </p:cNvSpPr>
            <p:nvPr/>
          </p:nvSpPr>
          <p:spPr bwMode="auto">
            <a:xfrm flipH="1">
              <a:off x="5520246" y="5283517"/>
              <a:ext cx="88900" cy="128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5" name="Rectangle 67"/>
            <p:cNvSpPr>
              <a:spLocks noChangeArrowheads="1"/>
            </p:cNvSpPr>
            <p:nvPr/>
          </p:nvSpPr>
          <p:spPr bwMode="auto">
            <a:xfrm>
              <a:off x="5550408" y="5059680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76" name="Line 68"/>
            <p:cNvSpPr>
              <a:spLocks noChangeShapeType="1"/>
            </p:cNvSpPr>
            <p:nvPr/>
          </p:nvSpPr>
          <p:spPr bwMode="auto">
            <a:xfrm flipV="1">
              <a:off x="6223508" y="4224528"/>
              <a:ext cx="12700" cy="932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7" name="Rectangle 69"/>
            <p:cNvSpPr>
              <a:spLocks noChangeArrowheads="1"/>
            </p:cNvSpPr>
            <p:nvPr/>
          </p:nvSpPr>
          <p:spPr bwMode="auto">
            <a:xfrm>
              <a:off x="5669280" y="3840480"/>
              <a:ext cx="129253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MemWr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grpSp>
          <p:nvGrpSpPr>
            <p:cNvPr id="269" name="Group 70"/>
            <p:cNvGrpSpPr>
              <a:grpSpLocks/>
            </p:cNvGrpSpPr>
            <p:nvPr/>
          </p:nvGrpSpPr>
          <p:grpSpPr bwMode="auto">
            <a:xfrm>
              <a:off x="2121408" y="2973705"/>
              <a:ext cx="838200" cy="336550"/>
              <a:chOff x="2640" y="1422"/>
              <a:chExt cx="528" cy="212"/>
            </a:xfrm>
          </p:grpSpPr>
          <p:sp>
            <p:nvSpPr>
              <p:cNvPr id="253" name="Rectangle 71"/>
              <p:cNvSpPr>
                <a:spLocks noChangeArrowheads="1"/>
              </p:cNvSpPr>
              <p:nvPr/>
            </p:nvSpPr>
            <p:spPr bwMode="auto">
              <a:xfrm>
                <a:off x="2928" y="1422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254" name="Rectangle 72"/>
              <p:cNvSpPr>
                <a:spLocks noChangeArrowheads="1"/>
              </p:cNvSpPr>
              <p:nvPr/>
            </p:nvSpPr>
            <p:spPr bwMode="auto">
              <a:xfrm>
                <a:off x="2688" y="1422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255" name="Freeform 73"/>
              <p:cNvSpPr>
                <a:spLocks/>
              </p:cNvSpPr>
              <p:nvPr/>
            </p:nvSpPr>
            <p:spPr bwMode="auto">
              <a:xfrm>
                <a:off x="2640" y="1440"/>
                <a:ext cx="528" cy="192"/>
              </a:xfrm>
              <a:custGeom>
                <a:avLst/>
                <a:gdLst>
                  <a:gd name="T0" fmla="*/ 0 w 528"/>
                  <a:gd name="T1" fmla="*/ 0 h 192"/>
                  <a:gd name="T2" fmla="*/ 48 w 528"/>
                  <a:gd name="T3" fmla="*/ 192 h 192"/>
                  <a:gd name="T4" fmla="*/ 480 w 528"/>
                  <a:gd name="T5" fmla="*/ 192 h 192"/>
                  <a:gd name="T6" fmla="*/ 528 w 528"/>
                  <a:gd name="T7" fmla="*/ 0 h 192"/>
                  <a:gd name="T8" fmla="*/ 0 w 528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192"/>
                  <a:gd name="T17" fmla="*/ 528 w 528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192">
                    <a:moveTo>
                      <a:pt x="0" y="0"/>
                    </a:moveTo>
                    <a:lnTo>
                      <a:pt x="48" y="192"/>
                    </a:lnTo>
                    <a:lnTo>
                      <a:pt x="480" y="192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9" name="Rectangle 74"/>
            <p:cNvSpPr>
              <a:spLocks noChangeArrowheads="1"/>
            </p:cNvSpPr>
            <p:nvPr/>
          </p:nvSpPr>
          <p:spPr bwMode="auto">
            <a:xfrm>
              <a:off x="2121408" y="3916680"/>
              <a:ext cx="1447800" cy="990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r>
                <a:rPr lang="en-US" sz="2000" b="1" dirty="0" err="1" smtClean="0">
                  <a:solidFill>
                    <a:prstClr val="black"/>
                  </a:solidFill>
                </a:rPr>
                <a:t>RegFile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grpSp>
          <p:nvGrpSpPr>
            <p:cNvPr id="270" name="Group 75"/>
            <p:cNvGrpSpPr>
              <a:grpSpLocks/>
            </p:cNvGrpSpPr>
            <p:nvPr/>
          </p:nvGrpSpPr>
          <p:grpSpPr bwMode="auto">
            <a:xfrm>
              <a:off x="4429633" y="4526280"/>
              <a:ext cx="358775" cy="1219200"/>
              <a:chOff x="3518" y="2640"/>
              <a:chExt cx="226" cy="768"/>
            </a:xfrm>
          </p:grpSpPr>
          <p:sp>
            <p:nvSpPr>
              <p:cNvPr id="250" name="Rectangle 76"/>
              <p:cNvSpPr>
                <a:spLocks noChangeArrowheads="1"/>
              </p:cNvSpPr>
              <p:nvPr/>
            </p:nvSpPr>
            <p:spPr bwMode="auto">
              <a:xfrm>
                <a:off x="3518" y="2696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251" name="Rectangle 77"/>
              <p:cNvSpPr>
                <a:spLocks noChangeArrowheads="1"/>
              </p:cNvSpPr>
              <p:nvPr/>
            </p:nvSpPr>
            <p:spPr bwMode="auto">
              <a:xfrm>
                <a:off x="3518" y="3187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252" name="Freeform 78"/>
              <p:cNvSpPr>
                <a:spLocks/>
              </p:cNvSpPr>
              <p:nvPr/>
            </p:nvSpPr>
            <p:spPr bwMode="auto">
              <a:xfrm>
                <a:off x="3552" y="2640"/>
                <a:ext cx="192" cy="768"/>
              </a:xfrm>
              <a:custGeom>
                <a:avLst/>
                <a:gdLst>
                  <a:gd name="T0" fmla="*/ 0 w 192"/>
                  <a:gd name="T1" fmla="*/ 0 h 768"/>
                  <a:gd name="T2" fmla="*/ 0 w 192"/>
                  <a:gd name="T3" fmla="*/ 768 h 768"/>
                  <a:gd name="T4" fmla="*/ 192 w 192"/>
                  <a:gd name="T5" fmla="*/ 672 h 768"/>
                  <a:gd name="T6" fmla="*/ 192 w 192"/>
                  <a:gd name="T7" fmla="*/ 96 h 768"/>
                  <a:gd name="T8" fmla="*/ 0 w 192"/>
                  <a:gd name="T9" fmla="*/ 0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768"/>
                  <a:gd name="T17" fmla="*/ 192 w 192"/>
                  <a:gd name="T18" fmla="*/ 768 h 7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768">
                    <a:moveTo>
                      <a:pt x="0" y="0"/>
                    </a:moveTo>
                    <a:lnTo>
                      <a:pt x="0" y="768"/>
                    </a:lnTo>
                    <a:lnTo>
                      <a:pt x="192" y="672"/>
                    </a:lnTo>
                    <a:lnTo>
                      <a:pt x="192" y="9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1" name="Group 79"/>
            <p:cNvGrpSpPr>
              <a:grpSpLocks/>
            </p:cNvGrpSpPr>
            <p:nvPr/>
          </p:nvGrpSpPr>
          <p:grpSpPr bwMode="auto">
            <a:xfrm>
              <a:off x="5293233" y="3916680"/>
              <a:ext cx="485775" cy="1143000"/>
              <a:chOff x="4009" y="2304"/>
              <a:chExt cx="306" cy="720"/>
            </a:xfrm>
          </p:grpSpPr>
          <p:sp>
            <p:nvSpPr>
              <p:cNvPr id="247" name="Rectangle 80"/>
              <p:cNvSpPr>
                <a:spLocks noChangeArrowheads="1"/>
              </p:cNvSpPr>
              <p:nvPr/>
            </p:nvSpPr>
            <p:spPr bwMode="auto">
              <a:xfrm>
                <a:off x="4009" y="2322"/>
                <a:ext cx="115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endParaRPr lang="en-US" sz="16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Rectangle 81"/>
              <p:cNvSpPr>
                <a:spLocks noChangeArrowheads="1"/>
              </p:cNvSpPr>
              <p:nvPr/>
            </p:nvSpPr>
            <p:spPr bwMode="auto">
              <a:xfrm rot="5400000">
                <a:off x="3999" y="2542"/>
                <a:ext cx="35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b="1" dirty="0">
                    <a:solidFill>
                      <a:prstClr val="black"/>
                    </a:solidFill>
                  </a:rPr>
                  <a:t>ALU</a:t>
                </a:r>
              </a:p>
            </p:txBody>
          </p:sp>
          <p:sp>
            <p:nvSpPr>
              <p:cNvPr id="249" name="Freeform 82"/>
              <p:cNvSpPr>
                <a:spLocks/>
              </p:cNvSpPr>
              <p:nvPr/>
            </p:nvSpPr>
            <p:spPr bwMode="auto">
              <a:xfrm>
                <a:off x="4032" y="2304"/>
                <a:ext cx="283" cy="720"/>
              </a:xfrm>
              <a:custGeom>
                <a:avLst/>
                <a:gdLst>
                  <a:gd name="T0" fmla="*/ 0 w 240"/>
                  <a:gd name="T1" fmla="*/ 0 h 672"/>
                  <a:gd name="T2" fmla="*/ 0 w 240"/>
                  <a:gd name="T3" fmla="*/ 331 h 672"/>
                  <a:gd name="T4" fmla="*/ 67 w 240"/>
                  <a:gd name="T5" fmla="*/ 386 h 672"/>
                  <a:gd name="T6" fmla="*/ 0 w 240"/>
                  <a:gd name="T7" fmla="*/ 440 h 672"/>
                  <a:gd name="T8" fmla="*/ 0 w 240"/>
                  <a:gd name="T9" fmla="*/ 771 h 672"/>
                  <a:gd name="T10" fmla="*/ 334 w 240"/>
                  <a:gd name="T11" fmla="*/ 551 h 672"/>
                  <a:gd name="T12" fmla="*/ 334 w 240"/>
                  <a:gd name="T13" fmla="*/ 221 h 672"/>
                  <a:gd name="T14" fmla="*/ 0 w 240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0"/>
                  <a:gd name="T25" fmla="*/ 0 h 672"/>
                  <a:gd name="T26" fmla="*/ 240 w 240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0" h="672">
                    <a:moveTo>
                      <a:pt x="0" y="0"/>
                    </a:moveTo>
                    <a:lnTo>
                      <a:pt x="0" y="288"/>
                    </a:lnTo>
                    <a:lnTo>
                      <a:pt x="48" y="336"/>
                    </a:lnTo>
                    <a:lnTo>
                      <a:pt x="0" y="384"/>
                    </a:lnTo>
                    <a:lnTo>
                      <a:pt x="0" y="672"/>
                    </a:lnTo>
                    <a:lnTo>
                      <a:pt x="240" y="480"/>
                    </a:lnTo>
                    <a:lnTo>
                      <a:pt x="240" y="1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2" name="Rectangle 83"/>
            <p:cNvSpPr>
              <a:spLocks noChangeArrowheads="1"/>
            </p:cNvSpPr>
            <p:nvPr/>
          </p:nvSpPr>
          <p:spPr bwMode="auto">
            <a:xfrm>
              <a:off x="7325233" y="4421505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83" name="Rectangle 84"/>
            <p:cNvSpPr>
              <a:spLocks noChangeArrowheads="1"/>
            </p:cNvSpPr>
            <p:nvPr/>
          </p:nvSpPr>
          <p:spPr bwMode="auto">
            <a:xfrm>
              <a:off x="7325233" y="5412105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184" name="Freeform 85"/>
            <p:cNvSpPr>
              <a:spLocks/>
            </p:cNvSpPr>
            <p:nvPr/>
          </p:nvSpPr>
          <p:spPr bwMode="auto">
            <a:xfrm>
              <a:off x="7379208" y="4297680"/>
              <a:ext cx="304800" cy="1600200"/>
            </a:xfrm>
            <a:custGeom>
              <a:avLst/>
              <a:gdLst>
                <a:gd name="T0" fmla="*/ 0 w 192"/>
                <a:gd name="T1" fmla="*/ 0 h 1008"/>
                <a:gd name="T2" fmla="*/ 0 w 192"/>
                <a:gd name="T3" fmla="*/ 2147483647 h 1008"/>
                <a:gd name="T4" fmla="*/ 483870000 w 192"/>
                <a:gd name="T5" fmla="*/ 2147483647 h 1008"/>
                <a:gd name="T6" fmla="*/ 483870000 w 192"/>
                <a:gd name="T7" fmla="*/ 362902500 h 1008"/>
                <a:gd name="T8" fmla="*/ 0 w 192"/>
                <a:gd name="T9" fmla="*/ 0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1008"/>
                <a:gd name="T17" fmla="*/ 192 w 192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1008">
                  <a:moveTo>
                    <a:pt x="0" y="0"/>
                  </a:moveTo>
                  <a:lnTo>
                    <a:pt x="0" y="1008"/>
                  </a:lnTo>
                  <a:lnTo>
                    <a:pt x="192" y="864"/>
                  </a:lnTo>
                  <a:lnTo>
                    <a:pt x="192" y="1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5" name="Rectangle 86"/>
            <p:cNvSpPr>
              <a:spLocks noChangeArrowheads="1"/>
            </p:cNvSpPr>
            <p:nvPr/>
          </p:nvSpPr>
          <p:spPr bwMode="auto">
            <a:xfrm>
              <a:off x="5921883" y="5159692"/>
              <a:ext cx="1127125" cy="112871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r>
                <a:rPr lang="en-US" sz="2000" b="1" dirty="0" smtClean="0">
                  <a:solidFill>
                    <a:prstClr val="black"/>
                  </a:solidFill>
                </a:rPr>
                <a:t>Data</a:t>
              </a:r>
            </a:p>
            <a:p>
              <a:pPr algn="ctr" defTabSz="457200">
                <a:defRPr/>
              </a:pPr>
              <a:r>
                <a:rPr lang="en-US" sz="2000" b="1" dirty="0" smtClean="0">
                  <a:solidFill>
                    <a:prstClr val="black"/>
                  </a:solidFill>
                </a:rPr>
                <a:t>Memory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186" name="Rectangle 87"/>
            <p:cNvSpPr>
              <a:spLocks noChangeArrowheads="1"/>
            </p:cNvSpPr>
            <p:nvPr/>
          </p:nvSpPr>
          <p:spPr bwMode="auto">
            <a:xfrm>
              <a:off x="5902833" y="5107305"/>
              <a:ext cx="63817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err="1">
                  <a:solidFill>
                    <a:prstClr val="black"/>
                  </a:solidFill>
                </a:rPr>
                <a:t>WrEn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87" name="Rectangle 88"/>
            <p:cNvSpPr>
              <a:spLocks noChangeArrowheads="1"/>
            </p:cNvSpPr>
            <p:nvPr/>
          </p:nvSpPr>
          <p:spPr bwMode="auto">
            <a:xfrm>
              <a:off x="6514021" y="5107305"/>
              <a:ext cx="58830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err="1" smtClean="0">
                  <a:solidFill>
                    <a:prstClr val="black"/>
                  </a:solidFill>
                </a:rPr>
                <a:t>Addr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88" name="Line 90"/>
            <p:cNvSpPr>
              <a:spLocks noChangeShapeType="1"/>
            </p:cNvSpPr>
            <p:nvPr/>
          </p:nvSpPr>
          <p:spPr bwMode="auto">
            <a:xfrm>
              <a:off x="5931408" y="6050280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9" name="Line 91"/>
            <p:cNvSpPr>
              <a:spLocks noChangeShapeType="1"/>
            </p:cNvSpPr>
            <p:nvPr/>
          </p:nvSpPr>
          <p:spPr bwMode="auto">
            <a:xfrm flipH="1">
              <a:off x="5931408" y="6126480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0" name="Line 92"/>
            <p:cNvSpPr>
              <a:spLocks noChangeShapeType="1"/>
            </p:cNvSpPr>
            <p:nvPr/>
          </p:nvSpPr>
          <p:spPr bwMode="auto">
            <a:xfrm>
              <a:off x="2350008" y="284988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1" name="Line 93"/>
            <p:cNvSpPr>
              <a:spLocks noChangeShapeType="1"/>
            </p:cNvSpPr>
            <p:nvPr/>
          </p:nvSpPr>
          <p:spPr bwMode="auto">
            <a:xfrm>
              <a:off x="2731008" y="2849880"/>
              <a:ext cx="0" cy="15240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94"/>
            <p:cNvSpPr>
              <a:spLocks/>
            </p:cNvSpPr>
            <p:nvPr/>
          </p:nvSpPr>
          <p:spPr bwMode="auto">
            <a:xfrm>
              <a:off x="1816608" y="2926080"/>
              <a:ext cx="304800" cy="228600"/>
            </a:xfrm>
            <a:custGeom>
              <a:avLst/>
              <a:gdLst>
                <a:gd name="T0" fmla="*/ 0 w 192"/>
                <a:gd name="T1" fmla="*/ 0 h 336"/>
                <a:gd name="T2" fmla="*/ 0 w 192"/>
                <a:gd name="T3" fmla="*/ 155529643 h 336"/>
                <a:gd name="T4" fmla="*/ 483870000 w 192"/>
                <a:gd name="T5" fmla="*/ 155529643 h 336"/>
                <a:gd name="T6" fmla="*/ 0 60000 65536"/>
                <a:gd name="T7" fmla="*/ 0 60000 65536"/>
                <a:gd name="T8" fmla="*/ 0 60000 65536"/>
                <a:gd name="T9" fmla="*/ 0 w 192"/>
                <a:gd name="T10" fmla="*/ 0 h 336"/>
                <a:gd name="T11" fmla="*/ 192 w 19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36">
                  <a:moveTo>
                    <a:pt x="0" y="0"/>
                  </a:moveTo>
                  <a:lnTo>
                    <a:pt x="0" y="336"/>
                  </a:lnTo>
                  <a:lnTo>
                    <a:pt x="192" y="33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3" name="Line 95"/>
            <p:cNvSpPr>
              <a:spLocks noChangeShapeType="1"/>
            </p:cNvSpPr>
            <p:nvPr/>
          </p:nvSpPr>
          <p:spPr bwMode="auto">
            <a:xfrm>
              <a:off x="2273808" y="368808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" name="Line 96"/>
            <p:cNvSpPr>
              <a:spLocks noChangeShapeType="1"/>
            </p:cNvSpPr>
            <p:nvPr/>
          </p:nvSpPr>
          <p:spPr bwMode="auto">
            <a:xfrm>
              <a:off x="2578608" y="3307080"/>
              <a:ext cx="0" cy="60960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5" name="Line 97"/>
            <p:cNvSpPr>
              <a:spLocks noChangeShapeType="1"/>
            </p:cNvSpPr>
            <p:nvPr/>
          </p:nvSpPr>
          <p:spPr bwMode="auto">
            <a:xfrm>
              <a:off x="2959608" y="3611880"/>
              <a:ext cx="0" cy="30480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6" name="Line 98"/>
            <p:cNvSpPr>
              <a:spLocks noChangeShapeType="1"/>
            </p:cNvSpPr>
            <p:nvPr/>
          </p:nvSpPr>
          <p:spPr bwMode="auto">
            <a:xfrm>
              <a:off x="3340608" y="361188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7" name="Rectangle 99"/>
            <p:cNvSpPr>
              <a:spLocks noChangeArrowheads="1"/>
            </p:cNvSpPr>
            <p:nvPr/>
          </p:nvSpPr>
          <p:spPr bwMode="auto">
            <a:xfrm>
              <a:off x="3134233" y="3535680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198" name="Line 100"/>
            <p:cNvSpPr>
              <a:spLocks noChangeShapeType="1"/>
            </p:cNvSpPr>
            <p:nvPr/>
          </p:nvSpPr>
          <p:spPr bwMode="auto">
            <a:xfrm>
              <a:off x="3569208" y="4221480"/>
              <a:ext cx="1752600" cy="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9" name="Line 101"/>
            <p:cNvSpPr>
              <a:spLocks noChangeShapeType="1"/>
            </p:cNvSpPr>
            <p:nvPr/>
          </p:nvSpPr>
          <p:spPr bwMode="auto">
            <a:xfrm>
              <a:off x="5626608" y="3621024"/>
              <a:ext cx="0" cy="484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0" name="Line 102"/>
            <p:cNvSpPr>
              <a:spLocks noChangeShapeType="1"/>
            </p:cNvSpPr>
            <p:nvPr/>
          </p:nvSpPr>
          <p:spPr bwMode="auto">
            <a:xfrm>
              <a:off x="3569208" y="4754880"/>
              <a:ext cx="914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1" name="Line 103"/>
            <p:cNvSpPr>
              <a:spLocks noChangeShapeType="1"/>
            </p:cNvSpPr>
            <p:nvPr/>
          </p:nvSpPr>
          <p:spPr bwMode="auto">
            <a:xfrm>
              <a:off x="4788408" y="4907280"/>
              <a:ext cx="533400" cy="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2" name="Line 104"/>
            <p:cNvSpPr>
              <a:spLocks noChangeShapeType="1"/>
            </p:cNvSpPr>
            <p:nvPr/>
          </p:nvSpPr>
          <p:spPr bwMode="auto">
            <a:xfrm>
              <a:off x="3797808" y="5593080"/>
              <a:ext cx="685800" cy="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3" name="Line 105"/>
            <p:cNvSpPr>
              <a:spLocks noChangeShapeType="1"/>
            </p:cNvSpPr>
            <p:nvPr/>
          </p:nvSpPr>
          <p:spPr bwMode="auto">
            <a:xfrm>
              <a:off x="2731008" y="5593080"/>
              <a:ext cx="685800" cy="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4" name="Line 106"/>
            <p:cNvSpPr>
              <a:spLocks noChangeShapeType="1"/>
            </p:cNvSpPr>
            <p:nvPr/>
          </p:nvSpPr>
          <p:spPr bwMode="auto">
            <a:xfrm flipH="1">
              <a:off x="2350008" y="4754880"/>
              <a:ext cx="762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5" name="Line 107"/>
            <p:cNvSpPr>
              <a:spLocks noChangeShapeType="1"/>
            </p:cNvSpPr>
            <p:nvPr/>
          </p:nvSpPr>
          <p:spPr bwMode="auto">
            <a:xfrm>
              <a:off x="2426208" y="4754880"/>
              <a:ext cx="762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6" name="Line 108"/>
            <p:cNvSpPr>
              <a:spLocks noChangeShapeType="1"/>
            </p:cNvSpPr>
            <p:nvPr/>
          </p:nvSpPr>
          <p:spPr bwMode="auto">
            <a:xfrm>
              <a:off x="2426208" y="490728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7" name="Line 110"/>
            <p:cNvSpPr>
              <a:spLocks noChangeShapeType="1"/>
            </p:cNvSpPr>
            <p:nvPr/>
          </p:nvSpPr>
          <p:spPr bwMode="auto">
            <a:xfrm flipV="1">
              <a:off x="4636008" y="566928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8" name="Line 111"/>
            <p:cNvSpPr>
              <a:spLocks noChangeShapeType="1"/>
            </p:cNvSpPr>
            <p:nvPr/>
          </p:nvSpPr>
          <p:spPr bwMode="auto">
            <a:xfrm flipH="1">
              <a:off x="5702808" y="6126480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9" name="Line 112"/>
            <p:cNvSpPr>
              <a:spLocks noChangeShapeType="1"/>
            </p:cNvSpPr>
            <p:nvPr/>
          </p:nvSpPr>
          <p:spPr bwMode="auto">
            <a:xfrm>
              <a:off x="6766560" y="4526280"/>
              <a:ext cx="6126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0" name="Line 113"/>
            <p:cNvSpPr>
              <a:spLocks noChangeShapeType="1"/>
            </p:cNvSpPr>
            <p:nvPr/>
          </p:nvSpPr>
          <p:spPr bwMode="auto">
            <a:xfrm>
              <a:off x="6769608" y="4526280"/>
              <a:ext cx="0" cy="60960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1" name="Line 114"/>
            <p:cNvSpPr>
              <a:spLocks noChangeShapeType="1"/>
            </p:cNvSpPr>
            <p:nvPr/>
          </p:nvSpPr>
          <p:spPr bwMode="auto">
            <a:xfrm flipH="1">
              <a:off x="6007608" y="4450080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2" name="Freeform 115"/>
            <p:cNvSpPr>
              <a:spLocks/>
            </p:cNvSpPr>
            <p:nvPr/>
          </p:nvSpPr>
          <p:spPr bwMode="auto">
            <a:xfrm>
              <a:off x="1588008" y="4373880"/>
              <a:ext cx="6248400" cy="2057400"/>
            </a:xfrm>
            <a:custGeom>
              <a:avLst/>
              <a:gdLst>
                <a:gd name="T0" fmla="*/ 2147483647 w 3936"/>
                <a:gd name="T1" fmla="*/ 1088707500 h 1296"/>
                <a:gd name="T2" fmla="*/ 2147483647 w 3936"/>
                <a:gd name="T3" fmla="*/ 1088707500 h 1296"/>
                <a:gd name="T4" fmla="*/ 2147483647 w 3936"/>
                <a:gd name="T5" fmla="*/ 2147483647 h 1296"/>
                <a:gd name="T6" fmla="*/ 0 w 3936"/>
                <a:gd name="T7" fmla="*/ 2147483647 h 1296"/>
                <a:gd name="T8" fmla="*/ 0 w 3936"/>
                <a:gd name="T9" fmla="*/ 0 h 1296"/>
                <a:gd name="T10" fmla="*/ 846772500 w 3936"/>
                <a:gd name="T11" fmla="*/ 0 h 12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36"/>
                <a:gd name="T19" fmla="*/ 0 h 1296"/>
                <a:gd name="T20" fmla="*/ 3936 w 3936"/>
                <a:gd name="T21" fmla="*/ 1296 h 12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36" h="1296">
                  <a:moveTo>
                    <a:pt x="3840" y="432"/>
                  </a:moveTo>
                  <a:lnTo>
                    <a:pt x="3936" y="432"/>
                  </a:lnTo>
                  <a:lnTo>
                    <a:pt x="3936" y="1296"/>
                  </a:lnTo>
                  <a:lnTo>
                    <a:pt x="0" y="1296"/>
                  </a:ln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38100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3" name="Line 118"/>
            <p:cNvSpPr>
              <a:spLocks noChangeShapeType="1"/>
            </p:cNvSpPr>
            <p:nvPr/>
          </p:nvSpPr>
          <p:spPr bwMode="auto">
            <a:xfrm>
              <a:off x="7074408" y="5669280"/>
              <a:ext cx="304800" cy="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4" name="Freeform 104"/>
            <p:cNvSpPr>
              <a:spLocks/>
            </p:cNvSpPr>
            <p:nvPr/>
          </p:nvSpPr>
          <p:spPr bwMode="auto">
            <a:xfrm>
              <a:off x="4091354" y="4763600"/>
              <a:ext cx="1828800" cy="609600"/>
            </a:xfrm>
            <a:custGeom>
              <a:avLst/>
              <a:gdLst>
                <a:gd name="T0" fmla="*/ 0 w 1152"/>
                <a:gd name="T1" fmla="*/ 0 h 288"/>
                <a:gd name="T2" fmla="*/ 0 w 1152"/>
                <a:gd name="T3" fmla="*/ 2147483647 h 288"/>
                <a:gd name="T4" fmla="*/ 2147483647 w 1152"/>
                <a:gd name="T5" fmla="*/ 2147483647 h 288"/>
                <a:gd name="T6" fmla="*/ 0 60000 65536"/>
                <a:gd name="T7" fmla="*/ 0 60000 65536"/>
                <a:gd name="T8" fmla="*/ 0 60000 65536"/>
                <a:gd name="T9" fmla="*/ 0 w 1152"/>
                <a:gd name="T10" fmla="*/ 0 h 288"/>
                <a:gd name="T11" fmla="*/ 1152 w 1152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288">
                  <a:moveTo>
                    <a:pt x="0" y="0"/>
                  </a:moveTo>
                  <a:lnTo>
                    <a:pt x="0" y="288"/>
                  </a:lnTo>
                  <a:lnTo>
                    <a:pt x="1152" y="28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" name="Rectangle 68"/>
            <p:cNvSpPr>
              <a:spLocks noChangeArrowheads="1"/>
            </p:cNvSpPr>
            <p:nvPr/>
          </p:nvSpPr>
          <p:spPr bwMode="auto">
            <a:xfrm>
              <a:off x="4389120" y="3456432"/>
              <a:ext cx="627063" cy="398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>
                  <a:solidFill>
                    <a:prstClr val="black"/>
                  </a:solidFill>
                </a:rPr>
                <a:t>zero</a:t>
              </a:r>
            </a:p>
          </p:txBody>
        </p:sp>
        <p:sp>
          <p:nvSpPr>
            <p:cNvPr id="216" name="Rectangle 79"/>
            <p:cNvSpPr>
              <a:spLocks noChangeArrowheads="1"/>
            </p:cNvSpPr>
            <p:nvPr/>
          </p:nvSpPr>
          <p:spPr bwMode="auto">
            <a:xfrm>
              <a:off x="5340594" y="3953975"/>
              <a:ext cx="28575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=</a:t>
              </a:r>
            </a:p>
          </p:txBody>
        </p:sp>
        <p:sp>
          <p:nvSpPr>
            <p:cNvPr id="217" name="Freeform 144"/>
            <p:cNvSpPr>
              <a:spLocks/>
            </p:cNvSpPr>
            <p:nvPr/>
          </p:nvSpPr>
          <p:spPr bwMode="auto">
            <a:xfrm>
              <a:off x="4419600" y="2958246"/>
              <a:ext cx="1070747" cy="1066800"/>
            </a:xfrm>
            <a:custGeom>
              <a:avLst/>
              <a:gdLst>
                <a:gd name="T0" fmla="*/ 2147483647 w 672"/>
                <a:gd name="T1" fmla="*/ 2147483647 h 1008"/>
                <a:gd name="T2" fmla="*/ 2147483647 w 672"/>
                <a:gd name="T3" fmla="*/ 2147483647 h 1008"/>
                <a:gd name="T4" fmla="*/ 0 w 672"/>
                <a:gd name="T5" fmla="*/ 2147483647 h 1008"/>
                <a:gd name="T6" fmla="*/ 0 w 672"/>
                <a:gd name="T7" fmla="*/ 0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1008"/>
                <a:gd name="T14" fmla="*/ 672 w 672"/>
                <a:gd name="T15" fmla="*/ 1008 h 1008"/>
                <a:gd name="connsiteX0" fmla="*/ 10000 w 10000"/>
                <a:gd name="connsiteY0" fmla="*/ 10000 h 10000"/>
                <a:gd name="connsiteX1" fmla="*/ 10000 w 10000"/>
                <a:gd name="connsiteY1" fmla="*/ 6190 h 10000"/>
                <a:gd name="connsiteX2" fmla="*/ 0 w 10000"/>
                <a:gd name="connsiteY2" fmla="*/ 7948 h 10000"/>
                <a:gd name="connsiteX3" fmla="*/ 0 w 10000"/>
                <a:gd name="connsiteY3" fmla="*/ 0 h 10000"/>
                <a:gd name="connsiteX0" fmla="*/ 10000 w 10000"/>
                <a:gd name="connsiteY0" fmla="*/ 10000 h 10000"/>
                <a:gd name="connsiteX1" fmla="*/ 9890 w 10000"/>
                <a:gd name="connsiteY1" fmla="*/ 8168 h 10000"/>
                <a:gd name="connsiteX2" fmla="*/ 0 w 10000"/>
                <a:gd name="connsiteY2" fmla="*/ 7948 h 10000"/>
                <a:gd name="connsiteX3" fmla="*/ 0 w 10000"/>
                <a:gd name="connsiteY3" fmla="*/ 0 h 10000"/>
                <a:gd name="connsiteX0" fmla="*/ 10000 w 10000"/>
                <a:gd name="connsiteY0" fmla="*/ 10000 h 10000"/>
                <a:gd name="connsiteX1" fmla="*/ 9890 w 10000"/>
                <a:gd name="connsiteY1" fmla="*/ 7838 h 10000"/>
                <a:gd name="connsiteX2" fmla="*/ 0 w 10000"/>
                <a:gd name="connsiteY2" fmla="*/ 7948 h 10000"/>
                <a:gd name="connsiteX3" fmla="*/ 0 w 10000"/>
                <a:gd name="connsiteY3" fmla="*/ 0 h 10000"/>
                <a:gd name="connsiteX0" fmla="*/ 10000 w 10257"/>
                <a:gd name="connsiteY0" fmla="*/ 10000 h 10000"/>
                <a:gd name="connsiteX1" fmla="*/ 10220 w 10257"/>
                <a:gd name="connsiteY1" fmla="*/ 8058 h 10000"/>
                <a:gd name="connsiteX2" fmla="*/ 0 w 10257"/>
                <a:gd name="connsiteY2" fmla="*/ 7948 h 10000"/>
                <a:gd name="connsiteX3" fmla="*/ 0 w 10257"/>
                <a:gd name="connsiteY3" fmla="*/ 0 h 10000"/>
                <a:gd name="connsiteX0" fmla="*/ 10000 w 10037"/>
                <a:gd name="connsiteY0" fmla="*/ 10000 h 10000"/>
                <a:gd name="connsiteX1" fmla="*/ 10000 w 10037"/>
                <a:gd name="connsiteY1" fmla="*/ 7948 h 10000"/>
                <a:gd name="connsiteX2" fmla="*/ 0 w 10037"/>
                <a:gd name="connsiteY2" fmla="*/ 7948 h 10000"/>
                <a:gd name="connsiteX3" fmla="*/ 0 w 10037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7" h="10000">
                  <a:moveTo>
                    <a:pt x="10000" y="10000"/>
                  </a:moveTo>
                  <a:cubicBezTo>
                    <a:pt x="9963" y="9389"/>
                    <a:pt x="10037" y="8559"/>
                    <a:pt x="10000" y="7948"/>
                  </a:cubicBezTo>
                  <a:lnTo>
                    <a:pt x="0" y="7948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8" name="Line 109"/>
            <p:cNvSpPr>
              <a:spLocks noChangeShapeType="1"/>
            </p:cNvSpPr>
            <p:nvPr/>
          </p:nvSpPr>
          <p:spPr bwMode="auto">
            <a:xfrm flipV="1">
              <a:off x="3645408" y="6126480"/>
              <a:ext cx="0" cy="1371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9" name="Line 119"/>
            <p:cNvSpPr>
              <a:spLocks noChangeShapeType="1"/>
            </p:cNvSpPr>
            <p:nvPr/>
          </p:nvSpPr>
          <p:spPr bwMode="auto">
            <a:xfrm flipH="1">
              <a:off x="3331082" y="6263640"/>
              <a:ext cx="3200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0" name="Line 127"/>
            <p:cNvSpPr>
              <a:spLocks noChangeShapeType="1"/>
            </p:cNvSpPr>
            <p:nvPr/>
          </p:nvSpPr>
          <p:spPr bwMode="auto">
            <a:xfrm flipV="1">
              <a:off x="6905624" y="2112963"/>
              <a:ext cx="551717" cy="15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1" name="Rectangle 128"/>
            <p:cNvSpPr>
              <a:spLocks noChangeArrowheads="1"/>
            </p:cNvSpPr>
            <p:nvPr/>
          </p:nvSpPr>
          <p:spPr bwMode="auto">
            <a:xfrm>
              <a:off x="5228492" y="1785816"/>
              <a:ext cx="189699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smtClean="0">
                  <a:solidFill>
                    <a:prstClr val="black"/>
                  </a:solidFill>
                </a:rPr>
                <a:t>Instruction &lt;</a:t>
              </a:r>
              <a:r>
                <a:rPr lang="en-US" dirty="0">
                  <a:solidFill>
                    <a:prstClr val="black"/>
                  </a:solidFill>
                </a:rPr>
                <a:t>31:0&gt;</a:t>
              </a:r>
            </a:p>
          </p:txBody>
        </p:sp>
        <p:sp>
          <p:nvSpPr>
            <p:cNvPr id="222" name="Rectangle 130"/>
            <p:cNvSpPr>
              <a:spLocks noChangeArrowheads="1"/>
            </p:cNvSpPr>
            <p:nvPr/>
          </p:nvSpPr>
          <p:spPr bwMode="auto">
            <a:xfrm rot="5400000">
              <a:off x="4944465" y="2343246"/>
              <a:ext cx="94417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&lt;21:25&gt;</a:t>
              </a:r>
            </a:p>
          </p:txBody>
        </p:sp>
        <p:sp>
          <p:nvSpPr>
            <p:cNvPr id="223" name="Line 129"/>
            <p:cNvSpPr>
              <a:spLocks noChangeShapeType="1"/>
            </p:cNvSpPr>
            <p:nvPr/>
          </p:nvSpPr>
          <p:spPr bwMode="auto">
            <a:xfrm>
              <a:off x="5304692" y="2120901"/>
              <a:ext cx="0" cy="88900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4" name="Rectangle 131"/>
            <p:cNvSpPr>
              <a:spLocks noChangeArrowheads="1"/>
            </p:cNvSpPr>
            <p:nvPr/>
          </p:nvSpPr>
          <p:spPr bwMode="auto">
            <a:xfrm rot="5400000">
              <a:off x="5477865" y="2343246"/>
              <a:ext cx="94417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&lt;16:20&gt;</a:t>
              </a:r>
            </a:p>
          </p:txBody>
        </p:sp>
        <p:sp>
          <p:nvSpPr>
            <p:cNvPr id="225" name="Rectangle 132"/>
            <p:cNvSpPr>
              <a:spLocks noChangeArrowheads="1"/>
            </p:cNvSpPr>
            <p:nvPr/>
          </p:nvSpPr>
          <p:spPr bwMode="auto">
            <a:xfrm rot="5400000">
              <a:off x="6011265" y="2343246"/>
              <a:ext cx="94417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&lt;11:15&gt;</a:t>
              </a:r>
            </a:p>
          </p:txBody>
        </p:sp>
        <p:sp>
          <p:nvSpPr>
            <p:cNvPr id="226" name="Rectangle 133"/>
            <p:cNvSpPr>
              <a:spLocks noChangeArrowheads="1"/>
            </p:cNvSpPr>
            <p:nvPr/>
          </p:nvSpPr>
          <p:spPr bwMode="auto">
            <a:xfrm rot="5400000">
              <a:off x="6599267" y="2295377"/>
              <a:ext cx="827151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&lt;0:15&gt;</a:t>
              </a:r>
            </a:p>
          </p:txBody>
        </p:sp>
        <p:sp>
          <p:nvSpPr>
            <p:cNvPr id="227" name="Line 134"/>
            <p:cNvSpPr>
              <a:spLocks noChangeShapeType="1"/>
            </p:cNvSpPr>
            <p:nvPr/>
          </p:nvSpPr>
          <p:spPr bwMode="auto">
            <a:xfrm>
              <a:off x="5838092" y="2120901"/>
              <a:ext cx="0" cy="88900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8" name="Line 135"/>
            <p:cNvSpPr>
              <a:spLocks noChangeShapeType="1"/>
            </p:cNvSpPr>
            <p:nvPr/>
          </p:nvSpPr>
          <p:spPr bwMode="auto">
            <a:xfrm>
              <a:off x="6371492" y="2120901"/>
              <a:ext cx="0" cy="889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9" name="Line 136"/>
            <p:cNvSpPr>
              <a:spLocks noChangeShapeType="1"/>
            </p:cNvSpPr>
            <p:nvPr/>
          </p:nvSpPr>
          <p:spPr bwMode="auto">
            <a:xfrm>
              <a:off x="6904892" y="2120901"/>
              <a:ext cx="0" cy="88900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0" name="Rectangle 137"/>
            <p:cNvSpPr>
              <a:spLocks noChangeArrowheads="1"/>
            </p:cNvSpPr>
            <p:nvPr/>
          </p:nvSpPr>
          <p:spPr bwMode="auto">
            <a:xfrm>
              <a:off x="6568221" y="2911232"/>
              <a:ext cx="83837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i</a:t>
              </a:r>
              <a:r>
                <a:rPr lang="en-US" dirty="0" smtClean="0">
                  <a:solidFill>
                    <a:prstClr val="black"/>
                  </a:solidFill>
                </a:rPr>
                <a:t>mm16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1" name="Rectangle 138"/>
            <p:cNvSpPr>
              <a:spLocks noChangeArrowheads="1"/>
            </p:cNvSpPr>
            <p:nvPr/>
          </p:nvSpPr>
          <p:spPr bwMode="auto">
            <a:xfrm>
              <a:off x="6163774" y="2911232"/>
              <a:ext cx="38158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r</a:t>
              </a:r>
              <a:r>
                <a:rPr lang="en-US" dirty="0" smtClean="0">
                  <a:solidFill>
                    <a:prstClr val="black"/>
                  </a:solidFill>
                </a:rPr>
                <a:t>d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2" name="Rectangle 139"/>
            <p:cNvSpPr>
              <a:spLocks noChangeArrowheads="1"/>
            </p:cNvSpPr>
            <p:nvPr/>
          </p:nvSpPr>
          <p:spPr bwMode="auto">
            <a:xfrm>
              <a:off x="5671405" y="2911232"/>
              <a:ext cx="339838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>
                  <a:solidFill>
                    <a:prstClr val="black"/>
                  </a:solidFill>
                </a:rPr>
                <a:t>r</a:t>
              </a:r>
              <a:r>
                <a:rPr lang="en-US" dirty="0" err="1" smtClean="0">
                  <a:solidFill>
                    <a:prstClr val="black"/>
                  </a:solidFill>
                </a:rPr>
                <a:t>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3" name="Rectangle 140"/>
            <p:cNvSpPr>
              <a:spLocks noChangeArrowheads="1"/>
            </p:cNvSpPr>
            <p:nvPr/>
          </p:nvSpPr>
          <p:spPr bwMode="auto">
            <a:xfrm>
              <a:off x="5138005" y="2911232"/>
              <a:ext cx="34868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>
                  <a:solidFill>
                    <a:prstClr val="black"/>
                  </a:solidFill>
                </a:rPr>
                <a:t>r</a:t>
              </a:r>
              <a:r>
                <a:rPr lang="en-US" dirty="0" err="1" smtClean="0">
                  <a:solidFill>
                    <a:prstClr val="black"/>
                  </a:solidFill>
                </a:rPr>
                <a:t>s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4" name="Rectangle 141"/>
            <p:cNvSpPr>
              <a:spLocks noChangeArrowheads="1"/>
            </p:cNvSpPr>
            <p:nvPr/>
          </p:nvSpPr>
          <p:spPr bwMode="auto">
            <a:xfrm>
              <a:off x="3325080" y="2120779"/>
              <a:ext cx="239712" cy="369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5" name="Rectangle 143"/>
            <p:cNvSpPr>
              <a:spLocks noChangeArrowheads="1"/>
            </p:cNvSpPr>
            <p:nvPr/>
          </p:nvSpPr>
          <p:spPr bwMode="auto">
            <a:xfrm>
              <a:off x="2034442" y="1950916"/>
              <a:ext cx="1250343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>
                  <a:solidFill>
                    <a:prstClr val="black"/>
                  </a:solidFill>
                </a:rPr>
                <a:t>nPC_sel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236" name="Rectangle 144"/>
            <p:cNvSpPr>
              <a:spLocks noChangeArrowheads="1"/>
            </p:cNvSpPr>
            <p:nvPr/>
          </p:nvSpPr>
          <p:spPr bwMode="auto">
            <a:xfrm>
              <a:off x="3872767" y="1968379"/>
              <a:ext cx="1101725" cy="10001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r>
                <a:rPr lang="en-US" sz="2000" b="1" dirty="0" err="1" smtClean="0">
                  <a:solidFill>
                    <a:prstClr val="black"/>
                  </a:solidFill>
                </a:rPr>
                <a:t>Instr</a:t>
              </a:r>
              <a:endParaRPr lang="en-US" sz="2000" b="1" dirty="0" smtClean="0">
                <a:solidFill>
                  <a:prstClr val="black"/>
                </a:solidFill>
              </a:endParaRPr>
            </a:p>
            <a:p>
              <a:pPr algn="ctr" defTabSz="457200">
                <a:defRPr/>
              </a:pPr>
              <a:r>
                <a:rPr lang="en-US" sz="2000" b="1" dirty="0" smtClean="0">
                  <a:solidFill>
                    <a:prstClr val="black"/>
                  </a:solidFill>
                </a:rPr>
                <a:t>Fetch</a:t>
              </a:r>
            </a:p>
            <a:p>
              <a:pPr algn="ctr" defTabSz="457200">
                <a:defRPr/>
              </a:pPr>
              <a:r>
                <a:rPr lang="en-US" sz="2000" b="1" dirty="0" smtClean="0">
                  <a:solidFill>
                    <a:prstClr val="black"/>
                  </a:solidFill>
                </a:rPr>
                <a:t>Unit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237" name="Line 146"/>
            <p:cNvSpPr>
              <a:spLocks noChangeShapeType="1"/>
            </p:cNvSpPr>
            <p:nvPr/>
          </p:nvSpPr>
          <p:spPr bwMode="auto">
            <a:xfrm>
              <a:off x="3475892" y="2179516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8" name="Line 147"/>
            <p:cNvSpPr>
              <a:spLocks noChangeShapeType="1"/>
            </p:cNvSpPr>
            <p:nvPr/>
          </p:nvSpPr>
          <p:spPr bwMode="auto">
            <a:xfrm>
              <a:off x="3475892" y="2179516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9" name="Rectangle 148"/>
            <p:cNvSpPr>
              <a:spLocks noChangeArrowheads="1"/>
            </p:cNvSpPr>
            <p:nvPr/>
          </p:nvSpPr>
          <p:spPr bwMode="auto">
            <a:xfrm>
              <a:off x="3149478" y="2496039"/>
              <a:ext cx="5594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CLK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240" name="Line 149"/>
            <p:cNvSpPr>
              <a:spLocks noChangeShapeType="1"/>
            </p:cNvSpPr>
            <p:nvPr/>
          </p:nvSpPr>
          <p:spPr bwMode="auto">
            <a:xfrm flipH="1">
              <a:off x="3628292" y="2712916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1" name="Line 150"/>
            <p:cNvSpPr>
              <a:spLocks noChangeShapeType="1"/>
            </p:cNvSpPr>
            <p:nvPr/>
          </p:nvSpPr>
          <p:spPr bwMode="auto">
            <a:xfrm>
              <a:off x="3856892" y="2636716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2" name="Line 151"/>
            <p:cNvSpPr>
              <a:spLocks noChangeShapeType="1"/>
            </p:cNvSpPr>
            <p:nvPr/>
          </p:nvSpPr>
          <p:spPr bwMode="auto">
            <a:xfrm flipH="1">
              <a:off x="3856892" y="2712916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243" name="Straight Connector 242"/>
            <p:cNvCxnSpPr/>
            <p:nvPr/>
          </p:nvCxnSpPr>
          <p:spPr>
            <a:xfrm flipV="1">
              <a:off x="6373368" y="2114550"/>
              <a:ext cx="530352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flipV="1">
              <a:off x="5843588" y="2114550"/>
              <a:ext cx="530352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flipV="1">
              <a:off x="5303520" y="2112264"/>
              <a:ext cx="539496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flipV="1">
              <a:off x="4983480" y="2112264"/>
              <a:ext cx="320040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Straight Connector 256"/>
          <p:cNvCxnSpPr>
            <a:stCxn id="213" idx="1"/>
          </p:cNvCxnSpPr>
          <p:nvPr/>
        </p:nvCxnSpPr>
        <p:spPr>
          <a:xfrm flipV="1">
            <a:off x="7379208" y="5064369"/>
            <a:ext cx="299407" cy="60217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202" idx="1"/>
            <a:endCxn id="201" idx="0"/>
          </p:cNvCxnSpPr>
          <p:nvPr/>
        </p:nvCxnSpPr>
        <p:spPr>
          <a:xfrm flipV="1">
            <a:off x="4483608" y="4904544"/>
            <a:ext cx="304800" cy="6858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3048000" y="1981199"/>
            <a:ext cx="267317" cy="307777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0" bIns="0" rtlCol="0">
            <a:spAutoFit/>
          </a:bodyPr>
          <a:lstStyle/>
          <a:p>
            <a:pPr defTabSz="457200"/>
            <a:r>
              <a:rPr lang="en-US" sz="2000" b="1" dirty="0" smtClean="0">
                <a:solidFill>
                  <a:srgbClr val="FF0000"/>
                </a:solidFill>
              </a:rPr>
              <a:t>+4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1852247" y="2590799"/>
            <a:ext cx="139077" cy="307777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0" bIns="0" rtlCol="0">
            <a:spAutoFit/>
          </a:bodyPr>
          <a:lstStyle/>
          <a:p>
            <a:pPr defTabSz="457200"/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180493" y="3352799"/>
            <a:ext cx="139077" cy="307777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0" bIns="0" rtlCol="0">
            <a:spAutoFit/>
          </a:bodyPr>
          <a:lstStyle/>
          <a:p>
            <a:pPr defTabSz="457200"/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6072555" y="3305906"/>
            <a:ext cx="488532" cy="307777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0" bIns="0" rtlCol="0">
            <a:spAutoFit/>
          </a:bodyPr>
          <a:lstStyle/>
          <a:p>
            <a:pPr defTabSz="457200"/>
            <a:r>
              <a:rPr lang="en-US" sz="2000" b="1" dirty="0" smtClean="0">
                <a:solidFill>
                  <a:srgbClr val="FF0000"/>
                </a:solidFill>
              </a:rPr>
              <a:t>ADD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8206155" y="3622430"/>
            <a:ext cx="139077" cy="307777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0" bIns="0" rtlCol="0">
            <a:spAutoFit/>
          </a:bodyPr>
          <a:lstStyle/>
          <a:p>
            <a:pPr defTabSz="457200"/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6740771" y="3880338"/>
            <a:ext cx="139077" cy="307777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0" bIns="0" rtlCol="0">
            <a:spAutoFit/>
          </a:bodyPr>
          <a:lstStyle/>
          <a:p>
            <a:pPr defTabSz="457200"/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4958862" y="6013938"/>
            <a:ext cx="139077" cy="307777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0" bIns="0" rtlCol="0">
            <a:spAutoFit/>
          </a:bodyPr>
          <a:lstStyle/>
          <a:p>
            <a:pPr defTabSz="457200"/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2919047" y="6084276"/>
            <a:ext cx="453266" cy="307777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0" bIns="0" rtlCol="0">
            <a:spAutoFit/>
          </a:bodyPr>
          <a:lstStyle/>
          <a:p>
            <a:pPr defTabSz="457200"/>
            <a:r>
              <a:rPr lang="en-US" sz="2000" b="1" dirty="0" smtClean="0">
                <a:solidFill>
                  <a:srgbClr val="FF0000"/>
                </a:solidFill>
              </a:rPr>
              <a:t>Sign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74" name="Straight Connector 273"/>
          <p:cNvCxnSpPr>
            <a:endCxn id="210" idx="0"/>
          </p:cNvCxnSpPr>
          <p:nvPr/>
        </p:nvCxnSpPr>
        <p:spPr>
          <a:xfrm flipV="1">
            <a:off x="5776913" y="4523544"/>
            <a:ext cx="992695" cy="83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stCxn id="191" idx="1"/>
            <a:endCxn id="194" idx="0"/>
          </p:cNvCxnSpPr>
          <p:nvPr/>
        </p:nvCxnSpPr>
        <p:spPr>
          <a:xfrm flipH="1">
            <a:off x="2578608" y="2999544"/>
            <a:ext cx="152400" cy="3048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7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Desired </a:t>
            </a:r>
            <a:r>
              <a:rPr lang="en-US" dirty="0" err="1" smtClean="0">
                <a:solidFill>
                  <a:schemeClr val="accent1"/>
                </a:solidFill>
              </a:rPr>
              <a:t>Datapath</a:t>
            </a:r>
            <a:r>
              <a:rPr lang="en-US" dirty="0" smtClean="0">
                <a:solidFill>
                  <a:schemeClr val="accent1"/>
                </a:solidFill>
              </a:rPr>
              <a:t> For </a:t>
            </a:r>
            <a:r>
              <a:rPr lang="en-US" dirty="0" smtClean="0">
                <a:solidFill>
                  <a:schemeClr val="accent1"/>
                </a:solidFill>
                <a:latin typeface="Courier New" charset="0"/>
              </a:rPr>
              <a:t>store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73152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MEM{R[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SignExt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[imm16]}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  <a:sym typeface="Symbol"/>
              </a:rPr>
              <a:t>R[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  <a:sym typeface="Symbol"/>
              </a:rPr>
              <a:t>rt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  <a:sym typeface="Symbol"/>
              </a:rPr>
              <a:t>];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141"/>
          <p:cNvGrpSpPr/>
          <p:nvPr/>
        </p:nvGrpSpPr>
        <p:grpSpPr>
          <a:xfrm>
            <a:off x="914400" y="1785816"/>
            <a:ext cx="7526022" cy="4662009"/>
            <a:chOff x="914400" y="1785816"/>
            <a:chExt cx="7526022" cy="4662009"/>
          </a:xfrm>
        </p:grpSpPr>
        <p:sp>
          <p:nvSpPr>
            <p:cNvPr id="8" name="Rectangle 26"/>
            <p:cNvSpPr>
              <a:spLocks noChangeArrowheads="1"/>
            </p:cNvSpPr>
            <p:nvPr/>
          </p:nvSpPr>
          <p:spPr bwMode="auto">
            <a:xfrm>
              <a:off x="5855208" y="420389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9" name="Rectangle 27"/>
            <p:cNvSpPr>
              <a:spLocks noChangeArrowheads="1"/>
            </p:cNvSpPr>
            <p:nvPr/>
          </p:nvSpPr>
          <p:spPr bwMode="auto">
            <a:xfrm>
              <a:off x="5166359" y="3264408"/>
              <a:ext cx="1199271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ALUctr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1920880" y="4847120"/>
              <a:ext cx="5594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CLK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11" name="Rectangle 29"/>
            <p:cNvSpPr>
              <a:spLocks noChangeArrowheads="1"/>
            </p:cNvSpPr>
            <p:nvPr/>
          </p:nvSpPr>
          <p:spPr bwMode="auto">
            <a:xfrm>
              <a:off x="1424496" y="4002405"/>
              <a:ext cx="720725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>
                  <a:solidFill>
                    <a:prstClr val="black"/>
                  </a:solidFill>
                </a:rPr>
                <a:t>busW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Rectangle 30"/>
            <p:cNvSpPr>
              <a:spLocks noChangeArrowheads="1"/>
            </p:cNvSpPr>
            <p:nvPr/>
          </p:nvSpPr>
          <p:spPr bwMode="auto">
            <a:xfrm>
              <a:off x="1280160" y="3307080"/>
              <a:ext cx="1122937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RegWr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13" name="Line 31"/>
            <p:cNvSpPr>
              <a:spLocks noChangeShapeType="1"/>
            </p:cNvSpPr>
            <p:nvPr/>
          </p:nvSpPr>
          <p:spPr bwMode="auto">
            <a:xfrm flipH="1">
              <a:off x="1734058" y="4321492"/>
              <a:ext cx="88900" cy="128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Rectangle 32"/>
            <p:cNvSpPr>
              <a:spLocks noChangeArrowheads="1"/>
            </p:cNvSpPr>
            <p:nvPr/>
          </p:nvSpPr>
          <p:spPr bwMode="auto">
            <a:xfrm>
              <a:off x="1586421" y="44215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 flipH="1">
              <a:off x="4559808" y="4145280"/>
              <a:ext cx="88900" cy="130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Rectangle 34"/>
            <p:cNvSpPr>
              <a:spLocks noChangeArrowheads="1"/>
            </p:cNvSpPr>
            <p:nvPr/>
          </p:nvSpPr>
          <p:spPr bwMode="auto">
            <a:xfrm>
              <a:off x="4407408" y="3840480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7" name="Rectangle 35"/>
            <p:cNvSpPr>
              <a:spLocks noChangeArrowheads="1"/>
            </p:cNvSpPr>
            <p:nvPr/>
          </p:nvSpPr>
          <p:spPr bwMode="auto">
            <a:xfrm>
              <a:off x="3613658" y="3840480"/>
              <a:ext cx="717550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busA</a:t>
              </a:r>
            </a:p>
          </p:txBody>
        </p:sp>
        <p:sp>
          <p:nvSpPr>
            <p:cNvPr id="18" name="Line 36"/>
            <p:cNvSpPr>
              <a:spLocks noChangeShapeType="1"/>
            </p:cNvSpPr>
            <p:nvPr/>
          </p:nvSpPr>
          <p:spPr bwMode="auto">
            <a:xfrm flipV="1">
              <a:off x="3874008" y="4678680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Rectangle 37"/>
            <p:cNvSpPr>
              <a:spLocks noChangeArrowheads="1"/>
            </p:cNvSpPr>
            <p:nvPr/>
          </p:nvSpPr>
          <p:spPr bwMode="auto">
            <a:xfrm>
              <a:off x="3718433" y="48025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20" name="Rectangle 38"/>
            <p:cNvSpPr>
              <a:spLocks noChangeArrowheads="1"/>
            </p:cNvSpPr>
            <p:nvPr/>
          </p:nvSpPr>
          <p:spPr bwMode="auto">
            <a:xfrm>
              <a:off x="3645408" y="4373880"/>
              <a:ext cx="703263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busB</a:t>
              </a:r>
            </a:p>
          </p:txBody>
        </p:sp>
        <p:sp>
          <p:nvSpPr>
            <p:cNvPr id="21" name="Line 39"/>
            <p:cNvSpPr>
              <a:spLocks noChangeShapeType="1"/>
            </p:cNvSpPr>
            <p:nvPr/>
          </p:nvSpPr>
          <p:spPr bwMode="auto">
            <a:xfrm flipV="1">
              <a:off x="3264408" y="3684905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40"/>
            <p:cNvSpPr>
              <a:spLocks noChangeShapeType="1"/>
            </p:cNvSpPr>
            <p:nvPr/>
          </p:nvSpPr>
          <p:spPr bwMode="auto">
            <a:xfrm flipV="1">
              <a:off x="2515108" y="3684905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Rectangle 41"/>
            <p:cNvSpPr>
              <a:spLocks noChangeArrowheads="1"/>
            </p:cNvSpPr>
            <p:nvPr/>
          </p:nvSpPr>
          <p:spPr bwMode="auto">
            <a:xfrm>
              <a:off x="2372233" y="3535680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24" name="Line 42"/>
            <p:cNvSpPr>
              <a:spLocks noChangeShapeType="1"/>
            </p:cNvSpPr>
            <p:nvPr/>
          </p:nvSpPr>
          <p:spPr bwMode="auto">
            <a:xfrm flipV="1">
              <a:off x="2896108" y="3684905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Rectangle 43"/>
            <p:cNvSpPr>
              <a:spLocks noChangeArrowheads="1"/>
            </p:cNvSpPr>
            <p:nvPr/>
          </p:nvSpPr>
          <p:spPr bwMode="auto">
            <a:xfrm>
              <a:off x="2731008" y="3535680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26" name="Rectangle 44"/>
            <p:cNvSpPr>
              <a:spLocks noChangeArrowheads="1"/>
            </p:cNvSpPr>
            <p:nvPr/>
          </p:nvSpPr>
          <p:spPr bwMode="auto">
            <a:xfrm>
              <a:off x="2310321" y="3911917"/>
              <a:ext cx="475901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smtClean="0">
                  <a:solidFill>
                    <a:prstClr val="black"/>
                  </a:solidFill>
                </a:rPr>
                <a:t>RW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7" name="Rectangle 45"/>
            <p:cNvSpPr>
              <a:spLocks noChangeArrowheads="1"/>
            </p:cNvSpPr>
            <p:nvPr/>
          </p:nvSpPr>
          <p:spPr bwMode="auto">
            <a:xfrm>
              <a:off x="2767521" y="3911917"/>
              <a:ext cx="413576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smtClean="0">
                  <a:solidFill>
                    <a:prstClr val="black"/>
                  </a:solidFill>
                </a:rPr>
                <a:t>RA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8" name="Rectangle 46"/>
            <p:cNvSpPr>
              <a:spLocks noChangeArrowheads="1"/>
            </p:cNvSpPr>
            <p:nvPr/>
          </p:nvSpPr>
          <p:spPr bwMode="auto">
            <a:xfrm>
              <a:off x="3148521" y="3911917"/>
              <a:ext cx="40716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smtClean="0">
                  <a:solidFill>
                    <a:prstClr val="black"/>
                  </a:solidFill>
                </a:rPr>
                <a:t>RB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30" name="Rectangle 48"/>
            <p:cNvSpPr>
              <a:spLocks noChangeArrowheads="1"/>
            </p:cNvSpPr>
            <p:nvPr/>
          </p:nvSpPr>
          <p:spPr bwMode="auto">
            <a:xfrm>
              <a:off x="2731008" y="3307080"/>
              <a:ext cx="34955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 smtClean="0">
                  <a:solidFill>
                    <a:prstClr val="black"/>
                  </a:solidFill>
                </a:rPr>
                <a:t>rs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1" name="Rectangle 49"/>
            <p:cNvSpPr>
              <a:spLocks noChangeArrowheads="1"/>
            </p:cNvSpPr>
            <p:nvPr/>
          </p:nvSpPr>
          <p:spPr bwMode="auto">
            <a:xfrm>
              <a:off x="2562733" y="2545080"/>
              <a:ext cx="340539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 smtClean="0">
                  <a:solidFill>
                    <a:prstClr val="black"/>
                  </a:solidFill>
                </a:rPr>
                <a:t>rt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2" name="Rectangle 50"/>
            <p:cNvSpPr>
              <a:spLocks noChangeArrowheads="1"/>
            </p:cNvSpPr>
            <p:nvPr/>
          </p:nvSpPr>
          <p:spPr bwMode="auto">
            <a:xfrm>
              <a:off x="3140176" y="3307080"/>
              <a:ext cx="340539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dirty="0" err="1" smtClean="0">
                  <a:solidFill>
                    <a:prstClr val="black"/>
                  </a:solidFill>
                </a:rPr>
                <a:t>rt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3" name="Rectangle 51"/>
            <p:cNvSpPr>
              <a:spLocks noChangeArrowheads="1"/>
            </p:cNvSpPr>
            <p:nvPr/>
          </p:nvSpPr>
          <p:spPr bwMode="auto">
            <a:xfrm>
              <a:off x="2130933" y="2545080"/>
              <a:ext cx="38134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smtClean="0">
                  <a:solidFill>
                    <a:prstClr val="black"/>
                  </a:solidFill>
                </a:rPr>
                <a:t>rd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4" name="Rectangle 52"/>
            <p:cNvSpPr>
              <a:spLocks noChangeArrowheads="1"/>
            </p:cNvSpPr>
            <p:nvPr/>
          </p:nvSpPr>
          <p:spPr bwMode="auto">
            <a:xfrm>
              <a:off x="914400" y="2545080"/>
              <a:ext cx="115480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RegDst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 rot="5400000">
              <a:off x="3084655" y="5424033"/>
              <a:ext cx="1042416" cy="3566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r>
                <a:rPr lang="en-US" b="1" dirty="0" smtClean="0">
                  <a:solidFill>
                    <a:prstClr val="black"/>
                  </a:solidFill>
                </a:rPr>
                <a:t>Extender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37" name="Rectangle 55"/>
            <p:cNvSpPr>
              <a:spLocks noChangeArrowheads="1"/>
            </p:cNvSpPr>
            <p:nvPr/>
          </p:nvSpPr>
          <p:spPr bwMode="auto">
            <a:xfrm>
              <a:off x="3950208" y="56407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38" name="Line 56"/>
            <p:cNvSpPr>
              <a:spLocks noChangeShapeType="1"/>
            </p:cNvSpPr>
            <p:nvPr/>
          </p:nvSpPr>
          <p:spPr bwMode="auto">
            <a:xfrm flipH="1">
              <a:off x="4102608" y="5539105"/>
              <a:ext cx="88900" cy="130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Line 57"/>
            <p:cNvSpPr>
              <a:spLocks noChangeShapeType="1"/>
            </p:cNvSpPr>
            <p:nvPr/>
          </p:nvSpPr>
          <p:spPr bwMode="auto">
            <a:xfrm flipH="1">
              <a:off x="3023108" y="5540692"/>
              <a:ext cx="88900" cy="128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Rectangle 58"/>
            <p:cNvSpPr>
              <a:spLocks noChangeArrowheads="1"/>
            </p:cNvSpPr>
            <p:nvPr/>
          </p:nvSpPr>
          <p:spPr bwMode="auto">
            <a:xfrm>
              <a:off x="2807208" y="56407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41" name="Rectangle 59"/>
            <p:cNvSpPr>
              <a:spLocks noChangeArrowheads="1"/>
            </p:cNvSpPr>
            <p:nvPr/>
          </p:nvSpPr>
          <p:spPr bwMode="auto">
            <a:xfrm>
              <a:off x="1892808" y="5364480"/>
              <a:ext cx="911225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imm16</a:t>
              </a:r>
            </a:p>
          </p:txBody>
        </p:sp>
        <p:sp>
          <p:nvSpPr>
            <p:cNvPr id="42" name="Rectangle 60"/>
            <p:cNvSpPr>
              <a:spLocks noChangeArrowheads="1"/>
            </p:cNvSpPr>
            <p:nvPr/>
          </p:nvSpPr>
          <p:spPr bwMode="auto">
            <a:xfrm>
              <a:off x="4023360" y="5974080"/>
              <a:ext cx="1159293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ALUSrc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43" name="Rectangle 61"/>
            <p:cNvSpPr>
              <a:spLocks noChangeArrowheads="1"/>
            </p:cNvSpPr>
            <p:nvPr/>
          </p:nvSpPr>
          <p:spPr bwMode="auto">
            <a:xfrm>
              <a:off x="2103120" y="6050280"/>
              <a:ext cx="10571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ExtOp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44" name="Line 62"/>
            <p:cNvSpPr>
              <a:spLocks noChangeShapeType="1"/>
            </p:cNvSpPr>
            <p:nvPr/>
          </p:nvSpPr>
          <p:spPr bwMode="auto">
            <a:xfrm flipV="1">
              <a:off x="7531608" y="3931920"/>
              <a:ext cx="0" cy="475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Rectangle 63"/>
            <p:cNvSpPr>
              <a:spLocks noChangeArrowheads="1"/>
            </p:cNvSpPr>
            <p:nvPr/>
          </p:nvSpPr>
          <p:spPr bwMode="auto">
            <a:xfrm>
              <a:off x="6858000" y="3566160"/>
              <a:ext cx="1582422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MemtoReg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46" name="Rectangle 64"/>
            <p:cNvSpPr>
              <a:spLocks noChangeArrowheads="1"/>
            </p:cNvSpPr>
            <p:nvPr/>
          </p:nvSpPr>
          <p:spPr bwMode="auto">
            <a:xfrm>
              <a:off x="5224303" y="5909912"/>
              <a:ext cx="5594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CLK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47" name="Rectangle 65"/>
            <p:cNvSpPr>
              <a:spLocks noChangeArrowheads="1"/>
            </p:cNvSpPr>
            <p:nvPr/>
          </p:nvSpPr>
          <p:spPr bwMode="auto">
            <a:xfrm>
              <a:off x="5073160" y="5364480"/>
              <a:ext cx="935038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>
                  <a:solidFill>
                    <a:prstClr val="black"/>
                  </a:solidFill>
                </a:rPr>
                <a:t>Data In</a:t>
              </a:r>
            </a:p>
          </p:txBody>
        </p:sp>
        <p:sp>
          <p:nvSpPr>
            <p:cNvPr id="48" name="Line 66"/>
            <p:cNvSpPr>
              <a:spLocks noChangeShapeType="1"/>
            </p:cNvSpPr>
            <p:nvPr/>
          </p:nvSpPr>
          <p:spPr bwMode="auto">
            <a:xfrm flipH="1">
              <a:off x="5520246" y="5283517"/>
              <a:ext cx="88900" cy="128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Rectangle 67"/>
            <p:cNvSpPr>
              <a:spLocks noChangeArrowheads="1"/>
            </p:cNvSpPr>
            <p:nvPr/>
          </p:nvSpPr>
          <p:spPr bwMode="auto">
            <a:xfrm>
              <a:off x="5550408" y="5059680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50" name="Line 68"/>
            <p:cNvSpPr>
              <a:spLocks noChangeShapeType="1"/>
            </p:cNvSpPr>
            <p:nvPr/>
          </p:nvSpPr>
          <p:spPr bwMode="auto">
            <a:xfrm flipV="1">
              <a:off x="6223508" y="4224528"/>
              <a:ext cx="12700" cy="932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Rectangle 69"/>
            <p:cNvSpPr>
              <a:spLocks noChangeArrowheads="1"/>
            </p:cNvSpPr>
            <p:nvPr/>
          </p:nvSpPr>
          <p:spPr bwMode="auto">
            <a:xfrm>
              <a:off x="5669280" y="3840480"/>
              <a:ext cx="129253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MemWr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grpSp>
          <p:nvGrpSpPr>
            <p:cNvPr id="29" name="Group 70"/>
            <p:cNvGrpSpPr>
              <a:grpSpLocks/>
            </p:cNvGrpSpPr>
            <p:nvPr/>
          </p:nvGrpSpPr>
          <p:grpSpPr bwMode="auto">
            <a:xfrm>
              <a:off x="2121408" y="2973705"/>
              <a:ext cx="838200" cy="336550"/>
              <a:chOff x="2640" y="1422"/>
              <a:chExt cx="528" cy="212"/>
            </a:xfrm>
          </p:grpSpPr>
          <p:sp>
            <p:nvSpPr>
              <p:cNvPr id="96" name="Rectangle 71"/>
              <p:cNvSpPr>
                <a:spLocks noChangeArrowheads="1"/>
              </p:cNvSpPr>
              <p:nvPr/>
            </p:nvSpPr>
            <p:spPr bwMode="auto">
              <a:xfrm>
                <a:off x="2928" y="1422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97" name="Rectangle 72"/>
              <p:cNvSpPr>
                <a:spLocks noChangeArrowheads="1"/>
              </p:cNvSpPr>
              <p:nvPr/>
            </p:nvSpPr>
            <p:spPr bwMode="auto">
              <a:xfrm>
                <a:off x="2688" y="1422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98" name="Freeform 73"/>
              <p:cNvSpPr>
                <a:spLocks/>
              </p:cNvSpPr>
              <p:nvPr/>
            </p:nvSpPr>
            <p:spPr bwMode="auto">
              <a:xfrm>
                <a:off x="2640" y="1440"/>
                <a:ext cx="528" cy="192"/>
              </a:xfrm>
              <a:custGeom>
                <a:avLst/>
                <a:gdLst>
                  <a:gd name="T0" fmla="*/ 0 w 528"/>
                  <a:gd name="T1" fmla="*/ 0 h 192"/>
                  <a:gd name="T2" fmla="*/ 48 w 528"/>
                  <a:gd name="T3" fmla="*/ 192 h 192"/>
                  <a:gd name="T4" fmla="*/ 480 w 528"/>
                  <a:gd name="T5" fmla="*/ 192 h 192"/>
                  <a:gd name="T6" fmla="*/ 528 w 528"/>
                  <a:gd name="T7" fmla="*/ 0 h 192"/>
                  <a:gd name="T8" fmla="*/ 0 w 528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192"/>
                  <a:gd name="T17" fmla="*/ 528 w 528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192">
                    <a:moveTo>
                      <a:pt x="0" y="0"/>
                    </a:moveTo>
                    <a:lnTo>
                      <a:pt x="48" y="192"/>
                    </a:lnTo>
                    <a:lnTo>
                      <a:pt x="480" y="192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3" name="Rectangle 74"/>
            <p:cNvSpPr>
              <a:spLocks noChangeArrowheads="1"/>
            </p:cNvSpPr>
            <p:nvPr/>
          </p:nvSpPr>
          <p:spPr bwMode="auto">
            <a:xfrm>
              <a:off x="2121408" y="3916680"/>
              <a:ext cx="1447800" cy="990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r>
                <a:rPr lang="en-US" sz="2000" b="1" dirty="0" err="1" smtClean="0">
                  <a:solidFill>
                    <a:prstClr val="black"/>
                  </a:solidFill>
                </a:rPr>
                <a:t>RegFile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grpSp>
          <p:nvGrpSpPr>
            <p:cNvPr id="256" name="Group 75"/>
            <p:cNvGrpSpPr>
              <a:grpSpLocks/>
            </p:cNvGrpSpPr>
            <p:nvPr/>
          </p:nvGrpSpPr>
          <p:grpSpPr bwMode="auto">
            <a:xfrm>
              <a:off x="4429633" y="4526280"/>
              <a:ext cx="358775" cy="1219200"/>
              <a:chOff x="3518" y="2640"/>
              <a:chExt cx="226" cy="768"/>
            </a:xfrm>
          </p:grpSpPr>
          <p:sp>
            <p:nvSpPr>
              <p:cNvPr id="93" name="Rectangle 76"/>
              <p:cNvSpPr>
                <a:spLocks noChangeArrowheads="1"/>
              </p:cNvSpPr>
              <p:nvPr/>
            </p:nvSpPr>
            <p:spPr bwMode="auto">
              <a:xfrm>
                <a:off x="3518" y="2696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94" name="Rectangle 77"/>
              <p:cNvSpPr>
                <a:spLocks noChangeArrowheads="1"/>
              </p:cNvSpPr>
              <p:nvPr/>
            </p:nvSpPr>
            <p:spPr bwMode="auto">
              <a:xfrm>
                <a:off x="3518" y="3187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95" name="Freeform 78"/>
              <p:cNvSpPr>
                <a:spLocks/>
              </p:cNvSpPr>
              <p:nvPr/>
            </p:nvSpPr>
            <p:spPr bwMode="auto">
              <a:xfrm>
                <a:off x="3552" y="2640"/>
                <a:ext cx="192" cy="768"/>
              </a:xfrm>
              <a:custGeom>
                <a:avLst/>
                <a:gdLst>
                  <a:gd name="T0" fmla="*/ 0 w 192"/>
                  <a:gd name="T1" fmla="*/ 0 h 768"/>
                  <a:gd name="T2" fmla="*/ 0 w 192"/>
                  <a:gd name="T3" fmla="*/ 768 h 768"/>
                  <a:gd name="T4" fmla="*/ 192 w 192"/>
                  <a:gd name="T5" fmla="*/ 672 h 768"/>
                  <a:gd name="T6" fmla="*/ 192 w 192"/>
                  <a:gd name="T7" fmla="*/ 96 h 768"/>
                  <a:gd name="T8" fmla="*/ 0 w 192"/>
                  <a:gd name="T9" fmla="*/ 0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768"/>
                  <a:gd name="T17" fmla="*/ 192 w 192"/>
                  <a:gd name="T18" fmla="*/ 768 h 7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768">
                    <a:moveTo>
                      <a:pt x="0" y="0"/>
                    </a:moveTo>
                    <a:lnTo>
                      <a:pt x="0" y="768"/>
                    </a:lnTo>
                    <a:lnTo>
                      <a:pt x="192" y="672"/>
                    </a:lnTo>
                    <a:lnTo>
                      <a:pt x="192" y="9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8" name="Group 79"/>
            <p:cNvGrpSpPr>
              <a:grpSpLocks/>
            </p:cNvGrpSpPr>
            <p:nvPr/>
          </p:nvGrpSpPr>
          <p:grpSpPr bwMode="auto">
            <a:xfrm>
              <a:off x="5293233" y="3916680"/>
              <a:ext cx="485775" cy="1143000"/>
              <a:chOff x="4009" y="2304"/>
              <a:chExt cx="306" cy="720"/>
            </a:xfrm>
          </p:grpSpPr>
          <p:sp>
            <p:nvSpPr>
              <p:cNvPr id="90" name="Rectangle 80"/>
              <p:cNvSpPr>
                <a:spLocks noChangeArrowheads="1"/>
              </p:cNvSpPr>
              <p:nvPr/>
            </p:nvSpPr>
            <p:spPr bwMode="auto">
              <a:xfrm>
                <a:off x="4009" y="2322"/>
                <a:ext cx="115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endParaRPr lang="en-US" sz="16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Rectangle 81"/>
              <p:cNvSpPr>
                <a:spLocks noChangeArrowheads="1"/>
              </p:cNvSpPr>
              <p:nvPr/>
            </p:nvSpPr>
            <p:spPr bwMode="auto">
              <a:xfrm rot="5400000">
                <a:off x="3999" y="2542"/>
                <a:ext cx="35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b="1" dirty="0">
                    <a:solidFill>
                      <a:prstClr val="black"/>
                    </a:solidFill>
                  </a:rPr>
                  <a:t>ALU</a:t>
                </a:r>
              </a:p>
            </p:txBody>
          </p:sp>
          <p:sp>
            <p:nvSpPr>
              <p:cNvPr id="92" name="Freeform 82"/>
              <p:cNvSpPr>
                <a:spLocks/>
              </p:cNvSpPr>
              <p:nvPr/>
            </p:nvSpPr>
            <p:spPr bwMode="auto">
              <a:xfrm>
                <a:off x="4032" y="2304"/>
                <a:ext cx="283" cy="720"/>
              </a:xfrm>
              <a:custGeom>
                <a:avLst/>
                <a:gdLst>
                  <a:gd name="T0" fmla="*/ 0 w 240"/>
                  <a:gd name="T1" fmla="*/ 0 h 672"/>
                  <a:gd name="T2" fmla="*/ 0 w 240"/>
                  <a:gd name="T3" fmla="*/ 331 h 672"/>
                  <a:gd name="T4" fmla="*/ 67 w 240"/>
                  <a:gd name="T5" fmla="*/ 386 h 672"/>
                  <a:gd name="T6" fmla="*/ 0 w 240"/>
                  <a:gd name="T7" fmla="*/ 440 h 672"/>
                  <a:gd name="T8" fmla="*/ 0 w 240"/>
                  <a:gd name="T9" fmla="*/ 771 h 672"/>
                  <a:gd name="T10" fmla="*/ 334 w 240"/>
                  <a:gd name="T11" fmla="*/ 551 h 672"/>
                  <a:gd name="T12" fmla="*/ 334 w 240"/>
                  <a:gd name="T13" fmla="*/ 221 h 672"/>
                  <a:gd name="T14" fmla="*/ 0 w 240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0"/>
                  <a:gd name="T25" fmla="*/ 0 h 672"/>
                  <a:gd name="T26" fmla="*/ 240 w 240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0" h="672">
                    <a:moveTo>
                      <a:pt x="0" y="0"/>
                    </a:moveTo>
                    <a:lnTo>
                      <a:pt x="0" y="288"/>
                    </a:lnTo>
                    <a:lnTo>
                      <a:pt x="48" y="336"/>
                    </a:lnTo>
                    <a:lnTo>
                      <a:pt x="0" y="384"/>
                    </a:lnTo>
                    <a:lnTo>
                      <a:pt x="0" y="672"/>
                    </a:lnTo>
                    <a:lnTo>
                      <a:pt x="240" y="480"/>
                    </a:lnTo>
                    <a:lnTo>
                      <a:pt x="240" y="1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6" name="Rectangle 83"/>
            <p:cNvSpPr>
              <a:spLocks noChangeArrowheads="1"/>
            </p:cNvSpPr>
            <p:nvPr/>
          </p:nvSpPr>
          <p:spPr bwMode="auto">
            <a:xfrm>
              <a:off x="7325233" y="4421505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57" name="Rectangle 84"/>
            <p:cNvSpPr>
              <a:spLocks noChangeArrowheads="1"/>
            </p:cNvSpPr>
            <p:nvPr/>
          </p:nvSpPr>
          <p:spPr bwMode="auto">
            <a:xfrm>
              <a:off x="7325233" y="5412105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58" name="Freeform 85"/>
            <p:cNvSpPr>
              <a:spLocks/>
            </p:cNvSpPr>
            <p:nvPr/>
          </p:nvSpPr>
          <p:spPr bwMode="auto">
            <a:xfrm>
              <a:off x="7379208" y="4297680"/>
              <a:ext cx="304800" cy="1600200"/>
            </a:xfrm>
            <a:custGeom>
              <a:avLst/>
              <a:gdLst>
                <a:gd name="T0" fmla="*/ 0 w 192"/>
                <a:gd name="T1" fmla="*/ 0 h 1008"/>
                <a:gd name="T2" fmla="*/ 0 w 192"/>
                <a:gd name="T3" fmla="*/ 2147483647 h 1008"/>
                <a:gd name="T4" fmla="*/ 483870000 w 192"/>
                <a:gd name="T5" fmla="*/ 2147483647 h 1008"/>
                <a:gd name="T6" fmla="*/ 483870000 w 192"/>
                <a:gd name="T7" fmla="*/ 362902500 h 1008"/>
                <a:gd name="T8" fmla="*/ 0 w 192"/>
                <a:gd name="T9" fmla="*/ 0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1008"/>
                <a:gd name="T17" fmla="*/ 192 w 192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1008">
                  <a:moveTo>
                    <a:pt x="0" y="0"/>
                  </a:moveTo>
                  <a:lnTo>
                    <a:pt x="0" y="1008"/>
                  </a:lnTo>
                  <a:lnTo>
                    <a:pt x="192" y="864"/>
                  </a:lnTo>
                  <a:lnTo>
                    <a:pt x="192" y="1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9" name="Rectangle 86"/>
            <p:cNvSpPr>
              <a:spLocks noChangeArrowheads="1"/>
            </p:cNvSpPr>
            <p:nvPr/>
          </p:nvSpPr>
          <p:spPr bwMode="auto">
            <a:xfrm>
              <a:off x="5921883" y="5159692"/>
              <a:ext cx="1127125" cy="112871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r>
                <a:rPr lang="en-US" sz="2000" b="1" dirty="0" smtClean="0">
                  <a:solidFill>
                    <a:prstClr val="black"/>
                  </a:solidFill>
                </a:rPr>
                <a:t>Data</a:t>
              </a:r>
            </a:p>
            <a:p>
              <a:pPr algn="ctr" defTabSz="457200">
                <a:defRPr/>
              </a:pPr>
              <a:r>
                <a:rPr lang="en-US" sz="2000" b="1" dirty="0" smtClean="0">
                  <a:solidFill>
                    <a:prstClr val="black"/>
                  </a:solidFill>
                </a:rPr>
                <a:t>Memory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60" name="Rectangle 87"/>
            <p:cNvSpPr>
              <a:spLocks noChangeArrowheads="1"/>
            </p:cNvSpPr>
            <p:nvPr/>
          </p:nvSpPr>
          <p:spPr bwMode="auto">
            <a:xfrm>
              <a:off x="5902833" y="5107305"/>
              <a:ext cx="63817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err="1">
                  <a:solidFill>
                    <a:prstClr val="black"/>
                  </a:solidFill>
                </a:rPr>
                <a:t>WrEn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61" name="Rectangle 88"/>
            <p:cNvSpPr>
              <a:spLocks noChangeArrowheads="1"/>
            </p:cNvSpPr>
            <p:nvPr/>
          </p:nvSpPr>
          <p:spPr bwMode="auto">
            <a:xfrm>
              <a:off x="6514021" y="5107305"/>
              <a:ext cx="58830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err="1" smtClean="0">
                  <a:solidFill>
                    <a:prstClr val="black"/>
                  </a:solidFill>
                </a:rPr>
                <a:t>Addr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63" name="Line 90"/>
            <p:cNvSpPr>
              <a:spLocks noChangeShapeType="1"/>
            </p:cNvSpPr>
            <p:nvPr/>
          </p:nvSpPr>
          <p:spPr bwMode="auto">
            <a:xfrm>
              <a:off x="5931408" y="6050280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" name="Line 91"/>
            <p:cNvSpPr>
              <a:spLocks noChangeShapeType="1"/>
            </p:cNvSpPr>
            <p:nvPr/>
          </p:nvSpPr>
          <p:spPr bwMode="auto">
            <a:xfrm flipH="1">
              <a:off x="5931408" y="6126480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" name="Line 92"/>
            <p:cNvSpPr>
              <a:spLocks noChangeShapeType="1"/>
            </p:cNvSpPr>
            <p:nvPr/>
          </p:nvSpPr>
          <p:spPr bwMode="auto">
            <a:xfrm>
              <a:off x="2350008" y="284988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6" name="Line 93"/>
            <p:cNvSpPr>
              <a:spLocks noChangeShapeType="1"/>
            </p:cNvSpPr>
            <p:nvPr/>
          </p:nvSpPr>
          <p:spPr bwMode="auto">
            <a:xfrm>
              <a:off x="2731008" y="284988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94"/>
            <p:cNvSpPr>
              <a:spLocks/>
            </p:cNvSpPr>
            <p:nvPr/>
          </p:nvSpPr>
          <p:spPr bwMode="auto">
            <a:xfrm>
              <a:off x="1816608" y="2926080"/>
              <a:ext cx="304800" cy="228600"/>
            </a:xfrm>
            <a:custGeom>
              <a:avLst/>
              <a:gdLst>
                <a:gd name="T0" fmla="*/ 0 w 192"/>
                <a:gd name="T1" fmla="*/ 0 h 336"/>
                <a:gd name="T2" fmla="*/ 0 w 192"/>
                <a:gd name="T3" fmla="*/ 155529643 h 336"/>
                <a:gd name="T4" fmla="*/ 483870000 w 192"/>
                <a:gd name="T5" fmla="*/ 155529643 h 336"/>
                <a:gd name="T6" fmla="*/ 0 60000 65536"/>
                <a:gd name="T7" fmla="*/ 0 60000 65536"/>
                <a:gd name="T8" fmla="*/ 0 60000 65536"/>
                <a:gd name="T9" fmla="*/ 0 w 192"/>
                <a:gd name="T10" fmla="*/ 0 h 336"/>
                <a:gd name="T11" fmla="*/ 192 w 19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36">
                  <a:moveTo>
                    <a:pt x="0" y="0"/>
                  </a:moveTo>
                  <a:lnTo>
                    <a:pt x="0" y="336"/>
                  </a:lnTo>
                  <a:lnTo>
                    <a:pt x="192" y="33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8" name="Line 95"/>
            <p:cNvSpPr>
              <a:spLocks noChangeShapeType="1"/>
            </p:cNvSpPr>
            <p:nvPr/>
          </p:nvSpPr>
          <p:spPr bwMode="auto">
            <a:xfrm>
              <a:off x="2273808" y="368808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9" name="Line 96"/>
            <p:cNvSpPr>
              <a:spLocks noChangeShapeType="1"/>
            </p:cNvSpPr>
            <p:nvPr/>
          </p:nvSpPr>
          <p:spPr bwMode="auto">
            <a:xfrm>
              <a:off x="2578608" y="330708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0" name="Line 97"/>
            <p:cNvSpPr>
              <a:spLocks noChangeShapeType="1"/>
            </p:cNvSpPr>
            <p:nvPr/>
          </p:nvSpPr>
          <p:spPr bwMode="auto">
            <a:xfrm>
              <a:off x="2959608" y="361188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1" name="Line 98"/>
            <p:cNvSpPr>
              <a:spLocks noChangeShapeType="1"/>
            </p:cNvSpPr>
            <p:nvPr/>
          </p:nvSpPr>
          <p:spPr bwMode="auto">
            <a:xfrm>
              <a:off x="3340608" y="361188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2" name="Rectangle 99"/>
            <p:cNvSpPr>
              <a:spLocks noChangeArrowheads="1"/>
            </p:cNvSpPr>
            <p:nvPr/>
          </p:nvSpPr>
          <p:spPr bwMode="auto">
            <a:xfrm>
              <a:off x="3134233" y="3535680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73" name="Line 100"/>
            <p:cNvSpPr>
              <a:spLocks noChangeShapeType="1"/>
            </p:cNvSpPr>
            <p:nvPr/>
          </p:nvSpPr>
          <p:spPr bwMode="auto">
            <a:xfrm>
              <a:off x="3569208" y="4221480"/>
              <a:ext cx="1752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4" name="Line 101"/>
            <p:cNvSpPr>
              <a:spLocks noChangeShapeType="1"/>
            </p:cNvSpPr>
            <p:nvPr/>
          </p:nvSpPr>
          <p:spPr bwMode="auto">
            <a:xfrm>
              <a:off x="5626608" y="3621024"/>
              <a:ext cx="0" cy="484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5" name="Line 102"/>
            <p:cNvSpPr>
              <a:spLocks noChangeShapeType="1"/>
            </p:cNvSpPr>
            <p:nvPr/>
          </p:nvSpPr>
          <p:spPr bwMode="auto">
            <a:xfrm>
              <a:off x="3569208" y="4754880"/>
              <a:ext cx="914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6" name="Line 103"/>
            <p:cNvSpPr>
              <a:spLocks noChangeShapeType="1"/>
            </p:cNvSpPr>
            <p:nvPr/>
          </p:nvSpPr>
          <p:spPr bwMode="auto">
            <a:xfrm>
              <a:off x="4788408" y="4907280"/>
              <a:ext cx="533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7" name="Line 104"/>
            <p:cNvSpPr>
              <a:spLocks noChangeShapeType="1"/>
            </p:cNvSpPr>
            <p:nvPr/>
          </p:nvSpPr>
          <p:spPr bwMode="auto">
            <a:xfrm>
              <a:off x="3797808" y="5593080"/>
              <a:ext cx="685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8" name="Line 105"/>
            <p:cNvSpPr>
              <a:spLocks noChangeShapeType="1"/>
            </p:cNvSpPr>
            <p:nvPr/>
          </p:nvSpPr>
          <p:spPr bwMode="auto">
            <a:xfrm>
              <a:off x="2731008" y="5593080"/>
              <a:ext cx="685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9" name="Line 106"/>
            <p:cNvSpPr>
              <a:spLocks noChangeShapeType="1"/>
            </p:cNvSpPr>
            <p:nvPr/>
          </p:nvSpPr>
          <p:spPr bwMode="auto">
            <a:xfrm flipH="1">
              <a:off x="2350008" y="4754880"/>
              <a:ext cx="762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0" name="Line 107"/>
            <p:cNvSpPr>
              <a:spLocks noChangeShapeType="1"/>
            </p:cNvSpPr>
            <p:nvPr/>
          </p:nvSpPr>
          <p:spPr bwMode="auto">
            <a:xfrm>
              <a:off x="2426208" y="4754880"/>
              <a:ext cx="762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1" name="Line 108"/>
            <p:cNvSpPr>
              <a:spLocks noChangeShapeType="1"/>
            </p:cNvSpPr>
            <p:nvPr/>
          </p:nvSpPr>
          <p:spPr bwMode="auto">
            <a:xfrm>
              <a:off x="2426208" y="490728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2" name="Line 110"/>
            <p:cNvSpPr>
              <a:spLocks noChangeShapeType="1"/>
            </p:cNvSpPr>
            <p:nvPr/>
          </p:nvSpPr>
          <p:spPr bwMode="auto">
            <a:xfrm flipV="1">
              <a:off x="4636008" y="566928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3" name="Line 111"/>
            <p:cNvSpPr>
              <a:spLocks noChangeShapeType="1"/>
            </p:cNvSpPr>
            <p:nvPr/>
          </p:nvSpPr>
          <p:spPr bwMode="auto">
            <a:xfrm flipH="1">
              <a:off x="5702808" y="6126480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4" name="Line 112"/>
            <p:cNvSpPr>
              <a:spLocks noChangeShapeType="1"/>
            </p:cNvSpPr>
            <p:nvPr/>
          </p:nvSpPr>
          <p:spPr bwMode="auto">
            <a:xfrm>
              <a:off x="5779008" y="4526280"/>
              <a:ext cx="1600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5" name="Line 113"/>
            <p:cNvSpPr>
              <a:spLocks noChangeShapeType="1"/>
            </p:cNvSpPr>
            <p:nvPr/>
          </p:nvSpPr>
          <p:spPr bwMode="auto">
            <a:xfrm>
              <a:off x="6769608" y="452628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6" name="Line 114"/>
            <p:cNvSpPr>
              <a:spLocks noChangeShapeType="1"/>
            </p:cNvSpPr>
            <p:nvPr/>
          </p:nvSpPr>
          <p:spPr bwMode="auto">
            <a:xfrm flipH="1">
              <a:off x="6007608" y="4450080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115"/>
            <p:cNvSpPr>
              <a:spLocks/>
            </p:cNvSpPr>
            <p:nvPr/>
          </p:nvSpPr>
          <p:spPr bwMode="auto">
            <a:xfrm>
              <a:off x="1588008" y="4373880"/>
              <a:ext cx="6248400" cy="2057400"/>
            </a:xfrm>
            <a:custGeom>
              <a:avLst/>
              <a:gdLst>
                <a:gd name="T0" fmla="*/ 2147483647 w 3936"/>
                <a:gd name="T1" fmla="*/ 1088707500 h 1296"/>
                <a:gd name="T2" fmla="*/ 2147483647 w 3936"/>
                <a:gd name="T3" fmla="*/ 1088707500 h 1296"/>
                <a:gd name="T4" fmla="*/ 2147483647 w 3936"/>
                <a:gd name="T5" fmla="*/ 2147483647 h 1296"/>
                <a:gd name="T6" fmla="*/ 0 w 3936"/>
                <a:gd name="T7" fmla="*/ 2147483647 h 1296"/>
                <a:gd name="T8" fmla="*/ 0 w 3936"/>
                <a:gd name="T9" fmla="*/ 0 h 1296"/>
                <a:gd name="T10" fmla="*/ 846772500 w 3936"/>
                <a:gd name="T11" fmla="*/ 0 h 12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36"/>
                <a:gd name="T19" fmla="*/ 0 h 1296"/>
                <a:gd name="T20" fmla="*/ 3936 w 3936"/>
                <a:gd name="T21" fmla="*/ 1296 h 12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36" h="1296">
                  <a:moveTo>
                    <a:pt x="3840" y="432"/>
                  </a:moveTo>
                  <a:lnTo>
                    <a:pt x="3936" y="432"/>
                  </a:lnTo>
                  <a:lnTo>
                    <a:pt x="3936" y="1296"/>
                  </a:lnTo>
                  <a:lnTo>
                    <a:pt x="0" y="1296"/>
                  </a:ln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8" name="Line 118"/>
            <p:cNvSpPr>
              <a:spLocks noChangeShapeType="1"/>
            </p:cNvSpPr>
            <p:nvPr/>
          </p:nvSpPr>
          <p:spPr bwMode="auto">
            <a:xfrm>
              <a:off x="7074408" y="566928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104"/>
            <p:cNvSpPr>
              <a:spLocks/>
            </p:cNvSpPr>
            <p:nvPr/>
          </p:nvSpPr>
          <p:spPr bwMode="auto">
            <a:xfrm>
              <a:off x="4091354" y="4763600"/>
              <a:ext cx="1828800" cy="609600"/>
            </a:xfrm>
            <a:custGeom>
              <a:avLst/>
              <a:gdLst>
                <a:gd name="T0" fmla="*/ 0 w 1152"/>
                <a:gd name="T1" fmla="*/ 0 h 288"/>
                <a:gd name="T2" fmla="*/ 0 w 1152"/>
                <a:gd name="T3" fmla="*/ 2147483647 h 288"/>
                <a:gd name="T4" fmla="*/ 2147483647 w 1152"/>
                <a:gd name="T5" fmla="*/ 2147483647 h 288"/>
                <a:gd name="T6" fmla="*/ 0 60000 65536"/>
                <a:gd name="T7" fmla="*/ 0 60000 65536"/>
                <a:gd name="T8" fmla="*/ 0 60000 65536"/>
                <a:gd name="T9" fmla="*/ 0 w 1152"/>
                <a:gd name="T10" fmla="*/ 0 h 288"/>
                <a:gd name="T11" fmla="*/ 1152 w 1152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288">
                  <a:moveTo>
                    <a:pt x="0" y="0"/>
                  </a:moveTo>
                  <a:lnTo>
                    <a:pt x="0" y="288"/>
                  </a:lnTo>
                  <a:lnTo>
                    <a:pt x="1152" y="28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0" name="Rectangle 68"/>
            <p:cNvSpPr>
              <a:spLocks noChangeArrowheads="1"/>
            </p:cNvSpPr>
            <p:nvPr/>
          </p:nvSpPr>
          <p:spPr bwMode="auto">
            <a:xfrm>
              <a:off x="4389120" y="3456432"/>
              <a:ext cx="627063" cy="398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>
                  <a:solidFill>
                    <a:prstClr val="black"/>
                  </a:solidFill>
                </a:rPr>
                <a:t>zero</a:t>
              </a:r>
            </a:p>
          </p:txBody>
        </p:sp>
        <p:sp>
          <p:nvSpPr>
            <p:cNvPr id="101" name="Rectangle 79"/>
            <p:cNvSpPr>
              <a:spLocks noChangeArrowheads="1"/>
            </p:cNvSpPr>
            <p:nvPr/>
          </p:nvSpPr>
          <p:spPr bwMode="auto">
            <a:xfrm>
              <a:off x="5340594" y="3953975"/>
              <a:ext cx="28575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=</a:t>
              </a:r>
            </a:p>
          </p:txBody>
        </p:sp>
        <p:sp>
          <p:nvSpPr>
            <p:cNvPr id="102" name="Freeform 144"/>
            <p:cNvSpPr>
              <a:spLocks/>
            </p:cNvSpPr>
            <p:nvPr/>
          </p:nvSpPr>
          <p:spPr bwMode="auto">
            <a:xfrm>
              <a:off x="4419600" y="2958246"/>
              <a:ext cx="1070747" cy="1066800"/>
            </a:xfrm>
            <a:custGeom>
              <a:avLst/>
              <a:gdLst>
                <a:gd name="T0" fmla="*/ 2147483647 w 672"/>
                <a:gd name="T1" fmla="*/ 2147483647 h 1008"/>
                <a:gd name="T2" fmla="*/ 2147483647 w 672"/>
                <a:gd name="T3" fmla="*/ 2147483647 h 1008"/>
                <a:gd name="T4" fmla="*/ 0 w 672"/>
                <a:gd name="T5" fmla="*/ 2147483647 h 1008"/>
                <a:gd name="T6" fmla="*/ 0 w 672"/>
                <a:gd name="T7" fmla="*/ 0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1008"/>
                <a:gd name="T14" fmla="*/ 672 w 672"/>
                <a:gd name="T15" fmla="*/ 1008 h 1008"/>
                <a:gd name="connsiteX0" fmla="*/ 10000 w 10000"/>
                <a:gd name="connsiteY0" fmla="*/ 10000 h 10000"/>
                <a:gd name="connsiteX1" fmla="*/ 10000 w 10000"/>
                <a:gd name="connsiteY1" fmla="*/ 6190 h 10000"/>
                <a:gd name="connsiteX2" fmla="*/ 0 w 10000"/>
                <a:gd name="connsiteY2" fmla="*/ 7948 h 10000"/>
                <a:gd name="connsiteX3" fmla="*/ 0 w 10000"/>
                <a:gd name="connsiteY3" fmla="*/ 0 h 10000"/>
                <a:gd name="connsiteX0" fmla="*/ 10000 w 10000"/>
                <a:gd name="connsiteY0" fmla="*/ 10000 h 10000"/>
                <a:gd name="connsiteX1" fmla="*/ 9890 w 10000"/>
                <a:gd name="connsiteY1" fmla="*/ 8168 h 10000"/>
                <a:gd name="connsiteX2" fmla="*/ 0 w 10000"/>
                <a:gd name="connsiteY2" fmla="*/ 7948 h 10000"/>
                <a:gd name="connsiteX3" fmla="*/ 0 w 10000"/>
                <a:gd name="connsiteY3" fmla="*/ 0 h 10000"/>
                <a:gd name="connsiteX0" fmla="*/ 10000 w 10000"/>
                <a:gd name="connsiteY0" fmla="*/ 10000 h 10000"/>
                <a:gd name="connsiteX1" fmla="*/ 9890 w 10000"/>
                <a:gd name="connsiteY1" fmla="*/ 7838 h 10000"/>
                <a:gd name="connsiteX2" fmla="*/ 0 w 10000"/>
                <a:gd name="connsiteY2" fmla="*/ 7948 h 10000"/>
                <a:gd name="connsiteX3" fmla="*/ 0 w 10000"/>
                <a:gd name="connsiteY3" fmla="*/ 0 h 10000"/>
                <a:gd name="connsiteX0" fmla="*/ 10000 w 10257"/>
                <a:gd name="connsiteY0" fmla="*/ 10000 h 10000"/>
                <a:gd name="connsiteX1" fmla="*/ 10220 w 10257"/>
                <a:gd name="connsiteY1" fmla="*/ 8058 h 10000"/>
                <a:gd name="connsiteX2" fmla="*/ 0 w 10257"/>
                <a:gd name="connsiteY2" fmla="*/ 7948 h 10000"/>
                <a:gd name="connsiteX3" fmla="*/ 0 w 10257"/>
                <a:gd name="connsiteY3" fmla="*/ 0 h 10000"/>
                <a:gd name="connsiteX0" fmla="*/ 10000 w 10037"/>
                <a:gd name="connsiteY0" fmla="*/ 10000 h 10000"/>
                <a:gd name="connsiteX1" fmla="*/ 10000 w 10037"/>
                <a:gd name="connsiteY1" fmla="*/ 7948 h 10000"/>
                <a:gd name="connsiteX2" fmla="*/ 0 w 10037"/>
                <a:gd name="connsiteY2" fmla="*/ 7948 h 10000"/>
                <a:gd name="connsiteX3" fmla="*/ 0 w 10037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7" h="10000">
                  <a:moveTo>
                    <a:pt x="10000" y="10000"/>
                  </a:moveTo>
                  <a:cubicBezTo>
                    <a:pt x="9963" y="9389"/>
                    <a:pt x="10037" y="8559"/>
                    <a:pt x="10000" y="7948"/>
                  </a:cubicBezTo>
                  <a:lnTo>
                    <a:pt x="0" y="7948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3" name="Line 109"/>
            <p:cNvSpPr>
              <a:spLocks noChangeShapeType="1"/>
            </p:cNvSpPr>
            <p:nvPr/>
          </p:nvSpPr>
          <p:spPr bwMode="auto">
            <a:xfrm flipV="1">
              <a:off x="3645408" y="6126480"/>
              <a:ext cx="0" cy="1371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4" name="Line 119"/>
            <p:cNvSpPr>
              <a:spLocks noChangeShapeType="1"/>
            </p:cNvSpPr>
            <p:nvPr/>
          </p:nvSpPr>
          <p:spPr bwMode="auto">
            <a:xfrm flipH="1">
              <a:off x="3331082" y="6263640"/>
              <a:ext cx="3200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7" name="Line 127"/>
            <p:cNvSpPr>
              <a:spLocks noChangeShapeType="1"/>
            </p:cNvSpPr>
            <p:nvPr/>
          </p:nvSpPr>
          <p:spPr bwMode="auto">
            <a:xfrm flipV="1">
              <a:off x="6905624" y="2112963"/>
              <a:ext cx="551717" cy="15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8" name="Rectangle 128"/>
            <p:cNvSpPr>
              <a:spLocks noChangeArrowheads="1"/>
            </p:cNvSpPr>
            <p:nvPr/>
          </p:nvSpPr>
          <p:spPr bwMode="auto">
            <a:xfrm>
              <a:off x="5228492" y="1785816"/>
              <a:ext cx="189699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smtClean="0">
                  <a:solidFill>
                    <a:prstClr val="black"/>
                  </a:solidFill>
                </a:rPr>
                <a:t>Instruction &lt;</a:t>
              </a:r>
              <a:r>
                <a:rPr lang="en-US" dirty="0">
                  <a:solidFill>
                    <a:prstClr val="black"/>
                  </a:solidFill>
                </a:rPr>
                <a:t>31:0&gt;</a:t>
              </a:r>
            </a:p>
          </p:txBody>
        </p:sp>
        <p:sp>
          <p:nvSpPr>
            <p:cNvPr id="110" name="Rectangle 130"/>
            <p:cNvSpPr>
              <a:spLocks noChangeArrowheads="1"/>
            </p:cNvSpPr>
            <p:nvPr/>
          </p:nvSpPr>
          <p:spPr bwMode="auto">
            <a:xfrm rot="5400000">
              <a:off x="4944465" y="2343246"/>
              <a:ext cx="94417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&lt;21:25&gt;</a:t>
              </a:r>
            </a:p>
          </p:txBody>
        </p:sp>
        <p:sp>
          <p:nvSpPr>
            <p:cNvPr id="109" name="Line 129"/>
            <p:cNvSpPr>
              <a:spLocks noChangeShapeType="1"/>
            </p:cNvSpPr>
            <p:nvPr/>
          </p:nvSpPr>
          <p:spPr bwMode="auto">
            <a:xfrm>
              <a:off x="5304692" y="2120901"/>
              <a:ext cx="0" cy="889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1" name="Rectangle 131"/>
            <p:cNvSpPr>
              <a:spLocks noChangeArrowheads="1"/>
            </p:cNvSpPr>
            <p:nvPr/>
          </p:nvSpPr>
          <p:spPr bwMode="auto">
            <a:xfrm rot="5400000">
              <a:off x="5477865" y="2343246"/>
              <a:ext cx="94417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&lt;16:20&gt;</a:t>
              </a:r>
            </a:p>
          </p:txBody>
        </p:sp>
        <p:sp>
          <p:nvSpPr>
            <p:cNvPr id="112" name="Rectangle 132"/>
            <p:cNvSpPr>
              <a:spLocks noChangeArrowheads="1"/>
            </p:cNvSpPr>
            <p:nvPr/>
          </p:nvSpPr>
          <p:spPr bwMode="auto">
            <a:xfrm rot="5400000">
              <a:off x="6011265" y="2343246"/>
              <a:ext cx="94417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&lt;11:15&gt;</a:t>
              </a:r>
            </a:p>
          </p:txBody>
        </p:sp>
        <p:sp>
          <p:nvSpPr>
            <p:cNvPr id="113" name="Rectangle 133"/>
            <p:cNvSpPr>
              <a:spLocks noChangeArrowheads="1"/>
            </p:cNvSpPr>
            <p:nvPr/>
          </p:nvSpPr>
          <p:spPr bwMode="auto">
            <a:xfrm rot="5400000">
              <a:off x="6599267" y="2295377"/>
              <a:ext cx="827151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&lt;0:15&gt;</a:t>
              </a:r>
            </a:p>
          </p:txBody>
        </p:sp>
        <p:sp>
          <p:nvSpPr>
            <p:cNvPr id="114" name="Line 134"/>
            <p:cNvSpPr>
              <a:spLocks noChangeShapeType="1"/>
            </p:cNvSpPr>
            <p:nvPr/>
          </p:nvSpPr>
          <p:spPr bwMode="auto">
            <a:xfrm>
              <a:off x="5838092" y="2120901"/>
              <a:ext cx="0" cy="889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5" name="Line 135"/>
            <p:cNvSpPr>
              <a:spLocks noChangeShapeType="1"/>
            </p:cNvSpPr>
            <p:nvPr/>
          </p:nvSpPr>
          <p:spPr bwMode="auto">
            <a:xfrm>
              <a:off x="6371492" y="2120901"/>
              <a:ext cx="0" cy="889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6" name="Line 136"/>
            <p:cNvSpPr>
              <a:spLocks noChangeShapeType="1"/>
            </p:cNvSpPr>
            <p:nvPr/>
          </p:nvSpPr>
          <p:spPr bwMode="auto">
            <a:xfrm>
              <a:off x="6904892" y="2120901"/>
              <a:ext cx="0" cy="889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7" name="Rectangle 137"/>
            <p:cNvSpPr>
              <a:spLocks noChangeArrowheads="1"/>
            </p:cNvSpPr>
            <p:nvPr/>
          </p:nvSpPr>
          <p:spPr bwMode="auto">
            <a:xfrm>
              <a:off x="6568221" y="2911232"/>
              <a:ext cx="83837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i</a:t>
              </a:r>
              <a:r>
                <a:rPr lang="en-US" dirty="0" smtClean="0">
                  <a:solidFill>
                    <a:prstClr val="black"/>
                  </a:solidFill>
                </a:rPr>
                <a:t>mm16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8" name="Rectangle 138"/>
            <p:cNvSpPr>
              <a:spLocks noChangeArrowheads="1"/>
            </p:cNvSpPr>
            <p:nvPr/>
          </p:nvSpPr>
          <p:spPr bwMode="auto">
            <a:xfrm>
              <a:off x="6163774" y="2911232"/>
              <a:ext cx="38158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r</a:t>
              </a:r>
              <a:r>
                <a:rPr lang="en-US" dirty="0" smtClean="0">
                  <a:solidFill>
                    <a:prstClr val="black"/>
                  </a:solidFill>
                </a:rPr>
                <a:t>d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9" name="Rectangle 139"/>
            <p:cNvSpPr>
              <a:spLocks noChangeArrowheads="1"/>
            </p:cNvSpPr>
            <p:nvPr/>
          </p:nvSpPr>
          <p:spPr bwMode="auto">
            <a:xfrm>
              <a:off x="5671405" y="2911232"/>
              <a:ext cx="339838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>
                  <a:solidFill>
                    <a:prstClr val="black"/>
                  </a:solidFill>
                </a:rPr>
                <a:t>r</a:t>
              </a:r>
              <a:r>
                <a:rPr lang="en-US" dirty="0" err="1" smtClean="0">
                  <a:solidFill>
                    <a:prstClr val="black"/>
                  </a:solidFill>
                </a:rPr>
                <a:t>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0" name="Rectangle 140"/>
            <p:cNvSpPr>
              <a:spLocks noChangeArrowheads="1"/>
            </p:cNvSpPr>
            <p:nvPr/>
          </p:nvSpPr>
          <p:spPr bwMode="auto">
            <a:xfrm>
              <a:off x="5138005" y="2911232"/>
              <a:ext cx="34868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>
                  <a:solidFill>
                    <a:prstClr val="black"/>
                  </a:solidFill>
                </a:rPr>
                <a:t>r</a:t>
              </a:r>
              <a:r>
                <a:rPr lang="en-US" dirty="0" err="1" smtClean="0">
                  <a:solidFill>
                    <a:prstClr val="black"/>
                  </a:solidFill>
                </a:rPr>
                <a:t>s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1" name="Rectangle 141"/>
            <p:cNvSpPr>
              <a:spLocks noChangeArrowheads="1"/>
            </p:cNvSpPr>
            <p:nvPr/>
          </p:nvSpPr>
          <p:spPr bwMode="auto">
            <a:xfrm>
              <a:off x="3325080" y="2120779"/>
              <a:ext cx="239712" cy="369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2" name="Rectangle 143"/>
            <p:cNvSpPr>
              <a:spLocks noChangeArrowheads="1"/>
            </p:cNvSpPr>
            <p:nvPr/>
          </p:nvSpPr>
          <p:spPr bwMode="auto">
            <a:xfrm>
              <a:off x="2034442" y="1950916"/>
              <a:ext cx="1250343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>
                  <a:solidFill>
                    <a:prstClr val="black"/>
                  </a:solidFill>
                </a:rPr>
                <a:t>nPC_sel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123" name="Rectangle 144"/>
            <p:cNvSpPr>
              <a:spLocks noChangeArrowheads="1"/>
            </p:cNvSpPr>
            <p:nvPr/>
          </p:nvSpPr>
          <p:spPr bwMode="auto">
            <a:xfrm>
              <a:off x="3872767" y="1968379"/>
              <a:ext cx="1101725" cy="10001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r>
                <a:rPr lang="en-US" sz="2000" b="1" dirty="0" err="1" smtClean="0">
                  <a:solidFill>
                    <a:prstClr val="black"/>
                  </a:solidFill>
                </a:rPr>
                <a:t>Instr</a:t>
              </a:r>
              <a:endParaRPr lang="en-US" sz="2000" b="1" dirty="0" smtClean="0">
                <a:solidFill>
                  <a:prstClr val="black"/>
                </a:solidFill>
              </a:endParaRPr>
            </a:p>
            <a:p>
              <a:pPr algn="ctr" defTabSz="457200">
                <a:defRPr/>
              </a:pPr>
              <a:r>
                <a:rPr lang="en-US" sz="2000" b="1" dirty="0" smtClean="0">
                  <a:solidFill>
                    <a:prstClr val="black"/>
                  </a:solidFill>
                </a:rPr>
                <a:t>Fetch</a:t>
              </a:r>
            </a:p>
            <a:p>
              <a:pPr algn="ctr" defTabSz="457200">
                <a:defRPr/>
              </a:pPr>
              <a:r>
                <a:rPr lang="en-US" sz="2000" b="1" dirty="0" smtClean="0">
                  <a:solidFill>
                    <a:prstClr val="black"/>
                  </a:solidFill>
                </a:rPr>
                <a:t>Unit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125" name="Line 146"/>
            <p:cNvSpPr>
              <a:spLocks noChangeShapeType="1"/>
            </p:cNvSpPr>
            <p:nvPr/>
          </p:nvSpPr>
          <p:spPr bwMode="auto">
            <a:xfrm>
              <a:off x="3475892" y="2179516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" name="Line 147"/>
            <p:cNvSpPr>
              <a:spLocks noChangeShapeType="1"/>
            </p:cNvSpPr>
            <p:nvPr/>
          </p:nvSpPr>
          <p:spPr bwMode="auto">
            <a:xfrm>
              <a:off x="3475892" y="2179516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7" name="Rectangle 148"/>
            <p:cNvSpPr>
              <a:spLocks noChangeArrowheads="1"/>
            </p:cNvSpPr>
            <p:nvPr/>
          </p:nvSpPr>
          <p:spPr bwMode="auto">
            <a:xfrm>
              <a:off x="3149478" y="2496039"/>
              <a:ext cx="5594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CLK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128" name="Line 149"/>
            <p:cNvSpPr>
              <a:spLocks noChangeShapeType="1"/>
            </p:cNvSpPr>
            <p:nvPr/>
          </p:nvSpPr>
          <p:spPr bwMode="auto">
            <a:xfrm flipH="1">
              <a:off x="3628292" y="2712916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9" name="Line 150"/>
            <p:cNvSpPr>
              <a:spLocks noChangeShapeType="1"/>
            </p:cNvSpPr>
            <p:nvPr/>
          </p:nvSpPr>
          <p:spPr bwMode="auto">
            <a:xfrm>
              <a:off x="3856892" y="2636716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0" name="Line 151"/>
            <p:cNvSpPr>
              <a:spLocks noChangeShapeType="1"/>
            </p:cNvSpPr>
            <p:nvPr/>
          </p:nvSpPr>
          <p:spPr bwMode="auto">
            <a:xfrm flipH="1">
              <a:off x="3856892" y="2712916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138" name="Straight Connector 137"/>
            <p:cNvCxnSpPr/>
            <p:nvPr/>
          </p:nvCxnSpPr>
          <p:spPr>
            <a:xfrm flipV="1">
              <a:off x="6373368" y="2114550"/>
              <a:ext cx="53035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5843588" y="2114550"/>
              <a:ext cx="53035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5303520" y="2112264"/>
              <a:ext cx="5394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V="1">
              <a:off x="4983480" y="2112264"/>
              <a:ext cx="3200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Group 141"/>
          <p:cNvGrpSpPr/>
          <p:nvPr/>
        </p:nvGrpSpPr>
        <p:grpSpPr>
          <a:xfrm>
            <a:off x="914400" y="1783080"/>
            <a:ext cx="7526022" cy="4662009"/>
            <a:chOff x="914400" y="1785816"/>
            <a:chExt cx="7526022" cy="4662009"/>
          </a:xfrm>
        </p:grpSpPr>
        <p:sp>
          <p:nvSpPr>
            <p:cNvPr id="132" name="Rectangle 26"/>
            <p:cNvSpPr>
              <a:spLocks noChangeArrowheads="1"/>
            </p:cNvSpPr>
            <p:nvPr/>
          </p:nvSpPr>
          <p:spPr bwMode="auto">
            <a:xfrm>
              <a:off x="5855208" y="420389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33" name="Rectangle 27"/>
            <p:cNvSpPr>
              <a:spLocks noChangeArrowheads="1"/>
            </p:cNvSpPr>
            <p:nvPr/>
          </p:nvSpPr>
          <p:spPr bwMode="auto">
            <a:xfrm>
              <a:off x="5166359" y="3264408"/>
              <a:ext cx="1199271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ALUctr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134" name="Rectangle 28"/>
            <p:cNvSpPr>
              <a:spLocks noChangeArrowheads="1"/>
            </p:cNvSpPr>
            <p:nvPr/>
          </p:nvSpPr>
          <p:spPr bwMode="auto">
            <a:xfrm>
              <a:off x="1920880" y="4847120"/>
              <a:ext cx="5594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CLK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135" name="Rectangle 29"/>
            <p:cNvSpPr>
              <a:spLocks noChangeArrowheads="1"/>
            </p:cNvSpPr>
            <p:nvPr/>
          </p:nvSpPr>
          <p:spPr bwMode="auto">
            <a:xfrm>
              <a:off x="1424496" y="4002405"/>
              <a:ext cx="720725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>
                  <a:solidFill>
                    <a:prstClr val="black"/>
                  </a:solidFill>
                </a:rPr>
                <a:t>busW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6" name="Rectangle 30"/>
            <p:cNvSpPr>
              <a:spLocks noChangeArrowheads="1"/>
            </p:cNvSpPr>
            <p:nvPr/>
          </p:nvSpPr>
          <p:spPr bwMode="auto">
            <a:xfrm>
              <a:off x="1280160" y="3307080"/>
              <a:ext cx="1122937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RegWr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137" name="Line 31"/>
            <p:cNvSpPr>
              <a:spLocks noChangeShapeType="1"/>
            </p:cNvSpPr>
            <p:nvPr/>
          </p:nvSpPr>
          <p:spPr bwMode="auto">
            <a:xfrm flipH="1">
              <a:off x="1734058" y="4321492"/>
              <a:ext cx="88900" cy="128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2" name="Rectangle 32"/>
            <p:cNvSpPr>
              <a:spLocks noChangeArrowheads="1"/>
            </p:cNvSpPr>
            <p:nvPr/>
          </p:nvSpPr>
          <p:spPr bwMode="auto">
            <a:xfrm>
              <a:off x="1586421" y="44215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43" name="Line 33"/>
            <p:cNvSpPr>
              <a:spLocks noChangeShapeType="1"/>
            </p:cNvSpPr>
            <p:nvPr/>
          </p:nvSpPr>
          <p:spPr bwMode="auto">
            <a:xfrm flipH="1">
              <a:off x="4559808" y="4145280"/>
              <a:ext cx="88900" cy="130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4" name="Rectangle 34"/>
            <p:cNvSpPr>
              <a:spLocks noChangeArrowheads="1"/>
            </p:cNvSpPr>
            <p:nvPr/>
          </p:nvSpPr>
          <p:spPr bwMode="auto">
            <a:xfrm>
              <a:off x="4407408" y="3840480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45" name="Rectangle 35"/>
            <p:cNvSpPr>
              <a:spLocks noChangeArrowheads="1"/>
            </p:cNvSpPr>
            <p:nvPr/>
          </p:nvSpPr>
          <p:spPr bwMode="auto">
            <a:xfrm>
              <a:off x="3613658" y="3840480"/>
              <a:ext cx="717550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busA</a:t>
              </a:r>
            </a:p>
          </p:txBody>
        </p:sp>
        <p:sp>
          <p:nvSpPr>
            <p:cNvPr id="146" name="Line 36"/>
            <p:cNvSpPr>
              <a:spLocks noChangeShapeType="1"/>
            </p:cNvSpPr>
            <p:nvPr/>
          </p:nvSpPr>
          <p:spPr bwMode="auto">
            <a:xfrm flipV="1">
              <a:off x="3874008" y="4678680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7" name="Rectangle 37"/>
            <p:cNvSpPr>
              <a:spLocks noChangeArrowheads="1"/>
            </p:cNvSpPr>
            <p:nvPr/>
          </p:nvSpPr>
          <p:spPr bwMode="auto">
            <a:xfrm>
              <a:off x="3718433" y="48025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48" name="Rectangle 38"/>
            <p:cNvSpPr>
              <a:spLocks noChangeArrowheads="1"/>
            </p:cNvSpPr>
            <p:nvPr/>
          </p:nvSpPr>
          <p:spPr bwMode="auto">
            <a:xfrm>
              <a:off x="3645408" y="4373880"/>
              <a:ext cx="703263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busB</a:t>
              </a:r>
            </a:p>
          </p:txBody>
        </p:sp>
        <p:sp>
          <p:nvSpPr>
            <p:cNvPr id="149" name="Line 39"/>
            <p:cNvSpPr>
              <a:spLocks noChangeShapeType="1"/>
            </p:cNvSpPr>
            <p:nvPr/>
          </p:nvSpPr>
          <p:spPr bwMode="auto">
            <a:xfrm flipV="1">
              <a:off x="3264408" y="3684905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Line 40"/>
            <p:cNvSpPr>
              <a:spLocks noChangeShapeType="1"/>
            </p:cNvSpPr>
            <p:nvPr/>
          </p:nvSpPr>
          <p:spPr bwMode="auto">
            <a:xfrm flipV="1">
              <a:off x="2515108" y="3684905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1" name="Rectangle 41"/>
            <p:cNvSpPr>
              <a:spLocks noChangeArrowheads="1"/>
            </p:cNvSpPr>
            <p:nvPr/>
          </p:nvSpPr>
          <p:spPr bwMode="auto">
            <a:xfrm>
              <a:off x="2372233" y="3535680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152" name="Line 42"/>
            <p:cNvSpPr>
              <a:spLocks noChangeShapeType="1"/>
            </p:cNvSpPr>
            <p:nvPr/>
          </p:nvSpPr>
          <p:spPr bwMode="auto">
            <a:xfrm flipV="1">
              <a:off x="2896108" y="3684905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Rectangle 43"/>
            <p:cNvSpPr>
              <a:spLocks noChangeArrowheads="1"/>
            </p:cNvSpPr>
            <p:nvPr/>
          </p:nvSpPr>
          <p:spPr bwMode="auto">
            <a:xfrm>
              <a:off x="2731008" y="3535680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154" name="Rectangle 44"/>
            <p:cNvSpPr>
              <a:spLocks noChangeArrowheads="1"/>
            </p:cNvSpPr>
            <p:nvPr/>
          </p:nvSpPr>
          <p:spPr bwMode="auto">
            <a:xfrm>
              <a:off x="2310321" y="3911917"/>
              <a:ext cx="475901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smtClean="0">
                  <a:solidFill>
                    <a:prstClr val="black"/>
                  </a:solidFill>
                </a:rPr>
                <a:t>RW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55" name="Rectangle 45"/>
            <p:cNvSpPr>
              <a:spLocks noChangeArrowheads="1"/>
            </p:cNvSpPr>
            <p:nvPr/>
          </p:nvSpPr>
          <p:spPr bwMode="auto">
            <a:xfrm>
              <a:off x="2767521" y="3911917"/>
              <a:ext cx="413576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smtClean="0">
                  <a:solidFill>
                    <a:prstClr val="black"/>
                  </a:solidFill>
                </a:rPr>
                <a:t>RA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56" name="Rectangle 46"/>
            <p:cNvSpPr>
              <a:spLocks noChangeArrowheads="1"/>
            </p:cNvSpPr>
            <p:nvPr/>
          </p:nvSpPr>
          <p:spPr bwMode="auto">
            <a:xfrm>
              <a:off x="3148521" y="3911917"/>
              <a:ext cx="40716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smtClean="0">
                  <a:solidFill>
                    <a:prstClr val="black"/>
                  </a:solidFill>
                </a:rPr>
                <a:t>RB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57" name="Rectangle 48"/>
            <p:cNvSpPr>
              <a:spLocks noChangeArrowheads="1"/>
            </p:cNvSpPr>
            <p:nvPr/>
          </p:nvSpPr>
          <p:spPr bwMode="auto">
            <a:xfrm>
              <a:off x="2731008" y="3307080"/>
              <a:ext cx="34955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 smtClean="0">
                  <a:solidFill>
                    <a:prstClr val="black"/>
                  </a:solidFill>
                </a:rPr>
                <a:t>rs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8" name="Rectangle 49"/>
            <p:cNvSpPr>
              <a:spLocks noChangeArrowheads="1"/>
            </p:cNvSpPr>
            <p:nvPr/>
          </p:nvSpPr>
          <p:spPr bwMode="auto">
            <a:xfrm>
              <a:off x="2562733" y="2545080"/>
              <a:ext cx="340539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 smtClean="0">
                  <a:solidFill>
                    <a:prstClr val="black"/>
                  </a:solidFill>
                </a:rPr>
                <a:t>rt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9" name="Rectangle 50"/>
            <p:cNvSpPr>
              <a:spLocks noChangeArrowheads="1"/>
            </p:cNvSpPr>
            <p:nvPr/>
          </p:nvSpPr>
          <p:spPr bwMode="auto">
            <a:xfrm>
              <a:off x="3140176" y="3307080"/>
              <a:ext cx="340539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dirty="0" err="1" smtClean="0">
                  <a:solidFill>
                    <a:prstClr val="black"/>
                  </a:solidFill>
                </a:rPr>
                <a:t>rt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0" name="Rectangle 51"/>
            <p:cNvSpPr>
              <a:spLocks noChangeArrowheads="1"/>
            </p:cNvSpPr>
            <p:nvPr/>
          </p:nvSpPr>
          <p:spPr bwMode="auto">
            <a:xfrm>
              <a:off x="2130933" y="2545080"/>
              <a:ext cx="38134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smtClean="0">
                  <a:solidFill>
                    <a:prstClr val="black"/>
                  </a:solidFill>
                </a:rPr>
                <a:t>rd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1" name="Rectangle 52"/>
            <p:cNvSpPr>
              <a:spLocks noChangeArrowheads="1"/>
            </p:cNvSpPr>
            <p:nvPr/>
          </p:nvSpPr>
          <p:spPr bwMode="auto">
            <a:xfrm>
              <a:off x="914400" y="2545080"/>
              <a:ext cx="115480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RegDst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162" name="Rectangle 53"/>
            <p:cNvSpPr>
              <a:spLocks noChangeArrowheads="1"/>
            </p:cNvSpPr>
            <p:nvPr/>
          </p:nvSpPr>
          <p:spPr bwMode="auto">
            <a:xfrm rot="5400000">
              <a:off x="3084655" y="5424033"/>
              <a:ext cx="1042416" cy="3566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r>
                <a:rPr lang="en-US" b="1" dirty="0" smtClean="0">
                  <a:solidFill>
                    <a:prstClr val="black"/>
                  </a:solidFill>
                </a:rPr>
                <a:t>Extender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163" name="Rectangle 55"/>
            <p:cNvSpPr>
              <a:spLocks noChangeArrowheads="1"/>
            </p:cNvSpPr>
            <p:nvPr/>
          </p:nvSpPr>
          <p:spPr bwMode="auto">
            <a:xfrm>
              <a:off x="3950208" y="56407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64" name="Line 56"/>
            <p:cNvSpPr>
              <a:spLocks noChangeShapeType="1"/>
            </p:cNvSpPr>
            <p:nvPr/>
          </p:nvSpPr>
          <p:spPr bwMode="auto">
            <a:xfrm flipH="1">
              <a:off x="4102608" y="5539105"/>
              <a:ext cx="88900" cy="130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5" name="Line 57"/>
            <p:cNvSpPr>
              <a:spLocks noChangeShapeType="1"/>
            </p:cNvSpPr>
            <p:nvPr/>
          </p:nvSpPr>
          <p:spPr bwMode="auto">
            <a:xfrm flipH="1">
              <a:off x="3023108" y="5540692"/>
              <a:ext cx="88900" cy="128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6" name="Rectangle 58"/>
            <p:cNvSpPr>
              <a:spLocks noChangeArrowheads="1"/>
            </p:cNvSpPr>
            <p:nvPr/>
          </p:nvSpPr>
          <p:spPr bwMode="auto">
            <a:xfrm>
              <a:off x="2807208" y="56407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167" name="Rectangle 59"/>
            <p:cNvSpPr>
              <a:spLocks noChangeArrowheads="1"/>
            </p:cNvSpPr>
            <p:nvPr/>
          </p:nvSpPr>
          <p:spPr bwMode="auto">
            <a:xfrm>
              <a:off x="1892808" y="5364480"/>
              <a:ext cx="911225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imm16</a:t>
              </a:r>
            </a:p>
          </p:txBody>
        </p:sp>
        <p:sp>
          <p:nvSpPr>
            <p:cNvPr id="168" name="Rectangle 60"/>
            <p:cNvSpPr>
              <a:spLocks noChangeArrowheads="1"/>
            </p:cNvSpPr>
            <p:nvPr/>
          </p:nvSpPr>
          <p:spPr bwMode="auto">
            <a:xfrm>
              <a:off x="4023360" y="5974080"/>
              <a:ext cx="1159293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ALUSrc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169" name="Rectangle 61"/>
            <p:cNvSpPr>
              <a:spLocks noChangeArrowheads="1"/>
            </p:cNvSpPr>
            <p:nvPr/>
          </p:nvSpPr>
          <p:spPr bwMode="auto">
            <a:xfrm>
              <a:off x="2103120" y="6050280"/>
              <a:ext cx="10571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ExtOp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170" name="Line 62"/>
            <p:cNvSpPr>
              <a:spLocks noChangeShapeType="1"/>
            </p:cNvSpPr>
            <p:nvPr/>
          </p:nvSpPr>
          <p:spPr bwMode="auto">
            <a:xfrm flipV="1">
              <a:off x="7531608" y="3931920"/>
              <a:ext cx="0" cy="475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1" name="Rectangle 63"/>
            <p:cNvSpPr>
              <a:spLocks noChangeArrowheads="1"/>
            </p:cNvSpPr>
            <p:nvPr/>
          </p:nvSpPr>
          <p:spPr bwMode="auto">
            <a:xfrm>
              <a:off x="6858000" y="3566160"/>
              <a:ext cx="1582422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MemtoReg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172" name="Rectangle 64"/>
            <p:cNvSpPr>
              <a:spLocks noChangeArrowheads="1"/>
            </p:cNvSpPr>
            <p:nvPr/>
          </p:nvSpPr>
          <p:spPr bwMode="auto">
            <a:xfrm>
              <a:off x="5224303" y="5909912"/>
              <a:ext cx="5594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CLK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173" name="Rectangle 65"/>
            <p:cNvSpPr>
              <a:spLocks noChangeArrowheads="1"/>
            </p:cNvSpPr>
            <p:nvPr/>
          </p:nvSpPr>
          <p:spPr bwMode="auto">
            <a:xfrm>
              <a:off x="5073160" y="5364480"/>
              <a:ext cx="935038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>
                  <a:solidFill>
                    <a:prstClr val="black"/>
                  </a:solidFill>
                </a:rPr>
                <a:t>Data In</a:t>
              </a:r>
            </a:p>
          </p:txBody>
        </p:sp>
        <p:sp>
          <p:nvSpPr>
            <p:cNvPr id="174" name="Line 66"/>
            <p:cNvSpPr>
              <a:spLocks noChangeShapeType="1"/>
            </p:cNvSpPr>
            <p:nvPr/>
          </p:nvSpPr>
          <p:spPr bwMode="auto">
            <a:xfrm flipH="1">
              <a:off x="5520246" y="5283517"/>
              <a:ext cx="88900" cy="128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5" name="Rectangle 67"/>
            <p:cNvSpPr>
              <a:spLocks noChangeArrowheads="1"/>
            </p:cNvSpPr>
            <p:nvPr/>
          </p:nvSpPr>
          <p:spPr bwMode="auto">
            <a:xfrm>
              <a:off x="5550408" y="5059680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76" name="Line 68"/>
            <p:cNvSpPr>
              <a:spLocks noChangeShapeType="1"/>
            </p:cNvSpPr>
            <p:nvPr/>
          </p:nvSpPr>
          <p:spPr bwMode="auto">
            <a:xfrm flipV="1">
              <a:off x="6223508" y="4224528"/>
              <a:ext cx="12700" cy="932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7" name="Rectangle 69"/>
            <p:cNvSpPr>
              <a:spLocks noChangeArrowheads="1"/>
            </p:cNvSpPr>
            <p:nvPr/>
          </p:nvSpPr>
          <p:spPr bwMode="auto">
            <a:xfrm>
              <a:off x="5669280" y="3840480"/>
              <a:ext cx="129253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MemWr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grpSp>
          <p:nvGrpSpPr>
            <p:cNvPr id="269" name="Group 70"/>
            <p:cNvGrpSpPr>
              <a:grpSpLocks/>
            </p:cNvGrpSpPr>
            <p:nvPr/>
          </p:nvGrpSpPr>
          <p:grpSpPr bwMode="auto">
            <a:xfrm>
              <a:off x="2121408" y="2973705"/>
              <a:ext cx="838200" cy="336550"/>
              <a:chOff x="2640" y="1422"/>
              <a:chExt cx="528" cy="212"/>
            </a:xfrm>
          </p:grpSpPr>
          <p:sp>
            <p:nvSpPr>
              <p:cNvPr id="253" name="Rectangle 71"/>
              <p:cNvSpPr>
                <a:spLocks noChangeArrowheads="1"/>
              </p:cNvSpPr>
              <p:nvPr/>
            </p:nvSpPr>
            <p:spPr bwMode="auto">
              <a:xfrm>
                <a:off x="2928" y="1422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254" name="Rectangle 72"/>
              <p:cNvSpPr>
                <a:spLocks noChangeArrowheads="1"/>
              </p:cNvSpPr>
              <p:nvPr/>
            </p:nvSpPr>
            <p:spPr bwMode="auto">
              <a:xfrm>
                <a:off x="2688" y="1422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255" name="Freeform 73"/>
              <p:cNvSpPr>
                <a:spLocks/>
              </p:cNvSpPr>
              <p:nvPr/>
            </p:nvSpPr>
            <p:spPr bwMode="auto">
              <a:xfrm>
                <a:off x="2640" y="1440"/>
                <a:ext cx="528" cy="192"/>
              </a:xfrm>
              <a:custGeom>
                <a:avLst/>
                <a:gdLst>
                  <a:gd name="T0" fmla="*/ 0 w 528"/>
                  <a:gd name="T1" fmla="*/ 0 h 192"/>
                  <a:gd name="T2" fmla="*/ 48 w 528"/>
                  <a:gd name="T3" fmla="*/ 192 h 192"/>
                  <a:gd name="T4" fmla="*/ 480 w 528"/>
                  <a:gd name="T5" fmla="*/ 192 h 192"/>
                  <a:gd name="T6" fmla="*/ 528 w 528"/>
                  <a:gd name="T7" fmla="*/ 0 h 192"/>
                  <a:gd name="T8" fmla="*/ 0 w 528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192"/>
                  <a:gd name="T17" fmla="*/ 528 w 528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192">
                    <a:moveTo>
                      <a:pt x="0" y="0"/>
                    </a:moveTo>
                    <a:lnTo>
                      <a:pt x="48" y="192"/>
                    </a:lnTo>
                    <a:lnTo>
                      <a:pt x="480" y="192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9" name="Rectangle 74"/>
            <p:cNvSpPr>
              <a:spLocks noChangeArrowheads="1"/>
            </p:cNvSpPr>
            <p:nvPr/>
          </p:nvSpPr>
          <p:spPr bwMode="auto">
            <a:xfrm>
              <a:off x="2121408" y="3916680"/>
              <a:ext cx="1447800" cy="990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r>
                <a:rPr lang="en-US" sz="2000" b="1" dirty="0" err="1" smtClean="0">
                  <a:solidFill>
                    <a:prstClr val="black"/>
                  </a:solidFill>
                </a:rPr>
                <a:t>RegFile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grpSp>
          <p:nvGrpSpPr>
            <p:cNvPr id="270" name="Group 75"/>
            <p:cNvGrpSpPr>
              <a:grpSpLocks/>
            </p:cNvGrpSpPr>
            <p:nvPr/>
          </p:nvGrpSpPr>
          <p:grpSpPr bwMode="auto">
            <a:xfrm>
              <a:off x="4429633" y="4526280"/>
              <a:ext cx="358775" cy="1219200"/>
              <a:chOff x="3518" y="2640"/>
              <a:chExt cx="226" cy="768"/>
            </a:xfrm>
          </p:grpSpPr>
          <p:sp>
            <p:nvSpPr>
              <p:cNvPr id="250" name="Rectangle 76"/>
              <p:cNvSpPr>
                <a:spLocks noChangeArrowheads="1"/>
              </p:cNvSpPr>
              <p:nvPr/>
            </p:nvSpPr>
            <p:spPr bwMode="auto">
              <a:xfrm>
                <a:off x="3518" y="2696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251" name="Rectangle 77"/>
              <p:cNvSpPr>
                <a:spLocks noChangeArrowheads="1"/>
              </p:cNvSpPr>
              <p:nvPr/>
            </p:nvSpPr>
            <p:spPr bwMode="auto">
              <a:xfrm>
                <a:off x="3518" y="3187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252" name="Freeform 78"/>
              <p:cNvSpPr>
                <a:spLocks/>
              </p:cNvSpPr>
              <p:nvPr/>
            </p:nvSpPr>
            <p:spPr bwMode="auto">
              <a:xfrm>
                <a:off x="3552" y="2640"/>
                <a:ext cx="192" cy="768"/>
              </a:xfrm>
              <a:custGeom>
                <a:avLst/>
                <a:gdLst>
                  <a:gd name="T0" fmla="*/ 0 w 192"/>
                  <a:gd name="T1" fmla="*/ 0 h 768"/>
                  <a:gd name="T2" fmla="*/ 0 w 192"/>
                  <a:gd name="T3" fmla="*/ 768 h 768"/>
                  <a:gd name="T4" fmla="*/ 192 w 192"/>
                  <a:gd name="T5" fmla="*/ 672 h 768"/>
                  <a:gd name="T6" fmla="*/ 192 w 192"/>
                  <a:gd name="T7" fmla="*/ 96 h 768"/>
                  <a:gd name="T8" fmla="*/ 0 w 192"/>
                  <a:gd name="T9" fmla="*/ 0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768"/>
                  <a:gd name="T17" fmla="*/ 192 w 192"/>
                  <a:gd name="T18" fmla="*/ 768 h 7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768">
                    <a:moveTo>
                      <a:pt x="0" y="0"/>
                    </a:moveTo>
                    <a:lnTo>
                      <a:pt x="0" y="768"/>
                    </a:lnTo>
                    <a:lnTo>
                      <a:pt x="192" y="672"/>
                    </a:lnTo>
                    <a:lnTo>
                      <a:pt x="192" y="9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1" name="Group 79"/>
            <p:cNvGrpSpPr>
              <a:grpSpLocks/>
            </p:cNvGrpSpPr>
            <p:nvPr/>
          </p:nvGrpSpPr>
          <p:grpSpPr bwMode="auto">
            <a:xfrm>
              <a:off x="5293233" y="3916680"/>
              <a:ext cx="485775" cy="1143000"/>
              <a:chOff x="4009" y="2304"/>
              <a:chExt cx="306" cy="720"/>
            </a:xfrm>
          </p:grpSpPr>
          <p:sp>
            <p:nvSpPr>
              <p:cNvPr id="247" name="Rectangle 80"/>
              <p:cNvSpPr>
                <a:spLocks noChangeArrowheads="1"/>
              </p:cNvSpPr>
              <p:nvPr/>
            </p:nvSpPr>
            <p:spPr bwMode="auto">
              <a:xfrm>
                <a:off x="4009" y="2322"/>
                <a:ext cx="115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endParaRPr lang="en-US" sz="16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Rectangle 81"/>
              <p:cNvSpPr>
                <a:spLocks noChangeArrowheads="1"/>
              </p:cNvSpPr>
              <p:nvPr/>
            </p:nvSpPr>
            <p:spPr bwMode="auto">
              <a:xfrm rot="5400000">
                <a:off x="3999" y="2542"/>
                <a:ext cx="35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b="1" dirty="0">
                    <a:solidFill>
                      <a:prstClr val="black"/>
                    </a:solidFill>
                  </a:rPr>
                  <a:t>ALU</a:t>
                </a:r>
              </a:p>
            </p:txBody>
          </p:sp>
          <p:sp>
            <p:nvSpPr>
              <p:cNvPr id="249" name="Freeform 82"/>
              <p:cNvSpPr>
                <a:spLocks/>
              </p:cNvSpPr>
              <p:nvPr/>
            </p:nvSpPr>
            <p:spPr bwMode="auto">
              <a:xfrm>
                <a:off x="4032" y="2304"/>
                <a:ext cx="283" cy="720"/>
              </a:xfrm>
              <a:custGeom>
                <a:avLst/>
                <a:gdLst>
                  <a:gd name="T0" fmla="*/ 0 w 240"/>
                  <a:gd name="T1" fmla="*/ 0 h 672"/>
                  <a:gd name="T2" fmla="*/ 0 w 240"/>
                  <a:gd name="T3" fmla="*/ 331 h 672"/>
                  <a:gd name="T4" fmla="*/ 67 w 240"/>
                  <a:gd name="T5" fmla="*/ 386 h 672"/>
                  <a:gd name="T6" fmla="*/ 0 w 240"/>
                  <a:gd name="T7" fmla="*/ 440 h 672"/>
                  <a:gd name="T8" fmla="*/ 0 w 240"/>
                  <a:gd name="T9" fmla="*/ 771 h 672"/>
                  <a:gd name="T10" fmla="*/ 334 w 240"/>
                  <a:gd name="T11" fmla="*/ 551 h 672"/>
                  <a:gd name="T12" fmla="*/ 334 w 240"/>
                  <a:gd name="T13" fmla="*/ 221 h 672"/>
                  <a:gd name="T14" fmla="*/ 0 w 240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0"/>
                  <a:gd name="T25" fmla="*/ 0 h 672"/>
                  <a:gd name="T26" fmla="*/ 240 w 240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0" h="672">
                    <a:moveTo>
                      <a:pt x="0" y="0"/>
                    </a:moveTo>
                    <a:lnTo>
                      <a:pt x="0" y="288"/>
                    </a:lnTo>
                    <a:lnTo>
                      <a:pt x="48" y="336"/>
                    </a:lnTo>
                    <a:lnTo>
                      <a:pt x="0" y="384"/>
                    </a:lnTo>
                    <a:lnTo>
                      <a:pt x="0" y="672"/>
                    </a:lnTo>
                    <a:lnTo>
                      <a:pt x="240" y="480"/>
                    </a:lnTo>
                    <a:lnTo>
                      <a:pt x="240" y="1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2" name="Rectangle 83"/>
            <p:cNvSpPr>
              <a:spLocks noChangeArrowheads="1"/>
            </p:cNvSpPr>
            <p:nvPr/>
          </p:nvSpPr>
          <p:spPr bwMode="auto">
            <a:xfrm>
              <a:off x="7325233" y="4421505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83" name="Rectangle 84"/>
            <p:cNvSpPr>
              <a:spLocks noChangeArrowheads="1"/>
            </p:cNvSpPr>
            <p:nvPr/>
          </p:nvSpPr>
          <p:spPr bwMode="auto">
            <a:xfrm>
              <a:off x="7325233" y="5412105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184" name="Freeform 85"/>
            <p:cNvSpPr>
              <a:spLocks/>
            </p:cNvSpPr>
            <p:nvPr/>
          </p:nvSpPr>
          <p:spPr bwMode="auto">
            <a:xfrm>
              <a:off x="7379208" y="4297680"/>
              <a:ext cx="304800" cy="1600200"/>
            </a:xfrm>
            <a:custGeom>
              <a:avLst/>
              <a:gdLst>
                <a:gd name="T0" fmla="*/ 0 w 192"/>
                <a:gd name="T1" fmla="*/ 0 h 1008"/>
                <a:gd name="T2" fmla="*/ 0 w 192"/>
                <a:gd name="T3" fmla="*/ 2147483647 h 1008"/>
                <a:gd name="T4" fmla="*/ 483870000 w 192"/>
                <a:gd name="T5" fmla="*/ 2147483647 h 1008"/>
                <a:gd name="T6" fmla="*/ 483870000 w 192"/>
                <a:gd name="T7" fmla="*/ 362902500 h 1008"/>
                <a:gd name="T8" fmla="*/ 0 w 192"/>
                <a:gd name="T9" fmla="*/ 0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1008"/>
                <a:gd name="T17" fmla="*/ 192 w 192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1008">
                  <a:moveTo>
                    <a:pt x="0" y="0"/>
                  </a:moveTo>
                  <a:lnTo>
                    <a:pt x="0" y="1008"/>
                  </a:lnTo>
                  <a:lnTo>
                    <a:pt x="192" y="864"/>
                  </a:lnTo>
                  <a:lnTo>
                    <a:pt x="192" y="1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5" name="Rectangle 86"/>
            <p:cNvSpPr>
              <a:spLocks noChangeArrowheads="1"/>
            </p:cNvSpPr>
            <p:nvPr/>
          </p:nvSpPr>
          <p:spPr bwMode="auto">
            <a:xfrm>
              <a:off x="5921883" y="5159692"/>
              <a:ext cx="1127125" cy="112871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r>
                <a:rPr lang="en-US" sz="2000" b="1" dirty="0" smtClean="0">
                  <a:solidFill>
                    <a:prstClr val="black"/>
                  </a:solidFill>
                </a:rPr>
                <a:t>Data</a:t>
              </a:r>
            </a:p>
            <a:p>
              <a:pPr algn="ctr" defTabSz="457200">
                <a:defRPr/>
              </a:pPr>
              <a:r>
                <a:rPr lang="en-US" sz="2000" b="1" dirty="0" smtClean="0">
                  <a:solidFill>
                    <a:prstClr val="black"/>
                  </a:solidFill>
                </a:rPr>
                <a:t>Memory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186" name="Rectangle 87"/>
            <p:cNvSpPr>
              <a:spLocks noChangeArrowheads="1"/>
            </p:cNvSpPr>
            <p:nvPr/>
          </p:nvSpPr>
          <p:spPr bwMode="auto">
            <a:xfrm>
              <a:off x="5902833" y="5107305"/>
              <a:ext cx="63817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err="1">
                  <a:solidFill>
                    <a:prstClr val="black"/>
                  </a:solidFill>
                </a:rPr>
                <a:t>WrEn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87" name="Rectangle 88"/>
            <p:cNvSpPr>
              <a:spLocks noChangeArrowheads="1"/>
            </p:cNvSpPr>
            <p:nvPr/>
          </p:nvSpPr>
          <p:spPr bwMode="auto">
            <a:xfrm>
              <a:off x="6514021" y="5107305"/>
              <a:ext cx="58830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err="1" smtClean="0">
                  <a:solidFill>
                    <a:prstClr val="black"/>
                  </a:solidFill>
                </a:rPr>
                <a:t>Addr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88" name="Line 90"/>
            <p:cNvSpPr>
              <a:spLocks noChangeShapeType="1"/>
            </p:cNvSpPr>
            <p:nvPr/>
          </p:nvSpPr>
          <p:spPr bwMode="auto">
            <a:xfrm>
              <a:off x="5931408" y="6050280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9" name="Line 91"/>
            <p:cNvSpPr>
              <a:spLocks noChangeShapeType="1"/>
            </p:cNvSpPr>
            <p:nvPr/>
          </p:nvSpPr>
          <p:spPr bwMode="auto">
            <a:xfrm flipH="1">
              <a:off x="5931408" y="6126480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0" name="Line 92"/>
            <p:cNvSpPr>
              <a:spLocks noChangeShapeType="1"/>
            </p:cNvSpPr>
            <p:nvPr/>
          </p:nvSpPr>
          <p:spPr bwMode="auto">
            <a:xfrm>
              <a:off x="2350008" y="284988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1" name="Line 93"/>
            <p:cNvSpPr>
              <a:spLocks noChangeShapeType="1"/>
            </p:cNvSpPr>
            <p:nvPr/>
          </p:nvSpPr>
          <p:spPr bwMode="auto">
            <a:xfrm>
              <a:off x="2731008" y="284988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94"/>
            <p:cNvSpPr>
              <a:spLocks/>
            </p:cNvSpPr>
            <p:nvPr/>
          </p:nvSpPr>
          <p:spPr bwMode="auto">
            <a:xfrm>
              <a:off x="1816608" y="2926080"/>
              <a:ext cx="304800" cy="228600"/>
            </a:xfrm>
            <a:custGeom>
              <a:avLst/>
              <a:gdLst>
                <a:gd name="T0" fmla="*/ 0 w 192"/>
                <a:gd name="T1" fmla="*/ 0 h 336"/>
                <a:gd name="T2" fmla="*/ 0 w 192"/>
                <a:gd name="T3" fmla="*/ 155529643 h 336"/>
                <a:gd name="T4" fmla="*/ 483870000 w 192"/>
                <a:gd name="T5" fmla="*/ 155529643 h 336"/>
                <a:gd name="T6" fmla="*/ 0 60000 65536"/>
                <a:gd name="T7" fmla="*/ 0 60000 65536"/>
                <a:gd name="T8" fmla="*/ 0 60000 65536"/>
                <a:gd name="T9" fmla="*/ 0 w 192"/>
                <a:gd name="T10" fmla="*/ 0 h 336"/>
                <a:gd name="T11" fmla="*/ 192 w 19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36">
                  <a:moveTo>
                    <a:pt x="0" y="0"/>
                  </a:moveTo>
                  <a:lnTo>
                    <a:pt x="0" y="336"/>
                  </a:lnTo>
                  <a:lnTo>
                    <a:pt x="192" y="33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3" name="Line 95"/>
            <p:cNvSpPr>
              <a:spLocks noChangeShapeType="1"/>
            </p:cNvSpPr>
            <p:nvPr/>
          </p:nvSpPr>
          <p:spPr bwMode="auto">
            <a:xfrm>
              <a:off x="2273808" y="368808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" name="Line 96"/>
            <p:cNvSpPr>
              <a:spLocks noChangeShapeType="1"/>
            </p:cNvSpPr>
            <p:nvPr/>
          </p:nvSpPr>
          <p:spPr bwMode="auto">
            <a:xfrm>
              <a:off x="2578608" y="330708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5" name="Line 97"/>
            <p:cNvSpPr>
              <a:spLocks noChangeShapeType="1"/>
            </p:cNvSpPr>
            <p:nvPr/>
          </p:nvSpPr>
          <p:spPr bwMode="auto">
            <a:xfrm>
              <a:off x="2959608" y="3611880"/>
              <a:ext cx="0" cy="30480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7" name="Rectangle 99"/>
            <p:cNvSpPr>
              <a:spLocks noChangeArrowheads="1"/>
            </p:cNvSpPr>
            <p:nvPr/>
          </p:nvSpPr>
          <p:spPr bwMode="auto">
            <a:xfrm>
              <a:off x="3134233" y="3535680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196" name="Line 98"/>
            <p:cNvSpPr>
              <a:spLocks noChangeShapeType="1"/>
            </p:cNvSpPr>
            <p:nvPr/>
          </p:nvSpPr>
          <p:spPr bwMode="auto">
            <a:xfrm>
              <a:off x="3340608" y="3611880"/>
              <a:ext cx="0" cy="30480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8" name="Line 100"/>
            <p:cNvSpPr>
              <a:spLocks noChangeShapeType="1"/>
            </p:cNvSpPr>
            <p:nvPr/>
          </p:nvSpPr>
          <p:spPr bwMode="auto">
            <a:xfrm>
              <a:off x="3569208" y="4221480"/>
              <a:ext cx="1752600" cy="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9" name="Line 101"/>
            <p:cNvSpPr>
              <a:spLocks noChangeShapeType="1"/>
            </p:cNvSpPr>
            <p:nvPr/>
          </p:nvSpPr>
          <p:spPr bwMode="auto">
            <a:xfrm>
              <a:off x="5626608" y="3621024"/>
              <a:ext cx="0" cy="484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0" name="Line 102"/>
            <p:cNvSpPr>
              <a:spLocks noChangeShapeType="1"/>
            </p:cNvSpPr>
            <p:nvPr/>
          </p:nvSpPr>
          <p:spPr bwMode="auto">
            <a:xfrm>
              <a:off x="4087368" y="4754880"/>
              <a:ext cx="393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1" name="Line 103"/>
            <p:cNvSpPr>
              <a:spLocks noChangeShapeType="1"/>
            </p:cNvSpPr>
            <p:nvPr/>
          </p:nvSpPr>
          <p:spPr bwMode="auto">
            <a:xfrm>
              <a:off x="4788408" y="4907280"/>
              <a:ext cx="533400" cy="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2" name="Line 104"/>
            <p:cNvSpPr>
              <a:spLocks noChangeShapeType="1"/>
            </p:cNvSpPr>
            <p:nvPr/>
          </p:nvSpPr>
          <p:spPr bwMode="auto">
            <a:xfrm>
              <a:off x="3797808" y="5593080"/>
              <a:ext cx="685800" cy="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3" name="Line 105"/>
            <p:cNvSpPr>
              <a:spLocks noChangeShapeType="1"/>
            </p:cNvSpPr>
            <p:nvPr/>
          </p:nvSpPr>
          <p:spPr bwMode="auto">
            <a:xfrm>
              <a:off x="2731008" y="5593080"/>
              <a:ext cx="685800" cy="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4" name="Line 106"/>
            <p:cNvSpPr>
              <a:spLocks noChangeShapeType="1"/>
            </p:cNvSpPr>
            <p:nvPr/>
          </p:nvSpPr>
          <p:spPr bwMode="auto">
            <a:xfrm flipH="1">
              <a:off x="2350008" y="4754880"/>
              <a:ext cx="762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5" name="Line 107"/>
            <p:cNvSpPr>
              <a:spLocks noChangeShapeType="1"/>
            </p:cNvSpPr>
            <p:nvPr/>
          </p:nvSpPr>
          <p:spPr bwMode="auto">
            <a:xfrm>
              <a:off x="2426208" y="4754880"/>
              <a:ext cx="762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6" name="Line 108"/>
            <p:cNvSpPr>
              <a:spLocks noChangeShapeType="1"/>
            </p:cNvSpPr>
            <p:nvPr/>
          </p:nvSpPr>
          <p:spPr bwMode="auto">
            <a:xfrm>
              <a:off x="2426208" y="490728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7" name="Line 110"/>
            <p:cNvSpPr>
              <a:spLocks noChangeShapeType="1"/>
            </p:cNvSpPr>
            <p:nvPr/>
          </p:nvSpPr>
          <p:spPr bwMode="auto">
            <a:xfrm flipV="1">
              <a:off x="4636008" y="566928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8" name="Line 111"/>
            <p:cNvSpPr>
              <a:spLocks noChangeShapeType="1"/>
            </p:cNvSpPr>
            <p:nvPr/>
          </p:nvSpPr>
          <p:spPr bwMode="auto">
            <a:xfrm flipH="1">
              <a:off x="5702808" y="6126480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9" name="Line 112"/>
            <p:cNvSpPr>
              <a:spLocks noChangeShapeType="1"/>
            </p:cNvSpPr>
            <p:nvPr/>
          </p:nvSpPr>
          <p:spPr bwMode="auto">
            <a:xfrm>
              <a:off x="6766560" y="4526280"/>
              <a:ext cx="6126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0" name="Line 113"/>
            <p:cNvSpPr>
              <a:spLocks noChangeShapeType="1"/>
            </p:cNvSpPr>
            <p:nvPr/>
          </p:nvSpPr>
          <p:spPr bwMode="auto">
            <a:xfrm>
              <a:off x="6769608" y="4526280"/>
              <a:ext cx="0" cy="60960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1" name="Line 114"/>
            <p:cNvSpPr>
              <a:spLocks noChangeShapeType="1"/>
            </p:cNvSpPr>
            <p:nvPr/>
          </p:nvSpPr>
          <p:spPr bwMode="auto">
            <a:xfrm flipH="1">
              <a:off x="6007608" y="4450080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2" name="Freeform 115"/>
            <p:cNvSpPr>
              <a:spLocks/>
            </p:cNvSpPr>
            <p:nvPr/>
          </p:nvSpPr>
          <p:spPr bwMode="auto">
            <a:xfrm>
              <a:off x="1588008" y="4373880"/>
              <a:ext cx="6248400" cy="2057400"/>
            </a:xfrm>
            <a:custGeom>
              <a:avLst/>
              <a:gdLst>
                <a:gd name="T0" fmla="*/ 2147483647 w 3936"/>
                <a:gd name="T1" fmla="*/ 1088707500 h 1296"/>
                <a:gd name="T2" fmla="*/ 2147483647 w 3936"/>
                <a:gd name="T3" fmla="*/ 1088707500 h 1296"/>
                <a:gd name="T4" fmla="*/ 2147483647 w 3936"/>
                <a:gd name="T5" fmla="*/ 2147483647 h 1296"/>
                <a:gd name="T6" fmla="*/ 0 w 3936"/>
                <a:gd name="T7" fmla="*/ 2147483647 h 1296"/>
                <a:gd name="T8" fmla="*/ 0 w 3936"/>
                <a:gd name="T9" fmla="*/ 0 h 1296"/>
                <a:gd name="T10" fmla="*/ 846772500 w 3936"/>
                <a:gd name="T11" fmla="*/ 0 h 12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36"/>
                <a:gd name="T19" fmla="*/ 0 h 1296"/>
                <a:gd name="T20" fmla="*/ 3936 w 3936"/>
                <a:gd name="T21" fmla="*/ 1296 h 12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36" h="1296">
                  <a:moveTo>
                    <a:pt x="3840" y="432"/>
                  </a:moveTo>
                  <a:lnTo>
                    <a:pt x="3936" y="432"/>
                  </a:lnTo>
                  <a:lnTo>
                    <a:pt x="3936" y="1296"/>
                  </a:lnTo>
                  <a:lnTo>
                    <a:pt x="0" y="1296"/>
                  </a:ln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3" name="Line 118"/>
            <p:cNvSpPr>
              <a:spLocks noChangeShapeType="1"/>
            </p:cNvSpPr>
            <p:nvPr/>
          </p:nvSpPr>
          <p:spPr bwMode="auto">
            <a:xfrm>
              <a:off x="7074408" y="566928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4" name="Freeform 104"/>
            <p:cNvSpPr>
              <a:spLocks/>
            </p:cNvSpPr>
            <p:nvPr/>
          </p:nvSpPr>
          <p:spPr bwMode="auto">
            <a:xfrm>
              <a:off x="4091354" y="4763600"/>
              <a:ext cx="1828800" cy="609600"/>
            </a:xfrm>
            <a:custGeom>
              <a:avLst/>
              <a:gdLst>
                <a:gd name="T0" fmla="*/ 0 w 1152"/>
                <a:gd name="T1" fmla="*/ 0 h 288"/>
                <a:gd name="T2" fmla="*/ 0 w 1152"/>
                <a:gd name="T3" fmla="*/ 2147483647 h 288"/>
                <a:gd name="T4" fmla="*/ 2147483647 w 1152"/>
                <a:gd name="T5" fmla="*/ 2147483647 h 288"/>
                <a:gd name="T6" fmla="*/ 0 60000 65536"/>
                <a:gd name="T7" fmla="*/ 0 60000 65536"/>
                <a:gd name="T8" fmla="*/ 0 60000 65536"/>
                <a:gd name="T9" fmla="*/ 0 w 1152"/>
                <a:gd name="T10" fmla="*/ 0 h 288"/>
                <a:gd name="T11" fmla="*/ 1152 w 1152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288">
                  <a:moveTo>
                    <a:pt x="0" y="0"/>
                  </a:moveTo>
                  <a:lnTo>
                    <a:pt x="0" y="288"/>
                  </a:lnTo>
                  <a:lnTo>
                    <a:pt x="1152" y="288"/>
                  </a:lnTo>
                </a:path>
              </a:pathLst>
            </a:custGeom>
            <a:noFill/>
            <a:ln w="38100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" name="Rectangle 68"/>
            <p:cNvSpPr>
              <a:spLocks noChangeArrowheads="1"/>
            </p:cNvSpPr>
            <p:nvPr/>
          </p:nvSpPr>
          <p:spPr bwMode="auto">
            <a:xfrm>
              <a:off x="4389120" y="3456432"/>
              <a:ext cx="627063" cy="398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>
                  <a:solidFill>
                    <a:prstClr val="black"/>
                  </a:solidFill>
                </a:rPr>
                <a:t>zero</a:t>
              </a:r>
            </a:p>
          </p:txBody>
        </p:sp>
        <p:sp>
          <p:nvSpPr>
            <p:cNvPr id="216" name="Rectangle 79"/>
            <p:cNvSpPr>
              <a:spLocks noChangeArrowheads="1"/>
            </p:cNvSpPr>
            <p:nvPr/>
          </p:nvSpPr>
          <p:spPr bwMode="auto">
            <a:xfrm>
              <a:off x="5340594" y="3953975"/>
              <a:ext cx="28575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=</a:t>
              </a:r>
            </a:p>
          </p:txBody>
        </p:sp>
        <p:sp>
          <p:nvSpPr>
            <p:cNvPr id="217" name="Freeform 144"/>
            <p:cNvSpPr>
              <a:spLocks/>
            </p:cNvSpPr>
            <p:nvPr/>
          </p:nvSpPr>
          <p:spPr bwMode="auto">
            <a:xfrm>
              <a:off x="4419600" y="2958246"/>
              <a:ext cx="1070747" cy="1066800"/>
            </a:xfrm>
            <a:custGeom>
              <a:avLst/>
              <a:gdLst>
                <a:gd name="T0" fmla="*/ 2147483647 w 672"/>
                <a:gd name="T1" fmla="*/ 2147483647 h 1008"/>
                <a:gd name="T2" fmla="*/ 2147483647 w 672"/>
                <a:gd name="T3" fmla="*/ 2147483647 h 1008"/>
                <a:gd name="T4" fmla="*/ 0 w 672"/>
                <a:gd name="T5" fmla="*/ 2147483647 h 1008"/>
                <a:gd name="T6" fmla="*/ 0 w 672"/>
                <a:gd name="T7" fmla="*/ 0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1008"/>
                <a:gd name="T14" fmla="*/ 672 w 672"/>
                <a:gd name="T15" fmla="*/ 1008 h 1008"/>
                <a:gd name="connsiteX0" fmla="*/ 10000 w 10000"/>
                <a:gd name="connsiteY0" fmla="*/ 10000 h 10000"/>
                <a:gd name="connsiteX1" fmla="*/ 10000 w 10000"/>
                <a:gd name="connsiteY1" fmla="*/ 6190 h 10000"/>
                <a:gd name="connsiteX2" fmla="*/ 0 w 10000"/>
                <a:gd name="connsiteY2" fmla="*/ 7948 h 10000"/>
                <a:gd name="connsiteX3" fmla="*/ 0 w 10000"/>
                <a:gd name="connsiteY3" fmla="*/ 0 h 10000"/>
                <a:gd name="connsiteX0" fmla="*/ 10000 w 10000"/>
                <a:gd name="connsiteY0" fmla="*/ 10000 h 10000"/>
                <a:gd name="connsiteX1" fmla="*/ 9890 w 10000"/>
                <a:gd name="connsiteY1" fmla="*/ 8168 h 10000"/>
                <a:gd name="connsiteX2" fmla="*/ 0 w 10000"/>
                <a:gd name="connsiteY2" fmla="*/ 7948 h 10000"/>
                <a:gd name="connsiteX3" fmla="*/ 0 w 10000"/>
                <a:gd name="connsiteY3" fmla="*/ 0 h 10000"/>
                <a:gd name="connsiteX0" fmla="*/ 10000 w 10000"/>
                <a:gd name="connsiteY0" fmla="*/ 10000 h 10000"/>
                <a:gd name="connsiteX1" fmla="*/ 9890 w 10000"/>
                <a:gd name="connsiteY1" fmla="*/ 7838 h 10000"/>
                <a:gd name="connsiteX2" fmla="*/ 0 w 10000"/>
                <a:gd name="connsiteY2" fmla="*/ 7948 h 10000"/>
                <a:gd name="connsiteX3" fmla="*/ 0 w 10000"/>
                <a:gd name="connsiteY3" fmla="*/ 0 h 10000"/>
                <a:gd name="connsiteX0" fmla="*/ 10000 w 10257"/>
                <a:gd name="connsiteY0" fmla="*/ 10000 h 10000"/>
                <a:gd name="connsiteX1" fmla="*/ 10220 w 10257"/>
                <a:gd name="connsiteY1" fmla="*/ 8058 h 10000"/>
                <a:gd name="connsiteX2" fmla="*/ 0 w 10257"/>
                <a:gd name="connsiteY2" fmla="*/ 7948 h 10000"/>
                <a:gd name="connsiteX3" fmla="*/ 0 w 10257"/>
                <a:gd name="connsiteY3" fmla="*/ 0 h 10000"/>
                <a:gd name="connsiteX0" fmla="*/ 10000 w 10037"/>
                <a:gd name="connsiteY0" fmla="*/ 10000 h 10000"/>
                <a:gd name="connsiteX1" fmla="*/ 10000 w 10037"/>
                <a:gd name="connsiteY1" fmla="*/ 7948 h 10000"/>
                <a:gd name="connsiteX2" fmla="*/ 0 w 10037"/>
                <a:gd name="connsiteY2" fmla="*/ 7948 h 10000"/>
                <a:gd name="connsiteX3" fmla="*/ 0 w 10037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7" h="10000">
                  <a:moveTo>
                    <a:pt x="10000" y="10000"/>
                  </a:moveTo>
                  <a:cubicBezTo>
                    <a:pt x="9963" y="9389"/>
                    <a:pt x="10037" y="8559"/>
                    <a:pt x="10000" y="7948"/>
                  </a:cubicBezTo>
                  <a:lnTo>
                    <a:pt x="0" y="7948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8" name="Line 109"/>
            <p:cNvSpPr>
              <a:spLocks noChangeShapeType="1"/>
            </p:cNvSpPr>
            <p:nvPr/>
          </p:nvSpPr>
          <p:spPr bwMode="auto">
            <a:xfrm flipV="1">
              <a:off x="3645408" y="6126480"/>
              <a:ext cx="0" cy="1371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9" name="Line 119"/>
            <p:cNvSpPr>
              <a:spLocks noChangeShapeType="1"/>
            </p:cNvSpPr>
            <p:nvPr/>
          </p:nvSpPr>
          <p:spPr bwMode="auto">
            <a:xfrm flipH="1">
              <a:off x="3331082" y="6263640"/>
              <a:ext cx="3200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0" name="Line 127"/>
            <p:cNvSpPr>
              <a:spLocks noChangeShapeType="1"/>
            </p:cNvSpPr>
            <p:nvPr/>
          </p:nvSpPr>
          <p:spPr bwMode="auto">
            <a:xfrm flipV="1">
              <a:off x="6905624" y="2112963"/>
              <a:ext cx="551717" cy="15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1" name="Rectangle 128"/>
            <p:cNvSpPr>
              <a:spLocks noChangeArrowheads="1"/>
            </p:cNvSpPr>
            <p:nvPr/>
          </p:nvSpPr>
          <p:spPr bwMode="auto">
            <a:xfrm>
              <a:off x="5228492" y="1785816"/>
              <a:ext cx="189699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smtClean="0">
                  <a:solidFill>
                    <a:prstClr val="black"/>
                  </a:solidFill>
                </a:rPr>
                <a:t>Instruction &lt;</a:t>
              </a:r>
              <a:r>
                <a:rPr lang="en-US" dirty="0">
                  <a:solidFill>
                    <a:prstClr val="black"/>
                  </a:solidFill>
                </a:rPr>
                <a:t>31:0&gt;</a:t>
              </a:r>
            </a:p>
          </p:txBody>
        </p:sp>
        <p:sp>
          <p:nvSpPr>
            <p:cNvPr id="222" name="Rectangle 130"/>
            <p:cNvSpPr>
              <a:spLocks noChangeArrowheads="1"/>
            </p:cNvSpPr>
            <p:nvPr/>
          </p:nvSpPr>
          <p:spPr bwMode="auto">
            <a:xfrm rot="5400000">
              <a:off x="4944465" y="2343246"/>
              <a:ext cx="94417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&lt;21:25&gt;</a:t>
              </a:r>
            </a:p>
          </p:txBody>
        </p:sp>
        <p:sp>
          <p:nvSpPr>
            <p:cNvPr id="223" name="Line 129"/>
            <p:cNvSpPr>
              <a:spLocks noChangeShapeType="1"/>
            </p:cNvSpPr>
            <p:nvPr/>
          </p:nvSpPr>
          <p:spPr bwMode="auto">
            <a:xfrm>
              <a:off x="5304692" y="2120901"/>
              <a:ext cx="0" cy="88900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4" name="Rectangle 131"/>
            <p:cNvSpPr>
              <a:spLocks noChangeArrowheads="1"/>
            </p:cNvSpPr>
            <p:nvPr/>
          </p:nvSpPr>
          <p:spPr bwMode="auto">
            <a:xfrm rot="5400000">
              <a:off x="5477865" y="2343246"/>
              <a:ext cx="94417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&lt;16:20&gt;</a:t>
              </a:r>
            </a:p>
          </p:txBody>
        </p:sp>
        <p:sp>
          <p:nvSpPr>
            <p:cNvPr id="225" name="Rectangle 132"/>
            <p:cNvSpPr>
              <a:spLocks noChangeArrowheads="1"/>
            </p:cNvSpPr>
            <p:nvPr/>
          </p:nvSpPr>
          <p:spPr bwMode="auto">
            <a:xfrm rot="5400000">
              <a:off x="6011265" y="2343246"/>
              <a:ext cx="94417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&lt;11:15&gt;</a:t>
              </a:r>
            </a:p>
          </p:txBody>
        </p:sp>
        <p:sp>
          <p:nvSpPr>
            <p:cNvPr id="226" name="Rectangle 133"/>
            <p:cNvSpPr>
              <a:spLocks noChangeArrowheads="1"/>
            </p:cNvSpPr>
            <p:nvPr/>
          </p:nvSpPr>
          <p:spPr bwMode="auto">
            <a:xfrm rot="5400000">
              <a:off x="6599267" y="2295377"/>
              <a:ext cx="827151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&lt;0:15&gt;</a:t>
              </a:r>
            </a:p>
          </p:txBody>
        </p:sp>
        <p:sp>
          <p:nvSpPr>
            <p:cNvPr id="227" name="Line 134"/>
            <p:cNvSpPr>
              <a:spLocks noChangeShapeType="1"/>
            </p:cNvSpPr>
            <p:nvPr/>
          </p:nvSpPr>
          <p:spPr bwMode="auto">
            <a:xfrm>
              <a:off x="5838092" y="2120901"/>
              <a:ext cx="0" cy="88900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8" name="Line 135"/>
            <p:cNvSpPr>
              <a:spLocks noChangeShapeType="1"/>
            </p:cNvSpPr>
            <p:nvPr/>
          </p:nvSpPr>
          <p:spPr bwMode="auto">
            <a:xfrm>
              <a:off x="6371492" y="2120901"/>
              <a:ext cx="0" cy="889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9" name="Line 136"/>
            <p:cNvSpPr>
              <a:spLocks noChangeShapeType="1"/>
            </p:cNvSpPr>
            <p:nvPr/>
          </p:nvSpPr>
          <p:spPr bwMode="auto">
            <a:xfrm>
              <a:off x="6904892" y="2120901"/>
              <a:ext cx="0" cy="88900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0" name="Rectangle 137"/>
            <p:cNvSpPr>
              <a:spLocks noChangeArrowheads="1"/>
            </p:cNvSpPr>
            <p:nvPr/>
          </p:nvSpPr>
          <p:spPr bwMode="auto">
            <a:xfrm>
              <a:off x="6568221" y="2911232"/>
              <a:ext cx="83837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i</a:t>
              </a:r>
              <a:r>
                <a:rPr lang="en-US" dirty="0" smtClean="0">
                  <a:solidFill>
                    <a:prstClr val="black"/>
                  </a:solidFill>
                </a:rPr>
                <a:t>mm16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1" name="Rectangle 138"/>
            <p:cNvSpPr>
              <a:spLocks noChangeArrowheads="1"/>
            </p:cNvSpPr>
            <p:nvPr/>
          </p:nvSpPr>
          <p:spPr bwMode="auto">
            <a:xfrm>
              <a:off x="6163774" y="2911232"/>
              <a:ext cx="38158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r</a:t>
              </a:r>
              <a:r>
                <a:rPr lang="en-US" dirty="0" smtClean="0">
                  <a:solidFill>
                    <a:prstClr val="black"/>
                  </a:solidFill>
                </a:rPr>
                <a:t>d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2" name="Rectangle 139"/>
            <p:cNvSpPr>
              <a:spLocks noChangeArrowheads="1"/>
            </p:cNvSpPr>
            <p:nvPr/>
          </p:nvSpPr>
          <p:spPr bwMode="auto">
            <a:xfrm>
              <a:off x="5671405" y="2911232"/>
              <a:ext cx="339838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>
                  <a:solidFill>
                    <a:prstClr val="black"/>
                  </a:solidFill>
                </a:rPr>
                <a:t>r</a:t>
              </a:r>
              <a:r>
                <a:rPr lang="en-US" dirty="0" err="1" smtClean="0">
                  <a:solidFill>
                    <a:prstClr val="black"/>
                  </a:solidFill>
                </a:rPr>
                <a:t>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3" name="Rectangle 140"/>
            <p:cNvSpPr>
              <a:spLocks noChangeArrowheads="1"/>
            </p:cNvSpPr>
            <p:nvPr/>
          </p:nvSpPr>
          <p:spPr bwMode="auto">
            <a:xfrm>
              <a:off x="5138005" y="2911232"/>
              <a:ext cx="34868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>
                  <a:solidFill>
                    <a:prstClr val="black"/>
                  </a:solidFill>
                </a:rPr>
                <a:t>r</a:t>
              </a:r>
              <a:r>
                <a:rPr lang="en-US" dirty="0" err="1" smtClean="0">
                  <a:solidFill>
                    <a:prstClr val="black"/>
                  </a:solidFill>
                </a:rPr>
                <a:t>s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4" name="Rectangle 141"/>
            <p:cNvSpPr>
              <a:spLocks noChangeArrowheads="1"/>
            </p:cNvSpPr>
            <p:nvPr/>
          </p:nvSpPr>
          <p:spPr bwMode="auto">
            <a:xfrm>
              <a:off x="3325080" y="2120779"/>
              <a:ext cx="239712" cy="369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5" name="Rectangle 143"/>
            <p:cNvSpPr>
              <a:spLocks noChangeArrowheads="1"/>
            </p:cNvSpPr>
            <p:nvPr/>
          </p:nvSpPr>
          <p:spPr bwMode="auto">
            <a:xfrm>
              <a:off x="2034442" y="1950916"/>
              <a:ext cx="1250343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>
                  <a:solidFill>
                    <a:prstClr val="black"/>
                  </a:solidFill>
                </a:rPr>
                <a:t>nPC_sel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236" name="Rectangle 144"/>
            <p:cNvSpPr>
              <a:spLocks noChangeArrowheads="1"/>
            </p:cNvSpPr>
            <p:nvPr/>
          </p:nvSpPr>
          <p:spPr bwMode="auto">
            <a:xfrm>
              <a:off x="3872767" y="1968379"/>
              <a:ext cx="1101725" cy="10001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r>
                <a:rPr lang="en-US" sz="2000" b="1" dirty="0" err="1" smtClean="0">
                  <a:solidFill>
                    <a:prstClr val="black"/>
                  </a:solidFill>
                </a:rPr>
                <a:t>Instr</a:t>
              </a:r>
              <a:endParaRPr lang="en-US" sz="2000" b="1" dirty="0" smtClean="0">
                <a:solidFill>
                  <a:prstClr val="black"/>
                </a:solidFill>
              </a:endParaRPr>
            </a:p>
            <a:p>
              <a:pPr algn="ctr" defTabSz="457200">
                <a:defRPr/>
              </a:pPr>
              <a:r>
                <a:rPr lang="en-US" sz="2000" b="1" dirty="0" smtClean="0">
                  <a:solidFill>
                    <a:prstClr val="black"/>
                  </a:solidFill>
                </a:rPr>
                <a:t>Fetch</a:t>
              </a:r>
            </a:p>
            <a:p>
              <a:pPr algn="ctr" defTabSz="457200">
                <a:defRPr/>
              </a:pPr>
              <a:r>
                <a:rPr lang="en-US" sz="2000" b="1" dirty="0" smtClean="0">
                  <a:solidFill>
                    <a:prstClr val="black"/>
                  </a:solidFill>
                </a:rPr>
                <a:t>Unit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237" name="Line 146"/>
            <p:cNvSpPr>
              <a:spLocks noChangeShapeType="1"/>
            </p:cNvSpPr>
            <p:nvPr/>
          </p:nvSpPr>
          <p:spPr bwMode="auto">
            <a:xfrm>
              <a:off x="3475892" y="2179516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8" name="Line 147"/>
            <p:cNvSpPr>
              <a:spLocks noChangeShapeType="1"/>
            </p:cNvSpPr>
            <p:nvPr/>
          </p:nvSpPr>
          <p:spPr bwMode="auto">
            <a:xfrm>
              <a:off x="3475892" y="2179516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9" name="Rectangle 148"/>
            <p:cNvSpPr>
              <a:spLocks noChangeArrowheads="1"/>
            </p:cNvSpPr>
            <p:nvPr/>
          </p:nvSpPr>
          <p:spPr bwMode="auto">
            <a:xfrm>
              <a:off x="3149478" y="2496039"/>
              <a:ext cx="5594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CLK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240" name="Line 149"/>
            <p:cNvSpPr>
              <a:spLocks noChangeShapeType="1"/>
            </p:cNvSpPr>
            <p:nvPr/>
          </p:nvSpPr>
          <p:spPr bwMode="auto">
            <a:xfrm flipH="1">
              <a:off x="3628292" y="2712916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1" name="Line 150"/>
            <p:cNvSpPr>
              <a:spLocks noChangeShapeType="1"/>
            </p:cNvSpPr>
            <p:nvPr/>
          </p:nvSpPr>
          <p:spPr bwMode="auto">
            <a:xfrm>
              <a:off x="3856892" y="2636716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2" name="Line 151"/>
            <p:cNvSpPr>
              <a:spLocks noChangeShapeType="1"/>
            </p:cNvSpPr>
            <p:nvPr/>
          </p:nvSpPr>
          <p:spPr bwMode="auto">
            <a:xfrm flipH="1">
              <a:off x="3856892" y="2712916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243" name="Straight Connector 242"/>
            <p:cNvCxnSpPr/>
            <p:nvPr/>
          </p:nvCxnSpPr>
          <p:spPr>
            <a:xfrm flipV="1">
              <a:off x="6373368" y="2114550"/>
              <a:ext cx="530352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flipV="1">
              <a:off x="5843588" y="2114550"/>
              <a:ext cx="530352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flipV="1">
              <a:off x="5303520" y="2112264"/>
              <a:ext cx="539496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flipV="1">
              <a:off x="4983480" y="2112264"/>
              <a:ext cx="320040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9" name="Straight Connector 258"/>
          <p:cNvCxnSpPr>
            <a:stCxn id="202" idx="1"/>
            <a:endCxn id="201" idx="0"/>
          </p:cNvCxnSpPr>
          <p:nvPr/>
        </p:nvCxnSpPr>
        <p:spPr>
          <a:xfrm flipV="1">
            <a:off x="4483608" y="4904544"/>
            <a:ext cx="304800" cy="6858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3048000" y="1981199"/>
            <a:ext cx="267317" cy="307777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0" bIns="0" rtlCol="0">
            <a:spAutoFit/>
          </a:bodyPr>
          <a:lstStyle/>
          <a:p>
            <a:pPr defTabSz="457200"/>
            <a:r>
              <a:rPr lang="en-US" sz="2000" b="1" dirty="0" smtClean="0">
                <a:solidFill>
                  <a:srgbClr val="FF0000"/>
                </a:solidFill>
              </a:rPr>
              <a:t>+4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1852247" y="2590799"/>
            <a:ext cx="15029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0" bIns="0" rtlCol="0">
            <a:spAutoFit/>
          </a:bodyPr>
          <a:lstStyle/>
          <a:p>
            <a:pPr defTabSz="457200"/>
            <a:r>
              <a:rPr lang="en-US" sz="2000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180493" y="3352799"/>
            <a:ext cx="139077" cy="307777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0" bIns="0" rtlCol="0">
            <a:spAutoFit/>
          </a:bodyPr>
          <a:lstStyle/>
          <a:p>
            <a:pPr defTabSz="457200"/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6072555" y="3305906"/>
            <a:ext cx="488532" cy="307777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0" bIns="0" rtlCol="0">
            <a:spAutoFit/>
          </a:bodyPr>
          <a:lstStyle/>
          <a:p>
            <a:pPr defTabSz="457200"/>
            <a:r>
              <a:rPr lang="en-US" sz="2000" b="1" dirty="0" smtClean="0">
                <a:solidFill>
                  <a:srgbClr val="FF0000"/>
                </a:solidFill>
              </a:rPr>
              <a:t>ADD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8206155" y="3622430"/>
            <a:ext cx="15029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0" bIns="0" rtlCol="0">
            <a:spAutoFit/>
          </a:bodyPr>
          <a:lstStyle/>
          <a:p>
            <a:pPr defTabSz="457200"/>
            <a:r>
              <a:rPr lang="en-US" sz="2000" b="1" dirty="0" smtClean="0">
                <a:solidFill>
                  <a:srgbClr val="FF0000"/>
                </a:solidFill>
              </a:rPr>
              <a:t>X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6740771" y="3880338"/>
            <a:ext cx="139077" cy="307777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0" bIns="0" rtlCol="0">
            <a:spAutoFit/>
          </a:bodyPr>
          <a:lstStyle/>
          <a:p>
            <a:pPr defTabSz="457200"/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4958862" y="6013938"/>
            <a:ext cx="139077" cy="307777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0" bIns="0" rtlCol="0">
            <a:spAutoFit/>
          </a:bodyPr>
          <a:lstStyle/>
          <a:p>
            <a:pPr defTabSz="457200"/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2919047" y="6084276"/>
            <a:ext cx="453266" cy="307777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0" bIns="0" rtlCol="0">
            <a:spAutoFit/>
          </a:bodyPr>
          <a:lstStyle/>
          <a:p>
            <a:pPr defTabSz="457200"/>
            <a:r>
              <a:rPr lang="en-US" sz="2000" b="1" dirty="0" smtClean="0">
                <a:solidFill>
                  <a:srgbClr val="FF0000"/>
                </a:solidFill>
              </a:rPr>
              <a:t>Sign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74" name="Straight Connector 273"/>
          <p:cNvCxnSpPr>
            <a:endCxn id="210" idx="0"/>
          </p:cNvCxnSpPr>
          <p:nvPr/>
        </p:nvCxnSpPr>
        <p:spPr>
          <a:xfrm flipV="1">
            <a:off x="5776913" y="4523544"/>
            <a:ext cx="992695" cy="83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endCxn id="200" idx="0"/>
          </p:cNvCxnSpPr>
          <p:nvPr/>
        </p:nvCxnSpPr>
        <p:spPr>
          <a:xfrm flipV="1">
            <a:off x="3562350" y="4752144"/>
            <a:ext cx="52501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7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Desired </a:t>
            </a:r>
            <a:r>
              <a:rPr lang="en-US" dirty="0" err="1" smtClean="0">
                <a:solidFill>
                  <a:schemeClr val="accent1"/>
                </a:solidFill>
              </a:rPr>
              <a:t>Datapath</a:t>
            </a:r>
            <a:r>
              <a:rPr lang="en-US" dirty="0" smtClean="0">
                <a:solidFill>
                  <a:schemeClr val="accent1"/>
                </a:solidFill>
              </a:rPr>
              <a:t> For </a:t>
            </a:r>
            <a:r>
              <a:rPr lang="en-US" dirty="0" err="1" smtClean="0">
                <a:solidFill>
                  <a:schemeClr val="accent1"/>
                </a:solidFill>
                <a:latin typeface="Courier New" charset="0"/>
              </a:rPr>
              <a:t>beq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7315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BEQ if(R[</a:t>
            </a:r>
            <a:r>
              <a:rPr lang="en-US" sz="2400" dirty="0" err="1" smtClean="0"/>
              <a:t>rs</a:t>
            </a:r>
            <a:r>
              <a:rPr lang="en-US" sz="2400" dirty="0" smtClean="0"/>
              <a:t>]==R[</a:t>
            </a:r>
            <a:r>
              <a:rPr lang="en-US" sz="2400" dirty="0" err="1" smtClean="0"/>
              <a:t>rt</a:t>
            </a:r>
            <a:r>
              <a:rPr lang="en-US" sz="2400" dirty="0" smtClean="0"/>
              <a:t>]) then PC</a:t>
            </a:r>
            <a:r>
              <a:rPr lang="en-US" sz="2400" dirty="0" smtClean="0">
                <a:sym typeface="Symbol"/>
              </a:rPr>
              <a:t></a:t>
            </a:r>
            <a:r>
              <a:rPr lang="en-US" sz="2400" dirty="0" smtClean="0"/>
              <a:t>PC+4 + (</a:t>
            </a:r>
            <a:r>
              <a:rPr lang="en-US" sz="2400" dirty="0" err="1" smtClean="0"/>
              <a:t>sign_ext</a:t>
            </a:r>
            <a:r>
              <a:rPr lang="en-US" sz="2400" dirty="0" smtClean="0"/>
              <a:t>(Imm16) || 00)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141"/>
          <p:cNvGrpSpPr/>
          <p:nvPr/>
        </p:nvGrpSpPr>
        <p:grpSpPr>
          <a:xfrm>
            <a:off x="914400" y="1785816"/>
            <a:ext cx="7526022" cy="4662009"/>
            <a:chOff x="914400" y="1785816"/>
            <a:chExt cx="7526022" cy="4662009"/>
          </a:xfrm>
        </p:grpSpPr>
        <p:sp>
          <p:nvSpPr>
            <p:cNvPr id="8" name="Rectangle 26"/>
            <p:cNvSpPr>
              <a:spLocks noChangeArrowheads="1"/>
            </p:cNvSpPr>
            <p:nvPr/>
          </p:nvSpPr>
          <p:spPr bwMode="auto">
            <a:xfrm>
              <a:off x="5855208" y="420389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9" name="Rectangle 27"/>
            <p:cNvSpPr>
              <a:spLocks noChangeArrowheads="1"/>
            </p:cNvSpPr>
            <p:nvPr/>
          </p:nvSpPr>
          <p:spPr bwMode="auto">
            <a:xfrm>
              <a:off x="5166359" y="3264408"/>
              <a:ext cx="1199271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ALUctr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1920880" y="4847120"/>
              <a:ext cx="5594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CLK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11" name="Rectangle 29"/>
            <p:cNvSpPr>
              <a:spLocks noChangeArrowheads="1"/>
            </p:cNvSpPr>
            <p:nvPr/>
          </p:nvSpPr>
          <p:spPr bwMode="auto">
            <a:xfrm>
              <a:off x="1424496" y="4002405"/>
              <a:ext cx="720725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>
                  <a:solidFill>
                    <a:prstClr val="black"/>
                  </a:solidFill>
                </a:rPr>
                <a:t>busW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Rectangle 30"/>
            <p:cNvSpPr>
              <a:spLocks noChangeArrowheads="1"/>
            </p:cNvSpPr>
            <p:nvPr/>
          </p:nvSpPr>
          <p:spPr bwMode="auto">
            <a:xfrm>
              <a:off x="1280160" y="3307080"/>
              <a:ext cx="1122937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RegWr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13" name="Line 31"/>
            <p:cNvSpPr>
              <a:spLocks noChangeShapeType="1"/>
            </p:cNvSpPr>
            <p:nvPr/>
          </p:nvSpPr>
          <p:spPr bwMode="auto">
            <a:xfrm flipH="1">
              <a:off x="1734058" y="4321492"/>
              <a:ext cx="88900" cy="128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Rectangle 32"/>
            <p:cNvSpPr>
              <a:spLocks noChangeArrowheads="1"/>
            </p:cNvSpPr>
            <p:nvPr/>
          </p:nvSpPr>
          <p:spPr bwMode="auto">
            <a:xfrm>
              <a:off x="1586421" y="44215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 flipH="1">
              <a:off x="4559808" y="4145280"/>
              <a:ext cx="88900" cy="130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Rectangle 34"/>
            <p:cNvSpPr>
              <a:spLocks noChangeArrowheads="1"/>
            </p:cNvSpPr>
            <p:nvPr/>
          </p:nvSpPr>
          <p:spPr bwMode="auto">
            <a:xfrm>
              <a:off x="4407408" y="3840480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7" name="Rectangle 35"/>
            <p:cNvSpPr>
              <a:spLocks noChangeArrowheads="1"/>
            </p:cNvSpPr>
            <p:nvPr/>
          </p:nvSpPr>
          <p:spPr bwMode="auto">
            <a:xfrm>
              <a:off x="3613658" y="3840480"/>
              <a:ext cx="717550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busA</a:t>
              </a:r>
            </a:p>
          </p:txBody>
        </p:sp>
        <p:sp>
          <p:nvSpPr>
            <p:cNvPr id="18" name="Line 36"/>
            <p:cNvSpPr>
              <a:spLocks noChangeShapeType="1"/>
            </p:cNvSpPr>
            <p:nvPr/>
          </p:nvSpPr>
          <p:spPr bwMode="auto">
            <a:xfrm flipV="1">
              <a:off x="3874008" y="4678680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Rectangle 37"/>
            <p:cNvSpPr>
              <a:spLocks noChangeArrowheads="1"/>
            </p:cNvSpPr>
            <p:nvPr/>
          </p:nvSpPr>
          <p:spPr bwMode="auto">
            <a:xfrm>
              <a:off x="3718433" y="48025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20" name="Rectangle 38"/>
            <p:cNvSpPr>
              <a:spLocks noChangeArrowheads="1"/>
            </p:cNvSpPr>
            <p:nvPr/>
          </p:nvSpPr>
          <p:spPr bwMode="auto">
            <a:xfrm>
              <a:off x="3645408" y="4373880"/>
              <a:ext cx="703263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busB</a:t>
              </a:r>
            </a:p>
          </p:txBody>
        </p:sp>
        <p:sp>
          <p:nvSpPr>
            <p:cNvPr id="21" name="Line 39"/>
            <p:cNvSpPr>
              <a:spLocks noChangeShapeType="1"/>
            </p:cNvSpPr>
            <p:nvPr/>
          </p:nvSpPr>
          <p:spPr bwMode="auto">
            <a:xfrm flipV="1">
              <a:off x="3264408" y="3684905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40"/>
            <p:cNvSpPr>
              <a:spLocks noChangeShapeType="1"/>
            </p:cNvSpPr>
            <p:nvPr/>
          </p:nvSpPr>
          <p:spPr bwMode="auto">
            <a:xfrm flipV="1">
              <a:off x="2515108" y="3684905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Rectangle 41"/>
            <p:cNvSpPr>
              <a:spLocks noChangeArrowheads="1"/>
            </p:cNvSpPr>
            <p:nvPr/>
          </p:nvSpPr>
          <p:spPr bwMode="auto">
            <a:xfrm>
              <a:off x="2372233" y="3535680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24" name="Line 42"/>
            <p:cNvSpPr>
              <a:spLocks noChangeShapeType="1"/>
            </p:cNvSpPr>
            <p:nvPr/>
          </p:nvSpPr>
          <p:spPr bwMode="auto">
            <a:xfrm flipV="1">
              <a:off x="2896108" y="3684905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Rectangle 43"/>
            <p:cNvSpPr>
              <a:spLocks noChangeArrowheads="1"/>
            </p:cNvSpPr>
            <p:nvPr/>
          </p:nvSpPr>
          <p:spPr bwMode="auto">
            <a:xfrm>
              <a:off x="2731008" y="3535680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26" name="Rectangle 44"/>
            <p:cNvSpPr>
              <a:spLocks noChangeArrowheads="1"/>
            </p:cNvSpPr>
            <p:nvPr/>
          </p:nvSpPr>
          <p:spPr bwMode="auto">
            <a:xfrm>
              <a:off x="2310321" y="3911917"/>
              <a:ext cx="475901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smtClean="0">
                  <a:solidFill>
                    <a:prstClr val="black"/>
                  </a:solidFill>
                </a:rPr>
                <a:t>RW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7" name="Rectangle 45"/>
            <p:cNvSpPr>
              <a:spLocks noChangeArrowheads="1"/>
            </p:cNvSpPr>
            <p:nvPr/>
          </p:nvSpPr>
          <p:spPr bwMode="auto">
            <a:xfrm>
              <a:off x="2767521" y="3911917"/>
              <a:ext cx="413576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smtClean="0">
                  <a:solidFill>
                    <a:prstClr val="black"/>
                  </a:solidFill>
                </a:rPr>
                <a:t>RA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8" name="Rectangle 46"/>
            <p:cNvSpPr>
              <a:spLocks noChangeArrowheads="1"/>
            </p:cNvSpPr>
            <p:nvPr/>
          </p:nvSpPr>
          <p:spPr bwMode="auto">
            <a:xfrm>
              <a:off x="3148521" y="3911917"/>
              <a:ext cx="40716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smtClean="0">
                  <a:solidFill>
                    <a:prstClr val="black"/>
                  </a:solidFill>
                </a:rPr>
                <a:t>RB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30" name="Rectangle 48"/>
            <p:cNvSpPr>
              <a:spLocks noChangeArrowheads="1"/>
            </p:cNvSpPr>
            <p:nvPr/>
          </p:nvSpPr>
          <p:spPr bwMode="auto">
            <a:xfrm>
              <a:off x="2731008" y="3307080"/>
              <a:ext cx="34955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 smtClean="0">
                  <a:solidFill>
                    <a:prstClr val="black"/>
                  </a:solidFill>
                </a:rPr>
                <a:t>rs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1" name="Rectangle 49"/>
            <p:cNvSpPr>
              <a:spLocks noChangeArrowheads="1"/>
            </p:cNvSpPr>
            <p:nvPr/>
          </p:nvSpPr>
          <p:spPr bwMode="auto">
            <a:xfrm>
              <a:off x="2562733" y="2545080"/>
              <a:ext cx="340539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 smtClean="0">
                  <a:solidFill>
                    <a:prstClr val="black"/>
                  </a:solidFill>
                </a:rPr>
                <a:t>rt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2" name="Rectangle 50"/>
            <p:cNvSpPr>
              <a:spLocks noChangeArrowheads="1"/>
            </p:cNvSpPr>
            <p:nvPr/>
          </p:nvSpPr>
          <p:spPr bwMode="auto">
            <a:xfrm>
              <a:off x="3140176" y="3307080"/>
              <a:ext cx="340539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dirty="0" err="1" smtClean="0">
                  <a:solidFill>
                    <a:prstClr val="black"/>
                  </a:solidFill>
                </a:rPr>
                <a:t>rt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3" name="Rectangle 51"/>
            <p:cNvSpPr>
              <a:spLocks noChangeArrowheads="1"/>
            </p:cNvSpPr>
            <p:nvPr/>
          </p:nvSpPr>
          <p:spPr bwMode="auto">
            <a:xfrm>
              <a:off x="2130933" y="2545080"/>
              <a:ext cx="38134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smtClean="0">
                  <a:solidFill>
                    <a:prstClr val="black"/>
                  </a:solidFill>
                </a:rPr>
                <a:t>rd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4" name="Rectangle 52"/>
            <p:cNvSpPr>
              <a:spLocks noChangeArrowheads="1"/>
            </p:cNvSpPr>
            <p:nvPr/>
          </p:nvSpPr>
          <p:spPr bwMode="auto">
            <a:xfrm>
              <a:off x="914400" y="2545080"/>
              <a:ext cx="115480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RegDst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 rot="5400000">
              <a:off x="3084655" y="5424033"/>
              <a:ext cx="1042416" cy="3566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r>
                <a:rPr lang="en-US" b="1" dirty="0" smtClean="0">
                  <a:solidFill>
                    <a:prstClr val="black"/>
                  </a:solidFill>
                </a:rPr>
                <a:t>Extender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37" name="Rectangle 55"/>
            <p:cNvSpPr>
              <a:spLocks noChangeArrowheads="1"/>
            </p:cNvSpPr>
            <p:nvPr/>
          </p:nvSpPr>
          <p:spPr bwMode="auto">
            <a:xfrm>
              <a:off x="3950208" y="56407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38" name="Line 56"/>
            <p:cNvSpPr>
              <a:spLocks noChangeShapeType="1"/>
            </p:cNvSpPr>
            <p:nvPr/>
          </p:nvSpPr>
          <p:spPr bwMode="auto">
            <a:xfrm flipH="1">
              <a:off x="4102608" y="5539105"/>
              <a:ext cx="88900" cy="130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Line 57"/>
            <p:cNvSpPr>
              <a:spLocks noChangeShapeType="1"/>
            </p:cNvSpPr>
            <p:nvPr/>
          </p:nvSpPr>
          <p:spPr bwMode="auto">
            <a:xfrm flipH="1">
              <a:off x="3023108" y="5540692"/>
              <a:ext cx="88900" cy="128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Rectangle 58"/>
            <p:cNvSpPr>
              <a:spLocks noChangeArrowheads="1"/>
            </p:cNvSpPr>
            <p:nvPr/>
          </p:nvSpPr>
          <p:spPr bwMode="auto">
            <a:xfrm>
              <a:off x="2807208" y="56407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41" name="Rectangle 59"/>
            <p:cNvSpPr>
              <a:spLocks noChangeArrowheads="1"/>
            </p:cNvSpPr>
            <p:nvPr/>
          </p:nvSpPr>
          <p:spPr bwMode="auto">
            <a:xfrm>
              <a:off x="1892808" y="5364480"/>
              <a:ext cx="911225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imm16</a:t>
              </a:r>
            </a:p>
          </p:txBody>
        </p:sp>
        <p:sp>
          <p:nvSpPr>
            <p:cNvPr id="42" name="Rectangle 60"/>
            <p:cNvSpPr>
              <a:spLocks noChangeArrowheads="1"/>
            </p:cNvSpPr>
            <p:nvPr/>
          </p:nvSpPr>
          <p:spPr bwMode="auto">
            <a:xfrm>
              <a:off x="4023360" y="5974080"/>
              <a:ext cx="1159293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ALUSrc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43" name="Rectangle 61"/>
            <p:cNvSpPr>
              <a:spLocks noChangeArrowheads="1"/>
            </p:cNvSpPr>
            <p:nvPr/>
          </p:nvSpPr>
          <p:spPr bwMode="auto">
            <a:xfrm>
              <a:off x="2103120" y="6050280"/>
              <a:ext cx="10571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ExtOp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44" name="Line 62"/>
            <p:cNvSpPr>
              <a:spLocks noChangeShapeType="1"/>
            </p:cNvSpPr>
            <p:nvPr/>
          </p:nvSpPr>
          <p:spPr bwMode="auto">
            <a:xfrm flipV="1">
              <a:off x="7531608" y="3931920"/>
              <a:ext cx="0" cy="475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Rectangle 63"/>
            <p:cNvSpPr>
              <a:spLocks noChangeArrowheads="1"/>
            </p:cNvSpPr>
            <p:nvPr/>
          </p:nvSpPr>
          <p:spPr bwMode="auto">
            <a:xfrm>
              <a:off x="6858000" y="3566160"/>
              <a:ext cx="1582422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MemtoReg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46" name="Rectangle 64"/>
            <p:cNvSpPr>
              <a:spLocks noChangeArrowheads="1"/>
            </p:cNvSpPr>
            <p:nvPr/>
          </p:nvSpPr>
          <p:spPr bwMode="auto">
            <a:xfrm>
              <a:off x="5224303" y="5909912"/>
              <a:ext cx="5594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CLK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47" name="Rectangle 65"/>
            <p:cNvSpPr>
              <a:spLocks noChangeArrowheads="1"/>
            </p:cNvSpPr>
            <p:nvPr/>
          </p:nvSpPr>
          <p:spPr bwMode="auto">
            <a:xfrm>
              <a:off x="5073160" y="5364480"/>
              <a:ext cx="935038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>
                  <a:solidFill>
                    <a:prstClr val="black"/>
                  </a:solidFill>
                </a:rPr>
                <a:t>Data In</a:t>
              </a:r>
            </a:p>
          </p:txBody>
        </p:sp>
        <p:sp>
          <p:nvSpPr>
            <p:cNvPr id="48" name="Line 66"/>
            <p:cNvSpPr>
              <a:spLocks noChangeShapeType="1"/>
            </p:cNvSpPr>
            <p:nvPr/>
          </p:nvSpPr>
          <p:spPr bwMode="auto">
            <a:xfrm flipH="1">
              <a:off x="5520246" y="5283517"/>
              <a:ext cx="88900" cy="128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Rectangle 67"/>
            <p:cNvSpPr>
              <a:spLocks noChangeArrowheads="1"/>
            </p:cNvSpPr>
            <p:nvPr/>
          </p:nvSpPr>
          <p:spPr bwMode="auto">
            <a:xfrm>
              <a:off x="5550408" y="5059680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50" name="Line 68"/>
            <p:cNvSpPr>
              <a:spLocks noChangeShapeType="1"/>
            </p:cNvSpPr>
            <p:nvPr/>
          </p:nvSpPr>
          <p:spPr bwMode="auto">
            <a:xfrm flipV="1">
              <a:off x="6223508" y="4224528"/>
              <a:ext cx="12700" cy="932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Rectangle 69"/>
            <p:cNvSpPr>
              <a:spLocks noChangeArrowheads="1"/>
            </p:cNvSpPr>
            <p:nvPr/>
          </p:nvSpPr>
          <p:spPr bwMode="auto">
            <a:xfrm>
              <a:off x="5669280" y="3840480"/>
              <a:ext cx="129253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MemWr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grpSp>
          <p:nvGrpSpPr>
            <p:cNvPr id="29" name="Group 70"/>
            <p:cNvGrpSpPr>
              <a:grpSpLocks/>
            </p:cNvGrpSpPr>
            <p:nvPr/>
          </p:nvGrpSpPr>
          <p:grpSpPr bwMode="auto">
            <a:xfrm>
              <a:off x="2121408" y="2973705"/>
              <a:ext cx="838200" cy="336550"/>
              <a:chOff x="2640" y="1422"/>
              <a:chExt cx="528" cy="212"/>
            </a:xfrm>
          </p:grpSpPr>
          <p:sp>
            <p:nvSpPr>
              <p:cNvPr id="96" name="Rectangle 71"/>
              <p:cNvSpPr>
                <a:spLocks noChangeArrowheads="1"/>
              </p:cNvSpPr>
              <p:nvPr/>
            </p:nvSpPr>
            <p:spPr bwMode="auto">
              <a:xfrm>
                <a:off x="2928" y="1422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97" name="Rectangle 72"/>
              <p:cNvSpPr>
                <a:spLocks noChangeArrowheads="1"/>
              </p:cNvSpPr>
              <p:nvPr/>
            </p:nvSpPr>
            <p:spPr bwMode="auto">
              <a:xfrm>
                <a:off x="2688" y="1422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98" name="Freeform 73"/>
              <p:cNvSpPr>
                <a:spLocks/>
              </p:cNvSpPr>
              <p:nvPr/>
            </p:nvSpPr>
            <p:spPr bwMode="auto">
              <a:xfrm>
                <a:off x="2640" y="1440"/>
                <a:ext cx="528" cy="192"/>
              </a:xfrm>
              <a:custGeom>
                <a:avLst/>
                <a:gdLst>
                  <a:gd name="T0" fmla="*/ 0 w 528"/>
                  <a:gd name="T1" fmla="*/ 0 h 192"/>
                  <a:gd name="T2" fmla="*/ 48 w 528"/>
                  <a:gd name="T3" fmla="*/ 192 h 192"/>
                  <a:gd name="T4" fmla="*/ 480 w 528"/>
                  <a:gd name="T5" fmla="*/ 192 h 192"/>
                  <a:gd name="T6" fmla="*/ 528 w 528"/>
                  <a:gd name="T7" fmla="*/ 0 h 192"/>
                  <a:gd name="T8" fmla="*/ 0 w 528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192"/>
                  <a:gd name="T17" fmla="*/ 528 w 528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192">
                    <a:moveTo>
                      <a:pt x="0" y="0"/>
                    </a:moveTo>
                    <a:lnTo>
                      <a:pt x="48" y="192"/>
                    </a:lnTo>
                    <a:lnTo>
                      <a:pt x="480" y="192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3" name="Rectangle 74"/>
            <p:cNvSpPr>
              <a:spLocks noChangeArrowheads="1"/>
            </p:cNvSpPr>
            <p:nvPr/>
          </p:nvSpPr>
          <p:spPr bwMode="auto">
            <a:xfrm>
              <a:off x="2121408" y="3916680"/>
              <a:ext cx="1447800" cy="990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r>
                <a:rPr lang="en-US" sz="2000" b="1" dirty="0" err="1" smtClean="0">
                  <a:solidFill>
                    <a:prstClr val="black"/>
                  </a:solidFill>
                </a:rPr>
                <a:t>RegFile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grpSp>
          <p:nvGrpSpPr>
            <p:cNvPr id="256" name="Group 75"/>
            <p:cNvGrpSpPr>
              <a:grpSpLocks/>
            </p:cNvGrpSpPr>
            <p:nvPr/>
          </p:nvGrpSpPr>
          <p:grpSpPr bwMode="auto">
            <a:xfrm>
              <a:off x="4429633" y="4526280"/>
              <a:ext cx="358775" cy="1219200"/>
              <a:chOff x="3518" y="2640"/>
              <a:chExt cx="226" cy="768"/>
            </a:xfrm>
          </p:grpSpPr>
          <p:sp>
            <p:nvSpPr>
              <p:cNvPr id="93" name="Rectangle 76"/>
              <p:cNvSpPr>
                <a:spLocks noChangeArrowheads="1"/>
              </p:cNvSpPr>
              <p:nvPr/>
            </p:nvSpPr>
            <p:spPr bwMode="auto">
              <a:xfrm>
                <a:off x="3518" y="2696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94" name="Rectangle 77"/>
              <p:cNvSpPr>
                <a:spLocks noChangeArrowheads="1"/>
              </p:cNvSpPr>
              <p:nvPr/>
            </p:nvSpPr>
            <p:spPr bwMode="auto">
              <a:xfrm>
                <a:off x="3518" y="3187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95" name="Freeform 78"/>
              <p:cNvSpPr>
                <a:spLocks/>
              </p:cNvSpPr>
              <p:nvPr/>
            </p:nvSpPr>
            <p:spPr bwMode="auto">
              <a:xfrm>
                <a:off x="3552" y="2640"/>
                <a:ext cx="192" cy="768"/>
              </a:xfrm>
              <a:custGeom>
                <a:avLst/>
                <a:gdLst>
                  <a:gd name="T0" fmla="*/ 0 w 192"/>
                  <a:gd name="T1" fmla="*/ 0 h 768"/>
                  <a:gd name="T2" fmla="*/ 0 w 192"/>
                  <a:gd name="T3" fmla="*/ 768 h 768"/>
                  <a:gd name="T4" fmla="*/ 192 w 192"/>
                  <a:gd name="T5" fmla="*/ 672 h 768"/>
                  <a:gd name="T6" fmla="*/ 192 w 192"/>
                  <a:gd name="T7" fmla="*/ 96 h 768"/>
                  <a:gd name="T8" fmla="*/ 0 w 192"/>
                  <a:gd name="T9" fmla="*/ 0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768"/>
                  <a:gd name="T17" fmla="*/ 192 w 192"/>
                  <a:gd name="T18" fmla="*/ 768 h 7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768">
                    <a:moveTo>
                      <a:pt x="0" y="0"/>
                    </a:moveTo>
                    <a:lnTo>
                      <a:pt x="0" y="768"/>
                    </a:lnTo>
                    <a:lnTo>
                      <a:pt x="192" y="672"/>
                    </a:lnTo>
                    <a:lnTo>
                      <a:pt x="192" y="9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7" name="Group 79"/>
            <p:cNvGrpSpPr>
              <a:grpSpLocks/>
            </p:cNvGrpSpPr>
            <p:nvPr/>
          </p:nvGrpSpPr>
          <p:grpSpPr bwMode="auto">
            <a:xfrm>
              <a:off x="5293233" y="3916680"/>
              <a:ext cx="485775" cy="1143000"/>
              <a:chOff x="4009" y="2304"/>
              <a:chExt cx="306" cy="720"/>
            </a:xfrm>
          </p:grpSpPr>
          <p:sp>
            <p:nvSpPr>
              <p:cNvPr id="90" name="Rectangle 80"/>
              <p:cNvSpPr>
                <a:spLocks noChangeArrowheads="1"/>
              </p:cNvSpPr>
              <p:nvPr/>
            </p:nvSpPr>
            <p:spPr bwMode="auto">
              <a:xfrm>
                <a:off x="4009" y="2322"/>
                <a:ext cx="115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endParaRPr lang="en-US" sz="16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Rectangle 81"/>
              <p:cNvSpPr>
                <a:spLocks noChangeArrowheads="1"/>
              </p:cNvSpPr>
              <p:nvPr/>
            </p:nvSpPr>
            <p:spPr bwMode="auto">
              <a:xfrm rot="5400000">
                <a:off x="3999" y="2542"/>
                <a:ext cx="35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b="1" dirty="0">
                    <a:solidFill>
                      <a:prstClr val="black"/>
                    </a:solidFill>
                  </a:rPr>
                  <a:t>ALU</a:t>
                </a:r>
              </a:p>
            </p:txBody>
          </p:sp>
          <p:sp>
            <p:nvSpPr>
              <p:cNvPr id="92" name="Freeform 82"/>
              <p:cNvSpPr>
                <a:spLocks/>
              </p:cNvSpPr>
              <p:nvPr/>
            </p:nvSpPr>
            <p:spPr bwMode="auto">
              <a:xfrm>
                <a:off x="4032" y="2304"/>
                <a:ext cx="283" cy="720"/>
              </a:xfrm>
              <a:custGeom>
                <a:avLst/>
                <a:gdLst>
                  <a:gd name="T0" fmla="*/ 0 w 240"/>
                  <a:gd name="T1" fmla="*/ 0 h 672"/>
                  <a:gd name="T2" fmla="*/ 0 w 240"/>
                  <a:gd name="T3" fmla="*/ 331 h 672"/>
                  <a:gd name="T4" fmla="*/ 67 w 240"/>
                  <a:gd name="T5" fmla="*/ 386 h 672"/>
                  <a:gd name="T6" fmla="*/ 0 w 240"/>
                  <a:gd name="T7" fmla="*/ 440 h 672"/>
                  <a:gd name="T8" fmla="*/ 0 w 240"/>
                  <a:gd name="T9" fmla="*/ 771 h 672"/>
                  <a:gd name="T10" fmla="*/ 334 w 240"/>
                  <a:gd name="T11" fmla="*/ 551 h 672"/>
                  <a:gd name="T12" fmla="*/ 334 w 240"/>
                  <a:gd name="T13" fmla="*/ 221 h 672"/>
                  <a:gd name="T14" fmla="*/ 0 w 240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0"/>
                  <a:gd name="T25" fmla="*/ 0 h 672"/>
                  <a:gd name="T26" fmla="*/ 240 w 240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0" h="672">
                    <a:moveTo>
                      <a:pt x="0" y="0"/>
                    </a:moveTo>
                    <a:lnTo>
                      <a:pt x="0" y="288"/>
                    </a:lnTo>
                    <a:lnTo>
                      <a:pt x="48" y="336"/>
                    </a:lnTo>
                    <a:lnTo>
                      <a:pt x="0" y="384"/>
                    </a:lnTo>
                    <a:lnTo>
                      <a:pt x="0" y="672"/>
                    </a:lnTo>
                    <a:lnTo>
                      <a:pt x="240" y="480"/>
                    </a:lnTo>
                    <a:lnTo>
                      <a:pt x="240" y="1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6" name="Rectangle 83"/>
            <p:cNvSpPr>
              <a:spLocks noChangeArrowheads="1"/>
            </p:cNvSpPr>
            <p:nvPr/>
          </p:nvSpPr>
          <p:spPr bwMode="auto">
            <a:xfrm>
              <a:off x="7325233" y="4421505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57" name="Rectangle 84"/>
            <p:cNvSpPr>
              <a:spLocks noChangeArrowheads="1"/>
            </p:cNvSpPr>
            <p:nvPr/>
          </p:nvSpPr>
          <p:spPr bwMode="auto">
            <a:xfrm>
              <a:off x="7325233" y="5412105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58" name="Freeform 85"/>
            <p:cNvSpPr>
              <a:spLocks/>
            </p:cNvSpPr>
            <p:nvPr/>
          </p:nvSpPr>
          <p:spPr bwMode="auto">
            <a:xfrm>
              <a:off x="7379208" y="4297680"/>
              <a:ext cx="304800" cy="1600200"/>
            </a:xfrm>
            <a:custGeom>
              <a:avLst/>
              <a:gdLst>
                <a:gd name="T0" fmla="*/ 0 w 192"/>
                <a:gd name="T1" fmla="*/ 0 h 1008"/>
                <a:gd name="T2" fmla="*/ 0 w 192"/>
                <a:gd name="T3" fmla="*/ 2147483647 h 1008"/>
                <a:gd name="T4" fmla="*/ 483870000 w 192"/>
                <a:gd name="T5" fmla="*/ 2147483647 h 1008"/>
                <a:gd name="T6" fmla="*/ 483870000 w 192"/>
                <a:gd name="T7" fmla="*/ 362902500 h 1008"/>
                <a:gd name="T8" fmla="*/ 0 w 192"/>
                <a:gd name="T9" fmla="*/ 0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1008"/>
                <a:gd name="T17" fmla="*/ 192 w 192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1008">
                  <a:moveTo>
                    <a:pt x="0" y="0"/>
                  </a:moveTo>
                  <a:lnTo>
                    <a:pt x="0" y="1008"/>
                  </a:lnTo>
                  <a:lnTo>
                    <a:pt x="192" y="864"/>
                  </a:lnTo>
                  <a:lnTo>
                    <a:pt x="192" y="1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9" name="Rectangle 86"/>
            <p:cNvSpPr>
              <a:spLocks noChangeArrowheads="1"/>
            </p:cNvSpPr>
            <p:nvPr/>
          </p:nvSpPr>
          <p:spPr bwMode="auto">
            <a:xfrm>
              <a:off x="5921883" y="5159692"/>
              <a:ext cx="1127125" cy="112871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r>
                <a:rPr lang="en-US" sz="2000" b="1" dirty="0" smtClean="0">
                  <a:solidFill>
                    <a:prstClr val="black"/>
                  </a:solidFill>
                </a:rPr>
                <a:t>Data</a:t>
              </a:r>
            </a:p>
            <a:p>
              <a:pPr algn="ctr" defTabSz="457200">
                <a:defRPr/>
              </a:pPr>
              <a:r>
                <a:rPr lang="en-US" sz="2000" b="1" dirty="0" smtClean="0">
                  <a:solidFill>
                    <a:prstClr val="black"/>
                  </a:solidFill>
                </a:rPr>
                <a:t>Memory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60" name="Rectangle 87"/>
            <p:cNvSpPr>
              <a:spLocks noChangeArrowheads="1"/>
            </p:cNvSpPr>
            <p:nvPr/>
          </p:nvSpPr>
          <p:spPr bwMode="auto">
            <a:xfrm>
              <a:off x="5902833" y="5107305"/>
              <a:ext cx="63817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err="1">
                  <a:solidFill>
                    <a:prstClr val="black"/>
                  </a:solidFill>
                </a:rPr>
                <a:t>WrEn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61" name="Rectangle 88"/>
            <p:cNvSpPr>
              <a:spLocks noChangeArrowheads="1"/>
            </p:cNvSpPr>
            <p:nvPr/>
          </p:nvSpPr>
          <p:spPr bwMode="auto">
            <a:xfrm>
              <a:off x="6514021" y="5107305"/>
              <a:ext cx="58830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err="1" smtClean="0">
                  <a:solidFill>
                    <a:prstClr val="black"/>
                  </a:solidFill>
                </a:rPr>
                <a:t>Addr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63" name="Line 90"/>
            <p:cNvSpPr>
              <a:spLocks noChangeShapeType="1"/>
            </p:cNvSpPr>
            <p:nvPr/>
          </p:nvSpPr>
          <p:spPr bwMode="auto">
            <a:xfrm>
              <a:off x="5931408" y="6050280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" name="Line 91"/>
            <p:cNvSpPr>
              <a:spLocks noChangeShapeType="1"/>
            </p:cNvSpPr>
            <p:nvPr/>
          </p:nvSpPr>
          <p:spPr bwMode="auto">
            <a:xfrm flipH="1">
              <a:off x="5931408" y="6126480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" name="Line 92"/>
            <p:cNvSpPr>
              <a:spLocks noChangeShapeType="1"/>
            </p:cNvSpPr>
            <p:nvPr/>
          </p:nvSpPr>
          <p:spPr bwMode="auto">
            <a:xfrm>
              <a:off x="2350008" y="284988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6" name="Line 93"/>
            <p:cNvSpPr>
              <a:spLocks noChangeShapeType="1"/>
            </p:cNvSpPr>
            <p:nvPr/>
          </p:nvSpPr>
          <p:spPr bwMode="auto">
            <a:xfrm>
              <a:off x="2731008" y="284988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94"/>
            <p:cNvSpPr>
              <a:spLocks/>
            </p:cNvSpPr>
            <p:nvPr/>
          </p:nvSpPr>
          <p:spPr bwMode="auto">
            <a:xfrm>
              <a:off x="1816608" y="2926080"/>
              <a:ext cx="304800" cy="228600"/>
            </a:xfrm>
            <a:custGeom>
              <a:avLst/>
              <a:gdLst>
                <a:gd name="T0" fmla="*/ 0 w 192"/>
                <a:gd name="T1" fmla="*/ 0 h 336"/>
                <a:gd name="T2" fmla="*/ 0 w 192"/>
                <a:gd name="T3" fmla="*/ 155529643 h 336"/>
                <a:gd name="T4" fmla="*/ 483870000 w 192"/>
                <a:gd name="T5" fmla="*/ 155529643 h 336"/>
                <a:gd name="T6" fmla="*/ 0 60000 65536"/>
                <a:gd name="T7" fmla="*/ 0 60000 65536"/>
                <a:gd name="T8" fmla="*/ 0 60000 65536"/>
                <a:gd name="T9" fmla="*/ 0 w 192"/>
                <a:gd name="T10" fmla="*/ 0 h 336"/>
                <a:gd name="T11" fmla="*/ 192 w 19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36">
                  <a:moveTo>
                    <a:pt x="0" y="0"/>
                  </a:moveTo>
                  <a:lnTo>
                    <a:pt x="0" y="336"/>
                  </a:lnTo>
                  <a:lnTo>
                    <a:pt x="192" y="33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8" name="Line 95"/>
            <p:cNvSpPr>
              <a:spLocks noChangeShapeType="1"/>
            </p:cNvSpPr>
            <p:nvPr/>
          </p:nvSpPr>
          <p:spPr bwMode="auto">
            <a:xfrm>
              <a:off x="2273808" y="368808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9" name="Line 96"/>
            <p:cNvSpPr>
              <a:spLocks noChangeShapeType="1"/>
            </p:cNvSpPr>
            <p:nvPr/>
          </p:nvSpPr>
          <p:spPr bwMode="auto">
            <a:xfrm>
              <a:off x="2578608" y="330708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0" name="Line 97"/>
            <p:cNvSpPr>
              <a:spLocks noChangeShapeType="1"/>
            </p:cNvSpPr>
            <p:nvPr/>
          </p:nvSpPr>
          <p:spPr bwMode="auto">
            <a:xfrm>
              <a:off x="2959608" y="361188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1" name="Line 98"/>
            <p:cNvSpPr>
              <a:spLocks noChangeShapeType="1"/>
            </p:cNvSpPr>
            <p:nvPr/>
          </p:nvSpPr>
          <p:spPr bwMode="auto">
            <a:xfrm>
              <a:off x="3340608" y="361188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2" name="Rectangle 99"/>
            <p:cNvSpPr>
              <a:spLocks noChangeArrowheads="1"/>
            </p:cNvSpPr>
            <p:nvPr/>
          </p:nvSpPr>
          <p:spPr bwMode="auto">
            <a:xfrm>
              <a:off x="3134233" y="3535680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73" name="Line 100"/>
            <p:cNvSpPr>
              <a:spLocks noChangeShapeType="1"/>
            </p:cNvSpPr>
            <p:nvPr/>
          </p:nvSpPr>
          <p:spPr bwMode="auto">
            <a:xfrm>
              <a:off x="3569208" y="4221480"/>
              <a:ext cx="1752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4" name="Line 101"/>
            <p:cNvSpPr>
              <a:spLocks noChangeShapeType="1"/>
            </p:cNvSpPr>
            <p:nvPr/>
          </p:nvSpPr>
          <p:spPr bwMode="auto">
            <a:xfrm>
              <a:off x="5626608" y="3621024"/>
              <a:ext cx="0" cy="484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5" name="Line 102"/>
            <p:cNvSpPr>
              <a:spLocks noChangeShapeType="1"/>
            </p:cNvSpPr>
            <p:nvPr/>
          </p:nvSpPr>
          <p:spPr bwMode="auto">
            <a:xfrm>
              <a:off x="3569208" y="4754880"/>
              <a:ext cx="914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6" name="Line 103"/>
            <p:cNvSpPr>
              <a:spLocks noChangeShapeType="1"/>
            </p:cNvSpPr>
            <p:nvPr/>
          </p:nvSpPr>
          <p:spPr bwMode="auto">
            <a:xfrm>
              <a:off x="4788408" y="4907280"/>
              <a:ext cx="533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7" name="Line 104"/>
            <p:cNvSpPr>
              <a:spLocks noChangeShapeType="1"/>
            </p:cNvSpPr>
            <p:nvPr/>
          </p:nvSpPr>
          <p:spPr bwMode="auto">
            <a:xfrm>
              <a:off x="3797808" y="5593080"/>
              <a:ext cx="685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8" name="Line 105"/>
            <p:cNvSpPr>
              <a:spLocks noChangeShapeType="1"/>
            </p:cNvSpPr>
            <p:nvPr/>
          </p:nvSpPr>
          <p:spPr bwMode="auto">
            <a:xfrm>
              <a:off x="2731008" y="5593080"/>
              <a:ext cx="685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9" name="Line 106"/>
            <p:cNvSpPr>
              <a:spLocks noChangeShapeType="1"/>
            </p:cNvSpPr>
            <p:nvPr/>
          </p:nvSpPr>
          <p:spPr bwMode="auto">
            <a:xfrm flipH="1">
              <a:off x="2350008" y="4754880"/>
              <a:ext cx="762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0" name="Line 107"/>
            <p:cNvSpPr>
              <a:spLocks noChangeShapeType="1"/>
            </p:cNvSpPr>
            <p:nvPr/>
          </p:nvSpPr>
          <p:spPr bwMode="auto">
            <a:xfrm>
              <a:off x="2426208" y="4754880"/>
              <a:ext cx="762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1" name="Line 108"/>
            <p:cNvSpPr>
              <a:spLocks noChangeShapeType="1"/>
            </p:cNvSpPr>
            <p:nvPr/>
          </p:nvSpPr>
          <p:spPr bwMode="auto">
            <a:xfrm>
              <a:off x="2426208" y="490728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2" name="Line 110"/>
            <p:cNvSpPr>
              <a:spLocks noChangeShapeType="1"/>
            </p:cNvSpPr>
            <p:nvPr/>
          </p:nvSpPr>
          <p:spPr bwMode="auto">
            <a:xfrm flipV="1">
              <a:off x="4636008" y="566928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3" name="Line 111"/>
            <p:cNvSpPr>
              <a:spLocks noChangeShapeType="1"/>
            </p:cNvSpPr>
            <p:nvPr/>
          </p:nvSpPr>
          <p:spPr bwMode="auto">
            <a:xfrm flipH="1">
              <a:off x="5702808" y="6126480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4" name="Line 112"/>
            <p:cNvSpPr>
              <a:spLocks noChangeShapeType="1"/>
            </p:cNvSpPr>
            <p:nvPr/>
          </p:nvSpPr>
          <p:spPr bwMode="auto">
            <a:xfrm>
              <a:off x="5779008" y="4526280"/>
              <a:ext cx="1600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5" name="Line 113"/>
            <p:cNvSpPr>
              <a:spLocks noChangeShapeType="1"/>
            </p:cNvSpPr>
            <p:nvPr/>
          </p:nvSpPr>
          <p:spPr bwMode="auto">
            <a:xfrm>
              <a:off x="6769608" y="452628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6" name="Line 114"/>
            <p:cNvSpPr>
              <a:spLocks noChangeShapeType="1"/>
            </p:cNvSpPr>
            <p:nvPr/>
          </p:nvSpPr>
          <p:spPr bwMode="auto">
            <a:xfrm flipH="1">
              <a:off x="6007608" y="4450080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115"/>
            <p:cNvSpPr>
              <a:spLocks/>
            </p:cNvSpPr>
            <p:nvPr/>
          </p:nvSpPr>
          <p:spPr bwMode="auto">
            <a:xfrm>
              <a:off x="1588008" y="4373880"/>
              <a:ext cx="6248400" cy="2057400"/>
            </a:xfrm>
            <a:custGeom>
              <a:avLst/>
              <a:gdLst>
                <a:gd name="T0" fmla="*/ 2147483647 w 3936"/>
                <a:gd name="T1" fmla="*/ 1088707500 h 1296"/>
                <a:gd name="T2" fmla="*/ 2147483647 w 3936"/>
                <a:gd name="T3" fmla="*/ 1088707500 h 1296"/>
                <a:gd name="T4" fmla="*/ 2147483647 w 3936"/>
                <a:gd name="T5" fmla="*/ 2147483647 h 1296"/>
                <a:gd name="T6" fmla="*/ 0 w 3936"/>
                <a:gd name="T7" fmla="*/ 2147483647 h 1296"/>
                <a:gd name="T8" fmla="*/ 0 w 3936"/>
                <a:gd name="T9" fmla="*/ 0 h 1296"/>
                <a:gd name="T10" fmla="*/ 846772500 w 3936"/>
                <a:gd name="T11" fmla="*/ 0 h 12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36"/>
                <a:gd name="T19" fmla="*/ 0 h 1296"/>
                <a:gd name="T20" fmla="*/ 3936 w 3936"/>
                <a:gd name="T21" fmla="*/ 1296 h 12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36" h="1296">
                  <a:moveTo>
                    <a:pt x="3840" y="432"/>
                  </a:moveTo>
                  <a:lnTo>
                    <a:pt x="3936" y="432"/>
                  </a:lnTo>
                  <a:lnTo>
                    <a:pt x="3936" y="1296"/>
                  </a:lnTo>
                  <a:lnTo>
                    <a:pt x="0" y="1296"/>
                  </a:ln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8" name="Line 118"/>
            <p:cNvSpPr>
              <a:spLocks noChangeShapeType="1"/>
            </p:cNvSpPr>
            <p:nvPr/>
          </p:nvSpPr>
          <p:spPr bwMode="auto">
            <a:xfrm>
              <a:off x="7074408" y="566928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104"/>
            <p:cNvSpPr>
              <a:spLocks/>
            </p:cNvSpPr>
            <p:nvPr/>
          </p:nvSpPr>
          <p:spPr bwMode="auto">
            <a:xfrm>
              <a:off x="4091354" y="4763600"/>
              <a:ext cx="1828800" cy="609600"/>
            </a:xfrm>
            <a:custGeom>
              <a:avLst/>
              <a:gdLst>
                <a:gd name="T0" fmla="*/ 0 w 1152"/>
                <a:gd name="T1" fmla="*/ 0 h 288"/>
                <a:gd name="T2" fmla="*/ 0 w 1152"/>
                <a:gd name="T3" fmla="*/ 2147483647 h 288"/>
                <a:gd name="T4" fmla="*/ 2147483647 w 1152"/>
                <a:gd name="T5" fmla="*/ 2147483647 h 288"/>
                <a:gd name="T6" fmla="*/ 0 60000 65536"/>
                <a:gd name="T7" fmla="*/ 0 60000 65536"/>
                <a:gd name="T8" fmla="*/ 0 60000 65536"/>
                <a:gd name="T9" fmla="*/ 0 w 1152"/>
                <a:gd name="T10" fmla="*/ 0 h 288"/>
                <a:gd name="T11" fmla="*/ 1152 w 1152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288">
                  <a:moveTo>
                    <a:pt x="0" y="0"/>
                  </a:moveTo>
                  <a:lnTo>
                    <a:pt x="0" y="288"/>
                  </a:lnTo>
                  <a:lnTo>
                    <a:pt x="1152" y="28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0" name="Rectangle 68"/>
            <p:cNvSpPr>
              <a:spLocks noChangeArrowheads="1"/>
            </p:cNvSpPr>
            <p:nvPr/>
          </p:nvSpPr>
          <p:spPr bwMode="auto">
            <a:xfrm>
              <a:off x="4389120" y="3456432"/>
              <a:ext cx="627063" cy="398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>
                  <a:solidFill>
                    <a:prstClr val="black"/>
                  </a:solidFill>
                </a:rPr>
                <a:t>zero</a:t>
              </a:r>
            </a:p>
          </p:txBody>
        </p:sp>
        <p:sp>
          <p:nvSpPr>
            <p:cNvPr id="101" name="Rectangle 79"/>
            <p:cNvSpPr>
              <a:spLocks noChangeArrowheads="1"/>
            </p:cNvSpPr>
            <p:nvPr/>
          </p:nvSpPr>
          <p:spPr bwMode="auto">
            <a:xfrm>
              <a:off x="5340594" y="3953975"/>
              <a:ext cx="28575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=</a:t>
              </a:r>
            </a:p>
          </p:txBody>
        </p:sp>
        <p:sp>
          <p:nvSpPr>
            <p:cNvPr id="102" name="Freeform 144"/>
            <p:cNvSpPr>
              <a:spLocks/>
            </p:cNvSpPr>
            <p:nvPr/>
          </p:nvSpPr>
          <p:spPr bwMode="auto">
            <a:xfrm>
              <a:off x="4419600" y="2958246"/>
              <a:ext cx="1070747" cy="1066800"/>
            </a:xfrm>
            <a:custGeom>
              <a:avLst/>
              <a:gdLst>
                <a:gd name="T0" fmla="*/ 2147483647 w 672"/>
                <a:gd name="T1" fmla="*/ 2147483647 h 1008"/>
                <a:gd name="T2" fmla="*/ 2147483647 w 672"/>
                <a:gd name="T3" fmla="*/ 2147483647 h 1008"/>
                <a:gd name="T4" fmla="*/ 0 w 672"/>
                <a:gd name="T5" fmla="*/ 2147483647 h 1008"/>
                <a:gd name="T6" fmla="*/ 0 w 672"/>
                <a:gd name="T7" fmla="*/ 0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1008"/>
                <a:gd name="T14" fmla="*/ 672 w 672"/>
                <a:gd name="T15" fmla="*/ 1008 h 1008"/>
                <a:gd name="connsiteX0" fmla="*/ 10000 w 10000"/>
                <a:gd name="connsiteY0" fmla="*/ 10000 h 10000"/>
                <a:gd name="connsiteX1" fmla="*/ 10000 w 10000"/>
                <a:gd name="connsiteY1" fmla="*/ 6190 h 10000"/>
                <a:gd name="connsiteX2" fmla="*/ 0 w 10000"/>
                <a:gd name="connsiteY2" fmla="*/ 7948 h 10000"/>
                <a:gd name="connsiteX3" fmla="*/ 0 w 10000"/>
                <a:gd name="connsiteY3" fmla="*/ 0 h 10000"/>
                <a:gd name="connsiteX0" fmla="*/ 10000 w 10000"/>
                <a:gd name="connsiteY0" fmla="*/ 10000 h 10000"/>
                <a:gd name="connsiteX1" fmla="*/ 9890 w 10000"/>
                <a:gd name="connsiteY1" fmla="*/ 8168 h 10000"/>
                <a:gd name="connsiteX2" fmla="*/ 0 w 10000"/>
                <a:gd name="connsiteY2" fmla="*/ 7948 h 10000"/>
                <a:gd name="connsiteX3" fmla="*/ 0 w 10000"/>
                <a:gd name="connsiteY3" fmla="*/ 0 h 10000"/>
                <a:gd name="connsiteX0" fmla="*/ 10000 w 10000"/>
                <a:gd name="connsiteY0" fmla="*/ 10000 h 10000"/>
                <a:gd name="connsiteX1" fmla="*/ 9890 w 10000"/>
                <a:gd name="connsiteY1" fmla="*/ 7838 h 10000"/>
                <a:gd name="connsiteX2" fmla="*/ 0 w 10000"/>
                <a:gd name="connsiteY2" fmla="*/ 7948 h 10000"/>
                <a:gd name="connsiteX3" fmla="*/ 0 w 10000"/>
                <a:gd name="connsiteY3" fmla="*/ 0 h 10000"/>
                <a:gd name="connsiteX0" fmla="*/ 10000 w 10257"/>
                <a:gd name="connsiteY0" fmla="*/ 10000 h 10000"/>
                <a:gd name="connsiteX1" fmla="*/ 10220 w 10257"/>
                <a:gd name="connsiteY1" fmla="*/ 8058 h 10000"/>
                <a:gd name="connsiteX2" fmla="*/ 0 w 10257"/>
                <a:gd name="connsiteY2" fmla="*/ 7948 h 10000"/>
                <a:gd name="connsiteX3" fmla="*/ 0 w 10257"/>
                <a:gd name="connsiteY3" fmla="*/ 0 h 10000"/>
                <a:gd name="connsiteX0" fmla="*/ 10000 w 10037"/>
                <a:gd name="connsiteY0" fmla="*/ 10000 h 10000"/>
                <a:gd name="connsiteX1" fmla="*/ 10000 w 10037"/>
                <a:gd name="connsiteY1" fmla="*/ 7948 h 10000"/>
                <a:gd name="connsiteX2" fmla="*/ 0 w 10037"/>
                <a:gd name="connsiteY2" fmla="*/ 7948 h 10000"/>
                <a:gd name="connsiteX3" fmla="*/ 0 w 10037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7" h="10000">
                  <a:moveTo>
                    <a:pt x="10000" y="10000"/>
                  </a:moveTo>
                  <a:cubicBezTo>
                    <a:pt x="9963" y="9389"/>
                    <a:pt x="10037" y="8559"/>
                    <a:pt x="10000" y="7948"/>
                  </a:cubicBezTo>
                  <a:lnTo>
                    <a:pt x="0" y="7948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3" name="Line 109"/>
            <p:cNvSpPr>
              <a:spLocks noChangeShapeType="1"/>
            </p:cNvSpPr>
            <p:nvPr/>
          </p:nvSpPr>
          <p:spPr bwMode="auto">
            <a:xfrm flipV="1">
              <a:off x="3645408" y="6126480"/>
              <a:ext cx="0" cy="1371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4" name="Line 119"/>
            <p:cNvSpPr>
              <a:spLocks noChangeShapeType="1"/>
            </p:cNvSpPr>
            <p:nvPr/>
          </p:nvSpPr>
          <p:spPr bwMode="auto">
            <a:xfrm flipH="1">
              <a:off x="3331082" y="6263640"/>
              <a:ext cx="3200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7" name="Line 127"/>
            <p:cNvSpPr>
              <a:spLocks noChangeShapeType="1"/>
            </p:cNvSpPr>
            <p:nvPr/>
          </p:nvSpPr>
          <p:spPr bwMode="auto">
            <a:xfrm flipV="1">
              <a:off x="6905624" y="2112963"/>
              <a:ext cx="551717" cy="15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8" name="Rectangle 128"/>
            <p:cNvSpPr>
              <a:spLocks noChangeArrowheads="1"/>
            </p:cNvSpPr>
            <p:nvPr/>
          </p:nvSpPr>
          <p:spPr bwMode="auto">
            <a:xfrm>
              <a:off x="5228492" y="1785816"/>
              <a:ext cx="189699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smtClean="0">
                  <a:solidFill>
                    <a:prstClr val="black"/>
                  </a:solidFill>
                </a:rPr>
                <a:t>Instruction &lt;</a:t>
              </a:r>
              <a:r>
                <a:rPr lang="en-US" dirty="0">
                  <a:solidFill>
                    <a:prstClr val="black"/>
                  </a:solidFill>
                </a:rPr>
                <a:t>31:0&gt;</a:t>
              </a:r>
            </a:p>
          </p:txBody>
        </p:sp>
        <p:sp>
          <p:nvSpPr>
            <p:cNvPr id="110" name="Rectangle 130"/>
            <p:cNvSpPr>
              <a:spLocks noChangeArrowheads="1"/>
            </p:cNvSpPr>
            <p:nvPr/>
          </p:nvSpPr>
          <p:spPr bwMode="auto">
            <a:xfrm rot="5400000">
              <a:off x="4944465" y="2343246"/>
              <a:ext cx="94417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&lt;21:25&gt;</a:t>
              </a:r>
            </a:p>
          </p:txBody>
        </p:sp>
        <p:sp>
          <p:nvSpPr>
            <p:cNvPr id="109" name="Line 129"/>
            <p:cNvSpPr>
              <a:spLocks noChangeShapeType="1"/>
            </p:cNvSpPr>
            <p:nvPr/>
          </p:nvSpPr>
          <p:spPr bwMode="auto">
            <a:xfrm>
              <a:off x="5304692" y="2120901"/>
              <a:ext cx="0" cy="889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1" name="Rectangle 131"/>
            <p:cNvSpPr>
              <a:spLocks noChangeArrowheads="1"/>
            </p:cNvSpPr>
            <p:nvPr/>
          </p:nvSpPr>
          <p:spPr bwMode="auto">
            <a:xfrm rot="5400000">
              <a:off x="5477865" y="2343246"/>
              <a:ext cx="94417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&lt;16:20&gt;</a:t>
              </a:r>
            </a:p>
          </p:txBody>
        </p:sp>
        <p:sp>
          <p:nvSpPr>
            <p:cNvPr id="112" name="Rectangle 132"/>
            <p:cNvSpPr>
              <a:spLocks noChangeArrowheads="1"/>
            </p:cNvSpPr>
            <p:nvPr/>
          </p:nvSpPr>
          <p:spPr bwMode="auto">
            <a:xfrm rot="5400000">
              <a:off x="6011265" y="2343246"/>
              <a:ext cx="94417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&lt;11:15&gt;</a:t>
              </a:r>
            </a:p>
          </p:txBody>
        </p:sp>
        <p:sp>
          <p:nvSpPr>
            <p:cNvPr id="113" name="Rectangle 133"/>
            <p:cNvSpPr>
              <a:spLocks noChangeArrowheads="1"/>
            </p:cNvSpPr>
            <p:nvPr/>
          </p:nvSpPr>
          <p:spPr bwMode="auto">
            <a:xfrm rot="5400000">
              <a:off x="6599267" y="2295377"/>
              <a:ext cx="827151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&lt;0:15&gt;</a:t>
              </a:r>
            </a:p>
          </p:txBody>
        </p:sp>
        <p:sp>
          <p:nvSpPr>
            <p:cNvPr id="114" name="Line 134"/>
            <p:cNvSpPr>
              <a:spLocks noChangeShapeType="1"/>
            </p:cNvSpPr>
            <p:nvPr/>
          </p:nvSpPr>
          <p:spPr bwMode="auto">
            <a:xfrm>
              <a:off x="5838092" y="2120901"/>
              <a:ext cx="0" cy="889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5" name="Line 135"/>
            <p:cNvSpPr>
              <a:spLocks noChangeShapeType="1"/>
            </p:cNvSpPr>
            <p:nvPr/>
          </p:nvSpPr>
          <p:spPr bwMode="auto">
            <a:xfrm>
              <a:off x="6371492" y="2120901"/>
              <a:ext cx="0" cy="889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6" name="Line 136"/>
            <p:cNvSpPr>
              <a:spLocks noChangeShapeType="1"/>
            </p:cNvSpPr>
            <p:nvPr/>
          </p:nvSpPr>
          <p:spPr bwMode="auto">
            <a:xfrm>
              <a:off x="6904892" y="2120901"/>
              <a:ext cx="0" cy="889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7" name="Rectangle 137"/>
            <p:cNvSpPr>
              <a:spLocks noChangeArrowheads="1"/>
            </p:cNvSpPr>
            <p:nvPr/>
          </p:nvSpPr>
          <p:spPr bwMode="auto">
            <a:xfrm>
              <a:off x="6568221" y="2911232"/>
              <a:ext cx="83837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i</a:t>
              </a:r>
              <a:r>
                <a:rPr lang="en-US" dirty="0" smtClean="0">
                  <a:solidFill>
                    <a:prstClr val="black"/>
                  </a:solidFill>
                </a:rPr>
                <a:t>mm16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8" name="Rectangle 138"/>
            <p:cNvSpPr>
              <a:spLocks noChangeArrowheads="1"/>
            </p:cNvSpPr>
            <p:nvPr/>
          </p:nvSpPr>
          <p:spPr bwMode="auto">
            <a:xfrm>
              <a:off x="6163774" y="2911232"/>
              <a:ext cx="38158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r</a:t>
              </a:r>
              <a:r>
                <a:rPr lang="en-US" dirty="0" smtClean="0">
                  <a:solidFill>
                    <a:prstClr val="black"/>
                  </a:solidFill>
                </a:rPr>
                <a:t>d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9" name="Rectangle 139"/>
            <p:cNvSpPr>
              <a:spLocks noChangeArrowheads="1"/>
            </p:cNvSpPr>
            <p:nvPr/>
          </p:nvSpPr>
          <p:spPr bwMode="auto">
            <a:xfrm>
              <a:off x="5671405" y="2911232"/>
              <a:ext cx="339838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>
                  <a:solidFill>
                    <a:prstClr val="black"/>
                  </a:solidFill>
                </a:rPr>
                <a:t>r</a:t>
              </a:r>
              <a:r>
                <a:rPr lang="en-US" dirty="0" err="1" smtClean="0">
                  <a:solidFill>
                    <a:prstClr val="black"/>
                  </a:solidFill>
                </a:rPr>
                <a:t>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0" name="Rectangle 140"/>
            <p:cNvSpPr>
              <a:spLocks noChangeArrowheads="1"/>
            </p:cNvSpPr>
            <p:nvPr/>
          </p:nvSpPr>
          <p:spPr bwMode="auto">
            <a:xfrm>
              <a:off x="5138005" y="2911232"/>
              <a:ext cx="34868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>
                  <a:solidFill>
                    <a:prstClr val="black"/>
                  </a:solidFill>
                </a:rPr>
                <a:t>r</a:t>
              </a:r>
              <a:r>
                <a:rPr lang="en-US" dirty="0" err="1" smtClean="0">
                  <a:solidFill>
                    <a:prstClr val="black"/>
                  </a:solidFill>
                </a:rPr>
                <a:t>s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1" name="Rectangle 141"/>
            <p:cNvSpPr>
              <a:spLocks noChangeArrowheads="1"/>
            </p:cNvSpPr>
            <p:nvPr/>
          </p:nvSpPr>
          <p:spPr bwMode="auto">
            <a:xfrm>
              <a:off x="3325080" y="2120779"/>
              <a:ext cx="239712" cy="369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2" name="Rectangle 143"/>
            <p:cNvSpPr>
              <a:spLocks noChangeArrowheads="1"/>
            </p:cNvSpPr>
            <p:nvPr/>
          </p:nvSpPr>
          <p:spPr bwMode="auto">
            <a:xfrm>
              <a:off x="2034442" y="1950916"/>
              <a:ext cx="1250343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>
                  <a:solidFill>
                    <a:prstClr val="black"/>
                  </a:solidFill>
                </a:rPr>
                <a:t>nPC_sel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123" name="Rectangle 144"/>
            <p:cNvSpPr>
              <a:spLocks noChangeArrowheads="1"/>
            </p:cNvSpPr>
            <p:nvPr/>
          </p:nvSpPr>
          <p:spPr bwMode="auto">
            <a:xfrm>
              <a:off x="3872767" y="1968379"/>
              <a:ext cx="1101725" cy="10001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r>
                <a:rPr lang="en-US" sz="2000" b="1" dirty="0" err="1" smtClean="0">
                  <a:solidFill>
                    <a:prstClr val="black"/>
                  </a:solidFill>
                </a:rPr>
                <a:t>Instr</a:t>
              </a:r>
              <a:endParaRPr lang="en-US" sz="2000" b="1" dirty="0" smtClean="0">
                <a:solidFill>
                  <a:prstClr val="black"/>
                </a:solidFill>
              </a:endParaRPr>
            </a:p>
            <a:p>
              <a:pPr algn="ctr" defTabSz="457200">
                <a:defRPr/>
              </a:pPr>
              <a:r>
                <a:rPr lang="en-US" sz="2000" b="1" dirty="0" smtClean="0">
                  <a:solidFill>
                    <a:prstClr val="black"/>
                  </a:solidFill>
                </a:rPr>
                <a:t>Fetch</a:t>
              </a:r>
            </a:p>
            <a:p>
              <a:pPr algn="ctr" defTabSz="457200">
                <a:defRPr/>
              </a:pPr>
              <a:r>
                <a:rPr lang="en-US" sz="2000" b="1" dirty="0" smtClean="0">
                  <a:solidFill>
                    <a:prstClr val="black"/>
                  </a:solidFill>
                </a:rPr>
                <a:t>Unit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125" name="Line 146"/>
            <p:cNvSpPr>
              <a:spLocks noChangeShapeType="1"/>
            </p:cNvSpPr>
            <p:nvPr/>
          </p:nvSpPr>
          <p:spPr bwMode="auto">
            <a:xfrm>
              <a:off x="3475892" y="2179516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" name="Line 147"/>
            <p:cNvSpPr>
              <a:spLocks noChangeShapeType="1"/>
            </p:cNvSpPr>
            <p:nvPr/>
          </p:nvSpPr>
          <p:spPr bwMode="auto">
            <a:xfrm>
              <a:off x="3475892" y="2179516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7" name="Rectangle 148"/>
            <p:cNvSpPr>
              <a:spLocks noChangeArrowheads="1"/>
            </p:cNvSpPr>
            <p:nvPr/>
          </p:nvSpPr>
          <p:spPr bwMode="auto">
            <a:xfrm>
              <a:off x="3149478" y="2496039"/>
              <a:ext cx="5594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CLK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128" name="Line 149"/>
            <p:cNvSpPr>
              <a:spLocks noChangeShapeType="1"/>
            </p:cNvSpPr>
            <p:nvPr/>
          </p:nvSpPr>
          <p:spPr bwMode="auto">
            <a:xfrm flipH="1">
              <a:off x="3628292" y="2712916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9" name="Line 150"/>
            <p:cNvSpPr>
              <a:spLocks noChangeShapeType="1"/>
            </p:cNvSpPr>
            <p:nvPr/>
          </p:nvSpPr>
          <p:spPr bwMode="auto">
            <a:xfrm>
              <a:off x="3856892" y="2636716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0" name="Line 151"/>
            <p:cNvSpPr>
              <a:spLocks noChangeShapeType="1"/>
            </p:cNvSpPr>
            <p:nvPr/>
          </p:nvSpPr>
          <p:spPr bwMode="auto">
            <a:xfrm flipH="1">
              <a:off x="3856892" y="2712916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138" name="Straight Connector 137"/>
            <p:cNvCxnSpPr/>
            <p:nvPr/>
          </p:nvCxnSpPr>
          <p:spPr>
            <a:xfrm flipV="1">
              <a:off x="6373368" y="2114550"/>
              <a:ext cx="53035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5843588" y="2114550"/>
              <a:ext cx="53035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5303520" y="2112264"/>
              <a:ext cx="5394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V="1">
              <a:off x="4983480" y="2112264"/>
              <a:ext cx="3200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8" name="Group 141"/>
          <p:cNvGrpSpPr/>
          <p:nvPr/>
        </p:nvGrpSpPr>
        <p:grpSpPr>
          <a:xfrm>
            <a:off x="914400" y="1783080"/>
            <a:ext cx="7526022" cy="4662009"/>
            <a:chOff x="914400" y="1785816"/>
            <a:chExt cx="7526022" cy="4662009"/>
          </a:xfrm>
        </p:grpSpPr>
        <p:sp>
          <p:nvSpPr>
            <p:cNvPr id="132" name="Rectangle 26"/>
            <p:cNvSpPr>
              <a:spLocks noChangeArrowheads="1"/>
            </p:cNvSpPr>
            <p:nvPr/>
          </p:nvSpPr>
          <p:spPr bwMode="auto">
            <a:xfrm>
              <a:off x="5855208" y="420389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33" name="Rectangle 27"/>
            <p:cNvSpPr>
              <a:spLocks noChangeArrowheads="1"/>
            </p:cNvSpPr>
            <p:nvPr/>
          </p:nvSpPr>
          <p:spPr bwMode="auto">
            <a:xfrm>
              <a:off x="5166359" y="3264408"/>
              <a:ext cx="1199271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ALUctr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134" name="Rectangle 28"/>
            <p:cNvSpPr>
              <a:spLocks noChangeArrowheads="1"/>
            </p:cNvSpPr>
            <p:nvPr/>
          </p:nvSpPr>
          <p:spPr bwMode="auto">
            <a:xfrm>
              <a:off x="1920880" y="4847120"/>
              <a:ext cx="5594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CLK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135" name="Rectangle 29"/>
            <p:cNvSpPr>
              <a:spLocks noChangeArrowheads="1"/>
            </p:cNvSpPr>
            <p:nvPr/>
          </p:nvSpPr>
          <p:spPr bwMode="auto">
            <a:xfrm>
              <a:off x="1424496" y="4002405"/>
              <a:ext cx="720725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>
                  <a:solidFill>
                    <a:prstClr val="black"/>
                  </a:solidFill>
                </a:rPr>
                <a:t>busW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6" name="Rectangle 30"/>
            <p:cNvSpPr>
              <a:spLocks noChangeArrowheads="1"/>
            </p:cNvSpPr>
            <p:nvPr/>
          </p:nvSpPr>
          <p:spPr bwMode="auto">
            <a:xfrm>
              <a:off x="1280160" y="3307080"/>
              <a:ext cx="1122937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RegWr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137" name="Line 31"/>
            <p:cNvSpPr>
              <a:spLocks noChangeShapeType="1"/>
            </p:cNvSpPr>
            <p:nvPr/>
          </p:nvSpPr>
          <p:spPr bwMode="auto">
            <a:xfrm flipH="1">
              <a:off x="1734058" y="4321492"/>
              <a:ext cx="88900" cy="128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2" name="Rectangle 32"/>
            <p:cNvSpPr>
              <a:spLocks noChangeArrowheads="1"/>
            </p:cNvSpPr>
            <p:nvPr/>
          </p:nvSpPr>
          <p:spPr bwMode="auto">
            <a:xfrm>
              <a:off x="1586421" y="44215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43" name="Line 33"/>
            <p:cNvSpPr>
              <a:spLocks noChangeShapeType="1"/>
            </p:cNvSpPr>
            <p:nvPr/>
          </p:nvSpPr>
          <p:spPr bwMode="auto">
            <a:xfrm flipH="1">
              <a:off x="4559808" y="4145280"/>
              <a:ext cx="88900" cy="130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4" name="Rectangle 34"/>
            <p:cNvSpPr>
              <a:spLocks noChangeArrowheads="1"/>
            </p:cNvSpPr>
            <p:nvPr/>
          </p:nvSpPr>
          <p:spPr bwMode="auto">
            <a:xfrm>
              <a:off x="4407408" y="3840480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45" name="Rectangle 35"/>
            <p:cNvSpPr>
              <a:spLocks noChangeArrowheads="1"/>
            </p:cNvSpPr>
            <p:nvPr/>
          </p:nvSpPr>
          <p:spPr bwMode="auto">
            <a:xfrm>
              <a:off x="3613658" y="3840480"/>
              <a:ext cx="717550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busA</a:t>
              </a:r>
            </a:p>
          </p:txBody>
        </p:sp>
        <p:sp>
          <p:nvSpPr>
            <p:cNvPr id="146" name="Line 36"/>
            <p:cNvSpPr>
              <a:spLocks noChangeShapeType="1"/>
            </p:cNvSpPr>
            <p:nvPr/>
          </p:nvSpPr>
          <p:spPr bwMode="auto">
            <a:xfrm flipV="1">
              <a:off x="3874008" y="4678680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7" name="Rectangle 37"/>
            <p:cNvSpPr>
              <a:spLocks noChangeArrowheads="1"/>
            </p:cNvSpPr>
            <p:nvPr/>
          </p:nvSpPr>
          <p:spPr bwMode="auto">
            <a:xfrm>
              <a:off x="3718433" y="48025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48" name="Rectangle 38"/>
            <p:cNvSpPr>
              <a:spLocks noChangeArrowheads="1"/>
            </p:cNvSpPr>
            <p:nvPr/>
          </p:nvSpPr>
          <p:spPr bwMode="auto">
            <a:xfrm>
              <a:off x="3645408" y="4373880"/>
              <a:ext cx="703263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busB</a:t>
              </a:r>
            </a:p>
          </p:txBody>
        </p:sp>
        <p:sp>
          <p:nvSpPr>
            <p:cNvPr id="149" name="Line 39"/>
            <p:cNvSpPr>
              <a:spLocks noChangeShapeType="1"/>
            </p:cNvSpPr>
            <p:nvPr/>
          </p:nvSpPr>
          <p:spPr bwMode="auto">
            <a:xfrm flipV="1">
              <a:off x="3264408" y="3684905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Line 40"/>
            <p:cNvSpPr>
              <a:spLocks noChangeShapeType="1"/>
            </p:cNvSpPr>
            <p:nvPr/>
          </p:nvSpPr>
          <p:spPr bwMode="auto">
            <a:xfrm flipV="1">
              <a:off x="2515108" y="3684905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1" name="Rectangle 41"/>
            <p:cNvSpPr>
              <a:spLocks noChangeArrowheads="1"/>
            </p:cNvSpPr>
            <p:nvPr/>
          </p:nvSpPr>
          <p:spPr bwMode="auto">
            <a:xfrm>
              <a:off x="2372233" y="3535680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152" name="Line 42"/>
            <p:cNvSpPr>
              <a:spLocks noChangeShapeType="1"/>
            </p:cNvSpPr>
            <p:nvPr/>
          </p:nvSpPr>
          <p:spPr bwMode="auto">
            <a:xfrm flipV="1">
              <a:off x="2896108" y="3684905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Rectangle 43"/>
            <p:cNvSpPr>
              <a:spLocks noChangeArrowheads="1"/>
            </p:cNvSpPr>
            <p:nvPr/>
          </p:nvSpPr>
          <p:spPr bwMode="auto">
            <a:xfrm>
              <a:off x="2731008" y="3535680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154" name="Rectangle 44"/>
            <p:cNvSpPr>
              <a:spLocks noChangeArrowheads="1"/>
            </p:cNvSpPr>
            <p:nvPr/>
          </p:nvSpPr>
          <p:spPr bwMode="auto">
            <a:xfrm>
              <a:off x="2310321" y="3911917"/>
              <a:ext cx="475901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smtClean="0">
                  <a:solidFill>
                    <a:prstClr val="black"/>
                  </a:solidFill>
                </a:rPr>
                <a:t>RW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55" name="Rectangle 45"/>
            <p:cNvSpPr>
              <a:spLocks noChangeArrowheads="1"/>
            </p:cNvSpPr>
            <p:nvPr/>
          </p:nvSpPr>
          <p:spPr bwMode="auto">
            <a:xfrm>
              <a:off x="2767521" y="3911917"/>
              <a:ext cx="413576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smtClean="0">
                  <a:solidFill>
                    <a:prstClr val="black"/>
                  </a:solidFill>
                </a:rPr>
                <a:t>RA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56" name="Rectangle 46"/>
            <p:cNvSpPr>
              <a:spLocks noChangeArrowheads="1"/>
            </p:cNvSpPr>
            <p:nvPr/>
          </p:nvSpPr>
          <p:spPr bwMode="auto">
            <a:xfrm>
              <a:off x="3148521" y="3911917"/>
              <a:ext cx="40716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smtClean="0">
                  <a:solidFill>
                    <a:prstClr val="black"/>
                  </a:solidFill>
                </a:rPr>
                <a:t>RB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57" name="Rectangle 48"/>
            <p:cNvSpPr>
              <a:spLocks noChangeArrowheads="1"/>
            </p:cNvSpPr>
            <p:nvPr/>
          </p:nvSpPr>
          <p:spPr bwMode="auto">
            <a:xfrm>
              <a:off x="2731008" y="3307080"/>
              <a:ext cx="34955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 smtClean="0">
                  <a:solidFill>
                    <a:prstClr val="black"/>
                  </a:solidFill>
                </a:rPr>
                <a:t>rs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8" name="Rectangle 49"/>
            <p:cNvSpPr>
              <a:spLocks noChangeArrowheads="1"/>
            </p:cNvSpPr>
            <p:nvPr/>
          </p:nvSpPr>
          <p:spPr bwMode="auto">
            <a:xfrm>
              <a:off x="2562733" y="2545080"/>
              <a:ext cx="340539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 smtClean="0">
                  <a:solidFill>
                    <a:prstClr val="black"/>
                  </a:solidFill>
                </a:rPr>
                <a:t>rt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9" name="Rectangle 50"/>
            <p:cNvSpPr>
              <a:spLocks noChangeArrowheads="1"/>
            </p:cNvSpPr>
            <p:nvPr/>
          </p:nvSpPr>
          <p:spPr bwMode="auto">
            <a:xfrm>
              <a:off x="3140176" y="3307080"/>
              <a:ext cx="340539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dirty="0" err="1" smtClean="0">
                  <a:solidFill>
                    <a:prstClr val="black"/>
                  </a:solidFill>
                </a:rPr>
                <a:t>rt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0" name="Rectangle 51"/>
            <p:cNvSpPr>
              <a:spLocks noChangeArrowheads="1"/>
            </p:cNvSpPr>
            <p:nvPr/>
          </p:nvSpPr>
          <p:spPr bwMode="auto">
            <a:xfrm>
              <a:off x="2130933" y="2545080"/>
              <a:ext cx="38134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smtClean="0">
                  <a:solidFill>
                    <a:prstClr val="black"/>
                  </a:solidFill>
                </a:rPr>
                <a:t>rd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1" name="Rectangle 52"/>
            <p:cNvSpPr>
              <a:spLocks noChangeArrowheads="1"/>
            </p:cNvSpPr>
            <p:nvPr/>
          </p:nvSpPr>
          <p:spPr bwMode="auto">
            <a:xfrm>
              <a:off x="914400" y="2545080"/>
              <a:ext cx="115480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RegDst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162" name="Rectangle 53"/>
            <p:cNvSpPr>
              <a:spLocks noChangeArrowheads="1"/>
            </p:cNvSpPr>
            <p:nvPr/>
          </p:nvSpPr>
          <p:spPr bwMode="auto">
            <a:xfrm rot="5400000">
              <a:off x="3084655" y="5424033"/>
              <a:ext cx="1042416" cy="3566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r>
                <a:rPr lang="en-US" b="1" dirty="0" smtClean="0">
                  <a:solidFill>
                    <a:prstClr val="black"/>
                  </a:solidFill>
                </a:rPr>
                <a:t>Extender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163" name="Rectangle 55"/>
            <p:cNvSpPr>
              <a:spLocks noChangeArrowheads="1"/>
            </p:cNvSpPr>
            <p:nvPr/>
          </p:nvSpPr>
          <p:spPr bwMode="auto">
            <a:xfrm>
              <a:off x="3950208" y="56407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64" name="Line 56"/>
            <p:cNvSpPr>
              <a:spLocks noChangeShapeType="1"/>
            </p:cNvSpPr>
            <p:nvPr/>
          </p:nvSpPr>
          <p:spPr bwMode="auto">
            <a:xfrm flipH="1">
              <a:off x="4102608" y="5539105"/>
              <a:ext cx="88900" cy="130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5" name="Line 57"/>
            <p:cNvSpPr>
              <a:spLocks noChangeShapeType="1"/>
            </p:cNvSpPr>
            <p:nvPr/>
          </p:nvSpPr>
          <p:spPr bwMode="auto">
            <a:xfrm flipH="1">
              <a:off x="3023108" y="5540692"/>
              <a:ext cx="88900" cy="128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6" name="Rectangle 58"/>
            <p:cNvSpPr>
              <a:spLocks noChangeArrowheads="1"/>
            </p:cNvSpPr>
            <p:nvPr/>
          </p:nvSpPr>
          <p:spPr bwMode="auto">
            <a:xfrm>
              <a:off x="2807208" y="56407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167" name="Rectangle 59"/>
            <p:cNvSpPr>
              <a:spLocks noChangeArrowheads="1"/>
            </p:cNvSpPr>
            <p:nvPr/>
          </p:nvSpPr>
          <p:spPr bwMode="auto">
            <a:xfrm>
              <a:off x="1892808" y="5364480"/>
              <a:ext cx="911225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imm16</a:t>
              </a:r>
            </a:p>
          </p:txBody>
        </p:sp>
        <p:sp>
          <p:nvSpPr>
            <p:cNvPr id="168" name="Rectangle 60"/>
            <p:cNvSpPr>
              <a:spLocks noChangeArrowheads="1"/>
            </p:cNvSpPr>
            <p:nvPr/>
          </p:nvSpPr>
          <p:spPr bwMode="auto">
            <a:xfrm>
              <a:off x="4023360" y="5974080"/>
              <a:ext cx="1159293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ALUSrc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169" name="Rectangle 61"/>
            <p:cNvSpPr>
              <a:spLocks noChangeArrowheads="1"/>
            </p:cNvSpPr>
            <p:nvPr/>
          </p:nvSpPr>
          <p:spPr bwMode="auto">
            <a:xfrm>
              <a:off x="2103120" y="6050280"/>
              <a:ext cx="10571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ExtOp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170" name="Line 62"/>
            <p:cNvSpPr>
              <a:spLocks noChangeShapeType="1"/>
            </p:cNvSpPr>
            <p:nvPr/>
          </p:nvSpPr>
          <p:spPr bwMode="auto">
            <a:xfrm flipV="1">
              <a:off x="7531608" y="3931920"/>
              <a:ext cx="0" cy="475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1" name="Rectangle 63"/>
            <p:cNvSpPr>
              <a:spLocks noChangeArrowheads="1"/>
            </p:cNvSpPr>
            <p:nvPr/>
          </p:nvSpPr>
          <p:spPr bwMode="auto">
            <a:xfrm>
              <a:off x="6858000" y="3566160"/>
              <a:ext cx="1582422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MemtoReg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172" name="Rectangle 64"/>
            <p:cNvSpPr>
              <a:spLocks noChangeArrowheads="1"/>
            </p:cNvSpPr>
            <p:nvPr/>
          </p:nvSpPr>
          <p:spPr bwMode="auto">
            <a:xfrm>
              <a:off x="5224303" y="5909912"/>
              <a:ext cx="5594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CLK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173" name="Rectangle 65"/>
            <p:cNvSpPr>
              <a:spLocks noChangeArrowheads="1"/>
            </p:cNvSpPr>
            <p:nvPr/>
          </p:nvSpPr>
          <p:spPr bwMode="auto">
            <a:xfrm>
              <a:off x="5073160" y="5364480"/>
              <a:ext cx="935038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>
                  <a:solidFill>
                    <a:prstClr val="black"/>
                  </a:solidFill>
                </a:rPr>
                <a:t>Data In</a:t>
              </a:r>
            </a:p>
          </p:txBody>
        </p:sp>
        <p:sp>
          <p:nvSpPr>
            <p:cNvPr id="174" name="Line 66"/>
            <p:cNvSpPr>
              <a:spLocks noChangeShapeType="1"/>
            </p:cNvSpPr>
            <p:nvPr/>
          </p:nvSpPr>
          <p:spPr bwMode="auto">
            <a:xfrm flipH="1">
              <a:off x="5520246" y="5283517"/>
              <a:ext cx="88900" cy="128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5" name="Rectangle 67"/>
            <p:cNvSpPr>
              <a:spLocks noChangeArrowheads="1"/>
            </p:cNvSpPr>
            <p:nvPr/>
          </p:nvSpPr>
          <p:spPr bwMode="auto">
            <a:xfrm>
              <a:off x="5550408" y="5059680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76" name="Line 68"/>
            <p:cNvSpPr>
              <a:spLocks noChangeShapeType="1"/>
            </p:cNvSpPr>
            <p:nvPr/>
          </p:nvSpPr>
          <p:spPr bwMode="auto">
            <a:xfrm flipV="1">
              <a:off x="6223508" y="4224528"/>
              <a:ext cx="12700" cy="932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7" name="Rectangle 69"/>
            <p:cNvSpPr>
              <a:spLocks noChangeArrowheads="1"/>
            </p:cNvSpPr>
            <p:nvPr/>
          </p:nvSpPr>
          <p:spPr bwMode="auto">
            <a:xfrm>
              <a:off x="5669280" y="3840480"/>
              <a:ext cx="129253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prstClr val="black"/>
                  </a:solidFill>
                </a:rPr>
                <a:t>MemWr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grpSp>
          <p:nvGrpSpPr>
            <p:cNvPr id="268" name="Group 70"/>
            <p:cNvGrpSpPr>
              <a:grpSpLocks/>
            </p:cNvGrpSpPr>
            <p:nvPr/>
          </p:nvGrpSpPr>
          <p:grpSpPr bwMode="auto">
            <a:xfrm>
              <a:off x="2121408" y="2973705"/>
              <a:ext cx="838200" cy="336550"/>
              <a:chOff x="2640" y="1422"/>
              <a:chExt cx="528" cy="212"/>
            </a:xfrm>
          </p:grpSpPr>
          <p:sp>
            <p:nvSpPr>
              <p:cNvPr id="253" name="Rectangle 71"/>
              <p:cNvSpPr>
                <a:spLocks noChangeArrowheads="1"/>
              </p:cNvSpPr>
              <p:nvPr/>
            </p:nvSpPr>
            <p:spPr bwMode="auto">
              <a:xfrm>
                <a:off x="2928" y="1422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254" name="Rectangle 72"/>
              <p:cNvSpPr>
                <a:spLocks noChangeArrowheads="1"/>
              </p:cNvSpPr>
              <p:nvPr/>
            </p:nvSpPr>
            <p:spPr bwMode="auto">
              <a:xfrm>
                <a:off x="2688" y="1422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255" name="Freeform 73"/>
              <p:cNvSpPr>
                <a:spLocks/>
              </p:cNvSpPr>
              <p:nvPr/>
            </p:nvSpPr>
            <p:spPr bwMode="auto">
              <a:xfrm>
                <a:off x="2640" y="1440"/>
                <a:ext cx="528" cy="192"/>
              </a:xfrm>
              <a:custGeom>
                <a:avLst/>
                <a:gdLst>
                  <a:gd name="T0" fmla="*/ 0 w 528"/>
                  <a:gd name="T1" fmla="*/ 0 h 192"/>
                  <a:gd name="T2" fmla="*/ 48 w 528"/>
                  <a:gd name="T3" fmla="*/ 192 h 192"/>
                  <a:gd name="T4" fmla="*/ 480 w 528"/>
                  <a:gd name="T5" fmla="*/ 192 h 192"/>
                  <a:gd name="T6" fmla="*/ 528 w 528"/>
                  <a:gd name="T7" fmla="*/ 0 h 192"/>
                  <a:gd name="T8" fmla="*/ 0 w 528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192"/>
                  <a:gd name="T17" fmla="*/ 528 w 528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192">
                    <a:moveTo>
                      <a:pt x="0" y="0"/>
                    </a:moveTo>
                    <a:lnTo>
                      <a:pt x="48" y="192"/>
                    </a:lnTo>
                    <a:lnTo>
                      <a:pt x="480" y="192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9" name="Rectangle 74"/>
            <p:cNvSpPr>
              <a:spLocks noChangeArrowheads="1"/>
            </p:cNvSpPr>
            <p:nvPr/>
          </p:nvSpPr>
          <p:spPr bwMode="auto">
            <a:xfrm>
              <a:off x="2121408" y="3916680"/>
              <a:ext cx="1447800" cy="990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r>
                <a:rPr lang="en-US" sz="2000" b="1" dirty="0" err="1" smtClean="0">
                  <a:solidFill>
                    <a:prstClr val="black"/>
                  </a:solidFill>
                </a:rPr>
                <a:t>RegFile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grpSp>
          <p:nvGrpSpPr>
            <p:cNvPr id="269" name="Group 75"/>
            <p:cNvGrpSpPr>
              <a:grpSpLocks/>
            </p:cNvGrpSpPr>
            <p:nvPr/>
          </p:nvGrpSpPr>
          <p:grpSpPr bwMode="auto">
            <a:xfrm>
              <a:off x="4429633" y="4526280"/>
              <a:ext cx="358775" cy="1219200"/>
              <a:chOff x="3518" y="2640"/>
              <a:chExt cx="226" cy="768"/>
            </a:xfrm>
          </p:grpSpPr>
          <p:sp>
            <p:nvSpPr>
              <p:cNvPr id="250" name="Rectangle 76"/>
              <p:cNvSpPr>
                <a:spLocks noChangeArrowheads="1"/>
              </p:cNvSpPr>
              <p:nvPr/>
            </p:nvSpPr>
            <p:spPr bwMode="auto">
              <a:xfrm>
                <a:off x="3518" y="2696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251" name="Rectangle 77"/>
              <p:cNvSpPr>
                <a:spLocks noChangeArrowheads="1"/>
              </p:cNvSpPr>
              <p:nvPr/>
            </p:nvSpPr>
            <p:spPr bwMode="auto">
              <a:xfrm>
                <a:off x="3518" y="3187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252" name="Freeform 78"/>
              <p:cNvSpPr>
                <a:spLocks/>
              </p:cNvSpPr>
              <p:nvPr/>
            </p:nvSpPr>
            <p:spPr bwMode="auto">
              <a:xfrm>
                <a:off x="3552" y="2640"/>
                <a:ext cx="192" cy="768"/>
              </a:xfrm>
              <a:custGeom>
                <a:avLst/>
                <a:gdLst>
                  <a:gd name="T0" fmla="*/ 0 w 192"/>
                  <a:gd name="T1" fmla="*/ 0 h 768"/>
                  <a:gd name="T2" fmla="*/ 0 w 192"/>
                  <a:gd name="T3" fmla="*/ 768 h 768"/>
                  <a:gd name="T4" fmla="*/ 192 w 192"/>
                  <a:gd name="T5" fmla="*/ 672 h 768"/>
                  <a:gd name="T6" fmla="*/ 192 w 192"/>
                  <a:gd name="T7" fmla="*/ 96 h 768"/>
                  <a:gd name="T8" fmla="*/ 0 w 192"/>
                  <a:gd name="T9" fmla="*/ 0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768"/>
                  <a:gd name="T17" fmla="*/ 192 w 192"/>
                  <a:gd name="T18" fmla="*/ 768 h 7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768">
                    <a:moveTo>
                      <a:pt x="0" y="0"/>
                    </a:moveTo>
                    <a:lnTo>
                      <a:pt x="0" y="768"/>
                    </a:lnTo>
                    <a:lnTo>
                      <a:pt x="192" y="672"/>
                    </a:lnTo>
                    <a:lnTo>
                      <a:pt x="192" y="9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0" name="Group 79"/>
            <p:cNvGrpSpPr>
              <a:grpSpLocks/>
            </p:cNvGrpSpPr>
            <p:nvPr/>
          </p:nvGrpSpPr>
          <p:grpSpPr bwMode="auto">
            <a:xfrm>
              <a:off x="5293233" y="3916680"/>
              <a:ext cx="485775" cy="1143000"/>
              <a:chOff x="4009" y="2304"/>
              <a:chExt cx="306" cy="720"/>
            </a:xfrm>
          </p:grpSpPr>
          <p:sp>
            <p:nvSpPr>
              <p:cNvPr id="247" name="Rectangle 80"/>
              <p:cNvSpPr>
                <a:spLocks noChangeArrowheads="1"/>
              </p:cNvSpPr>
              <p:nvPr/>
            </p:nvSpPr>
            <p:spPr bwMode="auto">
              <a:xfrm>
                <a:off x="4009" y="2322"/>
                <a:ext cx="115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endParaRPr lang="en-US" sz="16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Rectangle 81"/>
              <p:cNvSpPr>
                <a:spLocks noChangeArrowheads="1"/>
              </p:cNvSpPr>
              <p:nvPr/>
            </p:nvSpPr>
            <p:spPr bwMode="auto">
              <a:xfrm rot="5400000">
                <a:off x="3999" y="2542"/>
                <a:ext cx="35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b="1" dirty="0">
                    <a:solidFill>
                      <a:prstClr val="black"/>
                    </a:solidFill>
                  </a:rPr>
                  <a:t>ALU</a:t>
                </a:r>
              </a:p>
            </p:txBody>
          </p:sp>
          <p:sp>
            <p:nvSpPr>
              <p:cNvPr id="249" name="Freeform 82"/>
              <p:cNvSpPr>
                <a:spLocks/>
              </p:cNvSpPr>
              <p:nvPr/>
            </p:nvSpPr>
            <p:spPr bwMode="auto">
              <a:xfrm>
                <a:off x="4032" y="2304"/>
                <a:ext cx="283" cy="720"/>
              </a:xfrm>
              <a:custGeom>
                <a:avLst/>
                <a:gdLst>
                  <a:gd name="T0" fmla="*/ 0 w 240"/>
                  <a:gd name="T1" fmla="*/ 0 h 672"/>
                  <a:gd name="T2" fmla="*/ 0 w 240"/>
                  <a:gd name="T3" fmla="*/ 331 h 672"/>
                  <a:gd name="T4" fmla="*/ 67 w 240"/>
                  <a:gd name="T5" fmla="*/ 386 h 672"/>
                  <a:gd name="T6" fmla="*/ 0 w 240"/>
                  <a:gd name="T7" fmla="*/ 440 h 672"/>
                  <a:gd name="T8" fmla="*/ 0 w 240"/>
                  <a:gd name="T9" fmla="*/ 771 h 672"/>
                  <a:gd name="T10" fmla="*/ 334 w 240"/>
                  <a:gd name="T11" fmla="*/ 551 h 672"/>
                  <a:gd name="T12" fmla="*/ 334 w 240"/>
                  <a:gd name="T13" fmla="*/ 221 h 672"/>
                  <a:gd name="T14" fmla="*/ 0 w 240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0"/>
                  <a:gd name="T25" fmla="*/ 0 h 672"/>
                  <a:gd name="T26" fmla="*/ 240 w 240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0" h="672">
                    <a:moveTo>
                      <a:pt x="0" y="0"/>
                    </a:moveTo>
                    <a:lnTo>
                      <a:pt x="0" y="288"/>
                    </a:lnTo>
                    <a:lnTo>
                      <a:pt x="48" y="336"/>
                    </a:lnTo>
                    <a:lnTo>
                      <a:pt x="0" y="384"/>
                    </a:lnTo>
                    <a:lnTo>
                      <a:pt x="0" y="672"/>
                    </a:lnTo>
                    <a:lnTo>
                      <a:pt x="240" y="480"/>
                    </a:lnTo>
                    <a:lnTo>
                      <a:pt x="240" y="1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2" name="Rectangle 83"/>
            <p:cNvSpPr>
              <a:spLocks noChangeArrowheads="1"/>
            </p:cNvSpPr>
            <p:nvPr/>
          </p:nvSpPr>
          <p:spPr bwMode="auto">
            <a:xfrm>
              <a:off x="7325233" y="4421505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83" name="Rectangle 84"/>
            <p:cNvSpPr>
              <a:spLocks noChangeArrowheads="1"/>
            </p:cNvSpPr>
            <p:nvPr/>
          </p:nvSpPr>
          <p:spPr bwMode="auto">
            <a:xfrm>
              <a:off x="7325233" y="5412105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184" name="Freeform 85"/>
            <p:cNvSpPr>
              <a:spLocks/>
            </p:cNvSpPr>
            <p:nvPr/>
          </p:nvSpPr>
          <p:spPr bwMode="auto">
            <a:xfrm>
              <a:off x="7379208" y="4297680"/>
              <a:ext cx="304800" cy="1600200"/>
            </a:xfrm>
            <a:custGeom>
              <a:avLst/>
              <a:gdLst>
                <a:gd name="T0" fmla="*/ 0 w 192"/>
                <a:gd name="T1" fmla="*/ 0 h 1008"/>
                <a:gd name="T2" fmla="*/ 0 w 192"/>
                <a:gd name="T3" fmla="*/ 2147483647 h 1008"/>
                <a:gd name="T4" fmla="*/ 483870000 w 192"/>
                <a:gd name="T5" fmla="*/ 2147483647 h 1008"/>
                <a:gd name="T6" fmla="*/ 483870000 w 192"/>
                <a:gd name="T7" fmla="*/ 362902500 h 1008"/>
                <a:gd name="T8" fmla="*/ 0 w 192"/>
                <a:gd name="T9" fmla="*/ 0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1008"/>
                <a:gd name="T17" fmla="*/ 192 w 192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1008">
                  <a:moveTo>
                    <a:pt x="0" y="0"/>
                  </a:moveTo>
                  <a:lnTo>
                    <a:pt x="0" y="1008"/>
                  </a:lnTo>
                  <a:lnTo>
                    <a:pt x="192" y="864"/>
                  </a:lnTo>
                  <a:lnTo>
                    <a:pt x="192" y="1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5" name="Rectangle 86"/>
            <p:cNvSpPr>
              <a:spLocks noChangeArrowheads="1"/>
            </p:cNvSpPr>
            <p:nvPr/>
          </p:nvSpPr>
          <p:spPr bwMode="auto">
            <a:xfrm>
              <a:off x="5921883" y="5159692"/>
              <a:ext cx="1127125" cy="112871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r>
                <a:rPr lang="en-US" sz="2000" b="1" dirty="0" smtClean="0">
                  <a:solidFill>
                    <a:prstClr val="black"/>
                  </a:solidFill>
                </a:rPr>
                <a:t>Data</a:t>
              </a:r>
            </a:p>
            <a:p>
              <a:pPr algn="ctr" defTabSz="457200">
                <a:defRPr/>
              </a:pPr>
              <a:r>
                <a:rPr lang="en-US" sz="2000" b="1" dirty="0" smtClean="0">
                  <a:solidFill>
                    <a:prstClr val="black"/>
                  </a:solidFill>
                </a:rPr>
                <a:t>Memory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186" name="Rectangle 87"/>
            <p:cNvSpPr>
              <a:spLocks noChangeArrowheads="1"/>
            </p:cNvSpPr>
            <p:nvPr/>
          </p:nvSpPr>
          <p:spPr bwMode="auto">
            <a:xfrm>
              <a:off x="5902833" y="5107305"/>
              <a:ext cx="63817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err="1">
                  <a:solidFill>
                    <a:prstClr val="black"/>
                  </a:solidFill>
                </a:rPr>
                <a:t>WrEn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87" name="Rectangle 88"/>
            <p:cNvSpPr>
              <a:spLocks noChangeArrowheads="1"/>
            </p:cNvSpPr>
            <p:nvPr/>
          </p:nvSpPr>
          <p:spPr bwMode="auto">
            <a:xfrm>
              <a:off x="6514021" y="5107305"/>
              <a:ext cx="58830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err="1" smtClean="0">
                  <a:solidFill>
                    <a:prstClr val="black"/>
                  </a:solidFill>
                </a:rPr>
                <a:t>Addr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88" name="Line 90"/>
            <p:cNvSpPr>
              <a:spLocks noChangeShapeType="1"/>
            </p:cNvSpPr>
            <p:nvPr/>
          </p:nvSpPr>
          <p:spPr bwMode="auto">
            <a:xfrm>
              <a:off x="5931408" y="6050280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9" name="Line 91"/>
            <p:cNvSpPr>
              <a:spLocks noChangeShapeType="1"/>
            </p:cNvSpPr>
            <p:nvPr/>
          </p:nvSpPr>
          <p:spPr bwMode="auto">
            <a:xfrm flipH="1">
              <a:off x="5931408" y="6126480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0" name="Line 92"/>
            <p:cNvSpPr>
              <a:spLocks noChangeShapeType="1"/>
            </p:cNvSpPr>
            <p:nvPr/>
          </p:nvSpPr>
          <p:spPr bwMode="auto">
            <a:xfrm>
              <a:off x="2350008" y="284988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1" name="Line 93"/>
            <p:cNvSpPr>
              <a:spLocks noChangeShapeType="1"/>
            </p:cNvSpPr>
            <p:nvPr/>
          </p:nvSpPr>
          <p:spPr bwMode="auto">
            <a:xfrm>
              <a:off x="2731008" y="284988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94"/>
            <p:cNvSpPr>
              <a:spLocks/>
            </p:cNvSpPr>
            <p:nvPr/>
          </p:nvSpPr>
          <p:spPr bwMode="auto">
            <a:xfrm>
              <a:off x="1816608" y="2926080"/>
              <a:ext cx="304800" cy="228600"/>
            </a:xfrm>
            <a:custGeom>
              <a:avLst/>
              <a:gdLst>
                <a:gd name="T0" fmla="*/ 0 w 192"/>
                <a:gd name="T1" fmla="*/ 0 h 336"/>
                <a:gd name="T2" fmla="*/ 0 w 192"/>
                <a:gd name="T3" fmla="*/ 155529643 h 336"/>
                <a:gd name="T4" fmla="*/ 483870000 w 192"/>
                <a:gd name="T5" fmla="*/ 155529643 h 336"/>
                <a:gd name="T6" fmla="*/ 0 60000 65536"/>
                <a:gd name="T7" fmla="*/ 0 60000 65536"/>
                <a:gd name="T8" fmla="*/ 0 60000 65536"/>
                <a:gd name="T9" fmla="*/ 0 w 192"/>
                <a:gd name="T10" fmla="*/ 0 h 336"/>
                <a:gd name="T11" fmla="*/ 192 w 19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36">
                  <a:moveTo>
                    <a:pt x="0" y="0"/>
                  </a:moveTo>
                  <a:lnTo>
                    <a:pt x="0" y="336"/>
                  </a:lnTo>
                  <a:lnTo>
                    <a:pt x="192" y="33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3" name="Line 95"/>
            <p:cNvSpPr>
              <a:spLocks noChangeShapeType="1"/>
            </p:cNvSpPr>
            <p:nvPr/>
          </p:nvSpPr>
          <p:spPr bwMode="auto">
            <a:xfrm>
              <a:off x="2273808" y="368808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" name="Line 96"/>
            <p:cNvSpPr>
              <a:spLocks noChangeShapeType="1"/>
            </p:cNvSpPr>
            <p:nvPr/>
          </p:nvSpPr>
          <p:spPr bwMode="auto">
            <a:xfrm>
              <a:off x="2578608" y="330708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5" name="Line 97"/>
            <p:cNvSpPr>
              <a:spLocks noChangeShapeType="1"/>
            </p:cNvSpPr>
            <p:nvPr/>
          </p:nvSpPr>
          <p:spPr bwMode="auto">
            <a:xfrm>
              <a:off x="2959608" y="3611880"/>
              <a:ext cx="0" cy="30480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7" name="Rectangle 99"/>
            <p:cNvSpPr>
              <a:spLocks noChangeArrowheads="1"/>
            </p:cNvSpPr>
            <p:nvPr/>
          </p:nvSpPr>
          <p:spPr bwMode="auto">
            <a:xfrm>
              <a:off x="3134233" y="3535680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196" name="Line 98"/>
            <p:cNvSpPr>
              <a:spLocks noChangeShapeType="1"/>
            </p:cNvSpPr>
            <p:nvPr/>
          </p:nvSpPr>
          <p:spPr bwMode="auto">
            <a:xfrm>
              <a:off x="3340608" y="3611880"/>
              <a:ext cx="0" cy="30480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8" name="Line 100"/>
            <p:cNvSpPr>
              <a:spLocks noChangeShapeType="1"/>
            </p:cNvSpPr>
            <p:nvPr/>
          </p:nvSpPr>
          <p:spPr bwMode="auto">
            <a:xfrm>
              <a:off x="3569208" y="4221480"/>
              <a:ext cx="1752600" cy="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9" name="Line 101"/>
            <p:cNvSpPr>
              <a:spLocks noChangeShapeType="1"/>
            </p:cNvSpPr>
            <p:nvPr/>
          </p:nvSpPr>
          <p:spPr bwMode="auto">
            <a:xfrm>
              <a:off x="5626608" y="3621024"/>
              <a:ext cx="0" cy="484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0" name="Line 102"/>
            <p:cNvSpPr>
              <a:spLocks noChangeShapeType="1"/>
            </p:cNvSpPr>
            <p:nvPr/>
          </p:nvSpPr>
          <p:spPr bwMode="auto">
            <a:xfrm>
              <a:off x="4087368" y="4754880"/>
              <a:ext cx="393192" cy="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1" name="Line 103"/>
            <p:cNvSpPr>
              <a:spLocks noChangeShapeType="1"/>
            </p:cNvSpPr>
            <p:nvPr/>
          </p:nvSpPr>
          <p:spPr bwMode="auto">
            <a:xfrm>
              <a:off x="4788408" y="4907280"/>
              <a:ext cx="533400" cy="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2" name="Line 104"/>
            <p:cNvSpPr>
              <a:spLocks noChangeShapeType="1"/>
            </p:cNvSpPr>
            <p:nvPr/>
          </p:nvSpPr>
          <p:spPr bwMode="auto">
            <a:xfrm>
              <a:off x="3797808" y="5593080"/>
              <a:ext cx="685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3" name="Line 105"/>
            <p:cNvSpPr>
              <a:spLocks noChangeShapeType="1"/>
            </p:cNvSpPr>
            <p:nvPr/>
          </p:nvSpPr>
          <p:spPr bwMode="auto">
            <a:xfrm>
              <a:off x="2731008" y="5593080"/>
              <a:ext cx="685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4" name="Line 106"/>
            <p:cNvSpPr>
              <a:spLocks noChangeShapeType="1"/>
            </p:cNvSpPr>
            <p:nvPr/>
          </p:nvSpPr>
          <p:spPr bwMode="auto">
            <a:xfrm flipH="1">
              <a:off x="2350008" y="4754880"/>
              <a:ext cx="762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5" name="Line 107"/>
            <p:cNvSpPr>
              <a:spLocks noChangeShapeType="1"/>
            </p:cNvSpPr>
            <p:nvPr/>
          </p:nvSpPr>
          <p:spPr bwMode="auto">
            <a:xfrm>
              <a:off x="2426208" y="4754880"/>
              <a:ext cx="762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6" name="Line 108"/>
            <p:cNvSpPr>
              <a:spLocks noChangeShapeType="1"/>
            </p:cNvSpPr>
            <p:nvPr/>
          </p:nvSpPr>
          <p:spPr bwMode="auto">
            <a:xfrm>
              <a:off x="2426208" y="490728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7" name="Line 110"/>
            <p:cNvSpPr>
              <a:spLocks noChangeShapeType="1"/>
            </p:cNvSpPr>
            <p:nvPr/>
          </p:nvSpPr>
          <p:spPr bwMode="auto">
            <a:xfrm flipV="1">
              <a:off x="4636008" y="566928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8" name="Line 111"/>
            <p:cNvSpPr>
              <a:spLocks noChangeShapeType="1"/>
            </p:cNvSpPr>
            <p:nvPr/>
          </p:nvSpPr>
          <p:spPr bwMode="auto">
            <a:xfrm flipH="1">
              <a:off x="5702808" y="6126480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9" name="Line 112"/>
            <p:cNvSpPr>
              <a:spLocks noChangeShapeType="1"/>
            </p:cNvSpPr>
            <p:nvPr/>
          </p:nvSpPr>
          <p:spPr bwMode="auto">
            <a:xfrm>
              <a:off x="6766560" y="4526280"/>
              <a:ext cx="6126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0" name="Line 113"/>
            <p:cNvSpPr>
              <a:spLocks noChangeShapeType="1"/>
            </p:cNvSpPr>
            <p:nvPr/>
          </p:nvSpPr>
          <p:spPr bwMode="auto">
            <a:xfrm>
              <a:off x="6769608" y="452628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1" name="Line 114"/>
            <p:cNvSpPr>
              <a:spLocks noChangeShapeType="1"/>
            </p:cNvSpPr>
            <p:nvPr/>
          </p:nvSpPr>
          <p:spPr bwMode="auto">
            <a:xfrm flipH="1">
              <a:off x="6007608" y="4450080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2" name="Freeform 115"/>
            <p:cNvSpPr>
              <a:spLocks/>
            </p:cNvSpPr>
            <p:nvPr/>
          </p:nvSpPr>
          <p:spPr bwMode="auto">
            <a:xfrm>
              <a:off x="1588008" y="4373880"/>
              <a:ext cx="6248400" cy="2057400"/>
            </a:xfrm>
            <a:custGeom>
              <a:avLst/>
              <a:gdLst>
                <a:gd name="T0" fmla="*/ 2147483647 w 3936"/>
                <a:gd name="T1" fmla="*/ 1088707500 h 1296"/>
                <a:gd name="T2" fmla="*/ 2147483647 w 3936"/>
                <a:gd name="T3" fmla="*/ 1088707500 h 1296"/>
                <a:gd name="T4" fmla="*/ 2147483647 w 3936"/>
                <a:gd name="T5" fmla="*/ 2147483647 h 1296"/>
                <a:gd name="T6" fmla="*/ 0 w 3936"/>
                <a:gd name="T7" fmla="*/ 2147483647 h 1296"/>
                <a:gd name="T8" fmla="*/ 0 w 3936"/>
                <a:gd name="T9" fmla="*/ 0 h 1296"/>
                <a:gd name="T10" fmla="*/ 846772500 w 3936"/>
                <a:gd name="T11" fmla="*/ 0 h 12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36"/>
                <a:gd name="T19" fmla="*/ 0 h 1296"/>
                <a:gd name="T20" fmla="*/ 3936 w 3936"/>
                <a:gd name="T21" fmla="*/ 1296 h 12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36" h="1296">
                  <a:moveTo>
                    <a:pt x="3840" y="432"/>
                  </a:moveTo>
                  <a:lnTo>
                    <a:pt x="3936" y="432"/>
                  </a:lnTo>
                  <a:lnTo>
                    <a:pt x="3936" y="1296"/>
                  </a:lnTo>
                  <a:lnTo>
                    <a:pt x="0" y="1296"/>
                  </a:ln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3" name="Line 118"/>
            <p:cNvSpPr>
              <a:spLocks noChangeShapeType="1"/>
            </p:cNvSpPr>
            <p:nvPr/>
          </p:nvSpPr>
          <p:spPr bwMode="auto">
            <a:xfrm>
              <a:off x="7074408" y="566928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4" name="Freeform 104"/>
            <p:cNvSpPr>
              <a:spLocks/>
            </p:cNvSpPr>
            <p:nvPr/>
          </p:nvSpPr>
          <p:spPr bwMode="auto">
            <a:xfrm>
              <a:off x="4091354" y="4763600"/>
              <a:ext cx="1828800" cy="609600"/>
            </a:xfrm>
            <a:custGeom>
              <a:avLst/>
              <a:gdLst>
                <a:gd name="T0" fmla="*/ 0 w 1152"/>
                <a:gd name="T1" fmla="*/ 0 h 288"/>
                <a:gd name="T2" fmla="*/ 0 w 1152"/>
                <a:gd name="T3" fmla="*/ 2147483647 h 288"/>
                <a:gd name="T4" fmla="*/ 2147483647 w 1152"/>
                <a:gd name="T5" fmla="*/ 2147483647 h 288"/>
                <a:gd name="T6" fmla="*/ 0 60000 65536"/>
                <a:gd name="T7" fmla="*/ 0 60000 65536"/>
                <a:gd name="T8" fmla="*/ 0 60000 65536"/>
                <a:gd name="T9" fmla="*/ 0 w 1152"/>
                <a:gd name="T10" fmla="*/ 0 h 288"/>
                <a:gd name="T11" fmla="*/ 1152 w 1152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288">
                  <a:moveTo>
                    <a:pt x="0" y="0"/>
                  </a:moveTo>
                  <a:lnTo>
                    <a:pt x="0" y="288"/>
                  </a:lnTo>
                  <a:lnTo>
                    <a:pt x="1152" y="28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" name="Rectangle 68"/>
            <p:cNvSpPr>
              <a:spLocks noChangeArrowheads="1"/>
            </p:cNvSpPr>
            <p:nvPr/>
          </p:nvSpPr>
          <p:spPr bwMode="auto">
            <a:xfrm>
              <a:off x="4389120" y="3456432"/>
              <a:ext cx="627063" cy="398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>
                  <a:solidFill>
                    <a:prstClr val="black"/>
                  </a:solidFill>
                </a:rPr>
                <a:t>zero</a:t>
              </a:r>
            </a:p>
          </p:txBody>
        </p:sp>
        <p:sp>
          <p:nvSpPr>
            <p:cNvPr id="216" name="Rectangle 79"/>
            <p:cNvSpPr>
              <a:spLocks noChangeArrowheads="1"/>
            </p:cNvSpPr>
            <p:nvPr/>
          </p:nvSpPr>
          <p:spPr bwMode="auto">
            <a:xfrm>
              <a:off x="5340594" y="3953975"/>
              <a:ext cx="28575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=</a:t>
              </a:r>
            </a:p>
          </p:txBody>
        </p:sp>
        <p:sp>
          <p:nvSpPr>
            <p:cNvPr id="217" name="Freeform 144"/>
            <p:cNvSpPr>
              <a:spLocks/>
            </p:cNvSpPr>
            <p:nvPr/>
          </p:nvSpPr>
          <p:spPr bwMode="auto">
            <a:xfrm>
              <a:off x="4419600" y="2958246"/>
              <a:ext cx="1070747" cy="1066800"/>
            </a:xfrm>
            <a:custGeom>
              <a:avLst/>
              <a:gdLst>
                <a:gd name="T0" fmla="*/ 2147483647 w 672"/>
                <a:gd name="T1" fmla="*/ 2147483647 h 1008"/>
                <a:gd name="T2" fmla="*/ 2147483647 w 672"/>
                <a:gd name="T3" fmla="*/ 2147483647 h 1008"/>
                <a:gd name="T4" fmla="*/ 0 w 672"/>
                <a:gd name="T5" fmla="*/ 2147483647 h 1008"/>
                <a:gd name="T6" fmla="*/ 0 w 672"/>
                <a:gd name="T7" fmla="*/ 0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1008"/>
                <a:gd name="T14" fmla="*/ 672 w 672"/>
                <a:gd name="T15" fmla="*/ 1008 h 1008"/>
                <a:gd name="connsiteX0" fmla="*/ 10000 w 10000"/>
                <a:gd name="connsiteY0" fmla="*/ 10000 h 10000"/>
                <a:gd name="connsiteX1" fmla="*/ 10000 w 10000"/>
                <a:gd name="connsiteY1" fmla="*/ 6190 h 10000"/>
                <a:gd name="connsiteX2" fmla="*/ 0 w 10000"/>
                <a:gd name="connsiteY2" fmla="*/ 7948 h 10000"/>
                <a:gd name="connsiteX3" fmla="*/ 0 w 10000"/>
                <a:gd name="connsiteY3" fmla="*/ 0 h 10000"/>
                <a:gd name="connsiteX0" fmla="*/ 10000 w 10000"/>
                <a:gd name="connsiteY0" fmla="*/ 10000 h 10000"/>
                <a:gd name="connsiteX1" fmla="*/ 9890 w 10000"/>
                <a:gd name="connsiteY1" fmla="*/ 8168 h 10000"/>
                <a:gd name="connsiteX2" fmla="*/ 0 w 10000"/>
                <a:gd name="connsiteY2" fmla="*/ 7948 h 10000"/>
                <a:gd name="connsiteX3" fmla="*/ 0 w 10000"/>
                <a:gd name="connsiteY3" fmla="*/ 0 h 10000"/>
                <a:gd name="connsiteX0" fmla="*/ 10000 w 10000"/>
                <a:gd name="connsiteY0" fmla="*/ 10000 h 10000"/>
                <a:gd name="connsiteX1" fmla="*/ 9890 w 10000"/>
                <a:gd name="connsiteY1" fmla="*/ 7838 h 10000"/>
                <a:gd name="connsiteX2" fmla="*/ 0 w 10000"/>
                <a:gd name="connsiteY2" fmla="*/ 7948 h 10000"/>
                <a:gd name="connsiteX3" fmla="*/ 0 w 10000"/>
                <a:gd name="connsiteY3" fmla="*/ 0 h 10000"/>
                <a:gd name="connsiteX0" fmla="*/ 10000 w 10257"/>
                <a:gd name="connsiteY0" fmla="*/ 10000 h 10000"/>
                <a:gd name="connsiteX1" fmla="*/ 10220 w 10257"/>
                <a:gd name="connsiteY1" fmla="*/ 8058 h 10000"/>
                <a:gd name="connsiteX2" fmla="*/ 0 w 10257"/>
                <a:gd name="connsiteY2" fmla="*/ 7948 h 10000"/>
                <a:gd name="connsiteX3" fmla="*/ 0 w 10257"/>
                <a:gd name="connsiteY3" fmla="*/ 0 h 10000"/>
                <a:gd name="connsiteX0" fmla="*/ 10000 w 10037"/>
                <a:gd name="connsiteY0" fmla="*/ 10000 h 10000"/>
                <a:gd name="connsiteX1" fmla="*/ 10000 w 10037"/>
                <a:gd name="connsiteY1" fmla="*/ 7948 h 10000"/>
                <a:gd name="connsiteX2" fmla="*/ 0 w 10037"/>
                <a:gd name="connsiteY2" fmla="*/ 7948 h 10000"/>
                <a:gd name="connsiteX3" fmla="*/ 0 w 10037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7" h="10000">
                  <a:moveTo>
                    <a:pt x="10000" y="10000"/>
                  </a:moveTo>
                  <a:cubicBezTo>
                    <a:pt x="9963" y="9389"/>
                    <a:pt x="10037" y="8559"/>
                    <a:pt x="10000" y="7948"/>
                  </a:cubicBezTo>
                  <a:lnTo>
                    <a:pt x="0" y="7948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8" name="Line 109"/>
            <p:cNvSpPr>
              <a:spLocks noChangeShapeType="1"/>
            </p:cNvSpPr>
            <p:nvPr/>
          </p:nvSpPr>
          <p:spPr bwMode="auto">
            <a:xfrm flipV="1">
              <a:off x="3645408" y="6126480"/>
              <a:ext cx="0" cy="1371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9" name="Line 119"/>
            <p:cNvSpPr>
              <a:spLocks noChangeShapeType="1"/>
            </p:cNvSpPr>
            <p:nvPr/>
          </p:nvSpPr>
          <p:spPr bwMode="auto">
            <a:xfrm flipH="1">
              <a:off x="3331082" y="6263640"/>
              <a:ext cx="3200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0" name="Line 127"/>
            <p:cNvSpPr>
              <a:spLocks noChangeShapeType="1"/>
            </p:cNvSpPr>
            <p:nvPr/>
          </p:nvSpPr>
          <p:spPr bwMode="auto">
            <a:xfrm flipV="1">
              <a:off x="6905624" y="2112963"/>
              <a:ext cx="551717" cy="15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1" name="Rectangle 128"/>
            <p:cNvSpPr>
              <a:spLocks noChangeArrowheads="1"/>
            </p:cNvSpPr>
            <p:nvPr/>
          </p:nvSpPr>
          <p:spPr bwMode="auto">
            <a:xfrm>
              <a:off x="5228492" y="1785816"/>
              <a:ext cx="189699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smtClean="0">
                  <a:solidFill>
                    <a:prstClr val="black"/>
                  </a:solidFill>
                </a:rPr>
                <a:t>Instruction &lt;</a:t>
              </a:r>
              <a:r>
                <a:rPr lang="en-US" dirty="0">
                  <a:solidFill>
                    <a:prstClr val="black"/>
                  </a:solidFill>
                </a:rPr>
                <a:t>31:0&gt;</a:t>
              </a:r>
            </a:p>
          </p:txBody>
        </p:sp>
        <p:sp>
          <p:nvSpPr>
            <p:cNvPr id="222" name="Rectangle 130"/>
            <p:cNvSpPr>
              <a:spLocks noChangeArrowheads="1"/>
            </p:cNvSpPr>
            <p:nvPr/>
          </p:nvSpPr>
          <p:spPr bwMode="auto">
            <a:xfrm rot="5400000">
              <a:off x="4944465" y="2343246"/>
              <a:ext cx="94417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&lt;21:25&gt;</a:t>
              </a:r>
            </a:p>
          </p:txBody>
        </p:sp>
        <p:sp>
          <p:nvSpPr>
            <p:cNvPr id="223" name="Line 129"/>
            <p:cNvSpPr>
              <a:spLocks noChangeShapeType="1"/>
            </p:cNvSpPr>
            <p:nvPr/>
          </p:nvSpPr>
          <p:spPr bwMode="auto">
            <a:xfrm>
              <a:off x="5304692" y="2120901"/>
              <a:ext cx="0" cy="88900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4" name="Rectangle 131"/>
            <p:cNvSpPr>
              <a:spLocks noChangeArrowheads="1"/>
            </p:cNvSpPr>
            <p:nvPr/>
          </p:nvSpPr>
          <p:spPr bwMode="auto">
            <a:xfrm rot="5400000">
              <a:off x="5477865" y="2343246"/>
              <a:ext cx="94417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&lt;16:20&gt;</a:t>
              </a:r>
            </a:p>
          </p:txBody>
        </p:sp>
        <p:sp>
          <p:nvSpPr>
            <p:cNvPr id="225" name="Rectangle 132"/>
            <p:cNvSpPr>
              <a:spLocks noChangeArrowheads="1"/>
            </p:cNvSpPr>
            <p:nvPr/>
          </p:nvSpPr>
          <p:spPr bwMode="auto">
            <a:xfrm rot="5400000">
              <a:off x="6011265" y="2343246"/>
              <a:ext cx="94417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&lt;11:15&gt;</a:t>
              </a:r>
            </a:p>
          </p:txBody>
        </p:sp>
        <p:sp>
          <p:nvSpPr>
            <p:cNvPr id="226" name="Rectangle 133"/>
            <p:cNvSpPr>
              <a:spLocks noChangeArrowheads="1"/>
            </p:cNvSpPr>
            <p:nvPr/>
          </p:nvSpPr>
          <p:spPr bwMode="auto">
            <a:xfrm rot="5400000">
              <a:off x="6599267" y="2295377"/>
              <a:ext cx="827151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&lt;0:15&gt;</a:t>
              </a:r>
            </a:p>
          </p:txBody>
        </p:sp>
        <p:sp>
          <p:nvSpPr>
            <p:cNvPr id="227" name="Line 134"/>
            <p:cNvSpPr>
              <a:spLocks noChangeShapeType="1"/>
            </p:cNvSpPr>
            <p:nvPr/>
          </p:nvSpPr>
          <p:spPr bwMode="auto">
            <a:xfrm>
              <a:off x="5838092" y="2120901"/>
              <a:ext cx="0" cy="88900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8" name="Line 135"/>
            <p:cNvSpPr>
              <a:spLocks noChangeShapeType="1"/>
            </p:cNvSpPr>
            <p:nvPr/>
          </p:nvSpPr>
          <p:spPr bwMode="auto">
            <a:xfrm>
              <a:off x="6371492" y="2120901"/>
              <a:ext cx="0" cy="889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9" name="Line 136"/>
            <p:cNvSpPr>
              <a:spLocks noChangeShapeType="1"/>
            </p:cNvSpPr>
            <p:nvPr/>
          </p:nvSpPr>
          <p:spPr bwMode="auto">
            <a:xfrm>
              <a:off x="6904892" y="2120901"/>
              <a:ext cx="0" cy="88900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0" name="Rectangle 137"/>
            <p:cNvSpPr>
              <a:spLocks noChangeArrowheads="1"/>
            </p:cNvSpPr>
            <p:nvPr/>
          </p:nvSpPr>
          <p:spPr bwMode="auto">
            <a:xfrm>
              <a:off x="6568221" y="2911232"/>
              <a:ext cx="83837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i</a:t>
              </a:r>
              <a:r>
                <a:rPr lang="en-US" dirty="0" smtClean="0">
                  <a:solidFill>
                    <a:prstClr val="black"/>
                  </a:solidFill>
                </a:rPr>
                <a:t>mm16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1" name="Rectangle 138"/>
            <p:cNvSpPr>
              <a:spLocks noChangeArrowheads="1"/>
            </p:cNvSpPr>
            <p:nvPr/>
          </p:nvSpPr>
          <p:spPr bwMode="auto">
            <a:xfrm>
              <a:off x="6163774" y="2911232"/>
              <a:ext cx="38158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>
                  <a:solidFill>
                    <a:prstClr val="black"/>
                  </a:solidFill>
                </a:rPr>
                <a:t>r</a:t>
              </a:r>
              <a:r>
                <a:rPr lang="en-US" dirty="0" smtClean="0">
                  <a:solidFill>
                    <a:prstClr val="black"/>
                  </a:solidFill>
                </a:rPr>
                <a:t>d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2" name="Rectangle 139"/>
            <p:cNvSpPr>
              <a:spLocks noChangeArrowheads="1"/>
            </p:cNvSpPr>
            <p:nvPr/>
          </p:nvSpPr>
          <p:spPr bwMode="auto">
            <a:xfrm>
              <a:off x="5671405" y="2911232"/>
              <a:ext cx="339838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>
                  <a:solidFill>
                    <a:prstClr val="black"/>
                  </a:solidFill>
                </a:rPr>
                <a:t>r</a:t>
              </a:r>
              <a:r>
                <a:rPr lang="en-US" dirty="0" err="1" smtClean="0">
                  <a:solidFill>
                    <a:prstClr val="black"/>
                  </a:solidFill>
                </a:rPr>
                <a:t>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3" name="Rectangle 140"/>
            <p:cNvSpPr>
              <a:spLocks noChangeArrowheads="1"/>
            </p:cNvSpPr>
            <p:nvPr/>
          </p:nvSpPr>
          <p:spPr bwMode="auto">
            <a:xfrm>
              <a:off x="5138005" y="2911232"/>
              <a:ext cx="34868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>
                  <a:solidFill>
                    <a:prstClr val="black"/>
                  </a:solidFill>
                </a:rPr>
                <a:t>r</a:t>
              </a:r>
              <a:r>
                <a:rPr lang="en-US" dirty="0" err="1" smtClean="0">
                  <a:solidFill>
                    <a:prstClr val="black"/>
                  </a:solidFill>
                </a:rPr>
                <a:t>s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4" name="Rectangle 141"/>
            <p:cNvSpPr>
              <a:spLocks noChangeArrowheads="1"/>
            </p:cNvSpPr>
            <p:nvPr/>
          </p:nvSpPr>
          <p:spPr bwMode="auto">
            <a:xfrm>
              <a:off x="3325080" y="2120779"/>
              <a:ext cx="239712" cy="369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5" name="Rectangle 143"/>
            <p:cNvSpPr>
              <a:spLocks noChangeArrowheads="1"/>
            </p:cNvSpPr>
            <p:nvPr/>
          </p:nvSpPr>
          <p:spPr bwMode="auto">
            <a:xfrm>
              <a:off x="2034442" y="1950916"/>
              <a:ext cx="1250343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>
                  <a:solidFill>
                    <a:prstClr val="black"/>
                  </a:solidFill>
                </a:rPr>
                <a:t>nPC_sel</a:t>
              </a:r>
              <a:r>
                <a:rPr lang="en-US" sz="2000" u="sng" dirty="0" smtClean="0">
                  <a:solidFill>
                    <a:prstClr val="black"/>
                  </a:solidFill>
                </a:rPr>
                <a:t>=?</a:t>
              </a:r>
              <a:endParaRPr lang="en-US" sz="2000" u="sng" dirty="0">
                <a:solidFill>
                  <a:prstClr val="black"/>
                </a:solidFill>
              </a:endParaRPr>
            </a:p>
          </p:txBody>
        </p:sp>
        <p:sp>
          <p:nvSpPr>
            <p:cNvPr id="236" name="Rectangle 144"/>
            <p:cNvSpPr>
              <a:spLocks noChangeArrowheads="1"/>
            </p:cNvSpPr>
            <p:nvPr/>
          </p:nvSpPr>
          <p:spPr bwMode="auto">
            <a:xfrm>
              <a:off x="3872767" y="1968379"/>
              <a:ext cx="1101725" cy="10001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r>
                <a:rPr lang="en-US" sz="2000" b="1" dirty="0" err="1" smtClean="0">
                  <a:solidFill>
                    <a:prstClr val="black"/>
                  </a:solidFill>
                </a:rPr>
                <a:t>Instr</a:t>
              </a:r>
              <a:endParaRPr lang="en-US" sz="2000" b="1" dirty="0" smtClean="0">
                <a:solidFill>
                  <a:prstClr val="black"/>
                </a:solidFill>
              </a:endParaRPr>
            </a:p>
            <a:p>
              <a:pPr algn="ctr" defTabSz="457200">
                <a:defRPr/>
              </a:pPr>
              <a:r>
                <a:rPr lang="en-US" sz="2000" b="1" dirty="0" smtClean="0">
                  <a:solidFill>
                    <a:prstClr val="black"/>
                  </a:solidFill>
                </a:rPr>
                <a:t>Fetch</a:t>
              </a:r>
            </a:p>
            <a:p>
              <a:pPr algn="ctr" defTabSz="457200">
                <a:defRPr/>
              </a:pPr>
              <a:r>
                <a:rPr lang="en-US" sz="2000" b="1" dirty="0" smtClean="0">
                  <a:solidFill>
                    <a:prstClr val="black"/>
                  </a:solidFill>
                </a:rPr>
                <a:t>Unit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237" name="Line 146"/>
            <p:cNvSpPr>
              <a:spLocks noChangeShapeType="1"/>
            </p:cNvSpPr>
            <p:nvPr/>
          </p:nvSpPr>
          <p:spPr bwMode="auto">
            <a:xfrm>
              <a:off x="3475892" y="2179516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8" name="Line 147"/>
            <p:cNvSpPr>
              <a:spLocks noChangeShapeType="1"/>
            </p:cNvSpPr>
            <p:nvPr/>
          </p:nvSpPr>
          <p:spPr bwMode="auto">
            <a:xfrm>
              <a:off x="3475892" y="2179516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9" name="Rectangle 148"/>
            <p:cNvSpPr>
              <a:spLocks noChangeArrowheads="1"/>
            </p:cNvSpPr>
            <p:nvPr/>
          </p:nvSpPr>
          <p:spPr bwMode="auto">
            <a:xfrm>
              <a:off x="3149478" y="2496039"/>
              <a:ext cx="5594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CLK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240" name="Line 149"/>
            <p:cNvSpPr>
              <a:spLocks noChangeShapeType="1"/>
            </p:cNvSpPr>
            <p:nvPr/>
          </p:nvSpPr>
          <p:spPr bwMode="auto">
            <a:xfrm flipH="1">
              <a:off x="3628292" y="2712916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1" name="Line 150"/>
            <p:cNvSpPr>
              <a:spLocks noChangeShapeType="1"/>
            </p:cNvSpPr>
            <p:nvPr/>
          </p:nvSpPr>
          <p:spPr bwMode="auto">
            <a:xfrm>
              <a:off x="3856892" y="2636716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2" name="Line 151"/>
            <p:cNvSpPr>
              <a:spLocks noChangeShapeType="1"/>
            </p:cNvSpPr>
            <p:nvPr/>
          </p:nvSpPr>
          <p:spPr bwMode="auto">
            <a:xfrm flipH="1">
              <a:off x="3856892" y="2712916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243" name="Straight Connector 242"/>
            <p:cNvCxnSpPr/>
            <p:nvPr/>
          </p:nvCxnSpPr>
          <p:spPr>
            <a:xfrm flipV="1">
              <a:off x="6373368" y="2114550"/>
              <a:ext cx="530352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flipV="1">
              <a:off x="5843588" y="2114550"/>
              <a:ext cx="530352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flipV="1">
              <a:off x="5303520" y="2112264"/>
              <a:ext cx="539496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flipV="1">
              <a:off x="4983480" y="2112264"/>
              <a:ext cx="320040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9" name="Straight Connector 258"/>
          <p:cNvCxnSpPr>
            <a:stCxn id="200" idx="1"/>
            <a:endCxn id="201" idx="0"/>
          </p:cNvCxnSpPr>
          <p:nvPr/>
        </p:nvCxnSpPr>
        <p:spPr>
          <a:xfrm>
            <a:off x="4480560" y="4752144"/>
            <a:ext cx="307848" cy="1524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3048000" y="1981199"/>
            <a:ext cx="24487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0" bIns="0" rtlCol="0">
            <a:spAutoFit/>
          </a:bodyPr>
          <a:lstStyle/>
          <a:p>
            <a:pPr defTabSz="457200"/>
            <a:r>
              <a:rPr lang="en-US" sz="2000" b="1" dirty="0" smtClean="0">
                <a:solidFill>
                  <a:srgbClr val="FF0000"/>
                </a:solidFill>
              </a:rPr>
              <a:t>Br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1852247" y="2590799"/>
            <a:ext cx="15029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0" bIns="0" rtlCol="0">
            <a:spAutoFit/>
          </a:bodyPr>
          <a:lstStyle/>
          <a:p>
            <a:pPr defTabSz="457200"/>
            <a:r>
              <a:rPr lang="en-US" sz="2000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180493" y="3352799"/>
            <a:ext cx="139077" cy="307777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0" bIns="0" rtlCol="0">
            <a:spAutoFit/>
          </a:bodyPr>
          <a:lstStyle/>
          <a:p>
            <a:pPr defTabSz="457200"/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6072555" y="3305906"/>
            <a:ext cx="442044" cy="307777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0" bIns="0" rtlCol="0">
            <a:spAutoFit/>
          </a:bodyPr>
          <a:lstStyle/>
          <a:p>
            <a:pPr defTabSz="457200"/>
            <a:r>
              <a:rPr lang="en-US" sz="2000" b="1" dirty="0" smtClean="0">
                <a:solidFill>
                  <a:srgbClr val="FF0000"/>
                </a:solidFill>
              </a:rPr>
              <a:t>SUB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8206155" y="3622430"/>
            <a:ext cx="15029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0" bIns="0" rtlCol="0">
            <a:spAutoFit/>
          </a:bodyPr>
          <a:lstStyle/>
          <a:p>
            <a:pPr defTabSz="457200"/>
            <a:r>
              <a:rPr lang="en-US" sz="2000" b="1" dirty="0" smtClean="0">
                <a:solidFill>
                  <a:srgbClr val="FF0000"/>
                </a:solidFill>
              </a:rPr>
              <a:t>X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6740771" y="3880338"/>
            <a:ext cx="139077" cy="307777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0" bIns="0" rtlCol="0">
            <a:spAutoFit/>
          </a:bodyPr>
          <a:lstStyle/>
          <a:p>
            <a:pPr defTabSz="457200"/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4958862" y="6013938"/>
            <a:ext cx="139077" cy="307777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0" bIns="0" rtlCol="0">
            <a:spAutoFit/>
          </a:bodyPr>
          <a:lstStyle/>
          <a:p>
            <a:pPr defTabSz="457200"/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2919047" y="6084276"/>
            <a:ext cx="15029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9144" tIns="0" rIns="0" bIns="0" rtlCol="0">
            <a:spAutoFit/>
          </a:bodyPr>
          <a:lstStyle/>
          <a:p>
            <a:pPr defTabSz="457200"/>
            <a:r>
              <a:rPr lang="en-US" sz="2000" b="1" dirty="0" smtClean="0">
                <a:solidFill>
                  <a:srgbClr val="FF0000"/>
                </a:solidFill>
              </a:rPr>
              <a:t>X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74" name="Straight Connector 273"/>
          <p:cNvCxnSpPr>
            <a:endCxn id="210" idx="0"/>
          </p:cNvCxnSpPr>
          <p:nvPr/>
        </p:nvCxnSpPr>
        <p:spPr>
          <a:xfrm flipV="1">
            <a:off x="5776913" y="4523544"/>
            <a:ext cx="992695" cy="8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endCxn id="200" idx="0"/>
          </p:cNvCxnSpPr>
          <p:nvPr/>
        </p:nvCxnSpPr>
        <p:spPr>
          <a:xfrm flipV="1">
            <a:off x="3562350" y="4752144"/>
            <a:ext cx="52501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23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99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365" y="4076992"/>
            <a:ext cx="2184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604" name="Picture 2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674" y="5264442"/>
            <a:ext cx="242570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5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noFill/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Great Idea #1: Levels </a:t>
            </a:r>
            <a:r>
              <a:rPr lang="en-US" dirty="0">
                <a:solidFill>
                  <a:schemeClr val="accent1"/>
                </a:solidFill>
              </a:rPr>
              <a:t>of </a:t>
            </a:r>
            <a:r>
              <a:rPr lang="en-US" dirty="0" smtClean="0">
                <a:solidFill>
                  <a:schemeClr val="accent1"/>
                </a:solidFill>
              </a:rPr>
              <a:t>Representation/Interpretation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8676" name="Rectangle 18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295900" y="2197100"/>
            <a:ext cx="3848100" cy="896938"/>
          </a:xfrm>
          <a:noFill/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Font typeface="Times" charset="0"/>
              <a:buNone/>
              <a:tabLst>
                <a:tab pos="1066800" algn="l"/>
              </a:tabLst>
            </a:pPr>
            <a:r>
              <a:rPr lang="en-US" sz="1600" dirty="0" err="1">
                <a:solidFill>
                  <a:schemeClr val="accent5"/>
                </a:solidFill>
                <a:latin typeface="+mj-lt"/>
              </a:rPr>
              <a:t>lw</a:t>
            </a:r>
            <a:r>
              <a:rPr lang="en-US" sz="1600" dirty="0">
                <a:solidFill>
                  <a:schemeClr val="accent5"/>
                </a:solidFill>
                <a:latin typeface="+mj-lt"/>
              </a:rPr>
              <a:t>	  $t0, 0($2)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Times" charset="0"/>
              <a:buNone/>
              <a:tabLst>
                <a:tab pos="1066800" algn="l"/>
              </a:tabLst>
            </a:pPr>
            <a:r>
              <a:rPr lang="en-US" sz="1600" dirty="0" err="1">
                <a:solidFill>
                  <a:schemeClr val="accent5"/>
                </a:solidFill>
                <a:latin typeface="+mj-lt"/>
              </a:rPr>
              <a:t>lw</a:t>
            </a:r>
            <a:r>
              <a:rPr lang="en-US" sz="1600" dirty="0">
                <a:solidFill>
                  <a:schemeClr val="accent5"/>
                </a:solidFill>
                <a:latin typeface="+mj-lt"/>
              </a:rPr>
              <a:t>	  $t1, 4($2)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Times" charset="0"/>
              <a:buNone/>
              <a:tabLst>
                <a:tab pos="1066800" algn="l"/>
              </a:tabLst>
            </a:pPr>
            <a:r>
              <a:rPr lang="en-US" sz="1600" dirty="0" err="1">
                <a:solidFill>
                  <a:schemeClr val="accent5"/>
                </a:solidFill>
                <a:latin typeface="+mj-lt"/>
              </a:rPr>
              <a:t>sw</a:t>
            </a:r>
            <a:r>
              <a:rPr lang="en-US" sz="1600" dirty="0">
                <a:solidFill>
                  <a:schemeClr val="accent5"/>
                </a:solidFill>
                <a:latin typeface="+mj-lt"/>
              </a:rPr>
              <a:t>	  $t1, 0($2)</a:t>
            </a:r>
          </a:p>
          <a:p>
            <a:pPr marL="342900" indent="-342900">
              <a:spcBef>
                <a:spcPct val="0"/>
              </a:spcBef>
              <a:buFont typeface="Times" charset="0"/>
              <a:buNone/>
              <a:tabLst>
                <a:tab pos="1066800" algn="l"/>
              </a:tabLst>
            </a:pPr>
            <a:r>
              <a:rPr lang="en-US" sz="1600" dirty="0" err="1">
                <a:solidFill>
                  <a:schemeClr val="accent5"/>
                </a:solidFill>
                <a:latin typeface="+mj-lt"/>
              </a:rPr>
              <a:t>sw</a:t>
            </a:r>
            <a:r>
              <a:rPr lang="en-US" sz="1600" dirty="0">
                <a:solidFill>
                  <a:schemeClr val="accent5"/>
                </a:solidFill>
                <a:latin typeface="+mj-lt"/>
              </a:rPr>
              <a:t>	  $t0, 4($2)</a:t>
            </a: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1028700" y="1435290"/>
            <a:ext cx="2590800" cy="52911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85000"/>
              </a:lnSpc>
              <a:spcBef>
                <a:spcPct val="41000"/>
              </a:spcBef>
            </a:pPr>
            <a:r>
              <a:rPr lang="en-US" b="1" dirty="0" smtClean="0">
                <a:solidFill>
                  <a:prstClr val="black"/>
                </a:solidFill>
              </a:rPr>
              <a:t>Higher-Level Language</a:t>
            </a:r>
            <a:br>
              <a:rPr lang="en-US" b="1" dirty="0" smtClean="0">
                <a:solidFill>
                  <a:prstClr val="black"/>
                </a:solidFill>
              </a:rPr>
            </a:br>
            <a:r>
              <a:rPr lang="en-US" b="1" dirty="0" smtClean="0">
                <a:solidFill>
                  <a:prstClr val="black"/>
                </a:solidFill>
              </a:rPr>
              <a:t>Program </a:t>
            </a:r>
            <a:r>
              <a:rPr lang="en-US" b="1" dirty="0">
                <a:solidFill>
                  <a:prstClr val="black"/>
                </a:solidFill>
              </a:rPr>
              <a:t>(e.g</a:t>
            </a:r>
            <a:r>
              <a:rPr lang="en-US" b="1" dirty="0" smtClean="0">
                <a:solidFill>
                  <a:prstClr val="black"/>
                </a:solidFill>
              </a:rPr>
              <a:t>.  C</a:t>
            </a:r>
            <a:r>
              <a:rPr lang="en-US" b="1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1028700" y="2393659"/>
            <a:ext cx="2590800" cy="52911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85000"/>
              </a:lnSpc>
              <a:spcBef>
                <a:spcPct val="41000"/>
              </a:spcBef>
            </a:pPr>
            <a:r>
              <a:rPr lang="en-US" b="1" dirty="0">
                <a:solidFill>
                  <a:srgbClr val="4BACC6"/>
                </a:solidFill>
              </a:rPr>
              <a:t>Assembly </a:t>
            </a:r>
            <a:r>
              <a:rPr lang="en-US" b="1" dirty="0" smtClean="0">
                <a:solidFill>
                  <a:srgbClr val="4BACC6"/>
                </a:solidFill>
              </a:rPr>
              <a:t>Language Program </a:t>
            </a:r>
            <a:r>
              <a:rPr lang="en-US" b="1" dirty="0">
                <a:solidFill>
                  <a:srgbClr val="4BACC6"/>
                </a:solidFill>
              </a:rPr>
              <a:t>(</a:t>
            </a:r>
            <a:r>
              <a:rPr lang="en-US" b="1" dirty="0" smtClean="0">
                <a:solidFill>
                  <a:srgbClr val="4BACC6"/>
                </a:solidFill>
              </a:rPr>
              <a:t>e.g.  MIPS</a:t>
            </a:r>
            <a:r>
              <a:rPr lang="en-US" b="1" dirty="0">
                <a:solidFill>
                  <a:srgbClr val="4BACC6"/>
                </a:solidFill>
              </a:rPr>
              <a:t>)</a:t>
            </a:r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1028700" y="3295840"/>
            <a:ext cx="2590800" cy="52219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85000"/>
              </a:lnSpc>
              <a:spcBef>
                <a:spcPct val="41000"/>
              </a:spcBef>
            </a:pPr>
            <a:r>
              <a:rPr lang="en-US" b="1" dirty="0">
                <a:solidFill>
                  <a:srgbClr val="8064A2"/>
                </a:solidFill>
              </a:rPr>
              <a:t>Machine </a:t>
            </a:r>
            <a:r>
              <a:rPr lang="en-US" b="1" dirty="0" smtClean="0">
                <a:solidFill>
                  <a:srgbClr val="8064A2"/>
                </a:solidFill>
              </a:rPr>
              <a:t>Language </a:t>
            </a:r>
            <a:r>
              <a:rPr lang="en-US" b="1" dirty="0">
                <a:solidFill>
                  <a:srgbClr val="8064A2"/>
                </a:solidFill>
              </a:rPr>
              <a:t>Program (MIPS)</a:t>
            </a:r>
          </a:p>
        </p:txBody>
      </p:sp>
      <p:sp>
        <p:nvSpPr>
          <p:cNvPr id="28681" name="Rectangle 10"/>
          <p:cNvSpPr>
            <a:spLocks noChangeArrowheads="1"/>
          </p:cNvSpPr>
          <p:nvPr/>
        </p:nvSpPr>
        <p:spPr bwMode="auto">
          <a:xfrm>
            <a:off x="304800" y="4616640"/>
            <a:ext cx="4038600" cy="538865"/>
          </a:xfrm>
          <a:prstGeom prst="rect">
            <a:avLst/>
          </a:prstGeom>
          <a:noFill/>
          <a:ln w="28575">
            <a:pattFill prst="pct70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88000"/>
              </a:lnSpc>
              <a:spcBef>
                <a:spcPct val="43000"/>
              </a:spcBef>
            </a:pPr>
            <a:r>
              <a:rPr lang="en-US" b="1" dirty="0">
                <a:solidFill>
                  <a:srgbClr val="F79646"/>
                </a:solidFill>
              </a:rPr>
              <a:t>Hardware Architecture </a:t>
            </a:r>
            <a:r>
              <a:rPr lang="en-US" b="1" dirty="0" smtClean="0">
                <a:solidFill>
                  <a:srgbClr val="F79646"/>
                </a:solidFill>
              </a:rPr>
              <a:t>Description</a:t>
            </a:r>
            <a:br>
              <a:rPr lang="en-US" b="1" dirty="0" smtClean="0">
                <a:solidFill>
                  <a:srgbClr val="F79646"/>
                </a:solidFill>
              </a:rPr>
            </a:br>
            <a:r>
              <a:rPr lang="en-US" b="1" dirty="0" smtClean="0">
                <a:solidFill>
                  <a:srgbClr val="F79646"/>
                </a:solidFill>
              </a:rPr>
              <a:t>(</a:t>
            </a:r>
            <a:r>
              <a:rPr lang="en-US" b="1" dirty="0">
                <a:solidFill>
                  <a:srgbClr val="F79646"/>
                </a:solidFill>
              </a:rPr>
              <a:t>e.g</a:t>
            </a:r>
            <a:r>
              <a:rPr lang="en-US" b="1" dirty="0" smtClean="0">
                <a:solidFill>
                  <a:srgbClr val="F79646"/>
                </a:solidFill>
              </a:rPr>
              <a:t>.  </a:t>
            </a:r>
            <a:r>
              <a:rPr lang="en-US" b="1" dirty="0">
                <a:solidFill>
                  <a:srgbClr val="F79646"/>
                </a:solidFill>
              </a:rPr>
              <a:t>block diagrams)</a:t>
            </a:r>
            <a:r>
              <a:rPr lang="en-US" dirty="0">
                <a:solidFill>
                  <a:srgbClr val="F79646"/>
                </a:solidFill>
              </a:rPr>
              <a:t> </a:t>
            </a:r>
          </a:p>
        </p:txBody>
      </p:sp>
      <p:sp>
        <p:nvSpPr>
          <p:cNvPr id="28682" name="Line 11"/>
          <p:cNvSpPr>
            <a:spLocks noChangeShapeType="1"/>
          </p:cNvSpPr>
          <p:nvPr/>
        </p:nvSpPr>
        <p:spPr bwMode="auto">
          <a:xfrm>
            <a:off x="2327148" y="1984413"/>
            <a:ext cx="0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28683" name="Rectangle 13"/>
          <p:cNvSpPr>
            <a:spLocks noChangeArrowheads="1"/>
          </p:cNvSpPr>
          <p:nvPr/>
        </p:nvSpPr>
        <p:spPr bwMode="auto">
          <a:xfrm>
            <a:off x="2413000" y="2019680"/>
            <a:ext cx="1308100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defTabSz="457200">
              <a:lnSpc>
                <a:spcPct val="85000"/>
              </a:lnSpc>
            </a:pPr>
            <a:r>
              <a:rPr lang="en-US" i="1" dirty="0">
                <a:solidFill>
                  <a:prstClr val="black"/>
                </a:solidFill>
              </a:rPr>
              <a:t>Compiler</a:t>
            </a:r>
          </a:p>
        </p:txBody>
      </p:sp>
      <p:sp>
        <p:nvSpPr>
          <p:cNvPr id="28684" name="Rectangle 14"/>
          <p:cNvSpPr>
            <a:spLocks noChangeArrowheads="1"/>
          </p:cNvSpPr>
          <p:nvPr/>
        </p:nvSpPr>
        <p:spPr bwMode="auto">
          <a:xfrm>
            <a:off x="2413000" y="2953586"/>
            <a:ext cx="1435100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defTabSz="457200">
              <a:lnSpc>
                <a:spcPct val="85000"/>
              </a:lnSpc>
            </a:pPr>
            <a:r>
              <a:rPr lang="en-US" i="1" dirty="0">
                <a:solidFill>
                  <a:prstClr val="black"/>
                </a:solidFill>
              </a:rPr>
              <a:t>Assembler</a:t>
            </a:r>
          </a:p>
        </p:txBody>
      </p:sp>
      <p:sp>
        <p:nvSpPr>
          <p:cNvPr id="28685" name="Line 15"/>
          <p:cNvSpPr>
            <a:spLocks noChangeShapeType="1"/>
          </p:cNvSpPr>
          <p:nvPr/>
        </p:nvSpPr>
        <p:spPr bwMode="auto">
          <a:xfrm>
            <a:off x="2355723" y="3841940"/>
            <a:ext cx="0" cy="774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28686" name="Rectangle 16"/>
          <p:cNvSpPr>
            <a:spLocks noChangeArrowheads="1"/>
          </p:cNvSpPr>
          <p:nvPr/>
        </p:nvSpPr>
        <p:spPr bwMode="auto">
          <a:xfrm>
            <a:off x="558800" y="4045520"/>
            <a:ext cx="1676400" cy="5242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r" defTabSz="457200">
              <a:lnSpc>
                <a:spcPct val="85000"/>
              </a:lnSpc>
            </a:pPr>
            <a:r>
              <a:rPr lang="en-US" i="1" dirty="0">
                <a:solidFill>
                  <a:prstClr val="black"/>
                </a:solidFill>
              </a:rPr>
              <a:t>Machine Interpretation</a:t>
            </a:r>
          </a:p>
        </p:txBody>
      </p:sp>
      <p:sp>
        <p:nvSpPr>
          <p:cNvPr id="28687" name="Rectangle 17"/>
          <p:cNvSpPr>
            <a:spLocks noChangeArrowheads="1"/>
          </p:cNvSpPr>
          <p:nvPr/>
        </p:nvSpPr>
        <p:spPr bwMode="auto">
          <a:xfrm>
            <a:off x="4624585" y="1345034"/>
            <a:ext cx="3086100" cy="7096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40" tIns="25400" rIns="91440" bIns="25400">
            <a:prstTxWarp prst="textNoShape">
              <a:avLst/>
            </a:prstTxWarp>
            <a:spAutoFit/>
          </a:bodyPr>
          <a:lstStyle/>
          <a:p>
            <a:pPr marL="342900" indent="-342900" defTabSz="457200">
              <a:lnSpc>
                <a:spcPct val="78000"/>
              </a:lnSpc>
            </a:pPr>
            <a:r>
              <a:rPr lang="en-US" dirty="0">
                <a:solidFill>
                  <a:prstClr val="black"/>
                </a:solidFill>
              </a:rPr>
              <a:t>temp = </a:t>
            </a:r>
            <a:r>
              <a:rPr lang="en-US" dirty="0" err="1">
                <a:solidFill>
                  <a:prstClr val="black"/>
                </a:solidFill>
              </a:rPr>
              <a:t>v[k</a:t>
            </a:r>
            <a:r>
              <a:rPr lang="en-US" dirty="0">
                <a:solidFill>
                  <a:prstClr val="black"/>
                </a:solidFill>
              </a:rPr>
              <a:t>];</a:t>
            </a:r>
          </a:p>
          <a:p>
            <a:pPr marL="342900" indent="-342900" defTabSz="457200">
              <a:lnSpc>
                <a:spcPct val="78000"/>
              </a:lnSpc>
            </a:pPr>
            <a:r>
              <a:rPr lang="en-US" dirty="0" err="1">
                <a:solidFill>
                  <a:prstClr val="black"/>
                </a:solidFill>
              </a:rPr>
              <a:t>v[k</a:t>
            </a:r>
            <a:r>
              <a:rPr lang="en-US" dirty="0">
                <a:solidFill>
                  <a:prstClr val="black"/>
                </a:solidFill>
              </a:rPr>
              <a:t>] = v[k+1];</a:t>
            </a:r>
          </a:p>
          <a:p>
            <a:pPr marL="342900" indent="-342900" defTabSz="457200">
              <a:lnSpc>
                <a:spcPct val="78000"/>
              </a:lnSpc>
            </a:pPr>
            <a:r>
              <a:rPr lang="en-US" dirty="0">
                <a:solidFill>
                  <a:prstClr val="black"/>
                </a:solidFill>
              </a:rPr>
              <a:t>v[k+1] = temp;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8689" name="Rectangle 20"/>
          <p:cNvSpPr>
            <a:spLocks noChangeArrowheads="1"/>
          </p:cNvSpPr>
          <p:nvPr/>
        </p:nvSpPr>
        <p:spPr bwMode="auto">
          <a:xfrm>
            <a:off x="4624585" y="3125450"/>
            <a:ext cx="3427219" cy="9515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sz="1400" dirty="0">
                <a:solidFill>
                  <a:srgbClr val="8064A2"/>
                </a:solidFill>
              </a:rPr>
              <a:t>0000 1001 1100 0110 1010 1111 0101 1000</a:t>
            </a:r>
          </a:p>
          <a:p>
            <a:pPr defTabSz="457200"/>
            <a:r>
              <a:rPr lang="en-US" sz="1400" dirty="0">
                <a:solidFill>
                  <a:srgbClr val="8064A2"/>
                </a:solidFill>
              </a:rPr>
              <a:t>1010 1111 0101 1000 0000 1001 1100 0110 </a:t>
            </a:r>
          </a:p>
          <a:p>
            <a:pPr defTabSz="457200"/>
            <a:r>
              <a:rPr lang="en-US" sz="1400" dirty="0">
                <a:solidFill>
                  <a:srgbClr val="8064A2"/>
                </a:solidFill>
              </a:rPr>
              <a:t>1100 0110 1010 1111 0101 1000 0000 1001 </a:t>
            </a:r>
          </a:p>
          <a:p>
            <a:pPr defTabSz="457200"/>
            <a:r>
              <a:rPr lang="en-US" sz="1400" dirty="0">
                <a:solidFill>
                  <a:srgbClr val="8064A2"/>
                </a:solidFill>
              </a:rPr>
              <a:t>0101 1000 0000 1001 1100 0110 1010 1111 </a:t>
            </a:r>
          </a:p>
        </p:txBody>
      </p:sp>
      <p:sp>
        <p:nvSpPr>
          <p:cNvPr id="28690" name="Rectangle 22"/>
          <p:cNvSpPr>
            <a:spLocks noChangeArrowheads="1"/>
          </p:cNvSpPr>
          <p:nvPr/>
        </p:nvSpPr>
        <p:spPr bwMode="auto">
          <a:xfrm>
            <a:off x="304800" y="3835780"/>
            <a:ext cx="4038600" cy="139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28691" name="Line 23"/>
          <p:cNvSpPr>
            <a:spLocks noChangeShapeType="1"/>
          </p:cNvSpPr>
          <p:nvPr/>
        </p:nvSpPr>
        <p:spPr bwMode="auto">
          <a:xfrm flipH="1">
            <a:off x="2327148" y="2929318"/>
            <a:ext cx="3175" cy="36652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28692" name="Rectangle 24"/>
          <p:cNvSpPr>
            <a:spLocks noChangeArrowheads="1"/>
          </p:cNvSpPr>
          <p:nvPr/>
        </p:nvSpPr>
        <p:spPr bwMode="auto">
          <a:xfrm>
            <a:off x="469900" y="5880478"/>
            <a:ext cx="3708400" cy="538865"/>
          </a:xfrm>
          <a:prstGeom prst="rect">
            <a:avLst/>
          </a:prstGeom>
          <a:noFill/>
          <a:ln w="28575">
            <a:pattFill prst="pct70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88000"/>
              </a:lnSpc>
              <a:spcBef>
                <a:spcPct val="43000"/>
              </a:spcBef>
            </a:pPr>
            <a:r>
              <a:rPr lang="en-US" b="1" dirty="0">
                <a:solidFill>
                  <a:srgbClr val="00B050"/>
                </a:solidFill>
              </a:rPr>
              <a:t>Logic Circuit Description</a:t>
            </a:r>
            <a:br>
              <a:rPr lang="en-US" b="1" dirty="0">
                <a:solidFill>
                  <a:srgbClr val="00B050"/>
                </a:solidFill>
              </a:rPr>
            </a:br>
            <a:r>
              <a:rPr lang="en-US" b="1" dirty="0">
                <a:solidFill>
                  <a:srgbClr val="00B050"/>
                </a:solidFill>
              </a:rPr>
              <a:t>(Circuit Schematic Diagrams)</a:t>
            </a:r>
          </a:p>
        </p:txBody>
      </p:sp>
      <p:sp>
        <p:nvSpPr>
          <p:cNvPr id="28693" name="Line 26"/>
          <p:cNvSpPr>
            <a:spLocks noChangeShapeType="1"/>
          </p:cNvSpPr>
          <p:nvPr/>
        </p:nvSpPr>
        <p:spPr bwMode="auto">
          <a:xfrm>
            <a:off x="2355723" y="5154988"/>
            <a:ext cx="0" cy="7254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28694" name="Rectangle 27"/>
          <p:cNvSpPr>
            <a:spLocks noChangeArrowheads="1"/>
          </p:cNvSpPr>
          <p:nvPr/>
        </p:nvSpPr>
        <p:spPr bwMode="auto">
          <a:xfrm>
            <a:off x="254000" y="5267515"/>
            <a:ext cx="1981200" cy="5242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r" defTabSz="457200">
              <a:lnSpc>
                <a:spcPct val="85000"/>
              </a:lnSpc>
            </a:pPr>
            <a:r>
              <a:rPr lang="en-US" i="1" dirty="0">
                <a:solidFill>
                  <a:prstClr val="black"/>
                </a:solidFill>
              </a:rPr>
              <a:t>Architecture Implementation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041646"/>
            <a:ext cx="8869680" cy="2468880"/>
          </a:xfrm>
          <a:prstGeom prst="rect">
            <a:avLst/>
          </a:prstGeom>
          <a:noFill/>
          <a:ln w="38100" cap="rnd">
            <a:solidFill>
              <a:srgbClr val="FF0000"/>
            </a:solidFill>
          </a:ln>
        </p:spPr>
        <p:txBody>
          <a:bodyPr wrap="square" tIns="137160" rtlCol="0">
            <a:spAutoFit/>
          </a:bodyPr>
          <a:lstStyle/>
          <a:p>
            <a:pPr algn="r" defTabSz="457200">
              <a:lnSpc>
                <a:spcPct val="50000"/>
              </a:lnSpc>
              <a:spcBef>
                <a:spcPts val="1200"/>
              </a:spcBef>
            </a:pPr>
            <a:endParaRPr lang="en-US" sz="2400" dirty="0" smtClean="0">
              <a:solidFill>
                <a:srgbClr val="FF0000"/>
              </a:solidFill>
            </a:endParaRPr>
          </a:p>
          <a:p>
            <a:pPr algn="r" defTabSz="457200">
              <a:lnSpc>
                <a:spcPct val="50000"/>
              </a:lnSpc>
              <a:spcBef>
                <a:spcPts val="12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We are here</a:t>
            </a:r>
            <a:endParaRPr lang="en-US" sz="2400" dirty="0" smtClean="0">
              <a:solidFill>
                <a:prstClr val="white"/>
              </a:solidFill>
            </a:endParaRPr>
          </a:p>
          <a:p>
            <a:pPr defTabSz="457200"/>
            <a:r>
              <a:rPr lang="en-US" sz="1600" dirty="0" smtClean="0">
                <a:solidFill>
                  <a:prstClr val="black"/>
                </a:solidFill>
              </a:rPr>
              <a:t> </a:t>
            </a: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4314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MIPS-</a:t>
            </a:r>
            <a:r>
              <a:rPr lang="en-US" dirty="0" err="1" smtClean="0">
                <a:solidFill>
                  <a:schemeClr val="accent1"/>
                </a:solidFill>
              </a:rPr>
              <a:t>lite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Datapath</a:t>
            </a:r>
            <a:r>
              <a:rPr lang="en-US" dirty="0" smtClean="0">
                <a:solidFill>
                  <a:schemeClr val="accent1"/>
                </a:solidFill>
              </a:rPr>
              <a:t> Control Signals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43000"/>
            <a:ext cx="4372708" cy="1512887"/>
          </a:xfrm>
        </p:spPr>
        <p:txBody>
          <a:bodyPr/>
          <a:lstStyle/>
          <a:p>
            <a:pPr>
              <a:spcBef>
                <a:spcPct val="0"/>
              </a:spcBef>
              <a:tabLst>
                <a:tab pos="1600200" algn="l"/>
              </a:tabLst>
            </a:pPr>
            <a:r>
              <a:rPr lang="en-US" sz="2000" b="1" dirty="0" err="1"/>
              <a:t>ExtOp</a:t>
            </a:r>
            <a:r>
              <a:rPr lang="en-US" sz="2000" b="1" dirty="0"/>
              <a:t>:</a:t>
            </a:r>
            <a:r>
              <a:rPr lang="en-US" sz="2000" dirty="0"/>
              <a:t>	</a:t>
            </a:r>
            <a:r>
              <a:rPr lang="en-US" sz="2000" dirty="0" smtClean="0"/>
              <a:t>0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“zero”; 1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/>
              <a:t>“sign”</a:t>
            </a:r>
          </a:p>
          <a:p>
            <a:pPr>
              <a:spcBef>
                <a:spcPct val="0"/>
              </a:spcBef>
              <a:tabLst>
                <a:tab pos="1600200" algn="l"/>
              </a:tabLst>
            </a:pPr>
            <a:r>
              <a:rPr lang="en-US" sz="2000" b="1" dirty="0" err="1"/>
              <a:t>ALUsrc</a:t>
            </a:r>
            <a:r>
              <a:rPr lang="en-US" sz="2000" b="1" dirty="0"/>
              <a:t>:</a:t>
            </a:r>
            <a:r>
              <a:rPr lang="en-US" sz="2000" dirty="0"/>
              <a:t>	0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 err="1" smtClean="0"/>
              <a:t>busB</a:t>
            </a:r>
            <a:r>
              <a:rPr lang="en-US" sz="2000" dirty="0" smtClean="0"/>
              <a:t>;</a:t>
            </a:r>
            <a:r>
              <a:rPr lang="en-US" sz="2000" dirty="0"/>
              <a:t>	1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imm16</a:t>
            </a:r>
            <a:endParaRPr lang="en-US" sz="2000" dirty="0"/>
          </a:p>
          <a:p>
            <a:pPr>
              <a:spcBef>
                <a:spcPct val="0"/>
              </a:spcBef>
              <a:tabLst>
                <a:tab pos="1600200" algn="l"/>
              </a:tabLst>
            </a:pPr>
            <a:r>
              <a:rPr lang="en-US" sz="2000" b="1" dirty="0" err="1"/>
              <a:t>ALUctr</a:t>
            </a:r>
            <a:r>
              <a:rPr lang="en-US" sz="2000" b="1" dirty="0"/>
              <a:t>:</a:t>
            </a:r>
            <a:r>
              <a:rPr lang="en-US" sz="2000" dirty="0"/>
              <a:t>	“ADD”, “SUB”, “OR</a:t>
            </a:r>
            <a:r>
              <a:rPr lang="en-US" sz="2000" dirty="0" smtClean="0"/>
              <a:t>”</a:t>
            </a:r>
          </a:p>
          <a:p>
            <a:pPr>
              <a:spcBef>
                <a:spcPct val="0"/>
              </a:spcBef>
              <a:tabLst>
                <a:tab pos="1600200" algn="l"/>
              </a:tabLst>
            </a:pPr>
            <a:r>
              <a:rPr lang="en-US" sz="2000" b="1" dirty="0" err="1" smtClean="0"/>
              <a:t>nPC_sel</a:t>
            </a:r>
            <a:r>
              <a:rPr lang="en-US" sz="2000" b="1" dirty="0" smtClean="0"/>
              <a:t>:</a:t>
            </a:r>
            <a:r>
              <a:rPr lang="en-US" sz="2000" dirty="0" smtClean="0"/>
              <a:t>	0 </a:t>
            </a:r>
            <a:r>
              <a:rPr lang="en-US" sz="2000" dirty="0" smtClean="0">
                <a:sym typeface="Wingdings" pitchFamily="2" charset="2"/>
              </a:rPr>
              <a:t> +4; 1  branch</a:t>
            </a:r>
            <a:endParaRPr lang="en-US" sz="2000" dirty="0"/>
          </a:p>
        </p:txBody>
      </p:sp>
      <p:sp>
        <p:nvSpPr>
          <p:cNvPr id="105" name="Content Placeholder 104"/>
          <p:cNvSpPr>
            <a:spLocks noGrp="1"/>
          </p:cNvSpPr>
          <p:nvPr>
            <p:ph sz="half" idx="2"/>
          </p:nvPr>
        </p:nvSpPr>
        <p:spPr>
          <a:xfrm>
            <a:off x="4648200" y="1178169"/>
            <a:ext cx="4038600" cy="1528762"/>
          </a:xfrm>
        </p:spPr>
        <p:txBody>
          <a:bodyPr/>
          <a:lstStyle/>
          <a:p>
            <a:pPr marL="203200" indent="-203200">
              <a:lnSpc>
                <a:spcPct val="75000"/>
              </a:lnSpc>
              <a:spcBef>
                <a:spcPct val="30000"/>
              </a:spcBef>
              <a:buFont typeface="Arial"/>
              <a:buChar char="•"/>
              <a:tabLst>
                <a:tab pos="1600200" algn="l"/>
              </a:tabLst>
              <a:defRPr/>
            </a:pPr>
            <a:r>
              <a:rPr lang="en-US" sz="2000" b="1" dirty="0" err="1" smtClean="0"/>
              <a:t>MemWr</a:t>
            </a:r>
            <a:r>
              <a:rPr lang="en-US" sz="2000" b="1" dirty="0" smtClean="0"/>
              <a:t>:</a:t>
            </a:r>
            <a:r>
              <a:rPr lang="en-US" sz="2000" dirty="0" smtClean="0"/>
              <a:t>	1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write memory</a:t>
            </a:r>
          </a:p>
          <a:p>
            <a:pPr marL="203200" indent="-203200">
              <a:lnSpc>
                <a:spcPct val="75000"/>
              </a:lnSpc>
              <a:spcBef>
                <a:spcPct val="30000"/>
              </a:spcBef>
              <a:buFont typeface="Arial"/>
              <a:buChar char="•"/>
              <a:tabLst>
                <a:tab pos="1600200" algn="l"/>
              </a:tabLst>
              <a:defRPr/>
            </a:pPr>
            <a:r>
              <a:rPr lang="en-US" sz="2000" b="1" dirty="0" err="1" smtClean="0"/>
              <a:t>MemtoReg</a:t>
            </a:r>
            <a:r>
              <a:rPr lang="en-US" sz="2000" b="1" dirty="0" smtClean="0"/>
              <a:t>:</a:t>
            </a:r>
            <a:r>
              <a:rPr lang="en-US" sz="2000" dirty="0" smtClean="0"/>
              <a:t>	0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ALU; 1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 err="1" smtClean="0"/>
              <a:t>Mem</a:t>
            </a:r>
            <a:endParaRPr lang="en-US" sz="2000" dirty="0" smtClean="0"/>
          </a:p>
          <a:p>
            <a:pPr marL="203200" indent="-203200">
              <a:lnSpc>
                <a:spcPct val="75000"/>
              </a:lnSpc>
              <a:spcBef>
                <a:spcPct val="30000"/>
              </a:spcBef>
              <a:buFont typeface="Arial"/>
              <a:buChar char="•"/>
              <a:tabLst>
                <a:tab pos="1600200" algn="l"/>
              </a:tabLst>
              <a:defRPr/>
            </a:pPr>
            <a:r>
              <a:rPr lang="en-US" sz="2000" b="1" dirty="0" err="1" smtClean="0"/>
              <a:t>RegDst</a:t>
            </a:r>
            <a:r>
              <a:rPr lang="en-US" sz="2000" b="1" dirty="0" smtClean="0"/>
              <a:t>:</a:t>
            </a:r>
            <a:r>
              <a:rPr lang="en-US" sz="2000" dirty="0" smtClean="0"/>
              <a:t>	0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“</a:t>
            </a:r>
            <a:r>
              <a:rPr lang="en-US" sz="2000" dirty="0" err="1" smtClean="0"/>
              <a:t>rt</a:t>
            </a:r>
            <a:r>
              <a:rPr lang="en-US" sz="2000" dirty="0" smtClean="0"/>
              <a:t>”; 1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“rd”</a:t>
            </a:r>
          </a:p>
          <a:p>
            <a:pPr marL="203200" indent="-203200">
              <a:lnSpc>
                <a:spcPct val="75000"/>
              </a:lnSpc>
              <a:spcBef>
                <a:spcPct val="30000"/>
              </a:spcBef>
              <a:buFont typeface="Arial"/>
              <a:buChar char="•"/>
              <a:tabLst>
                <a:tab pos="1600200" algn="l"/>
              </a:tabLst>
              <a:defRPr/>
            </a:pPr>
            <a:r>
              <a:rPr lang="en-US" sz="2000" b="1" dirty="0" err="1" smtClean="0"/>
              <a:t>RegWr</a:t>
            </a:r>
            <a:r>
              <a:rPr lang="en-US" sz="2000" b="1" dirty="0" smtClean="0"/>
              <a:t>:</a:t>
            </a:r>
            <a:r>
              <a:rPr lang="en-US" sz="2000" dirty="0" smtClean="0"/>
              <a:t>	1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write register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99" name="Date Placeholder 9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1" name="Footer Placeholder 10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0" name="Slide Number Placeholder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3D1165-2FB3-A742-8F74-7F4AD994F06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39" name="Group 238"/>
          <p:cNvGrpSpPr/>
          <p:nvPr/>
        </p:nvGrpSpPr>
        <p:grpSpPr>
          <a:xfrm>
            <a:off x="1188720" y="2148840"/>
            <a:ext cx="7004839" cy="4327046"/>
            <a:chOff x="1188720" y="2120779"/>
            <a:chExt cx="7004839" cy="4327046"/>
          </a:xfrm>
        </p:grpSpPr>
        <p:sp>
          <p:nvSpPr>
            <p:cNvPr id="240" name="Rectangle 26"/>
            <p:cNvSpPr>
              <a:spLocks noChangeArrowheads="1"/>
            </p:cNvSpPr>
            <p:nvPr/>
          </p:nvSpPr>
          <p:spPr bwMode="auto">
            <a:xfrm>
              <a:off x="5855208" y="420389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241" name="Rectangle 27"/>
            <p:cNvSpPr>
              <a:spLocks noChangeArrowheads="1"/>
            </p:cNvSpPr>
            <p:nvPr/>
          </p:nvSpPr>
          <p:spPr bwMode="auto">
            <a:xfrm>
              <a:off x="5440680" y="3264408"/>
              <a:ext cx="1199271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srgbClr val="FF0000"/>
                  </a:solidFill>
                </a:rPr>
                <a:t>ALUctr</a:t>
              </a:r>
              <a:endParaRPr lang="en-US" sz="2000" u="sng" dirty="0">
                <a:solidFill>
                  <a:srgbClr val="FF0000"/>
                </a:solidFill>
              </a:endParaRPr>
            </a:p>
          </p:txBody>
        </p:sp>
        <p:sp>
          <p:nvSpPr>
            <p:cNvPr id="242" name="Rectangle 28"/>
            <p:cNvSpPr>
              <a:spLocks noChangeArrowheads="1"/>
            </p:cNvSpPr>
            <p:nvPr/>
          </p:nvSpPr>
          <p:spPr bwMode="auto">
            <a:xfrm>
              <a:off x="1920880" y="4847120"/>
              <a:ext cx="5594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CLK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243" name="Rectangle 29"/>
            <p:cNvSpPr>
              <a:spLocks noChangeArrowheads="1"/>
            </p:cNvSpPr>
            <p:nvPr/>
          </p:nvSpPr>
          <p:spPr bwMode="auto">
            <a:xfrm>
              <a:off x="1424496" y="4002405"/>
              <a:ext cx="720725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>
                  <a:solidFill>
                    <a:prstClr val="black"/>
                  </a:solidFill>
                </a:rPr>
                <a:t>busW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44" name="Rectangle 30"/>
            <p:cNvSpPr>
              <a:spLocks noChangeArrowheads="1"/>
            </p:cNvSpPr>
            <p:nvPr/>
          </p:nvSpPr>
          <p:spPr bwMode="auto">
            <a:xfrm>
              <a:off x="1554480" y="3307080"/>
              <a:ext cx="876075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srgbClr val="FF0000"/>
                  </a:solidFill>
                </a:rPr>
                <a:t>RegWr</a:t>
              </a:r>
              <a:endParaRPr lang="en-US" sz="2000" u="sng" dirty="0">
                <a:solidFill>
                  <a:srgbClr val="FF0000"/>
                </a:solidFill>
              </a:endParaRPr>
            </a:p>
          </p:txBody>
        </p:sp>
        <p:sp>
          <p:nvSpPr>
            <p:cNvPr id="245" name="Line 31"/>
            <p:cNvSpPr>
              <a:spLocks noChangeShapeType="1"/>
            </p:cNvSpPr>
            <p:nvPr/>
          </p:nvSpPr>
          <p:spPr bwMode="auto">
            <a:xfrm flipH="1">
              <a:off x="1734058" y="4321492"/>
              <a:ext cx="88900" cy="128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6" name="Rectangle 32"/>
            <p:cNvSpPr>
              <a:spLocks noChangeArrowheads="1"/>
            </p:cNvSpPr>
            <p:nvPr/>
          </p:nvSpPr>
          <p:spPr bwMode="auto">
            <a:xfrm>
              <a:off x="1586421" y="44215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247" name="Line 33"/>
            <p:cNvSpPr>
              <a:spLocks noChangeShapeType="1"/>
            </p:cNvSpPr>
            <p:nvPr/>
          </p:nvSpPr>
          <p:spPr bwMode="auto">
            <a:xfrm flipH="1">
              <a:off x="4559808" y="4145280"/>
              <a:ext cx="88900" cy="130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8" name="Rectangle 34"/>
            <p:cNvSpPr>
              <a:spLocks noChangeArrowheads="1"/>
            </p:cNvSpPr>
            <p:nvPr/>
          </p:nvSpPr>
          <p:spPr bwMode="auto">
            <a:xfrm>
              <a:off x="4407408" y="3840480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249" name="Rectangle 35"/>
            <p:cNvSpPr>
              <a:spLocks noChangeArrowheads="1"/>
            </p:cNvSpPr>
            <p:nvPr/>
          </p:nvSpPr>
          <p:spPr bwMode="auto">
            <a:xfrm>
              <a:off x="3613658" y="3840480"/>
              <a:ext cx="717550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busA</a:t>
              </a:r>
            </a:p>
          </p:txBody>
        </p:sp>
        <p:sp>
          <p:nvSpPr>
            <p:cNvPr id="250" name="Line 36"/>
            <p:cNvSpPr>
              <a:spLocks noChangeShapeType="1"/>
            </p:cNvSpPr>
            <p:nvPr/>
          </p:nvSpPr>
          <p:spPr bwMode="auto">
            <a:xfrm flipV="1">
              <a:off x="3874008" y="4678680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1" name="Rectangle 37"/>
            <p:cNvSpPr>
              <a:spLocks noChangeArrowheads="1"/>
            </p:cNvSpPr>
            <p:nvPr/>
          </p:nvSpPr>
          <p:spPr bwMode="auto">
            <a:xfrm>
              <a:off x="3718433" y="48025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252" name="Rectangle 38"/>
            <p:cNvSpPr>
              <a:spLocks noChangeArrowheads="1"/>
            </p:cNvSpPr>
            <p:nvPr/>
          </p:nvSpPr>
          <p:spPr bwMode="auto">
            <a:xfrm>
              <a:off x="3645408" y="4373880"/>
              <a:ext cx="703263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busB</a:t>
              </a:r>
            </a:p>
          </p:txBody>
        </p:sp>
        <p:sp>
          <p:nvSpPr>
            <p:cNvPr id="253" name="Line 39"/>
            <p:cNvSpPr>
              <a:spLocks noChangeShapeType="1"/>
            </p:cNvSpPr>
            <p:nvPr/>
          </p:nvSpPr>
          <p:spPr bwMode="auto">
            <a:xfrm flipV="1">
              <a:off x="3264408" y="3684905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4" name="Line 40"/>
            <p:cNvSpPr>
              <a:spLocks noChangeShapeType="1"/>
            </p:cNvSpPr>
            <p:nvPr/>
          </p:nvSpPr>
          <p:spPr bwMode="auto">
            <a:xfrm flipV="1">
              <a:off x="2515108" y="3684905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5" name="Rectangle 41"/>
            <p:cNvSpPr>
              <a:spLocks noChangeArrowheads="1"/>
            </p:cNvSpPr>
            <p:nvPr/>
          </p:nvSpPr>
          <p:spPr bwMode="auto">
            <a:xfrm>
              <a:off x="2372233" y="3535680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256" name="Line 42"/>
            <p:cNvSpPr>
              <a:spLocks noChangeShapeType="1"/>
            </p:cNvSpPr>
            <p:nvPr/>
          </p:nvSpPr>
          <p:spPr bwMode="auto">
            <a:xfrm flipV="1">
              <a:off x="2896108" y="3684905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7" name="Rectangle 43"/>
            <p:cNvSpPr>
              <a:spLocks noChangeArrowheads="1"/>
            </p:cNvSpPr>
            <p:nvPr/>
          </p:nvSpPr>
          <p:spPr bwMode="auto">
            <a:xfrm>
              <a:off x="2731008" y="3535680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258" name="Rectangle 44"/>
            <p:cNvSpPr>
              <a:spLocks noChangeArrowheads="1"/>
            </p:cNvSpPr>
            <p:nvPr/>
          </p:nvSpPr>
          <p:spPr bwMode="auto">
            <a:xfrm>
              <a:off x="2310321" y="3911917"/>
              <a:ext cx="475901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smtClean="0">
                  <a:solidFill>
                    <a:prstClr val="black"/>
                  </a:solidFill>
                </a:rPr>
                <a:t>RW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59" name="Rectangle 45"/>
            <p:cNvSpPr>
              <a:spLocks noChangeArrowheads="1"/>
            </p:cNvSpPr>
            <p:nvPr/>
          </p:nvSpPr>
          <p:spPr bwMode="auto">
            <a:xfrm>
              <a:off x="2767521" y="3911917"/>
              <a:ext cx="413576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smtClean="0">
                  <a:solidFill>
                    <a:prstClr val="black"/>
                  </a:solidFill>
                </a:rPr>
                <a:t>RA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60" name="Rectangle 46"/>
            <p:cNvSpPr>
              <a:spLocks noChangeArrowheads="1"/>
            </p:cNvSpPr>
            <p:nvPr/>
          </p:nvSpPr>
          <p:spPr bwMode="auto">
            <a:xfrm>
              <a:off x="3148521" y="3911917"/>
              <a:ext cx="40716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smtClean="0">
                  <a:solidFill>
                    <a:prstClr val="black"/>
                  </a:solidFill>
                </a:rPr>
                <a:t>RB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61" name="Rectangle 48"/>
            <p:cNvSpPr>
              <a:spLocks noChangeArrowheads="1"/>
            </p:cNvSpPr>
            <p:nvPr/>
          </p:nvSpPr>
          <p:spPr bwMode="auto">
            <a:xfrm>
              <a:off x="2731008" y="3307080"/>
              <a:ext cx="34955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 smtClean="0">
                  <a:solidFill>
                    <a:prstClr val="black"/>
                  </a:solidFill>
                </a:rPr>
                <a:t>rs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62" name="Rectangle 49"/>
            <p:cNvSpPr>
              <a:spLocks noChangeArrowheads="1"/>
            </p:cNvSpPr>
            <p:nvPr/>
          </p:nvSpPr>
          <p:spPr bwMode="auto">
            <a:xfrm>
              <a:off x="2562733" y="2545080"/>
              <a:ext cx="340539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err="1" smtClean="0">
                  <a:solidFill>
                    <a:prstClr val="black"/>
                  </a:solidFill>
                </a:rPr>
                <a:t>rt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63" name="Rectangle 50"/>
            <p:cNvSpPr>
              <a:spLocks noChangeArrowheads="1"/>
            </p:cNvSpPr>
            <p:nvPr/>
          </p:nvSpPr>
          <p:spPr bwMode="auto">
            <a:xfrm>
              <a:off x="3140176" y="3307080"/>
              <a:ext cx="340539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dirty="0" err="1" smtClean="0">
                  <a:solidFill>
                    <a:prstClr val="black"/>
                  </a:solidFill>
                </a:rPr>
                <a:t>rt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64" name="Rectangle 51"/>
            <p:cNvSpPr>
              <a:spLocks noChangeArrowheads="1"/>
            </p:cNvSpPr>
            <p:nvPr/>
          </p:nvSpPr>
          <p:spPr bwMode="auto">
            <a:xfrm>
              <a:off x="2130933" y="2545080"/>
              <a:ext cx="38134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dirty="0" smtClean="0">
                  <a:solidFill>
                    <a:prstClr val="black"/>
                  </a:solidFill>
                </a:rPr>
                <a:t>rd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65" name="Rectangle 52"/>
            <p:cNvSpPr>
              <a:spLocks noChangeArrowheads="1"/>
            </p:cNvSpPr>
            <p:nvPr/>
          </p:nvSpPr>
          <p:spPr bwMode="auto">
            <a:xfrm>
              <a:off x="1188720" y="2545080"/>
              <a:ext cx="907942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srgbClr val="FF0000"/>
                  </a:solidFill>
                </a:rPr>
                <a:t>RegDst</a:t>
              </a:r>
              <a:endParaRPr lang="en-US" sz="2000" u="sng" dirty="0">
                <a:solidFill>
                  <a:srgbClr val="FF0000"/>
                </a:solidFill>
              </a:endParaRPr>
            </a:p>
          </p:txBody>
        </p:sp>
        <p:sp>
          <p:nvSpPr>
            <p:cNvPr id="266" name="Rectangle 53"/>
            <p:cNvSpPr>
              <a:spLocks noChangeArrowheads="1"/>
            </p:cNvSpPr>
            <p:nvPr/>
          </p:nvSpPr>
          <p:spPr bwMode="auto">
            <a:xfrm rot="5400000">
              <a:off x="3084655" y="5424033"/>
              <a:ext cx="1042416" cy="3566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r>
                <a:rPr lang="en-US" b="1" dirty="0" smtClean="0">
                  <a:solidFill>
                    <a:prstClr val="black"/>
                  </a:solidFill>
                </a:rPr>
                <a:t>Extender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267" name="Rectangle 55"/>
            <p:cNvSpPr>
              <a:spLocks noChangeArrowheads="1"/>
            </p:cNvSpPr>
            <p:nvPr/>
          </p:nvSpPr>
          <p:spPr bwMode="auto">
            <a:xfrm>
              <a:off x="3950208" y="56407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268" name="Line 56"/>
            <p:cNvSpPr>
              <a:spLocks noChangeShapeType="1"/>
            </p:cNvSpPr>
            <p:nvPr/>
          </p:nvSpPr>
          <p:spPr bwMode="auto">
            <a:xfrm flipH="1">
              <a:off x="4102608" y="5539105"/>
              <a:ext cx="88900" cy="130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9" name="Line 57"/>
            <p:cNvSpPr>
              <a:spLocks noChangeShapeType="1"/>
            </p:cNvSpPr>
            <p:nvPr/>
          </p:nvSpPr>
          <p:spPr bwMode="auto">
            <a:xfrm flipH="1">
              <a:off x="3023108" y="5540692"/>
              <a:ext cx="88900" cy="128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0" name="Rectangle 58"/>
            <p:cNvSpPr>
              <a:spLocks noChangeArrowheads="1"/>
            </p:cNvSpPr>
            <p:nvPr/>
          </p:nvSpPr>
          <p:spPr bwMode="auto">
            <a:xfrm>
              <a:off x="2807208" y="56407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271" name="Rectangle 59"/>
            <p:cNvSpPr>
              <a:spLocks noChangeArrowheads="1"/>
            </p:cNvSpPr>
            <p:nvPr/>
          </p:nvSpPr>
          <p:spPr bwMode="auto">
            <a:xfrm>
              <a:off x="1892808" y="5364480"/>
              <a:ext cx="911225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>
                  <a:solidFill>
                    <a:prstClr val="black"/>
                  </a:solidFill>
                </a:rPr>
                <a:t>imm16</a:t>
              </a:r>
            </a:p>
          </p:txBody>
        </p:sp>
        <p:sp>
          <p:nvSpPr>
            <p:cNvPr id="272" name="Rectangle 60"/>
            <p:cNvSpPr>
              <a:spLocks noChangeArrowheads="1"/>
            </p:cNvSpPr>
            <p:nvPr/>
          </p:nvSpPr>
          <p:spPr bwMode="auto">
            <a:xfrm>
              <a:off x="4114800" y="5943600"/>
              <a:ext cx="91243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srgbClr val="FF0000"/>
                  </a:solidFill>
                </a:rPr>
                <a:t>ALUSrc</a:t>
              </a:r>
              <a:endParaRPr lang="en-US" sz="2000" u="sng" dirty="0">
                <a:solidFill>
                  <a:srgbClr val="FF0000"/>
                </a:solidFill>
              </a:endParaRPr>
            </a:p>
          </p:txBody>
        </p:sp>
        <p:sp>
          <p:nvSpPr>
            <p:cNvPr id="273" name="Rectangle 61"/>
            <p:cNvSpPr>
              <a:spLocks noChangeArrowheads="1"/>
            </p:cNvSpPr>
            <p:nvPr/>
          </p:nvSpPr>
          <p:spPr bwMode="auto">
            <a:xfrm>
              <a:off x="2560320" y="6050280"/>
              <a:ext cx="810287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srgbClr val="FF0000"/>
                  </a:solidFill>
                </a:rPr>
                <a:t>ExtOp</a:t>
              </a:r>
              <a:endParaRPr lang="en-US" sz="2000" u="sng" dirty="0">
                <a:solidFill>
                  <a:srgbClr val="FF0000"/>
                </a:solidFill>
              </a:endParaRPr>
            </a:p>
          </p:txBody>
        </p:sp>
        <p:sp>
          <p:nvSpPr>
            <p:cNvPr id="274" name="Line 62"/>
            <p:cNvSpPr>
              <a:spLocks noChangeShapeType="1"/>
            </p:cNvSpPr>
            <p:nvPr/>
          </p:nvSpPr>
          <p:spPr bwMode="auto">
            <a:xfrm flipV="1">
              <a:off x="7531608" y="3931920"/>
              <a:ext cx="0" cy="475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5" name="Rectangle 63"/>
            <p:cNvSpPr>
              <a:spLocks noChangeArrowheads="1"/>
            </p:cNvSpPr>
            <p:nvPr/>
          </p:nvSpPr>
          <p:spPr bwMode="auto">
            <a:xfrm>
              <a:off x="6858000" y="3566160"/>
              <a:ext cx="1335559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srgbClr val="FF0000"/>
                  </a:solidFill>
                </a:rPr>
                <a:t>MemtoReg</a:t>
              </a:r>
              <a:endParaRPr lang="en-US" sz="2000" u="sng" dirty="0">
                <a:solidFill>
                  <a:srgbClr val="FF0000"/>
                </a:solidFill>
              </a:endParaRPr>
            </a:p>
          </p:txBody>
        </p:sp>
        <p:sp>
          <p:nvSpPr>
            <p:cNvPr id="276" name="Rectangle 64"/>
            <p:cNvSpPr>
              <a:spLocks noChangeArrowheads="1"/>
            </p:cNvSpPr>
            <p:nvPr/>
          </p:nvSpPr>
          <p:spPr bwMode="auto">
            <a:xfrm>
              <a:off x="5224303" y="5909912"/>
              <a:ext cx="5594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CLK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277" name="Rectangle 65"/>
            <p:cNvSpPr>
              <a:spLocks noChangeArrowheads="1"/>
            </p:cNvSpPr>
            <p:nvPr/>
          </p:nvSpPr>
          <p:spPr bwMode="auto">
            <a:xfrm>
              <a:off x="5073160" y="5364480"/>
              <a:ext cx="935038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>
                  <a:solidFill>
                    <a:prstClr val="black"/>
                  </a:solidFill>
                </a:rPr>
                <a:t>Data In</a:t>
              </a:r>
            </a:p>
          </p:txBody>
        </p:sp>
        <p:sp>
          <p:nvSpPr>
            <p:cNvPr id="278" name="Line 66"/>
            <p:cNvSpPr>
              <a:spLocks noChangeShapeType="1"/>
            </p:cNvSpPr>
            <p:nvPr/>
          </p:nvSpPr>
          <p:spPr bwMode="auto">
            <a:xfrm flipH="1">
              <a:off x="5520246" y="5283517"/>
              <a:ext cx="88900" cy="128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9" name="Rectangle 67"/>
            <p:cNvSpPr>
              <a:spLocks noChangeArrowheads="1"/>
            </p:cNvSpPr>
            <p:nvPr/>
          </p:nvSpPr>
          <p:spPr bwMode="auto">
            <a:xfrm>
              <a:off x="5550408" y="5059680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280" name="Line 68"/>
            <p:cNvSpPr>
              <a:spLocks noChangeShapeType="1"/>
            </p:cNvSpPr>
            <p:nvPr/>
          </p:nvSpPr>
          <p:spPr bwMode="auto">
            <a:xfrm flipV="1">
              <a:off x="6223508" y="4224528"/>
              <a:ext cx="12700" cy="932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1" name="Rectangle 69"/>
            <p:cNvSpPr>
              <a:spLocks noChangeArrowheads="1"/>
            </p:cNvSpPr>
            <p:nvPr/>
          </p:nvSpPr>
          <p:spPr bwMode="auto">
            <a:xfrm>
              <a:off x="5760720" y="3840480"/>
              <a:ext cx="1045672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srgbClr val="FF0000"/>
                  </a:solidFill>
                </a:rPr>
                <a:t>MemWr</a:t>
              </a:r>
              <a:endParaRPr lang="en-US" sz="2000" u="sng" dirty="0">
                <a:solidFill>
                  <a:srgbClr val="FF0000"/>
                </a:solidFill>
              </a:endParaRPr>
            </a:p>
          </p:txBody>
        </p:sp>
        <p:grpSp>
          <p:nvGrpSpPr>
            <p:cNvPr id="282" name="Group 70"/>
            <p:cNvGrpSpPr>
              <a:grpSpLocks/>
            </p:cNvGrpSpPr>
            <p:nvPr/>
          </p:nvGrpSpPr>
          <p:grpSpPr bwMode="auto">
            <a:xfrm>
              <a:off x="2121408" y="2973705"/>
              <a:ext cx="838200" cy="336550"/>
              <a:chOff x="2640" y="1422"/>
              <a:chExt cx="528" cy="212"/>
            </a:xfrm>
          </p:grpSpPr>
          <p:sp>
            <p:nvSpPr>
              <p:cNvPr id="338" name="Rectangle 71"/>
              <p:cNvSpPr>
                <a:spLocks noChangeArrowheads="1"/>
              </p:cNvSpPr>
              <p:nvPr/>
            </p:nvSpPr>
            <p:spPr bwMode="auto">
              <a:xfrm>
                <a:off x="2928" y="1422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339" name="Rectangle 72"/>
              <p:cNvSpPr>
                <a:spLocks noChangeArrowheads="1"/>
              </p:cNvSpPr>
              <p:nvPr/>
            </p:nvSpPr>
            <p:spPr bwMode="auto">
              <a:xfrm>
                <a:off x="2688" y="1422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340" name="Freeform 73"/>
              <p:cNvSpPr>
                <a:spLocks/>
              </p:cNvSpPr>
              <p:nvPr/>
            </p:nvSpPr>
            <p:spPr bwMode="auto">
              <a:xfrm>
                <a:off x="2640" y="1440"/>
                <a:ext cx="528" cy="192"/>
              </a:xfrm>
              <a:custGeom>
                <a:avLst/>
                <a:gdLst>
                  <a:gd name="T0" fmla="*/ 0 w 528"/>
                  <a:gd name="T1" fmla="*/ 0 h 192"/>
                  <a:gd name="T2" fmla="*/ 48 w 528"/>
                  <a:gd name="T3" fmla="*/ 192 h 192"/>
                  <a:gd name="T4" fmla="*/ 480 w 528"/>
                  <a:gd name="T5" fmla="*/ 192 h 192"/>
                  <a:gd name="T6" fmla="*/ 528 w 528"/>
                  <a:gd name="T7" fmla="*/ 0 h 192"/>
                  <a:gd name="T8" fmla="*/ 0 w 528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192"/>
                  <a:gd name="T17" fmla="*/ 528 w 528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192">
                    <a:moveTo>
                      <a:pt x="0" y="0"/>
                    </a:moveTo>
                    <a:lnTo>
                      <a:pt x="48" y="192"/>
                    </a:lnTo>
                    <a:lnTo>
                      <a:pt x="480" y="192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3" name="Rectangle 74"/>
            <p:cNvSpPr>
              <a:spLocks noChangeArrowheads="1"/>
            </p:cNvSpPr>
            <p:nvPr/>
          </p:nvSpPr>
          <p:spPr bwMode="auto">
            <a:xfrm>
              <a:off x="2121408" y="3916680"/>
              <a:ext cx="1447800" cy="990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r>
                <a:rPr lang="en-US" sz="2000" b="1" dirty="0" err="1" smtClean="0">
                  <a:solidFill>
                    <a:prstClr val="black"/>
                  </a:solidFill>
                </a:rPr>
                <a:t>RegFile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grpSp>
          <p:nvGrpSpPr>
            <p:cNvPr id="284" name="Group 75"/>
            <p:cNvGrpSpPr>
              <a:grpSpLocks/>
            </p:cNvGrpSpPr>
            <p:nvPr/>
          </p:nvGrpSpPr>
          <p:grpSpPr bwMode="auto">
            <a:xfrm>
              <a:off x="4429633" y="4526280"/>
              <a:ext cx="358775" cy="1219200"/>
              <a:chOff x="3518" y="2640"/>
              <a:chExt cx="226" cy="768"/>
            </a:xfrm>
          </p:grpSpPr>
          <p:sp>
            <p:nvSpPr>
              <p:cNvPr id="335" name="Rectangle 76"/>
              <p:cNvSpPr>
                <a:spLocks noChangeArrowheads="1"/>
              </p:cNvSpPr>
              <p:nvPr/>
            </p:nvSpPr>
            <p:spPr bwMode="auto">
              <a:xfrm>
                <a:off x="3518" y="2696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336" name="Rectangle 77"/>
              <p:cNvSpPr>
                <a:spLocks noChangeArrowheads="1"/>
              </p:cNvSpPr>
              <p:nvPr/>
            </p:nvSpPr>
            <p:spPr bwMode="auto">
              <a:xfrm>
                <a:off x="3518" y="3187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sz="160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337" name="Freeform 78"/>
              <p:cNvSpPr>
                <a:spLocks/>
              </p:cNvSpPr>
              <p:nvPr/>
            </p:nvSpPr>
            <p:spPr bwMode="auto">
              <a:xfrm>
                <a:off x="3552" y="2640"/>
                <a:ext cx="192" cy="768"/>
              </a:xfrm>
              <a:custGeom>
                <a:avLst/>
                <a:gdLst>
                  <a:gd name="T0" fmla="*/ 0 w 192"/>
                  <a:gd name="T1" fmla="*/ 0 h 768"/>
                  <a:gd name="T2" fmla="*/ 0 w 192"/>
                  <a:gd name="T3" fmla="*/ 768 h 768"/>
                  <a:gd name="T4" fmla="*/ 192 w 192"/>
                  <a:gd name="T5" fmla="*/ 672 h 768"/>
                  <a:gd name="T6" fmla="*/ 192 w 192"/>
                  <a:gd name="T7" fmla="*/ 96 h 768"/>
                  <a:gd name="T8" fmla="*/ 0 w 192"/>
                  <a:gd name="T9" fmla="*/ 0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768"/>
                  <a:gd name="T17" fmla="*/ 192 w 192"/>
                  <a:gd name="T18" fmla="*/ 768 h 7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768">
                    <a:moveTo>
                      <a:pt x="0" y="0"/>
                    </a:moveTo>
                    <a:lnTo>
                      <a:pt x="0" y="768"/>
                    </a:lnTo>
                    <a:lnTo>
                      <a:pt x="192" y="672"/>
                    </a:lnTo>
                    <a:lnTo>
                      <a:pt x="192" y="9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85" name="Group 79"/>
            <p:cNvGrpSpPr>
              <a:grpSpLocks/>
            </p:cNvGrpSpPr>
            <p:nvPr/>
          </p:nvGrpSpPr>
          <p:grpSpPr bwMode="auto">
            <a:xfrm>
              <a:off x="5293233" y="3916680"/>
              <a:ext cx="485775" cy="1143000"/>
              <a:chOff x="4009" y="2304"/>
              <a:chExt cx="306" cy="720"/>
            </a:xfrm>
          </p:grpSpPr>
          <p:sp>
            <p:nvSpPr>
              <p:cNvPr id="332" name="Rectangle 80"/>
              <p:cNvSpPr>
                <a:spLocks noChangeArrowheads="1"/>
              </p:cNvSpPr>
              <p:nvPr/>
            </p:nvSpPr>
            <p:spPr bwMode="auto">
              <a:xfrm>
                <a:off x="4009" y="2322"/>
                <a:ext cx="115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endParaRPr lang="en-US" sz="16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333" name="Rectangle 81"/>
              <p:cNvSpPr>
                <a:spLocks noChangeArrowheads="1"/>
              </p:cNvSpPr>
              <p:nvPr/>
            </p:nvSpPr>
            <p:spPr bwMode="auto">
              <a:xfrm rot="5400000">
                <a:off x="3999" y="2542"/>
                <a:ext cx="35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defTabSz="457200">
                  <a:defRPr/>
                </a:pPr>
                <a:r>
                  <a:rPr lang="en-US" b="1" dirty="0">
                    <a:solidFill>
                      <a:prstClr val="black"/>
                    </a:solidFill>
                  </a:rPr>
                  <a:t>ALU</a:t>
                </a:r>
              </a:p>
            </p:txBody>
          </p:sp>
          <p:sp>
            <p:nvSpPr>
              <p:cNvPr id="334" name="Freeform 82"/>
              <p:cNvSpPr>
                <a:spLocks/>
              </p:cNvSpPr>
              <p:nvPr/>
            </p:nvSpPr>
            <p:spPr bwMode="auto">
              <a:xfrm>
                <a:off x="4032" y="2304"/>
                <a:ext cx="283" cy="720"/>
              </a:xfrm>
              <a:custGeom>
                <a:avLst/>
                <a:gdLst>
                  <a:gd name="T0" fmla="*/ 0 w 240"/>
                  <a:gd name="T1" fmla="*/ 0 h 672"/>
                  <a:gd name="T2" fmla="*/ 0 w 240"/>
                  <a:gd name="T3" fmla="*/ 331 h 672"/>
                  <a:gd name="T4" fmla="*/ 67 w 240"/>
                  <a:gd name="T5" fmla="*/ 386 h 672"/>
                  <a:gd name="T6" fmla="*/ 0 w 240"/>
                  <a:gd name="T7" fmla="*/ 440 h 672"/>
                  <a:gd name="T8" fmla="*/ 0 w 240"/>
                  <a:gd name="T9" fmla="*/ 771 h 672"/>
                  <a:gd name="T10" fmla="*/ 334 w 240"/>
                  <a:gd name="T11" fmla="*/ 551 h 672"/>
                  <a:gd name="T12" fmla="*/ 334 w 240"/>
                  <a:gd name="T13" fmla="*/ 221 h 672"/>
                  <a:gd name="T14" fmla="*/ 0 w 240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0"/>
                  <a:gd name="T25" fmla="*/ 0 h 672"/>
                  <a:gd name="T26" fmla="*/ 240 w 240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0" h="672">
                    <a:moveTo>
                      <a:pt x="0" y="0"/>
                    </a:moveTo>
                    <a:lnTo>
                      <a:pt x="0" y="288"/>
                    </a:lnTo>
                    <a:lnTo>
                      <a:pt x="48" y="336"/>
                    </a:lnTo>
                    <a:lnTo>
                      <a:pt x="0" y="384"/>
                    </a:lnTo>
                    <a:lnTo>
                      <a:pt x="0" y="672"/>
                    </a:lnTo>
                    <a:lnTo>
                      <a:pt x="240" y="480"/>
                    </a:lnTo>
                    <a:lnTo>
                      <a:pt x="240" y="1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6" name="Rectangle 83"/>
            <p:cNvSpPr>
              <a:spLocks noChangeArrowheads="1"/>
            </p:cNvSpPr>
            <p:nvPr/>
          </p:nvSpPr>
          <p:spPr bwMode="auto">
            <a:xfrm>
              <a:off x="7325233" y="4421505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287" name="Rectangle 84"/>
            <p:cNvSpPr>
              <a:spLocks noChangeArrowheads="1"/>
            </p:cNvSpPr>
            <p:nvPr/>
          </p:nvSpPr>
          <p:spPr bwMode="auto">
            <a:xfrm>
              <a:off x="7325233" y="5412105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288" name="Freeform 85"/>
            <p:cNvSpPr>
              <a:spLocks/>
            </p:cNvSpPr>
            <p:nvPr/>
          </p:nvSpPr>
          <p:spPr bwMode="auto">
            <a:xfrm>
              <a:off x="7379208" y="4297680"/>
              <a:ext cx="304800" cy="1600200"/>
            </a:xfrm>
            <a:custGeom>
              <a:avLst/>
              <a:gdLst>
                <a:gd name="T0" fmla="*/ 0 w 192"/>
                <a:gd name="T1" fmla="*/ 0 h 1008"/>
                <a:gd name="T2" fmla="*/ 0 w 192"/>
                <a:gd name="T3" fmla="*/ 2147483647 h 1008"/>
                <a:gd name="T4" fmla="*/ 483870000 w 192"/>
                <a:gd name="T5" fmla="*/ 2147483647 h 1008"/>
                <a:gd name="T6" fmla="*/ 483870000 w 192"/>
                <a:gd name="T7" fmla="*/ 362902500 h 1008"/>
                <a:gd name="T8" fmla="*/ 0 w 192"/>
                <a:gd name="T9" fmla="*/ 0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1008"/>
                <a:gd name="T17" fmla="*/ 192 w 192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1008">
                  <a:moveTo>
                    <a:pt x="0" y="0"/>
                  </a:moveTo>
                  <a:lnTo>
                    <a:pt x="0" y="1008"/>
                  </a:lnTo>
                  <a:lnTo>
                    <a:pt x="192" y="864"/>
                  </a:lnTo>
                  <a:lnTo>
                    <a:pt x="192" y="1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9" name="Rectangle 86"/>
            <p:cNvSpPr>
              <a:spLocks noChangeArrowheads="1"/>
            </p:cNvSpPr>
            <p:nvPr/>
          </p:nvSpPr>
          <p:spPr bwMode="auto">
            <a:xfrm>
              <a:off x="5921883" y="5159692"/>
              <a:ext cx="1127125" cy="112871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r>
                <a:rPr lang="en-US" sz="2000" b="1" dirty="0" smtClean="0">
                  <a:solidFill>
                    <a:prstClr val="black"/>
                  </a:solidFill>
                </a:rPr>
                <a:t>Data</a:t>
              </a:r>
            </a:p>
            <a:p>
              <a:pPr algn="ctr" defTabSz="457200">
                <a:defRPr/>
              </a:pPr>
              <a:r>
                <a:rPr lang="en-US" sz="2000" b="1" dirty="0" smtClean="0">
                  <a:solidFill>
                    <a:prstClr val="black"/>
                  </a:solidFill>
                </a:rPr>
                <a:t>Memory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290" name="Rectangle 87"/>
            <p:cNvSpPr>
              <a:spLocks noChangeArrowheads="1"/>
            </p:cNvSpPr>
            <p:nvPr/>
          </p:nvSpPr>
          <p:spPr bwMode="auto">
            <a:xfrm>
              <a:off x="5902833" y="5107305"/>
              <a:ext cx="63817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err="1">
                  <a:solidFill>
                    <a:prstClr val="black"/>
                  </a:solidFill>
                </a:rPr>
                <a:t>WrEn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91" name="Rectangle 88"/>
            <p:cNvSpPr>
              <a:spLocks noChangeArrowheads="1"/>
            </p:cNvSpPr>
            <p:nvPr/>
          </p:nvSpPr>
          <p:spPr bwMode="auto">
            <a:xfrm>
              <a:off x="6514021" y="5107305"/>
              <a:ext cx="58830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dirty="0" err="1" smtClean="0">
                  <a:solidFill>
                    <a:prstClr val="black"/>
                  </a:solidFill>
                </a:rPr>
                <a:t>Addr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92" name="Line 90"/>
            <p:cNvSpPr>
              <a:spLocks noChangeShapeType="1"/>
            </p:cNvSpPr>
            <p:nvPr/>
          </p:nvSpPr>
          <p:spPr bwMode="auto">
            <a:xfrm>
              <a:off x="5931408" y="6050280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3" name="Line 91"/>
            <p:cNvSpPr>
              <a:spLocks noChangeShapeType="1"/>
            </p:cNvSpPr>
            <p:nvPr/>
          </p:nvSpPr>
          <p:spPr bwMode="auto">
            <a:xfrm flipH="1">
              <a:off x="5931408" y="6126480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4" name="Line 92"/>
            <p:cNvSpPr>
              <a:spLocks noChangeShapeType="1"/>
            </p:cNvSpPr>
            <p:nvPr/>
          </p:nvSpPr>
          <p:spPr bwMode="auto">
            <a:xfrm>
              <a:off x="2350008" y="284988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5" name="Line 93"/>
            <p:cNvSpPr>
              <a:spLocks noChangeShapeType="1"/>
            </p:cNvSpPr>
            <p:nvPr/>
          </p:nvSpPr>
          <p:spPr bwMode="auto">
            <a:xfrm>
              <a:off x="2731008" y="284988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6" name="Freeform 94"/>
            <p:cNvSpPr>
              <a:spLocks/>
            </p:cNvSpPr>
            <p:nvPr/>
          </p:nvSpPr>
          <p:spPr bwMode="auto">
            <a:xfrm>
              <a:off x="1816608" y="2926080"/>
              <a:ext cx="304800" cy="228600"/>
            </a:xfrm>
            <a:custGeom>
              <a:avLst/>
              <a:gdLst>
                <a:gd name="T0" fmla="*/ 0 w 192"/>
                <a:gd name="T1" fmla="*/ 0 h 336"/>
                <a:gd name="T2" fmla="*/ 0 w 192"/>
                <a:gd name="T3" fmla="*/ 155529643 h 336"/>
                <a:gd name="T4" fmla="*/ 483870000 w 192"/>
                <a:gd name="T5" fmla="*/ 155529643 h 336"/>
                <a:gd name="T6" fmla="*/ 0 60000 65536"/>
                <a:gd name="T7" fmla="*/ 0 60000 65536"/>
                <a:gd name="T8" fmla="*/ 0 60000 65536"/>
                <a:gd name="T9" fmla="*/ 0 w 192"/>
                <a:gd name="T10" fmla="*/ 0 h 336"/>
                <a:gd name="T11" fmla="*/ 192 w 19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36">
                  <a:moveTo>
                    <a:pt x="0" y="0"/>
                  </a:moveTo>
                  <a:lnTo>
                    <a:pt x="0" y="336"/>
                  </a:lnTo>
                  <a:lnTo>
                    <a:pt x="192" y="33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7" name="Line 95"/>
            <p:cNvSpPr>
              <a:spLocks noChangeShapeType="1"/>
            </p:cNvSpPr>
            <p:nvPr/>
          </p:nvSpPr>
          <p:spPr bwMode="auto">
            <a:xfrm>
              <a:off x="2273808" y="368808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8" name="Line 96"/>
            <p:cNvSpPr>
              <a:spLocks noChangeShapeType="1"/>
            </p:cNvSpPr>
            <p:nvPr/>
          </p:nvSpPr>
          <p:spPr bwMode="auto">
            <a:xfrm>
              <a:off x="2578608" y="330708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9" name="Line 97"/>
            <p:cNvSpPr>
              <a:spLocks noChangeShapeType="1"/>
            </p:cNvSpPr>
            <p:nvPr/>
          </p:nvSpPr>
          <p:spPr bwMode="auto">
            <a:xfrm>
              <a:off x="2959608" y="361188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0" name="Line 98"/>
            <p:cNvSpPr>
              <a:spLocks noChangeShapeType="1"/>
            </p:cNvSpPr>
            <p:nvPr/>
          </p:nvSpPr>
          <p:spPr bwMode="auto">
            <a:xfrm>
              <a:off x="3340608" y="361188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1" name="Rectangle 99"/>
            <p:cNvSpPr>
              <a:spLocks noChangeArrowheads="1"/>
            </p:cNvSpPr>
            <p:nvPr/>
          </p:nvSpPr>
          <p:spPr bwMode="auto">
            <a:xfrm>
              <a:off x="3134233" y="3535680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302" name="Line 100"/>
            <p:cNvSpPr>
              <a:spLocks noChangeShapeType="1"/>
            </p:cNvSpPr>
            <p:nvPr/>
          </p:nvSpPr>
          <p:spPr bwMode="auto">
            <a:xfrm>
              <a:off x="3569208" y="4221480"/>
              <a:ext cx="1752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3" name="Line 101"/>
            <p:cNvSpPr>
              <a:spLocks noChangeShapeType="1"/>
            </p:cNvSpPr>
            <p:nvPr/>
          </p:nvSpPr>
          <p:spPr bwMode="auto">
            <a:xfrm>
              <a:off x="5626608" y="3621024"/>
              <a:ext cx="0" cy="484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4" name="Line 102"/>
            <p:cNvSpPr>
              <a:spLocks noChangeShapeType="1"/>
            </p:cNvSpPr>
            <p:nvPr/>
          </p:nvSpPr>
          <p:spPr bwMode="auto">
            <a:xfrm>
              <a:off x="3569208" y="4754880"/>
              <a:ext cx="914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5" name="Line 103"/>
            <p:cNvSpPr>
              <a:spLocks noChangeShapeType="1"/>
            </p:cNvSpPr>
            <p:nvPr/>
          </p:nvSpPr>
          <p:spPr bwMode="auto">
            <a:xfrm>
              <a:off x="4788408" y="4907280"/>
              <a:ext cx="533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6" name="Line 104"/>
            <p:cNvSpPr>
              <a:spLocks noChangeShapeType="1"/>
            </p:cNvSpPr>
            <p:nvPr/>
          </p:nvSpPr>
          <p:spPr bwMode="auto">
            <a:xfrm>
              <a:off x="3797808" y="5593080"/>
              <a:ext cx="685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7" name="Line 105"/>
            <p:cNvSpPr>
              <a:spLocks noChangeShapeType="1"/>
            </p:cNvSpPr>
            <p:nvPr/>
          </p:nvSpPr>
          <p:spPr bwMode="auto">
            <a:xfrm>
              <a:off x="2731008" y="5593080"/>
              <a:ext cx="685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8" name="Line 106"/>
            <p:cNvSpPr>
              <a:spLocks noChangeShapeType="1"/>
            </p:cNvSpPr>
            <p:nvPr/>
          </p:nvSpPr>
          <p:spPr bwMode="auto">
            <a:xfrm flipH="1">
              <a:off x="2350008" y="4754880"/>
              <a:ext cx="762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9" name="Line 107"/>
            <p:cNvSpPr>
              <a:spLocks noChangeShapeType="1"/>
            </p:cNvSpPr>
            <p:nvPr/>
          </p:nvSpPr>
          <p:spPr bwMode="auto">
            <a:xfrm>
              <a:off x="2426208" y="4754880"/>
              <a:ext cx="762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0" name="Line 108"/>
            <p:cNvSpPr>
              <a:spLocks noChangeShapeType="1"/>
            </p:cNvSpPr>
            <p:nvPr/>
          </p:nvSpPr>
          <p:spPr bwMode="auto">
            <a:xfrm>
              <a:off x="2426208" y="490728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1" name="Line 110"/>
            <p:cNvSpPr>
              <a:spLocks noChangeShapeType="1"/>
            </p:cNvSpPr>
            <p:nvPr/>
          </p:nvSpPr>
          <p:spPr bwMode="auto">
            <a:xfrm flipV="1">
              <a:off x="4636008" y="566928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2" name="Line 111"/>
            <p:cNvSpPr>
              <a:spLocks noChangeShapeType="1"/>
            </p:cNvSpPr>
            <p:nvPr/>
          </p:nvSpPr>
          <p:spPr bwMode="auto">
            <a:xfrm flipH="1">
              <a:off x="5702808" y="6126480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3" name="Line 112"/>
            <p:cNvSpPr>
              <a:spLocks noChangeShapeType="1"/>
            </p:cNvSpPr>
            <p:nvPr/>
          </p:nvSpPr>
          <p:spPr bwMode="auto">
            <a:xfrm>
              <a:off x="5779008" y="4526280"/>
              <a:ext cx="1600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4" name="Line 113"/>
            <p:cNvSpPr>
              <a:spLocks noChangeShapeType="1"/>
            </p:cNvSpPr>
            <p:nvPr/>
          </p:nvSpPr>
          <p:spPr bwMode="auto">
            <a:xfrm>
              <a:off x="6769608" y="452628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5" name="Line 114"/>
            <p:cNvSpPr>
              <a:spLocks noChangeShapeType="1"/>
            </p:cNvSpPr>
            <p:nvPr/>
          </p:nvSpPr>
          <p:spPr bwMode="auto">
            <a:xfrm flipH="1">
              <a:off x="6007608" y="4450080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6" name="Freeform 115"/>
            <p:cNvSpPr>
              <a:spLocks/>
            </p:cNvSpPr>
            <p:nvPr/>
          </p:nvSpPr>
          <p:spPr bwMode="auto">
            <a:xfrm>
              <a:off x="1588008" y="4373880"/>
              <a:ext cx="6248400" cy="2057400"/>
            </a:xfrm>
            <a:custGeom>
              <a:avLst/>
              <a:gdLst>
                <a:gd name="T0" fmla="*/ 2147483647 w 3936"/>
                <a:gd name="T1" fmla="*/ 1088707500 h 1296"/>
                <a:gd name="T2" fmla="*/ 2147483647 w 3936"/>
                <a:gd name="T3" fmla="*/ 1088707500 h 1296"/>
                <a:gd name="T4" fmla="*/ 2147483647 w 3936"/>
                <a:gd name="T5" fmla="*/ 2147483647 h 1296"/>
                <a:gd name="T6" fmla="*/ 0 w 3936"/>
                <a:gd name="T7" fmla="*/ 2147483647 h 1296"/>
                <a:gd name="T8" fmla="*/ 0 w 3936"/>
                <a:gd name="T9" fmla="*/ 0 h 1296"/>
                <a:gd name="T10" fmla="*/ 846772500 w 3936"/>
                <a:gd name="T11" fmla="*/ 0 h 12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36"/>
                <a:gd name="T19" fmla="*/ 0 h 1296"/>
                <a:gd name="T20" fmla="*/ 3936 w 3936"/>
                <a:gd name="T21" fmla="*/ 1296 h 12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36" h="1296">
                  <a:moveTo>
                    <a:pt x="3840" y="432"/>
                  </a:moveTo>
                  <a:lnTo>
                    <a:pt x="3936" y="432"/>
                  </a:lnTo>
                  <a:lnTo>
                    <a:pt x="3936" y="1296"/>
                  </a:lnTo>
                  <a:lnTo>
                    <a:pt x="0" y="1296"/>
                  </a:ln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7" name="Line 118"/>
            <p:cNvSpPr>
              <a:spLocks noChangeShapeType="1"/>
            </p:cNvSpPr>
            <p:nvPr/>
          </p:nvSpPr>
          <p:spPr bwMode="auto">
            <a:xfrm>
              <a:off x="7074408" y="566928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8" name="Freeform 104"/>
            <p:cNvSpPr>
              <a:spLocks/>
            </p:cNvSpPr>
            <p:nvPr/>
          </p:nvSpPr>
          <p:spPr bwMode="auto">
            <a:xfrm>
              <a:off x="4091354" y="4763600"/>
              <a:ext cx="1828800" cy="609600"/>
            </a:xfrm>
            <a:custGeom>
              <a:avLst/>
              <a:gdLst>
                <a:gd name="T0" fmla="*/ 0 w 1152"/>
                <a:gd name="T1" fmla="*/ 0 h 288"/>
                <a:gd name="T2" fmla="*/ 0 w 1152"/>
                <a:gd name="T3" fmla="*/ 2147483647 h 288"/>
                <a:gd name="T4" fmla="*/ 2147483647 w 1152"/>
                <a:gd name="T5" fmla="*/ 2147483647 h 288"/>
                <a:gd name="T6" fmla="*/ 0 60000 65536"/>
                <a:gd name="T7" fmla="*/ 0 60000 65536"/>
                <a:gd name="T8" fmla="*/ 0 60000 65536"/>
                <a:gd name="T9" fmla="*/ 0 w 1152"/>
                <a:gd name="T10" fmla="*/ 0 h 288"/>
                <a:gd name="T11" fmla="*/ 1152 w 1152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288">
                  <a:moveTo>
                    <a:pt x="0" y="0"/>
                  </a:moveTo>
                  <a:lnTo>
                    <a:pt x="0" y="288"/>
                  </a:lnTo>
                  <a:lnTo>
                    <a:pt x="1152" y="28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9" name="Rectangle 68"/>
            <p:cNvSpPr>
              <a:spLocks noChangeArrowheads="1"/>
            </p:cNvSpPr>
            <p:nvPr/>
          </p:nvSpPr>
          <p:spPr bwMode="auto">
            <a:xfrm>
              <a:off x="4727448" y="3456432"/>
              <a:ext cx="627063" cy="398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>
                  <a:solidFill>
                    <a:prstClr val="black"/>
                  </a:solidFill>
                </a:rPr>
                <a:t>zero</a:t>
              </a:r>
            </a:p>
          </p:txBody>
        </p:sp>
        <p:sp>
          <p:nvSpPr>
            <p:cNvPr id="320" name="Rectangle 79"/>
            <p:cNvSpPr>
              <a:spLocks noChangeArrowheads="1"/>
            </p:cNvSpPr>
            <p:nvPr/>
          </p:nvSpPr>
          <p:spPr bwMode="auto">
            <a:xfrm>
              <a:off x="5340594" y="3953975"/>
              <a:ext cx="28575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=</a:t>
              </a:r>
            </a:p>
          </p:txBody>
        </p:sp>
        <p:sp>
          <p:nvSpPr>
            <p:cNvPr id="321" name="Freeform 144"/>
            <p:cNvSpPr>
              <a:spLocks/>
            </p:cNvSpPr>
            <p:nvPr/>
          </p:nvSpPr>
          <p:spPr bwMode="auto">
            <a:xfrm>
              <a:off x="4750944" y="3511296"/>
              <a:ext cx="735456" cy="521208"/>
            </a:xfrm>
            <a:custGeom>
              <a:avLst/>
              <a:gdLst>
                <a:gd name="T0" fmla="*/ 2147483647 w 672"/>
                <a:gd name="T1" fmla="*/ 2147483647 h 1008"/>
                <a:gd name="T2" fmla="*/ 2147483647 w 672"/>
                <a:gd name="T3" fmla="*/ 2147483647 h 1008"/>
                <a:gd name="T4" fmla="*/ 0 w 672"/>
                <a:gd name="T5" fmla="*/ 2147483647 h 1008"/>
                <a:gd name="T6" fmla="*/ 0 w 672"/>
                <a:gd name="T7" fmla="*/ 0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1008"/>
                <a:gd name="T14" fmla="*/ 672 w 672"/>
                <a:gd name="T15" fmla="*/ 1008 h 1008"/>
                <a:gd name="connsiteX0" fmla="*/ 10000 w 10000"/>
                <a:gd name="connsiteY0" fmla="*/ 10000 h 10000"/>
                <a:gd name="connsiteX1" fmla="*/ 10000 w 10000"/>
                <a:gd name="connsiteY1" fmla="*/ 6190 h 10000"/>
                <a:gd name="connsiteX2" fmla="*/ 0 w 10000"/>
                <a:gd name="connsiteY2" fmla="*/ 7948 h 10000"/>
                <a:gd name="connsiteX3" fmla="*/ 0 w 10000"/>
                <a:gd name="connsiteY3" fmla="*/ 0 h 10000"/>
                <a:gd name="connsiteX0" fmla="*/ 10000 w 10000"/>
                <a:gd name="connsiteY0" fmla="*/ 10000 h 10000"/>
                <a:gd name="connsiteX1" fmla="*/ 9890 w 10000"/>
                <a:gd name="connsiteY1" fmla="*/ 8168 h 10000"/>
                <a:gd name="connsiteX2" fmla="*/ 0 w 10000"/>
                <a:gd name="connsiteY2" fmla="*/ 7948 h 10000"/>
                <a:gd name="connsiteX3" fmla="*/ 0 w 10000"/>
                <a:gd name="connsiteY3" fmla="*/ 0 h 10000"/>
                <a:gd name="connsiteX0" fmla="*/ 10000 w 10000"/>
                <a:gd name="connsiteY0" fmla="*/ 10000 h 10000"/>
                <a:gd name="connsiteX1" fmla="*/ 9890 w 10000"/>
                <a:gd name="connsiteY1" fmla="*/ 7838 h 10000"/>
                <a:gd name="connsiteX2" fmla="*/ 0 w 10000"/>
                <a:gd name="connsiteY2" fmla="*/ 7948 h 10000"/>
                <a:gd name="connsiteX3" fmla="*/ 0 w 10000"/>
                <a:gd name="connsiteY3" fmla="*/ 0 h 10000"/>
                <a:gd name="connsiteX0" fmla="*/ 10000 w 10257"/>
                <a:gd name="connsiteY0" fmla="*/ 10000 h 10000"/>
                <a:gd name="connsiteX1" fmla="*/ 10220 w 10257"/>
                <a:gd name="connsiteY1" fmla="*/ 8058 h 10000"/>
                <a:gd name="connsiteX2" fmla="*/ 0 w 10257"/>
                <a:gd name="connsiteY2" fmla="*/ 7948 h 10000"/>
                <a:gd name="connsiteX3" fmla="*/ 0 w 10257"/>
                <a:gd name="connsiteY3" fmla="*/ 0 h 10000"/>
                <a:gd name="connsiteX0" fmla="*/ 10000 w 10037"/>
                <a:gd name="connsiteY0" fmla="*/ 10000 h 10000"/>
                <a:gd name="connsiteX1" fmla="*/ 10000 w 10037"/>
                <a:gd name="connsiteY1" fmla="*/ 7948 h 10000"/>
                <a:gd name="connsiteX2" fmla="*/ 0 w 10037"/>
                <a:gd name="connsiteY2" fmla="*/ 7948 h 10000"/>
                <a:gd name="connsiteX3" fmla="*/ 0 w 10037"/>
                <a:gd name="connsiteY3" fmla="*/ 0 h 10000"/>
                <a:gd name="connsiteX0" fmla="*/ 10161 w 10198"/>
                <a:gd name="connsiteY0" fmla="*/ 10000 h 10000"/>
                <a:gd name="connsiteX1" fmla="*/ 10161 w 10198"/>
                <a:gd name="connsiteY1" fmla="*/ 7948 h 10000"/>
                <a:gd name="connsiteX2" fmla="*/ 0 w 10198"/>
                <a:gd name="connsiteY2" fmla="*/ 5249 h 10000"/>
                <a:gd name="connsiteX3" fmla="*/ 161 w 10198"/>
                <a:gd name="connsiteY3" fmla="*/ 0 h 10000"/>
                <a:gd name="connsiteX0" fmla="*/ 10054 w 10091"/>
                <a:gd name="connsiteY0" fmla="*/ 10000 h 10000"/>
                <a:gd name="connsiteX1" fmla="*/ 10054 w 10091"/>
                <a:gd name="connsiteY1" fmla="*/ 7948 h 10000"/>
                <a:gd name="connsiteX2" fmla="*/ 376 w 10091"/>
                <a:gd name="connsiteY2" fmla="*/ 5249 h 10000"/>
                <a:gd name="connsiteX3" fmla="*/ 54 w 10091"/>
                <a:gd name="connsiteY3" fmla="*/ 0 h 10000"/>
                <a:gd name="connsiteX0" fmla="*/ 10054 w 10054"/>
                <a:gd name="connsiteY0" fmla="*/ 10000 h 10000"/>
                <a:gd name="connsiteX1" fmla="*/ 9893 w 10054"/>
                <a:gd name="connsiteY1" fmla="*/ 5699 h 10000"/>
                <a:gd name="connsiteX2" fmla="*/ 376 w 10054"/>
                <a:gd name="connsiteY2" fmla="*/ 5249 h 10000"/>
                <a:gd name="connsiteX3" fmla="*/ 54 w 10054"/>
                <a:gd name="connsiteY3" fmla="*/ 0 h 10000"/>
                <a:gd name="connsiteX0" fmla="*/ 10054 w 10054"/>
                <a:gd name="connsiteY0" fmla="*/ 10000 h 10000"/>
                <a:gd name="connsiteX1" fmla="*/ 9893 w 10054"/>
                <a:gd name="connsiteY1" fmla="*/ 5699 h 10000"/>
                <a:gd name="connsiteX2" fmla="*/ 54 w 10054"/>
                <a:gd name="connsiteY2" fmla="*/ 5924 h 10000"/>
                <a:gd name="connsiteX3" fmla="*/ 54 w 10054"/>
                <a:gd name="connsiteY3" fmla="*/ 0 h 10000"/>
                <a:gd name="connsiteX0" fmla="*/ 10161 w 10161"/>
                <a:gd name="connsiteY0" fmla="*/ 10000 h 10000"/>
                <a:gd name="connsiteX1" fmla="*/ 10000 w 10161"/>
                <a:gd name="connsiteY1" fmla="*/ 5699 h 10000"/>
                <a:gd name="connsiteX2" fmla="*/ 0 w 10161"/>
                <a:gd name="connsiteY2" fmla="*/ 5699 h 10000"/>
                <a:gd name="connsiteX3" fmla="*/ 161 w 10161"/>
                <a:gd name="connsiteY3" fmla="*/ 0 h 10000"/>
                <a:gd name="connsiteX0" fmla="*/ 10161 w 10198"/>
                <a:gd name="connsiteY0" fmla="*/ 10000 h 10000"/>
                <a:gd name="connsiteX1" fmla="*/ 10161 w 10198"/>
                <a:gd name="connsiteY1" fmla="*/ 5474 h 10000"/>
                <a:gd name="connsiteX2" fmla="*/ 0 w 10198"/>
                <a:gd name="connsiteY2" fmla="*/ 5699 h 10000"/>
                <a:gd name="connsiteX3" fmla="*/ 161 w 10198"/>
                <a:gd name="connsiteY3" fmla="*/ 0 h 10000"/>
                <a:gd name="connsiteX0" fmla="*/ 10054 w 10091"/>
                <a:gd name="connsiteY0" fmla="*/ 10000 h 10000"/>
                <a:gd name="connsiteX1" fmla="*/ 10054 w 10091"/>
                <a:gd name="connsiteY1" fmla="*/ 5474 h 10000"/>
                <a:gd name="connsiteX2" fmla="*/ 215 w 10091"/>
                <a:gd name="connsiteY2" fmla="*/ 5474 h 10000"/>
                <a:gd name="connsiteX3" fmla="*/ 54 w 10091"/>
                <a:gd name="connsiteY3" fmla="*/ 0 h 10000"/>
                <a:gd name="connsiteX0" fmla="*/ 10161 w 10198"/>
                <a:gd name="connsiteY0" fmla="*/ 10000 h 10000"/>
                <a:gd name="connsiteX1" fmla="*/ 10161 w 10198"/>
                <a:gd name="connsiteY1" fmla="*/ 5474 h 10000"/>
                <a:gd name="connsiteX2" fmla="*/ 0 w 10198"/>
                <a:gd name="connsiteY2" fmla="*/ 5474 h 10000"/>
                <a:gd name="connsiteX3" fmla="*/ 161 w 10198"/>
                <a:gd name="connsiteY3" fmla="*/ 0 h 10000"/>
                <a:gd name="connsiteX0" fmla="*/ 10054 w 10091"/>
                <a:gd name="connsiteY0" fmla="*/ 10000 h 10000"/>
                <a:gd name="connsiteX1" fmla="*/ 10054 w 10091"/>
                <a:gd name="connsiteY1" fmla="*/ 5474 h 10000"/>
                <a:gd name="connsiteX2" fmla="*/ 54 w 10091"/>
                <a:gd name="connsiteY2" fmla="*/ 5699 h 10000"/>
                <a:gd name="connsiteX3" fmla="*/ 54 w 10091"/>
                <a:gd name="connsiteY3" fmla="*/ 0 h 10000"/>
                <a:gd name="connsiteX0" fmla="*/ 10054 w 10091"/>
                <a:gd name="connsiteY0" fmla="*/ 10000 h 10000"/>
                <a:gd name="connsiteX1" fmla="*/ 10054 w 10091"/>
                <a:gd name="connsiteY1" fmla="*/ 5474 h 10000"/>
                <a:gd name="connsiteX2" fmla="*/ 54 w 10091"/>
                <a:gd name="connsiteY2" fmla="*/ 5474 h 10000"/>
                <a:gd name="connsiteX3" fmla="*/ 54 w 10091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91" h="10000">
                  <a:moveTo>
                    <a:pt x="10054" y="10000"/>
                  </a:moveTo>
                  <a:cubicBezTo>
                    <a:pt x="10017" y="9389"/>
                    <a:pt x="10091" y="6085"/>
                    <a:pt x="10054" y="5474"/>
                  </a:cubicBezTo>
                  <a:lnTo>
                    <a:pt x="54" y="5474"/>
                  </a:lnTo>
                  <a:cubicBezTo>
                    <a:pt x="108" y="3724"/>
                    <a:pt x="0" y="1750"/>
                    <a:pt x="54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2" name="Line 109"/>
            <p:cNvSpPr>
              <a:spLocks noChangeShapeType="1"/>
            </p:cNvSpPr>
            <p:nvPr/>
          </p:nvSpPr>
          <p:spPr bwMode="auto">
            <a:xfrm flipV="1">
              <a:off x="3645408" y="6126480"/>
              <a:ext cx="0" cy="1371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3" name="Line 119"/>
            <p:cNvSpPr>
              <a:spLocks noChangeShapeType="1"/>
            </p:cNvSpPr>
            <p:nvPr/>
          </p:nvSpPr>
          <p:spPr bwMode="auto">
            <a:xfrm flipH="1">
              <a:off x="3331082" y="6263640"/>
              <a:ext cx="3200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4" name="Rectangle 141"/>
            <p:cNvSpPr>
              <a:spLocks noChangeArrowheads="1"/>
            </p:cNvSpPr>
            <p:nvPr/>
          </p:nvSpPr>
          <p:spPr bwMode="auto">
            <a:xfrm>
              <a:off x="3325080" y="2120779"/>
              <a:ext cx="239712" cy="369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5" name="Rectangle 143"/>
            <p:cNvSpPr>
              <a:spLocks noChangeArrowheads="1"/>
            </p:cNvSpPr>
            <p:nvPr/>
          </p:nvSpPr>
          <p:spPr bwMode="auto">
            <a:xfrm>
              <a:off x="2880360" y="2496312"/>
              <a:ext cx="1003481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u="sng" dirty="0" err="1" smtClean="0">
                  <a:solidFill>
                    <a:srgbClr val="FF0000"/>
                  </a:solidFill>
                </a:rPr>
                <a:t>nPC_sel</a:t>
              </a:r>
              <a:endParaRPr lang="en-US" sz="2000" u="sng" dirty="0">
                <a:solidFill>
                  <a:srgbClr val="FF0000"/>
                </a:solidFill>
              </a:endParaRPr>
            </a:p>
          </p:txBody>
        </p:sp>
        <p:sp>
          <p:nvSpPr>
            <p:cNvPr id="326" name="Rectangle 144"/>
            <p:cNvSpPr>
              <a:spLocks noChangeArrowheads="1"/>
            </p:cNvSpPr>
            <p:nvPr/>
          </p:nvSpPr>
          <p:spPr bwMode="auto">
            <a:xfrm>
              <a:off x="4206240" y="2514600"/>
              <a:ext cx="1101725" cy="10001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r>
                <a:rPr lang="en-US" sz="2000" b="1" dirty="0" err="1" smtClean="0">
                  <a:solidFill>
                    <a:prstClr val="black"/>
                  </a:solidFill>
                </a:rPr>
                <a:t>Instr</a:t>
              </a:r>
              <a:endParaRPr lang="en-US" sz="2000" b="1" dirty="0" smtClean="0">
                <a:solidFill>
                  <a:prstClr val="black"/>
                </a:solidFill>
              </a:endParaRPr>
            </a:p>
            <a:p>
              <a:pPr algn="ctr" defTabSz="457200">
                <a:defRPr/>
              </a:pPr>
              <a:r>
                <a:rPr lang="en-US" sz="2000" b="1" dirty="0" smtClean="0">
                  <a:solidFill>
                    <a:prstClr val="black"/>
                  </a:solidFill>
                </a:rPr>
                <a:t>Fetch</a:t>
              </a:r>
            </a:p>
            <a:p>
              <a:pPr algn="ctr" defTabSz="457200">
                <a:defRPr/>
              </a:pPr>
              <a:r>
                <a:rPr lang="en-US" sz="2000" b="1" dirty="0" smtClean="0">
                  <a:solidFill>
                    <a:prstClr val="black"/>
                  </a:solidFill>
                </a:rPr>
                <a:t>Unit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327" name="Line 147"/>
            <p:cNvSpPr>
              <a:spLocks noChangeShapeType="1"/>
            </p:cNvSpPr>
            <p:nvPr/>
          </p:nvSpPr>
          <p:spPr bwMode="auto">
            <a:xfrm>
              <a:off x="3813048" y="2724912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8" name="Rectangle 148"/>
            <p:cNvSpPr>
              <a:spLocks noChangeArrowheads="1"/>
            </p:cNvSpPr>
            <p:nvPr/>
          </p:nvSpPr>
          <p:spPr bwMode="auto">
            <a:xfrm>
              <a:off x="3474720" y="3044952"/>
              <a:ext cx="5594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2000" dirty="0" smtClean="0">
                  <a:solidFill>
                    <a:prstClr val="black"/>
                  </a:solidFill>
                </a:rPr>
                <a:t>CLK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329" name="Line 149"/>
            <p:cNvSpPr>
              <a:spLocks noChangeShapeType="1"/>
            </p:cNvSpPr>
            <p:nvPr/>
          </p:nvSpPr>
          <p:spPr bwMode="auto">
            <a:xfrm flipH="1">
              <a:off x="3968496" y="3264408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0" name="Line 150"/>
            <p:cNvSpPr>
              <a:spLocks noChangeShapeType="1"/>
            </p:cNvSpPr>
            <p:nvPr/>
          </p:nvSpPr>
          <p:spPr bwMode="auto">
            <a:xfrm>
              <a:off x="4206240" y="3182112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1" name="Line 151"/>
            <p:cNvSpPr>
              <a:spLocks noChangeShapeType="1"/>
            </p:cNvSpPr>
            <p:nvPr/>
          </p:nvSpPr>
          <p:spPr bwMode="auto">
            <a:xfrm flipH="1">
              <a:off x="4206240" y="3264408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342" name="Straight Connector 341"/>
          <p:cNvCxnSpPr/>
          <p:nvPr/>
        </p:nvCxnSpPr>
        <p:spPr>
          <a:xfrm flipV="1">
            <a:off x="457200" y="2441448"/>
            <a:ext cx="82296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876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Summary (1/2)</a:t>
            </a:r>
          </a:p>
        </p:txBody>
      </p:sp>
      <p:sp>
        <p:nvSpPr>
          <p:cNvPr id="70659" name="Content Placeholder 2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8863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Five steps to design a processor:</a:t>
            </a:r>
          </a:p>
          <a:p>
            <a:pPr marL="971550" lvl="1" indent="-514350">
              <a:buFont typeface="+mj-lt"/>
              <a:buAutoNum type="arabicParenR"/>
              <a:defRPr/>
            </a:pPr>
            <a:r>
              <a:rPr lang="en-US" dirty="0" smtClean="0"/>
              <a:t>Analyze instruction set </a:t>
            </a:r>
            <a:r>
              <a:rPr lang="en-US" dirty="0" smtClean="0">
                <a:sym typeface="Wingdings" charset="2"/>
              </a:rPr>
              <a:t>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datapath</a:t>
            </a:r>
            <a:r>
              <a:rPr lang="en-US" dirty="0" smtClean="0"/>
              <a:t> requirements</a:t>
            </a:r>
          </a:p>
          <a:p>
            <a:pPr marL="971550" lvl="1" indent="-514350">
              <a:buFont typeface="+mj-lt"/>
              <a:buAutoNum type="arabicParenR"/>
              <a:defRPr/>
            </a:pPr>
            <a:r>
              <a:rPr lang="en-US" dirty="0" smtClean="0"/>
              <a:t>Select set of </a:t>
            </a:r>
            <a:r>
              <a:rPr lang="en-US" dirty="0" err="1" smtClean="0"/>
              <a:t>datapath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components &amp; establish </a:t>
            </a:r>
            <a:br>
              <a:rPr lang="en-US" dirty="0" smtClean="0"/>
            </a:br>
            <a:r>
              <a:rPr lang="en-US" dirty="0" smtClean="0"/>
              <a:t>clock methodology</a:t>
            </a:r>
          </a:p>
          <a:p>
            <a:pPr marL="971550" lvl="1" indent="-514350">
              <a:buFont typeface="+mj-lt"/>
              <a:buAutoNum type="arabicParenR"/>
              <a:defRPr/>
            </a:pPr>
            <a:r>
              <a:rPr lang="en-US" dirty="0" smtClean="0"/>
              <a:t>Assemble </a:t>
            </a:r>
            <a:r>
              <a:rPr lang="en-US" dirty="0" err="1" smtClean="0"/>
              <a:t>datapath</a:t>
            </a:r>
            <a:r>
              <a:rPr lang="en-US" dirty="0" smtClean="0"/>
              <a:t> meeting </a:t>
            </a:r>
            <a:br>
              <a:rPr lang="en-US" dirty="0" smtClean="0"/>
            </a:br>
            <a:r>
              <a:rPr lang="en-US" dirty="0" smtClean="0"/>
              <a:t>the requirements</a:t>
            </a:r>
          </a:p>
          <a:p>
            <a:pPr marL="971550" lvl="1" indent="-514350">
              <a:buFont typeface="+mj-lt"/>
              <a:buAutoNum type="arabicParenR"/>
              <a:defRPr/>
            </a:pPr>
            <a:r>
              <a:rPr lang="en-US" dirty="0" smtClean="0"/>
              <a:t>Analyze implementation of each instruction to determine setting of control points that effects the register transfer</a:t>
            </a:r>
          </a:p>
          <a:p>
            <a:pPr marL="971550" lvl="1" indent="-514350">
              <a:buFont typeface="+mj-lt"/>
              <a:buAutoNum type="arabicParenR"/>
              <a:defRPr/>
            </a:pPr>
            <a:r>
              <a:rPr lang="en-US" dirty="0" smtClean="0"/>
              <a:t>Assemble the control logic</a:t>
            </a:r>
          </a:p>
          <a:p>
            <a:pPr lvl="2">
              <a:defRPr/>
            </a:pPr>
            <a:r>
              <a:rPr lang="en-US" dirty="0" smtClean="0"/>
              <a:t>Formulate Logic Equations</a:t>
            </a:r>
          </a:p>
          <a:p>
            <a:pPr lvl="2">
              <a:defRPr/>
            </a:pPr>
            <a:r>
              <a:rPr lang="en-US" dirty="0" smtClean="0"/>
              <a:t>Design Circuits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8FBE9D-D084-2649-A7C8-62A92913B7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359400" y="2062163"/>
            <a:ext cx="3556000" cy="1951037"/>
            <a:chOff x="5444062" y="4398949"/>
            <a:chExt cx="3556000" cy="1951037"/>
          </a:xfrm>
        </p:grpSpPr>
        <p:sp>
          <p:nvSpPr>
            <p:cNvPr id="70664" name="Rectangle 4" descr="10%"/>
            <p:cNvSpPr>
              <a:spLocks noChangeArrowheads="1"/>
            </p:cNvSpPr>
            <p:nvPr/>
          </p:nvSpPr>
          <p:spPr bwMode="auto">
            <a:xfrm>
              <a:off x="5579000" y="4754549"/>
              <a:ext cx="1123950" cy="649287"/>
            </a:xfrm>
            <a:prstGeom prst="rect">
              <a:avLst/>
            </a:prstGeom>
            <a:pattFill prst="pct10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endParaRPr lang="en-US" sz="2000">
                <a:solidFill>
                  <a:prstClr val="black"/>
                </a:solidFill>
              </a:endParaRPr>
            </a:p>
          </p:txBody>
        </p:sp>
        <p:sp>
          <p:nvSpPr>
            <p:cNvPr id="70665" name="Rectangle 5"/>
            <p:cNvSpPr>
              <a:spLocks noChangeArrowheads="1"/>
            </p:cNvSpPr>
            <p:nvPr/>
          </p:nvSpPr>
          <p:spPr bwMode="auto">
            <a:xfrm>
              <a:off x="5659962" y="4860911"/>
              <a:ext cx="81280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b="1">
                  <a:solidFill>
                    <a:prstClr val="black"/>
                  </a:solidFill>
                </a:rPr>
                <a:t>Control</a:t>
              </a:r>
            </a:p>
          </p:txBody>
        </p:sp>
        <p:sp>
          <p:nvSpPr>
            <p:cNvPr id="70666" name="Rectangle 6" descr="10%"/>
            <p:cNvSpPr>
              <a:spLocks noChangeArrowheads="1"/>
            </p:cNvSpPr>
            <p:nvPr/>
          </p:nvSpPr>
          <p:spPr bwMode="auto">
            <a:xfrm>
              <a:off x="5579000" y="5564174"/>
              <a:ext cx="1123950" cy="650875"/>
            </a:xfrm>
            <a:prstGeom prst="rect">
              <a:avLst/>
            </a:prstGeom>
            <a:pattFill prst="pct10">
              <a:fgClr>
                <a:schemeClr val="accent2"/>
              </a:fgClr>
              <a:bgClr>
                <a:srgbClr val="FFFFFF"/>
              </a:bgClr>
            </a:patt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endParaRPr lang="en-US" sz="2000">
                <a:solidFill>
                  <a:srgbClr val="C0504D"/>
                </a:solidFill>
              </a:endParaRPr>
            </a:p>
          </p:txBody>
        </p:sp>
        <p:sp>
          <p:nvSpPr>
            <p:cNvPr id="70667" name="Rectangle 7"/>
            <p:cNvSpPr>
              <a:spLocks noChangeArrowheads="1"/>
            </p:cNvSpPr>
            <p:nvPr/>
          </p:nvSpPr>
          <p:spPr bwMode="auto">
            <a:xfrm>
              <a:off x="5679012" y="5729274"/>
              <a:ext cx="99377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b="1" dirty="0" err="1">
                  <a:solidFill>
                    <a:prstClr val="black"/>
                  </a:solidFill>
                </a:rPr>
                <a:t>Datapath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70668" name="Rectangle 8"/>
            <p:cNvSpPr>
              <a:spLocks noChangeArrowheads="1"/>
            </p:cNvSpPr>
            <p:nvPr/>
          </p:nvSpPr>
          <p:spPr bwMode="auto">
            <a:xfrm>
              <a:off x="6998225" y="4416411"/>
              <a:ext cx="920750" cy="19335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0669" name="Rectangle 9"/>
            <p:cNvSpPr>
              <a:spLocks noChangeArrowheads="1"/>
            </p:cNvSpPr>
            <p:nvPr/>
          </p:nvSpPr>
          <p:spPr bwMode="auto">
            <a:xfrm>
              <a:off x="7050612" y="5165711"/>
              <a:ext cx="925513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b="1">
                  <a:solidFill>
                    <a:prstClr val="black"/>
                  </a:solidFill>
                </a:rPr>
                <a:t>Memory</a:t>
              </a:r>
            </a:p>
          </p:txBody>
        </p:sp>
        <p:sp>
          <p:nvSpPr>
            <p:cNvPr id="70670" name="Rectangle 10"/>
            <p:cNvSpPr>
              <a:spLocks noChangeArrowheads="1"/>
            </p:cNvSpPr>
            <p:nvPr/>
          </p:nvSpPr>
          <p:spPr bwMode="auto">
            <a:xfrm>
              <a:off x="5444062" y="4416411"/>
              <a:ext cx="1393825" cy="19335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0671" name="Rectangle 11"/>
            <p:cNvSpPr>
              <a:spLocks noChangeArrowheads="1"/>
            </p:cNvSpPr>
            <p:nvPr/>
          </p:nvSpPr>
          <p:spPr bwMode="auto">
            <a:xfrm>
              <a:off x="5679012" y="4398949"/>
              <a:ext cx="1027113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 b="1">
                  <a:solidFill>
                    <a:prstClr val="black"/>
                  </a:solidFill>
                </a:rPr>
                <a:t>Processor</a:t>
              </a:r>
            </a:p>
          </p:txBody>
        </p:sp>
        <p:sp>
          <p:nvSpPr>
            <p:cNvPr id="70672" name="Rectangle 12"/>
            <p:cNvSpPr>
              <a:spLocks noChangeArrowheads="1"/>
            </p:cNvSpPr>
            <p:nvPr/>
          </p:nvSpPr>
          <p:spPr bwMode="auto">
            <a:xfrm>
              <a:off x="8079312" y="4416411"/>
              <a:ext cx="920750" cy="7858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0673" name="Rectangle 13"/>
            <p:cNvSpPr>
              <a:spLocks noChangeArrowheads="1"/>
            </p:cNvSpPr>
            <p:nvPr/>
          </p:nvSpPr>
          <p:spPr bwMode="auto">
            <a:xfrm>
              <a:off x="8214250" y="4668824"/>
              <a:ext cx="638175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sz="1600" b="1">
                  <a:solidFill>
                    <a:prstClr val="black"/>
                  </a:solidFill>
                </a:rPr>
                <a:t>Input</a:t>
              </a:r>
            </a:p>
          </p:txBody>
        </p:sp>
        <p:sp>
          <p:nvSpPr>
            <p:cNvPr id="70674" name="Rectangle 14"/>
            <p:cNvSpPr>
              <a:spLocks noChangeArrowheads="1"/>
            </p:cNvSpPr>
            <p:nvPr/>
          </p:nvSpPr>
          <p:spPr bwMode="auto">
            <a:xfrm>
              <a:off x="8079312" y="5564174"/>
              <a:ext cx="920750" cy="7858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0675" name="Rectangle 15"/>
            <p:cNvSpPr>
              <a:spLocks noChangeArrowheads="1"/>
            </p:cNvSpPr>
            <p:nvPr/>
          </p:nvSpPr>
          <p:spPr bwMode="auto">
            <a:xfrm>
              <a:off x="8126937" y="5816586"/>
              <a:ext cx="81280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sz="1600" b="1">
                  <a:solidFill>
                    <a:prstClr val="black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958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Summary (2/2)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37760"/>
          </a:xfrm>
        </p:spPr>
        <p:txBody>
          <a:bodyPr/>
          <a:lstStyle/>
          <a:p>
            <a:r>
              <a:rPr lang="en-US" dirty="0" smtClean="0"/>
              <a:t>Determining control signals</a:t>
            </a:r>
          </a:p>
          <a:p>
            <a:pPr lvl="1"/>
            <a:r>
              <a:rPr lang="en-US" dirty="0" smtClean="0"/>
              <a:t>Any time a </a:t>
            </a:r>
            <a:r>
              <a:rPr lang="en-US" dirty="0" err="1" smtClean="0"/>
              <a:t>datapath</a:t>
            </a:r>
            <a:r>
              <a:rPr lang="en-US" dirty="0" smtClean="0"/>
              <a:t> element has an input that changes behavior, it requires a control signal </a:t>
            </a:r>
            <a:br>
              <a:rPr lang="en-US" dirty="0" smtClean="0"/>
            </a:br>
            <a:r>
              <a:rPr lang="en-US" dirty="0" smtClean="0"/>
              <a:t>(e.g. ALU operation, read/write)</a:t>
            </a:r>
          </a:p>
          <a:p>
            <a:pPr lvl="1"/>
            <a:r>
              <a:rPr lang="en-US" dirty="0" smtClean="0"/>
              <a:t>Any time you need to pass a different input based on the instruction, add a MUX with a control signal as the selector</a:t>
            </a:r>
            <a:br>
              <a:rPr lang="en-US" dirty="0" smtClean="0"/>
            </a:br>
            <a:r>
              <a:rPr lang="en-US" dirty="0" smtClean="0"/>
              <a:t>(e.g. next PC, ALU input, register to write to)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Your </a:t>
            </a:r>
            <a:r>
              <a:rPr lang="en-US" dirty="0" err="1" smtClean="0">
                <a:solidFill>
                  <a:srgbClr val="FF0000"/>
                </a:solidFill>
              </a:rPr>
              <a:t>datapath</a:t>
            </a:r>
            <a:r>
              <a:rPr lang="en-US" dirty="0" smtClean="0">
                <a:solidFill>
                  <a:srgbClr val="FF0000"/>
                </a:solidFill>
              </a:rPr>
              <a:t> and control signals will change based on your ISA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76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889543"/>
              </p:ext>
            </p:extLst>
          </p:nvPr>
        </p:nvGraphicFramePr>
        <p:xfrm>
          <a:off x="1691680" y="2276872"/>
          <a:ext cx="6096000" cy="21234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68152"/>
                <a:gridCol w="1440160"/>
                <a:gridCol w="32876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计算机组成与设计</a:t>
                      </a:r>
                      <a:r>
                        <a:rPr lang="en-US" altLang="zh-CN" dirty="0" smtClean="0"/>
                        <a:t>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Logicsim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WORD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dirty="0" smtClean="0">
                          <a:sym typeface="Wingdings 2"/>
                        </a:rPr>
                        <a:t></a:t>
                      </a:r>
                      <a:r>
                        <a:rPr lang="en-US" altLang="zh-CN" dirty="0" smtClean="0">
                          <a:sym typeface="Wingdings 2"/>
                        </a:rPr>
                        <a:t>(4.1.3</a:t>
                      </a:r>
                      <a:r>
                        <a:rPr lang="zh-CN" altLang="en-US" dirty="0" smtClean="0">
                          <a:sym typeface="Wingdings 2"/>
                        </a:rPr>
                        <a:t>暂不作</a:t>
                      </a:r>
                      <a:r>
                        <a:rPr lang="en-US" altLang="zh-CN" dirty="0" smtClean="0">
                          <a:sym typeface="Wingdings 2"/>
                        </a:rPr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dirty="0" smtClean="0">
                          <a:sym typeface="Wingdings 2"/>
                        </a:rPr>
                        <a:t></a:t>
                      </a:r>
                      <a:r>
                        <a:rPr lang="en-US" altLang="zh-CN" dirty="0" smtClean="0">
                          <a:sym typeface="Wingdings 2"/>
                        </a:rPr>
                        <a:t>(</a:t>
                      </a:r>
                      <a:r>
                        <a:rPr lang="zh-CN" altLang="en-US" dirty="0" smtClean="0">
                          <a:sym typeface="Wingdings 2"/>
                        </a:rPr>
                        <a:t>只要求</a:t>
                      </a:r>
                      <a:r>
                        <a:rPr lang="en-US" altLang="zh-CN" dirty="0" smtClean="0">
                          <a:sym typeface="Wingdings 2"/>
                        </a:rPr>
                        <a:t>4.2.1</a:t>
                      </a:r>
                      <a:r>
                        <a:rPr lang="zh-CN" altLang="en-US" dirty="0" smtClean="0">
                          <a:sym typeface="Wingdings 2"/>
                        </a:rPr>
                        <a:t>和</a:t>
                      </a:r>
                      <a:r>
                        <a:rPr lang="en-US" altLang="zh-CN" dirty="0" smtClean="0">
                          <a:sym typeface="Wingdings 2"/>
                        </a:rPr>
                        <a:t>4.2.2)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dirty="0" smtClean="0">
                          <a:sym typeface="Wingdings 2"/>
                        </a:rPr>
                        <a:t>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12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14313" y="765175"/>
            <a:ext cx="8715375" cy="5688013"/>
          </a:xfrm>
        </p:spPr>
        <p:txBody>
          <a:bodyPr/>
          <a:lstStyle/>
          <a:p>
            <a:r>
              <a:rPr lang="en-US" altLang="zh-CN" dirty="0" err="1" smtClean="0"/>
              <a:t>Logicsim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：学习使用</a:t>
            </a:r>
            <a:r>
              <a:rPr lang="en-US" altLang="zh-CN" dirty="0" smtClean="0"/>
              <a:t>Built-in Library</a:t>
            </a:r>
            <a:r>
              <a:rPr lang="zh-CN" altLang="en-US" dirty="0" smtClean="0"/>
              <a:t>中的各电路，特别是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Wiring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Splitter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Clock</a:t>
            </a:r>
            <a:endParaRPr lang="en-US" altLang="zh-CN" dirty="0"/>
          </a:p>
          <a:p>
            <a:pPr lvl="2"/>
            <a:r>
              <a:rPr lang="en-US" altLang="zh-CN" dirty="0" smtClean="0"/>
              <a:t>Memory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Register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RAM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ROM</a:t>
            </a:r>
          </a:p>
          <a:p>
            <a:pPr lvl="2"/>
            <a:r>
              <a:rPr lang="zh-CN" altLang="en-US" dirty="0" smtClean="0"/>
              <a:t>注意：学会设置电路的</a:t>
            </a:r>
            <a:r>
              <a:rPr lang="en-US" altLang="zh-CN" dirty="0" smtClean="0"/>
              <a:t>Attributes</a:t>
            </a:r>
          </a:p>
          <a:p>
            <a:pPr lvl="1"/>
            <a:r>
              <a:rPr lang="zh-CN" altLang="en-US" dirty="0" smtClean="0"/>
              <a:t>学习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：使用</a:t>
            </a:r>
            <a:r>
              <a:rPr lang="en-US" altLang="zh-CN" dirty="0" smtClean="0"/>
              <a:t>Add Circuit</a:t>
            </a:r>
            <a:r>
              <a:rPr lang="zh-CN" altLang="en-US" dirty="0" smtClean="0"/>
              <a:t>功能和</a:t>
            </a:r>
            <a:r>
              <a:rPr lang="en-US" altLang="zh-CN" dirty="0" smtClean="0"/>
              <a:t>Library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将所有开发的部件都部署在一个设计文件或多个设计文件中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一个文件：应注意每个电路部件的命名要有意义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多个文件：应注意文件命名尽可能体现电路特性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937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6/18/2012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95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9"/>
          <p:cNvSpPr>
            <a:spLocks noChangeArrowheads="1"/>
          </p:cNvSpPr>
          <p:nvPr/>
        </p:nvSpPr>
        <p:spPr bwMode="auto">
          <a:xfrm>
            <a:off x="4468813" y="1690688"/>
            <a:ext cx="10271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defTabSz="457200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system</a:t>
            </a:r>
          </a:p>
        </p:txBody>
      </p:sp>
      <p:sp>
        <p:nvSpPr>
          <p:cNvPr id="53252" name="Rectangle 10"/>
          <p:cNvSpPr>
            <a:spLocks noChangeArrowheads="1"/>
          </p:cNvSpPr>
          <p:nvPr/>
        </p:nvSpPr>
        <p:spPr bwMode="auto">
          <a:xfrm>
            <a:off x="2263775" y="2644775"/>
            <a:ext cx="12144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defTabSz="457200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datapath</a:t>
            </a:r>
          </a:p>
        </p:txBody>
      </p:sp>
      <p:sp>
        <p:nvSpPr>
          <p:cNvPr id="53253" name="Rectangle 11"/>
          <p:cNvSpPr>
            <a:spLocks noChangeArrowheads="1"/>
          </p:cNvSpPr>
          <p:nvPr/>
        </p:nvSpPr>
        <p:spPr bwMode="auto">
          <a:xfrm>
            <a:off x="5972175" y="2632075"/>
            <a:ext cx="10128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defTabSz="457200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control</a:t>
            </a:r>
          </a:p>
        </p:txBody>
      </p:sp>
      <p:sp>
        <p:nvSpPr>
          <p:cNvPr id="53254" name="Rectangle 12"/>
          <p:cNvSpPr>
            <a:spLocks noChangeArrowheads="1"/>
          </p:cNvSpPr>
          <p:nvPr/>
        </p:nvSpPr>
        <p:spPr bwMode="auto">
          <a:xfrm>
            <a:off x="4805363" y="3648075"/>
            <a:ext cx="1528762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algn="ctr" defTabSz="457200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state</a:t>
            </a:r>
            <a:br>
              <a: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registers</a:t>
            </a:r>
          </a:p>
        </p:txBody>
      </p:sp>
      <p:sp>
        <p:nvSpPr>
          <p:cNvPr id="53255" name="Rectangle 13"/>
          <p:cNvSpPr>
            <a:spLocks noChangeArrowheads="1"/>
          </p:cNvSpPr>
          <p:nvPr/>
        </p:nvSpPr>
        <p:spPr bwMode="auto">
          <a:xfrm>
            <a:off x="6208713" y="3660775"/>
            <a:ext cx="2166937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algn="ctr" defTabSz="457200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combinational</a:t>
            </a:r>
            <a:br>
              <a:rPr lang="en-US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r>
              <a:rPr lang="en-US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logic</a:t>
            </a:r>
          </a:p>
        </p:txBody>
      </p:sp>
      <p:sp>
        <p:nvSpPr>
          <p:cNvPr id="53256" name="Rectangle 14"/>
          <p:cNvSpPr>
            <a:spLocks noChangeArrowheads="1"/>
          </p:cNvSpPr>
          <p:nvPr/>
        </p:nvSpPr>
        <p:spPr bwMode="auto">
          <a:xfrm>
            <a:off x="1838325" y="3722688"/>
            <a:ext cx="1365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defTabSz="457200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multiplexer</a:t>
            </a:r>
          </a:p>
        </p:txBody>
      </p:sp>
      <p:sp>
        <p:nvSpPr>
          <p:cNvPr id="53257" name="Rectangle 15"/>
          <p:cNvSpPr>
            <a:spLocks noChangeArrowheads="1"/>
          </p:cNvSpPr>
          <p:nvPr/>
        </p:nvSpPr>
        <p:spPr bwMode="auto">
          <a:xfrm>
            <a:off x="3203575" y="3735388"/>
            <a:ext cx="1390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defTabSz="457200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comparator</a:t>
            </a:r>
          </a:p>
        </p:txBody>
      </p:sp>
      <p:sp>
        <p:nvSpPr>
          <p:cNvPr id="53258" name="Rectangle 16"/>
          <p:cNvSpPr>
            <a:spLocks noChangeArrowheads="1"/>
          </p:cNvSpPr>
          <p:nvPr/>
        </p:nvSpPr>
        <p:spPr bwMode="auto">
          <a:xfrm>
            <a:off x="760413" y="3584575"/>
            <a:ext cx="9271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algn="ctr" defTabSz="457200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code</a:t>
            </a:r>
            <a:br>
              <a:rPr lang="en-US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r>
              <a:rPr lang="en-US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registers</a:t>
            </a:r>
          </a:p>
        </p:txBody>
      </p:sp>
      <p:sp>
        <p:nvSpPr>
          <p:cNvPr id="53259" name="Rectangle 17"/>
          <p:cNvSpPr>
            <a:spLocks noChangeArrowheads="1"/>
          </p:cNvSpPr>
          <p:nvPr/>
        </p:nvSpPr>
        <p:spPr bwMode="auto">
          <a:xfrm>
            <a:off x="3503613" y="5038725"/>
            <a:ext cx="10652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defTabSz="457200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register</a:t>
            </a:r>
          </a:p>
        </p:txBody>
      </p:sp>
      <p:sp>
        <p:nvSpPr>
          <p:cNvPr id="53260" name="Rectangle 18"/>
          <p:cNvSpPr>
            <a:spLocks noChangeArrowheads="1"/>
          </p:cNvSpPr>
          <p:nvPr/>
        </p:nvSpPr>
        <p:spPr bwMode="auto">
          <a:xfrm>
            <a:off x="5118100" y="5038725"/>
            <a:ext cx="841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defTabSz="457200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logic</a:t>
            </a:r>
          </a:p>
        </p:txBody>
      </p:sp>
      <p:sp>
        <p:nvSpPr>
          <p:cNvPr id="53261" name="Line 19"/>
          <p:cNvSpPr>
            <a:spLocks noChangeShapeType="1"/>
          </p:cNvSpPr>
          <p:nvPr/>
        </p:nvSpPr>
        <p:spPr bwMode="auto">
          <a:xfrm>
            <a:off x="4849813" y="1973263"/>
            <a:ext cx="1428750" cy="703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/>
            <a:endParaRPr lang="en-US" smtClean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2" name="Line 20"/>
          <p:cNvSpPr>
            <a:spLocks noChangeShapeType="1"/>
          </p:cNvSpPr>
          <p:nvPr/>
        </p:nvSpPr>
        <p:spPr bwMode="auto">
          <a:xfrm flipH="1">
            <a:off x="2784475" y="1962150"/>
            <a:ext cx="2052638" cy="688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/>
            <a:endParaRPr lang="en-US" smtClean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3" name="Line 21"/>
          <p:cNvSpPr>
            <a:spLocks noChangeShapeType="1"/>
          </p:cNvSpPr>
          <p:nvPr/>
        </p:nvSpPr>
        <p:spPr bwMode="auto">
          <a:xfrm flipH="1">
            <a:off x="2406650" y="2963863"/>
            <a:ext cx="252413" cy="777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/>
            <a:endParaRPr lang="en-US" smtClean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4" name="Line 22"/>
          <p:cNvSpPr>
            <a:spLocks noChangeShapeType="1"/>
          </p:cNvSpPr>
          <p:nvPr/>
        </p:nvSpPr>
        <p:spPr bwMode="auto">
          <a:xfrm>
            <a:off x="2659063" y="2938463"/>
            <a:ext cx="1100137" cy="841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/>
            <a:endParaRPr lang="en-US" smtClean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5" name="Line 23"/>
          <p:cNvSpPr>
            <a:spLocks noChangeShapeType="1"/>
          </p:cNvSpPr>
          <p:nvPr/>
        </p:nvSpPr>
        <p:spPr bwMode="auto">
          <a:xfrm flipH="1">
            <a:off x="1317625" y="2927350"/>
            <a:ext cx="1354138" cy="7016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/>
            <a:endParaRPr lang="en-US" smtClean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6" name="Line 24"/>
          <p:cNvSpPr>
            <a:spLocks noChangeShapeType="1"/>
          </p:cNvSpPr>
          <p:nvPr/>
        </p:nvSpPr>
        <p:spPr bwMode="auto">
          <a:xfrm>
            <a:off x="1192213" y="4105275"/>
            <a:ext cx="2655887" cy="939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/>
            <a:endParaRPr lang="en-US" smtClean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7" name="Line 25"/>
          <p:cNvSpPr>
            <a:spLocks noChangeShapeType="1"/>
          </p:cNvSpPr>
          <p:nvPr/>
        </p:nvSpPr>
        <p:spPr bwMode="auto">
          <a:xfrm flipH="1">
            <a:off x="3886200" y="4143375"/>
            <a:ext cx="1603375" cy="890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/>
            <a:endParaRPr lang="en-US" smtClean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8" name="Line 26"/>
          <p:cNvSpPr>
            <a:spLocks noChangeShapeType="1"/>
          </p:cNvSpPr>
          <p:nvPr/>
        </p:nvSpPr>
        <p:spPr bwMode="auto">
          <a:xfrm flipH="1">
            <a:off x="5553075" y="2914650"/>
            <a:ext cx="776288" cy="7762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/>
            <a:endParaRPr lang="en-US" smtClean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9" name="Line 27"/>
          <p:cNvSpPr>
            <a:spLocks noChangeShapeType="1"/>
          </p:cNvSpPr>
          <p:nvPr/>
        </p:nvSpPr>
        <p:spPr bwMode="auto">
          <a:xfrm>
            <a:off x="6353175" y="2914650"/>
            <a:ext cx="865188" cy="763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/>
            <a:endParaRPr lang="en-US" smtClean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70" name="Line 28"/>
          <p:cNvSpPr>
            <a:spLocks noChangeShapeType="1"/>
          </p:cNvSpPr>
          <p:nvPr/>
        </p:nvSpPr>
        <p:spPr bwMode="auto">
          <a:xfrm>
            <a:off x="3759200" y="4029075"/>
            <a:ext cx="1604963" cy="1028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/>
            <a:endParaRPr lang="en-US" smtClean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71" name="Line 29"/>
          <p:cNvSpPr>
            <a:spLocks noChangeShapeType="1"/>
          </p:cNvSpPr>
          <p:nvPr/>
        </p:nvSpPr>
        <p:spPr bwMode="auto">
          <a:xfrm>
            <a:off x="2406650" y="4029075"/>
            <a:ext cx="2932113" cy="1041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/>
            <a:endParaRPr lang="en-US" smtClean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72" name="Line 30"/>
          <p:cNvSpPr>
            <a:spLocks noChangeShapeType="1"/>
          </p:cNvSpPr>
          <p:nvPr/>
        </p:nvSpPr>
        <p:spPr bwMode="auto">
          <a:xfrm flipH="1">
            <a:off x="5414963" y="4143375"/>
            <a:ext cx="1790700" cy="914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/>
            <a:endParaRPr lang="en-US" smtClean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73" name="Rectangle 31"/>
          <p:cNvSpPr>
            <a:spLocks noChangeArrowheads="1"/>
          </p:cNvSpPr>
          <p:nvPr/>
        </p:nvSpPr>
        <p:spPr bwMode="auto">
          <a:xfrm>
            <a:off x="3740150" y="5791200"/>
            <a:ext cx="18542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algn="ctr" defTabSz="457200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switching</a:t>
            </a:r>
            <a:br>
              <a:rPr lang="en-US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r>
              <a:rPr lang="en-US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networks</a:t>
            </a:r>
          </a:p>
        </p:txBody>
      </p:sp>
      <p:sp>
        <p:nvSpPr>
          <p:cNvPr id="53274" name="Line 32"/>
          <p:cNvSpPr>
            <a:spLocks noChangeShapeType="1"/>
          </p:cNvSpPr>
          <p:nvPr/>
        </p:nvSpPr>
        <p:spPr bwMode="auto">
          <a:xfrm flipH="1">
            <a:off x="4800600" y="5346700"/>
            <a:ext cx="563563" cy="4254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/>
            <a:endParaRPr lang="en-US" smtClean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75" name="Line 33"/>
          <p:cNvSpPr>
            <a:spLocks noChangeShapeType="1"/>
          </p:cNvSpPr>
          <p:nvPr/>
        </p:nvSpPr>
        <p:spPr bwMode="auto">
          <a:xfrm>
            <a:off x="3886200" y="5334000"/>
            <a:ext cx="638175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/>
            <a:endParaRPr lang="en-US" smtClean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76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rPr>
              <a:t>Hardware Design </a:t>
            </a:r>
            <a:r>
              <a:rPr lang="en-US" dirty="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rPr>
              <a:t>Hierarchy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901439" y="2509838"/>
            <a:ext cx="1658938" cy="525462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" name="Group 41"/>
          <p:cNvGrpSpPr/>
          <p:nvPr/>
        </p:nvGrpSpPr>
        <p:grpSpPr>
          <a:xfrm>
            <a:off x="568208" y="1767680"/>
            <a:ext cx="1270117" cy="742158"/>
            <a:chOff x="7384649" y="5335930"/>
            <a:chExt cx="1270117" cy="742158"/>
          </a:xfrm>
        </p:grpSpPr>
        <p:sp>
          <p:nvSpPr>
            <p:cNvPr id="37" name="TextBox 36"/>
            <p:cNvSpPr txBox="1"/>
            <p:nvPr/>
          </p:nvSpPr>
          <p:spPr>
            <a:xfrm>
              <a:off x="7384649" y="5335930"/>
              <a:ext cx="9130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2400" dirty="0" smtClean="0">
                  <a:solidFill>
                    <a:srgbClr val="FF0000"/>
                  </a:solidFill>
                </a:rPr>
                <a:t>Today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8206546" y="5739713"/>
              <a:ext cx="448220" cy="3383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08515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内容主要取材</a:t>
            </a:r>
          </a:p>
          <a:p>
            <a:pPr lvl="1"/>
            <a:r>
              <a:rPr lang="en-US" altLang="zh-CN" dirty="0" smtClean="0"/>
              <a:t>CS617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20</a:t>
            </a:r>
            <a:r>
              <a:rPr lang="zh-CN" altLang="en-US" dirty="0" smtClean="0"/>
              <a:t>讲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处理器设计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数据通路概述</a:t>
            </a:r>
            <a:endParaRPr lang="en-US" altLang="zh-CN" dirty="0"/>
          </a:p>
          <a:p>
            <a:r>
              <a:rPr lang="zh-CN" altLang="en-US" dirty="0" smtClean="0"/>
              <a:t>组装数据通路</a:t>
            </a:r>
            <a:endParaRPr lang="en-US" altLang="zh-CN" dirty="0"/>
          </a:p>
          <a:p>
            <a:r>
              <a:rPr lang="zh-CN" altLang="en-US" dirty="0" smtClean="0"/>
              <a:t>控制介绍</a:t>
            </a:r>
            <a:endParaRPr lang="en-US" altLang="zh-CN" dirty="0"/>
          </a:p>
        </p:txBody>
      </p:sp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210178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Five Components of a Computer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5029"/>
          </a:xfrm>
        </p:spPr>
        <p:txBody>
          <a:bodyPr>
            <a:normAutofit/>
          </a:bodyPr>
          <a:lstStyle/>
          <a:p>
            <a:r>
              <a:rPr lang="en-US" dirty="0" smtClean="0"/>
              <a:t>Components a computer needs to work</a:t>
            </a:r>
          </a:p>
          <a:p>
            <a:pPr lvl="1"/>
            <a:r>
              <a:rPr lang="en-US" dirty="0" smtClean="0"/>
              <a:t>Control</a:t>
            </a:r>
          </a:p>
          <a:p>
            <a:pPr lvl="1"/>
            <a:r>
              <a:rPr lang="en-US" dirty="0" err="1" smtClean="0"/>
              <a:t>Datapath</a:t>
            </a:r>
            <a:endParaRPr lang="en-US" dirty="0" smtClean="0"/>
          </a:p>
          <a:p>
            <a:pPr lvl="1"/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Output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3200400" y="2560320"/>
            <a:ext cx="5029200" cy="30175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  <a:latin typeface="Helvetica" charset="0"/>
            </a:endParaRP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3429000" y="3108960"/>
            <a:ext cx="1371600" cy="22402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  <a:latin typeface="Helvetica" charset="0"/>
            </a:endParaRP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3429000" y="3255264"/>
            <a:ext cx="1371600" cy="528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85000"/>
              </a:lnSpc>
            </a:pPr>
            <a:r>
              <a:rPr lang="en-US" b="1" dirty="0">
                <a:solidFill>
                  <a:prstClr val="black"/>
                </a:solidFill>
                <a:latin typeface="18 VAG Rounded Bold   07390" charset="0"/>
              </a:rPr>
              <a:t> Processor</a:t>
            </a:r>
          </a:p>
          <a:p>
            <a:pPr algn="ctr" defTabSz="457200">
              <a:lnSpc>
                <a:spcPct val="85000"/>
              </a:lnSpc>
            </a:pPr>
            <a:r>
              <a:rPr lang="en-US" b="1" dirty="0">
                <a:solidFill>
                  <a:prstClr val="black"/>
                </a:solidFill>
                <a:latin typeface="18 VAG Rounded Bold   07390" charset="0"/>
              </a:rPr>
              <a:t> </a:t>
            </a:r>
          </a:p>
        </p:txBody>
      </p: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5029200" y="3108960"/>
            <a:ext cx="1371600" cy="22402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  <a:latin typeface="Helvetica" charset="0"/>
            </a:endParaRP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6629400" y="3108960"/>
            <a:ext cx="1371600" cy="22402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  <a:latin typeface="Helvetica" charset="0"/>
            </a:endParaRP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3200400" y="2641600"/>
            <a:ext cx="5029200" cy="4698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85000"/>
              </a:lnSpc>
            </a:pPr>
            <a:r>
              <a:rPr lang="en-US" sz="3200" b="1" dirty="0">
                <a:solidFill>
                  <a:prstClr val="black"/>
                </a:solidFill>
                <a:latin typeface="18 VAG Rounded Bold   07390" charset="0"/>
              </a:rPr>
              <a:t>Computer</a:t>
            </a:r>
          </a:p>
        </p:txBody>
      </p:sp>
      <p:sp>
        <p:nvSpPr>
          <p:cNvPr id="36" name="AutoShape 18"/>
          <p:cNvSpPr>
            <a:spLocks noChangeArrowheads="1"/>
          </p:cNvSpPr>
          <p:nvPr/>
        </p:nvSpPr>
        <p:spPr bwMode="auto">
          <a:xfrm>
            <a:off x="3575304" y="3657600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  <a:latin typeface="Helvetica" charset="0"/>
            </a:endParaRPr>
          </a:p>
        </p:txBody>
      </p:sp>
      <p:sp>
        <p:nvSpPr>
          <p:cNvPr id="37" name="AutoShape 19"/>
          <p:cNvSpPr>
            <a:spLocks noChangeArrowheads="1"/>
          </p:cNvSpPr>
          <p:nvPr/>
        </p:nvSpPr>
        <p:spPr bwMode="auto">
          <a:xfrm>
            <a:off x="3575304" y="4572000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457200">
              <a:defRPr/>
            </a:pPr>
            <a:endParaRPr lang="en-US" sz="2000">
              <a:solidFill>
                <a:prstClr val="black"/>
              </a:solidFill>
              <a:latin typeface="Helvetica" charset="0"/>
            </a:endParaRPr>
          </a:p>
        </p:txBody>
      </p:sp>
      <p:sp>
        <p:nvSpPr>
          <p:cNvPr id="38" name="Rectangle 20"/>
          <p:cNvSpPr>
            <a:spLocks noChangeArrowheads="1"/>
          </p:cNvSpPr>
          <p:nvPr/>
        </p:nvSpPr>
        <p:spPr bwMode="auto">
          <a:xfrm>
            <a:off x="3429000" y="3703320"/>
            <a:ext cx="1371600" cy="528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85000"/>
              </a:lnSpc>
            </a:pPr>
            <a:r>
              <a:rPr lang="en-US" b="1" dirty="0">
                <a:solidFill>
                  <a:prstClr val="black"/>
                </a:solidFill>
                <a:latin typeface="18 VAG Rounded Bold   07390" charset="0"/>
              </a:rPr>
              <a:t>Control</a:t>
            </a:r>
          </a:p>
          <a:p>
            <a:pPr algn="ctr" defTabSz="457200">
              <a:lnSpc>
                <a:spcPct val="85000"/>
              </a:lnSpc>
            </a:pPr>
            <a:r>
              <a:rPr lang="en-US" dirty="0">
                <a:solidFill>
                  <a:prstClr val="black"/>
                </a:solidFill>
                <a:latin typeface="18 VAG Rounded Bold   07390" charset="0"/>
              </a:rPr>
              <a:t>(“brain</a:t>
            </a:r>
            <a:r>
              <a:rPr lang="en-US" dirty="0" smtClean="0">
                <a:solidFill>
                  <a:prstClr val="black"/>
                </a:solidFill>
                <a:latin typeface="18 VAG Rounded Bold   07390" charset="0"/>
              </a:rPr>
              <a:t>”)</a:t>
            </a:r>
            <a:endParaRPr lang="en-US" b="1" dirty="0">
              <a:solidFill>
                <a:prstClr val="black"/>
              </a:solidFill>
              <a:latin typeface="18 VAG Rounded Bold   07390" charset="0"/>
            </a:endParaRPr>
          </a:p>
        </p:txBody>
      </p:sp>
      <p:sp>
        <p:nvSpPr>
          <p:cNvPr id="39" name="Rectangle 21"/>
          <p:cNvSpPr>
            <a:spLocks noChangeArrowheads="1"/>
          </p:cNvSpPr>
          <p:nvPr/>
        </p:nvSpPr>
        <p:spPr bwMode="auto">
          <a:xfrm>
            <a:off x="3439886" y="4645152"/>
            <a:ext cx="1371600" cy="5221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85000"/>
              </a:lnSpc>
            </a:pPr>
            <a:r>
              <a:rPr lang="en-US" b="1" dirty="0" err="1" smtClean="0">
                <a:solidFill>
                  <a:srgbClr val="FF0000"/>
                </a:solidFill>
                <a:latin typeface="18 VAG Rounded Bold   07390" charset="0"/>
              </a:rPr>
              <a:t>Datapath</a:t>
            </a:r>
            <a:endParaRPr lang="en-US" b="1" dirty="0" smtClean="0">
              <a:solidFill>
                <a:srgbClr val="FF0000"/>
              </a:solidFill>
              <a:latin typeface="18 VAG Rounded Bold   07390" charset="0"/>
            </a:endParaRPr>
          </a:p>
          <a:p>
            <a:pPr algn="ctr" defTabSz="457200">
              <a:lnSpc>
                <a:spcPct val="85000"/>
              </a:lnSpc>
            </a:pPr>
            <a:r>
              <a:rPr lang="en-US" dirty="0" smtClean="0">
                <a:solidFill>
                  <a:prstClr val="black"/>
                </a:solidFill>
                <a:latin typeface="18 VAG Rounded Bold   07390" charset="0"/>
              </a:rPr>
              <a:t>(“brawn”)</a:t>
            </a: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5029200" y="3255264"/>
            <a:ext cx="1371600" cy="5221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85000"/>
              </a:lnSpc>
            </a:pPr>
            <a:r>
              <a:rPr lang="en-US" b="1" dirty="0">
                <a:solidFill>
                  <a:prstClr val="black"/>
                </a:solidFill>
                <a:latin typeface="18 VAG Rounded Bold   07390" charset="0"/>
              </a:rPr>
              <a:t>Memory</a:t>
            </a:r>
          </a:p>
          <a:p>
            <a:pPr algn="ctr" defTabSz="457200">
              <a:lnSpc>
                <a:spcPct val="85000"/>
              </a:lnSpc>
            </a:pPr>
            <a:endParaRPr lang="en-US" b="1" dirty="0">
              <a:solidFill>
                <a:prstClr val="black"/>
              </a:solidFill>
              <a:latin typeface="18 VAG Rounded Bold   07390" charset="0"/>
            </a:endParaRPr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629400" y="3255264"/>
            <a:ext cx="1371600" cy="293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85000"/>
              </a:lnSpc>
            </a:pPr>
            <a:r>
              <a:rPr lang="en-US" b="1" dirty="0">
                <a:solidFill>
                  <a:prstClr val="black"/>
                </a:solidFill>
                <a:latin typeface="18 VAG Rounded Bold   07390" charset="0"/>
              </a:rPr>
              <a:t>Devices</a:t>
            </a:r>
          </a:p>
        </p:txBody>
      </p:sp>
      <p:sp>
        <p:nvSpPr>
          <p:cNvPr id="42" name="AutoShape 24"/>
          <p:cNvSpPr>
            <a:spLocks noChangeArrowheads="1"/>
          </p:cNvSpPr>
          <p:nvPr/>
        </p:nvSpPr>
        <p:spPr bwMode="auto">
          <a:xfrm>
            <a:off x="6775704" y="3657600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  <a:latin typeface="Helvetica" charset="0"/>
            </a:endParaRPr>
          </a:p>
        </p:txBody>
      </p:sp>
      <p:sp>
        <p:nvSpPr>
          <p:cNvPr id="43" name="AutoShape 25"/>
          <p:cNvSpPr>
            <a:spLocks noChangeArrowheads="1"/>
          </p:cNvSpPr>
          <p:nvPr/>
        </p:nvSpPr>
        <p:spPr bwMode="auto">
          <a:xfrm>
            <a:off x="6775704" y="4572000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  <a:latin typeface="Helvetica" charset="0"/>
            </a:endParaRPr>
          </a:p>
        </p:txBody>
      </p:sp>
      <p:sp>
        <p:nvSpPr>
          <p:cNvPr id="44" name="Rectangle 26"/>
          <p:cNvSpPr>
            <a:spLocks noChangeArrowheads="1"/>
          </p:cNvSpPr>
          <p:nvPr/>
        </p:nvSpPr>
        <p:spPr bwMode="auto">
          <a:xfrm>
            <a:off x="6629400" y="3703320"/>
            <a:ext cx="1371600" cy="293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85000"/>
              </a:lnSpc>
            </a:pPr>
            <a:r>
              <a:rPr lang="en-US" b="1" dirty="0">
                <a:solidFill>
                  <a:prstClr val="black"/>
                </a:solidFill>
                <a:latin typeface="18 VAG Rounded Bold   07390" charset="0"/>
              </a:rPr>
              <a:t>Input</a:t>
            </a:r>
          </a:p>
        </p:txBody>
      </p:sp>
      <p:sp>
        <p:nvSpPr>
          <p:cNvPr id="45" name="Rectangle 27"/>
          <p:cNvSpPr>
            <a:spLocks noChangeArrowheads="1"/>
          </p:cNvSpPr>
          <p:nvPr/>
        </p:nvSpPr>
        <p:spPr bwMode="auto">
          <a:xfrm>
            <a:off x="6629400" y="4645152"/>
            <a:ext cx="1371600" cy="293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85000"/>
              </a:lnSpc>
            </a:pPr>
            <a:r>
              <a:rPr lang="en-US" b="1" dirty="0">
                <a:solidFill>
                  <a:prstClr val="black"/>
                </a:solidFill>
                <a:latin typeface="18 VAG Rounded Bold   07390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3914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The Processor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485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Processor (CPU):</a:t>
            </a:r>
            <a:r>
              <a:rPr lang="en-US" dirty="0" smtClean="0"/>
              <a:t> Implements the instructions of the Instruction Set Architecture (ISA)</a:t>
            </a:r>
          </a:p>
          <a:p>
            <a:pPr lvl="1"/>
            <a:r>
              <a:rPr lang="en-US" i="1" dirty="0" err="1" smtClean="0">
                <a:solidFill>
                  <a:srgbClr val="FF0000"/>
                </a:solidFill>
              </a:rPr>
              <a:t>Datapath</a:t>
            </a:r>
            <a:r>
              <a:rPr lang="en-US" i="1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 part of the processor that contains the hardware necessary to perform operations required by the processor (“the brawn”)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Control:  </a:t>
            </a:r>
            <a:r>
              <a:rPr lang="en-US" dirty="0" smtClean="0"/>
              <a:t>part of the processor (also in hardware) which tells the </a:t>
            </a:r>
            <a:r>
              <a:rPr lang="en-US" dirty="0" err="1" smtClean="0"/>
              <a:t>datapath</a:t>
            </a:r>
            <a:r>
              <a:rPr lang="en-US" dirty="0" smtClean="0"/>
              <a:t> what needs to be done (“the brain”)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5059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xp模板">
  <a:themeElements>
    <a:clrScheme name="gxp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xp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xp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xp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gxp模板-2">
  <a:themeElements>
    <a:clrScheme name="2_gxp模板-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gxp模板-2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9900"/>
          </a:buClr>
          <a:buSzTx/>
          <a:buFont typeface="Wingdings" pitchFamily="2" charset="2"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9900"/>
          </a:buClr>
          <a:buSzTx/>
          <a:buFont typeface="Wingdings" pitchFamily="2" charset="2"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  <a:sym typeface="Wingdings" pitchFamily="2" charset="2"/>
          </a:defRPr>
        </a:defPPr>
      </a:lstStyle>
    </a:lnDef>
  </a:objectDefaults>
  <a:extraClrSchemeLst>
    <a:extraClrScheme>
      <a:clrScheme name="2_gxp模板-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xp模板-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主题1">
  <a:themeElements>
    <a:clrScheme name="2_gxp模板-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gxp模板-2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9900"/>
          </a:buClr>
          <a:buSzTx/>
          <a:buFont typeface="Wingdings" pitchFamily="2" charset="2"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9900"/>
          </a:buClr>
          <a:buSzTx/>
          <a:buFont typeface="Wingdings" pitchFamily="2" charset="2"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  <a:sym typeface="Wingdings" pitchFamily="2" charset="2"/>
          </a:defRPr>
        </a:defPPr>
      </a:lstStyle>
    </a:lnDef>
  </a:objectDefaults>
  <a:extraClrSchemeLst>
    <a:extraClrScheme>
      <a:clrScheme name="2_gxp模板-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xp模板-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4471</Words>
  <Application>Microsoft Office PowerPoint</Application>
  <PresentationFormat>全屏显示(4:3)</PresentationFormat>
  <Paragraphs>1868</Paragraphs>
  <Slides>55</Slides>
  <Notes>36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55</vt:i4>
      </vt:variant>
    </vt:vector>
  </HeadingPairs>
  <TitlesOfParts>
    <vt:vector size="60" baseType="lpstr">
      <vt:lpstr>gxp模板</vt:lpstr>
      <vt:lpstr>3_gxp模板-2</vt:lpstr>
      <vt:lpstr>Office Theme</vt:lpstr>
      <vt:lpstr>1_Office Theme</vt:lpstr>
      <vt:lpstr>主题1</vt:lpstr>
      <vt:lpstr>看看美国大学的学习压力</vt:lpstr>
      <vt:lpstr>看看美国大学的学习压力</vt:lpstr>
      <vt:lpstr>PowerPoint 演示文稿</vt:lpstr>
      <vt:lpstr>提纲</vt:lpstr>
      <vt:lpstr>Great Idea #1: Levels of Representation/Interpretation</vt:lpstr>
      <vt:lpstr>Hardware Design Hierarchy</vt:lpstr>
      <vt:lpstr>提纲</vt:lpstr>
      <vt:lpstr>Five Components of a Computer</vt:lpstr>
      <vt:lpstr>The Processor</vt:lpstr>
      <vt:lpstr>Processor Design Process</vt:lpstr>
      <vt:lpstr>The MIPS-lite Instruction Subset</vt:lpstr>
      <vt:lpstr>Register Transfer Language (RTL)</vt:lpstr>
      <vt:lpstr>Step 1: Requirements of the Instruction Set</vt:lpstr>
      <vt:lpstr>Generic Datapath Layout</vt:lpstr>
      <vt:lpstr>Step 2: Components of the Datapath</vt:lpstr>
      <vt:lpstr>ALU Requirements</vt:lpstr>
      <vt:lpstr>Storage Element: Idealized Memory</vt:lpstr>
      <vt:lpstr>Storage Element: Register</vt:lpstr>
      <vt:lpstr>Storage Element: Register File</vt:lpstr>
      <vt:lpstr>提纲</vt:lpstr>
      <vt:lpstr>Datapath Overview (1/5)</vt:lpstr>
      <vt:lpstr>Datapath Overview (2/5)</vt:lpstr>
      <vt:lpstr>Datapath Overview (3/5)</vt:lpstr>
      <vt:lpstr>Datapath Overview (4/5)</vt:lpstr>
      <vt:lpstr>Datapath Overview (5/5)</vt:lpstr>
      <vt:lpstr>Why Five Stages?</vt:lpstr>
      <vt:lpstr>提纲</vt:lpstr>
      <vt:lpstr>Step 3:  Assembling the Datapath</vt:lpstr>
      <vt:lpstr>Datapath by Instruction</vt:lpstr>
      <vt:lpstr>Datapath by Instruction</vt:lpstr>
      <vt:lpstr>Step 3: Add &amp; Subtract</vt:lpstr>
      <vt:lpstr>Step 3: Add &amp; Subtract</vt:lpstr>
      <vt:lpstr>Step 3: Or Immediate</vt:lpstr>
      <vt:lpstr>Step 3: Or Immediate</vt:lpstr>
      <vt:lpstr>Step 3: Load</vt:lpstr>
      <vt:lpstr>Step 3: Load</vt:lpstr>
      <vt:lpstr>Step 3: Store</vt:lpstr>
      <vt:lpstr>Step 3: Branch If Equal</vt:lpstr>
      <vt:lpstr>Step 3: Branch If Equal</vt:lpstr>
      <vt:lpstr>Step 3: Branch If Equal</vt:lpstr>
      <vt:lpstr>Step 3: Branch If Equal</vt:lpstr>
      <vt:lpstr>提纲</vt:lpstr>
      <vt:lpstr>Processor Design Process</vt:lpstr>
      <vt:lpstr>Control</vt:lpstr>
      <vt:lpstr>Desired Datapath For addu</vt:lpstr>
      <vt:lpstr>Desired Datapath For ori</vt:lpstr>
      <vt:lpstr>Desired Datapath For load</vt:lpstr>
      <vt:lpstr>Desired Datapath For store</vt:lpstr>
      <vt:lpstr>Desired Datapath For beq</vt:lpstr>
      <vt:lpstr>MIPS-lite Datapath Control Signals</vt:lpstr>
      <vt:lpstr>Summary (1/2)</vt:lpstr>
      <vt:lpstr>Summary (2/2)</vt:lpstr>
      <vt:lpstr>作业1</vt:lpstr>
      <vt:lpstr>作业2</vt:lpstr>
      <vt:lpstr>PowerPoint 演示文稿</vt:lpstr>
    </vt:vector>
  </TitlesOfParts>
  <Company>GXP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GXP</dc:creator>
  <cp:lastModifiedBy>GXP</cp:lastModifiedBy>
  <cp:revision>120</cp:revision>
  <dcterms:created xsi:type="dcterms:W3CDTF">2012-09-14T02:41:47Z</dcterms:created>
  <dcterms:modified xsi:type="dcterms:W3CDTF">2013-10-23T02:42:49Z</dcterms:modified>
</cp:coreProperties>
</file>