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  <p:sldMasterId id="2147483776" r:id="rId3"/>
    <p:sldMasterId id="2147483788" r:id="rId4"/>
  </p:sldMasterIdLst>
  <p:notesMasterIdLst>
    <p:notesMasterId r:id="rId43"/>
  </p:notesMasterIdLst>
  <p:sldIdLst>
    <p:sldId id="316" r:id="rId5"/>
    <p:sldId id="482" r:id="rId6"/>
    <p:sldId id="486" r:id="rId7"/>
    <p:sldId id="546" r:id="rId8"/>
    <p:sldId id="572" r:id="rId9"/>
    <p:sldId id="548" r:id="rId10"/>
    <p:sldId id="549" r:id="rId11"/>
    <p:sldId id="550" r:id="rId12"/>
    <p:sldId id="551" r:id="rId13"/>
    <p:sldId id="552" r:id="rId14"/>
    <p:sldId id="573" r:id="rId15"/>
    <p:sldId id="554" r:id="rId16"/>
    <p:sldId id="555" r:id="rId17"/>
    <p:sldId id="556" r:id="rId18"/>
    <p:sldId id="578" r:id="rId19"/>
    <p:sldId id="558" r:id="rId20"/>
    <p:sldId id="559" r:id="rId21"/>
    <p:sldId id="560" r:id="rId22"/>
    <p:sldId id="561" r:id="rId23"/>
    <p:sldId id="562" r:id="rId24"/>
    <p:sldId id="563" r:id="rId25"/>
    <p:sldId id="564" r:id="rId26"/>
    <p:sldId id="574" r:id="rId27"/>
    <p:sldId id="575" r:id="rId28"/>
    <p:sldId id="576" r:id="rId29"/>
    <p:sldId id="577" r:id="rId30"/>
    <p:sldId id="568" r:id="rId31"/>
    <p:sldId id="569" r:id="rId32"/>
    <p:sldId id="570" r:id="rId33"/>
    <p:sldId id="571" r:id="rId34"/>
    <p:sldId id="541" r:id="rId35"/>
    <p:sldId id="582" r:id="rId36"/>
    <p:sldId id="583" r:id="rId37"/>
    <p:sldId id="544" r:id="rId38"/>
    <p:sldId id="474" r:id="rId39"/>
    <p:sldId id="579" r:id="rId40"/>
    <p:sldId id="580" r:id="rId41"/>
    <p:sldId id="581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9944" autoAdjust="0"/>
    <p:restoredTop sz="90992" autoAdjust="0"/>
  </p:normalViewPr>
  <p:slideViewPr>
    <p:cSldViewPr>
      <p:cViewPr varScale="1">
        <p:scale>
          <a:sx n="82" d="100"/>
          <a:sy n="82" d="100"/>
        </p:scale>
        <p:origin x="-677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26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85225-5734-4914-BC8E-8477B9C15ADD}" type="datetimeFigureOut">
              <a:rPr lang="zh-CN" altLang="en-US" smtClean="0"/>
              <a:pPr/>
              <a:t>2013/10/23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671BB-4B84-4AFE-AD6B-E13076ECCE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23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3AECDE3-4987-42AC-BE65-E8206306E200}" type="slidenum">
              <a:rPr lang="en-US" altLang="zh-CN" sz="1200">
                <a:solidFill>
                  <a:prstClr val="black"/>
                </a:solidFill>
              </a:rPr>
              <a:pPr eaLnBrk="1" hangingPunct="1"/>
              <a:t>1</a:t>
            </a:fld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noFill/>
        </p:spPr>
        <p:txBody>
          <a:bodyPr wrap="square" lIns="91981" tIns="45184" rIns="91981" bIns="45184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10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noFill/>
        </p:spPr>
        <p:txBody>
          <a:bodyPr wrap="square" lIns="90453" tIns="44432" rIns="90453" bIns="44432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573088"/>
            <a:ext cx="4586288" cy="34417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noFill/>
        </p:spPr>
        <p:txBody>
          <a:bodyPr wrap="square" lIns="90458" tIns="44435" rIns="90458" bIns="44435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20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573088"/>
            <a:ext cx="4586288" cy="34417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0463" y="587375"/>
            <a:ext cx="4551362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Logisim</a:t>
            </a:r>
            <a:r>
              <a:rPr lang="en-US" dirty="0" smtClean="0"/>
              <a:t> file called “Control Plane </a:t>
            </a:r>
            <a:r>
              <a:rPr lang="en-US" dirty="0" err="1" smtClean="0"/>
              <a:t>MIPS.circ</a:t>
            </a:r>
            <a:r>
              <a:rPr lang="en-US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6434" y="4342193"/>
            <a:ext cx="5909964" cy="4115405"/>
          </a:xfrm>
          <a:noFill/>
          <a:ln w="9525"/>
        </p:spPr>
        <p:txBody>
          <a:bodyPr lIns="90459" tIns="44436" rIns="90459" bIns="44436"/>
          <a:lstStyle/>
          <a:p>
            <a:endParaRPr lang="en-US"/>
          </a:p>
        </p:txBody>
      </p:sp>
      <p:sp>
        <p:nvSpPr>
          <p:cNvPr id="29699" name="Rectangle 3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0463" y="587375"/>
            <a:ext cx="4552950" cy="3416300"/>
          </a:xfr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5788"/>
            <a:ext cx="4554537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9" y="4346577"/>
            <a:ext cx="5908675" cy="41116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Hold time is included</a:t>
            </a:r>
            <a:r>
              <a:rPr lang="en-US" baseline="0" dirty="0" smtClean="0"/>
              <a:t> in CLK-to-Q delay.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88" tIns="45188" rIns="91988" bIns="4518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88" tIns="45188" rIns="91988" bIns="45188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Let’s take a more quantitative picture of what is happening.</a:t>
            </a:r>
          </a:p>
          <a:p>
            <a:r>
              <a:rPr lang="en-US" dirty="0"/>
              <a:t>At each clock tick, the Program Counter will present its latest value to the Instruction memory after </a:t>
            </a:r>
            <a:r>
              <a:rPr lang="en-US" dirty="0" err="1"/>
              <a:t>Clk</a:t>
            </a:r>
            <a:r>
              <a:rPr lang="en-US" dirty="0"/>
              <a:t>-to-Q time.</a:t>
            </a:r>
          </a:p>
          <a:p>
            <a:r>
              <a:rPr lang="en-US" dirty="0"/>
              <a:t>After a delay of the Instruction Memory Access time, the Opcode, Rd,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Rt</a:t>
            </a:r>
            <a:r>
              <a:rPr lang="en-US" dirty="0"/>
              <a:t>, and Function fields will become valid on the instruction bus.</a:t>
            </a:r>
          </a:p>
          <a:p>
            <a:r>
              <a:rPr lang="en-US" dirty="0"/>
              <a:t>Once we have the new instruction, that is the Add or Subtract instruction, on the instruction bus, two things happen in parallel.</a:t>
            </a:r>
          </a:p>
          <a:p>
            <a:r>
              <a:rPr lang="en-US" dirty="0"/>
              <a:t>First of all, the control unit will decode the Opcode and </a:t>
            </a:r>
            <a:r>
              <a:rPr lang="en-US" dirty="0" err="1"/>
              <a:t>Func</a:t>
            </a:r>
            <a:r>
              <a:rPr lang="en-US" dirty="0"/>
              <a:t> field and set the control signals </a:t>
            </a:r>
            <a:r>
              <a:rPr lang="en-US" dirty="0" err="1"/>
              <a:t>ALUctr</a:t>
            </a:r>
            <a:r>
              <a:rPr lang="en-US" dirty="0"/>
              <a:t> and </a:t>
            </a:r>
            <a:r>
              <a:rPr lang="en-US" dirty="0" err="1"/>
              <a:t>RegWr</a:t>
            </a:r>
            <a:r>
              <a:rPr lang="en-US" dirty="0"/>
              <a:t> accordingly.  We will cover</a:t>
            </a:r>
            <a:r>
              <a:rPr lang="en-US" dirty="0" smtClean="0"/>
              <a:t> this</a:t>
            </a:r>
            <a:r>
              <a:rPr lang="en-US" baseline="0" dirty="0" smtClean="0"/>
              <a:t> later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While this is happening (points to Control Delay), we will also be reading the register file (Register File Access Time).</a:t>
            </a:r>
          </a:p>
          <a:p>
            <a:r>
              <a:rPr lang="en-US" dirty="0"/>
              <a:t>Once the data is valid on </a:t>
            </a:r>
            <a:r>
              <a:rPr lang="en-US" dirty="0" err="1"/>
              <a:t>busA</a:t>
            </a:r>
            <a:r>
              <a:rPr lang="en-US" dirty="0"/>
              <a:t> and </a:t>
            </a:r>
            <a:r>
              <a:rPr lang="en-US" dirty="0" err="1"/>
              <a:t>busB</a:t>
            </a:r>
            <a:r>
              <a:rPr lang="en-US" dirty="0"/>
              <a:t>, the ALU will perform the Add or Subtract operation based on the </a:t>
            </a:r>
            <a:r>
              <a:rPr lang="en-US" dirty="0" err="1"/>
              <a:t>ALUctr</a:t>
            </a:r>
            <a:r>
              <a:rPr lang="en-US" dirty="0"/>
              <a:t> signal.</a:t>
            </a:r>
          </a:p>
          <a:p>
            <a:r>
              <a:rPr lang="en-US" dirty="0"/>
              <a:t>Hopefully, the ALU is fast enough that it will finish the operation (ALU Delay) before the next clock tick.</a:t>
            </a:r>
          </a:p>
          <a:p>
            <a:r>
              <a:rPr lang="en-US" dirty="0"/>
              <a:t>At the next clock tick, the output of the ALU will be written into the register file because the </a:t>
            </a:r>
            <a:r>
              <a:rPr lang="en-US" dirty="0" err="1"/>
              <a:t>RegWr</a:t>
            </a:r>
            <a:r>
              <a:rPr lang="en-US" dirty="0"/>
              <a:t> signal will be equal to 1.</a:t>
            </a:r>
          </a:p>
          <a:p>
            <a:endParaRPr lang="en-US" dirty="0"/>
          </a:p>
          <a:p>
            <a:r>
              <a:rPr lang="en-US" dirty="0"/>
              <a:t>+3 = 45 min. (Y:25)</a:t>
            </a:r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88" tIns="45188" rIns="91988" bIns="45188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Let’s take a more quantitative picture of what is happening.</a:t>
            </a:r>
          </a:p>
          <a:p>
            <a:r>
              <a:rPr lang="en-US" dirty="0"/>
              <a:t>At each clock tick, the Program Counter will present its latest value to the Instruction memory after </a:t>
            </a:r>
            <a:r>
              <a:rPr lang="en-US" dirty="0" err="1"/>
              <a:t>Clk</a:t>
            </a:r>
            <a:r>
              <a:rPr lang="en-US" dirty="0"/>
              <a:t>-to-Q time.</a:t>
            </a:r>
          </a:p>
          <a:p>
            <a:r>
              <a:rPr lang="en-US" dirty="0"/>
              <a:t>After a delay of the Instruction Memory Access time, the Opcode, Rd,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Rt</a:t>
            </a:r>
            <a:r>
              <a:rPr lang="en-US" dirty="0"/>
              <a:t>, and Function fields will become valid on the instruction bus.</a:t>
            </a:r>
          </a:p>
          <a:p>
            <a:r>
              <a:rPr lang="en-US" dirty="0"/>
              <a:t>Once we have the new instruction, that is the Add or Subtract instruction, on the instruction bus, two things happen in parallel.</a:t>
            </a:r>
          </a:p>
          <a:p>
            <a:r>
              <a:rPr lang="en-US" dirty="0"/>
              <a:t>First of all, the control unit will decode the Opcode and </a:t>
            </a:r>
            <a:r>
              <a:rPr lang="en-US" dirty="0" err="1"/>
              <a:t>Func</a:t>
            </a:r>
            <a:r>
              <a:rPr lang="en-US" dirty="0"/>
              <a:t> field and set the control signals </a:t>
            </a:r>
            <a:r>
              <a:rPr lang="en-US" dirty="0" err="1"/>
              <a:t>ALUctr</a:t>
            </a:r>
            <a:r>
              <a:rPr lang="en-US" dirty="0"/>
              <a:t> and </a:t>
            </a:r>
            <a:r>
              <a:rPr lang="en-US" dirty="0" err="1"/>
              <a:t>RegWr</a:t>
            </a:r>
            <a:r>
              <a:rPr lang="en-US" dirty="0"/>
              <a:t> accordingly.  We will cover</a:t>
            </a:r>
            <a:r>
              <a:rPr lang="en-US" dirty="0" smtClean="0"/>
              <a:t> this</a:t>
            </a:r>
            <a:r>
              <a:rPr lang="en-US" baseline="0" dirty="0" smtClean="0"/>
              <a:t> later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While this is happening (points to Control Delay), we will also be reading the register file (Register File Access Time).</a:t>
            </a:r>
          </a:p>
          <a:p>
            <a:r>
              <a:rPr lang="en-US" dirty="0"/>
              <a:t>Once the data is valid on </a:t>
            </a:r>
            <a:r>
              <a:rPr lang="en-US" dirty="0" err="1"/>
              <a:t>busA</a:t>
            </a:r>
            <a:r>
              <a:rPr lang="en-US" dirty="0"/>
              <a:t> and </a:t>
            </a:r>
            <a:r>
              <a:rPr lang="en-US" dirty="0" err="1"/>
              <a:t>busB</a:t>
            </a:r>
            <a:r>
              <a:rPr lang="en-US" dirty="0"/>
              <a:t>, the ALU will perform the Add or Subtract operation based on the </a:t>
            </a:r>
            <a:r>
              <a:rPr lang="en-US" dirty="0" err="1"/>
              <a:t>ALUctr</a:t>
            </a:r>
            <a:r>
              <a:rPr lang="en-US" dirty="0"/>
              <a:t> signal.</a:t>
            </a:r>
          </a:p>
          <a:p>
            <a:r>
              <a:rPr lang="en-US" dirty="0"/>
              <a:t>Hopefully, the ALU is fast enough that it will finish the operation (ALU Delay) before the next clock tick.</a:t>
            </a:r>
          </a:p>
          <a:p>
            <a:r>
              <a:rPr lang="en-US" dirty="0"/>
              <a:t>At the next clock tick, the output of the ALU will be written into the register file because the </a:t>
            </a:r>
            <a:r>
              <a:rPr lang="en-US" dirty="0" err="1"/>
              <a:t>RegWr</a:t>
            </a:r>
            <a:r>
              <a:rPr lang="en-US" dirty="0"/>
              <a:t> signal will be equal to 1.</a:t>
            </a:r>
          </a:p>
          <a:p>
            <a:endParaRPr lang="en-US" dirty="0"/>
          </a:p>
          <a:p>
            <a:r>
              <a:rPr lang="en-US" dirty="0"/>
              <a:t>+3 = 45 min. (Y:25)</a:t>
            </a:r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513D492-15EE-2347-9A73-376DDE456720}" type="datetime3">
              <a:rPr lang="en-AU"/>
              <a:pPr/>
              <a:t>23 October,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D0CF03-1839-1E4A-BBF3-72F1E27BCAC9}" type="slidenum">
              <a:rPr lang="en-AU"/>
              <a:pPr/>
              <a:t>30</a:t>
            </a:fld>
            <a:endParaRPr lang="en-AU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1.25 GHz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noFill/>
        </p:spPr>
        <p:txBody>
          <a:bodyPr wrap="square" lIns="90453" tIns="44432" rIns="90453" bIns="44432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573088"/>
            <a:ext cx="4586288" cy="34417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6434" y="4342193"/>
            <a:ext cx="5909964" cy="4115405"/>
          </a:xfrm>
          <a:noFill/>
          <a:ln w="9525"/>
        </p:spPr>
        <p:txBody>
          <a:bodyPr lIns="90459" tIns="44436" rIns="90459" bIns="44436"/>
          <a:lstStyle/>
          <a:p>
            <a:endParaRPr lang="en-US"/>
          </a:p>
        </p:txBody>
      </p:sp>
      <p:sp>
        <p:nvSpPr>
          <p:cNvPr id="29699" name="Rectangle 3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0463" y="587375"/>
            <a:ext cx="4552950" cy="3416300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6388"/>
          </a:xfrm>
          <a:noFill/>
        </p:spPr>
        <p:txBody>
          <a:bodyPr wrap="square" lIns="91988" tIns="45188" rIns="91988" bIns="451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noFill/>
        </p:spPr>
        <p:txBody>
          <a:bodyPr wrap="square" lIns="91981" tIns="45184" rIns="91981" bIns="4518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89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58896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928" tIns="44964" rIns="89928" bIns="4496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C9F4F-3745-486B-8423-A045D3EFCA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4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700A5-EB06-40F9-A22A-0DD1261B6D1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8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D6201-1A08-422A-A8EA-14062CEF0E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91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76D01D2A-3E66-48C4-BBBE-E684A95016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050912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CCAB7470-36C3-48E9-9C61-02DD9BA30D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5634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B902E8E3-68DE-4A97-A878-D4A243AD386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5184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208463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765175"/>
            <a:ext cx="4208462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9E7381D4-DBD0-4E48-B96B-F0E8E567CD5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0471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EECE2D52-6C0D-48C4-84F0-AD82A66676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519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A5428C48-D43C-4A7F-8CE4-1632A971965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595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DC561EB3-C314-48CE-BCB0-42C292ADE6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1732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04A1C9BD-D17C-47D6-8926-E9C6420A97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330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B13CC-575B-48B7-A4A4-680D6F09322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68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C10ABBB-21CF-4661-8FDE-1CB67C027E1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5421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46513C9-4085-4937-9216-A9EF9C7AE40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5234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44450"/>
            <a:ext cx="2141537" cy="6408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75388" cy="6408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BE99507E-8263-49EA-8F07-2A26323CD58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5557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1658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878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0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627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764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596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7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4178-7D30-4D76-9FFC-CB98E2373F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978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2885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765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4184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028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614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799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91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329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77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0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4961-E803-48BA-B11E-677E1BE35EA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39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586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063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202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230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79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19A7B-6464-47AE-BB78-897F0EFE07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FE64-C330-4A8F-A350-DFF99AAEC3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2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B53E-4314-451A-9393-34CE38FAF36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6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4CB82-F4E9-4BEF-B1CF-252F69E87D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9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BB47A-6BDB-4E21-9B0C-A4EA55F50F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93934F-FD6A-450A-866B-C7FD4B2EEF26}" type="slidenum">
              <a:rPr kumimoji="1"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7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765175"/>
            <a:ext cx="871537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/>
              <a:t>GXP</a:t>
            </a: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B76AF73F-F6FD-4BDC-A9EF-5679158CAE76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140200" y="6643688"/>
            <a:ext cx="50038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9pPr>
          </a:lstStyle>
          <a:p>
            <a:pPr algn="r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smtClean="0">
                <a:solidFill>
                  <a:srgbClr val="3399FF"/>
                </a:solidFill>
                <a:latin typeface="楷体_GB2312" pitchFamily="49" charset="-122"/>
                <a:ea typeface="楷体_GB2312" pitchFamily="49" charset="-122"/>
              </a:rPr>
              <a:t>北京航空航天大学计算机学院</a:t>
            </a: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H="1">
            <a:off x="0" y="6572250"/>
            <a:ext cx="914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2056" name="Picture 8" descr="ppt-titl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44450"/>
            <a:ext cx="88582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0251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ctr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ctr" hangingPunct="0">
        <a:spcBef>
          <a:spcPct val="20000"/>
        </a:spcBef>
        <a:spcAft>
          <a:spcPct val="0"/>
        </a:spcAft>
        <a:buClr>
          <a:srgbClr val="009900"/>
        </a:buClr>
        <a:buSzPct val="5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ctr" hangingPunct="0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ctr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2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1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4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52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457200" y="1196752"/>
            <a:ext cx="820718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计算机组成</a:t>
            </a:r>
            <a:endParaRPr kumimoji="1" lang="en-US" altLang="zh-CN" sz="40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40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base">
              <a:spcBef>
                <a:spcPts val="1200"/>
              </a:spcBef>
              <a:spcAft>
                <a:spcPct val="0"/>
              </a:spcAft>
            </a:pPr>
            <a:r>
              <a:rPr kumimoji="1" lang="en-US" altLang="zh-CN" sz="480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MIPS</a:t>
            </a:r>
            <a:r>
              <a:rPr kumimoji="1" lang="zh-CN" altLang="en-US" sz="480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控制</a:t>
            </a:r>
            <a:endParaRPr kumimoji="1" lang="zh-CN" altLang="en-US" sz="4800" dirty="0">
              <a:solidFill>
                <a:srgbClr val="FF0000"/>
              </a:solidFill>
              <a:latin typeface="Cambria" pitchFamily="18" charset="0"/>
              <a:ea typeface="黑体" pitchFamily="49" charset="-122"/>
            </a:endParaRPr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457200" y="4581128"/>
            <a:ext cx="822960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高小鹏</a:t>
            </a:r>
            <a:endParaRPr lang="en-US" altLang="zh-CN" sz="3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北京航空航天大学计算机学院</a:t>
            </a: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系统结构研究所</a:t>
            </a:r>
            <a:endParaRPr lang="zh-CN" altLang="en-US" sz="20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1" name="Text Box 9"/>
          <p:cNvSpPr txBox="1">
            <a:spLocks noChangeArrowheads="1"/>
          </p:cNvSpPr>
          <p:nvPr/>
        </p:nvSpPr>
        <p:spPr bwMode="auto">
          <a:xfrm>
            <a:off x="2362200" y="4572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</a:rPr>
              <a:t>计算机学院课程</a:t>
            </a:r>
          </a:p>
        </p:txBody>
      </p:sp>
    </p:spTree>
    <p:extLst>
      <p:ext uri="{BB962C8B-B14F-4D97-AF65-F5344CB8AC3E}">
        <p14:creationId xmlns:p14="http://schemas.microsoft.com/office/powerpoint/2010/main" val="32989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MIPS-</a:t>
            </a:r>
            <a:r>
              <a:rPr lang="en-US" dirty="0" err="1" smtClean="0">
                <a:solidFill>
                  <a:schemeClr val="accent1"/>
                </a:solidFill>
              </a:rPr>
              <a:t>lite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Datapath</a:t>
            </a:r>
            <a:r>
              <a:rPr lang="en-US" dirty="0" smtClean="0">
                <a:solidFill>
                  <a:schemeClr val="accent1"/>
                </a:solidFill>
              </a:rPr>
              <a:t> Control Signals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43000"/>
            <a:ext cx="4372708" cy="1512887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sz="2000" b="1" dirty="0" err="1"/>
              <a:t>ExtOp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  <a:r>
              <a:rPr lang="en-US" sz="2000" dirty="0" smtClean="0"/>
              <a:t>0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“zero”; 1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“sign”</a:t>
            </a: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sz="2000" b="1" dirty="0" err="1"/>
              <a:t>ALUsrc</a:t>
            </a:r>
            <a:r>
              <a:rPr lang="en-US" sz="2000" b="1" dirty="0"/>
              <a:t>:</a:t>
            </a:r>
            <a:r>
              <a:rPr lang="en-US" sz="2000" dirty="0"/>
              <a:t>	0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busB</a:t>
            </a:r>
            <a:r>
              <a:rPr lang="en-US" sz="2000" dirty="0" smtClean="0"/>
              <a:t>;</a:t>
            </a:r>
            <a:r>
              <a:rPr lang="en-US" sz="2000" dirty="0"/>
              <a:t>	1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imm16</a:t>
            </a:r>
            <a:endParaRPr lang="en-US" sz="2000" dirty="0"/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sz="2000" b="1" dirty="0" err="1"/>
              <a:t>ALUctr</a:t>
            </a:r>
            <a:r>
              <a:rPr lang="en-US" sz="2000" b="1" dirty="0"/>
              <a:t>:</a:t>
            </a:r>
            <a:r>
              <a:rPr lang="en-US" sz="2000" dirty="0"/>
              <a:t>	“ADD”, “SUB”, “OR</a:t>
            </a:r>
            <a:r>
              <a:rPr lang="en-US" sz="2000" dirty="0" smtClean="0"/>
              <a:t>”</a:t>
            </a: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sz="2000" b="1" dirty="0" err="1" smtClean="0"/>
              <a:t>nPC_sel</a:t>
            </a:r>
            <a:r>
              <a:rPr lang="en-US" sz="2000" b="1" dirty="0" smtClean="0"/>
              <a:t>:</a:t>
            </a:r>
            <a:r>
              <a:rPr lang="en-US" sz="2000" dirty="0" smtClean="0"/>
              <a:t>	0 </a:t>
            </a:r>
            <a:r>
              <a:rPr lang="en-US" sz="2000" dirty="0" smtClean="0">
                <a:sym typeface="Wingdings" pitchFamily="2" charset="2"/>
              </a:rPr>
              <a:t> +4; 1  branch</a:t>
            </a:r>
            <a:endParaRPr lang="en-US" sz="2000" dirty="0"/>
          </a:p>
        </p:txBody>
      </p:sp>
      <p:sp>
        <p:nvSpPr>
          <p:cNvPr id="105" name="Content Placeholder 104"/>
          <p:cNvSpPr>
            <a:spLocks noGrp="1"/>
          </p:cNvSpPr>
          <p:nvPr>
            <p:ph sz="half" idx="2"/>
          </p:nvPr>
        </p:nvSpPr>
        <p:spPr>
          <a:xfrm>
            <a:off x="4648200" y="1178169"/>
            <a:ext cx="4038600" cy="1528762"/>
          </a:xfrm>
        </p:spPr>
        <p:txBody>
          <a:bodyPr/>
          <a:lstStyle/>
          <a:p>
            <a:pPr marL="203200" indent="-203200">
              <a:lnSpc>
                <a:spcPct val="75000"/>
              </a:lnSpc>
              <a:spcBef>
                <a:spcPct val="30000"/>
              </a:spcBef>
              <a:buFont typeface="Arial"/>
              <a:buChar char="•"/>
              <a:tabLst>
                <a:tab pos="1600200" algn="l"/>
              </a:tabLst>
              <a:defRPr/>
            </a:pPr>
            <a:r>
              <a:rPr lang="en-US" sz="2000" b="1" dirty="0" err="1" smtClean="0"/>
              <a:t>MemWr</a:t>
            </a:r>
            <a:r>
              <a:rPr lang="en-US" sz="2000" b="1" dirty="0" smtClean="0"/>
              <a:t>:</a:t>
            </a:r>
            <a:r>
              <a:rPr lang="en-US" sz="2000" dirty="0" smtClean="0"/>
              <a:t>	1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write memory</a:t>
            </a: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buFont typeface="Arial"/>
              <a:buChar char="•"/>
              <a:tabLst>
                <a:tab pos="1600200" algn="l"/>
              </a:tabLst>
              <a:defRPr/>
            </a:pPr>
            <a:r>
              <a:rPr lang="en-US" sz="2000" b="1" dirty="0" err="1" smtClean="0"/>
              <a:t>MemtoReg</a:t>
            </a:r>
            <a:r>
              <a:rPr lang="en-US" sz="2000" b="1" dirty="0" smtClean="0"/>
              <a:t>:</a:t>
            </a:r>
            <a:r>
              <a:rPr lang="en-US" sz="2000" dirty="0" smtClean="0"/>
              <a:t>	0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ALU; 1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Mem</a:t>
            </a:r>
            <a:endParaRPr lang="en-US" sz="2000" dirty="0" smtClean="0"/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buFont typeface="Arial"/>
              <a:buChar char="•"/>
              <a:tabLst>
                <a:tab pos="1600200" algn="l"/>
              </a:tabLst>
              <a:defRPr/>
            </a:pPr>
            <a:r>
              <a:rPr lang="en-US" sz="2000" b="1" dirty="0" err="1" smtClean="0"/>
              <a:t>RegDst</a:t>
            </a:r>
            <a:r>
              <a:rPr lang="en-US" sz="2000" b="1" dirty="0" smtClean="0"/>
              <a:t>:</a:t>
            </a:r>
            <a:r>
              <a:rPr lang="en-US" sz="2000" dirty="0" smtClean="0"/>
              <a:t>	0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“</a:t>
            </a:r>
            <a:r>
              <a:rPr lang="en-US" sz="2000" dirty="0" err="1" smtClean="0"/>
              <a:t>rt</a:t>
            </a:r>
            <a:r>
              <a:rPr lang="en-US" sz="2000" dirty="0" smtClean="0"/>
              <a:t>”; 1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“rd”</a:t>
            </a: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buFont typeface="Arial"/>
              <a:buChar char="•"/>
              <a:tabLst>
                <a:tab pos="1600200" algn="l"/>
              </a:tabLst>
              <a:defRPr/>
            </a:pPr>
            <a:r>
              <a:rPr lang="en-US" sz="2000" b="1" dirty="0" err="1" smtClean="0"/>
              <a:t>RegWr</a:t>
            </a:r>
            <a:r>
              <a:rPr lang="en-US" sz="2000" b="1" dirty="0" smtClean="0"/>
              <a:t>:</a:t>
            </a:r>
            <a:r>
              <a:rPr lang="en-US" sz="2000" dirty="0" smtClean="0"/>
              <a:t>	1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write register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2" name="Group 238"/>
          <p:cNvGrpSpPr/>
          <p:nvPr/>
        </p:nvGrpSpPr>
        <p:grpSpPr>
          <a:xfrm>
            <a:off x="1188720" y="2148840"/>
            <a:ext cx="7004839" cy="4327046"/>
            <a:chOff x="1188720" y="2120779"/>
            <a:chExt cx="7004839" cy="4327046"/>
          </a:xfrm>
        </p:grpSpPr>
        <p:sp>
          <p:nvSpPr>
            <p:cNvPr id="240" name="Rectangle 26"/>
            <p:cNvSpPr>
              <a:spLocks noChangeArrowheads="1"/>
            </p:cNvSpPr>
            <p:nvPr/>
          </p:nvSpPr>
          <p:spPr bwMode="auto">
            <a:xfrm>
              <a:off x="5855208" y="420389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32</a:t>
              </a:r>
            </a:p>
          </p:txBody>
        </p:sp>
        <p:sp>
          <p:nvSpPr>
            <p:cNvPr id="241" name="Rectangle 27"/>
            <p:cNvSpPr>
              <a:spLocks noChangeArrowheads="1"/>
            </p:cNvSpPr>
            <p:nvPr/>
          </p:nvSpPr>
          <p:spPr bwMode="auto">
            <a:xfrm>
              <a:off x="5440680" y="3264408"/>
              <a:ext cx="119927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  <a:latin typeface="+mn-lt"/>
                </a:rPr>
                <a:t>ALUctr</a:t>
              </a:r>
              <a:endParaRPr lang="en-US" sz="2000" u="sng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42" name="Rectangle 28"/>
            <p:cNvSpPr>
              <a:spLocks noChangeArrowheads="1"/>
            </p:cNvSpPr>
            <p:nvPr/>
          </p:nvSpPr>
          <p:spPr bwMode="auto">
            <a:xfrm>
              <a:off x="1920880" y="4847120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 smtClean="0">
                  <a:latin typeface="+mn-lt"/>
                </a:rPr>
                <a:t>CLK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43" name="Rectangle 29"/>
            <p:cNvSpPr>
              <a:spLocks noChangeArrowheads="1"/>
            </p:cNvSpPr>
            <p:nvPr/>
          </p:nvSpPr>
          <p:spPr bwMode="auto">
            <a:xfrm>
              <a:off x="1424496" y="4002405"/>
              <a:ext cx="7207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dirty="0" err="1">
                  <a:latin typeface="+mn-lt"/>
                </a:rPr>
                <a:t>busW</a:t>
              </a:r>
              <a:endParaRPr lang="en-US" dirty="0">
                <a:latin typeface="+mn-lt"/>
              </a:endParaRPr>
            </a:p>
          </p:txBody>
        </p:sp>
        <p:sp>
          <p:nvSpPr>
            <p:cNvPr id="244" name="Rectangle 30"/>
            <p:cNvSpPr>
              <a:spLocks noChangeArrowheads="1"/>
            </p:cNvSpPr>
            <p:nvPr/>
          </p:nvSpPr>
          <p:spPr bwMode="auto">
            <a:xfrm>
              <a:off x="1554480" y="3307080"/>
              <a:ext cx="87607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  <a:latin typeface="+mn-lt"/>
                </a:rPr>
                <a:t>RegWr</a:t>
              </a:r>
              <a:endParaRPr lang="en-US" sz="2000" u="sng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45" name="Line 31"/>
            <p:cNvSpPr>
              <a:spLocks noChangeShapeType="1"/>
            </p:cNvSpPr>
            <p:nvPr/>
          </p:nvSpPr>
          <p:spPr bwMode="auto">
            <a:xfrm flipH="1">
              <a:off x="1734058" y="43214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46" name="Rectangle 32"/>
            <p:cNvSpPr>
              <a:spLocks noChangeArrowheads="1"/>
            </p:cNvSpPr>
            <p:nvPr/>
          </p:nvSpPr>
          <p:spPr bwMode="auto">
            <a:xfrm>
              <a:off x="1586421" y="4421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32</a:t>
              </a:r>
            </a:p>
          </p:txBody>
        </p:sp>
        <p:sp>
          <p:nvSpPr>
            <p:cNvPr id="247" name="Line 33"/>
            <p:cNvSpPr>
              <a:spLocks noChangeShapeType="1"/>
            </p:cNvSpPr>
            <p:nvPr/>
          </p:nvSpPr>
          <p:spPr bwMode="auto">
            <a:xfrm flipH="1">
              <a:off x="4559808" y="4145280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48" name="Rectangle 34"/>
            <p:cNvSpPr>
              <a:spLocks noChangeArrowheads="1"/>
            </p:cNvSpPr>
            <p:nvPr/>
          </p:nvSpPr>
          <p:spPr bwMode="auto">
            <a:xfrm>
              <a:off x="4407408" y="38404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32</a:t>
              </a:r>
            </a:p>
          </p:txBody>
        </p:sp>
        <p:sp>
          <p:nvSpPr>
            <p:cNvPr id="249" name="Rectangle 35"/>
            <p:cNvSpPr>
              <a:spLocks noChangeArrowheads="1"/>
            </p:cNvSpPr>
            <p:nvPr/>
          </p:nvSpPr>
          <p:spPr bwMode="auto">
            <a:xfrm>
              <a:off x="3613658" y="3840480"/>
              <a:ext cx="717550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</a:rPr>
                <a:t>busA</a:t>
              </a:r>
            </a:p>
          </p:txBody>
        </p:sp>
        <p:sp>
          <p:nvSpPr>
            <p:cNvPr id="250" name="Line 36"/>
            <p:cNvSpPr>
              <a:spLocks noChangeShapeType="1"/>
            </p:cNvSpPr>
            <p:nvPr/>
          </p:nvSpPr>
          <p:spPr bwMode="auto">
            <a:xfrm flipV="1">
              <a:off x="3874008" y="46786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51" name="Rectangle 37"/>
            <p:cNvSpPr>
              <a:spLocks noChangeArrowheads="1"/>
            </p:cNvSpPr>
            <p:nvPr/>
          </p:nvSpPr>
          <p:spPr bwMode="auto">
            <a:xfrm>
              <a:off x="3718433" y="48025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32</a:t>
              </a:r>
            </a:p>
          </p:txBody>
        </p:sp>
        <p:sp>
          <p:nvSpPr>
            <p:cNvPr id="252" name="Rectangle 38"/>
            <p:cNvSpPr>
              <a:spLocks noChangeArrowheads="1"/>
            </p:cNvSpPr>
            <p:nvPr/>
          </p:nvSpPr>
          <p:spPr bwMode="auto">
            <a:xfrm>
              <a:off x="3645408" y="4373880"/>
              <a:ext cx="703263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</a:rPr>
                <a:t>busB</a:t>
              </a:r>
            </a:p>
          </p:txBody>
        </p:sp>
        <p:sp>
          <p:nvSpPr>
            <p:cNvPr id="253" name="Line 39"/>
            <p:cNvSpPr>
              <a:spLocks noChangeShapeType="1"/>
            </p:cNvSpPr>
            <p:nvPr/>
          </p:nvSpPr>
          <p:spPr bwMode="auto">
            <a:xfrm flipV="1">
              <a:off x="32644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54" name="Line 40"/>
            <p:cNvSpPr>
              <a:spLocks noChangeShapeType="1"/>
            </p:cNvSpPr>
            <p:nvPr/>
          </p:nvSpPr>
          <p:spPr bwMode="auto">
            <a:xfrm flipV="1">
              <a:off x="2515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55" name="Rectangle 41"/>
            <p:cNvSpPr>
              <a:spLocks noChangeArrowheads="1"/>
            </p:cNvSpPr>
            <p:nvPr/>
          </p:nvSpPr>
          <p:spPr bwMode="auto">
            <a:xfrm>
              <a:off x="2372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56" name="Line 42"/>
            <p:cNvSpPr>
              <a:spLocks noChangeShapeType="1"/>
            </p:cNvSpPr>
            <p:nvPr/>
          </p:nvSpPr>
          <p:spPr bwMode="auto">
            <a:xfrm flipV="1">
              <a:off x="2896108" y="3684905"/>
              <a:ext cx="139700" cy="155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57" name="Rectangle 43"/>
            <p:cNvSpPr>
              <a:spLocks noChangeArrowheads="1"/>
            </p:cNvSpPr>
            <p:nvPr/>
          </p:nvSpPr>
          <p:spPr bwMode="auto">
            <a:xfrm>
              <a:off x="2731008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258" name="Rectangle 44"/>
            <p:cNvSpPr>
              <a:spLocks noChangeArrowheads="1"/>
            </p:cNvSpPr>
            <p:nvPr/>
          </p:nvSpPr>
          <p:spPr bwMode="auto">
            <a:xfrm>
              <a:off x="2310321" y="3911917"/>
              <a:ext cx="475901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latin typeface="+mn-lt"/>
                </a:rPr>
                <a:t>RW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59" name="Rectangle 45"/>
            <p:cNvSpPr>
              <a:spLocks noChangeArrowheads="1"/>
            </p:cNvSpPr>
            <p:nvPr/>
          </p:nvSpPr>
          <p:spPr bwMode="auto">
            <a:xfrm>
              <a:off x="2767521" y="3911917"/>
              <a:ext cx="413576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latin typeface="+mn-lt"/>
                </a:rPr>
                <a:t>RA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60" name="Rectangle 46"/>
            <p:cNvSpPr>
              <a:spLocks noChangeArrowheads="1"/>
            </p:cNvSpPr>
            <p:nvPr/>
          </p:nvSpPr>
          <p:spPr bwMode="auto">
            <a:xfrm>
              <a:off x="3148521" y="3911917"/>
              <a:ext cx="40716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latin typeface="+mn-lt"/>
                </a:rPr>
                <a:t>RB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61" name="Rectangle 48"/>
            <p:cNvSpPr>
              <a:spLocks noChangeArrowheads="1"/>
            </p:cNvSpPr>
            <p:nvPr/>
          </p:nvSpPr>
          <p:spPr bwMode="auto">
            <a:xfrm>
              <a:off x="2731008" y="3307080"/>
              <a:ext cx="34955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dirty="0" err="1" smtClean="0">
                  <a:latin typeface="+mn-lt"/>
                </a:rPr>
                <a:t>rs</a:t>
              </a:r>
              <a:endParaRPr lang="en-US" dirty="0">
                <a:latin typeface="+mn-lt"/>
              </a:endParaRPr>
            </a:p>
          </p:txBody>
        </p:sp>
        <p:sp>
          <p:nvSpPr>
            <p:cNvPr id="262" name="Rectangle 49"/>
            <p:cNvSpPr>
              <a:spLocks noChangeArrowheads="1"/>
            </p:cNvSpPr>
            <p:nvPr/>
          </p:nvSpPr>
          <p:spPr bwMode="auto">
            <a:xfrm>
              <a:off x="2562733" y="2545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dirty="0" err="1" smtClean="0">
                  <a:latin typeface="+mn-lt"/>
                </a:rPr>
                <a:t>rt</a:t>
              </a:r>
              <a:endParaRPr lang="en-US" dirty="0">
                <a:latin typeface="+mn-lt"/>
              </a:endParaRPr>
            </a:p>
          </p:txBody>
        </p:sp>
        <p:sp>
          <p:nvSpPr>
            <p:cNvPr id="263" name="Rectangle 50"/>
            <p:cNvSpPr>
              <a:spLocks noChangeArrowheads="1"/>
            </p:cNvSpPr>
            <p:nvPr/>
          </p:nvSpPr>
          <p:spPr bwMode="auto">
            <a:xfrm>
              <a:off x="3140176" y="3307080"/>
              <a:ext cx="340539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dirty="0" err="1" smtClean="0">
                  <a:latin typeface="+mn-lt"/>
                </a:rPr>
                <a:t>rt</a:t>
              </a:r>
              <a:endParaRPr lang="en-US" dirty="0">
                <a:latin typeface="+mn-lt"/>
              </a:endParaRPr>
            </a:p>
          </p:txBody>
        </p:sp>
        <p:sp>
          <p:nvSpPr>
            <p:cNvPr id="264" name="Rectangle 51"/>
            <p:cNvSpPr>
              <a:spLocks noChangeArrowheads="1"/>
            </p:cNvSpPr>
            <p:nvPr/>
          </p:nvSpPr>
          <p:spPr bwMode="auto">
            <a:xfrm>
              <a:off x="2130933" y="2545080"/>
              <a:ext cx="3813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dirty="0" smtClean="0">
                  <a:latin typeface="+mn-lt"/>
                </a:rPr>
                <a:t>rd</a:t>
              </a:r>
              <a:endParaRPr lang="en-US" dirty="0">
                <a:latin typeface="+mn-lt"/>
              </a:endParaRPr>
            </a:p>
          </p:txBody>
        </p:sp>
        <p:sp>
          <p:nvSpPr>
            <p:cNvPr id="265" name="Rectangle 52"/>
            <p:cNvSpPr>
              <a:spLocks noChangeArrowheads="1"/>
            </p:cNvSpPr>
            <p:nvPr/>
          </p:nvSpPr>
          <p:spPr bwMode="auto">
            <a:xfrm>
              <a:off x="1188720" y="2545080"/>
              <a:ext cx="90794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  <a:latin typeface="+mn-lt"/>
                </a:rPr>
                <a:t>RegDst</a:t>
              </a:r>
              <a:endParaRPr lang="en-US" sz="2000" u="sng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66" name="Rectangle 53"/>
            <p:cNvSpPr>
              <a:spLocks noChangeArrowheads="1"/>
            </p:cNvSpPr>
            <p:nvPr/>
          </p:nvSpPr>
          <p:spPr bwMode="auto"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b="1" dirty="0" smtClean="0">
                  <a:latin typeface="+mn-lt"/>
                </a:rPr>
                <a:t>Extender</a:t>
              </a:r>
              <a:endParaRPr lang="en-US" b="1" dirty="0">
                <a:latin typeface="+mn-lt"/>
              </a:endParaRPr>
            </a:p>
          </p:txBody>
        </p:sp>
        <p:sp>
          <p:nvSpPr>
            <p:cNvPr id="267" name="Rectangle 55"/>
            <p:cNvSpPr>
              <a:spLocks noChangeArrowheads="1"/>
            </p:cNvSpPr>
            <p:nvPr/>
          </p:nvSpPr>
          <p:spPr bwMode="auto">
            <a:xfrm>
              <a:off x="3950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32</a:t>
              </a:r>
            </a:p>
          </p:txBody>
        </p:sp>
        <p:sp>
          <p:nvSpPr>
            <p:cNvPr id="268" name="Line 56"/>
            <p:cNvSpPr>
              <a:spLocks noChangeShapeType="1"/>
            </p:cNvSpPr>
            <p:nvPr/>
          </p:nvSpPr>
          <p:spPr bwMode="auto">
            <a:xfrm flipH="1">
              <a:off x="4102608" y="5539105"/>
              <a:ext cx="8890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69" name="Line 57"/>
            <p:cNvSpPr>
              <a:spLocks noChangeShapeType="1"/>
            </p:cNvSpPr>
            <p:nvPr/>
          </p:nvSpPr>
          <p:spPr bwMode="auto">
            <a:xfrm flipH="1">
              <a:off x="3023108" y="5540692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70" name="Rectangle 58"/>
            <p:cNvSpPr>
              <a:spLocks noChangeArrowheads="1"/>
            </p:cNvSpPr>
            <p:nvPr/>
          </p:nvSpPr>
          <p:spPr bwMode="auto">
            <a:xfrm>
              <a:off x="2807208" y="5640705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16</a:t>
              </a:r>
            </a:p>
          </p:txBody>
        </p:sp>
        <p:sp>
          <p:nvSpPr>
            <p:cNvPr id="271" name="Rectangle 59"/>
            <p:cNvSpPr>
              <a:spLocks noChangeArrowheads="1"/>
            </p:cNvSpPr>
            <p:nvPr/>
          </p:nvSpPr>
          <p:spPr bwMode="auto">
            <a:xfrm>
              <a:off x="1892808" y="5364480"/>
              <a:ext cx="9112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</a:rPr>
                <a:t>imm16</a:t>
              </a:r>
            </a:p>
          </p:txBody>
        </p:sp>
        <p:sp>
          <p:nvSpPr>
            <p:cNvPr id="272" name="Rectangle 60"/>
            <p:cNvSpPr>
              <a:spLocks noChangeArrowheads="1"/>
            </p:cNvSpPr>
            <p:nvPr/>
          </p:nvSpPr>
          <p:spPr bwMode="auto">
            <a:xfrm>
              <a:off x="4114800" y="5943600"/>
              <a:ext cx="91243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  <a:latin typeface="+mn-lt"/>
                </a:rPr>
                <a:t>ALUSrc</a:t>
              </a:r>
              <a:endParaRPr lang="en-US" sz="2000" u="sng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73" name="Rectangle 61"/>
            <p:cNvSpPr>
              <a:spLocks noChangeArrowheads="1"/>
            </p:cNvSpPr>
            <p:nvPr/>
          </p:nvSpPr>
          <p:spPr bwMode="auto">
            <a:xfrm>
              <a:off x="2560320" y="6050280"/>
              <a:ext cx="81028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  <a:latin typeface="+mn-lt"/>
                </a:rPr>
                <a:t>ExtOp</a:t>
              </a:r>
              <a:endParaRPr lang="en-US" sz="2000" u="sng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74" name="Line 62"/>
            <p:cNvSpPr>
              <a:spLocks noChangeShapeType="1"/>
            </p:cNvSpPr>
            <p:nvPr/>
          </p:nvSpPr>
          <p:spPr bwMode="auto">
            <a:xfrm flipV="1">
              <a:off x="7531608" y="3931920"/>
              <a:ext cx="0" cy="475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75" name="Rectangle 63"/>
            <p:cNvSpPr>
              <a:spLocks noChangeArrowheads="1"/>
            </p:cNvSpPr>
            <p:nvPr/>
          </p:nvSpPr>
          <p:spPr bwMode="auto">
            <a:xfrm>
              <a:off x="6858000" y="3566160"/>
              <a:ext cx="1335559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  <a:latin typeface="+mn-lt"/>
                </a:rPr>
                <a:t>MemtoReg</a:t>
              </a:r>
              <a:endParaRPr lang="en-US" sz="2000" u="sng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76" name="Rectangle 64"/>
            <p:cNvSpPr>
              <a:spLocks noChangeArrowheads="1"/>
            </p:cNvSpPr>
            <p:nvPr/>
          </p:nvSpPr>
          <p:spPr bwMode="auto">
            <a:xfrm>
              <a:off x="5224303" y="5909912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 smtClean="0">
                  <a:latin typeface="+mn-lt"/>
                </a:rPr>
                <a:t>CLK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77" name="Rectangle 65"/>
            <p:cNvSpPr>
              <a:spLocks noChangeArrowheads="1"/>
            </p:cNvSpPr>
            <p:nvPr/>
          </p:nvSpPr>
          <p:spPr bwMode="auto">
            <a:xfrm>
              <a:off x="5073160" y="5364480"/>
              <a:ext cx="935038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</a:rPr>
                <a:t>Data In</a:t>
              </a:r>
            </a:p>
          </p:txBody>
        </p:sp>
        <p:sp>
          <p:nvSpPr>
            <p:cNvPr id="278" name="Line 66"/>
            <p:cNvSpPr>
              <a:spLocks noChangeShapeType="1"/>
            </p:cNvSpPr>
            <p:nvPr/>
          </p:nvSpPr>
          <p:spPr bwMode="auto">
            <a:xfrm flipH="1">
              <a:off x="5520246" y="5283517"/>
              <a:ext cx="88900" cy="12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79" name="Rectangle 67"/>
            <p:cNvSpPr>
              <a:spLocks noChangeArrowheads="1"/>
            </p:cNvSpPr>
            <p:nvPr/>
          </p:nvSpPr>
          <p:spPr bwMode="auto">
            <a:xfrm>
              <a:off x="5550408" y="5059680"/>
              <a:ext cx="39052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32</a:t>
              </a:r>
            </a:p>
          </p:txBody>
        </p:sp>
        <p:sp>
          <p:nvSpPr>
            <p:cNvPr id="280" name="Line 68"/>
            <p:cNvSpPr>
              <a:spLocks noChangeShapeType="1"/>
            </p:cNvSpPr>
            <p:nvPr/>
          </p:nvSpPr>
          <p:spPr bwMode="auto">
            <a:xfrm flipV="1">
              <a:off x="6223508" y="4224528"/>
              <a:ext cx="12700" cy="93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81" name="Rectangle 69"/>
            <p:cNvSpPr>
              <a:spLocks noChangeArrowheads="1"/>
            </p:cNvSpPr>
            <p:nvPr/>
          </p:nvSpPr>
          <p:spPr bwMode="auto">
            <a:xfrm>
              <a:off x="5760720" y="3840480"/>
              <a:ext cx="104567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  <a:latin typeface="+mn-lt"/>
                </a:rPr>
                <a:t>MemWr</a:t>
              </a:r>
              <a:endParaRPr lang="en-US" sz="2000" u="sng" dirty="0">
                <a:solidFill>
                  <a:srgbClr val="FF0000"/>
                </a:solidFill>
                <a:latin typeface="+mn-lt"/>
              </a:endParaRPr>
            </a:p>
          </p:txBody>
        </p:sp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338" name="Rectangle 71"/>
              <p:cNvSpPr>
                <a:spLocks noChangeArrowheads="1"/>
              </p:cNvSpPr>
              <p:nvPr/>
            </p:nvSpPr>
            <p:spPr bwMode="auto">
              <a:xfrm>
                <a:off x="292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339" name="Rectangle 72"/>
              <p:cNvSpPr>
                <a:spLocks noChangeArrowheads="1"/>
              </p:cNvSpPr>
              <p:nvPr/>
            </p:nvSpPr>
            <p:spPr bwMode="auto">
              <a:xfrm>
                <a:off x="2688" y="1422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340" name="Freeform 73"/>
              <p:cNvSpPr>
                <a:spLocks/>
              </p:cNvSpPr>
              <p:nvPr/>
            </p:nvSpPr>
            <p:spPr bwMode="auto">
              <a:xfrm>
                <a:off x="2640" y="1440"/>
                <a:ext cx="528" cy="192"/>
              </a:xfrm>
              <a:custGeom>
                <a:avLst/>
                <a:gdLst>
                  <a:gd name="T0" fmla="*/ 0 w 528"/>
                  <a:gd name="T1" fmla="*/ 0 h 192"/>
                  <a:gd name="T2" fmla="*/ 48 w 528"/>
                  <a:gd name="T3" fmla="*/ 192 h 192"/>
                  <a:gd name="T4" fmla="*/ 480 w 528"/>
                  <a:gd name="T5" fmla="*/ 192 h 192"/>
                  <a:gd name="T6" fmla="*/ 528 w 528"/>
                  <a:gd name="T7" fmla="*/ 0 h 192"/>
                  <a:gd name="T8" fmla="*/ 0 w 528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92"/>
                  <a:gd name="T17" fmla="*/ 528 w 52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92">
                    <a:moveTo>
                      <a:pt x="0" y="0"/>
                    </a:moveTo>
                    <a:lnTo>
                      <a:pt x="48" y="192"/>
                    </a:lnTo>
                    <a:lnTo>
                      <a:pt x="480" y="192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283" name="Rectangle 74"/>
            <p:cNvSpPr>
              <a:spLocks noChangeArrowheads="1"/>
            </p:cNvSpPr>
            <p:nvPr/>
          </p:nvSpPr>
          <p:spPr bwMode="auto">
            <a:xfrm>
              <a:off x="2121408" y="3916680"/>
              <a:ext cx="1447800" cy="990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2000" b="1" dirty="0" err="1" smtClean="0">
                  <a:latin typeface="+mn-lt"/>
                </a:rPr>
                <a:t>RegFile</a:t>
              </a:r>
              <a:endParaRPr lang="en-US" sz="2000" b="1" dirty="0">
                <a:latin typeface="+mn-lt"/>
              </a:endParaRPr>
            </a:p>
          </p:txBody>
        </p:sp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335" name="Rectangle 76"/>
              <p:cNvSpPr>
                <a:spLocks noChangeArrowheads="1"/>
              </p:cNvSpPr>
              <p:nvPr/>
            </p:nvSpPr>
            <p:spPr bwMode="auto">
              <a:xfrm>
                <a:off x="3518" y="2696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336" name="Rectangle 77"/>
              <p:cNvSpPr>
                <a:spLocks noChangeArrowheads="1"/>
              </p:cNvSpPr>
              <p:nvPr/>
            </p:nvSpPr>
            <p:spPr bwMode="auto">
              <a:xfrm>
                <a:off x="3518" y="3187"/>
                <a:ext cx="18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337" name="Freeform 78"/>
              <p:cNvSpPr>
                <a:spLocks/>
              </p:cNvSpPr>
              <p:nvPr/>
            </p:nvSpPr>
            <p:spPr bwMode="auto">
              <a:xfrm>
                <a:off x="3552" y="264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768 h 768"/>
                  <a:gd name="T4" fmla="*/ 192 w 192"/>
                  <a:gd name="T5" fmla="*/ 672 h 768"/>
                  <a:gd name="T6" fmla="*/ 192 w 192"/>
                  <a:gd name="T7" fmla="*/ 96 h 768"/>
                  <a:gd name="T8" fmla="*/ 0 w 192"/>
                  <a:gd name="T9" fmla="*/ 0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768"/>
                  <a:gd name="T17" fmla="*/ 192 w 192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92" y="672"/>
                    </a:lnTo>
                    <a:lnTo>
                      <a:pt x="192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5" name="Group 79"/>
            <p:cNvGrpSpPr>
              <a:grpSpLocks/>
            </p:cNvGrpSpPr>
            <p:nvPr/>
          </p:nvGrpSpPr>
          <p:grpSpPr bwMode="auto"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332" name="Rectangle 80"/>
              <p:cNvSpPr>
                <a:spLocks noChangeArrowheads="1"/>
              </p:cNvSpPr>
              <p:nvPr/>
            </p:nvSpPr>
            <p:spPr bwMode="auto">
              <a:xfrm>
                <a:off x="4009" y="2322"/>
                <a:ext cx="11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endParaRPr lang="en-US" sz="1600" b="1">
                  <a:latin typeface="+mn-lt"/>
                </a:endParaRPr>
              </a:p>
            </p:txBody>
          </p:sp>
          <p:sp>
            <p:nvSpPr>
              <p:cNvPr id="333" name="Rectangle 81"/>
              <p:cNvSpPr>
                <a:spLocks noChangeArrowheads="1"/>
              </p:cNvSpPr>
              <p:nvPr/>
            </p:nvSpPr>
            <p:spPr bwMode="auto"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+mn-lt"/>
                  </a:rPr>
                  <a:t>ALU</a:t>
                </a:r>
              </a:p>
            </p:txBody>
          </p:sp>
          <p:sp>
            <p:nvSpPr>
              <p:cNvPr id="334" name="Freeform 82"/>
              <p:cNvSpPr>
                <a:spLocks/>
              </p:cNvSpPr>
              <p:nvPr/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331 h 672"/>
                  <a:gd name="T4" fmla="*/ 67 w 240"/>
                  <a:gd name="T5" fmla="*/ 386 h 672"/>
                  <a:gd name="T6" fmla="*/ 0 w 240"/>
                  <a:gd name="T7" fmla="*/ 440 h 672"/>
                  <a:gd name="T8" fmla="*/ 0 w 240"/>
                  <a:gd name="T9" fmla="*/ 771 h 672"/>
                  <a:gd name="T10" fmla="*/ 334 w 240"/>
                  <a:gd name="T11" fmla="*/ 551 h 672"/>
                  <a:gd name="T12" fmla="*/ 334 w 240"/>
                  <a:gd name="T13" fmla="*/ 221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286" name="Rectangle 83"/>
            <p:cNvSpPr>
              <a:spLocks noChangeArrowheads="1"/>
            </p:cNvSpPr>
            <p:nvPr/>
          </p:nvSpPr>
          <p:spPr bwMode="auto">
            <a:xfrm>
              <a:off x="7325233" y="44215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0</a:t>
              </a:r>
            </a:p>
          </p:txBody>
        </p:sp>
        <p:sp>
          <p:nvSpPr>
            <p:cNvPr id="287" name="Rectangle 84"/>
            <p:cNvSpPr>
              <a:spLocks noChangeArrowheads="1"/>
            </p:cNvSpPr>
            <p:nvPr/>
          </p:nvSpPr>
          <p:spPr bwMode="auto">
            <a:xfrm>
              <a:off x="7325233" y="5412105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288" name="Freeform 85"/>
            <p:cNvSpPr>
              <a:spLocks/>
            </p:cNvSpPr>
            <p:nvPr/>
          </p:nvSpPr>
          <p:spPr bwMode="auto">
            <a:xfrm>
              <a:off x="7379208" y="4297680"/>
              <a:ext cx="304800" cy="1600200"/>
            </a:xfrm>
            <a:custGeom>
              <a:avLst/>
              <a:gdLst>
                <a:gd name="T0" fmla="*/ 0 w 192"/>
                <a:gd name="T1" fmla="*/ 0 h 1008"/>
                <a:gd name="T2" fmla="*/ 0 w 192"/>
                <a:gd name="T3" fmla="*/ 2147483647 h 1008"/>
                <a:gd name="T4" fmla="*/ 483870000 w 192"/>
                <a:gd name="T5" fmla="*/ 2147483647 h 1008"/>
                <a:gd name="T6" fmla="*/ 483870000 w 192"/>
                <a:gd name="T7" fmla="*/ 362902500 h 1008"/>
                <a:gd name="T8" fmla="*/ 0 w 19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008"/>
                <a:gd name="T17" fmla="*/ 192 w 19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008">
                  <a:moveTo>
                    <a:pt x="0" y="0"/>
                  </a:moveTo>
                  <a:lnTo>
                    <a:pt x="0" y="1008"/>
                  </a:lnTo>
                  <a:lnTo>
                    <a:pt x="192" y="864"/>
                  </a:lnTo>
                  <a:lnTo>
                    <a:pt x="192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89" name="Rectangle 86"/>
            <p:cNvSpPr>
              <a:spLocks noChangeArrowheads="1"/>
            </p:cNvSpPr>
            <p:nvPr/>
          </p:nvSpPr>
          <p:spPr bwMode="auto">
            <a:xfrm>
              <a:off x="5921883" y="5159692"/>
              <a:ext cx="1127125" cy="1128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2000" b="1" dirty="0" smtClean="0">
                  <a:latin typeface="+mn-lt"/>
                </a:rPr>
                <a:t>Data</a:t>
              </a:r>
            </a:p>
            <a:p>
              <a:pPr algn="ctr">
                <a:defRPr/>
              </a:pPr>
              <a:r>
                <a:rPr lang="en-US" sz="2000" b="1" dirty="0" smtClean="0"/>
                <a:t>Memory</a:t>
              </a:r>
              <a:endParaRPr lang="en-US" sz="2000" b="1" dirty="0">
                <a:latin typeface="+mn-lt"/>
              </a:endParaRPr>
            </a:p>
          </p:txBody>
        </p:sp>
        <p:sp>
          <p:nvSpPr>
            <p:cNvPr id="290" name="Rectangle 87"/>
            <p:cNvSpPr>
              <a:spLocks noChangeArrowheads="1"/>
            </p:cNvSpPr>
            <p:nvPr/>
          </p:nvSpPr>
          <p:spPr bwMode="auto">
            <a:xfrm>
              <a:off x="5902833" y="5107305"/>
              <a:ext cx="638175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 err="1">
                  <a:latin typeface="+mn-lt"/>
                </a:rPr>
                <a:t>WrEn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91" name="Rectangle 88"/>
            <p:cNvSpPr>
              <a:spLocks noChangeArrowheads="1"/>
            </p:cNvSpPr>
            <p:nvPr/>
          </p:nvSpPr>
          <p:spPr bwMode="auto">
            <a:xfrm>
              <a:off x="6514021" y="5107305"/>
              <a:ext cx="58830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 err="1" smtClean="0">
                  <a:latin typeface="+mn-lt"/>
                </a:rPr>
                <a:t>Addr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92" name="Line 90"/>
            <p:cNvSpPr>
              <a:spLocks noChangeShapeType="1"/>
            </p:cNvSpPr>
            <p:nvPr/>
          </p:nvSpPr>
          <p:spPr bwMode="auto">
            <a:xfrm>
              <a:off x="5931408" y="60502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93" name="Line 91"/>
            <p:cNvSpPr>
              <a:spLocks noChangeShapeType="1"/>
            </p:cNvSpPr>
            <p:nvPr/>
          </p:nvSpPr>
          <p:spPr bwMode="auto">
            <a:xfrm flipH="1">
              <a:off x="5931408" y="612648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94" name="Line 92"/>
            <p:cNvSpPr>
              <a:spLocks noChangeShapeType="1"/>
            </p:cNvSpPr>
            <p:nvPr/>
          </p:nvSpPr>
          <p:spPr bwMode="auto">
            <a:xfrm>
              <a:off x="2350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95" name="Line 93"/>
            <p:cNvSpPr>
              <a:spLocks noChangeShapeType="1"/>
            </p:cNvSpPr>
            <p:nvPr/>
          </p:nvSpPr>
          <p:spPr bwMode="auto">
            <a:xfrm>
              <a:off x="2731008" y="284988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96" name="Freeform 94"/>
            <p:cNvSpPr>
              <a:spLocks/>
            </p:cNvSpPr>
            <p:nvPr/>
          </p:nvSpPr>
          <p:spPr bwMode="auto">
            <a:xfrm>
              <a:off x="1816608" y="2926080"/>
              <a:ext cx="304800" cy="228600"/>
            </a:xfrm>
            <a:custGeom>
              <a:avLst/>
              <a:gdLst>
                <a:gd name="T0" fmla="*/ 0 w 192"/>
                <a:gd name="T1" fmla="*/ 0 h 336"/>
                <a:gd name="T2" fmla="*/ 0 w 192"/>
                <a:gd name="T3" fmla="*/ 155529643 h 336"/>
                <a:gd name="T4" fmla="*/ 483870000 w 192"/>
                <a:gd name="T5" fmla="*/ 155529643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97" name="Line 95"/>
            <p:cNvSpPr>
              <a:spLocks noChangeShapeType="1"/>
            </p:cNvSpPr>
            <p:nvPr/>
          </p:nvSpPr>
          <p:spPr bwMode="auto">
            <a:xfrm>
              <a:off x="2273808" y="36880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98" name="Line 96"/>
            <p:cNvSpPr>
              <a:spLocks noChangeShapeType="1"/>
            </p:cNvSpPr>
            <p:nvPr/>
          </p:nvSpPr>
          <p:spPr bwMode="auto">
            <a:xfrm>
              <a:off x="2578608" y="33070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99" name="Line 97"/>
            <p:cNvSpPr>
              <a:spLocks noChangeShapeType="1"/>
            </p:cNvSpPr>
            <p:nvPr/>
          </p:nvSpPr>
          <p:spPr bwMode="auto">
            <a:xfrm>
              <a:off x="2959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0" name="Line 98"/>
            <p:cNvSpPr>
              <a:spLocks noChangeShapeType="1"/>
            </p:cNvSpPr>
            <p:nvPr/>
          </p:nvSpPr>
          <p:spPr bwMode="auto">
            <a:xfrm>
              <a:off x="3340608" y="36118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1" name="Rectangle 99"/>
            <p:cNvSpPr>
              <a:spLocks noChangeArrowheads="1"/>
            </p:cNvSpPr>
            <p:nvPr/>
          </p:nvSpPr>
          <p:spPr bwMode="auto">
            <a:xfrm>
              <a:off x="3134233" y="3535680"/>
              <a:ext cx="287338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5</a:t>
              </a:r>
            </a:p>
          </p:txBody>
        </p:sp>
        <p:sp>
          <p:nvSpPr>
            <p:cNvPr id="302" name="Line 100"/>
            <p:cNvSpPr>
              <a:spLocks noChangeShapeType="1"/>
            </p:cNvSpPr>
            <p:nvPr/>
          </p:nvSpPr>
          <p:spPr bwMode="auto">
            <a:xfrm>
              <a:off x="3569208" y="4221480"/>
              <a:ext cx="1752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3" name="Line 101"/>
            <p:cNvSpPr>
              <a:spLocks noChangeShapeType="1"/>
            </p:cNvSpPr>
            <p:nvPr/>
          </p:nvSpPr>
          <p:spPr bwMode="auto">
            <a:xfrm>
              <a:off x="5626608" y="3621024"/>
              <a:ext cx="0" cy="484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4" name="Line 102"/>
            <p:cNvSpPr>
              <a:spLocks noChangeShapeType="1"/>
            </p:cNvSpPr>
            <p:nvPr/>
          </p:nvSpPr>
          <p:spPr bwMode="auto">
            <a:xfrm>
              <a:off x="3569208" y="4754880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5" name="Line 103"/>
            <p:cNvSpPr>
              <a:spLocks noChangeShapeType="1"/>
            </p:cNvSpPr>
            <p:nvPr/>
          </p:nvSpPr>
          <p:spPr bwMode="auto">
            <a:xfrm>
              <a:off x="4788408" y="4907280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6" name="Line 104"/>
            <p:cNvSpPr>
              <a:spLocks noChangeShapeType="1"/>
            </p:cNvSpPr>
            <p:nvPr/>
          </p:nvSpPr>
          <p:spPr bwMode="auto">
            <a:xfrm>
              <a:off x="37978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7" name="Line 105"/>
            <p:cNvSpPr>
              <a:spLocks noChangeShapeType="1"/>
            </p:cNvSpPr>
            <p:nvPr/>
          </p:nvSpPr>
          <p:spPr bwMode="auto">
            <a:xfrm>
              <a:off x="2731008" y="559308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8" name="Line 106"/>
            <p:cNvSpPr>
              <a:spLocks noChangeShapeType="1"/>
            </p:cNvSpPr>
            <p:nvPr/>
          </p:nvSpPr>
          <p:spPr bwMode="auto">
            <a:xfrm flipH="1">
              <a:off x="23500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9" name="Line 107"/>
            <p:cNvSpPr>
              <a:spLocks noChangeShapeType="1"/>
            </p:cNvSpPr>
            <p:nvPr/>
          </p:nvSpPr>
          <p:spPr bwMode="auto">
            <a:xfrm>
              <a:off x="2426208" y="4754880"/>
              <a:ext cx="76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0" name="Line 108"/>
            <p:cNvSpPr>
              <a:spLocks noChangeShapeType="1"/>
            </p:cNvSpPr>
            <p:nvPr/>
          </p:nvSpPr>
          <p:spPr bwMode="auto">
            <a:xfrm>
              <a:off x="2426208" y="490728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1" name="Line 110"/>
            <p:cNvSpPr>
              <a:spLocks noChangeShapeType="1"/>
            </p:cNvSpPr>
            <p:nvPr/>
          </p:nvSpPr>
          <p:spPr bwMode="auto">
            <a:xfrm flipV="1">
              <a:off x="4636008" y="566928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2" name="Line 111"/>
            <p:cNvSpPr>
              <a:spLocks noChangeShapeType="1"/>
            </p:cNvSpPr>
            <p:nvPr/>
          </p:nvSpPr>
          <p:spPr bwMode="auto">
            <a:xfrm flipH="1">
              <a:off x="5702808" y="612648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3" name="Line 112"/>
            <p:cNvSpPr>
              <a:spLocks noChangeShapeType="1"/>
            </p:cNvSpPr>
            <p:nvPr/>
          </p:nvSpPr>
          <p:spPr bwMode="auto">
            <a:xfrm>
              <a:off x="5779008" y="4526280"/>
              <a:ext cx="1600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4" name="Line 113"/>
            <p:cNvSpPr>
              <a:spLocks noChangeShapeType="1"/>
            </p:cNvSpPr>
            <p:nvPr/>
          </p:nvSpPr>
          <p:spPr bwMode="auto">
            <a:xfrm>
              <a:off x="6769608" y="452628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5" name="Line 114"/>
            <p:cNvSpPr>
              <a:spLocks noChangeShapeType="1"/>
            </p:cNvSpPr>
            <p:nvPr/>
          </p:nvSpPr>
          <p:spPr bwMode="auto">
            <a:xfrm flipH="1">
              <a:off x="6007608" y="4450080"/>
              <a:ext cx="76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6" name="Freeform 115"/>
            <p:cNvSpPr>
              <a:spLocks/>
            </p:cNvSpPr>
            <p:nvPr/>
          </p:nvSpPr>
          <p:spPr bwMode="auto">
            <a:xfrm>
              <a:off x="1588008" y="4373880"/>
              <a:ext cx="6248400" cy="2057400"/>
            </a:xfrm>
            <a:custGeom>
              <a:avLst/>
              <a:gdLst>
                <a:gd name="T0" fmla="*/ 2147483647 w 3936"/>
                <a:gd name="T1" fmla="*/ 1088707500 h 1296"/>
                <a:gd name="T2" fmla="*/ 2147483647 w 3936"/>
                <a:gd name="T3" fmla="*/ 1088707500 h 1296"/>
                <a:gd name="T4" fmla="*/ 2147483647 w 3936"/>
                <a:gd name="T5" fmla="*/ 2147483647 h 1296"/>
                <a:gd name="T6" fmla="*/ 0 w 3936"/>
                <a:gd name="T7" fmla="*/ 2147483647 h 1296"/>
                <a:gd name="T8" fmla="*/ 0 w 3936"/>
                <a:gd name="T9" fmla="*/ 0 h 1296"/>
                <a:gd name="T10" fmla="*/ 846772500 w 3936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36"/>
                <a:gd name="T19" fmla="*/ 0 h 1296"/>
                <a:gd name="T20" fmla="*/ 3936 w 3936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36" h="1296">
                  <a:moveTo>
                    <a:pt x="3840" y="432"/>
                  </a:moveTo>
                  <a:lnTo>
                    <a:pt x="3936" y="432"/>
                  </a:lnTo>
                  <a:lnTo>
                    <a:pt x="3936" y="1296"/>
                  </a:lnTo>
                  <a:lnTo>
                    <a:pt x="0" y="1296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7" name="Line 118"/>
            <p:cNvSpPr>
              <a:spLocks noChangeShapeType="1"/>
            </p:cNvSpPr>
            <p:nvPr/>
          </p:nvSpPr>
          <p:spPr bwMode="auto">
            <a:xfrm>
              <a:off x="7074408" y="566928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8" name="Freeform 104"/>
            <p:cNvSpPr>
              <a:spLocks/>
            </p:cNvSpPr>
            <p:nvPr/>
          </p:nvSpPr>
          <p:spPr bwMode="auto">
            <a:xfrm>
              <a:off x="4091354" y="4763600"/>
              <a:ext cx="1828800" cy="609600"/>
            </a:xfrm>
            <a:custGeom>
              <a:avLst/>
              <a:gdLst>
                <a:gd name="T0" fmla="*/ 0 w 1152"/>
                <a:gd name="T1" fmla="*/ 0 h 288"/>
                <a:gd name="T2" fmla="*/ 0 w 1152"/>
                <a:gd name="T3" fmla="*/ 2147483647 h 288"/>
                <a:gd name="T4" fmla="*/ 2147483647 w 1152"/>
                <a:gd name="T5" fmla="*/ 2147483647 h 288"/>
                <a:gd name="T6" fmla="*/ 0 60000 65536"/>
                <a:gd name="T7" fmla="*/ 0 60000 65536"/>
                <a:gd name="T8" fmla="*/ 0 60000 65536"/>
                <a:gd name="T9" fmla="*/ 0 w 1152"/>
                <a:gd name="T10" fmla="*/ 0 h 288"/>
                <a:gd name="T11" fmla="*/ 1152 w 11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88">
                  <a:moveTo>
                    <a:pt x="0" y="0"/>
                  </a:moveTo>
                  <a:lnTo>
                    <a:pt x="0" y="288"/>
                  </a:lnTo>
                  <a:lnTo>
                    <a:pt x="1152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9" name="Rectangle 68"/>
            <p:cNvSpPr>
              <a:spLocks noChangeArrowheads="1"/>
            </p:cNvSpPr>
            <p:nvPr/>
          </p:nvSpPr>
          <p:spPr bwMode="auto">
            <a:xfrm>
              <a:off x="4727448" y="3456432"/>
              <a:ext cx="627063" cy="398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</a:rPr>
                <a:t>zero</a:t>
              </a:r>
            </a:p>
          </p:txBody>
        </p:sp>
        <p:sp>
          <p:nvSpPr>
            <p:cNvPr id="320" name="Rectangle 79"/>
            <p:cNvSpPr>
              <a:spLocks noChangeArrowheads="1"/>
            </p:cNvSpPr>
            <p:nvPr/>
          </p:nvSpPr>
          <p:spPr bwMode="auto">
            <a:xfrm>
              <a:off x="5340594" y="3953975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+mn-lt"/>
                </a:rPr>
                <a:t>=</a:t>
              </a:r>
            </a:p>
          </p:txBody>
        </p:sp>
        <p:sp>
          <p:nvSpPr>
            <p:cNvPr id="321" name="Freeform 144"/>
            <p:cNvSpPr>
              <a:spLocks/>
            </p:cNvSpPr>
            <p:nvPr/>
          </p:nvSpPr>
          <p:spPr bwMode="auto">
            <a:xfrm>
              <a:off x="4750944" y="3511296"/>
              <a:ext cx="735456" cy="521208"/>
            </a:xfrm>
            <a:custGeom>
              <a:avLst/>
              <a:gdLst>
                <a:gd name="T0" fmla="*/ 2147483647 w 672"/>
                <a:gd name="T1" fmla="*/ 2147483647 h 1008"/>
                <a:gd name="T2" fmla="*/ 2147483647 w 672"/>
                <a:gd name="T3" fmla="*/ 2147483647 h 1008"/>
                <a:gd name="T4" fmla="*/ 0 w 672"/>
                <a:gd name="T5" fmla="*/ 2147483647 h 1008"/>
                <a:gd name="T6" fmla="*/ 0 w 672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008"/>
                <a:gd name="T14" fmla="*/ 672 w 672"/>
                <a:gd name="T15" fmla="*/ 1008 h 1008"/>
                <a:gd name="connsiteX0" fmla="*/ 10000 w 10000"/>
                <a:gd name="connsiteY0" fmla="*/ 10000 h 10000"/>
                <a:gd name="connsiteX1" fmla="*/ 10000 w 10000"/>
                <a:gd name="connsiteY1" fmla="*/ 6190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816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000"/>
                <a:gd name="connsiteY0" fmla="*/ 10000 h 10000"/>
                <a:gd name="connsiteX1" fmla="*/ 9890 w 10000"/>
                <a:gd name="connsiteY1" fmla="*/ 7838 h 10000"/>
                <a:gd name="connsiteX2" fmla="*/ 0 w 10000"/>
                <a:gd name="connsiteY2" fmla="*/ 7948 h 10000"/>
                <a:gd name="connsiteX3" fmla="*/ 0 w 10000"/>
                <a:gd name="connsiteY3" fmla="*/ 0 h 10000"/>
                <a:gd name="connsiteX0" fmla="*/ 10000 w 10257"/>
                <a:gd name="connsiteY0" fmla="*/ 10000 h 10000"/>
                <a:gd name="connsiteX1" fmla="*/ 10220 w 10257"/>
                <a:gd name="connsiteY1" fmla="*/ 8058 h 10000"/>
                <a:gd name="connsiteX2" fmla="*/ 0 w 10257"/>
                <a:gd name="connsiteY2" fmla="*/ 7948 h 10000"/>
                <a:gd name="connsiteX3" fmla="*/ 0 w 10257"/>
                <a:gd name="connsiteY3" fmla="*/ 0 h 10000"/>
                <a:gd name="connsiteX0" fmla="*/ 10000 w 10037"/>
                <a:gd name="connsiteY0" fmla="*/ 10000 h 10000"/>
                <a:gd name="connsiteX1" fmla="*/ 10000 w 10037"/>
                <a:gd name="connsiteY1" fmla="*/ 7948 h 10000"/>
                <a:gd name="connsiteX2" fmla="*/ 0 w 10037"/>
                <a:gd name="connsiteY2" fmla="*/ 7948 h 10000"/>
                <a:gd name="connsiteX3" fmla="*/ 0 w 10037"/>
                <a:gd name="connsiteY3" fmla="*/ 0 h 10000"/>
                <a:gd name="connsiteX0" fmla="*/ 10161 w 10198"/>
                <a:gd name="connsiteY0" fmla="*/ 10000 h 10000"/>
                <a:gd name="connsiteX1" fmla="*/ 10161 w 10198"/>
                <a:gd name="connsiteY1" fmla="*/ 7948 h 10000"/>
                <a:gd name="connsiteX2" fmla="*/ 0 w 10198"/>
                <a:gd name="connsiteY2" fmla="*/ 5249 h 10000"/>
                <a:gd name="connsiteX3" fmla="*/ 161 w 10198"/>
                <a:gd name="connsiteY3" fmla="*/ 0 h 10000"/>
                <a:gd name="connsiteX0" fmla="*/ 10054 w 10091"/>
                <a:gd name="connsiteY0" fmla="*/ 10000 h 10000"/>
                <a:gd name="connsiteX1" fmla="*/ 10054 w 10091"/>
                <a:gd name="connsiteY1" fmla="*/ 7948 h 10000"/>
                <a:gd name="connsiteX2" fmla="*/ 376 w 10091"/>
                <a:gd name="connsiteY2" fmla="*/ 5249 h 10000"/>
                <a:gd name="connsiteX3" fmla="*/ 54 w 10091"/>
                <a:gd name="connsiteY3" fmla="*/ 0 h 10000"/>
                <a:gd name="connsiteX0" fmla="*/ 10054 w 10054"/>
                <a:gd name="connsiteY0" fmla="*/ 10000 h 10000"/>
                <a:gd name="connsiteX1" fmla="*/ 9893 w 10054"/>
                <a:gd name="connsiteY1" fmla="*/ 5699 h 10000"/>
                <a:gd name="connsiteX2" fmla="*/ 376 w 10054"/>
                <a:gd name="connsiteY2" fmla="*/ 5249 h 10000"/>
                <a:gd name="connsiteX3" fmla="*/ 54 w 10054"/>
                <a:gd name="connsiteY3" fmla="*/ 0 h 10000"/>
                <a:gd name="connsiteX0" fmla="*/ 10054 w 10054"/>
                <a:gd name="connsiteY0" fmla="*/ 10000 h 10000"/>
                <a:gd name="connsiteX1" fmla="*/ 9893 w 10054"/>
                <a:gd name="connsiteY1" fmla="*/ 5699 h 10000"/>
                <a:gd name="connsiteX2" fmla="*/ 54 w 10054"/>
                <a:gd name="connsiteY2" fmla="*/ 5924 h 10000"/>
                <a:gd name="connsiteX3" fmla="*/ 54 w 10054"/>
                <a:gd name="connsiteY3" fmla="*/ 0 h 10000"/>
                <a:gd name="connsiteX0" fmla="*/ 10161 w 10161"/>
                <a:gd name="connsiteY0" fmla="*/ 10000 h 10000"/>
                <a:gd name="connsiteX1" fmla="*/ 10000 w 10161"/>
                <a:gd name="connsiteY1" fmla="*/ 5699 h 10000"/>
                <a:gd name="connsiteX2" fmla="*/ 0 w 10161"/>
                <a:gd name="connsiteY2" fmla="*/ 5699 h 10000"/>
                <a:gd name="connsiteX3" fmla="*/ 161 w 10161"/>
                <a:gd name="connsiteY3" fmla="*/ 0 h 10000"/>
                <a:gd name="connsiteX0" fmla="*/ 10161 w 10198"/>
                <a:gd name="connsiteY0" fmla="*/ 10000 h 10000"/>
                <a:gd name="connsiteX1" fmla="*/ 10161 w 10198"/>
                <a:gd name="connsiteY1" fmla="*/ 5474 h 10000"/>
                <a:gd name="connsiteX2" fmla="*/ 0 w 10198"/>
                <a:gd name="connsiteY2" fmla="*/ 5699 h 10000"/>
                <a:gd name="connsiteX3" fmla="*/ 161 w 10198"/>
                <a:gd name="connsiteY3" fmla="*/ 0 h 10000"/>
                <a:gd name="connsiteX0" fmla="*/ 10054 w 10091"/>
                <a:gd name="connsiteY0" fmla="*/ 10000 h 10000"/>
                <a:gd name="connsiteX1" fmla="*/ 10054 w 10091"/>
                <a:gd name="connsiteY1" fmla="*/ 5474 h 10000"/>
                <a:gd name="connsiteX2" fmla="*/ 215 w 10091"/>
                <a:gd name="connsiteY2" fmla="*/ 5474 h 10000"/>
                <a:gd name="connsiteX3" fmla="*/ 54 w 10091"/>
                <a:gd name="connsiteY3" fmla="*/ 0 h 10000"/>
                <a:gd name="connsiteX0" fmla="*/ 10161 w 10198"/>
                <a:gd name="connsiteY0" fmla="*/ 10000 h 10000"/>
                <a:gd name="connsiteX1" fmla="*/ 10161 w 10198"/>
                <a:gd name="connsiteY1" fmla="*/ 5474 h 10000"/>
                <a:gd name="connsiteX2" fmla="*/ 0 w 10198"/>
                <a:gd name="connsiteY2" fmla="*/ 5474 h 10000"/>
                <a:gd name="connsiteX3" fmla="*/ 161 w 10198"/>
                <a:gd name="connsiteY3" fmla="*/ 0 h 10000"/>
                <a:gd name="connsiteX0" fmla="*/ 10054 w 10091"/>
                <a:gd name="connsiteY0" fmla="*/ 10000 h 10000"/>
                <a:gd name="connsiteX1" fmla="*/ 10054 w 10091"/>
                <a:gd name="connsiteY1" fmla="*/ 5474 h 10000"/>
                <a:gd name="connsiteX2" fmla="*/ 54 w 10091"/>
                <a:gd name="connsiteY2" fmla="*/ 5699 h 10000"/>
                <a:gd name="connsiteX3" fmla="*/ 54 w 10091"/>
                <a:gd name="connsiteY3" fmla="*/ 0 h 10000"/>
                <a:gd name="connsiteX0" fmla="*/ 10054 w 10091"/>
                <a:gd name="connsiteY0" fmla="*/ 10000 h 10000"/>
                <a:gd name="connsiteX1" fmla="*/ 10054 w 10091"/>
                <a:gd name="connsiteY1" fmla="*/ 5474 h 10000"/>
                <a:gd name="connsiteX2" fmla="*/ 54 w 10091"/>
                <a:gd name="connsiteY2" fmla="*/ 5474 h 10000"/>
                <a:gd name="connsiteX3" fmla="*/ 54 w 10091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1" h="10000">
                  <a:moveTo>
                    <a:pt x="10054" y="10000"/>
                  </a:moveTo>
                  <a:cubicBezTo>
                    <a:pt x="10017" y="9389"/>
                    <a:pt x="10091" y="6085"/>
                    <a:pt x="10054" y="5474"/>
                  </a:cubicBezTo>
                  <a:lnTo>
                    <a:pt x="54" y="5474"/>
                  </a:lnTo>
                  <a:cubicBezTo>
                    <a:pt x="108" y="3724"/>
                    <a:pt x="0" y="1750"/>
                    <a:pt x="5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22" name="Line 109"/>
            <p:cNvSpPr>
              <a:spLocks noChangeShapeType="1"/>
            </p:cNvSpPr>
            <p:nvPr/>
          </p:nvSpPr>
          <p:spPr bwMode="auto">
            <a:xfrm flipV="1">
              <a:off x="3645408" y="6126480"/>
              <a:ext cx="0" cy="137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23" name="Line 119"/>
            <p:cNvSpPr>
              <a:spLocks noChangeShapeType="1"/>
            </p:cNvSpPr>
            <p:nvPr/>
          </p:nvSpPr>
          <p:spPr bwMode="auto">
            <a:xfrm flipH="1">
              <a:off x="3331082" y="6263640"/>
              <a:ext cx="320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24" name="Rectangle 141"/>
            <p:cNvSpPr>
              <a:spLocks noChangeArrowheads="1"/>
            </p:cNvSpPr>
            <p:nvPr/>
          </p:nvSpPr>
          <p:spPr bwMode="auto">
            <a:xfrm>
              <a:off x="3325080" y="2120779"/>
              <a:ext cx="239712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25" name="Rectangle 143"/>
            <p:cNvSpPr>
              <a:spLocks noChangeArrowheads="1"/>
            </p:cNvSpPr>
            <p:nvPr/>
          </p:nvSpPr>
          <p:spPr bwMode="auto">
            <a:xfrm>
              <a:off x="2880360" y="2496312"/>
              <a:ext cx="100348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u="sng" dirty="0" err="1" smtClean="0">
                  <a:solidFill>
                    <a:srgbClr val="FF0000"/>
                  </a:solidFill>
                  <a:latin typeface="+mn-lt"/>
                </a:rPr>
                <a:t>nPC_sel</a:t>
              </a:r>
              <a:endParaRPr lang="en-US" sz="2000" u="sng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326" name="Rectangle 144"/>
            <p:cNvSpPr>
              <a:spLocks noChangeArrowheads="1"/>
            </p:cNvSpPr>
            <p:nvPr/>
          </p:nvSpPr>
          <p:spPr bwMode="auto">
            <a:xfrm>
              <a:off x="4206240" y="2514600"/>
              <a:ext cx="1101725" cy="10001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2000" b="1" dirty="0" err="1" smtClean="0">
                  <a:latin typeface="+mn-lt"/>
                </a:rPr>
                <a:t>Instr</a:t>
              </a:r>
              <a:endParaRPr lang="en-US" sz="2000" b="1" dirty="0" smtClean="0">
                <a:latin typeface="+mn-lt"/>
              </a:endParaRPr>
            </a:p>
            <a:p>
              <a:pPr algn="ctr">
                <a:defRPr/>
              </a:pPr>
              <a:r>
                <a:rPr lang="en-US" sz="2000" b="1" dirty="0" smtClean="0"/>
                <a:t>Fetch</a:t>
              </a:r>
            </a:p>
            <a:p>
              <a:pPr algn="ctr">
                <a:defRPr/>
              </a:pPr>
              <a:r>
                <a:rPr lang="en-US" sz="2000" b="1" dirty="0" smtClean="0">
                  <a:latin typeface="+mn-lt"/>
                </a:rPr>
                <a:t>Unit</a:t>
              </a:r>
              <a:endParaRPr lang="en-US" sz="2000" b="1" dirty="0">
                <a:latin typeface="+mn-lt"/>
              </a:endParaRPr>
            </a:p>
          </p:txBody>
        </p:sp>
        <p:sp>
          <p:nvSpPr>
            <p:cNvPr id="327" name="Line 147"/>
            <p:cNvSpPr>
              <a:spLocks noChangeShapeType="1"/>
            </p:cNvSpPr>
            <p:nvPr/>
          </p:nvSpPr>
          <p:spPr bwMode="auto">
            <a:xfrm>
              <a:off x="3813048" y="2724912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28" name="Rectangle 148"/>
            <p:cNvSpPr>
              <a:spLocks noChangeArrowheads="1"/>
            </p:cNvSpPr>
            <p:nvPr/>
          </p:nvSpPr>
          <p:spPr bwMode="auto">
            <a:xfrm>
              <a:off x="3474720" y="3044952"/>
              <a:ext cx="55945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 smtClean="0">
                  <a:latin typeface="+mn-lt"/>
                </a:rPr>
                <a:t>CLK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329" name="Line 149"/>
            <p:cNvSpPr>
              <a:spLocks noChangeShapeType="1"/>
            </p:cNvSpPr>
            <p:nvPr/>
          </p:nvSpPr>
          <p:spPr bwMode="auto">
            <a:xfrm flipH="1">
              <a:off x="3968496" y="3264408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30" name="Line 150"/>
            <p:cNvSpPr>
              <a:spLocks noChangeShapeType="1"/>
            </p:cNvSpPr>
            <p:nvPr/>
          </p:nvSpPr>
          <p:spPr bwMode="auto">
            <a:xfrm>
              <a:off x="4206240" y="3182112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31" name="Line 151"/>
            <p:cNvSpPr>
              <a:spLocks noChangeShapeType="1"/>
            </p:cNvSpPr>
            <p:nvPr/>
          </p:nvSpPr>
          <p:spPr bwMode="auto">
            <a:xfrm flipH="1">
              <a:off x="4206240" y="3264408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cxnSp>
        <p:nvCxnSpPr>
          <p:cNvPr id="342" name="Straight Connector 341"/>
          <p:cNvCxnSpPr/>
          <p:nvPr/>
        </p:nvCxnSpPr>
        <p:spPr>
          <a:xfrm flipV="1">
            <a:off x="457200" y="2441448"/>
            <a:ext cx="82296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Date Placeholder 1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7/24/2012</a:t>
            </a:r>
            <a:endParaRPr lang="en-US" dirty="0"/>
          </a:p>
        </p:txBody>
      </p:sp>
      <p:sp>
        <p:nvSpPr>
          <p:cNvPr id="112" name="Slide Number Placeholder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3" name="Footer Placeholder 1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26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内容主要取材</a:t>
            </a:r>
          </a:p>
          <a:p>
            <a:pPr lvl="1"/>
            <a:r>
              <a:rPr lang="en-US" altLang="zh-CN" dirty="0" smtClean="0"/>
              <a:t>CS617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21</a:t>
            </a:r>
            <a:r>
              <a:rPr lang="zh-CN" altLang="en-US" dirty="0" smtClean="0"/>
              <a:t>讲</a:t>
            </a:r>
            <a:endParaRPr lang="en-US" altLang="zh-CN" dirty="0" smtClean="0"/>
          </a:p>
          <a:p>
            <a:r>
              <a:rPr lang="zh-CN" altLang="en-US" dirty="0"/>
              <a:t>快速回顾</a:t>
            </a:r>
            <a:r>
              <a:rPr lang="zh-CN" altLang="en-US" dirty="0" smtClean="0"/>
              <a:t>数据通路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实现控制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时钟方法</a:t>
            </a:r>
            <a:endParaRPr lang="en-US" altLang="zh-CN" dirty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5327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Processor Design Process</a:t>
            </a:r>
          </a:p>
        </p:txBody>
      </p:sp>
      <p:sp>
        <p:nvSpPr>
          <p:cNvPr id="70659" name="Content Placeholder 2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88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Five steps to design a processor: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/>
              <a:t>1. Analyze instruction set </a:t>
            </a:r>
            <a:r>
              <a:rPr lang="en-US" dirty="0" err="1" smtClean="0">
                <a:sym typeface="Wingdings" charset="2"/>
              </a:rPr>
              <a:t>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datapath</a:t>
            </a:r>
            <a:r>
              <a:rPr lang="en-US" dirty="0" smtClean="0"/>
              <a:t> requirements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/>
              <a:t>2. Select set of </a:t>
            </a:r>
            <a:r>
              <a:rPr lang="en-US" dirty="0" err="1" smtClean="0"/>
              <a:t>datapath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components &amp; establish </a:t>
            </a:r>
            <a:br>
              <a:rPr lang="en-US" dirty="0" smtClean="0"/>
            </a:br>
            <a:r>
              <a:rPr lang="en-US" dirty="0" smtClean="0"/>
              <a:t>clock methodology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/>
              <a:t>3. Assemble </a:t>
            </a:r>
            <a:r>
              <a:rPr lang="en-US" dirty="0" err="1" smtClean="0"/>
              <a:t>datapath</a:t>
            </a:r>
            <a:r>
              <a:rPr lang="en-US" dirty="0" smtClean="0"/>
              <a:t> meeting </a:t>
            </a:r>
            <a:br>
              <a:rPr lang="en-US" dirty="0" smtClean="0"/>
            </a:br>
            <a:r>
              <a:rPr lang="en-US" dirty="0" smtClean="0"/>
              <a:t>the requirements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/>
              <a:t>4. Analyze implementation of each instruction to determine setting of control points that effects the register transfer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/>
              <a:t>5. Assemble the control logic</a:t>
            </a:r>
          </a:p>
          <a:p>
            <a:pPr lvl="2">
              <a:defRPr/>
            </a:pPr>
            <a:r>
              <a:rPr lang="en-US" dirty="0" smtClean="0"/>
              <a:t>Formulate Logic Equations</a:t>
            </a:r>
          </a:p>
          <a:p>
            <a:pPr lvl="2">
              <a:defRPr/>
            </a:pPr>
            <a:r>
              <a:rPr lang="en-US" dirty="0" smtClean="0"/>
              <a:t>Design Circuits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59400" y="2062163"/>
            <a:ext cx="3556000" cy="1951037"/>
            <a:chOff x="5444062" y="4398949"/>
            <a:chExt cx="3556000" cy="1951037"/>
          </a:xfrm>
        </p:grpSpPr>
        <p:sp>
          <p:nvSpPr>
            <p:cNvPr id="70664" name="Rectangle 4" descr="10%"/>
            <p:cNvSpPr>
              <a:spLocks noChangeArrowheads="1"/>
            </p:cNvSpPr>
            <p:nvPr/>
          </p:nvSpPr>
          <p:spPr bwMode="auto">
            <a:xfrm>
              <a:off x="5579000" y="4754549"/>
              <a:ext cx="1123950" cy="649287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2000">
                <a:latin typeface="+mn-lt"/>
              </a:endParaRPr>
            </a:p>
          </p:txBody>
        </p:sp>
        <p:sp>
          <p:nvSpPr>
            <p:cNvPr id="70665" name="Rectangle 5"/>
            <p:cNvSpPr>
              <a:spLocks noChangeArrowheads="1"/>
            </p:cNvSpPr>
            <p:nvPr/>
          </p:nvSpPr>
          <p:spPr bwMode="auto">
            <a:xfrm>
              <a:off x="5659962" y="4860911"/>
              <a:ext cx="8128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b="1">
                  <a:latin typeface="+mn-lt"/>
                </a:rPr>
                <a:t>Control</a:t>
              </a:r>
            </a:p>
          </p:txBody>
        </p:sp>
        <p:sp>
          <p:nvSpPr>
            <p:cNvPr id="70666" name="Rectangle 6" descr="10%"/>
            <p:cNvSpPr>
              <a:spLocks noChangeArrowheads="1"/>
            </p:cNvSpPr>
            <p:nvPr/>
          </p:nvSpPr>
          <p:spPr bwMode="auto">
            <a:xfrm>
              <a:off x="5579000" y="5564174"/>
              <a:ext cx="1123950" cy="650875"/>
            </a:xfrm>
            <a:prstGeom prst="rect">
              <a:avLst/>
            </a:prstGeom>
            <a:pattFill prst="pct10">
              <a:fgClr>
                <a:schemeClr val="accent2"/>
              </a:fgClr>
              <a:bgClr>
                <a:srgbClr val="FFFFFF"/>
              </a:bgClr>
            </a:patt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sz="200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0667" name="Rectangle 7"/>
            <p:cNvSpPr>
              <a:spLocks noChangeArrowheads="1"/>
            </p:cNvSpPr>
            <p:nvPr/>
          </p:nvSpPr>
          <p:spPr bwMode="auto">
            <a:xfrm>
              <a:off x="5679012" y="5729274"/>
              <a:ext cx="9937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b="1" dirty="0" err="1">
                  <a:latin typeface="+mn-lt"/>
                </a:rPr>
                <a:t>Datapath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70668" name="Rectangle 8"/>
            <p:cNvSpPr>
              <a:spLocks noChangeArrowheads="1"/>
            </p:cNvSpPr>
            <p:nvPr/>
          </p:nvSpPr>
          <p:spPr bwMode="auto">
            <a:xfrm>
              <a:off x="6998225" y="4416411"/>
              <a:ext cx="920750" cy="19335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0669" name="Rectangle 9"/>
            <p:cNvSpPr>
              <a:spLocks noChangeArrowheads="1"/>
            </p:cNvSpPr>
            <p:nvPr/>
          </p:nvSpPr>
          <p:spPr bwMode="auto">
            <a:xfrm>
              <a:off x="7050612" y="5165711"/>
              <a:ext cx="9255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b="1">
                  <a:latin typeface="+mn-lt"/>
                </a:rPr>
                <a:t>Memory</a:t>
              </a:r>
            </a:p>
          </p:txBody>
        </p:sp>
        <p:sp>
          <p:nvSpPr>
            <p:cNvPr id="70670" name="Rectangle 10"/>
            <p:cNvSpPr>
              <a:spLocks noChangeArrowheads="1"/>
            </p:cNvSpPr>
            <p:nvPr/>
          </p:nvSpPr>
          <p:spPr bwMode="auto">
            <a:xfrm>
              <a:off x="5444062" y="4416411"/>
              <a:ext cx="1393825" cy="19335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0671" name="Rectangle 11"/>
            <p:cNvSpPr>
              <a:spLocks noChangeArrowheads="1"/>
            </p:cNvSpPr>
            <p:nvPr/>
          </p:nvSpPr>
          <p:spPr bwMode="auto">
            <a:xfrm>
              <a:off x="5679012" y="4398949"/>
              <a:ext cx="10271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b="1">
                  <a:latin typeface="+mn-lt"/>
                </a:rPr>
                <a:t>Processor</a:t>
              </a:r>
            </a:p>
          </p:txBody>
        </p:sp>
        <p:sp>
          <p:nvSpPr>
            <p:cNvPr id="70672" name="Rectangle 12"/>
            <p:cNvSpPr>
              <a:spLocks noChangeArrowheads="1"/>
            </p:cNvSpPr>
            <p:nvPr/>
          </p:nvSpPr>
          <p:spPr bwMode="auto">
            <a:xfrm>
              <a:off x="8079312" y="4416411"/>
              <a:ext cx="920750" cy="7858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0673" name="Rectangle 13"/>
            <p:cNvSpPr>
              <a:spLocks noChangeArrowheads="1"/>
            </p:cNvSpPr>
            <p:nvPr/>
          </p:nvSpPr>
          <p:spPr bwMode="auto">
            <a:xfrm>
              <a:off x="8214250" y="4668824"/>
              <a:ext cx="638175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600" b="1">
                  <a:latin typeface="+mn-lt"/>
                </a:rPr>
                <a:t>Input</a:t>
              </a:r>
            </a:p>
          </p:txBody>
        </p:sp>
        <p:sp>
          <p:nvSpPr>
            <p:cNvPr id="70674" name="Rectangle 14"/>
            <p:cNvSpPr>
              <a:spLocks noChangeArrowheads="1"/>
            </p:cNvSpPr>
            <p:nvPr/>
          </p:nvSpPr>
          <p:spPr bwMode="auto">
            <a:xfrm>
              <a:off x="8079312" y="5564174"/>
              <a:ext cx="920750" cy="7858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0675" name="Rectangle 15"/>
            <p:cNvSpPr>
              <a:spLocks noChangeArrowheads="1"/>
            </p:cNvSpPr>
            <p:nvPr/>
          </p:nvSpPr>
          <p:spPr bwMode="auto">
            <a:xfrm>
              <a:off x="8126937" y="5816586"/>
              <a:ext cx="8128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600" b="1">
                  <a:latin typeface="+mn-lt"/>
                </a:rPr>
                <a:t>Output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01908" y="5317125"/>
            <a:ext cx="827881" cy="1005840"/>
            <a:chOff x="201908" y="4572000"/>
            <a:chExt cx="827881" cy="1005840"/>
          </a:xfrm>
        </p:grpSpPr>
        <p:sp>
          <p:nvSpPr>
            <p:cNvPr id="3" name="Left Brace 2"/>
            <p:cNvSpPr/>
            <p:nvPr/>
          </p:nvSpPr>
          <p:spPr>
            <a:xfrm>
              <a:off x="664029" y="4572000"/>
              <a:ext cx="365760" cy="1005840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 rot="16200000">
              <a:off x="32855" y="4832715"/>
              <a:ext cx="861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Now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7/24/2012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82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Purpose of Control</a:t>
            </a:r>
          </a:p>
        </p:txBody>
      </p:sp>
      <p:sp>
        <p:nvSpPr>
          <p:cNvPr id="60452" name="AutoShape 36" descr="Wide downward diagonal"/>
          <p:cNvSpPr>
            <a:spLocks noChangeArrowheads="1"/>
          </p:cNvSpPr>
          <p:nvPr/>
        </p:nvSpPr>
        <p:spPr bwMode="auto">
          <a:xfrm>
            <a:off x="1280160" y="2927350"/>
            <a:ext cx="6583680" cy="1231900"/>
          </a:xfrm>
          <a:prstGeom prst="roundRect">
            <a:avLst>
              <a:gd name="adj" fmla="val 12495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dirty="0" smtClean="0">
                <a:ln w="15875">
                  <a:solidFill>
                    <a:schemeClr val="bg1"/>
                  </a:solidFill>
                </a:ln>
                <a:solidFill>
                  <a:srgbClr val="FF0000"/>
                </a:solidFill>
                <a:latin typeface="+mn-lt"/>
              </a:rPr>
              <a:t>Controller</a:t>
            </a:r>
            <a:endParaRPr lang="en-US" sz="3200" b="1" dirty="0">
              <a:ln w="15875">
                <a:solidFill>
                  <a:schemeClr val="bg1"/>
                </a:solidFill>
              </a:ln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43000" y="4114800"/>
            <a:ext cx="6856095" cy="1828800"/>
            <a:chOff x="1143000" y="4114800"/>
            <a:chExt cx="6856095" cy="1828800"/>
          </a:xfrm>
        </p:grpSpPr>
        <p:sp>
          <p:nvSpPr>
            <p:cNvPr id="60419" name="Rectangle 3"/>
            <p:cNvSpPr>
              <a:spLocks noChangeArrowheads="1"/>
            </p:cNvSpPr>
            <p:nvPr/>
          </p:nvSpPr>
          <p:spPr bwMode="auto">
            <a:xfrm>
              <a:off x="5257800" y="4114800"/>
              <a:ext cx="109728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>
                  <a:latin typeface="+mn-lt"/>
                </a:rPr>
                <a:t>ALUctr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20" name="Rectangle 4"/>
            <p:cNvSpPr>
              <a:spLocks noChangeArrowheads="1"/>
            </p:cNvSpPr>
            <p:nvPr/>
          </p:nvSpPr>
          <p:spPr bwMode="auto">
            <a:xfrm>
              <a:off x="2788920" y="4114800"/>
              <a:ext cx="109728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>
                  <a:latin typeface="+mn-lt"/>
                </a:rPr>
                <a:t>RegDst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21" name="Rectangle 5"/>
            <p:cNvSpPr>
              <a:spLocks noChangeArrowheads="1"/>
            </p:cNvSpPr>
            <p:nvPr/>
          </p:nvSpPr>
          <p:spPr bwMode="auto">
            <a:xfrm>
              <a:off x="4434840" y="4114800"/>
              <a:ext cx="1097280" cy="3349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>
                  <a:latin typeface="+mn-lt"/>
                </a:rPr>
                <a:t>ALUSrc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3611880" y="4114800"/>
              <a:ext cx="109728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>
                  <a:latin typeface="+mn-lt"/>
                </a:rPr>
                <a:t>ExtOp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23" name="Rectangle 7"/>
            <p:cNvSpPr>
              <a:spLocks noChangeArrowheads="1"/>
            </p:cNvSpPr>
            <p:nvPr/>
          </p:nvSpPr>
          <p:spPr bwMode="auto">
            <a:xfrm>
              <a:off x="6903720" y="4114800"/>
              <a:ext cx="109537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600" dirty="0" err="1">
                  <a:latin typeface="+mn-lt"/>
                </a:rPr>
                <a:t>MemtoReg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24" name="Rectangle 8"/>
            <p:cNvSpPr>
              <a:spLocks noChangeArrowheads="1"/>
            </p:cNvSpPr>
            <p:nvPr/>
          </p:nvSpPr>
          <p:spPr bwMode="auto">
            <a:xfrm>
              <a:off x="6080760" y="4114800"/>
              <a:ext cx="109728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>
                  <a:latin typeface="+mn-lt"/>
                </a:rPr>
                <a:t>MemWr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39" name="Rectangle 23"/>
            <p:cNvSpPr>
              <a:spLocks noChangeArrowheads="1"/>
            </p:cNvSpPr>
            <p:nvPr/>
          </p:nvSpPr>
          <p:spPr bwMode="auto">
            <a:xfrm>
              <a:off x="1143000" y="4114800"/>
              <a:ext cx="109728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>
                  <a:latin typeface="+mn-lt"/>
                </a:rPr>
                <a:t>nPC_sel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43" name="Rectangle 27"/>
            <p:cNvSpPr>
              <a:spLocks noChangeArrowheads="1"/>
            </p:cNvSpPr>
            <p:nvPr/>
          </p:nvSpPr>
          <p:spPr bwMode="auto">
            <a:xfrm>
              <a:off x="1280160" y="5029200"/>
              <a:ext cx="658368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3200" b="1" dirty="0" err="1" smtClean="0">
                  <a:latin typeface="+mn-lt"/>
                </a:rPr>
                <a:t>Datapath</a:t>
              </a:r>
              <a:endParaRPr lang="en-US" sz="3200" b="1" dirty="0">
                <a:latin typeface="+mn-lt"/>
              </a:endParaRPr>
            </a:p>
          </p:txBody>
        </p:sp>
        <p:sp>
          <p:nvSpPr>
            <p:cNvPr id="60445" name="Line 29"/>
            <p:cNvSpPr>
              <a:spLocks noChangeShapeType="1"/>
            </p:cNvSpPr>
            <p:nvPr/>
          </p:nvSpPr>
          <p:spPr bwMode="auto">
            <a:xfrm>
              <a:off x="1691640" y="4434840"/>
              <a:ext cx="0" cy="548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46" name="Line 30"/>
            <p:cNvSpPr>
              <a:spLocks noChangeShapeType="1"/>
            </p:cNvSpPr>
            <p:nvPr/>
          </p:nvSpPr>
          <p:spPr bwMode="auto">
            <a:xfrm>
              <a:off x="3337560" y="4434840"/>
              <a:ext cx="0" cy="548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47" name="Line 31"/>
            <p:cNvSpPr>
              <a:spLocks noChangeShapeType="1"/>
            </p:cNvSpPr>
            <p:nvPr/>
          </p:nvSpPr>
          <p:spPr bwMode="auto">
            <a:xfrm>
              <a:off x="4160520" y="4434840"/>
              <a:ext cx="0" cy="548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48" name="Line 32"/>
            <p:cNvSpPr>
              <a:spLocks noChangeShapeType="1"/>
            </p:cNvSpPr>
            <p:nvPr/>
          </p:nvSpPr>
          <p:spPr bwMode="auto">
            <a:xfrm>
              <a:off x="4983480" y="4434840"/>
              <a:ext cx="0" cy="548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49" name="Line 33"/>
            <p:cNvSpPr>
              <a:spLocks noChangeShapeType="1"/>
            </p:cNvSpPr>
            <p:nvPr/>
          </p:nvSpPr>
          <p:spPr bwMode="auto">
            <a:xfrm>
              <a:off x="5806440" y="4434840"/>
              <a:ext cx="0" cy="548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50" name="Line 34"/>
            <p:cNvSpPr>
              <a:spLocks noChangeShapeType="1"/>
            </p:cNvSpPr>
            <p:nvPr/>
          </p:nvSpPr>
          <p:spPr bwMode="auto">
            <a:xfrm>
              <a:off x="6629400" y="4434840"/>
              <a:ext cx="0" cy="548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51" name="Line 35"/>
            <p:cNvSpPr>
              <a:spLocks noChangeShapeType="1"/>
            </p:cNvSpPr>
            <p:nvPr/>
          </p:nvSpPr>
          <p:spPr bwMode="auto">
            <a:xfrm>
              <a:off x="7452360" y="4434840"/>
              <a:ext cx="0" cy="548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59" name="Rectangle 43"/>
            <p:cNvSpPr>
              <a:spLocks noChangeArrowheads="1"/>
            </p:cNvSpPr>
            <p:nvPr/>
          </p:nvSpPr>
          <p:spPr bwMode="auto">
            <a:xfrm>
              <a:off x="1965960" y="4114800"/>
              <a:ext cx="1097280" cy="3349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>
                  <a:latin typeface="+mn-lt"/>
                </a:rPr>
                <a:t>RegWr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60" name="Line 44"/>
            <p:cNvSpPr>
              <a:spLocks noChangeShapeType="1"/>
            </p:cNvSpPr>
            <p:nvPr/>
          </p:nvSpPr>
          <p:spPr bwMode="auto">
            <a:xfrm>
              <a:off x="2514600" y="4434840"/>
              <a:ext cx="0" cy="548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85416" y="1527048"/>
            <a:ext cx="4769706" cy="1460701"/>
            <a:chOff x="1828800" y="1527048"/>
            <a:chExt cx="4769706" cy="1460701"/>
          </a:xfrm>
        </p:grpSpPr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>
              <a:off x="2926080" y="1828800"/>
              <a:ext cx="32918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26" name="Rectangle 10"/>
            <p:cNvSpPr>
              <a:spLocks noChangeArrowheads="1"/>
            </p:cNvSpPr>
            <p:nvPr/>
          </p:nvSpPr>
          <p:spPr bwMode="auto">
            <a:xfrm>
              <a:off x="2880360" y="1527048"/>
              <a:ext cx="1652587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Instruction&lt;31:0&gt;</a:t>
              </a:r>
            </a:p>
          </p:txBody>
        </p:sp>
        <p:sp>
          <p:nvSpPr>
            <p:cNvPr id="60427" name="Line 11"/>
            <p:cNvSpPr>
              <a:spLocks noChangeShapeType="1"/>
            </p:cNvSpPr>
            <p:nvPr/>
          </p:nvSpPr>
          <p:spPr bwMode="auto">
            <a:xfrm>
              <a:off x="4572000" y="1828800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 rot="5400000">
              <a:off x="4233672" y="2130552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</a:t>
              </a:r>
              <a:r>
                <a:rPr lang="en-US" sz="1600" dirty="0" smtClean="0">
                  <a:latin typeface="+mn-lt"/>
                </a:rPr>
                <a:t>20:16&gt;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 rot="5400000">
              <a:off x="4782312" y="2130552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</a:t>
              </a:r>
              <a:r>
                <a:rPr lang="en-US" sz="1600" dirty="0" smtClean="0">
                  <a:latin typeface="+mn-lt"/>
                </a:rPr>
                <a:t>15:11&gt;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30" name="Rectangle 14"/>
            <p:cNvSpPr>
              <a:spLocks noChangeArrowheads="1"/>
            </p:cNvSpPr>
            <p:nvPr/>
          </p:nvSpPr>
          <p:spPr bwMode="auto">
            <a:xfrm rot="5400000">
              <a:off x="5330952" y="2130552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 smtClean="0">
                  <a:latin typeface="+mn-lt"/>
                </a:rPr>
                <a:t>&lt;</a:t>
              </a:r>
              <a:r>
                <a:rPr lang="en-US" sz="1600" dirty="0" smtClean="0"/>
                <a:t>5</a:t>
              </a:r>
              <a:r>
                <a:rPr lang="en-US" sz="1600" dirty="0" smtClean="0">
                  <a:latin typeface="+mn-lt"/>
                </a:rPr>
                <a:t>:0&gt;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31" name="Rectangle 15"/>
            <p:cNvSpPr>
              <a:spLocks noChangeArrowheads="1"/>
            </p:cNvSpPr>
            <p:nvPr/>
          </p:nvSpPr>
          <p:spPr bwMode="auto">
            <a:xfrm rot="5400000">
              <a:off x="5879592" y="2128837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&lt;0:15&gt;</a:t>
              </a:r>
            </a:p>
          </p:txBody>
        </p:sp>
        <p:sp>
          <p:nvSpPr>
            <p:cNvPr id="60432" name="Line 16"/>
            <p:cNvSpPr>
              <a:spLocks noChangeShapeType="1"/>
            </p:cNvSpPr>
            <p:nvPr/>
          </p:nvSpPr>
          <p:spPr bwMode="auto">
            <a:xfrm>
              <a:off x="5120640" y="1828800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5669280" y="1828800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34" name="Line 18"/>
            <p:cNvSpPr>
              <a:spLocks noChangeShapeType="1"/>
            </p:cNvSpPr>
            <p:nvPr/>
          </p:nvSpPr>
          <p:spPr bwMode="auto">
            <a:xfrm>
              <a:off x="6217920" y="1828800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35" name="Rectangle 19"/>
            <p:cNvSpPr>
              <a:spLocks noChangeArrowheads="1"/>
            </p:cNvSpPr>
            <p:nvPr/>
          </p:nvSpPr>
          <p:spPr bwMode="auto">
            <a:xfrm>
              <a:off x="5833872" y="2651760"/>
              <a:ext cx="7646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/>
                <a:t>i</a:t>
              </a:r>
              <a:r>
                <a:rPr lang="en-US" sz="1600" dirty="0" smtClean="0">
                  <a:latin typeface="+mn-lt"/>
                </a:rPr>
                <a:t>mm16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36" name="Rectangle 20"/>
            <p:cNvSpPr>
              <a:spLocks noChangeArrowheads="1"/>
            </p:cNvSpPr>
            <p:nvPr/>
          </p:nvSpPr>
          <p:spPr bwMode="auto">
            <a:xfrm>
              <a:off x="4937760" y="2651760"/>
              <a:ext cx="36576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 smtClean="0">
                  <a:latin typeface="+mn-lt"/>
                </a:rPr>
                <a:t>d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37" name="Rectangle 21"/>
            <p:cNvSpPr>
              <a:spLocks noChangeArrowheads="1"/>
            </p:cNvSpPr>
            <p:nvPr/>
          </p:nvSpPr>
          <p:spPr bwMode="auto">
            <a:xfrm>
              <a:off x="3840480" y="2651760"/>
              <a:ext cx="331502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 smtClean="0">
                  <a:latin typeface="+mn-lt"/>
                </a:rPr>
                <a:t>s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38" name="Rectangle 22"/>
            <p:cNvSpPr>
              <a:spLocks noChangeArrowheads="1"/>
            </p:cNvSpPr>
            <p:nvPr/>
          </p:nvSpPr>
          <p:spPr bwMode="auto">
            <a:xfrm>
              <a:off x="4389120" y="2651760"/>
              <a:ext cx="32380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dirty="0" err="1"/>
                <a:t>r</a:t>
              </a:r>
              <a:r>
                <a:rPr lang="en-US" sz="1600" dirty="0" err="1" smtClean="0">
                  <a:latin typeface="+mn-lt"/>
                </a:rPr>
                <a:t>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40" name="Rectangle 24"/>
            <p:cNvSpPr>
              <a:spLocks noChangeArrowheads="1"/>
            </p:cNvSpPr>
            <p:nvPr/>
          </p:nvSpPr>
          <p:spPr bwMode="auto">
            <a:xfrm>
              <a:off x="1828800" y="1645920"/>
              <a:ext cx="1097280" cy="10001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2000" b="1" dirty="0" err="1" smtClean="0"/>
                <a:t>Instr</a:t>
              </a:r>
              <a:endParaRPr lang="en-US" sz="2000" b="1" dirty="0" smtClean="0"/>
            </a:p>
            <a:p>
              <a:pPr algn="ctr">
                <a:defRPr/>
              </a:pPr>
              <a:r>
                <a:rPr lang="en-US" sz="2000" b="1" dirty="0" smtClean="0"/>
                <a:t>Memory</a:t>
              </a:r>
              <a:endParaRPr lang="en-US" sz="2000" b="1" dirty="0"/>
            </a:p>
          </p:txBody>
        </p:sp>
        <p:sp>
          <p:nvSpPr>
            <p:cNvPr id="60454" name="Line 38"/>
            <p:cNvSpPr>
              <a:spLocks noChangeShapeType="1"/>
            </p:cNvSpPr>
            <p:nvPr/>
          </p:nvSpPr>
          <p:spPr bwMode="auto">
            <a:xfrm>
              <a:off x="3474720" y="1828800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55" name="Rectangle 39"/>
            <p:cNvSpPr>
              <a:spLocks noChangeArrowheads="1"/>
            </p:cNvSpPr>
            <p:nvPr/>
          </p:nvSpPr>
          <p:spPr bwMode="auto">
            <a:xfrm>
              <a:off x="3072384" y="2651760"/>
              <a:ext cx="802978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 err="1" smtClean="0">
                  <a:latin typeface="+mn-lt"/>
                </a:rPr>
                <a:t>opcode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56" name="Line 40"/>
            <p:cNvSpPr>
              <a:spLocks noChangeShapeType="1"/>
            </p:cNvSpPr>
            <p:nvPr/>
          </p:nvSpPr>
          <p:spPr bwMode="auto">
            <a:xfrm>
              <a:off x="4023360" y="1828800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0457" name="Rectangle 41"/>
            <p:cNvSpPr>
              <a:spLocks noChangeArrowheads="1"/>
            </p:cNvSpPr>
            <p:nvPr/>
          </p:nvSpPr>
          <p:spPr bwMode="auto">
            <a:xfrm rot="5400000">
              <a:off x="3685032" y="2130552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 smtClean="0">
                  <a:latin typeface="+mn-lt"/>
                </a:rPr>
                <a:t>&lt;25:21&gt;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58" name="Rectangle 42"/>
            <p:cNvSpPr>
              <a:spLocks noChangeArrowheads="1"/>
            </p:cNvSpPr>
            <p:nvPr/>
          </p:nvSpPr>
          <p:spPr bwMode="auto">
            <a:xfrm>
              <a:off x="5349240" y="2651760"/>
              <a:ext cx="640080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600" dirty="0" err="1" smtClean="0"/>
                <a:t>f</a:t>
              </a:r>
              <a:r>
                <a:rPr lang="en-US" sz="1600" dirty="0" err="1" smtClean="0">
                  <a:latin typeface="+mn-lt"/>
                </a:rPr>
                <a:t>unct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0461" name="Rectangle 45"/>
            <p:cNvSpPr>
              <a:spLocks noChangeArrowheads="1"/>
            </p:cNvSpPr>
            <p:nvPr/>
          </p:nvSpPr>
          <p:spPr bwMode="auto">
            <a:xfrm rot="5400000">
              <a:off x="3136392" y="2130552"/>
              <a:ext cx="914400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1600" dirty="0" smtClean="0">
                  <a:latin typeface="+mn-lt"/>
                </a:rPr>
                <a:t>&lt;</a:t>
              </a:r>
              <a:r>
                <a:rPr lang="en-US" sz="1600" dirty="0" smtClean="0"/>
                <a:t>31</a:t>
              </a:r>
              <a:r>
                <a:rPr lang="en-US" sz="1600" dirty="0" smtClean="0">
                  <a:latin typeface="+mn-lt"/>
                </a:rPr>
                <a:t>:26&gt;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49" name="Date Placeholder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7/24/2012</a:t>
            </a:r>
            <a:endParaRPr lang="en-US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3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MIPS-lite Instruction RTL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12480" cy="493776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371600" algn="l"/>
              </a:tabLst>
            </a:pPr>
            <a:r>
              <a:rPr lang="en-US" sz="2400" b="1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Instr</a:t>
            </a:r>
            <a:r>
              <a:rPr lang="en-US" sz="2400" b="1" dirty="0" smtClean="0">
                <a:latin typeface="Courier New" pitchFamily="49" charset="0"/>
                <a:ea typeface="Courier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Courier" charset="0"/>
                <a:cs typeface="Courier New" pitchFamily="49" charset="0"/>
              </a:rPr>
              <a:t>	Register </a:t>
            </a:r>
            <a:r>
              <a:rPr lang="en-US" sz="2400" b="1" dirty="0" smtClean="0">
                <a:latin typeface="Courier New" pitchFamily="49" charset="0"/>
                <a:ea typeface="Courier" charset="0"/>
                <a:cs typeface="Courier New" pitchFamily="49" charset="0"/>
              </a:rPr>
              <a:t>Transfer Language</a:t>
            </a:r>
            <a:endParaRPr lang="en-US" sz="2400" b="1" dirty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marL="0" indent="0">
              <a:spcBef>
                <a:spcPts val="900"/>
              </a:spcBef>
              <a:buNone/>
              <a:tabLst>
                <a:tab pos="1371600" algn="l"/>
              </a:tabLst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addu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sz="2400" dirty="0" err="1">
                <a:latin typeface="Courier New" pitchFamily="49" charset="0"/>
                <a:ea typeface="Courier" charset="0"/>
                <a:cs typeface="Courier New" pitchFamily="49" charset="0"/>
              </a:rPr>
              <a:t>rd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]+R[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sz="2400" dirty="0">
                <a:latin typeface="Courier New" pitchFamily="49" charset="0"/>
                <a:ea typeface="Courier" charset="0"/>
                <a:cs typeface="Courier New" pitchFamily="49" charset="0"/>
              </a:rPr>
              <a:t>]; 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PC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PC+4</a:t>
            </a:r>
            <a:endParaRPr lang="en-US" sz="2400" dirty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marL="0" indent="0">
              <a:spcBef>
                <a:spcPts val="900"/>
              </a:spcBef>
              <a:buNone/>
              <a:tabLst>
                <a:tab pos="1371600" algn="l"/>
              </a:tabLst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subu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rd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]–R[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sz="2400" dirty="0">
                <a:latin typeface="Courier New" pitchFamily="49" charset="0"/>
                <a:ea typeface="Courier" charset="0"/>
                <a:cs typeface="Courier New" pitchFamily="49" charset="0"/>
              </a:rPr>
              <a:t>]; 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PC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PC+4</a:t>
            </a:r>
          </a:p>
          <a:p>
            <a:pPr marL="0" indent="0">
              <a:spcBef>
                <a:spcPts val="900"/>
              </a:spcBef>
              <a:buNone/>
              <a:tabLst>
                <a:tab pos="1371600" algn="l"/>
              </a:tabLst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ori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]+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zero_ext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(imm16); PC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PC+4</a:t>
            </a:r>
          </a:p>
          <a:p>
            <a:pPr marL="0" indent="0">
              <a:spcBef>
                <a:spcPts val="900"/>
              </a:spcBef>
              <a:buNone/>
              <a:tabLst>
                <a:tab pos="1371600" algn="l"/>
              </a:tabLst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sz="2400" dirty="0" err="1"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MEM[R[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]+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sign_ext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(imm16)];</a:t>
            </a:r>
            <a:b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	PC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PC+4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900"/>
              </a:spcBef>
              <a:buNone/>
              <a:tabLst>
                <a:tab pos="1371600" algn="l"/>
              </a:tabLst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MEM[R[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]+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sign_ext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(imm16)]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];</a:t>
            </a:r>
            <a:b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	PC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PC+4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900"/>
              </a:spcBef>
              <a:buNone/>
              <a:tabLst>
                <a:tab pos="1371600" algn="l"/>
              </a:tabLst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if(R[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rs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]==R[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])</a:t>
            </a:r>
            <a:b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		then PC</a:t>
            </a:r>
            <a:r>
              <a:rPr lang="en-US" sz="240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smtClean="0">
                <a:latin typeface="Courier New" pitchFamily="49" charset="0"/>
                <a:ea typeface="Courier" charset="0"/>
                <a:cs typeface="Courier New" pitchFamily="49" charset="0"/>
              </a:rPr>
              <a:t>PC+4+[</a:t>
            </a:r>
            <a:r>
              <a:rPr lang="en-US" sz="24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sign_ext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(imm16)||00]</a:t>
            </a:r>
            <a:r>
              <a:rPr lang="en-US" sz="2400" dirty="0">
                <a:latin typeface="Courier New" pitchFamily="49" charset="0"/>
                <a:ea typeface="Courier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	else PC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sz="24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PC+4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57200" y="1600200"/>
            <a:ext cx="832104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tabLst>
                <a:tab pos="1371600" algn="l"/>
              </a:tabLst>
            </a:pPr>
            <a:r>
              <a:rPr lang="en-US" sz="2000" b="1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Instr</a:t>
            </a:r>
            <a:r>
              <a:rPr lang="en-US" sz="2000" b="1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ea typeface="Courier" charset="0"/>
                <a:cs typeface="Courier New" pitchFamily="49" charset="0"/>
              </a:rPr>
              <a:t>Control Signals</a:t>
            </a:r>
            <a:endParaRPr lang="en-US" sz="2000" b="1" dirty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>
              <a:spcBef>
                <a:spcPct val="50000"/>
              </a:spcBef>
              <a:tabLst>
                <a:tab pos="1371600" algn="l"/>
              </a:tabLst>
            </a:pP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addu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ALUsrc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RegB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ALUctr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=“ADD”,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RegDst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rd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RegWr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</a:t>
            </a:r>
            <a:b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nPC_sel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=“+4”</a:t>
            </a:r>
            <a:endParaRPr lang="en-US" sz="2000" dirty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>
              <a:spcBef>
                <a:spcPts val="1200"/>
              </a:spcBef>
              <a:tabLst>
                <a:tab pos="1371600" algn="l"/>
              </a:tabLst>
            </a:pP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subu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ALUsrc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RegB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ea typeface="Courier" charset="0"/>
                <a:cs typeface="Courier New" pitchFamily="49" charset="0"/>
              </a:rPr>
              <a:t>ALUctr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=“SUB”,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RegDst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rd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RegWr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nPC_sel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=“+4”</a:t>
            </a:r>
          </a:p>
          <a:p>
            <a:pPr>
              <a:spcBef>
                <a:spcPct val="50000"/>
              </a:spcBef>
              <a:tabLst>
                <a:tab pos="1371600" algn="l"/>
              </a:tabLst>
            </a:pPr>
            <a:r>
              <a:rPr lang="en-US" sz="2000" dirty="0" err="1">
                <a:latin typeface="Courier New" pitchFamily="49" charset="0"/>
                <a:ea typeface="Courier" charset="0"/>
                <a:cs typeface="Courier New" pitchFamily="49" charset="0"/>
              </a:rPr>
              <a:t>ori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ALUsrc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Imm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 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ALUctr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=“OR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”, 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RegDst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RegWr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</a:t>
            </a:r>
            <a:b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ExtOp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=“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Zero”, </a:t>
            </a:r>
            <a:r>
              <a:rPr lang="en-US" sz="2000" dirty="0" err="1">
                <a:latin typeface="Courier New" pitchFamily="49" charset="0"/>
                <a:ea typeface="Courier" charset="0"/>
                <a:cs typeface="Courier New" pitchFamily="49" charset="0"/>
              </a:rPr>
              <a:t>nPC_sel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=“+4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”</a:t>
            </a:r>
            <a:endParaRPr lang="en-US" sz="2000" dirty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>
              <a:spcBef>
                <a:spcPct val="50000"/>
              </a:spcBef>
              <a:tabLst>
                <a:tab pos="1371600" algn="l"/>
              </a:tabLst>
            </a:pPr>
            <a:r>
              <a:rPr lang="en-US" sz="2000" dirty="0" err="1">
                <a:latin typeface="Courier New" pitchFamily="49" charset="0"/>
                <a:ea typeface="Courier" charset="0"/>
                <a:cs typeface="Courier New" pitchFamily="49" charset="0"/>
              </a:rPr>
              <a:t>lw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ALUsrc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Imm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 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ALUctr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=“ADD”,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RegDst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RegWr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</a:t>
            </a:r>
            <a:b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ExtOp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=“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Sign”,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MemtoReg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ea typeface="Courier" charset="0"/>
                <a:cs typeface="Courier New" pitchFamily="49" charset="0"/>
              </a:rPr>
              <a:t>nPC_sel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=“+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4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”</a:t>
            </a:r>
            <a:endParaRPr lang="en-US" sz="2000" dirty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>
              <a:spcBef>
                <a:spcPct val="50000"/>
              </a:spcBef>
              <a:tabLst>
                <a:tab pos="1371600" algn="l"/>
              </a:tabLst>
            </a:pPr>
            <a:r>
              <a:rPr lang="en-US" sz="2000" dirty="0" err="1">
                <a:latin typeface="Courier New" pitchFamily="49" charset="0"/>
                <a:ea typeface="Courier" charset="0"/>
                <a:cs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ALUsrc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Imm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 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ALUctr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=“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ADD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”,           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MemWr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b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ExtOp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=“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Sign”,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nPC_sel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=“+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4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”</a:t>
            </a:r>
          </a:p>
          <a:p>
            <a:pPr>
              <a:spcBef>
                <a:spcPct val="50000"/>
              </a:spcBef>
              <a:tabLst>
                <a:tab pos="1371600" algn="l"/>
              </a:tabLst>
            </a:pP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ALUsrc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RegB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ALUctr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=“</a:t>
            </a:r>
            <a:r>
              <a:rPr lang="en-US" sz="2000" dirty="0">
                <a:latin typeface="Courier New" pitchFamily="49" charset="0"/>
                <a:ea typeface="Courier" charset="0"/>
                <a:cs typeface="Courier New" pitchFamily="49" charset="0"/>
              </a:rPr>
              <a:t>SUB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”, </a:t>
            </a:r>
            <a:r>
              <a:rPr lang="en-US" sz="2000" dirty="0" err="1">
                <a:latin typeface="Courier New" pitchFamily="49" charset="0"/>
                <a:ea typeface="Courier" charset="0"/>
                <a:cs typeface="Courier New" pitchFamily="49" charset="0"/>
              </a:rPr>
              <a:t>nPC_sel</a:t>
            </a:r>
            <a:r>
              <a:rPr lang="en-US" sz="20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=“Br”  </a:t>
            </a:r>
            <a:endParaRPr lang="en-US" sz="2000" dirty="0">
              <a:latin typeface="Courier New" pitchFamily="49" charset="0"/>
              <a:ea typeface="Courier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MIPS-lite Control Signals (1/2)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63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MIPS-lite Control Signals (2/2)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914400" y="1600200"/>
            <a:ext cx="6947304" cy="4096898"/>
            <a:chOff x="729408" y="1920240"/>
            <a:chExt cx="6947304" cy="4096898"/>
          </a:xfrm>
        </p:grpSpPr>
        <p:grpSp>
          <p:nvGrpSpPr>
            <p:cNvPr id="17" name="Group 16"/>
            <p:cNvGrpSpPr/>
            <p:nvPr/>
          </p:nvGrpSpPr>
          <p:grpSpPr>
            <a:xfrm>
              <a:off x="731520" y="1920240"/>
              <a:ext cx="6945192" cy="3390646"/>
              <a:chOff x="287458" y="1122363"/>
              <a:chExt cx="6945192" cy="3390646"/>
            </a:xfrm>
          </p:grpSpPr>
          <p:sp>
            <p:nvSpPr>
              <p:cNvPr id="64667" name="Rectangle 5"/>
              <p:cNvSpPr>
                <a:spLocks noChangeArrowheads="1"/>
              </p:cNvSpPr>
              <p:nvPr/>
            </p:nvSpPr>
            <p:spPr bwMode="auto">
              <a:xfrm>
                <a:off x="2722563" y="1738313"/>
                <a:ext cx="508000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add</a:t>
                </a:r>
              </a:p>
            </p:txBody>
          </p:sp>
          <p:sp>
            <p:nvSpPr>
              <p:cNvPr id="64668" name="Rectangle 6"/>
              <p:cNvSpPr>
                <a:spLocks noChangeArrowheads="1"/>
              </p:cNvSpPr>
              <p:nvPr/>
            </p:nvSpPr>
            <p:spPr bwMode="auto">
              <a:xfrm>
                <a:off x="3484563" y="1738313"/>
                <a:ext cx="48577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sub</a:t>
                </a:r>
              </a:p>
            </p:txBody>
          </p:sp>
          <p:sp>
            <p:nvSpPr>
              <p:cNvPr id="64669" name="Rectangle 7"/>
              <p:cNvSpPr>
                <a:spLocks noChangeArrowheads="1"/>
              </p:cNvSpPr>
              <p:nvPr/>
            </p:nvSpPr>
            <p:spPr bwMode="auto">
              <a:xfrm>
                <a:off x="4246563" y="1738313"/>
                <a:ext cx="42862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ori</a:t>
                </a:r>
              </a:p>
            </p:txBody>
          </p:sp>
          <p:sp>
            <p:nvSpPr>
              <p:cNvPr id="64670" name="Rectangle 8"/>
              <p:cNvSpPr>
                <a:spLocks noChangeArrowheads="1"/>
              </p:cNvSpPr>
              <p:nvPr/>
            </p:nvSpPr>
            <p:spPr bwMode="auto">
              <a:xfrm>
                <a:off x="5008563" y="1738313"/>
                <a:ext cx="387350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lw</a:t>
                </a:r>
              </a:p>
            </p:txBody>
          </p:sp>
          <p:sp>
            <p:nvSpPr>
              <p:cNvPr id="64671" name="Rectangle 9"/>
              <p:cNvSpPr>
                <a:spLocks noChangeArrowheads="1"/>
              </p:cNvSpPr>
              <p:nvPr/>
            </p:nvSpPr>
            <p:spPr bwMode="auto">
              <a:xfrm>
                <a:off x="5770563" y="1738313"/>
                <a:ext cx="415925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sw</a:t>
                </a:r>
              </a:p>
            </p:txBody>
          </p:sp>
          <p:sp>
            <p:nvSpPr>
              <p:cNvPr id="64672" name="Rectangle 10"/>
              <p:cNvSpPr>
                <a:spLocks noChangeArrowheads="1"/>
              </p:cNvSpPr>
              <p:nvPr/>
            </p:nvSpPr>
            <p:spPr bwMode="auto">
              <a:xfrm>
                <a:off x="6532563" y="1738313"/>
                <a:ext cx="506413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beq</a:t>
                </a:r>
              </a:p>
            </p:txBody>
          </p:sp>
          <p:sp>
            <p:nvSpPr>
              <p:cNvPr id="64674" name="Rectangle 12"/>
              <p:cNvSpPr>
                <a:spLocks noChangeArrowheads="1"/>
              </p:cNvSpPr>
              <p:nvPr/>
            </p:nvSpPr>
            <p:spPr bwMode="auto">
              <a:xfrm>
                <a:off x="1198563" y="2043113"/>
                <a:ext cx="77628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RegDst</a:t>
                </a:r>
              </a:p>
            </p:txBody>
          </p:sp>
          <p:sp>
            <p:nvSpPr>
              <p:cNvPr id="64675" name="Rectangle 13"/>
              <p:cNvSpPr>
                <a:spLocks noChangeArrowheads="1"/>
              </p:cNvSpPr>
              <p:nvPr/>
            </p:nvSpPr>
            <p:spPr bwMode="auto">
              <a:xfrm>
                <a:off x="1198563" y="2347913"/>
                <a:ext cx="798513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ALUSrc</a:t>
                </a:r>
              </a:p>
            </p:txBody>
          </p:sp>
          <p:sp>
            <p:nvSpPr>
              <p:cNvPr id="64676" name="Rectangle 14"/>
              <p:cNvSpPr>
                <a:spLocks noChangeArrowheads="1"/>
              </p:cNvSpPr>
              <p:nvPr/>
            </p:nvSpPr>
            <p:spPr bwMode="auto">
              <a:xfrm>
                <a:off x="1198563" y="2652713"/>
                <a:ext cx="113982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MemtoReg</a:t>
                </a:r>
              </a:p>
            </p:txBody>
          </p:sp>
          <p:sp>
            <p:nvSpPr>
              <p:cNvPr id="64677" name="Rectangle 15"/>
              <p:cNvSpPr>
                <a:spLocks noChangeArrowheads="1"/>
              </p:cNvSpPr>
              <p:nvPr/>
            </p:nvSpPr>
            <p:spPr bwMode="auto">
              <a:xfrm>
                <a:off x="1198563" y="2957513"/>
                <a:ext cx="971550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RegWrite</a:t>
                </a:r>
              </a:p>
            </p:txBody>
          </p:sp>
          <p:sp>
            <p:nvSpPr>
              <p:cNvPr id="64678" name="Rectangle 16"/>
              <p:cNvSpPr>
                <a:spLocks noChangeArrowheads="1"/>
              </p:cNvSpPr>
              <p:nvPr/>
            </p:nvSpPr>
            <p:spPr bwMode="auto">
              <a:xfrm>
                <a:off x="1198563" y="3262313"/>
                <a:ext cx="113982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MemWrite</a:t>
                </a:r>
              </a:p>
            </p:txBody>
          </p:sp>
          <p:sp>
            <p:nvSpPr>
              <p:cNvPr id="64679" name="Rectangle 17"/>
              <p:cNvSpPr>
                <a:spLocks noChangeArrowheads="1"/>
              </p:cNvSpPr>
              <p:nvPr/>
            </p:nvSpPr>
            <p:spPr bwMode="auto">
              <a:xfrm>
                <a:off x="1198563" y="3567113"/>
                <a:ext cx="847990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 dirty="0" err="1" smtClean="0">
                    <a:latin typeface="+mn-lt"/>
                  </a:rPr>
                  <a:t>nPC_sel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64680" name="Rectangle 18"/>
              <p:cNvSpPr>
                <a:spLocks noChangeArrowheads="1"/>
              </p:cNvSpPr>
              <p:nvPr/>
            </p:nvSpPr>
            <p:spPr bwMode="auto">
              <a:xfrm>
                <a:off x="1198563" y="3871913"/>
                <a:ext cx="697308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 dirty="0" err="1" smtClean="0"/>
                  <a:t>ExtOp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64681" name="Rectangle 19"/>
              <p:cNvSpPr>
                <a:spLocks noChangeArrowheads="1"/>
              </p:cNvSpPr>
              <p:nvPr/>
            </p:nvSpPr>
            <p:spPr bwMode="auto">
              <a:xfrm>
                <a:off x="1198563" y="4176713"/>
                <a:ext cx="1224503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 dirty="0" err="1" smtClean="0">
                    <a:latin typeface="+mn-lt"/>
                  </a:rPr>
                  <a:t>ALUctr</a:t>
                </a:r>
                <a:r>
                  <a:rPr lang="en-US" sz="1600" b="1" dirty="0" smtClean="0">
                    <a:latin typeface="+mn-lt"/>
                  </a:rPr>
                  <a:t>&lt;2:0&gt;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64683" name="Line 21"/>
              <p:cNvSpPr>
                <a:spLocks noChangeShapeType="1"/>
              </p:cNvSpPr>
              <p:nvPr/>
            </p:nvSpPr>
            <p:spPr bwMode="auto">
              <a:xfrm flipV="1">
                <a:off x="1079500" y="2349499"/>
                <a:ext cx="6096000" cy="47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84" name="Line 22"/>
              <p:cNvSpPr>
                <a:spLocks noChangeShapeType="1"/>
              </p:cNvSpPr>
              <p:nvPr/>
            </p:nvSpPr>
            <p:spPr bwMode="auto">
              <a:xfrm>
                <a:off x="1079500" y="2659063"/>
                <a:ext cx="61087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85" name="Line 23"/>
              <p:cNvSpPr>
                <a:spLocks noChangeShapeType="1"/>
              </p:cNvSpPr>
              <p:nvPr/>
            </p:nvSpPr>
            <p:spPr bwMode="auto">
              <a:xfrm>
                <a:off x="1079500" y="2963863"/>
                <a:ext cx="6096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86" name="Line 24"/>
              <p:cNvSpPr>
                <a:spLocks noChangeShapeType="1"/>
              </p:cNvSpPr>
              <p:nvPr/>
            </p:nvSpPr>
            <p:spPr bwMode="auto">
              <a:xfrm>
                <a:off x="1079500" y="3268663"/>
                <a:ext cx="6096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87" name="Line 25"/>
              <p:cNvSpPr>
                <a:spLocks noChangeShapeType="1"/>
              </p:cNvSpPr>
              <p:nvPr/>
            </p:nvSpPr>
            <p:spPr bwMode="auto">
              <a:xfrm>
                <a:off x="1079500" y="3573463"/>
                <a:ext cx="6096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88" name="Line 26"/>
              <p:cNvSpPr>
                <a:spLocks noChangeShapeType="1"/>
              </p:cNvSpPr>
              <p:nvPr/>
            </p:nvSpPr>
            <p:spPr bwMode="auto">
              <a:xfrm>
                <a:off x="1079500" y="3878263"/>
                <a:ext cx="60833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89" name="Line 27"/>
              <p:cNvSpPr>
                <a:spLocks noChangeShapeType="1"/>
              </p:cNvSpPr>
              <p:nvPr/>
            </p:nvSpPr>
            <p:spPr bwMode="auto">
              <a:xfrm>
                <a:off x="1079500" y="4183063"/>
                <a:ext cx="60833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90" name="Line 28"/>
              <p:cNvSpPr>
                <a:spLocks noChangeShapeType="1"/>
              </p:cNvSpPr>
              <p:nvPr/>
            </p:nvSpPr>
            <p:spPr bwMode="auto">
              <a:xfrm>
                <a:off x="1079500" y="4487863"/>
                <a:ext cx="6096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91" name="Line 29"/>
              <p:cNvSpPr>
                <a:spLocks noChangeShapeType="1"/>
              </p:cNvSpPr>
              <p:nvPr/>
            </p:nvSpPr>
            <p:spPr bwMode="auto">
              <a:xfrm>
                <a:off x="1079500" y="2049463"/>
                <a:ext cx="61087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93" name="Line 31"/>
              <p:cNvSpPr>
                <a:spLocks noChangeShapeType="1"/>
              </p:cNvSpPr>
              <p:nvPr/>
            </p:nvSpPr>
            <p:spPr bwMode="auto">
              <a:xfrm flipV="1">
                <a:off x="2590800" y="1731963"/>
                <a:ext cx="0" cy="2770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94" name="Line 32"/>
              <p:cNvSpPr>
                <a:spLocks noChangeShapeType="1"/>
              </p:cNvSpPr>
              <p:nvPr/>
            </p:nvSpPr>
            <p:spPr bwMode="auto">
              <a:xfrm>
                <a:off x="1079500" y="1744663"/>
                <a:ext cx="6121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95" name="Line 33"/>
              <p:cNvSpPr>
                <a:spLocks noChangeShapeType="1"/>
              </p:cNvSpPr>
              <p:nvPr/>
            </p:nvSpPr>
            <p:spPr bwMode="auto">
              <a:xfrm flipV="1">
                <a:off x="3352800" y="1731963"/>
                <a:ext cx="0" cy="2770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96" name="Line 34"/>
              <p:cNvSpPr>
                <a:spLocks noChangeShapeType="1"/>
              </p:cNvSpPr>
              <p:nvPr/>
            </p:nvSpPr>
            <p:spPr bwMode="auto">
              <a:xfrm flipV="1">
                <a:off x="4114800" y="1731963"/>
                <a:ext cx="0" cy="2770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97" name="Line 35"/>
              <p:cNvSpPr>
                <a:spLocks noChangeShapeType="1"/>
              </p:cNvSpPr>
              <p:nvPr/>
            </p:nvSpPr>
            <p:spPr bwMode="auto">
              <a:xfrm flipV="1">
                <a:off x="4876800" y="1731963"/>
                <a:ext cx="0" cy="2770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98" name="Line 36"/>
              <p:cNvSpPr>
                <a:spLocks noChangeShapeType="1"/>
              </p:cNvSpPr>
              <p:nvPr/>
            </p:nvSpPr>
            <p:spPr bwMode="auto">
              <a:xfrm flipV="1">
                <a:off x="5638800" y="1731963"/>
                <a:ext cx="0" cy="2770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99" name="Line 37"/>
              <p:cNvSpPr>
                <a:spLocks noChangeShapeType="1"/>
              </p:cNvSpPr>
              <p:nvPr/>
            </p:nvSpPr>
            <p:spPr bwMode="auto">
              <a:xfrm flipV="1">
                <a:off x="6400800" y="1731963"/>
                <a:ext cx="0" cy="2770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702" name="Line 40"/>
              <p:cNvSpPr>
                <a:spLocks noChangeShapeType="1"/>
              </p:cNvSpPr>
              <p:nvPr/>
            </p:nvSpPr>
            <p:spPr bwMode="auto">
              <a:xfrm flipV="1">
                <a:off x="1066800" y="1731963"/>
                <a:ext cx="0" cy="2770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604" name="Rectangle 41"/>
              <p:cNvSpPr>
                <a:spLocks noChangeArrowheads="1"/>
              </p:cNvSpPr>
              <p:nvPr/>
            </p:nvSpPr>
            <p:spPr bwMode="auto">
              <a:xfrm>
                <a:off x="2798763" y="20431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05" name="Rectangle 42"/>
              <p:cNvSpPr>
                <a:spLocks noChangeArrowheads="1"/>
              </p:cNvSpPr>
              <p:nvPr/>
            </p:nvSpPr>
            <p:spPr bwMode="auto">
              <a:xfrm>
                <a:off x="2798763" y="23479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06" name="Rectangle 43"/>
              <p:cNvSpPr>
                <a:spLocks noChangeArrowheads="1"/>
              </p:cNvSpPr>
              <p:nvPr/>
            </p:nvSpPr>
            <p:spPr bwMode="auto">
              <a:xfrm>
                <a:off x="2798763" y="26527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07" name="Rectangle 44"/>
              <p:cNvSpPr>
                <a:spLocks noChangeArrowheads="1"/>
              </p:cNvSpPr>
              <p:nvPr/>
            </p:nvSpPr>
            <p:spPr bwMode="auto">
              <a:xfrm>
                <a:off x="2798763" y="29575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08" name="Rectangle 45"/>
              <p:cNvSpPr>
                <a:spLocks noChangeArrowheads="1"/>
              </p:cNvSpPr>
              <p:nvPr/>
            </p:nvSpPr>
            <p:spPr bwMode="auto">
              <a:xfrm>
                <a:off x="2798763" y="32623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09" name="Rectangle 46"/>
              <p:cNvSpPr>
                <a:spLocks noChangeArrowheads="1"/>
              </p:cNvSpPr>
              <p:nvPr/>
            </p:nvSpPr>
            <p:spPr bwMode="auto">
              <a:xfrm>
                <a:off x="2798763" y="35671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10" name="Rectangle 47"/>
              <p:cNvSpPr>
                <a:spLocks noChangeArrowheads="1"/>
              </p:cNvSpPr>
              <p:nvPr/>
            </p:nvSpPr>
            <p:spPr bwMode="auto">
              <a:xfrm>
                <a:off x="2798763" y="3871913"/>
                <a:ext cx="288542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 smtClean="0"/>
                  <a:t>X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612" name="Rectangle 49"/>
              <p:cNvSpPr>
                <a:spLocks noChangeArrowheads="1"/>
              </p:cNvSpPr>
              <p:nvPr/>
            </p:nvSpPr>
            <p:spPr bwMode="auto">
              <a:xfrm>
                <a:off x="2722563" y="4176459"/>
                <a:ext cx="53022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latin typeface="+mn-lt"/>
                  </a:rPr>
                  <a:t>Add</a:t>
                </a:r>
              </a:p>
            </p:txBody>
          </p:sp>
          <p:sp>
            <p:nvSpPr>
              <p:cNvPr id="64613" name="Rectangle 50"/>
              <p:cNvSpPr>
                <a:spLocks noChangeArrowheads="1"/>
              </p:cNvSpPr>
              <p:nvPr/>
            </p:nvSpPr>
            <p:spPr bwMode="auto">
              <a:xfrm>
                <a:off x="3560763" y="20431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14" name="Rectangle 51"/>
              <p:cNvSpPr>
                <a:spLocks noChangeArrowheads="1"/>
              </p:cNvSpPr>
              <p:nvPr/>
            </p:nvSpPr>
            <p:spPr bwMode="auto">
              <a:xfrm>
                <a:off x="3560763" y="23479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15" name="Rectangle 52"/>
              <p:cNvSpPr>
                <a:spLocks noChangeArrowheads="1"/>
              </p:cNvSpPr>
              <p:nvPr/>
            </p:nvSpPr>
            <p:spPr bwMode="auto">
              <a:xfrm>
                <a:off x="3560763" y="26527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16" name="Rectangle 53"/>
              <p:cNvSpPr>
                <a:spLocks noChangeArrowheads="1"/>
              </p:cNvSpPr>
              <p:nvPr/>
            </p:nvSpPr>
            <p:spPr bwMode="auto">
              <a:xfrm>
                <a:off x="3560763" y="29575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17" name="Rectangle 54"/>
              <p:cNvSpPr>
                <a:spLocks noChangeArrowheads="1"/>
              </p:cNvSpPr>
              <p:nvPr/>
            </p:nvSpPr>
            <p:spPr bwMode="auto">
              <a:xfrm>
                <a:off x="3560763" y="32623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18" name="Rectangle 55"/>
              <p:cNvSpPr>
                <a:spLocks noChangeArrowheads="1"/>
              </p:cNvSpPr>
              <p:nvPr/>
            </p:nvSpPr>
            <p:spPr bwMode="auto">
              <a:xfrm>
                <a:off x="3560763" y="35671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19" name="Rectangle 56"/>
              <p:cNvSpPr>
                <a:spLocks noChangeArrowheads="1"/>
              </p:cNvSpPr>
              <p:nvPr/>
            </p:nvSpPr>
            <p:spPr bwMode="auto">
              <a:xfrm>
                <a:off x="3560763" y="3871913"/>
                <a:ext cx="288542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/>
                  <a:t>X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621" name="Rectangle 58"/>
              <p:cNvSpPr>
                <a:spLocks noChangeArrowheads="1"/>
              </p:cNvSpPr>
              <p:nvPr/>
            </p:nvSpPr>
            <p:spPr bwMode="auto">
              <a:xfrm>
                <a:off x="3298825" y="4176459"/>
                <a:ext cx="881063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Subtract</a:t>
                </a:r>
              </a:p>
            </p:txBody>
          </p:sp>
          <p:sp>
            <p:nvSpPr>
              <p:cNvPr id="64622" name="Rectangle 59"/>
              <p:cNvSpPr>
                <a:spLocks noChangeArrowheads="1"/>
              </p:cNvSpPr>
              <p:nvPr/>
            </p:nvSpPr>
            <p:spPr bwMode="auto">
              <a:xfrm>
                <a:off x="4322763" y="20431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23" name="Rectangle 60"/>
              <p:cNvSpPr>
                <a:spLocks noChangeArrowheads="1"/>
              </p:cNvSpPr>
              <p:nvPr/>
            </p:nvSpPr>
            <p:spPr bwMode="auto">
              <a:xfrm>
                <a:off x="4322763" y="23479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24" name="Rectangle 61"/>
              <p:cNvSpPr>
                <a:spLocks noChangeArrowheads="1"/>
              </p:cNvSpPr>
              <p:nvPr/>
            </p:nvSpPr>
            <p:spPr bwMode="auto">
              <a:xfrm>
                <a:off x="4322763" y="26527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25" name="Rectangle 62"/>
              <p:cNvSpPr>
                <a:spLocks noChangeArrowheads="1"/>
              </p:cNvSpPr>
              <p:nvPr/>
            </p:nvSpPr>
            <p:spPr bwMode="auto">
              <a:xfrm>
                <a:off x="4322763" y="29575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26" name="Rectangle 63"/>
              <p:cNvSpPr>
                <a:spLocks noChangeArrowheads="1"/>
              </p:cNvSpPr>
              <p:nvPr/>
            </p:nvSpPr>
            <p:spPr bwMode="auto">
              <a:xfrm>
                <a:off x="4322763" y="32623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27" name="Rectangle 64"/>
              <p:cNvSpPr>
                <a:spLocks noChangeArrowheads="1"/>
              </p:cNvSpPr>
              <p:nvPr/>
            </p:nvSpPr>
            <p:spPr bwMode="auto">
              <a:xfrm>
                <a:off x="4322763" y="35671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28" name="Rectangle 65"/>
              <p:cNvSpPr>
                <a:spLocks noChangeArrowheads="1"/>
              </p:cNvSpPr>
              <p:nvPr/>
            </p:nvSpPr>
            <p:spPr bwMode="auto">
              <a:xfrm>
                <a:off x="4322763" y="38719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30" name="Rectangle 67"/>
              <p:cNvSpPr>
                <a:spLocks noChangeArrowheads="1"/>
              </p:cNvSpPr>
              <p:nvPr/>
            </p:nvSpPr>
            <p:spPr bwMode="auto">
              <a:xfrm>
                <a:off x="4246563" y="4176459"/>
                <a:ext cx="395288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Or</a:t>
                </a:r>
              </a:p>
            </p:txBody>
          </p:sp>
          <p:sp>
            <p:nvSpPr>
              <p:cNvPr id="64631" name="Rectangle 68"/>
              <p:cNvSpPr>
                <a:spLocks noChangeArrowheads="1"/>
              </p:cNvSpPr>
              <p:nvPr/>
            </p:nvSpPr>
            <p:spPr bwMode="auto">
              <a:xfrm>
                <a:off x="5084763" y="20431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32" name="Rectangle 69"/>
              <p:cNvSpPr>
                <a:spLocks noChangeArrowheads="1"/>
              </p:cNvSpPr>
              <p:nvPr/>
            </p:nvSpPr>
            <p:spPr bwMode="auto">
              <a:xfrm>
                <a:off x="5084763" y="23479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33" name="Rectangle 70"/>
              <p:cNvSpPr>
                <a:spLocks noChangeArrowheads="1"/>
              </p:cNvSpPr>
              <p:nvPr/>
            </p:nvSpPr>
            <p:spPr bwMode="auto">
              <a:xfrm>
                <a:off x="5084763" y="26527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34" name="Rectangle 71"/>
              <p:cNvSpPr>
                <a:spLocks noChangeArrowheads="1"/>
              </p:cNvSpPr>
              <p:nvPr/>
            </p:nvSpPr>
            <p:spPr bwMode="auto">
              <a:xfrm>
                <a:off x="5084763" y="29575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35" name="Rectangle 72"/>
              <p:cNvSpPr>
                <a:spLocks noChangeArrowheads="1"/>
              </p:cNvSpPr>
              <p:nvPr/>
            </p:nvSpPr>
            <p:spPr bwMode="auto">
              <a:xfrm>
                <a:off x="5084763" y="32623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36" name="Rectangle 73"/>
              <p:cNvSpPr>
                <a:spLocks noChangeArrowheads="1"/>
              </p:cNvSpPr>
              <p:nvPr/>
            </p:nvSpPr>
            <p:spPr bwMode="auto">
              <a:xfrm>
                <a:off x="5084763" y="35671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37" name="Rectangle 74"/>
              <p:cNvSpPr>
                <a:spLocks noChangeArrowheads="1"/>
              </p:cNvSpPr>
              <p:nvPr/>
            </p:nvSpPr>
            <p:spPr bwMode="auto">
              <a:xfrm>
                <a:off x="5084763" y="3871913"/>
                <a:ext cx="286939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/>
                  <a:t>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639" name="Rectangle 76"/>
              <p:cNvSpPr>
                <a:spLocks noChangeArrowheads="1"/>
              </p:cNvSpPr>
              <p:nvPr/>
            </p:nvSpPr>
            <p:spPr bwMode="auto">
              <a:xfrm>
                <a:off x="5008563" y="4176459"/>
                <a:ext cx="53022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Add</a:t>
                </a:r>
              </a:p>
            </p:txBody>
          </p:sp>
          <p:sp>
            <p:nvSpPr>
              <p:cNvPr id="64640" name="Rectangle 77"/>
              <p:cNvSpPr>
                <a:spLocks noChangeArrowheads="1"/>
              </p:cNvSpPr>
              <p:nvPr/>
            </p:nvSpPr>
            <p:spPr bwMode="auto">
              <a:xfrm>
                <a:off x="5846763" y="2043113"/>
                <a:ext cx="288542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/>
                  <a:t>X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641" name="Rectangle 78"/>
              <p:cNvSpPr>
                <a:spLocks noChangeArrowheads="1"/>
              </p:cNvSpPr>
              <p:nvPr/>
            </p:nvSpPr>
            <p:spPr bwMode="auto">
              <a:xfrm>
                <a:off x="5846763" y="23479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42" name="Rectangle 79"/>
              <p:cNvSpPr>
                <a:spLocks noChangeArrowheads="1"/>
              </p:cNvSpPr>
              <p:nvPr/>
            </p:nvSpPr>
            <p:spPr bwMode="auto">
              <a:xfrm>
                <a:off x="5846763" y="2652713"/>
                <a:ext cx="288542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 smtClean="0">
                    <a:latin typeface="+mn-lt"/>
                  </a:rPr>
                  <a:t>X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643" name="Rectangle 80"/>
              <p:cNvSpPr>
                <a:spLocks noChangeArrowheads="1"/>
              </p:cNvSpPr>
              <p:nvPr/>
            </p:nvSpPr>
            <p:spPr bwMode="auto">
              <a:xfrm>
                <a:off x="5846763" y="29575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44" name="Rectangle 81"/>
              <p:cNvSpPr>
                <a:spLocks noChangeArrowheads="1"/>
              </p:cNvSpPr>
              <p:nvPr/>
            </p:nvSpPr>
            <p:spPr bwMode="auto">
              <a:xfrm>
                <a:off x="5846763" y="32623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45" name="Rectangle 82"/>
              <p:cNvSpPr>
                <a:spLocks noChangeArrowheads="1"/>
              </p:cNvSpPr>
              <p:nvPr/>
            </p:nvSpPr>
            <p:spPr bwMode="auto">
              <a:xfrm>
                <a:off x="5846763" y="35671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46" name="Rectangle 83"/>
              <p:cNvSpPr>
                <a:spLocks noChangeArrowheads="1"/>
              </p:cNvSpPr>
              <p:nvPr/>
            </p:nvSpPr>
            <p:spPr bwMode="auto">
              <a:xfrm>
                <a:off x="5846763" y="3871913"/>
                <a:ext cx="286939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 smtClean="0">
                    <a:latin typeface="+mn-lt"/>
                  </a:rPr>
                  <a:t>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648" name="Rectangle 85"/>
              <p:cNvSpPr>
                <a:spLocks noChangeArrowheads="1"/>
              </p:cNvSpPr>
              <p:nvPr/>
            </p:nvSpPr>
            <p:spPr bwMode="auto">
              <a:xfrm>
                <a:off x="5770563" y="4176459"/>
                <a:ext cx="530225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Add</a:t>
                </a:r>
              </a:p>
            </p:txBody>
          </p:sp>
          <p:sp>
            <p:nvSpPr>
              <p:cNvPr id="64649" name="Rectangle 86"/>
              <p:cNvSpPr>
                <a:spLocks noChangeArrowheads="1"/>
              </p:cNvSpPr>
              <p:nvPr/>
            </p:nvSpPr>
            <p:spPr bwMode="auto">
              <a:xfrm>
                <a:off x="6608763" y="2043113"/>
                <a:ext cx="288542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/>
                  <a:t>X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650" name="Rectangle 87"/>
              <p:cNvSpPr>
                <a:spLocks noChangeArrowheads="1"/>
              </p:cNvSpPr>
              <p:nvPr/>
            </p:nvSpPr>
            <p:spPr bwMode="auto">
              <a:xfrm>
                <a:off x="6608763" y="23479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51" name="Rectangle 88"/>
              <p:cNvSpPr>
                <a:spLocks noChangeArrowheads="1"/>
              </p:cNvSpPr>
              <p:nvPr/>
            </p:nvSpPr>
            <p:spPr bwMode="auto">
              <a:xfrm>
                <a:off x="6608763" y="2652713"/>
                <a:ext cx="288542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 smtClean="0">
                    <a:latin typeface="+mn-lt"/>
                  </a:rPr>
                  <a:t>X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652" name="Rectangle 89"/>
              <p:cNvSpPr>
                <a:spLocks noChangeArrowheads="1"/>
              </p:cNvSpPr>
              <p:nvPr/>
            </p:nvSpPr>
            <p:spPr bwMode="auto">
              <a:xfrm>
                <a:off x="6608763" y="29575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53" name="Rectangle 90"/>
              <p:cNvSpPr>
                <a:spLocks noChangeArrowheads="1"/>
              </p:cNvSpPr>
              <p:nvPr/>
            </p:nvSpPr>
            <p:spPr bwMode="auto">
              <a:xfrm>
                <a:off x="6608763" y="32623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</a:t>
                </a:r>
              </a:p>
            </p:txBody>
          </p:sp>
          <p:sp>
            <p:nvSpPr>
              <p:cNvPr id="64654" name="Rectangle 91"/>
              <p:cNvSpPr>
                <a:spLocks noChangeArrowheads="1"/>
              </p:cNvSpPr>
              <p:nvPr/>
            </p:nvSpPr>
            <p:spPr bwMode="auto">
              <a:xfrm>
                <a:off x="6608763" y="3567113"/>
                <a:ext cx="287338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</a:t>
                </a:r>
              </a:p>
            </p:txBody>
          </p:sp>
          <p:sp>
            <p:nvSpPr>
              <p:cNvPr id="64655" name="Rectangle 92"/>
              <p:cNvSpPr>
                <a:spLocks noChangeArrowheads="1"/>
              </p:cNvSpPr>
              <p:nvPr/>
            </p:nvSpPr>
            <p:spPr bwMode="auto">
              <a:xfrm>
                <a:off x="6608763" y="3871913"/>
                <a:ext cx="288542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 smtClean="0">
                    <a:latin typeface="+mn-lt"/>
                  </a:rPr>
                  <a:t>X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657" name="Rectangle 94"/>
              <p:cNvSpPr>
                <a:spLocks noChangeArrowheads="1"/>
              </p:cNvSpPr>
              <p:nvPr/>
            </p:nvSpPr>
            <p:spPr bwMode="auto">
              <a:xfrm>
                <a:off x="6345238" y="4176459"/>
                <a:ext cx="881063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latin typeface="+mn-lt"/>
                  </a:rPr>
                  <a:t>Subtract</a:t>
                </a:r>
              </a:p>
            </p:txBody>
          </p:sp>
          <p:sp>
            <p:nvSpPr>
              <p:cNvPr id="64516" name="Line 104"/>
              <p:cNvSpPr>
                <a:spLocks noChangeShapeType="1"/>
              </p:cNvSpPr>
              <p:nvPr/>
            </p:nvSpPr>
            <p:spPr bwMode="auto">
              <a:xfrm>
                <a:off x="2603500" y="1439863"/>
                <a:ext cx="45847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18" name="Rectangle 161"/>
              <p:cNvSpPr>
                <a:spLocks noChangeArrowheads="1"/>
              </p:cNvSpPr>
              <p:nvPr/>
            </p:nvSpPr>
            <p:spPr bwMode="auto">
              <a:xfrm>
                <a:off x="2036763" y="1128713"/>
                <a:ext cx="565150" cy="33337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func</a:t>
                </a:r>
              </a:p>
            </p:txBody>
          </p:sp>
          <p:sp>
            <p:nvSpPr>
              <p:cNvPr id="64519" name="Rectangle 162"/>
              <p:cNvSpPr>
                <a:spLocks noChangeArrowheads="1"/>
              </p:cNvSpPr>
              <p:nvPr/>
            </p:nvSpPr>
            <p:spPr bwMode="auto">
              <a:xfrm>
                <a:off x="2189163" y="1433513"/>
                <a:ext cx="403225" cy="3349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>
                    <a:latin typeface="+mn-lt"/>
                  </a:rPr>
                  <a:t>op</a:t>
                </a:r>
              </a:p>
            </p:txBody>
          </p:sp>
          <p:sp>
            <p:nvSpPr>
              <p:cNvPr id="64520" name="Rectangle 163"/>
              <p:cNvSpPr>
                <a:spLocks noChangeArrowheads="1"/>
              </p:cNvSpPr>
              <p:nvPr/>
            </p:nvSpPr>
            <p:spPr bwMode="auto">
              <a:xfrm>
                <a:off x="2570163" y="1433513"/>
                <a:ext cx="852487" cy="3349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latin typeface="+mn-lt"/>
                  </a:rPr>
                  <a:t>00 0000</a:t>
                </a:r>
              </a:p>
            </p:txBody>
          </p:sp>
          <p:sp>
            <p:nvSpPr>
              <p:cNvPr id="64521" name="Rectangle 164"/>
              <p:cNvSpPr>
                <a:spLocks noChangeArrowheads="1"/>
              </p:cNvSpPr>
              <p:nvPr/>
            </p:nvSpPr>
            <p:spPr bwMode="auto">
              <a:xfrm>
                <a:off x="3332163" y="1433513"/>
                <a:ext cx="852487" cy="3349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00 0000</a:t>
                </a:r>
              </a:p>
            </p:txBody>
          </p:sp>
          <p:sp>
            <p:nvSpPr>
              <p:cNvPr id="64522" name="Rectangle 165"/>
              <p:cNvSpPr>
                <a:spLocks noChangeArrowheads="1"/>
              </p:cNvSpPr>
              <p:nvPr/>
            </p:nvSpPr>
            <p:spPr bwMode="auto">
              <a:xfrm>
                <a:off x="4094163" y="1433513"/>
                <a:ext cx="852487" cy="3349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00 1101</a:t>
                </a:r>
              </a:p>
            </p:txBody>
          </p:sp>
          <p:sp>
            <p:nvSpPr>
              <p:cNvPr id="64523" name="Rectangle 166"/>
              <p:cNvSpPr>
                <a:spLocks noChangeArrowheads="1"/>
              </p:cNvSpPr>
              <p:nvPr/>
            </p:nvSpPr>
            <p:spPr bwMode="auto">
              <a:xfrm>
                <a:off x="4856163" y="1433513"/>
                <a:ext cx="852487" cy="3349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10 0011</a:t>
                </a:r>
              </a:p>
            </p:txBody>
          </p:sp>
          <p:sp>
            <p:nvSpPr>
              <p:cNvPr id="64524" name="Rectangle 167"/>
              <p:cNvSpPr>
                <a:spLocks noChangeArrowheads="1"/>
              </p:cNvSpPr>
              <p:nvPr/>
            </p:nvSpPr>
            <p:spPr bwMode="auto">
              <a:xfrm>
                <a:off x="5618163" y="1433513"/>
                <a:ext cx="852487" cy="3349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10 1011</a:t>
                </a:r>
              </a:p>
            </p:txBody>
          </p:sp>
          <p:sp>
            <p:nvSpPr>
              <p:cNvPr id="64525" name="Rectangle 168"/>
              <p:cNvSpPr>
                <a:spLocks noChangeArrowheads="1"/>
              </p:cNvSpPr>
              <p:nvPr/>
            </p:nvSpPr>
            <p:spPr bwMode="auto">
              <a:xfrm>
                <a:off x="6380163" y="1433513"/>
                <a:ext cx="852487" cy="3349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00 0100</a:t>
                </a:r>
              </a:p>
            </p:txBody>
          </p:sp>
          <p:sp>
            <p:nvSpPr>
              <p:cNvPr id="64527" name="Line 170"/>
              <p:cNvSpPr>
                <a:spLocks noChangeShapeType="1"/>
              </p:cNvSpPr>
              <p:nvPr/>
            </p:nvSpPr>
            <p:spPr bwMode="auto">
              <a:xfrm flipV="1">
                <a:off x="2590800" y="1122363"/>
                <a:ext cx="0" cy="635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28" name="Line 171"/>
              <p:cNvSpPr>
                <a:spLocks noChangeShapeType="1"/>
              </p:cNvSpPr>
              <p:nvPr/>
            </p:nvSpPr>
            <p:spPr bwMode="auto">
              <a:xfrm>
                <a:off x="2603500" y="1135063"/>
                <a:ext cx="4597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29" name="Line 172"/>
              <p:cNvSpPr>
                <a:spLocks noChangeShapeType="1"/>
              </p:cNvSpPr>
              <p:nvPr/>
            </p:nvSpPr>
            <p:spPr bwMode="auto">
              <a:xfrm flipV="1">
                <a:off x="3352800" y="1122363"/>
                <a:ext cx="0" cy="635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30" name="Line 173"/>
              <p:cNvSpPr>
                <a:spLocks noChangeShapeType="1"/>
              </p:cNvSpPr>
              <p:nvPr/>
            </p:nvSpPr>
            <p:spPr bwMode="auto">
              <a:xfrm flipV="1">
                <a:off x="4114800" y="1122363"/>
                <a:ext cx="0" cy="635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31" name="Line 174"/>
              <p:cNvSpPr>
                <a:spLocks noChangeShapeType="1"/>
              </p:cNvSpPr>
              <p:nvPr/>
            </p:nvSpPr>
            <p:spPr bwMode="auto">
              <a:xfrm flipV="1">
                <a:off x="4876800" y="1427163"/>
                <a:ext cx="0" cy="330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32" name="Line 175"/>
              <p:cNvSpPr>
                <a:spLocks noChangeShapeType="1"/>
              </p:cNvSpPr>
              <p:nvPr/>
            </p:nvSpPr>
            <p:spPr bwMode="auto">
              <a:xfrm flipV="1">
                <a:off x="5638800" y="1427163"/>
                <a:ext cx="0" cy="330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33" name="Line 176"/>
              <p:cNvSpPr>
                <a:spLocks noChangeShapeType="1"/>
              </p:cNvSpPr>
              <p:nvPr/>
            </p:nvSpPr>
            <p:spPr bwMode="auto">
              <a:xfrm flipV="1">
                <a:off x="6400800" y="1427163"/>
                <a:ext cx="0" cy="330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36" name="Rectangle 179"/>
              <p:cNvSpPr>
                <a:spLocks noChangeArrowheads="1"/>
              </p:cNvSpPr>
              <p:nvPr/>
            </p:nvSpPr>
            <p:spPr bwMode="auto">
              <a:xfrm>
                <a:off x="287458" y="1357313"/>
                <a:ext cx="1216104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 smtClean="0">
                    <a:latin typeface="+mn-lt"/>
                  </a:rPr>
                  <a:t>Green Sheet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537" name="Line 180"/>
              <p:cNvSpPr>
                <a:spLocks noChangeShapeType="1"/>
              </p:cNvSpPr>
              <p:nvPr/>
            </p:nvSpPr>
            <p:spPr bwMode="auto">
              <a:xfrm>
                <a:off x="1155700" y="1287463"/>
                <a:ext cx="889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38" name="Rectangle 181"/>
              <p:cNvSpPr>
                <a:spLocks noChangeArrowheads="1"/>
              </p:cNvSpPr>
              <p:nvPr/>
            </p:nvSpPr>
            <p:spPr bwMode="auto">
              <a:xfrm>
                <a:off x="2570163" y="1128713"/>
                <a:ext cx="852487" cy="3349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latin typeface="+mn-lt"/>
                  </a:rPr>
                  <a:t>10 0000</a:t>
                </a:r>
              </a:p>
            </p:txBody>
          </p:sp>
          <p:sp>
            <p:nvSpPr>
              <p:cNvPr id="64539" name="Rectangle 182"/>
              <p:cNvSpPr>
                <a:spLocks noChangeArrowheads="1"/>
              </p:cNvSpPr>
              <p:nvPr/>
            </p:nvSpPr>
            <p:spPr bwMode="auto">
              <a:xfrm>
                <a:off x="287458" y="1128713"/>
                <a:ext cx="955392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dirty="0" smtClean="0">
                    <a:latin typeface="+mn-lt"/>
                  </a:rPr>
                  <a:t>See MIPS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540" name="Line 183"/>
              <p:cNvSpPr>
                <a:spLocks noChangeShapeType="1"/>
              </p:cNvSpPr>
              <p:nvPr/>
            </p:nvSpPr>
            <p:spPr bwMode="auto">
              <a:xfrm>
                <a:off x="1524000" y="1300163"/>
                <a:ext cx="0" cy="3017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41" name="Line 184"/>
              <p:cNvSpPr>
                <a:spLocks noChangeShapeType="1"/>
              </p:cNvSpPr>
              <p:nvPr/>
            </p:nvSpPr>
            <p:spPr bwMode="auto">
              <a:xfrm>
                <a:off x="1521898" y="1592263"/>
                <a:ext cx="6766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542" name="Rectangle 185"/>
              <p:cNvSpPr>
                <a:spLocks noChangeArrowheads="1"/>
              </p:cNvSpPr>
              <p:nvPr/>
            </p:nvSpPr>
            <p:spPr bwMode="auto">
              <a:xfrm>
                <a:off x="3332163" y="1128713"/>
                <a:ext cx="852487" cy="3349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latin typeface="+mn-lt"/>
                  </a:rPr>
                  <a:t>10 0010</a:t>
                </a:r>
              </a:p>
            </p:txBody>
          </p:sp>
          <p:sp>
            <p:nvSpPr>
              <p:cNvPr id="64543" name="Rectangle 186"/>
              <p:cNvSpPr>
                <a:spLocks noChangeArrowheads="1"/>
              </p:cNvSpPr>
              <p:nvPr/>
            </p:nvSpPr>
            <p:spPr bwMode="auto">
              <a:xfrm>
                <a:off x="5408098" y="1122363"/>
                <a:ext cx="477504" cy="3359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1600" b="1" dirty="0" smtClean="0">
                    <a:latin typeface="+mn-lt"/>
                  </a:rPr>
                  <a:t>n/a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91" name="Line 37"/>
              <p:cNvSpPr>
                <a:spLocks noChangeShapeType="1"/>
              </p:cNvSpPr>
              <p:nvPr/>
            </p:nvSpPr>
            <p:spPr bwMode="auto">
              <a:xfrm flipV="1">
                <a:off x="7175500" y="1142999"/>
                <a:ext cx="12700" cy="33467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729408" y="2834640"/>
              <a:ext cx="707506" cy="2432304"/>
              <a:chOff x="729408" y="2834640"/>
              <a:chExt cx="707506" cy="2432304"/>
            </a:xfrm>
          </p:grpSpPr>
          <p:sp>
            <p:nvSpPr>
              <p:cNvPr id="119" name="Left Brace 118"/>
              <p:cNvSpPr/>
              <p:nvPr/>
            </p:nvSpPr>
            <p:spPr>
              <a:xfrm>
                <a:off x="1071154" y="2834640"/>
                <a:ext cx="365760" cy="2432304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 rot="16200000">
                <a:off x="65316" y="3853542"/>
                <a:ext cx="17282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Control Signals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017520" y="5310052"/>
              <a:ext cx="4617720" cy="707086"/>
              <a:chOff x="3017520" y="5310052"/>
              <a:chExt cx="4617720" cy="707086"/>
            </a:xfrm>
          </p:grpSpPr>
          <p:sp>
            <p:nvSpPr>
              <p:cNvPr id="120" name="Right Brace 119"/>
              <p:cNvSpPr/>
              <p:nvPr/>
            </p:nvSpPr>
            <p:spPr>
              <a:xfrm rot="5400000">
                <a:off x="5143500" y="3184072"/>
                <a:ext cx="365760" cy="4617720"/>
              </a:xfrm>
              <a:prstGeom prst="righ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879668" y="5617028"/>
                <a:ext cx="289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All Supported Instructions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457200" y="5760720"/>
            <a:ext cx="8229600" cy="58477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Now how do we implement this table with CL?</a:t>
            </a:r>
            <a:endParaRPr lang="en-US" sz="3200" dirty="0"/>
          </a:p>
        </p:txBody>
      </p:sp>
      <p:sp>
        <p:nvSpPr>
          <p:cNvPr id="127" name="Date Placeholder 1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7/24/2012</a:t>
            </a:r>
            <a:endParaRPr lang="en-US" dirty="0"/>
          </a:p>
        </p:txBody>
      </p:sp>
      <p:sp>
        <p:nvSpPr>
          <p:cNvPr id="128" name="Slide Number Placeholder 1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9" name="Footer Placeholder 1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67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Generating Boolean Expressions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Idea #1:</a:t>
            </a:r>
            <a:r>
              <a:rPr lang="en-US" dirty="0" smtClean="0"/>
              <a:t>  Treat instruction names as Boolean variables!</a:t>
            </a:r>
          </a:p>
          <a:p>
            <a:pPr lvl="1"/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 smtClean="0"/>
              <a:t> and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dirty="0" smtClean="0"/>
              <a:t> bits are available to us</a:t>
            </a:r>
          </a:p>
          <a:p>
            <a:pPr lvl="1"/>
            <a:r>
              <a:rPr lang="en-US" dirty="0" smtClean="0"/>
              <a:t>Use gates to generate signals that are 1 when it is a particular instruction and 0 otherwise</a:t>
            </a:r>
          </a:p>
          <a:p>
            <a:r>
              <a:rPr lang="en-US" dirty="0" smtClean="0"/>
              <a:t>Examples: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2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beq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 = op[5]’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op[4]’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op[3]’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op[2]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op[1]’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op[0]’ 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Rtype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op[5]’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op[4]’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op[3]’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op[2]’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op[1]’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sz="22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op[0]’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add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Rtype∙funct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[5]∙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[4]’∙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[3]’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∙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[2]’∙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[1]’∙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[0]’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0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Generating 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/>
          <a:lstStyle/>
          <a:p>
            <a:r>
              <a:rPr lang="en-US" b="1" dirty="0" smtClean="0"/>
              <a:t>Idea #2:</a:t>
            </a:r>
            <a:r>
              <a:rPr lang="en-US" dirty="0" smtClean="0"/>
              <a:t>  Use instruction variables to generate control signals</a:t>
            </a:r>
          </a:p>
          <a:p>
            <a:pPr lvl="1"/>
            <a:r>
              <a:rPr lang="en-US" dirty="0" smtClean="0"/>
              <a:t>Make each control signal the combination of all instructions that need that signal to be a 1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26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MemWrite</a:t>
            </a:r>
            <a:r>
              <a:rPr lang="en-US" sz="26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sw</a:t>
            </a:r>
            <a:endParaRPr lang="en-US" sz="2600" dirty="0" smtClean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lvl="1"/>
            <a:r>
              <a:rPr lang="en-US" sz="26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RegWrite</a:t>
            </a:r>
            <a:r>
              <a:rPr lang="en-US" sz="26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 = add + sub + </a:t>
            </a:r>
            <a:r>
              <a:rPr lang="en-US" sz="26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ori</a:t>
            </a:r>
            <a:r>
              <a:rPr lang="en-US" sz="2600" dirty="0" smtClean="0">
                <a:latin typeface="Courier New" pitchFamily="49" charset="0"/>
                <a:ea typeface="Courier" charset="0"/>
                <a:cs typeface="Courier New" pitchFamily="49" charset="0"/>
              </a:rPr>
              <a:t> + </a:t>
            </a:r>
            <a:r>
              <a:rPr lang="en-US" sz="2600" dirty="0" err="1" smtClean="0">
                <a:latin typeface="Courier New" pitchFamily="49" charset="0"/>
                <a:ea typeface="Courier" charset="0"/>
                <a:cs typeface="Courier New" pitchFamily="49" charset="0"/>
              </a:rPr>
              <a:t>lw</a:t>
            </a:r>
            <a:endParaRPr lang="en-US" sz="2600" dirty="0" smtClean="0"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ea typeface="Courier" charset="0"/>
                <a:cs typeface="Courier New" pitchFamily="49" charset="0"/>
              </a:rPr>
              <a:t>What about don’t cares (X’s)?</a:t>
            </a:r>
          </a:p>
          <a:p>
            <a:pPr lvl="1"/>
            <a:r>
              <a:rPr lang="en-US" dirty="0" smtClean="0">
                <a:latin typeface="+mj-lt"/>
                <a:ea typeface="Courier" charset="0"/>
                <a:cs typeface="Courier New" pitchFamily="49" charset="0"/>
              </a:rPr>
              <a:t>Want simpler expressions; set to 0!</a:t>
            </a:r>
          </a:p>
          <a:p>
            <a:pPr lvl="1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471954" y="4284617"/>
            <a:ext cx="1567544" cy="986104"/>
            <a:chOff x="7471954" y="4284617"/>
            <a:chExt cx="1567544" cy="986104"/>
          </a:xfrm>
        </p:grpSpPr>
        <p:sp>
          <p:nvSpPr>
            <p:cNvPr id="7" name="Right Brace 6"/>
            <p:cNvSpPr/>
            <p:nvPr/>
          </p:nvSpPr>
          <p:spPr>
            <a:xfrm>
              <a:off x="7471954" y="4297680"/>
              <a:ext cx="365760" cy="914400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89966" y="4284617"/>
              <a:ext cx="1149532" cy="9861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 smtClean="0">
                  <a:solidFill>
                    <a:srgbClr val="FF0000"/>
                  </a:solidFill>
                </a:rPr>
                <a:t>Read from row of table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7/24/2012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Controller Implementation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50976" y="2194560"/>
            <a:ext cx="7245350" cy="3886200"/>
            <a:chOff x="1143000" y="1600200"/>
            <a:chExt cx="7245350" cy="3886200"/>
          </a:xfrm>
        </p:grpSpPr>
        <p:sp>
          <p:nvSpPr>
            <p:cNvPr id="68614" name="Rectangle 3"/>
            <p:cNvSpPr>
              <a:spLocks noChangeArrowheads="1"/>
            </p:cNvSpPr>
            <p:nvPr/>
          </p:nvSpPr>
          <p:spPr bwMode="auto">
            <a:xfrm>
              <a:off x="1143000" y="2590800"/>
              <a:ext cx="2590800" cy="2819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3200" dirty="0" smtClean="0">
                  <a:latin typeface="+mn-lt"/>
                </a:rPr>
                <a:t>“AND” Logic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68615" name="Line 4"/>
            <p:cNvSpPr>
              <a:spLocks noChangeShapeType="1"/>
            </p:cNvSpPr>
            <p:nvPr/>
          </p:nvSpPr>
          <p:spPr bwMode="auto">
            <a:xfrm>
              <a:off x="3733800" y="28194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16" name="Line 5"/>
            <p:cNvSpPr>
              <a:spLocks noChangeShapeType="1"/>
            </p:cNvSpPr>
            <p:nvPr/>
          </p:nvSpPr>
          <p:spPr bwMode="auto">
            <a:xfrm>
              <a:off x="3733800" y="32004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17" name="Line 6"/>
            <p:cNvSpPr>
              <a:spLocks noChangeShapeType="1"/>
            </p:cNvSpPr>
            <p:nvPr/>
          </p:nvSpPr>
          <p:spPr bwMode="auto">
            <a:xfrm>
              <a:off x="3733800" y="35814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18" name="Line 7"/>
            <p:cNvSpPr>
              <a:spLocks noChangeShapeType="1"/>
            </p:cNvSpPr>
            <p:nvPr/>
          </p:nvSpPr>
          <p:spPr bwMode="auto">
            <a:xfrm>
              <a:off x="3733800" y="39624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19" name="Line 8"/>
            <p:cNvSpPr>
              <a:spLocks noChangeShapeType="1"/>
            </p:cNvSpPr>
            <p:nvPr/>
          </p:nvSpPr>
          <p:spPr bwMode="auto">
            <a:xfrm>
              <a:off x="3733800" y="43434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20" name="Line 9"/>
            <p:cNvSpPr>
              <a:spLocks noChangeShapeType="1"/>
            </p:cNvSpPr>
            <p:nvPr/>
          </p:nvSpPr>
          <p:spPr bwMode="auto">
            <a:xfrm>
              <a:off x="3733800" y="47244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22" name="Text Box 11"/>
            <p:cNvSpPr txBox="1">
              <a:spLocks noChangeArrowheads="1"/>
            </p:cNvSpPr>
            <p:nvPr/>
          </p:nvSpPr>
          <p:spPr bwMode="auto">
            <a:xfrm>
              <a:off x="3870325" y="2498725"/>
              <a:ext cx="576263" cy="4000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</a:rPr>
                <a:t>add</a:t>
              </a:r>
            </a:p>
          </p:txBody>
        </p:sp>
        <p:sp>
          <p:nvSpPr>
            <p:cNvPr id="68623" name="Text Box 12"/>
            <p:cNvSpPr txBox="1">
              <a:spLocks noChangeArrowheads="1"/>
            </p:cNvSpPr>
            <p:nvPr/>
          </p:nvSpPr>
          <p:spPr bwMode="auto">
            <a:xfrm>
              <a:off x="3886200" y="2879725"/>
              <a:ext cx="554038" cy="4000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</a:rPr>
                <a:t>sub</a:t>
              </a:r>
            </a:p>
          </p:txBody>
        </p:sp>
        <p:sp>
          <p:nvSpPr>
            <p:cNvPr id="68624" name="Text Box 13"/>
            <p:cNvSpPr txBox="1">
              <a:spLocks noChangeArrowheads="1"/>
            </p:cNvSpPr>
            <p:nvPr/>
          </p:nvSpPr>
          <p:spPr bwMode="auto">
            <a:xfrm>
              <a:off x="3886200" y="3260725"/>
              <a:ext cx="466725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</a:rPr>
                <a:t>ori</a:t>
              </a:r>
            </a:p>
          </p:txBody>
        </p:sp>
        <p:sp>
          <p:nvSpPr>
            <p:cNvPr id="68625" name="Text Box 14"/>
            <p:cNvSpPr txBox="1">
              <a:spLocks noChangeArrowheads="1"/>
            </p:cNvSpPr>
            <p:nvPr/>
          </p:nvSpPr>
          <p:spPr bwMode="auto">
            <a:xfrm>
              <a:off x="3886200" y="3641725"/>
              <a:ext cx="428625" cy="4000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</a:rPr>
                <a:t>lw</a:t>
              </a:r>
            </a:p>
          </p:txBody>
        </p:sp>
        <p:sp>
          <p:nvSpPr>
            <p:cNvPr id="68626" name="Text Box 15"/>
            <p:cNvSpPr txBox="1">
              <a:spLocks noChangeArrowheads="1"/>
            </p:cNvSpPr>
            <p:nvPr/>
          </p:nvSpPr>
          <p:spPr bwMode="auto">
            <a:xfrm>
              <a:off x="3886200" y="4022725"/>
              <a:ext cx="466725" cy="4000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</a:rPr>
                <a:t>sw</a:t>
              </a:r>
            </a:p>
          </p:txBody>
        </p:sp>
        <p:sp>
          <p:nvSpPr>
            <p:cNvPr id="68627" name="Text Box 16"/>
            <p:cNvSpPr txBox="1">
              <a:spLocks noChangeArrowheads="1"/>
            </p:cNvSpPr>
            <p:nvPr/>
          </p:nvSpPr>
          <p:spPr bwMode="auto">
            <a:xfrm>
              <a:off x="3886200" y="4403725"/>
              <a:ext cx="581025" cy="4000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</a:rPr>
                <a:t>beq</a:t>
              </a:r>
            </a:p>
          </p:txBody>
        </p:sp>
        <p:sp>
          <p:nvSpPr>
            <p:cNvPr id="68629" name="Rectangle 18"/>
            <p:cNvSpPr>
              <a:spLocks noChangeArrowheads="1"/>
            </p:cNvSpPr>
            <p:nvPr/>
          </p:nvSpPr>
          <p:spPr bwMode="auto">
            <a:xfrm>
              <a:off x="4648200" y="2438400"/>
              <a:ext cx="2057400" cy="3048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3200" dirty="0" smtClean="0">
                  <a:latin typeface="+mn-lt"/>
                </a:rPr>
                <a:t>“OR” Logic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68630" name="Text Box 19"/>
            <p:cNvSpPr txBox="1">
              <a:spLocks noChangeArrowheads="1"/>
            </p:cNvSpPr>
            <p:nvPr/>
          </p:nvSpPr>
          <p:spPr bwMode="auto">
            <a:xfrm>
              <a:off x="7162800" y="2376488"/>
              <a:ext cx="838200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+mn-lt"/>
                </a:rPr>
                <a:t>RegDst</a:t>
              </a:r>
              <a:endParaRPr lang="en-US" sz="2000">
                <a:latin typeface="+mn-lt"/>
              </a:endParaRPr>
            </a:p>
          </p:txBody>
        </p:sp>
        <p:sp>
          <p:nvSpPr>
            <p:cNvPr id="68631" name="Line 20"/>
            <p:cNvSpPr>
              <a:spLocks noChangeShapeType="1"/>
            </p:cNvSpPr>
            <p:nvPr/>
          </p:nvSpPr>
          <p:spPr bwMode="auto">
            <a:xfrm>
              <a:off x="6705600" y="28956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32" name="Line 21"/>
            <p:cNvSpPr>
              <a:spLocks noChangeShapeType="1"/>
            </p:cNvSpPr>
            <p:nvPr/>
          </p:nvSpPr>
          <p:spPr bwMode="auto">
            <a:xfrm>
              <a:off x="6705600" y="32004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33" name="Line 22"/>
            <p:cNvSpPr>
              <a:spLocks noChangeShapeType="1"/>
            </p:cNvSpPr>
            <p:nvPr/>
          </p:nvSpPr>
          <p:spPr bwMode="auto">
            <a:xfrm>
              <a:off x="6705600" y="35052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34" name="Line 23"/>
            <p:cNvSpPr>
              <a:spLocks noChangeShapeType="1"/>
            </p:cNvSpPr>
            <p:nvPr/>
          </p:nvSpPr>
          <p:spPr bwMode="auto">
            <a:xfrm>
              <a:off x="6705600" y="38100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35" name="Line 24"/>
            <p:cNvSpPr>
              <a:spLocks noChangeShapeType="1"/>
            </p:cNvSpPr>
            <p:nvPr/>
          </p:nvSpPr>
          <p:spPr bwMode="auto">
            <a:xfrm>
              <a:off x="6705600" y="41148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37" name="Line 26"/>
            <p:cNvSpPr>
              <a:spLocks noChangeShapeType="1"/>
            </p:cNvSpPr>
            <p:nvPr/>
          </p:nvSpPr>
          <p:spPr bwMode="auto">
            <a:xfrm>
              <a:off x="6705600" y="44196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38" name="Line 27"/>
            <p:cNvSpPr>
              <a:spLocks noChangeShapeType="1"/>
            </p:cNvSpPr>
            <p:nvPr/>
          </p:nvSpPr>
          <p:spPr bwMode="auto">
            <a:xfrm>
              <a:off x="6705600" y="47244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39" name="Line 28"/>
            <p:cNvSpPr>
              <a:spLocks noChangeShapeType="1"/>
            </p:cNvSpPr>
            <p:nvPr/>
          </p:nvSpPr>
          <p:spPr bwMode="auto">
            <a:xfrm>
              <a:off x="6705600" y="50292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40" name="Line 29"/>
            <p:cNvSpPr>
              <a:spLocks noChangeShapeType="1"/>
            </p:cNvSpPr>
            <p:nvPr/>
          </p:nvSpPr>
          <p:spPr bwMode="auto">
            <a:xfrm>
              <a:off x="6705600" y="25908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41" name="Text Box 30"/>
            <p:cNvSpPr txBox="1">
              <a:spLocks noChangeArrowheads="1"/>
            </p:cNvSpPr>
            <p:nvPr/>
          </p:nvSpPr>
          <p:spPr bwMode="auto">
            <a:xfrm>
              <a:off x="7162800" y="2681288"/>
              <a:ext cx="839788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+mn-lt"/>
                </a:rPr>
                <a:t>ALUSrc</a:t>
              </a:r>
              <a:endParaRPr lang="en-US" sz="2000">
                <a:latin typeface="+mn-lt"/>
              </a:endParaRPr>
            </a:p>
          </p:txBody>
        </p:sp>
        <p:sp>
          <p:nvSpPr>
            <p:cNvPr id="68642" name="Text Box 31"/>
            <p:cNvSpPr txBox="1">
              <a:spLocks noChangeArrowheads="1"/>
            </p:cNvSpPr>
            <p:nvPr/>
          </p:nvSpPr>
          <p:spPr bwMode="auto">
            <a:xfrm>
              <a:off x="7162800" y="2986088"/>
              <a:ext cx="1220788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+mn-lt"/>
                </a:rPr>
                <a:t>MemtoReg</a:t>
              </a:r>
              <a:endParaRPr lang="en-US" sz="2000">
                <a:latin typeface="+mn-lt"/>
              </a:endParaRPr>
            </a:p>
          </p:txBody>
        </p:sp>
        <p:sp>
          <p:nvSpPr>
            <p:cNvPr id="68643" name="Text Box 32"/>
            <p:cNvSpPr txBox="1">
              <a:spLocks noChangeArrowheads="1"/>
            </p:cNvSpPr>
            <p:nvPr/>
          </p:nvSpPr>
          <p:spPr bwMode="auto">
            <a:xfrm>
              <a:off x="7162800" y="3290888"/>
              <a:ext cx="1050925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+mn-lt"/>
                </a:rPr>
                <a:t>RegWrite</a:t>
              </a:r>
              <a:endParaRPr lang="en-US" sz="2000">
                <a:latin typeface="+mn-lt"/>
              </a:endParaRPr>
            </a:p>
          </p:txBody>
        </p:sp>
        <p:sp>
          <p:nvSpPr>
            <p:cNvPr id="68644" name="Text Box 33"/>
            <p:cNvSpPr txBox="1">
              <a:spLocks noChangeArrowheads="1"/>
            </p:cNvSpPr>
            <p:nvPr/>
          </p:nvSpPr>
          <p:spPr bwMode="auto">
            <a:xfrm>
              <a:off x="7162800" y="3595688"/>
              <a:ext cx="12255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+mn-lt"/>
                </a:rPr>
                <a:t>MemWrite</a:t>
              </a:r>
              <a:endParaRPr lang="en-US" sz="2000">
                <a:latin typeface="+mn-lt"/>
              </a:endParaRPr>
            </a:p>
          </p:txBody>
        </p:sp>
        <p:sp>
          <p:nvSpPr>
            <p:cNvPr id="68645" name="Text Box 34"/>
            <p:cNvSpPr txBox="1">
              <a:spLocks noChangeArrowheads="1"/>
            </p:cNvSpPr>
            <p:nvPr/>
          </p:nvSpPr>
          <p:spPr bwMode="auto">
            <a:xfrm>
              <a:off x="7162800" y="3900488"/>
              <a:ext cx="922047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dirty="0" err="1" smtClean="0">
                  <a:latin typeface="+mn-lt"/>
                </a:rPr>
                <a:t>nPC_sel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68647" name="Text Box 36"/>
            <p:cNvSpPr txBox="1">
              <a:spLocks noChangeArrowheads="1"/>
            </p:cNvSpPr>
            <p:nvPr/>
          </p:nvSpPr>
          <p:spPr bwMode="auto">
            <a:xfrm>
              <a:off x="7162800" y="4205288"/>
              <a:ext cx="749300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+mn-lt"/>
                </a:rPr>
                <a:t>ExtOp</a:t>
              </a:r>
              <a:endParaRPr lang="en-US" sz="2000">
                <a:latin typeface="+mn-lt"/>
              </a:endParaRPr>
            </a:p>
          </p:txBody>
        </p:sp>
        <p:sp>
          <p:nvSpPr>
            <p:cNvPr id="68648" name="Text Box 37"/>
            <p:cNvSpPr txBox="1">
              <a:spLocks noChangeArrowheads="1"/>
            </p:cNvSpPr>
            <p:nvPr/>
          </p:nvSpPr>
          <p:spPr bwMode="auto">
            <a:xfrm>
              <a:off x="7162800" y="4510088"/>
              <a:ext cx="1073150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+mn-lt"/>
                </a:rPr>
                <a:t>ALUctr[0]</a:t>
              </a:r>
              <a:endParaRPr lang="en-US" sz="2000">
                <a:latin typeface="+mn-lt"/>
              </a:endParaRPr>
            </a:p>
          </p:txBody>
        </p:sp>
        <p:sp>
          <p:nvSpPr>
            <p:cNvPr id="68649" name="Text Box 38"/>
            <p:cNvSpPr txBox="1">
              <a:spLocks noChangeArrowheads="1"/>
            </p:cNvSpPr>
            <p:nvPr/>
          </p:nvSpPr>
          <p:spPr bwMode="auto">
            <a:xfrm>
              <a:off x="7162800" y="4814888"/>
              <a:ext cx="1073150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>
                  <a:latin typeface="+mn-lt"/>
                </a:rPr>
                <a:t>ALUctr[1]</a:t>
              </a:r>
              <a:endParaRPr lang="en-US" sz="2000">
                <a:latin typeface="+mn-lt"/>
              </a:endParaRPr>
            </a:p>
          </p:txBody>
        </p:sp>
        <p:sp>
          <p:nvSpPr>
            <p:cNvPr id="68652" name="Line 41"/>
            <p:cNvSpPr>
              <a:spLocks noChangeShapeType="1"/>
            </p:cNvSpPr>
            <p:nvPr/>
          </p:nvSpPr>
          <p:spPr bwMode="auto">
            <a:xfrm>
              <a:off x="1828800" y="19812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53" name="Line 42"/>
            <p:cNvSpPr>
              <a:spLocks noChangeShapeType="1"/>
            </p:cNvSpPr>
            <p:nvPr/>
          </p:nvSpPr>
          <p:spPr bwMode="auto">
            <a:xfrm>
              <a:off x="2895600" y="19812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54" name="Text Box 43"/>
            <p:cNvSpPr txBox="1">
              <a:spLocks noChangeArrowheads="1"/>
            </p:cNvSpPr>
            <p:nvPr/>
          </p:nvSpPr>
          <p:spPr bwMode="auto">
            <a:xfrm>
              <a:off x="1371600" y="1600200"/>
              <a:ext cx="958850" cy="4000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>
                  <a:latin typeface="+mn-lt"/>
                </a:rPr>
                <a:t>opcode</a:t>
              </a:r>
            </a:p>
          </p:txBody>
        </p:sp>
        <p:sp>
          <p:nvSpPr>
            <p:cNvPr id="68655" name="Text Box 44"/>
            <p:cNvSpPr txBox="1">
              <a:spLocks noChangeArrowheads="1"/>
            </p:cNvSpPr>
            <p:nvPr/>
          </p:nvSpPr>
          <p:spPr bwMode="auto">
            <a:xfrm>
              <a:off x="2590800" y="1600200"/>
              <a:ext cx="72808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 err="1" smtClean="0">
                  <a:latin typeface="+mn-lt"/>
                </a:rPr>
                <a:t>funct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68656" name="Line 45"/>
            <p:cNvSpPr>
              <a:spLocks noChangeShapeType="1"/>
            </p:cNvSpPr>
            <p:nvPr/>
          </p:nvSpPr>
          <p:spPr bwMode="auto">
            <a:xfrm flipV="1">
              <a:off x="1752600" y="213360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8657" name="Line 46"/>
            <p:cNvSpPr>
              <a:spLocks noChangeShapeType="1"/>
            </p:cNvSpPr>
            <p:nvPr/>
          </p:nvSpPr>
          <p:spPr bwMode="auto">
            <a:xfrm flipV="1">
              <a:off x="2819400" y="2133600"/>
              <a:ext cx="152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57199" y="1600200"/>
            <a:ext cx="8229600" cy="58477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Use these two ideas to design controller: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953589" y="4754880"/>
            <a:ext cx="2587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Generate instruction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signals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53128" y="475488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Generate control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signals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7/24/2012</a:t>
            </a:r>
            <a:endParaRPr lang="en-US" dirty="0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09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内容主要取材</a:t>
            </a:r>
          </a:p>
          <a:p>
            <a:pPr lvl="1"/>
            <a:r>
              <a:rPr lang="en-US" altLang="zh-CN" dirty="0" smtClean="0"/>
              <a:t>CS617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21</a:t>
            </a:r>
            <a:r>
              <a:rPr lang="zh-CN" altLang="en-US" dirty="0" smtClean="0"/>
              <a:t>讲</a:t>
            </a:r>
            <a:endParaRPr lang="en-US" altLang="zh-CN" dirty="0" smtClean="0"/>
          </a:p>
          <a:p>
            <a:r>
              <a:rPr lang="zh-CN" altLang="en-US" dirty="0"/>
              <a:t>快速回顾</a:t>
            </a:r>
            <a:r>
              <a:rPr lang="zh-CN" altLang="en-US" dirty="0" smtClean="0"/>
              <a:t>数据通路</a:t>
            </a:r>
            <a:endParaRPr lang="en-US" altLang="zh-CN" dirty="0"/>
          </a:p>
          <a:p>
            <a:r>
              <a:rPr lang="zh-CN" altLang="en-US" dirty="0" smtClean="0"/>
              <a:t>实现控制</a:t>
            </a:r>
            <a:endParaRPr lang="en-US" altLang="zh-CN" dirty="0"/>
          </a:p>
          <a:p>
            <a:r>
              <a:rPr lang="zh-CN" altLang="en-US" dirty="0" smtClean="0"/>
              <a:t>时钟方法</a:t>
            </a:r>
            <a:endParaRPr lang="en-US" altLang="zh-CN" dirty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5196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1330" t="1168" r="1057" b="1320"/>
          <a:stretch>
            <a:fillRect/>
          </a:stretch>
        </p:blipFill>
        <p:spPr>
          <a:xfrm>
            <a:off x="978408" y="1600200"/>
            <a:ext cx="7185336" cy="486460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AND Control Logic in </a:t>
            </a:r>
            <a:r>
              <a:rPr lang="en-US" dirty="0" err="1" smtClean="0">
                <a:solidFill>
                  <a:schemeClr val="accent1"/>
                </a:solidFill>
              </a:rPr>
              <a:t>Logisim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7/24/2012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1218" t="1188" r="2601" b="823"/>
          <a:stretch>
            <a:fillRect/>
          </a:stretch>
        </p:blipFill>
        <p:spPr>
          <a:xfrm>
            <a:off x="1773936" y="1600200"/>
            <a:ext cx="5600074" cy="486460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OR Control Logic in </a:t>
            </a:r>
            <a:r>
              <a:rPr lang="en-US" dirty="0" err="1" smtClean="0">
                <a:solidFill>
                  <a:schemeClr val="accent1"/>
                </a:solidFill>
              </a:rPr>
              <a:t>Logisim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7/24/2012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99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65" y="4076992"/>
            <a:ext cx="218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04" name="Picture 2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74" y="5264442"/>
            <a:ext cx="24257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Great Idea #1: Levels </a:t>
            </a:r>
            <a:r>
              <a:rPr lang="en-US" dirty="0">
                <a:solidFill>
                  <a:schemeClr val="accent1"/>
                </a:solidFill>
              </a:rPr>
              <a:t>of </a:t>
            </a:r>
            <a:r>
              <a:rPr lang="en-US" dirty="0" smtClean="0">
                <a:solidFill>
                  <a:schemeClr val="accent1"/>
                </a:solidFill>
              </a:rPr>
              <a:t>Representation/Interpretation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latin typeface="+mj-lt"/>
              </a:rPr>
              <a:t>7/23/2012</a:t>
            </a:r>
            <a:endParaRPr lang="en-US">
              <a:latin typeface="+mj-lt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+mj-lt"/>
              </a:rPr>
              <a:t>Summer 2012 -- Lecture #20</a:t>
            </a:r>
            <a:endParaRPr lang="en-US" dirty="0">
              <a:latin typeface="+mj-lt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latin typeface="+mj-lt"/>
              </a:rPr>
              <a:pPr/>
              <a:t>22</a:t>
            </a:fld>
            <a:endParaRPr lang="en-US">
              <a:latin typeface="+mj-lt"/>
            </a:endParaRPr>
          </a:p>
        </p:txBody>
      </p:sp>
      <p:sp>
        <p:nvSpPr>
          <p:cNvPr id="28676" name="Rectangle 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95900" y="2197100"/>
            <a:ext cx="3848100" cy="896938"/>
          </a:xfrm>
          <a:noFill/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chemeClr val="accent5"/>
                </a:solidFill>
                <a:latin typeface="+mj-lt"/>
              </a:rPr>
              <a:t>lw</a:t>
            </a:r>
            <a:r>
              <a:rPr lang="en-US" sz="1600" dirty="0">
                <a:solidFill>
                  <a:schemeClr val="accent5"/>
                </a:solidFill>
                <a:latin typeface="+mj-lt"/>
              </a:rPr>
              <a:t>	  $t0, 0($2)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chemeClr val="accent5"/>
                </a:solidFill>
                <a:latin typeface="+mj-lt"/>
              </a:rPr>
              <a:t>lw</a:t>
            </a:r>
            <a:r>
              <a:rPr lang="en-US" sz="1600" dirty="0">
                <a:solidFill>
                  <a:schemeClr val="accent5"/>
                </a:solidFill>
                <a:latin typeface="+mj-lt"/>
              </a:rPr>
              <a:t>	  $t1, 4($2)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chemeClr val="accent5"/>
                </a:solidFill>
                <a:latin typeface="+mj-lt"/>
              </a:rPr>
              <a:t>sw</a:t>
            </a:r>
            <a:r>
              <a:rPr lang="en-US" sz="1600" dirty="0">
                <a:solidFill>
                  <a:schemeClr val="accent5"/>
                </a:solidFill>
                <a:latin typeface="+mj-lt"/>
              </a:rPr>
              <a:t>	  $t1, 0($2)</a:t>
            </a:r>
          </a:p>
          <a:p>
            <a:pPr marL="342900" indent="-342900"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chemeClr val="accent5"/>
                </a:solidFill>
                <a:latin typeface="+mj-lt"/>
              </a:rPr>
              <a:t>sw</a:t>
            </a:r>
            <a:r>
              <a:rPr lang="en-US" sz="1600" dirty="0">
                <a:solidFill>
                  <a:schemeClr val="accent5"/>
                </a:solidFill>
                <a:latin typeface="+mj-lt"/>
              </a:rPr>
              <a:t>	  $t0, 4($2)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028700" y="1435290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Higher-Level Language</a:t>
            </a:r>
            <a:br>
              <a:rPr lang="en-US" sz="1800" b="1" dirty="0" smtClean="0">
                <a:solidFill>
                  <a:schemeClr val="tx1"/>
                </a:solidFill>
                <a:latin typeface="+mj-lt"/>
              </a:rPr>
            </a:b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Program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(e.g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.  C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1028700" y="2393659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>
                <a:solidFill>
                  <a:schemeClr val="accent5"/>
                </a:solidFill>
                <a:latin typeface="+mj-lt"/>
              </a:rPr>
              <a:t>Assembly </a:t>
            </a:r>
            <a:r>
              <a:rPr lang="en-US" sz="1800" b="1" dirty="0" smtClean="0">
                <a:solidFill>
                  <a:schemeClr val="accent5"/>
                </a:solidFill>
                <a:latin typeface="+mj-lt"/>
              </a:rPr>
              <a:t>Language Program </a:t>
            </a:r>
            <a:r>
              <a:rPr lang="en-US" sz="1800" b="1" dirty="0">
                <a:solidFill>
                  <a:schemeClr val="accent5"/>
                </a:solidFill>
                <a:latin typeface="+mj-lt"/>
              </a:rPr>
              <a:t>(</a:t>
            </a:r>
            <a:r>
              <a:rPr lang="en-US" sz="1800" b="1" dirty="0" smtClean="0">
                <a:solidFill>
                  <a:schemeClr val="accent5"/>
                </a:solidFill>
                <a:latin typeface="+mj-lt"/>
              </a:rPr>
              <a:t>e.g.  MIPS</a:t>
            </a:r>
            <a:r>
              <a:rPr lang="en-US" sz="1800" b="1" dirty="0">
                <a:solidFill>
                  <a:schemeClr val="accent5"/>
                </a:solidFill>
                <a:latin typeface="+mj-lt"/>
              </a:rPr>
              <a:t>)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1028700" y="3295840"/>
            <a:ext cx="2590800" cy="52219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>
                <a:solidFill>
                  <a:schemeClr val="accent4"/>
                </a:solidFill>
                <a:latin typeface="+mj-lt"/>
              </a:rPr>
              <a:t>Machine </a:t>
            </a:r>
            <a:r>
              <a:rPr lang="en-US" sz="1800" b="1" dirty="0" smtClean="0">
                <a:solidFill>
                  <a:schemeClr val="accent4"/>
                </a:solidFill>
                <a:latin typeface="+mj-lt"/>
              </a:rPr>
              <a:t>Language </a:t>
            </a:r>
            <a:r>
              <a:rPr lang="en-US" sz="1800" b="1" dirty="0">
                <a:solidFill>
                  <a:schemeClr val="accent4"/>
                </a:solidFill>
                <a:latin typeface="+mj-lt"/>
              </a:rPr>
              <a:t>Program (MIPS)</a:t>
            </a: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304800" y="4616640"/>
            <a:ext cx="4038600" cy="53886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sz="1800" b="1" dirty="0">
                <a:solidFill>
                  <a:schemeClr val="accent6"/>
                </a:solidFill>
                <a:latin typeface="+mj-lt"/>
              </a:rPr>
              <a:t>Hardware Architecture </a:t>
            </a:r>
            <a:r>
              <a:rPr lang="en-US" sz="1800" b="1" dirty="0" smtClean="0">
                <a:solidFill>
                  <a:schemeClr val="accent6"/>
                </a:solidFill>
                <a:latin typeface="+mj-lt"/>
              </a:rPr>
              <a:t>Description</a:t>
            </a:r>
            <a:br>
              <a:rPr lang="en-US" sz="1800" b="1" dirty="0" smtClean="0">
                <a:solidFill>
                  <a:schemeClr val="accent6"/>
                </a:solidFill>
                <a:latin typeface="+mj-lt"/>
              </a:rPr>
            </a:br>
            <a:r>
              <a:rPr lang="en-US" sz="1800" b="1" dirty="0" smtClean="0">
                <a:solidFill>
                  <a:schemeClr val="accent6"/>
                </a:solidFill>
                <a:latin typeface="+mj-lt"/>
              </a:rPr>
              <a:t>(</a:t>
            </a:r>
            <a:r>
              <a:rPr lang="en-US" sz="1800" b="1" dirty="0">
                <a:solidFill>
                  <a:schemeClr val="accent6"/>
                </a:solidFill>
                <a:latin typeface="+mj-lt"/>
              </a:rPr>
              <a:t>e.g</a:t>
            </a:r>
            <a:r>
              <a:rPr lang="en-US" sz="1800" b="1" dirty="0" smtClean="0">
                <a:solidFill>
                  <a:schemeClr val="accent6"/>
                </a:solidFill>
                <a:latin typeface="+mj-lt"/>
              </a:rPr>
              <a:t>.  </a:t>
            </a:r>
            <a:r>
              <a:rPr lang="en-US" sz="1800" b="1" dirty="0">
                <a:solidFill>
                  <a:schemeClr val="accent6"/>
                </a:solidFill>
                <a:latin typeface="+mj-lt"/>
              </a:rPr>
              <a:t>block diagrams)</a:t>
            </a:r>
            <a:r>
              <a:rPr lang="en-US" sz="1800" dirty="0">
                <a:solidFill>
                  <a:schemeClr val="accent6"/>
                </a:solidFill>
                <a:latin typeface="+mj-lt"/>
              </a:rPr>
              <a:t> 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2327148" y="1984413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28683" name="Rectangle 13"/>
          <p:cNvSpPr>
            <a:spLocks noChangeArrowheads="1"/>
          </p:cNvSpPr>
          <p:nvPr/>
        </p:nvSpPr>
        <p:spPr bwMode="auto">
          <a:xfrm>
            <a:off x="2413000" y="2019680"/>
            <a:ext cx="1308100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i="1" dirty="0">
                <a:solidFill>
                  <a:schemeClr val="tx1"/>
                </a:solidFill>
                <a:latin typeface="+mj-lt"/>
              </a:rPr>
              <a:t>Compiler</a:t>
            </a:r>
          </a:p>
        </p:txBody>
      </p:sp>
      <p:sp>
        <p:nvSpPr>
          <p:cNvPr id="28684" name="Rectangle 14"/>
          <p:cNvSpPr>
            <a:spLocks noChangeArrowheads="1"/>
          </p:cNvSpPr>
          <p:nvPr/>
        </p:nvSpPr>
        <p:spPr bwMode="auto">
          <a:xfrm>
            <a:off x="2413000" y="2953586"/>
            <a:ext cx="1435100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i="1" dirty="0">
                <a:solidFill>
                  <a:schemeClr val="tx1"/>
                </a:solidFill>
                <a:latin typeface="+mj-lt"/>
              </a:rPr>
              <a:t>Assembler</a:t>
            </a:r>
          </a:p>
        </p:txBody>
      </p:sp>
      <p:sp>
        <p:nvSpPr>
          <p:cNvPr id="28685" name="Line 15"/>
          <p:cNvSpPr>
            <a:spLocks noChangeShapeType="1"/>
          </p:cNvSpPr>
          <p:nvPr/>
        </p:nvSpPr>
        <p:spPr bwMode="auto">
          <a:xfrm>
            <a:off x="2355723" y="3841940"/>
            <a:ext cx="0" cy="774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58800" y="4045520"/>
            <a:ext cx="1676400" cy="5242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800" i="1" dirty="0">
                <a:solidFill>
                  <a:schemeClr val="tx1"/>
                </a:solidFill>
                <a:latin typeface="+mj-lt"/>
              </a:rPr>
              <a:t>Machine Interpretation</a:t>
            </a:r>
          </a:p>
        </p:txBody>
      </p:sp>
      <p:sp>
        <p:nvSpPr>
          <p:cNvPr id="28687" name="Rectangle 17"/>
          <p:cNvSpPr>
            <a:spLocks noChangeArrowheads="1"/>
          </p:cNvSpPr>
          <p:nvPr/>
        </p:nvSpPr>
        <p:spPr bwMode="auto">
          <a:xfrm>
            <a:off x="4624585" y="1345034"/>
            <a:ext cx="3086100" cy="7096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40" tIns="25400" rIns="91440" bIns="25400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78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temp =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v[k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];</a:t>
            </a:r>
          </a:p>
          <a:p>
            <a:pPr marL="342900" indent="-342900" algn="l">
              <a:lnSpc>
                <a:spcPct val="78000"/>
              </a:lnSpc>
            </a:pPr>
            <a:r>
              <a:rPr lang="en-US" sz="1800" dirty="0" err="1">
                <a:solidFill>
                  <a:schemeClr val="tx1"/>
                </a:solidFill>
                <a:latin typeface="+mj-lt"/>
              </a:rPr>
              <a:t>v[k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] = v[k+1];</a:t>
            </a:r>
          </a:p>
          <a:p>
            <a:pPr marL="342900" indent="-342900" algn="l">
              <a:lnSpc>
                <a:spcPct val="78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v[k+1] = temp;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689" name="Rectangle 20"/>
          <p:cNvSpPr>
            <a:spLocks noChangeArrowheads="1"/>
          </p:cNvSpPr>
          <p:nvPr/>
        </p:nvSpPr>
        <p:spPr bwMode="auto">
          <a:xfrm>
            <a:off x="4624585" y="3125450"/>
            <a:ext cx="3427219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accent4"/>
                </a:solidFill>
                <a:latin typeface="+mj-lt"/>
              </a:rPr>
              <a:t>0000 1001 1100 0110 1010 1111 0101 1000</a:t>
            </a:r>
          </a:p>
          <a:p>
            <a:pPr algn="l"/>
            <a:r>
              <a:rPr lang="en-US" sz="1400" dirty="0">
                <a:solidFill>
                  <a:schemeClr val="accent4"/>
                </a:solidFill>
                <a:latin typeface="+mj-lt"/>
              </a:rPr>
              <a:t>1010 1111 0101 1000 0000 1001 1100 0110 </a:t>
            </a:r>
          </a:p>
          <a:p>
            <a:pPr algn="l"/>
            <a:r>
              <a:rPr lang="en-US" sz="1400" dirty="0">
                <a:solidFill>
                  <a:schemeClr val="accent4"/>
                </a:solidFill>
                <a:latin typeface="+mj-lt"/>
              </a:rPr>
              <a:t>1100 0110 1010 1111 0101 1000 0000 1001 </a:t>
            </a:r>
          </a:p>
          <a:p>
            <a:pPr algn="l"/>
            <a:r>
              <a:rPr lang="en-US" sz="1400" dirty="0">
                <a:solidFill>
                  <a:schemeClr val="accent4"/>
                </a:solidFill>
                <a:latin typeface="+mj-lt"/>
              </a:rPr>
              <a:t>0101 1000 0000 1001 1100 0110 1010 1111 </a:t>
            </a:r>
          </a:p>
        </p:txBody>
      </p:sp>
      <p:sp>
        <p:nvSpPr>
          <p:cNvPr id="28690" name="Rectangle 22"/>
          <p:cNvSpPr>
            <a:spLocks noChangeArrowheads="1"/>
          </p:cNvSpPr>
          <p:nvPr/>
        </p:nvSpPr>
        <p:spPr bwMode="auto">
          <a:xfrm>
            <a:off x="304800" y="3835780"/>
            <a:ext cx="40386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28691" name="Line 23"/>
          <p:cNvSpPr>
            <a:spLocks noChangeShapeType="1"/>
          </p:cNvSpPr>
          <p:nvPr/>
        </p:nvSpPr>
        <p:spPr bwMode="auto">
          <a:xfrm flipH="1">
            <a:off x="2327148" y="2929318"/>
            <a:ext cx="3175" cy="3665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469900" y="5880478"/>
            <a:ext cx="3708400" cy="53886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sz="1800" b="1" dirty="0">
                <a:solidFill>
                  <a:srgbClr val="00B050"/>
                </a:solidFill>
                <a:latin typeface="+mj-lt"/>
              </a:rPr>
              <a:t>Logic Circuit Description</a:t>
            </a:r>
            <a:br>
              <a:rPr lang="en-US" sz="1800" b="1" dirty="0">
                <a:solidFill>
                  <a:srgbClr val="00B050"/>
                </a:solidFill>
                <a:latin typeface="+mj-lt"/>
              </a:rPr>
            </a:br>
            <a:r>
              <a:rPr lang="en-US" sz="1800" b="1" dirty="0">
                <a:solidFill>
                  <a:srgbClr val="00B050"/>
                </a:solidFill>
                <a:latin typeface="+mj-lt"/>
              </a:rPr>
              <a:t>(Circuit Schematic Diagrams)</a:t>
            </a:r>
          </a:p>
        </p:txBody>
      </p:sp>
      <p:sp>
        <p:nvSpPr>
          <p:cNvPr id="28693" name="Line 26"/>
          <p:cNvSpPr>
            <a:spLocks noChangeShapeType="1"/>
          </p:cNvSpPr>
          <p:nvPr/>
        </p:nvSpPr>
        <p:spPr bwMode="auto">
          <a:xfrm>
            <a:off x="2355723" y="5154988"/>
            <a:ext cx="0" cy="7254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28694" name="Rectangle 27"/>
          <p:cNvSpPr>
            <a:spLocks noChangeArrowheads="1"/>
          </p:cNvSpPr>
          <p:nvPr/>
        </p:nvSpPr>
        <p:spPr bwMode="auto">
          <a:xfrm>
            <a:off x="254000" y="5267515"/>
            <a:ext cx="1981200" cy="5242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800" i="1" dirty="0">
                <a:solidFill>
                  <a:schemeClr val="tx1"/>
                </a:solidFill>
                <a:latin typeface="+mj-lt"/>
              </a:rPr>
              <a:t>Architecture Implementation</a:t>
            </a:r>
          </a:p>
        </p:txBody>
      </p:sp>
      <p:pic>
        <p:nvPicPr>
          <p:cNvPr id="105476" name="Picture 4" descr="C:\Users\Justin\Desktop\et_contact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16200000">
            <a:off x="1422638" y="1118630"/>
            <a:ext cx="6858000" cy="4620741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0" y="228600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1270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CALL HOME, WE’VE MADE HARDWARE/SOFTWARE CONTACT!!!</a:t>
            </a:r>
            <a:endParaRPr lang="en-US" sz="6000" b="1" dirty="0">
              <a:ln w="12700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958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内容主要取材</a:t>
            </a:r>
          </a:p>
          <a:p>
            <a:pPr lvl="1"/>
            <a:r>
              <a:rPr lang="en-US" altLang="zh-CN" dirty="0" smtClean="0"/>
              <a:t>CS617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21</a:t>
            </a:r>
            <a:r>
              <a:rPr lang="zh-CN" altLang="en-US" dirty="0" smtClean="0"/>
              <a:t>讲</a:t>
            </a:r>
            <a:endParaRPr lang="en-US" altLang="zh-CN" dirty="0" smtClean="0"/>
          </a:p>
          <a:p>
            <a:r>
              <a:rPr lang="zh-CN" altLang="en-US" dirty="0"/>
              <a:t>快速回顾</a:t>
            </a:r>
            <a:r>
              <a:rPr lang="zh-CN" altLang="en-US" dirty="0" smtClean="0"/>
              <a:t>数据通路</a:t>
            </a:r>
            <a:endParaRPr lang="en-US" altLang="zh-CN" dirty="0"/>
          </a:p>
          <a:p>
            <a:r>
              <a:rPr lang="zh-CN" altLang="en-US" dirty="0" smtClean="0"/>
              <a:t>实现控制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时钟方法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8394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Register Timing Terms (Review)</a:t>
            </a:r>
          </a:p>
        </p:txBody>
      </p:sp>
      <p:sp>
        <p:nvSpPr>
          <p:cNvPr id="5325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Setup Time:</a:t>
            </a:r>
            <a:r>
              <a:rPr lang="en-US" dirty="0" smtClean="0"/>
              <a:t>  how long the input must be stable </a:t>
            </a:r>
            <a:r>
              <a:rPr lang="en-US" i="1" dirty="0" smtClean="0"/>
              <a:t>before </a:t>
            </a:r>
            <a:r>
              <a:rPr lang="en-US" dirty="0" smtClean="0"/>
              <a:t>the CLK trigger for proper input read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Hold Time:  </a:t>
            </a:r>
            <a:r>
              <a:rPr lang="en-US" dirty="0" smtClean="0"/>
              <a:t>how long the input must be stable </a:t>
            </a:r>
            <a:r>
              <a:rPr lang="en-US" i="1" dirty="0" smtClean="0"/>
              <a:t>after </a:t>
            </a:r>
            <a:r>
              <a:rPr lang="en-US" dirty="0" smtClean="0"/>
              <a:t>the CLK trigger for proper input read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“CLK-to-Q” Delay:  </a:t>
            </a:r>
            <a:r>
              <a:rPr lang="en-US" dirty="0" smtClean="0"/>
              <a:t>how long it takes the output to change, measured from the CLK trigger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7/19/2012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306F8-CDD1-E542-8AB6-801A2FCA93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2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Maximum Clock Frequency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204552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What is the max frequency of this circuit?</a:t>
            </a:r>
          </a:p>
          <a:p>
            <a:pPr lvl="1" eaLnBrk="1" hangingPunct="1"/>
            <a:r>
              <a:rPr lang="en-US" dirty="0" smtClean="0"/>
              <a:t>Limited by how much time needed to get correct Next State to Register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7/19/2012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EB19D-A831-4B48-866A-FD72DEF19F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7111" name="Picture 4" descr="fig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939" y="3290088"/>
            <a:ext cx="3886200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88997" name="Rectangle 5"/>
          <p:cNvSpPr>
            <a:spLocks noChangeArrowheads="1"/>
          </p:cNvSpPr>
          <p:nvPr/>
        </p:nvSpPr>
        <p:spPr bwMode="auto">
          <a:xfrm>
            <a:off x="4657608" y="3774624"/>
            <a:ext cx="3749040" cy="2495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normAutofit/>
          </a:bodyPr>
          <a:lstStyle/>
          <a:p>
            <a:pPr defTabSz="457200"/>
            <a:r>
              <a:rPr lang="en-US" sz="2800" dirty="0">
                <a:solidFill>
                  <a:srgbClr val="000000"/>
                </a:solidFill>
              </a:rPr>
              <a:t>Max Delay </a:t>
            </a:r>
            <a:r>
              <a:rPr lang="en-US" sz="2800" dirty="0" smtClean="0">
                <a:solidFill>
                  <a:srgbClr val="000000"/>
                </a:solidFill>
              </a:rPr>
              <a:t>=</a:t>
            </a:r>
          </a:p>
          <a:p>
            <a:pPr defTabSz="457200"/>
            <a:endParaRPr lang="en-US" sz="2800" dirty="0" smtClean="0">
              <a:solidFill>
                <a:srgbClr val="000000"/>
              </a:solidFill>
            </a:endParaRPr>
          </a:p>
          <a:p>
            <a:pPr defTabSz="457200"/>
            <a:endParaRPr lang="en-US" sz="2800" dirty="0" smtClean="0">
              <a:solidFill>
                <a:srgbClr val="000000"/>
              </a:solidFill>
            </a:endParaRPr>
          </a:p>
          <a:p>
            <a:pPr defTabSz="457200"/>
            <a:endParaRPr lang="en-US" sz="2800" dirty="0" smtClean="0">
              <a:solidFill>
                <a:srgbClr val="000000"/>
              </a:solidFill>
            </a:endParaRPr>
          </a:p>
          <a:p>
            <a:pPr defTabSz="457200"/>
            <a:r>
              <a:rPr lang="en-US" sz="2800" dirty="0" smtClean="0">
                <a:solidFill>
                  <a:srgbClr val="FF0000"/>
                </a:solidFill>
              </a:rPr>
              <a:t>Max Freq = 1/Max Delay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388998" name="Line 6"/>
          <p:cNvSpPr>
            <a:spLocks noChangeShapeType="1"/>
          </p:cNvSpPr>
          <p:nvPr/>
        </p:nvSpPr>
        <p:spPr bwMode="auto">
          <a:xfrm>
            <a:off x="1836739" y="4263225"/>
            <a:ext cx="1676400" cy="0"/>
          </a:xfrm>
          <a:prstGeom prst="line">
            <a:avLst/>
          </a:prstGeom>
          <a:noFill/>
          <a:ln w="38100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388999" name="Line 7"/>
          <p:cNvSpPr>
            <a:spLocks noChangeShapeType="1"/>
          </p:cNvSpPr>
          <p:nvPr/>
        </p:nvSpPr>
        <p:spPr bwMode="auto">
          <a:xfrm flipH="1">
            <a:off x="2674939" y="4898863"/>
            <a:ext cx="0" cy="54864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389000" name="Line 8"/>
          <p:cNvSpPr>
            <a:spLocks noChangeShapeType="1"/>
          </p:cNvSpPr>
          <p:nvPr/>
        </p:nvSpPr>
        <p:spPr bwMode="auto">
          <a:xfrm flipH="1">
            <a:off x="2674939" y="5787225"/>
            <a:ext cx="0" cy="5334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2240" y="3774842"/>
            <a:ext cx="2651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srgbClr val="00B050"/>
                </a:solidFill>
              </a:rPr>
              <a:t>Setup Time </a:t>
            </a:r>
          </a:p>
          <a:p>
            <a:pPr defTabSz="457200"/>
            <a:r>
              <a:rPr lang="en-US" sz="2800" dirty="0" smtClean="0">
                <a:solidFill>
                  <a:srgbClr val="000000"/>
                </a:solidFill>
              </a:rPr>
              <a:t>+ </a:t>
            </a:r>
            <a:r>
              <a:rPr lang="en-US" sz="2800" dirty="0" smtClean="0">
                <a:solidFill>
                  <a:srgbClr val="8064A2"/>
                </a:solidFill>
              </a:rPr>
              <a:t>CLK-to-Q Delay</a:t>
            </a:r>
          </a:p>
          <a:p>
            <a:pPr defTabSz="457200"/>
            <a:r>
              <a:rPr lang="en-US" sz="2800" dirty="0" smtClean="0">
                <a:solidFill>
                  <a:srgbClr val="000000"/>
                </a:solidFill>
              </a:rPr>
              <a:t>+ </a:t>
            </a:r>
            <a:r>
              <a:rPr lang="en-US" sz="2800" dirty="0" smtClean="0">
                <a:solidFill>
                  <a:srgbClr val="F79646"/>
                </a:solidFill>
              </a:rPr>
              <a:t>CL Delay</a:t>
            </a:r>
          </a:p>
          <a:p>
            <a:pPr defTabSz="457200"/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70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38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8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8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8998" grpId="0" animBg="1"/>
      <p:bldP spid="2388999" grpId="0" animBg="1"/>
      <p:bldP spid="238900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914400" y="4216930"/>
            <a:ext cx="5791200" cy="2200275"/>
            <a:chOff x="914400" y="4216930"/>
            <a:chExt cx="5791200" cy="2200275"/>
          </a:xfrm>
        </p:grpSpPr>
        <p:pic>
          <p:nvPicPr>
            <p:cNvPr id="6963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14400" y="4216930"/>
              <a:ext cx="5791200" cy="2200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5625297" y="545167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3200" dirty="0" smtClean="0">
                  <a:solidFill>
                    <a:prstClr val="black"/>
                  </a:solidFill>
                </a:rPr>
                <a:t>+</a:t>
              </a:r>
              <a:endParaRPr 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5400000">
              <a:off x="867767" y="5764329"/>
              <a:ext cx="654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b="1" dirty="0" err="1" smtClean="0">
                  <a:solidFill>
                    <a:prstClr val="black"/>
                  </a:solidFill>
                </a:rPr>
                <a:t>Reg</a:t>
              </a:r>
              <a:endParaRPr lang="en-US" sz="2400" b="1" dirty="0">
                <a:solidFill>
                  <a:prstClr val="black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5400000">
              <a:off x="6136177" y="5673662"/>
              <a:ext cx="654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b="1" dirty="0" err="1" smtClean="0">
                  <a:solidFill>
                    <a:prstClr val="black"/>
                  </a:solidFill>
                </a:rPr>
                <a:t>Reg</a:t>
              </a:r>
              <a:endParaRPr lang="en-US" sz="2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 Critical Path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889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critical path</a:t>
            </a:r>
            <a:r>
              <a:rPr lang="en-US" dirty="0" smtClean="0"/>
              <a:t> is the longest delay between </a:t>
            </a:r>
            <a:r>
              <a:rPr lang="en-US" i="1" dirty="0" smtClean="0"/>
              <a:t>any</a:t>
            </a:r>
            <a:r>
              <a:rPr lang="en-US" dirty="0" smtClean="0"/>
              <a:t> two registers in a circuit</a:t>
            </a:r>
          </a:p>
          <a:p>
            <a:r>
              <a:rPr lang="en-US" dirty="0" smtClean="0"/>
              <a:t>The clock period must be </a:t>
            </a:r>
            <a:r>
              <a:rPr lang="en-US" i="1" dirty="0" smtClean="0"/>
              <a:t>longer</a:t>
            </a:r>
            <a:r>
              <a:rPr lang="en-US" dirty="0" smtClean="0"/>
              <a:t> than this critical path, or the signal will not propagate properly to that next register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7/19/2012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74158" y="5891515"/>
            <a:ext cx="112274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3832" y="5497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569579" y="5266481"/>
            <a:ext cx="1412112" cy="625037"/>
          </a:xfrm>
          <a:prstGeom prst="bentConnector3">
            <a:avLst>
              <a:gd name="adj1" fmla="val 1885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28976" y="5291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9" name="Shape 28"/>
          <p:cNvCxnSpPr/>
          <p:nvPr/>
        </p:nvCxnSpPr>
        <p:spPr>
          <a:xfrm flipV="1">
            <a:off x="3854370" y="4653023"/>
            <a:ext cx="1469984" cy="613459"/>
          </a:xfrm>
          <a:prstGeom prst="bentConnector3">
            <a:avLst>
              <a:gd name="adj1" fmla="val 1063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50419" y="4680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0" name="Elbow Connector 39"/>
          <p:cNvCxnSpPr/>
          <p:nvPr/>
        </p:nvCxnSpPr>
        <p:spPr>
          <a:xfrm rot="10800000" flipH="1" flipV="1">
            <a:off x="5058137" y="4653022"/>
            <a:ext cx="1088020" cy="972273"/>
          </a:xfrm>
          <a:prstGeom prst="bentConnector3">
            <a:avLst>
              <a:gd name="adj1" fmla="val 4255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20449" y="5237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09145" y="4456254"/>
            <a:ext cx="2534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b="1" dirty="0" smtClean="0">
                <a:solidFill>
                  <a:prstClr val="black"/>
                </a:solidFill>
              </a:rPr>
              <a:t>Critical Path =</a:t>
            </a:r>
          </a:p>
          <a:p>
            <a:pPr defTabSz="457200"/>
            <a:r>
              <a:rPr lang="en-US" sz="2400" dirty="0" smtClean="0">
                <a:solidFill>
                  <a:srgbClr val="FF0000"/>
                </a:solidFill>
              </a:rPr>
              <a:t>	CL Delay 1</a:t>
            </a:r>
          </a:p>
          <a:p>
            <a:pPr defTabSz="457200"/>
            <a:r>
              <a:rPr lang="en-US" sz="2400" dirty="0" smtClean="0">
                <a:solidFill>
                  <a:srgbClr val="FF0000"/>
                </a:solidFill>
              </a:rPr>
              <a:t>	+ CL Delay 2</a:t>
            </a:r>
          </a:p>
          <a:p>
            <a:pPr defTabSz="457200"/>
            <a:r>
              <a:rPr lang="en-US" sz="2400" dirty="0" smtClean="0">
                <a:solidFill>
                  <a:srgbClr val="FF0000"/>
                </a:solidFill>
              </a:rPr>
              <a:t>	+ CL Delay 3</a:t>
            </a:r>
          </a:p>
          <a:p>
            <a:pPr defTabSz="457200"/>
            <a:r>
              <a:rPr lang="en-US" sz="2400" dirty="0" smtClean="0">
                <a:solidFill>
                  <a:srgbClr val="FF0000"/>
                </a:solidFill>
              </a:rPr>
              <a:t>	+ Adder Delay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81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35" grpId="0"/>
      <p:bldP spid="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Clocking Methodology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436937"/>
            <a:ext cx="8229600" cy="30146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Storage elements (</a:t>
            </a:r>
            <a:r>
              <a:rPr lang="en-US" sz="2800" dirty="0" err="1" smtClean="0"/>
              <a:t>RegFile</a:t>
            </a:r>
            <a:r>
              <a:rPr lang="en-US" sz="2800" dirty="0" smtClean="0"/>
              <a:t>, </a:t>
            </a:r>
            <a:r>
              <a:rPr lang="en-US" sz="2800" dirty="0" err="1" smtClean="0"/>
              <a:t>Mem</a:t>
            </a:r>
            <a:r>
              <a:rPr lang="en-US" sz="2800" dirty="0" smtClean="0"/>
              <a:t>, PC) triggered by same clock</a:t>
            </a:r>
          </a:p>
          <a:p>
            <a:pPr>
              <a:lnSpc>
                <a:spcPct val="90000"/>
              </a:lnSpc>
            </a:pPr>
            <a:r>
              <a:rPr lang="en-US" sz="2800" i="1" dirty="0" smtClean="0">
                <a:solidFill>
                  <a:srgbClr val="FF0000"/>
                </a:solidFill>
              </a:rPr>
              <a:t>Critical path</a:t>
            </a:r>
            <a:r>
              <a:rPr lang="en-US" sz="2800" dirty="0" smtClean="0"/>
              <a:t> determines length of clock period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This includes CLK-to-Q delay and setup delay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 far we have built a </a:t>
            </a:r>
            <a:r>
              <a:rPr lang="en-US" sz="2800" i="1" dirty="0" smtClean="0">
                <a:solidFill>
                  <a:srgbClr val="FF0000"/>
                </a:solidFill>
              </a:rPr>
              <a:t>single cycle CPU</a:t>
            </a:r>
            <a:r>
              <a:rPr lang="en-US" sz="2800" dirty="0" smtClean="0"/>
              <a:t> – entire instructions are executed in 1 clock cycle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Up next: pipelining to execute instructions in 5 clock cycles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flipV="1">
            <a:off x="539750" y="1447800"/>
            <a:ext cx="7835900" cy="317500"/>
            <a:chOff x="340" y="524"/>
            <a:chExt cx="4936" cy="200"/>
          </a:xfrm>
        </p:grpSpPr>
        <p:sp>
          <p:nvSpPr>
            <p:cNvPr id="51313" name="Line 5"/>
            <p:cNvSpPr>
              <a:spLocks noChangeShapeType="1"/>
            </p:cNvSpPr>
            <p:nvPr/>
          </p:nvSpPr>
          <p:spPr bwMode="auto">
            <a:xfrm>
              <a:off x="340" y="528"/>
              <a:ext cx="6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14" name="Line 6"/>
            <p:cNvSpPr>
              <a:spLocks noChangeShapeType="1"/>
            </p:cNvSpPr>
            <p:nvPr/>
          </p:nvSpPr>
          <p:spPr bwMode="auto">
            <a:xfrm>
              <a:off x="1042" y="532"/>
              <a:ext cx="0" cy="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15" name="Line 7"/>
            <p:cNvSpPr>
              <a:spLocks noChangeShapeType="1"/>
            </p:cNvSpPr>
            <p:nvPr/>
          </p:nvSpPr>
          <p:spPr bwMode="auto">
            <a:xfrm>
              <a:off x="1046" y="720"/>
              <a:ext cx="17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16" name="Line 8"/>
            <p:cNvSpPr>
              <a:spLocks noChangeShapeType="1"/>
            </p:cNvSpPr>
            <p:nvPr/>
          </p:nvSpPr>
          <p:spPr bwMode="auto">
            <a:xfrm flipV="1">
              <a:off x="2808" y="524"/>
              <a:ext cx="0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17" name="Line 9"/>
            <p:cNvSpPr>
              <a:spLocks noChangeShapeType="1"/>
            </p:cNvSpPr>
            <p:nvPr/>
          </p:nvSpPr>
          <p:spPr bwMode="auto">
            <a:xfrm>
              <a:off x="2812" y="528"/>
              <a:ext cx="17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18" name="Line 10"/>
            <p:cNvSpPr>
              <a:spLocks noChangeShapeType="1"/>
            </p:cNvSpPr>
            <p:nvPr/>
          </p:nvSpPr>
          <p:spPr bwMode="auto">
            <a:xfrm>
              <a:off x="4574" y="532"/>
              <a:ext cx="0" cy="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19" name="Line 11"/>
            <p:cNvSpPr>
              <a:spLocks noChangeShapeType="1"/>
            </p:cNvSpPr>
            <p:nvPr/>
          </p:nvSpPr>
          <p:spPr bwMode="auto">
            <a:xfrm>
              <a:off x="4578" y="720"/>
              <a:ext cx="6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632" name="Rectangle 12"/>
          <p:cNvSpPr>
            <a:spLocks noChangeArrowheads="1"/>
          </p:cNvSpPr>
          <p:nvPr/>
        </p:nvSpPr>
        <p:spPr bwMode="auto">
          <a:xfrm>
            <a:off x="457200" y="1295400"/>
            <a:ext cx="633413" cy="5207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800" dirty="0" err="1">
                <a:latin typeface="+mn-lt"/>
              </a:rPr>
              <a:t>Clk</a:t>
            </a:r>
            <a:endParaRPr lang="en-US" sz="2800" dirty="0">
              <a:latin typeface="+mn-lt"/>
            </a:endParaRPr>
          </a:p>
        </p:txBody>
      </p:sp>
      <p:sp>
        <p:nvSpPr>
          <p:cNvPr id="51209" name="Rectangle 13"/>
          <p:cNvSpPr>
            <a:spLocks noChangeArrowheads="1"/>
          </p:cNvSpPr>
          <p:nvPr/>
        </p:nvSpPr>
        <p:spPr bwMode="auto">
          <a:xfrm>
            <a:off x="1619250" y="1905000"/>
            <a:ext cx="279400" cy="142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0" name="Line 14"/>
          <p:cNvSpPr>
            <a:spLocks noChangeShapeType="1"/>
          </p:cNvSpPr>
          <p:nvPr/>
        </p:nvSpPr>
        <p:spPr bwMode="auto">
          <a:xfrm>
            <a:off x="1752600" y="33274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1" name="Line 15"/>
          <p:cNvSpPr>
            <a:spLocks noChangeShapeType="1"/>
          </p:cNvSpPr>
          <p:nvPr/>
        </p:nvSpPr>
        <p:spPr bwMode="auto">
          <a:xfrm flipH="1">
            <a:off x="1143000" y="21209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2" name="Rectangle 16"/>
          <p:cNvSpPr>
            <a:spLocks noChangeArrowheads="1"/>
          </p:cNvSpPr>
          <p:nvPr/>
        </p:nvSpPr>
        <p:spPr bwMode="auto">
          <a:xfrm>
            <a:off x="1287463" y="2197100"/>
            <a:ext cx="2317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Times" charset="0"/>
              </a:rPr>
              <a:t>.</a:t>
            </a:r>
          </a:p>
          <a:p>
            <a:r>
              <a:rPr lang="en-US" sz="1600" b="1">
                <a:latin typeface="Times" charset="0"/>
              </a:rPr>
              <a:t>.</a:t>
            </a:r>
          </a:p>
          <a:p>
            <a:r>
              <a:rPr lang="en-US" sz="1600" b="1">
                <a:latin typeface="Times" charset="0"/>
              </a:rPr>
              <a:t>.</a:t>
            </a:r>
          </a:p>
        </p:txBody>
      </p:sp>
      <p:sp>
        <p:nvSpPr>
          <p:cNvPr id="51213" name="Line 17"/>
          <p:cNvSpPr>
            <a:spLocks noChangeShapeType="1"/>
          </p:cNvSpPr>
          <p:nvPr/>
        </p:nvSpPr>
        <p:spPr bwMode="auto">
          <a:xfrm flipH="1">
            <a:off x="1143000" y="31115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4" name="Line 18"/>
          <p:cNvSpPr>
            <a:spLocks noChangeShapeType="1"/>
          </p:cNvSpPr>
          <p:nvPr/>
        </p:nvSpPr>
        <p:spPr bwMode="auto">
          <a:xfrm flipH="1">
            <a:off x="1905000" y="2120900"/>
            <a:ext cx="469900" cy="0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5" name="Rectangle 19"/>
          <p:cNvSpPr>
            <a:spLocks noChangeArrowheads="1"/>
          </p:cNvSpPr>
          <p:nvPr/>
        </p:nvSpPr>
        <p:spPr bwMode="auto">
          <a:xfrm>
            <a:off x="2049463" y="2197100"/>
            <a:ext cx="2317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Times" charset="0"/>
              </a:rPr>
              <a:t>.</a:t>
            </a:r>
          </a:p>
          <a:p>
            <a:r>
              <a:rPr lang="en-US" sz="1600" b="1">
                <a:latin typeface="Times" charset="0"/>
              </a:rPr>
              <a:t>.</a:t>
            </a:r>
          </a:p>
          <a:p>
            <a:r>
              <a:rPr lang="en-US" sz="1600" b="1">
                <a:latin typeface="Times" charset="0"/>
              </a:rPr>
              <a:t>.</a:t>
            </a:r>
          </a:p>
        </p:txBody>
      </p:sp>
      <p:sp>
        <p:nvSpPr>
          <p:cNvPr id="51216" name="Line 20"/>
          <p:cNvSpPr>
            <a:spLocks noChangeShapeType="1"/>
          </p:cNvSpPr>
          <p:nvPr/>
        </p:nvSpPr>
        <p:spPr bwMode="auto">
          <a:xfrm flipH="1">
            <a:off x="1905000" y="31115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7" name="Rectangle 21"/>
          <p:cNvSpPr>
            <a:spLocks noChangeArrowheads="1"/>
          </p:cNvSpPr>
          <p:nvPr/>
        </p:nvSpPr>
        <p:spPr bwMode="auto">
          <a:xfrm>
            <a:off x="7181850" y="1905000"/>
            <a:ext cx="279400" cy="142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8" name="Line 22"/>
          <p:cNvSpPr>
            <a:spLocks noChangeShapeType="1"/>
          </p:cNvSpPr>
          <p:nvPr/>
        </p:nvSpPr>
        <p:spPr bwMode="auto">
          <a:xfrm flipH="1">
            <a:off x="6705600" y="2120900"/>
            <a:ext cx="469900" cy="0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9" name="Rectangle 23"/>
          <p:cNvSpPr>
            <a:spLocks noChangeArrowheads="1"/>
          </p:cNvSpPr>
          <p:nvPr/>
        </p:nvSpPr>
        <p:spPr bwMode="auto">
          <a:xfrm>
            <a:off x="6850063" y="2197100"/>
            <a:ext cx="2317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Times" charset="0"/>
              </a:rPr>
              <a:t>.</a:t>
            </a:r>
          </a:p>
          <a:p>
            <a:r>
              <a:rPr lang="en-US" sz="1600" b="1">
                <a:latin typeface="Times" charset="0"/>
              </a:rPr>
              <a:t>.</a:t>
            </a:r>
          </a:p>
          <a:p>
            <a:r>
              <a:rPr lang="en-US" sz="1600" b="1">
                <a:latin typeface="Times" charset="0"/>
              </a:rPr>
              <a:t>.</a:t>
            </a:r>
          </a:p>
        </p:txBody>
      </p:sp>
      <p:sp>
        <p:nvSpPr>
          <p:cNvPr id="51220" name="Line 24"/>
          <p:cNvSpPr>
            <a:spLocks noChangeShapeType="1"/>
          </p:cNvSpPr>
          <p:nvPr/>
        </p:nvSpPr>
        <p:spPr bwMode="auto">
          <a:xfrm flipH="1">
            <a:off x="6705600" y="31115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1" name="Line 25"/>
          <p:cNvSpPr>
            <a:spLocks noChangeShapeType="1"/>
          </p:cNvSpPr>
          <p:nvPr/>
        </p:nvSpPr>
        <p:spPr bwMode="auto">
          <a:xfrm flipH="1">
            <a:off x="7467600" y="21209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2" name="Rectangle 26"/>
          <p:cNvSpPr>
            <a:spLocks noChangeArrowheads="1"/>
          </p:cNvSpPr>
          <p:nvPr/>
        </p:nvSpPr>
        <p:spPr bwMode="auto">
          <a:xfrm>
            <a:off x="7612063" y="2197100"/>
            <a:ext cx="2317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Times" charset="0"/>
              </a:rPr>
              <a:t>.</a:t>
            </a:r>
          </a:p>
          <a:p>
            <a:r>
              <a:rPr lang="en-US" sz="1600" b="1">
                <a:latin typeface="Times" charset="0"/>
              </a:rPr>
              <a:t>.</a:t>
            </a:r>
          </a:p>
          <a:p>
            <a:r>
              <a:rPr lang="en-US" sz="1600" b="1">
                <a:latin typeface="Times" charset="0"/>
              </a:rPr>
              <a:t>.</a:t>
            </a:r>
          </a:p>
        </p:txBody>
      </p:sp>
      <p:sp>
        <p:nvSpPr>
          <p:cNvPr id="51223" name="Line 27"/>
          <p:cNvSpPr>
            <a:spLocks noChangeShapeType="1"/>
          </p:cNvSpPr>
          <p:nvPr/>
        </p:nvSpPr>
        <p:spPr bwMode="auto">
          <a:xfrm flipH="1">
            <a:off x="7467600" y="31115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4" name="Rectangle 28"/>
          <p:cNvSpPr>
            <a:spLocks noChangeArrowheads="1"/>
          </p:cNvSpPr>
          <p:nvPr/>
        </p:nvSpPr>
        <p:spPr bwMode="auto">
          <a:xfrm>
            <a:off x="2381250" y="1905000"/>
            <a:ext cx="4318000" cy="142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378076" y="2244729"/>
            <a:ext cx="1173163" cy="414338"/>
            <a:chOff x="1446" y="1758"/>
            <a:chExt cx="739" cy="261"/>
          </a:xfrm>
        </p:grpSpPr>
        <p:sp>
          <p:nvSpPr>
            <p:cNvPr id="51303" name="Oval 30"/>
            <p:cNvSpPr>
              <a:spLocks noChangeArrowheads="1"/>
            </p:cNvSpPr>
            <p:nvPr/>
          </p:nvSpPr>
          <p:spPr bwMode="auto">
            <a:xfrm>
              <a:off x="1935" y="1864"/>
              <a:ext cx="51" cy="5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1618" y="1758"/>
              <a:ext cx="307" cy="261"/>
              <a:chOff x="1618" y="1758"/>
              <a:chExt cx="307" cy="261"/>
            </a:xfrm>
          </p:grpSpPr>
          <p:sp>
            <p:nvSpPr>
              <p:cNvPr id="51308" name="Arc 32"/>
              <p:cNvSpPr>
                <a:spLocks/>
              </p:cNvSpPr>
              <p:nvPr/>
            </p:nvSpPr>
            <p:spPr bwMode="auto">
              <a:xfrm>
                <a:off x="1791" y="1758"/>
                <a:ext cx="132" cy="128"/>
              </a:xfrm>
              <a:custGeom>
                <a:avLst/>
                <a:gdLst>
                  <a:gd name="T0" fmla="*/ 0 w 21764"/>
                  <a:gd name="T1" fmla="*/ 0 h 21600"/>
                  <a:gd name="T2" fmla="*/ 0 w 21764"/>
                  <a:gd name="T3" fmla="*/ 0 h 21600"/>
                  <a:gd name="T4" fmla="*/ 0 w 2176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64"/>
                  <a:gd name="T10" fmla="*/ 0 h 21600"/>
                  <a:gd name="T11" fmla="*/ 21764 w 2176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64" h="21600" fill="none" extrusionOk="0">
                    <a:moveTo>
                      <a:pt x="-1" y="0"/>
                    </a:moveTo>
                    <a:cubicBezTo>
                      <a:pt x="54" y="0"/>
                      <a:pt x="109" y="-1"/>
                      <a:pt x="164" y="0"/>
                    </a:cubicBezTo>
                    <a:cubicBezTo>
                      <a:pt x="12093" y="0"/>
                      <a:pt x="21764" y="9670"/>
                      <a:pt x="21764" y="21600"/>
                    </a:cubicBezTo>
                  </a:path>
                  <a:path w="21764" h="21600" stroke="0" extrusionOk="0">
                    <a:moveTo>
                      <a:pt x="-1" y="0"/>
                    </a:moveTo>
                    <a:cubicBezTo>
                      <a:pt x="54" y="0"/>
                      <a:pt x="109" y="-1"/>
                      <a:pt x="164" y="0"/>
                    </a:cubicBezTo>
                    <a:cubicBezTo>
                      <a:pt x="12093" y="0"/>
                      <a:pt x="21764" y="9670"/>
                      <a:pt x="21764" y="21600"/>
                    </a:cubicBezTo>
                    <a:lnTo>
                      <a:pt x="16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09" name="Arc 33"/>
              <p:cNvSpPr>
                <a:spLocks/>
              </p:cNvSpPr>
              <p:nvPr/>
            </p:nvSpPr>
            <p:spPr bwMode="auto">
              <a:xfrm rot="10800000">
                <a:off x="1794" y="1888"/>
                <a:ext cx="131" cy="127"/>
              </a:xfrm>
              <a:custGeom>
                <a:avLst/>
                <a:gdLst>
                  <a:gd name="T0" fmla="*/ 0 w 21599"/>
                  <a:gd name="T1" fmla="*/ 0 h 21599"/>
                  <a:gd name="T2" fmla="*/ 0 w 21599"/>
                  <a:gd name="T3" fmla="*/ 0 h 21599"/>
                  <a:gd name="T4" fmla="*/ 0 w 21599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599"/>
                  <a:gd name="T11" fmla="*/ 21599 w 21599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599" fill="none" extrusionOk="0">
                    <a:moveTo>
                      <a:pt x="-1" y="21429"/>
                    </a:moveTo>
                    <a:cubicBezTo>
                      <a:pt x="91" y="9630"/>
                      <a:pt x="9635" y="89"/>
                      <a:pt x="21434" y="-1"/>
                    </a:cubicBezTo>
                  </a:path>
                  <a:path w="21599" h="21599" stroke="0" extrusionOk="0">
                    <a:moveTo>
                      <a:pt x="-1" y="21429"/>
                    </a:moveTo>
                    <a:cubicBezTo>
                      <a:pt x="91" y="9630"/>
                      <a:pt x="9635" y="89"/>
                      <a:pt x="21434" y="-1"/>
                    </a:cubicBezTo>
                    <a:lnTo>
                      <a:pt x="21599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10" name="Line 34"/>
              <p:cNvSpPr>
                <a:spLocks noChangeShapeType="1"/>
              </p:cNvSpPr>
              <p:nvPr/>
            </p:nvSpPr>
            <p:spPr bwMode="auto">
              <a:xfrm flipH="1">
                <a:off x="1618" y="1761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11" name="Line 35"/>
              <p:cNvSpPr>
                <a:spLocks noChangeShapeType="1"/>
              </p:cNvSpPr>
              <p:nvPr/>
            </p:nvSpPr>
            <p:spPr bwMode="auto">
              <a:xfrm>
                <a:off x="1618" y="1763"/>
                <a:ext cx="0" cy="2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12" name="Line 36"/>
              <p:cNvSpPr>
                <a:spLocks noChangeShapeType="1"/>
              </p:cNvSpPr>
              <p:nvPr/>
            </p:nvSpPr>
            <p:spPr bwMode="auto">
              <a:xfrm flipH="1">
                <a:off x="1618" y="201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305" name="Line 37"/>
            <p:cNvSpPr>
              <a:spLocks noChangeShapeType="1"/>
            </p:cNvSpPr>
            <p:nvPr/>
          </p:nvSpPr>
          <p:spPr bwMode="auto">
            <a:xfrm flipH="1">
              <a:off x="1447" y="1823"/>
              <a:ext cx="174" cy="0"/>
            </a:xfrm>
            <a:prstGeom prst="line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06" name="Line 38"/>
            <p:cNvSpPr>
              <a:spLocks noChangeShapeType="1"/>
            </p:cNvSpPr>
            <p:nvPr/>
          </p:nvSpPr>
          <p:spPr bwMode="auto">
            <a:xfrm flipH="1">
              <a:off x="1446" y="1959"/>
              <a:ext cx="1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07" name="Line 39"/>
            <p:cNvSpPr>
              <a:spLocks noChangeShapeType="1"/>
            </p:cNvSpPr>
            <p:nvPr/>
          </p:nvSpPr>
          <p:spPr bwMode="auto">
            <a:xfrm>
              <a:off x="1993" y="189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376490" y="2836863"/>
            <a:ext cx="1235076" cy="401637"/>
            <a:chOff x="1445" y="2131"/>
            <a:chExt cx="778" cy="253"/>
          </a:xfrm>
        </p:grpSpPr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1647" y="2131"/>
              <a:ext cx="340" cy="253"/>
              <a:chOff x="1647" y="2131"/>
              <a:chExt cx="340" cy="253"/>
            </a:xfrm>
          </p:grpSpPr>
          <p:sp>
            <p:nvSpPr>
              <p:cNvPr id="51298" name="Arc 42"/>
              <p:cNvSpPr>
                <a:spLocks/>
              </p:cNvSpPr>
              <p:nvPr/>
            </p:nvSpPr>
            <p:spPr bwMode="auto">
              <a:xfrm>
                <a:off x="1647" y="2131"/>
                <a:ext cx="276" cy="122"/>
              </a:xfrm>
              <a:custGeom>
                <a:avLst/>
                <a:gdLst>
                  <a:gd name="T0" fmla="*/ 0 w 21679"/>
                  <a:gd name="T1" fmla="*/ 0 h 21600"/>
                  <a:gd name="T2" fmla="*/ 0 w 21679"/>
                  <a:gd name="T3" fmla="*/ 0 h 21600"/>
                  <a:gd name="T4" fmla="*/ 0 w 2167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79"/>
                  <a:gd name="T10" fmla="*/ 0 h 21600"/>
                  <a:gd name="T11" fmla="*/ 21679 w 2167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9" h="21600" fill="none" extrusionOk="0">
                    <a:moveTo>
                      <a:pt x="0" y="0"/>
                    </a:moveTo>
                    <a:cubicBezTo>
                      <a:pt x="26" y="0"/>
                      <a:pt x="52" y="-1"/>
                      <a:pt x="79" y="0"/>
                    </a:cubicBezTo>
                    <a:cubicBezTo>
                      <a:pt x="12008" y="0"/>
                      <a:pt x="21679" y="9670"/>
                      <a:pt x="21679" y="21600"/>
                    </a:cubicBezTo>
                  </a:path>
                  <a:path w="21679" h="21600" stroke="0" extrusionOk="0">
                    <a:moveTo>
                      <a:pt x="0" y="0"/>
                    </a:moveTo>
                    <a:cubicBezTo>
                      <a:pt x="26" y="0"/>
                      <a:pt x="52" y="-1"/>
                      <a:pt x="79" y="0"/>
                    </a:cubicBezTo>
                    <a:cubicBezTo>
                      <a:pt x="12008" y="0"/>
                      <a:pt x="21679" y="9670"/>
                      <a:pt x="21679" y="21600"/>
                    </a:cubicBezTo>
                    <a:lnTo>
                      <a:pt x="79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99" name="Arc 43"/>
              <p:cNvSpPr>
                <a:spLocks/>
              </p:cNvSpPr>
              <p:nvPr/>
            </p:nvSpPr>
            <p:spPr bwMode="auto">
              <a:xfrm rot="10800000">
                <a:off x="1650" y="2262"/>
                <a:ext cx="275" cy="12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1"/>
                      <a:pt x="9622" y="43"/>
                      <a:pt x="21521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1"/>
                      <a:pt x="9622" y="43"/>
                      <a:pt x="21521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00" name="Oval 44"/>
              <p:cNvSpPr>
                <a:spLocks noChangeArrowheads="1"/>
              </p:cNvSpPr>
              <p:nvPr/>
            </p:nvSpPr>
            <p:spPr bwMode="auto">
              <a:xfrm>
                <a:off x="1935" y="2235"/>
                <a:ext cx="52" cy="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01" name="Arc 45"/>
              <p:cNvSpPr>
                <a:spLocks/>
              </p:cNvSpPr>
              <p:nvPr/>
            </p:nvSpPr>
            <p:spPr bwMode="auto">
              <a:xfrm>
                <a:off x="1647" y="2131"/>
                <a:ext cx="79" cy="122"/>
              </a:xfrm>
              <a:custGeom>
                <a:avLst/>
                <a:gdLst>
                  <a:gd name="T0" fmla="*/ 0 w 21879"/>
                  <a:gd name="T1" fmla="*/ 0 h 21600"/>
                  <a:gd name="T2" fmla="*/ 0 w 21879"/>
                  <a:gd name="T3" fmla="*/ 0 h 21600"/>
                  <a:gd name="T4" fmla="*/ 0 w 2187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9"/>
                  <a:gd name="T10" fmla="*/ 0 h 21600"/>
                  <a:gd name="T11" fmla="*/ 21879 w 2187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9" h="21600" fill="none" extrusionOk="0">
                    <a:moveTo>
                      <a:pt x="-1" y="1"/>
                    </a:moveTo>
                    <a:cubicBezTo>
                      <a:pt x="92" y="0"/>
                      <a:pt x="185" y="-1"/>
                      <a:pt x="279" y="0"/>
                    </a:cubicBezTo>
                    <a:cubicBezTo>
                      <a:pt x="12208" y="0"/>
                      <a:pt x="21879" y="9670"/>
                      <a:pt x="21879" y="21600"/>
                    </a:cubicBezTo>
                  </a:path>
                  <a:path w="21879" h="21600" stroke="0" extrusionOk="0">
                    <a:moveTo>
                      <a:pt x="-1" y="1"/>
                    </a:moveTo>
                    <a:cubicBezTo>
                      <a:pt x="92" y="0"/>
                      <a:pt x="185" y="-1"/>
                      <a:pt x="279" y="0"/>
                    </a:cubicBezTo>
                    <a:cubicBezTo>
                      <a:pt x="12208" y="0"/>
                      <a:pt x="21879" y="9670"/>
                      <a:pt x="21879" y="21600"/>
                    </a:cubicBezTo>
                    <a:lnTo>
                      <a:pt x="279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02" name="Arc 46"/>
              <p:cNvSpPr>
                <a:spLocks/>
              </p:cNvSpPr>
              <p:nvPr/>
            </p:nvSpPr>
            <p:spPr bwMode="auto">
              <a:xfrm rot="10800000">
                <a:off x="1647" y="2262"/>
                <a:ext cx="78" cy="122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7"/>
                      <a:pt x="9501" y="152"/>
                      <a:pt x="21320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7"/>
                      <a:pt x="9501" y="152"/>
                      <a:pt x="21320" y="-1"/>
                    </a:cubicBezTo>
                    <a:lnTo>
                      <a:pt x="2160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295" name="Line 47"/>
            <p:cNvSpPr>
              <a:spLocks noChangeShapeType="1"/>
            </p:cNvSpPr>
            <p:nvPr/>
          </p:nvSpPr>
          <p:spPr bwMode="auto">
            <a:xfrm>
              <a:off x="1993" y="2256"/>
              <a:ext cx="2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96" name="Line 48"/>
            <p:cNvSpPr>
              <a:spLocks noChangeShapeType="1"/>
            </p:cNvSpPr>
            <p:nvPr/>
          </p:nvSpPr>
          <p:spPr bwMode="auto">
            <a:xfrm flipH="1">
              <a:off x="1445" y="2187"/>
              <a:ext cx="2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97" name="Line 49"/>
            <p:cNvSpPr>
              <a:spLocks noChangeShapeType="1"/>
            </p:cNvSpPr>
            <p:nvPr/>
          </p:nvSpPr>
          <p:spPr bwMode="auto">
            <a:xfrm flipH="1">
              <a:off x="1445" y="2318"/>
              <a:ext cx="2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3308352" y="2322513"/>
            <a:ext cx="879476" cy="257175"/>
            <a:chOff x="2032" y="1807"/>
            <a:chExt cx="554" cy="162"/>
          </a:xfrm>
        </p:grpSpPr>
        <p:grpSp>
          <p:nvGrpSpPr>
            <p:cNvPr id="10" name="Group 59"/>
            <p:cNvGrpSpPr>
              <a:grpSpLocks/>
            </p:cNvGrpSpPr>
            <p:nvPr/>
          </p:nvGrpSpPr>
          <p:grpSpPr bwMode="auto">
            <a:xfrm>
              <a:off x="2196" y="1807"/>
              <a:ext cx="201" cy="162"/>
              <a:chOff x="2196" y="1807"/>
              <a:chExt cx="201" cy="162"/>
            </a:xfrm>
          </p:grpSpPr>
          <p:sp>
            <p:nvSpPr>
              <p:cNvPr id="51283" name="Oval 60"/>
              <p:cNvSpPr>
                <a:spLocks noChangeArrowheads="1"/>
              </p:cNvSpPr>
              <p:nvPr/>
            </p:nvSpPr>
            <p:spPr bwMode="auto">
              <a:xfrm>
                <a:off x="2345" y="1865"/>
                <a:ext cx="52" cy="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84" name="Line 61"/>
              <p:cNvSpPr>
                <a:spLocks noChangeShapeType="1"/>
              </p:cNvSpPr>
              <p:nvPr/>
            </p:nvSpPr>
            <p:spPr bwMode="auto">
              <a:xfrm flipH="1" flipV="1">
                <a:off x="2196" y="1807"/>
                <a:ext cx="149" cy="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85" name="Line 62"/>
              <p:cNvSpPr>
                <a:spLocks noChangeShapeType="1"/>
              </p:cNvSpPr>
              <p:nvPr/>
            </p:nvSpPr>
            <p:spPr bwMode="auto">
              <a:xfrm flipH="1">
                <a:off x="2196" y="1888"/>
                <a:ext cx="149" cy="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86" name="Line 63"/>
              <p:cNvSpPr>
                <a:spLocks noChangeShapeType="1"/>
              </p:cNvSpPr>
              <p:nvPr/>
            </p:nvSpPr>
            <p:spPr bwMode="auto">
              <a:xfrm flipV="1">
                <a:off x="2204" y="1807"/>
                <a:ext cx="0" cy="1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281" name="Line 64"/>
            <p:cNvSpPr>
              <a:spLocks noChangeShapeType="1"/>
            </p:cNvSpPr>
            <p:nvPr/>
          </p:nvSpPr>
          <p:spPr bwMode="auto">
            <a:xfrm flipH="1">
              <a:off x="2032" y="1888"/>
              <a:ext cx="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82" name="Line 65"/>
            <p:cNvSpPr>
              <a:spLocks noChangeShapeType="1"/>
            </p:cNvSpPr>
            <p:nvPr/>
          </p:nvSpPr>
          <p:spPr bwMode="auto">
            <a:xfrm>
              <a:off x="2396" y="1886"/>
              <a:ext cx="1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231" name="Line 87"/>
          <p:cNvSpPr>
            <a:spLocks noChangeShapeType="1"/>
          </p:cNvSpPr>
          <p:nvPr/>
        </p:nvSpPr>
        <p:spPr bwMode="auto">
          <a:xfrm>
            <a:off x="4187952" y="2449513"/>
            <a:ext cx="0" cy="368300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3" name="Line 89"/>
          <p:cNvSpPr>
            <a:spLocks noChangeShapeType="1"/>
          </p:cNvSpPr>
          <p:nvPr/>
        </p:nvSpPr>
        <p:spPr bwMode="auto">
          <a:xfrm flipH="1">
            <a:off x="4809744" y="2303462"/>
            <a:ext cx="0" cy="265176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4" name="Line 90"/>
          <p:cNvSpPr>
            <a:spLocks noChangeShapeType="1"/>
          </p:cNvSpPr>
          <p:nvPr/>
        </p:nvSpPr>
        <p:spPr bwMode="auto">
          <a:xfrm>
            <a:off x="4805363" y="2570163"/>
            <a:ext cx="622300" cy="0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5" name="Line 91"/>
          <p:cNvSpPr>
            <a:spLocks noChangeShapeType="1"/>
          </p:cNvSpPr>
          <p:nvPr/>
        </p:nvSpPr>
        <p:spPr bwMode="auto">
          <a:xfrm>
            <a:off x="5424488" y="2574925"/>
            <a:ext cx="0" cy="344488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6" name="Line 92"/>
          <p:cNvSpPr>
            <a:spLocks noChangeShapeType="1"/>
          </p:cNvSpPr>
          <p:nvPr/>
        </p:nvSpPr>
        <p:spPr bwMode="auto">
          <a:xfrm flipV="1">
            <a:off x="2377439" y="2093976"/>
            <a:ext cx="24688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7" name="Line 93"/>
          <p:cNvSpPr>
            <a:spLocks noChangeShapeType="1"/>
          </p:cNvSpPr>
          <p:nvPr/>
        </p:nvSpPr>
        <p:spPr bwMode="auto">
          <a:xfrm>
            <a:off x="5414963" y="2925763"/>
            <a:ext cx="128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8" name="Line 94"/>
          <p:cNvSpPr>
            <a:spLocks noChangeShapeType="1"/>
          </p:cNvSpPr>
          <p:nvPr/>
        </p:nvSpPr>
        <p:spPr bwMode="auto">
          <a:xfrm>
            <a:off x="2647950" y="2347913"/>
            <a:ext cx="552450" cy="104775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9" name="Line 95"/>
          <p:cNvSpPr>
            <a:spLocks noChangeShapeType="1"/>
          </p:cNvSpPr>
          <p:nvPr/>
        </p:nvSpPr>
        <p:spPr bwMode="auto">
          <a:xfrm>
            <a:off x="4462462" y="2824160"/>
            <a:ext cx="557213" cy="104777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6" name="Line 112"/>
          <p:cNvSpPr>
            <a:spLocks noChangeShapeType="1"/>
          </p:cNvSpPr>
          <p:nvPr/>
        </p:nvSpPr>
        <p:spPr bwMode="auto">
          <a:xfrm flipV="1">
            <a:off x="1676400" y="318135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7" name="Line 113"/>
          <p:cNvSpPr>
            <a:spLocks noChangeShapeType="1"/>
          </p:cNvSpPr>
          <p:nvPr/>
        </p:nvSpPr>
        <p:spPr bwMode="auto">
          <a:xfrm>
            <a:off x="1752600" y="318135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8" name="Line 114"/>
          <p:cNvSpPr>
            <a:spLocks noChangeShapeType="1"/>
          </p:cNvSpPr>
          <p:nvPr/>
        </p:nvSpPr>
        <p:spPr bwMode="auto">
          <a:xfrm>
            <a:off x="7315200" y="33147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9" name="Line 115"/>
          <p:cNvSpPr>
            <a:spLocks noChangeShapeType="1"/>
          </p:cNvSpPr>
          <p:nvPr/>
        </p:nvSpPr>
        <p:spPr bwMode="auto">
          <a:xfrm flipV="1">
            <a:off x="7239000" y="316865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0" name="Line 116"/>
          <p:cNvSpPr>
            <a:spLocks noChangeShapeType="1"/>
          </p:cNvSpPr>
          <p:nvPr/>
        </p:nvSpPr>
        <p:spPr bwMode="auto">
          <a:xfrm>
            <a:off x="7315200" y="316865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0" name="Group 29"/>
          <p:cNvGrpSpPr>
            <a:grpSpLocks/>
          </p:cNvGrpSpPr>
          <p:nvPr/>
        </p:nvGrpSpPr>
        <p:grpSpPr bwMode="auto">
          <a:xfrm>
            <a:off x="4187826" y="2720976"/>
            <a:ext cx="1173163" cy="409575"/>
            <a:chOff x="1446" y="1761"/>
            <a:chExt cx="739" cy="258"/>
          </a:xfrm>
        </p:grpSpPr>
        <p:sp>
          <p:nvSpPr>
            <p:cNvPr id="121" name="Oval 30"/>
            <p:cNvSpPr>
              <a:spLocks noChangeArrowheads="1"/>
            </p:cNvSpPr>
            <p:nvPr/>
          </p:nvSpPr>
          <p:spPr bwMode="auto">
            <a:xfrm>
              <a:off x="1935" y="1864"/>
              <a:ext cx="51" cy="5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2" name="Group 31"/>
            <p:cNvGrpSpPr>
              <a:grpSpLocks/>
            </p:cNvGrpSpPr>
            <p:nvPr/>
          </p:nvGrpSpPr>
          <p:grpSpPr bwMode="auto">
            <a:xfrm>
              <a:off x="1618" y="1761"/>
              <a:ext cx="305" cy="258"/>
              <a:chOff x="1618" y="1761"/>
              <a:chExt cx="305" cy="258"/>
            </a:xfrm>
          </p:grpSpPr>
          <p:sp>
            <p:nvSpPr>
              <p:cNvPr id="126" name="Arc 32"/>
              <p:cNvSpPr>
                <a:spLocks/>
              </p:cNvSpPr>
              <p:nvPr/>
            </p:nvSpPr>
            <p:spPr bwMode="auto">
              <a:xfrm>
                <a:off x="1791" y="1761"/>
                <a:ext cx="132" cy="128"/>
              </a:xfrm>
              <a:custGeom>
                <a:avLst/>
                <a:gdLst>
                  <a:gd name="T0" fmla="*/ 0 w 21764"/>
                  <a:gd name="T1" fmla="*/ 0 h 21600"/>
                  <a:gd name="T2" fmla="*/ 0 w 21764"/>
                  <a:gd name="T3" fmla="*/ 0 h 21600"/>
                  <a:gd name="T4" fmla="*/ 0 w 2176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64"/>
                  <a:gd name="T10" fmla="*/ 0 h 21600"/>
                  <a:gd name="T11" fmla="*/ 21764 w 2176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64" h="21600" fill="none" extrusionOk="0">
                    <a:moveTo>
                      <a:pt x="-1" y="0"/>
                    </a:moveTo>
                    <a:cubicBezTo>
                      <a:pt x="54" y="0"/>
                      <a:pt x="109" y="-1"/>
                      <a:pt x="164" y="0"/>
                    </a:cubicBezTo>
                    <a:cubicBezTo>
                      <a:pt x="12093" y="0"/>
                      <a:pt x="21764" y="9670"/>
                      <a:pt x="21764" y="21600"/>
                    </a:cubicBezTo>
                  </a:path>
                  <a:path w="21764" h="21600" stroke="0" extrusionOk="0">
                    <a:moveTo>
                      <a:pt x="-1" y="0"/>
                    </a:moveTo>
                    <a:cubicBezTo>
                      <a:pt x="54" y="0"/>
                      <a:pt x="109" y="-1"/>
                      <a:pt x="164" y="0"/>
                    </a:cubicBezTo>
                    <a:cubicBezTo>
                      <a:pt x="12093" y="0"/>
                      <a:pt x="21764" y="9670"/>
                      <a:pt x="21764" y="21600"/>
                    </a:cubicBezTo>
                    <a:lnTo>
                      <a:pt x="16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Arc 33"/>
              <p:cNvSpPr>
                <a:spLocks/>
              </p:cNvSpPr>
              <p:nvPr/>
            </p:nvSpPr>
            <p:spPr bwMode="auto">
              <a:xfrm rot="10800000">
                <a:off x="1791" y="1888"/>
                <a:ext cx="131" cy="127"/>
              </a:xfrm>
              <a:custGeom>
                <a:avLst/>
                <a:gdLst>
                  <a:gd name="T0" fmla="*/ 0 w 21599"/>
                  <a:gd name="T1" fmla="*/ 0 h 21599"/>
                  <a:gd name="T2" fmla="*/ 0 w 21599"/>
                  <a:gd name="T3" fmla="*/ 0 h 21599"/>
                  <a:gd name="T4" fmla="*/ 0 w 21599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599"/>
                  <a:gd name="T11" fmla="*/ 21599 w 21599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599" fill="none" extrusionOk="0">
                    <a:moveTo>
                      <a:pt x="-1" y="21429"/>
                    </a:moveTo>
                    <a:cubicBezTo>
                      <a:pt x="91" y="9630"/>
                      <a:pt x="9635" y="89"/>
                      <a:pt x="21434" y="-1"/>
                    </a:cubicBezTo>
                  </a:path>
                  <a:path w="21599" h="21599" stroke="0" extrusionOk="0">
                    <a:moveTo>
                      <a:pt x="-1" y="21429"/>
                    </a:moveTo>
                    <a:cubicBezTo>
                      <a:pt x="91" y="9630"/>
                      <a:pt x="9635" y="89"/>
                      <a:pt x="21434" y="-1"/>
                    </a:cubicBezTo>
                    <a:lnTo>
                      <a:pt x="21599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34"/>
              <p:cNvSpPr>
                <a:spLocks noChangeShapeType="1"/>
              </p:cNvSpPr>
              <p:nvPr/>
            </p:nvSpPr>
            <p:spPr bwMode="auto">
              <a:xfrm flipH="1">
                <a:off x="1618" y="1761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35"/>
              <p:cNvSpPr>
                <a:spLocks noChangeShapeType="1"/>
              </p:cNvSpPr>
              <p:nvPr/>
            </p:nvSpPr>
            <p:spPr bwMode="auto">
              <a:xfrm>
                <a:off x="1618" y="1763"/>
                <a:ext cx="0" cy="2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36"/>
              <p:cNvSpPr>
                <a:spLocks noChangeShapeType="1"/>
              </p:cNvSpPr>
              <p:nvPr/>
            </p:nvSpPr>
            <p:spPr bwMode="auto">
              <a:xfrm flipH="1">
                <a:off x="1618" y="201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3" name="Line 37"/>
            <p:cNvSpPr>
              <a:spLocks noChangeShapeType="1"/>
            </p:cNvSpPr>
            <p:nvPr/>
          </p:nvSpPr>
          <p:spPr bwMode="auto">
            <a:xfrm flipH="1">
              <a:off x="1447" y="1823"/>
              <a:ext cx="174" cy="0"/>
            </a:xfrm>
            <a:prstGeom prst="line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38"/>
            <p:cNvSpPr>
              <a:spLocks noChangeShapeType="1"/>
            </p:cNvSpPr>
            <p:nvPr/>
          </p:nvSpPr>
          <p:spPr bwMode="auto">
            <a:xfrm flipH="1">
              <a:off x="1446" y="1959"/>
              <a:ext cx="1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39"/>
            <p:cNvSpPr>
              <a:spLocks noChangeShapeType="1"/>
            </p:cNvSpPr>
            <p:nvPr/>
          </p:nvSpPr>
          <p:spPr bwMode="auto">
            <a:xfrm>
              <a:off x="1993" y="189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1" name="Group 40"/>
          <p:cNvGrpSpPr>
            <a:grpSpLocks/>
          </p:cNvGrpSpPr>
          <p:nvPr/>
        </p:nvGrpSpPr>
        <p:grpSpPr bwMode="auto">
          <a:xfrm>
            <a:off x="4814900" y="2003425"/>
            <a:ext cx="1235076" cy="401637"/>
            <a:chOff x="1445" y="2131"/>
            <a:chExt cx="778" cy="253"/>
          </a:xfrm>
        </p:grpSpPr>
        <p:grpSp>
          <p:nvGrpSpPr>
            <p:cNvPr id="132" name="Group 41"/>
            <p:cNvGrpSpPr>
              <a:grpSpLocks/>
            </p:cNvGrpSpPr>
            <p:nvPr/>
          </p:nvGrpSpPr>
          <p:grpSpPr bwMode="auto">
            <a:xfrm>
              <a:off x="1647" y="2131"/>
              <a:ext cx="340" cy="253"/>
              <a:chOff x="1647" y="2131"/>
              <a:chExt cx="340" cy="253"/>
            </a:xfrm>
          </p:grpSpPr>
          <p:sp>
            <p:nvSpPr>
              <p:cNvPr id="136" name="Arc 42"/>
              <p:cNvSpPr>
                <a:spLocks/>
              </p:cNvSpPr>
              <p:nvPr/>
            </p:nvSpPr>
            <p:spPr bwMode="auto">
              <a:xfrm>
                <a:off x="1647" y="2131"/>
                <a:ext cx="276" cy="122"/>
              </a:xfrm>
              <a:custGeom>
                <a:avLst/>
                <a:gdLst>
                  <a:gd name="T0" fmla="*/ 0 w 21679"/>
                  <a:gd name="T1" fmla="*/ 0 h 21600"/>
                  <a:gd name="T2" fmla="*/ 0 w 21679"/>
                  <a:gd name="T3" fmla="*/ 0 h 21600"/>
                  <a:gd name="T4" fmla="*/ 0 w 2167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79"/>
                  <a:gd name="T10" fmla="*/ 0 h 21600"/>
                  <a:gd name="T11" fmla="*/ 21679 w 2167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9" h="21600" fill="none" extrusionOk="0">
                    <a:moveTo>
                      <a:pt x="0" y="0"/>
                    </a:moveTo>
                    <a:cubicBezTo>
                      <a:pt x="26" y="0"/>
                      <a:pt x="52" y="-1"/>
                      <a:pt x="79" y="0"/>
                    </a:cubicBezTo>
                    <a:cubicBezTo>
                      <a:pt x="12008" y="0"/>
                      <a:pt x="21679" y="9670"/>
                      <a:pt x="21679" y="21600"/>
                    </a:cubicBezTo>
                  </a:path>
                  <a:path w="21679" h="21600" stroke="0" extrusionOk="0">
                    <a:moveTo>
                      <a:pt x="0" y="0"/>
                    </a:moveTo>
                    <a:cubicBezTo>
                      <a:pt x="26" y="0"/>
                      <a:pt x="52" y="-1"/>
                      <a:pt x="79" y="0"/>
                    </a:cubicBezTo>
                    <a:cubicBezTo>
                      <a:pt x="12008" y="0"/>
                      <a:pt x="21679" y="9670"/>
                      <a:pt x="21679" y="21600"/>
                    </a:cubicBezTo>
                    <a:lnTo>
                      <a:pt x="79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Arc 43"/>
              <p:cNvSpPr>
                <a:spLocks/>
              </p:cNvSpPr>
              <p:nvPr/>
            </p:nvSpPr>
            <p:spPr bwMode="auto">
              <a:xfrm rot="10800000">
                <a:off x="1650" y="2262"/>
                <a:ext cx="275" cy="12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1"/>
                      <a:pt x="9622" y="43"/>
                      <a:pt x="21521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1"/>
                      <a:pt x="9622" y="43"/>
                      <a:pt x="21521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Oval 44"/>
              <p:cNvSpPr>
                <a:spLocks noChangeArrowheads="1"/>
              </p:cNvSpPr>
              <p:nvPr/>
            </p:nvSpPr>
            <p:spPr bwMode="auto">
              <a:xfrm>
                <a:off x="1935" y="2235"/>
                <a:ext cx="52" cy="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Arc 45"/>
              <p:cNvSpPr>
                <a:spLocks/>
              </p:cNvSpPr>
              <p:nvPr/>
            </p:nvSpPr>
            <p:spPr bwMode="auto">
              <a:xfrm>
                <a:off x="1647" y="2131"/>
                <a:ext cx="79" cy="122"/>
              </a:xfrm>
              <a:custGeom>
                <a:avLst/>
                <a:gdLst>
                  <a:gd name="T0" fmla="*/ 0 w 21879"/>
                  <a:gd name="T1" fmla="*/ 0 h 21600"/>
                  <a:gd name="T2" fmla="*/ 0 w 21879"/>
                  <a:gd name="T3" fmla="*/ 0 h 21600"/>
                  <a:gd name="T4" fmla="*/ 0 w 2187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9"/>
                  <a:gd name="T10" fmla="*/ 0 h 21600"/>
                  <a:gd name="T11" fmla="*/ 21879 w 2187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9" h="21600" fill="none" extrusionOk="0">
                    <a:moveTo>
                      <a:pt x="-1" y="1"/>
                    </a:moveTo>
                    <a:cubicBezTo>
                      <a:pt x="92" y="0"/>
                      <a:pt x="185" y="-1"/>
                      <a:pt x="279" y="0"/>
                    </a:cubicBezTo>
                    <a:cubicBezTo>
                      <a:pt x="12208" y="0"/>
                      <a:pt x="21879" y="9670"/>
                      <a:pt x="21879" y="21600"/>
                    </a:cubicBezTo>
                  </a:path>
                  <a:path w="21879" h="21600" stroke="0" extrusionOk="0">
                    <a:moveTo>
                      <a:pt x="-1" y="1"/>
                    </a:moveTo>
                    <a:cubicBezTo>
                      <a:pt x="92" y="0"/>
                      <a:pt x="185" y="-1"/>
                      <a:pt x="279" y="0"/>
                    </a:cubicBezTo>
                    <a:cubicBezTo>
                      <a:pt x="12208" y="0"/>
                      <a:pt x="21879" y="9670"/>
                      <a:pt x="21879" y="21600"/>
                    </a:cubicBezTo>
                    <a:lnTo>
                      <a:pt x="279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Arc 46"/>
              <p:cNvSpPr>
                <a:spLocks/>
              </p:cNvSpPr>
              <p:nvPr/>
            </p:nvSpPr>
            <p:spPr bwMode="auto">
              <a:xfrm rot="10800000">
                <a:off x="1647" y="2262"/>
                <a:ext cx="78" cy="122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7"/>
                      <a:pt x="9501" y="152"/>
                      <a:pt x="21320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7"/>
                      <a:pt x="9501" y="152"/>
                      <a:pt x="21320" y="-1"/>
                    </a:cubicBezTo>
                    <a:lnTo>
                      <a:pt x="2160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3" name="Line 47"/>
            <p:cNvSpPr>
              <a:spLocks noChangeShapeType="1"/>
            </p:cNvSpPr>
            <p:nvPr/>
          </p:nvSpPr>
          <p:spPr bwMode="auto">
            <a:xfrm>
              <a:off x="1993" y="2256"/>
              <a:ext cx="2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48"/>
            <p:cNvSpPr>
              <a:spLocks noChangeShapeType="1"/>
            </p:cNvSpPr>
            <p:nvPr/>
          </p:nvSpPr>
          <p:spPr bwMode="auto">
            <a:xfrm flipH="1">
              <a:off x="1445" y="2187"/>
              <a:ext cx="2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49"/>
            <p:cNvSpPr>
              <a:spLocks noChangeShapeType="1"/>
            </p:cNvSpPr>
            <p:nvPr/>
          </p:nvSpPr>
          <p:spPr bwMode="auto">
            <a:xfrm flipH="1">
              <a:off x="1445" y="2318"/>
              <a:ext cx="271" cy="0"/>
            </a:xfrm>
            <a:prstGeom prst="line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1" name="Line 48"/>
          <p:cNvSpPr>
            <a:spLocks noChangeShapeType="1"/>
          </p:cNvSpPr>
          <p:nvPr/>
        </p:nvSpPr>
        <p:spPr bwMode="auto">
          <a:xfrm flipH="1">
            <a:off x="3581400" y="3035301"/>
            <a:ext cx="7315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2" name="Group 58"/>
          <p:cNvGrpSpPr>
            <a:grpSpLocks/>
          </p:cNvGrpSpPr>
          <p:nvPr/>
        </p:nvGrpSpPr>
        <p:grpSpPr bwMode="auto">
          <a:xfrm>
            <a:off x="5827714" y="2075688"/>
            <a:ext cx="879476" cy="257175"/>
            <a:chOff x="2032" y="1807"/>
            <a:chExt cx="554" cy="162"/>
          </a:xfrm>
        </p:grpSpPr>
        <p:grpSp>
          <p:nvGrpSpPr>
            <p:cNvPr id="143" name="Group 59"/>
            <p:cNvGrpSpPr>
              <a:grpSpLocks/>
            </p:cNvGrpSpPr>
            <p:nvPr/>
          </p:nvGrpSpPr>
          <p:grpSpPr bwMode="auto">
            <a:xfrm>
              <a:off x="2196" y="1807"/>
              <a:ext cx="201" cy="162"/>
              <a:chOff x="2196" y="1807"/>
              <a:chExt cx="201" cy="162"/>
            </a:xfrm>
          </p:grpSpPr>
          <p:sp>
            <p:nvSpPr>
              <p:cNvPr id="146" name="Oval 60"/>
              <p:cNvSpPr>
                <a:spLocks noChangeArrowheads="1"/>
              </p:cNvSpPr>
              <p:nvPr/>
            </p:nvSpPr>
            <p:spPr bwMode="auto">
              <a:xfrm>
                <a:off x="2345" y="1865"/>
                <a:ext cx="52" cy="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61"/>
              <p:cNvSpPr>
                <a:spLocks noChangeShapeType="1"/>
              </p:cNvSpPr>
              <p:nvPr/>
            </p:nvSpPr>
            <p:spPr bwMode="auto">
              <a:xfrm flipH="1" flipV="1">
                <a:off x="2196" y="1807"/>
                <a:ext cx="149" cy="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62"/>
              <p:cNvSpPr>
                <a:spLocks noChangeShapeType="1"/>
              </p:cNvSpPr>
              <p:nvPr/>
            </p:nvSpPr>
            <p:spPr bwMode="auto">
              <a:xfrm flipH="1">
                <a:off x="2196" y="1888"/>
                <a:ext cx="149" cy="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63"/>
              <p:cNvSpPr>
                <a:spLocks noChangeShapeType="1"/>
              </p:cNvSpPr>
              <p:nvPr/>
            </p:nvSpPr>
            <p:spPr bwMode="auto">
              <a:xfrm flipV="1">
                <a:off x="2204" y="1807"/>
                <a:ext cx="0" cy="1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4" name="Line 64"/>
            <p:cNvSpPr>
              <a:spLocks noChangeShapeType="1"/>
            </p:cNvSpPr>
            <p:nvPr/>
          </p:nvSpPr>
          <p:spPr bwMode="auto">
            <a:xfrm flipH="1">
              <a:off x="2032" y="1888"/>
              <a:ext cx="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65"/>
            <p:cNvSpPr>
              <a:spLocks noChangeShapeType="1"/>
            </p:cNvSpPr>
            <p:nvPr/>
          </p:nvSpPr>
          <p:spPr bwMode="auto">
            <a:xfrm>
              <a:off x="2396" y="1886"/>
              <a:ext cx="1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250" name="Line 106"/>
          <p:cNvSpPr>
            <a:spLocks noChangeShapeType="1"/>
          </p:cNvSpPr>
          <p:nvPr/>
        </p:nvSpPr>
        <p:spPr bwMode="auto">
          <a:xfrm>
            <a:off x="5638800" y="2203704"/>
            <a:ext cx="1060704" cy="0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Line 106"/>
          <p:cNvSpPr>
            <a:spLocks noChangeShapeType="1"/>
          </p:cNvSpPr>
          <p:nvPr/>
        </p:nvSpPr>
        <p:spPr bwMode="auto">
          <a:xfrm>
            <a:off x="3200400" y="2450592"/>
            <a:ext cx="987552" cy="0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7" name="Line 103"/>
          <p:cNvSpPr>
            <a:spLocks noChangeShapeType="1"/>
          </p:cNvSpPr>
          <p:nvPr/>
        </p:nvSpPr>
        <p:spPr bwMode="auto">
          <a:xfrm>
            <a:off x="5010912" y="2926080"/>
            <a:ext cx="411480" cy="0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1" name="Line 97"/>
          <p:cNvSpPr>
            <a:spLocks noChangeShapeType="1"/>
          </p:cNvSpPr>
          <p:nvPr/>
        </p:nvSpPr>
        <p:spPr bwMode="auto">
          <a:xfrm flipV="1">
            <a:off x="5248275" y="2209800"/>
            <a:ext cx="395287" cy="95250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Date Placeholder 10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7/24/2012</a:t>
            </a:r>
            <a:endParaRPr lang="en-US" dirty="0"/>
          </a:p>
        </p:txBody>
      </p:sp>
      <p:sp>
        <p:nvSpPr>
          <p:cNvPr id="109" name="Slide Number Placeholder 10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0" name="Footer Placeholder 10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48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92137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4000" dirty="0" smtClean="0">
                <a:solidFill>
                  <a:schemeClr val="accent1"/>
                </a:solidFill>
              </a:rPr>
              <a:t>Register-Register Timing: </a:t>
            </a:r>
            <a:br>
              <a:rPr lang="en-US" sz="4000" dirty="0" smtClean="0">
                <a:solidFill>
                  <a:schemeClr val="accent1"/>
                </a:solidFill>
              </a:rPr>
            </a:br>
            <a:r>
              <a:rPr lang="en-US" sz="4000" dirty="0" smtClean="0">
                <a:solidFill>
                  <a:schemeClr val="accent1"/>
                </a:solidFill>
              </a:rPr>
              <a:t>One Complete Cycle for </a:t>
            </a:r>
            <a:r>
              <a:rPr lang="en-US" sz="38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addu</a:t>
            </a:r>
            <a:endParaRPr lang="en-US" sz="4000" dirty="0" smtClean="0"/>
          </a:p>
        </p:txBody>
      </p:sp>
      <p:sp>
        <p:nvSpPr>
          <p:cNvPr id="28678" name="Line 3"/>
          <p:cNvSpPr>
            <a:spLocks noChangeShapeType="1"/>
          </p:cNvSpPr>
          <p:nvPr/>
        </p:nvSpPr>
        <p:spPr bwMode="auto">
          <a:xfrm>
            <a:off x="469900" y="1371600"/>
            <a:ext cx="119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79" name="Line 4"/>
          <p:cNvSpPr>
            <a:spLocks noChangeShapeType="1"/>
          </p:cNvSpPr>
          <p:nvPr/>
        </p:nvSpPr>
        <p:spPr bwMode="auto">
          <a:xfrm>
            <a:off x="1676400" y="11557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80" name="Line 5"/>
          <p:cNvSpPr>
            <a:spLocks noChangeShapeType="1"/>
          </p:cNvSpPr>
          <p:nvPr/>
        </p:nvSpPr>
        <p:spPr bwMode="auto">
          <a:xfrm>
            <a:off x="1689100" y="1143000"/>
            <a:ext cx="302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81" name="Line 6"/>
          <p:cNvSpPr>
            <a:spLocks noChangeShapeType="1"/>
          </p:cNvSpPr>
          <p:nvPr/>
        </p:nvSpPr>
        <p:spPr bwMode="auto">
          <a:xfrm>
            <a:off x="4724400" y="11557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82" name="Line 7"/>
          <p:cNvSpPr>
            <a:spLocks noChangeShapeType="1"/>
          </p:cNvSpPr>
          <p:nvPr/>
        </p:nvSpPr>
        <p:spPr bwMode="auto">
          <a:xfrm>
            <a:off x="4737100" y="1371600"/>
            <a:ext cx="340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83" name="Line 8"/>
          <p:cNvSpPr>
            <a:spLocks noChangeShapeType="1"/>
          </p:cNvSpPr>
          <p:nvPr/>
        </p:nvSpPr>
        <p:spPr bwMode="auto">
          <a:xfrm>
            <a:off x="8153400" y="11557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84" name="Line 9"/>
          <p:cNvSpPr>
            <a:spLocks noChangeShapeType="1"/>
          </p:cNvSpPr>
          <p:nvPr/>
        </p:nvSpPr>
        <p:spPr bwMode="auto">
          <a:xfrm>
            <a:off x="8166100" y="1143000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85" name="Rectangle 10"/>
          <p:cNvSpPr>
            <a:spLocks noChangeArrowheads="1"/>
          </p:cNvSpPr>
          <p:nvPr/>
        </p:nvSpPr>
        <p:spPr bwMode="auto">
          <a:xfrm>
            <a:off x="60325" y="1104900"/>
            <a:ext cx="46513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err="1">
                <a:latin typeface="+mn-lt"/>
              </a:rPr>
              <a:t>Clk</a:t>
            </a:r>
            <a:endParaRPr lang="en-US" dirty="0">
              <a:latin typeface="+mn-lt"/>
            </a:endParaRPr>
          </a:p>
        </p:txBody>
      </p:sp>
      <p:sp>
        <p:nvSpPr>
          <p:cNvPr id="28686" name="Line 11"/>
          <p:cNvSpPr>
            <a:spLocks noChangeShapeType="1"/>
          </p:cNvSpPr>
          <p:nvPr/>
        </p:nvSpPr>
        <p:spPr bwMode="auto">
          <a:xfrm>
            <a:off x="546100" y="1676400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87" name="Line 12"/>
          <p:cNvSpPr>
            <a:spLocks noChangeShapeType="1"/>
          </p:cNvSpPr>
          <p:nvPr/>
        </p:nvSpPr>
        <p:spPr bwMode="auto">
          <a:xfrm>
            <a:off x="1841500" y="1689100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88" name="Line 13"/>
          <p:cNvSpPr>
            <a:spLocks noChangeShapeType="1"/>
          </p:cNvSpPr>
          <p:nvPr/>
        </p:nvSpPr>
        <p:spPr bwMode="auto">
          <a:xfrm>
            <a:off x="546100" y="1905000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89" name="Line 14"/>
          <p:cNvSpPr>
            <a:spLocks noChangeShapeType="1"/>
          </p:cNvSpPr>
          <p:nvPr/>
        </p:nvSpPr>
        <p:spPr bwMode="auto">
          <a:xfrm flipV="1">
            <a:off x="1841500" y="16637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90" name="Line 15"/>
          <p:cNvSpPr>
            <a:spLocks noChangeShapeType="1"/>
          </p:cNvSpPr>
          <p:nvPr/>
        </p:nvSpPr>
        <p:spPr bwMode="auto">
          <a:xfrm>
            <a:off x="1993900" y="1676400"/>
            <a:ext cx="629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91" name="Rectangle 16"/>
          <p:cNvSpPr>
            <a:spLocks noChangeArrowheads="1"/>
          </p:cNvSpPr>
          <p:nvPr/>
        </p:nvSpPr>
        <p:spPr bwMode="auto">
          <a:xfrm>
            <a:off x="60325" y="1614488"/>
            <a:ext cx="623888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PC</a:t>
            </a:r>
          </a:p>
        </p:txBody>
      </p:sp>
      <p:sp>
        <p:nvSpPr>
          <p:cNvPr id="28692" name="Line 17"/>
          <p:cNvSpPr>
            <a:spLocks noChangeShapeType="1"/>
          </p:cNvSpPr>
          <p:nvPr/>
        </p:nvSpPr>
        <p:spPr bwMode="auto">
          <a:xfrm>
            <a:off x="1993900" y="1905000"/>
            <a:ext cx="629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93" name="Line 18"/>
          <p:cNvSpPr>
            <a:spLocks noChangeShapeType="1"/>
          </p:cNvSpPr>
          <p:nvPr/>
        </p:nvSpPr>
        <p:spPr bwMode="auto">
          <a:xfrm>
            <a:off x="1676400" y="1460500"/>
            <a:ext cx="0" cy="332740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94" name="Line 19"/>
          <p:cNvSpPr>
            <a:spLocks noChangeShapeType="1"/>
          </p:cNvSpPr>
          <p:nvPr/>
        </p:nvSpPr>
        <p:spPr bwMode="auto">
          <a:xfrm>
            <a:off x="8153400" y="1460500"/>
            <a:ext cx="0" cy="332740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95" name="Line 20"/>
          <p:cNvSpPr>
            <a:spLocks noChangeShapeType="1"/>
          </p:cNvSpPr>
          <p:nvPr/>
        </p:nvSpPr>
        <p:spPr bwMode="auto">
          <a:xfrm>
            <a:off x="8318500" y="1689100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96" name="Line 21"/>
          <p:cNvSpPr>
            <a:spLocks noChangeShapeType="1"/>
          </p:cNvSpPr>
          <p:nvPr/>
        </p:nvSpPr>
        <p:spPr bwMode="auto">
          <a:xfrm flipV="1">
            <a:off x="8318500" y="16637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97" name="Line 22"/>
          <p:cNvSpPr>
            <a:spLocks noChangeShapeType="1"/>
          </p:cNvSpPr>
          <p:nvPr/>
        </p:nvSpPr>
        <p:spPr bwMode="auto">
          <a:xfrm>
            <a:off x="1079500" y="2209800"/>
            <a:ext cx="203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98" name="Line 23"/>
          <p:cNvSpPr>
            <a:spLocks noChangeShapeType="1"/>
          </p:cNvSpPr>
          <p:nvPr/>
        </p:nvSpPr>
        <p:spPr bwMode="auto">
          <a:xfrm>
            <a:off x="3136900" y="2222500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99" name="Line 24"/>
          <p:cNvSpPr>
            <a:spLocks noChangeShapeType="1"/>
          </p:cNvSpPr>
          <p:nvPr/>
        </p:nvSpPr>
        <p:spPr bwMode="auto">
          <a:xfrm>
            <a:off x="1079500" y="2438400"/>
            <a:ext cx="203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00" name="Line 25"/>
          <p:cNvSpPr>
            <a:spLocks noChangeShapeType="1"/>
          </p:cNvSpPr>
          <p:nvPr/>
        </p:nvSpPr>
        <p:spPr bwMode="auto">
          <a:xfrm flipV="1">
            <a:off x="3136900" y="21971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01" name="Line 26"/>
          <p:cNvSpPr>
            <a:spLocks noChangeShapeType="1"/>
          </p:cNvSpPr>
          <p:nvPr/>
        </p:nvSpPr>
        <p:spPr bwMode="auto">
          <a:xfrm>
            <a:off x="3289300" y="2209800"/>
            <a:ext cx="553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02" name="Rectangle 27"/>
          <p:cNvSpPr>
            <a:spLocks noChangeArrowheads="1"/>
          </p:cNvSpPr>
          <p:nvPr/>
        </p:nvSpPr>
        <p:spPr bwMode="auto">
          <a:xfrm>
            <a:off x="60325" y="1919288"/>
            <a:ext cx="1293813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err="1">
                <a:latin typeface="+mn-lt"/>
              </a:rPr>
              <a:t>Rs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Rt</a:t>
            </a:r>
            <a:r>
              <a:rPr lang="en-US" dirty="0">
                <a:latin typeface="+mn-lt"/>
              </a:rPr>
              <a:t>, Rd,</a:t>
            </a:r>
          </a:p>
          <a:p>
            <a:pPr>
              <a:defRPr/>
            </a:pPr>
            <a:r>
              <a:rPr lang="en-US" dirty="0">
                <a:latin typeface="+mn-lt"/>
              </a:rPr>
              <a:t>Op, </a:t>
            </a:r>
            <a:r>
              <a:rPr lang="en-US" dirty="0" err="1">
                <a:latin typeface="+mn-lt"/>
              </a:rPr>
              <a:t>Func</a:t>
            </a:r>
            <a:endParaRPr lang="en-US" dirty="0">
              <a:latin typeface="+mn-lt"/>
            </a:endParaRPr>
          </a:p>
        </p:txBody>
      </p:sp>
      <p:sp>
        <p:nvSpPr>
          <p:cNvPr id="28703" name="Line 28"/>
          <p:cNvSpPr>
            <a:spLocks noChangeShapeType="1"/>
          </p:cNvSpPr>
          <p:nvPr/>
        </p:nvSpPr>
        <p:spPr bwMode="auto">
          <a:xfrm>
            <a:off x="3289300" y="2438400"/>
            <a:ext cx="553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04" name="Line 29"/>
          <p:cNvSpPr>
            <a:spLocks noChangeShapeType="1"/>
          </p:cNvSpPr>
          <p:nvPr/>
        </p:nvSpPr>
        <p:spPr bwMode="auto">
          <a:xfrm>
            <a:off x="1905000" y="1460500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05" name="Line 30"/>
          <p:cNvSpPr>
            <a:spLocks noChangeShapeType="1"/>
          </p:cNvSpPr>
          <p:nvPr/>
        </p:nvSpPr>
        <p:spPr bwMode="auto">
          <a:xfrm>
            <a:off x="698500" y="2743200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06" name="Line 31"/>
          <p:cNvSpPr>
            <a:spLocks noChangeShapeType="1"/>
          </p:cNvSpPr>
          <p:nvPr/>
        </p:nvSpPr>
        <p:spPr bwMode="auto">
          <a:xfrm>
            <a:off x="4279900" y="2755900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07" name="Line 32"/>
          <p:cNvSpPr>
            <a:spLocks noChangeShapeType="1"/>
          </p:cNvSpPr>
          <p:nvPr/>
        </p:nvSpPr>
        <p:spPr bwMode="auto">
          <a:xfrm>
            <a:off x="698500" y="2971800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08" name="Line 33"/>
          <p:cNvSpPr>
            <a:spLocks noChangeShapeType="1"/>
          </p:cNvSpPr>
          <p:nvPr/>
        </p:nvSpPr>
        <p:spPr bwMode="auto">
          <a:xfrm flipV="1">
            <a:off x="4279900" y="27305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09" name="Line 34"/>
          <p:cNvSpPr>
            <a:spLocks noChangeShapeType="1"/>
          </p:cNvSpPr>
          <p:nvPr/>
        </p:nvSpPr>
        <p:spPr bwMode="auto">
          <a:xfrm>
            <a:off x="4432300" y="2743200"/>
            <a:ext cx="439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10" name="Line 35"/>
          <p:cNvSpPr>
            <a:spLocks noChangeShapeType="1"/>
          </p:cNvSpPr>
          <p:nvPr/>
        </p:nvSpPr>
        <p:spPr bwMode="auto">
          <a:xfrm>
            <a:off x="4432300" y="2971800"/>
            <a:ext cx="439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11" name="Line 36"/>
          <p:cNvSpPr>
            <a:spLocks noChangeShapeType="1"/>
          </p:cNvSpPr>
          <p:nvPr/>
        </p:nvSpPr>
        <p:spPr bwMode="auto">
          <a:xfrm>
            <a:off x="698500" y="3810000"/>
            <a:ext cx="462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12" name="Line 37"/>
          <p:cNvSpPr>
            <a:spLocks noChangeShapeType="1"/>
          </p:cNvSpPr>
          <p:nvPr/>
        </p:nvSpPr>
        <p:spPr bwMode="auto">
          <a:xfrm>
            <a:off x="5346700" y="3822700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13" name="Line 38"/>
          <p:cNvSpPr>
            <a:spLocks noChangeShapeType="1"/>
          </p:cNvSpPr>
          <p:nvPr/>
        </p:nvSpPr>
        <p:spPr bwMode="auto">
          <a:xfrm>
            <a:off x="698500" y="4038600"/>
            <a:ext cx="462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14" name="Line 39"/>
          <p:cNvSpPr>
            <a:spLocks noChangeShapeType="1"/>
          </p:cNvSpPr>
          <p:nvPr/>
        </p:nvSpPr>
        <p:spPr bwMode="auto">
          <a:xfrm flipV="1">
            <a:off x="5346700" y="37973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15" name="Line 40"/>
          <p:cNvSpPr>
            <a:spLocks noChangeShapeType="1"/>
          </p:cNvSpPr>
          <p:nvPr/>
        </p:nvSpPr>
        <p:spPr bwMode="auto">
          <a:xfrm>
            <a:off x="5499100" y="4038600"/>
            <a:ext cx="332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16" name="Line 41"/>
          <p:cNvSpPr>
            <a:spLocks noChangeShapeType="1"/>
          </p:cNvSpPr>
          <p:nvPr/>
        </p:nvSpPr>
        <p:spPr bwMode="auto">
          <a:xfrm>
            <a:off x="698500" y="4343400"/>
            <a:ext cx="576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17" name="Line 42"/>
          <p:cNvSpPr>
            <a:spLocks noChangeShapeType="1"/>
          </p:cNvSpPr>
          <p:nvPr/>
        </p:nvSpPr>
        <p:spPr bwMode="auto">
          <a:xfrm>
            <a:off x="6489700" y="4356100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18" name="Line 43"/>
          <p:cNvSpPr>
            <a:spLocks noChangeShapeType="1"/>
          </p:cNvSpPr>
          <p:nvPr/>
        </p:nvSpPr>
        <p:spPr bwMode="auto">
          <a:xfrm>
            <a:off x="698500" y="4572000"/>
            <a:ext cx="576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19" name="Line 44"/>
          <p:cNvSpPr>
            <a:spLocks noChangeShapeType="1"/>
          </p:cNvSpPr>
          <p:nvPr/>
        </p:nvSpPr>
        <p:spPr bwMode="auto">
          <a:xfrm flipV="1">
            <a:off x="6489700" y="43307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20" name="Line 45"/>
          <p:cNvSpPr>
            <a:spLocks noChangeShapeType="1"/>
          </p:cNvSpPr>
          <p:nvPr/>
        </p:nvSpPr>
        <p:spPr bwMode="auto">
          <a:xfrm>
            <a:off x="6642100" y="4343400"/>
            <a:ext cx="218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21" name="Line 46"/>
          <p:cNvSpPr>
            <a:spLocks noChangeShapeType="1"/>
          </p:cNvSpPr>
          <p:nvPr/>
        </p:nvSpPr>
        <p:spPr bwMode="auto">
          <a:xfrm>
            <a:off x="6642100" y="4572000"/>
            <a:ext cx="218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22" name="Rectangle 47"/>
          <p:cNvSpPr>
            <a:spLocks noChangeArrowheads="1"/>
          </p:cNvSpPr>
          <p:nvPr/>
        </p:nvSpPr>
        <p:spPr bwMode="auto">
          <a:xfrm>
            <a:off x="60325" y="2646363"/>
            <a:ext cx="928688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ALUctr</a:t>
            </a:r>
          </a:p>
        </p:txBody>
      </p:sp>
      <p:sp>
        <p:nvSpPr>
          <p:cNvPr id="28723" name="Line 48"/>
          <p:cNvSpPr>
            <a:spLocks noChangeShapeType="1"/>
          </p:cNvSpPr>
          <p:nvPr/>
        </p:nvSpPr>
        <p:spPr bwMode="auto">
          <a:xfrm>
            <a:off x="3200400" y="1993900"/>
            <a:ext cx="0" cy="218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24" name="Rectangle 49"/>
          <p:cNvSpPr>
            <a:spLocks noChangeArrowheads="1"/>
          </p:cNvSpPr>
          <p:nvPr/>
        </p:nvSpPr>
        <p:spPr bwMode="auto">
          <a:xfrm>
            <a:off x="3262313" y="1866900"/>
            <a:ext cx="32607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Instruction Memory Access Time</a:t>
            </a:r>
          </a:p>
        </p:txBody>
      </p:sp>
      <p:sp>
        <p:nvSpPr>
          <p:cNvPr id="28725" name="Line 50"/>
          <p:cNvSpPr>
            <a:spLocks noChangeShapeType="1"/>
          </p:cNvSpPr>
          <p:nvPr/>
        </p:nvSpPr>
        <p:spPr bwMode="auto">
          <a:xfrm>
            <a:off x="1917700" y="2057400"/>
            <a:ext cx="1270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26" name="Rectangle 51"/>
          <p:cNvSpPr>
            <a:spLocks noChangeArrowheads="1"/>
          </p:cNvSpPr>
          <p:nvPr/>
        </p:nvSpPr>
        <p:spPr bwMode="auto">
          <a:xfrm>
            <a:off x="1752600" y="2646363"/>
            <a:ext cx="12176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Old Value</a:t>
            </a:r>
          </a:p>
        </p:txBody>
      </p:sp>
      <p:sp>
        <p:nvSpPr>
          <p:cNvPr id="28727" name="Rectangle 52"/>
          <p:cNvSpPr>
            <a:spLocks noChangeArrowheads="1"/>
          </p:cNvSpPr>
          <p:nvPr/>
        </p:nvSpPr>
        <p:spPr bwMode="auto">
          <a:xfrm>
            <a:off x="4862513" y="2662238"/>
            <a:ext cx="1385887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New Value</a:t>
            </a:r>
          </a:p>
        </p:txBody>
      </p:sp>
      <p:sp>
        <p:nvSpPr>
          <p:cNvPr id="28728" name="Line 53"/>
          <p:cNvSpPr>
            <a:spLocks noChangeShapeType="1"/>
          </p:cNvSpPr>
          <p:nvPr/>
        </p:nvSpPr>
        <p:spPr bwMode="auto">
          <a:xfrm>
            <a:off x="4343400" y="2514600"/>
            <a:ext cx="0" cy="1041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29" name="Line 54"/>
          <p:cNvSpPr>
            <a:spLocks noChangeShapeType="1"/>
          </p:cNvSpPr>
          <p:nvPr/>
        </p:nvSpPr>
        <p:spPr bwMode="auto">
          <a:xfrm>
            <a:off x="698500" y="3276600"/>
            <a:ext cx="378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30" name="Line 55"/>
          <p:cNvSpPr>
            <a:spLocks noChangeShapeType="1"/>
          </p:cNvSpPr>
          <p:nvPr/>
        </p:nvSpPr>
        <p:spPr bwMode="auto">
          <a:xfrm flipH="1">
            <a:off x="4254500" y="3289300"/>
            <a:ext cx="1778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31" name="Line 56"/>
          <p:cNvSpPr>
            <a:spLocks noChangeShapeType="1"/>
          </p:cNvSpPr>
          <p:nvPr/>
        </p:nvSpPr>
        <p:spPr bwMode="auto">
          <a:xfrm>
            <a:off x="698500" y="3505200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32" name="Line 57"/>
          <p:cNvSpPr>
            <a:spLocks noChangeShapeType="1"/>
          </p:cNvSpPr>
          <p:nvPr/>
        </p:nvSpPr>
        <p:spPr bwMode="auto">
          <a:xfrm>
            <a:off x="4432300" y="3276600"/>
            <a:ext cx="439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33" name="Rectangle 58"/>
          <p:cNvSpPr>
            <a:spLocks noChangeArrowheads="1"/>
          </p:cNvSpPr>
          <p:nvPr/>
        </p:nvSpPr>
        <p:spPr bwMode="auto">
          <a:xfrm>
            <a:off x="60325" y="3179763"/>
            <a:ext cx="1004888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RegWr</a:t>
            </a:r>
          </a:p>
        </p:txBody>
      </p:sp>
      <p:sp>
        <p:nvSpPr>
          <p:cNvPr id="28734" name="Rectangle 59"/>
          <p:cNvSpPr>
            <a:spLocks noChangeArrowheads="1"/>
          </p:cNvSpPr>
          <p:nvPr/>
        </p:nvSpPr>
        <p:spPr bwMode="auto">
          <a:xfrm>
            <a:off x="1752600" y="3179763"/>
            <a:ext cx="12176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Old Value</a:t>
            </a:r>
          </a:p>
        </p:txBody>
      </p:sp>
      <p:sp>
        <p:nvSpPr>
          <p:cNvPr id="28735" name="Rectangle 60"/>
          <p:cNvSpPr>
            <a:spLocks noChangeArrowheads="1"/>
          </p:cNvSpPr>
          <p:nvPr/>
        </p:nvSpPr>
        <p:spPr bwMode="auto">
          <a:xfrm>
            <a:off x="4862513" y="3241675"/>
            <a:ext cx="138588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New Value</a:t>
            </a:r>
          </a:p>
        </p:txBody>
      </p:sp>
      <p:sp>
        <p:nvSpPr>
          <p:cNvPr id="28736" name="Line 61"/>
          <p:cNvSpPr>
            <a:spLocks noChangeShapeType="1"/>
          </p:cNvSpPr>
          <p:nvPr/>
        </p:nvSpPr>
        <p:spPr bwMode="auto">
          <a:xfrm>
            <a:off x="3213100" y="2590800"/>
            <a:ext cx="1117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37" name="Rectangle 62"/>
          <p:cNvSpPr>
            <a:spLocks noChangeArrowheads="1"/>
          </p:cNvSpPr>
          <p:nvPr/>
        </p:nvSpPr>
        <p:spPr bwMode="auto">
          <a:xfrm>
            <a:off x="4329113" y="2400300"/>
            <a:ext cx="367188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Delay through Control Logic</a:t>
            </a:r>
          </a:p>
        </p:txBody>
      </p:sp>
      <p:sp>
        <p:nvSpPr>
          <p:cNvPr id="28738" name="Line 63"/>
          <p:cNvSpPr>
            <a:spLocks noChangeShapeType="1"/>
          </p:cNvSpPr>
          <p:nvPr/>
        </p:nvSpPr>
        <p:spPr bwMode="auto">
          <a:xfrm>
            <a:off x="5499100" y="3810000"/>
            <a:ext cx="332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39" name="Rectangle 64"/>
          <p:cNvSpPr>
            <a:spLocks noChangeArrowheads="1"/>
          </p:cNvSpPr>
          <p:nvPr/>
        </p:nvSpPr>
        <p:spPr bwMode="auto">
          <a:xfrm>
            <a:off x="60325" y="3713163"/>
            <a:ext cx="1157288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busA, B</a:t>
            </a:r>
          </a:p>
        </p:txBody>
      </p:sp>
      <p:sp>
        <p:nvSpPr>
          <p:cNvPr id="28740" name="Line 65"/>
          <p:cNvSpPr>
            <a:spLocks noChangeShapeType="1"/>
          </p:cNvSpPr>
          <p:nvPr/>
        </p:nvSpPr>
        <p:spPr bwMode="auto">
          <a:xfrm>
            <a:off x="5410200" y="3594100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41" name="Line 66"/>
          <p:cNvSpPr>
            <a:spLocks noChangeShapeType="1"/>
          </p:cNvSpPr>
          <p:nvPr/>
        </p:nvSpPr>
        <p:spPr bwMode="auto">
          <a:xfrm>
            <a:off x="3213100" y="3657600"/>
            <a:ext cx="2184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42" name="Rectangle 67"/>
          <p:cNvSpPr>
            <a:spLocks noChangeArrowheads="1"/>
          </p:cNvSpPr>
          <p:nvPr/>
        </p:nvSpPr>
        <p:spPr bwMode="auto">
          <a:xfrm>
            <a:off x="5395913" y="3451225"/>
            <a:ext cx="27051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Register File Access Time</a:t>
            </a:r>
          </a:p>
        </p:txBody>
      </p:sp>
      <p:sp>
        <p:nvSpPr>
          <p:cNvPr id="28743" name="Rectangle 68"/>
          <p:cNvSpPr>
            <a:spLocks noChangeArrowheads="1"/>
          </p:cNvSpPr>
          <p:nvPr/>
        </p:nvSpPr>
        <p:spPr bwMode="auto">
          <a:xfrm>
            <a:off x="1752600" y="3713163"/>
            <a:ext cx="12176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Old Value</a:t>
            </a:r>
          </a:p>
        </p:txBody>
      </p:sp>
      <p:sp>
        <p:nvSpPr>
          <p:cNvPr id="28744" name="Rectangle 69"/>
          <p:cNvSpPr>
            <a:spLocks noChangeArrowheads="1"/>
          </p:cNvSpPr>
          <p:nvPr/>
        </p:nvSpPr>
        <p:spPr bwMode="auto">
          <a:xfrm>
            <a:off x="6005513" y="3713163"/>
            <a:ext cx="1385887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New Value</a:t>
            </a:r>
          </a:p>
        </p:txBody>
      </p:sp>
      <p:sp>
        <p:nvSpPr>
          <p:cNvPr id="28745" name="Rectangle 70"/>
          <p:cNvSpPr>
            <a:spLocks noChangeArrowheads="1"/>
          </p:cNvSpPr>
          <p:nvPr/>
        </p:nvSpPr>
        <p:spPr bwMode="auto">
          <a:xfrm>
            <a:off x="60325" y="4246563"/>
            <a:ext cx="7747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busW</a:t>
            </a:r>
          </a:p>
        </p:txBody>
      </p:sp>
      <p:sp>
        <p:nvSpPr>
          <p:cNvPr id="28746" name="Line 71"/>
          <p:cNvSpPr>
            <a:spLocks noChangeShapeType="1"/>
          </p:cNvSpPr>
          <p:nvPr/>
        </p:nvSpPr>
        <p:spPr bwMode="auto">
          <a:xfrm>
            <a:off x="6553200" y="4127500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47" name="Line 72"/>
          <p:cNvSpPr>
            <a:spLocks noChangeShapeType="1"/>
          </p:cNvSpPr>
          <p:nvPr/>
        </p:nvSpPr>
        <p:spPr bwMode="auto">
          <a:xfrm>
            <a:off x="5422900" y="4191000"/>
            <a:ext cx="1117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48" name="Rectangle 73"/>
          <p:cNvSpPr>
            <a:spLocks noChangeArrowheads="1"/>
          </p:cNvSpPr>
          <p:nvPr/>
        </p:nvSpPr>
        <p:spPr bwMode="auto">
          <a:xfrm>
            <a:off x="6615113" y="4000500"/>
            <a:ext cx="11318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ALU Delay</a:t>
            </a:r>
          </a:p>
        </p:txBody>
      </p:sp>
      <p:sp>
        <p:nvSpPr>
          <p:cNvPr id="28749" name="Rectangle 74"/>
          <p:cNvSpPr>
            <a:spLocks noChangeArrowheads="1"/>
          </p:cNvSpPr>
          <p:nvPr/>
        </p:nvSpPr>
        <p:spPr bwMode="auto">
          <a:xfrm>
            <a:off x="1752600" y="4246563"/>
            <a:ext cx="12176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Old Value</a:t>
            </a:r>
          </a:p>
        </p:txBody>
      </p:sp>
      <p:sp>
        <p:nvSpPr>
          <p:cNvPr id="28750" name="Rectangle 75"/>
          <p:cNvSpPr>
            <a:spLocks noChangeArrowheads="1"/>
          </p:cNvSpPr>
          <p:nvPr/>
        </p:nvSpPr>
        <p:spPr bwMode="auto">
          <a:xfrm>
            <a:off x="6996113" y="4262438"/>
            <a:ext cx="1385887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New Value</a:t>
            </a:r>
          </a:p>
        </p:txBody>
      </p:sp>
      <p:sp>
        <p:nvSpPr>
          <p:cNvPr id="28751" name="Rectangle 76"/>
          <p:cNvSpPr>
            <a:spLocks noChangeArrowheads="1"/>
          </p:cNvSpPr>
          <p:nvPr/>
        </p:nvSpPr>
        <p:spPr bwMode="auto">
          <a:xfrm>
            <a:off x="1752600" y="2112963"/>
            <a:ext cx="12176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Old Value</a:t>
            </a:r>
          </a:p>
        </p:txBody>
      </p:sp>
      <p:sp>
        <p:nvSpPr>
          <p:cNvPr id="28752" name="Line 77"/>
          <p:cNvSpPr>
            <a:spLocks noChangeShapeType="1"/>
          </p:cNvSpPr>
          <p:nvPr/>
        </p:nvSpPr>
        <p:spPr bwMode="auto">
          <a:xfrm>
            <a:off x="8470900" y="16764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53" name="Line 78"/>
          <p:cNvSpPr>
            <a:spLocks noChangeShapeType="1"/>
          </p:cNvSpPr>
          <p:nvPr/>
        </p:nvSpPr>
        <p:spPr bwMode="auto">
          <a:xfrm>
            <a:off x="8470900" y="19050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54" name="Rectangle 79"/>
          <p:cNvSpPr>
            <a:spLocks noChangeArrowheads="1"/>
          </p:cNvSpPr>
          <p:nvPr/>
        </p:nvSpPr>
        <p:spPr bwMode="auto">
          <a:xfrm>
            <a:off x="3567113" y="2112963"/>
            <a:ext cx="1385887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New Value</a:t>
            </a:r>
          </a:p>
        </p:txBody>
      </p:sp>
      <p:sp>
        <p:nvSpPr>
          <p:cNvPr id="28755" name="Rectangle 80"/>
          <p:cNvSpPr>
            <a:spLocks noChangeArrowheads="1"/>
          </p:cNvSpPr>
          <p:nvPr/>
        </p:nvSpPr>
        <p:spPr bwMode="auto">
          <a:xfrm>
            <a:off x="2133600" y="1600200"/>
            <a:ext cx="1447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New Value</a:t>
            </a:r>
          </a:p>
        </p:txBody>
      </p:sp>
      <p:sp>
        <p:nvSpPr>
          <p:cNvPr id="28756" name="Rectangle 81"/>
          <p:cNvSpPr>
            <a:spLocks noChangeArrowheads="1"/>
          </p:cNvSpPr>
          <p:nvPr/>
        </p:nvSpPr>
        <p:spPr bwMode="auto">
          <a:xfrm>
            <a:off x="595313" y="1595438"/>
            <a:ext cx="15382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Old Value</a:t>
            </a:r>
          </a:p>
        </p:txBody>
      </p:sp>
      <p:sp>
        <p:nvSpPr>
          <p:cNvPr id="28757" name="Oval 82"/>
          <p:cNvSpPr>
            <a:spLocks noChangeArrowheads="1"/>
          </p:cNvSpPr>
          <p:nvPr/>
        </p:nvSpPr>
        <p:spPr bwMode="auto">
          <a:xfrm>
            <a:off x="8083550" y="3206750"/>
            <a:ext cx="1397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58" name="Oval 83"/>
          <p:cNvSpPr>
            <a:spLocks noChangeArrowheads="1"/>
          </p:cNvSpPr>
          <p:nvPr/>
        </p:nvSpPr>
        <p:spPr bwMode="auto">
          <a:xfrm>
            <a:off x="8083550" y="4197350"/>
            <a:ext cx="139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59" name="Arc 84"/>
          <p:cNvSpPr>
            <a:spLocks/>
          </p:cNvSpPr>
          <p:nvPr/>
        </p:nvSpPr>
        <p:spPr bwMode="auto">
          <a:xfrm>
            <a:off x="8229600" y="3360738"/>
            <a:ext cx="222250" cy="1670050"/>
          </a:xfrm>
          <a:custGeom>
            <a:avLst/>
            <a:gdLst>
              <a:gd name="T0" fmla="*/ 0 w 21600"/>
              <a:gd name="T1" fmla="*/ 0 h 21600"/>
              <a:gd name="T2" fmla="*/ 23529772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60" name="Arc 85"/>
          <p:cNvSpPr>
            <a:spLocks/>
          </p:cNvSpPr>
          <p:nvPr/>
        </p:nvSpPr>
        <p:spPr bwMode="auto">
          <a:xfrm>
            <a:off x="8229600" y="4427538"/>
            <a:ext cx="222250" cy="69850"/>
          </a:xfrm>
          <a:custGeom>
            <a:avLst/>
            <a:gdLst>
              <a:gd name="T0" fmla="*/ 0 w 21600"/>
              <a:gd name="T1" fmla="*/ 0 h 21600"/>
              <a:gd name="T2" fmla="*/ 23529772 w 21600"/>
              <a:gd name="T3" fmla="*/ 730453 h 21600"/>
              <a:gd name="T4" fmla="*/ 0 w 21600"/>
              <a:gd name="T5" fmla="*/ 73045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61" name="Rectangle 86"/>
          <p:cNvSpPr>
            <a:spLocks noChangeArrowheads="1"/>
          </p:cNvSpPr>
          <p:nvPr/>
        </p:nvSpPr>
        <p:spPr bwMode="auto">
          <a:xfrm>
            <a:off x="7337425" y="5029200"/>
            <a:ext cx="1543050" cy="64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Register Write</a:t>
            </a:r>
          </a:p>
          <a:p>
            <a:pPr algn="ctr">
              <a:defRPr/>
            </a:pPr>
            <a:r>
              <a:rPr lang="en-US" dirty="0">
                <a:latin typeface="+mn-lt"/>
              </a:rPr>
              <a:t>Occurs Here</a:t>
            </a:r>
          </a:p>
        </p:txBody>
      </p:sp>
      <p:sp>
        <p:nvSpPr>
          <p:cNvPr id="28762" name="Rectangle 87"/>
          <p:cNvSpPr>
            <a:spLocks noChangeArrowheads="1"/>
          </p:cNvSpPr>
          <p:nvPr/>
        </p:nvSpPr>
        <p:spPr bwMode="auto">
          <a:xfrm>
            <a:off x="6092825" y="5364163"/>
            <a:ext cx="39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32</a:t>
            </a:r>
          </a:p>
        </p:txBody>
      </p:sp>
      <p:sp>
        <p:nvSpPr>
          <p:cNvPr id="28763" name="Rectangle 88"/>
          <p:cNvSpPr>
            <a:spLocks noChangeArrowheads="1"/>
          </p:cNvSpPr>
          <p:nvPr/>
        </p:nvSpPr>
        <p:spPr bwMode="auto">
          <a:xfrm>
            <a:off x="5281613" y="4589463"/>
            <a:ext cx="10398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 u="sng">
                <a:latin typeface="+mn-lt"/>
              </a:rPr>
              <a:t>ALUctr</a:t>
            </a:r>
          </a:p>
        </p:txBody>
      </p:sp>
      <p:sp>
        <p:nvSpPr>
          <p:cNvPr id="28764" name="Rectangle 89"/>
          <p:cNvSpPr>
            <a:spLocks noChangeArrowheads="1"/>
          </p:cNvSpPr>
          <p:nvPr/>
        </p:nvSpPr>
        <p:spPr bwMode="auto">
          <a:xfrm>
            <a:off x="2667000" y="6202363"/>
            <a:ext cx="466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</a:rPr>
              <a:t>clk</a:t>
            </a:r>
          </a:p>
        </p:txBody>
      </p:sp>
      <p:sp>
        <p:nvSpPr>
          <p:cNvPr id="28765" name="Rectangle 90"/>
          <p:cNvSpPr>
            <a:spLocks noChangeArrowheads="1"/>
          </p:cNvSpPr>
          <p:nvPr/>
        </p:nvSpPr>
        <p:spPr bwMode="auto">
          <a:xfrm>
            <a:off x="2122488" y="5297488"/>
            <a:ext cx="7207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busW</a:t>
            </a:r>
          </a:p>
        </p:txBody>
      </p:sp>
      <p:sp>
        <p:nvSpPr>
          <p:cNvPr id="28766" name="Rectangle 91"/>
          <p:cNvSpPr>
            <a:spLocks noChangeArrowheads="1"/>
          </p:cNvSpPr>
          <p:nvPr/>
        </p:nvSpPr>
        <p:spPr bwMode="auto">
          <a:xfrm>
            <a:off x="2244725" y="4602163"/>
            <a:ext cx="876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 u="sng">
                <a:latin typeface="+mn-lt"/>
              </a:rPr>
              <a:t>RegWr</a:t>
            </a:r>
          </a:p>
        </p:txBody>
      </p:sp>
      <p:sp>
        <p:nvSpPr>
          <p:cNvPr id="28767" name="Line 92"/>
          <p:cNvSpPr>
            <a:spLocks noChangeShapeType="1"/>
          </p:cNvSpPr>
          <p:nvPr/>
        </p:nvSpPr>
        <p:spPr bwMode="auto">
          <a:xfrm flipH="1">
            <a:off x="5029200" y="5440363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68" name="Rectangle 93"/>
          <p:cNvSpPr>
            <a:spLocks noChangeArrowheads="1"/>
          </p:cNvSpPr>
          <p:nvPr/>
        </p:nvSpPr>
        <p:spPr bwMode="auto">
          <a:xfrm>
            <a:off x="4949825" y="5135563"/>
            <a:ext cx="39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32</a:t>
            </a:r>
          </a:p>
        </p:txBody>
      </p:sp>
      <p:sp>
        <p:nvSpPr>
          <p:cNvPr id="28769" name="Rectangle 94"/>
          <p:cNvSpPr>
            <a:spLocks noChangeArrowheads="1"/>
          </p:cNvSpPr>
          <p:nvPr/>
        </p:nvSpPr>
        <p:spPr bwMode="auto">
          <a:xfrm>
            <a:off x="4311650" y="5135563"/>
            <a:ext cx="717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</a:rPr>
              <a:t>busA</a:t>
            </a:r>
          </a:p>
        </p:txBody>
      </p:sp>
      <p:sp>
        <p:nvSpPr>
          <p:cNvPr id="28770" name="Line 95"/>
          <p:cNvSpPr>
            <a:spLocks noChangeShapeType="1"/>
          </p:cNvSpPr>
          <p:nvPr/>
        </p:nvSpPr>
        <p:spPr bwMode="auto">
          <a:xfrm flipV="1">
            <a:off x="5029200" y="5973763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71" name="Rectangle 96"/>
          <p:cNvSpPr>
            <a:spLocks noChangeArrowheads="1"/>
          </p:cNvSpPr>
          <p:nvPr/>
        </p:nvSpPr>
        <p:spPr bwMode="auto">
          <a:xfrm>
            <a:off x="4873625" y="6097588"/>
            <a:ext cx="39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32</a:t>
            </a:r>
          </a:p>
        </p:txBody>
      </p:sp>
      <p:sp>
        <p:nvSpPr>
          <p:cNvPr id="28772" name="Rectangle 97"/>
          <p:cNvSpPr>
            <a:spLocks noChangeArrowheads="1"/>
          </p:cNvSpPr>
          <p:nvPr/>
        </p:nvSpPr>
        <p:spPr bwMode="auto">
          <a:xfrm>
            <a:off x="4343400" y="5668963"/>
            <a:ext cx="703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</a:rPr>
              <a:t>busB</a:t>
            </a:r>
          </a:p>
        </p:txBody>
      </p:sp>
      <p:sp>
        <p:nvSpPr>
          <p:cNvPr id="28773" name="Line 98"/>
          <p:cNvSpPr>
            <a:spLocks noChangeShapeType="1"/>
          </p:cNvSpPr>
          <p:nvPr/>
        </p:nvSpPr>
        <p:spPr bwMode="auto">
          <a:xfrm flipV="1">
            <a:off x="3962400" y="497998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74" name="Line 99"/>
          <p:cNvSpPr>
            <a:spLocks noChangeShapeType="1"/>
          </p:cNvSpPr>
          <p:nvPr/>
        </p:nvSpPr>
        <p:spPr bwMode="auto">
          <a:xfrm flipV="1">
            <a:off x="3213100" y="497998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75" name="Rectangle 100"/>
          <p:cNvSpPr>
            <a:spLocks noChangeArrowheads="1"/>
          </p:cNvSpPr>
          <p:nvPr/>
        </p:nvSpPr>
        <p:spPr bwMode="auto">
          <a:xfrm>
            <a:off x="3070225" y="4830763"/>
            <a:ext cx="2873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28776" name="Line 101"/>
          <p:cNvSpPr>
            <a:spLocks noChangeShapeType="1"/>
          </p:cNvSpPr>
          <p:nvPr/>
        </p:nvSpPr>
        <p:spPr bwMode="auto">
          <a:xfrm flipV="1">
            <a:off x="3594100" y="497998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77" name="Rectangle 102"/>
          <p:cNvSpPr>
            <a:spLocks noChangeArrowheads="1"/>
          </p:cNvSpPr>
          <p:nvPr/>
        </p:nvSpPr>
        <p:spPr bwMode="auto">
          <a:xfrm>
            <a:off x="3429000" y="4830763"/>
            <a:ext cx="2873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28778" name="Rectangle 103"/>
          <p:cNvSpPr>
            <a:spLocks noChangeArrowheads="1"/>
          </p:cNvSpPr>
          <p:nvPr/>
        </p:nvSpPr>
        <p:spPr bwMode="auto">
          <a:xfrm>
            <a:off x="3008313" y="5207000"/>
            <a:ext cx="4397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Rw</a:t>
            </a:r>
          </a:p>
        </p:txBody>
      </p:sp>
      <p:sp>
        <p:nvSpPr>
          <p:cNvPr id="28779" name="Rectangle 104"/>
          <p:cNvSpPr>
            <a:spLocks noChangeArrowheads="1"/>
          </p:cNvSpPr>
          <p:nvPr/>
        </p:nvSpPr>
        <p:spPr bwMode="auto">
          <a:xfrm>
            <a:off x="3465513" y="5207000"/>
            <a:ext cx="406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Ra</a:t>
            </a:r>
          </a:p>
        </p:txBody>
      </p:sp>
      <p:sp>
        <p:nvSpPr>
          <p:cNvPr id="28780" name="Rectangle 105"/>
          <p:cNvSpPr>
            <a:spLocks noChangeArrowheads="1"/>
          </p:cNvSpPr>
          <p:nvPr/>
        </p:nvSpPr>
        <p:spPr bwMode="auto">
          <a:xfrm>
            <a:off x="3846513" y="5207000"/>
            <a:ext cx="4175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Rb</a:t>
            </a:r>
          </a:p>
        </p:txBody>
      </p:sp>
      <p:sp>
        <p:nvSpPr>
          <p:cNvPr id="28781" name="Rectangle 106"/>
          <p:cNvSpPr>
            <a:spLocks noChangeArrowheads="1"/>
          </p:cNvSpPr>
          <p:nvPr/>
        </p:nvSpPr>
        <p:spPr bwMode="auto">
          <a:xfrm>
            <a:off x="3008313" y="5592763"/>
            <a:ext cx="9525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 b="1">
                <a:latin typeface="+mn-lt"/>
              </a:rPr>
              <a:t>RegFile</a:t>
            </a:r>
          </a:p>
        </p:txBody>
      </p:sp>
      <p:sp>
        <p:nvSpPr>
          <p:cNvPr id="28782" name="Rectangle 107"/>
          <p:cNvSpPr>
            <a:spLocks noChangeArrowheads="1"/>
          </p:cNvSpPr>
          <p:nvPr/>
        </p:nvSpPr>
        <p:spPr bwMode="auto">
          <a:xfrm>
            <a:off x="3429000" y="4602163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Rs</a:t>
            </a:r>
          </a:p>
        </p:txBody>
      </p:sp>
      <p:sp>
        <p:nvSpPr>
          <p:cNvPr id="28783" name="Rectangle 108"/>
          <p:cNvSpPr>
            <a:spLocks noChangeArrowheads="1"/>
          </p:cNvSpPr>
          <p:nvPr/>
        </p:nvSpPr>
        <p:spPr bwMode="auto">
          <a:xfrm>
            <a:off x="3810000" y="4602163"/>
            <a:ext cx="3968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>
                <a:latin typeface="+mn-lt"/>
              </a:rPr>
              <a:t>Rt</a:t>
            </a:r>
          </a:p>
        </p:txBody>
      </p:sp>
      <p:sp>
        <p:nvSpPr>
          <p:cNvPr id="28784" name="Rectangle 109"/>
          <p:cNvSpPr>
            <a:spLocks noChangeArrowheads="1"/>
          </p:cNvSpPr>
          <p:nvPr/>
        </p:nvSpPr>
        <p:spPr bwMode="auto">
          <a:xfrm>
            <a:off x="2819400" y="5211763"/>
            <a:ext cx="14478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454650" y="5211763"/>
            <a:ext cx="485775" cy="1143000"/>
            <a:chOff x="4009" y="2304"/>
            <a:chExt cx="306" cy="720"/>
          </a:xfrm>
        </p:grpSpPr>
        <p:sp>
          <p:nvSpPr>
            <p:cNvPr id="28800" name="Rectangle 111"/>
            <p:cNvSpPr>
              <a:spLocks noChangeArrowheads="1"/>
            </p:cNvSpPr>
            <p:nvPr/>
          </p:nvSpPr>
          <p:spPr bwMode="auto">
            <a:xfrm>
              <a:off x="4009" y="2322"/>
              <a:ext cx="11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endParaRPr lang="en-US" sz="1600" b="1">
                <a:latin typeface="+mn-lt"/>
              </a:endParaRPr>
            </a:p>
          </p:txBody>
        </p:sp>
        <p:sp>
          <p:nvSpPr>
            <p:cNvPr id="28801" name="Rectangle 112"/>
            <p:cNvSpPr>
              <a:spLocks noChangeArrowheads="1"/>
            </p:cNvSpPr>
            <p:nvPr/>
          </p:nvSpPr>
          <p:spPr bwMode="auto">
            <a:xfrm rot="5400000">
              <a:off x="4016" y="2581"/>
              <a:ext cx="33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b="1">
                  <a:latin typeface="+mn-lt"/>
                </a:rPr>
                <a:t>ALU</a:t>
              </a:r>
            </a:p>
          </p:txBody>
        </p:sp>
        <p:sp>
          <p:nvSpPr>
            <p:cNvPr id="28802" name="Freeform 113"/>
            <p:cNvSpPr>
              <a:spLocks/>
            </p:cNvSpPr>
            <p:nvPr/>
          </p:nvSpPr>
          <p:spPr bwMode="auto">
            <a:xfrm>
              <a:off x="4032" y="2304"/>
              <a:ext cx="283" cy="720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331 h 672"/>
                <a:gd name="T4" fmla="*/ 67 w 240"/>
                <a:gd name="T5" fmla="*/ 386 h 672"/>
                <a:gd name="T6" fmla="*/ 0 w 240"/>
                <a:gd name="T7" fmla="*/ 440 h 672"/>
                <a:gd name="T8" fmla="*/ 0 w 240"/>
                <a:gd name="T9" fmla="*/ 771 h 672"/>
                <a:gd name="T10" fmla="*/ 334 w 240"/>
                <a:gd name="T11" fmla="*/ 551 h 672"/>
                <a:gd name="T12" fmla="*/ 334 w 240"/>
                <a:gd name="T13" fmla="*/ 221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8786" name="Line 114"/>
          <p:cNvSpPr>
            <a:spLocks noChangeShapeType="1"/>
          </p:cNvSpPr>
          <p:nvPr/>
        </p:nvSpPr>
        <p:spPr bwMode="auto">
          <a:xfrm>
            <a:off x="2971800" y="498316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87" name="Line 115"/>
          <p:cNvSpPr>
            <a:spLocks noChangeShapeType="1"/>
          </p:cNvSpPr>
          <p:nvPr/>
        </p:nvSpPr>
        <p:spPr bwMode="auto">
          <a:xfrm>
            <a:off x="3276600" y="49069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88" name="Line 116"/>
          <p:cNvSpPr>
            <a:spLocks noChangeShapeType="1"/>
          </p:cNvSpPr>
          <p:nvPr/>
        </p:nvSpPr>
        <p:spPr bwMode="auto">
          <a:xfrm>
            <a:off x="3657600" y="49069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89" name="Line 117"/>
          <p:cNvSpPr>
            <a:spLocks noChangeShapeType="1"/>
          </p:cNvSpPr>
          <p:nvPr/>
        </p:nvSpPr>
        <p:spPr bwMode="auto">
          <a:xfrm>
            <a:off x="4038600" y="49069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90" name="Rectangle 118"/>
          <p:cNvSpPr>
            <a:spLocks noChangeArrowheads="1"/>
          </p:cNvSpPr>
          <p:nvPr/>
        </p:nvSpPr>
        <p:spPr bwMode="auto">
          <a:xfrm>
            <a:off x="3832225" y="4830763"/>
            <a:ext cx="2873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28791" name="Line 119"/>
          <p:cNvSpPr>
            <a:spLocks noChangeShapeType="1"/>
          </p:cNvSpPr>
          <p:nvPr/>
        </p:nvSpPr>
        <p:spPr bwMode="auto">
          <a:xfrm>
            <a:off x="4267200" y="5516563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92" name="Line 120"/>
          <p:cNvSpPr>
            <a:spLocks noChangeShapeType="1"/>
          </p:cNvSpPr>
          <p:nvPr/>
        </p:nvSpPr>
        <p:spPr bwMode="auto">
          <a:xfrm>
            <a:off x="5788025" y="4983163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93" name="Line 121"/>
          <p:cNvSpPr>
            <a:spLocks noChangeShapeType="1"/>
          </p:cNvSpPr>
          <p:nvPr/>
        </p:nvSpPr>
        <p:spPr bwMode="auto">
          <a:xfrm>
            <a:off x="4267200" y="6049963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94" name="Line 122"/>
          <p:cNvSpPr>
            <a:spLocks noChangeShapeType="1"/>
          </p:cNvSpPr>
          <p:nvPr/>
        </p:nvSpPr>
        <p:spPr bwMode="auto">
          <a:xfrm flipH="1">
            <a:off x="3048000" y="6049963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95" name="Line 123"/>
          <p:cNvSpPr>
            <a:spLocks noChangeShapeType="1"/>
          </p:cNvSpPr>
          <p:nvPr/>
        </p:nvSpPr>
        <p:spPr bwMode="auto">
          <a:xfrm>
            <a:off x="3124200" y="6049963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96" name="Line 124"/>
          <p:cNvSpPr>
            <a:spLocks noChangeShapeType="1"/>
          </p:cNvSpPr>
          <p:nvPr/>
        </p:nvSpPr>
        <p:spPr bwMode="auto">
          <a:xfrm>
            <a:off x="3124200" y="620236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97" name="Line 125"/>
          <p:cNvSpPr>
            <a:spLocks noChangeShapeType="1"/>
          </p:cNvSpPr>
          <p:nvPr/>
        </p:nvSpPr>
        <p:spPr bwMode="auto">
          <a:xfrm flipH="1">
            <a:off x="6169025" y="5668963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3082925" y="4602163"/>
            <a:ext cx="4286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Rd</a:t>
            </a:r>
          </a:p>
        </p:txBody>
      </p:sp>
      <p:sp>
        <p:nvSpPr>
          <p:cNvPr id="28799" name="Freeform 127"/>
          <p:cNvSpPr>
            <a:spLocks/>
          </p:cNvSpPr>
          <p:nvPr/>
        </p:nvSpPr>
        <p:spPr bwMode="auto">
          <a:xfrm>
            <a:off x="2286000" y="5668963"/>
            <a:ext cx="4114800" cy="990600"/>
          </a:xfrm>
          <a:custGeom>
            <a:avLst/>
            <a:gdLst>
              <a:gd name="T0" fmla="*/ 2147483647 w 2592"/>
              <a:gd name="T1" fmla="*/ 120967500 h 624"/>
              <a:gd name="T2" fmla="*/ 2147483647 w 2592"/>
              <a:gd name="T3" fmla="*/ 120967500 h 624"/>
              <a:gd name="T4" fmla="*/ 2147483647 w 2592"/>
              <a:gd name="T5" fmla="*/ 1572577500 h 624"/>
              <a:gd name="T6" fmla="*/ 0 w 2592"/>
              <a:gd name="T7" fmla="*/ 1572577500 h 624"/>
              <a:gd name="T8" fmla="*/ 0 w 2592"/>
              <a:gd name="T9" fmla="*/ 0 h 624"/>
              <a:gd name="T10" fmla="*/ 846772500 w 2592"/>
              <a:gd name="T11" fmla="*/ 0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2"/>
              <a:gd name="T19" fmla="*/ 0 h 624"/>
              <a:gd name="T20" fmla="*/ 2592 w 2592"/>
              <a:gd name="T21" fmla="*/ 624 h 6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2" h="624">
                <a:moveTo>
                  <a:pt x="2304" y="48"/>
                </a:moveTo>
                <a:lnTo>
                  <a:pt x="2592" y="48"/>
                </a:lnTo>
                <a:lnTo>
                  <a:pt x="2592" y="624"/>
                </a:lnTo>
                <a:lnTo>
                  <a:pt x="0" y="624"/>
                </a:ln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grpSp>
        <p:nvGrpSpPr>
          <p:cNvPr id="3" name="Group 140"/>
          <p:cNvGrpSpPr/>
          <p:nvPr/>
        </p:nvGrpSpPr>
        <p:grpSpPr>
          <a:xfrm>
            <a:off x="1727200" y="1206500"/>
            <a:ext cx="1050610" cy="444500"/>
            <a:chOff x="1727200" y="1206500"/>
            <a:chExt cx="1050610" cy="444500"/>
          </a:xfrm>
        </p:grpSpPr>
        <p:sp>
          <p:nvSpPr>
            <p:cNvPr id="131" name="Rectangle 10"/>
            <p:cNvSpPr>
              <a:spLocks noChangeArrowheads="1"/>
            </p:cNvSpPr>
            <p:nvPr/>
          </p:nvSpPr>
          <p:spPr bwMode="auto">
            <a:xfrm>
              <a:off x="1825625" y="1206500"/>
              <a:ext cx="95218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dirty="0" err="1" smtClean="0">
                  <a:solidFill>
                    <a:srgbClr val="7A9BC7"/>
                  </a:solidFill>
                  <a:latin typeface="+mn-lt"/>
                </a:rPr>
                <a:t>Clk</a:t>
              </a:r>
              <a:r>
                <a:rPr lang="en-US" dirty="0" smtClean="0">
                  <a:solidFill>
                    <a:srgbClr val="7A9BC7"/>
                  </a:solidFill>
                  <a:latin typeface="+mn-lt"/>
                </a:rPr>
                <a:t>-to-Q</a:t>
              </a:r>
              <a:endParaRPr lang="en-US" dirty="0">
                <a:solidFill>
                  <a:srgbClr val="7A9BC7"/>
                </a:solidFill>
                <a:latin typeface="+mn-lt"/>
              </a:endParaRP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 rot="5400000">
              <a:off x="1720850" y="1479550"/>
              <a:ext cx="177800" cy="165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0"/>
          <p:cNvSpPr>
            <a:spLocks noChangeArrowheads="1"/>
          </p:cNvSpPr>
          <p:nvPr/>
        </p:nvSpPr>
        <p:spPr bwMode="auto">
          <a:xfrm>
            <a:off x="6654800" y="4648200"/>
            <a:ext cx="138429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7A9BC7"/>
                </a:solidFill>
                <a:latin typeface="+mn-lt"/>
              </a:rPr>
              <a:t>Setu</a:t>
            </a:r>
            <a:r>
              <a:rPr lang="en-US" dirty="0" smtClean="0">
                <a:solidFill>
                  <a:srgbClr val="7A9BC7"/>
                </a:solidFill>
              </a:rPr>
              <a:t>p Time</a:t>
            </a:r>
            <a:endParaRPr lang="en-US" dirty="0">
              <a:solidFill>
                <a:srgbClr val="7A9BC7"/>
              </a:solidFill>
              <a:latin typeface="+mn-lt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7734300" y="4597400"/>
            <a:ext cx="2413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0" y="1917700"/>
            <a:ext cx="9144000" cy="27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0" y="21971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0" y="2476500"/>
            <a:ext cx="9144000" cy="292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0" y="2720340"/>
            <a:ext cx="9144000" cy="8089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0" y="3520440"/>
            <a:ext cx="9144000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0" y="3746500"/>
            <a:ext cx="9144000" cy="3108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0" y="4053078"/>
            <a:ext cx="9144000" cy="27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0" y="4309110"/>
            <a:ext cx="9144000" cy="3396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Date Placeholder 1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7/24/2012</a:t>
            </a:r>
            <a:endParaRPr lang="en-US" dirty="0"/>
          </a:p>
        </p:txBody>
      </p:sp>
      <p:sp>
        <p:nvSpPr>
          <p:cNvPr id="147" name="Slide Number Placeholder 1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8" name="Footer Placeholder 1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9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0" grpId="0" animBg="1"/>
      <p:bldP spid="153" grpId="0" animBg="1"/>
      <p:bldP spid="154" grpId="0" animBg="1"/>
      <p:bldP spid="155" grpId="0" animBg="1"/>
      <p:bldP spid="1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92137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4000" dirty="0" smtClean="0">
                <a:solidFill>
                  <a:schemeClr val="accent1"/>
                </a:solidFill>
              </a:rPr>
              <a:t>Register-Register Timing: </a:t>
            </a:r>
            <a:br>
              <a:rPr lang="en-US" sz="4000" dirty="0" smtClean="0">
                <a:solidFill>
                  <a:schemeClr val="accent1"/>
                </a:solidFill>
              </a:rPr>
            </a:br>
            <a:r>
              <a:rPr lang="en-US" sz="4000" dirty="0" smtClean="0">
                <a:solidFill>
                  <a:schemeClr val="accent1"/>
                </a:solidFill>
              </a:rPr>
              <a:t>One Complete Cycle for </a:t>
            </a:r>
            <a:r>
              <a:rPr lang="en-US" sz="38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addu</a:t>
            </a:r>
            <a:endParaRPr lang="en-US" sz="38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8" name="Line 3"/>
          <p:cNvSpPr>
            <a:spLocks noChangeShapeType="1"/>
          </p:cNvSpPr>
          <p:nvPr/>
        </p:nvSpPr>
        <p:spPr bwMode="auto">
          <a:xfrm>
            <a:off x="469900" y="1371600"/>
            <a:ext cx="119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79" name="Line 4"/>
          <p:cNvSpPr>
            <a:spLocks noChangeShapeType="1"/>
          </p:cNvSpPr>
          <p:nvPr/>
        </p:nvSpPr>
        <p:spPr bwMode="auto">
          <a:xfrm>
            <a:off x="1676400" y="11557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80" name="Line 5"/>
          <p:cNvSpPr>
            <a:spLocks noChangeShapeType="1"/>
          </p:cNvSpPr>
          <p:nvPr/>
        </p:nvSpPr>
        <p:spPr bwMode="auto">
          <a:xfrm>
            <a:off x="1689100" y="1143000"/>
            <a:ext cx="302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81" name="Line 6"/>
          <p:cNvSpPr>
            <a:spLocks noChangeShapeType="1"/>
          </p:cNvSpPr>
          <p:nvPr/>
        </p:nvSpPr>
        <p:spPr bwMode="auto">
          <a:xfrm>
            <a:off x="4724400" y="11557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82" name="Line 7"/>
          <p:cNvSpPr>
            <a:spLocks noChangeShapeType="1"/>
          </p:cNvSpPr>
          <p:nvPr/>
        </p:nvSpPr>
        <p:spPr bwMode="auto">
          <a:xfrm>
            <a:off x="4737100" y="1371600"/>
            <a:ext cx="340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83" name="Line 8"/>
          <p:cNvSpPr>
            <a:spLocks noChangeShapeType="1"/>
          </p:cNvSpPr>
          <p:nvPr/>
        </p:nvSpPr>
        <p:spPr bwMode="auto">
          <a:xfrm>
            <a:off x="8153400" y="11557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84" name="Line 9"/>
          <p:cNvSpPr>
            <a:spLocks noChangeShapeType="1"/>
          </p:cNvSpPr>
          <p:nvPr/>
        </p:nvSpPr>
        <p:spPr bwMode="auto">
          <a:xfrm>
            <a:off x="8166100" y="1143000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85" name="Rectangle 10"/>
          <p:cNvSpPr>
            <a:spLocks noChangeArrowheads="1"/>
          </p:cNvSpPr>
          <p:nvPr/>
        </p:nvSpPr>
        <p:spPr bwMode="auto">
          <a:xfrm>
            <a:off x="60325" y="1104900"/>
            <a:ext cx="46513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err="1">
                <a:latin typeface="+mn-lt"/>
              </a:rPr>
              <a:t>Clk</a:t>
            </a:r>
            <a:endParaRPr lang="en-US" dirty="0">
              <a:latin typeface="+mn-lt"/>
            </a:endParaRPr>
          </a:p>
        </p:txBody>
      </p:sp>
      <p:sp>
        <p:nvSpPr>
          <p:cNvPr id="28686" name="Line 11"/>
          <p:cNvSpPr>
            <a:spLocks noChangeShapeType="1"/>
          </p:cNvSpPr>
          <p:nvPr/>
        </p:nvSpPr>
        <p:spPr bwMode="auto">
          <a:xfrm>
            <a:off x="546100" y="1676400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87" name="Line 12"/>
          <p:cNvSpPr>
            <a:spLocks noChangeShapeType="1"/>
          </p:cNvSpPr>
          <p:nvPr/>
        </p:nvSpPr>
        <p:spPr bwMode="auto">
          <a:xfrm>
            <a:off x="1841500" y="1689100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88" name="Line 13"/>
          <p:cNvSpPr>
            <a:spLocks noChangeShapeType="1"/>
          </p:cNvSpPr>
          <p:nvPr/>
        </p:nvSpPr>
        <p:spPr bwMode="auto">
          <a:xfrm>
            <a:off x="546100" y="1905000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89" name="Line 14"/>
          <p:cNvSpPr>
            <a:spLocks noChangeShapeType="1"/>
          </p:cNvSpPr>
          <p:nvPr/>
        </p:nvSpPr>
        <p:spPr bwMode="auto">
          <a:xfrm flipV="1">
            <a:off x="1841500" y="16637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90" name="Line 15"/>
          <p:cNvSpPr>
            <a:spLocks noChangeShapeType="1"/>
          </p:cNvSpPr>
          <p:nvPr/>
        </p:nvSpPr>
        <p:spPr bwMode="auto">
          <a:xfrm>
            <a:off x="1993900" y="1676400"/>
            <a:ext cx="629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91" name="Rectangle 16"/>
          <p:cNvSpPr>
            <a:spLocks noChangeArrowheads="1"/>
          </p:cNvSpPr>
          <p:nvPr/>
        </p:nvSpPr>
        <p:spPr bwMode="auto">
          <a:xfrm>
            <a:off x="60325" y="1614488"/>
            <a:ext cx="623888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PC</a:t>
            </a:r>
          </a:p>
        </p:txBody>
      </p:sp>
      <p:sp>
        <p:nvSpPr>
          <p:cNvPr id="28692" name="Line 17"/>
          <p:cNvSpPr>
            <a:spLocks noChangeShapeType="1"/>
          </p:cNvSpPr>
          <p:nvPr/>
        </p:nvSpPr>
        <p:spPr bwMode="auto">
          <a:xfrm>
            <a:off x="1993900" y="1905000"/>
            <a:ext cx="629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93" name="Line 18"/>
          <p:cNvSpPr>
            <a:spLocks noChangeShapeType="1"/>
          </p:cNvSpPr>
          <p:nvPr/>
        </p:nvSpPr>
        <p:spPr bwMode="auto">
          <a:xfrm>
            <a:off x="1676400" y="1460500"/>
            <a:ext cx="0" cy="332740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94" name="Line 19"/>
          <p:cNvSpPr>
            <a:spLocks noChangeShapeType="1"/>
          </p:cNvSpPr>
          <p:nvPr/>
        </p:nvSpPr>
        <p:spPr bwMode="auto">
          <a:xfrm>
            <a:off x="8153400" y="1460500"/>
            <a:ext cx="0" cy="332740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95" name="Line 20"/>
          <p:cNvSpPr>
            <a:spLocks noChangeShapeType="1"/>
          </p:cNvSpPr>
          <p:nvPr/>
        </p:nvSpPr>
        <p:spPr bwMode="auto">
          <a:xfrm>
            <a:off x="8318500" y="1689100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96" name="Line 21"/>
          <p:cNvSpPr>
            <a:spLocks noChangeShapeType="1"/>
          </p:cNvSpPr>
          <p:nvPr/>
        </p:nvSpPr>
        <p:spPr bwMode="auto">
          <a:xfrm flipV="1">
            <a:off x="8318500" y="16637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97" name="Line 22"/>
          <p:cNvSpPr>
            <a:spLocks noChangeShapeType="1"/>
          </p:cNvSpPr>
          <p:nvPr/>
        </p:nvSpPr>
        <p:spPr bwMode="auto">
          <a:xfrm>
            <a:off x="1079500" y="2209800"/>
            <a:ext cx="203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98" name="Line 23"/>
          <p:cNvSpPr>
            <a:spLocks noChangeShapeType="1"/>
          </p:cNvSpPr>
          <p:nvPr/>
        </p:nvSpPr>
        <p:spPr bwMode="auto">
          <a:xfrm>
            <a:off x="3136900" y="2222500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699" name="Line 24"/>
          <p:cNvSpPr>
            <a:spLocks noChangeShapeType="1"/>
          </p:cNvSpPr>
          <p:nvPr/>
        </p:nvSpPr>
        <p:spPr bwMode="auto">
          <a:xfrm>
            <a:off x="1079500" y="2438400"/>
            <a:ext cx="203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00" name="Line 25"/>
          <p:cNvSpPr>
            <a:spLocks noChangeShapeType="1"/>
          </p:cNvSpPr>
          <p:nvPr/>
        </p:nvSpPr>
        <p:spPr bwMode="auto">
          <a:xfrm flipV="1">
            <a:off x="3136900" y="21971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01" name="Line 26"/>
          <p:cNvSpPr>
            <a:spLocks noChangeShapeType="1"/>
          </p:cNvSpPr>
          <p:nvPr/>
        </p:nvSpPr>
        <p:spPr bwMode="auto">
          <a:xfrm>
            <a:off x="3289300" y="2209800"/>
            <a:ext cx="553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02" name="Rectangle 27"/>
          <p:cNvSpPr>
            <a:spLocks noChangeArrowheads="1"/>
          </p:cNvSpPr>
          <p:nvPr/>
        </p:nvSpPr>
        <p:spPr bwMode="auto">
          <a:xfrm>
            <a:off x="60325" y="1919288"/>
            <a:ext cx="1293813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err="1">
                <a:latin typeface="+mn-lt"/>
              </a:rPr>
              <a:t>Rs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Rt</a:t>
            </a:r>
            <a:r>
              <a:rPr lang="en-US" dirty="0">
                <a:latin typeface="+mn-lt"/>
              </a:rPr>
              <a:t>, Rd,</a:t>
            </a:r>
          </a:p>
          <a:p>
            <a:pPr>
              <a:defRPr/>
            </a:pPr>
            <a:r>
              <a:rPr lang="en-US" dirty="0">
                <a:latin typeface="+mn-lt"/>
              </a:rPr>
              <a:t>Op, </a:t>
            </a:r>
            <a:r>
              <a:rPr lang="en-US" dirty="0" err="1">
                <a:latin typeface="+mn-lt"/>
              </a:rPr>
              <a:t>Func</a:t>
            </a:r>
            <a:endParaRPr lang="en-US" dirty="0">
              <a:latin typeface="+mn-lt"/>
            </a:endParaRPr>
          </a:p>
        </p:txBody>
      </p:sp>
      <p:sp>
        <p:nvSpPr>
          <p:cNvPr id="28703" name="Line 28"/>
          <p:cNvSpPr>
            <a:spLocks noChangeShapeType="1"/>
          </p:cNvSpPr>
          <p:nvPr/>
        </p:nvSpPr>
        <p:spPr bwMode="auto">
          <a:xfrm>
            <a:off x="3289300" y="2438400"/>
            <a:ext cx="553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04" name="Line 29"/>
          <p:cNvSpPr>
            <a:spLocks noChangeShapeType="1"/>
          </p:cNvSpPr>
          <p:nvPr/>
        </p:nvSpPr>
        <p:spPr bwMode="auto">
          <a:xfrm>
            <a:off x="1905000" y="1460500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05" name="Line 30"/>
          <p:cNvSpPr>
            <a:spLocks noChangeShapeType="1"/>
          </p:cNvSpPr>
          <p:nvPr/>
        </p:nvSpPr>
        <p:spPr bwMode="auto">
          <a:xfrm>
            <a:off x="698500" y="2743200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06" name="Line 31"/>
          <p:cNvSpPr>
            <a:spLocks noChangeShapeType="1"/>
          </p:cNvSpPr>
          <p:nvPr/>
        </p:nvSpPr>
        <p:spPr bwMode="auto">
          <a:xfrm>
            <a:off x="4279900" y="2755900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07" name="Line 32"/>
          <p:cNvSpPr>
            <a:spLocks noChangeShapeType="1"/>
          </p:cNvSpPr>
          <p:nvPr/>
        </p:nvSpPr>
        <p:spPr bwMode="auto">
          <a:xfrm>
            <a:off x="698500" y="2971800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08" name="Line 33"/>
          <p:cNvSpPr>
            <a:spLocks noChangeShapeType="1"/>
          </p:cNvSpPr>
          <p:nvPr/>
        </p:nvSpPr>
        <p:spPr bwMode="auto">
          <a:xfrm flipV="1">
            <a:off x="4279900" y="27305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09" name="Line 34"/>
          <p:cNvSpPr>
            <a:spLocks noChangeShapeType="1"/>
          </p:cNvSpPr>
          <p:nvPr/>
        </p:nvSpPr>
        <p:spPr bwMode="auto">
          <a:xfrm>
            <a:off x="4432300" y="2743200"/>
            <a:ext cx="439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10" name="Line 35"/>
          <p:cNvSpPr>
            <a:spLocks noChangeShapeType="1"/>
          </p:cNvSpPr>
          <p:nvPr/>
        </p:nvSpPr>
        <p:spPr bwMode="auto">
          <a:xfrm>
            <a:off x="4432300" y="2971800"/>
            <a:ext cx="439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11" name="Line 36"/>
          <p:cNvSpPr>
            <a:spLocks noChangeShapeType="1"/>
          </p:cNvSpPr>
          <p:nvPr/>
        </p:nvSpPr>
        <p:spPr bwMode="auto">
          <a:xfrm>
            <a:off x="698500" y="3810000"/>
            <a:ext cx="462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12" name="Line 37"/>
          <p:cNvSpPr>
            <a:spLocks noChangeShapeType="1"/>
          </p:cNvSpPr>
          <p:nvPr/>
        </p:nvSpPr>
        <p:spPr bwMode="auto">
          <a:xfrm>
            <a:off x="5346700" y="3822700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13" name="Line 38"/>
          <p:cNvSpPr>
            <a:spLocks noChangeShapeType="1"/>
          </p:cNvSpPr>
          <p:nvPr/>
        </p:nvSpPr>
        <p:spPr bwMode="auto">
          <a:xfrm>
            <a:off x="698500" y="4038600"/>
            <a:ext cx="462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14" name="Line 39"/>
          <p:cNvSpPr>
            <a:spLocks noChangeShapeType="1"/>
          </p:cNvSpPr>
          <p:nvPr/>
        </p:nvSpPr>
        <p:spPr bwMode="auto">
          <a:xfrm flipV="1">
            <a:off x="5346700" y="37973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15" name="Line 40"/>
          <p:cNvSpPr>
            <a:spLocks noChangeShapeType="1"/>
          </p:cNvSpPr>
          <p:nvPr/>
        </p:nvSpPr>
        <p:spPr bwMode="auto">
          <a:xfrm>
            <a:off x="5499100" y="4038600"/>
            <a:ext cx="332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16" name="Line 41"/>
          <p:cNvSpPr>
            <a:spLocks noChangeShapeType="1"/>
          </p:cNvSpPr>
          <p:nvPr/>
        </p:nvSpPr>
        <p:spPr bwMode="auto">
          <a:xfrm>
            <a:off x="698500" y="4343400"/>
            <a:ext cx="576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17" name="Line 42"/>
          <p:cNvSpPr>
            <a:spLocks noChangeShapeType="1"/>
          </p:cNvSpPr>
          <p:nvPr/>
        </p:nvSpPr>
        <p:spPr bwMode="auto">
          <a:xfrm>
            <a:off x="6489700" y="4356100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18" name="Line 43"/>
          <p:cNvSpPr>
            <a:spLocks noChangeShapeType="1"/>
          </p:cNvSpPr>
          <p:nvPr/>
        </p:nvSpPr>
        <p:spPr bwMode="auto">
          <a:xfrm>
            <a:off x="698500" y="4572000"/>
            <a:ext cx="576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19" name="Line 44"/>
          <p:cNvSpPr>
            <a:spLocks noChangeShapeType="1"/>
          </p:cNvSpPr>
          <p:nvPr/>
        </p:nvSpPr>
        <p:spPr bwMode="auto">
          <a:xfrm flipV="1">
            <a:off x="6489700" y="43307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20" name="Line 45"/>
          <p:cNvSpPr>
            <a:spLocks noChangeShapeType="1"/>
          </p:cNvSpPr>
          <p:nvPr/>
        </p:nvSpPr>
        <p:spPr bwMode="auto">
          <a:xfrm>
            <a:off x="6642100" y="4343400"/>
            <a:ext cx="218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21" name="Line 46"/>
          <p:cNvSpPr>
            <a:spLocks noChangeShapeType="1"/>
          </p:cNvSpPr>
          <p:nvPr/>
        </p:nvSpPr>
        <p:spPr bwMode="auto">
          <a:xfrm>
            <a:off x="6642100" y="4572000"/>
            <a:ext cx="218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22" name="Rectangle 47"/>
          <p:cNvSpPr>
            <a:spLocks noChangeArrowheads="1"/>
          </p:cNvSpPr>
          <p:nvPr/>
        </p:nvSpPr>
        <p:spPr bwMode="auto">
          <a:xfrm>
            <a:off x="60325" y="2646363"/>
            <a:ext cx="928688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ALUctr</a:t>
            </a:r>
          </a:p>
        </p:txBody>
      </p:sp>
      <p:sp>
        <p:nvSpPr>
          <p:cNvPr id="28723" name="Line 48"/>
          <p:cNvSpPr>
            <a:spLocks noChangeShapeType="1"/>
          </p:cNvSpPr>
          <p:nvPr/>
        </p:nvSpPr>
        <p:spPr bwMode="auto">
          <a:xfrm>
            <a:off x="3200400" y="1993900"/>
            <a:ext cx="0" cy="218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24" name="Rectangle 49"/>
          <p:cNvSpPr>
            <a:spLocks noChangeArrowheads="1"/>
          </p:cNvSpPr>
          <p:nvPr/>
        </p:nvSpPr>
        <p:spPr bwMode="auto">
          <a:xfrm>
            <a:off x="3262313" y="1866900"/>
            <a:ext cx="32607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Instruction Memory Access Time</a:t>
            </a:r>
          </a:p>
        </p:txBody>
      </p:sp>
      <p:sp>
        <p:nvSpPr>
          <p:cNvPr id="28725" name="Line 50"/>
          <p:cNvSpPr>
            <a:spLocks noChangeShapeType="1"/>
          </p:cNvSpPr>
          <p:nvPr/>
        </p:nvSpPr>
        <p:spPr bwMode="auto">
          <a:xfrm>
            <a:off x="1917700" y="2057400"/>
            <a:ext cx="1270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26" name="Rectangle 51"/>
          <p:cNvSpPr>
            <a:spLocks noChangeArrowheads="1"/>
          </p:cNvSpPr>
          <p:nvPr/>
        </p:nvSpPr>
        <p:spPr bwMode="auto">
          <a:xfrm>
            <a:off x="1752600" y="2646363"/>
            <a:ext cx="12176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Old Value</a:t>
            </a:r>
          </a:p>
        </p:txBody>
      </p:sp>
      <p:sp>
        <p:nvSpPr>
          <p:cNvPr id="28727" name="Rectangle 52"/>
          <p:cNvSpPr>
            <a:spLocks noChangeArrowheads="1"/>
          </p:cNvSpPr>
          <p:nvPr/>
        </p:nvSpPr>
        <p:spPr bwMode="auto">
          <a:xfrm>
            <a:off x="4862513" y="2662238"/>
            <a:ext cx="1385887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New Value</a:t>
            </a:r>
          </a:p>
        </p:txBody>
      </p:sp>
      <p:sp>
        <p:nvSpPr>
          <p:cNvPr id="28728" name="Line 53"/>
          <p:cNvSpPr>
            <a:spLocks noChangeShapeType="1"/>
          </p:cNvSpPr>
          <p:nvPr/>
        </p:nvSpPr>
        <p:spPr bwMode="auto">
          <a:xfrm>
            <a:off x="4343400" y="2514600"/>
            <a:ext cx="0" cy="1041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29" name="Line 54"/>
          <p:cNvSpPr>
            <a:spLocks noChangeShapeType="1"/>
          </p:cNvSpPr>
          <p:nvPr/>
        </p:nvSpPr>
        <p:spPr bwMode="auto">
          <a:xfrm>
            <a:off x="698500" y="3276600"/>
            <a:ext cx="378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30" name="Line 55"/>
          <p:cNvSpPr>
            <a:spLocks noChangeShapeType="1"/>
          </p:cNvSpPr>
          <p:nvPr/>
        </p:nvSpPr>
        <p:spPr bwMode="auto">
          <a:xfrm flipH="1">
            <a:off x="4254500" y="3289300"/>
            <a:ext cx="1778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31" name="Line 56"/>
          <p:cNvSpPr>
            <a:spLocks noChangeShapeType="1"/>
          </p:cNvSpPr>
          <p:nvPr/>
        </p:nvSpPr>
        <p:spPr bwMode="auto">
          <a:xfrm>
            <a:off x="698500" y="3505200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32" name="Line 57"/>
          <p:cNvSpPr>
            <a:spLocks noChangeShapeType="1"/>
          </p:cNvSpPr>
          <p:nvPr/>
        </p:nvSpPr>
        <p:spPr bwMode="auto">
          <a:xfrm>
            <a:off x="4432300" y="3276600"/>
            <a:ext cx="439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33" name="Rectangle 58"/>
          <p:cNvSpPr>
            <a:spLocks noChangeArrowheads="1"/>
          </p:cNvSpPr>
          <p:nvPr/>
        </p:nvSpPr>
        <p:spPr bwMode="auto">
          <a:xfrm>
            <a:off x="60325" y="3179763"/>
            <a:ext cx="1004888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RegWr</a:t>
            </a:r>
          </a:p>
        </p:txBody>
      </p:sp>
      <p:sp>
        <p:nvSpPr>
          <p:cNvPr id="28734" name="Rectangle 59"/>
          <p:cNvSpPr>
            <a:spLocks noChangeArrowheads="1"/>
          </p:cNvSpPr>
          <p:nvPr/>
        </p:nvSpPr>
        <p:spPr bwMode="auto">
          <a:xfrm>
            <a:off x="1752600" y="3179763"/>
            <a:ext cx="12176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Old Value</a:t>
            </a:r>
          </a:p>
        </p:txBody>
      </p:sp>
      <p:sp>
        <p:nvSpPr>
          <p:cNvPr id="28735" name="Rectangle 60"/>
          <p:cNvSpPr>
            <a:spLocks noChangeArrowheads="1"/>
          </p:cNvSpPr>
          <p:nvPr/>
        </p:nvSpPr>
        <p:spPr bwMode="auto">
          <a:xfrm>
            <a:off x="4862513" y="3241675"/>
            <a:ext cx="138588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New Value</a:t>
            </a:r>
          </a:p>
        </p:txBody>
      </p:sp>
      <p:sp>
        <p:nvSpPr>
          <p:cNvPr id="28736" name="Line 61"/>
          <p:cNvSpPr>
            <a:spLocks noChangeShapeType="1"/>
          </p:cNvSpPr>
          <p:nvPr/>
        </p:nvSpPr>
        <p:spPr bwMode="auto">
          <a:xfrm>
            <a:off x="3213100" y="2590800"/>
            <a:ext cx="1117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37" name="Rectangle 62"/>
          <p:cNvSpPr>
            <a:spLocks noChangeArrowheads="1"/>
          </p:cNvSpPr>
          <p:nvPr/>
        </p:nvSpPr>
        <p:spPr bwMode="auto">
          <a:xfrm>
            <a:off x="4329113" y="2400300"/>
            <a:ext cx="367188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Delay through Control Logic</a:t>
            </a:r>
          </a:p>
        </p:txBody>
      </p:sp>
      <p:sp>
        <p:nvSpPr>
          <p:cNvPr id="28738" name="Line 63"/>
          <p:cNvSpPr>
            <a:spLocks noChangeShapeType="1"/>
          </p:cNvSpPr>
          <p:nvPr/>
        </p:nvSpPr>
        <p:spPr bwMode="auto">
          <a:xfrm>
            <a:off x="5499100" y="3810000"/>
            <a:ext cx="332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39" name="Rectangle 64"/>
          <p:cNvSpPr>
            <a:spLocks noChangeArrowheads="1"/>
          </p:cNvSpPr>
          <p:nvPr/>
        </p:nvSpPr>
        <p:spPr bwMode="auto">
          <a:xfrm>
            <a:off x="60325" y="3713163"/>
            <a:ext cx="1157288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busA, B</a:t>
            </a:r>
          </a:p>
        </p:txBody>
      </p:sp>
      <p:sp>
        <p:nvSpPr>
          <p:cNvPr id="28740" name="Line 65"/>
          <p:cNvSpPr>
            <a:spLocks noChangeShapeType="1"/>
          </p:cNvSpPr>
          <p:nvPr/>
        </p:nvSpPr>
        <p:spPr bwMode="auto">
          <a:xfrm>
            <a:off x="5410200" y="3594100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41" name="Line 66"/>
          <p:cNvSpPr>
            <a:spLocks noChangeShapeType="1"/>
          </p:cNvSpPr>
          <p:nvPr/>
        </p:nvSpPr>
        <p:spPr bwMode="auto">
          <a:xfrm>
            <a:off x="3213100" y="3657600"/>
            <a:ext cx="2184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42" name="Rectangle 67"/>
          <p:cNvSpPr>
            <a:spLocks noChangeArrowheads="1"/>
          </p:cNvSpPr>
          <p:nvPr/>
        </p:nvSpPr>
        <p:spPr bwMode="auto">
          <a:xfrm>
            <a:off x="5395913" y="3451225"/>
            <a:ext cx="27051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Register File Access Time</a:t>
            </a:r>
          </a:p>
        </p:txBody>
      </p:sp>
      <p:sp>
        <p:nvSpPr>
          <p:cNvPr id="28743" name="Rectangle 68"/>
          <p:cNvSpPr>
            <a:spLocks noChangeArrowheads="1"/>
          </p:cNvSpPr>
          <p:nvPr/>
        </p:nvSpPr>
        <p:spPr bwMode="auto">
          <a:xfrm>
            <a:off x="1752600" y="3713163"/>
            <a:ext cx="12176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Old Value</a:t>
            </a:r>
          </a:p>
        </p:txBody>
      </p:sp>
      <p:sp>
        <p:nvSpPr>
          <p:cNvPr id="28744" name="Rectangle 69"/>
          <p:cNvSpPr>
            <a:spLocks noChangeArrowheads="1"/>
          </p:cNvSpPr>
          <p:nvPr/>
        </p:nvSpPr>
        <p:spPr bwMode="auto">
          <a:xfrm>
            <a:off x="6005513" y="3713163"/>
            <a:ext cx="1385887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New Value</a:t>
            </a:r>
          </a:p>
        </p:txBody>
      </p:sp>
      <p:sp>
        <p:nvSpPr>
          <p:cNvPr id="28745" name="Rectangle 70"/>
          <p:cNvSpPr>
            <a:spLocks noChangeArrowheads="1"/>
          </p:cNvSpPr>
          <p:nvPr/>
        </p:nvSpPr>
        <p:spPr bwMode="auto">
          <a:xfrm>
            <a:off x="60325" y="4246563"/>
            <a:ext cx="7747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busW</a:t>
            </a:r>
          </a:p>
        </p:txBody>
      </p:sp>
      <p:sp>
        <p:nvSpPr>
          <p:cNvPr id="28746" name="Line 71"/>
          <p:cNvSpPr>
            <a:spLocks noChangeShapeType="1"/>
          </p:cNvSpPr>
          <p:nvPr/>
        </p:nvSpPr>
        <p:spPr bwMode="auto">
          <a:xfrm>
            <a:off x="6553200" y="4127500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47" name="Line 72"/>
          <p:cNvSpPr>
            <a:spLocks noChangeShapeType="1"/>
          </p:cNvSpPr>
          <p:nvPr/>
        </p:nvSpPr>
        <p:spPr bwMode="auto">
          <a:xfrm>
            <a:off x="5422900" y="4191000"/>
            <a:ext cx="1117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48" name="Rectangle 73"/>
          <p:cNvSpPr>
            <a:spLocks noChangeArrowheads="1"/>
          </p:cNvSpPr>
          <p:nvPr/>
        </p:nvSpPr>
        <p:spPr bwMode="auto">
          <a:xfrm>
            <a:off x="6615113" y="4000500"/>
            <a:ext cx="11318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ALU Delay</a:t>
            </a:r>
          </a:p>
        </p:txBody>
      </p:sp>
      <p:sp>
        <p:nvSpPr>
          <p:cNvPr id="28749" name="Rectangle 74"/>
          <p:cNvSpPr>
            <a:spLocks noChangeArrowheads="1"/>
          </p:cNvSpPr>
          <p:nvPr/>
        </p:nvSpPr>
        <p:spPr bwMode="auto">
          <a:xfrm>
            <a:off x="1752600" y="4246563"/>
            <a:ext cx="12176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Old Value</a:t>
            </a:r>
          </a:p>
        </p:txBody>
      </p:sp>
      <p:sp>
        <p:nvSpPr>
          <p:cNvPr id="28750" name="Rectangle 75"/>
          <p:cNvSpPr>
            <a:spLocks noChangeArrowheads="1"/>
          </p:cNvSpPr>
          <p:nvPr/>
        </p:nvSpPr>
        <p:spPr bwMode="auto">
          <a:xfrm>
            <a:off x="6996113" y="4262438"/>
            <a:ext cx="1385887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New Value</a:t>
            </a:r>
          </a:p>
        </p:txBody>
      </p:sp>
      <p:sp>
        <p:nvSpPr>
          <p:cNvPr id="28751" name="Rectangle 76"/>
          <p:cNvSpPr>
            <a:spLocks noChangeArrowheads="1"/>
          </p:cNvSpPr>
          <p:nvPr/>
        </p:nvSpPr>
        <p:spPr bwMode="auto">
          <a:xfrm>
            <a:off x="1752600" y="2112963"/>
            <a:ext cx="12176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Old Value</a:t>
            </a:r>
          </a:p>
        </p:txBody>
      </p:sp>
      <p:sp>
        <p:nvSpPr>
          <p:cNvPr id="28752" name="Line 77"/>
          <p:cNvSpPr>
            <a:spLocks noChangeShapeType="1"/>
          </p:cNvSpPr>
          <p:nvPr/>
        </p:nvSpPr>
        <p:spPr bwMode="auto">
          <a:xfrm>
            <a:off x="8470900" y="16764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53" name="Line 78"/>
          <p:cNvSpPr>
            <a:spLocks noChangeShapeType="1"/>
          </p:cNvSpPr>
          <p:nvPr/>
        </p:nvSpPr>
        <p:spPr bwMode="auto">
          <a:xfrm>
            <a:off x="8470900" y="19050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54" name="Rectangle 79"/>
          <p:cNvSpPr>
            <a:spLocks noChangeArrowheads="1"/>
          </p:cNvSpPr>
          <p:nvPr/>
        </p:nvSpPr>
        <p:spPr bwMode="auto">
          <a:xfrm>
            <a:off x="3567113" y="2112963"/>
            <a:ext cx="1385887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New Value</a:t>
            </a:r>
          </a:p>
        </p:txBody>
      </p:sp>
      <p:sp>
        <p:nvSpPr>
          <p:cNvPr id="28755" name="Rectangle 80"/>
          <p:cNvSpPr>
            <a:spLocks noChangeArrowheads="1"/>
          </p:cNvSpPr>
          <p:nvPr/>
        </p:nvSpPr>
        <p:spPr bwMode="auto">
          <a:xfrm>
            <a:off x="2133600" y="1600200"/>
            <a:ext cx="1447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New Value</a:t>
            </a:r>
          </a:p>
        </p:txBody>
      </p:sp>
      <p:sp>
        <p:nvSpPr>
          <p:cNvPr id="28756" name="Rectangle 81"/>
          <p:cNvSpPr>
            <a:spLocks noChangeArrowheads="1"/>
          </p:cNvSpPr>
          <p:nvPr/>
        </p:nvSpPr>
        <p:spPr bwMode="auto">
          <a:xfrm>
            <a:off x="595313" y="1595438"/>
            <a:ext cx="153828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Old Value</a:t>
            </a:r>
          </a:p>
        </p:txBody>
      </p:sp>
      <p:sp>
        <p:nvSpPr>
          <p:cNvPr id="28757" name="Oval 82"/>
          <p:cNvSpPr>
            <a:spLocks noChangeArrowheads="1"/>
          </p:cNvSpPr>
          <p:nvPr/>
        </p:nvSpPr>
        <p:spPr bwMode="auto">
          <a:xfrm>
            <a:off x="8083550" y="3206750"/>
            <a:ext cx="1397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58" name="Oval 83"/>
          <p:cNvSpPr>
            <a:spLocks noChangeArrowheads="1"/>
          </p:cNvSpPr>
          <p:nvPr/>
        </p:nvSpPr>
        <p:spPr bwMode="auto">
          <a:xfrm>
            <a:off x="8083550" y="4197350"/>
            <a:ext cx="139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60" name="Arc 85"/>
          <p:cNvSpPr>
            <a:spLocks/>
          </p:cNvSpPr>
          <p:nvPr/>
        </p:nvSpPr>
        <p:spPr bwMode="auto">
          <a:xfrm>
            <a:off x="8229600" y="4427538"/>
            <a:ext cx="222250" cy="69850"/>
          </a:xfrm>
          <a:custGeom>
            <a:avLst/>
            <a:gdLst>
              <a:gd name="T0" fmla="*/ 0 w 21600"/>
              <a:gd name="T1" fmla="*/ 0 h 21600"/>
              <a:gd name="T2" fmla="*/ 23529772 w 21600"/>
              <a:gd name="T3" fmla="*/ 730453 h 21600"/>
              <a:gd name="T4" fmla="*/ 0 w 21600"/>
              <a:gd name="T5" fmla="*/ 73045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61" name="Rectangle 86"/>
          <p:cNvSpPr>
            <a:spLocks noChangeArrowheads="1"/>
          </p:cNvSpPr>
          <p:nvPr/>
        </p:nvSpPr>
        <p:spPr bwMode="auto">
          <a:xfrm>
            <a:off x="7337425" y="5029200"/>
            <a:ext cx="1543050" cy="64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Register Write</a:t>
            </a:r>
          </a:p>
          <a:p>
            <a:pPr algn="ctr">
              <a:defRPr/>
            </a:pPr>
            <a:r>
              <a:rPr lang="en-US" dirty="0">
                <a:latin typeface="+mn-lt"/>
              </a:rPr>
              <a:t>Occurs Here</a:t>
            </a:r>
          </a:p>
        </p:txBody>
      </p:sp>
      <p:sp>
        <p:nvSpPr>
          <p:cNvPr id="28762" name="Rectangle 87"/>
          <p:cNvSpPr>
            <a:spLocks noChangeArrowheads="1"/>
          </p:cNvSpPr>
          <p:nvPr/>
        </p:nvSpPr>
        <p:spPr bwMode="auto">
          <a:xfrm>
            <a:off x="6092825" y="5364163"/>
            <a:ext cx="39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32</a:t>
            </a:r>
          </a:p>
        </p:txBody>
      </p:sp>
      <p:sp>
        <p:nvSpPr>
          <p:cNvPr id="28763" name="Rectangle 88"/>
          <p:cNvSpPr>
            <a:spLocks noChangeArrowheads="1"/>
          </p:cNvSpPr>
          <p:nvPr/>
        </p:nvSpPr>
        <p:spPr bwMode="auto">
          <a:xfrm>
            <a:off x="5281613" y="4589463"/>
            <a:ext cx="10398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 u="sng">
                <a:latin typeface="+mn-lt"/>
              </a:rPr>
              <a:t>ALUctr</a:t>
            </a:r>
          </a:p>
        </p:txBody>
      </p:sp>
      <p:sp>
        <p:nvSpPr>
          <p:cNvPr id="28764" name="Rectangle 89"/>
          <p:cNvSpPr>
            <a:spLocks noChangeArrowheads="1"/>
          </p:cNvSpPr>
          <p:nvPr/>
        </p:nvSpPr>
        <p:spPr bwMode="auto">
          <a:xfrm>
            <a:off x="2667000" y="6202363"/>
            <a:ext cx="466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</a:rPr>
              <a:t>clk</a:t>
            </a:r>
          </a:p>
        </p:txBody>
      </p:sp>
      <p:sp>
        <p:nvSpPr>
          <p:cNvPr id="28765" name="Rectangle 90"/>
          <p:cNvSpPr>
            <a:spLocks noChangeArrowheads="1"/>
          </p:cNvSpPr>
          <p:nvPr/>
        </p:nvSpPr>
        <p:spPr bwMode="auto">
          <a:xfrm>
            <a:off x="2122488" y="5297488"/>
            <a:ext cx="7207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busW</a:t>
            </a:r>
          </a:p>
        </p:txBody>
      </p:sp>
      <p:sp>
        <p:nvSpPr>
          <p:cNvPr id="28766" name="Rectangle 91"/>
          <p:cNvSpPr>
            <a:spLocks noChangeArrowheads="1"/>
          </p:cNvSpPr>
          <p:nvPr/>
        </p:nvSpPr>
        <p:spPr bwMode="auto">
          <a:xfrm>
            <a:off x="2244725" y="4602163"/>
            <a:ext cx="876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 u="sng">
                <a:latin typeface="+mn-lt"/>
              </a:rPr>
              <a:t>RegWr</a:t>
            </a:r>
          </a:p>
        </p:txBody>
      </p:sp>
      <p:sp>
        <p:nvSpPr>
          <p:cNvPr id="28767" name="Line 92"/>
          <p:cNvSpPr>
            <a:spLocks noChangeShapeType="1"/>
          </p:cNvSpPr>
          <p:nvPr/>
        </p:nvSpPr>
        <p:spPr bwMode="auto">
          <a:xfrm flipH="1">
            <a:off x="5029200" y="5440363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68" name="Rectangle 93"/>
          <p:cNvSpPr>
            <a:spLocks noChangeArrowheads="1"/>
          </p:cNvSpPr>
          <p:nvPr/>
        </p:nvSpPr>
        <p:spPr bwMode="auto">
          <a:xfrm>
            <a:off x="4949825" y="5135563"/>
            <a:ext cx="39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32</a:t>
            </a:r>
          </a:p>
        </p:txBody>
      </p:sp>
      <p:sp>
        <p:nvSpPr>
          <p:cNvPr id="28769" name="Rectangle 94"/>
          <p:cNvSpPr>
            <a:spLocks noChangeArrowheads="1"/>
          </p:cNvSpPr>
          <p:nvPr/>
        </p:nvSpPr>
        <p:spPr bwMode="auto">
          <a:xfrm>
            <a:off x="4311650" y="5135563"/>
            <a:ext cx="717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</a:rPr>
              <a:t>busA</a:t>
            </a:r>
          </a:p>
        </p:txBody>
      </p:sp>
      <p:sp>
        <p:nvSpPr>
          <p:cNvPr id="28770" name="Line 95"/>
          <p:cNvSpPr>
            <a:spLocks noChangeShapeType="1"/>
          </p:cNvSpPr>
          <p:nvPr/>
        </p:nvSpPr>
        <p:spPr bwMode="auto">
          <a:xfrm flipV="1">
            <a:off x="5029200" y="5973763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71" name="Rectangle 96"/>
          <p:cNvSpPr>
            <a:spLocks noChangeArrowheads="1"/>
          </p:cNvSpPr>
          <p:nvPr/>
        </p:nvSpPr>
        <p:spPr bwMode="auto">
          <a:xfrm>
            <a:off x="4873625" y="6097588"/>
            <a:ext cx="39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32</a:t>
            </a:r>
          </a:p>
        </p:txBody>
      </p:sp>
      <p:sp>
        <p:nvSpPr>
          <p:cNvPr id="28772" name="Rectangle 97"/>
          <p:cNvSpPr>
            <a:spLocks noChangeArrowheads="1"/>
          </p:cNvSpPr>
          <p:nvPr/>
        </p:nvSpPr>
        <p:spPr bwMode="auto">
          <a:xfrm>
            <a:off x="4343400" y="5668963"/>
            <a:ext cx="703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</a:rPr>
              <a:t>busB</a:t>
            </a:r>
          </a:p>
        </p:txBody>
      </p:sp>
      <p:sp>
        <p:nvSpPr>
          <p:cNvPr id="28773" name="Line 98"/>
          <p:cNvSpPr>
            <a:spLocks noChangeShapeType="1"/>
          </p:cNvSpPr>
          <p:nvPr/>
        </p:nvSpPr>
        <p:spPr bwMode="auto">
          <a:xfrm flipV="1">
            <a:off x="3962400" y="497998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74" name="Line 99"/>
          <p:cNvSpPr>
            <a:spLocks noChangeShapeType="1"/>
          </p:cNvSpPr>
          <p:nvPr/>
        </p:nvSpPr>
        <p:spPr bwMode="auto">
          <a:xfrm flipV="1">
            <a:off x="3213100" y="497998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75" name="Rectangle 100"/>
          <p:cNvSpPr>
            <a:spLocks noChangeArrowheads="1"/>
          </p:cNvSpPr>
          <p:nvPr/>
        </p:nvSpPr>
        <p:spPr bwMode="auto">
          <a:xfrm>
            <a:off x="3070225" y="4830763"/>
            <a:ext cx="2873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28776" name="Line 101"/>
          <p:cNvSpPr>
            <a:spLocks noChangeShapeType="1"/>
          </p:cNvSpPr>
          <p:nvPr/>
        </p:nvSpPr>
        <p:spPr bwMode="auto">
          <a:xfrm flipV="1">
            <a:off x="3594100" y="497998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77" name="Rectangle 102"/>
          <p:cNvSpPr>
            <a:spLocks noChangeArrowheads="1"/>
          </p:cNvSpPr>
          <p:nvPr/>
        </p:nvSpPr>
        <p:spPr bwMode="auto">
          <a:xfrm>
            <a:off x="3429000" y="4830763"/>
            <a:ext cx="2873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28778" name="Rectangle 103"/>
          <p:cNvSpPr>
            <a:spLocks noChangeArrowheads="1"/>
          </p:cNvSpPr>
          <p:nvPr/>
        </p:nvSpPr>
        <p:spPr bwMode="auto">
          <a:xfrm>
            <a:off x="3008313" y="5207000"/>
            <a:ext cx="4397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Rw</a:t>
            </a:r>
          </a:p>
        </p:txBody>
      </p:sp>
      <p:sp>
        <p:nvSpPr>
          <p:cNvPr id="28779" name="Rectangle 104"/>
          <p:cNvSpPr>
            <a:spLocks noChangeArrowheads="1"/>
          </p:cNvSpPr>
          <p:nvPr/>
        </p:nvSpPr>
        <p:spPr bwMode="auto">
          <a:xfrm>
            <a:off x="3465513" y="5207000"/>
            <a:ext cx="406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Ra</a:t>
            </a:r>
          </a:p>
        </p:txBody>
      </p:sp>
      <p:sp>
        <p:nvSpPr>
          <p:cNvPr id="28780" name="Rectangle 105"/>
          <p:cNvSpPr>
            <a:spLocks noChangeArrowheads="1"/>
          </p:cNvSpPr>
          <p:nvPr/>
        </p:nvSpPr>
        <p:spPr bwMode="auto">
          <a:xfrm>
            <a:off x="3846513" y="5207000"/>
            <a:ext cx="4175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Rb</a:t>
            </a:r>
          </a:p>
        </p:txBody>
      </p:sp>
      <p:sp>
        <p:nvSpPr>
          <p:cNvPr id="28781" name="Rectangle 106"/>
          <p:cNvSpPr>
            <a:spLocks noChangeArrowheads="1"/>
          </p:cNvSpPr>
          <p:nvPr/>
        </p:nvSpPr>
        <p:spPr bwMode="auto">
          <a:xfrm>
            <a:off x="3008313" y="5592763"/>
            <a:ext cx="9525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000" b="1">
                <a:latin typeface="+mn-lt"/>
              </a:rPr>
              <a:t>RegFile</a:t>
            </a:r>
          </a:p>
        </p:txBody>
      </p:sp>
      <p:sp>
        <p:nvSpPr>
          <p:cNvPr id="28782" name="Rectangle 107"/>
          <p:cNvSpPr>
            <a:spLocks noChangeArrowheads="1"/>
          </p:cNvSpPr>
          <p:nvPr/>
        </p:nvSpPr>
        <p:spPr bwMode="auto">
          <a:xfrm>
            <a:off x="3429000" y="4602163"/>
            <a:ext cx="40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Rs</a:t>
            </a:r>
          </a:p>
        </p:txBody>
      </p:sp>
      <p:sp>
        <p:nvSpPr>
          <p:cNvPr id="28783" name="Rectangle 108"/>
          <p:cNvSpPr>
            <a:spLocks noChangeArrowheads="1"/>
          </p:cNvSpPr>
          <p:nvPr/>
        </p:nvSpPr>
        <p:spPr bwMode="auto">
          <a:xfrm>
            <a:off x="3810000" y="4602163"/>
            <a:ext cx="3968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>
                <a:latin typeface="+mn-lt"/>
              </a:rPr>
              <a:t>Rt</a:t>
            </a:r>
          </a:p>
        </p:txBody>
      </p:sp>
      <p:sp>
        <p:nvSpPr>
          <p:cNvPr id="28784" name="Rectangle 109"/>
          <p:cNvSpPr>
            <a:spLocks noChangeArrowheads="1"/>
          </p:cNvSpPr>
          <p:nvPr/>
        </p:nvSpPr>
        <p:spPr bwMode="auto">
          <a:xfrm>
            <a:off x="2819400" y="5211763"/>
            <a:ext cx="14478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454650" y="5211763"/>
            <a:ext cx="485775" cy="1143000"/>
            <a:chOff x="4009" y="2304"/>
            <a:chExt cx="306" cy="720"/>
          </a:xfrm>
        </p:grpSpPr>
        <p:sp>
          <p:nvSpPr>
            <p:cNvPr id="28800" name="Rectangle 111"/>
            <p:cNvSpPr>
              <a:spLocks noChangeArrowheads="1"/>
            </p:cNvSpPr>
            <p:nvPr/>
          </p:nvSpPr>
          <p:spPr bwMode="auto">
            <a:xfrm>
              <a:off x="4009" y="2322"/>
              <a:ext cx="11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endParaRPr lang="en-US" sz="1600" b="1">
                <a:latin typeface="+mn-lt"/>
              </a:endParaRPr>
            </a:p>
          </p:txBody>
        </p:sp>
        <p:sp>
          <p:nvSpPr>
            <p:cNvPr id="28801" name="Rectangle 112"/>
            <p:cNvSpPr>
              <a:spLocks noChangeArrowheads="1"/>
            </p:cNvSpPr>
            <p:nvPr/>
          </p:nvSpPr>
          <p:spPr bwMode="auto">
            <a:xfrm rot="5400000">
              <a:off x="4016" y="2581"/>
              <a:ext cx="33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b="1">
                  <a:latin typeface="+mn-lt"/>
                </a:rPr>
                <a:t>ALU</a:t>
              </a:r>
            </a:p>
          </p:txBody>
        </p:sp>
        <p:sp>
          <p:nvSpPr>
            <p:cNvPr id="28802" name="Freeform 113"/>
            <p:cNvSpPr>
              <a:spLocks/>
            </p:cNvSpPr>
            <p:nvPr/>
          </p:nvSpPr>
          <p:spPr bwMode="auto">
            <a:xfrm>
              <a:off x="4032" y="2304"/>
              <a:ext cx="283" cy="720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331 h 672"/>
                <a:gd name="T4" fmla="*/ 67 w 240"/>
                <a:gd name="T5" fmla="*/ 386 h 672"/>
                <a:gd name="T6" fmla="*/ 0 w 240"/>
                <a:gd name="T7" fmla="*/ 440 h 672"/>
                <a:gd name="T8" fmla="*/ 0 w 240"/>
                <a:gd name="T9" fmla="*/ 771 h 672"/>
                <a:gd name="T10" fmla="*/ 334 w 240"/>
                <a:gd name="T11" fmla="*/ 551 h 672"/>
                <a:gd name="T12" fmla="*/ 334 w 240"/>
                <a:gd name="T13" fmla="*/ 221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8786" name="Line 114"/>
          <p:cNvSpPr>
            <a:spLocks noChangeShapeType="1"/>
          </p:cNvSpPr>
          <p:nvPr/>
        </p:nvSpPr>
        <p:spPr bwMode="auto">
          <a:xfrm>
            <a:off x="2971800" y="498316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87" name="Line 115"/>
          <p:cNvSpPr>
            <a:spLocks noChangeShapeType="1"/>
          </p:cNvSpPr>
          <p:nvPr/>
        </p:nvSpPr>
        <p:spPr bwMode="auto">
          <a:xfrm>
            <a:off x="3276600" y="49069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88" name="Line 116"/>
          <p:cNvSpPr>
            <a:spLocks noChangeShapeType="1"/>
          </p:cNvSpPr>
          <p:nvPr/>
        </p:nvSpPr>
        <p:spPr bwMode="auto">
          <a:xfrm>
            <a:off x="3657600" y="49069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89" name="Line 117"/>
          <p:cNvSpPr>
            <a:spLocks noChangeShapeType="1"/>
          </p:cNvSpPr>
          <p:nvPr/>
        </p:nvSpPr>
        <p:spPr bwMode="auto">
          <a:xfrm>
            <a:off x="4038600" y="49069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90" name="Rectangle 118"/>
          <p:cNvSpPr>
            <a:spLocks noChangeArrowheads="1"/>
          </p:cNvSpPr>
          <p:nvPr/>
        </p:nvSpPr>
        <p:spPr bwMode="auto">
          <a:xfrm>
            <a:off x="3832225" y="4830763"/>
            <a:ext cx="2873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5</a:t>
            </a:r>
          </a:p>
        </p:txBody>
      </p:sp>
      <p:sp>
        <p:nvSpPr>
          <p:cNvPr id="28791" name="Line 119"/>
          <p:cNvSpPr>
            <a:spLocks noChangeShapeType="1"/>
          </p:cNvSpPr>
          <p:nvPr/>
        </p:nvSpPr>
        <p:spPr bwMode="auto">
          <a:xfrm>
            <a:off x="4267200" y="5516563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92" name="Line 120"/>
          <p:cNvSpPr>
            <a:spLocks noChangeShapeType="1"/>
          </p:cNvSpPr>
          <p:nvPr/>
        </p:nvSpPr>
        <p:spPr bwMode="auto">
          <a:xfrm>
            <a:off x="5788025" y="4983163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93" name="Line 121"/>
          <p:cNvSpPr>
            <a:spLocks noChangeShapeType="1"/>
          </p:cNvSpPr>
          <p:nvPr/>
        </p:nvSpPr>
        <p:spPr bwMode="auto">
          <a:xfrm>
            <a:off x="4267200" y="6049963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94" name="Line 122"/>
          <p:cNvSpPr>
            <a:spLocks noChangeShapeType="1"/>
          </p:cNvSpPr>
          <p:nvPr/>
        </p:nvSpPr>
        <p:spPr bwMode="auto">
          <a:xfrm flipH="1">
            <a:off x="3048000" y="6049963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95" name="Line 123"/>
          <p:cNvSpPr>
            <a:spLocks noChangeShapeType="1"/>
          </p:cNvSpPr>
          <p:nvPr/>
        </p:nvSpPr>
        <p:spPr bwMode="auto">
          <a:xfrm>
            <a:off x="3124200" y="6049963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96" name="Line 124"/>
          <p:cNvSpPr>
            <a:spLocks noChangeShapeType="1"/>
          </p:cNvSpPr>
          <p:nvPr/>
        </p:nvSpPr>
        <p:spPr bwMode="auto">
          <a:xfrm>
            <a:off x="3124200" y="620236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97" name="Line 125"/>
          <p:cNvSpPr>
            <a:spLocks noChangeShapeType="1"/>
          </p:cNvSpPr>
          <p:nvPr/>
        </p:nvSpPr>
        <p:spPr bwMode="auto">
          <a:xfrm flipH="1">
            <a:off x="6169025" y="5668963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3082925" y="4602163"/>
            <a:ext cx="4286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Rd</a:t>
            </a:r>
          </a:p>
        </p:txBody>
      </p:sp>
      <p:sp>
        <p:nvSpPr>
          <p:cNvPr id="28799" name="Freeform 127"/>
          <p:cNvSpPr>
            <a:spLocks/>
          </p:cNvSpPr>
          <p:nvPr/>
        </p:nvSpPr>
        <p:spPr bwMode="auto">
          <a:xfrm>
            <a:off x="2286000" y="5668963"/>
            <a:ext cx="4114800" cy="990600"/>
          </a:xfrm>
          <a:custGeom>
            <a:avLst/>
            <a:gdLst>
              <a:gd name="T0" fmla="*/ 2147483647 w 2592"/>
              <a:gd name="T1" fmla="*/ 120967500 h 624"/>
              <a:gd name="T2" fmla="*/ 2147483647 w 2592"/>
              <a:gd name="T3" fmla="*/ 120967500 h 624"/>
              <a:gd name="T4" fmla="*/ 2147483647 w 2592"/>
              <a:gd name="T5" fmla="*/ 1572577500 h 624"/>
              <a:gd name="T6" fmla="*/ 0 w 2592"/>
              <a:gd name="T7" fmla="*/ 1572577500 h 624"/>
              <a:gd name="T8" fmla="*/ 0 w 2592"/>
              <a:gd name="T9" fmla="*/ 0 h 624"/>
              <a:gd name="T10" fmla="*/ 846772500 w 2592"/>
              <a:gd name="T11" fmla="*/ 0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2"/>
              <a:gd name="T19" fmla="*/ 0 h 624"/>
              <a:gd name="T20" fmla="*/ 2592 w 2592"/>
              <a:gd name="T21" fmla="*/ 624 h 6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2" h="624">
                <a:moveTo>
                  <a:pt x="2304" y="48"/>
                </a:moveTo>
                <a:lnTo>
                  <a:pt x="2592" y="48"/>
                </a:lnTo>
                <a:lnTo>
                  <a:pt x="2592" y="624"/>
                </a:lnTo>
                <a:lnTo>
                  <a:pt x="0" y="624"/>
                </a:ln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grpSp>
        <p:nvGrpSpPr>
          <p:cNvPr id="3" name="Group 140"/>
          <p:cNvGrpSpPr/>
          <p:nvPr/>
        </p:nvGrpSpPr>
        <p:grpSpPr>
          <a:xfrm>
            <a:off x="1727200" y="1206500"/>
            <a:ext cx="1050610" cy="444500"/>
            <a:chOff x="1727200" y="1206500"/>
            <a:chExt cx="1050610" cy="444500"/>
          </a:xfrm>
        </p:grpSpPr>
        <p:sp>
          <p:nvSpPr>
            <p:cNvPr id="131" name="Rectangle 10"/>
            <p:cNvSpPr>
              <a:spLocks noChangeArrowheads="1"/>
            </p:cNvSpPr>
            <p:nvPr/>
          </p:nvSpPr>
          <p:spPr bwMode="auto">
            <a:xfrm>
              <a:off x="1825625" y="1206500"/>
              <a:ext cx="95218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dirty="0" err="1" smtClean="0">
                  <a:solidFill>
                    <a:srgbClr val="7A9BC7"/>
                  </a:solidFill>
                  <a:latin typeface="+mn-lt"/>
                </a:rPr>
                <a:t>Clk</a:t>
              </a:r>
              <a:r>
                <a:rPr lang="en-US" dirty="0" smtClean="0">
                  <a:solidFill>
                    <a:srgbClr val="7A9BC7"/>
                  </a:solidFill>
                  <a:latin typeface="+mn-lt"/>
                </a:rPr>
                <a:t>-to-Q</a:t>
              </a:r>
              <a:endParaRPr lang="en-US" dirty="0">
                <a:solidFill>
                  <a:srgbClr val="7A9BC7"/>
                </a:solidFill>
                <a:latin typeface="+mn-lt"/>
              </a:endParaRP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 rot="5400000">
              <a:off x="1720850" y="1479550"/>
              <a:ext cx="177800" cy="165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0"/>
          <p:cNvSpPr>
            <a:spLocks noChangeArrowheads="1"/>
          </p:cNvSpPr>
          <p:nvPr/>
        </p:nvSpPr>
        <p:spPr bwMode="auto">
          <a:xfrm>
            <a:off x="6654800" y="4648200"/>
            <a:ext cx="138429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7A9BC7"/>
                </a:solidFill>
                <a:latin typeface="+mn-lt"/>
              </a:rPr>
              <a:t>Setu</a:t>
            </a:r>
            <a:r>
              <a:rPr lang="en-US" dirty="0" smtClean="0">
                <a:solidFill>
                  <a:srgbClr val="7A9BC7"/>
                </a:solidFill>
              </a:rPr>
              <a:t>p Time</a:t>
            </a:r>
            <a:endParaRPr lang="en-US" dirty="0">
              <a:solidFill>
                <a:srgbClr val="7A9BC7"/>
              </a:solidFill>
              <a:latin typeface="+mn-lt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7734300" y="4597400"/>
            <a:ext cx="2413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Arc 84"/>
          <p:cNvSpPr>
            <a:spLocks/>
          </p:cNvSpPr>
          <p:nvPr/>
        </p:nvSpPr>
        <p:spPr bwMode="auto">
          <a:xfrm>
            <a:off x="8229600" y="3360738"/>
            <a:ext cx="222250" cy="1670050"/>
          </a:xfrm>
          <a:custGeom>
            <a:avLst/>
            <a:gdLst>
              <a:gd name="T0" fmla="*/ 0 w 21600"/>
              <a:gd name="T1" fmla="*/ 0 h 21600"/>
              <a:gd name="T2" fmla="*/ 23529772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6" name="Date Placeholder 1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7/24/2012</a:t>
            </a:r>
            <a:endParaRPr lang="en-US" dirty="0"/>
          </a:p>
        </p:txBody>
      </p:sp>
      <p:sp>
        <p:nvSpPr>
          <p:cNvPr id="138" name="Slide Number Placeholder 1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39" name="Footer Placeholder 1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62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9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65" y="4076992"/>
            <a:ext cx="2184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04" name="Picture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74" y="5264442"/>
            <a:ext cx="24257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Great Idea #1: Levels </a:t>
            </a:r>
            <a:r>
              <a:rPr lang="en-US" dirty="0">
                <a:solidFill>
                  <a:schemeClr val="accent1"/>
                </a:solidFill>
              </a:rPr>
              <a:t>of </a:t>
            </a:r>
            <a:r>
              <a:rPr lang="en-US" dirty="0" smtClean="0">
                <a:solidFill>
                  <a:schemeClr val="accent1"/>
                </a:solidFill>
              </a:rPr>
              <a:t>Representation/Interpretation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7/23/2012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Summer 2012 -- Lecture #20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676" name="Rectangle 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95900" y="2197100"/>
            <a:ext cx="3848100" cy="896938"/>
          </a:xfrm>
          <a:noFill/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chemeClr val="accent5"/>
                </a:solidFill>
                <a:latin typeface="+mj-lt"/>
              </a:rPr>
              <a:t>lw</a:t>
            </a:r>
            <a:r>
              <a:rPr lang="en-US" sz="1600" dirty="0">
                <a:solidFill>
                  <a:schemeClr val="accent5"/>
                </a:solidFill>
                <a:latin typeface="+mj-lt"/>
              </a:rPr>
              <a:t>	  $t0, 0($2)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chemeClr val="accent5"/>
                </a:solidFill>
                <a:latin typeface="+mj-lt"/>
              </a:rPr>
              <a:t>lw</a:t>
            </a:r>
            <a:r>
              <a:rPr lang="en-US" sz="1600" dirty="0">
                <a:solidFill>
                  <a:schemeClr val="accent5"/>
                </a:solidFill>
                <a:latin typeface="+mj-lt"/>
              </a:rPr>
              <a:t>	  $t1, 4($2)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chemeClr val="accent5"/>
                </a:solidFill>
                <a:latin typeface="+mj-lt"/>
              </a:rPr>
              <a:t>sw</a:t>
            </a:r>
            <a:r>
              <a:rPr lang="en-US" sz="1600" dirty="0">
                <a:solidFill>
                  <a:schemeClr val="accent5"/>
                </a:solidFill>
                <a:latin typeface="+mj-lt"/>
              </a:rPr>
              <a:t>	  $t1, 0($2)</a:t>
            </a:r>
          </a:p>
          <a:p>
            <a:pPr marL="342900" indent="-342900"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chemeClr val="accent5"/>
                </a:solidFill>
                <a:latin typeface="+mj-lt"/>
              </a:rPr>
              <a:t>sw</a:t>
            </a:r>
            <a:r>
              <a:rPr lang="en-US" sz="1600" dirty="0">
                <a:solidFill>
                  <a:schemeClr val="accent5"/>
                </a:solidFill>
                <a:latin typeface="+mj-lt"/>
              </a:rPr>
              <a:t>	  $t0, 4($2)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028700" y="1435290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5000"/>
              </a:lnSpc>
              <a:spcBef>
                <a:spcPct val="41000"/>
              </a:spcBef>
            </a:pPr>
            <a:r>
              <a:rPr lang="en-US" b="1" dirty="0" smtClean="0">
                <a:solidFill>
                  <a:prstClr val="black"/>
                </a:solidFill>
              </a:rPr>
              <a:t>Higher-Level Language</a:t>
            </a:r>
            <a:br>
              <a:rPr lang="en-US" b="1" dirty="0" smtClean="0">
                <a:solidFill>
                  <a:prstClr val="black"/>
                </a:solidFill>
              </a:rPr>
            </a:br>
            <a:r>
              <a:rPr lang="en-US" b="1" dirty="0" smtClean="0">
                <a:solidFill>
                  <a:prstClr val="black"/>
                </a:solidFill>
              </a:rPr>
              <a:t>Program </a:t>
            </a:r>
            <a:r>
              <a:rPr lang="en-US" b="1" dirty="0">
                <a:solidFill>
                  <a:prstClr val="black"/>
                </a:solidFill>
              </a:rPr>
              <a:t>(e.g</a:t>
            </a:r>
            <a:r>
              <a:rPr lang="en-US" b="1" dirty="0" smtClean="0">
                <a:solidFill>
                  <a:prstClr val="black"/>
                </a:solidFill>
              </a:rPr>
              <a:t>.  C</a:t>
            </a:r>
            <a:r>
              <a:rPr lang="en-US" b="1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1028700" y="2393659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5000"/>
              </a:lnSpc>
              <a:spcBef>
                <a:spcPct val="41000"/>
              </a:spcBef>
            </a:pPr>
            <a:r>
              <a:rPr lang="en-US" b="1" dirty="0">
                <a:solidFill>
                  <a:srgbClr val="4BACC6"/>
                </a:solidFill>
              </a:rPr>
              <a:t>Assembly </a:t>
            </a:r>
            <a:r>
              <a:rPr lang="en-US" b="1" dirty="0" smtClean="0">
                <a:solidFill>
                  <a:srgbClr val="4BACC6"/>
                </a:solidFill>
              </a:rPr>
              <a:t>Language Program </a:t>
            </a:r>
            <a:r>
              <a:rPr lang="en-US" b="1" dirty="0">
                <a:solidFill>
                  <a:srgbClr val="4BACC6"/>
                </a:solidFill>
              </a:rPr>
              <a:t>(</a:t>
            </a:r>
            <a:r>
              <a:rPr lang="en-US" b="1" dirty="0" smtClean="0">
                <a:solidFill>
                  <a:srgbClr val="4BACC6"/>
                </a:solidFill>
              </a:rPr>
              <a:t>e.g.  MIPS</a:t>
            </a:r>
            <a:r>
              <a:rPr lang="en-US" b="1" dirty="0">
                <a:solidFill>
                  <a:srgbClr val="4BACC6"/>
                </a:solidFill>
              </a:rPr>
              <a:t>)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1028700" y="3295840"/>
            <a:ext cx="2590800" cy="52219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5000"/>
              </a:lnSpc>
              <a:spcBef>
                <a:spcPct val="41000"/>
              </a:spcBef>
            </a:pPr>
            <a:r>
              <a:rPr lang="en-US" b="1" dirty="0">
                <a:solidFill>
                  <a:srgbClr val="8064A2"/>
                </a:solidFill>
              </a:rPr>
              <a:t>Machine </a:t>
            </a:r>
            <a:r>
              <a:rPr lang="en-US" b="1" dirty="0" smtClean="0">
                <a:solidFill>
                  <a:srgbClr val="8064A2"/>
                </a:solidFill>
              </a:rPr>
              <a:t>Language </a:t>
            </a:r>
            <a:r>
              <a:rPr lang="en-US" b="1" dirty="0">
                <a:solidFill>
                  <a:srgbClr val="8064A2"/>
                </a:solidFill>
              </a:rPr>
              <a:t>Program (MIPS)</a:t>
            </a: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304800" y="4616640"/>
            <a:ext cx="4038600" cy="53886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8000"/>
              </a:lnSpc>
              <a:spcBef>
                <a:spcPct val="43000"/>
              </a:spcBef>
            </a:pPr>
            <a:r>
              <a:rPr lang="en-US" b="1" dirty="0">
                <a:solidFill>
                  <a:srgbClr val="F79646"/>
                </a:solidFill>
              </a:rPr>
              <a:t>Hardware Architecture </a:t>
            </a:r>
            <a:r>
              <a:rPr lang="en-US" b="1" dirty="0" smtClean="0">
                <a:solidFill>
                  <a:srgbClr val="F79646"/>
                </a:solidFill>
              </a:rPr>
              <a:t>Description</a:t>
            </a:r>
            <a:br>
              <a:rPr lang="en-US" b="1" dirty="0" smtClean="0">
                <a:solidFill>
                  <a:srgbClr val="F79646"/>
                </a:solidFill>
              </a:rPr>
            </a:br>
            <a:r>
              <a:rPr lang="en-US" b="1" dirty="0" smtClean="0">
                <a:solidFill>
                  <a:srgbClr val="F79646"/>
                </a:solidFill>
              </a:rPr>
              <a:t>(</a:t>
            </a:r>
            <a:r>
              <a:rPr lang="en-US" b="1" dirty="0">
                <a:solidFill>
                  <a:srgbClr val="F79646"/>
                </a:solidFill>
              </a:rPr>
              <a:t>e.g</a:t>
            </a:r>
            <a:r>
              <a:rPr lang="en-US" b="1" dirty="0" smtClean="0">
                <a:solidFill>
                  <a:srgbClr val="F79646"/>
                </a:solidFill>
              </a:rPr>
              <a:t>.  </a:t>
            </a:r>
            <a:r>
              <a:rPr lang="en-US" b="1" dirty="0">
                <a:solidFill>
                  <a:srgbClr val="F79646"/>
                </a:solidFill>
              </a:rPr>
              <a:t>block diagrams)</a:t>
            </a:r>
            <a:r>
              <a:rPr lang="en-US" dirty="0">
                <a:solidFill>
                  <a:srgbClr val="F79646"/>
                </a:solidFill>
              </a:rPr>
              <a:t> 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2327148" y="1984413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8683" name="Rectangle 13"/>
          <p:cNvSpPr>
            <a:spLocks noChangeArrowheads="1"/>
          </p:cNvSpPr>
          <p:nvPr/>
        </p:nvSpPr>
        <p:spPr bwMode="auto">
          <a:xfrm>
            <a:off x="2413000" y="2019680"/>
            <a:ext cx="1308100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defTabSz="457200">
              <a:lnSpc>
                <a:spcPct val="85000"/>
              </a:lnSpc>
            </a:pPr>
            <a:r>
              <a:rPr lang="en-US" i="1" dirty="0">
                <a:solidFill>
                  <a:prstClr val="black"/>
                </a:solidFill>
              </a:rPr>
              <a:t>Compiler</a:t>
            </a:r>
          </a:p>
        </p:txBody>
      </p:sp>
      <p:sp>
        <p:nvSpPr>
          <p:cNvPr id="28684" name="Rectangle 14"/>
          <p:cNvSpPr>
            <a:spLocks noChangeArrowheads="1"/>
          </p:cNvSpPr>
          <p:nvPr/>
        </p:nvSpPr>
        <p:spPr bwMode="auto">
          <a:xfrm>
            <a:off x="2413000" y="2953586"/>
            <a:ext cx="1435100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defTabSz="457200">
              <a:lnSpc>
                <a:spcPct val="85000"/>
              </a:lnSpc>
            </a:pPr>
            <a:r>
              <a:rPr lang="en-US" i="1" dirty="0">
                <a:solidFill>
                  <a:prstClr val="black"/>
                </a:solidFill>
              </a:rPr>
              <a:t>Assembler</a:t>
            </a:r>
          </a:p>
        </p:txBody>
      </p:sp>
      <p:sp>
        <p:nvSpPr>
          <p:cNvPr id="28685" name="Line 15"/>
          <p:cNvSpPr>
            <a:spLocks noChangeShapeType="1"/>
          </p:cNvSpPr>
          <p:nvPr/>
        </p:nvSpPr>
        <p:spPr bwMode="auto">
          <a:xfrm>
            <a:off x="2355723" y="3841940"/>
            <a:ext cx="0" cy="774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58800" y="4045520"/>
            <a:ext cx="1676400" cy="5242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r" defTabSz="457200">
              <a:lnSpc>
                <a:spcPct val="85000"/>
              </a:lnSpc>
            </a:pPr>
            <a:r>
              <a:rPr lang="en-US" i="1" dirty="0">
                <a:solidFill>
                  <a:prstClr val="black"/>
                </a:solidFill>
              </a:rPr>
              <a:t>Machine Interpretation</a:t>
            </a:r>
          </a:p>
        </p:txBody>
      </p:sp>
      <p:sp>
        <p:nvSpPr>
          <p:cNvPr id="28687" name="Rectangle 17"/>
          <p:cNvSpPr>
            <a:spLocks noChangeArrowheads="1"/>
          </p:cNvSpPr>
          <p:nvPr/>
        </p:nvSpPr>
        <p:spPr bwMode="auto">
          <a:xfrm>
            <a:off x="4624585" y="1345034"/>
            <a:ext cx="3086100" cy="7096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40" tIns="25400" rIns="91440" bIns="25400">
            <a:prstTxWarp prst="textNoShape">
              <a:avLst/>
            </a:prstTxWarp>
            <a:spAutoFit/>
          </a:bodyPr>
          <a:lstStyle/>
          <a:p>
            <a:pPr marL="342900" indent="-342900" defTabSz="457200">
              <a:lnSpc>
                <a:spcPct val="78000"/>
              </a:lnSpc>
            </a:pPr>
            <a:r>
              <a:rPr lang="en-US" dirty="0">
                <a:solidFill>
                  <a:prstClr val="black"/>
                </a:solidFill>
              </a:rPr>
              <a:t>temp = </a:t>
            </a:r>
            <a:r>
              <a:rPr lang="en-US" dirty="0" err="1">
                <a:solidFill>
                  <a:prstClr val="black"/>
                </a:solidFill>
              </a:rPr>
              <a:t>v[k</a:t>
            </a:r>
            <a:r>
              <a:rPr lang="en-US" dirty="0">
                <a:solidFill>
                  <a:prstClr val="black"/>
                </a:solidFill>
              </a:rPr>
              <a:t>];</a:t>
            </a:r>
          </a:p>
          <a:p>
            <a:pPr marL="342900" indent="-342900" defTabSz="457200">
              <a:lnSpc>
                <a:spcPct val="78000"/>
              </a:lnSpc>
            </a:pPr>
            <a:r>
              <a:rPr lang="en-US" dirty="0" err="1">
                <a:solidFill>
                  <a:prstClr val="black"/>
                </a:solidFill>
              </a:rPr>
              <a:t>v[k</a:t>
            </a:r>
            <a:r>
              <a:rPr lang="en-US" dirty="0">
                <a:solidFill>
                  <a:prstClr val="black"/>
                </a:solidFill>
              </a:rPr>
              <a:t>] = v[k+1];</a:t>
            </a:r>
          </a:p>
          <a:p>
            <a:pPr marL="342900" indent="-342900" defTabSz="457200">
              <a:lnSpc>
                <a:spcPct val="78000"/>
              </a:lnSpc>
            </a:pPr>
            <a:r>
              <a:rPr lang="en-US" dirty="0">
                <a:solidFill>
                  <a:prstClr val="black"/>
                </a:solidFill>
              </a:rPr>
              <a:t>v[k+1] = temp;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8689" name="Rectangle 20"/>
          <p:cNvSpPr>
            <a:spLocks noChangeArrowheads="1"/>
          </p:cNvSpPr>
          <p:nvPr/>
        </p:nvSpPr>
        <p:spPr bwMode="auto">
          <a:xfrm>
            <a:off x="4624585" y="3125450"/>
            <a:ext cx="3427219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400" dirty="0">
                <a:solidFill>
                  <a:srgbClr val="8064A2"/>
                </a:solidFill>
              </a:rPr>
              <a:t>0000 1001 1100 0110 1010 1111 0101 1000</a:t>
            </a:r>
          </a:p>
          <a:p>
            <a:pPr defTabSz="457200"/>
            <a:r>
              <a:rPr lang="en-US" sz="1400" dirty="0">
                <a:solidFill>
                  <a:srgbClr val="8064A2"/>
                </a:solidFill>
              </a:rPr>
              <a:t>1010 1111 0101 1000 0000 1001 1100 0110 </a:t>
            </a:r>
          </a:p>
          <a:p>
            <a:pPr defTabSz="457200"/>
            <a:r>
              <a:rPr lang="en-US" sz="1400" dirty="0">
                <a:solidFill>
                  <a:srgbClr val="8064A2"/>
                </a:solidFill>
              </a:rPr>
              <a:t>1100 0110 1010 1111 0101 1000 0000 1001 </a:t>
            </a:r>
          </a:p>
          <a:p>
            <a:pPr defTabSz="457200"/>
            <a:r>
              <a:rPr lang="en-US" sz="1400" dirty="0">
                <a:solidFill>
                  <a:srgbClr val="8064A2"/>
                </a:solidFill>
              </a:rPr>
              <a:t>0101 1000 0000 1001 1100 0110 1010 1111 </a:t>
            </a:r>
          </a:p>
        </p:txBody>
      </p:sp>
      <p:sp>
        <p:nvSpPr>
          <p:cNvPr id="28690" name="Rectangle 22"/>
          <p:cNvSpPr>
            <a:spLocks noChangeArrowheads="1"/>
          </p:cNvSpPr>
          <p:nvPr/>
        </p:nvSpPr>
        <p:spPr bwMode="auto">
          <a:xfrm>
            <a:off x="304800" y="3835780"/>
            <a:ext cx="40386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8691" name="Line 23"/>
          <p:cNvSpPr>
            <a:spLocks noChangeShapeType="1"/>
          </p:cNvSpPr>
          <p:nvPr/>
        </p:nvSpPr>
        <p:spPr bwMode="auto">
          <a:xfrm flipH="1">
            <a:off x="2327148" y="2929318"/>
            <a:ext cx="3175" cy="3665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469900" y="5880478"/>
            <a:ext cx="3708400" cy="53886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8000"/>
              </a:lnSpc>
              <a:spcBef>
                <a:spcPct val="43000"/>
              </a:spcBef>
            </a:pPr>
            <a:r>
              <a:rPr lang="en-US" b="1" dirty="0">
                <a:solidFill>
                  <a:srgbClr val="00B050"/>
                </a:solidFill>
              </a:rPr>
              <a:t>Logic Circuit Description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(Circuit Schematic Diagrams)</a:t>
            </a:r>
          </a:p>
        </p:txBody>
      </p:sp>
      <p:sp>
        <p:nvSpPr>
          <p:cNvPr id="28693" name="Line 26"/>
          <p:cNvSpPr>
            <a:spLocks noChangeShapeType="1"/>
          </p:cNvSpPr>
          <p:nvPr/>
        </p:nvSpPr>
        <p:spPr bwMode="auto">
          <a:xfrm>
            <a:off x="2355723" y="5154988"/>
            <a:ext cx="0" cy="7254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8694" name="Rectangle 27"/>
          <p:cNvSpPr>
            <a:spLocks noChangeArrowheads="1"/>
          </p:cNvSpPr>
          <p:nvPr/>
        </p:nvSpPr>
        <p:spPr bwMode="auto">
          <a:xfrm>
            <a:off x="254000" y="5267515"/>
            <a:ext cx="1981200" cy="5242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r" defTabSz="457200">
              <a:lnSpc>
                <a:spcPct val="85000"/>
              </a:lnSpc>
            </a:pPr>
            <a:r>
              <a:rPr lang="en-US" i="1" dirty="0">
                <a:solidFill>
                  <a:prstClr val="black"/>
                </a:solidFill>
              </a:rPr>
              <a:t>Architecture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4041646"/>
            <a:ext cx="8869680" cy="2468880"/>
          </a:xfrm>
          <a:prstGeom prst="rect">
            <a:avLst/>
          </a:prstGeom>
          <a:noFill/>
          <a:ln w="38100" cap="rnd">
            <a:solidFill>
              <a:srgbClr val="FF0000"/>
            </a:solidFill>
          </a:ln>
        </p:spPr>
        <p:txBody>
          <a:bodyPr wrap="square" tIns="137160" rtlCol="0">
            <a:spAutoFit/>
          </a:bodyPr>
          <a:lstStyle/>
          <a:p>
            <a:pPr algn="r" defTabSz="457200">
              <a:lnSpc>
                <a:spcPct val="50000"/>
              </a:lnSpc>
              <a:spcBef>
                <a:spcPts val="1200"/>
              </a:spcBef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r" defTabSz="457200">
              <a:lnSpc>
                <a:spcPct val="50000"/>
              </a:lnSpc>
              <a:spcBef>
                <a:spcPts val="12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We are here</a:t>
            </a:r>
            <a:endParaRPr lang="en-US" sz="2400" dirty="0" smtClean="0">
              <a:solidFill>
                <a:prstClr val="white"/>
              </a:solidFill>
            </a:endParaRPr>
          </a:p>
          <a:p>
            <a:pPr defTabSz="457200"/>
            <a:r>
              <a:rPr lang="en-US" sz="1600" dirty="0" smtClean="0">
                <a:solidFill>
                  <a:prstClr val="black"/>
                </a:solidFill>
              </a:rPr>
              <a:t> 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31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Single Cycle Performance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1786995"/>
          </a:xfrm>
        </p:spPr>
        <p:txBody>
          <a:bodyPr/>
          <a:lstStyle/>
          <a:p>
            <a:r>
              <a:rPr lang="en-US" sz="2800" dirty="0"/>
              <a:t>Assume time for</a:t>
            </a:r>
            <a:r>
              <a:rPr lang="en-US" sz="2800" dirty="0" smtClean="0"/>
              <a:t> actions are 100ps </a:t>
            </a:r>
            <a:r>
              <a:rPr lang="en-US" sz="2800" dirty="0"/>
              <a:t>for register read or </a:t>
            </a:r>
            <a:r>
              <a:rPr lang="en-US" sz="2800" dirty="0" smtClean="0"/>
              <a:t>write; 200ps </a:t>
            </a:r>
            <a:r>
              <a:rPr lang="en-US" sz="2800" dirty="0"/>
              <a:t>for other</a:t>
            </a:r>
            <a:r>
              <a:rPr lang="en-US" sz="2800" dirty="0" smtClean="0"/>
              <a:t> events</a:t>
            </a:r>
          </a:p>
          <a:p>
            <a:r>
              <a:rPr lang="en-US" sz="2800" dirty="0" smtClean="0"/>
              <a:t>Minimum clock period is?</a:t>
            </a:r>
            <a:endParaRPr lang="en-US" sz="2800" dirty="0"/>
          </a:p>
        </p:txBody>
      </p:sp>
      <p:graphicFrame>
        <p:nvGraphicFramePr>
          <p:cNvPr id="327684" name="Group 4"/>
          <p:cNvGraphicFramePr>
            <a:graphicFrameLocks noGrp="1"/>
          </p:cNvGraphicFramePr>
          <p:nvPr/>
        </p:nvGraphicFramePr>
        <p:xfrm>
          <a:off x="395288" y="2661203"/>
          <a:ext cx="8353425" cy="2246631"/>
        </p:xfrm>
        <a:graphic>
          <a:graphicData uri="http://schemas.openxmlformats.org/drawingml/2006/table">
            <a:tbl>
              <a:tblPr/>
              <a:tblGrid>
                <a:gridCol w="1193800"/>
                <a:gridCol w="1192212"/>
                <a:gridCol w="1195388"/>
                <a:gridCol w="1190625"/>
                <a:gridCol w="1195387"/>
                <a:gridCol w="1192213"/>
                <a:gridCol w="11938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fetch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5071005"/>
            <a:ext cx="8229600" cy="1463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  What can we do to improve clock rate?</a:t>
            </a:r>
          </a:p>
          <a:p>
            <a:pPr>
              <a:spcBef>
                <a:spcPts val="1200"/>
              </a:spcBef>
              <a:buFont typeface="Arial"/>
              <a:buChar char="•"/>
            </a:pPr>
            <a:r>
              <a:rPr lang="en-US" sz="2800" dirty="0" smtClean="0"/>
              <a:t>  Will this improve performance as well?</a:t>
            </a:r>
          </a:p>
          <a:p>
            <a:pPr lvl="1">
              <a:buFont typeface="Calibri" pitchFamily="34" charset="0"/>
              <a:buChar char="–"/>
            </a:pPr>
            <a:r>
              <a:rPr lang="en-US" sz="2400" dirty="0" smtClean="0"/>
              <a:t>  Want increased clock rate to mean faster programs</a:t>
            </a:r>
            <a:endParaRPr lang="en-US" sz="24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7/24/2012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9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550764"/>
              </p:ext>
            </p:extLst>
          </p:nvPr>
        </p:nvGraphicFramePr>
        <p:xfrm>
          <a:off x="1691680" y="2276872"/>
          <a:ext cx="6096000" cy="2494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68152"/>
                <a:gridCol w="1440160"/>
                <a:gridCol w="3287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计算机组成与设计</a:t>
                      </a:r>
                      <a:r>
                        <a:rPr lang="en-US" altLang="zh-CN" dirty="0" smtClean="0"/>
                        <a:t>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Logicsim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WORD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 smtClean="0">
                          <a:sym typeface="Wingdings 2"/>
                        </a:rPr>
                        <a:t>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 smtClean="0">
                          <a:sym typeface="Wingdings 2"/>
                        </a:rPr>
                        <a:t>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/>
                        </a:rPr>
                        <a:t></a:t>
                      </a:r>
                      <a:r>
                        <a:rPr lang="en-US" altLang="zh-CN" dirty="0" smtClean="0">
                          <a:sym typeface="Wingdings 2"/>
                        </a:rPr>
                        <a:t>(4.5.1)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 smtClean="0">
                          <a:sym typeface="Wingdings 2"/>
                        </a:rPr>
                        <a:t>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 smtClean="0">
                          <a:sym typeface="Wingdings 2"/>
                        </a:rPr>
                        <a:t>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ym typeface="Wingdings 2"/>
                        </a:rPr>
                        <a:t>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1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Project3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688013"/>
          </a:xfrm>
        </p:spPr>
        <p:txBody>
          <a:bodyPr/>
          <a:lstStyle/>
          <a:p>
            <a:r>
              <a:rPr lang="zh-CN" altLang="en-US" dirty="0"/>
              <a:t>示意图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6" b="47840"/>
          <a:stretch/>
        </p:blipFill>
        <p:spPr bwMode="auto">
          <a:xfrm>
            <a:off x="323528" y="1916832"/>
            <a:ext cx="8565890" cy="4403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 bwMode="auto">
          <a:xfrm>
            <a:off x="467544" y="3212976"/>
            <a:ext cx="864096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90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Project3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688013"/>
          </a:xfrm>
        </p:spPr>
        <p:txBody>
          <a:bodyPr/>
          <a:lstStyle/>
          <a:p>
            <a:r>
              <a:rPr lang="en-US" altLang="zh-CN" dirty="0" err="1" smtClean="0"/>
              <a:t>Logicsim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、以</a:t>
            </a:r>
            <a:r>
              <a:rPr lang="zh-CN" altLang="en-US" u="sng" dirty="0" smtClean="0">
                <a:solidFill>
                  <a:srgbClr val="FF0000"/>
                </a:solidFill>
              </a:rPr>
              <a:t>作业</a:t>
            </a:r>
            <a:r>
              <a:rPr lang="en-US" altLang="zh-CN" u="sng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为基础，实现</a:t>
            </a:r>
            <a:r>
              <a:rPr lang="en-US" altLang="zh-CN" u="sng" dirty="0" smtClean="0">
                <a:solidFill>
                  <a:srgbClr val="FF0000"/>
                </a:solidFill>
              </a:rPr>
              <a:t>PPT</a:t>
            </a:r>
            <a:r>
              <a:rPr lang="zh-CN" altLang="en-US" dirty="0" smtClean="0"/>
              <a:t>中</a:t>
            </a:r>
            <a:r>
              <a:rPr lang="en-US" altLang="zh-CN" u="sng" dirty="0" smtClean="0">
                <a:solidFill>
                  <a:srgbClr val="FF0000"/>
                </a:solidFill>
              </a:rPr>
              <a:t>MIPS-lite</a:t>
            </a:r>
            <a:r>
              <a:rPr lang="zh-CN" altLang="en-US" dirty="0" smtClean="0"/>
              <a:t>指令集的单周期数据通路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、以</a:t>
            </a:r>
            <a:r>
              <a:rPr lang="zh-CN" altLang="en-US" u="sng" dirty="0" smtClean="0">
                <a:solidFill>
                  <a:srgbClr val="FF0000"/>
                </a:solidFill>
              </a:rPr>
              <a:t>设计</a:t>
            </a:r>
            <a:r>
              <a:rPr lang="en-US" altLang="zh-CN" u="sng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为基础，实现</a:t>
            </a:r>
            <a:r>
              <a:rPr lang="en-US" altLang="zh-CN" u="sng" dirty="0" smtClean="0">
                <a:solidFill>
                  <a:srgbClr val="FF0000"/>
                </a:solidFill>
              </a:rPr>
              <a:t>MIPS-lite</a:t>
            </a:r>
            <a:r>
              <a:rPr lang="zh-CN" altLang="en-US" dirty="0" smtClean="0"/>
              <a:t>指令集</a:t>
            </a:r>
            <a:r>
              <a:rPr lang="zh-CN" altLang="en-US" dirty="0" smtClean="0"/>
              <a:t>的单周期数据通路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、设计</a:t>
            </a:r>
            <a:r>
              <a:rPr lang="en-US" altLang="zh-CN" dirty="0" smtClean="0"/>
              <a:t>2</a:t>
            </a:r>
            <a:r>
              <a:rPr lang="zh-CN" altLang="en-US" dirty="0" smtClean="0"/>
              <a:t>应分别是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个独立的设计图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不要直接在设计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的设计图上增加设计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的部分！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807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Project3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688013"/>
          </a:xfrm>
        </p:spPr>
        <p:txBody>
          <a:bodyPr/>
          <a:lstStyle/>
          <a:p>
            <a:r>
              <a:rPr lang="en-US" altLang="zh-CN" dirty="0" err="1" smtClean="0"/>
              <a:t>Logicsim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以上次作用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的设计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为基础，实现完整的单周期</a:t>
            </a:r>
            <a:r>
              <a:rPr lang="en-US" altLang="zh-CN" dirty="0" smtClean="0"/>
              <a:t>CPU</a:t>
            </a:r>
          </a:p>
          <a:p>
            <a:pPr lvl="1"/>
            <a:r>
              <a:rPr lang="zh-CN" altLang="en-US" dirty="0" smtClean="0"/>
              <a:t>构造一个至少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条以上指令的测试程序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每个类型的指令必须出现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次以上</a:t>
            </a:r>
            <a:endParaRPr lang="en-US" altLang="zh-CN" dirty="0" smtClean="0"/>
          </a:p>
          <a:p>
            <a:r>
              <a:rPr lang="en-US" altLang="zh-CN" dirty="0" smtClean="0"/>
              <a:t>Word</a:t>
            </a:r>
          </a:p>
          <a:p>
            <a:pPr lvl="1"/>
            <a:r>
              <a:rPr lang="zh-CN" altLang="en-US" dirty="0" smtClean="0"/>
              <a:t>简要论述</a:t>
            </a:r>
            <a:r>
              <a:rPr lang="zh-CN" altLang="en-US" smtClean="0"/>
              <a:t>设计要点，并对测试用例及测试结果进行简单分析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19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6/18/2012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MIPS-lite</a:t>
            </a:r>
            <a:r>
              <a:rPr lang="zh-CN" altLang="en-US" dirty="0" smtClean="0"/>
              <a:t>控制信号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975694"/>
              </p:ext>
            </p:extLst>
          </p:nvPr>
        </p:nvGraphicFramePr>
        <p:xfrm>
          <a:off x="576586" y="836712"/>
          <a:ext cx="8243884" cy="3337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59110"/>
                <a:gridCol w="1164129"/>
                <a:gridCol w="1164129"/>
                <a:gridCol w="1164129"/>
                <a:gridCol w="1164129"/>
                <a:gridCol w="1164129"/>
                <a:gridCol w="116412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ADDU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BEQ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nPC_sel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urier New" pitchFamily="49" charset="0"/>
                          <a:ea typeface="Courier" charset="0"/>
                          <a:cs typeface="Courier New" pitchFamily="49" charset="0"/>
                        </a:rPr>
                        <a:t>“+4”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RegDst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Courier New" pitchFamily="49" charset="0"/>
                          <a:ea typeface="Courier" charset="0"/>
                          <a:cs typeface="Courier New" pitchFamily="49" charset="0"/>
                        </a:rPr>
                        <a:t>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ALUSrc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Courier New" pitchFamily="49" charset="0"/>
                          <a:ea typeface="Courier" charset="0"/>
                          <a:cs typeface="Courier New" pitchFamily="49" charset="0"/>
                        </a:rPr>
                        <a:t>RegB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ALUctl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urier New" pitchFamily="49" charset="0"/>
                          <a:ea typeface="Courier" charset="0"/>
                          <a:cs typeface="Courier New" pitchFamily="49" charset="0"/>
                        </a:rPr>
                        <a:t>“ADD”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MemtoReg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RegWr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MemWr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467544" y="4581128"/>
            <a:ext cx="1224136" cy="288032"/>
          </a:xfrm>
          <a:prstGeom prst="rect">
            <a:avLst/>
          </a:prstGeom>
          <a:ln>
            <a:headEnd type="none" w="med" len="med"/>
            <a:tailEnd type="triangle" w="lg" len="lg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Cambria" pitchFamily="18" charset="0"/>
                <a:ea typeface="宋体" charset="-122"/>
                <a:sym typeface="Wingdings" pitchFamily="2" charset="2"/>
              </a:rPr>
              <a:t>nPC_sel</a:t>
            </a:r>
            <a:endParaRPr lang="zh-CN" altLang="en-US" dirty="0" smtClean="0">
              <a:solidFill>
                <a:srgbClr val="000000"/>
              </a:solidFill>
              <a:latin typeface="Cambria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691680" y="4293096"/>
            <a:ext cx="1224136" cy="288032"/>
          </a:xfrm>
          <a:prstGeom prst="rect">
            <a:avLst/>
          </a:prstGeom>
          <a:ln>
            <a:headEnd type="none" w="med" len="med"/>
            <a:tailEnd type="triangle" w="lg" len="lg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ambria" pitchFamily="18" charset="0"/>
                <a:ea typeface="宋体" charset="-122"/>
                <a:sym typeface="Wingdings" pitchFamily="2" charset="2"/>
              </a:rPr>
              <a:t>ADDU</a:t>
            </a:r>
            <a:endParaRPr lang="zh-CN" altLang="en-US" dirty="0" smtClean="0">
              <a:solidFill>
                <a:srgbClr val="000000"/>
              </a:solidFill>
              <a:latin typeface="Cambria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922382" y="4301480"/>
            <a:ext cx="1224136" cy="288032"/>
          </a:xfrm>
          <a:prstGeom prst="rect">
            <a:avLst/>
          </a:prstGeom>
          <a:ln>
            <a:headEnd type="none" w="med" len="med"/>
            <a:tailEnd type="triangle" w="lg" len="lg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ambria" pitchFamily="18" charset="0"/>
                <a:ea typeface="宋体" charset="-122"/>
                <a:sym typeface="Wingdings" pitchFamily="2" charset="2"/>
              </a:rPr>
              <a:t>SUBU</a:t>
            </a:r>
            <a:endParaRPr lang="zh-CN" altLang="en-US" dirty="0" smtClean="0">
              <a:solidFill>
                <a:srgbClr val="000000"/>
              </a:solidFill>
              <a:latin typeface="Cambria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146518" y="4319789"/>
            <a:ext cx="1224136" cy="288032"/>
          </a:xfrm>
          <a:prstGeom prst="rect">
            <a:avLst/>
          </a:prstGeom>
          <a:ln>
            <a:headEnd type="none" w="med" len="med"/>
            <a:tailEnd type="triangle" w="lg" len="lg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ambria" pitchFamily="18" charset="0"/>
                <a:ea typeface="宋体" charset="-122"/>
                <a:sym typeface="Wingdings" pitchFamily="2" charset="2"/>
              </a:rPr>
              <a:t>ORI</a:t>
            </a:r>
            <a:endParaRPr lang="zh-CN" altLang="en-US" dirty="0" smtClean="0">
              <a:solidFill>
                <a:srgbClr val="000000"/>
              </a:solidFill>
              <a:latin typeface="Cambria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370654" y="4328173"/>
            <a:ext cx="1224136" cy="288032"/>
          </a:xfrm>
          <a:prstGeom prst="rect">
            <a:avLst/>
          </a:prstGeom>
          <a:ln>
            <a:headEnd type="none" w="med" len="med"/>
            <a:tailEnd type="triangle" w="lg" len="lg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ambria" pitchFamily="18" charset="0"/>
                <a:ea typeface="宋体" charset="-122"/>
                <a:sym typeface="Wingdings" pitchFamily="2" charset="2"/>
              </a:rPr>
              <a:t>LW</a:t>
            </a:r>
            <a:endParaRPr lang="zh-CN" altLang="en-US" dirty="0" smtClean="0">
              <a:solidFill>
                <a:srgbClr val="000000"/>
              </a:solidFill>
              <a:latin typeface="Cambria" pitchFamily="18" charset="0"/>
              <a:ea typeface="宋体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73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MIPS-lite</a:t>
            </a:r>
            <a:r>
              <a:rPr lang="zh-CN" altLang="en-US" dirty="0" smtClean="0"/>
              <a:t>控制信号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55335"/>
              </p:ext>
            </p:extLst>
          </p:nvPr>
        </p:nvGraphicFramePr>
        <p:xfrm>
          <a:off x="576586" y="836712"/>
          <a:ext cx="8243884" cy="3337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59110"/>
                <a:gridCol w="1164129"/>
                <a:gridCol w="1164129"/>
                <a:gridCol w="1164129"/>
                <a:gridCol w="1164129"/>
                <a:gridCol w="1164129"/>
                <a:gridCol w="116412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ADDU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BEQ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nPC_sel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urier New" pitchFamily="49" charset="0"/>
                          <a:ea typeface="Courier" charset="0"/>
                          <a:cs typeface="Courier New" pitchFamily="49" charset="0"/>
                        </a:rPr>
                        <a:t>“+4”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RegDst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Courier New" pitchFamily="49" charset="0"/>
                          <a:ea typeface="Courier" charset="0"/>
                          <a:cs typeface="Courier New" pitchFamily="49" charset="0"/>
                        </a:rPr>
                        <a:t>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ALUSrc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Courier New" pitchFamily="49" charset="0"/>
                          <a:ea typeface="Courier" charset="0"/>
                          <a:cs typeface="Courier New" pitchFamily="49" charset="0"/>
                        </a:rPr>
                        <a:t>RegB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ALUctl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urier New" pitchFamily="49" charset="0"/>
                          <a:ea typeface="Courier" charset="0"/>
                          <a:cs typeface="Courier New" pitchFamily="49" charset="0"/>
                        </a:rPr>
                        <a:t>“ADD”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ExtOp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MemtoReg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RegWr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MemWr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0299"/>
            <a:ext cx="4248472" cy="263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7489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57200" y="1600200"/>
            <a:ext cx="832104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tabLst>
                <a:tab pos="1371600" algn="l"/>
              </a:tabLst>
            </a:pP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Instr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Control Signals</a:t>
            </a:r>
            <a:endParaRPr lang="en-US" sz="2000" b="1" dirty="0">
              <a:solidFill>
                <a:prstClr val="black"/>
              </a:solidFill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>
              <a:spcBef>
                <a:spcPct val="50000"/>
              </a:spcBef>
              <a:tabLst>
                <a:tab pos="1371600" algn="l"/>
              </a:tabLst>
            </a:pP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addu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ALUsrc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RegB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ALUctr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=“ADD”,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RegDst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rd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RegWr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,</a:t>
            </a:r>
            <a:b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nPC_sel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=“+4”</a:t>
            </a:r>
          </a:p>
          <a:p>
            <a:pPr>
              <a:spcBef>
                <a:spcPts val="1200"/>
              </a:spcBef>
              <a:tabLst>
                <a:tab pos="1371600" algn="l"/>
              </a:tabLst>
            </a:pP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subu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ALUsrc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RegB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ALUctr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=“SUB”,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RegDst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rd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RegWr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b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nPC_sel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=“+4”</a:t>
            </a:r>
          </a:p>
          <a:p>
            <a:pPr>
              <a:spcBef>
                <a:spcPct val="50000"/>
              </a:spcBef>
              <a:tabLst>
                <a:tab pos="1371600" algn="l"/>
              </a:tabLst>
            </a:pP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ori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ALUsrc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Imm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, 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ALUctr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=“OR”, 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RegDst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RegWr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,</a:t>
            </a:r>
            <a:b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ExtOp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=“Zero”,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nPC_sel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=“+4”</a:t>
            </a:r>
          </a:p>
          <a:p>
            <a:pPr>
              <a:spcBef>
                <a:spcPct val="50000"/>
              </a:spcBef>
              <a:tabLst>
                <a:tab pos="1371600" algn="l"/>
              </a:tabLst>
            </a:pP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lw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ALUsrc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Imm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, 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ALUctr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=“ADD”,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RegDst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rt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RegWr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,</a:t>
            </a:r>
            <a:b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ExtOp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=“Sign”,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MemtoReg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nPC_sel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=“+4”</a:t>
            </a:r>
          </a:p>
          <a:p>
            <a:pPr>
              <a:spcBef>
                <a:spcPct val="50000"/>
              </a:spcBef>
              <a:tabLst>
                <a:tab pos="1371600" algn="l"/>
              </a:tabLst>
            </a:pP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sw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ALUsrc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Imm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, 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ALUctr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=“ADD”,           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MemWr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b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</a:b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ExtOp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=“Sign”,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nPC_sel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=“+4”</a:t>
            </a:r>
          </a:p>
          <a:p>
            <a:pPr>
              <a:spcBef>
                <a:spcPct val="50000"/>
              </a:spcBef>
              <a:tabLst>
                <a:tab pos="1371600" algn="l"/>
              </a:tabLst>
            </a:pP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beq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ALUsrc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RegB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ALUctr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=“SUB”,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nPC_sel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=“Br”  </a:t>
            </a:r>
            <a:endParaRPr lang="en-US" sz="2000" dirty="0">
              <a:solidFill>
                <a:prstClr val="black"/>
              </a:solidFill>
              <a:latin typeface="Courier New" pitchFamily="49" charset="0"/>
              <a:ea typeface="Courier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MIPS-lite Control Signals (1/2)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7/24/2012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Summer 2012 -- Lecture #21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14628"/>
            <a:ext cx="6673618" cy="41433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973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9"/>
          <p:cNvSpPr>
            <a:spLocks noChangeArrowheads="1"/>
          </p:cNvSpPr>
          <p:nvPr/>
        </p:nvSpPr>
        <p:spPr bwMode="auto">
          <a:xfrm>
            <a:off x="4468813" y="1690688"/>
            <a:ext cx="10271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system</a:t>
            </a:r>
          </a:p>
        </p:txBody>
      </p:sp>
      <p:sp>
        <p:nvSpPr>
          <p:cNvPr id="53252" name="Rectangle 10"/>
          <p:cNvSpPr>
            <a:spLocks noChangeArrowheads="1"/>
          </p:cNvSpPr>
          <p:nvPr/>
        </p:nvSpPr>
        <p:spPr bwMode="auto">
          <a:xfrm>
            <a:off x="2263775" y="2644775"/>
            <a:ext cx="1214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datapath</a:t>
            </a:r>
          </a:p>
        </p:txBody>
      </p:sp>
      <p:sp>
        <p:nvSpPr>
          <p:cNvPr id="53253" name="Rectangle 11"/>
          <p:cNvSpPr>
            <a:spLocks noChangeArrowheads="1"/>
          </p:cNvSpPr>
          <p:nvPr/>
        </p:nvSpPr>
        <p:spPr bwMode="auto">
          <a:xfrm>
            <a:off x="5972175" y="2632075"/>
            <a:ext cx="1012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control</a:t>
            </a:r>
          </a:p>
        </p:txBody>
      </p:sp>
      <p:sp>
        <p:nvSpPr>
          <p:cNvPr id="53254" name="Rectangle 12"/>
          <p:cNvSpPr>
            <a:spLocks noChangeArrowheads="1"/>
          </p:cNvSpPr>
          <p:nvPr/>
        </p:nvSpPr>
        <p:spPr bwMode="auto">
          <a:xfrm>
            <a:off x="4805363" y="3648075"/>
            <a:ext cx="1528762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ctr"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state</a:t>
            </a:r>
            <a:br>
              <a:rPr lang="en-US" sz="1800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registers</a:t>
            </a:r>
          </a:p>
        </p:txBody>
      </p:sp>
      <p:sp>
        <p:nvSpPr>
          <p:cNvPr id="53255" name="Rectangle 13"/>
          <p:cNvSpPr>
            <a:spLocks noChangeArrowheads="1"/>
          </p:cNvSpPr>
          <p:nvPr/>
        </p:nvSpPr>
        <p:spPr bwMode="auto">
          <a:xfrm>
            <a:off x="6208713" y="3660775"/>
            <a:ext cx="2166937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ctr"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combinational</a:t>
            </a:r>
            <a:b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logic</a:t>
            </a:r>
          </a:p>
        </p:txBody>
      </p:sp>
      <p:sp>
        <p:nvSpPr>
          <p:cNvPr id="53256" name="Rectangle 14"/>
          <p:cNvSpPr>
            <a:spLocks noChangeArrowheads="1"/>
          </p:cNvSpPr>
          <p:nvPr/>
        </p:nvSpPr>
        <p:spPr bwMode="auto">
          <a:xfrm>
            <a:off x="1838325" y="3722688"/>
            <a:ext cx="1365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multiplexer</a:t>
            </a:r>
          </a:p>
        </p:txBody>
      </p:sp>
      <p:sp>
        <p:nvSpPr>
          <p:cNvPr id="53257" name="Rectangle 15"/>
          <p:cNvSpPr>
            <a:spLocks noChangeArrowheads="1"/>
          </p:cNvSpPr>
          <p:nvPr/>
        </p:nvSpPr>
        <p:spPr bwMode="auto">
          <a:xfrm>
            <a:off x="3203575" y="3735388"/>
            <a:ext cx="1390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comparator</a:t>
            </a:r>
          </a:p>
        </p:txBody>
      </p:sp>
      <p:sp>
        <p:nvSpPr>
          <p:cNvPr id="53258" name="Rectangle 16"/>
          <p:cNvSpPr>
            <a:spLocks noChangeArrowheads="1"/>
          </p:cNvSpPr>
          <p:nvPr/>
        </p:nvSpPr>
        <p:spPr bwMode="auto">
          <a:xfrm>
            <a:off x="760413" y="3584575"/>
            <a:ext cx="9271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ctr"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code</a:t>
            </a:r>
            <a:b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registers</a:t>
            </a:r>
          </a:p>
        </p:txBody>
      </p:sp>
      <p:sp>
        <p:nvSpPr>
          <p:cNvPr id="53259" name="Rectangle 17"/>
          <p:cNvSpPr>
            <a:spLocks noChangeArrowheads="1"/>
          </p:cNvSpPr>
          <p:nvPr/>
        </p:nvSpPr>
        <p:spPr bwMode="auto">
          <a:xfrm>
            <a:off x="3503613" y="5038725"/>
            <a:ext cx="10652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register</a:t>
            </a:r>
          </a:p>
        </p:txBody>
      </p:sp>
      <p:sp>
        <p:nvSpPr>
          <p:cNvPr id="53260" name="Rectangle 18"/>
          <p:cNvSpPr>
            <a:spLocks noChangeArrowheads="1"/>
          </p:cNvSpPr>
          <p:nvPr/>
        </p:nvSpPr>
        <p:spPr bwMode="auto">
          <a:xfrm>
            <a:off x="5118100" y="5038725"/>
            <a:ext cx="841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logic</a:t>
            </a:r>
          </a:p>
        </p:txBody>
      </p:sp>
      <p:sp>
        <p:nvSpPr>
          <p:cNvPr id="53261" name="Line 19"/>
          <p:cNvSpPr>
            <a:spLocks noChangeShapeType="1"/>
          </p:cNvSpPr>
          <p:nvPr/>
        </p:nvSpPr>
        <p:spPr bwMode="auto">
          <a:xfrm>
            <a:off x="4849813" y="1973263"/>
            <a:ext cx="1428750" cy="703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2" name="Line 20"/>
          <p:cNvSpPr>
            <a:spLocks noChangeShapeType="1"/>
          </p:cNvSpPr>
          <p:nvPr/>
        </p:nvSpPr>
        <p:spPr bwMode="auto">
          <a:xfrm flipH="1">
            <a:off x="2784475" y="1962150"/>
            <a:ext cx="2052638" cy="688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3" name="Line 21"/>
          <p:cNvSpPr>
            <a:spLocks noChangeShapeType="1"/>
          </p:cNvSpPr>
          <p:nvPr/>
        </p:nvSpPr>
        <p:spPr bwMode="auto">
          <a:xfrm flipH="1">
            <a:off x="2406650" y="2963863"/>
            <a:ext cx="252413" cy="777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4" name="Line 22"/>
          <p:cNvSpPr>
            <a:spLocks noChangeShapeType="1"/>
          </p:cNvSpPr>
          <p:nvPr/>
        </p:nvSpPr>
        <p:spPr bwMode="auto">
          <a:xfrm>
            <a:off x="2659063" y="2938463"/>
            <a:ext cx="1100137" cy="841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5" name="Line 23"/>
          <p:cNvSpPr>
            <a:spLocks noChangeShapeType="1"/>
          </p:cNvSpPr>
          <p:nvPr/>
        </p:nvSpPr>
        <p:spPr bwMode="auto">
          <a:xfrm flipH="1">
            <a:off x="1317625" y="2927350"/>
            <a:ext cx="1354138" cy="701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6" name="Line 24"/>
          <p:cNvSpPr>
            <a:spLocks noChangeShapeType="1"/>
          </p:cNvSpPr>
          <p:nvPr/>
        </p:nvSpPr>
        <p:spPr bwMode="auto">
          <a:xfrm>
            <a:off x="1192213" y="4105275"/>
            <a:ext cx="2655887" cy="939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7" name="Line 25"/>
          <p:cNvSpPr>
            <a:spLocks noChangeShapeType="1"/>
          </p:cNvSpPr>
          <p:nvPr/>
        </p:nvSpPr>
        <p:spPr bwMode="auto">
          <a:xfrm flipH="1">
            <a:off x="3886200" y="4143375"/>
            <a:ext cx="1603375" cy="890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8" name="Line 26"/>
          <p:cNvSpPr>
            <a:spLocks noChangeShapeType="1"/>
          </p:cNvSpPr>
          <p:nvPr/>
        </p:nvSpPr>
        <p:spPr bwMode="auto">
          <a:xfrm flipH="1">
            <a:off x="5553075" y="2914650"/>
            <a:ext cx="776288" cy="776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9" name="Line 27"/>
          <p:cNvSpPr>
            <a:spLocks noChangeShapeType="1"/>
          </p:cNvSpPr>
          <p:nvPr/>
        </p:nvSpPr>
        <p:spPr bwMode="auto">
          <a:xfrm>
            <a:off x="6353175" y="2914650"/>
            <a:ext cx="865188" cy="763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0" name="Line 28"/>
          <p:cNvSpPr>
            <a:spLocks noChangeShapeType="1"/>
          </p:cNvSpPr>
          <p:nvPr/>
        </p:nvSpPr>
        <p:spPr bwMode="auto">
          <a:xfrm>
            <a:off x="3759200" y="4029075"/>
            <a:ext cx="1604963" cy="1028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1" name="Line 29"/>
          <p:cNvSpPr>
            <a:spLocks noChangeShapeType="1"/>
          </p:cNvSpPr>
          <p:nvPr/>
        </p:nvSpPr>
        <p:spPr bwMode="auto">
          <a:xfrm>
            <a:off x="2406650" y="4029075"/>
            <a:ext cx="2932113" cy="1041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2" name="Line 30"/>
          <p:cNvSpPr>
            <a:spLocks noChangeShapeType="1"/>
          </p:cNvSpPr>
          <p:nvPr/>
        </p:nvSpPr>
        <p:spPr bwMode="auto">
          <a:xfrm flipH="1">
            <a:off x="5414963" y="4143375"/>
            <a:ext cx="17907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3" name="Rectangle 31"/>
          <p:cNvSpPr>
            <a:spLocks noChangeArrowheads="1"/>
          </p:cNvSpPr>
          <p:nvPr/>
        </p:nvSpPr>
        <p:spPr bwMode="auto">
          <a:xfrm>
            <a:off x="3740150" y="5791200"/>
            <a:ext cx="18542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ctr" defTabSz="457200" eaLnBrk="1" hangingPunct="1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switching</a:t>
            </a:r>
            <a:b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180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networks</a:t>
            </a:r>
          </a:p>
        </p:txBody>
      </p:sp>
      <p:sp>
        <p:nvSpPr>
          <p:cNvPr id="53274" name="Line 32"/>
          <p:cNvSpPr>
            <a:spLocks noChangeShapeType="1"/>
          </p:cNvSpPr>
          <p:nvPr/>
        </p:nvSpPr>
        <p:spPr bwMode="auto">
          <a:xfrm flipH="1">
            <a:off x="4800600" y="5346700"/>
            <a:ext cx="563563" cy="425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5" name="Line 33"/>
          <p:cNvSpPr>
            <a:spLocks noChangeShapeType="1"/>
          </p:cNvSpPr>
          <p:nvPr/>
        </p:nvSpPr>
        <p:spPr bwMode="auto">
          <a:xfrm>
            <a:off x="3886200" y="5334000"/>
            <a:ext cx="638175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457200" eaLnBrk="1" hangingPunct="1"/>
            <a:endParaRPr lang="en-US" sz="1800" smtClean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6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rPr>
              <a:t>Hardware Design </a:t>
            </a:r>
            <a:r>
              <a:rPr lang="en-US" dirty="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rPr>
              <a:t>Hierarchy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45976" y="2496775"/>
            <a:ext cx="1658938" cy="525462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7132321" y="1623989"/>
            <a:ext cx="1455088" cy="766514"/>
            <a:chOff x="6842568" y="5335930"/>
            <a:chExt cx="1455088" cy="766514"/>
          </a:xfrm>
        </p:grpSpPr>
        <p:sp>
          <p:nvSpPr>
            <p:cNvPr id="37" name="TextBox 36"/>
            <p:cNvSpPr txBox="1"/>
            <p:nvPr/>
          </p:nvSpPr>
          <p:spPr>
            <a:xfrm>
              <a:off x="7384649" y="5335930"/>
              <a:ext cx="9130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Today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6842568" y="5697495"/>
              <a:ext cx="587828" cy="40494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7/24/2012</a:t>
            </a:r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700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内容主要取材</a:t>
            </a:r>
          </a:p>
          <a:p>
            <a:pPr lvl="1"/>
            <a:r>
              <a:rPr lang="en-US" altLang="zh-CN" dirty="0" smtClean="0"/>
              <a:t>CS617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21</a:t>
            </a:r>
            <a:r>
              <a:rPr lang="zh-CN" altLang="en-US" dirty="0" smtClean="0"/>
              <a:t>讲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快速回顾</a:t>
            </a:r>
            <a:r>
              <a:rPr lang="zh-CN" altLang="en-US" dirty="0" smtClean="0">
                <a:solidFill>
                  <a:srgbClr val="FF0000"/>
                </a:solidFill>
              </a:rPr>
              <a:t>数据通路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实现控制</a:t>
            </a:r>
            <a:endParaRPr lang="en-US" altLang="zh-CN" dirty="0"/>
          </a:p>
          <a:p>
            <a:r>
              <a:rPr lang="zh-CN" altLang="en-US" dirty="0" smtClean="0"/>
              <a:t>时钟方法</a:t>
            </a:r>
            <a:endParaRPr lang="en-US" altLang="zh-CN" dirty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8038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Datapath</a:t>
            </a:r>
            <a:r>
              <a:rPr lang="en-US" dirty="0" smtClean="0">
                <a:solidFill>
                  <a:schemeClr val="accent1"/>
                </a:solidFill>
              </a:rPr>
              <a:t> Review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/>
          <a:lstStyle/>
          <a:p>
            <a:r>
              <a:rPr lang="en-US" dirty="0" smtClean="0"/>
              <a:t>Part of the processor; the </a:t>
            </a:r>
            <a:r>
              <a:rPr lang="en-US" i="1" dirty="0" smtClean="0"/>
              <a:t>hardware</a:t>
            </a:r>
            <a:r>
              <a:rPr lang="en-US" dirty="0" smtClean="0"/>
              <a:t> necessary to perform </a:t>
            </a:r>
            <a:r>
              <a:rPr lang="en-US" i="1" dirty="0" smtClean="0"/>
              <a:t>all</a:t>
            </a:r>
            <a:r>
              <a:rPr lang="en-US" dirty="0" smtClean="0"/>
              <a:t> operations required</a:t>
            </a:r>
          </a:p>
          <a:p>
            <a:pPr lvl="1"/>
            <a:r>
              <a:rPr lang="en-US" dirty="0" smtClean="0"/>
              <a:t>Depends on exact ISA, RTL of instructions</a:t>
            </a:r>
          </a:p>
          <a:p>
            <a:r>
              <a:rPr lang="en-US" dirty="0" smtClean="0"/>
              <a:t>Major components:</a:t>
            </a:r>
          </a:p>
          <a:p>
            <a:pPr lvl="1"/>
            <a:r>
              <a:rPr lang="en-US" dirty="0" smtClean="0"/>
              <a:t>PC and Register File (</a:t>
            </a:r>
            <a:r>
              <a:rPr lang="en-US" dirty="0" err="1" smtClean="0"/>
              <a:t>RegFile</a:t>
            </a:r>
            <a:r>
              <a:rPr lang="en-US" dirty="0" smtClean="0"/>
              <a:t> holds registers)</a:t>
            </a:r>
          </a:p>
          <a:p>
            <a:pPr lvl="1"/>
            <a:r>
              <a:rPr lang="en-US" dirty="0" smtClean="0"/>
              <a:t>Instruction and Data Memory</a:t>
            </a:r>
          </a:p>
          <a:p>
            <a:pPr lvl="1"/>
            <a:r>
              <a:rPr lang="en-US" dirty="0" smtClean="0"/>
              <a:t>ALU for operations (on two operands)</a:t>
            </a:r>
          </a:p>
          <a:p>
            <a:pPr lvl="1"/>
            <a:r>
              <a:rPr lang="en-US" dirty="0" smtClean="0"/>
              <a:t>Extender (sign/zero extend)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Five Stages of the </a:t>
            </a:r>
            <a:r>
              <a:rPr lang="en-US" dirty="0" err="1" smtClean="0">
                <a:solidFill>
                  <a:schemeClr val="accent1"/>
                </a:solidFill>
              </a:rPr>
              <a:t>Datapath</a:t>
            </a:r>
            <a:endParaRPr lang="en-US" dirty="0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414463" y="3840480"/>
            <a:ext cx="1665287" cy="722313"/>
            <a:chOff x="729" y="2832"/>
            <a:chExt cx="1355" cy="455"/>
          </a:xfrm>
        </p:grpSpPr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732" y="2841"/>
              <a:ext cx="1272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1. Instruction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Fetch</a:t>
              </a:r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201028" y="3840480"/>
            <a:ext cx="1831347" cy="723900"/>
            <a:chOff x="676" y="2832"/>
            <a:chExt cx="1408" cy="456"/>
          </a:xfrm>
        </p:grpSpPr>
        <p:sp>
          <p:nvSpPr>
            <p:cNvPr id="11" name="Text Box 44"/>
            <p:cNvSpPr txBox="1">
              <a:spLocks noChangeArrowheads="1"/>
            </p:cNvSpPr>
            <p:nvPr/>
          </p:nvSpPr>
          <p:spPr bwMode="auto">
            <a:xfrm>
              <a:off x="676" y="2842"/>
              <a:ext cx="1406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2</a:t>
              </a:r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. Decode/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   </a:t>
              </a:r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Register Read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5156200" y="3840480"/>
            <a:ext cx="1500188" cy="415925"/>
            <a:chOff x="729" y="2832"/>
            <a:chExt cx="1355" cy="262"/>
          </a:xfrm>
        </p:grpSpPr>
        <p:sp>
          <p:nvSpPr>
            <p:cNvPr id="14" name="Text Box 47"/>
            <p:cNvSpPr txBox="1">
              <a:spLocks noChangeArrowheads="1"/>
            </p:cNvSpPr>
            <p:nvPr/>
          </p:nvSpPr>
          <p:spPr bwMode="auto">
            <a:xfrm>
              <a:off x="786" y="2842"/>
              <a:ext cx="1127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3. Execute</a:t>
              </a:r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6457950" y="3840480"/>
            <a:ext cx="1330325" cy="415925"/>
            <a:chOff x="271" y="2832"/>
            <a:chExt cx="2149" cy="262"/>
          </a:xfrm>
        </p:grpSpPr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271" y="2842"/>
              <a:ext cx="214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4. Memory</a:t>
              </a:r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52"/>
          <p:cNvGrpSpPr>
            <a:grpSpLocks/>
          </p:cNvGrpSpPr>
          <p:nvPr/>
        </p:nvGrpSpPr>
        <p:grpSpPr bwMode="auto">
          <a:xfrm>
            <a:off x="7639050" y="3840480"/>
            <a:ext cx="1277938" cy="723900"/>
            <a:chOff x="592" y="2832"/>
            <a:chExt cx="1649" cy="456"/>
          </a:xfrm>
        </p:grpSpPr>
        <p:sp>
          <p:nvSpPr>
            <p:cNvPr id="20" name="Text Box 53"/>
            <p:cNvSpPr txBox="1">
              <a:spLocks noChangeArrowheads="1"/>
            </p:cNvSpPr>
            <p:nvPr/>
          </p:nvSpPr>
          <p:spPr bwMode="auto">
            <a:xfrm>
              <a:off x="592" y="2842"/>
              <a:ext cx="1649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Calibri" charset="0"/>
                </a:rPr>
                <a:t>5. Register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  <a:latin typeface="Calibri" charset="0"/>
                </a:rPr>
                <a:t>     Write</a:t>
              </a:r>
            </a:p>
          </p:txBody>
        </p:sp>
        <p:sp>
          <p:nvSpPr>
            <p:cNvPr id="21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8640" y="1600200"/>
            <a:ext cx="7315200" cy="2186884"/>
            <a:chOff x="533400" y="1968500"/>
            <a:chExt cx="7391400" cy="2917111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rot="16200000">
              <a:off x="457348" y="2922095"/>
              <a:ext cx="1292913" cy="37880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 smtClean="0"/>
                <a:t>PC</a:t>
              </a:r>
              <a:endParaRPr lang="en-US" sz="2000" dirty="0"/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 rot="-5400000">
              <a:off x="1600200" y="28067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/>
                <a:t>instruction</a:t>
              </a:r>
            </a:p>
            <a:p>
              <a:pPr algn="ctr"/>
              <a:r>
                <a:rPr lang="en-US" sz="2000" dirty="0"/>
                <a:t>memory</a:t>
              </a:r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1524000" y="3933825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/>
                <a:t>+4</a:t>
              </a:r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>
              <a:off x="1295400" y="3111500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3657600" y="2501900"/>
              <a:ext cx="990600" cy="1295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 smtClean="0"/>
                <a:t>Register</a:t>
              </a:r>
            </a:p>
            <a:p>
              <a:pPr algn="ctr"/>
              <a:r>
                <a:rPr lang="en-US" sz="2000" dirty="0" smtClean="0"/>
                <a:t>File</a:t>
              </a:r>
              <a:endParaRPr lang="en-US" sz="2000" dirty="0"/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3124200" y="29591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3124200" y="3332163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3124200" y="36449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3088173" y="3248024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 err="1"/>
                <a:t>rt</a:t>
              </a:r>
              <a:endParaRPr lang="en-US" sz="2000" dirty="0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3076333" y="2943226"/>
              <a:ext cx="395287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 err="1"/>
                <a:t>rs</a:t>
              </a:r>
              <a:endParaRPr lang="en-US" sz="2000" dirty="0"/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3079750" y="2562225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rd</a:t>
              </a:r>
            </a:p>
          </p:txBody>
        </p:sp>
        <p:grpSp>
          <p:nvGrpSpPr>
            <p:cNvPr id="34" name="Group 16"/>
            <p:cNvGrpSpPr>
              <a:grpSpLocks/>
            </p:cNvGrpSpPr>
            <p:nvPr/>
          </p:nvGrpSpPr>
          <p:grpSpPr bwMode="auto">
            <a:xfrm>
              <a:off x="5334000" y="2562225"/>
              <a:ext cx="1219200" cy="1524000"/>
              <a:chOff x="3648" y="1348"/>
              <a:chExt cx="768" cy="960"/>
            </a:xfrm>
          </p:grpSpPr>
          <p:sp>
            <p:nvSpPr>
              <p:cNvPr id="58" name="Freeform 18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>
                  <a:gd name="T0" fmla="*/ 0 w 528"/>
                  <a:gd name="T1" fmla="*/ 0 h 960"/>
                  <a:gd name="T2" fmla="*/ 528 w 528"/>
                  <a:gd name="T3" fmla="*/ 192 h 960"/>
                  <a:gd name="T4" fmla="*/ 528 w 528"/>
                  <a:gd name="T5" fmla="*/ 672 h 960"/>
                  <a:gd name="T6" fmla="*/ 0 w 528"/>
                  <a:gd name="T7" fmla="*/ 960 h 960"/>
                  <a:gd name="T8" fmla="*/ 0 w 528"/>
                  <a:gd name="T9" fmla="*/ 528 h 960"/>
                  <a:gd name="T10" fmla="*/ 48 w 528"/>
                  <a:gd name="T11" fmla="*/ 480 h 960"/>
                  <a:gd name="T12" fmla="*/ 0 w 528"/>
                  <a:gd name="T13" fmla="*/ 432 h 960"/>
                  <a:gd name="T14" fmla="*/ 0 w 528"/>
                  <a:gd name="T15" fmla="*/ 0 h 9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8"/>
                  <a:gd name="T25" fmla="*/ 0 h 960"/>
                  <a:gd name="T26" fmla="*/ 528 w 528"/>
                  <a:gd name="T27" fmla="*/ 960 h 9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dirty="0" smtClean="0"/>
                  <a:t>ALU</a:t>
                </a:r>
                <a:endParaRPr lang="en-US" sz="2000" dirty="0"/>
              </a:p>
            </p:txBody>
          </p:sp>
          <p:sp>
            <p:nvSpPr>
              <p:cNvPr id="59" name="Line 19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4648200" y="36449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3124200" y="3995738"/>
              <a:ext cx="2179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4648200" y="2830513"/>
              <a:ext cx="655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 rot="-5400000">
              <a:off x="6096000" y="29591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/>
                <a:t>Data</a:t>
              </a:r>
            </a:p>
            <a:p>
              <a:pPr algn="ctr"/>
              <a:r>
                <a:rPr lang="en-US" sz="2000" dirty="0"/>
                <a:t>memory</a:t>
              </a:r>
            </a:p>
          </p:txBody>
        </p:sp>
        <p:sp>
          <p:nvSpPr>
            <p:cNvPr id="40" name="Line 24"/>
            <p:cNvSpPr>
              <a:spLocks noChangeShapeType="1"/>
            </p:cNvSpPr>
            <p:nvPr/>
          </p:nvSpPr>
          <p:spPr bwMode="auto">
            <a:xfrm>
              <a:off x="4876800" y="36449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4876800" y="40259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26"/>
            <p:cNvSpPr>
              <a:spLocks noChangeShapeType="1"/>
            </p:cNvSpPr>
            <p:nvPr/>
          </p:nvSpPr>
          <p:spPr bwMode="auto">
            <a:xfrm>
              <a:off x="4876800" y="4330700"/>
              <a:ext cx="167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27"/>
            <p:cNvSpPr>
              <a:spLocks noChangeShapeType="1"/>
            </p:cNvSpPr>
            <p:nvPr/>
          </p:nvSpPr>
          <p:spPr bwMode="auto">
            <a:xfrm>
              <a:off x="7620000" y="324802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8"/>
            <p:cNvSpPr>
              <a:spLocks noChangeShapeType="1"/>
            </p:cNvSpPr>
            <p:nvPr/>
          </p:nvSpPr>
          <p:spPr bwMode="auto">
            <a:xfrm flipV="1">
              <a:off x="7924800" y="1968500"/>
              <a:ext cx="0" cy="127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 flipH="1">
              <a:off x="3921125" y="1968500"/>
              <a:ext cx="4003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>
              <a:off x="3921125" y="19685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3079750" y="3949700"/>
              <a:ext cx="663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imm</a:t>
              </a:r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>
              <a:off x="1676400" y="31115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AutoShape 33"/>
            <p:cNvSpPr>
              <a:spLocks noChangeArrowheads="1"/>
            </p:cNvSpPr>
            <p:nvPr/>
          </p:nvSpPr>
          <p:spPr bwMode="auto">
            <a:xfrm rot="16200000">
              <a:off x="703652" y="4293696"/>
              <a:ext cx="805021" cy="3788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 smtClean="0"/>
                <a:t>MUX</a:t>
              </a:r>
              <a:endParaRPr lang="en-US" sz="2000" dirty="0"/>
            </a:p>
          </p:txBody>
        </p: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 flipH="1">
              <a:off x="1295400" y="4308475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3743325" y="3995738"/>
              <a:ext cx="0" cy="671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 flipH="1">
              <a:off x="1295400" y="4667250"/>
              <a:ext cx="2447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533400" y="44831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38"/>
            <p:cNvSpPr>
              <a:spLocks noChangeShapeType="1"/>
            </p:cNvSpPr>
            <p:nvPr/>
          </p:nvSpPr>
          <p:spPr bwMode="auto">
            <a:xfrm flipV="1">
              <a:off x="533400" y="3111500"/>
              <a:ext cx="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39"/>
            <p:cNvSpPr>
              <a:spLocks noChangeShapeType="1"/>
            </p:cNvSpPr>
            <p:nvPr/>
          </p:nvSpPr>
          <p:spPr bwMode="auto">
            <a:xfrm>
              <a:off x="533400" y="31115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43"/>
          <p:cNvGrpSpPr>
            <a:grpSpLocks/>
          </p:cNvGrpSpPr>
          <p:nvPr/>
        </p:nvGrpSpPr>
        <p:grpSpPr bwMode="auto">
          <a:xfrm>
            <a:off x="3200400" y="3840480"/>
            <a:ext cx="1831347" cy="723900"/>
            <a:chOff x="676" y="2832"/>
            <a:chExt cx="1408" cy="456"/>
          </a:xfrm>
        </p:grpSpPr>
        <p:sp>
          <p:nvSpPr>
            <p:cNvPr id="60" name="Text Box 44"/>
            <p:cNvSpPr txBox="1">
              <a:spLocks noChangeArrowheads="1"/>
            </p:cNvSpPr>
            <p:nvPr/>
          </p:nvSpPr>
          <p:spPr bwMode="auto">
            <a:xfrm>
              <a:off x="676" y="2842"/>
              <a:ext cx="1406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accent1"/>
                  </a:solidFill>
                  <a:latin typeface="+mn-lt"/>
                </a:rPr>
                <a:t>2</a:t>
              </a:r>
              <a:r>
                <a:rPr lang="en-US" sz="2000" dirty="0">
                  <a:solidFill>
                    <a:schemeClr val="accent1"/>
                  </a:solidFill>
                  <a:latin typeface="+mn-lt"/>
                </a:rPr>
                <a:t>. Decode/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chemeClr val="accent1"/>
                  </a:solidFill>
                  <a:latin typeface="+mn-lt"/>
                </a:rPr>
                <a:t>    </a:t>
              </a:r>
              <a:r>
                <a:rPr lang="en-US" sz="2000" dirty="0" smtClean="0">
                  <a:solidFill>
                    <a:schemeClr val="accent1"/>
                  </a:solidFill>
                  <a:latin typeface="+mn-lt"/>
                </a:rPr>
                <a:t>Register Read</a:t>
              </a:r>
              <a:endParaRPr lang="en-US" sz="2000" dirty="0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61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62" name="Group 46"/>
          <p:cNvGrpSpPr>
            <a:grpSpLocks/>
          </p:cNvGrpSpPr>
          <p:nvPr/>
        </p:nvGrpSpPr>
        <p:grpSpPr bwMode="auto">
          <a:xfrm>
            <a:off x="5155572" y="3840480"/>
            <a:ext cx="1500188" cy="415925"/>
            <a:chOff x="729" y="2832"/>
            <a:chExt cx="1355" cy="262"/>
          </a:xfrm>
        </p:grpSpPr>
        <p:sp>
          <p:nvSpPr>
            <p:cNvPr id="63" name="Text Box 47"/>
            <p:cNvSpPr txBox="1">
              <a:spLocks noChangeArrowheads="1"/>
            </p:cNvSpPr>
            <p:nvPr/>
          </p:nvSpPr>
          <p:spPr bwMode="auto">
            <a:xfrm>
              <a:off x="786" y="2842"/>
              <a:ext cx="1127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1"/>
                  </a:solidFill>
                  <a:latin typeface="+mn-lt"/>
                </a:rPr>
                <a:t>3. Execute</a:t>
              </a:r>
            </a:p>
          </p:txBody>
        </p:sp>
        <p:sp>
          <p:nvSpPr>
            <p:cNvPr id="64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65" name="Group 49"/>
          <p:cNvGrpSpPr>
            <a:grpSpLocks/>
          </p:cNvGrpSpPr>
          <p:nvPr/>
        </p:nvGrpSpPr>
        <p:grpSpPr bwMode="auto">
          <a:xfrm>
            <a:off x="6457322" y="3840480"/>
            <a:ext cx="1330325" cy="415925"/>
            <a:chOff x="271" y="2832"/>
            <a:chExt cx="2149" cy="262"/>
          </a:xfrm>
        </p:grpSpPr>
        <p:sp>
          <p:nvSpPr>
            <p:cNvPr id="66" name="Text Box 50"/>
            <p:cNvSpPr txBox="1">
              <a:spLocks noChangeArrowheads="1"/>
            </p:cNvSpPr>
            <p:nvPr/>
          </p:nvSpPr>
          <p:spPr bwMode="auto">
            <a:xfrm>
              <a:off x="271" y="2842"/>
              <a:ext cx="214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1"/>
                  </a:solidFill>
                  <a:latin typeface="+mn-lt"/>
                </a:rPr>
                <a:t>4. Memory</a:t>
              </a:r>
            </a:p>
          </p:txBody>
        </p:sp>
        <p:sp>
          <p:nvSpPr>
            <p:cNvPr id="67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68" name="Group 52"/>
          <p:cNvGrpSpPr>
            <a:grpSpLocks/>
          </p:cNvGrpSpPr>
          <p:nvPr/>
        </p:nvGrpSpPr>
        <p:grpSpPr bwMode="auto">
          <a:xfrm>
            <a:off x="7638422" y="3840480"/>
            <a:ext cx="1277938" cy="723900"/>
            <a:chOff x="592" y="2832"/>
            <a:chExt cx="1649" cy="456"/>
          </a:xfrm>
        </p:grpSpPr>
        <p:sp>
          <p:nvSpPr>
            <p:cNvPr id="69" name="Text Box 53"/>
            <p:cNvSpPr txBox="1">
              <a:spLocks noChangeArrowheads="1"/>
            </p:cNvSpPr>
            <p:nvPr/>
          </p:nvSpPr>
          <p:spPr bwMode="auto">
            <a:xfrm>
              <a:off x="592" y="2842"/>
              <a:ext cx="1649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Calibri" charset="0"/>
                </a:rPr>
                <a:t>5. Register</a:t>
              </a:r>
            </a:p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Calibri" charset="0"/>
                </a:rPr>
                <a:t>     Write</a:t>
              </a:r>
            </a:p>
          </p:txBody>
        </p:sp>
        <p:sp>
          <p:nvSpPr>
            <p:cNvPr id="70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72" name="Group 40"/>
          <p:cNvGrpSpPr>
            <a:grpSpLocks/>
          </p:cNvGrpSpPr>
          <p:nvPr/>
        </p:nvGrpSpPr>
        <p:grpSpPr bwMode="auto">
          <a:xfrm>
            <a:off x="1417320" y="3840480"/>
            <a:ext cx="1665287" cy="722313"/>
            <a:chOff x="729" y="2832"/>
            <a:chExt cx="1355" cy="455"/>
          </a:xfrm>
        </p:grpSpPr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732" y="2841"/>
              <a:ext cx="1272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accent1"/>
                  </a:solidFill>
                  <a:latin typeface="+mn-lt"/>
                </a:rPr>
                <a:t>1. Instruction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chemeClr val="accent1"/>
                  </a:solidFill>
                  <a:latin typeface="+mn-lt"/>
                </a:rPr>
                <a:t>Fetch</a:t>
              </a:r>
            </a:p>
          </p:txBody>
        </p:sp>
        <p:sp>
          <p:nvSpPr>
            <p:cNvPr id="74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chemeClr val="accent1"/>
                </a:solidFill>
                <a:latin typeface="+mn-lt"/>
              </a:endParaRPr>
            </a:p>
          </p:txBody>
        </p:sp>
      </p:grpSp>
      <p:sp>
        <p:nvSpPr>
          <p:cNvPr id="71" name="Date Placeholder 7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7/24/2012</a:t>
            </a:r>
            <a:endParaRPr lang="en-US" dirty="0"/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6" name="Footer Placehold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5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Datapath</a:t>
            </a:r>
            <a:r>
              <a:rPr lang="en-US" dirty="0" smtClean="0">
                <a:solidFill>
                  <a:schemeClr val="accent1"/>
                </a:solidFill>
              </a:rPr>
              <a:t> and Control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37760"/>
          </a:xfrm>
        </p:spPr>
        <p:txBody>
          <a:bodyPr/>
          <a:lstStyle/>
          <a:p>
            <a:r>
              <a:rPr lang="en-US" dirty="0" smtClean="0"/>
              <a:t>Route parts of </a:t>
            </a:r>
            <a:r>
              <a:rPr lang="en-US" dirty="0" err="1" smtClean="0"/>
              <a:t>datapath</a:t>
            </a:r>
            <a:r>
              <a:rPr lang="en-US" dirty="0" smtClean="0"/>
              <a:t> based on ISA needs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MUXes</a:t>
            </a:r>
            <a:r>
              <a:rPr lang="en-US" dirty="0" smtClean="0"/>
              <a:t> to select from multiple inputs</a:t>
            </a:r>
          </a:p>
          <a:p>
            <a:pPr lvl="1"/>
            <a:r>
              <a:rPr lang="en-US" dirty="0" smtClean="0"/>
              <a:t>Add </a:t>
            </a:r>
            <a:r>
              <a:rPr lang="en-US" i="1" dirty="0" smtClean="0"/>
              <a:t>control signals</a:t>
            </a:r>
            <a:r>
              <a:rPr lang="en-US" dirty="0" smtClean="0"/>
              <a:t> for component inputs and </a:t>
            </a:r>
            <a:r>
              <a:rPr lang="en-US" dirty="0" err="1" smtClean="0"/>
              <a:t>MUXes</a:t>
            </a:r>
            <a:endParaRPr lang="en-US" dirty="0" smtClean="0"/>
          </a:p>
          <a:p>
            <a:r>
              <a:rPr lang="en-US" dirty="0" smtClean="0"/>
              <a:t>Analyze control signals</a:t>
            </a:r>
          </a:p>
          <a:p>
            <a:pPr lvl="1"/>
            <a:r>
              <a:rPr lang="en-US" dirty="0" smtClean="0"/>
              <a:t>How wide does each one need to be?</a:t>
            </a:r>
          </a:p>
          <a:p>
            <a:pPr lvl="1"/>
            <a:r>
              <a:rPr lang="en-US" dirty="0" smtClean="0"/>
              <a:t>For each instruction, assign appropriate value for correct routing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6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MIPS-</a:t>
            </a:r>
            <a:r>
              <a:rPr lang="en-US" dirty="0" err="1" smtClean="0">
                <a:solidFill>
                  <a:schemeClr val="accent1"/>
                </a:solidFill>
              </a:rPr>
              <a:t>lite</a:t>
            </a:r>
            <a:r>
              <a:rPr lang="en-US" dirty="0" smtClean="0">
                <a:solidFill>
                  <a:schemeClr val="accent1"/>
                </a:solidFill>
              </a:rPr>
              <a:t> Instruction Fetch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57200" y="2011680"/>
            <a:ext cx="7955280" cy="3566160"/>
            <a:chOff x="457200" y="2834640"/>
            <a:chExt cx="7955280" cy="3566160"/>
          </a:xfrm>
        </p:grpSpPr>
        <p:sp>
          <p:nvSpPr>
            <p:cNvPr id="91" name="Rectangle 90"/>
            <p:cNvSpPr/>
            <p:nvPr/>
          </p:nvSpPr>
          <p:spPr>
            <a:xfrm>
              <a:off x="1638300" y="2834640"/>
              <a:ext cx="6408419" cy="35661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5"/>
            <p:cNvSpPr>
              <a:spLocks noChangeArrowheads="1"/>
            </p:cNvSpPr>
            <p:nvPr/>
          </p:nvSpPr>
          <p:spPr bwMode="auto">
            <a:xfrm rot="10800000" flipV="1">
              <a:off x="1828800" y="5852160"/>
              <a:ext cx="765175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n-lt"/>
                </a:rPr>
                <a:t>imm16</a:t>
              </a:r>
            </a:p>
          </p:txBody>
        </p:sp>
        <p:sp>
          <p:nvSpPr>
            <p:cNvPr id="97" name="Rectangle 6"/>
            <p:cNvSpPr>
              <a:spLocks noChangeArrowheads="1"/>
            </p:cNvSpPr>
            <p:nvPr/>
          </p:nvSpPr>
          <p:spPr bwMode="auto">
            <a:xfrm>
              <a:off x="4204648" y="5515927"/>
              <a:ext cx="302968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1600" dirty="0" smtClean="0"/>
                <a:t>CLK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0" name="Rectangle 8"/>
            <p:cNvSpPr>
              <a:spLocks noChangeArrowheads="1"/>
            </p:cNvSpPr>
            <p:nvPr/>
          </p:nvSpPr>
          <p:spPr bwMode="auto">
            <a:xfrm rot="5400000">
              <a:off x="3758277" y="4613008"/>
              <a:ext cx="1197864" cy="22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2000" dirty="0" smtClean="0">
                  <a:latin typeface="+mn-lt"/>
                </a:rPr>
                <a:t>PC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1" name="Rectangle 12"/>
            <p:cNvSpPr>
              <a:spLocks noChangeArrowheads="1"/>
            </p:cNvSpPr>
            <p:nvPr/>
          </p:nvSpPr>
          <p:spPr bwMode="auto">
            <a:xfrm>
              <a:off x="2554868" y="3447288"/>
              <a:ext cx="31258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</a:rPr>
                <a:t>4</a:t>
              </a:r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 flipH="1">
              <a:off x="3931920" y="3703320"/>
              <a:ext cx="0" cy="3657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03" name="Rectangle 15"/>
            <p:cNvSpPr>
              <a:spLocks noChangeArrowheads="1"/>
            </p:cNvSpPr>
            <p:nvPr/>
          </p:nvSpPr>
          <p:spPr bwMode="auto">
            <a:xfrm rot="5400000">
              <a:off x="2178074" y="5495460"/>
              <a:ext cx="1069848" cy="292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2000" dirty="0" smtClean="0">
                  <a:latin typeface="+mn-lt"/>
                </a:rPr>
                <a:t>PC Ext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4" name="Rectangle 17"/>
            <p:cNvSpPr>
              <a:spLocks noChangeArrowheads="1"/>
            </p:cNvSpPr>
            <p:nvPr/>
          </p:nvSpPr>
          <p:spPr bwMode="auto">
            <a:xfrm rot="5400000">
              <a:off x="2887031" y="3826493"/>
              <a:ext cx="81913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</a:rPr>
                <a:t>Adder</a:t>
              </a:r>
            </a:p>
          </p:txBody>
        </p:sp>
        <p:sp>
          <p:nvSpPr>
            <p:cNvPr id="105" name="Freeform 18"/>
            <p:cNvSpPr>
              <a:spLocks/>
            </p:cNvSpPr>
            <p:nvPr/>
          </p:nvSpPr>
          <p:spPr bwMode="auto">
            <a:xfrm>
              <a:off x="3101335" y="3507740"/>
              <a:ext cx="381000" cy="1066800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2147483647 h 672"/>
                <a:gd name="T4" fmla="*/ 2147483647 w 240"/>
                <a:gd name="T5" fmla="*/ 2147483647 h 672"/>
                <a:gd name="T6" fmla="*/ 0 w 240"/>
                <a:gd name="T7" fmla="*/ 2147483647 h 672"/>
                <a:gd name="T8" fmla="*/ 0 w 240"/>
                <a:gd name="T9" fmla="*/ 2147483647 h 672"/>
                <a:gd name="T10" fmla="*/ 2147483647 w 240"/>
                <a:gd name="T11" fmla="*/ 2147483647 h 672"/>
                <a:gd name="T12" fmla="*/ 2147483647 w 240"/>
                <a:gd name="T13" fmla="*/ 2147483647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06" name="Rectangle 19"/>
            <p:cNvSpPr>
              <a:spLocks noChangeArrowheads="1"/>
            </p:cNvSpPr>
            <p:nvPr/>
          </p:nvSpPr>
          <p:spPr bwMode="auto">
            <a:xfrm rot="5400000">
              <a:off x="2887031" y="5051250"/>
              <a:ext cx="81913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</a:rPr>
                <a:t>Adder</a:t>
              </a:r>
            </a:p>
          </p:txBody>
        </p:sp>
        <p:sp>
          <p:nvSpPr>
            <p:cNvPr id="107" name="Freeform 20"/>
            <p:cNvSpPr>
              <a:spLocks/>
            </p:cNvSpPr>
            <p:nvPr/>
          </p:nvSpPr>
          <p:spPr bwMode="auto">
            <a:xfrm>
              <a:off x="3101335" y="4726940"/>
              <a:ext cx="381000" cy="1066800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2147483647 h 672"/>
                <a:gd name="T4" fmla="*/ 2147483647 w 240"/>
                <a:gd name="T5" fmla="*/ 2147483647 h 672"/>
                <a:gd name="T6" fmla="*/ 0 w 240"/>
                <a:gd name="T7" fmla="*/ 2147483647 h 672"/>
                <a:gd name="T8" fmla="*/ 0 w 240"/>
                <a:gd name="T9" fmla="*/ 2147483647 h 672"/>
                <a:gd name="T10" fmla="*/ 2147483647 w 240"/>
                <a:gd name="T11" fmla="*/ 2147483647 h 672"/>
                <a:gd name="T12" fmla="*/ 2147483647 w 240"/>
                <a:gd name="T13" fmla="*/ 2147483647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08" name="Rectangle 21"/>
            <p:cNvSpPr>
              <a:spLocks noChangeArrowheads="1"/>
            </p:cNvSpPr>
            <p:nvPr/>
          </p:nvSpPr>
          <p:spPr bwMode="auto">
            <a:xfrm rot="5400000">
              <a:off x="3547209" y="4504355"/>
              <a:ext cx="70051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 smtClean="0">
                  <a:latin typeface="+mn-lt"/>
                </a:rPr>
                <a:t>MUX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9" name="Freeform 22"/>
            <p:cNvSpPr>
              <a:spLocks/>
            </p:cNvSpPr>
            <p:nvPr/>
          </p:nvSpPr>
          <p:spPr bwMode="auto">
            <a:xfrm>
              <a:off x="3787135" y="3964940"/>
              <a:ext cx="228600" cy="1447800"/>
            </a:xfrm>
            <a:custGeom>
              <a:avLst/>
              <a:gdLst>
                <a:gd name="T0" fmla="*/ 0 w 144"/>
                <a:gd name="T1" fmla="*/ 0 h 912"/>
                <a:gd name="T2" fmla="*/ 0 w 144"/>
                <a:gd name="T3" fmla="*/ 2147483647 h 912"/>
                <a:gd name="T4" fmla="*/ 2147483647 w 144"/>
                <a:gd name="T5" fmla="*/ 2147483647 h 912"/>
                <a:gd name="T6" fmla="*/ 2147483647 w 144"/>
                <a:gd name="T7" fmla="*/ 2147483647 h 912"/>
                <a:gd name="T8" fmla="*/ 0 w 144"/>
                <a:gd name="T9" fmla="*/ 0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912"/>
                <a:gd name="T17" fmla="*/ 144 w 144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912">
                  <a:moveTo>
                    <a:pt x="0" y="0"/>
                  </a:moveTo>
                  <a:lnTo>
                    <a:pt x="0" y="912"/>
                  </a:lnTo>
                  <a:lnTo>
                    <a:pt x="144" y="768"/>
                  </a:lnTo>
                  <a:lnTo>
                    <a:pt x="144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10" name="Freeform 23"/>
            <p:cNvSpPr>
              <a:spLocks/>
            </p:cNvSpPr>
            <p:nvPr/>
          </p:nvSpPr>
          <p:spPr bwMode="auto">
            <a:xfrm>
              <a:off x="4472935" y="3200400"/>
              <a:ext cx="152400" cy="1554480"/>
            </a:xfrm>
            <a:custGeom>
              <a:avLst/>
              <a:gdLst>
                <a:gd name="T0" fmla="*/ 0 w 144"/>
                <a:gd name="T1" fmla="*/ 2147483647 h 1728"/>
                <a:gd name="T2" fmla="*/ 2147483647 w 144"/>
                <a:gd name="T3" fmla="*/ 2147483647 h 1728"/>
                <a:gd name="T4" fmla="*/ 2147483647 w 144"/>
                <a:gd name="T5" fmla="*/ 0 h 1728"/>
                <a:gd name="T6" fmla="*/ 0 60000 65536"/>
                <a:gd name="T7" fmla="*/ 0 60000 65536"/>
                <a:gd name="T8" fmla="*/ 0 60000 65536"/>
                <a:gd name="T9" fmla="*/ 0 w 144"/>
                <a:gd name="T10" fmla="*/ 0 h 1728"/>
                <a:gd name="T11" fmla="*/ 144 w 144"/>
                <a:gd name="T12" fmla="*/ 1728 h 1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728">
                  <a:moveTo>
                    <a:pt x="0" y="1728"/>
                  </a:moveTo>
                  <a:lnTo>
                    <a:pt x="144" y="1728"/>
                  </a:lnTo>
                  <a:lnTo>
                    <a:pt x="14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11" name="Freeform 24"/>
            <p:cNvSpPr>
              <a:spLocks/>
            </p:cNvSpPr>
            <p:nvPr/>
          </p:nvSpPr>
          <p:spPr bwMode="auto">
            <a:xfrm flipV="1">
              <a:off x="1852613" y="4328348"/>
              <a:ext cx="2772722" cy="1966944"/>
            </a:xfrm>
            <a:custGeom>
              <a:avLst/>
              <a:gdLst>
                <a:gd name="T0" fmla="*/ 2147483647 w 1440"/>
                <a:gd name="T1" fmla="*/ 0 h 768"/>
                <a:gd name="T2" fmla="*/ 0 w 1440"/>
                <a:gd name="T3" fmla="*/ 0 h 768"/>
                <a:gd name="T4" fmla="*/ 0 w 1440"/>
                <a:gd name="T5" fmla="*/ 2147483647 h 768"/>
                <a:gd name="T6" fmla="*/ 2147483647 w 1440"/>
                <a:gd name="T7" fmla="*/ 2147483647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0"/>
                <a:gd name="T13" fmla="*/ 0 h 768"/>
                <a:gd name="T14" fmla="*/ 1440 w 1440"/>
                <a:gd name="T15" fmla="*/ 768 h 768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5078 w 10000"/>
                <a:gd name="connsiteY3" fmla="*/ 1000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5168 w 10000"/>
                <a:gd name="connsiteY3" fmla="*/ 1000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4481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4481" y="1000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12" name="Line 25"/>
            <p:cNvSpPr>
              <a:spLocks noChangeShapeType="1"/>
            </p:cNvSpPr>
            <p:nvPr/>
          </p:nvSpPr>
          <p:spPr bwMode="auto">
            <a:xfrm>
              <a:off x="2796535" y="366014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13" name="Line 26"/>
            <p:cNvSpPr>
              <a:spLocks noChangeShapeType="1"/>
            </p:cNvSpPr>
            <p:nvPr/>
          </p:nvSpPr>
          <p:spPr bwMode="auto">
            <a:xfrm>
              <a:off x="3482335" y="411734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14" name="Freeform 27"/>
            <p:cNvSpPr>
              <a:spLocks/>
            </p:cNvSpPr>
            <p:nvPr/>
          </p:nvSpPr>
          <p:spPr bwMode="auto">
            <a:xfrm>
              <a:off x="2720335" y="4117340"/>
              <a:ext cx="838200" cy="762000"/>
            </a:xfrm>
            <a:custGeom>
              <a:avLst/>
              <a:gdLst>
                <a:gd name="T0" fmla="*/ 2147483647 w 528"/>
                <a:gd name="T1" fmla="*/ 0 h 480"/>
                <a:gd name="T2" fmla="*/ 2147483647 w 528"/>
                <a:gd name="T3" fmla="*/ 2147483647 h 480"/>
                <a:gd name="T4" fmla="*/ 0 w 528"/>
                <a:gd name="T5" fmla="*/ 2147483647 h 480"/>
                <a:gd name="T6" fmla="*/ 0 w 528"/>
                <a:gd name="T7" fmla="*/ 2147483647 h 480"/>
                <a:gd name="T8" fmla="*/ 2147483647 w 528"/>
                <a:gd name="T9" fmla="*/ 2147483647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480"/>
                <a:gd name="T17" fmla="*/ 528 w 52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480">
                  <a:moveTo>
                    <a:pt x="528" y="0"/>
                  </a:moveTo>
                  <a:lnTo>
                    <a:pt x="528" y="336"/>
                  </a:lnTo>
                  <a:lnTo>
                    <a:pt x="0" y="336"/>
                  </a:lnTo>
                  <a:lnTo>
                    <a:pt x="0" y="480"/>
                  </a:lnTo>
                  <a:lnTo>
                    <a:pt x="240" y="48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15" name="Line 28"/>
            <p:cNvSpPr>
              <a:spLocks noChangeShapeType="1"/>
            </p:cNvSpPr>
            <p:nvPr/>
          </p:nvSpPr>
          <p:spPr bwMode="auto">
            <a:xfrm>
              <a:off x="2872735" y="564134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16" name="Line 30"/>
            <p:cNvSpPr>
              <a:spLocks noChangeShapeType="1"/>
            </p:cNvSpPr>
            <p:nvPr/>
          </p:nvSpPr>
          <p:spPr bwMode="auto">
            <a:xfrm>
              <a:off x="3482335" y="5260340"/>
              <a:ext cx="304800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17" name="Line 31"/>
            <p:cNvSpPr>
              <a:spLocks noChangeShapeType="1"/>
            </p:cNvSpPr>
            <p:nvPr/>
          </p:nvSpPr>
          <p:spPr bwMode="auto">
            <a:xfrm>
              <a:off x="4015735" y="472694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/>
            </a:p>
          </p:txBody>
        </p:sp>
        <p:sp>
          <p:nvSpPr>
            <p:cNvPr id="118" name="Text Box 33"/>
            <p:cNvSpPr txBox="1">
              <a:spLocks noChangeArrowheads="1"/>
            </p:cNvSpPr>
            <p:nvPr/>
          </p:nvSpPr>
          <p:spPr bwMode="auto">
            <a:xfrm>
              <a:off x="3718873" y="4053840"/>
              <a:ext cx="296862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0</a:t>
              </a:r>
            </a:p>
          </p:txBody>
        </p:sp>
        <p:sp>
          <p:nvSpPr>
            <p:cNvPr id="119" name="Text Box 34"/>
            <p:cNvSpPr txBox="1">
              <a:spLocks noChangeArrowheads="1"/>
            </p:cNvSpPr>
            <p:nvPr/>
          </p:nvSpPr>
          <p:spPr bwMode="auto">
            <a:xfrm>
              <a:off x="3710935" y="5012690"/>
              <a:ext cx="296863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600">
                  <a:latin typeface="+mn-lt"/>
                </a:rPr>
                <a:t>1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V="1">
              <a:off x="4287197" y="5186678"/>
              <a:ext cx="73152" cy="1381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4358635" y="5186678"/>
              <a:ext cx="73152" cy="137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0" idx="3"/>
              <a:endCxn id="97" idx="0"/>
            </p:cNvCxnSpPr>
            <p:nvPr/>
          </p:nvCxnSpPr>
          <p:spPr>
            <a:xfrm flipH="1">
              <a:off x="4356132" y="5326240"/>
              <a:ext cx="1077" cy="189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Line 28"/>
            <p:cNvSpPr>
              <a:spLocks noChangeShapeType="1"/>
            </p:cNvSpPr>
            <p:nvPr/>
          </p:nvSpPr>
          <p:spPr bwMode="auto">
            <a:xfrm>
              <a:off x="2162170" y="5641340"/>
              <a:ext cx="411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24" name="Line 4"/>
            <p:cNvSpPr>
              <a:spLocks noChangeShapeType="1"/>
            </p:cNvSpPr>
            <p:nvPr/>
          </p:nvSpPr>
          <p:spPr bwMode="auto">
            <a:xfrm>
              <a:off x="6583680" y="4206240"/>
              <a:ext cx="1828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5" name="Line 5"/>
            <p:cNvSpPr>
              <a:spLocks noChangeShapeType="1"/>
            </p:cNvSpPr>
            <p:nvPr/>
          </p:nvSpPr>
          <p:spPr bwMode="auto">
            <a:xfrm flipH="1">
              <a:off x="6858000" y="4059936"/>
              <a:ext cx="241300" cy="292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6" name="Rectangle 6"/>
            <p:cNvSpPr>
              <a:spLocks noChangeArrowheads="1"/>
            </p:cNvSpPr>
            <p:nvPr/>
          </p:nvSpPr>
          <p:spPr bwMode="auto">
            <a:xfrm>
              <a:off x="6858000" y="4206240"/>
              <a:ext cx="442913" cy="398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</a:rPr>
                <a:t>32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7" name="Rectangle 7"/>
            <p:cNvSpPr>
              <a:spLocks noChangeArrowheads="1"/>
            </p:cNvSpPr>
            <p:nvPr/>
          </p:nvSpPr>
          <p:spPr bwMode="auto">
            <a:xfrm>
              <a:off x="6583680" y="3749040"/>
              <a:ext cx="131478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dirty="0" smtClean="0">
                  <a:latin typeface="+mn-lt"/>
                </a:rPr>
                <a:t>Instruction</a:t>
              </a:r>
              <a:endParaRPr lang="en-US" sz="2000" dirty="0">
                <a:latin typeface="+mn-lt"/>
              </a:endParaRPr>
            </a:p>
          </p:txBody>
        </p:sp>
        <p:grpSp>
          <p:nvGrpSpPr>
            <p:cNvPr id="2" name="Group 47"/>
            <p:cNvGrpSpPr>
              <a:grpSpLocks/>
            </p:cNvGrpSpPr>
            <p:nvPr/>
          </p:nvGrpSpPr>
          <p:grpSpPr bwMode="auto">
            <a:xfrm>
              <a:off x="5184775" y="3566160"/>
              <a:ext cx="1406525" cy="1230313"/>
              <a:chOff x="2458" y="3061"/>
              <a:chExt cx="886" cy="775"/>
            </a:xfrm>
          </p:grpSpPr>
          <p:sp>
            <p:nvSpPr>
              <p:cNvPr id="138" name="Rectangle 9"/>
              <p:cNvSpPr>
                <a:spLocks noChangeArrowheads="1"/>
              </p:cNvSpPr>
              <p:nvPr/>
            </p:nvSpPr>
            <p:spPr bwMode="auto">
              <a:xfrm>
                <a:off x="2458" y="3088"/>
                <a:ext cx="886" cy="74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39" name="Rectangle 10"/>
              <p:cNvSpPr>
                <a:spLocks noChangeArrowheads="1"/>
              </p:cNvSpPr>
              <p:nvPr/>
            </p:nvSpPr>
            <p:spPr bwMode="auto">
              <a:xfrm>
                <a:off x="2661" y="3061"/>
                <a:ext cx="435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lang="en-US" sz="2000" dirty="0" err="1" smtClean="0">
                    <a:latin typeface="+mn-lt"/>
                  </a:rPr>
                  <a:t>Addr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40" name="Rectangle 11"/>
              <p:cNvSpPr>
                <a:spLocks noChangeArrowheads="1"/>
              </p:cNvSpPr>
              <p:nvPr/>
            </p:nvSpPr>
            <p:spPr bwMode="auto">
              <a:xfrm>
                <a:off x="2484" y="3389"/>
                <a:ext cx="843" cy="4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:r>
                  <a:rPr lang="en-US" sz="2000" dirty="0">
                    <a:latin typeface="+mn-lt"/>
                  </a:rPr>
                  <a:t>Instruction</a:t>
                </a:r>
              </a:p>
              <a:p>
                <a:pPr algn="ctr">
                  <a:defRPr/>
                </a:pPr>
                <a:r>
                  <a:rPr lang="en-US" sz="2000" dirty="0">
                    <a:latin typeface="+mn-lt"/>
                  </a:rPr>
                  <a:t>Memory</a:t>
                </a:r>
              </a:p>
            </p:txBody>
          </p:sp>
        </p:grpSp>
        <p:sp>
          <p:nvSpPr>
            <p:cNvPr id="129" name="Line 19"/>
            <p:cNvSpPr>
              <a:spLocks noChangeShapeType="1"/>
            </p:cNvSpPr>
            <p:nvPr/>
          </p:nvSpPr>
          <p:spPr bwMode="auto">
            <a:xfrm>
              <a:off x="5854700" y="3200400"/>
              <a:ext cx="0" cy="3657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cxnSp>
          <p:nvCxnSpPr>
            <p:cNvPr id="130" name="Straight Connector 129"/>
            <p:cNvCxnSpPr>
              <a:endCxn id="129" idx="0"/>
            </p:cNvCxnSpPr>
            <p:nvPr/>
          </p:nvCxnSpPr>
          <p:spPr>
            <a:xfrm flipV="1">
              <a:off x="4618892" y="3200400"/>
              <a:ext cx="12358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5568462" y="5868572"/>
              <a:ext cx="2470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/>
                <a:t>Instr</a:t>
              </a:r>
              <a:r>
                <a:rPr lang="en-US" sz="2800" b="1" dirty="0" smtClean="0"/>
                <a:t> Fetch Unit</a:t>
              </a:r>
              <a:endParaRPr lang="en-US" sz="2800" b="1" dirty="0"/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4624388" y="4748211"/>
              <a:ext cx="0" cy="15544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"/>
            <p:cNvSpPr>
              <a:spLocks noChangeArrowheads="1"/>
            </p:cNvSpPr>
            <p:nvPr/>
          </p:nvSpPr>
          <p:spPr bwMode="auto">
            <a:xfrm>
              <a:off x="457200" y="2834640"/>
              <a:ext cx="1003481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u="sng" dirty="0" err="1" smtClean="0"/>
                <a:t>nPC_sel</a:t>
              </a:r>
              <a:endParaRPr lang="en-US" sz="2000" u="sng" dirty="0">
                <a:latin typeface="+mn-lt"/>
              </a:endParaRPr>
            </a:p>
          </p:txBody>
        </p:sp>
        <p:sp>
          <p:nvSpPr>
            <p:cNvPr id="134" name="Line 14"/>
            <p:cNvSpPr>
              <a:spLocks noChangeShapeType="1"/>
            </p:cNvSpPr>
            <p:nvPr/>
          </p:nvSpPr>
          <p:spPr bwMode="auto">
            <a:xfrm flipH="1">
              <a:off x="1463040" y="3063240"/>
              <a:ext cx="365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35" name="Rectangle 13"/>
            <p:cNvSpPr>
              <a:spLocks noChangeArrowheads="1"/>
            </p:cNvSpPr>
            <p:nvPr/>
          </p:nvSpPr>
          <p:spPr bwMode="auto">
            <a:xfrm>
              <a:off x="457200" y="3200400"/>
              <a:ext cx="100584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2000" dirty="0" smtClean="0"/>
                <a:t>zero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36" name="Line 14"/>
            <p:cNvSpPr>
              <a:spLocks noChangeShapeType="1"/>
            </p:cNvSpPr>
            <p:nvPr/>
          </p:nvSpPr>
          <p:spPr bwMode="auto">
            <a:xfrm flipH="1">
              <a:off x="1463040" y="3429000"/>
              <a:ext cx="365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/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H="1">
              <a:off x="2167128" y="5641340"/>
              <a:ext cx="0" cy="2879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5" name="AutoShape 74"/>
            <p:cNvSpPr>
              <a:spLocks noChangeArrowheads="1"/>
            </p:cNvSpPr>
            <p:nvPr/>
          </p:nvSpPr>
          <p:spPr bwMode="auto">
            <a:xfrm>
              <a:off x="1817077" y="2944368"/>
              <a:ext cx="609600" cy="609600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cxnSp>
          <p:nvCxnSpPr>
            <p:cNvPr id="88" name="Straight Connector 87"/>
            <p:cNvCxnSpPr>
              <a:stCxn id="85" idx="3"/>
            </p:cNvCxnSpPr>
            <p:nvPr/>
          </p:nvCxnSpPr>
          <p:spPr>
            <a:xfrm flipV="1">
              <a:off x="2426677" y="3243307"/>
              <a:ext cx="15122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/>
              <a:tailEnd type="none" w="med" len="med"/>
            </a:ln>
          </p:spPr>
        </p:cxnSp>
        <p:cxnSp>
          <p:nvCxnSpPr>
            <p:cNvPr id="89" name="Straight Connector 88"/>
            <p:cNvCxnSpPr/>
            <p:nvPr/>
          </p:nvCxnSpPr>
          <p:spPr>
            <a:xfrm>
              <a:off x="3934191" y="3243306"/>
              <a:ext cx="0" cy="4937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/>
              <a:tailEnd type="none" w="med" len="med"/>
            </a:ln>
          </p:spPr>
        </p:cxnSp>
      </p:grp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7/24/2012</a:t>
            </a:r>
            <a:endParaRPr lang="en-US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Summer 2012 -- Lecture 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99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xp模板">
  <a:themeElements>
    <a:clrScheme name="gxp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xp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xp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xp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xp模板-2">
  <a:themeElements>
    <a:clrScheme name="2_gxp模板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gxp模板-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lnDef>
  </a:objectDefaults>
  <a:extraClrSchemeLst>
    <a:extraClrScheme>
      <a:clrScheme name="2_gxp模板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xp模板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2301</Words>
  <Application>Microsoft Office PowerPoint</Application>
  <PresentationFormat>全屏显示(4:3)</PresentationFormat>
  <Paragraphs>782</Paragraphs>
  <Slides>38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gxp模板</vt:lpstr>
      <vt:lpstr>3_gxp模板-2</vt:lpstr>
      <vt:lpstr>Office Theme</vt:lpstr>
      <vt:lpstr>1_Office Theme</vt:lpstr>
      <vt:lpstr>PowerPoint 演示文稿</vt:lpstr>
      <vt:lpstr>提纲</vt:lpstr>
      <vt:lpstr>Great Idea #1: Levels of Representation/Interpretation</vt:lpstr>
      <vt:lpstr>Hardware Design Hierarchy</vt:lpstr>
      <vt:lpstr>提纲</vt:lpstr>
      <vt:lpstr>Datapath Review</vt:lpstr>
      <vt:lpstr>Five Stages of the Datapath</vt:lpstr>
      <vt:lpstr>Datapath and Control</vt:lpstr>
      <vt:lpstr>MIPS-lite Instruction Fetch</vt:lpstr>
      <vt:lpstr>MIPS-lite Datapath Control Signals</vt:lpstr>
      <vt:lpstr>提纲</vt:lpstr>
      <vt:lpstr>Processor Design Process</vt:lpstr>
      <vt:lpstr>Purpose of Control</vt:lpstr>
      <vt:lpstr>MIPS-lite Instruction RTL</vt:lpstr>
      <vt:lpstr>MIPS-lite Control Signals (1/2)</vt:lpstr>
      <vt:lpstr>MIPS-lite Control Signals (2/2)</vt:lpstr>
      <vt:lpstr>Generating Boolean Expressions</vt:lpstr>
      <vt:lpstr>Generating Boolean Expressions</vt:lpstr>
      <vt:lpstr>Controller Implementation</vt:lpstr>
      <vt:lpstr>AND Control Logic in Logisim</vt:lpstr>
      <vt:lpstr>OR Control Logic in Logisim</vt:lpstr>
      <vt:lpstr>Great Idea #1: Levels of Representation/Interpretation</vt:lpstr>
      <vt:lpstr>提纲</vt:lpstr>
      <vt:lpstr>Register Timing Terms (Review)</vt:lpstr>
      <vt:lpstr>Maximum Clock Frequency</vt:lpstr>
      <vt:lpstr>The Critical Path</vt:lpstr>
      <vt:lpstr>Clocking Methodology</vt:lpstr>
      <vt:lpstr>Register-Register Timing:  One Complete Cycle for addu</vt:lpstr>
      <vt:lpstr>Register-Register Timing:  One Complete Cycle for addu</vt:lpstr>
      <vt:lpstr>Single Cycle Performance</vt:lpstr>
      <vt:lpstr>作业1</vt:lpstr>
      <vt:lpstr>Project3</vt:lpstr>
      <vt:lpstr>Project3</vt:lpstr>
      <vt:lpstr>Project3</vt:lpstr>
      <vt:lpstr>PowerPoint 演示文稿</vt:lpstr>
      <vt:lpstr>MIPS-lite控制信号</vt:lpstr>
      <vt:lpstr>MIPS-lite控制信号</vt:lpstr>
      <vt:lpstr>MIPS-lite Control Signals (1/2)</vt:lpstr>
    </vt:vector>
  </TitlesOfParts>
  <Company>GXP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GXP</dc:creator>
  <cp:lastModifiedBy>GXP</cp:lastModifiedBy>
  <cp:revision>128</cp:revision>
  <dcterms:created xsi:type="dcterms:W3CDTF">2012-09-14T02:41:47Z</dcterms:created>
  <dcterms:modified xsi:type="dcterms:W3CDTF">2013-10-23T02:35:50Z</dcterms:modified>
</cp:coreProperties>
</file>