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24384000" cy="13716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14" y="-10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4294967295"/>
          <p:cNvSpPr/>
          <p:nvPr/>
        </p:nvSpPr>
        <p:spPr>
          <a:xfrm>
            <a:off x="1201320" y="11859840"/>
            <a:ext cx="21971520" cy="637200"/>
          </a:xfrm>
          <a:custGeom>
            <a:avLst/>
            <a:gdLst/>
            <a:ahLst/>
            <a:cxnLst/>
            <a:rect l="0" t="0" r="r" b="b"/>
            <a:pathLst>
              <a:path w="61032" h="1770">
                <a:moveTo>
                  <a:pt x="0" y="0"/>
                </a:moveTo>
                <a:lnTo>
                  <a:pt x="61032" y="0"/>
                </a:lnTo>
                <a:lnTo>
                  <a:pt x="61032" y="1770"/>
                </a:lnTo>
                <a:lnTo>
                  <a:pt x="0" y="17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олилиния 38"/>
          <p:cNvSpPr/>
          <p:nvPr/>
        </p:nvSpPr>
        <p:spPr>
          <a:xfrm>
            <a:off x="1206360" y="2373120"/>
            <a:ext cx="21971520" cy="935280"/>
          </a:xfrm>
          <a:custGeom>
            <a:avLst/>
            <a:gdLst/>
            <a:ahLst/>
            <a:cxnLst/>
            <a:rect l="0" t="0" r="r" b="b"/>
            <a:pathLst>
              <a:path w="61032" h="2598">
                <a:moveTo>
                  <a:pt x="0" y="0"/>
                </a:moveTo>
                <a:lnTo>
                  <a:pt x="61032" y="0"/>
                </a:lnTo>
                <a:lnTo>
                  <a:pt x="61032" y="2598"/>
                </a:lnTo>
                <a:lnTo>
                  <a:pt x="0" y="259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7"/>
          <p:cNvSpPr txBox="1"/>
          <p:nvPr/>
        </p:nvSpPr>
        <p:spPr>
          <a:xfrm>
            <a:off x="1206360" y="2575080"/>
            <a:ext cx="21971160" cy="4648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sz="13900" b="1" strike="noStrike" spc="-1" dirty="0" err="1">
                <a:solidFill>
                  <a:srgbClr val="000000"/>
                </a:solidFill>
                <a:latin typeface="HelveticaNeue-Bold"/>
                <a:ea typeface="HelveticaNeue-Bold"/>
              </a:rPr>
              <a:t>PyRenju</a:t>
            </a:r>
            <a:endParaRPr lang="en-US" sz="13900" b="0" strike="noStrike" spc="-1" dirty="0">
              <a:latin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206360" y="7507440"/>
            <a:ext cx="21971160" cy="190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buNone/>
            </a:pPr>
            <a:r>
              <a:rPr lang="en-US" sz="5500" b="1" strike="noStrike" spc="-1" dirty="0" err="1">
                <a:solidFill>
                  <a:srgbClr val="000000"/>
                </a:solidFill>
                <a:latin typeface="HelveticaNeue-Bold"/>
                <a:ea typeface="HelveticaNeue-Bold"/>
              </a:rPr>
              <a:t>SQLite</a:t>
            </a:r>
            <a:r>
              <a:rPr lang="en-US" sz="5500" b="1" strike="noStrike" spc="-1" dirty="0">
                <a:solidFill>
                  <a:srgbClr val="000000"/>
                </a:solidFill>
                <a:latin typeface="HelveticaNeue-Bold"/>
                <a:ea typeface="HelveticaNeue-Bold"/>
              </a:rPr>
              <a:t> game</a:t>
            </a:r>
            <a:endParaRPr lang="en-US" sz="55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99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8500" b="1" strike="noStrike" spc="-1">
                <a:solidFill>
                  <a:srgbClr val="000000"/>
                </a:solidFill>
                <a:latin typeface="HelveticaNeue-Bold"/>
                <a:ea typeface="HelveticaNeue-Bold"/>
              </a:rPr>
              <a:t>Введение</a:t>
            </a:r>
            <a:endParaRPr lang="en-US" sz="8500" b="0" strike="noStrike" spc="-1">
              <a:latin typeface="Arial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206360" y="4248360"/>
            <a:ext cx="21971160" cy="825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Данное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приложение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было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создано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для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игру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рэндзю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(</a:t>
            </a:r>
            <a:r>
              <a:rPr lang="zh-CN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連珠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)</a:t>
            </a:r>
            <a:endParaRPr lang="en-US" sz="40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Рэ́ндзю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(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яп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. </a:t>
            </a:r>
            <a:r>
              <a:rPr lang="zh-CN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連珠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) —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настольная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логическая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для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двух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игроков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спортивный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вариант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крестиков-ноликов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до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пяти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ряд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сочетающая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себе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кроме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спортивных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элементов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также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элементы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искусства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философии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Возникла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Китае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более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четырёх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тысяч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лет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назад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вариации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были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известны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цивилизации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инков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Древнему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Риму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.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начале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нашей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эры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из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Китая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попала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Японию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где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получила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наибольшее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распространение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Принятый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спортивный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вариант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равно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как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название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также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родились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Японии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Старые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вариации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известны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также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под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названиями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«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гомоку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» и «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гомокунарабэ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»,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что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означает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«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пять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камней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» и «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пять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камней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ряд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».</a:t>
            </a:r>
            <a:endParaRPr lang="en-US" sz="40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Эту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игры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я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написал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на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 pitchFamily="18" charset="0"/>
                <a:ea typeface="Courier New"/>
                <a:cs typeface="Times New Roman" pitchFamily="18" charset="0"/>
              </a:rPr>
              <a:t> PyQt6</a:t>
            </a:r>
            <a:endParaRPr lang="en-US" sz="40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5946920" y="13238640"/>
            <a:ext cx="8414280" cy="80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2400" b="0" strike="noStrike" spc="-1">
                <a:solidFill>
                  <a:srgbClr val="5E5E5E"/>
                </a:solidFill>
                <a:latin typeface="HelveticaNeue"/>
                <a:ea typeface="HelveticaNeue"/>
              </a:rPr>
              <a:t>Информация взята: https://dzen.ru/a/ZD3ZqLn_KwCfPYW0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2"/>
          <p:cNvSpPr txBox="1"/>
          <p:nvPr/>
        </p:nvSpPr>
        <p:spPr>
          <a:xfrm>
            <a:off x="1206360" y="1079640"/>
            <a:ext cx="9779040" cy="14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8500" b="1" strike="noStrike" spc="-1">
                <a:solidFill>
                  <a:srgbClr val="000000"/>
                </a:solidFill>
                <a:latin typeface="HelveticaNeue-Bold"/>
                <a:ea typeface="HelveticaNeue-Bold"/>
              </a:rPr>
              <a:t>PyRenju</a:t>
            </a:r>
            <a:endParaRPr lang="en-US" sz="8500" b="0" strike="noStrike" spc="-1">
              <a:latin typeface="Arial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206360" y="3086280"/>
            <a:ext cx="9779040" cy="9419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Приложение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было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создано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для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игру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в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Рэндзю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.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Имеет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поле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15x15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Выигрывает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игрок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,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который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собрал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5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камней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в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ряд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205" name="Рисунок 204"/>
          <p:cNvPicPr/>
          <p:nvPr/>
        </p:nvPicPr>
        <p:blipFill>
          <a:blip r:embed="rId2"/>
          <a:stretch/>
        </p:blipFill>
        <p:spPr>
          <a:xfrm>
            <a:off x="11428560" y="1649160"/>
            <a:ext cx="12434760" cy="1041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8500" b="1" strike="noStrike" spc="-1">
                <a:solidFill>
                  <a:srgbClr val="000000"/>
                </a:solidFill>
                <a:latin typeface="HelveticaNeue-Bold"/>
                <a:ea typeface="HelveticaNeue-Bold"/>
              </a:rPr>
              <a:t>Основные возможности</a:t>
            </a:r>
            <a:endParaRPr lang="en-US" sz="85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206360" y="4248360"/>
            <a:ext cx="21971160" cy="825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Встроенный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ИИ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Перемотка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ходов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(SQLite3)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Встроенная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информация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про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игру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Настройки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игры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Переключатель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между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разными</a:t>
            </a: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 ИИ</a:t>
            </a:r>
            <a:endParaRPr lang="en-US" sz="4800" b="0" strike="noStrike" spc="-1" dirty="0"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Wingdings" pitchFamily="2" charset="2"/>
              <a:buChar char="§"/>
            </a:pPr>
            <a:r>
              <a:rPr lang="en-US" sz="4800" b="0" strike="noStrike" spc="-1" dirty="0">
                <a:solidFill>
                  <a:srgbClr val="000000"/>
                </a:solidFill>
                <a:latin typeface="HelveticaNeue"/>
                <a:ea typeface="HelveticaNeue"/>
              </a:rPr>
              <a:t>2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HelveticaNeue"/>
                <a:ea typeface="HelveticaNeue"/>
              </a:rPr>
              <a:t>игрока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Рисунок 207"/>
          <p:cNvPicPr/>
          <p:nvPr/>
        </p:nvPicPr>
        <p:blipFill>
          <a:blip r:embed="rId2"/>
          <a:stretch/>
        </p:blipFill>
        <p:spPr>
          <a:xfrm>
            <a:off x="15239520" y="1603800"/>
            <a:ext cx="8831880" cy="6436800"/>
          </a:xfrm>
          <a:prstGeom prst="rect">
            <a:avLst/>
          </a:prstGeom>
          <a:ln w="0">
            <a:noFill/>
          </a:ln>
        </p:spPr>
      </p:pic>
      <p:pic>
        <p:nvPicPr>
          <p:cNvPr id="209" name="Рисунок 208"/>
          <p:cNvPicPr/>
          <p:nvPr/>
        </p:nvPicPr>
        <p:blipFill>
          <a:blip r:embed="rId3"/>
          <a:stretch/>
        </p:blipFill>
        <p:spPr>
          <a:xfrm>
            <a:off x="15258960" y="8093880"/>
            <a:ext cx="7086600" cy="51696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209"/>
          <p:cNvPicPr/>
          <p:nvPr/>
        </p:nvPicPr>
        <p:blipFill>
          <a:blip r:embed="rId4"/>
          <a:stretch/>
        </p:blipFill>
        <p:spPr>
          <a:xfrm>
            <a:off x="192240" y="1521000"/>
            <a:ext cx="14441040" cy="11791080"/>
          </a:xfrm>
          <a:prstGeom prst="rect">
            <a:avLst/>
          </a:prstGeom>
          <a:ln w="0">
            <a:noFill/>
          </a:ln>
        </p:spPr>
      </p:pic>
      <p:sp>
        <p:nvSpPr>
          <p:cNvPr id="211" name="TextBox 210"/>
          <p:cNvSpPr txBox="1"/>
          <p:nvPr/>
        </p:nvSpPr>
        <p:spPr>
          <a:xfrm>
            <a:off x="9582840" y="420120"/>
            <a:ext cx="7086600" cy="1406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6600" b="0" strike="noStrike" spc="-1">
                <a:solidFill>
                  <a:srgbClr val="000000"/>
                </a:solidFill>
                <a:latin typeface="HelveticaNeue"/>
                <a:ea typeface="HelveticaNeue"/>
              </a:rPr>
              <a:t>Скриншоты</a:t>
            </a:r>
            <a:endParaRPr lang="en-US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7716240" y="890640"/>
            <a:ext cx="9779040" cy="143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88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8500" b="1" strike="noStrike" spc="-1" dirty="0" err="1">
                <a:solidFill>
                  <a:srgbClr val="000000"/>
                </a:solidFill>
                <a:latin typeface="HelveticaNeue-Bold"/>
                <a:ea typeface="HelveticaNeue-Bold"/>
              </a:rPr>
              <a:t>Github</a:t>
            </a:r>
            <a:r>
              <a:rPr lang="en-US" sz="8500" b="1" strike="noStrike" spc="-1" dirty="0">
                <a:solidFill>
                  <a:srgbClr val="000000"/>
                </a:solidFill>
                <a:latin typeface="HelveticaNeue-Bold"/>
                <a:ea typeface="HelveticaNeue-Bold"/>
              </a:rPr>
              <a:t> </a:t>
            </a:r>
            <a:r>
              <a:rPr lang="en-US" sz="8500" b="1" strike="noStrike" spc="-1">
                <a:solidFill>
                  <a:srgbClr val="000000"/>
                </a:solidFill>
                <a:latin typeface="HelveticaNeue-Bold"/>
                <a:ea typeface="HelveticaNeue-Bold"/>
              </a:rPr>
              <a:t>репозиторий</a:t>
            </a:r>
            <a:endParaRPr lang="en-US" sz="8500" b="0" strike="noStrike" spc="-1" dirty="0">
              <a:latin typeface="Arial"/>
            </a:endParaRPr>
          </a:p>
        </p:txBody>
      </p:sp>
      <p:pic>
        <p:nvPicPr>
          <p:cNvPr id="213" name="Рисунок 212"/>
          <p:cNvPicPr/>
          <p:nvPr/>
        </p:nvPicPr>
        <p:blipFill>
          <a:blip r:embed="rId2"/>
          <a:stretch/>
        </p:blipFill>
        <p:spPr>
          <a:xfrm>
            <a:off x="7144560" y="2454840"/>
            <a:ext cx="10922040" cy="1117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190</Words>
  <Application>LibreOffice/7.3.7.2$Linux_X86_64 LibreOffice_project/e114eadc50a9ff8d8c8a0567d6da8f454beeb84f</Application>
  <PresentationFormat>Произвольный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Алексей Марченко</cp:lastModifiedBy>
  <cp:revision>1</cp:revision>
  <dcterms:modified xsi:type="dcterms:W3CDTF">2023-11-30T21:30:27Z</dcterms:modified>
  <dc:language>en-US</dc:language>
</cp:coreProperties>
</file>