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8"/>
  </p:notesMasterIdLst>
  <p:handoutMasterIdLst>
    <p:handoutMasterId r:id="rId19"/>
  </p:handoutMasterIdLst>
  <p:sldIdLst>
    <p:sldId id="258" r:id="rId2"/>
    <p:sldId id="297" r:id="rId3"/>
    <p:sldId id="298" r:id="rId4"/>
    <p:sldId id="299" r:id="rId5"/>
    <p:sldId id="300" r:id="rId6"/>
    <p:sldId id="301" r:id="rId7"/>
    <p:sldId id="302" r:id="rId8"/>
    <p:sldId id="322" r:id="rId9"/>
    <p:sldId id="323" r:id="rId10"/>
    <p:sldId id="324" r:id="rId11"/>
    <p:sldId id="325" r:id="rId12"/>
    <p:sldId id="305" r:id="rId13"/>
    <p:sldId id="306" r:id="rId14"/>
    <p:sldId id="326" r:id="rId15"/>
    <p:sldId id="307" r:id="rId16"/>
    <p:sldId id="327"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ophisticated Business" id="{58BEDF31-0425-40C4-87B2-EBC1798A92EE}">
          <p14:sldIdLst>
            <p14:sldId id="258"/>
            <p14:sldId id="297"/>
            <p14:sldId id="298"/>
            <p14:sldId id="299"/>
            <p14:sldId id="300"/>
            <p14:sldId id="301"/>
            <p14:sldId id="302"/>
            <p14:sldId id="322"/>
            <p14:sldId id="323"/>
            <p14:sldId id="324"/>
            <p14:sldId id="325"/>
            <p14:sldId id="305"/>
            <p14:sldId id="306"/>
            <p14:sldId id="326"/>
            <p14:sldId id="307"/>
            <p14:sldId id="327"/>
          </p14:sldIdLst>
        </p14:section>
      </p14:sectionLst>
    </p:ext>
    <p:ext uri="{EFAFB233-063F-42B5-8137-9DF3F51BA10A}">
      <p15:sldGuideLst xmlns:p15="http://schemas.microsoft.com/office/powerpoint/2012/main">
        <p15:guide id="1" orient="horz" pos="933">
          <p15:clr>
            <a:srgbClr val="A4A3A4"/>
          </p15:clr>
        </p15:guide>
        <p15:guide id="2" orient="horz" pos="2961">
          <p15:clr>
            <a:srgbClr val="A4A3A4"/>
          </p15:clr>
        </p15:guide>
        <p15:guide id="3" pos="31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C9B5"/>
    <a:srgbClr val="69685B"/>
    <a:srgbClr val="FE12ED"/>
    <a:srgbClr val="66AF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03" autoAdjust="0"/>
    <p:restoredTop sz="94692" autoAdjust="0"/>
  </p:normalViewPr>
  <p:slideViewPr>
    <p:cSldViewPr snapToGrid="0" snapToObjects="1">
      <p:cViewPr>
        <p:scale>
          <a:sx n="75" d="100"/>
          <a:sy n="75" d="100"/>
        </p:scale>
        <p:origin x="-427" y="490"/>
      </p:cViewPr>
      <p:guideLst>
        <p:guide orient="horz" pos="933"/>
        <p:guide orient="horz" pos="2961"/>
        <p:guide pos="3128"/>
      </p:guideLst>
    </p:cSldViewPr>
  </p:slideViewPr>
  <p:notesTextViewPr>
    <p:cViewPr>
      <p:scale>
        <a:sx n="1" d="1"/>
        <a:sy n="1" d="1"/>
      </p:scale>
      <p:origin x="0" y="0"/>
    </p:cViewPr>
  </p:notesTextViewPr>
  <p:sorterViewPr>
    <p:cViewPr>
      <p:scale>
        <a:sx n="50" d="100"/>
        <a:sy n="50" d="100"/>
      </p:scale>
      <p:origin x="0" y="0"/>
    </p:cViewPr>
  </p:sorterViewPr>
  <p:notesViewPr>
    <p:cSldViewPr snapToGrid="0" snapToObjects="1">
      <p:cViewPr varScale="1">
        <p:scale>
          <a:sx n="121" d="100"/>
          <a:sy n="121" d="100"/>
        </p:scale>
        <p:origin x="-4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4C89EDB-3FDD-4915-A3CE-62FA29C01A32}" type="datetimeFigureOut">
              <a:rPr lang="en-US" smtClean="0"/>
              <a:t>4/8/2022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5042649-1860-4D03-9360-22C2D8836B44}" type="slidenum">
              <a:rPr lang="en-US" smtClean="0"/>
              <a:t>‹#›</a:t>
            </a:fld>
            <a:endParaRPr lang="en-US"/>
          </a:p>
        </p:txBody>
      </p:sp>
    </p:spTree>
    <p:extLst>
      <p:ext uri="{BB962C8B-B14F-4D97-AF65-F5344CB8AC3E}">
        <p14:creationId xmlns:p14="http://schemas.microsoft.com/office/powerpoint/2010/main" val="633661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4499FB-0CC7-453D-9493-CBDCD6D233E2}" type="datetimeFigureOut">
              <a:rPr lang="en-US" smtClean="0"/>
              <a:t>4/8/2022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76A24B-926E-40EB-9E1B-5321DC3775E5}" type="slidenum">
              <a:rPr lang="en-US" smtClean="0"/>
              <a:t>‹#›</a:t>
            </a:fld>
            <a:endParaRPr lang="en-US"/>
          </a:p>
        </p:txBody>
      </p:sp>
    </p:spTree>
    <p:extLst>
      <p:ext uri="{BB962C8B-B14F-4D97-AF65-F5344CB8AC3E}">
        <p14:creationId xmlns:p14="http://schemas.microsoft.com/office/powerpoint/2010/main" val="2167594663"/>
      </p:ext>
    </p:extLst>
  </p:cSld>
  <p:clrMap bg1="lt1" tx1="dk1" bg2="lt2" tx2="dk2" accent1="accent1" accent2="accent2" accent3="accent3" accent4="accent4" accent5="accent5" accent6="accent6" hlink="hlink" folHlink="folHlink"/>
  <p:notesStyle>
    <a:lvl1pPr marL="117475" indent="-117475" algn="l" defTabSz="914400" rtl="0" eaLnBrk="1" latinLnBrk="0" hangingPunct="1">
      <a:lnSpc>
        <a:spcPct val="110000"/>
      </a:lnSpc>
      <a:buFont typeface="Arial" panose="020B0604020202020204" pitchFamily="34" charset="0"/>
      <a:buChar char="•"/>
      <a:defRPr sz="1400" kern="1200">
        <a:solidFill>
          <a:schemeClr val="tx1"/>
        </a:solidFill>
        <a:latin typeface="+mn-lt"/>
        <a:ea typeface="+mn-ea"/>
        <a:cs typeface="+mn-cs"/>
      </a:defRPr>
    </a:lvl1pPr>
    <a:lvl2pPr marL="228600" indent="-111125"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346075" indent="-117475"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457200" indent="-111125"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457200" indent="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25905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75889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398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23660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3" name="Freeform 2"/>
          <p:cNvSpPr/>
          <p:nvPr userDrawn="1"/>
        </p:nvSpPr>
        <p:spPr bwMode="ltGray">
          <a:xfrm>
            <a:off x="-6350" y="12700"/>
            <a:ext cx="5994400" cy="6840538"/>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chemeClr val="accent1">
                  <a:alpha val="0"/>
                </a:schemeClr>
              </a:gs>
              <a:gs pos="0">
                <a:schemeClr val="accent1">
                  <a:alpha val="3500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74755" y="1905001"/>
            <a:ext cx="7781756" cy="2225262"/>
          </a:xfrm>
        </p:spPr>
        <p:txBody>
          <a:bodyPr anchor="ctr"/>
          <a:lstStyle>
            <a:lvl1pPr>
              <a:defRPr sz="5500">
                <a:solidFill>
                  <a:schemeClr val="bg1"/>
                </a:solidFill>
              </a:defRPr>
            </a:lvl1pPr>
          </a:lstStyle>
          <a:p>
            <a:r>
              <a:rPr lang="en-US" dirty="0"/>
              <a:t>Click to edit Master title style</a:t>
            </a:r>
          </a:p>
        </p:txBody>
      </p:sp>
      <p:sp>
        <p:nvSpPr>
          <p:cNvPr id="10" name="Text Placeholder 9"/>
          <p:cNvSpPr>
            <a:spLocks noGrp="1"/>
          </p:cNvSpPr>
          <p:nvPr>
            <p:ph type="body" sz="quarter" idx="14" hasCustomPrompt="1"/>
          </p:nvPr>
        </p:nvSpPr>
        <p:spPr>
          <a:xfrm>
            <a:off x="674703" y="4620890"/>
            <a:ext cx="7783445" cy="1415772"/>
          </a:xfrm>
        </p:spPr>
        <p:txBody>
          <a:bodyPr>
            <a:noAutofit/>
          </a:bodyPr>
          <a:lstStyle>
            <a:lvl1pPr marL="0" indent="0">
              <a:lnSpc>
                <a:spcPct val="95000"/>
              </a:lnSpc>
              <a:spcAft>
                <a:spcPts val="0"/>
              </a:spcAft>
              <a:buFont typeface="Arial" panose="020B0604020202020204" pitchFamily="34" charset="0"/>
              <a:buChar char="​"/>
              <a:defRPr sz="2100" b="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oup 3"/>
          <p:cNvGrpSpPr/>
          <p:nvPr userDrawn="1"/>
        </p:nvGrpSpPr>
        <p:grpSpPr>
          <a:xfrm>
            <a:off x="678035" y="1732950"/>
            <a:ext cx="7780165" cy="2672550"/>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78388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25" name="Text Placeholder 3"/>
          <p:cNvSpPr>
            <a:spLocks noGrp="1"/>
          </p:cNvSpPr>
          <p:nvPr>
            <p:ph type="body" sz="half" idx="2" hasCustomPrompt="1"/>
          </p:nvPr>
        </p:nvSpPr>
        <p:spPr>
          <a:xfrm>
            <a:off x="1618130" y="2971800"/>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30" name="Text Placeholder 29"/>
          <p:cNvSpPr>
            <a:spLocks noGrp="1"/>
          </p:cNvSpPr>
          <p:nvPr>
            <p:ph type="body" sz="quarter" idx="11" hasCustomPrompt="1"/>
          </p:nvPr>
        </p:nvSpPr>
        <p:spPr>
          <a:xfrm>
            <a:off x="685800" y="2948353"/>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
        <p:nvSpPr>
          <p:cNvPr id="22"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4" name="Text Placeholder 3"/>
          <p:cNvSpPr>
            <a:spLocks noGrp="1"/>
          </p:cNvSpPr>
          <p:nvPr>
            <p:ph type="body" sz="half" idx="29" hasCustomPrompt="1"/>
          </p:nvPr>
        </p:nvSpPr>
        <p:spPr>
          <a:xfrm>
            <a:off x="1618130" y="3886205"/>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95" name="Text Placeholder 29"/>
          <p:cNvSpPr>
            <a:spLocks noGrp="1"/>
          </p:cNvSpPr>
          <p:nvPr>
            <p:ph type="body" sz="quarter" idx="30" hasCustomPrompt="1"/>
          </p:nvPr>
        </p:nvSpPr>
        <p:spPr>
          <a:xfrm>
            <a:off x="685800" y="3862758"/>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
        <p:nvSpPr>
          <p:cNvPr id="96" name="Text Placeholder 3"/>
          <p:cNvSpPr>
            <a:spLocks noGrp="1"/>
          </p:cNvSpPr>
          <p:nvPr>
            <p:ph type="body" sz="half" idx="31" hasCustomPrompt="1"/>
          </p:nvPr>
        </p:nvSpPr>
        <p:spPr>
          <a:xfrm>
            <a:off x="1618130" y="4800610"/>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97" name="Text Placeholder 29"/>
          <p:cNvSpPr>
            <a:spLocks noGrp="1"/>
          </p:cNvSpPr>
          <p:nvPr>
            <p:ph type="body" sz="quarter" idx="32" hasCustomPrompt="1"/>
          </p:nvPr>
        </p:nvSpPr>
        <p:spPr>
          <a:xfrm>
            <a:off x="685800" y="4777163"/>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
        <p:nvSpPr>
          <p:cNvPr id="98" name="Text Placeholder 3"/>
          <p:cNvSpPr>
            <a:spLocks noGrp="1"/>
          </p:cNvSpPr>
          <p:nvPr>
            <p:ph type="body" sz="half" idx="33" hasCustomPrompt="1"/>
          </p:nvPr>
        </p:nvSpPr>
        <p:spPr>
          <a:xfrm>
            <a:off x="5732930" y="2971800"/>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99" name="Text Placeholder 29"/>
          <p:cNvSpPr>
            <a:spLocks noGrp="1"/>
          </p:cNvSpPr>
          <p:nvPr>
            <p:ph type="body" sz="quarter" idx="34" hasCustomPrompt="1"/>
          </p:nvPr>
        </p:nvSpPr>
        <p:spPr>
          <a:xfrm>
            <a:off x="4800600" y="2948353"/>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
        <p:nvSpPr>
          <p:cNvPr id="100" name="Text Placeholder 3"/>
          <p:cNvSpPr>
            <a:spLocks noGrp="1"/>
          </p:cNvSpPr>
          <p:nvPr>
            <p:ph type="body" sz="half" idx="35" hasCustomPrompt="1"/>
          </p:nvPr>
        </p:nvSpPr>
        <p:spPr>
          <a:xfrm>
            <a:off x="5732930" y="3886205"/>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101" name="Text Placeholder 29"/>
          <p:cNvSpPr>
            <a:spLocks noGrp="1"/>
          </p:cNvSpPr>
          <p:nvPr>
            <p:ph type="body" sz="quarter" idx="36" hasCustomPrompt="1"/>
          </p:nvPr>
        </p:nvSpPr>
        <p:spPr>
          <a:xfrm>
            <a:off x="4800600" y="3862758"/>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
        <p:nvSpPr>
          <p:cNvPr id="102" name="Text Placeholder 3"/>
          <p:cNvSpPr>
            <a:spLocks noGrp="1"/>
          </p:cNvSpPr>
          <p:nvPr>
            <p:ph type="body" sz="half" idx="37" hasCustomPrompt="1"/>
          </p:nvPr>
        </p:nvSpPr>
        <p:spPr>
          <a:xfrm>
            <a:off x="5732930" y="4800610"/>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103" name="Text Placeholder 29"/>
          <p:cNvSpPr>
            <a:spLocks noGrp="1"/>
          </p:cNvSpPr>
          <p:nvPr>
            <p:ph type="body" sz="quarter" idx="38" hasCustomPrompt="1"/>
          </p:nvPr>
        </p:nvSpPr>
        <p:spPr>
          <a:xfrm>
            <a:off x="4800600" y="4777163"/>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Tree>
    <p:extLst>
      <p:ext uri="{BB962C8B-B14F-4D97-AF65-F5344CB8AC3E}">
        <p14:creationId xmlns:p14="http://schemas.microsoft.com/office/powerpoint/2010/main" val="3850515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TextBox 7"/>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spTree>
    <p:extLst>
      <p:ext uri="{BB962C8B-B14F-4D97-AF65-F5344CB8AC3E}">
        <p14:creationId xmlns:p14="http://schemas.microsoft.com/office/powerpoint/2010/main" val="29028204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Dark">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3" name="Freeform 2"/>
          <p:cNvSpPr/>
          <p:nvPr userDrawn="1"/>
        </p:nvSpPr>
        <p:spPr bwMode="ltGray">
          <a:xfrm>
            <a:off x="-6350" y="12700"/>
            <a:ext cx="5994400" cy="6840538"/>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chemeClr val="accent1">
                  <a:alpha val="0"/>
                </a:schemeClr>
              </a:gs>
              <a:gs pos="0">
                <a:schemeClr val="accent1">
                  <a:alpha val="3500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5319" y="1905001"/>
            <a:ext cx="7773412" cy="2225262"/>
          </a:xfrm>
        </p:spPr>
        <p:txBody>
          <a:bodyPr anchor="ctr"/>
          <a:lstStyle>
            <a:lvl1pPr>
              <a:lnSpc>
                <a:spcPct val="95000"/>
              </a:lnSpc>
              <a:defRPr sz="4200">
                <a:solidFill>
                  <a:schemeClr val="bg1"/>
                </a:solidFill>
              </a:defRPr>
            </a:lvl1pPr>
          </a:lstStyle>
          <a:p>
            <a:r>
              <a:rPr lang="en-US" dirty="0"/>
              <a:t>Click to edit Master title style</a:t>
            </a:r>
          </a:p>
        </p:txBody>
      </p:sp>
      <p:sp>
        <p:nvSpPr>
          <p:cNvPr id="10" name="Text Placeholder 9"/>
          <p:cNvSpPr>
            <a:spLocks noGrp="1"/>
          </p:cNvSpPr>
          <p:nvPr>
            <p:ph type="body" sz="quarter" idx="14" hasCustomPrompt="1"/>
          </p:nvPr>
        </p:nvSpPr>
        <p:spPr>
          <a:xfrm>
            <a:off x="685269" y="4620890"/>
            <a:ext cx="7775100" cy="1415772"/>
          </a:xfrm>
        </p:spPr>
        <p:txBody>
          <a:bodyPr>
            <a:noAutofit/>
          </a:bodyPr>
          <a:lstStyle>
            <a:lvl1pPr marL="0" indent="0">
              <a:lnSpc>
                <a:spcPct val="95000"/>
              </a:lnSpc>
              <a:spcAft>
                <a:spcPts val="0"/>
              </a:spcAft>
              <a:buFont typeface="Arial" panose="020B0604020202020204" pitchFamily="34" charset="0"/>
              <a:buChar char="​"/>
              <a:defRPr sz="210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oup 3"/>
          <p:cNvGrpSpPr/>
          <p:nvPr userDrawn="1"/>
        </p:nvGrpSpPr>
        <p:grpSpPr>
          <a:xfrm>
            <a:off x="683581" y="1732950"/>
            <a:ext cx="7776838" cy="2672550"/>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tx2">
                  <a:lumMod val="20000"/>
                  <a:lumOff val="8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tx2">
                    <a:lumMod val="20000"/>
                    <a:lumOff val="80000"/>
                  </a:schemeClr>
                </a:solidFill>
              </a:endParaRPr>
            </a:p>
          </p:txBody>
        </p:sp>
      </p:grpSp>
    </p:spTree>
    <p:extLst>
      <p:ext uri="{BB962C8B-B14F-4D97-AF65-F5344CB8AC3E}">
        <p14:creationId xmlns:p14="http://schemas.microsoft.com/office/powerpoint/2010/main" val="2139996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3631" y="1905001"/>
            <a:ext cx="7775100" cy="2225262"/>
          </a:xfrm>
        </p:spPr>
        <p:txBody>
          <a:bodyPr anchor="ctr"/>
          <a:lstStyle>
            <a:lvl1pPr>
              <a:lnSpc>
                <a:spcPct val="95000"/>
              </a:lnSpc>
              <a:defRPr sz="4200">
                <a:solidFill>
                  <a:schemeClr val="tx2"/>
                </a:solidFill>
              </a:defRPr>
            </a:lvl1pPr>
          </a:lstStyle>
          <a:p>
            <a:r>
              <a:rPr lang="en-US" dirty="0"/>
              <a:t>Click to edit Master title style</a:t>
            </a:r>
          </a:p>
        </p:txBody>
      </p:sp>
      <p:sp>
        <p:nvSpPr>
          <p:cNvPr id="10" name="Text Placeholder 9"/>
          <p:cNvSpPr>
            <a:spLocks noGrp="1"/>
          </p:cNvSpPr>
          <p:nvPr>
            <p:ph type="body" sz="quarter" idx="14" hasCustomPrompt="1"/>
          </p:nvPr>
        </p:nvSpPr>
        <p:spPr>
          <a:xfrm>
            <a:off x="683581" y="4620890"/>
            <a:ext cx="7776788" cy="1415772"/>
          </a:xfrm>
        </p:spPr>
        <p:txBody>
          <a:bodyPr>
            <a:noAutofit/>
          </a:bodyPr>
          <a:lstStyle>
            <a:lvl1pPr marL="0" indent="0">
              <a:lnSpc>
                <a:spcPct val="95000"/>
              </a:lnSpc>
              <a:spcAft>
                <a:spcPts val="0"/>
              </a:spcAft>
              <a:buFont typeface="Arial" panose="020B0604020202020204" pitchFamily="34" charset="0"/>
              <a:buChar char="​"/>
              <a:defRPr sz="210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2pPr>
            <a:lvl3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3pPr>
            <a:lvl4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4pPr>
            <a:lvl5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oup 3"/>
          <p:cNvGrpSpPr/>
          <p:nvPr userDrawn="1"/>
        </p:nvGrpSpPr>
        <p:grpSpPr>
          <a:xfrm>
            <a:off x="683631" y="1732950"/>
            <a:ext cx="7776788" cy="2672550"/>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tx2">
                  <a:lumMod val="60000"/>
                  <a:lumOff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39996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gu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5" name="TextBox 24"/>
          <p:cNvSpPr txBox="1"/>
          <p:nvPr userDrawn="1"/>
        </p:nvSpPr>
        <p:spPr>
          <a:xfrm>
            <a:off x="-952500" y="2959100"/>
            <a:ext cx="65" cy="332399"/>
          </a:xfrm>
          <a:prstGeom prst="rect">
            <a:avLst/>
          </a:prstGeom>
          <a:noFill/>
        </p:spPr>
        <p:txBody>
          <a:bodyPr wrap="none" lIns="0" tIns="0" rIns="0" bIns="0" rtlCol="0">
            <a:spAutoFit/>
          </a:bodyPr>
          <a:lstStyle/>
          <a:p>
            <a:pPr>
              <a:lnSpc>
                <a:spcPct val="120000"/>
              </a:lnSpc>
            </a:pPr>
            <a:endParaRPr lang="en-US" dirty="0">
              <a:solidFill>
                <a:schemeClr val="tx2"/>
              </a:solidFill>
            </a:endParaRPr>
          </a:p>
        </p:txBody>
      </p:sp>
      <p:sp>
        <p:nvSpPr>
          <p:cNvPr id="37" name="Text Placeholder 31"/>
          <p:cNvSpPr>
            <a:spLocks noGrp="1"/>
          </p:cNvSpPr>
          <p:nvPr>
            <p:ph type="body" sz="quarter" idx="10"/>
          </p:nvPr>
        </p:nvSpPr>
        <p:spPr>
          <a:xfrm>
            <a:off x="6167762" y="2904236"/>
            <a:ext cx="2301535" cy="2746756"/>
          </a:xfrm>
        </p:spPr>
        <p:txBody>
          <a:bodyPr/>
          <a:lstStyle>
            <a:lvl1pPr marL="0" indent="0">
              <a:spcBef>
                <a:spcPts val="0"/>
              </a:spcBef>
              <a:spcAft>
                <a:spcPts val="0"/>
              </a:spcAft>
              <a:defRPr lang="en-US" sz="1700" dirty="0" smtClean="0">
                <a:solidFill>
                  <a:schemeClr val="accent1"/>
                </a:solidFill>
                <a:latin typeface="Franklin Gothic Demi Cond" panose="020B0706030402020204" pitchFamily="34" charset="0"/>
              </a:defRPr>
            </a:lvl1pPr>
            <a:lvl2pPr marL="0" indent="0">
              <a:lnSpc>
                <a:spcPct val="110000"/>
              </a:lnSpc>
              <a:spcBef>
                <a:spcPts val="0"/>
              </a:spcBef>
              <a:spcAft>
                <a:spcPts val="0"/>
              </a:spcAft>
              <a:buFont typeface="Arial" panose="020B0604020202020204" pitchFamily="34" charset="0"/>
              <a:buChar char="​"/>
              <a:defRPr sz="1500">
                <a:solidFill>
                  <a:schemeClr val="tx2"/>
                </a:solidFill>
              </a:defRPr>
            </a:lvl2pPr>
            <a:lvl3pPr marL="0" indent="0">
              <a:lnSpc>
                <a:spcPct val="110000"/>
              </a:lnSpc>
              <a:spcBef>
                <a:spcPts val="0"/>
              </a:spcBef>
              <a:spcAft>
                <a:spcPts val="0"/>
              </a:spcAft>
              <a:buFont typeface="Arial" panose="020B0604020202020204" pitchFamily="34" charset="0"/>
              <a:buChar char="​"/>
              <a:defRPr sz="1500">
                <a:solidFill>
                  <a:schemeClr val="tx2"/>
                </a:solidFill>
              </a:defRPr>
            </a:lvl3pPr>
            <a:lvl4pPr marL="0" indent="0">
              <a:lnSpc>
                <a:spcPct val="110000"/>
              </a:lnSpc>
              <a:spcBef>
                <a:spcPts val="0"/>
              </a:spcBef>
              <a:spcAft>
                <a:spcPts val="0"/>
              </a:spcAft>
              <a:buFont typeface="Arial" panose="020B0604020202020204" pitchFamily="34" charset="0"/>
              <a:buChar char="​"/>
              <a:defRPr sz="1500">
                <a:solidFill>
                  <a:schemeClr val="tx2"/>
                </a:solidFill>
              </a:defRPr>
            </a:lvl4pPr>
            <a:lvl5pPr marL="0" indent="0">
              <a:lnSpc>
                <a:spcPct val="110000"/>
              </a:lnSpc>
              <a:spcBef>
                <a:spcPts val="0"/>
              </a:spcBef>
              <a:spcAft>
                <a:spcPts val="0"/>
              </a:spcAft>
              <a:buFont typeface="Arial" panose="020B0604020202020204" pitchFamily="34" charset="0"/>
              <a:buChar char="​"/>
              <a:defRPr sz="15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quarter" idx="11" hasCustomPrompt="1"/>
          </p:nvPr>
        </p:nvSpPr>
        <p:spPr>
          <a:xfrm>
            <a:off x="676656" y="2940812"/>
            <a:ext cx="4587802" cy="2946231"/>
          </a:xfrm>
        </p:spPr>
        <p:txBody>
          <a:bodyPr/>
          <a:lstStyle>
            <a:lvl1pPr marL="0" algn="r" defTabSz="914400" rtl="0" eaLnBrk="1" latinLnBrk="0" hangingPunct="1">
              <a:lnSpc>
                <a:spcPct val="70000"/>
              </a:lnSpc>
              <a:buNone/>
              <a:defRPr lang="en-US" sz="8000" kern="1200" dirty="0" smtClean="0">
                <a:solidFill>
                  <a:schemeClr val="tx2"/>
                </a:solidFill>
                <a:latin typeface="+mn-lt"/>
                <a:ea typeface="+mn-ea"/>
                <a:cs typeface="+mn-cs"/>
              </a:defRPr>
            </a:lvl1pPr>
            <a:lvl2pPr algn="r">
              <a:defRPr/>
            </a:lvl2pPr>
            <a:lvl3pPr algn="r">
              <a:defRPr/>
            </a:lvl3pPr>
            <a:lvl4pPr algn="r">
              <a:defRPr/>
            </a:lvl4pPr>
            <a:lvl5pPr algn="r">
              <a:defRPr/>
            </a:lvl5pPr>
          </a:lstStyle>
          <a:p>
            <a:pPr lvl="0"/>
            <a:r>
              <a:rPr lang="en-US" dirty="0"/>
              <a:t>Edit text</a:t>
            </a:r>
          </a:p>
        </p:txBody>
      </p:sp>
      <p:cxnSp>
        <p:nvCxnSpPr>
          <p:cNvPr id="6" name="Straight Connector 5"/>
          <p:cNvCxnSpPr/>
          <p:nvPr userDrawn="1"/>
        </p:nvCxnSpPr>
        <p:spPr>
          <a:xfrm>
            <a:off x="5717219" y="2769833"/>
            <a:ext cx="0" cy="2881159"/>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853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E28D29-1ECB-41DF-951B-2A23F95AD026}" type="datetimeFigureOut">
              <a:rPr lang="en-US" smtClean="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8E3F4F-51B2-42EE-AFA2-40C4572185CC}" type="slidenum">
              <a:rPr lang="en-US" smtClean="0"/>
              <a:t>‹#›</a:t>
            </a:fld>
            <a:endParaRPr lang="en-US" dirty="0"/>
          </a:p>
        </p:txBody>
      </p:sp>
    </p:spTree>
    <p:extLst>
      <p:ext uri="{BB962C8B-B14F-4D97-AF65-F5344CB8AC3E}">
        <p14:creationId xmlns:p14="http://schemas.microsoft.com/office/powerpoint/2010/main" val="1344840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99148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31837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4/8/2022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06326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4/8/2022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43552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smtClean="0"/>
              <a:pPr/>
              <a:t>4/8/2022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51093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6DFF08F-DC6B-4601-B491-B0F83F6DD2DA}" type="datetimeFigureOut">
              <a:rPr lang="en-US" smtClean="0"/>
              <a:pPr/>
              <a:t>4/8/2022</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38459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95711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smtClean="0"/>
              <a:pPr/>
              <a:t>4/8/2022</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67254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58" r:id="rId13"/>
    <p:sldLayoutId id="2147483661" r:id="rId14"/>
    <p:sldLayoutId id="2147483662" r:id="rId15"/>
    <p:sldLayoutId id="2147483663" r:id="rId16"/>
    <p:sldLayoutId id="2147483664" r:id="rId17"/>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Data Analysis Sprint</a:t>
            </a:r>
          </a:p>
        </p:txBody>
      </p:sp>
      <p:sp>
        <p:nvSpPr>
          <p:cNvPr id="9" name="Text Placeholder 8"/>
          <p:cNvSpPr>
            <a:spLocks noGrp="1"/>
          </p:cNvSpPr>
          <p:nvPr>
            <p:ph type="body" sz="quarter" idx="14"/>
          </p:nvPr>
        </p:nvSpPr>
        <p:spPr/>
        <p:txBody>
          <a:bodyPr/>
          <a:lstStyle/>
          <a:p>
            <a:r>
              <a:rPr lang="en-US" dirty="0"/>
              <a:t>Andrew Green</a:t>
            </a:r>
          </a:p>
          <a:p>
            <a:pPr lvl="1">
              <a:buNone/>
            </a:pPr>
            <a:r>
              <a:rPr lang="en-US" dirty="0"/>
              <a:t>ENGR112-0001</a:t>
            </a:r>
          </a:p>
          <a:p>
            <a:pPr lvl="1"/>
            <a:r>
              <a:rPr lang="en-US" dirty="0"/>
              <a:t>4/8/22</a:t>
            </a:r>
          </a:p>
          <a:p>
            <a:pPr lvl="1"/>
            <a:r>
              <a:rPr lang="en-US" dirty="0"/>
              <a:t>In accordance with JMU honor code policy.</a:t>
            </a:r>
          </a:p>
        </p:txBody>
      </p:sp>
    </p:spTree>
    <p:extLst>
      <p:ext uri="{BB962C8B-B14F-4D97-AF65-F5344CB8AC3E}">
        <p14:creationId xmlns:p14="http://schemas.microsoft.com/office/powerpoint/2010/main" val="1650756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0463-0617-497D-AABA-306CAFEEBF62}"/>
              </a:ext>
            </a:extLst>
          </p:cNvPr>
          <p:cNvSpPr>
            <a:spLocks noGrp="1"/>
          </p:cNvSpPr>
          <p:nvPr>
            <p:ph type="title"/>
          </p:nvPr>
        </p:nvSpPr>
        <p:spPr/>
        <p:txBody>
          <a:bodyPr/>
          <a:lstStyle/>
          <a:p>
            <a:r>
              <a:rPr lang="en-US" dirty="0"/>
              <a:t>Task #5</a:t>
            </a:r>
            <a:br>
              <a:rPr lang="en-US" dirty="0"/>
            </a:br>
            <a:r>
              <a:rPr lang="en-US" dirty="0"/>
              <a:t>User 9</a:t>
            </a:r>
          </a:p>
        </p:txBody>
      </p:sp>
      <p:pic>
        <p:nvPicPr>
          <p:cNvPr id="6" name="Content Placeholder 5" descr="Chart, histogram&#10;&#10;Description automatically generated">
            <a:extLst>
              <a:ext uri="{FF2B5EF4-FFF2-40B4-BE49-F238E27FC236}">
                <a16:creationId xmlns:a16="http://schemas.microsoft.com/office/drawing/2014/main" id="{9B63F761-71AB-44B5-B44C-F156F95960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3868" y="1435070"/>
            <a:ext cx="5437232" cy="4077924"/>
          </a:xfrm>
        </p:spPr>
      </p:pic>
    </p:spTree>
    <p:extLst>
      <p:ext uri="{BB962C8B-B14F-4D97-AF65-F5344CB8AC3E}">
        <p14:creationId xmlns:p14="http://schemas.microsoft.com/office/powerpoint/2010/main" val="230833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0463-0617-497D-AABA-306CAFEEBF62}"/>
              </a:ext>
            </a:extLst>
          </p:cNvPr>
          <p:cNvSpPr>
            <a:spLocks noGrp="1"/>
          </p:cNvSpPr>
          <p:nvPr>
            <p:ph type="title"/>
          </p:nvPr>
        </p:nvSpPr>
        <p:spPr/>
        <p:txBody>
          <a:bodyPr/>
          <a:lstStyle/>
          <a:p>
            <a:r>
              <a:rPr lang="en-US" dirty="0"/>
              <a:t>Task #5</a:t>
            </a:r>
            <a:br>
              <a:rPr lang="en-US" dirty="0"/>
            </a:br>
            <a:r>
              <a:rPr lang="en-US" dirty="0"/>
              <a:t>User 5</a:t>
            </a:r>
          </a:p>
        </p:txBody>
      </p:sp>
      <p:pic>
        <p:nvPicPr>
          <p:cNvPr id="7" name="Content Placeholder 6" descr="Chart, histogram&#10;&#10;Description automatically generated">
            <a:extLst>
              <a:ext uri="{FF2B5EF4-FFF2-40B4-BE49-F238E27FC236}">
                <a16:creationId xmlns:a16="http://schemas.microsoft.com/office/drawing/2014/main" id="{B770DE7C-ED47-4FF7-8FAF-F0882739FF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1170" y="1419112"/>
            <a:ext cx="5369930" cy="4019775"/>
          </a:xfrm>
        </p:spPr>
      </p:pic>
    </p:spTree>
    <p:extLst>
      <p:ext uri="{BB962C8B-B14F-4D97-AF65-F5344CB8AC3E}">
        <p14:creationId xmlns:p14="http://schemas.microsoft.com/office/powerpoint/2010/main" val="650438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AF581-4693-463F-AE24-6A294292F260}"/>
              </a:ext>
            </a:extLst>
          </p:cNvPr>
          <p:cNvSpPr>
            <a:spLocks noGrp="1"/>
          </p:cNvSpPr>
          <p:nvPr>
            <p:ph type="title"/>
          </p:nvPr>
        </p:nvSpPr>
        <p:spPr/>
        <p:txBody>
          <a:bodyPr/>
          <a:lstStyle/>
          <a:p>
            <a:r>
              <a:rPr lang="en-US" dirty="0"/>
              <a:t>Task #6</a:t>
            </a:r>
          </a:p>
        </p:txBody>
      </p:sp>
      <p:sp>
        <p:nvSpPr>
          <p:cNvPr id="4" name="Text Placeholder 3">
            <a:extLst>
              <a:ext uri="{FF2B5EF4-FFF2-40B4-BE49-F238E27FC236}">
                <a16:creationId xmlns:a16="http://schemas.microsoft.com/office/drawing/2014/main" id="{0B506477-B6C6-48C8-B49B-B6E892AB2F13}"/>
              </a:ext>
            </a:extLst>
          </p:cNvPr>
          <p:cNvSpPr>
            <a:spLocks noGrp="1"/>
          </p:cNvSpPr>
          <p:nvPr>
            <p:ph type="body" sz="half" idx="2"/>
          </p:nvPr>
        </p:nvSpPr>
        <p:spPr/>
        <p:txBody>
          <a:bodyPr/>
          <a:lstStyle/>
          <a:p>
            <a:r>
              <a:rPr lang="en-US" dirty="0"/>
              <a:t>Visualization Reflections</a:t>
            </a:r>
          </a:p>
        </p:txBody>
      </p:sp>
      <p:sp>
        <p:nvSpPr>
          <p:cNvPr id="5" name="Content Placeholder 4">
            <a:extLst>
              <a:ext uri="{FF2B5EF4-FFF2-40B4-BE49-F238E27FC236}">
                <a16:creationId xmlns:a16="http://schemas.microsoft.com/office/drawing/2014/main" id="{552CDD9A-B7C2-43E6-9A8D-C88C6DCAB75B}"/>
              </a:ext>
            </a:extLst>
          </p:cNvPr>
          <p:cNvSpPr>
            <a:spLocks noGrp="1"/>
          </p:cNvSpPr>
          <p:nvPr>
            <p:ph idx="1"/>
          </p:nvPr>
        </p:nvSpPr>
        <p:spPr>
          <a:xfrm>
            <a:off x="3600450" y="497711"/>
            <a:ext cx="4869180" cy="6076709"/>
          </a:xfrm>
        </p:spPr>
        <p:txBody>
          <a:bodyPr>
            <a:normAutofit lnSpcReduction="10000"/>
          </a:bodyPr>
          <a:lstStyle/>
          <a:p>
            <a:r>
              <a:rPr lang="en-US" dirty="0"/>
              <a:t>The visualization of the data didn’t change my understanding of a “good” or “bad” user, but it did introduce a few questions. </a:t>
            </a:r>
          </a:p>
          <a:p>
            <a:r>
              <a:rPr lang="en-US" dirty="0"/>
              <a:t>Are all the samples taken over the same time period? If so, User 5 and User 8 have the best data, because it has the fewest gaps. If the data needs to be cleaned up and have the gaps removed to be useful for the stress measuring, is it harder to remove one longer gap or multiple shorter gaps? This is important for determining which user’s data is “worse” as it attaches more significance to the numbers provided. </a:t>
            </a:r>
          </a:p>
          <a:p>
            <a:r>
              <a:rPr lang="en-US" dirty="0"/>
              <a:t>The “good” users’ data have a smaller x and y axis and the area taken up by their bars is located closer to zero on the x axis. </a:t>
            </a:r>
          </a:p>
          <a:p>
            <a:r>
              <a:rPr lang="en-US" dirty="0"/>
              <a:t>This visual representation of the data helps my understanding of the data. Previously, I was only thinking about the averages, which gave me a good general understanding, but lacked the granularity and detail the graphs provide.</a:t>
            </a:r>
          </a:p>
        </p:txBody>
      </p:sp>
    </p:spTree>
    <p:extLst>
      <p:ext uri="{BB962C8B-B14F-4D97-AF65-F5344CB8AC3E}">
        <p14:creationId xmlns:p14="http://schemas.microsoft.com/office/powerpoint/2010/main" val="3563289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698E-413C-4F42-9C53-3D24D0AAC2D9}"/>
              </a:ext>
            </a:extLst>
          </p:cNvPr>
          <p:cNvSpPr>
            <a:spLocks noGrp="1"/>
          </p:cNvSpPr>
          <p:nvPr>
            <p:ph type="title"/>
          </p:nvPr>
        </p:nvSpPr>
        <p:spPr/>
        <p:txBody>
          <a:bodyPr/>
          <a:lstStyle/>
          <a:p>
            <a:r>
              <a:rPr lang="en-US" dirty="0"/>
              <a:t>Task #7</a:t>
            </a:r>
          </a:p>
        </p:txBody>
      </p:sp>
      <p:sp>
        <p:nvSpPr>
          <p:cNvPr id="4" name="Text Placeholder 3">
            <a:extLst>
              <a:ext uri="{FF2B5EF4-FFF2-40B4-BE49-F238E27FC236}">
                <a16:creationId xmlns:a16="http://schemas.microsoft.com/office/drawing/2014/main" id="{2FEF1232-32EF-437E-A8FA-44EAFD3E1967}"/>
              </a:ext>
            </a:extLst>
          </p:cNvPr>
          <p:cNvSpPr>
            <a:spLocks noGrp="1"/>
          </p:cNvSpPr>
          <p:nvPr>
            <p:ph type="body" sz="half" idx="2"/>
          </p:nvPr>
        </p:nvSpPr>
        <p:spPr/>
        <p:txBody>
          <a:bodyPr/>
          <a:lstStyle/>
          <a:p>
            <a:r>
              <a:rPr lang="en-US" dirty="0"/>
              <a:t>All the data in one graph</a:t>
            </a:r>
          </a:p>
        </p:txBody>
      </p:sp>
      <p:pic>
        <p:nvPicPr>
          <p:cNvPr id="12" name="Content Placeholder 11" descr="Chart, histogram&#10;&#10;Description automatically generated">
            <a:extLst>
              <a:ext uri="{FF2B5EF4-FFF2-40B4-BE49-F238E27FC236}">
                <a16:creationId xmlns:a16="http://schemas.microsoft.com/office/drawing/2014/main" id="{56AE3D16-68EE-4006-AB22-158B45943C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8110" y="1402879"/>
            <a:ext cx="5402990" cy="4052242"/>
          </a:xfrm>
        </p:spPr>
      </p:pic>
    </p:spTree>
    <p:extLst>
      <p:ext uri="{BB962C8B-B14F-4D97-AF65-F5344CB8AC3E}">
        <p14:creationId xmlns:p14="http://schemas.microsoft.com/office/powerpoint/2010/main" val="53155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698E-413C-4F42-9C53-3D24D0AAC2D9}"/>
              </a:ext>
            </a:extLst>
          </p:cNvPr>
          <p:cNvSpPr>
            <a:spLocks noGrp="1"/>
          </p:cNvSpPr>
          <p:nvPr>
            <p:ph type="title"/>
          </p:nvPr>
        </p:nvSpPr>
        <p:spPr/>
        <p:txBody>
          <a:bodyPr/>
          <a:lstStyle/>
          <a:p>
            <a:r>
              <a:rPr lang="en-US" dirty="0"/>
              <a:t>Task #8</a:t>
            </a:r>
          </a:p>
        </p:txBody>
      </p:sp>
      <p:sp>
        <p:nvSpPr>
          <p:cNvPr id="4" name="Text Placeholder 3">
            <a:extLst>
              <a:ext uri="{FF2B5EF4-FFF2-40B4-BE49-F238E27FC236}">
                <a16:creationId xmlns:a16="http://schemas.microsoft.com/office/drawing/2014/main" id="{2FEF1232-32EF-437E-A8FA-44EAFD3E1967}"/>
              </a:ext>
            </a:extLst>
          </p:cNvPr>
          <p:cNvSpPr>
            <a:spLocks noGrp="1"/>
          </p:cNvSpPr>
          <p:nvPr>
            <p:ph type="body" sz="half" idx="2"/>
          </p:nvPr>
        </p:nvSpPr>
        <p:spPr/>
        <p:txBody>
          <a:bodyPr/>
          <a:lstStyle/>
          <a:p>
            <a:r>
              <a:rPr lang="en-US" dirty="0"/>
              <a:t>A reflection on task #7’s results.</a:t>
            </a:r>
          </a:p>
        </p:txBody>
      </p:sp>
      <p:pic>
        <p:nvPicPr>
          <p:cNvPr id="7" name="Content Placeholder 6" descr="Chart, histogram&#10;&#10;Description automatically generated">
            <a:extLst>
              <a:ext uri="{FF2B5EF4-FFF2-40B4-BE49-F238E27FC236}">
                <a16:creationId xmlns:a16="http://schemas.microsoft.com/office/drawing/2014/main" id="{1A9594A6-9E08-4BA9-931B-65D23C070C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0450" y="3206353"/>
            <a:ext cx="4868863" cy="3651647"/>
          </a:xfrm>
        </p:spPr>
      </p:pic>
      <p:sp>
        <p:nvSpPr>
          <p:cNvPr id="11" name="TextBox 10">
            <a:extLst>
              <a:ext uri="{FF2B5EF4-FFF2-40B4-BE49-F238E27FC236}">
                <a16:creationId xmlns:a16="http://schemas.microsoft.com/office/drawing/2014/main" id="{C7950AD7-2989-450D-BDEF-3B1DBD718F3E}"/>
              </a:ext>
            </a:extLst>
          </p:cNvPr>
          <p:cNvSpPr txBox="1"/>
          <p:nvPr/>
        </p:nvSpPr>
        <p:spPr>
          <a:xfrm>
            <a:off x="3177250" y="118820"/>
            <a:ext cx="5827853" cy="3139321"/>
          </a:xfrm>
          <a:prstGeom prst="rect">
            <a:avLst/>
          </a:prstGeom>
          <a:noFill/>
        </p:spPr>
        <p:txBody>
          <a:bodyPr wrap="square">
            <a:spAutoFit/>
          </a:bodyPr>
          <a:lstStyle/>
          <a:p>
            <a:r>
              <a:rPr lang="en-US" dirty="0"/>
              <a:t>The general distribution of the gaps shows that they are much more likely to be “short” than “long”. The minimum gap size is 0 seconds, the mean is 16.7419 seconds, and the max is 226.333 seconds. The distribution is long tailed, due to the gap lengths generally decaying exponentially as they go towards the max. I believe that in the application of monitoring stress, we should be more concerned about the more frequent, shorter gaps. This is because stress can change very rapidly, and with small gaps missing from our data, we could miss a lot of peaks or changes in stress levels that could show important stress responses.</a:t>
            </a:r>
          </a:p>
        </p:txBody>
      </p:sp>
    </p:spTree>
    <p:extLst>
      <p:ext uri="{BB962C8B-B14F-4D97-AF65-F5344CB8AC3E}">
        <p14:creationId xmlns:p14="http://schemas.microsoft.com/office/powerpoint/2010/main" val="3649108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C5414D-42B3-4C49-8B51-DFC7E51FFE6D}"/>
              </a:ext>
            </a:extLst>
          </p:cNvPr>
          <p:cNvSpPr>
            <a:spLocks noGrp="1"/>
          </p:cNvSpPr>
          <p:nvPr>
            <p:ph type="title"/>
          </p:nvPr>
        </p:nvSpPr>
        <p:spPr/>
        <p:txBody>
          <a:bodyPr/>
          <a:lstStyle/>
          <a:p>
            <a:r>
              <a:rPr lang="en-US" dirty="0"/>
              <a:t>Task #9</a:t>
            </a:r>
          </a:p>
        </p:txBody>
      </p:sp>
      <p:sp>
        <p:nvSpPr>
          <p:cNvPr id="6" name="Content Placeholder 5">
            <a:extLst>
              <a:ext uri="{FF2B5EF4-FFF2-40B4-BE49-F238E27FC236}">
                <a16:creationId xmlns:a16="http://schemas.microsoft.com/office/drawing/2014/main" id="{474CB98A-4F2D-452D-8684-B9B6BE7F9465}"/>
              </a:ext>
            </a:extLst>
          </p:cNvPr>
          <p:cNvSpPr>
            <a:spLocks noGrp="1"/>
          </p:cNvSpPr>
          <p:nvPr>
            <p:ph idx="1"/>
          </p:nvPr>
        </p:nvSpPr>
        <p:spPr/>
        <p:txBody>
          <a:bodyPr/>
          <a:lstStyle/>
          <a:p>
            <a:r>
              <a:rPr lang="en-US" dirty="0"/>
              <a:t>The answer I got for the probability of a gap greater than 60 seconds occurring is 0.135%. This seems possible, due to fitting the data to a lognormal function, which goes towards zero as time increases, but I do not think that it is correct given the data provided. Not using lognormal or </a:t>
            </a:r>
            <a:r>
              <a:rPr lang="en-US" dirty="0" err="1"/>
              <a:t>logncdf</a:t>
            </a:r>
            <a:r>
              <a:rPr lang="en-US" dirty="0"/>
              <a:t> functions, I would estimate the percentage of gaps over 60 seconds to be closer to 3%. </a:t>
            </a:r>
          </a:p>
          <a:p>
            <a:endParaRPr lang="en-US" dirty="0"/>
          </a:p>
          <a:p>
            <a:r>
              <a:rPr lang="en-US" dirty="0"/>
              <a:t>I wish I could express more confidence in my work, but I do not understand how the </a:t>
            </a:r>
            <a:r>
              <a:rPr lang="en-US" dirty="0" err="1"/>
              <a:t>logncdf</a:t>
            </a:r>
            <a:r>
              <a:rPr lang="en-US" dirty="0"/>
              <a:t> function works, and as a result cannot claim with any confidence that the results are what I might expect. I tried to better understand it, but all the documentation I could find assumed a much stronger understanding of CDF functions than I have.</a:t>
            </a:r>
          </a:p>
        </p:txBody>
      </p:sp>
    </p:spTree>
    <p:extLst>
      <p:ext uri="{BB962C8B-B14F-4D97-AF65-F5344CB8AC3E}">
        <p14:creationId xmlns:p14="http://schemas.microsoft.com/office/powerpoint/2010/main" val="684431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C5414D-42B3-4C49-8B51-DFC7E51FFE6D}"/>
              </a:ext>
            </a:extLst>
          </p:cNvPr>
          <p:cNvSpPr>
            <a:spLocks noGrp="1"/>
          </p:cNvSpPr>
          <p:nvPr>
            <p:ph type="title"/>
          </p:nvPr>
        </p:nvSpPr>
        <p:spPr>
          <a:xfrm>
            <a:off x="822960" y="127322"/>
            <a:ext cx="7543800" cy="776662"/>
          </a:xfrm>
        </p:spPr>
        <p:txBody>
          <a:bodyPr/>
          <a:lstStyle/>
          <a:p>
            <a:r>
              <a:rPr lang="en-US" dirty="0"/>
              <a:t>Task #10</a:t>
            </a:r>
          </a:p>
        </p:txBody>
      </p:sp>
      <p:sp>
        <p:nvSpPr>
          <p:cNvPr id="6" name="Content Placeholder 5">
            <a:extLst>
              <a:ext uri="{FF2B5EF4-FFF2-40B4-BE49-F238E27FC236}">
                <a16:creationId xmlns:a16="http://schemas.microsoft.com/office/drawing/2014/main" id="{474CB98A-4F2D-452D-8684-B9B6BE7F9465}"/>
              </a:ext>
            </a:extLst>
          </p:cNvPr>
          <p:cNvSpPr>
            <a:spLocks noGrp="1"/>
          </p:cNvSpPr>
          <p:nvPr>
            <p:ph idx="1"/>
          </p:nvPr>
        </p:nvSpPr>
        <p:spPr>
          <a:xfrm>
            <a:off x="822960" y="1012356"/>
            <a:ext cx="7543801" cy="5226398"/>
          </a:xfrm>
        </p:spPr>
        <p:txBody>
          <a:bodyPr>
            <a:normAutofit fontScale="92500" lnSpcReduction="20000"/>
          </a:bodyPr>
          <a:lstStyle/>
          <a:p>
            <a:r>
              <a:rPr lang="en-US" dirty="0"/>
              <a:t>If the system is down, it would not be providing usable data, so it would not be usable in practice. </a:t>
            </a:r>
          </a:p>
          <a:p>
            <a:r>
              <a:rPr lang="en-US" dirty="0"/>
              <a:t>For any device in the medical field, downtime should be less than 0.001% of operating time, in my opinion. </a:t>
            </a:r>
          </a:p>
          <a:p>
            <a:r>
              <a:rPr lang="en-US" dirty="0"/>
              <a:t>During the MATLAB modules in ENGR112, I learned a lot about data manipulation and become much more comfortable with programming in MATLAB. My gains stemmed mostly from the data collection sprint, as I pushed myself to use more complex data and ask questions that demanded much more work in order to get answers from the data. I was really excited about the graphs and such that I pulled from the stream of numbers that the accelerometer gave us to work with. My biggest struggle was using </a:t>
            </a:r>
            <a:r>
              <a:rPr lang="en-US" dirty="0" err="1"/>
              <a:t>logncdf</a:t>
            </a:r>
            <a:r>
              <a:rPr lang="en-US" dirty="0"/>
              <a:t> on this assignment.</a:t>
            </a:r>
          </a:p>
          <a:p>
            <a:r>
              <a:rPr lang="en-US" dirty="0"/>
              <a:t>I felt that this assignment was fairly easy till step 9, when it became painful, then it was over. The information is somewhat interesting, but the work was pretty repetitive and I don’t get much from it. </a:t>
            </a:r>
          </a:p>
          <a:p>
            <a:r>
              <a:rPr lang="en-US" dirty="0"/>
              <a:t>The tech described in the assignment would be very interesting if applied to classroom environments in my opinion. Being able to see stress levels of different students during tests, or stress induced by different topics, would be a very interesting bit of data to read </a:t>
            </a:r>
            <a:r>
              <a:rPr lang="en-US"/>
              <a:t>about.</a:t>
            </a:r>
            <a:endParaRPr lang="en-US" dirty="0"/>
          </a:p>
          <a:p>
            <a:pPr marL="0" indent="0">
              <a:buNone/>
            </a:pPr>
            <a:endParaRPr lang="en-US" dirty="0"/>
          </a:p>
        </p:txBody>
      </p:sp>
    </p:spTree>
    <p:extLst>
      <p:ext uri="{BB962C8B-B14F-4D97-AF65-F5344CB8AC3E}">
        <p14:creationId xmlns:p14="http://schemas.microsoft.com/office/powerpoint/2010/main" val="4043816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#1</a:t>
            </a:r>
          </a:p>
        </p:txBody>
      </p:sp>
      <p:sp>
        <p:nvSpPr>
          <p:cNvPr id="12" name="Text Placeholder 11"/>
          <p:cNvSpPr>
            <a:spLocks noGrp="1"/>
          </p:cNvSpPr>
          <p:nvPr>
            <p:ph type="body" sz="half" idx="2"/>
          </p:nvPr>
        </p:nvSpPr>
        <p:spPr/>
        <p:txBody>
          <a:bodyPr/>
          <a:lstStyle/>
          <a:p>
            <a:r>
              <a:rPr lang="en-US" dirty="0"/>
              <a:t>Hello World! </a:t>
            </a:r>
          </a:p>
          <a:p>
            <a:r>
              <a:rPr lang="en-US" dirty="0"/>
              <a:t>And</a:t>
            </a:r>
          </a:p>
          <a:p>
            <a:r>
              <a:rPr lang="en-US" dirty="0"/>
              <a:t>Following the honor code</a:t>
            </a:r>
          </a:p>
        </p:txBody>
      </p:sp>
      <p:pic>
        <p:nvPicPr>
          <p:cNvPr id="6" name="Content Placeholder 5" descr="Graphical user interface, text, application, Word&#10;&#10;Description automatically generated">
            <a:extLst>
              <a:ext uri="{FF2B5EF4-FFF2-40B4-BE49-F238E27FC236}">
                <a16:creationId xmlns:a16="http://schemas.microsoft.com/office/drawing/2014/main" id="{12EFEC3A-0704-468A-9CD0-9114B2999B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0316" y="1008993"/>
            <a:ext cx="5570281" cy="1648926"/>
          </a:xfrm>
        </p:spPr>
      </p:pic>
      <p:pic>
        <p:nvPicPr>
          <p:cNvPr id="13" name="Picture 12">
            <a:extLst>
              <a:ext uri="{FF2B5EF4-FFF2-40B4-BE49-F238E27FC236}">
                <a16:creationId xmlns:a16="http://schemas.microsoft.com/office/drawing/2014/main" id="{1C19113A-5FB6-4EEC-9FBE-D2381DCE89F7}"/>
              </a:ext>
            </a:extLst>
          </p:cNvPr>
          <p:cNvPicPr>
            <a:picLocks noChangeAspect="1"/>
          </p:cNvPicPr>
          <p:nvPr/>
        </p:nvPicPr>
        <p:blipFill>
          <a:blip r:embed="rId3"/>
          <a:stretch>
            <a:fillRect/>
          </a:stretch>
        </p:blipFill>
        <p:spPr>
          <a:xfrm>
            <a:off x="3313545" y="3618185"/>
            <a:ext cx="5577052" cy="2230821"/>
          </a:xfrm>
          <a:prstGeom prst="rect">
            <a:avLst/>
          </a:prstGeom>
        </p:spPr>
      </p:pic>
    </p:spTree>
    <p:extLst>
      <p:ext uri="{BB962C8B-B14F-4D97-AF65-F5344CB8AC3E}">
        <p14:creationId xmlns:p14="http://schemas.microsoft.com/office/powerpoint/2010/main" val="1870715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#2</a:t>
            </a:r>
          </a:p>
        </p:txBody>
      </p:sp>
      <p:sp>
        <p:nvSpPr>
          <p:cNvPr id="12" name="Text Placeholder 11"/>
          <p:cNvSpPr>
            <a:spLocks noGrp="1"/>
          </p:cNvSpPr>
          <p:nvPr>
            <p:ph type="body" sz="half" idx="2"/>
          </p:nvPr>
        </p:nvSpPr>
        <p:spPr/>
        <p:txBody>
          <a:bodyPr/>
          <a:lstStyle/>
          <a:p>
            <a:r>
              <a:rPr lang="en-US" dirty="0"/>
              <a:t>Data: Loaded</a:t>
            </a:r>
          </a:p>
        </p:txBody>
      </p:sp>
      <p:pic>
        <p:nvPicPr>
          <p:cNvPr id="8" name="Content Placeholder 7">
            <a:extLst>
              <a:ext uri="{FF2B5EF4-FFF2-40B4-BE49-F238E27FC236}">
                <a16:creationId xmlns:a16="http://schemas.microsoft.com/office/drawing/2014/main" id="{ADB762F8-A21E-4B79-ABE2-0409BAC89907}"/>
              </a:ext>
            </a:extLst>
          </p:cNvPr>
          <p:cNvPicPr>
            <a:picLocks noGrp="1" noChangeAspect="1"/>
          </p:cNvPicPr>
          <p:nvPr>
            <p:ph idx="1"/>
          </p:nvPr>
        </p:nvPicPr>
        <p:blipFill>
          <a:blip r:embed="rId2"/>
          <a:stretch>
            <a:fillRect/>
          </a:stretch>
        </p:blipFill>
        <p:spPr>
          <a:xfrm>
            <a:off x="3317772" y="2124672"/>
            <a:ext cx="5583118" cy="2407914"/>
          </a:xfrm>
          <a:prstGeom prst="rect">
            <a:avLst/>
          </a:prstGeom>
        </p:spPr>
      </p:pic>
    </p:spTree>
    <p:extLst>
      <p:ext uri="{BB962C8B-B14F-4D97-AF65-F5344CB8AC3E}">
        <p14:creationId xmlns:p14="http://schemas.microsoft.com/office/powerpoint/2010/main" val="303388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2194D-C2BA-44DA-A3CE-67C6AD749AD8}"/>
              </a:ext>
            </a:extLst>
          </p:cNvPr>
          <p:cNvSpPr>
            <a:spLocks noGrp="1"/>
          </p:cNvSpPr>
          <p:nvPr>
            <p:ph type="title"/>
          </p:nvPr>
        </p:nvSpPr>
        <p:spPr/>
        <p:txBody>
          <a:bodyPr/>
          <a:lstStyle/>
          <a:p>
            <a:r>
              <a:rPr lang="en-US" dirty="0"/>
              <a:t>Task #3</a:t>
            </a:r>
          </a:p>
        </p:txBody>
      </p:sp>
      <p:sp>
        <p:nvSpPr>
          <p:cNvPr id="4" name="Text Placeholder 3">
            <a:extLst>
              <a:ext uri="{FF2B5EF4-FFF2-40B4-BE49-F238E27FC236}">
                <a16:creationId xmlns:a16="http://schemas.microsoft.com/office/drawing/2014/main" id="{55C9AF34-DA80-46BA-AF40-2705E704B506}"/>
              </a:ext>
            </a:extLst>
          </p:cNvPr>
          <p:cNvSpPr>
            <a:spLocks noGrp="1"/>
          </p:cNvSpPr>
          <p:nvPr>
            <p:ph type="body" sz="half" idx="2"/>
          </p:nvPr>
        </p:nvSpPr>
        <p:spPr/>
        <p:txBody>
          <a:bodyPr/>
          <a:lstStyle/>
          <a:p>
            <a:r>
              <a:rPr lang="en-US" dirty="0"/>
              <a:t>Table with labels</a:t>
            </a:r>
          </a:p>
        </p:txBody>
      </p:sp>
      <p:pic>
        <p:nvPicPr>
          <p:cNvPr id="7" name="Content Placeholder 6">
            <a:extLst>
              <a:ext uri="{FF2B5EF4-FFF2-40B4-BE49-F238E27FC236}">
                <a16:creationId xmlns:a16="http://schemas.microsoft.com/office/drawing/2014/main" id="{A757C807-A314-40E9-B4EC-C99FC5CA8C3E}"/>
              </a:ext>
            </a:extLst>
          </p:cNvPr>
          <p:cNvPicPr>
            <a:picLocks noGrp="1" noChangeAspect="1"/>
          </p:cNvPicPr>
          <p:nvPr>
            <p:ph idx="1"/>
          </p:nvPr>
        </p:nvPicPr>
        <p:blipFill>
          <a:blip r:embed="rId2"/>
          <a:stretch>
            <a:fillRect/>
          </a:stretch>
        </p:blipFill>
        <p:spPr>
          <a:xfrm>
            <a:off x="3713327" y="1895926"/>
            <a:ext cx="4975859" cy="3066147"/>
          </a:xfrm>
        </p:spPr>
      </p:pic>
    </p:spTree>
    <p:extLst>
      <p:ext uri="{BB962C8B-B14F-4D97-AF65-F5344CB8AC3E}">
        <p14:creationId xmlns:p14="http://schemas.microsoft.com/office/powerpoint/2010/main" val="2592763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DE972-C325-49E1-9651-44BB9E25B9F6}"/>
              </a:ext>
            </a:extLst>
          </p:cNvPr>
          <p:cNvSpPr>
            <a:spLocks noGrp="1"/>
          </p:cNvSpPr>
          <p:nvPr>
            <p:ph type="title"/>
          </p:nvPr>
        </p:nvSpPr>
        <p:spPr/>
        <p:txBody>
          <a:bodyPr/>
          <a:lstStyle/>
          <a:p>
            <a:r>
              <a:rPr lang="en-US" dirty="0"/>
              <a:t>Task #4 Good Data</a:t>
            </a:r>
          </a:p>
        </p:txBody>
      </p:sp>
      <p:sp>
        <p:nvSpPr>
          <p:cNvPr id="4" name="Text Placeholder 3">
            <a:extLst>
              <a:ext uri="{FF2B5EF4-FFF2-40B4-BE49-F238E27FC236}">
                <a16:creationId xmlns:a16="http://schemas.microsoft.com/office/drawing/2014/main" id="{C129D0C9-96C3-4D30-B62E-01500E8456C9}"/>
              </a:ext>
            </a:extLst>
          </p:cNvPr>
          <p:cNvSpPr>
            <a:spLocks noGrp="1"/>
          </p:cNvSpPr>
          <p:nvPr>
            <p:ph type="body" sz="half" idx="2"/>
          </p:nvPr>
        </p:nvSpPr>
        <p:spPr/>
        <p:txBody>
          <a:bodyPr/>
          <a:lstStyle/>
          <a:p>
            <a:r>
              <a:rPr lang="en-US" dirty="0"/>
              <a:t>Example </a:t>
            </a:r>
          </a:p>
        </p:txBody>
      </p:sp>
      <p:sp>
        <p:nvSpPr>
          <p:cNvPr id="5" name="Content Placeholder 4">
            <a:extLst>
              <a:ext uri="{FF2B5EF4-FFF2-40B4-BE49-F238E27FC236}">
                <a16:creationId xmlns:a16="http://schemas.microsoft.com/office/drawing/2014/main" id="{112F0984-64F8-4107-966F-0E6A354ABD06}"/>
              </a:ext>
            </a:extLst>
          </p:cNvPr>
          <p:cNvSpPr>
            <a:spLocks noGrp="1"/>
          </p:cNvSpPr>
          <p:nvPr>
            <p:ph idx="1"/>
          </p:nvPr>
        </p:nvSpPr>
        <p:spPr/>
        <p:txBody>
          <a:bodyPr/>
          <a:lstStyle/>
          <a:p>
            <a:r>
              <a:rPr lang="en-US" dirty="0"/>
              <a:t>An example of good data is the data from User 3. Compared to all the other data sets provided except from User 9, their average gap time is much shorter. They also have a low number of gaps, and their max gap time is one of the lowest. That means that the interference caused by motion for that data set should be low, and hopefully won’t affect the usability of it for detecting stress.</a:t>
            </a:r>
          </a:p>
        </p:txBody>
      </p:sp>
    </p:spTree>
    <p:extLst>
      <p:ext uri="{BB962C8B-B14F-4D97-AF65-F5344CB8AC3E}">
        <p14:creationId xmlns:p14="http://schemas.microsoft.com/office/powerpoint/2010/main" val="3498494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3401C-66DE-406A-AB44-043C51F78B8B}"/>
              </a:ext>
            </a:extLst>
          </p:cNvPr>
          <p:cNvSpPr>
            <a:spLocks noGrp="1"/>
          </p:cNvSpPr>
          <p:nvPr>
            <p:ph type="title"/>
          </p:nvPr>
        </p:nvSpPr>
        <p:spPr/>
        <p:txBody>
          <a:bodyPr/>
          <a:lstStyle/>
          <a:p>
            <a:r>
              <a:rPr lang="en-US" dirty="0"/>
              <a:t>Task #4</a:t>
            </a:r>
            <a:br>
              <a:rPr lang="en-US" dirty="0"/>
            </a:br>
            <a:r>
              <a:rPr lang="en-US" dirty="0"/>
              <a:t>Bad Data</a:t>
            </a:r>
          </a:p>
        </p:txBody>
      </p:sp>
      <p:sp>
        <p:nvSpPr>
          <p:cNvPr id="4" name="Text Placeholder 3">
            <a:extLst>
              <a:ext uri="{FF2B5EF4-FFF2-40B4-BE49-F238E27FC236}">
                <a16:creationId xmlns:a16="http://schemas.microsoft.com/office/drawing/2014/main" id="{9DCB4CCC-2283-44F5-BF52-8A5CE78B8BE7}"/>
              </a:ext>
            </a:extLst>
          </p:cNvPr>
          <p:cNvSpPr>
            <a:spLocks noGrp="1"/>
          </p:cNvSpPr>
          <p:nvPr>
            <p:ph type="body" sz="half" idx="2"/>
          </p:nvPr>
        </p:nvSpPr>
        <p:spPr/>
        <p:txBody>
          <a:bodyPr/>
          <a:lstStyle/>
          <a:p>
            <a:r>
              <a:rPr lang="en-US" dirty="0"/>
              <a:t>Example</a:t>
            </a:r>
          </a:p>
        </p:txBody>
      </p:sp>
      <p:sp>
        <p:nvSpPr>
          <p:cNvPr id="5" name="Content Placeholder 4">
            <a:extLst>
              <a:ext uri="{FF2B5EF4-FFF2-40B4-BE49-F238E27FC236}">
                <a16:creationId xmlns:a16="http://schemas.microsoft.com/office/drawing/2014/main" id="{2CD5D94E-4519-4B5B-9B3A-2EE07CD63E92}"/>
              </a:ext>
            </a:extLst>
          </p:cNvPr>
          <p:cNvSpPr>
            <a:spLocks noGrp="1"/>
          </p:cNvSpPr>
          <p:nvPr>
            <p:ph idx="1"/>
          </p:nvPr>
        </p:nvSpPr>
        <p:spPr/>
        <p:txBody>
          <a:bodyPr/>
          <a:lstStyle/>
          <a:p>
            <a:r>
              <a:rPr lang="en-US" dirty="0"/>
              <a:t>An example of bad data is the data from User 7. The data provided from them has a massive number of gaps, the max gap length is huge, and the mean gap length is second highest in all the data provided. This means that data is likely inconsistent, will be difficult to analyze without a significant amount of editing, and could introduce a large amount of error to a larger data set if not caught.</a:t>
            </a:r>
          </a:p>
        </p:txBody>
      </p:sp>
    </p:spTree>
    <p:extLst>
      <p:ext uri="{BB962C8B-B14F-4D97-AF65-F5344CB8AC3E}">
        <p14:creationId xmlns:p14="http://schemas.microsoft.com/office/powerpoint/2010/main" val="641532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0463-0617-497D-AABA-306CAFEEBF62}"/>
              </a:ext>
            </a:extLst>
          </p:cNvPr>
          <p:cNvSpPr>
            <a:spLocks noGrp="1"/>
          </p:cNvSpPr>
          <p:nvPr>
            <p:ph type="title"/>
          </p:nvPr>
        </p:nvSpPr>
        <p:spPr/>
        <p:txBody>
          <a:bodyPr/>
          <a:lstStyle/>
          <a:p>
            <a:r>
              <a:rPr lang="en-US" dirty="0"/>
              <a:t>Task #5</a:t>
            </a:r>
            <a:br>
              <a:rPr lang="en-US" dirty="0"/>
            </a:br>
            <a:r>
              <a:rPr lang="en-US" dirty="0"/>
              <a:t>User 10</a:t>
            </a:r>
          </a:p>
        </p:txBody>
      </p:sp>
      <p:pic>
        <p:nvPicPr>
          <p:cNvPr id="7" name="Content Placeholder 6" descr="Chart, histogram&#10;&#10;Description automatically generated">
            <a:extLst>
              <a:ext uri="{FF2B5EF4-FFF2-40B4-BE49-F238E27FC236}">
                <a16:creationId xmlns:a16="http://schemas.microsoft.com/office/drawing/2014/main" id="{8F9DD72A-39AD-404A-B06C-A0561090E8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7381" y="1356580"/>
            <a:ext cx="5526452" cy="4144839"/>
          </a:xfrm>
        </p:spPr>
      </p:pic>
    </p:spTree>
    <p:extLst>
      <p:ext uri="{BB962C8B-B14F-4D97-AF65-F5344CB8AC3E}">
        <p14:creationId xmlns:p14="http://schemas.microsoft.com/office/powerpoint/2010/main" val="1198037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0463-0617-497D-AABA-306CAFEEBF62}"/>
              </a:ext>
            </a:extLst>
          </p:cNvPr>
          <p:cNvSpPr>
            <a:spLocks noGrp="1"/>
          </p:cNvSpPr>
          <p:nvPr>
            <p:ph type="title"/>
          </p:nvPr>
        </p:nvSpPr>
        <p:spPr/>
        <p:txBody>
          <a:bodyPr/>
          <a:lstStyle/>
          <a:p>
            <a:r>
              <a:rPr lang="en-US" dirty="0"/>
              <a:t>Task #5</a:t>
            </a:r>
            <a:br>
              <a:rPr lang="en-US" dirty="0"/>
            </a:br>
            <a:r>
              <a:rPr lang="en-US" dirty="0"/>
              <a:t>User 3</a:t>
            </a:r>
          </a:p>
        </p:txBody>
      </p:sp>
      <p:pic>
        <p:nvPicPr>
          <p:cNvPr id="8" name="Content Placeholder 7" descr="Chart, histogram&#10;&#10;Description automatically generated">
            <a:extLst>
              <a:ext uri="{FF2B5EF4-FFF2-40B4-BE49-F238E27FC236}">
                <a16:creationId xmlns:a16="http://schemas.microsoft.com/office/drawing/2014/main" id="{B1F96749-7540-4713-84C2-FD0E3BD84B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3544" y="1408666"/>
            <a:ext cx="5387556" cy="4040667"/>
          </a:xfrm>
        </p:spPr>
      </p:pic>
    </p:spTree>
    <p:extLst>
      <p:ext uri="{BB962C8B-B14F-4D97-AF65-F5344CB8AC3E}">
        <p14:creationId xmlns:p14="http://schemas.microsoft.com/office/powerpoint/2010/main" val="3534927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0463-0617-497D-AABA-306CAFEEBF62}"/>
              </a:ext>
            </a:extLst>
          </p:cNvPr>
          <p:cNvSpPr>
            <a:spLocks noGrp="1"/>
          </p:cNvSpPr>
          <p:nvPr>
            <p:ph type="title"/>
          </p:nvPr>
        </p:nvSpPr>
        <p:spPr/>
        <p:txBody>
          <a:bodyPr/>
          <a:lstStyle/>
          <a:p>
            <a:r>
              <a:rPr lang="en-US" dirty="0"/>
              <a:t>Task #5</a:t>
            </a:r>
            <a:br>
              <a:rPr lang="en-US" dirty="0"/>
            </a:br>
            <a:r>
              <a:rPr lang="en-US" dirty="0"/>
              <a:t>User 7</a:t>
            </a:r>
          </a:p>
        </p:txBody>
      </p:sp>
      <p:pic>
        <p:nvPicPr>
          <p:cNvPr id="11" name="Content Placeholder 10" descr="Chart, histogram&#10;&#10;Description automatically generated">
            <a:extLst>
              <a:ext uri="{FF2B5EF4-FFF2-40B4-BE49-F238E27FC236}">
                <a16:creationId xmlns:a16="http://schemas.microsoft.com/office/drawing/2014/main" id="{3BADC0DD-F662-4616-A32A-09C83C8DC6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9842" y="1426028"/>
            <a:ext cx="5341258" cy="4005943"/>
          </a:xfrm>
        </p:spPr>
      </p:pic>
    </p:spTree>
    <p:extLst>
      <p:ext uri="{BB962C8B-B14F-4D97-AF65-F5344CB8AC3E}">
        <p14:creationId xmlns:p14="http://schemas.microsoft.com/office/powerpoint/2010/main" val="1117043525"/>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5146</TotalTime>
  <Words>964</Words>
  <Application>Microsoft Office PowerPoint</Application>
  <PresentationFormat>On-screen Show (4:3)</PresentationFormat>
  <Paragraphs>45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Franklin Gothic Book</vt:lpstr>
      <vt:lpstr>Franklin Gothic Demi Cond</vt:lpstr>
      <vt:lpstr>Retrospect</vt:lpstr>
      <vt:lpstr>Data Analysis Sprint</vt:lpstr>
      <vt:lpstr>Task #1</vt:lpstr>
      <vt:lpstr>Task #2</vt:lpstr>
      <vt:lpstr>Task #3</vt:lpstr>
      <vt:lpstr>Task #4 Good Data</vt:lpstr>
      <vt:lpstr>Task #4 Bad Data</vt:lpstr>
      <vt:lpstr>Task #5 User 10</vt:lpstr>
      <vt:lpstr>Task #5 User 3</vt:lpstr>
      <vt:lpstr>Task #5 User 7</vt:lpstr>
      <vt:lpstr>Task #5 User 9</vt:lpstr>
      <vt:lpstr>Task #5 User 5</vt:lpstr>
      <vt:lpstr>Task #6</vt:lpstr>
      <vt:lpstr>Task #7</vt:lpstr>
      <vt:lpstr>Task #8</vt:lpstr>
      <vt:lpstr>Task #9</vt:lpstr>
      <vt:lpstr>Task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Duarte;Inc. 2014</dc:creator>
  <cp:lastModifiedBy>Green, Andrew Adam - green2aa</cp:lastModifiedBy>
  <cp:revision>126</cp:revision>
  <dcterms:created xsi:type="dcterms:W3CDTF">2014-02-06T21:29:49Z</dcterms:created>
  <dcterms:modified xsi:type="dcterms:W3CDTF">2022-04-11T03:45:47Z</dcterms:modified>
</cp:coreProperties>
</file>