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3E95A-6D54-4D45-A9F0-41A343AB5EF6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B408D-CF43-457D-86B0-95A980AC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77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1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0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6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3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1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9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3F99-2B9E-44B3-811B-9AF1E1F9F35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4C2B-C0E7-470F-B9EC-68F1F9EE3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37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8B41-A82B-4F7E-BFEE-35BEF5E71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958" y="1630739"/>
            <a:ext cx="11462084" cy="914400"/>
          </a:xfrm>
        </p:spPr>
        <p:txBody>
          <a:bodyPr/>
          <a:lstStyle/>
          <a:p>
            <a:r>
              <a:rPr lang="en-GB" dirty="0"/>
              <a:t> 		“E-</a:t>
            </a:r>
            <a:r>
              <a:rPr lang="en-GB" dirty="0" err="1"/>
              <a:t>commercePortal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CABB-9CA8-4068-8B07-29F860EB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211" y="3657601"/>
            <a:ext cx="5253789" cy="2550693"/>
          </a:xfrm>
        </p:spPr>
        <p:txBody>
          <a:bodyPr>
            <a:normAutofit/>
          </a:bodyPr>
          <a:lstStyle/>
          <a:p>
            <a:r>
              <a:rPr lang="en-GB" dirty="0"/>
              <a:t>Project Members : </a:t>
            </a:r>
          </a:p>
          <a:p>
            <a:r>
              <a:rPr lang="en-GB" dirty="0"/>
              <a:t>Pratik Adhikari 		21125124</a:t>
            </a:r>
          </a:p>
          <a:p>
            <a:r>
              <a:rPr lang="en-GB" dirty="0" err="1"/>
              <a:t>Kshitiz</a:t>
            </a:r>
            <a:r>
              <a:rPr lang="en-GB" dirty="0"/>
              <a:t> </a:t>
            </a:r>
            <a:r>
              <a:rPr lang="en-GB" dirty="0" err="1"/>
              <a:t>Subedi</a:t>
            </a:r>
            <a:r>
              <a:rPr lang="en-GB" dirty="0"/>
              <a:t>			21125118</a:t>
            </a:r>
          </a:p>
          <a:p>
            <a:r>
              <a:rPr lang="en-GB" dirty="0"/>
              <a:t>Amish </a:t>
            </a:r>
            <a:r>
              <a:rPr lang="en-GB" dirty="0" err="1"/>
              <a:t>Upreti</a:t>
            </a:r>
            <a:r>
              <a:rPr lang="en-GB" dirty="0"/>
              <a:t> 	 		21125102</a:t>
            </a:r>
          </a:p>
          <a:p>
            <a:r>
              <a:rPr lang="en-GB" dirty="0" err="1"/>
              <a:t>Prashav</a:t>
            </a:r>
            <a:r>
              <a:rPr lang="en-GB" dirty="0"/>
              <a:t> </a:t>
            </a:r>
            <a:r>
              <a:rPr lang="en-GB" dirty="0" err="1"/>
              <a:t>Rimal</a:t>
            </a:r>
            <a:r>
              <a:rPr lang="en-GB" dirty="0"/>
              <a:t> 		21125123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D5663-53B6-4827-B98F-0DBC234F636C}"/>
              </a:ext>
            </a:extLst>
          </p:cNvPr>
          <p:cNvSpPr txBox="1"/>
          <p:nvPr/>
        </p:nvSpPr>
        <p:spPr>
          <a:xfrm>
            <a:off x="6545179" y="3657601"/>
            <a:ext cx="5253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		Submitted to : </a:t>
            </a:r>
          </a:p>
          <a:p>
            <a:r>
              <a:rPr lang="en-GB" sz="2400" dirty="0"/>
              <a:t>	</a:t>
            </a:r>
          </a:p>
          <a:p>
            <a:r>
              <a:rPr lang="en-GB" sz="2400" dirty="0"/>
              <a:t>		Department of IT</a:t>
            </a:r>
            <a:br>
              <a:rPr lang="en-GB" sz="2400" dirty="0"/>
            </a:br>
            <a:r>
              <a:rPr lang="en-GB" sz="2400" dirty="0"/>
              <a:t>	Everest Engineering College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76A05-8F36-43B7-A305-7F3DE115C032}"/>
              </a:ext>
            </a:extLst>
          </p:cNvPr>
          <p:cNvSpPr txBox="1"/>
          <p:nvPr/>
        </p:nvSpPr>
        <p:spPr>
          <a:xfrm>
            <a:off x="1524000" y="946484"/>
            <a:ext cx="88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project minor </a:t>
            </a:r>
            <a:r>
              <a:rPr lang="en-GB" dirty="0" err="1"/>
              <a:t>defense</a:t>
            </a:r>
            <a:r>
              <a:rPr lang="en-GB" dirty="0"/>
              <a:t> on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0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3660-16CF-45DF-8C61-717894EA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D0537-37CC-4AFB-A8CE-130534A2F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06" y="1425388"/>
            <a:ext cx="9260541" cy="4482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C129D-4F53-467A-AE3C-D701DB994E21}"/>
              </a:ext>
            </a:extLst>
          </p:cNvPr>
          <p:cNvSpPr txBox="1"/>
          <p:nvPr/>
        </p:nvSpPr>
        <p:spPr>
          <a:xfrm>
            <a:off x="4065494" y="6033247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 : Flowchart of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2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7DC7-FEE0-4FA8-B223-076B2076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DA4E13-FB35-4719-BA15-CC296721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188" y="1290919"/>
            <a:ext cx="9161930" cy="4688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D1D963-43E7-4699-B229-E02D3C083E73}"/>
              </a:ext>
            </a:extLst>
          </p:cNvPr>
          <p:cNvSpPr txBox="1"/>
          <p:nvPr/>
        </p:nvSpPr>
        <p:spPr>
          <a:xfrm>
            <a:off x="3868271" y="6107668"/>
            <a:ext cx="44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 : Flowchart of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2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FBC0-53CE-4212-8415-6D2771DA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  <a:br>
              <a:rPr lang="en-GB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9C69B-5C10-454F-8C6C-CD1C5AB0D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206" y="1335742"/>
            <a:ext cx="9258169" cy="4796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1029D-9A22-4080-8E35-F4803D389008}"/>
              </a:ext>
            </a:extLst>
          </p:cNvPr>
          <p:cNvSpPr txBox="1"/>
          <p:nvPr/>
        </p:nvSpPr>
        <p:spPr>
          <a:xfrm>
            <a:off x="4132729" y="6247510"/>
            <a:ext cx="4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Fig: 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1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D367-EDFF-4912-B447-C675AA62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ER-Diagram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5F46EA-08F8-48D3-8F3A-6839B2B05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289" y="1299883"/>
            <a:ext cx="9257370" cy="4823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4C0935-6B5F-464F-BDD1-128730622632}"/>
              </a:ext>
            </a:extLst>
          </p:cNvPr>
          <p:cNvSpPr txBox="1"/>
          <p:nvPr/>
        </p:nvSpPr>
        <p:spPr>
          <a:xfrm>
            <a:off x="3209365" y="6248400"/>
            <a:ext cx="44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 : ER- Diagram of Online Shopping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E654-0863-4192-BF2D-D35023AD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ECE42-5849-4D9F-9134-0A168051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678" y="1380564"/>
            <a:ext cx="9404723" cy="4769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529B6-DCD7-4AA4-ABDD-670AE11534C0}"/>
              </a:ext>
            </a:extLst>
          </p:cNvPr>
          <p:cNvSpPr txBox="1"/>
          <p:nvPr/>
        </p:nvSpPr>
        <p:spPr>
          <a:xfrm>
            <a:off x="4482353" y="6329082"/>
            <a:ext cx="441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 :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F1DB-F9B2-44E4-8DB9-E2B3D334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D8DA-252A-4C0D-BA66-35BDE6F5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Offers a centralized marketplace for buyers and sellers. </a:t>
            </a:r>
          </a:p>
          <a:p>
            <a:r>
              <a:rPr lang="en-GB" dirty="0"/>
              <a:t>Revolutionizes the way people shop and businesses connect with customers. </a:t>
            </a:r>
          </a:p>
          <a:p>
            <a:r>
              <a:rPr lang="en-GB" dirty="0"/>
              <a:t>Provides a wide range of features and tools for a seamless shopping experience. </a:t>
            </a:r>
          </a:p>
          <a:p>
            <a:r>
              <a:rPr lang="en-GB" dirty="0"/>
              <a:t>Creates equal opportunities for businesses of all sizes to reach a diverse customer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8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42A0-702C-41A5-8B37-3A74C925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 and solved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5058-8A59-4CC9-ACB7-8190E747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connecting to MySQL database with backend PHP</a:t>
            </a:r>
          </a:p>
          <a:p>
            <a:pPr lvl="1"/>
            <a:r>
              <a:rPr lang="en-GB" dirty="0"/>
              <a:t>We created a </a:t>
            </a:r>
            <a:r>
              <a:rPr lang="en-GB" dirty="0" err="1"/>
              <a:t>db_connection.php</a:t>
            </a:r>
            <a:r>
              <a:rPr lang="en-GB" dirty="0"/>
              <a:t> file to handle database connection</a:t>
            </a:r>
          </a:p>
          <a:p>
            <a:r>
              <a:rPr lang="en-GB" dirty="0"/>
              <a:t>MySQL not working because something else occupied 3306 port</a:t>
            </a:r>
          </a:p>
          <a:p>
            <a:pPr lvl="1"/>
            <a:r>
              <a:rPr lang="en-GB" dirty="0"/>
              <a:t>Changed the port for MySQL to 3307 manually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34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7E85-F37B-472D-9C83-FAE4120C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3340-F2CD-408D-A152-F9B2C5FE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[1] </a:t>
            </a:r>
            <a:r>
              <a:rPr lang="en-GB" dirty="0" err="1"/>
              <a:t>Bibrainia</a:t>
            </a:r>
            <a:r>
              <a:rPr lang="en-GB" dirty="0"/>
              <a:t>. (2020). Big data use cases in e-commerce industry. </a:t>
            </a:r>
            <a:r>
              <a:rPr lang="en-GB" dirty="0" err="1"/>
              <a:t>Bibrainia</a:t>
            </a:r>
            <a:r>
              <a:rPr lang="en-GB" dirty="0"/>
              <a:t> Bhattacharjee, D., &amp; Bhatnagar, S. (2019). The role of online job portals in recruitment: A comparative study of Naukri and Monster in India. Journal of Management Development, 38(9), 721-734. </a:t>
            </a:r>
          </a:p>
          <a:p>
            <a:r>
              <a:rPr lang="en-GB" dirty="0"/>
              <a:t>[2] </a:t>
            </a:r>
            <a:r>
              <a:rPr lang="en-GB" dirty="0" err="1"/>
              <a:t>Joines</a:t>
            </a:r>
            <a:r>
              <a:rPr lang="en-GB" dirty="0"/>
              <a:t> J. L., Scherer, C., &amp; </a:t>
            </a:r>
            <a:r>
              <a:rPr lang="en-GB" dirty="0" err="1"/>
              <a:t>Scheufele</a:t>
            </a:r>
            <a:r>
              <a:rPr lang="en-GB" dirty="0"/>
              <a:t>, D. A. (2003). Exploring motivations for consumer we use and their implications for e-commerce. Journal of Consumer Marketing, 20(2), 90-108.  </a:t>
            </a:r>
          </a:p>
          <a:p>
            <a:r>
              <a:rPr lang="en-GB" dirty="0"/>
              <a:t>[3] </a:t>
            </a:r>
            <a:r>
              <a:rPr lang="en-GB" dirty="0" err="1"/>
              <a:t>Rosencrance</a:t>
            </a:r>
            <a:r>
              <a:rPr lang="en-GB" dirty="0"/>
              <a:t>, Linda. "E-Commerce Sales to Boom for Next 5 Years." ComputerWorld. 5 Feb 2008.13 Dec 2009.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7F0A-17DA-4D49-8B28-6BCBAF26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276" y="2728735"/>
            <a:ext cx="9404723" cy="1400530"/>
          </a:xfrm>
        </p:spPr>
        <p:txBody>
          <a:bodyPr/>
          <a:lstStyle/>
          <a:p>
            <a:r>
              <a:rPr lang="en-GB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221-70B9-4826-A196-568A208D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C6D5-4389-47E5-9F37-C2670924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 </a:t>
            </a:r>
          </a:p>
          <a:p>
            <a:r>
              <a:rPr lang="en-GB" dirty="0"/>
              <a:t>Objective</a:t>
            </a:r>
          </a:p>
          <a:p>
            <a:r>
              <a:rPr lang="en-GB" dirty="0"/>
              <a:t>Significance of the Project</a:t>
            </a:r>
          </a:p>
          <a:p>
            <a:r>
              <a:rPr lang="en-GB" dirty="0"/>
              <a:t>Literature Review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Tools and Environment 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References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21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3745-41BC-487F-89E3-DC860D5D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4789"/>
            <a:ext cx="9404723" cy="1400530"/>
          </a:xfrm>
        </p:spPr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D45A-DB25-49B2-9930-F70C3EAC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e-commerce portal is a web-based platform designed to facilitate the buying and selling of products or services over the internet. </a:t>
            </a:r>
          </a:p>
          <a:p>
            <a:r>
              <a:rPr lang="en-GB" dirty="0"/>
              <a:t>For users to create accounts and profiles, enabling them to browse, search for, and purchase items online. </a:t>
            </a:r>
          </a:p>
          <a:p>
            <a:r>
              <a:rPr lang="en-GB" dirty="0"/>
              <a:t>To support various payment methods, including COD, digital wallets, and more. </a:t>
            </a:r>
          </a:p>
          <a:p>
            <a:r>
              <a:rPr lang="en-GB" dirty="0"/>
              <a:t>For sellers to manage their inventory, update product listings, and track sales. </a:t>
            </a:r>
          </a:p>
          <a:p>
            <a:r>
              <a:rPr lang="en-GB" dirty="0"/>
              <a:t>To ensure secure transactions and protect customer information through encryption and security protocols.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9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ADFE-496A-4D1E-8999-5D48BD5E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1D44-D259-44DE-B108-A490641D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user-friendly e-commerce portal web-based platform.</a:t>
            </a:r>
          </a:p>
          <a:p>
            <a:r>
              <a:rPr lang="en-GB" dirty="0"/>
              <a:t>Enable customers to easily browse and purchase products or services. </a:t>
            </a:r>
          </a:p>
          <a:p>
            <a:r>
              <a:rPr lang="en-GB" dirty="0"/>
              <a:t>Implement secure and convenient payment processing </a:t>
            </a:r>
            <a:r>
              <a:rPr lang="en-GB"/>
              <a:t>methods. </a:t>
            </a:r>
            <a:r>
              <a:rPr lang="en-GB" dirty="0"/>
              <a:t>Showcase detailed product listings with images and descriptions. </a:t>
            </a:r>
          </a:p>
          <a:p>
            <a:r>
              <a:rPr lang="en-GB" dirty="0"/>
              <a:t>Provide features like shopping carts, wish-lists, and more. </a:t>
            </a:r>
          </a:p>
          <a:p>
            <a:r>
              <a:rPr lang="en-GB" dirty="0"/>
              <a:t>Offer order management and tracking for customers. </a:t>
            </a:r>
          </a:p>
          <a:p>
            <a:r>
              <a:rPr lang="en-GB" dirty="0"/>
              <a:t>Support seller capabilities to manage inventory and update listings. </a:t>
            </a:r>
          </a:p>
          <a:p>
            <a:r>
              <a:rPr lang="en-GB" dirty="0"/>
              <a:t>Ensure data security and protection for customer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9424-1A38-4542-8AC9-FD3EE612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64A5-EB16-49B8-AD58-C81716E2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Convenient online shopping. </a:t>
            </a:r>
          </a:p>
          <a:p>
            <a:r>
              <a:rPr lang="en-GB" dirty="0"/>
              <a:t>Efficient checkout and payment processes. </a:t>
            </a:r>
          </a:p>
          <a:p>
            <a:r>
              <a:rPr lang="en-GB" dirty="0"/>
              <a:t>Time and cost-saving compared to traditional shopping methods. </a:t>
            </a:r>
          </a:p>
          <a:p>
            <a:r>
              <a:rPr lang="en-GB" dirty="0"/>
              <a:t>Access to a wide range of products and services in a single centralized platform. </a:t>
            </a:r>
          </a:p>
          <a:p>
            <a:r>
              <a:rPr lang="en-GB" dirty="0"/>
              <a:t>A wide selection of products and sellers for both consumers and businesses. </a:t>
            </a:r>
          </a:p>
          <a:p>
            <a:r>
              <a:rPr lang="en-GB" dirty="0"/>
              <a:t>Overall, improved shopping efficiency and convenience.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D679-EEB3-49CB-94BB-93118664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B939-13DD-44DA-9388-D698BA61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E-commerce Marketplace Structure:</a:t>
            </a:r>
            <a:r>
              <a:rPr lang="en-GB" dirty="0"/>
              <a:t> The platform enables sellers to manage individual storefronts with logistics and inventory control, offering a commission-based revenue model.</a:t>
            </a:r>
          </a:p>
          <a:p>
            <a:r>
              <a:rPr lang="en-GB" b="1" dirty="0"/>
              <a:t>Diverse Industry Applicability:</a:t>
            </a:r>
            <a:r>
              <a:rPr lang="en-GB" dirty="0"/>
              <a:t> Widely used across banking, education, commerce, and tourism, the platform integrates technology to enhance services.</a:t>
            </a:r>
          </a:p>
          <a:p>
            <a:r>
              <a:rPr lang="en-GB" b="1" dirty="0"/>
              <a:t>Limited Academic Insight:</a:t>
            </a:r>
            <a:r>
              <a:rPr lang="en-GB" dirty="0"/>
              <a:t> Despite common technological integration for user registration and transactions, academic research on its impact remains limited.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4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7D64-1A32-4D26-A1E0-4202CA2B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Environment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CAAA-5D94-4290-B4FA-C26D5B9B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88" y="1550894"/>
            <a:ext cx="10103224" cy="485438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Frontend: </a:t>
            </a:r>
          </a:p>
          <a:p>
            <a:pPr lvl="1"/>
            <a:r>
              <a:rPr lang="en-GB" dirty="0"/>
              <a:t> HTML5: It's like the skeleton of our web pages, creating their structure. </a:t>
            </a:r>
          </a:p>
          <a:p>
            <a:pPr lvl="1"/>
            <a:r>
              <a:rPr lang="en-GB" dirty="0"/>
              <a:t>CSS3: Think of it as the stylist, making the web pages look good and adding visual touches. </a:t>
            </a:r>
          </a:p>
          <a:p>
            <a:pPr lvl="1"/>
            <a:r>
              <a:rPr lang="en-GB" dirty="0"/>
              <a:t>JavaScript: This makes our web pages interactive, adding cool features. </a:t>
            </a:r>
          </a:p>
          <a:p>
            <a:r>
              <a:rPr lang="en-GB" dirty="0"/>
              <a:t>Backend: </a:t>
            </a:r>
          </a:p>
          <a:p>
            <a:pPr lvl="1"/>
            <a:r>
              <a:rPr lang="en-GB" dirty="0"/>
              <a:t>PHP: This does the behind-the-scenes work on the server, handling all the important operations. </a:t>
            </a:r>
          </a:p>
          <a:p>
            <a:pPr lvl="1"/>
            <a:r>
              <a:rPr lang="en-GB" dirty="0"/>
              <a:t>MySQL: It's like our digital file cabinet, storing and managing data about hotels, guests, rooms, and reservations</a:t>
            </a:r>
          </a:p>
          <a:p>
            <a:r>
              <a:rPr lang="en-GB" dirty="0"/>
              <a:t>Development Tools to be used: </a:t>
            </a:r>
          </a:p>
          <a:p>
            <a:pPr lvl="1"/>
            <a:r>
              <a:rPr lang="en-GB" dirty="0"/>
              <a:t>Visual Studio Code: Our digital notepad for writing and editing code. </a:t>
            </a:r>
          </a:p>
          <a:p>
            <a:pPr lvl="1"/>
            <a:r>
              <a:rPr lang="en-GB" dirty="0"/>
              <a:t> XAMPP: It's like our virtual workshop, giving us the tools we need to build and test our web application. </a:t>
            </a:r>
          </a:p>
          <a:p>
            <a:pPr lvl="1"/>
            <a:r>
              <a:rPr lang="en-GB" dirty="0"/>
              <a:t> Web browsers (e.g., Brave, Firefox, Google Chrome): These are our testing grounds, where we make sure everything works as it should.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9051-32FB-4ECE-B7AC-70390C39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2234-9B56-4480-935D-4A448F22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85366"/>
            <a:ext cx="9404723" cy="4563034"/>
          </a:xfrm>
        </p:spPr>
        <p:txBody>
          <a:bodyPr/>
          <a:lstStyle/>
          <a:p>
            <a:r>
              <a:rPr lang="en-GB" dirty="0"/>
              <a:t>Incremental Model The incremental model includes following phases: 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Requirement analysis: In the first phase of the incremental model, we identify the requirements. </a:t>
            </a:r>
          </a:p>
          <a:p>
            <a:pPr lvl="1"/>
            <a:r>
              <a:rPr lang="en-GB" dirty="0"/>
              <a:t>Design &amp; Development: In this phase, the design of the system functionality and the development method are finished with success. </a:t>
            </a:r>
          </a:p>
          <a:p>
            <a:pPr lvl="1"/>
            <a:r>
              <a:rPr lang="en-GB" dirty="0"/>
              <a:t> Testing: In the incremental model, the testing phase checks the performance of each existing function as well as additional  functionality. </a:t>
            </a:r>
          </a:p>
          <a:p>
            <a:pPr lvl="1"/>
            <a:r>
              <a:rPr lang="en-GB" dirty="0"/>
              <a:t>Implementation: Implementation phase enables the coding phase of the development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4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3363-D089-4B97-A4A2-FA4BCE6F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817934-3017-4C08-98E3-CC8AEBEB1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988" y="1237130"/>
            <a:ext cx="894677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4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873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   “E-commercePortal”</vt:lpstr>
      <vt:lpstr>Outline </vt:lpstr>
      <vt:lpstr>Background</vt:lpstr>
      <vt:lpstr>Objective</vt:lpstr>
      <vt:lpstr>Significance of the Project</vt:lpstr>
      <vt:lpstr>Literature Review</vt:lpstr>
      <vt:lpstr>Tools and Environment </vt:lpstr>
      <vt:lpstr>Methodology </vt:lpstr>
      <vt:lpstr>Methodology</vt:lpstr>
      <vt:lpstr>Methodology </vt:lpstr>
      <vt:lpstr>Methodology </vt:lpstr>
      <vt:lpstr>Methodology  </vt:lpstr>
      <vt:lpstr>ER-Diagram</vt:lpstr>
      <vt:lpstr>Methodology </vt:lpstr>
      <vt:lpstr>Conclusion </vt:lpstr>
      <vt:lpstr>Problems encountered and solved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Flamie4k</dc:creator>
  <cp:lastModifiedBy>Flamie4k</cp:lastModifiedBy>
  <cp:revision>49</cp:revision>
  <dcterms:created xsi:type="dcterms:W3CDTF">2024-01-25T03:53:26Z</dcterms:created>
  <dcterms:modified xsi:type="dcterms:W3CDTF">2024-01-26T04:09:19Z</dcterms:modified>
</cp:coreProperties>
</file>