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1"/>
  </p:sldMasterIdLst>
  <p:notesMasterIdLst>
    <p:notesMasterId r:id="rId8"/>
  </p:notesMasterIdLst>
  <p:handoutMasterIdLst>
    <p:handoutMasterId r:id="rId9"/>
  </p:handoutMasterIdLst>
  <p:sldIdLst>
    <p:sldId id="258" r:id="rId2"/>
    <p:sldId id="264" r:id="rId3"/>
    <p:sldId id="265" r:id="rId4"/>
    <p:sldId id="257" r:id="rId5"/>
    <p:sldId id="266" r:id="rId6"/>
    <p:sldId id="263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orient="horz" pos="1117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2"/>
  </p:normalViewPr>
  <p:slideViewPr>
    <p:cSldViewPr showGuides="1">
      <p:cViewPr varScale="1">
        <p:scale>
          <a:sx n="85" d="100"/>
          <a:sy n="85" d="100"/>
        </p:scale>
        <p:origin x="1315" y="53"/>
      </p:cViewPr>
      <p:guideLst>
        <p:guide orient="horz" pos="300"/>
        <p:guide orient="horz" pos="1117"/>
        <p:guide orient="horz" pos="1525"/>
        <p:guide orient="horz" pos="3929"/>
        <p:guide pos="204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32" d="100"/>
          <a:sy n="132" d="100"/>
        </p:scale>
        <p:origin x="434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B4800-137F-4CB6-8075-5FBD5B7CCB7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014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7A06A-650F-4CE8-B8A3-9C9422B0D0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684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91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22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86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2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78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87A06A-650F-4CE8-B8A3-9C9422B0D08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53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600" y="878400"/>
            <a:ext cx="8492400" cy="856800"/>
          </a:xfrm>
        </p:spPr>
        <p:txBody>
          <a:bodyPr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" y="2466000"/>
            <a:ext cx="8492400" cy="963000"/>
          </a:xfrm>
        </p:spPr>
        <p:txBody>
          <a:bodyPr lIns="360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74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09600" y="2109600"/>
            <a:ext cx="8492400" cy="4071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/>
            </a:lvl1pPr>
            <a:lvl2pPr marL="26998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2pPr>
            <a:lvl3pPr marL="539711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3pPr>
            <a:lvl4pPr marL="809940" indent="-26998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4pPr>
            <a:lvl5pPr marL="1081008" indent="-271443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&gt;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53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47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9600" y="2109600"/>
            <a:ext cx="8492400" cy="1319400"/>
          </a:xfrm>
        </p:spPr>
        <p:txBody>
          <a:bodyPr lIns="36000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291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600" y="208801"/>
            <a:ext cx="8492400" cy="856800"/>
          </a:xfrm>
          <a:prstGeom prst="rect">
            <a:avLst/>
          </a:prstGeom>
        </p:spPr>
        <p:txBody>
          <a:bodyPr vert="horz" lIns="36000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600" y="2109601"/>
            <a:ext cx="8492400" cy="3992749"/>
          </a:xfrm>
          <a:prstGeom prst="rect">
            <a:avLst/>
          </a:prstGeom>
        </p:spPr>
        <p:txBody>
          <a:bodyPr vert="horz" lIns="36000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97200" y="6246000"/>
            <a:ext cx="2422800" cy="475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fld id="{4AF128E2-2701-4D68-A416-2CE5FC2DF8FF}" type="slidenum">
              <a:rPr lang="en-GB" sz="1000" smtClean="0"/>
              <a:t>‹#›</a:t>
            </a:fld>
            <a:endParaRPr lang="en-GB" sz="1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C20E95-5752-4AB0-AB9E-A45B68D9E5C6}"/>
              </a:ext>
            </a:extLst>
          </p:cNvPr>
          <p:cNvCxnSpPr/>
          <p:nvPr userDrawn="1"/>
        </p:nvCxnSpPr>
        <p:spPr>
          <a:xfrm>
            <a:off x="323850" y="980728"/>
            <a:ext cx="847815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9D899EF-CB58-4B06-9FCB-CBDAB8FE836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504" y="6314031"/>
            <a:ext cx="179095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9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sldNum="0" hdr="0" ftr="0" dt="0"/>
  <p:txStyles>
    <p:titleStyle>
      <a:lvl1pPr marL="0" indent="0" algn="l" defTabSz="914332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itchFamily="34" charset="0"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69855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9711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09940" indent="-269980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9920" indent="-269855" algn="l" defTabSz="91433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TradeGothic" pitchFamily="2" charset="0"/>
        <a:buChar char="&gt;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2366B-00DA-4F72-A92E-9FA495C8281F}"/>
              </a:ext>
            </a:extLst>
          </p:cNvPr>
          <p:cNvSpPr txBox="1"/>
          <p:nvPr/>
        </p:nvSpPr>
        <p:spPr>
          <a:xfrm>
            <a:off x="251520" y="1052736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Data Analysis: </a:t>
            </a:r>
            <a:r>
              <a:rPr lang="en-US" sz="2800" b="1" dirty="0"/>
              <a:t>Red Bull Account Sales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0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16632"/>
            <a:ext cx="8492400" cy="856800"/>
          </a:xfrm>
        </p:spPr>
        <p:txBody>
          <a:bodyPr anchor="ctr">
            <a:normAutofit/>
          </a:bodyPr>
          <a:lstStyle/>
          <a:p>
            <a:r>
              <a:rPr lang="en-US" dirty="0"/>
              <a:t>Sales Growth by Account Type and Year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209E0-2229-44BE-AFA2-44178C3EF4E1}"/>
              </a:ext>
            </a:extLst>
          </p:cNvPr>
          <p:cNvSpPr txBox="1"/>
          <p:nvPr/>
        </p:nvSpPr>
        <p:spPr>
          <a:xfrm>
            <a:off x="539552" y="1138935"/>
            <a:ext cx="826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This graph shows four main account types and their sales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Year 2021 has shown the highest growth in sales compare to other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Bars seem to have lowest sales compare to other account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Night Clubs are making good sales in 2019,2020 and 2021.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E36A9-DD4C-4D01-9E38-97995E52A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" t="3381" r="2256" b="1917"/>
          <a:stretch/>
        </p:blipFill>
        <p:spPr>
          <a:xfrm>
            <a:off x="179512" y="2221797"/>
            <a:ext cx="885698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5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0" y="123928"/>
            <a:ext cx="8492400" cy="856800"/>
          </a:xfrm>
        </p:spPr>
        <p:txBody>
          <a:bodyPr/>
          <a:lstStyle/>
          <a:p>
            <a:r>
              <a:rPr lang="en-US" dirty="0"/>
              <a:t>Best and Worst Performing Accounts by Account Type </a:t>
            </a:r>
            <a:br>
              <a:rPr lang="en-US" dirty="0"/>
            </a:br>
            <a:r>
              <a:rPr lang="en-US" dirty="0"/>
              <a:t>(5 Year CAGR)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84BF8-BC6C-4A01-93F0-FE1BF9771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1929" r="1163" b="2758"/>
          <a:stretch/>
        </p:blipFill>
        <p:spPr>
          <a:xfrm>
            <a:off x="1122265" y="2282978"/>
            <a:ext cx="6618088" cy="3990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2FFAA7-7E90-433F-84E7-014DC3A7F8CE}"/>
              </a:ext>
            </a:extLst>
          </p:cNvPr>
          <p:cNvSpPr txBox="1"/>
          <p:nvPr/>
        </p:nvSpPr>
        <p:spPr>
          <a:xfrm>
            <a:off x="539552" y="1138935"/>
            <a:ext cx="826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This Pie chart shows four main account types and their CAGR.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Restaurants have highest CAGR among other account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Bars have the lowest CAGR which need stakeholder’s attention.</a:t>
            </a:r>
          </a:p>
        </p:txBody>
      </p:sp>
    </p:spTree>
    <p:extLst>
      <p:ext uri="{BB962C8B-B14F-4D97-AF65-F5344CB8AC3E}">
        <p14:creationId xmlns:p14="http://schemas.microsoft.com/office/powerpoint/2010/main" val="356197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Assortment Count Effects on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E299E-FE86-4493-A9D5-066932F182EC}"/>
              </a:ext>
            </a:extLst>
          </p:cNvPr>
          <p:cNvSpPr txBox="1"/>
          <p:nvPr/>
        </p:nvSpPr>
        <p:spPr>
          <a:xfrm>
            <a:off x="532329" y="1188086"/>
            <a:ext cx="826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No clear positive correlation between Assortment count and Total Sales.</a:t>
            </a:r>
          </a:p>
          <a:p>
            <a:r>
              <a:rPr lang="en-US" sz="1600" i="1" dirty="0"/>
              <a:t>Accounts with lover assortment count can often achieve higher sales.</a:t>
            </a:r>
          </a:p>
          <a:p>
            <a:r>
              <a:rPr lang="en-US" sz="1600" i="1" dirty="0"/>
              <a:t>Focus must be on the top achieving assortment not at the variety.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84B9B-A6D9-4DF8-B9F9-D9CF08A776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4" t="3103" r="1962" b="2575"/>
          <a:stretch/>
        </p:blipFill>
        <p:spPr>
          <a:xfrm>
            <a:off x="440776" y="2141568"/>
            <a:ext cx="8262448" cy="402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Account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E299E-FE86-4493-A9D5-066932F182EC}"/>
              </a:ext>
            </a:extLst>
          </p:cNvPr>
          <p:cNvSpPr txBox="1"/>
          <p:nvPr/>
        </p:nvSpPr>
        <p:spPr>
          <a:xfrm>
            <a:off x="539552" y="1183730"/>
            <a:ext cx="82624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 this Bar Chart it shows that the Nightclubs have the most highest sales (0.4M) in the past years and Bars have the lowest sales.</a:t>
            </a:r>
          </a:p>
          <a:p>
            <a:r>
              <a:rPr lang="en-US" sz="1600" i="1" dirty="0"/>
              <a:t>Invest more in the Bars and Hotel and study their strategy to improve their sales.</a:t>
            </a:r>
          </a:p>
          <a:p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7D3E9-B525-437D-8133-F402D5497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8" t="3374" r="2038" b="5515"/>
          <a:stretch/>
        </p:blipFill>
        <p:spPr>
          <a:xfrm>
            <a:off x="1043608" y="2132856"/>
            <a:ext cx="568863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EF0FE7-03EB-4F6C-AB4C-B106BB53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and Key 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651F4-BA92-40D8-9255-3FB9FCAEE43F}"/>
              </a:ext>
            </a:extLst>
          </p:cNvPr>
          <p:cNvSpPr txBox="1"/>
          <p:nvPr/>
        </p:nvSpPr>
        <p:spPr>
          <a:xfrm>
            <a:off x="539552" y="1556792"/>
            <a:ext cx="82624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Overall, the Nightclubs and restaurants are most performing accounts and generating sales of $800,000 in the past years while the Bars and Hotels are least performing accounts.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good strategy on management should be applied on the least performing accounts for them to reach their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Restaurants and Nightclubs are the top-performing accounts indicating the strong customer demand as well as Restaurants and Nightclubs have the highest Compound Annual Growth Rate (CAGR) compare to other account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Accounts must focus on the top performing assortments not the at the variety as lower sums of assortment have showed a good sales compare to other higher sums.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914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MS_OFFICEID" val="London"/>
  <p:tag name="TMS_CULTUREID" val="English-UK"/>
  <p:tag name="TMS_BUSINESSUNITID" val="LinklatersLLP"/>
  <p:tag name="TMS_TEMPLATE_ID" val="LinklatersWS"/>
  <p:tag name="PRESGUID" val="85e2c848-7001-4c35-9e45-96f3f3ccca87"/>
</p:tagLst>
</file>

<file path=ppt/theme/theme1.xml><?xml version="1.0" encoding="utf-8"?>
<a:theme xmlns:a="http://schemas.openxmlformats.org/drawingml/2006/main" name="Linklaters HouseSty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Linklaters HouseStyle font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Secondary palette 1">
      <a:srgbClr val="999966"/>
    </a:custClr>
    <a:custClr name="Secondary palette 2">
      <a:srgbClr val="66CCCC"/>
    </a:custClr>
    <a:custClr name="Secondary palette 3">
      <a:srgbClr val="CCCC99"/>
    </a:custClr>
    <a:custClr name="Secondary palette 4">
      <a:srgbClr val="9999CC"/>
    </a:custClr>
    <a:custClr name="Secondary palette 5">
      <a:srgbClr val="669999"/>
    </a:custClr>
    <a:custClr name="Secondary palette 6">
      <a:srgbClr val="666699"/>
    </a:custClr>
    <a:custClr name="Secondary palette 7">
      <a:srgbClr val="99CCFF"/>
    </a:custClr>
    <a:custClr name="Secondary palette 8">
      <a:srgbClr val="99CC99"/>
    </a:custClr>
    <a:custClr name="Secondary palette 9">
      <a:srgbClr val="A9A197"/>
    </a:custClr>
    <a:custClr name="White">
      <a:srgbClr val="FFFFFF"/>
    </a:custClr>
    <a:custClr name="Magenta - 100%">
      <a:srgbClr val="AF005F"/>
    </a:custClr>
    <a:custClr name="Magenta - 80%">
      <a:srgbClr val="BF337F"/>
    </a:custClr>
    <a:custClr name="Magenta - 60%">
      <a:srgbClr val="CC5C99"/>
    </a:custClr>
    <a:custClr name="Magenta - 40%">
      <a:srgbClr val="D985B2"/>
    </a:custClr>
    <a:custClr name="Magenta - 20%">
      <a:srgbClr val="E5ADCC"/>
    </a:custClr>
    <a:custClr name="Magenta - 10%">
      <a:srgbClr val="ECC1DA"/>
    </a:custClr>
    <a:custClr name="Magenta + Black 20%">
      <a:srgbClr val="91004F"/>
    </a:custClr>
    <a:custClr name="Magenta + Black 35%">
      <a:srgbClr val="7B0041"/>
    </a:custClr>
    <a:custClr name="Magenta + Black 50%">
      <a:srgbClr val="660033"/>
    </a:custClr>
    <a:custClr name="White">
      <a:srgbClr val="FFFFFF"/>
    </a:custClr>
    <a:custClr name="Black - 100%">
      <a:srgbClr val="000000"/>
    </a:custClr>
    <a:custClr name="Black - 80%">
      <a:srgbClr val="4D4D4D"/>
    </a:custClr>
    <a:custClr name="Black - 60%">
      <a:srgbClr val="808080"/>
    </a:custClr>
    <a:custClr name="Black - 40%">
      <a:srgbClr val="969696"/>
    </a:custClr>
    <a:custClr name="Black - 20%">
      <a:srgbClr val="C3C3C3"/>
    </a:custClr>
    <a:custClr name="Black - 10%">
      <a:srgbClr val="E6E6E6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arm Grey 7 - 100%">
      <a:srgbClr val="B0A9A0"/>
    </a:custClr>
    <a:custClr name="Warm Grey 7 - 80%">
      <a:srgbClr val="BFBAB2"/>
    </a:custClr>
    <a:custClr name="Warm Grey 7 - 60%">
      <a:srgbClr val="CFCBC4"/>
    </a:custClr>
    <a:custClr name="Warm Grey 7 - 40%">
      <a:srgbClr val="DFDBD7"/>
    </a:custClr>
    <a:custClr name="Warm Grey 7 - 20%">
      <a:srgbClr val="EFEDEB"/>
    </a:custClr>
    <a:custClr name="Warm Grey 7 - 10%">
      <a:srgbClr val="F7F6F5"/>
    </a:custClr>
    <a:custClr name="White">
      <a:srgbClr val="FFFFFF"/>
    </a:custClr>
    <a:custClr name="Traffic light Red">
      <a:srgbClr val="FF5958"/>
    </a:custClr>
    <a:custClr name="Traffic light Yellow">
      <a:srgbClr val="FCB256"/>
    </a:custClr>
    <a:custClr name="Traffic light Green">
      <a:srgbClr val="8ECC66"/>
    </a:custClr>
    <a:custClr name="Warm Grey 4 - 100%">
      <a:srgbClr val="C9C1B8"/>
    </a:custClr>
    <a:custClr name="Warm Grey 4 - 80%">
      <a:srgbClr val="D9D5CE"/>
    </a:custClr>
    <a:custClr name="Warm Grey 4 - 60%">
      <a:srgbClr val="E2DEDA"/>
    </a:custClr>
    <a:custClr name="Warm Grey 4 - 40%">
      <a:srgbClr val="ECE9E7"/>
    </a:custClr>
    <a:custClr name="Warm Grey 4 - 20%">
      <a:srgbClr val="F6F5F3"/>
    </a:custClr>
    <a:custClr name="Warm Grey 4 - 10%">
      <a:srgbClr val="FAFAF8"/>
    </a:custClr>
    <a:custClr name="White">
      <a:srgbClr val="FFFFFF"/>
    </a:custClr>
    <a:custClr name="Alliance - Allens">
      <a:srgbClr val="0074BF"/>
    </a:custClr>
    <a:custClr name="Alliance - Webber Wentzel">
      <a:srgbClr val="F07D35"/>
    </a:custClr>
    <a:custClr name="Alliance - TTA">
      <a:srgbClr val="007272"/>
    </a:custClr>
  </a:custClrLst>
  <a:extLst>
    <a:ext uri="{05A4C25C-085E-4340-85A3-A5531E510DB2}">
      <thm15:themeFamily xmlns:thm15="http://schemas.microsoft.com/office/thememl/2012/main" name="LL_Pres.potx" id="{A535CF7E-DFC4-426F-9692-748C3BFCB745}" vid="{F7C7502D-553B-4EA2-AE2A-73E29B73BC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319</Words>
  <Application>Microsoft Office PowerPoint</Application>
  <PresentationFormat>On-screen Show (4:3)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TradeGothic</vt:lpstr>
      <vt:lpstr>Linklaters HouseStyle</vt:lpstr>
      <vt:lpstr>PowerPoint Presentation</vt:lpstr>
      <vt:lpstr>Sales Growth by Account Type and Year </vt:lpstr>
      <vt:lpstr>Best and Worst Performing Accounts by Account Type  (5 Year CAGR)</vt:lpstr>
      <vt:lpstr>Assortment Count Effects on Sales</vt:lpstr>
      <vt:lpstr>Total Sales by Account Type</vt:lpstr>
      <vt:lpstr>Observations and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Outlook Calendar Template</dc:title>
  <dc:creator>Any Authorised User</dc:creator>
  <cp:lastModifiedBy>Huzaifa Moin</cp:lastModifiedBy>
  <cp:revision>55</cp:revision>
  <dcterms:created xsi:type="dcterms:W3CDTF">2020-08-24T16:57:34Z</dcterms:created>
  <dcterms:modified xsi:type="dcterms:W3CDTF">2025-06-29T08:49:14Z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R.2010-2</vt:lpwstr>
  </property>
  <property fmtid="{D5CDD505-2E9C-101B-9397-08002B2CF9AE}" pid="3" name="FirmName">
    <vt:lpwstr>Linklaters</vt:lpwstr>
  </property>
  <property fmtid="{D5CDD505-2E9C-101B-9397-08002B2CF9AE}" pid="4" name="Pitch">
    <vt:lpwstr>HS</vt:lpwstr>
  </property>
</Properties>
</file>