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6" r:id="rId6"/>
    <p:sldId id="262" r:id="rId7"/>
    <p:sldId id="263" r:id="rId8"/>
    <p:sldId id="260" r:id="rId9"/>
    <p:sldId id="267" r:id="rId10"/>
    <p:sldId id="268" r:id="rId11"/>
    <p:sldId id="261" r:id="rId12"/>
    <p:sldId id="271" r:id="rId13"/>
    <p:sldId id="265" r:id="rId14"/>
    <p:sldId id="264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75" autoAdjust="0"/>
  </p:normalViewPr>
  <p:slideViewPr>
    <p:cSldViewPr>
      <p:cViewPr varScale="1">
        <p:scale>
          <a:sx n="107" d="100"/>
          <a:sy n="107" d="100"/>
        </p:scale>
        <p:origin x="-54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4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40348-6DFE-4E2E-A696-CF9B00B7FBFB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C58DC-81F3-445C-8874-DC165C1AE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71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3C11-7989-47FF-8FEA-939690282364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776B-A942-4FCC-919F-AF6EEC1AFF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3C11-7989-47FF-8FEA-939690282364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776B-A942-4FCC-919F-AF6EEC1AFF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3C11-7989-47FF-8FEA-939690282364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776B-A942-4FCC-919F-AF6EEC1AFF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3C11-7989-47FF-8FEA-939690282364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776B-A942-4FCC-919F-AF6EEC1AFF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3C11-7989-47FF-8FEA-939690282364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436776B-A942-4FCC-919F-AF6EEC1AFF2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3C11-7989-47FF-8FEA-939690282364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776B-A942-4FCC-919F-AF6EEC1AFF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3C11-7989-47FF-8FEA-939690282364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776B-A942-4FCC-919F-AF6EEC1AFF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3C11-7989-47FF-8FEA-939690282364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776B-A942-4FCC-919F-AF6EEC1AFF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3C11-7989-47FF-8FEA-939690282364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776B-A942-4FCC-919F-AF6EEC1AFF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3C11-7989-47FF-8FEA-939690282364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776B-A942-4FCC-919F-AF6EEC1AFF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3C11-7989-47FF-8FEA-939690282364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776B-A942-4FCC-919F-AF6EEC1AFF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3C83C11-7989-47FF-8FEA-939690282364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436776B-A942-4FCC-919F-AF6EEC1AFF2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Optical Pumping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0" y="3276600"/>
            <a:ext cx="6400800" cy="1752600"/>
          </a:xfrm>
        </p:spPr>
        <p:txBody>
          <a:bodyPr/>
          <a:lstStyle/>
          <a:p>
            <a:r>
              <a:rPr lang="en-US" dirty="0" smtClean="0"/>
              <a:t>Trapping Electrons With Light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6680" y="4191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Elijah K. Dunn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6400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PHSX 516, Dec. 6,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80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Magnetic Coils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91000"/>
          </a:xfrm>
        </p:spPr>
        <p:txBody>
          <a:bodyPr/>
          <a:lstStyle/>
          <a:p>
            <a:r>
              <a:rPr lang="en-US" dirty="0" smtClean="0"/>
              <a:t>Three pairs of Helmholtz coils</a:t>
            </a:r>
          </a:p>
          <a:p>
            <a:pPr lvl="1"/>
            <a:r>
              <a:rPr lang="en-US" dirty="0" smtClean="0"/>
              <a:t>Vertical field</a:t>
            </a:r>
          </a:p>
          <a:p>
            <a:pPr lvl="2"/>
            <a:r>
              <a:rPr lang="en-US" dirty="0" smtClean="0"/>
              <a:t>1.5 gauss/amp; 1.4 gauss max</a:t>
            </a:r>
          </a:p>
          <a:p>
            <a:pPr lvl="1"/>
            <a:r>
              <a:rPr lang="en-US" dirty="0" smtClean="0"/>
              <a:t>Horizontal field</a:t>
            </a:r>
          </a:p>
          <a:p>
            <a:pPr lvl="2"/>
            <a:r>
              <a:rPr lang="en-US" dirty="0" smtClean="0"/>
              <a:t>8.8 gauss/amp; 8 gauss max</a:t>
            </a:r>
          </a:p>
          <a:p>
            <a:pPr lvl="1"/>
            <a:r>
              <a:rPr lang="en-US" dirty="0" smtClean="0"/>
              <a:t>Horizontal sweep</a:t>
            </a:r>
          </a:p>
          <a:p>
            <a:pPr lvl="2"/>
            <a:r>
              <a:rPr lang="en-US" dirty="0" smtClean="0"/>
              <a:t>0.60 gauss/amp; 1 gauss max</a:t>
            </a:r>
          </a:p>
          <a:p>
            <a:r>
              <a:rPr lang="en-US" dirty="0" smtClean="0"/>
              <a:t>Radio Frequency (RF) coil</a:t>
            </a:r>
          </a:p>
          <a:p>
            <a:pPr lvl="1"/>
            <a:r>
              <a:rPr lang="en-US" dirty="0" smtClean="0"/>
              <a:t>10 kHz – 100 MHz range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6019800"/>
            <a:ext cx="579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Homogeneity &gt; 2 Gauss over cell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3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0"/>
            <a:ext cx="5486400" cy="335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67400" y="1841480"/>
            <a:ext cx="320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Photodiode converts light to voltage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Oscilloscope plots photodiode voltage versus coil current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decrease in light intensity: dip in the scope trace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Dip less than 1% magnitude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High gain (1-1000) allows easy detection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3909" y="4648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Zero Field Transition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1605009" y="3962400"/>
            <a:ext cx="1442991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86109" y="5246132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Rb</a:t>
            </a:r>
            <a:r>
              <a:rPr lang="en-US" baseline="30000" dirty="0" smtClean="0"/>
              <a:t>87</a:t>
            </a:r>
            <a:r>
              <a:rPr lang="en-US" dirty="0"/>
              <a:t> </a:t>
            </a:r>
            <a:r>
              <a:rPr lang="en-US" dirty="0" smtClean="0"/>
              <a:t>EM Dip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5257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Rb</a:t>
            </a:r>
            <a:r>
              <a:rPr lang="en-US" baseline="30000" dirty="0" smtClean="0"/>
              <a:t>85</a:t>
            </a:r>
            <a:r>
              <a:rPr lang="en-US" dirty="0" smtClean="0"/>
              <a:t> EM Dip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0"/>
          </p:cNvCxnSpPr>
          <p:nvPr/>
        </p:nvCxnSpPr>
        <p:spPr>
          <a:xfrm flipV="1">
            <a:off x="3586209" y="3276600"/>
            <a:ext cx="299991" cy="19695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0"/>
          </p:cNvCxnSpPr>
          <p:nvPr/>
        </p:nvCxnSpPr>
        <p:spPr>
          <a:xfrm flipH="1" flipV="1">
            <a:off x="4386309" y="3352800"/>
            <a:ext cx="1252491" cy="1905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14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Temperature stabilization</a:t>
            </a:r>
          </a:p>
          <a:p>
            <a:r>
              <a:rPr lang="en-US" dirty="0" smtClean="0"/>
              <a:t>Alignment</a:t>
            </a:r>
          </a:p>
          <a:p>
            <a:r>
              <a:rPr lang="en-US" dirty="0" smtClean="0"/>
              <a:t>Gain settings</a:t>
            </a:r>
          </a:p>
          <a:p>
            <a:r>
              <a:rPr lang="en-US" dirty="0" smtClean="0"/>
              <a:t>Sweep the horizontal field</a:t>
            </a:r>
          </a:p>
          <a:p>
            <a:r>
              <a:rPr lang="en-US" dirty="0" smtClean="0"/>
              <a:t>Locate Zero Field Transition</a:t>
            </a:r>
          </a:p>
          <a:p>
            <a:r>
              <a:rPr lang="en-US" dirty="0" smtClean="0"/>
              <a:t>Minimize width with vertical field coil</a:t>
            </a:r>
          </a:p>
          <a:p>
            <a:r>
              <a:rPr lang="en-US" dirty="0" smtClean="0"/>
              <a:t>Input EM wave</a:t>
            </a:r>
          </a:p>
          <a:p>
            <a:r>
              <a:rPr lang="en-US" dirty="0" smtClean="0"/>
              <a:t>Search for EM dip</a:t>
            </a:r>
          </a:p>
          <a:p>
            <a:r>
              <a:rPr lang="en-US" dirty="0" smtClean="0"/>
              <a:t>Change 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13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and Uncertainty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Coil Current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Current conversion l</a:t>
                </a:r>
                <a:r>
                  <a:rPr lang="en-US" dirty="0" smtClean="0"/>
                  <a:t>ess </a:t>
                </a:r>
                <a:r>
                  <a:rPr lang="en-US" dirty="0" smtClean="0"/>
                  <a:t>than 1% </a:t>
                </a:r>
                <a:r>
                  <a:rPr lang="en-US" dirty="0" smtClean="0"/>
                  <a:t>offset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𝐼𝑅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Voltmeter </a:t>
                </a:r>
                <a:r>
                  <a:rPr lang="en-US" dirty="0" smtClean="0"/>
                  <a:t>uncertainty (0.15%±2)</a:t>
                </a:r>
                <a:endParaRPr lang="en-US" dirty="0" smtClean="0"/>
              </a:p>
              <a:p>
                <a:r>
                  <a:rPr lang="en-US" dirty="0" smtClean="0"/>
                  <a:t>Inhomogeneity of Helmholtz coil fields</a:t>
                </a:r>
              </a:p>
              <a:p>
                <a:r>
                  <a:rPr lang="en-US" dirty="0" smtClean="0"/>
                  <a:t>Alignment parallel to geomagnetic field</a:t>
                </a:r>
              </a:p>
              <a:p>
                <a:r>
                  <a:rPr lang="en-US" dirty="0" smtClean="0"/>
                  <a:t>Area magnetic fields</a:t>
                </a:r>
              </a:p>
              <a:p>
                <a:pPr lvl="1"/>
                <a:r>
                  <a:rPr lang="en-US" dirty="0" smtClean="0"/>
                  <a:t>Moving elevator</a:t>
                </a:r>
              </a:p>
              <a:p>
                <a:pPr lvl="1"/>
                <a:r>
                  <a:rPr lang="en-US" dirty="0" smtClean="0"/>
                  <a:t>Metallic structure</a:t>
                </a: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90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44" y="1752600"/>
            <a:ext cx="4953000" cy="37147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638800" y="2590800"/>
                <a:ext cx="2971800" cy="1210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85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=0.531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±0.007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87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=0.34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±0.003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=106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±12</m:t>
                    </m:r>
                  </m:oMath>
                </a14:m>
                <a:r>
                  <a:rPr lang="en-US" dirty="0" smtClean="0"/>
                  <a:t>mG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590800"/>
                <a:ext cx="2971800" cy="121013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40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Expected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85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𝑔</m:t>
                        </m:r>
                      </m:e>
                      <m:sub>
                        <m:sSup>
                          <m:sSup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𝑅𝑏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87</m:t>
                            </m:r>
                          </m:sup>
                        </m:sSup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 smtClean="0"/>
                  <a:t> is low</a:t>
                </a:r>
              </a:p>
              <a:p>
                <a:r>
                  <a:rPr lang="en-US" dirty="0" smtClean="0"/>
                  <a:t>Demonstrated optical pumping for two isotopes</a:t>
                </a:r>
              </a:p>
              <a:p>
                <a:r>
                  <a:rPr lang="en-US" dirty="0" smtClean="0"/>
                  <a:t>Magnetically isolate apparatus </a:t>
                </a:r>
                <a:r>
                  <a:rPr lang="en-US" dirty="0"/>
                  <a:t>and measure </a:t>
                </a:r>
                <a:r>
                  <a:rPr lang="en-US" dirty="0" smtClean="0"/>
                  <a:t>R in the future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20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partner: </a:t>
            </a:r>
            <a:r>
              <a:rPr lang="en-US" dirty="0" smtClean="0"/>
              <a:t>S. </a:t>
            </a:r>
            <a:r>
              <a:rPr lang="en-US" dirty="0" err="1" smtClean="0"/>
              <a:t>Halder</a:t>
            </a:r>
            <a:endParaRPr lang="en-US" dirty="0" smtClean="0"/>
          </a:p>
          <a:p>
            <a:r>
              <a:rPr lang="en-US" dirty="0" smtClean="0"/>
              <a:t>Physics Dept. for providing the $14,000 Optical Pumping Apparatus</a:t>
            </a:r>
          </a:p>
          <a:p>
            <a:r>
              <a:rPr lang="en-US" dirty="0" smtClean="0"/>
              <a:t>Prof. Han for suggestions and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12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09160"/>
          </a:xfrm>
        </p:spPr>
        <p:txBody>
          <a:bodyPr>
            <a:normAutofit/>
          </a:bodyPr>
          <a:lstStyle/>
          <a:p>
            <a:r>
              <a:rPr lang="en-US" dirty="0" smtClean="0"/>
              <a:t>Demonstrate Zeeman </a:t>
            </a:r>
            <a:r>
              <a:rPr lang="en-US" dirty="0" smtClean="0"/>
              <a:t>Splitting</a:t>
            </a:r>
            <a:endParaRPr lang="en-US" dirty="0" smtClean="0"/>
          </a:p>
          <a:p>
            <a:r>
              <a:rPr lang="en-US" dirty="0" smtClean="0"/>
              <a:t>Determine the </a:t>
            </a:r>
            <a:r>
              <a:rPr lang="en-US" dirty="0" smtClean="0"/>
              <a:t>g-factor </a:t>
            </a:r>
            <a:r>
              <a:rPr lang="en-US" dirty="0" smtClean="0"/>
              <a:t>of Rb</a:t>
            </a:r>
            <a:r>
              <a:rPr lang="en-US" baseline="30000" dirty="0" smtClean="0"/>
              <a:t>85</a:t>
            </a:r>
            <a:r>
              <a:rPr lang="en-US" dirty="0" smtClean="0"/>
              <a:t> and Rb</a:t>
            </a:r>
            <a:r>
              <a:rPr lang="en-US" baseline="30000" dirty="0" smtClean="0"/>
              <a:t>87</a:t>
            </a:r>
          </a:p>
          <a:p>
            <a:r>
              <a:rPr lang="en-US" dirty="0" smtClean="0"/>
              <a:t>Optical </a:t>
            </a:r>
            <a:r>
              <a:rPr lang="en-US" dirty="0" smtClean="0"/>
              <a:t>pumping lab rarely gets completed by students</a:t>
            </a: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sz="2400" dirty="0" smtClean="0"/>
              <a:t>“It is only a small exaggeration to claim these [optical </a:t>
            </a:r>
            <a:r>
              <a:rPr lang="en-US" sz="2400" dirty="0"/>
              <a:t>p</a:t>
            </a:r>
            <a:r>
              <a:rPr lang="en-US" sz="2400" dirty="0" smtClean="0"/>
              <a:t>umping] experiments constitute an atomic physics course.”</a:t>
            </a:r>
          </a:p>
          <a:p>
            <a:pPr marL="137160" indent="0">
              <a:buNone/>
            </a:pPr>
            <a:r>
              <a:rPr lang="en-US" sz="2400" dirty="0" smtClean="0"/>
              <a:t>					-TeachSpin Manual</a:t>
            </a:r>
          </a:p>
        </p:txBody>
      </p:sp>
    </p:spTree>
    <p:extLst>
      <p:ext uri="{BB962C8B-B14F-4D97-AF65-F5344CB8AC3E}">
        <p14:creationId xmlns:p14="http://schemas.microsoft.com/office/powerpoint/2010/main" val="257425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Zeeman Splitting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0200"/>
            <a:ext cx="4914900" cy="43529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638800" y="1688068"/>
                <a:ext cx="2971800" cy="350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000" dirty="0" smtClean="0"/>
                  <a:t>Fine </a:t>
                </a:r>
                <a:r>
                  <a:rPr lang="en-US" sz="2000" dirty="0" smtClean="0"/>
                  <a:t>and Hyperfine states from electron spin dipoles and orbit fields</a:t>
                </a:r>
              </a:p>
              <a:p>
                <a:endParaRPr lang="en-US" sz="20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000" dirty="0" smtClean="0"/>
                  <a:t>In the presence of a magnetic field Hyperfine energy states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sz="2000" dirty="0" smtClean="0"/>
                  <a:t>) are split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sz="2000" i="1" dirty="0" smtClean="0">
                  <a:latin typeface="Cambria Math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𝐹</m:t>
                    </m:r>
                  </m:oMath>
                </a14:m>
                <a:endParaRPr lang="en-US" sz="200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688068"/>
                <a:ext cx="2971800" cy="3502497"/>
              </a:xfrm>
              <a:prstGeom prst="rect">
                <a:avLst/>
              </a:prstGeom>
              <a:blipFill rotWithShape="1">
                <a:blip r:embed="rId3"/>
                <a:stretch>
                  <a:fillRect l="-1639" t="-697" r="-2869" b="-1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04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Induced Transitions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0200"/>
            <a:ext cx="4914900" cy="4352925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5105400" y="2362200"/>
            <a:ext cx="485498" cy="2438400"/>
            <a:chOff x="5943600" y="1905000"/>
            <a:chExt cx="1085850" cy="2438400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5943600" y="1905000"/>
              <a:ext cx="108585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/>
            <p:nvPr/>
          </p:nvCxnSpPr>
          <p:spPr>
            <a:xfrm rot="5400000">
              <a:off x="5267325" y="2581275"/>
              <a:ext cx="2438400" cy="1085850"/>
            </a:xfrm>
            <a:prstGeom prst="bentConnector3">
              <a:avLst>
                <a:gd name="adj1" fmla="val 100243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997606" y="1600200"/>
                <a:ext cx="3048000" cy="4759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Electron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5</m:t>
                            </m:r>
                          </m:e>
                          <m:sub/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1/2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 smtClean="0"/>
                  <a:t> state</a:t>
                </a:r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798.4 nm photon induces transition</a:t>
                </a:r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=+1</m:t>
                    </m:r>
                  </m:oMath>
                </a14:m>
                <a:endParaRPr lang="en-US" sz="2000" dirty="0" smtClean="0"/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Spontaneous emission</a:t>
                </a:r>
                <a:endParaRPr lang="en-US" sz="2000" dirty="0"/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=0,+1,−1</m:t>
                    </m:r>
                  </m:oMath>
                </a14:m>
                <a:endParaRPr lang="en-US" sz="2000" b="0" dirty="0" smtClean="0">
                  <a:ea typeface="Cambria Math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ea typeface="Cambria Math"/>
                  </a:rPr>
                  <a:t>Emission in all directions</a:t>
                </a:r>
                <a:endParaRPr lang="en-US" sz="2000" b="0" dirty="0" smtClean="0">
                  <a:ea typeface="Cambria Math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Start again!</a:t>
                </a:r>
                <a:endParaRPr lang="en-US" sz="20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606" y="1600200"/>
                <a:ext cx="3048000" cy="4759573"/>
              </a:xfrm>
              <a:prstGeom prst="rect">
                <a:avLst/>
              </a:prstGeom>
              <a:blipFill rotWithShape="1">
                <a:blip r:embed="rId3"/>
                <a:stretch>
                  <a:fillRect l="-1800" b="-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 flipH="1">
            <a:off x="5105400" y="4800600"/>
            <a:ext cx="83820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5083206" y="2364581"/>
            <a:ext cx="622362" cy="3502819"/>
            <a:chOff x="5083206" y="2364581"/>
            <a:chExt cx="622362" cy="3502819"/>
          </a:xfrm>
        </p:grpSpPr>
        <p:grpSp>
          <p:nvGrpSpPr>
            <p:cNvPr id="45" name="Group 44"/>
            <p:cNvGrpSpPr/>
            <p:nvPr/>
          </p:nvGrpSpPr>
          <p:grpSpPr>
            <a:xfrm>
              <a:off x="5083206" y="2364581"/>
              <a:ext cx="622362" cy="2740819"/>
              <a:chOff x="6892587" y="2057400"/>
              <a:chExt cx="622362" cy="2667000"/>
            </a:xfrm>
          </p:grpSpPr>
          <p:cxnSp>
            <p:nvCxnSpPr>
              <p:cNvPr id="27" name="Elbow Connector 26"/>
              <p:cNvCxnSpPr/>
              <p:nvPr/>
            </p:nvCxnSpPr>
            <p:spPr>
              <a:xfrm rot="16200000" flipH="1">
                <a:off x="5938699" y="3148151"/>
                <a:ext cx="2667000" cy="485498"/>
              </a:xfrm>
              <a:prstGeom prst="bentConnector3">
                <a:avLst>
                  <a:gd name="adj1" fmla="val -264"/>
                </a:avLst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6892587" y="4490621"/>
                <a:ext cx="622362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>
                <a:off x="6892587" y="4343400"/>
                <a:ext cx="622361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>
                <a:off x="6892587" y="4191000"/>
                <a:ext cx="622361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/>
            <p:cNvCxnSpPr/>
            <p:nvPr/>
          </p:nvCxnSpPr>
          <p:spPr>
            <a:xfrm>
              <a:off x="5705568" y="5105400"/>
              <a:ext cx="0" cy="76200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5105400" y="5715000"/>
              <a:ext cx="600168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5105400" y="5600700"/>
              <a:ext cx="600168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Electrons emit a photon and loose energy</a:t>
                </a:r>
              </a:p>
              <a:p>
                <a:r>
                  <a:rPr lang="en-US" dirty="0" smtClean="0"/>
                  <a:t>Electrons can </a:t>
                </a:r>
                <a:r>
                  <a:rPr lang="en-US" dirty="0" err="1" smtClean="0"/>
                  <a:t>deexcite</a:t>
                </a:r>
                <a:r>
                  <a:rPr lang="en-US" dirty="0" smtClean="0"/>
                  <a:t> to any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=−1,0,1</m:t>
                    </m:r>
                  </m:oMath>
                </a14:m>
                <a:r>
                  <a:rPr lang="en-US" dirty="0" smtClean="0"/>
                  <a:t> Zeeman state with equal probability</a:t>
                </a:r>
              </a:p>
              <a:p>
                <a:r>
                  <a:rPr lang="en-US" dirty="0" smtClean="0"/>
                  <a:t>Highest Zeeman state of the non-excited energy level can not gain a unit of angular momentum</a:t>
                </a:r>
              </a:p>
              <a:p>
                <a:r>
                  <a:rPr lang="en-US" dirty="0" smtClean="0"/>
                  <a:t>Electrons cannot transition and will accumulate in that level</a:t>
                </a:r>
              </a:p>
              <a:p>
                <a:r>
                  <a:rPr lang="en-US" dirty="0" smtClean="0"/>
                  <a:t>They have been “pumped” with optical waves!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95" r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01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Field Transition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Electrons are in the pumped state</a:t>
            </a:r>
          </a:p>
          <a:p>
            <a:r>
              <a:rPr lang="en-US" dirty="0" smtClean="0"/>
              <a:t>Maximum transmission of light</a:t>
            </a:r>
          </a:p>
          <a:p>
            <a:r>
              <a:rPr lang="en-US" dirty="0" smtClean="0"/>
              <a:t>Magnetic field diminishes to zero</a:t>
            </a:r>
          </a:p>
          <a:p>
            <a:r>
              <a:rPr lang="en-US" dirty="0" smtClean="0"/>
              <a:t>Zeeman states collapse</a:t>
            </a:r>
          </a:p>
          <a:p>
            <a:r>
              <a:rPr lang="en-US" dirty="0" smtClean="0"/>
              <a:t>Light transmission decreases as absorption increases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6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Transition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37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h𝑓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Electrons are in the pumped state</a:t>
                </a:r>
              </a:p>
              <a:p>
                <a:r>
                  <a:rPr lang="en-US" dirty="0" smtClean="0"/>
                  <a:t>Maximum transmission of light</a:t>
                </a:r>
              </a:p>
              <a:p>
                <a:r>
                  <a:rPr lang="en-US" dirty="0" smtClean="0"/>
                  <a:t>Input EM wave matches the energy difference between Zeeman states</a:t>
                </a:r>
              </a:p>
              <a:p>
                <a:r>
                  <a:rPr lang="en-US" dirty="0" smtClean="0"/>
                  <a:t>Transitions occur that drop the electrons out of the pumped state</a:t>
                </a:r>
              </a:p>
              <a:p>
                <a:r>
                  <a:rPr lang="en-US" dirty="0" smtClean="0"/>
                  <a:t>Light transmission decreases as absorption increases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8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682" y="228600"/>
            <a:ext cx="8229600" cy="1143000"/>
          </a:xfrm>
        </p:spPr>
        <p:txBody>
          <a:bodyPr/>
          <a:lstStyle/>
          <a:p>
            <a:r>
              <a:rPr lang="en-US" dirty="0" smtClean="0"/>
              <a:t>Apparatus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0"/>
            <a:ext cx="4286250" cy="2581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48200"/>
            <a:ext cx="7538565" cy="171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10200" y="1600200"/>
            <a:ext cx="327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RF discharge lamp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Optics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Pumping Cell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Optics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Detector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Magnetic Coils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07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RF discharge lamp provides light</a:t>
            </a:r>
          </a:p>
          <a:p>
            <a:pPr lvl="1"/>
            <a:r>
              <a:rPr lang="en-US" dirty="0" smtClean="0"/>
              <a:t>Composed </a:t>
            </a:r>
            <a:r>
              <a:rPr lang="en-US" dirty="0"/>
              <a:t>of Rb</a:t>
            </a:r>
            <a:r>
              <a:rPr lang="en-US" baseline="30000" dirty="0"/>
              <a:t>85</a:t>
            </a:r>
            <a:r>
              <a:rPr lang="en-US" dirty="0"/>
              <a:t>, Rb</a:t>
            </a:r>
            <a:r>
              <a:rPr lang="en-US" baseline="30000" dirty="0"/>
              <a:t>87</a:t>
            </a:r>
            <a:r>
              <a:rPr lang="en-US" dirty="0"/>
              <a:t> and Xenon </a:t>
            </a:r>
            <a:r>
              <a:rPr lang="en-US" dirty="0" smtClean="0"/>
              <a:t>gas (buffer)</a:t>
            </a:r>
          </a:p>
          <a:p>
            <a:r>
              <a:rPr lang="en-US" dirty="0" smtClean="0"/>
              <a:t>Plano-convex lens to collimate</a:t>
            </a:r>
          </a:p>
          <a:p>
            <a:r>
              <a:rPr lang="en-US" dirty="0" smtClean="0"/>
              <a:t>Interference filter to transmit 798.4 nm light</a:t>
            </a:r>
          </a:p>
          <a:p>
            <a:r>
              <a:rPr lang="en-US" dirty="0" smtClean="0"/>
              <a:t>Linear polarizer</a:t>
            </a:r>
          </a:p>
          <a:p>
            <a:r>
              <a:rPr lang="en-US" dirty="0" smtClean="0"/>
              <a:t>¼ wave plate to circularly polarize light</a:t>
            </a:r>
          </a:p>
          <a:p>
            <a:pPr lvl="1"/>
            <a:r>
              <a:rPr lang="en-US" dirty="0" smtClean="0"/>
              <a:t>Ensures direction independent absorption</a:t>
            </a:r>
          </a:p>
          <a:p>
            <a:r>
              <a:rPr lang="en-US" dirty="0" smtClean="0"/>
              <a:t>Plano-convex lens for focusing</a:t>
            </a:r>
          </a:p>
          <a:p>
            <a:r>
              <a:rPr lang="en-US" dirty="0" smtClean="0"/>
              <a:t>Photodiode detector</a:t>
            </a:r>
          </a:p>
        </p:txBody>
      </p:sp>
    </p:spTree>
    <p:extLst>
      <p:ext uri="{BB962C8B-B14F-4D97-AF65-F5344CB8AC3E}">
        <p14:creationId xmlns:p14="http://schemas.microsoft.com/office/powerpoint/2010/main" val="179174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988</TotalTime>
  <Words>591</Words>
  <Application>Microsoft Office PowerPoint</Application>
  <PresentationFormat>On-screen Show (4:3)</PresentationFormat>
  <Paragraphs>113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Apex</vt:lpstr>
      <vt:lpstr>Optical Pumping</vt:lpstr>
      <vt:lpstr>Motivation</vt:lpstr>
      <vt:lpstr>Zeeman Splitting</vt:lpstr>
      <vt:lpstr>Induced Transitions</vt:lpstr>
      <vt:lpstr>Pumping</vt:lpstr>
      <vt:lpstr>Zero Field Transition</vt:lpstr>
      <vt:lpstr>EM Transition</vt:lpstr>
      <vt:lpstr>Apparatus</vt:lpstr>
      <vt:lpstr>Optics</vt:lpstr>
      <vt:lpstr>Magnetic Coils</vt:lpstr>
      <vt:lpstr>Detection</vt:lpstr>
      <vt:lpstr>Methodology</vt:lpstr>
      <vt:lpstr>Error and Uncertainty</vt:lpstr>
      <vt:lpstr>Results</vt:lpstr>
      <vt:lpstr>Conclusions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Pumping</dc:title>
  <dc:creator>edunn</dc:creator>
  <cp:lastModifiedBy>edunn</cp:lastModifiedBy>
  <cp:revision>48</cp:revision>
  <dcterms:created xsi:type="dcterms:W3CDTF">2011-12-03T17:34:26Z</dcterms:created>
  <dcterms:modified xsi:type="dcterms:W3CDTF">2011-12-06T16:01:40Z</dcterms:modified>
</cp:coreProperties>
</file>