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jpeg" ContentType="image/jpeg"/>
  <Override PartName="/ppt/media/image7.gif" ContentType="image/gif"/>
  <Override PartName="/ppt/media/image2.png" ContentType="image/png"/>
  <Override PartName="/ppt/media/image6.jpeg" ContentType="image/jpeg"/>
  <Override PartName="/ppt/media/image1.png" ContentType="image/png"/>
  <Override PartName="/ppt/media/image3.jpeg" ContentType="image/jpeg"/>
  <Override PartName="/ppt/media/image4.jpeg" ContentType="image/jpeg"/>
  <Override PartName="/ppt/media/image5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406008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406008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406008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Book Antiqu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406008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406008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406008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Book Antiqu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21920" y="1371600"/>
            <a:ext cx="8229240" cy="1828440"/>
          </a:xfrm>
          <a:prstGeom prst="rect">
            <a:avLst/>
          </a:prstGeom>
        </p:spPr>
        <p:txBody>
          <a:bodyPr lIns="45720" rIns="45720" tIns="0" bIns="0"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 cap="all">
                <a:solidFill>
                  <a:srgbClr val="e9d596"/>
                </a:solidFill>
                <a:latin typeface="Lucida Sans"/>
              </a:rPr>
              <a:t>Click to edit Master title style</a:t>
            </a:r>
            <a:endParaRPr b="0" lang="en-US" sz="4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416640"/>
            <a:ext cx="2133360" cy="3646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58C7D153-9AC3-4544-AA1F-10EE22AFEA0B}" type="datetime">
              <a:rPr b="0" lang="en-US" sz="1200" spc="-1" strike="noStrike">
                <a:solidFill>
                  <a:srgbClr val="bcbcbc"/>
                </a:solidFill>
                <a:latin typeface="Book Antiqua"/>
              </a:rPr>
              <a:t>7/22/19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416640"/>
            <a:ext cx="289512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24680" y="6416640"/>
            <a:ext cx="761760" cy="364680"/>
          </a:xfrm>
          <a:prstGeom prst="rect">
            <a:avLst/>
          </a:prstGeom>
        </p:spPr>
        <p:txBody>
          <a:bodyPr lIns="0" rIns="0" tIns="45000" bIns="45000" anchor="b"/>
          <a:p>
            <a:pPr algn="r">
              <a:lnSpc>
                <a:spcPct val="100000"/>
              </a:lnSpc>
            </a:pPr>
            <a:fld id="{4208DA76-484E-4BE2-9271-6D907610284D}" type="slidenum">
              <a:rPr b="0" lang="en-US" sz="1200" spc="-1" strike="noStrike">
                <a:solidFill>
                  <a:srgbClr val="bcbcbc"/>
                </a:solidFill>
                <a:latin typeface="Book Antiqu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ffffff"/>
                </a:solidFill>
                <a:latin typeface="Book Antiqua"/>
              </a:rPr>
              <a:t>Second Outline Level</a:t>
            </a:r>
            <a:endParaRPr b="0" lang="en-US" sz="2200" spc="-1" strike="noStrike">
              <a:solidFill>
                <a:srgbClr val="ffffff"/>
              </a:solidFill>
              <a:latin typeface="Book Antiqu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Book Antiqua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Book Antiqu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Book Antiqua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Book Antiqu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Book Antiqua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Book Antiqu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Book Antiqua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Book Antiqu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Book Antiqua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Book Antiqu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latin typeface="Lucida Sans"/>
              </a:rPr>
              <a:t>Click to edit Master title style</a:t>
            </a:r>
            <a:endParaRPr b="0" lang="en-US" sz="41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90000" rIns="90000" tIns="45000" bIns="45000"/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Click to edit Master text styles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ffffff"/>
                </a:solidFill>
                <a:latin typeface="Book Antiqua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Book Antiqua"/>
            </a:endParaRPr>
          </a:p>
          <a:p>
            <a:pPr lvl="2" marL="1134000" indent="-228240">
              <a:lnSpc>
                <a:spcPct val="100000"/>
              </a:lnSpc>
              <a:spcBef>
                <a:spcPts val="439"/>
              </a:spcBef>
              <a:buClr>
                <a:srgbClr val="ffffff"/>
              </a:buClr>
              <a:buSzPct val="95000"/>
              <a:buFont typeface="Wingdings" charset="2"/>
              <a:buChar char=""/>
            </a:pPr>
            <a:r>
              <a:rPr b="0" lang="en-US" sz="2200" spc="-1" strike="noStrike">
                <a:solidFill>
                  <a:srgbClr val="ffffff"/>
                </a:solidFill>
                <a:latin typeface="Book Antiqua"/>
              </a:rPr>
              <a:t>Third level</a:t>
            </a:r>
            <a:endParaRPr b="0" lang="en-US" sz="2200" spc="-1" strike="noStrike">
              <a:solidFill>
                <a:srgbClr val="ffffff"/>
              </a:solidFill>
              <a:latin typeface="Book Antiqua"/>
            </a:endParaRPr>
          </a:p>
          <a:p>
            <a:pPr lvl="3" marL="1353240" indent="-18252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Wingdings 3" charset="2"/>
              <a:buChar char=""/>
            </a:pPr>
            <a:r>
              <a:rPr b="0" lang="en-US" sz="2000" spc="-1" strike="noStrike">
                <a:solidFill>
                  <a:srgbClr val="ffffff"/>
                </a:solidFill>
                <a:latin typeface="Book Antiqua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Book Antiqua"/>
            </a:endParaRPr>
          </a:p>
          <a:p>
            <a:pPr lvl="4" marL="1545480" indent="-18252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ffffff"/>
                </a:solidFill>
                <a:latin typeface="Book Antiqua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416640"/>
            <a:ext cx="2133360" cy="3646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1F34B4DE-2EC3-43AA-A18C-DEA4F76EBF55}" type="datetime">
              <a:rPr b="0" lang="en-US" sz="1200" spc="-1" strike="noStrike">
                <a:solidFill>
                  <a:srgbClr val="bcbcbc"/>
                </a:solidFill>
                <a:latin typeface="Book Antiqua"/>
              </a:rPr>
              <a:t>7/22/19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416640"/>
            <a:ext cx="289512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924680" y="6416640"/>
            <a:ext cx="761760" cy="364680"/>
          </a:xfrm>
          <a:prstGeom prst="rect">
            <a:avLst/>
          </a:prstGeom>
        </p:spPr>
        <p:txBody>
          <a:bodyPr lIns="0" rIns="0" tIns="45000" bIns="45000" anchor="b"/>
          <a:p>
            <a:pPr algn="r">
              <a:lnSpc>
                <a:spcPct val="100000"/>
              </a:lnSpc>
            </a:pPr>
            <a:fld id="{01935B49-6354-4D92-BC7E-69DB1DA57069}" type="slidenum">
              <a:rPr b="0" lang="en-US" sz="1200" spc="-1" strike="noStrike">
                <a:solidFill>
                  <a:srgbClr val="bcbcbc"/>
                </a:solidFill>
                <a:latin typeface="Book Antiqu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21920" y="1371600"/>
            <a:ext cx="8229240" cy="18284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 algn="ctr">
              <a:lnSpc>
                <a:spcPct val="100000"/>
              </a:lnSpc>
            </a:pPr>
            <a:r>
              <a:rPr b="1" lang="en-US" sz="4800" spc="-1" strike="noStrike" cap="all">
                <a:solidFill>
                  <a:srgbClr val="e9d596"/>
                </a:solidFill>
                <a:latin typeface="Lucida Sans"/>
              </a:rPr>
              <a:t>Optical Pumping</a:t>
            </a:r>
            <a:endParaRPr b="0" lang="en-US" sz="48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33440" y="32767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Trapping Electrons With Light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506760" y="4191120"/>
            <a:ext cx="2057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Book Antiqua"/>
              </a:rPr>
              <a:t>Elijah K. Dunn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5852160" y="6400800"/>
            <a:ext cx="3062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Book Antiqua"/>
              </a:rPr>
              <a:t>PHSX 516, Dec. 6, 2011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latin typeface="Lucida Sans"/>
              </a:rPr>
              <a:t>M</a:t>
            </a:r>
            <a:r>
              <a:rPr b="1" lang="en-US" sz="4100" spc="-1" strike="noStrike">
                <a:solidFill>
                  <a:srgbClr val="e9d596"/>
                </a:solidFill>
                <a:latin typeface="Lucida Sans"/>
              </a:rPr>
              <a:t>a</a:t>
            </a:r>
            <a:r>
              <a:rPr b="1" lang="en-US" sz="4100" spc="-1" strike="noStrike">
                <a:solidFill>
                  <a:srgbClr val="e9d596"/>
                </a:solidFill>
                <a:latin typeface="Lucida Sans"/>
              </a:rPr>
              <a:t>g</a:t>
            </a:r>
            <a:r>
              <a:rPr b="1" lang="en-US" sz="4100" spc="-1" strike="noStrike">
                <a:solidFill>
                  <a:srgbClr val="e9d596"/>
                </a:solidFill>
                <a:latin typeface="Lucida Sans"/>
              </a:rPr>
              <a:t>n</a:t>
            </a:r>
            <a:r>
              <a:rPr b="1" lang="en-US" sz="4100" spc="-1" strike="noStrike">
                <a:solidFill>
                  <a:srgbClr val="e9d596"/>
                </a:solidFill>
                <a:latin typeface="Lucida Sans"/>
              </a:rPr>
              <a:t>e</a:t>
            </a:r>
            <a:r>
              <a:rPr b="1" lang="en-US" sz="4100" spc="-1" strike="noStrike">
                <a:solidFill>
                  <a:srgbClr val="e9d596"/>
                </a:solidFill>
                <a:latin typeface="Lucida Sans"/>
              </a:rPr>
              <a:t>ti</a:t>
            </a:r>
            <a:r>
              <a:rPr b="1" lang="en-US" sz="4100" spc="-1" strike="noStrike">
                <a:solidFill>
                  <a:srgbClr val="e9d596"/>
                </a:solidFill>
                <a:latin typeface="Lucida Sans"/>
              </a:rPr>
              <a:t>c </a:t>
            </a:r>
            <a:r>
              <a:rPr b="1" lang="en-US" sz="4100" spc="-1" strike="noStrike">
                <a:solidFill>
                  <a:srgbClr val="e9d596"/>
                </a:solidFill>
                <a:latin typeface="Lucida Sans"/>
              </a:rPr>
              <a:t>C</a:t>
            </a:r>
            <a:r>
              <a:rPr b="1" lang="en-US" sz="4100" spc="-1" strike="noStrike">
                <a:solidFill>
                  <a:srgbClr val="e9d596"/>
                </a:solidFill>
                <a:latin typeface="Lucida Sans"/>
              </a:rPr>
              <a:t>o</a:t>
            </a:r>
            <a:r>
              <a:rPr b="1" lang="en-US" sz="4100" spc="-1" strike="noStrike">
                <a:solidFill>
                  <a:srgbClr val="e9d596"/>
                </a:solidFill>
                <a:latin typeface="Lucida Sans"/>
              </a:rPr>
              <a:t>il</a:t>
            </a:r>
            <a:r>
              <a:rPr b="1" lang="en-US" sz="4100" spc="-1" strike="noStrike">
                <a:solidFill>
                  <a:srgbClr val="e9d596"/>
                </a:solidFill>
                <a:latin typeface="Lucida Sans"/>
              </a:rPr>
              <a:t>s</a:t>
            </a:r>
            <a:endParaRPr b="0" lang="en-US" sz="41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1600200"/>
            <a:ext cx="8229240" cy="419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Three pairs of Helmholtz coils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ffffff"/>
                </a:solidFill>
                <a:latin typeface="Book Antiqua"/>
              </a:rPr>
              <a:t>Vertical field</a:t>
            </a:r>
            <a:endParaRPr b="0" lang="en-US" sz="2400" spc="-1" strike="noStrike">
              <a:solidFill>
                <a:srgbClr val="ffffff"/>
              </a:solidFill>
              <a:latin typeface="Book Antiqua"/>
            </a:endParaRPr>
          </a:p>
          <a:p>
            <a:pPr lvl="2" marL="1134000" indent="-228240">
              <a:lnSpc>
                <a:spcPct val="100000"/>
              </a:lnSpc>
              <a:spcBef>
                <a:spcPts val="439"/>
              </a:spcBef>
              <a:buClr>
                <a:srgbClr val="ffffff"/>
              </a:buClr>
              <a:buSzPct val="95000"/>
              <a:buFont typeface="Wingdings" charset="2"/>
              <a:buChar char=""/>
            </a:pPr>
            <a:r>
              <a:rPr b="0" lang="en-US" sz="2200" spc="-1" strike="noStrike">
                <a:solidFill>
                  <a:srgbClr val="ffffff"/>
                </a:solidFill>
                <a:latin typeface="Book Antiqua"/>
              </a:rPr>
              <a:t>1.5 gauss/amp; 1.4 gauss max</a:t>
            </a:r>
            <a:endParaRPr b="0" lang="en-US" sz="2200" spc="-1" strike="noStrike">
              <a:solidFill>
                <a:srgbClr val="ffffff"/>
              </a:solidFill>
              <a:latin typeface="Book Antiqua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ffffff"/>
                </a:solidFill>
                <a:latin typeface="Book Antiqua"/>
              </a:rPr>
              <a:t>Horizontal field</a:t>
            </a:r>
            <a:endParaRPr b="0" lang="en-US" sz="2400" spc="-1" strike="noStrike">
              <a:solidFill>
                <a:srgbClr val="ffffff"/>
              </a:solidFill>
              <a:latin typeface="Book Antiqua"/>
            </a:endParaRPr>
          </a:p>
          <a:p>
            <a:pPr lvl="2" marL="1134000" indent="-228240">
              <a:lnSpc>
                <a:spcPct val="100000"/>
              </a:lnSpc>
              <a:spcBef>
                <a:spcPts val="439"/>
              </a:spcBef>
              <a:buClr>
                <a:srgbClr val="ffffff"/>
              </a:buClr>
              <a:buSzPct val="95000"/>
              <a:buFont typeface="Wingdings" charset="2"/>
              <a:buChar char=""/>
            </a:pPr>
            <a:r>
              <a:rPr b="0" lang="en-US" sz="2200" spc="-1" strike="noStrike">
                <a:solidFill>
                  <a:srgbClr val="ffffff"/>
                </a:solidFill>
                <a:latin typeface="Book Antiqua"/>
              </a:rPr>
              <a:t>8.8 gauss/amp; 8 gauss max</a:t>
            </a:r>
            <a:endParaRPr b="0" lang="en-US" sz="2200" spc="-1" strike="noStrike">
              <a:solidFill>
                <a:srgbClr val="ffffff"/>
              </a:solidFill>
              <a:latin typeface="Book Antiqua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ffffff"/>
                </a:solidFill>
                <a:latin typeface="Book Antiqua"/>
              </a:rPr>
              <a:t>Horizontal sweep</a:t>
            </a:r>
            <a:endParaRPr b="0" lang="en-US" sz="2400" spc="-1" strike="noStrike">
              <a:solidFill>
                <a:srgbClr val="ffffff"/>
              </a:solidFill>
              <a:latin typeface="Book Antiqua"/>
            </a:endParaRPr>
          </a:p>
          <a:p>
            <a:pPr lvl="2" marL="1134000" indent="-228240">
              <a:lnSpc>
                <a:spcPct val="100000"/>
              </a:lnSpc>
              <a:spcBef>
                <a:spcPts val="439"/>
              </a:spcBef>
              <a:buClr>
                <a:srgbClr val="ffffff"/>
              </a:buClr>
              <a:buSzPct val="95000"/>
              <a:buFont typeface="Wingdings" charset="2"/>
              <a:buChar char=""/>
            </a:pPr>
            <a:r>
              <a:rPr b="0" lang="en-US" sz="2200" spc="-1" strike="noStrike">
                <a:solidFill>
                  <a:srgbClr val="ffffff"/>
                </a:solidFill>
                <a:latin typeface="Book Antiqua"/>
              </a:rPr>
              <a:t>0.60 gauss/amp; 1 gauss max</a:t>
            </a:r>
            <a:endParaRPr b="0" lang="en-US" sz="22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Radio Frequency (RF) coil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ffffff"/>
                </a:solidFill>
                <a:latin typeface="Book Antiqua"/>
              </a:rPr>
              <a:t>10 kHz – 100 MHz range</a:t>
            </a:r>
            <a:endParaRPr b="0" lang="en-US" sz="24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762120" y="6019920"/>
            <a:ext cx="5790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Book Antiqua"/>
              </a:rPr>
              <a:t>Homogeneity &gt; 2 Gauss over cell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0" dur="indefinite" restart="never" nodeType="tmRoot">
          <p:childTnLst>
            <p:seq>
              <p:cTn id="4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latin typeface="Lucida Sans"/>
              </a:rPr>
              <a:t>Detection</a:t>
            </a:r>
            <a:endParaRPr b="0" lang="en-US" sz="4100" spc="-1" strike="noStrike">
              <a:solidFill>
                <a:srgbClr val="ffffff"/>
              </a:solidFill>
              <a:latin typeface="Book Antiqua"/>
            </a:endParaRPr>
          </a:p>
        </p:txBody>
      </p:sp>
      <p:pic>
        <p:nvPicPr>
          <p:cNvPr id="123" name="Picture 3" descr=""/>
          <p:cNvPicPr/>
          <p:nvPr/>
        </p:nvPicPr>
        <p:blipFill>
          <a:blip r:embed="rId1"/>
          <a:stretch/>
        </p:blipFill>
        <p:spPr>
          <a:xfrm>
            <a:off x="380880" y="1600200"/>
            <a:ext cx="5486040" cy="335232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5867280" y="1841400"/>
            <a:ext cx="320004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Book Antiqua"/>
              </a:rPr>
              <a:t>Photodiode converts light to voltage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Book Antiqua"/>
              </a:rPr>
              <a:t>Oscilloscope plots photodiode voltage versus coil current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Book Antiqua"/>
              </a:rPr>
              <a:t>A decrease in light intensity: dip in the scope trace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Book Antiqua"/>
              </a:rPr>
              <a:t>Dip less than 1% magnitude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Book Antiqua"/>
              </a:rPr>
              <a:t>High gain (1-1000) allows easy detection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424080" y="4648320"/>
            <a:ext cx="2361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82971"/>
                </a:solidFill>
                <a:latin typeface="Book Antiqua"/>
              </a:rPr>
              <a:t>Zero Field Transition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 flipV="1">
            <a:off x="1604880" y="3962520"/>
            <a:ext cx="1442520" cy="68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7" name="CustomShape 5"/>
          <p:cNvSpPr/>
          <p:nvPr/>
        </p:nvSpPr>
        <p:spPr>
          <a:xfrm>
            <a:off x="2786040" y="5246280"/>
            <a:ext cx="1599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Book Antiqua"/>
              </a:rPr>
              <a:t>Rb</a:t>
            </a:r>
            <a:r>
              <a:rPr b="0" lang="en-US" sz="1800" spc="-1" strike="noStrike" baseline="30000">
                <a:solidFill>
                  <a:srgbClr val="ffffff"/>
                </a:solidFill>
                <a:latin typeface="Book Antiqua"/>
              </a:rPr>
              <a:t>87</a:t>
            </a:r>
            <a:r>
              <a:rPr b="0" lang="en-US" sz="1800" spc="-1" strike="noStrike">
                <a:solidFill>
                  <a:srgbClr val="ffffff"/>
                </a:solidFill>
                <a:latin typeface="Book Antiqua"/>
              </a:rPr>
              <a:t> EM Dip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4800600" y="5257800"/>
            <a:ext cx="1676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Book Antiqua"/>
              </a:rPr>
              <a:t>Rb</a:t>
            </a:r>
            <a:r>
              <a:rPr b="0" lang="en-US" sz="1800" spc="-1" strike="noStrike" baseline="30000">
                <a:solidFill>
                  <a:srgbClr val="ffffff"/>
                </a:solidFill>
                <a:latin typeface="Book Antiqua"/>
              </a:rPr>
              <a:t>85</a:t>
            </a:r>
            <a:r>
              <a:rPr b="0" lang="en-US" sz="1800" spc="-1" strike="noStrike">
                <a:solidFill>
                  <a:srgbClr val="ffffff"/>
                </a:solidFill>
                <a:latin typeface="Book Antiqua"/>
              </a:rPr>
              <a:t> EM Dip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 flipV="1">
            <a:off x="3586320" y="3276720"/>
            <a:ext cx="299520" cy="196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0" name="CustomShape 8"/>
          <p:cNvSpPr/>
          <p:nvPr/>
        </p:nvSpPr>
        <p:spPr>
          <a:xfrm flipH="1" flipV="1">
            <a:off x="4386240" y="3351960"/>
            <a:ext cx="1252080" cy="190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42" dur="indefinite" restart="never" nodeType="tmRoot">
          <p:childTnLst>
            <p:seq>
              <p:cTn id="43" dur="indefinite" nodeType="mainSeq">
                <p:childTnLst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latin typeface="Lucida Sans"/>
              </a:rPr>
              <a:t>Methodology</a:t>
            </a:r>
            <a:endParaRPr b="0" lang="en-US" sz="41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Temperature stabilization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Alignment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Gain settings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Sweep the horizontal field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Locate Zero Field Transition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Minimize width with vertical field coil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Input EM wave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Search for EM dip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Change frequency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</p:spTree>
  </p:cSld>
  <p:timing>
    <p:tnLst>
      <p:par>
        <p:cTn id="68" dur="indefinite" restart="never" nodeType="tmRoot">
          <p:childTnLst>
            <p:seq>
              <p:cTn id="6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latin typeface="Lucida Sans"/>
              </a:rPr>
              <a:t>Error and Uncertainty</a:t>
            </a:r>
            <a:endParaRPr b="0" lang="en-US" sz="41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560" y="16920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Coil Current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ffffff"/>
                </a:solidFill>
                <a:latin typeface="Book Antiqua"/>
              </a:rPr>
              <a:t>Current conversion less than 1% offset </a:t>
            </a:r>
            <a:endParaRPr b="0" lang="en-US" sz="2400" spc="-1" strike="noStrike">
              <a:solidFill>
                <a:srgbClr val="ffffff"/>
              </a:solidFill>
              <a:latin typeface="Book Antiqua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ffffff"/>
                </a:solidFill>
                <a:latin typeface="Book Antiqua"/>
              </a:rPr>
              <a:t>Voltmeter uncertainty (0.15%±2)</a:t>
            </a:r>
            <a:endParaRPr b="0" lang="en-US" sz="24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Inhomogeneity of Helmholtz coil fields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Alignment parallel to geomagnetic field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Area magnetic fields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ffffff"/>
                </a:solidFill>
                <a:latin typeface="Book Antiqua"/>
              </a:rPr>
              <a:t>Moving elevator</a:t>
            </a:r>
            <a:endParaRPr b="0" lang="en-US" sz="2400" spc="-1" strike="noStrike">
              <a:solidFill>
                <a:srgbClr val="ffffff"/>
              </a:solidFill>
              <a:latin typeface="Book Antiqua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ffffff"/>
                </a:solidFill>
                <a:latin typeface="Book Antiqua"/>
              </a:rPr>
              <a:t>Metallic structure</a:t>
            </a:r>
            <a:endParaRPr b="0" lang="en-US" sz="2400" spc="-1" strike="noStrike">
              <a:solidFill>
                <a:srgbClr val="ffffff"/>
              </a:solidFill>
              <a:latin typeface="Book Antiqua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ffffff"/>
              </a:solidFill>
              <a:latin typeface="Book Antiqua"/>
            </a:endParaRPr>
          </a:p>
        </p:txBody>
      </p:sp>
    </p:spTree>
  </p:cSld>
  <p:timing>
    <p:tnLst>
      <p:par>
        <p:cTn id="70" dur="indefinite" restart="never" nodeType="tmRoot">
          <p:childTnLst>
            <p:seq>
              <p:cTn id="7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latin typeface="Lucida Sans"/>
              </a:rPr>
              <a:t>Results</a:t>
            </a:r>
            <a:endParaRPr b="0" lang="en-US" sz="4100" spc="-1" strike="noStrike">
              <a:solidFill>
                <a:srgbClr val="ffffff"/>
              </a:solidFill>
              <a:latin typeface="Book Antiqua"/>
            </a:endParaRPr>
          </a:p>
        </p:txBody>
      </p:sp>
      <p:pic>
        <p:nvPicPr>
          <p:cNvPr id="136" name="Picture 4" descr=""/>
          <p:cNvPicPr/>
          <p:nvPr/>
        </p:nvPicPr>
        <p:blipFill>
          <a:blip r:embed="rId1"/>
          <a:stretch/>
        </p:blipFill>
        <p:spPr>
          <a:xfrm>
            <a:off x="366840" y="1752480"/>
            <a:ext cx="4952520" cy="371448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5654160" y="3016440"/>
            <a:ext cx="2971440" cy="12096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Book Antiqu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2" dur="indefinite" restart="never" nodeType="tmRoot">
          <p:childTnLst>
            <p:seq>
              <p:cTn id="7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latin typeface="Lucida Sans"/>
              </a:rPr>
              <a:t>Conclusions</a:t>
            </a:r>
            <a:endParaRPr b="0" lang="en-US" sz="41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694520"/>
            <a:ext cx="8229240" cy="4708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</p:spTree>
  </p:cSld>
  <p:timing>
    <p:tnLst>
      <p:par>
        <p:cTn id="74" dur="indefinite" restart="never" nodeType="tmRoot">
          <p:childTnLst>
            <p:seq>
              <p:cTn id="7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latin typeface="Lucida Sans"/>
              </a:rPr>
              <a:t>Acknowledgements</a:t>
            </a:r>
            <a:endParaRPr b="0" lang="en-US" sz="41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My partner: S. Halder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Physics Dept. for providing the $14,000 Optical Pumping Apparatus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Prof. Han for suggestions and help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</p:spTree>
  </p:cSld>
  <p:timing>
    <p:tnLst>
      <p:par>
        <p:cTn id="76" dur="indefinite" restart="never" nodeType="tmRoot">
          <p:childTnLst>
            <p:seq>
              <p:cTn id="7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latin typeface="Lucida Sans"/>
              </a:rPr>
              <a:t>Motivation</a:t>
            </a:r>
            <a:endParaRPr b="0" lang="en-US" sz="41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8288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Demonstrate Zeeman Splitting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Determine the g-factor of Rb</a:t>
            </a:r>
            <a:r>
              <a:rPr b="0" lang="en-US" sz="2800" spc="-1" strike="noStrike" baseline="30000">
                <a:solidFill>
                  <a:srgbClr val="ffffff"/>
                </a:solidFill>
                <a:latin typeface="Book Antiqua"/>
              </a:rPr>
              <a:t>85</a:t>
            </a: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 and Rb</a:t>
            </a:r>
            <a:r>
              <a:rPr b="0" lang="en-US" sz="2800" spc="-1" strike="noStrike" baseline="30000">
                <a:solidFill>
                  <a:srgbClr val="ffffff"/>
                </a:solidFill>
                <a:latin typeface="Book Antiqua"/>
              </a:rPr>
              <a:t>87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Optical pumping lab rarely gets completed by students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13716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13716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Book Antiqua"/>
              </a:rPr>
              <a:t>“</a:t>
            </a:r>
            <a:r>
              <a:rPr b="0" lang="en-US" sz="2400" spc="-1" strike="noStrike">
                <a:solidFill>
                  <a:srgbClr val="ffffff"/>
                </a:solidFill>
                <a:latin typeface="Book Antiqua"/>
              </a:rPr>
              <a:t>It is only a small exaggeration to claim these [optical pumping] experiments constitute an atomic physics course.”</a:t>
            </a:r>
            <a:endParaRPr b="0" lang="en-US" sz="2400" spc="-1" strike="noStrike">
              <a:solidFill>
                <a:srgbClr val="ffffff"/>
              </a:solidFill>
              <a:latin typeface="Book Antiqua"/>
            </a:endParaRPr>
          </a:p>
          <a:p>
            <a:pPr marL="13716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Book Antiqua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Book Antiqua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Book Antiqua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Book Antiqua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Book Antiqua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Book Antiqua"/>
              </a:rPr>
              <a:t>-TeachSpin Manual</a:t>
            </a:r>
            <a:endParaRPr b="0" lang="en-US" sz="2400" spc="-1" strike="noStrike">
              <a:solidFill>
                <a:srgbClr val="ffffff"/>
              </a:solidFill>
              <a:latin typeface="Book Antiqu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latin typeface="Lucida Sans"/>
              </a:rPr>
              <a:t>Zeeman Splitting</a:t>
            </a:r>
            <a:endParaRPr b="0" lang="en-US" sz="4100" spc="-1" strike="noStrike">
              <a:solidFill>
                <a:srgbClr val="ffffff"/>
              </a:solidFill>
              <a:latin typeface="Book Antiqua"/>
            </a:endParaRPr>
          </a:p>
        </p:txBody>
      </p:sp>
      <p:pic>
        <p:nvPicPr>
          <p:cNvPr id="89" name="Picture 3" descr=""/>
          <p:cNvPicPr/>
          <p:nvPr/>
        </p:nvPicPr>
        <p:blipFill>
          <a:blip r:embed="rId1"/>
          <a:stretch/>
        </p:blipFill>
        <p:spPr>
          <a:xfrm>
            <a:off x="304920" y="1600200"/>
            <a:ext cx="4914720" cy="435240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5638680" y="1688040"/>
            <a:ext cx="2971440" cy="37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Book Antiqua"/>
              </a:rPr>
              <a:t>Fine and Hyperfine states from electron spin dipoles and orbit fields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Book Antiqua"/>
              </a:rPr>
              <a:t>In the presence of a magnetic field Hyperfine energy states are split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latin typeface="Lucida Sans"/>
              </a:rPr>
              <a:t>Induced Transitions</a:t>
            </a:r>
            <a:endParaRPr b="0" lang="en-US" sz="4100" spc="-1" strike="noStrike">
              <a:solidFill>
                <a:srgbClr val="ffffff"/>
              </a:solidFill>
              <a:latin typeface="Book Antiqua"/>
            </a:endParaRPr>
          </a:p>
        </p:txBody>
      </p:sp>
      <p:pic>
        <p:nvPicPr>
          <p:cNvPr id="92" name="Picture 3" descr=""/>
          <p:cNvPicPr/>
          <p:nvPr/>
        </p:nvPicPr>
        <p:blipFill>
          <a:blip r:embed="rId1"/>
          <a:stretch/>
        </p:blipFill>
        <p:spPr>
          <a:xfrm>
            <a:off x="304920" y="1600200"/>
            <a:ext cx="4914720" cy="4352400"/>
          </a:xfrm>
          <a:prstGeom prst="rect">
            <a:avLst/>
          </a:prstGeom>
          <a:ln>
            <a:noFill/>
          </a:ln>
        </p:spPr>
      </p:pic>
      <p:grpSp>
        <p:nvGrpSpPr>
          <p:cNvPr id="93" name="Group 2"/>
          <p:cNvGrpSpPr/>
          <p:nvPr/>
        </p:nvGrpSpPr>
        <p:grpSpPr>
          <a:xfrm>
            <a:off x="5105520" y="2362320"/>
            <a:ext cx="485280" cy="2437920"/>
            <a:chOff x="5105520" y="2362320"/>
            <a:chExt cx="485280" cy="2437920"/>
          </a:xfrm>
        </p:grpSpPr>
        <p:sp>
          <p:nvSpPr>
            <p:cNvPr id="94" name="CustomShape 3"/>
            <p:cNvSpPr/>
            <p:nvPr/>
          </p:nvSpPr>
          <p:spPr>
            <a:xfrm flipH="1">
              <a:off x="5105520" y="2362320"/>
              <a:ext cx="485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round/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5" name="CustomShape 4"/>
            <p:cNvSpPr/>
            <p:nvPr/>
          </p:nvSpPr>
          <p:spPr>
            <a:xfrm rot="5400000">
              <a:off x="4129200" y="3338640"/>
              <a:ext cx="2437920" cy="485280"/>
            </a:xfrm>
            <a:prstGeom prst="bentConnector3">
              <a:avLst>
                <a:gd name="adj1" fmla="val 100243"/>
              </a:avLst>
            </a:prstGeom>
            <a:noFill/>
            <a:ln w="3816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96" name="CustomShape 5"/>
          <p:cNvSpPr/>
          <p:nvPr/>
        </p:nvSpPr>
        <p:spPr>
          <a:xfrm>
            <a:off x="5997600" y="1600200"/>
            <a:ext cx="304776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Book Antiqua"/>
              </a:rPr>
              <a:t>Electron in  state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Book Antiqua"/>
              </a:rPr>
              <a:t>798.4 nm photon induces transition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Book Antiqua"/>
              </a:rPr>
              <a:t>Spontaneous emission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Book Antiqua"/>
                <a:ea typeface="Cambria Math"/>
              </a:rPr>
              <a:t>Emission in all directions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Book Antiqua"/>
                <a:ea typeface="Cambria Math"/>
              </a:rPr>
              <a:t>Start again!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 flipH="1">
            <a:off x="5104800" y="4800600"/>
            <a:ext cx="837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8" name="Group 7"/>
          <p:cNvGrpSpPr/>
          <p:nvPr/>
        </p:nvGrpSpPr>
        <p:grpSpPr>
          <a:xfrm>
            <a:off x="5083200" y="2364480"/>
            <a:ext cx="622440" cy="3502800"/>
            <a:chOff x="5083200" y="2364480"/>
            <a:chExt cx="622440" cy="3502800"/>
          </a:xfrm>
        </p:grpSpPr>
        <p:grpSp>
          <p:nvGrpSpPr>
            <p:cNvPr id="99" name="Group 8"/>
            <p:cNvGrpSpPr/>
            <p:nvPr/>
          </p:nvGrpSpPr>
          <p:grpSpPr>
            <a:xfrm>
              <a:off x="5083200" y="2364480"/>
              <a:ext cx="622440" cy="2740320"/>
              <a:chOff x="5083200" y="2364480"/>
              <a:chExt cx="622440" cy="2740320"/>
            </a:xfrm>
          </p:grpSpPr>
          <p:sp>
            <p:nvSpPr>
              <p:cNvPr id="100" name="CustomShape 9"/>
              <p:cNvSpPr/>
              <p:nvPr/>
            </p:nvSpPr>
            <p:spPr>
              <a:xfrm flipH="1" rot="16200000">
                <a:off x="4092840" y="3492000"/>
                <a:ext cx="2740320" cy="485280"/>
              </a:xfrm>
              <a:prstGeom prst="bentConnector3">
                <a:avLst>
                  <a:gd name="adj1" fmla="val -264"/>
                </a:avLst>
              </a:prstGeom>
              <a:noFill/>
              <a:ln w="28440">
                <a:solidFill>
                  <a:srgbClr val="00206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" name="CustomShape 10"/>
              <p:cNvSpPr/>
              <p:nvPr/>
            </p:nvSpPr>
            <p:spPr>
              <a:xfrm flipH="1">
                <a:off x="5083200" y="4865040"/>
                <a:ext cx="6220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rgbClr val="002060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2" name="CustomShape 11"/>
              <p:cNvSpPr/>
              <p:nvPr/>
            </p:nvSpPr>
            <p:spPr>
              <a:xfrm flipH="1">
                <a:off x="5083200" y="4713840"/>
                <a:ext cx="6220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rgbClr val="002060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" name="CustomShape 12"/>
              <p:cNvSpPr/>
              <p:nvPr/>
            </p:nvSpPr>
            <p:spPr>
              <a:xfrm flipH="1">
                <a:off x="5083200" y="4557240"/>
                <a:ext cx="6220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rgbClr val="002060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04" name="Line 13"/>
            <p:cNvSpPr/>
            <p:nvPr/>
          </p:nvSpPr>
          <p:spPr>
            <a:xfrm>
              <a:off x="5705280" y="5105160"/>
              <a:ext cx="360" cy="762120"/>
            </a:xfrm>
            <a:prstGeom prst="line">
              <a:avLst/>
            </a:prstGeom>
            <a:ln w="28440">
              <a:solidFill>
                <a:srgbClr val="00206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CustomShape 14"/>
            <p:cNvSpPr/>
            <p:nvPr/>
          </p:nvSpPr>
          <p:spPr>
            <a:xfrm flipH="1">
              <a:off x="5105520" y="5715000"/>
              <a:ext cx="599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02060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CustomShape 15"/>
            <p:cNvSpPr/>
            <p:nvPr/>
          </p:nvSpPr>
          <p:spPr>
            <a:xfrm flipH="1">
              <a:off x="5105520" y="5600520"/>
              <a:ext cx="599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02060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"/>
                            </p:stCondLst>
                            <p:childTnLst>
                              <p:par>
                                <p:cTn id="1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1"/>
                            </p:stCondLst>
                            <p:childTnLst>
                              <p:par>
                                <p:cTn id="2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latin typeface="Lucida Sans"/>
              </a:rPr>
              <a:t>Pumping</a:t>
            </a:r>
            <a:endParaRPr b="0" lang="en-US" sz="41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Electrons emit a photon and loose energy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Electrons can deexcite to any  Zeeman state with equal probability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Highest Zeeman state of the non-excited energy level can not gain a unit of angular momentum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Electrons cannot transition and will accumulate in that level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They have been “pumped” with optical waves!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</p:spTree>
  </p:cSld>
  <p:timing>
    <p:tnLst>
      <p:par>
        <p:cTn id="30" dur="indefinite" restart="never" nodeType="tmRoot">
          <p:childTnLst>
            <p:seq>
              <p:cTn id="3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latin typeface="Lucida Sans"/>
              </a:rPr>
              <a:t>Zero Field Transition</a:t>
            </a:r>
            <a:endParaRPr b="0" lang="en-US" sz="41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7560" y="222228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Electrons are in the pumped state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Maximum transmission of light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Magnetic field diminishes to zero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Zeeman states collapse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Light transmission decreases as absorption increases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</p:spTree>
  </p:cSld>
  <p:timing>
    <p:tnLst>
      <p:par>
        <p:cTn id="32" dur="indefinite" restart="never" nodeType="tmRoot">
          <p:childTnLst>
            <p:seq>
              <p:cTn id="3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latin typeface="Lucida Sans"/>
              </a:rPr>
              <a:t>EM Transition</a:t>
            </a:r>
            <a:endParaRPr b="0" lang="en-US" sz="41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3716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Electrons are in the pumped state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Maximum transmission of light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Input EM wave matches the energy difference between Zeeman states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Transitions occur that drop the electrons out of the pumped state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Light transmission decreases as absorption increases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</p:spTree>
  </p:cSld>
  <p:timing>
    <p:tnLst>
      <p:par>
        <p:cTn id="34" dur="indefinite" restart="never" nodeType="tmRoot">
          <p:childTnLst>
            <p:seq>
              <p:cTn id="3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92840" y="2286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latin typeface="Lucida Sans"/>
              </a:rPr>
              <a:t>Apparatus</a:t>
            </a:r>
            <a:endParaRPr b="0" lang="en-US" sz="4100" spc="-1" strike="noStrike">
              <a:solidFill>
                <a:srgbClr val="ffffff"/>
              </a:solidFill>
              <a:latin typeface="Book Antiqua"/>
            </a:endParaRPr>
          </a:p>
        </p:txBody>
      </p:sp>
      <p:pic>
        <p:nvPicPr>
          <p:cNvPr id="114" name="Picture 3" descr=""/>
          <p:cNvPicPr/>
          <p:nvPr/>
        </p:nvPicPr>
        <p:blipFill>
          <a:blip r:embed="rId1"/>
          <a:stretch/>
        </p:blipFill>
        <p:spPr>
          <a:xfrm>
            <a:off x="609480" y="1523880"/>
            <a:ext cx="4285800" cy="2580840"/>
          </a:xfrm>
          <a:prstGeom prst="rect">
            <a:avLst/>
          </a:prstGeom>
          <a:ln>
            <a:noFill/>
          </a:ln>
        </p:spPr>
      </p:pic>
      <p:pic>
        <p:nvPicPr>
          <p:cNvPr id="115" name="Picture 4" descr=""/>
          <p:cNvPicPr/>
          <p:nvPr/>
        </p:nvPicPr>
        <p:blipFill>
          <a:blip r:embed="rId2"/>
          <a:stretch/>
        </p:blipFill>
        <p:spPr>
          <a:xfrm>
            <a:off x="838080" y="4648320"/>
            <a:ext cx="7538040" cy="171432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5410080" y="1600200"/>
            <a:ext cx="327636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Lucida Sans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Book Antiqua"/>
              </a:rPr>
              <a:t>RF discharge lamp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Lucida Sans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Book Antiqua"/>
              </a:rPr>
              <a:t>Optics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Lucida Sans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Book Antiqua"/>
              </a:rPr>
              <a:t>Pumping Cell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Lucida Sans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Book Antiqua"/>
              </a:rPr>
              <a:t>Optics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Lucida Sans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Book Antiqua"/>
              </a:rPr>
              <a:t>Detector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Lucida Sans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Book Antiqua"/>
              </a:rPr>
              <a:t>Magnetic Coils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6" dur="indefinite" restart="never" nodeType="tmRoot">
          <p:childTnLst>
            <p:seq>
              <p:cTn id="3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latin typeface="Lucida Sans"/>
              </a:rPr>
              <a:t>Optics</a:t>
            </a:r>
            <a:endParaRPr b="0" lang="en-US" sz="4100" spc="-1" strike="noStrike">
              <a:solidFill>
                <a:srgbClr val="ffffff"/>
              </a:solidFill>
              <a:latin typeface="Book Antiqua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RF discharge lamp provides light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ffffff"/>
                </a:solidFill>
                <a:latin typeface="Book Antiqua"/>
              </a:rPr>
              <a:t>Composed of Rb</a:t>
            </a:r>
            <a:r>
              <a:rPr b="0" lang="en-US" sz="2400" spc="-1" strike="noStrike" baseline="30000">
                <a:solidFill>
                  <a:srgbClr val="ffffff"/>
                </a:solidFill>
                <a:latin typeface="Book Antiqua"/>
              </a:rPr>
              <a:t>85</a:t>
            </a:r>
            <a:r>
              <a:rPr b="0" lang="en-US" sz="2400" spc="-1" strike="noStrike">
                <a:solidFill>
                  <a:srgbClr val="ffffff"/>
                </a:solidFill>
                <a:latin typeface="Book Antiqua"/>
              </a:rPr>
              <a:t>, Rb</a:t>
            </a:r>
            <a:r>
              <a:rPr b="0" lang="en-US" sz="2400" spc="-1" strike="noStrike" baseline="30000">
                <a:solidFill>
                  <a:srgbClr val="ffffff"/>
                </a:solidFill>
                <a:latin typeface="Book Antiqua"/>
              </a:rPr>
              <a:t>87</a:t>
            </a:r>
            <a:r>
              <a:rPr b="0" lang="en-US" sz="2400" spc="-1" strike="noStrike">
                <a:solidFill>
                  <a:srgbClr val="ffffff"/>
                </a:solidFill>
                <a:latin typeface="Book Antiqua"/>
              </a:rPr>
              <a:t> and Xenon gas (buffer)</a:t>
            </a:r>
            <a:endParaRPr b="0" lang="en-US" sz="24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Plano-convex lens to collimate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Interference filter to transmit 798.4 nm light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Linear polarizer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¼ wave plate to circularly polarize light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ffffff"/>
                </a:solidFill>
                <a:latin typeface="Book Antiqua"/>
              </a:rPr>
              <a:t>Ensures direction independent absorption</a:t>
            </a:r>
            <a:endParaRPr b="0" lang="en-US" sz="24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Plano-convex lens for focusing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Book Antiqua"/>
              </a:rPr>
              <a:t>Photodiode detector</a:t>
            </a:r>
            <a:endParaRPr b="0" lang="en-US" sz="2800" spc="-1" strike="noStrike">
              <a:solidFill>
                <a:srgbClr val="ffffff"/>
              </a:solidFill>
              <a:latin typeface="Book Antiqua"/>
            </a:endParaRPr>
          </a:p>
        </p:txBody>
      </p:sp>
    </p:spTree>
  </p:cSld>
  <p:timing>
    <p:tnLst>
      <p:par>
        <p:cTn id="38" dur="indefinite" restart="never" nodeType="tmRoot">
          <p:childTnLst>
            <p:seq>
              <p:cTn id="3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991</TotalTime>
  <Application>LibreOffice/6.0.7.3$Linux_X86_64 LibreOffice_project/00m0$Build-3</Application>
  <Words>591</Words>
  <Paragraphs>113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2011-12-03T17:34:26Z</dcterms:created>
  <dc:creator>edunn</dc:creator>
  <dc:description/>
  <dc:language>en-US</dc:language>
  <cp:lastModifiedBy/>
  <dcterms:modified xsi:type="dcterms:W3CDTF">2019-07-22T16:39:13Z</dcterms:modified>
  <cp:revision>51</cp:revision>
  <dc:subject/>
  <dc:title>Optical Pumping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