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bookmarkIdSeed="4">
  <p:sldMasterIdLst>
    <p:sldMasterId id="2147483652" r:id="rId1"/>
  </p:sldMasterIdLst>
  <p:notesMasterIdLst>
    <p:notesMasterId r:id="rId21"/>
  </p:notesMasterIdLst>
  <p:handoutMasterIdLst>
    <p:handoutMasterId r:id="rId22"/>
  </p:handoutMasterIdLst>
  <p:sldIdLst>
    <p:sldId id="535" r:id="rId2"/>
    <p:sldId id="639" r:id="rId3"/>
    <p:sldId id="645" r:id="rId4"/>
    <p:sldId id="640" r:id="rId5"/>
    <p:sldId id="646" r:id="rId6"/>
    <p:sldId id="650" r:id="rId7"/>
    <p:sldId id="651" r:id="rId8"/>
    <p:sldId id="641" r:id="rId9"/>
    <p:sldId id="642" r:id="rId10"/>
    <p:sldId id="634" r:id="rId11"/>
    <p:sldId id="652" r:id="rId12"/>
    <p:sldId id="653" r:id="rId13"/>
    <p:sldId id="654" r:id="rId14"/>
    <p:sldId id="655" r:id="rId15"/>
    <p:sldId id="656" r:id="rId16"/>
    <p:sldId id="657" r:id="rId17"/>
    <p:sldId id="658" r:id="rId18"/>
    <p:sldId id="643" r:id="rId19"/>
    <p:sldId id="537" r:id="rId20"/>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charset="-128"/>
        <a:ea typeface="ＭＳ Ｐゴシック" charset="-128"/>
        <a:cs typeface="+mn-cs"/>
      </a:defRPr>
    </a:lvl1pPr>
    <a:lvl2pPr marL="457200" algn="ctr" rtl="0" fontAlgn="ctr">
      <a:spcBef>
        <a:spcPct val="0"/>
      </a:spcBef>
      <a:spcAft>
        <a:spcPct val="0"/>
      </a:spcAft>
      <a:defRPr kumimoji="1" kern="1200">
        <a:solidFill>
          <a:srgbClr val="000000"/>
        </a:solidFill>
        <a:latin typeface="ＭＳ Ｐゴシック" charset="-128"/>
        <a:ea typeface="ＭＳ Ｐゴシック" charset="-128"/>
        <a:cs typeface="+mn-cs"/>
      </a:defRPr>
    </a:lvl2pPr>
    <a:lvl3pPr marL="914400" algn="ctr" rtl="0" fontAlgn="ctr">
      <a:spcBef>
        <a:spcPct val="0"/>
      </a:spcBef>
      <a:spcAft>
        <a:spcPct val="0"/>
      </a:spcAft>
      <a:defRPr kumimoji="1" kern="1200">
        <a:solidFill>
          <a:srgbClr val="000000"/>
        </a:solidFill>
        <a:latin typeface="ＭＳ Ｐゴシック" charset="-128"/>
        <a:ea typeface="ＭＳ Ｐゴシック" charset="-128"/>
        <a:cs typeface="+mn-cs"/>
      </a:defRPr>
    </a:lvl3pPr>
    <a:lvl4pPr marL="1371600" algn="ctr" rtl="0" fontAlgn="ctr">
      <a:spcBef>
        <a:spcPct val="0"/>
      </a:spcBef>
      <a:spcAft>
        <a:spcPct val="0"/>
      </a:spcAft>
      <a:defRPr kumimoji="1" kern="1200">
        <a:solidFill>
          <a:srgbClr val="000000"/>
        </a:solidFill>
        <a:latin typeface="ＭＳ Ｐゴシック" charset="-128"/>
        <a:ea typeface="ＭＳ Ｐゴシック" charset="-128"/>
        <a:cs typeface="+mn-cs"/>
      </a:defRPr>
    </a:lvl4pPr>
    <a:lvl5pPr marL="1828800" algn="ctr" rtl="0" fontAlgn="ctr">
      <a:spcBef>
        <a:spcPct val="0"/>
      </a:spcBef>
      <a:spcAft>
        <a:spcPct val="0"/>
      </a:spcAft>
      <a:defRPr kumimoji="1" kern="1200">
        <a:solidFill>
          <a:srgbClr val="000000"/>
        </a:solidFill>
        <a:latin typeface="ＭＳ Ｐゴシック" charset="-128"/>
        <a:ea typeface="ＭＳ Ｐゴシック" charset="-128"/>
        <a:cs typeface="+mn-cs"/>
      </a:defRPr>
    </a:lvl5pPr>
    <a:lvl6pPr marL="2286000" algn="l" defTabSz="914400" rtl="0" eaLnBrk="1" latinLnBrk="0" hangingPunct="1">
      <a:defRPr kumimoji="1" kern="1200">
        <a:solidFill>
          <a:srgbClr val="000000"/>
        </a:solidFill>
        <a:latin typeface="ＭＳ Ｐゴシック" charset="-128"/>
        <a:ea typeface="ＭＳ Ｐゴシック" charset="-128"/>
        <a:cs typeface="+mn-cs"/>
      </a:defRPr>
    </a:lvl6pPr>
    <a:lvl7pPr marL="2743200" algn="l" defTabSz="914400" rtl="0" eaLnBrk="1" latinLnBrk="0" hangingPunct="1">
      <a:defRPr kumimoji="1" kern="1200">
        <a:solidFill>
          <a:srgbClr val="000000"/>
        </a:solidFill>
        <a:latin typeface="ＭＳ Ｐゴシック" charset="-128"/>
        <a:ea typeface="ＭＳ Ｐゴシック" charset="-128"/>
        <a:cs typeface="+mn-cs"/>
      </a:defRPr>
    </a:lvl7pPr>
    <a:lvl8pPr marL="3200400" algn="l" defTabSz="914400" rtl="0" eaLnBrk="1" latinLnBrk="0" hangingPunct="1">
      <a:defRPr kumimoji="1" kern="1200">
        <a:solidFill>
          <a:srgbClr val="000000"/>
        </a:solidFill>
        <a:latin typeface="ＭＳ Ｐゴシック" charset="-128"/>
        <a:ea typeface="ＭＳ Ｐゴシック" charset="-128"/>
        <a:cs typeface="+mn-cs"/>
      </a:defRPr>
    </a:lvl8pPr>
    <a:lvl9pPr marL="3657600" algn="l" defTabSz="914400" rtl="0" eaLnBrk="1" latinLnBrk="0" hangingPunct="1">
      <a:defRPr kumimoji="1" kern="1200">
        <a:solidFill>
          <a:srgbClr val="000000"/>
        </a:solidFill>
        <a:latin typeface="ＭＳ Ｐゴシック" charset="-128"/>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333399"/>
    <a:srgbClr val="0033CC"/>
    <a:srgbClr val="0000FF"/>
    <a:srgbClr val="E73440"/>
    <a:srgbClr val="C07000"/>
    <a:srgbClr val="1782DB"/>
    <a:srgbClr val="808000"/>
    <a:srgbClr val="706ABA"/>
    <a:srgbClr val="1BA1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89842" autoAdjust="0"/>
  </p:normalViewPr>
  <p:slideViewPr>
    <p:cSldViewPr>
      <p:cViewPr varScale="1">
        <p:scale>
          <a:sx n="102" d="100"/>
          <a:sy n="102" d="100"/>
        </p:scale>
        <p:origin x="2208"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5" d="100"/>
          <a:sy n="75" d="100"/>
        </p:scale>
        <p:origin x="2852"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2018 NANJING FUJITSU NANDA SOFTWARE TECHNOLOGY CO., LTD.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BFC466D8-B42A-4E43-B4D9-57F0874CEFA0}" type="slidenum">
              <a:rPr lang="en-GB" altLang="ja-JP"/>
              <a:pPr/>
              <a:t>‹#›</a:t>
            </a:fld>
            <a:endParaRPr lang="en-GB" altLang="ja-JP"/>
          </a:p>
        </p:txBody>
      </p:sp>
      <p:sp>
        <p:nvSpPr>
          <p:cNvPr id="6" name="Rectangle 30"/>
          <p:cNvSpPr txBox="1">
            <a:spLocks noChangeArrowheads="1"/>
          </p:cNvSpPr>
          <p:nvPr/>
        </p:nvSpPr>
        <p:spPr bwMode="gray">
          <a:xfrm>
            <a:off x="162446" y="47626"/>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anose="020B0600070205080204" pitchFamily="34"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a:lstStyle>
          <a:p>
            <a:pPr algn="l"/>
            <a:r>
              <a:rPr lang="en-US" altLang="zh-CN" dirty="0"/>
              <a:t>FNST CONFIDENTIAL</a:t>
            </a:r>
            <a:endParaRPr lang="de-DE" altLang="ja-JP" dirty="0"/>
          </a:p>
        </p:txBody>
      </p:sp>
    </p:spTree>
    <p:extLst>
      <p:ext uri="{BB962C8B-B14F-4D97-AF65-F5344CB8AC3E}">
        <p14:creationId xmlns:p14="http://schemas.microsoft.com/office/powerpoint/2010/main" val="17574438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a:t>Copyright 2018 NANJING FUJITSU NANDA SOFTWARE TECHNOLOGY CO., LTD.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5A205A6B-F37F-4E8D-9C04-D282A90E56E8}" type="slidenum">
              <a:rPr lang="en-US" altLang="ja-JP"/>
              <a:pPr/>
              <a:t>‹#›</a:t>
            </a:fld>
            <a:endParaRPr lang="en-US" altLang="ja-JP"/>
          </a:p>
        </p:txBody>
      </p:sp>
      <p:sp>
        <p:nvSpPr>
          <p:cNvPr id="8" name="Rectangle 30"/>
          <p:cNvSpPr txBox="1">
            <a:spLocks noChangeArrowheads="1"/>
          </p:cNvSpPr>
          <p:nvPr/>
        </p:nvSpPr>
        <p:spPr bwMode="gray">
          <a:xfrm>
            <a:off x="162446" y="47626"/>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anose="020B0600070205080204" pitchFamily="34"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a:lstStyle>
          <a:p>
            <a:pPr algn="l"/>
            <a:r>
              <a:rPr lang="en-US" altLang="zh-CN" dirty="0"/>
              <a:t>FNST CONFIDENTIAL</a:t>
            </a:r>
            <a:endParaRPr lang="de-DE" altLang="ja-JP" dirty="0"/>
          </a:p>
        </p:txBody>
      </p:sp>
    </p:spTree>
    <p:extLst>
      <p:ext uri="{BB962C8B-B14F-4D97-AF65-F5344CB8AC3E}">
        <p14:creationId xmlns:p14="http://schemas.microsoft.com/office/powerpoint/2010/main" val="3771515691"/>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2018 NANJING FUJITSU NANDA SOFTWARE TECHNOLOGY CO., LTD.</a:t>
            </a:r>
          </a:p>
        </p:txBody>
      </p:sp>
      <p:sp>
        <p:nvSpPr>
          <p:cNvPr id="7" name="Rectangle 7"/>
          <p:cNvSpPr>
            <a:spLocks noGrp="1" noChangeArrowheads="1"/>
          </p:cNvSpPr>
          <p:nvPr>
            <p:ph type="sldNum" sz="quarter" idx="5"/>
          </p:nvPr>
        </p:nvSpPr>
        <p:spPr>
          <a:ln/>
        </p:spPr>
        <p:txBody>
          <a:bodyPr/>
          <a:lstStyle/>
          <a:p>
            <a:fld id="{6B46D529-4750-48BC-AFC6-590FBE2A3F90}"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r>
              <a:rPr lang="en-GB" altLang="ja-JP" dirty="0"/>
              <a:t>https://blog.csdn.net/huihuige092/article/details/104554399/</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9</a:t>
            </a:fld>
            <a:endParaRPr lang="en-US" altLang="ja-JP"/>
          </a:p>
        </p:txBody>
      </p:sp>
    </p:spTree>
    <p:extLst>
      <p:ext uri="{BB962C8B-B14F-4D97-AF65-F5344CB8AC3E}">
        <p14:creationId xmlns:p14="http://schemas.microsoft.com/office/powerpoint/2010/main" val="3024692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zh-CN" dirty="0"/>
              <a:t>https://blog.csdn.net/huihuige092/article/details/104554399/</a:t>
            </a:r>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10</a:t>
            </a:fld>
            <a:endParaRPr lang="en-US" altLang="ja-JP"/>
          </a:p>
        </p:txBody>
      </p:sp>
    </p:spTree>
    <p:extLst>
      <p:ext uri="{BB962C8B-B14F-4D97-AF65-F5344CB8AC3E}">
        <p14:creationId xmlns:p14="http://schemas.microsoft.com/office/powerpoint/2010/main" val="1268863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zh-CN" dirty="0"/>
              <a:t>https://blog.csdn.net/huihuige092/article/details/104554399/</a:t>
            </a:r>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11</a:t>
            </a:fld>
            <a:endParaRPr lang="en-US" altLang="ja-JP"/>
          </a:p>
        </p:txBody>
      </p:sp>
    </p:spTree>
    <p:extLst>
      <p:ext uri="{BB962C8B-B14F-4D97-AF65-F5344CB8AC3E}">
        <p14:creationId xmlns:p14="http://schemas.microsoft.com/office/powerpoint/2010/main" val="14707129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zh-CN" dirty="0"/>
              <a:t>https://blog.csdn.net/huihuige092/article/details/104554399/</a:t>
            </a:r>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12</a:t>
            </a:fld>
            <a:endParaRPr lang="en-US" altLang="ja-JP"/>
          </a:p>
        </p:txBody>
      </p:sp>
    </p:spTree>
    <p:extLst>
      <p:ext uri="{BB962C8B-B14F-4D97-AF65-F5344CB8AC3E}">
        <p14:creationId xmlns:p14="http://schemas.microsoft.com/office/powerpoint/2010/main" val="3527585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13</a:t>
            </a:fld>
            <a:endParaRPr lang="en-US" altLang="ja-JP"/>
          </a:p>
        </p:txBody>
      </p:sp>
    </p:spTree>
    <p:extLst>
      <p:ext uri="{BB962C8B-B14F-4D97-AF65-F5344CB8AC3E}">
        <p14:creationId xmlns:p14="http://schemas.microsoft.com/office/powerpoint/2010/main" val="3527631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14</a:t>
            </a:fld>
            <a:endParaRPr lang="en-US" altLang="ja-JP"/>
          </a:p>
        </p:txBody>
      </p:sp>
    </p:spTree>
    <p:extLst>
      <p:ext uri="{BB962C8B-B14F-4D97-AF65-F5344CB8AC3E}">
        <p14:creationId xmlns:p14="http://schemas.microsoft.com/office/powerpoint/2010/main" val="757253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15</a:t>
            </a:fld>
            <a:endParaRPr lang="en-US" altLang="ja-JP"/>
          </a:p>
        </p:txBody>
      </p:sp>
    </p:spTree>
    <p:extLst>
      <p:ext uri="{BB962C8B-B14F-4D97-AF65-F5344CB8AC3E}">
        <p14:creationId xmlns:p14="http://schemas.microsoft.com/office/powerpoint/2010/main" val="3361600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16</a:t>
            </a:fld>
            <a:endParaRPr lang="en-US" altLang="ja-JP"/>
          </a:p>
        </p:txBody>
      </p:sp>
    </p:spTree>
    <p:extLst>
      <p:ext uri="{BB962C8B-B14F-4D97-AF65-F5344CB8AC3E}">
        <p14:creationId xmlns:p14="http://schemas.microsoft.com/office/powerpoint/2010/main" val="39832048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17</a:t>
            </a:fld>
            <a:endParaRPr lang="en-US" altLang="ja-JP"/>
          </a:p>
        </p:txBody>
      </p:sp>
    </p:spTree>
    <p:extLst>
      <p:ext uri="{BB962C8B-B14F-4D97-AF65-F5344CB8AC3E}">
        <p14:creationId xmlns:p14="http://schemas.microsoft.com/office/powerpoint/2010/main" val="3373185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zh-CN" dirty="0"/>
              <a:t>https://blog.csdn.net/huihuige092/article/details/104554399/</a:t>
            </a:r>
          </a:p>
          <a:p>
            <a:r>
              <a:rPr kumimoji="1" lang="en-US" altLang="zh-CN" dirty="0"/>
              <a:t>https://www.eet-china.com/mp/a37635.html</a:t>
            </a:r>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a:t>
            </a:fld>
            <a:endParaRPr lang="en-US" altLang="ja-JP"/>
          </a:p>
        </p:txBody>
      </p:sp>
    </p:spTree>
    <p:extLst>
      <p:ext uri="{BB962C8B-B14F-4D97-AF65-F5344CB8AC3E}">
        <p14:creationId xmlns:p14="http://schemas.microsoft.com/office/powerpoint/2010/main" val="1837717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zh-CN" dirty="0"/>
              <a:t>https://blog.csdn.net/huihuige092/article/details/104554399/</a:t>
            </a:r>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a:t>
            </a:fld>
            <a:endParaRPr lang="en-US" altLang="ja-JP"/>
          </a:p>
        </p:txBody>
      </p:sp>
    </p:spTree>
    <p:extLst>
      <p:ext uri="{BB962C8B-B14F-4D97-AF65-F5344CB8AC3E}">
        <p14:creationId xmlns:p14="http://schemas.microsoft.com/office/powerpoint/2010/main" val="1196167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3</a:t>
            </a:fld>
            <a:endParaRPr lang="en-US" altLang="ja-JP"/>
          </a:p>
        </p:txBody>
      </p:sp>
    </p:spTree>
    <p:extLst>
      <p:ext uri="{BB962C8B-B14F-4D97-AF65-F5344CB8AC3E}">
        <p14:creationId xmlns:p14="http://schemas.microsoft.com/office/powerpoint/2010/main" val="2875089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4</a:t>
            </a:fld>
            <a:endParaRPr lang="en-US" altLang="ja-JP"/>
          </a:p>
        </p:txBody>
      </p:sp>
    </p:spTree>
    <p:extLst>
      <p:ext uri="{BB962C8B-B14F-4D97-AF65-F5344CB8AC3E}">
        <p14:creationId xmlns:p14="http://schemas.microsoft.com/office/powerpoint/2010/main" val="1868419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5</a:t>
            </a:fld>
            <a:endParaRPr lang="en-US" altLang="ja-JP"/>
          </a:p>
        </p:txBody>
      </p:sp>
    </p:spTree>
    <p:extLst>
      <p:ext uri="{BB962C8B-B14F-4D97-AF65-F5344CB8AC3E}">
        <p14:creationId xmlns:p14="http://schemas.microsoft.com/office/powerpoint/2010/main" val="360604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zh-CN" dirty="0"/>
              <a:t>https://blog.csdn.net/qq_25920091/article/details/100164095?utm_medium=distribute.pc_relevant.none-task-blog-2%7Edefault%7EBlogCommendFromBaidu%7Edefault-5.base&amp;depth_1-utm_source=distribute.pc_relevant.none-task-blog-2%7Edefault%7EBlogCommendFromBaidu%7Edefault-5.base</a:t>
            </a:r>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6</a:t>
            </a:fld>
            <a:endParaRPr lang="en-US" altLang="ja-JP"/>
          </a:p>
        </p:txBody>
      </p:sp>
    </p:spTree>
    <p:extLst>
      <p:ext uri="{BB962C8B-B14F-4D97-AF65-F5344CB8AC3E}">
        <p14:creationId xmlns:p14="http://schemas.microsoft.com/office/powerpoint/2010/main" val="7284156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7</a:t>
            </a:fld>
            <a:endParaRPr lang="en-US" altLang="ja-JP"/>
          </a:p>
        </p:txBody>
      </p:sp>
    </p:spTree>
    <p:extLst>
      <p:ext uri="{BB962C8B-B14F-4D97-AF65-F5344CB8AC3E}">
        <p14:creationId xmlns:p14="http://schemas.microsoft.com/office/powerpoint/2010/main" val="901336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8</a:t>
            </a:fld>
            <a:endParaRPr lang="en-US" altLang="ja-JP"/>
          </a:p>
        </p:txBody>
      </p:sp>
    </p:spTree>
    <p:extLst>
      <p:ext uri="{BB962C8B-B14F-4D97-AF65-F5344CB8AC3E}">
        <p14:creationId xmlns:p14="http://schemas.microsoft.com/office/powerpoint/2010/main" val="5793637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zh-CN" altLang="en-US" noProof="0" dirty="0"/>
              <a:t>单击此处编辑母版副标题样式</a:t>
            </a:r>
            <a:endParaRPr lang="en-US" altLang="ja-JP" noProof="0" dirty="0"/>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zh-CN" altLang="en-US" noProof="0" dirty="0"/>
              <a:t>单击此处编辑母版标题样式</a:t>
            </a:r>
            <a:endParaRPr lang="de-DE" altLang="ja-JP" noProof="0" dirty="0"/>
          </a:p>
        </p:txBody>
      </p:sp>
      <p:sp>
        <p:nvSpPr>
          <p:cNvPr id="647211" name="Rectangle 43"/>
          <p:cNvSpPr>
            <a:spLocks noGrp="1" noChangeArrowheads="1"/>
          </p:cNvSpPr>
          <p:nvPr>
            <p:ph type="ftr" sz="quarter" idx="3"/>
          </p:nvPr>
        </p:nvSpPr>
        <p:spPr/>
        <p:txBody>
          <a:bodyPr/>
          <a:lstStyle>
            <a:lvl1pPr>
              <a:defRPr/>
            </a:lvl1pPr>
          </a:lstStyle>
          <a:p>
            <a:r>
              <a:rPr lang="de-DE" altLang="ja-JP" dirty="0"/>
              <a:t>Copyright 2020 NANJING FUJITSU NANDA SOFTWARE TECHNOLOGY CO., LTD.</a:t>
            </a:r>
          </a:p>
        </p:txBody>
      </p:sp>
      <p:sp>
        <p:nvSpPr>
          <p:cNvPr id="40" name="Rectangle 30"/>
          <p:cNvSpPr txBox="1">
            <a:spLocks noChangeArrowheads="1"/>
          </p:cNvSpPr>
          <p:nvPr userDrawn="1"/>
        </p:nvSpPr>
        <p:spPr bwMode="gray">
          <a:xfrm>
            <a:off x="189235" y="66405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anose="020B0600070205080204" pitchFamily="34"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a:lstStyle>
          <a:p>
            <a:pPr algn="l"/>
            <a:r>
              <a:rPr lang="en-US" altLang="zh-CN" dirty="0"/>
              <a:t>FNST CONFIDENTIAL</a:t>
            </a:r>
            <a:endParaRPr lang="de-DE" altLang="ja-JP" dirty="0"/>
          </a:p>
        </p:txBody>
      </p:sp>
      <p:grpSp>
        <p:nvGrpSpPr>
          <p:cNvPr id="43" name="组合 42"/>
          <p:cNvGrpSpPr/>
          <p:nvPr userDrawn="1"/>
        </p:nvGrpSpPr>
        <p:grpSpPr>
          <a:xfrm>
            <a:off x="6226891" y="5733256"/>
            <a:ext cx="2736134" cy="829029"/>
            <a:chOff x="2720658" y="3753351"/>
            <a:chExt cx="2736134" cy="829029"/>
          </a:xfrm>
        </p:grpSpPr>
        <p:sp>
          <p:nvSpPr>
            <p:cNvPr id="48" name="任意多边形 47"/>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49" name="文本框 48"/>
            <p:cNvSpPr txBox="1"/>
            <p:nvPr/>
          </p:nvSpPr>
          <p:spPr>
            <a:xfrm>
              <a:off x="3333203" y="4274603"/>
              <a:ext cx="1623201" cy="307777"/>
            </a:xfrm>
            <a:prstGeom prst="rect">
              <a:avLst/>
            </a:prstGeom>
            <a:noFill/>
          </p:spPr>
          <p:txBody>
            <a:bodyPr wrap="none" rtlCol="0">
              <a:spAutoFit/>
            </a:bodyPr>
            <a:lstStyle/>
            <a:p>
              <a:r>
                <a:rPr lang="en-US" altLang="zh-CN" sz="1400" b="1" dirty="0">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dirty="0"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50" name="任意多边形 49"/>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err="1">
                <a:latin typeface="Meiryo UI" panose="020B0604030504040204" pitchFamily="34" charset="-128"/>
                <a:ea typeface="Meiryo UI" panose="020B0604030504040204" pitchFamily="34" charset="-128"/>
                <a:cs typeface="Meiryo UI" panose="020B0604030504040204" pitchFamily="34" charset="-128"/>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atin typeface="微软雅黑" pitchFamily="34" charset="-122"/>
                <a:ea typeface="微软雅黑" pitchFamily="34" charset="-122"/>
              </a:defRPr>
            </a:lvl1pPr>
          </a:lstStyle>
          <a:p>
            <a:fld id="{DBA33598-F1DD-4624-9670-86D48194F9FA}" type="slidenum">
              <a:rPr lang="de-DE" altLang="ja-JP" smtClean="0"/>
              <a:pPr/>
              <a:t>‹#›</a:t>
            </a:fld>
            <a:endParaRPr lang="de-DE" altLang="ja-JP"/>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28009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9575" y="-1588"/>
            <a:ext cx="2195513" cy="6464301"/>
          </a:xfrm>
        </p:spPr>
        <p:txBody>
          <a:bodyPr vert="eaVert"/>
          <a:lstStyle>
            <a:lvl1pPr>
              <a:defRPr>
                <a:latin typeface="微软雅黑" pitchFamily="34" charset="-122"/>
                <a:ea typeface="微软雅黑"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168275" y="-1588"/>
            <a:ext cx="6438900" cy="6464301"/>
          </a:xfrm>
        </p:spPr>
        <p:txBody>
          <a:bodyPr vert="eaVert"/>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atin typeface="微软雅黑" pitchFamily="34" charset="-122"/>
                <a:ea typeface="微软雅黑" pitchFamily="34" charset="-122"/>
              </a:defRPr>
            </a:lvl1pPr>
          </a:lstStyle>
          <a:p>
            <a:fld id="{3B54A115-0757-4445-8BD2-A80DB5F91307}" type="slidenum">
              <a:rPr lang="de-DE" altLang="ja-JP" smtClean="0"/>
              <a:pPr/>
              <a:t>‹#›</a:t>
            </a:fld>
            <a:endParaRPr lang="de-DE" altLang="ja-JP"/>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320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atin typeface="微软雅黑" pitchFamily="34" charset="-122"/>
                <a:ea typeface="微软雅黑" pitchFamily="34" charset="-122"/>
              </a:defRPr>
            </a:lvl1pPr>
          </a:lstStyle>
          <a:p>
            <a:fld id="{3983518B-932F-4C75-B67B-D0567CEE7112}" type="slidenum">
              <a:rPr lang="de-DE" altLang="ja-JP" smtClean="0"/>
              <a:pPr/>
              <a:t>‹#›</a:t>
            </a:fld>
            <a:endParaRPr lang="de-DE" altLang="ja-JP"/>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2684637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atin typeface="微软雅黑" pitchFamily="34" charset="-122"/>
                <a:ea typeface="微软雅黑" pitchFamily="34" charset="-122"/>
              </a:defRPr>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微软雅黑" pitchFamily="34" charset="-122"/>
                <a:ea typeface="微软雅黑"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atin typeface="微软雅黑" pitchFamily="34" charset="-122"/>
                <a:ea typeface="微软雅黑" pitchFamily="34" charset="-122"/>
              </a:defRPr>
            </a:lvl1pPr>
          </a:lstStyle>
          <a:p>
            <a:fld id="{DE03C3CF-808B-45A6-9823-ADD81928163A}" type="slidenum">
              <a:rPr lang="de-DE" altLang="ja-JP" smtClean="0"/>
              <a:pPr/>
              <a:t>‹#›</a:t>
            </a:fld>
            <a:endParaRPr lang="de-DE" altLang="ja-JP"/>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618734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a:t>单击此处编辑母版标题样式</a:t>
            </a:r>
          </a:p>
        </p:txBody>
      </p:sp>
      <p:sp>
        <p:nvSpPr>
          <p:cNvPr id="3" name="内容占位符 2"/>
          <p:cNvSpPr>
            <a:spLocks noGrp="1"/>
          </p:cNvSpPr>
          <p:nvPr>
            <p:ph sz="half" idx="1"/>
          </p:nvPr>
        </p:nvSpPr>
        <p:spPr>
          <a:xfrm>
            <a:off x="168275" y="869950"/>
            <a:ext cx="4316413" cy="5592763"/>
          </a:xfrm>
        </p:spPr>
        <p:txBody>
          <a:bodyPr/>
          <a:lstStyle>
            <a:lvl1pPr>
              <a:defRPr sz="2800">
                <a:latin typeface="微软雅黑" pitchFamily="34" charset="-122"/>
                <a:ea typeface="微软雅黑" pitchFamily="34" charset="-122"/>
              </a:defRPr>
            </a:lvl1pPr>
            <a:lvl2pPr>
              <a:defRPr sz="2400">
                <a:latin typeface="微软雅黑" pitchFamily="34" charset="-122"/>
                <a:ea typeface="微软雅黑" pitchFamily="34" charset="-122"/>
              </a:defRPr>
            </a:lvl2pPr>
            <a:lvl3pPr>
              <a:defRPr sz="20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37088" y="869950"/>
            <a:ext cx="4318000" cy="5592763"/>
          </a:xfrm>
        </p:spPr>
        <p:txBody>
          <a:bodyPr/>
          <a:lstStyle>
            <a:lvl1pPr>
              <a:defRPr sz="2800">
                <a:latin typeface="微软雅黑" pitchFamily="34" charset="-122"/>
                <a:ea typeface="微软雅黑" pitchFamily="34" charset="-122"/>
              </a:defRPr>
            </a:lvl1pPr>
            <a:lvl2pPr>
              <a:defRPr sz="2400">
                <a:latin typeface="微软雅黑" pitchFamily="34" charset="-122"/>
                <a:ea typeface="微软雅黑" pitchFamily="34" charset="-122"/>
              </a:defRPr>
            </a:lvl2pPr>
            <a:lvl3pPr>
              <a:defRPr sz="20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atin typeface="微软雅黑" pitchFamily="34" charset="-122"/>
                <a:ea typeface="微软雅黑" pitchFamily="34" charset="-122"/>
              </a:defRPr>
            </a:lvl1pPr>
          </a:lstStyle>
          <a:p>
            <a:fld id="{1E8335E6-5A56-4E2A-B6CB-D109CEE4465E}" type="slidenum">
              <a:rPr lang="de-DE" altLang="ja-JP" smtClean="0"/>
              <a:pPr/>
              <a:t>‹#›</a:t>
            </a:fld>
            <a:endParaRPr lang="de-DE" altLang="ja-JP"/>
          </a:p>
        </p:txBody>
      </p:sp>
      <p:sp>
        <p:nvSpPr>
          <p:cNvPr id="6" name="页脚占位符 5"/>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162751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atin typeface="微软雅黑" pitchFamily="34" charset="-122"/>
                <a:ea typeface="微软雅黑" pitchFamily="34" charset="-122"/>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微软雅黑" pitchFamily="34" charset="-122"/>
                <a:ea typeface="微软雅黑"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微软雅黑" pitchFamily="34" charset="-122"/>
                <a:ea typeface="微软雅黑"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atin typeface="微软雅黑" pitchFamily="34" charset="-122"/>
                <a:ea typeface="微软雅黑" pitchFamily="34" charset="-122"/>
              </a:defRPr>
            </a:lvl1pPr>
          </a:lstStyle>
          <a:p>
            <a:fld id="{90FA4483-E582-45F5-A02F-57EBE643BA69}" type="slidenum">
              <a:rPr lang="de-DE" altLang="ja-JP" smtClean="0"/>
              <a:pPr/>
              <a:t>‹#›</a:t>
            </a:fld>
            <a:endParaRPr lang="de-DE" altLang="ja-JP"/>
          </a:p>
        </p:txBody>
      </p:sp>
      <p:sp>
        <p:nvSpPr>
          <p:cNvPr id="8" name="页脚占位符 7"/>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203217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atin typeface="微软雅黑" pitchFamily="34" charset="-122"/>
                <a:ea typeface="微软雅黑" pitchFamily="34" charset="-122"/>
              </a:defRPr>
            </a:lvl1pPr>
          </a:lstStyle>
          <a:p>
            <a:fld id="{1ADE7975-0A70-47D6-9EB0-851194228B70}" type="slidenum">
              <a:rPr lang="de-DE" altLang="ja-JP" smtClean="0"/>
              <a:pPr/>
              <a:t>‹#›</a:t>
            </a:fld>
            <a:endParaRPr lang="de-DE" altLang="ja-JP"/>
          </a:p>
        </p:txBody>
      </p:sp>
      <p:sp>
        <p:nvSpPr>
          <p:cNvPr id="4" name="页脚占位符 3"/>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56688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atin typeface="微软雅黑" pitchFamily="34" charset="-122"/>
                <a:ea typeface="微软雅黑" pitchFamily="34" charset="-122"/>
              </a:defRPr>
            </a:lvl1pPr>
          </a:lstStyle>
          <a:p>
            <a:fld id="{312083DB-1D72-409F-9E76-0D43D54B72A2}" type="slidenum">
              <a:rPr lang="de-DE" altLang="ja-JP" smtClean="0"/>
              <a:pPr/>
              <a:t>‹#›</a:t>
            </a:fld>
            <a:endParaRPr lang="de-DE" altLang="ja-JP"/>
          </a:p>
        </p:txBody>
      </p:sp>
      <p:sp>
        <p:nvSpPr>
          <p:cNvPr id="3" name="页脚占位符 2"/>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2759967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atin typeface="微软雅黑" pitchFamily="34" charset="-122"/>
                <a:ea typeface="微软雅黑" pitchFamily="34" charset="-122"/>
              </a:defRPr>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微软雅黑" pitchFamily="34" charset="-122"/>
                <a:ea typeface="微软雅黑" pitchFamily="34" charset="-122"/>
              </a:defRPr>
            </a:lvl1pPr>
            <a:lvl2pPr>
              <a:defRPr sz="2800">
                <a:latin typeface="微软雅黑" pitchFamily="34" charset="-122"/>
                <a:ea typeface="微软雅黑" pitchFamily="34" charset="-122"/>
              </a:defRPr>
            </a:lvl2pPr>
            <a:lvl3pPr>
              <a:defRPr sz="2400">
                <a:latin typeface="微软雅黑" pitchFamily="34" charset="-122"/>
                <a:ea typeface="微软雅黑" pitchFamily="34" charset="-122"/>
              </a:defRPr>
            </a:lvl3pPr>
            <a:lvl4pPr>
              <a:defRPr sz="2000">
                <a:latin typeface="微软雅黑" pitchFamily="34" charset="-122"/>
                <a:ea typeface="微软雅黑" pitchFamily="34" charset="-122"/>
              </a:defRPr>
            </a:lvl4pPr>
            <a:lvl5pPr>
              <a:defRPr sz="2000">
                <a:latin typeface="微软雅黑" pitchFamily="34" charset="-122"/>
                <a:ea typeface="微软雅黑"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atin typeface="微软雅黑" pitchFamily="34" charset="-122"/>
                <a:ea typeface="微软雅黑" pitchFamily="34" charset="-122"/>
              </a:defRPr>
            </a:lvl1pPr>
          </a:lstStyle>
          <a:p>
            <a:fld id="{F3501FA9-41CD-4DF4-AE28-4AA2C0EF70B0}" type="slidenum">
              <a:rPr lang="de-DE" altLang="ja-JP" smtClean="0"/>
              <a:pPr/>
              <a:t>‹#›</a:t>
            </a:fld>
            <a:endParaRPr lang="de-DE" altLang="ja-JP"/>
          </a:p>
        </p:txBody>
      </p:sp>
      <p:sp>
        <p:nvSpPr>
          <p:cNvPr id="6" name="页脚占位符 5"/>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37767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微软雅黑" pitchFamily="34" charset="-122"/>
                <a:ea typeface="微软雅黑" pitchFamily="34" charset="-122"/>
              </a:defRPr>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微软雅黑" pitchFamily="34" charset="-122"/>
                <a:ea typeface="微软雅黑"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atin typeface="微软雅黑" pitchFamily="34" charset="-122"/>
                <a:ea typeface="微软雅黑" pitchFamily="34" charset="-122"/>
              </a:defRPr>
            </a:lvl1pPr>
          </a:lstStyle>
          <a:p>
            <a:fld id="{3F050A50-25EC-4DB9-BB88-AD1CE8171320}" type="slidenum">
              <a:rPr lang="de-DE" altLang="ja-JP" smtClean="0"/>
              <a:pPr/>
              <a:t>‹#›</a:t>
            </a:fld>
            <a:endParaRPr lang="de-DE" altLang="ja-JP"/>
          </a:p>
        </p:txBody>
      </p:sp>
      <p:sp>
        <p:nvSpPr>
          <p:cNvPr id="6" name="页脚占位符 5"/>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409666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57" name="Picture 13" descr="ContentGray20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itchFamily="34" charset="-122"/>
                <a:ea typeface="微软雅黑" pitchFamily="34" charset="-122"/>
              </a:endParaRPr>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grpSp>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dirty="0"/>
              <a:t>Headline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endParaRPr lang="en-US" altLang="ja-JP" dirty="0"/>
          </a:p>
          <a:p>
            <a:pPr lvl="1"/>
            <a:r>
              <a:rPr lang="en-US" altLang="ja-JP" dirty="0"/>
              <a:t>1st subhead 1st subhead 1st subhead 1st subhead 1st subhead 1st subhead 1st subhead 1st subhead 1st subhead 1st subhead </a:t>
            </a:r>
          </a:p>
          <a:p>
            <a:pPr lvl="2"/>
            <a:r>
              <a:rPr lang="en-US" altLang="ja-JP" dirty="0"/>
              <a:t>2nd subhead 2nd subhead 2nd subhead 2nd subhead 2nd subhead 2nd subhead 2nd subhead 2nd subhead 2nd subhead 2nd subhead </a:t>
            </a:r>
          </a:p>
          <a:p>
            <a:pPr lvl="3"/>
            <a:r>
              <a:rPr lang="en-US" altLang="ja-JP" dirty="0"/>
              <a:t>Text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微软雅黑" pitchFamily="34" charset="-122"/>
                <a:ea typeface="微软雅黑" pitchFamily="34" charset="-122"/>
              </a:defRPr>
            </a:lvl1pPr>
          </a:lstStyle>
          <a:p>
            <a:fld id="{DD921953-BA97-4FBE-A90D-F2F87A706334}" type="slidenum">
              <a:rPr lang="de-DE" altLang="ja-JP" smtClean="0"/>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微软雅黑" pitchFamily="34" charset="-122"/>
                <a:ea typeface="微软雅黑" pitchFamily="34" charset="-122"/>
              </a:defRPr>
            </a:lvl1pPr>
          </a:lstStyle>
          <a:p>
            <a:r>
              <a:rPr lang="de-DE" altLang="ja-JP" dirty="0"/>
              <a:t>Copyright 2020 NANJING FUJITSU NANDA SOFTWARE TECHNOLOGY CO., LTD.</a:t>
            </a:r>
          </a:p>
        </p:txBody>
      </p:sp>
      <p:sp>
        <p:nvSpPr>
          <p:cNvPr id="20" name="Rectangle 30"/>
          <p:cNvSpPr txBox="1">
            <a:spLocks noChangeArrowheads="1"/>
          </p:cNvSpPr>
          <p:nvPr userDrawn="1"/>
        </p:nvSpPr>
        <p:spPr bwMode="gray">
          <a:xfrm>
            <a:off x="189235" y="66405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anose="020B0600070205080204" pitchFamily="34"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a:lstStyle>
          <a:p>
            <a:pPr algn="l"/>
            <a:r>
              <a:rPr lang="en-US" altLang="zh-CN" dirty="0"/>
              <a:t>FNST CONFIDENTIAL</a:t>
            </a:r>
            <a:endParaRPr lang="de-DE" altLang="ja-JP" dirty="0"/>
          </a:p>
        </p:txBody>
      </p:sp>
      <p:grpSp>
        <p:nvGrpSpPr>
          <p:cNvPr id="24" name="组合 23"/>
          <p:cNvGrpSpPr/>
          <p:nvPr userDrawn="1"/>
        </p:nvGrpSpPr>
        <p:grpSpPr>
          <a:xfrm>
            <a:off x="6226891" y="5733256"/>
            <a:ext cx="2736134" cy="829029"/>
            <a:chOff x="2720658" y="3753351"/>
            <a:chExt cx="2736134" cy="829029"/>
          </a:xfrm>
        </p:grpSpPr>
        <p:sp>
          <p:nvSpPr>
            <p:cNvPr id="25" name="任意多边形 24"/>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26" name="文本框 25"/>
            <p:cNvSpPr txBox="1"/>
            <p:nvPr/>
          </p:nvSpPr>
          <p:spPr>
            <a:xfrm>
              <a:off x="3333203" y="4274603"/>
              <a:ext cx="1623201" cy="307777"/>
            </a:xfrm>
            <a:prstGeom prst="rect">
              <a:avLst/>
            </a:prstGeom>
            <a:noFill/>
          </p:spPr>
          <p:txBody>
            <a:bodyPr wrap="none" rtlCol="0">
              <a:spAutoFit/>
            </a:bodyPr>
            <a:lstStyle/>
            <a:p>
              <a:r>
                <a:rPr lang="en-US" altLang="zh-CN" sz="1400" b="1" dirty="0">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dirty="0"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27" name="任意多边形 26"/>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err="1">
                <a:latin typeface="Meiryo UI" panose="020B0604030504040204" pitchFamily="34" charset="-128"/>
                <a:ea typeface="Meiryo UI" panose="020B0604030504040204" pitchFamily="34" charset="-128"/>
                <a:cs typeface="Meiryo UI" panose="020B0604030504040204" pitchFamily="34" charset="-128"/>
              </a:endParaRPr>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dt="0"/>
  <p:txStyles>
    <p:titleStyle>
      <a:lvl1pPr algn="l" rtl="0" eaLnBrk="1" fontAlgn="base" hangingPunct="1">
        <a:spcBef>
          <a:spcPct val="0"/>
        </a:spcBef>
        <a:spcAft>
          <a:spcPct val="0"/>
        </a:spcAft>
        <a:tabLst>
          <a:tab pos="3676650" algn="l"/>
        </a:tabLst>
        <a:defRPr kumimoji="1" sz="3200" b="1">
          <a:solidFill>
            <a:schemeClr val="tx2"/>
          </a:solidFill>
          <a:latin typeface="微软雅黑" pitchFamily="34" charset="-122"/>
          <a:ea typeface="微软雅黑" pitchFamily="34" charset="-122"/>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3"/>
          <p:cNvSpPr>
            <a:spLocks noGrp="1" noChangeArrowheads="1"/>
          </p:cNvSpPr>
          <p:nvPr>
            <p:ph type="ftr" sz="quarter" idx="3"/>
          </p:nvPr>
        </p:nvSpPr>
        <p:spPr/>
        <p:txBody>
          <a:bodyPr/>
          <a:lstStyle/>
          <a:p>
            <a:r>
              <a:rPr lang="de-DE" altLang="ja-JP" dirty="0"/>
              <a:t>Copyright 2021 NANJING FUJITSU NANDA SOFTWARE TECHNOLOGY CO., LTD.</a:t>
            </a:r>
          </a:p>
        </p:txBody>
      </p:sp>
      <p:sp>
        <p:nvSpPr>
          <p:cNvPr id="551938" name="Rectangle 2"/>
          <p:cNvSpPr>
            <a:spLocks noGrp="1" noChangeArrowheads="1"/>
          </p:cNvSpPr>
          <p:nvPr>
            <p:ph type="ctrTitle"/>
          </p:nvPr>
        </p:nvSpPr>
        <p:spPr>
          <a:xfrm>
            <a:off x="323850" y="1738313"/>
            <a:ext cx="8352606" cy="2360612"/>
          </a:xfrm>
        </p:spPr>
        <p:txBody>
          <a:bodyPr/>
          <a:lstStyle/>
          <a:p>
            <a:r>
              <a:rPr lang="en-US" altLang="zh-CN" dirty="0"/>
              <a:t>AUTOSAR CP</a:t>
            </a:r>
            <a:r>
              <a:rPr lang="zh-CN" altLang="en-US" dirty="0"/>
              <a:t> </a:t>
            </a:r>
            <a:r>
              <a:rPr lang="en-US" altLang="zh-CN" dirty="0"/>
              <a:t>Advanced Intro</a:t>
            </a:r>
            <a:br>
              <a:rPr lang="en-US" altLang="zh-CN" dirty="0"/>
            </a:br>
            <a:endParaRPr lang="en-US" altLang="ja-JP" dirty="0"/>
          </a:p>
        </p:txBody>
      </p:sp>
      <p:sp>
        <p:nvSpPr>
          <p:cNvPr id="551939" name="Rectangle 3"/>
          <p:cNvSpPr>
            <a:spLocks noGrp="1" noChangeArrowheads="1"/>
          </p:cNvSpPr>
          <p:nvPr>
            <p:ph type="subTitle" idx="1"/>
            <p:custDataLst>
              <p:tags r:id="rId1"/>
            </p:custDataLst>
          </p:nvPr>
        </p:nvSpPr>
        <p:spPr>
          <a:xfrm>
            <a:off x="251520" y="5245050"/>
            <a:ext cx="7920038" cy="1136278"/>
          </a:xfrm>
        </p:spPr>
        <p:txBody>
          <a:bodyPr/>
          <a:lstStyle/>
          <a:p>
            <a:r>
              <a:rPr lang="en-US" altLang="zh-TW" dirty="0"/>
              <a:t>IV</a:t>
            </a:r>
            <a:r>
              <a:rPr lang="zh-TW" altLang="en-US" dirty="0"/>
              <a:t>事業部　第一開発部</a:t>
            </a:r>
            <a:endParaRPr lang="en-US" altLang="zh-TW" dirty="0"/>
          </a:p>
          <a:p>
            <a:r>
              <a:rPr lang="zh-CN" altLang="en-US" dirty="0"/>
              <a:t>王浩祥</a:t>
            </a:r>
            <a:r>
              <a:rPr lang="en-US" altLang="zh-CN" dirty="0"/>
              <a:t>/</a:t>
            </a:r>
            <a:r>
              <a:rPr lang="zh-CN" altLang="en-US" dirty="0"/>
              <a:t>朱锐</a:t>
            </a:r>
            <a:endParaRPr lang="en-US" altLang="ja-JP" dirty="0"/>
          </a:p>
          <a:p>
            <a:r>
              <a:rPr lang="en-US" altLang="ja-JP" dirty="0"/>
              <a:t>2021</a:t>
            </a:r>
            <a:r>
              <a:rPr lang="ja-JP" altLang="en-US" dirty="0"/>
              <a:t>年</a:t>
            </a:r>
            <a:r>
              <a:rPr lang="en-US" altLang="ja-JP" dirty="0"/>
              <a:t>7</a:t>
            </a:r>
            <a:r>
              <a:rPr lang="ja-JP" altLang="en-US" dirty="0"/>
              <a:t>月</a:t>
            </a:r>
            <a:r>
              <a:rPr lang="en-US" altLang="ja-JP" dirty="0"/>
              <a:t>30</a:t>
            </a:r>
            <a:r>
              <a:rPr lang="ja-JP" altLang="en-US" dirty="0"/>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二、</a:t>
            </a:r>
            <a:r>
              <a:rPr lang="en-US" altLang="zh-CN" dirty="0">
                <a:latin typeface="+mn-ea"/>
                <a:ea typeface="+mn-ea"/>
              </a:rPr>
              <a:t>WDG</a:t>
            </a:r>
            <a:r>
              <a:rPr lang="zh-CN" altLang="en-US" dirty="0">
                <a:latin typeface="+mn-ea"/>
                <a:ea typeface="+mn-ea"/>
              </a:rPr>
              <a:t>软件功能安全的实现和用例</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263205" y="1132400"/>
            <a:ext cx="8807451" cy="1754326"/>
          </a:xfrm>
          <a:prstGeom prst="rect">
            <a:avLst/>
          </a:prstGeom>
        </p:spPr>
        <p:txBody>
          <a:bodyPr wrap="square">
            <a:spAutoFit/>
          </a:bodyPr>
          <a:lstStyle/>
          <a:p>
            <a:pPr marL="285750" marR="0" lvl="0" indent="-285750" algn="l" defTabSz="914400" rtl="0" eaLnBrk="1" fontAlgn="ctr" latinLnBrk="0" hangingPunct="1">
              <a:lnSpc>
                <a:spcPct val="12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a) </a:t>
            </a:r>
            <a:r>
              <a:rPr lang="zh-CN" altLang="en-US" dirty="0">
                <a:latin typeface="微软雅黑"/>
                <a:ea typeface="微软雅黑"/>
                <a:cs typeface="Arial"/>
              </a:rPr>
              <a:t>已执行受监视实体</a:t>
            </a:r>
            <a:r>
              <a:rPr lang="en-US" altLang="zh-CN" dirty="0">
                <a:latin typeface="微软雅黑"/>
                <a:ea typeface="微软雅黑"/>
                <a:cs typeface="Arial"/>
              </a:rPr>
              <a:t>,</a:t>
            </a:r>
            <a:r>
              <a:rPr lang="zh-CN" altLang="en-US" dirty="0">
                <a:latin typeface="微软雅黑"/>
                <a:ea typeface="微软雅黑"/>
                <a:cs typeface="Arial"/>
              </a:rPr>
              <a:t>但未请求执行。</a:t>
            </a:r>
            <a:endParaRPr lang="en-US" altLang="zh-CN" dirty="0">
              <a:latin typeface="微软雅黑"/>
              <a:ea typeface="微软雅黑"/>
              <a:cs typeface="Arial"/>
            </a:endParaRPr>
          </a:p>
          <a:p>
            <a:pPr marL="285750" marR="0" lvl="0" indent="-285750" algn="l" defTabSz="914400" rtl="0" eaLnBrk="1" fontAlgn="ctr" latinLnBrk="0" hangingPunct="1">
              <a:lnSpc>
                <a:spcPct val="12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b) </a:t>
            </a:r>
            <a:r>
              <a:rPr lang="zh-CN" altLang="en-US" dirty="0">
                <a:latin typeface="微软雅黑"/>
                <a:ea typeface="微软雅黑"/>
                <a:cs typeface="Arial"/>
              </a:rPr>
              <a:t>未执行受监管实体</a:t>
            </a:r>
            <a:r>
              <a:rPr lang="en-US" altLang="zh-CN" dirty="0">
                <a:latin typeface="微软雅黑"/>
                <a:ea typeface="微软雅黑"/>
                <a:cs typeface="Arial"/>
              </a:rPr>
              <a:t>,</a:t>
            </a:r>
            <a:r>
              <a:rPr lang="zh-CN" altLang="en-US" dirty="0">
                <a:latin typeface="微软雅黑"/>
                <a:ea typeface="微软雅黑"/>
                <a:cs typeface="Arial"/>
              </a:rPr>
              <a:t>但请求执行。</a:t>
            </a:r>
            <a:endParaRPr lang="en-US" altLang="zh-CN" dirty="0">
              <a:latin typeface="微软雅黑"/>
              <a:ea typeface="微软雅黑"/>
              <a:cs typeface="Arial"/>
            </a:endParaRPr>
          </a:p>
          <a:p>
            <a:pPr marL="285750" marR="0" lvl="0" indent="-285750" algn="l" defTabSz="914400" rtl="0" eaLnBrk="1" fontAlgn="ctr" latinLnBrk="0" hangingPunct="1">
              <a:lnSpc>
                <a:spcPct val="12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c) </a:t>
            </a:r>
            <a:r>
              <a:rPr lang="zh-CN" altLang="en-US" dirty="0">
                <a:latin typeface="微软雅黑"/>
                <a:ea typeface="微软雅黑"/>
                <a:cs typeface="Arial"/>
              </a:rPr>
              <a:t>受监管实体的执行开始得太早或太晚。</a:t>
            </a:r>
            <a:endParaRPr lang="en-US" altLang="zh-CN" dirty="0">
              <a:latin typeface="微软雅黑"/>
              <a:ea typeface="微软雅黑"/>
              <a:cs typeface="Arial"/>
            </a:endParaRPr>
          </a:p>
          <a:p>
            <a:pPr marL="285750" marR="0" lvl="0" indent="-285750" algn="l" defTabSz="914400" rtl="0" eaLnBrk="1" fontAlgn="ctr" latinLnBrk="0" hangingPunct="1">
              <a:lnSpc>
                <a:spcPct val="12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d) </a:t>
            </a:r>
            <a:r>
              <a:rPr lang="zh-CN" altLang="en-US" dirty="0">
                <a:latin typeface="微软雅黑"/>
                <a:ea typeface="微软雅黑"/>
                <a:cs typeface="Arial"/>
              </a:rPr>
              <a:t>受监管实体或受监管实体的一部分或许多受监管实体的执行时间比预期的长或短。</a:t>
            </a:r>
            <a:endParaRPr lang="en-US" altLang="zh-CN" dirty="0">
              <a:latin typeface="微软雅黑"/>
              <a:ea typeface="微软雅黑"/>
              <a:cs typeface="Arial"/>
            </a:endParaRPr>
          </a:p>
          <a:p>
            <a:pPr marL="285750" marR="0" lvl="0" indent="-285750" algn="l" defTabSz="914400" rtl="0" eaLnBrk="1" fontAlgn="ctr" latinLnBrk="0" hangingPunct="1">
              <a:lnSpc>
                <a:spcPct val="12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e) </a:t>
            </a:r>
            <a:r>
              <a:rPr lang="zh-CN" altLang="en-US" dirty="0">
                <a:latin typeface="微软雅黑"/>
                <a:ea typeface="微软雅黑"/>
                <a:cs typeface="Arial"/>
              </a:rPr>
              <a:t>受监管实体或受监管实体的一部分或许多受监管实体的程序流与预期程序流不同。</a:t>
            </a:r>
          </a:p>
        </p:txBody>
      </p:sp>
      <p:sp>
        <p:nvSpPr>
          <p:cNvPr id="8" name="コンテンツ プレースホルダー 2">
            <a:extLst>
              <a:ext uri="{FF2B5EF4-FFF2-40B4-BE49-F238E27FC236}">
                <a16:creationId xmlns:a16="http://schemas.microsoft.com/office/drawing/2014/main" id="{3FABDE84-24E2-4148-AC2A-1FBE60A08660}"/>
              </a:ext>
            </a:extLst>
          </p:cNvPr>
          <p:cNvSpPr txBox="1">
            <a:spLocks/>
          </p:cNvSpPr>
          <p:nvPr/>
        </p:nvSpPr>
        <p:spPr bwMode="gray">
          <a:xfrm>
            <a:off x="320675" y="820307"/>
            <a:ext cx="8786813" cy="3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r>
              <a:rPr lang="en-US" altLang="zh-CN" sz="2000" b="1" kern="0" dirty="0">
                <a:latin typeface="微软雅黑"/>
                <a:ea typeface="微软雅黑"/>
                <a:cs typeface="Arial"/>
              </a:rPr>
              <a:t>1) </a:t>
            </a:r>
            <a:r>
              <a:rPr lang="zh-CN" altLang="en-US" sz="2000" b="1" kern="0" dirty="0">
                <a:latin typeface="微软雅黑"/>
                <a:ea typeface="微软雅黑"/>
                <a:cs typeface="Arial"/>
              </a:rPr>
              <a:t>可能的软件或硬件故障的类型</a:t>
            </a:r>
            <a:r>
              <a:rPr lang="en-US" altLang="zh-CN" sz="2000" b="1" kern="0" dirty="0">
                <a:latin typeface="微软雅黑"/>
                <a:ea typeface="微软雅黑"/>
                <a:cs typeface="Arial"/>
              </a:rPr>
              <a:t>:</a:t>
            </a:r>
          </a:p>
        </p:txBody>
      </p:sp>
      <p:sp>
        <p:nvSpPr>
          <p:cNvPr id="12" name="正方形/長方形 6">
            <a:extLst>
              <a:ext uri="{FF2B5EF4-FFF2-40B4-BE49-F238E27FC236}">
                <a16:creationId xmlns:a16="http://schemas.microsoft.com/office/drawing/2014/main" id="{CFEE0B02-1535-484D-B3D7-1A4FB6558DDE}"/>
              </a:ext>
            </a:extLst>
          </p:cNvPr>
          <p:cNvSpPr/>
          <p:nvPr/>
        </p:nvSpPr>
        <p:spPr>
          <a:xfrm>
            <a:off x="263204" y="3288939"/>
            <a:ext cx="8807451" cy="1421928"/>
          </a:xfrm>
          <a:prstGeom prst="rect">
            <a:avLst/>
          </a:prstGeom>
        </p:spPr>
        <p:txBody>
          <a:bodyPr wrap="square">
            <a:spAutoFit/>
          </a:bodyPr>
          <a:lstStyle/>
          <a:p>
            <a:pPr marR="0" lvl="0" algn="l" defTabSz="914400" rtl="0" eaLnBrk="1" fontAlgn="ctr" latinLnBrk="0" hangingPunct="1">
              <a:lnSpc>
                <a:spcPct val="120000"/>
              </a:lnSpc>
              <a:spcBef>
                <a:spcPts val="0"/>
              </a:spcBef>
              <a:spcAft>
                <a:spcPts val="0"/>
              </a:spcAft>
              <a:buClrTx/>
              <a:buSzTx/>
              <a:tabLst/>
              <a:defRPr/>
            </a:pPr>
            <a:r>
              <a:rPr lang="ja-JP" altLang="en-US" dirty="0">
                <a:latin typeface="微软雅黑"/>
                <a:ea typeface="微软雅黑"/>
                <a:cs typeface="Arial"/>
              </a:rPr>
              <a:t>可配置如下选项</a:t>
            </a:r>
            <a:endParaRPr lang="en-US" altLang="ja-JP" dirty="0">
              <a:latin typeface="微软雅黑"/>
              <a:ea typeface="微软雅黑"/>
              <a:cs typeface="Arial"/>
            </a:endParaRPr>
          </a:p>
          <a:p>
            <a:pPr marL="285750" marR="0" lvl="0" indent="-285750" algn="l" defTabSz="914400" rtl="0" eaLnBrk="1" fontAlgn="ctr" latinLnBrk="0" hangingPunct="1">
              <a:lnSpc>
                <a:spcPct val="12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Alive</a:t>
            </a:r>
            <a:r>
              <a:rPr lang="ja-JP" altLang="en-US" dirty="0">
                <a:latin typeface="微软雅黑"/>
                <a:ea typeface="微软雅黑"/>
                <a:cs typeface="Arial"/>
              </a:rPr>
              <a:t>监控</a:t>
            </a:r>
            <a:r>
              <a:rPr lang="en-US" altLang="ja-JP" dirty="0">
                <a:latin typeface="微软雅黑"/>
                <a:ea typeface="微软雅黑"/>
                <a:cs typeface="Arial"/>
              </a:rPr>
              <a:t>,</a:t>
            </a:r>
            <a:r>
              <a:rPr lang="ja-JP" altLang="en-US" dirty="0">
                <a:latin typeface="微软雅黑"/>
                <a:ea typeface="微软雅黑"/>
                <a:cs typeface="Arial"/>
              </a:rPr>
              <a:t>覆盖</a:t>
            </a:r>
            <a:r>
              <a:rPr lang="en-US" altLang="zh-CN" dirty="0">
                <a:latin typeface="微软雅黑"/>
                <a:ea typeface="微软雅黑"/>
                <a:cs typeface="Arial"/>
              </a:rPr>
              <a:t>a)b)</a:t>
            </a:r>
          </a:p>
          <a:p>
            <a:pPr marL="285750" marR="0" lvl="0" indent="-285750" algn="l" defTabSz="914400" rtl="0" eaLnBrk="1" fontAlgn="ctr" latinLnBrk="0" hangingPunct="1">
              <a:lnSpc>
                <a:spcPct val="12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Deadline</a:t>
            </a:r>
            <a:r>
              <a:rPr lang="ja-JP" altLang="en-US" dirty="0">
                <a:latin typeface="微软雅黑"/>
                <a:ea typeface="微软雅黑"/>
                <a:cs typeface="Arial"/>
              </a:rPr>
              <a:t>监控</a:t>
            </a:r>
            <a:r>
              <a:rPr lang="en-US" altLang="ja-JP" dirty="0">
                <a:latin typeface="微软雅黑"/>
                <a:ea typeface="微软雅黑"/>
                <a:cs typeface="Arial"/>
              </a:rPr>
              <a:t>,</a:t>
            </a:r>
            <a:r>
              <a:rPr lang="ja-JP" altLang="en-US" dirty="0">
                <a:latin typeface="微软雅黑"/>
                <a:ea typeface="微软雅黑"/>
                <a:cs typeface="Arial"/>
              </a:rPr>
              <a:t>覆盖</a:t>
            </a:r>
            <a:r>
              <a:rPr lang="en-US" altLang="zh-CN" dirty="0">
                <a:latin typeface="微软雅黑"/>
                <a:ea typeface="微软雅黑"/>
                <a:cs typeface="Arial"/>
              </a:rPr>
              <a:t>c)d)</a:t>
            </a:r>
          </a:p>
          <a:p>
            <a:pPr marL="285750" marR="0" lvl="0" indent="-285750" algn="l" defTabSz="914400" rtl="0" eaLnBrk="1" fontAlgn="ctr" latinLnBrk="0" hangingPunct="1">
              <a:lnSpc>
                <a:spcPct val="12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Flow control</a:t>
            </a:r>
            <a:r>
              <a:rPr lang="ja-JP" altLang="en-US" dirty="0">
                <a:latin typeface="微软雅黑"/>
                <a:ea typeface="微软雅黑"/>
                <a:cs typeface="Arial"/>
              </a:rPr>
              <a:t>监控</a:t>
            </a:r>
            <a:r>
              <a:rPr lang="en-US" altLang="ja-JP" dirty="0">
                <a:latin typeface="微软雅黑"/>
                <a:ea typeface="微软雅黑"/>
                <a:cs typeface="Arial"/>
              </a:rPr>
              <a:t>,</a:t>
            </a:r>
            <a:r>
              <a:rPr lang="ja-JP" altLang="en-US" dirty="0">
                <a:latin typeface="微软雅黑"/>
                <a:ea typeface="微软雅黑"/>
                <a:cs typeface="Arial"/>
              </a:rPr>
              <a:t>覆盖</a:t>
            </a:r>
            <a:r>
              <a:rPr lang="en-US" altLang="zh-CN" dirty="0">
                <a:latin typeface="微软雅黑"/>
                <a:ea typeface="微软雅黑"/>
                <a:cs typeface="Arial"/>
              </a:rPr>
              <a:t>e)</a:t>
            </a:r>
            <a:endParaRPr lang="zh-CN" altLang="en-US" dirty="0">
              <a:latin typeface="微软雅黑"/>
              <a:ea typeface="微软雅黑"/>
              <a:cs typeface="Arial"/>
            </a:endParaRPr>
          </a:p>
        </p:txBody>
      </p:sp>
      <p:sp>
        <p:nvSpPr>
          <p:cNvPr id="13" name="コンテンツ プレースホルダー 2">
            <a:extLst>
              <a:ext uri="{FF2B5EF4-FFF2-40B4-BE49-F238E27FC236}">
                <a16:creationId xmlns:a16="http://schemas.microsoft.com/office/drawing/2014/main" id="{14A86159-2F6E-45C7-A6A3-9075561EF197}"/>
              </a:ext>
            </a:extLst>
          </p:cNvPr>
          <p:cNvSpPr txBox="1">
            <a:spLocks/>
          </p:cNvSpPr>
          <p:nvPr/>
        </p:nvSpPr>
        <p:spPr bwMode="gray">
          <a:xfrm>
            <a:off x="320675" y="2996400"/>
            <a:ext cx="8786813" cy="3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r>
              <a:rPr lang="en-US" altLang="zh-CN" sz="2000" b="1" kern="0" dirty="0">
                <a:latin typeface="微软雅黑"/>
                <a:ea typeface="微软雅黑"/>
                <a:cs typeface="Arial"/>
              </a:rPr>
              <a:t>2) </a:t>
            </a:r>
            <a:r>
              <a:rPr lang="zh-CN" altLang="en-US" sz="2000" b="1" kern="0" dirty="0">
                <a:latin typeface="微软雅黑"/>
                <a:ea typeface="微软雅黑"/>
                <a:cs typeface="Arial"/>
              </a:rPr>
              <a:t>对应的安全机制：</a:t>
            </a:r>
            <a:endParaRPr lang="en-US" altLang="zh-CN" sz="2000" b="1" kern="0" dirty="0">
              <a:latin typeface="微软雅黑"/>
              <a:ea typeface="微软雅黑"/>
              <a:cs typeface="Arial"/>
            </a:endParaRPr>
          </a:p>
        </p:txBody>
      </p:sp>
      <p:sp>
        <p:nvSpPr>
          <p:cNvPr id="15" name="コンテンツ プレースホルダー 2">
            <a:extLst>
              <a:ext uri="{FF2B5EF4-FFF2-40B4-BE49-F238E27FC236}">
                <a16:creationId xmlns:a16="http://schemas.microsoft.com/office/drawing/2014/main" id="{15346B0F-4828-4827-A398-4CD504B9A015}"/>
              </a:ext>
            </a:extLst>
          </p:cNvPr>
          <p:cNvSpPr txBox="1">
            <a:spLocks/>
          </p:cNvSpPr>
          <p:nvPr/>
        </p:nvSpPr>
        <p:spPr bwMode="gray">
          <a:xfrm>
            <a:off x="330658" y="4804001"/>
            <a:ext cx="8786813" cy="3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r>
              <a:rPr lang="en-US" altLang="zh-CN" sz="2000" b="1" kern="0" dirty="0">
                <a:latin typeface="微软雅黑"/>
                <a:ea typeface="微软雅黑"/>
                <a:cs typeface="Arial"/>
              </a:rPr>
              <a:t>3) </a:t>
            </a:r>
            <a:r>
              <a:rPr lang="zh-CN" altLang="en-US" sz="2000" b="1" kern="0" dirty="0">
                <a:latin typeface="微软雅黑"/>
                <a:ea typeface="微软雅黑"/>
                <a:cs typeface="Arial"/>
              </a:rPr>
              <a:t>对应的安全状态为：</a:t>
            </a:r>
            <a:endParaRPr lang="en-US" altLang="zh-CN" sz="2000" b="1" kern="0" dirty="0">
              <a:latin typeface="微软雅黑"/>
              <a:ea typeface="微软雅黑"/>
              <a:cs typeface="Arial"/>
            </a:endParaRPr>
          </a:p>
        </p:txBody>
      </p:sp>
      <p:sp>
        <p:nvSpPr>
          <p:cNvPr id="16" name="文本框 15">
            <a:extLst>
              <a:ext uri="{FF2B5EF4-FFF2-40B4-BE49-F238E27FC236}">
                <a16:creationId xmlns:a16="http://schemas.microsoft.com/office/drawing/2014/main" id="{E065BC8A-3151-4AE1-976D-7A499C1B37CC}"/>
              </a:ext>
            </a:extLst>
          </p:cNvPr>
          <p:cNvSpPr txBox="1"/>
          <p:nvPr/>
        </p:nvSpPr>
        <p:spPr>
          <a:xfrm>
            <a:off x="263204" y="5125435"/>
            <a:ext cx="6829076" cy="1421928"/>
          </a:xfrm>
          <a:prstGeom prst="rect">
            <a:avLst/>
          </a:prstGeom>
          <a:noFill/>
        </p:spPr>
        <p:txBody>
          <a:bodyPr wrap="square">
            <a:spAutoFit/>
          </a:bodyPr>
          <a:lstStyle/>
          <a:p>
            <a:pPr algn="l">
              <a:lnSpc>
                <a:spcPct val="120000"/>
              </a:lnSpc>
            </a:pPr>
            <a:r>
              <a:rPr lang="en-US" altLang="zh-CN" b="0" i="0" dirty="0" err="1">
                <a:solidFill>
                  <a:srgbClr val="333333"/>
                </a:solidFill>
                <a:effectLst/>
                <a:latin typeface="+mj-ea"/>
                <a:ea typeface="+mj-ea"/>
              </a:rPr>
              <a:t>WdgM</a:t>
            </a:r>
            <a:r>
              <a:rPr lang="zh-CN" altLang="en-US" b="0" i="0" dirty="0">
                <a:solidFill>
                  <a:srgbClr val="333333"/>
                </a:solidFill>
                <a:effectLst/>
                <a:latin typeface="+mj-ea"/>
                <a:ea typeface="+mj-ea"/>
              </a:rPr>
              <a:t>对检测到的故障的反应可以配置如下</a:t>
            </a:r>
            <a:r>
              <a:rPr lang="en-US" altLang="zh-CN" b="0" i="0" dirty="0">
                <a:solidFill>
                  <a:srgbClr val="333333"/>
                </a:solidFill>
                <a:effectLst/>
                <a:latin typeface="+mj-ea"/>
                <a:ea typeface="+mj-ea"/>
              </a:rPr>
              <a:t>:</a:t>
            </a:r>
          </a:p>
          <a:p>
            <a:pPr marL="285750" indent="-285750" algn="l">
              <a:lnSpc>
                <a:spcPct val="120000"/>
              </a:lnSpc>
              <a:buFont typeface="Wingdings" panose="05000000000000000000" pitchFamily="2" charset="2"/>
              <a:buChar char="Ø"/>
            </a:pPr>
            <a:r>
              <a:rPr lang="en-US" altLang="zh-CN" b="0" i="0" dirty="0" err="1">
                <a:solidFill>
                  <a:srgbClr val="333333"/>
                </a:solidFill>
                <a:effectLst/>
                <a:latin typeface="+mj-ea"/>
                <a:ea typeface="+mj-ea"/>
              </a:rPr>
              <a:t>WdgM</a:t>
            </a:r>
            <a:r>
              <a:rPr lang="zh-CN" altLang="en-US" b="0" i="0" dirty="0">
                <a:solidFill>
                  <a:srgbClr val="333333"/>
                </a:solidFill>
                <a:effectLst/>
                <a:latin typeface="+mj-ea"/>
                <a:ea typeface="+mj-ea"/>
              </a:rPr>
              <a:t>发送有关检测到的故障的信息。</a:t>
            </a:r>
            <a:endParaRPr lang="en-US" altLang="zh-CN" b="0" i="0" dirty="0">
              <a:solidFill>
                <a:srgbClr val="333333"/>
              </a:solidFill>
              <a:effectLst/>
              <a:latin typeface="+mj-ea"/>
              <a:ea typeface="+mj-ea"/>
            </a:endParaRPr>
          </a:p>
          <a:p>
            <a:pPr marL="285750" indent="-285750" algn="l">
              <a:lnSpc>
                <a:spcPct val="120000"/>
              </a:lnSpc>
              <a:buFont typeface="Wingdings" panose="05000000000000000000" pitchFamily="2" charset="2"/>
              <a:buChar char="Ø"/>
            </a:pPr>
            <a:r>
              <a:rPr lang="en-US" altLang="zh-CN" b="0" i="0" dirty="0">
                <a:solidFill>
                  <a:srgbClr val="333333"/>
                </a:solidFill>
                <a:effectLst/>
                <a:latin typeface="+mj-ea"/>
                <a:ea typeface="+mj-ea"/>
              </a:rPr>
              <a:t> </a:t>
            </a:r>
            <a:r>
              <a:rPr lang="en-US" altLang="zh-CN" b="0" i="0" dirty="0" err="1">
                <a:solidFill>
                  <a:srgbClr val="333333"/>
                </a:solidFill>
                <a:effectLst/>
                <a:latin typeface="+mj-ea"/>
                <a:ea typeface="+mj-ea"/>
              </a:rPr>
              <a:t>WdgM</a:t>
            </a:r>
            <a:r>
              <a:rPr lang="zh-CN" altLang="en-US" b="0" i="0" dirty="0">
                <a:solidFill>
                  <a:srgbClr val="333333"/>
                </a:solidFill>
                <a:effectLst/>
                <a:latin typeface="+mj-ea"/>
                <a:ea typeface="+mj-ea"/>
              </a:rPr>
              <a:t>在看门狗超时后动微控制器的复位。</a:t>
            </a:r>
            <a:endParaRPr lang="en-US" altLang="zh-CN" b="0" i="0" dirty="0">
              <a:solidFill>
                <a:srgbClr val="333333"/>
              </a:solidFill>
              <a:effectLst/>
              <a:latin typeface="+mj-ea"/>
              <a:ea typeface="+mj-ea"/>
            </a:endParaRPr>
          </a:p>
          <a:p>
            <a:pPr marL="285750" indent="-285750" algn="l">
              <a:lnSpc>
                <a:spcPct val="120000"/>
              </a:lnSpc>
              <a:buFont typeface="Wingdings" panose="05000000000000000000" pitchFamily="2" charset="2"/>
              <a:buChar char="Ø"/>
            </a:pPr>
            <a:r>
              <a:rPr lang="en-US" altLang="zh-CN" b="0" i="0" dirty="0">
                <a:solidFill>
                  <a:srgbClr val="333333"/>
                </a:solidFill>
                <a:effectLst/>
                <a:latin typeface="+mj-ea"/>
                <a:ea typeface="+mj-ea"/>
              </a:rPr>
              <a:t> </a:t>
            </a:r>
            <a:r>
              <a:rPr lang="en-US" altLang="zh-CN" b="0" i="0" dirty="0" err="1">
                <a:solidFill>
                  <a:srgbClr val="333333"/>
                </a:solidFill>
                <a:effectLst/>
                <a:latin typeface="+mj-ea"/>
                <a:ea typeface="+mj-ea"/>
              </a:rPr>
              <a:t>WdgM</a:t>
            </a:r>
            <a:r>
              <a:rPr lang="zh-CN" altLang="en-US" b="0" i="0" dirty="0">
                <a:solidFill>
                  <a:srgbClr val="333333"/>
                </a:solidFill>
                <a:effectLst/>
                <a:latin typeface="+mj-ea"/>
                <a:ea typeface="+mj-ea"/>
              </a:rPr>
              <a:t>启动立即复位微控制器 </a:t>
            </a:r>
            <a:endParaRPr lang="ja-JP" altLang="en-US" dirty="0">
              <a:latin typeface="+mj-ea"/>
              <a:ea typeface="+mj-ea"/>
            </a:endParaRPr>
          </a:p>
        </p:txBody>
      </p:sp>
    </p:spTree>
    <p:extLst>
      <p:ext uri="{BB962C8B-B14F-4D97-AF65-F5344CB8AC3E}">
        <p14:creationId xmlns:p14="http://schemas.microsoft.com/office/powerpoint/2010/main" val="733588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コンテンツ プレースホルダー 2"/>
          <p:cNvSpPr>
            <a:spLocks noGrp="1"/>
          </p:cNvSpPr>
          <p:nvPr>
            <p:ph idx="1"/>
          </p:nvPr>
        </p:nvSpPr>
        <p:spPr>
          <a:xfrm>
            <a:off x="178593" y="980728"/>
            <a:ext cx="8786813" cy="3528392"/>
          </a:xfrm>
        </p:spPr>
        <p:txBody>
          <a:bodyPr/>
          <a:lstStyle/>
          <a:p>
            <a:r>
              <a:rPr lang="zh-CN" altLang="en-US" b="1" dirty="0">
                <a:effectLst/>
              </a:rPr>
              <a:t>内部狗通过定时器完成计数，每次触发中断都会关闭定时器，需要</a:t>
            </a:r>
            <a:r>
              <a:rPr lang="en-US" altLang="zh-CN" b="1" dirty="0" err="1">
                <a:effectLst/>
              </a:rPr>
              <a:t>SetMode</a:t>
            </a:r>
            <a:r>
              <a:rPr lang="zh-CN" altLang="en-US" b="1" dirty="0">
                <a:effectLst/>
              </a:rPr>
              <a:t>重新开启然后继续计数，最后在</a:t>
            </a:r>
            <a:r>
              <a:rPr lang="en-US" altLang="zh-CN" b="1" dirty="0" err="1">
                <a:effectLst/>
              </a:rPr>
              <a:t>Cbk</a:t>
            </a:r>
            <a:r>
              <a:rPr lang="zh-CN" altLang="en-US" b="1" dirty="0">
                <a:effectLst/>
              </a:rPr>
              <a:t>中完成喂狗。</a:t>
            </a:r>
          </a:p>
          <a:p>
            <a:pPr marL="0" indent="0">
              <a:buNone/>
            </a:pPr>
            <a:r>
              <a:rPr lang="en-US" altLang="zh-CN" b="1" dirty="0"/>
              <a:t>   1. </a:t>
            </a:r>
            <a:r>
              <a:rPr lang="zh-CN" altLang="en-US" b="1" dirty="0">
                <a:effectLst/>
              </a:rPr>
              <a:t>设置运行模式，开启定时器</a:t>
            </a:r>
          </a:p>
        </p:txBody>
      </p:sp>
      <p:pic>
        <p:nvPicPr>
          <p:cNvPr id="4" name="图片 3" descr="文本&#10;&#10;描述已自动生成">
            <a:extLst>
              <a:ext uri="{FF2B5EF4-FFF2-40B4-BE49-F238E27FC236}">
                <a16:creationId xmlns:a16="http://schemas.microsoft.com/office/drawing/2014/main" id="{1CA9331B-847A-466D-A7DC-55A2E7515DD8}"/>
              </a:ext>
            </a:extLst>
          </p:cNvPr>
          <p:cNvPicPr>
            <a:picLocks noChangeAspect="1"/>
          </p:cNvPicPr>
          <p:nvPr/>
        </p:nvPicPr>
        <p:blipFill>
          <a:blip r:embed="rId3"/>
          <a:stretch>
            <a:fillRect/>
          </a:stretch>
        </p:blipFill>
        <p:spPr>
          <a:xfrm>
            <a:off x="1470025" y="2420888"/>
            <a:ext cx="5257800" cy="3343275"/>
          </a:xfrm>
          <a:prstGeom prst="rect">
            <a:avLst/>
          </a:prstGeom>
        </p:spPr>
      </p:pic>
      <p:sp>
        <p:nvSpPr>
          <p:cNvPr id="6" name="タイトル 1">
            <a:extLst>
              <a:ext uri="{FF2B5EF4-FFF2-40B4-BE49-F238E27FC236}">
                <a16:creationId xmlns:a16="http://schemas.microsoft.com/office/drawing/2014/main" id="{88F23B25-0DD7-4297-829D-DC0F006D2887}"/>
              </a:ext>
            </a:extLst>
          </p:cNvPr>
          <p:cNvSpPr>
            <a:spLocks noGrp="1"/>
          </p:cNvSpPr>
          <p:nvPr>
            <p:ph type="title"/>
          </p:nvPr>
        </p:nvSpPr>
        <p:spPr>
          <a:xfrm>
            <a:off x="169863" y="-1588"/>
            <a:ext cx="7858125" cy="693738"/>
          </a:xfrm>
        </p:spPr>
        <p:txBody>
          <a:bodyPr/>
          <a:lstStyle/>
          <a:p>
            <a:r>
              <a:rPr lang="zh-CN" altLang="en-US" dirty="0">
                <a:latin typeface="+mn-ea"/>
                <a:ea typeface="+mn-ea"/>
              </a:rPr>
              <a:t>三、</a:t>
            </a:r>
            <a:r>
              <a:rPr lang="en-US" altLang="zh-CN" dirty="0">
                <a:latin typeface="+mn-ea"/>
                <a:ea typeface="+mn-ea"/>
              </a:rPr>
              <a:t>WDGM</a:t>
            </a:r>
            <a:r>
              <a:rPr lang="ja-JP" altLang="en-US" dirty="0">
                <a:latin typeface="+mn-ea"/>
                <a:ea typeface="+mn-ea"/>
              </a:rPr>
              <a:t>的功能介绍</a:t>
            </a:r>
            <a:endParaRPr kumimoji="1" lang="ja-JP" altLang="en-US" dirty="0">
              <a:latin typeface="+mn-ea"/>
              <a:ea typeface="+mn-ea"/>
            </a:endParaRPr>
          </a:p>
        </p:txBody>
      </p:sp>
    </p:spTree>
    <p:extLst>
      <p:ext uri="{BB962C8B-B14F-4D97-AF65-F5344CB8AC3E}">
        <p14:creationId xmlns:p14="http://schemas.microsoft.com/office/powerpoint/2010/main" val="1575502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コンテンツ プレースホルダー 2"/>
          <p:cNvSpPr>
            <a:spLocks noGrp="1"/>
          </p:cNvSpPr>
          <p:nvPr>
            <p:ph idx="1"/>
          </p:nvPr>
        </p:nvSpPr>
        <p:spPr>
          <a:xfrm>
            <a:off x="755576" y="980728"/>
            <a:ext cx="8786813" cy="3528392"/>
          </a:xfrm>
        </p:spPr>
        <p:txBody>
          <a:bodyPr/>
          <a:lstStyle/>
          <a:p>
            <a:pPr marL="0" indent="0">
              <a:lnSpc>
                <a:spcPct val="120000"/>
              </a:lnSpc>
              <a:buNone/>
            </a:pPr>
            <a:r>
              <a:rPr kumimoji="1" lang="en-US" altLang="zh-CN" b="1" dirty="0">
                <a:latin typeface="+mn-ea"/>
                <a:ea typeface="+mn-ea"/>
              </a:rPr>
              <a:t>2. </a:t>
            </a:r>
            <a:r>
              <a:rPr kumimoji="1" lang="zh-CN" altLang="en-US" b="1" dirty="0">
                <a:latin typeface="+mn-ea"/>
                <a:ea typeface="+mn-ea"/>
              </a:rPr>
              <a:t>设置触发条件，写入计数值</a:t>
            </a:r>
            <a:endParaRPr kumimoji="1" lang="ja-JP" altLang="en-US" b="1" dirty="0">
              <a:latin typeface="+mn-ea"/>
              <a:ea typeface="+mn-ea"/>
            </a:endParaRPr>
          </a:p>
        </p:txBody>
      </p:sp>
      <p:pic>
        <p:nvPicPr>
          <p:cNvPr id="4" name="图片 3" descr="文本&#10;&#10;描述已自动生成">
            <a:extLst>
              <a:ext uri="{FF2B5EF4-FFF2-40B4-BE49-F238E27FC236}">
                <a16:creationId xmlns:a16="http://schemas.microsoft.com/office/drawing/2014/main" id="{1F82AE7F-959F-40A7-9884-2499861CA12C}"/>
              </a:ext>
            </a:extLst>
          </p:cNvPr>
          <p:cNvPicPr>
            <a:picLocks noChangeAspect="1"/>
          </p:cNvPicPr>
          <p:nvPr/>
        </p:nvPicPr>
        <p:blipFill>
          <a:blip r:embed="rId3"/>
          <a:stretch>
            <a:fillRect/>
          </a:stretch>
        </p:blipFill>
        <p:spPr>
          <a:xfrm>
            <a:off x="1938336" y="1562447"/>
            <a:ext cx="5267325" cy="4314825"/>
          </a:xfrm>
          <a:prstGeom prst="rect">
            <a:avLst/>
          </a:prstGeom>
        </p:spPr>
      </p:pic>
      <p:sp>
        <p:nvSpPr>
          <p:cNvPr id="6" name="タイトル 1">
            <a:extLst>
              <a:ext uri="{FF2B5EF4-FFF2-40B4-BE49-F238E27FC236}">
                <a16:creationId xmlns:a16="http://schemas.microsoft.com/office/drawing/2014/main" id="{9875F437-273B-40CD-9916-21B7B5FD866C}"/>
              </a:ext>
            </a:extLst>
          </p:cNvPr>
          <p:cNvSpPr>
            <a:spLocks noGrp="1"/>
          </p:cNvSpPr>
          <p:nvPr>
            <p:ph type="title"/>
          </p:nvPr>
        </p:nvSpPr>
        <p:spPr>
          <a:xfrm>
            <a:off x="169863" y="-1588"/>
            <a:ext cx="7858125" cy="693738"/>
          </a:xfrm>
        </p:spPr>
        <p:txBody>
          <a:bodyPr/>
          <a:lstStyle/>
          <a:p>
            <a:r>
              <a:rPr lang="zh-CN" altLang="en-US" dirty="0">
                <a:latin typeface="+mn-ea"/>
                <a:ea typeface="+mn-ea"/>
              </a:rPr>
              <a:t>三、</a:t>
            </a:r>
            <a:r>
              <a:rPr lang="en-US" altLang="zh-CN" dirty="0">
                <a:latin typeface="+mn-ea"/>
                <a:ea typeface="+mn-ea"/>
              </a:rPr>
              <a:t>WDGM</a:t>
            </a:r>
            <a:r>
              <a:rPr lang="ja-JP" altLang="en-US" dirty="0">
                <a:latin typeface="+mn-ea"/>
                <a:ea typeface="+mn-ea"/>
              </a:rPr>
              <a:t>的功能介绍</a:t>
            </a:r>
            <a:endParaRPr kumimoji="1" lang="ja-JP" altLang="en-US" dirty="0">
              <a:latin typeface="+mn-ea"/>
              <a:ea typeface="+mn-ea"/>
            </a:endParaRPr>
          </a:p>
        </p:txBody>
      </p:sp>
    </p:spTree>
    <p:extLst>
      <p:ext uri="{BB962C8B-B14F-4D97-AF65-F5344CB8AC3E}">
        <p14:creationId xmlns:p14="http://schemas.microsoft.com/office/powerpoint/2010/main" val="28755643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コンテンツ プレースホルダー 2"/>
          <p:cNvSpPr>
            <a:spLocks noGrp="1"/>
          </p:cNvSpPr>
          <p:nvPr>
            <p:ph idx="1"/>
          </p:nvPr>
        </p:nvSpPr>
        <p:spPr>
          <a:xfrm>
            <a:off x="683568" y="962215"/>
            <a:ext cx="8786813" cy="3528392"/>
          </a:xfrm>
        </p:spPr>
        <p:txBody>
          <a:bodyPr/>
          <a:lstStyle/>
          <a:p>
            <a:endParaRPr lang="zh-CN" altLang="en-US" dirty="0">
              <a:effectLst/>
            </a:endParaRPr>
          </a:p>
          <a:p>
            <a:pPr marL="0" indent="0">
              <a:buNone/>
            </a:pPr>
            <a:r>
              <a:rPr lang="en-US" altLang="zh-CN" b="1" dirty="0">
                <a:effectLst/>
              </a:rPr>
              <a:t>3. </a:t>
            </a:r>
            <a:r>
              <a:rPr lang="en-US" altLang="zh-CN" b="1" dirty="0" err="1">
                <a:effectLst/>
              </a:rPr>
              <a:t>Gpt</a:t>
            </a:r>
            <a:r>
              <a:rPr lang="en-US" altLang="zh-CN" b="1" dirty="0">
                <a:effectLst/>
              </a:rPr>
              <a:t> </a:t>
            </a:r>
            <a:r>
              <a:rPr lang="zh-CN" altLang="en-US" b="1" dirty="0">
                <a:effectLst/>
              </a:rPr>
              <a:t>回调函数检测喂狗条件，并喂狗</a:t>
            </a:r>
          </a:p>
          <a:p>
            <a:pPr marL="0" indent="0">
              <a:lnSpc>
                <a:spcPct val="120000"/>
              </a:lnSpc>
              <a:buNone/>
            </a:pPr>
            <a:endParaRPr kumimoji="1" lang="ja-JP" altLang="en-US" b="1" dirty="0">
              <a:latin typeface="+mn-ea"/>
              <a:ea typeface="+mn-ea"/>
            </a:endParaRPr>
          </a:p>
        </p:txBody>
      </p:sp>
      <p:pic>
        <p:nvPicPr>
          <p:cNvPr id="4" name="图片 3" descr="文本&#10;&#10;描述已自动生成">
            <a:extLst>
              <a:ext uri="{FF2B5EF4-FFF2-40B4-BE49-F238E27FC236}">
                <a16:creationId xmlns:a16="http://schemas.microsoft.com/office/drawing/2014/main" id="{8BF5E752-78D9-48C6-8910-0A138E5E6C5B}"/>
              </a:ext>
            </a:extLst>
          </p:cNvPr>
          <p:cNvPicPr>
            <a:picLocks noChangeAspect="1"/>
          </p:cNvPicPr>
          <p:nvPr/>
        </p:nvPicPr>
        <p:blipFill>
          <a:blip r:embed="rId3"/>
          <a:stretch>
            <a:fillRect/>
          </a:stretch>
        </p:blipFill>
        <p:spPr>
          <a:xfrm>
            <a:off x="1691680" y="2060848"/>
            <a:ext cx="5295900" cy="3343275"/>
          </a:xfrm>
          <a:prstGeom prst="rect">
            <a:avLst/>
          </a:prstGeom>
        </p:spPr>
      </p:pic>
      <p:sp>
        <p:nvSpPr>
          <p:cNvPr id="6" name="タイトル 1">
            <a:extLst>
              <a:ext uri="{FF2B5EF4-FFF2-40B4-BE49-F238E27FC236}">
                <a16:creationId xmlns:a16="http://schemas.microsoft.com/office/drawing/2014/main" id="{8720793B-39D7-4693-9E63-B4C0863FB241}"/>
              </a:ext>
            </a:extLst>
          </p:cNvPr>
          <p:cNvSpPr>
            <a:spLocks noGrp="1"/>
          </p:cNvSpPr>
          <p:nvPr>
            <p:ph type="title"/>
          </p:nvPr>
        </p:nvSpPr>
        <p:spPr>
          <a:xfrm>
            <a:off x="169863" y="-1588"/>
            <a:ext cx="7858125" cy="693738"/>
          </a:xfrm>
        </p:spPr>
        <p:txBody>
          <a:bodyPr/>
          <a:lstStyle/>
          <a:p>
            <a:r>
              <a:rPr lang="zh-CN" altLang="en-US" dirty="0">
                <a:latin typeface="+mn-ea"/>
                <a:ea typeface="+mn-ea"/>
              </a:rPr>
              <a:t>三、</a:t>
            </a:r>
            <a:r>
              <a:rPr lang="en-US" altLang="zh-CN" dirty="0">
                <a:latin typeface="+mn-ea"/>
                <a:ea typeface="+mn-ea"/>
              </a:rPr>
              <a:t>WDGM</a:t>
            </a:r>
            <a:r>
              <a:rPr lang="ja-JP" altLang="en-US" dirty="0">
                <a:latin typeface="+mn-ea"/>
                <a:ea typeface="+mn-ea"/>
              </a:rPr>
              <a:t>的功能介绍</a:t>
            </a:r>
            <a:endParaRPr kumimoji="1" lang="ja-JP" altLang="en-US" dirty="0">
              <a:latin typeface="+mn-ea"/>
              <a:ea typeface="+mn-ea"/>
            </a:endParaRPr>
          </a:p>
        </p:txBody>
      </p:sp>
    </p:spTree>
    <p:extLst>
      <p:ext uri="{BB962C8B-B14F-4D97-AF65-F5344CB8AC3E}">
        <p14:creationId xmlns:p14="http://schemas.microsoft.com/office/powerpoint/2010/main" val="2423960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三、</a:t>
            </a:r>
            <a:r>
              <a:rPr lang="en-US" altLang="zh-CN" dirty="0">
                <a:latin typeface="+mn-ea"/>
                <a:ea typeface="+mn-ea"/>
              </a:rPr>
              <a:t>WDGM</a:t>
            </a:r>
            <a:r>
              <a:rPr lang="ja-JP" altLang="en-US" dirty="0">
                <a:latin typeface="+mn-ea"/>
                <a:ea typeface="+mn-ea"/>
              </a:rPr>
              <a:t>的功能介绍</a:t>
            </a:r>
            <a:endParaRPr kumimoji="1" lang="ja-JP" altLang="en-US" dirty="0">
              <a:latin typeface="+mn-ea"/>
              <a:ea typeface="+mn-ea"/>
            </a:endParaRPr>
          </a:p>
        </p:txBody>
      </p:sp>
      <p:sp>
        <p:nvSpPr>
          <p:cNvPr id="3" name="文本框 2">
            <a:extLst>
              <a:ext uri="{FF2B5EF4-FFF2-40B4-BE49-F238E27FC236}">
                <a16:creationId xmlns:a16="http://schemas.microsoft.com/office/drawing/2014/main" id="{064DB276-2D98-495C-8C6B-7B0B165CE6CD}"/>
              </a:ext>
            </a:extLst>
          </p:cNvPr>
          <p:cNvSpPr txBox="1"/>
          <p:nvPr/>
        </p:nvSpPr>
        <p:spPr>
          <a:xfrm>
            <a:off x="323528" y="1120676"/>
            <a:ext cx="8033915" cy="4616648"/>
          </a:xfrm>
          <a:prstGeom prst="rect">
            <a:avLst/>
          </a:prstGeom>
          <a:noFill/>
        </p:spPr>
        <p:txBody>
          <a:bodyPr wrap="square" rtlCol="0">
            <a:spAutoFit/>
          </a:bodyPr>
          <a:lstStyle/>
          <a:p>
            <a:pPr algn="l"/>
            <a:r>
              <a:rPr lang="zh-CN" altLang="en-US" sz="2400" b="1" i="0" dirty="0">
                <a:solidFill>
                  <a:srgbClr val="4D4D4D"/>
                </a:solidFill>
                <a:effectLst/>
                <a:latin typeface="+mj-ea"/>
                <a:ea typeface="+mj-ea"/>
              </a:rPr>
              <a:t>举例</a:t>
            </a:r>
            <a:endParaRPr lang="en-US" altLang="zh-CN" sz="2400" b="1" i="0" dirty="0">
              <a:solidFill>
                <a:srgbClr val="4D4D4D"/>
              </a:solidFill>
              <a:effectLst/>
              <a:latin typeface="+mj-ea"/>
              <a:ea typeface="+mj-ea"/>
            </a:endParaRPr>
          </a:p>
          <a:p>
            <a:pPr algn="l"/>
            <a:endParaRPr lang="en-US" altLang="zh-CN" b="1" dirty="0">
              <a:solidFill>
                <a:srgbClr val="4D4D4D"/>
              </a:solidFill>
              <a:latin typeface="+mj-ea"/>
              <a:ea typeface="+mj-ea"/>
            </a:endParaRPr>
          </a:p>
          <a:p>
            <a:pPr marL="285750" indent="-285750" algn="l">
              <a:buFont typeface="Wingdings" panose="05000000000000000000" pitchFamily="2" charset="2"/>
              <a:buChar char="u"/>
            </a:pPr>
            <a:r>
              <a:rPr lang="zh-CN" altLang="en-US" b="1" i="0" dirty="0">
                <a:solidFill>
                  <a:srgbClr val="4D4D4D"/>
                </a:solidFill>
                <a:effectLst/>
                <a:latin typeface="+mj-ea"/>
                <a:ea typeface="+mj-ea"/>
              </a:rPr>
              <a:t>假如</a:t>
            </a:r>
            <a:r>
              <a:rPr lang="en-US" altLang="zh-CN" b="1" i="0" dirty="0" err="1">
                <a:solidFill>
                  <a:srgbClr val="4D4D4D"/>
                </a:solidFill>
                <a:effectLst/>
                <a:latin typeface="+mj-ea"/>
                <a:ea typeface="+mj-ea"/>
              </a:rPr>
              <a:t>Wdg</a:t>
            </a:r>
            <a:r>
              <a:rPr lang="zh-CN" altLang="en-US" b="1" i="0" dirty="0">
                <a:solidFill>
                  <a:srgbClr val="4D4D4D"/>
                </a:solidFill>
                <a:effectLst/>
                <a:latin typeface="+mj-ea"/>
                <a:ea typeface="+mj-ea"/>
              </a:rPr>
              <a:t>的超时时间是</a:t>
            </a:r>
            <a:r>
              <a:rPr lang="en-US" altLang="zh-CN" b="1" i="0" dirty="0">
                <a:solidFill>
                  <a:srgbClr val="4D4D4D"/>
                </a:solidFill>
                <a:effectLst/>
                <a:latin typeface="+mj-ea"/>
                <a:ea typeface="+mj-ea"/>
              </a:rPr>
              <a:t>100ms</a:t>
            </a:r>
            <a:r>
              <a:rPr lang="zh-CN" altLang="en-US" b="1" i="0" dirty="0">
                <a:solidFill>
                  <a:srgbClr val="4D4D4D"/>
                </a:solidFill>
                <a:effectLst/>
                <a:latin typeface="+mj-ea"/>
                <a:ea typeface="+mj-ea"/>
              </a:rPr>
              <a:t>。</a:t>
            </a:r>
            <a:endParaRPr lang="en-US" altLang="zh-CN" b="1" i="0" dirty="0">
              <a:solidFill>
                <a:srgbClr val="4D4D4D"/>
              </a:solidFill>
              <a:effectLst/>
              <a:latin typeface="+mj-ea"/>
              <a:ea typeface="+mj-ea"/>
            </a:endParaRPr>
          </a:p>
          <a:p>
            <a:pPr algn="l"/>
            <a:r>
              <a:rPr lang="en-US" altLang="zh-CN" b="1" dirty="0">
                <a:solidFill>
                  <a:srgbClr val="4D4D4D"/>
                </a:solidFill>
                <a:latin typeface="+mj-ea"/>
                <a:ea typeface="+mj-ea"/>
              </a:rPr>
              <a:t>    </a:t>
            </a:r>
            <a:r>
              <a:rPr lang="zh-CN" altLang="en-US" b="1" i="0" dirty="0">
                <a:solidFill>
                  <a:srgbClr val="4D4D4D"/>
                </a:solidFill>
                <a:effectLst/>
                <a:latin typeface="+mj-ea"/>
                <a:ea typeface="+mj-ea"/>
              </a:rPr>
              <a:t>现在用户在</a:t>
            </a:r>
            <a:r>
              <a:rPr lang="en-US" altLang="zh-CN" b="1" i="0" dirty="0">
                <a:solidFill>
                  <a:srgbClr val="4D4D4D"/>
                </a:solidFill>
                <a:effectLst/>
                <a:latin typeface="+mj-ea"/>
                <a:ea typeface="+mj-ea"/>
              </a:rPr>
              <a:t>0</a:t>
            </a:r>
            <a:r>
              <a:rPr lang="zh-CN" altLang="en-US" b="1" i="0" dirty="0">
                <a:solidFill>
                  <a:srgbClr val="4D4D4D"/>
                </a:solidFill>
                <a:effectLst/>
                <a:latin typeface="+mj-ea"/>
                <a:ea typeface="+mj-ea"/>
              </a:rPr>
              <a:t>时刻设置了超时时间是</a:t>
            </a:r>
            <a:r>
              <a:rPr lang="en-US" altLang="zh-CN" b="1" i="0" dirty="0">
                <a:solidFill>
                  <a:srgbClr val="4D4D4D"/>
                </a:solidFill>
                <a:effectLst/>
                <a:latin typeface="+mj-ea"/>
                <a:ea typeface="+mj-ea"/>
              </a:rPr>
              <a:t>180ms</a:t>
            </a:r>
          </a:p>
          <a:p>
            <a:pPr algn="l"/>
            <a:r>
              <a:rPr lang="en-US" altLang="zh-CN" b="1" dirty="0">
                <a:solidFill>
                  <a:srgbClr val="4D4D4D"/>
                </a:solidFill>
                <a:latin typeface="+mj-ea"/>
                <a:ea typeface="+mj-ea"/>
              </a:rPr>
              <a:t>    </a:t>
            </a:r>
            <a:r>
              <a:rPr lang="zh-CN" altLang="en-US" b="1" i="0" dirty="0">
                <a:solidFill>
                  <a:srgbClr val="4D4D4D"/>
                </a:solidFill>
                <a:effectLst/>
                <a:latin typeface="+mj-ea"/>
                <a:ea typeface="+mj-ea"/>
              </a:rPr>
              <a:t>程序会记录这个</a:t>
            </a:r>
            <a:r>
              <a:rPr lang="en-US" altLang="zh-CN" b="1" i="0" dirty="0">
                <a:solidFill>
                  <a:srgbClr val="4D4D4D"/>
                </a:solidFill>
                <a:effectLst/>
                <a:latin typeface="+mj-ea"/>
                <a:ea typeface="+mj-ea"/>
              </a:rPr>
              <a:t>180ms</a:t>
            </a:r>
            <a:r>
              <a:rPr lang="zh-CN" altLang="en-US" b="1" i="0" dirty="0">
                <a:solidFill>
                  <a:srgbClr val="4D4D4D"/>
                </a:solidFill>
                <a:effectLst/>
                <a:latin typeface="+mj-ea"/>
                <a:ea typeface="+mj-ea"/>
              </a:rPr>
              <a:t>超时时间（用户设置的已经大于</a:t>
            </a:r>
            <a:r>
              <a:rPr lang="en-US" altLang="zh-CN" b="1" i="0" dirty="0" err="1">
                <a:solidFill>
                  <a:srgbClr val="4D4D4D"/>
                </a:solidFill>
                <a:effectLst/>
                <a:latin typeface="+mj-ea"/>
                <a:ea typeface="+mj-ea"/>
              </a:rPr>
              <a:t>Wdg</a:t>
            </a:r>
            <a:r>
              <a:rPr lang="en-US" altLang="zh-CN" b="1" i="0" dirty="0">
                <a:solidFill>
                  <a:srgbClr val="4D4D4D"/>
                </a:solidFill>
                <a:effectLst/>
                <a:latin typeface="+mj-ea"/>
                <a:ea typeface="+mj-ea"/>
              </a:rPr>
              <a:t>    </a:t>
            </a:r>
            <a:r>
              <a:rPr lang="zh-CN" altLang="en-US" b="1" i="0" dirty="0">
                <a:solidFill>
                  <a:srgbClr val="4D4D4D"/>
                </a:solidFill>
                <a:effectLst/>
                <a:latin typeface="+mj-ea"/>
                <a:ea typeface="+mj-ea"/>
              </a:rPr>
              <a:t>的超时时间）</a:t>
            </a:r>
            <a:endParaRPr lang="en-US" altLang="zh-CN" b="1" i="0" dirty="0">
              <a:solidFill>
                <a:srgbClr val="4D4D4D"/>
              </a:solidFill>
              <a:effectLst/>
              <a:latin typeface="+mj-ea"/>
              <a:ea typeface="+mj-ea"/>
            </a:endParaRPr>
          </a:p>
          <a:p>
            <a:pPr algn="l"/>
            <a:endParaRPr lang="en-US" altLang="zh-CN" b="1" dirty="0">
              <a:solidFill>
                <a:srgbClr val="4D4D4D"/>
              </a:solidFill>
              <a:latin typeface="+mj-ea"/>
              <a:ea typeface="+mj-ea"/>
            </a:endParaRPr>
          </a:p>
          <a:p>
            <a:pPr marL="285750" indent="-285750" algn="l">
              <a:buFont typeface="Wingdings" panose="05000000000000000000" pitchFamily="2" charset="2"/>
              <a:buChar char="u"/>
            </a:pPr>
            <a:r>
              <a:rPr lang="zh-CN" altLang="en-US" b="1" i="0" dirty="0">
                <a:solidFill>
                  <a:srgbClr val="4D4D4D"/>
                </a:solidFill>
                <a:effectLst/>
                <a:latin typeface="+mj-ea"/>
                <a:ea typeface="+mj-ea"/>
              </a:rPr>
              <a:t>当</a:t>
            </a:r>
            <a:r>
              <a:rPr lang="en-US" altLang="zh-CN" b="1" i="0" dirty="0">
                <a:solidFill>
                  <a:srgbClr val="4D4D4D"/>
                </a:solidFill>
                <a:effectLst/>
                <a:latin typeface="+mj-ea"/>
                <a:ea typeface="+mj-ea"/>
              </a:rPr>
              <a:t>100ms</a:t>
            </a:r>
            <a:r>
              <a:rPr lang="zh-CN" altLang="en-US" b="1" i="0" dirty="0">
                <a:solidFill>
                  <a:srgbClr val="4D4D4D"/>
                </a:solidFill>
                <a:effectLst/>
                <a:latin typeface="+mj-ea"/>
                <a:ea typeface="+mj-ea"/>
              </a:rPr>
              <a:t>到达时，</a:t>
            </a:r>
            <a:r>
              <a:rPr lang="en-US" altLang="zh-CN" b="1" i="0" dirty="0">
                <a:solidFill>
                  <a:srgbClr val="4D4D4D"/>
                </a:solidFill>
                <a:effectLst/>
                <a:latin typeface="+mj-ea"/>
                <a:ea typeface="+mj-ea"/>
              </a:rPr>
              <a:t>GPT</a:t>
            </a:r>
            <a:r>
              <a:rPr lang="zh-CN" altLang="en-US" b="1" i="0" dirty="0">
                <a:solidFill>
                  <a:srgbClr val="4D4D4D"/>
                </a:solidFill>
                <a:effectLst/>
                <a:latin typeface="+mj-ea"/>
                <a:ea typeface="+mj-ea"/>
              </a:rPr>
              <a:t>中断产生了，发现用户记录的超时时间（</a:t>
            </a:r>
            <a:r>
              <a:rPr lang="en-US" altLang="zh-CN" b="1" i="0" dirty="0">
                <a:solidFill>
                  <a:srgbClr val="4D4D4D"/>
                </a:solidFill>
                <a:effectLst/>
                <a:latin typeface="+mj-ea"/>
                <a:ea typeface="+mj-ea"/>
              </a:rPr>
              <a:t>180ms</a:t>
            </a:r>
            <a:r>
              <a:rPr lang="zh-CN" altLang="en-US" b="1" i="0" dirty="0">
                <a:solidFill>
                  <a:srgbClr val="4D4D4D"/>
                </a:solidFill>
                <a:effectLst/>
                <a:latin typeface="+mj-ea"/>
                <a:ea typeface="+mj-ea"/>
              </a:rPr>
              <a:t>）还没到，于是主动去喂狗了（不需要用户调用喂狗函数），同时会将之前记录的</a:t>
            </a:r>
            <a:r>
              <a:rPr lang="en-US" altLang="zh-CN" b="1" i="0" dirty="0">
                <a:solidFill>
                  <a:srgbClr val="4D4D4D"/>
                </a:solidFill>
                <a:effectLst/>
                <a:latin typeface="+mj-ea"/>
                <a:ea typeface="+mj-ea"/>
              </a:rPr>
              <a:t>180ms</a:t>
            </a:r>
            <a:r>
              <a:rPr lang="zh-CN" altLang="en-US" b="1" i="0" dirty="0">
                <a:solidFill>
                  <a:srgbClr val="4D4D4D"/>
                </a:solidFill>
                <a:effectLst/>
                <a:latin typeface="+mj-ea"/>
                <a:ea typeface="+mj-ea"/>
              </a:rPr>
              <a:t>超时时间减去</a:t>
            </a:r>
            <a:r>
              <a:rPr lang="en-US" altLang="zh-CN" b="1" i="0" dirty="0">
                <a:solidFill>
                  <a:srgbClr val="4D4D4D"/>
                </a:solidFill>
                <a:effectLst/>
                <a:latin typeface="+mj-ea"/>
                <a:ea typeface="+mj-ea"/>
              </a:rPr>
              <a:t>100ms</a:t>
            </a:r>
            <a:r>
              <a:rPr lang="zh-CN" altLang="en-US" b="1" i="0" dirty="0">
                <a:solidFill>
                  <a:srgbClr val="4D4D4D"/>
                </a:solidFill>
                <a:effectLst/>
                <a:latin typeface="+mj-ea"/>
                <a:ea typeface="+mj-ea"/>
              </a:rPr>
              <a:t>，变成</a:t>
            </a:r>
            <a:r>
              <a:rPr lang="en-US" altLang="zh-CN" b="1" i="0" dirty="0">
                <a:solidFill>
                  <a:srgbClr val="4D4D4D"/>
                </a:solidFill>
                <a:effectLst/>
                <a:latin typeface="+mj-ea"/>
                <a:ea typeface="+mj-ea"/>
              </a:rPr>
              <a:t>80ms</a:t>
            </a:r>
            <a:r>
              <a:rPr lang="zh-CN" altLang="en-US" b="1" i="0" dirty="0">
                <a:solidFill>
                  <a:srgbClr val="4D4D4D"/>
                </a:solidFill>
                <a:effectLst/>
                <a:latin typeface="+mj-ea"/>
                <a:ea typeface="+mj-ea"/>
              </a:rPr>
              <a:t>，减去的</a:t>
            </a:r>
            <a:r>
              <a:rPr lang="en-US" altLang="zh-CN" b="1" i="0" dirty="0">
                <a:solidFill>
                  <a:srgbClr val="4D4D4D"/>
                </a:solidFill>
                <a:effectLst/>
                <a:latin typeface="+mj-ea"/>
                <a:ea typeface="+mj-ea"/>
              </a:rPr>
              <a:t>100ms</a:t>
            </a:r>
            <a:r>
              <a:rPr lang="zh-CN" altLang="en-US" b="1" i="0" dirty="0">
                <a:solidFill>
                  <a:srgbClr val="4D4D4D"/>
                </a:solidFill>
                <a:effectLst/>
                <a:latin typeface="+mj-ea"/>
                <a:ea typeface="+mj-ea"/>
              </a:rPr>
              <a:t>正式已经花掉的时间，然后继续运行。</a:t>
            </a:r>
            <a:endParaRPr lang="en-US" altLang="zh-CN" b="1" i="0" dirty="0">
              <a:solidFill>
                <a:srgbClr val="4D4D4D"/>
              </a:solidFill>
              <a:effectLst/>
              <a:latin typeface="+mj-ea"/>
              <a:ea typeface="+mj-ea"/>
            </a:endParaRPr>
          </a:p>
          <a:p>
            <a:pPr algn="l"/>
            <a:endParaRPr kumimoji="1" lang="en-US" altLang="ja-JP" b="1" dirty="0">
              <a:solidFill>
                <a:srgbClr val="4D4D4D"/>
              </a:solidFill>
              <a:latin typeface="+mj-ea"/>
              <a:ea typeface="+mj-ea"/>
            </a:endParaRPr>
          </a:p>
          <a:p>
            <a:pPr marL="285750" indent="-285750" algn="l">
              <a:buFont typeface="Wingdings" panose="05000000000000000000" pitchFamily="2" charset="2"/>
              <a:buChar char="u"/>
            </a:pPr>
            <a:r>
              <a:rPr lang="zh-CN" altLang="en-US" b="1" i="0" dirty="0">
                <a:solidFill>
                  <a:srgbClr val="4D4D4D"/>
                </a:solidFill>
                <a:effectLst/>
                <a:latin typeface="+mj-ea"/>
                <a:ea typeface="+mj-ea"/>
              </a:rPr>
              <a:t>在下一次</a:t>
            </a:r>
            <a:r>
              <a:rPr lang="en-US" altLang="zh-CN" b="1" i="0" dirty="0">
                <a:solidFill>
                  <a:srgbClr val="4D4D4D"/>
                </a:solidFill>
                <a:effectLst/>
                <a:latin typeface="+mj-ea"/>
                <a:ea typeface="+mj-ea"/>
              </a:rPr>
              <a:t>100ms</a:t>
            </a:r>
            <a:r>
              <a:rPr lang="zh-CN" altLang="en-US" b="1" i="0" dirty="0">
                <a:solidFill>
                  <a:srgbClr val="4D4D4D"/>
                </a:solidFill>
                <a:effectLst/>
                <a:latin typeface="+mj-ea"/>
                <a:ea typeface="+mj-ea"/>
              </a:rPr>
              <a:t>到达前就有三种情况了，一种是用户在</a:t>
            </a:r>
            <a:r>
              <a:rPr lang="en-US" altLang="zh-CN" b="1" i="0" dirty="0">
                <a:solidFill>
                  <a:srgbClr val="4D4D4D"/>
                </a:solidFill>
                <a:effectLst/>
                <a:latin typeface="+mj-ea"/>
                <a:ea typeface="+mj-ea"/>
              </a:rPr>
              <a:t>80ms</a:t>
            </a:r>
            <a:r>
              <a:rPr lang="zh-CN" altLang="en-US" b="1" i="0" dirty="0">
                <a:solidFill>
                  <a:srgbClr val="4D4D4D"/>
                </a:solidFill>
                <a:effectLst/>
                <a:latin typeface="+mj-ea"/>
                <a:ea typeface="+mj-ea"/>
              </a:rPr>
              <a:t>之前调用了喂狗函数来更新，第二种情况是用户也喂狗了，但是调用函数的时间是在</a:t>
            </a:r>
            <a:r>
              <a:rPr lang="en-US" altLang="zh-CN" b="1" i="0" dirty="0">
                <a:solidFill>
                  <a:srgbClr val="4D4D4D"/>
                </a:solidFill>
                <a:effectLst/>
                <a:latin typeface="+mj-ea"/>
                <a:ea typeface="+mj-ea"/>
              </a:rPr>
              <a:t>80ms</a:t>
            </a:r>
            <a:r>
              <a:rPr lang="zh-CN" altLang="en-US" b="1" i="0" dirty="0">
                <a:solidFill>
                  <a:srgbClr val="4D4D4D"/>
                </a:solidFill>
                <a:effectLst/>
                <a:latin typeface="+mj-ea"/>
                <a:ea typeface="+mj-ea"/>
              </a:rPr>
              <a:t>之后，</a:t>
            </a:r>
            <a:r>
              <a:rPr lang="en-US" altLang="zh-CN" b="1" i="0" dirty="0">
                <a:solidFill>
                  <a:srgbClr val="4D4D4D"/>
                </a:solidFill>
                <a:effectLst/>
                <a:latin typeface="+mj-ea"/>
                <a:ea typeface="+mj-ea"/>
              </a:rPr>
              <a:t>100ms</a:t>
            </a:r>
            <a:r>
              <a:rPr lang="zh-CN" altLang="en-US" b="1" i="0" dirty="0">
                <a:solidFill>
                  <a:srgbClr val="4D4D4D"/>
                </a:solidFill>
                <a:effectLst/>
                <a:latin typeface="+mj-ea"/>
                <a:ea typeface="+mj-ea"/>
              </a:rPr>
              <a:t>之前。还有一种就是</a:t>
            </a:r>
            <a:r>
              <a:rPr lang="en-US" altLang="zh-CN" b="1" i="0" dirty="0">
                <a:solidFill>
                  <a:srgbClr val="4D4D4D"/>
                </a:solidFill>
                <a:effectLst/>
                <a:latin typeface="+mj-ea"/>
                <a:ea typeface="+mj-ea"/>
              </a:rPr>
              <a:t>100ms</a:t>
            </a:r>
            <a:r>
              <a:rPr lang="zh-CN" altLang="en-US" b="1" i="0" dirty="0">
                <a:solidFill>
                  <a:srgbClr val="4D4D4D"/>
                </a:solidFill>
                <a:effectLst/>
                <a:latin typeface="+mj-ea"/>
                <a:ea typeface="+mj-ea"/>
              </a:rPr>
              <a:t>中断发生了都还没有调用喂狗函数。</a:t>
            </a:r>
            <a:endParaRPr lang="en-US" altLang="ja-JP" b="1" dirty="0">
              <a:solidFill>
                <a:srgbClr val="4D4D4D"/>
              </a:solidFill>
              <a:latin typeface="+mj-ea"/>
              <a:ea typeface="+mj-ea"/>
            </a:endParaRPr>
          </a:p>
          <a:p>
            <a:pPr algn="l"/>
            <a:endParaRPr kumimoji="1" lang="ja-JP" altLang="en-US" dirty="0" err="1">
              <a:latin typeface="+mn-ea"/>
              <a:ea typeface="+mn-ea"/>
            </a:endParaRPr>
          </a:p>
        </p:txBody>
      </p:sp>
    </p:spTree>
    <p:extLst>
      <p:ext uri="{BB962C8B-B14F-4D97-AF65-F5344CB8AC3E}">
        <p14:creationId xmlns:p14="http://schemas.microsoft.com/office/powerpoint/2010/main" val="294068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三、</a:t>
            </a:r>
            <a:r>
              <a:rPr lang="en-US" altLang="zh-CN" dirty="0">
                <a:latin typeface="+mn-ea"/>
                <a:ea typeface="+mn-ea"/>
              </a:rPr>
              <a:t>WDGM</a:t>
            </a:r>
            <a:r>
              <a:rPr lang="ja-JP" altLang="en-US" dirty="0">
                <a:latin typeface="+mn-ea"/>
                <a:ea typeface="+mn-ea"/>
              </a:rPr>
              <a:t>的功能介绍</a:t>
            </a:r>
            <a:endParaRPr kumimoji="1" lang="ja-JP" altLang="en-US" dirty="0">
              <a:latin typeface="+mn-ea"/>
              <a:ea typeface="+mn-ea"/>
            </a:endParaRPr>
          </a:p>
        </p:txBody>
      </p:sp>
      <p:pic>
        <p:nvPicPr>
          <p:cNvPr id="5" name="Picture 2">
            <a:extLst>
              <a:ext uri="{FF2B5EF4-FFF2-40B4-BE49-F238E27FC236}">
                <a16:creationId xmlns:a16="http://schemas.microsoft.com/office/drawing/2014/main" id="{227E0CD3-0FA1-4501-921D-3E764A8DAF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825" y="3411017"/>
            <a:ext cx="6526344" cy="20313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63F125D3-22D2-4559-BBB3-EEA10D37FC4D}"/>
              </a:ext>
            </a:extLst>
          </p:cNvPr>
          <p:cNvSpPr txBox="1"/>
          <p:nvPr/>
        </p:nvSpPr>
        <p:spPr>
          <a:xfrm>
            <a:off x="755576" y="1079569"/>
            <a:ext cx="6875363" cy="1754326"/>
          </a:xfrm>
          <a:prstGeom prst="rect">
            <a:avLst/>
          </a:prstGeom>
          <a:noFill/>
        </p:spPr>
        <p:txBody>
          <a:bodyPr wrap="square">
            <a:spAutoFit/>
          </a:bodyPr>
          <a:lstStyle/>
          <a:p>
            <a:pPr marL="285750" indent="-285750" algn="l">
              <a:buFont typeface="Wingdings" panose="05000000000000000000" pitchFamily="2" charset="2"/>
              <a:buChar char="Ø"/>
            </a:pPr>
            <a:r>
              <a:rPr lang="zh-CN" altLang="en-US" b="1" dirty="0">
                <a:latin typeface="+mn-ea"/>
                <a:ea typeface="+mn-ea"/>
              </a:rPr>
              <a:t>第一种情况（</a:t>
            </a:r>
            <a:r>
              <a:rPr lang="zh-CN" altLang="en-US" b="1" i="0" dirty="0">
                <a:solidFill>
                  <a:srgbClr val="4D4D4D"/>
                </a:solidFill>
                <a:effectLst/>
                <a:latin typeface="+mj-ea"/>
                <a:ea typeface="+mj-ea"/>
              </a:rPr>
              <a:t>用户在</a:t>
            </a:r>
            <a:r>
              <a:rPr lang="en-US" altLang="zh-CN" b="1" i="0" dirty="0">
                <a:solidFill>
                  <a:srgbClr val="4D4D4D"/>
                </a:solidFill>
                <a:effectLst/>
                <a:latin typeface="+mj-ea"/>
                <a:ea typeface="+mj-ea"/>
              </a:rPr>
              <a:t>80ms</a:t>
            </a:r>
            <a:r>
              <a:rPr lang="zh-CN" altLang="en-US" b="1" i="0" dirty="0">
                <a:solidFill>
                  <a:srgbClr val="4D4D4D"/>
                </a:solidFill>
                <a:effectLst/>
                <a:latin typeface="+mj-ea"/>
                <a:ea typeface="+mj-ea"/>
              </a:rPr>
              <a:t>之前调用了喂狗函数来更新）</a:t>
            </a:r>
            <a:endParaRPr lang="en-US" altLang="zh-CN" b="1" dirty="0">
              <a:latin typeface="+mn-ea"/>
              <a:ea typeface="+mn-ea"/>
            </a:endParaRPr>
          </a:p>
          <a:p>
            <a:pPr algn="l"/>
            <a:r>
              <a:rPr lang="zh-CN" altLang="en-US" b="1" dirty="0">
                <a:latin typeface="+mn-ea"/>
                <a:ea typeface="+mn-ea"/>
              </a:rPr>
              <a:t>当再次调用喂狗函数时，程序会计算上一次中断发生到此刻的时间间隔（也就是花掉的时间），我们这里这个时间是小于</a:t>
            </a:r>
            <a:r>
              <a:rPr lang="en-US" altLang="zh-CN" b="1" dirty="0">
                <a:latin typeface="+mn-ea"/>
                <a:ea typeface="+mn-ea"/>
              </a:rPr>
              <a:t>80ms</a:t>
            </a:r>
            <a:r>
              <a:rPr lang="zh-CN" altLang="en-US" b="1" dirty="0">
                <a:latin typeface="+mn-ea"/>
                <a:ea typeface="+mn-ea"/>
              </a:rPr>
              <a:t>的，说明程序运行是正常的，用户按照约定来喂狗，于是程序以新传入的超时时间重新计算一个超时时间更新之前记录的超时时间，然后继续正常运行。</a:t>
            </a:r>
            <a:endParaRPr lang="ja-JP" altLang="en-US" b="1" dirty="0">
              <a:latin typeface="+mn-ea"/>
              <a:ea typeface="+mn-ea"/>
            </a:endParaRPr>
          </a:p>
        </p:txBody>
      </p:sp>
    </p:spTree>
    <p:extLst>
      <p:ext uri="{BB962C8B-B14F-4D97-AF65-F5344CB8AC3E}">
        <p14:creationId xmlns:p14="http://schemas.microsoft.com/office/powerpoint/2010/main" val="1074689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三、</a:t>
            </a:r>
            <a:r>
              <a:rPr lang="en-US" altLang="zh-CN" dirty="0">
                <a:latin typeface="+mn-ea"/>
                <a:ea typeface="+mn-ea"/>
              </a:rPr>
              <a:t>WDGM</a:t>
            </a:r>
            <a:r>
              <a:rPr lang="ja-JP" altLang="en-US" dirty="0">
                <a:latin typeface="+mn-ea"/>
                <a:ea typeface="+mn-ea"/>
              </a:rPr>
              <a:t>的功能介绍</a:t>
            </a:r>
            <a:endParaRPr kumimoji="1" lang="ja-JP" altLang="en-US" dirty="0">
              <a:latin typeface="+mn-ea"/>
              <a:ea typeface="+mn-ea"/>
            </a:endParaRPr>
          </a:p>
        </p:txBody>
      </p:sp>
      <p:sp>
        <p:nvSpPr>
          <p:cNvPr id="7" name="文本框 6">
            <a:extLst>
              <a:ext uri="{FF2B5EF4-FFF2-40B4-BE49-F238E27FC236}">
                <a16:creationId xmlns:a16="http://schemas.microsoft.com/office/drawing/2014/main" id="{63F125D3-22D2-4559-BBB3-EEA10D37FC4D}"/>
              </a:ext>
            </a:extLst>
          </p:cNvPr>
          <p:cNvSpPr txBox="1"/>
          <p:nvPr/>
        </p:nvSpPr>
        <p:spPr>
          <a:xfrm>
            <a:off x="971599" y="908720"/>
            <a:ext cx="6875363" cy="2585323"/>
          </a:xfrm>
          <a:prstGeom prst="rect">
            <a:avLst/>
          </a:prstGeom>
          <a:noFill/>
        </p:spPr>
        <p:txBody>
          <a:bodyPr wrap="square">
            <a:spAutoFit/>
          </a:bodyPr>
          <a:lstStyle/>
          <a:p>
            <a:pPr marL="285750" indent="-285750" algn="l">
              <a:buFont typeface="Wingdings" panose="05000000000000000000" pitchFamily="2" charset="2"/>
              <a:buChar char="Ø"/>
            </a:pPr>
            <a:r>
              <a:rPr lang="zh-CN" altLang="en-US" b="1" i="0" dirty="0">
                <a:solidFill>
                  <a:schemeClr val="tx1"/>
                </a:solidFill>
                <a:effectLst/>
                <a:latin typeface="+mn-ea"/>
                <a:ea typeface="+mn-ea"/>
              </a:rPr>
              <a:t>第二种情况 间隔时间会大于</a:t>
            </a:r>
            <a:r>
              <a:rPr lang="en-US" altLang="zh-CN" b="1" i="0" dirty="0">
                <a:solidFill>
                  <a:schemeClr val="tx1"/>
                </a:solidFill>
                <a:effectLst/>
                <a:latin typeface="+mn-ea"/>
                <a:ea typeface="+mn-ea"/>
              </a:rPr>
              <a:t>80ms</a:t>
            </a:r>
            <a:r>
              <a:rPr lang="zh-CN" altLang="en-US" b="1" i="0" dirty="0">
                <a:solidFill>
                  <a:schemeClr val="tx1"/>
                </a:solidFill>
                <a:effectLst/>
                <a:latin typeface="+mn-ea"/>
                <a:ea typeface="+mn-ea"/>
              </a:rPr>
              <a:t>（假如用户是在</a:t>
            </a:r>
            <a:r>
              <a:rPr lang="en-US" altLang="zh-CN" b="1" i="0" dirty="0">
                <a:solidFill>
                  <a:schemeClr val="tx1"/>
                </a:solidFill>
                <a:effectLst/>
                <a:latin typeface="+mn-ea"/>
                <a:ea typeface="+mn-ea"/>
              </a:rPr>
              <a:t>90ms</a:t>
            </a:r>
            <a:r>
              <a:rPr lang="zh-CN" altLang="en-US" b="1" i="0" dirty="0">
                <a:solidFill>
                  <a:schemeClr val="tx1"/>
                </a:solidFill>
                <a:effectLst/>
                <a:latin typeface="+mn-ea"/>
                <a:ea typeface="+mn-ea"/>
              </a:rPr>
              <a:t>这个时间调用的函数）</a:t>
            </a:r>
            <a:endParaRPr lang="en-US" altLang="zh-CN" b="1" i="0" dirty="0">
              <a:solidFill>
                <a:schemeClr val="tx1"/>
              </a:solidFill>
              <a:effectLst/>
              <a:latin typeface="+mn-ea"/>
              <a:ea typeface="+mn-ea"/>
            </a:endParaRPr>
          </a:p>
          <a:p>
            <a:pPr algn="l"/>
            <a:r>
              <a:rPr lang="zh-CN" altLang="en-US" b="1" i="0" dirty="0">
                <a:solidFill>
                  <a:schemeClr val="tx1"/>
                </a:solidFill>
                <a:effectLst/>
                <a:latin typeface="+mn-ea"/>
                <a:ea typeface="+mn-ea"/>
              </a:rPr>
              <a:t>判断大于后，虽然用户在</a:t>
            </a:r>
            <a:r>
              <a:rPr lang="en-US" altLang="zh-CN" b="1" i="0" dirty="0">
                <a:solidFill>
                  <a:schemeClr val="tx1"/>
                </a:solidFill>
                <a:effectLst/>
                <a:latin typeface="+mn-ea"/>
                <a:ea typeface="+mn-ea"/>
              </a:rPr>
              <a:t>100ms</a:t>
            </a:r>
            <a:r>
              <a:rPr lang="zh-CN" altLang="en-US" b="1" i="0" dirty="0">
                <a:solidFill>
                  <a:schemeClr val="tx1"/>
                </a:solidFill>
                <a:effectLst/>
                <a:latin typeface="+mn-ea"/>
                <a:ea typeface="+mn-ea"/>
              </a:rPr>
              <a:t>中断前调用了，但是还是没有按照用户自己说的</a:t>
            </a:r>
            <a:r>
              <a:rPr lang="en-US" altLang="zh-CN" b="1" i="0" dirty="0">
                <a:solidFill>
                  <a:schemeClr val="tx1"/>
                </a:solidFill>
                <a:effectLst/>
                <a:latin typeface="+mn-ea"/>
                <a:ea typeface="+mn-ea"/>
              </a:rPr>
              <a:t>180ms</a:t>
            </a:r>
            <a:r>
              <a:rPr lang="zh-CN" altLang="en-US" b="1" i="0" dirty="0">
                <a:solidFill>
                  <a:schemeClr val="tx1"/>
                </a:solidFill>
                <a:effectLst/>
                <a:latin typeface="+mn-ea"/>
                <a:ea typeface="+mn-ea"/>
              </a:rPr>
              <a:t>来喂狗（加上第一次的的</a:t>
            </a:r>
            <a:r>
              <a:rPr lang="en-US" altLang="zh-CN" b="1" i="0" dirty="0">
                <a:solidFill>
                  <a:schemeClr val="tx1"/>
                </a:solidFill>
                <a:effectLst/>
                <a:latin typeface="+mn-ea"/>
                <a:ea typeface="+mn-ea"/>
              </a:rPr>
              <a:t>100ms</a:t>
            </a:r>
            <a:r>
              <a:rPr lang="zh-CN" altLang="en-US" b="1" i="0" dirty="0">
                <a:solidFill>
                  <a:schemeClr val="tx1"/>
                </a:solidFill>
                <a:effectLst/>
                <a:latin typeface="+mn-ea"/>
                <a:ea typeface="+mn-ea"/>
              </a:rPr>
              <a:t>中断时间，用户是在</a:t>
            </a:r>
            <a:r>
              <a:rPr lang="en-US" altLang="zh-CN" b="1" i="0" dirty="0">
                <a:solidFill>
                  <a:schemeClr val="tx1"/>
                </a:solidFill>
                <a:effectLst/>
                <a:latin typeface="+mn-ea"/>
                <a:ea typeface="+mn-ea"/>
              </a:rPr>
              <a:t>190ms</a:t>
            </a:r>
            <a:r>
              <a:rPr lang="zh-CN" altLang="en-US" b="1" i="0" dirty="0">
                <a:solidFill>
                  <a:schemeClr val="tx1"/>
                </a:solidFill>
                <a:effectLst/>
                <a:latin typeface="+mn-ea"/>
                <a:ea typeface="+mn-ea"/>
              </a:rPr>
              <a:t>才喂狗），用户还是违约了，所以程序立马停掉</a:t>
            </a:r>
            <a:r>
              <a:rPr lang="en-US" altLang="zh-CN" b="1" i="0" dirty="0">
                <a:solidFill>
                  <a:schemeClr val="tx1"/>
                </a:solidFill>
                <a:effectLst/>
                <a:latin typeface="+mn-ea"/>
                <a:ea typeface="+mn-ea"/>
              </a:rPr>
              <a:t>GPT Timer</a:t>
            </a:r>
            <a:r>
              <a:rPr lang="zh-CN" altLang="en-US" b="1" i="0" dirty="0">
                <a:solidFill>
                  <a:schemeClr val="tx1"/>
                </a:solidFill>
                <a:effectLst/>
                <a:latin typeface="+mn-ea"/>
                <a:ea typeface="+mn-ea"/>
              </a:rPr>
              <a:t>。当第二个</a:t>
            </a:r>
            <a:r>
              <a:rPr lang="en-US" altLang="zh-CN" b="1" i="0" dirty="0">
                <a:solidFill>
                  <a:schemeClr val="tx1"/>
                </a:solidFill>
                <a:effectLst/>
                <a:latin typeface="+mn-ea"/>
                <a:ea typeface="+mn-ea"/>
              </a:rPr>
              <a:t>100ms</a:t>
            </a:r>
            <a:r>
              <a:rPr lang="zh-CN" altLang="en-US" b="1" i="0" dirty="0">
                <a:solidFill>
                  <a:schemeClr val="tx1"/>
                </a:solidFill>
                <a:effectLst/>
                <a:latin typeface="+mn-ea"/>
                <a:ea typeface="+mn-ea"/>
              </a:rPr>
              <a:t>到后，这时</a:t>
            </a:r>
            <a:r>
              <a:rPr lang="en-US" altLang="zh-CN" b="1" i="0" dirty="0" err="1">
                <a:solidFill>
                  <a:schemeClr val="tx1"/>
                </a:solidFill>
                <a:effectLst/>
                <a:latin typeface="+mn-ea"/>
                <a:ea typeface="+mn-ea"/>
              </a:rPr>
              <a:t>Wdg</a:t>
            </a:r>
            <a:r>
              <a:rPr lang="zh-CN" altLang="en-US" b="1" i="0" dirty="0">
                <a:solidFill>
                  <a:schemeClr val="tx1"/>
                </a:solidFill>
                <a:effectLst/>
                <a:latin typeface="+mn-ea"/>
                <a:ea typeface="+mn-ea"/>
              </a:rPr>
              <a:t>的超时时间到了，但是由于</a:t>
            </a:r>
            <a:r>
              <a:rPr lang="en-US" altLang="zh-CN" b="1" i="0" dirty="0">
                <a:solidFill>
                  <a:schemeClr val="tx1"/>
                </a:solidFill>
                <a:effectLst/>
                <a:latin typeface="+mn-ea"/>
                <a:ea typeface="+mn-ea"/>
              </a:rPr>
              <a:t>GPT</a:t>
            </a:r>
            <a:r>
              <a:rPr lang="zh-CN" altLang="en-US" b="1" i="0" dirty="0">
                <a:solidFill>
                  <a:schemeClr val="tx1"/>
                </a:solidFill>
                <a:effectLst/>
                <a:latin typeface="+mn-ea"/>
                <a:ea typeface="+mn-ea"/>
              </a:rPr>
              <a:t>已经停掉，不会产生中断去喂狗，于是</a:t>
            </a:r>
            <a:r>
              <a:rPr lang="en-US" altLang="zh-CN" b="1" i="0" dirty="0" err="1">
                <a:solidFill>
                  <a:schemeClr val="tx1"/>
                </a:solidFill>
                <a:effectLst/>
                <a:latin typeface="+mn-ea"/>
                <a:ea typeface="+mn-ea"/>
              </a:rPr>
              <a:t>Wdg</a:t>
            </a:r>
            <a:r>
              <a:rPr lang="zh-CN" altLang="en-US" b="1" i="0" dirty="0">
                <a:solidFill>
                  <a:schemeClr val="tx1"/>
                </a:solidFill>
                <a:effectLst/>
                <a:latin typeface="+mn-ea"/>
                <a:ea typeface="+mn-ea"/>
              </a:rPr>
              <a:t>就复位</a:t>
            </a:r>
            <a:r>
              <a:rPr lang="en-US" altLang="zh-CN" b="1" i="0" dirty="0">
                <a:solidFill>
                  <a:schemeClr val="tx1"/>
                </a:solidFill>
                <a:effectLst/>
                <a:latin typeface="+mn-ea"/>
                <a:ea typeface="+mn-ea"/>
              </a:rPr>
              <a:t>ECU</a:t>
            </a:r>
            <a:r>
              <a:rPr lang="zh-CN" altLang="en-US" b="1" i="0" dirty="0">
                <a:solidFill>
                  <a:schemeClr val="tx1"/>
                </a:solidFill>
                <a:effectLst/>
                <a:latin typeface="+mn-ea"/>
                <a:ea typeface="+mn-ea"/>
              </a:rPr>
              <a:t>（严格来说，这里的行为与用户配置有关，可能是直接复位</a:t>
            </a:r>
            <a:r>
              <a:rPr lang="en-US" altLang="zh-CN" b="1" i="0" dirty="0">
                <a:solidFill>
                  <a:schemeClr val="tx1"/>
                </a:solidFill>
                <a:effectLst/>
                <a:latin typeface="+mn-ea"/>
                <a:ea typeface="+mn-ea"/>
              </a:rPr>
              <a:t>ECU</a:t>
            </a:r>
            <a:r>
              <a:rPr lang="zh-CN" altLang="en-US" b="1" i="0" dirty="0">
                <a:solidFill>
                  <a:schemeClr val="tx1"/>
                </a:solidFill>
                <a:effectLst/>
                <a:latin typeface="+mn-ea"/>
                <a:ea typeface="+mn-ea"/>
              </a:rPr>
              <a:t>，也可能是产生中断等等）。</a:t>
            </a:r>
            <a:endParaRPr lang="ja-JP" altLang="en-US" b="1" dirty="0">
              <a:solidFill>
                <a:schemeClr val="tx1"/>
              </a:solidFill>
              <a:latin typeface="+mn-ea"/>
              <a:ea typeface="+mn-ea"/>
            </a:endParaRPr>
          </a:p>
        </p:txBody>
      </p:sp>
      <p:pic>
        <p:nvPicPr>
          <p:cNvPr id="2050" name="Picture 2">
            <a:extLst>
              <a:ext uri="{FF2B5EF4-FFF2-40B4-BE49-F238E27FC236}">
                <a16:creationId xmlns:a16="http://schemas.microsoft.com/office/drawing/2014/main" id="{E0C3F5DD-FC4D-44AB-AF6C-EA58C83FEB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3645217"/>
            <a:ext cx="7620000" cy="2371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399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三、</a:t>
            </a:r>
            <a:r>
              <a:rPr lang="en-US" altLang="zh-CN" dirty="0">
                <a:latin typeface="+mn-ea"/>
                <a:ea typeface="+mn-ea"/>
              </a:rPr>
              <a:t>WDGM</a:t>
            </a:r>
            <a:r>
              <a:rPr lang="ja-JP" altLang="en-US" dirty="0">
                <a:latin typeface="+mn-ea"/>
                <a:ea typeface="+mn-ea"/>
              </a:rPr>
              <a:t>的功能介绍</a:t>
            </a:r>
            <a:endParaRPr kumimoji="1" lang="ja-JP" altLang="en-US" dirty="0">
              <a:latin typeface="+mn-ea"/>
              <a:ea typeface="+mn-ea"/>
            </a:endParaRPr>
          </a:p>
        </p:txBody>
      </p:sp>
      <p:sp>
        <p:nvSpPr>
          <p:cNvPr id="7" name="文本框 6">
            <a:extLst>
              <a:ext uri="{FF2B5EF4-FFF2-40B4-BE49-F238E27FC236}">
                <a16:creationId xmlns:a16="http://schemas.microsoft.com/office/drawing/2014/main" id="{63F125D3-22D2-4559-BBB3-EEA10D37FC4D}"/>
              </a:ext>
            </a:extLst>
          </p:cNvPr>
          <p:cNvSpPr txBox="1"/>
          <p:nvPr/>
        </p:nvSpPr>
        <p:spPr>
          <a:xfrm>
            <a:off x="899592" y="1114812"/>
            <a:ext cx="6875363" cy="1477328"/>
          </a:xfrm>
          <a:prstGeom prst="rect">
            <a:avLst/>
          </a:prstGeom>
          <a:noFill/>
        </p:spPr>
        <p:txBody>
          <a:bodyPr wrap="square">
            <a:spAutoFit/>
          </a:bodyPr>
          <a:lstStyle/>
          <a:p>
            <a:pPr marL="285750" indent="-285750" algn="l">
              <a:buFont typeface="Wingdings" panose="05000000000000000000" pitchFamily="2" charset="2"/>
              <a:buChar char="Ø"/>
            </a:pPr>
            <a:r>
              <a:rPr lang="zh-CN" altLang="en-US" b="1" i="0" dirty="0">
                <a:solidFill>
                  <a:schemeClr val="tx1"/>
                </a:solidFill>
                <a:effectLst/>
                <a:latin typeface="+mn-ea"/>
                <a:ea typeface="+mn-ea"/>
              </a:rPr>
              <a:t>第三种情况  </a:t>
            </a:r>
            <a:r>
              <a:rPr lang="en-US" altLang="zh-CN" b="1" i="0" dirty="0">
                <a:solidFill>
                  <a:schemeClr val="tx1"/>
                </a:solidFill>
                <a:effectLst/>
                <a:latin typeface="+mj-ea"/>
                <a:ea typeface="+mj-ea"/>
              </a:rPr>
              <a:t>100ms</a:t>
            </a:r>
            <a:r>
              <a:rPr lang="zh-CN" altLang="en-US" b="1" i="0" dirty="0">
                <a:solidFill>
                  <a:schemeClr val="tx1"/>
                </a:solidFill>
                <a:effectLst/>
                <a:latin typeface="+mj-ea"/>
                <a:ea typeface="+mj-ea"/>
              </a:rPr>
              <a:t>中断发生了都还没有调用喂狗函数</a:t>
            </a:r>
            <a:endParaRPr lang="en-US" altLang="zh-CN" b="1" i="0" dirty="0">
              <a:solidFill>
                <a:schemeClr val="tx1"/>
              </a:solidFill>
              <a:effectLst/>
              <a:latin typeface="+mj-ea"/>
              <a:ea typeface="+mj-ea"/>
            </a:endParaRPr>
          </a:p>
          <a:p>
            <a:pPr algn="l"/>
            <a:r>
              <a:rPr lang="en-US" altLang="zh-CN" b="1" i="0" dirty="0">
                <a:solidFill>
                  <a:schemeClr val="tx1"/>
                </a:solidFill>
                <a:effectLst/>
                <a:latin typeface="+mn-ea"/>
                <a:ea typeface="+mn-ea"/>
              </a:rPr>
              <a:t>100ms</a:t>
            </a:r>
            <a:r>
              <a:rPr lang="zh-CN" altLang="en-US" b="1" i="0" dirty="0">
                <a:solidFill>
                  <a:schemeClr val="tx1"/>
                </a:solidFill>
                <a:effectLst/>
                <a:latin typeface="+mn-ea"/>
                <a:ea typeface="+mn-ea"/>
              </a:rPr>
              <a:t>到达后，</a:t>
            </a:r>
            <a:r>
              <a:rPr lang="en-US" altLang="zh-CN" b="1" i="0" dirty="0">
                <a:solidFill>
                  <a:schemeClr val="tx1"/>
                </a:solidFill>
                <a:effectLst/>
                <a:latin typeface="+mn-ea"/>
                <a:ea typeface="+mn-ea"/>
              </a:rPr>
              <a:t>GPT</a:t>
            </a:r>
            <a:r>
              <a:rPr lang="zh-CN" altLang="en-US" b="1" i="0" dirty="0">
                <a:solidFill>
                  <a:schemeClr val="tx1"/>
                </a:solidFill>
                <a:effectLst/>
                <a:latin typeface="+mn-ea"/>
                <a:ea typeface="+mn-ea"/>
              </a:rPr>
              <a:t>的中断还是会产生，然后在中断回调里面去判断记录的超时时间</a:t>
            </a:r>
            <a:r>
              <a:rPr lang="en-US" altLang="zh-CN" b="1" i="0" dirty="0">
                <a:solidFill>
                  <a:schemeClr val="tx1"/>
                </a:solidFill>
                <a:effectLst/>
                <a:latin typeface="+mn-ea"/>
                <a:ea typeface="+mn-ea"/>
              </a:rPr>
              <a:t>80ms</a:t>
            </a:r>
            <a:r>
              <a:rPr lang="zh-CN" altLang="en-US" b="1" i="0" dirty="0">
                <a:solidFill>
                  <a:schemeClr val="tx1"/>
                </a:solidFill>
                <a:effectLst/>
                <a:latin typeface="+mn-ea"/>
                <a:ea typeface="+mn-ea"/>
              </a:rPr>
              <a:t>小于了中断的周期时间</a:t>
            </a:r>
            <a:r>
              <a:rPr lang="en-US" altLang="zh-CN" b="1" i="0" dirty="0">
                <a:solidFill>
                  <a:schemeClr val="tx1"/>
                </a:solidFill>
                <a:effectLst/>
                <a:latin typeface="+mn-ea"/>
                <a:ea typeface="+mn-ea"/>
              </a:rPr>
              <a:t>100ms</a:t>
            </a:r>
            <a:r>
              <a:rPr lang="zh-CN" altLang="en-US" b="1" i="0" dirty="0">
                <a:solidFill>
                  <a:schemeClr val="tx1"/>
                </a:solidFill>
                <a:effectLst/>
                <a:latin typeface="+mn-ea"/>
                <a:ea typeface="+mn-ea"/>
              </a:rPr>
              <a:t>，于是立马停掉</a:t>
            </a:r>
            <a:r>
              <a:rPr lang="en-US" altLang="zh-CN" b="1" i="0" dirty="0">
                <a:solidFill>
                  <a:schemeClr val="tx1"/>
                </a:solidFill>
                <a:effectLst/>
                <a:latin typeface="+mn-ea"/>
                <a:ea typeface="+mn-ea"/>
              </a:rPr>
              <a:t>GPT Timer</a:t>
            </a:r>
            <a:r>
              <a:rPr lang="zh-CN" altLang="en-US" b="1" i="0" dirty="0">
                <a:solidFill>
                  <a:schemeClr val="tx1"/>
                </a:solidFill>
                <a:effectLst/>
                <a:latin typeface="+mn-ea"/>
                <a:ea typeface="+mn-ea"/>
              </a:rPr>
              <a:t>，不喂狗。接下来</a:t>
            </a:r>
            <a:r>
              <a:rPr lang="en-US" altLang="zh-CN" b="1" i="0" dirty="0" err="1">
                <a:solidFill>
                  <a:schemeClr val="tx1"/>
                </a:solidFill>
                <a:effectLst/>
                <a:latin typeface="+mn-ea"/>
                <a:ea typeface="+mn-ea"/>
              </a:rPr>
              <a:t>Wdg</a:t>
            </a:r>
            <a:r>
              <a:rPr lang="zh-CN" altLang="en-US" b="1" i="0" dirty="0">
                <a:solidFill>
                  <a:schemeClr val="tx1"/>
                </a:solidFill>
                <a:effectLst/>
                <a:latin typeface="+mn-ea"/>
                <a:ea typeface="+mn-ea"/>
              </a:rPr>
              <a:t>也立马发现时间到了，于是复位</a:t>
            </a:r>
            <a:r>
              <a:rPr lang="en-US" altLang="zh-CN" b="1" i="0" dirty="0">
                <a:solidFill>
                  <a:schemeClr val="tx1"/>
                </a:solidFill>
                <a:effectLst/>
                <a:latin typeface="+mn-ea"/>
                <a:ea typeface="+mn-ea"/>
              </a:rPr>
              <a:t>ECU</a:t>
            </a:r>
            <a:r>
              <a:rPr lang="zh-CN" altLang="en-US" b="1" i="0" dirty="0">
                <a:solidFill>
                  <a:schemeClr val="tx1"/>
                </a:solidFill>
                <a:effectLst/>
                <a:latin typeface="+mn-ea"/>
                <a:ea typeface="+mn-ea"/>
              </a:rPr>
              <a:t>。</a:t>
            </a:r>
            <a:endParaRPr lang="ja-JP" altLang="en-US" b="1" dirty="0">
              <a:solidFill>
                <a:schemeClr val="tx1"/>
              </a:solidFill>
              <a:latin typeface="+mn-ea"/>
              <a:ea typeface="+mn-ea"/>
            </a:endParaRPr>
          </a:p>
        </p:txBody>
      </p:sp>
      <p:pic>
        <p:nvPicPr>
          <p:cNvPr id="4098" name="Picture 2">
            <a:extLst>
              <a:ext uri="{FF2B5EF4-FFF2-40B4-BE49-F238E27FC236}">
                <a16:creationId xmlns:a16="http://schemas.microsoft.com/office/drawing/2014/main" id="{EEAE0A57-1187-428C-89A3-BA8120662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7" y="2996952"/>
            <a:ext cx="7667625"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4609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三、</a:t>
            </a:r>
            <a:r>
              <a:rPr lang="en-US" altLang="zh-CN" dirty="0">
                <a:latin typeface="+mn-ea"/>
                <a:ea typeface="+mn-ea"/>
              </a:rPr>
              <a:t>WDGM</a:t>
            </a:r>
            <a:r>
              <a:rPr lang="ja-JP" altLang="en-US" dirty="0">
                <a:latin typeface="+mn-ea"/>
                <a:ea typeface="+mn-ea"/>
              </a:rPr>
              <a:t>的功能介绍</a:t>
            </a:r>
            <a:endParaRPr kumimoji="1" lang="ja-JP" altLang="en-US" dirty="0">
              <a:latin typeface="+mn-ea"/>
              <a:ea typeface="+mn-ea"/>
            </a:endParaRPr>
          </a:p>
        </p:txBody>
      </p:sp>
      <p:sp>
        <p:nvSpPr>
          <p:cNvPr id="8" name="コンテンツ プレースホルダー 2">
            <a:extLst>
              <a:ext uri="{FF2B5EF4-FFF2-40B4-BE49-F238E27FC236}">
                <a16:creationId xmlns:a16="http://schemas.microsoft.com/office/drawing/2014/main" id="{3FABDE84-24E2-4148-AC2A-1FBE60A08660}"/>
              </a:ext>
            </a:extLst>
          </p:cNvPr>
          <p:cNvSpPr txBox="1">
            <a:spLocks/>
          </p:cNvSpPr>
          <p:nvPr/>
        </p:nvSpPr>
        <p:spPr bwMode="gray">
          <a:xfrm>
            <a:off x="320675" y="820307"/>
            <a:ext cx="8786813" cy="398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r>
              <a:rPr lang="ja-JP" altLang="en-US" sz="2000" b="1" kern="0" dirty="0">
                <a:latin typeface="微软雅黑"/>
                <a:ea typeface="微软雅黑"/>
                <a:cs typeface="Arial"/>
              </a:rPr>
              <a:t>受监管实体</a:t>
            </a:r>
            <a:r>
              <a:rPr lang="en-US" altLang="zh-CN" sz="2000" b="1" kern="0" dirty="0">
                <a:latin typeface="微软雅黑"/>
                <a:ea typeface="微软雅黑"/>
                <a:cs typeface="Arial"/>
              </a:rPr>
              <a:t>SE:</a:t>
            </a:r>
          </a:p>
        </p:txBody>
      </p:sp>
      <p:sp>
        <p:nvSpPr>
          <p:cNvPr id="10" name="文本框 9">
            <a:extLst>
              <a:ext uri="{FF2B5EF4-FFF2-40B4-BE49-F238E27FC236}">
                <a16:creationId xmlns:a16="http://schemas.microsoft.com/office/drawing/2014/main" id="{D0C43A33-2D7E-4FC2-90F9-D400B030F3E5}"/>
              </a:ext>
            </a:extLst>
          </p:cNvPr>
          <p:cNvSpPr txBox="1"/>
          <p:nvPr/>
        </p:nvSpPr>
        <p:spPr>
          <a:xfrm>
            <a:off x="791580" y="1202425"/>
            <a:ext cx="7560840" cy="5410712"/>
          </a:xfrm>
          <a:prstGeom prst="rect">
            <a:avLst/>
          </a:prstGeom>
          <a:noFill/>
        </p:spPr>
        <p:txBody>
          <a:bodyPr wrap="square">
            <a:spAutoFit/>
          </a:bodyPr>
          <a:lstStyle/>
          <a:p>
            <a:pPr algn="l">
              <a:lnSpc>
                <a:spcPct val="120000"/>
              </a:lnSpc>
            </a:pPr>
            <a:r>
              <a:rPr lang="zh-CN" altLang="en-US" b="1" i="0" dirty="0">
                <a:solidFill>
                  <a:srgbClr val="C00000"/>
                </a:solidFill>
                <a:effectLst/>
                <a:latin typeface="+mj-ea"/>
                <a:ea typeface="+mj-ea"/>
              </a:rPr>
              <a:t>受监管实体</a:t>
            </a:r>
            <a:r>
              <a:rPr lang="en-US" altLang="zh-CN" b="1" i="0" dirty="0">
                <a:solidFill>
                  <a:srgbClr val="C00000"/>
                </a:solidFill>
                <a:effectLst/>
                <a:latin typeface="+mj-ea"/>
                <a:ea typeface="+mj-ea"/>
              </a:rPr>
              <a:t>:</a:t>
            </a:r>
          </a:p>
          <a:p>
            <a:pPr algn="l">
              <a:lnSpc>
                <a:spcPct val="120000"/>
              </a:lnSpc>
            </a:pPr>
            <a:r>
              <a:rPr lang="en-US" altLang="zh-CN" b="1" dirty="0">
                <a:solidFill>
                  <a:srgbClr val="C00000"/>
                </a:solidFill>
                <a:latin typeface="+mj-ea"/>
                <a:ea typeface="+mj-ea"/>
              </a:rPr>
              <a:t>       </a:t>
            </a:r>
            <a:r>
              <a:rPr lang="zh-CN" altLang="en-US" b="1" i="0" dirty="0">
                <a:solidFill>
                  <a:srgbClr val="333333"/>
                </a:solidFill>
                <a:effectLst/>
                <a:latin typeface="+mj-ea"/>
                <a:ea typeface="+mj-ea"/>
              </a:rPr>
              <a:t>是由</a:t>
            </a:r>
            <a:r>
              <a:rPr lang="en-US" altLang="zh-CN" b="1" i="0" dirty="0" err="1">
                <a:solidFill>
                  <a:srgbClr val="333333"/>
                </a:solidFill>
                <a:effectLst/>
                <a:latin typeface="+mj-ea"/>
                <a:ea typeface="+mj-ea"/>
              </a:rPr>
              <a:t>wdgM</a:t>
            </a:r>
            <a:r>
              <a:rPr lang="zh-CN" altLang="en-US" b="1" i="0" dirty="0">
                <a:solidFill>
                  <a:srgbClr val="333333"/>
                </a:solidFill>
                <a:effectLst/>
                <a:latin typeface="+mj-ea"/>
                <a:ea typeface="+mj-ea"/>
              </a:rPr>
              <a:t>监视的软件部分。受监管实体与</a:t>
            </a:r>
            <a:r>
              <a:rPr lang="en-US" altLang="zh-CN" b="1" i="0" dirty="0">
                <a:solidFill>
                  <a:srgbClr val="333333"/>
                </a:solidFill>
                <a:effectLst/>
                <a:latin typeface="+mj-ea"/>
                <a:ea typeface="+mj-ea"/>
              </a:rPr>
              <a:t>AUTOSAR</a:t>
            </a:r>
            <a:r>
              <a:rPr lang="zh-CN" altLang="en-US" b="1" i="0" dirty="0">
                <a:solidFill>
                  <a:srgbClr val="333333"/>
                </a:solidFill>
                <a:effectLst/>
                <a:latin typeface="+mj-ea"/>
                <a:ea typeface="+mj-ea"/>
              </a:rPr>
              <a:t>中的</a:t>
            </a:r>
            <a:r>
              <a:rPr lang="en-US" altLang="zh-CN" b="1" i="0" dirty="0" err="1">
                <a:solidFill>
                  <a:srgbClr val="333333"/>
                </a:solidFill>
                <a:effectLst/>
                <a:latin typeface="+mj-ea"/>
                <a:ea typeface="+mj-ea"/>
              </a:rPr>
              <a:t>swComponent</a:t>
            </a:r>
            <a:r>
              <a:rPr lang="zh-CN" altLang="en-US" b="1" i="0" dirty="0">
                <a:solidFill>
                  <a:srgbClr val="333333"/>
                </a:solidFill>
                <a:effectLst/>
                <a:latin typeface="+mj-ea"/>
                <a:ea typeface="+mj-ea"/>
              </a:rPr>
              <a:t>之间没有固定的关系</a:t>
            </a:r>
            <a:r>
              <a:rPr lang="en-US" altLang="zh-CN" b="1" i="0" dirty="0">
                <a:solidFill>
                  <a:srgbClr val="333333"/>
                </a:solidFill>
                <a:effectLst/>
                <a:latin typeface="+mj-ea"/>
                <a:ea typeface="+mj-ea"/>
              </a:rPr>
              <a:t>;SE</a:t>
            </a:r>
            <a:r>
              <a:rPr lang="zh-CN" altLang="en-US" b="1" i="0" dirty="0">
                <a:solidFill>
                  <a:srgbClr val="333333"/>
                </a:solidFill>
                <a:effectLst/>
                <a:latin typeface="+mj-ea"/>
                <a:ea typeface="+mj-ea"/>
              </a:rPr>
              <a:t>可以代表算法</a:t>
            </a:r>
            <a:r>
              <a:rPr lang="en-US" altLang="zh-CN" b="1" i="0" dirty="0">
                <a:solidFill>
                  <a:srgbClr val="333333"/>
                </a:solidFill>
                <a:effectLst/>
                <a:latin typeface="+mj-ea"/>
                <a:ea typeface="+mj-ea"/>
              </a:rPr>
              <a:t>,</a:t>
            </a:r>
            <a:r>
              <a:rPr lang="zh-CN" altLang="en-US" b="1" i="0" dirty="0">
                <a:solidFill>
                  <a:srgbClr val="333333"/>
                </a:solidFill>
                <a:effectLst/>
                <a:latin typeface="+mj-ea"/>
                <a:ea typeface="+mj-ea"/>
              </a:rPr>
              <a:t>功能</a:t>
            </a:r>
            <a:r>
              <a:rPr lang="en-US" altLang="zh-CN" b="1" i="0" dirty="0">
                <a:solidFill>
                  <a:srgbClr val="333333"/>
                </a:solidFill>
                <a:effectLst/>
                <a:latin typeface="+mj-ea"/>
                <a:ea typeface="+mj-ea"/>
              </a:rPr>
              <a:t>,</a:t>
            </a:r>
            <a:r>
              <a:rPr lang="zh-CN" altLang="en-US" b="1" i="0" dirty="0">
                <a:solidFill>
                  <a:srgbClr val="333333"/>
                </a:solidFill>
                <a:effectLst/>
                <a:latin typeface="+mj-ea"/>
                <a:ea typeface="+mj-ea"/>
              </a:rPr>
              <a:t>或者在操作系统环境下</a:t>
            </a:r>
            <a:r>
              <a:rPr lang="en-US" altLang="zh-CN" b="1" i="0" dirty="0">
                <a:solidFill>
                  <a:srgbClr val="333333"/>
                </a:solidFill>
                <a:effectLst/>
                <a:latin typeface="+mj-ea"/>
                <a:ea typeface="+mj-ea"/>
              </a:rPr>
              <a:t>,</a:t>
            </a:r>
            <a:r>
              <a:rPr lang="zh-CN" altLang="en-US" b="1" i="0" dirty="0">
                <a:solidFill>
                  <a:srgbClr val="333333"/>
                </a:solidFill>
                <a:effectLst/>
                <a:latin typeface="+mj-ea"/>
                <a:ea typeface="+mj-ea"/>
              </a:rPr>
              <a:t>可以代表整个任务。</a:t>
            </a:r>
            <a:endParaRPr lang="en-US" altLang="zh-CN" b="1" i="0" dirty="0">
              <a:solidFill>
                <a:srgbClr val="333333"/>
              </a:solidFill>
              <a:effectLst/>
              <a:latin typeface="+mj-ea"/>
              <a:ea typeface="+mj-ea"/>
            </a:endParaRPr>
          </a:p>
          <a:p>
            <a:pPr algn="l">
              <a:lnSpc>
                <a:spcPct val="120000"/>
              </a:lnSpc>
            </a:pPr>
            <a:r>
              <a:rPr lang="zh-CN" altLang="en-US" b="1" i="0" dirty="0">
                <a:solidFill>
                  <a:srgbClr val="C00000"/>
                </a:solidFill>
                <a:effectLst/>
                <a:latin typeface="+mj-ea"/>
                <a:ea typeface="+mj-ea"/>
              </a:rPr>
              <a:t>注意</a:t>
            </a:r>
            <a:r>
              <a:rPr lang="en-US" altLang="zh-CN" b="1" i="0" dirty="0">
                <a:solidFill>
                  <a:srgbClr val="C00000"/>
                </a:solidFill>
                <a:effectLst/>
                <a:latin typeface="+mj-ea"/>
                <a:ea typeface="+mj-ea"/>
              </a:rPr>
              <a:t>:</a:t>
            </a:r>
          </a:p>
          <a:p>
            <a:pPr algn="l">
              <a:lnSpc>
                <a:spcPct val="120000"/>
              </a:lnSpc>
            </a:pPr>
            <a:r>
              <a:rPr lang="en-US" altLang="zh-CN" b="1" dirty="0">
                <a:solidFill>
                  <a:srgbClr val="C00000"/>
                </a:solidFill>
                <a:latin typeface="+mj-ea"/>
                <a:ea typeface="+mj-ea"/>
              </a:rPr>
              <a:t>       </a:t>
            </a:r>
            <a:r>
              <a:rPr lang="zh-CN" altLang="en-US" b="1" i="0" dirty="0">
                <a:solidFill>
                  <a:srgbClr val="333333"/>
                </a:solidFill>
                <a:effectLst/>
                <a:latin typeface="+mj-ea"/>
                <a:ea typeface="+mj-ea"/>
              </a:rPr>
              <a:t>尽量</a:t>
            </a:r>
            <a:r>
              <a:rPr lang="en-US" altLang="zh-CN" b="1" i="0" dirty="0" err="1">
                <a:solidFill>
                  <a:srgbClr val="333333"/>
                </a:solidFill>
                <a:effectLst/>
                <a:latin typeface="+mj-ea"/>
                <a:ea typeface="+mj-ea"/>
              </a:rPr>
              <a:t>Autosar</a:t>
            </a:r>
            <a:r>
              <a:rPr lang="zh-CN" altLang="en-US" b="1" i="0" dirty="0">
                <a:solidFill>
                  <a:srgbClr val="333333"/>
                </a:solidFill>
                <a:effectLst/>
                <a:latin typeface="+mj-ea"/>
                <a:ea typeface="+mj-ea"/>
              </a:rPr>
              <a:t>规范中支持受监管实体可以分布在多个任务或应用分区上</a:t>
            </a:r>
            <a:r>
              <a:rPr lang="en-US" altLang="zh-CN" b="1" i="0" dirty="0">
                <a:solidFill>
                  <a:srgbClr val="333333"/>
                </a:solidFill>
                <a:effectLst/>
                <a:latin typeface="+mj-ea"/>
                <a:ea typeface="+mj-ea"/>
              </a:rPr>
              <a:t>,</a:t>
            </a:r>
            <a:r>
              <a:rPr lang="zh-CN" altLang="en-US" b="1" i="0" dirty="0">
                <a:solidFill>
                  <a:srgbClr val="333333"/>
                </a:solidFill>
                <a:effectLst/>
                <a:latin typeface="+mj-ea"/>
                <a:ea typeface="+mj-ea"/>
              </a:rPr>
              <a:t>但是实现时不要定义一个监控实体跨越多个任务或应用分区。</a:t>
            </a:r>
            <a:endParaRPr lang="en-US" altLang="zh-CN" b="1" i="0" dirty="0">
              <a:solidFill>
                <a:srgbClr val="333333"/>
              </a:solidFill>
              <a:effectLst/>
              <a:latin typeface="+mj-ea"/>
              <a:ea typeface="+mj-ea"/>
            </a:endParaRPr>
          </a:p>
          <a:p>
            <a:pPr algn="l">
              <a:lnSpc>
                <a:spcPct val="120000"/>
              </a:lnSpc>
            </a:pPr>
            <a:r>
              <a:rPr lang="zh-CN" altLang="en-US" b="1" i="0" dirty="0">
                <a:solidFill>
                  <a:srgbClr val="C00000"/>
                </a:solidFill>
                <a:effectLst/>
                <a:latin typeface="+mj-ea"/>
                <a:ea typeface="+mj-ea"/>
              </a:rPr>
              <a:t>检查点</a:t>
            </a:r>
            <a:r>
              <a:rPr lang="en-US" altLang="zh-CN" b="1" i="0" dirty="0">
                <a:solidFill>
                  <a:srgbClr val="C00000"/>
                </a:solidFill>
                <a:effectLst/>
                <a:latin typeface="+mj-ea"/>
                <a:ea typeface="+mj-ea"/>
              </a:rPr>
              <a:t>Checkpoint:</a:t>
            </a:r>
          </a:p>
          <a:p>
            <a:pPr algn="l">
              <a:lnSpc>
                <a:spcPct val="120000"/>
              </a:lnSpc>
            </a:pPr>
            <a:r>
              <a:rPr lang="zh-CN" altLang="en-US" b="1" i="0" dirty="0">
                <a:solidFill>
                  <a:srgbClr val="333333"/>
                </a:solidFill>
                <a:effectLst/>
                <a:latin typeface="+mj-ea"/>
                <a:ea typeface="+mj-ea"/>
              </a:rPr>
              <a:t>       检查点标记了算法执行期间的重要步骤。在检查点</a:t>
            </a:r>
            <a:r>
              <a:rPr lang="en-US" altLang="zh-CN" b="1" i="0" dirty="0">
                <a:solidFill>
                  <a:srgbClr val="333333"/>
                </a:solidFill>
                <a:effectLst/>
                <a:latin typeface="+mj-ea"/>
                <a:ea typeface="+mj-ea"/>
              </a:rPr>
              <a:t>,</a:t>
            </a:r>
            <a:r>
              <a:rPr lang="zh-CN" altLang="en-US" b="1" i="0" dirty="0">
                <a:solidFill>
                  <a:srgbClr val="333333"/>
                </a:solidFill>
                <a:effectLst/>
                <a:latin typeface="+mj-ea"/>
                <a:ea typeface="+mj-ea"/>
              </a:rPr>
              <a:t>受监管实体直接调用函数</a:t>
            </a:r>
            <a:r>
              <a:rPr lang="en-US" altLang="zh-CN" b="1" i="0" dirty="0" err="1">
                <a:solidFill>
                  <a:srgbClr val="333333"/>
                </a:solidFill>
                <a:effectLst/>
                <a:latin typeface="+mj-ea"/>
                <a:ea typeface="+mj-ea"/>
              </a:rPr>
              <a:t>WdgM_CheckpointReached</a:t>
            </a:r>
            <a:r>
              <a:rPr lang="en-US" altLang="zh-CN" b="1" i="0" dirty="0">
                <a:solidFill>
                  <a:srgbClr val="333333"/>
                </a:solidFill>
                <a:effectLst/>
                <a:latin typeface="+mj-ea"/>
                <a:ea typeface="+mj-ea"/>
              </a:rPr>
              <a:t> ().</a:t>
            </a:r>
          </a:p>
          <a:p>
            <a:pPr algn="l">
              <a:lnSpc>
                <a:spcPct val="120000"/>
              </a:lnSpc>
            </a:pPr>
            <a:r>
              <a:rPr lang="zh-CN" altLang="en-US" b="1" i="0" dirty="0">
                <a:solidFill>
                  <a:srgbClr val="C00000"/>
                </a:solidFill>
                <a:effectLst/>
                <a:latin typeface="+mj-ea"/>
                <a:ea typeface="+mj-ea"/>
              </a:rPr>
              <a:t>转移</a:t>
            </a:r>
            <a:r>
              <a:rPr lang="en-US" altLang="zh-CN" b="1" i="0" dirty="0">
                <a:solidFill>
                  <a:srgbClr val="C00000"/>
                </a:solidFill>
                <a:effectLst/>
                <a:latin typeface="+mj-ea"/>
                <a:ea typeface="+mj-ea"/>
              </a:rPr>
              <a:t>Transitions :</a:t>
            </a:r>
          </a:p>
          <a:p>
            <a:pPr algn="l">
              <a:lnSpc>
                <a:spcPct val="120000"/>
              </a:lnSpc>
            </a:pPr>
            <a:r>
              <a:rPr lang="zh-CN" altLang="en-US" b="1" i="0" dirty="0">
                <a:solidFill>
                  <a:srgbClr val="333333"/>
                </a:solidFill>
                <a:effectLst/>
                <a:latin typeface="+mj-ea"/>
                <a:ea typeface="+mj-ea"/>
              </a:rPr>
              <a:t>       检查点通过转移进行连接。</a:t>
            </a:r>
            <a:endParaRPr lang="en-US" altLang="zh-CN" b="1" i="0" dirty="0">
              <a:solidFill>
                <a:srgbClr val="333333"/>
              </a:solidFill>
              <a:effectLst/>
              <a:latin typeface="+mj-ea"/>
              <a:ea typeface="+mj-ea"/>
            </a:endParaRPr>
          </a:p>
          <a:p>
            <a:pPr algn="l">
              <a:lnSpc>
                <a:spcPct val="120000"/>
              </a:lnSpc>
            </a:pPr>
            <a:r>
              <a:rPr lang="zh-CN" altLang="en-US" b="1" i="0" dirty="0">
                <a:solidFill>
                  <a:srgbClr val="333333"/>
                </a:solidFill>
                <a:effectLst/>
                <a:latin typeface="+mj-ea"/>
                <a:ea typeface="+mj-ea"/>
              </a:rPr>
              <a:t>       局部转换将检查点绑定链接成一个包含起始点和闭合点的图。这些图表示程序流程。如下图</a:t>
            </a:r>
            <a:r>
              <a:rPr lang="en-US" altLang="zh-CN" b="1" i="0" dirty="0">
                <a:solidFill>
                  <a:srgbClr val="333333"/>
                </a:solidFill>
                <a:effectLst/>
                <a:latin typeface="+mj-ea"/>
                <a:ea typeface="+mj-ea"/>
              </a:rPr>
              <a:t>:</a:t>
            </a:r>
            <a:r>
              <a:rPr lang="zh-CN" altLang="en-US" b="1" i="0" dirty="0">
                <a:solidFill>
                  <a:srgbClr val="333333"/>
                </a:solidFill>
                <a:effectLst/>
                <a:latin typeface="+mj-ea"/>
                <a:ea typeface="+mj-ea"/>
              </a:rPr>
              <a:t>具有一个入口点和一个出口点以及仅一个允许的前任点的简单线性控制流程图的示例</a:t>
            </a:r>
            <a:r>
              <a:rPr lang="en-US" altLang="zh-CN" b="1" i="0" dirty="0">
                <a:solidFill>
                  <a:srgbClr val="333333"/>
                </a:solidFill>
                <a:effectLst/>
                <a:latin typeface="+mj-ea"/>
                <a:ea typeface="+mj-ea"/>
              </a:rPr>
              <a:t>https://blog.csdn.net/huihuige092/article/details/104554399/</a:t>
            </a:r>
            <a:endParaRPr lang="ja-JP" altLang="en-US" b="1" dirty="0">
              <a:latin typeface="+mj-ea"/>
              <a:ea typeface="+mj-ea"/>
            </a:endParaRPr>
          </a:p>
        </p:txBody>
      </p:sp>
    </p:spTree>
    <p:extLst>
      <p:ext uri="{BB962C8B-B14F-4D97-AF65-F5344CB8AC3E}">
        <p14:creationId xmlns:p14="http://schemas.microsoft.com/office/powerpoint/2010/main" val="2137744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页脚占位符 4"/>
          <p:cNvSpPr>
            <a:spLocks noGrp="1"/>
          </p:cNvSpPr>
          <p:nvPr>
            <p:ph type="ftr" sz="quarter" idx="11"/>
          </p:nvPr>
        </p:nvSpPr>
        <p:spPr/>
        <p:txBody>
          <a:bodyPr/>
          <a:lstStyle/>
          <a:p>
            <a:r>
              <a:rPr lang="de-DE" altLang="ja-JP"/>
              <a:t>Copyright 2018 NANJING FUJITSU NANDA SOFTWARE TECHNOLOGY CO., LTD.</a:t>
            </a:r>
          </a:p>
        </p:txBody>
      </p:sp>
      <p:grpSp>
        <p:nvGrpSpPr>
          <p:cNvPr id="649220" name="Group 4" descr="Message Lockup"/>
          <p:cNvGrpSpPr>
            <a:grpSpLocks/>
          </p:cNvGrpSpPr>
          <p:nvPr/>
        </p:nvGrpSpPr>
        <p:grpSpPr bwMode="auto">
          <a:xfrm>
            <a:off x="0" y="0"/>
            <a:ext cx="9144000" cy="6858000"/>
            <a:chOff x="0" y="0"/>
            <a:chExt cx="5760" cy="4320"/>
          </a:xfrm>
        </p:grpSpPr>
        <p:sp>
          <p:nvSpPr>
            <p:cNvPr id="649221" name="Rectangle 5"/>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zh-CN" altLang="en-US"/>
            </a:p>
          </p:txBody>
        </p:sp>
        <p:grpSp>
          <p:nvGrpSpPr>
            <p:cNvPr id="649222" name="Group 6"/>
            <p:cNvGrpSpPr>
              <a:grpSpLocks noChangeAspect="1"/>
            </p:cNvGrpSpPr>
            <p:nvPr/>
          </p:nvGrpSpPr>
          <p:grpSpPr bwMode="auto">
            <a:xfrm>
              <a:off x="0" y="0"/>
              <a:ext cx="5760" cy="4320"/>
              <a:chOff x="0" y="0"/>
              <a:chExt cx="5760" cy="4320"/>
            </a:xfrm>
          </p:grpSpPr>
          <p:sp>
            <p:nvSpPr>
              <p:cNvPr id="649223" name="AutoShape 7"/>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9224"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5"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6"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7"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8"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9"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0"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1"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2"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3"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4"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5"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6"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7"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8"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9"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0"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1"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2"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3"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4"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5"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6"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7"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8"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9"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0"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1"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2"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3"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 name="灯片编号占位符 1"/>
          <p:cNvSpPr>
            <a:spLocks noGrp="1"/>
          </p:cNvSpPr>
          <p:nvPr>
            <p:ph type="sldNum" sz="quarter" idx="10"/>
          </p:nvPr>
        </p:nvSpPr>
        <p:spPr/>
        <p:txBody>
          <a:bodyPr/>
          <a:lstStyle/>
          <a:p>
            <a:fld id="{3983518B-932F-4C75-B67B-D0567CEE7112}" type="slidenum">
              <a:rPr lang="de-DE" altLang="ja-JP" smtClean="0"/>
              <a:pPr/>
              <a:t>18</a:t>
            </a:fld>
            <a:endParaRPr lang="de-DE" altLang="ja-JP"/>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a:t>
            </a:r>
            <a:r>
              <a:rPr lang="en-US" altLang="zh-CN" dirty="0" err="1">
                <a:latin typeface="+mn-ea"/>
                <a:ea typeface="+mn-ea"/>
              </a:rPr>
              <a:t>Wgds</a:t>
            </a:r>
            <a:r>
              <a:rPr lang="zh-CN" altLang="en-US" dirty="0">
                <a:latin typeface="+mn-ea"/>
                <a:ea typeface="+mn-ea"/>
              </a:rPr>
              <a:t>模块简介</a:t>
            </a:r>
            <a:endParaRPr kumimoji="1" lang="ja-JP" altLang="en-US" dirty="0">
              <a:latin typeface="+mn-ea"/>
              <a:ea typeface="+mn-ea"/>
            </a:endParaRPr>
          </a:p>
        </p:txBody>
      </p:sp>
      <p:sp>
        <p:nvSpPr>
          <p:cNvPr id="38" name="コンテンツ プレースホルダー 2"/>
          <p:cNvSpPr>
            <a:spLocks noGrp="1"/>
          </p:cNvSpPr>
          <p:nvPr>
            <p:ph idx="1"/>
          </p:nvPr>
        </p:nvSpPr>
        <p:spPr>
          <a:xfrm>
            <a:off x="178593" y="980728"/>
            <a:ext cx="8786813" cy="1478930"/>
          </a:xfrm>
        </p:spPr>
        <p:txBody>
          <a:bodyPr/>
          <a:lstStyle/>
          <a:p>
            <a:r>
              <a:rPr lang="zh-CN" altLang="en-US" b="1" dirty="0">
                <a:latin typeface="+mn-ea"/>
                <a:ea typeface="+mn-ea"/>
              </a:rPr>
              <a:t>功能：</a:t>
            </a:r>
            <a:endParaRPr lang="en-US" altLang="zh-CN" b="1" dirty="0">
              <a:latin typeface="+mn-ea"/>
              <a:ea typeface="+mn-ea"/>
            </a:endParaRPr>
          </a:p>
          <a:p>
            <a:pPr marL="0" indent="0">
              <a:lnSpc>
                <a:spcPct val="120000"/>
              </a:lnSpc>
              <a:buNone/>
            </a:pPr>
            <a:r>
              <a:rPr lang="en-US" altLang="zh-CN" b="1" dirty="0">
                <a:latin typeface="+mn-ea"/>
                <a:ea typeface="+mn-ea"/>
              </a:rPr>
              <a:t>     </a:t>
            </a:r>
            <a:r>
              <a:rPr lang="zh-CN" altLang="en-US" b="1" dirty="0">
                <a:latin typeface="+mn-ea"/>
                <a:ea typeface="+mn-ea"/>
              </a:rPr>
              <a:t>如果系统运行中发现异常时可以采取一定的措施，比如系统自动复位；一般通过引入看门狗，当程序跑飞或不是预期设计的逻辑流或时序内执行后，系统停止喂狗，实现重置。</a:t>
            </a:r>
            <a:endParaRPr kumimoji="1" lang="ja-JP" altLang="en-US" b="1" dirty="0">
              <a:latin typeface="+mn-ea"/>
              <a:ea typeface="+mn-ea"/>
            </a:endParaRPr>
          </a:p>
        </p:txBody>
      </p:sp>
      <p:sp>
        <p:nvSpPr>
          <p:cNvPr id="5" name="文本框 4">
            <a:extLst>
              <a:ext uri="{FF2B5EF4-FFF2-40B4-BE49-F238E27FC236}">
                <a16:creationId xmlns:a16="http://schemas.microsoft.com/office/drawing/2014/main" id="{EE6C122A-A4F6-418A-B800-E4912692C20A}"/>
              </a:ext>
            </a:extLst>
          </p:cNvPr>
          <p:cNvSpPr txBox="1"/>
          <p:nvPr/>
        </p:nvSpPr>
        <p:spPr>
          <a:xfrm>
            <a:off x="522233" y="3798178"/>
            <a:ext cx="8460432" cy="1200329"/>
          </a:xfrm>
          <a:prstGeom prst="rect">
            <a:avLst/>
          </a:prstGeom>
          <a:noFill/>
        </p:spPr>
        <p:txBody>
          <a:bodyPr wrap="square">
            <a:spAutoFit/>
          </a:bodyPr>
          <a:lstStyle/>
          <a:p>
            <a:pPr marL="342900" indent="-342900" algn="l">
              <a:lnSpc>
                <a:spcPct val="120000"/>
              </a:lnSpc>
              <a:buFont typeface="Wingdings" panose="05000000000000000000" pitchFamily="2" charset="2"/>
              <a:buChar char="l"/>
            </a:pPr>
            <a:r>
              <a:rPr lang="ja-JP" altLang="en-US" sz="2000" b="1" dirty="0">
                <a:effectLst/>
                <a:latin typeface="+mn-ea"/>
                <a:ea typeface="+mn-ea"/>
              </a:rPr>
              <a:t>初始化</a:t>
            </a:r>
            <a:r>
              <a:rPr lang="en-US" altLang="ja-JP" sz="2000" b="1" dirty="0">
                <a:effectLst/>
                <a:latin typeface="+mn-ea"/>
                <a:ea typeface="+mn-ea"/>
              </a:rPr>
              <a:t>/</a:t>
            </a:r>
            <a:r>
              <a:rPr lang="en-US" altLang="ja-JP" sz="2000" b="1" dirty="0" err="1">
                <a:effectLst/>
                <a:latin typeface="+mn-ea"/>
                <a:ea typeface="+mn-ea"/>
              </a:rPr>
              <a:t>Wdg_Init</a:t>
            </a:r>
            <a:r>
              <a:rPr lang="en-US" altLang="ja-JP" sz="2000" b="1" dirty="0">
                <a:effectLst/>
                <a:latin typeface="+mn-ea"/>
                <a:ea typeface="+mn-ea"/>
              </a:rPr>
              <a:t> </a:t>
            </a:r>
          </a:p>
          <a:p>
            <a:pPr marL="342900" indent="-342900" algn="l">
              <a:lnSpc>
                <a:spcPct val="120000"/>
              </a:lnSpc>
              <a:buFont typeface="Wingdings" panose="05000000000000000000" pitchFamily="2" charset="2"/>
              <a:buChar char="l"/>
            </a:pPr>
            <a:r>
              <a:rPr lang="ja-JP" altLang="en-US" sz="2000" b="1" dirty="0">
                <a:effectLst/>
                <a:latin typeface="+mn-ea"/>
                <a:ea typeface="+mn-ea"/>
              </a:rPr>
              <a:t>设置模式</a:t>
            </a:r>
            <a:r>
              <a:rPr lang="en-US" altLang="ja-JP" sz="2000" b="1" dirty="0">
                <a:effectLst/>
                <a:latin typeface="+mn-ea"/>
                <a:ea typeface="+mn-ea"/>
              </a:rPr>
              <a:t>/</a:t>
            </a:r>
            <a:r>
              <a:rPr lang="en-US" altLang="ja-JP" sz="2000" b="1" dirty="0" err="1">
                <a:effectLst/>
                <a:latin typeface="+mn-ea"/>
                <a:ea typeface="+mn-ea"/>
              </a:rPr>
              <a:t>Wdg_SetMode</a:t>
            </a:r>
            <a:r>
              <a:rPr lang="en-US" altLang="ja-JP" sz="2000" b="1" dirty="0">
                <a:effectLst/>
                <a:latin typeface="+mn-ea"/>
                <a:ea typeface="+mn-ea"/>
              </a:rPr>
              <a:t> </a:t>
            </a:r>
          </a:p>
          <a:p>
            <a:pPr marL="342900" indent="-342900" algn="l">
              <a:lnSpc>
                <a:spcPct val="120000"/>
              </a:lnSpc>
              <a:buFont typeface="Wingdings" panose="05000000000000000000" pitchFamily="2" charset="2"/>
              <a:buChar char="l"/>
            </a:pPr>
            <a:r>
              <a:rPr lang="ja-JP" altLang="en-US" sz="2000" b="1" dirty="0">
                <a:effectLst/>
                <a:latin typeface="+mn-ea"/>
                <a:ea typeface="+mn-ea"/>
              </a:rPr>
              <a:t>设置触发条件（设置超时时间</a:t>
            </a:r>
            <a:r>
              <a:rPr lang="en-US" altLang="ja-JP" sz="2000" b="1" dirty="0">
                <a:effectLst/>
                <a:latin typeface="+mn-ea"/>
                <a:ea typeface="+mn-ea"/>
              </a:rPr>
              <a:t>/</a:t>
            </a:r>
            <a:r>
              <a:rPr lang="ja-JP" altLang="en-US" sz="2000" b="1" dirty="0">
                <a:effectLst/>
                <a:latin typeface="+mn-ea"/>
                <a:ea typeface="+mn-ea"/>
              </a:rPr>
              <a:t>喂狗）</a:t>
            </a:r>
            <a:r>
              <a:rPr lang="en-US" altLang="ja-JP" sz="2000" b="1" dirty="0">
                <a:effectLst/>
                <a:latin typeface="+mn-ea"/>
                <a:ea typeface="+mn-ea"/>
              </a:rPr>
              <a:t>/</a:t>
            </a:r>
            <a:r>
              <a:rPr lang="en-US" altLang="ja-JP" sz="2000" b="1" dirty="0" err="1">
                <a:effectLst/>
                <a:latin typeface="+mn-ea"/>
                <a:ea typeface="+mn-ea"/>
              </a:rPr>
              <a:t>Wdg_SetTriggerCondition</a:t>
            </a:r>
            <a:endParaRPr lang="en-US" altLang="ja-JP" sz="2000" b="1" dirty="0">
              <a:effectLst/>
              <a:latin typeface="+mn-ea"/>
              <a:ea typeface="+mn-ea"/>
            </a:endParaRPr>
          </a:p>
        </p:txBody>
      </p:sp>
      <p:sp>
        <p:nvSpPr>
          <p:cNvPr id="8" name="コンテンツ プレースホルダー 2">
            <a:extLst>
              <a:ext uri="{FF2B5EF4-FFF2-40B4-BE49-F238E27FC236}">
                <a16:creationId xmlns:a16="http://schemas.microsoft.com/office/drawing/2014/main" id="{77E0E769-2623-446F-90FF-65040B73035C}"/>
              </a:ext>
            </a:extLst>
          </p:cNvPr>
          <p:cNvSpPr txBox="1">
            <a:spLocks/>
          </p:cNvSpPr>
          <p:nvPr/>
        </p:nvSpPr>
        <p:spPr bwMode="gray">
          <a:xfrm>
            <a:off x="197394" y="3405839"/>
            <a:ext cx="8786813" cy="1478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3"/>
              </a:buBlip>
              <a:defRPr kumimoji="1" sz="2000">
                <a:solidFill>
                  <a:srgbClr val="000000"/>
                </a:solidFill>
                <a:latin typeface="微软雅黑" pitchFamily="34" charset="-122"/>
                <a:ea typeface="微软雅黑" pitchFamily="34" charset="-122"/>
                <a:cs typeface="+mn-cs"/>
              </a:defRPr>
            </a:lvl5pPr>
            <a:lvl6pPr marL="27622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3"/>
              </a:buBlip>
              <a:defRPr kumimoji="1" sz="2000">
                <a:solidFill>
                  <a:srgbClr val="000000"/>
                </a:solidFill>
                <a:latin typeface="+mn-lt"/>
                <a:ea typeface="+mn-ea"/>
                <a:cs typeface="+mn-cs"/>
              </a:defRPr>
            </a:lvl9pPr>
          </a:lstStyle>
          <a:p>
            <a:pPr>
              <a:lnSpc>
                <a:spcPct val="120000"/>
              </a:lnSpc>
            </a:pPr>
            <a:r>
              <a:rPr lang="en-US" altLang="ja-JP" sz="2400" b="1" dirty="0">
                <a:solidFill>
                  <a:schemeClr val="tx1"/>
                </a:solidFill>
                <a:effectLst/>
                <a:latin typeface="+mn-ea"/>
                <a:ea typeface="+mn-ea"/>
              </a:rPr>
              <a:t>AUTOSAR MCAL Wdg</a:t>
            </a:r>
            <a:r>
              <a:rPr lang="ja-JP" altLang="en-US" sz="2400" b="1" dirty="0">
                <a:solidFill>
                  <a:schemeClr val="tx1"/>
                </a:solidFill>
                <a:effectLst/>
                <a:latin typeface="+mn-ea"/>
                <a:ea typeface="+mn-ea"/>
              </a:rPr>
              <a:t>模块主要提供以下服务</a:t>
            </a:r>
            <a:r>
              <a:rPr lang="en-US" altLang="ja-JP" sz="2400" b="1" dirty="0">
                <a:solidFill>
                  <a:schemeClr val="tx1"/>
                </a:solidFill>
                <a:effectLst/>
                <a:latin typeface="+mn-ea"/>
                <a:ea typeface="+mn-ea"/>
              </a:rPr>
              <a:t>/API</a:t>
            </a:r>
            <a:r>
              <a:rPr lang="ja-JP" altLang="en-US" sz="2400" b="1" dirty="0">
                <a:solidFill>
                  <a:schemeClr val="tx1"/>
                </a:solidFill>
                <a:effectLst/>
                <a:latin typeface="+mn-ea"/>
                <a:ea typeface="+mn-ea"/>
              </a:rPr>
              <a:t>：</a:t>
            </a:r>
          </a:p>
        </p:txBody>
      </p:sp>
    </p:spTree>
    <p:extLst>
      <p:ext uri="{BB962C8B-B14F-4D97-AF65-F5344CB8AC3E}">
        <p14:creationId xmlns:p14="http://schemas.microsoft.com/office/powerpoint/2010/main" val="1645952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a:t>
            </a:r>
            <a:r>
              <a:rPr lang="en-US" altLang="zh-CN" dirty="0" err="1">
                <a:latin typeface="+mn-ea"/>
                <a:ea typeface="+mn-ea"/>
              </a:rPr>
              <a:t>Wgds</a:t>
            </a:r>
            <a:r>
              <a:rPr lang="zh-CN" altLang="en-US" dirty="0">
                <a:latin typeface="+mn-ea"/>
                <a:ea typeface="+mn-ea"/>
              </a:rPr>
              <a:t>模块简介</a:t>
            </a:r>
            <a:endParaRPr kumimoji="1" lang="ja-JP" altLang="en-US" dirty="0">
              <a:latin typeface="+mn-ea"/>
              <a:ea typeface="+mn-ea"/>
            </a:endParaRPr>
          </a:p>
        </p:txBody>
      </p:sp>
      <p:sp>
        <p:nvSpPr>
          <p:cNvPr id="38" name="コンテンツ プレースホルダー 2"/>
          <p:cNvSpPr>
            <a:spLocks noGrp="1"/>
          </p:cNvSpPr>
          <p:nvPr>
            <p:ph idx="1"/>
          </p:nvPr>
        </p:nvSpPr>
        <p:spPr>
          <a:xfrm>
            <a:off x="178593" y="980728"/>
            <a:ext cx="8786813" cy="3528392"/>
          </a:xfrm>
        </p:spPr>
        <p:txBody>
          <a:bodyPr/>
          <a:lstStyle/>
          <a:p>
            <a:pPr>
              <a:lnSpc>
                <a:spcPct val="120000"/>
              </a:lnSpc>
            </a:pPr>
            <a:r>
              <a:rPr lang="en-US" altLang="zh-CN" b="1" dirty="0">
                <a:solidFill>
                  <a:srgbClr val="4D4D4D"/>
                </a:solidFill>
                <a:effectLst/>
                <a:latin typeface="+mn-ea"/>
                <a:ea typeface="+mn-ea"/>
              </a:rPr>
              <a:t>Wdg</a:t>
            </a:r>
            <a:r>
              <a:rPr lang="zh-CN" altLang="en-US" b="1" dirty="0">
                <a:solidFill>
                  <a:srgbClr val="4D4D4D"/>
                </a:solidFill>
                <a:effectLst/>
                <a:latin typeface="+mn-ea"/>
                <a:ea typeface="+mn-ea"/>
              </a:rPr>
              <a:t>分类</a:t>
            </a:r>
            <a:endParaRPr lang="en-US" altLang="zh-CN" b="1" dirty="0">
              <a:solidFill>
                <a:srgbClr val="4D4D4D"/>
              </a:solidFill>
              <a:effectLst/>
              <a:latin typeface="+mn-ea"/>
              <a:ea typeface="+mn-ea"/>
            </a:endParaRPr>
          </a:p>
          <a:p>
            <a:pPr>
              <a:lnSpc>
                <a:spcPct val="120000"/>
              </a:lnSpc>
              <a:buFont typeface="Wingdings" panose="05000000000000000000" pitchFamily="2" charset="2"/>
              <a:buChar char="p"/>
            </a:pPr>
            <a:r>
              <a:rPr lang="zh-CN" altLang="en-US" b="1" dirty="0">
                <a:solidFill>
                  <a:srgbClr val="4D4D4D"/>
                </a:solidFill>
                <a:effectLst/>
                <a:latin typeface="+mn-ea"/>
                <a:ea typeface="+mn-ea"/>
              </a:rPr>
              <a:t>芯片内部自带的片内看门狗</a:t>
            </a:r>
            <a:endParaRPr lang="en-US" altLang="zh-CN" b="1" dirty="0">
              <a:solidFill>
                <a:srgbClr val="4D4D4D"/>
              </a:solidFill>
              <a:effectLst/>
              <a:latin typeface="+mn-ea"/>
              <a:ea typeface="+mn-ea"/>
            </a:endParaRPr>
          </a:p>
          <a:p>
            <a:pPr marL="0" indent="0">
              <a:lnSpc>
                <a:spcPct val="120000"/>
              </a:lnSpc>
              <a:buNone/>
            </a:pPr>
            <a:r>
              <a:rPr lang="zh-CN" altLang="en-US" b="1" dirty="0">
                <a:solidFill>
                  <a:srgbClr val="4D4D4D"/>
                </a:solidFill>
                <a:effectLst/>
                <a:latin typeface="+mn-ea"/>
                <a:ea typeface="+mn-ea"/>
              </a:rPr>
              <a:t>片内看门狗的特点是</a:t>
            </a:r>
            <a:r>
              <a:rPr lang="en-US" altLang="zh-CN" b="1" dirty="0">
                <a:solidFill>
                  <a:srgbClr val="4D4D4D"/>
                </a:solidFill>
                <a:effectLst/>
                <a:latin typeface="+mn-ea"/>
                <a:ea typeface="+mn-ea"/>
              </a:rPr>
              <a:t>Wdg</a:t>
            </a:r>
            <a:r>
              <a:rPr lang="zh-CN" altLang="en-US" b="1" dirty="0">
                <a:solidFill>
                  <a:srgbClr val="4D4D4D"/>
                </a:solidFill>
                <a:effectLst/>
                <a:latin typeface="+mn-ea"/>
                <a:ea typeface="+mn-ea"/>
              </a:rPr>
              <a:t>模块是直接访问相关硬件寄存器。</a:t>
            </a:r>
            <a:endParaRPr lang="en-US" altLang="zh-CN" b="1" dirty="0">
              <a:solidFill>
                <a:srgbClr val="4D4D4D"/>
              </a:solidFill>
              <a:effectLst/>
              <a:latin typeface="+mn-ea"/>
              <a:ea typeface="+mn-ea"/>
            </a:endParaRPr>
          </a:p>
          <a:p>
            <a:pPr>
              <a:lnSpc>
                <a:spcPct val="120000"/>
              </a:lnSpc>
              <a:buFont typeface="Wingdings" panose="05000000000000000000" pitchFamily="2" charset="2"/>
              <a:buChar char="p"/>
            </a:pPr>
            <a:r>
              <a:rPr lang="zh-CN" altLang="en-US" b="1" dirty="0">
                <a:solidFill>
                  <a:srgbClr val="4D4D4D"/>
                </a:solidFill>
                <a:effectLst/>
                <a:latin typeface="+mn-ea"/>
                <a:ea typeface="+mn-ea"/>
              </a:rPr>
              <a:t>芯片外部通过</a:t>
            </a:r>
            <a:r>
              <a:rPr lang="en-US" altLang="zh-CN" b="1" dirty="0">
                <a:solidFill>
                  <a:srgbClr val="4D4D4D"/>
                </a:solidFill>
                <a:effectLst/>
                <a:latin typeface="+mn-ea"/>
                <a:ea typeface="+mn-ea"/>
              </a:rPr>
              <a:t>SPI</a:t>
            </a:r>
            <a:r>
              <a:rPr lang="zh-CN" altLang="en-US" b="1" dirty="0">
                <a:solidFill>
                  <a:srgbClr val="4D4D4D"/>
                </a:solidFill>
                <a:effectLst/>
                <a:latin typeface="+mn-ea"/>
                <a:ea typeface="+mn-ea"/>
              </a:rPr>
              <a:t>这种接口连接的片外看门狗。</a:t>
            </a:r>
            <a:endParaRPr lang="en-US" altLang="zh-CN" b="1" dirty="0">
              <a:solidFill>
                <a:srgbClr val="4D4D4D"/>
              </a:solidFill>
              <a:effectLst/>
              <a:latin typeface="+mn-ea"/>
              <a:ea typeface="+mn-ea"/>
            </a:endParaRPr>
          </a:p>
          <a:p>
            <a:pPr marL="0" indent="0">
              <a:lnSpc>
                <a:spcPct val="120000"/>
              </a:lnSpc>
              <a:buNone/>
            </a:pPr>
            <a:r>
              <a:rPr lang="zh-CN" altLang="en-US" b="1" dirty="0">
                <a:solidFill>
                  <a:srgbClr val="4D4D4D"/>
                </a:solidFill>
                <a:effectLst/>
                <a:latin typeface="+mn-ea"/>
                <a:ea typeface="+mn-ea"/>
              </a:rPr>
              <a:t>片外看门狗属于板级设备抽象层负责，通常需要使用</a:t>
            </a:r>
            <a:r>
              <a:rPr lang="en-US" altLang="zh-CN" b="1" dirty="0">
                <a:solidFill>
                  <a:srgbClr val="4D4D4D"/>
                </a:solidFill>
                <a:effectLst/>
                <a:latin typeface="+mn-ea"/>
                <a:ea typeface="+mn-ea"/>
              </a:rPr>
              <a:t>MCAL</a:t>
            </a:r>
            <a:r>
              <a:rPr lang="zh-CN" altLang="en-US" b="1" dirty="0">
                <a:solidFill>
                  <a:srgbClr val="4D4D4D"/>
                </a:solidFill>
                <a:effectLst/>
                <a:latin typeface="+mn-ea"/>
                <a:ea typeface="+mn-ea"/>
              </a:rPr>
              <a:t>提供的其他模块（比如</a:t>
            </a:r>
            <a:r>
              <a:rPr lang="en-US" altLang="zh-CN" b="1" dirty="0">
                <a:solidFill>
                  <a:srgbClr val="4D4D4D"/>
                </a:solidFill>
                <a:effectLst/>
                <a:latin typeface="+mn-ea"/>
                <a:ea typeface="+mn-ea"/>
              </a:rPr>
              <a:t>SPI</a:t>
            </a:r>
            <a:r>
              <a:rPr lang="zh-CN" altLang="en-US" b="1" dirty="0">
                <a:solidFill>
                  <a:srgbClr val="4D4D4D"/>
                </a:solidFill>
                <a:effectLst/>
                <a:latin typeface="+mn-ea"/>
                <a:ea typeface="+mn-ea"/>
              </a:rPr>
              <a:t>等）来访问</a:t>
            </a:r>
            <a:r>
              <a:rPr lang="en-US" altLang="zh-CN" b="1" dirty="0">
                <a:solidFill>
                  <a:srgbClr val="4D4D4D"/>
                </a:solidFill>
                <a:effectLst/>
                <a:latin typeface="+mn-ea"/>
                <a:ea typeface="+mn-ea"/>
              </a:rPr>
              <a:t>/</a:t>
            </a:r>
            <a:r>
              <a:rPr lang="zh-CN" altLang="en-US" b="1" dirty="0">
                <a:solidFill>
                  <a:srgbClr val="4D4D4D"/>
                </a:solidFill>
                <a:effectLst/>
                <a:latin typeface="+mn-ea"/>
                <a:ea typeface="+mn-ea"/>
              </a:rPr>
              <a:t>控制外扩看门狗芯片。这种不能直接访问硬件寄存器。</a:t>
            </a:r>
            <a:endParaRPr kumimoji="1" lang="ja-JP" altLang="en-US" b="1" dirty="0">
              <a:latin typeface="+mn-ea"/>
              <a:ea typeface="+mn-ea"/>
            </a:endParaRPr>
          </a:p>
        </p:txBody>
      </p:sp>
      <p:sp>
        <p:nvSpPr>
          <p:cNvPr id="7" name="文本框 6">
            <a:extLst>
              <a:ext uri="{FF2B5EF4-FFF2-40B4-BE49-F238E27FC236}">
                <a16:creationId xmlns:a16="http://schemas.microsoft.com/office/drawing/2014/main" id="{477233E2-CD83-4652-97BF-357A23A04325}"/>
              </a:ext>
            </a:extLst>
          </p:cNvPr>
          <p:cNvSpPr txBox="1"/>
          <p:nvPr/>
        </p:nvSpPr>
        <p:spPr>
          <a:xfrm>
            <a:off x="251520" y="4797698"/>
            <a:ext cx="7849395" cy="1200329"/>
          </a:xfrm>
          <a:prstGeom prst="rect">
            <a:avLst/>
          </a:prstGeom>
          <a:noFill/>
          <a:ln>
            <a:solidFill>
              <a:schemeClr val="accent1"/>
            </a:solidFill>
          </a:ln>
        </p:spPr>
        <p:txBody>
          <a:bodyPr wrap="square">
            <a:spAutoFit/>
          </a:bodyPr>
          <a:lstStyle/>
          <a:p>
            <a:pPr algn="l">
              <a:lnSpc>
                <a:spcPct val="120000"/>
              </a:lnSpc>
            </a:pPr>
            <a:r>
              <a:rPr lang="zh-CN" altLang="en-US" sz="2000" b="1" dirty="0">
                <a:solidFill>
                  <a:srgbClr val="4D4D4D"/>
                </a:solidFill>
                <a:effectLst/>
                <a:latin typeface="+mn-ea"/>
                <a:ea typeface="+mn-ea"/>
              </a:rPr>
              <a:t>由于其特殊性，该模块的代码除了可以在</a:t>
            </a:r>
            <a:r>
              <a:rPr lang="en-US" altLang="zh-CN" sz="2000" b="1" dirty="0">
                <a:solidFill>
                  <a:srgbClr val="4D4D4D"/>
                </a:solidFill>
                <a:effectLst/>
                <a:latin typeface="+mn-ea"/>
                <a:ea typeface="+mn-ea"/>
              </a:rPr>
              <a:t>ROM</a:t>
            </a:r>
            <a:r>
              <a:rPr lang="zh-CN" altLang="en-US" sz="2000" b="1" dirty="0">
                <a:solidFill>
                  <a:srgbClr val="4D4D4D"/>
                </a:solidFill>
                <a:effectLst/>
                <a:latin typeface="+mn-ea"/>
                <a:ea typeface="+mn-ea"/>
              </a:rPr>
              <a:t>里面运行外，也可能会在</a:t>
            </a:r>
            <a:r>
              <a:rPr lang="en-US" altLang="zh-CN" sz="2000" b="1" dirty="0">
                <a:solidFill>
                  <a:srgbClr val="4D4D4D"/>
                </a:solidFill>
                <a:effectLst/>
                <a:latin typeface="+mn-ea"/>
                <a:ea typeface="+mn-ea"/>
              </a:rPr>
              <a:t>RAM</a:t>
            </a:r>
            <a:r>
              <a:rPr lang="zh-CN" altLang="en-US" sz="2000" b="1" dirty="0">
                <a:solidFill>
                  <a:srgbClr val="4D4D4D"/>
                </a:solidFill>
                <a:effectLst/>
                <a:latin typeface="+mn-ea"/>
                <a:ea typeface="+mn-ea"/>
              </a:rPr>
              <a:t>里面运行。比如在</a:t>
            </a:r>
            <a:r>
              <a:rPr lang="en-US" altLang="zh-CN" sz="2000" b="1" dirty="0">
                <a:solidFill>
                  <a:srgbClr val="4D4D4D"/>
                </a:solidFill>
                <a:effectLst/>
                <a:latin typeface="+mn-ea"/>
                <a:ea typeface="+mn-ea"/>
              </a:rPr>
              <a:t>Bootloader</a:t>
            </a:r>
            <a:r>
              <a:rPr lang="zh-CN" altLang="en-US" sz="2000" b="1" dirty="0">
                <a:solidFill>
                  <a:srgbClr val="4D4D4D"/>
                </a:solidFill>
                <a:effectLst/>
                <a:latin typeface="+mn-ea"/>
                <a:ea typeface="+mn-ea"/>
              </a:rPr>
              <a:t>刷写</a:t>
            </a:r>
            <a:r>
              <a:rPr lang="en-US" altLang="zh-CN" sz="2000" b="1" dirty="0">
                <a:solidFill>
                  <a:srgbClr val="4D4D4D"/>
                </a:solidFill>
                <a:effectLst/>
                <a:latin typeface="+mn-ea"/>
                <a:ea typeface="+mn-ea"/>
              </a:rPr>
              <a:t>Flash</a:t>
            </a:r>
            <a:r>
              <a:rPr lang="zh-CN" altLang="en-US" sz="2000" b="1" dirty="0">
                <a:solidFill>
                  <a:srgbClr val="4D4D4D"/>
                </a:solidFill>
                <a:effectLst/>
                <a:latin typeface="+mn-ea"/>
                <a:ea typeface="+mn-ea"/>
              </a:rPr>
              <a:t>时，</a:t>
            </a:r>
            <a:r>
              <a:rPr lang="en-US" altLang="zh-CN" sz="2000" b="1" dirty="0">
                <a:solidFill>
                  <a:srgbClr val="4D4D4D"/>
                </a:solidFill>
                <a:effectLst/>
                <a:latin typeface="+mn-ea"/>
                <a:ea typeface="+mn-ea"/>
              </a:rPr>
              <a:t>Wdg</a:t>
            </a:r>
            <a:r>
              <a:rPr lang="zh-CN" altLang="en-US" sz="2000" b="1" dirty="0">
                <a:solidFill>
                  <a:srgbClr val="4D4D4D"/>
                </a:solidFill>
                <a:effectLst/>
                <a:latin typeface="+mn-ea"/>
                <a:ea typeface="+mn-ea"/>
              </a:rPr>
              <a:t>模块可能作为二进制文件里面的一部分在</a:t>
            </a:r>
            <a:r>
              <a:rPr lang="en-US" altLang="zh-CN" sz="2000" b="1" dirty="0">
                <a:solidFill>
                  <a:srgbClr val="4D4D4D"/>
                </a:solidFill>
                <a:effectLst/>
                <a:latin typeface="+mn-ea"/>
                <a:ea typeface="+mn-ea"/>
              </a:rPr>
              <a:t>RAM</a:t>
            </a:r>
            <a:r>
              <a:rPr lang="zh-CN" altLang="en-US" sz="2000" b="1" dirty="0">
                <a:solidFill>
                  <a:srgbClr val="4D4D4D"/>
                </a:solidFill>
                <a:effectLst/>
                <a:latin typeface="+mn-ea"/>
                <a:ea typeface="+mn-ea"/>
              </a:rPr>
              <a:t>上运行。</a:t>
            </a:r>
            <a:endParaRPr lang="ja-JP" altLang="en-US" sz="2000" b="1" dirty="0">
              <a:latin typeface="+mn-ea"/>
              <a:ea typeface="+mn-ea"/>
            </a:endParaRPr>
          </a:p>
        </p:txBody>
      </p:sp>
    </p:spTree>
    <p:extLst>
      <p:ext uri="{BB962C8B-B14F-4D97-AF65-F5344CB8AC3E}">
        <p14:creationId xmlns:p14="http://schemas.microsoft.com/office/powerpoint/2010/main" val="47137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コンテンツ プレースホルダー 2"/>
          <p:cNvSpPr>
            <a:spLocks noGrp="1"/>
          </p:cNvSpPr>
          <p:nvPr>
            <p:ph idx="1"/>
          </p:nvPr>
        </p:nvSpPr>
        <p:spPr>
          <a:xfrm>
            <a:off x="168275" y="869951"/>
            <a:ext cx="8786813" cy="398810"/>
          </a:xfrm>
        </p:spPr>
        <p:txBody>
          <a:bodyPr/>
          <a:lstStyle/>
          <a:p>
            <a:r>
              <a:rPr lang="en-US" altLang="zh-CN" b="1" dirty="0">
                <a:latin typeface="微软雅黑"/>
                <a:ea typeface="微软雅黑"/>
                <a:cs typeface="Arial"/>
              </a:rPr>
              <a:t>1 ) Wdg</a:t>
            </a:r>
            <a:r>
              <a:rPr lang="zh-CN" altLang="en-US" b="1" dirty="0">
                <a:latin typeface="微软雅黑"/>
                <a:ea typeface="微软雅黑"/>
                <a:cs typeface="Arial"/>
              </a:rPr>
              <a:t>堆栈具有三个软件模块</a:t>
            </a:r>
            <a:endParaRPr kumimoji="1" lang="ja-JP" altLang="en-US" b="1"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1089529"/>
          </a:xfrm>
          <a:prstGeom prst="rect">
            <a:avLst/>
          </a:prstGeom>
        </p:spPr>
        <p:txBody>
          <a:bodyPr wrap="square">
            <a:spAutoFit/>
          </a:bodyPr>
          <a:lstStyle/>
          <a:p>
            <a:pPr marL="285750" marR="0" lvl="0" indent="-285750" algn="l" defTabSz="914400" rtl="0" eaLnBrk="1" fontAlgn="ctr" latinLnBrk="0" hangingPunct="1">
              <a:lnSpc>
                <a:spcPct val="120000"/>
              </a:lnSpc>
              <a:spcBef>
                <a:spcPts val="0"/>
              </a:spcBef>
              <a:spcAft>
                <a:spcPts val="0"/>
              </a:spcAft>
              <a:buClrTx/>
              <a:buSzTx/>
              <a:buFont typeface="Wingdings" panose="05000000000000000000" pitchFamily="2" charset="2"/>
              <a:buChar char="Ø"/>
              <a:tabLst/>
              <a:defRPr/>
            </a:pPr>
            <a:r>
              <a:rPr lang="zh-CN" altLang="en-US" b="1" dirty="0">
                <a:solidFill>
                  <a:srgbClr val="333399"/>
                </a:solidFill>
                <a:latin typeface="微软雅黑"/>
                <a:ea typeface="微软雅黑"/>
                <a:cs typeface="Arial"/>
              </a:rPr>
              <a:t>看门狗管理器（</a:t>
            </a:r>
            <a:r>
              <a:rPr lang="en-US" altLang="zh-CN" b="1" dirty="0" err="1">
                <a:solidFill>
                  <a:srgbClr val="333399"/>
                </a:solidFill>
                <a:latin typeface="微软雅黑"/>
                <a:ea typeface="微软雅黑"/>
                <a:cs typeface="Arial"/>
              </a:rPr>
              <a:t>WdgM</a:t>
            </a:r>
            <a:r>
              <a:rPr lang="zh-CN" altLang="en-US" b="1" dirty="0">
                <a:solidFill>
                  <a:srgbClr val="333399"/>
                </a:solidFill>
                <a:latin typeface="微软雅黑"/>
                <a:ea typeface="微软雅黑"/>
                <a:cs typeface="Arial"/>
              </a:rPr>
              <a:t>）</a:t>
            </a:r>
            <a:endParaRPr lang="en-US" altLang="zh-CN" b="1" dirty="0">
              <a:solidFill>
                <a:srgbClr val="333399"/>
              </a:solidFill>
              <a:latin typeface="微软雅黑"/>
              <a:ea typeface="微软雅黑"/>
              <a:cs typeface="Arial"/>
            </a:endParaRPr>
          </a:p>
          <a:p>
            <a:pPr marL="285750" marR="0" lvl="0" indent="-285750" algn="l" defTabSz="914400" rtl="0" eaLnBrk="1" fontAlgn="ctr" latinLnBrk="0" hangingPunct="1">
              <a:lnSpc>
                <a:spcPct val="120000"/>
              </a:lnSpc>
              <a:spcBef>
                <a:spcPts val="0"/>
              </a:spcBef>
              <a:spcAft>
                <a:spcPts val="0"/>
              </a:spcAft>
              <a:buClrTx/>
              <a:buSzTx/>
              <a:buFont typeface="Wingdings" panose="05000000000000000000" pitchFamily="2" charset="2"/>
              <a:buChar char="Ø"/>
              <a:tabLst/>
              <a:defRPr/>
            </a:pPr>
            <a:r>
              <a:rPr lang="zh-CN" altLang="en-US" b="1" dirty="0">
                <a:solidFill>
                  <a:srgbClr val="333399"/>
                </a:solidFill>
                <a:latin typeface="微软雅黑"/>
                <a:ea typeface="微软雅黑"/>
                <a:cs typeface="Arial"/>
              </a:rPr>
              <a:t>看门狗接口（</a:t>
            </a:r>
            <a:r>
              <a:rPr lang="en-US" altLang="zh-CN" b="1" dirty="0" err="1">
                <a:solidFill>
                  <a:srgbClr val="333399"/>
                </a:solidFill>
                <a:latin typeface="微软雅黑"/>
                <a:ea typeface="微软雅黑"/>
                <a:cs typeface="Arial"/>
              </a:rPr>
              <a:t>WdgIf</a:t>
            </a:r>
            <a:r>
              <a:rPr lang="zh-CN" altLang="en-US" b="1" dirty="0">
                <a:solidFill>
                  <a:srgbClr val="333399"/>
                </a:solidFill>
                <a:latin typeface="微软雅黑"/>
                <a:ea typeface="微软雅黑"/>
                <a:cs typeface="Arial"/>
              </a:rPr>
              <a:t>）</a:t>
            </a:r>
            <a:endParaRPr lang="en-US" altLang="zh-CN" b="1" dirty="0">
              <a:solidFill>
                <a:srgbClr val="333399"/>
              </a:solidFill>
              <a:latin typeface="微软雅黑"/>
              <a:ea typeface="微软雅黑"/>
              <a:cs typeface="Arial"/>
            </a:endParaRPr>
          </a:p>
          <a:p>
            <a:pPr marL="285750" marR="0" lvl="0" indent="-285750" algn="l" defTabSz="914400" rtl="0" eaLnBrk="1" fontAlgn="ctr" latinLnBrk="0" hangingPunct="1">
              <a:lnSpc>
                <a:spcPct val="120000"/>
              </a:lnSpc>
              <a:spcBef>
                <a:spcPts val="0"/>
              </a:spcBef>
              <a:spcAft>
                <a:spcPts val="0"/>
              </a:spcAft>
              <a:buClrTx/>
              <a:buSzTx/>
              <a:buFont typeface="Wingdings" panose="05000000000000000000" pitchFamily="2" charset="2"/>
              <a:buChar char="Ø"/>
              <a:tabLst/>
              <a:defRPr/>
            </a:pPr>
            <a:r>
              <a:rPr lang="zh-CN" altLang="en-US" b="1" dirty="0">
                <a:solidFill>
                  <a:srgbClr val="333399"/>
                </a:solidFill>
                <a:latin typeface="微软雅黑"/>
                <a:ea typeface="微软雅黑"/>
                <a:cs typeface="Arial"/>
              </a:rPr>
              <a:t>看门狗驱动程序（</a:t>
            </a:r>
            <a:r>
              <a:rPr lang="en-US" altLang="zh-CN" b="1" dirty="0">
                <a:solidFill>
                  <a:srgbClr val="333399"/>
                </a:solidFill>
                <a:latin typeface="微软雅黑"/>
                <a:ea typeface="微软雅黑"/>
                <a:cs typeface="Arial"/>
              </a:rPr>
              <a:t>Wdg</a:t>
            </a:r>
            <a:r>
              <a:rPr lang="zh-CN" altLang="en-US" b="1" dirty="0">
                <a:solidFill>
                  <a:srgbClr val="333399"/>
                </a:solidFill>
                <a:latin typeface="微软雅黑"/>
                <a:ea typeface="微软雅黑"/>
                <a:cs typeface="Arial"/>
              </a:rPr>
              <a:t>）</a:t>
            </a:r>
            <a:endParaRPr lang="en-US" altLang="zh-CN" b="1" dirty="0">
              <a:solidFill>
                <a:srgbClr val="333399"/>
              </a:solidFill>
              <a:latin typeface="微软雅黑"/>
              <a:ea typeface="微软雅黑"/>
              <a:cs typeface="Arial"/>
            </a:endParaRPr>
          </a:p>
        </p:txBody>
      </p:sp>
      <p:pic>
        <p:nvPicPr>
          <p:cNvPr id="5" name="图片 4">
            <a:extLst>
              <a:ext uri="{FF2B5EF4-FFF2-40B4-BE49-F238E27FC236}">
                <a16:creationId xmlns:a16="http://schemas.microsoft.com/office/drawing/2014/main" id="{22FEC0D6-A0AC-4CD5-97C9-32253A97E5EF}"/>
              </a:ext>
            </a:extLst>
          </p:cNvPr>
          <p:cNvPicPr>
            <a:picLocks noChangeAspect="1"/>
          </p:cNvPicPr>
          <p:nvPr/>
        </p:nvPicPr>
        <p:blipFill>
          <a:blip r:embed="rId3"/>
          <a:stretch>
            <a:fillRect/>
          </a:stretch>
        </p:blipFill>
        <p:spPr>
          <a:xfrm>
            <a:off x="3703245" y="1446562"/>
            <a:ext cx="5251843" cy="5037846"/>
          </a:xfrm>
          <a:prstGeom prst="rect">
            <a:avLst/>
          </a:prstGeom>
        </p:spPr>
      </p:pic>
      <p:sp>
        <p:nvSpPr>
          <p:cNvPr id="8" name="タイトル 1">
            <a:extLst>
              <a:ext uri="{FF2B5EF4-FFF2-40B4-BE49-F238E27FC236}">
                <a16:creationId xmlns:a16="http://schemas.microsoft.com/office/drawing/2014/main" id="{96F9DBBE-031B-4C09-B1C5-A0F1D17C3697}"/>
              </a:ext>
            </a:extLst>
          </p:cNvPr>
          <p:cNvSpPr txBox="1">
            <a:spLocks/>
          </p:cNvSpPr>
          <p:nvPr/>
        </p:nvSpPr>
        <p:spPr bwMode="gray">
          <a:xfrm>
            <a:off x="251520" y="26723"/>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eaLnBrk="1" fontAlgn="base" hangingPunct="1">
              <a:spcBef>
                <a:spcPct val="0"/>
              </a:spcBef>
              <a:spcAft>
                <a:spcPct val="0"/>
              </a:spcAft>
              <a:tabLst>
                <a:tab pos="3676650" algn="l"/>
              </a:tabLst>
              <a:defRPr kumimoji="1" sz="3200" b="1">
                <a:solidFill>
                  <a:schemeClr val="tx2"/>
                </a:solidFill>
                <a:latin typeface="微软雅黑" pitchFamily="34" charset="-122"/>
                <a:ea typeface="微软雅黑" pitchFamily="34" charset="-122"/>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a:lstStyle>
          <a:p>
            <a:r>
              <a:rPr lang="zh-CN" altLang="en-US" kern="0" dirty="0">
                <a:latin typeface="+mn-ea"/>
                <a:ea typeface="+mn-ea"/>
              </a:rPr>
              <a:t>二、</a:t>
            </a:r>
            <a:r>
              <a:rPr lang="en-US" altLang="zh-CN" kern="0" dirty="0">
                <a:latin typeface="+mn-ea"/>
                <a:ea typeface="+mn-ea"/>
              </a:rPr>
              <a:t>WDGM</a:t>
            </a:r>
            <a:r>
              <a:rPr lang="ja-JP" altLang="en-US" kern="0" dirty="0">
                <a:latin typeface="+mn-ea"/>
                <a:ea typeface="+mn-ea"/>
              </a:rPr>
              <a:t>的模块配置</a:t>
            </a:r>
          </a:p>
        </p:txBody>
      </p:sp>
    </p:spTree>
    <p:extLst>
      <p:ext uri="{BB962C8B-B14F-4D97-AF65-F5344CB8AC3E}">
        <p14:creationId xmlns:p14="http://schemas.microsoft.com/office/powerpoint/2010/main" val="1215342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二、</a:t>
            </a:r>
            <a:r>
              <a:rPr lang="en-US" altLang="zh-CN" dirty="0">
                <a:latin typeface="+mn-ea"/>
                <a:ea typeface="+mn-ea"/>
              </a:rPr>
              <a:t>WDG</a:t>
            </a:r>
            <a:r>
              <a:rPr lang="ja-JP" altLang="en-US" dirty="0">
                <a:latin typeface="+mn-ea"/>
                <a:ea typeface="+mn-ea"/>
              </a:rPr>
              <a:t>的模块配置</a:t>
            </a:r>
            <a:endParaRPr kumimoji="1" lang="ja-JP" altLang="en-US" dirty="0">
              <a:latin typeface="+mn-ea"/>
              <a:ea typeface="+mn-ea"/>
            </a:endParaRPr>
          </a:p>
        </p:txBody>
      </p:sp>
      <p:sp>
        <p:nvSpPr>
          <p:cNvPr id="7" name="文本框 6">
            <a:extLst>
              <a:ext uri="{FF2B5EF4-FFF2-40B4-BE49-F238E27FC236}">
                <a16:creationId xmlns:a16="http://schemas.microsoft.com/office/drawing/2014/main" id="{ED78DD11-4F93-4185-BEE4-1FAFA596C018}"/>
              </a:ext>
            </a:extLst>
          </p:cNvPr>
          <p:cNvSpPr txBox="1"/>
          <p:nvPr/>
        </p:nvSpPr>
        <p:spPr>
          <a:xfrm>
            <a:off x="786557" y="1124744"/>
            <a:ext cx="6624736" cy="4468916"/>
          </a:xfrm>
          <a:prstGeom prst="rect">
            <a:avLst/>
          </a:prstGeom>
          <a:noFill/>
        </p:spPr>
        <p:txBody>
          <a:bodyPr wrap="square" rtlCol="0">
            <a:spAutoFit/>
          </a:bodyPr>
          <a:lstStyle/>
          <a:p>
            <a:pPr algn="l">
              <a:lnSpc>
                <a:spcPct val="120000"/>
              </a:lnSpc>
            </a:pPr>
            <a:r>
              <a:rPr lang="en-US" altLang="ja-JP" sz="2400" b="1" dirty="0">
                <a:latin typeface="+mn-ea"/>
                <a:ea typeface="+mn-ea"/>
              </a:rPr>
              <a:t>1</a:t>
            </a:r>
            <a:r>
              <a:rPr lang="ja-JP" altLang="en-US" sz="2400" b="1" dirty="0">
                <a:effectLst/>
                <a:latin typeface="+mn-ea"/>
                <a:ea typeface="+mn-ea"/>
              </a:rPr>
              <a:t>、</a:t>
            </a:r>
            <a:r>
              <a:rPr lang="en-US" altLang="ja-JP" sz="2400" b="1" dirty="0">
                <a:effectLst/>
                <a:latin typeface="+mn-ea"/>
                <a:ea typeface="+mn-ea"/>
              </a:rPr>
              <a:t>Wdg</a:t>
            </a:r>
          </a:p>
          <a:p>
            <a:pPr marL="0" algn="l">
              <a:lnSpc>
                <a:spcPct val="120000"/>
              </a:lnSpc>
            </a:pPr>
            <a:r>
              <a:rPr lang="en-US" altLang="ja-JP" b="1" dirty="0">
                <a:effectLst/>
                <a:latin typeface="+mn-ea"/>
                <a:ea typeface="+mn-ea"/>
              </a:rPr>
              <a:t> </a:t>
            </a:r>
          </a:p>
          <a:p>
            <a:pPr algn="l">
              <a:lnSpc>
                <a:spcPct val="120000"/>
              </a:lnSpc>
            </a:pPr>
            <a:r>
              <a:rPr lang="en-US" altLang="ja-JP" b="1" dirty="0">
                <a:effectLst/>
                <a:latin typeface="+mn-ea"/>
                <a:ea typeface="+mn-ea"/>
              </a:rPr>
              <a:t>Wdg Driver</a:t>
            </a:r>
            <a:r>
              <a:rPr lang="ja-JP" altLang="en-US" b="1" dirty="0">
                <a:effectLst/>
                <a:latin typeface="+mn-ea"/>
                <a:ea typeface="+mn-ea"/>
              </a:rPr>
              <a:t>提供三种喂狗模式给</a:t>
            </a:r>
            <a:r>
              <a:rPr lang="en-US" altLang="ja-JP" b="1" dirty="0" err="1">
                <a:effectLst/>
                <a:latin typeface="+mn-ea"/>
                <a:ea typeface="+mn-ea"/>
              </a:rPr>
              <a:t>WdgM</a:t>
            </a:r>
            <a:r>
              <a:rPr lang="ja-JP" altLang="en-US" b="1" dirty="0">
                <a:effectLst/>
                <a:latin typeface="+mn-ea"/>
                <a:ea typeface="+mn-ea"/>
              </a:rPr>
              <a:t>管理</a:t>
            </a:r>
            <a:r>
              <a:rPr lang="en-US" altLang="ja-JP" b="1" dirty="0">
                <a:effectLst/>
                <a:latin typeface="+mn-ea"/>
                <a:ea typeface="+mn-ea"/>
              </a:rPr>
              <a:t>,</a:t>
            </a:r>
            <a:r>
              <a:rPr lang="en-US" altLang="ja-JP" b="1" dirty="0" err="1">
                <a:effectLst/>
                <a:latin typeface="+mn-ea"/>
                <a:ea typeface="+mn-ea"/>
              </a:rPr>
              <a:t>WdgM</a:t>
            </a:r>
            <a:r>
              <a:rPr lang="ja-JP" altLang="en-US" b="1" dirty="0">
                <a:effectLst/>
                <a:latin typeface="+mn-ea"/>
                <a:ea typeface="+mn-ea"/>
              </a:rPr>
              <a:t>可以通过</a:t>
            </a:r>
            <a:r>
              <a:rPr lang="en-US" altLang="ja-JP" b="1" dirty="0" err="1">
                <a:effectLst/>
                <a:latin typeface="+mn-ea"/>
                <a:ea typeface="+mn-ea"/>
              </a:rPr>
              <a:t>Wdg_SetMode</a:t>
            </a:r>
            <a:r>
              <a:rPr lang="ja-JP" altLang="en-US" b="1" dirty="0">
                <a:effectLst/>
                <a:latin typeface="+mn-ea"/>
                <a:ea typeface="+mn-ea"/>
              </a:rPr>
              <a:t>接口设置看门狗运行模式</a:t>
            </a:r>
          </a:p>
          <a:p>
            <a:pPr marL="285750" indent="-285750" algn="l">
              <a:lnSpc>
                <a:spcPct val="120000"/>
              </a:lnSpc>
              <a:buFont typeface="Wingdings" panose="05000000000000000000" pitchFamily="2" charset="2"/>
              <a:buChar char="Ø"/>
            </a:pPr>
            <a:r>
              <a:rPr lang="en-US" altLang="ja-JP" b="1" dirty="0">
                <a:effectLst/>
                <a:latin typeface="+mn-ea"/>
                <a:ea typeface="+mn-ea"/>
              </a:rPr>
              <a:t>WdgSettingFast </a:t>
            </a:r>
            <a:r>
              <a:rPr lang="ja-JP" altLang="en-US" b="1" dirty="0">
                <a:effectLst/>
                <a:latin typeface="+mn-ea"/>
                <a:ea typeface="+mn-ea"/>
              </a:rPr>
              <a:t>快速喂狗</a:t>
            </a:r>
            <a:endParaRPr lang="en-US" altLang="ja-JP" b="1" dirty="0">
              <a:effectLst/>
              <a:latin typeface="+mn-ea"/>
              <a:ea typeface="+mn-ea"/>
            </a:endParaRPr>
          </a:p>
          <a:p>
            <a:pPr marL="285750" indent="-285750" algn="l">
              <a:lnSpc>
                <a:spcPct val="120000"/>
              </a:lnSpc>
              <a:buFont typeface="Wingdings" panose="05000000000000000000" pitchFamily="2" charset="2"/>
              <a:buChar char="Ø"/>
            </a:pPr>
            <a:r>
              <a:rPr lang="en-US" altLang="ja-JP" b="1" dirty="0" err="1">
                <a:effectLst/>
                <a:latin typeface="+mn-ea"/>
                <a:ea typeface="+mn-ea"/>
              </a:rPr>
              <a:t>WdgSettingOff</a:t>
            </a:r>
            <a:r>
              <a:rPr lang="en-US" altLang="ja-JP" b="1" dirty="0">
                <a:effectLst/>
                <a:latin typeface="+mn-ea"/>
                <a:ea typeface="+mn-ea"/>
              </a:rPr>
              <a:t> </a:t>
            </a:r>
            <a:r>
              <a:rPr lang="ja-JP" altLang="en-US" b="1" dirty="0">
                <a:effectLst/>
                <a:latin typeface="+mn-ea"/>
                <a:ea typeface="+mn-ea"/>
              </a:rPr>
              <a:t>关闭看门狗</a:t>
            </a:r>
            <a:endParaRPr lang="en-US" altLang="ja-JP" b="1" dirty="0">
              <a:effectLst/>
              <a:latin typeface="+mn-ea"/>
              <a:ea typeface="+mn-ea"/>
            </a:endParaRPr>
          </a:p>
          <a:p>
            <a:pPr marL="285750" indent="-285750" algn="l">
              <a:lnSpc>
                <a:spcPct val="120000"/>
              </a:lnSpc>
              <a:buFont typeface="Wingdings" panose="05000000000000000000" pitchFamily="2" charset="2"/>
              <a:buChar char="Ø"/>
            </a:pPr>
            <a:r>
              <a:rPr lang="en-US" altLang="ja-JP" b="1" dirty="0" err="1">
                <a:effectLst/>
                <a:latin typeface="+mn-ea"/>
                <a:ea typeface="+mn-ea"/>
              </a:rPr>
              <a:t>WdgSettingSlow</a:t>
            </a:r>
            <a:r>
              <a:rPr lang="en-US" altLang="ja-JP" b="1" dirty="0">
                <a:effectLst/>
                <a:latin typeface="+mn-ea"/>
                <a:ea typeface="+mn-ea"/>
              </a:rPr>
              <a:t> </a:t>
            </a:r>
            <a:r>
              <a:rPr lang="ja-JP" altLang="en-US" b="1" dirty="0">
                <a:effectLst/>
                <a:latin typeface="+mn-ea"/>
                <a:ea typeface="+mn-ea"/>
              </a:rPr>
              <a:t>慢速喂狗</a:t>
            </a:r>
          </a:p>
          <a:p>
            <a:pPr algn="l">
              <a:lnSpc>
                <a:spcPct val="120000"/>
              </a:lnSpc>
            </a:pPr>
            <a:endParaRPr lang="en-US" altLang="ja-JP" b="1" dirty="0">
              <a:effectLst/>
              <a:latin typeface="+mn-ea"/>
              <a:ea typeface="+mn-ea"/>
            </a:endParaRPr>
          </a:p>
          <a:p>
            <a:pPr algn="l">
              <a:lnSpc>
                <a:spcPct val="120000"/>
              </a:lnSpc>
            </a:pPr>
            <a:r>
              <a:rPr lang="en-US" altLang="ja-JP" b="1" dirty="0">
                <a:effectLst/>
                <a:latin typeface="+mn-ea"/>
                <a:ea typeface="+mn-ea"/>
              </a:rPr>
              <a:t>Wdg External Trigger Counter </a:t>
            </a:r>
            <a:r>
              <a:rPr lang="ja-JP" altLang="en-US" b="1" dirty="0">
                <a:effectLst/>
                <a:latin typeface="+mn-ea"/>
                <a:ea typeface="+mn-ea"/>
              </a:rPr>
              <a:t>：外部定时器，定时调用</a:t>
            </a:r>
            <a:r>
              <a:rPr lang="en-US" altLang="ja-JP" b="1" dirty="0" err="1">
                <a:effectLst/>
                <a:latin typeface="+mn-ea"/>
                <a:ea typeface="+mn-ea"/>
              </a:rPr>
              <a:t>Cbk</a:t>
            </a:r>
            <a:r>
              <a:rPr lang="ja-JP" altLang="en-US" b="1" dirty="0">
                <a:effectLst/>
                <a:latin typeface="+mn-ea"/>
                <a:ea typeface="+mn-ea"/>
              </a:rPr>
              <a:t>函数，检测喂狗条件并喂狗</a:t>
            </a:r>
            <a:endParaRPr lang="en-US" altLang="ja-JP" b="1" dirty="0">
              <a:effectLst/>
              <a:latin typeface="+mn-ea"/>
              <a:ea typeface="+mn-ea"/>
            </a:endParaRPr>
          </a:p>
          <a:p>
            <a:pPr algn="l">
              <a:lnSpc>
                <a:spcPct val="120000"/>
              </a:lnSpc>
            </a:pPr>
            <a:endParaRPr lang="en-US" altLang="ja-JP" b="1" dirty="0">
              <a:latin typeface="+mn-ea"/>
              <a:ea typeface="+mn-ea"/>
            </a:endParaRPr>
          </a:p>
          <a:p>
            <a:pPr algn="l">
              <a:lnSpc>
                <a:spcPct val="120000"/>
              </a:lnSpc>
            </a:pPr>
            <a:endParaRPr lang="ja-JP" altLang="en-US" b="1" dirty="0">
              <a:effectLst/>
              <a:latin typeface="+mn-ea"/>
              <a:ea typeface="+mn-ea"/>
            </a:endParaRPr>
          </a:p>
          <a:p>
            <a:endParaRPr kumimoji="1" lang="ja-JP" altLang="en-US" dirty="0" err="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836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二、</a:t>
            </a:r>
            <a:r>
              <a:rPr lang="en-US" altLang="zh-CN" dirty="0">
                <a:latin typeface="+mn-ea"/>
                <a:ea typeface="+mn-ea"/>
              </a:rPr>
              <a:t>WDGM</a:t>
            </a:r>
            <a:r>
              <a:rPr lang="ja-JP" altLang="en-US" dirty="0">
                <a:latin typeface="+mn-ea"/>
                <a:ea typeface="+mn-ea"/>
              </a:rPr>
              <a:t>的模块配置</a:t>
            </a:r>
            <a:endParaRPr kumimoji="1" lang="ja-JP" altLang="en-US" dirty="0">
              <a:latin typeface="+mn-ea"/>
              <a:ea typeface="+mn-ea"/>
            </a:endParaRPr>
          </a:p>
        </p:txBody>
      </p:sp>
      <p:sp>
        <p:nvSpPr>
          <p:cNvPr id="7" name="文本框 6">
            <a:extLst>
              <a:ext uri="{FF2B5EF4-FFF2-40B4-BE49-F238E27FC236}">
                <a16:creationId xmlns:a16="http://schemas.microsoft.com/office/drawing/2014/main" id="{ED78DD11-4F93-4185-BEE4-1FAFA596C018}"/>
              </a:ext>
            </a:extLst>
          </p:cNvPr>
          <p:cNvSpPr txBox="1"/>
          <p:nvPr/>
        </p:nvSpPr>
        <p:spPr>
          <a:xfrm>
            <a:off x="611560" y="908720"/>
            <a:ext cx="7416428" cy="2536079"/>
          </a:xfrm>
          <a:prstGeom prst="rect">
            <a:avLst/>
          </a:prstGeom>
          <a:noFill/>
        </p:spPr>
        <p:txBody>
          <a:bodyPr wrap="square" rtlCol="0">
            <a:spAutoFit/>
          </a:bodyPr>
          <a:lstStyle/>
          <a:p>
            <a:pPr algn="l">
              <a:lnSpc>
                <a:spcPct val="120000"/>
              </a:lnSpc>
            </a:pPr>
            <a:r>
              <a:rPr lang="en-US" altLang="ja-JP" sz="2400" b="1" dirty="0">
                <a:effectLst/>
                <a:latin typeface="+mn-ea"/>
                <a:ea typeface="+mn-ea"/>
              </a:rPr>
              <a:t>2</a:t>
            </a:r>
            <a:r>
              <a:rPr lang="ja-JP" altLang="en-US" sz="2400" b="1" dirty="0">
                <a:effectLst/>
                <a:latin typeface="+mn-ea"/>
                <a:ea typeface="+mn-ea"/>
              </a:rPr>
              <a:t>、</a:t>
            </a:r>
            <a:r>
              <a:rPr lang="en-US" altLang="ja-JP" sz="2400" b="1" dirty="0" err="1">
                <a:effectLst/>
                <a:latin typeface="+mn-ea"/>
                <a:ea typeface="+mn-ea"/>
              </a:rPr>
              <a:t>WdgIf</a:t>
            </a:r>
            <a:endParaRPr lang="en-US" altLang="ja-JP" sz="2400" b="1" dirty="0">
              <a:effectLst/>
              <a:latin typeface="+mn-ea"/>
              <a:ea typeface="+mn-ea"/>
            </a:endParaRPr>
          </a:p>
          <a:p>
            <a:pPr algn="l">
              <a:lnSpc>
                <a:spcPct val="120000"/>
              </a:lnSpc>
            </a:pPr>
            <a:endParaRPr lang="en-US" altLang="ja-JP" sz="2400" b="1" dirty="0">
              <a:effectLst/>
              <a:latin typeface="+mn-ea"/>
              <a:ea typeface="+mn-ea"/>
            </a:endParaRPr>
          </a:p>
          <a:p>
            <a:pPr algn="l"/>
            <a:r>
              <a:rPr lang="zh-CN" altLang="en-US" sz="2000" b="1" dirty="0">
                <a:effectLst/>
                <a:latin typeface="+mj-ea"/>
                <a:ea typeface="+mj-ea"/>
              </a:rPr>
              <a:t>      关联</a:t>
            </a:r>
            <a:r>
              <a:rPr lang="en-US" altLang="zh-CN" sz="2000" b="1" dirty="0">
                <a:effectLst/>
                <a:latin typeface="+mj-ea"/>
                <a:ea typeface="+mj-ea"/>
              </a:rPr>
              <a:t>Wdg Driver</a:t>
            </a:r>
            <a:r>
              <a:rPr lang="zh-CN" altLang="en-US" sz="2000" b="1" dirty="0">
                <a:effectLst/>
                <a:latin typeface="+mj-ea"/>
                <a:ea typeface="+mj-ea"/>
              </a:rPr>
              <a:t>驱动函数，与</a:t>
            </a:r>
            <a:r>
              <a:rPr lang="en-US" altLang="zh-CN" sz="2000" b="1" dirty="0" err="1">
                <a:effectLst/>
                <a:latin typeface="+mj-ea"/>
                <a:ea typeface="+mj-ea"/>
              </a:rPr>
              <a:t>WdgM</a:t>
            </a:r>
            <a:r>
              <a:rPr lang="zh-CN" altLang="en-US" sz="2000" b="1" dirty="0">
                <a:effectLst/>
                <a:latin typeface="+mj-ea"/>
                <a:ea typeface="+mj-ea"/>
              </a:rPr>
              <a:t>直接通过函数接口关联，因此</a:t>
            </a:r>
            <a:r>
              <a:rPr lang="en-US" altLang="zh-CN" sz="2000" b="1" dirty="0" err="1">
                <a:effectLst/>
                <a:latin typeface="+mj-ea"/>
                <a:ea typeface="+mj-ea"/>
              </a:rPr>
              <a:t>WdgIf</a:t>
            </a:r>
            <a:r>
              <a:rPr lang="zh-CN" altLang="en-US" sz="2000" b="1" dirty="0">
                <a:effectLst/>
                <a:latin typeface="+mj-ea"/>
                <a:ea typeface="+mj-ea"/>
              </a:rPr>
              <a:t>没有</a:t>
            </a:r>
            <a:r>
              <a:rPr lang="en-US" altLang="zh-CN" sz="2000" b="1" dirty="0" err="1">
                <a:effectLst/>
                <a:latin typeface="+mj-ea"/>
                <a:ea typeface="+mj-ea"/>
              </a:rPr>
              <a:t>Lcfg</a:t>
            </a:r>
            <a:r>
              <a:rPr lang="zh-CN" altLang="en-US" sz="2000" b="1" dirty="0">
                <a:effectLst/>
                <a:latin typeface="+mj-ea"/>
                <a:ea typeface="+mj-ea"/>
              </a:rPr>
              <a:t>文件</a:t>
            </a:r>
            <a:r>
              <a:rPr lang="en-US" altLang="zh-CN" sz="2000" b="1" dirty="0">
                <a:effectLst/>
                <a:latin typeface="+mj-ea"/>
                <a:ea typeface="+mj-ea"/>
              </a:rPr>
              <a:t>.</a:t>
            </a:r>
            <a:r>
              <a:rPr lang="zh-CN" altLang="en-US" sz="2000" b="1" dirty="0">
                <a:effectLst/>
                <a:latin typeface="+mj-ea"/>
                <a:ea typeface="+mj-ea"/>
              </a:rPr>
              <a:t>关联的关键函数如下</a:t>
            </a:r>
          </a:p>
          <a:p>
            <a:pPr algn="l">
              <a:lnSpc>
                <a:spcPct val="120000"/>
              </a:lnSpc>
            </a:pPr>
            <a:endParaRPr lang="en-US" altLang="ja-JP" b="1" dirty="0">
              <a:latin typeface="+mn-ea"/>
              <a:ea typeface="+mn-ea"/>
            </a:endParaRPr>
          </a:p>
          <a:p>
            <a:pPr algn="l">
              <a:lnSpc>
                <a:spcPct val="120000"/>
              </a:lnSpc>
            </a:pPr>
            <a:endParaRPr lang="ja-JP" altLang="en-US" b="1" dirty="0">
              <a:effectLst/>
              <a:latin typeface="+mn-ea"/>
              <a:ea typeface="+mn-ea"/>
            </a:endParaRPr>
          </a:p>
          <a:p>
            <a:endParaRPr kumimoji="1" lang="ja-JP" altLang="en-US" dirty="0" err="1">
              <a:latin typeface="微软雅黑" panose="020B0503020204020204" pitchFamily="34" charset="-122"/>
              <a:ea typeface="微软雅黑" panose="020B0503020204020204" pitchFamily="34" charset="-122"/>
            </a:endParaRPr>
          </a:p>
        </p:txBody>
      </p:sp>
      <p:pic>
        <p:nvPicPr>
          <p:cNvPr id="4" name="图片 3" descr="文本&#10;&#10;描述已自动生成">
            <a:extLst>
              <a:ext uri="{FF2B5EF4-FFF2-40B4-BE49-F238E27FC236}">
                <a16:creationId xmlns:a16="http://schemas.microsoft.com/office/drawing/2014/main" id="{42466F2E-44A4-4899-AE26-5B0FAAE982C2}"/>
              </a:ext>
            </a:extLst>
          </p:cNvPr>
          <p:cNvPicPr>
            <a:picLocks noChangeAspect="1"/>
          </p:cNvPicPr>
          <p:nvPr/>
        </p:nvPicPr>
        <p:blipFill>
          <a:blip r:embed="rId3"/>
          <a:stretch>
            <a:fillRect/>
          </a:stretch>
        </p:blipFill>
        <p:spPr>
          <a:xfrm>
            <a:off x="1695636" y="2563736"/>
            <a:ext cx="5794090" cy="1945384"/>
          </a:xfrm>
          <a:prstGeom prst="rect">
            <a:avLst/>
          </a:prstGeom>
        </p:spPr>
      </p:pic>
    </p:spTree>
    <p:extLst>
      <p:ext uri="{BB962C8B-B14F-4D97-AF65-F5344CB8AC3E}">
        <p14:creationId xmlns:p14="http://schemas.microsoft.com/office/powerpoint/2010/main" val="118075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二、</a:t>
            </a:r>
            <a:r>
              <a:rPr lang="en-US" altLang="zh-CN" dirty="0">
                <a:latin typeface="+mn-ea"/>
                <a:ea typeface="+mn-ea"/>
              </a:rPr>
              <a:t>WDG</a:t>
            </a:r>
            <a:r>
              <a:rPr lang="ja-JP" altLang="en-US" dirty="0">
                <a:latin typeface="+mn-ea"/>
                <a:ea typeface="+mn-ea"/>
              </a:rPr>
              <a:t>的模块配置</a:t>
            </a:r>
            <a:endParaRPr kumimoji="1" lang="ja-JP" altLang="en-US" dirty="0">
              <a:latin typeface="+mn-ea"/>
              <a:ea typeface="+mn-ea"/>
            </a:endParaRPr>
          </a:p>
        </p:txBody>
      </p:sp>
      <p:sp>
        <p:nvSpPr>
          <p:cNvPr id="7" name="文本框 6">
            <a:extLst>
              <a:ext uri="{FF2B5EF4-FFF2-40B4-BE49-F238E27FC236}">
                <a16:creationId xmlns:a16="http://schemas.microsoft.com/office/drawing/2014/main" id="{ED78DD11-4F93-4185-BEE4-1FAFA596C018}"/>
              </a:ext>
            </a:extLst>
          </p:cNvPr>
          <p:cNvSpPr txBox="1"/>
          <p:nvPr/>
        </p:nvSpPr>
        <p:spPr>
          <a:xfrm>
            <a:off x="611560" y="908720"/>
            <a:ext cx="6696348" cy="5466112"/>
          </a:xfrm>
          <a:prstGeom prst="rect">
            <a:avLst/>
          </a:prstGeom>
          <a:noFill/>
        </p:spPr>
        <p:txBody>
          <a:bodyPr wrap="square" rtlCol="0">
            <a:spAutoFit/>
          </a:bodyPr>
          <a:lstStyle/>
          <a:p>
            <a:pPr algn="l">
              <a:lnSpc>
                <a:spcPct val="120000"/>
              </a:lnSpc>
            </a:pPr>
            <a:r>
              <a:rPr lang="en-US" altLang="ja-JP" sz="2400" b="1" dirty="0">
                <a:effectLst/>
                <a:latin typeface="+mn-ea"/>
                <a:ea typeface="+mn-ea"/>
              </a:rPr>
              <a:t>3</a:t>
            </a:r>
            <a:r>
              <a:rPr lang="ja-JP" altLang="en-US" sz="2400" b="1" dirty="0">
                <a:effectLst/>
                <a:latin typeface="+mn-ea"/>
                <a:ea typeface="+mn-ea"/>
              </a:rPr>
              <a:t>、</a:t>
            </a:r>
            <a:r>
              <a:rPr lang="en-US" altLang="ja-JP" sz="2400" b="1" dirty="0" err="1">
                <a:effectLst/>
                <a:latin typeface="+mn-ea"/>
                <a:ea typeface="+mn-ea"/>
              </a:rPr>
              <a:t>WdgM</a:t>
            </a:r>
            <a:endParaRPr lang="en-US" altLang="ja-JP" sz="2400" b="1" dirty="0">
              <a:effectLst/>
              <a:latin typeface="+mn-ea"/>
              <a:ea typeface="+mn-ea"/>
            </a:endParaRPr>
          </a:p>
          <a:p>
            <a:pPr marL="0" algn="l">
              <a:lnSpc>
                <a:spcPct val="120000"/>
              </a:lnSpc>
            </a:pPr>
            <a:r>
              <a:rPr lang="en-US" altLang="ja-JP" b="1" dirty="0">
                <a:effectLst/>
                <a:latin typeface="+mn-ea"/>
                <a:ea typeface="+mn-ea"/>
              </a:rPr>
              <a:t> </a:t>
            </a:r>
          </a:p>
          <a:p>
            <a:pPr algn="l">
              <a:lnSpc>
                <a:spcPct val="120000"/>
              </a:lnSpc>
            </a:pPr>
            <a:r>
              <a:rPr lang="en-US" altLang="ja-JP" b="1" dirty="0" err="1">
                <a:effectLst/>
                <a:latin typeface="+mn-ea"/>
                <a:ea typeface="+mn-ea"/>
              </a:rPr>
              <a:t>WdgMDemEventParameterRefs</a:t>
            </a:r>
            <a:r>
              <a:rPr lang="en-US" altLang="ja-JP" b="1" dirty="0">
                <a:effectLst/>
                <a:latin typeface="+mn-ea"/>
                <a:ea typeface="+mn-ea"/>
              </a:rPr>
              <a:t> :</a:t>
            </a:r>
            <a:r>
              <a:rPr lang="ja-JP" altLang="en-US" b="1" dirty="0">
                <a:effectLst/>
                <a:latin typeface="+mn-ea"/>
                <a:ea typeface="+mn-ea"/>
              </a:rPr>
              <a:t>关联</a:t>
            </a:r>
            <a:r>
              <a:rPr lang="en-US" altLang="ja-JP" b="1" dirty="0">
                <a:effectLst/>
                <a:latin typeface="+mn-ea"/>
                <a:ea typeface="+mn-ea"/>
              </a:rPr>
              <a:t>Dem</a:t>
            </a:r>
            <a:r>
              <a:rPr lang="ja-JP" altLang="en-US" b="1" dirty="0">
                <a:effectLst/>
                <a:latin typeface="+mn-ea"/>
                <a:ea typeface="+mn-ea"/>
              </a:rPr>
              <a:t>模块</a:t>
            </a:r>
            <a:r>
              <a:rPr lang="en-US" altLang="ja-JP" b="1" dirty="0">
                <a:effectLst/>
                <a:latin typeface="+mn-ea"/>
                <a:ea typeface="+mn-ea"/>
              </a:rPr>
              <a:t>,</a:t>
            </a:r>
            <a:r>
              <a:rPr lang="ja-JP" altLang="en-US" b="1" dirty="0">
                <a:effectLst/>
                <a:latin typeface="+mn-ea"/>
                <a:ea typeface="+mn-ea"/>
              </a:rPr>
              <a:t>在</a:t>
            </a:r>
            <a:r>
              <a:rPr lang="en-US" altLang="ja-JP" b="1" dirty="0" err="1">
                <a:effectLst/>
                <a:latin typeface="+mn-ea"/>
                <a:ea typeface="+mn-ea"/>
              </a:rPr>
              <a:t>WdgM</a:t>
            </a:r>
            <a:r>
              <a:rPr lang="ja-JP" altLang="en-US" b="1" dirty="0">
                <a:effectLst/>
                <a:latin typeface="+mn-ea"/>
                <a:ea typeface="+mn-ea"/>
              </a:rPr>
              <a:t>模块出错时可以</a:t>
            </a:r>
            <a:r>
              <a:rPr lang="en-US" altLang="ja-JP" b="1" dirty="0">
                <a:effectLst/>
                <a:latin typeface="+mn-ea"/>
                <a:ea typeface="+mn-ea"/>
              </a:rPr>
              <a:t>Event</a:t>
            </a:r>
            <a:r>
              <a:rPr lang="ja-JP" altLang="en-US" b="1" dirty="0">
                <a:effectLst/>
                <a:latin typeface="+mn-ea"/>
                <a:ea typeface="+mn-ea"/>
              </a:rPr>
              <a:t>的方式记录下来。</a:t>
            </a:r>
            <a:endParaRPr lang="en-US" altLang="ja-JP" b="1" dirty="0">
              <a:effectLst/>
              <a:latin typeface="+mn-ea"/>
              <a:ea typeface="+mn-ea"/>
            </a:endParaRPr>
          </a:p>
          <a:p>
            <a:pPr algn="l">
              <a:lnSpc>
                <a:spcPct val="120000"/>
              </a:lnSpc>
            </a:pPr>
            <a:endParaRPr lang="ja-JP" altLang="en-US" b="1" dirty="0">
              <a:effectLst/>
              <a:latin typeface="+mn-ea"/>
              <a:ea typeface="+mn-ea"/>
            </a:endParaRPr>
          </a:p>
          <a:p>
            <a:pPr algn="l">
              <a:lnSpc>
                <a:spcPct val="120000"/>
              </a:lnSpc>
            </a:pPr>
            <a:r>
              <a:rPr lang="en-US" altLang="ja-JP" b="1" dirty="0" err="1">
                <a:effectLst/>
                <a:latin typeface="+mn-ea"/>
                <a:ea typeface="+mn-ea"/>
              </a:rPr>
              <a:t>WdgMMode</a:t>
            </a:r>
            <a:r>
              <a:rPr lang="en-US" altLang="ja-JP" b="1" dirty="0">
                <a:effectLst/>
                <a:latin typeface="+mn-ea"/>
                <a:ea typeface="+mn-ea"/>
              </a:rPr>
              <a:t> </a:t>
            </a:r>
            <a:r>
              <a:rPr lang="ja-JP" altLang="en-US" b="1" dirty="0">
                <a:effectLst/>
                <a:latin typeface="+mn-ea"/>
                <a:ea typeface="+mn-ea"/>
              </a:rPr>
              <a:t>：</a:t>
            </a:r>
          </a:p>
          <a:p>
            <a:pPr algn="l">
              <a:lnSpc>
                <a:spcPct val="120000"/>
              </a:lnSpc>
            </a:pPr>
            <a:r>
              <a:rPr lang="en-US" altLang="ja-JP" b="1" dirty="0">
                <a:effectLst/>
                <a:latin typeface="+mn-ea"/>
                <a:ea typeface="+mn-ea"/>
              </a:rPr>
              <a:t>1</a:t>
            </a:r>
            <a:r>
              <a:rPr lang="ja-JP" altLang="en-US" b="1" dirty="0">
                <a:effectLst/>
                <a:latin typeface="+mn-ea"/>
                <a:ea typeface="+mn-ea"/>
              </a:rPr>
              <a:t>）</a:t>
            </a:r>
            <a:r>
              <a:rPr lang="en-US" altLang="ja-JP" b="1" dirty="0" err="1">
                <a:effectLst/>
                <a:latin typeface="+mn-ea"/>
                <a:ea typeface="+mn-ea"/>
              </a:rPr>
              <a:t>WdgMAliveSupervision</a:t>
            </a:r>
            <a:r>
              <a:rPr lang="en-US" altLang="ja-JP" b="1" dirty="0">
                <a:effectLst/>
                <a:latin typeface="+mn-ea"/>
                <a:ea typeface="+mn-ea"/>
              </a:rPr>
              <a:t> </a:t>
            </a:r>
            <a:r>
              <a:rPr lang="ja-JP" altLang="en-US" b="1" dirty="0">
                <a:effectLst/>
                <a:latin typeface="+mn-ea"/>
                <a:ea typeface="+mn-ea"/>
              </a:rPr>
              <a:t>：激活监控模式</a:t>
            </a:r>
          </a:p>
          <a:p>
            <a:pPr algn="l">
              <a:lnSpc>
                <a:spcPct val="120000"/>
              </a:lnSpc>
            </a:pPr>
            <a:r>
              <a:rPr lang="en-US" altLang="ja-JP" b="1" dirty="0">
                <a:effectLst/>
                <a:latin typeface="+mn-ea"/>
                <a:ea typeface="+mn-ea"/>
              </a:rPr>
              <a:t>2 ) </a:t>
            </a:r>
            <a:r>
              <a:rPr lang="en-US" altLang="ja-JP" b="1" dirty="0" err="1">
                <a:effectLst/>
                <a:latin typeface="+mn-ea"/>
                <a:ea typeface="+mn-ea"/>
              </a:rPr>
              <a:t>WdgMDeadlineSupervision</a:t>
            </a:r>
            <a:r>
              <a:rPr lang="en-US" altLang="ja-JP" b="1" dirty="0">
                <a:effectLst/>
                <a:latin typeface="+mn-ea"/>
                <a:ea typeface="+mn-ea"/>
              </a:rPr>
              <a:t> </a:t>
            </a:r>
            <a:r>
              <a:rPr lang="ja-JP" altLang="en-US" b="1" dirty="0">
                <a:effectLst/>
                <a:latin typeface="+mn-ea"/>
                <a:ea typeface="+mn-ea"/>
              </a:rPr>
              <a:t>：截止监控模式</a:t>
            </a:r>
          </a:p>
          <a:p>
            <a:pPr algn="l">
              <a:lnSpc>
                <a:spcPct val="120000"/>
              </a:lnSpc>
            </a:pPr>
            <a:r>
              <a:rPr lang="en-US" altLang="ja-JP" b="1" dirty="0">
                <a:effectLst/>
                <a:latin typeface="+mn-ea"/>
                <a:ea typeface="+mn-ea"/>
              </a:rPr>
              <a:t>3</a:t>
            </a:r>
            <a:r>
              <a:rPr lang="ja-JP" altLang="en-US" b="1" dirty="0">
                <a:effectLst/>
                <a:latin typeface="+mn-ea"/>
                <a:ea typeface="+mn-ea"/>
              </a:rPr>
              <a:t>）</a:t>
            </a:r>
            <a:r>
              <a:rPr lang="en-US" altLang="ja-JP" b="1" dirty="0" err="1">
                <a:effectLst/>
                <a:latin typeface="+mn-ea"/>
                <a:ea typeface="+mn-ea"/>
              </a:rPr>
              <a:t>WdgMLocalStatusParams</a:t>
            </a:r>
            <a:r>
              <a:rPr lang="en-US" altLang="ja-JP" b="1" dirty="0">
                <a:effectLst/>
                <a:latin typeface="+mn-ea"/>
                <a:ea typeface="+mn-ea"/>
              </a:rPr>
              <a:t> </a:t>
            </a:r>
            <a:r>
              <a:rPr lang="ja-JP" altLang="en-US" b="1" dirty="0">
                <a:effectLst/>
                <a:latin typeface="+mn-ea"/>
                <a:ea typeface="+mn-ea"/>
              </a:rPr>
              <a:t>：逻辑监控模式</a:t>
            </a:r>
          </a:p>
          <a:p>
            <a:pPr algn="l">
              <a:lnSpc>
                <a:spcPct val="120000"/>
              </a:lnSpc>
            </a:pPr>
            <a:r>
              <a:rPr lang="en-US" altLang="ja-JP" b="1" dirty="0">
                <a:effectLst/>
                <a:latin typeface="+mn-ea"/>
                <a:ea typeface="+mn-ea"/>
              </a:rPr>
              <a:t>     </a:t>
            </a:r>
            <a:r>
              <a:rPr lang="en-US" altLang="ja-JP" b="1" dirty="0" err="1">
                <a:effectLst/>
                <a:latin typeface="+mn-ea"/>
                <a:ea typeface="+mn-ea"/>
              </a:rPr>
              <a:t>WdgMSupervisedEntity</a:t>
            </a:r>
            <a:r>
              <a:rPr lang="en-US" altLang="ja-JP" b="1" dirty="0">
                <a:effectLst/>
                <a:latin typeface="+mn-ea"/>
                <a:ea typeface="+mn-ea"/>
              </a:rPr>
              <a:t> </a:t>
            </a:r>
            <a:r>
              <a:rPr lang="ja-JP" altLang="en-US" b="1" dirty="0">
                <a:effectLst/>
                <a:latin typeface="+mn-ea"/>
                <a:ea typeface="+mn-ea"/>
              </a:rPr>
              <a:t>：监控实体</a:t>
            </a:r>
          </a:p>
          <a:p>
            <a:pPr algn="l">
              <a:lnSpc>
                <a:spcPct val="120000"/>
              </a:lnSpc>
            </a:pPr>
            <a:r>
              <a:rPr lang="en-US" altLang="ja-JP" b="1" dirty="0" err="1">
                <a:effectLst/>
                <a:latin typeface="+mn-ea"/>
                <a:ea typeface="+mn-ea"/>
              </a:rPr>
              <a:t>WdgMWatchdog</a:t>
            </a:r>
            <a:r>
              <a:rPr lang="en-US" altLang="ja-JP" b="1" dirty="0">
                <a:effectLst/>
                <a:latin typeface="+mn-ea"/>
                <a:ea typeface="+mn-ea"/>
              </a:rPr>
              <a:t> </a:t>
            </a:r>
            <a:r>
              <a:rPr lang="ja-JP" altLang="en-US" b="1" dirty="0">
                <a:effectLst/>
                <a:latin typeface="+mn-ea"/>
                <a:ea typeface="+mn-ea"/>
              </a:rPr>
              <a:t>：管理的</a:t>
            </a:r>
            <a:r>
              <a:rPr lang="en-US" altLang="ja-JP" b="1" dirty="0">
                <a:effectLst/>
                <a:latin typeface="+mn-ea"/>
                <a:ea typeface="+mn-ea"/>
              </a:rPr>
              <a:t>Wdg Device,</a:t>
            </a:r>
            <a:r>
              <a:rPr lang="ja-JP" altLang="en-US" b="1" dirty="0">
                <a:effectLst/>
                <a:latin typeface="+mn-ea"/>
                <a:ea typeface="+mn-ea"/>
              </a:rPr>
              <a:t>需要关联</a:t>
            </a:r>
            <a:r>
              <a:rPr lang="en-US" altLang="ja-JP" b="1" dirty="0" err="1">
                <a:effectLst/>
                <a:latin typeface="+mn-ea"/>
                <a:ea typeface="+mn-ea"/>
              </a:rPr>
              <a:t>WdgIf</a:t>
            </a:r>
            <a:r>
              <a:rPr lang="en-US" altLang="ja-JP" b="1" dirty="0">
                <a:effectLst/>
                <a:latin typeface="+mn-ea"/>
                <a:ea typeface="+mn-ea"/>
              </a:rPr>
              <a:t> </a:t>
            </a:r>
            <a:r>
              <a:rPr lang="ja-JP" altLang="en-US" b="1" dirty="0">
                <a:effectLst/>
                <a:latin typeface="+mn-ea"/>
                <a:ea typeface="+mn-ea"/>
              </a:rPr>
              <a:t>的</a:t>
            </a:r>
            <a:r>
              <a:rPr lang="en-US" altLang="ja-JP" b="1" dirty="0">
                <a:effectLst/>
                <a:latin typeface="+mn-ea"/>
                <a:ea typeface="+mn-ea"/>
              </a:rPr>
              <a:t>Device</a:t>
            </a:r>
            <a:r>
              <a:rPr lang="ja-JP" altLang="en-US" b="1" dirty="0">
                <a:effectLst/>
                <a:latin typeface="+mn-ea"/>
                <a:ea typeface="+mn-ea"/>
              </a:rPr>
              <a:t>，通过配置的</a:t>
            </a:r>
            <a:r>
              <a:rPr lang="en-US" altLang="ja-JP" b="1" dirty="0" err="1">
                <a:effectLst/>
                <a:latin typeface="+mn-ea"/>
                <a:ea typeface="+mn-ea"/>
              </a:rPr>
              <a:t>WdgM_ConfigSet</a:t>
            </a:r>
            <a:r>
              <a:rPr lang="ja-JP" altLang="en-US" b="1" dirty="0">
                <a:effectLst/>
                <a:latin typeface="+mn-ea"/>
                <a:ea typeface="+mn-ea"/>
              </a:rPr>
              <a:t>关联不同的</a:t>
            </a:r>
            <a:r>
              <a:rPr lang="en-US" altLang="ja-JP" b="1" dirty="0">
                <a:effectLst/>
                <a:latin typeface="+mn-ea"/>
                <a:ea typeface="+mn-ea"/>
              </a:rPr>
              <a:t>Device,</a:t>
            </a:r>
            <a:r>
              <a:rPr lang="ja-JP" altLang="en-US" b="1" dirty="0">
                <a:effectLst/>
                <a:latin typeface="+mn-ea"/>
                <a:ea typeface="+mn-ea"/>
              </a:rPr>
              <a:t>可以实现不同的</a:t>
            </a:r>
            <a:r>
              <a:rPr lang="en-US" altLang="ja-JP" b="1" dirty="0">
                <a:effectLst/>
                <a:latin typeface="+mn-ea"/>
                <a:ea typeface="+mn-ea"/>
              </a:rPr>
              <a:t>Wdg Device</a:t>
            </a:r>
            <a:r>
              <a:rPr lang="ja-JP" altLang="en-US" b="1" dirty="0">
                <a:effectLst/>
                <a:latin typeface="+mn-ea"/>
                <a:ea typeface="+mn-ea"/>
              </a:rPr>
              <a:t>关联不同的</a:t>
            </a:r>
            <a:r>
              <a:rPr lang="en-US" altLang="ja-JP" b="1" dirty="0">
                <a:effectLst/>
                <a:latin typeface="+mn-ea"/>
                <a:ea typeface="+mn-ea"/>
              </a:rPr>
              <a:t>Core</a:t>
            </a:r>
            <a:r>
              <a:rPr lang="ja-JP" altLang="en-US" b="1" dirty="0">
                <a:effectLst/>
                <a:latin typeface="+mn-ea"/>
                <a:ea typeface="+mn-ea"/>
              </a:rPr>
              <a:t>。</a:t>
            </a:r>
          </a:p>
          <a:p>
            <a:pPr algn="l">
              <a:lnSpc>
                <a:spcPct val="120000"/>
              </a:lnSpc>
            </a:pPr>
            <a:endParaRPr lang="en-US" altLang="ja-JP" b="1" dirty="0">
              <a:latin typeface="+mn-ea"/>
              <a:ea typeface="+mn-ea"/>
            </a:endParaRPr>
          </a:p>
          <a:p>
            <a:pPr algn="l">
              <a:lnSpc>
                <a:spcPct val="120000"/>
              </a:lnSpc>
            </a:pPr>
            <a:endParaRPr lang="ja-JP" altLang="en-US" b="1" dirty="0">
              <a:effectLst/>
              <a:latin typeface="+mn-ea"/>
              <a:ea typeface="+mn-ea"/>
            </a:endParaRPr>
          </a:p>
          <a:p>
            <a:endParaRPr kumimoji="1" lang="ja-JP" altLang="en-US" dirty="0" err="1">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2651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a:t>
            </a:r>
            <a:r>
              <a:rPr lang="en-US" altLang="zh-CN" dirty="0">
                <a:latin typeface="+mn-ea"/>
                <a:ea typeface="+mn-ea"/>
              </a:rPr>
              <a:t>WDG</a:t>
            </a:r>
            <a:r>
              <a:rPr lang="zh-CN" altLang="en-US" dirty="0">
                <a:latin typeface="+mn-ea"/>
                <a:ea typeface="+mn-ea"/>
              </a:rPr>
              <a:t>软件堆栈</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0"/>
            <a:ext cx="8786813" cy="1406921"/>
          </a:xfrm>
        </p:spPr>
        <p:txBody>
          <a:bodyPr/>
          <a:lstStyle/>
          <a:p>
            <a:pPr>
              <a:lnSpc>
                <a:spcPct val="120000"/>
              </a:lnSpc>
            </a:pPr>
            <a:r>
              <a:rPr lang="en-US" altLang="zh-CN" b="1" dirty="0">
                <a:latin typeface="微软雅黑"/>
                <a:ea typeface="微软雅黑"/>
                <a:cs typeface="Arial"/>
              </a:rPr>
              <a:t>2) </a:t>
            </a:r>
            <a:r>
              <a:rPr lang="en-US" altLang="zh-CN" b="1" i="0" dirty="0" err="1">
                <a:solidFill>
                  <a:srgbClr val="333333"/>
                </a:solidFill>
                <a:effectLst/>
                <a:latin typeface="Arial" panose="020B0604020202020204" pitchFamily="34" charset="0"/>
              </a:rPr>
              <a:t>WdgM</a:t>
            </a:r>
            <a:r>
              <a:rPr lang="zh-CN" altLang="en-US" b="1" i="0" dirty="0">
                <a:solidFill>
                  <a:srgbClr val="333333"/>
                </a:solidFill>
                <a:effectLst/>
                <a:latin typeface="Arial" panose="020B0604020202020204" pitchFamily="34" charset="0"/>
              </a:rPr>
              <a:t>通过</a:t>
            </a:r>
            <a:r>
              <a:rPr lang="en-US" altLang="zh-CN" b="1" i="0" dirty="0" err="1">
                <a:solidFill>
                  <a:srgbClr val="333333"/>
                </a:solidFill>
                <a:effectLst/>
                <a:latin typeface="Arial" panose="020B0604020202020204" pitchFamily="34" charset="0"/>
              </a:rPr>
              <a:t>Wdglf</a:t>
            </a:r>
            <a:r>
              <a:rPr lang="zh-CN" altLang="en-US" b="1" i="0" dirty="0">
                <a:solidFill>
                  <a:srgbClr val="333333"/>
                </a:solidFill>
                <a:effectLst/>
                <a:latin typeface="Arial" panose="020B0604020202020204" pitchFamily="34" charset="0"/>
              </a:rPr>
              <a:t>和</a:t>
            </a:r>
            <a:r>
              <a:rPr lang="en-US" altLang="zh-CN" b="1" i="0" dirty="0" err="1">
                <a:solidFill>
                  <a:srgbClr val="333333"/>
                </a:solidFill>
                <a:effectLst/>
                <a:latin typeface="Arial" panose="020B0604020202020204" pitchFamily="34" charset="0"/>
              </a:rPr>
              <a:t>wdg</a:t>
            </a:r>
            <a:r>
              <a:rPr lang="zh-CN" altLang="en-US" b="1" i="0" dirty="0">
                <a:solidFill>
                  <a:srgbClr val="333333"/>
                </a:solidFill>
                <a:effectLst/>
                <a:latin typeface="Arial" panose="020B0604020202020204" pitchFamily="34" charset="0"/>
              </a:rPr>
              <a:t>控制硬件实现的看门狗</a:t>
            </a:r>
            <a:r>
              <a:rPr lang="en-US" altLang="zh-CN" b="1" i="0" dirty="0">
                <a:solidFill>
                  <a:srgbClr val="333333"/>
                </a:solidFill>
                <a:effectLst/>
                <a:latin typeface="Arial" panose="020B0604020202020204" pitchFamily="34" charset="0"/>
              </a:rPr>
              <a:t>,</a:t>
            </a:r>
            <a:r>
              <a:rPr lang="zh-CN" altLang="en-US" b="1" i="0" dirty="0">
                <a:solidFill>
                  <a:srgbClr val="333333"/>
                </a:solidFill>
                <a:effectLst/>
                <a:latin typeface="Arial" panose="020B0604020202020204" pitchFamily="34" charset="0"/>
              </a:rPr>
              <a:t>看门狗可以是一个或多个内部或外部看门狗设备。注意</a:t>
            </a:r>
            <a:r>
              <a:rPr lang="en-US" altLang="zh-CN" b="1" i="0" dirty="0">
                <a:solidFill>
                  <a:srgbClr val="333333"/>
                </a:solidFill>
                <a:effectLst/>
                <a:latin typeface="Arial" panose="020B0604020202020204" pitchFamily="34" charset="0"/>
              </a:rPr>
              <a:t>:</a:t>
            </a:r>
            <a:r>
              <a:rPr lang="zh-CN" altLang="en-US" b="1" i="0" dirty="0">
                <a:solidFill>
                  <a:srgbClr val="333333"/>
                </a:solidFill>
                <a:effectLst/>
                <a:latin typeface="Arial" panose="020B0604020202020204" pitchFamily="34" charset="0"/>
              </a:rPr>
              <a:t>看门狗设备需要依赖于硬件的</a:t>
            </a:r>
            <a:r>
              <a:rPr lang="en-US" altLang="zh-CN" b="1" i="0" dirty="0">
                <a:solidFill>
                  <a:srgbClr val="333333"/>
                </a:solidFill>
                <a:effectLst/>
                <a:latin typeface="Arial" panose="020B0604020202020204" pitchFamily="34" charset="0"/>
              </a:rPr>
              <a:t>Wdg</a:t>
            </a:r>
            <a:r>
              <a:rPr lang="zh-CN" altLang="en-US" b="1" i="0" dirty="0">
                <a:solidFill>
                  <a:srgbClr val="333333"/>
                </a:solidFill>
                <a:effectLst/>
                <a:latin typeface="Arial" panose="020B0604020202020204" pitchFamily="34" charset="0"/>
              </a:rPr>
              <a:t>驱动程序</a:t>
            </a:r>
            <a:endParaRPr kumimoji="1" lang="ja-JP" altLang="en-US" b="1" dirty="0">
              <a:latin typeface="+mn-ea"/>
              <a:ea typeface="+mn-ea"/>
            </a:endParaRPr>
          </a:p>
        </p:txBody>
      </p:sp>
      <p:pic>
        <p:nvPicPr>
          <p:cNvPr id="4" name="图片 3">
            <a:extLst>
              <a:ext uri="{FF2B5EF4-FFF2-40B4-BE49-F238E27FC236}">
                <a16:creationId xmlns:a16="http://schemas.microsoft.com/office/drawing/2014/main" id="{18E80988-072E-42D9-AFD4-BB42068010D3}"/>
              </a:ext>
            </a:extLst>
          </p:cNvPr>
          <p:cNvPicPr>
            <a:picLocks noChangeAspect="1"/>
          </p:cNvPicPr>
          <p:nvPr/>
        </p:nvPicPr>
        <p:blipFill>
          <a:blip r:embed="rId3"/>
          <a:stretch>
            <a:fillRect/>
          </a:stretch>
        </p:blipFill>
        <p:spPr>
          <a:xfrm>
            <a:off x="168275" y="2564904"/>
            <a:ext cx="3880916" cy="3693319"/>
          </a:xfrm>
          <a:prstGeom prst="rect">
            <a:avLst/>
          </a:prstGeom>
        </p:spPr>
      </p:pic>
      <p:sp>
        <p:nvSpPr>
          <p:cNvPr id="9" name="文本框 8">
            <a:extLst>
              <a:ext uri="{FF2B5EF4-FFF2-40B4-BE49-F238E27FC236}">
                <a16:creationId xmlns:a16="http://schemas.microsoft.com/office/drawing/2014/main" id="{FCCA42B8-88B3-4DB2-94DA-49938B7A8AA1}"/>
              </a:ext>
            </a:extLst>
          </p:cNvPr>
          <p:cNvSpPr txBox="1"/>
          <p:nvPr/>
        </p:nvSpPr>
        <p:spPr>
          <a:xfrm>
            <a:off x="4211960" y="2209606"/>
            <a:ext cx="4600996" cy="4081117"/>
          </a:xfrm>
          <a:prstGeom prst="rect">
            <a:avLst/>
          </a:prstGeom>
          <a:noFill/>
        </p:spPr>
        <p:txBody>
          <a:bodyPr wrap="square">
            <a:spAutoFit/>
          </a:bodyPr>
          <a:lstStyle/>
          <a:p>
            <a:pPr marL="285750" indent="-285750" algn="l">
              <a:lnSpc>
                <a:spcPct val="120000"/>
              </a:lnSpc>
              <a:buFont typeface="Wingdings" panose="05000000000000000000" pitchFamily="2" charset="2"/>
              <a:buChar char="l"/>
            </a:pPr>
            <a:r>
              <a:rPr lang="en-US" altLang="zh-CN" b="1" i="0" dirty="0">
                <a:solidFill>
                  <a:schemeClr val="accent5">
                    <a:lumMod val="50000"/>
                  </a:schemeClr>
                </a:solidFill>
                <a:effectLst/>
                <a:latin typeface="+mn-ea"/>
                <a:ea typeface="+mn-ea"/>
              </a:rPr>
              <a:t>WDGM</a:t>
            </a:r>
            <a:r>
              <a:rPr lang="zh-CN" altLang="en-US" b="1" i="0" dirty="0">
                <a:solidFill>
                  <a:schemeClr val="accent5">
                    <a:lumMod val="50000"/>
                  </a:schemeClr>
                </a:solidFill>
                <a:effectLst/>
                <a:latin typeface="+mn-ea"/>
                <a:ea typeface="+mn-ea"/>
              </a:rPr>
              <a:t>系统服务层</a:t>
            </a:r>
            <a:r>
              <a:rPr lang="en-US" altLang="zh-CN" b="1" i="0" dirty="0">
                <a:solidFill>
                  <a:schemeClr val="accent5">
                    <a:lumMod val="50000"/>
                  </a:schemeClr>
                </a:solidFill>
                <a:effectLst/>
                <a:latin typeface="+mn-ea"/>
                <a:ea typeface="+mn-ea"/>
              </a:rPr>
              <a:t>:</a:t>
            </a:r>
          </a:p>
          <a:p>
            <a:pPr algn="l">
              <a:lnSpc>
                <a:spcPct val="120000"/>
              </a:lnSpc>
            </a:pPr>
            <a:r>
              <a:rPr lang="zh-CN" altLang="en-US" b="0" i="0" dirty="0">
                <a:solidFill>
                  <a:srgbClr val="333333"/>
                </a:solidFill>
                <a:effectLst/>
                <a:latin typeface="+mn-ea"/>
                <a:ea typeface="+mn-ea"/>
              </a:rPr>
              <a:t>服务层基于</a:t>
            </a:r>
            <a:r>
              <a:rPr lang="en-US" altLang="zh-CN" b="0" i="0" dirty="0">
                <a:solidFill>
                  <a:srgbClr val="333333"/>
                </a:solidFill>
                <a:effectLst/>
                <a:latin typeface="+mn-ea"/>
                <a:ea typeface="+mn-ea"/>
              </a:rPr>
              <a:t>ECU</a:t>
            </a:r>
            <a:r>
              <a:rPr lang="zh-CN" altLang="en-US" b="0" i="0" dirty="0">
                <a:solidFill>
                  <a:srgbClr val="333333"/>
                </a:solidFill>
                <a:effectLst/>
                <a:latin typeface="+mn-ea"/>
                <a:ea typeface="+mn-ea"/>
              </a:rPr>
              <a:t>抽象层提供面向具体的应用层的服务。如看门狗管服务模块</a:t>
            </a:r>
            <a:r>
              <a:rPr lang="en-US" altLang="zh-CN" b="0" i="0" dirty="0">
                <a:solidFill>
                  <a:srgbClr val="333333"/>
                </a:solidFill>
                <a:effectLst/>
                <a:latin typeface="+mn-ea"/>
                <a:ea typeface="+mn-ea"/>
              </a:rPr>
              <a:t>:</a:t>
            </a:r>
            <a:r>
              <a:rPr lang="zh-CN" altLang="en-US" b="0" i="0" dirty="0">
                <a:solidFill>
                  <a:srgbClr val="333333"/>
                </a:solidFill>
                <a:effectLst/>
                <a:latin typeface="+mn-ea"/>
                <a:ea typeface="+mn-ea"/>
              </a:rPr>
              <a:t>它负责管理看门狗功能</a:t>
            </a:r>
            <a:r>
              <a:rPr lang="en-US" altLang="zh-CN" b="0" i="0" dirty="0">
                <a:solidFill>
                  <a:srgbClr val="333333"/>
                </a:solidFill>
                <a:effectLst/>
                <a:latin typeface="+mn-ea"/>
                <a:ea typeface="+mn-ea"/>
              </a:rPr>
              <a:t>,</a:t>
            </a:r>
            <a:r>
              <a:rPr lang="zh-CN" altLang="en-US" b="0" i="0" dirty="0">
                <a:solidFill>
                  <a:srgbClr val="333333"/>
                </a:solidFill>
                <a:effectLst/>
                <a:latin typeface="+mn-ea"/>
                <a:ea typeface="+mn-ea"/>
              </a:rPr>
              <a:t>实现内部的监督算法。</a:t>
            </a:r>
            <a:endParaRPr lang="en-US" altLang="zh-CN" b="1" i="0" dirty="0">
              <a:solidFill>
                <a:srgbClr val="FF0000"/>
              </a:solidFill>
              <a:effectLst/>
              <a:latin typeface="+mn-ea"/>
              <a:ea typeface="+mn-ea"/>
            </a:endParaRPr>
          </a:p>
          <a:p>
            <a:pPr marL="285750" indent="-285750" algn="l">
              <a:lnSpc>
                <a:spcPct val="120000"/>
              </a:lnSpc>
              <a:buFont typeface="Wingdings" panose="05000000000000000000" pitchFamily="2" charset="2"/>
              <a:buChar char="l"/>
            </a:pPr>
            <a:r>
              <a:rPr lang="en-US" altLang="zh-CN" b="1" i="0" dirty="0">
                <a:solidFill>
                  <a:schemeClr val="accent5">
                    <a:lumMod val="50000"/>
                  </a:schemeClr>
                </a:solidFill>
                <a:effectLst/>
                <a:latin typeface="+mn-ea"/>
                <a:ea typeface="+mn-ea"/>
              </a:rPr>
              <a:t>WDGIF ECU</a:t>
            </a:r>
            <a:r>
              <a:rPr lang="zh-CN" altLang="en-US" b="1" i="0" dirty="0">
                <a:solidFill>
                  <a:schemeClr val="accent5">
                    <a:lumMod val="50000"/>
                  </a:schemeClr>
                </a:solidFill>
                <a:effectLst/>
                <a:latin typeface="+mn-ea"/>
                <a:ea typeface="+mn-ea"/>
              </a:rPr>
              <a:t>抽象层</a:t>
            </a:r>
            <a:r>
              <a:rPr lang="en-US" altLang="zh-CN" b="1" i="0" dirty="0">
                <a:solidFill>
                  <a:schemeClr val="accent5">
                    <a:lumMod val="50000"/>
                  </a:schemeClr>
                </a:solidFill>
                <a:effectLst/>
                <a:latin typeface="+mn-ea"/>
                <a:ea typeface="+mn-ea"/>
              </a:rPr>
              <a:t>:</a:t>
            </a:r>
          </a:p>
          <a:p>
            <a:pPr algn="l">
              <a:lnSpc>
                <a:spcPct val="120000"/>
              </a:lnSpc>
            </a:pPr>
            <a:r>
              <a:rPr lang="zh-CN" altLang="en-US" b="0" i="0" dirty="0">
                <a:solidFill>
                  <a:srgbClr val="333333"/>
                </a:solidFill>
                <a:effectLst/>
                <a:latin typeface="+mn-ea"/>
                <a:ea typeface="+mn-ea"/>
              </a:rPr>
              <a:t>接口层封装底层的驱动的实现细节</a:t>
            </a:r>
            <a:r>
              <a:rPr lang="en-US" altLang="zh-CN" b="0" i="0" dirty="0">
                <a:solidFill>
                  <a:srgbClr val="333333"/>
                </a:solidFill>
                <a:effectLst/>
                <a:latin typeface="+mn-ea"/>
                <a:ea typeface="+mn-ea"/>
              </a:rPr>
              <a:t>,</a:t>
            </a:r>
            <a:r>
              <a:rPr lang="zh-CN" altLang="en-US" b="0" i="0" dirty="0">
                <a:solidFill>
                  <a:srgbClr val="333333"/>
                </a:solidFill>
                <a:effectLst/>
                <a:latin typeface="+mn-ea"/>
                <a:ea typeface="+mn-ea"/>
              </a:rPr>
              <a:t>向服务层提供接口。</a:t>
            </a:r>
            <a:r>
              <a:rPr lang="en-US" altLang="zh-CN" b="0" i="0" dirty="0">
                <a:solidFill>
                  <a:srgbClr val="333333"/>
                </a:solidFill>
                <a:effectLst/>
                <a:latin typeface="+mn-ea"/>
                <a:ea typeface="+mn-ea"/>
              </a:rPr>
              <a:t>WDGIF</a:t>
            </a:r>
            <a:r>
              <a:rPr lang="zh-CN" altLang="en-US" b="0" i="0" dirty="0">
                <a:solidFill>
                  <a:srgbClr val="333333"/>
                </a:solidFill>
                <a:effectLst/>
                <a:latin typeface="+mn-ea"/>
                <a:ea typeface="+mn-ea"/>
              </a:rPr>
              <a:t>对</a:t>
            </a:r>
            <a:r>
              <a:rPr lang="en-US" altLang="zh-CN" b="0" i="0" dirty="0">
                <a:solidFill>
                  <a:srgbClr val="333333"/>
                </a:solidFill>
                <a:effectLst/>
                <a:latin typeface="+mn-ea"/>
                <a:ea typeface="+mn-ea"/>
              </a:rPr>
              <a:t>ECU</a:t>
            </a:r>
            <a:r>
              <a:rPr lang="zh-CN" altLang="en-US" b="0" i="0" dirty="0">
                <a:solidFill>
                  <a:srgbClr val="333333"/>
                </a:solidFill>
                <a:effectLst/>
                <a:latin typeface="+mn-ea"/>
                <a:ea typeface="+mn-ea"/>
              </a:rPr>
              <a:t>板级看门狗物理地址和数量进行抽象</a:t>
            </a:r>
            <a:r>
              <a:rPr lang="en-US" altLang="zh-CN" b="0" i="0" dirty="0">
                <a:solidFill>
                  <a:srgbClr val="333333"/>
                </a:solidFill>
                <a:effectLst/>
                <a:latin typeface="+mn-ea"/>
                <a:ea typeface="+mn-ea"/>
              </a:rPr>
              <a:t>,</a:t>
            </a:r>
            <a:r>
              <a:rPr lang="zh-CN" altLang="en-US" b="0" i="0" dirty="0">
                <a:solidFill>
                  <a:srgbClr val="333333"/>
                </a:solidFill>
                <a:effectLst/>
                <a:latin typeface="+mn-ea"/>
                <a:ea typeface="+mn-ea"/>
              </a:rPr>
              <a:t>对多个看门狗提供相同的访问机制。</a:t>
            </a:r>
            <a:endParaRPr lang="en-US" altLang="zh-CN" b="0" i="0" dirty="0">
              <a:solidFill>
                <a:srgbClr val="333333"/>
              </a:solidFill>
              <a:effectLst/>
              <a:latin typeface="+mn-ea"/>
              <a:ea typeface="+mn-ea"/>
            </a:endParaRPr>
          </a:p>
          <a:p>
            <a:pPr marL="285750" indent="-285750" algn="l">
              <a:lnSpc>
                <a:spcPct val="120000"/>
              </a:lnSpc>
              <a:buFont typeface="Wingdings" panose="05000000000000000000" pitchFamily="2" charset="2"/>
              <a:buChar char="l"/>
            </a:pPr>
            <a:r>
              <a:rPr lang="en-US" altLang="zh-CN" b="1" i="0" dirty="0">
                <a:solidFill>
                  <a:schemeClr val="accent5">
                    <a:lumMod val="50000"/>
                  </a:schemeClr>
                </a:solidFill>
                <a:effectLst/>
                <a:latin typeface="+mn-ea"/>
                <a:ea typeface="+mn-ea"/>
              </a:rPr>
              <a:t>WDG</a:t>
            </a:r>
            <a:r>
              <a:rPr lang="zh-CN" altLang="en-US" b="1" i="0" dirty="0">
                <a:solidFill>
                  <a:schemeClr val="accent5">
                    <a:lumMod val="50000"/>
                  </a:schemeClr>
                </a:solidFill>
                <a:effectLst/>
                <a:latin typeface="+mn-ea"/>
                <a:ea typeface="+mn-ea"/>
              </a:rPr>
              <a:t>驱动层</a:t>
            </a:r>
            <a:r>
              <a:rPr lang="en-US" altLang="zh-CN" b="1" i="0" dirty="0">
                <a:solidFill>
                  <a:schemeClr val="accent5">
                    <a:lumMod val="50000"/>
                  </a:schemeClr>
                </a:solidFill>
                <a:effectLst/>
                <a:latin typeface="+mn-ea"/>
                <a:ea typeface="+mn-ea"/>
              </a:rPr>
              <a:t>:</a:t>
            </a:r>
          </a:p>
          <a:p>
            <a:pPr algn="l">
              <a:lnSpc>
                <a:spcPct val="120000"/>
              </a:lnSpc>
            </a:pPr>
            <a:r>
              <a:rPr lang="zh-CN" altLang="en-US" b="0" i="0" dirty="0">
                <a:solidFill>
                  <a:srgbClr val="333333"/>
                </a:solidFill>
                <a:effectLst/>
                <a:latin typeface="+mn-ea"/>
                <a:ea typeface="+mn-ea"/>
              </a:rPr>
              <a:t>封装了具体硬件看门狗寄存器的配置。向</a:t>
            </a:r>
            <a:r>
              <a:rPr lang="en-US" altLang="zh-CN" b="0" i="0" dirty="0">
                <a:solidFill>
                  <a:srgbClr val="333333"/>
                </a:solidFill>
                <a:effectLst/>
                <a:latin typeface="+mn-ea"/>
                <a:ea typeface="+mn-ea"/>
              </a:rPr>
              <a:t>WDGIF</a:t>
            </a:r>
            <a:r>
              <a:rPr lang="zh-CN" altLang="en-US" b="0" i="0" dirty="0">
                <a:solidFill>
                  <a:srgbClr val="333333"/>
                </a:solidFill>
                <a:effectLst/>
                <a:latin typeface="+mn-ea"/>
                <a:ea typeface="+mn-ea"/>
              </a:rPr>
              <a:t>提供接口</a:t>
            </a:r>
            <a:r>
              <a:rPr lang="en-US" altLang="zh-CN" b="0" i="0" dirty="0">
                <a:solidFill>
                  <a:srgbClr val="333333"/>
                </a:solidFill>
                <a:effectLst/>
                <a:latin typeface="+mn-ea"/>
                <a:ea typeface="+mn-ea"/>
              </a:rPr>
              <a:t>,</a:t>
            </a:r>
            <a:r>
              <a:rPr lang="zh-CN" altLang="en-US" b="0" i="0" dirty="0">
                <a:solidFill>
                  <a:srgbClr val="333333"/>
                </a:solidFill>
                <a:effectLst/>
                <a:latin typeface="+mn-ea"/>
                <a:ea typeface="+mn-ea"/>
              </a:rPr>
              <a:t>例如喂狗和模式接口。</a:t>
            </a:r>
            <a:endParaRPr lang="ja-JP" altLang="en-US" dirty="0">
              <a:latin typeface="+mn-ea"/>
              <a:ea typeface="+mn-ea"/>
            </a:endParaRPr>
          </a:p>
        </p:txBody>
      </p:sp>
    </p:spTree>
    <p:extLst>
      <p:ext uri="{BB962C8B-B14F-4D97-AF65-F5344CB8AC3E}">
        <p14:creationId xmlns:p14="http://schemas.microsoft.com/office/powerpoint/2010/main" val="2275520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a:t>
            </a:r>
            <a:r>
              <a:rPr lang="en-US" altLang="zh-CN" dirty="0">
                <a:latin typeface="+mn-ea"/>
                <a:ea typeface="+mn-ea"/>
              </a:rPr>
              <a:t>WDG</a:t>
            </a:r>
            <a:r>
              <a:rPr lang="zh-CN" altLang="en-US" dirty="0">
                <a:latin typeface="+mn-ea"/>
                <a:ea typeface="+mn-ea"/>
              </a:rPr>
              <a:t>软件堆栈</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0"/>
            <a:ext cx="8786813" cy="1406921"/>
          </a:xfrm>
        </p:spPr>
        <p:txBody>
          <a:bodyPr/>
          <a:lstStyle/>
          <a:p>
            <a:pPr>
              <a:lnSpc>
                <a:spcPct val="120000"/>
              </a:lnSpc>
            </a:pPr>
            <a:r>
              <a:rPr lang="en-US" altLang="zh-CN" b="1" dirty="0">
                <a:latin typeface="微软雅黑"/>
                <a:ea typeface="微软雅黑"/>
                <a:cs typeface="Arial"/>
              </a:rPr>
              <a:t>3) SE</a:t>
            </a:r>
            <a:r>
              <a:rPr lang="zh-CN" altLang="en-US" b="1" dirty="0">
                <a:latin typeface="微软雅黑"/>
                <a:ea typeface="微软雅黑"/>
                <a:cs typeface="Arial"/>
              </a:rPr>
              <a:t>通过</a:t>
            </a:r>
            <a:r>
              <a:rPr lang="en-US" altLang="zh-CN" b="1" dirty="0">
                <a:latin typeface="微软雅黑"/>
                <a:ea typeface="微软雅黑"/>
                <a:cs typeface="Arial"/>
              </a:rPr>
              <a:t>WDGM</a:t>
            </a:r>
            <a:r>
              <a:rPr lang="zh-CN" altLang="en-US" b="1" dirty="0">
                <a:latin typeface="微软雅黑"/>
                <a:ea typeface="微软雅黑"/>
                <a:cs typeface="Arial"/>
              </a:rPr>
              <a:t>控制下的控制流</a:t>
            </a:r>
            <a:endParaRPr lang="en-US" altLang="zh-CN" b="1" dirty="0">
              <a:latin typeface="微软雅黑"/>
              <a:ea typeface="微软雅黑"/>
              <a:cs typeface="Arial"/>
            </a:endParaRPr>
          </a:p>
          <a:p>
            <a:pPr marL="0" indent="0">
              <a:lnSpc>
                <a:spcPct val="120000"/>
              </a:lnSpc>
              <a:buNone/>
            </a:pPr>
            <a:r>
              <a:rPr lang="zh-CN" altLang="en-US" sz="1800" b="1" dirty="0">
                <a:solidFill>
                  <a:srgbClr val="333399"/>
                </a:solidFill>
                <a:latin typeface="微软雅黑"/>
                <a:ea typeface="微软雅黑"/>
                <a:cs typeface="Arial"/>
              </a:rPr>
              <a:t>下图中的</a:t>
            </a:r>
            <a:r>
              <a:rPr lang="en-US" altLang="zh-CN" sz="1800" b="1" dirty="0">
                <a:solidFill>
                  <a:srgbClr val="C00000"/>
                </a:solidFill>
                <a:latin typeface="微软雅黑"/>
                <a:ea typeface="微软雅黑"/>
                <a:cs typeface="Arial"/>
              </a:rPr>
              <a:t>SAFE </a:t>
            </a:r>
            <a:r>
              <a:rPr lang="en-US" altLang="zh-CN" sz="1800" b="1" dirty="0" err="1">
                <a:solidFill>
                  <a:srgbClr val="C00000"/>
                </a:solidFill>
                <a:latin typeface="微软雅黑"/>
                <a:ea typeface="微软雅黑"/>
                <a:cs typeface="Arial"/>
              </a:rPr>
              <a:t>SwC</a:t>
            </a:r>
            <a:r>
              <a:rPr lang="zh-CN" altLang="en-US" sz="1800" b="1" dirty="0">
                <a:solidFill>
                  <a:srgbClr val="333399"/>
                </a:solidFill>
                <a:latin typeface="微软雅黑"/>
                <a:ea typeface="微软雅黑"/>
                <a:cs typeface="Arial"/>
              </a:rPr>
              <a:t>作为由</a:t>
            </a:r>
            <a:r>
              <a:rPr lang="en-US" altLang="zh-CN" sz="1800" b="1" dirty="0" err="1">
                <a:solidFill>
                  <a:srgbClr val="C00000"/>
                </a:solidFill>
                <a:latin typeface="微软雅黑"/>
                <a:ea typeface="微软雅黑"/>
                <a:cs typeface="Arial"/>
              </a:rPr>
              <a:t>WdgM</a:t>
            </a:r>
            <a:r>
              <a:rPr lang="zh-CN" altLang="en-US" sz="1800" b="1" dirty="0">
                <a:solidFill>
                  <a:srgbClr val="333399"/>
                </a:solidFill>
                <a:latin typeface="微软雅黑"/>
                <a:ea typeface="微软雅黑"/>
                <a:cs typeface="Arial"/>
              </a:rPr>
              <a:t>监督的软件实体</a:t>
            </a:r>
            <a:r>
              <a:rPr lang="en-US" altLang="zh-CN" sz="1800" b="1" dirty="0">
                <a:solidFill>
                  <a:srgbClr val="333399"/>
                </a:solidFill>
                <a:latin typeface="微软雅黑"/>
                <a:ea typeface="微软雅黑"/>
                <a:cs typeface="Arial"/>
              </a:rPr>
              <a:t>,</a:t>
            </a:r>
            <a:r>
              <a:rPr lang="zh-CN" altLang="en-US" sz="1800" b="1" dirty="0">
                <a:solidFill>
                  <a:srgbClr val="333399"/>
                </a:solidFill>
                <a:latin typeface="微软雅黑"/>
                <a:ea typeface="微软雅黑"/>
                <a:cs typeface="Arial"/>
              </a:rPr>
              <a:t>通过</a:t>
            </a:r>
            <a:r>
              <a:rPr lang="en-US" altLang="zh-CN" sz="1800" b="1" dirty="0">
                <a:solidFill>
                  <a:srgbClr val="C00000"/>
                </a:solidFill>
                <a:latin typeface="微软雅黑"/>
                <a:ea typeface="微软雅黑"/>
                <a:cs typeface="Arial"/>
              </a:rPr>
              <a:t>Checkpoint</a:t>
            </a:r>
            <a:r>
              <a:rPr lang="zh-CN" altLang="en-US" sz="1800" b="1" dirty="0">
                <a:solidFill>
                  <a:srgbClr val="333399"/>
                </a:solidFill>
                <a:latin typeface="微软雅黑"/>
                <a:ea typeface="微软雅黑"/>
                <a:cs typeface="Arial"/>
              </a:rPr>
              <a:t>被监控。</a:t>
            </a:r>
            <a:endParaRPr lang="en-US" altLang="zh-CN" sz="1800" b="1" dirty="0">
              <a:solidFill>
                <a:srgbClr val="333399"/>
              </a:solidFill>
              <a:latin typeface="微软雅黑"/>
              <a:ea typeface="微软雅黑"/>
              <a:cs typeface="Arial"/>
            </a:endParaRPr>
          </a:p>
          <a:p>
            <a:pPr marL="0" indent="0">
              <a:lnSpc>
                <a:spcPct val="120000"/>
              </a:lnSpc>
              <a:buNone/>
            </a:pPr>
            <a:r>
              <a:rPr lang="en-US" altLang="zh-CN" sz="1800" b="1" dirty="0">
                <a:solidFill>
                  <a:srgbClr val="C00000"/>
                </a:solidFill>
                <a:latin typeface="微软雅黑"/>
                <a:ea typeface="微软雅黑"/>
                <a:cs typeface="Arial"/>
              </a:rPr>
              <a:t>WDGM</a:t>
            </a:r>
            <a:r>
              <a:rPr lang="zh-CN" altLang="en-US" sz="1800" b="1" dirty="0">
                <a:solidFill>
                  <a:srgbClr val="C00000"/>
                </a:solidFill>
                <a:latin typeface="微软雅黑"/>
                <a:ea typeface="微软雅黑"/>
                <a:cs typeface="Arial"/>
              </a:rPr>
              <a:t>监控受监管实体</a:t>
            </a:r>
            <a:r>
              <a:rPr lang="en-US" altLang="zh-CN" sz="1800" b="1" dirty="0">
                <a:solidFill>
                  <a:srgbClr val="C00000"/>
                </a:solidFill>
                <a:latin typeface="微软雅黑"/>
                <a:ea typeface="微软雅黑"/>
                <a:cs typeface="Arial"/>
              </a:rPr>
              <a:t>(SE)</a:t>
            </a:r>
            <a:r>
              <a:rPr lang="zh-CN" altLang="en-US" sz="1800" b="1" dirty="0">
                <a:solidFill>
                  <a:srgbClr val="333399"/>
                </a:solidFill>
                <a:latin typeface="微软雅黑"/>
                <a:ea typeface="微软雅黑"/>
                <a:cs typeface="Arial"/>
              </a:rPr>
              <a:t>的程序流和</a:t>
            </a:r>
            <a:r>
              <a:rPr lang="zh-CN" altLang="en-US" sz="1800" b="1" dirty="0">
                <a:solidFill>
                  <a:srgbClr val="C00000"/>
                </a:solidFill>
                <a:latin typeface="微软雅黑"/>
                <a:ea typeface="微软雅黑"/>
                <a:cs typeface="Arial"/>
              </a:rPr>
              <a:t>时间约束</a:t>
            </a:r>
            <a:r>
              <a:rPr lang="zh-CN" altLang="en-US" sz="1800" b="1" dirty="0">
                <a:solidFill>
                  <a:srgbClr val="333399"/>
                </a:solidFill>
                <a:latin typeface="微软雅黑"/>
                <a:ea typeface="微软雅黑"/>
                <a:cs typeface="Arial"/>
              </a:rPr>
              <a:t>。当</a:t>
            </a:r>
            <a:r>
              <a:rPr lang="en-US" altLang="zh-CN" sz="1800" b="1" dirty="0" err="1">
                <a:solidFill>
                  <a:srgbClr val="333399"/>
                </a:solidFill>
                <a:latin typeface="微软雅黑"/>
                <a:ea typeface="微软雅黑"/>
                <a:cs typeface="Arial"/>
              </a:rPr>
              <a:t>wdgM</a:t>
            </a:r>
            <a:r>
              <a:rPr lang="zh-CN" altLang="en-US" sz="1800" b="1" dirty="0">
                <a:solidFill>
                  <a:srgbClr val="333399"/>
                </a:solidFill>
                <a:latin typeface="微软雅黑"/>
                <a:ea typeface="微软雅黑"/>
                <a:cs typeface="Arial"/>
              </a:rPr>
              <a:t>检测到违反了预先配置的程序流或时间约束时</a:t>
            </a:r>
            <a:r>
              <a:rPr lang="en-US" altLang="zh-CN" sz="1800" b="1" dirty="0">
                <a:solidFill>
                  <a:srgbClr val="333399"/>
                </a:solidFill>
                <a:latin typeface="微软雅黑"/>
                <a:ea typeface="微软雅黑"/>
                <a:cs typeface="Arial"/>
              </a:rPr>
              <a:t>,</a:t>
            </a:r>
            <a:r>
              <a:rPr lang="zh-CN" altLang="en-US" sz="1800" b="1" dirty="0">
                <a:solidFill>
                  <a:srgbClr val="333399"/>
                </a:solidFill>
                <a:latin typeface="微软雅黑"/>
                <a:ea typeface="微软雅黑"/>
                <a:cs typeface="Arial"/>
              </a:rPr>
              <a:t>它将采取一些可配置的操作来记录该</a:t>
            </a:r>
            <a:r>
              <a:rPr lang="zh-CN" altLang="en-US" sz="1800" b="1" dirty="0">
                <a:solidFill>
                  <a:srgbClr val="C00000"/>
                </a:solidFill>
                <a:latin typeface="微软雅黑"/>
                <a:ea typeface="微软雅黑"/>
                <a:cs typeface="Arial"/>
              </a:rPr>
              <a:t>违反情况和</a:t>
            </a:r>
            <a:r>
              <a:rPr lang="en-US" altLang="zh-CN" sz="1800" b="1" dirty="0">
                <a:solidFill>
                  <a:srgbClr val="C00000"/>
                </a:solidFill>
                <a:latin typeface="微软雅黑"/>
                <a:ea typeface="微软雅黑"/>
                <a:cs typeface="Arial"/>
              </a:rPr>
              <a:t>/</a:t>
            </a:r>
            <a:r>
              <a:rPr lang="zh-CN" altLang="en-US" sz="1800" b="1" dirty="0">
                <a:solidFill>
                  <a:srgbClr val="C00000"/>
                </a:solidFill>
                <a:latin typeface="微软雅黑"/>
                <a:ea typeface="微软雅黑"/>
                <a:cs typeface="Arial"/>
              </a:rPr>
              <a:t>或进入安全状态</a:t>
            </a:r>
            <a:r>
              <a:rPr lang="zh-CN" altLang="en-US" sz="1800" b="1" dirty="0">
                <a:solidFill>
                  <a:srgbClr val="333399"/>
                </a:solidFill>
                <a:latin typeface="微软雅黑"/>
                <a:ea typeface="微软雅黑"/>
                <a:cs typeface="Arial"/>
              </a:rPr>
              <a:t>。</a:t>
            </a:r>
            <a:endParaRPr kumimoji="1" lang="ja-JP" altLang="en-US" sz="1800" b="1" dirty="0">
              <a:solidFill>
                <a:srgbClr val="333399"/>
              </a:solidFill>
              <a:latin typeface="+mn-ea"/>
              <a:ea typeface="+mn-ea"/>
            </a:endParaRPr>
          </a:p>
        </p:txBody>
      </p:sp>
      <p:pic>
        <p:nvPicPr>
          <p:cNvPr id="5" name="图片 4">
            <a:extLst>
              <a:ext uri="{FF2B5EF4-FFF2-40B4-BE49-F238E27FC236}">
                <a16:creationId xmlns:a16="http://schemas.microsoft.com/office/drawing/2014/main" id="{0A816922-FDAD-4568-96AD-ED33CC266444}"/>
              </a:ext>
            </a:extLst>
          </p:cNvPr>
          <p:cNvPicPr>
            <a:picLocks noChangeAspect="1"/>
          </p:cNvPicPr>
          <p:nvPr/>
        </p:nvPicPr>
        <p:blipFill>
          <a:blip r:embed="rId3"/>
          <a:stretch>
            <a:fillRect/>
          </a:stretch>
        </p:blipFill>
        <p:spPr>
          <a:xfrm>
            <a:off x="1907704" y="2564904"/>
            <a:ext cx="5400600" cy="4034472"/>
          </a:xfrm>
          <a:prstGeom prst="rect">
            <a:avLst/>
          </a:prstGeom>
        </p:spPr>
      </p:pic>
    </p:spTree>
    <p:extLst>
      <p:ext uri="{BB962C8B-B14F-4D97-AF65-F5344CB8AC3E}">
        <p14:creationId xmlns:p14="http://schemas.microsoft.com/office/powerpoint/2010/main" val="31804049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presentation_c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自定义 3">
      <a:majorFont>
        <a:latin typeface="Fujitsu Sans Medium"/>
        <a:ea typeface="微软雅黑"/>
        <a:cs typeface=""/>
      </a:majorFont>
      <a:minorFont>
        <a:latin typeface="Fujitsu Sans"/>
        <a:ea typeface="微软雅黑"/>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txDef>
      <a:spPr>
        <a:noFill/>
      </a:spPr>
      <a:bodyPr wrap="none" rtlCol="0">
        <a:spAutoFit/>
      </a:bodyPr>
      <a:lstStyle>
        <a:defPPr>
          <a:defRPr dirty="0" err="1" smtClean="0">
            <a:latin typeface="微软雅黑" panose="020B0503020204020204" pitchFamily="34" charset="-122"/>
            <a:ea typeface="微软雅黑" panose="020B0503020204020204" pitchFamily="34" charset="-122"/>
          </a:defRPr>
        </a:defPPr>
      </a:lstStyle>
    </a:tx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presentation_cn_r</Template>
  <TotalTime>0</TotalTime>
  <Words>2027</Words>
  <Application>Microsoft Office PowerPoint</Application>
  <PresentationFormat>全屏显示(4:3)</PresentationFormat>
  <Paragraphs>164</Paragraphs>
  <Slides>19</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Meiryo UI</vt:lpstr>
      <vt:lpstr>微软雅黑</vt:lpstr>
      <vt:lpstr>ＭＳ Ｐゴシック</vt:lpstr>
      <vt:lpstr>Arial</vt:lpstr>
      <vt:lpstr>Calibri</vt:lpstr>
      <vt:lpstr>Fujitsu Sans</vt:lpstr>
      <vt:lpstr>Wingdings</vt:lpstr>
      <vt:lpstr>presentation_cn_r</vt:lpstr>
      <vt:lpstr>AUTOSAR CP Advanced Intro </vt:lpstr>
      <vt:lpstr>一、Wgds模块简介</vt:lpstr>
      <vt:lpstr>一、Wgds模块简介</vt:lpstr>
      <vt:lpstr>PowerPoint 演示文稿</vt:lpstr>
      <vt:lpstr>二、WDG的模块配置</vt:lpstr>
      <vt:lpstr>二、WDGM的模块配置</vt:lpstr>
      <vt:lpstr>二、WDG的模块配置</vt:lpstr>
      <vt:lpstr>一、WDG软件堆栈</vt:lpstr>
      <vt:lpstr>一、WDG软件堆栈</vt:lpstr>
      <vt:lpstr>二、WDG软件功能安全的实现和用例</vt:lpstr>
      <vt:lpstr>三、WDGM的功能介绍</vt:lpstr>
      <vt:lpstr>三、WDGM的功能介绍</vt:lpstr>
      <vt:lpstr>三、WDGM的功能介绍</vt:lpstr>
      <vt:lpstr>三、WDGM的功能介绍</vt:lpstr>
      <vt:lpstr>三、WDGM的功能介绍</vt:lpstr>
      <vt:lpstr>三、WDGM的功能介绍</vt:lpstr>
      <vt:lpstr>三、WDGM的功能介绍</vt:lpstr>
      <vt:lpstr>三、WDGM的功能介绍</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2011-07-01T08:21:12Z</dcterms:created>
  <dcterms:modified xsi:type="dcterms:W3CDTF">2021-08-20T10:18:00Z</dcterms:modified>
</cp:coreProperties>
</file>