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bookmarkIdSeed="4">
  <p:sldMasterIdLst>
    <p:sldMasterId id="2147483652" r:id="rId1"/>
  </p:sldMasterIdLst>
  <p:notesMasterIdLst>
    <p:notesMasterId r:id="rId55"/>
  </p:notesMasterIdLst>
  <p:handoutMasterIdLst>
    <p:handoutMasterId r:id="rId56"/>
  </p:handoutMasterIdLst>
  <p:sldIdLst>
    <p:sldId id="535" r:id="rId2"/>
    <p:sldId id="631" r:id="rId3"/>
    <p:sldId id="729" r:id="rId4"/>
    <p:sldId id="721" r:id="rId5"/>
    <p:sldId id="730" r:id="rId6"/>
    <p:sldId id="731" r:id="rId7"/>
    <p:sldId id="732" r:id="rId8"/>
    <p:sldId id="639" r:id="rId9"/>
    <p:sldId id="650" r:id="rId10"/>
    <p:sldId id="651" r:id="rId11"/>
    <p:sldId id="652" r:id="rId12"/>
    <p:sldId id="653" r:id="rId13"/>
    <p:sldId id="655" r:id="rId14"/>
    <p:sldId id="734" r:id="rId15"/>
    <p:sldId id="735" r:id="rId16"/>
    <p:sldId id="736" r:id="rId17"/>
    <p:sldId id="656" r:id="rId18"/>
    <p:sldId id="657" r:id="rId19"/>
    <p:sldId id="659" r:id="rId20"/>
    <p:sldId id="640" r:id="rId21"/>
    <p:sldId id="661" r:id="rId22"/>
    <p:sldId id="662" r:id="rId23"/>
    <p:sldId id="665" r:id="rId24"/>
    <p:sldId id="669" r:id="rId25"/>
    <p:sldId id="670" r:id="rId26"/>
    <p:sldId id="671" r:id="rId27"/>
    <p:sldId id="672" r:id="rId28"/>
    <p:sldId id="673" r:id="rId29"/>
    <p:sldId id="642" r:id="rId30"/>
    <p:sldId id="674" r:id="rId31"/>
    <p:sldId id="675" r:id="rId32"/>
    <p:sldId id="676" r:id="rId33"/>
    <p:sldId id="677" r:id="rId34"/>
    <p:sldId id="678" r:id="rId35"/>
    <p:sldId id="727" r:id="rId36"/>
    <p:sldId id="680" r:id="rId37"/>
    <p:sldId id="683" r:id="rId38"/>
    <p:sldId id="641" r:id="rId39"/>
    <p:sldId id="686" r:id="rId40"/>
    <p:sldId id="687" r:id="rId41"/>
    <p:sldId id="694" r:id="rId42"/>
    <p:sldId id="695" r:id="rId43"/>
    <p:sldId id="696" r:id="rId44"/>
    <p:sldId id="707" r:id="rId45"/>
    <p:sldId id="700" r:id="rId46"/>
    <p:sldId id="645" r:id="rId47"/>
    <p:sldId id="712" r:id="rId48"/>
    <p:sldId id="713" r:id="rId49"/>
    <p:sldId id="714" r:id="rId50"/>
    <p:sldId id="643" r:id="rId51"/>
    <p:sldId id="715" r:id="rId52"/>
    <p:sldId id="716" r:id="rId53"/>
    <p:sldId id="537" r:id="rId54"/>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charset="-128"/>
        <a:ea typeface="ＭＳ Ｐゴシック" charset="-128"/>
        <a:cs typeface="+mn-cs"/>
      </a:defRPr>
    </a:lvl1pPr>
    <a:lvl2pPr marL="457200" algn="ctr" rtl="0" fontAlgn="ctr">
      <a:spcBef>
        <a:spcPct val="0"/>
      </a:spcBef>
      <a:spcAft>
        <a:spcPct val="0"/>
      </a:spcAft>
      <a:defRPr kumimoji="1" kern="1200">
        <a:solidFill>
          <a:srgbClr val="000000"/>
        </a:solidFill>
        <a:latin typeface="ＭＳ Ｐゴシック" charset="-128"/>
        <a:ea typeface="ＭＳ Ｐゴシック" charset="-128"/>
        <a:cs typeface="+mn-cs"/>
      </a:defRPr>
    </a:lvl2pPr>
    <a:lvl3pPr marL="914400" algn="ctr" rtl="0" fontAlgn="ctr">
      <a:spcBef>
        <a:spcPct val="0"/>
      </a:spcBef>
      <a:spcAft>
        <a:spcPct val="0"/>
      </a:spcAft>
      <a:defRPr kumimoji="1" kern="1200">
        <a:solidFill>
          <a:srgbClr val="000000"/>
        </a:solidFill>
        <a:latin typeface="ＭＳ Ｐゴシック" charset="-128"/>
        <a:ea typeface="ＭＳ Ｐゴシック" charset="-128"/>
        <a:cs typeface="+mn-cs"/>
      </a:defRPr>
    </a:lvl3pPr>
    <a:lvl4pPr marL="1371600" algn="ctr" rtl="0" fontAlgn="ctr">
      <a:spcBef>
        <a:spcPct val="0"/>
      </a:spcBef>
      <a:spcAft>
        <a:spcPct val="0"/>
      </a:spcAft>
      <a:defRPr kumimoji="1" kern="1200">
        <a:solidFill>
          <a:srgbClr val="000000"/>
        </a:solidFill>
        <a:latin typeface="ＭＳ Ｐゴシック" charset="-128"/>
        <a:ea typeface="ＭＳ Ｐゴシック" charset="-128"/>
        <a:cs typeface="+mn-cs"/>
      </a:defRPr>
    </a:lvl4pPr>
    <a:lvl5pPr marL="1828800" algn="ctr" rtl="0" fontAlgn="ctr">
      <a:spcBef>
        <a:spcPct val="0"/>
      </a:spcBef>
      <a:spcAft>
        <a:spcPct val="0"/>
      </a:spcAft>
      <a:defRPr kumimoji="1" kern="1200">
        <a:solidFill>
          <a:srgbClr val="000000"/>
        </a:solidFill>
        <a:latin typeface="ＭＳ Ｐゴシック" charset="-128"/>
        <a:ea typeface="ＭＳ Ｐゴシック" charset="-128"/>
        <a:cs typeface="+mn-cs"/>
      </a:defRPr>
    </a:lvl5pPr>
    <a:lvl6pPr marL="2286000" algn="l" defTabSz="914400" rtl="0" eaLnBrk="1" latinLnBrk="0" hangingPunct="1">
      <a:defRPr kumimoji="1" kern="1200">
        <a:solidFill>
          <a:srgbClr val="000000"/>
        </a:solidFill>
        <a:latin typeface="ＭＳ Ｐゴシック" charset="-128"/>
        <a:ea typeface="ＭＳ Ｐゴシック" charset="-128"/>
        <a:cs typeface="+mn-cs"/>
      </a:defRPr>
    </a:lvl6pPr>
    <a:lvl7pPr marL="2743200" algn="l" defTabSz="914400" rtl="0" eaLnBrk="1" latinLnBrk="0" hangingPunct="1">
      <a:defRPr kumimoji="1" kern="1200">
        <a:solidFill>
          <a:srgbClr val="000000"/>
        </a:solidFill>
        <a:latin typeface="ＭＳ Ｐゴシック" charset="-128"/>
        <a:ea typeface="ＭＳ Ｐゴシック" charset="-128"/>
        <a:cs typeface="+mn-cs"/>
      </a:defRPr>
    </a:lvl7pPr>
    <a:lvl8pPr marL="3200400" algn="l" defTabSz="914400" rtl="0" eaLnBrk="1" latinLnBrk="0" hangingPunct="1">
      <a:defRPr kumimoji="1" kern="1200">
        <a:solidFill>
          <a:srgbClr val="000000"/>
        </a:solidFill>
        <a:latin typeface="ＭＳ Ｐゴシック" charset="-128"/>
        <a:ea typeface="ＭＳ Ｐゴシック" charset="-128"/>
        <a:cs typeface="+mn-cs"/>
      </a:defRPr>
    </a:lvl8pPr>
    <a:lvl9pPr marL="3657600" algn="l" defTabSz="914400" rtl="0" eaLnBrk="1" latinLnBrk="0" hangingPunct="1">
      <a:defRPr kumimoji="1" kern="1200">
        <a:solidFill>
          <a:srgbClr val="000000"/>
        </a:solidFill>
        <a:latin typeface="ＭＳ Ｐゴシック" charset="-128"/>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7000"/>
    <a:srgbClr val="E73440"/>
    <a:srgbClr val="1782DB"/>
    <a:srgbClr val="808000"/>
    <a:srgbClr val="706ABA"/>
    <a:srgbClr val="1BA12B"/>
    <a:srgbClr val="8B8807"/>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淡色スタイル 1 - アクセント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73" autoAdjust="0"/>
    <p:restoredTop sz="89842" autoAdjust="0"/>
  </p:normalViewPr>
  <p:slideViewPr>
    <p:cSldViewPr>
      <p:cViewPr>
        <p:scale>
          <a:sx n="80" d="100"/>
          <a:sy n="80" d="100"/>
        </p:scale>
        <p:origin x="1012" y="5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5" d="100"/>
          <a:sy n="75" d="100"/>
        </p:scale>
        <p:origin x="2852"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1-10-15T13:57:05.318" idx="1">
    <p:pos x="10" y="10"/>
    <p:text>以太网  SOMIP  CANFD</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a:t>Copyright 2018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BFC466D8-B42A-4E43-B4D9-57F0874CEFA0}" type="slidenum">
              <a:rPr lang="en-GB" altLang="ja-JP"/>
              <a:pPr/>
              <a:t>‹#›</a:t>
            </a:fld>
            <a:endParaRPr lang="en-GB" altLang="ja-JP"/>
          </a:p>
        </p:txBody>
      </p:sp>
      <p:sp>
        <p:nvSpPr>
          <p:cNvPr id="6"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175744385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a:t>Copyright 2018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5A205A6B-F37F-4E8D-9C04-D282A90E56E8}" type="slidenum">
              <a:rPr lang="en-US" altLang="ja-JP"/>
              <a:pPr/>
              <a:t>‹#›</a:t>
            </a:fld>
            <a:endParaRPr lang="en-US" altLang="ja-JP"/>
          </a:p>
        </p:txBody>
      </p:sp>
      <p:sp>
        <p:nvSpPr>
          <p:cNvPr id="8" name="Rectangle 30"/>
          <p:cNvSpPr txBox="1">
            <a:spLocks noChangeArrowheads="1"/>
          </p:cNvSpPr>
          <p:nvPr/>
        </p:nvSpPr>
        <p:spPr bwMode="gray">
          <a:xfrm>
            <a:off x="162446" y="47626"/>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spTree>
    <p:extLst>
      <p:ext uri="{BB962C8B-B14F-4D97-AF65-F5344CB8AC3E}">
        <p14:creationId xmlns:p14="http://schemas.microsoft.com/office/powerpoint/2010/main" val="3771515691"/>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2018 NANJING FUJITSU NANDA SOFTWARE TECHNOLOGY CO., LTD.</a:t>
            </a:r>
          </a:p>
        </p:txBody>
      </p:sp>
      <p:sp>
        <p:nvSpPr>
          <p:cNvPr id="7" name="Rectangle 7"/>
          <p:cNvSpPr>
            <a:spLocks noGrp="1" noChangeArrowheads="1"/>
          </p:cNvSpPr>
          <p:nvPr>
            <p:ph type="sldNum" sz="quarter" idx="5"/>
          </p:nvPr>
        </p:nvSpPr>
        <p:spPr>
          <a:ln/>
        </p:spPr>
        <p:txBody>
          <a:bodyPr/>
          <a:lstStyle/>
          <a:p>
            <a:fld id="{6B46D529-4750-48BC-AFC6-590FBE2A3F90}"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9</a:t>
            </a:fld>
            <a:endParaRPr lang="en-US" altLang="ja-JP"/>
          </a:p>
        </p:txBody>
      </p:sp>
    </p:spTree>
    <p:extLst>
      <p:ext uri="{BB962C8B-B14F-4D97-AF65-F5344CB8AC3E}">
        <p14:creationId xmlns:p14="http://schemas.microsoft.com/office/powerpoint/2010/main" val="42001179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10</a:t>
            </a:fld>
            <a:endParaRPr lang="en-US" altLang="ja-JP"/>
          </a:p>
        </p:txBody>
      </p:sp>
    </p:spTree>
    <p:extLst>
      <p:ext uri="{BB962C8B-B14F-4D97-AF65-F5344CB8AC3E}">
        <p14:creationId xmlns:p14="http://schemas.microsoft.com/office/powerpoint/2010/main" val="636186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11</a:t>
            </a:fld>
            <a:endParaRPr lang="en-US" altLang="ja-JP"/>
          </a:p>
        </p:txBody>
      </p:sp>
    </p:spTree>
    <p:extLst>
      <p:ext uri="{BB962C8B-B14F-4D97-AF65-F5344CB8AC3E}">
        <p14:creationId xmlns:p14="http://schemas.microsoft.com/office/powerpoint/2010/main" val="3394066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12</a:t>
            </a:fld>
            <a:endParaRPr lang="en-US" altLang="ja-JP"/>
          </a:p>
        </p:txBody>
      </p:sp>
    </p:spTree>
    <p:extLst>
      <p:ext uri="{BB962C8B-B14F-4D97-AF65-F5344CB8AC3E}">
        <p14:creationId xmlns:p14="http://schemas.microsoft.com/office/powerpoint/2010/main" val="218949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13</a:t>
            </a:fld>
            <a:endParaRPr lang="en-US" altLang="ja-JP"/>
          </a:p>
        </p:txBody>
      </p:sp>
    </p:spTree>
    <p:extLst>
      <p:ext uri="{BB962C8B-B14F-4D97-AF65-F5344CB8AC3E}">
        <p14:creationId xmlns:p14="http://schemas.microsoft.com/office/powerpoint/2010/main" val="1268392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14</a:t>
            </a:fld>
            <a:endParaRPr lang="en-US" altLang="ja-JP"/>
          </a:p>
        </p:txBody>
      </p:sp>
    </p:spTree>
    <p:extLst>
      <p:ext uri="{BB962C8B-B14F-4D97-AF65-F5344CB8AC3E}">
        <p14:creationId xmlns:p14="http://schemas.microsoft.com/office/powerpoint/2010/main" val="6459661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15</a:t>
            </a:fld>
            <a:endParaRPr lang="en-US" altLang="ja-JP"/>
          </a:p>
        </p:txBody>
      </p:sp>
    </p:spTree>
    <p:extLst>
      <p:ext uri="{BB962C8B-B14F-4D97-AF65-F5344CB8AC3E}">
        <p14:creationId xmlns:p14="http://schemas.microsoft.com/office/powerpoint/2010/main" val="1217939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16</a:t>
            </a:fld>
            <a:endParaRPr lang="en-US" altLang="ja-JP"/>
          </a:p>
        </p:txBody>
      </p:sp>
    </p:spTree>
    <p:extLst>
      <p:ext uri="{BB962C8B-B14F-4D97-AF65-F5344CB8AC3E}">
        <p14:creationId xmlns:p14="http://schemas.microsoft.com/office/powerpoint/2010/main" val="20832928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17</a:t>
            </a:fld>
            <a:endParaRPr lang="en-US" altLang="ja-JP"/>
          </a:p>
        </p:txBody>
      </p:sp>
    </p:spTree>
    <p:extLst>
      <p:ext uri="{BB962C8B-B14F-4D97-AF65-F5344CB8AC3E}">
        <p14:creationId xmlns:p14="http://schemas.microsoft.com/office/powerpoint/2010/main" val="352860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18</a:t>
            </a:fld>
            <a:endParaRPr lang="en-US" altLang="ja-JP"/>
          </a:p>
        </p:txBody>
      </p:sp>
    </p:spTree>
    <p:extLst>
      <p:ext uri="{BB962C8B-B14F-4D97-AF65-F5344CB8AC3E}">
        <p14:creationId xmlns:p14="http://schemas.microsoft.com/office/powerpoint/2010/main" val="1688887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a:t>
            </a:fld>
            <a:endParaRPr lang="en-US" altLang="ja-JP"/>
          </a:p>
        </p:txBody>
      </p:sp>
    </p:spTree>
    <p:extLst>
      <p:ext uri="{BB962C8B-B14F-4D97-AF65-F5344CB8AC3E}">
        <p14:creationId xmlns:p14="http://schemas.microsoft.com/office/powerpoint/2010/main" val="15704758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19</a:t>
            </a:fld>
            <a:endParaRPr lang="en-US" altLang="ja-JP"/>
          </a:p>
        </p:txBody>
      </p:sp>
    </p:spTree>
    <p:extLst>
      <p:ext uri="{BB962C8B-B14F-4D97-AF65-F5344CB8AC3E}">
        <p14:creationId xmlns:p14="http://schemas.microsoft.com/office/powerpoint/2010/main" val="2875089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20</a:t>
            </a:fld>
            <a:endParaRPr lang="en-US" altLang="ja-JP"/>
          </a:p>
        </p:txBody>
      </p:sp>
    </p:spTree>
    <p:extLst>
      <p:ext uri="{BB962C8B-B14F-4D97-AF65-F5344CB8AC3E}">
        <p14:creationId xmlns:p14="http://schemas.microsoft.com/office/powerpoint/2010/main" val="2650521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21</a:t>
            </a:fld>
            <a:endParaRPr lang="en-US" altLang="ja-JP"/>
          </a:p>
        </p:txBody>
      </p:sp>
    </p:spTree>
    <p:extLst>
      <p:ext uri="{BB962C8B-B14F-4D97-AF65-F5344CB8AC3E}">
        <p14:creationId xmlns:p14="http://schemas.microsoft.com/office/powerpoint/2010/main" val="36494012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22</a:t>
            </a:fld>
            <a:endParaRPr lang="en-US" altLang="ja-JP"/>
          </a:p>
        </p:txBody>
      </p:sp>
    </p:spTree>
    <p:extLst>
      <p:ext uri="{BB962C8B-B14F-4D97-AF65-F5344CB8AC3E}">
        <p14:creationId xmlns:p14="http://schemas.microsoft.com/office/powerpoint/2010/main" val="1027269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23</a:t>
            </a:fld>
            <a:endParaRPr lang="en-US" altLang="ja-JP"/>
          </a:p>
        </p:txBody>
      </p:sp>
    </p:spTree>
    <p:extLst>
      <p:ext uri="{BB962C8B-B14F-4D97-AF65-F5344CB8AC3E}">
        <p14:creationId xmlns:p14="http://schemas.microsoft.com/office/powerpoint/2010/main" val="33470820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24</a:t>
            </a:fld>
            <a:endParaRPr lang="en-US" altLang="ja-JP"/>
          </a:p>
        </p:txBody>
      </p:sp>
    </p:spTree>
    <p:extLst>
      <p:ext uri="{BB962C8B-B14F-4D97-AF65-F5344CB8AC3E}">
        <p14:creationId xmlns:p14="http://schemas.microsoft.com/office/powerpoint/2010/main" val="3292799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25</a:t>
            </a:fld>
            <a:endParaRPr lang="en-US" altLang="ja-JP"/>
          </a:p>
        </p:txBody>
      </p:sp>
    </p:spTree>
    <p:extLst>
      <p:ext uri="{BB962C8B-B14F-4D97-AF65-F5344CB8AC3E}">
        <p14:creationId xmlns:p14="http://schemas.microsoft.com/office/powerpoint/2010/main" val="1631899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26</a:t>
            </a:fld>
            <a:endParaRPr lang="en-US" altLang="ja-JP"/>
          </a:p>
        </p:txBody>
      </p:sp>
    </p:spTree>
    <p:extLst>
      <p:ext uri="{BB962C8B-B14F-4D97-AF65-F5344CB8AC3E}">
        <p14:creationId xmlns:p14="http://schemas.microsoft.com/office/powerpoint/2010/main" val="16612551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27</a:t>
            </a:fld>
            <a:endParaRPr lang="en-US" altLang="ja-JP"/>
          </a:p>
        </p:txBody>
      </p:sp>
    </p:spTree>
    <p:extLst>
      <p:ext uri="{BB962C8B-B14F-4D97-AF65-F5344CB8AC3E}">
        <p14:creationId xmlns:p14="http://schemas.microsoft.com/office/powerpoint/2010/main" val="3219257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28</a:t>
            </a:fld>
            <a:endParaRPr lang="en-US" altLang="ja-JP"/>
          </a:p>
        </p:txBody>
      </p:sp>
    </p:spTree>
    <p:extLst>
      <p:ext uri="{BB962C8B-B14F-4D97-AF65-F5344CB8AC3E}">
        <p14:creationId xmlns:p14="http://schemas.microsoft.com/office/powerpoint/2010/main" val="1189979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a:t>
            </a:fld>
            <a:endParaRPr lang="en-US" altLang="ja-JP"/>
          </a:p>
        </p:txBody>
      </p:sp>
    </p:spTree>
    <p:extLst>
      <p:ext uri="{BB962C8B-B14F-4D97-AF65-F5344CB8AC3E}">
        <p14:creationId xmlns:p14="http://schemas.microsoft.com/office/powerpoint/2010/main" val="1418451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29</a:t>
            </a:fld>
            <a:endParaRPr lang="en-US" altLang="ja-JP"/>
          </a:p>
        </p:txBody>
      </p:sp>
    </p:spTree>
    <p:extLst>
      <p:ext uri="{BB962C8B-B14F-4D97-AF65-F5344CB8AC3E}">
        <p14:creationId xmlns:p14="http://schemas.microsoft.com/office/powerpoint/2010/main" val="2709165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30</a:t>
            </a:fld>
            <a:endParaRPr lang="en-US" altLang="ja-JP"/>
          </a:p>
        </p:txBody>
      </p:sp>
    </p:spTree>
    <p:extLst>
      <p:ext uri="{BB962C8B-B14F-4D97-AF65-F5344CB8AC3E}">
        <p14:creationId xmlns:p14="http://schemas.microsoft.com/office/powerpoint/2010/main" val="10071536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31</a:t>
            </a:fld>
            <a:endParaRPr lang="en-US" altLang="ja-JP"/>
          </a:p>
        </p:txBody>
      </p:sp>
    </p:spTree>
    <p:extLst>
      <p:ext uri="{BB962C8B-B14F-4D97-AF65-F5344CB8AC3E}">
        <p14:creationId xmlns:p14="http://schemas.microsoft.com/office/powerpoint/2010/main" val="19825413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32</a:t>
            </a:fld>
            <a:endParaRPr lang="en-US" altLang="ja-JP"/>
          </a:p>
        </p:txBody>
      </p:sp>
    </p:spTree>
    <p:extLst>
      <p:ext uri="{BB962C8B-B14F-4D97-AF65-F5344CB8AC3E}">
        <p14:creationId xmlns:p14="http://schemas.microsoft.com/office/powerpoint/2010/main" val="36058616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33</a:t>
            </a:fld>
            <a:endParaRPr lang="en-US" altLang="ja-JP"/>
          </a:p>
        </p:txBody>
      </p:sp>
    </p:spTree>
    <p:extLst>
      <p:ext uri="{BB962C8B-B14F-4D97-AF65-F5344CB8AC3E}">
        <p14:creationId xmlns:p14="http://schemas.microsoft.com/office/powerpoint/2010/main" val="22908387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34</a:t>
            </a:fld>
            <a:endParaRPr lang="en-US" altLang="ja-JP"/>
          </a:p>
        </p:txBody>
      </p:sp>
    </p:spTree>
    <p:extLst>
      <p:ext uri="{BB962C8B-B14F-4D97-AF65-F5344CB8AC3E}">
        <p14:creationId xmlns:p14="http://schemas.microsoft.com/office/powerpoint/2010/main" val="11462289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35</a:t>
            </a:fld>
            <a:endParaRPr lang="en-US" altLang="ja-JP"/>
          </a:p>
        </p:txBody>
      </p:sp>
    </p:spTree>
    <p:extLst>
      <p:ext uri="{BB962C8B-B14F-4D97-AF65-F5344CB8AC3E}">
        <p14:creationId xmlns:p14="http://schemas.microsoft.com/office/powerpoint/2010/main" val="1788135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36</a:t>
            </a:fld>
            <a:endParaRPr lang="en-US" altLang="ja-JP"/>
          </a:p>
        </p:txBody>
      </p:sp>
    </p:spTree>
    <p:extLst>
      <p:ext uri="{BB962C8B-B14F-4D97-AF65-F5344CB8AC3E}">
        <p14:creationId xmlns:p14="http://schemas.microsoft.com/office/powerpoint/2010/main" val="351386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37</a:t>
            </a:fld>
            <a:endParaRPr lang="en-US" altLang="ja-JP"/>
          </a:p>
        </p:txBody>
      </p:sp>
    </p:spTree>
    <p:extLst>
      <p:ext uri="{BB962C8B-B14F-4D97-AF65-F5344CB8AC3E}">
        <p14:creationId xmlns:p14="http://schemas.microsoft.com/office/powerpoint/2010/main" val="5926265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38</a:t>
            </a:fld>
            <a:endParaRPr lang="en-US" altLang="ja-JP"/>
          </a:p>
        </p:txBody>
      </p:sp>
    </p:spTree>
    <p:extLst>
      <p:ext uri="{BB962C8B-B14F-4D97-AF65-F5344CB8AC3E}">
        <p14:creationId xmlns:p14="http://schemas.microsoft.com/office/powerpoint/2010/main" val="3916234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a:t>
            </a:fld>
            <a:endParaRPr lang="en-US" altLang="ja-JP"/>
          </a:p>
        </p:txBody>
      </p:sp>
    </p:spTree>
    <p:extLst>
      <p:ext uri="{BB962C8B-B14F-4D97-AF65-F5344CB8AC3E}">
        <p14:creationId xmlns:p14="http://schemas.microsoft.com/office/powerpoint/2010/main" val="177126776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39</a:t>
            </a:fld>
            <a:endParaRPr lang="en-US" altLang="ja-JP"/>
          </a:p>
        </p:txBody>
      </p:sp>
    </p:spTree>
    <p:extLst>
      <p:ext uri="{BB962C8B-B14F-4D97-AF65-F5344CB8AC3E}">
        <p14:creationId xmlns:p14="http://schemas.microsoft.com/office/powerpoint/2010/main" val="25913509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40</a:t>
            </a:fld>
            <a:endParaRPr lang="en-US" altLang="ja-JP"/>
          </a:p>
        </p:txBody>
      </p:sp>
    </p:spTree>
    <p:extLst>
      <p:ext uri="{BB962C8B-B14F-4D97-AF65-F5344CB8AC3E}">
        <p14:creationId xmlns:p14="http://schemas.microsoft.com/office/powerpoint/2010/main" val="39736488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41</a:t>
            </a:fld>
            <a:endParaRPr lang="en-US" altLang="ja-JP"/>
          </a:p>
        </p:txBody>
      </p:sp>
    </p:spTree>
    <p:extLst>
      <p:ext uri="{BB962C8B-B14F-4D97-AF65-F5344CB8AC3E}">
        <p14:creationId xmlns:p14="http://schemas.microsoft.com/office/powerpoint/2010/main" val="37437045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42</a:t>
            </a:fld>
            <a:endParaRPr lang="en-US" altLang="ja-JP"/>
          </a:p>
        </p:txBody>
      </p:sp>
    </p:spTree>
    <p:extLst>
      <p:ext uri="{BB962C8B-B14F-4D97-AF65-F5344CB8AC3E}">
        <p14:creationId xmlns:p14="http://schemas.microsoft.com/office/powerpoint/2010/main" val="22467913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43</a:t>
            </a:fld>
            <a:endParaRPr lang="en-US" altLang="ja-JP"/>
          </a:p>
        </p:txBody>
      </p:sp>
    </p:spTree>
    <p:extLst>
      <p:ext uri="{BB962C8B-B14F-4D97-AF65-F5344CB8AC3E}">
        <p14:creationId xmlns:p14="http://schemas.microsoft.com/office/powerpoint/2010/main" val="388700878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44</a:t>
            </a:fld>
            <a:endParaRPr lang="en-US" altLang="ja-JP"/>
          </a:p>
        </p:txBody>
      </p:sp>
    </p:spTree>
    <p:extLst>
      <p:ext uri="{BB962C8B-B14F-4D97-AF65-F5344CB8AC3E}">
        <p14:creationId xmlns:p14="http://schemas.microsoft.com/office/powerpoint/2010/main" val="29909413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45</a:t>
            </a:fld>
            <a:endParaRPr lang="en-US" altLang="ja-JP"/>
          </a:p>
        </p:txBody>
      </p:sp>
    </p:spTree>
    <p:extLst>
      <p:ext uri="{BB962C8B-B14F-4D97-AF65-F5344CB8AC3E}">
        <p14:creationId xmlns:p14="http://schemas.microsoft.com/office/powerpoint/2010/main" val="42142705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46</a:t>
            </a:fld>
            <a:endParaRPr lang="en-US" altLang="ja-JP"/>
          </a:p>
        </p:txBody>
      </p:sp>
    </p:spTree>
    <p:extLst>
      <p:ext uri="{BB962C8B-B14F-4D97-AF65-F5344CB8AC3E}">
        <p14:creationId xmlns:p14="http://schemas.microsoft.com/office/powerpoint/2010/main" val="1339745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47</a:t>
            </a:fld>
            <a:endParaRPr lang="en-US" altLang="ja-JP"/>
          </a:p>
        </p:txBody>
      </p:sp>
    </p:spTree>
    <p:extLst>
      <p:ext uri="{BB962C8B-B14F-4D97-AF65-F5344CB8AC3E}">
        <p14:creationId xmlns:p14="http://schemas.microsoft.com/office/powerpoint/2010/main" val="35698903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48</a:t>
            </a:fld>
            <a:endParaRPr lang="en-US" altLang="ja-JP"/>
          </a:p>
        </p:txBody>
      </p:sp>
    </p:spTree>
    <p:extLst>
      <p:ext uri="{BB962C8B-B14F-4D97-AF65-F5344CB8AC3E}">
        <p14:creationId xmlns:p14="http://schemas.microsoft.com/office/powerpoint/2010/main" val="500684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a:t>
            </a:fld>
            <a:endParaRPr lang="en-US" altLang="ja-JP"/>
          </a:p>
        </p:txBody>
      </p:sp>
    </p:spTree>
    <p:extLst>
      <p:ext uri="{BB962C8B-B14F-4D97-AF65-F5344CB8AC3E}">
        <p14:creationId xmlns:p14="http://schemas.microsoft.com/office/powerpoint/2010/main" val="546106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49</a:t>
            </a:fld>
            <a:endParaRPr lang="en-US" altLang="ja-JP"/>
          </a:p>
        </p:txBody>
      </p:sp>
    </p:spTree>
    <p:extLst>
      <p:ext uri="{BB962C8B-B14F-4D97-AF65-F5344CB8AC3E}">
        <p14:creationId xmlns:p14="http://schemas.microsoft.com/office/powerpoint/2010/main" val="259367774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50</a:t>
            </a:fld>
            <a:endParaRPr lang="en-US" altLang="ja-JP"/>
          </a:p>
        </p:txBody>
      </p:sp>
    </p:spTree>
    <p:extLst>
      <p:ext uri="{BB962C8B-B14F-4D97-AF65-F5344CB8AC3E}">
        <p14:creationId xmlns:p14="http://schemas.microsoft.com/office/powerpoint/2010/main" val="36011356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51</a:t>
            </a:fld>
            <a:endParaRPr lang="en-US" altLang="ja-JP"/>
          </a:p>
        </p:txBody>
      </p:sp>
    </p:spTree>
    <p:extLst>
      <p:ext uri="{BB962C8B-B14F-4D97-AF65-F5344CB8AC3E}">
        <p14:creationId xmlns:p14="http://schemas.microsoft.com/office/powerpoint/2010/main" val="2309412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5</a:t>
            </a:fld>
            <a:endParaRPr lang="en-US" altLang="ja-JP"/>
          </a:p>
        </p:txBody>
      </p:sp>
    </p:spTree>
    <p:extLst>
      <p:ext uri="{BB962C8B-B14F-4D97-AF65-F5344CB8AC3E}">
        <p14:creationId xmlns:p14="http://schemas.microsoft.com/office/powerpoint/2010/main" val="41893801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6</a:t>
            </a:fld>
            <a:endParaRPr lang="en-US" altLang="ja-JP"/>
          </a:p>
        </p:txBody>
      </p:sp>
    </p:spTree>
    <p:extLst>
      <p:ext uri="{BB962C8B-B14F-4D97-AF65-F5344CB8AC3E}">
        <p14:creationId xmlns:p14="http://schemas.microsoft.com/office/powerpoint/2010/main" val="65871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7</a:t>
            </a:fld>
            <a:endParaRPr lang="en-US" altLang="ja-JP"/>
          </a:p>
        </p:txBody>
      </p:sp>
    </p:spTree>
    <p:extLst>
      <p:ext uri="{BB962C8B-B14F-4D97-AF65-F5344CB8AC3E}">
        <p14:creationId xmlns:p14="http://schemas.microsoft.com/office/powerpoint/2010/main" val="18377179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zh-CN" altLang="en-US" dirty="0"/>
          </a:p>
        </p:txBody>
      </p:sp>
      <p:sp>
        <p:nvSpPr>
          <p:cNvPr id="4" name="フッター プレースホルダー 3"/>
          <p:cNvSpPr>
            <a:spLocks noGrp="1"/>
          </p:cNvSpPr>
          <p:nvPr>
            <p:ph type="ftr" sz="quarter" idx="10"/>
          </p:nvPr>
        </p:nvSpPr>
        <p:spPr/>
        <p:txBody>
          <a:bodyPr/>
          <a:lstStyle/>
          <a:p>
            <a:r>
              <a:rPr lang="en-US" altLang="ja-JP"/>
              <a:t>Copyright 2018 NANJING FUJITSU NANDA SOFTWARE TECHNOLOGY CO., LTD.</a:t>
            </a:r>
          </a:p>
        </p:txBody>
      </p:sp>
      <p:sp>
        <p:nvSpPr>
          <p:cNvPr id="5" name="スライド番号プレースホルダー 4"/>
          <p:cNvSpPr>
            <a:spLocks noGrp="1"/>
          </p:cNvSpPr>
          <p:nvPr>
            <p:ph type="sldNum" sz="quarter" idx="11"/>
          </p:nvPr>
        </p:nvSpPr>
        <p:spPr/>
        <p:txBody>
          <a:bodyPr/>
          <a:lstStyle/>
          <a:p>
            <a:fld id="{5A205A6B-F37F-4E8D-9C04-D282A90E56E8}" type="slidenum">
              <a:rPr lang="en-US" altLang="ja-JP" smtClean="0"/>
              <a:pPr/>
              <a:t>8</a:t>
            </a:fld>
            <a:endParaRPr lang="en-US" altLang="ja-JP"/>
          </a:p>
        </p:txBody>
      </p:sp>
    </p:spTree>
    <p:extLst>
      <p:ext uri="{BB962C8B-B14F-4D97-AF65-F5344CB8AC3E}">
        <p14:creationId xmlns:p14="http://schemas.microsoft.com/office/powerpoint/2010/main" val="37357299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4" name="Picture 46" descr="TitleRed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5" name="Group 47"/>
          <p:cNvGrpSpPr>
            <a:grpSpLocks noChangeAspect="1"/>
          </p:cNvGrpSpPr>
          <p:nvPr/>
        </p:nvGrpSpPr>
        <p:grpSpPr bwMode="auto">
          <a:xfrm>
            <a:off x="7308850" y="185738"/>
            <a:ext cx="1647825" cy="920750"/>
            <a:chOff x="4604" y="117"/>
            <a:chExt cx="1038" cy="580"/>
          </a:xfrm>
        </p:grpSpPr>
        <p:sp>
          <p:nvSpPr>
            <p:cNvPr id="647216" name="AutoShape 48"/>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17" name="Freeform 49"/>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8" name="Freeform 50"/>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19" name="Freeform 51"/>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0" name="Freeform 52"/>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9938"/>
            <a:ext cx="7920038" cy="1784350"/>
          </a:xfrm>
        </p:spPr>
        <p:txBody>
          <a:bodyPr/>
          <a:lstStyle>
            <a:lvl1pPr marL="0" indent="0">
              <a:lnSpc>
                <a:spcPct val="100000"/>
              </a:lnSpc>
              <a:spcBef>
                <a:spcPct val="0"/>
              </a:spcBef>
              <a:spcAft>
                <a:spcPct val="0"/>
              </a:spcAft>
              <a:buFont typeface="Wingdings" pitchFamily="2" charset="2"/>
              <a:buNone/>
              <a:defRPr/>
            </a:lvl1pPr>
          </a:lstStyle>
          <a:p>
            <a:pPr lvl="0"/>
            <a:r>
              <a:rPr lang="zh-CN" altLang="en-US" noProof="0" dirty="0"/>
              <a:t>单击此处编辑母版副标题样式</a:t>
            </a:r>
            <a:endParaRPr lang="en-US" altLang="ja-JP" noProof="0" dirty="0"/>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r>
              <a:rPr lang="zh-CN" altLang="en-US" noProof="0" dirty="0"/>
              <a:t>单击此处编辑母版标题样式</a:t>
            </a:r>
            <a:endParaRPr lang="de-DE" altLang="ja-JP" noProof="0" dirty="0"/>
          </a:p>
        </p:txBody>
      </p:sp>
      <p:sp>
        <p:nvSpPr>
          <p:cNvPr id="647211" name="Rectangle 43"/>
          <p:cNvSpPr>
            <a:spLocks noGrp="1" noChangeArrowheads="1"/>
          </p:cNvSpPr>
          <p:nvPr>
            <p:ph type="ftr" sz="quarter" idx="3"/>
          </p:nvPr>
        </p:nvSpPr>
        <p:spPr/>
        <p:txBody>
          <a:bodyPr/>
          <a:lstStyle>
            <a:lvl1pPr>
              <a:defRPr/>
            </a:lvl1pPr>
          </a:lstStyle>
          <a:p>
            <a:r>
              <a:rPr lang="de-DE" altLang="ja-JP" dirty="0"/>
              <a:t>Copyright 2020 NANJING FUJITSU NANDA SOFTWARE TECHNOLOGY CO., LTD.</a:t>
            </a:r>
          </a:p>
        </p:txBody>
      </p:sp>
      <p:sp>
        <p:nvSpPr>
          <p:cNvPr id="4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43" name="组合 42"/>
          <p:cNvGrpSpPr/>
          <p:nvPr userDrawn="1"/>
        </p:nvGrpSpPr>
        <p:grpSpPr>
          <a:xfrm>
            <a:off x="6226891" y="5733256"/>
            <a:ext cx="2736134" cy="829029"/>
            <a:chOff x="2720658" y="3753351"/>
            <a:chExt cx="2736134" cy="829029"/>
          </a:xfrm>
        </p:grpSpPr>
        <p:sp>
          <p:nvSpPr>
            <p:cNvPr id="48" name="任意多边形 47"/>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9" name="文本框 48"/>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50" name="任意多边形 49"/>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BA33598-F1DD-4624-9670-86D48194F9F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280091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lvl1pPr>
              <a:defRPr>
                <a:latin typeface="微软雅黑" pitchFamily="34" charset="-122"/>
                <a:ea typeface="微软雅黑" pitchFamily="34" charset="-122"/>
              </a:defRPr>
            </a:lvl1pPr>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B54A115-0757-4445-8BD2-A80DB5F91307}"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206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dirty="0"/>
              <a:t>单击此处编辑母版标题样式</a:t>
            </a:r>
          </a:p>
        </p:txBody>
      </p:sp>
      <p:sp>
        <p:nvSpPr>
          <p:cNvPr id="3" name="内容占位符 2"/>
          <p:cNvSpPr>
            <a:spLocks noGrp="1"/>
          </p:cNvSpPr>
          <p:nvPr>
            <p:ph idx="1"/>
          </p:nvPr>
        </p:nvSpPr>
        <p:spPr/>
        <p:txBody>
          <a:bodyPr/>
          <a:lstStyle>
            <a:lvl1pPr>
              <a:defRPr>
                <a:latin typeface="微软雅黑" pitchFamily="34" charset="-122"/>
                <a:ea typeface="微软雅黑" pitchFamily="34" charset="-122"/>
              </a:defRPr>
            </a:lvl1pPr>
            <a:lvl2pPr>
              <a:defRPr>
                <a:latin typeface="微软雅黑" pitchFamily="34" charset="-122"/>
                <a:ea typeface="微软雅黑" pitchFamily="34" charset="-122"/>
              </a:defRPr>
            </a:lvl2pPr>
            <a:lvl3pPr>
              <a:defRPr>
                <a:latin typeface="微软雅黑" pitchFamily="34" charset="-122"/>
                <a:ea typeface="微软雅黑" pitchFamily="34" charset="-122"/>
              </a:defRPr>
            </a:lvl3pPr>
            <a:lvl4pPr>
              <a:defRPr>
                <a:latin typeface="微软雅黑" pitchFamily="34" charset="-122"/>
                <a:ea typeface="微软雅黑" pitchFamily="34" charset="-122"/>
              </a:defRPr>
            </a:lvl4pPr>
            <a:lvl5pPr>
              <a:defRPr>
                <a:latin typeface="微软雅黑" pitchFamily="34" charset="-122"/>
                <a:ea typeface="微软雅黑" pitchFamily="34"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3983518B-932F-4C75-B67B-D0567CEE7112}"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684637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atin typeface="微软雅黑" pitchFamily="34" charset="-122"/>
                <a:ea typeface="微软雅黑" pitchFamily="34"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atin typeface="微软雅黑" pitchFamily="34" charset="-122"/>
                <a:ea typeface="微软雅黑" pitchFamily="34" charset="-122"/>
              </a:defRPr>
            </a:lvl1pPr>
          </a:lstStyle>
          <a:p>
            <a:fld id="{DE03C3CF-808B-45A6-9823-ADD81928163A}" type="slidenum">
              <a:rPr lang="de-DE" altLang="ja-JP" smtClean="0"/>
              <a:pPr/>
              <a:t>‹#›</a:t>
            </a:fld>
            <a:endParaRPr lang="de-DE" altLang="ja-JP"/>
          </a:p>
        </p:txBody>
      </p:sp>
      <p:sp>
        <p:nvSpPr>
          <p:cNvPr id="5" name="页脚占位符 4"/>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61873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37088" y="869950"/>
            <a:ext cx="4318000" cy="5592763"/>
          </a:xfrm>
        </p:spPr>
        <p:txBody>
          <a:bodyPr/>
          <a:lstStyle>
            <a:lvl1pPr>
              <a:defRPr sz="2800">
                <a:latin typeface="微软雅黑" pitchFamily="34" charset="-122"/>
                <a:ea typeface="微软雅黑" pitchFamily="34" charset="-122"/>
              </a:defRPr>
            </a:lvl1pPr>
            <a:lvl2pPr>
              <a:defRPr sz="2400">
                <a:latin typeface="微软雅黑" pitchFamily="34" charset="-122"/>
                <a:ea typeface="微软雅黑" pitchFamily="34" charset="-122"/>
              </a:defRPr>
            </a:lvl2pPr>
            <a:lvl3pPr>
              <a:defRPr sz="2000">
                <a:latin typeface="微软雅黑" pitchFamily="34" charset="-122"/>
                <a:ea typeface="微软雅黑" pitchFamily="34" charset="-122"/>
              </a:defRPr>
            </a:lvl3pPr>
            <a:lvl4pPr>
              <a:defRPr sz="1800">
                <a:latin typeface="微软雅黑" pitchFamily="34" charset="-122"/>
                <a:ea typeface="微软雅黑" pitchFamily="34" charset="-122"/>
              </a:defRPr>
            </a:lvl4pPr>
            <a:lvl5pPr>
              <a:defRPr sz="1800">
                <a:latin typeface="微软雅黑" pitchFamily="34" charset="-122"/>
                <a:ea typeface="微软雅黑" pitchFamily="34" charset="-122"/>
              </a:defRPr>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1E8335E6-5A56-4E2A-B6CB-D109CEE4465E}"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3162751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atin typeface="微软雅黑" pitchFamily="34" charset="-122"/>
                <a:ea typeface="微软雅黑"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atin typeface="微软雅黑" pitchFamily="34" charset="-122"/>
                <a:ea typeface="微软雅黑" pitchFamily="34" charset="-122"/>
              </a:defRPr>
            </a:lvl1pPr>
            <a:lvl2pPr>
              <a:defRPr sz="2000">
                <a:latin typeface="微软雅黑" pitchFamily="34" charset="-122"/>
                <a:ea typeface="微软雅黑" pitchFamily="34" charset="-122"/>
              </a:defRPr>
            </a:lvl2pPr>
            <a:lvl3pPr>
              <a:defRPr sz="1800">
                <a:latin typeface="微软雅黑" pitchFamily="34" charset="-122"/>
                <a:ea typeface="微软雅黑" pitchFamily="34" charset="-122"/>
              </a:defRPr>
            </a:lvl3pPr>
            <a:lvl4pPr>
              <a:defRPr sz="1600">
                <a:latin typeface="微软雅黑" pitchFamily="34" charset="-122"/>
                <a:ea typeface="微软雅黑" pitchFamily="34" charset="-122"/>
              </a:defRPr>
            </a:lvl4pPr>
            <a:lvl5pPr>
              <a:defRPr sz="1600">
                <a:latin typeface="微软雅黑" pitchFamily="34" charset="-122"/>
                <a:ea typeface="微软雅黑" pitchFamily="34" charset="-122"/>
              </a:defRPr>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atin typeface="微软雅黑" pitchFamily="34" charset="-122"/>
                <a:ea typeface="微软雅黑" pitchFamily="34" charset="-122"/>
              </a:defRPr>
            </a:lvl1pPr>
          </a:lstStyle>
          <a:p>
            <a:fld id="{90FA4483-E582-45F5-A02F-57EBE643BA69}" type="slidenum">
              <a:rPr lang="de-DE" altLang="ja-JP" smtClean="0"/>
              <a:pPr/>
              <a:t>‹#›</a:t>
            </a:fld>
            <a:endParaRPr lang="de-DE" altLang="ja-JP"/>
          </a:p>
        </p:txBody>
      </p:sp>
      <p:sp>
        <p:nvSpPr>
          <p:cNvPr id="8" name="页脚占位符 7"/>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032172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itchFamily="34" charset="-122"/>
                <a:ea typeface="微软雅黑" pitchFamily="34" charset="-122"/>
              </a:defRPr>
            </a:lvl1p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atin typeface="微软雅黑" pitchFamily="34" charset="-122"/>
                <a:ea typeface="微软雅黑" pitchFamily="34" charset="-122"/>
              </a:defRPr>
            </a:lvl1pPr>
          </a:lstStyle>
          <a:p>
            <a:fld id="{1ADE7975-0A70-47D6-9EB0-851194228B70}" type="slidenum">
              <a:rPr lang="de-DE" altLang="ja-JP" smtClean="0"/>
              <a:pPr/>
              <a:t>‹#›</a:t>
            </a:fld>
            <a:endParaRPr lang="de-DE" altLang="ja-JP"/>
          </a:p>
        </p:txBody>
      </p:sp>
      <p:sp>
        <p:nvSpPr>
          <p:cNvPr id="4" name="页脚占位符 3"/>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566882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atin typeface="微软雅黑" pitchFamily="34" charset="-122"/>
                <a:ea typeface="微软雅黑" pitchFamily="34" charset="-122"/>
              </a:defRPr>
            </a:lvl1pPr>
          </a:lstStyle>
          <a:p>
            <a:fld id="{312083DB-1D72-409F-9E76-0D43D54B72A2}" type="slidenum">
              <a:rPr lang="de-DE" altLang="ja-JP" smtClean="0"/>
              <a:pPr/>
              <a:t>‹#›</a:t>
            </a:fld>
            <a:endParaRPr lang="de-DE" altLang="ja-JP"/>
          </a:p>
        </p:txBody>
      </p:sp>
      <p:sp>
        <p:nvSpPr>
          <p:cNvPr id="3" name="页脚占位符 2"/>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2759967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F3501FA9-41CD-4DF4-AE28-4AA2C0EF70B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1377674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atin typeface="微软雅黑" pitchFamily="34" charset="-122"/>
                <a:ea typeface="微软雅黑" pitchFamily="34" charset="-122"/>
              </a:defRPr>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atin typeface="微软雅黑" pitchFamily="34" charset="-122"/>
                <a:ea typeface="微软雅黑"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atin typeface="微软雅黑" pitchFamily="34" charset="-122"/>
                <a:ea typeface="微软雅黑"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atin typeface="微软雅黑" pitchFamily="34" charset="-122"/>
                <a:ea typeface="微软雅黑" pitchFamily="34" charset="-122"/>
              </a:defRPr>
            </a:lvl1pPr>
          </a:lstStyle>
          <a:p>
            <a:fld id="{3F050A50-25EC-4DB9-BB88-AD1CE8171320}" type="slidenum">
              <a:rPr lang="de-DE" altLang="ja-JP" smtClean="0"/>
              <a:pPr/>
              <a:t>‹#›</a:t>
            </a:fld>
            <a:endParaRPr lang="de-DE" altLang="ja-JP"/>
          </a:p>
        </p:txBody>
      </p:sp>
      <p:sp>
        <p:nvSpPr>
          <p:cNvPr id="6" name="页脚占位符 5"/>
          <p:cNvSpPr>
            <a:spLocks noGrp="1"/>
          </p:cNvSpPr>
          <p:nvPr>
            <p:ph type="ftr" sz="quarter" idx="11"/>
          </p:nvPr>
        </p:nvSpPr>
        <p:spPr/>
        <p:txBody>
          <a:bodyPr/>
          <a:lstStyle>
            <a:lvl1pPr>
              <a:defRPr>
                <a:latin typeface="微软雅黑" pitchFamily="34" charset="-122"/>
                <a:ea typeface="微软雅黑" pitchFamily="34" charset="-122"/>
              </a:defRPr>
            </a:lvl1pPr>
          </a:lstStyle>
          <a:p>
            <a:r>
              <a:rPr lang="de-DE" altLang="ja-JP" dirty="0"/>
              <a:t>Copyright 2020 NANJING FUJITSU NANDA SOFTWARE TECHNOLOGY CO., LTD.</a:t>
            </a:r>
          </a:p>
        </p:txBody>
      </p:sp>
    </p:spTree>
    <p:extLst>
      <p:ext uri="{BB962C8B-B14F-4D97-AF65-F5344CB8AC3E}">
        <p14:creationId xmlns:p14="http://schemas.microsoft.com/office/powerpoint/2010/main" val="4096660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57" name="Picture 13" descr="ContentGray20_L15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grpSp>
        <p:nvGrpSpPr>
          <p:cNvPr id="646158" name="Group 14"/>
          <p:cNvGrpSpPr>
            <a:grpSpLocks noChangeAspect="1"/>
          </p:cNvGrpSpPr>
          <p:nvPr/>
        </p:nvGrpSpPr>
        <p:grpSpPr bwMode="auto">
          <a:xfrm>
            <a:off x="7888288" y="79375"/>
            <a:ext cx="1176337" cy="657225"/>
            <a:chOff x="4969" y="50"/>
            <a:chExt cx="741" cy="414"/>
          </a:xfrm>
        </p:grpSpPr>
        <p:sp>
          <p:nvSpPr>
            <p:cNvPr id="646159" name="AutoShape 15"/>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微软雅黑" pitchFamily="34" charset="-122"/>
                <a:ea typeface="微软雅黑" pitchFamily="34" charset="-122"/>
              </a:endParaRPr>
            </a:p>
          </p:txBody>
        </p:sp>
        <p:sp>
          <p:nvSpPr>
            <p:cNvPr id="646160" name="Freeform 16"/>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1" name="Freeform 17"/>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2" name="Freeform 18"/>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3" name="Freeform 19"/>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4" name="Freeform 20"/>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5" name="Freeform 21"/>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6" name="Freeform 22"/>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sp>
          <p:nvSpPr>
            <p:cNvPr id="646167" name="Freeform 23"/>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latin typeface="微软雅黑" pitchFamily="34" charset="-122"/>
                <a:ea typeface="微软雅黑" pitchFamily="34" charset="-122"/>
              </a:endParaRPr>
            </a:p>
          </p:txBody>
        </p:sp>
      </p:grpSp>
      <p:sp>
        <p:nvSpPr>
          <p:cNvPr id="646148" name="Line 4"/>
          <p:cNvSpPr>
            <a:spLocks noChangeShapeType="1"/>
          </p:cNvSpPr>
          <p:nvPr/>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微软雅黑" pitchFamily="34" charset="-122"/>
              <a:ea typeface="微软雅黑" pitchFamily="34" charset="-122"/>
            </a:endParaRPr>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en-US" altLang="ja-JP"/>
              <a:t>Master title</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ja-JP" dirty="0"/>
              <a:t>Headline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r>
              <a:rPr lang="en-US" altLang="ja-JP" dirty="0"/>
              <a:t> </a:t>
            </a:r>
            <a:r>
              <a:rPr lang="en-US" altLang="ja-JP" dirty="0" err="1"/>
              <a:t>Headline</a:t>
            </a:r>
            <a:endParaRPr lang="en-US" altLang="ja-JP" dirty="0"/>
          </a:p>
          <a:p>
            <a:pPr lvl="1"/>
            <a:r>
              <a:rPr lang="en-US" altLang="ja-JP" dirty="0"/>
              <a:t>1st subhead 1st subhead 1st subhead 1st subhead 1st subhead 1st subhead 1st subhead 1st subhead 1st subhead 1st subhead </a:t>
            </a:r>
          </a:p>
          <a:p>
            <a:pPr lvl="2"/>
            <a:r>
              <a:rPr lang="en-US" altLang="ja-JP" dirty="0"/>
              <a:t>2nd subhead 2nd subhead 2nd subhead 2nd subhead 2nd subhead 2nd subhead 2nd subhead 2nd subhead 2nd subhead 2nd subhead </a:t>
            </a:r>
          </a:p>
          <a:p>
            <a:pPr lvl="3"/>
            <a:r>
              <a:rPr lang="en-US" altLang="ja-JP" dirty="0"/>
              <a:t>Text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r>
              <a:rPr lang="en-US" altLang="ja-JP" dirty="0" err="1"/>
              <a:t>Text</a:t>
            </a:r>
            <a:r>
              <a:rPr lang="en-US" altLang="ja-JP" dirty="0"/>
              <a:t> </a:t>
            </a:r>
          </a:p>
        </p:txBody>
      </p:sp>
      <p:sp>
        <p:nvSpPr>
          <p:cNvPr id="646168" name="Rectangle 24"/>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微软雅黑" pitchFamily="34" charset="-122"/>
                <a:ea typeface="微软雅黑" pitchFamily="34" charset="-122"/>
              </a:defRPr>
            </a:lvl1pPr>
          </a:lstStyle>
          <a:p>
            <a:fld id="{DD921953-BA97-4FBE-A90D-F2F87A706334}" type="slidenum">
              <a:rPr lang="de-DE" altLang="ja-JP" smtClean="0"/>
              <a:pPr/>
              <a:t>‹#›</a:t>
            </a:fld>
            <a:endParaRPr lang="de-DE" altLang="ja-JP"/>
          </a:p>
        </p:txBody>
      </p:sp>
      <p:sp>
        <p:nvSpPr>
          <p:cNvPr id="646169" name="Rectangle 25"/>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微软雅黑" pitchFamily="34" charset="-122"/>
                <a:ea typeface="微软雅黑" pitchFamily="34" charset="-122"/>
              </a:defRPr>
            </a:lvl1pPr>
          </a:lstStyle>
          <a:p>
            <a:r>
              <a:rPr lang="de-DE" altLang="ja-JP" dirty="0"/>
              <a:t>Copyright 2020 NANJING FUJITSU NANDA SOFTWARE TECHNOLOGY CO., LTD.</a:t>
            </a:r>
          </a:p>
        </p:txBody>
      </p:sp>
      <p:sp>
        <p:nvSpPr>
          <p:cNvPr id="20" name="Rectangle 30"/>
          <p:cNvSpPr txBox="1">
            <a:spLocks noChangeArrowheads="1"/>
          </p:cNvSpPr>
          <p:nvPr userDrawn="1"/>
        </p:nvSpPr>
        <p:spPr bwMode="gray">
          <a:xfrm>
            <a:off x="189235" y="66405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a:lstStyle>
          <a:p>
            <a:pPr algn="l"/>
            <a:r>
              <a:rPr lang="en-US" altLang="zh-CN" dirty="0"/>
              <a:t>FNST CONFIDENTIAL</a:t>
            </a:r>
            <a:endParaRPr lang="de-DE" altLang="ja-JP" dirty="0"/>
          </a:p>
        </p:txBody>
      </p:sp>
      <p:grpSp>
        <p:nvGrpSpPr>
          <p:cNvPr id="24" name="组合 23"/>
          <p:cNvGrpSpPr/>
          <p:nvPr userDrawn="1"/>
        </p:nvGrpSpPr>
        <p:grpSpPr>
          <a:xfrm>
            <a:off x="6226891" y="5733256"/>
            <a:ext cx="2736134" cy="829029"/>
            <a:chOff x="2720658" y="3753351"/>
            <a:chExt cx="2736134" cy="829029"/>
          </a:xfrm>
        </p:grpSpPr>
        <p:sp>
          <p:nvSpPr>
            <p:cNvPr id="25" name="任意多边形 24"/>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6" name="文本框 25"/>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7" name="任意多边形 26"/>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eaLnBrk="1" fontAlgn="base" hangingPunct="1">
        <a:spcBef>
          <a:spcPct val="0"/>
        </a:spcBef>
        <a:spcAft>
          <a:spcPct val="0"/>
        </a:spcAft>
        <a:tabLst>
          <a:tab pos="3676650" algn="l"/>
        </a:tabLst>
        <a:defRPr kumimoji="1" sz="3200" b="1">
          <a:solidFill>
            <a:schemeClr val="tx2"/>
          </a:solidFill>
          <a:latin typeface="微软雅黑" pitchFamily="34" charset="-122"/>
          <a:ea typeface="微软雅黑" pitchFamily="34" charset="-122"/>
          <a:cs typeface="+mj-cs"/>
        </a:defRPr>
      </a:lvl1pPr>
      <a:lvl2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2pPr>
      <a:lvl3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3pPr>
      <a:lvl4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4pPr>
      <a:lvl5pPr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5pPr>
      <a:lvl6pPr marL="4572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6pPr>
      <a:lvl7pPr marL="9144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7pPr>
      <a:lvl8pPr marL="13716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8pPr>
      <a:lvl9pPr marL="1828800" algn="l" rtl="0" eaLnBrk="1" fontAlgn="base" hangingPunct="1">
        <a:spcBef>
          <a:spcPct val="0"/>
        </a:spcBef>
        <a:spcAft>
          <a:spcPct val="0"/>
        </a:spcAft>
        <a:tabLst>
          <a:tab pos="3676650" algn="l"/>
        </a:tabLst>
        <a:defRPr kumimoji="1" sz="3200">
          <a:solidFill>
            <a:schemeClr val="tx2"/>
          </a:solidFill>
          <a:latin typeface="Arial" charset="0"/>
          <a:ea typeface="ＭＳ Ｐゴシック" charset="-128"/>
        </a:defRPr>
      </a:lvl9pPr>
    </p:titleStyle>
    <p:bodyStyle>
      <a:lvl1pPr marL="290513" indent="-290513" algn="l" defTabSz="457200" rtl="0" eaLnBrk="1" fontAlgn="base" hangingPunct="1">
        <a:lnSpc>
          <a:spcPct val="95000"/>
        </a:lnSpc>
        <a:spcBef>
          <a:spcPct val="20000"/>
        </a:spcBef>
        <a:spcAft>
          <a:spcPct val="10000"/>
        </a:spcAft>
        <a:buClr>
          <a:srgbClr val="A30B1A"/>
        </a:buClr>
        <a:buFont typeface="Wingdings" pitchFamily="2" charset="2"/>
        <a:buChar char="n"/>
        <a:defRPr kumimoji="1" sz="2400">
          <a:solidFill>
            <a:srgbClr val="000000"/>
          </a:solidFill>
          <a:latin typeface="微软雅黑" pitchFamily="34" charset="-122"/>
          <a:ea typeface="微软雅黑" pitchFamily="34" charset="-122"/>
          <a:cs typeface="+mn-cs"/>
        </a:defRPr>
      </a:lvl1pPr>
      <a:lvl2pPr marL="581025" indent="-242888" algn="l" defTabSz="457200" rtl="0" eaLnBrk="1" fontAlgn="base" hangingPunct="1">
        <a:lnSpc>
          <a:spcPct val="95000"/>
        </a:lnSpc>
        <a:spcBef>
          <a:spcPct val="20000"/>
        </a:spcBef>
        <a:spcAft>
          <a:spcPct val="10000"/>
        </a:spcAft>
        <a:buClr>
          <a:srgbClr val="87867E"/>
        </a:buClr>
        <a:buFont typeface="Wingdings" pitchFamily="2" charset="2"/>
        <a:buChar char="n"/>
        <a:defRPr kumimoji="1" sz="2000">
          <a:solidFill>
            <a:srgbClr val="000000"/>
          </a:solidFill>
          <a:latin typeface="微软雅黑" pitchFamily="34" charset="-122"/>
          <a:ea typeface="微软雅黑" pitchFamily="34" charset="-122"/>
          <a:cs typeface="+mn-cs"/>
        </a:defRPr>
      </a:lvl2pPr>
      <a:lvl3pPr marL="795338" indent="-138113" algn="l" defTabSz="457200" rtl="0" eaLnBrk="1" fontAlgn="base" hangingPunct="1">
        <a:lnSpc>
          <a:spcPct val="95000"/>
        </a:lnSpc>
        <a:spcBef>
          <a:spcPct val="20000"/>
        </a:spcBef>
        <a:spcAft>
          <a:spcPct val="10000"/>
        </a:spcAft>
        <a:buClr>
          <a:srgbClr val="87867E"/>
        </a:buClr>
        <a:buSzPct val="100000"/>
        <a:buChar char="•"/>
        <a:defRPr kumimoji="1">
          <a:solidFill>
            <a:srgbClr val="000000"/>
          </a:solidFill>
          <a:latin typeface="微软雅黑" pitchFamily="34" charset="-122"/>
          <a:ea typeface="微软雅黑" pitchFamily="34" charset="-122"/>
          <a:cs typeface="+mn-cs"/>
        </a:defRPr>
      </a:lvl3pPr>
      <a:lvl4pPr marL="1014413" indent="-134938" algn="l" defTabSz="457200" rtl="0" eaLnBrk="1" fontAlgn="base" hangingPunct="1">
        <a:lnSpc>
          <a:spcPct val="95000"/>
        </a:lnSpc>
        <a:spcBef>
          <a:spcPct val="20000"/>
        </a:spcBef>
        <a:spcAft>
          <a:spcPct val="10000"/>
        </a:spcAft>
        <a:buClr>
          <a:srgbClr val="87867E"/>
        </a:buClr>
        <a:buSzPct val="100000"/>
        <a:buChar char="•"/>
        <a:defRPr kumimoji="1" sz="1600">
          <a:solidFill>
            <a:srgbClr val="000000"/>
          </a:solidFill>
          <a:latin typeface="微软雅黑" pitchFamily="34" charset="-122"/>
          <a:ea typeface="微软雅黑" pitchFamily="34" charset="-122"/>
          <a:cs typeface="+mn-cs"/>
        </a:defRPr>
      </a:lvl4pPr>
      <a:lvl5pPr marL="23050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5pPr>
      <a:lvl6pPr marL="27622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6pPr>
      <a:lvl7pPr marL="32194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7pPr>
      <a:lvl8pPr marL="36766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8pPr>
      <a:lvl9pPr marL="4133850" indent="365125" algn="l" defTabSz="457200" rtl="0" eaLnBrk="1" fontAlgn="base" hangingPunct="1">
        <a:spcBef>
          <a:spcPct val="0"/>
        </a:spcBef>
        <a:spcAft>
          <a:spcPct val="0"/>
        </a:spcAft>
        <a:buBlip>
          <a:blip r:embed="rId14"/>
        </a:buBlip>
        <a:defRPr kumimoji="1" sz="2000">
          <a:solidFill>
            <a:srgbClr val="000000"/>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4.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3"/>
          <p:cNvSpPr>
            <a:spLocks noGrp="1" noChangeArrowheads="1"/>
          </p:cNvSpPr>
          <p:nvPr>
            <p:ph type="ftr" sz="quarter" idx="3"/>
          </p:nvPr>
        </p:nvSpPr>
        <p:spPr/>
        <p:txBody>
          <a:bodyPr/>
          <a:lstStyle/>
          <a:p>
            <a:r>
              <a:rPr lang="de-DE" altLang="ja-JP" dirty="0"/>
              <a:t>Copyright 2021 NANJING FUJITSU NANDA SOFTWARE TECHNOLOGY CO., LTD.</a:t>
            </a:r>
          </a:p>
        </p:txBody>
      </p:sp>
      <p:sp>
        <p:nvSpPr>
          <p:cNvPr id="551938" name="Rectangle 2"/>
          <p:cNvSpPr>
            <a:spLocks noGrp="1" noChangeArrowheads="1"/>
          </p:cNvSpPr>
          <p:nvPr>
            <p:ph type="ctrTitle"/>
          </p:nvPr>
        </p:nvSpPr>
        <p:spPr>
          <a:xfrm>
            <a:off x="323850" y="1738313"/>
            <a:ext cx="8352606" cy="2360612"/>
          </a:xfrm>
        </p:spPr>
        <p:txBody>
          <a:bodyPr/>
          <a:lstStyle/>
          <a:p>
            <a:r>
              <a:rPr lang="en-US" altLang="zh-CN" dirty="0"/>
              <a:t>AUTOSAR CP</a:t>
            </a:r>
            <a:r>
              <a:rPr lang="zh-CN" altLang="en-US" dirty="0"/>
              <a:t> </a:t>
            </a:r>
            <a:r>
              <a:rPr lang="en-US" altLang="zh-CN" dirty="0"/>
              <a:t>Advanced Intro</a:t>
            </a:r>
            <a:br>
              <a:rPr lang="en-US" altLang="zh-CN" dirty="0"/>
            </a:br>
            <a:endParaRPr lang="en-US" altLang="ja-JP" dirty="0"/>
          </a:p>
        </p:txBody>
      </p:sp>
      <p:sp>
        <p:nvSpPr>
          <p:cNvPr id="551939" name="Rectangle 3"/>
          <p:cNvSpPr>
            <a:spLocks noGrp="1" noChangeArrowheads="1"/>
          </p:cNvSpPr>
          <p:nvPr>
            <p:ph type="subTitle" idx="1"/>
            <p:custDataLst>
              <p:tags r:id="rId1"/>
            </p:custDataLst>
          </p:nvPr>
        </p:nvSpPr>
        <p:spPr>
          <a:xfrm>
            <a:off x="251520" y="5245050"/>
            <a:ext cx="7920038" cy="1136278"/>
          </a:xfrm>
        </p:spPr>
        <p:txBody>
          <a:bodyPr/>
          <a:lstStyle/>
          <a:p>
            <a:r>
              <a:rPr lang="en-US" altLang="zh-TW" dirty="0"/>
              <a:t>IV</a:t>
            </a:r>
            <a:r>
              <a:rPr lang="zh-TW" altLang="en-US" dirty="0"/>
              <a:t>事業部　第一開発部</a:t>
            </a:r>
            <a:endParaRPr lang="en-US" altLang="zh-TW" dirty="0"/>
          </a:p>
          <a:p>
            <a:r>
              <a:rPr lang="zh-CN" altLang="en-US" dirty="0"/>
              <a:t>王浩祥</a:t>
            </a:r>
            <a:endParaRPr lang="en-US" altLang="zh-CN" dirty="0"/>
          </a:p>
          <a:p>
            <a:r>
              <a:rPr lang="en-US" altLang="ja-JP" dirty="0"/>
              <a:t>2021</a:t>
            </a:r>
            <a:r>
              <a:rPr lang="ja-JP" altLang="en-US" dirty="0"/>
              <a:t>年</a:t>
            </a:r>
            <a:r>
              <a:rPr lang="en-US" altLang="ja-JP" dirty="0"/>
              <a:t>10</a:t>
            </a:r>
            <a:r>
              <a:rPr lang="ja-JP" altLang="en-US" dirty="0"/>
              <a:t>月</a:t>
            </a:r>
            <a:r>
              <a:rPr lang="en-US" altLang="ja-JP" dirty="0"/>
              <a:t>12</a:t>
            </a:r>
            <a:r>
              <a:rPr lang="ja-JP" altLang="en-US"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信号的发送属性</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1354217"/>
          </a:xfrm>
          <a:prstGeom prst="rect">
            <a:avLst/>
          </a:prstGeom>
          <a:noFill/>
        </p:spPr>
        <p:txBody>
          <a:bodyPr wrap="square">
            <a:spAutoFit/>
          </a:bodyPr>
          <a:lstStyle/>
          <a:p>
            <a:pPr marL="285750" indent="-285750" algn="l">
              <a:buFont typeface="Arial" panose="020B0604020202020204" pitchFamily="34" charset="0"/>
              <a:buChar char="•"/>
            </a:pPr>
            <a:r>
              <a:rPr lang="en-US" altLang="ja-JP" dirty="0">
                <a:solidFill>
                  <a:schemeClr val="tx1"/>
                </a:solidFill>
                <a:latin typeface="+mn-ea"/>
                <a:ea typeface="+mn-ea"/>
              </a:rPr>
              <a:t>Triggered</a:t>
            </a:r>
            <a:r>
              <a:rPr lang="ja-JP" altLang="en-US" dirty="0">
                <a:solidFill>
                  <a:schemeClr val="tx1"/>
                </a:solidFill>
                <a:latin typeface="+mn-ea"/>
                <a:ea typeface="+mn-ea"/>
              </a:rPr>
              <a:t>属性：</a:t>
            </a:r>
            <a:endParaRPr lang="en-US" altLang="ja-JP" dirty="0">
              <a:solidFill>
                <a:schemeClr val="tx1"/>
              </a:solidFill>
              <a:latin typeface="+mn-ea"/>
              <a:ea typeface="+mn-ea"/>
            </a:endParaRPr>
          </a:p>
          <a:p>
            <a:pPr marL="285750" indent="-285750" algn="l">
              <a:buFont typeface="Wingdings" panose="05000000000000000000" pitchFamily="2" charset="2"/>
              <a:buChar char="ü"/>
            </a:pPr>
            <a:r>
              <a:rPr lang="zh-CN" altLang="en-US" sz="1600" dirty="0">
                <a:latin typeface="+mn-ea"/>
                <a:ea typeface="+mn-ea"/>
              </a:rPr>
              <a:t>调用</a:t>
            </a:r>
            <a:r>
              <a:rPr lang="en-US" altLang="zh-CN" sz="1600" dirty="0" err="1">
                <a:solidFill>
                  <a:srgbClr val="FF0000"/>
                </a:solidFill>
                <a:latin typeface="+mn-ea"/>
                <a:ea typeface="+mn-ea"/>
              </a:rPr>
              <a:t>Com_SendSignal</a:t>
            </a:r>
            <a:r>
              <a:rPr lang="en-US" altLang="zh-CN" sz="1600" dirty="0">
                <a:solidFill>
                  <a:srgbClr val="FF0000"/>
                </a:solidFill>
                <a:latin typeface="+mn-ea"/>
                <a:ea typeface="+mn-ea"/>
              </a:rPr>
              <a:t>( )</a:t>
            </a:r>
            <a:r>
              <a:rPr lang="zh-CN" altLang="en-US" sz="1600" dirty="0">
                <a:solidFill>
                  <a:srgbClr val="FF0000"/>
                </a:solidFill>
                <a:latin typeface="+mn-ea"/>
                <a:ea typeface="+mn-ea"/>
              </a:rPr>
              <a:t>服务请求</a:t>
            </a:r>
            <a:r>
              <a:rPr lang="zh-CN" altLang="en-US" sz="1600" dirty="0">
                <a:latin typeface="+mn-ea"/>
                <a:ea typeface="+mn-ea"/>
              </a:rPr>
              <a:t>具备</a:t>
            </a:r>
            <a:r>
              <a:rPr lang="en-US" altLang="zh-CN" sz="1600" dirty="0">
                <a:latin typeface="+mn-ea"/>
                <a:ea typeface="+mn-ea"/>
              </a:rPr>
              <a:t>Triggered</a:t>
            </a:r>
            <a:r>
              <a:rPr lang="zh-CN" altLang="en-US" sz="1600" dirty="0">
                <a:latin typeface="+mn-ea"/>
                <a:ea typeface="+mn-ea"/>
              </a:rPr>
              <a:t>属性的信号发送，可以触发相关</a:t>
            </a:r>
            <a:r>
              <a:rPr lang="en-US" altLang="zh-CN" sz="1600" dirty="0">
                <a:latin typeface="+mn-ea"/>
                <a:ea typeface="+mn-ea"/>
              </a:rPr>
              <a:t>I-PDU</a:t>
            </a:r>
            <a:r>
              <a:rPr lang="zh-CN" altLang="en-US" sz="1600" dirty="0">
                <a:latin typeface="+mn-ea"/>
                <a:ea typeface="+mn-ea"/>
              </a:rPr>
              <a:t>的发送</a:t>
            </a:r>
            <a:endParaRPr lang="en-US" altLang="zh-CN"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如果该</a:t>
            </a:r>
            <a:r>
              <a:rPr lang="en-US" altLang="zh-CN" sz="1600" dirty="0">
                <a:latin typeface="+mn-ea"/>
                <a:ea typeface="+mn-ea"/>
              </a:rPr>
              <a:t>I-PDU</a:t>
            </a:r>
            <a:r>
              <a:rPr lang="zh-CN" altLang="en-US" sz="1600" dirty="0">
                <a:latin typeface="+mn-ea"/>
                <a:ea typeface="+mn-ea"/>
              </a:rPr>
              <a:t>的发送模式被配置为</a:t>
            </a:r>
            <a:r>
              <a:rPr lang="en-US" altLang="zh-CN" sz="1600" dirty="0" err="1">
                <a:solidFill>
                  <a:srgbClr val="FF0000"/>
                </a:solidFill>
                <a:latin typeface="+mn-ea"/>
                <a:ea typeface="+mn-ea"/>
              </a:rPr>
              <a:t>Peiodic</a:t>
            </a:r>
            <a:r>
              <a:rPr lang="zh-CN" altLang="en-US" sz="1600" dirty="0">
                <a:latin typeface="+mn-ea"/>
                <a:ea typeface="+mn-ea"/>
              </a:rPr>
              <a:t>时，只更新信号的值，不会触发相关</a:t>
            </a:r>
            <a:r>
              <a:rPr lang="en-US" altLang="zh-CN" sz="1600" dirty="0">
                <a:latin typeface="+mn-ea"/>
                <a:ea typeface="+mn-ea"/>
              </a:rPr>
              <a:t>I-PDU</a:t>
            </a:r>
            <a:r>
              <a:rPr lang="zh-CN" altLang="en-US" sz="1600" dirty="0">
                <a:latin typeface="+mn-ea"/>
                <a:ea typeface="+mn-ea"/>
              </a:rPr>
              <a:t>的立即发送，而是在下一周期到来时触发发送</a:t>
            </a:r>
            <a:endParaRPr lang="en-US" altLang="ja-JP" sz="1600" dirty="0">
              <a:latin typeface="+mn-ea"/>
              <a:ea typeface="+mn-ea"/>
            </a:endParaRPr>
          </a:p>
        </p:txBody>
      </p:sp>
      <p:sp>
        <p:nvSpPr>
          <p:cNvPr id="6" name="テキスト ボックス 5">
            <a:extLst>
              <a:ext uri="{FF2B5EF4-FFF2-40B4-BE49-F238E27FC236}">
                <a16:creationId xmlns:a16="http://schemas.microsoft.com/office/drawing/2014/main" id="{6E05AC7E-AE89-4C23-8DC8-3F161A7BED61}"/>
              </a:ext>
            </a:extLst>
          </p:cNvPr>
          <p:cNvSpPr txBox="1"/>
          <p:nvPr/>
        </p:nvSpPr>
        <p:spPr>
          <a:xfrm>
            <a:off x="166910" y="2996952"/>
            <a:ext cx="8785403" cy="615553"/>
          </a:xfrm>
          <a:prstGeom prst="rect">
            <a:avLst/>
          </a:prstGeom>
          <a:noFill/>
        </p:spPr>
        <p:txBody>
          <a:bodyPr wrap="square">
            <a:spAutoFit/>
          </a:bodyPr>
          <a:lstStyle/>
          <a:p>
            <a:pPr marL="285750" indent="-285750" algn="l">
              <a:buFont typeface="Arial" panose="020B0604020202020204" pitchFamily="34" charset="0"/>
              <a:buChar char="•"/>
            </a:pPr>
            <a:r>
              <a:rPr lang="en-US" altLang="ja-JP" dirty="0">
                <a:solidFill>
                  <a:schemeClr val="tx1"/>
                </a:solidFill>
                <a:latin typeface="+mn-ea"/>
                <a:ea typeface="+mn-ea"/>
              </a:rPr>
              <a:t>Pending</a:t>
            </a:r>
            <a:r>
              <a:rPr lang="ja-JP" altLang="en-US" dirty="0">
                <a:solidFill>
                  <a:schemeClr val="tx1"/>
                </a:solidFill>
                <a:latin typeface="+mn-ea"/>
                <a:ea typeface="+mn-ea"/>
              </a:rPr>
              <a:t>属性：</a:t>
            </a:r>
            <a:endParaRPr lang="en-US" altLang="ja-JP" dirty="0">
              <a:solidFill>
                <a:schemeClr val="tx1"/>
              </a:solidFill>
              <a:latin typeface="+mn-ea"/>
              <a:ea typeface="+mn-ea"/>
            </a:endParaRPr>
          </a:p>
          <a:p>
            <a:pPr marL="285750" indent="-285750" algn="l">
              <a:buFont typeface="Wingdings" panose="05000000000000000000" pitchFamily="2" charset="2"/>
              <a:buChar char="ü"/>
            </a:pPr>
            <a:r>
              <a:rPr lang="en-US" altLang="zh-CN" sz="1600" dirty="0" err="1">
                <a:latin typeface="+mn-ea"/>
                <a:ea typeface="+mn-ea"/>
              </a:rPr>
              <a:t>Com_SendSignal</a:t>
            </a:r>
            <a:r>
              <a:rPr lang="en-US" altLang="zh-CN" sz="1600" dirty="0">
                <a:latin typeface="+mn-ea"/>
                <a:ea typeface="+mn-ea"/>
              </a:rPr>
              <a:t>( )</a:t>
            </a:r>
            <a:r>
              <a:rPr lang="zh-CN" altLang="en-US" sz="1600" dirty="0">
                <a:latin typeface="+mn-ea"/>
                <a:ea typeface="+mn-ea"/>
              </a:rPr>
              <a:t>服务请求调用具备</a:t>
            </a:r>
            <a:r>
              <a:rPr lang="en-US" altLang="zh-CN" sz="1600" dirty="0">
                <a:latin typeface="+mn-ea"/>
                <a:ea typeface="+mn-ea"/>
              </a:rPr>
              <a:t>Pending</a:t>
            </a:r>
            <a:r>
              <a:rPr lang="zh-CN" altLang="en-US" sz="1600" dirty="0">
                <a:latin typeface="+mn-ea"/>
                <a:ea typeface="+mn-ea"/>
              </a:rPr>
              <a:t>属性的信号发送，不会触发相关</a:t>
            </a:r>
            <a:r>
              <a:rPr lang="en-US" altLang="zh-CN" sz="1600" dirty="0">
                <a:latin typeface="+mn-ea"/>
                <a:ea typeface="+mn-ea"/>
              </a:rPr>
              <a:t>I-PDU</a:t>
            </a:r>
            <a:r>
              <a:rPr lang="zh-CN" altLang="en-US" sz="1600" dirty="0">
                <a:latin typeface="+mn-ea"/>
                <a:ea typeface="+mn-ea"/>
              </a:rPr>
              <a:t>的发送</a:t>
            </a:r>
            <a:endParaRPr lang="en-US" altLang="ja-JP" sz="1600" dirty="0">
              <a:latin typeface="+mn-ea"/>
              <a:ea typeface="+mn-ea"/>
            </a:endParaRPr>
          </a:p>
        </p:txBody>
      </p:sp>
      <p:sp>
        <p:nvSpPr>
          <p:cNvPr id="9" name="正方形/長方形 8">
            <a:extLst>
              <a:ext uri="{FF2B5EF4-FFF2-40B4-BE49-F238E27FC236}">
                <a16:creationId xmlns:a16="http://schemas.microsoft.com/office/drawing/2014/main" id="{07EEDE20-4B1D-47AF-B838-7B9EB72419A6}"/>
              </a:ext>
            </a:extLst>
          </p:cNvPr>
          <p:cNvSpPr/>
          <p:nvPr/>
        </p:nvSpPr>
        <p:spPr>
          <a:xfrm>
            <a:off x="155885" y="4029686"/>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信号的初始化</a:t>
            </a:r>
            <a:endParaRPr lang="en-US" altLang="zh-CN" dirty="0">
              <a:solidFill>
                <a:srgbClr val="FF0000"/>
              </a:solidFill>
              <a:latin typeface="微软雅黑"/>
              <a:ea typeface="微软雅黑"/>
              <a:cs typeface="Arial"/>
            </a:endParaRPr>
          </a:p>
        </p:txBody>
      </p:sp>
      <p:sp>
        <p:nvSpPr>
          <p:cNvPr id="10" name="テキスト ボックス 9">
            <a:extLst>
              <a:ext uri="{FF2B5EF4-FFF2-40B4-BE49-F238E27FC236}">
                <a16:creationId xmlns:a16="http://schemas.microsoft.com/office/drawing/2014/main" id="{524B7D95-B4DF-4F1C-9BB2-D98042E7D924}"/>
              </a:ext>
            </a:extLst>
          </p:cNvPr>
          <p:cNvSpPr txBox="1"/>
          <p:nvPr/>
        </p:nvSpPr>
        <p:spPr>
          <a:xfrm>
            <a:off x="155885" y="4440014"/>
            <a:ext cx="8785403" cy="1077218"/>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AUTOSAR COM</a:t>
            </a:r>
            <a:r>
              <a:rPr lang="ja-JP" altLang="en-US" sz="1600" dirty="0">
                <a:latin typeface="+mn-ea"/>
                <a:ea typeface="+mn-ea"/>
              </a:rPr>
              <a:t>在</a:t>
            </a:r>
            <a:r>
              <a:rPr lang="en-US" altLang="zh-CN" sz="1600" dirty="0" err="1">
                <a:solidFill>
                  <a:srgbClr val="FF0000"/>
                </a:solidFill>
                <a:latin typeface="+mn-ea"/>
                <a:ea typeface="+mn-ea"/>
              </a:rPr>
              <a:t>Com_Init</a:t>
            </a:r>
            <a:r>
              <a:rPr lang="en-US" altLang="zh-CN" sz="1600" dirty="0">
                <a:solidFill>
                  <a:srgbClr val="FF0000"/>
                </a:solidFill>
                <a:latin typeface="+mn-ea"/>
                <a:ea typeface="+mn-ea"/>
              </a:rPr>
              <a:t>()</a:t>
            </a:r>
            <a:r>
              <a:rPr lang="ja-JP" altLang="en-US" sz="1600" dirty="0">
                <a:latin typeface="+mn-ea"/>
                <a:ea typeface="+mn-ea"/>
              </a:rPr>
              <a:t>执行时，将初始化所有</a:t>
            </a:r>
            <a:r>
              <a:rPr lang="en-US" altLang="zh-CN" sz="1600" dirty="0">
                <a:latin typeface="+mn-ea"/>
                <a:ea typeface="+mn-ea"/>
              </a:rPr>
              <a:t>I-PDU</a:t>
            </a:r>
            <a:r>
              <a:rPr lang="ja-JP" altLang="en-US" sz="1600" dirty="0">
                <a:latin typeface="+mn-ea"/>
                <a:ea typeface="+mn-ea"/>
              </a:rPr>
              <a:t>内容</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首先用默认值（</a:t>
            </a:r>
            <a:r>
              <a:rPr lang="en-US" altLang="zh-CN" sz="1600" dirty="0" err="1">
                <a:latin typeface="+mn-ea"/>
                <a:ea typeface="+mn-ea"/>
              </a:rPr>
              <a:t>ComTxIPduUnusedAreasDefault</a:t>
            </a:r>
            <a:r>
              <a:rPr lang="zh-CN" altLang="en-US" sz="1600" dirty="0">
                <a:latin typeface="+mn-ea"/>
                <a:ea typeface="+mn-ea"/>
              </a:rPr>
              <a:t>）</a:t>
            </a:r>
            <a:r>
              <a:rPr lang="ja-JP" altLang="en-US" sz="1600" dirty="0">
                <a:latin typeface="+mn-ea"/>
                <a:ea typeface="+mn-ea"/>
              </a:rPr>
              <a:t>表示字节</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然后根据所包含信号的初始值（</a:t>
            </a:r>
            <a:r>
              <a:rPr lang="en-US" altLang="zh-CN" sz="1600" dirty="0" err="1">
                <a:latin typeface="+mn-ea"/>
                <a:ea typeface="+mn-ea"/>
              </a:rPr>
              <a:t>ComSignalInitValue</a:t>
            </a:r>
            <a:r>
              <a:rPr lang="en-US" altLang="zh-CN" sz="1600" dirty="0">
                <a:latin typeface="+mn-ea"/>
                <a:ea typeface="+mn-ea"/>
              </a:rPr>
              <a:t>)</a:t>
            </a:r>
            <a:r>
              <a:rPr lang="ja-JP" altLang="en-US" sz="1600" dirty="0">
                <a:latin typeface="+mn-ea"/>
                <a:ea typeface="+mn-ea"/>
              </a:rPr>
              <a:t>和更新位来表示位</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初始化过程中，无法使能</a:t>
            </a:r>
            <a:r>
              <a:rPr lang="en-US" altLang="zh-CN" sz="1600" dirty="0">
                <a:latin typeface="+mn-ea"/>
                <a:ea typeface="+mn-ea"/>
              </a:rPr>
              <a:t>ECU</a:t>
            </a:r>
            <a:r>
              <a:rPr lang="ja-JP" altLang="en-US" sz="1600" dirty="0">
                <a:latin typeface="+mn-ea"/>
                <a:ea typeface="+mn-ea"/>
              </a:rPr>
              <a:t>内部的通信功能</a:t>
            </a:r>
            <a:endParaRPr lang="en-US" altLang="ja-JP" sz="1600" dirty="0">
              <a:latin typeface="+mn-ea"/>
              <a:ea typeface="+mn-ea"/>
            </a:endParaRPr>
          </a:p>
        </p:txBody>
      </p:sp>
    </p:spTree>
    <p:extLst>
      <p:ext uri="{BB962C8B-B14F-4D97-AF65-F5344CB8AC3E}">
        <p14:creationId xmlns:p14="http://schemas.microsoft.com/office/powerpoint/2010/main" val="2819410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信号的发送过程</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3046988"/>
          </a:xfrm>
          <a:prstGeom prst="rect">
            <a:avLst/>
          </a:prstGeom>
          <a:noFill/>
        </p:spPr>
        <p:txBody>
          <a:bodyPr wrap="square">
            <a:spAutoFit/>
          </a:bodyPr>
          <a:lstStyle/>
          <a:p>
            <a:pPr marL="285750" indent="-285750" algn="l">
              <a:buFont typeface="Wingdings" panose="05000000000000000000" pitchFamily="2" charset="2"/>
              <a:buChar char="ü"/>
            </a:pPr>
            <a:r>
              <a:rPr lang="zh-CN" altLang="en-US" sz="1600" dirty="0">
                <a:latin typeface="+mn-ea"/>
                <a:ea typeface="+mn-ea"/>
              </a:rPr>
              <a:t>在发送过程中，</a:t>
            </a:r>
            <a:r>
              <a:rPr lang="zh-CN" altLang="en-US" sz="1600" dirty="0">
                <a:solidFill>
                  <a:srgbClr val="FF0000"/>
                </a:solidFill>
                <a:latin typeface="+mn-ea"/>
                <a:ea typeface="+mn-ea"/>
              </a:rPr>
              <a:t>应用层调用</a:t>
            </a:r>
            <a:r>
              <a:rPr lang="en-US" altLang="zh-CN" sz="1600" dirty="0">
                <a:solidFill>
                  <a:srgbClr val="FF0000"/>
                </a:solidFill>
                <a:latin typeface="+mn-ea"/>
                <a:ea typeface="+mn-ea"/>
              </a:rPr>
              <a:t>COM</a:t>
            </a:r>
            <a:r>
              <a:rPr lang="zh-CN" altLang="en-US" sz="1600" dirty="0">
                <a:solidFill>
                  <a:srgbClr val="FF0000"/>
                </a:solidFill>
                <a:latin typeface="+mn-ea"/>
                <a:ea typeface="+mn-ea"/>
              </a:rPr>
              <a:t>层提供的信号或信号簇发送函数</a:t>
            </a:r>
            <a:r>
              <a:rPr lang="zh-CN" altLang="en-US" sz="1600" dirty="0">
                <a:latin typeface="+mn-ea"/>
                <a:ea typeface="+mn-ea"/>
              </a:rPr>
              <a:t>，根据配置，信号或信号簇的数据经过</a:t>
            </a:r>
            <a:r>
              <a:rPr lang="zh-CN" altLang="en-US" sz="1600" dirty="0">
                <a:solidFill>
                  <a:srgbClr val="FF0000"/>
                </a:solidFill>
                <a:latin typeface="+mn-ea"/>
                <a:ea typeface="+mn-ea"/>
              </a:rPr>
              <a:t>字节顺序</a:t>
            </a:r>
            <a:r>
              <a:rPr lang="zh-CN" altLang="en-US" sz="1600" dirty="0">
                <a:latin typeface="+mn-ea"/>
                <a:ea typeface="+mn-ea"/>
              </a:rPr>
              <a:t>转换后被更新到</a:t>
            </a:r>
            <a:r>
              <a:rPr lang="en-US" altLang="zh-CN" sz="1600" dirty="0">
                <a:latin typeface="+mn-ea"/>
                <a:ea typeface="+mn-ea"/>
              </a:rPr>
              <a:t>I-PDU</a:t>
            </a:r>
            <a:r>
              <a:rPr lang="zh-CN" altLang="en-US" sz="1600" dirty="0">
                <a:latin typeface="+mn-ea"/>
                <a:ea typeface="+mn-ea"/>
              </a:rPr>
              <a:t>中相应的位置。</a:t>
            </a:r>
            <a:endParaRPr lang="en-US" altLang="zh-CN"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同一</a:t>
            </a:r>
            <a:r>
              <a:rPr lang="en-US" altLang="zh-CN" sz="1600" dirty="0">
                <a:latin typeface="+mn-ea"/>
                <a:ea typeface="+mn-ea"/>
              </a:rPr>
              <a:t>I-PDU</a:t>
            </a:r>
            <a:r>
              <a:rPr lang="zh-CN" altLang="en-US" sz="1600" dirty="0">
                <a:latin typeface="+mn-ea"/>
                <a:ea typeface="+mn-ea"/>
              </a:rPr>
              <a:t>可以设置两种发送模式，对其中各信号的传输模式条件进行计算，</a:t>
            </a:r>
            <a:r>
              <a:rPr lang="en-US" altLang="zh-CN" sz="1600" dirty="0">
                <a:latin typeface="+mn-ea"/>
                <a:ea typeface="+mn-ea"/>
              </a:rPr>
              <a:t>I-PDU</a:t>
            </a:r>
            <a:r>
              <a:rPr lang="zh-CN" altLang="en-US" sz="1600" dirty="0">
                <a:latin typeface="+mn-ea"/>
                <a:ea typeface="+mn-ea"/>
              </a:rPr>
              <a:t>选择其中一种发送模式进行发送。</a:t>
            </a:r>
            <a:r>
              <a:rPr lang="zh-CN" altLang="en-US" sz="1600" dirty="0">
                <a:solidFill>
                  <a:schemeClr val="tx1"/>
                </a:solidFill>
                <a:latin typeface="+mn-ea"/>
                <a:ea typeface="+mn-ea"/>
              </a:rPr>
              <a:t>然后启动发送死限监控</a:t>
            </a:r>
            <a:r>
              <a:rPr lang="zh-CN" altLang="en-US" sz="1600" dirty="0">
                <a:latin typeface="+mn-ea"/>
                <a:ea typeface="+mn-ea"/>
              </a:rPr>
              <a:t>，调用</a:t>
            </a:r>
            <a:r>
              <a:rPr lang="en-US" altLang="zh-CN" sz="1600" dirty="0" err="1">
                <a:solidFill>
                  <a:schemeClr val="tx1"/>
                </a:solidFill>
                <a:latin typeface="+mn-ea"/>
                <a:ea typeface="+mn-ea"/>
              </a:rPr>
              <a:t>PduR_ComTransmit</a:t>
            </a:r>
            <a:r>
              <a:rPr lang="en-US" altLang="zh-CN" sz="1600" dirty="0">
                <a:solidFill>
                  <a:schemeClr val="tx1"/>
                </a:solidFill>
                <a:latin typeface="+mn-ea"/>
                <a:ea typeface="+mn-ea"/>
              </a:rPr>
              <a:t>()</a:t>
            </a:r>
            <a:r>
              <a:rPr lang="zh-CN" altLang="en-US" sz="1600" dirty="0">
                <a:solidFill>
                  <a:schemeClr val="tx1"/>
                </a:solidFill>
                <a:latin typeface="+mn-ea"/>
                <a:ea typeface="+mn-ea"/>
              </a:rPr>
              <a:t>函数  </a:t>
            </a:r>
            <a:r>
              <a:rPr lang="en-US" altLang="zh-CN" sz="1600" dirty="0">
                <a:solidFill>
                  <a:schemeClr val="tx1"/>
                </a:solidFill>
                <a:latin typeface="+mn-ea"/>
                <a:ea typeface="+mn-ea"/>
              </a:rPr>
              <a:t> [SWS_Com_00669]</a:t>
            </a:r>
            <a:r>
              <a:rPr lang="zh-CN" altLang="en-US" sz="1600" dirty="0">
                <a:solidFill>
                  <a:schemeClr val="tx1"/>
                </a:solidFill>
                <a:latin typeface="+mn-ea"/>
                <a:ea typeface="+mn-ea"/>
              </a:rPr>
              <a:t> 将</a:t>
            </a:r>
            <a:r>
              <a:rPr lang="en-US" altLang="zh-CN" sz="1600" dirty="0">
                <a:latin typeface="+mn-ea"/>
                <a:ea typeface="+mn-ea"/>
              </a:rPr>
              <a:t>I-PDU</a:t>
            </a:r>
            <a:r>
              <a:rPr lang="zh-CN" altLang="en-US" sz="1600" dirty="0">
                <a:latin typeface="+mn-ea"/>
                <a:ea typeface="+mn-ea"/>
              </a:rPr>
              <a:t>发送到</a:t>
            </a:r>
            <a:r>
              <a:rPr lang="en-US" altLang="zh-CN" sz="1600" dirty="0">
                <a:solidFill>
                  <a:srgbClr val="FF0000"/>
                </a:solidFill>
                <a:latin typeface="+mn-ea"/>
                <a:ea typeface="+mn-ea"/>
              </a:rPr>
              <a:t>PDUR </a:t>
            </a:r>
            <a:r>
              <a:rPr lang="zh-CN" altLang="en-US" sz="1600" dirty="0">
                <a:latin typeface="+mn-ea"/>
                <a:ea typeface="+mn-ea"/>
              </a:rPr>
              <a:t>。</a:t>
            </a:r>
            <a:endParaRPr lang="en-US" altLang="zh-CN" sz="1600" dirty="0">
              <a:latin typeface="+mn-ea"/>
              <a:ea typeface="+mn-ea"/>
            </a:endParaRPr>
          </a:p>
          <a:p>
            <a:pPr marL="285750" indent="-285750" algn="l">
              <a:buFont typeface="Wingdings" panose="05000000000000000000" pitchFamily="2" charset="2"/>
              <a:buChar char="ü"/>
            </a:pPr>
            <a:endParaRPr lang="zh-CN" altLang="en-US"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根据该信号的配置，判定是内部消息还是外部消息。</a:t>
            </a:r>
          </a:p>
          <a:p>
            <a:pPr algn="l"/>
            <a:r>
              <a:rPr lang="en-US" altLang="zh-CN" sz="1600" dirty="0">
                <a:solidFill>
                  <a:schemeClr val="tx1"/>
                </a:solidFill>
                <a:latin typeface="+mn-ea"/>
                <a:ea typeface="+mn-ea"/>
              </a:rPr>
              <a:t>1</a:t>
            </a:r>
            <a:r>
              <a:rPr lang="zh-CN" altLang="en-US" sz="1600" dirty="0">
                <a:solidFill>
                  <a:schemeClr val="tx1"/>
                </a:solidFill>
                <a:latin typeface="+mn-ea"/>
                <a:ea typeface="+mn-ea"/>
              </a:rPr>
              <a:t>）对于内部发送：</a:t>
            </a:r>
            <a:r>
              <a:rPr lang="zh-CN" altLang="en-US" sz="1600" dirty="0">
                <a:solidFill>
                  <a:srgbClr val="FF0000"/>
                </a:solidFill>
                <a:latin typeface="+mn-ea"/>
                <a:ea typeface="+mn-ea"/>
              </a:rPr>
              <a:t>直接将信号数据复制到接收信号数据区</a:t>
            </a:r>
            <a:r>
              <a:rPr lang="zh-CN" altLang="en-US" sz="1600" dirty="0">
                <a:latin typeface="+mn-ea"/>
                <a:ea typeface="+mn-ea"/>
              </a:rPr>
              <a:t>，并执行通知操作；</a:t>
            </a:r>
            <a:endParaRPr lang="en-US" altLang="zh-CN" sz="1600" dirty="0">
              <a:latin typeface="+mn-ea"/>
              <a:ea typeface="+mn-ea"/>
            </a:endParaRPr>
          </a:p>
          <a:p>
            <a:pPr algn="l"/>
            <a:r>
              <a:rPr lang="en-US" altLang="zh-CN" sz="1600" dirty="0">
                <a:latin typeface="+mn-ea"/>
                <a:ea typeface="+mn-ea"/>
              </a:rPr>
              <a:t>2</a:t>
            </a:r>
            <a:r>
              <a:rPr lang="zh-CN" altLang="en-US" sz="1600" dirty="0">
                <a:latin typeface="+mn-ea"/>
                <a:ea typeface="+mn-ea"/>
              </a:rPr>
              <a:t>）对于外部发送：若该信号发送属性为触发，则该信号所属的</a:t>
            </a:r>
            <a:r>
              <a:rPr lang="en-US" altLang="zh-CN" sz="1600" dirty="0">
                <a:latin typeface="+mn-ea"/>
                <a:ea typeface="+mn-ea"/>
              </a:rPr>
              <a:t>I-PDU</a:t>
            </a:r>
            <a:r>
              <a:rPr lang="zh-CN" altLang="en-US" sz="1600" dirty="0">
                <a:latin typeface="+mn-ea"/>
                <a:ea typeface="+mn-ea"/>
              </a:rPr>
              <a:t>将立即发送（除非该</a:t>
            </a:r>
            <a:r>
              <a:rPr lang="en-US" altLang="zh-CN" sz="1600" dirty="0">
                <a:latin typeface="+mn-ea"/>
                <a:ea typeface="+mn-ea"/>
              </a:rPr>
              <a:t>I-PDU</a:t>
            </a:r>
            <a:r>
              <a:rPr lang="zh-CN" altLang="en-US" sz="1600" dirty="0">
                <a:latin typeface="+mn-ea"/>
                <a:ea typeface="+mn-ea"/>
              </a:rPr>
              <a:t>发送模式为周期传输模式），若该信号发送属性为延迟，则不进行传输。</a:t>
            </a:r>
            <a:endParaRPr lang="en-US" altLang="zh-CN" sz="1600" dirty="0">
              <a:latin typeface="+mn-ea"/>
              <a:ea typeface="+mn-ea"/>
            </a:endParaRPr>
          </a:p>
          <a:p>
            <a:pPr algn="l"/>
            <a:r>
              <a:rPr lang="en-US" altLang="zh-CN" sz="1600" dirty="0">
                <a:latin typeface="+mn-ea"/>
                <a:ea typeface="+mn-ea"/>
              </a:rPr>
              <a:t>3</a:t>
            </a:r>
            <a:r>
              <a:rPr lang="zh-CN" altLang="en-US" sz="1600" dirty="0">
                <a:latin typeface="+mn-ea"/>
                <a:ea typeface="+mn-ea"/>
              </a:rPr>
              <a:t>）发送时，信号经过字节顺序转换后数据被复制到</a:t>
            </a:r>
            <a:r>
              <a:rPr lang="en-US" altLang="zh-CN" sz="1600" dirty="0">
                <a:latin typeface="+mn-ea"/>
                <a:ea typeface="+mn-ea"/>
              </a:rPr>
              <a:t>I-PDU</a:t>
            </a:r>
            <a:r>
              <a:rPr lang="zh-CN" altLang="en-US" sz="1600" dirty="0">
                <a:latin typeface="+mn-ea"/>
                <a:ea typeface="+mn-ea"/>
              </a:rPr>
              <a:t>中，同时设置相关更新位信息，然后根据该</a:t>
            </a:r>
            <a:r>
              <a:rPr lang="en-US" altLang="zh-CN" sz="1600" dirty="0">
                <a:latin typeface="+mn-ea"/>
                <a:ea typeface="+mn-ea"/>
              </a:rPr>
              <a:t>I-PDU</a:t>
            </a:r>
            <a:r>
              <a:rPr lang="zh-CN" altLang="en-US" sz="1600" dirty="0">
                <a:latin typeface="+mn-ea"/>
                <a:ea typeface="+mn-ea"/>
              </a:rPr>
              <a:t>的</a:t>
            </a:r>
            <a:r>
              <a:rPr lang="en-US" altLang="zh-CN" sz="1600" dirty="0">
                <a:solidFill>
                  <a:srgbClr val="FF0000"/>
                </a:solidFill>
                <a:latin typeface="+mn-ea"/>
                <a:ea typeface="+mn-ea"/>
              </a:rPr>
              <a:t>TMS</a:t>
            </a:r>
            <a:r>
              <a:rPr lang="zh-CN" altLang="en-US" sz="1600" dirty="0">
                <a:latin typeface="+mn-ea"/>
                <a:ea typeface="+mn-ea"/>
              </a:rPr>
              <a:t>切换传输模式，进行传输并设置启动相关定时器。</a:t>
            </a:r>
            <a:endParaRPr lang="en-US" altLang="ja-JP" sz="1600" dirty="0">
              <a:latin typeface="+mn-ea"/>
              <a:ea typeface="+mn-ea"/>
            </a:endParaRPr>
          </a:p>
        </p:txBody>
      </p:sp>
    </p:spTree>
    <p:extLst>
      <p:ext uri="{BB962C8B-B14F-4D97-AF65-F5344CB8AC3E}">
        <p14:creationId xmlns:p14="http://schemas.microsoft.com/office/powerpoint/2010/main" val="1943216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信号的接收过程</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2800767"/>
          </a:xfrm>
          <a:prstGeom prst="rect">
            <a:avLst/>
          </a:prstGeom>
          <a:noFill/>
        </p:spPr>
        <p:txBody>
          <a:bodyPr wrap="square">
            <a:spAutoFit/>
          </a:bodyPr>
          <a:lstStyle/>
          <a:p>
            <a:pPr marL="285750" indent="-285750" algn="l">
              <a:buFont typeface="Wingdings" panose="05000000000000000000" pitchFamily="2" charset="2"/>
              <a:buChar char="ü"/>
            </a:pPr>
            <a:r>
              <a:rPr lang="zh-CN" altLang="en-US" sz="1600" dirty="0">
                <a:latin typeface="+mn-ea"/>
                <a:ea typeface="+mn-ea"/>
              </a:rPr>
              <a:t>在接收过程中，</a:t>
            </a:r>
            <a:r>
              <a:rPr lang="zh-CN" altLang="en-US" sz="1600" dirty="0">
                <a:solidFill>
                  <a:srgbClr val="FF0000"/>
                </a:solidFill>
                <a:latin typeface="+mn-ea"/>
                <a:ea typeface="+mn-ea"/>
              </a:rPr>
              <a:t>当</a:t>
            </a:r>
            <a:r>
              <a:rPr lang="en-US" altLang="zh-CN" sz="1600" dirty="0">
                <a:solidFill>
                  <a:srgbClr val="FF0000"/>
                </a:solidFill>
                <a:latin typeface="+mn-ea"/>
                <a:ea typeface="+mn-ea"/>
              </a:rPr>
              <a:t>PDUR</a:t>
            </a:r>
            <a:r>
              <a:rPr lang="zh-CN" altLang="en-US" sz="1600" dirty="0">
                <a:solidFill>
                  <a:srgbClr val="FF0000"/>
                </a:solidFill>
                <a:latin typeface="+mn-ea"/>
                <a:ea typeface="+mn-ea"/>
              </a:rPr>
              <a:t>接收到</a:t>
            </a:r>
            <a:r>
              <a:rPr lang="en-US" altLang="zh-CN" sz="1600" dirty="0">
                <a:solidFill>
                  <a:srgbClr val="FF0000"/>
                </a:solidFill>
                <a:latin typeface="+mn-ea"/>
                <a:ea typeface="+mn-ea"/>
              </a:rPr>
              <a:t>I-PDU</a:t>
            </a:r>
            <a:r>
              <a:rPr lang="zh-CN" altLang="en-US" sz="1600" dirty="0">
                <a:solidFill>
                  <a:srgbClr val="FF0000"/>
                </a:solidFill>
                <a:latin typeface="+mn-ea"/>
                <a:ea typeface="+mn-ea"/>
              </a:rPr>
              <a:t>时，</a:t>
            </a:r>
            <a:r>
              <a:rPr lang="en-US" altLang="zh-CN" sz="1600" dirty="0">
                <a:solidFill>
                  <a:srgbClr val="FF0000"/>
                </a:solidFill>
                <a:latin typeface="+mn-ea"/>
                <a:ea typeface="+mn-ea"/>
              </a:rPr>
              <a:t> PDUR</a:t>
            </a:r>
            <a:r>
              <a:rPr lang="zh-CN" altLang="en-US" sz="1600" dirty="0">
                <a:solidFill>
                  <a:srgbClr val="FF0000"/>
                </a:solidFill>
                <a:latin typeface="+mn-ea"/>
                <a:ea typeface="+mn-ea"/>
              </a:rPr>
              <a:t>将调用</a:t>
            </a:r>
            <a:r>
              <a:rPr lang="en-US" altLang="zh-CN" sz="1600" dirty="0">
                <a:solidFill>
                  <a:srgbClr val="FF0000"/>
                </a:solidFill>
                <a:latin typeface="+mn-ea"/>
                <a:ea typeface="+mn-ea"/>
              </a:rPr>
              <a:t>COM</a:t>
            </a:r>
            <a:r>
              <a:rPr lang="zh-CN" altLang="en-US" sz="1600" dirty="0">
                <a:solidFill>
                  <a:srgbClr val="FF0000"/>
                </a:solidFill>
                <a:latin typeface="+mn-ea"/>
                <a:ea typeface="+mn-ea"/>
              </a:rPr>
              <a:t>层提供的指示函数</a:t>
            </a:r>
            <a:r>
              <a:rPr lang="en-US" altLang="zh-CN" sz="1600" dirty="0" err="1">
                <a:solidFill>
                  <a:srgbClr val="FF0000"/>
                </a:solidFill>
                <a:latin typeface="+mn-ea"/>
                <a:ea typeface="+mn-ea"/>
              </a:rPr>
              <a:t>Com_RxIndication</a:t>
            </a:r>
            <a:r>
              <a:rPr lang="en-US" altLang="zh-CN" sz="1600" dirty="0">
                <a:solidFill>
                  <a:srgbClr val="FF0000"/>
                </a:solidFill>
                <a:latin typeface="+mn-ea"/>
                <a:ea typeface="+mn-ea"/>
              </a:rPr>
              <a:t>()</a:t>
            </a:r>
            <a:r>
              <a:rPr lang="zh-CN" altLang="en-US" sz="1600" dirty="0">
                <a:latin typeface="+mn-ea"/>
                <a:ea typeface="+mn-ea"/>
              </a:rPr>
              <a:t>，将</a:t>
            </a:r>
            <a:r>
              <a:rPr lang="en-US" altLang="zh-CN" sz="1600" dirty="0">
                <a:latin typeface="+mn-ea"/>
                <a:ea typeface="+mn-ea"/>
              </a:rPr>
              <a:t>I-PDU</a:t>
            </a:r>
            <a:r>
              <a:rPr lang="zh-CN" altLang="en-US" sz="1600" dirty="0">
                <a:latin typeface="+mn-ea"/>
                <a:ea typeface="+mn-ea"/>
              </a:rPr>
              <a:t>的数据从底层拷贝到</a:t>
            </a:r>
            <a:r>
              <a:rPr lang="en-US" altLang="zh-CN" sz="1600" dirty="0">
                <a:latin typeface="+mn-ea"/>
                <a:ea typeface="+mn-ea"/>
              </a:rPr>
              <a:t>COM</a:t>
            </a:r>
            <a:r>
              <a:rPr lang="zh-CN" altLang="en-US" sz="1600" dirty="0">
                <a:latin typeface="+mn-ea"/>
                <a:ea typeface="+mn-ea"/>
              </a:rPr>
              <a:t>中。</a:t>
            </a:r>
            <a:endParaRPr lang="en-US" altLang="zh-CN"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调用信号或信号簇的接收函数后，该</a:t>
            </a:r>
            <a:r>
              <a:rPr lang="en-US" altLang="zh-CN" sz="1600" dirty="0">
                <a:latin typeface="+mn-ea"/>
                <a:ea typeface="+mn-ea"/>
              </a:rPr>
              <a:t>I-PDU</a:t>
            </a:r>
            <a:r>
              <a:rPr lang="zh-CN" altLang="en-US" sz="1600" dirty="0">
                <a:latin typeface="+mn-ea"/>
                <a:ea typeface="+mn-ea"/>
              </a:rPr>
              <a:t>中的信号或信号簇将经过字节顺序转换、符号扩展和接收过滤后，数据被拷贝到应用层。</a:t>
            </a:r>
          </a:p>
          <a:p>
            <a:pPr marL="285750" indent="-285750" algn="l">
              <a:buFont typeface="Wingdings" panose="05000000000000000000" pitchFamily="2" charset="2"/>
              <a:buChar char="ü"/>
            </a:pPr>
            <a:endParaRPr lang="zh-CN" altLang="en-US"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接收过程要判断是内部信号还是外部信号。</a:t>
            </a:r>
          </a:p>
          <a:p>
            <a:pPr algn="l"/>
            <a:r>
              <a:rPr lang="en-US" altLang="zh-CN" sz="1600" dirty="0">
                <a:latin typeface="+mn-ea"/>
                <a:ea typeface="+mn-ea"/>
              </a:rPr>
              <a:t>1</a:t>
            </a:r>
            <a:r>
              <a:rPr lang="zh-CN" altLang="en-US" sz="1600" dirty="0">
                <a:latin typeface="+mn-ea"/>
                <a:ea typeface="+mn-ea"/>
              </a:rPr>
              <a:t>）对于内部接收，直接将信号数据复制到接收信号数据区；</a:t>
            </a:r>
            <a:endParaRPr lang="en-US" altLang="zh-CN" sz="1600" dirty="0">
              <a:latin typeface="+mn-ea"/>
              <a:ea typeface="+mn-ea"/>
            </a:endParaRPr>
          </a:p>
          <a:p>
            <a:pPr algn="l"/>
            <a:r>
              <a:rPr lang="en-US" altLang="zh-CN" sz="1600" dirty="0">
                <a:latin typeface="+mn-ea"/>
                <a:ea typeface="+mn-ea"/>
              </a:rPr>
              <a:t>2</a:t>
            </a:r>
            <a:r>
              <a:rPr lang="zh-CN" altLang="en-US" sz="1600" dirty="0">
                <a:latin typeface="+mn-ea"/>
                <a:ea typeface="+mn-ea"/>
              </a:rPr>
              <a:t>）对于外部接收，首先判断对于的</a:t>
            </a:r>
            <a:r>
              <a:rPr lang="en-US" altLang="zh-CN" sz="1600" dirty="0">
                <a:latin typeface="+mn-ea"/>
                <a:ea typeface="+mn-ea"/>
              </a:rPr>
              <a:t>I-PDU</a:t>
            </a:r>
            <a:r>
              <a:rPr lang="zh-CN" altLang="en-US" sz="1600" dirty="0">
                <a:latin typeface="+mn-ea"/>
                <a:ea typeface="+mn-ea"/>
              </a:rPr>
              <a:t>组是否启动，若启动，返回</a:t>
            </a:r>
            <a:r>
              <a:rPr lang="en-US" altLang="zh-CN" sz="1600" dirty="0">
                <a:solidFill>
                  <a:srgbClr val="FF0000"/>
                </a:solidFill>
                <a:latin typeface="+mn-ea"/>
                <a:ea typeface="+mn-ea"/>
              </a:rPr>
              <a:t>E_OK</a:t>
            </a:r>
            <a:r>
              <a:rPr lang="zh-CN" altLang="en-US" sz="1600" dirty="0">
                <a:latin typeface="+mn-ea"/>
                <a:ea typeface="+mn-ea"/>
              </a:rPr>
              <a:t>，否则返回</a:t>
            </a:r>
            <a:r>
              <a:rPr lang="en-US" altLang="zh-CN" sz="1600" dirty="0">
                <a:latin typeface="+mn-ea"/>
                <a:ea typeface="+mn-ea"/>
              </a:rPr>
              <a:t>COM_STOP</a:t>
            </a:r>
            <a:r>
              <a:rPr lang="zh-CN" altLang="en-US" sz="1600" dirty="0">
                <a:latin typeface="+mn-ea"/>
                <a:ea typeface="+mn-ea"/>
              </a:rPr>
              <a:t>，取消并重启该</a:t>
            </a:r>
            <a:r>
              <a:rPr lang="en-US" altLang="zh-CN" sz="1600" dirty="0">
                <a:latin typeface="+mn-ea"/>
                <a:ea typeface="+mn-ea"/>
              </a:rPr>
              <a:t>I-PDU</a:t>
            </a:r>
            <a:r>
              <a:rPr lang="zh-CN" altLang="en-US" sz="1600" dirty="0">
                <a:latin typeface="+mn-ea"/>
                <a:ea typeface="+mn-ea"/>
              </a:rPr>
              <a:t>的相关死限监控定时器，将数据复制到</a:t>
            </a:r>
            <a:r>
              <a:rPr lang="en-US" altLang="zh-CN" sz="1600" dirty="0">
                <a:latin typeface="+mn-ea"/>
                <a:ea typeface="+mn-ea"/>
              </a:rPr>
              <a:t>I-PDU</a:t>
            </a:r>
            <a:r>
              <a:rPr lang="zh-CN" altLang="en-US" sz="1600" dirty="0">
                <a:latin typeface="+mn-ea"/>
                <a:ea typeface="+mn-ea"/>
              </a:rPr>
              <a:t>数据区，</a:t>
            </a:r>
            <a:r>
              <a:rPr lang="en-US" altLang="zh-CN" sz="1600" dirty="0">
                <a:latin typeface="+mn-ea"/>
                <a:ea typeface="+mn-ea"/>
              </a:rPr>
              <a:t>I-PDU</a:t>
            </a:r>
            <a:r>
              <a:rPr lang="zh-CN" altLang="en-US" sz="1600" dirty="0">
                <a:latin typeface="+mn-ea"/>
                <a:ea typeface="+mn-ea"/>
              </a:rPr>
              <a:t>中的信号经过字节书序转换、符号扩展和过滤机制后，复制到接收信号数据区，再执行通知操作，通知上层软件调用相关</a:t>
            </a:r>
            <a:r>
              <a:rPr lang="en-US" altLang="zh-CN" sz="1600" dirty="0">
                <a:latin typeface="+mn-ea"/>
                <a:ea typeface="+mn-ea"/>
              </a:rPr>
              <a:t>API</a:t>
            </a:r>
            <a:r>
              <a:rPr lang="zh-CN" altLang="en-US" sz="1600" dirty="0">
                <a:latin typeface="+mn-ea"/>
                <a:ea typeface="+mn-ea"/>
              </a:rPr>
              <a:t>函数接收信号。</a:t>
            </a:r>
            <a:endParaRPr lang="en-US" altLang="zh-CN" sz="1600" dirty="0">
              <a:latin typeface="+mn-ea"/>
              <a:ea typeface="+mn-ea"/>
            </a:endParaRPr>
          </a:p>
        </p:txBody>
      </p:sp>
    </p:spTree>
    <p:extLst>
      <p:ext uri="{BB962C8B-B14F-4D97-AF65-F5344CB8AC3E}">
        <p14:creationId xmlns:p14="http://schemas.microsoft.com/office/powerpoint/2010/main" val="1664426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传输模式切换</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1569660"/>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COM</a:t>
            </a:r>
            <a:r>
              <a:rPr lang="zh-CN" altLang="en-US" sz="1600" dirty="0">
                <a:latin typeface="+mn-ea"/>
                <a:ea typeface="+mn-ea"/>
              </a:rPr>
              <a:t>模块主要实现信号或信号簇的收发功能，定义了</a:t>
            </a:r>
            <a:r>
              <a:rPr lang="en-US" altLang="zh-CN" sz="1600" dirty="0">
                <a:latin typeface="+mn-ea"/>
                <a:ea typeface="+mn-ea"/>
              </a:rPr>
              <a:t>4</a:t>
            </a:r>
            <a:r>
              <a:rPr lang="zh-CN" altLang="en-US" sz="1600" dirty="0">
                <a:latin typeface="+mn-ea"/>
                <a:ea typeface="+mn-ea"/>
              </a:rPr>
              <a:t>种信号传输模式</a:t>
            </a:r>
            <a:endParaRPr lang="en-US" altLang="zh-CN" sz="1600" dirty="0">
              <a:latin typeface="+mn-ea"/>
              <a:ea typeface="+mn-ea"/>
            </a:endParaRPr>
          </a:p>
          <a:p>
            <a:pPr algn="l"/>
            <a:r>
              <a:rPr lang="en-US" altLang="zh-CN" sz="1600" dirty="0">
                <a:latin typeface="+mn-ea"/>
                <a:ea typeface="+mn-ea"/>
              </a:rPr>
              <a:t>1</a:t>
            </a:r>
            <a:r>
              <a:rPr lang="zh-CN" altLang="en-US" sz="1600" dirty="0">
                <a:latin typeface="+mn-ea"/>
                <a:ea typeface="+mn-ea"/>
              </a:rPr>
              <a:t>）直接</a:t>
            </a:r>
            <a:r>
              <a:rPr lang="en-US" altLang="zh-CN" sz="1600" dirty="0">
                <a:latin typeface="+mn-ea"/>
                <a:ea typeface="+mn-ea"/>
              </a:rPr>
              <a:t>/N</a:t>
            </a:r>
            <a:r>
              <a:rPr lang="zh-CN" altLang="en-US" sz="1600" dirty="0">
                <a:latin typeface="+mn-ea"/>
                <a:ea typeface="+mn-ea"/>
              </a:rPr>
              <a:t>次传输模式（</a:t>
            </a:r>
            <a:r>
              <a:rPr lang="en-US" altLang="zh-CN" sz="1600" dirty="0">
                <a:latin typeface="+mn-ea"/>
                <a:ea typeface="+mn-ea"/>
              </a:rPr>
              <a:t>Direct/n-times</a:t>
            </a:r>
            <a:r>
              <a:rPr lang="zh-CN" altLang="en-US" sz="1600" dirty="0">
                <a:latin typeface="+mn-ea"/>
                <a:ea typeface="+mn-ea"/>
              </a:rPr>
              <a:t>模式）</a:t>
            </a:r>
            <a:endParaRPr lang="en-US" altLang="zh-CN" sz="1600" dirty="0">
              <a:latin typeface="+mn-ea"/>
              <a:ea typeface="+mn-ea"/>
            </a:endParaRPr>
          </a:p>
          <a:p>
            <a:pPr algn="l"/>
            <a:r>
              <a:rPr lang="zh-CN" altLang="en-US" sz="1600" dirty="0">
                <a:latin typeface="+mn-ea"/>
                <a:ea typeface="+mn-ea"/>
              </a:rPr>
              <a:t>包含于该</a:t>
            </a:r>
            <a:r>
              <a:rPr lang="en-US" altLang="zh-CN" sz="1600" dirty="0">
                <a:latin typeface="+mn-ea"/>
                <a:ea typeface="+mn-ea"/>
              </a:rPr>
              <a:t>I-PDU</a:t>
            </a:r>
            <a:r>
              <a:rPr lang="zh-CN" altLang="en-US" sz="1600" dirty="0">
                <a:solidFill>
                  <a:schemeClr val="tx1"/>
                </a:solidFill>
                <a:latin typeface="+mn-ea"/>
                <a:ea typeface="+mn-ea"/>
              </a:rPr>
              <a:t>的</a:t>
            </a:r>
            <a:r>
              <a:rPr lang="zh-CN" altLang="en-US" sz="1600" dirty="0">
                <a:solidFill>
                  <a:srgbClr val="FF0000"/>
                </a:solidFill>
                <a:latin typeface="+mn-ea"/>
                <a:ea typeface="+mn-ea"/>
              </a:rPr>
              <a:t>任何具备</a:t>
            </a:r>
            <a:r>
              <a:rPr lang="en-US" altLang="zh-CN" sz="1600" dirty="0">
                <a:solidFill>
                  <a:srgbClr val="FF0000"/>
                </a:solidFill>
                <a:latin typeface="+mn-ea"/>
                <a:ea typeface="+mn-ea"/>
              </a:rPr>
              <a:t>Triggered</a:t>
            </a:r>
            <a:r>
              <a:rPr lang="zh-CN" altLang="en-US" sz="1600" dirty="0">
                <a:solidFill>
                  <a:srgbClr val="FF0000"/>
                </a:solidFill>
                <a:latin typeface="+mn-ea"/>
                <a:ea typeface="+mn-ea"/>
              </a:rPr>
              <a:t>属性的信号</a:t>
            </a:r>
            <a:r>
              <a:rPr lang="zh-CN" altLang="en-US" sz="1600" dirty="0">
                <a:latin typeface="+mn-ea"/>
                <a:ea typeface="+mn-ea"/>
              </a:rPr>
              <a:t>及信号组的更新都会触发</a:t>
            </a:r>
            <a:r>
              <a:rPr lang="en-US" altLang="zh-CN" sz="1600" dirty="0">
                <a:latin typeface="+mn-ea"/>
                <a:ea typeface="+mn-ea"/>
              </a:rPr>
              <a:t>I-PDU</a:t>
            </a:r>
            <a:r>
              <a:rPr lang="zh-CN" altLang="en-US" sz="1600" dirty="0">
                <a:latin typeface="+mn-ea"/>
                <a:ea typeface="+mn-ea"/>
              </a:rPr>
              <a:t>的立即发送，当上层面模块调用</a:t>
            </a:r>
            <a:r>
              <a:rPr lang="en-US" altLang="zh-CN" sz="1600" dirty="0">
                <a:latin typeface="+mn-ea"/>
                <a:ea typeface="+mn-ea"/>
              </a:rPr>
              <a:t>Com_SendSignal( )/</a:t>
            </a:r>
            <a:r>
              <a:rPr lang="en-US" altLang="zh-CN" sz="1600" dirty="0" err="1">
                <a:latin typeface="+mn-ea"/>
                <a:ea typeface="+mn-ea"/>
              </a:rPr>
              <a:t>Com_SendSignalGroup</a:t>
            </a:r>
            <a:r>
              <a:rPr lang="en-US" altLang="zh-CN" sz="1600" dirty="0">
                <a:latin typeface="+mn-ea"/>
                <a:ea typeface="+mn-ea"/>
              </a:rPr>
              <a:t>( )</a:t>
            </a:r>
            <a:r>
              <a:rPr lang="zh-CN" altLang="en-US" sz="1600" dirty="0">
                <a:latin typeface="+mn-ea"/>
                <a:ea typeface="+mn-ea"/>
              </a:rPr>
              <a:t>更新信号或者信号组时，</a:t>
            </a:r>
            <a:r>
              <a:rPr lang="en-US" altLang="zh-CN" sz="1600" dirty="0">
                <a:latin typeface="+mn-ea"/>
                <a:ea typeface="+mn-ea"/>
              </a:rPr>
              <a:t>Com</a:t>
            </a:r>
            <a:r>
              <a:rPr lang="zh-CN" altLang="en-US" sz="1600" dirty="0">
                <a:latin typeface="+mn-ea"/>
                <a:ea typeface="+mn-ea"/>
              </a:rPr>
              <a:t>层根据配置需求发送</a:t>
            </a:r>
            <a:r>
              <a:rPr lang="en-US" altLang="zh-CN" sz="1600" dirty="0">
                <a:latin typeface="+mn-ea"/>
                <a:ea typeface="+mn-ea"/>
              </a:rPr>
              <a:t>n</a:t>
            </a:r>
            <a:r>
              <a:rPr lang="zh-CN" altLang="en-US" sz="1600" dirty="0">
                <a:latin typeface="+mn-ea"/>
                <a:ea typeface="+mn-ea"/>
              </a:rPr>
              <a:t>次该</a:t>
            </a:r>
            <a:r>
              <a:rPr lang="en-US" altLang="zh-CN" sz="1600" dirty="0">
                <a:latin typeface="+mn-ea"/>
                <a:ea typeface="+mn-ea"/>
              </a:rPr>
              <a:t>I-PDU</a:t>
            </a:r>
          </a:p>
          <a:p>
            <a:pPr algn="l"/>
            <a:endParaRPr lang="en-US" altLang="zh-CN" sz="1600" dirty="0">
              <a:latin typeface="+mn-ea"/>
              <a:ea typeface="+mn-ea"/>
            </a:endParaRPr>
          </a:p>
        </p:txBody>
      </p:sp>
      <p:pic>
        <p:nvPicPr>
          <p:cNvPr id="10" name="図 9">
            <a:extLst>
              <a:ext uri="{FF2B5EF4-FFF2-40B4-BE49-F238E27FC236}">
                <a16:creationId xmlns:a16="http://schemas.microsoft.com/office/drawing/2014/main" id="{9436670E-9195-42D6-BAD7-50B9EC02EC23}"/>
              </a:ext>
            </a:extLst>
          </p:cNvPr>
          <p:cNvPicPr>
            <a:picLocks noChangeAspect="1"/>
          </p:cNvPicPr>
          <p:nvPr/>
        </p:nvPicPr>
        <p:blipFill>
          <a:blip r:embed="rId3"/>
          <a:stretch>
            <a:fillRect/>
          </a:stretch>
        </p:blipFill>
        <p:spPr>
          <a:xfrm>
            <a:off x="168274" y="3049819"/>
            <a:ext cx="4390214" cy="2843779"/>
          </a:xfrm>
          <a:prstGeom prst="rect">
            <a:avLst/>
          </a:prstGeom>
        </p:spPr>
      </p:pic>
      <p:pic>
        <p:nvPicPr>
          <p:cNvPr id="11" name="図 10">
            <a:extLst>
              <a:ext uri="{FF2B5EF4-FFF2-40B4-BE49-F238E27FC236}">
                <a16:creationId xmlns:a16="http://schemas.microsoft.com/office/drawing/2014/main" id="{294B2572-C59D-425A-95A5-403038C277F4}"/>
              </a:ext>
            </a:extLst>
          </p:cNvPr>
          <p:cNvPicPr>
            <a:picLocks noChangeAspect="1"/>
          </p:cNvPicPr>
          <p:nvPr/>
        </p:nvPicPr>
        <p:blipFill>
          <a:blip r:embed="rId4"/>
          <a:stretch>
            <a:fillRect/>
          </a:stretch>
        </p:blipFill>
        <p:spPr>
          <a:xfrm>
            <a:off x="4567933" y="3017877"/>
            <a:ext cx="4576067" cy="2970171"/>
          </a:xfrm>
          <a:prstGeom prst="rect">
            <a:avLst/>
          </a:prstGeom>
        </p:spPr>
      </p:pic>
    </p:spTree>
    <p:extLst>
      <p:ext uri="{BB962C8B-B14F-4D97-AF65-F5344CB8AC3E}">
        <p14:creationId xmlns:p14="http://schemas.microsoft.com/office/powerpoint/2010/main" val="103144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传输模式切换</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1077218"/>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COM</a:t>
            </a:r>
            <a:r>
              <a:rPr lang="zh-CN" altLang="en-US" sz="1600" dirty="0">
                <a:latin typeface="+mn-ea"/>
                <a:ea typeface="+mn-ea"/>
              </a:rPr>
              <a:t>模块主要实现信号或信号簇的收发功能，定义了</a:t>
            </a:r>
            <a:r>
              <a:rPr lang="en-US" altLang="zh-CN" sz="1600" dirty="0">
                <a:latin typeface="+mn-ea"/>
                <a:ea typeface="+mn-ea"/>
              </a:rPr>
              <a:t>4</a:t>
            </a:r>
            <a:r>
              <a:rPr lang="zh-CN" altLang="en-US" sz="1600" dirty="0">
                <a:latin typeface="+mn-ea"/>
                <a:ea typeface="+mn-ea"/>
              </a:rPr>
              <a:t>种信号传输模式</a:t>
            </a:r>
            <a:endParaRPr lang="en-US" altLang="zh-CN" sz="1600" dirty="0">
              <a:latin typeface="+mn-ea"/>
              <a:ea typeface="+mn-ea"/>
            </a:endParaRPr>
          </a:p>
          <a:p>
            <a:pPr algn="l"/>
            <a:r>
              <a:rPr lang="en-US" altLang="zh-CN" sz="1600" dirty="0">
                <a:latin typeface="+mn-ea"/>
                <a:ea typeface="+mn-ea"/>
              </a:rPr>
              <a:t>2</a:t>
            </a:r>
            <a:r>
              <a:rPr lang="zh-CN" altLang="en-US" sz="1600" dirty="0">
                <a:latin typeface="+mn-ea"/>
                <a:ea typeface="+mn-ea"/>
              </a:rPr>
              <a:t>）周期传输模式（</a:t>
            </a:r>
            <a:r>
              <a:rPr lang="en-US" altLang="zh-CN" sz="1600" dirty="0">
                <a:latin typeface="+mn-ea"/>
                <a:ea typeface="+mn-ea"/>
              </a:rPr>
              <a:t>Periodic </a:t>
            </a:r>
            <a:r>
              <a:rPr lang="zh-CN" altLang="en-US" sz="1600" dirty="0">
                <a:latin typeface="+mn-ea"/>
                <a:ea typeface="+mn-ea"/>
              </a:rPr>
              <a:t>模式）</a:t>
            </a:r>
            <a:endParaRPr lang="en-US" altLang="zh-CN" sz="1600" dirty="0">
              <a:latin typeface="+mn-ea"/>
              <a:ea typeface="+mn-ea"/>
            </a:endParaRPr>
          </a:p>
          <a:p>
            <a:pPr algn="l"/>
            <a:r>
              <a:rPr lang="zh-CN" altLang="en-US" sz="1600" dirty="0">
                <a:solidFill>
                  <a:srgbClr val="FF0000"/>
                </a:solidFill>
                <a:latin typeface="+mn-ea"/>
                <a:ea typeface="+mn-ea"/>
              </a:rPr>
              <a:t>用户配置发送周期</a:t>
            </a:r>
            <a:r>
              <a:rPr lang="zh-CN" altLang="en-US" sz="1600" dirty="0">
                <a:latin typeface="+mn-ea"/>
                <a:ea typeface="+mn-ea"/>
              </a:rPr>
              <a:t>，</a:t>
            </a:r>
            <a:r>
              <a:rPr lang="zh-CN" altLang="en-US" sz="1600" dirty="0">
                <a:solidFill>
                  <a:srgbClr val="FF0000"/>
                </a:solidFill>
                <a:latin typeface="+mn-ea"/>
                <a:ea typeface="+mn-ea"/>
              </a:rPr>
              <a:t>只有该</a:t>
            </a:r>
            <a:r>
              <a:rPr lang="en-US" altLang="zh-CN" sz="1600" dirty="0">
                <a:solidFill>
                  <a:srgbClr val="FF0000"/>
                </a:solidFill>
                <a:latin typeface="+mn-ea"/>
                <a:ea typeface="+mn-ea"/>
              </a:rPr>
              <a:t>I-PDU</a:t>
            </a:r>
            <a:r>
              <a:rPr lang="zh-CN" altLang="en-US" sz="1600" dirty="0">
                <a:solidFill>
                  <a:srgbClr val="FF0000"/>
                </a:solidFill>
                <a:latin typeface="+mn-ea"/>
                <a:ea typeface="+mn-ea"/>
              </a:rPr>
              <a:t>的周期到来时才会触发该</a:t>
            </a:r>
            <a:r>
              <a:rPr lang="en-US" altLang="zh-CN" sz="1600" dirty="0">
                <a:solidFill>
                  <a:srgbClr val="FF0000"/>
                </a:solidFill>
                <a:latin typeface="+mn-ea"/>
                <a:ea typeface="+mn-ea"/>
              </a:rPr>
              <a:t>I-PDU</a:t>
            </a:r>
            <a:r>
              <a:rPr lang="zh-CN" altLang="en-US" sz="1600" dirty="0">
                <a:solidFill>
                  <a:srgbClr val="FF0000"/>
                </a:solidFill>
                <a:latin typeface="+mn-ea"/>
                <a:ea typeface="+mn-ea"/>
              </a:rPr>
              <a:t>的发送</a:t>
            </a:r>
            <a:r>
              <a:rPr lang="zh-CN" altLang="en-US" sz="1600" dirty="0">
                <a:latin typeface="+mn-ea"/>
                <a:ea typeface="+mn-ea"/>
              </a:rPr>
              <a:t>，上层模块调用</a:t>
            </a:r>
            <a:r>
              <a:rPr lang="en-US" altLang="zh-CN" sz="1600" dirty="0">
                <a:latin typeface="+mn-ea"/>
                <a:ea typeface="+mn-ea"/>
              </a:rPr>
              <a:t>Com_SendSignal()/</a:t>
            </a:r>
            <a:r>
              <a:rPr lang="en-US" altLang="zh-CN" sz="1600" dirty="0" err="1">
                <a:latin typeface="+mn-ea"/>
                <a:ea typeface="+mn-ea"/>
              </a:rPr>
              <a:t>Com_SendSignalGroup</a:t>
            </a:r>
            <a:r>
              <a:rPr lang="en-US" altLang="zh-CN" sz="1600" dirty="0">
                <a:latin typeface="+mn-ea"/>
                <a:ea typeface="+mn-ea"/>
              </a:rPr>
              <a:t>( )</a:t>
            </a:r>
            <a:r>
              <a:rPr lang="zh-CN" altLang="en-US" sz="1600" dirty="0">
                <a:latin typeface="+mn-ea"/>
                <a:ea typeface="+mn-ea"/>
              </a:rPr>
              <a:t>只更新信号及信号组的内容</a:t>
            </a:r>
            <a:endParaRPr lang="en-US" altLang="zh-CN" sz="1600" dirty="0">
              <a:latin typeface="+mn-ea"/>
              <a:ea typeface="+mn-ea"/>
            </a:endParaRPr>
          </a:p>
        </p:txBody>
      </p:sp>
      <p:pic>
        <p:nvPicPr>
          <p:cNvPr id="9" name="図 8">
            <a:extLst>
              <a:ext uri="{FF2B5EF4-FFF2-40B4-BE49-F238E27FC236}">
                <a16:creationId xmlns:a16="http://schemas.microsoft.com/office/drawing/2014/main" id="{04D3335C-D59C-46A2-BE76-D9740146663B}"/>
              </a:ext>
            </a:extLst>
          </p:cNvPr>
          <p:cNvPicPr>
            <a:picLocks noChangeAspect="1"/>
          </p:cNvPicPr>
          <p:nvPr/>
        </p:nvPicPr>
        <p:blipFill>
          <a:blip r:embed="rId3"/>
          <a:stretch>
            <a:fillRect/>
          </a:stretch>
        </p:blipFill>
        <p:spPr>
          <a:xfrm>
            <a:off x="1238931" y="2852936"/>
            <a:ext cx="6645499" cy="3618689"/>
          </a:xfrm>
          <a:prstGeom prst="rect">
            <a:avLst/>
          </a:prstGeom>
        </p:spPr>
      </p:pic>
    </p:spTree>
    <p:extLst>
      <p:ext uri="{BB962C8B-B14F-4D97-AF65-F5344CB8AC3E}">
        <p14:creationId xmlns:p14="http://schemas.microsoft.com/office/powerpoint/2010/main" val="3340963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传输模式切换</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2554545"/>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COM</a:t>
            </a:r>
            <a:r>
              <a:rPr lang="zh-CN" altLang="en-US" sz="1600" dirty="0">
                <a:latin typeface="+mn-ea"/>
                <a:ea typeface="+mn-ea"/>
              </a:rPr>
              <a:t>模块主要实现信号或信号簇的收发功能，定义了</a:t>
            </a:r>
            <a:r>
              <a:rPr lang="en-US" altLang="zh-CN" sz="1600" dirty="0">
                <a:latin typeface="+mn-ea"/>
                <a:ea typeface="+mn-ea"/>
              </a:rPr>
              <a:t>4</a:t>
            </a:r>
            <a:r>
              <a:rPr lang="zh-CN" altLang="en-US" sz="1600" dirty="0">
                <a:latin typeface="+mn-ea"/>
                <a:ea typeface="+mn-ea"/>
              </a:rPr>
              <a:t>种信号传输模式</a:t>
            </a:r>
            <a:endParaRPr lang="en-US" altLang="zh-CN" sz="1600" dirty="0">
              <a:latin typeface="+mn-ea"/>
              <a:ea typeface="+mn-ea"/>
            </a:endParaRPr>
          </a:p>
          <a:p>
            <a:pPr algn="l"/>
            <a:r>
              <a:rPr lang="en-US" altLang="zh-CN" sz="1600" dirty="0">
                <a:latin typeface="+mn-ea"/>
                <a:ea typeface="+mn-ea"/>
              </a:rPr>
              <a:t>3</a:t>
            </a:r>
            <a:r>
              <a:rPr lang="zh-CN" altLang="en-US" sz="1600" dirty="0">
                <a:latin typeface="+mn-ea"/>
                <a:ea typeface="+mn-ea"/>
              </a:rPr>
              <a:t>）混合传输模式（</a:t>
            </a:r>
            <a:r>
              <a:rPr lang="en-US" altLang="zh-CN" sz="1600" dirty="0">
                <a:latin typeface="+mn-ea"/>
                <a:ea typeface="+mn-ea"/>
              </a:rPr>
              <a:t>Mixed</a:t>
            </a:r>
            <a:r>
              <a:rPr lang="zh-CN" altLang="en-US" sz="1600" dirty="0">
                <a:latin typeface="+mn-ea"/>
                <a:ea typeface="+mn-ea"/>
              </a:rPr>
              <a:t>模式）</a:t>
            </a:r>
            <a:endParaRPr lang="en-US" altLang="zh-CN" sz="1600" dirty="0">
              <a:latin typeface="+mn-ea"/>
              <a:ea typeface="+mn-ea"/>
            </a:endParaRPr>
          </a:p>
          <a:p>
            <a:pPr algn="l"/>
            <a:r>
              <a:rPr lang="en-US" altLang="zh-CN" sz="1600" dirty="0">
                <a:latin typeface="+mn-ea"/>
                <a:ea typeface="+mn-ea"/>
              </a:rPr>
              <a:t>1</a:t>
            </a:r>
            <a:r>
              <a:rPr lang="zh-CN" altLang="en-US" sz="1600" dirty="0">
                <a:latin typeface="+mn-ea"/>
                <a:ea typeface="+mn-ea"/>
              </a:rPr>
              <a:t>）和</a:t>
            </a:r>
            <a:r>
              <a:rPr lang="en-US" altLang="zh-CN" sz="1600" dirty="0">
                <a:latin typeface="+mn-ea"/>
                <a:ea typeface="+mn-ea"/>
              </a:rPr>
              <a:t>2</a:t>
            </a:r>
            <a:r>
              <a:rPr lang="zh-CN" altLang="en-US" sz="1600" dirty="0">
                <a:latin typeface="+mn-ea"/>
                <a:ea typeface="+mn-ea"/>
              </a:rPr>
              <a:t>）的</a:t>
            </a:r>
            <a:r>
              <a:rPr lang="ja-JP" altLang="en-US" sz="1600" dirty="0">
                <a:latin typeface="+mn-ea"/>
                <a:ea typeface="+mn-ea"/>
              </a:rPr>
              <a:t>混合模式，当上层模块调用</a:t>
            </a:r>
            <a:r>
              <a:rPr lang="en-US" altLang="zh-CN" sz="1600" dirty="0" err="1">
                <a:latin typeface="+mn-ea"/>
                <a:ea typeface="+mn-ea"/>
              </a:rPr>
              <a:t>Com_SendSignal</a:t>
            </a:r>
            <a:r>
              <a:rPr lang="en-US" altLang="zh-CN" sz="1600" dirty="0">
                <a:latin typeface="+mn-ea"/>
                <a:ea typeface="+mn-ea"/>
              </a:rPr>
              <a:t>( )/</a:t>
            </a:r>
            <a:r>
              <a:rPr lang="en-US" altLang="zh-CN" sz="1600" dirty="0" err="1">
                <a:latin typeface="+mn-ea"/>
                <a:ea typeface="+mn-ea"/>
              </a:rPr>
              <a:t>Com_SendSignalGroup</a:t>
            </a:r>
            <a:r>
              <a:rPr lang="en-US" altLang="zh-CN" sz="1600" dirty="0">
                <a:latin typeface="+mn-ea"/>
                <a:ea typeface="+mn-ea"/>
              </a:rPr>
              <a:t>( )</a:t>
            </a:r>
            <a:r>
              <a:rPr lang="ja-JP" altLang="en-US" sz="1600" dirty="0">
                <a:latin typeface="+mn-ea"/>
                <a:ea typeface="+mn-ea"/>
              </a:rPr>
              <a:t>请求该</a:t>
            </a:r>
            <a:r>
              <a:rPr lang="en-US" altLang="zh-CN" sz="1600" dirty="0">
                <a:latin typeface="+mn-ea"/>
                <a:ea typeface="+mn-ea"/>
              </a:rPr>
              <a:t>I-PDU</a:t>
            </a:r>
            <a:r>
              <a:rPr lang="ja-JP" altLang="en-US" sz="1600" dirty="0">
                <a:latin typeface="+mn-ea"/>
                <a:ea typeface="+mn-ea"/>
              </a:rPr>
              <a:t>包含的信号</a:t>
            </a:r>
            <a:r>
              <a:rPr lang="en-US" altLang="ja-JP" sz="1600" dirty="0">
                <a:latin typeface="+mn-ea"/>
                <a:ea typeface="+mn-ea"/>
              </a:rPr>
              <a:t>/</a:t>
            </a:r>
            <a:r>
              <a:rPr lang="ja-JP" altLang="en-US" sz="1600" dirty="0">
                <a:latin typeface="+mn-ea"/>
                <a:ea typeface="+mn-ea"/>
              </a:rPr>
              <a:t>信号组的发送时，将会触发该</a:t>
            </a:r>
            <a:r>
              <a:rPr lang="en-US" altLang="zh-CN" sz="1600" dirty="0">
                <a:latin typeface="+mn-ea"/>
                <a:ea typeface="+mn-ea"/>
              </a:rPr>
              <a:t>I-PDU</a:t>
            </a:r>
            <a:r>
              <a:rPr lang="ja-JP" altLang="en-US" sz="1600" dirty="0">
                <a:latin typeface="+mn-ea"/>
                <a:ea typeface="+mn-ea"/>
              </a:rPr>
              <a:t>的直接</a:t>
            </a:r>
            <a:r>
              <a:rPr lang="en-US" altLang="zh-CN" sz="1600" dirty="0">
                <a:latin typeface="+mn-ea"/>
                <a:ea typeface="+mn-ea"/>
              </a:rPr>
              <a:t>n</a:t>
            </a:r>
            <a:r>
              <a:rPr lang="ja-JP" altLang="en-US" sz="1600" dirty="0">
                <a:latin typeface="+mn-ea"/>
                <a:ea typeface="+mn-ea"/>
              </a:rPr>
              <a:t>次发送，同时，用户配置的周期到来也会触发该</a:t>
            </a:r>
            <a:r>
              <a:rPr lang="en-US" altLang="zh-CN" sz="1600" dirty="0">
                <a:latin typeface="+mn-ea"/>
                <a:ea typeface="+mn-ea"/>
              </a:rPr>
              <a:t>I-PDU</a:t>
            </a:r>
            <a:r>
              <a:rPr lang="ja-JP" altLang="en-US" sz="1600" dirty="0">
                <a:latin typeface="+mn-ea"/>
                <a:ea typeface="+mn-ea"/>
              </a:rPr>
              <a:t>的发送</a:t>
            </a:r>
            <a:endParaRPr lang="en-US" altLang="zh-CN" sz="1600" dirty="0">
              <a:latin typeface="+mn-ea"/>
              <a:ea typeface="+mn-ea"/>
            </a:endParaRPr>
          </a:p>
          <a:p>
            <a:pPr algn="l"/>
            <a:endParaRPr lang="en-US" altLang="zh-CN" sz="1600" dirty="0">
              <a:latin typeface="+mn-ea"/>
              <a:ea typeface="+mn-ea"/>
            </a:endParaRPr>
          </a:p>
          <a:p>
            <a:pPr algn="l"/>
            <a:r>
              <a:rPr lang="en-US" altLang="zh-CN" sz="1600" dirty="0">
                <a:latin typeface="+mn-ea"/>
                <a:ea typeface="+mn-ea"/>
              </a:rPr>
              <a:t>4</a:t>
            </a:r>
            <a:r>
              <a:rPr lang="zh-CN" altLang="en-US" sz="1600" dirty="0">
                <a:latin typeface="+mn-ea"/>
                <a:ea typeface="+mn-ea"/>
              </a:rPr>
              <a:t>）</a:t>
            </a:r>
            <a:r>
              <a:rPr lang="en-US" altLang="zh-CN" sz="1600" dirty="0">
                <a:latin typeface="+mn-ea"/>
                <a:ea typeface="+mn-ea"/>
              </a:rPr>
              <a:t>None</a:t>
            </a:r>
            <a:r>
              <a:rPr lang="zh-CN" altLang="en-US" sz="1600" dirty="0">
                <a:latin typeface="+mn-ea"/>
                <a:ea typeface="+mn-ea"/>
              </a:rPr>
              <a:t>传输模式</a:t>
            </a:r>
            <a:endParaRPr lang="en-US" altLang="zh-CN" sz="1600" dirty="0">
              <a:latin typeface="+mn-ea"/>
              <a:ea typeface="+mn-ea"/>
            </a:endParaRPr>
          </a:p>
          <a:p>
            <a:pPr algn="l"/>
            <a:r>
              <a:rPr lang="zh-CN" altLang="en-US" sz="1600" dirty="0">
                <a:latin typeface="+mn-ea"/>
                <a:ea typeface="+mn-ea"/>
              </a:rPr>
              <a:t>无论何时</a:t>
            </a:r>
            <a:r>
              <a:rPr lang="en-US" altLang="zh-CN" sz="1600" dirty="0">
                <a:solidFill>
                  <a:srgbClr val="FF0000"/>
                </a:solidFill>
                <a:latin typeface="+mn-ea"/>
                <a:ea typeface="+mn-ea"/>
              </a:rPr>
              <a:t>COM</a:t>
            </a:r>
            <a:r>
              <a:rPr lang="zh-CN" altLang="en-US" sz="1600" dirty="0">
                <a:solidFill>
                  <a:srgbClr val="FF0000"/>
                </a:solidFill>
                <a:latin typeface="+mn-ea"/>
                <a:ea typeface="+mn-ea"/>
              </a:rPr>
              <a:t>层不能够触发</a:t>
            </a:r>
            <a:r>
              <a:rPr lang="zh-CN" altLang="en-US" sz="1600" dirty="0">
                <a:latin typeface="+mn-ea"/>
                <a:ea typeface="+mn-ea"/>
              </a:rPr>
              <a:t>拥有该发送模式的</a:t>
            </a:r>
            <a:r>
              <a:rPr lang="en-US" altLang="zh-CN" sz="1600" dirty="0">
                <a:latin typeface="+mn-ea"/>
                <a:ea typeface="+mn-ea"/>
              </a:rPr>
              <a:t>I-PDU</a:t>
            </a:r>
            <a:r>
              <a:rPr lang="zh-CN" altLang="en-US" sz="1600" dirty="0">
                <a:latin typeface="+mn-ea"/>
                <a:ea typeface="+mn-ea"/>
              </a:rPr>
              <a:t>的发送，只有</a:t>
            </a:r>
            <a:r>
              <a:rPr lang="en-US" altLang="zh-CN" sz="1600" dirty="0" err="1">
                <a:latin typeface="+mn-ea"/>
                <a:ea typeface="+mn-ea"/>
              </a:rPr>
              <a:t>PduR</a:t>
            </a:r>
            <a:r>
              <a:rPr lang="zh-CN" altLang="en-US" sz="1600" dirty="0">
                <a:latin typeface="+mn-ea"/>
                <a:ea typeface="+mn-ea"/>
              </a:rPr>
              <a:t>模块调用</a:t>
            </a:r>
            <a:r>
              <a:rPr lang="en-US" altLang="zh-CN" sz="1600" dirty="0" err="1">
                <a:latin typeface="+mn-ea"/>
                <a:ea typeface="+mn-ea"/>
              </a:rPr>
              <a:t>Com_TriggerTransmit</a:t>
            </a:r>
            <a:r>
              <a:rPr lang="en-US" altLang="zh-CN" sz="1600" dirty="0">
                <a:latin typeface="+mn-ea"/>
                <a:ea typeface="+mn-ea"/>
              </a:rPr>
              <a:t>()</a:t>
            </a:r>
            <a:r>
              <a:rPr lang="zh-CN" altLang="en-US" sz="1600" dirty="0">
                <a:latin typeface="+mn-ea"/>
                <a:ea typeface="+mn-ea"/>
              </a:rPr>
              <a:t>服务才能够触发该</a:t>
            </a:r>
            <a:r>
              <a:rPr lang="en-US" altLang="zh-CN" sz="1600" dirty="0">
                <a:latin typeface="+mn-ea"/>
                <a:ea typeface="+mn-ea"/>
              </a:rPr>
              <a:t>I-PDU</a:t>
            </a:r>
            <a:r>
              <a:rPr lang="zh-CN" altLang="en-US" sz="1600" dirty="0">
                <a:latin typeface="+mn-ea"/>
                <a:ea typeface="+mn-ea"/>
              </a:rPr>
              <a:t>的发送</a:t>
            </a:r>
            <a:endParaRPr lang="en-US" altLang="zh-CN" sz="1600" dirty="0">
              <a:latin typeface="+mn-ea"/>
              <a:ea typeface="+mn-ea"/>
            </a:endParaRPr>
          </a:p>
          <a:p>
            <a:pPr algn="l"/>
            <a:endParaRPr lang="en-US" altLang="zh-CN" sz="1600" dirty="0">
              <a:latin typeface="+mn-ea"/>
              <a:ea typeface="+mn-ea"/>
            </a:endParaRPr>
          </a:p>
        </p:txBody>
      </p:sp>
      <p:pic>
        <p:nvPicPr>
          <p:cNvPr id="4" name="図 3">
            <a:extLst>
              <a:ext uri="{FF2B5EF4-FFF2-40B4-BE49-F238E27FC236}">
                <a16:creationId xmlns:a16="http://schemas.microsoft.com/office/drawing/2014/main" id="{91822C67-44DA-4C60-A431-D07135FE68F4}"/>
              </a:ext>
            </a:extLst>
          </p:cNvPr>
          <p:cNvPicPr>
            <a:picLocks noChangeAspect="1"/>
          </p:cNvPicPr>
          <p:nvPr/>
        </p:nvPicPr>
        <p:blipFill>
          <a:blip r:embed="rId3"/>
          <a:stretch>
            <a:fillRect/>
          </a:stretch>
        </p:blipFill>
        <p:spPr>
          <a:xfrm>
            <a:off x="1583668" y="2996952"/>
            <a:ext cx="5976664" cy="3571546"/>
          </a:xfrm>
          <a:prstGeom prst="rect">
            <a:avLst/>
          </a:prstGeom>
        </p:spPr>
      </p:pic>
    </p:spTree>
    <p:extLst>
      <p:ext uri="{BB962C8B-B14F-4D97-AF65-F5344CB8AC3E}">
        <p14:creationId xmlns:p14="http://schemas.microsoft.com/office/powerpoint/2010/main" val="321447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传输模式切换</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1323439"/>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COM</a:t>
            </a:r>
            <a:r>
              <a:rPr lang="zh-CN" altLang="en-US" sz="1600" dirty="0">
                <a:latin typeface="+mn-ea"/>
                <a:ea typeface="+mn-ea"/>
              </a:rPr>
              <a:t>模块主要实现信号或信号簇的收发功能，定义了</a:t>
            </a:r>
            <a:r>
              <a:rPr lang="en-US" altLang="zh-CN" sz="1600" dirty="0">
                <a:latin typeface="+mn-ea"/>
                <a:ea typeface="+mn-ea"/>
              </a:rPr>
              <a:t>4</a:t>
            </a:r>
            <a:r>
              <a:rPr lang="zh-CN" altLang="en-US" sz="1600" dirty="0">
                <a:latin typeface="+mn-ea"/>
                <a:ea typeface="+mn-ea"/>
              </a:rPr>
              <a:t>种信号传输模式</a:t>
            </a:r>
            <a:endParaRPr lang="en-US" altLang="zh-CN" sz="1600" dirty="0">
              <a:latin typeface="+mn-ea"/>
              <a:ea typeface="+mn-ea"/>
            </a:endParaRPr>
          </a:p>
          <a:p>
            <a:pPr algn="l"/>
            <a:r>
              <a:rPr lang="en-US" altLang="zh-CN" sz="1600" dirty="0">
                <a:latin typeface="+mn-ea"/>
                <a:ea typeface="+mn-ea"/>
              </a:rPr>
              <a:t>4</a:t>
            </a:r>
            <a:r>
              <a:rPr lang="zh-CN" altLang="en-US" sz="1600" dirty="0">
                <a:latin typeface="+mn-ea"/>
                <a:ea typeface="+mn-ea"/>
              </a:rPr>
              <a:t>）</a:t>
            </a:r>
            <a:r>
              <a:rPr lang="en-US" altLang="zh-CN" sz="1600" dirty="0">
                <a:latin typeface="+mn-ea"/>
                <a:ea typeface="+mn-ea"/>
              </a:rPr>
              <a:t>None</a:t>
            </a:r>
            <a:r>
              <a:rPr lang="zh-CN" altLang="en-US" sz="1600" dirty="0">
                <a:latin typeface="+mn-ea"/>
                <a:ea typeface="+mn-ea"/>
              </a:rPr>
              <a:t>传输模式</a:t>
            </a:r>
            <a:endParaRPr lang="en-US" altLang="zh-CN" sz="1600" dirty="0">
              <a:latin typeface="+mn-ea"/>
              <a:ea typeface="+mn-ea"/>
            </a:endParaRPr>
          </a:p>
          <a:p>
            <a:pPr algn="l"/>
            <a:r>
              <a:rPr lang="zh-CN" altLang="en-US" sz="1600" dirty="0">
                <a:latin typeface="+mn-ea"/>
                <a:ea typeface="+mn-ea"/>
              </a:rPr>
              <a:t>无论何时</a:t>
            </a:r>
            <a:r>
              <a:rPr lang="en-US" altLang="zh-CN" sz="1600" dirty="0">
                <a:solidFill>
                  <a:srgbClr val="FF0000"/>
                </a:solidFill>
                <a:latin typeface="+mn-ea"/>
                <a:ea typeface="+mn-ea"/>
              </a:rPr>
              <a:t>COM</a:t>
            </a:r>
            <a:r>
              <a:rPr lang="zh-CN" altLang="en-US" sz="1600" dirty="0">
                <a:solidFill>
                  <a:srgbClr val="FF0000"/>
                </a:solidFill>
                <a:latin typeface="+mn-ea"/>
                <a:ea typeface="+mn-ea"/>
              </a:rPr>
              <a:t>层不能够触发</a:t>
            </a:r>
            <a:r>
              <a:rPr lang="zh-CN" altLang="en-US" sz="1600" dirty="0">
                <a:latin typeface="+mn-ea"/>
                <a:ea typeface="+mn-ea"/>
              </a:rPr>
              <a:t>拥有该发送模式的</a:t>
            </a:r>
            <a:r>
              <a:rPr lang="en-US" altLang="zh-CN" sz="1600" dirty="0">
                <a:latin typeface="+mn-ea"/>
                <a:ea typeface="+mn-ea"/>
              </a:rPr>
              <a:t>I-PDU</a:t>
            </a:r>
            <a:r>
              <a:rPr lang="zh-CN" altLang="en-US" sz="1600" dirty="0">
                <a:latin typeface="+mn-ea"/>
                <a:ea typeface="+mn-ea"/>
              </a:rPr>
              <a:t>的发送，只有</a:t>
            </a:r>
            <a:r>
              <a:rPr lang="en-US" altLang="zh-CN" sz="1600" dirty="0" err="1">
                <a:latin typeface="+mn-ea"/>
                <a:ea typeface="+mn-ea"/>
              </a:rPr>
              <a:t>PduR</a:t>
            </a:r>
            <a:r>
              <a:rPr lang="zh-CN" altLang="en-US" sz="1600" dirty="0">
                <a:latin typeface="+mn-ea"/>
                <a:ea typeface="+mn-ea"/>
              </a:rPr>
              <a:t>模块调用</a:t>
            </a:r>
            <a:r>
              <a:rPr lang="en-US" altLang="zh-CN" sz="1600" dirty="0" err="1">
                <a:latin typeface="+mn-ea"/>
                <a:ea typeface="+mn-ea"/>
              </a:rPr>
              <a:t>Com_TriggerTransmit</a:t>
            </a:r>
            <a:r>
              <a:rPr lang="en-US" altLang="zh-CN" sz="1600" dirty="0">
                <a:latin typeface="+mn-ea"/>
                <a:ea typeface="+mn-ea"/>
              </a:rPr>
              <a:t>()</a:t>
            </a:r>
            <a:r>
              <a:rPr lang="zh-CN" altLang="en-US" sz="1600" dirty="0">
                <a:latin typeface="+mn-ea"/>
                <a:ea typeface="+mn-ea"/>
              </a:rPr>
              <a:t>服务才能够触发该</a:t>
            </a:r>
            <a:r>
              <a:rPr lang="en-US" altLang="zh-CN" sz="1600" dirty="0">
                <a:latin typeface="+mn-ea"/>
                <a:ea typeface="+mn-ea"/>
              </a:rPr>
              <a:t>I-PDU</a:t>
            </a:r>
            <a:r>
              <a:rPr lang="zh-CN" altLang="en-US" sz="1600" dirty="0">
                <a:latin typeface="+mn-ea"/>
                <a:ea typeface="+mn-ea"/>
              </a:rPr>
              <a:t>的发送</a:t>
            </a:r>
            <a:endParaRPr lang="en-US" altLang="zh-CN" sz="1600" dirty="0">
              <a:latin typeface="+mn-ea"/>
              <a:ea typeface="+mn-ea"/>
            </a:endParaRPr>
          </a:p>
          <a:p>
            <a:pPr algn="l"/>
            <a:endParaRPr lang="en-US" altLang="zh-CN" sz="1600" dirty="0">
              <a:latin typeface="+mn-ea"/>
              <a:ea typeface="+mn-ea"/>
            </a:endParaRPr>
          </a:p>
        </p:txBody>
      </p:sp>
      <p:pic>
        <p:nvPicPr>
          <p:cNvPr id="9" name="図 8">
            <a:extLst>
              <a:ext uri="{FF2B5EF4-FFF2-40B4-BE49-F238E27FC236}">
                <a16:creationId xmlns:a16="http://schemas.microsoft.com/office/drawing/2014/main" id="{7F3E17F4-775B-48B5-BB69-ECEB24BFC9A7}"/>
              </a:ext>
            </a:extLst>
          </p:cNvPr>
          <p:cNvPicPr>
            <a:picLocks noChangeAspect="1"/>
          </p:cNvPicPr>
          <p:nvPr/>
        </p:nvPicPr>
        <p:blipFill>
          <a:blip r:embed="rId3"/>
          <a:stretch>
            <a:fillRect/>
          </a:stretch>
        </p:blipFill>
        <p:spPr>
          <a:xfrm>
            <a:off x="1475656" y="3241432"/>
            <a:ext cx="5743977" cy="3326860"/>
          </a:xfrm>
          <a:prstGeom prst="rect">
            <a:avLst/>
          </a:prstGeom>
        </p:spPr>
      </p:pic>
      <p:sp>
        <p:nvSpPr>
          <p:cNvPr id="12" name="テキスト ボックス 11">
            <a:extLst>
              <a:ext uri="{FF2B5EF4-FFF2-40B4-BE49-F238E27FC236}">
                <a16:creationId xmlns:a16="http://schemas.microsoft.com/office/drawing/2014/main" id="{DCDCFD9D-42CB-4FB2-BF12-73C40B083F64}"/>
              </a:ext>
            </a:extLst>
          </p:cNvPr>
          <p:cNvSpPr txBox="1"/>
          <p:nvPr/>
        </p:nvSpPr>
        <p:spPr>
          <a:xfrm>
            <a:off x="172850" y="2872100"/>
            <a:ext cx="7855137" cy="338554"/>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b="1" dirty="0">
                <a:solidFill>
                  <a:srgbClr val="FF0000"/>
                </a:solidFill>
                <a:latin typeface="+mn-ea"/>
                <a:ea typeface="+mn-ea"/>
              </a:rPr>
              <a:t>Timeout</a:t>
            </a:r>
          </a:p>
        </p:txBody>
      </p:sp>
    </p:spTree>
    <p:extLst>
      <p:ext uri="{BB962C8B-B14F-4D97-AF65-F5344CB8AC3E}">
        <p14:creationId xmlns:p14="http://schemas.microsoft.com/office/powerpoint/2010/main" val="2692602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传输模式切换</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2800767"/>
          </a:xfrm>
          <a:prstGeom prst="rect">
            <a:avLst/>
          </a:prstGeom>
          <a:noFill/>
        </p:spPr>
        <p:txBody>
          <a:bodyPr wrap="square">
            <a:spAutoFit/>
          </a:bodyPr>
          <a:lstStyle/>
          <a:p>
            <a:pPr marL="285750" indent="-285750" algn="l">
              <a:buFont typeface="Wingdings" panose="05000000000000000000" pitchFamily="2" charset="2"/>
              <a:buChar char="ü"/>
            </a:pPr>
            <a:r>
              <a:rPr lang="ja-JP" altLang="en-US" sz="1600" dirty="0">
                <a:latin typeface="+mn-ea"/>
                <a:ea typeface="+mn-ea"/>
              </a:rPr>
              <a:t>在</a:t>
            </a:r>
            <a:r>
              <a:rPr lang="en-US" altLang="zh-CN" sz="1600" dirty="0">
                <a:latin typeface="+mn-ea"/>
                <a:ea typeface="+mn-ea"/>
              </a:rPr>
              <a:t>AUTOSAR COM</a:t>
            </a:r>
            <a:r>
              <a:rPr lang="ja-JP" altLang="en-US" sz="1600" dirty="0">
                <a:latin typeface="+mn-ea"/>
                <a:ea typeface="+mn-ea"/>
              </a:rPr>
              <a:t>规范中允许为每个</a:t>
            </a:r>
            <a:r>
              <a:rPr lang="en-US" altLang="zh-CN" sz="1600" dirty="0">
                <a:latin typeface="+mn-ea"/>
                <a:ea typeface="+mn-ea"/>
              </a:rPr>
              <a:t>I-PDU</a:t>
            </a:r>
            <a:r>
              <a:rPr lang="ja-JP" altLang="en-US" sz="1600" dirty="0">
                <a:latin typeface="+mn-ea"/>
                <a:ea typeface="+mn-ea"/>
              </a:rPr>
              <a:t>静态配置两种不同的传输模式，</a:t>
            </a:r>
            <a:r>
              <a:rPr lang="en-US" altLang="zh-CN" sz="1600" dirty="0" err="1">
                <a:solidFill>
                  <a:srgbClr val="FF0000"/>
                </a:solidFill>
                <a:latin typeface="+mn-ea"/>
                <a:ea typeface="+mn-ea"/>
              </a:rPr>
              <a:t>ComTxModeTrue</a:t>
            </a:r>
            <a:r>
              <a:rPr lang="ja-JP" altLang="en-US" sz="1600" dirty="0">
                <a:solidFill>
                  <a:srgbClr val="FF0000"/>
                </a:solidFill>
                <a:latin typeface="+mn-ea"/>
                <a:ea typeface="+mn-ea"/>
              </a:rPr>
              <a:t>和</a:t>
            </a:r>
            <a:r>
              <a:rPr lang="en-US" altLang="zh-CN" sz="1600" dirty="0">
                <a:solidFill>
                  <a:srgbClr val="FF0000"/>
                </a:solidFill>
                <a:latin typeface="+mn-ea"/>
                <a:ea typeface="+mn-ea"/>
              </a:rPr>
              <a:t>ComTxModeFalse</a:t>
            </a:r>
            <a:r>
              <a:rPr lang="zh-CN" altLang="en-US" sz="1600" dirty="0">
                <a:solidFill>
                  <a:srgbClr val="FF0000"/>
                </a:solidFill>
                <a:latin typeface="+mn-ea"/>
                <a:ea typeface="+mn-ea"/>
              </a:rPr>
              <a:t>，</a:t>
            </a:r>
            <a:r>
              <a:rPr lang="zh-CN" altLang="en-US" sz="1600" dirty="0">
                <a:solidFill>
                  <a:schemeClr val="tx1"/>
                </a:solidFill>
                <a:latin typeface="+mn-ea"/>
                <a:ea typeface="+mn-ea"/>
              </a:rPr>
              <a:t>通过传输模式切换，来选择</a:t>
            </a:r>
            <a:r>
              <a:rPr lang="en-US" altLang="zh-CN" sz="1600" dirty="0">
                <a:solidFill>
                  <a:schemeClr val="tx1"/>
                </a:solidFill>
                <a:latin typeface="+mn-ea"/>
                <a:ea typeface="+mn-ea"/>
              </a:rPr>
              <a:t>I-PDU</a:t>
            </a:r>
            <a:r>
              <a:rPr lang="zh-CN" altLang="en-US" sz="1600" dirty="0">
                <a:solidFill>
                  <a:schemeClr val="tx1"/>
                </a:solidFill>
                <a:latin typeface="+mn-ea"/>
                <a:ea typeface="+mn-ea"/>
              </a:rPr>
              <a:t>中的其中一种传输模式进行传输</a:t>
            </a:r>
            <a:endParaRPr lang="en-US" altLang="zh-CN" sz="1600" dirty="0">
              <a:solidFill>
                <a:schemeClr val="tx1"/>
              </a:solidFill>
              <a:latin typeface="+mn-ea"/>
              <a:ea typeface="+mn-ea"/>
            </a:endParaRPr>
          </a:p>
          <a:p>
            <a:pPr marL="285750" indent="-285750" algn="l">
              <a:buFont typeface="Wingdings" panose="05000000000000000000" pitchFamily="2" charset="2"/>
              <a:buChar char="ü"/>
            </a:pPr>
            <a:r>
              <a:rPr lang="zh-CN" altLang="en-US" sz="1600" dirty="0">
                <a:latin typeface="+mn-ea"/>
                <a:ea typeface="+mn-ea"/>
              </a:rPr>
              <a:t>传输过程：</a:t>
            </a:r>
            <a:endParaRPr lang="en-US" altLang="zh-CN" sz="1600" dirty="0">
              <a:latin typeface="+mn-ea"/>
              <a:ea typeface="+mn-ea"/>
            </a:endParaRPr>
          </a:p>
          <a:p>
            <a:pPr algn="l"/>
            <a:r>
              <a:rPr lang="en-US" altLang="zh-CN" sz="1600" dirty="0">
                <a:latin typeface="+mn-ea"/>
                <a:ea typeface="+mn-ea"/>
              </a:rPr>
              <a:t>1</a:t>
            </a:r>
            <a:r>
              <a:rPr lang="zh-CN" altLang="en-US" sz="1600" dirty="0">
                <a:latin typeface="+mn-ea"/>
                <a:ea typeface="+mn-ea"/>
              </a:rPr>
              <a:t>）使用过滤机制判断</a:t>
            </a:r>
            <a:r>
              <a:rPr lang="en-US" altLang="zh-CN" sz="1600" dirty="0">
                <a:latin typeface="+mn-ea"/>
                <a:ea typeface="+mn-ea"/>
              </a:rPr>
              <a:t>I-PDU</a:t>
            </a:r>
            <a:r>
              <a:rPr lang="zh-CN" altLang="en-US" sz="1600" dirty="0">
                <a:latin typeface="+mn-ea"/>
                <a:ea typeface="+mn-ea"/>
              </a:rPr>
              <a:t>中各信号的发送模式条件，同时更新</a:t>
            </a:r>
            <a:r>
              <a:rPr lang="en-US" altLang="zh-CN" sz="1600" dirty="0">
                <a:latin typeface="+mn-ea"/>
                <a:ea typeface="+mn-ea"/>
              </a:rPr>
              <a:t>I-PDU</a:t>
            </a:r>
            <a:r>
              <a:rPr lang="zh-CN" altLang="en-US" sz="1600" dirty="0">
                <a:latin typeface="+mn-ea"/>
                <a:ea typeface="+mn-ea"/>
              </a:rPr>
              <a:t>中的信号。</a:t>
            </a:r>
          </a:p>
          <a:p>
            <a:pPr algn="l"/>
            <a:r>
              <a:rPr lang="en-US" altLang="zh-CN" sz="1600" dirty="0">
                <a:latin typeface="+mn-ea"/>
                <a:ea typeface="+mn-ea"/>
              </a:rPr>
              <a:t>2</a:t>
            </a:r>
            <a:r>
              <a:rPr lang="zh-CN" altLang="en-US" sz="1600" dirty="0">
                <a:latin typeface="+mn-ea"/>
                <a:ea typeface="+mn-ea"/>
              </a:rPr>
              <a:t>）再通过各信号的判断结果来计算该</a:t>
            </a:r>
            <a:r>
              <a:rPr lang="en-US" altLang="zh-CN" sz="1600" dirty="0">
                <a:latin typeface="+mn-ea"/>
                <a:ea typeface="+mn-ea"/>
              </a:rPr>
              <a:t>I-PDU</a:t>
            </a:r>
            <a:r>
              <a:rPr lang="zh-CN" altLang="en-US" sz="1600" dirty="0">
                <a:latin typeface="+mn-ea"/>
                <a:ea typeface="+mn-ea"/>
              </a:rPr>
              <a:t>的</a:t>
            </a:r>
            <a:r>
              <a:rPr lang="en-US" altLang="zh-CN" sz="1600" b="1" dirty="0">
                <a:solidFill>
                  <a:srgbClr val="FF0000"/>
                </a:solidFill>
                <a:latin typeface="+mn-ea"/>
                <a:ea typeface="+mn-ea"/>
              </a:rPr>
              <a:t>TMS</a:t>
            </a:r>
            <a:r>
              <a:rPr lang="zh-CN" altLang="en-US" sz="1600" dirty="0">
                <a:solidFill>
                  <a:srgbClr val="FF0000"/>
                </a:solidFill>
                <a:latin typeface="+mn-ea"/>
                <a:ea typeface="+mn-ea"/>
              </a:rPr>
              <a:t>（</a:t>
            </a:r>
            <a:r>
              <a:rPr lang="en-US" altLang="zh-CN" sz="1600" dirty="0">
                <a:solidFill>
                  <a:srgbClr val="FF0000"/>
                </a:solidFill>
                <a:latin typeface="+mn-ea"/>
                <a:ea typeface="+mn-ea"/>
              </a:rPr>
              <a:t>transmission mode selector</a:t>
            </a:r>
            <a:r>
              <a:rPr lang="zh-CN" altLang="en-US" sz="1600" dirty="0">
                <a:solidFill>
                  <a:srgbClr val="FF0000"/>
                </a:solidFill>
                <a:latin typeface="+mn-ea"/>
                <a:ea typeface="+mn-ea"/>
              </a:rPr>
              <a:t>）</a:t>
            </a:r>
            <a:r>
              <a:rPr lang="zh-CN" altLang="en-US" sz="1600" dirty="0">
                <a:latin typeface="+mn-ea"/>
                <a:ea typeface="+mn-ea"/>
              </a:rPr>
              <a:t>。</a:t>
            </a:r>
            <a:endParaRPr lang="en-US" altLang="zh-CN" sz="1600" dirty="0">
              <a:latin typeface="+mn-ea"/>
              <a:ea typeface="+mn-ea"/>
            </a:endParaRPr>
          </a:p>
          <a:p>
            <a:pPr algn="l"/>
            <a:r>
              <a:rPr lang="zh-CN" altLang="en-US" sz="1600" dirty="0">
                <a:latin typeface="+mn-ea"/>
                <a:ea typeface="+mn-ea"/>
              </a:rPr>
              <a:t>若至少有一个</a:t>
            </a:r>
            <a:r>
              <a:rPr lang="en-US" altLang="zh-CN" sz="1600" dirty="0">
                <a:latin typeface="+mn-ea"/>
                <a:ea typeface="+mn-ea"/>
              </a:rPr>
              <a:t>C( </a:t>
            </a:r>
            <a:r>
              <a:rPr lang="en-US" altLang="zh-CN" sz="1600" dirty="0" err="1">
                <a:latin typeface="+mn-ea"/>
                <a:ea typeface="+mn-ea"/>
              </a:rPr>
              <a:t>Si,IPDUk</a:t>
            </a:r>
            <a:r>
              <a:rPr lang="en-US" altLang="zh-CN" sz="1600" dirty="0">
                <a:latin typeface="+mn-ea"/>
                <a:ea typeface="+mn-ea"/>
              </a:rPr>
              <a:t>)</a:t>
            </a:r>
            <a:r>
              <a:rPr lang="zh-CN" altLang="en-US" sz="1600" dirty="0">
                <a:latin typeface="+mn-ea"/>
                <a:ea typeface="+mn-ea"/>
              </a:rPr>
              <a:t>为</a:t>
            </a:r>
            <a:r>
              <a:rPr lang="en-US" altLang="zh-CN" sz="1600" dirty="0">
                <a:latin typeface="+mn-ea"/>
                <a:ea typeface="+mn-ea"/>
              </a:rPr>
              <a:t>True</a:t>
            </a:r>
            <a:r>
              <a:rPr lang="zh-CN" altLang="en-US" sz="1600" dirty="0">
                <a:latin typeface="+mn-ea"/>
                <a:ea typeface="+mn-ea"/>
              </a:rPr>
              <a:t>，则</a:t>
            </a:r>
            <a:r>
              <a:rPr lang="en-US" altLang="zh-CN" sz="1600" dirty="0">
                <a:latin typeface="+mn-ea"/>
                <a:ea typeface="+mn-ea"/>
              </a:rPr>
              <a:t>TMS</a:t>
            </a:r>
            <a:r>
              <a:rPr lang="zh-CN" altLang="en-US" sz="1600" dirty="0">
                <a:latin typeface="+mn-ea"/>
                <a:ea typeface="+mn-ea"/>
              </a:rPr>
              <a:t>为</a:t>
            </a:r>
            <a:r>
              <a:rPr lang="en-US" altLang="zh-CN" sz="1600" dirty="0">
                <a:latin typeface="+mn-ea"/>
                <a:ea typeface="+mn-ea"/>
              </a:rPr>
              <a:t>True</a:t>
            </a:r>
            <a:r>
              <a:rPr lang="zh-CN" altLang="en-US" sz="1600" dirty="0">
                <a:latin typeface="+mn-ea"/>
                <a:ea typeface="+mn-ea"/>
              </a:rPr>
              <a:t>，对应</a:t>
            </a:r>
            <a:r>
              <a:rPr lang="en-US" altLang="zh-CN" sz="1600" dirty="0">
                <a:latin typeface="+mn-ea"/>
                <a:ea typeface="+mn-ea"/>
              </a:rPr>
              <a:t>I-PDU</a:t>
            </a:r>
            <a:r>
              <a:rPr lang="zh-CN" altLang="en-US" sz="1600" dirty="0">
                <a:latin typeface="+mn-ea"/>
                <a:ea typeface="+mn-ea"/>
              </a:rPr>
              <a:t>以用户配置的</a:t>
            </a:r>
            <a:r>
              <a:rPr lang="en-US" altLang="zh-CN" sz="1600" dirty="0" err="1">
                <a:latin typeface="+mn-ea"/>
                <a:ea typeface="+mn-ea"/>
              </a:rPr>
              <a:t>ComTxModeTrue</a:t>
            </a:r>
            <a:r>
              <a:rPr lang="zh-CN" altLang="en-US" sz="1600" dirty="0">
                <a:latin typeface="+mn-ea"/>
                <a:ea typeface="+mn-ea"/>
              </a:rPr>
              <a:t>的发送模式发送；</a:t>
            </a:r>
            <a:endParaRPr lang="en-US" altLang="zh-CN" sz="1600" dirty="0">
              <a:latin typeface="+mn-ea"/>
              <a:ea typeface="+mn-ea"/>
            </a:endParaRPr>
          </a:p>
          <a:p>
            <a:pPr algn="l"/>
            <a:r>
              <a:rPr lang="zh-CN" altLang="en-US" sz="1600" dirty="0">
                <a:latin typeface="+mn-ea"/>
                <a:ea typeface="+mn-ea"/>
              </a:rPr>
              <a:t>若所有</a:t>
            </a:r>
            <a:r>
              <a:rPr lang="en-US" altLang="zh-CN" sz="1600" dirty="0">
                <a:latin typeface="+mn-ea"/>
                <a:ea typeface="+mn-ea"/>
              </a:rPr>
              <a:t>C(</a:t>
            </a:r>
            <a:r>
              <a:rPr lang="en-US" altLang="zh-CN" sz="1600" dirty="0" err="1">
                <a:latin typeface="+mn-ea"/>
                <a:ea typeface="+mn-ea"/>
              </a:rPr>
              <a:t>Si,IPDUk</a:t>
            </a:r>
            <a:r>
              <a:rPr lang="en-US" altLang="zh-CN" sz="1600" dirty="0">
                <a:latin typeface="+mn-ea"/>
                <a:ea typeface="+mn-ea"/>
              </a:rPr>
              <a:t>)</a:t>
            </a:r>
            <a:r>
              <a:rPr lang="zh-CN" altLang="en-US" sz="1600" dirty="0">
                <a:latin typeface="+mn-ea"/>
                <a:ea typeface="+mn-ea"/>
              </a:rPr>
              <a:t>都为</a:t>
            </a:r>
            <a:r>
              <a:rPr lang="en-US" altLang="zh-CN" sz="1600" dirty="0">
                <a:latin typeface="+mn-ea"/>
                <a:ea typeface="+mn-ea"/>
              </a:rPr>
              <a:t>False</a:t>
            </a:r>
            <a:r>
              <a:rPr lang="zh-CN" altLang="en-US" sz="1600" dirty="0">
                <a:latin typeface="+mn-ea"/>
                <a:ea typeface="+mn-ea"/>
              </a:rPr>
              <a:t>，则</a:t>
            </a:r>
            <a:r>
              <a:rPr lang="en-US" altLang="zh-CN" sz="1600" dirty="0">
                <a:latin typeface="+mn-ea"/>
                <a:ea typeface="+mn-ea"/>
              </a:rPr>
              <a:t>TMS</a:t>
            </a:r>
            <a:r>
              <a:rPr lang="zh-CN" altLang="en-US" sz="1600" dirty="0">
                <a:latin typeface="+mn-ea"/>
                <a:ea typeface="+mn-ea"/>
              </a:rPr>
              <a:t>为</a:t>
            </a:r>
            <a:r>
              <a:rPr lang="en-US" altLang="zh-CN" sz="1600" dirty="0">
                <a:latin typeface="+mn-ea"/>
                <a:ea typeface="+mn-ea"/>
              </a:rPr>
              <a:t>False</a:t>
            </a:r>
            <a:r>
              <a:rPr lang="zh-CN" altLang="en-US" sz="1600" dirty="0">
                <a:latin typeface="+mn-ea"/>
                <a:ea typeface="+mn-ea"/>
              </a:rPr>
              <a:t>，对应</a:t>
            </a:r>
            <a:r>
              <a:rPr lang="en-US" altLang="zh-CN" sz="1600" dirty="0">
                <a:latin typeface="+mn-ea"/>
                <a:ea typeface="+mn-ea"/>
              </a:rPr>
              <a:t>I-PDU</a:t>
            </a:r>
            <a:r>
              <a:rPr lang="zh-CN" altLang="en-US" sz="1600" dirty="0">
                <a:latin typeface="+mn-ea"/>
                <a:ea typeface="+mn-ea"/>
              </a:rPr>
              <a:t>以用户配置的</a:t>
            </a:r>
            <a:r>
              <a:rPr lang="en-US" altLang="zh-CN" sz="1600" dirty="0">
                <a:latin typeface="+mn-ea"/>
                <a:ea typeface="+mn-ea"/>
              </a:rPr>
              <a:t>ComTxModeFalse</a:t>
            </a:r>
            <a:r>
              <a:rPr lang="zh-CN" altLang="en-US" sz="1600" dirty="0">
                <a:latin typeface="+mn-ea"/>
                <a:ea typeface="+mn-ea"/>
              </a:rPr>
              <a:t>的发送模式发送。</a:t>
            </a:r>
            <a:endParaRPr lang="en-US" altLang="zh-CN" sz="1600" dirty="0">
              <a:latin typeface="+mn-ea"/>
              <a:ea typeface="+mn-ea"/>
            </a:endParaRPr>
          </a:p>
          <a:p>
            <a:pPr algn="l"/>
            <a:r>
              <a:rPr lang="zh-CN" altLang="en-US" sz="1600" dirty="0">
                <a:latin typeface="+mn-ea"/>
                <a:ea typeface="+mn-ea"/>
              </a:rPr>
              <a:t>其中</a:t>
            </a:r>
            <a:r>
              <a:rPr lang="en-US" altLang="zh-CN" sz="1600" dirty="0">
                <a:latin typeface="+mn-ea"/>
                <a:ea typeface="+mn-ea"/>
              </a:rPr>
              <a:t>C(</a:t>
            </a:r>
            <a:r>
              <a:rPr lang="en-US" altLang="zh-CN" sz="1600" dirty="0" err="1">
                <a:latin typeface="+mn-ea"/>
                <a:ea typeface="+mn-ea"/>
              </a:rPr>
              <a:t>Si,IPDUk</a:t>
            </a:r>
            <a:r>
              <a:rPr lang="en-US" altLang="zh-CN" sz="1600" dirty="0">
                <a:latin typeface="+mn-ea"/>
                <a:ea typeface="+mn-ea"/>
              </a:rPr>
              <a:t>)</a:t>
            </a:r>
            <a:r>
              <a:rPr lang="zh-CN" altLang="en-US" sz="1600" dirty="0">
                <a:latin typeface="+mn-ea"/>
                <a:ea typeface="+mn-ea"/>
              </a:rPr>
              <a:t>为传输模式条件，该条件与</a:t>
            </a:r>
            <a:r>
              <a:rPr lang="en-US" altLang="zh-CN" sz="1600" dirty="0" err="1">
                <a:latin typeface="+mn-ea"/>
                <a:ea typeface="+mn-ea"/>
              </a:rPr>
              <a:t>IPDUk</a:t>
            </a:r>
            <a:r>
              <a:rPr lang="zh-CN" altLang="en-US" sz="1600" dirty="0">
                <a:latin typeface="+mn-ea"/>
                <a:ea typeface="+mn-ea"/>
              </a:rPr>
              <a:t>中的信号</a:t>
            </a:r>
            <a:r>
              <a:rPr lang="en-US" altLang="zh-CN" sz="1600" dirty="0">
                <a:latin typeface="+mn-ea"/>
                <a:ea typeface="+mn-ea"/>
              </a:rPr>
              <a:t>Si</a:t>
            </a:r>
            <a:r>
              <a:rPr lang="zh-CN" altLang="en-US" sz="1600" dirty="0">
                <a:latin typeface="+mn-ea"/>
                <a:ea typeface="+mn-ea"/>
              </a:rPr>
              <a:t>相关</a:t>
            </a:r>
            <a:endParaRPr lang="en-US" altLang="zh-CN" sz="1600" dirty="0">
              <a:latin typeface="+mn-ea"/>
              <a:ea typeface="+mn-ea"/>
            </a:endParaRPr>
          </a:p>
        </p:txBody>
      </p:sp>
    </p:spTree>
    <p:extLst>
      <p:ext uri="{BB962C8B-B14F-4D97-AF65-F5344CB8AC3E}">
        <p14:creationId xmlns:p14="http://schemas.microsoft.com/office/powerpoint/2010/main" val="2147051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发送模式条件</a:t>
            </a:r>
            <a:r>
              <a:rPr lang="en-US" altLang="zh-CN" dirty="0">
                <a:latin typeface="微软雅黑"/>
                <a:ea typeface="微软雅黑"/>
                <a:cs typeface="Arial"/>
              </a:rPr>
              <a:t>: TMC</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362759" cy="4278094"/>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latin typeface="+mn-ea"/>
                <a:ea typeface="+mn-ea"/>
              </a:rPr>
              <a:t>ALWAYS: </a:t>
            </a:r>
            <a:r>
              <a:rPr lang="zh-CN" altLang="en-US" sz="1600" dirty="0">
                <a:latin typeface="+mn-ea"/>
                <a:ea typeface="+mn-ea"/>
              </a:rPr>
              <a:t>总是通过，若一个信号的过滤算法配置为</a:t>
            </a:r>
            <a:r>
              <a:rPr lang="en-US" altLang="zh-CN" sz="1600" dirty="0">
                <a:latin typeface="+mn-ea"/>
                <a:ea typeface="+mn-ea"/>
              </a:rPr>
              <a:t>ALWAYS</a:t>
            </a:r>
            <a:r>
              <a:rPr lang="zh-CN" altLang="en-US" sz="1600" dirty="0">
                <a:latin typeface="+mn-ea"/>
                <a:ea typeface="+mn-ea"/>
              </a:rPr>
              <a:t>，那么这个信号的</a:t>
            </a:r>
            <a:r>
              <a:rPr lang="en-US" altLang="zh-CN" sz="1600" dirty="0">
                <a:latin typeface="+mn-ea"/>
                <a:ea typeface="+mn-ea"/>
              </a:rPr>
              <a:t>TMC</a:t>
            </a:r>
            <a:r>
              <a:rPr lang="zh-CN" altLang="en-US" sz="1600" dirty="0">
                <a:latin typeface="+mn-ea"/>
                <a:ea typeface="+mn-ea"/>
              </a:rPr>
              <a:t>永远为</a:t>
            </a:r>
            <a:r>
              <a:rPr lang="en-US" altLang="zh-CN" sz="1600" dirty="0">
                <a:latin typeface="+mn-ea"/>
                <a:ea typeface="+mn-ea"/>
              </a:rPr>
              <a:t>True</a:t>
            </a:r>
          </a:p>
          <a:p>
            <a:pPr marL="285750" indent="-285750" algn="l">
              <a:buFont typeface="Wingdings" panose="05000000000000000000" pitchFamily="2" charset="2"/>
              <a:buChar char="ü"/>
            </a:pPr>
            <a:r>
              <a:rPr lang="en-US" altLang="zh-CN" sz="1600" dirty="0">
                <a:latin typeface="+mn-ea"/>
                <a:ea typeface="+mn-ea"/>
              </a:rPr>
              <a:t>NEVER: </a:t>
            </a:r>
            <a:r>
              <a:rPr lang="zh-CN" altLang="en-US" sz="1600" dirty="0">
                <a:latin typeface="+mn-ea"/>
                <a:ea typeface="+mn-ea"/>
              </a:rPr>
              <a:t>总是不通过，若一个信号的过滤算法配置为</a:t>
            </a:r>
            <a:r>
              <a:rPr lang="en-US" altLang="zh-CN" sz="1600" dirty="0">
                <a:latin typeface="+mn-ea"/>
                <a:ea typeface="+mn-ea"/>
              </a:rPr>
              <a:t>NEVER</a:t>
            </a:r>
            <a:r>
              <a:rPr lang="zh-CN" altLang="en-US" sz="1600" dirty="0">
                <a:latin typeface="+mn-ea"/>
                <a:ea typeface="+mn-ea"/>
              </a:rPr>
              <a:t>，那么这个信号的</a:t>
            </a:r>
            <a:r>
              <a:rPr lang="en-US" altLang="zh-CN" sz="1600" dirty="0">
                <a:latin typeface="+mn-ea"/>
                <a:ea typeface="+mn-ea"/>
              </a:rPr>
              <a:t>TMC</a:t>
            </a:r>
            <a:r>
              <a:rPr lang="zh-CN" altLang="en-US" sz="1600" dirty="0">
                <a:latin typeface="+mn-ea"/>
                <a:ea typeface="+mn-ea"/>
              </a:rPr>
              <a:t>永远为</a:t>
            </a:r>
            <a:r>
              <a:rPr lang="en-US" altLang="zh-CN" sz="1600" dirty="0">
                <a:latin typeface="+mn-ea"/>
                <a:ea typeface="+mn-ea"/>
              </a:rPr>
              <a:t>False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MASKED_NEW_EQUALS_X: </a:t>
            </a:r>
            <a:r>
              <a:rPr lang="zh-CN" altLang="en-US" sz="1600" dirty="0">
                <a:latin typeface="+mn-ea"/>
                <a:ea typeface="+mn-ea"/>
              </a:rPr>
              <a:t>若一个信号的过滤算法配置为</a:t>
            </a:r>
            <a:r>
              <a:rPr lang="en-US" altLang="zh-CN" sz="1600" dirty="0">
                <a:latin typeface="+mn-ea"/>
                <a:ea typeface="+mn-ea"/>
              </a:rPr>
              <a:t>MASKED_NEW_EQUALS_X</a:t>
            </a:r>
            <a:r>
              <a:rPr lang="zh-CN" altLang="en-US" sz="1600" dirty="0">
                <a:latin typeface="+mn-ea"/>
                <a:ea typeface="+mn-ea"/>
              </a:rPr>
              <a:t>时，只有当新值与掩码按位与后等于设定的某一值时，这个信号的</a:t>
            </a:r>
            <a:r>
              <a:rPr lang="en-US" altLang="zh-CN" sz="1600" dirty="0">
                <a:latin typeface="+mn-ea"/>
                <a:ea typeface="+mn-ea"/>
              </a:rPr>
              <a:t>TMC</a:t>
            </a:r>
            <a:r>
              <a:rPr lang="zh-CN" altLang="en-US" sz="1600" dirty="0">
                <a:latin typeface="+mn-ea"/>
                <a:ea typeface="+mn-ea"/>
              </a:rPr>
              <a:t>才等于</a:t>
            </a:r>
            <a:r>
              <a:rPr lang="en-US" altLang="zh-CN" sz="1600" dirty="0">
                <a:latin typeface="+mn-ea"/>
                <a:ea typeface="+mn-ea"/>
              </a:rPr>
              <a:t>True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MASKED_NEW_DIFFERS_X: </a:t>
            </a:r>
            <a:r>
              <a:rPr lang="zh-CN" altLang="en-US" sz="1600" dirty="0">
                <a:latin typeface="+mn-ea"/>
                <a:ea typeface="+mn-ea"/>
              </a:rPr>
              <a:t>若一个信号的过滤算法配置为</a:t>
            </a:r>
            <a:r>
              <a:rPr lang="en-US" altLang="zh-CN" sz="1600" dirty="0">
                <a:latin typeface="+mn-ea"/>
                <a:ea typeface="+mn-ea"/>
              </a:rPr>
              <a:t>MASKED_NEW_DIFFERS_X</a:t>
            </a:r>
            <a:r>
              <a:rPr lang="zh-CN" altLang="en-US" sz="1600" dirty="0">
                <a:latin typeface="+mn-ea"/>
                <a:ea typeface="+mn-ea"/>
              </a:rPr>
              <a:t>时，只有当新值与掩码按位与之后不等于设定的某一值时，这个信号的</a:t>
            </a:r>
            <a:r>
              <a:rPr lang="en-US" altLang="zh-CN" sz="1600" dirty="0">
                <a:latin typeface="+mn-ea"/>
                <a:ea typeface="+mn-ea"/>
              </a:rPr>
              <a:t>TMC</a:t>
            </a:r>
            <a:r>
              <a:rPr lang="zh-CN" altLang="en-US" sz="1600" dirty="0">
                <a:latin typeface="+mn-ea"/>
                <a:ea typeface="+mn-ea"/>
              </a:rPr>
              <a:t>才为</a:t>
            </a:r>
            <a:r>
              <a:rPr lang="en-US" altLang="zh-CN" sz="1600" dirty="0">
                <a:latin typeface="+mn-ea"/>
                <a:ea typeface="+mn-ea"/>
              </a:rPr>
              <a:t>True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MASKED_NEW_DIFFERS_MASKED_OLD: </a:t>
            </a:r>
            <a:r>
              <a:rPr lang="zh-CN" altLang="en-US" sz="1600" dirty="0">
                <a:latin typeface="+mn-ea"/>
                <a:ea typeface="+mn-ea"/>
              </a:rPr>
              <a:t>若一个信号的过滤算法配置为</a:t>
            </a:r>
            <a:r>
              <a:rPr lang="en-US" altLang="zh-CN" sz="1600" dirty="0">
                <a:latin typeface="+mn-ea"/>
                <a:ea typeface="+mn-ea"/>
              </a:rPr>
              <a:t>MASKED_NEW_DIFFERS_MASKED_OLD</a:t>
            </a:r>
            <a:r>
              <a:rPr lang="zh-CN" altLang="en-US" sz="1600" dirty="0">
                <a:latin typeface="+mn-ea"/>
                <a:ea typeface="+mn-ea"/>
              </a:rPr>
              <a:t>时，只有当新值与掩码按位与之后的值不等于旧值与掩码按位与之后的值时，这个信号的</a:t>
            </a:r>
            <a:r>
              <a:rPr lang="en-US" altLang="zh-CN" sz="1600" dirty="0">
                <a:latin typeface="+mn-ea"/>
                <a:ea typeface="+mn-ea"/>
              </a:rPr>
              <a:t>TMC</a:t>
            </a:r>
            <a:r>
              <a:rPr lang="zh-CN" altLang="en-US" sz="1600" dirty="0">
                <a:latin typeface="+mn-ea"/>
                <a:ea typeface="+mn-ea"/>
              </a:rPr>
              <a:t>才为</a:t>
            </a:r>
            <a:r>
              <a:rPr lang="en-US" altLang="zh-CN" sz="1600" dirty="0">
                <a:latin typeface="+mn-ea"/>
                <a:ea typeface="+mn-ea"/>
              </a:rPr>
              <a:t>True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NEW_IS_WITHIN: </a:t>
            </a:r>
            <a:r>
              <a:rPr lang="zh-CN" altLang="en-US" sz="1600" dirty="0">
                <a:latin typeface="+mn-ea"/>
                <a:ea typeface="+mn-ea"/>
              </a:rPr>
              <a:t>若一个信号的过滤算法配置为</a:t>
            </a:r>
            <a:r>
              <a:rPr lang="en-US" altLang="zh-CN" sz="1600" dirty="0">
                <a:latin typeface="+mn-ea"/>
                <a:ea typeface="+mn-ea"/>
              </a:rPr>
              <a:t>NEW_IS_WITHIN</a:t>
            </a:r>
            <a:r>
              <a:rPr lang="zh-CN" altLang="en-US" sz="1600" dirty="0">
                <a:latin typeface="+mn-ea"/>
                <a:ea typeface="+mn-ea"/>
              </a:rPr>
              <a:t>时，只有当新值在某一设定的范围内时，这个信号的</a:t>
            </a:r>
            <a:r>
              <a:rPr lang="en-US" altLang="zh-CN" sz="1600" dirty="0">
                <a:latin typeface="+mn-ea"/>
                <a:ea typeface="+mn-ea"/>
              </a:rPr>
              <a:t>TMC</a:t>
            </a:r>
            <a:r>
              <a:rPr lang="zh-CN" altLang="en-US" sz="1600" dirty="0">
                <a:latin typeface="+mn-ea"/>
                <a:ea typeface="+mn-ea"/>
              </a:rPr>
              <a:t>才为</a:t>
            </a:r>
            <a:r>
              <a:rPr lang="en-US" altLang="zh-CN" sz="1600" dirty="0">
                <a:latin typeface="+mn-ea"/>
                <a:ea typeface="+mn-ea"/>
              </a:rPr>
              <a:t>True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NEW_IS_OUTSIDE: </a:t>
            </a:r>
            <a:r>
              <a:rPr lang="zh-CN" altLang="en-US" sz="1600" dirty="0">
                <a:latin typeface="+mn-ea"/>
                <a:ea typeface="+mn-ea"/>
              </a:rPr>
              <a:t>若一个信号过滤算法配置为</a:t>
            </a:r>
            <a:r>
              <a:rPr lang="en-US" altLang="zh-CN" sz="1600" dirty="0">
                <a:latin typeface="+mn-ea"/>
                <a:ea typeface="+mn-ea"/>
              </a:rPr>
              <a:t>NEW_IS_OUTSIDE</a:t>
            </a:r>
            <a:r>
              <a:rPr lang="zh-CN" altLang="en-US" sz="1600" dirty="0">
                <a:latin typeface="+mn-ea"/>
                <a:ea typeface="+mn-ea"/>
              </a:rPr>
              <a:t>时，只有当新值不在某一设定的范围内时，这个信号的</a:t>
            </a:r>
            <a:r>
              <a:rPr lang="en-US" altLang="zh-CN" sz="1600" dirty="0">
                <a:latin typeface="+mn-ea"/>
                <a:ea typeface="+mn-ea"/>
              </a:rPr>
              <a:t>TMC</a:t>
            </a:r>
            <a:r>
              <a:rPr lang="zh-CN" altLang="en-US" sz="1600" dirty="0">
                <a:latin typeface="+mn-ea"/>
                <a:ea typeface="+mn-ea"/>
              </a:rPr>
              <a:t>才为</a:t>
            </a:r>
            <a:r>
              <a:rPr lang="en-US" altLang="zh-CN" sz="1600" dirty="0">
                <a:latin typeface="+mn-ea"/>
                <a:ea typeface="+mn-ea"/>
              </a:rPr>
              <a:t>True</a:t>
            </a:r>
            <a:r>
              <a:rPr lang="zh-CN" altLang="en-US" sz="1600" dirty="0">
                <a:latin typeface="+mn-ea"/>
                <a:ea typeface="+mn-ea"/>
              </a:rPr>
              <a:t>；</a:t>
            </a:r>
          </a:p>
          <a:p>
            <a:pPr marL="285750" indent="-285750" algn="l">
              <a:buFont typeface="Wingdings" panose="05000000000000000000" pitchFamily="2" charset="2"/>
              <a:buChar char="ü"/>
            </a:pPr>
            <a:r>
              <a:rPr lang="en-US" altLang="zh-CN" sz="1600" dirty="0">
                <a:latin typeface="+mn-ea"/>
                <a:ea typeface="+mn-ea"/>
              </a:rPr>
              <a:t>ONE_EVERY_N:</a:t>
            </a:r>
            <a:r>
              <a:rPr lang="zh-CN" altLang="en-US" sz="1600" dirty="0">
                <a:latin typeface="+mn-ea"/>
                <a:ea typeface="+mn-ea"/>
              </a:rPr>
              <a:t>若一个信号的过滤算法配置为</a:t>
            </a:r>
            <a:r>
              <a:rPr lang="en-US" altLang="zh-CN" sz="1600" dirty="0">
                <a:latin typeface="+mn-ea"/>
                <a:ea typeface="+mn-ea"/>
              </a:rPr>
              <a:t>ONE_EVERY_N</a:t>
            </a:r>
            <a:r>
              <a:rPr lang="zh-CN" altLang="en-US" sz="1600" dirty="0">
                <a:latin typeface="+mn-ea"/>
                <a:ea typeface="+mn-ea"/>
              </a:rPr>
              <a:t>时，该信号值每更新</a:t>
            </a:r>
            <a:r>
              <a:rPr lang="en-US" altLang="zh-CN" sz="1600" dirty="0">
                <a:latin typeface="+mn-ea"/>
                <a:ea typeface="+mn-ea"/>
              </a:rPr>
              <a:t>N</a:t>
            </a:r>
            <a:r>
              <a:rPr lang="zh-CN" altLang="en-US" sz="1600" dirty="0">
                <a:latin typeface="+mn-ea"/>
                <a:ea typeface="+mn-ea"/>
              </a:rPr>
              <a:t>次，这个信号的</a:t>
            </a:r>
            <a:r>
              <a:rPr lang="en-US" altLang="zh-CN" sz="1600" dirty="0">
                <a:latin typeface="+mn-ea"/>
                <a:ea typeface="+mn-ea"/>
              </a:rPr>
              <a:t>TMC</a:t>
            </a:r>
            <a:r>
              <a:rPr lang="zh-CN" altLang="en-US" sz="1600" dirty="0">
                <a:latin typeface="+mn-ea"/>
                <a:ea typeface="+mn-ea"/>
              </a:rPr>
              <a:t>值为</a:t>
            </a:r>
            <a:r>
              <a:rPr lang="en-US" altLang="zh-CN" sz="1600" dirty="0">
                <a:latin typeface="+mn-ea"/>
                <a:ea typeface="+mn-ea"/>
              </a:rPr>
              <a:t>True</a:t>
            </a:r>
            <a:r>
              <a:rPr lang="zh-CN" altLang="en-US" sz="1400" dirty="0">
                <a:latin typeface="+mn-ea"/>
                <a:ea typeface="+mn-ea"/>
              </a:rPr>
              <a:t>；</a:t>
            </a:r>
            <a:endParaRPr lang="en-US" altLang="zh-CN" sz="1400" dirty="0">
              <a:latin typeface="+mn-ea"/>
              <a:ea typeface="+mn-ea"/>
            </a:endParaRPr>
          </a:p>
        </p:txBody>
      </p:sp>
    </p:spTree>
    <p:extLst>
      <p:ext uri="{BB962C8B-B14F-4D97-AF65-F5344CB8AC3E}">
        <p14:creationId xmlns:p14="http://schemas.microsoft.com/office/powerpoint/2010/main" val="3450804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发送模式选择</a:t>
            </a:r>
            <a:r>
              <a:rPr lang="en-US" altLang="zh-CN" dirty="0">
                <a:latin typeface="微软雅黑"/>
                <a:ea typeface="微软雅黑"/>
                <a:cs typeface="Arial"/>
              </a:rPr>
              <a:t>TMS</a:t>
            </a:r>
            <a:endParaRPr lang="en-US" altLang="zh-CN"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4690351" cy="3785652"/>
          </a:xfrm>
          <a:prstGeom prst="rect">
            <a:avLst/>
          </a:prstGeom>
          <a:noFill/>
        </p:spPr>
        <p:txBody>
          <a:bodyPr wrap="square">
            <a:spAutoFit/>
          </a:bodyPr>
          <a:lstStyle/>
          <a:p>
            <a:pPr marL="285750" indent="-285750" algn="l">
              <a:buFont typeface="Wingdings" panose="05000000000000000000" pitchFamily="2" charset="2"/>
              <a:buChar char="ü"/>
            </a:pPr>
            <a:r>
              <a:rPr lang="zh-CN" altLang="en-US" sz="1600" dirty="0">
                <a:latin typeface="+mn-ea"/>
                <a:ea typeface="+mn-ea"/>
              </a:rPr>
              <a:t>发送端的</a:t>
            </a:r>
            <a:r>
              <a:rPr lang="en-US" altLang="zh-CN" sz="1600" dirty="0">
                <a:latin typeface="+mn-ea"/>
                <a:ea typeface="+mn-ea"/>
              </a:rPr>
              <a:t>TMS</a:t>
            </a:r>
            <a:r>
              <a:rPr lang="zh-CN" altLang="en-US" sz="1600" dirty="0">
                <a:latin typeface="+mn-ea"/>
                <a:ea typeface="+mn-ea"/>
              </a:rPr>
              <a:t>，一个</a:t>
            </a:r>
            <a:r>
              <a:rPr lang="en-US" altLang="zh-CN" sz="1600" dirty="0">
                <a:latin typeface="+mn-ea"/>
                <a:ea typeface="+mn-ea"/>
              </a:rPr>
              <a:t>I-PDU</a:t>
            </a:r>
            <a:r>
              <a:rPr lang="zh-CN" altLang="en-US" sz="1600" dirty="0">
                <a:latin typeface="+mn-ea"/>
                <a:ea typeface="+mn-ea"/>
              </a:rPr>
              <a:t>的</a:t>
            </a:r>
            <a:r>
              <a:rPr lang="en-US" altLang="zh-CN" sz="1600" b="1" dirty="0">
                <a:solidFill>
                  <a:srgbClr val="FF0000"/>
                </a:solidFill>
                <a:latin typeface="+mn-ea"/>
                <a:ea typeface="+mn-ea"/>
              </a:rPr>
              <a:t>TMS</a:t>
            </a:r>
            <a:r>
              <a:rPr lang="zh-CN" altLang="en-US" sz="1600" b="1" dirty="0">
                <a:solidFill>
                  <a:srgbClr val="FF0000"/>
                </a:solidFill>
                <a:latin typeface="+mn-ea"/>
                <a:ea typeface="+mn-ea"/>
              </a:rPr>
              <a:t>的值是根据其所有下属的信号的</a:t>
            </a:r>
            <a:r>
              <a:rPr lang="en-US" altLang="zh-CN" sz="1600" b="1" dirty="0">
                <a:solidFill>
                  <a:srgbClr val="FF0000"/>
                </a:solidFill>
                <a:latin typeface="+mn-ea"/>
                <a:ea typeface="+mn-ea"/>
              </a:rPr>
              <a:t>TMC</a:t>
            </a:r>
            <a:r>
              <a:rPr lang="zh-CN" altLang="en-US" sz="1600" b="1" dirty="0">
                <a:solidFill>
                  <a:srgbClr val="FF0000"/>
                </a:solidFill>
                <a:latin typeface="+mn-ea"/>
                <a:ea typeface="+mn-ea"/>
              </a:rPr>
              <a:t>结果</a:t>
            </a:r>
            <a:r>
              <a:rPr lang="zh-CN" altLang="en-US" sz="1600" dirty="0">
                <a:latin typeface="+mn-ea"/>
                <a:ea typeface="+mn-ea"/>
              </a:rPr>
              <a:t>决定的，若一个</a:t>
            </a:r>
            <a:r>
              <a:rPr lang="en-US" altLang="zh-CN" sz="1600" dirty="0">
                <a:latin typeface="+mn-ea"/>
                <a:ea typeface="+mn-ea"/>
              </a:rPr>
              <a:t>I-PDU</a:t>
            </a:r>
            <a:r>
              <a:rPr lang="zh-CN" altLang="en-US" sz="1600" dirty="0">
                <a:latin typeface="+mn-ea"/>
                <a:ea typeface="+mn-ea"/>
              </a:rPr>
              <a:t>下属的信号中至少有一个信号的</a:t>
            </a:r>
            <a:r>
              <a:rPr lang="en-US" altLang="zh-CN" sz="1600" dirty="0">
                <a:latin typeface="+mn-ea"/>
                <a:ea typeface="+mn-ea"/>
              </a:rPr>
              <a:t>TMC</a:t>
            </a:r>
            <a:r>
              <a:rPr lang="zh-CN" altLang="en-US" sz="1600" dirty="0">
                <a:latin typeface="+mn-ea"/>
                <a:ea typeface="+mn-ea"/>
              </a:rPr>
              <a:t>计算为</a:t>
            </a:r>
            <a:r>
              <a:rPr lang="en-US" altLang="zh-CN" sz="1600" dirty="0">
                <a:latin typeface="+mn-ea"/>
                <a:ea typeface="+mn-ea"/>
              </a:rPr>
              <a:t>True</a:t>
            </a:r>
            <a:r>
              <a:rPr lang="zh-CN" altLang="en-US" sz="1600" dirty="0">
                <a:latin typeface="+mn-ea"/>
                <a:ea typeface="+mn-ea"/>
              </a:rPr>
              <a:t>，那么这个</a:t>
            </a:r>
            <a:r>
              <a:rPr lang="en-US" altLang="zh-CN" sz="1600" dirty="0">
                <a:latin typeface="+mn-ea"/>
                <a:ea typeface="+mn-ea"/>
              </a:rPr>
              <a:t>I-PDU</a:t>
            </a:r>
            <a:r>
              <a:rPr lang="zh-CN" altLang="en-US" sz="1600" dirty="0">
                <a:latin typeface="+mn-ea"/>
                <a:ea typeface="+mn-ea"/>
              </a:rPr>
              <a:t>的</a:t>
            </a:r>
            <a:r>
              <a:rPr lang="en-US" altLang="zh-CN" sz="1600" dirty="0">
                <a:latin typeface="+mn-ea"/>
                <a:ea typeface="+mn-ea"/>
              </a:rPr>
              <a:t>TMS</a:t>
            </a:r>
            <a:r>
              <a:rPr lang="zh-CN" altLang="en-US" sz="1600" dirty="0">
                <a:latin typeface="+mn-ea"/>
                <a:ea typeface="+mn-ea"/>
              </a:rPr>
              <a:t>为</a:t>
            </a:r>
            <a:r>
              <a:rPr lang="en-US" altLang="zh-CN" sz="1600" dirty="0">
                <a:latin typeface="+mn-ea"/>
                <a:ea typeface="+mn-ea"/>
              </a:rPr>
              <a:t>True</a:t>
            </a:r>
            <a:r>
              <a:rPr lang="zh-CN" altLang="en-US" sz="1600" dirty="0">
                <a:latin typeface="+mn-ea"/>
                <a:ea typeface="+mn-ea"/>
              </a:rPr>
              <a:t>，只有该</a:t>
            </a:r>
            <a:r>
              <a:rPr lang="en-US" altLang="zh-CN" sz="1600" dirty="0">
                <a:latin typeface="+mn-ea"/>
                <a:ea typeface="+mn-ea"/>
              </a:rPr>
              <a:t>I-PD</a:t>
            </a:r>
            <a:r>
              <a:rPr lang="zh-CN" altLang="en-US" sz="1600" dirty="0">
                <a:latin typeface="+mn-ea"/>
                <a:ea typeface="+mn-ea"/>
              </a:rPr>
              <a:t>下属的所有的信号的</a:t>
            </a:r>
            <a:r>
              <a:rPr lang="en-US" altLang="zh-CN" sz="1600" dirty="0">
                <a:latin typeface="+mn-ea"/>
                <a:ea typeface="+mn-ea"/>
              </a:rPr>
              <a:t>TMC</a:t>
            </a:r>
            <a:r>
              <a:rPr lang="zh-CN" altLang="en-US" sz="1600" dirty="0">
                <a:latin typeface="+mn-ea"/>
                <a:ea typeface="+mn-ea"/>
              </a:rPr>
              <a:t>都计算为</a:t>
            </a:r>
            <a:r>
              <a:rPr lang="en-US" altLang="zh-CN" sz="1600" dirty="0">
                <a:latin typeface="+mn-ea"/>
                <a:ea typeface="+mn-ea"/>
              </a:rPr>
              <a:t>False</a:t>
            </a:r>
            <a:r>
              <a:rPr lang="zh-CN" altLang="en-US" sz="1600" dirty="0">
                <a:latin typeface="+mn-ea"/>
                <a:ea typeface="+mn-ea"/>
              </a:rPr>
              <a:t>时，该</a:t>
            </a:r>
            <a:r>
              <a:rPr lang="en-US" altLang="zh-CN" sz="1600" dirty="0">
                <a:latin typeface="+mn-ea"/>
                <a:ea typeface="+mn-ea"/>
              </a:rPr>
              <a:t>I-PDU</a:t>
            </a:r>
            <a:r>
              <a:rPr lang="zh-CN" altLang="en-US" sz="1600" dirty="0">
                <a:latin typeface="+mn-ea"/>
                <a:ea typeface="+mn-ea"/>
              </a:rPr>
              <a:t>的</a:t>
            </a:r>
            <a:r>
              <a:rPr lang="en-US" altLang="zh-CN" sz="1600" dirty="0">
                <a:latin typeface="+mn-ea"/>
                <a:ea typeface="+mn-ea"/>
              </a:rPr>
              <a:t>TMS</a:t>
            </a:r>
            <a:r>
              <a:rPr lang="zh-CN" altLang="en-US" sz="1600" dirty="0">
                <a:latin typeface="+mn-ea"/>
                <a:ea typeface="+mn-ea"/>
              </a:rPr>
              <a:t>才为</a:t>
            </a:r>
            <a:r>
              <a:rPr lang="en-US" altLang="zh-CN" sz="1600" dirty="0">
                <a:latin typeface="+mn-ea"/>
                <a:ea typeface="+mn-ea"/>
              </a:rPr>
              <a:t>False</a:t>
            </a:r>
            <a:r>
              <a:rPr lang="zh-CN" altLang="en-US" sz="1600" dirty="0">
                <a:latin typeface="+mn-ea"/>
                <a:ea typeface="+mn-ea"/>
              </a:rPr>
              <a:t>。</a:t>
            </a:r>
            <a:endParaRPr lang="en-US" altLang="zh-CN" sz="1600" dirty="0">
              <a:latin typeface="+mn-ea"/>
              <a:ea typeface="+mn-ea"/>
            </a:endParaRPr>
          </a:p>
          <a:p>
            <a:pPr marL="285750" indent="-285750" algn="l">
              <a:buFont typeface="Wingdings" panose="05000000000000000000" pitchFamily="2" charset="2"/>
              <a:buChar char="ü"/>
            </a:pPr>
            <a:endParaRPr lang="en-US" altLang="zh-CN" sz="1600" dirty="0">
              <a:latin typeface="+mn-ea"/>
              <a:ea typeface="+mn-ea"/>
            </a:endParaRPr>
          </a:p>
          <a:p>
            <a:pPr marL="285750" indent="-285750" algn="l">
              <a:buFont typeface="Wingdings" panose="05000000000000000000" pitchFamily="2" charset="2"/>
              <a:buChar char="ü"/>
            </a:pPr>
            <a:r>
              <a:rPr lang="zh-CN" altLang="en-US" sz="1600" dirty="0">
                <a:latin typeface="+mn-ea"/>
                <a:ea typeface="+mn-ea"/>
              </a:rPr>
              <a:t>可以为每个</a:t>
            </a:r>
            <a:r>
              <a:rPr lang="en-US" altLang="zh-CN" sz="1600" dirty="0">
                <a:latin typeface="+mn-ea"/>
                <a:ea typeface="+mn-ea"/>
              </a:rPr>
              <a:t>I-PDU</a:t>
            </a:r>
            <a:r>
              <a:rPr lang="zh-CN" altLang="en-US" sz="1600" dirty="0">
                <a:latin typeface="+mn-ea"/>
                <a:ea typeface="+mn-ea"/>
              </a:rPr>
              <a:t>配置两种发送模式，在程序运行过程中，某</a:t>
            </a:r>
            <a:r>
              <a:rPr lang="en-US" altLang="zh-CN" sz="1600" b="1" dirty="0">
                <a:solidFill>
                  <a:srgbClr val="FF0000"/>
                </a:solidFill>
                <a:latin typeface="+mn-ea"/>
                <a:ea typeface="+mn-ea"/>
              </a:rPr>
              <a:t>I-PDU</a:t>
            </a:r>
            <a:r>
              <a:rPr lang="zh-CN" altLang="en-US" sz="1600" b="1" dirty="0">
                <a:solidFill>
                  <a:srgbClr val="FF0000"/>
                </a:solidFill>
                <a:latin typeface="+mn-ea"/>
                <a:ea typeface="+mn-ea"/>
              </a:rPr>
              <a:t>的发送模式是由</a:t>
            </a:r>
            <a:r>
              <a:rPr lang="en-US" altLang="zh-CN" sz="1600" b="1" dirty="0">
                <a:solidFill>
                  <a:srgbClr val="FF0000"/>
                </a:solidFill>
                <a:latin typeface="+mn-ea"/>
                <a:ea typeface="+mn-ea"/>
              </a:rPr>
              <a:t>TMS</a:t>
            </a:r>
            <a:r>
              <a:rPr lang="zh-CN" altLang="en-US" sz="1600" b="1" dirty="0">
                <a:solidFill>
                  <a:srgbClr val="FF0000"/>
                </a:solidFill>
                <a:latin typeface="+mn-ea"/>
                <a:ea typeface="+mn-ea"/>
              </a:rPr>
              <a:t>来决定</a:t>
            </a:r>
            <a:r>
              <a:rPr lang="zh-CN" altLang="en-US" sz="1600" dirty="0">
                <a:latin typeface="+mn-ea"/>
                <a:ea typeface="+mn-ea"/>
              </a:rPr>
              <a:t>，若一个</a:t>
            </a:r>
            <a:r>
              <a:rPr lang="en-US" altLang="zh-CN" sz="1600" dirty="0">
                <a:latin typeface="+mn-ea"/>
                <a:ea typeface="+mn-ea"/>
              </a:rPr>
              <a:t>I-PDU</a:t>
            </a:r>
            <a:r>
              <a:rPr lang="zh-CN" altLang="en-US" sz="1600" dirty="0">
                <a:latin typeface="+mn-ea"/>
                <a:ea typeface="+mn-ea"/>
              </a:rPr>
              <a:t>的</a:t>
            </a:r>
            <a:r>
              <a:rPr lang="en-US" altLang="zh-CN" sz="1600" dirty="0">
                <a:latin typeface="+mn-ea"/>
                <a:ea typeface="+mn-ea"/>
              </a:rPr>
              <a:t>TMS</a:t>
            </a:r>
            <a:r>
              <a:rPr lang="zh-CN" altLang="en-US" sz="1600" dirty="0">
                <a:latin typeface="+mn-ea"/>
                <a:ea typeface="+mn-ea"/>
              </a:rPr>
              <a:t>根据上述的算法计算为</a:t>
            </a:r>
            <a:r>
              <a:rPr lang="en-US" altLang="zh-CN" sz="1600" dirty="0">
                <a:latin typeface="+mn-ea"/>
                <a:ea typeface="+mn-ea"/>
              </a:rPr>
              <a:t>True</a:t>
            </a:r>
            <a:r>
              <a:rPr lang="zh-CN" altLang="en-US" sz="1600" dirty="0">
                <a:latin typeface="+mn-ea"/>
                <a:ea typeface="+mn-ea"/>
              </a:rPr>
              <a:t>，那么该</a:t>
            </a:r>
            <a:r>
              <a:rPr lang="en-US" altLang="zh-CN" sz="1600" dirty="0">
                <a:latin typeface="+mn-ea"/>
                <a:ea typeface="+mn-ea"/>
              </a:rPr>
              <a:t>I-PDU</a:t>
            </a:r>
            <a:r>
              <a:rPr lang="zh-CN" altLang="en-US" sz="1600" dirty="0">
                <a:latin typeface="+mn-ea"/>
                <a:ea typeface="+mn-ea"/>
              </a:rPr>
              <a:t>将以配置的</a:t>
            </a:r>
            <a:r>
              <a:rPr lang="en-US" altLang="zh-CN" sz="1600" dirty="0">
                <a:latin typeface="+mn-ea"/>
                <a:ea typeface="+mn-ea"/>
              </a:rPr>
              <a:t>True</a:t>
            </a:r>
            <a:r>
              <a:rPr lang="zh-CN" altLang="en-US" sz="1600" dirty="0">
                <a:latin typeface="+mn-ea"/>
                <a:ea typeface="+mn-ea"/>
              </a:rPr>
              <a:t>状态下的发送模式进行发送。当一个</a:t>
            </a:r>
            <a:r>
              <a:rPr lang="en-US" altLang="zh-CN" sz="1600" dirty="0">
                <a:latin typeface="+mn-ea"/>
                <a:ea typeface="+mn-ea"/>
              </a:rPr>
              <a:t>I-PDU</a:t>
            </a:r>
            <a:r>
              <a:rPr lang="zh-CN" altLang="en-US" sz="1600" dirty="0">
                <a:latin typeface="+mn-ea"/>
                <a:ea typeface="+mn-ea"/>
              </a:rPr>
              <a:t>下属的某个信号的过滤算法配置为</a:t>
            </a:r>
            <a:r>
              <a:rPr lang="en-US" altLang="zh-CN" sz="1600" dirty="0">
                <a:latin typeface="+mn-ea"/>
                <a:ea typeface="+mn-ea"/>
              </a:rPr>
              <a:t>ALWAYS</a:t>
            </a:r>
            <a:r>
              <a:rPr lang="zh-CN" altLang="en-US" sz="1600" dirty="0">
                <a:latin typeface="+mn-ea"/>
                <a:ea typeface="+mn-ea"/>
              </a:rPr>
              <a:t>，那么这个</a:t>
            </a:r>
            <a:r>
              <a:rPr lang="en-US" altLang="zh-CN" sz="1600" dirty="0">
                <a:latin typeface="+mn-ea"/>
                <a:ea typeface="+mn-ea"/>
              </a:rPr>
              <a:t>I-PDU</a:t>
            </a:r>
            <a:r>
              <a:rPr lang="zh-CN" altLang="en-US" sz="1600" dirty="0">
                <a:latin typeface="+mn-ea"/>
                <a:ea typeface="+mn-ea"/>
              </a:rPr>
              <a:t>将一直以用户配置的</a:t>
            </a:r>
            <a:r>
              <a:rPr lang="en-US" altLang="zh-CN" sz="1600" dirty="0">
                <a:latin typeface="+mn-ea"/>
                <a:ea typeface="+mn-ea"/>
              </a:rPr>
              <a:t>TMS</a:t>
            </a:r>
            <a:r>
              <a:rPr lang="zh-CN" altLang="en-US" sz="1600" dirty="0">
                <a:latin typeface="+mn-ea"/>
                <a:ea typeface="+mn-ea"/>
              </a:rPr>
              <a:t>为</a:t>
            </a:r>
            <a:r>
              <a:rPr lang="en-US" altLang="zh-CN" sz="1600" dirty="0">
                <a:latin typeface="+mn-ea"/>
                <a:ea typeface="+mn-ea"/>
              </a:rPr>
              <a:t>True</a:t>
            </a:r>
            <a:r>
              <a:rPr lang="zh-CN" altLang="en-US" sz="1600" dirty="0">
                <a:latin typeface="+mn-ea"/>
                <a:ea typeface="+mn-ea"/>
              </a:rPr>
              <a:t>状态下发送模式进行发送</a:t>
            </a:r>
          </a:p>
        </p:txBody>
      </p:sp>
      <p:pic>
        <p:nvPicPr>
          <p:cNvPr id="5122" name="Picture 2" descr="preview">
            <a:extLst>
              <a:ext uri="{FF2B5EF4-FFF2-40B4-BE49-F238E27FC236}">
                <a16:creationId xmlns:a16="http://schemas.microsoft.com/office/drawing/2014/main" id="{8D5003AC-3D37-4C97-ACFD-B03B27E584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1980" y="869951"/>
            <a:ext cx="4114977" cy="5367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4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pic>
        <p:nvPicPr>
          <p:cNvPr id="1026" name="Picture 2">
            <a:extLst>
              <a:ext uri="{FF2B5EF4-FFF2-40B4-BE49-F238E27FC236}">
                <a16:creationId xmlns:a16="http://schemas.microsoft.com/office/drawing/2014/main" id="{B703BE1E-0ACD-445F-89F0-5DDB7099CC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1435494"/>
            <a:ext cx="4032448" cy="4186554"/>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1F56F5F3-A95B-4148-872C-F938F280305C}"/>
              </a:ext>
            </a:extLst>
          </p:cNvPr>
          <p:cNvSpPr/>
          <p:nvPr/>
        </p:nvSpPr>
        <p:spPr>
          <a:xfrm>
            <a:off x="43731" y="1486525"/>
            <a:ext cx="2368029" cy="646331"/>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AUTOSAR COM</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连接上层</a:t>
            </a:r>
            <a:r>
              <a:rPr lang="en-US" altLang="zh-CN" sz="1200" dirty="0">
                <a:solidFill>
                  <a:schemeClr val="tx1"/>
                </a:solidFill>
                <a:latin typeface="微软雅黑"/>
                <a:ea typeface="微软雅黑"/>
                <a:cs typeface="Arial"/>
              </a:rPr>
              <a:t>RTE</a:t>
            </a:r>
            <a:r>
              <a:rPr lang="zh-CN" altLang="en-US" sz="1200" dirty="0">
                <a:solidFill>
                  <a:schemeClr val="tx1"/>
                </a:solidFill>
                <a:latin typeface="微软雅黑"/>
                <a:ea typeface="微软雅黑"/>
                <a:cs typeface="Arial"/>
              </a:rPr>
              <a:t>和</a:t>
            </a:r>
            <a:r>
              <a:rPr lang="en-US" altLang="zh-CN" sz="1200" dirty="0">
                <a:solidFill>
                  <a:schemeClr val="tx1"/>
                </a:solidFill>
                <a:latin typeface="微软雅黑"/>
                <a:ea typeface="微软雅黑"/>
                <a:cs typeface="Arial"/>
              </a:rPr>
              <a:t>PDUR</a:t>
            </a:r>
            <a:r>
              <a:rPr lang="zh-CN" altLang="en-US" sz="1200" dirty="0">
                <a:solidFill>
                  <a:schemeClr val="tx1"/>
                </a:solidFill>
                <a:latin typeface="微软雅黑"/>
                <a:ea typeface="微软雅黑"/>
                <a:cs typeface="Arial"/>
              </a:rPr>
              <a:t>模块，负责上层的数据发送和接受</a:t>
            </a:r>
            <a:endParaRPr lang="en-US" altLang="zh-CN" sz="1200" dirty="0">
              <a:solidFill>
                <a:schemeClr val="tx1"/>
              </a:solidFill>
              <a:latin typeface="微软雅黑"/>
              <a:ea typeface="微软雅黑"/>
              <a:cs typeface="Arial"/>
            </a:endParaRPr>
          </a:p>
        </p:txBody>
      </p:sp>
      <p:sp>
        <p:nvSpPr>
          <p:cNvPr id="7" name="正方形/長方形 6">
            <a:extLst>
              <a:ext uri="{FF2B5EF4-FFF2-40B4-BE49-F238E27FC236}">
                <a16:creationId xmlns:a16="http://schemas.microsoft.com/office/drawing/2014/main" id="{3FCD0BDF-B3ED-49EB-981A-40C78F049D79}"/>
              </a:ext>
            </a:extLst>
          </p:cNvPr>
          <p:cNvSpPr/>
          <p:nvPr/>
        </p:nvSpPr>
        <p:spPr>
          <a:xfrm>
            <a:off x="4139952" y="2636912"/>
            <a:ext cx="778004"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F6B9F4B9-C98D-49B6-8F68-6ACCCA0CF947}"/>
              </a:ext>
            </a:extLst>
          </p:cNvPr>
          <p:cNvSpPr/>
          <p:nvPr/>
        </p:nvSpPr>
        <p:spPr>
          <a:xfrm>
            <a:off x="3491880" y="3501009"/>
            <a:ext cx="2376264" cy="36003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E923DEA-2242-45CF-89B1-F9C29D3DDE54}"/>
              </a:ext>
            </a:extLst>
          </p:cNvPr>
          <p:cNvSpPr/>
          <p:nvPr/>
        </p:nvSpPr>
        <p:spPr>
          <a:xfrm>
            <a:off x="3563888" y="3933057"/>
            <a:ext cx="504056" cy="129614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A641FF9A-76FB-4A5D-955E-CFD73AB9B66A}"/>
              </a:ext>
            </a:extLst>
          </p:cNvPr>
          <p:cNvSpPr/>
          <p:nvPr/>
        </p:nvSpPr>
        <p:spPr>
          <a:xfrm>
            <a:off x="43731" y="2267165"/>
            <a:ext cx="2368029" cy="646331"/>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PDUR</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协议数据单元，负责</a:t>
            </a:r>
            <a:r>
              <a:rPr lang="en-US" altLang="zh-CN" sz="1200" dirty="0">
                <a:solidFill>
                  <a:schemeClr val="tx1"/>
                </a:solidFill>
                <a:latin typeface="微软雅黑"/>
                <a:ea typeface="微软雅黑"/>
                <a:cs typeface="Arial"/>
              </a:rPr>
              <a:t>PDUR</a:t>
            </a:r>
            <a:r>
              <a:rPr lang="zh-CN" altLang="en-US" sz="1200" dirty="0">
                <a:solidFill>
                  <a:schemeClr val="tx1"/>
                </a:solidFill>
                <a:latin typeface="微软雅黑"/>
                <a:ea typeface="微软雅黑"/>
                <a:cs typeface="Arial"/>
              </a:rPr>
              <a:t>下层和 </a:t>
            </a:r>
            <a:r>
              <a:rPr lang="en-US" altLang="zh-CN" sz="1200" dirty="0">
                <a:solidFill>
                  <a:schemeClr val="tx1"/>
                </a:solidFill>
                <a:latin typeface="微软雅黑"/>
                <a:ea typeface="微软雅黑"/>
                <a:cs typeface="Arial"/>
              </a:rPr>
              <a:t>COM</a:t>
            </a:r>
            <a:r>
              <a:rPr lang="zh-CN" altLang="en-US" sz="1200" dirty="0">
                <a:solidFill>
                  <a:schemeClr val="tx1"/>
                </a:solidFill>
                <a:latin typeface="微软雅黑"/>
                <a:ea typeface="微软雅黑"/>
                <a:cs typeface="Arial"/>
              </a:rPr>
              <a:t>的通信</a:t>
            </a:r>
            <a:endParaRPr lang="en-US" altLang="zh-CN" sz="1200" dirty="0">
              <a:solidFill>
                <a:schemeClr val="tx1"/>
              </a:solidFill>
              <a:latin typeface="微软雅黑"/>
              <a:ea typeface="微软雅黑"/>
              <a:cs typeface="Arial"/>
            </a:endParaRPr>
          </a:p>
        </p:txBody>
      </p:sp>
      <p:sp>
        <p:nvSpPr>
          <p:cNvPr id="11" name="正方形/長方形 10">
            <a:extLst>
              <a:ext uri="{FF2B5EF4-FFF2-40B4-BE49-F238E27FC236}">
                <a16:creationId xmlns:a16="http://schemas.microsoft.com/office/drawing/2014/main" id="{57DBD496-C289-4E7D-85F7-D4ABBCF49ED8}"/>
              </a:ext>
            </a:extLst>
          </p:cNvPr>
          <p:cNvSpPr/>
          <p:nvPr/>
        </p:nvSpPr>
        <p:spPr>
          <a:xfrm>
            <a:off x="48335" y="3012887"/>
            <a:ext cx="2368029" cy="1200329"/>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PDU</a:t>
            </a:r>
            <a:r>
              <a:rPr lang="zh-CN" altLang="en-US" sz="1200" dirty="0">
                <a:solidFill>
                  <a:schemeClr val="tx1"/>
                </a:solidFill>
                <a:latin typeface="微软雅黑"/>
                <a:ea typeface="微软雅黑"/>
                <a:cs typeface="Arial"/>
              </a:rPr>
              <a:t>数据包</a:t>
            </a:r>
            <a:endParaRPr lang="en-US" altLang="zh-CN" sz="12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每个</a:t>
            </a:r>
            <a:r>
              <a:rPr lang="en-US" altLang="zh-CN" sz="1200" dirty="0">
                <a:solidFill>
                  <a:schemeClr val="tx1"/>
                </a:solidFill>
                <a:latin typeface="微软雅黑"/>
                <a:ea typeface="微软雅黑"/>
                <a:cs typeface="Arial"/>
              </a:rPr>
              <a:t>PDU</a:t>
            </a:r>
            <a:r>
              <a:rPr lang="zh-CN" altLang="en-US" sz="1200" dirty="0">
                <a:solidFill>
                  <a:schemeClr val="tx1"/>
                </a:solidFill>
                <a:latin typeface="微软雅黑"/>
                <a:ea typeface="微软雅黑"/>
                <a:cs typeface="Arial"/>
              </a:rPr>
              <a:t>拥有独自的</a:t>
            </a:r>
            <a:r>
              <a:rPr lang="en-US" altLang="zh-CN" sz="1200" dirty="0">
                <a:solidFill>
                  <a:schemeClr val="tx1"/>
                </a:solidFill>
                <a:latin typeface="微软雅黑"/>
                <a:ea typeface="微软雅黑"/>
                <a:cs typeface="Arial"/>
              </a:rPr>
              <a:t>ID</a:t>
            </a:r>
            <a:r>
              <a:rPr lang="zh-CN" altLang="en-US" sz="1200" dirty="0">
                <a:solidFill>
                  <a:schemeClr val="tx1"/>
                </a:solidFill>
                <a:latin typeface="微软雅黑"/>
                <a:ea typeface="微软雅黑"/>
                <a:cs typeface="Arial"/>
              </a:rPr>
              <a:t>用于互相区分</a:t>
            </a:r>
            <a:endParaRPr lang="en-US" altLang="zh-CN" sz="12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rgbClr val="FF0000"/>
                </a:solidFill>
                <a:latin typeface="微软雅黑"/>
                <a:ea typeface="微软雅黑"/>
                <a:cs typeface="Arial"/>
              </a:rPr>
              <a:t>数据链路层：</a:t>
            </a:r>
            <a:r>
              <a:rPr lang="en-US" altLang="zh-CN" sz="1200" dirty="0">
                <a:solidFill>
                  <a:srgbClr val="FF0000"/>
                </a:solidFill>
                <a:latin typeface="微软雅黑"/>
                <a:ea typeface="微软雅黑"/>
                <a:cs typeface="Arial"/>
              </a:rPr>
              <a:t>L-PDU</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rgbClr val="FF0000"/>
                </a:solidFill>
                <a:latin typeface="微软雅黑"/>
                <a:ea typeface="微软雅黑"/>
                <a:cs typeface="Arial"/>
              </a:rPr>
              <a:t>网络层（</a:t>
            </a:r>
            <a:r>
              <a:rPr lang="en-US" altLang="zh-CN" sz="1200" dirty="0">
                <a:solidFill>
                  <a:srgbClr val="FF0000"/>
                </a:solidFill>
                <a:latin typeface="微软雅黑"/>
                <a:ea typeface="微软雅黑"/>
                <a:cs typeface="Arial"/>
              </a:rPr>
              <a:t>TP</a:t>
            </a:r>
            <a:r>
              <a:rPr lang="zh-CN" altLang="en-US" sz="1200" dirty="0">
                <a:solidFill>
                  <a:srgbClr val="FF0000"/>
                </a:solidFill>
                <a:latin typeface="微软雅黑"/>
                <a:ea typeface="微软雅黑"/>
                <a:cs typeface="Arial"/>
              </a:rPr>
              <a:t>层）：</a:t>
            </a:r>
            <a:r>
              <a:rPr lang="en-US" altLang="zh-CN" sz="1200" dirty="0">
                <a:solidFill>
                  <a:srgbClr val="FF0000"/>
                </a:solidFill>
                <a:latin typeface="微软雅黑"/>
                <a:ea typeface="微软雅黑"/>
                <a:cs typeface="Arial"/>
              </a:rPr>
              <a:t>N-PDU</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rgbClr val="FF0000"/>
                </a:solidFill>
                <a:latin typeface="微软雅黑"/>
                <a:ea typeface="微软雅黑"/>
                <a:cs typeface="Arial"/>
              </a:rPr>
              <a:t>交互层：</a:t>
            </a:r>
            <a:r>
              <a:rPr lang="en-US" altLang="zh-CN" sz="1200" dirty="0">
                <a:solidFill>
                  <a:srgbClr val="FF0000"/>
                </a:solidFill>
                <a:latin typeface="微软雅黑"/>
                <a:ea typeface="微软雅黑"/>
                <a:cs typeface="Arial"/>
              </a:rPr>
              <a:t>I-PDU</a:t>
            </a:r>
          </a:p>
        </p:txBody>
      </p:sp>
      <p:sp>
        <p:nvSpPr>
          <p:cNvPr id="21" name="正方形/長方形 20">
            <a:extLst>
              <a:ext uri="{FF2B5EF4-FFF2-40B4-BE49-F238E27FC236}">
                <a16:creationId xmlns:a16="http://schemas.microsoft.com/office/drawing/2014/main" id="{329E632E-1AED-4675-B795-927BAE68467F}"/>
              </a:ext>
            </a:extLst>
          </p:cNvPr>
          <p:cNvSpPr/>
          <p:nvPr/>
        </p:nvSpPr>
        <p:spPr>
          <a:xfrm>
            <a:off x="2771800" y="3501009"/>
            <a:ext cx="619698" cy="370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5822B0B-441E-4579-9329-389537D96A22}"/>
              </a:ext>
            </a:extLst>
          </p:cNvPr>
          <p:cNvSpPr/>
          <p:nvPr/>
        </p:nvSpPr>
        <p:spPr>
          <a:xfrm>
            <a:off x="43731" y="4294837"/>
            <a:ext cx="2368029" cy="830997"/>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IPDUM</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用于解析特殊协议（如</a:t>
            </a:r>
            <a:r>
              <a:rPr lang="en-US" altLang="zh-CN" sz="1200" dirty="0">
                <a:solidFill>
                  <a:schemeClr val="tx1"/>
                </a:solidFill>
                <a:latin typeface="微软雅黑"/>
                <a:ea typeface="微软雅黑"/>
                <a:cs typeface="Arial"/>
              </a:rPr>
              <a:t>can FD</a:t>
            </a:r>
            <a:r>
              <a:rPr lang="zh-CN" altLang="en-US" sz="1200" dirty="0">
                <a:solidFill>
                  <a:schemeClr val="tx1"/>
                </a:solidFill>
                <a:latin typeface="微软雅黑"/>
                <a:ea typeface="微软雅黑"/>
                <a:cs typeface="Arial"/>
              </a:rPr>
              <a:t>）；</a:t>
            </a:r>
            <a:endParaRPr lang="en-US" altLang="zh-CN" sz="12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负责支持对协议数据单元</a:t>
            </a:r>
            <a:r>
              <a:rPr lang="en-US" altLang="zh-CN" sz="1200" dirty="0">
                <a:solidFill>
                  <a:schemeClr val="tx1"/>
                </a:solidFill>
                <a:latin typeface="微软雅黑"/>
                <a:ea typeface="微软雅黑"/>
                <a:cs typeface="Arial"/>
              </a:rPr>
              <a:t>(</a:t>
            </a:r>
            <a:r>
              <a:rPr lang="zh-CN" altLang="en-US" sz="1200" dirty="0">
                <a:solidFill>
                  <a:schemeClr val="tx1"/>
                </a:solidFill>
                <a:latin typeface="微软雅黑"/>
                <a:ea typeface="微软雅黑"/>
                <a:cs typeface="Arial"/>
              </a:rPr>
              <a:t>即</a:t>
            </a:r>
            <a:r>
              <a:rPr lang="en-US" altLang="zh-CN" sz="1200" dirty="0">
                <a:solidFill>
                  <a:schemeClr val="tx1"/>
                </a:solidFill>
                <a:latin typeface="微软雅黑"/>
                <a:ea typeface="微软雅黑"/>
                <a:cs typeface="Arial"/>
              </a:rPr>
              <a:t>PDU)</a:t>
            </a:r>
            <a:r>
              <a:rPr lang="zh-CN" altLang="en-US" sz="1200" dirty="0">
                <a:solidFill>
                  <a:schemeClr val="tx1"/>
                </a:solidFill>
                <a:latin typeface="微软雅黑"/>
                <a:ea typeface="微软雅黑"/>
                <a:cs typeface="Arial"/>
              </a:rPr>
              <a:t>的多重使用</a:t>
            </a:r>
            <a:endParaRPr lang="en-US" altLang="zh-CN" sz="1200" dirty="0">
              <a:solidFill>
                <a:schemeClr val="tx1"/>
              </a:solidFill>
              <a:latin typeface="微软雅黑"/>
              <a:ea typeface="微软雅黑"/>
              <a:cs typeface="Arial"/>
            </a:endParaRPr>
          </a:p>
        </p:txBody>
      </p:sp>
      <p:sp>
        <p:nvSpPr>
          <p:cNvPr id="24" name="正方形/長方形 23">
            <a:extLst>
              <a:ext uri="{FF2B5EF4-FFF2-40B4-BE49-F238E27FC236}">
                <a16:creationId xmlns:a16="http://schemas.microsoft.com/office/drawing/2014/main" id="{3F3EB0EE-14DD-4656-A0DD-ECF991A6A91B}"/>
              </a:ext>
            </a:extLst>
          </p:cNvPr>
          <p:cNvSpPr/>
          <p:nvPr/>
        </p:nvSpPr>
        <p:spPr>
          <a:xfrm>
            <a:off x="4470544" y="5166588"/>
            <a:ext cx="1109567" cy="370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正方形/長方形 24">
            <a:extLst>
              <a:ext uri="{FF2B5EF4-FFF2-40B4-BE49-F238E27FC236}">
                <a16:creationId xmlns:a16="http://schemas.microsoft.com/office/drawing/2014/main" id="{2D8051EA-B954-419C-A81E-2EB36DCCBF7D}"/>
              </a:ext>
            </a:extLst>
          </p:cNvPr>
          <p:cNvSpPr/>
          <p:nvPr/>
        </p:nvSpPr>
        <p:spPr>
          <a:xfrm>
            <a:off x="6743610" y="4078295"/>
            <a:ext cx="2368029" cy="461665"/>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Driver</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提供了对应接口层的基础</a:t>
            </a:r>
            <a:endParaRPr lang="en-US" altLang="zh-CN" sz="1200" dirty="0">
              <a:solidFill>
                <a:schemeClr val="tx1"/>
              </a:solidFill>
              <a:latin typeface="微软雅黑"/>
              <a:ea typeface="微软雅黑"/>
              <a:cs typeface="Arial"/>
            </a:endParaRPr>
          </a:p>
        </p:txBody>
      </p:sp>
      <p:sp>
        <p:nvSpPr>
          <p:cNvPr id="26" name="正方形/長方形 25">
            <a:extLst>
              <a:ext uri="{FF2B5EF4-FFF2-40B4-BE49-F238E27FC236}">
                <a16:creationId xmlns:a16="http://schemas.microsoft.com/office/drawing/2014/main" id="{9B39E307-7EEA-4949-B306-D3088AC5A96A}"/>
              </a:ext>
            </a:extLst>
          </p:cNvPr>
          <p:cNvSpPr/>
          <p:nvPr/>
        </p:nvSpPr>
        <p:spPr>
          <a:xfrm>
            <a:off x="6711603" y="1486525"/>
            <a:ext cx="2368029" cy="646331"/>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DCM</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根据</a:t>
            </a:r>
            <a:r>
              <a:rPr lang="en-US" altLang="zh-CN" sz="1200" dirty="0">
                <a:solidFill>
                  <a:schemeClr val="tx1"/>
                </a:solidFill>
                <a:latin typeface="微软雅黑"/>
                <a:ea typeface="微软雅黑"/>
                <a:cs typeface="Arial"/>
              </a:rPr>
              <a:t>ISO 14229-1</a:t>
            </a:r>
            <a:r>
              <a:rPr lang="zh-CN" altLang="en-US" sz="1200" dirty="0">
                <a:solidFill>
                  <a:schemeClr val="tx1"/>
                </a:solidFill>
                <a:latin typeface="微软雅黑"/>
                <a:ea typeface="微软雅黑"/>
                <a:cs typeface="Arial"/>
              </a:rPr>
              <a:t>（即</a:t>
            </a:r>
            <a:r>
              <a:rPr lang="en-US" altLang="zh-CN" sz="1200" dirty="0">
                <a:solidFill>
                  <a:schemeClr val="tx1"/>
                </a:solidFill>
                <a:latin typeface="微软雅黑"/>
                <a:ea typeface="微软雅黑"/>
                <a:cs typeface="Arial"/>
              </a:rPr>
              <a:t>UDS</a:t>
            </a:r>
            <a:r>
              <a:rPr lang="zh-CN" altLang="en-US" sz="1200" dirty="0">
                <a:solidFill>
                  <a:schemeClr val="tx1"/>
                </a:solidFill>
                <a:latin typeface="微软雅黑"/>
                <a:ea typeface="微软雅黑"/>
                <a:cs typeface="Arial"/>
              </a:rPr>
              <a:t>）实现诊断通信</a:t>
            </a:r>
            <a:endParaRPr lang="en-US" altLang="zh-CN" sz="1200" dirty="0">
              <a:solidFill>
                <a:schemeClr val="tx1"/>
              </a:solidFill>
              <a:latin typeface="微软雅黑"/>
              <a:ea typeface="微软雅黑"/>
              <a:cs typeface="Arial"/>
            </a:endParaRPr>
          </a:p>
        </p:txBody>
      </p:sp>
      <p:sp>
        <p:nvSpPr>
          <p:cNvPr id="27" name="正方形/長方形 26">
            <a:extLst>
              <a:ext uri="{FF2B5EF4-FFF2-40B4-BE49-F238E27FC236}">
                <a16:creationId xmlns:a16="http://schemas.microsoft.com/office/drawing/2014/main" id="{A10019A5-84AD-42C0-A3E1-515BE768E19E}"/>
              </a:ext>
            </a:extLst>
          </p:cNvPr>
          <p:cNvSpPr/>
          <p:nvPr/>
        </p:nvSpPr>
        <p:spPr>
          <a:xfrm>
            <a:off x="6727636" y="2349876"/>
            <a:ext cx="2368029" cy="646331"/>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TP</a:t>
            </a:r>
          </a:p>
          <a:p>
            <a:pPr marR="0" lvl="0" algn="l" defTabSz="914400" rtl="0" eaLnBrk="1" fontAlgn="ctr" latinLnBrk="0" hangingPunct="1">
              <a:lnSpc>
                <a:spcPct val="100000"/>
              </a:lnSpc>
              <a:spcBef>
                <a:spcPts val="0"/>
              </a:spcBef>
              <a:spcAft>
                <a:spcPts val="0"/>
              </a:spcAft>
              <a:buClrTx/>
              <a:buSzTx/>
              <a:tabLst/>
              <a:defRPr/>
            </a:pPr>
            <a:r>
              <a:rPr lang="zh-CN" altLang="en-US" sz="1200" dirty="0">
                <a:solidFill>
                  <a:schemeClr val="tx1"/>
                </a:solidFill>
                <a:latin typeface="微软雅黑"/>
                <a:ea typeface="微软雅黑"/>
                <a:cs typeface="Arial"/>
              </a:rPr>
              <a:t>管理发送方的数据打包和接收方的数据解包（一般诊断才使用）</a:t>
            </a:r>
            <a:endParaRPr lang="en-US" altLang="zh-CN" sz="1200" dirty="0">
              <a:solidFill>
                <a:schemeClr val="tx1"/>
              </a:solidFill>
              <a:latin typeface="微软雅黑"/>
              <a:ea typeface="微软雅黑"/>
              <a:cs typeface="Arial"/>
            </a:endParaRPr>
          </a:p>
        </p:txBody>
      </p:sp>
      <p:sp>
        <p:nvSpPr>
          <p:cNvPr id="28" name="正方形/長方形 27">
            <a:extLst>
              <a:ext uri="{FF2B5EF4-FFF2-40B4-BE49-F238E27FC236}">
                <a16:creationId xmlns:a16="http://schemas.microsoft.com/office/drawing/2014/main" id="{89BBC100-DA75-4832-981C-4A88D194EE01}"/>
              </a:ext>
            </a:extLst>
          </p:cNvPr>
          <p:cNvSpPr/>
          <p:nvPr/>
        </p:nvSpPr>
        <p:spPr>
          <a:xfrm>
            <a:off x="4456360" y="4010393"/>
            <a:ext cx="691704" cy="370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72A79CCE-D719-44D3-A81C-5DCA430393E4}"/>
              </a:ext>
            </a:extLst>
          </p:cNvPr>
          <p:cNvSpPr/>
          <p:nvPr/>
        </p:nvSpPr>
        <p:spPr>
          <a:xfrm>
            <a:off x="6743610" y="3125598"/>
            <a:ext cx="2368029" cy="830997"/>
          </a:xfrm>
          <a:prstGeom prst="rect">
            <a:avLst/>
          </a:prstGeom>
          <a:ln>
            <a:solidFill>
              <a:srgbClr val="FF0000"/>
            </a:solidFill>
          </a:ln>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sz="1200" dirty="0">
                <a:solidFill>
                  <a:schemeClr val="tx1"/>
                </a:solidFill>
                <a:latin typeface="微软雅黑"/>
                <a:ea typeface="微软雅黑"/>
                <a:cs typeface="Arial"/>
              </a:rPr>
              <a:t>IF</a:t>
            </a:r>
          </a:p>
          <a:p>
            <a:pPr marR="0" lvl="0" algn="l" defTabSz="914400" rtl="0" eaLnBrk="1" fontAlgn="ctr" latinLnBrk="0" hangingPunct="1">
              <a:lnSpc>
                <a:spcPct val="100000"/>
              </a:lnSpc>
              <a:spcBef>
                <a:spcPts val="0"/>
              </a:spcBef>
              <a:spcAft>
                <a:spcPts val="0"/>
              </a:spcAft>
              <a:buClrTx/>
              <a:buSzTx/>
              <a:tabLst/>
              <a:defRPr/>
            </a:pPr>
            <a:r>
              <a:rPr lang="en-US" altLang="zh-CN" sz="1200" dirty="0">
                <a:solidFill>
                  <a:schemeClr val="tx1"/>
                </a:solidFill>
                <a:latin typeface="微软雅黑"/>
                <a:ea typeface="微软雅黑"/>
                <a:cs typeface="Arial"/>
              </a:rPr>
              <a:t>If</a:t>
            </a:r>
            <a:r>
              <a:rPr lang="zh-CN" altLang="en-US" sz="1200" dirty="0">
                <a:solidFill>
                  <a:schemeClr val="tx1"/>
                </a:solidFill>
                <a:latin typeface="微软雅黑"/>
                <a:ea typeface="微软雅黑"/>
                <a:cs typeface="Arial"/>
              </a:rPr>
              <a:t>模块使用驱动层的基于帧的服务，向上提供</a:t>
            </a:r>
            <a:r>
              <a:rPr lang="en-US" altLang="zh-CN" sz="1200" dirty="0">
                <a:solidFill>
                  <a:schemeClr val="tx1"/>
                </a:solidFill>
                <a:latin typeface="微软雅黑"/>
                <a:ea typeface="微软雅黑"/>
                <a:cs typeface="Arial"/>
              </a:rPr>
              <a:t>PDU</a:t>
            </a:r>
            <a:r>
              <a:rPr lang="zh-CN" altLang="en-US" sz="1200" dirty="0">
                <a:solidFill>
                  <a:schemeClr val="tx1"/>
                </a:solidFill>
                <a:latin typeface="微软雅黑"/>
                <a:ea typeface="微软雅黑"/>
                <a:cs typeface="Arial"/>
              </a:rPr>
              <a:t>的发送和接收服务</a:t>
            </a:r>
            <a:endParaRPr lang="en-US" altLang="zh-CN" sz="1200" dirty="0">
              <a:solidFill>
                <a:schemeClr val="tx1"/>
              </a:solidFill>
              <a:latin typeface="微软雅黑"/>
              <a:ea typeface="微软雅黑"/>
              <a:cs typeface="Arial"/>
            </a:endParaRPr>
          </a:p>
        </p:txBody>
      </p:sp>
      <p:sp>
        <p:nvSpPr>
          <p:cNvPr id="30" name="正方形/長方形 29">
            <a:extLst>
              <a:ext uri="{FF2B5EF4-FFF2-40B4-BE49-F238E27FC236}">
                <a16:creationId xmlns:a16="http://schemas.microsoft.com/office/drawing/2014/main" id="{6D8016C5-5371-4140-A404-F0F22322F878}"/>
              </a:ext>
            </a:extLst>
          </p:cNvPr>
          <p:cNvSpPr/>
          <p:nvPr/>
        </p:nvSpPr>
        <p:spPr>
          <a:xfrm>
            <a:off x="4470543" y="4588490"/>
            <a:ext cx="1109567" cy="37016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71F6D782-8BE8-4596-A207-65BD9288326B}"/>
              </a:ext>
            </a:extLst>
          </p:cNvPr>
          <p:cNvSpPr/>
          <p:nvPr/>
        </p:nvSpPr>
        <p:spPr>
          <a:xfrm>
            <a:off x="5016942" y="2636912"/>
            <a:ext cx="778004" cy="72008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6835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PduR</a:t>
            </a:r>
            <a:r>
              <a:rPr lang="zh-CN" altLang="en-US" dirty="0">
                <a:latin typeface="微软雅黑"/>
                <a:ea typeface="微软雅黑"/>
                <a:cs typeface="Arial"/>
              </a:rPr>
              <a:t>的位置和作用</a:t>
            </a:r>
            <a:endParaRPr lang="en-US" altLang="zh-CN" dirty="0">
              <a:latin typeface="微软雅黑"/>
              <a:ea typeface="微软雅黑"/>
              <a:cs typeface="Arial"/>
            </a:endParaRPr>
          </a:p>
        </p:txBody>
      </p:sp>
      <p:pic>
        <p:nvPicPr>
          <p:cNvPr id="5" name="Picture 2">
            <a:extLst>
              <a:ext uri="{FF2B5EF4-FFF2-40B4-BE49-F238E27FC236}">
                <a16:creationId xmlns:a16="http://schemas.microsoft.com/office/drawing/2014/main" id="{B1A0F4BA-2619-41BF-971C-ECBF3047D4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20" y="1429814"/>
            <a:ext cx="4467447" cy="4076545"/>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6D1A66D3-5FD7-46B5-856B-AFE74BDAC01A}"/>
              </a:ext>
            </a:extLst>
          </p:cNvPr>
          <p:cNvSpPr txBox="1"/>
          <p:nvPr/>
        </p:nvSpPr>
        <p:spPr>
          <a:xfrm>
            <a:off x="0" y="6161153"/>
            <a:ext cx="4944042" cy="369332"/>
          </a:xfrm>
          <a:prstGeom prst="rect">
            <a:avLst/>
          </a:prstGeom>
          <a:noFill/>
        </p:spPr>
        <p:txBody>
          <a:bodyPr wrap="square">
            <a:spAutoFit/>
          </a:bodyPr>
          <a:lstStyle/>
          <a:p>
            <a:r>
              <a:rPr lang="en-US" altLang="ja-JP" dirty="0">
                <a:latin typeface="+mj-ea"/>
                <a:ea typeface="+mj-ea"/>
              </a:rPr>
              <a:t>https://zhuanlan.zhihu.com/p/109558287</a:t>
            </a:r>
            <a:endParaRPr lang="ja-JP" altLang="en-US" dirty="0">
              <a:latin typeface="+mj-ea"/>
              <a:ea typeface="+mj-ea"/>
            </a:endParaRPr>
          </a:p>
        </p:txBody>
      </p:sp>
      <p:sp>
        <p:nvSpPr>
          <p:cNvPr id="9" name="テキスト ボックス 8">
            <a:extLst>
              <a:ext uri="{FF2B5EF4-FFF2-40B4-BE49-F238E27FC236}">
                <a16:creationId xmlns:a16="http://schemas.microsoft.com/office/drawing/2014/main" id="{DF92CD0D-459B-4D15-B91C-6AAE10244903}"/>
              </a:ext>
            </a:extLst>
          </p:cNvPr>
          <p:cNvSpPr txBox="1"/>
          <p:nvPr/>
        </p:nvSpPr>
        <p:spPr>
          <a:xfrm>
            <a:off x="170901" y="1629955"/>
            <a:ext cx="4375597" cy="4185761"/>
          </a:xfrm>
          <a:prstGeom prst="rect">
            <a:avLst/>
          </a:prstGeom>
          <a:noFill/>
        </p:spPr>
        <p:txBody>
          <a:bodyPr wrap="square">
            <a:spAutoFit/>
          </a:bodyPr>
          <a:lstStyle/>
          <a:p>
            <a:pPr marL="285750" indent="-285750" algn="l">
              <a:buFont typeface="Wingdings" panose="05000000000000000000" pitchFamily="2" charset="2"/>
              <a:buChar char="ü"/>
            </a:pPr>
            <a:r>
              <a:rPr lang="en-US" altLang="ja-JP" sz="1400" dirty="0">
                <a:latin typeface="+mn-ea"/>
                <a:ea typeface="+mn-ea"/>
              </a:rPr>
              <a:t>PDU Router</a:t>
            </a:r>
            <a:r>
              <a:rPr lang="ja-JP" altLang="en-US" sz="1400" dirty="0">
                <a:latin typeface="+mn-ea"/>
                <a:ea typeface="+mn-ea"/>
              </a:rPr>
              <a:t>模块位于</a:t>
            </a:r>
            <a:r>
              <a:rPr lang="en-US" altLang="ja-JP" sz="1400" dirty="0">
                <a:latin typeface="+mn-ea"/>
                <a:ea typeface="+mn-ea"/>
              </a:rPr>
              <a:t>AUTOSAR</a:t>
            </a:r>
            <a:r>
              <a:rPr lang="ja-JP" altLang="en-US" sz="1400" dirty="0">
                <a:latin typeface="+mn-ea"/>
                <a:ea typeface="+mn-ea"/>
              </a:rPr>
              <a:t>架构的中间位置</a:t>
            </a:r>
            <a:endParaRPr lang="en-US" altLang="ja-JP" sz="1400" dirty="0">
              <a:latin typeface="+mn-ea"/>
              <a:ea typeface="+mn-ea"/>
            </a:endParaRPr>
          </a:p>
          <a:p>
            <a:pPr algn="l"/>
            <a:r>
              <a:rPr lang="en-US" altLang="ja-JP" sz="1400" dirty="0">
                <a:solidFill>
                  <a:schemeClr val="tx1"/>
                </a:solidFill>
                <a:latin typeface="+mn-ea"/>
                <a:ea typeface="+mn-ea"/>
              </a:rPr>
              <a:t>1</a:t>
            </a:r>
            <a:r>
              <a:rPr lang="zh-CN" altLang="en-US" sz="1400" dirty="0">
                <a:solidFill>
                  <a:schemeClr val="tx1"/>
                </a:solidFill>
                <a:latin typeface="+mn-ea"/>
                <a:ea typeface="+mn-ea"/>
              </a:rPr>
              <a:t>）上层：</a:t>
            </a:r>
            <a:r>
              <a:rPr lang="en-US" altLang="zh-CN" sz="1400" dirty="0">
                <a:solidFill>
                  <a:schemeClr val="tx1"/>
                </a:solidFill>
                <a:latin typeface="+mn-ea"/>
                <a:ea typeface="+mn-ea"/>
              </a:rPr>
              <a:t>COM</a:t>
            </a:r>
            <a:r>
              <a:rPr lang="zh-CN" altLang="en-US" sz="1400" dirty="0">
                <a:solidFill>
                  <a:schemeClr val="tx1"/>
                </a:solidFill>
                <a:latin typeface="+mn-ea"/>
                <a:ea typeface="+mn-ea"/>
              </a:rPr>
              <a:t>模块与</a:t>
            </a:r>
            <a:r>
              <a:rPr lang="en-US" altLang="zh-CN" sz="1400" dirty="0">
                <a:solidFill>
                  <a:schemeClr val="tx1"/>
                </a:solidFill>
                <a:latin typeface="+mn-ea"/>
                <a:ea typeface="+mn-ea"/>
              </a:rPr>
              <a:t>I-PDU</a:t>
            </a:r>
            <a:r>
              <a:rPr lang="zh-CN" altLang="en-US" sz="1400" dirty="0">
                <a:solidFill>
                  <a:schemeClr val="tx1"/>
                </a:solidFill>
                <a:latin typeface="+mn-ea"/>
                <a:ea typeface="+mn-ea"/>
              </a:rPr>
              <a:t>多路复用器</a:t>
            </a:r>
            <a:r>
              <a:rPr lang="en-US" altLang="zh-CN" sz="1400" dirty="0">
                <a:solidFill>
                  <a:schemeClr val="tx1"/>
                </a:solidFill>
                <a:latin typeface="+mn-ea"/>
                <a:ea typeface="+mn-ea"/>
              </a:rPr>
              <a:t>(</a:t>
            </a:r>
            <a:r>
              <a:rPr lang="en-US" altLang="zh-CN" sz="1400" dirty="0" err="1">
                <a:solidFill>
                  <a:schemeClr val="tx1"/>
                </a:solidFill>
                <a:latin typeface="+mn-ea"/>
                <a:ea typeface="+mn-ea"/>
              </a:rPr>
              <a:t>IpduM</a:t>
            </a:r>
            <a:r>
              <a:rPr lang="en-US" altLang="zh-CN" sz="1400" dirty="0">
                <a:solidFill>
                  <a:schemeClr val="tx1"/>
                </a:solidFill>
                <a:latin typeface="+mn-ea"/>
                <a:ea typeface="+mn-ea"/>
              </a:rPr>
              <a:t>)</a:t>
            </a:r>
            <a:r>
              <a:rPr lang="zh-CN" altLang="en-US" sz="1400" dirty="0">
                <a:solidFill>
                  <a:schemeClr val="tx1"/>
                </a:solidFill>
                <a:latin typeface="+mn-ea"/>
                <a:ea typeface="+mn-ea"/>
              </a:rPr>
              <a:t>模块之间的通信；</a:t>
            </a:r>
          </a:p>
          <a:p>
            <a:pPr algn="l"/>
            <a:r>
              <a:rPr lang="en-US" altLang="zh-CN" sz="1400" dirty="0">
                <a:solidFill>
                  <a:schemeClr val="tx1"/>
                </a:solidFill>
                <a:latin typeface="+mn-ea"/>
                <a:ea typeface="+mn-ea"/>
              </a:rPr>
              <a:t>2</a:t>
            </a:r>
            <a:r>
              <a:rPr lang="zh-CN" altLang="en-US" sz="1400" dirty="0">
                <a:solidFill>
                  <a:schemeClr val="tx1"/>
                </a:solidFill>
                <a:latin typeface="+mn-ea"/>
                <a:ea typeface="+mn-ea"/>
              </a:rPr>
              <a:t>）下层：</a:t>
            </a:r>
            <a:r>
              <a:rPr lang="en-US" altLang="zh-CN" sz="1400" dirty="0" err="1">
                <a:solidFill>
                  <a:schemeClr val="tx1"/>
                </a:solidFill>
                <a:latin typeface="+mn-ea"/>
                <a:ea typeface="+mn-ea"/>
              </a:rPr>
              <a:t>IpduM</a:t>
            </a:r>
            <a:r>
              <a:rPr lang="zh-CN" altLang="en-US" sz="1400" dirty="0">
                <a:solidFill>
                  <a:schemeClr val="tx1"/>
                </a:solidFill>
                <a:latin typeface="+mn-ea"/>
                <a:ea typeface="+mn-ea"/>
              </a:rPr>
              <a:t>模块与通信接口模块（</a:t>
            </a:r>
            <a:r>
              <a:rPr lang="en-US" altLang="zh-CN" sz="1400" dirty="0">
                <a:solidFill>
                  <a:schemeClr val="tx1"/>
                </a:solidFill>
                <a:latin typeface="+mn-ea"/>
                <a:ea typeface="+mn-ea"/>
              </a:rPr>
              <a:t>CanIf</a:t>
            </a:r>
            <a:r>
              <a:rPr lang="zh-CN" altLang="en-US" sz="1400" dirty="0">
                <a:solidFill>
                  <a:schemeClr val="tx1"/>
                </a:solidFill>
                <a:latin typeface="+mn-ea"/>
                <a:ea typeface="+mn-ea"/>
              </a:rPr>
              <a:t>、</a:t>
            </a:r>
            <a:r>
              <a:rPr lang="en-US" altLang="zh-CN" sz="1400" dirty="0" err="1">
                <a:solidFill>
                  <a:schemeClr val="tx1"/>
                </a:solidFill>
                <a:latin typeface="+mn-ea"/>
                <a:ea typeface="+mn-ea"/>
              </a:rPr>
              <a:t>FrIf</a:t>
            </a:r>
            <a:r>
              <a:rPr lang="zh-CN" altLang="en-US" sz="1400" dirty="0">
                <a:solidFill>
                  <a:schemeClr val="tx1"/>
                </a:solidFill>
                <a:latin typeface="+mn-ea"/>
                <a:ea typeface="+mn-ea"/>
              </a:rPr>
              <a:t>）之间的通信。</a:t>
            </a:r>
            <a:endParaRPr lang="en-US" altLang="zh-CN" sz="1400" dirty="0">
              <a:solidFill>
                <a:schemeClr val="tx1"/>
              </a:solidFill>
              <a:latin typeface="+mn-ea"/>
              <a:ea typeface="+mn-ea"/>
            </a:endParaRPr>
          </a:p>
          <a:p>
            <a:pPr algn="l"/>
            <a:endParaRPr lang="en-US" altLang="zh-CN" sz="1400" dirty="0">
              <a:solidFill>
                <a:schemeClr val="tx1"/>
              </a:solidFill>
              <a:latin typeface="+mn-ea"/>
              <a:ea typeface="+mn-ea"/>
            </a:endParaRPr>
          </a:p>
          <a:p>
            <a:pPr marL="285750" indent="-285750" algn="l">
              <a:buFont typeface="Wingdings" panose="05000000000000000000" pitchFamily="2" charset="2"/>
              <a:buChar char="ü"/>
            </a:pPr>
            <a:r>
              <a:rPr lang="en-US" altLang="zh-CN" sz="1400" b="1" dirty="0" err="1">
                <a:solidFill>
                  <a:srgbClr val="FF0000"/>
                </a:solidFill>
                <a:latin typeface="+mn-ea"/>
                <a:ea typeface="+mn-ea"/>
              </a:rPr>
              <a:t>IpduM</a:t>
            </a:r>
            <a:r>
              <a:rPr lang="zh-CN" altLang="en-US" sz="1400" b="1" dirty="0">
                <a:solidFill>
                  <a:srgbClr val="FF0000"/>
                </a:solidFill>
                <a:latin typeface="+mn-ea"/>
                <a:ea typeface="+mn-ea"/>
              </a:rPr>
              <a:t>提供对多路复用</a:t>
            </a:r>
            <a:r>
              <a:rPr lang="en-US" altLang="zh-CN" sz="1400" b="1" dirty="0">
                <a:solidFill>
                  <a:srgbClr val="FF0000"/>
                </a:solidFill>
                <a:latin typeface="+mn-ea"/>
                <a:ea typeface="+mn-ea"/>
              </a:rPr>
              <a:t>I-PDU</a:t>
            </a:r>
            <a:r>
              <a:rPr lang="zh-CN" altLang="en-US" sz="1400" b="1" dirty="0">
                <a:solidFill>
                  <a:srgbClr val="FF0000"/>
                </a:solidFill>
                <a:latin typeface="+mn-ea"/>
                <a:ea typeface="+mn-ea"/>
              </a:rPr>
              <a:t>的支持</a:t>
            </a:r>
            <a:r>
              <a:rPr lang="zh-CN" altLang="en-US" sz="1400" dirty="0">
                <a:solidFill>
                  <a:schemeClr val="tx1"/>
                </a:solidFill>
                <a:latin typeface="+mn-ea"/>
                <a:ea typeface="+mn-ea"/>
              </a:rPr>
              <a:t>。</a:t>
            </a:r>
            <a:endParaRPr lang="en-US" altLang="zh-CN" sz="1400" dirty="0">
              <a:solidFill>
                <a:schemeClr val="tx1"/>
              </a:solidFill>
              <a:latin typeface="+mn-ea"/>
              <a:ea typeface="+mn-ea"/>
            </a:endParaRPr>
          </a:p>
          <a:p>
            <a:pPr algn="l"/>
            <a:r>
              <a:rPr lang="en-US" altLang="zh-CN" sz="1400" dirty="0">
                <a:solidFill>
                  <a:schemeClr val="tx1"/>
                </a:solidFill>
                <a:latin typeface="+mn-ea"/>
                <a:ea typeface="+mn-ea"/>
              </a:rPr>
              <a:t>1</a:t>
            </a:r>
            <a:r>
              <a:rPr lang="zh-CN" altLang="en-US" sz="1400" dirty="0">
                <a:solidFill>
                  <a:schemeClr val="tx1"/>
                </a:solidFill>
                <a:latin typeface="+mn-ea"/>
                <a:ea typeface="+mn-ea"/>
              </a:rPr>
              <a:t>）</a:t>
            </a:r>
            <a:r>
              <a:rPr lang="en-US" altLang="zh-CN" sz="1400" dirty="0" err="1">
                <a:solidFill>
                  <a:schemeClr val="tx1"/>
                </a:solidFill>
                <a:latin typeface="+mn-ea"/>
                <a:ea typeface="+mn-ea"/>
              </a:rPr>
              <a:t>IpduM</a:t>
            </a:r>
            <a:r>
              <a:rPr lang="zh-CN" altLang="en-US" sz="1400" dirty="0">
                <a:solidFill>
                  <a:schemeClr val="tx1"/>
                </a:solidFill>
                <a:latin typeface="+mn-ea"/>
                <a:ea typeface="+mn-ea"/>
              </a:rPr>
              <a:t>调用</a:t>
            </a:r>
            <a:r>
              <a:rPr lang="en-US" altLang="zh-CN" sz="1400" dirty="0">
                <a:solidFill>
                  <a:schemeClr val="tx1"/>
                </a:solidFill>
                <a:latin typeface="+mn-ea"/>
                <a:ea typeface="+mn-ea"/>
              </a:rPr>
              <a:t>PduR</a:t>
            </a:r>
            <a:r>
              <a:rPr lang="zh-CN" altLang="en-US" sz="1400" dirty="0">
                <a:solidFill>
                  <a:schemeClr val="tx1"/>
                </a:solidFill>
                <a:latin typeface="+mn-ea"/>
                <a:ea typeface="+mn-ea"/>
              </a:rPr>
              <a:t>模块，传输复用的</a:t>
            </a:r>
            <a:r>
              <a:rPr lang="en-US" altLang="zh-CN" sz="1400" dirty="0">
                <a:solidFill>
                  <a:schemeClr val="tx1"/>
                </a:solidFill>
                <a:latin typeface="+mn-ea"/>
                <a:ea typeface="+mn-ea"/>
              </a:rPr>
              <a:t>I-PDU</a:t>
            </a:r>
            <a:r>
              <a:rPr lang="zh-CN" altLang="en-US" sz="1400" dirty="0">
                <a:solidFill>
                  <a:schemeClr val="tx1"/>
                </a:solidFill>
                <a:latin typeface="+mn-ea"/>
                <a:ea typeface="+mn-ea"/>
              </a:rPr>
              <a:t>时，或当</a:t>
            </a:r>
            <a:r>
              <a:rPr lang="en-US" altLang="zh-CN" sz="1400" dirty="0">
                <a:solidFill>
                  <a:schemeClr val="tx1"/>
                </a:solidFill>
                <a:latin typeface="+mn-ea"/>
                <a:ea typeface="+mn-ea"/>
              </a:rPr>
              <a:t>PduR</a:t>
            </a:r>
            <a:r>
              <a:rPr lang="zh-CN" altLang="en-US" sz="1400" dirty="0">
                <a:solidFill>
                  <a:schemeClr val="tx1"/>
                </a:solidFill>
                <a:latin typeface="+mn-ea"/>
                <a:ea typeface="+mn-ea"/>
              </a:rPr>
              <a:t>模块调用它来接收或传输复用的</a:t>
            </a:r>
            <a:r>
              <a:rPr lang="en-US" altLang="zh-CN" sz="1400" dirty="0">
                <a:solidFill>
                  <a:schemeClr val="tx1"/>
                </a:solidFill>
                <a:latin typeface="+mn-ea"/>
                <a:ea typeface="+mn-ea"/>
              </a:rPr>
              <a:t>I-PDU</a:t>
            </a:r>
            <a:r>
              <a:rPr lang="zh-CN" altLang="en-US" sz="1400" dirty="0">
                <a:solidFill>
                  <a:schemeClr val="tx1"/>
                </a:solidFill>
                <a:latin typeface="+mn-ea"/>
                <a:ea typeface="+mn-ea"/>
              </a:rPr>
              <a:t>确认时，或者当它通过触发器传输来提供数据时，</a:t>
            </a:r>
            <a:r>
              <a:rPr lang="en-US" altLang="zh-CN" sz="1400" dirty="0" err="1">
                <a:solidFill>
                  <a:schemeClr val="tx1"/>
                </a:solidFill>
                <a:latin typeface="+mn-ea"/>
                <a:ea typeface="+mn-ea"/>
              </a:rPr>
              <a:t>IpduM</a:t>
            </a:r>
            <a:r>
              <a:rPr lang="zh-CN" altLang="en-US" sz="1400" dirty="0">
                <a:solidFill>
                  <a:schemeClr val="tx1"/>
                </a:solidFill>
                <a:latin typeface="+mn-ea"/>
                <a:ea typeface="+mn-ea"/>
              </a:rPr>
              <a:t>都被认为是一个上层模块</a:t>
            </a:r>
            <a:endParaRPr lang="en-US" altLang="zh-CN" sz="1400" dirty="0">
              <a:solidFill>
                <a:schemeClr val="tx1"/>
              </a:solidFill>
              <a:latin typeface="+mn-ea"/>
              <a:ea typeface="+mn-ea"/>
            </a:endParaRPr>
          </a:p>
          <a:p>
            <a:pPr algn="l"/>
            <a:r>
              <a:rPr lang="en-US" altLang="zh-CN" sz="1400" dirty="0">
                <a:solidFill>
                  <a:schemeClr val="tx1"/>
                </a:solidFill>
                <a:latin typeface="+mn-ea"/>
                <a:ea typeface="+mn-ea"/>
              </a:rPr>
              <a:t>2</a:t>
            </a:r>
            <a:r>
              <a:rPr lang="zh-CN" altLang="en-US" sz="1400" dirty="0">
                <a:solidFill>
                  <a:schemeClr val="tx1"/>
                </a:solidFill>
                <a:latin typeface="+mn-ea"/>
                <a:ea typeface="+mn-ea"/>
              </a:rPr>
              <a:t>）</a:t>
            </a:r>
            <a:r>
              <a:rPr lang="en-US" altLang="zh-CN" sz="1400" dirty="0" err="1">
                <a:solidFill>
                  <a:schemeClr val="tx1"/>
                </a:solidFill>
                <a:latin typeface="+mn-ea"/>
                <a:ea typeface="+mn-ea"/>
              </a:rPr>
              <a:t>IpduM</a:t>
            </a:r>
            <a:r>
              <a:rPr lang="zh-CN" altLang="en-US" sz="1400" dirty="0">
                <a:solidFill>
                  <a:schemeClr val="tx1"/>
                </a:solidFill>
                <a:latin typeface="+mn-ea"/>
                <a:ea typeface="+mn-ea"/>
              </a:rPr>
              <a:t>调用</a:t>
            </a:r>
            <a:r>
              <a:rPr lang="en-US" altLang="zh-CN" sz="1400" dirty="0">
                <a:solidFill>
                  <a:schemeClr val="tx1"/>
                </a:solidFill>
                <a:latin typeface="+mn-ea"/>
                <a:ea typeface="+mn-ea"/>
              </a:rPr>
              <a:t>PduR</a:t>
            </a:r>
            <a:r>
              <a:rPr lang="zh-CN" altLang="en-US" sz="1400" dirty="0">
                <a:solidFill>
                  <a:schemeClr val="tx1"/>
                </a:solidFill>
                <a:latin typeface="+mn-ea"/>
                <a:ea typeface="+mn-ea"/>
              </a:rPr>
              <a:t>模块，提出传输确认或接收指示上层（例如</a:t>
            </a:r>
            <a:r>
              <a:rPr lang="en-US" altLang="zh-CN" sz="1400" dirty="0">
                <a:solidFill>
                  <a:schemeClr val="tx1"/>
                </a:solidFill>
                <a:latin typeface="+mn-ea"/>
                <a:ea typeface="+mn-ea"/>
              </a:rPr>
              <a:t>COM</a:t>
            </a:r>
            <a:r>
              <a:rPr lang="zh-CN" altLang="en-US" sz="1400" dirty="0">
                <a:solidFill>
                  <a:schemeClr val="tx1"/>
                </a:solidFill>
                <a:latin typeface="+mn-ea"/>
                <a:ea typeface="+mn-ea"/>
              </a:rPr>
              <a:t>），或当它被称为</a:t>
            </a:r>
            <a:r>
              <a:rPr lang="en-US" altLang="zh-CN" sz="1400" dirty="0">
                <a:solidFill>
                  <a:schemeClr val="tx1"/>
                </a:solidFill>
                <a:latin typeface="+mn-ea"/>
                <a:ea typeface="+mn-ea"/>
              </a:rPr>
              <a:t>PduR</a:t>
            </a:r>
            <a:r>
              <a:rPr lang="zh-CN" altLang="en-US" sz="1400" dirty="0">
                <a:solidFill>
                  <a:schemeClr val="tx1"/>
                </a:solidFill>
                <a:latin typeface="+mn-ea"/>
                <a:ea typeface="+mn-ea"/>
              </a:rPr>
              <a:t>模块更新</a:t>
            </a:r>
            <a:r>
              <a:rPr lang="en-US" altLang="zh-CN" sz="1400" dirty="0">
                <a:solidFill>
                  <a:schemeClr val="tx1"/>
                </a:solidFill>
                <a:latin typeface="+mn-ea"/>
                <a:ea typeface="+mn-ea"/>
              </a:rPr>
              <a:t>I-PDU</a:t>
            </a:r>
            <a:r>
              <a:rPr lang="zh-CN" altLang="en-US" sz="1400" dirty="0">
                <a:solidFill>
                  <a:schemeClr val="tx1"/>
                </a:solidFill>
                <a:latin typeface="+mn-ea"/>
                <a:ea typeface="+mn-ea"/>
              </a:rPr>
              <a:t>时，属于多路复用</a:t>
            </a:r>
            <a:r>
              <a:rPr lang="en-US" altLang="zh-CN" sz="1400" dirty="0">
                <a:solidFill>
                  <a:schemeClr val="tx1"/>
                </a:solidFill>
                <a:latin typeface="+mn-ea"/>
                <a:ea typeface="+mn-ea"/>
              </a:rPr>
              <a:t>I-PDU</a:t>
            </a:r>
            <a:r>
              <a:rPr lang="zh-CN" altLang="en-US" sz="1400" dirty="0">
                <a:solidFill>
                  <a:schemeClr val="tx1"/>
                </a:solidFill>
                <a:latin typeface="+mn-ea"/>
                <a:ea typeface="+mn-ea"/>
              </a:rPr>
              <a:t>，则被视为下层模块。</a:t>
            </a:r>
            <a:endParaRPr lang="en-US" altLang="zh-CN" sz="1400" dirty="0">
              <a:solidFill>
                <a:schemeClr val="tx1"/>
              </a:solidFill>
              <a:latin typeface="+mn-ea"/>
              <a:ea typeface="+mn-ea"/>
            </a:endParaRPr>
          </a:p>
          <a:p>
            <a:pPr algn="l"/>
            <a:endParaRPr lang="en-US" altLang="zh-CN" sz="1400" dirty="0">
              <a:solidFill>
                <a:schemeClr val="tx1"/>
              </a:solidFill>
              <a:latin typeface="+mn-ea"/>
              <a:ea typeface="+mn-ea"/>
            </a:endParaRPr>
          </a:p>
          <a:p>
            <a:pPr marL="285750" indent="-285750" algn="l">
              <a:buFont typeface="Wingdings" panose="05000000000000000000" pitchFamily="2" charset="2"/>
              <a:buChar char="ü"/>
            </a:pPr>
            <a:r>
              <a:rPr lang="en-US" altLang="zh-CN" sz="1400" dirty="0">
                <a:solidFill>
                  <a:srgbClr val="FF0000"/>
                </a:solidFill>
                <a:latin typeface="+mn-ea"/>
                <a:ea typeface="+mn-ea"/>
              </a:rPr>
              <a:t>COM</a:t>
            </a:r>
            <a:r>
              <a:rPr lang="zh-CN" altLang="en-US" sz="1400" dirty="0">
                <a:solidFill>
                  <a:srgbClr val="FF0000"/>
                </a:solidFill>
                <a:latin typeface="+mn-ea"/>
                <a:ea typeface="+mn-ea"/>
              </a:rPr>
              <a:t>和</a:t>
            </a:r>
            <a:r>
              <a:rPr lang="en-US" altLang="zh-CN" sz="1400" dirty="0">
                <a:solidFill>
                  <a:srgbClr val="FF0000"/>
                </a:solidFill>
                <a:latin typeface="+mn-ea"/>
                <a:ea typeface="+mn-ea"/>
              </a:rPr>
              <a:t>DCM</a:t>
            </a:r>
            <a:r>
              <a:rPr lang="zh-CN" altLang="en-US" sz="1400" dirty="0">
                <a:solidFill>
                  <a:srgbClr val="FF0000"/>
                </a:solidFill>
                <a:latin typeface="+mn-ea"/>
                <a:ea typeface="+mn-ea"/>
              </a:rPr>
              <a:t>模块通信协议是不一样的，</a:t>
            </a:r>
            <a:r>
              <a:rPr lang="zh-CN" altLang="en-US" sz="1400" b="1" dirty="0">
                <a:solidFill>
                  <a:srgbClr val="FF0000"/>
                </a:solidFill>
                <a:latin typeface="+mn-ea"/>
                <a:ea typeface="+mn-ea"/>
              </a:rPr>
              <a:t>由</a:t>
            </a:r>
            <a:r>
              <a:rPr lang="en-US" altLang="zh-CN" sz="1400" b="1" dirty="0">
                <a:solidFill>
                  <a:srgbClr val="FF0000"/>
                </a:solidFill>
                <a:latin typeface="+mn-ea"/>
                <a:ea typeface="+mn-ea"/>
              </a:rPr>
              <a:t>PDUR</a:t>
            </a:r>
            <a:r>
              <a:rPr lang="zh-CN" altLang="en-US" sz="1400" b="1" dirty="0">
                <a:solidFill>
                  <a:srgbClr val="FF0000"/>
                </a:solidFill>
                <a:latin typeface="+mn-ea"/>
                <a:ea typeface="+mn-ea"/>
              </a:rPr>
              <a:t>根据</a:t>
            </a:r>
            <a:r>
              <a:rPr lang="en-US" altLang="zh-CN" sz="1400" b="1" dirty="0">
                <a:solidFill>
                  <a:srgbClr val="FF0000"/>
                </a:solidFill>
                <a:latin typeface="+mn-ea"/>
                <a:ea typeface="+mn-ea"/>
              </a:rPr>
              <a:t>I-PDU ID</a:t>
            </a:r>
            <a:r>
              <a:rPr lang="zh-CN" altLang="en-US" sz="1400" b="1" dirty="0">
                <a:solidFill>
                  <a:srgbClr val="FF0000"/>
                </a:solidFill>
                <a:latin typeface="+mn-ea"/>
                <a:ea typeface="+mn-ea"/>
              </a:rPr>
              <a:t>来决定用哪个协议</a:t>
            </a:r>
            <a:r>
              <a:rPr lang="zh-CN" altLang="en-US" sz="1400" dirty="0">
                <a:solidFill>
                  <a:schemeClr val="tx1"/>
                </a:solidFill>
                <a:latin typeface="+mn-ea"/>
                <a:ea typeface="+mn-ea"/>
              </a:rPr>
              <a:t>，</a:t>
            </a:r>
            <a:r>
              <a:rPr lang="en-US" altLang="zh-CN" sz="1400" dirty="0">
                <a:solidFill>
                  <a:schemeClr val="tx1"/>
                </a:solidFill>
                <a:latin typeface="+mn-ea"/>
                <a:ea typeface="+mn-ea"/>
              </a:rPr>
              <a:t>PDUR</a:t>
            </a:r>
            <a:r>
              <a:rPr lang="zh-CN" altLang="en-US" sz="1400" dirty="0">
                <a:solidFill>
                  <a:schemeClr val="tx1"/>
                </a:solidFill>
                <a:latin typeface="+mn-ea"/>
                <a:ea typeface="+mn-ea"/>
              </a:rPr>
              <a:t>也会决定传输协议是否使用。</a:t>
            </a:r>
            <a:r>
              <a:rPr lang="en-US" altLang="zh-CN" sz="1400" dirty="0">
                <a:solidFill>
                  <a:srgbClr val="FF0000"/>
                </a:solidFill>
                <a:latin typeface="+mn-ea"/>
                <a:ea typeface="+mn-ea"/>
              </a:rPr>
              <a:t>PDUR</a:t>
            </a:r>
            <a:r>
              <a:rPr lang="zh-CN" altLang="en-US" sz="1400" dirty="0">
                <a:solidFill>
                  <a:srgbClr val="FF0000"/>
                </a:solidFill>
                <a:latin typeface="+mn-ea"/>
                <a:ea typeface="+mn-ea"/>
              </a:rPr>
              <a:t>相当于一个网关</a:t>
            </a:r>
            <a:endParaRPr lang="en-US" altLang="zh-CN" sz="1400" dirty="0">
              <a:solidFill>
                <a:srgbClr val="FF0000"/>
              </a:solidFill>
              <a:latin typeface="+mn-ea"/>
              <a:ea typeface="+mn-ea"/>
            </a:endParaRPr>
          </a:p>
          <a:p>
            <a:pPr algn="l"/>
            <a:endParaRPr lang="en-US" altLang="zh-CN" sz="1400" dirty="0">
              <a:solidFill>
                <a:schemeClr val="tx1"/>
              </a:solidFill>
              <a:latin typeface="+mn-ea"/>
              <a:ea typeface="+mn-ea"/>
            </a:endParaRPr>
          </a:p>
        </p:txBody>
      </p:sp>
      <p:cxnSp>
        <p:nvCxnSpPr>
          <p:cNvPr id="4" name="コネクタ: カギ線 3">
            <a:extLst>
              <a:ext uri="{FF2B5EF4-FFF2-40B4-BE49-F238E27FC236}">
                <a16:creationId xmlns:a16="http://schemas.microsoft.com/office/drawing/2014/main" id="{F99A548B-822E-407E-A2E1-7D7389292D35}"/>
              </a:ext>
            </a:extLst>
          </p:cNvPr>
          <p:cNvCxnSpPr/>
          <p:nvPr/>
        </p:nvCxnSpPr>
        <p:spPr bwMode="auto">
          <a:xfrm rot="10800000">
            <a:off x="5868144" y="1925626"/>
            <a:ext cx="1134377" cy="648072"/>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11" name="コネクタ: カギ線 10">
            <a:extLst>
              <a:ext uri="{FF2B5EF4-FFF2-40B4-BE49-F238E27FC236}">
                <a16:creationId xmlns:a16="http://schemas.microsoft.com/office/drawing/2014/main" id="{CC57A7D2-6AB7-4EEF-A054-7624901972D3}"/>
              </a:ext>
            </a:extLst>
          </p:cNvPr>
          <p:cNvCxnSpPr/>
          <p:nvPr/>
        </p:nvCxnSpPr>
        <p:spPr bwMode="auto">
          <a:xfrm rot="10800000" flipV="1">
            <a:off x="5868144" y="2734751"/>
            <a:ext cx="1134378" cy="576855"/>
          </a:xfrm>
          <a:prstGeom prst="bentConnector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121534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PduR</a:t>
            </a:r>
            <a:r>
              <a:rPr lang="ja-JP" altLang="en-US" dirty="0">
                <a:latin typeface="微软雅黑"/>
                <a:ea typeface="微软雅黑"/>
                <a:cs typeface="Arial"/>
              </a:rPr>
              <a:t>的</a:t>
            </a:r>
            <a:r>
              <a:rPr lang="zh-CN" altLang="en-US" dirty="0">
                <a:latin typeface="微软雅黑"/>
                <a:ea typeface="微软雅黑"/>
                <a:cs typeface="Arial"/>
              </a:rPr>
              <a:t>组成</a:t>
            </a:r>
            <a:endParaRPr lang="en-US" altLang="zh-CN" dirty="0">
              <a:latin typeface="微软雅黑"/>
              <a:ea typeface="微软雅黑"/>
              <a:cs typeface="Arial"/>
            </a:endParaRPr>
          </a:p>
        </p:txBody>
      </p:sp>
      <p:sp>
        <p:nvSpPr>
          <p:cNvPr id="9" name="テキスト ボックス 8">
            <a:extLst>
              <a:ext uri="{FF2B5EF4-FFF2-40B4-BE49-F238E27FC236}">
                <a16:creationId xmlns:a16="http://schemas.microsoft.com/office/drawing/2014/main" id="{DF92CD0D-459B-4D15-B91C-6AAE10244903}"/>
              </a:ext>
            </a:extLst>
          </p:cNvPr>
          <p:cNvSpPr txBox="1"/>
          <p:nvPr/>
        </p:nvSpPr>
        <p:spPr>
          <a:xfrm>
            <a:off x="170901" y="1629955"/>
            <a:ext cx="8577563" cy="1169551"/>
          </a:xfrm>
          <a:prstGeom prst="rect">
            <a:avLst/>
          </a:prstGeom>
          <a:noFill/>
        </p:spPr>
        <p:txBody>
          <a:bodyPr wrap="square">
            <a:spAutoFit/>
          </a:bodyPr>
          <a:lstStyle/>
          <a:p>
            <a:pPr marL="285750" indent="-285750" algn="l">
              <a:buFont typeface="Wingdings" panose="05000000000000000000" pitchFamily="2" charset="2"/>
              <a:buChar char="ü"/>
            </a:pPr>
            <a:r>
              <a:rPr lang="en-US" altLang="zh-CN" sz="1400" dirty="0">
                <a:latin typeface="+mn-ea"/>
                <a:ea typeface="+mn-ea"/>
              </a:rPr>
              <a:t>PDU</a:t>
            </a:r>
            <a:r>
              <a:rPr lang="zh-CN" altLang="en-US" sz="1400" dirty="0">
                <a:latin typeface="+mn-ea"/>
                <a:ea typeface="+mn-ea"/>
              </a:rPr>
              <a:t>接收到本地模块：从底层模块接收</a:t>
            </a:r>
            <a:r>
              <a:rPr lang="en-US" altLang="zh-CN" sz="1400" dirty="0">
                <a:latin typeface="+mn-ea"/>
                <a:ea typeface="+mn-ea"/>
              </a:rPr>
              <a:t>I-PDU</a:t>
            </a:r>
            <a:r>
              <a:rPr lang="zh-CN" altLang="en-US" sz="1400" dirty="0">
                <a:latin typeface="+mn-ea"/>
                <a:ea typeface="+mn-ea"/>
              </a:rPr>
              <a:t>并将其传递到一个或多个上层模块；</a:t>
            </a:r>
          </a:p>
          <a:p>
            <a:pPr marL="285750" indent="-285750" algn="l">
              <a:buFont typeface="Wingdings" panose="05000000000000000000" pitchFamily="2" charset="2"/>
              <a:buChar char="ü"/>
            </a:pPr>
            <a:r>
              <a:rPr lang="zh-CN" altLang="en-US" sz="1400" dirty="0">
                <a:latin typeface="+mn-ea"/>
                <a:ea typeface="+mn-ea"/>
              </a:rPr>
              <a:t>从本地模块传输</a:t>
            </a:r>
            <a:r>
              <a:rPr lang="en-US" altLang="zh-CN" sz="1400" dirty="0">
                <a:latin typeface="+mn-ea"/>
                <a:ea typeface="+mn-ea"/>
              </a:rPr>
              <a:t>PDU</a:t>
            </a:r>
            <a:r>
              <a:rPr lang="zh-CN" altLang="en-US" sz="1400" dirty="0">
                <a:latin typeface="+mn-ea"/>
                <a:ea typeface="+mn-ea"/>
              </a:rPr>
              <a:t>：根据上层模块的请求，将</a:t>
            </a:r>
            <a:r>
              <a:rPr lang="en-US" altLang="zh-CN" sz="1400" dirty="0">
                <a:latin typeface="+mn-ea"/>
                <a:ea typeface="+mn-ea"/>
              </a:rPr>
              <a:t>I-PDU</a:t>
            </a:r>
            <a:r>
              <a:rPr lang="zh-CN" altLang="en-US" sz="1400" dirty="0">
                <a:latin typeface="+mn-ea"/>
                <a:ea typeface="+mn-ea"/>
              </a:rPr>
              <a:t>传递到一个或多个底层模块；</a:t>
            </a:r>
          </a:p>
          <a:p>
            <a:pPr marL="285750" indent="-285750" algn="l">
              <a:buFont typeface="Wingdings" panose="05000000000000000000" pitchFamily="2" charset="2"/>
              <a:buChar char="ü"/>
            </a:pPr>
            <a:r>
              <a:rPr lang="en-US" altLang="zh-CN" sz="1400" dirty="0">
                <a:latin typeface="+mn-ea"/>
                <a:ea typeface="+mn-ea"/>
              </a:rPr>
              <a:t>PDU</a:t>
            </a:r>
            <a:r>
              <a:rPr lang="zh-CN" altLang="en-US" sz="1400" dirty="0">
                <a:latin typeface="+mn-ea"/>
                <a:ea typeface="+mn-ea"/>
              </a:rPr>
              <a:t>网关</a:t>
            </a:r>
            <a:r>
              <a:rPr lang="en-US" altLang="zh-CN" sz="1400" dirty="0">
                <a:latin typeface="+mn-ea"/>
                <a:ea typeface="+mn-ea"/>
              </a:rPr>
              <a:t>:</a:t>
            </a:r>
          </a:p>
          <a:p>
            <a:pPr algn="l"/>
            <a:r>
              <a:rPr lang="en-US" altLang="zh-CN" sz="1400" dirty="0">
                <a:latin typeface="+mn-ea"/>
                <a:ea typeface="+mn-ea"/>
              </a:rPr>
              <a:t>1</a:t>
            </a:r>
            <a:r>
              <a:rPr lang="zh-CN" altLang="en-US" sz="1400" dirty="0">
                <a:latin typeface="+mn-ea"/>
                <a:ea typeface="+mn-ea"/>
              </a:rPr>
              <a:t>）从接口模块接收</a:t>
            </a:r>
            <a:r>
              <a:rPr lang="en-US" altLang="zh-CN" sz="1400" dirty="0">
                <a:latin typeface="+mn-ea"/>
                <a:ea typeface="+mn-ea"/>
              </a:rPr>
              <a:t>I-PDU</a:t>
            </a:r>
            <a:r>
              <a:rPr lang="zh-CN" altLang="en-US" sz="1400" dirty="0">
                <a:latin typeface="+mn-ea"/>
                <a:ea typeface="+mn-ea"/>
              </a:rPr>
              <a:t>，并立即通过相同或其他通信接口模块传输</a:t>
            </a:r>
            <a:r>
              <a:rPr lang="en-US" altLang="zh-CN" sz="1400" dirty="0">
                <a:latin typeface="+mn-ea"/>
                <a:ea typeface="+mn-ea"/>
              </a:rPr>
              <a:t>I-PDU</a:t>
            </a:r>
            <a:r>
              <a:rPr lang="zh-CN" altLang="en-US" sz="1400" dirty="0">
                <a:latin typeface="+mn-ea"/>
                <a:ea typeface="+mn-ea"/>
              </a:rPr>
              <a:t>；</a:t>
            </a:r>
          </a:p>
          <a:p>
            <a:pPr algn="l"/>
            <a:r>
              <a:rPr lang="en-US" altLang="zh-CN" sz="1400" dirty="0">
                <a:latin typeface="+mn-ea"/>
                <a:ea typeface="+mn-ea"/>
              </a:rPr>
              <a:t>2</a:t>
            </a:r>
            <a:r>
              <a:rPr lang="zh-CN" altLang="en-US" sz="1400" dirty="0">
                <a:latin typeface="+mn-ea"/>
                <a:ea typeface="+mn-ea"/>
              </a:rPr>
              <a:t>）从传输协议模块接收</a:t>
            </a:r>
            <a:r>
              <a:rPr lang="en-US" altLang="zh-CN" sz="1400" dirty="0">
                <a:latin typeface="+mn-ea"/>
                <a:ea typeface="+mn-ea"/>
              </a:rPr>
              <a:t>I-PDU</a:t>
            </a:r>
            <a:r>
              <a:rPr lang="zh-CN" altLang="en-US" sz="1400" dirty="0">
                <a:latin typeface="+mn-ea"/>
                <a:ea typeface="+mn-ea"/>
              </a:rPr>
              <a:t>，并通过相同或其他传输协议模块传输</a:t>
            </a:r>
            <a:r>
              <a:rPr lang="en-US" altLang="zh-CN" sz="1400" dirty="0">
                <a:latin typeface="+mn-ea"/>
                <a:ea typeface="+mn-ea"/>
              </a:rPr>
              <a:t>I-PDU</a:t>
            </a:r>
            <a:r>
              <a:rPr lang="zh-CN" altLang="en-US" sz="1400" dirty="0">
                <a:latin typeface="+mn-ea"/>
                <a:ea typeface="+mn-ea"/>
              </a:rPr>
              <a:t>。</a:t>
            </a:r>
            <a:endParaRPr lang="en-US" altLang="zh-CN" sz="1400" dirty="0">
              <a:solidFill>
                <a:schemeClr val="tx1"/>
              </a:solidFill>
              <a:latin typeface="+mn-ea"/>
              <a:ea typeface="+mn-ea"/>
            </a:endParaRPr>
          </a:p>
        </p:txBody>
      </p:sp>
      <p:pic>
        <p:nvPicPr>
          <p:cNvPr id="8194" name="Picture 2">
            <a:extLst>
              <a:ext uri="{FF2B5EF4-FFF2-40B4-BE49-F238E27FC236}">
                <a16:creationId xmlns:a16="http://schemas.microsoft.com/office/drawing/2014/main" id="{79F22AE5-6CE1-430B-A5FE-BAC73EB0B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2432" y="3017056"/>
            <a:ext cx="4542656" cy="314986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AB561AA9-D5BA-45CD-B093-BD4E5EA85A1B}"/>
              </a:ext>
            </a:extLst>
          </p:cNvPr>
          <p:cNvSpPr txBox="1"/>
          <p:nvPr/>
        </p:nvSpPr>
        <p:spPr>
          <a:xfrm>
            <a:off x="168274" y="2924944"/>
            <a:ext cx="3930651" cy="1169551"/>
          </a:xfrm>
          <a:prstGeom prst="rect">
            <a:avLst/>
          </a:prstGeom>
          <a:noFill/>
        </p:spPr>
        <p:txBody>
          <a:bodyPr wrap="square">
            <a:spAutoFit/>
          </a:bodyPr>
          <a:lstStyle/>
          <a:p>
            <a:pPr marL="285750" indent="-285750" algn="l">
              <a:buFont typeface="Wingdings" panose="05000000000000000000" pitchFamily="2" charset="2"/>
              <a:buChar char="ü"/>
            </a:pPr>
            <a:r>
              <a:rPr lang="zh-CN" altLang="en-US" sz="1400" dirty="0">
                <a:solidFill>
                  <a:schemeClr val="tx1"/>
                </a:solidFill>
                <a:latin typeface="+mn-ea"/>
                <a:ea typeface="+mn-ea"/>
              </a:rPr>
              <a:t>常见上下层组合：</a:t>
            </a:r>
            <a:endParaRPr lang="en-US" altLang="zh-CN" sz="1400" dirty="0">
              <a:solidFill>
                <a:schemeClr val="tx1"/>
              </a:solidFill>
              <a:latin typeface="+mn-ea"/>
              <a:ea typeface="+mn-ea"/>
            </a:endParaRPr>
          </a:p>
          <a:p>
            <a:pPr algn="l"/>
            <a:r>
              <a:rPr lang="en-US" altLang="zh-CN" sz="1400" dirty="0">
                <a:solidFill>
                  <a:schemeClr val="tx1"/>
                </a:solidFill>
                <a:latin typeface="+mn-ea"/>
                <a:ea typeface="+mn-ea"/>
              </a:rPr>
              <a:t>1</a:t>
            </a:r>
            <a:r>
              <a:rPr lang="zh-CN" altLang="en-US" sz="1400" dirty="0">
                <a:solidFill>
                  <a:schemeClr val="tx1"/>
                </a:solidFill>
                <a:latin typeface="+mn-ea"/>
                <a:ea typeface="+mn-ea"/>
              </a:rPr>
              <a:t>）</a:t>
            </a:r>
            <a:r>
              <a:rPr lang="en-US" altLang="zh-CN" sz="1400" dirty="0">
                <a:solidFill>
                  <a:schemeClr val="tx1"/>
                </a:solidFill>
                <a:latin typeface="+mn-ea"/>
                <a:ea typeface="+mn-ea"/>
              </a:rPr>
              <a:t>AUTOSAR DCM</a:t>
            </a:r>
            <a:r>
              <a:rPr lang="ja-JP" altLang="en-US" sz="1400" dirty="0">
                <a:solidFill>
                  <a:schemeClr val="tx1"/>
                </a:solidFill>
                <a:latin typeface="+mn-ea"/>
                <a:ea typeface="+mn-ea"/>
              </a:rPr>
              <a:t>和</a:t>
            </a:r>
            <a:r>
              <a:rPr lang="en-US" altLang="zh-CN" sz="1400" dirty="0" err="1">
                <a:solidFill>
                  <a:schemeClr val="tx1"/>
                </a:solidFill>
                <a:latin typeface="+mn-ea"/>
                <a:ea typeface="+mn-ea"/>
              </a:rPr>
              <a:t>Tp</a:t>
            </a:r>
            <a:r>
              <a:rPr lang="ja-JP" altLang="en-US" sz="1400" dirty="0">
                <a:solidFill>
                  <a:schemeClr val="tx1"/>
                </a:solidFill>
                <a:latin typeface="+mn-ea"/>
                <a:ea typeface="+mn-ea"/>
              </a:rPr>
              <a:t>模块；</a:t>
            </a:r>
          </a:p>
          <a:p>
            <a:pPr algn="l"/>
            <a:r>
              <a:rPr lang="en-US" altLang="zh-CN" sz="1400" dirty="0">
                <a:solidFill>
                  <a:schemeClr val="tx1"/>
                </a:solidFill>
                <a:latin typeface="+mn-ea"/>
                <a:ea typeface="+mn-ea"/>
              </a:rPr>
              <a:t>2</a:t>
            </a:r>
            <a:r>
              <a:rPr lang="zh-CN" altLang="en-US" sz="1400" dirty="0">
                <a:solidFill>
                  <a:schemeClr val="tx1"/>
                </a:solidFill>
                <a:latin typeface="+mn-ea"/>
                <a:ea typeface="+mn-ea"/>
              </a:rPr>
              <a:t>）</a:t>
            </a:r>
            <a:r>
              <a:rPr lang="en-US" altLang="zh-CN" sz="1400" dirty="0">
                <a:solidFill>
                  <a:schemeClr val="tx1"/>
                </a:solidFill>
                <a:latin typeface="+mn-ea"/>
                <a:ea typeface="+mn-ea"/>
              </a:rPr>
              <a:t>AUTOSAR COM</a:t>
            </a:r>
            <a:r>
              <a:rPr lang="ja-JP" altLang="en-US" sz="1400" dirty="0">
                <a:solidFill>
                  <a:schemeClr val="tx1"/>
                </a:solidFill>
                <a:latin typeface="+mn-ea"/>
                <a:ea typeface="+mn-ea"/>
              </a:rPr>
              <a:t>和通信接口模块、传输协议模块或</a:t>
            </a:r>
            <a:r>
              <a:rPr lang="en-US" altLang="zh-CN" sz="1400" dirty="0">
                <a:solidFill>
                  <a:schemeClr val="tx1"/>
                </a:solidFill>
                <a:latin typeface="+mn-ea"/>
                <a:ea typeface="+mn-ea"/>
              </a:rPr>
              <a:t>I-PDU</a:t>
            </a:r>
            <a:r>
              <a:rPr lang="ja-JP" altLang="en-US" sz="1400" dirty="0">
                <a:solidFill>
                  <a:schemeClr val="tx1"/>
                </a:solidFill>
                <a:latin typeface="+mn-ea"/>
                <a:ea typeface="+mn-ea"/>
              </a:rPr>
              <a:t>多路复用器；</a:t>
            </a:r>
          </a:p>
          <a:p>
            <a:pPr algn="l"/>
            <a:r>
              <a:rPr lang="en-US" altLang="zh-CN" sz="1400" dirty="0">
                <a:solidFill>
                  <a:schemeClr val="tx1"/>
                </a:solidFill>
                <a:latin typeface="+mn-ea"/>
                <a:ea typeface="+mn-ea"/>
              </a:rPr>
              <a:t>3</a:t>
            </a:r>
            <a:r>
              <a:rPr lang="zh-CN" altLang="en-US" sz="1400" dirty="0">
                <a:solidFill>
                  <a:schemeClr val="tx1"/>
                </a:solidFill>
                <a:latin typeface="+mn-ea"/>
                <a:ea typeface="+mn-ea"/>
              </a:rPr>
              <a:t>）</a:t>
            </a:r>
            <a:r>
              <a:rPr lang="en-US" altLang="zh-CN" sz="1400" dirty="0">
                <a:solidFill>
                  <a:schemeClr val="tx1"/>
                </a:solidFill>
                <a:latin typeface="+mn-ea"/>
                <a:ea typeface="+mn-ea"/>
              </a:rPr>
              <a:t>I-PDU</a:t>
            </a:r>
            <a:r>
              <a:rPr lang="ja-JP" altLang="en-US" sz="1400" dirty="0">
                <a:solidFill>
                  <a:schemeClr val="tx1"/>
                </a:solidFill>
                <a:latin typeface="+mn-ea"/>
                <a:ea typeface="+mn-ea"/>
              </a:rPr>
              <a:t>多路复用器和通信接口模块；</a:t>
            </a:r>
            <a:endParaRPr lang="en-US" altLang="zh-CN" sz="1400" dirty="0">
              <a:solidFill>
                <a:schemeClr val="tx1"/>
              </a:solidFill>
              <a:latin typeface="+mn-ea"/>
              <a:ea typeface="+mn-ea"/>
            </a:endParaRPr>
          </a:p>
        </p:txBody>
      </p:sp>
      <p:sp>
        <p:nvSpPr>
          <p:cNvPr id="11" name="テキスト ボックス 10">
            <a:extLst>
              <a:ext uri="{FF2B5EF4-FFF2-40B4-BE49-F238E27FC236}">
                <a16:creationId xmlns:a16="http://schemas.microsoft.com/office/drawing/2014/main" id="{FE596126-4F16-45FD-8314-9C63604D8816}"/>
              </a:ext>
            </a:extLst>
          </p:cNvPr>
          <p:cNvSpPr txBox="1"/>
          <p:nvPr/>
        </p:nvSpPr>
        <p:spPr>
          <a:xfrm>
            <a:off x="168274" y="4446985"/>
            <a:ext cx="3930651" cy="1384995"/>
          </a:xfrm>
          <a:prstGeom prst="rect">
            <a:avLst/>
          </a:prstGeom>
          <a:noFill/>
        </p:spPr>
        <p:txBody>
          <a:bodyPr wrap="square">
            <a:spAutoFit/>
          </a:bodyPr>
          <a:lstStyle/>
          <a:p>
            <a:pPr marL="285750" indent="-285750" algn="l">
              <a:buFont typeface="Wingdings" panose="05000000000000000000" pitchFamily="2" charset="2"/>
              <a:buChar char="ü"/>
            </a:pPr>
            <a:r>
              <a:rPr lang="en-US" altLang="zh-CN" sz="1400" dirty="0">
                <a:solidFill>
                  <a:schemeClr val="tx1"/>
                </a:solidFill>
                <a:latin typeface="+mn-ea"/>
                <a:ea typeface="+mn-ea"/>
              </a:rPr>
              <a:t>PDUR</a:t>
            </a:r>
            <a:r>
              <a:rPr lang="zh-CN" altLang="en-US" sz="1400" dirty="0">
                <a:solidFill>
                  <a:schemeClr val="tx1"/>
                </a:solidFill>
                <a:latin typeface="+mn-ea"/>
                <a:ea typeface="+mn-ea"/>
              </a:rPr>
              <a:t>的组成：</a:t>
            </a:r>
            <a:endParaRPr lang="en-US" altLang="zh-CN" sz="1400" dirty="0">
              <a:solidFill>
                <a:schemeClr val="tx1"/>
              </a:solidFill>
              <a:latin typeface="+mn-ea"/>
              <a:ea typeface="+mn-ea"/>
            </a:endParaRPr>
          </a:p>
          <a:p>
            <a:pPr algn="l"/>
            <a:r>
              <a:rPr lang="en-US" altLang="zh-CN" sz="1400" dirty="0">
                <a:solidFill>
                  <a:schemeClr val="tx1"/>
                </a:solidFill>
                <a:latin typeface="+mn-ea"/>
                <a:ea typeface="+mn-ea"/>
              </a:rPr>
              <a:t>1</a:t>
            </a:r>
            <a:r>
              <a:rPr lang="zh-CN" altLang="en-US" sz="1400" dirty="0">
                <a:solidFill>
                  <a:schemeClr val="tx1"/>
                </a:solidFill>
                <a:latin typeface="+mn-ea"/>
                <a:ea typeface="+mn-ea"/>
              </a:rPr>
              <a:t>）</a:t>
            </a:r>
            <a:r>
              <a:rPr lang="en-US" altLang="zh-CN" sz="1400" dirty="0">
                <a:solidFill>
                  <a:srgbClr val="FF0000"/>
                </a:solidFill>
                <a:latin typeface="+mn-ea"/>
                <a:ea typeface="+mn-ea"/>
              </a:rPr>
              <a:t>PduR</a:t>
            </a:r>
            <a:r>
              <a:rPr lang="zh-CN" altLang="en-US" sz="1400" dirty="0">
                <a:solidFill>
                  <a:srgbClr val="FF0000"/>
                </a:solidFill>
                <a:latin typeface="+mn-ea"/>
                <a:ea typeface="+mn-ea"/>
              </a:rPr>
              <a:t>路由路径</a:t>
            </a:r>
            <a:r>
              <a:rPr lang="en-US" altLang="zh-CN" sz="1400" dirty="0">
                <a:solidFill>
                  <a:schemeClr val="tx1"/>
                </a:solidFill>
                <a:latin typeface="+mn-ea"/>
                <a:ea typeface="+mn-ea"/>
              </a:rPr>
              <a:t>: </a:t>
            </a:r>
            <a:r>
              <a:rPr lang="zh-CN" altLang="en-US" sz="1400" dirty="0">
                <a:solidFill>
                  <a:schemeClr val="tx1"/>
                </a:solidFill>
                <a:latin typeface="+mn-ea"/>
                <a:ea typeface="+mn-ea"/>
              </a:rPr>
              <a:t>描述每个</a:t>
            </a:r>
            <a:r>
              <a:rPr lang="en-US" altLang="zh-CN" sz="1400" dirty="0">
                <a:solidFill>
                  <a:schemeClr val="tx1"/>
                </a:solidFill>
                <a:latin typeface="+mn-ea"/>
                <a:ea typeface="+mn-ea"/>
              </a:rPr>
              <a:t>I-PDU</a:t>
            </a:r>
            <a:r>
              <a:rPr lang="zh-CN" altLang="en-US" sz="1400" dirty="0">
                <a:solidFill>
                  <a:schemeClr val="tx1"/>
                </a:solidFill>
                <a:latin typeface="+mn-ea"/>
                <a:ea typeface="+mn-ea"/>
              </a:rPr>
              <a:t>的静态路由路径。路由路径可以在</a:t>
            </a:r>
            <a:r>
              <a:rPr lang="en-US" altLang="zh-CN" sz="1400" dirty="0">
                <a:solidFill>
                  <a:schemeClr val="tx1"/>
                </a:solidFill>
                <a:latin typeface="+mn-ea"/>
                <a:ea typeface="+mn-ea"/>
              </a:rPr>
              <a:t>ECU</a:t>
            </a:r>
            <a:r>
              <a:rPr lang="zh-CN" altLang="en-US" sz="1400" dirty="0">
                <a:solidFill>
                  <a:schemeClr val="tx1"/>
                </a:solidFill>
                <a:latin typeface="+mn-ea"/>
                <a:ea typeface="+mn-ea"/>
              </a:rPr>
              <a:t>的编程状态下更新后生成可加载，或者通过可选初始化</a:t>
            </a:r>
            <a:r>
              <a:rPr lang="en-US" altLang="zh-CN" sz="1400" dirty="0">
                <a:solidFill>
                  <a:schemeClr val="tx1"/>
                </a:solidFill>
                <a:latin typeface="+mn-ea"/>
                <a:ea typeface="+mn-ea"/>
              </a:rPr>
              <a:t>PduR</a:t>
            </a:r>
            <a:r>
              <a:rPr lang="zh-CN" altLang="en-US" sz="1400" dirty="0">
                <a:solidFill>
                  <a:schemeClr val="tx1"/>
                </a:solidFill>
                <a:latin typeface="+mn-ea"/>
                <a:ea typeface="+mn-ea"/>
              </a:rPr>
              <a:t>时选用。</a:t>
            </a:r>
          </a:p>
          <a:p>
            <a:pPr algn="l"/>
            <a:r>
              <a:rPr lang="en-US" altLang="zh-CN" sz="1400" dirty="0">
                <a:solidFill>
                  <a:schemeClr val="tx1"/>
                </a:solidFill>
                <a:latin typeface="+mn-ea"/>
                <a:ea typeface="+mn-ea"/>
              </a:rPr>
              <a:t>2</a:t>
            </a:r>
            <a:r>
              <a:rPr lang="zh-CN" altLang="en-US" sz="1400" dirty="0">
                <a:solidFill>
                  <a:schemeClr val="tx1"/>
                </a:solidFill>
                <a:latin typeface="+mn-ea"/>
                <a:ea typeface="+mn-ea"/>
              </a:rPr>
              <a:t>）</a:t>
            </a:r>
            <a:r>
              <a:rPr lang="en-US" altLang="zh-CN" sz="1400" dirty="0">
                <a:solidFill>
                  <a:srgbClr val="FF0000"/>
                </a:solidFill>
                <a:latin typeface="+mn-ea"/>
                <a:ea typeface="+mn-ea"/>
              </a:rPr>
              <a:t>PduR</a:t>
            </a:r>
            <a:r>
              <a:rPr lang="zh-CN" altLang="en-US" sz="1400" dirty="0">
                <a:solidFill>
                  <a:srgbClr val="FF0000"/>
                </a:solidFill>
                <a:latin typeface="+mn-ea"/>
                <a:ea typeface="+mn-ea"/>
              </a:rPr>
              <a:t>引擎</a:t>
            </a:r>
            <a:r>
              <a:rPr lang="en-US" altLang="zh-CN" sz="1400" dirty="0">
                <a:solidFill>
                  <a:schemeClr val="tx1"/>
                </a:solidFill>
                <a:latin typeface="+mn-ea"/>
                <a:ea typeface="+mn-ea"/>
              </a:rPr>
              <a:t>: </a:t>
            </a:r>
            <a:r>
              <a:rPr lang="zh-CN" altLang="en-US" sz="1400" dirty="0">
                <a:solidFill>
                  <a:schemeClr val="tx1"/>
                </a:solidFill>
                <a:latin typeface="+mn-ea"/>
                <a:ea typeface="+mn-ea"/>
              </a:rPr>
              <a:t>根据</a:t>
            </a:r>
            <a:r>
              <a:rPr lang="en-US" altLang="zh-CN" sz="1400" dirty="0">
                <a:solidFill>
                  <a:schemeClr val="tx1"/>
                </a:solidFill>
                <a:latin typeface="+mn-ea"/>
                <a:ea typeface="+mn-ea"/>
              </a:rPr>
              <a:t>PduR</a:t>
            </a:r>
            <a:r>
              <a:rPr lang="zh-CN" altLang="en-US" sz="1400" dirty="0">
                <a:solidFill>
                  <a:schemeClr val="tx1"/>
                </a:solidFill>
                <a:latin typeface="+mn-ea"/>
                <a:ea typeface="+mn-ea"/>
              </a:rPr>
              <a:t>的路由路径执行路由操作的实际代码</a:t>
            </a:r>
            <a:endParaRPr lang="en-US" altLang="zh-CN" sz="1400" dirty="0">
              <a:solidFill>
                <a:schemeClr val="tx1"/>
              </a:solidFill>
              <a:latin typeface="+mn-ea"/>
              <a:ea typeface="+mn-ea"/>
            </a:endParaRPr>
          </a:p>
        </p:txBody>
      </p:sp>
      <p:sp>
        <p:nvSpPr>
          <p:cNvPr id="13" name="テキスト ボックス 12">
            <a:extLst>
              <a:ext uri="{FF2B5EF4-FFF2-40B4-BE49-F238E27FC236}">
                <a16:creationId xmlns:a16="http://schemas.microsoft.com/office/drawing/2014/main" id="{8FFD0F0A-6EC8-41A5-8F73-92317DDC2DD8}"/>
              </a:ext>
            </a:extLst>
          </p:cNvPr>
          <p:cNvSpPr txBox="1"/>
          <p:nvPr/>
        </p:nvSpPr>
        <p:spPr>
          <a:xfrm>
            <a:off x="168274" y="5826697"/>
            <a:ext cx="5195814" cy="523220"/>
          </a:xfrm>
          <a:prstGeom prst="rect">
            <a:avLst/>
          </a:prstGeom>
          <a:noFill/>
        </p:spPr>
        <p:txBody>
          <a:bodyPr wrap="square">
            <a:spAutoFit/>
          </a:bodyPr>
          <a:lstStyle/>
          <a:p>
            <a:pPr algn="l"/>
            <a:r>
              <a:rPr lang="en-US" altLang="ja-JP" sz="1400" dirty="0">
                <a:latin typeface="+mj-ea"/>
                <a:ea typeface="+mj-ea"/>
              </a:rPr>
              <a:t>(</a:t>
            </a:r>
            <a:r>
              <a:rPr lang="ja-JP" altLang="en-US" sz="1400" dirty="0">
                <a:latin typeface="+mj-ea"/>
                <a:ea typeface="+mj-ea"/>
              </a:rPr>
              <a:t>例如</a:t>
            </a:r>
            <a:r>
              <a:rPr lang="en-US" altLang="ja-JP" sz="1400" dirty="0" err="1">
                <a:latin typeface="+mj-ea"/>
                <a:ea typeface="+mj-ea"/>
              </a:rPr>
              <a:t>PduR_transmission</a:t>
            </a:r>
            <a:r>
              <a:rPr lang="ja-JP" altLang="en-US" sz="1400" dirty="0">
                <a:latin typeface="+mj-ea"/>
                <a:ea typeface="+mj-ea"/>
              </a:rPr>
              <a:t>转换为</a:t>
            </a:r>
            <a:r>
              <a:rPr lang="en-US" altLang="ja-JP" sz="1400" dirty="0" err="1">
                <a:latin typeface="+mj-ea"/>
                <a:ea typeface="+mj-ea"/>
              </a:rPr>
              <a:t>canif_transmission</a:t>
            </a:r>
            <a:r>
              <a:rPr lang="ja-JP" altLang="en-US" sz="1400" dirty="0">
                <a:latin typeface="+mj-ea"/>
                <a:ea typeface="+mj-ea"/>
              </a:rPr>
              <a:t>，</a:t>
            </a:r>
            <a:r>
              <a:rPr lang="en-US" altLang="ja-JP" sz="1400" dirty="0" err="1">
                <a:latin typeface="+mj-ea"/>
                <a:ea typeface="+mj-ea"/>
              </a:rPr>
              <a:t>PduR_CanIfTxConfirmation</a:t>
            </a:r>
            <a:r>
              <a:rPr lang="ja-JP" altLang="en-US" sz="1400" dirty="0">
                <a:latin typeface="+mj-ea"/>
                <a:ea typeface="+mj-ea"/>
              </a:rPr>
              <a:t>转换为</a:t>
            </a:r>
            <a:r>
              <a:rPr lang="en-US" altLang="ja-JP" sz="1400" dirty="0" err="1">
                <a:latin typeface="+mj-ea"/>
                <a:ea typeface="+mj-ea"/>
              </a:rPr>
              <a:t>Com_TxConfirmation</a:t>
            </a:r>
            <a:r>
              <a:rPr lang="en-US" altLang="ja-JP" sz="1400" dirty="0">
                <a:latin typeface="+mj-ea"/>
                <a:ea typeface="+mj-ea"/>
              </a:rPr>
              <a:t>)</a:t>
            </a:r>
            <a:endParaRPr lang="ja-JP" altLang="en-US" sz="1400" dirty="0">
              <a:latin typeface="+mj-ea"/>
              <a:ea typeface="+mj-ea"/>
            </a:endParaRPr>
          </a:p>
        </p:txBody>
      </p:sp>
    </p:spTree>
    <p:extLst>
      <p:ext uri="{BB962C8B-B14F-4D97-AF65-F5344CB8AC3E}">
        <p14:creationId xmlns:p14="http://schemas.microsoft.com/office/powerpoint/2010/main" val="86321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PduR</a:t>
            </a:r>
            <a:r>
              <a:rPr lang="ja-JP" altLang="en-US" dirty="0">
                <a:latin typeface="微软雅黑"/>
                <a:ea typeface="微软雅黑"/>
                <a:cs typeface="Arial"/>
              </a:rPr>
              <a:t>的</a:t>
            </a:r>
            <a:r>
              <a:rPr lang="zh-CN" altLang="en-US" dirty="0">
                <a:latin typeface="微软雅黑"/>
                <a:ea typeface="微软雅黑"/>
                <a:cs typeface="Arial"/>
              </a:rPr>
              <a:t>功能</a:t>
            </a:r>
            <a:endParaRPr lang="en-US" altLang="zh-CN" dirty="0">
              <a:latin typeface="微软雅黑"/>
              <a:ea typeface="微软雅黑"/>
              <a:cs typeface="Arial"/>
            </a:endParaRPr>
          </a:p>
        </p:txBody>
      </p:sp>
      <p:sp>
        <p:nvSpPr>
          <p:cNvPr id="9" name="テキスト ボックス 8">
            <a:extLst>
              <a:ext uri="{FF2B5EF4-FFF2-40B4-BE49-F238E27FC236}">
                <a16:creationId xmlns:a16="http://schemas.microsoft.com/office/drawing/2014/main" id="{DF92CD0D-459B-4D15-B91C-6AAE10244903}"/>
              </a:ext>
            </a:extLst>
          </p:cNvPr>
          <p:cNvSpPr txBox="1"/>
          <p:nvPr/>
        </p:nvSpPr>
        <p:spPr>
          <a:xfrm>
            <a:off x="251520" y="1629955"/>
            <a:ext cx="5328592" cy="4031873"/>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solidFill>
                  <a:schemeClr val="tx1"/>
                </a:solidFill>
                <a:latin typeface="+mn-ea"/>
                <a:ea typeface="+mn-ea"/>
              </a:rPr>
              <a:t>I-PDU</a:t>
            </a:r>
            <a:r>
              <a:rPr lang="zh-CN" altLang="en-US" sz="1600" dirty="0">
                <a:solidFill>
                  <a:schemeClr val="tx1"/>
                </a:solidFill>
                <a:latin typeface="+mn-ea"/>
                <a:ea typeface="+mn-ea"/>
              </a:rPr>
              <a:t>由静态</a:t>
            </a:r>
            <a:r>
              <a:rPr lang="en-US" altLang="zh-CN" sz="1600" dirty="0">
                <a:solidFill>
                  <a:srgbClr val="FF0000"/>
                </a:solidFill>
                <a:latin typeface="+mn-ea"/>
                <a:ea typeface="+mn-ea"/>
              </a:rPr>
              <a:t>I-PDU ID</a:t>
            </a:r>
            <a:r>
              <a:rPr lang="zh-CN" altLang="en-US" sz="1600" dirty="0">
                <a:solidFill>
                  <a:schemeClr val="tx1"/>
                </a:solidFill>
                <a:latin typeface="+mn-ea"/>
                <a:ea typeface="+mn-ea"/>
              </a:rPr>
              <a:t>标识</a:t>
            </a:r>
            <a:endParaRPr lang="en-US" altLang="zh-CN" sz="1600" dirty="0">
              <a:solidFill>
                <a:schemeClr val="tx1"/>
              </a:solidFill>
              <a:latin typeface="+mn-ea"/>
              <a:ea typeface="+mn-ea"/>
            </a:endParaRPr>
          </a:p>
          <a:p>
            <a:pPr marL="285750" indent="-285750" algn="l">
              <a:buFont typeface="Wingdings" panose="05000000000000000000" pitchFamily="2" charset="2"/>
              <a:buChar char="ü"/>
            </a:pPr>
            <a:r>
              <a:rPr lang="en-US" altLang="zh-CN" sz="1600" b="1" dirty="0">
                <a:solidFill>
                  <a:srgbClr val="FF0000"/>
                </a:solidFill>
                <a:latin typeface="+mn-ea"/>
                <a:ea typeface="+mn-ea"/>
              </a:rPr>
              <a:t>PduR</a:t>
            </a:r>
            <a:r>
              <a:rPr lang="zh-CN" altLang="en-US" sz="1600" b="1" dirty="0">
                <a:solidFill>
                  <a:srgbClr val="FF0000"/>
                </a:solidFill>
                <a:latin typeface="+mn-ea"/>
                <a:ea typeface="+mn-ea"/>
              </a:rPr>
              <a:t>模块使用静态配置表中的</a:t>
            </a:r>
            <a:r>
              <a:rPr lang="en-US" altLang="zh-CN" sz="1600" b="1" dirty="0">
                <a:solidFill>
                  <a:srgbClr val="FF0000"/>
                </a:solidFill>
                <a:latin typeface="+mn-ea"/>
                <a:ea typeface="+mn-ea"/>
              </a:rPr>
              <a:t>I-PDU ID</a:t>
            </a:r>
            <a:r>
              <a:rPr lang="zh-CN" altLang="en-US" sz="1600" b="1" dirty="0">
                <a:solidFill>
                  <a:srgbClr val="FF0000"/>
                </a:solidFill>
                <a:latin typeface="+mn-ea"/>
                <a:ea typeface="+mn-ea"/>
              </a:rPr>
              <a:t>来确定</a:t>
            </a:r>
            <a:r>
              <a:rPr lang="en-US" altLang="zh-CN" sz="1600" b="1" dirty="0">
                <a:solidFill>
                  <a:srgbClr val="FF0000"/>
                </a:solidFill>
                <a:latin typeface="+mn-ea"/>
                <a:ea typeface="+mn-ea"/>
              </a:rPr>
              <a:t>I-PDU</a:t>
            </a:r>
            <a:r>
              <a:rPr lang="zh-CN" altLang="en-US" sz="1600" b="1" dirty="0">
                <a:solidFill>
                  <a:srgbClr val="FF0000"/>
                </a:solidFill>
                <a:latin typeface="+mn-ea"/>
                <a:ea typeface="+mn-ea"/>
              </a:rPr>
              <a:t>的目标</a:t>
            </a:r>
            <a:r>
              <a:rPr lang="zh-CN" altLang="en-US" sz="1600" dirty="0">
                <a:solidFill>
                  <a:schemeClr val="tx1"/>
                </a:solidFill>
                <a:latin typeface="+mn-ea"/>
                <a:ea typeface="+mn-ea"/>
              </a:rPr>
              <a:t>。</a:t>
            </a:r>
            <a:r>
              <a:rPr lang="en-US" altLang="zh-CN" sz="1600" dirty="0">
                <a:solidFill>
                  <a:schemeClr val="tx1"/>
                </a:solidFill>
                <a:latin typeface="+mn-ea"/>
                <a:ea typeface="+mn-ea"/>
              </a:rPr>
              <a:t>I-PDU</a:t>
            </a:r>
            <a:r>
              <a:rPr lang="zh-CN" altLang="en-US" sz="1600" dirty="0">
                <a:solidFill>
                  <a:schemeClr val="tx1"/>
                </a:solidFill>
                <a:latin typeface="+mn-ea"/>
                <a:ea typeface="+mn-ea"/>
              </a:rPr>
              <a:t>用于</a:t>
            </a:r>
            <a:r>
              <a:rPr lang="en-US" altLang="zh-CN" sz="1600" dirty="0">
                <a:solidFill>
                  <a:schemeClr val="tx1"/>
                </a:solidFill>
                <a:latin typeface="+mn-ea"/>
                <a:ea typeface="+mn-ea"/>
              </a:rPr>
              <a:t>PDUR</a:t>
            </a:r>
            <a:r>
              <a:rPr lang="zh-CN" altLang="en-US" sz="1600" dirty="0">
                <a:solidFill>
                  <a:schemeClr val="tx1"/>
                </a:solidFill>
                <a:latin typeface="+mn-ea"/>
                <a:ea typeface="+mn-ea"/>
              </a:rPr>
              <a:t>上层模块的数据交换，如</a:t>
            </a:r>
            <a:r>
              <a:rPr lang="en-US" altLang="zh-CN" sz="1600" dirty="0">
                <a:solidFill>
                  <a:schemeClr val="tx1"/>
                </a:solidFill>
                <a:latin typeface="+mn-ea"/>
                <a:ea typeface="+mn-ea"/>
              </a:rPr>
              <a:t>COM</a:t>
            </a:r>
            <a:r>
              <a:rPr lang="zh-CN" altLang="en-US" sz="1600" dirty="0">
                <a:solidFill>
                  <a:schemeClr val="tx1"/>
                </a:solidFill>
                <a:latin typeface="+mn-ea"/>
                <a:ea typeface="+mn-ea"/>
              </a:rPr>
              <a:t>模块和</a:t>
            </a:r>
            <a:r>
              <a:rPr lang="en-US" altLang="zh-CN" sz="1600" dirty="0">
                <a:solidFill>
                  <a:schemeClr val="tx1"/>
                </a:solidFill>
                <a:latin typeface="+mn-ea"/>
                <a:ea typeface="+mn-ea"/>
              </a:rPr>
              <a:t>DCM</a:t>
            </a:r>
            <a:r>
              <a:rPr lang="zh-CN" altLang="en-US" sz="1600" dirty="0">
                <a:solidFill>
                  <a:schemeClr val="tx1"/>
                </a:solidFill>
                <a:latin typeface="+mn-ea"/>
                <a:ea typeface="+mn-ea"/>
              </a:rPr>
              <a:t>模块。</a:t>
            </a:r>
            <a:endParaRPr lang="en-US" altLang="zh-CN" sz="1600" dirty="0">
              <a:solidFill>
                <a:schemeClr val="tx1"/>
              </a:solidFill>
              <a:latin typeface="+mn-ea"/>
              <a:ea typeface="+mn-ea"/>
            </a:endParaRPr>
          </a:p>
          <a:p>
            <a:pPr marL="285750" indent="-285750" algn="l">
              <a:buFont typeface="Wingdings" panose="05000000000000000000" pitchFamily="2" charset="2"/>
              <a:buChar char="ü"/>
            </a:pPr>
            <a:endParaRPr lang="en-US" altLang="zh-CN" sz="1600" dirty="0">
              <a:solidFill>
                <a:schemeClr val="tx1"/>
              </a:solidFill>
              <a:latin typeface="+mn-ea"/>
              <a:ea typeface="+mn-ea"/>
            </a:endParaRPr>
          </a:p>
          <a:p>
            <a:pPr marL="285750" indent="-285750" algn="l">
              <a:buFont typeface="Wingdings" panose="05000000000000000000" pitchFamily="2" charset="2"/>
              <a:buChar char="ü"/>
            </a:pPr>
            <a:r>
              <a:rPr lang="zh-CN" altLang="en-US" sz="1600" dirty="0">
                <a:solidFill>
                  <a:schemeClr val="tx1"/>
                </a:solidFill>
                <a:latin typeface="+mn-ea"/>
                <a:ea typeface="+mn-ea"/>
              </a:rPr>
              <a:t>路由器模块</a:t>
            </a:r>
            <a:r>
              <a:rPr lang="zh-CN" altLang="en-US" sz="1600" dirty="0">
                <a:solidFill>
                  <a:srgbClr val="FF0000"/>
                </a:solidFill>
                <a:latin typeface="+mn-ea"/>
                <a:ea typeface="+mn-ea"/>
              </a:rPr>
              <a:t>的路由操作并不修改</a:t>
            </a:r>
            <a:r>
              <a:rPr lang="en-US" altLang="zh-CN" sz="1600" dirty="0">
                <a:solidFill>
                  <a:srgbClr val="FF0000"/>
                </a:solidFill>
                <a:latin typeface="+mn-ea"/>
                <a:ea typeface="+mn-ea"/>
              </a:rPr>
              <a:t>I-PDU</a:t>
            </a:r>
            <a:r>
              <a:rPr lang="zh-CN" altLang="en-US" sz="1600" dirty="0">
                <a:solidFill>
                  <a:schemeClr val="tx1"/>
                </a:solidFill>
                <a:latin typeface="+mn-ea"/>
                <a:ea typeface="+mn-ea"/>
              </a:rPr>
              <a:t>，它只是将</a:t>
            </a:r>
            <a:r>
              <a:rPr lang="en-US" altLang="zh-CN" sz="1600" dirty="0">
                <a:solidFill>
                  <a:schemeClr val="tx1"/>
                </a:solidFill>
                <a:latin typeface="+mn-ea"/>
                <a:ea typeface="+mn-ea"/>
              </a:rPr>
              <a:t>I-PDU</a:t>
            </a:r>
            <a:r>
              <a:rPr lang="zh-CN" altLang="en-US" sz="1600" dirty="0">
                <a:solidFill>
                  <a:schemeClr val="tx1"/>
                </a:solidFill>
                <a:latin typeface="+mn-ea"/>
                <a:ea typeface="+mn-ea"/>
              </a:rPr>
              <a:t>转发给目标模块。</a:t>
            </a:r>
            <a:endParaRPr lang="en-US" altLang="zh-CN" sz="1600" dirty="0">
              <a:solidFill>
                <a:schemeClr val="tx1"/>
              </a:solidFill>
              <a:latin typeface="+mn-ea"/>
              <a:ea typeface="+mn-ea"/>
            </a:endParaRPr>
          </a:p>
          <a:p>
            <a:pPr marL="285750" indent="-285750" algn="l">
              <a:buFont typeface="Wingdings" panose="05000000000000000000" pitchFamily="2" charset="2"/>
              <a:buChar char="ü"/>
            </a:pPr>
            <a:endParaRPr lang="en-US" altLang="zh-CN" sz="1600" dirty="0">
              <a:solidFill>
                <a:schemeClr val="tx1"/>
              </a:solidFill>
              <a:latin typeface="+mn-ea"/>
              <a:ea typeface="+mn-ea"/>
            </a:endParaRPr>
          </a:p>
          <a:p>
            <a:pPr marL="285750" indent="-285750" algn="l">
              <a:buFont typeface="Wingdings" panose="05000000000000000000" pitchFamily="2" charset="2"/>
              <a:buChar char="ü"/>
            </a:pPr>
            <a:r>
              <a:rPr lang="zh-CN" altLang="en-US" sz="1600" dirty="0">
                <a:solidFill>
                  <a:schemeClr val="tx1"/>
                </a:solidFill>
                <a:latin typeface="+mn-ea"/>
                <a:ea typeface="+mn-ea"/>
              </a:rPr>
              <a:t>在</a:t>
            </a:r>
            <a:r>
              <a:rPr lang="en-US" altLang="zh-CN" sz="1600" dirty="0">
                <a:solidFill>
                  <a:schemeClr val="tx1"/>
                </a:solidFill>
                <a:latin typeface="+mn-ea"/>
                <a:ea typeface="+mn-ea"/>
              </a:rPr>
              <a:t>TP</a:t>
            </a:r>
            <a:r>
              <a:rPr lang="zh-CN" altLang="en-US" sz="1600" dirty="0">
                <a:solidFill>
                  <a:schemeClr val="tx1"/>
                </a:solidFill>
                <a:latin typeface="+mn-ea"/>
                <a:ea typeface="+mn-ea"/>
              </a:rPr>
              <a:t>路由时，</a:t>
            </a:r>
            <a:r>
              <a:rPr lang="en-US" altLang="zh-CN" sz="1600" dirty="0">
                <a:solidFill>
                  <a:schemeClr val="tx1"/>
                </a:solidFill>
                <a:latin typeface="+mn-ea"/>
                <a:ea typeface="+mn-ea"/>
              </a:rPr>
              <a:t>I-PDU</a:t>
            </a:r>
            <a:r>
              <a:rPr lang="zh-CN" altLang="en-US" sz="1600" dirty="0">
                <a:solidFill>
                  <a:schemeClr val="tx1"/>
                </a:solidFill>
                <a:latin typeface="+mn-ea"/>
                <a:ea typeface="+mn-ea"/>
              </a:rPr>
              <a:t>的传递可以在收到完整</a:t>
            </a:r>
            <a:r>
              <a:rPr lang="en-US" altLang="zh-CN" sz="1600" dirty="0">
                <a:solidFill>
                  <a:schemeClr val="tx1"/>
                </a:solidFill>
                <a:latin typeface="+mn-ea"/>
                <a:ea typeface="+mn-ea"/>
              </a:rPr>
              <a:t>I-PDU</a:t>
            </a:r>
            <a:r>
              <a:rPr lang="zh-CN" altLang="en-US" sz="1600" dirty="0">
                <a:solidFill>
                  <a:schemeClr val="tx1"/>
                </a:solidFill>
                <a:latin typeface="+mn-ea"/>
                <a:ea typeface="+mn-ea"/>
              </a:rPr>
              <a:t>之前开始，即“动态网关”。而对于网络管理数据交换，可以绕过</a:t>
            </a:r>
            <a:r>
              <a:rPr lang="en-US" altLang="zh-CN" sz="1600" dirty="0">
                <a:solidFill>
                  <a:schemeClr val="tx1"/>
                </a:solidFill>
                <a:latin typeface="+mn-ea"/>
                <a:ea typeface="+mn-ea"/>
              </a:rPr>
              <a:t>PduR</a:t>
            </a:r>
            <a:r>
              <a:rPr lang="zh-CN" altLang="en-US" sz="1600" dirty="0">
                <a:solidFill>
                  <a:schemeClr val="tx1"/>
                </a:solidFill>
                <a:latin typeface="+mn-ea"/>
                <a:ea typeface="+mn-ea"/>
              </a:rPr>
              <a:t>模块实现。</a:t>
            </a:r>
            <a:endParaRPr lang="en-US" altLang="zh-CN" sz="1600" dirty="0">
              <a:solidFill>
                <a:schemeClr val="tx1"/>
              </a:solidFill>
              <a:latin typeface="+mn-ea"/>
              <a:ea typeface="+mn-ea"/>
            </a:endParaRPr>
          </a:p>
          <a:p>
            <a:pPr marL="285750" indent="-285750" algn="l">
              <a:buFont typeface="Wingdings" panose="05000000000000000000" pitchFamily="2" charset="2"/>
              <a:buChar char="ü"/>
            </a:pPr>
            <a:endParaRPr lang="en-US" altLang="zh-CN" sz="1600" dirty="0">
              <a:solidFill>
                <a:schemeClr val="tx1"/>
              </a:solidFill>
              <a:latin typeface="+mn-ea"/>
              <a:ea typeface="+mn-ea"/>
            </a:endParaRPr>
          </a:p>
          <a:p>
            <a:pPr marL="285750" indent="-285750" algn="l">
              <a:buFont typeface="Wingdings" panose="05000000000000000000" pitchFamily="2" charset="2"/>
              <a:buChar char="ü"/>
            </a:pPr>
            <a:r>
              <a:rPr lang="en-US" altLang="zh-CN" sz="1600" dirty="0">
                <a:solidFill>
                  <a:schemeClr val="tx1"/>
                </a:solidFill>
                <a:latin typeface="+mn-ea"/>
                <a:ea typeface="+mn-ea"/>
              </a:rPr>
              <a:t>I-PDU ID</a:t>
            </a:r>
            <a:r>
              <a:rPr lang="ja-JP" altLang="en-US" sz="1600" dirty="0">
                <a:solidFill>
                  <a:schemeClr val="tx1"/>
                </a:solidFill>
                <a:latin typeface="+mn-ea"/>
                <a:ea typeface="+mn-ea"/>
              </a:rPr>
              <a:t>配置时，需要同时配置实现的</a:t>
            </a:r>
            <a:r>
              <a:rPr lang="en-US" altLang="zh-CN" sz="1600" dirty="0">
                <a:solidFill>
                  <a:schemeClr val="tx1"/>
                </a:solidFill>
                <a:latin typeface="+mn-ea"/>
                <a:ea typeface="+mn-ea"/>
              </a:rPr>
              <a:t>API</a:t>
            </a:r>
            <a:r>
              <a:rPr lang="zh-CN" altLang="en-US" sz="1600" dirty="0">
                <a:solidFill>
                  <a:schemeClr val="tx1"/>
                </a:solidFill>
                <a:latin typeface="+mn-ea"/>
                <a:ea typeface="+mn-ea"/>
              </a:rPr>
              <a:t>。</a:t>
            </a:r>
            <a:r>
              <a:rPr lang="ja-JP" altLang="en-US" sz="1600" dirty="0">
                <a:solidFill>
                  <a:schemeClr val="tx1"/>
                </a:solidFill>
                <a:latin typeface="+mn-ea"/>
                <a:ea typeface="+mn-ea"/>
              </a:rPr>
              <a:t>如此，可以在每个接收</a:t>
            </a:r>
            <a:r>
              <a:rPr lang="en-US" altLang="zh-CN" sz="1600" dirty="0">
                <a:solidFill>
                  <a:schemeClr val="tx1"/>
                </a:solidFill>
                <a:latin typeface="+mn-ea"/>
                <a:ea typeface="+mn-ea"/>
              </a:rPr>
              <a:t>I-PDU ID</a:t>
            </a:r>
            <a:r>
              <a:rPr lang="ja-JP" altLang="en-US" sz="1600" dirty="0">
                <a:solidFill>
                  <a:schemeClr val="tx1"/>
                </a:solidFill>
                <a:latin typeface="+mn-ea"/>
                <a:ea typeface="+mn-ea"/>
              </a:rPr>
              <a:t>的模块中高效地实现查找表</a:t>
            </a:r>
            <a:r>
              <a:rPr lang="en-US" altLang="ja-JP" sz="1600" dirty="0">
                <a:solidFill>
                  <a:schemeClr val="tx1"/>
                </a:solidFill>
                <a:latin typeface="+mn-ea"/>
                <a:ea typeface="+mn-ea"/>
              </a:rPr>
              <a:t>(</a:t>
            </a:r>
            <a:r>
              <a:rPr lang="ja-JP" altLang="en-US" sz="1600" dirty="0">
                <a:solidFill>
                  <a:schemeClr val="tx1"/>
                </a:solidFill>
                <a:latin typeface="+mn-ea"/>
                <a:ea typeface="+mn-ea"/>
              </a:rPr>
              <a:t>例如，</a:t>
            </a:r>
            <a:r>
              <a:rPr lang="en-US" altLang="zh-CN" sz="1600" dirty="0">
                <a:solidFill>
                  <a:schemeClr val="tx1"/>
                </a:solidFill>
                <a:latin typeface="+mn-ea"/>
                <a:ea typeface="+mn-ea"/>
              </a:rPr>
              <a:t>PduR</a:t>
            </a:r>
            <a:r>
              <a:rPr lang="ja-JP" altLang="en-US" sz="1600" dirty="0">
                <a:solidFill>
                  <a:schemeClr val="tx1"/>
                </a:solidFill>
                <a:latin typeface="+mn-ea"/>
                <a:ea typeface="+mn-ea"/>
              </a:rPr>
              <a:t>模块的配置包含</a:t>
            </a:r>
            <a:r>
              <a:rPr lang="en-US" altLang="zh-CN" sz="1600" dirty="0" err="1">
                <a:solidFill>
                  <a:schemeClr val="tx1"/>
                </a:solidFill>
                <a:latin typeface="+mn-ea"/>
                <a:ea typeface="+mn-ea"/>
              </a:rPr>
              <a:t>PduR_CanIfTxConfirmation</a:t>
            </a:r>
            <a:r>
              <a:rPr lang="ja-JP" altLang="en-US" sz="1600" dirty="0">
                <a:solidFill>
                  <a:schemeClr val="tx1"/>
                </a:solidFill>
                <a:latin typeface="+mn-ea"/>
                <a:ea typeface="+mn-ea"/>
              </a:rPr>
              <a:t>的</a:t>
            </a:r>
            <a:r>
              <a:rPr lang="en-US" altLang="zh-CN" sz="1600" dirty="0">
                <a:solidFill>
                  <a:schemeClr val="tx1"/>
                </a:solidFill>
                <a:latin typeface="+mn-ea"/>
                <a:ea typeface="+mn-ea"/>
              </a:rPr>
              <a:t>I-PDU ID)</a:t>
            </a:r>
            <a:r>
              <a:rPr lang="zh-CN" altLang="en-US" sz="1400" dirty="0">
                <a:solidFill>
                  <a:schemeClr val="tx1"/>
                </a:solidFill>
                <a:latin typeface="+mn-ea"/>
                <a:ea typeface="+mn-ea"/>
              </a:rPr>
              <a:t>。</a:t>
            </a:r>
            <a:endParaRPr lang="en-US" altLang="zh-CN" sz="1400" dirty="0">
              <a:solidFill>
                <a:schemeClr val="tx1"/>
              </a:solidFill>
              <a:latin typeface="+mn-ea"/>
              <a:ea typeface="+mn-ea"/>
            </a:endParaRPr>
          </a:p>
        </p:txBody>
      </p:sp>
      <p:pic>
        <p:nvPicPr>
          <p:cNvPr id="9218" name="Picture 2">
            <a:extLst>
              <a:ext uri="{FF2B5EF4-FFF2-40B4-BE49-F238E27FC236}">
                <a16:creationId xmlns:a16="http://schemas.microsoft.com/office/drawing/2014/main" id="{55C16605-BCAE-4AAA-95E1-3871818426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11964" y="1629955"/>
            <a:ext cx="3263762" cy="4236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5373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API</a:t>
            </a:r>
            <a:r>
              <a:rPr lang="ja-JP" altLang="en-US" dirty="0">
                <a:latin typeface="微软雅黑"/>
                <a:ea typeface="微软雅黑"/>
                <a:cs typeface="Arial"/>
              </a:rPr>
              <a:t>函数</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9" y="1629955"/>
            <a:ext cx="8703569" cy="1569660"/>
          </a:xfrm>
          <a:prstGeom prst="rect">
            <a:avLst/>
          </a:prstGeom>
          <a:noFill/>
        </p:spPr>
        <p:txBody>
          <a:bodyPr wrap="square">
            <a:spAutoFit/>
          </a:bodyPr>
          <a:lstStyle/>
          <a:p>
            <a:pPr marL="285750" indent="-285750" algn="l">
              <a:buFont typeface="Wingdings" panose="05000000000000000000" pitchFamily="2" charset="2"/>
              <a:buChar char="ü"/>
            </a:pPr>
            <a:r>
              <a:rPr lang="en-US" altLang="zh-CN" sz="1600" dirty="0">
                <a:solidFill>
                  <a:schemeClr val="tx1"/>
                </a:solidFill>
                <a:latin typeface="+mn-ea"/>
                <a:ea typeface="+mn-ea"/>
              </a:rPr>
              <a:t>I-PDU</a:t>
            </a:r>
            <a:r>
              <a:rPr lang="zh-CN" altLang="en-US" sz="1600" dirty="0">
                <a:solidFill>
                  <a:schemeClr val="tx1"/>
                </a:solidFill>
                <a:latin typeface="+mn-ea"/>
                <a:ea typeface="+mn-ea"/>
              </a:rPr>
              <a:t>提供</a:t>
            </a:r>
            <a:r>
              <a:rPr lang="en-US" altLang="zh-CN" sz="1600" dirty="0">
                <a:solidFill>
                  <a:schemeClr val="tx1"/>
                </a:solidFill>
                <a:latin typeface="+mn-ea"/>
                <a:ea typeface="+mn-ea"/>
              </a:rPr>
              <a:t>API</a:t>
            </a:r>
            <a:r>
              <a:rPr lang="zh-CN" altLang="en-US" sz="1600" dirty="0">
                <a:solidFill>
                  <a:schemeClr val="tx1"/>
                </a:solidFill>
                <a:latin typeface="+mn-ea"/>
                <a:ea typeface="+mn-ea"/>
              </a:rPr>
              <a:t>的</a:t>
            </a:r>
            <a:r>
              <a:rPr lang="en-US" altLang="zh-CN" sz="1600" dirty="0">
                <a:solidFill>
                  <a:schemeClr val="tx1"/>
                </a:solidFill>
                <a:latin typeface="+mn-ea"/>
                <a:ea typeface="+mn-ea"/>
              </a:rPr>
              <a:t>BSW</a:t>
            </a:r>
            <a:r>
              <a:rPr lang="zh-CN" altLang="en-US" sz="1600" dirty="0">
                <a:solidFill>
                  <a:schemeClr val="tx1"/>
                </a:solidFill>
                <a:latin typeface="+mn-ea"/>
                <a:ea typeface="+mn-ea"/>
              </a:rPr>
              <a:t>模块</a:t>
            </a:r>
            <a:r>
              <a:rPr lang="zh-CN" altLang="en-US" sz="1600" dirty="0">
                <a:solidFill>
                  <a:srgbClr val="FF0000"/>
                </a:solidFill>
                <a:latin typeface="+mn-ea"/>
                <a:ea typeface="+mn-ea"/>
              </a:rPr>
              <a:t>必须包含</a:t>
            </a:r>
            <a:r>
              <a:rPr lang="en-US" altLang="zh-CN" sz="1600" dirty="0">
                <a:solidFill>
                  <a:srgbClr val="FF0000"/>
                </a:solidFill>
                <a:latin typeface="+mn-ea"/>
                <a:ea typeface="+mn-ea"/>
              </a:rPr>
              <a:t>I-PDU ID</a:t>
            </a:r>
            <a:r>
              <a:rPr lang="zh-CN" altLang="en-US" sz="1600" dirty="0">
                <a:solidFill>
                  <a:srgbClr val="FF0000"/>
                </a:solidFill>
                <a:latin typeface="+mn-ea"/>
                <a:ea typeface="+mn-ea"/>
              </a:rPr>
              <a:t>列表</a:t>
            </a:r>
            <a:r>
              <a:rPr lang="zh-CN" altLang="en-US" sz="1600" dirty="0">
                <a:solidFill>
                  <a:schemeClr val="tx1"/>
                </a:solidFill>
                <a:latin typeface="+mn-ea"/>
                <a:ea typeface="+mn-ea"/>
              </a:rPr>
              <a:t>，这意味着</a:t>
            </a:r>
            <a:r>
              <a:rPr lang="zh-CN" altLang="en-US" sz="1600" dirty="0">
                <a:solidFill>
                  <a:srgbClr val="FF0000"/>
                </a:solidFill>
                <a:latin typeface="+mn-ea"/>
                <a:ea typeface="+mn-ea"/>
              </a:rPr>
              <a:t>每个被调用的模块将有标识</a:t>
            </a:r>
            <a:r>
              <a:rPr lang="en-US" altLang="zh-CN" sz="1600" dirty="0">
                <a:solidFill>
                  <a:srgbClr val="FF0000"/>
                </a:solidFill>
                <a:latin typeface="+mn-ea"/>
                <a:ea typeface="+mn-ea"/>
              </a:rPr>
              <a:t>I-PDU</a:t>
            </a:r>
            <a:r>
              <a:rPr lang="zh-CN" altLang="en-US" sz="1600" dirty="0">
                <a:solidFill>
                  <a:srgbClr val="FF0000"/>
                </a:solidFill>
                <a:latin typeface="+mn-ea"/>
                <a:ea typeface="+mn-ea"/>
              </a:rPr>
              <a:t>的查询表</a:t>
            </a:r>
            <a:endParaRPr lang="en-US" altLang="zh-CN" sz="1600" dirty="0">
              <a:solidFill>
                <a:srgbClr val="FF0000"/>
              </a:solidFill>
              <a:latin typeface="+mn-ea"/>
              <a:ea typeface="+mn-ea"/>
            </a:endParaRPr>
          </a:p>
          <a:p>
            <a:pPr algn="l"/>
            <a:r>
              <a:rPr lang="en-US" altLang="zh-CN" sz="1600" dirty="0">
                <a:solidFill>
                  <a:schemeClr val="tx1"/>
                </a:solidFill>
                <a:latin typeface="+mn-ea"/>
                <a:ea typeface="+mn-ea"/>
              </a:rPr>
              <a:t>1</a:t>
            </a:r>
            <a:r>
              <a:rPr lang="zh-CN" altLang="en-US" sz="1600" dirty="0">
                <a:solidFill>
                  <a:schemeClr val="tx1"/>
                </a:solidFill>
                <a:latin typeface="+mn-ea"/>
                <a:ea typeface="+mn-ea"/>
              </a:rPr>
              <a:t>）</a:t>
            </a:r>
            <a:r>
              <a:rPr lang="en-US" altLang="zh-CN" sz="1600" dirty="0">
                <a:solidFill>
                  <a:schemeClr val="tx1"/>
                </a:solidFill>
                <a:latin typeface="+mn-ea"/>
                <a:ea typeface="+mn-ea"/>
              </a:rPr>
              <a:t>COM</a:t>
            </a:r>
            <a:r>
              <a:rPr lang="ja-JP" altLang="en-US" sz="1600" dirty="0">
                <a:solidFill>
                  <a:schemeClr val="tx1"/>
                </a:solidFill>
                <a:latin typeface="+mn-ea"/>
                <a:ea typeface="+mn-ea"/>
              </a:rPr>
              <a:t>模块调用</a:t>
            </a:r>
            <a:r>
              <a:rPr lang="en-US" altLang="zh-CN" sz="1600" dirty="0" err="1">
                <a:solidFill>
                  <a:schemeClr val="tx1"/>
                </a:solidFill>
                <a:latin typeface="+mn-ea"/>
                <a:ea typeface="+mn-ea"/>
              </a:rPr>
              <a:t>PduR_ComTransmit</a:t>
            </a:r>
            <a:r>
              <a:rPr lang="zh-CN" altLang="en-US" sz="1600" dirty="0">
                <a:solidFill>
                  <a:schemeClr val="tx1"/>
                </a:solidFill>
                <a:latin typeface="+mn-ea"/>
                <a:ea typeface="+mn-ea"/>
              </a:rPr>
              <a:t>（</a:t>
            </a:r>
            <a:r>
              <a:rPr lang="en-US" altLang="zh-CN" sz="1600" dirty="0">
                <a:solidFill>
                  <a:schemeClr val="tx1"/>
                </a:solidFill>
                <a:latin typeface="+mn-ea"/>
                <a:ea typeface="+mn-ea"/>
              </a:rPr>
              <a:t>PDUR</a:t>
            </a:r>
            <a:r>
              <a:rPr lang="ja-JP" altLang="en-US" sz="1600" dirty="0">
                <a:solidFill>
                  <a:schemeClr val="tx1"/>
                </a:solidFill>
                <a:latin typeface="+mn-ea"/>
                <a:ea typeface="+mn-ea"/>
              </a:rPr>
              <a:t>模块将列出</a:t>
            </a:r>
            <a:r>
              <a:rPr lang="en-US" altLang="zh-CN" sz="1600" dirty="0">
                <a:solidFill>
                  <a:schemeClr val="tx1"/>
                </a:solidFill>
                <a:latin typeface="+mn-ea"/>
                <a:ea typeface="+mn-ea"/>
              </a:rPr>
              <a:t>I-PDU ID</a:t>
            </a:r>
            <a:r>
              <a:rPr lang="zh-CN" altLang="en-US" sz="1600" dirty="0">
                <a:solidFill>
                  <a:schemeClr val="tx1"/>
                </a:solidFill>
                <a:latin typeface="+mn-ea"/>
                <a:ea typeface="+mn-ea"/>
              </a:rPr>
              <a:t>），</a:t>
            </a:r>
            <a:endParaRPr lang="en-US" altLang="zh-CN" sz="1600" dirty="0">
              <a:solidFill>
                <a:schemeClr val="tx1"/>
              </a:solidFill>
              <a:latin typeface="+mn-ea"/>
              <a:ea typeface="+mn-ea"/>
            </a:endParaRPr>
          </a:p>
          <a:p>
            <a:pPr algn="l"/>
            <a:r>
              <a:rPr lang="en-US" altLang="zh-CN" sz="1600" dirty="0">
                <a:solidFill>
                  <a:schemeClr val="tx1"/>
                </a:solidFill>
                <a:latin typeface="+mn-ea"/>
                <a:ea typeface="+mn-ea"/>
              </a:rPr>
              <a:t>2</a:t>
            </a:r>
            <a:r>
              <a:rPr lang="zh-CN" altLang="en-US" sz="1600" dirty="0">
                <a:solidFill>
                  <a:schemeClr val="tx1"/>
                </a:solidFill>
                <a:latin typeface="+mn-ea"/>
                <a:ea typeface="+mn-ea"/>
              </a:rPr>
              <a:t>）</a:t>
            </a:r>
            <a:r>
              <a:rPr lang="en-US" altLang="zh-CN" sz="1600" dirty="0">
                <a:solidFill>
                  <a:schemeClr val="tx1"/>
                </a:solidFill>
                <a:latin typeface="+mn-ea"/>
                <a:ea typeface="+mn-ea"/>
              </a:rPr>
              <a:t>PDUR</a:t>
            </a:r>
            <a:r>
              <a:rPr lang="ja-JP" altLang="en-US" sz="1600" dirty="0">
                <a:solidFill>
                  <a:schemeClr val="tx1"/>
                </a:solidFill>
                <a:latin typeface="+mn-ea"/>
                <a:ea typeface="+mn-ea"/>
              </a:rPr>
              <a:t>模块将调用</a:t>
            </a:r>
            <a:r>
              <a:rPr lang="en-US" altLang="zh-CN" sz="1600" dirty="0" err="1">
                <a:solidFill>
                  <a:schemeClr val="tx1"/>
                </a:solidFill>
                <a:latin typeface="+mn-ea"/>
                <a:ea typeface="+mn-ea"/>
              </a:rPr>
              <a:t>CanIf_Transmit</a:t>
            </a:r>
            <a:r>
              <a:rPr lang="en-US" altLang="zh-CN" sz="1600" dirty="0">
                <a:solidFill>
                  <a:schemeClr val="tx1"/>
                </a:solidFill>
                <a:latin typeface="+mn-ea"/>
                <a:ea typeface="+mn-ea"/>
              </a:rPr>
              <a:t>(CanIf</a:t>
            </a:r>
            <a:r>
              <a:rPr lang="ja-JP" altLang="en-US" sz="1600" dirty="0">
                <a:solidFill>
                  <a:schemeClr val="tx1"/>
                </a:solidFill>
                <a:latin typeface="+mn-ea"/>
                <a:ea typeface="+mn-ea"/>
              </a:rPr>
              <a:t>模块配置将列出</a:t>
            </a:r>
            <a:r>
              <a:rPr lang="en-US" altLang="zh-CN" sz="1600" dirty="0">
                <a:solidFill>
                  <a:schemeClr val="tx1"/>
                </a:solidFill>
                <a:latin typeface="+mn-ea"/>
                <a:ea typeface="+mn-ea"/>
              </a:rPr>
              <a:t>I-PDUID)</a:t>
            </a:r>
            <a:r>
              <a:rPr lang="zh-CN" altLang="en-US" sz="1600" dirty="0">
                <a:solidFill>
                  <a:schemeClr val="tx1"/>
                </a:solidFill>
                <a:latin typeface="+mn-ea"/>
                <a:ea typeface="+mn-ea"/>
              </a:rPr>
              <a:t>，</a:t>
            </a:r>
            <a:endParaRPr lang="en-US" altLang="zh-CN" sz="1600" dirty="0">
              <a:solidFill>
                <a:schemeClr val="tx1"/>
              </a:solidFill>
              <a:latin typeface="+mn-ea"/>
              <a:ea typeface="+mn-ea"/>
            </a:endParaRPr>
          </a:p>
          <a:p>
            <a:pPr algn="l"/>
            <a:r>
              <a:rPr lang="en-US" altLang="zh-CN" sz="1600" dirty="0">
                <a:solidFill>
                  <a:schemeClr val="tx1"/>
                </a:solidFill>
                <a:latin typeface="+mn-ea"/>
                <a:ea typeface="+mn-ea"/>
              </a:rPr>
              <a:t>3</a:t>
            </a:r>
            <a:r>
              <a:rPr lang="zh-CN" altLang="en-US" sz="1600" dirty="0">
                <a:solidFill>
                  <a:schemeClr val="tx1"/>
                </a:solidFill>
                <a:latin typeface="+mn-ea"/>
                <a:ea typeface="+mn-ea"/>
              </a:rPr>
              <a:t>）</a:t>
            </a:r>
            <a:r>
              <a:rPr lang="en-US" altLang="zh-CN" sz="1600" dirty="0">
                <a:solidFill>
                  <a:schemeClr val="tx1"/>
                </a:solidFill>
                <a:latin typeface="+mn-ea"/>
                <a:ea typeface="+mn-ea"/>
              </a:rPr>
              <a:t>CanIf</a:t>
            </a:r>
            <a:r>
              <a:rPr lang="ja-JP" altLang="en-US" sz="1600" dirty="0">
                <a:solidFill>
                  <a:schemeClr val="tx1"/>
                </a:solidFill>
                <a:latin typeface="+mn-ea"/>
                <a:ea typeface="+mn-ea"/>
              </a:rPr>
              <a:t>将调用</a:t>
            </a:r>
            <a:r>
              <a:rPr lang="en-US" altLang="zh-CN" sz="1600" dirty="0" err="1">
                <a:solidFill>
                  <a:schemeClr val="tx1"/>
                </a:solidFill>
                <a:latin typeface="+mn-ea"/>
                <a:ea typeface="+mn-ea"/>
              </a:rPr>
              <a:t>PduR_CanIfTxConfirmation</a:t>
            </a:r>
            <a:r>
              <a:rPr lang="en-US" altLang="zh-CN" sz="1600" dirty="0">
                <a:solidFill>
                  <a:schemeClr val="tx1"/>
                </a:solidFill>
                <a:latin typeface="+mn-ea"/>
                <a:ea typeface="+mn-ea"/>
              </a:rPr>
              <a:t>(PDUR</a:t>
            </a:r>
            <a:r>
              <a:rPr lang="ja-JP" altLang="en-US" sz="1600" dirty="0">
                <a:solidFill>
                  <a:schemeClr val="tx1"/>
                </a:solidFill>
                <a:latin typeface="+mn-ea"/>
                <a:ea typeface="+mn-ea"/>
              </a:rPr>
              <a:t>模块配置将列出</a:t>
            </a:r>
            <a:r>
              <a:rPr lang="en-US" altLang="zh-CN" sz="1600" dirty="0">
                <a:solidFill>
                  <a:schemeClr val="tx1"/>
                </a:solidFill>
                <a:latin typeface="+mn-ea"/>
                <a:ea typeface="+mn-ea"/>
              </a:rPr>
              <a:t>I-PDU ID)</a:t>
            </a:r>
            <a:r>
              <a:rPr lang="ja-JP" altLang="en-US" sz="1600" dirty="0">
                <a:solidFill>
                  <a:schemeClr val="tx1"/>
                </a:solidFill>
                <a:latin typeface="+mn-ea"/>
                <a:ea typeface="+mn-ea"/>
              </a:rPr>
              <a:t> </a:t>
            </a:r>
            <a:endParaRPr lang="en-US" altLang="ja-JP" sz="1600" dirty="0">
              <a:solidFill>
                <a:schemeClr val="tx1"/>
              </a:solidFill>
              <a:latin typeface="+mn-ea"/>
              <a:ea typeface="+mn-ea"/>
            </a:endParaRPr>
          </a:p>
          <a:p>
            <a:pPr algn="l"/>
            <a:r>
              <a:rPr lang="en-US" altLang="ja-JP" sz="1600" dirty="0">
                <a:solidFill>
                  <a:schemeClr val="tx1"/>
                </a:solidFill>
                <a:latin typeface="+mn-ea"/>
                <a:ea typeface="+mn-ea"/>
              </a:rPr>
              <a:t>4</a:t>
            </a:r>
            <a:r>
              <a:rPr lang="zh-CN" altLang="en-US" sz="1600" dirty="0">
                <a:solidFill>
                  <a:schemeClr val="tx1"/>
                </a:solidFill>
                <a:latin typeface="+mn-ea"/>
                <a:ea typeface="+mn-ea"/>
              </a:rPr>
              <a:t>） </a:t>
            </a:r>
            <a:r>
              <a:rPr lang="en-US" altLang="zh-CN" sz="1600" dirty="0">
                <a:solidFill>
                  <a:schemeClr val="tx1"/>
                </a:solidFill>
                <a:latin typeface="+mn-ea"/>
                <a:ea typeface="+mn-ea"/>
              </a:rPr>
              <a:t>PDUR</a:t>
            </a:r>
            <a:r>
              <a:rPr lang="ja-JP" altLang="en-US" sz="1600" dirty="0">
                <a:solidFill>
                  <a:schemeClr val="tx1"/>
                </a:solidFill>
                <a:latin typeface="+mn-ea"/>
                <a:ea typeface="+mn-ea"/>
              </a:rPr>
              <a:t>模块将调用</a:t>
            </a:r>
            <a:r>
              <a:rPr lang="en-US" altLang="zh-CN" sz="1600" dirty="0" err="1">
                <a:solidFill>
                  <a:schemeClr val="tx1"/>
                </a:solidFill>
                <a:latin typeface="+mn-ea"/>
                <a:ea typeface="+mn-ea"/>
              </a:rPr>
              <a:t>Com_TxConfirmation</a:t>
            </a:r>
            <a:r>
              <a:rPr lang="en-US" altLang="zh-CN" sz="1600" dirty="0">
                <a:solidFill>
                  <a:schemeClr val="tx1"/>
                </a:solidFill>
                <a:latin typeface="+mn-ea"/>
                <a:ea typeface="+mn-ea"/>
              </a:rPr>
              <a:t>(COM</a:t>
            </a:r>
            <a:r>
              <a:rPr lang="ja-JP" altLang="en-US" sz="1600" dirty="0">
                <a:solidFill>
                  <a:schemeClr val="tx1"/>
                </a:solidFill>
                <a:latin typeface="+mn-ea"/>
                <a:ea typeface="+mn-ea"/>
              </a:rPr>
              <a:t>模块配置将列出</a:t>
            </a:r>
            <a:r>
              <a:rPr lang="en-US" altLang="zh-CN" sz="1600" dirty="0">
                <a:solidFill>
                  <a:schemeClr val="tx1"/>
                </a:solidFill>
                <a:latin typeface="+mn-ea"/>
                <a:ea typeface="+mn-ea"/>
              </a:rPr>
              <a:t>I-PDU ID)</a:t>
            </a:r>
            <a:r>
              <a:rPr lang="zh-CN" altLang="en-US" sz="1600" dirty="0">
                <a:solidFill>
                  <a:schemeClr val="tx1"/>
                </a:solidFill>
                <a:latin typeface="+mn-ea"/>
                <a:ea typeface="+mn-ea"/>
              </a:rPr>
              <a:t>。</a:t>
            </a:r>
            <a:endParaRPr lang="en-US" altLang="zh-CN" sz="1600" dirty="0">
              <a:solidFill>
                <a:schemeClr val="tx1"/>
              </a:solidFill>
              <a:latin typeface="+mn-ea"/>
              <a:ea typeface="+mn-ea"/>
            </a:endParaRPr>
          </a:p>
        </p:txBody>
      </p:sp>
      <p:pic>
        <p:nvPicPr>
          <p:cNvPr id="10242" name="Picture 2" descr="preview">
            <a:extLst>
              <a:ext uri="{FF2B5EF4-FFF2-40B4-BE49-F238E27FC236}">
                <a16:creationId xmlns:a16="http://schemas.microsoft.com/office/drawing/2014/main" id="{153DBF78-7F83-4316-B830-9E95856D95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832" y="3452263"/>
            <a:ext cx="4038976" cy="29451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737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I-PDU</a:t>
            </a:r>
            <a:r>
              <a:rPr lang="ja-JP" altLang="en-US" dirty="0">
                <a:latin typeface="微软雅黑"/>
                <a:ea typeface="微软雅黑"/>
                <a:cs typeface="Arial"/>
              </a:rPr>
              <a:t>网关</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8" y="1629955"/>
            <a:ext cx="8280921" cy="738664"/>
          </a:xfrm>
          <a:prstGeom prst="rect">
            <a:avLst/>
          </a:prstGeom>
          <a:noFill/>
        </p:spPr>
        <p:txBody>
          <a:bodyPr wrap="square">
            <a:spAutoFit/>
          </a:bodyPr>
          <a:lstStyle/>
          <a:p>
            <a:pPr marL="285750" indent="-285750" algn="l">
              <a:buFont typeface="Wingdings" panose="05000000000000000000" pitchFamily="2" charset="2"/>
              <a:buChar char="ü"/>
            </a:pPr>
            <a:r>
              <a:rPr lang="zh-CN" altLang="en-US" sz="1400" b="1" dirty="0">
                <a:solidFill>
                  <a:schemeClr val="tx1"/>
                </a:solidFill>
                <a:latin typeface="+mn-ea"/>
                <a:ea typeface="+mn-ea"/>
              </a:rPr>
              <a:t>基于信号的通信路径：</a:t>
            </a:r>
            <a:endParaRPr lang="en-US" altLang="zh-CN" sz="1400" b="1" dirty="0">
              <a:solidFill>
                <a:schemeClr val="tx1"/>
              </a:solidFill>
              <a:latin typeface="+mn-ea"/>
              <a:ea typeface="+mn-ea"/>
            </a:endParaRPr>
          </a:p>
          <a:p>
            <a:pPr marL="285750" indent="-285750" algn="l">
              <a:buFont typeface="Wingdings" panose="05000000000000000000" pitchFamily="2" charset="2"/>
              <a:buChar char="ü"/>
            </a:pPr>
            <a:r>
              <a:rPr lang="zh-CN" altLang="en-US" sz="1400" dirty="0">
                <a:solidFill>
                  <a:schemeClr val="tx1"/>
                </a:solidFill>
                <a:latin typeface="+mn-ea"/>
                <a:ea typeface="+mn-ea"/>
              </a:rPr>
              <a:t>发送路径由</a:t>
            </a:r>
            <a:r>
              <a:rPr lang="en-US" altLang="zh-CN" sz="1400" dirty="0">
                <a:solidFill>
                  <a:schemeClr val="tx1"/>
                </a:solidFill>
                <a:latin typeface="+mn-ea"/>
                <a:ea typeface="+mn-ea"/>
              </a:rPr>
              <a:t>Com</a:t>
            </a:r>
            <a:r>
              <a:rPr lang="zh-CN" altLang="en-US" sz="1400" dirty="0">
                <a:solidFill>
                  <a:schemeClr val="tx1"/>
                </a:solidFill>
                <a:latin typeface="+mn-ea"/>
                <a:ea typeface="+mn-ea"/>
              </a:rPr>
              <a:t>模块启动，经过</a:t>
            </a:r>
            <a:r>
              <a:rPr lang="en-US" altLang="zh-CN" sz="1400" dirty="0">
                <a:solidFill>
                  <a:schemeClr val="tx1"/>
                </a:solidFill>
                <a:latin typeface="+mn-ea"/>
                <a:ea typeface="+mn-ea"/>
              </a:rPr>
              <a:t>PduR</a:t>
            </a:r>
            <a:r>
              <a:rPr lang="zh-CN" altLang="en-US" sz="1400" dirty="0">
                <a:solidFill>
                  <a:schemeClr val="tx1"/>
                </a:solidFill>
                <a:latin typeface="+mn-ea"/>
                <a:ea typeface="+mn-ea"/>
              </a:rPr>
              <a:t>进行路由，派发到对应总线的接口模块，最后由对应的总线驱动模块把信号发送到总线上；接收路径反之。</a:t>
            </a:r>
            <a:endParaRPr lang="en-US" altLang="zh-CN" sz="1400" dirty="0">
              <a:solidFill>
                <a:schemeClr val="tx1"/>
              </a:solidFill>
              <a:latin typeface="+mn-ea"/>
              <a:ea typeface="+mn-ea"/>
            </a:endParaRPr>
          </a:p>
        </p:txBody>
      </p:sp>
      <p:pic>
        <p:nvPicPr>
          <p:cNvPr id="3" name="図 2">
            <a:extLst>
              <a:ext uri="{FF2B5EF4-FFF2-40B4-BE49-F238E27FC236}">
                <a16:creationId xmlns:a16="http://schemas.microsoft.com/office/drawing/2014/main" id="{CC8855AB-B305-4CF7-8989-BEA40E455551}"/>
              </a:ext>
            </a:extLst>
          </p:cNvPr>
          <p:cNvPicPr>
            <a:picLocks noChangeAspect="1"/>
          </p:cNvPicPr>
          <p:nvPr/>
        </p:nvPicPr>
        <p:blipFill>
          <a:blip r:embed="rId3"/>
          <a:stretch>
            <a:fillRect/>
          </a:stretch>
        </p:blipFill>
        <p:spPr>
          <a:xfrm>
            <a:off x="413791" y="2492896"/>
            <a:ext cx="8316416" cy="3832713"/>
          </a:xfrm>
          <a:prstGeom prst="rect">
            <a:avLst/>
          </a:prstGeom>
        </p:spPr>
      </p:pic>
    </p:spTree>
    <p:extLst>
      <p:ext uri="{BB962C8B-B14F-4D97-AF65-F5344CB8AC3E}">
        <p14:creationId xmlns:p14="http://schemas.microsoft.com/office/powerpoint/2010/main" val="4151376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I-PDU</a:t>
            </a:r>
            <a:r>
              <a:rPr lang="ja-JP" altLang="en-US" dirty="0">
                <a:latin typeface="微软雅黑"/>
                <a:ea typeface="微软雅黑"/>
                <a:cs typeface="Arial"/>
              </a:rPr>
              <a:t>网关</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8" y="1629955"/>
            <a:ext cx="8420412" cy="738664"/>
          </a:xfrm>
          <a:prstGeom prst="rect">
            <a:avLst/>
          </a:prstGeom>
          <a:noFill/>
        </p:spPr>
        <p:txBody>
          <a:bodyPr wrap="square">
            <a:spAutoFit/>
          </a:bodyPr>
          <a:lstStyle/>
          <a:p>
            <a:pPr marL="285750" indent="-285750" algn="l">
              <a:buFont typeface="Wingdings" panose="05000000000000000000" pitchFamily="2" charset="2"/>
              <a:buChar char="ü"/>
            </a:pPr>
            <a:r>
              <a:rPr lang="en-US" altLang="zh-CN" sz="1400" b="1" dirty="0">
                <a:solidFill>
                  <a:schemeClr val="tx1"/>
                </a:solidFill>
                <a:latin typeface="+mn-ea"/>
                <a:ea typeface="+mn-ea"/>
              </a:rPr>
              <a:t>Dcm</a:t>
            </a:r>
            <a:r>
              <a:rPr lang="zh-CN" altLang="en-US" sz="1400" b="1" dirty="0">
                <a:solidFill>
                  <a:schemeClr val="tx1"/>
                </a:solidFill>
                <a:latin typeface="+mn-ea"/>
                <a:ea typeface="+mn-ea"/>
              </a:rPr>
              <a:t>的诊断信息通信路径</a:t>
            </a:r>
            <a:endParaRPr lang="en-US" altLang="zh-CN" sz="1400" b="1" dirty="0">
              <a:solidFill>
                <a:schemeClr val="tx1"/>
              </a:solidFill>
              <a:latin typeface="+mn-ea"/>
              <a:ea typeface="+mn-ea"/>
            </a:endParaRPr>
          </a:p>
          <a:p>
            <a:pPr marL="285750" indent="-285750" algn="l">
              <a:buFont typeface="Wingdings" panose="05000000000000000000" pitchFamily="2" charset="2"/>
              <a:buChar char="ü"/>
            </a:pPr>
            <a:r>
              <a:rPr lang="zh-CN" altLang="en-US" sz="1400" dirty="0">
                <a:solidFill>
                  <a:schemeClr val="tx1"/>
                </a:solidFill>
                <a:latin typeface="+mn-ea"/>
                <a:ea typeface="+mn-ea"/>
              </a:rPr>
              <a:t>发送路径由</a:t>
            </a:r>
            <a:r>
              <a:rPr lang="en-US" altLang="zh-CN" sz="1400" dirty="0">
                <a:solidFill>
                  <a:schemeClr val="tx1"/>
                </a:solidFill>
                <a:latin typeface="+mn-ea"/>
                <a:ea typeface="+mn-ea"/>
              </a:rPr>
              <a:t>Dcm</a:t>
            </a:r>
            <a:r>
              <a:rPr lang="zh-CN" altLang="en-US" sz="1400" dirty="0">
                <a:solidFill>
                  <a:schemeClr val="tx1"/>
                </a:solidFill>
                <a:latin typeface="+mn-ea"/>
                <a:ea typeface="+mn-ea"/>
              </a:rPr>
              <a:t>模块启动，经过</a:t>
            </a:r>
            <a:r>
              <a:rPr lang="en-US" altLang="zh-CN" sz="1400" dirty="0">
                <a:solidFill>
                  <a:schemeClr val="tx1"/>
                </a:solidFill>
                <a:latin typeface="+mn-ea"/>
                <a:ea typeface="+mn-ea"/>
              </a:rPr>
              <a:t>PduR</a:t>
            </a:r>
            <a:r>
              <a:rPr lang="zh-CN" altLang="en-US" sz="1400" dirty="0">
                <a:solidFill>
                  <a:schemeClr val="tx1"/>
                </a:solidFill>
                <a:latin typeface="+mn-ea"/>
                <a:ea typeface="+mn-ea"/>
              </a:rPr>
              <a:t>进行路由，派发到对应总线的</a:t>
            </a:r>
            <a:r>
              <a:rPr lang="en-US" altLang="zh-CN" sz="1400" dirty="0">
                <a:solidFill>
                  <a:schemeClr val="tx1"/>
                </a:solidFill>
                <a:latin typeface="+mn-ea"/>
                <a:ea typeface="+mn-ea"/>
              </a:rPr>
              <a:t>TP</a:t>
            </a:r>
            <a:r>
              <a:rPr lang="zh-CN" altLang="en-US" sz="1400" dirty="0">
                <a:solidFill>
                  <a:schemeClr val="tx1"/>
                </a:solidFill>
                <a:latin typeface="+mn-ea"/>
                <a:ea typeface="+mn-ea"/>
              </a:rPr>
              <a:t>模块，经过</a:t>
            </a:r>
            <a:r>
              <a:rPr lang="en-US" altLang="zh-CN" sz="1400" dirty="0" err="1">
                <a:solidFill>
                  <a:schemeClr val="tx1"/>
                </a:solidFill>
                <a:latin typeface="+mn-ea"/>
                <a:ea typeface="+mn-ea"/>
              </a:rPr>
              <a:t>Tp</a:t>
            </a:r>
            <a:r>
              <a:rPr lang="zh-CN" altLang="en-US" sz="1400" dirty="0">
                <a:solidFill>
                  <a:schemeClr val="tx1"/>
                </a:solidFill>
                <a:latin typeface="+mn-ea"/>
                <a:ea typeface="+mn-ea"/>
              </a:rPr>
              <a:t>的拆包功能经对应总线的接口层发送到驱动模块，最后由对应的总线驱动模块把信号发送到总线上；接收路径反之。</a:t>
            </a:r>
            <a:endParaRPr lang="en-US" altLang="zh-CN" sz="1400" dirty="0">
              <a:solidFill>
                <a:schemeClr val="tx1"/>
              </a:solidFill>
              <a:latin typeface="+mn-ea"/>
              <a:ea typeface="+mn-ea"/>
            </a:endParaRPr>
          </a:p>
        </p:txBody>
      </p:sp>
      <p:pic>
        <p:nvPicPr>
          <p:cNvPr id="16386" name="Picture 2" descr="preview">
            <a:extLst>
              <a:ext uri="{FF2B5EF4-FFF2-40B4-BE49-F238E27FC236}">
                <a16:creationId xmlns:a16="http://schemas.microsoft.com/office/drawing/2014/main" id="{71E2DF9F-8A8F-488F-8DB4-8687229AA4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510941"/>
            <a:ext cx="8060370" cy="367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398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I-PDU</a:t>
            </a:r>
            <a:r>
              <a:rPr lang="ja-JP" altLang="en-US" dirty="0">
                <a:latin typeface="微软雅黑"/>
                <a:ea typeface="微软雅黑"/>
                <a:cs typeface="Arial"/>
              </a:rPr>
              <a:t>网关</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8" y="1629955"/>
            <a:ext cx="8420412" cy="1169551"/>
          </a:xfrm>
          <a:prstGeom prst="rect">
            <a:avLst/>
          </a:prstGeom>
          <a:noFill/>
        </p:spPr>
        <p:txBody>
          <a:bodyPr wrap="square">
            <a:spAutoFit/>
          </a:bodyPr>
          <a:lstStyle/>
          <a:p>
            <a:pPr marL="285750" indent="-285750" algn="l">
              <a:buFont typeface="Wingdings" panose="05000000000000000000" pitchFamily="2" charset="2"/>
              <a:buChar char="ü"/>
            </a:pPr>
            <a:r>
              <a:rPr lang="en-US" altLang="zh-CN" sz="1400" b="1" dirty="0">
                <a:solidFill>
                  <a:schemeClr val="tx1"/>
                </a:solidFill>
                <a:latin typeface="+mn-ea"/>
                <a:ea typeface="+mn-ea"/>
              </a:rPr>
              <a:t>PDU</a:t>
            </a:r>
            <a:r>
              <a:rPr lang="ja-JP" altLang="en-US" sz="1400" b="1" dirty="0">
                <a:solidFill>
                  <a:schemeClr val="tx1"/>
                </a:solidFill>
                <a:latin typeface="+mn-ea"/>
                <a:ea typeface="+mn-ea"/>
              </a:rPr>
              <a:t>的网关路径</a:t>
            </a:r>
            <a:endParaRPr lang="en-US" altLang="ja-JP" sz="1400" b="1" dirty="0">
              <a:solidFill>
                <a:schemeClr val="tx1"/>
              </a:solidFill>
              <a:latin typeface="+mn-ea"/>
              <a:ea typeface="+mn-ea"/>
            </a:endParaRPr>
          </a:p>
          <a:p>
            <a:pPr marL="285750" indent="-285750" algn="l">
              <a:buFont typeface="Wingdings" panose="05000000000000000000" pitchFamily="2" charset="2"/>
              <a:buChar char="ü"/>
            </a:pPr>
            <a:r>
              <a:rPr lang="zh-CN" altLang="en-US" sz="1400" dirty="0">
                <a:solidFill>
                  <a:schemeClr val="tx1"/>
                </a:solidFill>
                <a:latin typeface="+mn-ea"/>
                <a:ea typeface="+mn-ea"/>
              </a:rPr>
              <a:t>不同总线的接口层，先由驱动接收到帧，经接口层提交给</a:t>
            </a:r>
            <a:r>
              <a:rPr lang="en-US" altLang="zh-CN" sz="1400" dirty="0">
                <a:solidFill>
                  <a:schemeClr val="tx1"/>
                </a:solidFill>
                <a:latin typeface="+mn-ea"/>
                <a:ea typeface="+mn-ea"/>
              </a:rPr>
              <a:t>PduR</a:t>
            </a:r>
            <a:r>
              <a:rPr lang="zh-CN" altLang="en-US" sz="1400" dirty="0">
                <a:solidFill>
                  <a:schemeClr val="tx1"/>
                </a:solidFill>
                <a:latin typeface="+mn-ea"/>
                <a:ea typeface="+mn-ea"/>
              </a:rPr>
              <a:t>模块，然后</a:t>
            </a:r>
            <a:r>
              <a:rPr lang="en-US" altLang="zh-CN" sz="1400" dirty="0">
                <a:solidFill>
                  <a:schemeClr val="tx1"/>
                </a:solidFill>
                <a:latin typeface="+mn-ea"/>
                <a:ea typeface="+mn-ea"/>
              </a:rPr>
              <a:t>PduR</a:t>
            </a:r>
            <a:r>
              <a:rPr lang="zh-CN" altLang="en-US" sz="1400" dirty="0">
                <a:solidFill>
                  <a:schemeClr val="tx1"/>
                </a:solidFill>
                <a:latin typeface="+mn-ea"/>
                <a:ea typeface="+mn-ea"/>
              </a:rPr>
              <a:t>模块根据之前配置的网关路径转发给另一种总线的接口层，接口层提交给目标总线的驱动层，最后由驱动层把</a:t>
            </a:r>
            <a:r>
              <a:rPr lang="en-US" altLang="zh-CN" sz="1400" dirty="0">
                <a:solidFill>
                  <a:schemeClr val="tx1"/>
                </a:solidFill>
                <a:latin typeface="+mn-ea"/>
                <a:ea typeface="+mn-ea"/>
              </a:rPr>
              <a:t>PDU</a:t>
            </a:r>
            <a:r>
              <a:rPr lang="zh-CN" altLang="en-US" sz="1400" dirty="0">
                <a:solidFill>
                  <a:schemeClr val="tx1"/>
                </a:solidFill>
                <a:latin typeface="+mn-ea"/>
                <a:ea typeface="+mn-ea"/>
              </a:rPr>
              <a:t>发布到总线上。</a:t>
            </a:r>
            <a:endParaRPr lang="en-US" altLang="zh-CN" sz="1400" dirty="0">
              <a:solidFill>
                <a:schemeClr val="tx1"/>
              </a:solidFill>
              <a:latin typeface="+mn-ea"/>
              <a:ea typeface="+mn-ea"/>
            </a:endParaRPr>
          </a:p>
          <a:p>
            <a:pPr marL="285750" indent="-285750" algn="l">
              <a:buFont typeface="Wingdings" panose="05000000000000000000" pitchFamily="2" charset="2"/>
              <a:buChar char="ü"/>
            </a:pPr>
            <a:r>
              <a:rPr lang="zh-CN" altLang="en-US" sz="1400" dirty="0">
                <a:solidFill>
                  <a:schemeClr val="tx1"/>
                </a:solidFill>
                <a:latin typeface="+mn-ea"/>
                <a:ea typeface="+mn-ea"/>
              </a:rPr>
              <a:t>不同总线的</a:t>
            </a:r>
            <a:r>
              <a:rPr lang="en-US" altLang="zh-CN" sz="1400" dirty="0">
                <a:solidFill>
                  <a:schemeClr val="tx1"/>
                </a:solidFill>
                <a:latin typeface="+mn-ea"/>
                <a:ea typeface="+mn-ea"/>
              </a:rPr>
              <a:t>TP</a:t>
            </a:r>
            <a:r>
              <a:rPr lang="zh-CN" altLang="en-US" sz="1400" dirty="0">
                <a:solidFill>
                  <a:schemeClr val="tx1"/>
                </a:solidFill>
                <a:latin typeface="+mn-ea"/>
                <a:ea typeface="+mn-ea"/>
              </a:rPr>
              <a:t>层，和第一种相比是在路径中增加了</a:t>
            </a:r>
            <a:r>
              <a:rPr lang="en-US" altLang="zh-CN" sz="1400" dirty="0">
                <a:solidFill>
                  <a:schemeClr val="tx1"/>
                </a:solidFill>
                <a:latin typeface="+mn-ea"/>
                <a:ea typeface="+mn-ea"/>
              </a:rPr>
              <a:t>TP</a:t>
            </a:r>
            <a:r>
              <a:rPr lang="zh-CN" altLang="en-US" sz="1400" dirty="0">
                <a:solidFill>
                  <a:schemeClr val="tx1"/>
                </a:solidFill>
                <a:latin typeface="+mn-ea"/>
                <a:ea typeface="+mn-ea"/>
              </a:rPr>
              <a:t>节点，同时也多了拆包组包的消耗</a:t>
            </a:r>
            <a:endParaRPr lang="en-US" altLang="zh-CN" sz="1400" dirty="0">
              <a:solidFill>
                <a:schemeClr val="tx1"/>
              </a:solidFill>
              <a:latin typeface="+mn-ea"/>
              <a:ea typeface="+mn-ea"/>
            </a:endParaRPr>
          </a:p>
        </p:txBody>
      </p:sp>
      <p:pic>
        <p:nvPicPr>
          <p:cNvPr id="18434" name="Picture 2">
            <a:extLst>
              <a:ext uri="{FF2B5EF4-FFF2-40B4-BE49-F238E27FC236}">
                <a16:creationId xmlns:a16="http://schemas.microsoft.com/office/drawing/2014/main" id="{BEA4077C-47A4-4CDC-BFE9-B5B3C67837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2816396"/>
            <a:ext cx="7344816" cy="33459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617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I-PDU</a:t>
            </a:r>
            <a:r>
              <a:rPr lang="ja-JP" altLang="en-US" dirty="0">
                <a:latin typeface="微软雅黑"/>
                <a:ea typeface="微软雅黑"/>
                <a:cs typeface="Arial"/>
              </a:rPr>
              <a:t>网关</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8" y="1629955"/>
            <a:ext cx="8420412" cy="738664"/>
          </a:xfrm>
          <a:prstGeom prst="rect">
            <a:avLst/>
          </a:prstGeom>
          <a:noFill/>
        </p:spPr>
        <p:txBody>
          <a:bodyPr wrap="square">
            <a:spAutoFit/>
          </a:bodyPr>
          <a:lstStyle/>
          <a:p>
            <a:pPr marL="285750" indent="-285750" algn="l">
              <a:buFont typeface="Wingdings" panose="05000000000000000000" pitchFamily="2" charset="2"/>
              <a:buChar char="ü"/>
            </a:pPr>
            <a:r>
              <a:rPr lang="en-US" altLang="zh-CN" sz="1400" b="1" dirty="0">
                <a:solidFill>
                  <a:schemeClr val="tx1"/>
                </a:solidFill>
                <a:latin typeface="+mn-ea"/>
                <a:ea typeface="+mn-ea"/>
              </a:rPr>
              <a:t>PDU</a:t>
            </a:r>
            <a:r>
              <a:rPr lang="ja-JP" altLang="en-US" sz="1400" b="1" dirty="0">
                <a:solidFill>
                  <a:schemeClr val="tx1"/>
                </a:solidFill>
                <a:latin typeface="+mn-ea"/>
                <a:ea typeface="+mn-ea"/>
              </a:rPr>
              <a:t>广播路径</a:t>
            </a:r>
            <a:endParaRPr lang="en-US" altLang="ja-JP" sz="1400" b="1" dirty="0">
              <a:solidFill>
                <a:schemeClr val="tx1"/>
              </a:solidFill>
              <a:latin typeface="+mn-ea"/>
              <a:ea typeface="+mn-ea"/>
            </a:endParaRPr>
          </a:p>
          <a:p>
            <a:pPr marL="285750" indent="-285750" algn="l">
              <a:buFont typeface="Wingdings" panose="05000000000000000000" pitchFamily="2" charset="2"/>
              <a:buChar char="ü"/>
            </a:pPr>
            <a:r>
              <a:rPr lang="zh-CN" altLang="en-US" sz="1400" dirty="0">
                <a:solidFill>
                  <a:schemeClr val="tx1"/>
                </a:solidFill>
                <a:latin typeface="+mn-ea"/>
                <a:ea typeface="+mn-ea"/>
              </a:rPr>
              <a:t>广播路径由</a:t>
            </a:r>
            <a:r>
              <a:rPr lang="en-US" altLang="zh-CN" sz="1400" dirty="0">
                <a:solidFill>
                  <a:schemeClr val="tx1"/>
                </a:solidFill>
                <a:latin typeface="+mn-ea"/>
                <a:ea typeface="+mn-ea"/>
              </a:rPr>
              <a:t>Com</a:t>
            </a:r>
            <a:r>
              <a:rPr lang="zh-CN" altLang="en-US" sz="1400" dirty="0">
                <a:solidFill>
                  <a:schemeClr val="tx1"/>
                </a:solidFill>
                <a:latin typeface="+mn-ea"/>
                <a:ea typeface="+mn-ea"/>
              </a:rPr>
              <a:t>模块启动，根据</a:t>
            </a:r>
            <a:r>
              <a:rPr lang="en-US" altLang="zh-CN" sz="1400" dirty="0">
                <a:solidFill>
                  <a:schemeClr val="tx1"/>
                </a:solidFill>
                <a:latin typeface="+mn-ea"/>
                <a:ea typeface="+mn-ea"/>
              </a:rPr>
              <a:t>PduR</a:t>
            </a:r>
            <a:r>
              <a:rPr lang="zh-CN" altLang="en-US" sz="1400" dirty="0">
                <a:solidFill>
                  <a:schemeClr val="tx1"/>
                </a:solidFill>
                <a:latin typeface="+mn-ea"/>
                <a:ea typeface="+mn-ea"/>
              </a:rPr>
              <a:t>对这个</a:t>
            </a:r>
            <a:r>
              <a:rPr lang="en-US" altLang="zh-CN" sz="1400" dirty="0">
                <a:solidFill>
                  <a:schemeClr val="tx1"/>
                </a:solidFill>
                <a:latin typeface="+mn-ea"/>
                <a:ea typeface="+mn-ea"/>
              </a:rPr>
              <a:t>PDU</a:t>
            </a:r>
            <a:r>
              <a:rPr lang="zh-CN" altLang="en-US" sz="1400" dirty="0">
                <a:solidFill>
                  <a:schemeClr val="tx1"/>
                </a:solidFill>
                <a:latin typeface="+mn-ea"/>
                <a:ea typeface="+mn-ea"/>
              </a:rPr>
              <a:t>的配置，使用多条路径进行路由，之后派发到对应总线的接口模块，最后由对应的总线驱动模块把信号发送到总线上，从而达到广播效果</a:t>
            </a:r>
            <a:endParaRPr lang="en-US" altLang="zh-CN" sz="1400" dirty="0">
              <a:solidFill>
                <a:schemeClr val="tx1"/>
              </a:solidFill>
              <a:latin typeface="+mn-ea"/>
              <a:ea typeface="+mn-ea"/>
            </a:endParaRPr>
          </a:p>
        </p:txBody>
      </p:sp>
      <p:pic>
        <p:nvPicPr>
          <p:cNvPr id="19458" name="Picture 2" descr="preview">
            <a:extLst>
              <a:ext uri="{FF2B5EF4-FFF2-40B4-BE49-F238E27FC236}">
                <a16:creationId xmlns:a16="http://schemas.microsoft.com/office/drawing/2014/main" id="{5485D9C4-4627-4C0D-B4AF-776B064C1D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528" y="2657653"/>
            <a:ext cx="8100392" cy="366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6760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微软雅黑"/>
                <a:ea typeface="微软雅黑"/>
                <a:cs typeface="Arial"/>
              </a:rPr>
              <a:t>三、</a:t>
            </a:r>
            <a:r>
              <a:rPr lang="en-US" altLang="ja-JP" dirty="0" err="1">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PduR</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PDU ID</a:t>
            </a:r>
            <a:r>
              <a:rPr lang="ja-JP" altLang="en-US" dirty="0">
                <a:latin typeface="微软雅黑"/>
                <a:ea typeface="微软雅黑"/>
                <a:cs typeface="Arial"/>
              </a:rPr>
              <a:t>的映射机制</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7C9F137A-5A06-4CAF-8059-173DE823B774}"/>
              </a:ext>
            </a:extLst>
          </p:cNvPr>
          <p:cNvSpPr txBox="1"/>
          <p:nvPr/>
        </p:nvSpPr>
        <p:spPr>
          <a:xfrm>
            <a:off x="251518" y="1629955"/>
            <a:ext cx="8420412" cy="3046988"/>
          </a:xfrm>
          <a:prstGeom prst="rect">
            <a:avLst/>
          </a:prstGeom>
          <a:noFill/>
        </p:spPr>
        <p:txBody>
          <a:bodyPr wrap="square">
            <a:spAutoFit/>
          </a:bodyPr>
          <a:lstStyle/>
          <a:p>
            <a:pPr marL="285750" indent="-285750" algn="l">
              <a:buFont typeface="Wingdings" panose="05000000000000000000" pitchFamily="2" charset="2"/>
              <a:buChar char="ü"/>
            </a:pPr>
            <a:r>
              <a:rPr lang="zh-CN" altLang="en-US" sz="1600" b="1" dirty="0">
                <a:solidFill>
                  <a:schemeClr val="tx1"/>
                </a:solidFill>
                <a:latin typeface="+mn-ea"/>
                <a:ea typeface="+mn-ea"/>
              </a:rPr>
              <a:t>在每一层，</a:t>
            </a:r>
            <a:r>
              <a:rPr lang="en-US" altLang="zh-CN" sz="1600" b="1" dirty="0">
                <a:solidFill>
                  <a:schemeClr val="tx1"/>
                </a:solidFill>
                <a:latin typeface="+mn-ea"/>
                <a:ea typeface="+mn-ea"/>
              </a:rPr>
              <a:t>PDU</a:t>
            </a:r>
            <a:r>
              <a:rPr lang="zh-CN" altLang="en-US" sz="1600" b="1" dirty="0">
                <a:solidFill>
                  <a:schemeClr val="tx1"/>
                </a:solidFill>
                <a:latin typeface="+mn-ea"/>
                <a:ea typeface="+mn-ea"/>
              </a:rPr>
              <a:t>都有一个全局的识别号（简称</a:t>
            </a:r>
            <a:r>
              <a:rPr lang="zh-CN" altLang="en-US" sz="1600" b="1" dirty="0">
                <a:solidFill>
                  <a:srgbClr val="FF0000"/>
                </a:solidFill>
                <a:latin typeface="+mn-ea"/>
                <a:ea typeface="+mn-ea"/>
              </a:rPr>
              <a:t>全局</a:t>
            </a:r>
            <a:r>
              <a:rPr lang="en-US" altLang="zh-CN" sz="1600" b="1" dirty="0">
                <a:solidFill>
                  <a:srgbClr val="FF0000"/>
                </a:solidFill>
                <a:latin typeface="+mn-ea"/>
                <a:ea typeface="+mn-ea"/>
              </a:rPr>
              <a:t>ID</a:t>
            </a:r>
            <a:r>
              <a:rPr lang="zh-CN" altLang="en-US" sz="1600" b="1" dirty="0">
                <a:solidFill>
                  <a:schemeClr val="tx1"/>
                </a:solidFill>
                <a:latin typeface="+mn-ea"/>
                <a:ea typeface="+mn-ea"/>
              </a:rPr>
              <a:t>）和一个本地的识别号（简称</a:t>
            </a:r>
            <a:r>
              <a:rPr lang="zh-CN" altLang="en-US" sz="1600" b="1" dirty="0">
                <a:solidFill>
                  <a:srgbClr val="FF0000"/>
                </a:solidFill>
                <a:latin typeface="+mn-ea"/>
                <a:ea typeface="+mn-ea"/>
              </a:rPr>
              <a:t>本地</a:t>
            </a:r>
            <a:r>
              <a:rPr lang="en-US" altLang="zh-CN" sz="1600" b="1" dirty="0">
                <a:solidFill>
                  <a:srgbClr val="FF0000"/>
                </a:solidFill>
                <a:latin typeface="+mn-ea"/>
                <a:ea typeface="+mn-ea"/>
              </a:rPr>
              <a:t>ID</a:t>
            </a:r>
            <a:r>
              <a:rPr lang="zh-CN" altLang="en-US" sz="1600" b="1" dirty="0">
                <a:solidFill>
                  <a:schemeClr val="tx1"/>
                </a:solidFill>
                <a:latin typeface="+mn-ea"/>
                <a:ea typeface="+mn-ea"/>
              </a:rPr>
              <a:t>）。其</a:t>
            </a:r>
            <a:r>
              <a:rPr lang="zh-CN" altLang="en-US" sz="1600" b="1" dirty="0">
                <a:solidFill>
                  <a:srgbClr val="FF0000"/>
                </a:solidFill>
                <a:latin typeface="+mn-ea"/>
                <a:ea typeface="+mn-ea"/>
              </a:rPr>
              <a:t>中全局</a:t>
            </a:r>
            <a:r>
              <a:rPr lang="en-US" altLang="zh-CN" sz="1600" b="1" dirty="0">
                <a:solidFill>
                  <a:srgbClr val="FF0000"/>
                </a:solidFill>
                <a:latin typeface="+mn-ea"/>
                <a:ea typeface="+mn-ea"/>
              </a:rPr>
              <a:t>ID</a:t>
            </a:r>
            <a:r>
              <a:rPr lang="zh-CN" altLang="en-US" sz="1600" b="1" dirty="0">
                <a:solidFill>
                  <a:srgbClr val="FF0000"/>
                </a:solidFill>
                <a:latin typeface="+mn-ea"/>
                <a:ea typeface="+mn-ea"/>
              </a:rPr>
              <a:t>由</a:t>
            </a:r>
            <a:r>
              <a:rPr lang="en-US" altLang="zh-CN" sz="1600" b="1" dirty="0">
                <a:solidFill>
                  <a:srgbClr val="FF0000"/>
                </a:solidFill>
                <a:latin typeface="+mn-ea"/>
                <a:ea typeface="+mn-ea"/>
              </a:rPr>
              <a:t>ECU</a:t>
            </a:r>
            <a:r>
              <a:rPr lang="zh-CN" altLang="en-US" sz="1600" b="1" dirty="0">
                <a:solidFill>
                  <a:srgbClr val="FF0000"/>
                </a:solidFill>
                <a:latin typeface="+mn-ea"/>
                <a:ea typeface="+mn-ea"/>
              </a:rPr>
              <a:t>配置（简称</a:t>
            </a:r>
            <a:r>
              <a:rPr lang="en-US" altLang="zh-CN" sz="1600" b="1" dirty="0" err="1">
                <a:solidFill>
                  <a:srgbClr val="FF0000"/>
                </a:solidFill>
                <a:latin typeface="+mn-ea"/>
                <a:ea typeface="+mn-ea"/>
              </a:rPr>
              <a:t>EcuC</a:t>
            </a:r>
            <a:r>
              <a:rPr lang="zh-CN" altLang="en-US" sz="1600" b="1" dirty="0">
                <a:solidFill>
                  <a:srgbClr val="FF0000"/>
                </a:solidFill>
                <a:latin typeface="+mn-ea"/>
                <a:ea typeface="+mn-ea"/>
              </a:rPr>
              <a:t>）全局分配</a:t>
            </a:r>
            <a:r>
              <a:rPr lang="zh-CN" altLang="en-US" sz="1600" b="1" dirty="0">
                <a:solidFill>
                  <a:schemeClr val="tx1"/>
                </a:solidFill>
                <a:latin typeface="+mn-ea"/>
                <a:ea typeface="+mn-ea"/>
              </a:rPr>
              <a:t>，一条通信路径上的</a:t>
            </a:r>
            <a:r>
              <a:rPr lang="en-US" altLang="zh-CN" sz="1600" b="1" dirty="0">
                <a:solidFill>
                  <a:schemeClr val="tx1"/>
                </a:solidFill>
                <a:latin typeface="+mn-ea"/>
                <a:ea typeface="+mn-ea"/>
              </a:rPr>
              <a:t>PDU </a:t>
            </a:r>
            <a:r>
              <a:rPr lang="zh-CN" altLang="en-US" sz="1600" b="1" dirty="0">
                <a:solidFill>
                  <a:schemeClr val="tx1"/>
                </a:solidFill>
                <a:latin typeface="+mn-ea"/>
                <a:ea typeface="+mn-ea"/>
              </a:rPr>
              <a:t>的</a:t>
            </a:r>
            <a:r>
              <a:rPr lang="zh-CN" altLang="en-US" sz="1600" b="1" dirty="0">
                <a:solidFill>
                  <a:srgbClr val="FF0000"/>
                </a:solidFill>
                <a:latin typeface="+mn-ea"/>
                <a:ea typeface="+mn-ea"/>
              </a:rPr>
              <a:t>全局</a:t>
            </a:r>
            <a:r>
              <a:rPr lang="en-US" altLang="zh-CN" sz="1600" b="1" dirty="0">
                <a:solidFill>
                  <a:srgbClr val="FF0000"/>
                </a:solidFill>
                <a:latin typeface="+mn-ea"/>
                <a:ea typeface="+mn-ea"/>
              </a:rPr>
              <a:t>ID</a:t>
            </a:r>
            <a:r>
              <a:rPr lang="zh-CN" altLang="en-US" sz="1600" b="1" dirty="0">
                <a:solidFill>
                  <a:srgbClr val="FF0000"/>
                </a:solidFill>
                <a:latin typeface="+mn-ea"/>
                <a:ea typeface="+mn-ea"/>
              </a:rPr>
              <a:t>相同</a:t>
            </a:r>
            <a:r>
              <a:rPr lang="zh-CN" altLang="en-US" sz="1600" b="1" dirty="0">
                <a:solidFill>
                  <a:schemeClr val="tx1"/>
                </a:solidFill>
                <a:latin typeface="+mn-ea"/>
                <a:ea typeface="+mn-ea"/>
              </a:rPr>
              <a:t>。为了方便本层管理</a:t>
            </a:r>
            <a:r>
              <a:rPr lang="en-US" altLang="zh-CN" sz="1600" b="1" dirty="0">
                <a:solidFill>
                  <a:schemeClr val="tx1"/>
                </a:solidFill>
                <a:latin typeface="+mn-ea"/>
                <a:ea typeface="+mn-ea"/>
              </a:rPr>
              <a:t>PDU</a:t>
            </a:r>
            <a:r>
              <a:rPr lang="zh-CN" altLang="en-US" sz="1600" b="1" dirty="0">
                <a:solidFill>
                  <a:schemeClr val="tx1"/>
                </a:solidFill>
                <a:latin typeface="+mn-ea"/>
                <a:ea typeface="+mn-ea"/>
              </a:rPr>
              <a:t>，会使用本地</a:t>
            </a:r>
            <a:r>
              <a:rPr lang="en-US" altLang="zh-CN" sz="1600" b="1" dirty="0">
                <a:solidFill>
                  <a:schemeClr val="tx1"/>
                </a:solidFill>
                <a:latin typeface="+mn-ea"/>
                <a:ea typeface="+mn-ea"/>
              </a:rPr>
              <a:t>ID</a:t>
            </a:r>
            <a:r>
              <a:rPr lang="zh-CN" altLang="en-US" sz="1600" b="1" dirty="0">
                <a:solidFill>
                  <a:schemeClr val="tx1"/>
                </a:solidFill>
                <a:latin typeface="+mn-ea"/>
                <a:ea typeface="+mn-ea"/>
              </a:rPr>
              <a:t>连续的机制，</a:t>
            </a:r>
            <a:r>
              <a:rPr lang="zh-CN" altLang="en-US" sz="1600" b="1" dirty="0">
                <a:solidFill>
                  <a:srgbClr val="FF0000"/>
                </a:solidFill>
                <a:latin typeface="+mn-ea"/>
                <a:ea typeface="+mn-ea"/>
              </a:rPr>
              <a:t>为每个</a:t>
            </a:r>
            <a:r>
              <a:rPr lang="en-US" altLang="zh-CN" sz="1600" b="1" dirty="0">
                <a:solidFill>
                  <a:srgbClr val="FF0000"/>
                </a:solidFill>
                <a:latin typeface="+mn-ea"/>
                <a:ea typeface="+mn-ea"/>
              </a:rPr>
              <a:t>PDU</a:t>
            </a:r>
            <a:r>
              <a:rPr lang="zh-CN" altLang="en-US" sz="1600" b="1" dirty="0">
                <a:solidFill>
                  <a:srgbClr val="FF0000"/>
                </a:solidFill>
                <a:latin typeface="+mn-ea"/>
                <a:ea typeface="+mn-ea"/>
              </a:rPr>
              <a:t>分配一个本地</a:t>
            </a:r>
            <a:r>
              <a:rPr lang="en-US" altLang="zh-CN" sz="1600" b="1" dirty="0">
                <a:solidFill>
                  <a:srgbClr val="FF0000"/>
                </a:solidFill>
                <a:latin typeface="+mn-ea"/>
                <a:ea typeface="+mn-ea"/>
              </a:rPr>
              <a:t>ID</a:t>
            </a:r>
            <a:r>
              <a:rPr lang="zh-CN" altLang="en-US" sz="1600" b="1" dirty="0">
                <a:solidFill>
                  <a:schemeClr val="tx1"/>
                </a:solidFill>
                <a:latin typeface="+mn-ea"/>
                <a:ea typeface="+mn-ea"/>
              </a:rPr>
              <a:t>。</a:t>
            </a:r>
            <a:endParaRPr lang="en-US" altLang="zh-CN" sz="1600" b="1" dirty="0">
              <a:solidFill>
                <a:schemeClr val="tx1"/>
              </a:solidFill>
              <a:latin typeface="+mn-ea"/>
              <a:ea typeface="+mn-ea"/>
            </a:endParaRPr>
          </a:p>
          <a:p>
            <a:pPr marL="285750" indent="-285750" algn="l">
              <a:buFont typeface="Wingdings" panose="05000000000000000000" pitchFamily="2" charset="2"/>
              <a:buChar char="ü"/>
            </a:pPr>
            <a:endParaRPr lang="en-US" altLang="zh-CN" sz="1600" b="1" dirty="0">
              <a:solidFill>
                <a:schemeClr val="tx1"/>
              </a:solidFill>
              <a:latin typeface="+mn-ea"/>
              <a:ea typeface="+mn-ea"/>
            </a:endParaRPr>
          </a:p>
          <a:p>
            <a:pPr marL="285750" indent="-285750" algn="l">
              <a:buFont typeface="Wingdings" panose="05000000000000000000" pitchFamily="2" charset="2"/>
              <a:buChar char="ü"/>
            </a:pPr>
            <a:r>
              <a:rPr lang="zh-CN" altLang="en-US" sz="1600" dirty="0">
                <a:solidFill>
                  <a:schemeClr val="tx1"/>
                </a:solidFill>
                <a:latin typeface="+mn-ea"/>
                <a:ea typeface="+mn-ea"/>
              </a:rPr>
              <a:t>通信协议栈中上层在使用下层服务时，先根据</a:t>
            </a:r>
            <a:r>
              <a:rPr lang="en-US" altLang="zh-CN" sz="1600" dirty="0">
                <a:solidFill>
                  <a:schemeClr val="tx1"/>
                </a:solidFill>
                <a:latin typeface="+mn-ea"/>
                <a:ea typeface="+mn-ea"/>
              </a:rPr>
              <a:t>PDU</a:t>
            </a:r>
            <a:r>
              <a:rPr lang="zh-CN" altLang="en-US" sz="1600" dirty="0">
                <a:solidFill>
                  <a:schemeClr val="tx1"/>
                </a:solidFill>
                <a:latin typeface="+mn-ea"/>
                <a:ea typeface="+mn-ea"/>
              </a:rPr>
              <a:t>在自己层的本地</a:t>
            </a:r>
            <a:r>
              <a:rPr lang="en-US" altLang="zh-CN" sz="1600" dirty="0">
                <a:solidFill>
                  <a:schemeClr val="tx1"/>
                </a:solidFill>
                <a:latin typeface="+mn-ea"/>
                <a:ea typeface="+mn-ea"/>
              </a:rPr>
              <a:t>ID</a:t>
            </a:r>
            <a:r>
              <a:rPr lang="zh-CN" altLang="en-US" sz="1600" dirty="0">
                <a:solidFill>
                  <a:schemeClr val="tx1"/>
                </a:solidFill>
                <a:latin typeface="+mn-ea"/>
                <a:ea typeface="+mn-ea"/>
              </a:rPr>
              <a:t>，查找到这个</a:t>
            </a:r>
            <a:r>
              <a:rPr lang="en-US" altLang="zh-CN" sz="1600" dirty="0">
                <a:solidFill>
                  <a:schemeClr val="tx1"/>
                </a:solidFill>
                <a:latin typeface="+mn-ea"/>
                <a:ea typeface="+mn-ea"/>
              </a:rPr>
              <a:t>PDU</a:t>
            </a:r>
            <a:r>
              <a:rPr lang="zh-CN" altLang="en-US" sz="1600" dirty="0">
                <a:solidFill>
                  <a:schemeClr val="tx1"/>
                </a:solidFill>
                <a:latin typeface="+mn-ea"/>
                <a:ea typeface="+mn-ea"/>
              </a:rPr>
              <a:t>的全局</a:t>
            </a:r>
            <a:r>
              <a:rPr lang="en-US" altLang="zh-CN" sz="1600" dirty="0">
                <a:solidFill>
                  <a:schemeClr val="tx1"/>
                </a:solidFill>
                <a:latin typeface="+mn-ea"/>
                <a:ea typeface="+mn-ea"/>
              </a:rPr>
              <a:t>ID</a:t>
            </a:r>
            <a:r>
              <a:rPr lang="zh-CN" altLang="en-US" sz="1600" dirty="0">
                <a:solidFill>
                  <a:schemeClr val="tx1"/>
                </a:solidFill>
                <a:latin typeface="+mn-ea"/>
                <a:ea typeface="+mn-ea"/>
              </a:rPr>
              <a:t>，然后根据这个全局</a:t>
            </a:r>
            <a:r>
              <a:rPr lang="en-US" altLang="zh-CN" sz="1600" dirty="0">
                <a:solidFill>
                  <a:schemeClr val="tx1"/>
                </a:solidFill>
                <a:latin typeface="+mn-ea"/>
                <a:ea typeface="+mn-ea"/>
              </a:rPr>
              <a:t>ID</a:t>
            </a:r>
            <a:r>
              <a:rPr lang="zh-CN" altLang="en-US" sz="1600" dirty="0">
                <a:solidFill>
                  <a:schemeClr val="tx1"/>
                </a:solidFill>
                <a:latin typeface="+mn-ea"/>
                <a:ea typeface="+mn-ea"/>
              </a:rPr>
              <a:t>，查找这个</a:t>
            </a:r>
            <a:r>
              <a:rPr lang="en-US" altLang="zh-CN" sz="1600" dirty="0">
                <a:solidFill>
                  <a:schemeClr val="tx1"/>
                </a:solidFill>
                <a:latin typeface="+mn-ea"/>
                <a:ea typeface="+mn-ea"/>
              </a:rPr>
              <a:t>PDU</a:t>
            </a:r>
            <a:r>
              <a:rPr lang="zh-CN" altLang="en-US" sz="1600" dirty="0">
                <a:solidFill>
                  <a:schemeClr val="tx1"/>
                </a:solidFill>
                <a:latin typeface="+mn-ea"/>
                <a:ea typeface="+mn-ea"/>
              </a:rPr>
              <a:t>在下层对应的本地</a:t>
            </a:r>
            <a:r>
              <a:rPr lang="en-US" altLang="zh-CN" sz="1600" dirty="0">
                <a:solidFill>
                  <a:schemeClr val="tx1"/>
                </a:solidFill>
                <a:latin typeface="+mn-ea"/>
                <a:ea typeface="+mn-ea"/>
              </a:rPr>
              <a:t>ID</a:t>
            </a:r>
            <a:r>
              <a:rPr lang="zh-CN" altLang="en-US" sz="1600" dirty="0">
                <a:solidFill>
                  <a:schemeClr val="tx1"/>
                </a:solidFill>
                <a:latin typeface="+mn-ea"/>
                <a:ea typeface="+mn-ea"/>
              </a:rPr>
              <a:t>，最后根据得到的本地</a:t>
            </a:r>
            <a:r>
              <a:rPr lang="en-US" altLang="zh-CN" sz="1600" dirty="0">
                <a:solidFill>
                  <a:schemeClr val="tx1"/>
                </a:solidFill>
                <a:latin typeface="+mn-ea"/>
                <a:ea typeface="+mn-ea"/>
              </a:rPr>
              <a:t>ID</a:t>
            </a:r>
            <a:r>
              <a:rPr lang="zh-CN" altLang="en-US" sz="1600" dirty="0">
                <a:solidFill>
                  <a:schemeClr val="tx1"/>
                </a:solidFill>
                <a:latin typeface="+mn-ea"/>
                <a:ea typeface="+mn-ea"/>
              </a:rPr>
              <a:t>使用下层服务。</a:t>
            </a:r>
          </a:p>
          <a:p>
            <a:pPr marL="285750" indent="-285750" algn="l">
              <a:buFont typeface="Wingdings" panose="05000000000000000000" pitchFamily="2" charset="2"/>
              <a:buChar char="ü"/>
            </a:pPr>
            <a:endParaRPr lang="zh-CN" altLang="en-US" sz="1600" dirty="0">
              <a:solidFill>
                <a:schemeClr val="tx1"/>
              </a:solidFill>
              <a:latin typeface="+mn-ea"/>
              <a:ea typeface="+mn-ea"/>
            </a:endParaRPr>
          </a:p>
          <a:p>
            <a:pPr marL="285750" indent="-285750" algn="l">
              <a:buFont typeface="Wingdings" panose="05000000000000000000" pitchFamily="2" charset="2"/>
              <a:buChar char="ü"/>
            </a:pPr>
            <a:r>
              <a:rPr lang="zh-CN" altLang="en-US" sz="1600" dirty="0">
                <a:solidFill>
                  <a:schemeClr val="tx1"/>
                </a:solidFill>
                <a:latin typeface="+mn-ea"/>
                <a:ea typeface="+mn-ea"/>
              </a:rPr>
              <a:t>通信协议栈的下层在使用上层服务时，先根据</a:t>
            </a:r>
            <a:r>
              <a:rPr lang="en-US" altLang="zh-CN" sz="1600" dirty="0">
                <a:solidFill>
                  <a:schemeClr val="tx1"/>
                </a:solidFill>
                <a:latin typeface="+mn-ea"/>
                <a:ea typeface="+mn-ea"/>
              </a:rPr>
              <a:t>PDU</a:t>
            </a:r>
            <a:r>
              <a:rPr lang="zh-CN" altLang="en-US" sz="1600" dirty="0">
                <a:solidFill>
                  <a:schemeClr val="tx1"/>
                </a:solidFill>
                <a:latin typeface="+mn-ea"/>
                <a:ea typeface="+mn-ea"/>
              </a:rPr>
              <a:t>在自己层的本地</a:t>
            </a:r>
            <a:r>
              <a:rPr lang="en-US" altLang="zh-CN" sz="1600" dirty="0">
                <a:solidFill>
                  <a:schemeClr val="tx1"/>
                </a:solidFill>
                <a:latin typeface="+mn-ea"/>
                <a:ea typeface="+mn-ea"/>
              </a:rPr>
              <a:t>ID</a:t>
            </a:r>
            <a:r>
              <a:rPr lang="zh-CN" altLang="en-US" sz="1600" dirty="0">
                <a:solidFill>
                  <a:schemeClr val="tx1"/>
                </a:solidFill>
                <a:latin typeface="+mn-ea"/>
                <a:ea typeface="+mn-ea"/>
              </a:rPr>
              <a:t>，查找到这个</a:t>
            </a:r>
            <a:r>
              <a:rPr lang="en-US" altLang="zh-CN" sz="1600" dirty="0">
                <a:solidFill>
                  <a:schemeClr val="tx1"/>
                </a:solidFill>
                <a:latin typeface="+mn-ea"/>
                <a:ea typeface="+mn-ea"/>
              </a:rPr>
              <a:t>PDU</a:t>
            </a:r>
            <a:r>
              <a:rPr lang="zh-CN" altLang="en-US" sz="1600" dirty="0">
                <a:solidFill>
                  <a:schemeClr val="tx1"/>
                </a:solidFill>
                <a:latin typeface="+mn-ea"/>
                <a:ea typeface="+mn-ea"/>
              </a:rPr>
              <a:t>的全局</a:t>
            </a:r>
            <a:r>
              <a:rPr lang="en-US" altLang="zh-CN" sz="1600" dirty="0">
                <a:solidFill>
                  <a:schemeClr val="tx1"/>
                </a:solidFill>
                <a:latin typeface="+mn-ea"/>
                <a:ea typeface="+mn-ea"/>
              </a:rPr>
              <a:t>ID</a:t>
            </a:r>
            <a:r>
              <a:rPr lang="zh-CN" altLang="en-US" sz="1600" dirty="0">
                <a:solidFill>
                  <a:schemeClr val="tx1"/>
                </a:solidFill>
                <a:latin typeface="+mn-ea"/>
                <a:ea typeface="+mn-ea"/>
              </a:rPr>
              <a:t>，然后根据这个全局</a:t>
            </a:r>
            <a:r>
              <a:rPr lang="en-US" altLang="zh-CN" sz="1600" dirty="0">
                <a:solidFill>
                  <a:schemeClr val="tx1"/>
                </a:solidFill>
                <a:latin typeface="+mn-ea"/>
                <a:ea typeface="+mn-ea"/>
              </a:rPr>
              <a:t>ID</a:t>
            </a:r>
            <a:r>
              <a:rPr lang="zh-CN" altLang="en-US" sz="1600" dirty="0">
                <a:solidFill>
                  <a:schemeClr val="tx1"/>
                </a:solidFill>
                <a:latin typeface="+mn-ea"/>
                <a:ea typeface="+mn-ea"/>
              </a:rPr>
              <a:t>，查找这个</a:t>
            </a:r>
            <a:r>
              <a:rPr lang="en-US" altLang="zh-CN" sz="1600" dirty="0">
                <a:solidFill>
                  <a:schemeClr val="tx1"/>
                </a:solidFill>
                <a:latin typeface="+mn-ea"/>
                <a:ea typeface="+mn-ea"/>
              </a:rPr>
              <a:t>PDU</a:t>
            </a:r>
            <a:r>
              <a:rPr lang="zh-CN" altLang="en-US" sz="1600" dirty="0">
                <a:solidFill>
                  <a:schemeClr val="tx1"/>
                </a:solidFill>
                <a:latin typeface="+mn-ea"/>
                <a:ea typeface="+mn-ea"/>
              </a:rPr>
              <a:t>在上层对应的本地</a:t>
            </a:r>
            <a:r>
              <a:rPr lang="en-US" altLang="zh-CN" sz="1600" dirty="0">
                <a:solidFill>
                  <a:schemeClr val="tx1"/>
                </a:solidFill>
                <a:latin typeface="+mn-ea"/>
                <a:ea typeface="+mn-ea"/>
              </a:rPr>
              <a:t>ID</a:t>
            </a:r>
            <a:r>
              <a:rPr lang="zh-CN" altLang="en-US" sz="1600" dirty="0">
                <a:solidFill>
                  <a:schemeClr val="tx1"/>
                </a:solidFill>
                <a:latin typeface="+mn-ea"/>
                <a:ea typeface="+mn-ea"/>
              </a:rPr>
              <a:t>，最后根据得到的本地</a:t>
            </a:r>
            <a:r>
              <a:rPr lang="en-US" altLang="zh-CN" sz="1600" dirty="0">
                <a:solidFill>
                  <a:schemeClr val="tx1"/>
                </a:solidFill>
                <a:latin typeface="+mn-ea"/>
                <a:ea typeface="+mn-ea"/>
              </a:rPr>
              <a:t>ID</a:t>
            </a:r>
            <a:r>
              <a:rPr lang="zh-CN" altLang="en-US" sz="1600" dirty="0">
                <a:solidFill>
                  <a:schemeClr val="tx1"/>
                </a:solidFill>
                <a:latin typeface="+mn-ea"/>
                <a:ea typeface="+mn-ea"/>
              </a:rPr>
              <a:t>回调上层。</a:t>
            </a:r>
            <a:endParaRPr lang="en-US" altLang="zh-CN" sz="1600" dirty="0">
              <a:solidFill>
                <a:schemeClr val="tx1"/>
              </a:solidFill>
              <a:latin typeface="+mn-ea"/>
              <a:ea typeface="+mn-ea"/>
            </a:endParaRPr>
          </a:p>
        </p:txBody>
      </p:sp>
    </p:spTree>
    <p:extLst>
      <p:ext uri="{BB962C8B-B14F-4D97-AF65-F5344CB8AC3E}">
        <p14:creationId xmlns:p14="http://schemas.microsoft.com/office/powerpoint/2010/main" val="11216619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9E63D277-3241-49F1-BBB0-AD4439B2E8DD}"/>
              </a:ext>
            </a:extLst>
          </p:cNvPr>
          <p:cNvGrpSpPr/>
          <p:nvPr/>
        </p:nvGrpSpPr>
        <p:grpSpPr>
          <a:xfrm>
            <a:off x="971600" y="2564904"/>
            <a:ext cx="6858000" cy="3105150"/>
            <a:chOff x="2265325" y="2214702"/>
            <a:chExt cx="6858000" cy="3105150"/>
          </a:xfrm>
        </p:grpSpPr>
        <p:pic>
          <p:nvPicPr>
            <p:cNvPr id="3074" name="Picture 2">
              <a:extLst>
                <a:ext uri="{FF2B5EF4-FFF2-40B4-BE49-F238E27FC236}">
                  <a16:creationId xmlns:a16="http://schemas.microsoft.com/office/drawing/2014/main" id="{2021644A-F441-44B1-B99F-320786456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325" y="2214702"/>
              <a:ext cx="6858000" cy="3105150"/>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090FD7CD-F9D8-487A-9F97-C59C2686488B}"/>
                </a:ext>
              </a:extLst>
            </p:cNvPr>
            <p:cNvSpPr/>
            <p:nvPr/>
          </p:nvSpPr>
          <p:spPr bwMode="auto">
            <a:xfrm>
              <a:off x="2915816" y="3352347"/>
              <a:ext cx="792088" cy="43204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a:ln>
                  <a:noFill/>
                </a:ln>
                <a:solidFill>
                  <a:srgbClr val="000000"/>
                </a:solidFill>
                <a:effectLst/>
                <a:latin typeface="ＭＳ Ｐゴシック" charset="-128"/>
                <a:ea typeface="ＭＳ Ｐゴシック" charset="-128"/>
              </a:endParaRPr>
            </a:p>
          </p:txBody>
        </p:sp>
      </p:grpSp>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1046440"/>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err="1">
                <a:latin typeface="微软雅黑"/>
                <a:ea typeface="微软雅黑"/>
                <a:cs typeface="Arial"/>
              </a:rPr>
              <a:t>CanTp</a:t>
            </a:r>
            <a:r>
              <a:rPr lang="zh-CN" altLang="en-US" dirty="0">
                <a:latin typeface="微软雅黑"/>
                <a:ea typeface="微软雅黑"/>
                <a:cs typeface="Arial"/>
              </a:rPr>
              <a:t>是</a:t>
            </a:r>
            <a:r>
              <a:rPr lang="en-US" altLang="zh-CN" dirty="0">
                <a:latin typeface="微软雅黑"/>
                <a:ea typeface="微软雅黑"/>
                <a:cs typeface="Arial"/>
              </a:rPr>
              <a:t>PduR</a:t>
            </a:r>
            <a:r>
              <a:rPr lang="zh-CN" altLang="en-US" dirty="0">
                <a:latin typeface="微软雅黑"/>
                <a:ea typeface="微软雅黑"/>
                <a:cs typeface="Arial"/>
              </a:rPr>
              <a:t>和</a:t>
            </a:r>
            <a:r>
              <a:rPr lang="en-US" altLang="zh-CN" dirty="0" err="1">
                <a:latin typeface="微软雅黑"/>
                <a:ea typeface="微软雅黑"/>
                <a:cs typeface="Arial"/>
              </a:rPr>
              <a:t>CANIf</a:t>
            </a:r>
            <a:r>
              <a:rPr lang="zh-CN" altLang="en-US" dirty="0">
                <a:latin typeface="微软雅黑"/>
                <a:ea typeface="微软雅黑"/>
                <a:cs typeface="Arial"/>
              </a:rPr>
              <a:t>模块之间的模块</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主要作用是对</a:t>
            </a:r>
            <a:r>
              <a:rPr lang="en-US" altLang="zh-CN" sz="1400" dirty="0">
                <a:latin typeface="微软雅黑"/>
                <a:ea typeface="微软雅黑"/>
                <a:cs typeface="Arial"/>
              </a:rPr>
              <a:t>CAN I-PDU</a:t>
            </a:r>
            <a:r>
              <a:rPr lang="zh-CN" altLang="en-US" sz="1400" dirty="0">
                <a:latin typeface="微软雅黑"/>
                <a:ea typeface="微软雅黑"/>
                <a:cs typeface="Arial"/>
              </a:rPr>
              <a:t>进行</a:t>
            </a:r>
            <a:r>
              <a:rPr lang="zh-CN" altLang="en-US" sz="1400" dirty="0">
                <a:solidFill>
                  <a:srgbClr val="FF0000"/>
                </a:solidFill>
                <a:latin typeface="微软雅黑"/>
                <a:ea typeface="微软雅黑"/>
                <a:cs typeface="Arial"/>
              </a:rPr>
              <a:t>分段和重新组装</a:t>
            </a:r>
            <a:r>
              <a:rPr lang="zh-CN" altLang="en-US" sz="1400" dirty="0">
                <a:latin typeface="微软雅黑"/>
                <a:ea typeface="微软雅黑"/>
                <a:cs typeface="Arial"/>
              </a:rPr>
              <a:t>，</a:t>
            </a:r>
            <a:r>
              <a:rPr lang="zh-CN" altLang="en-US" sz="1400" b="1" dirty="0">
                <a:solidFill>
                  <a:srgbClr val="FF0000"/>
                </a:solidFill>
                <a:latin typeface="微软雅黑"/>
                <a:ea typeface="微软雅黑"/>
                <a:cs typeface="Arial"/>
              </a:rPr>
              <a:t>使得</a:t>
            </a:r>
            <a:r>
              <a:rPr lang="en-US" altLang="zh-CN" sz="1400" b="1" dirty="0">
                <a:solidFill>
                  <a:srgbClr val="FF0000"/>
                </a:solidFill>
                <a:latin typeface="微软雅黑"/>
                <a:ea typeface="微软雅黑"/>
                <a:cs typeface="Arial"/>
              </a:rPr>
              <a:t>I-PDU</a:t>
            </a:r>
            <a:r>
              <a:rPr lang="zh-CN" altLang="en-US" sz="1400" b="1" dirty="0">
                <a:solidFill>
                  <a:srgbClr val="FF0000"/>
                </a:solidFill>
                <a:latin typeface="微软雅黑"/>
                <a:ea typeface="微软雅黑"/>
                <a:cs typeface="Arial"/>
              </a:rPr>
              <a:t>的长度不大于</a:t>
            </a:r>
            <a:r>
              <a:rPr lang="en-US" altLang="zh-CN" sz="1400" b="1" dirty="0">
                <a:solidFill>
                  <a:srgbClr val="FF0000"/>
                </a:solidFill>
                <a:latin typeface="微软雅黑"/>
                <a:ea typeface="微软雅黑"/>
                <a:cs typeface="Arial"/>
              </a:rPr>
              <a:t>8</a:t>
            </a:r>
            <a:r>
              <a:rPr lang="zh-CN" altLang="en-US" sz="1400" b="1" dirty="0">
                <a:solidFill>
                  <a:srgbClr val="FF0000"/>
                </a:solidFill>
                <a:latin typeface="微软雅黑"/>
                <a:ea typeface="微软雅黑"/>
                <a:cs typeface="Arial"/>
              </a:rPr>
              <a:t>个字节</a:t>
            </a:r>
            <a:r>
              <a:rPr lang="zh-CN" altLang="en-US" sz="1400" dirty="0">
                <a:latin typeface="微软雅黑"/>
                <a:ea typeface="微软雅黑"/>
                <a:cs typeface="Arial"/>
              </a:rPr>
              <a:t>，对</a:t>
            </a:r>
            <a:r>
              <a:rPr lang="en-US" altLang="zh-CN" sz="1400" dirty="0">
                <a:latin typeface="微软雅黑"/>
                <a:ea typeface="微软雅黑"/>
                <a:cs typeface="Arial"/>
              </a:rPr>
              <a:t>CAN FD</a:t>
            </a:r>
            <a:r>
              <a:rPr lang="zh-CN" altLang="en-US" sz="1400" dirty="0">
                <a:latin typeface="微软雅黑"/>
                <a:ea typeface="微软雅黑"/>
                <a:cs typeface="Arial"/>
              </a:rPr>
              <a:t>而言，</a:t>
            </a:r>
            <a:r>
              <a:rPr lang="en-US" altLang="zh-CN" sz="1400" dirty="0">
                <a:latin typeface="微软雅黑"/>
                <a:ea typeface="微软雅黑"/>
                <a:cs typeface="Arial"/>
              </a:rPr>
              <a:t>CAN I-PDU</a:t>
            </a:r>
            <a:r>
              <a:rPr lang="zh-CN" altLang="en-US" sz="1400" dirty="0">
                <a:latin typeface="微软雅黑"/>
                <a:ea typeface="微软雅黑"/>
                <a:cs typeface="Arial"/>
              </a:rPr>
              <a:t>不大于</a:t>
            </a:r>
            <a:r>
              <a:rPr lang="en-US" altLang="zh-CN" sz="1400" dirty="0">
                <a:latin typeface="微软雅黑"/>
                <a:ea typeface="微软雅黑"/>
                <a:cs typeface="Arial"/>
              </a:rPr>
              <a:t>64</a:t>
            </a:r>
            <a:r>
              <a:rPr lang="zh-CN" altLang="en-US" sz="1400" dirty="0">
                <a:latin typeface="微软雅黑"/>
                <a:ea typeface="微软雅黑"/>
                <a:cs typeface="Arial"/>
              </a:rPr>
              <a:t>个字节</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600" dirty="0">
              <a:latin typeface="微软雅黑"/>
              <a:ea typeface="微软雅黑"/>
              <a:cs typeface="Arial"/>
            </a:endParaRPr>
          </a:p>
        </p:txBody>
      </p:sp>
      <p:sp>
        <p:nvSpPr>
          <p:cNvPr id="8" name="テキスト ボックス 7">
            <a:extLst>
              <a:ext uri="{FF2B5EF4-FFF2-40B4-BE49-F238E27FC236}">
                <a16:creationId xmlns:a16="http://schemas.microsoft.com/office/drawing/2014/main" id="{EAB248F8-7B78-4FC7-9F9B-151ECE4748B0}"/>
              </a:ext>
            </a:extLst>
          </p:cNvPr>
          <p:cNvSpPr txBox="1"/>
          <p:nvPr/>
        </p:nvSpPr>
        <p:spPr>
          <a:xfrm>
            <a:off x="168274" y="6237312"/>
            <a:ext cx="5411838" cy="369332"/>
          </a:xfrm>
          <a:prstGeom prst="rect">
            <a:avLst/>
          </a:prstGeom>
          <a:noFill/>
        </p:spPr>
        <p:txBody>
          <a:bodyPr wrap="square">
            <a:spAutoFit/>
          </a:bodyPr>
          <a:lstStyle/>
          <a:p>
            <a:r>
              <a:rPr lang="en-US" altLang="ja-JP" dirty="0">
                <a:latin typeface="+mj-ea"/>
                <a:ea typeface="+mj-ea"/>
              </a:rPr>
              <a:t>https://zhuanlan.zhihu.com/p/109831454</a:t>
            </a:r>
            <a:endParaRPr lang="ja-JP" altLang="en-US" dirty="0">
              <a:latin typeface="+mj-ea"/>
              <a:ea typeface="+mj-ea"/>
            </a:endParaRPr>
          </a:p>
        </p:txBody>
      </p:sp>
    </p:spTree>
    <p:extLst>
      <p:ext uri="{BB962C8B-B14F-4D97-AF65-F5344CB8AC3E}">
        <p14:creationId xmlns:p14="http://schemas.microsoft.com/office/powerpoint/2010/main" val="311988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ja-JP" altLang="en-US" dirty="0">
                <a:latin typeface="微软雅黑"/>
                <a:ea typeface="微软雅黑"/>
                <a:cs typeface="Arial"/>
              </a:rPr>
              <a:t>数据关系</a:t>
            </a:r>
          </a:p>
          <a:p>
            <a:pPr marL="0" indent="0">
              <a:buNone/>
            </a:pPr>
            <a:endParaRPr lang="ja-JP" altLang="en-US" dirty="0">
              <a:latin typeface="微软雅黑"/>
              <a:ea typeface="微软雅黑"/>
              <a:cs typeface="Arial"/>
            </a:endParaRPr>
          </a:p>
        </p:txBody>
      </p:sp>
      <p:pic>
        <p:nvPicPr>
          <p:cNvPr id="3074" name="Picture 2">
            <a:extLst>
              <a:ext uri="{FF2B5EF4-FFF2-40B4-BE49-F238E27FC236}">
                <a16:creationId xmlns:a16="http://schemas.microsoft.com/office/drawing/2014/main" id="{63E1B684-34CD-404C-98EF-A79A15BF2C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1430201"/>
            <a:ext cx="8172400" cy="3599544"/>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359FDFFF-E0E2-4C2D-AA11-75067C433AF0}"/>
              </a:ext>
            </a:extLst>
          </p:cNvPr>
          <p:cNvSpPr txBox="1"/>
          <p:nvPr/>
        </p:nvSpPr>
        <p:spPr>
          <a:xfrm>
            <a:off x="539552" y="5445224"/>
            <a:ext cx="4613910" cy="923330"/>
          </a:xfrm>
          <a:prstGeom prst="rect">
            <a:avLst/>
          </a:prstGeom>
          <a:noFill/>
        </p:spPr>
        <p:txBody>
          <a:bodyPr wrap="square">
            <a:spAutoFit/>
          </a:bodyPr>
          <a:lstStyle/>
          <a:p>
            <a:pPr marL="285750" indent="-285750" algn="l">
              <a:buFont typeface="Arial" panose="020B0604020202020204" pitchFamily="34" charset="0"/>
              <a:buChar char="•"/>
            </a:pPr>
            <a:r>
              <a:rPr lang="zh-CN" altLang="en-US" dirty="0">
                <a:latin typeface="+mj-ea"/>
                <a:ea typeface="+mj-ea"/>
              </a:rPr>
              <a:t>数据链路层：</a:t>
            </a:r>
            <a:r>
              <a:rPr lang="en-US" altLang="zh-CN" dirty="0">
                <a:latin typeface="+mj-ea"/>
                <a:ea typeface="+mj-ea"/>
              </a:rPr>
              <a:t>L-PDU</a:t>
            </a:r>
          </a:p>
          <a:p>
            <a:pPr marL="285750" indent="-285750" algn="l">
              <a:buFont typeface="Arial" panose="020B0604020202020204" pitchFamily="34" charset="0"/>
              <a:buChar char="•"/>
            </a:pPr>
            <a:r>
              <a:rPr lang="zh-CN" altLang="en-US" dirty="0">
                <a:latin typeface="+mj-ea"/>
                <a:ea typeface="+mj-ea"/>
              </a:rPr>
              <a:t>网络层（通常用的是</a:t>
            </a:r>
            <a:r>
              <a:rPr lang="en-US" altLang="zh-CN" dirty="0">
                <a:latin typeface="+mj-ea"/>
                <a:ea typeface="+mj-ea"/>
              </a:rPr>
              <a:t>TP</a:t>
            </a:r>
            <a:r>
              <a:rPr lang="zh-CN" altLang="en-US" dirty="0">
                <a:latin typeface="+mj-ea"/>
                <a:ea typeface="+mj-ea"/>
              </a:rPr>
              <a:t>层）：</a:t>
            </a:r>
            <a:r>
              <a:rPr lang="en-US" altLang="zh-CN" dirty="0">
                <a:latin typeface="+mj-ea"/>
                <a:ea typeface="+mj-ea"/>
              </a:rPr>
              <a:t>N-PDU</a:t>
            </a:r>
          </a:p>
          <a:p>
            <a:pPr marL="285750" indent="-285750" algn="l">
              <a:buFont typeface="Arial" panose="020B0604020202020204" pitchFamily="34" charset="0"/>
              <a:buChar char="•"/>
            </a:pPr>
            <a:r>
              <a:rPr lang="zh-CN" altLang="en-US" dirty="0">
                <a:latin typeface="+mj-ea"/>
                <a:ea typeface="+mj-ea"/>
              </a:rPr>
              <a:t>交互层：</a:t>
            </a:r>
            <a:r>
              <a:rPr lang="en-US" altLang="zh-CN" dirty="0">
                <a:latin typeface="+mj-ea"/>
                <a:ea typeface="+mj-ea"/>
              </a:rPr>
              <a:t>I-PDU</a:t>
            </a:r>
            <a:endParaRPr lang="ja-JP" altLang="en-US" dirty="0">
              <a:latin typeface="+mj-ea"/>
              <a:ea typeface="+mj-ea"/>
            </a:endParaRPr>
          </a:p>
        </p:txBody>
      </p:sp>
    </p:spTree>
    <p:extLst>
      <p:ext uri="{BB962C8B-B14F-4D97-AF65-F5344CB8AC3E}">
        <p14:creationId xmlns:p14="http://schemas.microsoft.com/office/powerpoint/2010/main" val="2762808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4547742" cy="4708981"/>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CANTP</a:t>
            </a:r>
            <a:r>
              <a:rPr lang="ja-JP" altLang="en-US" dirty="0">
                <a:latin typeface="微软雅黑"/>
                <a:ea typeface="微软雅黑"/>
                <a:cs typeface="Arial"/>
              </a:rPr>
              <a:t>的位置和作用</a:t>
            </a:r>
            <a:endParaRPr lang="en-US" altLang="ja-JP"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err="1">
                <a:latin typeface="微软雅黑"/>
                <a:ea typeface="微软雅黑"/>
                <a:cs typeface="Arial"/>
              </a:rPr>
              <a:t>CanTp</a:t>
            </a:r>
            <a:r>
              <a:rPr lang="ja-JP" altLang="en-US" sz="1400" dirty="0">
                <a:latin typeface="微软雅黑"/>
                <a:ea typeface="微软雅黑"/>
                <a:cs typeface="Arial"/>
              </a:rPr>
              <a:t>是</a:t>
            </a:r>
            <a:r>
              <a:rPr lang="en-US" altLang="zh-CN" sz="1400" dirty="0">
                <a:latin typeface="微软雅黑"/>
                <a:ea typeface="微软雅黑"/>
                <a:cs typeface="Arial"/>
              </a:rPr>
              <a:t>PduR</a:t>
            </a:r>
            <a:r>
              <a:rPr lang="ja-JP" altLang="en-US" sz="1400" dirty="0">
                <a:latin typeface="微软雅黑"/>
                <a:ea typeface="微软雅黑"/>
                <a:cs typeface="Arial"/>
              </a:rPr>
              <a:t>和</a:t>
            </a:r>
            <a:r>
              <a:rPr lang="en-US" altLang="zh-CN" sz="1400" dirty="0" err="1">
                <a:latin typeface="微软雅黑"/>
                <a:ea typeface="微软雅黑"/>
                <a:cs typeface="Arial"/>
              </a:rPr>
              <a:t>CANIf</a:t>
            </a:r>
            <a:r>
              <a:rPr lang="ja-JP" altLang="en-US" sz="1400" dirty="0">
                <a:latin typeface="微软雅黑"/>
                <a:ea typeface="微软雅黑"/>
                <a:cs typeface="Arial"/>
              </a:rPr>
              <a:t>模块之间的模块</a:t>
            </a:r>
            <a:endParaRPr lang="en-US" altLang="ja-JP"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主要作用是对</a:t>
            </a:r>
            <a:r>
              <a:rPr lang="en-US" altLang="zh-CN" sz="1400" dirty="0">
                <a:latin typeface="微软雅黑"/>
                <a:ea typeface="微软雅黑"/>
                <a:cs typeface="Arial"/>
              </a:rPr>
              <a:t>CAN I-PDU</a:t>
            </a:r>
            <a:r>
              <a:rPr lang="zh-CN" altLang="en-US" sz="1400" dirty="0">
                <a:latin typeface="微软雅黑"/>
                <a:ea typeface="微软雅黑"/>
                <a:cs typeface="Arial"/>
              </a:rPr>
              <a:t>进行</a:t>
            </a:r>
            <a:r>
              <a:rPr lang="zh-CN" altLang="en-US" sz="1400" dirty="0">
                <a:solidFill>
                  <a:srgbClr val="FF0000"/>
                </a:solidFill>
                <a:latin typeface="微软雅黑"/>
                <a:ea typeface="微软雅黑"/>
                <a:cs typeface="Arial"/>
              </a:rPr>
              <a:t>分段和重新组装</a:t>
            </a:r>
            <a:r>
              <a:rPr lang="zh-CN" altLang="en-US" sz="1400" dirty="0">
                <a:latin typeface="微软雅黑"/>
                <a:ea typeface="微软雅黑"/>
                <a:cs typeface="Arial"/>
              </a:rPr>
              <a:t>，使得</a:t>
            </a:r>
            <a:r>
              <a:rPr lang="en-US" altLang="zh-CN" sz="1400" dirty="0">
                <a:latin typeface="微软雅黑"/>
                <a:ea typeface="微软雅黑"/>
                <a:cs typeface="Arial"/>
              </a:rPr>
              <a:t>I-PDU</a:t>
            </a:r>
            <a:r>
              <a:rPr lang="zh-CN" altLang="en-US" sz="1400" dirty="0">
                <a:latin typeface="微软雅黑"/>
                <a:ea typeface="微软雅黑"/>
                <a:cs typeface="Arial"/>
              </a:rPr>
              <a:t>的长度不大于</a:t>
            </a:r>
            <a:r>
              <a:rPr lang="en-US" altLang="zh-CN" sz="1400" dirty="0">
                <a:latin typeface="微软雅黑"/>
                <a:ea typeface="微软雅黑"/>
                <a:cs typeface="Arial"/>
              </a:rPr>
              <a:t>8</a:t>
            </a:r>
            <a:r>
              <a:rPr lang="zh-CN" altLang="en-US" sz="1400" dirty="0">
                <a:latin typeface="微软雅黑"/>
                <a:ea typeface="微软雅黑"/>
                <a:cs typeface="Arial"/>
              </a:rPr>
              <a:t>个字节，对</a:t>
            </a:r>
            <a:r>
              <a:rPr lang="en-US" altLang="zh-CN" sz="1400" dirty="0">
                <a:latin typeface="微软雅黑"/>
                <a:ea typeface="微软雅黑"/>
                <a:cs typeface="Arial"/>
              </a:rPr>
              <a:t>CAN FD</a:t>
            </a:r>
            <a:r>
              <a:rPr lang="zh-CN" altLang="en-US" sz="1400" dirty="0">
                <a:latin typeface="微软雅黑"/>
                <a:ea typeface="微软雅黑"/>
                <a:cs typeface="Arial"/>
              </a:rPr>
              <a:t>而言，</a:t>
            </a:r>
            <a:r>
              <a:rPr lang="en-US" altLang="zh-CN" sz="1400" dirty="0">
                <a:latin typeface="微软雅黑"/>
                <a:ea typeface="微软雅黑"/>
                <a:cs typeface="Arial"/>
              </a:rPr>
              <a:t>CAN I-PDU</a:t>
            </a:r>
            <a:r>
              <a:rPr lang="zh-CN" altLang="en-US" sz="1400" dirty="0">
                <a:latin typeface="微软雅黑"/>
                <a:ea typeface="微软雅黑"/>
                <a:cs typeface="Arial"/>
              </a:rPr>
              <a:t>不大于</a:t>
            </a:r>
            <a:r>
              <a:rPr lang="en-US" altLang="zh-CN" sz="1400" dirty="0">
                <a:latin typeface="微软雅黑"/>
                <a:ea typeface="微软雅黑"/>
                <a:cs typeface="Arial"/>
              </a:rPr>
              <a:t>64</a:t>
            </a:r>
            <a:r>
              <a:rPr lang="zh-CN" altLang="en-US" sz="1400" dirty="0">
                <a:latin typeface="微软雅黑"/>
                <a:ea typeface="微软雅黑"/>
                <a:cs typeface="Arial"/>
              </a:rPr>
              <a:t>个字节</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err="1">
                <a:latin typeface="微软雅黑"/>
                <a:ea typeface="微软雅黑"/>
                <a:cs typeface="Arial"/>
              </a:rPr>
              <a:t>CanTp</a:t>
            </a:r>
            <a:r>
              <a:rPr lang="zh-CN" altLang="en-US" sz="1400" dirty="0">
                <a:latin typeface="微软雅黑"/>
                <a:ea typeface="微软雅黑"/>
                <a:cs typeface="Arial"/>
              </a:rPr>
              <a:t>提供以下服务：</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）数据在传输方向的分割</a:t>
            </a:r>
            <a:r>
              <a:rPr lang="en-US" altLang="zh-CN"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）按接收方向重新组装数据</a:t>
            </a:r>
            <a:r>
              <a:rPr lang="en-US" altLang="zh-CN"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3</a:t>
            </a:r>
            <a:r>
              <a:rPr lang="zh-CN" altLang="en-US" sz="1400" dirty="0">
                <a:latin typeface="微软雅黑"/>
                <a:ea typeface="微软雅黑"/>
                <a:cs typeface="Arial"/>
              </a:rPr>
              <a:t>）控制数据流</a:t>
            </a:r>
            <a:r>
              <a:rPr lang="en-US" altLang="zh-CN"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4</a:t>
            </a:r>
            <a:r>
              <a:rPr lang="zh-CN" altLang="en-US" sz="1400" dirty="0">
                <a:latin typeface="微软雅黑"/>
                <a:ea typeface="微软雅黑"/>
                <a:cs typeface="Arial"/>
              </a:rPr>
              <a:t>）检测错误分割会议。</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5</a:t>
            </a:r>
            <a:r>
              <a:rPr lang="zh-CN" altLang="en-US" sz="1400" dirty="0">
                <a:latin typeface="微软雅黑"/>
                <a:ea typeface="微软雅黑"/>
                <a:cs typeface="Arial"/>
              </a:rPr>
              <a:t>）传输取消</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6</a:t>
            </a:r>
            <a:r>
              <a:rPr lang="zh-CN" altLang="en-US" sz="1400" dirty="0">
                <a:latin typeface="微软雅黑"/>
                <a:ea typeface="微软雅黑"/>
                <a:cs typeface="Arial"/>
              </a:rPr>
              <a:t>）接受取消</a:t>
            </a:r>
            <a:endParaRPr lang="en-US" altLang="zh-CN" sz="14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AUTOSAR CAN</a:t>
            </a:r>
            <a:r>
              <a:rPr lang="zh-CN" altLang="en-US" sz="1400" dirty="0">
                <a:latin typeface="微软雅黑"/>
                <a:ea typeface="微软雅黑"/>
                <a:cs typeface="Arial"/>
              </a:rPr>
              <a:t>传输层规范是基于汽车领域最常用的国际标准</a:t>
            </a:r>
            <a:r>
              <a:rPr lang="en-US" altLang="zh-CN" sz="1400" dirty="0">
                <a:latin typeface="微软雅黑"/>
                <a:ea typeface="微软雅黑"/>
                <a:cs typeface="Arial"/>
              </a:rPr>
              <a:t>ISO15765</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）增强型诊断：采用</a:t>
            </a:r>
            <a:r>
              <a:rPr lang="en-US" altLang="zh-CN" sz="1400" dirty="0">
                <a:latin typeface="微软雅黑"/>
                <a:ea typeface="微软雅黑"/>
                <a:cs typeface="Arial"/>
              </a:rPr>
              <a:t>ISO 15765-2</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a:t>
            </a:r>
            <a:r>
              <a:rPr lang="en-US" altLang="zh-CN" sz="1400" dirty="0">
                <a:latin typeface="微软雅黑"/>
                <a:ea typeface="微软雅黑"/>
                <a:cs typeface="Arial"/>
              </a:rPr>
              <a:t>OBD</a:t>
            </a:r>
            <a:r>
              <a:rPr lang="zh-CN" altLang="en-US" sz="1400" dirty="0">
                <a:latin typeface="微软雅黑"/>
                <a:ea typeface="微软雅黑"/>
                <a:cs typeface="Arial"/>
              </a:rPr>
              <a:t>诊断：采用</a:t>
            </a:r>
            <a:r>
              <a:rPr lang="en-US" altLang="zh-CN" sz="1400" dirty="0">
                <a:latin typeface="微软雅黑"/>
                <a:ea typeface="微软雅黑"/>
                <a:cs typeface="Arial"/>
              </a:rPr>
              <a:t>ISO15765-4</a:t>
            </a:r>
            <a:endParaRPr lang="zh-CN" altLang="en-US"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600" dirty="0">
              <a:latin typeface="微软雅黑"/>
              <a:ea typeface="微软雅黑"/>
              <a:cs typeface="Arial"/>
            </a:endParaRPr>
          </a:p>
        </p:txBody>
      </p:sp>
      <p:pic>
        <p:nvPicPr>
          <p:cNvPr id="20482" name="Picture 2">
            <a:extLst>
              <a:ext uri="{FF2B5EF4-FFF2-40B4-BE49-F238E27FC236}">
                <a16:creationId xmlns:a16="http://schemas.microsoft.com/office/drawing/2014/main" id="{2C66F192-87A9-44BA-9B70-0AF09FEA8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804" y="1417785"/>
            <a:ext cx="4240413" cy="4410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23097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652198" cy="800219"/>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连接和相互关系</a:t>
            </a:r>
            <a:endParaRPr lang="en-US" altLang="ja-JP"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传输协议将用于传输诊断</a:t>
            </a:r>
            <a:r>
              <a:rPr lang="en-US" altLang="zh-CN" sz="1400" dirty="0">
                <a:latin typeface="微软雅黑"/>
                <a:ea typeface="微软雅黑"/>
                <a:cs typeface="Arial"/>
              </a:rPr>
              <a:t>(</a:t>
            </a:r>
            <a:r>
              <a:rPr lang="zh-CN" altLang="en-US" sz="1400" dirty="0">
                <a:latin typeface="微软雅黑"/>
                <a:ea typeface="微软雅黑"/>
                <a:cs typeface="Arial"/>
              </a:rPr>
              <a:t>例如</a:t>
            </a:r>
            <a:r>
              <a:rPr lang="en-US" altLang="zh-CN" sz="1400" dirty="0">
                <a:latin typeface="微软雅黑"/>
                <a:ea typeface="微软雅黑"/>
                <a:cs typeface="Arial"/>
              </a:rPr>
              <a:t>OBD</a:t>
            </a:r>
            <a:r>
              <a:rPr lang="zh-CN" altLang="en-US" sz="1400" dirty="0">
                <a:latin typeface="微软雅黑"/>
                <a:ea typeface="微软雅黑"/>
                <a:cs typeface="Arial"/>
              </a:rPr>
              <a:t>和</a:t>
            </a:r>
            <a:r>
              <a:rPr lang="en-US" altLang="zh-CN" sz="1400" dirty="0">
                <a:latin typeface="微软雅黑"/>
                <a:ea typeface="微软雅黑"/>
                <a:cs typeface="Arial"/>
              </a:rPr>
              <a:t>UDS</a:t>
            </a:r>
            <a:r>
              <a:rPr lang="zh-CN" altLang="en-US" sz="1400" dirty="0">
                <a:latin typeface="微软雅黑"/>
                <a:ea typeface="微软雅黑"/>
                <a:cs typeface="Arial"/>
              </a:rPr>
              <a:t>协议</a:t>
            </a:r>
            <a:r>
              <a:rPr lang="en-US" altLang="zh-CN" sz="1400" dirty="0">
                <a:latin typeface="微软雅黑"/>
                <a:ea typeface="微软雅黑"/>
                <a:cs typeface="Arial"/>
              </a:rPr>
              <a:t>)</a:t>
            </a:r>
            <a:r>
              <a:rPr lang="zh-CN" altLang="en-US" sz="1400" dirty="0">
                <a:latin typeface="微软雅黑"/>
                <a:ea typeface="微软雅黑"/>
                <a:cs typeface="Arial"/>
              </a:rPr>
              <a:t>和</a:t>
            </a:r>
            <a:r>
              <a:rPr lang="en-US" altLang="zh-CN" sz="1400" dirty="0">
                <a:latin typeface="微软雅黑"/>
                <a:ea typeface="微软雅黑"/>
                <a:cs typeface="Arial"/>
              </a:rPr>
              <a:t>AUTOSAR COM I-PDU</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err="1">
                <a:latin typeface="微软雅黑"/>
                <a:ea typeface="微软雅黑"/>
                <a:cs typeface="Arial"/>
              </a:rPr>
              <a:t>CanTp</a:t>
            </a:r>
            <a:r>
              <a:rPr lang="zh-CN" altLang="en-US" sz="1400" dirty="0">
                <a:latin typeface="微软雅黑"/>
                <a:ea typeface="微软雅黑"/>
                <a:cs typeface="Arial"/>
              </a:rPr>
              <a:t>模块能够同时处理多个连接，即多个分段并行会话。同时连接的最大数量通过静态配置实现。</a:t>
            </a:r>
            <a:endParaRPr lang="en-US" altLang="zh-CN" sz="1400" dirty="0">
              <a:latin typeface="微软雅黑"/>
              <a:ea typeface="微软雅黑"/>
              <a:cs typeface="Arial"/>
            </a:endParaRPr>
          </a:p>
        </p:txBody>
      </p:sp>
      <p:pic>
        <p:nvPicPr>
          <p:cNvPr id="22530" name="Picture 2">
            <a:extLst>
              <a:ext uri="{FF2B5EF4-FFF2-40B4-BE49-F238E27FC236}">
                <a16:creationId xmlns:a16="http://schemas.microsoft.com/office/drawing/2014/main" id="{1339D3F9-10DC-4058-AB41-AD8543D4B7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0025" y="2288664"/>
            <a:ext cx="3993975" cy="330057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E18FA41-7A59-4720-ABED-76E450B24A60}"/>
              </a:ext>
            </a:extLst>
          </p:cNvPr>
          <p:cNvSpPr txBox="1"/>
          <p:nvPr/>
        </p:nvSpPr>
        <p:spPr>
          <a:xfrm>
            <a:off x="168275" y="2197893"/>
            <a:ext cx="4790405" cy="2462213"/>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为了可以同时接收或发送</a:t>
            </a:r>
            <a:r>
              <a:rPr lang="en-US" altLang="zh-CN" sz="1400" dirty="0">
                <a:latin typeface="微软雅黑"/>
                <a:ea typeface="微软雅黑"/>
                <a:cs typeface="Arial"/>
              </a:rPr>
              <a:t>I-PDU</a:t>
            </a:r>
            <a:r>
              <a:rPr lang="zh-CN" altLang="en-US" sz="1400" dirty="0">
                <a:latin typeface="微软雅黑"/>
                <a:ea typeface="微软雅黑"/>
                <a:cs typeface="Arial"/>
              </a:rPr>
              <a:t>，每个</a:t>
            </a:r>
            <a:r>
              <a:rPr lang="en-US" altLang="zh-CN" sz="1400" dirty="0">
                <a:latin typeface="微软雅黑"/>
                <a:ea typeface="微软雅黑"/>
                <a:cs typeface="Arial"/>
              </a:rPr>
              <a:t>N-SDU</a:t>
            </a:r>
            <a:r>
              <a:rPr lang="zh-CN" altLang="en-US" sz="1400" dirty="0">
                <a:latin typeface="微软雅黑"/>
                <a:ea typeface="微软雅黑"/>
                <a:cs typeface="Arial"/>
              </a:rPr>
              <a:t>标识符将通过配置好的</a:t>
            </a:r>
            <a:r>
              <a:rPr lang="en-US" altLang="zh-CN" sz="1400" dirty="0" err="1">
                <a:latin typeface="微软雅黑"/>
                <a:ea typeface="微软雅黑"/>
                <a:cs typeface="Arial"/>
              </a:rPr>
              <a:t>CanTp</a:t>
            </a:r>
            <a:r>
              <a:rPr lang="en-US" altLang="zh-CN" sz="1400" dirty="0">
                <a:latin typeface="微软雅黑"/>
                <a:ea typeface="微软雅黑"/>
                <a:cs typeface="Arial"/>
              </a:rPr>
              <a:t>”</a:t>
            </a:r>
            <a:r>
              <a:rPr lang="zh-CN" altLang="en-US" sz="1400" dirty="0">
                <a:latin typeface="微软雅黑"/>
                <a:ea typeface="微软雅黑"/>
                <a:cs typeface="Arial"/>
              </a:rPr>
              <a:t>连接通道“进行内部路由。</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对于</a:t>
            </a:r>
            <a:r>
              <a:rPr lang="en-US" altLang="zh-CN" sz="1400" dirty="0">
                <a:latin typeface="微软雅黑"/>
                <a:ea typeface="微软雅黑"/>
                <a:cs typeface="Arial"/>
              </a:rPr>
              <a:t>CANTp</a:t>
            </a:r>
            <a:r>
              <a:rPr lang="zh-CN" altLang="en-US" sz="1400" dirty="0">
                <a:latin typeface="微软雅黑"/>
                <a:ea typeface="微软雅黑"/>
                <a:cs typeface="Arial"/>
              </a:rPr>
              <a:t>层，</a:t>
            </a:r>
            <a:r>
              <a:rPr lang="zh-CN" altLang="en-US" sz="1400" b="1" dirty="0">
                <a:solidFill>
                  <a:srgbClr val="FF0000"/>
                </a:solidFill>
                <a:latin typeface="微软雅黑"/>
                <a:ea typeface="微软雅黑"/>
                <a:cs typeface="Arial"/>
              </a:rPr>
              <a:t>只支持事件触发模式</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为了保证数据的一致性，上层会遵循以下规则</a:t>
            </a:r>
            <a:r>
              <a:rPr lang="en-US" altLang="zh-CN"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）在传输时，从发送请求到收到发送确认，</a:t>
            </a:r>
            <a:r>
              <a:rPr lang="en-US" altLang="zh-CN" sz="1400" dirty="0">
                <a:latin typeface="微软雅黑"/>
                <a:ea typeface="微软雅黑"/>
                <a:cs typeface="Arial"/>
              </a:rPr>
              <a:t>N-SDU</a:t>
            </a:r>
            <a:r>
              <a:rPr lang="zh-CN" altLang="en-US" sz="1400" dirty="0">
                <a:latin typeface="微软雅黑"/>
                <a:ea typeface="微软雅黑"/>
                <a:cs typeface="Arial"/>
              </a:rPr>
              <a:t>数据的有效载荷将保持不变；</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a:t>
            </a:r>
            <a:r>
              <a:rPr lang="zh-CN" altLang="en-US" sz="1400" dirty="0">
                <a:solidFill>
                  <a:srgbClr val="FF0000"/>
                </a:solidFill>
                <a:latin typeface="微软雅黑"/>
                <a:ea typeface="微软雅黑"/>
                <a:cs typeface="Arial"/>
              </a:rPr>
              <a:t>在接收时，从接收开始到接收指示被接收，</a:t>
            </a:r>
            <a:r>
              <a:rPr lang="en-US" altLang="zh-CN" sz="1400" dirty="0">
                <a:solidFill>
                  <a:srgbClr val="FF0000"/>
                </a:solidFill>
                <a:latin typeface="微软雅黑"/>
                <a:ea typeface="微软雅黑"/>
                <a:cs typeface="Arial"/>
              </a:rPr>
              <a:t>N-SDU</a:t>
            </a:r>
            <a:r>
              <a:rPr lang="zh-CN" altLang="en-US" sz="1400" dirty="0">
                <a:solidFill>
                  <a:srgbClr val="FF0000"/>
                </a:solidFill>
                <a:latin typeface="微软雅黑"/>
                <a:ea typeface="微软雅黑"/>
                <a:cs typeface="Arial"/>
              </a:rPr>
              <a:t>数据访问将被锁定</a:t>
            </a:r>
            <a:r>
              <a:rPr lang="zh-CN" altLang="en-US" sz="1400" dirty="0">
                <a:latin typeface="微软雅黑"/>
                <a:ea typeface="微软雅黑"/>
                <a:cs typeface="Arial"/>
              </a:rPr>
              <a:t>。</a:t>
            </a:r>
            <a:endParaRPr lang="en-US" altLang="zh-CN" sz="14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latin typeface="微软雅黑"/>
              <a:ea typeface="微软雅黑"/>
              <a:cs typeface="Arial"/>
            </a:endParaRPr>
          </a:p>
        </p:txBody>
      </p:sp>
    </p:spTree>
    <p:extLst>
      <p:ext uri="{BB962C8B-B14F-4D97-AF65-F5344CB8AC3E}">
        <p14:creationId xmlns:p14="http://schemas.microsoft.com/office/powerpoint/2010/main" val="4281583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652198" cy="4062651"/>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连接和相互关系</a:t>
            </a:r>
            <a:endParaRPr lang="en-US" altLang="ja-JP"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在运行时，</a:t>
            </a:r>
            <a:r>
              <a:rPr lang="en-US" altLang="zh-CN" sz="1400" dirty="0">
                <a:latin typeface="微软雅黑"/>
                <a:ea typeface="微软雅黑"/>
                <a:cs typeface="Arial"/>
              </a:rPr>
              <a:t>CAN</a:t>
            </a:r>
            <a:r>
              <a:rPr lang="zh-CN" altLang="en-US" sz="1400" dirty="0">
                <a:latin typeface="微软雅黑"/>
                <a:ea typeface="微软雅黑"/>
                <a:cs typeface="Arial"/>
              </a:rPr>
              <a:t>传输模块必须具有管理传输连接所需的所有信息。因此，应该静态配置以下属性</a:t>
            </a:r>
            <a:r>
              <a:rPr lang="en-US" altLang="zh-CN" sz="1400" dirty="0">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a:t>
            </a:r>
            <a:r>
              <a:rPr lang="en-US" altLang="zh-CN" sz="1400" dirty="0">
                <a:latin typeface="微软雅黑"/>
                <a:ea typeface="微软雅黑"/>
                <a:cs typeface="Arial"/>
              </a:rPr>
              <a:t>CAN N-SDU</a:t>
            </a:r>
            <a:r>
              <a:rPr lang="zh-CN" altLang="en-US" sz="1400" dirty="0">
                <a:latin typeface="微软雅黑"/>
                <a:ea typeface="微软雅黑"/>
                <a:cs typeface="Arial"/>
              </a:rPr>
              <a:t>的数目</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）每个</a:t>
            </a:r>
            <a:r>
              <a:rPr lang="en-US" altLang="zh-CN" sz="1400" dirty="0">
                <a:latin typeface="微软雅黑"/>
                <a:ea typeface="微软雅黑"/>
                <a:cs typeface="Arial"/>
              </a:rPr>
              <a:t>CAN </a:t>
            </a:r>
            <a:r>
              <a:rPr lang="en-US" altLang="zh-CN" sz="1400" dirty="0">
                <a:solidFill>
                  <a:srgbClr val="FF0000"/>
                </a:solidFill>
                <a:latin typeface="微软雅黑"/>
                <a:ea typeface="微软雅黑"/>
                <a:cs typeface="Arial"/>
              </a:rPr>
              <a:t>N-SDU</a:t>
            </a:r>
            <a:r>
              <a:rPr lang="zh-CN" altLang="en-US" sz="1400" dirty="0">
                <a:solidFill>
                  <a:srgbClr val="FF0000"/>
                </a:solidFill>
                <a:latin typeface="微软雅黑"/>
                <a:ea typeface="微软雅黑"/>
                <a:cs typeface="Arial"/>
              </a:rPr>
              <a:t>的唯一标识符</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3</a:t>
            </a:r>
            <a:r>
              <a:rPr lang="zh-CN" altLang="en-US" sz="1400" dirty="0">
                <a:latin typeface="微软雅黑"/>
                <a:ea typeface="微软雅黑"/>
                <a:cs typeface="Arial"/>
              </a:rPr>
              <a:t>）每个</a:t>
            </a:r>
            <a:r>
              <a:rPr lang="en-US" altLang="zh-CN" sz="1400" dirty="0">
                <a:latin typeface="微软雅黑"/>
                <a:ea typeface="微软雅黑"/>
                <a:cs typeface="Arial"/>
              </a:rPr>
              <a:t>CAN</a:t>
            </a:r>
            <a:r>
              <a:rPr lang="zh-CN" altLang="en-US" sz="1400" dirty="0">
                <a:latin typeface="微软雅黑"/>
                <a:ea typeface="微软雅黑"/>
                <a:cs typeface="Arial"/>
              </a:rPr>
              <a:t>的</a:t>
            </a:r>
            <a:r>
              <a:rPr lang="zh-CN" altLang="en-US" sz="1400" dirty="0">
                <a:solidFill>
                  <a:srgbClr val="FF0000"/>
                </a:solidFill>
                <a:latin typeface="微软雅黑"/>
                <a:ea typeface="微软雅黑"/>
                <a:cs typeface="Arial"/>
              </a:rPr>
              <a:t>通信方向</a:t>
            </a:r>
            <a:r>
              <a:rPr lang="en-US" altLang="zh-CN" sz="1400" dirty="0">
                <a:latin typeface="微软雅黑"/>
                <a:ea typeface="微软雅黑"/>
                <a:cs typeface="Arial"/>
              </a:rPr>
              <a:t>N-SDU (Tx</a:t>
            </a:r>
            <a:r>
              <a:rPr lang="zh-CN" altLang="en-US" sz="1400" dirty="0">
                <a:latin typeface="微软雅黑"/>
                <a:ea typeface="微软雅黑"/>
                <a:cs typeface="Arial"/>
              </a:rPr>
              <a:t>或</a:t>
            </a:r>
            <a:r>
              <a:rPr lang="en-US" altLang="zh-CN" sz="1400" dirty="0">
                <a:latin typeface="微软雅黑"/>
                <a:ea typeface="微软雅黑"/>
                <a:cs typeface="Arial"/>
              </a:rPr>
              <a:t>Rx)</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4</a:t>
            </a:r>
            <a:r>
              <a:rPr lang="zh-CN" altLang="en-US" sz="1400" dirty="0">
                <a:latin typeface="微软雅黑"/>
                <a:ea typeface="微软雅黑"/>
                <a:cs typeface="Arial"/>
              </a:rPr>
              <a:t>）每个连接的</a:t>
            </a:r>
            <a:r>
              <a:rPr lang="zh-CN" altLang="en-US" sz="1400" dirty="0">
                <a:solidFill>
                  <a:srgbClr val="FF0000"/>
                </a:solidFill>
                <a:latin typeface="微软雅黑"/>
                <a:ea typeface="微软雅黑"/>
                <a:cs typeface="Arial"/>
              </a:rPr>
              <a:t>寻址格式</a:t>
            </a:r>
            <a:r>
              <a:rPr lang="en-US" altLang="zh-CN" sz="1400" dirty="0">
                <a:latin typeface="微软雅黑"/>
                <a:ea typeface="微软雅黑"/>
                <a:cs typeface="Arial"/>
              </a:rPr>
              <a:t>(</a:t>
            </a:r>
            <a:r>
              <a:rPr lang="zh-CN" altLang="en-US" sz="1400" dirty="0">
                <a:latin typeface="微软雅黑"/>
                <a:ea typeface="微软雅黑"/>
                <a:cs typeface="Arial"/>
              </a:rPr>
              <a:t>普通、扩展、混合</a:t>
            </a:r>
            <a:r>
              <a:rPr lang="en-US" altLang="zh-CN" sz="1400" dirty="0">
                <a:latin typeface="微软雅黑"/>
                <a:ea typeface="微软雅黑"/>
                <a:cs typeface="Arial"/>
              </a:rPr>
              <a:t>11</a:t>
            </a:r>
            <a:r>
              <a:rPr lang="zh-CN" altLang="en-US" sz="1400" dirty="0">
                <a:latin typeface="微软雅黑"/>
                <a:ea typeface="微软雅黑"/>
                <a:cs typeface="Arial"/>
              </a:rPr>
              <a:t>位、普通固定或混合</a:t>
            </a:r>
            <a:r>
              <a:rPr lang="en-US" altLang="zh-CN" sz="1400" dirty="0">
                <a:latin typeface="微软雅黑"/>
                <a:ea typeface="微软雅黑"/>
                <a:cs typeface="Arial"/>
              </a:rPr>
              <a:t>29</a:t>
            </a:r>
            <a:r>
              <a:rPr lang="zh-CN" altLang="en-US" sz="1400" dirty="0">
                <a:latin typeface="微软雅黑"/>
                <a:ea typeface="微软雅黑"/>
                <a:cs typeface="Arial"/>
              </a:rPr>
              <a:t>位</a:t>
            </a:r>
            <a:r>
              <a:rPr lang="en-US" altLang="zh-CN" sz="1400" dirty="0">
                <a:latin typeface="微软雅黑"/>
                <a:ea typeface="微软雅黑"/>
                <a:cs typeface="Arial"/>
              </a:rPr>
              <a:t>)</a:t>
            </a:r>
            <a:r>
              <a:rPr lang="zh-CN" altLang="en-US" sz="1400" dirty="0">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Normal</a:t>
            </a:r>
            <a:r>
              <a:rPr lang="zh-CN" altLang="en-US" sz="1400" dirty="0">
                <a:latin typeface="微软雅黑"/>
                <a:ea typeface="微软雅黑"/>
                <a:cs typeface="Arial"/>
              </a:rPr>
              <a:t>：</a:t>
            </a:r>
            <a:r>
              <a:rPr lang="en-US" altLang="zh-CN" sz="1400" dirty="0">
                <a:latin typeface="微软雅黑"/>
                <a:ea typeface="微软雅黑"/>
                <a:cs typeface="Arial"/>
              </a:rPr>
              <a:t>none</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Extended</a:t>
            </a:r>
            <a:r>
              <a:rPr lang="zh-CN" altLang="en-US" sz="1400" dirty="0">
                <a:latin typeface="微软雅黑"/>
                <a:ea typeface="微软雅黑"/>
                <a:cs typeface="Arial"/>
              </a:rPr>
              <a:t>：</a:t>
            </a:r>
            <a:r>
              <a:rPr lang="en-US" altLang="zh-CN" sz="1400" dirty="0">
                <a:latin typeface="微软雅黑"/>
                <a:ea typeface="微软雅黑"/>
                <a:cs typeface="Arial"/>
              </a:rPr>
              <a:t>N_TA</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Mixed 11 bit</a:t>
            </a:r>
            <a:r>
              <a:rPr lang="zh-CN" altLang="en-US" sz="1400" dirty="0">
                <a:latin typeface="微软雅黑"/>
                <a:ea typeface="微软雅黑"/>
                <a:cs typeface="Arial"/>
              </a:rPr>
              <a:t>：</a:t>
            </a:r>
            <a:r>
              <a:rPr lang="en-US" altLang="zh-CN" sz="1400" dirty="0">
                <a:latin typeface="微软雅黑"/>
                <a:ea typeface="微软雅黑"/>
                <a:cs typeface="Arial"/>
              </a:rPr>
              <a:t>N_AE</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Normal fixed</a:t>
            </a:r>
            <a:r>
              <a:rPr lang="zh-CN" altLang="en-US" sz="1400" dirty="0">
                <a:latin typeface="微软雅黑"/>
                <a:ea typeface="微软雅黑"/>
                <a:cs typeface="Arial"/>
              </a:rPr>
              <a:t>：</a:t>
            </a:r>
            <a:r>
              <a:rPr lang="en-US" altLang="zh-CN" sz="1400" dirty="0">
                <a:latin typeface="微软雅黑"/>
                <a:ea typeface="微软雅黑"/>
                <a:cs typeface="Arial"/>
              </a:rPr>
              <a:t>N_TA, N_SA</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Mixed 29 bit</a:t>
            </a:r>
            <a:r>
              <a:rPr lang="zh-CN" altLang="en-US" sz="1400" dirty="0">
                <a:latin typeface="微软雅黑"/>
                <a:ea typeface="微软雅黑"/>
                <a:cs typeface="Arial"/>
              </a:rPr>
              <a:t>：</a:t>
            </a:r>
            <a:r>
              <a:rPr lang="en-US" altLang="zh-CN" sz="1400" dirty="0">
                <a:latin typeface="微软雅黑"/>
                <a:ea typeface="微软雅黑"/>
                <a:cs typeface="Arial"/>
              </a:rPr>
              <a:t>N_TA, N_SA, N_AE</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4</a:t>
            </a:r>
            <a:r>
              <a:rPr lang="zh-CN" altLang="en-US" sz="1400" dirty="0">
                <a:latin typeface="微软雅黑"/>
                <a:ea typeface="微软雅黑"/>
                <a:cs typeface="Arial"/>
              </a:rPr>
              <a:t>）每个连接的寻址格式（普通、扩展或混合），如果是扩展寻址格式，则为</a:t>
            </a:r>
            <a:r>
              <a:rPr lang="en-US" altLang="zh-CN" sz="1400" dirty="0">
                <a:latin typeface="微软雅黑"/>
                <a:ea typeface="微软雅黑"/>
                <a:cs typeface="Arial"/>
              </a:rPr>
              <a:t>N_TA</a:t>
            </a:r>
            <a:r>
              <a:rPr lang="zh-CN" altLang="en-US" sz="1400" dirty="0">
                <a:latin typeface="微软雅黑"/>
                <a:ea typeface="微软雅黑"/>
                <a:cs typeface="Arial"/>
              </a:rPr>
              <a:t>值，如果是混合寻址格式，则为</a:t>
            </a:r>
            <a:r>
              <a:rPr lang="en-US" altLang="zh-CN" sz="1400" dirty="0">
                <a:latin typeface="微软雅黑"/>
                <a:ea typeface="微软雅黑"/>
                <a:cs typeface="Arial"/>
              </a:rPr>
              <a:t>N_AE</a:t>
            </a:r>
            <a:r>
              <a:rPr lang="zh-CN" altLang="en-US" sz="1400" dirty="0">
                <a:latin typeface="微软雅黑"/>
                <a:ea typeface="微软雅黑"/>
                <a:cs typeface="Arial"/>
              </a:rPr>
              <a:t>值。</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5</a:t>
            </a:r>
            <a:r>
              <a:rPr lang="zh-CN" altLang="en-US" sz="1400" dirty="0">
                <a:latin typeface="微软雅黑"/>
                <a:ea typeface="微软雅黑"/>
                <a:cs typeface="Arial"/>
              </a:rPr>
              <a:t>）关联的</a:t>
            </a:r>
            <a:r>
              <a:rPr lang="en-US" altLang="zh-CN" sz="1400" dirty="0">
                <a:latin typeface="微软雅黑"/>
                <a:ea typeface="微软雅黑"/>
                <a:cs typeface="Arial"/>
              </a:rPr>
              <a:t>CAN </a:t>
            </a:r>
            <a:r>
              <a:rPr lang="en-US" altLang="zh-CN" sz="1400" dirty="0">
                <a:solidFill>
                  <a:srgbClr val="FF0000"/>
                </a:solidFill>
                <a:latin typeface="微软雅黑"/>
                <a:ea typeface="微软雅黑"/>
                <a:cs typeface="Arial"/>
              </a:rPr>
              <a:t>L-SDU</a:t>
            </a:r>
            <a:r>
              <a:rPr lang="zh-CN" altLang="en-US" sz="1400" dirty="0">
                <a:solidFill>
                  <a:srgbClr val="FF0000"/>
                </a:solidFill>
                <a:latin typeface="微软雅黑"/>
                <a:ea typeface="微软雅黑"/>
                <a:cs typeface="Arial"/>
              </a:rPr>
              <a:t>标识符</a:t>
            </a:r>
            <a:r>
              <a:rPr lang="zh-CN" altLang="en-US" sz="1400" dirty="0">
                <a:latin typeface="微软雅黑"/>
                <a:ea typeface="微软雅黑"/>
                <a:cs typeface="Arial"/>
              </a:rPr>
              <a:t>，每个</a:t>
            </a:r>
            <a:r>
              <a:rPr lang="en-US" altLang="zh-CN" sz="1400" dirty="0">
                <a:latin typeface="微软雅黑"/>
                <a:ea typeface="微软雅黑"/>
                <a:cs typeface="Arial"/>
              </a:rPr>
              <a:t>CAN N-SDU</a:t>
            </a:r>
            <a:r>
              <a:rPr lang="zh-CN" altLang="en-US" sz="1400" dirty="0">
                <a:latin typeface="微软雅黑"/>
                <a:ea typeface="微软雅黑"/>
                <a:cs typeface="Arial"/>
              </a:rPr>
              <a:t>标识符，如果需要</a:t>
            </a:r>
            <a:r>
              <a:rPr lang="en-US" altLang="zh-CN" sz="1400" dirty="0">
                <a:latin typeface="微软雅黑"/>
                <a:ea typeface="微软雅黑"/>
                <a:cs typeface="Arial"/>
              </a:rPr>
              <a:t>(</a:t>
            </a:r>
            <a:r>
              <a:rPr lang="zh-CN" altLang="en-US" sz="1400" dirty="0">
                <a:latin typeface="微软雅黑"/>
                <a:ea typeface="微软雅黑"/>
                <a:cs typeface="Arial"/>
              </a:rPr>
              <a:t>多帧分割会话</a:t>
            </a:r>
            <a:r>
              <a:rPr lang="en-US" altLang="zh-CN" sz="1400" dirty="0">
                <a:latin typeface="微软雅黑"/>
                <a:ea typeface="微软雅黑"/>
                <a:cs typeface="Arial"/>
              </a:rPr>
              <a:t>)</a:t>
            </a:r>
            <a:r>
              <a:rPr lang="zh-CN" altLang="en-US" sz="1400" dirty="0">
                <a:latin typeface="微软雅黑"/>
                <a:ea typeface="微软雅黑"/>
                <a:cs typeface="Arial"/>
              </a:rPr>
              <a:t>，</a:t>
            </a:r>
            <a:r>
              <a:rPr lang="en-US" altLang="zh-CN" sz="1400" dirty="0">
                <a:latin typeface="微软雅黑"/>
                <a:ea typeface="微软雅黑"/>
                <a:cs typeface="Arial"/>
              </a:rPr>
              <a:t>CAN L-SDU</a:t>
            </a:r>
            <a:r>
              <a:rPr lang="zh-CN" altLang="en-US" sz="1400" dirty="0">
                <a:latin typeface="微软雅黑"/>
                <a:ea typeface="微软雅黑"/>
                <a:cs typeface="Arial"/>
              </a:rPr>
              <a:t>标识符用于传输</a:t>
            </a:r>
            <a:r>
              <a:rPr lang="en-US" altLang="zh-CN" sz="1400" dirty="0">
                <a:latin typeface="微软雅黑"/>
                <a:ea typeface="微软雅黑"/>
                <a:cs typeface="Arial"/>
              </a:rPr>
              <a:t>CAN FC N-PDU</a:t>
            </a:r>
            <a:r>
              <a:rPr lang="zh-CN" altLang="en-US" sz="1400" dirty="0">
                <a:latin typeface="微软雅黑"/>
                <a:ea typeface="微软雅黑"/>
                <a:cs typeface="Arial"/>
              </a:rPr>
              <a:t>经典</a:t>
            </a:r>
            <a:r>
              <a:rPr lang="en-US" altLang="zh-CN" sz="1400" dirty="0">
                <a:latin typeface="微软雅黑"/>
                <a:ea typeface="微软雅黑"/>
                <a:cs typeface="Arial"/>
              </a:rPr>
              <a:t>CAN</a:t>
            </a:r>
            <a:r>
              <a:rPr lang="zh-CN" altLang="en-US" sz="1400" dirty="0">
                <a:latin typeface="微软雅黑"/>
                <a:ea typeface="微软雅黑"/>
                <a:cs typeface="Arial"/>
              </a:rPr>
              <a:t>帧和</a:t>
            </a:r>
            <a:r>
              <a:rPr lang="en-US" altLang="zh-CN" sz="1400" dirty="0">
                <a:latin typeface="微软雅黑"/>
                <a:ea typeface="微软雅黑"/>
                <a:cs typeface="Arial"/>
              </a:rPr>
              <a:t>CAN FD</a:t>
            </a:r>
            <a:r>
              <a:rPr lang="zh-CN" altLang="en-US" sz="1400" dirty="0">
                <a:latin typeface="微软雅黑"/>
                <a:ea typeface="微软雅黑"/>
                <a:cs typeface="Arial"/>
              </a:rPr>
              <a:t>帧。</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600" dirty="0">
              <a:latin typeface="微软雅黑"/>
              <a:ea typeface="微软雅黑"/>
              <a:cs typeface="Arial"/>
            </a:endParaRPr>
          </a:p>
        </p:txBody>
      </p:sp>
    </p:spTree>
    <p:extLst>
      <p:ext uri="{BB962C8B-B14F-4D97-AF65-F5344CB8AC3E}">
        <p14:creationId xmlns:p14="http://schemas.microsoft.com/office/powerpoint/2010/main" val="4239406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652198" cy="800219"/>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帧类型</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err="1">
                <a:latin typeface="微软雅黑"/>
                <a:ea typeface="微软雅黑"/>
                <a:cs typeface="Arial"/>
              </a:rPr>
              <a:t>CanTp</a:t>
            </a:r>
            <a:r>
              <a:rPr lang="zh-CN" altLang="en-US" sz="1400" dirty="0">
                <a:latin typeface="微软雅黑"/>
                <a:ea typeface="微软雅黑"/>
                <a:cs typeface="Arial"/>
              </a:rPr>
              <a:t>提供四种帧类型对网络层数据进行解析。分别是单帧（</a:t>
            </a:r>
            <a:r>
              <a:rPr lang="en-US" altLang="zh-CN" sz="1400" dirty="0" err="1">
                <a:latin typeface="微软雅黑"/>
                <a:ea typeface="微软雅黑"/>
                <a:cs typeface="Arial"/>
              </a:rPr>
              <a:t>Signle</a:t>
            </a:r>
            <a:r>
              <a:rPr lang="en-US" altLang="zh-CN" sz="1400" dirty="0">
                <a:latin typeface="微软雅黑"/>
                <a:ea typeface="微软雅黑"/>
                <a:cs typeface="Arial"/>
              </a:rPr>
              <a:t> Frame</a:t>
            </a:r>
            <a:r>
              <a:rPr lang="zh-CN" altLang="en-US" sz="1400" dirty="0">
                <a:latin typeface="微软雅黑"/>
                <a:ea typeface="微软雅黑"/>
                <a:cs typeface="Arial"/>
              </a:rPr>
              <a:t>），首帧（</a:t>
            </a:r>
            <a:r>
              <a:rPr lang="en-US" altLang="zh-CN" sz="1400" dirty="0">
                <a:latin typeface="微软雅黑"/>
                <a:ea typeface="微软雅黑"/>
                <a:cs typeface="Arial"/>
              </a:rPr>
              <a:t>Frist Frame</a:t>
            </a:r>
            <a:r>
              <a:rPr lang="zh-CN" altLang="en-US" sz="1400" dirty="0">
                <a:latin typeface="微软雅黑"/>
                <a:ea typeface="微软雅黑"/>
                <a:cs typeface="Arial"/>
              </a:rPr>
              <a:t>），连续帧（</a:t>
            </a:r>
            <a:r>
              <a:rPr lang="en-US" altLang="zh-CN" sz="1400" dirty="0">
                <a:latin typeface="微软雅黑"/>
                <a:ea typeface="微软雅黑"/>
                <a:cs typeface="Arial"/>
              </a:rPr>
              <a:t>Consecutive Frame</a:t>
            </a:r>
            <a:r>
              <a:rPr lang="zh-CN" altLang="en-US" sz="1400" dirty="0">
                <a:latin typeface="微软雅黑"/>
                <a:ea typeface="微软雅黑"/>
                <a:cs typeface="Arial"/>
              </a:rPr>
              <a:t>），流控帧（</a:t>
            </a:r>
            <a:r>
              <a:rPr lang="en-US" altLang="zh-CN" sz="1400" dirty="0">
                <a:latin typeface="微软雅黑"/>
                <a:ea typeface="微软雅黑"/>
                <a:cs typeface="Arial"/>
              </a:rPr>
              <a:t>Flow Control</a:t>
            </a:r>
            <a:r>
              <a:rPr lang="zh-CN" altLang="en-US" sz="1400" dirty="0">
                <a:latin typeface="微软雅黑"/>
                <a:ea typeface="微软雅黑"/>
                <a:cs typeface="Arial"/>
              </a:rPr>
              <a:t>）</a:t>
            </a:r>
            <a:endParaRPr lang="en-US" altLang="zh-CN" sz="1400" dirty="0">
              <a:latin typeface="微软雅黑"/>
              <a:ea typeface="微软雅黑"/>
              <a:cs typeface="Arial"/>
            </a:endParaRPr>
          </a:p>
        </p:txBody>
      </p:sp>
      <p:pic>
        <p:nvPicPr>
          <p:cNvPr id="23554" name="Picture 2">
            <a:extLst>
              <a:ext uri="{FF2B5EF4-FFF2-40B4-BE49-F238E27FC236}">
                <a16:creationId xmlns:a16="http://schemas.microsoft.com/office/drawing/2014/main" id="{29AF20E9-4819-41D6-9924-9C1F25468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5596" y="2077363"/>
            <a:ext cx="7272808" cy="420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8752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652198" cy="4893647"/>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帧类型</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a:latin typeface="微软雅黑"/>
                <a:ea typeface="微软雅黑"/>
                <a:cs typeface="Arial"/>
              </a:rPr>
              <a:t>单帧</a:t>
            </a:r>
            <a:endParaRPr lang="en-US" altLang="ja-JP"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对于未分段的数据（</a:t>
            </a:r>
            <a:r>
              <a:rPr lang="zh-CN" altLang="en-US" sz="1400" dirty="0">
                <a:solidFill>
                  <a:srgbClr val="FF0000"/>
                </a:solidFill>
                <a:latin typeface="微软雅黑"/>
                <a:ea typeface="微软雅黑"/>
                <a:cs typeface="Arial"/>
              </a:rPr>
              <a:t>一个</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报文能发送完成</a:t>
            </a:r>
            <a:r>
              <a:rPr lang="zh-CN" altLang="en-US" sz="1400" dirty="0">
                <a:latin typeface="微软雅黑"/>
                <a:ea typeface="微软雅黑"/>
                <a:cs typeface="Arial"/>
              </a:rPr>
              <a:t>）</a:t>
            </a:r>
            <a:r>
              <a:rPr lang="en-US" altLang="zh-CN" sz="1400" dirty="0" err="1">
                <a:latin typeface="微软雅黑"/>
                <a:ea typeface="微软雅黑"/>
                <a:cs typeface="Arial"/>
              </a:rPr>
              <a:t>CanTp</a:t>
            </a:r>
            <a:r>
              <a:rPr lang="zh-CN" altLang="en-US" sz="1400" dirty="0">
                <a:latin typeface="微软雅黑"/>
                <a:ea typeface="微软雅黑"/>
                <a:cs typeface="Arial"/>
              </a:rPr>
              <a:t>提供了协议的优化实现，将数据长度嵌入在</a:t>
            </a:r>
            <a:r>
              <a:rPr lang="en-US" altLang="zh-CN" sz="1400" dirty="0">
                <a:latin typeface="微软雅黑"/>
                <a:ea typeface="微软雅黑"/>
                <a:cs typeface="Arial"/>
              </a:rPr>
              <a:t>PCI</a:t>
            </a:r>
            <a:r>
              <a:rPr lang="zh-CN" altLang="en-US" sz="1400" dirty="0">
                <a:latin typeface="微软雅黑"/>
                <a:ea typeface="微软雅黑"/>
                <a:cs typeface="Arial"/>
              </a:rPr>
              <a:t>字节中，单帧一般是传输不分段数据和用于建立数据传输请求</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a:latin typeface="微软雅黑"/>
                <a:ea typeface="微软雅黑"/>
                <a:cs typeface="Arial"/>
              </a:rPr>
              <a:t>首帧</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首帧用于传递不能单帧传输数据的第一帧数据，接收方接收到首帧后，应</a:t>
            </a:r>
            <a:r>
              <a:rPr lang="zh-CN" altLang="en-US" sz="1400" dirty="0">
                <a:solidFill>
                  <a:srgbClr val="FF0000"/>
                </a:solidFill>
                <a:latin typeface="微软雅黑"/>
                <a:ea typeface="微软雅黑"/>
                <a:cs typeface="Arial"/>
              </a:rPr>
              <a:t>返回流控帧</a:t>
            </a:r>
            <a:r>
              <a:rPr lang="zh-CN" altLang="en-US" sz="1400" dirty="0">
                <a:latin typeface="微软雅黑"/>
                <a:ea typeface="微软雅黑"/>
                <a:cs typeface="Arial"/>
              </a:rPr>
              <a:t>告知接收能力，同时做好接收多帧的准备</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a:latin typeface="微软雅黑"/>
                <a:ea typeface="微软雅黑"/>
                <a:cs typeface="Arial"/>
              </a:rPr>
              <a:t>连续帧</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连续帧应在首帧之后发送，接收节点一旦收到连续帧，应将全部数据组装完成</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a:latin typeface="微软雅黑"/>
                <a:ea typeface="微软雅黑"/>
                <a:cs typeface="Arial"/>
              </a:rPr>
              <a:t>流控帧</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ja-JP" altLang="en-US" sz="1400" dirty="0">
                <a:latin typeface="微软雅黑"/>
                <a:ea typeface="微软雅黑"/>
                <a:cs typeface="Arial"/>
              </a:rPr>
              <a:t>流控帧</a:t>
            </a:r>
            <a:r>
              <a:rPr lang="ja-JP" altLang="en-US" sz="1400" dirty="0">
                <a:solidFill>
                  <a:schemeClr val="tx1"/>
                </a:solidFill>
                <a:latin typeface="微软雅黑"/>
                <a:ea typeface="微软雅黑"/>
                <a:cs typeface="Arial"/>
              </a:rPr>
              <a:t>的</a:t>
            </a:r>
            <a:r>
              <a:rPr lang="ja-JP" altLang="en-US" sz="1400" dirty="0">
                <a:solidFill>
                  <a:srgbClr val="FF0000"/>
                </a:solidFill>
                <a:latin typeface="微软雅黑"/>
                <a:ea typeface="微软雅黑"/>
                <a:cs typeface="Arial"/>
              </a:rPr>
              <a:t>作用是调节连续帧的发送速率</a:t>
            </a:r>
            <a:r>
              <a:rPr lang="ja-JP" altLang="en-US" sz="1400" dirty="0">
                <a:latin typeface="微软雅黑"/>
                <a:ea typeface="微软雅黑"/>
                <a:cs typeface="Arial"/>
              </a:rPr>
              <a:t>，流控帧应包含帧的控制信息：</a:t>
            </a:r>
            <a:r>
              <a:rPr lang="en-US" altLang="zh-CN" sz="1400" dirty="0">
                <a:latin typeface="微软雅黑"/>
                <a:ea typeface="微软雅黑"/>
                <a:cs typeface="Arial"/>
              </a:rPr>
              <a:t>FS</a:t>
            </a:r>
            <a:r>
              <a:rPr lang="zh-CN" altLang="en-US" sz="1400" dirty="0">
                <a:latin typeface="微软雅黑"/>
                <a:ea typeface="微软雅黑"/>
                <a:cs typeface="Arial"/>
              </a:rPr>
              <a:t>，</a:t>
            </a:r>
            <a:r>
              <a:rPr lang="en-US" altLang="zh-CN" sz="1400" dirty="0">
                <a:latin typeface="微软雅黑"/>
                <a:ea typeface="微软雅黑"/>
                <a:cs typeface="Arial"/>
              </a:rPr>
              <a:t>BS</a:t>
            </a:r>
            <a:r>
              <a:rPr lang="zh-CN" altLang="en-US" sz="1400" dirty="0">
                <a:latin typeface="微软雅黑"/>
                <a:ea typeface="微软雅黑"/>
                <a:cs typeface="Arial"/>
              </a:rPr>
              <a:t>，</a:t>
            </a:r>
            <a:r>
              <a:rPr lang="en-US" altLang="zh-CN" sz="1400" dirty="0" err="1">
                <a:latin typeface="微软雅黑"/>
                <a:ea typeface="微软雅黑"/>
                <a:cs typeface="Arial"/>
              </a:rPr>
              <a:t>STmin</a:t>
            </a:r>
            <a:r>
              <a:rPr lang="zh-CN" altLang="en-US" sz="1400" dirty="0">
                <a:latin typeface="微软雅黑"/>
                <a:ea typeface="微软雅黑"/>
                <a:cs typeface="Arial"/>
              </a:rPr>
              <a:t>。</a:t>
            </a:r>
            <a:r>
              <a:rPr lang="ja-JP" altLang="en-US" sz="1400" dirty="0">
                <a:solidFill>
                  <a:srgbClr val="FF0000"/>
                </a:solidFill>
                <a:latin typeface="微软雅黑"/>
                <a:ea typeface="微软雅黑"/>
                <a:cs typeface="Arial"/>
              </a:rPr>
              <a:t>在收到首帧后就应返回流控帧，告知发送方当前接收状态以及接收能力</a:t>
            </a:r>
            <a:r>
              <a:rPr lang="ja-JP" altLang="en-US" sz="1400" dirty="0">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BS</a:t>
            </a:r>
            <a:r>
              <a:rPr lang="zh-CN" altLang="en-US" sz="1400" dirty="0">
                <a:latin typeface="微软雅黑"/>
                <a:ea typeface="微软雅黑"/>
                <a:cs typeface="Arial"/>
              </a:rPr>
              <a:t>（</a:t>
            </a:r>
            <a:r>
              <a:rPr lang="en-US" altLang="zh-CN" sz="1400" dirty="0">
                <a:latin typeface="微软雅黑"/>
                <a:ea typeface="微软雅黑"/>
                <a:cs typeface="Arial"/>
              </a:rPr>
              <a:t>Block Size</a:t>
            </a:r>
            <a:r>
              <a:rPr lang="zh-CN" altLang="en-US" sz="1400" dirty="0">
                <a:latin typeface="微软雅黑"/>
                <a:ea typeface="微软雅黑"/>
                <a:cs typeface="Arial"/>
              </a:rPr>
              <a:t>）：</a:t>
            </a:r>
            <a:r>
              <a:rPr lang="ja-JP" altLang="en-US" sz="1400" dirty="0">
                <a:latin typeface="微软雅黑"/>
                <a:ea typeface="微软雅黑"/>
                <a:cs typeface="Arial"/>
              </a:rPr>
              <a:t>发送的数据量。</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err="1">
                <a:latin typeface="微软雅黑"/>
                <a:ea typeface="微软雅黑"/>
                <a:cs typeface="Arial"/>
              </a:rPr>
              <a:t>STmin</a:t>
            </a:r>
            <a:r>
              <a:rPr lang="zh-CN" altLang="en-US" sz="1400" dirty="0">
                <a:latin typeface="微软雅黑"/>
                <a:ea typeface="微软雅黑"/>
                <a:cs typeface="Arial"/>
              </a:rPr>
              <a:t>（</a:t>
            </a:r>
            <a:r>
              <a:rPr lang="en-US" altLang="zh-CN" sz="1400" dirty="0">
                <a:latin typeface="微软雅黑"/>
                <a:ea typeface="微软雅黑"/>
                <a:cs typeface="Arial"/>
              </a:rPr>
              <a:t>Separation Time Min</a:t>
            </a:r>
            <a:r>
              <a:rPr lang="zh-CN" altLang="en-US" sz="1400" dirty="0">
                <a:latin typeface="微软雅黑"/>
                <a:ea typeface="微软雅黑"/>
                <a:cs typeface="Arial"/>
              </a:rPr>
              <a:t>）：</a:t>
            </a:r>
            <a:r>
              <a:rPr lang="ja-JP" altLang="en-US" sz="1400" dirty="0">
                <a:latin typeface="微软雅黑"/>
                <a:ea typeface="微软雅黑"/>
                <a:cs typeface="Arial"/>
              </a:rPr>
              <a:t>多帧间的最小间隔时间。</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FS</a:t>
            </a:r>
            <a:r>
              <a:rPr lang="zh-CN" altLang="en-US" sz="1400" dirty="0">
                <a:latin typeface="微软雅黑"/>
                <a:ea typeface="微软雅黑"/>
                <a:cs typeface="Arial"/>
              </a:rPr>
              <a:t>（</a:t>
            </a:r>
            <a:r>
              <a:rPr lang="en-US" altLang="zh-CN" sz="1400" dirty="0">
                <a:latin typeface="微软雅黑"/>
                <a:ea typeface="微软雅黑"/>
                <a:cs typeface="Arial"/>
              </a:rPr>
              <a:t>Flow Status</a:t>
            </a:r>
            <a:r>
              <a:rPr lang="zh-CN" altLang="en-US" sz="1400" dirty="0">
                <a:latin typeface="微软雅黑"/>
                <a:ea typeface="微软雅黑"/>
                <a:cs typeface="Arial"/>
              </a:rPr>
              <a:t>）</a:t>
            </a:r>
            <a:r>
              <a:rPr lang="ja-JP" altLang="en-US" sz="1400" dirty="0">
                <a:latin typeface="微软雅黑"/>
                <a:ea typeface="微软雅黑"/>
                <a:cs typeface="Arial"/>
              </a:rPr>
              <a:t>有三种状态：</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a:t>
            </a:r>
            <a:r>
              <a:rPr lang="en-US" altLang="zh-CN" sz="1400" dirty="0">
                <a:latin typeface="微软雅黑"/>
                <a:ea typeface="微软雅黑"/>
                <a:cs typeface="Arial"/>
              </a:rPr>
              <a:t>FC.CTS</a:t>
            </a:r>
            <a:r>
              <a:rPr lang="zh-CN" altLang="en-US" sz="1400" dirty="0">
                <a:latin typeface="微软雅黑"/>
                <a:ea typeface="微软雅黑"/>
                <a:cs typeface="Arial"/>
              </a:rPr>
              <a:t>：</a:t>
            </a:r>
            <a:r>
              <a:rPr lang="en-US" altLang="zh-CN" sz="1400" dirty="0">
                <a:latin typeface="微软雅黑"/>
                <a:ea typeface="微软雅黑"/>
                <a:cs typeface="Arial"/>
              </a:rPr>
              <a:t>continue to send, the authorization to continue</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a:t>
            </a:r>
            <a:r>
              <a:rPr lang="en-US" altLang="zh-CN" sz="1400" dirty="0">
                <a:latin typeface="微软雅黑"/>
                <a:ea typeface="微软雅黑"/>
                <a:cs typeface="Arial"/>
              </a:rPr>
              <a:t>FC.WAIT</a:t>
            </a:r>
            <a:r>
              <a:rPr lang="zh-CN" altLang="en-US" sz="1400" dirty="0">
                <a:latin typeface="微软雅黑"/>
                <a:ea typeface="微软雅黑"/>
                <a:cs typeface="Arial"/>
              </a:rPr>
              <a:t>：</a:t>
            </a:r>
            <a:r>
              <a:rPr lang="en-US" altLang="zh-CN" sz="1400" dirty="0">
                <a:latin typeface="微软雅黑"/>
                <a:ea typeface="微软雅黑"/>
                <a:cs typeface="Arial"/>
              </a:rPr>
              <a:t>the request to continue to wait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3</a:t>
            </a:r>
            <a:r>
              <a:rPr lang="zh-CN" altLang="en-US" sz="1400" dirty="0">
                <a:latin typeface="微软雅黑"/>
                <a:ea typeface="微软雅黑"/>
                <a:cs typeface="Arial"/>
              </a:rPr>
              <a:t>）</a:t>
            </a:r>
            <a:r>
              <a:rPr lang="en-US" altLang="zh-CN" sz="1400" dirty="0">
                <a:latin typeface="微软雅黑"/>
                <a:ea typeface="微软雅黑"/>
                <a:cs typeface="Arial"/>
              </a:rPr>
              <a:t>FC.OVFLW</a:t>
            </a:r>
            <a:r>
              <a:rPr lang="zh-CN" altLang="en-US" sz="1400" dirty="0">
                <a:latin typeface="微软雅黑"/>
                <a:ea typeface="微软雅黑"/>
                <a:cs typeface="Arial"/>
              </a:rPr>
              <a:t>：</a:t>
            </a:r>
            <a:r>
              <a:rPr lang="en-US" altLang="zh-CN" sz="1400" dirty="0">
                <a:latin typeface="微软雅黑"/>
                <a:ea typeface="微软雅黑"/>
                <a:cs typeface="Arial"/>
              </a:rPr>
              <a:t>buffer overflow</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p:txBody>
      </p:sp>
    </p:spTree>
    <p:extLst>
      <p:ext uri="{BB962C8B-B14F-4D97-AF65-F5344CB8AC3E}">
        <p14:creationId xmlns:p14="http://schemas.microsoft.com/office/powerpoint/2010/main" val="41035371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4547742" cy="615553"/>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CANTP</a:t>
            </a:r>
            <a:r>
              <a:rPr lang="ja-JP" altLang="en-US" dirty="0">
                <a:latin typeface="微软雅黑"/>
                <a:ea typeface="微软雅黑"/>
                <a:cs typeface="Arial"/>
              </a:rPr>
              <a:t>的</a:t>
            </a:r>
            <a:r>
              <a:rPr lang="zh-CN" altLang="en-US" dirty="0">
                <a:latin typeface="微软雅黑"/>
                <a:ea typeface="微软雅黑"/>
                <a:cs typeface="Arial"/>
              </a:rPr>
              <a:t>服务</a:t>
            </a:r>
            <a:endParaRPr lang="en-US" altLang="ja-JP"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600" dirty="0">
              <a:latin typeface="微软雅黑"/>
              <a:ea typeface="微软雅黑"/>
              <a:cs typeface="Arial"/>
            </a:endParaRPr>
          </a:p>
        </p:txBody>
      </p:sp>
      <p:pic>
        <p:nvPicPr>
          <p:cNvPr id="1026" name="Picture 2" descr="在这里插入图片描述">
            <a:extLst>
              <a:ext uri="{FF2B5EF4-FFF2-40B4-BE49-F238E27FC236}">
                <a16:creationId xmlns:a16="http://schemas.microsoft.com/office/drawing/2014/main" id="{E1DE6538-9169-448A-A1AB-58C4B19C5C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8242" y="1772816"/>
            <a:ext cx="6153790" cy="4706031"/>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D2C1E969-49BD-4759-8BD9-F9A1F4B03067}"/>
              </a:ext>
            </a:extLst>
          </p:cNvPr>
          <p:cNvSpPr txBox="1"/>
          <p:nvPr/>
        </p:nvSpPr>
        <p:spPr>
          <a:xfrm>
            <a:off x="133783" y="1755980"/>
            <a:ext cx="2844459" cy="1169551"/>
          </a:xfrm>
          <a:prstGeom prst="rect">
            <a:avLst/>
          </a:prstGeom>
          <a:noFill/>
        </p:spPr>
        <p:txBody>
          <a:bodyPr wrap="square">
            <a:spAutoFit/>
          </a:bodyPr>
          <a:lstStyle/>
          <a:p>
            <a:pPr marL="285750" indent="-285750" algn="l">
              <a:buFont typeface="Wingdings" panose="05000000000000000000" pitchFamily="2" charset="2"/>
              <a:buChar char="ü"/>
            </a:pPr>
            <a:r>
              <a:rPr lang="zh-CN" altLang="en-US" sz="1400" dirty="0">
                <a:solidFill>
                  <a:schemeClr val="tx1"/>
                </a:solidFill>
                <a:latin typeface="+mn-ea"/>
                <a:ea typeface="+mn-ea"/>
              </a:rPr>
              <a:t>给上层的接口</a:t>
            </a:r>
            <a:endParaRPr lang="en-US" altLang="zh-CN" sz="1400" dirty="0">
              <a:solidFill>
                <a:schemeClr val="tx1"/>
              </a:solidFill>
              <a:latin typeface="+mn-ea"/>
              <a:ea typeface="+mn-ea"/>
            </a:endParaRPr>
          </a:p>
          <a:p>
            <a:pPr marL="285750" indent="-285750" algn="l">
              <a:buFont typeface="Wingdings" panose="05000000000000000000" pitchFamily="2" charset="2"/>
              <a:buChar char="ü"/>
            </a:pPr>
            <a:r>
              <a:rPr lang="en-US" altLang="zh-CN" sz="1400" dirty="0">
                <a:solidFill>
                  <a:schemeClr val="tx1"/>
                </a:solidFill>
                <a:latin typeface="+mn-ea"/>
                <a:ea typeface="+mn-ea"/>
              </a:rPr>
              <a:t>init &amp; shutdown</a:t>
            </a:r>
          </a:p>
          <a:p>
            <a:pPr marL="285750" indent="-285750" algn="l">
              <a:buFont typeface="Wingdings" panose="05000000000000000000" pitchFamily="2" charset="2"/>
              <a:buChar char="ü"/>
            </a:pPr>
            <a:r>
              <a:rPr lang="en-US" altLang="zh-CN" sz="1400" dirty="0">
                <a:solidFill>
                  <a:schemeClr val="tx1"/>
                </a:solidFill>
                <a:latin typeface="+mn-ea"/>
                <a:ea typeface="+mn-ea"/>
              </a:rPr>
              <a:t>communication service</a:t>
            </a:r>
          </a:p>
          <a:p>
            <a:pPr algn="l"/>
            <a:r>
              <a:rPr lang="en-US" altLang="zh-CN" sz="1400" dirty="0">
                <a:solidFill>
                  <a:schemeClr val="tx1"/>
                </a:solidFill>
                <a:latin typeface="+mn-ea"/>
                <a:ea typeface="+mn-ea"/>
              </a:rPr>
              <a:t>(</a:t>
            </a:r>
            <a:r>
              <a:rPr lang="en-US" altLang="zh-CN" sz="1400" dirty="0" err="1">
                <a:solidFill>
                  <a:schemeClr val="tx1"/>
                </a:solidFill>
                <a:latin typeface="+mn-ea"/>
                <a:ea typeface="+mn-ea"/>
              </a:rPr>
              <a:t>CanTp_Transmit</a:t>
            </a:r>
            <a:r>
              <a:rPr lang="en-US" altLang="zh-CN" sz="1400" dirty="0">
                <a:solidFill>
                  <a:schemeClr val="tx1"/>
                </a:solidFill>
                <a:latin typeface="+mn-ea"/>
                <a:ea typeface="+mn-ea"/>
              </a:rPr>
              <a:t>() </a:t>
            </a:r>
            <a:r>
              <a:rPr lang="en-US" altLang="zh-CN" sz="1400" dirty="0" err="1">
                <a:solidFill>
                  <a:schemeClr val="tx1"/>
                </a:solidFill>
                <a:latin typeface="+mn-ea"/>
                <a:ea typeface="+mn-ea"/>
              </a:rPr>
              <a:t>CanTp_CancelTransmit</a:t>
            </a:r>
            <a:r>
              <a:rPr lang="en-US" altLang="zh-CN" sz="1400" dirty="0">
                <a:solidFill>
                  <a:schemeClr val="tx1"/>
                </a:solidFill>
                <a:latin typeface="+mn-ea"/>
                <a:ea typeface="+mn-ea"/>
              </a:rPr>
              <a:t>())</a:t>
            </a:r>
            <a:endParaRPr lang="zh-CN" altLang="en-US" sz="1400" dirty="0">
              <a:solidFill>
                <a:schemeClr val="tx1"/>
              </a:solidFill>
              <a:latin typeface="+mn-ea"/>
              <a:ea typeface="+mn-ea"/>
            </a:endParaRPr>
          </a:p>
        </p:txBody>
      </p:sp>
      <p:sp>
        <p:nvSpPr>
          <p:cNvPr id="11" name="テキスト ボックス 10">
            <a:extLst>
              <a:ext uri="{FF2B5EF4-FFF2-40B4-BE49-F238E27FC236}">
                <a16:creationId xmlns:a16="http://schemas.microsoft.com/office/drawing/2014/main" id="{78DB2D8F-6ED1-43A6-8DFF-136360B5222A}"/>
              </a:ext>
            </a:extLst>
          </p:cNvPr>
          <p:cNvSpPr txBox="1"/>
          <p:nvPr/>
        </p:nvSpPr>
        <p:spPr>
          <a:xfrm>
            <a:off x="168275" y="3140968"/>
            <a:ext cx="2809967" cy="1169551"/>
          </a:xfrm>
          <a:prstGeom prst="rect">
            <a:avLst/>
          </a:prstGeom>
          <a:noFill/>
        </p:spPr>
        <p:txBody>
          <a:bodyPr wrap="square">
            <a:spAutoFit/>
          </a:bodyPr>
          <a:lstStyle/>
          <a:p>
            <a:pPr marL="285750" indent="-285750" algn="l">
              <a:buFont typeface="Wingdings" panose="05000000000000000000" pitchFamily="2" charset="2"/>
              <a:buChar char="ü"/>
            </a:pPr>
            <a:r>
              <a:rPr lang="zh-CN" altLang="en-US" sz="1400" dirty="0">
                <a:solidFill>
                  <a:schemeClr val="tx1"/>
                </a:solidFill>
                <a:latin typeface="+mn-ea"/>
                <a:ea typeface="+mn-ea"/>
              </a:rPr>
              <a:t>给下层的接口</a:t>
            </a:r>
            <a:r>
              <a:rPr lang="en-US" altLang="zh-CN" sz="1400" dirty="0">
                <a:solidFill>
                  <a:schemeClr val="tx1"/>
                </a:solidFill>
                <a:latin typeface="+mn-ea"/>
                <a:ea typeface="+mn-ea"/>
              </a:rPr>
              <a:t>(</a:t>
            </a:r>
            <a:r>
              <a:rPr lang="en-US" altLang="zh-CN" sz="1400" dirty="0" err="1">
                <a:solidFill>
                  <a:schemeClr val="tx1"/>
                </a:solidFill>
                <a:latin typeface="+mn-ea"/>
                <a:ea typeface="+mn-ea"/>
              </a:rPr>
              <a:t>CanIf</a:t>
            </a:r>
            <a:r>
              <a:rPr lang="en-US" altLang="zh-CN" sz="1400" dirty="0">
                <a:solidFill>
                  <a:schemeClr val="tx1"/>
                </a:solidFill>
                <a:latin typeface="+mn-ea"/>
                <a:ea typeface="+mn-ea"/>
              </a:rPr>
              <a:t>)</a:t>
            </a:r>
          </a:p>
          <a:p>
            <a:pPr marL="285750" indent="-285750" algn="l">
              <a:buFont typeface="Wingdings" panose="05000000000000000000" pitchFamily="2" charset="2"/>
              <a:buChar char="ü"/>
            </a:pPr>
            <a:r>
              <a:rPr lang="en-US" altLang="zh-CN" sz="1400" dirty="0" err="1">
                <a:solidFill>
                  <a:schemeClr val="tx1"/>
                </a:solidFill>
                <a:latin typeface="+mn-ea"/>
                <a:ea typeface="+mn-ea"/>
              </a:rPr>
              <a:t>CanTp_TxConfirmation</a:t>
            </a:r>
            <a:r>
              <a:rPr lang="en-US" altLang="zh-CN" sz="1400" dirty="0">
                <a:solidFill>
                  <a:schemeClr val="tx1"/>
                </a:solidFill>
                <a:latin typeface="+mn-ea"/>
                <a:ea typeface="+mn-ea"/>
              </a:rPr>
              <a:t>()</a:t>
            </a:r>
          </a:p>
          <a:p>
            <a:pPr algn="l"/>
            <a:r>
              <a:rPr lang="en-US" altLang="zh-CN" sz="1400" dirty="0" err="1">
                <a:solidFill>
                  <a:schemeClr val="tx1"/>
                </a:solidFill>
                <a:latin typeface="+mn-ea"/>
                <a:ea typeface="+mn-ea"/>
              </a:rPr>
              <a:t>CanIf</a:t>
            </a:r>
            <a:r>
              <a:rPr lang="zh-CN" altLang="en-US" sz="1400" dirty="0">
                <a:solidFill>
                  <a:schemeClr val="tx1"/>
                </a:solidFill>
                <a:latin typeface="+mn-ea"/>
                <a:ea typeface="+mn-ea"/>
              </a:rPr>
              <a:t>调用通知</a:t>
            </a:r>
            <a:r>
              <a:rPr lang="en-US" altLang="zh-CN" sz="1400" dirty="0">
                <a:solidFill>
                  <a:schemeClr val="tx1"/>
                </a:solidFill>
                <a:latin typeface="+mn-ea"/>
                <a:ea typeface="+mn-ea"/>
              </a:rPr>
              <a:t>CANTP</a:t>
            </a:r>
            <a:r>
              <a:rPr lang="zh-CN" altLang="en-US" sz="1400" dirty="0">
                <a:solidFill>
                  <a:schemeClr val="tx1"/>
                </a:solidFill>
                <a:latin typeface="+mn-ea"/>
                <a:ea typeface="+mn-ea"/>
              </a:rPr>
              <a:t>传输结果</a:t>
            </a:r>
            <a:endParaRPr lang="en-US" altLang="zh-CN" sz="1400" dirty="0">
              <a:solidFill>
                <a:schemeClr val="tx1"/>
              </a:solidFill>
              <a:latin typeface="+mn-ea"/>
              <a:ea typeface="+mn-ea"/>
            </a:endParaRPr>
          </a:p>
          <a:p>
            <a:pPr marL="285750" indent="-285750" algn="l">
              <a:buFont typeface="Wingdings" panose="05000000000000000000" pitchFamily="2" charset="2"/>
              <a:buChar char="ü"/>
            </a:pPr>
            <a:r>
              <a:rPr lang="en-US" altLang="zh-CN" sz="1400" dirty="0" err="1">
                <a:solidFill>
                  <a:schemeClr val="tx1"/>
                </a:solidFill>
                <a:latin typeface="+mn-ea"/>
                <a:ea typeface="+mn-ea"/>
              </a:rPr>
              <a:t>CanTp_RxIndication</a:t>
            </a:r>
            <a:r>
              <a:rPr lang="en-US" altLang="zh-CN" sz="1400" dirty="0">
                <a:solidFill>
                  <a:schemeClr val="tx1"/>
                </a:solidFill>
                <a:latin typeface="+mn-ea"/>
                <a:ea typeface="+mn-ea"/>
              </a:rPr>
              <a:t>()</a:t>
            </a:r>
          </a:p>
          <a:p>
            <a:pPr algn="l"/>
            <a:r>
              <a:rPr lang="en-US" altLang="zh-CN" sz="1400" dirty="0" err="1">
                <a:solidFill>
                  <a:schemeClr val="tx1"/>
                </a:solidFill>
                <a:latin typeface="+mn-ea"/>
                <a:ea typeface="+mn-ea"/>
              </a:rPr>
              <a:t>CanIf</a:t>
            </a:r>
            <a:r>
              <a:rPr lang="ja-JP" altLang="en-US" sz="1400" dirty="0">
                <a:solidFill>
                  <a:schemeClr val="tx1"/>
                </a:solidFill>
                <a:latin typeface="+mn-ea"/>
                <a:ea typeface="+mn-ea"/>
              </a:rPr>
              <a:t>调用通知</a:t>
            </a:r>
            <a:r>
              <a:rPr lang="en-US" altLang="zh-CN" sz="1400" dirty="0">
                <a:solidFill>
                  <a:schemeClr val="tx1"/>
                </a:solidFill>
                <a:latin typeface="+mn-ea"/>
                <a:ea typeface="+mn-ea"/>
              </a:rPr>
              <a:t>CANTP</a:t>
            </a:r>
            <a:r>
              <a:rPr lang="ja-JP" altLang="en-US" sz="1400" dirty="0">
                <a:solidFill>
                  <a:schemeClr val="tx1"/>
                </a:solidFill>
                <a:latin typeface="+mn-ea"/>
                <a:ea typeface="+mn-ea"/>
              </a:rPr>
              <a:t>收到新帧</a:t>
            </a:r>
            <a:endParaRPr lang="en-US" altLang="zh-CN" sz="1400" dirty="0">
              <a:solidFill>
                <a:schemeClr val="tx1"/>
              </a:solidFill>
              <a:latin typeface="+mn-ea"/>
              <a:ea typeface="+mn-ea"/>
            </a:endParaRPr>
          </a:p>
        </p:txBody>
      </p:sp>
    </p:spTree>
    <p:extLst>
      <p:ext uri="{BB962C8B-B14F-4D97-AF65-F5344CB8AC3E}">
        <p14:creationId xmlns:p14="http://schemas.microsoft.com/office/powerpoint/2010/main" val="33043339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652198" cy="4370427"/>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为上层提供的服务</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600" dirty="0">
                <a:latin typeface="微软雅黑"/>
                <a:ea typeface="微软雅黑"/>
                <a:cs typeface="Arial"/>
              </a:rPr>
              <a:t>CAN</a:t>
            </a:r>
            <a:r>
              <a:rPr lang="zh-CN" altLang="en-US" sz="1600" dirty="0">
                <a:latin typeface="微软雅黑"/>
                <a:ea typeface="微软雅黑"/>
                <a:cs typeface="Arial"/>
              </a:rPr>
              <a:t>传输层使用</a:t>
            </a:r>
            <a:r>
              <a:rPr lang="en-US" altLang="zh-CN" sz="1600" dirty="0">
                <a:latin typeface="微软雅黑"/>
                <a:ea typeface="微软雅黑"/>
                <a:cs typeface="Arial"/>
              </a:rPr>
              <a:t>PDUR</a:t>
            </a:r>
            <a:r>
              <a:rPr lang="zh-CN" altLang="en-US" sz="1600" dirty="0">
                <a:latin typeface="微软雅黑"/>
                <a:ea typeface="微软雅黑"/>
                <a:cs typeface="Arial"/>
              </a:rPr>
              <a:t>的回调函数来</a:t>
            </a:r>
            <a:r>
              <a:rPr lang="zh-CN" altLang="en-US" sz="1600" dirty="0">
                <a:solidFill>
                  <a:srgbClr val="FF0000"/>
                </a:solidFill>
                <a:latin typeface="微软雅黑"/>
                <a:ea typeface="微软雅黑"/>
                <a:cs typeface="Arial"/>
              </a:rPr>
              <a:t>复制传输数据</a:t>
            </a:r>
            <a:r>
              <a:rPr lang="zh-CN" altLang="en-US" sz="1600" dirty="0">
                <a:latin typeface="微软雅黑"/>
                <a:ea typeface="微软雅黑"/>
                <a:cs typeface="Arial"/>
              </a:rPr>
              <a:t>，</a:t>
            </a:r>
            <a:r>
              <a:rPr lang="zh-CN" altLang="en-US" sz="1600" dirty="0">
                <a:solidFill>
                  <a:srgbClr val="FF0000"/>
                </a:solidFill>
                <a:latin typeface="微软雅黑"/>
                <a:ea typeface="微软雅黑"/>
                <a:cs typeface="Arial"/>
              </a:rPr>
              <a:t>确认传输</a:t>
            </a:r>
            <a:r>
              <a:rPr lang="zh-CN" altLang="en-US" sz="1600" dirty="0">
                <a:latin typeface="微软雅黑"/>
                <a:ea typeface="微软雅黑"/>
                <a:cs typeface="Arial"/>
              </a:rPr>
              <a:t>，</a:t>
            </a:r>
            <a:r>
              <a:rPr lang="zh-CN" altLang="en-US" sz="1600" dirty="0">
                <a:solidFill>
                  <a:srgbClr val="FF0000"/>
                </a:solidFill>
                <a:latin typeface="微软雅黑"/>
                <a:ea typeface="微软雅黑"/>
                <a:cs typeface="Arial"/>
              </a:rPr>
              <a:t>发起接收</a:t>
            </a:r>
            <a:r>
              <a:rPr lang="zh-CN" altLang="en-US" sz="1600" dirty="0">
                <a:latin typeface="微软雅黑"/>
                <a:ea typeface="微软雅黑"/>
                <a:cs typeface="Arial"/>
              </a:rPr>
              <a:t>，</a:t>
            </a:r>
            <a:r>
              <a:rPr lang="zh-CN" altLang="en-US" sz="1600" dirty="0">
                <a:solidFill>
                  <a:srgbClr val="FF0000"/>
                </a:solidFill>
                <a:latin typeface="微软雅黑"/>
                <a:ea typeface="微软雅黑"/>
                <a:cs typeface="Arial"/>
              </a:rPr>
              <a:t>复制接收到的数据</a:t>
            </a:r>
            <a:r>
              <a:rPr lang="zh-CN" altLang="en-US" sz="1600" dirty="0">
                <a:latin typeface="微软雅黑"/>
                <a:ea typeface="微软雅黑"/>
                <a:cs typeface="Arial"/>
              </a:rPr>
              <a:t>，</a:t>
            </a:r>
            <a:r>
              <a:rPr lang="zh-CN" altLang="en-US" sz="1600" dirty="0">
                <a:solidFill>
                  <a:srgbClr val="FF0000"/>
                </a:solidFill>
                <a:latin typeface="微软雅黑"/>
                <a:ea typeface="微软雅黑"/>
                <a:cs typeface="Arial"/>
              </a:rPr>
              <a:t>指示接收到的消息</a:t>
            </a:r>
            <a:r>
              <a:rPr lang="zh-CN" altLang="en-US" sz="1600" dirty="0">
                <a:latin typeface="微软雅黑"/>
                <a:ea typeface="微软雅黑"/>
                <a:cs typeface="Arial"/>
              </a:rPr>
              <a:t>，关键函数如下：</a:t>
            </a:r>
            <a:endParaRPr lang="en-US" altLang="zh-CN" sz="16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1</a:t>
            </a:r>
            <a:r>
              <a:rPr lang="zh-CN" altLang="en-US" sz="1600" dirty="0">
                <a:latin typeface="微软雅黑"/>
                <a:ea typeface="微软雅黑"/>
                <a:cs typeface="Arial"/>
              </a:rPr>
              <a:t>）</a:t>
            </a:r>
            <a:r>
              <a:rPr lang="en-US" altLang="zh-CN" sz="1600" dirty="0" err="1">
                <a:latin typeface="微软雅黑"/>
                <a:ea typeface="微软雅黑"/>
                <a:cs typeface="Arial"/>
              </a:rPr>
              <a:t>PduR_CanTpRxIndication</a:t>
            </a:r>
            <a:r>
              <a:rPr lang="en-US" altLang="zh-CN" sz="16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2</a:t>
            </a:r>
            <a:r>
              <a:rPr lang="zh-CN" altLang="en-US" sz="1600" dirty="0">
                <a:latin typeface="微软雅黑"/>
                <a:ea typeface="微软雅黑"/>
                <a:cs typeface="Arial"/>
              </a:rPr>
              <a:t>）</a:t>
            </a:r>
            <a:r>
              <a:rPr lang="en-US" altLang="zh-CN" sz="1600" dirty="0" err="1">
                <a:latin typeface="微软雅黑"/>
                <a:ea typeface="微软雅黑"/>
                <a:cs typeface="Arial"/>
              </a:rPr>
              <a:t>PduR_CanTpStartOfReception</a:t>
            </a:r>
            <a:r>
              <a:rPr lang="en-US" altLang="zh-CN" sz="1600" dirty="0">
                <a:latin typeface="微软雅黑"/>
                <a:ea typeface="微软雅黑"/>
                <a:cs typeface="Arial"/>
              </a:rPr>
              <a:t> ()</a:t>
            </a: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3</a:t>
            </a:r>
            <a:r>
              <a:rPr lang="zh-CN" altLang="en-US" sz="1600" dirty="0">
                <a:latin typeface="微软雅黑"/>
                <a:ea typeface="微软雅黑"/>
                <a:cs typeface="Arial"/>
              </a:rPr>
              <a:t>）</a:t>
            </a:r>
            <a:r>
              <a:rPr lang="en-US" altLang="zh-CN" sz="1600" dirty="0" err="1">
                <a:latin typeface="微软雅黑"/>
                <a:ea typeface="微软雅黑"/>
                <a:cs typeface="Arial"/>
              </a:rPr>
              <a:t>PduR_CanTpCopyRxData</a:t>
            </a:r>
            <a:r>
              <a:rPr lang="en-US" altLang="zh-CN" sz="1600" dirty="0">
                <a:latin typeface="微软雅黑"/>
                <a:ea typeface="微软雅黑"/>
                <a:cs typeface="Arial"/>
              </a:rPr>
              <a:t> ()</a:t>
            </a: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4</a:t>
            </a:r>
            <a:r>
              <a:rPr lang="zh-CN" altLang="en-US" sz="1600" dirty="0">
                <a:latin typeface="微软雅黑"/>
                <a:ea typeface="微软雅黑"/>
                <a:cs typeface="Arial"/>
              </a:rPr>
              <a:t>）</a:t>
            </a:r>
            <a:r>
              <a:rPr lang="en-US" altLang="zh-CN" sz="1600" dirty="0" err="1">
                <a:latin typeface="微软雅黑"/>
                <a:ea typeface="微软雅黑"/>
                <a:cs typeface="Arial"/>
              </a:rPr>
              <a:t>PduR_CanTpCopyTxData</a:t>
            </a:r>
            <a:r>
              <a:rPr lang="en-US" altLang="zh-CN" sz="1600" dirty="0">
                <a:latin typeface="微软雅黑"/>
                <a:ea typeface="微软雅黑"/>
                <a:cs typeface="Arial"/>
              </a:rPr>
              <a:t> ()</a:t>
            </a: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5</a:t>
            </a:r>
            <a:r>
              <a:rPr lang="zh-CN" altLang="en-US" sz="1600" dirty="0">
                <a:latin typeface="微软雅黑"/>
                <a:ea typeface="微软雅黑"/>
                <a:cs typeface="Arial"/>
              </a:rPr>
              <a:t>）</a:t>
            </a:r>
            <a:r>
              <a:rPr lang="en-US" altLang="zh-CN" sz="1600" dirty="0" err="1">
                <a:latin typeface="微软雅黑"/>
                <a:ea typeface="微软雅黑"/>
                <a:cs typeface="Arial"/>
              </a:rPr>
              <a:t>PduR_CanTpTxConfirmation</a:t>
            </a:r>
            <a:r>
              <a:rPr lang="en-US" altLang="zh-CN" sz="1600" dirty="0">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6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600" dirty="0" err="1">
                <a:latin typeface="微软雅黑"/>
                <a:ea typeface="微软雅黑"/>
                <a:cs typeface="Arial"/>
              </a:rPr>
              <a:t>CanTp</a:t>
            </a:r>
            <a:r>
              <a:rPr lang="zh-CN" altLang="en-US" sz="1600" dirty="0">
                <a:latin typeface="微软雅黑"/>
                <a:ea typeface="微软雅黑"/>
                <a:cs typeface="Arial"/>
              </a:rPr>
              <a:t>模块的服务接口：</a:t>
            </a:r>
            <a:endParaRPr lang="en-US" altLang="zh-CN" sz="16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600" dirty="0">
                <a:latin typeface="微软雅黑"/>
                <a:ea typeface="微软雅黑"/>
                <a:cs typeface="Arial"/>
              </a:rPr>
              <a:t>1</a:t>
            </a:r>
            <a:r>
              <a:rPr lang="zh-CN" altLang="en-US" sz="1600" dirty="0">
                <a:latin typeface="微软雅黑"/>
                <a:ea typeface="微软雅黑"/>
                <a:cs typeface="Arial"/>
              </a:rPr>
              <a:t>）</a:t>
            </a:r>
            <a:r>
              <a:rPr lang="zh-CN" altLang="en-US" sz="1600" dirty="0">
                <a:solidFill>
                  <a:srgbClr val="FF0000"/>
                </a:solidFill>
                <a:latin typeface="微软雅黑"/>
                <a:ea typeface="微软雅黑"/>
                <a:cs typeface="Arial"/>
              </a:rPr>
              <a:t>初始化和关机</a:t>
            </a:r>
            <a:endParaRPr lang="en-US" altLang="zh-CN" sz="1600" dirty="0">
              <a:solidFill>
                <a:srgbClr val="FF0000"/>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ja-JP" sz="1600" dirty="0">
                <a:latin typeface="微软雅黑"/>
                <a:ea typeface="微软雅黑"/>
                <a:cs typeface="Arial"/>
              </a:rPr>
              <a:t>2</a:t>
            </a:r>
            <a:r>
              <a:rPr lang="zh-CN" altLang="en-US" sz="1600" dirty="0">
                <a:latin typeface="微软雅黑"/>
                <a:ea typeface="微软雅黑"/>
                <a:cs typeface="Arial"/>
              </a:rPr>
              <a:t>）</a:t>
            </a:r>
            <a:r>
              <a:rPr lang="ja-JP" altLang="en-US" sz="1600" dirty="0">
                <a:solidFill>
                  <a:srgbClr val="FF0000"/>
                </a:solidFill>
                <a:latin typeface="微软雅黑"/>
                <a:ea typeface="微软雅黑"/>
                <a:cs typeface="Arial"/>
              </a:rPr>
              <a:t>通信服务</a:t>
            </a:r>
            <a:endParaRPr lang="en-US" altLang="zh-CN" sz="16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p:txBody>
      </p:sp>
    </p:spTree>
    <p:extLst>
      <p:ext uri="{BB962C8B-B14F-4D97-AF65-F5344CB8AC3E}">
        <p14:creationId xmlns:p14="http://schemas.microsoft.com/office/powerpoint/2010/main" val="3413195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四、</a:t>
            </a:r>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CANTP</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8807450" cy="5324535"/>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为下层提供的服务</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a:t>
            </a:r>
            <a:r>
              <a:rPr lang="ja-JP" altLang="en-US" sz="1400" dirty="0">
                <a:latin typeface="微软雅黑"/>
                <a:ea typeface="微软雅黑"/>
                <a:cs typeface="Arial"/>
              </a:rPr>
              <a:t>传输层使用</a:t>
            </a:r>
            <a:r>
              <a:rPr lang="en-US" altLang="zh-CN" sz="1400" dirty="0">
                <a:latin typeface="微软雅黑"/>
                <a:ea typeface="微软雅黑"/>
                <a:cs typeface="Arial"/>
              </a:rPr>
              <a:t>CAN</a:t>
            </a:r>
            <a:r>
              <a:rPr lang="ja-JP" altLang="en-US" sz="1400" dirty="0">
                <a:latin typeface="微软雅黑"/>
                <a:ea typeface="微软雅黑"/>
                <a:cs typeface="Arial"/>
              </a:rPr>
              <a:t>接口的以下服务来传输</a:t>
            </a:r>
            <a:r>
              <a:rPr lang="en-US" altLang="zh-CN" sz="1400" dirty="0">
                <a:latin typeface="微软雅黑"/>
                <a:ea typeface="微软雅黑"/>
                <a:cs typeface="Arial"/>
              </a:rPr>
              <a:t>CAN N-PDUs</a:t>
            </a:r>
            <a:r>
              <a:rPr lang="zh-CN" altLang="en-US" sz="1400" dirty="0">
                <a:latin typeface="微软雅黑"/>
                <a:ea typeface="微软雅黑"/>
                <a:cs typeface="Arial"/>
              </a:rPr>
              <a:t>：</a:t>
            </a:r>
            <a:r>
              <a:rPr lang="en-US" altLang="zh-CN" sz="1400" dirty="0" err="1">
                <a:solidFill>
                  <a:srgbClr val="FF0000"/>
                </a:solidFill>
                <a:latin typeface="微软雅黑"/>
                <a:ea typeface="微软雅黑"/>
                <a:cs typeface="Arial"/>
              </a:rPr>
              <a:t>CanIf_Transmit</a:t>
            </a:r>
            <a:r>
              <a:rPr lang="en-US" altLang="zh-CN" sz="1400" dirty="0">
                <a:solidFill>
                  <a:srgbClr val="FF0000"/>
                </a:solidFill>
                <a:latin typeface="微软雅黑"/>
                <a:ea typeface="微软雅黑"/>
                <a:cs typeface="Arial"/>
              </a:rPr>
              <a:t> ()</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a:t>
            </a:r>
            <a:r>
              <a:rPr lang="ja-JP" altLang="en-US" sz="1400" dirty="0">
                <a:latin typeface="微软雅黑"/>
                <a:ea typeface="微软雅黑"/>
                <a:cs typeface="Arial"/>
              </a:rPr>
              <a:t>传输层向</a:t>
            </a:r>
            <a:r>
              <a:rPr lang="en-US" altLang="zh-CN" sz="1400" dirty="0">
                <a:latin typeface="微软雅黑"/>
                <a:ea typeface="微软雅黑"/>
                <a:cs typeface="Arial"/>
              </a:rPr>
              <a:t>CAN</a:t>
            </a:r>
            <a:r>
              <a:rPr lang="ja-JP" altLang="en-US" sz="1400" dirty="0">
                <a:latin typeface="微软雅黑"/>
                <a:ea typeface="微软雅黑"/>
                <a:cs typeface="Arial"/>
              </a:rPr>
              <a:t>接口提供以下两个回调函数</a:t>
            </a:r>
            <a:r>
              <a:rPr lang="zh-CN" altLang="en-US" sz="1400" dirty="0">
                <a:latin typeface="微软雅黑"/>
                <a:ea typeface="微软雅黑"/>
                <a:cs typeface="Arial"/>
              </a:rPr>
              <a:t>：</a:t>
            </a:r>
            <a:r>
              <a:rPr lang="en-US" altLang="zh-CN" sz="1400" dirty="0" err="1">
                <a:solidFill>
                  <a:srgbClr val="FF0000"/>
                </a:solidFill>
                <a:latin typeface="微软雅黑"/>
                <a:ea typeface="微软雅黑"/>
                <a:cs typeface="Arial"/>
              </a:rPr>
              <a:t>CanTp_TxConfirmation</a:t>
            </a:r>
            <a:r>
              <a:rPr lang="en-US" altLang="zh-CN" sz="1400" dirty="0">
                <a:solidFill>
                  <a:srgbClr val="FF0000"/>
                </a:solidFill>
                <a:latin typeface="微软雅黑"/>
                <a:ea typeface="微软雅黑"/>
                <a:cs typeface="Arial"/>
              </a:rPr>
              <a:t>()</a:t>
            </a:r>
            <a:r>
              <a:rPr lang="ja-JP" altLang="en-US" sz="1400" dirty="0">
                <a:solidFill>
                  <a:srgbClr val="FF0000"/>
                </a:solidFill>
                <a:latin typeface="微软雅黑"/>
                <a:ea typeface="微软雅黑"/>
                <a:cs typeface="Arial"/>
              </a:rPr>
              <a:t>和</a:t>
            </a:r>
            <a:r>
              <a:rPr lang="en-US" altLang="zh-CN" sz="1400" dirty="0" err="1">
                <a:solidFill>
                  <a:srgbClr val="FF0000"/>
                </a:solidFill>
                <a:latin typeface="微软雅黑"/>
                <a:ea typeface="微软雅黑"/>
                <a:cs typeface="Arial"/>
              </a:rPr>
              <a:t>CanTp_RxIndication</a:t>
            </a:r>
            <a:r>
              <a:rPr lang="en-US" altLang="zh-CN" sz="1400" dirty="0">
                <a:solidFill>
                  <a:srgbClr val="FF0000"/>
                </a:solidFill>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b="1" dirty="0">
                <a:solidFill>
                  <a:srgbClr val="FF0000"/>
                </a:solidFill>
                <a:latin typeface="微软雅黑"/>
                <a:ea typeface="微软雅黑"/>
                <a:cs typeface="Arial"/>
              </a:rPr>
              <a:t>发送确认</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模块调用传输确认函数，通知</a:t>
            </a:r>
            <a:r>
              <a:rPr lang="en-US" altLang="zh-CN" sz="1400" dirty="0">
                <a:latin typeface="微软雅黑"/>
                <a:ea typeface="微软雅黑"/>
                <a:cs typeface="Arial"/>
              </a:rPr>
              <a:t>CAN</a:t>
            </a:r>
            <a:r>
              <a:rPr lang="zh-CN" altLang="en-US" sz="1400" dirty="0">
                <a:latin typeface="微软雅黑"/>
                <a:ea typeface="微软雅黑"/>
                <a:cs typeface="Arial"/>
              </a:rPr>
              <a:t>传输层</a:t>
            </a:r>
            <a:r>
              <a:rPr lang="en-US" altLang="zh-CN" sz="1400" dirty="0" err="1">
                <a:latin typeface="微软雅黑"/>
                <a:ea typeface="微软雅黑"/>
                <a:cs typeface="Arial"/>
              </a:rPr>
              <a:t>CanTp</a:t>
            </a:r>
            <a:r>
              <a:rPr lang="zh-CN" altLang="en-US" sz="1400" dirty="0">
                <a:latin typeface="微软雅黑"/>
                <a:ea typeface="微软雅黑"/>
                <a:cs typeface="Arial"/>
              </a:rPr>
              <a:t>请求的</a:t>
            </a:r>
            <a:r>
              <a:rPr lang="en-US" altLang="zh-CN" sz="1400" dirty="0">
                <a:latin typeface="微软雅黑"/>
                <a:ea typeface="微软雅黑"/>
                <a:cs typeface="Arial"/>
              </a:rPr>
              <a:t>CAN</a:t>
            </a:r>
            <a:r>
              <a:rPr lang="zh-CN" altLang="en-US" sz="1400" dirty="0">
                <a:latin typeface="微软雅黑"/>
                <a:ea typeface="微软雅黑"/>
                <a:cs typeface="Arial"/>
              </a:rPr>
              <a:t>帧传输是否成功执行。</a:t>
            </a:r>
            <a:r>
              <a:rPr lang="en-US" altLang="zh-CN" sz="1400" dirty="0">
                <a:latin typeface="微软雅黑"/>
                <a:ea typeface="微软雅黑"/>
                <a:cs typeface="Arial"/>
              </a:rPr>
              <a:t>L-PDU</a:t>
            </a:r>
            <a:r>
              <a:rPr lang="zh-CN" altLang="en-US" sz="1400" dirty="0">
                <a:latin typeface="微软雅黑"/>
                <a:ea typeface="微软雅黑"/>
                <a:cs typeface="Arial"/>
              </a:rPr>
              <a:t>标识符与调用相关联，以便识别相应的传输。当超过最大时间</a:t>
            </a:r>
            <a:r>
              <a:rPr lang="en-US" altLang="zh-CN" sz="1400" dirty="0">
                <a:latin typeface="微软雅黑"/>
                <a:ea typeface="微软雅黑"/>
                <a:cs typeface="Arial"/>
              </a:rPr>
              <a:t>(</a:t>
            </a:r>
            <a:r>
              <a:rPr lang="zh-CN" altLang="en-US" sz="1400" dirty="0">
                <a:latin typeface="微软雅黑"/>
                <a:ea typeface="微软雅黑"/>
                <a:cs typeface="Arial"/>
              </a:rPr>
              <a:t>等于</a:t>
            </a:r>
            <a:r>
              <a:rPr lang="en-US" altLang="zh-CN" sz="1400" dirty="0">
                <a:latin typeface="微软雅黑"/>
                <a:ea typeface="微软雅黑"/>
                <a:cs typeface="Arial"/>
              </a:rPr>
              <a:t>N_As)</a:t>
            </a:r>
            <a:r>
              <a:rPr lang="zh-CN" altLang="en-US" sz="1400" dirty="0">
                <a:latin typeface="微软雅黑"/>
                <a:ea typeface="微软雅黑"/>
                <a:cs typeface="Arial"/>
              </a:rPr>
              <a:t>没有收到发送确认时，</a:t>
            </a:r>
            <a:r>
              <a:rPr lang="en-US" altLang="zh-CN" sz="1400" dirty="0" err="1">
                <a:latin typeface="微软雅黑"/>
                <a:ea typeface="微软雅黑"/>
                <a:cs typeface="Arial"/>
              </a:rPr>
              <a:t>CanTp</a:t>
            </a:r>
            <a:r>
              <a:rPr lang="zh-CN" altLang="en-US" sz="1400" dirty="0">
                <a:latin typeface="微软雅黑"/>
                <a:ea typeface="微软雅黑"/>
                <a:cs typeface="Arial"/>
              </a:rPr>
              <a:t>模块将中止相应的会话。</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在收到</a:t>
            </a:r>
            <a:r>
              <a:rPr lang="en-US" altLang="zh-CN" sz="1400" dirty="0" err="1">
                <a:latin typeface="微软雅黑"/>
                <a:ea typeface="微软雅黑"/>
                <a:cs typeface="Arial"/>
              </a:rPr>
              <a:t>TxConfirmation</a:t>
            </a:r>
            <a:r>
              <a:rPr lang="zh-CN" altLang="en-US" sz="1400" dirty="0">
                <a:latin typeface="微软雅黑"/>
                <a:ea typeface="微软雅黑"/>
                <a:cs typeface="Arial"/>
              </a:rPr>
              <a:t>之前，</a:t>
            </a:r>
            <a:r>
              <a:rPr lang="en-US" altLang="zh-CN" sz="1400" dirty="0">
                <a:latin typeface="微软雅黑"/>
                <a:ea typeface="微软雅黑"/>
                <a:cs typeface="Arial"/>
              </a:rPr>
              <a:t>N-PDU</a:t>
            </a:r>
            <a:r>
              <a:rPr lang="zh-CN" altLang="en-US" sz="1400" dirty="0">
                <a:latin typeface="微软雅黑"/>
                <a:ea typeface="微软雅黑"/>
                <a:cs typeface="Arial"/>
              </a:rPr>
              <a:t>对于其他并发会话仍然不可用，不管成功与否。对于确认调用，</a:t>
            </a:r>
            <a:r>
              <a:rPr lang="en-US" altLang="zh-CN" sz="1400" dirty="0" err="1">
                <a:latin typeface="微软雅黑"/>
                <a:ea typeface="微软雅黑"/>
                <a:cs typeface="Arial"/>
              </a:rPr>
              <a:t>CanTp</a:t>
            </a:r>
            <a:r>
              <a:rPr lang="zh-CN" altLang="en-US" sz="1400" dirty="0">
                <a:latin typeface="微软雅黑"/>
                <a:ea typeface="微软雅黑"/>
                <a:cs typeface="Arial"/>
              </a:rPr>
              <a:t>模块应提供函数</a:t>
            </a:r>
            <a:r>
              <a:rPr lang="en-US" altLang="zh-CN" sz="1400" dirty="0" err="1">
                <a:latin typeface="微软雅黑"/>
                <a:ea typeface="微软雅黑"/>
                <a:cs typeface="Arial"/>
              </a:rPr>
              <a:t>CanTp_TxConfirmation</a:t>
            </a:r>
            <a:r>
              <a:rPr lang="en-US" altLang="zh-CN" sz="1400" dirty="0">
                <a:latin typeface="微软雅黑"/>
                <a:ea typeface="微软雅黑"/>
                <a:cs typeface="Arial"/>
              </a:rPr>
              <a:t>()</a:t>
            </a:r>
            <a:r>
              <a:rPr lang="zh-CN" altLang="en-US" sz="1400" dirty="0">
                <a:latin typeface="微软雅黑"/>
                <a:ea typeface="微软雅黑"/>
                <a:cs typeface="Arial"/>
              </a:rPr>
              <a:t>。当使用结果</a:t>
            </a:r>
            <a:r>
              <a:rPr lang="en-US" altLang="zh-CN" sz="1400" dirty="0">
                <a:latin typeface="微软雅黑"/>
                <a:ea typeface="微软雅黑"/>
                <a:cs typeface="Arial"/>
              </a:rPr>
              <a:t>E_NOT_OK</a:t>
            </a:r>
            <a:r>
              <a:rPr lang="zh-CN" altLang="en-US" sz="1400" dirty="0">
                <a:latin typeface="微软雅黑"/>
                <a:ea typeface="微软雅黑"/>
                <a:cs typeface="Arial"/>
              </a:rPr>
              <a:t>调用</a:t>
            </a:r>
            <a:r>
              <a:rPr lang="en-US" altLang="zh-CN" sz="1400" dirty="0" err="1">
                <a:latin typeface="微软雅黑"/>
                <a:ea typeface="微软雅黑"/>
                <a:cs typeface="Arial"/>
              </a:rPr>
              <a:t>CanTp_TxConfirmation</a:t>
            </a:r>
            <a:r>
              <a:rPr lang="en-US" altLang="zh-CN" sz="1400" dirty="0">
                <a:latin typeface="微软雅黑"/>
                <a:ea typeface="微软雅黑"/>
                <a:cs typeface="Arial"/>
              </a:rPr>
              <a:t>()</a:t>
            </a:r>
            <a:r>
              <a:rPr lang="zh-CN" altLang="en-US" sz="1400" dirty="0">
                <a:latin typeface="微软雅黑"/>
                <a:ea typeface="微软雅黑"/>
                <a:cs typeface="Arial"/>
              </a:rPr>
              <a:t>时，</a:t>
            </a:r>
            <a:r>
              <a:rPr lang="en-US" altLang="zh-CN" sz="1400" dirty="0" err="1">
                <a:latin typeface="微软雅黑"/>
                <a:ea typeface="微软雅黑"/>
                <a:cs typeface="Arial"/>
              </a:rPr>
              <a:t>CanTp</a:t>
            </a:r>
            <a:r>
              <a:rPr lang="zh-CN" altLang="en-US" sz="1400" dirty="0">
                <a:latin typeface="微软雅黑"/>
                <a:ea typeface="微软雅黑"/>
                <a:cs typeface="Arial"/>
              </a:rPr>
              <a:t>将中止</a:t>
            </a:r>
            <a:r>
              <a:rPr lang="en-US" altLang="zh-CN" sz="1400" dirty="0" err="1">
                <a:latin typeface="微软雅黑"/>
                <a:ea typeface="微软雅黑"/>
                <a:cs typeface="Arial"/>
              </a:rPr>
              <a:t>corrensponding</a:t>
            </a:r>
            <a:r>
              <a:rPr lang="zh-CN" altLang="en-US" sz="1400" dirty="0">
                <a:latin typeface="微软雅黑"/>
                <a:ea typeface="微软雅黑"/>
                <a:cs typeface="Arial"/>
              </a:rPr>
              <a:t>会话。</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b="1" dirty="0">
                <a:solidFill>
                  <a:srgbClr val="FF0000"/>
                </a:solidFill>
                <a:latin typeface="微软雅黑"/>
                <a:ea typeface="微软雅黑"/>
                <a:cs typeface="Arial"/>
              </a:rPr>
              <a:t>接收指示</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模块调用接收指示函数，通知</a:t>
            </a:r>
            <a:r>
              <a:rPr lang="en-US" altLang="zh-CN" sz="1400" dirty="0" err="1">
                <a:latin typeface="微软雅黑"/>
                <a:ea typeface="微软雅黑"/>
                <a:cs typeface="Arial"/>
              </a:rPr>
              <a:t>CanTp</a:t>
            </a:r>
            <a:r>
              <a:rPr lang="zh-CN" altLang="en-US" sz="1400" dirty="0">
                <a:latin typeface="微软雅黑"/>
                <a:ea typeface="微软雅黑"/>
                <a:cs typeface="Arial"/>
              </a:rPr>
              <a:t>模块接收到新的</a:t>
            </a:r>
            <a:r>
              <a:rPr lang="en-US" altLang="zh-CN" sz="1400" dirty="0">
                <a:latin typeface="微软雅黑"/>
                <a:ea typeface="微软雅黑"/>
                <a:cs typeface="Arial"/>
              </a:rPr>
              <a:t>CAN N-PDU</a:t>
            </a:r>
            <a:r>
              <a:rPr lang="zh-CN" altLang="en-US" sz="1400" dirty="0">
                <a:latin typeface="微软雅黑"/>
                <a:ea typeface="微软雅黑"/>
                <a:cs typeface="Arial"/>
              </a:rPr>
              <a:t>帧</a:t>
            </a:r>
            <a:r>
              <a:rPr lang="en-US" altLang="zh-CN" sz="1400" dirty="0">
                <a:latin typeface="微软雅黑"/>
                <a:ea typeface="微软雅黑"/>
                <a:cs typeface="Arial"/>
              </a:rPr>
              <a:t>(</a:t>
            </a:r>
            <a:r>
              <a:rPr lang="zh-CN" altLang="en-US" sz="1400" dirty="0">
                <a:latin typeface="微软雅黑"/>
                <a:ea typeface="微软雅黑"/>
                <a:cs typeface="Arial"/>
              </a:rPr>
              <a:t>即传输协议帧</a:t>
            </a:r>
            <a:r>
              <a:rPr lang="en-US" altLang="zh-CN" sz="1400" dirty="0">
                <a:latin typeface="微软雅黑"/>
                <a:ea typeface="微软雅黑"/>
                <a:cs typeface="Arial"/>
              </a:rPr>
              <a:t>)</a:t>
            </a:r>
            <a:r>
              <a:rPr lang="zh-CN" altLang="en-US" sz="1400" dirty="0">
                <a:latin typeface="微软雅黑"/>
                <a:ea typeface="微软雅黑"/>
                <a:cs typeface="Arial"/>
              </a:rPr>
              <a:t>。接收指示可以根据</a:t>
            </a:r>
            <a:r>
              <a:rPr lang="en-US" altLang="zh-CN" sz="1400" dirty="0">
                <a:latin typeface="微软雅黑"/>
                <a:ea typeface="微软雅黑"/>
                <a:cs typeface="Arial"/>
              </a:rPr>
              <a:t>CanIf</a:t>
            </a:r>
            <a:r>
              <a:rPr lang="zh-CN" altLang="en-US" sz="1400" dirty="0">
                <a:latin typeface="微软雅黑"/>
                <a:ea typeface="微软雅黑"/>
                <a:cs typeface="Arial"/>
              </a:rPr>
              <a:t>配置在中断服务（</a:t>
            </a:r>
            <a:r>
              <a:rPr lang="en-US" altLang="zh-CN" sz="1400" dirty="0">
                <a:latin typeface="微软雅黑"/>
                <a:ea typeface="微软雅黑"/>
                <a:cs typeface="Arial"/>
              </a:rPr>
              <a:t>ISR</a:t>
            </a:r>
            <a:r>
              <a:rPr lang="zh-CN" altLang="en-US" sz="1400" dirty="0">
                <a:latin typeface="微软雅黑"/>
                <a:ea typeface="微软雅黑"/>
                <a:cs typeface="Arial"/>
              </a:rPr>
              <a:t>）中执行。对于接收指示，</a:t>
            </a:r>
            <a:r>
              <a:rPr lang="en-US" altLang="zh-CN" sz="1400" dirty="0" err="1">
                <a:latin typeface="微软雅黑"/>
                <a:ea typeface="微软雅黑"/>
                <a:cs typeface="Arial"/>
              </a:rPr>
              <a:t>CanTp</a:t>
            </a:r>
            <a:r>
              <a:rPr lang="zh-CN" altLang="en-US" sz="1400" dirty="0">
                <a:latin typeface="微软雅黑"/>
                <a:ea typeface="微软雅黑"/>
                <a:cs typeface="Arial"/>
              </a:rPr>
              <a:t>模块应提供</a:t>
            </a:r>
            <a:r>
              <a:rPr lang="en-US" altLang="zh-CN" sz="1400" dirty="0" err="1">
                <a:latin typeface="微软雅黑"/>
                <a:ea typeface="微软雅黑"/>
                <a:cs typeface="Arial"/>
              </a:rPr>
              <a:t>cantp_rxspecification</a:t>
            </a:r>
            <a:r>
              <a:rPr lang="en-US" altLang="zh-CN" sz="1400" dirty="0">
                <a:latin typeface="微软雅黑"/>
                <a:ea typeface="微软雅黑"/>
                <a:cs typeface="Arial"/>
              </a:rPr>
              <a:t>()</a:t>
            </a:r>
            <a:r>
              <a:rPr lang="zh-CN" altLang="en-US" sz="1400" dirty="0">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a:t>
            </a:r>
            <a:r>
              <a:rPr lang="zh-CN" altLang="en-US" sz="1400" dirty="0">
                <a:latin typeface="微软雅黑"/>
                <a:ea typeface="微软雅黑"/>
                <a:cs typeface="Arial"/>
              </a:rPr>
              <a:t>传输层的整个行为将被事件触发，</a:t>
            </a:r>
            <a:r>
              <a:rPr lang="en-US" altLang="zh-CN" sz="1400" dirty="0" err="1">
                <a:latin typeface="微软雅黑"/>
                <a:ea typeface="微软雅黑"/>
                <a:cs typeface="Arial"/>
              </a:rPr>
              <a:t>CanTp</a:t>
            </a:r>
            <a:r>
              <a:rPr lang="zh-CN" altLang="en-US" sz="1400" dirty="0">
                <a:latin typeface="微软雅黑"/>
                <a:ea typeface="微软雅黑"/>
                <a:cs typeface="Arial"/>
              </a:rPr>
              <a:t>可以直接处理来自</a:t>
            </a:r>
            <a:r>
              <a:rPr lang="en-US" altLang="zh-CN" sz="1400" dirty="0">
                <a:latin typeface="微软雅黑"/>
                <a:ea typeface="微软雅黑"/>
                <a:cs typeface="Arial"/>
              </a:rPr>
              <a:t>PDUR N-SDU</a:t>
            </a:r>
            <a:r>
              <a:rPr lang="zh-CN" altLang="en-US" sz="1400" dirty="0">
                <a:latin typeface="微软雅黑"/>
                <a:ea typeface="微软雅黑"/>
                <a:cs typeface="Arial"/>
              </a:rPr>
              <a:t>的传输。</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当接收到</a:t>
            </a:r>
            <a:r>
              <a:rPr lang="en-US" altLang="zh-CN" sz="1400" dirty="0">
                <a:latin typeface="微软雅黑"/>
                <a:ea typeface="微软雅黑"/>
                <a:cs typeface="Arial"/>
              </a:rPr>
              <a:t>SF</a:t>
            </a:r>
            <a:r>
              <a:rPr lang="zh-CN" altLang="en-US" sz="1400" dirty="0">
                <a:latin typeface="微软雅黑"/>
                <a:ea typeface="微软雅黑"/>
                <a:cs typeface="Arial"/>
              </a:rPr>
              <a:t>或</a:t>
            </a:r>
            <a:r>
              <a:rPr lang="en-US" altLang="zh-CN" sz="1400" dirty="0">
                <a:latin typeface="微软雅黑"/>
                <a:ea typeface="微软雅黑"/>
                <a:cs typeface="Arial"/>
              </a:rPr>
              <a:t>FF N-PDU</a:t>
            </a:r>
            <a:r>
              <a:rPr lang="zh-CN" altLang="en-US" sz="1400" dirty="0">
                <a:latin typeface="微软雅黑"/>
                <a:ea typeface="微软雅黑"/>
                <a:cs typeface="Arial"/>
              </a:rPr>
              <a:t>时，</a:t>
            </a:r>
            <a:r>
              <a:rPr lang="en-US" altLang="zh-CN" sz="1400" dirty="0" err="1">
                <a:latin typeface="微软雅黑"/>
                <a:ea typeface="微软雅黑"/>
                <a:cs typeface="Arial"/>
              </a:rPr>
              <a:t>CanTp</a:t>
            </a:r>
            <a:r>
              <a:rPr lang="zh-CN" altLang="en-US" sz="1400" dirty="0">
                <a:latin typeface="微软雅黑"/>
                <a:ea typeface="微软雅黑"/>
                <a:cs typeface="Arial"/>
              </a:rPr>
              <a:t>模块使用</a:t>
            </a:r>
            <a:r>
              <a:rPr lang="en-US" altLang="zh-CN" sz="1400" dirty="0" err="1">
                <a:solidFill>
                  <a:srgbClr val="FF0000"/>
                </a:solidFill>
                <a:latin typeface="微软雅黑"/>
                <a:ea typeface="微软雅黑"/>
                <a:cs typeface="Arial"/>
              </a:rPr>
              <a:t>PduR_CanTpStartOfReception</a:t>
            </a:r>
            <a:r>
              <a:rPr lang="zh-CN" altLang="en-US" sz="1400" dirty="0">
                <a:latin typeface="微软雅黑"/>
                <a:ea typeface="微软雅黑"/>
                <a:cs typeface="Arial"/>
              </a:rPr>
              <a:t>函数通知上层</a:t>
            </a:r>
            <a:r>
              <a:rPr lang="en-US" altLang="zh-CN" sz="1400" dirty="0">
                <a:latin typeface="微软雅黑"/>
                <a:ea typeface="微软雅黑"/>
                <a:cs typeface="Arial"/>
              </a:rPr>
              <a:t>PDUR</a:t>
            </a:r>
            <a:r>
              <a:rPr lang="zh-CN" altLang="en-US" sz="1400" dirty="0">
                <a:latin typeface="微软雅黑"/>
                <a:ea typeface="微软雅黑"/>
                <a:cs typeface="Arial"/>
              </a:rPr>
              <a:t>接收。上层将预留并锁定一个缓冲区来接收</a:t>
            </a:r>
            <a:r>
              <a:rPr lang="en-US" altLang="zh-CN" sz="1400" dirty="0">
                <a:latin typeface="微软雅黑"/>
                <a:ea typeface="微软雅黑"/>
                <a:cs typeface="Arial"/>
              </a:rPr>
              <a:t>N-SDU</a:t>
            </a:r>
            <a:r>
              <a:rPr lang="zh-CN" altLang="en-US" sz="1400" dirty="0">
                <a:latin typeface="微软雅黑"/>
                <a:ea typeface="微软雅黑"/>
                <a:cs typeface="Arial"/>
              </a:rPr>
              <a:t>。</a:t>
            </a:r>
            <a:r>
              <a:rPr lang="en-US" altLang="zh-CN" sz="1400" dirty="0" err="1">
                <a:latin typeface="微软雅黑"/>
                <a:ea typeface="微软雅黑"/>
                <a:cs typeface="Arial"/>
              </a:rPr>
              <a:t>CanTp</a:t>
            </a:r>
            <a:r>
              <a:rPr lang="zh-CN" altLang="en-US" sz="1400" dirty="0">
                <a:latin typeface="微软雅黑"/>
                <a:ea typeface="微软雅黑"/>
                <a:cs typeface="Arial"/>
              </a:rPr>
              <a:t>使用</a:t>
            </a:r>
            <a:r>
              <a:rPr lang="en-US" altLang="zh-CN" sz="1400" dirty="0" err="1">
                <a:latin typeface="微软雅黑"/>
                <a:ea typeface="微软雅黑"/>
                <a:cs typeface="Arial"/>
              </a:rPr>
              <a:t>PduR_CanTpStartOfReception</a:t>
            </a:r>
            <a:r>
              <a:rPr lang="en-US" altLang="zh-CN" sz="1400" dirty="0">
                <a:latin typeface="微软雅黑"/>
                <a:ea typeface="微软雅黑"/>
                <a:cs typeface="Arial"/>
              </a:rPr>
              <a:t>()</a:t>
            </a:r>
            <a:r>
              <a:rPr lang="zh-CN" altLang="en-US" sz="1400" dirty="0">
                <a:latin typeface="微软雅黑"/>
                <a:ea typeface="微软雅黑"/>
                <a:cs typeface="Arial"/>
              </a:rPr>
              <a:t>的参数</a:t>
            </a:r>
            <a:r>
              <a:rPr lang="en-US" altLang="zh-CN" sz="1400" dirty="0" err="1">
                <a:solidFill>
                  <a:srgbClr val="FF0000"/>
                </a:solidFill>
                <a:latin typeface="微软雅黑"/>
                <a:ea typeface="微软雅黑"/>
                <a:cs typeface="Arial"/>
              </a:rPr>
              <a:t>TpSduInfoPtr</a:t>
            </a:r>
            <a:r>
              <a:rPr lang="zh-CN" altLang="en-US" sz="1400" dirty="0">
                <a:latin typeface="微软雅黑"/>
                <a:ea typeface="微软雅黑"/>
                <a:cs typeface="Arial"/>
              </a:rPr>
              <a:t>向</a:t>
            </a:r>
            <a:r>
              <a:rPr lang="en-US" altLang="zh-CN" sz="1400" dirty="0" err="1">
                <a:latin typeface="微软雅黑"/>
                <a:ea typeface="微软雅黑"/>
                <a:cs typeface="Arial"/>
              </a:rPr>
              <a:t>PduR</a:t>
            </a:r>
            <a:r>
              <a:rPr lang="zh-CN" altLang="en-US" sz="1400" dirty="0">
                <a:latin typeface="微软雅黑"/>
                <a:ea typeface="微软雅黑"/>
                <a:cs typeface="Arial"/>
              </a:rPr>
              <a:t>提供</a:t>
            </a:r>
            <a:r>
              <a:rPr lang="en-US" altLang="zh-CN" sz="1400" dirty="0">
                <a:latin typeface="微软雅黑"/>
                <a:ea typeface="微软雅黑"/>
                <a:cs typeface="Arial"/>
              </a:rPr>
              <a:t>FF/SF</a:t>
            </a:r>
            <a:r>
              <a:rPr lang="zh-CN" altLang="en-US" sz="1400" dirty="0">
                <a:latin typeface="微软雅黑"/>
                <a:ea typeface="微软雅黑"/>
                <a:cs typeface="Arial"/>
              </a:rPr>
              <a:t>的内容。接收到的数据链路层数据长度</a:t>
            </a:r>
            <a:r>
              <a:rPr lang="en-US" altLang="zh-CN" sz="1400" dirty="0">
                <a:latin typeface="微软雅黑"/>
                <a:ea typeface="微软雅黑"/>
                <a:cs typeface="Arial"/>
              </a:rPr>
              <a:t>(RX_DL)</a:t>
            </a:r>
            <a:r>
              <a:rPr lang="zh-CN" altLang="en-US" sz="1400" dirty="0">
                <a:latin typeface="微软雅黑"/>
                <a:ea typeface="微软雅黑"/>
                <a:cs typeface="Arial"/>
              </a:rPr>
              <a:t>由</a:t>
            </a:r>
            <a:r>
              <a:rPr lang="en-US" altLang="zh-CN" sz="1400" dirty="0">
                <a:latin typeface="微软雅黑"/>
                <a:ea typeface="微软雅黑"/>
                <a:cs typeface="Arial"/>
              </a:rPr>
              <a:t>CAN</a:t>
            </a:r>
            <a:r>
              <a:rPr lang="zh-CN" altLang="en-US" sz="1400" dirty="0">
                <a:latin typeface="微软雅黑"/>
                <a:ea typeface="微软雅黑"/>
                <a:cs typeface="Arial"/>
              </a:rPr>
              <a:t>帧</a:t>
            </a:r>
            <a:r>
              <a:rPr lang="en-US" altLang="zh-CN" sz="1400" dirty="0">
                <a:latin typeface="微软雅黑"/>
                <a:ea typeface="微软雅黑"/>
                <a:cs typeface="Arial"/>
              </a:rPr>
              <a:t>PDU(CAN_DL)</a:t>
            </a:r>
            <a:r>
              <a:rPr lang="zh-CN" altLang="en-US" sz="1400" dirty="0">
                <a:latin typeface="微软雅黑"/>
                <a:ea typeface="微软雅黑"/>
                <a:cs typeface="Arial"/>
              </a:rPr>
              <a:t>的第一个有效载荷长度派生而来，具体</a:t>
            </a:r>
            <a:r>
              <a:rPr lang="en-US" altLang="zh-CN"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）对于小于或等于</a:t>
            </a:r>
            <a:r>
              <a:rPr lang="en-US" altLang="zh-CN" sz="1400" dirty="0">
                <a:latin typeface="微软雅黑"/>
                <a:ea typeface="微软雅黑"/>
                <a:cs typeface="Arial"/>
              </a:rPr>
              <a:t>8</a:t>
            </a:r>
            <a:r>
              <a:rPr lang="zh-CN" altLang="en-US" sz="1400" dirty="0">
                <a:latin typeface="微软雅黑"/>
                <a:ea typeface="微软雅黑"/>
                <a:cs typeface="Arial"/>
              </a:rPr>
              <a:t>字节的</a:t>
            </a:r>
            <a:r>
              <a:rPr lang="en-US" altLang="zh-CN" sz="1400" dirty="0">
                <a:latin typeface="微软雅黑"/>
                <a:ea typeface="微软雅黑"/>
                <a:cs typeface="Arial"/>
              </a:rPr>
              <a:t>CAN_DL</a:t>
            </a:r>
            <a:r>
              <a:rPr lang="zh-CN" altLang="en-US" sz="1400" dirty="0">
                <a:latin typeface="微软雅黑"/>
                <a:ea typeface="微软雅黑"/>
                <a:cs typeface="Arial"/>
              </a:rPr>
              <a:t>值，</a:t>
            </a:r>
            <a:r>
              <a:rPr lang="en-US" altLang="zh-CN" sz="1400" dirty="0">
                <a:latin typeface="微软雅黑"/>
                <a:ea typeface="微软雅黑"/>
                <a:cs typeface="Arial"/>
              </a:rPr>
              <a:t>RX_DL</a:t>
            </a:r>
            <a:r>
              <a:rPr lang="zh-CN" altLang="en-US" sz="1400" dirty="0">
                <a:latin typeface="微软雅黑"/>
                <a:ea typeface="微软雅黑"/>
                <a:cs typeface="Arial"/>
              </a:rPr>
              <a:t>值应该是</a:t>
            </a:r>
            <a:r>
              <a:rPr lang="en-US" altLang="zh-CN" sz="1400" dirty="0">
                <a:latin typeface="微软雅黑"/>
                <a:ea typeface="微软雅黑"/>
                <a:cs typeface="Arial"/>
              </a:rPr>
              <a:t>8</a:t>
            </a:r>
            <a:r>
              <a:rPr lang="zh-CN" altLang="en-US" sz="1400" dirty="0">
                <a:latin typeface="微软雅黑"/>
                <a:ea typeface="微软雅黑"/>
                <a:cs typeface="Arial"/>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）对于大于</a:t>
            </a:r>
            <a:r>
              <a:rPr lang="en-US" altLang="zh-CN" sz="1400" dirty="0">
                <a:latin typeface="微软雅黑"/>
                <a:ea typeface="微软雅黑"/>
                <a:cs typeface="Arial"/>
              </a:rPr>
              <a:t>8</a:t>
            </a:r>
            <a:r>
              <a:rPr lang="zh-CN" altLang="en-US" sz="1400" dirty="0">
                <a:latin typeface="微软雅黑"/>
                <a:ea typeface="微软雅黑"/>
                <a:cs typeface="Arial"/>
              </a:rPr>
              <a:t>字节的</a:t>
            </a:r>
            <a:r>
              <a:rPr lang="en-US" altLang="zh-CN" sz="1400" dirty="0">
                <a:latin typeface="微软雅黑"/>
                <a:ea typeface="微软雅黑"/>
                <a:cs typeface="Arial"/>
              </a:rPr>
              <a:t>CAN_DL</a:t>
            </a:r>
            <a:r>
              <a:rPr lang="zh-CN" altLang="en-US" sz="1400" dirty="0">
                <a:latin typeface="微软雅黑"/>
                <a:ea typeface="微软雅黑"/>
                <a:cs typeface="Arial"/>
              </a:rPr>
              <a:t>值，</a:t>
            </a:r>
            <a:r>
              <a:rPr lang="en-US" altLang="zh-CN" sz="1400" dirty="0">
                <a:latin typeface="微软雅黑"/>
                <a:ea typeface="微软雅黑"/>
                <a:cs typeface="Arial"/>
              </a:rPr>
              <a:t>RX_DL</a:t>
            </a:r>
            <a:r>
              <a:rPr lang="zh-CN" altLang="en-US" sz="1400" dirty="0">
                <a:latin typeface="微软雅黑"/>
                <a:ea typeface="微软雅黑"/>
                <a:cs typeface="Arial"/>
              </a:rPr>
              <a:t>值等于</a:t>
            </a:r>
            <a:r>
              <a:rPr lang="en-US" altLang="zh-CN" sz="1400" dirty="0">
                <a:latin typeface="微软雅黑"/>
                <a:ea typeface="微软雅黑"/>
                <a:cs typeface="Arial"/>
              </a:rPr>
              <a:t>CAN_DL</a:t>
            </a:r>
            <a:r>
              <a:rPr lang="zh-CN" altLang="en-US" sz="1400" dirty="0">
                <a:latin typeface="微软雅黑"/>
                <a:ea typeface="微软雅黑"/>
                <a:cs typeface="Arial"/>
              </a:rPr>
              <a:t>值</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p:txBody>
      </p:sp>
    </p:spTree>
    <p:extLst>
      <p:ext uri="{BB962C8B-B14F-4D97-AF65-F5344CB8AC3E}">
        <p14:creationId xmlns:p14="http://schemas.microsoft.com/office/powerpoint/2010/main" val="11950526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1446550"/>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位置和作用</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a:t>
            </a:r>
            <a:r>
              <a:rPr lang="zh-CN" altLang="en-US" sz="1400" dirty="0">
                <a:latin typeface="微软雅黑"/>
                <a:ea typeface="微软雅黑"/>
                <a:cs typeface="Arial"/>
              </a:rPr>
              <a:t>接口模块表示上层通信层的</a:t>
            </a:r>
            <a:r>
              <a:rPr lang="en-US" altLang="zh-CN" sz="1400" dirty="0">
                <a:latin typeface="微软雅黑"/>
                <a:ea typeface="微软雅黑"/>
                <a:cs typeface="Arial"/>
              </a:rPr>
              <a:t>CAN</a:t>
            </a:r>
            <a:r>
              <a:rPr lang="zh-CN" altLang="en-US" sz="1400" dirty="0">
                <a:latin typeface="微软雅黑"/>
                <a:ea typeface="微软雅黑"/>
                <a:cs typeface="Arial"/>
              </a:rPr>
              <a:t>驱动程序服务接口</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提供了独特的接口来管理不同</a:t>
            </a:r>
            <a:r>
              <a:rPr lang="en-US" altLang="zh-CN" sz="1400" dirty="0">
                <a:latin typeface="微软雅黑"/>
                <a:ea typeface="微软雅黑"/>
                <a:cs typeface="Arial"/>
              </a:rPr>
              <a:t>CAN</a:t>
            </a:r>
            <a:r>
              <a:rPr lang="zh-CN" altLang="en-US" sz="1400" dirty="0">
                <a:latin typeface="微软雅黑"/>
                <a:ea typeface="微软雅黑"/>
                <a:cs typeface="Arial"/>
              </a:rPr>
              <a:t>硬件，如</a:t>
            </a:r>
            <a:r>
              <a:rPr lang="en-US" altLang="zh-CN" sz="1400" dirty="0">
                <a:latin typeface="微软雅黑"/>
                <a:ea typeface="微软雅黑"/>
                <a:cs typeface="Arial"/>
              </a:rPr>
              <a:t>CAN</a:t>
            </a:r>
            <a:r>
              <a:rPr lang="zh-CN" altLang="en-US" sz="1400" dirty="0">
                <a:latin typeface="微软雅黑"/>
                <a:ea typeface="微软雅黑"/>
                <a:cs typeface="Arial"/>
              </a:rPr>
              <a:t>控制器和</a:t>
            </a:r>
            <a:r>
              <a:rPr lang="en-US" altLang="zh-CN" sz="1400" dirty="0">
                <a:latin typeface="微软雅黑"/>
                <a:ea typeface="微软雅黑"/>
                <a:cs typeface="Arial"/>
              </a:rPr>
              <a:t>CAN</a:t>
            </a:r>
            <a:r>
              <a:rPr lang="zh-CN" altLang="en-US" sz="1400" dirty="0">
                <a:latin typeface="微软雅黑"/>
                <a:ea typeface="微软雅黑"/>
                <a:cs typeface="Arial"/>
              </a:rPr>
              <a:t>收发器。</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基于物理</a:t>
            </a:r>
            <a:r>
              <a:rPr lang="en-US" altLang="zh-CN" sz="1400" dirty="0">
                <a:latin typeface="微软雅黑"/>
                <a:ea typeface="微软雅黑"/>
                <a:cs typeface="Arial"/>
              </a:rPr>
              <a:t>CAN</a:t>
            </a:r>
            <a:r>
              <a:rPr lang="zh-CN" altLang="en-US" sz="1400" dirty="0">
                <a:latin typeface="微软雅黑"/>
                <a:ea typeface="微软雅黑"/>
                <a:cs typeface="Arial"/>
              </a:rPr>
              <a:t>通道相关的</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状态管理器模块（</a:t>
            </a:r>
            <a:r>
              <a:rPr lang="en-US" altLang="zh-CN" sz="1400" dirty="0" err="1">
                <a:solidFill>
                  <a:srgbClr val="FF0000"/>
                </a:solidFill>
                <a:latin typeface="微软雅黑"/>
                <a:ea typeface="微软雅黑"/>
                <a:cs typeface="Arial"/>
              </a:rPr>
              <a:t>CanSm</a:t>
            </a:r>
            <a:r>
              <a:rPr lang="zh-CN" altLang="en-US" sz="1400" dirty="0">
                <a:solidFill>
                  <a:srgbClr val="FF0000"/>
                </a:solidFill>
                <a:latin typeface="微软雅黑"/>
                <a:ea typeface="微软雅黑"/>
                <a:cs typeface="Arial"/>
              </a:rPr>
              <a:t>）可以控制多个底层内部和外部的</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控制器或</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收发器</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rgbClr val="FF0000"/>
                </a:solidFill>
                <a:latin typeface="微软雅黑"/>
                <a:ea typeface="微软雅黑"/>
                <a:cs typeface="Arial"/>
              </a:rPr>
              <a:t>CanIf</a:t>
            </a:r>
            <a:r>
              <a:rPr lang="zh-CN" altLang="en-US" sz="1400" dirty="0">
                <a:solidFill>
                  <a:srgbClr val="FF0000"/>
                </a:solidFill>
                <a:latin typeface="微软雅黑"/>
                <a:ea typeface="微软雅黑"/>
                <a:cs typeface="Arial"/>
              </a:rPr>
              <a:t>由与</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硬件无关的任务组成</a:t>
            </a:r>
            <a:r>
              <a:rPr lang="zh-CN" altLang="en-US" sz="1400" dirty="0">
                <a:latin typeface="微软雅黑"/>
                <a:ea typeface="微软雅黑"/>
                <a:cs typeface="Arial"/>
              </a:rPr>
              <a:t>，属于</a:t>
            </a:r>
            <a:r>
              <a:rPr lang="en-US" altLang="zh-CN" sz="1400" dirty="0">
                <a:latin typeface="微软雅黑"/>
                <a:ea typeface="微软雅黑"/>
                <a:cs typeface="Arial"/>
              </a:rPr>
              <a:t>ECU CAN</a:t>
            </a:r>
            <a:r>
              <a:rPr lang="zh-CN" altLang="en-US" sz="1400" dirty="0">
                <a:latin typeface="微软雅黑"/>
                <a:ea typeface="微软雅黑"/>
                <a:cs typeface="Arial"/>
              </a:rPr>
              <a:t>通信驱动程序。</a:t>
            </a:r>
            <a:endParaRPr lang="en-US" altLang="zh-CN" sz="1400" dirty="0">
              <a:latin typeface="微软雅黑"/>
              <a:ea typeface="微软雅黑"/>
              <a:cs typeface="Arial"/>
            </a:endParaRPr>
          </a:p>
        </p:txBody>
      </p:sp>
      <p:sp>
        <p:nvSpPr>
          <p:cNvPr id="8" name="テキスト ボックス 7">
            <a:extLst>
              <a:ext uri="{FF2B5EF4-FFF2-40B4-BE49-F238E27FC236}">
                <a16:creationId xmlns:a16="http://schemas.microsoft.com/office/drawing/2014/main" id="{1E1C3D82-BAEC-484B-BD36-5866E75AFE63}"/>
              </a:ext>
            </a:extLst>
          </p:cNvPr>
          <p:cNvSpPr txBox="1"/>
          <p:nvPr/>
        </p:nvSpPr>
        <p:spPr>
          <a:xfrm>
            <a:off x="10538" y="6237312"/>
            <a:ext cx="5569573" cy="369332"/>
          </a:xfrm>
          <a:prstGeom prst="rect">
            <a:avLst/>
          </a:prstGeom>
          <a:noFill/>
        </p:spPr>
        <p:txBody>
          <a:bodyPr wrap="square">
            <a:spAutoFit/>
          </a:bodyPr>
          <a:lstStyle/>
          <a:p>
            <a:r>
              <a:rPr lang="en-US" altLang="ja-JP" dirty="0">
                <a:latin typeface="+mj-ea"/>
                <a:ea typeface="+mj-ea"/>
              </a:rPr>
              <a:t>https://zhuanlan.zhihu.com/p/110971810</a:t>
            </a:r>
            <a:endParaRPr lang="ja-JP" altLang="en-US" dirty="0">
              <a:latin typeface="+mj-ea"/>
              <a:ea typeface="+mj-ea"/>
            </a:endParaRPr>
          </a:p>
        </p:txBody>
      </p:sp>
      <p:pic>
        <p:nvPicPr>
          <p:cNvPr id="1026" name="Picture 2" descr="preview">
            <a:extLst>
              <a:ext uri="{FF2B5EF4-FFF2-40B4-BE49-F238E27FC236}">
                <a16:creationId xmlns:a16="http://schemas.microsoft.com/office/drawing/2014/main" id="{2967DAB0-574B-462E-A680-1CBE9FF799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949" y="2739321"/>
            <a:ext cx="6238051" cy="2829866"/>
          </a:xfrm>
          <a:prstGeom prst="rect">
            <a:avLst/>
          </a:prstGeom>
          <a:noFill/>
          <a:extLst>
            <a:ext uri="{909E8E84-426E-40DD-AFC4-6F175D3DCCD1}">
              <a14:hiddenFill xmlns:a14="http://schemas.microsoft.com/office/drawing/2010/main">
                <a:solidFill>
                  <a:srgbClr val="FFFFFF"/>
                </a:solidFill>
              </a14:hiddenFill>
            </a:ext>
          </a:extLst>
        </p:spPr>
      </p:pic>
      <p:sp>
        <p:nvSpPr>
          <p:cNvPr id="15" name="テキスト ボックス 14">
            <a:extLst>
              <a:ext uri="{FF2B5EF4-FFF2-40B4-BE49-F238E27FC236}">
                <a16:creationId xmlns:a16="http://schemas.microsoft.com/office/drawing/2014/main" id="{7145ED29-D206-42EA-B21C-4A74A7644D8A}"/>
              </a:ext>
            </a:extLst>
          </p:cNvPr>
          <p:cNvSpPr txBox="1"/>
          <p:nvPr/>
        </p:nvSpPr>
        <p:spPr>
          <a:xfrm>
            <a:off x="168274" y="2739321"/>
            <a:ext cx="2736304" cy="2246769"/>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CanIf</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满足</a:t>
            </a: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和</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AUTOSAR COM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栈上层通信模块的控制流和数据流要求：发送请求处理、发送确认、接收指示、错误通知和</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CAN</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控制器的启动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停止，从而唤醒或参与网络。它的数据处理和通知</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API</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基于</a:t>
            </a:r>
            <a:r>
              <a:rPr kumimoji="1" lang="en-US" altLang="zh-CN" sz="1400" b="0" i="0" u="none" strike="noStrike" kern="1200" cap="none" spc="0" normalizeH="0" baseline="0" noProof="0" dirty="0">
                <a:ln>
                  <a:noFill/>
                </a:ln>
                <a:solidFill>
                  <a:srgbClr val="FF0000"/>
                </a:solidFill>
                <a:effectLst/>
                <a:uLnTx/>
                <a:uFillTx/>
                <a:latin typeface="微软雅黑"/>
                <a:ea typeface="微软雅黑"/>
                <a:cs typeface="Arial"/>
              </a:rPr>
              <a:t>CAN L-SDU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，用于控制和模式处理的</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API</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提供了</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CAN</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控制器相关的视图</a:t>
            </a:r>
            <a:endPar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endParaRPr>
          </a:p>
        </p:txBody>
      </p:sp>
    </p:spTree>
    <p:extLst>
      <p:ext uri="{BB962C8B-B14F-4D97-AF65-F5344CB8AC3E}">
        <p14:creationId xmlns:p14="http://schemas.microsoft.com/office/powerpoint/2010/main" val="37199349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3755654" cy="4678204"/>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上下层关系</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上层</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的上层</a:t>
            </a:r>
            <a:r>
              <a:rPr lang="en-US" altLang="zh-CN" sz="1400" dirty="0" err="1">
                <a:latin typeface="微软雅黑"/>
                <a:ea typeface="微软雅黑"/>
                <a:cs typeface="Arial"/>
              </a:rPr>
              <a:t>PduR</a:t>
            </a:r>
            <a:r>
              <a:rPr lang="zh-CN" altLang="en-US" sz="1400" dirty="0">
                <a:latin typeface="微软雅黑"/>
                <a:ea typeface="微软雅黑"/>
                <a:cs typeface="Arial"/>
              </a:rPr>
              <a:t>、</a:t>
            </a:r>
            <a:r>
              <a:rPr lang="en-US" altLang="zh-CN" sz="1400" dirty="0" err="1">
                <a:latin typeface="微软雅黑"/>
                <a:ea typeface="微软雅黑"/>
                <a:cs typeface="Arial"/>
              </a:rPr>
              <a:t>CanNm</a:t>
            </a:r>
            <a:r>
              <a:rPr lang="zh-CN" altLang="en-US" sz="1400" dirty="0">
                <a:latin typeface="微软雅黑"/>
                <a:ea typeface="微软雅黑"/>
                <a:cs typeface="Arial"/>
              </a:rPr>
              <a:t>、</a:t>
            </a:r>
            <a:r>
              <a:rPr lang="en-US" altLang="zh-CN" sz="1400" dirty="0" err="1">
                <a:latin typeface="微软雅黑"/>
                <a:ea typeface="微软雅黑"/>
                <a:cs typeface="Arial"/>
              </a:rPr>
              <a:t>CanTp</a:t>
            </a:r>
            <a:r>
              <a:rPr lang="zh-CN" altLang="en-US" sz="1400" dirty="0">
                <a:latin typeface="微软雅黑"/>
                <a:ea typeface="微软雅黑"/>
                <a:cs typeface="Arial"/>
              </a:rPr>
              <a:t>、</a:t>
            </a:r>
            <a:r>
              <a:rPr lang="en-US" altLang="zh-CN" sz="1400" dirty="0" err="1">
                <a:latin typeface="微软雅黑"/>
                <a:ea typeface="微软雅黑"/>
                <a:cs typeface="Arial"/>
              </a:rPr>
              <a:t>CanSm</a:t>
            </a:r>
            <a:r>
              <a:rPr lang="zh-CN" altLang="en-US" sz="1400" dirty="0">
                <a:latin typeface="微软雅黑"/>
                <a:ea typeface="微软雅黑"/>
                <a:cs typeface="Arial"/>
              </a:rPr>
              <a:t>、</a:t>
            </a:r>
            <a:r>
              <a:rPr lang="en-US" altLang="zh-CN" sz="1400" dirty="0">
                <a:latin typeface="微软雅黑"/>
                <a:ea typeface="微软雅黑"/>
                <a:cs typeface="Arial"/>
              </a:rPr>
              <a:t>EcuM</a:t>
            </a:r>
            <a:r>
              <a:rPr lang="zh-CN" altLang="en-US" sz="1400" dirty="0">
                <a:latin typeface="微软雅黑"/>
                <a:ea typeface="微软雅黑"/>
                <a:cs typeface="Arial"/>
              </a:rPr>
              <a:t>或复杂的驱动模块</a:t>
            </a:r>
            <a:r>
              <a:rPr lang="en-US" altLang="zh-CN" sz="1400" dirty="0">
                <a:latin typeface="微软雅黑"/>
                <a:ea typeface="微软雅黑"/>
                <a:cs typeface="Arial"/>
              </a:rPr>
              <a:t>CDD</a:t>
            </a:r>
            <a:r>
              <a:rPr lang="zh-CN" altLang="en-US" sz="1400" dirty="0">
                <a:latin typeface="微软雅黑"/>
                <a:ea typeface="微软雅黑"/>
                <a:cs typeface="Arial"/>
              </a:rPr>
              <a:t>等。</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使用的</a:t>
            </a:r>
            <a:r>
              <a:rPr lang="en-US" altLang="zh-CN" sz="1400" dirty="0">
                <a:latin typeface="微软雅黑"/>
                <a:ea typeface="微软雅黑"/>
                <a:cs typeface="Arial"/>
              </a:rPr>
              <a:t>API</a:t>
            </a:r>
            <a:r>
              <a:rPr lang="zh-CN" altLang="en-US" sz="1400" dirty="0">
                <a:solidFill>
                  <a:srgbClr val="FF0000"/>
                </a:solidFill>
                <a:latin typeface="微软雅黑"/>
                <a:ea typeface="微软雅黑"/>
                <a:cs typeface="Arial"/>
              </a:rPr>
              <a:t>由通知服务组成</a:t>
            </a:r>
            <a:r>
              <a:rPr lang="zh-CN" altLang="en-US" sz="1400" dirty="0">
                <a:latin typeface="微软雅黑"/>
                <a:ea typeface="微软雅黑"/>
                <a:cs typeface="Arial"/>
              </a:rPr>
              <a:t>，它们将</a:t>
            </a:r>
            <a:r>
              <a:rPr lang="en-US" altLang="zh-CN" sz="1400" dirty="0">
                <a:latin typeface="微软雅黑"/>
                <a:ea typeface="微软雅黑"/>
                <a:cs typeface="Arial"/>
              </a:rPr>
              <a:t>CAN</a:t>
            </a:r>
            <a:r>
              <a:rPr lang="zh-CN" altLang="en-US" sz="1400" dirty="0">
                <a:latin typeface="微软雅黑"/>
                <a:ea typeface="微软雅黑"/>
                <a:cs typeface="Arial"/>
              </a:rPr>
              <a:t>相关数据传输到目标上层。</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这些服务的调用参数指向</a:t>
            </a:r>
            <a:r>
              <a:rPr lang="en-US" altLang="zh-CN" sz="1400" dirty="0">
                <a:latin typeface="微软雅黑"/>
                <a:ea typeface="微软雅黑"/>
                <a:cs typeface="Arial"/>
              </a:rPr>
              <a:t>CanDrv</a:t>
            </a:r>
            <a:r>
              <a:rPr lang="zh-CN" altLang="en-US" sz="1400" dirty="0">
                <a:latin typeface="微软雅黑"/>
                <a:ea typeface="微软雅黑"/>
                <a:cs typeface="Arial"/>
              </a:rPr>
              <a:t>中的缓冲信息，或者直接指向</a:t>
            </a:r>
            <a:r>
              <a:rPr lang="en-US" altLang="zh-CN" sz="1400" dirty="0">
                <a:latin typeface="微软雅黑"/>
                <a:ea typeface="微软雅黑"/>
                <a:cs typeface="Arial"/>
              </a:rPr>
              <a:t>CAN</a:t>
            </a:r>
            <a:r>
              <a:rPr lang="zh-CN" altLang="en-US" sz="1400" dirty="0">
                <a:latin typeface="微软雅黑"/>
                <a:ea typeface="微软雅黑"/>
                <a:cs typeface="Arial"/>
              </a:rPr>
              <a:t>硬件。</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支持对总线镜像模块的调出，来报告接收和传输帧的内容。</a:t>
            </a:r>
            <a:r>
              <a:rPr lang="en-US" altLang="zh-CN" sz="1400" dirty="0">
                <a:latin typeface="微软雅黑"/>
                <a:ea typeface="微软雅黑"/>
                <a:cs typeface="Arial"/>
              </a:rPr>
              <a:t>EcuM</a:t>
            </a:r>
            <a:r>
              <a:rPr lang="zh-CN" altLang="en-US" sz="1400" dirty="0">
                <a:latin typeface="微软雅黑"/>
                <a:ea typeface="微软雅黑"/>
                <a:cs typeface="Arial"/>
              </a:rPr>
              <a:t>会初始化</a:t>
            </a:r>
            <a:r>
              <a:rPr lang="en-US" altLang="zh-CN" sz="1400" dirty="0">
                <a:latin typeface="微软雅黑"/>
                <a:ea typeface="微软雅黑"/>
                <a:cs typeface="Arial"/>
              </a:rPr>
              <a:t>CanIf</a:t>
            </a:r>
            <a:r>
              <a:rPr lang="zh-CN" altLang="en-US" sz="1400" dirty="0">
                <a:latin typeface="微软雅黑"/>
                <a:ea typeface="微软雅黑"/>
                <a:cs typeface="Arial"/>
              </a:rPr>
              <a:t>。</a:t>
            </a:r>
            <a:endParaRPr lang="en-US" altLang="zh-CN" sz="14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下层</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的下层模块主要是</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驱动程序</a:t>
            </a:r>
            <a:r>
              <a:rPr lang="en-US" altLang="zh-CN" sz="1400" dirty="0">
                <a:solidFill>
                  <a:srgbClr val="FF0000"/>
                </a:solidFill>
                <a:latin typeface="微软雅黑"/>
                <a:ea typeface="微软雅黑"/>
                <a:cs typeface="Arial"/>
              </a:rPr>
              <a:t>CanDrv</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在与</a:t>
            </a:r>
            <a:r>
              <a:rPr lang="en-US" altLang="zh-CN" sz="1400" dirty="0">
                <a:latin typeface="微软雅黑"/>
                <a:ea typeface="微软雅黑"/>
                <a:cs typeface="Arial"/>
              </a:rPr>
              <a:t>CanDrv</a:t>
            </a:r>
            <a:r>
              <a:rPr lang="zh-CN" altLang="en-US" sz="1400" dirty="0">
                <a:latin typeface="微软雅黑"/>
                <a:ea typeface="微软雅黑"/>
                <a:cs typeface="Arial"/>
              </a:rPr>
              <a:t>有着密切的关系。</a:t>
            </a:r>
            <a:r>
              <a:rPr lang="en-US" altLang="zh-CN" sz="1400" dirty="0">
                <a:latin typeface="微软雅黑"/>
                <a:ea typeface="微软雅黑"/>
                <a:cs typeface="Arial"/>
              </a:rPr>
              <a:t>CanDrv</a:t>
            </a:r>
            <a:r>
              <a:rPr lang="zh-CN" altLang="en-US" sz="1400" dirty="0">
                <a:latin typeface="微软雅黑"/>
                <a:ea typeface="微软雅黑"/>
                <a:cs typeface="Arial"/>
              </a:rPr>
              <a:t>只提供对</a:t>
            </a:r>
            <a:r>
              <a:rPr lang="en-US" altLang="zh-CN" sz="1400" dirty="0">
                <a:latin typeface="微软雅黑"/>
                <a:ea typeface="微软雅黑"/>
                <a:cs typeface="Arial"/>
              </a:rPr>
              <a:t>CAN</a:t>
            </a:r>
            <a:r>
              <a:rPr lang="zh-CN" altLang="en-US" sz="1400" dirty="0">
                <a:latin typeface="微软雅黑"/>
                <a:ea typeface="微软雅黑"/>
                <a:cs typeface="Arial"/>
              </a:rPr>
              <a:t>控制器的硬件抽象访问，但是</a:t>
            </a:r>
            <a:r>
              <a:rPr lang="en-US" altLang="zh-CN" sz="1400" dirty="0">
                <a:solidFill>
                  <a:srgbClr val="FF0000"/>
                </a:solidFill>
                <a:latin typeface="微软雅黑"/>
                <a:ea typeface="微软雅黑"/>
                <a:cs typeface="Arial"/>
              </a:rPr>
              <a:t>CanDrv</a:t>
            </a:r>
            <a:r>
              <a:rPr lang="zh-CN" altLang="en-US" sz="1400" dirty="0">
                <a:solidFill>
                  <a:srgbClr val="FF0000"/>
                </a:solidFill>
                <a:latin typeface="微软雅黑"/>
                <a:ea typeface="微软雅黑"/>
                <a:cs typeface="Arial"/>
              </a:rPr>
              <a:t>会检测和处理</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控制器的事件</a:t>
            </a:r>
            <a:r>
              <a:rPr lang="zh-CN" altLang="en-US" sz="1400" dirty="0">
                <a:latin typeface="微软雅黑"/>
                <a:ea typeface="微软雅黑"/>
                <a:cs typeface="Arial"/>
              </a:rPr>
              <a:t>，并将这些事件通知到</a:t>
            </a:r>
            <a:r>
              <a:rPr lang="en-US" altLang="zh-CN" sz="1400" dirty="0">
                <a:latin typeface="微软雅黑"/>
                <a:ea typeface="微软雅黑"/>
                <a:cs typeface="Arial"/>
              </a:rPr>
              <a:t>CanIf</a:t>
            </a:r>
            <a:r>
              <a:rPr lang="zh-CN" altLang="en-US" sz="1400" dirty="0">
                <a:latin typeface="微软雅黑"/>
                <a:ea typeface="微软雅黑"/>
                <a:cs typeface="Arial"/>
              </a:rPr>
              <a:t>。</a:t>
            </a:r>
            <a:r>
              <a:rPr lang="en-US" altLang="zh-CN" sz="1400" dirty="0">
                <a:latin typeface="微软雅黑"/>
                <a:ea typeface="微软雅黑"/>
                <a:cs typeface="Arial"/>
              </a:rPr>
              <a:t>CanIf</a:t>
            </a:r>
            <a:r>
              <a:rPr lang="zh-CN" altLang="en-US" sz="1400" dirty="0">
                <a:latin typeface="微软雅黑"/>
                <a:ea typeface="微软雅黑"/>
                <a:cs typeface="Arial"/>
              </a:rPr>
              <a:t>将</a:t>
            </a:r>
            <a:r>
              <a:rPr lang="en-US" altLang="zh-CN" sz="1400" dirty="0" err="1">
                <a:latin typeface="微软雅黑"/>
                <a:ea typeface="微软雅黑"/>
                <a:cs typeface="Arial"/>
              </a:rPr>
              <a:t>CanSm</a:t>
            </a:r>
            <a:r>
              <a:rPr lang="zh-CN" altLang="en-US" sz="1400" dirty="0">
                <a:latin typeface="微软雅黑"/>
                <a:ea typeface="微软雅黑"/>
                <a:cs typeface="Arial"/>
              </a:rPr>
              <a:t>的操作模式请求传递给相应的底层</a:t>
            </a:r>
            <a:r>
              <a:rPr lang="en-US" altLang="zh-CN" sz="1400" dirty="0">
                <a:latin typeface="微软雅黑"/>
                <a:ea typeface="微软雅黑"/>
                <a:cs typeface="Arial"/>
              </a:rPr>
              <a:t>CAN</a:t>
            </a:r>
            <a:r>
              <a:rPr lang="zh-CN" altLang="en-US" sz="1400" dirty="0">
                <a:latin typeface="微软雅黑"/>
                <a:ea typeface="微软雅黑"/>
                <a:cs typeface="Arial"/>
              </a:rPr>
              <a:t>控制器。</a:t>
            </a:r>
            <a:endParaRPr lang="en-US" altLang="zh-CN" sz="1400" dirty="0">
              <a:latin typeface="微软雅黑"/>
              <a:ea typeface="微软雅黑"/>
              <a:cs typeface="Arial"/>
            </a:endParaRPr>
          </a:p>
        </p:txBody>
      </p:sp>
      <p:pic>
        <p:nvPicPr>
          <p:cNvPr id="3074" name="Picture 2">
            <a:extLst>
              <a:ext uri="{FF2B5EF4-FFF2-40B4-BE49-F238E27FC236}">
                <a16:creationId xmlns:a16="http://schemas.microsoft.com/office/drawing/2014/main" id="{2398F09D-AB24-4D50-8E16-7A46C2BDA3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23928" y="1196752"/>
            <a:ext cx="5106664" cy="5340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5256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pic>
        <p:nvPicPr>
          <p:cNvPr id="3" name="図 2">
            <a:extLst>
              <a:ext uri="{FF2B5EF4-FFF2-40B4-BE49-F238E27FC236}">
                <a16:creationId xmlns:a16="http://schemas.microsoft.com/office/drawing/2014/main" id="{1F3F963D-F441-4EEA-B4C1-5DF5E68962F2}"/>
              </a:ext>
            </a:extLst>
          </p:cNvPr>
          <p:cNvPicPr>
            <a:picLocks noChangeAspect="1"/>
          </p:cNvPicPr>
          <p:nvPr/>
        </p:nvPicPr>
        <p:blipFill>
          <a:blip r:embed="rId3"/>
          <a:stretch>
            <a:fillRect/>
          </a:stretch>
        </p:blipFill>
        <p:spPr>
          <a:xfrm>
            <a:off x="304132" y="1626999"/>
            <a:ext cx="5595840" cy="1688001"/>
          </a:xfrm>
          <a:prstGeom prst="rect">
            <a:avLst/>
          </a:prstGeom>
        </p:spPr>
      </p:pic>
      <p:sp>
        <p:nvSpPr>
          <p:cNvPr id="14" name="テキスト ボックス 13">
            <a:extLst>
              <a:ext uri="{FF2B5EF4-FFF2-40B4-BE49-F238E27FC236}">
                <a16:creationId xmlns:a16="http://schemas.microsoft.com/office/drawing/2014/main" id="{14856588-598A-43F9-883C-5492D16B1DE7}"/>
              </a:ext>
            </a:extLst>
          </p:cNvPr>
          <p:cNvSpPr txBox="1"/>
          <p:nvPr/>
        </p:nvSpPr>
        <p:spPr>
          <a:xfrm>
            <a:off x="168275" y="3679725"/>
            <a:ext cx="5318610" cy="2308324"/>
          </a:xfrm>
          <a:prstGeom prst="rect">
            <a:avLst/>
          </a:prstGeom>
          <a:noFill/>
        </p:spPr>
        <p:txBody>
          <a:bodyPr wrap="square">
            <a:spAutoFit/>
          </a:bodyPr>
          <a:lstStyle/>
          <a:p>
            <a:pPr marL="171450" indent="-171450" algn="l">
              <a:buFont typeface="Arial" panose="020B0604020202020204" pitchFamily="34" charset="0"/>
              <a:buChar char="•"/>
            </a:pPr>
            <a:r>
              <a:rPr lang="zh-CN" altLang="en-US" sz="1600" b="1" dirty="0">
                <a:solidFill>
                  <a:srgbClr val="FF0000"/>
                </a:solidFill>
                <a:latin typeface="+mj-ea"/>
                <a:ea typeface="+mj-ea"/>
              </a:rPr>
              <a:t>每个</a:t>
            </a:r>
            <a:r>
              <a:rPr lang="en-US" altLang="zh-CN" sz="1600" b="1" dirty="0">
                <a:solidFill>
                  <a:srgbClr val="FF0000"/>
                </a:solidFill>
                <a:latin typeface="+mj-ea"/>
                <a:ea typeface="+mj-ea"/>
              </a:rPr>
              <a:t>PDU</a:t>
            </a:r>
            <a:r>
              <a:rPr lang="zh-CN" altLang="en-US" sz="1600" b="1" dirty="0">
                <a:solidFill>
                  <a:srgbClr val="FF0000"/>
                </a:solidFill>
                <a:latin typeface="+mj-ea"/>
                <a:ea typeface="+mj-ea"/>
              </a:rPr>
              <a:t>包含着</a:t>
            </a:r>
            <a:r>
              <a:rPr lang="en-US" altLang="zh-CN" sz="1600" b="1" dirty="0">
                <a:solidFill>
                  <a:srgbClr val="FF0000"/>
                </a:solidFill>
                <a:latin typeface="+mj-ea"/>
                <a:ea typeface="+mj-ea"/>
              </a:rPr>
              <a:t>SDU</a:t>
            </a:r>
            <a:r>
              <a:rPr lang="zh-CN" altLang="en-US" sz="1600" b="1" dirty="0">
                <a:solidFill>
                  <a:srgbClr val="FF0000"/>
                </a:solidFill>
                <a:latin typeface="+mj-ea"/>
                <a:ea typeface="+mj-ea"/>
              </a:rPr>
              <a:t>和</a:t>
            </a:r>
            <a:r>
              <a:rPr lang="en-US" altLang="zh-CN" sz="1600" b="1" dirty="0">
                <a:solidFill>
                  <a:srgbClr val="FF0000"/>
                </a:solidFill>
                <a:latin typeface="+mj-ea"/>
                <a:ea typeface="+mj-ea"/>
              </a:rPr>
              <a:t>PCI</a:t>
            </a:r>
            <a:r>
              <a:rPr lang="zh-CN" altLang="en-US" sz="1600" b="1" dirty="0">
                <a:latin typeface="+mj-ea"/>
                <a:ea typeface="+mj-ea"/>
              </a:rPr>
              <a:t>，</a:t>
            </a:r>
            <a:r>
              <a:rPr lang="en-US" altLang="zh-CN" sz="1600" b="1" dirty="0">
                <a:solidFill>
                  <a:srgbClr val="FF0000"/>
                </a:solidFill>
                <a:latin typeface="+mj-ea"/>
                <a:ea typeface="+mj-ea"/>
              </a:rPr>
              <a:t>PCI</a:t>
            </a:r>
            <a:r>
              <a:rPr lang="zh-CN" altLang="en-US" sz="1600" b="1" dirty="0">
                <a:solidFill>
                  <a:srgbClr val="FF0000"/>
                </a:solidFill>
                <a:latin typeface="+mj-ea"/>
                <a:ea typeface="+mj-ea"/>
              </a:rPr>
              <a:t>包含源地址和目标地址信息</a:t>
            </a:r>
            <a:r>
              <a:rPr lang="zh-CN" altLang="en-US" sz="1600" b="1" dirty="0">
                <a:latin typeface="+mj-ea"/>
                <a:ea typeface="+mj-ea"/>
              </a:rPr>
              <a:t>，</a:t>
            </a:r>
            <a:r>
              <a:rPr lang="en-US" altLang="zh-CN" sz="1600" b="1" dirty="0">
                <a:solidFill>
                  <a:srgbClr val="FF0000"/>
                </a:solidFill>
                <a:latin typeface="+mj-ea"/>
                <a:ea typeface="+mj-ea"/>
              </a:rPr>
              <a:t>SDU</a:t>
            </a:r>
            <a:r>
              <a:rPr lang="zh-CN" altLang="en-US" sz="1600" b="1" dirty="0">
                <a:solidFill>
                  <a:srgbClr val="FF0000"/>
                </a:solidFill>
                <a:latin typeface="+mj-ea"/>
                <a:ea typeface="+mj-ea"/>
              </a:rPr>
              <a:t>是数据信息</a:t>
            </a:r>
            <a:endParaRPr lang="en-US" altLang="zh-CN" sz="1600" b="1" dirty="0">
              <a:solidFill>
                <a:srgbClr val="FF0000"/>
              </a:solidFill>
              <a:latin typeface="+mj-ea"/>
              <a:ea typeface="+mj-ea"/>
            </a:endParaRPr>
          </a:p>
          <a:p>
            <a:pPr marL="171450" indent="-171450" algn="l">
              <a:buFont typeface="Arial" panose="020B0604020202020204" pitchFamily="34" charset="0"/>
              <a:buChar char="•"/>
            </a:pPr>
            <a:r>
              <a:rPr lang="en-US" altLang="zh-CN" sz="1600" dirty="0">
                <a:latin typeface="+mj-ea"/>
                <a:ea typeface="+mj-ea"/>
              </a:rPr>
              <a:t>PDU</a:t>
            </a:r>
            <a:r>
              <a:rPr lang="zh-CN" altLang="en-US" sz="1600" dirty="0">
                <a:latin typeface="+mj-ea"/>
                <a:ea typeface="+mj-ea"/>
              </a:rPr>
              <a:t>中包含地址信息（当前层和目标层的地址信息）和数据信息，</a:t>
            </a:r>
            <a:r>
              <a:rPr lang="en-US" altLang="zh-CN" sz="1600" b="1" dirty="0">
                <a:solidFill>
                  <a:srgbClr val="FF0000"/>
                </a:solidFill>
                <a:latin typeface="+mj-ea"/>
                <a:ea typeface="+mj-ea"/>
              </a:rPr>
              <a:t>PDUR</a:t>
            </a:r>
            <a:r>
              <a:rPr lang="zh-CN" altLang="en-US" sz="1600" b="1" dirty="0">
                <a:solidFill>
                  <a:srgbClr val="FF0000"/>
                </a:solidFill>
                <a:latin typeface="+mj-ea"/>
                <a:ea typeface="+mj-ea"/>
              </a:rPr>
              <a:t>通过地址信息分配到不同的目标地</a:t>
            </a:r>
            <a:endParaRPr lang="en-US" altLang="zh-CN" sz="1600" b="1" dirty="0">
              <a:solidFill>
                <a:srgbClr val="FF0000"/>
              </a:solidFill>
              <a:latin typeface="+mj-ea"/>
              <a:ea typeface="+mj-ea"/>
            </a:endParaRPr>
          </a:p>
          <a:p>
            <a:pPr marL="171450" indent="-171450" algn="l">
              <a:buFont typeface="Arial" panose="020B0604020202020204" pitchFamily="34" charset="0"/>
              <a:buChar char="•"/>
            </a:pPr>
            <a:r>
              <a:rPr lang="en-US" altLang="zh-CN" sz="1600" dirty="0">
                <a:latin typeface="+mj-ea"/>
                <a:ea typeface="+mj-ea"/>
              </a:rPr>
              <a:t>SDU</a:t>
            </a:r>
            <a:r>
              <a:rPr lang="zh-CN" altLang="en-US" sz="1600" dirty="0">
                <a:latin typeface="+mj-ea"/>
                <a:ea typeface="+mj-ea"/>
              </a:rPr>
              <a:t>是上层在传输数据的请求中传递给下层的数据，同样也是下层模块收到数据经“分离”后传递给上层的数据</a:t>
            </a:r>
            <a:endParaRPr lang="en-US" altLang="zh-CN" sz="1600" dirty="0">
              <a:latin typeface="+mj-ea"/>
              <a:ea typeface="+mj-ea"/>
            </a:endParaRPr>
          </a:p>
          <a:p>
            <a:pPr marL="171450" indent="-171450" algn="l">
              <a:buFont typeface="Arial" panose="020B0604020202020204" pitchFamily="34" charset="0"/>
              <a:buChar char="•"/>
            </a:pPr>
            <a:r>
              <a:rPr lang="zh-CN" altLang="en-US" sz="1600" dirty="0">
                <a:latin typeface="+mj-ea"/>
                <a:ea typeface="+mj-ea"/>
              </a:rPr>
              <a:t>从一个协议层的实体传递到另一个协议层，包含着源地址与目标地址信息</a:t>
            </a:r>
            <a:endParaRPr lang="ja-JP" altLang="en-US" sz="1600" dirty="0">
              <a:latin typeface="+mj-ea"/>
              <a:ea typeface="+mj-ea"/>
            </a:endParaRPr>
          </a:p>
        </p:txBody>
      </p:sp>
      <p:pic>
        <p:nvPicPr>
          <p:cNvPr id="6" name="Picture 2">
            <a:extLst>
              <a:ext uri="{FF2B5EF4-FFF2-40B4-BE49-F238E27FC236}">
                <a16:creationId xmlns:a16="http://schemas.microsoft.com/office/drawing/2014/main" id="{C805CCF4-0A1E-4E4C-ADD8-6B835B26CF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7460" y="1628800"/>
            <a:ext cx="3218042" cy="45341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9071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436173" cy="3600986"/>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上下层关系</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rgbClr val="FF0000"/>
                </a:solidFill>
                <a:latin typeface="微软雅黑"/>
                <a:ea typeface="微软雅黑"/>
                <a:cs typeface="Arial"/>
              </a:rPr>
              <a:t>CanDrv</a:t>
            </a:r>
            <a:r>
              <a:rPr lang="zh-CN" altLang="en-US" sz="1400" dirty="0">
                <a:solidFill>
                  <a:srgbClr val="FF0000"/>
                </a:solidFill>
                <a:latin typeface="微软雅黑"/>
                <a:ea typeface="微软雅黑"/>
                <a:cs typeface="Arial"/>
              </a:rPr>
              <a:t>提供了标准化的</a:t>
            </a:r>
            <a:r>
              <a:rPr lang="en-US" altLang="zh-CN" sz="1400" dirty="0">
                <a:solidFill>
                  <a:srgbClr val="FF0000"/>
                </a:solidFill>
                <a:latin typeface="微软雅黑"/>
                <a:ea typeface="微软雅黑"/>
                <a:cs typeface="Arial"/>
              </a:rPr>
              <a:t>L-PDU</a:t>
            </a:r>
            <a:r>
              <a:rPr lang="zh-CN" altLang="en-US" sz="1400" dirty="0">
                <a:solidFill>
                  <a:srgbClr val="FF0000"/>
                </a:solidFill>
                <a:latin typeface="微软雅黑"/>
                <a:ea typeface="微软雅黑"/>
                <a:cs typeface="Arial"/>
              </a:rPr>
              <a:t>，以确保</a:t>
            </a:r>
            <a:r>
              <a:rPr lang="en-US" altLang="zh-CN" sz="1400" dirty="0">
                <a:solidFill>
                  <a:srgbClr val="FF0000"/>
                </a:solidFill>
                <a:latin typeface="微软雅黑"/>
                <a:ea typeface="微软雅黑"/>
                <a:cs typeface="Arial"/>
              </a:rPr>
              <a:t>CanIf</a:t>
            </a:r>
            <a:r>
              <a:rPr lang="zh-CN" altLang="en-US" sz="1400" dirty="0">
                <a:solidFill>
                  <a:srgbClr val="FF0000"/>
                </a:solidFill>
                <a:latin typeface="微软雅黑"/>
                <a:ea typeface="微软雅黑"/>
                <a:cs typeface="Arial"/>
              </a:rPr>
              <a:t>的硬件独立性</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指向这个规范化的</a:t>
            </a:r>
            <a:r>
              <a:rPr lang="en-US" altLang="zh-CN" sz="1400" dirty="0">
                <a:latin typeface="微软雅黑"/>
                <a:ea typeface="微软雅黑"/>
                <a:cs typeface="Arial"/>
              </a:rPr>
              <a:t>L-PDU</a:t>
            </a:r>
            <a:r>
              <a:rPr lang="zh-CN" altLang="en-US" sz="1400" dirty="0">
                <a:latin typeface="微软雅黑"/>
                <a:ea typeface="微软雅黑"/>
                <a:cs typeface="Arial"/>
              </a:rPr>
              <a:t>的指针要么指向一个临时缓冲区，要么指向依赖于</a:t>
            </a:r>
            <a:r>
              <a:rPr lang="en-US" altLang="zh-CN" sz="1400" dirty="0">
                <a:latin typeface="微软雅黑"/>
                <a:ea typeface="微软雅黑"/>
                <a:cs typeface="Arial"/>
              </a:rPr>
              <a:t>CAN</a:t>
            </a:r>
            <a:r>
              <a:rPr lang="zh-CN" altLang="en-US" sz="1400" dirty="0">
                <a:latin typeface="微软雅黑"/>
                <a:ea typeface="微软雅黑"/>
                <a:cs typeface="Arial"/>
              </a:rPr>
              <a:t>硬件的</a:t>
            </a:r>
            <a:r>
              <a:rPr lang="en-US" altLang="zh-CN" sz="1400" dirty="0">
                <a:latin typeface="微软雅黑"/>
                <a:ea typeface="微软雅黑"/>
                <a:cs typeface="Arial"/>
              </a:rPr>
              <a:t>CanDrv</a:t>
            </a: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CanDrv</a:t>
            </a:r>
            <a:r>
              <a:rPr lang="zh-CN" altLang="en-US" sz="1400" dirty="0">
                <a:latin typeface="微软雅黑"/>
                <a:ea typeface="微软雅黑"/>
                <a:cs typeface="Arial"/>
              </a:rPr>
              <a:t>调用的回调服务是在</a:t>
            </a:r>
            <a:r>
              <a:rPr lang="en-US" altLang="zh-CN" sz="1400" dirty="0">
                <a:latin typeface="微软雅黑"/>
                <a:ea typeface="微软雅黑"/>
                <a:cs typeface="Arial"/>
              </a:rPr>
              <a:t>CanIf</a:t>
            </a:r>
            <a:r>
              <a:rPr lang="zh-CN" altLang="en-US" sz="1400" dirty="0">
                <a:latin typeface="微软雅黑"/>
                <a:ea typeface="微软雅黑"/>
                <a:cs typeface="Arial"/>
              </a:rPr>
              <a:t>中声明和实现的。由</a:t>
            </a:r>
            <a:r>
              <a:rPr lang="en-US" altLang="zh-CN" sz="1400" dirty="0">
                <a:latin typeface="微软雅黑"/>
                <a:ea typeface="微软雅黑"/>
                <a:cs typeface="Arial"/>
              </a:rPr>
              <a:t>CanIf</a:t>
            </a:r>
            <a:r>
              <a:rPr lang="zh-CN" altLang="en-US" sz="1400" dirty="0">
                <a:latin typeface="微软雅黑"/>
                <a:ea typeface="微软雅黑"/>
                <a:cs typeface="Arial"/>
              </a:rPr>
              <a:t>调用的回调服务被声明并放置在对应的上层通信服务层中，如</a:t>
            </a:r>
            <a:r>
              <a:rPr lang="en-US" altLang="zh-CN" sz="1400" dirty="0" err="1">
                <a:latin typeface="微软雅黑"/>
                <a:ea typeface="微软雅黑"/>
                <a:cs typeface="Arial"/>
              </a:rPr>
              <a:t>PduR</a:t>
            </a:r>
            <a:r>
              <a:rPr lang="zh-CN" altLang="en-US" sz="1400" dirty="0">
                <a:latin typeface="微软雅黑"/>
                <a:ea typeface="微软雅黑"/>
                <a:cs typeface="Arial"/>
              </a:rPr>
              <a:t>、</a:t>
            </a:r>
            <a:r>
              <a:rPr lang="en-US" altLang="zh-CN" sz="1400" dirty="0" err="1">
                <a:latin typeface="微软雅黑"/>
                <a:ea typeface="微软雅黑"/>
                <a:cs typeface="Arial"/>
              </a:rPr>
              <a:t>CanNm</a:t>
            </a:r>
            <a:r>
              <a:rPr lang="zh-CN" altLang="en-US" sz="1400" dirty="0">
                <a:latin typeface="微软雅黑"/>
                <a:ea typeface="微软雅黑"/>
                <a:cs typeface="Arial"/>
              </a:rPr>
              <a:t>、</a:t>
            </a:r>
            <a:r>
              <a:rPr lang="en-US" altLang="zh-CN" sz="1400" dirty="0" err="1">
                <a:latin typeface="微软雅黑"/>
                <a:ea typeface="微软雅黑"/>
                <a:cs typeface="Arial"/>
              </a:rPr>
              <a:t>CanTp</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配置的</a:t>
            </a:r>
            <a:r>
              <a:rPr lang="en-US" altLang="zh-CN" sz="1400" dirty="0">
                <a:latin typeface="微软雅黑"/>
                <a:ea typeface="微软雅黑"/>
                <a:cs typeface="Arial"/>
              </a:rPr>
              <a:t>CAN</a:t>
            </a:r>
            <a:r>
              <a:rPr lang="zh-CN" altLang="en-US" sz="1400" dirty="0">
                <a:latin typeface="微软雅黑"/>
                <a:ea typeface="微软雅黑"/>
                <a:cs typeface="Arial"/>
              </a:rPr>
              <a:t>控制器的数量不一定是使用的</a:t>
            </a:r>
            <a:r>
              <a:rPr lang="en-US" altLang="zh-CN" sz="1400" dirty="0">
                <a:latin typeface="微软雅黑"/>
                <a:ea typeface="微软雅黑"/>
                <a:cs typeface="Arial"/>
              </a:rPr>
              <a:t>CAN</a:t>
            </a:r>
            <a:r>
              <a:rPr lang="zh-CN" altLang="en-US" sz="1400" dirty="0">
                <a:latin typeface="微软雅黑"/>
                <a:ea typeface="微软雅黑"/>
                <a:cs typeface="Arial"/>
              </a:rPr>
              <a:t>收发器的数量。如果多个不同类型的</a:t>
            </a:r>
            <a:r>
              <a:rPr lang="en-US" altLang="zh-CN" sz="1400" dirty="0">
                <a:latin typeface="微软雅黑"/>
                <a:ea typeface="微软雅黑"/>
                <a:cs typeface="Arial"/>
              </a:rPr>
              <a:t>CAN</a:t>
            </a:r>
            <a:r>
              <a:rPr lang="zh-CN" altLang="en-US" sz="1400" dirty="0">
                <a:latin typeface="微软雅黑"/>
                <a:ea typeface="微软雅黑"/>
                <a:cs typeface="Arial"/>
              </a:rPr>
              <a:t>控制器在同一个</a:t>
            </a:r>
            <a:r>
              <a:rPr lang="en-US" altLang="zh-CN" sz="1400" dirty="0">
                <a:latin typeface="微软雅黑"/>
                <a:ea typeface="微软雅黑"/>
                <a:cs typeface="Arial"/>
              </a:rPr>
              <a:t>CAN</a:t>
            </a:r>
            <a:r>
              <a:rPr lang="zh-CN" altLang="en-US" sz="1400" dirty="0">
                <a:latin typeface="微软雅黑"/>
                <a:ea typeface="微软雅黑"/>
                <a:cs typeface="Arial"/>
              </a:rPr>
              <a:t>网络上运行，一个</a:t>
            </a:r>
            <a:r>
              <a:rPr lang="en-US" altLang="zh-CN" sz="1400" dirty="0">
                <a:latin typeface="微软雅黑"/>
                <a:ea typeface="微软雅黑"/>
                <a:cs typeface="Arial"/>
              </a:rPr>
              <a:t>CAN</a:t>
            </a:r>
            <a:r>
              <a:rPr lang="zh-CN" altLang="en-US" sz="1400" dirty="0">
                <a:latin typeface="微软雅黑"/>
                <a:ea typeface="微软雅黑"/>
                <a:cs typeface="Arial"/>
              </a:rPr>
              <a:t>收发器是足够的，但是根据</a:t>
            </a:r>
            <a:r>
              <a:rPr lang="en-US" altLang="zh-CN" sz="1400" dirty="0">
                <a:latin typeface="微软雅黑"/>
                <a:ea typeface="微软雅黑"/>
                <a:cs typeface="Arial"/>
              </a:rPr>
              <a:t>CAN</a:t>
            </a:r>
            <a:r>
              <a:rPr lang="zh-CN" altLang="en-US" sz="1400" dirty="0">
                <a:latin typeface="微软雅黑"/>
                <a:ea typeface="微软雅黑"/>
                <a:cs typeface="Arial"/>
              </a:rPr>
              <a:t>控制器设备的类型，需要一个或两个不同的</a:t>
            </a:r>
            <a:r>
              <a:rPr lang="en-US" altLang="zh-CN" sz="1400" dirty="0">
                <a:latin typeface="微软雅黑"/>
                <a:ea typeface="微软雅黑"/>
                <a:cs typeface="Arial"/>
              </a:rPr>
              <a:t>CanDrv</a:t>
            </a:r>
            <a:r>
              <a:rPr lang="zh-CN" altLang="en-US" sz="1400" dirty="0">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第二个可用的底层</a:t>
            </a:r>
            <a:r>
              <a:rPr lang="en-US" altLang="zh-CN" sz="1400" dirty="0">
                <a:latin typeface="微软雅黑"/>
                <a:ea typeface="微软雅黑"/>
                <a:cs typeface="Arial"/>
              </a:rPr>
              <a:t>CAN</a:t>
            </a:r>
            <a:r>
              <a:rPr lang="zh-CN" altLang="en-US" sz="1400" dirty="0">
                <a:latin typeface="微软雅黑"/>
                <a:ea typeface="微软雅黑"/>
                <a:cs typeface="Arial"/>
              </a:rPr>
              <a:t>设备驱动程序是</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收发器</a:t>
            </a:r>
            <a:r>
              <a:rPr lang="en-US" altLang="zh-CN" sz="1400" dirty="0" err="1">
                <a:solidFill>
                  <a:srgbClr val="FF0000"/>
                </a:solidFill>
                <a:latin typeface="微软雅黑"/>
                <a:ea typeface="微软雅黑"/>
                <a:cs typeface="Arial"/>
              </a:rPr>
              <a:t>CanTrcv</a:t>
            </a:r>
            <a:r>
              <a:rPr lang="zh-CN" altLang="en-US" sz="1400" dirty="0">
                <a:latin typeface="微软雅黑"/>
                <a:ea typeface="微软雅黑"/>
                <a:cs typeface="Arial"/>
              </a:rPr>
              <a:t>。每个</a:t>
            </a:r>
            <a:r>
              <a:rPr lang="en-US" altLang="zh-CN" sz="1400" dirty="0" err="1">
                <a:latin typeface="微软雅黑"/>
                <a:ea typeface="微软雅黑"/>
                <a:cs typeface="Arial"/>
              </a:rPr>
              <a:t>CanTrcv</a:t>
            </a:r>
            <a:r>
              <a:rPr lang="zh-CN" altLang="en-US" sz="1400" dirty="0">
                <a:latin typeface="微软雅黑"/>
                <a:ea typeface="微软雅黑"/>
                <a:cs typeface="Arial"/>
              </a:rPr>
              <a:t>对</a:t>
            </a:r>
            <a:r>
              <a:rPr lang="en-US" altLang="zh-CN" sz="1400" dirty="0">
                <a:latin typeface="微软雅黑"/>
                <a:ea typeface="微软雅黑"/>
                <a:cs typeface="Arial"/>
              </a:rPr>
              <a:t>CAN</a:t>
            </a:r>
            <a:r>
              <a:rPr lang="zh-CN" altLang="en-US" sz="1400" dirty="0">
                <a:latin typeface="微软雅黑"/>
                <a:ea typeface="微软雅黑"/>
                <a:cs typeface="Arial"/>
              </a:rPr>
              <a:t>收发器进行操作模式的控制。</a:t>
            </a:r>
            <a:r>
              <a:rPr lang="en-US" altLang="zh-CN" sz="1400" dirty="0">
                <a:latin typeface="微软雅黑"/>
                <a:ea typeface="微软雅黑"/>
                <a:cs typeface="Arial"/>
              </a:rPr>
              <a:t>CanIf</a:t>
            </a:r>
            <a:r>
              <a:rPr lang="zh-CN" altLang="en-US" sz="1400" dirty="0">
                <a:latin typeface="微软雅黑"/>
                <a:ea typeface="微软雅黑"/>
                <a:cs typeface="Arial"/>
              </a:rPr>
              <a:t>只是将几个底层</a:t>
            </a:r>
            <a:r>
              <a:rPr lang="en-US" altLang="zh-CN" sz="1400" dirty="0" err="1">
                <a:latin typeface="微软雅黑"/>
                <a:ea typeface="微软雅黑"/>
                <a:cs typeface="Arial"/>
              </a:rPr>
              <a:t>CanTrcv</a:t>
            </a:r>
            <a:r>
              <a:rPr lang="zh-CN" altLang="en-US" sz="1400" dirty="0">
                <a:latin typeface="微软雅黑"/>
                <a:ea typeface="微软雅黑"/>
                <a:cs typeface="Arial"/>
              </a:rPr>
              <a:t>的</a:t>
            </a:r>
            <a:r>
              <a:rPr lang="en-US" altLang="zh-CN" sz="1400" dirty="0">
                <a:latin typeface="微软雅黑"/>
                <a:ea typeface="微软雅黑"/>
                <a:cs typeface="Arial"/>
              </a:rPr>
              <a:t>API</a:t>
            </a:r>
            <a:r>
              <a:rPr lang="zh-CN" altLang="en-US" sz="1400" dirty="0">
                <a:latin typeface="微软雅黑"/>
                <a:ea typeface="微软雅黑"/>
                <a:cs typeface="Arial"/>
              </a:rPr>
              <a:t>映射到一个惟一的</a:t>
            </a:r>
            <a:r>
              <a:rPr lang="en-US" altLang="zh-CN" sz="1400" dirty="0">
                <a:latin typeface="微软雅黑"/>
                <a:ea typeface="微软雅黑"/>
                <a:cs typeface="Arial"/>
              </a:rPr>
              <a:t>API</a:t>
            </a:r>
            <a:r>
              <a:rPr lang="zh-CN" altLang="en-US" sz="1400" dirty="0">
                <a:latin typeface="微软雅黑"/>
                <a:ea typeface="微软雅黑"/>
                <a:cs typeface="Arial"/>
              </a:rPr>
              <a:t>，因此，</a:t>
            </a:r>
            <a:r>
              <a:rPr lang="en-US" altLang="zh-CN" sz="1400" dirty="0" err="1">
                <a:latin typeface="微软雅黑"/>
                <a:ea typeface="微软雅黑"/>
                <a:cs typeface="Arial"/>
              </a:rPr>
              <a:t>CanSm</a:t>
            </a:r>
            <a:r>
              <a:rPr lang="zh-CN" altLang="en-US" sz="1400" dirty="0">
                <a:latin typeface="微软雅黑"/>
                <a:ea typeface="微软雅黑"/>
                <a:cs typeface="Arial"/>
              </a:rPr>
              <a:t>能够触发相应</a:t>
            </a:r>
            <a:r>
              <a:rPr lang="en-US" altLang="zh-CN" sz="1400" dirty="0">
                <a:latin typeface="微软雅黑"/>
                <a:ea typeface="微软雅黑"/>
                <a:cs typeface="Arial"/>
              </a:rPr>
              <a:t>CAN</a:t>
            </a:r>
            <a:r>
              <a:rPr lang="zh-CN" altLang="en-US" sz="1400" dirty="0">
                <a:latin typeface="微软雅黑"/>
                <a:ea typeface="微软雅黑"/>
                <a:cs typeface="Arial"/>
              </a:rPr>
              <a:t>收发模式的转换。</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CanIf</a:t>
            </a:r>
            <a:r>
              <a:rPr lang="zh-CN" altLang="en-US" sz="1400" dirty="0">
                <a:latin typeface="微软雅黑"/>
                <a:ea typeface="微软雅黑"/>
                <a:cs typeface="Arial"/>
              </a:rPr>
              <a:t>中不执行属于</a:t>
            </a:r>
            <a:r>
              <a:rPr lang="en-US" altLang="zh-CN" sz="1400" dirty="0" err="1">
                <a:latin typeface="微软雅黑"/>
                <a:ea typeface="微软雅黑"/>
                <a:cs typeface="Arial"/>
              </a:rPr>
              <a:t>CanTrcv</a:t>
            </a:r>
            <a:r>
              <a:rPr lang="zh-CN" altLang="en-US" sz="1400" dirty="0">
                <a:latin typeface="微软雅黑"/>
                <a:ea typeface="微软雅黑"/>
                <a:cs typeface="Arial"/>
              </a:rPr>
              <a:t>所控制的功能。</a:t>
            </a:r>
            <a:r>
              <a:rPr lang="en-US" altLang="zh-CN" sz="1400" dirty="0">
                <a:latin typeface="微软雅黑"/>
                <a:ea typeface="微软雅黑"/>
                <a:cs typeface="Arial"/>
              </a:rPr>
              <a:t>CanIf</a:t>
            </a:r>
            <a:r>
              <a:rPr lang="zh-CN" altLang="en-US" sz="1400" dirty="0">
                <a:latin typeface="微软雅黑"/>
                <a:ea typeface="微软雅黑"/>
                <a:cs typeface="Arial"/>
              </a:rPr>
              <a:t>将所有底层</a:t>
            </a:r>
            <a:r>
              <a:rPr lang="en-US" altLang="zh-CN" sz="1400" dirty="0" err="1">
                <a:latin typeface="微软雅黑"/>
                <a:ea typeface="微软雅黑"/>
                <a:cs typeface="Arial"/>
              </a:rPr>
              <a:t>CanTrcv</a:t>
            </a:r>
            <a:r>
              <a:rPr lang="zh-CN" altLang="en-US" sz="1400" dirty="0">
                <a:latin typeface="微软雅黑"/>
                <a:ea typeface="微软雅黑"/>
                <a:cs typeface="Arial"/>
              </a:rPr>
              <a:t>的下列服务映射到惟一的接口：</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1</a:t>
            </a:r>
            <a:r>
              <a:rPr lang="zh-CN" altLang="en-US" sz="1400" dirty="0">
                <a:latin typeface="微软雅黑"/>
                <a:ea typeface="微软雅黑"/>
                <a:cs typeface="Arial"/>
              </a:rPr>
              <a:t>）唯一的</a:t>
            </a:r>
            <a:r>
              <a:rPr lang="en-US" altLang="zh-CN" sz="1400" dirty="0" err="1">
                <a:latin typeface="微软雅黑"/>
                <a:ea typeface="微软雅黑"/>
                <a:cs typeface="Arial"/>
              </a:rPr>
              <a:t>CanTrcv</a:t>
            </a:r>
            <a:r>
              <a:rPr lang="zh-CN" altLang="en-US" sz="1400" dirty="0">
                <a:latin typeface="微软雅黑"/>
                <a:ea typeface="微软雅黑"/>
                <a:cs typeface="Arial"/>
              </a:rPr>
              <a:t>模式请求和读取服务来管理每个底层</a:t>
            </a:r>
            <a:r>
              <a:rPr lang="en-US" altLang="zh-CN" sz="1400" dirty="0">
                <a:latin typeface="微软雅黑"/>
                <a:ea typeface="微软雅黑"/>
                <a:cs typeface="Arial"/>
              </a:rPr>
              <a:t>CAN</a:t>
            </a:r>
            <a:r>
              <a:rPr lang="zh-CN" altLang="en-US" sz="1400" dirty="0">
                <a:latin typeface="微软雅黑"/>
                <a:ea typeface="微软雅黑"/>
                <a:cs typeface="Arial"/>
              </a:rPr>
              <a:t>收发设备的操作模式；</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2</a:t>
            </a:r>
            <a:r>
              <a:rPr lang="zh-CN" altLang="en-US" sz="1400" dirty="0">
                <a:latin typeface="微软雅黑"/>
                <a:ea typeface="微软雅黑"/>
                <a:cs typeface="Arial"/>
              </a:rPr>
              <a:t>）为</a:t>
            </a:r>
            <a:r>
              <a:rPr lang="en-US" altLang="zh-CN" sz="1400" dirty="0">
                <a:latin typeface="微软雅黑"/>
                <a:ea typeface="微软雅黑"/>
                <a:cs typeface="Arial"/>
              </a:rPr>
              <a:t>CAN</a:t>
            </a:r>
            <a:r>
              <a:rPr lang="zh-CN" altLang="en-US" sz="1400" dirty="0">
                <a:latin typeface="微软雅黑"/>
                <a:ea typeface="微软雅黑"/>
                <a:cs typeface="Arial"/>
              </a:rPr>
              <a:t>收发器读取服务，唤醒原因支持；</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3</a:t>
            </a:r>
            <a:r>
              <a:rPr lang="zh-CN" altLang="en-US" sz="1400" dirty="0">
                <a:latin typeface="微软雅黑"/>
                <a:ea typeface="微软雅黑"/>
                <a:cs typeface="Arial"/>
              </a:rPr>
              <a:t>）模式请求服务启用、禁用、清除唤醒事件状态使用的每个</a:t>
            </a:r>
            <a:r>
              <a:rPr lang="en-US" altLang="zh-CN" sz="1400" dirty="0">
                <a:latin typeface="微软雅黑"/>
                <a:ea typeface="微软雅黑"/>
                <a:cs typeface="Arial"/>
              </a:rPr>
              <a:t>CAN</a:t>
            </a:r>
            <a:r>
              <a:rPr lang="zh-CN" altLang="en-US" sz="1400" dirty="0">
                <a:latin typeface="微软雅黑"/>
                <a:ea typeface="微软雅黑"/>
                <a:cs typeface="Arial"/>
              </a:rPr>
              <a:t>收发器（</a:t>
            </a:r>
            <a:r>
              <a:rPr lang="en-US" altLang="zh-CN" sz="1400" dirty="0" err="1">
                <a:latin typeface="微软雅黑"/>
                <a:ea typeface="微软雅黑"/>
                <a:cs typeface="Arial"/>
              </a:rPr>
              <a:t>CanIf_SetTrcvMode</a:t>
            </a:r>
            <a:r>
              <a:rPr lang="zh-CN" altLang="en-US" sz="1400" dirty="0">
                <a:latin typeface="微软雅黑"/>
                <a:ea typeface="微软雅黑"/>
                <a:cs typeface="Arial"/>
              </a:rPr>
              <a:t>）。</a:t>
            </a:r>
            <a:endParaRPr lang="en-US" altLang="zh-CN" sz="1400" dirty="0">
              <a:latin typeface="微软雅黑"/>
              <a:ea typeface="微软雅黑"/>
              <a:cs typeface="Arial"/>
            </a:endParaRPr>
          </a:p>
        </p:txBody>
      </p:sp>
    </p:spTree>
    <p:extLst>
      <p:ext uri="{BB962C8B-B14F-4D97-AF65-F5344CB8AC3E}">
        <p14:creationId xmlns:p14="http://schemas.microsoft.com/office/powerpoint/2010/main" val="2098731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436173" cy="4893647"/>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功能服务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的应用模式</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1</a:t>
            </a:r>
            <a:r>
              <a:rPr lang="zh-CN" altLang="en-US" sz="1400" dirty="0">
                <a:solidFill>
                  <a:schemeClr val="tx1"/>
                </a:solidFill>
                <a:latin typeface="微软雅黑"/>
                <a:ea typeface="微软雅黑"/>
                <a:cs typeface="Arial"/>
              </a:rPr>
              <a:t>）中断模式</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rgbClr val="FF0000"/>
                </a:solidFill>
                <a:latin typeface="微软雅黑"/>
                <a:ea typeface="微软雅黑"/>
                <a:cs typeface="Arial"/>
              </a:rPr>
              <a:t>CanDrv</a:t>
            </a:r>
            <a:r>
              <a:rPr lang="zh-CN" altLang="en-US" sz="1400" dirty="0">
                <a:solidFill>
                  <a:srgbClr val="FF0000"/>
                </a:solidFill>
                <a:latin typeface="微软雅黑"/>
                <a:ea typeface="微软雅黑"/>
                <a:cs typeface="Arial"/>
              </a:rPr>
              <a:t>处理由</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控制器触发的中断。</a:t>
            </a:r>
            <a:endParaRPr lang="en-US" altLang="zh-CN" sz="1400" dirty="0">
              <a:solidFill>
                <a:srgbClr val="FF0000"/>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在事件发生时得到触发，在这种情况下，在</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中相应的</a:t>
            </a:r>
            <a:r>
              <a:rPr lang="en-US" altLang="zh-CN" sz="1400" dirty="0">
                <a:solidFill>
                  <a:schemeClr val="tx1"/>
                </a:solidFill>
                <a:latin typeface="微软雅黑"/>
                <a:ea typeface="微软雅黑"/>
                <a:cs typeface="Arial"/>
              </a:rPr>
              <a:t>ISR</a:t>
            </a:r>
            <a:r>
              <a:rPr lang="zh-CN" altLang="en-US" sz="1400" dirty="0">
                <a:solidFill>
                  <a:schemeClr val="tx1"/>
                </a:solidFill>
                <a:latin typeface="微软雅黑"/>
                <a:ea typeface="微软雅黑"/>
                <a:cs typeface="Arial"/>
              </a:rPr>
              <a:t>中调用相关的</a:t>
            </a: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服务。</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2</a:t>
            </a:r>
            <a:r>
              <a:rPr lang="zh-CN" altLang="en-US" sz="1400" dirty="0">
                <a:solidFill>
                  <a:schemeClr val="tx1"/>
                </a:solidFill>
                <a:latin typeface="微软雅黑"/>
                <a:ea typeface="微软雅黑"/>
                <a:cs typeface="Arial"/>
              </a:rPr>
              <a:t>）轮询模式</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ja-JP" altLang="en-US" sz="1400" dirty="0">
                <a:solidFill>
                  <a:srgbClr val="FF0000"/>
                </a:solidFill>
                <a:latin typeface="微软雅黑"/>
                <a:ea typeface="微软雅黑"/>
                <a:cs typeface="Arial"/>
              </a:rPr>
              <a:t>由</a:t>
            </a:r>
            <a:r>
              <a:rPr lang="en-US" altLang="zh-CN" sz="1400" dirty="0" err="1">
                <a:solidFill>
                  <a:srgbClr val="FF0000"/>
                </a:solidFill>
                <a:latin typeface="微软雅黑"/>
                <a:ea typeface="微软雅黑"/>
                <a:cs typeface="Arial"/>
              </a:rPr>
              <a:t>SchM</a:t>
            </a:r>
            <a:r>
              <a:rPr lang="ja-JP" altLang="en-US" sz="1400" dirty="0">
                <a:solidFill>
                  <a:srgbClr val="FF0000"/>
                </a:solidFill>
                <a:latin typeface="微软雅黑"/>
                <a:ea typeface="微软雅黑"/>
                <a:cs typeface="Arial"/>
              </a:rPr>
              <a:t>触发</a:t>
            </a:r>
            <a:r>
              <a:rPr lang="en-US" altLang="zh-CN" sz="1400" dirty="0">
                <a:solidFill>
                  <a:srgbClr val="FF0000"/>
                </a:solidFill>
                <a:latin typeface="微软雅黑"/>
                <a:ea typeface="微软雅黑"/>
                <a:cs typeface="Arial"/>
              </a:rPr>
              <a:t>CanDrv</a:t>
            </a:r>
            <a:r>
              <a:rPr lang="zh-CN" altLang="en-US"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并执行后续进程。</a:t>
            </a:r>
            <a:endParaRPr lang="en-US" altLang="ja-JP"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ja-JP" altLang="en-US" sz="1400" dirty="0">
                <a:solidFill>
                  <a:schemeClr val="tx1"/>
                </a:solidFill>
                <a:latin typeface="微软雅黑"/>
                <a:ea typeface="微软雅黑"/>
                <a:cs typeface="Arial"/>
              </a:rPr>
              <a:t>在这种情况下，必须在定义的时间间隔内，调用下列函数：</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err="1">
                <a:solidFill>
                  <a:schemeClr val="tx1"/>
                </a:solidFill>
                <a:latin typeface="微软雅黑"/>
                <a:ea typeface="微软雅黑"/>
                <a:cs typeface="Arial"/>
              </a:rPr>
              <a:t>Can_MainFunction_Write</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err="1">
                <a:solidFill>
                  <a:schemeClr val="tx1"/>
                </a:solidFill>
                <a:latin typeface="微软雅黑"/>
                <a:ea typeface="微软雅黑"/>
                <a:cs typeface="Arial"/>
              </a:rPr>
              <a:t>Can_MainFunction_Read</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err="1">
                <a:solidFill>
                  <a:schemeClr val="tx1"/>
                </a:solidFill>
                <a:latin typeface="微软雅黑"/>
                <a:ea typeface="微软雅黑"/>
                <a:cs typeface="Arial"/>
              </a:rPr>
              <a:t>Can_MainFunction_BusOff</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err="1">
                <a:solidFill>
                  <a:schemeClr val="tx1"/>
                </a:solidFill>
                <a:latin typeface="微软雅黑"/>
                <a:ea typeface="微软雅黑"/>
                <a:cs typeface="Arial"/>
              </a:rPr>
              <a:t>Can_MainFunction_Wakeup</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err="1">
                <a:solidFill>
                  <a:schemeClr val="tx1"/>
                </a:solidFill>
                <a:latin typeface="微软雅黑"/>
                <a:ea typeface="微软雅黑"/>
                <a:cs typeface="Arial"/>
              </a:rPr>
              <a:t>Can_MainFunction_Transceiver</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3</a:t>
            </a:r>
            <a:r>
              <a:rPr lang="zh-CN" altLang="en-US" sz="1400" dirty="0">
                <a:solidFill>
                  <a:schemeClr val="tx1"/>
                </a:solidFill>
                <a:latin typeface="微软雅黑"/>
                <a:ea typeface="微软雅黑"/>
                <a:cs typeface="Arial"/>
              </a:rPr>
              <a:t>）混合模式</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400" dirty="0">
                <a:solidFill>
                  <a:schemeClr val="tx1"/>
                </a:solidFill>
                <a:latin typeface="微软雅黑"/>
                <a:ea typeface="微软雅黑"/>
                <a:cs typeface="Arial"/>
              </a:rPr>
              <a:t>中断和轮询驱动</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400" dirty="0">
                <a:solidFill>
                  <a:schemeClr val="tx1"/>
                </a:solidFill>
                <a:latin typeface="微软雅黑"/>
                <a:ea typeface="微软雅黑"/>
                <a:cs typeface="Arial"/>
              </a:rPr>
              <a:t>根据所使用的</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控制器，该功能可以分为中断驱动和轮询驱动两种操作模式。</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zh-CN" altLang="en-US" sz="1400" dirty="0">
                <a:solidFill>
                  <a:schemeClr val="tx1"/>
                </a:solidFill>
                <a:latin typeface="微软雅黑"/>
                <a:ea typeface="微软雅黑"/>
                <a:cs typeface="Arial"/>
              </a:rPr>
              <a:t>比如，轮询驱动的</a:t>
            </a:r>
            <a:r>
              <a:rPr lang="en-US" altLang="zh-CN" sz="1400" dirty="0" err="1">
                <a:solidFill>
                  <a:schemeClr val="tx1"/>
                </a:solidFill>
                <a:latin typeface="微软雅黑"/>
                <a:ea typeface="微软雅黑"/>
                <a:cs typeface="Arial"/>
              </a:rPr>
              <a:t>FullCAN</a:t>
            </a:r>
            <a:r>
              <a:rPr lang="zh-CN" altLang="en-US" sz="1400" dirty="0">
                <a:solidFill>
                  <a:schemeClr val="tx1"/>
                </a:solidFill>
                <a:latin typeface="微软雅黑"/>
                <a:ea typeface="微软雅黑"/>
                <a:cs typeface="Arial"/>
              </a:rPr>
              <a:t>接收和中断驱动的基本</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接收，轮询驱动的传输和中断驱动的接收等</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p:txBody>
      </p:sp>
    </p:spTree>
    <p:extLst>
      <p:ext uri="{BB962C8B-B14F-4D97-AF65-F5344CB8AC3E}">
        <p14:creationId xmlns:p14="http://schemas.microsoft.com/office/powerpoint/2010/main" val="24747304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436173" cy="5109091"/>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功能服务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的服务</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1</a:t>
            </a:r>
            <a:r>
              <a:rPr lang="zh-CN" altLang="en-US" sz="1400" dirty="0">
                <a:solidFill>
                  <a:schemeClr val="tx1"/>
                </a:solidFill>
                <a:latin typeface="微软雅黑"/>
                <a:ea typeface="微软雅黑"/>
                <a:cs typeface="Arial"/>
              </a:rPr>
              <a:t>）初始化</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srgbClr val="FF0000"/>
                </a:solidFill>
                <a:latin typeface="微软雅黑"/>
                <a:ea typeface="微软雅黑"/>
                <a:cs typeface="Arial"/>
              </a:rPr>
              <a:t>EcuM</a:t>
            </a:r>
            <a:r>
              <a:rPr lang="zh-CN" altLang="en-US" sz="1400" dirty="0">
                <a:solidFill>
                  <a:srgbClr val="FF0000"/>
                </a:solidFill>
                <a:latin typeface="微软雅黑"/>
                <a:ea typeface="微软雅黑"/>
                <a:cs typeface="Arial"/>
              </a:rPr>
              <a:t>调用</a:t>
            </a:r>
            <a:r>
              <a:rPr lang="en-US" altLang="zh-CN" sz="1400" dirty="0">
                <a:solidFill>
                  <a:srgbClr val="FF0000"/>
                </a:solidFill>
                <a:latin typeface="微软雅黑"/>
                <a:ea typeface="微软雅黑"/>
                <a:cs typeface="Arial"/>
              </a:rPr>
              <a:t>CanIf</a:t>
            </a:r>
            <a:r>
              <a:rPr lang="zh-CN" altLang="en-US" sz="1400" dirty="0">
                <a:solidFill>
                  <a:srgbClr val="FF0000"/>
                </a:solidFill>
                <a:latin typeface="微软雅黑"/>
                <a:ea typeface="微软雅黑"/>
                <a:cs typeface="Arial"/>
              </a:rPr>
              <a:t>的函数</a:t>
            </a:r>
            <a:r>
              <a:rPr lang="en-US" altLang="zh-CN" sz="1400" dirty="0" err="1">
                <a:solidFill>
                  <a:srgbClr val="FF0000"/>
                </a:solidFill>
                <a:latin typeface="微软雅黑"/>
                <a:ea typeface="微软雅黑"/>
                <a:cs typeface="Arial"/>
              </a:rPr>
              <a:t>CanIf_Init</a:t>
            </a:r>
            <a:r>
              <a:rPr lang="en-US" altLang="zh-CN" sz="1400" dirty="0">
                <a:solidFill>
                  <a:srgbClr val="FF0000"/>
                </a:solidFill>
                <a:latin typeface="微软雅黑"/>
                <a:ea typeface="微软雅黑"/>
                <a:cs typeface="Arial"/>
              </a:rPr>
              <a:t>()</a:t>
            </a:r>
            <a:r>
              <a:rPr lang="zh-CN" altLang="en-US" sz="1400" dirty="0">
                <a:solidFill>
                  <a:srgbClr val="FF0000"/>
                </a:solidFill>
                <a:latin typeface="微软雅黑"/>
                <a:ea typeface="微软雅黑"/>
                <a:cs typeface="Arial"/>
              </a:rPr>
              <a:t>来初始化整个</a:t>
            </a:r>
            <a:r>
              <a:rPr lang="en-US" altLang="zh-CN" sz="1400" dirty="0">
                <a:solidFill>
                  <a:srgbClr val="FF0000"/>
                </a:solidFill>
                <a:latin typeface="微软雅黑"/>
                <a:ea typeface="微软雅黑"/>
                <a:cs typeface="Arial"/>
              </a:rPr>
              <a:t>CanIf</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在初始化过程，将对所有全局变量和数据结构初始化，包括标示和缓冲区。</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schemeClr val="tx1"/>
                </a:solidFill>
                <a:latin typeface="微软雅黑"/>
                <a:ea typeface="微软雅黑"/>
                <a:cs typeface="Arial"/>
              </a:rPr>
              <a:t>EcuM</a:t>
            </a:r>
            <a:r>
              <a:rPr lang="zh-CN" altLang="en-US" sz="1400" dirty="0">
                <a:solidFill>
                  <a:schemeClr val="tx1"/>
                </a:solidFill>
                <a:latin typeface="微软雅黑"/>
                <a:ea typeface="微软雅黑"/>
                <a:cs typeface="Arial"/>
              </a:rPr>
              <a:t>分别通过调用相应的初始化服务来执行</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和</a:t>
            </a:r>
            <a:r>
              <a:rPr lang="en-US" altLang="zh-CN" sz="1400" dirty="0" err="1">
                <a:solidFill>
                  <a:schemeClr val="tx1"/>
                </a:solidFill>
                <a:latin typeface="微软雅黑"/>
                <a:ea typeface="微软雅黑"/>
                <a:cs typeface="Arial"/>
              </a:rPr>
              <a:t>CanTrcv</a:t>
            </a:r>
            <a:r>
              <a:rPr lang="zh-CN" altLang="en-US" sz="1400" dirty="0">
                <a:solidFill>
                  <a:schemeClr val="tx1"/>
                </a:solidFill>
                <a:latin typeface="微软雅黑"/>
                <a:ea typeface="微软雅黑"/>
                <a:cs typeface="Arial"/>
              </a:rPr>
              <a:t>的初始化。</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在初始化完成后，</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控制器保持在启动复位后的停止模式。在这种模式下，</a:t>
            </a: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和</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既不能发送也不能接收</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如果在运行期间需要重新初始化整个</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模块，</a:t>
            </a:r>
            <a:r>
              <a:rPr lang="en-US" altLang="zh-CN" sz="1400" dirty="0">
                <a:solidFill>
                  <a:schemeClr val="tx1"/>
                </a:solidFill>
                <a:latin typeface="微软雅黑"/>
                <a:ea typeface="微软雅黑"/>
                <a:cs typeface="Arial"/>
              </a:rPr>
              <a:t>EcuM</a:t>
            </a:r>
            <a:r>
              <a:rPr lang="zh-CN" altLang="en-US" sz="1400" dirty="0">
                <a:solidFill>
                  <a:schemeClr val="tx1"/>
                </a:solidFill>
                <a:latin typeface="微软雅黑"/>
                <a:ea typeface="微软雅黑"/>
                <a:cs typeface="Arial"/>
              </a:rPr>
              <a:t>会调用</a:t>
            </a:r>
            <a:r>
              <a:rPr lang="en-US" altLang="zh-CN" sz="1400" dirty="0" err="1">
                <a:solidFill>
                  <a:schemeClr val="tx1"/>
                </a:solidFill>
                <a:latin typeface="微软雅黑"/>
                <a:ea typeface="微软雅黑"/>
                <a:cs typeface="Arial"/>
              </a:rPr>
              <a:t>CanSm</a:t>
            </a:r>
            <a:r>
              <a:rPr lang="zh-CN" altLang="en-US" sz="1400" dirty="0">
                <a:solidFill>
                  <a:schemeClr val="tx1"/>
                </a:solidFill>
                <a:latin typeface="微软雅黑"/>
                <a:ea typeface="微软雅黑"/>
                <a:cs typeface="Arial"/>
              </a:rPr>
              <a:t>，通过调用</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接口模块的</a:t>
            </a:r>
            <a:r>
              <a:rPr lang="en-US" altLang="zh-CN" sz="1400" dirty="0">
                <a:solidFill>
                  <a:schemeClr val="tx1"/>
                </a:solidFill>
                <a:latin typeface="微软雅黑"/>
                <a:ea typeface="微软雅黑"/>
                <a:cs typeface="Arial"/>
              </a:rPr>
              <a:t>API</a:t>
            </a:r>
            <a:r>
              <a:rPr lang="zh-CN" altLang="en-US" sz="1400" dirty="0">
                <a:solidFill>
                  <a:schemeClr val="tx1"/>
                </a:solidFill>
                <a:latin typeface="微软雅黑"/>
                <a:ea typeface="微软雅黑"/>
                <a:cs typeface="Arial"/>
              </a:rPr>
              <a:t>服务</a:t>
            </a:r>
            <a:r>
              <a:rPr lang="en-US" altLang="zh-CN" sz="1400" dirty="0" err="1">
                <a:solidFill>
                  <a:schemeClr val="tx1"/>
                </a:solidFill>
                <a:latin typeface="微软雅黑"/>
                <a:ea typeface="微软雅黑"/>
                <a:cs typeface="Arial"/>
              </a:rPr>
              <a:t>CanIf_SetControllerMode</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来启动</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控制器所需的状态转换。</a:t>
            </a: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将来自</a:t>
            </a:r>
            <a:r>
              <a:rPr lang="en-US" altLang="zh-CN" sz="1400" dirty="0" err="1">
                <a:solidFill>
                  <a:schemeClr val="tx1"/>
                </a:solidFill>
                <a:latin typeface="微软雅黑"/>
                <a:ea typeface="微软雅黑"/>
                <a:cs typeface="Arial"/>
              </a:rPr>
              <a:t>CanSm</a:t>
            </a:r>
            <a:r>
              <a:rPr lang="zh-CN" altLang="en-US" sz="1400" dirty="0">
                <a:solidFill>
                  <a:schemeClr val="tx1"/>
                </a:solidFill>
                <a:latin typeface="微软雅黑"/>
                <a:ea typeface="微软雅黑"/>
                <a:cs typeface="Arial"/>
              </a:rPr>
              <a:t>的调用映射到</a:t>
            </a:r>
            <a:r>
              <a:rPr lang="en-US" altLang="zh-CN" sz="1400" dirty="0" err="1">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的调用上。</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2</a:t>
            </a:r>
            <a:r>
              <a:rPr lang="zh-CN" altLang="en-US" sz="1400" dirty="0">
                <a:solidFill>
                  <a:schemeClr val="tx1"/>
                </a:solidFill>
                <a:latin typeface="微软雅黑"/>
                <a:ea typeface="微软雅黑"/>
                <a:cs typeface="Arial"/>
              </a:rPr>
              <a:t>）发送请求服务</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的发送请求函数</a:t>
            </a:r>
            <a:r>
              <a:rPr lang="en-US" altLang="zh-CN" sz="1400" dirty="0" err="1">
                <a:solidFill>
                  <a:srgbClr val="FF0000"/>
                </a:solidFill>
                <a:latin typeface="微软雅黑"/>
                <a:ea typeface="微软雅黑"/>
                <a:cs typeface="Arial"/>
              </a:rPr>
              <a:t>CanIf_Transmit</a:t>
            </a:r>
            <a:r>
              <a:rPr lang="en-US" altLang="zh-CN" sz="1400" dirty="0">
                <a:solidFill>
                  <a:srgbClr val="FF0000"/>
                </a:solidFill>
                <a:latin typeface="微软雅黑"/>
                <a:ea typeface="微软雅黑"/>
                <a:cs typeface="Arial"/>
              </a:rPr>
              <a:t>()</a:t>
            </a:r>
            <a:r>
              <a:rPr lang="zh-CN" altLang="en-US" sz="1400" dirty="0">
                <a:solidFill>
                  <a:schemeClr val="tx1"/>
                </a:solidFill>
                <a:latin typeface="微软雅黑"/>
                <a:ea typeface="微软雅黑"/>
                <a:cs typeface="Arial"/>
              </a:rPr>
              <a:t>是上层模块传输</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的通用接口。</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上层通信层模块需要通过</a:t>
            </a: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的服务启动传输，无法直接访问</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如果</a:t>
            </a:r>
            <a:r>
              <a:rPr lang="en-US" altLang="zh-CN" sz="1400" dirty="0">
                <a:solidFill>
                  <a:schemeClr val="tx1"/>
                </a:solidFill>
                <a:latin typeface="微软雅黑"/>
                <a:ea typeface="微软雅黑"/>
                <a:cs typeface="Arial"/>
              </a:rPr>
              <a:t>CanDrv</a:t>
            </a:r>
            <a:r>
              <a:rPr lang="zh-CN" altLang="en-US" sz="1400" dirty="0">
                <a:solidFill>
                  <a:schemeClr val="tx1"/>
                </a:solidFill>
                <a:latin typeface="微软雅黑"/>
                <a:ea typeface="微软雅黑"/>
                <a:cs typeface="Arial"/>
              </a:rPr>
              <a:t>能够将</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数据写入</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硬件传输对象中，则发起的传输请求成功完成。</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上层模块使用</a:t>
            </a:r>
            <a:r>
              <a:rPr lang="en-US" altLang="zh-CN" sz="1400" dirty="0">
                <a:solidFill>
                  <a:schemeClr val="tx1"/>
                </a:solidFill>
                <a:latin typeface="微软雅黑"/>
                <a:ea typeface="微软雅黑"/>
                <a:cs typeface="Arial"/>
              </a:rPr>
              <a:t>API</a:t>
            </a:r>
            <a:r>
              <a:rPr lang="zh-CN" altLang="en-US" sz="1400" dirty="0">
                <a:solidFill>
                  <a:schemeClr val="tx1"/>
                </a:solidFill>
                <a:latin typeface="微软雅黑"/>
                <a:ea typeface="微软雅黑"/>
                <a:cs typeface="Arial"/>
              </a:rPr>
              <a:t>服务</a:t>
            </a:r>
            <a:r>
              <a:rPr lang="en-US" altLang="zh-CN" sz="1400" dirty="0" err="1">
                <a:solidFill>
                  <a:schemeClr val="tx1"/>
                </a:solidFill>
                <a:latin typeface="微软雅黑"/>
                <a:ea typeface="微软雅黑"/>
                <a:cs typeface="Arial"/>
              </a:rPr>
              <a:t>CanIf_Transmit</a:t>
            </a:r>
            <a:r>
              <a:rPr lang="en-US" altLang="zh-CN" sz="1400" dirty="0">
                <a:solidFill>
                  <a:schemeClr val="tx1"/>
                </a:solidFill>
                <a:latin typeface="微软雅黑"/>
                <a:ea typeface="微软雅黑"/>
                <a:cs typeface="Arial"/>
              </a:rPr>
              <a:t> ()</a:t>
            </a:r>
            <a:r>
              <a:rPr lang="zh-CN" altLang="en-US" sz="1400" dirty="0">
                <a:solidFill>
                  <a:schemeClr val="tx1"/>
                </a:solidFill>
                <a:latin typeface="微软雅黑"/>
                <a:ea typeface="微软雅黑"/>
                <a:cs typeface="Arial"/>
              </a:rPr>
              <a:t>来发起一个传输请求</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微软雅黑"/>
                <a:ea typeface="微软雅黑"/>
                <a:cs typeface="Arial"/>
              </a:rPr>
              <a:t>如果传输请求服务</a:t>
            </a:r>
            <a:r>
              <a:rPr lang="en-US" altLang="zh-CN" sz="1400" dirty="0" err="1">
                <a:solidFill>
                  <a:schemeClr val="tx1"/>
                </a:solidFill>
                <a:latin typeface="微软雅黑"/>
                <a:ea typeface="微软雅黑"/>
                <a:cs typeface="Arial"/>
              </a:rPr>
              <a:t>CanIf_Transmit</a:t>
            </a:r>
            <a:r>
              <a:rPr lang="en-US" altLang="zh-CN"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返回</a:t>
            </a:r>
            <a:r>
              <a:rPr lang="en-US" altLang="zh-CN" sz="1400" dirty="0">
                <a:solidFill>
                  <a:schemeClr val="tx1"/>
                </a:solidFill>
                <a:latin typeface="微软雅黑"/>
                <a:ea typeface="微软雅黑"/>
                <a:cs typeface="Arial"/>
              </a:rPr>
              <a:t>E_OK</a:t>
            </a:r>
            <a:r>
              <a:rPr lang="zh-CN" altLang="en-US"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则传输成功完成。</a:t>
            </a:r>
            <a:endParaRPr lang="en-US" altLang="ja-JP"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chemeClr val="tx1"/>
                </a:solidFill>
                <a:latin typeface="微软雅黑"/>
                <a:ea typeface="微软雅黑"/>
                <a:cs typeface="Arial"/>
              </a:rPr>
              <a:t>如果一个</a:t>
            </a:r>
            <a:r>
              <a:rPr lang="en-US" altLang="zh-CN" sz="1400" dirty="0">
                <a:solidFill>
                  <a:schemeClr val="tx1"/>
                </a:solidFill>
                <a:latin typeface="微软雅黑"/>
                <a:ea typeface="微软雅黑"/>
                <a:cs typeface="Arial"/>
              </a:rPr>
              <a:t>L-PDU</a:t>
            </a:r>
            <a:r>
              <a:rPr lang="ja-JP" altLang="en-US" sz="1400" dirty="0">
                <a:solidFill>
                  <a:schemeClr val="tx1"/>
                </a:solidFill>
                <a:latin typeface="微软雅黑"/>
                <a:ea typeface="微软雅黑"/>
                <a:cs typeface="Arial"/>
              </a:rPr>
              <a:t>被请求通过一个</a:t>
            </a:r>
            <a:r>
              <a:rPr lang="en-US" altLang="zh-CN" sz="1400" dirty="0">
                <a:solidFill>
                  <a:schemeClr val="tx1"/>
                </a:solidFill>
                <a:latin typeface="微软雅黑"/>
                <a:ea typeface="微软雅黑"/>
                <a:cs typeface="Arial"/>
              </a:rPr>
              <a:t>PDU</a:t>
            </a:r>
            <a:r>
              <a:rPr lang="ja-JP" altLang="en-US" sz="1400" dirty="0">
                <a:solidFill>
                  <a:schemeClr val="tx1"/>
                </a:solidFill>
                <a:latin typeface="微软雅黑"/>
                <a:ea typeface="微软雅黑"/>
                <a:cs typeface="Arial"/>
              </a:rPr>
              <a:t>通道模式来传输，这个模式等于</a:t>
            </a:r>
            <a:r>
              <a:rPr lang="en-US" altLang="zh-CN" sz="1400" dirty="0">
                <a:solidFill>
                  <a:schemeClr val="tx1"/>
                </a:solidFill>
                <a:latin typeface="微软雅黑"/>
                <a:ea typeface="微软雅黑"/>
                <a:cs typeface="Arial"/>
              </a:rPr>
              <a:t>CANIF_OFFLINE</a:t>
            </a:r>
            <a:r>
              <a:rPr lang="zh-CN" altLang="en-US"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那么</a:t>
            </a: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应该向</a:t>
            </a:r>
            <a:r>
              <a:rPr lang="en-US" altLang="zh-CN" sz="1400" dirty="0">
                <a:solidFill>
                  <a:schemeClr val="tx1"/>
                </a:solidFill>
                <a:latin typeface="微软雅黑"/>
                <a:ea typeface="微软雅黑"/>
                <a:cs typeface="Arial"/>
              </a:rPr>
              <a:t>DET</a:t>
            </a:r>
            <a:r>
              <a:rPr lang="ja-JP" altLang="en-US" sz="1400" dirty="0">
                <a:solidFill>
                  <a:schemeClr val="tx1"/>
                </a:solidFill>
                <a:latin typeface="微软雅黑"/>
                <a:ea typeface="微软雅黑"/>
                <a:cs typeface="Arial"/>
              </a:rPr>
              <a:t>的</a:t>
            </a:r>
            <a:r>
              <a:rPr lang="en-US" altLang="zh-CN" sz="1400" dirty="0" err="1">
                <a:solidFill>
                  <a:schemeClr val="tx1"/>
                </a:solidFill>
                <a:latin typeface="微软雅黑"/>
                <a:ea typeface="微软雅黑"/>
                <a:cs typeface="Arial"/>
              </a:rPr>
              <a:t>Det_ReportRuntimeError</a:t>
            </a:r>
            <a:r>
              <a:rPr lang="en-US" altLang="zh-CN"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服务报告运行时的错误代码</a:t>
            </a:r>
            <a:r>
              <a:rPr lang="en-US" altLang="zh-CN" sz="1400" dirty="0">
                <a:solidFill>
                  <a:schemeClr val="tx1"/>
                </a:solidFill>
                <a:latin typeface="微软雅黑"/>
                <a:ea typeface="微软雅黑"/>
                <a:cs typeface="Arial"/>
              </a:rPr>
              <a:t>CANIF_E_STOPPED</a:t>
            </a:r>
            <a:r>
              <a:rPr lang="zh-CN" altLang="en-US"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而</a:t>
            </a:r>
            <a:r>
              <a:rPr lang="en-US" altLang="zh-CN" sz="1400" dirty="0" err="1">
                <a:solidFill>
                  <a:schemeClr val="tx1"/>
                </a:solidFill>
                <a:latin typeface="微软雅黑"/>
                <a:ea typeface="微软雅黑"/>
                <a:cs typeface="Arial"/>
              </a:rPr>
              <a:t>CanIf_Transmit</a:t>
            </a:r>
            <a:r>
              <a:rPr lang="en-US" altLang="zh-CN"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将返回</a:t>
            </a:r>
            <a:r>
              <a:rPr lang="en-US" altLang="zh-CN" sz="1400" dirty="0">
                <a:solidFill>
                  <a:schemeClr val="tx1"/>
                </a:solidFill>
                <a:latin typeface="微软雅黑"/>
                <a:ea typeface="微软雅黑"/>
                <a:cs typeface="Arial"/>
              </a:rPr>
              <a:t>E_NOT_OK</a:t>
            </a: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p:txBody>
      </p:sp>
    </p:spTree>
    <p:extLst>
      <p:ext uri="{BB962C8B-B14F-4D97-AF65-F5344CB8AC3E}">
        <p14:creationId xmlns:p14="http://schemas.microsoft.com/office/powerpoint/2010/main" val="1442774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4115693" cy="4247317"/>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功能服务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的服务</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3</a:t>
            </a:r>
            <a:r>
              <a:rPr lang="zh-CN" altLang="en-US" sz="1400" dirty="0">
                <a:solidFill>
                  <a:schemeClr val="tx1"/>
                </a:solidFill>
                <a:latin typeface="微软雅黑"/>
                <a:ea typeface="微软雅黑"/>
                <a:cs typeface="Arial"/>
              </a:rPr>
              <a:t>）发送数据流</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ja-JP" altLang="en-US" sz="1400" dirty="0">
                <a:solidFill>
                  <a:srgbClr val="FF0000"/>
                </a:solidFill>
                <a:latin typeface="微软雅黑"/>
                <a:ea typeface="微软雅黑"/>
                <a:cs typeface="Arial"/>
              </a:rPr>
              <a:t>发送请求服务</a:t>
            </a:r>
            <a:r>
              <a:rPr lang="en-US" altLang="zh-CN" sz="1400" dirty="0" err="1">
                <a:solidFill>
                  <a:srgbClr val="FF0000"/>
                </a:solidFill>
                <a:latin typeface="微软雅黑"/>
                <a:ea typeface="微软雅黑"/>
                <a:cs typeface="Arial"/>
              </a:rPr>
              <a:t>CanIf_Transmit</a:t>
            </a:r>
            <a:r>
              <a:rPr lang="en-US" altLang="zh-CN" sz="1400" dirty="0">
                <a:solidFill>
                  <a:srgbClr val="FF0000"/>
                </a:solidFill>
                <a:latin typeface="微软雅黑"/>
                <a:ea typeface="微软雅黑"/>
                <a:cs typeface="Arial"/>
              </a:rPr>
              <a:t> ()</a:t>
            </a:r>
            <a:r>
              <a:rPr lang="ja-JP" altLang="en-US" sz="1400" dirty="0">
                <a:solidFill>
                  <a:srgbClr val="FF0000"/>
                </a:solidFill>
                <a:latin typeface="微软雅黑"/>
                <a:ea typeface="微软雅黑"/>
                <a:cs typeface="Arial"/>
              </a:rPr>
              <a:t>基于</a:t>
            </a:r>
            <a:r>
              <a:rPr lang="en-US" altLang="zh-CN" sz="1400" dirty="0">
                <a:solidFill>
                  <a:srgbClr val="FF0000"/>
                </a:solidFill>
                <a:latin typeface="微软雅黑"/>
                <a:ea typeface="微软雅黑"/>
                <a:cs typeface="Arial"/>
              </a:rPr>
              <a:t>L-PDU</a:t>
            </a:r>
            <a:r>
              <a:rPr lang="ja-JP" altLang="en-US" sz="1400" dirty="0">
                <a:solidFill>
                  <a:schemeClr val="tx1"/>
                </a:solidFill>
                <a:latin typeface="微软雅黑"/>
                <a:ea typeface="微软雅黑"/>
                <a:cs typeface="Arial"/>
              </a:rPr>
              <a:t>。</a:t>
            </a:r>
            <a:endParaRPr lang="en-US" altLang="ja-JP"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对</a:t>
            </a:r>
            <a:r>
              <a:rPr lang="en-US" altLang="zh-CN" sz="1400" dirty="0">
                <a:solidFill>
                  <a:schemeClr val="tx1"/>
                </a:solidFill>
                <a:latin typeface="微软雅黑"/>
                <a:ea typeface="微软雅黑"/>
                <a:cs typeface="Arial"/>
              </a:rPr>
              <a:t>L-SDU</a:t>
            </a:r>
            <a:r>
              <a:rPr lang="zh-CN" altLang="en-US" sz="1400" dirty="0">
                <a:solidFill>
                  <a:schemeClr val="tx1"/>
                </a:solidFill>
                <a:latin typeface="微软雅黑"/>
                <a:ea typeface="微软雅黑"/>
                <a:cs typeface="Arial"/>
              </a:rPr>
              <a:t>数据结构的引用被用作几个</a:t>
            </a:r>
            <a:r>
              <a:rPr lang="en-US" altLang="zh-CN" sz="1400" dirty="0">
                <a:solidFill>
                  <a:schemeClr val="tx1"/>
                </a:solidFill>
                <a:latin typeface="微软雅黑"/>
                <a:ea typeface="微软雅黑"/>
                <a:cs typeface="Arial"/>
              </a:rPr>
              <a:t>CanIf API</a:t>
            </a:r>
            <a:r>
              <a:rPr lang="zh-CN" altLang="en-US" sz="1400" dirty="0">
                <a:solidFill>
                  <a:schemeClr val="tx1"/>
                </a:solidFill>
                <a:latin typeface="微软雅黑"/>
                <a:ea typeface="微软雅黑"/>
                <a:cs typeface="Arial"/>
              </a:rPr>
              <a:t>服务中的一个参数，例如</a:t>
            </a:r>
            <a:r>
              <a:rPr lang="en-US" altLang="zh-CN" sz="1400" dirty="0" err="1">
                <a:solidFill>
                  <a:schemeClr val="tx1"/>
                </a:solidFill>
                <a:latin typeface="微软雅黑"/>
                <a:ea typeface="微软雅黑"/>
                <a:cs typeface="Arial"/>
              </a:rPr>
              <a:t>CanIf_Transmit</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或回调服务</a:t>
            </a:r>
            <a:r>
              <a:rPr lang="en-US" altLang="zh-CN" sz="1400" dirty="0">
                <a:solidFill>
                  <a:schemeClr val="tx1"/>
                </a:solidFill>
                <a:latin typeface="微软雅黑"/>
                <a:ea typeface="微软雅黑"/>
                <a:cs typeface="Arial"/>
              </a:rPr>
              <a:t>&lt;</a:t>
            </a:r>
            <a:r>
              <a:rPr lang="en-US" altLang="zh-CN" sz="1400" dirty="0" err="1">
                <a:solidFill>
                  <a:schemeClr val="tx1"/>
                </a:solidFill>
                <a:latin typeface="微软雅黑"/>
                <a:ea typeface="微软雅黑"/>
                <a:cs typeface="Arial"/>
              </a:rPr>
              <a:t>User_RxIndication</a:t>
            </a:r>
            <a:r>
              <a:rPr lang="en-US" altLang="zh-CN" sz="1400" dirty="0">
                <a:solidFill>
                  <a:schemeClr val="tx1"/>
                </a:solidFill>
                <a:latin typeface="微软雅黑"/>
                <a:ea typeface="微软雅黑"/>
                <a:cs typeface="Arial"/>
              </a:rPr>
              <a:t>&gt; ()</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如果</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配置为触发传输，则</a:t>
            </a:r>
            <a:r>
              <a:rPr lang="en-US" altLang="zh-CN" sz="1400" dirty="0">
                <a:solidFill>
                  <a:schemeClr val="tx1"/>
                </a:solidFill>
                <a:latin typeface="微软雅黑"/>
                <a:ea typeface="微软雅黑"/>
                <a:cs typeface="Arial"/>
              </a:rPr>
              <a:t>L-SDU</a:t>
            </a:r>
            <a:r>
              <a:rPr lang="zh-CN" altLang="en-US" sz="1400" dirty="0">
                <a:solidFill>
                  <a:schemeClr val="tx1"/>
                </a:solidFill>
                <a:latin typeface="微软雅黑"/>
                <a:ea typeface="微软雅黑"/>
                <a:cs typeface="Arial"/>
              </a:rPr>
              <a:t>指针为空指针</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会存储为传输而配置的硬件对象信息。函数</a:t>
            </a:r>
            <a:r>
              <a:rPr lang="en-US" altLang="zh-CN" sz="1400" dirty="0" err="1">
                <a:solidFill>
                  <a:schemeClr val="tx1"/>
                </a:solidFill>
                <a:latin typeface="微软雅黑"/>
                <a:ea typeface="微软雅黑"/>
                <a:cs typeface="Arial"/>
              </a:rPr>
              <a:t>CanIf_Transmit</a:t>
            </a:r>
            <a:r>
              <a:rPr lang="en-US" altLang="zh-CN"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将</a:t>
            </a:r>
            <a:r>
              <a:rPr lang="en-US" altLang="zh-CN" sz="1400" dirty="0" err="1">
                <a:solidFill>
                  <a:schemeClr val="tx1"/>
                </a:solidFill>
                <a:latin typeface="微软雅黑"/>
                <a:ea typeface="微软雅黑"/>
                <a:cs typeface="Arial"/>
              </a:rPr>
              <a:t>CanTxPduId</a:t>
            </a:r>
            <a:r>
              <a:rPr lang="ja-JP" altLang="en-US" sz="1400" dirty="0">
                <a:solidFill>
                  <a:schemeClr val="tx1"/>
                </a:solidFill>
                <a:latin typeface="微软雅黑"/>
                <a:ea typeface="微软雅黑"/>
                <a:cs typeface="Arial"/>
              </a:rPr>
              <a:t>映射到对应的</a:t>
            </a:r>
            <a:r>
              <a:rPr lang="en-US" altLang="zh-CN" sz="1400" dirty="0">
                <a:solidFill>
                  <a:schemeClr val="tx1"/>
                </a:solidFill>
                <a:latin typeface="微软雅黑"/>
                <a:ea typeface="微软雅黑"/>
                <a:cs typeface="Arial"/>
              </a:rPr>
              <a:t>HTH</a:t>
            </a:r>
            <a:r>
              <a:rPr lang="zh-CN" altLang="en-US" sz="1400" dirty="0">
                <a:solidFill>
                  <a:schemeClr val="tx1"/>
                </a:solidFill>
                <a:latin typeface="微软雅黑"/>
                <a:ea typeface="微软雅黑"/>
                <a:cs typeface="Arial"/>
              </a:rPr>
              <a:t>，</a:t>
            </a:r>
            <a:r>
              <a:rPr lang="ja-JP" altLang="en-US" sz="1400" dirty="0">
                <a:solidFill>
                  <a:schemeClr val="tx1"/>
                </a:solidFill>
                <a:latin typeface="微软雅黑"/>
                <a:ea typeface="微软雅黑"/>
                <a:cs typeface="Arial"/>
              </a:rPr>
              <a:t>并调用函数</a:t>
            </a:r>
            <a:r>
              <a:rPr lang="en-US" altLang="zh-CN" sz="1400" dirty="0" err="1">
                <a:solidFill>
                  <a:schemeClr val="tx1"/>
                </a:solidFill>
                <a:latin typeface="微软雅黑"/>
                <a:ea typeface="微软雅黑"/>
                <a:cs typeface="Arial"/>
              </a:rPr>
              <a:t>Can_Write</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如果总线镜像是全局启用的</a:t>
            </a:r>
            <a:r>
              <a:rPr lang="en-US" altLang="zh-CN" sz="1400" dirty="0" err="1">
                <a:solidFill>
                  <a:schemeClr val="tx1"/>
                </a:solidFill>
                <a:latin typeface="微软雅黑"/>
                <a:ea typeface="微软雅黑"/>
                <a:cs typeface="Arial"/>
              </a:rPr>
              <a:t>CanIfBusMirroringSupport</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，并且通过调用</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控制器的</a:t>
            </a:r>
            <a:r>
              <a:rPr lang="en-US" altLang="zh-CN" sz="1400" dirty="0" err="1">
                <a:solidFill>
                  <a:schemeClr val="tx1"/>
                </a:solidFill>
                <a:latin typeface="微软雅黑"/>
                <a:ea typeface="微软雅黑"/>
                <a:cs typeface="Arial"/>
              </a:rPr>
              <a:t>CanIf_EnableBusMirroring</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来激活，那么</a:t>
            </a: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通过</a:t>
            </a:r>
            <a:r>
              <a:rPr lang="en-US" altLang="zh-CN" sz="1400" dirty="0" err="1">
                <a:solidFill>
                  <a:schemeClr val="tx1"/>
                </a:solidFill>
                <a:latin typeface="微软雅黑"/>
                <a:ea typeface="微软雅黑"/>
                <a:cs typeface="Arial"/>
              </a:rPr>
              <a:t>Can_Write</a:t>
            </a:r>
            <a:r>
              <a:rPr lang="en-US" altLang="zh-CN" sz="1400" dirty="0">
                <a:solidFill>
                  <a:schemeClr val="tx1"/>
                </a:solidFill>
                <a:latin typeface="微软雅黑"/>
                <a:ea typeface="微软雅黑"/>
                <a:cs typeface="Arial"/>
              </a:rPr>
              <a:t>()</a:t>
            </a:r>
            <a:r>
              <a:rPr lang="zh-CN" altLang="en-US" sz="1400" dirty="0">
                <a:solidFill>
                  <a:schemeClr val="tx1"/>
                </a:solidFill>
                <a:latin typeface="微软雅黑"/>
                <a:ea typeface="微软雅黑"/>
                <a:cs typeface="Arial"/>
              </a:rPr>
              <a:t>在控制器上传输每帧内容之前将其存储。只有在实际发送时，才提供总线镜像模块。</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p:txBody>
      </p:sp>
      <p:pic>
        <p:nvPicPr>
          <p:cNvPr id="11266" name="Picture 2" descr="preview">
            <a:extLst>
              <a:ext uri="{FF2B5EF4-FFF2-40B4-BE49-F238E27FC236}">
                <a16:creationId xmlns:a16="http://schemas.microsoft.com/office/drawing/2014/main" id="{2D28998A-81A5-4C03-A5F5-0545D55ADB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7606" y="1700808"/>
            <a:ext cx="4680608" cy="4585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3261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3" y="1268760"/>
            <a:ext cx="8786813" cy="1661993"/>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功能服务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chemeClr val="tx1"/>
                </a:solidFill>
                <a:latin typeface="微软雅黑"/>
                <a:ea typeface="微软雅黑"/>
                <a:cs typeface="Arial"/>
              </a:rPr>
              <a:t>CanIf</a:t>
            </a:r>
            <a:r>
              <a:rPr lang="ja-JP" altLang="en-US" sz="1400" dirty="0">
                <a:solidFill>
                  <a:schemeClr val="tx1"/>
                </a:solidFill>
                <a:latin typeface="微软雅黑"/>
                <a:ea typeface="微软雅黑"/>
                <a:cs typeface="Arial"/>
              </a:rPr>
              <a:t>的服务</a:t>
            </a:r>
            <a:endParaRPr lang="en-US" altLang="zh-CN" sz="1400" dirty="0">
              <a:solidFill>
                <a:schemeClr val="tx1"/>
              </a:solidFill>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solidFill>
                  <a:schemeClr val="tx1"/>
                </a:solidFill>
                <a:latin typeface="微软雅黑"/>
                <a:ea typeface="微软雅黑"/>
                <a:cs typeface="Arial"/>
              </a:rPr>
              <a:t>6</a:t>
            </a:r>
            <a:r>
              <a:rPr lang="zh-CN" altLang="en-US" sz="1400" dirty="0">
                <a:solidFill>
                  <a:schemeClr val="tx1"/>
                </a:solidFill>
                <a:latin typeface="微软雅黑"/>
                <a:ea typeface="微软雅黑"/>
                <a:cs typeface="Arial"/>
              </a:rPr>
              <a:t>）</a:t>
            </a:r>
            <a:r>
              <a:rPr lang="en-US" altLang="zh-CN" sz="1400" dirty="0">
                <a:solidFill>
                  <a:srgbClr val="FF0000"/>
                </a:solidFill>
                <a:latin typeface="微软雅黑"/>
                <a:ea typeface="微软雅黑"/>
                <a:cs typeface="Arial"/>
              </a:rPr>
              <a:t>PDU</a:t>
            </a:r>
            <a:r>
              <a:rPr lang="zh-CN" altLang="en-US" sz="1400" dirty="0">
                <a:solidFill>
                  <a:srgbClr val="FF0000"/>
                </a:solidFill>
                <a:latin typeface="微软雅黑"/>
                <a:ea typeface="微软雅黑"/>
                <a:cs typeface="Arial"/>
              </a:rPr>
              <a:t>模式控制服务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rgbClr val="FF0000"/>
                </a:solidFill>
                <a:latin typeface="微软雅黑"/>
                <a:ea typeface="微软雅黑"/>
                <a:cs typeface="Arial"/>
              </a:rPr>
              <a:t>每个</a:t>
            </a:r>
            <a:r>
              <a:rPr lang="en-US" altLang="zh-CN" sz="1400" dirty="0">
                <a:solidFill>
                  <a:srgbClr val="FF0000"/>
                </a:solidFill>
                <a:latin typeface="微软雅黑"/>
                <a:ea typeface="微软雅黑"/>
                <a:cs typeface="Arial"/>
              </a:rPr>
              <a:t>L-PDU</a:t>
            </a:r>
            <a:r>
              <a:rPr lang="zh-CN" altLang="en-US" sz="1400" dirty="0">
                <a:solidFill>
                  <a:srgbClr val="FF0000"/>
                </a:solidFill>
                <a:latin typeface="微软雅黑"/>
                <a:ea typeface="微软雅黑"/>
                <a:cs typeface="Arial"/>
              </a:rPr>
              <a:t>分配给一个专用的物理</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通道</a:t>
            </a:r>
            <a:r>
              <a:rPr lang="zh-CN" altLang="en-US" sz="1400" dirty="0">
                <a:solidFill>
                  <a:schemeClr val="tx1"/>
                </a:solidFill>
                <a:latin typeface="微软雅黑"/>
                <a:ea typeface="微软雅黑"/>
                <a:cs typeface="Arial"/>
              </a:rPr>
              <a:t>，该通道连接</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控制器和</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网络。</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chemeClr val="tx1"/>
                </a:solidFill>
                <a:latin typeface="微软雅黑"/>
                <a:ea typeface="微软雅黑"/>
                <a:cs typeface="Arial"/>
              </a:rPr>
              <a:t>所有属于物理通道的</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都可以在处理逻辑上，单一的</a:t>
            </a:r>
            <a:r>
              <a:rPr lang="en-US" altLang="zh-CN" sz="1400" dirty="0">
                <a:solidFill>
                  <a:schemeClr val="tx1"/>
                </a:solidFill>
                <a:latin typeface="微软雅黑"/>
                <a:ea typeface="微软雅黑"/>
                <a:cs typeface="Arial"/>
              </a:rPr>
              <a:t>L-PDU</a:t>
            </a:r>
            <a:r>
              <a:rPr lang="zh-CN" altLang="en-US" sz="1400" dirty="0">
                <a:solidFill>
                  <a:schemeClr val="tx1"/>
                </a:solidFill>
                <a:latin typeface="微软雅黑"/>
                <a:ea typeface="微软雅黑"/>
                <a:cs typeface="Arial"/>
              </a:rPr>
              <a:t>通道组上进行控制。这些逻辑组表示</a:t>
            </a:r>
            <a:r>
              <a:rPr lang="en-US" altLang="zh-CN" sz="1400" dirty="0">
                <a:solidFill>
                  <a:schemeClr val="tx1"/>
                </a:solidFill>
                <a:latin typeface="微软雅黑"/>
                <a:ea typeface="微软雅黑"/>
                <a:cs typeface="Arial"/>
              </a:rPr>
              <a:t>ECU</a:t>
            </a:r>
            <a:r>
              <a:rPr lang="zh-CN" altLang="en-US" sz="1400" dirty="0">
                <a:solidFill>
                  <a:schemeClr val="tx1"/>
                </a:solidFill>
                <a:latin typeface="微软雅黑"/>
                <a:ea typeface="微软雅黑"/>
                <a:cs typeface="Arial"/>
              </a:rPr>
              <a:t>连接到底层</a:t>
            </a:r>
            <a:r>
              <a:rPr lang="en-US" altLang="zh-CN" sz="1400" dirty="0">
                <a:solidFill>
                  <a:schemeClr val="tx1"/>
                </a:solidFill>
                <a:latin typeface="微软雅黑"/>
                <a:ea typeface="微软雅黑"/>
                <a:cs typeface="Arial"/>
              </a:rPr>
              <a:t>CAN</a:t>
            </a:r>
            <a:r>
              <a:rPr lang="zh-CN" altLang="en-US" sz="1400" dirty="0">
                <a:solidFill>
                  <a:schemeClr val="tx1"/>
                </a:solidFill>
                <a:latin typeface="微软雅黑"/>
                <a:ea typeface="微软雅黑"/>
                <a:cs typeface="Arial"/>
              </a:rPr>
              <a:t>网络的所有</a:t>
            </a:r>
            <a:r>
              <a:rPr lang="en-US" altLang="zh-CN" sz="1400" dirty="0">
                <a:solidFill>
                  <a:schemeClr val="tx1"/>
                </a:solidFill>
                <a:latin typeface="微软雅黑"/>
                <a:ea typeface="微软雅黑"/>
                <a:cs typeface="Arial"/>
              </a:rPr>
              <a:t>I-PDU</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zh-CN" sz="1400" dirty="0">
              <a:solidFill>
                <a:schemeClr val="tx1"/>
              </a:solidFill>
              <a:latin typeface="微软雅黑"/>
              <a:ea typeface="微软雅黑"/>
              <a:cs typeface="Arial"/>
            </a:endParaRPr>
          </a:p>
        </p:txBody>
      </p:sp>
      <p:pic>
        <p:nvPicPr>
          <p:cNvPr id="2050" name="Picture 2" descr="preview">
            <a:extLst>
              <a:ext uri="{FF2B5EF4-FFF2-40B4-BE49-F238E27FC236}">
                <a16:creationId xmlns:a16="http://schemas.microsoft.com/office/drawing/2014/main" id="{0EB36DD4-BB67-497B-A5AD-C7B6F7828C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752" y="2930753"/>
            <a:ext cx="4752528" cy="347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45447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五、</a:t>
            </a:r>
            <a:r>
              <a:rPr lang="en-US" altLang="ja-JP" dirty="0" err="1">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CanIf</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580190" cy="584775"/>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功能服务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solidFill>
                  <a:schemeClr val="tx1"/>
                </a:solidFill>
                <a:latin typeface="微软雅黑"/>
                <a:ea typeface="微软雅黑"/>
                <a:cs typeface="Arial"/>
              </a:rPr>
              <a:t>CanIf</a:t>
            </a:r>
            <a:r>
              <a:rPr lang="zh-CN" altLang="en-US" sz="1400" dirty="0">
                <a:solidFill>
                  <a:schemeClr val="tx1"/>
                </a:solidFill>
                <a:latin typeface="微软雅黑"/>
                <a:ea typeface="微软雅黑"/>
                <a:cs typeface="Arial"/>
              </a:rPr>
              <a:t>通讯总览</a:t>
            </a:r>
            <a:endParaRPr lang="en-US" altLang="zh-CN" sz="1400" dirty="0">
              <a:solidFill>
                <a:schemeClr val="tx1"/>
              </a:solidFill>
              <a:latin typeface="微软雅黑"/>
              <a:ea typeface="微软雅黑"/>
              <a:cs typeface="Arial"/>
            </a:endParaRPr>
          </a:p>
        </p:txBody>
      </p:sp>
      <p:pic>
        <p:nvPicPr>
          <p:cNvPr id="4" name="図 3">
            <a:extLst>
              <a:ext uri="{FF2B5EF4-FFF2-40B4-BE49-F238E27FC236}">
                <a16:creationId xmlns:a16="http://schemas.microsoft.com/office/drawing/2014/main" id="{22C20640-4D50-4129-AF81-FB12C50C0C97}"/>
              </a:ext>
            </a:extLst>
          </p:cNvPr>
          <p:cNvPicPr>
            <a:picLocks noChangeAspect="1"/>
          </p:cNvPicPr>
          <p:nvPr/>
        </p:nvPicPr>
        <p:blipFill>
          <a:blip r:embed="rId3"/>
          <a:stretch>
            <a:fillRect/>
          </a:stretch>
        </p:blipFill>
        <p:spPr>
          <a:xfrm>
            <a:off x="-13277" y="3412851"/>
            <a:ext cx="4690767" cy="2687522"/>
          </a:xfrm>
          <a:prstGeom prst="rect">
            <a:avLst/>
          </a:prstGeom>
        </p:spPr>
      </p:pic>
      <p:sp>
        <p:nvSpPr>
          <p:cNvPr id="8" name="テキスト ボックス 7">
            <a:extLst>
              <a:ext uri="{FF2B5EF4-FFF2-40B4-BE49-F238E27FC236}">
                <a16:creationId xmlns:a16="http://schemas.microsoft.com/office/drawing/2014/main" id="{8D5018DE-7DD5-4F46-A3AB-D118D719747C}"/>
              </a:ext>
            </a:extLst>
          </p:cNvPr>
          <p:cNvSpPr txBox="1"/>
          <p:nvPr/>
        </p:nvSpPr>
        <p:spPr>
          <a:xfrm>
            <a:off x="182774" y="1802140"/>
            <a:ext cx="8620516" cy="1169551"/>
          </a:xfrm>
          <a:prstGeom prst="rect">
            <a:avLst/>
          </a:prstGeom>
          <a:noFill/>
        </p:spPr>
        <p:txBody>
          <a:bodyPr wrap="square">
            <a:spAutoFit/>
          </a:bodyPr>
          <a:lstStyle/>
          <a:p>
            <a:pPr marL="285750" indent="-285750" algn="l">
              <a:buFont typeface="Arial" panose="020B0604020202020204" pitchFamily="34" charset="0"/>
              <a:buChar char="•"/>
            </a:pPr>
            <a:r>
              <a:rPr lang="zh-CN" altLang="en-US" sz="1400" dirty="0">
                <a:latin typeface="+mj-ea"/>
                <a:ea typeface="+mj-ea"/>
              </a:rPr>
              <a:t>如果网络中至少有一个远程</a:t>
            </a:r>
            <a:r>
              <a:rPr lang="en-US" altLang="zh-CN" sz="1400" dirty="0">
                <a:latin typeface="+mj-ea"/>
                <a:ea typeface="+mj-ea"/>
              </a:rPr>
              <a:t>ECU</a:t>
            </a:r>
            <a:r>
              <a:rPr lang="zh-CN" altLang="en-US" sz="1400" dirty="0">
                <a:latin typeface="+mj-ea"/>
                <a:ea typeface="+mj-ea"/>
              </a:rPr>
              <a:t>确认所发送的</a:t>
            </a:r>
            <a:r>
              <a:rPr lang="en-US" altLang="zh-CN" sz="1400" dirty="0">
                <a:latin typeface="+mj-ea"/>
                <a:ea typeface="+mj-ea"/>
              </a:rPr>
              <a:t>CAN</a:t>
            </a:r>
            <a:r>
              <a:rPr lang="zh-CN" altLang="en-US" sz="1400" dirty="0">
                <a:latin typeface="+mj-ea"/>
                <a:ea typeface="+mj-ea"/>
              </a:rPr>
              <a:t>帧，则发送请求被成功处理。</a:t>
            </a:r>
            <a:endParaRPr lang="en-US" altLang="zh-CN" sz="1400" dirty="0">
              <a:latin typeface="+mj-ea"/>
              <a:ea typeface="+mj-ea"/>
            </a:endParaRPr>
          </a:p>
          <a:p>
            <a:pPr marL="285750" indent="-285750" algn="l">
              <a:buFont typeface="Arial" panose="020B0604020202020204" pitchFamily="34" charset="0"/>
              <a:buChar char="•"/>
            </a:pPr>
            <a:r>
              <a:rPr lang="zh-CN" altLang="en-US" sz="1400" dirty="0">
                <a:solidFill>
                  <a:srgbClr val="FF0000"/>
                </a:solidFill>
                <a:latin typeface="+mj-ea"/>
                <a:ea typeface="+mj-ea"/>
              </a:rPr>
              <a:t>上层通信层可以通过</a:t>
            </a:r>
            <a:r>
              <a:rPr lang="en-US" altLang="zh-CN" sz="1400" dirty="0">
                <a:solidFill>
                  <a:srgbClr val="FF0000"/>
                </a:solidFill>
                <a:latin typeface="+mj-ea"/>
                <a:ea typeface="+mj-ea"/>
              </a:rPr>
              <a:t>CAN</a:t>
            </a:r>
            <a:r>
              <a:rPr lang="zh-CN" altLang="en-US" sz="1400" dirty="0">
                <a:solidFill>
                  <a:srgbClr val="FF0000"/>
                </a:solidFill>
                <a:latin typeface="+mj-ea"/>
                <a:ea typeface="+mj-ea"/>
              </a:rPr>
              <a:t>接口确认服务</a:t>
            </a:r>
            <a:r>
              <a:rPr lang="zh-CN" altLang="en-US" sz="1400" dirty="0">
                <a:latin typeface="+mj-ea"/>
                <a:ea typeface="+mj-ea"/>
              </a:rPr>
              <a:t>通知传输成功。</a:t>
            </a:r>
            <a:endParaRPr lang="en-US" altLang="zh-CN" sz="1400" dirty="0">
              <a:latin typeface="+mj-ea"/>
              <a:ea typeface="+mj-ea"/>
            </a:endParaRPr>
          </a:p>
          <a:p>
            <a:pPr marL="285750" indent="-285750" algn="l">
              <a:buFont typeface="Arial" panose="020B0604020202020204" pitchFamily="34" charset="0"/>
              <a:buChar char="•"/>
            </a:pPr>
            <a:r>
              <a:rPr lang="en-US" altLang="zh-CN" sz="1400" dirty="0">
                <a:solidFill>
                  <a:srgbClr val="FF0000"/>
                </a:solidFill>
                <a:latin typeface="+mj-ea"/>
                <a:ea typeface="+mj-ea"/>
              </a:rPr>
              <a:t>CAN</a:t>
            </a:r>
            <a:r>
              <a:rPr lang="zh-CN" altLang="en-US" sz="1400" dirty="0">
                <a:solidFill>
                  <a:srgbClr val="FF0000"/>
                </a:solidFill>
                <a:latin typeface="+mj-ea"/>
                <a:ea typeface="+mj-ea"/>
              </a:rPr>
              <a:t>接口由</a:t>
            </a:r>
            <a:r>
              <a:rPr lang="en-US" altLang="zh-CN" sz="1400" dirty="0">
                <a:solidFill>
                  <a:srgbClr val="FF0000"/>
                </a:solidFill>
                <a:latin typeface="+mj-ea"/>
                <a:ea typeface="+mj-ea"/>
              </a:rPr>
              <a:t>CAN</a:t>
            </a:r>
            <a:r>
              <a:rPr lang="zh-CN" altLang="en-US" sz="1400" dirty="0">
                <a:solidFill>
                  <a:srgbClr val="FF0000"/>
                </a:solidFill>
                <a:latin typeface="+mj-ea"/>
                <a:ea typeface="+mj-ea"/>
              </a:rPr>
              <a:t>驱动调用</a:t>
            </a:r>
            <a:r>
              <a:rPr lang="en-US" altLang="zh-CN" sz="1400" dirty="0" err="1">
                <a:solidFill>
                  <a:srgbClr val="FF0000"/>
                </a:solidFill>
                <a:latin typeface="+mj-ea"/>
                <a:ea typeface="+mj-ea"/>
              </a:rPr>
              <a:t>CanIf_TxConfirmation</a:t>
            </a:r>
            <a:r>
              <a:rPr lang="en-US" altLang="zh-CN" sz="1400" dirty="0">
                <a:solidFill>
                  <a:srgbClr val="FF0000"/>
                </a:solidFill>
                <a:latin typeface="+mj-ea"/>
                <a:ea typeface="+mj-ea"/>
              </a:rPr>
              <a:t>()</a:t>
            </a:r>
            <a:r>
              <a:rPr lang="zh-CN" altLang="en-US" sz="1400" dirty="0">
                <a:solidFill>
                  <a:srgbClr val="FF0000"/>
                </a:solidFill>
                <a:latin typeface="+mj-ea"/>
                <a:ea typeface="+mj-ea"/>
              </a:rPr>
              <a:t>来通知</a:t>
            </a:r>
            <a:r>
              <a:rPr lang="zh-CN" altLang="en-US" sz="1400" dirty="0">
                <a:latin typeface="+mj-ea"/>
                <a:ea typeface="+mj-ea"/>
              </a:rPr>
              <a:t>。被通知的上层实现的呼出服务</a:t>
            </a:r>
            <a:r>
              <a:rPr lang="en-US" altLang="zh-CN" sz="1400" dirty="0" err="1">
                <a:latin typeface="+mj-ea"/>
                <a:ea typeface="+mj-ea"/>
              </a:rPr>
              <a:t>User_TxConfirmation</a:t>
            </a:r>
            <a:r>
              <a:rPr lang="en-US" altLang="zh-CN" sz="1400" dirty="0">
                <a:latin typeface="+mj-ea"/>
                <a:ea typeface="+mj-ea"/>
              </a:rPr>
              <a:t>()</a:t>
            </a:r>
            <a:r>
              <a:rPr lang="zh-CN" altLang="en-US" sz="1400" dirty="0">
                <a:latin typeface="+mj-ea"/>
                <a:ea typeface="+mj-ea"/>
              </a:rPr>
              <a:t>随后将被</a:t>
            </a:r>
            <a:r>
              <a:rPr lang="en-US" altLang="zh-CN" sz="1400" dirty="0">
                <a:latin typeface="+mj-ea"/>
                <a:ea typeface="+mj-ea"/>
              </a:rPr>
              <a:t>CAN</a:t>
            </a:r>
            <a:r>
              <a:rPr lang="zh-CN" altLang="en-US" sz="1400" dirty="0">
                <a:latin typeface="+mj-ea"/>
                <a:ea typeface="+mj-ea"/>
              </a:rPr>
              <a:t>接口调用。</a:t>
            </a:r>
            <a:endParaRPr lang="en-US" altLang="zh-CN" sz="1400" dirty="0">
              <a:latin typeface="+mj-ea"/>
              <a:ea typeface="+mj-ea"/>
            </a:endParaRPr>
          </a:p>
          <a:p>
            <a:pPr marL="285750" indent="-285750" algn="l">
              <a:buFont typeface="Arial" panose="020B0604020202020204" pitchFamily="34" charset="0"/>
              <a:buChar char="•"/>
            </a:pPr>
            <a:r>
              <a:rPr lang="zh-CN" altLang="en-US" sz="1400" dirty="0">
                <a:solidFill>
                  <a:srgbClr val="FF0000"/>
                </a:solidFill>
                <a:latin typeface="+mj-ea"/>
                <a:ea typeface="+mj-ea"/>
              </a:rPr>
              <a:t>一个发送</a:t>
            </a:r>
            <a:r>
              <a:rPr lang="en-US" altLang="zh-CN" sz="1400" dirty="0">
                <a:solidFill>
                  <a:srgbClr val="FF0000"/>
                </a:solidFill>
                <a:latin typeface="+mj-ea"/>
                <a:ea typeface="+mj-ea"/>
              </a:rPr>
              <a:t>L-PDU</a:t>
            </a:r>
            <a:r>
              <a:rPr lang="zh-CN" altLang="en-US" sz="1400" dirty="0">
                <a:solidFill>
                  <a:srgbClr val="FF0000"/>
                </a:solidFill>
                <a:latin typeface="+mj-ea"/>
                <a:ea typeface="+mj-ea"/>
              </a:rPr>
              <a:t>只能分配给一个确认呼出服务</a:t>
            </a:r>
            <a:r>
              <a:rPr lang="zh-CN" altLang="en-US" sz="1400" dirty="0">
                <a:latin typeface="+mj-ea"/>
                <a:ea typeface="+mj-ea"/>
              </a:rPr>
              <a:t>。此分配是在配置期间静态进行的。</a:t>
            </a:r>
            <a:endParaRPr lang="ja-JP" altLang="en-US" sz="1400" dirty="0">
              <a:latin typeface="+mj-ea"/>
              <a:ea typeface="+mj-ea"/>
            </a:endParaRPr>
          </a:p>
        </p:txBody>
      </p:sp>
      <p:pic>
        <p:nvPicPr>
          <p:cNvPr id="9" name="図 8">
            <a:extLst>
              <a:ext uri="{FF2B5EF4-FFF2-40B4-BE49-F238E27FC236}">
                <a16:creationId xmlns:a16="http://schemas.microsoft.com/office/drawing/2014/main" id="{0720D5E8-9F42-4DF0-926B-6293F38FEE54}"/>
              </a:ext>
            </a:extLst>
          </p:cNvPr>
          <p:cNvPicPr>
            <a:picLocks noChangeAspect="1"/>
          </p:cNvPicPr>
          <p:nvPr/>
        </p:nvPicPr>
        <p:blipFill>
          <a:blip r:embed="rId4"/>
          <a:stretch>
            <a:fillRect/>
          </a:stretch>
        </p:blipFill>
        <p:spPr>
          <a:xfrm>
            <a:off x="4617685" y="3429000"/>
            <a:ext cx="4503023" cy="2694075"/>
          </a:xfrm>
          <a:prstGeom prst="rect">
            <a:avLst/>
          </a:prstGeom>
        </p:spPr>
      </p:pic>
    </p:spTree>
    <p:extLst>
      <p:ext uri="{BB962C8B-B14F-4D97-AF65-F5344CB8AC3E}">
        <p14:creationId xmlns:p14="http://schemas.microsoft.com/office/powerpoint/2010/main" val="29801710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六、</a:t>
            </a:r>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位置和作用</a:t>
            </a:r>
            <a:endParaRPr lang="en-US" altLang="zh-CN" dirty="0">
              <a:latin typeface="微软雅黑"/>
              <a:ea typeface="微软雅黑"/>
              <a:cs typeface="Arial"/>
            </a:endParaRPr>
          </a:p>
        </p:txBody>
      </p:sp>
      <p:sp>
        <p:nvSpPr>
          <p:cNvPr id="9" name="テキスト ボックス 8">
            <a:extLst>
              <a:ext uri="{FF2B5EF4-FFF2-40B4-BE49-F238E27FC236}">
                <a16:creationId xmlns:a16="http://schemas.microsoft.com/office/drawing/2014/main" id="{537ADC2A-CC30-4ACF-92AC-EF2D896C4097}"/>
              </a:ext>
            </a:extLst>
          </p:cNvPr>
          <p:cNvSpPr txBox="1"/>
          <p:nvPr/>
        </p:nvSpPr>
        <p:spPr>
          <a:xfrm>
            <a:off x="-20397" y="6165304"/>
            <a:ext cx="4614420" cy="369332"/>
          </a:xfrm>
          <a:prstGeom prst="rect">
            <a:avLst/>
          </a:prstGeom>
          <a:noFill/>
        </p:spPr>
        <p:txBody>
          <a:bodyPr wrap="square">
            <a:spAutoFit/>
          </a:bodyPr>
          <a:lstStyle/>
          <a:p>
            <a:r>
              <a:rPr lang="en-US" altLang="ja-JP" dirty="0"/>
              <a:t>https://zhuanlan.zhihu.com/p/110062057</a:t>
            </a:r>
            <a:endParaRPr lang="ja-JP" altLang="en-US" dirty="0"/>
          </a:p>
        </p:txBody>
      </p:sp>
      <p:pic>
        <p:nvPicPr>
          <p:cNvPr id="7170" name="Picture 2">
            <a:extLst>
              <a:ext uri="{FF2B5EF4-FFF2-40B4-BE49-F238E27FC236}">
                <a16:creationId xmlns:a16="http://schemas.microsoft.com/office/drawing/2014/main" id="{D69A31EF-54D8-4AA1-BFED-59193EFC83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0826" y="3789040"/>
            <a:ext cx="5210947" cy="2363924"/>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382A2467-58CC-46AA-9CF7-31B37E36B7B4}"/>
              </a:ext>
            </a:extLst>
          </p:cNvPr>
          <p:cNvSpPr txBox="1"/>
          <p:nvPr/>
        </p:nvSpPr>
        <p:spPr>
          <a:xfrm>
            <a:off x="168272" y="1592559"/>
            <a:ext cx="8786813" cy="3816429"/>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选择字段</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是多路复用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中</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SDU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的一部分。它用于区分复用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的不同布局。</a:t>
            </a:r>
            <a:endPar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I-PDUs</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的多路复用在通信系统中，主要用于</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CAN</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通信。</a:t>
            </a:r>
            <a:endPar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模块负责将通过</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从</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接收到的适当的</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，与发送回发送端路由器的新的多路复用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相结合。在接收端，它负责解释多路复用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的内容，并考虑选择器字段的值，通过</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为</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提供适当的分离</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有一个选择字段，</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选择字段</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可以根据多路器的需要来配置，长度为</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1 bit~16 bits</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之间，典型的选择字段的长度是</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4bits</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。其位置和大小在编译过程中配置。</a:t>
            </a:r>
            <a:endPar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en-US" altLang="ja-JP"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zh-CN" altLang="en-US" sz="1400" dirty="0">
                <a:solidFill>
                  <a:srgbClr val="FF0000"/>
                </a:solidFill>
                <a:latin typeface="+mn-ea"/>
                <a:ea typeface="+mn-ea"/>
              </a:rPr>
              <a:t>每个多路复用的</a:t>
            </a:r>
            <a:r>
              <a:rPr lang="en-US" altLang="zh-CN" sz="1400" dirty="0">
                <a:solidFill>
                  <a:srgbClr val="FF0000"/>
                </a:solidFill>
                <a:latin typeface="+mn-ea"/>
                <a:ea typeface="+mn-ea"/>
              </a:rPr>
              <a:t>I-PDU</a:t>
            </a:r>
            <a:r>
              <a:rPr lang="zh-CN" altLang="en-US" sz="1400" dirty="0">
                <a:solidFill>
                  <a:srgbClr val="FF0000"/>
                </a:solidFill>
                <a:latin typeface="+mn-ea"/>
                <a:ea typeface="+mn-ea"/>
              </a:rPr>
              <a:t>由三个不同的部分组成</a:t>
            </a:r>
            <a:r>
              <a:rPr lang="zh-CN" altLang="en-US" sz="1400" dirty="0">
                <a:latin typeface="+mn-ea"/>
                <a:ea typeface="+mn-ea"/>
              </a:rPr>
              <a:t>：</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1</a:t>
            </a:r>
            <a:r>
              <a:rPr lang="zh-CN" altLang="en-US" sz="1400" dirty="0">
                <a:latin typeface="+mn-ea"/>
                <a:ea typeface="+mn-ea"/>
              </a:rPr>
              <a:t>）选择字段</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2</a:t>
            </a:r>
            <a:r>
              <a:rPr lang="zh-CN" altLang="en-US" sz="1400" dirty="0">
                <a:latin typeface="+mn-ea"/>
                <a:ea typeface="+mn-ea"/>
              </a:rPr>
              <a:t>）动态部分</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3</a:t>
            </a:r>
            <a:r>
              <a:rPr lang="zh-CN" altLang="en-US" sz="1400" dirty="0">
                <a:latin typeface="+mn-ea"/>
                <a:ea typeface="+mn-ea"/>
              </a:rPr>
              <a:t>）静态部分（可选）</a:t>
            </a:r>
            <a:endParaRPr lang="en-US" altLang="zh-CN" sz="1400" dirty="0">
              <a:latin typeface="+mn-ea"/>
              <a:ea typeface="+mn-ea"/>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latin typeface="+mn-ea"/>
              <a:ea typeface="+mn-ea"/>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1</a:t>
            </a:r>
            <a:r>
              <a:rPr lang="zh-CN" altLang="en-US" sz="1400" dirty="0">
                <a:latin typeface="+mn-ea"/>
                <a:ea typeface="+mn-ea"/>
              </a:rPr>
              <a:t>）</a:t>
            </a:r>
            <a:r>
              <a:rPr lang="en-US" altLang="zh-CN" sz="1400" dirty="0">
                <a:latin typeface="+mn-ea"/>
                <a:ea typeface="+mn-ea"/>
              </a:rPr>
              <a:t>SF</a:t>
            </a:r>
            <a:r>
              <a:rPr lang="zh-CN" altLang="en-US" sz="1400" dirty="0">
                <a:latin typeface="+mn-ea"/>
                <a:ea typeface="+mn-ea"/>
              </a:rPr>
              <a:t>（单帧）是选择字段；</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3</a:t>
            </a:r>
            <a:r>
              <a:rPr lang="zh-CN" altLang="en-US" sz="1400" dirty="0">
                <a:latin typeface="+mn-ea"/>
                <a:ea typeface="+mn-ea"/>
              </a:rPr>
              <a:t>）动态部分由两个子部分</a:t>
            </a:r>
            <a:r>
              <a:rPr lang="en-US" altLang="zh-CN" sz="1400" dirty="0">
                <a:latin typeface="+mn-ea"/>
                <a:ea typeface="+mn-ea"/>
              </a:rPr>
              <a:t>D1</a:t>
            </a:r>
            <a:r>
              <a:rPr lang="zh-CN" altLang="en-US" sz="1400" dirty="0">
                <a:latin typeface="+mn-ea"/>
                <a:ea typeface="+mn-ea"/>
              </a:rPr>
              <a:t>和</a:t>
            </a:r>
            <a:r>
              <a:rPr lang="en-US" altLang="zh-CN" sz="1400" dirty="0">
                <a:latin typeface="+mn-ea"/>
                <a:ea typeface="+mn-ea"/>
              </a:rPr>
              <a:t>D2</a:t>
            </a:r>
            <a:r>
              <a:rPr lang="zh-CN" altLang="en-US" sz="1400" dirty="0">
                <a:latin typeface="+mn-ea"/>
                <a:ea typeface="+mn-ea"/>
              </a:rPr>
              <a:t>组成</a:t>
            </a:r>
            <a:endParaRPr lang="en-US" altLang="zh-CN" sz="1400" dirty="0">
              <a:latin typeface="+mn-ea"/>
              <a:ea typeface="+mn-ea"/>
            </a:endParaRP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mn-ea"/>
                <a:ea typeface="+mn-ea"/>
              </a:rPr>
              <a:t>2</a:t>
            </a:r>
            <a:r>
              <a:rPr lang="zh-CN" altLang="en-US" sz="1400" dirty="0">
                <a:latin typeface="+mn-ea"/>
                <a:ea typeface="+mn-ea"/>
              </a:rPr>
              <a:t>）静态部分由三个子部分</a:t>
            </a:r>
            <a:r>
              <a:rPr lang="en-US" altLang="zh-CN" sz="1400" dirty="0">
                <a:latin typeface="+mn-ea"/>
                <a:ea typeface="+mn-ea"/>
              </a:rPr>
              <a:t>S1</a:t>
            </a:r>
            <a:r>
              <a:rPr lang="zh-CN" altLang="en-US" sz="1400" dirty="0">
                <a:latin typeface="+mn-ea"/>
                <a:ea typeface="+mn-ea"/>
              </a:rPr>
              <a:t>、</a:t>
            </a:r>
            <a:r>
              <a:rPr lang="en-US" altLang="zh-CN" sz="1400" dirty="0">
                <a:latin typeface="+mn-ea"/>
                <a:ea typeface="+mn-ea"/>
              </a:rPr>
              <a:t>S2</a:t>
            </a:r>
            <a:r>
              <a:rPr lang="zh-CN" altLang="en-US" sz="1400" dirty="0">
                <a:latin typeface="+mn-ea"/>
                <a:ea typeface="+mn-ea"/>
              </a:rPr>
              <a:t>和</a:t>
            </a:r>
            <a:r>
              <a:rPr lang="en-US" altLang="zh-CN" sz="1400" dirty="0">
                <a:latin typeface="+mn-ea"/>
                <a:ea typeface="+mn-ea"/>
              </a:rPr>
              <a:t>S3</a:t>
            </a:r>
            <a:r>
              <a:rPr lang="zh-CN" altLang="en-US" sz="1400" dirty="0">
                <a:latin typeface="+mn-ea"/>
                <a:ea typeface="+mn-ea"/>
              </a:rPr>
              <a:t>组成</a:t>
            </a:r>
            <a:endParaRPr lang="en-US" altLang="zh-CN" sz="1400" dirty="0">
              <a:latin typeface="+mn-ea"/>
              <a:ea typeface="+mn-ea"/>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ja-JP" altLang="en-US" dirty="0"/>
          </a:p>
        </p:txBody>
      </p:sp>
    </p:spTree>
    <p:extLst>
      <p:ext uri="{BB962C8B-B14F-4D97-AF65-F5344CB8AC3E}">
        <p14:creationId xmlns:p14="http://schemas.microsoft.com/office/powerpoint/2010/main" val="309239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六、</a:t>
            </a:r>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位置和作用</a:t>
            </a:r>
            <a:endParaRPr lang="en-US" altLang="zh-CN" dirty="0">
              <a:latin typeface="微软雅黑"/>
              <a:ea typeface="微软雅黑"/>
              <a:cs typeface="Arial"/>
            </a:endParaRPr>
          </a:p>
        </p:txBody>
      </p:sp>
      <p:sp>
        <p:nvSpPr>
          <p:cNvPr id="10" name="テキスト ボックス 9">
            <a:extLst>
              <a:ext uri="{FF2B5EF4-FFF2-40B4-BE49-F238E27FC236}">
                <a16:creationId xmlns:a16="http://schemas.microsoft.com/office/drawing/2014/main" id="{382A2467-58CC-46AA-9CF7-31B37E36B7B4}"/>
              </a:ext>
            </a:extLst>
          </p:cNvPr>
          <p:cNvSpPr txBox="1"/>
          <p:nvPr/>
        </p:nvSpPr>
        <p:spPr>
          <a:xfrm>
            <a:off x="168272" y="1592559"/>
            <a:ext cx="8786813" cy="1015663"/>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多路复用器就是一个</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多路开关</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，可以实现多路通过选择后发送，多路复用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的所有独立信号和非多路复用的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信号发送和接收过程时完全相同的。也就是说，多路器只是多了几条可以选择的路，但是每天路上的信息都是同等对待的，和非选择的信息是一样优先级的。</a:t>
            </a: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lang="ja-JP" altLang="en-US" dirty="0"/>
          </a:p>
        </p:txBody>
      </p:sp>
      <p:pic>
        <p:nvPicPr>
          <p:cNvPr id="11266" name="Picture 2">
            <a:extLst>
              <a:ext uri="{FF2B5EF4-FFF2-40B4-BE49-F238E27FC236}">
                <a16:creationId xmlns:a16="http://schemas.microsoft.com/office/drawing/2014/main" id="{1B9D174C-3504-4F40-BBC0-EF953C2B3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530360"/>
            <a:ext cx="6984380" cy="3647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004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六、</a:t>
            </a:r>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位置和作用</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BDCFA567-F28D-4945-81CD-000C27A9E2C2}"/>
              </a:ext>
            </a:extLst>
          </p:cNvPr>
          <p:cNvSpPr txBox="1"/>
          <p:nvPr/>
        </p:nvSpPr>
        <p:spPr>
          <a:xfrm>
            <a:off x="168272" y="1592559"/>
            <a:ext cx="8786813" cy="3539430"/>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在发送端，</a:t>
            </a:r>
            <a:r>
              <a:rPr kumimoji="1" lang="en-US" altLang="zh-CN" sz="1400" b="0" i="0" u="none" strike="noStrike" kern="1200" cap="none" spc="0" normalizeH="0" baseline="0" noProof="0" dirty="0" err="1">
                <a:ln>
                  <a:noFill/>
                </a:ln>
                <a:solidFill>
                  <a:srgbClr val="FF0000"/>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从</a:t>
            </a:r>
            <a:r>
              <a:rPr kumimoji="1" lang="en-US" altLang="zh-CN" sz="1400" b="0" i="0" u="none" strike="noStrike" kern="1200" cap="none" spc="0" normalizeH="0" baseline="0" noProof="0" dirty="0">
                <a:ln>
                  <a:noFill/>
                </a:ln>
                <a:solidFill>
                  <a:srgbClr val="FF0000"/>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接收后，就会结合动态部分和静态部分</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。有三种不同的可配置触发条件，来定义何时将组合复用的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通过</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发送到底层。</a:t>
            </a:r>
          </a:p>
          <a:p>
            <a:pPr marR="0" lvl="0" algn="l" defTabSz="914400" rtl="0" eaLnBrk="1" fontAlgn="ctr" latinLnBrk="0" hangingPunct="1">
              <a:lnSpc>
                <a:spcPct val="100000"/>
              </a:lnSpc>
              <a:spcBef>
                <a:spcPts val="0"/>
              </a:spcBef>
              <a:spcAft>
                <a:spcPts val="0"/>
              </a:spcAft>
              <a:buClrTx/>
              <a:buSzTx/>
              <a:tabLst/>
              <a:defRPr/>
            </a:pP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1</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SEND_ON_STATIC</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将在接收到新的静态部件后发送</a:t>
            </a:r>
          </a:p>
          <a:p>
            <a:pPr marR="0" lvl="0" algn="l" defTabSz="914400" rtl="0" eaLnBrk="1" fontAlgn="ctr" latinLnBrk="0" hangingPunct="1">
              <a:lnSpc>
                <a:spcPct val="100000"/>
              </a:lnSpc>
              <a:spcBef>
                <a:spcPts val="0"/>
              </a:spcBef>
              <a:spcAft>
                <a:spcPts val="0"/>
              </a:spcAft>
              <a:buClrTx/>
              <a:buSzTx/>
              <a:tabLst/>
              <a:defRPr/>
            </a:pP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2</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SEND_ON_DYNAMIC</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将在接收到新的动态部件后发送</a:t>
            </a:r>
          </a:p>
          <a:p>
            <a:pPr marR="0" lvl="0" algn="l" defTabSz="914400" rtl="0" eaLnBrk="1" fontAlgn="ctr" latinLnBrk="0" hangingPunct="1">
              <a:lnSpc>
                <a:spcPct val="100000"/>
              </a:lnSpc>
              <a:spcBef>
                <a:spcPts val="0"/>
              </a:spcBef>
              <a:spcAft>
                <a:spcPts val="0"/>
              </a:spcAft>
              <a:buClrTx/>
              <a:buSzTx/>
              <a:tabLst/>
              <a:defRPr/>
            </a:pP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3</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SEND_ALWAYS</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将在接收到新的静态或动态部件后始终发送</a:t>
            </a:r>
            <a:endPar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只知道</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的动态部分和静态部分，而不知道组合复用的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只能保证源</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的最小时间距离。可能会违反复用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的最小时间距离。例如，在配置了</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SEND_ON_DYNAMIC</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模式后，发送两个不同的动态源</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在接收端，</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提取从</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接收到的多路复用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的静态部分和动态部分，</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根据选择字段的值，通过</a:t>
            </a:r>
            <a:r>
              <a:rPr kumimoji="1" lang="en-US" altLang="zh-CN" sz="1400" b="0" i="0" u="none" strike="noStrike" kern="1200" cap="none" spc="0" normalizeH="0" baseline="0" noProof="0" dirty="0" err="1">
                <a:ln>
                  <a:noFill/>
                </a:ln>
                <a:solidFill>
                  <a:srgbClr val="FF0000"/>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将标准的</a:t>
            </a:r>
            <a:r>
              <a:rPr kumimoji="1" lang="en-US" altLang="zh-CN" sz="1400" b="0" i="0" u="none" strike="noStrike" kern="1200" cap="none" spc="0" normalizeH="0" baseline="0" noProof="0" dirty="0">
                <a:ln>
                  <a:noFill/>
                </a:ln>
                <a:solidFill>
                  <a:srgbClr val="FF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传递给</a:t>
            </a:r>
            <a:r>
              <a:rPr kumimoji="1" lang="en-US" altLang="zh-CN" sz="1400" b="0" i="0" u="none" strike="noStrike" kern="1200" cap="none" spc="0" normalizeH="0" baseline="0" noProof="0" dirty="0">
                <a:ln>
                  <a:noFill/>
                </a:ln>
                <a:solidFill>
                  <a:srgbClr val="FF0000"/>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endPar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一个或多个</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可以映射到一个</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容器中，如果一个</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映射到一个容器，也需要服从多个</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到容器的映射。从</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容器中提取</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，并传递到上层的时间顺序应与发送端传递到</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的时间顺序相同。</a:t>
            </a:r>
          </a:p>
        </p:txBody>
      </p:sp>
    </p:spTree>
    <p:extLst>
      <p:ext uri="{BB962C8B-B14F-4D97-AF65-F5344CB8AC3E}">
        <p14:creationId xmlns:p14="http://schemas.microsoft.com/office/powerpoint/2010/main" val="7960687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六、</a:t>
            </a:r>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err="1">
                <a:latin typeface="微软雅黑"/>
                <a:ea typeface="微软雅黑"/>
                <a:cs typeface="Arial"/>
              </a:rPr>
              <a:t>IpduM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dirty="0">
                <a:latin typeface="微软雅黑"/>
                <a:ea typeface="微软雅黑"/>
                <a:cs typeface="Arial"/>
              </a:rPr>
              <a:t>位置和作用</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BDCFA567-F28D-4945-81CD-000C27A9E2C2}"/>
              </a:ext>
            </a:extLst>
          </p:cNvPr>
          <p:cNvSpPr txBox="1"/>
          <p:nvPr/>
        </p:nvSpPr>
        <p:spPr>
          <a:xfrm>
            <a:off x="168272" y="1592559"/>
            <a:ext cx="8786813" cy="1169551"/>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容器中的位置取决于前面添加的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的有效负载和头信息的大小</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。如果使用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的优先级，可能会影响位置。优先级递减的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依次放在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容器中，具有相同优先级的</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相对于它们的出现被放在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容器中，并且</a:t>
            </a:r>
            <a:r>
              <a:rPr kumimoji="1" lang="en-US" altLang="zh-CN" sz="1400" b="0" i="0" u="none" strike="noStrike" kern="1200" cap="none" spc="0" normalizeH="0" baseline="0" noProof="0" dirty="0">
                <a:ln>
                  <a:noFill/>
                </a:ln>
                <a:solidFill>
                  <a:srgbClr val="FF0000"/>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rgbClr val="FF0000"/>
                </a:solidFill>
                <a:effectLst/>
                <a:uLnTx/>
                <a:uFillTx/>
                <a:latin typeface="微软雅黑"/>
                <a:ea typeface="微软雅黑"/>
                <a:cs typeface="Arial"/>
              </a:rPr>
              <a:t>在容器中的位置是动态的</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发送过程，</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需要配置成在从发送端</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COM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接收到多路复用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的部分后，将其发送到</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IPduM</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。接收过程，</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应配置为在从底层接收到与多路复用</a:t>
            </a:r>
            <a:r>
              <a:rPr kumimoji="1" lang="en-US" altLang="zh-CN" sz="1400" b="0" i="0" u="none" strike="noStrike" kern="1200" cap="none" spc="0" normalizeH="0" baseline="0" noProof="0" dirty="0">
                <a:ln>
                  <a:noFill/>
                </a:ln>
                <a:solidFill>
                  <a:schemeClr val="tx1"/>
                </a:solidFill>
                <a:effectLst/>
                <a:uLnTx/>
                <a:uFillTx/>
                <a:latin typeface="微软雅黑"/>
                <a:ea typeface="微软雅黑"/>
                <a:cs typeface="Arial"/>
              </a:rPr>
              <a:t>I-PDU</a:t>
            </a:r>
            <a:r>
              <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rPr>
              <a:t>相关的确认信息后，将其发送到</a:t>
            </a:r>
            <a:r>
              <a:rPr kumimoji="1" lang="en-US" altLang="zh-CN" sz="1400" b="0" i="0" u="none" strike="noStrike" kern="1200" cap="none" spc="0" normalizeH="0" baseline="0" noProof="0" dirty="0" err="1">
                <a:ln>
                  <a:noFill/>
                </a:ln>
                <a:solidFill>
                  <a:schemeClr val="tx1"/>
                </a:solidFill>
                <a:effectLst/>
                <a:uLnTx/>
                <a:uFillTx/>
                <a:latin typeface="微软雅黑"/>
                <a:ea typeface="微软雅黑"/>
                <a:cs typeface="Arial"/>
              </a:rPr>
              <a:t>IPduM</a:t>
            </a:r>
            <a:endParaRPr kumimoji="1" lang="zh-CN" altLang="en-US" sz="1400" b="0" i="0" u="none" strike="noStrike" kern="1200" cap="none" spc="0" normalizeH="0" baseline="0" noProof="0" dirty="0">
              <a:ln>
                <a:noFill/>
              </a:ln>
              <a:solidFill>
                <a:schemeClr val="tx1"/>
              </a:solidFill>
              <a:effectLst/>
              <a:uLnTx/>
              <a:uFillTx/>
              <a:latin typeface="微软雅黑"/>
              <a:ea typeface="微软雅黑"/>
              <a:cs typeface="Arial"/>
            </a:endParaRPr>
          </a:p>
        </p:txBody>
      </p:sp>
      <p:pic>
        <p:nvPicPr>
          <p:cNvPr id="12290" name="Picture 2">
            <a:extLst>
              <a:ext uri="{FF2B5EF4-FFF2-40B4-BE49-F238E27FC236}">
                <a16:creationId xmlns:a16="http://schemas.microsoft.com/office/drawing/2014/main" id="{FDE16E0C-D22D-439B-BDF0-E3FA7DFB59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1454" y="2762110"/>
            <a:ext cx="5866950" cy="3430536"/>
          </a:xfrm>
          <a:prstGeom prst="rect">
            <a:avLst/>
          </a:prstGeom>
          <a:noFill/>
          <a:extLst>
            <a:ext uri="{909E8E84-426E-40DD-AFC4-6F175D3DCCD1}">
              <a14:hiddenFill xmlns:a14="http://schemas.microsoft.com/office/drawing/2010/main">
                <a:solidFill>
                  <a:srgbClr val="FFFFFF"/>
                </a:solidFill>
              </a14:hiddenFill>
            </a:ext>
          </a:extLst>
        </p:spPr>
      </p:pic>
      <p:sp>
        <p:nvSpPr>
          <p:cNvPr id="9" name="テキスト ボックス 8">
            <a:extLst>
              <a:ext uri="{FF2B5EF4-FFF2-40B4-BE49-F238E27FC236}">
                <a16:creationId xmlns:a16="http://schemas.microsoft.com/office/drawing/2014/main" id="{0688B712-4AA6-4206-9F4D-53E5F897CA6E}"/>
              </a:ext>
            </a:extLst>
          </p:cNvPr>
          <p:cNvSpPr txBox="1"/>
          <p:nvPr/>
        </p:nvSpPr>
        <p:spPr>
          <a:xfrm>
            <a:off x="168272" y="5081408"/>
            <a:ext cx="1955456" cy="1015663"/>
          </a:xfrm>
          <a:prstGeom prst="rect">
            <a:avLst/>
          </a:prstGeom>
          <a:noFill/>
        </p:spPr>
        <p:txBody>
          <a:bodyPr wrap="square">
            <a:spAutoFit/>
          </a:bodyPr>
          <a:lstStyle/>
          <a:p>
            <a:pPr algn="l"/>
            <a:r>
              <a:rPr lang="zh-CN" altLang="en-US" sz="1200" dirty="0">
                <a:solidFill>
                  <a:schemeClr val="tx1"/>
                </a:solidFill>
                <a:latin typeface="+mn-ea"/>
                <a:ea typeface="+mn-ea"/>
              </a:rPr>
              <a:t>先根据</a:t>
            </a:r>
            <a:r>
              <a:rPr lang="en-US" altLang="zh-CN" sz="1200" dirty="0">
                <a:solidFill>
                  <a:schemeClr val="tx1"/>
                </a:solidFill>
                <a:latin typeface="+mn-ea"/>
                <a:ea typeface="+mn-ea"/>
              </a:rPr>
              <a:t>PDU</a:t>
            </a:r>
            <a:r>
              <a:rPr lang="zh-CN" altLang="en-US" sz="1200" dirty="0">
                <a:solidFill>
                  <a:schemeClr val="tx1"/>
                </a:solidFill>
                <a:latin typeface="+mn-ea"/>
                <a:ea typeface="+mn-ea"/>
              </a:rPr>
              <a:t>在自己层的本地</a:t>
            </a:r>
            <a:r>
              <a:rPr lang="en-US" altLang="zh-CN" sz="1200" dirty="0">
                <a:solidFill>
                  <a:schemeClr val="tx1"/>
                </a:solidFill>
                <a:latin typeface="+mn-ea"/>
                <a:ea typeface="+mn-ea"/>
              </a:rPr>
              <a:t>ID</a:t>
            </a:r>
            <a:r>
              <a:rPr lang="zh-CN" altLang="en-US" sz="1200" dirty="0">
                <a:solidFill>
                  <a:schemeClr val="tx1"/>
                </a:solidFill>
                <a:latin typeface="+mn-ea"/>
                <a:ea typeface="+mn-ea"/>
              </a:rPr>
              <a:t>，查找到这个</a:t>
            </a:r>
            <a:r>
              <a:rPr lang="en-US" altLang="zh-CN" sz="1200" dirty="0">
                <a:solidFill>
                  <a:schemeClr val="tx1"/>
                </a:solidFill>
                <a:latin typeface="+mn-ea"/>
                <a:ea typeface="+mn-ea"/>
              </a:rPr>
              <a:t>PDU</a:t>
            </a:r>
            <a:r>
              <a:rPr lang="zh-CN" altLang="en-US" sz="1200" dirty="0">
                <a:solidFill>
                  <a:schemeClr val="tx1"/>
                </a:solidFill>
                <a:latin typeface="+mn-ea"/>
                <a:ea typeface="+mn-ea"/>
              </a:rPr>
              <a:t>的全局</a:t>
            </a:r>
            <a:r>
              <a:rPr lang="en-US" altLang="zh-CN" sz="1200" dirty="0">
                <a:solidFill>
                  <a:schemeClr val="tx1"/>
                </a:solidFill>
                <a:latin typeface="+mn-ea"/>
                <a:ea typeface="+mn-ea"/>
              </a:rPr>
              <a:t>ID</a:t>
            </a:r>
            <a:r>
              <a:rPr lang="zh-CN" altLang="en-US" sz="1200" dirty="0">
                <a:solidFill>
                  <a:schemeClr val="tx1"/>
                </a:solidFill>
                <a:latin typeface="+mn-ea"/>
                <a:ea typeface="+mn-ea"/>
              </a:rPr>
              <a:t>，然后根据这个全局</a:t>
            </a:r>
            <a:r>
              <a:rPr lang="en-US" altLang="zh-CN" sz="1200" dirty="0">
                <a:solidFill>
                  <a:schemeClr val="tx1"/>
                </a:solidFill>
                <a:latin typeface="+mn-ea"/>
                <a:ea typeface="+mn-ea"/>
              </a:rPr>
              <a:t>ID</a:t>
            </a:r>
            <a:r>
              <a:rPr lang="zh-CN" altLang="en-US" sz="1200" dirty="0">
                <a:solidFill>
                  <a:schemeClr val="tx1"/>
                </a:solidFill>
                <a:latin typeface="+mn-ea"/>
                <a:ea typeface="+mn-ea"/>
              </a:rPr>
              <a:t>，查找这个</a:t>
            </a:r>
            <a:r>
              <a:rPr lang="en-US" altLang="zh-CN" sz="1200" dirty="0">
                <a:solidFill>
                  <a:schemeClr val="tx1"/>
                </a:solidFill>
                <a:latin typeface="+mn-ea"/>
                <a:ea typeface="+mn-ea"/>
              </a:rPr>
              <a:t>PDU</a:t>
            </a:r>
            <a:r>
              <a:rPr lang="zh-CN" altLang="en-US" sz="1200" dirty="0">
                <a:solidFill>
                  <a:schemeClr val="tx1"/>
                </a:solidFill>
                <a:latin typeface="+mn-ea"/>
                <a:ea typeface="+mn-ea"/>
              </a:rPr>
              <a:t>在上层对应的本地</a:t>
            </a:r>
            <a:r>
              <a:rPr lang="en-US" altLang="zh-CN" sz="1200" dirty="0">
                <a:solidFill>
                  <a:schemeClr val="tx1"/>
                </a:solidFill>
                <a:latin typeface="+mn-ea"/>
                <a:ea typeface="+mn-ea"/>
              </a:rPr>
              <a:t>ID</a:t>
            </a:r>
            <a:endParaRPr lang="ja-JP" altLang="en-US" sz="1200" dirty="0"/>
          </a:p>
        </p:txBody>
      </p:sp>
    </p:spTree>
    <p:extLst>
      <p:ext uri="{BB962C8B-B14F-4D97-AF65-F5344CB8AC3E}">
        <p14:creationId xmlns:p14="http://schemas.microsoft.com/office/powerpoint/2010/main" val="3102028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ja-JP" altLang="en-US" dirty="0">
                <a:latin typeface="微软雅黑"/>
                <a:ea typeface="微软雅黑"/>
                <a:cs typeface="Arial"/>
              </a:rPr>
              <a:t>数据关系</a:t>
            </a:r>
          </a:p>
        </p:txBody>
      </p:sp>
      <p:pic>
        <p:nvPicPr>
          <p:cNvPr id="4098" name="Picture 2">
            <a:extLst>
              <a:ext uri="{FF2B5EF4-FFF2-40B4-BE49-F238E27FC236}">
                <a16:creationId xmlns:a16="http://schemas.microsoft.com/office/drawing/2014/main" id="{68DFFCBE-588C-4A19-A860-183E9B9C2B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1" t="-1878" r="-141" b="8681"/>
          <a:stretch/>
        </p:blipFill>
        <p:spPr bwMode="auto">
          <a:xfrm>
            <a:off x="916434" y="1268761"/>
            <a:ext cx="7311132" cy="394633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7A9FE920-55F4-4EAC-9C21-61208F75C015}"/>
              </a:ext>
            </a:extLst>
          </p:cNvPr>
          <p:cNvSpPr txBox="1"/>
          <p:nvPr/>
        </p:nvSpPr>
        <p:spPr>
          <a:xfrm>
            <a:off x="188203" y="5373216"/>
            <a:ext cx="8686775" cy="1077218"/>
          </a:xfrm>
          <a:prstGeom prst="rect">
            <a:avLst/>
          </a:prstGeom>
          <a:noFill/>
        </p:spPr>
        <p:txBody>
          <a:bodyPr wrap="square">
            <a:spAutoFit/>
          </a:bodyPr>
          <a:lstStyle/>
          <a:p>
            <a:pPr algn="l"/>
            <a:r>
              <a:rPr lang="en-US" altLang="ja-JP" sz="1600" dirty="0">
                <a:latin typeface="+mj-ea"/>
                <a:ea typeface="+mj-ea"/>
              </a:rPr>
              <a:t>CAN Driver</a:t>
            </a:r>
            <a:r>
              <a:rPr lang="ja-JP" altLang="en-US" sz="1600" dirty="0">
                <a:latin typeface="+mj-ea"/>
                <a:ea typeface="+mj-ea"/>
              </a:rPr>
              <a:t>和</a:t>
            </a:r>
            <a:r>
              <a:rPr lang="en-US" altLang="ja-JP" sz="1600" dirty="0">
                <a:latin typeface="+mj-ea"/>
                <a:ea typeface="+mj-ea"/>
              </a:rPr>
              <a:t>CAN Interface</a:t>
            </a:r>
            <a:r>
              <a:rPr lang="ja-JP" altLang="en-US" sz="1600" dirty="0">
                <a:latin typeface="+mj-ea"/>
                <a:ea typeface="+mj-ea"/>
              </a:rPr>
              <a:t>部分</a:t>
            </a:r>
            <a:r>
              <a:rPr lang="en-US" altLang="ja-JP" sz="1600" dirty="0">
                <a:latin typeface="+mj-ea"/>
                <a:ea typeface="+mj-ea"/>
              </a:rPr>
              <a:t>COM</a:t>
            </a:r>
            <a:r>
              <a:rPr lang="ja-JP" altLang="en-US" sz="1600" dirty="0">
                <a:latin typeface="+mj-ea"/>
                <a:ea typeface="+mj-ea"/>
              </a:rPr>
              <a:t>，</a:t>
            </a:r>
            <a:r>
              <a:rPr lang="en-US" altLang="ja-JP" sz="1600" dirty="0">
                <a:latin typeface="+mj-ea"/>
                <a:ea typeface="+mj-ea"/>
              </a:rPr>
              <a:t>XCP</a:t>
            </a:r>
            <a:r>
              <a:rPr lang="ja-JP" altLang="en-US" sz="1600" dirty="0">
                <a:latin typeface="+mj-ea"/>
                <a:ea typeface="+mj-ea"/>
              </a:rPr>
              <a:t>，</a:t>
            </a:r>
            <a:r>
              <a:rPr lang="en-US" altLang="ja-JP" sz="1600" dirty="0">
                <a:latin typeface="+mj-ea"/>
                <a:ea typeface="+mj-ea"/>
              </a:rPr>
              <a:t>UDS</a:t>
            </a:r>
            <a:r>
              <a:rPr lang="ja-JP" altLang="en-US" sz="1600" dirty="0">
                <a:latin typeface="+mj-ea"/>
                <a:ea typeface="+mj-ea"/>
              </a:rPr>
              <a:t>仍然是共用的，再往上就有不同的分支：</a:t>
            </a:r>
          </a:p>
          <a:p>
            <a:pPr algn="l"/>
            <a:r>
              <a:rPr lang="ja-JP" altLang="en-US" sz="1600" dirty="0">
                <a:latin typeface="+mj-ea"/>
                <a:ea typeface="+mj-ea"/>
              </a:rPr>
              <a:t>* </a:t>
            </a:r>
            <a:r>
              <a:rPr lang="en-US" altLang="ja-JP" sz="1600" b="1" dirty="0">
                <a:solidFill>
                  <a:srgbClr val="FF0000"/>
                </a:solidFill>
                <a:latin typeface="+mj-ea"/>
                <a:ea typeface="+mj-ea"/>
              </a:rPr>
              <a:t>UDS</a:t>
            </a:r>
            <a:r>
              <a:rPr lang="ja-JP" altLang="en-US" sz="1600" b="1" dirty="0">
                <a:solidFill>
                  <a:srgbClr val="FF0000"/>
                </a:solidFill>
                <a:latin typeface="+mj-ea"/>
                <a:ea typeface="+mj-ea"/>
              </a:rPr>
              <a:t>需要通过</a:t>
            </a:r>
            <a:r>
              <a:rPr lang="en-US" altLang="ja-JP" sz="1600" b="1" dirty="0">
                <a:solidFill>
                  <a:srgbClr val="FF0000"/>
                </a:solidFill>
                <a:latin typeface="+mj-ea"/>
                <a:ea typeface="+mj-ea"/>
              </a:rPr>
              <a:t>TP</a:t>
            </a:r>
            <a:r>
              <a:rPr lang="ja-JP" altLang="en-US" sz="1600" b="1" dirty="0">
                <a:solidFill>
                  <a:srgbClr val="FF0000"/>
                </a:solidFill>
                <a:latin typeface="+mj-ea"/>
                <a:ea typeface="+mj-ea"/>
              </a:rPr>
              <a:t>层</a:t>
            </a:r>
            <a:r>
              <a:rPr lang="ja-JP" altLang="en-US" sz="1600" dirty="0">
                <a:latin typeface="+mj-ea"/>
                <a:ea typeface="+mj-ea"/>
              </a:rPr>
              <a:t>，再进入</a:t>
            </a:r>
            <a:r>
              <a:rPr lang="en-US" altLang="ja-JP" sz="1600" dirty="0">
                <a:latin typeface="+mj-ea"/>
                <a:ea typeface="+mj-ea"/>
              </a:rPr>
              <a:t>PDUR</a:t>
            </a:r>
            <a:r>
              <a:rPr lang="ja-JP" altLang="en-US" sz="1600" dirty="0">
                <a:latin typeface="+mj-ea"/>
                <a:ea typeface="+mj-ea"/>
              </a:rPr>
              <a:t>进行分配进入</a:t>
            </a:r>
            <a:r>
              <a:rPr lang="en-US" altLang="ja-JP" sz="1600" dirty="0">
                <a:latin typeface="+mj-ea"/>
                <a:ea typeface="+mj-ea"/>
              </a:rPr>
              <a:t>DCM</a:t>
            </a:r>
          </a:p>
          <a:p>
            <a:pPr algn="l"/>
            <a:r>
              <a:rPr lang="en-US" altLang="ja-JP" sz="1600" dirty="0">
                <a:latin typeface="+mj-ea"/>
                <a:ea typeface="+mj-ea"/>
              </a:rPr>
              <a:t>* XCP</a:t>
            </a:r>
            <a:r>
              <a:rPr lang="ja-JP" altLang="en-US" sz="1600" dirty="0">
                <a:latin typeface="+mj-ea"/>
                <a:ea typeface="+mj-ea"/>
              </a:rPr>
              <a:t>相对独立直接由</a:t>
            </a:r>
            <a:r>
              <a:rPr lang="en-US" altLang="ja-JP" sz="1600" dirty="0">
                <a:latin typeface="+mj-ea"/>
                <a:ea typeface="+mj-ea"/>
              </a:rPr>
              <a:t>CAN interface</a:t>
            </a:r>
            <a:r>
              <a:rPr lang="ja-JP" altLang="en-US" sz="1600" dirty="0">
                <a:latin typeface="+mj-ea"/>
                <a:ea typeface="+mj-ea"/>
              </a:rPr>
              <a:t>进入后独立处理，不经过</a:t>
            </a:r>
            <a:r>
              <a:rPr lang="en-US" altLang="ja-JP" sz="1600" dirty="0">
                <a:latin typeface="+mj-ea"/>
                <a:ea typeface="+mj-ea"/>
              </a:rPr>
              <a:t>PDUR</a:t>
            </a:r>
          </a:p>
          <a:p>
            <a:pPr algn="l"/>
            <a:r>
              <a:rPr lang="en-US" altLang="ja-JP" sz="1600" dirty="0">
                <a:latin typeface="+mj-ea"/>
                <a:ea typeface="+mj-ea"/>
              </a:rPr>
              <a:t>* </a:t>
            </a:r>
            <a:r>
              <a:rPr lang="en-US" altLang="ja-JP" sz="1600" b="1" dirty="0">
                <a:solidFill>
                  <a:srgbClr val="FF0000"/>
                </a:solidFill>
                <a:latin typeface="+mj-ea"/>
                <a:ea typeface="+mj-ea"/>
              </a:rPr>
              <a:t>COM</a:t>
            </a:r>
            <a:r>
              <a:rPr lang="ja-JP" altLang="en-US" sz="1600" b="1" dirty="0">
                <a:solidFill>
                  <a:srgbClr val="FF0000"/>
                </a:solidFill>
                <a:latin typeface="+mj-ea"/>
                <a:ea typeface="+mj-ea"/>
              </a:rPr>
              <a:t>则从</a:t>
            </a:r>
            <a:r>
              <a:rPr lang="en-US" altLang="ja-JP" sz="1600" b="1" dirty="0">
                <a:solidFill>
                  <a:srgbClr val="FF0000"/>
                </a:solidFill>
                <a:latin typeface="+mj-ea"/>
                <a:ea typeface="+mj-ea"/>
              </a:rPr>
              <a:t>CAN Interface</a:t>
            </a:r>
            <a:r>
              <a:rPr lang="ja-JP" altLang="en-US" sz="1600" b="1" dirty="0">
                <a:solidFill>
                  <a:srgbClr val="FF0000"/>
                </a:solidFill>
                <a:latin typeface="+mj-ea"/>
                <a:ea typeface="+mj-ea"/>
              </a:rPr>
              <a:t>进入</a:t>
            </a:r>
            <a:r>
              <a:rPr lang="en-US" altLang="ja-JP" sz="1600" b="1" dirty="0">
                <a:solidFill>
                  <a:srgbClr val="FF0000"/>
                </a:solidFill>
                <a:latin typeface="+mj-ea"/>
                <a:ea typeface="+mj-ea"/>
              </a:rPr>
              <a:t>PDUR</a:t>
            </a:r>
            <a:r>
              <a:rPr lang="ja-JP" altLang="en-US" sz="1600" b="1" dirty="0">
                <a:solidFill>
                  <a:srgbClr val="FF0000"/>
                </a:solidFill>
                <a:latin typeface="+mj-ea"/>
                <a:ea typeface="+mj-ea"/>
              </a:rPr>
              <a:t>然后分配至</a:t>
            </a:r>
            <a:r>
              <a:rPr lang="en-US" altLang="ja-JP" sz="1600" b="1" dirty="0">
                <a:solidFill>
                  <a:srgbClr val="FF0000"/>
                </a:solidFill>
                <a:latin typeface="+mj-ea"/>
                <a:ea typeface="+mj-ea"/>
              </a:rPr>
              <a:t>COM</a:t>
            </a:r>
            <a:endParaRPr lang="ja-JP" altLang="en-US" sz="1600" b="1" dirty="0">
              <a:solidFill>
                <a:srgbClr val="FF0000"/>
              </a:solidFill>
              <a:latin typeface="+mj-ea"/>
              <a:ea typeface="+mj-ea"/>
            </a:endParaRPr>
          </a:p>
        </p:txBody>
      </p:sp>
    </p:spTree>
    <p:extLst>
      <p:ext uri="{BB962C8B-B14F-4D97-AF65-F5344CB8AC3E}">
        <p14:creationId xmlns:p14="http://schemas.microsoft.com/office/powerpoint/2010/main" val="3713780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七、</a:t>
            </a:r>
            <a:r>
              <a:rPr lang="en-US" altLang="ja-JP" dirty="0" err="1">
                <a:latin typeface="微软雅黑"/>
                <a:ea typeface="微软雅黑"/>
                <a:cs typeface="Arial"/>
              </a:rPr>
              <a:t>CanSM</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CanSM</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5" y="1268760"/>
            <a:ext cx="3461613" cy="4678204"/>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CanSM</a:t>
            </a:r>
            <a:r>
              <a:rPr lang="zh-CN" altLang="en-US" dirty="0">
                <a:latin typeface="微软雅黑"/>
                <a:ea typeface="微软雅黑"/>
                <a:cs typeface="Arial"/>
              </a:rPr>
              <a:t>的位置和作用</a:t>
            </a:r>
            <a:endParaRPr lang="en-US" altLang="zh-CN"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a:t>
            </a:r>
            <a:r>
              <a:rPr lang="zh-CN" altLang="en-US" sz="1400" dirty="0">
                <a:latin typeface="微软雅黑"/>
                <a:ea typeface="微软雅黑"/>
                <a:cs typeface="Arial"/>
              </a:rPr>
              <a:t>总线的状态管理器</a:t>
            </a:r>
            <a:r>
              <a:rPr lang="en-US" altLang="zh-CN" sz="1400" dirty="0">
                <a:latin typeface="微软雅黑"/>
                <a:ea typeface="微软雅黑"/>
                <a:cs typeface="Arial"/>
              </a:rPr>
              <a:t>CanSM</a:t>
            </a:r>
            <a:r>
              <a:rPr lang="zh-CN" altLang="en-US" sz="1400" dirty="0">
                <a:latin typeface="微软雅黑"/>
                <a:ea typeface="微软雅黑"/>
                <a:cs typeface="Arial"/>
              </a:rPr>
              <a:t>，</a:t>
            </a:r>
            <a:r>
              <a:rPr lang="zh-CN" altLang="en-US" sz="1400" dirty="0">
                <a:solidFill>
                  <a:srgbClr val="FF0000"/>
                </a:solidFill>
                <a:latin typeface="微软雅黑"/>
                <a:ea typeface="微软雅黑"/>
                <a:cs typeface="Arial"/>
              </a:rPr>
              <a:t>它负责实现</a:t>
            </a:r>
            <a:r>
              <a:rPr lang="en-US" altLang="zh-CN" sz="1400" dirty="0">
                <a:solidFill>
                  <a:srgbClr val="FF0000"/>
                </a:solidFill>
                <a:latin typeface="微软雅黑"/>
                <a:ea typeface="微软雅黑"/>
                <a:cs typeface="Arial"/>
              </a:rPr>
              <a:t>CAN</a:t>
            </a:r>
            <a:r>
              <a:rPr lang="zh-CN" altLang="en-US" sz="1400" dirty="0">
                <a:solidFill>
                  <a:srgbClr val="FF0000"/>
                </a:solidFill>
                <a:latin typeface="微软雅黑"/>
                <a:ea typeface="微软雅黑"/>
                <a:cs typeface="Arial"/>
              </a:rPr>
              <a:t>网络控制流程的抽象</a:t>
            </a:r>
            <a:endParaRPr lang="en-US" altLang="zh-CN" sz="1400" dirty="0">
              <a:solidFill>
                <a:srgbClr val="FF0000"/>
              </a:solidFill>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en-US" altLang="zh-CN" sz="1400" dirty="0">
                <a:latin typeface="微软雅黑"/>
                <a:ea typeface="微软雅黑"/>
                <a:cs typeface="Arial"/>
              </a:rPr>
              <a:t>CanSM</a:t>
            </a:r>
            <a:r>
              <a:rPr lang="zh-CN" altLang="en-US" sz="1400" dirty="0">
                <a:latin typeface="微软雅黑"/>
                <a:ea typeface="微软雅黑"/>
                <a:cs typeface="Arial"/>
              </a:rPr>
              <a:t>提供</a:t>
            </a:r>
            <a:r>
              <a:rPr lang="en-US" altLang="zh-CN" sz="1400" dirty="0">
                <a:latin typeface="微软雅黑"/>
                <a:ea typeface="微软雅黑"/>
                <a:cs typeface="Arial"/>
              </a:rPr>
              <a:t>API</a:t>
            </a:r>
            <a:r>
              <a:rPr lang="zh-CN" altLang="en-US" sz="1400" dirty="0">
                <a:latin typeface="微软雅黑"/>
                <a:ea typeface="微软雅黑"/>
                <a:cs typeface="Arial"/>
              </a:rPr>
              <a:t>以便</a:t>
            </a:r>
            <a:r>
              <a:rPr lang="en-US" altLang="zh-CN" sz="1400" dirty="0" err="1">
                <a:latin typeface="微软雅黑"/>
                <a:ea typeface="微软雅黑"/>
                <a:cs typeface="Arial"/>
              </a:rPr>
              <a:t>ComM</a:t>
            </a:r>
            <a:r>
              <a:rPr lang="zh-CN" altLang="en-US" sz="1400" dirty="0">
                <a:latin typeface="微软雅黑"/>
                <a:ea typeface="微软雅黑"/>
                <a:cs typeface="Arial"/>
              </a:rPr>
              <a:t>来请求</a:t>
            </a:r>
            <a:r>
              <a:rPr lang="en-US" altLang="zh-CN" sz="1400" dirty="0">
                <a:latin typeface="微软雅黑"/>
                <a:ea typeface="微软雅黑"/>
                <a:cs typeface="Arial"/>
              </a:rPr>
              <a:t>CAN</a:t>
            </a:r>
            <a:r>
              <a:rPr lang="zh-CN" altLang="en-US" sz="1400" dirty="0">
                <a:latin typeface="微软雅黑"/>
                <a:ea typeface="微软雅黑"/>
                <a:cs typeface="Arial"/>
              </a:rPr>
              <a:t>网络进行</a:t>
            </a:r>
            <a:r>
              <a:rPr lang="zh-CN" altLang="en-US" sz="1400" b="1" dirty="0">
                <a:solidFill>
                  <a:srgbClr val="FF0000"/>
                </a:solidFill>
                <a:latin typeface="微软雅黑"/>
                <a:ea typeface="微软雅黑"/>
                <a:cs typeface="Arial"/>
              </a:rPr>
              <a:t>通信模式的切换</a:t>
            </a:r>
            <a:r>
              <a:rPr lang="zh-CN" altLang="en-US" sz="1400" dirty="0">
                <a:latin typeface="微软雅黑"/>
                <a:ea typeface="微软雅黑"/>
                <a:cs typeface="Arial"/>
              </a:rPr>
              <a:t>。</a:t>
            </a:r>
            <a:r>
              <a:rPr lang="en-US" altLang="zh-CN" sz="1400" dirty="0" err="1">
                <a:latin typeface="微软雅黑"/>
                <a:ea typeface="微软雅黑"/>
                <a:cs typeface="Arial"/>
              </a:rPr>
              <a:t>ComM</a:t>
            </a:r>
            <a:r>
              <a:rPr lang="zh-CN" altLang="en-US" sz="1400" dirty="0">
                <a:latin typeface="微软雅黑"/>
                <a:ea typeface="微软雅黑"/>
                <a:cs typeface="Arial"/>
              </a:rPr>
              <a:t>请求切换网络模式时，会传递一个参数，用以标识是哪个网络。对应网络收到该请求后，会执行对应的通信模式切换。在网络通信模式切换的过程中，会执行对应的</a:t>
            </a:r>
            <a:r>
              <a:rPr lang="en-US" altLang="zh-CN" sz="1400" dirty="0">
                <a:latin typeface="微软雅黑"/>
                <a:ea typeface="微软雅黑"/>
                <a:cs typeface="Arial"/>
              </a:rPr>
              <a:t>CAN</a:t>
            </a:r>
            <a:r>
              <a:rPr lang="zh-CN" altLang="en-US" sz="1400" dirty="0">
                <a:latin typeface="微软雅黑"/>
                <a:ea typeface="微软雅黑"/>
                <a:cs typeface="Arial"/>
              </a:rPr>
              <a:t>外设控制和</a:t>
            </a:r>
            <a:r>
              <a:rPr lang="en-US" altLang="zh-CN" sz="1400" dirty="0">
                <a:latin typeface="微软雅黑"/>
                <a:ea typeface="微软雅黑"/>
                <a:cs typeface="Arial"/>
              </a:rPr>
              <a:t>PDU</a:t>
            </a:r>
            <a:r>
              <a:rPr lang="zh-CN" altLang="en-US" sz="1400" dirty="0">
                <a:latin typeface="微软雅黑"/>
                <a:ea typeface="微软雅黑"/>
                <a:cs typeface="Arial"/>
              </a:rPr>
              <a:t>处理。</a:t>
            </a: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endParaRPr lang="en-US" altLang="zh-CN" sz="1400" dirty="0">
              <a:latin typeface="微软雅黑"/>
              <a:ea typeface="微软雅黑"/>
              <a:cs typeface="Arial"/>
            </a:endParaRPr>
          </a:p>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ü"/>
              <a:tabLst/>
              <a:defRPr/>
            </a:pPr>
            <a:r>
              <a:rPr lang="zh-CN" altLang="en-US" sz="1400" dirty="0">
                <a:latin typeface="微软雅黑"/>
                <a:ea typeface="微软雅黑"/>
                <a:cs typeface="Arial"/>
              </a:rPr>
              <a:t>由于延迟等原因，网络的通信模式可能会和</a:t>
            </a:r>
            <a:r>
              <a:rPr lang="en-US" altLang="zh-CN" sz="1400" dirty="0" err="1">
                <a:latin typeface="微软雅黑"/>
                <a:ea typeface="微软雅黑"/>
                <a:cs typeface="Arial"/>
              </a:rPr>
              <a:t>ComM</a:t>
            </a:r>
            <a:r>
              <a:rPr lang="zh-CN" altLang="en-US" sz="1400" dirty="0">
                <a:latin typeface="微软雅黑"/>
                <a:ea typeface="微软雅黑"/>
                <a:cs typeface="Arial"/>
              </a:rPr>
              <a:t>请求的不一致。这就需要</a:t>
            </a:r>
            <a:r>
              <a:rPr lang="en-US" altLang="zh-CN" sz="1400" dirty="0">
                <a:latin typeface="微软雅黑"/>
                <a:ea typeface="微软雅黑"/>
                <a:cs typeface="Arial"/>
              </a:rPr>
              <a:t>CanSM</a:t>
            </a:r>
            <a:r>
              <a:rPr lang="zh-CN" altLang="en-US" sz="1400" dirty="0">
                <a:latin typeface="微软雅黑"/>
                <a:ea typeface="微软雅黑"/>
                <a:cs typeface="Arial"/>
              </a:rPr>
              <a:t>通过以下方式来提供接口向</a:t>
            </a:r>
            <a:r>
              <a:rPr lang="en-US" altLang="zh-CN" sz="1400" dirty="0" err="1">
                <a:latin typeface="微软雅黑"/>
                <a:ea typeface="微软雅黑"/>
                <a:cs typeface="Arial"/>
              </a:rPr>
              <a:t>ComM</a:t>
            </a:r>
            <a:r>
              <a:rPr lang="zh-CN" altLang="en-US" sz="1400" dirty="0">
                <a:latin typeface="微软雅黑"/>
                <a:ea typeface="微软雅黑"/>
                <a:cs typeface="Arial"/>
              </a:rPr>
              <a:t>反馈当前的通信模式：</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CanSM</a:t>
            </a:r>
            <a:r>
              <a:rPr lang="zh-CN" altLang="en-US" sz="1400" dirty="0">
                <a:latin typeface="微软雅黑"/>
                <a:ea typeface="微软雅黑"/>
                <a:cs typeface="Arial"/>
              </a:rPr>
              <a:t>提供</a:t>
            </a:r>
            <a:r>
              <a:rPr lang="en-US" altLang="zh-CN" sz="1400" dirty="0">
                <a:latin typeface="微软雅黑"/>
                <a:ea typeface="微软雅黑"/>
                <a:cs typeface="Arial"/>
              </a:rPr>
              <a:t>API</a:t>
            </a:r>
            <a:r>
              <a:rPr lang="zh-CN" altLang="en-US" sz="1400" dirty="0">
                <a:latin typeface="微软雅黑"/>
                <a:ea typeface="微软雅黑"/>
                <a:cs typeface="Arial"/>
              </a:rPr>
              <a:t>，</a:t>
            </a:r>
            <a:r>
              <a:rPr lang="en-US" altLang="zh-CN" sz="1400" dirty="0" err="1">
                <a:latin typeface="微软雅黑"/>
                <a:ea typeface="微软雅黑"/>
                <a:cs typeface="Arial"/>
              </a:rPr>
              <a:t>ComM</a:t>
            </a:r>
            <a:r>
              <a:rPr lang="zh-CN" altLang="en-US" sz="1400" dirty="0">
                <a:latin typeface="微软雅黑"/>
                <a:ea typeface="微软雅黑"/>
                <a:cs typeface="Arial"/>
              </a:rPr>
              <a:t>可以通过这个</a:t>
            </a:r>
            <a:r>
              <a:rPr lang="en-US" altLang="zh-CN" sz="1400" dirty="0">
                <a:latin typeface="微软雅黑"/>
                <a:ea typeface="微软雅黑"/>
                <a:cs typeface="Arial"/>
              </a:rPr>
              <a:t>API</a:t>
            </a:r>
            <a:r>
              <a:rPr lang="zh-CN" altLang="en-US" sz="1400" dirty="0">
                <a:latin typeface="微软雅黑"/>
                <a:ea typeface="微软雅黑"/>
                <a:cs typeface="Arial"/>
              </a:rPr>
              <a:t>调用来得到</a:t>
            </a:r>
            <a:r>
              <a:rPr lang="en-US" altLang="zh-CN" sz="1400" dirty="0">
                <a:latin typeface="微软雅黑"/>
                <a:ea typeface="微软雅黑"/>
                <a:cs typeface="Arial"/>
              </a:rPr>
              <a:t>CAN</a:t>
            </a:r>
            <a:r>
              <a:rPr lang="zh-CN" altLang="en-US" sz="1400" dirty="0">
                <a:latin typeface="微软雅黑"/>
                <a:ea typeface="微软雅黑"/>
                <a:cs typeface="Arial"/>
              </a:rPr>
              <a:t>网络当前的通信模式。</a:t>
            </a:r>
          </a:p>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400" dirty="0">
                <a:latin typeface="微软雅黑"/>
                <a:ea typeface="微软雅黑"/>
                <a:cs typeface="Arial"/>
              </a:rPr>
              <a:t>CanSM</a:t>
            </a:r>
            <a:r>
              <a:rPr lang="zh-CN" altLang="en-US" sz="1400" dirty="0">
                <a:latin typeface="微软雅黑"/>
                <a:ea typeface="微软雅黑"/>
                <a:cs typeface="Arial"/>
              </a:rPr>
              <a:t>使用</a:t>
            </a:r>
            <a:r>
              <a:rPr lang="en-US" altLang="zh-CN" sz="1400" dirty="0" err="1">
                <a:latin typeface="微软雅黑"/>
                <a:ea typeface="微软雅黑"/>
                <a:cs typeface="Arial"/>
              </a:rPr>
              <a:t>ComM</a:t>
            </a:r>
            <a:r>
              <a:rPr lang="zh-CN" altLang="en-US" sz="1400" dirty="0">
                <a:latin typeface="微软雅黑"/>
                <a:ea typeface="微软雅黑"/>
                <a:cs typeface="Arial"/>
              </a:rPr>
              <a:t>提供的回调函数来通知通信模式的改变。</a:t>
            </a:r>
            <a:endParaRPr lang="en-US" altLang="zh-CN" sz="1400" dirty="0">
              <a:latin typeface="微软雅黑"/>
              <a:ea typeface="微软雅黑"/>
              <a:cs typeface="Arial"/>
            </a:endParaRPr>
          </a:p>
        </p:txBody>
      </p:sp>
      <p:pic>
        <p:nvPicPr>
          <p:cNvPr id="5122" name="Picture 2">
            <a:extLst>
              <a:ext uri="{FF2B5EF4-FFF2-40B4-BE49-F238E27FC236}">
                <a16:creationId xmlns:a16="http://schemas.microsoft.com/office/drawing/2014/main" id="{7CDE95AF-D277-4DDD-A08C-790FABB6A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9888" y="2348880"/>
            <a:ext cx="5443716" cy="370669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B2DE2D39-69C6-43BB-84BE-65DD7016B1D1}"/>
              </a:ext>
            </a:extLst>
          </p:cNvPr>
          <p:cNvSpPr txBox="1"/>
          <p:nvPr/>
        </p:nvSpPr>
        <p:spPr>
          <a:xfrm>
            <a:off x="-69452" y="6253758"/>
            <a:ext cx="4614420" cy="369332"/>
          </a:xfrm>
          <a:prstGeom prst="rect">
            <a:avLst/>
          </a:prstGeom>
          <a:noFill/>
        </p:spPr>
        <p:txBody>
          <a:bodyPr wrap="square">
            <a:spAutoFit/>
          </a:bodyPr>
          <a:lstStyle/>
          <a:p>
            <a:r>
              <a:rPr lang="en-US" altLang="ja-JP" dirty="0"/>
              <a:t>https://zhuanlan.zhihu.com/p/126073070</a:t>
            </a:r>
            <a:endParaRPr lang="ja-JP" altLang="en-US" dirty="0"/>
          </a:p>
        </p:txBody>
      </p:sp>
    </p:spTree>
    <p:extLst>
      <p:ext uri="{BB962C8B-B14F-4D97-AF65-F5344CB8AC3E}">
        <p14:creationId xmlns:p14="http://schemas.microsoft.com/office/powerpoint/2010/main" val="2882076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七、</a:t>
            </a:r>
            <a:r>
              <a:rPr lang="en-US" altLang="ja-JP" dirty="0" err="1">
                <a:latin typeface="微软雅黑"/>
                <a:ea typeface="微软雅黑"/>
                <a:cs typeface="Arial"/>
              </a:rPr>
              <a:t>CanSM</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CanSM</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CanSM</a:t>
            </a:r>
            <a:r>
              <a:rPr lang="ja-JP" altLang="en-US" dirty="0">
                <a:latin typeface="微软雅黑"/>
                <a:ea typeface="微软雅黑"/>
                <a:cs typeface="Arial"/>
              </a:rPr>
              <a:t>与各模块间的交互</a:t>
            </a:r>
            <a:endParaRPr lang="en-US" altLang="zh-CN" dirty="0">
              <a:latin typeface="微软雅黑"/>
              <a:ea typeface="微软雅黑"/>
              <a:cs typeface="Arial"/>
            </a:endParaRPr>
          </a:p>
        </p:txBody>
      </p:sp>
      <p:pic>
        <p:nvPicPr>
          <p:cNvPr id="14338" name="Picture 2">
            <a:extLst>
              <a:ext uri="{FF2B5EF4-FFF2-40B4-BE49-F238E27FC236}">
                <a16:creationId xmlns:a16="http://schemas.microsoft.com/office/drawing/2014/main" id="{9FF2DAE5-B811-4C30-BC85-8E9F1032EE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638092"/>
            <a:ext cx="6048672" cy="4589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5297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七、</a:t>
            </a:r>
            <a:r>
              <a:rPr lang="en-US" altLang="ja-JP" dirty="0" err="1">
                <a:latin typeface="微软雅黑"/>
                <a:ea typeface="微软雅黑"/>
                <a:cs typeface="Arial"/>
              </a:rPr>
              <a:t>CanSM</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en-US" altLang="ja-JP" dirty="0">
                <a:latin typeface="微软雅黑"/>
                <a:ea typeface="微软雅黑"/>
                <a:cs typeface="Arial"/>
              </a:rPr>
              <a:t>CanSM</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369332"/>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CanSM</a:t>
            </a:r>
            <a:r>
              <a:rPr lang="ja-JP" altLang="en-US" dirty="0">
                <a:latin typeface="微软雅黑"/>
                <a:ea typeface="微软雅黑"/>
                <a:cs typeface="Arial"/>
              </a:rPr>
              <a:t>与各模块间的交互</a:t>
            </a:r>
            <a:endParaRPr lang="en-US" altLang="zh-CN" dirty="0">
              <a:latin typeface="微软雅黑"/>
              <a:ea typeface="微软雅黑"/>
              <a:cs typeface="Arial"/>
            </a:endParaRPr>
          </a:p>
        </p:txBody>
      </p:sp>
      <p:sp>
        <p:nvSpPr>
          <p:cNvPr id="8" name="テキスト ボックス 7">
            <a:extLst>
              <a:ext uri="{FF2B5EF4-FFF2-40B4-BE49-F238E27FC236}">
                <a16:creationId xmlns:a16="http://schemas.microsoft.com/office/drawing/2014/main" id="{FC77B065-9568-4AA8-BBA3-C026E5E1913F}"/>
              </a:ext>
            </a:extLst>
          </p:cNvPr>
          <p:cNvSpPr txBox="1"/>
          <p:nvPr/>
        </p:nvSpPr>
        <p:spPr>
          <a:xfrm>
            <a:off x="168274" y="1700808"/>
            <a:ext cx="8672834" cy="3693319"/>
          </a:xfrm>
          <a:prstGeom prst="rect">
            <a:avLst/>
          </a:prstGeom>
          <a:noFill/>
        </p:spPr>
        <p:txBody>
          <a:bodyPr wrap="square">
            <a:spAutoFit/>
          </a:bodyPr>
          <a:lstStyle/>
          <a:p>
            <a:pPr marL="285750" indent="-285750" algn="l">
              <a:buFont typeface="Wingdings" panose="05000000000000000000" pitchFamily="2" charset="2"/>
              <a:buChar char="ü"/>
            </a:pPr>
            <a:r>
              <a:rPr lang="en-US" altLang="zh-CN" dirty="0">
                <a:latin typeface="+mn-ea"/>
                <a:ea typeface="+mn-ea"/>
              </a:rPr>
              <a:t>EcuM</a:t>
            </a:r>
            <a:r>
              <a:rPr lang="zh-CN" altLang="en-US" dirty="0">
                <a:latin typeface="+mn-ea"/>
                <a:ea typeface="+mn-ea"/>
              </a:rPr>
              <a:t>模块会初始化</a:t>
            </a:r>
            <a:r>
              <a:rPr lang="en-US" altLang="zh-CN" dirty="0">
                <a:latin typeface="+mn-ea"/>
                <a:ea typeface="+mn-ea"/>
              </a:rPr>
              <a:t>CanSM</a:t>
            </a:r>
            <a:r>
              <a:rPr lang="zh-CN" altLang="en-US" dirty="0">
                <a:latin typeface="+mn-ea"/>
                <a:ea typeface="+mn-ea"/>
              </a:rPr>
              <a:t>模块，并与</a:t>
            </a:r>
            <a:r>
              <a:rPr lang="en-US" altLang="zh-CN" dirty="0">
                <a:latin typeface="+mn-ea"/>
                <a:ea typeface="+mn-ea"/>
              </a:rPr>
              <a:t>CanSM</a:t>
            </a:r>
            <a:r>
              <a:rPr lang="zh-CN" altLang="en-US" dirty="0">
                <a:latin typeface="+mn-ea"/>
                <a:ea typeface="+mn-ea"/>
              </a:rPr>
              <a:t>模块交互进行</a:t>
            </a:r>
            <a:r>
              <a:rPr lang="en-US" altLang="zh-CN" dirty="0">
                <a:latin typeface="+mn-ea"/>
                <a:ea typeface="+mn-ea"/>
              </a:rPr>
              <a:t>CAN</a:t>
            </a:r>
            <a:r>
              <a:rPr lang="zh-CN" altLang="en-US" dirty="0">
                <a:latin typeface="+mn-ea"/>
                <a:ea typeface="+mn-ea"/>
              </a:rPr>
              <a:t>总线唤醒的验证。</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BSW</a:t>
            </a:r>
            <a:r>
              <a:rPr lang="zh-CN" altLang="en-US" dirty="0">
                <a:latin typeface="+mn-ea"/>
                <a:ea typeface="+mn-ea"/>
              </a:rPr>
              <a:t>操作系统调用</a:t>
            </a:r>
            <a:r>
              <a:rPr lang="en-US" altLang="zh-CN" dirty="0">
                <a:latin typeface="+mn-ea"/>
                <a:ea typeface="+mn-ea"/>
              </a:rPr>
              <a:t>CanSM</a:t>
            </a:r>
            <a:r>
              <a:rPr lang="zh-CN" altLang="en-US" dirty="0">
                <a:latin typeface="+mn-ea"/>
                <a:ea typeface="+mn-ea"/>
              </a:rPr>
              <a:t>模块的主函数，这是</a:t>
            </a:r>
            <a:r>
              <a:rPr lang="en-US" altLang="zh-CN" dirty="0">
                <a:latin typeface="+mn-ea"/>
                <a:ea typeface="+mn-ea"/>
              </a:rPr>
              <a:t>CanSM</a:t>
            </a:r>
            <a:r>
              <a:rPr lang="zh-CN" altLang="en-US" dirty="0">
                <a:latin typeface="+mn-ea"/>
                <a:ea typeface="+mn-ea"/>
              </a:rPr>
              <a:t>模块循环处理必不可少的。</a:t>
            </a:r>
            <a:endParaRPr lang="en-US" altLang="zh-CN" dirty="0">
              <a:latin typeface="+mn-ea"/>
              <a:ea typeface="+mn-ea"/>
            </a:endParaRPr>
          </a:p>
          <a:p>
            <a:pPr marL="285750" indent="-285750" algn="l">
              <a:buFont typeface="Wingdings" panose="05000000000000000000" pitchFamily="2" charset="2"/>
              <a:buChar char="ü"/>
            </a:pPr>
            <a:r>
              <a:rPr lang="en-US" altLang="zh-CN" dirty="0" err="1">
                <a:latin typeface="+mn-ea"/>
                <a:ea typeface="+mn-ea"/>
              </a:rPr>
              <a:t>ComM</a:t>
            </a:r>
            <a:r>
              <a:rPr lang="zh-CN" altLang="en-US" dirty="0">
                <a:latin typeface="+mn-ea"/>
                <a:ea typeface="+mn-ea"/>
              </a:rPr>
              <a:t>模块使用</a:t>
            </a:r>
            <a:r>
              <a:rPr lang="en-US" altLang="zh-CN" dirty="0">
                <a:latin typeface="+mn-ea"/>
                <a:ea typeface="+mn-ea"/>
              </a:rPr>
              <a:t>CanSM</a:t>
            </a:r>
            <a:r>
              <a:rPr lang="zh-CN" altLang="en-US" dirty="0">
                <a:latin typeface="+mn-ea"/>
                <a:ea typeface="+mn-ea"/>
              </a:rPr>
              <a:t>模块的</a:t>
            </a:r>
            <a:r>
              <a:rPr lang="en-US" altLang="zh-CN" dirty="0">
                <a:latin typeface="+mn-ea"/>
                <a:ea typeface="+mn-ea"/>
              </a:rPr>
              <a:t>API</a:t>
            </a:r>
            <a:r>
              <a:rPr lang="zh-CN" altLang="en-US" dirty="0">
                <a:latin typeface="+mn-ea"/>
                <a:ea typeface="+mn-ea"/>
              </a:rPr>
              <a:t>请求</a:t>
            </a:r>
            <a:r>
              <a:rPr lang="en-US" altLang="zh-CN" dirty="0">
                <a:latin typeface="+mn-ea"/>
                <a:ea typeface="+mn-ea"/>
              </a:rPr>
              <a:t>CAN</a:t>
            </a:r>
            <a:r>
              <a:rPr lang="zh-CN" altLang="en-US" dirty="0">
                <a:latin typeface="+mn-ea"/>
                <a:ea typeface="+mn-ea"/>
              </a:rPr>
              <a:t>网络的通信模式，这些通信模式由唯一的网络句柄标识，同时，</a:t>
            </a:r>
            <a:r>
              <a:rPr lang="en-US" altLang="zh-CN" dirty="0">
                <a:latin typeface="+mn-ea"/>
                <a:ea typeface="+mn-ea"/>
              </a:rPr>
              <a:t>CanSM</a:t>
            </a:r>
            <a:r>
              <a:rPr lang="zh-CN" altLang="en-US" dirty="0">
                <a:latin typeface="+mn-ea"/>
                <a:ea typeface="+mn-ea"/>
              </a:rPr>
              <a:t>模块会将其</a:t>
            </a:r>
            <a:r>
              <a:rPr lang="en-US" altLang="zh-CN" dirty="0">
                <a:latin typeface="+mn-ea"/>
                <a:ea typeface="+mn-ea"/>
              </a:rPr>
              <a:t>CAN</a:t>
            </a:r>
            <a:r>
              <a:rPr lang="zh-CN" altLang="en-US" dirty="0">
                <a:latin typeface="+mn-ea"/>
                <a:ea typeface="+mn-ea"/>
              </a:rPr>
              <a:t>网络的当前通信模式通知给</a:t>
            </a:r>
            <a:r>
              <a:rPr lang="en-US" altLang="zh-CN" dirty="0" err="1">
                <a:latin typeface="+mn-ea"/>
                <a:ea typeface="+mn-ea"/>
              </a:rPr>
              <a:t>ComM</a:t>
            </a:r>
            <a:r>
              <a:rPr lang="zh-CN" altLang="en-US" dirty="0">
                <a:latin typeface="+mn-ea"/>
                <a:ea typeface="+mn-ea"/>
              </a:rPr>
              <a:t>模块。</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CanSM</a:t>
            </a:r>
            <a:r>
              <a:rPr lang="zh-CN" altLang="en-US" dirty="0">
                <a:latin typeface="+mn-ea"/>
                <a:ea typeface="+mn-ea"/>
              </a:rPr>
              <a:t>模块使用</a:t>
            </a:r>
            <a:r>
              <a:rPr lang="en-US" altLang="zh-CN" dirty="0">
                <a:latin typeface="+mn-ea"/>
                <a:ea typeface="+mn-ea"/>
              </a:rPr>
              <a:t>CanIf</a:t>
            </a:r>
            <a:r>
              <a:rPr lang="zh-CN" altLang="en-US" dirty="0">
                <a:latin typeface="+mn-ea"/>
                <a:ea typeface="+mn-ea"/>
              </a:rPr>
              <a:t>模块的</a:t>
            </a:r>
            <a:r>
              <a:rPr lang="en-US" altLang="zh-CN" dirty="0">
                <a:latin typeface="+mn-ea"/>
                <a:ea typeface="+mn-ea"/>
              </a:rPr>
              <a:t>API</a:t>
            </a:r>
            <a:r>
              <a:rPr lang="zh-CN" altLang="en-US" dirty="0">
                <a:latin typeface="+mn-ea"/>
                <a:ea typeface="+mn-ea"/>
              </a:rPr>
              <a:t>来控制</a:t>
            </a:r>
            <a:r>
              <a:rPr lang="en-US" altLang="zh-CN" dirty="0">
                <a:latin typeface="+mn-ea"/>
                <a:ea typeface="+mn-ea"/>
              </a:rPr>
              <a:t>CAN</a:t>
            </a:r>
            <a:r>
              <a:rPr lang="zh-CN" altLang="en-US" dirty="0">
                <a:latin typeface="+mn-ea"/>
                <a:ea typeface="+mn-ea"/>
              </a:rPr>
              <a:t>控制器和分配给</a:t>
            </a:r>
            <a:r>
              <a:rPr lang="en-US" altLang="zh-CN" dirty="0">
                <a:latin typeface="+mn-ea"/>
                <a:ea typeface="+mn-ea"/>
              </a:rPr>
              <a:t>CAN</a:t>
            </a:r>
            <a:r>
              <a:rPr lang="zh-CN" altLang="en-US" dirty="0">
                <a:latin typeface="+mn-ea"/>
                <a:ea typeface="+mn-ea"/>
              </a:rPr>
              <a:t>网络的</a:t>
            </a:r>
            <a:r>
              <a:rPr lang="en-US" altLang="zh-CN" dirty="0">
                <a:latin typeface="+mn-ea"/>
                <a:ea typeface="+mn-ea"/>
              </a:rPr>
              <a:t>CAN</a:t>
            </a:r>
            <a:r>
              <a:rPr lang="zh-CN" altLang="en-US" dirty="0">
                <a:latin typeface="+mn-ea"/>
                <a:ea typeface="+mn-ea"/>
              </a:rPr>
              <a:t>收发器工作模式。</a:t>
            </a:r>
            <a:r>
              <a:rPr lang="en-US" altLang="zh-CN" dirty="0">
                <a:latin typeface="+mn-ea"/>
                <a:ea typeface="+mn-ea"/>
              </a:rPr>
              <a:t>CanIf</a:t>
            </a:r>
            <a:r>
              <a:rPr lang="zh-CN" altLang="en-US" dirty="0">
                <a:latin typeface="+mn-ea"/>
                <a:ea typeface="+mn-ea"/>
              </a:rPr>
              <a:t>模块通知</a:t>
            </a:r>
            <a:r>
              <a:rPr lang="en-US" altLang="zh-CN" dirty="0">
                <a:latin typeface="+mn-ea"/>
                <a:ea typeface="+mn-ea"/>
              </a:rPr>
              <a:t>CanSM</a:t>
            </a:r>
            <a:r>
              <a:rPr lang="zh-CN" altLang="en-US" dirty="0">
                <a:latin typeface="+mn-ea"/>
                <a:ea typeface="+mn-ea"/>
              </a:rPr>
              <a:t>模块有关的外围事件。</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CanSM</a:t>
            </a:r>
            <a:r>
              <a:rPr lang="zh-CN" altLang="en-US" dirty="0">
                <a:latin typeface="+mn-ea"/>
                <a:ea typeface="+mn-ea"/>
              </a:rPr>
              <a:t>模块向</a:t>
            </a:r>
            <a:r>
              <a:rPr lang="en-US" altLang="zh-CN" dirty="0">
                <a:latin typeface="+mn-ea"/>
                <a:ea typeface="+mn-ea"/>
              </a:rPr>
              <a:t>DEM</a:t>
            </a:r>
            <a:r>
              <a:rPr lang="zh-CN" altLang="en-US" dirty="0">
                <a:latin typeface="+mn-ea"/>
                <a:ea typeface="+mn-ea"/>
              </a:rPr>
              <a:t>模块报告总线特定的故障信息。</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CanSM</a:t>
            </a:r>
            <a:r>
              <a:rPr lang="zh-CN" altLang="en-US" dirty="0">
                <a:latin typeface="+mn-ea"/>
                <a:ea typeface="+mn-ea"/>
              </a:rPr>
              <a:t>将总线特定的模式更新通知到</a:t>
            </a:r>
            <a:r>
              <a:rPr lang="en-US" altLang="zh-CN" dirty="0" err="1">
                <a:latin typeface="+mn-ea"/>
                <a:ea typeface="+mn-ea"/>
              </a:rPr>
              <a:t>BswM</a:t>
            </a:r>
            <a:r>
              <a:rPr lang="zh-CN" altLang="en-US" dirty="0">
                <a:latin typeface="+mn-ea"/>
                <a:ea typeface="+mn-ea"/>
              </a:rPr>
              <a:t>模块。</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CanSM</a:t>
            </a:r>
            <a:r>
              <a:rPr lang="zh-CN" altLang="en-US" dirty="0">
                <a:latin typeface="+mn-ea"/>
                <a:ea typeface="+mn-ea"/>
              </a:rPr>
              <a:t>模块将部分网络可用性通知给</a:t>
            </a:r>
            <a:r>
              <a:rPr lang="en-US" altLang="zh-CN" dirty="0" err="1">
                <a:latin typeface="+mn-ea"/>
                <a:ea typeface="+mn-ea"/>
              </a:rPr>
              <a:t>CanNm</a:t>
            </a:r>
            <a:r>
              <a:rPr lang="zh-CN" altLang="en-US" dirty="0">
                <a:latin typeface="+mn-ea"/>
                <a:ea typeface="+mn-ea"/>
              </a:rPr>
              <a:t>模块，并在部分联网的情况下处理已通知的</a:t>
            </a:r>
            <a:r>
              <a:rPr lang="en-US" altLang="zh-CN" dirty="0" err="1">
                <a:latin typeface="+mn-ea"/>
                <a:ea typeface="+mn-ea"/>
              </a:rPr>
              <a:t>CanNm</a:t>
            </a:r>
            <a:r>
              <a:rPr lang="zh-CN" altLang="en-US" dirty="0">
                <a:latin typeface="+mn-ea"/>
                <a:ea typeface="+mn-ea"/>
              </a:rPr>
              <a:t>超时异常。</a:t>
            </a:r>
            <a:endParaRPr lang="en-US" altLang="zh-CN" dirty="0">
              <a:latin typeface="+mn-ea"/>
              <a:ea typeface="+mn-ea"/>
            </a:endParaRPr>
          </a:p>
          <a:p>
            <a:pPr marL="285750" indent="-285750" algn="l">
              <a:buFont typeface="Wingdings" panose="05000000000000000000" pitchFamily="2" charset="2"/>
              <a:buChar char="ü"/>
            </a:pPr>
            <a:r>
              <a:rPr lang="en-US" altLang="zh-CN" dirty="0">
                <a:latin typeface="+mn-ea"/>
                <a:ea typeface="+mn-ea"/>
              </a:rPr>
              <a:t>CanSM</a:t>
            </a:r>
            <a:r>
              <a:rPr lang="zh-CN" altLang="en-US" dirty="0">
                <a:latin typeface="+mn-ea"/>
                <a:ea typeface="+mn-ea"/>
              </a:rPr>
              <a:t>模块向</a:t>
            </a:r>
            <a:r>
              <a:rPr lang="en-US" altLang="zh-CN" dirty="0">
                <a:latin typeface="+mn-ea"/>
                <a:ea typeface="+mn-ea"/>
              </a:rPr>
              <a:t>DET</a:t>
            </a:r>
            <a:r>
              <a:rPr lang="zh-CN" altLang="en-US" dirty="0">
                <a:latin typeface="+mn-ea"/>
                <a:ea typeface="+mn-ea"/>
              </a:rPr>
              <a:t>模块报告开发和运行时错误。当然，只有在通过配置打开错误处理时，才会报告相应故障</a:t>
            </a:r>
            <a:endParaRPr lang="ja-JP" altLang="en-US" dirty="0">
              <a:latin typeface="+mn-ea"/>
              <a:ea typeface="+mn-ea"/>
            </a:endParaRPr>
          </a:p>
        </p:txBody>
      </p:sp>
    </p:spTree>
    <p:extLst>
      <p:ext uri="{BB962C8B-B14F-4D97-AF65-F5344CB8AC3E}">
        <p14:creationId xmlns:p14="http://schemas.microsoft.com/office/powerpoint/2010/main" val="7231968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页脚占位符 4"/>
          <p:cNvSpPr>
            <a:spLocks noGrp="1"/>
          </p:cNvSpPr>
          <p:nvPr>
            <p:ph type="ftr" sz="quarter" idx="11"/>
          </p:nvPr>
        </p:nvSpPr>
        <p:spPr/>
        <p:txBody>
          <a:bodyPr/>
          <a:lstStyle/>
          <a:p>
            <a:r>
              <a:rPr lang="de-DE" altLang="ja-JP"/>
              <a:t>Copyright 2018 NANJING FUJITSU NANDA SOFTWARE TECHNOLOGY CO., LTD.</a:t>
            </a:r>
          </a:p>
        </p:txBody>
      </p:sp>
      <p:grpSp>
        <p:nvGrpSpPr>
          <p:cNvPr id="649220" name="Group 4" descr="Message Lockup"/>
          <p:cNvGrpSpPr>
            <a:grpSpLocks/>
          </p:cNvGrpSpPr>
          <p:nvPr/>
        </p:nvGrpSpPr>
        <p:grpSpPr bwMode="auto">
          <a:xfrm>
            <a:off x="0" y="0"/>
            <a:ext cx="9144000" cy="6858000"/>
            <a:chOff x="0" y="0"/>
            <a:chExt cx="5760" cy="4320"/>
          </a:xfrm>
        </p:grpSpPr>
        <p:sp>
          <p:nvSpPr>
            <p:cNvPr id="649221" name="Rectangle 5"/>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2" name="Group 6"/>
            <p:cNvGrpSpPr>
              <a:grpSpLocks noChangeAspect="1"/>
            </p:cNvGrpSpPr>
            <p:nvPr/>
          </p:nvGrpSpPr>
          <p:grpSpPr bwMode="auto">
            <a:xfrm>
              <a:off x="0" y="0"/>
              <a:ext cx="5760" cy="4320"/>
              <a:chOff x="0" y="0"/>
              <a:chExt cx="5760" cy="4320"/>
            </a:xfrm>
          </p:grpSpPr>
          <p:sp>
            <p:nvSpPr>
              <p:cNvPr id="649223" name="AutoShape 7"/>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2" name="灯片编号占位符 1"/>
          <p:cNvSpPr>
            <a:spLocks noGrp="1"/>
          </p:cNvSpPr>
          <p:nvPr>
            <p:ph type="sldNum" sz="quarter" idx="10"/>
          </p:nvPr>
        </p:nvSpPr>
        <p:spPr/>
        <p:txBody>
          <a:bodyPr/>
          <a:lstStyle/>
          <a:p>
            <a:fld id="{3983518B-932F-4C75-B67B-D0567CEE7112}" type="slidenum">
              <a:rPr lang="de-DE" altLang="ja-JP" smtClean="0"/>
              <a:pPr/>
              <a:t>52</a:t>
            </a:fld>
            <a:endParaRPr lang="de-DE" altLang="ja-JP"/>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ja-JP" altLang="en-US" dirty="0">
                <a:latin typeface="微软雅黑"/>
                <a:ea typeface="微软雅黑"/>
                <a:cs typeface="Arial"/>
              </a:rPr>
              <a:t>数据关系</a:t>
            </a:r>
          </a:p>
        </p:txBody>
      </p:sp>
      <p:sp>
        <p:nvSpPr>
          <p:cNvPr id="9" name="テキスト ボックス 8">
            <a:extLst>
              <a:ext uri="{FF2B5EF4-FFF2-40B4-BE49-F238E27FC236}">
                <a16:creationId xmlns:a16="http://schemas.microsoft.com/office/drawing/2014/main" id="{E963F3F3-D13E-4D6A-ADD2-2643126EA48D}"/>
              </a:ext>
            </a:extLst>
          </p:cNvPr>
          <p:cNvSpPr txBox="1"/>
          <p:nvPr/>
        </p:nvSpPr>
        <p:spPr>
          <a:xfrm>
            <a:off x="81631" y="4725144"/>
            <a:ext cx="8980736" cy="2031325"/>
          </a:xfrm>
          <a:prstGeom prst="rect">
            <a:avLst/>
          </a:prstGeom>
          <a:noFill/>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kumimoji="1" lang="zh-CN" altLang="en-US" sz="1800" b="0" i="0" u="none" strike="noStrike" kern="1200" cap="none" spc="0" normalizeH="0" baseline="0" noProof="0" dirty="0">
                <a:ln>
                  <a:noFill/>
                </a:ln>
                <a:solidFill>
                  <a:srgbClr val="000000"/>
                </a:solidFill>
                <a:effectLst/>
                <a:uLnTx/>
                <a:uFillTx/>
                <a:latin typeface="微软雅黑"/>
                <a:ea typeface="微软雅黑"/>
                <a:cs typeface="Arial"/>
              </a:rPr>
              <a:t>以收取报文来举例</a:t>
            </a:r>
            <a:endParaRPr lang="en-US" altLang="zh-CN" dirty="0">
              <a:latin typeface="+mj-ea"/>
              <a:ea typeface="+mj-ea"/>
            </a:endParaRPr>
          </a:p>
          <a:p>
            <a:pPr algn="l"/>
            <a:r>
              <a:rPr lang="en-US" altLang="zh-CN" dirty="0">
                <a:latin typeface="+mj-ea"/>
                <a:ea typeface="+mj-ea"/>
              </a:rPr>
              <a:t>1</a:t>
            </a:r>
            <a:r>
              <a:rPr lang="zh-CN" altLang="en-US" dirty="0">
                <a:latin typeface="+mj-ea"/>
                <a:ea typeface="+mj-ea"/>
              </a:rPr>
              <a:t>）由</a:t>
            </a:r>
            <a:r>
              <a:rPr lang="en-US" altLang="zh-CN" dirty="0">
                <a:latin typeface="+mj-ea"/>
                <a:ea typeface="+mj-ea"/>
              </a:rPr>
              <a:t>CAN Driver</a:t>
            </a:r>
            <a:r>
              <a:rPr lang="zh-CN" altLang="en-US" dirty="0">
                <a:latin typeface="+mj-ea"/>
                <a:ea typeface="+mj-ea"/>
              </a:rPr>
              <a:t>收取报文生成</a:t>
            </a:r>
            <a:r>
              <a:rPr lang="en-US" altLang="zh-CN" dirty="0">
                <a:latin typeface="+mj-ea"/>
                <a:ea typeface="+mj-ea"/>
              </a:rPr>
              <a:t>L-PDU,</a:t>
            </a:r>
          </a:p>
          <a:p>
            <a:pPr algn="l"/>
            <a:r>
              <a:rPr lang="en-US" altLang="zh-CN" dirty="0">
                <a:latin typeface="+mj-ea"/>
                <a:ea typeface="+mj-ea"/>
              </a:rPr>
              <a:t>2</a:t>
            </a:r>
            <a:r>
              <a:rPr lang="zh-CN" altLang="en-US" dirty="0">
                <a:latin typeface="+mj-ea"/>
                <a:ea typeface="+mj-ea"/>
              </a:rPr>
              <a:t>）而后进入</a:t>
            </a:r>
            <a:r>
              <a:rPr lang="en-US" altLang="zh-CN" dirty="0">
                <a:latin typeface="+mj-ea"/>
                <a:ea typeface="+mj-ea"/>
              </a:rPr>
              <a:t>CAN Interface</a:t>
            </a:r>
            <a:r>
              <a:rPr lang="zh-CN" altLang="en-US" dirty="0">
                <a:latin typeface="+mj-ea"/>
                <a:ea typeface="+mj-ea"/>
              </a:rPr>
              <a:t>进行抽象隔离处理，生成</a:t>
            </a:r>
            <a:r>
              <a:rPr lang="en-US" altLang="zh-CN" dirty="0">
                <a:latin typeface="+mj-ea"/>
                <a:ea typeface="+mj-ea"/>
              </a:rPr>
              <a:t>I-PDU</a:t>
            </a:r>
            <a:r>
              <a:rPr lang="zh-CN" altLang="en-US" dirty="0">
                <a:latin typeface="+mj-ea"/>
                <a:ea typeface="+mj-ea"/>
              </a:rPr>
              <a:t>，</a:t>
            </a:r>
            <a:endParaRPr lang="en-US" altLang="zh-CN" dirty="0">
              <a:latin typeface="+mj-ea"/>
              <a:ea typeface="+mj-ea"/>
            </a:endParaRPr>
          </a:p>
          <a:p>
            <a:pPr algn="l"/>
            <a:r>
              <a:rPr lang="en-US" altLang="zh-CN" dirty="0">
                <a:latin typeface="+mj-ea"/>
                <a:ea typeface="+mj-ea"/>
              </a:rPr>
              <a:t>3</a:t>
            </a:r>
            <a:r>
              <a:rPr lang="zh-CN" altLang="en-US" dirty="0">
                <a:latin typeface="+mj-ea"/>
                <a:ea typeface="+mj-ea"/>
              </a:rPr>
              <a:t>）进入</a:t>
            </a:r>
            <a:r>
              <a:rPr lang="en-US" altLang="zh-CN" dirty="0">
                <a:latin typeface="+mj-ea"/>
                <a:ea typeface="+mj-ea"/>
              </a:rPr>
              <a:t>PDUR</a:t>
            </a:r>
            <a:r>
              <a:rPr lang="zh-CN" altLang="en-US" dirty="0">
                <a:latin typeface="+mj-ea"/>
                <a:ea typeface="+mj-ea"/>
              </a:rPr>
              <a:t>进行分配，根据地址信息（</a:t>
            </a:r>
            <a:r>
              <a:rPr lang="en-US" altLang="zh-CN" dirty="0">
                <a:latin typeface="+mj-ea"/>
                <a:ea typeface="+mj-ea"/>
              </a:rPr>
              <a:t>PCI</a:t>
            </a:r>
            <a:r>
              <a:rPr lang="zh-CN" altLang="en-US" dirty="0">
                <a:latin typeface="+mj-ea"/>
                <a:ea typeface="+mj-ea"/>
              </a:rPr>
              <a:t>）将进入</a:t>
            </a:r>
            <a:r>
              <a:rPr lang="en-US" altLang="zh-CN" dirty="0">
                <a:latin typeface="+mj-ea"/>
                <a:ea typeface="+mj-ea"/>
              </a:rPr>
              <a:t>COM</a:t>
            </a:r>
            <a:r>
              <a:rPr lang="zh-CN" altLang="en-US" dirty="0">
                <a:latin typeface="+mj-ea"/>
                <a:ea typeface="+mj-ea"/>
              </a:rPr>
              <a:t>模块的</a:t>
            </a:r>
            <a:r>
              <a:rPr lang="en-US" altLang="zh-CN" dirty="0">
                <a:latin typeface="+mj-ea"/>
                <a:ea typeface="+mj-ea"/>
              </a:rPr>
              <a:t>I-PDU</a:t>
            </a:r>
            <a:r>
              <a:rPr lang="zh-CN" altLang="en-US" dirty="0">
                <a:latin typeface="+mj-ea"/>
                <a:ea typeface="+mj-ea"/>
              </a:rPr>
              <a:t>传入</a:t>
            </a:r>
            <a:r>
              <a:rPr lang="en-US" altLang="zh-CN" dirty="0">
                <a:latin typeface="+mj-ea"/>
                <a:ea typeface="+mj-ea"/>
              </a:rPr>
              <a:t>COM</a:t>
            </a:r>
            <a:r>
              <a:rPr lang="zh-CN" altLang="en-US" dirty="0">
                <a:latin typeface="+mj-ea"/>
                <a:ea typeface="+mj-ea"/>
              </a:rPr>
              <a:t>，</a:t>
            </a:r>
            <a:endParaRPr lang="en-US" altLang="zh-CN" dirty="0">
              <a:latin typeface="+mj-ea"/>
              <a:ea typeface="+mj-ea"/>
            </a:endParaRPr>
          </a:p>
          <a:p>
            <a:pPr algn="l"/>
            <a:r>
              <a:rPr lang="en-US" altLang="zh-CN" dirty="0">
                <a:latin typeface="+mj-ea"/>
                <a:ea typeface="+mj-ea"/>
              </a:rPr>
              <a:t>4</a:t>
            </a:r>
            <a:r>
              <a:rPr lang="zh-CN" altLang="en-US" dirty="0">
                <a:latin typeface="+mj-ea"/>
                <a:ea typeface="+mj-ea"/>
              </a:rPr>
              <a:t>）</a:t>
            </a:r>
            <a:r>
              <a:rPr lang="en-US" altLang="zh-CN" dirty="0">
                <a:latin typeface="+mj-ea"/>
                <a:ea typeface="+mj-ea"/>
              </a:rPr>
              <a:t>COM</a:t>
            </a:r>
            <a:r>
              <a:rPr lang="zh-CN" altLang="en-US" dirty="0">
                <a:latin typeface="+mj-ea"/>
                <a:ea typeface="+mj-ea"/>
              </a:rPr>
              <a:t>对</a:t>
            </a:r>
            <a:r>
              <a:rPr lang="en-US" altLang="zh-CN" dirty="0">
                <a:latin typeface="+mj-ea"/>
                <a:ea typeface="+mj-ea"/>
              </a:rPr>
              <a:t>I-PDU</a:t>
            </a:r>
            <a:r>
              <a:rPr lang="zh-CN" altLang="en-US" dirty="0">
                <a:latin typeface="+mj-ea"/>
                <a:ea typeface="+mj-ea"/>
              </a:rPr>
              <a:t>的数据信息</a:t>
            </a:r>
            <a:r>
              <a:rPr lang="en-US" altLang="zh-CN" dirty="0">
                <a:latin typeface="+mj-ea"/>
                <a:ea typeface="+mj-ea"/>
              </a:rPr>
              <a:t>SDU</a:t>
            </a:r>
            <a:r>
              <a:rPr lang="zh-CN" altLang="en-US" dirty="0">
                <a:latin typeface="+mj-ea"/>
                <a:ea typeface="+mj-ea"/>
              </a:rPr>
              <a:t>进行解析，生成</a:t>
            </a:r>
            <a:r>
              <a:rPr lang="en-US" altLang="zh-CN" dirty="0">
                <a:latin typeface="+mj-ea"/>
                <a:ea typeface="+mj-ea"/>
              </a:rPr>
              <a:t>signals</a:t>
            </a:r>
            <a:r>
              <a:rPr lang="zh-CN" altLang="en-US" dirty="0">
                <a:latin typeface="+mj-ea"/>
                <a:ea typeface="+mj-ea"/>
              </a:rPr>
              <a:t>，</a:t>
            </a:r>
            <a:endParaRPr lang="en-US" altLang="zh-CN" dirty="0">
              <a:latin typeface="+mj-ea"/>
              <a:ea typeface="+mj-ea"/>
            </a:endParaRPr>
          </a:p>
          <a:p>
            <a:pPr algn="l"/>
            <a:r>
              <a:rPr lang="en-US" altLang="zh-CN" dirty="0">
                <a:latin typeface="+mj-ea"/>
                <a:ea typeface="+mj-ea"/>
              </a:rPr>
              <a:t>5</a:t>
            </a:r>
            <a:r>
              <a:rPr lang="zh-CN" altLang="en-US" dirty="0">
                <a:latin typeface="+mj-ea"/>
                <a:ea typeface="+mj-ea"/>
              </a:rPr>
              <a:t>）</a:t>
            </a:r>
            <a:r>
              <a:rPr lang="en-US" altLang="zh-CN" dirty="0">
                <a:latin typeface="+mj-ea"/>
                <a:ea typeface="+mj-ea"/>
              </a:rPr>
              <a:t>signals</a:t>
            </a:r>
            <a:r>
              <a:rPr lang="zh-CN" altLang="en-US" dirty="0">
                <a:latin typeface="+mj-ea"/>
                <a:ea typeface="+mj-ea"/>
              </a:rPr>
              <a:t>通过</a:t>
            </a:r>
            <a:r>
              <a:rPr lang="en-US" altLang="zh-CN" dirty="0">
                <a:latin typeface="+mj-ea"/>
                <a:ea typeface="+mj-ea"/>
              </a:rPr>
              <a:t>RTE</a:t>
            </a:r>
            <a:r>
              <a:rPr lang="zh-CN" altLang="en-US" dirty="0">
                <a:latin typeface="+mj-ea"/>
                <a:ea typeface="+mj-ea"/>
              </a:rPr>
              <a:t>传输给</a:t>
            </a:r>
            <a:r>
              <a:rPr lang="en-US" altLang="zh-CN" dirty="0">
                <a:latin typeface="+mj-ea"/>
                <a:ea typeface="+mj-ea"/>
              </a:rPr>
              <a:t>APP</a:t>
            </a:r>
            <a:r>
              <a:rPr lang="zh-CN" altLang="en-US" dirty="0">
                <a:latin typeface="+mj-ea"/>
                <a:ea typeface="+mj-ea"/>
              </a:rPr>
              <a:t>层，</a:t>
            </a:r>
            <a:endParaRPr lang="en-US" altLang="zh-CN" dirty="0">
              <a:latin typeface="+mj-ea"/>
              <a:ea typeface="+mj-ea"/>
            </a:endParaRPr>
          </a:p>
          <a:p>
            <a:pPr algn="l"/>
            <a:endParaRPr lang="en-US" altLang="zh-CN" dirty="0">
              <a:latin typeface="+mj-ea"/>
              <a:ea typeface="+mj-ea"/>
            </a:endParaRPr>
          </a:p>
        </p:txBody>
      </p:sp>
      <p:pic>
        <p:nvPicPr>
          <p:cNvPr id="4" name="図 3">
            <a:extLst>
              <a:ext uri="{FF2B5EF4-FFF2-40B4-BE49-F238E27FC236}">
                <a16:creationId xmlns:a16="http://schemas.microsoft.com/office/drawing/2014/main" id="{089305EA-5779-44DA-8D30-9190489C1C31}"/>
              </a:ext>
            </a:extLst>
          </p:cNvPr>
          <p:cNvPicPr>
            <a:picLocks noChangeAspect="1"/>
          </p:cNvPicPr>
          <p:nvPr/>
        </p:nvPicPr>
        <p:blipFill>
          <a:blip r:embed="rId3"/>
          <a:stretch>
            <a:fillRect/>
          </a:stretch>
        </p:blipFill>
        <p:spPr>
          <a:xfrm>
            <a:off x="611560" y="1193271"/>
            <a:ext cx="2563368" cy="3370354"/>
          </a:xfrm>
          <a:prstGeom prst="rect">
            <a:avLst/>
          </a:prstGeom>
        </p:spPr>
      </p:pic>
      <p:pic>
        <p:nvPicPr>
          <p:cNvPr id="8" name="図 7">
            <a:extLst>
              <a:ext uri="{FF2B5EF4-FFF2-40B4-BE49-F238E27FC236}">
                <a16:creationId xmlns:a16="http://schemas.microsoft.com/office/drawing/2014/main" id="{C419D1DC-C783-4559-AAE0-B0126B03FCA3}"/>
              </a:ext>
            </a:extLst>
          </p:cNvPr>
          <p:cNvPicPr>
            <a:picLocks noChangeAspect="1"/>
          </p:cNvPicPr>
          <p:nvPr/>
        </p:nvPicPr>
        <p:blipFill>
          <a:blip r:embed="rId4"/>
          <a:stretch>
            <a:fillRect/>
          </a:stretch>
        </p:blipFill>
        <p:spPr>
          <a:xfrm>
            <a:off x="5508104" y="1318843"/>
            <a:ext cx="2830560" cy="3295230"/>
          </a:xfrm>
          <a:prstGeom prst="rect">
            <a:avLst/>
          </a:prstGeom>
        </p:spPr>
      </p:pic>
    </p:spTree>
    <p:extLst>
      <p:ext uri="{BB962C8B-B14F-4D97-AF65-F5344CB8AC3E}">
        <p14:creationId xmlns:p14="http://schemas.microsoft.com/office/powerpoint/2010/main" val="1601597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一、</a:t>
            </a:r>
            <a:r>
              <a:rPr lang="en-US" altLang="ja-JP" dirty="0">
                <a:latin typeface="微软雅黑"/>
                <a:ea typeface="微软雅黑"/>
                <a:cs typeface="Arial"/>
              </a:rPr>
              <a:t>AUTOSAR</a:t>
            </a:r>
            <a:r>
              <a:rPr lang="ja-JP" altLang="en-US" dirty="0">
                <a:latin typeface="微软雅黑"/>
                <a:ea typeface="微软雅黑"/>
                <a:cs typeface="Arial"/>
              </a:rPr>
              <a:t>通信栈概貌</a:t>
            </a:r>
            <a:endParaRPr kumimoji="1" lang="ja-JP" altLang="en-US" dirty="0">
              <a:latin typeface="+mn-ea"/>
              <a:ea typeface="+mn-ea"/>
            </a:endParaRPr>
          </a:p>
        </p:txBody>
      </p:sp>
      <p:sp>
        <p:nvSpPr>
          <p:cNvPr id="38" name="コンテンツ プレースホルダー 2"/>
          <p:cNvSpPr>
            <a:spLocks noGrp="1"/>
          </p:cNvSpPr>
          <p:nvPr>
            <p:ph idx="1"/>
          </p:nvPr>
        </p:nvSpPr>
        <p:spPr>
          <a:xfrm>
            <a:off x="168275" y="869951"/>
            <a:ext cx="8786813" cy="398810"/>
          </a:xfrm>
        </p:spPr>
        <p:txBody>
          <a:bodyPr/>
          <a:lstStyle/>
          <a:p>
            <a:r>
              <a:rPr lang="zh-CN" altLang="en-US" dirty="0">
                <a:latin typeface="微软雅黑"/>
                <a:ea typeface="微软雅黑"/>
                <a:cs typeface="Arial"/>
              </a:rPr>
              <a:t>通信机制</a:t>
            </a:r>
            <a:endParaRPr lang="ja-JP" altLang="en-US" dirty="0">
              <a:latin typeface="微软雅黑"/>
              <a:ea typeface="微软雅黑"/>
              <a:cs typeface="Arial"/>
            </a:endParaRPr>
          </a:p>
        </p:txBody>
      </p:sp>
      <p:pic>
        <p:nvPicPr>
          <p:cNvPr id="5" name="図 4">
            <a:extLst>
              <a:ext uri="{FF2B5EF4-FFF2-40B4-BE49-F238E27FC236}">
                <a16:creationId xmlns:a16="http://schemas.microsoft.com/office/drawing/2014/main" id="{4291328D-37A4-4093-9CE2-770CF2009B9F}"/>
              </a:ext>
            </a:extLst>
          </p:cNvPr>
          <p:cNvPicPr>
            <a:picLocks noChangeAspect="1"/>
          </p:cNvPicPr>
          <p:nvPr/>
        </p:nvPicPr>
        <p:blipFill>
          <a:blip r:embed="rId3"/>
          <a:stretch>
            <a:fillRect/>
          </a:stretch>
        </p:blipFill>
        <p:spPr>
          <a:xfrm>
            <a:off x="183523" y="1307832"/>
            <a:ext cx="5589857" cy="1833136"/>
          </a:xfrm>
          <a:prstGeom prst="rect">
            <a:avLst/>
          </a:prstGeom>
        </p:spPr>
      </p:pic>
      <p:pic>
        <p:nvPicPr>
          <p:cNvPr id="11" name="図 10">
            <a:extLst>
              <a:ext uri="{FF2B5EF4-FFF2-40B4-BE49-F238E27FC236}">
                <a16:creationId xmlns:a16="http://schemas.microsoft.com/office/drawing/2014/main" id="{A5ADB9DA-AF7D-40C5-B463-AAB2261BD512}"/>
              </a:ext>
            </a:extLst>
          </p:cNvPr>
          <p:cNvPicPr>
            <a:picLocks noChangeAspect="1"/>
          </p:cNvPicPr>
          <p:nvPr/>
        </p:nvPicPr>
        <p:blipFill>
          <a:blip r:embed="rId4"/>
          <a:stretch>
            <a:fillRect/>
          </a:stretch>
        </p:blipFill>
        <p:spPr>
          <a:xfrm>
            <a:off x="168275" y="3140968"/>
            <a:ext cx="5621373" cy="3492718"/>
          </a:xfrm>
          <a:prstGeom prst="rect">
            <a:avLst/>
          </a:prstGeom>
        </p:spPr>
      </p:pic>
      <p:sp>
        <p:nvSpPr>
          <p:cNvPr id="13" name="テキスト ボックス 12">
            <a:extLst>
              <a:ext uri="{FF2B5EF4-FFF2-40B4-BE49-F238E27FC236}">
                <a16:creationId xmlns:a16="http://schemas.microsoft.com/office/drawing/2014/main" id="{1B407F51-E1A4-457E-938B-2721551526DD}"/>
              </a:ext>
            </a:extLst>
          </p:cNvPr>
          <p:cNvSpPr txBox="1"/>
          <p:nvPr/>
        </p:nvSpPr>
        <p:spPr>
          <a:xfrm>
            <a:off x="5940152" y="4564161"/>
            <a:ext cx="3014936" cy="369332"/>
          </a:xfrm>
          <a:prstGeom prst="rect">
            <a:avLst/>
          </a:prstGeom>
          <a:noFill/>
        </p:spPr>
        <p:txBody>
          <a:bodyPr wrap="square">
            <a:spAutoFit/>
          </a:bodyPr>
          <a:lstStyle/>
          <a:p>
            <a:pPr algn="l"/>
            <a:r>
              <a:rPr lang="zh-CN" altLang="en-US" dirty="0">
                <a:latin typeface="+mj-ea"/>
                <a:ea typeface="+mj-ea"/>
              </a:rPr>
              <a:t>不同</a:t>
            </a:r>
            <a:r>
              <a:rPr lang="en-US" altLang="zh-CN" dirty="0">
                <a:latin typeface="+mj-ea"/>
                <a:ea typeface="+mj-ea"/>
              </a:rPr>
              <a:t>ECU</a:t>
            </a:r>
            <a:r>
              <a:rPr lang="zh-CN" altLang="en-US" dirty="0">
                <a:latin typeface="+mj-ea"/>
                <a:ea typeface="+mj-ea"/>
              </a:rPr>
              <a:t>上实装的</a:t>
            </a:r>
            <a:r>
              <a:rPr lang="en-US" altLang="zh-CN" dirty="0">
                <a:latin typeface="+mj-ea"/>
                <a:ea typeface="+mj-ea"/>
              </a:rPr>
              <a:t>SWC</a:t>
            </a:r>
            <a:r>
              <a:rPr lang="zh-CN" altLang="en-US" dirty="0">
                <a:latin typeface="+mj-ea"/>
                <a:ea typeface="+mj-ea"/>
              </a:rPr>
              <a:t>通信</a:t>
            </a:r>
            <a:endParaRPr lang="ja-JP" altLang="en-US" dirty="0">
              <a:latin typeface="+mj-ea"/>
              <a:ea typeface="+mj-ea"/>
            </a:endParaRPr>
          </a:p>
        </p:txBody>
      </p:sp>
      <p:sp>
        <p:nvSpPr>
          <p:cNvPr id="14" name="テキスト ボックス 13">
            <a:extLst>
              <a:ext uri="{FF2B5EF4-FFF2-40B4-BE49-F238E27FC236}">
                <a16:creationId xmlns:a16="http://schemas.microsoft.com/office/drawing/2014/main" id="{41C72BEB-0730-44F0-9808-0F2B9C1EC72D}"/>
              </a:ext>
            </a:extLst>
          </p:cNvPr>
          <p:cNvSpPr txBox="1"/>
          <p:nvPr/>
        </p:nvSpPr>
        <p:spPr>
          <a:xfrm>
            <a:off x="5903640" y="2226284"/>
            <a:ext cx="3240360" cy="369332"/>
          </a:xfrm>
          <a:prstGeom prst="rect">
            <a:avLst/>
          </a:prstGeom>
          <a:noFill/>
        </p:spPr>
        <p:txBody>
          <a:bodyPr wrap="square">
            <a:spAutoFit/>
          </a:bodyPr>
          <a:lstStyle/>
          <a:p>
            <a:pPr algn="l"/>
            <a:r>
              <a:rPr lang="zh-CN" altLang="en-US" dirty="0">
                <a:latin typeface="+mj-ea"/>
                <a:ea typeface="+mj-ea"/>
              </a:rPr>
              <a:t>同个</a:t>
            </a:r>
            <a:r>
              <a:rPr lang="en-US" altLang="zh-CN">
                <a:latin typeface="+mj-ea"/>
                <a:ea typeface="+mj-ea"/>
              </a:rPr>
              <a:t>ECU</a:t>
            </a:r>
            <a:r>
              <a:rPr lang="zh-CN" altLang="en-US">
                <a:latin typeface="+mj-ea"/>
                <a:ea typeface="+mj-ea"/>
              </a:rPr>
              <a:t>不同</a:t>
            </a:r>
            <a:r>
              <a:rPr lang="en-US" altLang="zh-CN">
                <a:latin typeface="+mj-ea"/>
                <a:ea typeface="+mj-ea"/>
              </a:rPr>
              <a:t>SWC</a:t>
            </a:r>
            <a:r>
              <a:rPr lang="zh-CN" altLang="en-US">
                <a:latin typeface="+mj-ea"/>
                <a:ea typeface="+mj-ea"/>
              </a:rPr>
              <a:t>间的通信</a:t>
            </a:r>
            <a:endParaRPr lang="ja-JP" altLang="en-US" dirty="0">
              <a:latin typeface="+mj-ea"/>
              <a:ea typeface="+mj-ea"/>
            </a:endParaRPr>
          </a:p>
        </p:txBody>
      </p:sp>
    </p:spTree>
    <p:extLst>
      <p:ext uri="{BB962C8B-B14F-4D97-AF65-F5344CB8AC3E}">
        <p14:creationId xmlns:p14="http://schemas.microsoft.com/office/powerpoint/2010/main" val="1840925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70501"/>
            <a:ext cx="8807451" cy="646331"/>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en-US" altLang="zh-CN" dirty="0">
                <a:latin typeface="微软雅黑"/>
                <a:ea typeface="微软雅黑"/>
                <a:cs typeface="Arial"/>
              </a:rPr>
              <a:t>AUTOSAR COM</a:t>
            </a:r>
            <a:r>
              <a:rPr lang="zh-CN" altLang="en-US" dirty="0">
                <a:latin typeface="微软雅黑"/>
                <a:ea typeface="微软雅黑"/>
                <a:cs typeface="Arial"/>
              </a:rPr>
              <a:t>提供了基本的通信服务，它有明确的</a:t>
            </a:r>
            <a:r>
              <a:rPr lang="zh-CN" altLang="en-US" dirty="0">
                <a:solidFill>
                  <a:srgbClr val="FF0000"/>
                </a:solidFill>
                <a:latin typeface="微软雅黑"/>
                <a:ea typeface="微软雅黑"/>
                <a:cs typeface="Arial"/>
              </a:rPr>
              <a:t>上层模块</a:t>
            </a:r>
            <a:r>
              <a:rPr lang="en-US" altLang="zh-CN" dirty="0">
                <a:solidFill>
                  <a:srgbClr val="FF0000"/>
                </a:solidFill>
                <a:latin typeface="微软雅黑"/>
                <a:ea typeface="微软雅黑"/>
                <a:cs typeface="Arial"/>
              </a:rPr>
              <a:t>RTE</a:t>
            </a:r>
            <a:r>
              <a:rPr lang="zh-CN" altLang="en-US" dirty="0">
                <a:solidFill>
                  <a:srgbClr val="FF0000"/>
                </a:solidFill>
                <a:latin typeface="微软雅黑"/>
                <a:ea typeface="微软雅黑"/>
                <a:cs typeface="Arial"/>
              </a:rPr>
              <a:t>和下层模块</a:t>
            </a:r>
            <a:r>
              <a:rPr lang="en-US" altLang="zh-CN" dirty="0">
                <a:solidFill>
                  <a:srgbClr val="FF0000"/>
                </a:solidFill>
                <a:latin typeface="微软雅黑"/>
                <a:ea typeface="微软雅黑"/>
                <a:cs typeface="Arial"/>
              </a:rPr>
              <a:t>PDU Router</a:t>
            </a:r>
          </a:p>
        </p:txBody>
      </p:sp>
      <p:pic>
        <p:nvPicPr>
          <p:cNvPr id="1026" name="Picture 2" descr="preview">
            <a:extLst>
              <a:ext uri="{FF2B5EF4-FFF2-40B4-BE49-F238E27FC236}">
                <a16:creationId xmlns:a16="http://schemas.microsoft.com/office/drawing/2014/main" id="{9F53EE6F-1052-4373-A730-5DFBE10DCF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7790" y="1700808"/>
            <a:ext cx="3947935" cy="4707153"/>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017B0184-1BFC-42E5-AC4D-C9FA56E5F7C6}"/>
              </a:ext>
            </a:extLst>
          </p:cNvPr>
          <p:cNvSpPr txBox="1"/>
          <p:nvPr/>
        </p:nvSpPr>
        <p:spPr>
          <a:xfrm>
            <a:off x="-186436" y="6237312"/>
            <a:ext cx="5118476" cy="369332"/>
          </a:xfrm>
          <a:prstGeom prst="rect">
            <a:avLst/>
          </a:prstGeom>
          <a:noFill/>
        </p:spPr>
        <p:txBody>
          <a:bodyPr wrap="square">
            <a:spAutoFit/>
          </a:bodyPr>
          <a:lstStyle/>
          <a:p>
            <a:r>
              <a:rPr lang="en-US" altLang="ja-JP" dirty="0">
                <a:latin typeface="+mj-ea"/>
                <a:ea typeface="+mj-ea"/>
              </a:rPr>
              <a:t>https://zhuanlan.zhihu.com/p/109104894</a:t>
            </a:r>
            <a:endParaRPr lang="ja-JP" altLang="en-US" dirty="0">
              <a:latin typeface="+mj-ea"/>
              <a:ea typeface="+mj-ea"/>
            </a:endParaRPr>
          </a:p>
        </p:txBody>
      </p:sp>
      <p:sp>
        <p:nvSpPr>
          <p:cNvPr id="9" name="正方形/長方形 8">
            <a:extLst>
              <a:ext uri="{FF2B5EF4-FFF2-40B4-BE49-F238E27FC236}">
                <a16:creationId xmlns:a16="http://schemas.microsoft.com/office/drawing/2014/main" id="{4ACA0AFD-AB43-4386-B311-578C972378B3}"/>
              </a:ext>
            </a:extLst>
          </p:cNvPr>
          <p:cNvSpPr/>
          <p:nvPr/>
        </p:nvSpPr>
        <p:spPr>
          <a:xfrm>
            <a:off x="168274" y="1922922"/>
            <a:ext cx="4763766" cy="830997"/>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a:solidFill>
                  <a:schemeClr val="tx1"/>
                </a:solidFill>
                <a:latin typeface="微软雅黑"/>
                <a:ea typeface="微软雅黑"/>
                <a:cs typeface="Arial"/>
              </a:rPr>
              <a:t>RTE</a:t>
            </a:r>
            <a:r>
              <a:rPr lang="ja-JP" altLang="en-US" sz="1600" dirty="0">
                <a:solidFill>
                  <a:schemeClr val="tx1"/>
                </a:solidFill>
                <a:latin typeface="微软雅黑"/>
                <a:ea typeface="微软雅黑"/>
                <a:cs typeface="Arial"/>
              </a:rPr>
              <a:t>使用</a:t>
            </a:r>
            <a:r>
              <a:rPr lang="en-US" altLang="zh-CN" sz="1600" dirty="0">
                <a:solidFill>
                  <a:schemeClr val="tx1"/>
                </a:solidFill>
                <a:latin typeface="微软雅黑"/>
                <a:ea typeface="微软雅黑"/>
                <a:cs typeface="Arial"/>
              </a:rPr>
              <a:t>AUTOSAR COM</a:t>
            </a:r>
            <a:r>
              <a:rPr lang="ja-JP" altLang="en-US" sz="1600" dirty="0">
                <a:solidFill>
                  <a:schemeClr val="tx1"/>
                </a:solidFill>
                <a:latin typeface="微软雅黑"/>
                <a:ea typeface="微软雅黑"/>
                <a:cs typeface="Arial"/>
              </a:rPr>
              <a:t>模块的功能来发送和接收信号，</a:t>
            </a:r>
            <a:r>
              <a:rPr lang="en-US" altLang="zh-CN" sz="1600" dirty="0">
                <a:solidFill>
                  <a:schemeClr val="tx1"/>
                </a:solidFill>
                <a:latin typeface="微软雅黑"/>
                <a:ea typeface="微软雅黑"/>
                <a:cs typeface="Arial"/>
              </a:rPr>
              <a:t>AUTOSAR COM</a:t>
            </a:r>
            <a:r>
              <a:rPr lang="ja-JP" altLang="en-US" sz="1600" dirty="0">
                <a:solidFill>
                  <a:schemeClr val="tx1"/>
                </a:solidFill>
                <a:latin typeface="微软雅黑"/>
                <a:ea typeface="微软雅黑"/>
                <a:cs typeface="Arial"/>
              </a:rPr>
              <a:t>模块为</a:t>
            </a:r>
            <a:r>
              <a:rPr lang="en-US" altLang="zh-CN" sz="1600" dirty="0">
                <a:solidFill>
                  <a:schemeClr val="tx1"/>
                </a:solidFill>
                <a:latin typeface="微软雅黑"/>
                <a:ea typeface="微软雅黑"/>
                <a:cs typeface="Arial"/>
              </a:rPr>
              <a:t>RTE</a:t>
            </a:r>
            <a:r>
              <a:rPr lang="ja-JP" altLang="en-US" sz="1600" dirty="0">
                <a:solidFill>
                  <a:schemeClr val="tx1"/>
                </a:solidFill>
                <a:latin typeface="微软雅黑"/>
                <a:ea typeface="微软雅黑"/>
                <a:cs typeface="Arial"/>
              </a:rPr>
              <a:t>提供面向信号的数据接口</a:t>
            </a:r>
            <a:endParaRPr lang="en-US" altLang="zh-CN" sz="1600" dirty="0">
              <a:solidFill>
                <a:schemeClr val="tx1"/>
              </a:solidFill>
              <a:latin typeface="微软雅黑"/>
              <a:ea typeface="微软雅黑"/>
              <a:cs typeface="Arial"/>
            </a:endParaRPr>
          </a:p>
        </p:txBody>
      </p:sp>
      <p:pic>
        <p:nvPicPr>
          <p:cNvPr id="11" name="Picture 2">
            <a:extLst>
              <a:ext uri="{FF2B5EF4-FFF2-40B4-BE49-F238E27FC236}">
                <a16:creationId xmlns:a16="http://schemas.microsoft.com/office/drawing/2014/main" id="{E54C0016-06D1-43E1-8BA3-F19BB707BE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110" y="2846252"/>
            <a:ext cx="3912174" cy="3482921"/>
          </a:xfrm>
          <a:prstGeom prst="rect">
            <a:avLst/>
          </a:prstGeom>
          <a:noFill/>
          <a:extLst>
            <a:ext uri="{909E8E84-426E-40DD-AFC4-6F175D3DCCD1}">
              <a14:hiddenFill xmlns:a14="http://schemas.microsoft.com/office/drawing/2010/main">
                <a:solidFill>
                  <a:srgbClr val="FFFFFF"/>
                </a:solidFill>
              </a14:hiddenFill>
            </a:ext>
          </a:extLst>
        </p:spPr>
      </p:pic>
      <p:sp>
        <p:nvSpPr>
          <p:cNvPr id="10" name="コンテンツ プレースホルダー 2">
            <a:extLst>
              <a:ext uri="{FF2B5EF4-FFF2-40B4-BE49-F238E27FC236}">
                <a16:creationId xmlns:a16="http://schemas.microsoft.com/office/drawing/2014/main" id="{C3E43D48-6678-4148-9CA3-EA0FA68994D4}"/>
              </a:ext>
            </a:extLst>
          </p:cNvPr>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Tree>
    <p:extLst>
      <p:ext uri="{BB962C8B-B14F-4D97-AF65-F5344CB8AC3E}">
        <p14:creationId xmlns:p14="http://schemas.microsoft.com/office/powerpoint/2010/main" val="1645952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zh-CN" altLang="en-US" dirty="0">
                <a:latin typeface="+mn-ea"/>
                <a:ea typeface="+mn-ea"/>
              </a:rPr>
              <a:t>二、</a:t>
            </a:r>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
        <p:nvSpPr>
          <p:cNvPr id="7" name="正方形/長方形 6">
            <a:extLst>
              <a:ext uri="{FF2B5EF4-FFF2-40B4-BE49-F238E27FC236}">
                <a16:creationId xmlns:a16="http://schemas.microsoft.com/office/drawing/2014/main" id="{761D6D9C-905A-49C5-A9F8-E755C177EF23}"/>
              </a:ext>
            </a:extLst>
          </p:cNvPr>
          <p:cNvSpPr/>
          <p:nvPr/>
        </p:nvSpPr>
        <p:spPr>
          <a:xfrm>
            <a:off x="168274" y="1268760"/>
            <a:ext cx="8807451" cy="400110"/>
          </a:xfrm>
          <a:prstGeom prst="rect">
            <a:avLst/>
          </a:prstGeom>
        </p:spPr>
        <p:txBody>
          <a:bodyPr wrap="square">
            <a:spAutoFit/>
          </a:bodyPr>
          <a:lstStyle/>
          <a:p>
            <a:pPr marL="285750" marR="0" lvl="0" indent="-285750" algn="l" defTabSz="914400" rtl="0" eaLnBrk="1" fontAlgn="ctr" latinLnBrk="0" hangingPunct="1">
              <a:lnSpc>
                <a:spcPct val="100000"/>
              </a:lnSpc>
              <a:spcBef>
                <a:spcPts val="0"/>
              </a:spcBef>
              <a:spcAft>
                <a:spcPts val="0"/>
              </a:spcAft>
              <a:buClrTx/>
              <a:buSzTx/>
              <a:buFont typeface="Wingdings" panose="05000000000000000000" pitchFamily="2" charset="2"/>
              <a:buChar char="Ø"/>
              <a:tabLst/>
              <a:defRPr/>
            </a:pPr>
            <a:r>
              <a:rPr lang="zh-CN" altLang="en-US" sz="2000" dirty="0">
                <a:latin typeface="微软雅黑"/>
                <a:ea typeface="微软雅黑"/>
                <a:cs typeface="Arial"/>
              </a:rPr>
              <a:t>信号值</a:t>
            </a:r>
            <a:endParaRPr lang="en-US" altLang="zh-CN" sz="2000" dirty="0">
              <a:solidFill>
                <a:srgbClr val="FF0000"/>
              </a:solidFill>
              <a:latin typeface="微软雅黑"/>
              <a:ea typeface="微软雅黑"/>
              <a:cs typeface="Arial"/>
            </a:endParaRPr>
          </a:p>
        </p:txBody>
      </p:sp>
      <p:sp>
        <p:nvSpPr>
          <p:cNvPr id="8" name="テキスト ボックス 7">
            <a:extLst>
              <a:ext uri="{FF2B5EF4-FFF2-40B4-BE49-F238E27FC236}">
                <a16:creationId xmlns:a16="http://schemas.microsoft.com/office/drawing/2014/main" id="{6EEDDA7C-2D61-43EE-BA1E-E273800556FA}"/>
              </a:ext>
            </a:extLst>
          </p:cNvPr>
          <p:cNvSpPr txBox="1"/>
          <p:nvPr/>
        </p:nvSpPr>
        <p:spPr>
          <a:xfrm>
            <a:off x="169681" y="1638092"/>
            <a:ext cx="8785403" cy="4985980"/>
          </a:xfrm>
          <a:prstGeom prst="rect">
            <a:avLst/>
          </a:prstGeom>
          <a:noFill/>
        </p:spPr>
        <p:txBody>
          <a:bodyPr wrap="square">
            <a:spAutoFit/>
          </a:bodyPr>
          <a:lstStyle/>
          <a:p>
            <a:pPr marL="285750" indent="-285750" algn="l">
              <a:buFont typeface="Arial" panose="020B0604020202020204" pitchFamily="34" charset="0"/>
              <a:buChar char="•"/>
            </a:pPr>
            <a:r>
              <a:rPr lang="ja-JP" altLang="en-US" sz="2000" dirty="0">
                <a:solidFill>
                  <a:schemeClr val="tx1"/>
                </a:solidFill>
                <a:latin typeface="+mn-ea"/>
                <a:ea typeface="+mn-ea"/>
              </a:rPr>
              <a:t>初始值：</a:t>
            </a:r>
            <a:endParaRPr lang="en-US" altLang="ja-JP" sz="2000" dirty="0">
              <a:solidFill>
                <a:schemeClr val="tx1"/>
              </a:solidFill>
              <a:latin typeface="+mn-ea"/>
              <a:ea typeface="+mn-ea"/>
            </a:endParaRPr>
          </a:p>
          <a:p>
            <a:pPr marL="285750" indent="-285750" algn="l">
              <a:buFont typeface="Wingdings" panose="05000000000000000000" pitchFamily="2" charset="2"/>
              <a:buChar char="ü"/>
            </a:pPr>
            <a:r>
              <a:rPr lang="en-US" altLang="ja-JP" sz="1600" dirty="0">
                <a:latin typeface="+mn-ea"/>
                <a:ea typeface="+mn-ea"/>
              </a:rPr>
              <a:t>AUTOSAR COM</a:t>
            </a:r>
            <a:r>
              <a:rPr lang="ja-JP" altLang="en-US" sz="1600" dirty="0">
                <a:latin typeface="+mn-ea"/>
                <a:ea typeface="+mn-ea"/>
              </a:rPr>
              <a:t>模块使用配置参数</a:t>
            </a:r>
            <a:r>
              <a:rPr lang="en-US" altLang="ja-JP" sz="1600" dirty="0" err="1">
                <a:solidFill>
                  <a:srgbClr val="FF0000"/>
                </a:solidFill>
                <a:latin typeface="+mn-ea"/>
                <a:ea typeface="+mn-ea"/>
              </a:rPr>
              <a:t>ComSignalInitValue</a:t>
            </a:r>
            <a:r>
              <a:rPr lang="ja-JP" altLang="en-US" sz="1600" dirty="0">
                <a:solidFill>
                  <a:srgbClr val="FF0000"/>
                </a:solidFill>
                <a:latin typeface="+mn-ea"/>
                <a:ea typeface="+mn-ea"/>
              </a:rPr>
              <a:t>的低</a:t>
            </a:r>
            <a:r>
              <a:rPr lang="en-US" altLang="ja-JP" sz="1600" dirty="0">
                <a:solidFill>
                  <a:srgbClr val="FF0000"/>
                </a:solidFill>
                <a:latin typeface="+mn-ea"/>
                <a:ea typeface="+mn-ea"/>
              </a:rPr>
              <a:t>N</a:t>
            </a:r>
            <a:r>
              <a:rPr lang="ja-JP" altLang="en-US" sz="1600" dirty="0">
                <a:solidFill>
                  <a:srgbClr val="FF0000"/>
                </a:solidFill>
                <a:latin typeface="+mn-ea"/>
                <a:ea typeface="+mn-ea"/>
              </a:rPr>
              <a:t>位</a:t>
            </a:r>
            <a:r>
              <a:rPr lang="ja-JP" altLang="en-US" sz="1600" dirty="0">
                <a:latin typeface="+mn-ea"/>
                <a:ea typeface="+mn-ea"/>
              </a:rPr>
              <a:t>初始化发送方和接收方的每个</a:t>
            </a:r>
            <a:r>
              <a:rPr lang="en-US" altLang="ja-JP" sz="1600" dirty="0">
                <a:latin typeface="+mn-ea"/>
                <a:ea typeface="+mn-ea"/>
              </a:rPr>
              <a:t>N</a:t>
            </a:r>
            <a:r>
              <a:rPr lang="ja-JP" altLang="en-US" sz="1600" dirty="0">
                <a:latin typeface="+mn-ea"/>
                <a:ea typeface="+mn-ea"/>
              </a:rPr>
              <a:t>位的信号类型</a:t>
            </a:r>
            <a:r>
              <a:rPr lang="en-US" altLang="ja-JP" sz="1600" dirty="0">
                <a:latin typeface="+mn-ea"/>
                <a:ea typeface="+mn-ea"/>
              </a:rPr>
              <a:t>, </a:t>
            </a:r>
            <a:r>
              <a:rPr lang="ja-JP" altLang="en-US" sz="1600" dirty="0">
                <a:solidFill>
                  <a:srgbClr val="FF0000"/>
                </a:solidFill>
                <a:latin typeface="+mn-ea"/>
                <a:ea typeface="+mn-ea"/>
              </a:rPr>
              <a:t>也用于</a:t>
            </a:r>
            <a:r>
              <a:rPr lang="en-US" altLang="ja-JP" sz="1600" dirty="0">
                <a:solidFill>
                  <a:srgbClr val="FF0000"/>
                </a:solidFill>
                <a:latin typeface="+mn-ea"/>
                <a:ea typeface="+mn-ea"/>
              </a:rPr>
              <a:t>I-PDU</a:t>
            </a:r>
            <a:r>
              <a:rPr lang="ja-JP" altLang="en-US" sz="1600" dirty="0">
                <a:solidFill>
                  <a:srgbClr val="FF0000"/>
                </a:solidFill>
                <a:latin typeface="+mn-ea"/>
                <a:ea typeface="+mn-ea"/>
              </a:rPr>
              <a:t>的初始化信号</a:t>
            </a:r>
            <a:r>
              <a:rPr lang="ja-JP" altLang="en-US" sz="1600" dirty="0">
                <a:latin typeface="+mn-ea"/>
                <a:ea typeface="+mn-ea"/>
              </a:rPr>
              <a:t>。</a:t>
            </a:r>
            <a:r>
              <a:rPr lang="en-US" altLang="ja-JP" sz="1600" dirty="0">
                <a:latin typeface="+mn-ea"/>
                <a:ea typeface="+mn-ea"/>
              </a:rPr>
              <a:t>(ECUC_Com_00170)</a:t>
            </a:r>
          </a:p>
          <a:p>
            <a:pPr marL="285750" indent="-285750" algn="l">
              <a:buFont typeface="Wingdings" panose="05000000000000000000" pitchFamily="2" charset="2"/>
              <a:buChar char="ü"/>
            </a:pPr>
            <a:r>
              <a:rPr lang="ja-JP" altLang="en-US" sz="1600" dirty="0">
                <a:latin typeface="+mn-ea"/>
                <a:ea typeface="+mn-ea"/>
              </a:rPr>
              <a:t>一个信号的</a:t>
            </a:r>
            <a:r>
              <a:rPr lang="en-US" altLang="ja-JP" sz="1600" dirty="0" err="1">
                <a:latin typeface="+mn-ea"/>
                <a:ea typeface="+mn-ea"/>
              </a:rPr>
              <a:t>ComSignalInitValue</a:t>
            </a:r>
            <a:r>
              <a:rPr lang="ja-JP" altLang="en-US" sz="1600" dirty="0">
                <a:latin typeface="+mn-ea"/>
                <a:ea typeface="+mn-ea"/>
              </a:rPr>
              <a:t>可以与</a:t>
            </a:r>
            <a:r>
              <a:rPr lang="en-US" altLang="ja-JP" sz="1600" dirty="0" err="1">
                <a:latin typeface="+mn-ea"/>
                <a:ea typeface="+mn-ea"/>
              </a:rPr>
              <a:t>ComSignalDataInvalidValue</a:t>
            </a:r>
            <a:r>
              <a:rPr lang="en-US" altLang="ja-JP" sz="1600" dirty="0">
                <a:latin typeface="+mn-ea"/>
                <a:ea typeface="+mn-ea"/>
              </a:rPr>
              <a:t>(ECUC_Com_00391)</a:t>
            </a:r>
            <a:r>
              <a:rPr lang="ja-JP" altLang="en-US" sz="1600" dirty="0">
                <a:latin typeface="+mn-ea"/>
                <a:ea typeface="+mn-ea"/>
              </a:rPr>
              <a:t>值相同。</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初始化阶段会清空所有</a:t>
            </a:r>
            <a:r>
              <a:rPr lang="en-US" altLang="ja-JP" sz="1600" dirty="0">
                <a:latin typeface="+mn-ea"/>
                <a:ea typeface="+mn-ea"/>
              </a:rPr>
              <a:t>update-bits</a:t>
            </a:r>
            <a:r>
              <a:rPr lang="ja-JP" altLang="en-US" sz="1600" dirty="0">
                <a:latin typeface="+mn-ea"/>
                <a:ea typeface="+mn-ea"/>
              </a:rPr>
              <a:t>值。</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默认情况下，</a:t>
            </a:r>
            <a:r>
              <a:rPr lang="ja-JP" altLang="en-US" sz="1600" dirty="0">
                <a:solidFill>
                  <a:srgbClr val="FF0000"/>
                </a:solidFill>
                <a:latin typeface="+mn-ea"/>
                <a:ea typeface="+mn-ea"/>
              </a:rPr>
              <a:t>所有</a:t>
            </a:r>
            <a:r>
              <a:rPr lang="en-US" altLang="ja-JP" sz="1600" dirty="0">
                <a:solidFill>
                  <a:srgbClr val="FF0000"/>
                </a:solidFill>
                <a:latin typeface="+mn-ea"/>
                <a:ea typeface="+mn-ea"/>
              </a:rPr>
              <a:t>I-PDU</a:t>
            </a:r>
            <a:r>
              <a:rPr lang="ja-JP" altLang="en-US" sz="1600" dirty="0">
                <a:solidFill>
                  <a:srgbClr val="FF0000"/>
                </a:solidFill>
                <a:latin typeface="+mn-ea"/>
                <a:ea typeface="+mn-ea"/>
              </a:rPr>
              <a:t>组应在停止状态，不得由</a:t>
            </a:r>
            <a:r>
              <a:rPr lang="en-US" altLang="ja-JP" sz="1600" dirty="0" err="1">
                <a:solidFill>
                  <a:srgbClr val="FF0000"/>
                </a:solidFill>
                <a:latin typeface="+mn-ea"/>
                <a:ea typeface="+mn-ea"/>
              </a:rPr>
              <a:t>Com_Init</a:t>
            </a:r>
            <a:r>
              <a:rPr lang="en-US" altLang="ja-JP" sz="1600" dirty="0">
                <a:solidFill>
                  <a:srgbClr val="FF0000"/>
                </a:solidFill>
                <a:latin typeface="+mn-ea"/>
                <a:ea typeface="+mn-ea"/>
              </a:rPr>
              <a:t>()</a:t>
            </a:r>
            <a:r>
              <a:rPr lang="ja-JP" altLang="en-US" sz="1600" dirty="0">
                <a:solidFill>
                  <a:srgbClr val="FF0000"/>
                </a:solidFill>
                <a:latin typeface="+mn-ea"/>
                <a:ea typeface="+mn-ea"/>
              </a:rPr>
              <a:t>调用启动</a:t>
            </a:r>
            <a:r>
              <a:rPr lang="ja-JP" altLang="en-US" sz="1600" dirty="0">
                <a:latin typeface="+mn-ea"/>
                <a:ea typeface="+mn-ea"/>
              </a:rPr>
              <a:t>。</a:t>
            </a:r>
            <a:endParaRPr lang="en-US" altLang="ja-JP" sz="1600" dirty="0">
              <a:latin typeface="+mn-ea"/>
              <a:ea typeface="+mn-ea"/>
            </a:endParaRPr>
          </a:p>
          <a:p>
            <a:pPr marL="285750" indent="-285750" algn="l">
              <a:buFont typeface="Wingdings" panose="05000000000000000000" pitchFamily="2" charset="2"/>
              <a:buChar char="ü"/>
            </a:pPr>
            <a:endParaRPr lang="ja-JP" altLang="en-US" dirty="0">
              <a:latin typeface="+mn-ea"/>
              <a:ea typeface="+mn-ea"/>
            </a:endParaRPr>
          </a:p>
          <a:p>
            <a:pPr marL="285750" indent="-285750" algn="l">
              <a:buFont typeface="Arial" panose="020B0604020202020204" pitchFamily="34" charset="0"/>
              <a:buChar char="•"/>
            </a:pPr>
            <a:r>
              <a:rPr lang="ja-JP" altLang="en-US" sz="2000" dirty="0">
                <a:solidFill>
                  <a:schemeClr val="tx1"/>
                </a:solidFill>
                <a:latin typeface="+mn-ea"/>
                <a:ea typeface="+mn-ea"/>
              </a:rPr>
              <a:t>数据无效值：</a:t>
            </a:r>
            <a:endParaRPr lang="en-US" altLang="ja-JP" sz="2000" dirty="0">
              <a:solidFill>
                <a:schemeClr val="tx1"/>
              </a:solidFill>
              <a:latin typeface="+mn-ea"/>
              <a:ea typeface="+mn-ea"/>
            </a:endParaRPr>
          </a:p>
          <a:p>
            <a:pPr marL="285750" indent="-285750" algn="l">
              <a:buFont typeface="Wingdings" panose="05000000000000000000" pitchFamily="2" charset="2"/>
              <a:buChar char="ü"/>
            </a:pPr>
            <a:r>
              <a:rPr lang="ja-JP" altLang="en-US" sz="1600" dirty="0">
                <a:latin typeface="+mn-ea"/>
                <a:ea typeface="+mn-ea"/>
              </a:rPr>
              <a:t>通过调用</a:t>
            </a:r>
            <a:r>
              <a:rPr lang="en-US" altLang="ja-JP" sz="1600" dirty="0" err="1">
                <a:latin typeface="+mn-ea"/>
                <a:ea typeface="+mn-ea"/>
              </a:rPr>
              <a:t>Com_InvalidateSignal</a:t>
            </a:r>
            <a:r>
              <a:rPr lang="en-US" altLang="ja-JP" sz="1600" dirty="0">
                <a:latin typeface="+mn-ea"/>
                <a:ea typeface="+mn-ea"/>
              </a:rPr>
              <a:t>[SWS_Com_00557], AUTOSAR COM</a:t>
            </a:r>
            <a:r>
              <a:rPr lang="ja-JP" altLang="en-US" sz="1600" dirty="0">
                <a:latin typeface="+mn-ea"/>
                <a:ea typeface="+mn-ea"/>
              </a:rPr>
              <a:t>模块将在内部执行带有配置</a:t>
            </a:r>
            <a:r>
              <a:rPr lang="en-US" altLang="ja-JP" sz="1600" dirty="0" err="1">
                <a:latin typeface="+mn-ea"/>
                <a:ea typeface="+mn-ea"/>
              </a:rPr>
              <a:t>ComSignalDataInvalidValue</a:t>
            </a:r>
            <a:r>
              <a:rPr lang="ja-JP" altLang="en-US" sz="1600" dirty="0">
                <a:latin typeface="+mn-ea"/>
                <a:ea typeface="+mn-ea"/>
              </a:rPr>
              <a:t>的</a:t>
            </a:r>
            <a:r>
              <a:rPr lang="en-US" altLang="ja-JP" sz="1600" dirty="0" err="1">
                <a:latin typeface="+mn-ea"/>
                <a:ea typeface="+mn-ea"/>
              </a:rPr>
              <a:t>Com_SendSignal</a:t>
            </a:r>
            <a:r>
              <a:rPr lang="ja-JP" altLang="en-US" sz="1600" dirty="0">
                <a:latin typeface="+mn-ea"/>
                <a:ea typeface="+mn-ea"/>
              </a:rPr>
              <a:t>。</a:t>
            </a:r>
            <a:r>
              <a:rPr lang="en-US" altLang="ja-JP" sz="1600" dirty="0" err="1">
                <a:solidFill>
                  <a:schemeClr val="tx1"/>
                </a:solidFill>
                <a:latin typeface="+mn-ea"/>
                <a:ea typeface="+mn-ea"/>
              </a:rPr>
              <a:t>ComTransferProperty</a:t>
            </a:r>
            <a:r>
              <a:rPr lang="en-US" altLang="ja-JP" sz="1600" dirty="0">
                <a:solidFill>
                  <a:schemeClr val="tx1"/>
                </a:solidFill>
                <a:latin typeface="+mn-ea"/>
                <a:ea typeface="+mn-ea"/>
              </a:rPr>
              <a:t>(ECUC_Com_00232)</a:t>
            </a:r>
            <a:r>
              <a:rPr lang="ja-JP" altLang="en-US" sz="1600" dirty="0">
                <a:solidFill>
                  <a:schemeClr val="tx1"/>
                </a:solidFill>
                <a:latin typeface="+mn-ea"/>
                <a:ea typeface="+mn-ea"/>
              </a:rPr>
              <a:t>和传输模式决</a:t>
            </a:r>
            <a:r>
              <a:rPr lang="ja-JP" altLang="en-US" sz="1600" dirty="0">
                <a:latin typeface="+mn-ea"/>
                <a:ea typeface="+mn-ea"/>
              </a:rPr>
              <a:t>定了</a:t>
            </a:r>
            <a:r>
              <a:rPr lang="en-US" altLang="ja-JP" sz="1600" dirty="0" err="1">
                <a:latin typeface="+mn-ea"/>
                <a:ea typeface="+mn-ea"/>
              </a:rPr>
              <a:t>ComSignalDataInvalidValue</a:t>
            </a:r>
            <a:r>
              <a:rPr lang="ja-JP" altLang="en-US" sz="1600" dirty="0">
                <a:latin typeface="+mn-ea"/>
                <a:ea typeface="+mn-ea"/>
              </a:rPr>
              <a:t>在总线上的传输。</a:t>
            </a:r>
            <a:endParaRPr lang="en-US" altLang="ja-JP" sz="1600" dirty="0">
              <a:latin typeface="+mn-ea"/>
              <a:ea typeface="+mn-ea"/>
            </a:endParaRPr>
          </a:p>
          <a:p>
            <a:pPr marL="285750" indent="-285750" algn="l">
              <a:buFont typeface="Wingdings" panose="05000000000000000000" pitchFamily="2" charset="2"/>
              <a:buChar char="ü"/>
            </a:pPr>
            <a:r>
              <a:rPr lang="ja-JP" altLang="en-US" sz="1600" dirty="0">
                <a:latin typeface="+mn-ea"/>
                <a:ea typeface="+mn-ea"/>
              </a:rPr>
              <a:t>内部执行的带有数据无效值的</a:t>
            </a:r>
            <a:r>
              <a:rPr lang="en-US" altLang="ja-JP" sz="1600" dirty="0" err="1">
                <a:latin typeface="+mn-ea"/>
                <a:ea typeface="+mn-ea"/>
              </a:rPr>
              <a:t>Com_SendSignal</a:t>
            </a:r>
            <a:r>
              <a:rPr lang="ja-JP" altLang="en-US" sz="1600" dirty="0">
                <a:latin typeface="+mn-ea"/>
                <a:ea typeface="+mn-ea"/>
              </a:rPr>
              <a:t>，会决定被用作过滤器的数据无效值和</a:t>
            </a:r>
            <a:r>
              <a:rPr lang="en-US" altLang="ja-JP" sz="1600" dirty="0">
                <a:latin typeface="+mn-ea"/>
                <a:ea typeface="+mn-ea"/>
              </a:rPr>
              <a:t>TMS</a:t>
            </a:r>
            <a:r>
              <a:rPr lang="ja-JP" altLang="en-US" sz="1600" dirty="0">
                <a:latin typeface="+mn-ea"/>
                <a:ea typeface="+mn-ea"/>
              </a:rPr>
              <a:t>当前值。</a:t>
            </a:r>
            <a:r>
              <a:rPr lang="en-US" altLang="ja-JP" sz="1600" dirty="0">
                <a:latin typeface="+mn-ea"/>
                <a:ea typeface="+mn-ea"/>
              </a:rPr>
              <a:t>VFB</a:t>
            </a:r>
            <a:r>
              <a:rPr lang="ja-JP" altLang="en-US" sz="1600" dirty="0">
                <a:latin typeface="+mn-ea"/>
                <a:ea typeface="+mn-ea"/>
              </a:rPr>
              <a:t>仅为复杂数据类型定义一个属性。</a:t>
            </a:r>
            <a:endParaRPr lang="en-US" altLang="ja-JP" sz="1600" dirty="0">
              <a:latin typeface="+mn-ea"/>
              <a:ea typeface="+mn-ea"/>
            </a:endParaRPr>
          </a:p>
          <a:p>
            <a:pPr marL="285750" indent="-285750" algn="l">
              <a:buFont typeface="Wingdings" panose="05000000000000000000" pitchFamily="2" charset="2"/>
              <a:buChar char="ü"/>
            </a:pPr>
            <a:r>
              <a:rPr lang="en-US" altLang="ja-JP" sz="1600" dirty="0">
                <a:solidFill>
                  <a:schemeClr val="tx1"/>
                </a:solidFill>
                <a:latin typeface="+mn-ea"/>
                <a:ea typeface="+mn-ea"/>
              </a:rPr>
              <a:t>RTE</a:t>
            </a:r>
            <a:r>
              <a:rPr lang="ja-JP" altLang="en-US" sz="1600" dirty="0">
                <a:solidFill>
                  <a:schemeClr val="tx1"/>
                </a:solidFill>
                <a:latin typeface="+mn-ea"/>
                <a:ea typeface="+mn-ea"/>
              </a:rPr>
              <a:t>可以通过调用</a:t>
            </a:r>
            <a:r>
              <a:rPr lang="en-US" altLang="ja-JP" sz="1600" dirty="0" err="1">
                <a:solidFill>
                  <a:schemeClr val="tx1"/>
                </a:solidFill>
                <a:latin typeface="+mn-ea"/>
                <a:ea typeface="+mn-ea"/>
              </a:rPr>
              <a:t>Com_InvalidateSignalGroup</a:t>
            </a:r>
            <a:r>
              <a:rPr lang="ja-JP" altLang="en-US" sz="1600" dirty="0">
                <a:solidFill>
                  <a:schemeClr val="tx1"/>
                </a:solidFill>
                <a:latin typeface="+mn-ea"/>
                <a:ea typeface="+mn-ea"/>
              </a:rPr>
              <a:t>来请求使整个信号簇无效。</a:t>
            </a:r>
            <a:endParaRPr lang="en-US" altLang="ja-JP" sz="1600" dirty="0">
              <a:solidFill>
                <a:schemeClr val="tx1"/>
              </a:solidFill>
              <a:latin typeface="+mn-ea"/>
              <a:ea typeface="+mn-ea"/>
            </a:endParaRPr>
          </a:p>
          <a:p>
            <a:pPr marL="285750" indent="-285750" algn="l">
              <a:buFont typeface="Wingdings" panose="05000000000000000000" pitchFamily="2" charset="2"/>
              <a:buChar char="ü"/>
            </a:pPr>
            <a:endParaRPr lang="ja-JP" altLang="en-US" dirty="0">
              <a:latin typeface="+mn-ea"/>
              <a:ea typeface="+mn-ea"/>
            </a:endParaRPr>
          </a:p>
          <a:p>
            <a:pPr marL="285750" indent="-285750" algn="l">
              <a:buFont typeface="Arial" panose="020B0604020202020204" pitchFamily="34" charset="0"/>
              <a:buChar char="•"/>
            </a:pPr>
            <a:r>
              <a:rPr lang="ja-JP" altLang="en-US" sz="2000" dirty="0">
                <a:solidFill>
                  <a:schemeClr val="tx1"/>
                </a:solidFill>
                <a:latin typeface="+mn-ea"/>
                <a:ea typeface="+mn-ea"/>
              </a:rPr>
              <a:t>正常值：</a:t>
            </a:r>
            <a:endParaRPr lang="en-US" altLang="ja-JP" sz="2000" dirty="0">
              <a:solidFill>
                <a:schemeClr val="tx1"/>
              </a:solidFill>
              <a:latin typeface="+mn-ea"/>
              <a:ea typeface="+mn-ea"/>
            </a:endParaRPr>
          </a:p>
          <a:p>
            <a:pPr marL="285750" indent="-285750" algn="l">
              <a:buFont typeface="Wingdings" panose="05000000000000000000" pitchFamily="2" charset="2"/>
              <a:buChar char="ü"/>
            </a:pPr>
            <a:r>
              <a:rPr lang="ja-JP" altLang="en-US" sz="1600" dirty="0">
                <a:solidFill>
                  <a:srgbClr val="FF0000"/>
                </a:solidFill>
                <a:latin typeface="+mn-ea"/>
                <a:ea typeface="+mn-ea"/>
              </a:rPr>
              <a:t>初始化阶段之后的有效值</a:t>
            </a:r>
            <a:r>
              <a:rPr lang="ja-JP" altLang="en-US" sz="1600" dirty="0">
                <a:latin typeface="+mn-ea"/>
                <a:ea typeface="+mn-ea"/>
              </a:rPr>
              <a:t>，包括</a:t>
            </a:r>
            <a:r>
              <a:rPr lang="en-US" altLang="ja-JP" sz="1600" dirty="0">
                <a:latin typeface="+mn-ea"/>
                <a:ea typeface="+mn-ea"/>
              </a:rPr>
              <a:t>COM</a:t>
            </a:r>
            <a:r>
              <a:rPr lang="ja-JP" altLang="en-US" sz="1600" dirty="0">
                <a:latin typeface="+mn-ea"/>
                <a:ea typeface="+mn-ea"/>
              </a:rPr>
              <a:t>部分收发的信号值</a:t>
            </a:r>
            <a:r>
              <a:rPr lang="ja-JP" altLang="en-US" sz="1400" dirty="0">
                <a:latin typeface="+mn-ea"/>
                <a:ea typeface="+mn-ea"/>
              </a:rPr>
              <a:t>。</a:t>
            </a:r>
          </a:p>
        </p:txBody>
      </p:sp>
      <p:sp>
        <p:nvSpPr>
          <p:cNvPr id="9" name="コンテンツ プレースホルダー 2">
            <a:extLst>
              <a:ext uri="{FF2B5EF4-FFF2-40B4-BE49-F238E27FC236}">
                <a16:creationId xmlns:a16="http://schemas.microsoft.com/office/drawing/2014/main" id="{1FE17A58-D9B7-4D43-B631-FB1C1C0FA3F7}"/>
              </a:ext>
            </a:extLst>
          </p:cNvPr>
          <p:cNvSpPr>
            <a:spLocks noGrp="1"/>
          </p:cNvSpPr>
          <p:nvPr>
            <p:ph idx="1"/>
          </p:nvPr>
        </p:nvSpPr>
        <p:spPr>
          <a:xfrm>
            <a:off x="168275" y="869951"/>
            <a:ext cx="8786813" cy="398810"/>
          </a:xfrm>
        </p:spPr>
        <p:txBody>
          <a:bodyPr/>
          <a:lstStyle/>
          <a:p>
            <a:r>
              <a:rPr lang="en-US" altLang="ja-JP" dirty="0">
                <a:latin typeface="微软雅黑"/>
                <a:ea typeface="微软雅黑"/>
                <a:cs typeface="Arial"/>
              </a:rPr>
              <a:t>AUTOSAR COM</a:t>
            </a:r>
            <a:r>
              <a:rPr lang="ja-JP" altLang="en-US" dirty="0">
                <a:latin typeface="微软雅黑"/>
                <a:ea typeface="微软雅黑"/>
                <a:cs typeface="Arial"/>
              </a:rPr>
              <a:t>模块</a:t>
            </a:r>
            <a:endParaRPr kumimoji="1" lang="ja-JP" altLang="en-US" dirty="0">
              <a:latin typeface="+mn-ea"/>
              <a:ea typeface="+mn-ea"/>
            </a:endParaRPr>
          </a:p>
        </p:txBody>
      </p:sp>
    </p:spTree>
    <p:extLst>
      <p:ext uri="{BB962C8B-B14F-4D97-AF65-F5344CB8AC3E}">
        <p14:creationId xmlns:p14="http://schemas.microsoft.com/office/powerpoint/2010/main" val="28788877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presentation_cn_r">
  <a:themeElements>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自定义 3">
      <a:majorFont>
        <a:latin typeface="Fujitsu Sans Medium"/>
        <a:ea typeface="微软雅黑"/>
        <a:cs typeface=""/>
      </a:majorFont>
      <a:minorFont>
        <a:latin typeface="Fujitsu Sans"/>
        <a:ea typeface="微软雅黑"/>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charset="-128"/>
            <a:ea typeface="ＭＳ Ｐゴシック" charset="-128"/>
          </a:defRPr>
        </a:defPPr>
      </a:lstStyle>
    </a:lnDef>
    <a:txDef>
      <a:spPr>
        <a:noFill/>
      </a:spPr>
      <a:bodyPr wrap="none" rtlCol="0">
        <a:spAutoFit/>
      </a:bodyPr>
      <a:lstStyle>
        <a:defPPr>
          <a:defRPr dirty="0" err="1" smtClean="0">
            <a:latin typeface="微软雅黑" panose="020B0503020204020204" pitchFamily="34" charset="-122"/>
            <a:ea typeface="微软雅黑" panose="020B0503020204020204" pitchFamily="34" charset="-122"/>
          </a:defRPr>
        </a:defPPr>
      </a:lstStyle>
    </a:txDef>
  </a:objectDefaults>
  <a:extraClrSchemeLst>
    <a:extraClrScheme>
      <a:clrScheme name="F_Tool_2_EN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presentation_cn_r</Template>
  <TotalTime>0</TotalTime>
  <Words>5821</Words>
  <Application>Microsoft Office PowerPoint</Application>
  <PresentationFormat>画面に合わせる (4:3)</PresentationFormat>
  <Paragraphs>630</Paragraphs>
  <Slides>53</Slides>
  <Notes>52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53</vt:i4>
      </vt:variant>
    </vt:vector>
  </HeadingPairs>
  <TitlesOfParts>
    <vt:vector size="61" baseType="lpstr">
      <vt:lpstr>Fujitsu Sans</vt:lpstr>
      <vt:lpstr>Meiryo UI</vt:lpstr>
      <vt:lpstr>微软雅黑</vt:lpstr>
      <vt:lpstr>ＭＳ Ｐゴシック</vt:lpstr>
      <vt:lpstr>Arial</vt:lpstr>
      <vt:lpstr>Calibri</vt:lpstr>
      <vt:lpstr>Wingdings</vt:lpstr>
      <vt:lpstr>presentation_cn_r</vt:lpstr>
      <vt:lpstr>AUTOSAR CP Advanced Intro </vt:lpstr>
      <vt:lpstr>一、AUTOSAR通信栈概貌</vt:lpstr>
      <vt:lpstr>一、AUTOSAR通信栈概貌</vt:lpstr>
      <vt:lpstr>一、AUTOSAR通信栈概貌</vt:lpstr>
      <vt:lpstr>一、AUTOSAR通信栈概貌</vt:lpstr>
      <vt:lpstr>一、AUTOSAR通信栈概貌</vt:lpstr>
      <vt:lpstr>一、AUTOSAR通信栈概貌</vt:lpstr>
      <vt:lpstr>二、AUTOSAR COM模块</vt:lpstr>
      <vt:lpstr>二、AUTOSAR COM模块</vt:lpstr>
      <vt:lpstr>二、AUTOSAR COM模块</vt:lpstr>
      <vt:lpstr>二、AUTOSAR COM模块</vt:lpstr>
      <vt:lpstr>二、AUTOSAR COM模块</vt:lpstr>
      <vt:lpstr>二、AUTOSAR COM模块</vt:lpstr>
      <vt:lpstr>二、AUTOSAR COM模块</vt:lpstr>
      <vt:lpstr>二、AUTOSAR COM模块</vt:lpstr>
      <vt:lpstr>二、AUTOSAR COM模块</vt:lpstr>
      <vt:lpstr>二、AUTOSAR COM模块</vt:lpstr>
      <vt:lpstr>二、AUTOSAR COM模块</vt:lpstr>
      <vt:lpstr>二、AUTOSAR COM模块</vt:lpstr>
      <vt:lpstr>三、PduR模块</vt:lpstr>
      <vt:lpstr>三、PduR模块</vt:lpstr>
      <vt:lpstr>三、PduR模块</vt:lpstr>
      <vt:lpstr>三、PduR模块</vt:lpstr>
      <vt:lpstr>三、PduR模块</vt:lpstr>
      <vt:lpstr>三、PduR模块</vt:lpstr>
      <vt:lpstr>三、PduR模块</vt:lpstr>
      <vt:lpstr>三、PduR模块</vt:lpstr>
      <vt:lpstr>三、PduR模块</vt:lpstr>
      <vt:lpstr>四、CANTP模块</vt:lpstr>
      <vt:lpstr>四、CANTP模块</vt:lpstr>
      <vt:lpstr>四、CANTP模块</vt:lpstr>
      <vt:lpstr>四、CANTP模块</vt:lpstr>
      <vt:lpstr>四、CANTP模块</vt:lpstr>
      <vt:lpstr>四、CANTP模块</vt:lpstr>
      <vt:lpstr>四、CANTP模块</vt:lpstr>
      <vt:lpstr>四、CANTP模块</vt:lpstr>
      <vt:lpstr>四、CANTP模块</vt:lpstr>
      <vt:lpstr>五、CanIf模块</vt:lpstr>
      <vt:lpstr>五、CanIf模块</vt:lpstr>
      <vt:lpstr>五、CanIf模块</vt:lpstr>
      <vt:lpstr>五、CanIf模块</vt:lpstr>
      <vt:lpstr>五、CanIf模块</vt:lpstr>
      <vt:lpstr>五、CanIf模块</vt:lpstr>
      <vt:lpstr>五、CanIf模块</vt:lpstr>
      <vt:lpstr>五、CanIf模块</vt:lpstr>
      <vt:lpstr>六、IpduM模块</vt:lpstr>
      <vt:lpstr>六、IpduM模块</vt:lpstr>
      <vt:lpstr>六、IpduM模块</vt:lpstr>
      <vt:lpstr>六、IpduM模块</vt:lpstr>
      <vt:lpstr>七、CanSM</vt:lpstr>
      <vt:lpstr>七、CanSM</vt:lpstr>
      <vt:lpstr>七、CanSM</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2011-07-01T08:21:12Z</dcterms:created>
  <dcterms:modified xsi:type="dcterms:W3CDTF">2021-10-15T06:00:50Z</dcterms:modified>
</cp:coreProperties>
</file>