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8"/>
  </p:notesMasterIdLst>
  <p:handoutMasterIdLst>
    <p:handoutMasterId r:id="rId19"/>
  </p:handoutMasterIdLst>
  <p:sldIdLst>
    <p:sldId id="535" r:id="rId2"/>
    <p:sldId id="1063" r:id="rId3"/>
    <p:sldId id="1064" r:id="rId4"/>
    <p:sldId id="1067" r:id="rId5"/>
    <p:sldId id="1068" r:id="rId6"/>
    <p:sldId id="1069" r:id="rId7"/>
    <p:sldId id="1065" r:id="rId8"/>
    <p:sldId id="1066" r:id="rId9"/>
    <p:sldId id="1070" r:id="rId10"/>
    <p:sldId id="1071" r:id="rId11"/>
    <p:sldId id="1075" r:id="rId12"/>
    <p:sldId id="1076" r:id="rId13"/>
    <p:sldId id="1072" r:id="rId14"/>
    <p:sldId id="1073" r:id="rId15"/>
    <p:sldId id="1074" r:id="rId16"/>
    <p:sldId id="918" r:id="rId17"/>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6" name="作成者" initials="A" lastIdx="0" clrIdx="6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CFFD9"/>
    <a:srgbClr val="267A08"/>
    <a:srgbClr val="FFFFFF"/>
    <a:srgbClr val="ED5563"/>
    <a:srgbClr val="EC8D0E"/>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6588" autoAdjust="0"/>
  </p:normalViewPr>
  <p:slideViewPr>
    <p:cSldViewPr>
      <p:cViewPr>
        <p:scale>
          <a:sx n="100" d="100"/>
          <a:sy n="100" d="100"/>
        </p:scale>
        <p:origin x="1866" y="72"/>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r>
              <a:rPr lang="en-US" altLang="ja-JP"/>
              <a:t>Copyright 2020 NANJING FUJITSU NANDA SOFTWARE TECHNOLOGY CO., LTD.</a:t>
            </a:r>
            <a:endParaRPr lang="en-US" altLang="ja-JP" dirty="0"/>
          </a:p>
        </p:txBody>
      </p:sp>
      <p:sp>
        <p:nvSpPr>
          <p:cNvPr id="5" name="スライド番号プレースホルダー 4"/>
          <p:cNvSpPr>
            <a:spLocks noGrp="1"/>
          </p:cNvSpPr>
          <p:nvPr>
            <p:ph type="sldNum" sz="quarter" idx="5"/>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862388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r>
              <a:rPr lang="en-US" altLang="ja-JP"/>
              <a:t>Copyright 2020 NANJING FUJITSU NANDA SOFTWARE TECHNOLOGY CO., LTD.</a:t>
            </a:r>
            <a:endParaRPr lang="en-US" altLang="ja-JP" dirty="0"/>
          </a:p>
        </p:txBody>
      </p:sp>
      <p:sp>
        <p:nvSpPr>
          <p:cNvPr id="5" name="スライド番号プレースホルダー 4"/>
          <p:cNvSpPr>
            <a:spLocks noGrp="1"/>
          </p:cNvSpPr>
          <p:nvPr>
            <p:ph type="sldNum" sz="quarter" idx="5"/>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10752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4"/>
          </p:nvPr>
        </p:nvSpPr>
        <p:spPr/>
        <p:txBody>
          <a:bodyPr/>
          <a:lstStyle/>
          <a:p>
            <a:r>
              <a:rPr lang="en-US" altLang="ja-JP"/>
              <a:t>Copyright 2020 NANJING FUJITSU NANDA SOFTWARE TECHNOLOGY CO., LTD.</a:t>
            </a:r>
            <a:endParaRPr lang="en-US" altLang="ja-JP" dirty="0"/>
          </a:p>
        </p:txBody>
      </p:sp>
      <p:sp>
        <p:nvSpPr>
          <p:cNvPr id="5" name="スライド番号プレースホルダー 4"/>
          <p:cNvSpPr>
            <a:spLocks noGrp="1"/>
          </p:cNvSpPr>
          <p:nvPr>
            <p:ph type="sldNum" sz="quarter" idx="5"/>
          </p:nvPr>
        </p:nvSpPr>
        <p:spPr/>
        <p:txBody>
          <a:bodyPr/>
          <a:lstStyle/>
          <a:p>
            <a:fld id="{4F255AE1-CD46-41AA-9309-8DDBD5C9155B}" type="slidenum">
              <a:rPr lang="en-US" altLang="ja-JP" smtClean="0"/>
              <a:pPr/>
              <a:t>9</a:t>
            </a:fld>
            <a:endParaRPr lang="en-US" altLang="ja-JP"/>
          </a:p>
        </p:txBody>
      </p:sp>
    </p:spTree>
    <p:extLst>
      <p:ext uri="{BB962C8B-B14F-4D97-AF65-F5344CB8AC3E}">
        <p14:creationId xmlns:p14="http://schemas.microsoft.com/office/powerpoint/2010/main" val="34587305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6912882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3433522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21134476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01649457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428295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11645934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4002802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3582899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31904709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0358212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dirty="0"/>
              <a:t>Copyright 2020 NANJING FUJITSU NANDA SOFTWARE TECHNOLOGY CO., LTD.</a:t>
            </a:r>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2021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zh-CN" sz="4800" dirty="0"/>
              <a:t>AUTOSAR</a:t>
            </a:r>
            <a:r>
              <a:rPr lang="zh-CN" altLang="en-US" sz="4800" dirty="0"/>
              <a:t>存储</a:t>
            </a:r>
            <a:endParaRPr lang="ja-JP" altLang="en-US" sz="4800" dirty="0"/>
          </a:p>
        </p:txBody>
      </p:sp>
      <p:sp>
        <p:nvSpPr>
          <p:cNvPr id="551939" name="Rectangle 3"/>
          <p:cNvSpPr>
            <a:spLocks noGrp="1" noChangeArrowheads="1"/>
          </p:cNvSpPr>
          <p:nvPr>
            <p:ph type="subTitle" idx="1"/>
            <p:custDataLst>
              <p:tags r:id="rId1"/>
            </p:custDataLst>
          </p:nvPr>
        </p:nvSpPr>
        <p:spPr/>
        <p:txBody>
          <a:bodyPr/>
          <a:lstStyle/>
          <a:p>
            <a:r>
              <a:rPr lang="en-US" altLang="zh-TW" dirty="0"/>
              <a:t>20</a:t>
            </a:r>
            <a:r>
              <a:rPr lang="en-US" altLang="zh-CN" dirty="0"/>
              <a:t>21</a:t>
            </a:r>
            <a:r>
              <a:rPr lang="en-US" altLang="zh-TW" dirty="0"/>
              <a:t>/10/19</a:t>
            </a:r>
          </a:p>
          <a:p>
            <a:r>
              <a:rPr lang="zh-TW" altLang="en-US" dirty="0"/>
              <a:t>南京富士通南大軟件技術有限公司</a:t>
            </a:r>
          </a:p>
          <a:p>
            <a:r>
              <a:rPr lang="en-US" altLang="zh-TW" dirty="0"/>
              <a:t>IV</a:t>
            </a:r>
            <a:r>
              <a:rPr lang="zh-TW" altLang="en-US" dirty="0"/>
              <a:t>事業部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BA773-782F-4E27-A9EB-8732D4C61288}"/>
              </a:ext>
            </a:extLst>
          </p:cNvPr>
          <p:cNvSpPr>
            <a:spLocks noGrp="1"/>
          </p:cNvSpPr>
          <p:nvPr>
            <p:ph type="title"/>
          </p:nvPr>
        </p:nvSpPr>
        <p:spPr/>
        <p:txBody>
          <a:bodyPr/>
          <a:lstStyle/>
          <a:p>
            <a:r>
              <a:rPr lang="ja-JP" altLang="en-US" sz="3200" dirty="0">
                <a:latin typeface="微软雅黑"/>
                <a:ea typeface="微软雅黑"/>
                <a:cs typeface="Arial"/>
              </a:rPr>
              <a:t>存储</a:t>
            </a:r>
            <a:r>
              <a:rPr lang="zh-CN" altLang="en-US" dirty="0">
                <a:latin typeface="微软雅黑"/>
                <a:ea typeface="微软雅黑"/>
                <a:cs typeface="Arial"/>
              </a:rPr>
              <a:t>抽象</a:t>
            </a:r>
            <a:endParaRPr kumimoji="1" lang="ja-JP" altLang="en-US" dirty="0"/>
          </a:p>
        </p:txBody>
      </p:sp>
      <p:sp>
        <p:nvSpPr>
          <p:cNvPr id="3" name="コンテンツ プレースホルダー 2">
            <a:extLst>
              <a:ext uri="{FF2B5EF4-FFF2-40B4-BE49-F238E27FC236}">
                <a16:creationId xmlns:a16="http://schemas.microsoft.com/office/drawing/2014/main" id="{1C891845-E148-4ABE-8D04-64BEECD311CE}"/>
              </a:ext>
            </a:extLst>
          </p:cNvPr>
          <p:cNvSpPr>
            <a:spLocks noGrp="1"/>
          </p:cNvSpPr>
          <p:nvPr>
            <p:ph idx="1"/>
          </p:nvPr>
        </p:nvSpPr>
        <p:spPr/>
        <p:txBody>
          <a:bodyPr/>
          <a:lstStyle/>
          <a:p>
            <a:r>
              <a:rPr lang="en-US" altLang="zh-CN" sz="2000" dirty="0" err="1">
                <a:solidFill>
                  <a:srgbClr val="121212"/>
                </a:solidFill>
                <a:latin typeface="Meiryo UI" panose="020B0604030504040204" pitchFamily="50" charset="-128"/>
                <a:ea typeface="Meiryo UI" panose="020B0604030504040204" pitchFamily="50" charset="-128"/>
              </a:rPr>
              <a:t>Memif</a:t>
            </a:r>
            <a:r>
              <a:rPr lang="en-US" altLang="zh-CN" sz="2000" dirty="0">
                <a:solidFill>
                  <a:srgbClr val="121212"/>
                </a:solidFill>
                <a:latin typeface="Meiryo UI" panose="020B0604030504040204" pitchFamily="50" charset="-128"/>
                <a:ea typeface="Meiryo UI" panose="020B0604030504040204" pitchFamily="50" charset="-128"/>
              </a:rPr>
              <a:t>(</a:t>
            </a:r>
            <a:r>
              <a:rPr lang="en-US" altLang="ja-JP" sz="2000" b="1" i="0" dirty="0">
                <a:solidFill>
                  <a:srgbClr val="4D4D4D"/>
                </a:solidFill>
                <a:effectLst/>
                <a:latin typeface="Meiryo UI" panose="020B0604030504040204" pitchFamily="50" charset="-128"/>
                <a:ea typeface="Meiryo UI" panose="020B0604030504040204" pitchFamily="50" charset="-128"/>
              </a:rPr>
              <a:t>Memory Abstraction Interface Module</a:t>
            </a:r>
            <a:r>
              <a:rPr lang="en-US" altLang="zh-CN" sz="2000" dirty="0">
                <a:solidFill>
                  <a:srgbClr val="121212"/>
                </a:solidFill>
                <a:latin typeface="Meiryo UI" panose="020B0604030504040204" pitchFamily="50" charset="-128"/>
                <a:ea typeface="Meiryo UI" panose="020B0604030504040204" pitchFamily="50" charset="-128"/>
              </a:rPr>
              <a:t>)</a:t>
            </a:r>
          </a:p>
          <a:p>
            <a:pPr marL="0" indent="0">
              <a:buNone/>
            </a:pPr>
            <a:r>
              <a:rPr lang="en-US" altLang="ja-JP" sz="2000" dirty="0">
                <a:solidFill>
                  <a:srgbClr val="121212"/>
                </a:solidFill>
                <a:latin typeface="Meiryo UI" panose="020B0604030504040204" pitchFamily="50" charset="-128"/>
                <a:ea typeface="Meiryo UI" panose="020B0604030504040204" pitchFamily="50" charset="-128"/>
              </a:rPr>
              <a:t>    </a:t>
            </a:r>
            <a:r>
              <a:rPr lang="zh-CN" altLang="en-US" sz="1600" dirty="0">
                <a:solidFill>
                  <a:srgbClr val="121212"/>
                </a:solidFill>
                <a:latin typeface="Meiryo UI" panose="020B0604030504040204" pitchFamily="50" charset="-128"/>
                <a:ea typeface="Meiryo UI" panose="020B0604030504040204" pitchFamily="50" charset="-128"/>
              </a:rPr>
              <a:t>两个意义：</a:t>
            </a:r>
            <a:endParaRPr lang="en-US" altLang="zh-CN" sz="1600" dirty="0">
              <a:solidFill>
                <a:srgbClr val="121212"/>
              </a:solidFill>
              <a:latin typeface="Meiryo UI" panose="020B0604030504040204" pitchFamily="50" charset="-128"/>
              <a:ea typeface="Meiryo UI" panose="020B0604030504040204" pitchFamily="50" charset="-128"/>
            </a:endParaRPr>
          </a:p>
          <a:p>
            <a:pPr marL="0" indent="0">
              <a:buNone/>
            </a:pPr>
            <a:r>
              <a:rPr lang="ja-JP" altLang="en-US" sz="1400" b="0" i="0" dirty="0">
                <a:effectLst/>
                <a:latin typeface="Meiryo UI" panose="020B0604030504040204" pitchFamily="50" charset="-128"/>
                <a:ea typeface="Meiryo UI" panose="020B0604030504040204" pitchFamily="50" charset="-128"/>
              </a:rPr>
              <a:t>     抽象</a:t>
            </a:r>
            <a:r>
              <a:rPr lang="en-US" altLang="ja-JP" sz="1400" b="0" i="0" dirty="0">
                <a:effectLst/>
                <a:latin typeface="Meiryo UI" panose="020B0604030504040204" pitchFamily="50" charset="-128"/>
                <a:ea typeface="Meiryo UI" panose="020B0604030504040204" pitchFamily="50" charset="-128"/>
              </a:rPr>
              <a:t>ROM</a:t>
            </a:r>
            <a:r>
              <a:rPr lang="ja-JP" altLang="en-US" sz="1400" b="0" i="0" dirty="0">
                <a:effectLst/>
                <a:latin typeface="Meiryo UI" panose="020B0604030504040204" pitchFamily="50" charset="-128"/>
                <a:ea typeface="Meiryo UI" panose="020B0604030504040204" pitchFamily="50" charset="-128"/>
              </a:rPr>
              <a:t>的功能</a:t>
            </a:r>
            <a:r>
              <a:rPr lang="zh-CN" altLang="en-US" sz="1400" b="0" i="0" dirty="0">
                <a:effectLst/>
                <a:latin typeface="Meiryo UI" panose="020B0604030504040204" pitchFamily="50" charset="-128"/>
                <a:ea typeface="Meiryo UI" panose="020B0604030504040204" pitchFamily="50" charset="-128"/>
              </a:rPr>
              <a:t>，从</a:t>
            </a:r>
            <a:r>
              <a:rPr lang="en-US" altLang="zh-CN" sz="1400" i="0" dirty="0" err="1">
                <a:effectLst/>
                <a:latin typeface="Meiryo UI" panose="020B0604030504040204" pitchFamily="50" charset="-128"/>
                <a:ea typeface="Meiryo UI" panose="020B0604030504040204" pitchFamily="50" charset="-128"/>
              </a:rPr>
              <a:t>MemIf</a:t>
            </a:r>
            <a:r>
              <a:rPr lang="zh-CN" altLang="en-US" sz="1400" i="0" dirty="0">
                <a:effectLst/>
                <a:latin typeface="Meiryo UI" panose="020B0604030504040204" pitchFamily="50" charset="-128"/>
                <a:ea typeface="Meiryo UI" panose="020B0604030504040204" pitchFamily="50" charset="-128"/>
              </a:rPr>
              <a:t>模块开始指令没有任何区别</a:t>
            </a:r>
            <a:r>
              <a:rPr lang="zh-CN" altLang="en-US" sz="1400" b="0" i="0" dirty="0">
                <a:effectLst/>
                <a:latin typeface="Meiryo UI" panose="020B0604030504040204" pitchFamily="50" charset="-128"/>
                <a:ea typeface="Meiryo UI" panose="020B0604030504040204" pitchFamily="50" charset="-128"/>
              </a:rPr>
              <a:t>，代码通用</a:t>
            </a:r>
            <a:endParaRPr lang="en-US" altLang="zh-CN" sz="1400" b="0" i="0" dirty="0">
              <a:effectLst/>
              <a:latin typeface="Meiryo UI" panose="020B0604030504040204" pitchFamily="50" charset="-128"/>
              <a:ea typeface="Meiryo UI" panose="020B0604030504040204" pitchFamily="50" charset="-128"/>
            </a:endParaRPr>
          </a:p>
          <a:p>
            <a:pPr marL="0" indent="0">
              <a:buNone/>
            </a:pPr>
            <a:r>
              <a:rPr lang="ja-JP" altLang="en-US" sz="1400" b="0" i="0" dirty="0">
                <a:effectLst/>
                <a:latin typeface="Meiryo UI" panose="020B0604030504040204" pitchFamily="50" charset="-128"/>
                <a:ea typeface="Meiryo UI" panose="020B0604030504040204" pitchFamily="50" charset="-128"/>
              </a:rPr>
              <a:t>     抽象</a:t>
            </a:r>
            <a:r>
              <a:rPr lang="en-US" altLang="ja-JP" sz="1400" b="0" i="0" dirty="0">
                <a:effectLst/>
                <a:latin typeface="Meiryo UI" panose="020B0604030504040204" pitchFamily="50" charset="-128"/>
                <a:ea typeface="Meiryo UI" panose="020B0604030504040204" pitchFamily="50" charset="-128"/>
              </a:rPr>
              <a:t>ROM</a:t>
            </a:r>
            <a:r>
              <a:rPr lang="ja-JP" altLang="en-US" sz="1400" b="0" i="0" dirty="0">
                <a:effectLst/>
                <a:latin typeface="Meiryo UI" panose="020B0604030504040204" pitchFamily="50" charset="-128"/>
                <a:ea typeface="Meiryo UI" panose="020B0604030504040204" pitchFamily="50" charset="-128"/>
              </a:rPr>
              <a:t>的设备</a:t>
            </a:r>
            <a:r>
              <a:rPr lang="zh-CN" altLang="en-US" sz="1400" dirty="0">
                <a:latin typeface="Meiryo UI" panose="020B0604030504040204" pitchFamily="50" charset="-128"/>
                <a:ea typeface="Meiryo UI" panose="020B0604030504040204" pitchFamily="50" charset="-128"/>
              </a:rPr>
              <a:t>，</a:t>
            </a:r>
            <a:r>
              <a:rPr lang="zh-CN" altLang="en-US" sz="1400" b="0" i="0" dirty="0">
                <a:effectLst/>
                <a:latin typeface="Meiryo UI" panose="020B0604030504040204" pitchFamily="50" charset="-128"/>
                <a:ea typeface="Meiryo UI" panose="020B0604030504040204" pitchFamily="50" charset="-128"/>
              </a:rPr>
              <a:t> </a:t>
            </a:r>
            <a:r>
              <a:rPr lang="en-US" altLang="zh-CN" sz="1400" b="0" i="0" dirty="0">
                <a:effectLst/>
                <a:latin typeface="Meiryo UI" panose="020B0604030504040204" pitchFamily="50" charset="-128"/>
                <a:ea typeface="Meiryo UI" panose="020B0604030504040204" pitchFamily="50" charset="-128"/>
              </a:rPr>
              <a:t>ECU</a:t>
            </a:r>
            <a:r>
              <a:rPr lang="zh-CN" altLang="en-US" sz="1400" b="0" i="0" dirty="0">
                <a:effectLst/>
                <a:latin typeface="Meiryo UI" panose="020B0604030504040204" pitchFamily="50" charset="-128"/>
                <a:ea typeface="Meiryo UI" panose="020B0604030504040204" pitchFamily="50" charset="-128"/>
              </a:rPr>
              <a:t>只有</a:t>
            </a:r>
            <a:r>
              <a:rPr lang="en-US" altLang="zh-CN" sz="1400" b="0" i="0" dirty="0">
                <a:effectLst/>
                <a:latin typeface="Meiryo UI" panose="020B0604030504040204" pitchFamily="50" charset="-128"/>
                <a:ea typeface="Meiryo UI" panose="020B0604030504040204" pitchFamily="50" charset="-128"/>
              </a:rPr>
              <a:t>3</a:t>
            </a:r>
            <a:r>
              <a:rPr lang="zh-CN" altLang="en-US" sz="1400" b="0" i="0" dirty="0">
                <a:effectLst/>
                <a:latin typeface="Meiryo UI" panose="020B0604030504040204" pitchFamily="50" charset="-128"/>
                <a:ea typeface="Meiryo UI" panose="020B0604030504040204" pitchFamily="50" charset="-128"/>
              </a:rPr>
              <a:t>种区别：只使用</a:t>
            </a:r>
            <a:r>
              <a:rPr lang="en-US" altLang="zh-CN" sz="1400" b="0" i="0" dirty="0">
                <a:effectLst/>
                <a:latin typeface="Meiryo UI" panose="020B0604030504040204" pitchFamily="50" charset="-128"/>
                <a:ea typeface="Meiryo UI" panose="020B0604030504040204" pitchFamily="50" charset="-128"/>
              </a:rPr>
              <a:t>Flash</a:t>
            </a:r>
            <a:r>
              <a:rPr lang="zh-CN" altLang="en-US" sz="1400" b="0" i="0" dirty="0">
                <a:effectLst/>
                <a:latin typeface="Meiryo UI" panose="020B0604030504040204" pitchFamily="50" charset="-128"/>
                <a:ea typeface="Meiryo UI" panose="020B0604030504040204" pitchFamily="50" charset="-128"/>
              </a:rPr>
              <a:t>，只使用</a:t>
            </a:r>
            <a:r>
              <a:rPr lang="en-US" altLang="zh-CN" sz="1400" b="0" i="0" dirty="0">
                <a:effectLst/>
                <a:latin typeface="Meiryo UI" panose="020B0604030504040204" pitchFamily="50" charset="-128"/>
                <a:ea typeface="Meiryo UI" panose="020B0604030504040204" pitchFamily="50" charset="-128"/>
              </a:rPr>
              <a:t>EEPROM</a:t>
            </a:r>
            <a:r>
              <a:rPr lang="zh-CN" altLang="en-US" sz="1400" b="0" i="0" dirty="0">
                <a:effectLst/>
                <a:latin typeface="Meiryo UI" panose="020B0604030504040204" pitchFamily="50" charset="-128"/>
                <a:ea typeface="Meiryo UI" panose="020B0604030504040204" pitchFamily="50" charset="-128"/>
              </a:rPr>
              <a:t>，两者同时使用</a:t>
            </a:r>
            <a:endParaRPr lang="en-US" altLang="zh-CN" sz="1400" b="0" i="0" dirty="0">
              <a:effectLst/>
              <a:latin typeface="Meiryo UI" panose="020B0604030504040204" pitchFamily="50" charset="-128"/>
              <a:ea typeface="Meiryo UI" panose="020B0604030504040204" pitchFamily="50" charset="-128"/>
            </a:endParaRPr>
          </a:p>
          <a:p>
            <a:pPr marL="0" indent="0">
              <a:buNone/>
            </a:pPr>
            <a:r>
              <a:rPr lang="en-US" altLang="ja-JP" sz="1400" dirty="0">
                <a:latin typeface="Meiryo UI" panose="020B0604030504040204" pitchFamily="50" charset="-128"/>
                <a:ea typeface="Meiryo UI" panose="020B0604030504040204" pitchFamily="50" charset="-128"/>
              </a:rPr>
              <a:t>     </a:t>
            </a:r>
          </a:p>
          <a:p>
            <a:pPr marL="0" indent="0">
              <a:buNone/>
            </a:pPr>
            <a:r>
              <a:rPr lang="en-US" altLang="ja-JP" sz="1400" dirty="0">
                <a:latin typeface="Meiryo UI" panose="020B0604030504040204" pitchFamily="50" charset="-128"/>
                <a:ea typeface="Meiryo UI" panose="020B0604030504040204" pitchFamily="50" charset="-128"/>
              </a:rPr>
              <a:t>     </a:t>
            </a:r>
            <a:r>
              <a:rPr lang="en-US" altLang="zh-CN" sz="1600" i="0" dirty="0" err="1">
                <a:effectLst/>
                <a:latin typeface="Meiryo UI" panose="020B0604030504040204" pitchFamily="50" charset="-128"/>
                <a:ea typeface="Meiryo UI" panose="020B0604030504040204" pitchFamily="50" charset="-128"/>
              </a:rPr>
              <a:t>MemIf</a:t>
            </a:r>
            <a:r>
              <a:rPr lang="zh-CN" altLang="en-US" sz="1600" i="0" dirty="0">
                <a:effectLst/>
                <a:latin typeface="Meiryo UI" panose="020B0604030504040204" pitchFamily="50" charset="-128"/>
                <a:ea typeface="Meiryo UI" panose="020B0604030504040204" pitchFamily="50" charset="-128"/>
              </a:rPr>
              <a:t>模块没</a:t>
            </a:r>
            <a:r>
              <a:rPr lang="zh-CN" altLang="en-US" sz="1600" b="0" i="0" dirty="0">
                <a:effectLst/>
                <a:latin typeface="Meiryo UI" panose="020B0604030504040204" pitchFamily="50" charset="-128"/>
                <a:ea typeface="Meiryo UI" panose="020B0604030504040204" pitchFamily="50" charset="-128"/>
              </a:rPr>
              <a:t>有初始化，没有配置指针，没有状态指针，</a:t>
            </a:r>
            <a:r>
              <a:rPr lang="ja-JP" altLang="en-US" sz="1600" dirty="0">
                <a:latin typeface="Meiryo UI" panose="020B0604030504040204" pitchFamily="50" charset="-128"/>
                <a:ea typeface="Meiryo UI" panose="020B0604030504040204" pitchFamily="50" charset="-128"/>
              </a:rPr>
              <a:t>所有</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都是同步指令</a:t>
            </a: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zh-CN" altLang="en-US" sz="1050" b="0" i="0" dirty="0">
              <a:effectLst/>
              <a:latin typeface="-apple-system"/>
            </a:endParaRPr>
          </a:p>
          <a:p>
            <a:pPr marL="0" indent="0">
              <a:buNone/>
            </a:pPr>
            <a:endParaRPr lang="zh-CN" altLang="en-US" sz="1200" b="0" i="0" dirty="0">
              <a:effectLst/>
              <a:latin typeface="-apple-system"/>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endParaRPr lang="en-US" altLang="ja-JP" sz="1400" b="0" i="0" dirty="0">
              <a:solidFill>
                <a:srgbClr val="121212"/>
              </a:solidFill>
              <a:effectLst/>
              <a:latin typeface="-apple-system"/>
            </a:endParaRPr>
          </a:p>
        </p:txBody>
      </p:sp>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9</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3074" name="Picture 2">
            <a:extLst>
              <a:ext uri="{FF2B5EF4-FFF2-40B4-BE49-F238E27FC236}">
                <a16:creationId xmlns:a16="http://schemas.microsoft.com/office/drawing/2014/main" id="{C70A214B-8A0A-4AD9-8B14-82A569285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 y="2827259"/>
            <a:ext cx="4681538" cy="363810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277B303-A56F-4117-8611-87CD17FD1C9B}"/>
              </a:ext>
            </a:extLst>
          </p:cNvPr>
          <p:cNvSpPr txBox="1"/>
          <p:nvPr/>
        </p:nvSpPr>
        <p:spPr>
          <a:xfrm>
            <a:off x="4870450" y="4687495"/>
            <a:ext cx="4105275" cy="584775"/>
          </a:xfrm>
          <a:prstGeom prst="rect">
            <a:avLst/>
          </a:prstGeom>
          <a:noFill/>
        </p:spPr>
        <p:txBody>
          <a:bodyPr wrap="square" rtlCol="0">
            <a:spAutoFit/>
          </a:bodyPr>
          <a:lstStyle/>
          <a:p>
            <a:r>
              <a:rPr lang="en-US" altLang="zh-CN" sz="1600" i="0" dirty="0" err="1">
                <a:effectLst/>
                <a:latin typeface="Meiryo UI" panose="020B0604030504040204" pitchFamily="50" charset="-128"/>
                <a:ea typeface="Meiryo UI" panose="020B0604030504040204" pitchFamily="50" charset="-128"/>
              </a:rPr>
              <a:t>MemIf</a:t>
            </a:r>
            <a:r>
              <a:rPr lang="zh-CN" altLang="en-US" sz="1600" i="0" dirty="0">
                <a:effectLst/>
                <a:latin typeface="Meiryo UI" panose="020B0604030504040204" pitchFamily="50" charset="-128"/>
                <a:ea typeface="Meiryo UI" panose="020B0604030504040204" pitchFamily="50" charset="-128"/>
              </a:rPr>
              <a:t>模块根据</a:t>
            </a:r>
            <a:r>
              <a:rPr lang="en-US" altLang="zh-CN" sz="1600" i="0" dirty="0">
                <a:effectLst/>
                <a:latin typeface="Meiryo UI" panose="020B0604030504040204" pitchFamily="50" charset="-128"/>
                <a:ea typeface="Meiryo UI" panose="020B0604030504040204" pitchFamily="50" charset="-128"/>
              </a:rPr>
              <a:t>Device Index</a:t>
            </a:r>
            <a:r>
              <a:rPr lang="zh-CN" altLang="en-US" sz="1600" i="0" dirty="0">
                <a:effectLst/>
                <a:latin typeface="Meiryo UI" panose="020B0604030504040204" pitchFamily="50" charset="-128"/>
                <a:ea typeface="Meiryo UI" panose="020B0604030504040204" pitchFamily="50" charset="-128"/>
              </a:rPr>
              <a:t>将</a:t>
            </a:r>
            <a:r>
              <a:rPr lang="en-US" altLang="zh-CN" sz="1600" i="0" dirty="0" err="1">
                <a:effectLst/>
                <a:latin typeface="Meiryo UI" panose="020B0604030504040204" pitchFamily="50" charset="-128"/>
                <a:ea typeface="Meiryo UI" panose="020B0604030504040204" pitchFamily="50" charset="-128"/>
              </a:rPr>
              <a:t>NvM</a:t>
            </a:r>
            <a:r>
              <a:rPr lang="zh-CN" altLang="en-US" sz="1600" i="0" dirty="0">
                <a:effectLst/>
                <a:latin typeface="Meiryo UI" panose="020B0604030504040204" pitchFamily="50" charset="-128"/>
                <a:ea typeface="Meiryo UI" panose="020B0604030504040204" pitchFamily="50" charset="-128"/>
              </a:rPr>
              <a:t>模块的指令转发给对应的</a:t>
            </a:r>
            <a:r>
              <a:rPr lang="en-US" altLang="zh-CN" sz="1600" i="0" dirty="0">
                <a:effectLst/>
                <a:latin typeface="Meiryo UI" panose="020B0604030504040204" pitchFamily="50" charset="-128"/>
                <a:ea typeface="Meiryo UI" panose="020B0604030504040204" pitchFamily="50" charset="-128"/>
              </a:rPr>
              <a:t>Fee</a:t>
            </a:r>
            <a:r>
              <a:rPr lang="zh-CN" altLang="en-US" sz="1600" i="0" dirty="0">
                <a:effectLst/>
                <a:latin typeface="Meiryo UI" panose="020B0604030504040204" pitchFamily="50" charset="-128"/>
                <a:ea typeface="Meiryo UI" panose="020B0604030504040204" pitchFamily="50" charset="-128"/>
              </a:rPr>
              <a:t>模块或者</a:t>
            </a:r>
            <a:r>
              <a:rPr lang="en-US" altLang="zh-CN" sz="1600" i="0" dirty="0" err="1">
                <a:effectLst/>
                <a:latin typeface="Meiryo UI" panose="020B0604030504040204" pitchFamily="50" charset="-128"/>
                <a:ea typeface="Meiryo UI" panose="020B0604030504040204" pitchFamily="50" charset="-128"/>
              </a:rPr>
              <a:t>Ea</a:t>
            </a:r>
            <a:r>
              <a:rPr lang="zh-CN" altLang="en-US" sz="1600" i="0" dirty="0">
                <a:effectLst/>
                <a:latin typeface="Meiryo UI" panose="020B0604030504040204" pitchFamily="50" charset="-128"/>
                <a:ea typeface="Meiryo UI" panose="020B0604030504040204" pitchFamily="50" charset="-128"/>
              </a:rPr>
              <a:t>模块</a:t>
            </a:r>
            <a:endParaRPr kumimoji="1" lang="ja-JP" altLang="en-US" sz="1600" dirty="0" err="1">
              <a:latin typeface="Meiryo UI" panose="020B0604030504040204" pitchFamily="50" charset="-128"/>
              <a:ea typeface="Meiryo UI" panose="020B0604030504040204" pitchFamily="50" charset="-128"/>
              <a:cs typeface="Meiryo UI" panose="020B0604030504040204" pitchFamily="34" charset="-128"/>
            </a:endParaRPr>
          </a:p>
        </p:txBody>
      </p:sp>
      <p:sp>
        <p:nvSpPr>
          <p:cNvPr id="14" name="テキスト ボックス 13">
            <a:extLst>
              <a:ext uri="{FF2B5EF4-FFF2-40B4-BE49-F238E27FC236}">
                <a16:creationId xmlns:a16="http://schemas.microsoft.com/office/drawing/2014/main" id="{34293867-F80F-4A43-B38C-90842B50C73E}"/>
              </a:ext>
            </a:extLst>
          </p:cNvPr>
          <p:cNvSpPr txBox="1"/>
          <p:nvPr/>
        </p:nvSpPr>
        <p:spPr>
          <a:xfrm>
            <a:off x="4927129" y="3004611"/>
            <a:ext cx="4105275" cy="954107"/>
          </a:xfrm>
          <a:prstGeom prst="rect">
            <a:avLst/>
          </a:prstGeom>
          <a:noFill/>
        </p:spPr>
        <p:txBody>
          <a:bodyPr wrap="square" rtlCol="0">
            <a:spAutoFit/>
          </a:bodyPr>
          <a:lstStyle/>
          <a:p>
            <a:pPr algn="l">
              <a:buFont typeface="Arial" panose="020B0604020202020204" pitchFamily="34" charset="0"/>
              <a:buChar char="•"/>
            </a:pPr>
            <a:r>
              <a:rPr lang="zh-CN" altLang="en-US" sz="1400" b="0" i="0" dirty="0">
                <a:effectLst/>
                <a:latin typeface="Meiryo UI" panose="020B0604030504040204" pitchFamily="50" charset="-128"/>
                <a:ea typeface="Meiryo UI" panose="020B0604030504040204" pitchFamily="50" charset="-128"/>
              </a:rPr>
              <a:t>同步方式，既指令下达后一直处理指令，直到指令完成</a:t>
            </a:r>
            <a:endParaRPr lang="en-US" altLang="zh-CN" sz="1400" b="0" i="0" dirty="0">
              <a:effectLst/>
              <a:latin typeface="Meiryo UI" panose="020B0604030504040204" pitchFamily="50" charset="-128"/>
              <a:ea typeface="Meiryo UI" panose="020B0604030504040204" pitchFamily="50" charset="-128"/>
            </a:endParaRPr>
          </a:p>
          <a:p>
            <a:pPr algn="l">
              <a:buFont typeface="Arial" panose="020B0604020202020204" pitchFamily="34" charset="0"/>
              <a:buChar char="•"/>
            </a:pPr>
            <a:r>
              <a:rPr lang="zh-CN" altLang="en-US" sz="1400" b="0" i="0" dirty="0">
                <a:effectLst/>
                <a:latin typeface="Meiryo UI" panose="020B0604030504040204" pitchFamily="50" charset="-128"/>
                <a:ea typeface="Meiryo UI" panose="020B0604030504040204" pitchFamily="50" charset="-128"/>
              </a:rPr>
              <a:t>异步方式，既指令下达后首先处于等待状态，等到周期任务激活后开始处理指令</a:t>
            </a:r>
          </a:p>
        </p:txBody>
      </p:sp>
    </p:spTree>
    <p:extLst>
      <p:ext uri="{BB962C8B-B14F-4D97-AF65-F5344CB8AC3E}">
        <p14:creationId xmlns:p14="http://schemas.microsoft.com/office/powerpoint/2010/main" val="43291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20B639-B2CD-4C49-95FB-DAB189950B35}"/>
              </a:ext>
            </a:extLst>
          </p:cNvPr>
          <p:cNvSpPr>
            <a:spLocks noGrp="1"/>
          </p:cNvSpPr>
          <p:nvPr>
            <p:ph type="title"/>
          </p:nvPr>
        </p:nvSpPr>
        <p:spPr/>
        <p:txBody>
          <a:bodyPr/>
          <a:lstStyle/>
          <a:p>
            <a:r>
              <a:rPr lang="ja-JP" altLang="en-US" sz="3200" dirty="0">
                <a:latin typeface="微软雅黑"/>
                <a:ea typeface="微软雅黑"/>
                <a:cs typeface="Arial"/>
              </a:rPr>
              <a:t>存储</a:t>
            </a:r>
            <a:r>
              <a:rPr lang="zh-CN" altLang="en-US" dirty="0">
                <a:latin typeface="微软雅黑"/>
                <a:ea typeface="微软雅黑"/>
                <a:cs typeface="Arial"/>
              </a:rPr>
              <a:t>抽象</a:t>
            </a:r>
            <a:endParaRPr kumimoji="1" lang="ja-JP" altLang="en-US" dirty="0"/>
          </a:p>
        </p:txBody>
      </p:sp>
      <p:sp>
        <p:nvSpPr>
          <p:cNvPr id="3" name="コンテンツ プレースホルダー 2">
            <a:extLst>
              <a:ext uri="{FF2B5EF4-FFF2-40B4-BE49-F238E27FC236}">
                <a16:creationId xmlns:a16="http://schemas.microsoft.com/office/drawing/2014/main" id="{D88F4EC5-9D06-49F0-9BBF-509579894177}"/>
              </a:ext>
            </a:extLst>
          </p:cNvPr>
          <p:cNvSpPr>
            <a:spLocks noGrp="1"/>
          </p:cNvSpPr>
          <p:nvPr>
            <p:ph idx="1"/>
          </p:nvPr>
        </p:nvSpPr>
        <p:spPr/>
        <p:txBody>
          <a:bodyPr/>
          <a:lstStyle/>
          <a:p>
            <a:r>
              <a:rPr lang="en-US" altLang="ja-JP" sz="2800" dirty="0">
                <a:latin typeface="Meiryo UI" panose="020B0604030504040204" pitchFamily="50" charset="-128"/>
                <a:ea typeface="Meiryo UI" panose="020B0604030504040204" pitchFamily="50" charset="-128"/>
              </a:rPr>
              <a:t>Fee</a:t>
            </a:r>
            <a:r>
              <a:rPr lang="zh-CN" altLang="en-US" sz="2800" dirty="0">
                <a:latin typeface="Meiryo UI" panose="020B0604030504040204" pitchFamily="50" charset="-128"/>
                <a:ea typeface="Meiryo UI" panose="020B0604030504040204" pitchFamily="50" charset="-128"/>
              </a:rPr>
              <a:t>模块</a:t>
            </a:r>
            <a:endParaRPr lang="en-US" altLang="zh-CN" sz="2800" dirty="0">
              <a:latin typeface="Meiryo UI" panose="020B0604030504040204" pitchFamily="50" charset="-128"/>
              <a:ea typeface="Meiryo UI" panose="020B0604030504040204" pitchFamily="50" charset="-128"/>
            </a:endParaRPr>
          </a:p>
          <a:p>
            <a:pPr marL="0" indent="0">
              <a:buNone/>
            </a:pPr>
            <a:r>
              <a:rPr lang="en-US" altLang="ja-JP" sz="2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Flash EEPROM Emulation Module</a:t>
            </a:r>
            <a:r>
              <a:rPr lang="zh-CN" altLang="en-US" sz="1800" dirty="0">
                <a:latin typeface="Meiryo UI" panose="020B0604030504040204" pitchFamily="50" charset="-128"/>
                <a:ea typeface="Meiryo UI" panose="020B0604030504040204" pitchFamily="50" charset="-128"/>
              </a:rPr>
              <a:t>，脱离硬件，会引用</a:t>
            </a:r>
            <a:r>
              <a:rPr lang="en-US" altLang="zh-CN" sz="1800" dirty="0" err="1">
                <a:latin typeface="Meiryo UI" panose="020B0604030504040204" pitchFamily="50" charset="-128"/>
                <a:ea typeface="Meiryo UI" panose="020B0604030504040204" pitchFamily="50" charset="-128"/>
              </a:rPr>
              <a:t>Fls</a:t>
            </a:r>
            <a:r>
              <a:rPr lang="zh-CN" altLang="en-US" sz="1800" dirty="0">
                <a:latin typeface="Meiryo UI" panose="020B0604030504040204" pitchFamily="50" charset="-128"/>
                <a:ea typeface="Meiryo UI" panose="020B0604030504040204" pitchFamily="50" charset="-128"/>
              </a:rPr>
              <a:t>模块定制</a:t>
            </a:r>
            <a:r>
              <a:rPr lang="en-US" altLang="zh-CN" sz="1800" dirty="0">
                <a:latin typeface="Meiryo UI" panose="020B0604030504040204" pitchFamily="50" charset="-128"/>
                <a:ea typeface="Meiryo UI" panose="020B0604030504040204" pitchFamily="50" charset="-128"/>
              </a:rPr>
              <a:t>API</a:t>
            </a:r>
            <a:r>
              <a:rPr lang="zh-CN" altLang="en-US" sz="1800" dirty="0">
                <a:latin typeface="Meiryo UI" panose="020B0604030504040204" pitchFamily="50" charset="-128"/>
                <a:ea typeface="Meiryo UI" panose="020B0604030504040204" pitchFamily="50" charset="-128"/>
              </a:rPr>
              <a:t>。</a:t>
            </a:r>
            <a:endParaRPr lang="en-US" altLang="zh-CN" sz="1800" dirty="0">
              <a:latin typeface="Meiryo UI" panose="020B0604030504040204" pitchFamily="50" charset="-128"/>
              <a:ea typeface="Meiryo UI" panose="020B0604030504040204" pitchFamily="50" charset="-128"/>
            </a:endParaRPr>
          </a:p>
          <a:p>
            <a:pPr marL="0" indent="0">
              <a:buNone/>
            </a:pPr>
            <a:r>
              <a:rPr lang="en-US" altLang="ja-JP" sz="1800" dirty="0">
                <a:latin typeface="Meiryo UI" panose="020B0604030504040204" pitchFamily="50" charset="-128"/>
                <a:ea typeface="Meiryo UI" panose="020B0604030504040204" pitchFamily="50" charset="-128"/>
              </a:rPr>
              <a:t>     </a:t>
            </a:r>
            <a:r>
              <a:rPr lang="zh-CN" altLang="en-US" sz="1800" dirty="0">
                <a:latin typeface="Meiryo UI" panose="020B0604030504040204" pitchFamily="50" charset="-128"/>
                <a:ea typeface="Meiryo UI" panose="020B0604030504040204" pitchFamily="50" charset="-128"/>
              </a:rPr>
              <a:t>任务包括：</a:t>
            </a:r>
            <a:endParaRPr lang="en-US" altLang="zh-CN" sz="1800" dirty="0">
              <a:latin typeface="Meiryo UI" panose="020B0604030504040204" pitchFamily="50" charset="-128"/>
              <a:ea typeface="Meiryo UI" panose="020B0604030504040204" pitchFamily="50" charset="-128"/>
            </a:endParaRPr>
          </a:p>
          <a:p>
            <a:pPr marL="0" indent="0">
              <a:buNone/>
            </a:pPr>
            <a:r>
              <a:rPr lang="zh-CN" altLang="en-US" sz="1600" b="0" i="0" dirty="0">
                <a:effectLst/>
                <a:latin typeface="Meiryo UI" panose="020B0604030504040204" pitchFamily="50" charset="-128"/>
                <a:ea typeface="Meiryo UI" panose="020B0604030504040204" pitchFamily="50" charset="-128"/>
              </a:rPr>
              <a:t>     </a:t>
            </a:r>
            <a:r>
              <a:rPr lang="zh-CN" altLang="en-US" sz="1600" i="0" dirty="0">
                <a:effectLst/>
                <a:latin typeface="Meiryo UI" panose="020B0604030504040204" pitchFamily="50" charset="-128"/>
                <a:ea typeface="Meiryo UI" panose="020B0604030504040204" pitchFamily="50" charset="-128"/>
              </a:rPr>
              <a:t>提供一个常量配制指针，供</a:t>
            </a:r>
            <a:r>
              <a:rPr lang="en-US" altLang="zh-CN" sz="1600" i="0" dirty="0" err="1">
                <a:effectLst/>
                <a:latin typeface="Meiryo UI" panose="020B0604030504040204" pitchFamily="50" charset="-128"/>
                <a:ea typeface="Meiryo UI" panose="020B0604030504040204" pitchFamily="50" charset="-128"/>
              </a:rPr>
              <a:t>EcuM</a:t>
            </a:r>
            <a:r>
              <a:rPr lang="zh-CN" altLang="en-US" sz="1600" i="0" dirty="0">
                <a:effectLst/>
                <a:latin typeface="Meiryo UI" panose="020B0604030504040204" pitchFamily="50" charset="-128"/>
                <a:ea typeface="Meiryo UI" panose="020B0604030504040204" pitchFamily="50" charset="-128"/>
              </a:rPr>
              <a:t>模块对其进行初始化</a:t>
            </a:r>
            <a:endParaRPr lang="en-US" altLang="zh-CN" sz="1600" i="0" dirty="0">
              <a:effectLst/>
              <a:latin typeface="Meiryo UI" panose="020B0604030504040204" pitchFamily="50" charset="-128"/>
              <a:ea typeface="Meiryo UI" panose="020B0604030504040204" pitchFamily="50" charset="-128"/>
            </a:endParaRPr>
          </a:p>
          <a:p>
            <a:pPr marL="0" indent="0">
              <a:buNone/>
            </a:pPr>
            <a:r>
              <a:rPr lang="zh-CN" altLang="en-US" sz="1600" i="0" dirty="0">
                <a:effectLst/>
                <a:latin typeface="Meiryo UI" panose="020B0604030504040204" pitchFamily="50" charset="-128"/>
                <a:ea typeface="Meiryo UI" panose="020B0604030504040204" pitchFamily="50" charset="-128"/>
              </a:rPr>
              <a:t>     提供一个状态指针，供</a:t>
            </a:r>
            <a:r>
              <a:rPr lang="en-US" altLang="zh-CN" sz="1600" i="0" dirty="0" err="1">
                <a:effectLst/>
                <a:latin typeface="Meiryo UI" panose="020B0604030504040204" pitchFamily="50" charset="-128"/>
                <a:ea typeface="Meiryo UI" panose="020B0604030504040204" pitchFamily="50" charset="-128"/>
              </a:rPr>
              <a:t>NvM</a:t>
            </a:r>
            <a:r>
              <a:rPr lang="zh-CN" altLang="en-US" sz="1600" i="0" dirty="0">
                <a:effectLst/>
                <a:latin typeface="Meiryo UI" panose="020B0604030504040204" pitchFamily="50" charset="-128"/>
                <a:ea typeface="Meiryo UI" panose="020B0604030504040204" pitchFamily="50" charset="-128"/>
              </a:rPr>
              <a:t>模块了解其内部信息</a:t>
            </a:r>
            <a:endParaRPr lang="en-US" altLang="zh-CN" sz="1600" i="0" dirty="0">
              <a:effectLst/>
              <a:latin typeface="Meiryo UI" panose="020B0604030504040204" pitchFamily="50" charset="-128"/>
              <a:ea typeface="Meiryo UI" panose="020B0604030504040204" pitchFamily="50" charset="-128"/>
            </a:endParaRPr>
          </a:p>
          <a:p>
            <a:pPr marL="0" indent="0">
              <a:buNone/>
            </a:pPr>
            <a:r>
              <a:rPr lang="zh-CN" altLang="en-US" sz="1600" i="0" dirty="0">
                <a:effectLst/>
                <a:latin typeface="Meiryo UI" panose="020B0604030504040204" pitchFamily="50" charset="-128"/>
                <a:ea typeface="Meiryo UI" panose="020B0604030504040204" pitchFamily="50" charset="-128"/>
              </a:rPr>
              <a:t>     实现双扇区算法、立即写</a:t>
            </a:r>
          </a:p>
          <a:p>
            <a:pPr marL="0" indent="0">
              <a:buNone/>
            </a:pPr>
            <a:r>
              <a:rPr lang="zh-CN" altLang="en-US" sz="1600" i="0" dirty="0">
                <a:effectLst/>
                <a:latin typeface="Meiryo UI" panose="020B0604030504040204" pitchFamily="50" charset="-128"/>
                <a:ea typeface="Meiryo UI" panose="020B0604030504040204" pitchFamily="50" charset="-128"/>
              </a:rPr>
              <a:t>     收到</a:t>
            </a:r>
            <a:r>
              <a:rPr lang="en-US" altLang="zh-CN" sz="1600" i="0" dirty="0" err="1">
                <a:effectLst/>
                <a:latin typeface="Meiryo UI" panose="020B0604030504040204" pitchFamily="50" charset="-128"/>
                <a:ea typeface="Meiryo UI" panose="020B0604030504040204" pitchFamily="50" charset="-128"/>
              </a:rPr>
              <a:t>MemIf</a:t>
            </a:r>
            <a:r>
              <a:rPr lang="zh-CN" altLang="en-US" sz="1600" i="0" dirty="0">
                <a:effectLst/>
                <a:latin typeface="Meiryo UI" panose="020B0604030504040204" pitchFamily="50" charset="-128"/>
                <a:ea typeface="Meiryo UI" panose="020B0604030504040204" pitchFamily="50" charset="-128"/>
              </a:rPr>
              <a:t>模块指令后，将</a:t>
            </a:r>
            <a:r>
              <a:rPr lang="en-US" altLang="zh-CN" sz="1600" i="0" dirty="0">
                <a:effectLst/>
                <a:latin typeface="Meiryo UI" panose="020B0604030504040204" pitchFamily="50" charset="-128"/>
                <a:ea typeface="Meiryo UI" panose="020B0604030504040204" pitchFamily="50" charset="-128"/>
              </a:rPr>
              <a:t>32</a:t>
            </a:r>
            <a:r>
              <a:rPr lang="zh-CN" altLang="en-US" sz="1600" i="0" dirty="0">
                <a:effectLst/>
                <a:latin typeface="Meiryo UI" panose="020B0604030504040204" pitchFamily="50" charset="-128"/>
                <a:ea typeface="Meiryo UI" panose="020B0604030504040204" pitchFamily="50" charset="-128"/>
              </a:rPr>
              <a:t>位地址空间解析为物理地址，传递给</a:t>
            </a:r>
            <a:r>
              <a:rPr lang="en-US" altLang="zh-CN" sz="1600" i="0" dirty="0" err="1">
                <a:effectLst/>
                <a:latin typeface="Meiryo UI" panose="020B0604030504040204" pitchFamily="50" charset="-128"/>
                <a:ea typeface="Meiryo UI" panose="020B0604030504040204" pitchFamily="50" charset="-128"/>
              </a:rPr>
              <a:t>Fls</a:t>
            </a:r>
            <a:r>
              <a:rPr lang="zh-CN" altLang="en-US" sz="1600" i="0" dirty="0">
                <a:effectLst/>
                <a:latin typeface="Meiryo UI" panose="020B0604030504040204" pitchFamily="50" charset="-128"/>
                <a:ea typeface="Meiryo UI" panose="020B0604030504040204" pitchFamily="50" charset="-128"/>
              </a:rPr>
              <a:t>模块执行</a:t>
            </a:r>
          </a:p>
          <a:p>
            <a:pPr marL="0" indent="0">
              <a:buNone/>
            </a:pPr>
            <a:r>
              <a:rPr lang="en-US" altLang="zh-CN" sz="1600" i="0" dirty="0">
                <a:effectLst/>
                <a:latin typeface="Meiryo UI" panose="020B0604030504040204" pitchFamily="50" charset="-128"/>
                <a:ea typeface="Meiryo UI" panose="020B0604030504040204" pitchFamily="50" charset="-128"/>
              </a:rPr>
              <a:t>     </a:t>
            </a:r>
            <a:r>
              <a:rPr lang="en-US" altLang="zh-CN" sz="1600" i="0" dirty="0" err="1">
                <a:effectLst/>
                <a:latin typeface="Meiryo UI" panose="020B0604030504040204" pitchFamily="50" charset="-128"/>
                <a:ea typeface="Meiryo UI" panose="020B0604030504040204" pitchFamily="50" charset="-128"/>
              </a:rPr>
              <a:t>Fls</a:t>
            </a:r>
            <a:r>
              <a:rPr lang="zh-CN" altLang="en-US" sz="1600" i="0" dirty="0">
                <a:effectLst/>
                <a:latin typeface="Meiryo UI" panose="020B0604030504040204" pitchFamily="50" charset="-128"/>
                <a:ea typeface="Meiryo UI" panose="020B0604030504040204" pitchFamily="50" charset="-128"/>
              </a:rPr>
              <a:t>模块完成一个操作后，通过回调函数自动向</a:t>
            </a:r>
            <a:r>
              <a:rPr lang="en-US" altLang="zh-CN" sz="1600" i="0" dirty="0" err="1">
                <a:effectLst/>
                <a:latin typeface="Meiryo UI" panose="020B0604030504040204" pitchFamily="50" charset="-128"/>
                <a:ea typeface="Meiryo UI" panose="020B0604030504040204" pitchFamily="50" charset="-128"/>
              </a:rPr>
              <a:t>NvM</a:t>
            </a:r>
            <a:r>
              <a:rPr lang="zh-CN" altLang="en-US" sz="1600" i="0" dirty="0">
                <a:effectLst/>
                <a:latin typeface="Meiryo UI" panose="020B0604030504040204" pitchFamily="50" charset="-128"/>
                <a:ea typeface="Meiryo UI" panose="020B0604030504040204" pitchFamily="50" charset="-128"/>
              </a:rPr>
              <a:t>模块报告</a:t>
            </a:r>
          </a:p>
          <a:p>
            <a:endParaRPr kumimoji="1" lang="ja-JP" altLang="en-US" dirty="0"/>
          </a:p>
        </p:txBody>
      </p:sp>
      <p:sp>
        <p:nvSpPr>
          <p:cNvPr id="4" name="スライド番号プレースホルダー 3">
            <a:extLst>
              <a:ext uri="{FF2B5EF4-FFF2-40B4-BE49-F238E27FC236}">
                <a16:creationId xmlns:a16="http://schemas.microsoft.com/office/drawing/2014/main" id="{3AB9DC4C-EF1B-4CA0-B3FB-93C017006378}"/>
              </a:ext>
            </a:extLst>
          </p:cNvPr>
          <p:cNvSpPr>
            <a:spLocks noGrp="1"/>
          </p:cNvSpPr>
          <p:nvPr>
            <p:ph type="sldNum" sz="quarter" idx="10"/>
          </p:nvPr>
        </p:nvSpPr>
        <p:spPr/>
        <p:txBody>
          <a:bodyPr/>
          <a:lstStyle/>
          <a:p>
            <a:fld id="{21BE506B-E3F0-41DC-ACB3-31B974666A3A}" type="slidenum">
              <a:rPr lang="de-DE" altLang="ja-JP" smtClean="0"/>
              <a:pPr/>
              <a:t>10</a:t>
            </a:fld>
            <a:endParaRPr lang="de-DE" altLang="ja-JP"/>
          </a:p>
        </p:txBody>
      </p:sp>
      <p:sp>
        <p:nvSpPr>
          <p:cNvPr id="5" name="フッター プレースホルダー 4">
            <a:extLst>
              <a:ext uri="{FF2B5EF4-FFF2-40B4-BE49-F238E27FC236}">
                <a16:creationId xmlns:a16="http://schemas.microsoft.com/office/drawing/2014/main" id="{A4E0B62E-EC94-4EDB-9509-C006F45FE63A}"/>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7" name="テキスト ボックス 6">
            <a:extLst>
              <a:ext uri="{FF2B5EF4-FFF2-40B4-BE49-F238E27FC236}">
                <a16:creationId xmlns:a16="http://schemas.microsoft.com/office/drawing/2014/main" id="{94B473EB-C26A-46DD-B5C3-ACA275FC051C}"/>
              </a:ext>
            </a:extLst>
          </p:cNvPr>
          <p:cNvSpPr txBox="1"/>
          <p:nvPr/>
        </p:nvSpPr>
        <p:spPr>
          <a:xfrm>
            <a:off x="395536" y="3789040"/>
            <a:ext cx="3275856" cy="2308324"/>
          </a:xfrm>
          <a:prstGeom prst="rect">
            <a:avLst/>
          </a:prstGeom>
          <a:noFill/>
        </p:spPr>
        <p:txBody>
          <a:bodyPr wrap="square">
            <a:spAutoFit/>
          </a:bodyPr>
          <a:lstStyle/>
          <a:p>
            <a:pPr algn="l"/>
            <a:r>
              <a:rPr lang="ja-JP" altLang="en-US" dirty="0"/>
              <a:t>Synchronous APIs</a:t>
            </a:r>
            <a:r>
              <a:rPr lang="zh-CN" altLang="en-US" dirty="0"/>
              <a:t>：</a:t>
            </a:r>
            <a:endParaRPr lang="en-US" altLang="zh-CN" dirty="0"/>
          </a:p>
          <a:p>
            <a:pPr algn="l"/>
            <a:r>
              <a:rPr lang="en-US" altLang="ja-JP" dirty="0" err="1"/>
              <a:t>Fee_Init</a:t>
            </a:r>
            <a:endParaRPr lang="en-US" altLang="ja-JP" dirty="0"/>
          </a:p>
          <a:p>
            <a:pPr algn="l"/>
            <a:r>
              <a:rPr lang="en-US" altLang="ja-JP" dirty="0" err="1"/>
              <a:t>Fee_SetMode</a:t>
            </a:r>
            <a:endParaRPr lang="en-US" altLang="ja-JP" dirty="0"/>
          </a:p>
          <a:p>
            <a:pPr algn="l"/>
            <a:r>
              <a:rPr lang="en-US" altLang="ja-JP" dirty="0" err="1"/>
              <a:t>Fee_GetStatus</a:t>
            </a:r>
            <a:endParaRPr lang="en-US" altLang="ja-JP" dirty="0"/>
          </a:p>
          <a:p>
            <a:pPr algn="l"/>
            <a:r>
              <a:rPr lang="en-US" altLang="ja-JP" dirty="0" err="1"/>
              <a:t>Fee_GetJobResult</a:t>
            </a:r>
            <a:endParaRPr lang="en-US" altLang="ja-JP" dirty="0"/>
          </a:p>
          <a:p>
            <a:pPr algn="l"/>
            <a:r>
              <a:rPr lang="en-US" altLang="ja-JP" dirty="0" err="1"/>
              <a:t>Fee_GetVersionInfo</a:t>
            </a:r>
            <a:endParaRPr lang="en-US" altLang="ja-JP" dirty="0"/>
          </a:p>
          <a:p>
            <a:pPr algn="l"/>
            <a:r>
              <a:rPr lang="en-US" altLang="ja-JP" dirty="0" err="1"/>
              <a:t>Fee_SwitchJobEndNotification</a:t>
            </a:r>
            <a:endParaRPr lang="en-US" altLang="ja-JP" dirty="0"/>
          </a:p>
          <a:p>
            <a:pPr algn="l"/>
            <a:r>
              <a:rPr lang="en-US" altLang="ja-JP" dirty="0" err="1"/>
              <a:t>Fee_JobErrorNotification</a:t>
            </a:r>
            <a:endParaRPr lang="ja-JP" altLang="en-US" dirty="0"/>
          </a:p>
        </p:txBody>
      </p:sp>
      <p:sp>
        <p:nvSpPr>
          <p:cNvPr id="8" name="テキスト ボックス 7">
            <a:extLst>
              <a:ext uri="{FF2B5EF4-FFF2-40B4-BE49-F238E27FC236}">
                <a16:creationId xmlns:a16="http://schemas.microsoft.com/office/drawing/2014/main" id="{993F837D-1C13-4305-8CC5-FCA3DCA99F05}"/>
              </a:ext>
            </a:extLst>
          </p:cNvPr>
          <p:cNvSpPr txBox="1"/>
          <p:nvPr/>
        </p:nvSpPr>
        <p:spPr>
          <a:xfrm>
            <a:off x="4272360" y="3789040"/>
            <a:ext cx="3275856" cy="1477328"/>
          </a:xfrm>
          <a:prstGeom prst="rect">
            <a:avLst/>
          </a:prstGeom>
          <a:noFill/>
        </p:spPr>
        <p:txBody>
          <a:bodyPr wrap="square">
            <a:spAutoFit/>
          </a:bodyPr>
          <a:lstStyle/>
          <a:p>
            <a:pPr algn="l"/>
            <a:r>
              <a:rPr lang="en-US" altLang="ja-JP" dirty="0"/>
              <a:t>Asynchronous APIs</a:t>
            </a:r>
          </a:p>
          <a:p>
            <a:pPr algn="l"/>
            <a:r>
              <a:rPr lang="en-US" altLang="ja-JP" dirty="0" err="1"/>
              <a:t>Fee_Read</a:t>
            </a:r>
            <a:endParaRPr lang="en-US" altLang="ja-JP" dirty="0"/>
          </a:p>
          <a:p>
            <a:pPr algn="l"/>
            <a:r>
              <a:rPr lang="en-US" altLang="ja-JP" dirty="0" err="1"/>
              <a:t>Fee_Write</a:t>
            </a:r>
            <a:endParaRPr lang="en-US" altLang="ja-JP" dirty="0"/>
          </a:p>
          <a:p>
            <a:pPr algn="l"/>
            <a:r>
              <a:rPr lang="en-US" altLang="ja-JP" dirty="0" err="1"/>
              <a:t>Fee_InvalidateBlock</a:t>
            </a:r>
            <a:endParaRPr lang="en-US" altLang="ja-JP" dirty="0"/>
          </a:p>
          <a:p>
            <a:pPr algn="l"/>
            <a:r>
              <a:rPr lang="en-US" altLang="ja-JP" dirty="0" err="1"/>
              <a:t>Fee_Cancel</a:t>
            </a:r>
            <a:endParaRPr lang="ja-JP" altLang="en-US" dirty="0"/>
          </a:p>
        </p:txBody>
      </p:sp>
    </p:spTree>
    <p:extLst>
      <p:ext uri="{BB962C8B-B14F-4D97-AF65-F5344CB8AC3E}">
        <p14:creationId xmlns:p14="http://schemas.microsoft.com/office/powerpoint/2010/main" val="1192741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3AE80D-A857-4F73-B217-D63D9A808B15}"/>
              </a:ext>
            </a:extLst>
          </p:cNvPr>
          <p:cNvSpPr>
            <a:spLocks noGrp="1"/>
          </p:cNvSpPr>
          <p:nvPr>
            <p:ph type="title"/>
          </p:nvPr>
        </p:nvSpPr>
        <p:spPr/>
        <p:txBody>
          <a:bodyPr/>
          <a:lstStyle/>
          <a:p>
            <a:r>
              <a:rPr lang="zh-CN" altLang="en-US" dirty="0"/>
              <a:t>存储驱动</a:t>
            </a:r>
            <a:endParaRPr kumimoji="1" lang="ja-JP" altLang="en-US" dirty="0"/>
          </a:p>
        </p:txBody>
      </p:sp>
      <p:sp>
        <p:nvSpPr>
          <p:cNvPr id="3" name="コンテンツ プレースホルダー 2">
            <a:extLst>
              <a:ext uri="{FF2B5EF4-FFF2-40B4-BE49-F238E27FC236}">
                <a16:creationId xmlns:a16="http://schemas.microsoft.com/office/drawing/2014/main" id="{360293F9-B586-44E8-A7F9-1A5D7F30CD90}"/>
              </a:ext>
            </a:extLst>
          </p:cNvPr>
          <p:cNvSpPr>
            <a:spLocks noGrp="1"/>
          </p:cNvSpPr>
          <p:nvPr>
            <p:ph idx="1"/>
          </p:nvPr>
        </p:nvSpPr>
        <p:spPr/>
        <p:txBody>
          <a:bodyPr/>
          <a:lstStyle/>
          <a:p>
            <a:r>
              <a:rPr kumimoji="1" lang="en-US" altLang="zh-CN" dirty="0"/>
              <a:t>Flash</a:t>
            </a:r>
          </a:p>
          <a:p>
            <a:pPr marL="0" indent="0">
              <a:buNone/>
            </a:pPr>
            <a:r>
              <a:rPr lang="en-US" altLang="ja-JP" dirty="0"/>
              <a:t>   </a:t>
            </a:r>
            <a:r>
              <a:rPr lang="en-US" altLang="ja-JP" sz="1600" i="0" dirty="0">
                <a:solidFill>
                  <a:srgbClr val="4D4D4D"/>
                </a:solidFill>
                <a:effectLst/>
                <a:latin typeface="Meiryo UI" panose="020B0604030504040204" pitchFamily="50" charset="-128"/>
                <a:ea typeface="Meiryo UI" panose="020B0604030504040204" pitchFamily="50" charset="-128"/>
              </a:rPr>
              <a:t>Flash Driver Module,</a:t>
            </a:r>
            <a:r>
              <a:rPr lang="zh-CN" altLang="en-US" sz="1600" i="0" dirty="0">
                <a:solidFill>
                  <a:srgbClr val="4D4D4D"/>
                </a:solidFill>
                <a:effectLst/>
                <a:latin typeface="Meiryo UI" panose="020B0604030504040204" pitchFamily="50" charset="-128"/>
                <a:ea typeface="Meiryo UI" panose="020B0604030504040204" pitchFamily="50" charset="-128"/>
              </a:rPr>
              <a:t>与底层硬件直接相关。</a:t>
            </a:r>
            <a:endParaRPr lang="en-US" altLang="zh-CN" sz="1600" i="0" dirty="0">
              <a:solidFill>
                <a:srgbClr val="4D4D4D"/>
              </a:solidFill>
              <a:effectLst/>
              <a:latin typeface="Meiryo UI" panose="020B0604030504040204" pitchFamily="50" charset="-128"/>
              <a:ea typeface="Meiryo UI" panose="020B0604030504040204" pitchFamily="50" charset="-128"/>
            </a:endParaRPr>
          </a:p>
          <a:p>
            <a:pPr marL="0" indent="0">
              <a:buNone/>
            </a:pPr>
            <a:r>
              <a:rPr lang="ja-JP" altLang="en-US" sz="1200" b="0" i="0" dirty="0">
                <a:solidFill>
                  <a:srgbClr val="4D4D4D"/>
                </a:solidFill>
                <a:effectLst/>
                <a:latin typeface="-apple-system"/>
              </a:rPr>
              <a:t>        </a:t>
            </a:r>
            <a:r>
              <a:rPr lang="ja-JP" altLang="en-US" sz="1600" b="0" i="0" dirty="0">
                <a:solidFill>
                  <a:srgbClr val="4D4D4D"/>
                </a:solidFill>
                <a:effectLst/>
                <a:latin typeface="-apple-system"/>
              </a:rPr>
              <a:t>任务包括</a:t>
            </a:r>
            <a:r>
              <a:rPr lang="zh-CN" altLang="en-US" sz="1600" b="0" i="0" dirty="0">
                <a:solidFill>
                  <a:srgbClr val="4D4D4D"/>
                </a:solidFill>
                <a:effectLst/>
                <a:latin typeface="-apple-system"/>
              </a:rPr>
              <a:t>：</a:t>
            </a:r>
            <a:endParaRPr lang="en-US" altLang="zh-CN" sz="1600" b="0" i="0" dirty="0">
              <a:solidFill>
                <a:srgbClr val="4D4D4D"/>
              </a:solidFill>
              <a:effectLst/>
              <a:latin typeface="-apple-system"/>
            </a:endParaRPr>
          </a:p>
          <a:p>
            <a:pPr marL="0" indent="0">
              <a:buNone/>
            </a:pPr>
            <a:r>
              <a:rPr lang="zh-CN" altLang="en-US" sz="1600" i="0" dirty="0">
                <a:effectLst/>
                <a:latin typeface="Meiryo UI" panose="020B0604030504040204" pitchFamily="50" charset="-128"/>
                <a:ea typeface="Meiryo UI" panose="020B0604030504040204" pitchFamily="50" charset="-128"/>
              </a:rPr>
              <a:t>    提供一个常量配制指针，供</a:t>
            </a:r>
            <a:r>
              <a:rPr lang="en-US" altLang="zh-CN" sz="1600" i="0" dirty="0" err="1">
                <a:effectLst/>
                <a:latin typeface="Meiryo UI" panose="020B0604030504040204" pitchFamily="50" charset="-128"/>
                <a:ea typeface="Meiryo UI" panose="020B0604030504040204" pitchFamily="50" charset="-128"/>
              </a:rPr>
              <a:t>EcuM</a:t>
            </a:r>
            <a:r>
              <a:rPr lang="zh-CN" altLang="en-US" sz="1600" i="0" dirty="0">
                <a:effectLst/>
                <a:latin typeface="Meiryo UI" panose="020B0604030504040204" pitchFamily="50" charset="-128"/>
                <a:ea typeface="Meiryo UI" panose="020B0604030504040204" pitchFamily="50" charset="-128"/>
              </a:rPr>
              <a:t>模块对其进行初始化</a:t>
            </a:r>
          </a:p>
          <a:p>
            <a:pPr marL="0" indent="0">
              <a:buNone/>
            </a:pPr>
            <a:r>
              <a:rPr lang="zh-CN" altLang="en-US" sz="1600" i="0" dirty="0">
                <a:effectLst/>
                <a:latin typeface="Meiryo UI" panose="020B0604030504040204" pitchFamily="50" charset="-128"/>
                <a:ea typeface="Meiryo UI" panose="020B0604030504040204" pitchFamily="50" charset="-128"/>
              </a:rPr>
              <a:t>    提供一个状态指针，供</a:t>
            </a:r>
            <a:r>
              <a:rPr lang="en-US" altLang="zh-CN" sz="1600" i="0" dirty="0">
                <a:effectLst/>
                <a:latin typeface="Meiryo UI" panose="020B0604030504040204" pitchFamily="50" charset="-128"/>
                <a:ea typeface="Meiryo UI" panose="020B0604030504040204" pitchFamily="50" charset="-128"/>
              </a:rPr>
              <a:t>Fee</a:t>
            </a:r>
            <a:r>
              <a:rPr lang="zh-CN" altLang="en-US" sz="1600" i="0" dirty="0">
                <a:effectLst/>
                <a:latin typeface="Meiryo UI" panose="020B0604030504040204" pitchFamily="50" charset="-128"/>
                <a:ea typeface="Meiryo UI" panose="020B0604030504040204" pitchFamily="50" charset="-128"/>
              </a:rPr>
              <a:t>模块了解其内部信息</a:t>
            </a:r>
          </a:p>
          <a:p>
            <a:pPr marL="0" indent="0">
              <a:buNone/>
            </a:pPr>
            <a:r>
              <a:rPr lang="ja-JP" altLang="en-US" sz="1600" i="0" dirty="0">
                <a:effectLst/>
                <a:latin typeface="Meiryo UI" panose="020B0604030504040204" pitchFamily="50" charset="-128"/>
                <a:ea typeface="Meiryo UI" panose="020B0604030504040204" pitchFamily="50" charset="-128"/>
              </a:rPr>
              <a:t>    收到</a:t>
            </a:r>
            <a:r>
              <a:rPr lang="en-US" altLang="ja-JP" sz="1600" i="0" dirty="0">
                <a:effectLst/>
                <a:latin typeface="Meiryo UI" panose="020B0604030504040204" pitchFamily="50" charset="-128"/>
                <a:ea typeface="Meiryo UI" panose="020B0604030504040204" pitchFamily="50" charset="-128"/>
              </a:rPr>
              <a:t>Fee</a:t>
            </a:r>
            <a:r>
              <a:rPr lang="ja-JP" altLang="en-US" sz="1600" i="0" dirty="0">
                <a:effectLst/>
                <a:latin typeface="Meiryo UI" panose="020B0604030504040204" pitchFamily="50" charset="-128"/>
                <a:ea typeface="Meiryo UI" panose="020B0604030504040204" pitchFamily="50" charset="-128"/>
              </a:rPr>
              <a:t>模块指令后，根据数据地址和数据长度，执行</a:t>
            </a:r>
            <a:r>
              <a:rPr lang="en-US" altLang="ja-JP" sz="1600" i="0" dirty="0">
                <a:effectLst/>
                <a:latin typeface="Meiryo UI" panose="020B0604030504040204" pitchFamily="50" charset="-128"/>
                <a:ea typeface="Meiryo UI" panose="020B0604030504040204" pitchFamily="50" charset="-128"/>
              </a:rPr>
              <a:t>Flash</a:t>
            </a:r>
            <a:r>
              <a:rPr lang="ja-JP" altLang="en-US" sz="1600" i="0" dirty="0">
                <a:effectLst/>
                <a:latin typeface="Meiryo UI" panose="020B0604030504040204" pitchFamily="50" charset="-128"/>
                <a:ea typeface="Meiryo UI" panose="020B0604030504040204" pitchFamily="50" charset="-128"/>
              </a:rPr>
              <a:t>的</a:t>
            </a:r>
            <a:r>
              <a:rPr lang="en-US" altLang="ja-JP" sz="1600" i="0" dirty="0">
                <a:effectLst/>
                <a:latin typeface="Meiryo UI" panose="020B0604030504040204" pitchFamily="50" charset="-128"/>
                <a:ea typeface="Meiryo UI" panose="020B0604030504040204" pitchFamily="50" charset="-128"/>
              </a:rPr>
              <a:t>Read, Write, Erase</a:t>
            </a:r>
            <a:r>
              <a:rPr lang="ja-JP" altLang="en-US" sz="1600" i="0" dirty="0">
                <a:effectLst/>
                <a:latin typeface="Meiryo UI" panose="020B0604030504040204" pitchFamily="50" charset="-128"/>
                <a:ea typeface="Meiryo UI" panose="020B0604030504040204" pitchFamily="50" charset="-128"/>
              </a:rPr>
              <a:t>操作</a:t>
            </a:r>
          </a:p>
          <a:p>
            <a:pPr marL="0" indent="0">
              <a:buNone/>
            </a:pPr>
            <a:r>
              <a:rPr lang="zh-CN" altLang="en-US" sz="1600" i="0" dirty="0">
                <a:effectLst/>
                <a:latin typeface="Meiryo UI" panose="020B0604030504040204" pitchFamily="50" charset="-128"/>
                <a:ea typeface="Meiryo UI" panose="020B0604030504040204" pitchFamily="50" charset="-128"/>
              </a:rPr>
              <a:t>    完成一个操作后，通过回调函数自动向</a:t>
            </a:r>
            <a:r>
              <a:rPr lang="en-US" altLang="zh-CN" sz="1600" i="0" dirty="0">
                <a:effectLst/>
                <a:latin typeface="Meiryo UI" panose="020B0604030504040204" pitchFamily="50" charset="-128"/>
                <a:ea typeface="Meiryo UI" panose="020B0604030504040204" pitchFamily="50" charset="-128"/>
              </a:rPr>
              <a:t>Fee</a:t>
            </a:r>
            <a:r>
              <a:rPr lang="zh-CN" altLang="en-US" sz="1600" i="0" dirty="0">
                <a:effectLst/>
                <a:latin typeface="Meiryo UI" panose="020B0604030504040204" pitchFamily="50" charset="-128"/>
                <a:ea typeface="Meiryo UI" panose="020B0604030504040204" pitchFamily="50" charset="-128"/>
              </a:rPr>
              <a:t>模块报告</a:t>
            </a:r>
            <a:endParaRPr kumimoji="1" lang="ja-JP" altLang="en-US" sz="20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512E2BFD-B44D-4C2D-9F09-E3C0E99199D8}"/>
              </a:ext>
            </a:extLst>
          </p:cNvPr>
          <p:cNvSpPr>
            <a:spLocks noGrp="1"/>
          </p:cNvSpPr>
          <p:nvPr>
            <p:ph type="sldNum" sz="quarter" idx="10"/>
          </p:nvPr>
        </p:nvSpPr>
        <p:spPr/>
        <p:txBody>
          <a:bodyPr/>
          <a:lstStyle/>
          <a:p>
            <a:fld id="{21BE506B-E3F0-41DC-ACB3-31B974666A3A}" type="slidenum">
              <a:rPr lang="de-DE" altLang="ja-JP" smtClean="0"/>
              <a:pPr/>
              <a:t>11</a:t>
            </a:fld>
            <a:endParaRPr lang="de-DE" altLang="ja-JP"/>
          </a:p>
        </p:txBody>
      </p:sp>
      <p:sp>
        <p:nvSpPr>
          <p:cNvPr id="5" name="フッター プレースホルダー 4">
            <a:extLst>
              <a:ext uri="{FF2B5EF4-FFF2-40B4-BE49-F238E27FC236}">
                <a16:creationId xmlns:a16="http://schemas.microsoft.com/office/drawing/2014/main" id="{551D9CA1-6384-4E72-BF93-F65144236B72}"/>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8" name="テキスト ボックス 7">
            <a:extLst>
              <a:ext uri="{FF2B5EF4-FFF2-40B4-BE49-F238E27FC236}">
                <a16:creationId xmlns:a16="http://schemas.microsoft.com/office/drawing/2014/main" id="{904DFD5C-FACE-4165-AC68-EA93990C81DE}"/>
              </a:ext>
            </a:extLst>
          </p:cNvPr>
          <p:cNvSpPr txBox="1"/>
          <p:nvPr/>
        </p:nvSpPr>
        <p:spPr>
          <a:xfrm>
            <a:off x="223614" y="3429000"/>
            <a:ext cx="3171204" cy="338554"/>
          </a:xfrm>
          <a:prstGeom prst="rect">
            <a:avLst/>
          </a:prstGeom>
          <a:noFill/>
        </p:spPr>
        <p:txBody>
          <a:bodyPr wrap="square">
            <a:spAutoFit/>
          </a:bodyPr>
          <a:lstStyle/>
          <a:p>
            <a:r>
              <a:rPr lang="en-US" altLang="ja-JP" sz="1600" dirty="0" err="1">
                <a:latin typeface="Meiryo UI" panose="020B0604030504040204" pitchFamily="50" charset="-128"/>
                <a:ea typeface="Meiryo UI" panose="020B0604030504040204" pitchFamily="50" charset="-128"/>
              </a:rPr>
              <a:t>Fls</a:t>
            </a:r>
            <a:r>
              <a:rPr lang="ja-JP" altLang="en-US" sz="1600" dirty="0">
                <a:latin typeface="Meiryo UI" panose="020B0604030504040204" pitchFamily="50" charset="-128"/>
                <a:ea typeface="Meiryo UI" panose="020B0604030504040204" pitchFamily="50" charset="-128"/>
              </a:rPr>
              <a:t>模块与上层</a:t>
            </a:r>
            <a:r>
              <a:rPr lang="en-US" altLang="ja-JP" sz="1600" dirty="0">
                <a:latin typeface="Meiryo UI" panose="020B0604030504040204" pitchFamily="50" charset="-128"/>
                <a:ea typeface="Meiryo UI" panose="020B0604030504040204" pitchFamily="50" charset="-128"/>
              </a:rPr>
              <a:t>Fee</a:t>
            </a:r>
            <a:r>
              <a:rPr lang="ja-JP" altLang="en-US" sz="1600" dirty="0">
                <a:latin typeface="Meiryo UI" panose="020B0604030504040204" pitchFamily="50" charset="-128"/>
                <a:ea typeface="Meiryo UI" panose="020B0604030504040204" pitchFamily="50" charset="-128"/>
              </a:rPr>
              <a:t>模块通信方式</a:t>
            </a:r>
          </a:p>
        </p:txBody>
      </p:sp>
      <p:sp>
        <p:nvSpPr>
          <p:cNvPr id="10" name="テキスト ボックス 9">
            <a:extLst>
              <a:ext uri="{FF2B5EF4-FFF2-40B4-BE49-F238E27FC236}">
                <a16:creationId xmlns:a16="http://schemas.microsoft.com/office/drawing/2014/main" id="{60BB7316-EA54-4286-9F5C-3BDAA4BD489E}"/>
              </a:ext>
            </a:extLst>
          </p:cNvPr>
          <p:cNvSpPr txBox="1"/>
          <p:nvPr/>
        </p:nvSpPr>
        <p:spPr>
          <a:xfrm>
            <a:off x="278296" y="3781643"/>
            <a:ext cx="8566770" cy="830997"/>
          </a:xfrm>
          <a:prstGeom prst="rect">
            <a:avLst/>
          </a:prstGeom>
          <a:noFill/>
        </p:spPr>
        <p:txBody>
          <a:bodyPr wrap="square">
            <a:spAutoFit/>
          </a:bodyPr>
          <a:lstStyle/>
          <a:p>
            <a:pPr algn="l"/>
            <a:r>
              <a:rPr lang="ja-JP" altLang="en-US" sz="1600" i="0" dirty="0">
                <a:effectLst/>
                <a:latin typeface="Meiryo UI" panose="020B0604030504040204" pitchFamily="50" charset="-128"/>
                <a:ea typeface="Meiryo UI" panose="020B0604030504040204" pitchFamily="50" charset="-128"/>
              </a:rPr>
              <a:t>轮询模式</a:t>
            </a:r>
            <a:r>
              <a:rPr lang="zh-CN" altLang="en-US" sz="1600" i="0" dirty="0">
                <a:effectLst/>
                <a:latin typeface="Meiryo UI" panose="020B0604030504040204" pitchFamily="50" charset="-128"/>
                <a:ea typeface="Meiryo UI" panose="020B0604030504040204" pitchFamily="50" charset="-128"/>
              </a:rPr>
              <a:t>：</a:t>
            </a:r>
            <a:r>
              <a:rPr lang="en-US" altLang="zh-CN" sz="1600" i="0" dirty="0">
                <a:effectLst/>
                <a:latin typeface="Meiryo UI" panose="020B0604030504040204" pitchFamily="50" charset="-128"/>
                <a:ea typeface="Meiryo UI" panose="020B0604030504040204" pitchFamily="50" charset="-128"/>
              </a:rPr>
              <a:t>Fee</a:t>
            </a:r>
            <a:r>
              <a:rPr lang="zh-CN" altLang="en-US" sz="1600" i="0" dirty="0">
                <a:effectLst/>
                <a:latin typeface="Meiryo UI" panose="020B0604030504040204" pitchFamily="50" charset="-128"/>
                <a:ea typeface="Meiryo UI" panose="020B0604030504040204" pitchFamily="50" charset="-128"/>
              </a:rPr>
              <a:t>模块周期调用</a:t>
            </a:r>
            <a:r>
              <a:rPr lang="en-US" altLang="zh-CN" sz="1600" i="0" dirty="0" err="1">
                <a:effectLst/>
                <a:latin typeface="Meiryo UI" panose="020B0604030504040204" pitchFamily="50" charset="-128"/>
                <a:ea typeface="Meiryo UI" panose="020B0604030504040204" pitchFamily="50" charset="-128"/>
              </a:rPr>
              <a:t>Fls</a:t>
            </a:r>
            <a:r>
              <a:rPr lang="zh-CN" altLang="en-US" sz="1600" i="0" dirty="0">
                <a:effectLst/>
                <a:latin typeface="Meiryo UI" panose="020B0604030504040204" pitchFamily="50" charset="-128"/>
                <a:ea typeface="Meiryo UI" panose="020B0604030504040204" pitchFamily="50" charset="-128"/>
              </a:rPr>
              <a:t>模块提供的</a:t>
            </a:r>
            <a:r>
              <a:rPr lang="en-US" altLang="zh-CN" sz="1600" i="0" dirty="0">
                <a:effectLst/>
                <a:latin typeface="Meiryo UI" panose="020B0604030504040204" pitchFamily="50" charset="-128"/>
                <a:ea typeface="Meiryo UI" panose="020B0604030504040204" pitchFamily="50" charset="-128"/>
              </a:rPr>
              <a:t>API</a:t>
            </a:r>
            <a:r>
              <a:rPr lang="zh-CN" altLang="en-US" sz="1600" i="0" dirty="0">
                <a:effectLst/>
                <a:latin typeface="Meiryo UI" panose="020B0604030504040204" pitchFamily="50" charset="-128"/>
                <a:ea typeface="Meiryo UI" panose="020B0604030504040204" pitchFamily="50" charset="-128"/>
              </a:rPr>
              <a:t>获得</a:t>
            </a:r>
            <a:r>
              <a:rPr lang="en-US" altLang="zh-CN" sz="1600" i="0" dirty="0" err="1">
                <a:effectLst/>
                <a:latin typeface="Meiryo UI" panose="020B0604030504040204" pitchFamily="50" charset="-128"/>
                <a:ea typeface="Meiryo UI" panose="020B0604030504040204" pitchFamily="50" charset="-128"/>
              </a:rPr>
              <a:t>Fls</a:t>
            </a:r>
            <a:r>
              <a:rPr lang="zh-CN" altLang="en-US" sz="1600" i="0" dirty="0">
                <a:effectLst/>
                <a:latin typeface="Meiryo UI" panose="020B0604030504040204" pitchFamily="50" charset="-128"/>
                <a:ea typeface="Meiryo UI" panose="020B0604030504040204" pitchFamily="50" charset="-128"/>
              </a:rPr>
              <a:t>模块的状态信息</a:t>
            </a:r>
            <a:endParaRPr lang="en-US" altLang="zh-CN" sz="1600" i="0" dirty="0">
              <a:effectLst/>
              <a:latin typeface="Meiryo UI" panose="020B0604030504040204" pitchFamily="50" charset="-128"/>
              <a:ea typeface="Meiryo UI" panose="020B0604030504040204" pitchFamily="50" charset="-128"/>
            </a:endParaRPr>
          </a:p>
          <a:p>
            <a:pPr algn="l"/>
            <a:r>
              <a:rPr lang="ja-JP" altLang="en-US" sz="1600" i="0" dirty="0">
                <a:effectLst/>
                <a:latin typeface="Meiryo UI" panose="020B0604030504040204" pitchFamily="50" charset="-128"/>
                <a:ea typeface="Meiryo UI" panose="020B0604030504040204" pitchFamily="50" charset="-128"/>
              </a:rPr>
              <a:t>回调模式</a:t>
            </a:r>
            <a:r>
              <a:rPr lang="zh-CN" altLang="en-US" sz="1600" dirty="0">
                <a:latin typeface="Meiryo UI" panose="020B0604030504040204" pitchFamily="50" charset="-128"/>
                <a:ea typeface="Meiryo UI" panose="020B0604030504040204" pitchFamily="50" charset="-128"/>
              </a:rPr>
              <a:t>：</a:t>
            </a:r>
            <a:r>
              <a:rPr lang="en-US" altLang="ja-JP" sz="1600" i="0" dirty="0" err="1">
                <a:effectLst/>
                <a:latin typeface="Meiryo UI" panose="020B0604030504040204" pitchFamily="50" charset="-128"/>
                <a:ea typeface="Meiryo UI" panose="020B0604030504040204" pitchFamily="50" charset="-128"/>
              </a:rPr>
              <a:t>Fls</a:t>
            </a:r>
            <a:r>
              <a:rPr lang="ja-JP" altLang="en-US" sz="1600" i="0" dirty="0">
                <a:effectLst/>
                <a:latin typeface="Meiryo UI" panose="020B0604030504040204" pitchFamily="50" charset="-128"/>
                <a:ea typeface="Meiryo UI" panose="020B0604030504040204" pitchFamily="50" charset="-128"/>
              </a:rPr>
              <a:t>模块的状态发生变更时，自动调用</a:t>
            </a:r>
            <a:r>
              <a:rPr lang="en-US" altLang="ja-JP" sz="1600" i="0" dirty="0">
                <a:effectLst/>
                <a:latin typeface="Meiryo UI" panose="020B0604030504040204" pitchFamily="50" charset="-128"/>
                <a:ea typeface="Meiryo UI" panose="020B0604030504040204" pitchFamily="50" charset="-128"/>
              </a:rPr>
              <a:t>Fee</a:t>
            </a:r>
            <a:r>
              <a:rPr lang="ja-JP" altLang="en-US" sz="1600" i="0" dirty="0">
                <a:effectLst/>
                <a:latin typeface="Meiryo UI" panose="020B0604030504040204" pitchFamily="50" charset="-128"/>
                <a:ea typeface="Meiryo UI" panose="020B0604030504040204" pitchFamily="50" charset="-128"/>
              </a:rPr>
              <a:t>模块提供的</a:t>
            </a:r>
            <a:r>
              <a:rPr lang="en-US" altLang="ja-JP" sz="1600" i="0" dirty="0">
                <a:effectLst/>
                <a:latin typeface="Meiryo UI" panose="020B0604030504040204" pitchFamily="50" charset="-128"/>
                <a:ea typeface="Meiryo UI" panose="020B0604030504040204" pitchFamily="50" charset="-128"/>
              </a:rPr>
              <a:t>callback function</a:t>
            </a:r>
            <a:r>
              <a:rPr lang="zh-CN" altLang="en-US" sz="1600" i="0" dirty="0">
                <a:effectLst/>
                <a:latin typeface="Meiryo UI" panose="020B0604030504040204" pitchFamily="50" charset="-128"/>
                <a:ea typeface="Meiryo UI" panose="020B0604030504040204" pitchFamily="50" charset="-128"/>
              </a:rPr>
              <a:t>向</a:t>
            </a:r>
            <a:r>
              <a:rPr lang="en-US" altLang="zh-CN" sz="1600" i="0" dirty="0">
                <a:effectLst/>
                <a:latin typeface="Meiryo UI" panose="020B0604030504040204" pitchFamily="50" charset="-128"/>
                <a:ea typeface="Meiryo UI" panose="020B0604030504040204" pitchFamily="50" charset="-128"/>
              </a:rPr>
              <a:t>Fee</a:t>
            </a:r>
            <a:r>
              <a:rPr lang="zh-CN" altLang="en-US" sz="1600" i="0" dirty="0">
                <a:effectLst/>
                <a:latin typeface="Meiryo UI" panose="020B0604030504040204" pitchFamily="50" charset="-128"/>
                <a:ea typeface="Meiryo UI" panose="020B0604030504040204" pitchFamily="50" charset="-128"/>
              </a:rPr>
              <a:t>模块报告新的状态</a:t>
            </a:r>
            <a:endParaRPr lang="ja-JP" altLang="en-US" sz="16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51806EA-2B95-4864-8917-4D70499CD9A2}"/>
              </a:ext>
            </a:extLst>
          </p:cNvPr>
          <p:cNvSpPr txBox="1"/>
          <p:nvPr/>
        </p:nvSpPr>
        <p:spPr>
          <a:xfrm>
            <a:off x="278296" y="4803140"/>
            <a:ext cx="8470168" cy="584775"/>
          </a:xfrm>
          <a:prstGeom prst="rect">
            <a:avLst/>
          </a:prstGeom>
          <a:noFill/>
        </p:spPr>
        <p:txBody>
          <a:bodyPr wrap="square">
            <a:spAutoFit/>
          </a:bodyPr>
          <a:lstStyle/>
          <a:p>
            <a:pPr algn="l"/>
            <a:r>
              <a:rPr lang="en-US" altLang="ja-JP" sz="1600" dirty="0">
                <a:latin typeface="Meiryo UI" panose="020B0604030504040204" pitchFamily="50" charset="-128"/>
                <a:ea typeface="Meiryo UI" panose="020B0604030504040204" pitchFamily="50" charset="-128"/>
              </a:rPr>
              <a:t>Flash</a:t>
            </a:r>
            <a:r>
              <a:rPr lang="ja-JP" altLang="en-US" sz="1600" dirty="0">
                <a:latin typeface="Meiryo UI" panose="020B0604030504040204" pitchFamily="50" charset="-128"/>
                <a:ea typeface="Meiryo UI" panose="020B0604030504040204" pitchFamily="50" charset="-128"/>
              </a:rPr>
              <a:t>的</a:t>
            </a:r>
            <a:r>
              <a:rPr lang="en-US" altLang="ja-JP" sz="1600" dirty="0">
                <a:latin typeface="Meiryo UI" panose="020B0604030504040204" pitchFamily="50" charset="-128"/>
                <a:ea typeface="Meiryo UI" panose="020B0604030504040204" pitchFamily="50" charset="-128"/>
              </a:rPr>
              <a:t>Read</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Write</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Erase</a:t>
            </a:r>
            <a:r>
              <a:rPr lang="ja-JP" altLang="en-US" sz="1600" dirty="0">
                <a:latin typeface="Meiryo UI" panose="020B0604030504040204" pitchFamily="50" charset="-128"/>
                <a:ea typeface="Meiryo UI" panose="020B0604030504040204" pitchFamily="50" charset="-128"/>
              </a:rPr>
              <a:t>操作很耗时，如果采用同步方式，</a:t>
            </a:r>
            <a:r>
              <a:rPr lang="en-US" altLang="ja-JP" sz="1600" dirty="0">
                <a:latin typeface="Meiryo UI" panose="020B0604030504040204" pitchFamily="50" charset="-128"/>
                <a:ea typeface="Meiryo UI" panose="020B0604030504040204" pitchFamily="50" charset="-128"/>
              </a:rPr>
              <a:t>CPU</a:t>
            </a:r>
            <a:r>
              <a:rPr lang="ja-JP" altLang="en-US" sz="1600" dirty="0">
                <a:latin typeface="Meiryo UI" panose="020B0604030504040204" pitchFamily="50" charset="-128"/>
                <a:ea typeface="Meiryo UI" panose="020B0604030504040204" pitchFamily="50" charset="-128"/>
              </a:rPr>
              <a:t>将长期被占用，所以</a:t>
            </a:r>
            <a:r>
              <a:rPr lang="en-US" altLang="ja-JP" sz="1600" dirty="0" err="1">
                <a:latin typeface="Meiryo UI" panose="020B0604030504040204" pitchFamily="50" charset="-128"/>
                <a:ea typeface="Meiryo UI" panose="020B0604030504040204" pitchFamily="50" charset="-128"/>
              </a:rPr>
              <a:t>Fls</a:t>
            </a:r>
            <a:r>
              <a:rPr lang="ja-JP" altLang="en-US" sz="1600" dirty="0">
                <a:latin typeface="Meiryo UI" panose="020B0604030504040204" pitchFamily="50" charset="-128"/>
                <a:ea typeface="Meiryo UI" panose="020B0604030504040204" pitchFamily="50" charset="-128"/>
              </a:rPr>
              <a:t>模块</a:t>
            </a:r>
            <a:r>
              <a:rPr lang="en-US" altLang="ja-JP" sz="1600" dirty="0">
                <a:latin typeface="Meiryo UI" panose="020B0604030504040204" pitchFamily="50" charset="-128"/>
                <a:ea typeface="Meiryo UI" panose="020B0604030504040204" pitchFamily="50" charset="-128"/>
              </a:rPr>
              <a:t>Read/Write/Erase</a:t>
            </a:r>
            <a:r>
              <a:rPr lang="ja-JP" altLang="en-US" sz="1600" dirty="0">
                <a:latin typeface="Meiryo UI" panose="020B0604030504040204" pitchFamily="50" charset="-128"/>
                <a:ea typeface="Meiryo UI" panose="020B0604030504040204" pitchFamily="50" charset="-128"/>
              </a:rPr>
              <a:t>操作采用异步方式，其他指令采用同步方式</a:t>
            </a:r>
          </a:p>
        </p:txBody>
      </p:sp>
    </p:spTree>
    <p:extLst>
      <p:ext uri="{BB962C8B-B14F-4D97-AF65-F5344CB8AC3E}">
        <p14:creationId xmlns:p14="http://schemas.microsoft.com/office/powerpoint/2010/main" val="215193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BA773-782F-4E27-A9EB-8732D4C61288}"/>
              </a:ext>
            </a:extLst>
          </p:cNvPr>
          <p:cNvSpPr>
            <a:spLocks noGrp="1"/>
          </p:cNvSpPr>
          <p:nvPr>
            <p:ph type="title"/>
          </p:nvPr>
        </p:nvSpPr>
        <p:spPr/>
        <p:txBody>
          <a:bodyPr/>
          <a:lstStyle/>
          <a:p>
            <a:r>
              <a:rPr lang="ja-JP" altLang="en-US" sz="3200" dirty="0">
                <a:latin typeface="微软雅黑"/>
                <a:ea typeface="微软雅黑"/>
                <a:cs typeface="Arial"/>
              </a:rPr>
              <a:t>存储</a:t>
            </a:r>
            <a:r>
              <a:rPr lang="zh-CN" altLang="en-US" dirty="0">
                <a:latin typeface="微软雅黑"/>
                <a:ea typeface="微软雅黑"/>
                <a:cs typeface="Arial"/>
              </a:rPr>
              <a:t>抽象</a:t>
            </a:r>
            <a:endParaRPr kumimoji="1" lang="ja-JP" altLang="en-US" dirty="0"/>
          </a:p>
        </p:txBody>
      </p:sp>
      <p:sp>
        <p:nvSpPr>
          <p:cNvPr id="3" name="コンテンツ プレースホルダー 2">
            <a:extLst>
              <a:ext uri="{FF2B5EF4-FFF2-40B4-BE49-F238E27FC236}">
                <a16:creationId xmlns:a16="http://schemas.microsoft.com/office/drawing/2014/main" id="{1C891845-E148-4ABE-8D04-64BEECD311CE}"/>
              </a:ext>
            </a:extLst>
          </p:cNvPr>
          <p:cNvSpPr>
            <a:spLocks noGrp="1"/>
          </p:cNvSpPr>
          <p:nvPr>
            <p:ph idx="1"/>
          </p:nvPr>
        </p:nvSpPr>
        <p:spPr/>
        <p:txBody>
          <a:bodyPr/>
          <a:lstStyle/>
          <a:p>
            <a:pPr marL="0" indent="0">
              <a:buNone/>
            </a:pPr>
            <a:endParaRPr lang="zh-CN" altLang="en-US" sz="1050" b="0" i="0" dirty="0">
              <a:effectLst/>
              <a:latin typeface="-apple-system"/>
            </a:endParaRPr>
          </a:p>
          <a:p>
            <a:pPr marL="0" indent="0">
              <a:buNone/>
            </a:pPr>
            <a:endParaRPr lang="zh-CN" altLang="en-US" sz="1200" b="0" i="0" dirty="0">
              <a:effectLst/>
              <a:latin typeface="-apple-system"/>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pPr marL="0" indent="0">
              <a:buNone/>
            </a:pPr>
            <a:endParaRPr lang="en-US" altLang="ja-JP" sz="1600" dirty="0">
              <a:latin typeface="Meiryo UI" panose="020B0604030504040204" pitchFamily="50" charset="-128"/>
              <a:ea typeface="Meiryo UI" panose="020B0604030504040204" pitchFamily="50" charset="-128"/>
            </a:endParaRPr>
          </a:p>
          <a:p>
            <a:endParaRPr lang="en-US" altLang="ja-JP" sz="1400" b="0" i="0" dirty="0">
              <a:solidFill>
                <a:srgbClr val="121212"/>
              </a:solidFill>
              <a:effectLst/>
              <a:latin typeface="-apple-system"/>
            </a:endParaRPr>
          </a:p>
        </p:txBody>
      </p:sp>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12</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8" name="テキスト ボックス 7">
            <a:extLst>
              <a:ext uri="{FF2B5EF4-FFF2-40B4-BE49-F238E27FC236}">
                <a16:creationId xmlns:a16="http://schemas.microsoft.com/office/drawing/2014/main" id="{7FE6FCDD-B9BF-4CF7-A336-06FDE34C4942}"/>
              </a:ext>
            </a:extLst>
          </p:cNvPr>
          <p:cNvSpPr txBox="1"/>
          <p:nvPr/>
        </p:nvSpPr>
        <p:spPr>
          <a:xfrm>
            <a:off x="-30114" y="803389"/>
            <a:ext cx="7194401" cy="369332"/>
          </a:xfrm>
          <a:prstGeom prst="rect">
            <a:avLst/>
          </a:prstGeom>
          <a:noFill/>
        </p:spPr>
        <p:txBody>
          <a:bodyPr wrap="square">
            <a:spAutoFit/>
          </a:bodyPr>
          <a:lstStyle/>
          <a:p>
            <a:r>
              <a:rPr lang="ja-JP" altLang="en-US" i="0" dirty="0">
                <a:solidFill>
                  <a:srgbClr val="4D4D4D"/>
                </a:solidFill>
                <a:effectLst/>
                <a:latin typeface="Meiryo UI" panose="020B0604030504040204" pitchFamily="50" charset="-128"/>
                <a:ea typeface="Meiryo UI" panose="020B0604030504040204" pitchFamily="50" charset="-128"/>
              </a:rPr>
              <a:t>双扇区算法换扇区过程在英飞凌中称为</a:t>
            </a:r>
            <a:r>
              <a:rPr lang="en-US" altLang="ja-JP" i="0" dirty="0">
                <a:solidFill>
                  <a:srgbClr val="4D4D4D"/>
                </a:solidFill>
                <a:effectLst/>
                <a:latin typeface="Meiryo UI" panose="020B0604030504040204" pitchFamily="50" charset="-128"/>
                <a:ea typeface="Meiryo UI" panose="020B0604030504040204" pitchFamily="50" charset="-128"/>
              </a:rPr>
              <a:t>GC</a:t>
            </a:r>
            <a:r>
              <a:rPr lang="ja-JP" altLang="en-US" i="0" dirty="0">
                <a:solidFill>
                  <a:srgbClr val="4D4D4D"/>
                </a:solidFill>
                <a:effectLst/>
                <a:latin typeface="Meiryo UI" panose="020B0604030504040204" pitchFamily="50" charset="-128"/>
                <a:ea typeface="Meiryo UI" panose="020B0604030504040204" pitchFamily="50" charset="-128"/>
              </a:rPr>
              <a:t>（</a:t>
            </a:r>
            <a:r>
              <a:rPr lang="en-US" altLang="ja-JP" i="0" dirty="0">
                <a:solidFill>
                  <a:srgbClr val="4D4D4D"/>
                </a:solidFill>
                <a:effectLst/>
                <a:latin typeface="Meiryo UI" panose="020B0604030504040204" pitchFamily="50" charset="-128"/>
                <a:ea typeface="Meiryo UI" panose="020B0604030504040204" pitchFamily="50" charset="-128"/>
              </a:rPr>
              <a:t>Garbage Collection</a:t>
            </a:r>
            <a:r>
              <a:rPr lang="ja-JP" altLang="en-US" i="0" dirty="0">
                <a:solidFill>
                  <a:srgbClr val="4D4D4D"/>
                </a:solidFill>
                <a:effectLst/>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9E92BA33-00B4-4BB7-906D-099D010446BC}"/>
              </a:ext>
            </a:extLst>
          </p:cNvPr>
          <p:cNvSpPr txBox="1"/>
          <p:nvPr/>
        </p:nvSpPr>
        <p:spPr>
          <a:xfrm>
            <a:off x="212576" y="1412776"/>
            <a:ext cx="6517233" cy="3323987"/>
          </a:xfrm>
          <a:prstGeom prst="rect">
            <a:avLst/>
          </a:prstGeom>
          <a:noFill/>
        </p:spPr>
        <p:txBody>
          <a:bodyPr wrap="square">
            <a:spAutoFit/>
          </a:bodyPr>
          <a:lstStyle/>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Fee模块会先获取两个FeeLogicalSector的状态，假设FeeLogicalSector0状态为Actived，FeeLogicalSector1状态为Not Actived</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需要存储的数据写入FeeLogicalSector0</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当FeeLogicalSector0存满后，把FeeLogicalSector0中的各个Block的最新数据copy到FeeLogicalSector1，同时将FeeLogicalSector1状态置为Actived</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将FeeLogicalSector0里的数据全部Erase，同时将FeeLogicalSector0的状态置为Not Actived</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新数据就依次存到FeeLogicalSector1</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当FeeLogicalSector1存满后，再将FeeLogicalSector1中各个Block的最新数据copy到FeeLogicalSector0；同时将FeeLogicalSector0状态置为Actived</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擦除FeeLogicalSector1里的数据，同时将FeeLogicalSector1的状态置为Not Actived</a:t>
            </a:r>
            <a:endParaRPr lang="en-US" altLang="ja-JP" sz="1400" dirty="0">
              <a:latin typeface="Meiryo UI" panose="020B0604030504040204" pitchFamily="50" charset="-128"/>
              <a:ea typeface="Meiryo UI" panose="020B0604030504040204" pitchFamily="50" charset="-128"/>
            </a:endParaRPr>
          </a:p>
          <a:p>
            <a:pPr marL="342900" indent="-342900" algn="l">
              <a:buFont typeface="+mj-ea"/>
              <a:buAutoNum type="circleNumDbPlain"/>
            </a:pPr>
            <a:r>
              <a:rPr lang="ja-JP" altLang="en-US" sz="1400" dirty="0">
                <a:latin typeface="Meiryo UI" panose="020B0604030504040204" pitchFamily="50" charset="-128"/>
                <a:ea typeface="Meiryo UI" panose="020B0604030504040204" pitchFamily="50" charset="-128"/>
              </a:rPr>
              <a:t>如此循环往复</a:t>
            </a:r>
          </a:p>
        </p:txBody>
      </p:sp>
      <p:sp>
        <p:nvSpPr>
          <p:cNvPr id="11" name="テキスト ボックス 10">
            <a:extLst>
              <a:ext uri="{FF2B5EF4-FFF2-40B4-BE49-F238E27FC236}">
                <a16:creationId xmlns:a16="http://schemas.microsoft.com/office/drawing/2014/main" id="{E8446C8F-6E34-481A-A47A-9C36B8C0AC22}"/>
              </a:ext>
            </a:extLst>
          </p:cNvPr>
          <p:cNvSpPr txBox="1"/>
          <p:nvPr/>
        </p:nvSpPr>
        <p:spPr>
          <a:xfrm>
            <a:off x="212576" y="4908833"/>
            <a:ext cx="8587283" cy="523220"/>
          </a:xfrm>
          <a:prstGeom prst="rect">
            <a:avLst/>
          </a:prstGeom>
          <a:noFill/>
        </p:spPr>
        <p:txBody>
          <a:bodyPr wrap="square">
            <a:spAutoFit/>
          </a:bodyPr>
          <a:lstStyle/>
          <a:p>
            <a:pPr algn="l"/>
            <a:r>
              <a:rPr lang="zh-CN" altLang="en-US" sz="1400" dirty="0">
                <a:latin typeface="Meiryo UI" panose="020B0604030504040204" pitchFamily="50" charset="-128"/>
                <a:ea typeface="Meiryo UI" panose="020B0604030504040204" pitchFamily="50" charset="-128"/>
              </a:rPr>
              <a:t>为了避免出现即时数据写到一半等待换扇区的情况，在</a:t>
            </a:r>
            <a:r>
              <a:rPr lang="en-US" altLang="ja-JP" sz="1400" dirty="0" err="1">
                <a:latin typeface="Meiryo UI" panose="020B0604030504040204" pitchFamily="50" charset="-128"/>
                <a:ea typeface="Meiryo UI" panose="020B0604030504040204" pitchFamily="50" charset="-128"/>
              </a:rPr>
              <a:t>FeeLogicalSector</a:t>
            </a:r>
            <a:r>
              <a:rPr lang="ja-JP" altLang="en-US" sz="1400" dirty="0">
                <a:latin typeface="Meiryo UI" panose="020B0604030504040204" pitchFamily="50" charset="-128"/>
                <a:ea typeface="Meiryo UI" panose="020B0604030504040204" pitchFamily="50" charset="-128"/>
              </a:rPr>
              <a:t>上设定阈值空间</a:t>
            </a:r>
            <a:r>
              <a:rPr lang="zh-CN" altLang="en-US"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当</a:t>
            </a:r>
            <a:r>
              <a:rPr lang="en-US" altLang="ja-JP" sz="1400" dirty="0" err="1">
                <a:latin typeface="Meiryo UI" panose="020B0604030504040204" pitchFamily="50" charset="-128"/>
                <a:ea typeface="Meiryo UI" panose="020B0604030504040204" pitchFamily="50" charset="-128"/>
              </a:rPr>
              <a:t>FeeLogicalSector</a:t>
            </a:r>
            <a:r>
              <a:rPr lang="ja-JP" altLang="en-US" sz="1400" dirty="0">
                <a:latin typeface="Meiryo UI" panose="020B0604030504040204" pitchFamily="50" charset="-128"/>
                <a:ea typeface="Meiryo UI" panose="020B0604030504040204" pitchFamily="50" charset="-128"/>
              </a:rPr>
              <a:t>上剩余空间小于</a:t>
            </a:r>
            <a:r>
              <a:rPr lang="en-US" altLang="ja-JP" sz="1400" dirty="0">
                <a:latin typeface="Meiryo UI" panose="020B0604030504040204" pitchFamily="50" charset="-128"/>
                <a:ea typeface="Meiryo UI" panose="020B0604030504040204" pitchFamily="50" charset="-128"/>
              </a:rPr>
              <a:t>Threshold Value</a:t>
            </a:r>
            <a:r>
              <a:rPr lang="ja-JP" altLang="en-US" sz="1400" dirty="0">
                <a:latin typeface="Meiryo UI" panose="020B0604030504040204" pitchFamily="50" charset="-128"/>
                <a:ea typeface="Meiryo UI" panose="020B0604030504040204" pitchFamily="50" charset="-128"/>
              </a:rPr>
              <a:t>时，自动触发换扇区操作</a:t>
            </a:r>
          </a:p>
        </p:txBody>
      </p:sp>
    </p:spTree>
    <p:extLst>
      <p:ext uri="{BB962C8B-B14F-4D97-AF65-F5344CB8AC3E}">
        <p14:creationId xmlns:p14="http://schemas.microsoft.com/office/powerpoint/2010/main" val="428580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FF36E-E726-4ED9-98D4-5FE0F174574C}"/>
              </a:ext>
            </a:extLst>
          </p:cNvPr>
          <p:cNvSpPr>
            <a:spLocks noGrp="1"/>
          </p:cNvSpPr>
          <p:nvPr>
            <p:ph type="title"/>
          </p:nvPr>
        </p:nvSpPr>
        <p:spPr/>
        <p:txBody>
          <a:bodyPr/>
          <a:lstStyle/>
          <a:p>
            <a:r>
              <a:rPr lang="ja-JP" altLang="en-US" sz="3200" dirty="0">
                <a:latin typeface="微软雅黑"/>
                <a:ea typeface="微软雅黑"/>
                <a:cs typeface="Arial"/>
              </a:rPr>
              <a:t>存储</a:t>
            </a:r>
            <a:r>
              <a:rPr lang="zh-CN" altLang="en-US" dirty="0">
                <a:latin typeface="微软雅黑"/>
                <a:ea typeface="微软雅黑"/>
                <a:cs typeface="Arial"/>
              </a:rPr>
              <a:t>抽象</a:t>
            </a:r>
            <a:endParaRPr kumimoji="1" lang="ja-JP" altLang="en-US" dirty="0"/>
          </a:p>
        </p:txBody>
      </p:sp>
      <p:sp>
        <p:nvSpPr>
          <p:cNvPr id="3" name="コンテンツ プレースホルダー 2">
            <a:extLst>
              <a:ext uri="{FF2B5EF4-FFF2-40B4-BE49-F238E27FC236}">
                <a16:creationId xmlns:a16="http://schemas.microsoft.com/office/drawing/2014/main" id="{ECF3C2A2-D204-44B0-BEA6-DB51B36D0398}"/>
              </a:ext>
            </a:extLst>
          </p:cNvPr>
          <p:cNvSpPr>
            <a:spLocks noGrp="1"/>
          </p:cNvSpPr>
          <p:nvPr>
            <p:ph idx="1"/>
          </p:nvPr>
        </p:nvSpPr>
        <p:spPr/>
        <p:txBody>
          <a:bodyPr/>
          <a:lstStyle/>
          <a:p>
            <a:r>
              <a:rPr kumimoji="1" lang="en-US" altLang="zh-CN" dirty="0" err="1"/>
              <a:t>Ea</a:t>
            </a:r>
            <a:endParaRPr kumimoji="1" lang="en-US" altLang="zh-CN" dirty="0"/>
          </a:p>
          <a:p>
            <a:pPr marL="0" indent="0">
              <a:buNone/>
            </a:pPr>
            <a:r>
              <a:rPr lang="en-US" altLang="zh-CN" dirty="0"/>
              <a:t>  </a:t>
            </a:r>
            <a:r>
              <a:rPr lang="en-US" altLang="zh-CN" sz="1400" dirty="0"/>
              <a:t>EEPROM Abstraction</a:t>
            </a:r>
            <a:r>
              <a:rPr lang="zh-CN" altLang="en-US" sz="1400" dirty="0"/>
              <a:t>，对</a:t>
            </a:r>
            <a:r>
              <a:rPr lang="en-US" altLang="zh-CN" sz="1400" dirty="0"/>
              <a:t>EEPROM</a:t>
            </a:r>
            <a:r>
              <a:rPr lang="zh-CN" altLang="en-US" sz="1400" dirty="0"/>
              <a:t>的抽象，调用</a:t>
            </a:r>
            <a:r>
              <a:rPr lang="en-US" altLang="zh-CN" sz="1400" dirty="0"/>
              <a:t>EEPROM</a:t>
            </a:r>
            <a:r>
              <a:rPr lang="zh-CN" altLang="en-US" sz="1400" dirty="0"/>
              <a:t>的驱动实现数据的读写等。但是</a:t>
            </a:r>
            <a:r>
              <a:rPr lang="en-US" altLang="zh-CN" sz="1400" dirty="0"/>
              <a:t>EEPROM</a:t>
            </a:r>
            <a:r>
              <a:rPr lang="zh-CN" altLang="en-US" sz="1400" dirty="0"/>
              <a:t>比较灵活， 不用一块一块的擦除，并且可以定点写入数据。</a:t>
            </a:r>
            <a:endParaRPr kumimoji="1" lang="ja-JP" altLang="en-US" dirty="0"/>
          </a:p>
        </p:txBody>
      </p:sp>
      <p:sp>
        <p:nvSpPr>
          <p:cNvPr id="4" name="スライド番号プレースホルダー 3">
            <a:extLst>
              <a:ext uri="{FF2B5EF4-FFF2-40B4-BE49-F238E27FC236}">
                <a16:creationId xmlns:a16="http://schemas.microsoft.com/office/drawing/2014/main" id="{73FA078F-214B-44EE-A861-2B41A4A6BF1C}"/>
              </a:ext>
            </a:extLst>
          </p:cNvPr>
          <p:cNvSpPr>
            <a:spLocks noGrp="1"/>
          </p:cNvSpPr>
          <p:nvPr>
            <p:ph type="sldNum" sz="quarter" idx="10"/>
          </p:nvPr>
        </p:nvSpPr>
        <p:spPr/>
        <p:txBody>
          <a:bodyPr/>
          <a:lstStyle/>
          <a:p>
            <a:fld id="{21BE506B-E3F0-41DC-ACB3-31B974666A3A}" type="slidenum">
              <a:rPr lang="de-DE" altLang="ja-JP" smtClean="0"/>
              <a:pPr/>
              <a:t>13</a:t>
            </a:fld>
            <a:endParaRPr lang="de-DE" altLang="ja-JP"/>
          </a:p>
        </p:txBody>
      </p:sp>
      <p:sp>
        <p:nvSpPr>
          <p:cNvPr id="5" name="フッター プレースホルダー 4">
            <a:extLst>
              <a:ext uri="{FF2B5EF4-FFF2-40B4-BE49-F238E27FC236}">
                <a16:creationId xmlns:a16="http://schemas.microsoft.com/office/drawing/2014/main" id="{8E7346E1-8C2E-44B5-845F-30E52D64A1D3}"/>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4098" name="Picture 2">
            <a:extLst>
              <a:ext uri="{FF2B5EF4-FFF2-40B4-BE49-F238E27FC236}">
                <a16:creationId xmlns:a16="http://schemas.microsoft.com/office/drawing/2014/main" id="{11055FAD-7E45-4EB5-AF97-314AAD3EB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 y="2204864"/>
            <a:ext cx="5040560" cy="387081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9A91F9D-AFBA-4C81-90E9-96E5B24FF4D0}"/>
              </a:ext>
            </a:extLst>
          </p:cNvPr>
          <p:cNvSpPr txBox="1"/>
          <p:nvPr/>
        </p:nvSpPr>
        <p:spPr>
          <a:xfrm>
            <a:off x="5679232" y="2025154"/>
            <a:ext cx="3275856" cy="2308324"/>
          </a:xfrm>
          <a:prstGeom prst="rect">
            <a:avLst/>
          </a:prstGeom>
          <a:noFill/>
        </p:spPr>
        <p:txBody>
          <a:bodyPr wrap="square">
            <a:spAutoFit/>
          </a:bodyPr>
          <a:lstStyle/>
          <a:p>
            <a:pPr algn="l"/>
            <a:r>
              <a:rPr lang="ja-JP" altLang="en-US" dirty="0"/>
              <a:t>Synchronous APIs</a:t>
            </a:r>
            <a:r>
              <a:rPr lang="zh-CN" altLang="en-US" dirty="0"/>
              <a:t>：</a:t>
            </a:r>
            <a:endParaRPr lang="en-US" altLang="zh-CN" dirty="0"/>
          </a:p>
          <a:p>
            <a:pPr algn="l"/>
            <a:r>
              <a:rPr lang="en-US" altLang="ja-JP" dirty="0" err="1"/>
              <a:t>Ea_Init</a:t>
            </a:r>
            <a:endParaRPr lang="en-US" altLang="ja-JP" dirty="0"/>
          </a:p>
          <a:p>
            <a:pPr algn="l"/>
            <a:r>
              <a:rPr lang="en-US" altLang="ja-JP" dirty="0" err="1"/>
              <a:t>Ea_SetMode</a:t>
            </a:r>
            <a:endParaRPr lang="en-US" altLang="ja-JP" dirty="0"/>
          </a:p>
          <a:p>
            <a:pPr algn="l"/>
            <a:r>
              <a:rPr lang="en-US" altLang="ja-JP" dirty="0" err="1"/>
              <a:t>Ea_GetStatus</a:t>
            </a:r>
            <a:endParaRPr lang="en-US" altLang="ja-JP" dirty="0"/>
          </a:p>
          <a:p>
            <a:pPr algn="l"/>
            <a:r>
              <a:rPr lang="en-US" altLang="ja-JP" dirty="0" err="1"/>
              <a:t>Ea_GetJobResult</a:t>
            </a:r>
            <a:endParaRPr lang="en-US" altLang="ja-JP" dirty="0"/>
          </a:p>
          <a:p>
            <a:pPr algn="l"/>
            <a:r>
              <a:rPr lang="en-US" altLang="ja-JP" dirty="0" err="1"/>
              <a:t>Ea_GetVersionInfo</a:t>
            </a:r>
            <a:endParaRPr lang="en-US" altLang="ja-JP" dirty="0"/>
          </a:p>
          <a:p>
            <a:pPr algn="l"/>
            <a:r>
              <a:rPr lang="en-US" altLang="ja-JP" dirty="0" err="1"/>
              <a:t>Ea_JobEndNotification</a:t>
            </a:r>
            <a:endParaRPr lang="en-US" altLang="ja-JP" dirty="0"/>
          </a:p>
          <a:p>
            <a:pPr algn="l"/>
            <a:r>
              <a:rPr lang="en-US" altLang="ja-JP" dirty="0" err="1"/>
              <a:t>Ea_JobErrorNotification</a:t>
            </a:r>
            <a:endParaRPr lang="ja-JP" altLang="en-US" dirty="0"/>
          </a:p>
        </p:txBody>
      </p:sp>
      <p:sp>
        <p:nvSpPr>
          <p:cNvPr id="8" name="テキスト ボックス 7">
            <a:extLst>
              <a:ext uri="{FF2B5EF4-FFF2-40B4-BE49-F238E27FC236}">
                <a16:creationId xmlns:a16="http://schemas.microsoft.com/office/drawing/2014/main" id="{E02DAD58-F2BB-4135-8FF6-7E74D8C47FAF}"/>
              </a:ext>
            </a:extLst>
          </p:cNvPr>
          <p:cNvSpPr txBox="1"/>
          <p:nvPr/>
        </p:nvSpPr>
        <p:spPr>
          <a:xfrm>
            <a:off x="5707807" y="4511278"/>
            <a:ext cx="3275856" cy="1754326"/>
          </a:xfrm>
          <a:prstGeom prst="rect">
            <a:avLst/>
          </a:prstGeom>
          <a:noFill/>
        </p:spPr>
        <p:txBody>
          <a:bodyPr wrap="square">
            <a:spAutoFit/>
          </a:bodyPr>
          <a:lstStyle/>
          <a:p>
            <a:pPr algn="l"/>
            <a:r>
              <a:rPr lang="en-US" altLang="ja-JP" dirty="0"/>
              <a:t>Asynchronous APIs</a:t>
            </a:r>
          </a:p>
          <a:p>
            <a:pPr algn="l"/>
            <a:r>
              <a:rPr lang="en-US" altLang="ja-JP" dirty="0" err="1"/>
              <a:t>Ea_Read</a:t>
            </a:r>
            <a:endParaRPr lang="en-US" altLang="ja-JP" dirty="0"/>
          </a:p>
          <a:p>
            <a:pPr algn="l"/>
            <a:r>
              <a:rPr lang="en-US" altLang="ja-JP" dirty="0" err="1"/>
              <a:t>Ea_Write</a:t>
            </a:r>
            <a:endParaRPr lang="en-US" altLang="ja-JP" dirty="0"/>
          </a:p>
          <a:p>
            <a:pPr algn="l"/>
            <a:r>
              <a:rPr lang="en-US" altLang="ja-JP" dirty="0" err="1"/>
              <a:t>Ea_InvalidateBlock</a:t>
            </a:r>
            <a:endParaRPr lang="en-US" altLang="ja-JP" dirty="0"/>
          </a:p>
          <a:p>
            <a:pPr algn="l"/>
            <a:r>
              <a:rPr lang="en-US" altLang="ja-JP" dirty="0" err="1"/>
              <a:t>Ea_EraseImmediateBlcok</a:t>
            </a:r>
            <a:endParaRPr lang="en-US" altLang="ja-JP" dirty="0"/>
          </a:p>
          <a:p>
            <a:pPr algn="l"/>
            <a:r>
              <a:rPr lang="en-US" altLang="ja-JP" dirty="0" err="1"/>
              <a:t>Ea_Cancel</a:t>
            </a:r>
            <a:endParaRPr lang="ja-JP" altLang="en-US" dirty="0"/>
          </a:p>
        </p:txBody>
      </p:sp>
    </p:spTree>
    <p:extLst>
      <p:ext uri="{BB962C8B-B14F-4D97-AF65-F5344CB8AC3E}">
        <p14:creationId xmlns:p14="http://schemas.microsoft.com/office/powerpoint/2010/main" val="313911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DFF36E-E726-4ED9-98D4-5FE0F174574C}"/>
              </a:ext>
            </a:extLst>
          </p:cNvPr>
          <p:cNvSpPr>
            <a:spLocks noGrp="1"/>
          </p:cNvSpPr>
          <p:nvPr>
            <p:ph type="title"/>
          </p:nvPr>
        </p:nvSpPr>
        <p:spPr/>
        <p:txBody>
          <a:bodyPr/>
          <a:lstStyle/>
          <a:p>
            <a:r>
              <a:rPr lang="ja-JP" altLang="en-US" sz="3200" dirty="0">
                <a:latin typeface="微软雅黑"/>
                <a:ea typeface="微软雅黑"/>
                <a:cs typeface="Arial"/>
              </a:rPr>
              <a:t>存储</a:t>
            </a:r>
            <a:r>
              <a:rPr lang="zh-CN" altLang="en-US" dirty="0">
                <a:latin typeface="微软雅黑"/>
                <a:ea typeface="微软雅黑"/>
                <a:cs typeface="Arial"/>
              </a:rPr>
              <a:t>抽象</a:t>
            </a:r>
            <a:endParaRPr kumimoji="1" lang="ja-JP" altLang="en-US" dirty="0"/>
          </a:p>
        </p:txBody>
      </p:sp>
      <p:sp>
        <p:nvSpPr>
          <p:cNvPr id="3" name="コンテンツ プレースホルダー 2">
            <a:extLst>
              <a:ext uri="{FF2B5EF4-FFF2-40B4-BE49-F238E27FC236}">
                <a16:creationId xmlns:a16="http://schemas.microsoft.com/office/drawing/2014/main" id="{ECF3C2A2-D204-44B0-BEA6-DB51B36D0398}"/>
              </a:ext>
            </a:extLst>
          </p:cNvPr>
          <p:cNvSpPr>
            <a:spLocks noGrp="1"/>
          </p:cNvSpPr>
          <p:nvPr>
            <p:ph idx="1"/>
          </p:nvPr>
        </p:nvSpPr>
        <p:spPr/>
        <p:txBody>
          <a:bodyPr/>
          <a:lstStyle/>
          <a:p>
            <a:r>
              <a:rPr kumimoji="1" lang="en-US" altLang="zh-CN" dirty="0" err="1"/>
              <a:t>Ea</a:t>
            </a:r>
            <a:r>
              <a:rPr kumimoji="1" lang="zh-CN" altLang="en-US" dirty="0"/>
              <a:t>和</a:t>
            </a:r>
            <a:r>
              <a:rPr kumimoji="1" lang="en-US" altLang="zh-CN" dirty="0"/>
              <a:t>Fee</a:t>
            </a:r>
            <a:r>
              <a:rPr kumimoji="1" lang="zh-CN" altLang="en-US" dirty="0"/>
              <a:t>的区别</a:t>
            </a:r>
            <a:endParaRPr kumimoji="1" lang="en-US" altLang="zh-CN" dirty="0"/>
          </a:p>
          <a:p>
            <a:pPr marL="0" indent="0">
              <a:buNone/>
            </a:pPr>
            <a:r>
              <a:rPr lang="en-US" altLang="zh-CN" dirty="0"/>
              <a:t>  </a:t>
            </a:r>
            <a:r>
              <a:rPr lang="en-US" altLang="zh-CN" sz="1600" b="0" i="0" dirty="0">
                <a:solidFill>
                  <a:srgbClr val="121212"/>
                </a:solidFill>
                <a:effectLst/>
                <a:latin typeface="-apple-system"/>
              </a:rPr>
              <a:t>1.</a:t>
            </a:r>
            <a:r>
              <a:rPr lang="zh-CN" altLang="en-US" sz="1600" b="0" i="0" dirty="0">
                <a:solidFill>
                  <a:srgbClr val="121212"/>
                </a:solidFill>
                <a:effectLst/>
                <a:latin typeface="-apple-system"/>
              </a:rPr>
              <a:t>擦写方式不同</a:t>
            </a:r>
            <a:endParaRPr lang="en-US" altLang="zh-CN" sz="1600" b="0" i="0" dirty="0">
              <a:solidFill>
                <a:srgbClr val="121212"/>
              </a:solidFill>
              <a:effectLst/>
              <a:latin typeface="-apple-system"/>
            </a:endParaRPr>
          </a:p>
          <a:p>
            <a:pPr marL="0" indent="0">
              <a:buNone/>
            </a:pPr>
            <a:r>
              <a:rPr kumimoji="1" lang="en-US" altLang="ja-JP" sz="1600" dirty="0">
                <a:solidFill>
                  <a:srgbClr val="121212"/>
                </a:solidFill>
                <a:latin typeface="-apple-system"/>
              </a:rPr>
              <a:t>     </a:t>
            </a:r>
            <a:r>
              <a:rPr lang="en-US" altLang="ja-JP" sz="1400" i="0" dirty="0">
                <a:solidFill>
                  <a:srgbClr val="121212"/>
                </a:solidFill>
                <a:effectLst/>
                <a:latin typeface="Meiryo UI" panose="020B0604030504040204" pitchFamily="50" charset="-128"/>
                <a:ea typeface="Meiryo UI" panose="020B0604030504040204" pitchFamily="50" charset="-128"/>
              </a:rPr>
              <a:t>Flash</a:t>
            </a:r>
            <a:r>
              <a:rPr lang="zh-CN" altLang="en-US" sz="1400" dirty="0">
                <a:solidFill>
                  <a:srgbClr val="121212"/>
                </a:solidFill>
                <a:latin typeface="Meiryo UI" panose="020B0604030504040204" pitchFamily="50" charset="-128"/>
                <a:ea typeface="Meiryo UI" panose="020B0604030504040204" pitchFamily="50" charset="-128"/>
              </a:rPr>
              <a:t>：</a:t>
            </a:r>
            <a:r>
              <a:rPr lang="ja-JP" altLang="en-US" sz="1400" i="0" dirty="0">
                <a:solidFill>
                  <a:srgbClr val="121212"/>
                </a:solidFill>
                <a:effectLst/>
                <a:latin typeface="Meiryo UI" panose="020B0604030504040204" pitchFamily="50" charset="-128"/>
                <a:ea typeface="Meiryo UI" panose="020B0604030504040204" pitchFamily="50" charset="-128"/>
              </a:rPr>
              <a:t>整片擦除</a:t>
            </a:r>
            <a:r>
              <a:rPr lang="zh-CN" altLang="en-US" sz="1400" i="0" dirty="0">
                <a:solidFill>
                  <a:srgbClr val="121212"/>
                </a:solidFill>
                <a:effectLst/>
                <a:latin typeface="Meiryo UI" panose="020B0604030504040204" pitchFamily="50" charset="-128"/>
                <a:ea typeface="Meiryo UI" panose="020B0604030504040204" pitchFamily="50" charset="-128"/>
              </a:rPr>
              <a:t>，每次在</a:t>
            </a:r>
            <a:r>
              <a:rPr lang="en-US" altLang="zh-CN" sz="1400" i="0" dirty="0">
                <a:solidFill>
                  <a:srgbClr val="121212"/>
                </a:solidFill>
                <a:effectLst/>
                <a:latin typeface="Meiryo UI" panose="020B0604030504040204" pitchFamily="50" charset="-128"/>
                <a:ea typeface="Meiryo UI" panose="020B0604030504040204" pitchFamily="50" charset="-128"/>
              </a:rPr>
              <a:t>Flash</a:t>
            </a:r>
            <a:r>
              <a:rPr lang="zh-CN" altLang="en-US" sz="1400" i="0" dirty="0">
                <a:solidFill>
                  <a:srgbClr val="121212"/>
                </a:solidFill>
                <a:effectLst/>
                <a:latin typeface="Meiryo UI" panose="020B0604030504040204" pitchFamily="50" charset="-128"/>
                <a:ea typeface="Meiryo UI" panose="020B0604030504040204" pitchFamily="50" charset="-128"/>
              </a:rPr>
              <a:t>里修改数据的时候，要先擦除再写入</a:t>
            </a:r>
            <a:endParaRPr lang="en-US" altLang="zh-CN" sz="1400" i="0" dirty="0">
              <a:solidFill>
                <a:srgbClr val="121212"/>
              </a:solidFill>
              <a:effectLst/>
              <a:latin typeface="Meiryo UI" panose="020B0604030504040204" pitchFamily="50" charset="-128"/>
              <a:ea typeface="Meiryo UI" panose="020B0604030504040204" pitchFamily="50" charset="-128"/>
            </a:endParaRPr>
          </a:p>
          <a:p>
            <a:pPr marL="0" indent="0">
              <a:buNone/>
            </a:pPr>
            <a:r>
              <a:rPr kumimoji="1" lang="en-US" altLang="ja-JP" sz="1400" dirty="0">
                <a:solidFill>
                  <a:srgbClr val="121212"/>
                </a:solidFill>
                <a:latin typeface="Meiryo UI" panose="020B0604030504040204" pitchFamily="50" charset="-128"/>
                <a:ea typeface="Meiryo UI" panose="020B0604030504040204" pitchFamily="50" charset="-128"/>
              </a:rPr>
              <a:t>    </a:t>
            </a:r>
            <a:r>
              <a:rPr kumimoji="1" lang="en-US" altLang="zh-CN" sz="1400" dirty="0">
                <a:solidFill>
                  <a:srgbClr val="121212"/>
                </a:solidFill>
                <a:latin typeface="Meiryo UI" panose="020B0604030504040204" pitchFamily="50" charset="-128"/>
                <a:ea typeface="Meiryo UI" panose="020B0604030504040204" pitchFamily="50" charset="-128"/>
              </a:rPr>
              <a:t>EEPROM</a:t>
            </a:r>
            <a:r>
              <a:rPr kumimoji="1" lang="zh-CN" altLang="en-US" sz="1400" dirty="0">
                <a:solidFill>
                  <a:srgbClr val="121212"/>
                </a:solidFill>
                <a:latin typeface="Meiryo UI" panose="020B0604030504040204" pitchFamily="50" charset="-128"/>
                <a:ea typeface="Meiryo UI" panose="020B0604030504040204" pitchFamily="50" charset="-128"/>
              </a:rPr>
              <a:t>：</a:t>
            </a:r>
            <a:r>
              <a:rPr lang="zh-CN" altLang="en-US" sz="1400" i="0" dirty="0">
                <a:solidFill>
                  <a:srgbClr val="121212"/>
                </a:solidFill>
                <a:effectLst/>
                <a:latin typeface="Meiryo UI" panose="020B0604030504040204" pitchFamily="50" charset="-128"/>
                <a:ea typeface="Meiryo UI" panose="020B0604030504040204" pitchFamily="50" charset="-128"/>
              </a:rPr>
              <a:t>直接修改，可以修改单字节，读写速度较慢一点</a:t>
            </a:r>
            <a:endParaRPr lang="en-US" altLang="zh-CN" sz="1400" i="0" dirty="0">
              <a:solidFill>
                <a:srgbClr val="121212"/>
              </a:solidFill>
              <a:effectLst/>
              <a:latin typeface="Meiryo UI" panose="020B0604030504040204" pitchFamily="50" charset="-128"/>
              <a:ea typeface="Meiryo UI" panose="020B0604030504040204" pitchFamily="50" charset="-128"/>
            </a:endParaRPr>
          </a:p>
          <a:p>
            <a:pPr marL="0" indent="0">
              <a:buNone/>
            </a:pPr>
            <a:endParaRPr kumimoji="1" lang="en-US" altLang="ja-JP" sz="1400" dirty="0">
              <a:solidFill>
                <a:srgbClr val="121212"/>
              </a:solidFill>
              <a:latin typeface="Meiryo UI" panose="020B0604030504040204" pitchFamily="50" charset="-128"/>
              <a:ea typeface="Meiryo UI" panose="020B0604030504040204" pitchFamily="50" charset="-128"/>
            </a:endParaRPr>
          </a:p>
          <a:p>
            <a:pPr marL="0" indent="0">
              <a:buNone/>
            </a:pPr>
            <a:r>
              <a:rPr lang="en-US" altLang="ja-JP" sz="1400" dirty="0">
                <a:solidFill>
                  <a:srgbClr val="121212"/>
                </a:solidFill>
                <a:latin typeface="Meiryo UI" panose="020B0604030504040204" pitchFamily="50" charset="-128"/>
                <a:ea typeface="Meiryo UI" panose="020B0604030504040204" pitchFamily="50" charset="-128"/>
              </a:rPr>
              <a:t>    </a:t>
            </a:r>
            <a:r>
              <a:rPr lang="en-US" altLang="ja-JP" sz="1600" b="0" i="0" dirty="0">
                <a:solidFill>
                  <a:srgbClr val="121212"/>
                </a:solidFill>
                <a:effectLst/>
                <a:latin typeface="-apple-system"/>
              </a:rPr>
              <a:t>2.</a:t>
            </a:r>
            <a:r>
              <a:rPr lang="ja-JP" altLang="en-US" sz="1600" b="0" i="0" dirty="0">
                <a:solidFill>
                  <a:srgbClr val="121212"/>
                </a:solidFill>
                <a:effectLst/>
                <a:latin typeface="-apple-system"/>
              </a:rPr>
              <a:t>擦写次数</a:t>
            </a:r>
            <a:endParaRPr lang="en-US" altLang="ja-JP" sz="2000" b="0" i="0" dirty="0">
              <a:solidFill>
                <a:srgbClr val="121212"/>
              </a:solidFill>
              <a:effectLst/>
              <a:latin typeface="Meiryo UI" panose="020B0604030504040204" pitchFamily="50" charset="-128"/>
              <a:ea typeface="Meiryo UI" panose="020B0604030504040204" pitchFamily="50" charset="-128"/>
            </a:endParaRPr>
          </a:p>
          <a:p>
            <a:pPr marL="0" indent="0">
              <a:buNone/>
            </a:pPr>
            <a:r>
              <a:rPr kumimoji="1" lang="en-US" altLang="ja-JP" sz="1400" dirty="0">
                <a:solidFill>
                  <a:srgbClr val="121212"/>
                </a:solidFill>
                <a:latin typeface="Meiryo UI" panose="020B0604030504040204" pitchFamily="50" charset="-128"/>
                <a:ea typeface="Meiryo UI" panose="020B0604030504040204" pitchFamily="50" charset="-128"/>
              </a:rPr>
              <a:t>    </a:t>
            </a:r>
            <a:r>
              <a:rPr lang="en-US" altLang="ja-JP" sz="1400" b="0" i="0" dirty="0">
                <a:solidFill>
                  <a:srgbClr val="121212"/>
                </a:solidFill>
                <a:effectLst/>
                <a:latin typeface="-apple-system"/>
              </a:rPr>
              <a:t>Flash</a:t>
            </a:r>
            <a:r>
              <a:rPr lang="zh-CN" altLang="en-US" sz="1400" dirty="0">
                <a:solidFill>
                  <a:srgbClr val="121212"/>
                </a:solidFill>
                <a:latin typeface="-apple-system"/>
              </a:rPr>
              <a:t>与</a:t>
            </a:r>
            <a:r>
              <a:rPr lang="en-US" altLang="ja-JP" sz="1400" b="0" i="0" dirty="0">
                <a:solidFill>
                  <a:srgbClr val="121212"/>
                </a:solidFill>
                <a:effectLst/>
                <a:latin typeface="-apple-system"/>
              </a:rPr>
              <a:t>EEPROM</a:t>
            </a:r>
            <a:r>
              <a:rPr lang="zh-CN" altLang="en-US" sz="1400" b="0" i="0" dirty="0">
                <a:solidFill>
                  <a:srgbClr val="121212"/>
                </a:solidFill>
                <a:effectLst/>
                <a:latin typeface="-apple-system"/>
              </a:rPr>
              <a:t>相比</a:t>
            </a:r>
            <a:r>
              <a:rPr lang="ja-JP" altLang="en-US" sz="1400" b="0" i="0" dirty="0">
                <a:solidFill>
                  <a:srgbClr val="121212"/>
                </a:solidFill>
                <a:effectLst/>
                <a:latin typeface="-apple-system"/>
              </a:rPr>
              <a:t>较少</a:t>
            </a:r>
            <a:endParaRPr lang="en-US" altLang="ja-JP" sz="1400" b="0" i="0" dirty="0">
              <a:solidFill>
                <a:srgbClr val="121212"/>
              </a:solidFill>
              <a:effectLst/>
              <a:latin typeface="-apple-system"/>
            </a:endParaRPr>
          </a:p>
          <a:p>
            <a:pPr marL="0" indent="0">
              <a:buNone/>
            </a:pPr>
            <a:endParaRPr kumimoji="1" lang="en-US" altLang="ja-JP" sz="1400" dirty="0">
              <a:solidFill>
                <a:srgbClr val="121212"/>
              </a:solidFill>
              <a:latin typeface="-apple-system"/>
              <a:ea typeface="Meiryo UI" panose="020B0604030504040204" pitchFamily="50" charset="-128"/>
            </a:endParaRPr>
          </a:p>
          <a:p>
            <a:pPr marL="0" indent="0">
              <a:buNone/>
            </a:pPr>
            <a:r>
              <a:rPr lang="en-US" altLang="ja-JP" sz="1400" dirty="0">
                <a:solidFill>
                  <a:srgbClr val="121212"/>
                </a:solidFill>
                <a:latin typeface="-apple-system"/>
                <a:ea typeface="Meiryo UI" panose="020B0604030504040204" pitchFamily="50" charset="-128"/>
              </a:rPr>
              <a:t>      </a:t>
            </a:r>
            <a:r>
              <a:rPr lang="en-US" altLang="ja-JP" sz="1600" dirty="0">
                <a:solidFill>
                  <a:srgbClr val="121212"/>
                </a:solidFill>
                <a:latin typeface="-apple-system"/>
                <a:ea typeface="Meiryo UI" panose="020B0604030504040204" pitchFamily="50" charset="-128"/>
              </a:rPr>
              <a:t>3.</a:t>
            </a:r>
            <a:r>
              <a:rPr lang="zh-CN" altLang="en-US" sz="1600" dirty="0">
                <a:solidFill>
                  <a:srgbClr val="121212"/>
                </a:solidFill>
                <a:latin typeface="-apple-system"/>
                <a:ea typeface="Meiryo UI" panose="020B0604030504040204" pitchFamily="50" charset="-128"/>
              </a:rPr>
              <a:t>经济角度</a:t>
            </a:r>
            <a:endParaRPr lang="en-US" altLang="zh-CN" sz="1400" dirty="0">
              <a:solidFill>
                <a:srgbClr val="121212"/>
              </a:solidFill>
              <a:latin typeface="-apple-system"/>
              <a:ea typeface="Meiryo UI" panose="020B0604030504040204" pitchFamily="50" charset="-128"/>
            </a:endParaRPr>
          </a:p>
          <a:p>
            <a:pPr marL="0" indent="0">
              <a:buNone/>
            </a:pPr>
            <a:r>
              <a:rPr kumimoji="1" lang="en-US" altLang="ja-JP" sz="1400" dirty="0">
                <a:solidFill>
                  <a:srgbClr val="121212"/>
                </a:solidFill>
                <a:latin typeface="-apple-system"/>
                <a:ea typeface="Meiryo UI" panose="020B0604030504040204" pitchFamily="50" charset="-128"/>
              </a:rPr>
              <a:t>      </a:t>
            </a:r>
            <a:r>
              <a:rPr lang="en-US" altLang="ja-JP" sz="1400" b="0" i="0" dirty="0">
                <a:solidFill>
                  <a:srgbClr val="121212"/>
                </a:solidFill>
                <a:effectLst/>
                <a:latin typeface="-apple-system"/>
              </a:rPr>
              <a:t>Flash</a:t>
            </a:r>
            <a:r>
              <a:rPr lang="zh-CN" altLang="en-US" sz="1400" dirty="0">
                <a:solidFill>
                  <a:srgbClr val="121212"/>
                </a:solidFill>
                <a:latin typeface="-apple-system"/>
              </a:rPr>
              <a:t>与</a:t>
            </a:r>
            <a:r>
              <a:rPr lang="en-US" altLang="ja-JP" sz="1400" b="0" i="0" dirty="0">
                <a:solidFill>
                  <a:srgbClr val="121212"/>
                </a:solidFill>
                <a:effectLst/>
                <a:latin typeface="-apple-system"/>
              </a:rPr>
              <a:t>EEPROM</a:t>
            </a:r>
            <a:r>
              <a:rPr lang="zh-CN" altLang="en-US" sz="1400" b="0" i="0" dirty="0">
                <a:solidFill>
                  <a:srgbClr val="121212"/>
                </a:solidFill>
                <a:effectLst/>
                <a:latin typeface="-apple-system"/>
              </a:rPr>
              <a:t>相比</a:t>
            </a:r>
            <a:r>
              <a:rPr lang="ja-JP" altLang="en-US" sz="1400" b="0" i="0" dirty="0">
                <a:solidFill>
                  <a:srgbClr val="121212"/>
                </a:solidFill>
                <a:effectLst/>
                <a:latin typeface="-apple-system"/>
              </a:rPr>
              <a:t>较</a:t>
            </a:r>
            <a:r>
              <a:rPr lang="zh-CN" altLang="en-US" sz="1400" b="0" i="0" dirty="0">
                <a:solidFill>
                  <a:srgbClr val="121212"/>
                </a:solidFill>
                <a:effectLst/>
                <a:latin typeface="-apple-system"/>
              </a:rPr>
              <a:t>便宜</a:t>
            </a:r>
            <a:endParaRPr lang="en-US" altLang="zh-CN" sz="1400" b="0" i="0" dirty="0">
              <a:solidFill>
                <a:srgbClr val="121212"/>
              </a:solidFill>
              <a:effectLst/>
              <a:latin typeface="-apple-system"/>
            </a:endParaRPr>
          </a:p>
          <a:p>
            <a:pPr marL="0" indent="0">
              <a:buNone/>
            </a:pPr>
            <a:r>
              <a:rPr lang="en-US" altLang="ja-JP" sz="1400" dirty="0">
                <a:solidFill>
                  <a:srgbClr val="121212"/>
                </a:solidFill>
                <a:latin typeface="-apple-system"/>
              </a:rPr>
              <a:t>     </a:t>
            </a:r>
          </a:p>
          <a:p>
            <a:pPr marL="0" indent="0">
              <a:buNone/>
            </a:pPr>
            <a:r>
              <a:rPr lang="en-US" altLang="ja-JP" sz="1400" b="0" i="0" dirty="0">
                <a:solidFill>
                  <a:srgbClr val="121212"/>
                </a:solidFill>
                <a:effectLst/>
                <a:latin typeface="-apple-system"/>
              </a:rPr>
              <a:t>       </a:t>
            </a:r>
            <a:r>
              <a:rPr lang="en-US" altLang="ja-JP" sz="1600" b="0" i="0" dirty="0">
                <a:solidFill>
                  <a:srgbClr val="121212"/>
                </a:solidFill>
                <a:effectLst/>
                <a:latin typeface="-apple-system"/>
              </a:rPr>
              <a:t>4.</a:t>
            </a:r>
            <a:r>
              <a:rPr lang="zh-CN" altLang="en-US" sz="1600" b="0" i="0" dirty="0">
                <a:solidFill>
                  <a:srgbClr val="121212"/>
                </a:solidFill>
                <a:effectLst/>
                <a:latin typeface="-apple-system"/>
              </a:rPr>
              <a:t>需求角度</a:t>
            </a:r>
            <a:endParaRPr lang="en-US" altLang="zh-CN" sz="1400" b="0" i="0" dirty="0">
              <a:solidFill>
                <a:srgbClr val="121212"/>
              </a:solidFill>
              <a:effectLst/>
              <a:latin typeface="-apple-system"/>
            </a:endParaRPr>
          </a:p>
          <a:p>
            <a:pPr marL="0" indent="0">
              <a:buNone/>
            </a:pPr>
            <a:r>
              <a:rPr lang="en-US" altLang="ja-JP" sz="1400" dirty="0">
                <a:solidFill>
                  <a:srgbClr val="121212"/>
                </a:solidFill>
                <a:latin typeface="-apple-system"/>
              </a:rPr>
              <a:t>      </a:t>
            </a:r>
            <a:r>
              <a:rPr lang="en-US" altLang="ja-JP" sz="1400" b="0" i="0" dirty="0">
                <a:solidFill>
                  <a:srgbClr val="121212"/>
                </a:solidFill>
                <a:effectLst/>
                <a:latin typeface="-apple-system"/>
              </a:rPr>
              <a:t>Flash</a:t>
            </a:r>
            <a:r>
              <a:rPr lang="zh-CN" altLang="en-US" sz="1400" dirty="0">
                <a:solidFill>
                  <a:srgbClr val="121212"/>
                </a:solidFill>
                <a:latin typeface="-apple-system"/>
              </a:rPr>
              <a:t>：</a:t>
            </a:r>
            <a:r>
              <a:rPr lang="zh-CN" altLang="en-US" sz="1400" b="0" i="0" dirty="0">
                <a:solidFill>
                  <a:srgbClr val="121212"/>
                </a:solidFill>
                <a:effectLst/>
                <a:latin typeface="-apple-system"/>
              </a:rPr>
              <a:t>存储一些不容易改变的数据，如车辆的一些出厂数据（</a:t>
            </a:r>
            <a:r>
              <a:rPr lang="en-US" altLang="zh-CN" sz="1400" b="0" i="0" dirty="0">
                <a:solidFill>
                  <a:srgbClr val="121212"/>
                </a:solidFill>
                <a:effectLst/>
                <a:latin typeface="-apple-system"/>
              </a:rPr>
              <a:t>VIN</a:t>
            </a:r>
            <a:r>
              <a:rPr lang="zh-CN" altLang="en-US" sz="1400" b="0" i="0" dirty="0">
                <a:solidFill>
                  <a:srgbClr val="121212"/>
                </a:solidFill>
                <a:effectLst/>
                <a:latin typeface="-apple-system"/>
              </a:rPr>
              <a:t>码）等</a:t>
            </a:r>
            <a:endParaRPr lang="en-US" altLang="zh-CN" sz="1400" b="0" i="0" dirty="0">
              <a:solidFill>
                <a:srgbClr val="121212"/>
              </a:solidFill>
              <a:effectLst/>
              <a:latin typeface="-apple-system"/>
            </a:endParaRPr>
          </a:p>
          <a:p>
            <a:pPr marL="0" indent="0">
              <a:buNone/>
            </a:pPr>
            <a:r>
              <a:rPr lang="en-US" altLang="zh-CN" sz="1400" dirty="0">
                <a:solidFill>
                  <a:srgbClr val="121212"/>
                </a:solidFill>
                <a:latin typeface="-apple-system"/>
              </a:rPr>
              <a:t>      EEPROM</a:t>
            </a:r>
            <a:r>
              <a:rPr lang="zh-CN" altLang="en-US" sz="1400" dirty="0">
                <a:solidFill>
                  <a:srgbClr val="121212"/>
                </a:solidFill>
                <a:latin typeface="-apple-system"/>
              </a:rPr>
              <a:t>：</a:t>
            </a:r>
            <a:r>
              <a:rPr lang="zh-CN" altLang="en-US" sz="1400" b="0" i="0" dirty="0">
                <a:solidFill>
                  <a:srgbClr val="121212"/>
                </a:solidFill>
                <a:effectLst/>
                <a:latin typeface="-apple-system"/>
              </a:rPr>
              <a:t>存储一些容易改变的数据，如故障诊断中的</a:t>
            </a:r>
            <a:r>
              <a:rPr lang="en-US" altLang="zh-CN" sz="1400" b="0" i="0" dirty="0">
                <a:solidFill>
                  <a:srgbClr val="121212"/>
                </a:solidFill>
                <a:effectLst/>
                <a:latin typeface="-apple-system"/>
              </a:rPr>
              <a:t>DTC</a:t>
            </a:r>
            <a:endParaRPr lang="en-US" altLang="ja-JP" sz="1400" b="0" i="0" dirty="0">
              <a:solidFill>
                <a:srgbClr val="121212"/>
              </a:solidFill>
              <a:effectLst/>
              <a:latin typeface="-apple-system"/>
            </a:endParaRPr>
          </a:p>
          <a:p>
            <a:pPr marL="0" indent="0">
              <a:buNone/>
            </a:pPr>
            <a:endParaRPr kumimoji="1" lang="ja-JP" altLang="en-US" sz="14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73FA078F-214B-44EE-A861-2B41A4A6BF1C}"/>
              </a:ext>
            </a:extLst>
          </p:cNvPr>
          <p:cNvSpPr>
            <a:spLocks noGrp="1"/>
          </p:cNvSpPr>
          <p:nvPr>
            <p:ph type="sldNum" sz="quarter" idx="10"/>
          </p:nvPr>
        </p:nvSpPr>
        <p:spPr/>
        <p:txBody>
          <a:bodyPr/>
          <a:lstStyle/>
          <a:p>
            <a:fld id="{21BE506B-E3F0-41DC-ACB3-31B974666A3A}" type="slidenum">
              <a:rPr lang="de-DE" altLang="ja-JP" smtClean="0"/>
              <a:pPr/>
              <a:t>14</a:t>
            </a:fld>
            <a:endParaRPr lang="de-DE" altLang="ja-JP"/>
          </a:p>
        </p:txBody>
      </p:sp>
      <p:sp>
        <p:nvSpPr>
          <p:cNvPr id="5" name="フッター プレースホルダー 4">
            <a:extLst>
              <a:ext uri="{FF2B5EF4-FFF2-40B4-BE49-F238E27FC236}">
                <a16:creationId xmlns:a16="http://schemas.microsoft.com/office/drawing/2014/main" id="{8E7346E1-8C2E-44B5-845F-30E52D64A1D3}"/>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spTree>
    <p:extLst>
      <p:ext uri="{BB962C8B-B14F-4D97-AF65-F5344CB8AC3E}">
        <p14:creationId xmlns:p14="http://schemas.microsoft.com/office/powerpoint/2010/main" val="96083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15</a:t>
            </a:fld>
            <a:endParaRPr lang="de-DE" altLang="ja-JP"/>
          </a:p>
        </p:txBody>
      </p:sp>
    </p:spTree>
    <p:extLst>
      <p:ext uri="{BB962C8B-B14F-4D97-AF65-F5344CB8AC3E}">
        <p14:creationId xmlns:p14="http://schemas.microsoft.com/office/powerpoint/2010/main" val="53348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sz="3200" dirty="0"/>
              <a:t>模块总览</a:t>
            </a:r>
            <a:endParaRPr kumimoji="1" lang="ja-JP" altLang="en-US" dirty="0"/>
          </a:p>
        </p:txBody>
      </p:sp>
      <p:sp>
        <p:nvSpPr>
          <p:cNvPr id="3" name="内容占位符 2"/>
          <p:cNvSpPr>
            <a:spLocks noGrp="1"/>
          </p:cNvSpPr>
          <p:nvPr>
            <p:ph idx="1"/>
          </p:nvPr>
        </p:nvSpPr>
        <p:spPr/>
        <p:txBody>
          <a:bodyPr/>
          <a:lstStyle/>
          <a:p>
            <a:pPr marL="290512" lvl="1" indent="0">
              <a:buNone/>
            </a:pPr>
            <a:endParaRPr lang="en-US" altLang="zh-CN" sz="1800" dirty="0">
              <a:solidFill>
                <a:srgbClr val="121212"/>
              </a:solidFill>
              <a:latin typeface="-apple-system"/>
            </a:endParaRPr>
          </a:p>
          <a:p>
            <a:pPr marL="290512" lvl="1" indent="0">
              <a:buNone/>
            </a:pPr>
            <a:endParaRPr lang="en-US" altLang="zh-CN" sz="1800"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2020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a:t>
            </a:fld>
            <a:endParaRPr lang="de-DE" altLang="ja-JP"/>
          </a:p>
        </p:txBody>
      </p:sp>
      <p:pic>
        <p:nvPicPr>
          <p:cNvPr id="9" name="図 8" descr="グラフィカル ユーザー インターフェイス, Web サイト&#10;&#10;自動的に生成された説明">
            <a:extLst>
              <a:ext uri="{FF2B5EF4-FFF2-40B4-BE49-F238E27FC236}">
                <a16:creationId xmlns:a16="http://schemas.microsoft.com/office/drawing/2014/main" id="{4794D544-8E67-4337-AE7B-BAFDF9E22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3315" y="1628164"/>
            <a:ext cx="4782981" cy="3158164"/>
          </a:xfrm>
          <a:prstGeom prst="rect">
            <a:avLst/>
          </a:prstGeom>
        </p:spPr>
      </p:pic>
      <p:sp>
        <p:nvSpPr>
          <p:cNvPr id="11" name="コンテンツ プレースホルダー 2">
            <a:extLst>
              <a:ext uri="{FF2B5EF4-FFF2-40B4-BE49-F238E27FC236}">
                <a16:creationId xmlns:a16="http://schemas.microsoft.com/office/drawing/2014/main" id="{395AF8A8-7AC9-4F69-B5ED-B3E0D905A045}"/>
              </a:ext>
            </a:extLst>
          </p:cNvPr>
          <p:cNvSpPr txBox="1">
            <a:spLocks/>
          </p:cNvSpPr>
          <p:nvPr/>
        </p:nvSpPr>
        <p:spPr bwMode="gray">
          <a:xfrm>
            <a:off x="48200" y="692423"/>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4"/>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1600" dirty="0">
                <a:latin typeface="微软雅黑"/>
                <a:ea typeface="微软雅黑"/>
                <a:cs typeface="Arial"/>
              </a:rPr>
              <a:t>AUTOSAR</a:t>
            </a:r>
            <a:r>
              <a:rPr lang="ja-JP" altLang="ja-JP" sz="1600" dirty="0">
                <a:solidFill>
                  <a:srgbClr val="000000"/>
                </a:solidFill>
                <a:effectLst/>
                <a:ea typeface="Microsoft YaHei" panose="020B0503020204020204" pitchFamily="34" charset="-122"/>
                <a:cs typeface="ＭＳ Ｐゴシック" panose="020B0600070205080204" pitchFamily="50" charset="-128"/>
              </a:rPr>
              <a:t>存储协议栈</a:t>
            </a:r>
            <a:r>
              <a:rPr lang="ja-JP" altLang="en-US" sz="1600" dirty="0">
                <a:latin typeface="微软雅黑"/>
                <a:ea typeface="微软雅黑"/>
                <a:cs typeface="Arial"/>
              </a:rPr>
              <a:t>概貌</a:t>
            </a:r>
            <a:endParaRPr lang="ja-JP" altLang="en-US" sz="1600" dirty="0">
              <a:latin typeface="+mn-ea"/>
              <a:ea typeface="+mn-ea"/>
            </a:endParaRPr>
          </a:p>
        </p:txBody>
      </p:sp>
      <p:sp>
        <p:nvSpPr>
          <p:cNvPr id="12" name="テキスト ボックス 11">
            <a:extLst>
              <a:ext uri="{FF2B5EF4-FFF2-40B4-BE49-F238E27FC236}">
                <a16:creationId xmlns:a16="http://schemas.microsoft.com/office/drawing/2014/main" id="{2F8AE791-D78E-4A38-A173-93A52A7346E4}"/>
              </a:ext>
            </a:extLst>
          </p:cNvPr>
          <p:cNvSpPr txBox="1"/>
          <p:nvPr/>
        </p:nvSpPr>
        <p:spPr>
          <a:xfrm>
            <a:off x="71492" y="2546558"/>
            <a:ext cx="2181293" cy="646331"/>
          </a:xfrm>
          <a:prstGeom prst="rect">
            <a:avLst/>
          </a:prstGeom>
          <a:noFill/>
        </p:spPr>
        <p:txBody>
          <a:bodyPr wrap="square" rtlCol="0">
            <a:spAutoFit/>
          </a:bodyPr>
          <a:lstStyle/>
          <a:p>
            <a:r>
              <a:rPr lang="ja-JP" altLang="en-US" sz="1200" dirty="0">
                <a:latin typeface="微软雅黑"/>
                <a:ea typeface="微软雅黑"/>
                <a:cs typeface="Arial"/>
              </a:rPr>
              <a:t>存储服务</a:t>
            </a:r>
            <a:r>
              <a:rPr lang="zh-CN" altLang="en-US" sz="1200" dirty="0">
                <a:latin typeface="微软雅黑"/>
                <a:ea typeface="微软雅黑"/>
                <a:cs typeface="Arial"/>
              </a:rPr>
              <a:t>：一个</a:t>
            </a:r>
            <a:r>
              <a:rPr lang="en-US" altLang="zh-CN" sz="1200" dirty="0">
                <a:latin typeface="微软雅黑"/>
                <a:ea typeface="微软雅黑"/>
                <a:cs typeface="Arial"/>
              </a:rPr>
              <a:t>NVRAM</a:t>
            </a:r>
            <a:r>
              <a:rPr lang="zh-CN" altLang="en-US" sz="1200" dirty="0">
                <a:latin typeface="微软雅黑"/>
                <a:ea typeface="微软雅黑"/>
                <a:cs typeface="Arial"/>
              </a:rPr>
              <a:t>管理器模块构成，负责管理非易失性数据</a:t>
            </a:r>
            <a:endParaRPr lang="ja-JP" altLang="en-US" sz="1200" dirty="0" err="1">
              <a:latin typeface="微软雅黑"/>
              <a:ea typeface="微软雅黑"/>
              <a:cs typeface="Arial"/>
            </a:endParaRPr>
          </a:p>
        </p:txBody>
      </p:sp>
      <p:sp>
        <p:nvSpPr>
          <p:cNvPr id="13" name="テキスト ボックス 12">
            <a:extLst>
              <a:ext uri="{FF2B5EF4-FFF2-40B4-BE49-F238E27FC236}">
                <a16:creationId xmlns:a16="http://schemas.microsoft.com/office/drawing/2014/main" id="{C0E065D5-8936-4A17-B367-4F1DCAA8978C}"/>
              </a:ext>
            </a:extLst>
          </p:cNvPr>
          <p:cNvSpPr txBox="1"/>
          <p:nvPr/>
        </p:nvSpPr>
        <p:spPr>
          <a:xfrm>
            <a:off x="67946" y="3187090"/>
            <a:ext cx="2258571" cy="646331"/>
          </a:xfrm>
          <a:prstGeom prst="rect">
            <a:avLst/>
          </a:prstGeom>
          <a:noFill/>
        </p:spPr>
        <p:txBody>
          <a:bodyPr wrap="square" rtlCol="0">
            <a:spAutoFit/>
          </a:bodyPr>
          <a:lstStyle/>
          <a:p>
            <a:r>
              <a:rPr lang="zh-CN" altLang="en-US" sz="1200" dirty="0">
                <a:latin typeface="微软雅黑"/>
                <a:ea typeface="微软雅黑"/>
                <a:cs typeface="Arial"/>
              </a:rPr>
              <a:t>存储硬件抽象：提供存储设备和存储硬件类型（</a:t>
            </a:r>
            <a:r>
              <a:rPr lang="en-US" altLang="zh-CN" sz="1200" dirty="0">
                <a:latin typeface="微软雅黑"/>
                <a:ea typeface="微软雅黑"/>
                <a:cs typeface="Arial"/>
              </a:rPr>
              <a:t>EEPROM</a:t>
            </a:r>
            <a:r>
              <a:rPr lang="zh-CN" altLang="en-US" sz="1200" dirty="0">
                <a:latin typeface="微软雅黑"/>
                <a:ea typeface="微软雅黑"/>
                <a:cs typeface="Arial"/>
              </a:rPr>
              <a:t>、闪存）相同的访问机制</a:t>
            </a:r>
            <a:endParaRPr lang="ja-JP" altLang="en-US" sz="1200" dirty="0" err="1">
              <a:latin typeface="微软雅黑"/>
              <a:ea typeface="微软雅黑"/>
              <a:cs typeface="Arial"/>
            </a:endParaRPr>
          </a:p>
        </p:txBody>
      </p:sp>
      <p:sp>
        <p:nvSpPr>
          <p:cNvPr id="14" name="テキスト ボックス 13">
            <a:extLst>
              <a:ext uri="{FF2B5EF4-FFF2-40B4-BE49-F238E27FC236}">
                <a16:creationId xmlns:a16="http://schemas.microsoft.com/office/drawing/2014/main" id="{8AAFFA5A-D44A-497F-BC94-8621C7F21A3E}"/>
              </a:ext>
            </a:extLst>
          </p:cNvPr>
          <p:cNvSpPr txBox="1"/>
          <p:nvPr/>
        </p:nvSpPr>
        <p:spPr>
          <a:xfrm>
            <a:off x="-77472" y="3928019"/>
            <a:ext cx="2530786" cy="461665"/>
          </a:xfrm>
          <a:prstGeom prst="rect">
            <a:avLst/>
          </a:prstGeom>
          <a:noFill/>
        </p:spPr>
        <p:txBody>
          <a:bodyPr wrap="square" rtlCol="0">
            <a:spAutoFit/>
          </a:bodyPr>
          <a:lstStyle/>
          <a:p>
            <a:r>
              <a:rPr lang="ja-JP" altLang="en-US" sz="1200" dirty="0">
                <a:latin typeface="微软雅黑"/>
                <a:ea typeface="微软雅黑"/>
                <a:cs typeface="Arial"/>
              </a:rPr>
              <a:t>存储驱动</a:t>
            </a:r>
            <a:r>
              <a:rPr lang="zh-CN" altLang="en-US" sz="1200" dirty="0">
                <a:latin typeface="微软雅黑"/>
                <a:ea typeface="微软雅黑"/>
                <a:cs typeface="Arial"/>
              </a:rPr>
              <a:t>：提供读、写、擦除</a:t>
            </a:r>
            <a:r>
              <a:rPr lang="en-US" altLang="zh-CN" sz="1200" dirty="0">
                <a:latin typeface="微软雅黑"/>
                <a:ea typeface="微软雅黑"/>
                <a:cs typeface="Arial"/>
              </a:rPr>
              <a:t>EEPROM</a:t>
            </a:r>
            <a:r>
              <a:rPr lang="zh-CN" altLang="en-US" sz="1200" dirty="0">
                <a:latin typeface="微软雅黑"/>
                <a:ea typeface="微软雅黑"/>
                <a:cs typeface="Arial"/>
              </a:rPr>
              <a:t>、</a:t>
            </a:r>
            <a:r>
              <a:rPr lang="en-US" altLang="zh-CN" sz="1200" dirty="0">
                <a:latin typeface="微软雅黑"/>
                <a:ea typeface="微软雅黑"/>
                <a:cs typeface="Arial"/>
              </a:rPr>
              <a:t>Flash</a:t>
            </a:r>
            <a:r>
              <a:rPr lang="zh-CN" altLang="en-US" sz="1200" dirty="0">
                <a:latin typeface="微软雅黑"/>
                <a:ea typeface="微软雅黑"/>
                <a:cs typeface="Arial"/>
              </a:rPr>
              <a:t>等服务</a:t>
            </a:r>
            <a:endParaRPr lang="ja-JP" altLang="en-US" sz="1200" dirty="0" err="1">
              <a:latin typeface="微软雅黑"/>
              <a:ea typeface="微软雅黑"/>
              <a:cs typeface="Arial"/>
            </a:endParaRPr>
          </a:p>
        </p:txBody>
      </p:sp>
      <p:sp>
        <p:nvSpPr>
          <p:cNvPr id="26" name="テキスト ボックス 25">
            <a:extLst>
              <a:ext uri="{FF2B5EF4-FFF2-40B4-BE49-F238E27FC236}">
                <a16:creationId xmlns:a16="http://schemas.microsoft.com/office/drawing/2014/main" id="{10137854-72D1-41D5-B123-DCDF0802366D}"/>
              </a:ext>
            </a:extLst>
          </p:cNvPr>
          <p:cNvSpPr txBox="1"/>
          <p:nvPr/>
        </p:nvSpPr>
        <p:spPr>
          <a:xfrm>
            <a:off x="7586906" y="2492896"/>
            <a:ext cx="1478827" cy="2123658"/>
          </a:xfrm>
          <a:prstGeom prst="rect">
            <a:avLst/>
          </a:prstGeom>
          <a:noFill/>
        </p:spPr>
        <p:txBody>
          <a:bodyPr wrap="square" rtlCol="0">
            <a:spAutoFit/>
          </a:bodyPr>
          <a:lstStyle/>
          <a:p>
            <a:r>
              <a:rPr lang="ja-JP" altLang="en-US" sz="1200" dirty="0">
                <a:latin typeface="微软雅黑"/>
                <a:ea typeface="微软雅黑"/>
                <a:cs typeface="Arial"/>
              </a:rPr>
              <a:t>内存管理</a:t>
            </a:r>
            <a:r>
              <a:rPr lang="zh-CN" altLang="en-US" sz="1200" dirty="0">
                <a:latin typeface="微软雅黑"/>
                <a:ea typeface="微软雅黑"/>
                <a:cs typeface="Arial"/>
              </a:rPr>
              <a:t>：针对汽车电子控制单元中的大量</a:t>
            </a:r>
            <a:r>
              <a:rPr lang="en-US" altLang="zh-CN" sz="1200" dirty="0">
                <a:latin typeface="微软雅黑"/>
                <a:ea typeface="微软雅黑"/>
                <a:cs typeface="Arial"/>
              </a:rPr>
              <a:t>Non-Volatile</a:t>
            </a:r>
            <a:r>
              <a:rPr lang="zh-CN" altLang="en-US" sz="1200" dirty="0">
                <a:latin typeface="微软雅黑"/>
                <a:ea typeface="微软雅黑"/>
                <a:cs typeface="Arial"/>
              </a:rPr>
              <a:t>数据提供统一的数据管理机制，协助用户优化系统存储资源的使用状况，使数据易于管理，同时提升数据存储的安全性和可靠性</a:t>
            </a:r>
            <a:endParaRPr lang="ja-JP" altLang="en-US" sz="1200" dirty="0" err="1">
              <a:latin typeface="微软雅黑"/>
              <a:ea typeface="微软雅黑"/>
              <a:cs typeface="Arial"/>
            </a:endParaRPr>
          </a:p>
        </p:txBody>
      </p:sp>
      <p:sp>
        <p:nvSpPr>
          <p:cNvPr id="36" name="右中かっこ 35">
            <a:extLst>
              <a:ext uri="{FF2B5EF4-FFF2-40B4-BE49-F238E27FC236}">
                <a16:creationId xmlns:a16="http://schemas.microsoft.com/office/drawing/2014/main" id="{477CF6E3-42A6-44FE-A065-03B233329F0C}"/>
              </a:ext>
            </a:extLst>
          </p:cNvPr>
          <p:cNvSpPr/>
          <p:nvPr/>
        </p:nvSpPr>
        <p:spPr bwMode="auto">
          <a:xfrm>
            <a:off x="7236296" y="2546558"/>
            <a:ext cx="360040" cy="1890554"/>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panose="020B0600070205080204" pitchFamily="34" charset="-128"/>
              <a:ea typeface="ＭＳ Ｐゴシック" panose="020B0600070205080204" pitchFamily="34" charset="-128"/>
            </a:endParaRPr>
          </a:p>
        </p:txBody>
      </p:sp>
      <p:sp>
        <p:nvSpPr>
          <p:cNvPr id="37" name="左中かっこ 36">
            <a:extLst>
              <a:ext uri="{FF2B5EF4-FFF2-40B4-BE49-F238E27FC236}">
                <a16:creationId xmlns:a16="http://schemas.microsoft.com/office/drawing/2014/main" id="{4390BD3F-6002-40A7-9799-A2CEEEEA619D}"/>
              </a:ext>
            </a:extLst>
          </p:cNvPr>
          <p:cNvSpPr/>
          <p:nvPr/>
        </p:nvSpPr>
        <p:spPr bwMode="auto">
          <a:xfrm>
            <a:off x="2339752" y="2546558"/>
            <a:ext cx="113563" cy="687613"/>
          </a:xfrm>
          <a:prstGeom prst="lef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panose="020B0600070205080204" pitchFamily="34" charset="-128"/>
              <a:ea typeface="ＭＳ Ｐゴシック" panose="020B0600070205080204" pitchFamily="34" charset="-128"/>
            </a:endParaRPr>
          </a:p>
        </p:txBody>
      </p:sp>
      <p:sp>
        <p:nvSpPr>
          <p:cNvPr id="38" name="左中かっこ 37">
            <a:extLst>
              <a:ext uri="{FF2B5EF4-FFF2-40B4-BE49-F238E27FC236}">
                <a16:creationId xmlns:a16="http://schemas.microsoft.com/office/drawing/2014/main" id="{0A3ED9B2-0FD0-4214-A8B9-BFC502C75F21}"/>
              </a:ext>
            </a:extLst>
          </p:cNvPr>
          <p:cNvSpPr/>
          <p:nvPr/>
        </p:nvSpPr>
        <p:spPr bwMode="auto">
          <a:xfrm>
            <a:off x="2339751" y="3241791"/>
            <a:ext cx="113563" cy="536931"/>
          </a:xfrm>
          <a:prstGeom prst="lef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panose="020B0600070205080204" pitchFamily="34" charset="-128"/>
              <a:ea typeface="ＭＳ Ｐゴシック" panose="020B0600070205080204" pitchFamily="34" charset="-128"/>
            </a:endParaRPr>
          </a:p>
        </p:txBody>
      </p:sp>
      <p:sp>
        <p:nvSpPr>
          <p:cNvPr id="39" name="左中かっこ 38">
            <a:extLst>
              <a:ext uri="{FF2B5EF4-FFF2-40B4-BE49-F238E27FC236}">
                <a16:creationId xmlns:a16="http://schemas.microsoft.com/office/drawing/2014/main" id="{90897768-4EE2-4B4C-96FE-050656BE200F}"/>
              </a:ext>
            </a:extLst>
          </p:cNvPr>
          <p:cNvSpPr/>
          <p:nvPr/>
        </p:nvSpPr>
        <p:spPr bwMode="auto">
          <a:xfrm>
            <a:off x="2339751" y="3833421"/>
            <a:ext cx="113563" cy="536931"/>
          </a:xfrm>
          <a:prstGeom prst="lef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panose="020B0600070205080204" pitchFamily="34" charset="-128"/>
              <a:ea typeface="ＭＳ Ｐゴシック" panose="020B0600070205080204" pitchFamily="34" charset="-128"/>
            </a:endParaRPr>
          </a:p>
        </p:txBody>
      </p:sp>
    </p:spTree>
    <p:extLst>
      <p:ext uri="{BB962C8B-B14F-4D97-AF65-F5344CB8AC3E}">
        <p14:creationId xmlns:p14="http://schemas.microsoft.com/office/powerpoint/2010/main" val="427327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5EE00-1C0F-46EA-A578-A06D9700D491}"/>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4" name="スライド番号プレースホルダー 3">
            <a:extLst>
              <a:ext uri="{FF2B5EF4-FFF2-40B4-BE49-F238E27FC236}">
                <a16:creationId xmlns:a16="http://schemas.microsoft.com/office/drawing/2014/main" id="{3B934841-C02A-4D28-89F7-D570847E131E}"/>
              </a:ext>
            </a:extLst>
          </p:cNvPr>
          <p:cNvSpPr>
            <a:spLocks noGrp="1"/>
          </p:cNvSpPr>
          <p:nvPr>
            <p:ph type="sldNum" sz="quarter" idx="10"/>
          </p:nvPr>
        </p:nvSpPr>
        <p:spPr/>
        <p:txBody>
          <a:bodyPr/>
          <a:lstStyle/>
          <a:p>
            <a:fld id="{21BE506B-E3F0-41DC-ACB3-31B974666A3A}" type="slidenum">
              <a:rPr lang="de-DE" altLang="ja-JP" smtClean="0"/>
              <a:pPr/>
              <a:t>2</a:t>
            </a:fld>
            <a:endParaRPr lang="de-DE" altLang="ja-JP"/>
          </a:p>
        </p:txBody>
      </p:sp>
      <p:sp>
        <p:nvSpPr>
          <p:cNvPr id="5" name="フッター プレースホルダー 4">
            <a:extLst>
              <a:ext uri="{FF2B5EF4-FFF2-40B4-BE49-F238E27FC236}">
                <a16:creationId xmlns:a16="http://schemas.microsoft.com/office/drawing/2014/main" id="{9B025E5E-ABAF-4608-BC6D-F0E305A77DD9}"/>
              </a:ext>
            </a:extLst>
          </p:cNvPr>
          <p:cNvSpPr>
            <a:spLocks noGrp="1"/>
          </p:cNvSpPr>
          <p:nvPr>
            <p:ph type="ftr" sz="quarter" idx="11"/>
          </p:nvPr>
        </p:nvSpPr>
        <p:spPr/>
        <p:txBody>
          <a:bodyPr/>
          <a:lstStyle/>
          <a:p>
            <a:r>
              <a:rPr lang="de-DE" altLang="ja-JP" dirty="0"/>
              <a:t>Copyright 2021 NANJING FUJITSU NANDA SOFTWARE TECHNOLOGY CO., LTD.</a:t>
            </a:r>
          </a:p>
        </p:txBody>
      </p:sp>
      <p:sp>
        <p:nvSpPr>
          <p:cNvPr id="8" name="コンテンツ プレースホルダー 7">
            <a:extLst>
              <a:ext uri="{FF2B5EF4-FFF2-40B4-BE49-F238E27FC236}">
                <a16:creationId xmlns:a16="http://schemas.microsoft.com/office/drawing/2014/main" id="{3C4C57B1-352F-4BD2-8278-29055C05E0AD}"/>
              </a:ext>
            </a:extLst>
          </p:cNvPr>
          <p:cNvSpPr>
            <a:spLocks noGrp="1"/>
          </p:cNvSpPr>
          <p:nvPr>
            <p:ph idx="1"/>
          </p:nvPr>
        </p:nvSpPr>
        <p:spPr/>
        <p:txBody>
          <a:bodyPr/>
          <a:lstStyle/>
          <a:p>
            <a:r>
              <a:rPr lang="en-US" altLang="ja-JP" sz="2000" dirty="0" err="1">
                <a:ea typeface="Microsoft YaHei" panose="020B0503020204020204" pitchFamily="34" charset="-122"/>
              </a:rPr>
              <a:t>NvM</a:t>
            </a:r>
            <a:r>
              <a:rPr lang="zh-CN" altLang="en-US" sz="2000" dirty="0">
                <a:ea typeface="Microsoft YaHei" panose="020B0503020204020204" pitchFamily="34" charset="-122"/>
              </a:rPr>
              <a:t>特点</a:t>
            </a:r>
            <a:endParaRPr lang="en-US" altLang="ja-JP" sz="2000" dirty="0">
              <a:ea typeface="Microsoft YaHei" panose="020B0503020204020204" pitchFamily="34" charset="-122"/>
            </a:endParaRPr>
          </a:p>
          <a:p>
            <a:endParaRPr lang="en-US" altLang="ja-JP" sz="1600" dirty="0">
              <a:ea typeface="Microsoft YaHei" panose="020B0503020204020204" pitchFamily="34" charset="-122"/>
            </a:endParaRPr>
          </a:p>
          <a:p>
            <a:endParaRPr lang="en-US" altLang="ja-JP" sz="1600" dirty="0">
              <a:ea typeface="Microsoft YaHei" panose="020B0503020204020204" pitchFamily="34" charset="-122"/>
            </a:endParaRPr>
          </a:p>
          <a:p>
            <a:endParaRPr lang="en-US" altLang="ja-JP" sz="1600" dirty="0">
              <a:ea typeface="Microsoft YaHei" panose="020B0503020204020204" pitchFamily="34" charset="-122"/>
            </a:endParaRPr>
          </a:p>
          <a:p>
            <a:endParaRPr lang="en-US" altLang="ja-JP" sz="1600" dirty="0">
              <a:ea typeface="Microsoft YaHei" panose="020B0503020204020204" pitchFamily="34" charset="-122"/>
            </a:endParaRPr>
          </a:p>
          <a:p>
            <a:pPr marL="0" indent="0">
              <a:buNone/>
            </a:pPr>
            <a:endParaRPr lang="en-US" altLang="ja-JP" sz="1600" dirty="0">
              <a:ea typeface="Microsoft YaHei" panose="020B0503020204020204" pitchFamily="34" charset="-122"/>
            </a:endParaRPr>
          </a:p>
          <a:p>
            <a:pPr marL="0" indent="0">
              <a:buNone/>
            </a:pPr>
            <a:endParaRPr lang="en-US" altLang="ja-JP" sz="1600" dirty="0">
              <a:ea typeface="Microsoft YaHei" panose="020B0503020204020204" pitchFamily="34" charset="-122"/>
            </a:endParaRPr>
          </a:p>
          <a:p>
            <a:r>
              <a:rPr lang="en-US" altLang="ja-JP" sz="2000" dirty="0">
                <a:latin typeface="Meiryo UI" panose="020B0604030504040204" pitchFamily="34" charset="-128"/>
                <a:ea typeface="Microsoft YaHei" panose="020B0503020204020204" pitchFamily="34" charset="-122"/>
              </a:rPr>
              <a:t>NVRAM</a:t>
            </a:r>
            <a:r>
              <a:rPr lang="zh-CN" altLang="en-US" sz="2000" dirty="0">
                <a:latin typeface="Meiryo UI" panose="020B0604030504040204" pitchFamily="34" charset="-128"/>
                <a:ea typeface="Microsoft YaHei" panose="020B0503020204020204" pitchFamily="34" charset="-122"/>
              </a:rPr>
              <a:t>的三种管理类型</a:t>
            </a:r>
            <a:endParaRPr lang="ja-JP" altLang="en-US" sz="2000" dirty="0">
              <a:ea typeface="Microsoft YaHei" panose="020B0503020204020204" pitchFamily="34" charset="-122"/>
            </a:endParaRPr>
          </a:p>
        </p:txBody>
      </p:sp>
      <p:sp>
        <p:nvSpPr>
          <p:cNvPr id="14" name="テキスト ボックス 13">
            <a:extLst>
              <a:ext uri="{FF2B5EF4-FFF2-40B4-BE49-F238E27FC236}">
                <a16:creationId xmlns:a16="http://schemas.microsoft.com/office/drawing/2014/main" id="{577B1746-3349-48F7-A282-0485554AB274}"/>
              </a:ext>
            </a:extLst>
          </p:cNvPr>
          <p:cNvSpPr txBox="1"/>
          <p:nvPr/>
        </p:nvSpPr>
        <p:spPr>
          <a:xfrm>
            <a:off x="327026" y="1150516"/>
            <a:ext cx="4608512" cy="1569660"/>
          </a:xfrm>
          <a:prstGeom prst="rect">
            <a:avLst/>
          </a:prstGeom>
          <a:noFill/>
        </p:spPr>
        <p:txBody>
          <a:bodyPr wrap="square" rtlCol="0">
            <a:spAutoFit/>
          </a:bodyPr>
          <a:lstStyle/>
          <a:p>
            <a:pPr marL="171450" indent="-171450" algn="l">
              <a:buFont typeface="Wingdings" panose="05000000000000000000" pitchFamily="2" charset="2"/>
              <a:buChar char="u"/>
            </a:pPr>
            <a:r>
              <a:rPr lang="en-US" altLang="ja-JP" sz="1200" dirty="0">
                <a:latin typeface="Meiryo UI" panose="020B0604030504040204" pitchFamily="34" charset="-128"/>
                <a:ea typeface="Microsoft YaHei" panose="020B0503020204020204" pitchFamily="34" charset="-122"/>
              </a:rPr>
              <a:t>NVRAM</a:t>
            </a:r>
            <a:r>
              <a:rPr lang="ja-JP" altLang="en-US" sz="1200" dirty="0">
                <a:latin typeface="Meiryo UI" panose="020B0604030504040204" pitchFamily="34" charset="-128"/>
                <a:ea typeface="Microsoft YaHei" panose="020B0503020204020204" pitchFamily="34" charset="-122"/>
              </a:rPr>
              <a:t>管理器独立于硬件</a:t>
            </a:r>
            <a:endParaRPr lang="en-US" altLang="ja-JP"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提供三种管理类型</a:t>
            </a:r>
            <a:r>
              <a:rPr lang="en-US" altLang="zh-CN" sz="1200" dirty="0">
                <a:latin typeface="Meiryo UI" panose="020B0604030504040204" pitchFamily="34" charset="-128"/>
                <a:ea typeface="Microsoft YaHei" panose="020B0503020204020204" pitchFamily="34" charset="-122"/>
              </a:rPr>
              <a:t>(Native</a:t>
            </a:r>
            <a:r>
              <a:rPr lang="zh-CN" altLang="en-US" sz="1200" dirty="0">
                <a:latin typeface="Meiryo UI" panose="020B0604030504040204" pitchFamily="34" charset="-128"/>
                <a:ea typeface="Microsoft YaHei" panose="020B0503020204020204" pitchFamily="34" charset="-122"/>
              </a:rPr>
              <a:t>、</a:t>
            </a:r>
            <a:r>
              <a:rPr lang="en-US" altLang="zh-CN" sz="1200" dirty="0">
                <a:latin typeface="Meiryo UI" panose="020B0604030504040204" pitchFamily="34" charset="-128"/>
                <a:ea typeface="Microsoft YaHei" panose="020B0503020204020204" pitchFamily="34" charset="-122"/>
              </a:rPr>
              <a:t>Redundant</a:t>
            </a:r>
            <a:r>
              <a:rPr lang="zh-CN" altLang="en-US" sz="1200" dirty="0">
                <a:latin typeface="Meiryo UI" panose="020B0604030504040204" pitchFamily="34" charset="-128"/>
                <a:ea typeface="Microsoft YaHei" panose="020B0503020204020204" pitchFamily="34" charset="-122"/>
              </a:rPr>
              <a:t>和</a:t>
            </a:r>
            <a:r>
              <a:rPr lang="en-US" altLang="zh-CN" sz="1200" dirty="0">
                <a:latin typeface="Meiryo UI" panose="020B0604030504040204" pitchFamily="34" charset="-128"/>
                <a:ea typeface="Microsoft YaHei" panose="020B0503020204020204" pitchFamily="34" charset="-122"/>
              </a:rPr>
              <a:t>Dataset)</a:t>
            </a:r>
            <a:endParaRPr lang="en-US" altLang="ja-JP"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支持</a:t>
            </a:r>
            <a:r>
              <a:rPr lang="en-US" altLang="zh-CN" sz="1200" dirty="0">
                <a:latin typeface="Meiryo UI" panose="020B0604030504040204" pitchFamily="34" charset="-128"/>
                <a:ea typeface="Microsoft YaHei" panose="020B0503020204020204" pitchFamily="34" charset="-122"/>
              </a:rPr>
              <a:t>CRC</a:t>
            </a:r>
            <a:r>
              <a:rPr lang="zh-CN" altLang="en-US" sz="1200" dirty="0">
                <a:latin typeface="Meiryo UI" panose="020B0604030504040204" pitchFamily="34" charset="-128"/>
                <a:ea typeface="Microsoft YaHei" panose="020B0503020204020204" pitchFamily="34" charset="-122"/>
              </a:rPr>
              <a:t>检验机制</a:t>
            </a:r>
            <a:endParaRPr lang="en-US" altLang="zh-CN"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具有高度可扩展性</a:t>
            </a:r>
            <a:r>
              <a:rPr lang="en-US" altLang="zh-CN" sz="1200" dirty="0">
                <a:latin typeface="Meiryo UI" panose="020B0604030504040204" pitchFamily="34" charset="-128"/>
                <a:ea typeface="Microsoft YaHei" panose="020B0503020204020204" pitchFamily="34" charset="-122"/>
              </a:rPr>
              <a:t>(</a:t>
            </a:r>
            <a:r>
              <a:rPr lang="zh-CN" altLang="en-US" sz="1200" dirty="0">
                <a:latin typeface="Meiryo UI" panose="020B0604030504040204" pitchFamily="34" charset="-128"/>
                <a:ea typeface="Microsoft YaHei" panose="020B0503020204020204" pitchFamily="34" charset="-122"/>
              </a:rPr>
              <a:t>例如支持不同的块管理类型</a:t>
            </a:r>
            <a:r>
              <a:rPr lang="en-US" altLang="zh-CN" sz="1200" dirty="0">
                <a:latin typeface="Meiryo UI" panose="020B0604030504040204" pitchFamily="34" charset="-128"/>
                <a:ea typeface="Microsoft YaHei" panose="020B0503020204020204" pitchFamily="34" charset="-122"/>
              </a:rPr>
              <a:t>)</a:t>
            </a: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支持数据操作的优先级机制</a:t>
            </a:r>
            <a:r>
              <a:rPr lang="ja-JP" altLang="en-US" sz="1200" dirty="0">
                <a:latin typeface="Meiryo UI" panose="020B0604030504040204" pitchFamily="34" charset="-128"/>
                <a:ea typeface="Microsoft YaHei" panose="020B0503020204020204" pitchFamily="34" charset="-122"/>
              </a:rPr>
              <a:t>，支持</a:t>
            </a:r>
            <a:r>
              <a:rPr lang="en-US" altLang="ja-JP" sz="1200" dirty="0">
                <a:latin typeface="Meiryo UI" panose="020B0604030504040204" pitchFamily="34" charset="-128"/>
                <a:ea typeface="Microsoft YaHei" panose="020B0503020204020204" pitchFamily="34" charset="-122"/>
              </a:rPr>
              <a:t>Immediately</a:t>
            </a:r>
            <a:r>
              <a:rPr lang="ja-JP" altLang="en-US" sz="1200" dirty="0">
                <a:latin typeface="Meiryo UI" panose="020B0604030504040204" pitchFamily="34" charset="-128"/>
                <a:ea typeface="Microsoft YaHei" panose="020B0503020204020204" pitchFamily="34" charset="-122"/>
              </a:rPr>
              <a:t>写操作</a:t>
            </a:r>
            <a:endParaRPr lang="en-US" altLang="ja-JP"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给</a:t>
            </a:r>
            <a:r>
              <a:rPr lang="en-US" altLang="zh-CN" sz="1200" dirty="0">
                <a:latin typeface="Meiryo UI" panose="020B0604030504040204" pitchFamily="34" charset="-128"/>
                <a:ea typeface="Microsoft YaHei" panose="020B0503020204020204" pitchFamily="34" charset="-122"/>
              </a:rPr>
              <a:t>APP</a:t>
            </a:r>
            <a:r>
              <a:rPr lang="zh-CN" altLang="en-US" sz="1200" dirty="0">
                <a:latin typeface="Meiryo UI" panose="020B0604030504040204" pitchFamily="34" charset="-128"/>
                <a:ea typeface="Microsoft YaHei" panose="020B0503020204020204" pitchFamily="34" charset="-122"/>
              </a:rPr>
              <a:t>提供服务接口</a:t>
            </a:r>
            <a:endParaRPr lang="en-US" altLang="zh-CN"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en-US" altLang="ja-JP" sz="1200" dirty="0" err="1">
                <a:latin typeface="Meiryo UI" panose="020B0604030504040204" pitchFamily="34" charset="-128"/>
                <a:ea typeface="Microsoft YaHei" panose="020B0503020204020204" pitchFamily="34" charset="-122"/>
              </a:rPr>
              <a:t>NvM</a:t>
            </a:r>
            <a:r>
              <a:rPr lang="ja-JP" altLang="en-US" sz="1200" dirty="0">
                <a:latin typeface="Meiryo UI" panose="020B0604030504040204" pitchFamily="34" charset="-128"/>
                <a:ea typeface="Microsoft YaHei" panose="020B0503020204020204" pitchFamily="34" charset="-122"/>
              </a:rPr>
              <a:t>与</a:t>
            </a:r>
            <a:r>
              <a:rPr lang="en-US" altLang="ja-JP" sz="1200" dirty="0">
                <a:latin typeface="Meiryo UI" panose="020B0604030504040204" pitchFamily="34" charset="-128"/>
                <a:ea typeface="Microsoft YaHei" panose="020B0503020204020204" pitchFamily="34" charset="-122"/>
              </a:rPr>
              <a:t>APP</a:t>
            </a:r>
            <a:r>
              <a:rPr lang="ja-JP" altLang="en-US" sz="1200" dirty="0">
                <a:latin typeface="Meiryo UI" panose="020B0604030504040204" pitchFamily="34" charset="-128"/>
                <a:ea typeface="Microsoft YaHei" panose="020B0503020204020204" pitchFamily="34" charset="-122"/>
              </a:rPr>
              <a:t>的同步机制</a:t>
            </a:r>
            <a:endParaRPr lang="en-US" altLang="zh-CN"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zh-CN" altLang="en-US" sz="1200" dirty="0">
                <a:latin typeface="Meiryo UI" panose="020B0604030504040204" pitchFamily="34" charset="-128"/>
                <a:ea typeface="Microsoft YaHei" panose="020B0503020204020204" pitchFamily="34" charset="-122"/>
              </a:rPr>
              <a:t>支持操作数据读写操作的完成以及错误的回调通知</a:t>
            </a:r>
            <a:endParaRPr lang="ja-JP" altLang="en-US" sz="1200" dirty="0">
              <a:latin typeface="Meiryo UI" panose="020B0604030504040204" pitchFamily="34" charset="-128"/>
              <a:ea typeface="Microsoft YaHei" panose="020B0503020204020204" pitchFamily="34" charset="-122"/>
            </a:endParaRPr>
          </a:p>
        </p:txBody>
      </p:sp>
      <p:sp>
        <p:nvSpPr>
          <p:cNvPr id="19" name="テキスト ボックス 18">
            <a:extLst>
              <a:ext uri="{FF2B5EF4-FFF2-40B4-BE49-F238E27FC236}">
                <a16:creationId xmlns:a16="http://schemas.microsoft.com/office/drawing/2014/main" id="{FC1B7ADC-EC06-4ACB-8D51-B697B20A4E70}"/>
              </a:ext>
            </a:extLst>
          </p:cNvPr>
          <p:cNvSpPr txBox="1"/>
          <p:nvPr/>
        </p:nvSpPr>
        <p:spPr>
          <a:xfrm>
            <a:off x="5185988" y="4005064"/>
            <a:ext cx="3818261" cy="1569660"/>
          </a:xfrm>
          <a:prstGeom prst="rect">
            <a:avLst/>
          </a:prstGeom>
          <a:noFill/>
        </p:spPr>
        <p:txBody>
          <a:bodyPr wrap="square" rtlCol="0">
            <a:spAutoFit/>
          </a:bodyPr>
          <a:lstStyle/>
          <a:p>
            <a:pPr marL="171450" indent="-171450" algn="l">
              <a:buFont typeface="Wingdings" panose="05000000000000000000" pitchFamily="2" charset="2"/>
              <a:buChar char="u"/>
            </a:pPr>
            <a:r>
              <a:rPr lang="en-US" altLang="ja-JP" sz="1200" dirty="0">
                <a:latin typeface="Meiryo UI" panose="020B0604030504040204" pitchFamily="34" charset="-128"/>
                <a:ea typeface="Microsoft YaHei" panose="020B0503020204020204" pitchFamily="34" charset="-122"/>
              </a:rPr>
              <a:t>NV Block</a:t>
            </a:r>
            <a:r>
              <a:rPr lang="zh-CN" altLang="en-US" sz="1200" dirty="0">
                <a:latin typeface="Meiryo UI" panose="020B0604030504040204" pitchFamily="34" charset="-128"/>
                <a:ea typeface="Microsoft YaHei" panose="020B0503020204020204" pitchFamily="34" charset="-122"/>
              </a:rPr>
              <a:t>：包含用户定义数据</a:t>
            </a:r>
          </a:p>
          <a:p>
            <a:pPr marL="171450" indent="-171450" algn="l">
              <a:buFont typeface="Wingdings" panose="05000000000000000000" pitchFamily="2" charset="2"/>
              <a:buChar char="u"/>
            </a:pPr>
            <a:r>
              <a:rPr lang="en-US" altLang="ja-JP" sz="1200" dirty="0">
                <a:latin typeface="Meiryo UI" panose="020B0604030504040204" pitchFamily="34" charset="-128"/>
                <a:ea typeface="Microsoft YaHei" panose="020B0503020204020204" pitchFamily="34" charset="-122"/>
              </a:rPr>
              <a:t>NV RAM</a:t>
            </a:r>
            <a:r>
              <a:rPr lang="zh-CN" altLang="en-US" sz="1200" dirty="0">
                <a:latin typeface="Meiryo UI" panose="020B0604030504040204" pitchFamily="34" charset="-128"/>
                <a:ea typeface="Microsoft YaHei" panose="020B0503020204020204" pitchFamily="34" charset="-122"/>
              </a:rPr>
              <a:t>：实现数据到</a:t>
            </a:r>
            <a:r>
              <a:rPr lang="en-US" altLang="zh-CN" sz="1200" dirty="0">
                <a:latin typeface="Meiryo UI" panose="020B0604030504040204" pitchFamily="34" charset="-128"/>
                <a:ea typeface="Microsoft YaHei" panose="020B0503020204020204" pitchFamily="34" charset="-122"/>
              </a:rPr>
              <a:t>NV Block</a:t>
            </a:r>
            <a:r>
              <a:rPr lang="zh-CN" altLang="en-US" sz="1200" dirty="0">
                <a:latin typeface="Meiryo UI" panose="020B0604030504040204" pitchFamily="34" charset="-128"/>
                <a:ea typeface="Microsoft YaHei" panose="020B0503020204020204" pitchFamily="34" charset="-122"/>
              </a:rPr>
              <a:t>的读写操作</a:t>
            </a:r>
            <a:endParaRPr lang="en-US" altLang="zh-CN"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en-US" altLang="ja-JP" sz="1200" dirty="0">
                <a:latin typeface="Meiryo UI" panose="020B0604030504040204" pitchFamily="34" charset="-128"/>
                <a:ea typeface="Microsoft YaHei" panose="020B0503020204020204" pitchFamily="34" charset="-122"/>
              </a:rPr>
              <a:t>NV ROM</a:t>
            </a:r>
            <a:r>
              <a:rPr lang="zh-CN" altLang="en-US" sz="1200" dirty="0">
                <a:latin typeface="Meiryo UI" panose="020B0604030504040204" pitchFamily="34" charset="-128"/>
                <a:ea typeface="Microsoft YaHei" panose="020B0503020204020204" pitchFamily="34" charset="-122"/>
              </a:rPr>
              <a:t>：数据存在</a:t>
            </a:r>
            <a:r>
              <a:rPr lang="en-US" altLang="zh-CN" sz="1200" dirty="0">
                <a:latin typeface="Meiryo UI" panose="020B0604030504040204" pitchFamily="34" charset="-128"/>
                <a:ea typeface="Microsoft YaHei" panose="020B0503020204020204" pitchFamily="34" charset="-122"/>
              </a:rPr>
              <a:t>Flash</a:t>
            </a:r>
            <a:r>
              <a:rPr lang="zh-CN" altLang="en-US" sz="1200" dirty="0">
                <a:latin typeface="Meiryo UI" panose="020B0604030504040204" pitchFamily="34" charset="-128"/>
                <a:ea typeface="Microsoft YaHei" panose="020B0503020204020204" pitchFamily="34" charset="-122"/>
              </a:rPr>
              <a:t>或者外部的</a:t>
            </a:r>
            <a:r>
              <a:rPr lang="en-US" altLang="zh-CN" sz="1200" dirty="0">
                <a:latin typeface="Meiryo UI" panose="020B0604030504040204" pitchFamily="34" charset="-128"/>
                <a:ea typeface="Microsoft YaHei" panose="020B0503020204020204" pitchFamily="34" charset="-122"/>
              </a:rPr>
              <a:t>EEPROM</a:t>
            </a:r>
            <a:r>
              <a:rPr lang="zh-CN" altLang="en-US" sz="1200" dirty="0">
                <a:latin typeface="Meiryo UI" panose="020B0604030504040204" pitchFamily="34" charset="-128"/>
                <a:ea typeface="Microsoft YaHei" panose="020B0503020204020204" pitchFamily="34" charset="-122"/>
              </a:rPr>
              <a:t>中，程序执行中数据不会改变</a:t>
            </a:r>
            <a:endParaRPr lang="en-US" altLang="zh-CN" sz="1200" dirty="0">
              <a:latin typeface="Meiryo UI" panose="020B0604030504040204" pitchFamily="34" charset="-128"/>
              <a:ea typeface="Microsoft YaHei" panose="020B0503020204020204" pitchFamily="34" charset="-122"/>
            </a:endParaRPr>
          </a:p>
          <a:p>
            <a:pPr marL="171450" indent="-171450" algn="l">
              <a:buFont typeface="Wingdings" panose="05000000000000000000" pitchFamily="2" charset="2"/>
              <a:buChar char="u"/>
            </a:pPr>
            <a:r>
              <a:rPr lang="en-US" altLang="ja-JP" sz="1200" dirty="0">
                <a:latin typeface="Meiryo UI" panose="020B0604030504040204" pitchFamily="34" charset="-128"/>
                <a:ea typeface="Microsoft YaHei" panose="020B0503020204020204" pitchFamily="34" charset="-122"/>
              </a:rPr>
              <a:t>Administrative Block</a:t>
            </a:r>
            <a:r>
              <a:rPr lang="zh-CN" altLang="en-US" sz="1200" dirty="0">
                <a:latin typeface="Meiryo UI" panose="020B0604030504040204" pitchFamily="34" charset="-128"/>
                <a:ea typeface="Microsoft YaHei" panose="020B0503020204020204" pitchFamily="34" charset="-122"/>
              </a:rPr>
              <a:t>：</a:t>
            </a:r>
            <a:r>
              <a:rPr lang="en-US" altLang="ja-JP" sz="1200" dirty="0">
                <a:latin typeface="Meiryo UI" panose="020B0604030504040204" pitchFamily="34" charset="-128"/>
                <a:ea typeface="Microsoft YaHei" panose="020B0503020204020204" pitchFamily="34" charset="-122"/>
              </a:rPr>
              <a:t>NV RAM</a:t>
            </a:r>
            <a:r>
              <a:rPr lang="ja-JP" altLang="en-US" sz="1200" dirty="0">
                <a:latin typeface="Meiryo UI" panose="020B0604030504040204" pitchFamily="34" charset="-128"/>
                <a:ea typeface="Microsoft YaHei" panose="020B0503020204020204" pitchFamily="34" charset="-122"/>
              </a:rPr>
              <a:t>中必须使用</a:t>
            </a:r>
            <a:r>
              <a:rPr lang="zh-CN" altLang="en-US" sz="1200" dirty="0">
                <a:latin typeface="Meiryo UI" panose="020B0604030504040204" pitchFamily="34" charset="-128"/>
                <a:ea typeface="Microsoft YaHei" panose="020B0503020204020204" pitchFamily="34" charset="-122"/>
              </a:rPr>
              <a:t>，包含了</a:t>
            </a:r>
            <a:r>
              <a:rPr lang="en-US" altLang="zh-CN" sz="1200" dirty="0" err="1">
                <a:latin typeface="Meiryo UI" panose="020B0604030504040204" pitchFamily="34" charset="-128"/>
                <a:ea typeface="Microsoft YaHei" panose="020B0503020204020204" pitchFamily="34" charset="-122"/>
              </a:rPr>
              <a:t>DataSet</a:t>
            </a:r>
            <a:r>
              <a:rPr lang="zh-CN" altLang="en-US" sz="1200" dirty="0">
                <a:latin typeface="Meiryo UI" panose="020B0604030504040204" pitchFamily="34" charset="-128"/>
                <a:ea typeface="Microsoft YaHei" panose="020B0503020204020204" pitchFamily="34" charset="-122"/>
              </a:rPr>
              <a:t>类型的</a:t>
            </a:r>
            <a:r>
              <a:rPr lang="en-US" altLang="zh-CN" sz="1200" dirty="0" err="1">
                <a:latin typeface="Meiryo UI" panose="020B0604030504040204" pitchFamily="34" charset="-128"/>
                <a:ea typeface="Microsoft YaHei" panose="020B0503020204020204" pitchFamily="34" charset="-122"/>
              </a:rPr>
              <a:t>NvM</a:t>
            </a:r>
            <a:r>
              <a:rPr lang="zh-CN" altLang="en-US" sz="1200" dirty="0">
                <a:latin typeface="Meiryo UI" panose="020B0604030504040204" pitchFamily="34" charset="-128"/>
                <a:ea typeface="Microsoft YaHei" panose="020B0503020204020204" pitchFamily="34" charset="-122"/>
              </a:rPr>
              <a:t>数据管理相关的</a:t>
            </a:r>
            <a:r>
              <a:rPr lang="en-US" altLang="zh-CN" sz="1200" dirty="0">
                <a:latin typeface="Meiryo UI" panose="020B0604030504040204" pitchFamily="34" charset="-128"/>
                <a:ea typeface="Microsoft YaHei" panose="020B0503020204020204" pitchFamily="34" charset="-122"/>
              </a:rPr>
              <a:t>NV RAM </a:t>
            </a:r>
            <a:r>
              <a:rPr lang="zh-CN" altLang="en-US" sz="1200" dirty="0">
                <a:latin typeface="Meiryo UI" panose="020B0604030504040204" pitchFamily="34" charset="-128"/>
                <a:ea typeface="Microsoft YaHei" panose="020B0503020204020204" pitchFamily="34" charset="-122"/>
              </a:rPr>
              <a:t>的属性、状态以及错误信息，能管理</a:t>
            </a:r>
            <a:r>
              <a:rPr lang="en-US" altLang="zh-CN" sz="1200" dirty="0">
                <a:latin typeface="Meiryo UI" panose="020B0604030504040204" pitchFamily="34" charset="-128"/>
                <a:ea typeface="Microsoft YaHei" panose="020B0503020204020204" pitchFamily="34" charset="-122"/>
              </a:rPr>
              <a:t>NV Block</a:t>
            </a:r>
            <a:r>
              <a:rPr lang="zh-CN" altLang="en-US" sz="1200" dirty="0">
                <a:latin typeface="Meiryo UI" panose="020B0604030504040204" pitchFamily="34" charset="-128"/>
                <a:ea typeface="Microsoft YaHei" panose="020B0503020204020204" pitchFamily="34" charset="-122"/>
              </a:rPr>
              <a:t>的写保护，以及上次数据操作的状态信息等</a:t>
            </a:r>
            <a:endParaRPr lang="ja-JP" altLang="en-US" sz="1200" dirty="0">
              <a:latin typeface="Meiryo UI" panose="020B0604030504040204" pitchFamily="34" charset="-128"/>
              <a:ea typeface="Microsoft YaHei" panose="020B0503020204020204" pitchFamily="34" charset="-122"/>
            </a:endParaRPr>
          </a:p>
        </p:txBody>
      </p:sp>
      <p:pic>
        <p:nvPicPr>
          <p:cNvPr id="29" name="図 28">
            <a:extLst>
              <a:ext uri="{FF2B5EF4-FFF2-40B4-BE49-F238E27FC236}">
                <a16:creationId xmlns:a16="http://schemas.microsoft.com/office/drawing/2014/main" id="{6251BA0E-FA82-4B28-A98A-107DB998E700}"/>
              </a:ext>
            </a:extLst>
          </p:cNvPr>
          <p:cNvPicPr>
            <a:picLocks noChangeAspect="1"/>
          </p:cNvPicPr>
          <p:nvPr/>
        </p:nvPicPr>
        <p:blipFill>
          <a:blip r:embed="rId2"/>
          <a:stretch>
            <a:fillRect/>
          </a:stretch>
        </p:blipFill>
        <p:spPr>
          <a:xfrm>
            <a:off x="230188" y="3391405"/>
            <a:ext cx="4946373" cy="2680271"/>
          </a:xfrm>
          <a:prstGeom prst="rect">
            <a:avLst/>
          </a:prstGeom>
        </p:spPr>
      </p:pic>
    </p:spTree>
    <p:extLst>
      <p:ext uri="{BB962C8B-B14F-4D97-AF65-F5344CB8AC3E}">
        <p14:creationId xmlns:p14="http://schemas.microsoft.com/office/powerpoint/2010/main" val="425565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BF23-8A22-4542-88E5-F677488BADF4}"/>
              </a:ext>
            </a:extLst>
          </p:cNvPr>
          <p:cNvSpPr>
            <a:spLocks noGrp="1"/>
          </p:cNvSpPr>
          <p:nvPr>
            <p:ph type="title"/>
          </p:nvPr>
        </p:nvSpPr>
        <p:spPr/>
        <p:txBody>
          <a:bodyPr/>
          <a:lstStyle/>
          <a:p>
            <a:r>
              <a:rPr lang="zh-CN" altLang="en-US" sz="3200" dirty="0">
                <a:latin typeface="微软雅黑"/>
                <a:ea typeface="微软雅黑"/>
                <a:cs typeface="Arial"/>
              </a:rPr>
              <a:t>存储硬件抽象</a:t>
            </a:r>
            <a:endParaRPr kumimoji="1" lang="ja-JP" altLang="en-US" dirty="0"/>
          </a:p>
        </p:txBody>
      </p:sp>
      <p:sp>
        <p:nvSpPr>
          <p:cNvPr id="3" name="コンテンツ プレースホルダー 2">
            <a:extLst>
              <a:ext uri="{FF2B5EF4-FFF2-40B4-BE49-F238E27FC236}">
                <a16:creationId xmlns:a16="http://schemas.microsoft.com/office/drawing/2014/main" id="{1A0F7511-4D83-4D1E-9E73-37E091C2BB4D}"/>
              </a:ext>
            </a:extLst>
          </p:cNvPr>
          <p:cNvSpPr>
            <a:spLocks noGrp="1"/>
          </p:cNvSpPr>
          <p:nvPr>
            <p:ph idx="1"/>
          </p:nvPr>
        </p:nvSpPr>
        <p:spPr/>
        <p:txBody>
          <a:bodyPr/>
          <a:lstStyle/>
          <a:p>
            <a:r>
              <a:rPr lang="en-US" altLang="zh-CN" sz="2000" i="0" dirty="0" err="1">
                <a:solidFill>
                  <a:srgbClr val="121212"/>
                </a:solidFill>
                <a:effectLst/>
                <a:latin typeface="Meiryo UI" panose="020B0604030504040204" pitchFamily="50" charset="-128"/>
                <a:ea typeface="Meiryo UI" panose="020B0604030504040204" pitchFamily="50" charset="-128"/>
              </a:rPr>
              <a:t>NvM</a:t>
            </a:r>
            <a:r>
              <a:rPr lang="zh-CN" altLang="en-US" sz="2000" i="0" dirty="0">
                <a:solidFill>
                  <a:srgbClr val="121212"/>
                </a:solidFill>
                <a:effectLst/>
                <a:latin typeface="Meiryo UI" panose="020B0604030504040204" pitchFamily="50" charset="-128"/>
                <a:ea typeface="Meiryo UI" panose="020B0604030504040204" pitchFamily="50" charset="-128"/>
              </a:rPr>
              <a:t>数据操作类型</a:t>
            </a:r>
            <a:endParaRPr lang="en-US" altLang="zh-CN" sz="2000" i="0" dirty="0">
              <a:solidFill>
                <a:srgbClr val="121212"/>
              </a:solidFill>
              <a:effectLst/>
              <a:latin typeface="Meiryo UI" panose="020B0604030504040204" pitchFamily="50" charset="-128"/>
              <a:ea typeface="Meiryo UI" panose="020B0604030504040204" pitchFamily="50" charset="-128"/>
            </a:endParaRPr>
          </a:p>
          <a:p>
            <a:r>
              <a:rPr lang="zh-CN" altLang="en-US" sz="1800" dirty="0">
                <a:solidFill>
                  <a:srgbClr val="121212"/>
                </a:solidFill>
                <a:latin typeface="Meiryo UI" panose="020B0604030504040204" pitchFamily="50" charset="-128"/>
                <a:ea typeface="Meiryo UI" panose="020B0604030504040204" pitchFamily="50" charset="-128"/>
              </a:rPr>
              <a:t>周期</a:t>
            </a:r>
            <a:r>
              <a:rPr lang="zh-CN" altLang="en-US" sz="2000" dirty="0">
                <a:solidFill>
                  <a:srgbClr val="121212"/>
                </a:solidFill>
                <a:latin typeface="Meiryo UI" panose="020B0604030504040204" pitchFamily="50" charset="-128"/>
                <a:ea typeface="Meiryo UI" panose="020B0604030504040204" pitchFamily="50" charset="-128"/>
              </a:rPr>
              <a:t>写</a:t>
            </a:r>
            <a:endParaRPr lang="en-US" altLang="zh-CN" sz="2000" dirty="0">
              <a:solidFill>
                <a:srgbClr val="121212"/>
              </a:solidFill>
              <a:latin typeface="Meiryo UI" panose="020B0604030504040204" pitchFamily="50" charset="-128"/>
              <a:ea typeface="Meiryo UI" panose="020B0604030504040204" pitchFamily="50" charset="-128"/>
            </a:endParaRPr>
          </a:p>
          <a:p>
            <a:pPr marL="0" indent="0">
              <a:buNone/>
            </a:pPr>
            <a:endParaRPr kumimoji="1" lang="ja-JP" altLang="en-US" sz="20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3</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7" name="図 6">
            <a:extLst>
              <a:ext uri="{FF2B5EF4-FFF2-40B4-BE49-F238E27FC236}">
                <a16:creationId xmlns:a16="http://schemas.microsoft.com/office/drawing/2014/main" id="{C92C15AC-90A6-496D-91D3-3D3EEAD86F22}"/>
              </a:ext>
            </a:extLst>
          </p:cNvPr>
          <p:cNvPicPr>
            <a:picLocks noChangeAspect="1"/>
          </p:cNvPicPr>
          <p:nvPr/>
        </p:nvPicPr>
        <p:blipFill>
          <a:blip r:embed="rId3"/>
          <a:stretch>
            <a:fillRect/>
          </a:stretch>
        </p:blipFill>
        <p:spPr>
          <a:xfrm>
            <a:off x="42772" y="1700808"/>
            <a:ext cx="5976664" cy="4062619"/>
          </a:xfrm>
          <a:prstGeom prst="rect">
            <a:avLst/>
          </a:prstGeom>
        </p:spPr>
      </p:pic>
      <p:sp>
        <p:nvSpPr>
          <p:cNvPr id="8" name="テキスト ボックス 7">
            <a:extLst>
              <a:ext uri="{FF2B5EF4-FFF2-40B4-BE49-F238E27FC236}">
                <a16:creationId xmlns:a16="http://schemas.microsoft.com/office/drawing/2014/main" id="{C33BE224-064F-4B49-9DC2-5BA4D9728F95}"/>
              </a:ext>
            </a:extLst>
          </p:cNvPr>
          <p:cNvSpPr txBox="1"/>
          <p:nvPr/>
        </p:nvSpPr>
        <p:spPr>
          <a:xfrm>
            <a:off x="210493" y="5720635"/>
            <a:ext cx="7776864" cy="338554"/>
          </a:xfrm>
          <a:prstGeom prst="rect">
            <a:avLst/>
          </a:prstGeom>
          <a:noFill/>
        </p:spPr>
        <p:txBody>
          <a:bodyPr wrap="square" rtlCol="0">
            <a:spAutoFit/>
          </a:bodyPr>
          <a:lstStyle/>
          <a:p>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因为无论是</a:t>
            </a:r>
            <a:r>
              <a:rPr lang="en-US" altLang="zh-CN" sz="1600" b="0" i="0" dirty="0">
                <a:solidFill>
                  <a:srgbClr val="000000"/>
                </a:solidFill>
                <a:effectLst/>
                <a:latin typeface="PingFang SC"/>
              </a:rPr>
              <a:t>EEPROM</a:t>
            </a:r>
            <a:r>
              <a:rPr lang="zh-CN" altLang="en-US" sz="1600" b="0" i="0" dirty="0">
                <a:solidFill>
                  <a:srgbClr val="000000"/>
                </a:solidFill>
                <a:effectLst/>
                <a:latin typeface="PingFang SC"/>
              </a:rPr>
              <a:t>还是</a:t>
            </a:r>
            <a:r>
              <a:rPr lang="en-US" altLang="zh-CN" sz="1600" b="0" i="0" dirty="0" err="1">
                <a:solidFill>
                  <a:srgbClr val="000000"/>
                </a:solidFill>
                <a:effectLst/>
                <a:latin typeface="PingFang SC"/>
              </a:rPr>
              <a:t>Dflash</a:t>
            </a:r>
            <a:r>
              <a:rPr lang="zh-CN" altLang="en-US" sz="1600" b="0" i="0" dirty="0">
                <a:solidFill>
                  <a:srgbClr val="000000"/>
                </a:solidFill>
                <a:effectLst/>
                <a:latin typeface="PingFang SC"/>
              </a:rPr>
              <a:t>都有一定的刷写次数的限制，所以</a:t>
            </a:r>
            <a:r>
              <a:rPr kumimoji="1" lang="zh-CN" altLang="en-US" sz="1600" dirty="0">
                <a:latin typeface="Meiryo UI" panose="020B0604030504040204" pitchFamily="34" charset="-128"/>
                <a:ea typeface="Meiryo UI" panose="020B0604030504040204" pitchFamily="34" charset="-128"/>
                <a:cs typeface="Meiryo UI" panose="020B0604030504040204" pitchFamily="34" charset="-128"/>
              </a:rPr>
              <a:t>很少用周期写功能</a:t>
            </a:r>
            <a:endParaRPr kumimoji="1" lang="ja-JP" altLang="en-US" sz="1600" dirty="0" err="1">
              <a:latin typeface="Meiryo UI" panose="020B0604030504040204" pitchFamily="34" charset="-128"/>
              <a:ea typeface="Meiryo UI" panose="020B0604030504040204" pitchFamily="34" charset="-128"/>
              <a:cs typeface="Meiryo UI" panose="020B0604030504040204" pitchFamily="34" charset="-128"/>
            </a:endParaRPr>
          </a:p>
        </p:txBody>
      </p:sp>
      <p:sp>
        <p:nvSpPr>
          <p:cNvPr id="9" name="テキスト ボックス 8">
            <a:extLst>
              <a:ext uri="{FF2B5EF4-FFF2-40B4-BE49-F238E27FC236}">
                <a16:creationId xmlns:a16="http://schemas.microsoft.com/office/drawing/2014/main" id="{44C70D65-9391-4E27-A102-E6DEDE7D55FD}"/>
              </a:ext>
            </a:extLst>
          </p:cNvPr>
          <p:cNvSpPr txBox="1"/>
          <p:nvPr/>
        </p:nvSpPr>
        <p:spPr>
          <a:xfrm>
            <a:off x="5570423" y="2991812"/>
            <a:ext cx="3539629" cy="646331"/>
          </a:xfrm>
          <a:prstGeom prst="rect">
            <a:avLst/>
          </a:prstGeom>
          <a:noFill/>
        </p:spPr>
        <p:txBody>
          <a:bodyPr wrap="square" rtlCol="0">
            <a:spAutoFit/>
          </a:bodyPr>
          <a:lstStyle/>
          <a:p>
            <a:pPr algn="l"/>
            <a:r>
              <a:rPr lang="zh-CN" altLang="en-US" sz="1200" b="0" i="0" dirty="0">
                <a:solidFill>
                  <a:srgbClr val="000000"/>
                </a:solidFill>
                <a:effectLst/>
                <a:latin typeface="PingFang SC"/>
              </a:rPr>
              <a:t>配置对应的周期触发函数；</a:t>
            </a:r>
            <a:endParaRPr lang="en-US" altLang="zh-CN" sz="1200" b="0" i="0" dirty="0">
              <a:solidFill>
                <a:srgbClr val="000000"/>
              </a:solidFill>
              <a:effectLst/>
              <a:latin typeface="PingFang SC"/>
            </a:endParaRPr>
          </a:p>
          <a:p>
            <a:pPr algn="l"/>
            <a:r>
              <a:rPr lang="zh-CN" altLang="en-US" sz="1200" b="0" i="0" dirty="0">
                <a:solidFill>
                  <a:srgbClr val="000000"/>
                </a:solidFill>
                <a:effectLst/>
                <a:latin typeface="PingFang SC"/>
              </a:rPr>
              <a:t>调用</a:t>
            </a:r>
            <a:r>
              <a:rPr lang="en-US" altLang="zh-CN" sz="1200" b="0" i="0" dirty="0" err="1">
                <a:solidFill>
                  <a:srgbClr val="000000"/>
                </a:solidFill>
                <a:effectLst/>
                <a:latin typeface="PingFang SC"/>
              </a:rPr>
              <a:t>Rte_Write</a:t>
            </a:r>
            <a:r>
              <a:rPr lang="zh-CN" altLang="en-US" sz="1200" b="0" i="0" dirty="0">
                <a:solidFill>
                  <a:srgbClr val="000000"/>
                </a:solidFill>
                <a:effectLst/>
                <a:latin typeface="PingFang SC"/>
              </a:rPr>
              <a:t>函数数据存储的</a:t>
            </a:r>
            <a:r>
              <a:rPr lang="en-US" altLang="zh-CN" sz="1200" b="0" i="0" dirty="0">
                <a:solidFill>
                  <a:srgbClr val="000000"/>
                </a:solidFill>
                <a:effectLst/>
                <a:latin typeface="PingFang SC"/>
              </a:rPr>
              <a:t>Flag</a:t>
            </a:r>
            <a:r>
              <a:rPr lang="zh-CN" altLang="en-US" sz="1200" b="0" i="0" dirty="0">
                <a:solidFill>
                  <a:srgbClr val="000000"/>
                </a:solidFill>
                <a:effectLst/>
                <a:latin typeface="PingFang SC"/>
              </a:rPr>
              <a:t>设置为</a:t>
            </a:r>
            <a:r>
              <a:rPr lang="en-US" altLang="zh-CN" sz="1200" b="0" i="0" dirty="0">
                <a:solidFill>
                  <a:srgbClr val="000000"/>
                </a:solidFill>
                <a:effectLst/>
                <a:latin typeface="PingFang SC"/>
              </a:rPr>
              <a:t>TRUE</a:t>
            </a:r>
            <a:r>
              <a:rPr lang="zh-CN" altLang="en-US" sz="1200" b="0" i="0" dirty="0">
                <a:solidFill>
                  <a:srgbClr val="000000"/>
                </a:solidFill>
                <a:effectLst/>
                <a:latin typeface="PingFang SC"/>
              </a:rPr>
              <a:t>；</a:t>
            </a:r>
            <a:endParaRPr lang="en-US" altLang="zh-CN" sz="1200" b="0" i="0" dirty="0">
              <a:solidFill>
                <a:srgbClr val="000000"/>
              </a:solidFill>
              <a:effectLst/>
              <a:latin typeface="PingFang SC"/>
            </a:endParaRPr>
          </a:p>
          <a:p>
            <a:pPr algn="l"/>
            <a:r>
              <a:rPr lang="ja-JP" altLang="en-US" sz="1200" b="0" i="0" dirty="0">
                <a:solidFill>
                  <a:srgbClr val="000000"/>
                </a:solidFill>
                <a:effectLst/>
                <a:latin typeface="PingFang SC"/>
              </a:rPr>
              <a:t>周期触发</a:t>
            </a:r>
            <a:r>
              <a:rPr lang="en-US" altLang="ja-JP" sz="1200" b="0" i="0" dirty="0" err="1">
                <a:solidFill>
                  <a:srgbClr val="000000"/>
                </a:solidFill>
                <a:effectLst/>
                <a:latin typeface="PingFang SC"/>
              </a:rPr>
              <a:t>NvM_WriteBlock</a:t>
            </a:r>
            <a:r>
              <a:rPr lang="ja-JP" altLang="en-US" sz="1200" b="0" i="0" dirty="0">
                <a:solidFill>
                  <a:srgbClr val="000000"/>
                </a:solidFill>
                <a:effectLst/>
                <a:latin typeface="PingFang SC"/>
              </a:rPr>
              <a:t>操作，同时清除存储标志</a:t>
            </a:r>
            <a:endParaRPr kumimoji="1" lang="ja-JP" altLang="en-US" sz="1200"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94337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BF23-8A22-4542-88E5-F677488BADF4}"/>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3" name="コンテンツ プレースホルダー 2">
            <a:extLst>
              <a:ext uri="{FF2B5EF4-FFF2-40B4-BE49-F238E27FC236}">
                <a16:creationId xmlns:a16="http://schemas.microsoft.com/office/drawing/2014/main" id="{1A0F7511-4D83-4D1E-9E73-37E091C2BB4D}"/>
              </a:ext>
            </a:extLst>
          </p:cNvPr>
          <p:cNvSpPr>
            <a:spLocks noGrp="1"/>
          </p:cNvSpPr>
          <p:nvPr>
            <p:ph idx="1"/>
          </p:nvPr>
        </p:nvSpPr>
        <p:spPr/>
        <p:txBody>
          <a:bodyPr/>
          <a:lstStyle/>
          <a:p>
            <a:r>
              <a:rPr lang="zh-CN" altLang="en-US" sz="1800" dirty="0">
                <a:solidFill>
                  <a:srgbClr val="121212"/>
                </a:solidFill>
                <a:latin typeface="Meiryo UI" panose="020B0604030504040204" pitchFamily="50" charset="-128"/>
                <a:ea typeface="Meiryo UI" panose="020B0604030504040204" pitchFamily="50" charset="-128"/>
              </a:rPr>
              <a:t>下电写</a:t>
            </a:r>
            <a:endParaRPr lang="en-US" altLang="zh-CN" sz="1800" dirty="0">
              <a:solidFill>
                <a:srgbClr val="121212"/>
              </a:solidFill>
              <a:latin typeface="Meiryo UI" panose="020B0604030504040204" pitchFamily="50" charset="-128"/>
              <a:ea typeface="Meiryo UI" panose="020B0604030504040204" pitchFamily="50" charset="-128"/>
            </a:endParaRPr>
          </a:p>
          <a:p>
            <a:pPr marL="0" indent="0">
              <a:buNone/>
            </a:pPr>
            <a:endParaRPr kumimoji="1" lang="ja-JP" altLang="en-US" sz="20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4</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8" name="図 7">
            <a:extLst>
              <a:ext uri="{FF2B5EF4-FFF2-40B4-BE49-F238E27FC236}">
                <a16:creationId xmlns:a16="http://schemas.microsoft.com/office/drawing/2014/main" id="{7A9D5042-8A98-4479-94D4-9A83DDC29BA0}"/>
              </a:ext>
            </a:extLst>
          </p:cNvPr>
          <p:cNvPicPr>
            <a:picLocks noChangeAspect="1"/>
          </p:cNvPicPr>
          <p:nvPr/>
        </p:nvPicPr>
        <p:blipFill>
          <a:blip r:embed="rId2"/>
          <a:stretch>
            <a:fillRect/>
          </a:stretch>
        </p:blipFill>
        <p:spPr>
          <a:xfrm>
            <a:off x="323528" y="1268760"/>
            <a:ext cx="6336704" cy="3918235"/>
          </a:xfrm>
          <a:prstGeom prst="rect">
            <a:avLst/>
          </a:prstGeom>
        </p:spPr>
      </p:pic>
      <p:sp>
        <p:nvSpPr>
          <p:cNvPr id="9" name="テキスト ボックス 8">
            <a:extLst>
              <a:ext uri="{FF2B5EF4-FFF2-40B4-BE49-F238E27FC236}">
                <a16:creationId xmlns:a16="http://schemas.microsoft.com/office/drawing/2014/main" id="{DFEB84B6-3558-48F7-AD76-A8BC9438C9A9}"/>
              </a:ext>
            </a:extLst>
          </p:cNvPr>
          <p:cNvSpPr txBox="1"/>
          <p:nvPr/>
        </p:nvSpPr>
        <p:spPr>
          <a:xfrm>
            <a:off x="6258173" y="2708920"/>
            <a:ext cx="2852168" cy="1200329"/>
          </a:xfrm>
          <a:prstGeom prst="rect">
            <a:avLst/>
          </a:prstGeom>
          <a:noFill/>
        </p:spPr>
        <p:txBody>
          <a:bodyPr wrap="square" rtlCol="0">
            <a:spAutoFit/>
          </a:bodyPr>
          <a:lstStyle/>
          <a:p>
            <a:pPr algn="l"/>
            <a:r>
              <a:rPr lang="zh-CN" altLang="en-US" sz="1200" b="0" i="0" dirty="0">
                <a:solidFill>
                  <a:srgbClr val="000000"/>
                </a:solidFill>
                <a:effectLst/>
                <a:latin typeface="PingFang SC"/>
              </a:rPr>
              <a:t>配置对应的</a:t>
            </a:r>
            <a:r>
              <a:rPr lang="en-US" altLang="zh-CN" sz="1200" b="0" i="0" dirty="0" err="1">
                <a:solidFill>
                  <a:srgbClr val="000000"/>
                </a:solidFill>
                <a:effectLst/>
                <a:latin typeface="PingFang SC"/>
              </a:rPr>
              <a:t>ShutDown</a:t>
            </a:r>
            <a:r>
              <a:rPr lang="zh-CN" altLang="en-US" sz="1200" b="0" i="0" dirty="0">
                <a:solidFill>
                  <a:srgbClr val="000000"/>
                </a:solidFill>
                <a:effectLst/>
                <a:latin typeface="PingFang SC"/>
              </a:rPr>
              <a:t>存储方式；</a:t>
            </a:r>
            <a:endParaRPr lang="en-US" altLang="zh-CN" sz="1200" b="0" i="0" dirty="0">
              <a:solidFill>
                <a:srgbClr val="000000"/>
              </a:solidFill>
              <a:effectLst/>
              <a:latin typeface="PingFang SC"/>
            </a:endParaRPr>
          </a:p>
          <a:p>
            <a:pPr algn="l"/>
            <a:r>
              <a:rPr lang="zh-CN" altLang="en-US" sz="1200" b="0" i="0" dirty="0">
                <a:solidFill>
                  <a:srgbClr val="000000"/>
                </a:solidFill>
                <a:effectLst/>
                <a:latin typeface="PingFang SC"/>
              </a:rPr>
              <a:t>调用</a:t>
            </a:r>
            <a:r>
              <a:rPr lang="en-US" altLang="zh-CN" sz="1200" b="0" i="0" dirty="0" err="1">
                <a:solidFill>
                  <a:srgbClr val="000000"/>
                </a:solidFill>
                <a:effectLst/>
                <a:latin typeface="PingFang SC"/>
              </a:rPr>
              <a:t>Rte_Write</a:t>
            </a:r>
            <a:r>
              <a:rPr lang="zh-CN" altLang="en-US" sz="1200" b="0" i="0" dirty="0">
                <a:solidFill>
                  <a:srgbClr val="000000"/>
                </a:solidFill>
                <a:effectLst/>
                <a:latin typeface="PingFang SC"/>
              </a:rPr>
              <a:t>函数设置</a:t>
            </a:r>
            <a:r>
              <a:rPr lang="en-US" altLang="zh-CN" sz="1200" b="0" i="0" dirty="0">
                <a:solidFill>
                  <a:srgbClr val="000000"/>
                </a:solidFill>
                <a:effectLst/>
                <a:latin typeface="PingFang SC"/>
              </a:rPr>
              <a:t>Flag</a:t>
            </a:r>
            <a:r>
              <a:rPr lang="zh-CN" altLang="en-US" sz="1200" dirty="0">
                <a:latin typeface="PingFang SC"/>
              </a:rPr>
              <a:t>，</a:t>
            </a:r>
            <a:r>
              <a:rPr lang="zh-CN" altLang="en-US" sz="1200" b="0" i="0" dirty="0">
                <a:solidFill>
                  <a:srgbClr val="000000"/>
                </a:solidFill>
                <a:effectLst/>
                <a:latin typeface="PingFang SC"/>
              </a:rPr>
              <a:t>激活对应的函数</a:t>
            </a:r>
            <a:r>
              <a:rPr lang="en-US" altLang="zh-CN" sz="1200" b="0" i="0" dirty="0" err="1">
                <a:solidFill>
                  <a:srgbClr val="000000"/>
                </a:solidFill>
                <a:effectLst/>
                <a:latin typeface="PingFang SC"/>
              </a:rPr>
              <a:t>NvM_SetRamBlockStatus</a:t>
            </a:r>
            <a:r>
              <a:rPr lang="zh-CN" altLang="en-US" sz="1200" b="0" i="0" dirty="0">
                <a:solidFill>
                  <a:srgbClr val="000000"/>
                </a:solidFill>
                <a:effectLst/>
                <a:latin typeface="PingFang SC"/>
              </a:rPr>
              <a:t>设置变化位，以便执行下电的时候存储；</a:t>
            </a:r>
            <a:endParaRPr lang="en-US" altLang="zh-CN" sz="1200" b="0" i="0" dirty="0">
              <a:solidFill>
                <a:srgbClr val="000000"/>
              </a:solidFill>
              <a:effectLst/>
              <a:latin typeface="PingFang SC"/>
            </a:endParaRPr>
          </a:p>
          <a:p>
            <a:pPr algn="l"/>
            <a:r>
              <a:rPr lang="en-US" altLang="zh-CN" sz="1200" b="0" i="0" dirty="0" err="1">
                <a:solidFill>
                  <a:srgbClr val="000000"/>
                </a:solidFill>
                <a:effectLst/>
                <a:latin typeface="PingFang SC"/>
              </a:rPr>
              <a:t>BswM</a:t>
            </a:r>
            <a:r>
              <a:rPr lang="zh-CN" altLang="en-US" sz="1200" b="0" i="0" dirty="0">
                <a:solidFill>
                  <a:srgbClr val="000000"/>
                </a:solidFill>
                <a:effectLst/>
                <a:latin typeface="PingFang SC"/>
              </a:rPr>
              <a:t>执行下电的时候，调用</a:t>
            </a:r>
            <a:r>
              <a:rPr lang="en-US" altLang="zh-CN" sz="1200" b="0" i="0" dirty="0" err="1">
                <a:solidFill>
                  <a:srgbClr val="000000"/>
                </a:solidFill>
                <a:effectLst/>
                <a:latin typeface="PingFang SC"/>
              </a:rPr>
              <a:t>NvM_WriteAll</a:t>
            </a:r>
            <a:r>
              <a:rPr lang="zh-CN" altLang="en-US" sz="1200" b="0" i="0" dirty="0">
                <a:solidFill>
                  <a:srgbClr val="000000"/>
                </a:solidFill>
                <a:effectLst/>
                <a:latin typeface="PingFang SC"/>
              </a:rPr>
              <a:t>进行所有数据的下电存储</a:t>
            </a:r>
            <a:endParaRPr kumimoji="1" lang="ja-JP" altLang="en-US" sz="1200"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409043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3CBF23-8A22-4542-88E5-F677488BADF4}"/>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3" name="コンテンツ プレースホルダー 2">
            <a:extLst>
              <a:ext uri="{FF2B5EF4-FFF2-40B4-BE49-F238E27FC236}">
                <a16:creationId xmlns:a16="http://schemas.microsoft.com/office/drawing/2014/main" id="{1A0F7511-4D83-4D1E-9E73-37E091C2BB4D}"/>
              </a:ext>
            </a:extLst>
          </p:cNvPr>
          <p:cNvSpPr>
            <a:spLocks noGrp="1"/>
          </p:cNvSpPr>
          <p:nvPr>
            <p:ph idx="1"/>
          </p:nvPr>
        </p:nvSpPr>
        <p:spPr/>
        <p:txBody>
          <a:bodyPr/>
          <a:lstStyle/>
          <a:p>
            <a:r>
              <a:rPr lang="zh-CN" altLang="en-US" sz="1800" dirty="0">
                <a:solidFill>
                  <a:srgbClr val="121212"/>
                </a:solidFill>
                <a:latin typeface="Meiryo UI" panose="020B0604030504040204" pitchFamily="50" charset="-128"/>
                <a:ea typeface="Meiryo UI" panose="020B0604030504040204" pitchFamily="50" charset="-128"/>
              </a:rPr>
              <a:t>立刻写</a:t>
            </a:r>
            <a:endParaRPr kumimoji="1" lang="ja-JP" altLang="en-US" sz="20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D73E9259-B0C7-4445-B4A2-E7CBAA2D4144}"/>
              </a:ext>
            </a:extLst>
          </p:cNvPr>
          <p:cNvSpPr>
            <a:spLocks noGrp="1"/>
          </p:cNvSpPr>
          <p:nvPr>
            <p:ph type="sldNum" sz="quarter" idx="10"/>
          </p:nvPr>
        </p:nvSpPr>
        <p:spPr/>
        <p:txBody>
          <a:bodyPr/>
          <a:lstStyle/>
          <a:p>
            <a:fld id="{21BE506B-E3F0-41DC-ACB3-31B974666A3A}" type="slidenum">
              <a:rPr lang="de-DE" altLang="ja-JP" smtClean="0"/>
              <a:pPr/>
              <a:t>5</a:t>
            </a:fld>
            <a:endParaRPr lang="de-DE" altLang="ja-JP"/>
          </a:p>
        </p:txBody>
      </p:sp>
      <p:sp>
        <p:nvSpPr>
          <p:cNvPr id="5" name="フッター プレースホルダー 4">
            <a:extLst>
              <a:ext uri="{FF2B5EF4-FFF2-40B4-BE49-F238E27FC236}">
                <a16:creationId xmlns:a16="http://schemas.microsoft.com/office/drawing/2014/main" id="{66E37940-F1AA-4F8D-8FB4-DB7BF6DDD550}"/>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8" name="図 7">
            <a:extLst>
              <a:ext uri="{FF2B5EF4-FFF2-40B4-BE49-F238E27FC236}">
                <a16:creationId xmlns:a16="http://schemas.microsoft.com/office/drawing/2014/main" id="{90C24060-9E4E-4C21-A35A-8E5167286988}"/>
              </a:ext>
            </a:extLst>
          </p:cNvPr>
          <p:cNvPicPr>
            <a:picLocks noChangeAspect="1"/>
          </p:cNvPicPr>
          <p:nvPr/>
        </p:nvPicPr>
        <p:blipFill>
          <a:blip r:embed="rId3"/>
          <a:stretch>
            <a:fillRect/>
          </a:stretch>
        </p:blipFill>
        <p:spPr>
          <a:xfrm>
            <a:off x="323527" y="1446543"/>
            <a:ext cx="5642759" cy="4142697"/>
          </a:xfrm>
          <a:prstGeom prst="rect">
            <a:avLst/>
          </a:prstGeom>
        </p:spPr>
      </p:pic>
      <p:sp>
        <p:nvSpPr>
          <p:cNvPr id="9" name="テキスト ボックス 8">
            <a:extLst>
              <a:ext uri="{FF2B5EF4-FFF2-40B4-BE49-F238E27FC236}">
                <a16:creationId xmlns:a16="http://schemas.microsoft.com/office/drawing/2014/main" id="{939C80E2-2AE7-4B87-B7D5-870F12180169}"/>
              </a:ext>
            </a:extLst>
          </p:cNvPr>
          <p:cNvSpPr txBox="1"/>
          <p:nvPr/>
        </p:nvSpPr>
        <p:spPr>
          <a:xfrm>
            <a:off x="5868144" y="2317562"/>
            <a:ext cx="2852168" cy="1200329"/>
          </a:xfrm>
          <a:prstGeom prst="rect">
            <a:avLst/>
          </a:prstGeom>
          <a:noFill/>
        </p:spPr>
        <p:txBody>
          <a:bodyPr wrap="square" rtlCol="0">
            <a:spAutoFit/>
          </a:bodyPr>
          <a:lstStyle/>
          <a:p>
            <a:pPr algn="l"/>
            <a:r>
              <a:rPr lang="zh-CN" altLang="en-US" sz="1200" b="0" i="0" dirty="0">
                <a:solidFill>
                  <a:srgbClr val="000000"/>
                </a:solidFill>
                <a:effectLst/>
                <a:latin typeface="PingFang SC"/>
              </a:rPr>
              <a:t>调用</a:t>
            </a:r>
            <a:r>
              <a:rPr lang="en-US" altLang="zh-CN" sz="1200" b="0" i="0" dirty="0" err="1">
                <a:solidFill>
                  <a:srgbClr val="000000"/>
                </a:solidFill>
                <a:effectLst/>
                <a:latin typeface="PingFang SC"/>
              </a:rPr>
              <a:t>Rte_Write</a:t>
            </a:r>
            <a:r>
              <a:rPr lang="zh-CN" altLang="en-US" sz="1200" b="0" i="0" dirty="0">
                <a:solidFill>
                  <a:srgbClr val="000000"/>
                </a:solidFill>
                <a:effectLst/>
                <a:latin typeface="PingFang SC"/>
              </a:rPr>
              <a:t>函数设置</a:t>
            </a:r>
            <a:r>
              <a:rPr lang="en-US" altLang="zh-CN" sz="1200" b="0" i="0" dirty="0">
                <a:solidFill>
                  <a:srgbClr val="000000"/>
                </a:solidFill>
                <a:effectLst/>
                <a:latin typeface="PingFang SC"/>
              </a:rPr>
              <a:t>Flag</a:t>
            </a:r>
            <a:r>
              <a:rPr lang="zh-CN" altLang="en-US" sz="1200" dirty="0">
                <a:latin typeface="PingFang SC"/>
              </a:rPr>
              <a:t>，</a:t>
            </a:r>
            <a:r>
              <a:rPr lang="en-US" altLang="zh-CN" sz="1200" dirty="0">
                <a:latin typeface="PingFang SC"/>
              </a:rPr>
              <a:t>flag</a:t>
            </a:r>
            <a:r>
              <a:rPr lang="zh-CN" altLang="en-US" sz="1200" dirty="0">
                <a:latin typeface="PingFang SC"/>
              </a:rPr>
              <a:t>作为触发源激活相应的</a:t>
            </a:r>
            <a:r>
              <a:rPr lang="en-US" altLang="zh-CN" sz="1200" dirty="0">
                <a:latin typeface="PingFang SC"/>
              </a:rPr>
              <a:t>task</a:t>
            </a:r>
            <a:r>
              <a:rPr lang="zh-CN" altLang="en-US" sz="1200" b="0" i="0" dirty="0">
                <a:solidFill>
                  <a:srgbClr val="000000"/>
                </a:solidFill>
                <a:effectLst/>
                <a:latin typeface="PingFang SC"/>
              </a:rPr>
              <a:t>；</a:t>
            </a:r>
            <a:endParaRPr lang="en-US" altLang="zh-CN" sz="1200" b="0" i="0" dirty="0">
              <a:solidFill>
                <a:srgbClr val="000000"/>
              </a:solidFill>
              <a:effectLst/>
              <a:latin typeface="PingFang SC"/>
            </a:endParaRPr>
          </a:p>
          <a:p>
            <a:pPr algn="l"/>
            <a:r>
              <a:rPr lang="en-US" altLang="zh-CN" sz="1200" b="0" i="0" dirty="0">
                <a:solidFill>
                  <a:srgbClr val="000000"/>
                </a:solidFill>
                <a:effectLst/>
                <a:latin typeface="PingFang SC"/>
              </a:rPr>
              <a:t>Task</a:t>
            </a:r>
            <a:r>
              <a:rPr lang="zh-CN" altLang="en-US" sz="1200" b="0" i="0" dirty="0">
                <a:solidFill>
                  <a:srgbClr val="000000"/>
                </a:solidFill>
                <a:effectLst/>
                <a:latin typeface="PingFang SC"/>
              </a:rPr>
              <a:t>中调用</a:t>
            </a:r>
            <a:r>
              <a:rPr lang="en-US" altLang="ja-JP" sz="1200" b="0" i="0" dirty="0" err="1">
                <a:solidFill>
                  <a:srgbClr val="000000"/>
                </a:solidFill>
                <a:effectLst/>
                <a:latin typeface="PingFang SC"/>
              </a:rPr>
              <a:t>Nvm_WriteBlock</a:t>
            </a:r>
            <a:r>
              <a:rPr lang="zh-CN" altLang="en-US" sz="1200" b="0" i="0" dirty="0">
                <a:solidFill>
                  <a:srgbClr val="000000"/>
                </a:solidFill>
                <a:effectLst/>
                <a:latin typeface="PingFang SC"/>
              </a:rPr>
              <a:t>函数存储数据，并清除</a:t>
            </a:r>
            <a:r>
              <a:rPr lang="en-US" altLang="zh-CN" sz="1200" b="0" i="0" dirty="0">
                <a:solidFill>
                  <a:srgbClr val="000000"/>
                </a:solidFill>
                <a:effectLst/>
                <a:latin typeface="PingFang SC"/>
              </a:rPr>
              <a:t>flag;</a:t>
            </a:r>
            <a:endParaRPr lang="en-US" altLang="zh-CN" sz="1200" dirty="0">
              <a:latin typeface="PingFang SC"/>
            </a:endParaRPr>
          </a:p>
          <a:p>
            <a:pPr algn="l"/>
            <a:r>
              <a:rPr lang="zh-CN" altLang="en-US" sz="1200" b="0" i="0" dirty="0">
                <a:solidFill>
                  <a:srgbClr val="000000"/>
                </a:solidFill>
                <a:effectLst/>
                <a:latin typeface="PingFang SC"/>
              </a:rPr>
              <a:t>调用</a:t>
            </a:r>
            <a:r>
              <a:rPr lang="en-US" altLang="zh-CN" sz="1200" b="0" i="0" dirty="0">
                <a:solidFill>
                  <a:srgbClr val="000000"/>
                </a:solidFill>
                <a:effectLst/>
                <a:latin typeface="PingFang SC"/>
              </a:rPr>
              <a:t>EA</a:t>
            </a:r>
            <a:r>
              <a:rPr lang="zh-CN" altLang="en-US" sz="1200" b="0" i="0" dirty="0">
                <a:solidFill>
                  <a:srgbClr val="000000"/>
                </a:solidFill>
                <a:effectLst/>
                <a:latin typeface="PingFang SC"/>
              </a:rPr>
              <a:t>或者</a:t>
            </a:r>
            <a:r>
              <a:rPr lang="en-US" altLang="zh-CN" sz="1200" b="0" i="0" dirty="0">
                <a:solidFill>
                  <a:srgbClr val="000000"/>
                </a:solidFill>
                <a:effectLst/>
                <a:latin typeface="PingFang SC"/>
              </a:rPr>
              <a:t>FEE</a:t>
            </a:r>
            <a:r>
              <a:rPr lang="zh-CN" altLang="en-US" sz="1200" b="0" i="0" dirty="0">
                <a:solidFill>
                  <a:srgbClr val="000000"/>
                </a:solidFill>
                <a:effectLst/>
                <a:latin typeface="PingFang SC"/>
              </a:rPr>
              <a:t>的接口函数</a:t>
            </a:r>
            <a:r>
              <a:rPr lang="zh-CN" altLang="en-US" sz="1200" dirty="0">
                <a:latin typeface="PingFang SC"/>
              </a:rPr>
              <a:t>，存储到</a:t>
            </a:r>
            <a:r>
              <a:rPr lang="en-US" altLang="zh-CN" sz="1200" dirty="0">
                <a:latin typeface="PingFang SC"/>
              </a:rPr>
              <a:t>EEP</a:t>
            </a:r>
            <a:r>
              <a:rPr lang="zh-CN" altLang="en-US" sz="1200" dirty="0">
                <a:latin typeface="PingFang SC"/>
              </a:rPr>
              <a:t>或</a:t>
            </a:r>
            <a:r>
              <a:rPr lang="en-US" altLang="zh-CN" sz="1200" dirty="0">
                <a:latin typeface="PingFang SC"/>
              </a:rPr>
              <a:t>FLASH</a:t>
            </a:r>
            <a:r>
              <a:rPr lang="zh-CN" altLang="en-US" sz="1200" dirty="0">
                <a:latin typeface="PingFang SC"/>
              </a:rPr>
              <a:t>中</a:t>
            </a:r>
            <a:endParaRPr lang="en-US" altLang="zh-CN" sz="1200" b="0" i="0" dirty="0">
              <a:solidFill>
                <a:srgbClr val="000000"/>
              </a:solidFill>
              <a:effectLst/>
              <a:latin typeface="PingFang SC"/>
            </a:endParaRPr>
          </a:p>
        </p:txBody>
      </p:sp>
      <p:sp>
        <p:nvSpPr>
          <p:cNvPr id="10" name="テキスト ボックス 9">
            <a:extLst>
              <a:ext uri="{FF2B5EF4-FFF2-40B4-BE49-F238E27FC236}">
                <a16:creationId xmlns:a16="http://schemas.microsoft.com/office/drawing/2014/main" id="{67A23FF6-CD17-4257-B9E1-3542E6F1866A}"/>
              </a:ext>
            </a:extLst>
          </p:cNvPr>
          <p:cNvSpPr txBox="1"/>
          <p:nvPr/>
        </p:nvSpPr>
        <p:spPr>
          <a:xfrm>
            <a:off x="539552" y="5988050"/>
            <a:ext cx="2852168" cy="276999"/>
          </a:xfrm>
          <a:prstGeom prst="rect">
            <a:avLst/>
          </a:prstGeom>
          <a:noFill/>
        </p:spPr>
        <p:txBody>
          <a:bodyPr wrap="square" rtlCol="0">
            <a:spAutoFit/>
          </a:bodyPr>
          <a:lstStyle/>
          <a:p>
            <a:pPr algn="l"/>
            <a:r>
              <a:rPr lang="zh-CN" altLang="en-US" sz="1200" b="0" i="0" dirty="0">
                <a:solidFill>
                  <a:srgbClr val="000000"/>
                </a:solidFill>
                <a:effectLst/>
                <a:latin typeface="PingFang SC"/>
              </a:rPr>
              <a:t>一般是重要数据发生变化时采用该功能</a:t>
            </a:r>
            <a:endParaRPr lang="en-US" altLang="zh-CN" sz="1200" b="0" i="0" dirty="0">
              <a:solidFill>
                <a:srgbClr val="000000"/>
              </a:solidFill>
              <a:effectLst/>
              <a:latin typeface="PingFang SC"/>
            </a:endParaRPr>
          </a:p>
        </p:txBody>
      </p:sp>
    </p:spTree>
    <p:extLst>
      <p:ext uri="{BB962C8B-B14F-4D97-AF65-F5344CB8AC3E}">
        <p14:creationId xmlns:p14="http://schemas.microsoft.com/office/powerpoint/2010/main" val="194261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7394FC-9889-474B-987D-3E9B72D6E3CD}"/>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3" name="コンテンツ プレースホルダー 2">
            <a:extLst>
              <a:ext uri="{FF2B5EF4-FFF2-40B4-BE49-F238E27FC236}">
                <a16:creationId xmlns:a16="http://schemas.microsoft.com/office/drawing/2014/main" id="{E72AA522-E579-4EED-BAC9-02E3AD3C96C1}"/>
              </a:ext>
            </a:extLst>
          </p:cNvPr>
          <p:cNvSpPr>
            <a:spLocks noGrp="1"/>
          </p:cNvSpPr>
          <p:nvPr>
            <p:ph idx="1"/>
          </p:nvPr>
        </p:nvSpPr>
        <p:spPr/>
        <p:txBody>
          <a:bodyPr/>
          <a:lstStyle/>
          <a:p>
            <a:r>
              <a:rPr lang="en-US" altLang="ja-JP" sz="2000" dirty="0">
                <a:latin typeface="Meiryo UI" panose="020B0604030504040204" pitchFamily="50" charset="-128"/>
                <a:ea typeface="Meiryo UI" panose="020B0604030504040204" pitchFamily="50" charset="-128"/>
              </a:rPr>
              <a:t>NVRAM</a:t>
            </a:r>
            <a:r>
              <a:rPr lang="zh-CN" altLang="en-US" sz="2000" dirty="0">
                <a:latin typeface="Meiryo UI" panose="020B0604030504040204" pitchFamily="50" charset="-128"/>
                <a:ea typeface="Meiryo UI" panose="020B0604030504040204" pitchFamily="50" charset="-128"/>
              </a:rPr>
              <a:t>给</a:t>
            </a:r>
            <a:r>
              <a:rPr lang="en-US" altLang="zh-CN" sz="2000" dirty="0">
                <a:latin typeface="Meiryo UI" panose="020B0604030504040204" pitchFamily="50" charset="-128"/>
                <a:ea typeface="Meiryo UI" panose="020B0604030504040204" pitchFamily="50" charset="-128"/>
              </a:rPr>
              <a:t>APP</a:t>
            </a:r>
            <a:r>
              <a:rPr lang="zh-CN" altLang="en-US" sz="2000" dirty="0">
                <a:latin typeface="Meiryo UI" panose="020B0604030504040204" pitchFamily="50" charset="-128"/>
                <a:ea typeface="Meiryo UI" panose="020B0604030504040204" pitchFamily="50" charset="-128"/>
              </a:rPr>
              <a:t>提供服务接口</a:t>
            </a:r>
            <a:endParaRPr lang="en-US" altLang="zh-CN" sz="2000"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A67279C2-BF28-4D9A-96E0-8F6421ED046E}"/>
              </a:ext>
            </a:extLst>
          </p:cNvPr>
          <p:cNvSpPr>
            <a:spLocks noGrp="1"/>
          </p:cNvSpPr>
          <p:nvPr>
            <p:ph type="sldNum" sz="quarter" idx="10"/>
          </p:nvPr>
        </p:nvSpPr>
        <p:spPr/>
        <p:txBody>
          <a:bodyPr/>
          <a:lstStyle/>
          <a:p>
            <a:fld id="{21BE506B-E3F0-41DC-ACB3-31B974666A3A}" type="slidenum">
              <a:rPr lang="de-DE" altLang="ja-JP" smtClean="0"/>
              <a:pPr/>
              <a:t>6</a:t>
            </a:fld>
            <a:endParaRPr lang="de-DE" altLang="ja-JP"/>
          </a:p>
        </p:txBody>
      </p:sp>
      <p:sp>
        <p:nvSpPr>
          <p:cNvPr id="5" name="フッター プレースホルダー 4">
            <a:extLst>
              <a:ext uri="{FF2B5EF4-FFF2-40B4-BE49-F238E27FC236}">
                <a16:creationId xmlns:a16="http://schemas.microsoft.com/office/drawing/2014/main" id="{65F5D850-CA2B-48C0-9E57-290A51306FCF}"/>
              </a:ext>
            </a:extLst>
          </p:cNvPr>
          <p:cNvSpPr>
            <a:spLocks noGrp="1"/>
          </p:cNvSpPr>
          <p:nvPr>
            <p:ph type="ftr" sz="quarter" idx="11"/>
          </p:nvPr>
        </p:nvSpPr>
        <p:spPr/>
        <p:txBody>
          <a:bodyPr/>
          <a:lstStyle/>
          <a:p>
            <a:r>
              <a:rPr lang="de-DE" altLang="ja-JP" dirty="0"/>
              <a:t>Copyright 2021 NANJING FUJITSU NANDA SOFTWARE TECHNOLOGY CO., LTD.</a:t>
            </a:r>
          </a:p>
        </p:txBody>
      </p:sp>
      <p:pic>
        <p:nvPicPr>
          <p:cNvPr id="1028" name="Picture 4" descr="preview">
            <a:extLst>
              <a:ext uri="{FF2B5EF4-FFF2-40B4-BE49-F238E27FC236}">
                <a16:creationId xmlns:a16="http://schemas.microsoft.com/office/drawing/2014/main" id="{EE1CF5DC-2A1C-44CD-B960-8EAE0B0E7F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298" y="1628800"/>
            <a:ext cx="4320480" cy="401645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F85C72B-709D-4987-9AD0-F1ED9E5058DF}"/>
              </a:ext>
            </a:extLst>
          </p:cNvPr>
          <p:cNvSpPr txBox="1"/>
          <p:nvPr/>
        </p:nvSpPr>
        <p:spPr>
          <a:xfrm>
            <a:off x="188912" y="2132856"/>
            <a:ext cx="2834408" cy="307777"/>
          </a:xfrm>
          <a:prstGeom prst="rect">
            <a:avLst/>
          </a:prstGeom>
          <a:noFill/>
        </p:spPr>
        <p:txBody>
          <a:bodyPr wrap="square">
            <a:spAutoFit/>
          </a:bodyPr>
          <a:lstStyle/>
          <a:p>
            <a:r>
              <a:rPr lang="en-US" altLang="zh-CN" sz="1400" b="0" i="0" dirty="0">
                <a:solidFill>
                  <a:srgbClr val="121212"/>
                </a:solidFill>
                <a:effectLst/>
                <a:latin typeface="Meiryo UI" panose="020B0604030504040204" pitchFamily="50" charset="-128"/>
                <a:ea typeface="Meiryo UI" panose="020B0604030504040204" pitchFamily="50" charset="-128"/>
              </a:rPr>
              <a:t>NV Data</a:t>
            </a:r>
            <a:r>
              <a:rPr lang="zh-CN" altLang="en-US" sz="1400" b="0" i="0" dirty="0">
                <a:solidFill>
                  <a:srgbClr val="121212"/>
                </a:solidFill>
                <a:effectLst/>
                <a:latin typeface="Meiryo UI" panose="020B0604030504040204" pitchFamily="50" charset="-128"/>
                <a:ea typeface="Meiryo UI" panose="020B0604030504040204" pitchFamily="50" charset="-128"/>
              </a:rPr>
              <a:t>存储时</a:t>
            </a:r>
            <a:r>
              <a:rPr lang="en-US" altLang="zh-CN" sz="1400" b="0" i="0" dirty="0">
                <a:solidFill>
                  <a:srgbClr val="121212"/>
                </a:solidFill>
                <a:effectLst/>
                <a:latin typeface="Meiryo UI" panose="020B0604030504040204" pitchFamily="50" charset="-128"/>
                <a:ea typeface="Meiryo UI" panose="020B0604030504040204" pitchFamily="50" charset="-128"/>
              </a:rPr>
              <a:t>CRC</a:t>
            </a:r>
            <a:r>
              <a:rPr lang="zh-CN" altLang="en-US" sz="1400" b="0" i="0" dirty="0">
                <a:solidFill>
                  <a:srgbClr val="121212"/>
                </a:solidFill>
                <a:effectLst/>
                <a:latin typeface="Meiryo UI" panose="020B0604030504040204" pitchFamily="50" charset="-128"/>
                <a:ea typeface="Meiryo UI" panose="020B0604030504040204" pitchFamily="50" charset="-128"/>
              </a:rPr>
              <a:t>校验</a:t>
            </a:r>
            <a:endParaRPr lang="ja-JP" altLang="en-US" sz="14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1852709-2ECF-4C78-BE76-BB94D12A8E81}"/>
              </a:ext>
            </a:extLst>
          </p:cNvPr>
          <p:cNvSpPr txBox="1"/>
          <p:nvPr/>
        </p:nvSpPr>
        <p:spPr>
          <a:xfrm>
            <a:off x="1763688" y="5388424"/>
            <a:ext cx="2016224" cy="307777"/>
          </a:xfrm>
          <a:prstGeom prst="rect">
            <a:avLst/>
          </a:prstGeom>
          <a:noFill/>
        </p:spPr>
        <p:txBody>
          <a:bodyPr wrap="square">
            <a:spAutoFit/>
          </a:bodyPr>
          <a:lstStyle/>
          <a:p>
            <a:r>
              <a:rPr lang="en-US" altLang="ja-JP" sz="1400" b="0" i="0" dirty="0" err="1">
                <a:solidFill>
                  <a:srgbClr val="121212"/>
                </a:solidFill>
                <a:effectLst/>
                <a:latin typeface="Meiryo UI" panose="020B0604030504040204" pitchFamily="50" charset="-128"/>
                <a:ea typeface="Meiryo UI" panose="020B0604030504040204" pitchFamily="50" charset="-128"/>
              </a:rPr>
              <a:t>NvM</a:t>
            </a:r>
            <a:r>
              <a:rPr lang="en-US" altLang="ja-JP" sz="1400" b="0" i="0" dirty="0">
                <a:solidFill>
                  <a:srgbClr val="121212"/>
                </a:solidFill>
                <a:effectLst/>
                <a:latin typeface="Meiryo UI" panose="020B0604030504040204" pitchFamily="50" charset="-128"/>
                <a:ea typeface="Meiryo UI" panose="020B0604030504040204" pitchFamily="50" charset="-128"/>
              </a:rPr>
              <a:t> API</a:t>
            </a:r>
            <a:r>
              <a:rPr lang="ja-JP" altLang="en-US" sz="1400" b="0" i="0" dirty="0">
                <a:solidFill>
                  <a:srgbClr val="121212"/>
                </a:solidFill>
                <a:effectLst/>
                <a:latin typeface="Meiryo UI" panose="020B0604030504040204" pitchFamily="50" charset="-128"/>
                <a:ea typeface="Meiryo UI" panose="020B0604030504040204" pitchFamily="50" charset="-128"/>
              </a:rPr>
              <a:t>调度</a:t>
            </a:r>
            <a:endParaRPr lang="ja-JP" altLang="en-US" sz="14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F7353A12-0268-4C16-ACAA-43769F762F47}"/>
              </a:ext>
            </a:extLst>
          </p:cNvPr>
          <p:cNvSpPr txBox="1"/>
          <p:nvPr/>
        </p:nvSpPr>
        <p:spPr>
          <a:xfrm>
            <a:off x="4300538" y="5342257"/>
            <a:ext cx="2423640" cy="307777"/>
          </a:xfrm>
          <a:prstGeom prst="rect">
            <a:avLst/>
          </a:prstGeom>
          <a:noFill/>
        </p:spPr>
        <p:txBody>
          <a:bodyPr wrap="square">
            <a:spAutoFit/>
          </a:bodyPr>
          <a:lstStyle/>
          <a:p>
            <a:r>
              <a:rPr lang="zh-CN" altLang="en-US" sz="1400" b="0" i="0" dirty="0">
                <a:solidFill>
                  <a:srgbClr val="121212"/>
                </a:solidFill>
                <a:effectLst/>
                <a:latin typeface="Meiryo UI" panose="020B0604030504040204" pitchFamily="50" charset="-128"/>
                <a:ea typeface="Meiryo UI" panose="020B0604030504040204" pitchFamily="50" charset="-128"/>
              </a:rPr>
              <a:t>提供下层存储的区分</a:t>
            </a:r>
            <a:endParaRPr lang="ja-JP" altLang="en-US" sz="1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0C20B621-2461-454C-8234-DC38838D5706}"/>
              </a:ext>
            </a:extLst>
          </p:cNvPr>
          <p:cNvSpPr txBox="1"/>
          <p:nvPr/>
        </p:nvSpPr>
        <p:spPr>
          <a:xfrm>
            <a:off x="5320631" y="2117467"/>
            <a:ext cx="3996953" cy="338554"/>
          </a:xfrm>
          <a:prstGeom prst="rect">
            <a:avLst/>
          </a:prstGeom>
          <a:noFill/>
        </p:spPr>
        <p:txBody>
          <a:bodyPr wrap="square">
            <a:spAutoFit/>
          </a:bodyPr>
          <a:lstStyle/>
          <a:p>
            <a:r>
              <a:rPr lang="ja-JP" altLang="en-US" sz="1600" b="0" i="0" dirty="0">
                <a:solidFill>
                  <a:srgbClr val="121212"/>
                </a:solidFill>
                <a:effectLst/>
                <a:latin typeface="-apple-system"/>
              </a:rPr>
              <a:t>上、下电阶段调用</a:t>
            </a:r>
            <a:r>
              <a:rPr lang="en-US" altLang="ja-JP" sz="1600" b="0" i="0" dirty="0" err="1">
                <a:solidFill>
                  <a:srgbClr val="121212"/>
                </a:solidFill>
                <a:effectLst/>
                <a:latin typeface="-apple-system"/>
              </a:rPr>
              <a:t>ReadAll</a:t>
            </a:r>
            <a:r>
              <a:rPr lang="ja-JP" altLang="en-US" sz="1600" b="0" i="0" dirty="0">
                <a:solidFill>
                  <a:srgbClr val="121212"/>
                </a:solidFill>
                <a:effectLst/>
                <a:latin typeface="-apple-system"/>
              </a:rPr>
              <a:t>和</a:t>
            </a:r>
            <a:r>
              <a:rPr lang="en-US" altLang="ja-JP" sz="1600" b="0" i="0" dirty="0" err="1">
                <a:solidFill>
                  <a:srgbClr val="121212"/>
                </a:solidFill>
                <a:effectLst/>
                <a:latin typeface="-apple-system"/>
              </a:rPr>
              <a:t>WriteAll</a:t>
            </a:r>
            <a:r>
              <a:rPr lang="ja-JP" altLang="en-US" sz="1600" b="0" i="0" dirty="0">
                <a:solidFill>
                  <a:srgbClr val="121212"/>
                </a:solidFill>
                <a:effectLst/>
                <a:latin typeface="-apple-system"/>
              </a:rPr>
              <a:t>接口</a:t>
            </a:r>
            <a:endParaRPr lang="ja-JP" altLang="en-US" sz="1600" dirty="0"/>
          </a:p>
        </p:txBody>
      </p:sp>
      <p:sp>
        <p:nvSpPr>
          <p:cNvPr id="17" name="テキスト ボックス 16">
            <a:extLst>
              <a:ext uri="{FF2B5EF4-FFF2-40B4-BE49-F238E27FC236}">
                <a16:creationId xmlns:a16="http://schemas.microsoft.com/office/drawing/2014/main" id="{14C885DE-1A0C-4098-9E45-FBEE757D793A}"/>
              </a:ext>
            </a:extLst>
          </p:cNvPr>
          <p:cNvSpPr txBox="1"/>
          <p:nvPr/>
        </p:nvSpPr>
        <p:spPr>
          <a:xfrm>
            <a:off x="862485" y="4048036"/>
            <a:ext cx="2028825" cy="338554"/>
          </a:xfrm>
          <a:prstGeom prst="rect">
            <a:avLst/>
          </a:prstGeom>
          <a:noFill/>
        </p:spPr>
        <p:txBody>
          <a:bodyPr wrap="square">
            <a:spAutoFit/>
          </a:bodyPr>
          <a:lstStyle/>
          <a:p>
            <a:r>
              <a:rPr lang="zh-CN" altLang="en-US" sz="1600" b="0" i="0" dirty="0">
                <a:solidFill>
                  <a:srgbClr val="121212"/>
                </a:solidFill>
                <a:effectLst/>
                <a:latin typeface="-apple-system"/>
              </a:rPr>
              <a:t>诊断数据的存储</a:t>
            </a:r>
            <a:endParaRPr lang="ja-JP" altLang="en-US" sz="1600" dirty="0"/>
          </a:p>
        </p:txBody>
      </p:sp>
      <p:sp>
        <p:nvSpPr>
          <p:cNvPr id="19" name="テキスト ボックス 18">
            <a:extLst>
              <a:ext uri="{FF2B5EF4-FFF2-40B4-BE49-F238E27FC236}">
                <a16:creationId xmlns:a16="http://schemas.microsoft.com/office/drawing/2014/main" id="{FE711A5F-156F-4D31-A915-1AC217E06A77}"/>
              </a:ext>
            </a:extLst>
          </p:cNvPr>
          <p:cNvSpPr txBox="1"/>
          <p:nvPr/>
        </p:nvSpPr>
        <p:spPr>
          <a:xfrm>
            <a:off x="3910881" y="1647558"/>
            <a:ext cx="2568575" cy="338554"/>
          </a:xfrm>
          <a:prstGeom prst="rect">
            <a:avLst/>
          </a:prstGeom>
          <a:noFill/>
        </p:spPr>
        <p:txBody>
          <a:bodyPr wrap="square">
            <a:spAutoFit/>
          </a:bodyPr>
          <a:lstStyle/>
          <a:p>
            <a:r>
              <a:rPr lang="ja-JP" altLang="en-US" sz="1600" b="0" i="0" dirty="0">
                <a:solidFill>
                  <a:srgbClr val="121212"/>
                </a:solidFill>
                <a:effectLst/>
                <a:latin typeface="-apple-system"/>
              </a:rPr>
              <a:t>提供与</a:t>
            </a:r>
            <a:r>
              <a:rPr lang="en-US" altLang="ja-JP" sz="1600" b="0" i="0" dirty="0">
                <a:solidFill>
                  <a:srgbClr val="121212"/>
                </a:solidFill>
                <a:effectLst/>
                <a:latin typeface="-apple-system"/>
              </a:rPr>
              <a:t>APP</a:t>
            </a:r>
            <a:r>
              <a:rPr lang="ja-JP" altLang="en-US" sz="1600" b="0" i="0" dirty="0">
                <a:solidFill>
                  <a:srgbClr val="121212"/>
                </a:solidFill>
                <a:effectLst/>
                <a:latin typeface="-apple-system"/>
              </a:rPr>
              <a:t>交互的接口</a:t>
            </a:r>
            <a:endParaRPr lang="ja-JP" altLang="en-US" sz="1600" dirty="0"/>
          </a:p>
        </p:txBody>
      </p:sp>
      <p:sp>
        <p:nvSpPr>
          <p:cNvPr id="21" name="テキスト ボックス 20">
            <a:extLst>
              <a:ext uri="{FF2B5EF4-FFF2-40B4-BE49-F238E27FC236}">
                <a16:creationId xmlns:a16="http://schemas.microsoft.com/office/drawing/2014/main" id="{D353F244-E649-4862-B671-1304CD34D163}"/>
              </a:ext>
            </a:extLst>
          </p:cNvPr>
          <p:cNvSpPr txBox="1"/>
          <p:nvPr/>
        </p:nvSpPr>
        <p:spPr>
          <a:xfrm>
            <a:off x="5637534" y="4000619"/>
            <a:ext cx="2732335" cy="338554"/>
          </a:xfrm>
          <a:prstGeom prst="rect">
            <a:avLst/>
          </a:prstGeom>
          <a:noFill/>
        </p:spPr>
        <p:txBody>
          <a:bodyPr wrap="square">
            <a:spAutoFit/>
          </a:bodyPr>
          <a:lstStyle/>
          <a:p>
            <a:r>
              <a:rPr lang="zh-CN" altLang="en-US" sz="1600" b="0" i="0" dirty="0">
                <a:solidFill>
                  <a:srgbClr val="121212"/>
                </a:solidFill>
                <a:effectLst/>
                <a:latin typeface="-apple-system"/>
              </a:rPr>
              <a:t>检测开发过程中的错误</a:t>
            </a:r>
            <a:endParaRPr lang="ja-JP" altLang="en-US" sz="1600" dirty="0"/>
          </a:p>
        </p:txBody>
      </p:sp>
    </p:spTree>
    <p:extLst>
      <p:ext uri="{BB962C8B-B14F-4D97-AF65-F5344CB8AC3E}">
        <p14:creationId xmlns:p14="http://schemas.microsoft.com/office/powerpoint/2010/main" val="2567594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BA773-782F-4E27-A9EB-8732D4C61288}"/>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3" name="コンテンツ プレースホルダー 2">
            <a:extLst>
              <a:ext uri="{FF2B5EF4-FFF2-40B4-BE49-F238E27FC236}">
                <a16:creationId xmlns:a16="http://schemas.microsoft.com/office/drawing/2014/main" id="{1C891845-E148-4ABE-8D04-64BEECD311CE}"/>
              </a:ext>
            </a:extLst>
          </p:cNvPr>
          <p:cNvSpPr>
            <a:spLocks noGrp="1"/>
          </p:cNvSpPr>
          <p:nvPr>
            <p:ph idx="1"/>
          </p:nvPr>
        </p:nvSpPr>
        <p:spPr/>
        <p:txBody>
          <a:bodyPr/>
          <a:lstStyle/>
          <a:p>
            <a:r>
              <a:rPr lang="ja-JP" altLang="en-US" sz="1800" dirty="0">
                <a:latin typeface="Meiryo UI" panose="020B0604030504040204" pitchFamily="34" charset="-128"/>
                <a:ea typeface="Microsoft YaHei" panose="020B0503020204020204" pitchFamily="34" charset="-122"/>
              </a:rPr>
              <a:t>同步机制</a:t>
            </a:r>
            <a:endParaRPr lang="en-US" altLang="ja-JP" sz="1800" dirty="0">
              <a:latin typeface="Meiryo UI" panose="020B0604030504040204" pitchFamily="34" charset="-128"/>
              <a:ea typeface="Microsoft YaHei" panose="020B0503020204020204" pitchFamily="34" charset="-122"/>
            </a:endParaRPr>
          </a:p>
          <a:p>
            <a:pPr marL="0" indent="0">
              <a:buNone/>
            </a:pPr>
            <a:endParaRPr lang="en-US" altLang="ja-JP" sz="1800" dirty="0">
              <a:latin typeface="Meiryo UI" panose="020B0604030504040204" pitchFamily="34" charset="-128"/>
              <a:ea typeface="Microsoft YaHei" panose="020B0503020204020204" pitchFamily="34" charset="-122"/>
            </a:endParaRPr>
          </a:p>
          <a:p>
            <a:r>
              <a:rPr lang="ja-JP" altLang="en-US" sz="1400" b="0" i="0" dirty="0">
                <a:solidFill>
                  <a:srgbClr val="121212"/>
                </a:solidFill>
                <a:effectLst/>
                <a:latin typeface="-apple-system"/>
              </a:rPr>
              <a:t>隐式同步</a:t>
            </a:r>
            <a:endParaRPr lang="en-US" altLang="ja-JP" sz="1400" b="0" i="0" dirty="0">
              <a:solidFill>
                <a:srgbClr val="121212"/>
              </a:solidFill>
              <a:effectLst/>
              <a:latin typeface="-apple-system"/>
            </a:endParaRPr>
          </a:p>
          <a:p>
            <a:pPr marL="0" indent="0">
              <a:buNone/>
            </a:pPr>
            <a:r>
              <a:rPr lang="en-US" altLang="ja-JP" sz="1400" dirty="0">
                <a:solidFill>
                  <a:srgbClr val="121212"/>
                </a:solidFill>
                <a:latin typeface="-apple-system"/>
                <a:ea typeface="Microsoft YaHei" panose="020B0503020204020204" pitchFamily="34" charset="-122"/>
              </a:rPr>
              <a:t>                </a:t>
            </a:r>
            <a:r>
              <a:rPr lang="zh-CN" altLang="en-US" sz="1400" dirty="0">
                <a:solidFill>
                  <a:srgbClr val="121212"/>
                </a:solidFill>
                <a:latin typeface="-apple-system"/>
                <a:ea typeface="Microsoft YaHei" panose="020B0503020204020204" pitchFamily="34" charset="-122"/>
              </a:rPr>
              <a:t>直接调动</a:t>
            </a:r>
            <a:r>
              <a:rPr lang="en-US" altLang="zh-CN" sz="1400" dirty="0">
                <a:solidFill>
                  <a:srgbClr val="121212"/>
                </a:solidFill>
                <a:latin typeface="-apple-system"/>
                <a:ea typeface="Microsoft YaHei" panose="020B0503020204020204" pitchFamily="34" charset="-122"/>
              </a:rPr>
              <a:t>NVM</a:t>
            </a:r>
            <a:r>
              <a:rPr lang="zh-CN" altLang="en-US" sz="1400" dirty="0">
                <a:solidFill>
                  <a:srgbClr val="121212"/>
                </a:solidFill>
                <a:latin typeface="-apple-system"/>
                <a:ea typeface="Microsoft YaHei" panose="020B0503020204020204" pitchFamily="34" charset="-122"/>
              </a:rPr>
              <a:t>的接口对数据进行操作，</a:t>
            </a:r>
            <a:endParaRPr lang="en-US" altLang="zh-CN" sz="1400" dirty="0">
              <a:solidFill>
                <a:srgbClr val="121212"/>
              </a:solidFill>
              <a:latin typeface="-apple-system"/>
              <a:ea typeface="Microsoft YaHei" panose="020B0503020204020204" pitchFamily="34" charset="-122"/>
            </a:endParaRPr>
          </a:p>
          <a:p>
            <a:pPr marL="0" indent="0">
              <a:buNone/>
            </a:pPr>
            <a:r>
              <a:rPr lang="en-US" altLang="zh-CN" sz="1400" dirty="0">
                <a:solidFill>
                  <a:srgbClr val="121212"/>
                </a:solidFill>
                <a:latin typeface="-apple-system"/>
                <a:ea typeface="Microsoft YaHei" panose="020B0503020204020204" pitchFamily="34" charset="-122"/>
              </a:rPr>
              <a:t>        </a:t>
            </a:r>
            <a:r>
              <a:rPr lang="zh-CN" altLang="en-US" sz="1400" dirty="0">
                <a:solidFill>
                  <a:srgbClr val="121212"/>
                </a:solidFill>
                <a:latin typeface="-apple-system"/>
                <a:ea typeface="Microsoft YaHei" panose="020B0503020204020204" pitchFamily="34" charset="-122"/>
              </a:rPr>
              <a:t>为了确保</a:t>
            </a:r>
            <a:r>
              <a:rPr lang="en-US" altLang="zh-CN" sz="1400" dirty="0">
                <a:solidFill>
                  <a:srgbClr val="121212"/>
                </a:solidFill>
                <a:latin typeface="-apple-system"/>
                <a:ea typeface="Microsoft YaHei" panose="020B0503020204020204" pitchFamily="34" charset="-122"/>
              </a:rPr>
              <a:t>NVM</a:t>
            </a:r>
            <a:r>
              <a:rPr lang="zh-CN" altLang="en-US" sz="1400" dirty="0">
                <a:solidFill>
                  <a:srgbClr val="121212"/>
                </a:solidFill>
                <a:latin typeface="-apple-system"/>
                <a:ea typeface="Microsoft YaHei" panose="020B0503020204020204" pitchFamily="34" charset="-122"/>
              </a:rPr>
              <a:t>中</a:t>
            </a:r>
            <a:r>
              <a:rPr lang="en-US" altLang="zh-CN" sz="1400" b="0" i="0" dirty="0">
                <a:solidFill>
                  <a:srgbClr val="121212"/>
                </a:solidFill>
                <a:effectLst/>
                <a:latin typeface="-apple-system"/>
                <a:ea typeface="Microsoft YaHei" panose="020B0503020204020204" pitchFamily="34" charset="-122"/>
              </a:rPr>
              <a:t>RAM Block</a:t>
            </a:r>
            <a:r>
              <a:rPr lang="zh-CN" altLang="en-US" sz="1400" b="0" i="0" dirty="0">
                <a:solidFill>
                  <a:srgbClr val="121212"/>
                </a:solidFill>
                <a:effectLst/>
                <a:latin typeface="-apple-system"/>
                <a:ea typeface="Microsoft YaHei" panose="020B0503020204020204" pitchFamily="34" charset="-122"/>
              </a:rPr>
              <a:t>数据的一致性，不推荐</a:t>
            </a:r>
            <a:endParaRPr lang="en-US" altLang="zh-CN" sz="1400" b="0" i="0" dirty="0">
              <a:solidFill>
                <a:srgbClr val="121212"/>
              </a:solidFill>
              <a:effectLst/>
              <a:latin typeface="-apple-system"/>
              <a:ea typeface="Microsoft YaHei" panose="020B0503020204020204" pitchFamily="34" charset="-122"/>
            </a:endParaRPr>
          </a:p>
          <a:p>
            <a:pPr marL="0" indent="0">
              <a:buNone/>
            </a:pPr>
            <a:r>
              <a:rPr lang="zh-CN" altLang="en-US" sz="1400" b="0" i="0" dirty="0">
                <a:solidFill>
                  <a:srgbClr val="121212"/>
                </a:solidFill>
                <a:effectLst/>
                <a:latin typeface="-apple-system"/>
                <a:ea typeface="Microsoft YaHei" panose="020B0503020204020204" pitchFamily="34" charset="-122"/>
              </a:rPr>
              <a:t>        使用共享的</a:t>
            </a:r>
            <a:r>
              <a:rPr lang="en-US" altLang="zh-CN" sz="1400" b="0" i="0" dirty="0">
                <a:solidFill>
                  <a:srgbClr val="121212"/>
                </a:solidFill>
                <a:effectLst/>
                <a:latin typeface="-apple-system"/>
                <a:ea typeface="Microsoft YaHei" panose="020B0503020204020204" pitchFamily="34" charset="-122"/>
              </a:rPr>
              <a:t>RAM Block</a:t>
            </a:r>
            <a:r>
              <a:rPr lang="zh-CN" altLang="en-US" sz="1400" dirty="0">
                <a:solidFill>
                  <a:srgbClr val="121212"/>
                </a:solidFill>
                <a:latin typeface="-apple-system"/>
                <a:ea typeface="Microsoft YaHei" panose="020B0503020204020204" pitchFamily="34" charset="-122"/>
              </a:rPr>
              <a:t>操作</a:t>
            </a:r>
            <a:endParaRPr lang="en-US" altLang="ja-JP" sz="1800" b="0" i="0" dirty="0">
              <a:solidFill>
                <a:srgbClr val="121212"/>
              </a:solidFill>
              <a:effectLst/>
              <a:ea typeface="Microsoft YaHei" panose="020B0503020204020204" pitchFamily="34" charset="-122"/>
            </a:endParaRPr>
          </a:p>
          <a:p>
            <a:endParaRPr lang="en-US" altLang="ja-JP" sz="1400" b="0" i="0" dirty="0">
              <a:solidFill>
                <a:srgbClr val="121212"/>
              </a:solidFill>
              <a:effectLst/>
              <a:latin typeface="-apple-system"/>
            </a:endParaRPr>
          </a:p>
          <a:p>
            <a:endParaRPr lang="en-US" altLang="ja-JP" sz="1400" dirty="0">
              <a:solidFill>
                <a:srgbClr val="121212"/>
              </a:solidFill>
              <a:latin typeface="-apple-system"/>
            </a:endParaRPr>
          </a:p>
          <a:p>
            <a:r>
              <a:rPr lang="ja-JP" altLang="en-US" sz="1400" b="0" i="0" dirty="0">
                <a:solidFill>
                  <a:srgbClr val="121212"/>
                </a:solidFill>
                <a:effectLst/>
                <a:latin typeface="-apple-system"/>
              </a:rPr>
              <a:t>显式同步</a:t>
            </a:r>
            <a:endParaRPr lang="en-US" altLang="ja-JP" sz="1400" b="0" i="0" dirty="0">
              <a:solidFill>
                <a:srgbClr val="121212"/>
              </a:solidFill>
              <a:effectLst/>
              <a:latin typeface="-apple-system"/>
            </a:endParaRPr>
          </a:p>
          <a:p>
            <a:pPr marL="0" indent="0">
              <a:buNone/>
            </a:pPr>
            <a:r>
              <a:rPr lang="zh-CN" altLang="en-US" sz="1400" dirty="0">
                <a:solidFill>
                  <a:srgbClr val="121212"/>
                </a:solidFill>
                <a:latin typeface="-apple-system"/>
                <a:ea typeface="Microsoft YaHei" panose="020B0503020204020204" pitchFamily="34" charset="-122"/>
              </a:rPr>
              <a:t>                定义了一个</a:t>
            </a:r>
            <a:r>
              <a:rPr lang="en-US" altLang="zh-CN" sz="1400" dirty="0">
                <a:solidFill>
                  <a:srgbClr val="121212"/>
                </a:solidFill>
                <a:latin typeface="-apple-system"/>
                <a:ea typeface="Microsoft YaHei" panose="020B0503020204020204" pitchFamily="34" charset="-122"/>
              </a:rPr>
              <a:t>RAM Mirror</a:t>
            </a:r>
            <a:r>
              <a:rPr lang="zh-CN" altLang="en-US" sz="1400" dirty="0">
                <a:solidFill>
                  <a:srgbClr val="121212"/>
                </a:solidFill>
                <a:latin typeface="-apple-system"/>
                <a:ea typeface="Microsoft YaHei" panose="020B0503020204020204" pitchFamily="34" charset="-122"/>
              </a:rPr>
              <a:t>用于和</a:t>
            </a:r>
            <a:r>
              <a:rPr lang="en-US" altLang="zh-CN" sz="1400" dirty="0">
                <a:solidFill>
                  <a:srgbClr val="121212"/>
                </a:solidFill>
                <a:latin typeface="-apple-system"/>
                <a:ea typeface="Microsoft YaHei" panose="020B0503020204020204" pitchFamily="34" charset="-122"/>
              </a:rPr>
              <a:t>APP</a:t>
            </a:r>
            <a:r>
              <a:rPr lang="zh-CN" altLang="en-US" sz="1400" dirty="0">
                <a:solidFill>
                  <a:srgbClr val="121212"/>
                </a:solidFill>
                <a:latin typeface="-apple-system"/>
                <a:ea typeface="Microsoft YaHei" panose="020B0503020204020204" pitchFamily="34" charset="-122"/>
              </a:rPr>
              <a:t>进行数据交换</a:t>
            </a:r>
            <a:endParaRPr lang="en-US" altLang="zh-CN" sz="1400" dirty="0">
              <a:solidFill>
                <a:srgbClr val="121212"/>
              </a:solidFill>
              <a:latin typeface="-apple-system"/>
              <a:ea typeface="Microsoft YaHei" panose="020B0503020204020204" pitchFamily="34" charset="-122"/>
            </a:endParaRPr>
          </a:p>
          <a:p>
            <a:pPr marL="0" indent="0">
              <a:buNone/>
            </a:pPr>
            <a:r>
              <a:rPr lang="ja-JP" altLang="en-US" sz="1400" dirty="0">
                <a:solidFill>
                  <a:srgbClr val="121212"/>
                </a:solidFill>
                <a:latin typeface="-apple-system"/>
                <a:ea typeface="Microsoft YaHei" panose="020B0503020204020204" pitchFamily="34" charset="-122"/>
              </a:rPr>
              <a:t>        调用</a:t>
            </a:r>
            <a:r>
              <a:rPr lang="en-US" altLang="ja-JP" sz="1400" dirty="0" err="1">
                <a:solidFill>
                  <a:srgbClr val="121212"/>
                </a:solidFill>
                <a:latin typeface="-apple-system"/>
                <a:ea typeface="Microsoft YaHei" panose="020B0503020204020204" pitchFamily="34" charset="-122"/>
              </a:rPr>
              <a:t>NvMWriteRamBlockToNvM</a:t>
            </a:r>
            <a:r>
              <a:rPr lang="zh-CN" altLang="en-US" sz="1400" dirty="0">
                <a:solidFill>
                  <a:srgbClr val="121212"/>
                </a:solidFill>
                <a:latin typeface="-apple-system"/>
                <a:ea typeface="Microsoft YaHei" panose="020B0503020204020204" pitchFamily="34" charset="-122"/>
              </a:rPr>
              <a:t>，将</a:t>
            </a:r>
            <a:r>
              <a:rPr lang="ja-JP" altLang="en-US" sz="1400" dirty="0">
                <a:solidFill>
                  <a:srgbClr val="121212"/>
                </a:solidFill>
                <a:latin typeface="-apple-system"/>
                <a:ea typeface="Microsoft YaHei" panose="020B0503020204020204" pitchFamily="34" charset="-122"/>
              </a:rPr>
              <a:t>数据</a:t>
            </a:r>
            <a:r>
              <a:rPr lang="zh-CN" altLang="en-US" sz="1400" dirty="0">
                <a:solidFill>
                  <a:srgbClr val="121212"/>
                </a:solidFill>
                <a:latin typeface="-apple-system"/>
                <a:ea typeface="Microsoft YaHei" panose="020B0503020204020204" pitchFamily="34" charset="-122"/>
              </a:rPr>
              <a:t>从</a:t>
            </a:r>
            <a:r>
              <a:rPr lang="en-US" altLang="zh-CN" sz="1400" dirty="0">
                <a:solidFill>
                  <a:srgbClr val="121212"/>
                </a:solidFill>
                <a:latin typeface="-apple-system"/>
                <a:ea typeface="Microsoft YaHei" panose="020B0503020204020204" pitchFamily="34" charset="-122"/>
              </a:rPr>
              <a:t>RAM Block</a:t>
            </a:r>
            <a:r>
              <a:rPr lang="ja-JP" altLang="en-US" sz="1400" dirty="0">
                <a:solidFill>
                  <a:srgbClr val="121212"/>
                </a:solidFill>
                <a:latin typeface="-apple-system"/>
                <a:ea typeface="Microsoft YaHei" panose="020B0503020204020204" pitchFamily="34" charset="-122"/>
              </a:rPr>
              <a:t> </a:t>
            </a:r>
            <a:r>
              <a:rPr lang="en-US" altLang="ja-JP" sz="1400" dirty="0">
                <a:solidFill>
                  <a:srgbClr val="121212"/>
                </a:solidFill>
                <a:latin typeface="-apple-system"/>
                <a:ea typeface="Microsoft YaHei" panose="020B0503020204020204" pitchFamily="34" charset="-122"/>
              </a:rPr>
              <a:t>Copy</a:t>
            </a:r>
            <a:r>
              <a:rPr lang="ja-JP" altLang="en-US" sz="1400" dirty="0">
                <a:solidFill>
                  <a:srgbClr val="121212"/>
                </a:solidFill>
                <a:latin typeface="-apple-system"/>
                <a:ea typeface="Microsoft YaHei" panose="020B0503020204020204" pitchFamily="34" charset="-122"/>
              </a:rPr>
              <a:t>到</a:t>
            </a:r>
            <a:endParaRPr lang="en-US" altLang="ja-JP" sz="1400" dirty="0">
              <a:solidFill>
                <a:srgbClr val="121212"/>
              </a:solidFill>
              <a:latin typeface="-apple-system"/>
              <a:ea typeface="Microsoft YaHei" panose="020B0503020204020204" pitchFamily="34" charset="-122"/>
            </a:endParaRPr>
          </a:p>
          <a:p>
            <a:pPr marL="0" indent="0">
              <a:buNone/>
            </a:pPr>
            <a:r>
              <a:rPr lang="en-US" altLang="ja-JP" sz="1400" dirty="0">
                <a:solidFill>
                  <a:srgbClr val="121212"/>
                </a:solidFill>
                <a:latin typeface="-apple-system"/>
                <a:ea typeface="Microsoft YaHei" panose="020B0503020204020204" pitchFamily="34" charset="-122"/>
              </a:rPr>
              <a:t>        </a:t>
            </a:r>
            <a:r>
              <a:rPr lang="ja-JP" altLang="en-US" sz="1400" dirty="0">
                <a:solidFill>
                  <a:srgbClr val="121212"/>
                </a:solidFill>
                <a:latin typeface="-apple-system"/>
                <a:ea typeface="Microsoft YaHei" panose="020B0503020204020204" pitchFamily="34" charset="-122"/>
              </a:rPr>
              <a:t>内部的</a:t>
            </a:r>
            <a:r>
              <a:rPr lang="en-US" altLang="ja-JP" sz="1400" dirty="0">
                <a:solidFill>
                  <a:srgbClr val="121212"/>
                </a:solidFill>
                <a:latin typeface="-apple-system"/>
                <a:ea typeface="Microsoft YaHei" panose="020B0503020204020204" pitchFamily="34" charset="-122"/>
              </a:rPr>
              <a:t>Mirror</a:t>
            </a:r>
            <a:r>
              <a:rPr lang="ja-JP" altLang="en-US" sz="1400" dirty="0">
                <a:solidFill>
                  <a:srgbClr val="121212"/>
                </a:solidFill>
                <a:latin typeface="-apple-system"/>
                <a:ea typeface="Microsoft YaHei" panose="020B0503020204020204" pitchFamily="34" charset="-122"/>
              </a:rPr>
              <a:t>中，最后将数据写到</a:t>
            </a:r>
            <a:r>
              <a:rPr lang="en-US" altLang="ja-JP" sz="1400" dirty="0">
                <a:solidFill>
                  <a:srgbClr val="121212"/>
                </a:solidFill>
                <a:latin typeface="-apple-system"/>
                <a:ea typeface="Microsoft YaHei" panose="020B0503020204020204" pitchFamily="34" charset="-122"/>
              </a:rPr>
              <a:t>Nv Block</a:t>
            </a:r>
            <a:r>
              <a:rPr lang="zh-CN" altLang="en-US" sz="1400" dirty="0">
                <a:solidFill>
                  <a:srgbClr val="121212"/>
                </a:solidFill>
                <a:latin typeface="-apple-system"/>
                <a:ea typeface="Microsoft YaHei" panose="020B0503020204020204" pitchFamily="34" charset="-122"/>
              </a:rPr>
              <a:t>。</a:t>
            </a:r>
            <a:endParaRPr lang="en-US" altLang="zh-CN" sz="1400" dirty="0">
              <a:solidFill>
                <a:srgbClr val="121212"/>
              </a:solidFill>
              <a:latin typeface="-apple-system"/>
              <a:ea typeface="Microsoft YaHei" panose="020B0503020204020204" pitchFamily="34" charset="-122"/>
            </a:endParaRPr>
          </a:p>
          <a:p>
            <a:pPr marL="0" indent="0">
              <a:buNone/>
            </a:pPr>
            <a:r>
              <a:rPr lang="ja-JP" altLang="en-US" sz="1400" dirty="0">
                <a:solidFill>
                  <a:srgbClr val="121212"/>
                </a:solidFill>
                <a:latin typeface="-apple-system"/>
                <a:ea typeface="Microsoft YaHei" panose="020B0503020204020204" pitchFamily="34" charset="-122"/>
              </a:rPr>
              <a:t>        调用</a:t>
            </a:r>
            <a:r>
              <a:rPr lang="en-US" altLang="ja-JP" sz="1400" dirty="0" err="1">
                <a:solidFill>
                  <a:srgbClr val="121212"/>
                </a:solidFill>
                <a:latin typeface="-apple-system"/>
                <a:ea typeface="Microsoft YaHei" panose="020B0503020204020204" pitchFamily="34" charset="-122"/>
              </a:rPr>
              <a:t>NvMReadRamBlockFromNvM</a:t>
            </a:r>
            <a:r>
              <a:rPr lang="zh-CN" altLang="en-US" sz="1400" dirty="0">
                <a:solidFill>
                  <a:srgbClr val="121212"/>
                </a:solidFill>
                <a:latin typeface="-apple-system"/>
                <a:ea typeface="Microsoft YaHei" panose="020B0503020204020204" pitchFamily="34" charset="-122"/>
              </a:rPr>
              <a:t>将</a:t>
            </a:r>
            <a:r>
              <a:rPr lang="ja-JP" altLang="en-US" sz="1400" dirty="0">
                <a:solidFill>
                  <a:srgbClr val="121212"/>
                </a:solidFill>
                <a:latin typeface="-apple-system"/>
                <a:ea typeface="Microsoft YaHei" panose="020B0503020204020204" pitchFamily="34" charset="-122"/>
              </a:rPr>
              <a:t>数据</a:t>
            </a:r>
            <a:r>
              <a:rPr lang="zh-CN" altLang="en-US" sz="1400" dirty="0">
                <a:solidFill>
                  <a:srgbClr val="121212"/>
                </a:solidFill>
                <a:latin typeface="-apple-system"/>
                <a:ea typeface="Microsoft YaHei" panose="020B0503020204020204" pitchFamily="34" charset="-122"/>
              </a:rPr>
              <a:t>从</a:t>
            </a:r>
            <a:r>
              <a:rPr lang="en-US" altLang="zh-CN" sz="1400" dirty="0">
                <a:solidFill>
                  <a:srgbClr val="121212"/>
                </a:solidFill>
                <a:latin typeface="-apple-system"/>
                <a:ea typeface="Microsoft YaHei" panose="020B0503020204020204" pitchFamily="34" charset="-122"/>
              </a:rPr>
              <a:t>NV Block copy</a:t>
            </a:r>
            <a:r>
              <a:rPr lang="zh-CN" altLang="en-US" sz="1400" dirty="0">
                <a:solidFill>
                  <a:srgbClr val="121212"/>
                </a:solidFill>
                <a:latin typeface="-apple-system"/>
                <a:ea typeface="Microsoft YaHei" panose="020B0503020204020204" pitchFamily="34" charset="-122"/>
              </a:rPr>
              <a:t>到</a:t>
            </a:r>
            <a:endParaRPr lang="en-US" altLang="zh-CN" sz="1400" dirty="0">
              <a:solidFill>
                <a:srgbClr val="121212"/>
              </a:solidFill>
              <a:latin typeface="-apple-system"/>
              <a:ea typeface="Microsoft YaHei" panose="020B0503020204020204" pitchFamily="34" charset="-122"/>
            </a:endParaRPr>
          </a:p>
          <a:p>
            <a:pPr marL="0" indent="0">
              <a:buNone/>
            </a:pPr>
            <a:r>
              <a:rPr lang="en-US" altLang="ja-JP" sz="1400" dirty="0">
                <a:solidFill>
                  <a:srgbClr val="121212"/>
                </a:solidFill>
                <a:latin typeface="-apple-system"/>
                <a:ea typeface="Microsoft YaHei" panose="020B0503020204020204" pitchFamily="34" charset="-122"/>
              </a:rPr>
              <a:t>         RAM Mirror</a:t>
            </a:r>
            <a:r>
              <a:rPr lang="ja-JP" altLang="en-US" sz="1400" dirty="0">
                <a:solidFill>
                  <a:srgbClr val="121212"/>
                </a:solidFill>
                <a:latin typeface="-apple-system"/>
                <a:ea typeface="Microsoft YaHei" panose="020B0503020204020204" pitchFamily="34" charset="-122"/>
              </a:rPr>
              <a:t>中</a:t>
            </a:r>
            <a:r>
              <a:rPr lang="zh-CN" altLang="en-US" sz="1400" dirty="0">
                <a:solidFill>
                  <a:srgbClr val="121212"/>
                </a:solidFill>
                <a:latin typeface="-apple-system"/>
                <a:ea typeface="Microsoft YaHei" panose="020B0503020204020204" pitchFamily="34" charset="-122"/>
              </a:rPr>
              <a:t>，最后在</a:t>
            </a:r>
            <a:r>
              <a:rPr lang="en-US" altLang="ja-JP" sz="1400" dirty="0">
                <a:solidFill>
                  <a:srgbClr val="121212"/>
                </a:solidFill>
                <a:latin typeface="-apple-system"/>
                <a:ea typeface="Microsoft YaHei" panose="020B0503020204020204" pitchFamily="34" charset="-122"/>
              </a:rPr>
              <a:t>Copy</a:t>
            </a:r>
            <a:r>
              <a:rPr lang="ja-JP" altLang="en-US" sz="1400" dirty="0">
                <a:solidFill>
                  <a:srgbClr val="121212"/>
                </a:solidFill>
                <a:latin typeface="-apple-system"/>
                <a:ea typeface="Microsoft YaHei" panose="020B0503020204020204" pitchFamily="34" charset="-122"/>
              </a:rPr>
              <a:t>到</a:t>
            </a:r>
            <a:r>
              <a:rPr lang="en-US" altLang="ja-JP" sz="1400" dirty="0">
                <a:solidFill>
                  <a:srgbClr val="121212"/>
                </a:solidFill>
                <a:latin typeface="-apple-system"/>
                <a:ea typeface="Microsoft YaHei" panose="020B0503020204020204" pitchFamily="34" charset="-122"/>
              </a:rPr>
              <a:t>RAM Block</a:t>
            </a:r>
            <a:r>
              <a:rPr lang="ja-JP" altLang="en-US" sz="1400" dirty="0">
                <a:solidFill>
                  <a:srgbClr val="121212"/>
                </a:solidFill>
                <a:latin typeface="-apple-system"/>
                <a:ea typeface="Microsoft YaHei" panose="020B0503020204020204" pitchFamily="34" charset="-122"/>
              </a:rPr>
              <a:t>。</a:t>
            </a:r>
            <a:r>
              <a:rPr lang="en-US" altLang="zh-CN" sz="1400" dirty="0">
                <a:solidFill>
                  <a:srgbClr val="121212"/>
                </a:solidFill>
                <a:latin typeface="-apple-system"/>
                <a:ea typeface="Microsoft YaHei" panose="020B0503020204020204" pitchFamily="34" charset="-122"/>
              </a:rPr>
              <a:t>Mirror</a:t>
            </a:r>
            <a:r>
              <a:rPr lang="zh-CN" altLang="en-US" sz="1400" dirty="0">
                <a:solidFill>
                  <a:srgbClr val="121212"/>
                </a:solidFill>
                <a:latin typeface="-apple-system"/>
                <a:ea typeface="Microsoft YaHei" panose="020B0503020204020204" pitchFamily="34" charset="-122"/>
              </a:rPr>
              <a:t>机制更好</a:t>
            </a:r>
            <a:endParaRPr lang="en-US" altLang="zh-CN" sz="1400" dirty="0">
              <a:solidFill>
                <a:srgbClr val="121212"/>
              </a:solidFill>
              <a:latin typeface="-apple-system"/>
              <a:ea typeface="Microsoft YaHei" panose="020B0503020204020204" pitchFamily="34" charset="-122"/>
            </a:endParaRPr>
          </a:p>
          <a:p>
            <a:pPr marL="0" indent="0">
              <a:buNone/>
            </a:pPr>
            <a:r>
              <a:rPr lang="en-US" altLang="zh-CN" sz="1400" dirty="0">
                <a:solidFill>
                  <a:srgbClr val="121212"/>
                </a:solidFill>
                <a:latin typeface="-apple-system"/>
                <a:ea typeface="Microsoft YaHei" panose="020B0503020204020204" pitchFamily="34" charset="-122"/>
              </a:rPr>
              <a:t>        </a:t>
            </a:r>
            <a:r>
              <a:rPr lang="zh-CN" altLang="en-US" sz="1400" dirty="0">
                <a:solidFill>
                  <a:srgbClr val="121212"/>
                </a:solidFill>
                <a:latin typeface="-apple-system"/>
                <a:ea typeface="Microsoft YaHei" panose="020B0503020204020204" pitchFamily="34" charset="-122"/>
              </a:rPr>
              <a:t>的防止数据一致性破坏，但是需要额外的</a:t>
            </a:r>
            <a:r>
              <a:rPr lang="en-US" altLang="zh-CN" sz="1400" dirty="0">
                <a:solidFill>
                  <a:srgbClr val="121212"/>
                </a:solidFill>
                <a:latin typeface="-apple-system"/>
                <a:ea typeface="Microsoft YaHei" panose="020B0503020204020204" pitchFamily="34" charset="-122"/>
              </a:rPr>
              <a:t>RAM</a:t>
            </a:r>
            <a:r>
              <a:rPr lang="zh-CN" altLang="en-US" sz="1400" dirty="0">
                <a:solidFill>
                  <a:srgbClr val="121212"/>
                </a:solidFill>
                <a:latin typeface="-apple-system"/>
                <a:ea typeface="Microsoft YaHei" panose="020B0503020204020204" pitchFamily="34" charset="-122"/>
              </a:rPr>
              <a:t>开销</a:t>
            </a:r>
            <a:endParaRPr lang="ja-JP" altLang="en-US" sz="1400" dirty="0">
              <a:solidFill>
                <a:srgbClr val="121212"/>
              </a:solidFill>
              <a:latin typeface="-apple-system"/>
              <a:ea typeface="Microsoft YaHei" panose="020B0503020204020204" pitchFamily="34" charset="-122"/>
            </a:endParaRPr>
          </a:p>
        </p:txBody>
      </p:sp>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7</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2050" name="Picture 2" descr="preview">
            <a:extLst>
              <a:ext uri="{FF2B5EF4-FFF2-40B4-BE49-F238E27FC236}">
                <a16:creationId xmlns:a16="http://schemas.microsoft.com/office/drawing/2014/main" id="{A4758AF4-1337-4E2D-A944-8B9A58266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221" y="1268760"/>
            <a:ext cx="4536504" cy="16201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view">
            <a:extLst>
              <a:ext uri="{FF2B5EF4-FFF2-40B4-BE49-F238E27FC236}">
                <a16:creationId xmlns:a16="http://schemas.microsoft.com/office/drawing/2014/main" id="{05FEE329-3D1A-41E2-8786-69E90B3F9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3105336"/>
            <a:ext cx="3308870" cy="205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300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DBA773-782F-4E27-A9EB-8732D4C61288}"/>
              </a:ext>
            </a:extLst>
          </p:cNvPr>
          <p:cNvSpPr>
            <a:spLocks noGrp="1"/>
          </p:cNvSpPr>
          <p:nvPr>
            <p:ph type="title"/>
          </p:nvPr>
        </p:nvSpPr>
        <p:spPr/>
        <p:txBody>
          <a:bodyPr/>
          <a:lstStyle/>
          <a:p>
            <a:r>
              <a:rPr lang="ja-JP" altLang="en-US" sz="3200" dirty="0">
                <a:latin typeface="微软雅黑"/>
                <a:ea typeface="微软雅黑"/>
                <a:cs typeface="Arial"/>
              </a:rPr>
              <a:t>存储服务</a:t>
            </a:r>
            <a:endParaRPr kumimoji="1" lang="ja-JP" altLang="en-US" dirty="0"/>
          </a:p>
        </p:txBody>
      </p:sp>
      <p:sp>
        <p:nvSpPr>
          <p:cNvPr id="3" name="コンテンツ プレースホルダー 2">
            <a:extLst>
              <a:ext uri="{FF2B5EF4-FFF2-40B4-BE49-F238E27FC236}">
                <a16:creationId xmlns:a16="http://schemas.microsoft.com/office/drawing/2014/main" id="{1C891845-E148-4ABE-8D04-64BEECD311CE}"/>
              </a:ext>
            </a:extLst>
          </p:cNvPr>
          <p:cNvSpPr>
            <a:spLocks noGrp="1"/>
          </p:cNvSpPr>
          <p:nvPr>
            <p:ph idx="1"/>
          </p:nvPr>
        </p:nvSpPr>
        <p:spPr/>
        <p:txBody>
          <a:bodyPr/>
          <a:lstStyle/>
          <a:p>
            <a:r>
              <a:rPr lang="zh-CN" altLang="en-US" sz="1800" b="0" i="0" dirty="0">
                <a:solidFill>
                  <a:srgbClr val="121212"/>
                </a:solidFill>
                <a:effectLst/>
                <a:latin typeface="-apple-system"/>
              </a:rPr>
              <a:t>主要功能调用</a:t>
            </a:r>
            <a:endParaRPr lang="en-US" altLang="ja-JP" sz="1800" dirty="0">
              <a:latin typeface="Meiryo UI" panose="020B0604030504040204" pitchFamily="34" charset="-128"/>
              <a:ea typeface="Microsoft YaHei" panose="020B0503020204020204" pitchFamily="34" charset="-122"/>
            </a:endParaRPr>
          </a:p>
          <a:p>
            <a:endParaRPr lang="en-US" altLang="ja-JP" sz="1400" b="0" i="0" dirty="0">
              <a:solidFill>
                <a:srgbClr val="121212"/>
              </a:solidFill>
              <a:effectLst/>
              <a:latin typeface="-apple-system"/>
            </a:endParaRPr>
          </a:p>
        </p:txBody>
      </p:sp>
      <p:sp>
        <p:nvSpPr>
          <p:cNvPr id="4" name="スライド番号プレースホルダー 3">
            <a:extLst>
              <a:ext uri="{FF2B5EF4-FFF2-40B4-BE49-F238E27FC236}">
                <a16:creationId xmlns:a16="http://schemas.microsoft.com/office/drawing/2014/main" id="{071A7E98-A36E-49C1-8EBD-237ECA5B2B75}"/>
              </a:ext>
            </a:extLst>
          </p:cNvPr>
          <p:cNvSpPr>
            <a:spLocks noGrp="1"/>
          </p:cNvSpPr>
          <p:nvPr>
            <p:ph type="sldNum" sz="quarter" idx="10"/>
          </p:nvPr>
        </p:nvSpPr>
        <p:spPr/>
        <p:txBody>
          <a:bodyPr/>
          <a:lstStyle/>
          <a:p>
            <a:fld id="{21BE506B-E3F0-41DC-ACB3-31B974666A3A}" type="slidenum">
              <a:rPr lang="de-DE" altLang="ja-JP" smtClean="0"/>
              <a:pPr/>
              <a:t>8</a:t>
            </a:fld>
            <a:endParaRPr lang="de-DE" altLang="ja-JP"/>
          </a:p>
        </p:txBody>
      </p:sp>
      <p:sp>
        <p:nvSpPr>
          <p:cNvPr id="5" name="フッター プレースホルダー 4">
            <a:extLst>
              <a:ext uri="{FF2B5EF4-FFF2-40B4-BE49-F238E27FC236}">
                <a16:creationId xmlns:a16="http://schemas.microsoft.com/office/drawing/2014/main" id="{300F6D58-6BAD-4564-A62F-ABF30B84537B}"/>
              </a:ext>
            </a:extLst>
          </p:cNvPr>
          <p:cNvSpPr>
            <a:spLocks noGrp="1"/>
          </p:cNvSpPr>
          <p:nvPr>
            <p:ph type="ftr" sz="quarter" idx="11"/>
          </p:nvPr>
        </p:nvSpPr>
        <p:spPr/>
        <p:txBody>
          <a:bodyPr/>
          <a:lstStyle/>
          <a:p>
            <a:r>
              <a:rPr lang="de-DE" altLang="ja-JP"/>
              <a:t>Copyright 2020 NANJING FUJITSU NANDA SOFTWARE TECHNOLOGY CO., LTD.</a:t>
            </a:r>
            <a:endParaRPr lang="de-DE" altLang="ja-JP" dirty="0"/>
          </a:p>
        </p:txBody>
      </p:sp>
      <p:pic>
        <p:nvPicPr>
          <p:cNvPr id="6" name="Picture 2">
            <a:extLst>
              <a:ext uri="{FF2B5EF4-FFF2-40B4-BE49-F238E27FC236}">
                <a16:creationId xmlns:a16="http://schemas.microsoft.com/office/drawing/2014/main" id="{380D1244-A292-41FF-B7C1-94F333C2B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5157192" cy="4999611"/>
          </a:xfrm>
          <a:prstGeom prst="rect">
            <a:avLst/>
          </a:prstGeom>
          <a:noFill/>
          <a:extLst>
            <a:ext uri="{909E8E84-426E-40DD-AFC4-6F175D3DCCD1}">
              <a14:hiddenFill xmlns:a14="http://schemas.microsoft.com/office/drawing/2010/main">
                <a:solidFill>
                  <a:srgbClr val="FFFFFF"/>
                </a:solidFill>
              </a14:hiddenFill>
            </a:ext>
          </a:extLst>
        </p:spPr>
      </p:pic>
      <p:sp>
        <p:nvSpPr>
          <p:cNvPr id="7" name="楕円 6">
            <a:extLst>
              <a:ext uri="{FF2B5EF4-FFF2-40B4-BE49-F238E27FC236}">
                <a16:creationId xmlns:a16="http://schemas.microsoft.com/office/drawing/2014/main" id="{6BA9BAE3-88CA-4422-996D-6BF62C75ACFA}"/>
              </a:ext>
            </a:extLst>
          </p:cNvPr>
          <p:cNvSpPr/>
          <p:nvPr/>
        </p:nvSpPr>
        <p:spPr>
          <a:xfrm>
            <a:off x="3131840" y="2564904"/>
            <a:ext cx="1168698" cy="288032"/>
          </a:xfrm>
          <a:prstGeom prst="ellipse">
            <a:avLst/>
          </a:prstGeom>
          <a:solidFill>
            <a:schemeClr val="lt1">
              <a:alpha val="0"/>
            </a:schemeClr>
          </a:solidFill>
          <a:ln w="19050">
            <a:solidFill>
              <a:srgbClr val="0000FF"/>
            </a:solidFill>
          </a:ln>
        </p:spPr>
        <p:style>
          <a:lnRef idx="2">
            <a:schemeClr val="dk1"/>
          </a:lnRef>
          <a:fillRef idx="1">
            <a:schemeClr val="lt1"/>
          </a:fillRef>
          <a:effectRef idx="0">
            <a:schemeClr val="dk1"/>
          </a:effectRef>
          <a:fontRef idx="minor">
            <a:schemeClr val="dk1"/>
          </a:fontRef>
        </p:style>
        <p:txBody>
          <a:bodyPr rtlCol="0" anchor="t"/>
          <a:lstStyle/>
          <a:p>
            <a:pPr algn="l"/>
            <a:endParaRPr kumimoji="1" lang="ja-JP" altLang="en-US" sz="1100">
              <a:solidFill>
                <a:schemeClr val="tx1"/>
              </a:solidFill>
            </a:endParaRPr>
          </a:p>
        </p:txBody>
      </p:sp>
      <p:pic>
        <p:nvPicPr>
          <p:cNvPr id="1028" name="Picture 4" descr="preview">
            <a:extLst>
              <a:ext uri="{FF2B5EF4-FFF2-40B4-BE49-F238E27FC236}">
                <a16:creationId xmlns:a16="http://schemas.microsoft.com/office/drawing/2014/main" id="{40BBF762-1AAA-4A5D-8E14-04DC4D5F81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1958" y="3748746"/>
            <a:ext cx="3546376" cy="171320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79545BF7-FD5C-4B9D-8DB0-A782329450E8}"/>
              </a:ext>
            </a:extLst>
          </p:cNvPr>
          <p:cNvCxnSpPr>
            <a:stCxn id="7" idx="5"/>
            <a:endCxn id="1028" idx="0"/>
          </p:cNvCxnSpPr>
          <p:nvPr/>
        </p:nvCxnSpPr>
        <p:spPr bwMode="auto">
          <a:xfrm>
            <a:off x="4129386" y="2810755"/>
            <a:ext cx="3135760" cy="937991"/>
          </a:xfrm>
          <a:prstGeom prst="straightConnector1">
            <a:avLst/>
          </a:prstGeom>
          <a:gradFill rotWithShape="0">
            <a:gsLst>
              <a:gs pos="0">
                <a:srgbClr val="FFFFFF"/>
              </a:gs>
              <a:gs pos="100000">
                <a:srgbClr val="CACAC7"/>
              </a:gs>
            </a:gsLst>
            <a:lin ang="5400000" scaled="1"/>
          </a:gradFill>
          <a:ln w="254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1975275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1304</Words>
  <Application>Microsoft Office PowerPoint</Application>
  <PresentationFormat>画面に合わせる (4:3)</PresentationFormat>
  <Paragraphs>213</Paragraphs>
  <Slides>16</Slides>
  <Notes>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16</vt:i4>
      </vt:variant>
    </vt:vector>
  </HeadingPairs>
  <TitlesOfParts>
    <vt:vector size="25" baseType="lpstr">
      <vt:lpstr>-apple-system</vt:lpstr>
      <vt:lpstr>Meiryo UI</vt:lpstr>
      <vt:lpstr>微软雅黑</vt:lpstr>
      <vt:lpstr>ＭＳ Ｐゴシック</vt:lpstr>
      <vt:lpstr>PingFang SC</vt:lpstr>
      <vt:lpstr>Arial</vt:lpstr>
      <vt:lpstr>Fujitsu Sans</vt:lpstr>
      <vt:lpstr>Wingdings</vt:lpstr>
      <vt:lpstr>F_Tool_2_JA_R</vt:lpstr>
      <vt:lpstr> AUTOSAR存储</vt:lpstr>
      <vt:lpstr>模块总览</vt:lpstr>
      <vt:lpstr>存储服务</vt:lpstr>
      <vt:lpstr>存储硬件抽象</vt:lpstr>
      <vt:lpstr>存储服务</vt:lpstr>
      <vt:lpstr>存储服务</vt:lpstr>
      <vt:lpstr>存储服务</vt:lpstr>
      <vt:lpstr>存储服务</vt:lpstr>
      <vt:lpstr>存储服务</vt:lpstr>
      <vt:lpstr>存储抽象</vt:lpstr>
      <vt:lpstr>存储抽象</vt:lpstr>
      <vt:lpstr>存储驱动</vt:lpstr>
      <vt:lpstr>存储抽象</vt:lpstr>
      <vt:lpstr>存储抽象</vt:lpstr>
      <vt:lpstr>存储抽象</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2021-10-18T12:56:10Z</dcterms:modified>
</cp:coreProperties>
</file>