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bookmarkIdSeed="4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535" r:id="rId2"/>
    <p:sldId id="579" r:id="rId3"/>
    <p:sldId id="719" r:id="rId4"/>
    <p:sldId id="645" r:id="rId5"/>
    <p:sldId id="729" r:id="rId6"/>
    <p:sldId id="722" r:id="rId7"/>
    <p:sldId id="724" r:id="rId8"/>
    <p:sldId id="725" r:id="rId9"/>
    <p:sldId id="726" r:id="rId10"/>
    <p:sldId id="733" r:id="rId11"/>
    <p:sldId id="734" r:id="rId12"/>
    <p:sldId id="735" r:id="rId13"/>
    <p:sldId id="731" r:id="rId14"/>
    <p:sldId id="638" r:id="rId15"/>
    <p:sldId id="720" r:id="rId16"/>
    <p:sldId id="732" r:id="rId17"/>
    <p:sldId id="639" r:id="rId18"/>
    <p:sldId id="643" r:id="rId19"/>
    <p:sldId id="644" r:id="rId20"/>
    <p:sldId id="727" r:id="rId21"/>
    <p:sldId id="537" r:id="rId22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40"/>
    <a:srgbClr val="C07000"/>
    <a:srgbClr val="1782DB"/>
    <a:srgbClr val="808000"/>
    <a:srgbClr val="706ABA"/>
    <a:srgbClr val="1BA12B"/>
    <a:srgbClr val="8B8807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53" autoAdjust="0"/>
  </p:normalViewPr>
  <p:slideViewPr>
    <p:cSldViewPr>
      <p:cViewPr varScale="1">
        <p:scale>
          <a:sx n="92" d="100"/>
          <a:sy n="92" d="100"/>
        </p:scale>
        <p:origin x="114" y="2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GB" altLang="ja-JP"/>
              <a:t>Copyright 2018 NANJING FUJITSU NANDA SOFTWARE TECHNOLOGY CO., LTD.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FC466D8-B42A-4E43-B4D9-57F0874CEFA0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175744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A205A6B-F37F-4E8D-9C04-D282A90E56E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7715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6D529-4750-48BC-AFC6-590FBE2A3F90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379885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22608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47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对于一般的车主，可能有接触过</a:t>
            </a:r>
            <a:r>
              <a:rPr kumimoji="1" lang="en-US" altLang="zh-CN" dirty="0"/>
              <a:t>OBD</a:t>
            </a:r>
            <a:r>
              <a:rPr kumimoji="1" lang="zh-CN" altLang="en-US" dirty="0"/>
              <a:t>口，可以用它来查看一些车内的参数等等，但是</a:t>
            </a:r>
            <a:r>
              <a:rPr kumimoji="1" lang="en-US" altLang="zh-CN" dirty="0"/>
              <a:t>OBD</a:t>
            </a:r>
            <a:r>
              <a:rPr kumimoji="1" lang="zh-CN" altLang="en-US" dirty="0"/>
              <a:t>它到底用来做什么用呢？</a:t>
            </a:r>
          </a:p>
          <a:p>
            <a:r>
              <a:rPr kumimoji="1" lang="en-US" altLang="zh-CN" dirty="0"/>
              <a:t>a.</a:t>
            </a:r>
            <a:r>
              <a:rPr kumimoji="1" lang="zh-CN" altLang="en-US" dirty="0"/>
              <a:t>用于监控车辆基本参数，例如监控里程、车速、油门踏板位置、冷却液温度等等的一些参数；</a:t>
            </a:r>
          </a:p>
          <a:p>
            <a:r>
              <a:rPr kumimoji="1" lang="en-US" altLang="zh-CN" dirty="0"/>
              <a:t>b.</a:t>
            </a:r>
            <a:r>
              <a:rPr kumimoji="1" lang="zh-CN" altLang="en-US" dirty="0"/>
              <a:t>用于监控排放相关的参数，这是</a:t>
            </a:r>
            <a:r>
              <a:rPr kumimoji="1" lang="en-US" altLang="zh-CN" dirty="0"/>
              <a:t>OBD</a:t>
            </a:r>
            <a:r>
              <a:rPr kumimoji="1" lang="zh-CN" altLang="en-US" dirty="0"/>
              <a:t>很核心的一个功能，比如各种尾气的含量，氧含量等等，以此来保证满足各国的标准；</a:t>
            </a:r>
          </a:p>
          <a:p>
            <a:r>
              <a:rPr kumimoji="1" lang="en-US" altLang="zh-CN" dirty="0"/>
              <a:t>c.</a:t>
            </a:r>
            <a:r>
              <a:rPr kumimoji="1" lang="zh-CN" altLang="en-US" dirty="0"/>
              <a:t>用于车辆故障的诊断，例如我们车故障灯亮了，送到维修店后，维修人员就会拿出诊断仪，请求发生的故障内容，以及故障时刻的冻结帧数据，以此来方便故障排查；</a:t>
            </a:r>
          </a:p>
          <a:p>
            <a:r>
              <a:rPr kumimoji="1" lang="en-US" altLang="zh-CN" dirty="0"/>
              <a:t>d.</a:t>
            </a:r>
            <a:r>
              <a:rPr kumimoji="1" lang="zh-CN" altLang="en-US" dirty="0"/>
              <a:t>当然还有小部分会使用</a:t>
            </a:r>
            <a:r>
              <a:rPr kumimoji="1" lang="en-US" altLang="zh-CN" dirty="0"/>
              <a:t>OBD</a:t>
            </a:r>
            <a:r>
              <a:rPr kumimoji="1" lang="zh-CN" altLang="en-US" dirty="0"/>
              <a:t>进行一些控制功能，这部分在中国是没有的。</a:t>
            </a:r>
            <a:endParaRPr kumimoji="1"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58092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9803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26209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3976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4746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92018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4" name="Picture 46" descr="TitleRed_L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5" name="Group 47"/>
          <p:cNvGrpSpPr>
            <a:grpSpLocks noChangeAspect="1"/>
          </p:cNvGrpSpPr>
          <p:nvPr/>
        </p:nvGrpSpPr>
        <p:grpSpPr bwMode="auto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647216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7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8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9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0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1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2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4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5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6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7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8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6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7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0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9938"/>
            <a:ext cx="7920038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ja-JP" noProof="0" dirty="0"/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3850" y="1738313"/>
            <a:ext cx="7920038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de-DE" altLang="ja-JP" noProof="0" dirty="0"/>
          </a:p>
        </p:txBody>
      </p:sp>
      <p:sp>
        <p:nvSpPr>
          <p:cNvPr id="647211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4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50" name="任意多边形 49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BA33598-F1DD-4624-9670-86D48194F9F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2800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9575" y="-1588"/>
            <a:ext cx="2195513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8275" y="-1588"/>
            <a:ext cx="6438900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54A115-0757-4445-8BD2-A80DB5F9130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2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983518B-932F-4C75-B67B-D0567CEE711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6846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E03C3CF-808B-45A6-9823-ADD81928163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618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75" y="869950"/>
            <a:ext cx="4316413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869950"/>
            <a:ext cx="4318000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E8335E6-5A56-4E2A-B6CB-D109CEE4465E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31627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0FA4483-E582-45F5-A02F-57EBE643BA69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0321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ADE7975-0A70-47D6-9EB0-851194228B7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56688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12083DB-1D72-409F-9E76-0D43D54B72A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7599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501FA9-41CD-4DF4-AE28-4AA2C0EF70B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776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F050A50-25EC-4DB9-BB88-AD1CE817132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40966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57" name="Picture 13" descr="ContentGray20_L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6158" name="Group 14"/>
          <p:cNvGrpSpPr>
            <a:grpSpLocks noChangeAspect="1"/>
          </p:cNvGrpSpPr>
          <p:nvPr/>
        </p:nvGrpSpPr>
        <p:grpSpPr bwMode="auto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646159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0" name="Freeform 16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1" name="Freeform 17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2" name="Freeform 18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3" name="Freeform 19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4" name="Freeform 20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5" name="Freeform 21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6" name="Freeform 22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7" name="Freeform 23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6148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9863" y="-1588"/>
            <a:ext cx="78581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Headline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endParaRPr lang="en-US" altLang="ja-JP" dirty="0"/>
          </a:p>
          <a:p>
            <a:pPr lvl="1"/>
            <a:r>
              <a:rPr lang="en-US" altLang="ja-JP" dirty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/>
              <a:t>Text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</a:p>
        </p:txBody>
      </p:sp>
      <p:sp>
        <p:nvSpPr>
          <p:cNvPr id="646168" name="Rectangle 2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D921953-BA97-4FBE-A90D-F2F87A706334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46169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2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25" name="任意多边形 24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90513" indent="-2905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81025" indent="-24288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2pPr>
      <a:lvl3pPr marL="795338" indent="-1381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3pPr>
      <a:lvl4pPr marL="1014413" indent="-13493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ja-JP" dirty="0"/>
              <a:t>Copyright 2021 NANJING FUJITSU NANDA SOFTWARE TECHNOLOGY CO., LTD.</a:t>
            </a: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sv-SE" altLang="zh-CN" dirty="0"/>
              <a:t>AUTOSAR CP</a:t>
            </a:r>
            <a:br>
              <a:rPr lang="sv-SE" altLang="zh-CN" dirty="0"/>
            </a:br>
            <a:r>
              <a:rPr lang="sv-SE" altLang="zh-CN" dirty="0"/>
              <a:t>  DCM&amp;DEM</a:t>
            </a:r>
            <a:r>
              <a:rPr lang="zh-CN" altLang="en-US" dirty="0"/>
              <a:t>介绍</a:t>
            </a:r>
            <a:endParaRPr lang="en-US" altLang="ja-JP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51520" y="5245050"/>
            <a:ext cx="7920038" cy="1136278"/>
          </a:xfrm>
        </p:spPr>
        <p:txBody>
          <a:bodyPr/>
          <a:lstStyle/>
          <a:p>
            <a:r>
              <a:rPr lang="en-US" altLang="zh-TW" dirty="0"/>
              <a:t>IV</a:t>
            </a:r>
            <a:r>
              <a:rPr lang="zh-TW" altLang="en-US" dirty="0"/>
              <a:t>事業部　第一開発部</a:t>
            </a:r>
            <a:endParaRPr lang="en-US" altLang="zh-TW" dirty="0"/>
          </a:p>
          <a:p>
            <a:r>
              <a:rPr lang="zh-CN" altLang="en-US" dirty="0"/>
              <a:t>董亚亚</a:t>
            </a:r>
            <a:endParaRPr lang="en-US" altLang="zh-CN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8</a:t>
            </a:r>
            <a:r>
              <a:rPr lang="ja-JP" altLang="en-US" dirty="0"/>
              <a:t>月</a:t>
            </a:r>
            <a:r>
              <a:rPr lang="en-US" altLang="ja-JP" dirty="0"/>
              <a:t>26</a:t>
            </a:r>
            <a:r>
              <a:rPr lang="ja-JP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C5967D-D60C-4D03-B3EF-D286B8DA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DCM</a:t>
            </a:r>
            <a:r>
              <a:rPr lang="zh-CN" altLang="en-US" dirty="0">
                <a:latin typeface="+mn-ea"/>
                <a:ea typeface="+mn-ea"/>
              </a:rPr>
              <a:t>服务功能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433CAD-2488-4E92-8D1C-ABD7BC23A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DCM</a:t>
            </a:r>
            <a:r>
              <a:rPr kumimoji="1" lang="zh-CN" altLang="en-US" dirty="0"/>
              <a:t>是服务的形式响应诊断仪的数据请求的。</a:t>
            </a:r>
            <a:endParaRPr kumimoji="1" lang="en-US" altLang="zh-CN" dirty="0"/>
          </a:p>
          <a:p>
            <a:r>
              <a:rPr kumimoji="1" lang="en-US" altLang="zh-CN" dirty="0"/>
              <a:t>DCM</a:t>
            </a:r>
            <a:r>
              <a:rPr kumimoji="1" lang="zh-CN" altLang="en-US" dirty="0"/>
              <a:t>支持</a:t>
            </a:r>
            <a:r>
              <a:rPr kumimoji="1" lang="en-US" altLang="zh-CN" dirty="0"/>
              <a:t>UDS</a:t>
            </a:r>
            <a:r>
              <a:rPr kumimoji="1" lang="zh-CN" altLang="en-US" dirty="0"/>
              <a:t>（</a:t>
            </a:r>
            <a:r>
              <a:rPr kumimoji="1" lang="en-US" altLang="zh-CN" dirty="0"/>
              <a:t>14229-1</a:t>
            </a:r>
            <a:r>
              <a:rPr kumimoji="1" lang="zh-CN" altLang="en-US" dirty="0"/>
              <a:t>）和</a:t>
            </a:r>
            <a:r>
              <a:rPr kumimoji="1" lang="en-US" altLang="zh-CN" dirty="0"/>
              <a:t>OBD-II(15765-3)</a:t>
            </a:r>
            <a:r>
              <a:rPr kumimoji="1" lang="zh-CN" altLang="en-US" dirty="0"/>
              <a:t>的全部服务。这里只介绍一部分诊断服务，详细请参考</a:t>
            </a:r>
            <a:r>
              <a:rPr kumimoji="1" lang="en-US" altLang="zh-CN" dirty="0"/>
              <a:t>14229</a:t>
            </a:r>
            <a:r>
              <a:rPr kumimoji="1" lang="zh-CN" altLang="en-US" dirty="0"/>
              <a:t>和</a:t>
            </a:r>
            <a:r>
              <a:rPr kumimoji="1" lang="en-US" altLang="zh-CN" dirty="0"/>
              <a:t>15031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endParaRPr lang="en-US" altLang="ja-JP" dirty="0"/>
          </a:p>
          <a:p>
            <a:r>
              <a:rPr kumimoji="1" lang="zh-CN" altLang="en-US" dirty="0"/>
              <a:t>部分功能也可以参考“</a:t>
            </a:r>
            <a:r>
              <a:rPr kumimoji="1" lang="en-US" altLang="zh-CN" dirty="0"/>
              <a:t>T907 T900-TTI-000238-0 UDS </a:t>
            </a:r>
            <a:r>
              <a:rPr kumimoji="1" lang="ja-JP" altLang="en-US" dirty="0"/>
              <a:t>通信</a:t>
            </a:r>
            <a:r>
              <a:rPr kumimoji="1" lang="en-US" altLang="ja-JP" dirty="0"/>
              <a:t>(</a:t>
            </a:r>
            <a:r>
              <a:rPr kumimoji="1" lang="en-US" altLang="zh-CN" dirty="0"/>
              <a:t>ISO14229)</a:t>
            </a:r>
            <a:r>
              <a:rPr kumimoji="1" lang="zh-CN" altLang="en-US" dirty="0"/>
              <a:t>”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78AFF5-D2C9-4FF0-9AB9-F74A5A0B62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9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CD002-85ED-4D25-AFB3-D7BE63C8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840821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5C0440-BD89-4593-AAC7-16F1D3B7B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OBD</a:t>
            </a:r>
            <a:r>
              <a:rPr kumimoji="1" lang="zh-CN" altLang="en-US" dirty="0"/>
              <a:t>服务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CE7F45-D7D4-4D07-AF49-92DD1DDF2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说到</a:t>
            </a:r>
            <a:r>
              <a:rPr kumimoji="1" lang="en-US" altLang="zh-CN" dirty="0"/>
              <a:t>OBD</a:t>
            </a:r>
            <a:r>
              <a:rPr kumimoji="1" lang="zh-CN" altLang="en-US" dirty="0"/>
              <a:t>总会要问</a:t>
            </a:r>
            <a:r>
              <a:rPr kumimoji="1" lang="en-US" altLang="zh-CN" dirty="0"/>
              <a:t>OBD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UDS</a:t>
            </a:r>
            <a:r>
              <a:rPr kumimoji="1" lang="zh-CN" altLang="en-US" dirty="0"/>
              <a:t>的关联。</a:t>
            </a:r>
            <a:endParaRPr kumimoji="1" lang="en-US" altLang="zh-CN" dirty="0"/>
          </a:p>
          <a:p>
            <a:r>
              <a:rPr kumimoji="1" lang="en-US" altLang="zh-CN" dirty="0"/>
              <a:t>OBD</a:t>
            </a:r>
            <a:r>
              <a:rPr kumimoji="1" lang="zh-CN" altLang="en-US" dirty="0"/>
              <a:t>是在</a:t>
            </a:r>
            <a:r>
              <a:rPr kumimoji="1" lang="en-US" altLang="zh-CN" dirty="0"/>
              <a:t>15031-5</a:t>
            </a:r>
            <a:r>
              <a:rPr kumimoji="1" lang="zh-CN" altLang="en-US" dirty="0"/>
              <a:t>中定义的排放相关的服务，</a:t>
            </a:r>
            <a:r>
              <a:rPr kumimoji="1" lang="en-US" altLang="zh-CN" dirty="0"/>
              <a:t>UDS</a:t>
            </a:r>
            <a:r>
              <a:rPr kumimoji="1" lang="zh-CN" altLang="en-US" dirty="0"/>
              <a:t>是</a:t>
            </a:r>
            <a:r>
              <a:rPr kumimoji="1" lang="en-US" altLang="zh-CN" dirty="0"/>
              <a:t>14229-1</a:t>
            </a:r>
            <a:r>
              <a:rPr kumimoji="1" lang="zh-CN" altLang="en-US" dirty="0"/>
              <a:t>中定义的通用服务。两者都依赖</a:t>
            </a:r>
            <a:r>
              <a:rPr kumimoji="1" lang="en-US" altLang="zh-CN" dirty="0"/>
              <a:t>15765-2</a:t>
            </a:r>
            <a:r>
              <a:rPr kumimoji="1" lang="zh-CN" altLang="en-US" dirty="0"/>
              <a:t>中定义的网络层和</a:t>
            </a:r>
            <a:r>
              <a:rPr kumimoji="1" lang="en-US" altLang="zh-CN" dirty="0"/>
              <a:t>14229-2</a:t>
            </a:r>
            <a:r>
              <a:rPr kumimoji="1" lang="zh-CN" altLang="en-US" dirty="0"/>
              <a:t>中定义的会话层，因此在一个</a:t>
            </a:r>
            <a:r>
              <a:rPr kumimoji="1" lang="en-US" altLang="zh-CN" dirty="0"/>
              <a:t>ECU</a:t>
            </a:r>
            <a:r>
              <a:rPr kumimoji="1" lang="zh-CN" altLang="en-US" dirty="0"/>
              <a:t>中是可以共存</a:t>
            </a:r>
            <a:r>
              <a:rPr kumimoji="1" lang="en-US" altLang="zh-CN" dirty="0"/>
              <a:t>OBD</a:t>
            </a:r>
            <a:r>
              <a:rPr kumimoji="1" lang="zh-CN" altLang="en-US" dirty="0"/>
              <a:t>与</a:t>
            </a:r>
            <a:r>
              <a:rPr kumimoji="1" lang="en-US" altLang="zh-CN" dirty="0"/>
              <a:t>UDS</a:t>
            </a:r>
            <a:r>
              <a:rPr kumimoji="1" lang="zh-CN" altLang="en-US" dirty="0"/>
              <a:t>的，两者各司其职。</a:t>
            </a:r>
            <a:endParaRPr kumimoji="1" lang="en-US" altLang="zh-CN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3A61456-EEFC-4AD5-B18D-56FC0D3F97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10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F7B79E-94AD-4E6A-A26D-ACB003489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C4C00E2-983A-4E5E-B0D2-A9B72F89A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5" y="2924944"/>
            <a:ext cx="8310923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568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63015-8A9F-4E48-96FA-CC095ABD8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14229</a:t>
            </a:r>
            <a:r>
              <a:rPr lang="en-US" altLang="ja-JP" dirty="0"/>
              <a:t>,27145,15031</a:t>
            </a:r>
            <a:r>
              <a:rPr lang="zh-CN" altLang="en-US" dirty="0"/>
              <a:t>服务关系</a:t>
            </a:r>
            <a:endParaRPr kumimoji="1" lang="ja-JP" altLang="en-US" dirty="0"/>
          </a:p>
        </p:txBody>
      </p:sp>
      <p:pic>
        <p:nvPicPr>
          <p:cNvPr id="7" name="コンテンツ プレースホルダー 6">
            <a:extLst>
              <a:ext uri="{FF2B5EF4-FFF2-40B4-BE49-F238E27FC236}">
                <a16:creationId xmlns:a16="http://schemas.microsoft.com/office/drawing/2014/main" id="{8F048AA0-E433-4255-8727-B1B5227C14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634" y="869950"/>
            <a:ext cx="3954095" cy="5592763"/>
          </a:xfr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F15D002-7B85-4901-A104-C2A321686A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11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B73C4A-1FE2-4486-9015-668B6C40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202454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F0C1EB-6D2C-4323-B220-BC889978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</a:t>
            </a:r>
            <a:r>
              <a:rPr kumimoji="1" lang="zh-CN" altLang="en-US" dirty="0"/>
              <a:t>介绍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575E2E-EEC4-41CB-8A70-DC8DB5019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717887"/>
          </a:xfrm>
        </p:spPr>
        <p:txBody>
          <a:bodyPr/>
          <a:lstStyle/>
          <a:p>
            <a:r>
              <a:rPr kumimoji="1" lang="en-US" altLang="zh-CN" sz="1800" dirty="0"/>
              <a:t>DEM</a:t>
            </a:r>
            <a:r>
              <a:rPr kumimoji="1" lang="zh-CN" altLang="en-US" sz="1800" dirty="0"/>
              <a:t>位于系统服务层，负责对</a:t>
            </a:r>
            <a:r>
              <a:rPr kumimoji="1" lang="zh-CN" altLang="en-US" sz="1800" dirty="0">
                <a:solidFill>
                  <a:srgbClr val="FF0000"/>
                </a:solidFill>
              </a:rPr>
              <a:t>诊断事件</a:t>
            </a:r>
            <a:r>
              <a:rPr kumimoji="1" lang="zh-CN" altLang="en-US" sz="1800" dirty="0"/>
              <a:t>和相关的</a:t>
            </a:r>
            <a:r>
              <a:rPr kumimoji="1" lang="zh-CN" altLang="en-US" sz="1800" dirty="0">
                <a:solidFill>
                  <a:srgbClr val="FF0000"/>
                </a:solidFill>
              </a:rPr>
              <a:t>数据进行处理和存储</a:t>
            </a:r>
            <a:r>
              <a:rPr kumimoji="1" lang="zh-CN" altLang="en-US" sz="1800" dirty="0"/>
              <a:t>，向</a:t>
            </a:r>
            <a:r>
              <a:rPr kumimoji="1" lang="en-US" altLang="zh-CN" sz="1800" dirty="0"/>
              <a:t>DCM</a:t>
            </a:r>
            <a:r>
              <a:rPr kumimoji="1" lang="zh-CN" altLang="en-US" sz="1800" dirty="0">
                <a:solidFill>
                  <a:srgbClr val="FF0000"/>
                </a:solidFill>
              </a:rPr>
              <a:t>提供故障信息</a:t>
            </a:r>
            <a:r>
              <a:rPr kumimoji="1" lang="zh-CN" altLang="en-US" sz="1800" dirty="0"/>
              <a:t>（如</a:t>
            </a:r>
            <a:r>
              <a:rPr kumimoji="1" lang="en-US" altLang="zh-CN" sz="1800" dirty="0"/>
              <a:t>DTC</a:t>
            </a:r>
            <a:r>
              <a:rPr kumimoji="1" lang="zh-CN" altLang="en-US" sz="1800" dirty="0"/>
              <a:t>和冻结帧）。</a:t>
            </a:r>
          </a:p>
          <a:p>
            <a:endParaRPr kumimoji="1" lang="en-US" altLang="zh-CN" sz="1800" dirty="0"/>
          </a:p>
          <a:p>
            <a:endParaRPr kumimoji="1" lang="ja-JP" altLang="en-US" sz="18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E7003F8-B74D-42CD-B930-B1D18902F7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12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57F469-8F58-4DB6-BB13-D403F13F1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4397024D-5851-46FF-A1E2-4D57551C01EE}"/>
              </a:ext>
            </a:extLst>
          </p:cNvPr>
          <p:cNvSpPr txBox="1">
            <a:spLocks/>
          </p:cNvSpPr>
          <p:nvPr/>
        </p:nvSpPr>
        <p:spPr bwMode="gray">
          <a:xfrm>
            <a:off x="193427" y="5517232"/>
            <a:ext cx="8786813" cy="1117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zh-CN" altLang="en-US" sz="1600" kern="0" dirty="0"/>
              <a:t>上图中</a:t>
            </a:r>
            <a:r>
              <a:rPr lang="en-US" altLang="zh-CN" sz="1600" kern="0" dirty="0"/>
              <a:t>Function Inhibition Manager (FIM) </a:t>
            </a:r>
            <a:r>
              <a:rPr lang="zh-CN" altLang="en-US" sz="1600" kern="0" dirty="0"/>
              <a:t>根据</a:t>
            </a:r>
            <a:r>
              <a:rPr lang="en-US" altLang="zh-CN" sz="1600" kern="0" dirty="0"/>
              <a:t>DEM</a:t>
            </a:r>
            <a:r>
              <a:rPr lang="zh-CN" altLang="en-US" sz="1600" kern="0" dirty="0"/>
              <a:t>报告的</a:t>
            </a:r>
            <a:r>
              <a:rPr lang="zh-CN" altLang="en-US" sz="1600" kern="0" dirty="0">
                <a:solidFill>
                  <a:srgbClr val="FF0000"/>
                </a:solidFill>
              </a:rPr>
              <a:t>事件状态</a:t>
            </a:r>
            <a:r>
              <a:rPr lang="zh-CN" altLang="en-US" sz="1600" kern="0" dirty="0"/>
              <a:t>，确定授权的</a:t>
            </a:r>
            <a:r>
              <a:rPr lang="en-US" altLang="zh-CN" sz="1600" kern="0" dirty="0"/>
              <a:t>SWC</a:t>
            </a:r>
            <a:r>
              <a:rPr lang="zh-CN" altLang="en-US" sz="1600" kern="0" dirty="0"/>
              <a:t>或者</a:t>
            </a:r>
            <a:r>
              <a:rPr lang="en-US" altLang="zh-CN" sz="1600" kern="0" dirty="0"/>
              <a:t>BSW</a:t>
            </a:r>
            <a:r>
              <a:rPr lang="zh-CN" altLang="en-US" sz="1600" kern="0" dirty="0"/>
              <a:t>是否</a:t>
            </a:r>
            <a:r>
              <a:rPr lang="zh-CN" altLang="en-US" sz="1600" kern="0" dirty="0">
                <a:solidFill>
                  <a:srgbClr val="FF0000"/>
                </a:solidFill>
              </a:rPr>
              <a:t>使能或禁止</a:t>
            </a:r>
            <a:r>
              <a:rPr lang="zh-CN" altLang="en-US" sz="1600" kern="0" dirty="0"/>
              <a:t>对应软件构件</a:t>
            </a:r>
            <a:r>
              <a:rPr lang="zh-CN" altLang="en-US" sz="1600" kern="0" dirty="0">
                <a:solidFill>
                  <a:srgbClr val="FF0000"/>
                </a:solidFill>
              </a:rPr>
              <a:t>内部的功能实体功能</a:t>
            </a:r>
            <a:r>
              <a:rPr lang="zh-CN" altLang="en-US" sz="1600" kern="0" dirty="0"/>
              <a:t>。</a:t>
            </a:r>
            <a:endParaRPr lang="en-US" altLang="zh-CN" sz="1600" kern="0" dirty="0"/>
          </a:p>
          <a:p>
            <a:pPr lvl="1"/>
            <a:r>
              <a:rPr lang="en-US" altLang="zh-CN" sz="1600" kern="0" dirty="0"/>
              <a:t>ECU State Manager (</a:t>
            </a:r>
            <a:r>
              <a:rPr lang="en-US" altLang="zh-CN" sz="1600" kern="0" dirty="0" err="1"/>
              <a:t>EcuM</a:t>
            </a:r>
            <a:r>
              <a:rPr lang="en-US" altLang="zh-CN" sz="1600" kern="0" dirty="0"/>
              <a:t>) </a:t>
            </a:r>
            <a:r>
              <a:rPr lang="zh-CN" altLang="en-US" sz="1600" kern="0" dirty="0"/>
              <a:t>负责实现包括</a:t>
            </a:r>
            <a:r>
              <a:rPr lang="en-US" altLang="zh-CN" sz="1600" kern="0" dirty="0"/>
              <a:t>DEM</a:t>
            </a:r>
            <a:r>
              <a:rPr lang="zh-CN" altLang="en-US" sz="1600" kern="0" dirty="0"/>
              <a:t>在内各基础软件模块的初始化、启动、运行、关闭以及</a:t>
            </a:r>
            <a:r>
              <a:rPr lang="en-US" altLang="zh-CN" sz="1600" kern="0" dirty="0"/>
              <a:t>ECU</a:t>
            </a:r>
            <a:r>
              <a:rPr lang="zh-CN" altLang="en-US" sz="1600" kern="0" dirty="0"/>
              <a:t>休眠、唤醒等运行状态管理。</a:t>
            </a:r>
            <a:endParaRPr lang="ja-JP" altLang="en-US" sz="1600" kern="0" dirty="0"/>
          </a:p>
        </p:txBody>
      </p:sp>
      <p:pic>
        <p:nvPicPr>
          <p:cNvPr id="8" name="図 7" descr="ダイアグラム&#10;&#10;自動的に生成された説明">
            <a:extLst>
              <a:ext uri="{FF2B5EF4-FFF2-40B4-BE49-F238E27FC236}">
                <a16:creationId xmlns:a16="http://schemas.microsoft.com/office/drawing/2014/main" id="{BF86ACFD-183E-43A3-A104-15AF22455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538" y="1412776"/>
            <a:ext cx="5246000" cy="405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62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kern="0" dirty="0"/>
              <a:t>Diagnostic Event Manager (Dem)</a:t>
            </a:r>
          </a:p>
          <a:p>
            <a:r>
              <a:rPr lang="en-US" altLang="ja-JP" sz="2000" kern="0" dirty="0"/>
              <a:t>Diagnostic Communication Manager (DCM)</a:t>
            </a:r>
            <a:endParaRPr lang="ja-JP" altLang="en-US" sz="2000" kern="0" dirty="0"/>
          </a:p>
        </p:txBody>
      </p:sp>
      <p:pic>
        <p:nvPicPr>
          <p:cNvPr id="6" name="コンテンツ プレースホルダー 5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098925" y="1700808"/>
            <a:ext cx="5073473" cy="397103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DEM</a:t>
            </a:r>
            <a:r>
              <a:rPr lang="zh-CN" altLang="en-US" dirty="0"/>
              <a:t>同</a:t>
            </a:r>
            <a:r>
              <a:rPr lang="en-US" altLang="zh-CN" dirty="0"/>
              <a:t>ISZ</a:t>
            </a:r>
            <a:r>
              <a:rPr lang="zh-CN" altLang="en-US" dirty="0"/>
              <a:t>诊断流程的对照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2021 NANJING FUJITSU NANDA SOFTWARE TECHNOLOGY CO., LTD.</a:t>
            </a:r>
            <a:endParaRPr lang="de-DE" altLang="ja-JP" dirty="0"/>
          </a:p>
        </p:txBody>
      </p:sp>
      <p:pic>
        <p:nvPicPr>
          <p:cNvPr id="97" name="図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70" y="1706363"/>
            <a:ext cx="4043486" cy="4265385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 bwMode="auto">
          <a:xfrm flipV="1">
            <a:off x="2699792" y="2282427"/>
            <a:ext cx="2880320" cy="158417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線矢印コネクタ 11"/>
          <p:cNvCxnSpPr/>
          <p:nvPr/>
        </p:nvCxnSpPr>
        <p:spPr bwMode="auto">
          <a:xfrm flipV="1">
            <a:off x="2699792" y="3722587"/>
            <a:ext cx="2448272" cy="142132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 bwMode="auto">
          <a:xfrm flipV="1">
            <a:off x="2723524" y="4627090"/>
            <a:ext cx="3115782" cy="7106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1187624" y="6021288"/>
            <a:ext cx="2069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>
                <a:latin typeface="+mn-ea"/>
                <a:ea typeface="+mn-ea"/>
              </a:rPr>
              <a:t>ISUZU</a:t>
            </a:r>
            <a:r>
              <a:rPr lang="zh-CN" altLang="en-US" sz="2000" dirty="0">
                <a:latin typeface="+mn-ea"/>
                <a:ea typeface="+mn-ea"/>
              </a:rPr>
              <a:t>诊断流程</a:t>
            </a:r>
            <a:endParaRPr kumimoji="1" lang="ja-JP" altLang="en-US" sz="2000" dirty="0" err="1">
              <a:latin typeface="+mn-ea"/>
              <a:ea typeface="+mn-ea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651789" y="6021288"/>
            <a:ext cx="3967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dirty="0" err="1">
                <a:latin typeface="+mn-ea"/>
                <a:ea typeface="+mn-ea"/>
              </a:rPr>
              <a:t>AutoSar</a:t>
            </a:r>
            <a:r>
              <a:rPr lang="zh-CN" altLang="en-US" sz="2000" dirty="0">
                <a:latin typeface="+mn-ea"/>
                <a:ea typeface="+mn-ea"/>
              </a:rPr>
              <a:t>中诊断同其他模块的关系</a:t>
            </a:r>
            <a:endParaRPr kumimoji="1" lang="ja-JP" altLang="en-US" sz="2000" dirty="0" err="1">
              <a:latin typeface="+mn-ea"/>
              <a:ea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227671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DEM</a:t>
            </a:r>
            <a:r>
              <a:rPr kumimoji="1" lang="zh-CN" altLang="en-US" dirty="0"/>
              <a:t>介绍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Arial"/>
              </a:rPr>
              <a:t>故障诊断事件管理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DEM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1D6D9C-905A-49C5-A9F8-E755C177EF23}"/>
              </a:ext>
            </a:extLst>
          </p:cNvPr>
          <p:cNvSpPr/>
          <p:nvPr/>
        </p:nvSpPr>
        <p:spPr>
          <a:xfrm>
            <a:off x="168274" y="1268760"/>
            <a:ext cx="880745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>
                <a:latin typeface="微软雅黑"/>
                <a:ea typeface="微软雅黑"/>
                <a:cs typeface="Arial"/>
              </a:rPr>
              <a:t>DEM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负责直接处理与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DTC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相关的诊断服务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例</a:t>
            </a:r>
            <a:r>
              <a:rPr lang="en-US" altLang="ja-JP" dirty="0">
                <a:latin typeface="微软雅黑"/>
                <a:ea typeface="微软雅黑"/>
                <a:cs typeface="Arial"/>
              </a:rPr>
              <a:t>: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UDS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中的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0x19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（读取故障码）及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0x14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（清除故障码）的服务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在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运行过程中，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Monitor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会进行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持续的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status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检测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，一旦出现疑似故障时，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就可以通过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DEM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接口函数：</a:t>
            </a:r>
            <a:r>
              <a:rPr lang="en-US" altLang="zh-CN" dirty="0" err="1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Dem_SetEventStatus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改变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DTC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的状态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，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DEM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进行故障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check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，确认后即可完成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将诊断故障数据写入到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NVM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（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EEPROM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或者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Flash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 ）中的过程。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对于在线诊断模式（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Onboard Diagnostic System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），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在从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DEM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中读取到故障信息的同时，会将以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故障灯的形式告知驾驶人员；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  <a:cs typeface="Arial"/>
            </a:endParaRP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UDS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可以通过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0x19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服务获取</a:t>
            </a:r>
            <a:r>
              <a:rPr lang="en-US" altLang="zh-CN" dirty="0" err="1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DTCStatus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，维修人员就可以根据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DTC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码判断出是何处发生了故障。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endParaRPr lang="en-US" altLang="zh-CN" dirty="0">
              <a:solidFill>
                <a:srgbClr val="FF0000"/>
              </a:solidFill>
              <a:latin typeface="微软雅黑"/>
              <a:ea typeface="微软雅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31490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66B981-456B-45DE-A362-C0452AF19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UDS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Status</a:t>
            </a:r>
            <a:r>
              <a:rPr lang="zh-CN" altLang="en-US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描述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EC92D2-D275-4EA8-BD4B-62A95616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UDS</a:t>
            </a:r>
            <a:r>
              <a:rPr lang="en-US" altLang="ja-JP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Status</a:t>
            </a:r>
            <a:r>
              <a:rPr lang="ja-JP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是一个</a:t>
            </a:r>
            <a:r>
              <a:rPr lang="en-US" altLang="ja-JP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Byte</a:t>
            </a:r>
            <a:r>
              <a:rPr lang="ja-JP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的数据，每个</a:t>
            </a:r>
            <a:r>
              <a:rPr lang="en-US" altLang="ja-JP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BIT</a:t>
            </a:r>
            <a:r>
              <a:rPr lang="ja-JP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代表不同的状态。</a:t>
            </a:r>
          </a:p>
          <a:p>
            <a:r>
              <a:rPr lang="en-US" altLang="ja-JP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BIT0 : </a:t>
            </a:r>
            <a:r>
              <a:rPr lang="en-US" altLang="ja-JP" sz="18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testFailed</a:t>
            </a:r>
            <a:r>
              <a:rPr lang="ja-JP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。表示发生了</a:t>
            </a:r>
            <a:r>
              <a:rPr lang="en-US" altLang="ja-JP" sz="18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TestFailed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；</a:t>
            </a:r>
            <a:endParaRPr lang="en-US" altLang="ja-JP" sz="18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altLang="ja-JP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BIT3: </a:t>
            </a:r>
            <a:r>
              <a:rPr lang="en-US" altLang="ja-JP" sz="18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confirmedDTC</a:t>
            </a:r>
            <a:r>
              <a:rPr lang="zh-CN" altLang="en-US" sz="1800" dirty="0">
                <a:solidFill>
                  <a:schemeClr val="tx1"/>
                </a:solidFill>
                <a:latin typeface="open sans" panose="020B0606030504020204" pitchFamily="34" charset="0"/>
              </a:rPr>
              <a:t>，</a:t>
            </a:r>
            <a:r>
              <a:rPr lang="ja-JP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表示已经检测到多次</a:t>
            </a:r>
            <a:r>
              <a:rPr lang="en-US" altLang="ja-JP" sz="1800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testfailed</a:t>
            </a:r>
            <a:r>
              <a:rPr lang="ja-JP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，并且能确认故障发生，需要存储相关的数据。</a:t>
            </a:r>
            <a:endParaRPr lang="en-US" altLang="ja-JP" sz="18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r>
              <a:rPr lang="zh-CN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参考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ISO 14229-1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zh-CN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Annex D</a:t>
            </a:r>
            <a:r>
              <a:rPr lang="zh-CN" altLang="en-US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，</a:t>
            </a:r>
            <a:r>
              <a:rPr lang="en-US" altLang="ja-JP" sz="1800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D.2.3  DTC status bit definitions</a:t>
            </a:r>
            <a:endParaRPr lang="ja-JP" altLang="en-US" sz="1800" b="0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ja-JP" alt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lvl="1"/>
            <a:endParaRPr lang="en-US" altLang="ja-JP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AD637B4-9F22-497E-863A-BF96638776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15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716987-42FD-4F87-A0AE-5A79C267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29EEAAC-2F1B-4E2E-8176-EEF193662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32056"/>
            <a:ext cx="6037492" cy="1356984"/>
          </a:xfrm>
          <a:prstGeom prst="rect">
            <a:avLst/>
          </a:prstGeom>
        </p:spPr>
      </p:pic>
      <p:pic>
        <p:nvPicPr>
          <p:cNvPr id="13" name="図 12" descr="テキスト&#10;&#10;自動的に生成された説明">
            <a:extLst>
              <a:ext uri="{FF2B5EF4-FFF2-40B4-BE49-F238E27FC236}">
                <a16:creationId xmlns:a16="http://schemas.microsoft.com/office/drawing/2014/main" id="{25B653E8-F8F2-46D7-9655-7F9983B5E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4131"/>
            <a:ext cx="6059262" cy="2329369"/>
          </a:xfrm>
          <a:prstGeom prst="rect">
            <a:avLst/>
          </a:prstGeom>
        </p:spPr>
      </p:pic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13A981B2-BBCE-443F-98BE-02D7EB872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1655" y="3250157"/>
            <a:ext cx="4012345" cy="273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61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诊断流程及架构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2021 NANJING FUJITSU NANDA SOFTWARE TECHNOLOGY CO., LTD.</a:t>
            </a:r>
            <a:endParaRPr lang="de-DE" altLang="ja-JP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/>
              <a:t>故障信息处理流程及冻结帧：</a:t>
            </a:r>
            <a:endParaRPr lang="ja-JP" altLang="en-US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08" y="1484784"/>
            <a:ext cx="4547741" cy="2778098"/>
          </a:xfrm>
          <a:prstGeom prst="rect">
            <a:avLst/>
          </a:prstGeom>
        </p:spPr>
      </p:pic>
      <p:pic>
        <p:nvPicPr>
          <p:cNvPr id="8" name="コンテンツ プレースホルダー 7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4674265" y="869950"/>
            <a:ext cx="4029494" cy="5097613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915817" y="2060848"/>
            <a:ext cx="504056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736016" y="5920994"/>
            <a:ext cx="396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+mn-ea"/>
                <a:ea typeface="+mn-ea"/>
              </a:rPr>
              <a:t>GB 17691-2018 </a:t>
            </a:r>
            <a:r>
              <a:rPr lang="zh-CN" altLang="en-US" dirty="0">
                <a:latin typeface="+mn-ea"/>
                <a:ea typeface="+mn-ea"/>
              </a:rPr>
              <a:t>重型柴油车污染物排放限值及测量方法</a:t>
            </a:r>
            <a:r>
              <a:rPr lang="en-US" altLang="zh-CN" dirty="0">
                <a:latin typeface="+mn-ea"/>
                <a:ea typeface="+mn-ea"/>
              </a:rPr>
              <a:t>(</a:t>
            </a:r>
            <a:r>
              <a:rPr lang="zh-CN" altLang="en-US" dirty="0">
                <a:latin typeface="+mn-ea"/>
                <a:ea typeface="+mn-ea"/>
              </a:rPr>
              <a:t>中国第六阶段</a:t>
            </a:r>
            <a:r>
              <a:rPr lang="en-US" altLang="zh-CN" dirty="0">
                <a:latin typeface="+mn-ea"/>
                <a:ea typeface="+mn-ea"/>
              </a:rPr>
              <a:t>)</a:t>
            </a:r>
          </a:p>
        </p:txBody>
      </p:sp>
      <p:cxnSp>
        <p:nvCxnSpPr>
          <p:cNvPr id="13" name="直線矢印コネクタ 12"/>
          <p:cNvCxnSpPr>
            <a:stCxn id="10" idx="3"/>
          </p:cNvCxnSpPr>
          <p:nvPr/>
        </p:nvCxnSpPr>
        <p:spPr bwMode="auto">
          <a:xfrm>
            <a:off x="3419873" y="2168860"/>
            <a:ext cx="1515665" cy="108012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>
            <a:stCxn id="10" idx="3"/>
          </p:cNvCxnSpPr>
          <p:nvPr/>
        </p:nvCxnSpPr>
        <p:spPr bwMode="auto">
          <a:xfrm>
            <a:off x="3419873" y="2168860"/>
            <a:ext cx="1440159" cy="343829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94006" y="4423570"/>
            <a:ext cx="39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+mn-ea"/>
                <a:ea typeface="+mn-ea"/>
              </a:rPr>
              <a:t>AutoSar</a:t>
            </a:r>
            <a:r>
              <a:rPr lang="zh-CN" altLang="en-US" dirty="0">
                <a:latin typeface="+mn-ea"/>
                <a:ea typeface="+mn-ea"/>
              </a:rPr>
              <a:t>中故障信息读取的流程</a:t>
            </a:r>
            <a:endParaRPr kumimoji="1" lang="ja-JP" altLang="en-US" dirty="0" err="1">
              <a:latin typeface="+mn-ea"/>
              <a:ea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16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0572503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927" y="2039607"/>
            <a:ext cx="3467621" cy="2637435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诊断流程及架构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2021 NANJING FUJITSU NANDA SOFTWARE TECHNOLOGY CO., LTD.</a:t>
            </a:r>
            <a:endParaRPr lang="de-DE" altLang="ja-JP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168276" y="869951"/>
            <a:ext cx="4483474" cy="3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kern="0" dirty="0"/>
              <a:t>故障信息处理流程及故障码：</a:t>
            </a:r>
            <a:endParaRPr lang="ja-JP" altLang="en-US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8" y="1484784"/>
            <a:ext cx="4547741" cy="277809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915817" y="1916832"/>
            <a:ext cx="504056" cy="14401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cxnSp>
        <p:nvCxnSpPr>
          <p:cNvPr id="16" name="直線矢印コネクタ 15"/>
          <p:cNvCxnSpPr>
            <a:cxnSpLocks/>
            <a:stCxn id="10" idx="3"/>
          </p:cNvCxnSpPr>
          <p:nvPr/>
        </p:nvCxnSpPr>
        <p:spPr bwMode="auto">
          <a:xfrm>
            <a:off x="3419873" y="1988840"/>
            <a:ext cx="1692701" cy="2304256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394006" y="4293096"/>
            <a:ext cx="39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+mn-ea"/>
                <a:ea typeface="+mn-ea"/>
              </a:rPr>
              <a:t>AutoSar</a:t>
            </a:r>
            <a:r>
              <a:rPr lang="zh-CN" altLang="en-US" dirty="0">
                <a:latin typeface="+mn-ea"/>
                <a:ea typeface="+mn-ea"/>
              </a:rPr>
              <a:t>中故障信息读取的流程</a:t>
            </a:r>
            <a:endParaRPr kumimoji="1" lang="ja-JP" altLang="en-US" dirty="0" err="1">
              <a:latin typeface="+mn-ea"/>
              <a:ea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17</a:t>
            </a:fld>
            <a:endParaRPr lang="de-DE" altLang="ja-JP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4732544" y="692696"/>
            <a:ext cx="4261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/>
              <a:t>故障诊断码</a:t>
            </a:r>
            <a:r>
              <a:rPr lang="en-US" altLang="zh-CN" dirty="0"/>
              <a:t>(DTC)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由一个字母数字后跟三位数字组成：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P0-P3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表示动力总成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C0-C3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表示底盘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B0-B3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表示车身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U0-U3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表示网络通信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コンテンツ プレースホルダー 2"/>
          <p:cNvSpPr txBox="1">
            <a:spLocks/>
          </p:cNvSpPr>
          <p:nvPr/>
        </p:nvSpPr>
        <p:spPr bwMode="gray">
          <a:xfrm>
            <a:off x="5003965" y="4662428"/>
            <a:ext cx="3467621" cy="38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1800" kern="0" dirty="0"/>
              <a:t>参照：</a:t>
            </a:r>
            <a:r>
              <a:rPr lang="en-US" altLang="ja-JP" sz="1800" dirty="0"/>
              <a:t> SAE J2012</a:t>
            </a:r>
            <a:r>
              <a:rPr lang="en-US" altLang="zh-CN" sz="1800" dirty="0"/>
              <a:t>-</a:t>
            </a:r>
            <a:r>
              <a:rPr lang="en-US" altLang="ja-JP" sz="1800" dirty="0"/>
              <a:t>2007</a:t>
            </a:r>
            <a:endParaRPr lang="ja-JP" altLang="en-US" sz="1800" kern="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15AC7A1-ABB9-4982-B6FB-D6AB05D7C4FB}"/>
              </a:ext>
            </a:extLst>
          </p:cNvPr>
          <p:cNvSpPr txBox="1"/>
          <p:nvPr/>
        </p:nvSpPr>
        <p:spPr>
          <a:xfrm>
            <a:off x="168276" y="5048016"/>
            <a:ext cx="8935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Microsoft YaHei 本文"/>
              </a:rPr>
              <a:t>DTC</a:t>
            </a:r>
            <a:r>
              <a:rPr lang="zh-CN" altLang="en-US" dirty="0">
                <a:latin typeface="Microsoft YaHei 本文"/>
              </a:rPr>
              <a:t>由两个字节或者三个字节组成，每个</a:t>
            </a:r>
            <a:r>
              <a:rPr lang="en-US" altLang="zh-CN" dirty="0">
                <a:latin typeface="Microsoft YaHei 本文"/>
              </a:rPr>
              <a:t>DTC</a:t>
            </a:r>
            <a:r>
              <a:rPr lang="zh-CN" altLang="en-US" dirty="0">
                <a:latin typeface="Microsoft YaHei 本文"/>
              </a:rPr>
              <a:t>对应一个或者多个</a:t>
            </a:r>
            <a:r>
              <a:rPr lang="en-US" altLang="zh-CN" dirty="0">
                <a:latin typeface="Microsoft YaHei 本文"/>
              </a:rPr>
              <a:t>Event</a:t>
            </a:r>
            <a:r>
              <a:rPr lang="zh-CN" altLang="en-US" dirty="0">
                <a:latin typeface="Microsoft YaHei 本文"/>
              </a:rPr>
              <a:t>。</a:t>
            </a:r>
          </a:p>
          <a:p>
            <a:pPr algn="l"/>
            <a:r>
              <a:rPr lang="zh-CN" altLang="en-US" dirty="0">
                <a:latin typeface="Microsoft YaHei 本文"/>
              </a:rPr>
              <a:t>比如</a:t>
            </a:r>
            <a:r>
              <a:rPr lang="en-US" altLang="zh-CN" dirty="0">
                <a:latin typeface="Microsoft YaHei 本文"/>
              </a:rPr>
              <a:t>ECU</a:t>
            </a:r>
            <a:r>
              <a:rPr lang="zh-CN" altLang="en-US" dirty="0">
                <a:latin typeface="Microsoft YaHei 本文"/>
              </a:rPr>
              <a:t>检测到某个</a:t>
            </a:r>
            <a:r>
              <a:rPr lang="en-US" altLang="zh-CN" dirty="0">
                <a:latin typeface="Microsoft YaHei 本文"/>
              </a:rPr>
              <a:t>Sensor</a:t>
            </a:r>
            <a:r>
              <a:rPr lang="zh-CN" altLang="en-US" dirty="0">
                <a:latin typeface="Microsoft YaHei 本文"/>
              </a:rPr>
              <a:t>断线了，就可以通过</a:t>
            </a:r>
            <a:r>
              <a:rPr lang="en-US" altLang="zh-CN" dirty="0">
                <a:latin typeface="Microsoft YaHei 本文"/>
              </a:rPr>
              <a:t>DEM</a:t>
            </a:r>
            <a:r>
              <a:rPr lang="zh-CN" altLang="en-US" dirty="0">
                <a:latin typeface="Microsoft YaHei 本文"/>
              </a:rPr>
              <a:t>接口函数：</a:t>
            </a:r>
            <a:r>
              <a:rPr lang="en-US" altLang="zh-CN" dirty="0" err="1">
                <a:latin typeface="Microsoft YaHei 本文"/>
              </a:rPr>
              <a:t>Dem_SetEventStatus</a:t>
            </a:r>
            <a:r>
              <a:rPr lang="en-US" altLang="zh-CN" dirty="0">
                <a:latin typeface="Microsoft YaHei 本文"/>
              </a:rPr>
              <a:t> </a:t>
            </a:r>
            <a:r>
              <a:rPr lang="zh-CN" altLang="en-US" dirty="0">
                <a:latin typeface="Microsoft YaHei 本文"/>
              </a:rPr>
              <a:t>改变</a:t>
            </a:r>
            <a:r>
              <a:rPr lang="en-US" altLang="zh-CN" dirty="0">
                <a:latin typeface="Microsoft YaHei 本文"/>
              </a:rPr>
              <a:t>DTC</a:t>
            </a:r>
            <a:r>
              <a:rPr lang="zh-CN" altLang="en-US" dirty="0">
                <a:latin typeface="Microsoft YaHei 本文"/>
              </a:rPr>
              <a:t>的状态。达到某个条件之后这个</a:t>
            </a:r>
            <a:r>
              <a:rPr lang="en-US" altLang="zh-CN" dirty="0">
                <a:latin typeface="Microsoft YaHei 本文"/>
              </a:rPr>
              <a:t>DTC</a:t>
            </a:r>
            <a:r>
              <a:rPr lang="zh-CN" altLang="en-US" dirty="0">
                <a:latin typeface="Microsoft YaHei 本文"/>
              </a:rPr>
              <a:t>关联的数据就可以以快照的方式存储起来，同时车身亮故障灯，维修人员就可以根据</a:t>
            </a:r>
            <a:r>
              <a:rPr lang="en-US" altLang="zh-CN" dirty="0">
                <a:latin typeface="Microsoft YaHei 本文"/>
              </a:rPr>
              <a:t>DTC</a:t>
            </a:r>
            <a:r>
              <a:rPr lang="zh-CN" altLang="en-US" dirty="0">
                <a:latin typeface="Microsoft YaHei 本文"/>
              </a:rPr>
              <a:t>码判断出是何处发生了故障。</a:t>
            </a:r>
            <a:r>
              <a:rPr lang="en-US" altLang="zh-CN" dirty="0">
                <a:latin typeface="Microsoft YaHei 本文"/>
              </a:rPr>
              <a:t>UDS</a:t>
            </a:r>
            <a:r>
              <a:rPr lang="zh-CN" altLang="en-US" dirty="0">
                <a:latin typeface="Microsoft YaHei 本文"/>
              </a:rPr>
              <a:t>可以通过</a:t>
            </a:r>
            <a:r>
              <a:rPr lang="en-US" altLang="zh-CN" dirty="0">
                <a:latin typeface="Microsoft YaHei 本文"/>
              </a:rPr>
              <a:t>19</a:t>
            </a:r>
            <a:r>
              <a:rPr lang="zh-CN" altLang="en-US" dirty="0">
                <a:latin typeface="Microsoft YaHei 本文"/>
              </a:rPr>
              <a:t>服务获取</a:t>
            </a:r>
            <a:r>
              <a:rPr lang="en-US" altLang="zh-CN" dirty="0">
                <a:latin typeface="Microsoft YaHei 本文"/>
              </a:rPr>
              <a:t>DTC</a:t>
            </a:r>
            <a:r>
              <a:rPr lang="zh-CN" altLang="en-US" dirty="0">
                <a:latin typeface="Microsoft YaHei 本文"/>
              </a:rPr>
              <a:t>是</a:t>
            </a:r>
            <a:r>
              <a:rPr lang="en-US" altLang="zh-CN" dirty="0">
                <a:latin typeface="Microsoft YaHei 本文"/>
              </a:rPr>
              <a:t>Status</a:t>
            </a:r>
            <a:r>
              <a:rPr lang="zh-CN" altLang="en-US" dirty="0">
                <a:latin typeface="Microsoft YaHei 本文"/>
              </a:rPr>
              <a:t>。</a:t>
            </a:r>
            <a:endParaRPr lang="en-US" altLang="zh-CN" dirty="0">
              <a:solidFill>
                <a:srgbClr val="FF0000"/>
              </a:solidFill>
              <a:latin typeface="Microsoft YaHei 本文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9475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832" y="5677639"/>
            <a:ext cx="5539356" cy="825327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诊断流程及架构</a:t>
            </a:r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2021 NANJING FUJITSU NANDA SOFTWARE TECHNOLOGY CO., LTD.</a:t>
            </a:r>
            <a:endParaRPr lang="de-DE" altLang="ja-JP" dirty="0"/>
          </a:p>
        </p:txBody>
      </p:sp>
      <p:sp>
        <p:nvSpPr>
          <p:cNvPr id="9" name="コンテンツ プレースホルダー 2"/>
          <p:cNvSpPr txBox="1">
            <a:spLocks/>
          </p:cNvSpPr>
          <p:nvPr/>
        </p:nvSpPr>
        <p:spPr bwMode="gray">
          <a:xfrm>
            <a:off x="168276" y="869951"/>
            <a:ext cx="4483474" cy="39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kern="0" dirty="0"/>
              <a:t>DCM</a:t>
            </a:r>
            <a:r>
              <a:rPr lang="zh-CN" altLang="en-US" kern="0" dirty="0"/>
              <a:t>收到数据请求时处理流程：</a:t>
            </a:r>
            <a:endParaRPr lang="ja-JP" altLang="en-US" kern="0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008" y="1484784"/>
            <a:ext cx="4547741" cy="2778098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 bwMode="auto">
          <a:xfrm>
            <a:off x="266758" y="2590020"/>
            <a:ext cx="1136889" cy="13430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4006" y="4293096"/>
            <a:ext cx="3967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 err="1">
                <a:latin typeface="+mn-ea"/>
                <a:ea typeface="+mn-ea"/>
              </a:rPr>
              <a:t>AutoSar</a:t>
            </a:r>
            <a:r>
              <a:rPr lang="zh-CN" altLang="en-US" dirty="0">
                <a:latin typeface="+mn-ea"/>
                <a:ea typeface="+mn-ea"/>
              </a:rPr>
              <a:t>中故障信息读取的流程</a:t>
            </a:r>
            <a:endParaRPr kumimoji="1" lang="ja-JP" altLang="en-US" dirty="0" err="1">
              <a:latin typeface="+mn-ea"/>
              <a:ea typeface="+mn-ea"/>
            </a:endParaRP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18</a:t>
            </a:fld>
            <a:endParaRPr lang="de-DE" altLang="ja-JP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495" y="4807243"/>
            <a:ext cx="1508348" cy="172243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7505" y="1018858"/>
            <a:ext cx="4384990" cy="4188568"/>
          </a:xfrm>
          <a:prstGeom prst="rect">
            <a:avLst/>
          </a:prstGeom>
        </p:spPr>
      </p:pic>
      <p:cxnSp>
        <p:nvCxnSpPr>
          <p:cNvPr id="16" name="直線矢印コネクタ 15"/>
          <p:cNvCxnSpPr>
            <a:stCxn id="10" idx="3"/>
          </p:cNvCxnSpPr>
          <p:nvPr/>
        </p:nvCxnSpPr>
        <p:spPr bwMode="auto">
          <a:xfrm flipV="1">
            <a:off x="1403647" y="1154957"/>
            <a:ext cx="5112569" cy="2106581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線矢印コネクタ 13"/>
          <p:cNvCxnSpPr/>
          <p:nvPr/>
        </p:nvCxnSpPr>
        <p:spPr bwMode="auto">
          <a:xfrm>
            <a:off x="6849331" y="1268761"/>
            <a:ext cx="0" cy="280831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28" name="カギ線コネクタ 27"/>
          <p:cNvCxnSpPr/>
          <p:nvPr/>
        </p:nvCxnSpPr>
        <p:spPr bwMode="auto">
          <a:xfrm rot="10800000" flipV="1">
            <a:off x="6120424" y="4077072"/>
            <a:ext cx="755832" cy="288032"/>
          </a:xfrm>
          <a:prstGeom prst="bentConnector3">
            <a:avLst>
              <a:gd name="adj1" fmla="val 100614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0000FF"/>
            </a:solidFill>
            <a:prstDash val="sysDash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32" name="テキスト ボックス 31"/>
          <p:cNvSpPr txBox="1"/>
          <p:nvPr/>
        </p:nvSpPr>
        <p:spPr>
          <a:xfrm>
            <a:off x="2992238" y="5180639"/>
            <a:ext cx="2947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+mn-ea"/>
                <a:ea typeface="+mn-ea"/>
              </a:rPr>
              <a:t>从</a:t>
            </a:r>
            <a:r>
              <a:rPr lang="en-US" altLang="zh-CN" dirty="0">
                <a:latin typeface="+mn-ea"/>
                <a:ea typeface="+mn-ea"/>
              </a:rPr>
              <a:t>ECM</a:t>
            </a:r>
            <a:r>
              <a:rPr lang="zh-CN" altLang="en-US" dirty="0">
                <a:latin typeface="+mn-ea"/>
                <a:ea typeface="+mn-ea"/>
              </a:rPr>
              <a:t>读取的诊断故障码：</a:t>
            </a:r>
            <a:endParaRPr kumimoji="1" lang="ja-JP" altLang="en-US" dirty="0" err="1">
              <a:latin typeface="+mn-ea"/>
              <a:ea typeface="+mn-ea"/>
            </a:endParaRPr>
          </a:p>
        </p:txBody>
      </p:sp>
      <p:sp>
        <p:nvSpPr>
          <p:cNvPr id="33" name="正方形/長方形 32"/>
          <p:cNvSpPr/>
          <p:nvPr/>
        </p:nvSpPr>
        <p:spPr bwMode="auto">
          <a:xfrm>
            <a:off x="6876256" y="5859607"/>
            <a:ext cx="458224" cy="230696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34" name="四角形吹き出し 33"/>
          <p:cNvSpPr/>
          <p:nvPr/>
        </p:nvSpPr>
        <p:spPr bwMode="auto">
          <a:xfrm>
            <a:off x="7167020" y="5248645"/>
            <a:ext cx="1584176" cy="342545"/>
          </a:xfrm>
          <a:prstGeom prst="wedgeRectCallout">
            <a:avLst>
              <a:gd name="adj1" fmla="val -42626"/>
              <a:gd name="adj2" fmla="val 125523"/>
            </a:avLst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ea"/>
                <a:ea typeface="+mn-ea"/>
              </a:rPr>
              <a:t>目标诊断故障</a:t>
            </a:r>
            <a:endParaRPr kumimoji="1" lang="ja-JP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0329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DCM</a:t>
            </a:r>
            <a:r>
              <a:rPr kumimoji="1" lang="zh-CN" altLang="en-US" dirty="0">
                <a:latin typeface="+mn-ea"/>
                <a:ea typeface="+mn-ea"/>
              </a:rPr>
              <a:t>在</a:t>
            </a:r>
            <a:r>
              <a:rPr kumimoji="1" lang="en-US" altLang="zh-CN" dirty="0" err="1">
                <a:latin typeface="+mn-ea"/>
                <a:ea typeface="+mn-ea"/>
              </a:rPr>
              <a:t>Autosar</a:t>
            </a:r>
            <a:r>
              <a:rPr kumimoji="1" lang="zh-CN" altLang="en-US" dirty="0">
                <a:latin typeface="+mn-ea"/>
                <a:ea typeface="+mn-ea"/>
              </a:rPr>
              <a:t>中的位置：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kumimoji="1" lang="en-US" altLang="zh-CN" dirty="0" err="1">
                <a:latin typeface="+mn-ea"/>
                <a:ea typeface="+mn-ea"/>
              </a:rPr>
              <a:t>Autosar</a:t>
            </a:r>
            <a:r>
              <a:rPr kumimoji="1" lang="zh-CN" altLang="en-US" dirty="0">
                <a:latin typeface="+mn-ea"/>
                <a:ea typeface="+mn-ea"/>
              </a:rPr>
              <a:t>的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BSW</a:t>
            </a:r>
            <a:r>
              <a:rPr lang="zh-CN" altLang="en-US" dirty="0">
                <a:latin typeface="Arial" panose="020B0604020202020204" pitchFamily="34" charset="0"/>
              </a:rPr>
              <a:t>构成：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FC8C22-A68F-4DEE-8C96-3338FDE68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74288" y="1412776"/>
            <a:ext cx="8891588" cy="486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56562DE-7CDA-4715-9455-4C2413A137D5}"/>
              </a:ext>
            </a:extLst>
          </p:cNvPr>
          <p:cNvSpPr/>
          <p:nvPr/>
        </p:nvSpPr>
        <p:spPr bwMode="auto">
          <a:xfrm>
            <a:off x="5364088" y="3062858"/>
            <a:ext cx="216024" cy="432048"/>
          </a:xfrm>
          <a:prstGeom prst="rect">
            <a:avLst/>
          </a:prstGeom>
          <a:noFill/>
          <a:ln w="38100" cap="flat" cmpd="sng" algn="ctr">
            <a:solidFill>
              <a:srgbClr val="FFFF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2137891-4BF2-4DDD-BEA7-F10A43F10372}"/>
              </a:ext>
            </a:extLst>
          </p:cNvPr>
          <p:cNvSpPr/>
          <p:nvPr/>
        </p:nvSpPr>
        <p:spPr bwMode="auto">
          <a:xfrm>
            <a:off x="4618540" y="2846834"/>
            <a:ext cx="1681652" cy="108622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5447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45AFB9-CD87-489F-83F3-4D11624C5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参照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79A415-38B2-4E49-9032-5C1CCE21C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MATLAB</a:t>
            </a:r>
            <a:r>
              <a:rPr kumimoji="1" lang="zh-CN" altLang="en-US" dirty="0"/>
              <a:t>：</a:t>
            </a:r>
            <a:endParaRPr kumimoji="1" lang="en-US" altLang="zh-CN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6B27244-2566-4597-A012-ADB4AFDAFC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19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1BBEFB-792B-4F5D-8289-E68022DF4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82C907E-2C18-4CEF-8628-49DEE5DEB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554" y="1366031"/>
            <a:ext cx="7990253" cy="46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0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NANJING FUJITSU NANDA SOFTWARE TECHNOLOGY CO., LTD.</a:t>
            </a:r>
          </a:p>
        </p:txBody>
      </p:sp>
      <p:grpSp>
        <p:nvGrpSpPr>
          <p:cNvPr id="649220" name="Group 4" descr="Message Lockup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9221" name="Rectangle 5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9222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49223" name="AutoShape 7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4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5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6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7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8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9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0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1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2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3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4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5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6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7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8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9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0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1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2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3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4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5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6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7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8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9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0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1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2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3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20</a:t>
            </a:fld>
            <a:endParaRPr lang="de-DE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DCM</a:t>
            </a:r>
            <a:r>
              <a:rPr kumimoji="1" lang="zh-CN" altLang="en-US" dirty="0">
                <a:latin typeface="+mn-ea"/>
                <a:ea typeface="+mn-ea"/>
              </a:rPr>
              <a:t>关联构成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ja-JP" dirty="0">
                <a:latin typeface="微软雅黑"/>
                <a:ea typeface="微软雅黑"/>
                <a:cs typeface="Arial"/>
              </a:rPr>
              <a:t>DCM&amp;DEM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1D6D9C-905A-49C5-A9F8-E755C177EF23}"/>
              </a:ext>
            </a:extLst>
          </p:cNvPr>
          <p:cNvSpPr/>
          <p:nvPr/>
        </p:nvSpPr>
        <p:spPr>
          <a:xfrm>
            <a:off x="168274" y="1268760"/>
            <a:ext cx="8807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>
                <a:latin typeface="微软雅黑"/>
                <a:ea typeface="微软雅黑"/>
                <a:cs typeface="Arial"/>
              </a:rPr>
              <a:t>AUTOSAR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诊断功能模块主要实现部分：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软件中的故障诊断事件管理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(DEM)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、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故障诊断通信管理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(DCM)</a:t>
            </a:r>
          </a:p>
          <a:p>
            <a:pPr marL="285750" indent="-285750" algn="l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在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AUTOSAR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标准中，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DCM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模块位于通信服务层，通过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PDU Router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接收诊断报文，独立于具体网络。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altLang="zh-CN" dirty="0">
              <a:latin typeface="微软雅黑"/>
              <a:ea typeface="微软雅黑"/>
              <a:cs typeface="Arial"/>
            </a:endParaRP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B7609C8D-5649-467C-80F1-1E2B7D404C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43" y="2492896"/>
            <a:ext cx="6065875" cy="4029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92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DCM</a:t>
            </a:r>
            <a:r>
              <a:rPr lang="zh-CN" altLang="en-US" dirty="0"/>
              <a:t>介绍</a:t>
            </a:r>
            <a:endParaRPr lang="en-US" altLang="zh-CN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>
                <a:latin typeface="+mn-ea"/>
                <a:ea typeface="+mn-ea"/>
              </a:rPr>
              <a:t>什么是</a:t>
            </a:r>
            <a:r>
              <a:rPr kumimoji="1" lang="en-US" altLang="ja-JP" dirty="0">
                <a:latin typeface="+mn-ea"/>
                <a:ea typeface="+mn-ea"/>
              </a:rPr>
              <a:t>DCM</a:t>
            </a:r>
            <a:r>
              <a:rPr kumimoji="1" lang="zh-CN" altLang="en-US" dirty="0">
                <a:latin typeface="+mn-ea"/>
                <a:ea typeface="+mn-ea"/>
              </a:rPr>
              <a:t>：</a:t>
            </a:r>
            <a:endParaRPr kumimoji="1" lang="en-US" altLang="zh-CN" dirty="0">
              <a:latin typeface="+mn-ea"/>
              <a:ea typeface="+mn-ea"/>
            </a:endParaRPr>
          </a:p>
          <a:p>
            <a:pPr lvl="1"/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DCM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模块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负责接收并响应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诊断仪的数据请求；</a:t>
            </a: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lvl="1"/>
            <a:r>
              <a:rPr lang="en-US" altLang="zh-CN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DCM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模块负责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诊断数据流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以及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诊断状态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的管理；</a:t>
            </a:r>
            <a:endParaRPr lang="en-US" altLang="zh-CN" b="0" i="0" dirty="0">
              <a:solidFill>
                <a:schemeClr val="tx1"/>
              </a:solidFill>
              <a:effectLst/>
              <a:latin typeface="+mn-ea"/>
              <a:ea typeface="+mn-ea"/>
            </a:endParaRPr>
          </a:p>
          <a:p>
            <a:pPr lvl="1"/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检查请求的服务是否在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当前的会话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支持，</a:t>
            </a:r>
            <a:r>
              <a:rPr lang="zh-CN" altLang="en-US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安全等级</a:t>
            </a:r>
            <a:r>
              <a:rPr lang="zh-CN" altLang="en-US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是否支持。</a:t>
            </a:r>
            <a:endParaRPr kumimoji="1" lang="ja-JP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2021 NANJING FUJITSU NANDA SOFTWARE TECHNOLOGY CO., LTD.</a:t>
            </a:r>
            <a:endParaRPr lang="de-DE" altLang="ja-JP" dirty="0"/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" y="3049500"/>
            <a:ext cx="5021922" cy="273630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7746" y="4128430"/>
            <a:ext cx="2126254" cy="2512083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5704" y="2677292"/>
            <a:ext cx="3689027" cy="1852748"/>
          </a:xfrm>
          <a:prstGeom prst="rect">
            <a:avLst/>
          </a:prstGeom>
        </p:spPr>
      </p:pic>
      <p:sp>
        <p:nvSpPr>
          <p:cNvPr id="4" name="円/楕円 3"/>
          <p:cNvSpPr/>
          <p:nvPr/>
        </p:nvSpPr>
        <p:spPr bwMode="auto">
          <a:xfrm>
            <a:off x="1043608" y="4128430"/>
            <a:ext cx="1224136" cy="12447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cxnSp>
        <p:nvCxnSpPr>
          <p:cNvPr id="10" name="直線矢印コネクタ 9"/>
          <p:cNvCxnSpPr>
            <a:stCxn id="4" idx="6"/>
          </p:cNvCxnSpPr>
          <p:nvPr/>
        </p:nvCxnSpPr>
        <p:spPr bwMode="auto">
          <a:xfrm>
            <a:off x="2267744" y="4750823"/>
            <a:ext cx="4968552" cy="190345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1" name="円/楕円 10"/>
          <p:cNvSpPr/>
          <p:nvPr/>
        </p:nvSpPr>
        <p:spPr bwMode="auto">
          <a:xfrm>
            <a:off x="2581452" y="4115730"/>
            <a:ext cx="1224136" cy="1244786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cxnSp>
        <p:nvCxnSpPr>
          <p:cNvPr id="12" name="直線矢印コネクタ 11"/>
          <p:cNvCxnSpPr>
            <a:stCxn id="11" idx="6"/>
          </p:cNvCxnSpPr>
          <p:nvPr/>
        </p:nvCxnSpPr>
        <p:spPr bwMode="auto">
          <a:xfrm flipV="1">
            <a:off x="3805588" y="3487444"/>
            <a:ext cx="1918540" cy="1250679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15" name="スライド番号プレースホルダー 1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3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2111334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5FBCD2-3C38-41F0-8FB7-007EE7034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/>
                <a:ea typeface="微软雅黑"/>
                <a:cs typeface="Arial"/>
              </a:rPr>
              <a:t>DCM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介绍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EB3659-8A02-43B3-9EBF-B679555B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0"/>
            <a:ext cx="8786813" cy="5727402"/>
          </a:xfrm>
        </p:spPr>
        <p:txBody>
          <a:bodyPr/>
          <a:lstStyle/>
          <a:p>
            <a:r>
              <a:rPr kumimoji="1" lang="en-US" altLang="zh-CN" sz="2000" dirty="0"/>
              <a:t>DCM</a:t>
            </a:r>
            <a:r>
              <a:rPr lang="zh-CN" altLang="en-US" sz="2000" dirty="0"/>
              <a:t>支持</a:t>
            </a:r>
            <a:r>
              <a:rPr kumimoji="1" lang="en-US" altLang="zh-CN" sz="2000" dirty="0"/>
              <a:t>ISO15765-3</a:t>
            </a:r>
            <a:r>
              <a:rPr kumimoji="1" lang="zh-CN" altLang="en-US" sz="2000" dirty="0"/>
              <a:t>和</a:t>
            </a:r>
            <a:r>
              <a:rPr kumimoji="1" lang="en-US" altLang="zh-CN" sz="2000" dirty="0"/>
              <a:t>ISO14229-1</a:t>
            </a:r>
            <a:r>
              <a:rPr kumimoji="1" lang="zh-CN" altLang="en-US" sz="2000" dirty="0"/>
              <a:t>标准描述。</a:t>
            </a:r>
            <a:br>
              <a:rPr kumimoji="1" lang="en-US" altLang="zh-CN" sz="2000" dirty="0"/>
            </a:br>
            <a:r>
              <a:rPr kumimoji="1" lang="zh-CN" altLang="en-US" sz="2000" dirty="0"/>
              <a:t>实现诊断请求报文的解析，响应（正响应和负响应）等功能，负责确保诊断通信数据流，管理诊断会话（</a:t>
            </a:r>
            <a:r>
              <a:rPr kumimoji="1" lang="en-US" altLang="zh-CN" sz="2000" dirty="0"/>
              <a:t>Session</a:t>
            </a:r>
            <a:r>
              <a:rPr kumimoji="1" lang="zh-CN" altLang="en-US" sz="2000" dirty="0"/>
              <a:t>）和安全访问</a:t>
            </a:r>
            <a:r>
              <a:rPr lang="zh-CN" altLang="en-US" sz="2000" dirty="0"/>
              <a:t>。</a:t>
            </a:r>
            <a:br>
              <a:rPr lang="en-US" altLang="zh-CN" sz="2000" dirty="0"/>
            </a:br>
            <a:r>
              <a:rPr kumimoji="1" lang="zh-CN" altLang="en-US" sz="2000" dirty="0"/>
              <a:t>用于在设计开发、生产制造、售后运行维护过程中对车内诊断系统和外部诊断工具（如诊断仪）诊断请求的接收、解析处理、响应等功能。</a:t>
            </a:r>
            <a:endParaRPr kumimoji="1" lang="en-US" altLang="zh-CN" sz="2000" dirty="0"/>
          </a:p>
          <a:p>
            <a:r>
              <a:rPr kumimoji="1" lang="en-US" altLang="zh-CN" sz="2000" dirty="0"/>
              <a:t>DCM</a:t>
            </a:r>
            <a:r>
              <a:rPr kumimoji="1" lang="zh-CN" altLang="en-US" sz="2000" dirty="0"/>
              <a:t>实现</a:t>
            </a:r>
            <a:r>
              <a:rPr kumimoji="1" lang="en-US" altLang="zh-CN" sz="2000" dirty="0"/>
              <a:t>OSI 7</a:t>
            </a:r>
            <a:r>
              <a:rPr kumimoji="1" lang="zh-CN" altLang="en-US" sz="2000" dirty="0"/>
              <a:t>层模型中</a:t>
            </a:r>
            <a:r>
              <a:rPr kumimoji="1" lang="en-US" altLang="zh-CN" sz="2000" dirty="0"/>
              <a:t>5-7</a:t>
            </a:r>
            <a:r>
              <a:rPr kumimoji="1" lang="zh-CN" altLang="en-US" sz="2000" dirty="0"/>
              <a:t>层的功能。</a:t>
            </a:r>
          </a:p>
          <a:p>
            <a:endParaRPr kumimoji="1" lang="zh-CN" altLang="en-US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endParaRPr lang="en-US" altLang="ja-JP" sz="2000" dirty="0"/>
          </a:p>
          <a:p>
            <a:endParaRPr kumimoji="1" lang="en-US" altLang="ja-JP" sz="2000" dirty="0"/>
          </a:p>
          <a:p>
            <a:pPr lvl="1"/>
            <a:r>
              <a:rPr kumimoji="1" lang="zh-CN" altLang="en-US" sz="1600" dirty="0"/>
              <a:t>在第</a:t>
            </a:r>
            <a:r>
              <a:rPr kumimoji="1" lang="en-US" altLang="zh-CN" sz="1600" dirty="0"/>
              <a:t>7</a:t>
            </a:r>
            <a:r>
              <a:rPr kumimoji="1" lang="zh-CN" altLang="en-US" sz="1600" dirty="0"/>
              <a:t>层，</a:t>
            </a:r>
            <a:r>
              <a:rPr kumimoji="1" lang="en-US" altLang="zh-CN" sz="1600" dirty="0"/>
              <a:t>DCM</a:t>
            </a:r>
            <a:r>
              <a:rPr kumimoji="1" lang="zh-CN" altLang="en-US" sz="1600" dirty="0"/>
              <a:t>提供</a:t>
            </a:r>
            <a:r>
              <a:rPr kumimoji="1" lang="en-US" altLang="zh-CN" sz="1600" dirty="0"/>
              <a:t>ISO14229-1</a:t>
            </a:r>
            <a:r>
              <a:rPr kumimoji="1" lang="zh-CN" altLang="en-US" sz="1600" dirty="0"/>
              <a:t>道路车辆统一诊断服务（即</a:t>
            </a:r>
            <a:r>
              <a:rPr kumimoji="1" lang="en-US" altLang="zh-CN" sz="1600" dirty="0"/>
              <a:t>UDS</a:t>
            </a:r>
            <a:r>
              <a:rPr kumimoji="1" lang="zh-CN" altLang="en-US" sz="1600" dirty="0"/>
              <a:t>）。同时，</a:t>
            </a:r>
            <a:r>
              <a:rPr kumimoji="1" lang="en-US" altLang="zh-CN" sz="1600" dirty="0"/>
              <a:t>DCM</a:t>
            </a:r>
            <a:r>
              <a:rPr kumimoji="1" lang="zh-CN" altLang="en-US" sz="1600" dirty="0"/>
              <a:t>还提供基于</a:t>
            </a:r>
            <a:r>
              <a:rPr kumimoji="1" lang="en-US" altLang="zh-CN" sz="1600" dirty="0"/>
              <a:t>SAEJ1979</a:t>
            </a:r>
            <a:r>
              <a:rPr kumimoji="1" lang="zh-CN" altLang="en-US" sz="1600" dirty="0"/>
              <a:t>和</a:t>
            </a:r>
            <a:r>
              <a:rPr kumimoji="1" lang="en-US" altLang="zh-CN" sz="1600" dirty="0"/>
              <a:t>ISO15031-5</a:t>
            </a:r>
            <a:r>
              <a:rPr kumimoji="1" lang="zh-CN" altLang="en-US" sz="1600" dirty="0"/>
              <a:t>的主要与排放相关的</a:t>
            </a:r>
            <a:r>
              <a:rPr kumimoji="1" lang="en-US" altLang="zh-CN" sz="1600" dirty="0"/>
              <a:t>OBD$01 - $0A</a:t>
            </a:r>
            <a:r>
              <a:rPr kumimoji="1" lang="zh-CN" altLang="en-US" sz="1600" dirty="0"/>
              <a:t>服务，满足轻型车辆</a:t>
            </a:r>
            <a:r>
              <a:rPr kumimoji="1" lang="en-US" altLang="zh-CN" sz="1600" dirty="0"/>
              <a:t>OBD</a:t>
            </a:r>
            <a:r>
              <a:rPr kumimoji="1" lang="zh-CN" altLang="en-US" sz="1600" dirty="0"/>
              <a:t>法规要求。</a:t>
            </a:r>
          </a:p>
          <a:p>
            <a:pPr lvl="1"/>
            <a:r>
              <a:rPr kumimoji="1" lang="zh-CN" altLang="en-US" sz="1600" dirty="0"/>
              <a:t>在第</a:t>
            </a:r>
            <a:r>
              <a:rPr kumimoji="1" lang="en-US" altLang="zh-CN" sz="1600" dirty="0"/>
              <a:t>5</a:t>
            </a:r>
            <a:r>
              <a:rPr kumimoji="1" lang="zh-CN" altLang="en-US" sz="1600" dirty="0"/>
              <a:t>层，</a:t>
            </a:r>
            <a:r>
              <a:rPr kumimoji="1" lang="en-US" altLang="zh-CN" sz="1600" dirty="0"/>
              <a:t>DCM</a:t>
            </a:r>
            <a:r>
              <a:rPr kumimoji="1" lang="zh-CN" altLang="en-US" sz="1600" dirty="0"/>
              <a:t>提供</a:t>
            </a:r>
            <a:r>
              <a:rPr kumimoji="1" lang="en-US" altLang="zh-CN" sz="1600" dirty="0"/>
              <a:t>ISO15765-3</a:t>
            </a:r>
            <a:r>
              <a:rPr kumimoji="1" lang="zh-CN" altLang="en-US" sz="1600" dirty="0"/>
              <a:t>（即</a:t>
            </a:r>
            <a:r>
              <a:rPr kumimoji="1" lang="en-US" altLang="zh-CN" sz="1600" dirty="0"/>
              <a:t>UDS on CAN</a:t>
            </a:r>
            <a:r>
              <a:rPr kumimoji="1" lang="zh-CN" altLang="en-US" sz="1600" dirty="0"/>
              <a:t>）和</a:t>
            </a:r>
            <a:r>
              <a:rPr kumimoji="1" lang="en-US" altLang="zh-CN" sz="1600" dirty="0"/>
              <a:t>ISO15765-4</a:t>
            </a:r>
            <a:r>
              <a:rPr kumimoji="1" lang="zh-CN" altLang="en-US" sz="1600" dirty="0"/>
              <a:t>（排放相关的诊断需求）。</a:t>
            </a:r>
          </a:p>
          <a:p>
            <a:endParaRPr kumimoji="1" lang="en-US" altLang="ja-JP" sz="20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5FDD8D-652C-45A2-B189-05E35B5FF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4</a:t>
            </a:fld>
            <a:endParaRPr lang="de-DE" altLang="ja-JP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2E8ED6-1AA0-408D-91D3-7C14EC0BC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2020 NANJING FUJITSU NANDA SOFTWARE TECHNOLOGY CO., LTD.</a:t>
            </a:r>
            <a:endParaRPr lang="de-DE" altLang="ja-JP" dirty="0"/>
          </a:p>
        </p:txBody>
      </p:sp>
      <p:pic>
        <p:nvPicPr>
          <p:cNvPr id="7" name="図 6" descr="テーブル&#10;&#10;自動的に生成された説明">
            <a:extLst>
              <a:ext uri="{FF2B5EF4-FFF2-40B4-BE49-F238E27FC236}">
                <a16:creationId xmlns:a16="http://schemas.microsoft.com/office/drawing/2014/main" id="{6B9F9D29-6BFF-444C-A4A4-E15512AC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933" y="2717252"/>
            <a:ext cx="4707299" cy="22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0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/>
                <a:ea typeface="微软雅黑"/>
                <a:cs typeface="Arial"/>
              </a:rPr>
              <a:t>DCM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介绍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zh-CN" altLang="en-US" dirty="0">
                <a:latin typeface="微软雅黑"/>
                <a:ea typeface="微软雅黑"/>
                <a:cs typeface="Arial"/>
              </a:rPr>
              <a:t>故障诊断通信管理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DCM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1D6D9C-905A-49C5-A9F8-E755C177EF23}"/>
              </a:ext>
            </a:extLst>
          </p:cNvPr>
          <p:cNvSpPr/>
          <p:nvPr/>
        </p:nvSpPr>
        <p:spPr>
          <a:xfrm>
            <a:off x="168274" y="1268760"/>
            <a:ext cx="88074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主要负责确保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诊断通信数据流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，及包括安全访问在内的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诊断状态控制：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支持</a:t>
            </a:r>
            <a:r>
              <a:rPr lang="en-US" altLang="zh-CN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ISO14229-1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标准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，因此支持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0x10(Session Control)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、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0x27(Security Access)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。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当总线给该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发送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UDS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协议中定义的诊断请求指令时，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DCM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会调用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DEM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、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或者是</a:t>
            </a:r>
            <a:r>
              <a:rPr lang="zh-CN" altLang="en-US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其他基础软件模块提供的接口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进行如诊断请求判断、诊断功能执行以及响应的反馈。</a:t>
            </a:r>
            <a:endParaRPr lang="en-US" altLang="zh-CN" dirty="0">
              <a:solidFill>
                <a:srgbClr val="FF0000"/>
              </a:solidFill>
              <a:latin typeface="微软雅黑"/>
              <a:ea typeface="微软雅黑"/>
              <a:cs typeface="Arial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512FD12-A25D-44D5-AC62-DF743C34F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852936"/>
            <a:ext cx="6248575" cy="3672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37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DCM</a:t>
            </a:r>
            <a:r>
              <a:rPr lang="zh-CN" altLang="en-US" dirty="0">
                <a:latin typeface="+mn-ea"/>
                <a:ea typeface="+mn-ea"/>
              </a:rPr>
              <a:t>内部处理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微软雅黑"/>
                <a:ea typeface="微软雅黑"/>
                <a:cs typeface="Arial"/>
              </a:rPr>
              <a:t>DSL(Diagnostic Session layer)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2A80E7-9299-4589-8F82-9AFBECCCE708}"/>
              </a:ext>
            </a:extLst>
          </p:cNvPr>
          <p:cNvSpPr txBox="1"/>
          <p:nvPr/>
        </p:nvSpPr>
        <p:spPr>
          <a:xfrm>
            <a:off x="168275" y="1289930"/>
            <a:ext cx="878681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n-ea"/>
                <a:ea typeface="+mn-ea"/>
              </a:rPr>
              <a:t>DSL</a:t>
            </a:r>
            <a:r>
              <a:rPr lang="zh-CN" altLang="en-US" dirty="0">
                <a:solidFill>
                  <a:srgbClr val="FF0000"/>
                </a:solidFill>
                <a:latin typeface="+mn-ea"/>
                <a:ea typeface="+mn-ea"/>
              </a:rPr>
              <a:t>用于处理诊断数据请求和响应的数据流；监控和确保诊断请求和响应的时序</a:t>
            </a:r>
            <a:r>
              <a:rPr lang="zh-CN" altLang="en-US" dirty="0">
                <a:latin typeface="+mn-ea"/>
                <a:ea typeface="+mn-ea"/>
              </a:rPr>
              <a:t>。</a:t>
            </a:r>
          </a:p>
          <a:p>
            <a:pPr algn="l"/>
            <a:endParaRPr lang="zh-CN" altLang="en-US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1.</a:t>
            </a:r>
            <a:r>
              <a:rPr lang="zh-CN" altLang="en-US" dirty="0">
                <a:latin typeface="+mn-ea"/>
                <a:ea typeface="+mn-ea"/>
              </a:rPr>
              <a:t>处理诊断请求（受信）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当收到诊断请求时，</a:t>
            </a:r>
            <a:r>
              <a:rPr lang="en-US" altLang="zh-CN" sz="1400" dirty="0">
                <a:latin typeface="+mn-ea"/>
                <a:ea typeface="+mn-ea"/>
              </a:rPr>
              <a:t>PDUR</a:t>
            </a:r>
            <a:r>
              <a:rPr lang="zh-CN" altLang="en-US" sz="1400" dirty="0">
                <a:latin typeface="+mn-ea"/>
                <a:ea typeface="+mn-ea"/>
              </a:rPr>
              <a:t>调用</a:t>
            </a:r>
            <a:r>
              <a:rPr lang="en-US" altLang="zh-CN" sz="1400" dirty="0" err="1">
                <a:latin typeface="+mn-ea"/>
                <a:ea typeface="+mn-ea"/>
              </a:rPr>
              <a:t>Dcm_StartOfReception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和</a:t>
            </a:r>
            <a:r>
              <a:rPr lang="en-US" altLang="zh-CN" sz="1400" dirty="0" err="1">
                <a:latin typeface="+mn-ea"/>
                <a:ea typeface="+mn-ea"/>
              </a:rPr>
              <a:t>Dcm_CopyRxData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函数将收到的诊断请求数据放置在</a:t>
            </a:r>
            <a:r>
              <a:rPr lang="en-US" altLang="zh-CN" sz="1400" dirty="0">
                <a:latin typeface="+mn-ea"/>
                <a:ea typeface="+mn-ea"/>
              </a:rPr>
              <a:t>DCM</a:t>
            </a:r>
            <a:r>
              <a:rPr lang="zh-CN" altLang="en-US" sz="1400" dirty="0">
                <a:latin typeface="+mn-ea"/>
                <a:ea typeface="+mn-ea"/>
              </a:rPr>
              <a:t>模块的</a:t>
            </a:r>
            <a:r>
              <a:rPr lang="en-US" altLang="zh-CN" sz="1400" dirty="0">
                <a:latin typeface="+mn-ea"/>
                <a:ea typeface="+mn-ea"/>
              </a:rPr>
              <a:t>Buffer</a:t>
            </a:r>
            <a:r>
              <a:rPr lang="zh-CN" altLang="en-US" sz="1400" dirty="0">
                <a:latin typeface="+mn-ea"/>
                <a:ea typeface="+mn-ea"/>
              </a:rPr>
              <a:t>中，然后</a:t>
            </a:r>
            <a:r>
              <a:rPr lang="en-US" altLang="zh-CN" sz="1400" dirty="0">
                <a:latin typeface="+mn-ea"/>
                <a:ea typeface="+mn-ea"/>
              </a:rPr>
              <a:t>PDUR</a:t>
            </a:r>
            <a:r>
              <a:rPr lang="zh-CN" altLang="en-US" sz="1400" dirty="0">
                <a:latin typeface="+mn-ea"/>
                <a:ea typeface="+mn-ea"/>
              </a:rPr>
              <a:t>调用</a:t>
            </a:r>
            <a:r>
              <a:rPr lang="en-US" altLang="zh-CN" sz="1400" dirty="0" err="1">
                <a:latin typeface="+mn-ea"/>
                <a:ea typeface="+mn-ea"/>
              </a:rPr>
              <a:t>Dcm_TpTxConfirmation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函数通知</a:t>
            </a:r>
            <a:r>
              <a:rPr lang="en-US" altLang="zh-CN" sz="1400" dirty="0" err="1">
                <a:latin typeface="+mn-ea"/>
                <a:ea typeface="+mn-ea"/>
              </a:rPr>
              <a:t>Dcm</a:t>
            </a:r>
            <a:r>
              <a:rPr lang="zh-CN" altLang="en-US" sz="1400" dirty="0">
                <a:latin typeface="+mn-ea"/>
                <a:ea typeface="+mn-ea"/>
              </a:rPr>
              <a:t>模块接收到了新的诊断请求。</a:t>
            </a:r>
            <a:endParaRPr lang="en-US" altLang="zh-CN" sz="1400" dirty="0">
              <a:latin typeface="+mn-ea"/>
              <a:ea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2. </a:t>
            </a:r>
            <a:r>
              <a:rPr lang="zh-CN" altLang="en-US" dirty="0">
                <a:latin typeface="+mn-ea"/>
                <a:ea typeface="+mn-ea"/>
              </a:rPr>
              <a:t>处理诊断响应（返信）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当需要响应诊断请求时，</a:t>
            </a:r>
            <a:r>
              <a:rPr lang="en-US" altLang="zh-CN" sz="1400" dirty="0">
                <a:latin typeface="+mn-ea"/>
                <a:ea typeface="+mn-ea"/>
              </a:rPr>
              <a:t>DSL</a:t>
            </a:r>
            <a:r>
              <a:rPr lang="zh-CN" altLang="en-US" sz="1400" dirty="0">
                <a:latin typeface="+mn-ea"/>
                <a:ea typeface="+mn-ea"/>
              </a:rPr>
              <a:t>模块通过调用</a:t>
            </a:r>
            <a:r>
              <a:rPr lang="en-US" altLang="zh-CN" sz="1400" dirty="0" err="1">
                <a:latin typeface="+mn-ea"/>
                <a:ea typeface="+mn-ea"/>
              </a:rPr>
              <a:t>PduR_DcmTransimit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和</a:t>
            </a:r>
            <a:r>
              <a:rPr lang="en-US" altLang="zh-CN" sz="1400" dirty="0" err="1">
                <a:latin typeface="+mn-ea"/>
                <a:ea typeface="+mn-ea"/>
              </a:rPr>
              <a:t>Dcm_CopyTxData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将数据传递至</a:t>
            </a:r>
            <a:r>
              <a:rPr lang="en-US" altLang="zh-CN" sz="1400" dirty="0">
                <a:latin typeface="+mn-ea"/>
                <a:ea typeface="+mn-ea"/>
              </a:rPr>
              <a:t>PDUR</a:t>
            </a:r>
            <a:r>
              <a:rPr lang="zh-CN" altLang="en-US" sz="1400" dirty="0">
                <a:latin typeface="+mn-ea"/>
                <a:ea typeface="+mn-ea"/>
              </a:rPr>
              <a:t>模块，其中</a:t>
            </a:r>
            <a:r>
              <a:rPr lang="en-US" altLang="zh-CN" sz="1400" dirty="0" err="1">
                <a:latin typeface="+mn-ea"/>
                <a:ea typeface="+mn-ea"/>
              </a:rPr>
              <a:t>PduR_DcmTransimit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函数只是传递长度信息、地址信息，数据是通</a:t>
            </a:r>
            <a:r>
              <a:rPr lang="en-US" altLang="zh-CN" sz="1400" dirty="0" err="1">
                <a:latin typeface="+mn-ea"/>
                <a:ea typeface="+mn-ea"/>
              </a:rPr>
              <a:t>Dcm_CopyTxData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函数传递至</a:t>
            </a:r>
            <a:r>
              <a:rPr lang="en-US" altLang="zh-CN" sz="1400" dirty="0">
                <a:latin typeface="+mn-ea"/>
                <a:ea typeface="+mn-ea"/>
              </a:rPr>
              <a:t>PDUR</a:t>
            </a:r>
            <a:r>
              <a:rPr lang="zh-CN" altLang="en-US" sz="1400" dirty="0">
                <a:latin typeface="+mn-ea"/>
                <a:ea typeface="+mn-ea"/>
              </a:rPr>
              <a:t>模块，当数据传输成功后，</a:t>
            </a:r>
            <a:r>
              <a:rPr lang="en-US" altLang="zh-CN" sz="1400" dirty="0">
                <a:latin typeface="+mn-ea"/>
                <a:ea typeface="+mn-ea"/>
              </a:rPr>
              <a:t>PDUR</a:t>
            </a:r>
            <a:r>
              <a:rPr lang="zh-CN" altLang="en-US" sz="1400" dirty="0">
                <a:latin typeface="+mn-ea"/>
                <a:ea typeface="+mn-ea"/>
              </a:rPr>
              <a:t>模块通</a:t>
            </a:r>
            <a:r>
              <a:rPr lang="en-US" altLang="zh-CN" sz="1400" dirty="0" err="1">
                <a:latin typeface="+mn-ea"/>
                <a:ea typeface="+mn-ea"/>
              </a:rPr>
              <a:t>Dcm_TpTxConfirmation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函数告知</a:t>
            </a:r>
            <a:r>
              <a:rPr lang="en-US" altLang="zh-CN" sz="1400" dirty="0">
                <a:latin typeface="+mn-ea"/>
                <a:ea typeface="+mn-ea"/>
              </a:rPr>
              <a:t>DCM</a:t>
            </a:r>
            <a:r>
              <a:rPr lang="zh-CN" altLang="en-US" sz="1400" dirty="0">
                <a:latin typeface="+mn-ea"/>
                <a:ea typeface="+mn-ea"/>
              </a:rPr>
              <a:t>数据接收成功。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zh-CN" altLang="en-US" dirty="0">
              <a:latin typeface="+mn-ea"/>
              <a:ea typeface="+mn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n-ea"/>
                <a:ea typeface="+mn-ea"/>
              </a:rPr>
              <a:t>3. </a:t>
            </a:r>
            <a:r>
              <a:rPr lang="zh-CN" altLang="en-US" dirty="0">
                <a:latin typeface="+mn-ea"/>
                <a:ea typeface="+mn-ea"/>
              </a:rPr>
              <a:t>管理安全等级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n-ea"/>
                <a:ea typeface="+mn-ea"/>
              </a:rPr>
              <a:t>DSL</a:t>
            </a:r>
            <a:r>
              <a:rPr lang="zh-CN" altLang="en-US" sz="1400" dirty="0">
                <a:latin typeface="+mn-ea"/>
                <a:ea typeface="+mn-ea"/>
              </a:rPr>
              <a:t>提供</a:t>
            </a:r>
            <a:r>
              <a:rPr lang="en-US" altLang="zh-CN" sz="1400" dirty="0" err="1">
                <a:latin typeface="+mn-ea"/>
                <a:ea typeface="+mn-ea"/>
              </a:rPr>
              <a:t>Dcm_GetSecurityLevel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、</a:t>
            </a:r>
            <a:r>
              <a:rPr lang="en-US" altLang="zh-CN" sz="1400" dirty="0" err="1">
                <a:latin typeface="+mn-ea"/>
                <a:ea typeface="+mn-ea"/>
              </a:rPr>
              <a:t>DslInternal_SetSecurityLevel</a:t>
            </a:r>
            <a:r>
              <a:rPr lang="en-US" altLang="zh-CN" sz="1400" dirty="0">
                <a:latin typeface="+mn-ea"/>
                <a:ea typeface="+mn-ea"/>
              </a:rPr>
              <a:t>()</a:t>
            </a:r>
            <a:r>
              <a:rPr lang="zh-CN" altLang="en-US" sz="1400" dirty="0">
                <a:latin typeface="+mn-ea"/>
                <a:ea typeface="+mn-ea"/>
              </a:rPr>
              <a:t>两个函数分别用于获取当前的安全等级和设置安全等级。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n-ea"/>
                <a:ea typeface="+mn-ea"/>
              </a:rPr>
              <a:t>对于配置层面而言，</a:t>
            </a:r>
            <a:r>
              <a:rPr lang="en-US" altLang="zh-CN" sz="1400" dirty="0">
                <a:latin typeface="+mn-ea"/>
                <a:ea typeface="+mn-ea"/>
              </a:rPr>
              <a:t>DSL</a:t>
            </a:r>
            <a:r>
              <a:rPr lang="zh-CN" altLang="en-US" sz="1400" dirty="0">
                <a:latin typeface="+mn-ea"/>
                <a:ea typeface="+mn-ea"/>
              </a:rPr>
              <a:t>菜单主要是配置诊断帧，包括物理寻址和功能寻址，单次通信的最大</a:t>
            </a:r>
            <a:r>
              <a:rPr lang="en-US" altLang="zh-CN" sz="1400" dirty="0">
                <a:latin typeface="+mn-ea"/>
                <a:ea typeface="+mn-ea"/>
              </a:rPr>
              <a:t>Buffer</a:t>
            </a:r>
            <a:r>
              <a:rPr lang="zh-CN" altLang="en-US" sz="1400" dirty="0">
                <a:latin typeface="+mn-ea"/>
                <a:ea typeface="+mn-ea"/>
              </a:rPr>
              <a:t>，以及时间参数，包括回复</a:t>
            </a:r>
            <a:r>
              <a:rPr lang="en-US" altLang="zh-CN" sz="1400" dirty="0">
                <a:latin typeface="+mn-ea"/>
                <a:ea typeface="+mn-ea"/>
              </a:rPr>
              <a:t>0x78</a:t>
            </a:r>
            <a:r>
              <a:rPr lang="zh-CN" altLang="en-US" sz="1400" dirty="0">
                <a:latin typeface="+mn-ea"/>
                <a:ea typeface="+mn-ea"/>
              </a:rPr>
              <a:t>的时间和为了防止诊断服务异常，允许</a:t>
            </a:r>
            <a:r>
              <a:rPr lang="en-US" altLang="zh-CN" sz="1400" dirty="0">
                <a:latin typeface="+mn-ea"/>
                <a:ea typeface="+mn-ea"/>
              </a:rPr>
              <a:t>0x78</a:t>
            </a:r>
            <a:r>
              <a:rPr lang="zh-CN" altLang="en-US" sz="1400" dirty="0">
                <a:latin typeface="+mn-ea"/>
                <a:ea typeface="+mn-ea"/>
              </a:rPr>
              <a:t>的最大次数等。</a:t>
            </a:r>
            <a:endParaRPr lang="ja-JP" altLang="en-US" sz="1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031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DCM</a:t>
            </a:r>
            <a:r>
              <a:rPr lang="zh-CN" altLang="en-US" dirty="0">
                <a:latin typeface="+mn-ea"/>
                <a:ea typeface="+mn-ea"/>
              </a:rPr>
              <a:t>内部处理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微软雅黑"/>
                <a:ea typeface="微软雅黑"/>
                <a:cs typeface="Arial"/>
              </a:rPr>
              <a:t>DSD(Diagnostic Service Dispatcher)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2A80E7-9299-4589-8F82-9AFBECCCE708}"/>
              </a:ext>
            </a:extLst>
          </p:cNvPr>
          <p:cNvSpPr txBox="1"/>
          <p:nvPr/>
        </p:nvSpPr>
        <p:spPr>
          <a:xfrm>
            <a:off x="168275" y="1289930"/>
            <a:ext cx="8786813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ea"/>
                <a:ea typeface="+mj-ea"/>
              </a:rPr>
              <a:t>DSD</a:t>
            </a:r>
            <a:r>
              <a:rPr lang="zh-CN" altLang="en-US" dirty="0">
                <a:latin typeface="+mj-ea"/>
                <a:ea typeface="+mj-ea"/>
              </a:rPr>
              <a:t>模块负责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检查诊断请求的有效性</a:t>
            </a:r>
            <a:r>
              <a:rPr lang="zh-CN" altLang="en-US" dirty="0">
                <a:latin typeface="+mj-ea"/>
                <a:ea typeface="+mj-ea"/>
              </a:rPr>
              <a:t>（诊断会话、安全访问级别、应用程序权限的验证），并跟踪服务请求执行的进度。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j-ea"/>
                <a:ea typeface="+mj-ea"/>
              </a:rPr>
              <a:t>1.</a:t>
            </a:r>
            <a:r>
              <a:rPr lang="zh-CN" altLang="en-US" dirty="0">
                <a:latin typeface="+mj-ea"/>
                <a:ea typeface="+mj-ea"/>
              </a:rPr>
              <a:t>检查诊断服务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j-ea"/>
                <a:ea typeface="+mj-ea"/>
              </a:rPr>
              <a:t>当</a:t>
            </a:r>
            <a:r>
              <a:rPr lang="en-US" altLang="zh-CN" sz="1400" dirty="0">
                <a:latin typeface="+mj-ea"/>
                <a:ea typeface="+mj-ea"/>
              </a:rPr>
              <a:t>DSL</a:t>
            </a:r>
            <a:r>
              <a:rPr lang="zh-CN" altLang="en-US" sz="1400" dirty="0">
                <a:latin typeface="+mj-ea"/>
                <a:ea typeface="+mj-ea"/>
              </a:rPr>
              <a:t>接收到新的诊断请求，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DSL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通过内部接口通知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。</a:t>
            </a: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调用</a:t>
            </a:r>
            <a:r>
              <a:rPr lang="en-US" altLang="zh-CN" sz="1400" dirty="0" err="1">
                <a:latin typeface="+mj-ea"/>
                <a:ea typeface="+mj-ea"/>
              </a:rPr>
              <a:t>Dcm_GetSesCtrlType</a:t>
            </a:r>
            <a:r>
              <a:rPr lang="en-US" altLang="zh-CN" sz="1400" dirty="0">
                <a:latin typeface="+mj-ea"/>
                <a:ea typeface="+mj-ea"/>
              </a:rPr>
              <a:t>()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 err="1">
                <a:latin typeface="+mj-ea"/>
                <a:ea typeface="+mj-ea"/>
              </a:rPr>
              <a:t>Dcm_GetSecurityLevel</a:t>
            </a:r>
            <a:r>
              <a:rPr lang="en-US" altLang="zh-CN" sz="1400" dirty="0">
                <a:latin typeface="+mj-ea"/>
                <a:ea typeface="+mj-ea"/>
              </a:rPr>
              <a:t>()</a:t>
            </a:r>
            <a:r>
              <a:rPr lang="zh-CN" altLang="en-US" sz="1400" dirty="0">
                <a:latin typeface="+mj-ea"/>
                <a:ea typeface="+mj-ea"/>
              </a:rPr>
              <a:t>获取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当前的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Session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和安全等级</a:t>
            </a:r>
            <a:r>
              <a:rPr lang="zh-CN" altLang="en-US" sz="1400" dirty="0">
                <a:latin typeface="+mj-ea"/>
                <a:ea typeface="+mj-ea"/>
              </a:rPr>
              <a:t>。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模块会在当前</a:t>
            </a:r>
            <a:r>
              <a:rPr lang="en-US" altLang="zh-CN" sz="1400" dirty="0">
                <a:latin typeface="+mj-ea"/>
                <a:ea typeface="+mj-ea"/>
              </a:rPr>
              <a:t>Session</a:t>
            </a:r>
            <a:r>
              <a:rPr lang="zh-CN" altLang="en-US" sz="1400" dirty="0">
                <a:latin typeface="+mj-ea"/>
                <a:ea typeface="+mj-ea"/>
              </a:rPr>
              <a:t>的“</a:t>
            </a:r>
            <a:r>
              <a:rPr lang="en-US" altLang="zh-CN" sz="1400" dirty="0">
                <a:latin typeface="+mj-ea"/>
                <a:ea typeface="+mj-ea"/>
              </a:rPr>
              <a:t>Service Identifier Table”</a:t>
            </a:r>
            <a:r>
              <a:rPr lang="zh-CN" altLang="en-US" sz="1400" dirty="0">
                <a:latin typeface="+mj-ea"/>
                <a:ea typeface="+mj-ea"/>
              </a:rPr>
              <a:t>检查诊断请求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SID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是否在其中</a:t>
            </a:r>
            <a:r>
              <a:rPr lang="zh-CN" altLang="en-US" sz="1400" dirty="0">
                <a:latin typeface="+mj-ea"/>
                <a:ea typeface="+mj-ea"/>
              </a:rPr>
              <a:t>；如果</a:t>
            </a:r>
            <a:r>
              <a:rPr lang="en-US" altLang="zh-CN" sz="1400" dirty="0">
                <a:latin typeface="+mj-ea"/>
                <a:ea typeface="+mj-ea"/>
              </a:rPr>
              <a:t>SID</a:t>
            </a:r>
            <a:r>
              <a:rPr lang="zh-CN" altLang="en-US" sz="1400" dirty="0">
                <a:latin typeface="+mj-ea"/>
                <a:ea typeface="+mj-ea"/>
              </a:rPr>
              <a:t>不在“</a:t>
            </a:r>
            <a:r>
              <a:rPr lang="en-US" altLang="zh-CN" sz="1400" dirty="0">
                <a:latin typeface="+mj-ea"/>
                <a:ea typeface="+mj-ea"/>
              </a:rPr>
              <a:t>Service Identifier Table”</a:t>
            </a:r>
            <a:r>
              <a:rPr lang="zh-CN" altLang="en-US" sz="1400" dirty="0">
                <a:latin typeface="+mj-ea"/>
                <a:ea typeface="+mj-ea"/>
              </a:rPr>
              <a:t>中，</a:t>
            </a: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会发送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NRC 0x7F</a:t>
            </a:r>
            <a:r>
              <a:rPr lang="zh-CN" altLang="en-US" sz="1400" dirty="0">
                <a:latin typeface="+mj-ea"/>
                <a:ea typeface="+mj-ea"/>
              </a:rPr>
              <a:t>；如果诊断服务支持，但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当前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Session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不支持</a:t>
            </a:r>
            <a:r>
              <a:rPr lang="zh-CN" altLang="en-US" sz="1400" dirty="0">
                <a:latin typeface="+mj-ea"/>
                <a:ea typeface="+mj-ea"/>
              </a:rPr>
              <a:t>该子服务，</a:t>
            </a: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会发送</a:t>
            </a:r>
            <a:r>
              <a:rPr lang="en-US" altLang="zh-CN" sz="1400" dirty="0">
                <a:latin typeface="+mj-ea"/>
                <a:ea typeface="+mj-ea"/>
              </a:rPr>
              <a:t>NRC 0x7E</a:t>
            </a:r>
            <a:r>
              <a:rPr lang="zh-CN" altLang="en-US" sz="1400" dirty="0">
                <a:latin typeface="+mj-ea"/>
                <a:ea typeface="+mj-ea"/>
              </a:rPr>
              <a:t>；然后检查当前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安全等级</a:t>
            </a:r>
            <a:r>
              <a:rPr lang="zh-CN" altLang="en-US" sz="1400" dirty="0">
                <a:latin typeface="+mj-ea"/>
                <a:ea typeface="+mj-ea"/>
              </a:rPr>
              <a:t>是否满足条件，如果当前安全等级不支持该诊断请求，</a:t>
            </a: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会发送</a:t>
            </a:r>
            <a:r>
              <a:rPr lang="en-US" altLang="zh-CN" sz="1400" dirty="0">
                <a:latin typeface="+mj-ea"/>
                <a:ea typeface="+mj-ea"/>
              </a:rPr>
              <a:t>NRC 0x33</a:t>
            </a:r>
            <a:r>
              <a:rPr lang="zh-CN" altLang="en-US" sz="1400" dirty="0">
                <a:latin typeface="+mj-ea"/>
                <a:ea typeface="+mj-ea"/>
              </a:rPr>
              <a:t>。最后检查数据的长度。</a:t>
            </a:r>
            <a:endParaRPr lang="en-US" altLang="zh-CN" sz="1400" dirty="0">
              <a:latin typeface="+mj-ea"/>
              <a:ea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altLang="zh-CN" sz="1400" dirty="0">
              <a:latin typeface="+mj-ea"/>
              <a:ea typeface="+mj-ea"/>
            </a:endParaRPr>
          </a:p>
          <a:p>
            <a:pPr marL="285750" indent="-285750" algn="l">
              <a:buFont typeface="Wingdings" panose="05000000000000000000" pitchFamily="2" charset="2"/>
              <a:buChar char="ü"/>
            </a:pPr>
            <a:r>
              <a:rPr lang="en-US" altLang="zh-CN" dirty="0">
                <a:latin typeface="+mj-ea"/>
                <a:ea typeface="+mj-ea"/>
              </a:rPr>
              <a:t>2.</a:t>
            </a:r>
            <a:r>
              <a:rPr lang="zh-CN" altLang="en-US" dirty="0">
                <a:latin typeface="+mj-ea"/>
                <a:ea typeface="+mj-ea"/>
              </a:rPr>
              <a:t>汇总响应数据</a:t>
            </a:r>
            <a:endParaRPr lang="zh-CN" altLang="en-US" sz="1400" dirty="0">
              <a:latin typeface="+mj-ea"/>
              <a:ea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当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DSP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模块完成诊断请求处理后，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DSD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负责将整理响应数据。并发送至</a:t>
            </a:r>
            <a:r>
              <a:rPr lang="en-US" altLang="zh-CN" sz="1400" dirty="0">
                <a:solidFill>
                  <a:srgbClr val="FF0000"/>
                </a:solidFill>
                <a:latin typeface="+mj-ea"/>
                <a:ea typeface="+mj-ea"/>
              </a:rPr>
              <a:t>DSL</a:t>
            </a:r>
            <a:r>
              <a:rPr lang="zh-CN" altLang="en-US" sz="1400" dirty="0">
                <a:solidFill>
                  <a:srgbClr val="FF0000"/>
                </a:solidFill>
                <a:latin typeface="+mj-ea"/>
                <a:ea typeface="+mj-ea"/>
              </a:rPr>
              <a:t>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模块将服务标识符</a:t>
            </a:r>
            <a:r>
              <a:rPr lang="en-US" altLang="zh-CN" sz="1400" dirty="0">
                <a:latin typeface="+mj-ea"/>
                <a:ea typeface="+mj-ea"/>
              </a:rPr>
              <a:t>(SID)(</a:t>
            </a:r>
            <a:r>
              <a:rPr lang="zh-CN" altLang="en-US" sz="1400" dirty="0">
                <a:latin typeface="+mj-ea"/>
                <a:ea typeface="+mj-ea"/>
              </a:rPr>
              <a:t>如果是负反馈，则为</a:t>
            </a:r>
            <a:r>
              <a:rPr lang="en-US" altLang="zh-CN" sz="1400" dirty="0">
                <a:latin typeface="+mj-ea"/>
                <a:ea typeface="+mj-ea"/>
              </a:rPr>
              <a:t>0x7F)</a:t>
            </a:r>
            <a:r>
              <a:rPr lang="zh-CN" altLang="en-US" sz="1400" dirty="0">
                <a:latin typeface="+mj-ea"/>
                <a:ea typeface="+mj-ea"/>
              </a:rPr>
              <a:t>和响应的数据流添加“</a:t>
            </a:r>
            <a:r>
              <a:rPr lang="en-US" altLang="zh-CN" sz="1400" dirty="0" err="1">
                <a:latin typeface="+mj-ea"/>
                <a:ea typeface="+mj-ea"/>
              </a:rPr>
              <a:t>Dcm_MsgContextType</a:t>
            </a:r>
            <a:r>
              <a:rPr lang="en-US" altLang="zh-CN" sz="1400" dirty="0">
                <a:latin typeface="+mj-ea"/>
                <a:ea typeface="+mj-ea"/>
              </a:rPr>
              <a:t>”</a:t>
            </a:r>
            <a:r>
              <a:rPr lang="zh-CN" altLang="en-US" sz="1400" dirty="0">
                <a:latin typeface="+mj-ea"/>
                <a:ea typeface="+mj-ea"/>
              </a:rPr>
              <a:t>。然后</a:t>
            </a: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将其传送至缓冲区，并在缓冲区的第一个字节添加</a:t>
            </a:r>
            <a:r>
              <a:rPr lang="en-US" altLang="zh-CN" sz="1400" dirty="0">
                <a:latin typeface="+mj-ea"/>
                <a:ea typeface="+mj-ea"/>
              </a:rPr>
              <a:t>SID</a:t>
            </a:r>
            <a:r>
              <a:rPr lang="zh-CN" altLang="en-US" sz="1400" dirty="0">
                <a:latin typeface="+mj-ea"/>
                <a:ea typeface="+mj-ea"/>
              </a:rPr>
              <a:t>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+mj-ea"/>
                <a:ea typeface="+mj-ea"/>
              </a:rPr>
              <a:t>对于配置而言，</a:t>
            </a:r>
            <a:r>
              <a:rPr lang="en-US" altLang="zh-CN" sz="1400" dirty="0">
                <a:latin typeface="+mj-ea"/>
                <a:ea typeface="+mj-ea"/>
              </a:rPr>
              <a:t>DSD</a:t>
            </a:r>
            <a:r>
              <a:rPr lang="zh-CN" altLang="en-US" sz="1400" dirty="0">
                <a:latin typeface="+mj-ea"/>
                <a:ea typeface="+mj-ea"/>
              </a:rPr>
              <a:t>主要是配置所需要实现的服务，以及服务所支持的</a:t>
            </a:r>
            <a:r>
              <a:rPr lang="en-US" altLang="zh-CN" sz="1400" dirty="0">
                <a:latin typeface="+mj-ea"/>
                <a:ea typeface="+mj-ea"/>
              </a:rPr>
              <a:t>session</a:t>
            </a:r>
            <a:r>
              <a:rPr lang="zh-CN" altLang="en-US" sz="1400" dirty="0">
                <a:latin typeface="+mj-ea"/>
                <a:ea typeface="+mj-ea"/>
              </a:rPr>
              <a:t>以及服执行的安全等级。</a:t>
            </a:r>
            <a:endParaRPr lang="en-US" altLang="zh-CN" sz="1400" dirty="0">
              <a:latin typeface="+mj-ea"/>
              <a:ea typeface="+mj-ea"/>
            </a:endParaRPr>
          </a:p>
        </p:txBody>
      </p:sp>
      <p:pic>
        <p:nvPicPr>
          <p:cNvPr id="4098" name="Picture 2" descr="preview">
            <a:extLst>
              <a:ext uri="{FF2B5EF4-FFF2-40B4-BE49-F238E27FC236}">
                <a16:creationId xmlns:a16="http://schemas.microsoft.com/office/drawing/2014/main" id="{B3A1E059-AF6D-4E0A-8FBD-53EECAA9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137137"/>
            <a:ext cx="681990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304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DCM</a:t>
            </a:r>
            <a:r>
              <a:rPr lang="zh-CN" altLang="en-US" dirty="0">
                <a:latin typeface="+mn-ea"/>
                <a:ea typeface="+mn-ea"/>
              </a:rPr>
              <a:t>内部处理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微软雅黑"/>
                <a:ea typeface="微软雅黑"/>
                <a:cs typeface="Arial"/>
              </a:rPr>
              <a:t>DSP(Diagnostic Service Processor)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42A80E7-9299-4589-8F82-9AFBECCCE708}"/>
              </a:ext>
            </a:extLst>
          </p:cNvPr>
          <p:cNvSpPr txBox="1"/>
          <p:nvPr/>
        </p:nvSpPr>
        <p:spPr>
          <a:xfrm>
            <a:off x="168275" y="1289930"/>
            <a:ext cx="87868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+mj-ea"/>
                <a:ea typeface="+mj-ea"/>
              </a:rPr>
              <a:t>DSP</a:t>
            </a:r>
            <a:r>
              <a:rPr lang="zh-CN" altLang="en-US" dirty="0">
                <a:solidFill>
                  <a:srgbClr val="FF0000"/>
                </a:solidFill>
                <a:latin typeface="+mj-ea"/>
                <a:ea typeface="+mj-ea"/>
              </a:rPr>
              <a:t>用于实现不同服务的处理</a:t>
            </a:r>
            <a:r>
              <a:rPr lang="zh-CN" altLang="en-US" dirty="0">
                <a:latin typeface="+mj-ea"/>
                <a:ea typeface="+mj-ea"/>
              </a:rPr>
              <a:t>，当接收到</a:t>
            </a:r>
            <a:r>
              <a:rPr lang="en-US" altLang="zh-CN" dirty="0">
                <a:latin typeface="+mj-ea"/>
                <a:ea typeface="+mj-ea"/>
              </a:rPr>
              <a:t>DSD</a:t>
            </a:r>
            <a:r>
              <a:rPr lang="zh-CN" altLang="en-US" dirty="0">
                <a:latin typeface="+mj-ea"/>
                <a:ea typeface="+mj-ea"/>
              </a:rPr>
              <a:t>请求处理诊断服务，</a:t>
            </a:r>
            <a:r>
              <a:rPr lang="en-US" altLang="zh-CN" dirty="0">
                <a:latin typeface="+mj-ea"/>
                <a:ea typeface="+mj-ea"/>
              </a:rPr>
              <a:t>DSP</a:t>
            </a:r>
            <a:r>
              <a:rPr lang="zh-CN" altLang="en-US" dirty="0">
                <a:latin typeface="+mj-ea"/>
                <a:ea typeface="+mj-ea"/>
              </a:rPr>
              <a:t>的处理过程：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>
              <a:latin typeface="+mj-ea"/>
              <a:ea typeface="+mj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1</a:t>
            </a:r>
            <a:r>
              <a:rPr lang="zh-CN" altLang="en-US" sz="1400" dirty="0">
                <a:latin typeface="+mj-ea"/>
                <a:ea typeface="+mj-ea"/>
              </a:rPr>
              <a:t>、分析接收的请求信息，调用不同的诊断服务实现函数；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2</a:t>
            </a:r>
            <a:r>
              <a:rPr lang="zh-CN" altLang="en-US" sz="1400" dirty="0">
                <a:latin typeface="+mj-ea"/>
                <a:ea typeface="+mj-ea"/>
              </a:rPr>
              <a:t>、检查格式以及是否支持所寻址的子功能；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3</a:t>
            </a:r>
            <a:r>
              <a:rPr lang="zh-CN" altLang="en-US" sz="1400" dirty="0">
                <a:latin typeface="+mj-ea"/>
                <a:ea typeface="+mj-ea"/>
              </a:rPr>
              <a:t>、获取数据或者调用</a:t>
            </a:r>
            <a:r>
              <a:rPr lang="en-US" altLang="zh-CN" sz="1400" dirty="0">
                <a:latin typeface="+mj-ea"/>
                <a:ea typeface="+mj-ea"/>
              </a:rPr>
              <a:t>DEM</a:t>
            </a:r>
            <a:r>
              <a:rPr lang="zh-CN" altLang="en-US" sz="1400" dirty="0">
                <a:latin typeface="+mj-ea"/>
                <a:ea typeface="+mj-ea"/>
              </a:rPr>
              <a:t>、</a:t>
            </a:r>
            <a:r>
              <a:rPr lang="en-US" altLang="zh-CN" sz="1400" dirty="0">
                <a:latin typeface="+mj-ea"/>
                <a:ea typeface="+mj-ea"/>
              </a:rPr>
              <a:t>SWC</a:t>
            </a:r>
            <a:r>
              <a:rPr lang="zh-CN" altLang="en-US" sz="1400" dirty="0">
                <a:latin typeface="+mj-ea"/>
                <a:ea typeface="+mj-ea"/>
              </a:rPr>
              <a:t>或者其他</a:t>
            </a:r>
            <a:r>
              <a:rPr lang="en-US" altLang="zh-CN" sz="1400" dirty="0">
                <a:latin typeface="+mj-ea"/>
                <a:ea typeface="+mj-ea"/>
              </a:rPr>
              <a:t>BSW</a:t>
            </a:r>
            <a:r>
              <a:rPr lang="zh-CN" altLang="en-US" sz="1400" dirty="0">
                <a:latin typeface="+mj-ea"/>
                <a:ea typeface="+mj-ea"/>
              </a:rPr>
              <a:t>模块的接口。</a:t>
            </a:r>
            <a:br>
              <a:rPr lang="en-US" altLang="zh-CN" sz="1400" dirty="0">
                <a:latin typeface="+mj-ea"/>
                <a:ea typeface="+mj-ea"/>
              </a:rPr>
            </a:br>
            <a:r>
              <a:rPr lang="zh-CN" altLang="en-US" sz="1400" dirty="0">
                <a:latin typeface="+mj-ea"/>
                <a:ea typeface="+mj-ea"/>
              </a:rPr>
              <a:t>比如：</a:t>
            </a:r>
            <a:r>
              <a:rPr lang="en-US" altLang="zh-CN" sz="1400" dirty="0">
                <a:latin typeface="+mj-ea"/>
                <a:ea typeface="+mj-ea"/>
              </a:rPr>
              <a:t>0x22</a:t>
            </a:r>
            <a:r>
              <a:rPr lang="zh-CN" altLang="en-US" sz="1400" dirty="0">
                <a:latin typeface="+mj-ea"/>
                <a:ea typeface="+mj-ea"/>
              </a:rPr>
              <a:t>和</a:t>
            </a:r>
            <a:r>
              <a:rPr lang="en-US" altLang="zh-CN" sz="1400" dirty="0">
                <a:latin typeface="+mj-ea"/>
                <a:ea typeface="+mj-ea"/>
              </a:rPr>
              <a:t>0x2E</a:t>
            </a:r>
            <a:r>
              <a:rPr lang="zh-CN" altLang="en-US" sz="1400" dirty="0">
                <a:latin typeface="+mj-ea"/>
                <a:ea typeface="+mj-ea"/>
              </a:rPr>
              <a:t>服务需要调用</a:t>
            </a:r>
            <a:r>
              <a:rPr lang="en-US" altLang="zh-CN" sz="1400" dirty="0">
                <a:latin typeface="+mj-ea"/>
                <a:ea typeface="+mj-ea"/>
              </a:rPr>
              <a:t>SWC</a:t>
            </a:r>
            <a:r>
              <a:rPr lang="zh-CN" altLang="en-US" sz="1400" dirty="0">
                <a:latin typeface="+mj-ea"/>
                <a:ea typeface="+mj-ea"/>
              </a:rPr>
              <a:t>的数据接口进行读写；</a:t>
            </a:r>
            <a:r>
              <a:rPr lang="en-US" altLang="zh-CN" sz="1400" dirty="0">
                <a:latin typeface="+mj-ea"/>
                <a:ea typeface="+mj-ea"/>
              </a:rPr>
              <a:t>0x28</a:t>
            </a:r>
            <a:r>
              <a:rPr lang="zh-CN" altLang="en-US" sz="1400" dirty="0">
                <a:latin typeface="+mj-ea"/>
                <a:ea typeface="+mj-ea"/>
              </a:rPr>
              <a:t>需要调用</a:t>
            </a:r>
            <a:r>
              <a:rPr lang="en-US" altLang="zh-CN" sz="1400" dirty="0" err="1">
                <a:latin typeface="+mj-ea"/>
                <a:ea typeface="+mj-ea"/>
              </a:rPr>
              <a:t>BswM</a:t>
            </a:r>
            <a:r>
              <a:rPr lang="zh-CN" altLang="en-US" sz="1400" dirty="0">
                <a:latin typeface="+mj-ea"/>
                <a:ea typeface="+mj-ea"/>
              </a:rPr>
              <a:t>的逻辑实现关闭不同的</a:t>
            </a:r>
            <a:r>
              <a:rPr lang="en-US" altLang="zh-CN" sz="1400" dirty="0">
                <a:latin typeface="+mj-ea"/>
                <a:ea typeface="+mj-ea"/>
              </a:rPr>
              <a:t>CAN</a:t>
            </a:r>
            <a:r>
              <a:rPr lang="zh-CN" altLang="en-US" sz="1400" dirty="0">
                <a:latin typeface="+mj-ea"/>
                <a:ea typeface="+mj-ea"/>
              </a:rPr>
              <a:t>报文；</a:t>
            </a:r>
            <a:r>
              <a:rPr lang="en-US" altLang="zh-CN" sz="1400" dirty="0">
                <a:latin typeface="+mj-ea"/>
                <a:ea typeface="+mj-ea"/>
              </a:rPr>
              <a:t>0x19</a:t>
            </a:r>
            <a:r>
              <a:rPr lang="zh-CN" altLang="en-US" sz="1400" dirty="0">
                <a:latin typeface="+mj-ea"/>
                <a:ea typeface="+mj-ea"/>
              </a:rPr>
              <a:t>服务需要调用</a:t>
            </a:r>
            <a:r>
              <a:rPr lang="en-US" altLang="zh-CN" sz="1400" dirty="0">
                <a:latin typeface="+mj-ea"/>
                <a:ea typeface="+mj-ea"/>
              </a:rPr>
              <a:t>DEM</a:t>
            </a:r>
            <a:r>
              <a:rPr lang="zh-CN" altLang="en-US" sz="1400" dirty="0">
                <a:latin typeface="+mj-ea"/>
                <a:ea typeface="+mj-ea"/>
              </a:rPr>
              <a:t>模块获取快照数据和扩展数据。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 sz="1400" dirty="0">
                <a:latin typeface="+mj-ea"/>
                <a:ea typeface="+mj-ea"/>
              </a:rPr>
              <a:t>4</a:t>
            </a:r>
            <a:r>
              <a:rPr lang="zh-CN" altLang="en-US" sz="1400" dirty="0">
                <a:latin typeface="+mj-ea"/>
                <a:ea typeface="+mj-ea"/>
              </a:rPr>
              <a:t>、汇总响应数据。</a:t>
            </a:r>
            <a:endParaRPr lang="en-US" altLang="zh-CN" sz="1100" dirty="0">
              <a:latin typeface="+mj-ea"/>
              <a:ea typeface="+mj-ea"/>
            </a:endParaRPr>
          </a:p>
        </p:txBody>
      </p:sp>
      <p:pic>
        <p:nvPicPr>
          <p:cNvPr id="6146" name="Picture 2" descr="preview">
            <a:extLst>
              <a:ext uri="{FF2B5EF4-FFF2-40B4-BE49-F238E27FC236}">
                <a16:creationId xmlns:a16="http://schemas.microsoft.com/office/drawing/2014/main" id="{8A01A6D9-3398-41E0-B55D-9DBCBAD33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2996952"/>
            <a:ext cx="4896544" cy="363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793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presentation_cn_r">
  <a:themeElements>
    <a:clrScheme name="F_Tool_2_EN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自定义 3">
      <a:majorFont>
        <a:latin typeface="Fujitsu Sans Medium"/>
        <a:ea typeface="微软雅黑"/>
        <a:cs typeface=""/>
      </a:majorFont>
      <a:minorFont>
        <a:latin typeface="Fujitsu Sans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F_Tool_2_EN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presentation_cn_r</Template>
  <TotalTime>0</TotalTime>
  <Words>1598</Words>
  <Application>Microsoft Office PowerPoint</Application>
  <PresentationFormat>画面に合わせる (4:3)</PresentationFormat>
  <Paragraphs>169</Paragraphs>
  <Slides>21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21</vt:i4>
      </vt:variant>
    </vt:vector>
  </HeadingPairs>
  <TitlesOfParts>
    <vt:vector size="31" baseType="lpstr">
      <vt:lpstr>Fujitsu Sans</vt:lpstr>
      <vt:lpstr>Meiryo UI</vt:lpstr>
      <vt:lpstr>微软雅黑</vt:lpstr>
      <vt:lpstr>Microsoft YaHei 本文</vt:lpstr>
      <vt:lpstr>ＭＳ Ｐゴシック</vt:lpstr>
      <vt:lpstr>Arial</vt:lpstr>
      <vt:lpstr>Calibri</vt:lpstr>
      <vt:lpstr>open sans</vt:lpstr>
      <vt:lpstr>Wingdings</vt:lpstr>
      <vt:lpstr>presentation_cn_r</vt:lpstr>
      <vt:lpstr>AUTOSAR CP   DCM&amp;DEM介绍</vt:lpstr>
      <vt:lpstr>DCM在Autosar中的位置：</vt:lpstr>
      <vt:lpstr>DCM关联构成</vt:lpstr>
      <vt:lpstr>DCM介绍</vt:lpstr>
      <vt:lpstr>DCM介绍</vt:lpstr>
      <vt:lpstr>DCM介绍</vt:lpstr>
      <vt:lpstr>DCM内部处理</vt:lpstr>
      <vt:lpstr>DCM内部处理</vt:lpstr>
      <vt:lpstr>DCM内部处理</vt:lpstr>
      <vt:lpstr>DCM服务功能</vt:lpstr>
      <vt:lpstr>OBD服务</vt:lpstr>
      <vt:lpstr>14229,27145,15031服务关系</vt:lpstr>
      <vt:lpstr>DEM介绍</vt:lpstr>
      <vt:lpstr>DEM同ISZ诊断流程的对照</vt:lpstr>
      <vt:lpstr>DEM介绍</vt:lpstr>
      <vt:lpstr>UDS Status描述</vt:lpstr>
      <vt:lpstr>诊断流程及架构</vt:lpstr>
      <vt:lpstr>诊断流程及架构</vt:lpstr>
      <vt:lpstr>诊断流程及架构</vt:lpstr>
      <vt:lpstr>参照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2011-07-01T08:21:12Z</dcterms:created>
  <dcterms:modified xsi:type="dcterms:W3CDTF">2021-10-12T14:48:09Z</dcterms:modified>
</cp:coreProperties>
</file>