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bookmarkIdSeed="4">
  <p:sldMasterIdLst>
    <p:sldMasterId id="2147483652" r:id="rId1"/>
  </p:sldMasterIdLst>
  <p:notesMasterIdLst>
    <p:notesMasterId r:id="rId34"/>
  </p:notesMasterIdLst>
  <p:handoutMasterIdLst>
    <p:handoutMasterId r:id="rId35"/>
  </p:handoutMasterIdLst>
  <p:sldIdLst>
    <p:sldId id="535" r:id="rId2"/>
    <p:sldId id="632" r:id="rId3"/>
    <p:sldId id="631" r:id="rId4"/>
    <p:sldId id="659" r:id="rId5"/>
    <p:sldId id="633" r:id="rId6"/>
    <p:sldId id="646" r:id="rId7"/>
    <p:sldId id="651" r:id="rId8"/>
    <p:sldId id="658" r:id="rId9"/>
    <p:sldId id="644" r:id="rId10"/>
    <p:sldId id="645" r:id="rId11"/>
    <p:sldId id="660" r:id="rId12"/>
    <p:sldId id="647" r:id="rId13"/>
    <p:sldId id="636" r:id="rId14"/>
    <p:sldId id="648" r:id="rId15"/>
    <p:sldId id="634" r:id="rId16"/>
    <p:sldId id="635" r:id="rId17"/>
    <p:sldId id="638" r:id="rId18"/>
    <p:sldId id="650" r:id="rId19"/>
    <p:sldId id="639" r:id="rId20"/>
    <p:sldId id="649" r:id="rId21"/>
    <p:sldId id="656" r:id="rId22"/>
    <p:sldId id="657" r:id="rId23"/>
    <p:sldId id="637" r:id="rId24"/>
    <p:sldId id="642" r:id="rId25"/>
    <p:sldId id="640" r:id="rId26"/>
    <p:sldId id="641" r:id="rId27"/>
    <p:sldId id="643" r:id="rId28"/>
    <p:sldId id="652" r:id="rId29"/>
    <p:sldId id="654" r:id="rId30"/>
    <p:sldId id="653" r:id="rId31"/>
    <p:sldId id="655" r:id="rId32"/>
    <p:sldId id="537" r:id="rId33"/>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440"/>
    <a:srgbClr val="C07000"/>
    <a:srgbClr val="1782DB"/>
    <a:srgbClr val="808000"/>
    <a:srgbClr val="706ABA"/>
    <a:srgbClr val="1BA12B"/>
    <a:srgbClr val="8B8807"/>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9842" autoAdjust="0"/>
  </p:normalViewPr>
  <p:slideViewPr>
    <p:cSldViewPr>
      <p:cViewPr>
        <p:scale>
          <a:sx n="75" d="100"/>
          <a:sy n="75" d="100"/>
        </p:scale>
        <p:origin x="1164" y="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2852"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2018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BFC466D8-B42A-4E43-B4D9-57F0874CEFA0}" type="slidenum">
              <a:rPr lang="en-GB" altLang="ja-JP"/>
              <a:pPr/>
              <a:t>‹#›</a:t>
            </a:fld>
            <a:endParaRPr lang="en-GB" altLang="ja-JP"/>
          </a:p>
        </p:txBody>
      </p:sp>
      <p:sp>
        <p:nvSpPr>
          <p:cNvPr id="6" name="Rectangle 30"/>
          <p:cNvSpPr txBox="1">
            <a:spLocks noChangeArrowheads="1"/>
          </p:cNvSpPr>
          <p:nvPr/>
        </p:nvSpPr>
        <p:spPr bwMode="gray">
          <a:xfrm>
            <a:off x="162446" y="47626"/>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spTree>
    <p:extLst>
      <p:ext uri="{BB962C8B-B14F-4D97-AF65-F5344CB8AC3E}">
        <p14:creationId xmlns:p14="http://schemas.microsoft.com/office/powerpoint/2010/main" val="1757443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a:t>Copyright 2018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5A205A6B-F37F-4E8D-9C04-D282A90E56E8}" type="slidenum">
              <a:rPr lang="en-US" altLang="ja-JP"/>
              <a:pPr/>
              <a:t>‹#›</a:t>
            </a:fld>
            <a:endParaRPr lang="en-US" altLang="ja-JP"/>
          </a:p>
        </p:txBody>
      </p:sp>
      <p:sp>
        <p:nvSpPr>
          <p:cNvPr id="8" name="Rectangle 30"/>
          <p:cNvSpPr txBox="1">
            <a:spLocks noChangeArrowheads="1"/>
          </p:cNvSpPr>
          <p:nvPr/>
        </p:nvSpPr>
        <p:spPr bwMode="gray">
          <a:xfrm>
            <a:off x="162446" y="47626"/>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spTree>
    <p:extLst>
      <p:ext uri="{BB962C8B-B14F-4D97-AF65-F5344CB8AC3E}">
        <p14:creationId xmlns:p14="http://schemas.microsoft.com/office/powerpoint/2010/main" val="3771515691"/>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2018 NANJING FUJITSU NANDA SOFTWARE TECHNOLOGY CO., LTD.</a:t>
            </a:r>
          </a:p>
        </p:txBody>
      </p:sp>
      <p:sp>
        <p:nvSpPr>
          <p:cNvPr id="7" name="Rectangle 7"/>
          <p:cNvSpPr>
            <a:spLocks noGrp="1" noChangeArrowheads="1"/>
          </p:cNvSpPr>
          <p:nvPr>
            <p:ph type="sldNum" sz="quarter" idx="5"/>
          </p:nvPr>
        </p:nvSpPr>
        <p:spPr>
          <a:ln/>
        </p:spPr>
        <p:txBody>
          <a:bodyPr/>
          <a:lstStyle/>
          <a:p>
            <a:fld id="{6B46D529-4750-48BC-AFC6-590FBE2A3F90}"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10</a:t>
            </a:fld>
            <a:endParaRPr lang="en-US" altLang="ja-JP"/>
          </a:p>
        </p:txBody>
      </p:sp>
    </p:spTree>
    <p:extLst>
      <p:ext uri="{BB962C8B-B14F-4D97-AF65-F5344CB8AC3E}">
        <p14:creationId xmlns:p14="http://schemas.microsoft.com/office/powerpoint/2010/main" val="51469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11</a:t>
            </a:fld>
            <a:endParaRPr lang="en-US" altLang="ja-JP"/>
          </a:p>
        </p:txBody>
      </p:sp>
    </p:spTree>
    <p:extLst>
      <p:ext uri="{BB962C8B-B14F-4D97-AF65-F5344CB8AC3E}">
        <p14:creationId xmlns:p14="http://schemas.microsoft.com/office/powerpoint/2010/main" val="318038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12</a:t>
            </a:fld>
            <a:endParaRPr lang="en-US" altLang="ja-JP"/>
          </a:p>
        </p:txBody>
      </p:sp>
    </p:spTree>
    <p:extLst>
      <p:ext uri="{BB962C8B-B14F-4D97-AF65-F5344CB8AC3E}">
        <p14:creationId xmlns:p14="http://schemas.microsoft.com/office/powerpoint/2010/main" val="380564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13</a:t>
            </a:fld>
            <a:endParaRPr lang="en-US" altLang="ja-JP"/>
          </a:p>
        </p:txBody>
      </p:sp>
    </p:spTree>
    <p:extLst>
      <p:ext uri="{BB962C8B-B14F-4D97-AF65-F5344CB8AC3E}">
        <p14:creationId xmlns:p14="http://schemas.microsoft.com/office/powerpoint/2010/main" val="692830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14</a:t>
            </a:fld>
            <a:endParaRPr lang="en-US" altLang="ja-JP"/>
          </a:p>
        </p:txBody>
      </p:sp>
    </p:spTree>
    <p:extLst>
      <p:ext uri="{BB962C8B-B14F-4D97-AF65-F5344CB8AC3E}">
        <p14:creationId xmlns:p14="http://schemas.microsoft.com/office/powerpoint/2010/main" val="2205768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15</a:t>
            </a:fld>
            <a:endParaRPr lang="en-US" altLang="ja-JP"/>
          </a:p>
        </p:txBody>
      </p:sp>
    </p:spTree>
    <p:extLst>
      <p:ext uri="{BB962C8B-B14F-4D97-AF65-F5344CB8AC3E}">
        <p14:creationId xmlns:p14="http://schemas.microsoft.com/office/powerpoint/2010/main" val="1009935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16</a:t>
            </a:fld>
            <a:endParaRPr lang="en-US" altLang="ja-JP"/>
          </a:p>
        </p:txBody>
      </p:sp>
    </p:spTree>
    <p:extLst>
      <p:ext uri="{BB962C8B-B14F-4D97-AF65-F5344CB8AC3E}">
        <p14:creationId xmlns:p14="http://schemas.microsoft.com/office/powerpoint/2010/main" val="62491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17</a:t>
            </a:fld>
            <a:endParaRPr lang="en-US" altLang="ja-JP"/>
          </a:p>
        </p:txBody>
      </p:sp>
    </p:spTree>
    <p:extLst>
      <p:ext uri="{BB962C8B-B14F-4D97-AF65-F5344CB8AC3E}">
        <p14:creationId xmlns:p14="http://schemas.microsoft.com/office/powerpoint/2010/main" val="1206618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18</a:t>
            </a:fld>
            <a:endParaRPr lang="en-US" altLang="ja-JP"/>
          </a:p>
        </p:txBody>
      </p:sp>
    </p:spTree>
    <p:extLst>
      <p:ext uri="{BB962C8B-B14F-4D97-AF65-F5344CB8AC3E}">
        <p14:creationId xmlns:p14="http://schemas.microsoft.com/office/powerpoint/2010/main" val="3361610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19</a:t>
            </a:fld>
            <a:endParaRPr lang="en-US" altLang="ja-JP"/>
          </a:p>
        </p:txBody>
      </p:sp>
    </p:spTree>
    <p:extLst>
      <p:ext uri="{BB962C8B-B14F-4D97-AF65-F5344CB8AC3E}">
        <p14:creationId xmlns:p14="http://schemas.microsoft.com/office/powerpoint/2010/main" val="378319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a:t>
            </a:fld>
            <a:endParaRPr lang="en-US" altLang="ja-JP"/>
          </a:p>
        </p:txBody>
      </p:sp>
    </p:spTree>
    <p:extLst>
      <p:ext uri="{BB962C8B-B14F-4D97-AF65-F5344CB8AC3E}">
        <p14:creationId xmlns:p14="http://schemas.microsoft.com/office/powerpoint/2010/main" val="1510363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20</a:t>
            </a:fld>
            <a:endParaRPr lang="en-US" altLang="ja-JP"/>
          </a:p>
        </p:txBody>
      </p:sp>
    </p:spTree>
    <p:extLst>
      <p:ext uri="{BB962C8B-B14F-4D97-AF65-F5344CB8AC3E}">
        <p14:creationId xmlns:p14="http://schemas.microsoft.com/office/powerpoint/2010/main" val="808388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21</a:t>
            </a:fld>
            <a:endParaRPr lang="en-US" altLang="ja-JP"/>
          </a:p>
        </p:txBody>
      </p:sp>
    </p:spTree>
    <p:extLst>
      <p:ext uri="{BB962C8B-B14F-4D97-AF65-F5344CB8AC3E}">
        <p14:creationId xmlns:p14="http://schemas.microsoft.com/office/powerpoint/2010/main" val="275600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22</a:t>
            </a:fld>
            <a:endParaRPr lang="en-US" altLang="ja-JP"/>
          </a:p>
        </p:txBody>
      </p:sp>
    </p:spTree>
    <p:extLst>
      <p:ext uri="{BB962C8B-B14F-4D97-AF65-F5344CB8AC3E}">
        <p14:creationId xmlns:p14="http://schemas.microsoft.com/office/powerpoint/2010/main" val="2533167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23</a:t>
            </a:fld>
            <a:endParaRPr lang="en-US" altLang="ja-JP"/>
          </a:p>
        </p:txBody>
      </p:sp>
    </p:spTree>
    <p:extLst>
      <p:ext uri="{BB962C8B-B14F-4D97-AF65-F5344CB8AC3E}">
        <p14:creationId xmlns:p14="http://schemas.microsoft.com/office/powerpoint/2010/main" val="20873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24</a:t>
            </a:fld>
            <a:endParaRPr lang="en-US" altLang="ja-JP"/>
          </a:p>
        </p:txBody>
      </p:sp>
    </p:spTree>
    <p:extLst>
      <p:ext uri="{BB962C8B-B14F-4D97-AF65-F5344CB8AC3E}">
        <p14:creationId xmlns:p14="http://schemas.microsoft.com/office/powerpoint/2010/main" val="4150963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25</a:t>
            </a:fld>
            <a:endParaRPr lang="en-US" altLang="ja-JP"/>
          </a:p>
        </p:txBody>
      </p:sp>
    </p:spTree>
    <p:extLst>
      <p:ext uri="{BB962C8B-B14F-4D97-AF65-F5344CB8AC3E}">
        <p14:creationId xmlns:p14="http://schemas.microsoft.com/office/powerpoint/2010/main" val="4062461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26</a:t>
            </a:fld>
            <a:endParaRPr lang="en-US" altLang="ja-JP"/>
          </a:p>
        </p:txBody>
      </p:sp>
    </p:spTree>
    <p:extLst>
      <p:ext uri="{BB962C8B-B14F-4D97-AF65-F5344CB8AC3E}">
        <p14:creationId xmlns:p14="http://schemas.microsoft.com/office/powerpoint/2010/main" val="1605097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27</a:t>
            </a:fld>
            <a:endParaRPr lang="en-US" altLang="ja-JP"/>
          </a:p>
        </p:txBody>
      </p:sp>
    </p:spTree>
    <p:extLst>
      <p:ext uri="{BB962C8B-B14F-4D97-AF65-F5344CB8AC3E}">
        <p14:creationId xmlns:p14="http://schemas.microsoft.com/office/powerpoint/2010/main" val="8630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28</a:t>
            </a:fld>
            <a:endParaRPr lang="en-US" altLang="ja-JP"/>
          </a:p>
        </p:txBody>
      </p:sp>
    </p:spTree>
    <p:extLst>
      <p:ext uri="{BB962C8B-B14F-4D97-AF65-F5344CB8AC3E}">
        <p14:creationId xmlns:p14="http://schemas.microsoft.com/office/powerpoint/2010/main" val="853440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29</a:t>
            </a:fld>
            <a:endParaRPr lang="en-US" altLang="ja-JP"/>
          </a:p>
        </p:txBody>
      </p:sp>
    </p:spTree>
    <p:extLst>
      <p:ext uri="{BB962C8B-B14F-4D97-AF65-F5344CB8AC3E}">
        <p14:creationId xmlns:p14="http://schemas.microsoft.com/office/powerpoint/2010/main" val="164547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a:t>
            </a:fld>
            <a:endParaRPr lang="en-US" altLang="ja-JP"/>
          </a:p>
        </p:txBody>
      </p:sp>
    </p:spTree>
    <p:extLst>
      <p:ext uri="{BB962C8B-B14F-4D97-AF65-F5344CB8AC3E}">
        <p14:creationId xmlns:p14="http://schemas.microsoft.com/office/powerpoint/2010/main" val="1570475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30</a:t>
            </a:fld>
            <a:endParaRPr lang="en-US" altLang="ja-JP"/>
          </a:p>
        </p:txBody>
      </p:sp>
    </p:spTree>
    <p:extLst>
      <p:ext uri="{BB962C8B-B14F-4D97-AF65-F5344CB8AC3E}">
        <p14:creationId xmlns:p14="http://schemas.microsoft.com/office/powerpoint/2010/main" val="124745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a:t>
            </a:fld>
            <a:endParaRPr lang="en-US" altLang="ja-JP"/>
          </a:p>
        </p:txBody>
      </p:sp>
    </p:spTree>
    <p:extLst>
      <p:ext uri="{BB962C8B-B14F-4D97-AF65-F5344CB8AC3E}">
        <p14:creationId xmlns:p14="http://schemas.microsoft.com/office/powerpoint/2010/main" val="2266144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5</a:t>
            </a:fld>
            <a:endParaRPr lang="en-US" altLang="ja-JP"/>
          </a:p>
        </p:txBody>
      </p:sp>
    </p:spTree>
    <p:extLst>
      <p:ext uri="{BB962C8B-B14F-4D97-AF65-F5344CB8AC3E}">
        <p14:creationId xmlns:p14="http://schemas.microsoft.com/office/powerpoint/2010/main" val="373826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6</a:t>
            </a:fld>
            <a:endParaRPr lang="en-US" altLang="ja-JP"/>
          </a:p>
        </p:txBody>
      </p:sp>
    </p:spTree>
    <p:extLst>
      <p:ext uri="{BB962C8B-B14F-4D97-AF65-F5344CB8AC3E}">
        <p14:creationId xmlns:p14="http://schemas.microsoft.com/office/powerpoint/2010/main" val="3061027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7</a:t>
            </a:fld>
            <a:endParaRPr lang="en-US" altLang="ja-JP"/>
          </a:p>
        </p:txBody>
      </p:sp>
    </p:spTree>
    <p:extLst>
      <p:ext uri="{BB962C8B-B14F-4D97-AF65-F5344CB8AC3E}">
        <p14:creationId xmlns:p14="http://schemas.microsoft.com/office/powerpoint/2010/main" val="1024678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8</a:t>
            </a:fld>
            <a:endParaRPr lang="en-US" altLang="ja-JP"/>
          </a:p>
        </p:txBody>
      </p:sp>
    </p:spTree>
    <p:extLst>
      <p:ext uri="{BB962C8B-B14F-4D97-AF65-F5344CB8AC3E}">
        <p14:creationId xmlns:p14="http://schemas.microsoft.com/office/powerpoint/2010/main" val="2866046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9</a:t>
            </a:fld>
            <a:endParaRPr lang="en-US" altLang="ja-JP"/>
          </a:p>
        </p:txBody>
      </p:sp>
    </p:spTree>
    <p:extLst>
      <p:ext uri="{BB962C8B-B14F-4D97-AF65-F5344CB8AC3E}">
        <p14:creationId xmlns:p14="http://schemas.microsoft.com/office/powerpoint/2010/main" val="86467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zh-CN" altLang="en-US" noProof="0" dirty="0"/>
              <a:t>单击此处编辑母版副标题样式</a:t>
            </a:r>
            <a:endParaRPr lang="en-US" altLang="ja-JP" noProof="0" dirty="0"/>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zh-CN" altLang="en-US" noProof="0" dirty="0"/>
              <a:t>单击此处编辑母版标题样式</a:t>
            </a:r>
            <a:endParaRPr lang="de-DE" altLang="ja-JP" noProof="0" dirty="0"/>
          </a:p>
        </p:txBody>
      </p:sp>
      <p:sp>
        <p:nvSpPr>
          <p:cNvPr id="647211" name="Rectangle 43"/>
          <p:cNvSpPr>
            <a:spLocks noGrp="1" noChangeArrowheads="1"/>
          </p:cNvSpPr>
          <p:nvPr>
            <p:ph type="ftr" sz="quarter" idx="3"/>
          </p:nvPr>
        </p:nvSpPr>
        <p:spPr/>
        <p:txBody>
          <a:bodyPr/>
          <a:lstStyle>
            <a:lvl1pPr>
              <a:defRPr/>
            </a:lvl1pPr>
          </a:lstStyle>
          <a:p>
            <a:r>
              <a:rPr lang="de-DE" altLang="ja-JP" dirty="0"/>
              <a:t>Copyright 2020 NANJING FUJITSU NANDA SOFTWARE TECHNOLOGY CO., LTD.</a:t>
            </a:r>
          </a:p>
        </p:txBody>
      </p:sp>
      <p:sp>
        <p:nvSpPr>
          <p:cNvPr id="40" name="Rectangle 30"/>
          <p:cNvSpPr txBox="1">
            <a:spLocks noChangeArrowheads="1"/>
          </p:cNvSpPr>
          <p:nvPr userDrawn="1"/>
        </p:nvSpPr>
        <p:spPr bwMode="gray">
          <a:xfrm>
            <a:off x="189235" y="66405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grpSp>
        <p:nvGrpSpPr>
          <p:cNvPr id="43" name="组合 42"/>
          <p:cNvGrpSpPr/>
          <p:nvPr userDrawn="1"/>
        </p:nvGrpSpPr>
        <p:grpSpPr>
          <a:xfrm>
            <a:off x="6226891" y="5733256"/>
            <a:ext cx="2736134" cy="829029"/>
            <a:chOff x="2720658" y="3753351"/>
            <a:chExt cx="2736134" cy="829029"/>
          </a:xfrm>
        </p:grpSpPr>
        <p:sp>
          <p:nvSpPr>
            <p:cNvPr id="48" name="任意多边形 47"/>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9" name="文本框 48"/>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50" name="任意多边形 49"/>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DBA33598-F1DD-4624-9670-86D48194F9FA}"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28009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lvl1pPr>
              <a:defRPr>
                <a:latin typeface="微软雅黑" pitchFamily="34" charset="-122"/>
                <a:ea typeface="微软雅黑"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3B54A115-0757-4445-8BD2-A80DB5F91307}"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20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3983518B-932F-4C75-B67B-D0567CEE7112}"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68463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DE03C3CF-808B-45A6-9823-ADD81928163A}"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61873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37088" y="869950"/>
            <a:ext cx="4318000" cy="5592763"/>
          </a:xfrm>
        </p:spPr>
        <p:txBody>
          <a:bodyPr/>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1E8335E6-5A56-4E2A-B6CB-D109CEE4465E}"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16275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atin typeface="微软雅黑" pitchFamily="34" charset="-122"/>
                <a:ea typeface="微软雅黑" pitchFamily="34" charset="-122"/>
              </a:defRPr>
            </a:lvl1pPr>
          </a:lstStyle>
          <a:p>
            <a:fld id="{90FA4483-E582-45F5-A02F-57EBE643BA69}" type="slidenum">
              <a:rPr lang="de-DE" altLang="ja-JP" smtClean="0"/>
              <a:pPr/>
              <a:t>‹#›</a:t>
            </a:fld>
            <a:endParaRPr lang="de-DE" altLang="ja-JP"/>
          </a:p>
        </p:txBody>
      </p:sp>
      <p:sp>
        <p:nvSpPr>
          <p:cNvPr id="8" name="页脚占位符 7"/>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0321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atin typeface="微软雅黑" pitchFamily="34" charset="-122"/>
                <a:ea typeface="微软雅黑" pitchFamily="34" charset="-122"/>
              </a:defRPr>
            </a:lvl1pPr>
          </a:lstStyle>
          <a:p>
            <a:fld id="{1ADE7975-0A70-47D6-9EB0-851194228B70}" type="slidenum">
              <a:rPr lang="de-DE" altLang="ja-JP" smtClean="0"/>
              <a:pPr/>
              <a:t>‹#›</a:t>
            </a:fld>
            <a:endParaRPr lang="de-DE" altLang="ja-JP"/>
          </a:p>
        </p:txBody>
      </p:sp>
      <p:sp>
        <p:nvSpPr>
          <p:cNvPr id="4" name="页脚占位符 3"/>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56688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atin typeface="微软雅黑" pitchFamily="34" charset="-122"/>
                <a:ea typeface="微软雅黑" pitchFamily="34" charset="-122"/>
              </a:defRPr>
            </a:lvl1pPr>
          </a:lstStyle>
          <a:p>
            <a:fld id="{312083DB-1D72-409F-9E76-0D43D54B72A2}" type="slidenum">
              <a:rPr lang="de-DE" altLang="ja-JP" smtClean="0"/>
              <a:pPr/>
              <a:t>‹#›</a:t>
            </a:fld>
            <a:endParaRPr lang="de-DE" altLang="ja-JP"/>
          </a:p>
        </p:txBody>
      </p:sp>
      <p:sp>
        <p:nvSpPr>
          <p:cNvPr id="3" name="页脚占位符 2"/>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75996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微软雅黑" pitchFamily="34" charset="-122"/>
                <a:ea typeface="微软雅黑" pitchFamily="34" charset="-122"/>
              </a:defRPr>
            </a:lvl1pPr>
            <a:lvl2pPr>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F3501FA9-41CD-4DF4-AE28-4AA2C0EF70B0}"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7767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微软雅黑" pitchFamily="34" charset="-122"/>
                <a:ea typeface="微软雅黑" pitchFamily="34" charset="-122"/>
              </a:defRPr>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微软雅黑" pitchFamily="34" charset="-122"/>
                <a:ea typeface="微软雅黑"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3F050A50-25EC-4DB9-BB88-AD1CE8171320}"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409666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57" name="Picture 13"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itchFamily="34" charset="-122"/>
                <a:ea typeface="微软雅黑" pitchFamily="34" charset="-122"/>
              </a:endParaRPr>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grpSp>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dirty="0"/>
              <a:t>Headline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endParaRPr lang="en-US" altLang="ja-JP" dirty="0"/>
          </a:p>
          <a:p>
            <a:pPr lvl="1"/>
            <a:r>
              <a:rPr lang="en-US" altLang="ja-JP" dirty="0"/>
              <a:t>1st subhead 1st subhead 1st subhead 1st subhead 1st subhead 1st subhead 1st subhead 1st subhead 1st subhead 1st subhead </a:t>
            </a:r>
          </a:p>
          <a:p>
            <a:pPr lvl="2"/>
            <a:r>
              <a:rPr lang="en-US" altLang="ja-JP" dirty="0"/>
              <a:t>2nd subhead 2nd subhead 2nd subhead 2nd subhead 2nd subhead 2nd subhead 2nd subhead 2nd subhead 2nd subhead 2nd subhead </a:t>
            </a:r>
          </a:p>
          <a:p>
            <a:pPr lvl="3"/>
            <a:r>
              <a:rPr lang="en-US" altLang="ja-JP" dirty="0"/>
              <a:t>Text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微软雅黑" pitchFamily="34" charset="-122"/>
                <a:ea typeface="微软雅黑" pitchFamily="34" charset="-122"/>
              </a:defRPr>
            </a:lvl1pPr>
          </a:lstStyle>
          <a:p>
            <a:fld id="{DD921953-BA97-4FBE-A90D-F2F87A706334}" type="slidenum">
              <a:rPr lang="de-DE" altLang="ja-JP" smtClean="0"/>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微软雅黑" pitchFamily="34" charset="-122"/>
                <a:ea typeface="微软雅黑" pitchFamily="34" charset="-122"/>
              </a:defRPr>
            </a:lvl1pPr>
          </a:lstStyle>
          <a:p>
            <a:r>
              <a:rPr lang="de-DE" altLang="ja-JP" dirty="0"/>
              <a:t>Copyright 2020 NANJING FUJITSU NANDA SOFTWARE TECHNOLOGY CO., LTD.</a:t>
            </a:r>
          </a:p>
        </p:txBody>
      </p:sp>
      <p:sp>
        <p:nvSpPr>
          <p:cNvPr id="20" name="Rectangle 30"/>
          <p:cNvSpPr txBox="1">
            <a:spLocks noChangeArrowheads="1"/>
          </p:cNvSpPr>
          <p:nvPr userDrawn="1"/>
        </p:nvSpPr>
        <p:spPr bwMode="gray">
          <a:xfrm>
            <a:off x="189235" y="66405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grpSp>
        <p:nvGrpSpPr>
          <p:cNvPr id="24" name="组合 23"/>
          <p:cNvGrpSpPr/>
          <p:nvPr userDrawn="1"/>
        </p:nvGrpSpPr>
        <p:grpSpPr>
          <a:xfrm>
            <a:off x="6226891" y="5733256"/>
            <a:ext cx="2736134" cy="829029"/>
            <a:chOff x="2720658" y="3753351"/>
            <a:chExt cx="2736134" cy="829029"/>
          </a:xfrm>
        </p:grpSpPr>
        <p:sp>
          <p:nvSpPr>
            <p:cNvPr id="25" name="任意多边形 24"/>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文本框 25"/>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7" name="任意多边形 26"/>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l" rtl="0" eaLnBrk="1" fontAlgn="base" hangingPunct="1">
        <a:spcBef>
          <a:spcPct val="0"/>
        </a:spcBef>
        <a:spcAft>
          <a:spcPct val="0"/>
        </a:spcAft>
        <a:tabLst>
          <a:tab pos="3676650" algn="l"/>
        </a:tabLst>
        <a:defRPr kumimoji="1" sz="3200" b="1">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3"/>
          <p:cNvSpPr>
            <a:spLocks noGrp="1" noChangeArrowheads="1"/>
          </p:cNvSpPr>
          <p:nvPr>
            <p:ph type="ftr" sz="quarter" idx="3"/>
          </p:nvPr>
        </p:nvSpPr>
        <p:spPr/>
        <p:txBody>
          <a:bodyPr/>
          <a:lstStyle/>
          <a:p>
            <a:r>
              <a:rPr lang="de-DE" altLang="ja-JP" dirty="0"/>
              <a:t>Copyright 2021 NANJING FUJITSU NANDA SOFTWARE TECHNOLOGY CO., LTD.</a:t>
            </a:r>
          </a:p>
        </p:txBody>
      </p:sp>
      <p:sp>
        <p:nvSpPr>
          <p:cNvPr id="551938" name="Rectangle 2"/>
          <p:cNvSpPr>
            <a:spLocks noGrp="1" noChangeArrowheads="1"/>
          </p:cNvSpPr>
          <p:nvPr>
            <p:ph type="ctrTitle"/>
          </p:nvPr>
        </p:nvSpPr>
        <p:spPr>
          <a:xfrm>
            <a:off x="323850" y="1738313"/>
            <a:ext cx="8352606" cy="2360612"/>
          </a:xfrm>
        </p:spPr>
        <p:txBody>
          <a:bodyPr/>
          <a:lstStyle/>
          <a:p>
            <a:r>
              <a:rPr lang="en-US" altLang="zh-CN" dirty="0"/>
              <a:t>AUTOSAR CP</a:t>
            </a:r>
            <a:r>
              <a:rPr lang="zh-CN" altLang="en-US" dirty="0"/>
              <a:t> </a:t>
            </a:r>
            <a:r>
              <a:rPr lang="en-US" altLang="zh-CN" dirty="0"/>
              <a:t>Advanced Intro</a:t>
            </a:r>
            <a:br>
              <a:rPr lang="en-US" altLang="zh-CN" dirty="0"/>
            </a:br>
            <a:r>
              <a:rPr lang="en-US" altLang="zh-CN" dirty="0"/>
              <a:t>                                  ---crypto</a:t>
            </a:r>
            <a:br>
              <a:rPr lang="en-US" altLang="zh-CN" dirty="0"/>
            </a:br>
            <a:endParaRPr lang="en-US" altLang="ja-JP" dirty="0"/>
          </a:p>
        </p:txBody>
      </p:sp>
      <p:sp>
        <p:nvSpPr>
          <p:cNvPr id="551939" name="Rectangle 3"/>
          <p:cNvSpPr>
            <a:spLocks noGrp="1" noChangeArrowheads="1"/>
          </p:cNvSpPr>
          <p:nvPr>
            <p:ph type="subTitle" idx="1"/>
            <p:custDataLst>
              <p:tags r:id="rId1"/>
            </p:custDataLst>
          </p:nvPr>
        </p:nvSpPr>
        <p:spPr>
          <a:xfrm>
            <a:off x="251520" y="5245050"/>
            <a:ext cx="7920038" cy="1136278"/>
          </a:xfrm>
        </p:spPr>
        <p:txBody>
          <a:bodyPr/>
          <a:lstStyle/>
          <a:p>
            <a:r>
              <a:rPr lang="en-US" altLang="zh-TW" dirty="0"/>
              <a:t>IV</a:t>
            </a:r>
            <a:r>
              <a:rPr lang="zh-TW" altLang="en-US" dirty="0"/>
              <a:t>事業部　第一開発部</a:t>
            </a:r>
            <a:endParaRPr lang="en-US" altLang="zh-TW" dirty="0"/>
          </a:p>
          <a:p>
            <a:r>
              <a:rPr lang="zh-CN" altLang="en-US" dirty="0"/>
              <a:t>王浩祥</a:t>
            </a:r>
            <a:endParaRPr lang="en-US" altLang="zh-CN" dirty="0"/>
          </a:p>
          <a:p>
            <a:r>
              <a:rPr lang="en-US" altLang="ja-JP" dirty="0"/>
              <a:t>2021</a:t>
            </a:r>
            <a:r>
              <a:rPr lang="ja-JP" altLang="en-US" dirty="0"/>
              <a:t>年</a:t>
            </a:r>
            <a:r>
              <a:rPr lang="en-US" altLang="ja-JP" dirty="0"/>
              <a:t>9</a:t>
            </a:r>
            <a:r>
              <a:rPr lang="ja-JP" altLang="en-US" dirty="0"/>
              <a:t>月</a:t>
            </a:r>
            <a:r>
              <a:rPr lang="en-US" altLang="ja-JP" dirty="0"/>
              <a:t>9</a:t>
            </a:r>
            <a:r>
              <a:rPr lang="ja-JP"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汽车网络安全标准</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59"/>
            <a:ext cx="8786813" cy="3925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ja-JP" altLang="en-US" sz="1800" kern="0" dirty="0">
                <a:latin typeface="微软雅黑"/>
                <a:ea typeface="微软雅黑"/>
                <a:cs typeface="Arial"/>
              </a:rPr>
              <a:t>硬件级规标</a:t>
            </a:r>
            <a:r>
              <a:rPr lang="en-US" altLang="zh-CN" sz="1800" kern="0" dirty="0">
                <a:latin typeface="微软雅黑"/>
                <a:ea typeface="微软雅黑"/>
                <a:cs typeface="Arial"/>
              </a:rPr>
              <a:t>--</a:t>
            </a:r>
            <a:r>
              <a:rPr lang="zh-CN" altLang="en-US" sz="1800" kern="0" dirty="0">
                <a:latin typeface="微软雅黑"/>
                <a:ea typeface="微软雅黑"/>
                <a:cs typeface="Arial"/>
              </a:rPr>
              <a:t>硬件安全模块 </a:t>
            </a:r>
            <a:r>
              <a:rPr lang="en-US" altLang="zh-CN" sz="1800" kern="0" dirty="0">
                <a:latin typeface="微软雅黑"/>
                <a:ea typeface="微软雅黑"/>
                <a:cs typeface="Arial"/>
              </a:rPr>
              <a:t>(hardware Secure module, HSM)</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800" kern="0" dirty="0">
                <a:latin typeface="+mn-ea"/>
                <a:ea typeface="+mn-ea"/>
              </a:rPr>
              <a:t>基于</a:t>
            </a:r>
            <a:r>
              <a:rPr lang="en-US" altLang="zh-CN" sz="1800" kern="0" dirty="0">
                <a:latin typeface="+mn-ea"/>
                <a:ea typeface="+mn-ea"/>
              </a:rPr>
              <a:t>SHE</a:t>
            </a:r>
            <a:r>
              <a:rPr lang="zh-CN" altLang="en-US" sz="1800" kern="0" dirty="0">
                <a:latin typeface="+mn-ea"/>
                <a:ea typeface="+mn-ea"/>
              </a:rPr>
              <a:t>，扩展了</a:t>
            </a:r>
            <a:r>
              <a:rPr lang="en-US" altLang="zh-CN" sz="1800" kern="0" dirty="0">
                <a:latin typeface="+mn-ea"/>
                <a:ea typeface="+mn-ea"/>
              </a:rPr>
              <a:t>HSM (</a:t>
            </a:r>
            <a:r>
              <a:rPr lang="zh-CN" altLang="en-US" sz="1800" kern="0" dirty="0">
                <a:latin typeface="+mn-ea"/>
                <a:ea typeface="+mn-ea"/>
              </a:rPr>
              <a:t>在</a:t>
            </a:r>
            <a:r>
              <a:rPr lang="en-US" altLang="zh-CN" sz="1800" kern="0" dirty="0">
                <a:latin typeface="+mn-ea"/>
                <a:ea typeface="+mn-ea"/>
              </a:rPr>
              <a:t>EVITA</a:t>
            </a:r>
            <a:r>
              <a:rPr lang="zh-CN" altLang="en-US" sz="1800" kern="0" dirty="0">
                <a:latin typeface="+mn-ea"/>
                <a:ea typeface="+mn-ea"/>
              </a:rPr>
              <a:t>项目中提出</a:t>
            </a:r>
            <a:r>
              <a:rPr lang="en-US" altLang="zh-CN" sz="1800" kern="0" dirty="0">
                <a:latin typeface="+mn-ea"/>
                <a:ea typeface="+mn-ea"/>
              </a:rPr>
              <a:t>)</a:t>
            </a:r>
          </a:p>
          <a:p>
            <a:pPr>
              <a:buFont typeface="Wingdings" panose="05000000000000000000" pitchFamily="2" charset="2"/>
              <a:buChar char="ü"/>
            </a:pPr>
            <a:r>
              <a:rPr lang="en-US" altLang="zh-CN" sz="1800" kern="0" dirty="0">
                <a:latin typeface="+mn-ea"/>
                <a:ea typeface="+mn-ea"/>
              </a:rPr>
              <a:t>HSMs</a:t>
            </a:r>
            <a:r>
              <a:rPr lang="zh-CN" altLang="en-US" sz="1800" kern="0" dirty="0">
                <a:latin typeface="+mn-ea"/>
                <a:ea typeface="+mn-ea"/>
              </a:rPr>
              <a:t>是由一种</a:t>
            </a:r>
            <a:r>
              <a:rPr lang="zh-CN" altLang="en-US" sz="1800" b="1" kern="0" dirty="0">
                <a:solidFill>
                  <a:srgbClr val="FF0000"/>
                </a:solidFill>
                <a:latin typeface="+mn-ea"/>
                <a:ea typeface="+mn-ea"/>
              </a:rPr>
              <a:t>防火墙连接到主机系统总线</a:t>
            </a:r>
            <a:r>
              <a:rPr lang="zh-CN" altLang="en-US" sz="1800" kern="0" dirty="0">
                <a:latin typeface="+mn-ea"/>
                <a:ea typeface="+mn-ea"/>
              </a:rPr>
              <a:t>的独立微控制器。</a:t>
            </a:r>
            <a:endParaRPr lang="en-US" altLang="zh-CN" sz="1800" kern="0" dirty="0">
              <a:latin typeface="+mn-ea"/>
              <a:ea typeface="+mn-ea"/>
            </a:endParaRPr>
          </a:p>
          <a:p>
            <a:pPr>
              <a:buFont typeface="Wingdings" panose="05000000000000000000" pitchFamily="2" charset="2"/>
              <a:buChar char="ü"/>
            </a:pPr>
            <a:r>
              <a:rPr lang="en-US" altLang="zh-CN" sz="1800" kern="0" dirty="0">
                <a:latin typeface="+mn-ea"/>
                <a:ea typeface="+mn-ea"/>
              </a:rPr>
              <a:t>HSM</a:t>
            </a:r>
            <a:r>
              <a:rPr lang="zh-CN" altLang="en-US" sz="1800" kern="0" dirty="0">
                <a:latin typeface="+mn-ea"/>
                <a:ea typeface="+mn-ea"/>
              </a:rPr>
              <a:t>通常有其受保护的内存（</a:t>
            </a:r>
            <a:r>
              <a:rPr lang="en-US" altLang="zh-CN" sz="1800" kern="0" dirty="0">
                <a:latin typeface="+mn-ea"/>
                <a:ea typeface="+mn-ea"/>
              </a:rPr>
              <a:t>RAM</a:t>
            </a:r>
            <a:r>
              <a:rPr lang="zh-CN" altLang="en-US" sz="1800" kern="0" dirty="0">
                <a:latin typeface="+mn-ea"/>
                <a:ea typeface="+mn-ea"/>
              </a:rPr>
              <a:t>），程序代码和数据的专用闪存区，及其外围设备，例如定时器、用于某些密码算法的硬件加速器或用于真随机数的发生器。</a:t>
            </a:r>
            <a:endParaRPr lang="en-US" altLang="zh-CN" sz="1800" kern="0" dirty="0">
              <a:latin typeface="+mn-ea"/>
              <a:ea typeface="+mn-ea"/>
            </a:endParaRPr>
          </a:p>
          <a:p>
            <a:pPr>
              <a:buFont typeface="Wingdings" panose="05000000000000000000" pitchFamily="2" charset="2"/>
              <a:buChar char="ü"/>
            </a:pPr>
            <a:r>
              <a:rPr lang="zh-CN" altLang="en-US" sz="1800" b="1" kern="0" dirty="0">
                <a:solidFill>
                  <a:srgbClr val="FF0000"/>
                </a:solidFill>
                <a:latin typeface="+mn-ea"/>
                <a:ea typeface="+mn-ea"/>
              </a:rPr>
              <a:t>能够访问主机的所有硬件</a:t>
            </a:r>
            <a:r>
              <a:rPr lang="zh-CN" altLang="en-US" sz="1800" kern="0" dirty="0">
                <a:latin typeface="+mn-ea"/>
                <a:ea typeface="+mn-ea"/>
              </a:rPr>
              <a:t>。在运行时实现系统的安全、认证启动或主机监测。专用数据闪存可以用来存储秘钥，主机系统无法随意访问。</a:t>
            </a:r>
            <a:r>
              <a:rPr lang="zh-CN" altLang="en-US" sz="1800" b="1" kern="0" dirty="0">
                <a:solidFill>
                  <a:srgbClr val="FF0000"/>
                </a:solidFill>
                <a:latin typeface="+mn-ea"/>
                <a:ea typeface="+mn-ea"/>
              </a:rPr>
              <a:t>主机可以请求</a:t>
            </a:r>
            <a:r>
              <a:rPr lang="en-US" altLang="zh-CN" sz="1800" b="1" kern="0" dirty="0">
                <a:solidFill>
                  <a:srgbClr val="FF0000"/>
                </a:solidFill>
                <a:latin typeface="+mn-ea"/>
                <a:ea typeface="+mn-ea"/>
              </a:rPr>
              <a:t>HSM</a:t>
            </a:r>
            <a:r>
              <a:rPr lang="zh-CN" altLang="en-US" sz="1800" b="1" kern="0" dirty="0">
                <a:solidFill>
                  <a:srgbClr val="FF0000"/>
                </a:solidFill>
                <a:latin typeface="+mn-ea"/>
                <a:ea typeface="+mn-ea"/>
              </a:rPr>
              <a:t>执行加密操作，而密钥无需离开</a:t>
            </a:r>
            <a:r>
              <a:rPr lang="en-US" altLang="zh-CN" sz="1800" b="1" kern="0" dirty="0">
                <a:solidFill>
                  <a:srgbClr val="FF0000"/>
                </a:solidFill>
                <a:latin typeface="+mn-ea"/>
                <a:ea typeface="+mn-ea"/>
              </a:rPr>
              <a:t>HMS</a:t>
            </a:r>
            <a:r>
              <a:rPr lang="zh-CN" altLang="en-US" sz="1800" kern="0" dirty="0">
                <a:latin typeface="+mn-ea"/>
                <a:ea typeface="+mn-ea"/>
              </a:rPr>
              <a:t>。</a:t>
            </a:r>
            <a:endParaRPr lang="en-US" altLang="zh-CN" sz="1800" kern="0" dirty="0">
              <a:latin typeface="+mn-ea"/>
              <a:ea typeface="+mn-ea"/>
            </a:endParaRPr>
          </a:p>
          <a:p>
            <a:pPr>
              <a:buFont typeface="Wingdings" panose="05000000000000000000" pitchFamily="2" charset="2"/>
              <a:buChar char="ü"/>
            </a:pPr>
            <a:r>
              <a:rPr lang="en-US" altLang="zh-CN" sz="1800" kern="0" dirty="0">
                <a:latin typeface="+mn-ea"/>
                <a:ea typeface="+mn-ea"/>
              </a:rPr>
              <a:t>HSM</a:t>
            </a:r>
            <a:r>
              <a:rPr lang="zh-CN" altLang="en-US" sz="1800" kern="0" dirty="0">
                <a:latin typeface="+mn-ea"/>
                <a:ea typeface="+mn-ea"/>
              </a:rPr>
              <a:t>的特殊优点是它是可自由编程的。作为一个独立的微控制器，</a:t>
            </a:r>
            <a:r>
              <a:rPr lang="en-US" altLang="zh-CN" sz="1800" kern="0" dirty="0">
                <a:latin typeface="+mn-ea"/>
                <a:ea typeface="+mn-ea"/>
              </a:rPr>
              <a:t>HSM</a:t>
            </a:r>
            <a:r>
              <a:rPr lang="zh-CN" altLang="en-US" sz="1800" kern="0" dirty="0">
                <a:latin typeface="+mn-ea"/>
                <a:ea typeface="+mn-ea"/>
              </a:rPr>
              <a:t>能够运行为当前用例优化的任何程序代码。这使得其安全性要求比简单的协处理器更高。</a:t>
            </a:r>
            <a:endParaRPr lang="en-US" altLang="zh-CN" sz="1800" kern="0" dirty="0">
              <a:latin typeface="+mn-ea"/>
              <a:ea typeface="+mn-ea"/>
            </a:endParaRPr>
          </a:p>
          <a:p>
            <a:pPr>
              <a:buFont typeface="Wingdings" panose="05000000000000000000" pitchFamily="2" charset="2"/>
              <a:buChar char="ü"/>
            </a:pPr>
            <a:r>
              <a:rPr lang="en-US" altLang="zh-CN" sz="1800" kern="0" dirty="0">
                <a:latin typeface="+mn-ea"/>
                <a:ea typeface="+mn-ea"/>
              </a:rPr>
              <a:t>HSM</a:t>
            </a:r>
            <a:r>
              <a:rPr lang="zh-CN" altLang="en-US" sz="1800" kern="0" dirty="0">
                <a:latin typeface="+mn-ea"/>
                <a:ea typeface="+mn-ea"/>
              </a:rPr>
              <a:t>用例通常是典型的</a:t>
            </a:r>
            <a:r>
              <a:rPr lang="zh-CN" altLang="en-US" sz="1800" b="1" kern="0" dirty="0">
                <a:solidFill>
                  <a:srgbClr val="FF0000"/>
                </a:solidFill>
                <a:latin typeface="+mn-ea"/>
                <a:ea typeface="+mn-ea"/>
              </a:rPr>
              <a:t>客户机</a:t>
            </a:r>
            <a:r>
              <a:rPr lang="en-US" altLang="zh-CN" sz="1800" b="1" kern="0" dirty="0">
                <a:solidFill>
                  <a:srgbClr val="FF0000"/>
                </a:solidFill>
                <a:latin typeface="+mn-ea"/>
                <a:ea typeface="+mn-ea"/>
              </a:rPr>
              <a:t>-</a:t>
            </a:r>
            <a:r>
              <a:rPr lang="zh-CN" altLang="en-US" sz="1800" b="1" kern="0" dirty="0">
                <a:solidFill>
                  <a:srgbClr val="FF0000"/>
                </a:solidFill>
                <a:latin typeface="+mn-ea"/>
                <a:ea typeface="+mn-ea"/>
              </a:rPr>
              <a:t>服务器模型</a:t>
            </a:r>
            <a:r>
              <a:rPr lang="zh-CN" altLang="en-US" sz="1800" kern="0" dirty="0">
                <a:latin typeface="+mn-ea"/>
                <a:ea typeface="+mn-ea"/>
              </a:rPr>
              <a:t>：主机将一个或多个请求发送到</a:t>
            </a:r>
            <a:r>
              <a:rPr lang="en-US" altLang="zh-CN" sz="1800" kern="0" dirty="0">
                <a:latin typeface="+mn-ea"/>
                <a:ea typeface="+mn-ea"/>
              </a:rPr>
              <a:t>HSM</a:t>
            </a:r>
            <a:r>
              <a:rPr lang="zh-CN" altLang="en-US" sz="1800" kern="0" dirty="0">
                <a:latin typeface="+mn-ea"/>
                <a:ea typeface="+mn-ea"/>
              </a:rPr>
              <a:t>，在</a:t>
            </a:r>
            <a:r>
              <a:rPr lang="en-US" altLang="zh-CN" sz="1800" kern="0" dirty="0">
                <a:latin typeface="+mn-ea"/>
                <a:ea typeface="+mn-ea"/>
              </a:rPr>
              <a:t>HSM</a:t>
            </a:r>
            <a:r>
              <a:rPr lang="zh-CN" altLang="en-US" sz="1800" kern="0" dirty="0">
                <a:latin typeface="+mn-ea"/>
                <a:ea typeface="+mn-ea"/>
              </a:rPr>
              <a:t>中处理这些请求，并在结果可用时立即发出通知。与传统的</a:t>
            </a:r>
            <a:r>
              <a:rPr lang="en-US" altLang="zh-CN" sz="1800" kern="0" dirty="0">
                <a:latin typeface="+mn-ea"/>
                <a:ea typeface="+mn-ea"/>
              </a:rPr>
              <a:t>AUTOSAR</a:t>
            </a:r>
            <a:r>
              <a:rPr lang="zh-CN" altLang="en-US" sz="1800" kern="0" dirty="0">
                <a:latin typeface="+mn-ea"/>
                <a:ea typeface="+mn-ea"/>
              </a:rPr>
              <a:t>系统不同，</a:t>
            </a:r>
            <a:r>
              <a:rPr lang="en-US" altLang="zh-CN" sz="1800" kern="0" dirty="0">
                <a:latin typeface="+mn-ea"/>
                <a:ea typeface="+mn-ea"/>
              </a:rPr>
              <a:t>HSM</a:t>
            </a:r>
            <a:r>
              <a:rPr lang="zh-CN" altLang="en-US" sz="1800" kern="0" dirty="0">
                <a:latin typeface="+mn-ea"/>
                <a:ea typeface="+mn-ea"/>
              </a:rPr>
              <a:t>上管理和后台任务的数量非常有限。因此，可以假定</a:t>
            </a:r>
            <a:r>
              <a:rPr lang="en-US" altLang="zh-CN" sz="1800" kern="0" dirty="0">
                <a:latin typeface="+mn-ea"/>
                <a:ea typeface="+mn-ea"/>
              </a:rPr>
              <a:t>HSM</a:t>
            </a:r>
            <a:r>
              <a:rPr lang="zh-CN" altLang="en-US" sz="1800" kern="0" dirty="0">
                <a:latin typeface="+mn-ea"/>
                <a:ea typeface="+mn-ea"/>
              </a:rPr>
              <a:t>大部分计算时间将专用于处理主机请求。</a:t>
            </a:r>
          </a:p>
          <a:p>
            <a:pPr>
              <a:buFont typeface="Wingdings" panose="05000000000000000000" pitchFamily="2" charset="2"/>
              <a:buChar char="ü"/>
            </a:pPr>
            <a:endParaRPr lang="ja-JP" altLang="en-US" sz="1800" kern="0" dirty="0">
              <a:latin typeface="+mn-ea"/>
              <a:ea typeface="+mn-ea"/>
            </a:endParaRPr>
          </a:p>
        </p:txBody>
      </p:sp>
      <p:pic>
        <p:nvPicPr>
          <p:cNvPr id="6146" name="Picture 2" descr="在这里插入图片描述">
            <a:extLst>
              <a:ext uri="{FF2B5EF4-FFF2-40B4-BE49-F238E27FC236}">
                <a16:creationId xmlns:a16="http://schemas.microsoft.com/office/drawing/2014/main" id="{DA5D6303-1B5D-4742-8867-146401593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400" y="5194310"/>
            <a:ext cx="4420162" cy="152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1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汽车网络安全标准</a:t>
            </a:r>
            <a:endParaRPr kumimoji="1" lang="ja-JP" altLang="en-US" dirty="0">
              <a:latin typeface="+mn-ea"/>
              <a:ea typeface="+mn-ea"/>
            </a:endParaRPr>
          </a:p>
        </p:txBody>
      </p:sp>
      <p:pic>
        <p:nvPicPr>
          <p:cNvPr id="4" name="図 3">
            <a:extLst>
              <a:ext uri="{FF2B5EF4-FFF2-40B4-BE49-F238E27FC236}">
                <a16:creationId xmlns:a16="http://schemas.microsoft.com/office/drawing/2014/main" id="{9F8D5C06-DE5B-4819-A4C4-D0261703EEFE}"/>
              </a:ext>
            </a:extLst>
          </p:cNvPr>
          <p:cNvPicPr>
            <a:picLocks noChangeAspect="1"/>
          </p:cNvPicPr>
          <p:nvPr/>
        </p:nvPicPr>
        <p:blipFill>
          <a:blip r:embed="rId3"/>
          <a:stretch>
            <a:fillRect/>
          </a:stretch>
        </p:blipFill>
        <p:spPr>
          <a:xfrm>
            <a:off x="0" y="1268761"/>
            <a:ext cx="9144000" cy="5259345"/>
          </a:xfrm>
          <a:prstGeom prst="rect">
            <a:avLst/>
          </a:prstGeom>
        </p:spPr>
      </p:pic>
    </p:spTree>
    <p:extLst>
      <p:ext uri="{BB962C8B-B14F-4D97-AF65-F5344CB8AC3E}">
        <p14:creationId xmlns:p14="http://schemas.microsoft.com/office/powerpoint/2010/main" val="282089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汽车网络安全标准</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59"/>
            <a:ext cx="8786813" cy="453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1800" kern="0" dirty="0">
                <a:latin typeface="微软雅黑"/>
                <a:ea typeface="微软雅黑"/>
                <a:cs typeface="Arial"/>
              </a:rPr>
              <a:t>软件</a:t>
            </a:r>
            <a:r>
              <a:rPr lang="ja-JP" altLang="en-US" sz="1800" kern="0" dirty="0">
                <a:latin typeface="微软雅黑"/>
                <a:ea typeface="微软雅黑"/>
                <a:cs typeface="Arial"/>
              </a:rPr>
              <a:t>级规标</a:t>
            </a:r>
            <a:r>
              <a:rPr lang="en-US" altLang="zh-CN" sz="1800" kern="0" dirty="0">
                <a:latin typeface="微软雅黑"/>
                <a:ea typeface="微软雅黑"/>
                <a:cs typeface="Arial"/>
              </a:rPr>
              <a:t>--</a:t>
            </a:r>
            <a:r>
              <a:rPr lang="zh-CN" altLang="en-US" sz="1800" kern="0" dirty="0">
                <a:latin typeface="微软雅黑"/>
                <a:ea typeface="微软雅黑"/>
                <a:cs typeface="Arial"/>
              </a:rPr>
              <a:t>软件框架规范</a:t>
            </a:r>
            <a:r>
              <a:rPr lang="en-US" altLang="zh-CN" sz="1800" kern="0" dirty="0" err="1">
                <a:latin typeface="微软雅黑"/>
                <a:ea typeface="微软雅黑"/>
                <a:cs typeface="Arial"/>
              </a:rPr>
              <a:t>autosar</a:t>
            </a:r>
            <a:endParaRPr lang="en-US" altLang="zh-CN" sz="1800" kern="0" dirty="0">
              <a:latin typeface="微软雅黑"/>
              <a:ea typeface="微软雅黑"/>
              <a:cs typeface="Arial"/>
            </a:endParaRPr>
          </a:p>
          <a:p>
            <a:pPr>
              <a:buFont typeface="Wingdings" panose="05000000000000000000" pitchFamily="2" charset="2"/>
              <a:buChar char="ü"/>
            </a:pPr>
            <a:r>
              <a:rPr lang="en-US" altLang="ja-JP" sz="1800" kern="0" dirty="0">
                <a:latin typeface="+mn-ea"/>
                <a:ea typeface="+mn-ea"/>
              </a:rPr>
              <a:t>Autosar </a:t>
            </a:r>
            <a:r>
              <a:rPr lang="ja-JP" altLang="en-US" sz="1800" kern="0" dirty="0">
                <a:latin typeface="+mn-ea"/>
                <a:ea typeface="+mn-ea"/>
              </a:rPr>
              <a:t>是汽车行业公认的软件框架。</a:t>
            </a:r>
          </a:p>
          <a:p>
            <a:pPr>
              <a:buFont typeface="Wingdings" panose="05000000000000000000" pitchFamily="2" charset="2"/>
              <a:buChar char="ü"/>
            </a:pPr>
            <a:r>
              <a:rPr lang="en-US" altLang="ja-JP" sz="1800" kern="0" dirty="0">
                <a:latin typeface="+mn-ea"/>
                <a:ea typeface="+mn-ea"/>
              </a:rPr>
              <a:t>Autosar </a:t>
            </a:r>
            <a:r>
              <a:rPr lang="ja-JP" altLang="en-US" sz="1800" kern="0" dirty="0">
                <a:latin typeface="+mn-ea"/>
                <a:ea typeface="+mn-ea"/>
              </a:rPr>
              <a:t>也慢慢在其框架中引入信息安全相关的模块。截至 </a:t>
            </a:r>
            <a:r>
              <a:rPr lang="en-US" altLang="ja-JP" sz="1800" kern="0" dirty="0">
                <a:latin typeface="+mn-ea"/>
                <a:ea typeface="+mn-ea"/>
              </a:rPr>
              <a:t>4.3.1 </a:t>
            </a:r>
            <a:r>
              <a:rPr lang="ja-JP" altLang="en-US" sz="1800" kern="0" dirty="0">
                <a:latin typeface="+mn-ea"/>
                <a:ea typeface="+mn-ea"/>
              </a:rPr>
              <a:t>版本，已有</a:t>
            </a:r>
          </a:p>
          <a:p>
            <a:pPr marL="0" indent="0">
              <a:buNone/>
            </a:pPr>
            <a:r>
              <a:rPr lang="en-US" altLang="ja-JP" sz="1800" kern="0" dirty="0">
                <a:latin typeface="+mn-ea"/>
                <a:ea typeface="+mn-ea"/>
              </a:rPr>
              <a:t>1</a:t>
            </a:r>
            <a:r>
              <a:rPr lang="zh-CN" altLang="en-US" sz="1800" kern="0" dirty="0">
                <a:latin typeface="+mn-ea"/>
                <a:ea typeface="+mn-ea"/>
              </a:rPr>
              <a:t>）</a:t>
            </a:r>
            <a:r>
              <a:rPr lang="en-US" altLang="ja-JP" sz="1800" kern="0" dirty="0">
                <a:latin typeface="+mn-ea"/>
                <a:ea typeface="+mn-ea"/>
              </a:rPr>
              <a:t>Crypto Stack</a:t>
            </a:r>
          </a:p>
          <a:p>
            <a:pPr marL="0" indent="0">
              <a:buNone/>
            </a:pPr>
            <a:r>
              <a:rPr lang="en-US" altLang="ja-JP" sz="1800" kern="0" dirty="0">
                <a:latin typeface="+mn-ea"/>
                <a:ea typeface="+mn-ea"/>
              </a:rPr>
              <a:t>2</a:t>
            </a:r>
            <a:r>
              <a:rPr lang="zh-CN" altLang="en-US" sz="1800" kern="0" dirty="0">
                <a:latin typeface="+mn-ea"/>
                <a:ea typeface="+mn-ea"/>
              </a:rPr>
              <a:t>）</a:t>
            </a:r>
            <a:r>
              <a:rPr lang="en-US" altLang="ja-JP" sz="1800" kern="0" dirty="0">
                <a:latin typeface="+mn-ea"/>
                <a:ea typeface="+mn-ea"/>
              </a:rPr>
              <a:t>Secure Onboard Communication(SecOC)</a:t>
            </a:r>
          </a:p>
          <a:p>
            <a:pPr marL="0" indent="0">
              <a:buNone/>
            </a:pPr>
            <a:endParaRPr lang="en-US" altLang="ja-JP" sz="1800" kern="0" dirty="0">
              <a:latin typeface="+mn-ea"/>
              <a:ea typeface="+mn-ea"/>
            </a:endParaRPr>
          </a:p>
          <a:p>
            <a:pPr>
              <a:buFont typeface="Wingdings" panose="05000000000000000000" pitchFamily="2" charset="2"/>
              <a:buChar char="ü"/>
            </a:pPr>
            <a:r>
              <a:rPr lang="ja-JP" altLang="en-US" sz="1800" kern="0" dirty="0">
                <a:latin typeface="+mn-ea"/>
                <a:ea typeface="+mn-ea"/>
              </a:rPr>
              <a:t>在版本 </a:t>
            </a:r>
            <a:r>
              <a:rPr lang="en-US" altLang="ja-JP" sz="1800" kern="0" dirty="0">
                <a:latin typeface="+mn-ea"/>
                <a:ea typeface="+mn-ea"/>
              </a:rPr>
              <a:t>4.4 </a:t>
            </a:r>
            <a:r>
              <a:rPr lang="ja-JP" altLang="en-US" sz="1800" kern="0" dirty="0">
                <a:latin typeface="+mn-ea"/>
                <a:ea typeface="+mn-ea"/>
              </a:rPr>
              <a:t>中，针对信息安全会有以下改进</a:t>
            </a:r>
            <a:endParaRPr lang="en-US" altLang="ja-JP" sz="1800" kern="0" dirty="0">
              <a:latin typeface="+mn-ea"/>
              <a:ea typeface="+mn-ea"/>
            </a:endParaRPr>
          </a:p>
          <a:p>
            <a:pPr marL="0" indent="0">
              <a:buNone/>
            </a:pPr>
            <a:r>
              <a:rPr lang="en-US" altLang="ja-JP" sz="1800" kern="0" dirty="0">
                <a:latin typeface="+mn-ea"/>
                <a:ea typeface="+mn-ea"/>
              </a:rPr>
              <a:t>1</a:t>
            </a:r>
            <a:r>
              <a:rPr lang="zh-CN" altLang="en-US" sz="1800" kern="0" dirty="0">
                <a:latin typeface="+mn-ea"/>
                <a:ea typeface="+mn-ea"/>
              </a:rPr>
              <a:t>）</a:t>
            </a:r>
            <a:r>
              <a:rPr lang="en-US" altLang="ja-JP" sz="1800" kern="0" dirty="0">
                <a:latin typeface="+mn-ea"/>
                <a:ea typeface="+mn-ea"/>
              </a:rPr>
              <a:t>Security Event Memory</a:t>
            </a:r>
          </a:p>
          <a:p>
            <a:pPr marL="0" indent="0">
              <a:buNone/>
            </a:pPr>
            <a:r>
              <a:rPr lang="en-US" altLang="ja-JP" sz="1800" kern="0" dirty="0">
                <a:latin typeface="+mn-ea"/>
                <a:ea typeface="+mn-ea"/>
              </a:rPr>
              <a:t>2</a:t>
            </a:r>
            <a:r>
              <a:rPr lang="zh-CN" altLang="en-US" sz="1800" kern="0" dirty="0">
                <a:latin typeface="+mn-ea"/>
                <a:ea typeface="+mn-ea"/>
              </a:rPr>
              <a:t>）</a:t>
            </a:r>
            <a:r>
              <a:rPr lang="en-US" altLang="ja-JP" sz="1800" kern="0" dirty="0">
                <a:latin typeface="+mn-ea"/>
                <a:ea typeface="+mn-ea"/>
              </a:rPr>
              <a:t>Key Management / Key Distribution</a:t>
            </a:r>
          </a:p>
          <a:p>
            <a:pPr marL="0" indent="0">
              <a:buNone/>
            </a:pPr>
            <a:r>
              <a:rPr lang="en-US" altLang="ja-JP" sz="1800" kern="0" dirty="0">
                <a:latin typeface="+mn-ea"/>
                <a:ea typeface="+mn-ea"/>
              </a:rPr>
              <a:t>2</a:t>
            </a:r>
            <a:r>
              <a:rPr lang="zh-CN" altLang="en-US" sz="1800" kern="0" dirty="0">
                <a:latin typeface="+mn-ea"/>
                <a:ea typeface="+mn-ea"/>
              </a:rPr>
              <a:t>）</a:t>
            </a:r>
            <a:r>
              <a:rPr lang="en-US" altLang="ja-JP" sz="1800" kern="0" dirty="0">
                <a:latin typeface="+mn-ea"/>
                <a:ea typeface="+mn-ea"/>
              </a:rPr>
              <a:t>Authentic Synchronized Time</a:t>
            </a:r>
          </a:p>
          <a:p>
            <a:pPr marL="0" indent="0">
              <a:buNone/>
            </a:pPr>
            <a:r>
              <a:rPr lang="en-US" altLang="ja-JP" sz="1800" kern="0" dirty="0">
                <a:latin typeface="+mn-ea"/>
                <a:ea typeface="+mn-ea"/>
              </a:rPr>
              <a:t>3</a:t>
            </a:r>
            <a:r>
              <a:rPr lang="zh-CN" altLang="en-US" sz="1800" kern="0" dirty="0">
                <a:latin typeface="+mn-ea"/>
                <a:ea typeface="+mn-ea"/>
              </a:rPr>
              <a:t>）</a:t>
            </a:r>
            <a:r>
              <a:rPr lang="en-US" altLang="ja-JP" sz="1800" kern="0" dirty="0">
                <a:latin typeface="+mn-ea"/>
                <a:ea typeface="+mn-ea"/>
              </a:rPr>
              <a:t>Dynamic Rights Management for Diagnostic Access</a:t>
            </a:r>
          </a:p>
          <a:p>
            <a:pPr marL="0" indent="0">
              <a:buNone/>
            </a:pPr>
            <a:r>
              <a:rPr lang="en-US" altLang="ja-JP" sz="1800" kern="0" dirty="0">
                <a:latin typeface="+mn-ea"/>
                <a:ea typeface="+mn-ea"/>
              </a:rPr>
              <a:t>4</a:t>
            </a:r>
            <a:r>
              <a:rPr lang="zh-CN" altLang="en-US" sz="1800" kern="0" dirty="0">
                <a:latin typeface="+mn-ea"/>
                <a:ea typeface="+mn-ea"/>
              </a:rPr>
              <a:t>）</a:t>
            </a:r>
            <a:r>
              <a:rPr lang="en-US" altLang="zh-CN" sz="1800" kern="0" dirty="0">
                <a:latin typeface="+mn-ea"/>
                <a:ea typeface="+mn-ea"/>
              </a:rPr>
              <a:t>i</a:t>
            </a:r>
            <a:r>
              <a:rPr lang="en-US" altLang="ja-JP" sz="1800" kern="0" dirty="0">
                <a:latin typeface="+mn-ea"/>
                <a:ea typeface="+mn-ea"/>
              </a:rPr>
              <a:t>mproved Certificate Handling</a:t>
            </a:r>
            <a:endParaRPr lang="ja-JP" altLang="en-US" sz="1800" kern="0" dirty="0">
              <a:latin typeface="+mn-ea"/>
              <a:ea typeface="+mn-ea"/>
            </a:endParaRPr>
          </a:p>
        </p:txBody>
      </p:sp>
    </p:spTree>
    <p:extLst>
      <p:ext uri="{BB962C8B-B14F-4D97-AF65-F5344CB8AC3E}">
        <p14:creationId xmlns:p14="http://schemas.microsoft.com/office/powerpoint/2010/main" val="269518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dirty="0">
                <a:latin typeface="微软雅黑"/>
                <a:ea typeface="微软雅黑"/>
                <a:cs typeface="Arial"/>
              </a:rPr>
              <a:t>Autosar</a:t>
            </a:r>
            <a:r>
              <a:rPr lang="zh-CN" altLang="en-US" dirty="0">
                <a:latin typeface="微软雅黑"/>
                <a:ea typeface="微软雅黑"/>
                <a:cs typeface="Arial"/>
              </a:rPr>
              <a:t>与信息安全</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786813"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与信息安全相关的有</a:t>
            </a:r>
            <a:endParaRPr lang="en-US" altLang="zh-CN" sz="2000" kern="0" dirty="0">
              <a:latin typeface="微软雅黑"/>
              <a:ea typeface="微软雅黑"/>
              <a:cs typeface="Arial"/>
            </a:endParaRPr>
          </a:p>
          <a:p>
            <a:pPr>
              <a:buFont typeface="Wingdings" panose="05000000000000000000" pitchFamily="2" charset="2"/>
              <a:buChar char="ü"/>
            </a:pPr>
            <a:r>
              <a:rPr lang="zh-CN" altLang="en-US" sz="1800" b="1" kern="0" dirty="0">
                <a:solidFill>
                  <a:srgbClr val="FF0000"/>
                </a:solidFill>
                <a:latin typeface="微软雅黑"/>
                <a:ea typeface="微软雅黑"/>
                <a:cs typeface="Arial"/>
              </a:rPr>
              <a:t>密码抽象库</a:t>
            </a:r>
            <a:r>
              <a:rPr lang="zh-CN" altLang="en-US" sz="1800" kern="0" dirty="0">
                <a:latin typeface="微软雅黑"/>
                <a:ea typeface="微软雅黑"/>
                <a:cs typeface="Arial"/>
              </a:rPr>
              <a:t>（包括</a:t>
            </a:r>
            <a:r>
              <a:rPr lang="en-US" altLang="zh-CN" sz="1800" kern="0" dirty="0">
                <a:latin typeface="微软雅黑"/>
                <a:ea typeface="微软雅黑"/>
                <a:cs typeface="Arial"/>
              </a:rPr>
              <a:t>CAL</a:t>
            </a:r>
            <a:r>
              <a:rPr lang="zh-CN" altLang="en-US" sz="1800" kern="0" dirty="0">
                <a:latin typeface="微软雅黑"/>
                <a:ea typeface="微软雅黑"/>
                <a:cs typeface="Arial"/>
              </a:rPr>
              <a:t>和 </a:t>
            </a:r>
            <a:r>
              <a:rPr lang="en-US" altLang="zh-CN" sz="1800" kern="0" dirty="0">
                <a:latin typeface="微软雅黑"/>
                <a:ea typeface="微软雅黑"/>
                <a:cs typeface="Arial"/>
              </a:rPr>
              <a:t>CPL</a:t>
            </a:r>
            <a:r>
              <a:rPr lang="zh-CN" altLang="en-US" sz="1800" kern="0" dirty="0">
                <a:latin typeface="微软雅黑"/>
                <a:ea typeface="微软雅黑"/>
                <a:cs typeface="Arial"/>
              </a:rPr>
              <a:t>两个模块）</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b="1" kern="0" dirty="0">
                <a:solidFill>
                  <a:srgbClr val="FF0000"/>
                </a:solidFill>
                <a:latin typeface="微软雅黑"/>
                <a:ea typeface="微软雅黑"/>
                <a:cs typeface="Arial"/>
              </a:rPr>
              <a:t>密码协议栈</a:t>
            </a:r>
            <a:r>
              <a:rPr lang="zh-CN" altLang="en-US" sz="1800" kern="0" dirty="0">
                <a:latin typeface="微软雅黑"/>
                <a:ea typeface="微软雅黑"/>
                <a:cs typeface="Arial"/>
              </a:rPr>
              <a:t>（</a:t>
            </a:r>
            <a:r>
              <a:rPr lang="en-US" altLang="zh-CN" sz="1800" kern="0" dirty="0">
                <a:latin typeface="微软雅黑"/>
                <a:ea typeface="微软雅黑"/>
                <a:cs typeface="Arial"/>
              </a:rPr>
              <a:t>Crypto  stack</a:t>
            </a:r>
            <a:r>
              <a:rPr lang="zh-CN" altLang="en-US" sz="1800" kern="0" dirty="0">
                <a:latin typeface="微软雅黑"/>
                <a:ea typeface="微软雅黑"/>
                <a:cs typeface="Arial"/>
              </a:rPr>
              <a:t>，包括</a:t>
            </a:r>
            <a:r>
              <a:rPr lang="en-US" altLang="zh-CN" sz="1800" kern="0" dirty="0">
                <a:latin typeface="微软雅黑"/>
                <a:ea typeface="微软雅黑"/>
                <a:cs typeface="Arial"/>
              </a:rPr>
              <a:t>CSM</a:t>
            </a:r>
            <a:r>
              <a:rPr lang="zh-CN" altLang="en-US" sz="1800" kern="0" dirty="0">
                <a:latin typeface="微软雅黑"/>
                <a:ea typeface="微软雅黑"/>
                <a:cs typeface="Arial"/>
              </a:rPr>
              <a:t>、</a:t>
            </a:r>
            <a:r>
              <a:rPr lang="en-US" altLang="zh-CN" sz="1800" kern="0" dirty="0">
                <a:latin typeface="微软雅黑"/>
                <a:ea typeface="微软雅黑"/>
                <a:cs typeface="Arial"/>
              </a:rPr>
              <a:t>CryIf</a:t>
            </a:r>
            <a:r>
              <a:rPr lang="zh-CN" altLang="en-US" sz="1800" kern="0" dirty="0">
                <a:latin typeface="微软雅黑"/>
                <a:ea typeface="微软雅黑"/>
                <a:cs typeface="Arial"/>
              </a:rPr>
              <a:t>和 </a:t>
            </a:r>
            <a:r>
              <a:rPr lang="en-US" altLang="zh-CN" sz="1800" kern="0" dirty="0">
                <a:latin typeface="微软雅黑"/>
                <a:ea typeface="微软雅黑"/>
                <a:cs typeface="Arial"/>
              </a:rPr>
              <a:t>Cry</a:t>
            </a:r>
            <a:r>
              <a:rPr lang="zh-CN" altLang="en-US" sz="1800" kern="0" dirty="0">
                <a:latin typeface="微软雅黑"/>
                <a:ea typeface="微软雅黑"/>
                <a:cs typeface="Arial"/>
              </a:rPr>
              <a:t>三个模块）</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b="1" kern="0" dirty="0">
                <a:solidFill>
                  <a:srgbClr val="FF0000"/>
                </a:solidFill>
                <a:latin typeface="微软雅黑"/>
                <a:ea typeface="微软雅黑"/>
                <a:cs typeface="Arial"/>
              </a:rPr>
              <a:t>安全车载通信</a:t>
            </a:r>
            <a:r>
              <a:rPr lang="zh-CN" altLang="en-US" sz="1800" kern="0" dirty="0">
                <a:latin typeface="微软雅黑"/>
                <a:ea typeface="微软雅黑"/>
                <a:cs typeface="Arial"/>
              </a:rPr>
              <a:t>（</a:t>
            </a:r>
            <a:r>
              <a:rPr lang="en-US" altLang="zh-CN" sz="1800" kern="0" dirty="0">
                <a:latin typeface="微软雅黑"/>
                <a:ea typeface="微软雅黑"/>
                <a:cs typeface="Arial"/>
              </a:rPr>
              <a:t>SecOC</a:t>
            </a:r>
            <a:r>
              <a:rPr lang="zh-CN" altLang="en-US" sz="1800" kern="0" dirty="0">
                <a:latin typeface="微软雅黑"/>
                <a:ea typeface="微软雅黑"/>
                <a:cs typeface="Arial"/>
              </a:rPr>
              <a:t>）</a:t>
            </a:r>
            <a:endParaRPr lang="en-US" altLang="zh-CN" sz="1800" kern="0" dirty="0">
              <a:latin typeface="微软雅黑"/>
              <a:ea typeface="微软雅黑"/>
              <a:cs typeface="Arial"/>
            </a:endParaRPr>
          </a:p>
        </p:txBody>
      </p:sp>
      <p:pic>
        <p:nvPicPr>
          <p:cNvPr id="6" name="図 5" descr="テキスト&#10;&#10;自動的に生成された説明">
            <a:extLst>
              <a:ext uri="{FF2B5EF4-FFF2-40B4-BE49-F238E27FC236}">
                <a16:creationId xmlns:a16="http://schemas.microsoft.com/office/drawing/2014/main" id="{9277AE91-2A12-4A2B-8E67-05CB8A98B2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685" t="5900" r="18500" b="9051"/>
          <a:stretch/>
        </p:blipFill>
        <p:spPr>
          <a:xfrm rot="16200000">
            <a:off x="2646194" y="1389205"/>
            <a:ext cx="3851611" cy="6347024"/>
          </a:xfrm>
          <a:prstGeom prst="rect">
            <a:avLst/>
          </a:prstGeom>
        </p:spPr>
      </p:pic>
    </p:spTree>
    <p:extLst>
      <p:ext uri="{BB962C8B-B14F-4D97-AF65-F5344CB8AC3E}">
        <p14:creationId xmlns:p14="http://schemas.microsoft.com/office/powerpoint/2010/main" val="285274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a:t>
            </a:r>
            <a:r>
              <a:rPr lang="zh-CN" altLang="en-US" dirty="0">
                <a:latin typeface="微软雅黑"/>
                <a:ea typeface="微软雅黑"/>
                <a:cs typeface="Arial"/>
              </a:rPr>
              <a:t>抽象库</a:t>
            </a:r>
            <a:endParaRPr lang="en-US" altLang="zh-CN" sz="2400" kern="0" dirty="0">
              <a:latin typeface="微软雅黑"/>
              <a:ea typeface="微软雅黑"/>
              <a:cs typeface="Arial"/>
            </a:endParaRPr>
          </a:p>
        </p:txBody>
      </p:sp>
      <p:sp>
        <p:nvSpPr>
          <p:cNvPr id="4" name="コンテンツ プレースホルダー 2">
            <a:extLst>
              <a:ext uri="{FF2B5EF4-FFF2-40B4-BE49-F238E27FC236}">
                <a16:creationId xmlns:a16="http://schemas.microsoft.com/office/drawing/2014/main" id="{3A648400-1329-4637-A854-E75971DE11A6}"/>
              </a:ext>
            </a:extLst>
          </p:cNvPr>
          <p:cNvSpPr txBox="1">
            <a:spLocks/>
          </p:cNvSpPr>
          <p:nvPr/>
        </p:nvSpPr>
        <p:spPr bwMode="gray">
          <a:xfrm>
            <a:off x="168274" y="1268760"/>
            <a:ext cx="8786813"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2000" kern="0" dirty="0">
                <a:latin typeface="微软雅黑"/>
                <a:ea typeface="微软雅黑"/>
                <a:cs typeface="Arial"/>
              </a:rPr>
              <a:t>CAL</a:t>
            </a:r>
            <a:r>
              <a:rPr lang="zh-CN" altLang="en-US" sz="2000" kern="0" dirty="0">
                <a:latin typeface="微软雅黑"/>
                <a:ea typeface="微软雅黑"/>
                <a:cs typeface="Arial"/>
              </a:rPr>
              <a:t>和</a:t>
            </a:r>
            <a:r>
              <a:rPr lang="en-US" altLang="zh-CN" sz="2000" kern="0" dirty="0">
                <a:latin typeface="微软雅黑"/>
                <a:ea typeface="微软雅黑"/>
                <a:cs typeface="Arial"/>
              </a:rPr>
              <a:t>CSM</a:t>
            </a:r>
            <a:r>
              <a:rPr lang="zh-CN" altLang="en-US" sz="2000" kern="0" dirty="0">
                <a:latin typeface="微软雅黑"/>
                <a:ea typeface="微软雅黑"/>
                <a:cs typeface="Arial"/>
              </a:rPr>
              <a:t>是两路不同的 密码服务路径</a:t>
            </a:r>
            <a:endParaRPr lang="en-US" altLang="zh-CN" sz="2000" kern="0" dirty="0">
              <a:latin typeface="微软雅黑"/>
              <a:ea typeface="微软雅黑"/>
              <a:cs typeface="Arial"/>
            </a:endParaRPr>
          </a:p>
          <a:p>
            <a:pPr>
              <a:buFont typeface="Wingdings" panose="05000000000000000000" pitchFamily="2" charset="2"/>
              <a:buChar char="Ø"/>
            </a:pPr>
            <a:r>
              <a:rPr lang="zh-CN" altLang="en-US" sz="2000" kern="0" dirty="0">
                <a:latin typeface="微软雅黑"/>
                <a:ea typeface="微软雅黑"/>
                <a:cs typeface="Arial"/>
              </a:rPr>
              <a:t>两者功能类似，都提供了密码算法（密码原语或加密单元）</a:t>
            </a:r>
            <a:endParaRPr lang="en-US" altLang="zh-CN" sz="2000" kern="0" dirty="0">
              <a:latin typeface="微软雅黑"/>
              <a:ea typeface="微软雅黑"/>
              <a:cs typeface="Arial"/>
            </a:endParaRPr>
          </a:p>
          <a:p>
            <a:pPr>
              <a:buFont typeface="Wingdings" panose="05000000000000000000" pitchFamily="2" charset="2"/>
              <a:buChar char="Ø"/>
            </a:pPr>
            <a:r>
              <a:rPr lang="zh-CN" altLang="en-US" sz="2000" kern="0" dirty="0">
                <a:latin typeface="微软雅黑"/>
                <a:ea typeface="微软雅黑"/>
                <a:cs typeface="Arial"/>
              </a:rPr>
              <a:t>从架构上说，两者都封装了接口层和密码实现层 </a:t>
            </a:r>
            <a:endParaRPr lang="en-US" altLang="zh-CN" sz="2000" kern="0" dirty="0">
              <a:latin typeface="微软雅黑"/>
              <a:ea typeface="微软雅黑"/>
              <a:cs typeface="Arial"/>
            </a:endParaRPr>
          </a:p>
        </p:txBody>
      </p:sp>
    </p:spTree>
    <p:extLst>
      <p:ext uri="{BB962C8B-B14F-4D97-AF65-F5344CB8AC3E}">
        <p14:creationId xmlns:p14="http://schemas.microsoft.com/office/powerpoint/2010/main" val="272355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786813"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2000" kern="0" dirty="0">
                <a:latin typeface="微软雅黑"/>
                <a:ea typeface="微软雅黑"/>
                <a:cs typeface="Arial"/>
              </a:rPr>
              <a:t>Autosar</a:t>
            </a:r>
            <a:r>
              <a:rPr lang="zh-CN" altLang="en-US" sz="2000" kern="0" dirty="0">
                <a:latin typeface="微软雅黑"/>
                <a:ea typeface="微软雅黑"/>
                <a:cs typeface="Arial"/>
              </a:rPr>
              <a:t>密码协议栈</a:t>
            </a:r>
            <a:endParaRPr lang="en-US" altLang="zh-CN" sz="2000" kern="0" dirty="0">
              <a:latin typeface="微软雅黑"/>
              <a:ea typeface="微软雅黑"/>
              <a:cs typeface="Arial"/>
            </a:endParaRPr>
          </a:p>
          <a:p>
            <a:pPr>
              <a:buFont typeface="Wingdings" panose="05000000000000000000" pitchFamily="2" charset="2"/>
              <a:buChar char="ü"/>
            </a:pPr>
            <a:r>
              <a:rPr lang="zh-CN" altLang="en-US" sz="1800" kern="0" dirty="0">
                <a:latin typeface="+mn-ea"/>
                <a:ea typeface="+mn-ea"/>
              </a:rPr>
              <a:t>密码驱动模块（</a:t>
            </a:r>
            <a:r>
              <a:rPr lang="en-US" altLang="zh-CN" sz="1800" kern="0" dirty="0">
                <a:latin typeface="+mn-ea"/>
                <a:ea typeface="+mn-ea"/>
              </a:rPr>
              <a:t>Crypto Driver</a:t>
            </a:r>
            <a:r>
              <a:rPr lang="zh-CN" altLang="en-US" sz="1800" kern="0" dirty="0">
                <a:latin typeface="+mn-ea"/>
                <a:ea typeface="+mn-ea"/>
              </a:rPr>
              <a:t>，</a:t>
            </a:r>
            <a:r>
              <a:rPr lang="en-US" altLang="zh-CN" sz="1800" b="1" kern="0" dirty="0">
                <a:solidFill>
                  <a:srgbClr val="FF0000"/>
                </a:solidFill>
                <a:latin typeface="+mn-ea"/>
                <a:ea typeface="+mn-ea"/>
              </a:rPr>
              <a:t>Cry</a:t>
            </a:r>
            <a:r>
              <a:rPr lang="zh-CN" altLang="en-US" sz="1800" kern="0" dirty="0">
                <a:latin typeface="+mn-ea"/>
                <a:ea typeface="+mn-ea"/>
              </a:rPr>
              <a:t>）</a:t>
            </a:r>
            <a:endParaRPr lang="en-US" altLang="zh-CN" sz="1800" kern="0" dirty="0">
              <a:latin typeface="+mn-ea"/>
              <a:ea typeface="+mn-ea"/>
            </a:endParaRPr>
          </a:p>
          <a:p>
            <a:pPr>
              <a:buFont typeface="Wingdings" panose="05000000000000000000" pitchFamily="2" charset="2"/>
              <a:buChar char="ü"/>
            </a:pPr>
            <a:r>
              <a:rPr lang="zh-CN" altLang="en-US" sz="1800" kern="0" dirty="0">
                <a:latin typeface="+mn-ea"/>
                <a:ea typeface="+mn-ea"/>
              </a:rPr>
              <a:t>密码接口模块（</a:t>
            </a:r>
            <a:r>
              <a:rPr lang="en-US" altLang="zh-CN" sz="1800" kern="0" dirty="0">
                <a:latin typeface="+mn-ea"/>
                <a:ea typeface="+mn-ea"/>
              </a:rPr>
              <a:t>Crypto Interface</a:t>
            </a:r>
            <a:r>
              <a:rPr lang="zh-CN" altLang="en-US" sz="1800" kern="0" dirty="0">
                <a:latin typeface="+mn-ea"/>
                <a:ea typeface="+mn-ea"/>
              </a:rPr>
              <a:t>，</a:t>
            </a:r>
            <a:r>
              <a:rPr lang="en-US" altLang="zh-CN" sz="1800" b="1" kern="0" dirty="0">
                <a:solidFill>
                  <a:srgbClr val="FF0000"/>
                </a:solidFill>
                <a:latin typeface="+mn-ea"/>
                <a:ea typeface="+mn-ea"/>
              </a:rPr>
              <a:t>CryIf</a:t>
            </a:r>
            <a:r>
              <a:rPr lang="zh-CN" altLang="en-US" sz="1800" kern="0" dirty="0">
                <a:latin typeface="+mn-ea"/>
                <a:ea typeface="+mn-ea"/>
              </a:rPr>
              <a:t>）</a:t>
            </a:r>
            <a:endParaRPr lang="en-US" altLang="zh-CN" sz="1800" kern="0" dirty="0">
              <a:latin typeface="+mn-ea"/>
              <a:ea typeface="+mn-ea"/>
            </a:endParaRPr>
          </a:p>
          <a:p>
            <a:pPr>
              <a:buFont typeface="Wingdings" panose="05000000000000000000" pitchFamily="2" charset="2"/>
              <a:buChar char="ü"/>
            </a:pPr>
            <a:r>
              <a:rPr lang="zh-CN" altLang="en-US" sz="1800" kern="0" dirty="0">
                <a:latin typeface="+mn-ea"/>
                <a:ea typeface="+mn-ea"/>
              </a:rPr>
              <a:t>密码服务管理模块（</a:t>
            </a:r>
            <a:r>
              <a:rPr lang="en-US" altLang="zh-CN" sz="1800" kern="0" dirty="0">
                <a:latin typeface="+mn-ea"/>
                <a:ea typeface="+mn-ea"/>
              </a:rPr>
              <a:t> Crypto Service Manager</a:t>
            </a:r>
            <a:r>
              <a:rPr lang="zh-CN" altLang="en-US" sz="1800" kern="0" dirty="0">
                <a:latin typeface="+mn-ea"/>
                <a:ea typeface="+mn-ea"/>
              </a:rPr>
              <a:t>，</a:t>
            </a:r>
            <a:r>
              <a:rPr lang="en-US" altLang="zh-CN" sz="1800" b="1" kern="0" dirty="0">
                <a:solidFill>
                  <a:srgbClr val="FF0000"/>
                </a:solidFill>
                <a:latin typeface="+mn-ea"/>
                <a:ea typeface="+mn-ea"/>
              </a:rPr>
              <a:t>CSM</a:t>
            </a:r>
            <a:r>
              <a:rPr lang="zh-CN" altLang="en-US" sz="1800" kern="0" dirty="0">
                <a:latin typeface="+mn-ea"/>
                <a:ea typeface="+mn-ea"/>
              </a:rPr>
              <a:t>）</a:t>
            </a:r>
            <a:endParaRPr lang="ja-JP" altLang="en-US" sz="1800" kern="0" dirty="0">
              <a:latin typeface="+mn-ea"/>
              <a:ea typeface="+mn-ea"/>
            </a:endParaRPr>
          </a:p>
        </p:txBody>
      </p:sp>
      <p:pic>
        <p:nvPicPr>
          <p:cNvPr id="4" name="図 3" descr="グラフィカル ユーザー インターフェイス&#10;&#10;中程度の精度で自動的に生成された説明">
            <a:extLst>
              <a:ext uri="{FF2B5EF4-FFF2-40B4-BE49-F238E27FC236}">
                <a16:creationId xmlns:a16="http://schemas.microsoft.com/office/drawing/2014/main" id="{A681B543-C91E-4B1D-B665-B9196B32D98A}"/>
              </a:ext>
            </a:extLst>
          </p:cNvPr>
          <p:cNvPicPr>
            <a:picLocks noChangeAspect="1"/>
          </p:cNvPicPr>
          <p:nvPr/>
        </p:nvPicPr>
        <p:blipFill>
          <a:blip r:embed="rId4"/>
          <a:stretch>
            <a:fillRect/>
          </a:stretch>
        </p:blipFill>
        <p:spPr>
          <a:xfrm>
            <a:off x="168274" y="2780928"/>
            <a:ext cx="8727567" cy="3841799"/>
          </a:xfrm>
          <a:prstGeom prst="rect">
            <a:avLst/>
          </a:prstGeom>
        </p:spPr>
      </p:pic>
      <p:sp>
        <p:nvSpPr>
          <p:cNvPr id="5" name="正方形/長方形 4">
            <a:extLst>
              <a:ext uri="{FF2B5EF4-FFF2-40B4-BE49-F238E27FC236}">
                <a16:creationId xmlns:a16="http://schemas.microsoft.com/office/drawing/2014/main" id="{525B0D4A-C9BB-427D-8CF2-FA655E6AA1C6}"/>
              </a:ext>
            </a:extLst>
          </p:cNvPr>
          <p:cNvSpPr/>
          <p:nvPr/>
        </p:nvSpPr>
        <p:spPr bwMode="auto">
          <a:xfrm>
            <a:off x="3470179" y="3624094"/>
            <a:ext cx="1120900" cy="2637830"/>
          </a:xfrm>
          <a:prstGeom prst="rect">
            <a:avLst/>
          </a:prstGeom>
          <a:noFill/>
          <a:ln w="38100" cap="flat" cmpd="sng" algn="ctr">
            <a:solidFill>
              <a:srgbClr val="E7344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charset="-128"/>
              <a:ea typeface="ＭＳ Ｐゴシック" charset="-128"/>
            </a:endParaRPr>
          </a:p>
        </p:txBody>
      </p:sp>
    </p:spTree>
    <p:extLst>
      <p:ext uri="{BB962C8B-B14F-4D97-AF65-F5344CB8AC3E}">
        <p14:creationId xmlns:p14="http://schemas.microsoft.com/office/powerpoint/2010/main" val="7892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59"/>
            <a:ext cx="4561681" cy="3925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2000" kern="0" dirty="0">
                <a:latin typeface="微软雅黑"/>
                <a:ea typeface="微软雅黑"/>
                <a:cs typeface="Arial"/>
              </a:rPr>
              <a:t>Cry</a:t>
            </a:r>
          </a:p>
          <a:p>
            <a:pPr>
              <a:buFont typeface="Wingdings" panose="05000000000000000000" pitchFamily="2" charset="2"/>
              <a:buChar char="ü"/>
            </a:pPr>
            <a:r>
              <a:rPr lang="en-US" altLang="zh-CN" sz="1800" b="1" kern="0" dirty="0">
                <a:solidFill>
                  <a:srgbClr val="FF0000"/>
                </a:solidFill>
                <a:latin typeface="微软雅黑"/>
                <a:ea typeface="微软雅黑"/>
                <a:cs typeface="Arial"/>
              </a:rPr>
              <a:t>Crypto (SW) </a:t>
            </a:r>
            <a:r>
              <a:rPr lang="zh-CN" altLang="en-US" sz="1800" kern="0" dirty="0">
                <a:latin typeface="微软雅黑"/>
                <a:ea typeface="微软雅黑"/>
                <a:cs typeface="Arial"/>
              </a:rPr>
              <a:t>模块在通过 </a:t>
            </a:r>
            <a:r>
              <a:rPr lang="en-US" altLang="zh-CN" sz="1800" kern="0" dirty="0">
                <a:latin typeface="微软雅黑"/>
                <a:ea typeface="微软雅黑"/>
                <a:cs typeface="Arial"/>
              </a:rPr>
              <a:t>CSM </a:t>
            </a:r>
            <a:r>
              <a:rPr lang="zh-CN" altLang="en-US" sz="1800" b="1" kern="0" dirty="0">
                <a:solidFill>
                  <a:srgbClr val="FF0000"/>
                </a:solidFill>
                <a:latin typeface="微软雅黑"/>
                <a:ea typeface="微软雅黑"/>
                <a:cs typeface="Arial"/>
              </a:rPr>
              <a:t>提供的软件中</a:t>
            </a:r>
            <a:r>
              <a:rPr lang="zh-CN" altLang="en-US" sz="1800" kern="0" dirty="0">
                <a:latin typeface="微软雅黑"/>
                <a:ea typeface="微软雅黑"/>
                <a:cs typeface="Arial"/>
              </a:rPr>
              <a:t>提供加密算法和功能的实现。所有计算都在软件中执行，不需要特殊的硬件来执行密码操作</a:t>
            </a:r>
            <a:endParaRPr lang="en-US" altLang="zh-CN" sz="1800" kern="0" dirty="0">
              <a:latin typeface="微软雅黑"/>
              <a:ea typeface="微软雅黑"/>
              <a:cs typeface="Arial"/>
            </a:endParaRPr>
          </a:p>
          <a:p>
            <a:pPr>
              <a:buFont typeface="Wingdings" panose="05000000000000000000" pitchFamily="2" charset="2"/>
              <a:buChar char="ü"/>
            </a:pPr>
            <a:r>
              <a:rPr lang="en-US" altLang="zh-CN" sz="1800" b="1" kern="0" dirty="0">
                <a:solidFill>
                  <a:srgbClr val="FF0000"/>
                </a:solidFill>
                <a:latin typeface="微软雅黑"/>
                <a:ea typeface="微软雅黑"/>
                <a:cs typeface="Arial"/>
              </a:rPr>
              <a:t>Crypto (HW) </a:t>
            </a:r>
            <a:r>
              <a:rPr lang="zh-CN" altLang="en-US" sz="1800" kern="0" dirty="0">
                <a:latin typeface="微软雅黑"/>
                <a:ea typeface="微软雅黑"/>
                <a:cs typeface="Arial"/>
              </a:rPr>
              <a:t>模块充当访问安全算法和功能的驱动程序，这些算法和功能通过硬件信任锚 </a:t>
            </a:r>
            <a:r>
              <a:rPr lang="en-US" altLang="zh-CN" sz="1800" kern="0" dirty="0">
                <a:latin typeface="微软雅黑"/>
                <a:ea typeface="微软雅黑"/>
                <a:cs typeface="Arial"/>
              </a:rPr>
              <a:t>(HTA) </a:t>
            </a:r>
            <a:r>
              <a:rPr lang="zh-CN" altLang="en-US" sz="1800" kern="0" dirty="0">
                <a:latin typeface="微软雅黑"/>
                <a:ea typeface="微软雅黑"/>
                <a:cs typeface="Arial"/>
              </a:rPr>
              <a:t>提供。可以使用不同的 </a:t>
            </a:r>
            <a:r>
              <a:rPr lang="en-US" altLang="zh-CN" sz="1800" kern="0" dirty="0">
                <a:latin typeface="微软雅黑"/>
                <a:ea typeface="微软雅黑"/>
                <a:cs typeface="Arial"/>
              </a:rPr>
              <a:t>HTA </a:t>
            </a:r>
            <a:r>
              <a:rPr lang="zh-CN" altLang="en-US" sz="1800" kern="0" dirty="0">
                <a:latin typeface="微软雅黑"/>
                <a:ea typeface="微软雅黑"/>
                <a:cs typeface="Arial"/>
              </a:rPr>
              <a:t>类型，例如</a:t>
            </a:r>
            <a:r>
              <a:rPr lang="zh-CN" altLang="en-US" sz="1800" b="1" kern="0" dirty="0">
                <a:solidFill>
                  <a:srgbClr val="FF0000"/>
                </a:solidFill>
                <a:latin typeface="微软雅黑"/>
                <a:ea typeface="微软雅黑"/>
                <a:cs typeface="Arial"/>
              </a:rPr>
              <a:t>安全硬件扩展 </a:t>
            </a:r>
            <a:r>
              <a:rPr lang="en-US" altLang="zh-CN" sz="1800" b="1" kern="0" dirty="0">
                <a:solidFill>
                  <a:srgbClr val="FF0000"/>
                </a:solidFill>
                <a:latin typeface="微软雅黑"/>
                <a:ea typeface="微软雅黑"/>
                <a:cs typeface="Arial"/>
              </a:rPr>
              <a:t>(SHE) </a:t>
            </a:r>
            <a:r>
              <a:rPr lang="zh-CN" altLang="en-US" sz="1800" b="1" kern="0" dirty="0">
                <a:solidFill>
                  <a:srgbClr val="FF0000"/>
                </a:solidFill>
                <a:latin typeface="微软雅黑"/>
                <a:ea typeface="微软雅黑"/>
                <a:cs typeface="Arial"/>
              </a:rPr>
              <a:t>和硬件安全模块 </a:t>
            </a:r>
            <a:r>
              <a:rPr lang="en-US" altLang="zh-CN" sz="1800" b="1" kern="0" dirty="0">
                <a:solidFill>
                  <a:srgbClr val="FF0000"/>
                </a:solidFill>
                <a:latin typeface="微软雅黑"/>
                <a:ea typeface="微软雅黑"/>
                <a:cs typeface="Arial"/>
              </a:rPr>
              <a:t>(HSM)</a:t>
            </a:r>
            <a:r>
              <a:rPr lang="zh-CN" altLang="en-US" sz="1800" kern="0" dirty="0">
                <a:latin typeface="微软雅黑"/>
                <a:ea typeface="微软雅黑"/>
                <a:cs typeface="Arial"/>
              </a:rPr>
              <a:t>。</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kern="0" dirty="0">
                <a:latin typeface="微软雅黑"/>
                <a:ea typeface="微软雅黑"/>
                <a:cs typeface="Arial"/>
              </a:rPr>
              <a:t>硬件密码算法严重依赖目标硬件支持 ；</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kern="0" dirty="0">
                <a:latin typeface="微软雅黑"/>
                <a:ea typeface="微软雅黑"/>
                <a:cs typeface="Arial"/>
              </a:rPr>
              <a:t>软件密码算法无安全密钥存储（采用</a:t>
            </a:r>
            <a:r>
              <a:rPr lang="en-US" altLang="zh-CN" sz="1800" kern="0" dirty="0">
                <a:latin typeface="微软雅黑"/>
                <a:ea typeface="微软雅黑"/>
                <a:cs typeface="Arial"/>
              </a:rPr>
              <a:t>NVM</a:t>
            </a:r>
            <a:r>
              <a:rPr lang="zh-CN" altLang="en-US" sz="1800" kern="0" dirty="0">
                <a:latin typeface="微软雅黑"/>
                <a:ea typeface="微软雅黑"/>
                <a:cs typeface="Arial"/>
              </a:rPr>
              <a:t>管理密钥存储 ）</a:t>
            </a:r>
            <a:endParaRPr lang="en-US" altLang="zh-CN" sz="1800" kern="0" dirty="0">
              <a:latin typeface="微软雅黑"/>
              <a:ea typeface="微软雅黑"/>
              <a:cs typeface="Arial"/>
            </a:endParaRPr>
          </a:p>
          <a:p>
            <a:pPr>
              <a:buFont typeface="Wingdings" panose="05000000000000000000" pitchFamily="2" charset="2"/>
              <a:buChar char="ü"/>
            </a:pPr>
            <a:endParaRPr lang="en-US" altLang="zh-CN" sz="1800" kern="0" dirty="0">
              <a:latin typeface="微软雅黑"/>
              <a:ea typeface="微软雅黑"/>
              <a:cs typeface="Arial"/>
            </a:endParaRPr>
          </a:p>
          <a:p>
            <a:pPr marL="0" indent="0">
              <a:buNone/>
            </a:pPr>
            <a:endParaRPr lang="en-US" altLang="zh-CN" sz="1600" kern="0" dirty="0">
              <a:latin typeface="微软雅黑"/>
              <a:ea typeface="微软雅黑"/>
              <a:cs typeface="Arial"/>
            </a:endParaRPr>
          </a:p>
          <a:p>
            <a:pPr>
              <a:buFont typeface="Wingdings" panose="05000000000000000000" pitchFamily="2" charset="2"/>
              <a:buChar char="ü"/>
            </a:pPr>
            <a:endParaRPr lang="ja-JP" altLang="en-US" sz="1800" kern="0" dirty="0">
              <a:latin typeface="+mn-ea"/>
              <a:ea typeface="+mn-ea"/>
            </a:endParaRPr>
          </a:p>
        </p:txBody>
      </p:sp>
      <p:sp>
        <p:nvSpPr>
          <p:cNvPr id="8" name="コンテンツ プレースホルダー 2">
            <a:extLst>
              <a:ext uri="{FF2B5EF4-FFF2-40B4-BE49-F238E27FC236}">
                <a16:creationId xmlns:a16="http://schemas.microsoft.com/office/drawing/2014/main" id="{F9AF5229-D3FF-4A03-A885-2FBF506AFB13}"/>
              </a:ext>
            </a:extLst>
          </p:cNvPr>
          <p:cNvSpPr txBox="1">
            <a:spLocks/>
          </p:cNvSpPr>
          <p:nvPr/>
        </p:nvSpPr>
        <p:spPr bwMode="gray">
          <a:xfrm>
            <a:off x="157954" y="5194311"/>
            <a:ext cx="4403727" cy="125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solidFill>
                  <a:srgbClr val="FF0000"/>
                </a:solidFill>
                <a:latin typeface="微软雅黑"/>
                <a:ea typeface="微软雅黑"/>
                <a:cs typeface="Arial"/>
              </a:rPr>
              <a:t>密码算法</a:t>
            </a:r>
            <a:endParaRPr lang="en-US" altLang="zh-CN" sz="2000" kern="0" dirty="0">
              <a:solidFill>
                <a:srgbClr val="FF0000"/>
              </a:solidFill>
              <a:latin typeface="微软雅黑"/>
              <a:ea typeface="微软雅黑"/>
              <a:cs typeface="Arial"/>
            </a:endParaRPr>
          </a:p>
          <a:p>
            <a:pPr>
              <a:buFont typeface="Wingdings" panose="05000000000000000000" pitchFamily="2" charset="2"/>
              <a:buChar char="ü"/>
            </a:pPr>
            <a:r>
              <a:rPr lang="zh-CN" altLang="en-US" sz="1800" kern="0" dirty="0">
                <a:latin typeface="微软雅黑"/>
                <a:ea typeface="微软雅黑"/>
                <a:cs typeface="Arial"/>
              </a:rPr>
              <a:t>非对称：</a:t>
            </a:r>
            <a:r>
              <a:rPr lang="en-US" altLang="zh-CN" sz="1800" kern="0" dirty="0">
                <a:latin typeface="微软雅黑"/>
                <a:ea typeface="微软雅黑"/>
                <a:cs typeface="Arial"/>
              </a:rPr>
              <a:t>RSA2048</a:t>
            </a:r>
            <a:r>
              <a:rPr lang="zh-CN" altLang="en-US" sz="1800" kern="0" dirty="0">
                <a:latin typeface="微软雅黑"/>
                <a:ea typeface="微软雅黑"/>
                <a:cs typeface="Arial"/>
              </a:rPr>
              <a:t>，</a:t>
            </a:r>
            <a:r>
              <a:rPr lang="en-US" altLang="zh-CN" sz="1800" kern="0" dirty="0">
                <a:latin typeface="微软雅黑"/>
                <a:ea typeface="微软雅黑"/>
                <a:cs typeface="Arial"/>
              </a:rPr>
              <a:t>RSA4096</a:t>
            </a:r>
            <a:r>
              <a:rPr lang="zh-CN" altLang="en-US" sz="1800" kern="0" dirty="0">
                <a:latin typeface="微软雅黑"/>
                <a:ea typeface="微软雅黑"/>
                <a:cs typeface="Arial"/>
              </a:rPr>
              <a:t>，</a:t>
            </a:r>
            <a:r>
              <a:rPr lang="en-US" altLang="zh-CN" sz="1800" kern="0" dirty="0">
                <a:latin typeface="微软雅黑"/>
                <a:ea typeface="微软雅黑"/>
                <a:cs typeface="Arial"/>
              </a:rPr>
              <a:t>ECC256</a:t>
            </a:r>
            <a:r>
              <a:rPr lang="zh-CN" altLang="en-US" sz="1800" kern="0" dirty="0">
                <a:latin typeface="微软雅黑"/>
                <a:ea typeface="微软雅黑"/>
                <a:cs typeface="Arial"/>
              </a:rPr>
              <a:t>，</a:t>
            </a:r>
            <a:r>
              <a:rPr lang="en-US" altLang="zh-CN" sz="1800" kern="0" dirty="0">
                <a:latin typeface="微软雅黑"/>
                <a:ea typeface="微软雅黑"/>
                <a:cs typeface="Arial"/>
              </a:rPr>
              <a:t>ECC512</a:t>
            </a:r>
            <a:r>
              <a:rPr lang="zh-CN" altLang="en-US" sz="1800" kern="0" dirty="0">
                <a:latin typeface="微软雅黑"/>
                <a:ea typeface="微软雅黑"/>
                <a:cs typeface="Arial"/>
              </a:rPr>
              <a:t>等</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kern="0" dirty="0">
                <a:latin typeface="微软雅黑"/>
                <a:ea typeface="微软雅黑"/>
                <a:cs typeface="Arial"/>
              </a:rPr>
              <a:t>对称：</a:t>
            </a:r>
            <a:r>
              <a:rPr lang="en-US" altLang="zh-CN" sz="1800" kern="0" dirty="0">
                <a:latin typeface="微软雅黑"/>
                <a:ea typeface="微软雅黑"/>
                <a:cs typeface="Arial"/>
              </a:rPr>
              <a:t>AES</a:t>
            </a:r>
            <a:r>
              <a:rPr lang="zh-CN" altLang="en-US" sz="1800" kern="0" dirty="0">
                <a:latin typeface="微软雅黑"/>
                <a:ea typeface="微软雅黑"/>
                <a:cs typeface="Arial"/>
              </a:rPr>
              <a:t>等</a:t>
            </a:r>
            <a:endParaRPr lang="en-US" altLang="zh-CN" sz="1800" kern="0" dirty="0">
              <a:latin typeface="微软雅黑"/>
              <a:ea typeface="微软雅黑"/>
              <a:cs typeface="Arial"/>
            </a:endParaRPr>
          </a:p>
        </p:txBody>
      </p:sp>
      <p:pic>
        <p:nvPicPr>
          <p:cNvPr id="1028" name="Picture 4">
            <a:extLst>
              <a:ext uri="{FF2B5EF4-FFF2-40B4-BE49-F238E27FC236}">
                <a16:creationId xmlns:a16="http://schemas.microsoft.com/office/drawing/2014/main" id="{59AD0901-9AE5-42A2-94C9-99FD5EA8F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275" y="1587227"/>
            <a:ext cx="4414045" cy="485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44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pic>
        <p:nvPicPr>
          <p:cNvPr id="2050" name="Picture 2">
            <a:extLst>
              <a:ext uri="{FF2B5EF4-FFF2-40B4-BE49-F238E27FC236}">
                <a16:creationId xmlns:a16="http://schemas.microsoft.com/office/drawing/2014/main" id="{D9F75B13-2369-4795-AA6B-66D732615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458" y="1908830"/>
            <a:ext cx="6768752" cy="3502608"/>
          </a:xfrm>
          <a:prstGeom prst="rect">
            <a:avLst/>
          </a:prstGeom>
          <a:noFill/>
          <a:extLst>
            <a:ext uri="{909E8E84-426E-40DD-AFC4-6F175D3DCCD1}">
              <a14:hiddenFill xmlns:a14="http://schemas.microsoft.com/office/drawing/2010/main">
                <a:solidFill>
                  <a:srgbClr val="FFFFFF"/>
                </a:solidFill>
              </a14:hiddenFill>
            </a:ext>
          </a:extLst>
        </p:spPr>
      </p:pic>
      <p:sp>
        <p:nvSpPr>
          <p:cNvPr id="9" name="コンテンツ プレースホルダー 2">
            <a:extLst>
              <a:ext uri="{FF2B5EF4-FFF2-40B4-BE49-F238E27FC236}">
                <a16:creationId xmlns:a16="http://schemas.microsoft.com/office/drawing/2014/main" id="{55730181-9E55-4C3A-B5FE-503CE0904D71}"/>
              </a:ext>
            </a:extLst>
          </p:cNvPr>
          <p:cNvSpPr txBox="1">
            <a:spLocks/>
          </p:cNvSpPr>
          <p:nvPr/>
        </p:nvSpPr>
        <p:spPr bwMode="gray">
          <a:xfrm>
            <a:off x="171584" y="1332219"/>
            <a:ext cx="555254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对称加密：</a:t>
            </a:r>
            <a:r>
              <a:rPr lang="zh-CN" altLang="en-US" sz="2000" b="1" kern="0" dirty="0">
                <a:solidFill>
                  <a:srgbClr val="FF0000"/>
                </a:solidFill>
                <a:latin typeface="微软雅黑"/>
                <a:ea typeface="微软雅黑"/>
                <a:cs typeface="Arial"/>
              </a:rPr>
              <a:t>加密密钥和解密密钥一致</a:t>
            </a:r>
            <a:endParaRPr lang="en-US" altLang="zh-CN" sz="2000" b="1" kern="0" dirty="0">
              <a:solidFill>
                <a:srgbClr val="FF0000"/>
              </a:solidFill>
              <a:latin typeface="微软雅黑"/>
              <a:ea typeface="微软雅黑"/>
              <a:cs typeface="Arial"/>
            </a:endParaRPr>
          </a:p>
        </p:txBody>
      </p:sp>
      <p:sp>
        <p:nvSpPr>
          <p:cNvPr id="11" name="テキスト ボックス 10">
            <a:extLst>
              <a:ext uri="{FF2B5EF4-FFF2-40B4-BE49-F238E27FC236}">
                <a16:creationId xmlns:a16="http://schemas.microsoft.com/office/drawing/2014/main" id="{2F48FBDA-479A-484B-A30E-AAA1805BB20F}"/>
              </a:ext>
            </a:extLst>
          </p:cNvPr>
          <p:cNvSpPr txBox="1"/>
          <p:nvPr/>
        </p:nvSpPr>
        <p:spPr>
          <a:xfrm>
            <a:off x="165578" y="6051507"/>
            <a:ext cx="8533457" cy="369332"/>
          </a:xfrm>
          <a:prstGeom prst="rect">
            <a:avLst/>
          </a:prstGeom>
          <a:noFill/>
        </p:spPr>
        <p:txBody>
          <a:bodyPr wrap="square">
            <a:spAutoFit/>
          </a:bodyPr>
          <a:lstStyle/>
          <a:p>
            <a:pPr algn="l"/>
            <a:r>
              <a:rPr lang="zh-CN" altLang="en-US" b="0" i="0" dirty="0">
                <a:solidFill>
                  <a:srgbClr val="404040"/>
                </a:solidFill>
                <a:effectLst/>
                <a:latin typeface="Microsoft Yahei" panose="020B0503020204020204" pitchFamily="34" charset="-122"/>
                <a:ea typeface="Microsoft Yahei" panose="020B0503020204020204" pitchFamily="34" charset="-122"/>
              </a:rPr>
              <a:t>对称加密：加密效率高资源消耗较少，但是缺点是秘钥传输不安全，容易泄露</a:t>
            </a:r>
            <a:endParaRPr lang="ja-JP" altLang="en-US" dirty="0">
              <a:latin typeface="+mj-ea"/>
              <a:ea typeface="+mj-ea"/>
            </a:endParaRPr>
          </a:p>
        </p:txBody>
      </p:sp>
    </p:spTree>
    <p:extLst>
      <p:ext uri="{BB962C8B-B14F-4D97-AF65-F5344CB8AC3E}">
        <p14:creationId xmlns:p14="http://schemas.microsoft.com/office/powerpoint/2010/main" val="372905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9" name="コンテンツ プレースホルダー 2">
            <a:extLst>
              <a:ext uri="{FF2B5EF4-FFF2-40B4-BE49-F238E27FC236}">
                <a16:creationId xmlns:a16="http://schemas.microsoft.com/office/drawing/2014/main" id="{55730181-9E55-4C3A-B5FE-503CE0904D71}"/>
              </a:ext>
            </a:extLst>
          </p:cNvPr>
          <p:cNvSpPr txBox="1">
            <a:spLocks/>
          </p:cNvSpPr>
          <p:nvPr/>
        </p:nvSpPr>
        <p:spPr bwMode="gray">
          <a:xfrm>
            <a:off x="171584" y="1332219"/>
            <a:ext cx="555254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常用对称加密算法</a:t>
            </a:r>
            <a:endParaRPr lang="en-US" altLang="zh-CN" sz="2000" b="1" kern="0" dirty="0">
              <a:solidFill>
                <a:srgbClr val="FF0000"/>
              </a:solidFill>
              <a:latin typeface="微软雅黑"/>
              <a:ea typeface="微软雅黑"/>
              <a:cs typeface="Arial"/>
            </a:endParaRPr>
          </a:p>
        </p:txBody>
      </p:sp>
      <p:pic>
        <p:nvPicPr>
          <p:cNvPr id="9218" name="Picture 2">
            <a:extLst>
              <a:ext uri="{FF2B5EF4-FFF2-40B4-BE49-F238E27FC236}">
                <a16:creationId xmlns:a16="http://schemas.microsoft.com/office/drawing/2014/main" id="{FCA5D5F3-EC01-4A1C-A1FC-765B7E5390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1061"/>
          <a:stretch/>
        </p:blipFill>
        <p:spPr bwMode="auto">
          <a:xfrm>
            <a:off x="168275" y="1719577"/>
            <a:ext cx="4216253" cy="38062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DE6367E-184D-4633-A703-562655C7E4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661"/>
          <a:stretch/>
        </p:blipFill>
        <p:spPr bwMode="auto">
          <a:xfrm>
            <a:off x="4691891" y="1988840"/>
            <a:ext cx="4273950" cy="18098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C2D7C3BB-1E7A-4923-BAE4-7D9C27301C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5123"/>
          <a:stretch/>
        </p:blipFill>
        <p:spPr bwMode="auto">
          <a:xfrm>
            <a:off x="4681138" y="1719577"/>
            <a:ext cx="4273950" cy="27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64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pPr>
              <a:buFont typeface="Wingdings" panose="05000000000000000000" pitchFamily="2" charset="2"/>
              <a:buChar char="Ø"/>
            </a:pPr>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9" name="コンテンツ プレースホルダー 2">
            <a:extLst>
              <a:ext uri="{FF2B5EF4-FFF2-40B4-BE49-F238E27FC236}">
                <a16:creationId xmlns:a16="http://schemas.microsoft.com/office/drawing/2014/main" id="{55730181-9E55-4C3A-B5FE-503CE0904D71}"/>
              </a:ext>
            </a:extLst>
          </p:cNvPr>
          <p:cNvSpPr txBox="1">
            <a:spLocks/>
          </p:cNvSpPr>
          <p:nvPr/>
        </p:nvSpPr>
        <p:spPr bwMode="gray">
          <a:xfrm>
            <a:off x="171585" y="1446562"/>
            <a:ext cx="8360855"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非对称加密：</a:t>
            </a:r>
            <a:r>
              <a:rPr lang="zh-CN" altLang="en-US" sz="2000" b="1" kern="0" dirty="0">
                <a:solidFill>
                  <a:srgbClr val="FF0000"/>
                </a:solidFill>
                <a:latin typeface="微软雅黑"/>
                <a:ea typeface="微软雅黑"/>
                <a:cs typeface="Arial"/>
              </a:rPr>
              <a:t>加密秘钥（公钥）和解密秘钥（私钥）是不一致</a:t>
            </a:r>
            <a:endParaRPr lang="en-US" altLang="zh-CN" sz="2000" b="1" kern="0" dirty="0">
              <a:solidFill>
                <a:srgbClr val="FF0000"/>
              </a:solidFill>
              <a:latin typeface="微软雅黑"/>
              <a:ea typeface="微软雅黑"/>
              <a:cs typeface="Arial"/>
            </a:endParaRPr>
          </a:p>
        </p:txBody>
      </p:sp>
      <p:pic>
        <p:nvPicPr>
          <p:cNvPr id="2052" name="Picture 4">
            <a:extLst>
              <a:ext uri="{FF2B5EF4-FFF2-40B4-BE49-F238E27FC236}">
                <a16:creationId xmlns:a16="http://schemas.microsoft.com/office/drawing/2014/main" id="{68D9CFFD-0A03-428A-AE00-1027488C5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453" y="2492896"/>
            <a:ext cx="7733987" cy="310332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FA6506BD-822B-4B4D-AB89-18C77A0D3C58}"/>
              </a:ext>
            </a:extLst>
          </p:cNvPr>
          <p:cNvSpPr txBox="1"/>
          <p:nvPr/>
        </p:nvSpPr>
        <p:spPr>
          <a:xfrm>
            <a:off x="165578" y="6051507"/>
            <a:ext cx="8533457" cy="369332"/>
          </a:xfrm>
          <a:prstGeom prst="rect">
            <a:avLst/>
          </a:prstGeom>
          <a:noFill/>
        </p:spPr>
        <p:txBody>
          <a:bodyPr wrap="square">
            <a:spAutoFit/>
          </a:bodyPr>
          <a:lstStyle/>
          <a:p>
            <a:pPr algn="l"/>
            <a:r>
              <a:rPr lang="zh-CN" altLang="en-US" b="0" i="0" dirty="0">
                <a:solidFill>
                  <a:srgbClr val="404040"/>
                </a:solidFill>
                <a:effectLst/>
                <a:latin typeface="Microsoft Yahei" panose="020B0503020204020204" pitchFamily="34" charset="-122"/>
                <a:ea typeface="Microsoft Yahei" panose="020B0503020204020204" pitchFamily="34" charset="-122"/>
              </a:rPr>
              <a:t>非对称加密：加密效率较低，资源消耗多，但是优点是公钥方便传输，不会泄露；</a:t>
            </a:r>
            <a:endParaRPr lang="ja-JP" altLang="en-US" dirty="0">
              <a:latin typeface="+mj-ea"/>
              <a:ea typeface="+mj-ea"/>
            </a:endParaRPr>
          </a:p>
        </p:txBody>
      </p:sp>
    </p:spTree>
    <p:extLst>
      <p:ext uri="{BB962C8B-B14F-4D97-AF65-F5344CB8AC3E}">
        <p14:creationId xmlns:p14="http://schemas.microsoft.com/office/powerpoint/2010/main" val="25390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1"/>
            <a:ext cx="878681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1800" kern="0" dirty="0">
                <a:latin typeface="微软雅黑"/>
                <a:ea typeface="微软雅黑"/>
                <a:cs typeface="Arial"/>
              </a:rPr>
              <a:t>汽车功能增加 → 车载通信软件的代码内容增加 →</a:t>
            </a:r>
            <a:r>
              <a:rPr lang="zh-CN" altLang="en-US" sz="1800" b="1" kern="0" dirty="0">
                <a:solidFill>
                  <a:srgbClr val="FF0000"/>
                </a:solidFill>
                <a:latin typeface="微软雅黑"/>
                <a:ea typeface="微软雅黑"/>
                <a:cs typeface="Arial"/>
              </a:rPr>
              <a:t>更多能攻击的潜在弱点</a:t>
            </a:r>
            <a:endParaRPr lang="ja-JP" altLang="en-US" sz="1800" b="1" kern="0" dirty="0">
              <a:solidFill>
                <a:srgbClr val="FF0000"/>
              </a:solidFill>
              <a:latin typeface="+mn-ea"/>
              <a:ea typeface="+mn-ea"/>
            </a:endParaRPr>
          </a:p>
        </p:txBody>
      </p:sp>
      <p:pic>
        <p:nvPicPr>
          <p:cNvPr id="3" name="図 2">
            <a:extLst>
              <a:ext uri="{FF2B5EF4-FFF2-40B4-BE49-F238E27FC236}">
                <a16:creationId xmlns:a16="http://schemas.microsoft.com/office/drawing/2014/main" id="{FCF899C9-5162-4A0D-B7DC-0AB894D679C0}"/>
              </a:ext>
            </a:extLst>
          </p:cNvPr>
          <p:cNvPicPr>
            <a:picLocks noChangeAspect="1"/>
          </p:cNvPicPr>
          <p:nvPr/>
        </p:nvPicPr>
        <p:blipFill>
          <a:blip r:embed="rId4"/>
          <a:stretch>
            <a:fillRect/>
          </a:stretch>
        </p:blipFill>
        <p:spPr>
          <a:xfrm>
            <a:off x="4886573" y="2530141"/>
            <a:ext cx="4068514" cy="2438171"/>
          </a:xfrm>
          <a:prstGeom prst="rect">
            <a:avLst/>
          </a:prstGeom>
        </p:spPr>
      </p:pic>
      <p:sp>
        <p:nvSpPr>
          <p:cNvPr id="33" name="コンテンツ プレースホルダー 2">
            <a:extLst>
              <a:ext uri="{FF2B5EF4-FFF2-40B4-BE49-F238E27FC236}">
                <a16:creationId xmlns:a16="http://schemas.microsoft.com/office/drawing/2014/main" id="{D4A18B38-ED78-4F0C-AE21-13D7B967E5A6}"/>
              </a:ext>
            </a:extLst>
          </p:cNvPr>
          <p:cNvSpPr txBox="1">
            <a:spLocks/>
          </p:cNvSpPr>
          <p:nvPr/>
        </p:nvSpPr>
        <p:spPr bwMode="gray">
          <a:xfrm>
            <a:off x="159486" y="1809576"/>
            <a:ext cx="4547742" cy="43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1800" kern="0" dirty="0">
                <a:latin typeface="微软雅黑"/>
                <a:ea typeface="微软雅黑"/>
                <a:cs typeface="Arial"/>
              </a:rPr>
              <a:t>经典案例</a:t>
            </a:r>
            <a:endParaRPr lang="en-US" altLang="zh-CN" sz="1800" kern="0" dirty="0">
              <a:latin typeface="微软雅黑"/>
              <a:ea typeface="微软雅黑"/>
              <a:cs typeface="Arial"/>
            </a:endParaRPr>
          </a:p>
          <a:p>
            <a:pPr>
              <a:lnSpc>
                <a:spcPct val="150000"/>
              </a:lnSpc>
              <a:buFont typeface="Wingdings" panose="05000000000000000000" pitchFamily="2" charset="2"/>
              <a:buChar char="ü"/>
            </a:pPr>
            <a:r>
              <a:rPr lang="en-US" altLang="zh-CN" sz="1600" kern="0" dirty="0">
                <a:latin typeface="+mn-ea"/>
                <a:ea typeface="+mn-ea"/>
              </a:rPr>
              <a:t>2015</a:t>
            </a:r>
            <a:r>
              <a:rPr lang="zh-CN" altLang="en-US" sz="1600" kern="0" dirty="0">
                <a:latin typeface="+mn-ea"/>
                <a:ea typeface="+mn-ea"/>
              </a:rPr>
              <a:t>年</a:t>
            </a:r>
            <a:r>
              <a:rPr lang="en-US" altLang="zh-CN" sz="1600" kern="0" dirty="0">
                <a:latin typeface="+mn-ea"/>
                <a:ea typeface="+mn-ea"/>
              </a:rPr>
              <a:t>7</a:t>
            </a:r>
            <a:r>
              <a:rPr lang="zh-CN" altLang="en-US" sz="1600" kern="0" dirty="0">
                <a:latin typeface="+mn-ea"/>
                <a:ea typeface="+mn-ea"/>
              </a:rPr>
              <a:t>月两位著名白帽黑客查理</a:t>
            </a:r>
            <a:r>
              <a:rPr lang="en-US" altLang="zh-CN" sz="1600" kern="0" dirty="0">
                <a:latin typeface="+mn-ea"/>
                <a:ea typeface="+mn-ea"/>
              </a:rPr>
              <a:t>·</a:t>
            </a:r>
            <a:r>
              <a:rPr lang="zh-CN" altLang="en-US" sz="1600" kern="0" dirty="0">
                <a:latin typeface="+mn-ea"/>
                <a:ea typeface="+mn-ea"/>
              </a:rPr>
              <a:t>米勒以及克里斯</a:t>
            </a:r>
            <a:r>
              <a:rPr lang="en-US" altLang="zh-CN" sz="1600" kern="0" dirty="0">
                <a:latin typeface="+mn-ea"/>
                <a:ea typeface="+mn-ea"/>
              </a:rPr>
              <a:t>·</a:t>
            </a:r>
            <a:r>
              <a:rPr lang="zh-CN" altLang="en-US" sz="1600" kern="0" dirty="0">
                <a:latin typeface="+mn-ea"/>
                <a:ea typeface="+mn-ea"/>
              </a:rPr>
              <a:t>瓦拉塞克入侵了一辆</a:t>
            </a:r>
            <a:r>
              <a:rPr lang="en-US" altLang="zh-CN" sz="1600" kern="0" dirty="0">
                <a:latin typeface="+mn-ea"/>
                <a:ea typeface="+mn-ea"/>
              </a:rPr>
              <a:t>Jeep</a:t>
            </a:r>
            <a:r>
              <a:rPr lang="zh-CN" altLang="en-US" sz="1600" kern="0" dirty="0">
                <a:latin typeface="+mn-ea"/>
                <a:ea typeface="+mn-ea"/>
              </a:rPr>
              <a:t>自由光行驶过程</a:t>
            </a:r>
            <a:endParaRPr lang="en-US" altLang="zh-CN" sz="1600" kern="0" dirty="0">
              <a:latin typeface="+mn-ea"/>
              <a:ea typeface="+mn-ea"/>
            </a:endParaRPr>
          </a:p>
          <a:p>
            <a:pPr>
              <a:lnSpc>
                <a:spcPct val="150000"/>
              </a:lnSpc>
              <a:buFont typeface="Wingdings" panose="05000000000000000000" pitchFamily="2" charset="2"/>
              <a:buChar char="ü"/>
            </a:pPr>
            <a:r>
              <a:rPr lang="zh-CN" altLang="en-US" sz="1600" kern="0" dirty="0">
                <a:latin typeface="+mn-ea"/>
                <a:ea typeface="+mn-ea"/>
              </a:rPr>
              <a:t>宝马</a:t>
            </a:r>
            <a:r>
              <a:rPr lang="en-US" altLang="zh-CN" sz="1600" kern="0" dirty="0">
                <a:latin typeface="+mn-ea"/>
                <a:ea typeface="+mn-ea"/>
              </a:rPr>
              <a:t>ConnectedDrive</a:t>
            </a:r>
            <a:r>
              <a:rPr lang="zh-CN" altLang="en-US" sz="1600" kern="0" dirty="0">
                <a:latin typeface="+mn-ea"/>
                <a:ea typeface="+mn-ea"/>
              </a:rPr>
              <a:t>数字服务系统遭入侵事件，黑客能够利用该漏洞以远程无线的方式侵入车辆内部，并打开车门</a:t>
            </a:r>
            <a:endParaRPr lang="en-US" altLang="zh-CN" sz="1600" kern="0" dirty="0">
              <a:latin typeface="+mn-ea"/>
              <a:ea typeface="+mn-ea"/>
            </a:endParaRPr>
          </a:p>
          <a:p>
            <a:pPr>
              <a:lnSpc>
                <a:spcPct val="150000"/>
              </a:lnSpc>
              <a:buFont typeface="Wingdings" panose="05000000000000000000" pitchFamily="2" charset="2"/>
              <a:buChar char="ü"/>
            </a:pPr>
            <a:r>
              <a:rPr lang="en-US" altLang="zh-CN" sz="1600" kern="0" dirty="0">
                <a:latin typeface="+mn-ea"/>
                <a:ea typeface="+mn-ea"/>
              </a:rPr>
              <a:t>2016</a:t>
            </a:r>
            <a:r>
              <a:rPr lang="zh-CN" altLang="en-US" sz="1600" kern="0" dirty="0">
                <a:latin typeface="+mn-ea"/>
                <a:ea typeface="+mn-ea"/>
              </a:rPr>
              <a:t>年</a:t>
            </a:r>
            <a:r>
              <a:rPr lang="en-US" altLang="zh-CN" sz="1600" kern="0" dirty="0">
                <a:latin typeface="+mn-ea"/>
                <a:ea typeface="+mn-ea"/>
              </a:rPr>
              <a:t>9</a:t>
            </a:r>
            <a:r>
              <a:rPr lang="zh-CN" altLang="en-US" sz="1600" kern="0" dirty="0">
                <a:latin typeface="+mn-ea"/>
                <a:ea typeface="+mn-ea"/>
              </a:rPr>
              <a:t>月</a:t>
            </a:r>
            <a:r>
              <a:rPr lang="en-US" altLang="zh-CN" sz="1600" kern="0" dirty="0">
                <a:latin typeface="+mn-ea"/>
                <a:ea typeface="+mn-ea"/>
              </a:rPr>
              <a:t>21</a:t>
            </a:r>
            <a:r>
              <a:rPr lang="zh-CN" altLang="en-US" sz="1600" kern="0" dirty="0">
                <a:latin typeface="+mn-ea"/>
                <a:ea typeface="+mn-ea"/>
              </a:rPr>
              <a:t>日，腾讯科恩实验室正式宣布，他们以“远程无物理接触”的方式成功入侵了特斯拉汽车</a:t>
            </a:r>
            <a:endParaRPr lang="en-US" altLang="zh-CN" sz="1600" kern="0" dirty="0">
              <a:latin typeface="+mn-ea"/>
              <a:ea typeface="+mn-ea"/>
            </a:endParaRPr>
          </a:p>
          <a:p>
            <a:pPr>
              <a:lnSpc>
                <a:spcPct val="150000"/>
              </a:lnSpc>
              <a:buFont typeface="Wingdings" panose="05000000000000000000" pitchFamily="2" charset="2"/>
              <a:buChar char="ü"/>
            </a:pPr>
            <a:r>
              <a:rPr lang="zh-CN" altLang="en-US" sz="1600" kern="0" dirty="0">
                <a:latin typeface="+mn-ea"/>
                <a:ea typeface="+mn-ea"/>
              </a:rPr>
              <a:t>车厂</a:t>
            </a:r>
            <a:r>
              <a:rPr lang="en-US" altLang="zh-CN" sz="1600" kern="0" dirty="0">
                <a:latin typeface="+mn-ea"/>
                <a:ea typeface="+mn-ea"/>
              </a:rPr>
              <a:t>Fiat Chrysler</a:t>
            </a:r>
            <a:r>
              <a:rPr lang="zh-CN" altLang="en-US" sz="1600" kern="0" dirty="0">
                <a:latin typeface="+mn-ea"/>
                <a:ea typeface="+mn-ea"/>
              </a:rPr>
              <a:t>就曾因为软件漏洞而召回</a:t>
            </a:r>
            <a:r>
              <a:rPr lang="en-US" altLang="zh-CN" sz="1600" kern="0" dirty="0">
                <a:latin typeface="+mn-ea"/>
                <a:ea typeface="+mn-ea"/>
              </a:rPr>
              <a:t>130</a:t>
            </a:r>
            <a:r>
              <a:rPr lang="zh-CN" altLang="en-US" sz="1600" kern="0" dirty="0">
                <a:latin typeface="+mn-ea"/>
                <a:ea typeface="+mn-ea"/>
              </a:rPr>
              <a:t>万辆小货卡</a:t>
            </a:r>
            <a:endParaRPr lang="ja-JP" altLang="en-US" sz="1600" kern="0" dirty="0">
              <a:latin typeface="+mn-ea"/>
              <a:ea typeface="+mn-ea"/>
            </a:endParaRPr>
          </a:p>
        </p:txBody>
      </p:sp>
    </p:spTree>
    <p:extLst>
      <p:ext uri="{BB962C8B-B14F-4D97-AF65-F5344CB8AC3E}">
        <p14:creationId xmlns:p14="http://schemas.microsoft.com/office/powerpoint/2010/main" val="264187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pPr>
              <a:buFont typeface="Wingdings" panose="05000000000000000000" pitchFamily="2" charset="2"/>
              <a:buChar char="Ø"/>
            </a:pPr>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9" name="コンテンツ プレースホルダー 2">
            <a:extLst>
              <a:ext uri="{FF2B5EF4-FFF2-40B4-BE49-F238E27FC236}">
                <a16:creationId xmlns:a16="http://schemas.microsoft.com/office/drawing/2014/main" id="{55730181-9E55-4C3A-B5FE-503CE0904D71}"/>
              </a:ext>
            </a:extLst>
          </p:cNvPr>
          <p:cNvSpPr txBox="1">
            <a:spLocks/>
          </p:cNvSpPr>
          <p:nvPr/>
        </p:nvSpPr>
        <p:spPr bwMode="gray">
          <a:xfrm>
            <a:off x="171585" y="1446562"/>
            <a:ext cx="8360855"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常用非对称加密算法</a:t>
            </a:r>
            <a:endParaRPr lang="en-US" altLang="zh-CN" sz="2000" b="1" kern="0" dirty="0">
              <a:solidFill>
                <a:srgbClr val="FF0000"/>
              </a:solidFill>
              <a:latin typeface="微软雅黑"/>
              <a:ea typeface="微软雅黑"/>
              <a:cs typeface="Arial"/>
            </a:endParaRPr>
          </a:p>
        </p:txBody>
      </p:sp>
      <p:pic>
        <p:nvPicPr>
          <p:cNvPr id="7170" name="Picture 2">
            <a:extLst>
              <a:ext uri="{FF2B5EF4-FFF2-40B4-BE49-F238E27FC236}">
                <a16:creationId xmlns:a16="http://schemas.microsoft.com/office/drawing/2014/main" id="{FA393B82-E94F-48E5-9769-9A18075BC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357" y="2032878"/>
            <a:ext cx="7591286"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15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pPr>
              <a:buFont typeface="Wingdings" panose="05000000000000000000" pitchFamily="2" charset="2"/>
              <a:buChar char="Ø"/>
            </a:pPr>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9" name="コンテンツ プレースホルダー 2">
            <a:extLst>
              <a:ext uri="{FF2B5EF4-FFF2-40B4-BE49-F238E27FC236}">
                <a16:creationId xmlns:a16="http://schemas.microsoft.com/office/drawing/2014/main" id="{55730181-9E55-4C3A-B5FE-503CE0904D71}"/>
              </a:ext>
            </a:extLst>
          </p:cNvPr>
          <p:cNvSpPr txBox="1">
            <a:spLocks/>
          </p:cNvSpPr>
          <p:nvPr/>
        </p:nvSpPr>
        <p:spPr bwMode="gray">
          <a:xfrm>
            <a:off x="171585" y="1446562"/>
            <a:ext cx="8360855"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其他加密</a:t>
            </a:r>
            <a:endParaRPr lang="en-US" altLang="zh-CN" sz="2000" b="1" kern="0" dirty="0">
              <a:solidFill>
                <a:srgbClr val="FF0000"/>
              </a:solidFill>
              <a:latin typeface="微软雅黑"/>
              <a:ea typeface="微软雅黑"/>
              <a:cs typeface="Arial"/>
            </a:endParaRPr>
          </a:p>
        </p:txBody>
      </p:sp>
      <p:sp>
        <p:nvSpPr>
          <p:cNvPr id="6" name="テキスト ボックス 5">
            <a:extLst>
              <a:ext uri="{FF2B5EF4-FFF2-40B4-BE49-F238E27FC236}">
                <a16:creationId xmlns:a16="http://schemas.microsoft.com/office/drawing/2014/main" id="{F4DC809D-E954-4F65-96A8-6675C8B65851}"/>
              </a:ext>
            </a:extLst>
          </p:cNvPr>
          <p:cNvSpPr txBox="1"/>
          <p:nvPr/>
        </p:nvSpPr>
        <p:spPr>
          <a:xfrm>
            <a:off x="166299" y="1828917"/>
            <a:ext cx="8806115" cy="1477328"/>
          </a:xfrm>
          <a:prstGeom prst="rect">
            <a:avLst/>
          </a:prstGeom>
          <a:noFill/>
        </p:spPr>
        <p:txBody>
          <a:bodyPr wrap="square">
            <a:spAutoFit/>
          </a:bodyPr>
          <a:lstStyle/>
          <a:p>
            <a:pPr marL="285750" indent="-285750" algn="l">
              <a:buFont typeface="Wingdings" panose="05000000000000000000" pitchFamily="2" charset="2"/>
              <a:buChar char="ü"/>
            </a:pPr>
            <a:r>
              <a:rPr lang="zh-CN" altLang="en-US" dirty="0">
                <a:latin typeface="+mj-ea"/>
                <a:ea typeface="+mj-ea"/>
              </a:rPr>
              <a:t>混合加密</a:t>
            </a:r>
            <a:endParaRPr lang="en-US" altLang="zh-CN" dirty="0">
              <a:latin typeface="+mj-ea"/>
              <a:ea typeface="+mj-ea"/>
            </a:endParaRPr>
          </a:p>
          <a:p>
            <a:pPr marL="285750" indent="-285750" algn="l">
              <a:buFont typeface="Arial" panose="020B0604020202020204" pitchFamily="34" charset="0"/>
              <a:buChar char="•"/>
            </a:pPr>
            <a:r>
              <a:rPr lang="zh-CN" altLang="en-US" dirty="0">
                <a:latin typeface="+mj-ea"/>
                <a:ea typeface="+mj-ea"/>
              </a:rPr>
              <a:t>将对称密码和非对称密码相结合</a:t>
            </a:r>
            <a:endParaRPr lang="en-US" altLang="zh-CN" dirty="0">
              <a:latin typeface="+mj-ea"/>
              <a:ea typeface="+mj-ea"/>
            </a:endParaRPr>
          </a:p>
          <a:p>
            <a:pPr marL="285750" indent="-285750" algn="l">
              <a:buFont typeface="Arial" panose="020B0604020202020204" pitchFamily="34" charset="0"/>
              <a:buChar char="•"/>
            </a:pPr>
            <a:r>
              <a:rPr lang="zh-CN" altLang="en-US" dirty="0">
                <a:latin typeface="+mj-ea"/>
                <a:ea typeface="+mj-ea"/>
              </a:rPr>
              <a:t>使用对称密码加密明文，用公钥密码加密会话对称密钥，既提高了加密的效率也保证了对称密钥传输不安全的问题。接收方接受到信息后首先使用私钥解密得到会话密钥，之后用会话密钥解密得出明文</a:t>
            </a:r>
            <a:endParaRPr lang="ja-JP" altLang="en-US" dirty="0">
              <a:latin typeface="+mj-ea"/>
              <a:ea typeface="+mj-ea"/>
            </a:endParaRPr>
          </a:p>
        </p:txBody>
      </p:sp>
      <p:sp>
        <p:nvSpPr>
          <p:cNvPr id="7" name="テキスト ボックス 6">
            <a:extLst>
              <a:ext uri="{FF2B5EF4-FFF2-40B4-BE49-F238E27FC236}">
                <a16:creationId xmlns:a16="http://schemas.microsoft.com/office/drawing/2014/main" id="{40A11AEF-9A34-498E-BA1E-35C5FC87F776}"/>
              </a:ext>
            </a:extLst>
          </p:cNvPr>
          <p:cNvSpPr txBox="1"/>
          <p:nvPr/>
        </p:nvSpPr>
        <p:spPr>
          <a:xfrm>
            <a:off x="148973" y="3521119"/>
            <a:ext cx="8806115" cy="1200329"/>
          </a:xfrm>
          <a:prstGeom prst="rect">
            <a:avLst/>
          </a:prstGeom>
          <a:noFill/>
        </p:spPr>
        <p:txBody>
          <a:bodyPr wrap="square">
            <a:spAutoFit/>
          </a:bodyPr>
          <a:lstStyle/>
          <a:p>
            <a:pPr marL="285750" indent="-285750" algn="l">
              <a:buFont typeface="Wingdings" panose="05000000000000000000" pitchFamily="2" charset="2"/>
              <a:buChar char="ü"/>
            </a:pPr>
            <a:r>
              <a:rPr lang="zh-CN" altLang="en-US" b="0" i="0" dirty="0">
                <a:solidFill>
                  <a:srgbClr val="404040"/>
                </a:solidFill>
                <a:effectLst/>
                <a:latin typeface="Microsoft Yahei" panose="020B0503020204020204" pitchFamily="34" charset="-122"/>
                <a:ea typeface="Microsoft Yahei" panose="020B0503020204020204" pitchFamily="34" charset="-122"/>
              </a:rPr>
              <a:t>单向散列函数</a:t>
            </a:r>
            <a:endParaRPr lang="en-US" altLang="zh-CN" b="0" i="0" dirty="0">
              <a:solidFill>
                <a:srgbClr val="404040"/>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latin typeface="+mj-ea"/>
                <a:ea typeface="+mj-ea"/>
              </a:rPr>
              <a:t>单向散列函数可以接受任意长度的输入生成长度很短且固定的散列值，可以用于消息完整性的检测。</a:t>
            </a:r>
          </a:p>
          <a:p>
            <a:pPr marL="285750" indent="-285750" algn="l">
              <a:buFont typeface="Arial" panose="020B0604020202020204" pitchFamily="34" charset="0"/>
              <a:buChar char="•"/>
            </a:pPr>
            <a:r>
              <a:rPr lang="zh-CN" altLang="en-US" dirty="0">
                <a:latin typeface="+mj-ea"/>
                <a:ea typeface="+mj-ea"/>
              </a:rPr>
              <a:t>典型的散列函数包括：</a:t>
            </a:r>
            <a:r>
              <a:rPr lang="en-US" altLang="zh-CN" dirty="0">
                <a:latin typeface="+mj-ea"/>
                <a:ea typeface="+mj-ea"/>
              </a:rPr>
              <a:t>MD5</a:t>
            </a:r>
            <a:r>
              <a:rPr lang="zh-CN" altLang="en-US" dirty="0">
                <a:latin typeface="+mj-ea"/>
                <a:ea typeface="+mj-ea"/>
              </a:rPr>
              <a:t>、 </a:t>
            </a:r>
            <a:r>
              <a:rPr lang="en-US" altLang="zh-CN" dirty="0">
                <a:latin typeface="+mj-ea"/>
                <a:ea typeface="+mj-ea"/>
              </a:rPr>
              <a:t>SHA-1</a:t>
            </a:r>
            <a:r>
              <a:rPr lang="zh-CN" altLang="en-US" dirty="0">
                <a:latin typeface="+mj-ea"/>
                <a:ea typeface="+mj-ea"/>
              </a:rPr>
              <a:t>、 </a:t>
            </a:r>
            <a:r>
              <a:rPr lang="en-US" altLang="zh-CN" dirty="0">
                <a:latin typeface="+mj-ea"/>
                <a:ea typeface="+mj-ea"/>
              </a:rPr>
              <a:t>SHA-256</a:t>
            </a:r>
            <a:r>
              <a:rPr lang="zh-CN" altLang="en-US" dirty="0">
                <a:latin typeface="+mj-ea"/>
                <a:ea typeface="+mj-ea"/>
              </a:rPr>
              <a:t>、 </a:t>
            </a:r>
            <a:r>
              <a:rPr lang="en-US" altLang="zh-CN" dirty="0">
                <a:latin typeface="+mj-ea"/>
                <a:ea typeface="+mj-ea"/>
              </a:rPr>
              <a:t>SHA-384</a:t>
            </a:r>
            <a:r>
              <a:rPr lang="zh-CN" altLang="en-US" dirty="0">
                <a:latin typeface="+mj-ea"/>
                <a:ea typeface="+mj-ea"/>
              </a:rPr>
              <a:t>；</a:t>
            </a:r>
            <a:endParaRPr lang="ja-JP" altLang="en-US" dirty="0">
              <a:latin typeface="+mj-ea"/>
              <a:ea typeface="+mj-ea"/>
            </a:endParaRPr>
          </a:p>
        </p:txBody>
      </p:sp>
    </p:spTree>
    <p:extLst>
      <p:ext uri="{BB962C8B-B14F-4D97-AF65-F5344CB8AC3E}">
        <p14:creationId xmlns:p14="http://schemas.microsoft.com/office/powerpoint/2010/main" val="3617104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pPr>
              <a:buFont typeface="Wingdings" panose="05000000000000000000" pitchFamily="2" charset="2"/>
              <a:buChar char="Ø"/>
            </a:pPr>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9" name="コンテンツ プレースホルダー 2">
            <a:extLst>
              <a:ext uri="{FF2B5EF4-FFF2-40B4-BE49-F238E27FC236}">
                <a16:creationId xmlns:a16="http://schemas.microsoft.com/office/drawing/2014/main" id="{55730181-9E55-4C3A-B5FE-503CE0904D71}"/>
              </a:ext>
            </a:extLst>
          </p:cNvPr>
          <p:cNvSpPr txBox="1">
            <a:spLocks/>
          </p:cNvSpPr>
          <p:nvPr/>
        </p:nvSpPr>
        <p:spPr bwMode="gray">
          <a:xfrm>
            <a:off x="171585" y="1446562"/>
            <a:ext cx="8360855"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其他加密</a:t>
            </a:r>
            <a:endParaRPr lang="en-US" altLang="zh-CN" sz="2000" b="1" kern="0"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2593E63A-3A79-4C6C-8692-1AA3F6E13998}"/>
              </a:ext>
            </a:extLst>
          </p:cNvPr>
          <p:cNvSpPr txBox="1"/>
          <p:nvPr/>
        </p:nvSpPr>
        <p:spPr>
          <a:xfrm>
            <a:off x="168942" y="1845372"/>
            <a:ext cx="8806115" cy="1754326"/>
          </a:xfrm>
          <a:prstGeom prst="rect">
            <a:avLst/>
          </a:prstGeom>
          <a:noFill/>
        </p:spPr>
        <p:txBody>
          <a:bodyPr wrap="square">
            <a:spAutoFit/>
          </a:bodyPr>
          <a:lstStyle/>
          <a:p>
            <a:pPr marL="285750" indent="-285750" algn="l">
              <a:buFont typeface="Wingdings" panose="05000000000000000000" pitchFamily="2" charset="2"/>
              <a:buChar char="ü"/>
            </a:pPr>
            <a:r>
              <a:rPr lang="ja-JP" altLang="en-US" b="0" i="0" dirty="0">
                <a:solidFill>
                  <a:srgbClr val="404040"/>
                </a:solidFill>
                <a:effectLst/>
                <a:latin typeface="Microsoft Yahei" panose="020B0503020204020204" pitchFamily="34" charset="-122"/>
                <a:ea typeface="Microsoft Yahei" panose="020B0503020204020204" pitchFamily="34" charset="-122"/>
              </a:rPr>
              <a:t>消息认证码</a:t>
            </a:r>
            <a:r>
              <a:rPr lang="en-US" altLang="zh-CN" dirty="0">
                <a:latin typeface="+mj-ea"/>
                <a:ea typeface="+mj-ea"/>
              </a:rPr>
              <a:t>MAC</a:t>
            </a:r>
            <a:endParaRPr lang="en-US" altLang="ja-JP" b="0" i="0" dirty="0">
              <a:solidFill>
                <a:srgbClr val="404040"/>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latin typeface="+mj-ea"/>
                <a:ea typeface="+mj-ea"/>
              </a:rPr>
              <a:t>使用对称密钥实现身份认证的基本原理是发送方和接收方共享密钥。</a:t>
            </a:r>
          </a:p>
          <a:p>
            <a:pPr marL="285750" indent="-285750" algn="l">
              <a:buFont typeface="Arial" panose="020B0604020202020204" pitchFamily="34" charset="0"/>
              <a:buChar char="•"/>
            </a:pPr>
            <a:r>
              <a:rPr lang="zh-CN" altLang="en-US" dirty="0">
                <a:latin typeface="+mj-ea"/>
                <a:ea typeface="+mj-ea"/>
              </a:rPr>
              <a:t>计算 </a:t>
            </a:r>
            <a:r>
              <a:rPr lang="en-US" altLang="zh-CN" dirty="0">
                <a:latin typeface="+mj-ea"/>
                <a:ea typeface="+mj-ea"/>
              </a:rPr>
              <a:t>MAC</a:t>
            </a:r>
            <a:r>
              <a:rPr lang="zh-CN" altLang="en-US" dirty="0">
                <a:latin typeface="+mj-ea"/>
                <a:ea typeface="+mj-ea"/>
              </a:rPr>
              <a:t>时需要输入一个任意长度的消息以及一个发送者与接收者之间协商好的的密钥，计算得出的结果长度固定，这个计算值就是 </a:t>
            </a:r>
            <a:r>
              <a:rPr lang="en-US" altLang="zh-CN" dirty="0">
                <a:latin typeface="+mj-ea"/>
                <a:ea typeface="+mj-ea"/>
              </a:rPr>
              <a:t>MAC</a:t>
            </a:r>
            <a:r>
              <a:rPr lang="zh-CN" altLang="en-US" dirty="0">
                <a:latin typeface="+mj-ea"/>
                <a:ea typeface="+mj-ea"/>
              </a:rPr>
              <a:t>。</a:t>
            </a:r>
          </a:p>
          <a:p>
            <a:pPr marL="285750" indent="-285750" algn="l">
              <a:buFont typeface="Arial" panose="020B0604020202020204" pitchFamily="34" charset="0"/>
              <a:buChar char="•"/>
            </a:pPr>
            <a:r>
              <a:rPr lang="zh-CN" altLang="en-US" dirty="0">
                <a:latin typeface="+mj-ea"/>
                <a:ea typeface="+mj-ea"/>
              </a:rPr>
              <a:t>发送方计算好</a:t>
            </a:r>
            <a:r>
              <a:rPr lang="en-US" altLang="zh-CN" dirty="0">
                <a:latin typeface="+mj-ea"/>
                <a:ea typeface="+mj-ea"/>
              </a:rPr>
              <a:t>MAC</a:t>
            </a:r>
            <a:r>
              <a:rPr lang="zh-CN" altLang="en-US" dirty="0">
                <a:latin typeface="+mj-ea"/>
                <a:ea typeface="+mj-ea"/>
              </a:rPr>
              <a:t>后，传递给接收方，接收方同样计算</a:t>
            </a:r>
            <a:r>
              <a:rPr lang="en-US" altLang="zh-CN" dirty="0">
                <a:latin typeface="+mj-ea"/>
                <a:ea typeface="+mj-ea"/>
              </a:rPr>
              <a:t>MAC</a:t>
            </a:r>
            <a:r>
              <a:rPr lang="zh-CN" altLang="en-US" dirty="0">
                <a:latin typeface="+mj-ea"/>
                <a:ea typeface="+mj-ea"/>
              </a:rPr>
              <a:t>，比对两个</a:t>
            </a:r>
            <a:r>
              <a:rPr lang="en-US" altLang="zh-CN" dirty="0">
                <a:latin typeface="+mj-ea"/>
                <a:ea typeface="+mj-ea"/>
              </a:rPr>
              <a:t>MAC</a:t>
            </a:r>
            <a:r>
              <a:rPr lang="zh-CN" altLang="en-US" dirty="0">
                <a:latin typeface="+mj-ea"/>
                <a:ea typeface="+mj-ea"/>
              </a:rPr>
              <a:t>是否一致，进行消息的认证。</a:t>
            </a:r>
          </a:p>
        </p:txBody>
      </p:sp>
      <p:sp>
        <p:nvSpPr>
          <p:cNvPr id="10" name="テキスト ボックス 9">
            <a:extLst>
              <a:ext uri="{FF2B5EF4-FFF2-40B4-BE49-F238E27FC236}">
                <a16:creationId xmlns:a16="http://schemas.microsoft.com/office/drawing/2014/main" id="{2892F5EF-7D61-4283-81F4-CFDF7F6F878F}"/>
              </a:ext>
            </a:extLst>
          </p:cNvPr>
          <p:cNvSpPr txBox="1"/>
          <p:nvPr/>
        </p:nvSpPr>
        <p:spPr>
          <a:xfrm>
            <a:off x="168942" y="3861048"/>
            <a:ext cx="8806115" cy="1200329"/>
          </a:xfrm>
          <a:prstGeom prst="rect">
            <a:avLst/>
          </a:prstGeom>
          <a:noFill/>
        </p:spPr>
        <p:txBody>
          <a:bodyPr wrap="square">
            <a:spAutoFit/>
          </a:bodyPr>
          <a:lstStyle/>
          <a:p>
            <a:pPr marL="285750" indent="-285750" algn="l">
              <a:buFont typeface="Wingdings" panose="05000000000000000000" pitchFamily="2" charset="2"/>
              <a:buChar char="ü"/>
            </a:pPr>
            <a:r>
              <a:rPr lang="ja-JP" altLang="en-US" b="0" i="0" dirty="0">
                <a:solidFill>
                  <a:srgbClr val="404040"/>
                </a:solidFill>
                <a:effectLst/>
                <a:latin typeface="Microsoft Yahei" panose="020B0503020204020204" pitchFamily="34" charset="-122"/>
                <a:ea typeface="Microsoft Yahei" panose="020B0503020204020204" pitchFamily="34" charset="-122"/>
              </a:rPr>
              <a:t>数字签名</a:t>
            </a:r>
            <a:endParaRPr lang="en-US" altLang="ja-JP" b="0" i="0" dirty="0">
              <a:solidFill>
                <a:srgbClr val="404040"/>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latin typeface="+mj-ea"/>
                <a:ea typeface="+mj-ea"/>
              </a:rPr>
              <a:t>发送方使用自己的私钥对消息进行加密并与原文一起组成发送给接收方；</a:t>
            </a:r>
          </a:p>
          <a:p>
            <a:pPr marL="285750" indent="-285750" algn="l">
              <a:buFont typeface="Arial" panose="020B0604020202020204" pitchFamily="34" charset="0"/>
              <a:buChar char="•"/>
            </a:pPr>
            <a:r>
              <a:rPr lang="zh-CN" altLang="en-US" dirty="0">
                <a:latin typeface="+mj-ea"/>
                <a:ea typeface="+mj-ea"/>
              </a:rPr>
              <a:t>接收方接收签名后使用发送方公钥对签名进行解密并和原文进行对比，若两者一致表示验证通过。</a:t>
            </a:r>
          </a:p>
        </p:txBody>
      </p:sp>
    </p:spTree>
    <p:extLst>
      <p:ext uri="{BB962C8B-B14F-4D97-AF65-F5344CB8AC3E}">
        <p14:creationId xmlns:p14="http://schemas.microsoft.com/office/powerpoint/2010/main" val="2818068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65219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2000" kern="0" dirty="0">
                <a:latin typeface="微软雅黑"/>
                <a:ea typeface="微软雅黑"/>
                <a:cs typeface="Arial"/>
              </a:rPr>
              <a:t>CryIf</a:t>
            </a:r>
          </a:p>
          <a:p>
            <a:pPr>
              <a:buFont typeface="Wingdings" panose="05000000000000000000" pitchFamily="2" charset="2"/>
              <a:buChar char="ü"/>
            </a:pPr>
            <a:r>
              <a:rPr lang="zh-CN" altLang="en-US" sz="1800" b="1" kern="0" dirty="0">
                <a:solidFill>
                  <a:srgbClr val="FF0000"/>
                </a:solidFill>
                <a:latin typeface="微软雅黑"/>
                <a:ea typeface="微软雅黑"/>
                <a:cs typeface="Arial"/>
              </a:rPr>
              <a:t>抽象了硬件算法与软件算法等差异，提供了通用接口给 </a:t>
            </a:r>
            <a:r>
              <a:rPr lang="en-US" altLang="zh-CN" sz="1800" b="1" kern="0" dirty="0">
                <a:solidFill>
                  <a:srgbClr val="FF0000"/>
                </a:solidFill>
                <a:latin typeface="微软雅黑"/>
                <a:ea typeface="微软雅黑"/>
                <a:cs typeface="Arial"/>
              </a:rPr>
              <a:t>CSM</a:t>
            </a:r>
            <a:r>
              <a:rPr lang="zh-CN" altLang="en-US" sz="1800" b="1" kern="0" dirty="0">
                <a:solidFill>
                  <a:srgbClr val="FF0000"/>
                </a:solidFill>
                <a:latin typeface="微软雅黑"/>
                <a:ea typeface="微软雅黑"/>
                <a:cs typeface="Arial"/>
              </a:rPr>
              <a:t>，</a:t>
            </a:r>
            <a:r>
              <a:rPr lang="zh-CN" altLang="en-US" sz="1800" kern="0" dirty="0">
                <a:solidFill>
                  <a:schemeClr val="tx1"/>
                </a:solidFill>
                <a:latin typeface="微软雅黑"/>
                <a:ea typeface="微软雅黑"/>
                <a:cs typeface="Arial"/>
              </a:rPr>
              <a:t>例如：软件加密</a:t>
            </a:r>
            <a:r>
              <a:rPr lang="en-US" altLang="zh-CN" sz="1800" kern="0" dirty="0">
                <a:solidFill>
                  <a:schemeClr val="tx1"/>
                </a:solidFill>
                <a:latin typeface="微软雅黑"/>
                <a:ea typeface="微软雅黑"/>
                <a:cs typeface="Arial"/>
              </a:rPr>
              <a:t>-</a:t>
            </a:r>
            <a:r>
              <a:rPr lang="zh-CN" altLang="en-US" sz="1800" kern="0" dirty="0">
                <a:solidFill>
                  <a:schemeClr val="tx1"/>
                </a:solidFill>
                <a:latin typeface="微软雅黑"/>
                <a:ea typeface="微软雅黑"/>
                <a:cs typeface="Arial"/>
              </a:rPr>
              <a:t>硬件加密等</a:t>
            </a:r>
            <a:endParaRPr lang="en-US" altLang="zh-CN" sz="1800" kern="0" dirty="0">
              <a:solidFill>
                <a:schemeClr val="tx1"/>
              </a:solidFill>
              <a:latin typeface="微软雅黑"/>
              <a:ea typeface="微软雅黑"/>
              <a:cs typeface="Arial"/>
            </a:endParaRPr>
          </a:p>
          <a:p>
            <a:pPr>
              <a:buFont typeface="Wingdings" panose="05000000000000000000" pitchFamily="2" charset="2"/>
              <a:buChar char="ü"/>
            </a:pPr>
            <a:r>
              <a:rPr lang="zh-CN" altLang="en-US" sz="1800" kern="0" dirty="0">
                <a:latin typeface="微软雅黑"/>
                <a:ea typeface="微软雅黑"/>
                <a:cs typeface="Arial"/>
              </a:rPr>
              <a:t>应用层无需关系密码算法是软件实现还是硬件实现 ，以及具体采用哪个加密算法等特性</a:t>
            </a:r>
            <a:endParaRPr lang="en-US" altLang="zh-CN" sz="1800" kern="0" dirty="0">
              <a:latin typeface="微软雅黑"/>
              <a:ea typeface="微软雅黑"/>
              <a:cs typeface="Arial"/>
            </a:endParaRPr>
          </a:p>
          <a:p>
            <a:pPr>
              <a:buFont typeface="Wingdings" panose="05000000000000000000" pitchFamily="2" charset="2"/>
              <a:buChar char="ü"/>
            </a:pPr>
            <a:endParaRPr lang="ja-JP" altLang="en-US" sz="1800" kern="0" dirty="0">
              <a:latin typeface="+mn-ea"/>
              <a:ea typeface="+mn-ea"/>
            </a:endParaRPr>
          </a:p>
        </p:txBody>
      </p:sp>
      <p:sp>
        <p:nvSpPr>
          <p:cNvPr id="7" name="コンテンツ プレースホルダー 2">
            <a:extLst>
              <a:ext uri="{FF2B5EF4-FFF2-40B4-BE49-F238E27FC236}">
                <a16:creationId xmlns:a16="http://schemas.microsoft.com/office/drawing/2014/main" id="{32E93445-E06C-4135-9F82-06DDB1BD7A3C}"/>
              </a:ext>
            </a:extLst>
          </p:cNvPr>
          <p:cNvSpPr txBox="1">
            <a:spLocks/>
          </p:cNvSpPr>
          <p:nvPr/>
        </p:nvSpPr>
        <p:spPr bwMode="gray">
          <a:xfrm>
            <a:off x="168274" y="2924601"/>
            <a:ext cx="8652198" cy="154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2000" kern="0" dirty="0">
                <a:latin typeface="微软雅黑"/>
                <a:ea typeface="微软雅黑"/>
                <a:cs typeface="Arial"/>
              </a:rPr>
              <a:t>CSM</a:t>
            </a:r>
          </a:p>
          <a:p>
            <a:pPr>
              <a:buFont typeface="Wingdings" panose="05000000000000000000" pitchFamily="2" charset="2"/>
              <a:buChar char="ü"/>
            </a:pPr>
            <a:r>
              <a:rPr lang="en-US" altLang="ja-JP" sz="1800" kern="0" dirty="0">
                <a:latin typeface="微软雅黑"/>
                <a:ea typeface="微软雅黑"/>
                <a:cs typeface="Arial"/>
              </a:rPr>
              <a:t>CSM</a:t>
            </a:r>
            <a:r>
              <a:rPr lang="zh-CN" altLang="en-US" sz="1800" kern="0" dirty="0">
                <a:latin typeface="微软雅黑"/>
                <a:ea typeface="微软雅黑"/>
                <a:cs typeface="Arial"/>
              </a:rPr>
              <a:t>经</a:t>
            </a:r>
            <a:r>
              <a:rPr lang="en-US" altLang="zh-CN" sz="1800" kern="0" dirty="0">
                <a:latin typeface="微软雅黑"/>
                <a:ea typeface="微软雅黑"/>
                <a:cs typeface="Arial"/>
              </a:rPr>
              <a:t>RTE</a:t>
            </a:r>
            <a:r>
              <a:rPr lang="zh-CN" altLang="en-US" sz="1800" kern="0" dirty="0">
                <a:latin typeface="微软雅黑"/>
                <a:ea typeface="微软雅黑"/>
                <a:cs typeface="Arial"/>
              </a:rPr>
              <a:t>提供标准的密码服务接口，。</a:t>
            </a:r>
            <a:endParaRPr lang="en-US" altLang="zh-CN" sz="1800" kern="0" dirty="0">
              <a:latin typeface="微软雅黑"/>
              <a:ea typeface="微软雅黑"/>
              <a:cs typeface="Arial"/>
            </a:endParaRPr>
          </a:p>
          <a:p>
            <a:pPr>
              <a:buFont typeface="Wingdings" panose="05000000000000000000" pitchFamily="2" charset="2"/>
              <a:buChar char="ü"/>
            </a:pPr>
            <a:r>
              <a:rPr lang="en-US" altLang="ja-JP" sz="1800" kern="0" dirty="0">
                <a:latin typeface="微软雅黑"/>
                <a:ea typeface="微软雅黑"/>
                <a:cs typeface="Arial"/>
              </a:rPr>
              <a:t>CSM</a:t>
            </a:r>
            <a:r>
              <a:rPr lang="zh-CN" altLang="en-US" sz="1800" kern="0" dirty="0">
                <a:latin typeface="微软雅黑"/>
                <a:ea typeface="微软雅黑"/>
                <a:cs typeface="Arial"/>
              </a:rPr>
              <a:t>可以支持不同的应用使用同一个密码服务 ，而其密码算法可以完全不同</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b="1" kern="0" dirty="0">
                <a:solidFill>
                  <a:srgbClr val="FF0000"/>
                </a:solidFill>
                <a:latin typeface="+mn-ea"/>
                <a:ea typeface="+mn-ea"/>
              </a:rPr>
              <a:t>支持异步调用</a:t>
            </a:r>
            <a:r>
              <a:rPr lang="zh-CN" altLang="en-US" sz="1800" kern="0" dirty="0">
                <a:latin typeface="+mn-ea"/>
                <a:ea typeface="+mn-ea"/>
              </a:rPr>
              <a:t> ，即加密</a:t>
            </a:r>
            <a:r>
              <a:rPr lang="en-US" altLang="zh-CN" sz="1800" kern="0" dirty="0">
                <a:latin typeface="+mn-ea"/>
                <a:ea typeface="+mn-ea"/>
              </a:rPr>
              <a:t>/</a:t>
            </a:r>
            <a:r>
              <a:rPr lang="zh-CN" altLang="en-US" sz="1800" kern="0" dirty="0">
                <a:latin typeface="+mn-ea"/>
                <a:ea typeface="+mn-ea"/>
              </a:rPr>
              <a:t>解密完成后经过</a:t>
            </a:r>
            <a:r>
              <a:rPr lang="en-US" altLang="zh-CN" sz="1800" kern="0" dirty="0">
                <a:latin typeface="+mn-ea"/>
                <a:ea typeface="+mn-ea"/>
              </a:rPr>
              <a:t>callback</a:t>
            </a:r>
            <a:r>
              <a:rPr lang="zh-CN" altLang="en-US" sz="1800" kern="0" dirty="0">
                <a:latin typeface="+mn-ea"/>
                <a:ea typeface="+mn-ea"/>
              </a:rPr>
              <a:t>函数告知应用层</a:t>
            </a:r>
            <a:endParaRPr lang="ja-JP" altLang="en-US" sz="1800" kern="0" dirty="0">
              <a:latin typeface="+mn-ea"/>
              <a:ea typeface="+mn-ea"/>
            </a:endParaRPr>
          </a:p>
        </p:txBody>
      </p:sp>
    </p:spTree>
    <p:extLst>
      <p:ext uri="{BB962C8B-B14F-4D97-AF65-F5344CB8AC3E}">
        <p14:creationId xmlns:p14="http://schemas.microsoft.com/office/powerpoint/2010/main" val="1476942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652198"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微软雅黑"/>
                <a:ea typeface="微软雅黑"/>
                <a:cs typeface="Arial"/>
              </a:rPr>
              <a:t>关键数据流说明</a:t>
            </a:r>
          </a:p>
          <a:p>
            <a:pPr>
              <a:buFont typeface="Wingdings" panose="05000000000000000000" pitchFamily="2" charset="2"/>
              <a:buChar char="ü"/>
            </a:pPr>
            <a:r>
              <a:rPr lang="zh-CN" altLang="en-US" sz="1800" kern="0" dirty="0">
                <a:latin typeface="微软雅黑"/>
                <a:ea typeface="微软雅黑"/>
                <a:cs typeface="Arial"/>
              </a:rPr>
              <a:t>对于</a:t>
            </a:r>
            <a:r>
              <a:rPr lang="en-US" altLang="zh-CN" sz="1800" kern="0" dirty="0" err="1">
                <a:latin typeface="微软雅黑"/>
                <a:ea typeface="微软雅黑"/>
                <a:cs typeface="Arial"/>
              </a:rPr>
              <a:t>Csm</a:t>
            </a:r>
            <a:r>
              <a:rPr lang="zh-CN" altLang="en-US" sz="1800" kern="0" dirty="0">
                <a:latin typeface="微软雅黑"/>
                <a:ea typeface="微软雅黑"/>
                <a:cs typeface="Arial"/>
              </a:rPr>
              <a:t>模块处理的任务，根据用户需求紧急程度，可以配置任务的优先级（优先级越高，任务越先被处理），还可以将任务配置成异步或者同步任务。</a:t>
            </a:r>
          </a:p>
          <a:p>
            <a:pPr>
              <a:buFont typeface="Wingdings" panose="05000000000000000000" pitchFamily="2" charset="2"/>
              <a:buChar char="ü"/>
            </a:pPr>
            <a:r>
              <a:rPr lang="zh-CN" altLang="en-US" sz="1800" kern="0" dirty="0">
                <a:latin typeface="微软雅黑"/>
                <a:ea typeface="微软雅黑"/>
                <a:cs typeface="Arial"/>
              </a:rPr>
              <a:t>当任务需求紧急程度高时，用户将任务配置成同步任务，这样当该</a:t>
            </a:r>
            <a:r>
              <a:rPr lang="zh-CN" altLang="en-US" sz="1800" kern="0" dirty="0">
                <a:solidFill>
                  <a:srgbClr val="FF0000"/>
                </a:solidFill>
                <a:latin typeface="微软雅黑"/>
                <a:ea typeface="微软雅黑"/>
                <a:cs typeface="Arial"/>
              </a:rPr>
              <a:t>任务调度的时候如果有异步任务正在处理，该</a:t>
            </a:r>
            <a:r>
              <a:rPr lang="zh-CN" altLang="en-US" sz="1800" b="1" kern="0" dirty="0">
                <a:solidFill>
                  <a:srgbClr val="FF0000"/>
                </a:solidFill>
                <a:latin typeface="微软雅黑"/>
                <a:ea typeface="微软雅黑"/>
                <a:cs typeface="Arial"/>
              </a:rPr>
              <a:t>同步任务会抢占异步任务的硬件资源</a:t>
            </a:r>
            <a:r>
              <a:rPr lang="zh-CN" altLang="en-US" sz="1800" kern="0" dirty="0">
                <a:latin typeface="微软雅黑"/>
                <a:ea typeface="微软雅黑"/>
                <a:cs typeface="Arial"/>
              </a:rPr>
              <a:t>；异步任务直接返回错误状态码并等待下一步的调用，当同步任务处理结束之后 才会进行下一次的任务调度；</a:t>
            </a:r>
          </a:p>
          <a:p>
            <a:pPr>
              <a:buFont typeface="Wingdings" panose="05000000000000000000" pitchFamily="2" charset="2"/>
              <a:buChar char="ü"/>
            </a:pPr>
            <a:r>
              <a:rPr lang="zh-CN" altLang="en-US" sz="1800" kern="0" dirty="0">
                <a:latin typeface="微软雅黑"/>
                <a:ea typeface="微软雅黑"/>
                <a:cs typeface="Arial"/>
              </a:rPr>
              <a:t>在同步任务调度时，</a:t>
            </a:r>
            <a:r>
              <a:rPr lang="zh-CN" altLang="en-US" sz="1800" kern="0" dirty="0">
                <a:solidFill>
                  <a:srgbClr val="FF0000"/>
                </a:solidFill>
                <a:latin typeface="微软雅黑"/>
                <a:ea typeface="微软雅黑"/>
                <a:cs typeface="Arial"/>
              </a:rPr>
              <a:t>如果有另一个同步任务正在处理，则该次同步任务的调度直接失败并返回错误码</a:t>
            </a:r>
            <a:r>
              <a:rPr lang="zh-CN" altLang="en-US" sz="1800" kern="0" dirty="0">
                <a:latin typeface="微软雅黑"/>
                <a:ea typeface="微软雅黑"/>
                <a:cs typeface="Arial"/>
              </a:rPr>
              <a:t>。</a:t>
            </a:r>
          </a:p>
          <a:p>
            <a:pPr>
              <a:buFont typeface="Wingdings" panose="05000000000000000000" pitchFamily="2" charset="2"/>
              <a:buChar char="ü"/>
            </a:pPr>
            <a:r>
              <a:rPr lang="zh-CN" altLang="en-US" sz="1800" kern="0" dirty="0">
                <a:solidFill>
                  <a:srgbClr val="FF0000"/>
                </a:solidFill>
                <a:latin typeface="微软雅黑"/>
                <a:ea typeface="微软雅黑"/>
                <a:cs typeface="Arial"/>
              </a:rPr>
              <a:t>对于异步任务来说，会有一个</a:t>
            </a:r>
            <a:r>
              <a:rPr lang="zh-CN" altLang="en-US" sz="1800" b="1" kern="0" dirty="0">
                <a:solidFill>
                  <a:srgbClr val="FF0000"/>
                </a:solidFill>
                <a:latin typeface="微软雅黑"/>
                <a:ea typeface="微软雅黑"/>
                <a:cs typeface="Arial"/>
              </a:rPr>
              <a:t>优先级队列</a:t>
            </a:r>
            <a:r>
              <a:rPr lang="zh-CN" altLang="en-US" sz="1800" kern="0" dirty="0">
                <a:solidFill>
                  <a:srgbClr val="FF0000"/>
                </a:solidFill>
                <a:latin typeface="微软雅黑"/>
                <a:ea typeface="微软雅黑"/>
                <a:cs typeface="Arial"/>
              </a:rPr>
              <a:t>来存放当前待处理的任务</a:t>
            </a:r>
            <a:r>
              <a:rPr lang="zh-CN" altLang="en-US" sz="1800" kern="0" dirty="0">
                <a:latin typeface="微软雅黑"/>
                <a:ea typeface="微软雅黑"/>
                <a:cs typeface="Arial"/>
              </a:rPr>
              <a:t>，当任务调度函数将任务分配到某个硬件单元或者使用软件实现时，系统会将任务插入到对应的优先级队列中等待调度。</a:t>
            </a:r>
          </a:p>
          <a:p>
            <a:pPr>
              <a:buFont typeface="Wingdings" panose="05000000000000000000" pitchFamily="2" charset="2"/>
              <a:buChar char="ü"/>
            </a:pPr>
            <a:r>
              <a:rPr lang="zh-CN" altLang="en-US" sz="1800" kern="0" dirty="0">
                <a:latin typeface="微软雅黑"/>
                <a:ea typeface="微软雅黑"/>
                <a:cs typeface="Arial"/>
              </a:rPr>
              <a:t>从</a:t>
            </a:r>
            <a:r>
              <a:rPr lang="en-US" altLang="zh-CN" sz="1800" kern="0" dirty="0" err="1">
                <a:latin typeface="微软雅黑"/>
                <a:ea typeface="微软雅黑"/>
                <a:cs typeface="Arial"/>
              </a:rPr>
              <a:t>Csm</a:t>
            </a:r>
            <a:r>
              <a:rPr lang="zh-CN" altLang="en-US" sz="1800" kern="0" dirty="0">
                <a:latin typeface="微软雅黑"/>
                <a:ea typeface="微软雅黑"/>
                <a:cs typeface="Arial"/>
              </a:rPr>
              <a:t>队列通过密码服务接口层</a:t>
            </a:r>
            <a:r>
              <a:rPr lang="en-US" altLang="zh-CN" sz="1800" kern="0" dirty="0">
                <a:latin typeface="微软雅黑"/>
                <a:ea typeface="微软雅黑"/>
                <a:cs typeface="Arial"/>
              </a:rPr>
              <a:t>(CryIf)</a:t>
            </a:r>
            <a:r>
              <a:rPr lang="zh-CN" altLang="en-US" sz="1800" kern="0" dirty="0">
                <a:latin typeface="微软雅黑"/>
                <a:ea typeface="微软雅黑"/>
                <a:cs typeface="Arial"/>
              </a:rPr>
              <a:t>到密码服务驱动对象</a:t>
            </a:r>
            <a:r>
              <a:rPr lang="en-US" altLang="zh-CN" sz="1800" kern="0" dirty="0">
                <a:latin typeface="微软雅黑"/>
                <a:ea typeface="微软雅黑"/>
                <a:cs typeface="Arial"/>
              </a:rPr>
              <a:t>(Cry)</a:t>
            </a:r>
            <a:r>
              <a:rPr lang="zh-CN" altLang="en-US" sz="1800" kern="0" dirty="0">
                <a:latin typeface="微软雅黑"/>
                <a:ea typeface="微软雅黑"/>
                <a:cs typeface="Arial"/>
              </a:rPr>
              <a:t>的路径称为通道（</a:t>
            </a:r>
            <a:r>
              <a:rPr lang="en-US" altLang="zh-CN" sz="1800" kern="0" dirty="0">
                <a:latin typeface="微软雅黑"/>
                <a:ea typeface="微软雅黑"/>
                <a:cs typeface="Arial"/>
              </a:rPr>
              <a:t>channel</a:t>
            </a:r>
            <a:r>
              <a:rPr lang="zh-CN" altLang="en-US" sz="1800" kern="0" dirty="0">
                <a:latin typeface="微软雅黑"/>
                <a:ea typeface="微软雅黑"/>
                <a:cs typeface="Arial"/>
              </a:rPr>
              <a:t>）。</a:t>
            </a:r>
            <a:r>
              <a:rPr lang="en-US" altLang="zh-CN" sz="1800" kern="0" dirty="0" err="1">
                <a:solidFill>
                  <a:srgbClr val="FF0000"/>
                </a:solidFill>
                <a:latin typeface="微软雅黑"/>
                <a:ea typeface="微软雅黑"/>
                <a:cs typeface="Arial"/>
              </a:rPr>
              <a:t>Csm</a:t>
            </a:r>
            <a:r>
              <a:rPr lang="zh-CN" altLang="en-US" sz="1800" kern="0" dirty="0">
                <a:solidFill>
                  <a:srgbClr val="FF0000"/>
                </a:solidFill>
                <a:latin typeface="微软雅黑"/>
                <a:ea typeface="微软雅黑"/>
                <a:cs typeface="Arial"/>
              </a:rPr>
              <a:t>的每个队列都对应于一个通道</a:t>
            </a:r>
            <a:r>
              <a:rPr lang="zh-CN" altLang="en-US" sz="1800" kern="0" dirty="0">
                <a:latin typeface="微软雅黑"/>
                <a:ea typeface="微软雅黑"/>
                <a:cs typeface="Arial"/>
              </a:rPr>
              <a:t>，以访问到密码服务驱动对象所对应的密码服务底层模块，队列的大小可以通过配置来改变。为了优化密码服务驱动对象的硬件使用，密码服务驱动也可以有一个队列</a:t>
            </a:r>
            <a:endParaRPr lang="ja-JP" altLang="en-US" sz="1800" kern="0" dirty="0">
              <a:latin typeface="+mn-ea"/>
              <a:ea typeface="+mn-ea"/>
            </a:endParaRPr>
          </a:p>
        </p:txBody>
      </p:sp>
    </p:spTree>
    <p:extLst>
      <p:ext uri="{BB962C8B-B14F-4D97-AF65-F5344CB8AC3E}">
        <p14:creationId xmlns:p14="http://schemas.microsoft.com/office/powerpoint/2010/main" val="219658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65219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mn-ea"/>
                <a:ea typeface="+mn-ea"/>
              </a:rPr>
              <a:t>同步调用</a:t>
            </a:r>
            <a:endParaRPr lang="ja-JP" altLang="en-US" sz="2000" kern="0" dirty="0">
              <a:latin typeface="+mn-ea"/>
              <a:ea typeface="+mn-ea"/>
            </a:endParaRPr>
          </a:p>
        </p:txBody>
      </p:sp>
      <p:pic>
        <p:nvPicPr>
          <p:cNvPr id="1026" name="Picture 2">
            <a:extLst>
              <a:ext uri="{FF2B5EF4-FFF2-40B4-BE49-F238E27FC236}">
                <a16:creationId xmlns:a16="http://schemas.microsoft.com/office/drawing/2014/main" id="{CC814EC5-9B2B-42CF-8000-DCC6BADCA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823" y="1700808"/>
            <a:ext cx="72771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99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密码协议栈</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65219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2000" kern="0" dirty="0">
                <a:latin typeface="+mn-ea"/>
                <a:ea typeface="+mn-ea"/>
              </a:rPr>
              <a:t>异步调用</a:t>
            </a:r>
            <a:endParaRPr lang="ja-JP" altLang="en-US" sz="2000" kern="0" dirty="0">
              <a:latin typeface="+mn-ea"/>
              <a:ea typeface="+mn-ea"/>
            </a:endParaRPr>
          </a:p>
        </p:txBody>
      </p:sp>
      <p:pic>
        <p:nvPicPr>
          <p:cNvPr id="2050" name="Picture 2">
            <a:extLst>
              <a:ext uri="{FF2B5EF4-FFF2-40B4-BE49-F238E27FC236}">
                <a16:creationId xmlns:a16="http://schemas.microsoft.com/office/drawing/2014/main" id="{4C6902A2-505C-4045-AD96-3E03F3A8E0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556791"/>
            <a:ext cx="6336704" cy="5122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68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安全车载通信</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65219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1800" kern="0" dirty="0">
                <a:latin typeface="+mn-ea"/>
                <a:ea typeface="+mn-ea"/>
              </a:rPr>
              <a:t> </a:t>
            </a:r>
            <a:r>
              <a:rPr lang="en-US" altLang="zh-CN" sz="2000" kern="0" dirty="0">
                <a:latin typeface="+mn-ea"/>
                <a:ea typeface="+mn-ea"/>
              </a:rPr>
              <a:t>SecOC</a:t>
            </a:r>
            <a:r>
              <a:rPr lang="zh-CN" altLang="en-US" sz="2000" kern="0" dirty="0">
                <a:latin typeface="+mn-ea"/>
                <a:ea typeface="+mn-ea"/>
              </a:rPr>
              <a:t>介绍</a:t>
            </a:r>
            <a:endParaRPr lang="en-US" altLang="zh-CN" sz="1800" kern="0" dirty="0">
              <a:latin typeface="+mn-ea"/>
              <a:ea typeface="+mn-ea"/>
            </a:endParaRPr>
          </a:p>
          <a:p>
            <a:pPr>
              <a:buFont typeface="Wingdings" panose="05000000000000000000" pitchFamily="2" charset="2"/>
              <a:buChar char="ü"/>
            </a:pPr>
            <a:r>
              <a:rPr lang="en-US" altLang="zh-CN" sz="1800" kern="0" dirty="0">
                <a:latin typeface="+mn-ea"/>
                <a:ea typeface="+mn-ea"/>
              </a:rPr>
              <a:t>SecOC </a:t>
            </a:r>
            <a:r>
              <a:rPr lang="zh-CN" altLang="en-US" sz="1800" kern="0" dirty="0">
                <a:latin typeface="+mn-ea"/>
                <a:ea typeface="+mn-ea"/>
              </a:rPr>
              <a:t>模块，也称为 </a:t>
            </a:r>
            <a:r>
              <a:rPr lang="en-US" altLang="zh-CN" sz="1800" kern="0" dirty="0">
                <a:latin typeface="+mn-ea"/>
                <a:ea typeface="+mn-ea"/>
              </a:rPr>
              <a:t>Authenticated Messaging</a:t>
            </a:r>
            <a:r>
              <a:rPr lang="zh-CN" altLang="en-US" sz="1800" kern="0" dirty="0">
                <a:latin typeface="+mn-ea"/>
                <a:ea typeface="+mn-ea"/>
              </a:rPr>
              <a:t>，可以再汽车嵌入式网络 的两个甚至多个节点之间传输安全加密数据，能够防止信号的随机错误、非法注入、故意更改 、复制回放等攻击。</a:t>
            </a:r>
            <a:endParaRPr lang="en-US" altLang="zh-CN" sz="1800" kern="0" dirty="0">
              <a:latin typeface="+mn-ea"/>
              <a:ea typeface="+mn-ea"/>
            </a:endParaRPr>
          </a:p>
          <a:p>
            <a:pPr>
              <a:buFont typeface="Wingdings" panose="05000000000000000000" pitchFamily="2" charset="2"/>
              <a:buChar char="ü"/>
            </a:pPr>
            <a:r>
              <a:rPr lang="zh-CN" altLang="en-US" sz="1800" b="1" kern="0" dirty="0">
                <a:solidFill>
                  <a:srgbClr val="FF0000"/>
                </a:solidFill>
                <a:latin typeface="+mn-ea"/>
                <a:ea typeface="+mn-ea"/>
              </a:rPr>
              <a:t>旨在为</a:t>
            </a:r>
            <a:r>
              <a:rPr lang="en-US" altLang="zh-CN" sz="1800" b="1" kern="0" dirty="0">
                <a:solidFill>
                  <a:srgbClr val="FF0000"/>
                </a:solidFill>
                <a:latin typeface="+mn-ea"/>
                <a:ea typeface="+mn-ea"/>
              </a:rPr>
              <a:t>PDU</a:t>
            </a:r>
            <a:r>
              <a:rPr lang="zh-CN" altLang="en-US" sz="1800" b="1" kern="0" dirty="0">
                <a:solidFill>
                  <a:srgbClr val="FF0000"/>
                </a:solidFill>
                <a:latin typeface="+mn-ea"/>
                <a:ea typeface="+mn-ea"/>
              </a:rPr>
              <a:t>的关键数据提供有效可行的授权和认证机制、实现安全的通信功能</a:t>
            </a:r>
            <a:endParaRPr lang="en-US" altLang="zh-CN" sz="1800" b="1" kern="0" dirty="0">
              <a:solidFill>
                <a:srgbClr val="FF0000"/>
              </a:solidFill>
              <a:latin typeface="+mn-ea"/>
              <a:ea typeface="+mn-ea"/>
            </a:endParaRPr>
          </a:p>
          <a:p>
            <a:pPr>
              <a:buFont typeface="Wingdings" panose="05000000000000000000" pitchFamily="2" charset="2"/>
              <a:buChar char="ü"/>
            </a:pPr>
            <a:r>
              <a:rPr lang="en-US" altLang="zh-CN" sz="1800" kern="0" dirty="0" err="1">
                <a:solidFill>
                  <a:schemeClr val="tx1"/>
                </a:solidFill>
                <a:latin typeface="+mn-ea"/>
                <a:ea typeface="+mn-ea"/>
              </a:rPr>
              <a:t>SecOC</a:t>
            </a:r>
            <a:r>
              <a:rPr lang="en-US" altLang="zh-CN" sz="1800" kern="0" dirty="0">
                <a:solidFill>
                  <a:schemeClr val="tx1"/>
                </a:solidFill>
                <a:latin typeface="+mn-ea"/>
                <a:ea typeface="+mn-ea"/>
              </a:rPr>
              <a:t> </a:t>
            </a:r>
            <a:r>
              <a:rPr lang="zh-CN" altLang="en-US" sz="1800" kern="0" dirty="0">
                <a:solidFill>
                  <a:schemeClr val="tx1"/>
                </a:solidFill>
                <a:latin typeface="+mn-ea"/>
                <a:ea typeface="+mn-ea"/>
              </a:rPr>
              <a:t>与 </a:t>
            </a:r>
            <a:r>
              <a:rPr lang="en-US" altLang="zh-CN" sz="1800" kern="0" dirty="0">
                <a:solidFill>
                  <a:schemeClr val="tx1"/>
                </a:solidFill>
                <a:latin typeface="+mn-ea"/>
                <a:ea typeface="+mn-ea"/>
              </a:rPr>
              <a:t>PDUR</a:t>
            </a:r>
            <a:r>
              <a:rPr lang="zh-CN" altLang="en-US" sz="1800" kern="0" dirty="0">
                <a:solidFill>
                  <a:schemeClr val="tx1"/>
                </a:solidFill>
                <a:latin typeface="+mn-ea"/>
                <a:ea typeface="+mn-ea"/>
              </a:rPr>
              <a:t>交互。这种交互可以由应用程序控制。</a:t>
            </a:r>
            <a:endParaRPr lang="en-US" altLang="zh-CN" sz="1800" kern="0" dirty="0">
              <a:solidFill>
                <a:schemeClr val="tx1"/>
              </a:solidFill>
              <a:latin typeface="+mn-ea"/>
              <a:ea typeface="+mn-ea"/>
            </a:endParaRPr>
          </a:p>
          <a:p>
            <a:pPr marL="0" indent="0">
              <a:buNone/>
            </a:pPr>
            <a:r>
              <a:rPr lang="zh-CN" altLang="en-US" sz="1800" kern="0" dirty="0">
                <a:solidFill>
                  <a:schemeClr val="tx1"/>
                </a:solidFill>
                <a:latin typeface="+mn-ea"/>
                <a:ea typeface="+mn-ea"/>
              </a:rPr>
              <a:t>该模块提供以下功能：</a:t>
            </a:r>
          </a:p>
          <a:p>
            <a:pPr marL="0" indent="0">
              <a:buNone/>
            </a:pPr>
            <a:r>
              <a:rPr lang="en-US" altLang="zh-CN" sz="1800" kern="0" dirty="0">
                <a:solidFill>
                  <a:schemeClr val="tx1"/>
                </a:solidFill>
                <a:latin typeface="+mn-ea"/>
                <a:ea typeface="+mn-ea"/>
              </a:rPr>
              <a:t>&gt; </a:t>
            </a:r>
            <a:r>
              <a:rPr lang="zh-CN" altLang="en-US" sz="1800" kern="0" dirty="0">
                <a:solidFill>
                  <a:schemeClr val="tx1"/>
                </a:solidFill>
                <a:latin typeface="+mn-ea"/>
                <a:ea typeface="+mn-ea"/>
              </a:rPr>
              <a:t>传输经过身份验证和完整性保护的 </a:t>
            </a:r>
            <a:r>
              <a:rPr lang="en-US" altLang="zh-CN" sz="1800" kern="0" dirty="0">
                <a:solidFill>
                  <a:schemeClr val="tx1"/>
                </a:solidFill>
                <a:latin typeface="+mn-ea"/>
                <a:ea typeface="+mn-ea"/>
              </a:rPr>
              <a:t>I-PDU</a:t>
            </a:r>
            <a:r>
              <a:rPr lang="zh-CN" altLang="en-US" sz="1800" kern="0" dirty="0">
                <a:solidFill>
                  <a:schemeClr val="tx1"/>
                </a:solidFill>
                <a:latin typeface="+mn-ea"/>
                <a:ea typeface="+mn-ea"/>
              </a:rPr>
              <a:t>。</a:t>
            </a:r>
          </a:p>
          <a:p>
            <a:pPr marL="0" indent="0">
              <a:buNone/>
            </a:pPr>
            <a:r>
              <a:rPr lang="en-US" altLang="zh-CN" sz="1800" kern="0" dirty="0">
                <a:solidFill>
                  <a:schemeClr val="tx1"/>
                </a:solidFill>
                <a:latin typeface="+mn-ea"/>
                <a:ea typeface="+mn-ea"/>
              </a:rPr>
              <a:t>&gt; </a:t>
            </a:r>
            <a:r>
              <a:rPr lang="zh-CN" altLang="en-US" sz="1800" kern="0" dirty="0">
                <a:solidFill>
                  <a:schemeClr val="tx1"/>
                </a:solidFill>
                <a:latin typeface="+mn-ea"/>
                <a:ea typeface="+mn-ea"/>
              </a:rPr>
              <a:t>使用消息身份验证代码 </a:t>
            </a:r>
            <a:r>
              <a:rPr lang="en-US" altLang="zh-CN" sz="1800" kern="0" dirty="0">
                <a:solidFill>
                  <a:schemeClr val="tx1"/>
                </a:solidFill>
                <a:latin typeface="+mn-ea"/>
                <a:ea typeface="+mn-ea"/>
              </a:rPr>
              <a:t>(MAC) </a:t>
            </a:r>
            <a:r>
              <a:rPr lang="zh-CN" altLang="en-US" sz="1800" kern="0" dirty="0">
                <a:solidFill>
                  <a:schemeClr val="tx1"/>
                </a:solidFill>
                <a:latin typeface="+mn-ea"/>
                <a:ea typeface="+mn-ea"/>
              </a:rPr>
              <a:t>进行身份验证</a:t>
            </a:r>
            <a:r>
              <a:rPr lang="en-US" altLang="zh-CN" sz="1800" kern="0" dirty="0">
                <a:solidFill>
                  <a:schemeClr val="tx1"/>
                </a:solidFill>
                <a:latin typeface="+mn-ea"/>
                <a:ea typeface="+mn-ea"/>
              </a:rPr>
              <a:t>, </a:t>
            </a:r>
            <a:r>
              <a:rPr lang="zh-CN" altLang="en-US" sz="1800" kern="0" dirty="0">
                <a:solidFill>
                  <a:schemeClr val="tx1"/>
                </a:solidFill>
                <a:latin typeface="+mn-ea"/>
                <a:ea typeface="+mn-ea"/>
              </a:rPr>
              <a:t>消息认证代码的实际生成和验证由 </a:t>
            </a:r>
            <a:r>
              <a:rPr lang="en-US" altLang="zh-CN" sz="1800" kern="0" dirty="0" err="1">
                <a:solidFill>
                  <a:schemeClr val="tx1"/>
                </a:solidFill>
                <a:latin typeface="+mn-ea"/>
                <a:ea typeface="+mn-ea"/>
              </a:rPr>
              <a:t>Csm</a:t>
            </a:r>
            <a:r>
              <a:rPr lang="zh-CN" altLang="en-US" sz="1800" kern="0" dirty="0">
                <a:solidFill>
                  <a:schemeClr val="tx1"/>
                </a:solidFill>
                <a:latin typeface="+mn-ea"/>
                <a:ea typeface="+mn-ea"/>
              </a:rPr>
              <a:t>执行。</a:t>
            </a:r>
          </a:p>
          <a:p>
            <a:pPr marL="0" indent="0">
              <a:buNone/>
            </a:pPr>
            <a:r>
              <a:rPr lang="en-US" altLang="zh-CN" sz="1800" kern="0" dirty="0">
                <a:solidFill>
                  <a:schemeClr val="tx1"/>
                </a:solidFill>
                <a:latin typeface="+mn-ea"/>
                <a:ea typeface="+mn-ea"/>
              </a:rPr>
              <a:t>&gt;</a:t>
            </a:r>
            <a:r>
              <a:rPr lang="zh-CN" altLang="en-US" sz="1800" kern="0" dirty="0">
                <a:solidFill>
                  <a:schemeClr val="tx1"/>
                </a:solidFill>
                <a:latin typeface="+mn-ea"/>
                <a:ea typeface="+mn-ea"/>
              </a:rPr>
              <a:t>防止重放攻击。这里使用了一个计数器，即“新鲜度值”。</a:t>
            </a:r>
            <a:endParaRPr lang="en-US" altLang="zh-CN" sz="1800" kern="0" dirty="0">
              <a:solidFill>
                <a:schemeClr val="tx1"/>
              </a:solidFill>
              <a:latin typeface="+mn-ea"/>
              <a:ea typeface="+mn-ea"/>
            </a:endParaRPr>
          </a:p>
        </p:txBody>
      </p:sp>
      <p:sp>
        <p:nvSpPr>
          <p:cNvPr id="8" name="テキスト ボックス 7">
            <a:extLst>
              <a:ext uri="{FF2B5EF4-FFF2-40B4-BE49-F238E27FC236}">
                <a16:creationId xmlns:a16="http://schemas.microsoft.com/office/drawing/2014/main" id="{0B5C26EA-812F-4C46-85B1-6763711E42CD}"/>
              </a:ext>
            </a:extLst>
          </p:cNvPr>
          <p:cNvSpPr txBox="1"/>
          <p:nvPr/>
        </p:nvSpPr>
        <p:spPr>
          <a:xfrm>
            <a:off x="168274" y="5805264"/>
            <a:ext cx="8652198" cy="646331"/>
          </a:xfrm>
          <a:prstGeom prst="rect">
            <a:avLst/>
          </a:prstGeom>
          <a:noFill/>
        </p:spPr>
        <p:txBody>
          <a:bodyPr wrap="square">
            <a:spAutoFit/>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 </a:t>
            </a:r>
            <a:r>
              <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rPr>
              <a:t>MAC</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：秘钥</a:t>
            </a:r>
            <a:r>
              <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rPr>
              <a:t>Key</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、“安全</a:t>
            </a:r>
            <a:r>
              <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rPr>
              <a:t>I-PDU</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”的数据标识符和新鲜度值等经过某个生成器生成的唯一身份认证数字字符串</a:t>
            </a:r>
          </a:p>
        </p:txBody>
      </p:sp>
    </p:spTree>
    <p:extLst>
      <p:ext uri="{BB962C8B-B14F-4D97-AF65-F5344CB8AC3E}">
        <p14:creationId xmlns:p14="http://schemas.microsoft.com/office/powerpoint/2010/main" val="1087192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安全车载通信</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415607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1800" kern="0" dirty="0">
                <a:latin typeface="+mn-ea"/>
                <a:ea typeface="+mn-ea"/>
              </a:rPr>
              <a:t> </a:t>
            </a:r>
            <a:r>
              <a:rPr lang="en-US" altLang="zh-CN" sz="2000" kern="0" dirty="0">
                <a:latin typeface="+mn-ea"/>
                <a:ea typeface="+mn-ea"/>
              </a:rPr>
              <a:t>SecOC</a:t>
            </a:r>
            <a:r>
              <a:rPr lang="zh-CN" altLang="en-US" sz="2000" kern="0" dirty="0">
                <a:latin typeface="+mn-ea"/>
                <a:ea typeface="+mn-ea"/>
              </a:rPr>
              <a:t>交互模块</a:t>
            </a:r>
            <a:endParaRPr lang="en-US" altLang="zh-CN" sz="2000" kern="0" dirty="0">
              <a:latin typeface="+mn-ea"/>
              <a:ea typeface="+mn-ea"/>
            </a:endParaRPr>
          </a:p>
          <a:p>
            <a:pPr>
              <a:buFont typeface="Wingdings" panose="05000000000000000000" pitchFamily="2" charset="2"/>
              <a:buChar char="ü"/>
            </a:pPr>
            <a:r>
              <a:rPr lang="en-US" altLang="zh-CN" sz="1800" kern="0" dirty="0">
                <a:latin typeface="+mn-ea"/>
                <a:ea typeface="+mn-ea"/>
              </a:rPr>
              <a:t>SecOC</a:t>
            </a:r>
            <a:r>
              <a:rPr lang="zh-CN" altLang="en-US" sz="1800" kern="0" dirty="0">
                <a:latin typeface="+mn-ea"/>
                <a:ea typeface="+mn-ea"/>
              </a:rPr>
              <a:t>主要和</a:t>
            </a:r>
            <a:r>
              <a:rPr lang="en-US" altLang="zh-CN" sz="1800" kern="0" dirty="0" err="1">
                <a:latin typeface="+mn-ea"/>
                <a:ea typeface="+mn-ea"/>
              </a:rPr>
              <a:t>Csm</a:t>
            </a:r>
            <a:r>
              <a:rPr lang="zh-CN" altLang="en-US" sz="1800" kern="0" dirty="0">
                <a:latin typeface="+mn-ea"/>
                <a:ea typeface="+mn-ea"/>
              </a:rPr>
              <a:t>模块以及</a:t>
            </a:r>
            <a:r>
              <a:rPr lang="en-US" altLang="zh-CN" sz="1800" kern="0" dirty="0">
                <a:latin typeface="+mn-ea"/>
                <a:ea typeface="+mn-ea"/>
              </a:rPr>
              <a:t>PDUR</a:t>
            </a:r>
            <a:r>
              <a:rPr lang="zh-CN" altLang="en-US" sz="1800" kern="0" dirty="0">
                <a:latin typeface="+mn-ea"/>
                <a:ea typeface="+mn-ea"/>
              </a:rPr>
              <a:t>模块交互；</a:t>
            </a:r>
          </a:p>
          <a:p>
            <a:pPr>
              <a:buFont typeface="Wingdings" panose="05000000000000000000" pitchFamily="2" charset="2"/>
              <a:buChar char="ü"/>
            </a:pPr>
            <a:r>
              <a:rPr lang="en-US" altLang="zh-CN" sz="1800" kern="0" dirty="0" err="1">
                <a:latin typeface="+mn-ea"/>
                <a:ea typeface="+mn-ea"/>
              </a:rPr>
              <a:t>Csm</a:t>
            </a:r>
            <a:r>
              <a:rPr lang="zh-CN" altLang="en-US" sz="1800" kern="0" dirty="0">
                <a:latin typeface="+mn-ea"/>
                <a:ea typeface="+mn-ea"/>
              </a:rPr>
              <a:t>模块为</a:t>
            </a:r>
            <a:r>
              <a:rPr lang="en-US" altLang="zh-CN" sz="1800" kern="0" dirty="0">
                <a:latin typeface="+mn-ea"/>
                <a:ea typeface="+mn-ea"/>
              </a:rPr>
              <a:t>SecOC</a:t>
            </a:r>
            <a:r>
              <a:rPr lang="zh-CN" altLang="en-US" sz="1800" b="1" kern="0" dirty="0">
                <a:solidFill>
                  <a:srgbClr val="FF0000"/>
                </a:solidFill>
                <a:latin typeface="+mn-ea"/>
                <a:ea typeface="+mn-ea"/>
              </a:rPr>
              <a:t>提供密码服务</a:t>
            </a:r>
            <a:r>
              <a:rPr lang="zh-CN" altLang="en-US" sz="1800" kern="0" dirty="0">
                <a:latin typeface="+mn-ea"/>
                <a:ea typeface="+mn-ea"/>
              </a:rPr>
              <a:t>；</a:t>
            </a:r>
          </a:p>
          <a:p>
            <a:pPr>
              <a:buFont typeface="Wingdings" panose="05000000000000000000" pitchFamily="2" charset="2"/>
              <a:buChar char="ü"/>
            </a:pPr>
            <a:r>
              <a:rPr lang="en-US" altLang="zh-CN" sz="1800" kern="0" dirty="0">
                <a:latin typeface="+mn-ea"/>
                <a:ea typeface="+mn-ea"/>
              </a:rPr>
              <a:t>PDUR</a:t>
            </a:r>
            <a:r>
              <a:rPr lang="zh-CN" altLang="en-US" sz="1800" b="1" kern="0" dirty="0">
                <a:solidFill>
                  <a:srgbClr val="FF0000"/>
                </a:solidFill>
                <a:latin typeface="+mn-ea"/>
                <a:ea typeface="+mn-ea"/>
              </a:rPr>
              <a:t>主要进行</a:t>
            </a:r>
            <a:r>
              <a:rPr lang="en-US" altLang="zh-CN" sz="1800" b="1" kern="0" dirty="0">
                <a:solidFill>
                  <a:srgbClr val="FF0000"/>
                </a:solidFill>
                <a:latin typeface="+mn-ea"/>
                <a:ea typeface="+mn-ea"/>
              </a:rPr>
              <a:t>MAC</a:t>
            </a:r>
            <a:r>
              <a:rPr lang="zh-CN" altLang="en-US" sz="1800" b="1" kern="0" dirty="0">
                <a:solidFill>
                  <a:srgbClr val="FF0000"/>
                </a:solidFill>
                <a:latin typeface="+mn-ea"/>
                <a:ea typeface="+mn-ea"/>
              </a:rPr>
              <a:t>以及新鲜值处理</a:t>
            </a:r>
            <a:endParaRPr lang="en-US" altLang="zh-CN" sz="1800" b="1" kern="0" dirty="0">
              <a:solidFill>
                <a:srgbClr val="FF0000"/>
              </a:solidFill>
              <a:latin typeface="+mn-ea"/>
              <a:ea typeface="+mn-ea"/>
            </a:endParaRPr>
          </a:p>
        </p:txBody>
      </p:sp>
      <p:pic>
        <p:nvPicPr>
          <p:cNvPr id="12290" name="Picture 2">
            <a:extLst>
              <a:ext uri="{FF2B5EF4-FFF2-40B4-BE49-F238E27FC236}">
                <a16:creationId xmlns:a16="http://schemas.microsoft.com/office/drawing/2014/main" id="{303E239F-8473-443D-A407-FD931233D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508" y="1268759"/>
            <a:ext cx="4819650" cy="4895850"/>
          </a:xfrm>
          <a:prstGeom prst="rect">
            <a:avLst/>
          </a:prstGeom>
          <a:noFill/>
          <a:extLst>
            <a:ext uri="{909E8E84-426E-40DD-AFC4-6F175D3DCCD1}">
              <a14:hiddenFill xmlns:a14="http://schemas.microsoft.com/office/drawing/2010/main">
                <a:solidFill>
                  <a:srgbClr val="FFFFFF"/>
                </a:solidFill>
              </a14:hiddenFill>
            </a:ext>
          </a:extLst>
        </p:spPr>
      </p:pic>
      <p:sp>
        <p:nvSpPr>
          <p:cNvPr id="6" name="コンテンツ プレースホルダー 2">
            <a:extLst>
              <a:ext uri="{FF2B5EF4-FFF2-40B4-BE49-F238E27FC236}">
                <a16:creationId xmlns:a16="http://schemas.microsoft.com/office/drawing/2014/main" id="{E841560F-8F77-46B1-982B-7654BC46FDCA}"/>
              </a:ext>
            </a:extLst>
          </p:cNvPr>
          <p:cNvSpPr txBox="1">
            <a:spLocks/>
          </p:cNvSpPr>
          <p:nvPr/>
        </p:nvSpPr>
        <p:spPr bwMode="gray">
          <a:xfrm>
            <a:off x="168274" y="2996953"/>
            <a:ext cx="415607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1800" kern="0" dirty="0">
                <a:latin typeface="+mn-ea"/>
                <a:ea typeface="+mn-ea"/>
              </a:rPr>
              <a:t> </a:t>
            </a:r>
            <a:r>
              <a:rPr lang="zh-CN" altLang="en-US" sz="2000" kern="0" dirty="0">
                <a:latin typeface="+mn-ea"/>
                <a:ea typeface="+mn-ea"/>
              </a:rPr>
              <a:t>交互流程</a:t>
            </a:r>
            <a:endParaRPr lang="en-US" altLang="zh-CN" sz="2000" kern="0" dirty="0">
              <a:latin typeface="+mn-ea"/>
              <a:ea typeface="+mn-ea"/>
            </a:endParaRPr>
          </a:p>
          <a:p>
            <a:pPr>
              <a:buFont typeface="Wingdings" panose="05000000000000000000" pitchFamily="2" charset="2"/>
              <a:buChar char="ü"/>
            </a:pPr>
            <a:r>
              <a:rPr lang="en-US" altLang="zh-CN" sz="1800" kern="0" dirty="0" err="1">
                <a:solidFill>
                  <a:schemeClr val="tx1"/>
                </a:solidFill>
                <a:latin typeface="+mn-ea"/>
                <a:ea typeface="+mn-ea"/>
              </a:rPr>
              <a:t>PduR</a:t>
            </a:r>
            <a:r>
              <a:rPr lang="zh-CN" altLang="en-US" sz="1800" kern="0" dirty="0">
                <a:solidFill>
                  <a:schemeClr val="tx1"/>
                </a:solidFill>
                <a:latin typeface="+mn-ea"/>
                <a:ea typeface="+mn-ea"/>
              </a:rPr>
              <a:t>负责将</a:t>
            </a:r>
            <a:r>
              <a:rPr lang="en-US" altLang="zh-CN" sz="1800" kern="0" dirty="0">
                <a:solidFill>
                  <a:schemeClr val="tx1"/>
                </a:solidFill>
                <a:latin typeface="+mn-ea"/>
                <a:ea typeface="+mn-ea"/>
              </a:rPr>
              <a:t>I-PDU</a:t>
            </a:r>
            <a:r>
              <a:rPr lang="zh-CN" altLang="en-US" sz="1800" kern="0" dirty="0">
                <a:solidFill>
                  <a:schemeClr val="tx1"/>
                </a:solidFill>
                <a:latin typeface="+mn-ea"/>
                <a:ea typeface="+mn-ea"/>
              </a:rPr>
              <a:t>路由到</a:t>
            </a:r>
            <a:r>
              <a:rPr lang="en-US" altLang="zh-CN" sz="1800" kern="0" dirty="0" err="1">
                <a:solidFill>
                  <a:schemeClr val="tx1"/>
                </a:solidFill>
                <a:latin typeface="+mn-ea"/>
                <a:ea typeface="+mn-ea"/>
              </a:rPr>
              <a:t>SecOC</a:t>
            </a:r>
            <a:endParaRPr lang="en-US" altLang="zh-CN" sz="1800" kern="0" dirty="0">
              <a:solidFill>
                <a:schemeClr val="tx1"/>
              </a:solidFill>
              <a:latin typeface="+mn-ea"/>
              <a:ea typeface="+mn-ea"/>
            </a:endParaRPr>
          </a:p>
          <a:p>
            <a:pPr>
              <a:buFont typeface="Wingdings" panose="05000000000000000000" pitchFamily="2" charset="2"/>
              <a:buChar char="ü"/>
            </a:pPr>
            <a:r>
              <a:rPr lang="en-US" altLang="zh-CN" sz="1800" kern="0" dirty="0" err="1">
                <a:solidFill>
                  <a:schemeClr val="tx1"/>
                </a:solidFill>
                <a:latin typeface="+mn-ea"/>
                <a:ea typeface="+mn-ea"/>
              </a:rPr>
              <a:t>SecOC</a:t>
            </a:r>
            <a:r>
              <a:rPr lang="zh-CN" altLang="en-US" sz="1800" kern="0" dirty="0">
                <a:solidFill>
                  <a:schemeClr val="tx1"/>
                </a:solidFill>
                <a:latin typeface="+mn-ea"/>
                <a:ea typeface="+mn-ea"/>
              </a:rPr>
              <a:t>添加或处理安全相关信息</a:t>
            </a:r>
            <a:r>
              <a:rPr lang="en-US" altLang="zh-CN" sz="1800" kern="0" dirty="0">
                <a:solidFill>
                  <a:schemeClr val="tx1"/>
                </a:solidFill>
                <a:latin typeface="+mn-ea"/>
                <a:ea typeface="+mn-ea"/>
              </a:rPr>
              <a:t>(</a:t>
            </a:r>
            <a:r>
              <a:rPr lang="zh-CN" altLang="en-US" sz="1800" kern="0" dirty="0">
                <a:solidFill>
                  <a:schemeClr val="tx1"/>
                </a:solidFill>
                <a:latin typeface="+mn-ea"/>
                <a:ea typeface="+mn-ea"/>
              </a:rPr>
              <a:t>调用</a:t>
            </a:r>
            <a:r>
              <a:rPr lang="en-US" altLang="zh-CN" sz="1800" kern="0" dirty="0">
                <a:solidFill>
                  <a:schemeClr val="tx1"/>
                </a:solidFill>
                <a:latin typeface="+mn-ea"/>
                <a:ea typeface="+mn-ea"/>
              </a:rPr>
              <a:t>CSM</a:t>
            </a:r>
            <a:r>
              <a:rPr lang="zh-CN" altLang="en-US" sz="1800" kern="0" dirty="0">
                <a:solidFill>
                  <a:schemeClr val="tx1"/>
                </a:solidFill>
                <a:latin typeface="+mn-ea"/>
                <a:ea typeface="+mn-ea"/>
              </a:rPr>
              <a:t>的密码服务</a:t>
            </a:r>
            <a:r>
              <a:rPr lang="en-US" altLang="zh-CN" sz="1800" kern="0" dirty="0">
                <a:solidFill>
                  <a:schemeClr val="tx1"/>
                </a:solidFill>
                <a:latin typeface="+mn-ea"/>
                <a:ea typeface="+mn-ea"/>
              </a:rPr>
              <a:t>)</a:t>
            </a:r>
            <a:r>
              <a:rPr lang="zh-CN" altLang="en-US" sz="1800" kern="0" dirty="0">
                <a:solidFill>
                  <a:schemeClr val="tx1"/>
                </a:solidFill>
                <a:latin typeface="+mn-ea"/>
                <a:ea typeface="+mn-ea"/>
              </a:rPr>
              <a:t>，并将结果以</a:t>
            </a:r>
            <a:r>
              <a:rPr lang="en-US" altLang="zh-CN" sz="1800" kern="0" dirty="0">
                <a:solidFill>
                  <a:schemeClr val="tx1"/>
                </a:solidFill>
                <a:latin typeface="+mn-ea"/>
                <a:ea typeface="+mn-ea"/>
              </a:rPr>
              <a:t>I-PDU</a:t>
            </a:r>
            <a:r>
              <a:rPr lang="zh-CN" altLang="en-US" sz="1800" kern="0" dirty="0">
                <a:solidFill>
                  <a:schemeClr val="tx1"/>
                </a:solidFill>
                <a:latin typeface="+mn-ea"/>
                <a:ea typeface="+mn-ea"/>
              </a:rPr>
              <a:t>的形式回播给</a:t>
            </a:r>
            <a:r>
              <a:rPr lang="en-US" altLang="zh-CN" sz="1800" kern="0" dirty="0" err="1">
                <a:solidFill>
                  <a:schemeClr val="tx1"/>
                </a:solidFill>
                <a:latin typeface="+mn-ea"/>
                <a:ea typeface="+mn-ea"/>
              </a:rPr>
              <a:t>PduR</a:t>
            </a:r>
            <a:endParaRPr lang="en-US" altLang="zh-CN" sz="1800" kern="0" dirty="0">
              <a:solidFill>
                <a:schemeClr val="tx1"/>
              </a:solidFill>
              <a:latin typeface="+mn-ea"/>
              <a:ea typeface="+mn-ea"/>
            </a:endParaRPr>
          </a:p>
          <a:p>
            <a:pPr>
              <a:buFont typeface="Wingdings" panose="05000000000000000000" pitchFamily="2" charset="2"/>
              <a:buChar char="ü"/>
            </a:pPr>
            <a:r>
              <a:rPr lang="en-US" altLang="zh-CN" sz="1800" kern="0" dirty="0" err="1">
                <a:solidFill>
                  <a:schemeClr val="tx1"/>
                </a:solidFill>
                <a:latin typeface="+mn-ea"/>
                <a:ea typeface="+mn-ea"/>
              </a:rPr>
              <a:t>PduR</a:t>
            </a:r>
            <a:r>
              <a:rPr lang="zh-CN" altLang="en-US" sz="1800" kern="0" dirty="0">
                <a:solidFill>
                  <a:schemeClr val="tx1"/>
                </a:solidFill>
                <a:latin typeface="+mn-ea"/>
                <a:ea typeface="+mn-ea"/>
              </a:rPr>
              <a:t>进一步路由新的</a:t>
            </a:r>
            <a:r>
              <a:rPr lang="en-US" altLang="zh-CN" sz="1800" kern="0" dirty="0">
                <a:solidFill>
                  <a:schemeClr val="tx1"/>
                </a:solidFill>
                <a:latin typeface="+mn-ea"/>
                <a:ea typeface="+mn-ea"/>
              </a:rPr>
              <a:t>I-PDU</a:t>
            </a:r>
          </a:p>
          <a:p>
            <a:pPr>
              <a:buFont typeface="Wingdings" panose="05000000000000000000" pitchFamily="2" charset="2"/>
              <a:buChar char="ü"/>
            </a:pPr>
            <a:endParaRPr lang="en-US" altLang="zh-CN" sz="1800" kern="0" dirty="0">
              <a:solidFill>
                <a:schemeClr val="tx1"/>
              </a:solidFill>
              <a:latin typeface="+mn-ea"/>
              <a:ea typeface="+mn-ea"/>
            </a:endParaRPr>
          </a:p>
        </p:txBody>
      </p:sp>
    </p:spTree>
    <p:extLst>
      <p:ext uri="{BB962C8B-B14F-4D97-AF65-F5344CB8AC3E}">
        <p14:creationId xmlns:p14="http://schemas.microsoft.com/office/powerpoint/2010/main" val="255357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安全车载通信</a:t>
            </a:r>
            <a:endParaRPr lang="en-US" altLang="zh-CN" sz="2400" kern="0" dirty="0">
              <a:latin typeface="微软雅黑"/>
              <a:ea typeface="微软雅黑"/>
              <a:cs typeface="Arial"/>
            </a:endParaRPr>
          </a:p>
        </p:txBody>
      </p:sp>
      <p:pic>
        <p:nvPicPr>
          <p:cNvPr id="13314" name="Picture 2">
            <a:extLst>
              <a:ext uri="{FF2B5EF4-FFF2-40B4-BE49-F238E27FC236}">
                <a16:creationId xmlns:a16="http://schemas.microsoft.com/office/drawing/2014/main" id="{26724614-6998-4DF8-964F-F35828B7B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52" y="1667570"/>
            <a:ext cx="8187295" cy="4690864"/>
          </a:xfrm>
          <a:prstGeom prst="rect">
            <a:avLst/>
          </a:prstGeom>
          <a:noFill/>
          <a:extLst>
            <a:ext uri="{909E8E84-426E-40DD-AFC4-6F175D3DCCD1}">
              <a14:hiddenFill xmlns:a14="http://schemas.microsoft.com/office/drawing/2010/main">
                <a:solidFill>
                  <a:srgbClr val="FFFFFF"/>
                </a:solidFill>
              </a14:hiddenFill>
            </a:ext>
          </a:extLst>
        </p:spPr>
      </p:pic>
      <p:sp>
        <p:nvSpPr>
          <p:cNvPr id="6" name="コンテンツ プレースホルダー 2">
            <a:extLst>
              <a:ext uri="{FF2B5EF4-FFF2-40B4-BE49-F238E27FC236}">
                <a16:creationId xmlns:a16="http://schemas.microsoft.com/office/drawing/2014/main" id="{554BAD70-4457-42AF-A316-60685206F3F2}"/>
              </a:ext>
            </a:extLst>
          </p:cNvPr>
          <p:cNvSpPr txBox="1">
            <a:spLocks/>
          </p:cNvSpPr>
          <p:nvPr/>
        </p:nvSpPr>
        <p:spPr bwMode="gray">
          <a:xfrm>
            <a:off x="168274" y="1268760"/>
            <a:ext cx="4156076"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1800" kern="0" dirty="0">
                <a:latin typeface="+mn-ea"/>
                <a:ea typeface="+mn-ea"/>
              </a:rPr>
              <a:t> </a:t>
            </a:r>
            <a:r>
              <a:rPr lang="en-US" altLang="zh-CN" sz="2000" kern="0" dirty="0">
                <a:latin typeface="+mn-ea"/>
                <a:ea typeface="+mn-ea"/>
              </a:rPr>
              <a:t>SecOC</a:t>
            </a:r>
            <a:r>
              <a:rPr lang="zh-CN" altLang="en-US" sz="2000" kern="0" dirty="0">
                <a:latin typeface="+mn-ea"/>
                <a:ea typeface="+mn-ea"/>
              </a:rPr>
              <a:t>通信</a:t>
            </a:r>
            <a:endParaRPr lang="en-US" altLang="zh-CN" sz="2000" kern="0" dirty="0">
              <a:latin typeface="+mn-ea"/>
              <a:ea typeface="+mn-ea"/>
            </a:endParaRPr>
          </a:p>
        </p:txBody>
      </p:sp>
    </p:spTree>
    <p:extLst>
      <p:ext uri="{BB962C8B-B14F-4D97-AF65-F5344CB8AC3E}">
        <p14:creationId xmlns:p14="http://schemas.microsoft.com/office/powerpoint/2010/main" val="317637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786813" cy="151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1800" kern="0" dirty="0">
                <a:latin typeface="微软雅黑"/>
                <a:ea typeface="微软雅黑"/>
                <a:cs typeface="Arial"/>
              </a:rPr>
              <a:t>当前自动驾驶汽车研发朝智能化和网联化两个方向发展，都离不开</a:t>
            </a:r>
            <a:r>
              <a:rPr lang="zh-CN" altLang="en-US" sz="1800" b="1" kern="0" dirty="0">
                <a:solidFill>
                  <a:srgbClr val="FF0000"/>
                </a:solidFill>
                <a:latin typeface="微软雅黑"/>
                <a:ea typeface="微软雅黑"/>
                <a:cs typeface="Arial"/>
              </a:rPr>
              <a:t>网络</a:t>
            </a:r>
            <a:r>
              <a:rPr lang="zh-CN" altLang="en-US" sz="1800" kern="0" dirty="0">
                <a:latin typeface="微软雅黑"/>
                <a:ea typeface="微软雅黑"/>
                <a:cs typeface="Arial"/>
              </a:rPr>
              <a:t>的掣肘</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kern="0" dirty="0">
                <a:latin typeface="微软雅黑"/>
                <a:ea typeface="微软雅黑"/>
                <a:cs typeface="Arial"/>
              </a:rPr>
              <a:t>智能化依靠车辆自身的车载传感器，汽车自主获取信息、作出决策，完成驾驶行为；</a:t>
            </a:r>
            <a:endParaRPr lang="en-US" altLang="zh-CN" sz="1800" kern="0" dirty="0">
              <a:latin typeface="微软雅黑"/>
              <a:ea typeface="微软雅黑"/>
              <a:cs typeface="Arial"/>
            </a:endParaRPr>
          </a:p>
          <a:p>
            <a:pPr>
              <a:buFont typeface="Wingdings" panose="05000000000000000000" pitchFamily="2" charset="2"/>
              <a:buChar char="ü"/>
            </a:pPr>
            <a:r>
              <a:rPr lang="zh-CN" altLang="en-US" sz="1800" kern="0" dirty="0">
                <a:latin typeface="微软雅黑"/>
                <a:ea typeface="微软雅黑"/>
                <a:cs typeface="Arial"/>
              </a:rPr>
              <a:t>网联化通过通信技术，汽车与外部环境交互信息获得决策和控制车辆运行能力</a:t>
            </a:r>
            <a:endParaRPr lang="ja-JP" altLang="en-US" sz="1800" kern="0" dirty="0">
              <a:latin typeface="+mn-ea"/>
              <a:ea typeface="+mn-ea"/>
            </a:endParaRPr>
          </a:p>
        </p:txBody>
      </p:sp>
      <p:pic>
        <p:nvPicPr>
          <p:cNvPr id="4" name="Picture 2">
            <a:extLst>
              <a:ext uri="{FF2B5EF4-FFF2-40B4-BE49-F238E27FC236}">
                <a16:creationId xmlns:a16="http://schemas.microsoft.com/office/drawing/2014/main" id="{EDB4401C-909D-4124-A032-70789882C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2780926"/>
            <a:ext cx="5780906" cy="2984367"/>
          </a:xfrm>
          <a:prstGeom prst="rect">
            <a:avLst/>
          </a:prstGeom>
          <a:noFill/>
          <a:extLst>
            <a:ext uri="{909E8E84-426E-40DD-AFC4-6F175D3DCCD1}">
              <a14:hiddenFill xmlns:a14="http://schemas.microsoft.com/office/drawing/2010/main">
                <a:solidFill>
                  <a:srgbClr val="FFFFFF"/>
                </a:solidFill>
              </a14:hiddenFill>
            </a:ext>
          </a:extLst>
        </p:spPr>
      </p:pic>
      <p:sp>
        <p:nvSpPr>
          <p:cNvPr id="34" name="コンテンツ プレースホルダー 2">
            <a:extLst>
              <a:ext uri="{FF2B5EF4-FFF2-40B4-BE49-F238E27FC236}">
                <a16:creationId xmlns:a16="http://schemas.microsoft.com/office/drawing/2014/main" id="{B46E4F15-C944-4034-B5BF-8CDA37535D2C}"/>
              </a:ext>
            </a:extLst>
          </p:cNvPr>
          <p:cNvSpPr txBox="1">
            <a:spLocks/>
          </p:cNvSpPr>
          <p:nvPr/>
        </p:nvSpPr>
        <p:spPr bwMode="gray">
          <a:xfrm>
            <a:off x="168274" y="2420888"/>
            <a:ext cx="3509964" cy="387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zh-CN" altLang="en-US" sz="1800" b="1" kern="0" dirty="0">
                <a:solidFill>
                  <a:srgbClr val="FF0000"/>
                </a:solidFill>
                <a:latin typeface="微软雅黑"/>
                <a:ea typeface="微软雅黑"/>
                <a:cs typeface="Arial"/>
              </a:rPr>
              <a:t>车联安全</a:t>
            </a:r>
            <a:endParaRPr lang="en-US" altLang="zh-CN" sz="1800" b="1" kern="0" dirty="0">
              <a:solidFill>
                <a:srgbClr val="FF0000"/>
              </a:solidFill>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安卓应用下载</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远程</a:t>
            </a:r>
            <a:r>
              <a:rPr lang="en-US" altLang="zh-CN" sz="1600" kern="0" dirty="0">
                <a:latin typeface="微软雅黑"/>
                <a:ea typeface="微软雅黑"/>
                <a:cs typeface="Arial"/>
              </a:rPr>
              <a:t>ECU</a:t>
            </a:r>
            <a:r>
              <a:rPr lang="zh-CN" altLang="en-US" sz="1600" kern="0" dirty="0">
                <a:latin typeface="微软雅黑"/>
                <a:ea typeface="微软雅黑"/>
                <a:cs typeface="Arial"/>
              </a:rPr>
              <a:t>固件更新</a:t>
            </a:r>
            <a:r>
              <a:rPr lang="en-US" altLang="zh-CN" sz="1600" kern="0" dirty="0">
                <a:latin typeface="微软雅黑"/>
                <a:ea typeface="微软雅黑"/>
                <a:cs typeface="Arial"/>
              </a:rPr>
              <a:t>OTA</a:t>
            </a:r>
          </a:p>
          <a:p>
            <a:pPr>
              <a:buFont typeface="Wingdings" panose="05000000000000000000" pitchFamily="2" charset="2"/>
              <a:buChar char="ü"/>
            </a:pPr>
            <a:r>
              <a:rPr lang="zh-CN" altLang="en-US" sz="1600" kern="0" dirty="0">
                <a:latin typeface="微软雅黑"/>
                <a:ea typeface="微软雅黑"/>
                <a:cs typeface="Arial"/>
              </a:rPr>
              <a:t>政府部门和保险部门黑盒子</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车间通信</a:t>
            </a:r>
            <a:endParaRPr lang="en-US" altLang="zh-CN" sz="1600" kern="0" dirty="0">
              <a:latin typeface="微软雅黑"/>
              <a:ea typeface="微软雅黑"/>
              <a:cs typeface="Arial"/>
            </a:endParaRPr>
          </a:p>
          <a:p>
            <a:pPr>
              <a:buFont typeface="Wingdings" panose="05000000000000000000" pitchFamily="2" charset="2"/>
              <a:buChar char="ü"/>
            </a:pPr>
            <a:endParaRPr lang="en-US" altLang="zh-CN" sz="1600" kern="0" dirty="0">
              <a:latin typeface="微软雅黑"/>
              <a:ea typeface="微软雅黑"/>
              <a:cs typeface="Arial"/>
            </a:endParaRPr>
          </a:p>
          <a:p>
            <a:pPr>
              <a:buFont typeface="Wingdings" panose="05000000000000000000" pitchFamily="2" charset="2"/>
              <a:buChar char="Ø"/>
            </a:pPr>
            <a:r>
              <a:rPr lang="zh-CN" altLang="en-US" sz="1800" b="1" kern="0" dirty="0">
                <a:solidFill>
                  <a:srgbClr val="FF0000"/>
                </a:solidFill>
                <a:latin typeface="微软雅黑"/>
                <a:ea typeface="微软雅黑"/>
                <a:cs typeface="Arial"/>
              </a:rPr>
              <a:t>车内安全</a:t>
            </a:r>
            <a:endParaRPr lang="en-US" altLang="zh-CN" sz="1800" b="1" kern="0" dirty="0">
              <a:solidFill>
                <a:srgbClr val="FF0000"/>
              </a:solidFill>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防盗</a:t>
            </a:r>
            <a:r>
              <a:rPr lang="en-US" altLang="zh-CN" sz="1600" kern="0" dirty="0">
                <a:latin typeface="微软雅黑"/>
                <a:ea typeface="微软雅黑"/>
                <a:cs typeface="Arial"/>
              </a:rPr>
              <a:t>/</a:t>
            </a:r>
            <a:r>
              <a:rPr lang="zh-CN" altLang="en-US" sz="1600" kern="0" dirty="0">
                <a:latin typeface="微软雅黑"/>
                <a:ea typeface="微软雅黑"/>
                <a:cs typeface="Arial"/>
              </a:rPr>
              <a:t>零部件保护</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里程保护</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发动机特性 </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乘客数据</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安全启动和信任链</a:t>
            </a:r>
            <a:endParaRPr lang="en-US" altLang="zh-CN" sz="1600" kern="0" dirty="0">
              <a:latin typeface="微软雅黑"/>
              <a:ea typeface="微软雅黑"/>
              <a:cs typeface="Arial"/>
            </a:endParaRPr>
          </a:p>
          <a:p>
            <a:pPr>
              <a:buFont typeface="Wingdings" panose="05000000000000000000" pitchFamily="2" charset="2"/>
              <a:buChar char="ü"/>
            </a:pPr>
            <a:r>
              <a:rPr lang="zh-CN" altLang="en-US" sz="1600" kern="0" dirty="0">
                <a:latin typeface="微软雅黑"/>
                <a:ea typeface="微软雅黑"/>
                <a:cs typeface="Arial"/>
              </a:rPr>
              <a:t>安全通信 </a:t>
            </a:r>
            <a:endParaRPr lang="en-US" altLang="zh-CN" sz="1600" kern="0" dirty="0">
              <a:latin typeface="微软雅黑"/>
              <a:ea typeface="微软雅黑"/>
              <a:cs typeface="Arial"/>
            </a:endParaRPr>
          </a:p>
        </p:txBody>
      </p:sp>
    </p:spTree>
    <p:extLst>
      <p:ext uri="{BB962C8B-B14F-4D97-AF65-F5344CB8AC3E}">
        <p14:creationId xmlns:p14="http://schemas.microsoft.com/office/powerpoint/2010/main" val="4186835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安全车载通信</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4187702" cy="505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1800" kern="0" dirty="0">
                <a:latin typeface="+mn-ea"/>
                <a:ea typeface="+mn-ea"/>
              </a:rPr>
              <a:t> </a:t>
            </a:r>
            <a:r>
              <a:rPr lang="en-US" altLang="zh-CN" sz="2000" kern="0" dirty="0">
                <a:latin typeface="+mn-ea"/>
                <a:ea typeface="+mn-ea"/>
              </a:rPr>
              <a:t>SecOC</a:t>
            </a:r>
          </a:p>
          <a:p>
            <a:pPr>
              <a:buFont typeface="Wingdings" panose="05000000000000000000" pitchFamily="2" charset="2"/>
              <a:buChar char="ü"/>
            </a:pPr>
            <a:r>
              <a:rPr lang="zh-CN" altLang="en-US" sz="1800" kern="0" dirty="0">
                <a:latin typeface="+mn-ea"/>
                <a:ea typeface="+mn-ea"/>
              </a:rPr>
              <a:t>发送方：</a:t>
            </a:r>
          </a:p>
          <a:p>
            <a:pPr marL="0" indent="0">
              <a:buNone/>
            </a:pPr>
            <a:r>
              <a:rPr lang="en-US" altLang="zh-CN" sz="1800" kern="0" dirty="0">
                <a:latin typeface="+mn-ea"/>
                <a:ea typeface="+mn-ea"/>
              </a:rPr>
              <a:t>1</a:t>
            </a:r>
            <a:r>
              <a:rPr lang="zh-CN" altLang="en-US" sz="1800" kern="0" dirty="0">
                <a:latin typeface="+mn-ea"/>
                <a:ea typeface="+mn-ea"/>
              </a:rPr>
              <a:t>）插入新鲜值 </a:t>
            </a:r>
            <a:r>
              <a:rPr lang="en-US" altLang="zh-CN" sz="1800" kern="0" dirty="0" err="1">
                <a:latin typeface="+mn-ea"/>
                <a:ea typeface="+mn-ea"/>
              </a:rPr>
              <a:t>cnt</a:t>
            </a:r>
            <a:r>
              <a:rPr lang="en-US" altLang="zh-CN" sz="1800" kern="0" dirty="0">
                <a:latin typeface="+mn-ea"/>
                <a:ea typeface="+mn-ea"/>
              </a:rPr>
              <a:t> </a:t>
            </a:r>
            <a:r>
              <a:rPr lang="zh-CN" altLang="en-US" sz="1800" kern="0" dirty="0">
                <a:latin typeface="+mn-ea"/>
                <a:ea typeface="+mn-ea"/>
              </a:rPr>
              <a:t>或 </a:t>
            </a:r>
            <a:r>
              <a:rPr lang="en-US" altLang="zh-CN" sz="1800" kern="0" dirty="0">
                <a:latin typeface="+mn-ea"/>
                <a:ea typeface="+mn-ea"/>
              </a:rPr>
              <a:t>timestamp </a:t>
            </a:r>
            <a:r>
              <a:rPr lang="zh-CN" altLang="en-US" sz="1800" kern="0" dirty="0">
                <a:latin typeface="+mn-ea"/>
                <a:ea typeface="+mn-ea"/>
              </a:rPr>
              <a:t>得到</a:t>
            </a:r>
            <a:r>
              <a:rPr lang="en-US" altLang="zh-CN" sz="1800" kern="0" dirty="0">
                <a:latin typeface="+mn-ea"/>
                <a:ea typeface="+mn-ea"/>
              </a:rPr>
              <a:t>PDU+CNT</a:t>
            </a:r>
          </a:p>
          <a:p>
            <a:pPr marL="0" indent="0">
              <a:buNone/>
            </a:pPr>
            <a:r>
              <a:rPr lang="en-US" altLang="zh-CN" sz="1800" kern="0" dirty="0">
                <a:latin typeface="+mn-ea"/>
                <a:ea typeface="+mn-ea"/>
              </a:rPr>
              <a:t>2</a:t>
            </a:r>
            <a:r>
              <a:rPr lang="zh-CN" altLang="en-US" sz="1800" kern="0" dirty="0">
                <a:latin typeface="+mn-ea"/>
                <a:ea typeface="+mn-ea"/>
              </a:rPr>
              <a:t>）将</a:t>
            </a:r>
            <a:r>
              <a:rPr lang="en-US" altLang="zh-CN" sz="1800" kern="0" dirty="0">
                <a:latin typeface="+mn-ea"/>
                <a:ea typeface="+mn-ea"/>
              </a:rPr>
              <a:t>PDU+CNT </a:t>
            </a:r>
            <a:r>
              <a:rPr lang="zh-CN" altLang="en-US" sz="1800" kern="0" dirty="0">
                <a:latin typeface="+mn-ea"/>
                <a:ea typeface="+mn-ea"/>
              </a:rPr>
              <a:t>经过秘钥</a:t>
            </a:r>
            <a:r>
              <a:rPr lang="en-US" altLang="zh-CN" sz="1800" kern="0" dirty="0">
                <a:latin typeface="+mn-ea"/>
                <a:ea typeface="+mn-ea"/>
              </a:rPr>
              <a:t>K </a:t>
            </a:r>
            <a:r>
              <a:rPr lang="zh-CN" altLang="en-US" sz="1800" kern="0" dirty="0">
                <a:latin typeface="+mn-ea"/>
                <a:ea typeface="+mn-ea"/>
              </a:rPr>
              <a:t>加密产生</a:t>
            </a:r>
            <a:r>
              <a:rPr lang="en-US" altLang="zh-CN" sz="1800" kern="0" dirty="0">
                <a:latin typeface="+mn-ea"/>
                <a:ea typeface="+mn-ea"/>
              </a:rPr>
              <a:t>MAC=</a:t>
            </a:r>
            <a:r>
              <a:rPr lang="en-US" altLang="zh-CN" sz="1800" kern="0" dirty="0" err="1">
                <a:latin typeface="+mn-ea"/>
                <a:ea typeface="+mn-ea"/>
              </a:rPr>
              <a:t>En</a:t>
            </a:r>
            <a:r>
              <a:rPr lang="en-US" altLang="zh-CN" sz="1800" kern="0" dirty="0">
                <a:latin typeface="+mn-ea"/>
                <a:ea typeface="+mn-ea"/>
              </a:rPr>
              <a:t>(PDU+CNT,K);</a:t>
            </a:r>
          </a:p>
          <a:p>
            <a:pPr marL="0" indent="0">
              <a:buNone/>
            </a:pPr>
            <a:r>
              <a:rPr lang="en-US" altLang="zh-CN" sz="1800" kern="0" dirty="0">
                <a:latin typeface="+mn-ea"/>
                <a:ea typeface="+mn-ea"/>
              </a:rPr>
              <a:t>3</a:t>
            </a:r>
            <a:r>
              <a:rPr lang="zh-CN" altLang="en-US" sz="1800" kern="0" dirty="0">
                <a:latin typeface="+mn-ea"/>
                <a:ea typeface="+mn-ea"/>
              </a:rPr>
              <a:t>）将</a:t>
            </a:r>
            <a:r>
              <a:rPr lang="en-US" altLang="zh-CN" sz="1800" kern="0" dirty="0">
                <a:latin typeface="+mn-ea"/>
                <a:ea typeface="+mn-ea"/>
              </a:rPr>
              <a:t>MAC</a:t>
            </a:r>
            <a:r>
              <a:rPr lang="zh-CN" altLang="en-US" sz="1800" kern="0" dirty="0">
                <a:latin typeface="+mn-ea"/>
                <a:ea typeface="+mn-ea"/>
              </a:rPr>
              <a:t>插入到消息 得到 </a:t>
            </a:r>
            <a:r>
              <a:rPr lang="en-US" altLang="zh-CN" sz="1800" kern="0" dirty="0">
                <a:latin typeface="+mn-ea"/>
                <a:ea typeface="+mn-ea"/>
              </a:rPr>
              <a:t>PDU+CNT+MAC</a:t>
            </a:r>
          </a:p>
          <a:p>
            <a:pPr marL="0" indent="0">
              <a:buNone/>
            </a:pPr>
            <a:r>
              <a:rPr lang="en-US" altLang="zh-CN" sz="1800" kern="0" dirty="0">
                <a:latin typeface="+mn-ea"/>
                <a:ea typeface="+mn-ea"/>
              </a:rPr>
              <a:t>4</a:t>
            </a:r>
            <a:r>
              <a:rPr lang="zh-CN" altLang="en-US" sz="1800" kern="0" dirty="0">
                <a:latin typeface="+mn-ea"/>
                <a:ea typeface="+mn-ea"/>
              </a:rPr>
              <a:t>）将完整的消息发送到总线</a:t>
            </a:r>
          </a:p>
          <a:p>
            <a:pPr marL="0" indent="0">
              <a:buNone/>
            </a:pPr>
            <a:endParaRPr lang="zh-CN" altLang="en-US" sz="1800" kern="0" dirty="0">
              <a:latin typeface="+mn-ea"/>
              <a:ea typeface="+mn-ea"/>
            </a:endParaRPr>
          </a:p>
        </p:txBody>
      </p:sp>
      <p:pic>
        <p:nvPicPr>
          <p:cNvPr id="7" name="Picture 2">
            <a:extLst>
              <a:ext uri="{FF2B5EF4-FFF2-40B4-BE49-F238E27FC236}">
                <a16:creationId xmlns:a16="http://schemas.microsoft.com/office/drawing/2014/main" id="{4245F2AA-33DB-49F4-A92F-724B2DB363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4561681" y="1596768"/>
            <a:ext cx="4093648" cy="469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139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zh-CN" sz="2400" kern="0" dirty="0">
                <a:latin typeface="微软雅黑"/>
                <a:ea typeface="微软雅黑"/>
                <a:cs typeface="Arial"/>
              </a:rPr>
              <a:t>Autosar</a:t>
            </a:r>
            <a:r>
              <a:rPr lang="zh-CN" altLang="en-US" sz="2400" kern="0" dirty="0">
                <a:latin typeface="微软雅黑"/>
                <a:ea typeface="微软雅黑"/>
                <a:cs typeface="Arial"/>
              </a:rPr>
              <a:t>安全车载通信</a:t>
            </a:r>
            <a:endParaRPr lang="en-US" altLang="zh-CN" sz="2400" kern="0" dirty="0">
              <a:latin typeface="微软雅黑"/>
              <a:ea typeface="微软雅黑"/>
              <a:cs typeface="Arial"/>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4187702" cy="505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1800" kern="0" dirty="0">
                <a:latin typeface="+mn-ea"/>
                <a:ea typeface="+mn-ea"/>
              </a:rPr>
              <a:t> </a:t>
            </a:r>
            <a:r>
              <a:rPr lang="en-US" altLang="zh-CN" sz="2000" kern="0" dirty="0">
                <a:latin typeface="+mn-ea"/>
                <a:ea typeface="+mn-ea"/>
              </a:rPr>
              <a:t>SecOC</a:t>
            </a:r>
            <a:endParaRPr lang="zh-CN" altLang="en-US" sz="1800" kern="0" dirty="0">
              <a:latin typeface="+mn-ea"/>
              <a:ea typeface="+mn-ea"/>
            </a:endParaRPr>
          </a:p>
          <a:p>
            <a:pPr>
              <a:buFont typeface="Wingdings" panose="05000000000000000000" pitchFamily="2" charset="2"/>
              <a:buChar char="ü"/>
            </a:pPr>
            <a:r>
              <a:rPr lang="zh-CN" altLang="en-US" sz="1800" kern="0" dirty="0">
                <a:latin typeface="+mn-ea"/>
                <a:ea typeface="+mn-ea"/>
              </a:rPr>
              <a:t>接收方：</a:t>
            </a:r>
          </a:p>
          <a:p>
            <a:pPr marL="0" indent="0">
              <a:buNone/>
            </a:pPr>
            <a:r>
              <a:rPr lang="en-US" altLang="zh-CN" sz="1800" kern="0" dirty="0">
                <a:latin typeface="+mn-ea"/>
                <a:ea typeface="+mn-ea"/>
              </a:rPr>
              <a:t>1</a:t>
            </a:r>
            <a:r>
              <a:rPr lang="zh-CN" altLang="en-US" sz="1800" kern="0" dirty="0">
                <a:latin typeface="+mn-ea"/>
                <a:ea typeface="+mn-ea"/>
              </a:rPr>
              <a:t>）</a:t>
            </a:r>
            <a:r>
              <a:rPr lang="en-US" altLang="zh-CN" sz="1800" kern="0" dirty="0">
                <a:latin typeface="+mn-ea"/>
                <a:ea typeface="+mn-ea"/>
              </a:rPr>
              <a:t> </a:t>
            </a:r>
            <a:r>
              <a:rPr lang="zh-CN" altLang="en-US" sz="1800" kern="0" dirty="0">
                <a:latin typeface="+mn-ea"/>
                <a:ea typeface="+mn-ea"/>
              </a:rPr>
              <a:t>接收消息后，获得</a:t>
            </a:r>
            <a:r>
              <a:rPr lang="en-US" altLang="zh-CN" sz="1800" kern="0" dirty="0">
                <a:latin typeface="+mn-ea"/>
                <a:ea typeface="+mn-ea"/>
              </a:rPr>
              <a:t>PDU+CNT+MAC</a:t>
            </a:r>
          </a:p>
          <a:p>
            <a:pPr marL="0" indent="0">
              <a:buNone/>
            </a:pPr>
            <a:r>
              <a:rPr lang="en-US" altLang="zh-CN" sz="1800" kern="0" dirty="0">
                <a:latin typeface="+mn-ea"/>
                <a:ea typeface="+mn-ea"/>
              </a:rPr>
              <a:t>2</a:t>
            </a:r>
            <a:r>
              <a:rPr lang="zh-CN" altLang="en-US" sz="1800" kern="0" dirty="0">
                <a:latin typeface="+mn-ea"/>
                <a:ea typeface="+mn-ea"/>
              </a:rPr>
              <a:t>）</a:t>
            </a:r>
            <a:r>
              <a:rPr lang="en-US" altLang="zh-CN" sz="1800" kern="0" dirty="0">
                <a:latin typeface="+mn-ea"/>
                <a:ea typeface="+mn-ea"/>
              </a:rPr>
              <a:t> </a:t>
            </a:r>
            <a:r>
              <a:rPr lang="zh-CN" altLang="en-US" sz="1800" kern="0" dirty="0">
                <a:latin typeface="+mn-ea"/>
                <a:ea typeface="+mn-ea"/>
              </a:rPr>
              <a:t>解析得到</a:t>
            </a:r>
            <a:r>
              <a:rPr lang="en-US" altLang="zh-CN" sz="1800" kern="0" dirty="0">
                <a:latin typeface="+mn-ea"/>
                <a:ea typeface="+mn-ea"/>
              </a:rPr>
              <a:t>CNT</a:t>
            </a:r>
            <a:r>
              <a:rPr lang="zh-CN" altLang="en-US" sz="1800" kern="0" dirty="0">
                <a:latin typeface="+mn-ea"/>
                <a:ea typeface="+mn-ea"/>
              </a:rPr>
              <a:t>，若</a:t>
            </a:r>
            <a:r>
              <a:rPr lang="en-US" altLang="zh-CN" sz="1800" kern="0" dirty="0">
                <a:latin typeface="+mn-ea"/>
                <a:ea typeface="+mn-ea"/>
              </a:rPr>
              <a:t>CNT</a:t>
            </a:r>
            <a:r>
              <a:rPr lang="zh-CN" altLang="en-US" sz="1800" kern="0" dirty="0">
                <a:latin typeface="+mn-ea"/>
                <a:ea typeface="+mn-ea"/>
              </a:rPr>
              <a:t>与本地的</a:t>
            </a:r>
            <a:r>
              <a:rPr lang="en-US" altLang="zh-CN" sz="1800" kern="0" dirty="0">
                <a:latin typeface="+mn-ea"/>
                <a:ea typeface="+mn-ea"/>
              </a:rPr>
              <a:t>CNT</a:t>
            </a:r>
            <a:r>
              <a:rPr lang="zh-CN" altLang="en-US" sz="1800" kern="0" dirty="0">
                <a:latin typeface="+mn-ea"/>
                <a:ea typeface="+mn-ea"/>
              </a:rPr>
              <a:t>一致（或大于）则继续认证，否则丢失</a:t>
            </a:r>
          </a:p>
          <a:p>
            <a:pPr marL="0" indent="0">
              <a:buNone/>
            </a:pPr>
            <a:r>
              <a:rPr lang="en-US" altLang="zh-CN" sz="1800" kern="0" dirty="0">
                <a:latin typeface="+mn-ea"/>
                <a:ea typeface="+mn-ea"/>
              </a:rPr>
              <a:t>3</a:t>
            </a:r>
            <a:r>
              <a:rPr lang="zh-CN" altLang="en-US" sz="1800" kern="0" dirty="0">
                <a:latin typeface="+mn-ea"/>
                <a:ea typeface="+mn-ea"/>
              </a:rPr>
              <a:t>）</a:t>
            </a:r>
            <a:r>
              <a:rPr lang="en-US" altLang="zh-CN" sz="1800" kern="0" dirty="0">
                <a:latin typeface="+mn-ea"/>
                <a:ea typeface="+mn-ea"/>
              </a:rPr>
              <a:t> </a:t>
            </a:r>
            <a:r>
              <a:rPr lang="zh-CN" altLang="en-US" sz="1800" kern="0" dirty="0">
                <a:latin typeface="+mn-ea"/>
                <a:ea typeface="+mn-ea"/>
              </a:rPr>
              <a:t>通过加密秘钥</a:t>
            </a:r>
            <a:r>
              <a:rPr lang="en-US" altLang="zh-CN" sz="1800" kern="0" dirty="0">
                <a:latin typeface="+mn-ea"/>
                <a:ea typeface="+mn-ea"/>
              </a:rPr>
              <a:t>K</a:t>
            </a:r>
            <a:r>
              <a:rPr lang="zh-CN" altLang="en-US" sz="1800" kern="0" dirty="0">
                <a:latin typeface="+mn-ea"/>
                <a:ea typeface="+mn-ea"/>
              </a:rPr>
              <a:t>，得到</a:t>
            </a:r>
            <a:r>
              <a:rPr lang="en-US" altLang="zh-CN" sz="1800" kern="0" dirty="0">
                <a:latin typeface="+mn-ea"/>
                <a:ea typeface="+mn-ea"/>
              </a:rPr>
              <a:t>MAC</a:t>
            </a:r>
            <a:r>
              <a:rPr lang="zh-CN" altLang="en-US" sz="1800" kern="0" dirty="0">
                <a:latin typeface="+mn-ea"/>
                <a:ea typeface="+mn-ea"/>
              </a:rPr>
              <a:t>值，验证</a:t>
            </a:r>
            <a:r>
              <a:rPr lang="en-US" altLang="zh-CN" sz="1800" kern="0" dirty="0">
                <a:latin typeface="+mn-ea"/>
                <a:ea typeface="+mn-ea"/>
              </a:rPr>
              <a:t>PDU</a:t>
            </a:r>
            <a:r>
              <a:rPr lang="zh-CN" altLang="en-US" sz="1800" kern="0" dirty="0">
                <a:latin typeface="+mn-ea"/>
                <a:ea typeface="+mn-ea"/>
              </a:rPr>
              <a:t>中的</a:t>
            </a:r>
            <a:r>
              <a:rPr lang="en-US" altLang="zh-CN" sz="1800" kern="0" dirty="0">
                <a:latin typeface="+mn-ea"/>
                <a:ea typeface="+mn-ea"/>
              </a:rPr>
              <a:t>MAC</a:t>
            </a:r>
            <a:r>
              <a:rPr lang="zh-CN" altLang="en-US" sz="1800" kern="0" dirty="0">
                <a:latin typeface="+mn-ea"/>
                <a:ea typeface="+mn-ea"/>
              </a:rPr>
              <a:t>与计算</a:t>
            </a:r>
            <a:r>
              <a:rPr lang="en-US" altLang="zh-CN" sz="1800" kern="0" dirty="0">
                <a:latin typeface="+mn-ea"/>
                <a:ea typeface="+mn-ea"/>
              </a:rPr>
              <a:t>MAC</a:t>
            </a:r>
            <a:r>
              <a:rPr lang="zh-CN" altLang="en-US" sz="1800" kern="0" dirty="0">
                <a:latin typeface="+mn-ea"/>
                <a:ea typeface="+mn-ea"/>
              </a:rPr>
              <a:t>是否一致，一致则认证通过；</a:t>
            </a:r>
          </a:p>
          <a:p>
            <a:pPr marL="0" indent="0">
              <a:buNone/>
            </a:pPr>
            <a:r>
              <a:rPr lang="en-US" altLang="zh-CN" sz="1800" kern="0" dirty="0">
                <a:latin typeface="+mn-ea"/>
                <a:ea typeface="+mn-ea"/>
              </a:rPr>
              <a:t>4</a:t>
            </a:r>
            <a:r>
              <a:rPr lang="zh-CN" altLang="en-US" sz="1800" kern="0" dirty="0">
                <a:latin typeface="+mn-ea"/>
                <a:ea typeface="+mn-ea"/>
              </a:rPr>
              <a:t>）认证通过后，继续将</a:t>
            </a:r>
            <a:r>
              <a:rPr lang="en-US" altLang="zh-CN" sz="1800" kern="0" dirty="0">
                <a:latin typeface="+mn-ea"/>
                <a:ea typeface="+mn-ea"/>
              </a:rPr>
              <a:t>PDU</a:t>
            </a:r>
            <a:r>
              <a:rPr lang="zh-CN" altLang="en-US" sz="1800" kern="0" dirty="0">
                <a:latin typeface="+mn-ea"/>
                <a:ea typeface="+mn-ea"/>
              </a:rPr>
              <a:t>传给使用方</a:t>
            </a:r>
            <a:r>
              <a:rPr lang="en-US" altLang="zh-CN" sz="1800" kern="0" dirty="0">
                <a:latin typeface="+mn-ea"/>
                <a:ea typeface="+mn-ea"/>
              </a:rPr>
              <a:t>(</a:t>
            </a:r>
            <a:r>
              <a:rPr lang="zh-CN" altLang="en-US" sz="1800" kern="0" dirty="0">
                <a:latin typeface="+mn-ea"/>
                <a:ea typeface="+mn-ea"/>
              </a:rPr>
              <a:t>如</a:t>
            </a:r>
            <a:r>
              <a:rPr lang="en-US" altLang="zh-CN" sz="1800" kern="0" dirty="0">
                <a:latin typeface="+mn-ea"/>
                <a:ea typeface="+mn-ea"/>
              </a:rPr>
              <a:t>com)</a:t>
            </a:r>
            <a:r>
              <a:rPr lang="zh-CN" altLang="en-US" sz="1800" kern="0" dirty="0">
                <a:latin typeface="+mn-ea"/>
                <a:ea typeface="+mn-ea"/>
              </a:rPr>
              <a:t>，否则直接丢失。</a:t>
            </a:r>
          </a:p>
        </p:txBody>
      </p:sp>
      <p:pic>
        <p:nvPicPr>
          <p:cNvPr id="5" name="Picture 2">
            <a:extLst>
              <a:ext uri="{FF2B5EF4-FFF2-40B4-BE49-F238E27FC236}">
                <a16:creationId xmlns:a16="http://schemas.microsoft.com/office/drawing/2014/main" id="{5CFAC4F3-161F-49C1-87A0-36CDD3DE9D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4586806" y="1429293"/>
            <a:ext cx="4093647" cy="469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61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页脚占位符 4"/>
          <p:cNvSpPr>
            <a:spLocks noGrp="1"/>
          </p:cNvSpPr>
          <p:nvPr>
            <p:ph type="ftr" sz="quarter" idx="11"/>
          </p:nvPr>
        </p:nvSpPr>
        <p:spPr/>
        <p:txBody>
          <a:bodyPr/>
          <a:lstStyle/>
          <a:p>
            <a:r>
              <a:rPr lang="de-DE" altLang="ja-JP"/>
              <a:t>Copyright 2018 NANJING FUJITSU NANDA SOFTWARE TECHNOLOGY CO., LTD.</a:t>
            </a:r>
          </a:p>
        </p:txBody>
      </p:sp>
      <p:grpSp>
        <p:nvGrpSpPr>
          <p:cNvPr id="649220" name="Group 4" descr="Message Lockup"/>
          <p:cNvGrpSpPr>
            <a:grpSpLocks/>
          </p:cNvGrpSpPr>
          <p:nvPr/>
        </p:nvGrpSpPr>
        <p:grpSpPr bwMode="auto">
          <a:xfrm>
            <a:off x="0" y="0"/>
            <a:ext cx="9144000" cy="6858000"/>
            <a:chOff x="0" y="0"/>
            <a:chExt cx="5760" cy="4320"/>
          </a:xfrm>
        </p:grpSpPr>
        <p:sp>
          <p:nvSpPr>
            <p:cNvPr id="649221" name="Rectangle 5"/>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2" name="Group 6"/>
            <p:cNvGrpSpPr>
              <a:grpSpLocks noChangeAspect="1"/>
            </p:cNvGrpSpPr>
            <p:nvPr/>
          </p:nvGrpSpPr>
          <p:grpSpPr bwMode="auto">
            <a:xfrm>
              <a:off x="0" y="0"/>
              <a:ext cx="5760" cy="4320"/>
              <a:chOff x="0" y="0"/>
              <a:chExt cx="5760" cy="4320"/>
            </a:xfrm>
          </p:grpSpPr>
          <p:sp>
            <p:nvSpPr>
              <p:cNvPr id="649223" name="AutoShape 7"/>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 name="灯片编号占位符 1"/>
          <p:cNvSpPr>
            <a:spLocks noGrp="1"/>
          </p:cNvSpPr>
          <p:nvPr>
            <p:ph type="sldNum" sz="quarter" idx="10"/>
          </p:nvPr>
        </p:nvSpPr>
        <p:spPr/>
        <p:txBody>
          <a:bodyPr/>
          <a:lstStyle/>
          <a:p>
            <a:fld id="{3983518B-932F-4C75-B67B-D0567CEE7112}" type="slidenum">
              <a:rPr lang="de-DE" altLang="ja-JP" smtClean="0"/>
              <a:pPr/>
              <a:t>31</a:t>
            </a:fld>
            <a:endParaRPr lang="de-DE" altLang="ja-J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905A8-C89A-4A12-BBD4-450C07A3FDD9}"/>
              </a:ext>
            </a:extLst>
          </p:cNvPr>
          <p:cNvSpPr>
            <a:spLocks noGrp="1"/>
          </p:cNvSpPr>
          <p:nvPr>
            <p:ph type="title"/>
          </p:nvPr>
        </p:nvSpPr>
        <p:spPr/>
        <p:txBody>
          <a:bodyPr/>
          <a:lstStyle/>
          <a:p>
            <a:r>
              <a:rPr lang="zh-CN" altLang="en-US" dirty="0">
                <a:latin typeface="+mn-ea"/>
                <a:ea typeface="+mn-ea"/>
              </a:rPr>
              <a:t>一、汽车网络安全</a:t>
            </a:r>
            <a:endParaRPr kumimoji="1" lang="ja-JP" altLang="en-US" dirty="0"/>
          </a:p>
        </p:txBody>
      </p:sp>
      <p:sp>
        <p:nvSpPr>
          <p:cNvPr id="4" name="スライド番号プレースホルダー 3">
            <a:extLst>
              <a:ext uri="{FF2B5EF4-FFF2-40B4-BE49-F238E27FC236}">
                <a16:creationId xmlns:a16="http://schemas.microsoft.com/office/drawing/2014/main" id="{71DBD6B3-A240-4D1C-82F2-EB9149CCB126}"/>
              </a:ext>
            </a:extLst>
          </p:cNvPr>
          <p:cNvSpPr>
            <a:spLocks noGrp="1"/>
          </p:cNvSpPr>
          <p:nvPr>
            <p:ph type="sldNum" sz="quarter" idx="10"/>
          </p:nvPr>
        </p:nvSpPr>
        <p:spPr/>
        <p:txBody>
          <a:bodyPr/>
          <a:lstStyle/>
          <a:p>
            <a:fld id="{3983518B-932F-4C75-B67B-D0567CEE7112}" type="slidenum">
              <a:rPr lang="de-DE" altLang="ja-JP" smtClean="0"/>
              <a:pPr/>
              <a:t>3</a:t>
            </a:fld>
            <a:endParaRPr lang="de-DE" altLang="ja-JP"/>
          </a:p>
        </p:txBody>
      </p:sp>
      <p:sp>
        <p:nvSpPr>
          <p:cNvPr id="5" name="フッター プレースホルダー 4">
            <a:extLst>
              <a:ext uri="{FF2B5EF4-FFF2-40B4-BE49-F238E27FC236}">
                <a16:creationId xmlns:a16="http://schemas.microsoft.com/office/drawing/2014/main" id="{34B6985B-4F3A-43FB-894D-4AE70A34F191}"/>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7" name="図 6">
            <a:extLst>
              <a:ext uri="{FF2B5EF4-FFF2-40B4-BE49-F238E27FC236}">
                <a16:creationId xmlns:a16="http://schemas.microsoft.com/office/drawing/2014/main" id="{59022DA6-A02B-4709-A178-867BBD159FD3}"/>
              </a:ext>
            </a:extLst>
          </p:cNvPr>
          <p:cNvPicPr>
            <a:picLocks noChangeAspect="1"/>
          </p:cNvPicPr>
          <p:nvPr/>
        </p:nvPicPr>
        <p:blipFill>
          <a:blip r:embed="rId2"/>
          <a:stretch>
            <a:fillRect/>
          </a:stretch>
        </p:blipFill>
        <p:spPr>
          <a:xfrm>
            <a:off x="0" y="1301248"/>
            <a:ext cx="9144000" cy="4776815"/>
          </a:xfrm>
          <a:prstGeom prst="rect">
            <a:avLst/>
          </a:prstGeom>
        </p:spPr>
      </p:pic>
      <p:sp>
        <p:nvSpPr>
          <p:cNvPr id="8" name="コンテンツ プレースホルダー 2">
            <a:extLst>
              <a:ext uri="{FF2B5EF4-FFF2-40B4-BE49-F238E27FC236}">
                <a16:creationId xmlns:a16="http://schemas.microsoft.com/office/drawing/2014/main" id="{6A4E51C7-3A2E-41B7-9C0F-1873124F459A}"/>
              </a:ext>
            </a:extLst>
          </p:cNvPr>
          <p:cNvSpPr>
            <a:spLocks noGrp="1"/>
          </p:cNvSpPr>
          <p:nvPr>
            <p:ph idx="1"/>
          </p:nvPr>
        </p:nvSpPr>
        <p:spPr>
          <a:xfrm>
            <a:off x="168275" y="869951"/>
            <a:ext cx="8786813" cy="398810"/>
          </a:xfrm>
        </p:spPr>
        <p:txBody>
          <a:bodyPr/>
          <a:lstStyle/>
          <a:p>
            <a:r>
              <a:rPr kumimoji="1" lang="zh-CN" altLang="en-US" dirty="0">
                <a:latin typeface="微软雅黑"/>
                <a:ea typeface="微软雅黑"/>
                <a:cs typeface="Arial"/>
              </a:rPr>
              <a:t>安全体系示例</a:t>
            </a:r>
            <a:endParaRPr kumimoji="1" lang="ja-JP" altLang="en-US" dirty="0">
              <a:latin typeface="+mn-ea"/>
              <a:ea typeface="+mn-ea"/>
            </a:endParaRPr>
          </a:p>
        </p:txBody>
      </p:sp>
    </p:spTree>
    <p:extLst>
      <p:ext uri="{BB962C8B-B14F-4D97-AF65-F5344CB8AC3E}">
        <p14:creationId xmlns:p14="http://schemas.microsoft.com/office/powerpoint/2010/main" val="369571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多层汽车安全等级</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1"/>
            <a:ext cx="878681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en-US" altLang="zh-CN" sz="1800" kern="0" dirty="0">
                <a:latin typeface="微软雅黑"/>
                <a:ea typeface="微软雅黑"/>
                <a:cs typeface="Arial"/>
              </a:rPr>
              <a:t>NXP</a:t>
            </a:r>
            <a:r>
              <a:rPr lang="zh-CN" altLang="en-US" sz="1800" kern="0" dirty="0">
                <a:latin typeface="微软雅黑"/>
                <a:ea typeface="微软雅黑"/>
                <a:cs typeface="Arial"/>
              </a:rPr>
              <a:t>提出了多层汽车安全等级概念</a:t>
            </a:r>
            <a:endParaRPr lang="ja-JP" altLang="en-US" sz="1800" kern="0" dirty="0">
              <a:latin typeface="+mn-ea"/>
              <a:ea typeface="+mn-ea"/>
            </a:endParaRPr>
          </a:p>
        </p:txBody>
      </p:sp>
      <p:pic>
        <p:nvPicPr>
          <p:cNvPr id="5" name="図 4" descr="ダイアグラム, タイムライン&#10;&#10;自動的に生成された説明">
            <a:extLst>
              <a:ext uri="{FF2B5EF4-FFF2-40B4-BE49-F238E27FC236}">
                <a16:creationId xmlns:a16="http://schemas.microsoft.com/office/drawing/2014/main" id="{666357FF-05CB-4D3D-B9E7-0FB4BC7AF4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946" b="2386"/>
          <a:stretch/>
        </p:blipFill>
        <p:spPr>
          <a:xfrm>
            <a:off x="4100975" y="1845372"/>
            <a:ext cx="4934696" cy="4011680"/>
          </a:xfrm>
          <a:prstGeom prst="rect">
            <a:avLst/>
          </a:prstGeom>
        </p:spPr>
      </p:pic>
      <p:sp>
        <p:nvSpPr>
          <p:cNvPr id="10" name="コンテンツ プレースホルダー 2">
            <a:extLst>
              <a:ext uri="{FF2B5EF4-FFF2-40B4-BE49-F238E27FC236}">
                <a16:creationId xmlns:a16="http://schemas.microsoft.com/office/drawing/2014/main" id="{17055C47-73F4-4CFE-8EA3-03639A134EFF}"/>
              </a:ext>
            </a:extLst>
          </p:cNvPr>
          <p:cNvSpPr txBox="1">
            <a:spLocks/>
          </p:cNvSpPr>
          <p:nvPr/>
        </p:nvSpPr>
        <p:spPr bwMode="gray">
          <a:xfrm>
            <a:off x="178257" y="1709936"/>
            <a:ext cx="3755654" cy="387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ü"/>
            </a:pPr>
            <a:r>
              <a:rPr lang="en-US" altLang="zh-CN" sz="1600" kern="0" dirty="0">
                <a:solidFill>
                  <a:schemeClr val="tx1"/>
                </a:solidFill>
                <a:latin typeface="微软雅黑"/>
                <a:ea typeface="微软雅黑"/>
                <a:cs typeface="Arial"/>
              </a:rPr>
              <a:t>Level1</a:t>
            </a:r>
            <a:r>
              <a:rPr lang="zh-CN" altLang="en-US" sz="1600" kern="0" dirty="0">
                <a:solidFill>
                  <a:schemeClr val="tx1"/>
                </a:solidFill>
                <a:latin typeface="微软雅黑"/>
                <a:ea typeface="微软雅黑"/>
                <a:cs typeface="Arial"/>
              </a:rPr>
              <a:t>：</a:t>
            </a:r>
            <a:r>
              <a:rPr lang="zh-CN" altLang="en-US" sz="1600" kern="0" dirty="0">
                <a:solidFill>
                  <a:srgbClr val="FF0000"/>
                </a:solidFill>
                <a:latin typeface="微软雅黑"/>
                <a:ea typeface="微软雅黑"/>
                <a:cs typeface="Arial"/>
              </a:rPr>
              <a:t>汽车与外部接口的安全方案</a:t>
            </a:r>
            <a:r>
              <a:rPr lang="zh-CN" altLang="en-US" sz="1600" kern="0" dirty="0">
                <a:latin typeface="微软雅黑"/>
                <a:ea typeface="微软雅黑"/>
                <a:cs typeface="Arial"/>
              </a:rPr>
              <a:t>，如安全验证、安全密钥存储</a:t>
            </a:r>
            <a:endParaRPr lang="en-US" altLang="zh-CN" sz="1600" kern="0" dirty="0">
              <a:latin typeface="微软雅黑"/>
              <a:ea typeface="微软雅黑"/>
              <a:cs typeface="Arial"/>
            </a:endParaRPr>
          </a:p>
          <a:p>
            <a:pPr>
              <a:buFont typeface="Wingdings" panose="05000000000000000000" pitchFamily="2" charset="2"/>
              <a:buChar char="ü"/>
            </a:pPr>
            <a:r>
              <a:rPr lang="en-US" altLang="zh-CN" sz="1600" kern="0" dirty="0">
                <a:solidFill>
                  <a:schemeClr val="tx1"/>
                </a:solidFill>
                <a:latin typeface="微软雅黑"/>
                <a:ea typeface="微软雅黑"/>
                <a:cs typeface="Arial"/>
              </a:rPr>
              <a:t>Level2</a:t>
            </a:r>
            <a:r>
              <a:rPr lang="zh-CN" altLang="en-US" sz="1600" kern="0" dirty="0">
                <a:solidFill>
                  <a:schemeClr val="tx1"/>
                </a:solidFill>
                <a:latin typeface="微软雅黑"/>
                <a:ea typeface="微软雅黑"/>
                <a:cs typeface="Arial"/>
              </a:rPr>
              <a:t>：</a:t>
            </a:r>
            <a:r>
              <a:rPr lang="zh-CN" altLang="en-US" sz="1600" kern="0" dirty="0">
                <a:solidFill>
                  <a:srgbClr val="FF0000"/>
                </a:solidFill>
                <a:latin typeface="微软雅黑"/>
                <a:ea typeface="微软雅黑"/>
                <a:cs typeface="Arial"/>
              </a:rPr>
              <a:t>外部环境和车内网络接口的网络安全隔离方案</a:t>
            </a:r>
            <a:r>
              <a:rPr lang="zh-CN" altLang="en-US" sz="1600" kern="0" dirty="0">
                <a:solidFill>
                  <a:schemeClr val="tx1"/>
                </a:solidFill>
                <a:latin typeface="微软雅黑"/>
                <a:ea typeface="微软雅黑"/>
                <a:cs typeface="Arial"/>
              </a:rPr>
              <a:t>。初始化安全网关后激活格力域、防火墙 、滤波器和中央入侵探测</a:t>
            </a:r>
            <a:r>
              <a:rPr lang="en-US" altLang="zh-CN" sz="1600" kern="0" dirty="0">
                <a:solidFill>
                  <a:schemeClr val="tx1"/>
                </a:solidFill>
                <a:latin typeface="微软雅黑"/>
                <a:ea typeface="微软雅黑"/>
                <a:cs typeface="Arial"/>
              </a:rPr>
              <a:t>IDS</a:t>
            </a:r>
            <a:r>
              <a:rPr lang="zh-CN" altLang="en-US" sz="1600" kern="0" dirty="0">
                <a:solidFill>
                  <a:schemeClr val="tx1"/>
                </a:solidFill>
                <a:latin typeface="微软雅黑"/>
                <a:ea typeface="微软雅黑"/>
                <a:cs typeface="Arial"/>
              </a:rPr>
              <a:t>等功能；</a:t>
            </a:r>
            <a:endParaRPr lang="en-US" altLang="zh-CN" sz="1600" kern="0" dirty="0">
              <a:solidFill>
                <a:schemeClr val="tx1"/>
              </a:solidFill>
              <a:latin typeface="微软雅黑"/>
              <a:ea typeface="微软雅黑"/>
              <a:cs typeface="Arial"/>
            </a:endParaRPr>
          </a:p>
          <a:p>
            <a:pPr>
              <a:buFont typeface="Wingdings" panose="05000000000000000000" pitchFamily="2" charset="2"/>
              <a:buChar char="ü"/>
            </a:pPr>
            <a:r>
              <a:rPr lang="en-US" altLang="zh-CN" sz="1600" kern="0" dirty="0">
                <a:solidFill>
                  <a:schemeClr val="tx1"/>
                </a:solidFill>
                <a:latin typeface="微软雅黑"/>
                <a:ea typeface="微软雅黑"/>
                <a:cs typeface="Arial"/>
              </a:rPr>
              <a:t>Level3</a:t>
            </a:r>
            <a:r>
              <a:rPr lang="zh-CN" altLang="en-US" sz="1600" kern="0" dirty="0">
                <a:solidFill>
                  <a:schemeClr val="tx1"/>
                </a:solidFill>
                <a:latin typeface="微软雅黑"/>
                <a:ea typeface="微软雅黑"/>
                <a:cs typeface="Arial"/>
              </a:rPr>
              <a:t>：</a:t>
            </a:r>
            <a:r>
              <a:rPr lang="zh-CN" altLang="en-US" sz="1600" kern="0" dirty="0">
                <a:solidFill>
                  <a:srgbClr val="FF0000"/>
                </a:solidFill>
                <a:latin typeface="微软雅黑"/>
                <a:ea typeface="微软雅黑"/>
                <a:cs typeface="Arial"/>
              </a:rPr>
              <a:t>提供车内通信间的通信保护</a:t>
            </a:r>
            <a:r>
              <a:rPr lang="zh-CN" altLang="en-US" sz="1600" kern="0" dirty="0">
                <a:solidFill>
                  <a:schemeClr val="tx1"/>
                </a:solidFill>
                <a:latin typeface="微软雅黑"/>
                <a:ea typeface="微软雅黑"/>
                <a:cs typeface="Arial"/>
              </a:rPr>
              <a:t>。如</a:t>
            </a:r>
            <a:r>
              <a:rPr lang="en-US" altLang="zh-CN" sz="1600" kern="0" dirty="0">
                <a:solidFill>
                  <a:schemeClr val="tx1"/>
                </a:solidFill>
                <a:latin typeface="微软雅黑"/>
                <a:ea typeface="微软雅黑"/>
                <a:cs typeface="Arial"/>
              </a:rPr>
              <a:t>can  id killer</a:t>
            </a:r>
            <a:r>
              <a:rPr lang="zh-CN" altLang="en-US" sz="1600" kern="0" dirty="0">
                <a:solidFill>
                  <a:schemeClr val="tx1"/>
                </a:solidFill>
                <a:latin typeface="微软雅黑"/>
                <a:ea typeface="微软雅黑"/>
                <a:cs typeface="Arial"/>
              </a:rPr>
              <a:t>、消息验证 、分散入侵探测</a:t>
            </a:r>
            <a:r>
              <a:rPr lang="en-US" altLang="zh-CN" sz="1600" kern="0" dirty="0">
                <a:solidFill>
                  <a:schemeClr val="tx1"/>
                </a:solidFill>
                <a:latin typeface="微软雅黑"/>
                <a:ea typeface="微软雅黑"/>
                <a:cs typeface="Arial"/>
              </a:rPr>
              <a:t>IDS</a:t>
            </a:r>
            <a:r>
              <a:rPr lang="zh-CN" altLang="en-US" sz="1600" kern="0" dirty="0">
                <a:solidFill>
                  <a:schemeClr val="tx1"/>
                </a:solidFill>
                <a:latin typeface="微软雅黑"/>
                <a:ea typeface="微软雅黑"/>
                <a:cs typeface="Arial"/>
              </a:rPr>
              <a:t>；</a:t>
            </a:r>
            <a:endParaRPr lang="en-US" altLang="zh-CN" sz="1600" kern="0" dirty="0">
              <a:solidFill>
                <a:schemeClr val="tx1"/>
              </a:solidFill>
              <a:latin typeface="微软雅黑"/>
              <a:ea typeface="微软雅黑"/>
              <a:cs typeface="Arial"/>
            </a:endParaRPr>
          </a:p>
          <a:p>
            <a:pPr>
              <a:buFont typeface="Wingdings" panose="05000000000000000000" pitchFamily="2" charset="2"/>
              <a:buChar char="ü"/>
            </a:pPr>
            <a:r>
              <a:rPr lang="en-US" altLang="zh-CN" sz="1600" kern="0" dirty="0">
                <a:solidFill>
                  <a:schemeClr val="tx1"/>
                </a:solidFill>
                <a:latin typeface="微软雅黑"/>
                <a:ea typeface="微软雅黑"/>
                <a:cs typeface="Arial"/>
              </a:rPr>
              <a:t>Level4</a:t>
            </a:r>
            <a:r>
              <a:rPr lang="zh-CN" altLang="en-US" sz="1600" kern="0" dirty="0">
                <a:solidFill>
                  <a:schemeClr val="tx1"/>
                </a:solidFill>
                <a:latin typeface="微软雅黑"/>
                <a:ea typeface="微软雅黑"/>
                <a:cs typeface="Arial"/>
              </a:rPr>
              <a:t>：</a:t>
            </a:r>
            <a:r>
              <a:rPr lang="zh-CN" altLang="en-US" sz="1600" kern="0" dirty="0">
                <a:solidFill>
                  <a:srgbClr val="FF0000"/>
                </a:solidFill>
                <a:latin typeface="微软雅黑"/>
                <a:ea typeface="微软雅黑"/>
                <a:cs typeface="Arial"/>
              </a:rPr>
              <a:t>需要集成硬件支持保护每个</a:t>
            </a:r>
            <a:r>
              <a:rPr lang="en-US" altLang="zh-CN" sz="1600" kern="0" dirty="0">
                <a:solidFill>
                  <a:srgbClr val="FF0000"/>
                </a:solidFill>
                <a:latin typeface="微软雅黑"/>
                <a:ea typeface="微软雅黑"/>
                <a:cs typeface="Arial"/>
              </a:rPr>
              <a:t>ECU</a:t>
            </a:r>
            <a:r>
              <a:rPr lang="zh-CN" altLang="en-US" sz="1600" kern="0" dirty="0">
                <a:solidFill>
                  <a:srgbClr val="FF0000"/>
                </a:solidFill>
                <a:latin typeface="微软雅黑"/>
                <a:ea typeface="微软雅黑"/>
                <a:cs typeface="Arial"/>
              </a:rPr>
              <a:t>的执行环境</a:t>
            </a:r>
            <a:r>
              <a:rPr lang="zh-CN" altLang="en-US" sz="1600" kern="0" dirty="0">
                <a:solidFill>
                  <a:schemeClr val="tx1"/>
                </a:solidFill>
                <a:latin typeface="微软雅黑"/>
                <a:ea typeface="微软雅黑"/>
                <a:cs typeface="Arial"/>
              </a:rPr>
              <a:t>。主要包含硬件安全模块</a:t>
            </a:r>
            <a:r>
              <a:rPr lang="en-US" altLang="zh-CN" sz="1600" b="1" kern="0" dirty="0">
                <a:solidFill>
                  <a:srgbClr val="FF0000"/>
                </a:solidFill>
                <a:latin typeface="微软雅黑"/>
                <a:ea typeface="微软雅黑"/>
                <a:cs typeface="Arial"/>
              </a:rPr>
              <a:t>HSM</a:t>
            </a:r>
            <a:r>
              <a:rPr lang="en-US" altLang="zh-CN" sz="1600" kern="0" dirty="0">
                <a:solidFill>
                  <a:schemeClr val="tx1"/>
                </a:solidFill>
                <a:latin typeface="微软雅黑"/>
                <a:ea typeface="微软雅黑"/>
                <a:cs typeface="Arial"/>
              </a:rPr>
              <a:t>(</a:t>
            </a:r>
            <a:r>
              <a:rPr lang="zh-CN" altLang="en-US" sz="1600" kern="0" dirty="0">
                <a:solidFill>
                  <a:schemeClr val="tx1"/>
                </a:solidFill>
                <a:latin typeface="微软雅黑"/>
                <a:ea typeface="微软雅黑"/>
                <a:cs typeface="Arial"/>
              </a:rPr>
              <a:t>或称为可信执行模块</a:t>
            </a:r>
            <a:r>
              <a:rPr lang="en-US" altLang="zh-CN" sz="1600" kern="0" dirty="0">
                <a:solidFill>
                  <a:schemeClr val="tx1"/>
                </a:solidFill>
                <a:latin typeface="微软雅黑"/>
                <a:ea typeface="微软雅黑"/>
                <a:cs typeface="Arial"/>
              </a:rPr>
              <a:t>TPMs)</a:t>
            </a:r>
            <a:endParaRPr lang="en-US" altLang="zh-CN" sz="1600" kern="0" dirty="0">
              <a:latin typeface="微软雅黑"/>
              <a:ea typeface="微软雅黑"/>
              <a:cs typeface="Arial"/>
            </a:endParaRPr>
          </a:p>
          <a:p>
            <a:pPr>
              <a:buFont typeface="Wingdings" panose="05000000000000000000" pitchFamily="2" charset="2"/>
              <a:buChar char="ü"/>
            </a:pPr>
            <a:endParaRPr lang="en-US" altLang="zh-CN" sz="1600" kern="0" dirty="0">
              <a:latin typeface="微软雅黑"/>
              <a:ea typeface="微软雅黑"/>
              <a:cs typeface="Arial"/>
            </a:endParaRPr>
          </a:p>
        </p:txBody>
      </p:sp>
    </p:spTree>
    <p:extLst>
      <p:ext uri="{BB962C8B-B14F-4D97-AF65-F5344CB8AC3E}">
        <p14:creationId xmlns:p14="http://schemas.microsoft.com/office/powerpoint/2010/main" val="333480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汽车网络安全标准</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786813"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ja-JP" altLang="en-US" sz="1800" kern="0" dirty="0">
                <a:latin typeface="微软雅黑"/>
                <a:ea typeface="微软雅黑"/>
                <a:cs typeface="Arial"/>
              </a:rPr>
              <a:t>系统级规标</a:t>
            </a:r>
            <a:endParaRPr lang="en-US" altLang="ja-JP" sz="1800" kern="0" dirty="0">
              <a:latin typeface="微软雅黑"/>
              <a:ea typeface="微软雅黑"/>
              <a:cs typeface="Arial"/>
            </a:endParaRPr>
          </a:p>
          <a:p>
            <a:pPr>
              <a:buFont typeface="Wingdings" panose="05000000000000000000" pitchFamily="2" charset="2"/>
              <a:buChar char="ü"/>
            </a:pPr>
            <a:r>
              <a:rPr lang="en-US" altLang="zh-CN" sz="1800" kern="0" dirty="0">
                <a:latin typeface="+mn-ea"/>
                <a:ea typeface="+mn-ea"/>
              </a:rPr>
              <a:t>SAE J3061</a:t>
            </a:r>
          </a:p>
          <a:p>
            <a:pPr marL="0" indent="0">
              <a:buNone/>
            </a:pPr>
            <a:r>
              <a:rPr lang="en-US" altLang="zh-CN" sz="1800" kern="0" dirty="0">
                <a:latin typeface="+mn-ea"/>
                <a:ea typeface="+mn-ea"/>
              </a:rPr>
              <a:t>1</a:t>
            </a:r>
            <a:r>
              <a:rPr lang="zh-CN" altLang="en-US" sz="1800" kern="0" dirty="0">
                <a:latin typeface="+mn-ea"/>
                <a:ea typeface="+mn-ea"/>
              </a:rPr>
              <a:t>）</a:t>
            </a:r>
            <a:r>
              <a:rPr lang="en-US" altLang="zh-CN" sz="1800" kern="0" dirty="0">
                <a:latin typeface="+mn-ea"/>
                <a:ea typeface="+mn-ea"/>
              </a:rPr>
              <a:t>SAE J3061</a:t>
            </a:r>
            <a:r>
              <a:rPr lang="zh-CN" altLang="en-US" sz="1800" kern="0" dirty="0">
                <a:solidFill>
                  <a:schemeClr val="tx1"/>
                </a:solidFill>
                <a:latin typeface="+mn-ea"/>
                <a:ea typeface="+mn-ea"/>
              </a:rPr>
              <a:t>是</a:t>
            </a:r>
            <a:r>
              <a:rPr lang="zh-CN" altLang="en-US" sz="1800" b="1" kern="0" dirty="0">
                <a:solidFill>
                  <a:srgbClr val="FF0000"/>
                </a:solidFill>
                <a:latin typeface="+mn-ea"/>
                <a:ea typeface="+mn-ea"/>
              </a:rPr>
              <a:t>针对车辆整个生命周期的标准</a:t>
            </a:r>
            <a:r>
              <a:rPr lang="zh-CN" altLang="en-US" sz="1800" kern="0" dirty="0">
                <a:latin typeface="+mn-ea"/>
                <a:ea typeface="+mn-ea"/>
              </a:rPr>
              <a:t>。提供了车辆网络安全的流程框架和指导，考虑了车辆的整个生命周期，从概念到生产、运行、维护和报废。</a:t>
            </a:r>
          </a:p>
          <a:p>
            <a:pPr marL="0" indent="0">
              <a:buNone/>
            </a:pPr>
            <a:r>
              <a:rPr lang="en-US" altLang="zh-CN" sz="1800" kern="0" dirty="0">
                <a:latin typeface="+mn-ea"/>
                <a:ea typeface="+mn-ea"/>
              </a:rPr>
              <a:t>2</a:t>
            </a:r>
            <a:r>
              <a:rPr lang="zh-CN" altLang="en-US" sz="1800" kern="0" dirty="0">
                <a:latin typeface="+mn-ea"/>
                <a:ea typeface="+mn-ea"/>
              </a:rPr>
              <a:t>）</a:t>
            </a:r>
            <a:r>
              <a:rPr lang="en-US" altLang="zh-CN" sz="1800" kern="0" dirty="0">
                <a:latin typeface="+mn-ea"/>
                <a:ea typeface="+mn-ea"/>
              </a:rPr>
              <a:t>SAE J3061</a:t>
            </a:r>
            <a:r>
              <a:rPr lang="zh-CN" altLang="en-US" sz="1800" kern="0" dirty="0">
                <a:latin typeface="+mn-ea"/>
                <a:ea typeface="+mn-ea"/>
              </a:rPr>
              <a:t>旨在帮助企业识别和评估网络安全威胁，导入网络安全到在车辆的整个开发流程内</a:t>
            </a:r>
            <a:endParaRPr lang="en-US" altLang="zh-CN" sz="1800" kern="0" dirty="0">
              <a:latin typeface="+mn-ea"/>
              <a:ea typeface="+mn-ea"/>
            </a:endParaRPr>
          </a:p>
          <a:p>
            <a:pPr marL="0" indent="0">
              <a:buNone/>
            </a:pPr>
            <a:endParaRPr lang="en-US" altLang="ja-JP" sz="1800" kern="0" dirty="0">
              <a:latin typeface="+mn-ea"/>
              <a:ea typeface="+mn-ea"/>
            </a:endParaRPr>
          </a:p>
          <a:p>
            <a:pPr>
              <a:buFont typeface="Wingdings" panose="05000000000000000000" pitchFamily="2" charset="2"/>
              <a:buChar char="ü"/>
            </a:pPr>
            <a:r>
              <a:rPr lang="en-US" altLang="zh-CN" sz="1800" kern="0" dirty="0">
                <a:latin typeface="+mn-ea"/>
                <a:ea typeface="+mn-ea"/>
              </a:rPr>
              <a:t>ISO 21434</a:t>
            </a:r>
          </a:p>
          <a:p>
            <a:pPr marL="0" indent="0">
              <a:buNone/>
            </a:pPr>
            <a:r>
              <a:rPr lang="en-US" altLang="ja-JP" sz="1800" kern="0" dirty="0">
                <a:latin typeface="+mn-ea"/>
                <a:ea typeface="+mn-ea"/>
              </a:rPr>
              <a:t>1</a:t>
            </a:r>
            <a:r>
              <a:rPr lang="zh-CN" altLang="en-US" sz="1800" kern="0" dirty="0">
                <a:latin typeface="+mn-ea"/>
                <a:ea typeface="+mn-ea"/>
              </a:rPr>
              <a:t>）</a:t>
            </a:r>
            <a:r>
              <a:rPr lang="en-US" altLang="zh-CN" sz="1800" kern="0" dirty="0">
                <a:solidFill>
                  <a:srgbClr val="FF0000"/>
                </a:solidFill>
                <a:latin typeface="+mn-ea"/>
                <a:ea typeface="+mn-ea"/>
              </a:rPr>
              <a:t>ISO 21434</a:t>
            </a:r>
            <a:r>
              <a:rPr lang="zh-CN" altLang="en-US" sz="1800" kern="0" dirty="0">
                <a:solidFill>
                  <a:srgbClr val="FF0000"/>
                </a:solidFill>
                <a:latin typeface="+mn-ea"/>
                <a:ea typeface="+mn-ea"/>
              </a:rPr>
              <a:t>是基于</a:t>
            </a:r>
            <a:r>
              <a:rPr lang="en-US" altLang="zh-CN" sz="1800" kern="0" dirty="0">
                <a:solidFill>
                  <a:srgbClr val="FF0000"/>
                </a:solidFill>
                <a:latin typeface="+mn-ea"/>
                <a:ea typeface="+mn-ea"/>
              </a:rPr>
              <a:t>SAE J3061</a:t>
            </a:r>
            <a:r>
              <a:rPr lang="zh-CN" altLang="en-US" sz="1800" kern="0" dirty="0">
                <a:solidFill>
                  <a:srgbClr val="FF0000"/>
                </a:solidFill>
                <a:latin typeface="+mn-ea"/>
                <a:ea typeface="+mn-ea"/>
              </a:rPr>
              <a:t>制定的</a:t>
            </a:r>
            <a:r>
              <a:rPr lang="zh-CN" altLang="en-US" sz="1800" kern="0" dirty="0">
                <a:latin typeface="+mn-ea"/>
                <a:ea typeface="+mn-ea"/>
              </a:rPr>
              <a:t>、针对车辆整个生命周期的标准。</a:t>
            </a:r>
            <a:endParaRPr lang="en-US" altLang="zh-CN" sz="1800" kern="0" dirty="0">
              <a:latin typeface="+mn-ea"/>
              <a:ea typeface="+mn-ea"/>
            </a:endParaRPr>
          </a:p>
          <a:p>
            <a:pPr marL="0" indent="0">
              <a:buNone/>
            </a:pPr>
            <a:r>
              <a:rPr lang="en-US" altLang="zh-CN" sz="1800" kern="0" dirty="0">
                <a:latin typeface="+mn-ea"/>
                <a:ea typeface="+mn-ea"/>
              </a:rPr>
              <a:t>2</a:t>
            </a:r>
            <a:r>
              <a:rPr lang="zh-CN" altLang="en-US" sz="1800" kern="0" dirty="0">
                <a:latin typeface="+mn-ea"/>
                <a:ea typeface="+mn-ea"/>
              </a:rPr>
              <a:t>）</a:t>
            </a:r>
            <a:r>
              <a:rPr lang="en-US" altLang="zh-CN" sz="1800" kern="0" dirty="0">
                <a:latin typeface="+mn-ea"/>
                <a:ea typeface="+mn-ea"/>
              </a:rPr>
              <a:t>ISO 21434</a:t>
            </a:r>
            <a:r>
              <a:rPr lang="zh-CN" altLang="en-US" sz="1800" kern="0" dirty="0">
                <a:latin typeface="+mn-ea"/>
                <a:ea typeface="+mn-ea"/>
              </a:rPr>
              <a:t>主要从风险评估管理、产品开发、运行</a:t>
            </a:r>
            <a:r>
              <a:rPr lang="en-US" altLang="zh-CN" sz="1800" kern="0" dirty="0">
                <a:latin typeface="+mn-ea"/>
                <a:ea typeface="+mn-ea"/>
              </a:rPr>
              <a:t>/</a:t>
            </a:r>
            <a:r>
              <a:rPr lang="zh-CN" altLang="en-US" sz="1800" kern="0" dirty="0">
                <a:latin typeface="+mn-ea"/>
                <a:ea typeface="+mn-ea"/>
              </a:rPr>
              <a:t>维护、流程审核等四个方面来保障汽车信息安全工程工作的开展。目标是通过该标准设计、生产、测试的产品具备一定信息安全防护能力</a:t>
            </a:r>
            <a:endParaRPr lang="en-US" altLang="zh-CN" sz="1800" kern="0" dirty="0">
              <a:latin typeface="+mn-ea"/>
              <a:ea typeface="+mn-ea"/>
            </a:endParaRPr>
          </a:p>
          <a:p>
            <a:pPr marL="0" indent="0">
              <a:buNone/>
            </a:pPr>
            <a:r>
              <a:rPr lang="en-US" altLang="ja-JP" sz="1800" kern="0" dirty="0">
                <a:latin typeface="+mn-ea"/>
                <a:ea typeface="+mn-ea"/>
              </a:rPr>
              <a:t>3</a:t>
            </a:r>
            <a:r>
              <a:rPr lang="zh-CN" altLang="en-US" sz="1800" kern="0" dirty="0">
                <a:latin typeface="+mn-ea"/>
                <a:ea typeface="+mn-ea"/>
              </a:rPr>
              <a:t>）安全做法：</a:t>
            </a:r>
            <a:endParaRPr lang="en-US" altLang="zh-CN" sz="1800" kern="0" dirty="0">
              <a:latin typeface="+mn-ea"/>
              <a:ea typeface="+mn-ea"/>
            </a:endParaRPr>
          </a:p>
          <a:p>
            <a:pPr marL="0" indent="0">
              <a:buNone/>
            </a:pPr>
            <a:r>
              <a:rPr lang="zh-CN" altLang="en-US" sz="1800" kern="0" dirty="0">
                <a:latin typeface="+mn-ea"/>
                <a:ea typeface="+mn-ea"/>
              </a:rPr>
              <a:t>最低特权原则 、认证  、授权 、审核、端到端安全、架构信任度（接口的隔离、防御的深度）、接口隔离</a:t>
            </a:r>
            <a:r>
              <a:rPr lang="en-US" altLang="zh-CN" sz="1800" kern="0" dirty="0">
                <a:latin typeface="+mn-ea"/>
                <a:ea typeface="+mn-ea"/>
              </a:rPr>
              <a:t>(</a:t>
            </a:r>
            <a:r>
              <a:rPr lang="zh-CN" altLang="en-US" sz="1800" kern="0" dirty="0">
                <a:latin typeface="+mn-ea"/>
                <a:ea typeface="+mn-ea"/>
              </a:rPr>
              <a:t>以便进行适当的网络安全分析</a:t>
            </a:r>
            <a:r>
              <a:rPr lang="en-US" altLang="zh-CN" sz="1800" kern="0" dirty="0">
                <a:latin typeface="+mn-ea"/>
                <a:ea typeface="+mn-ea"/>
              </a:rPr>
              <a:t>)</a:t>
            </a:r>
            <a:r>
              <a:rPr lang="zh-CN" altLang="en-US" sz="1800" kern="0" dirty="0">
                <a:latin typeface="+mn-ea"/>
                <a:ea typeface="+mn-ea"/>
              </a:rPr>
              <a:t>、保护服务期间的可维护性（测试接口、</a:t>
            </a:r>
            <a:r>
              <a:rPr lang="en-US" altLang="zh-CN" sz="1800" kern="0" dirty="0">
                <a:latin typeface="+mn-ea"/>
                <a:ea typeface="+mn-ea"/>
              </a:rPr>
              <a:t>OBD</a:t>
            </a:r>
            <a:r>
              <a:rPr lang="zh-CN" altLang="en-US" sz="1800" kern="0" dirty="0">
                <a:latin typeface="+mn-ea"/>
                <a:ea typeface="+mn-ea"/>
              </a:rPr>
              <a:t>）、开发过程中的可测试性</a:t>
            </a:r>
            <a:r>
              <a:rPr lang="en-US" altLang="zh-CN" sz="1800" kern="0" dirty="0">
                <a:latin typeface="+mn-ea"/>
                <a:ea typeface="+mn-ea"/>
              </a:rPr>
              <a:t>(</a:t>
            </a:r>
            <a:r>
              <a:rPr lang="zh-CN" altLang="en-US" sz="1800" kern="0" dirty="0">
                <a:latin typeface="+mn-ea"/>
                <a:ea typeface="+mn-ea"/>
              </a:rPr>
              <a:t>测试界面</a:t>
            </a:r>
            <a:r>
              <a:rPr lang="en-US" altLang="zh-CN" sz="1800" kern="0" dirty="0">
                <a:latin typeface="+mn-ea"/>
                <a:ea typeface="+mn-ea"/>
              </a:rPr>
              <a:t>)</a:t>
            </a:r>
            <a:r>
              <a:rPr lang="zh-CN" altLang="en-US" sz="1800" kern="0" dirty="0">
                <a:latin typeface="+mn-ea"/>
                <a:ea typeface="+mn-ea"/>
              </a:rPr>
              <a:t>和运行过程、默认的安全</a:t>
            </a:r>
            <a:r>
              <a:rPr lang="en-US" altLang="zh-CN" sz="1800" kern="0" dirty="0">
                <a:latin typeface="+mn-ea"/>
                <a:ea typeface="+mn-ea"/>
              </a:rPr>
              <a:t>(</a:t>
            </a:r>
            <a:r>
              <a:rPr lang="zh-CN" altLang="en-US" sz="1800" kern="0" dirty="0">
                <a:latin typeface="+mn-ea"/>
                <a:ea typeface="+mn-ea"/>
              </a:rPr>
              <a:t>简单、不复杂、不依赖专家用户</a:t>
            </a:r>
            <a:r>
              <a:rPr lang="en-US" altLang="zh-CN" sz="1800" kern="0" dirty="0">
                <a:latin typeface="+mn-ea"/>
                <a:ea typeface="+mn-ea"/>
              </a:rPr>
              <a:t>)</a:t>
            </a:r>
          </a:p>
          <a:p>
            <a:pPr marL="0" indent="0">
              <a:buNone/>
            </a:pPr>
            <a:endParaRPr lang="ja-JP" altLang="en-US" sz="1800" kern="0" dirty="0">
              <a:latin typeface="+mn-ea"/>
              <a:ea typeface="+mn-ea"/>
            </a:endParaRPr>
          </a:p>
        </p:txBody>
      </p:sp>
    </p:spTree>
    <p:extLst>
      <p:ext uri="{BB962C8B-B14F-4D97-AF65-F5344CB8AC3E}">
        <p14:creationId xmlns:p14="http://schemas.microsoft.com/office/powerpoint/2010/main" val="96059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汽车网络安全标准</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786813" cy="34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ja-JP" altLang="en-US" sz="1800" kern="0" dirty="0">
                <a:latin typeface="微软雅黑"/>
                <a:ea typeface="微软雅黑"/>
                <a:cs typeface="Arial"/>
              </a:rPr>
              <a:t>系统级规标</a:t>
            </a:r>
            <a:r>
              <a:rPr lang="en-US" altLang="zh-CN" sz="1800" kern="0" dirty="0">
                <a:latin typeface="+mn-ea"/>
                <a:ea typeface="+mn-ea"/>
                <a:cs typeface="Arial"/>
              </a:rPr>
              <a:t>--</a:t>
            </a:r>
            <a:r>
              <a:rPr lang="en-US" altLang="zh-CN" sz="1800" kern="0" dirty="0">
                <a:latin typeface="+mn-ea"/>
                <a:ea typeface="+mn-ea"/>
              </a:rPr>
              <a:t>ISO 21434</a:t>
            </a:r>
          </a:p>
        </p:txBody>
      </p:sp>
      <p:pic>
        <p:nvPicPr>
          <p:cNvPr id="11266" name="Picture 2">
            <a:extLst>
              <a:ext uri="{FF2B5EF4-FFF2-40B4-BE49-F238E27FC236}">
                <a16:creationId xmlns:a16="http://schemas.microsoft.com/office/drawing/2014/main" id="{234FF88A-BB8A-4FE0-807D-DABF2BE66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08" y="1615629"/>
            <a:ext cx="8794221" cy="4530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85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汽车网络安全标准</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4" y="1268760"/>
            <a:ext cx="8786813" cy="34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ja-JP" altLang="en-US" sz="1800" kern="0" dirty="0">
                <a:latin typeface="微软雅黑"/>
                <a:ea typeface="微软雅黑"/>
                <a:cs typeface="Arial"/>
              </a:rPr>
              <a:t>系统级规标</a:t>
            </a:r>
            <a:r>
              <a:rPr lang="en-US" altLang="zh-CN" sz="1800" kern="0" dirty="0">
                <a:latin typeface="+mn-ea"/>
                <a:ea typeface="+mn-ea"/>
                <a:cs typeface="Arial"/>
              </a:rPr>
              <a:t>--</a:t>
            </a:r>
            <a:r>
              <a:rPr lang="en-US" altLang="zh-CN" sz="1800" kern="0" dirty="0">
                <a:latin typeface="+mn-ea"/>
                <a:ea typeface="+mn-ea"/>
              </a:rPr>
              <a:t>ISO 21434</a:t>
            </a:r>
          </a:p>
        </p:txBody>
      </p:sp>
      <p:sp>
        <p:nvSpPr>
          <p:cNvPr id="7" name="テキスト ボックス 6">
            <a:extLst>
              <a:ext uri="{FF2B5EF4-FFF2-40B4-BE49-F238E27FC236}">
                <a16:creationId xmlns:a16="http://schemas.microsoft.com/office/drawing/2014/main" id="{32A30556-4678-4D67-9864-8D26DE049346}"/>
              </a:ext>
            </a:extLst>
          </p:cNvPr>
          <p:cNvSpPr txBox="1"/>
          <p:nvPr/>
        </p:nvSpPr>
        <p:spPr>
          <a:xfrm>
            <a:off x="168273" y="1615629"/>
            <a:ext cx="8436175" cy="4247317"/>
          </a:xfrm>
          <a:prstGeom prst="rect">
            <a:avLst/>
          </a:prstGeom>
          <a:noFill/>
        </p:spPr>
        <p:txBody>
          <a:bodyPr wrap="square">
            <a:spAutoFit/>
          </a:bodyPr>
          <a:lstStyle/>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1</a:t>
            </a:r>
            <a:r>
              <a:rPr lang="zh-CN" altLang="en-US" dirty="0">
                <a:latin typeface="+mj-ea"/>
                <a:ea typeface="+mj-ea"/>
              </a:rPr>
              <a:t>节 明确本规范的范围。</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2</a:t>
            </a:r>
            <a:r>
              <a:rPr lang="zh-CN" altLang="en-US" dirty="0">
                <a:latin typeface="+mj-ea"/>
                <a:ea typeface="+mj-ea"/>
              </a:rPr>
              <a:t>节 参考规范。</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3</a:t>
            </a:r>
            <a:r>
              <a:rPr lang="zh-CN" altLang="en-US" dirty="0">
                <a:latin typeface="+mj-ea"/>
                <a:ea typeface="+mj-ea"/>
              </a:rPr>
              <a:t>节 明确本文中使用的缩略语和术语的定义。</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4</a:t>
            </a:r>
            <a:r>
              <a:rPr lang="zh-CN" altLang="en-US" dirty="0">
                <a:latin typeface="+mj-ea"/>
                <a:ea typeface="+mj-ea"/>
              </a:rPr>
              <a:t>节 描述汽车生态系统、组织汽车网络安全管理和相关汽车生命周期。</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5</a:t>
            </a:r>
            <a:r>
              <a:rPr lang="zh-CN" altLang="en-US" dirty="0">
                <a:latin typeface="+mj-ea"/>
                <a:ea typeface="+mj-ea"/>
              </a:rPr>
              <a:t>节 介绍组织的汽车网络安全战略、政策和目标。</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6</a:t>
            </a:r>
            <a:r>
              <a:rPr lang="zh-CN" altLang="en-US" dirty="0">
                <a:latin typeface="+mj-ea"/>
                <a:ea typeface="+mj-ea"/>
              </a:rPr>
              <a:t>节 明确风险管理要求，其中包括确定道路使用者在受到潜在的环境或事件威胁时的应对的计划和方法。</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7</a:t>
            </a:r>
            <a:r>
              <a:rPr lang="zh-CN" altLang="en-US" dirty="0">
                <a:latin typeface="+mj-ea"/>
                <a:ea typeface="+mj-ea"/>
              </a:rPr>
              <a:t>节 概念阶段描述，通过威胁分析和风险评估确定汽车网络安全目标；为实现汽车网络安全目标确定汽车网络安全要求。</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8</a:t>
            </a:r>
            <a:r>
              <a:rPr lang="zh-CN" altLang="en-US" dirty="0">
                <a:latin typeface="+mj-ea"/>
                <a:ea typeface="+mj-ea"/>
              </a:rPr>
              <a:t>节 描述了具体到产品开发阶段的汽车网络安全要求的实施和验证。</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9</a:t>
            </a:r>
            <a:r>
              <a:rPr lang="zh-CN" altLang="en-US" dirty="0">
                <a:latin typeface="+mj-ea"/>
                <a:ea typeface="+mj-ea"/>
              </a:rPr>
              <a:t>节的重点是生产、运行和维护，并给出了具体的要求，以确保汽车网络安全规范在生产的产品中得到落实；本节还描述了现场汽车网络安全活动。</a:t>
            </a:r>
          </a:p>
          <a:p>
            <a:pPr marL="285750" indent="-285750" algn="l">
              <a:buFont typeface="Arial" panose="020B0604020202020204" pitchFamily="34" charset="0"/>
              <a:buChar char="•"/>
            </a:pPr>
            <a:r>
              <a:rPr lang="zh-CN" altLang="en-US" dirty="0">
                <a:latin typeface="+mj-ea"/>
                <a:ea typeface="+mj-ea"/>
              </a:rPr>
              <a:t>第</a:t>
            </a:r>
            <a:r>
              <a:rPr lang="en-US" altLang="zh-CN" dirty="0">
                <a:latin typeface="+mj-ea"/>
                <a:ea typeface="+mj-ea"/>
              </a:rPr>
              <a:t>10</a:t>
            </a:r>
            <a:r>
              <a:rPr lang="zh-CN" altLang="en-US" dirty="0">
                <a:latin typeface="+mj-ea"/>
                <a:ea typeface="+mj-ea"/>
              </a:rPr>
              <a:t>节介绍了支持程序，包括组织程序。附件也提供了相关信息。附件中给出了一些活动、例子和方法，但在制定标准时，并未就此部分是否需要强制执行达成一致意见。</a:t>
            </a:r>
            <a:endParaRPr lang="ja-JP" altLang="en-US" dirty="0">
              <a:latin typeface="+mj-ea"/>
              <a:ea typeface="+mj-ea"/>
            </a:endParaRPr>
          </a:p>
        </p:txBody>
      </p:sp>
      <p:sp>
        <p:nvSpPr>
          <p:cNvPr id="9" name="テキスト ボックス 8">
            <a:extLst>
              <a:ext uri="{FF2B5EF4-FFF2-40B4-BE49-F238E27FC236}">
                <a16:creationId xmlns:a16="http://schemas.microsoft.com/office/drawing/2014/main" id="{1C5867A5-FC1C-4DA8-882D-6CD1F3A31F79}"/>
              </a:ext>
            </a:extLst>
          </p:cNvPr>
          <p:cNvSpPr txBox="1"/>
          <p:nvPr/>
        </p:nvSpPr>
        <p:spPr>
          <a:xfrm>
            <a:off x="168273" y="6025148"/>
            <a:ext cx="5240664" cy="369332"/>
          </a:xfrm>
          <a:prstGeom prst="rect">
            <a:avLst/>
          </a:prstGeom>
          <a:noFill/>
        </p:spPr>
        <p:txBody>
          <a:bodyPr wrap="square">
            <a:spAutoFit/>
          </a:bodyPr>
          <a:lstStyle/>
          <a:p>
            <a:pPr marL="285750" indent="-285750" algn="l">
              <a:buFont typeface="Wingdings" panose="05000000000000000000" pitchFamily="2" charset="2"/>
              <a:buChar char="ü"/>
            </a:pPr>
            <a:r>
              <a:rPr lang="en-US" altLang="ja-JP" dirty="0">
                <a:solidFill>
                  <a:srgbClr val="FF0000"/>
                </a:solidFill>
                <a:latin typeface="+mj-ea"/>
                <a:ea typeface="+mj-ea"/>
              </a:rPr>
              <a:t>https://zhuanlan.zhihu.com/p/371057503</a:t>
            </a:r>
            <a:endParaRPr lang="ja-JP" altLang="en-US" dirty="0">
              <a:solidFill>
                <a:srgbClr val="FF0000"/>
              </a:solidFill>
              <a:latin typeface="+mj-ea"/>
              <a:ea typeface="+mj-ea"/>
            </a:endParaRPr>
          </a:p>
        </p:txBody>
      </p:sp>
    </p:spTree>
    <p:extLst>
      <p:ext uri="{BB962C8B-B14F-4D97-AF65-F5344CB8AC3E}">
        <p14:creationId xmlns:p14="http://schemas.microsoft.com/office/powerpoint/2010/main" val="206703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一、汽车网络安全</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汽车网络安全标准</a:t>
            </a:r>
            <a:endParaRPr kumimoji="1" lang="ja-JP" altLang="en-US" dirty="0">
              <a:latin typeface="+mn-ea"/>
              <a:ea typeface="+mn-ea"/>
            </a:endParaRPr>
          </a:p>
        </p:txBody>
      </p:sp>
      <p:sp>
        <p:nvSpPr>
          <p:cNvPr id="22" name="コンテンツ プレースホルダー 2">
            <a:extLst>
              <a:ext uri="{FF2B5EF4-FFF2-40B4-BE49-F238E27FC236}">
                <a16:creationId xmlns:a16="http://schemas.microsoft.com/office/drawing/2014/main" id="{49D8D333-C2CE-4F4F-B86B-F55C956A3281}"/>
              </a:ext>
            </a:extLst>
          </p:cNvPr>
          <p:cNvSpPr txBox="1">
            <a:spLocks/>
          </p:cNvSpPr>
          <p:nvPr/>
        </p:nvSpPr>
        <p:spPr bwMode="gray">
          <a:xfrm>
            <a:off x="168275" y="1268760"/>
            <a:ext cx="5843885"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buFont typeface="Wingdings" panose="05000000000000000000" pitchFamily="2" charset="2"/>
              <a:buChar char="Ø"/>
            </a:pPr>
            <a:r>
              <a:rPr lang="ja-JP" altLang="en-US" sz="1800" kern="0" dirty="0">
                <a:latin typeface="微软雅黑"/>
                <a:ea typeface="微软雅黑"/>
                <a:cs typeface="Arial"/>
              </a:rPr>
              <a:t>硬件级规标</a:t>
            </a:r>
            <a:r>
              <a:rPr lang="en-US" altLang="zh-CN" sz="1800" kern="0" dirty="0">
                <a:latin typeface="微软雅黑"/>
                <a:ea typeface="微软雅黑"/>
                <a:cs typeface="Arial"/>
              </a:rPr>
              <a:t>--</a:t>
            </a:r>
            <a:r>
              <a:rPr lang="ja-JP" altLang="en-US" sz="1800" kern="0" dirty="0">
                <a:latin typeface="微软雅黑"/>
                <a:ea typeface="微软雅黑"/>
                <a:cs typeface="Arial"/>
              </a:rPr>
              <a:t>安全硬件扩展 </a:t>
            </a:r>
            <a:r>
              <a:rPr lang="en-US" altLang="ja-JP" sz="1800" kern="0" dirty="0">
                <a:latin typeface="微软雅黑"/>
                <a:ea typeface="微软雅黑"/>
                <a:cs typeface="Arial"/>
              </a:rPr>
              <a:t>(</a:t>
            </a:r>
            <a:r>
              <a:rPr lang="en-US" altLang="zh-CN" sz="1800" kern="0" dirty="0">
                <a:latin typeface="微软雅黑"/>
                <a:ea typeface="微软雅黑"/>
                <a:cs typeface="Arial"/>
              </a:rPr>
              <a:t>SHE)</a:t>
            </a:r>
            <a:endParaRPr lang="en-US" altLang="zh-CN" sz="1600" kern="0" dirty="0">
              <a:latin typeface="微软雅黑"/>
              <a:ea typeface="微软雅黑"/>
              <a:cs typeface="Arial"/>
            </a:endParaRPr>
          </a:p>
        </p:txBody>
      </p:sp>
      <p:pic>
        <p:nvPicPr>
          <p:cNvPr id="5122" name="Picture 2">
            <a:extLst>
              <a:ext uri="{FF2B5EF4-FFF2-40B4-BE49-F238E27FC236}">
                <a16:creationId xmlns:a16="http://schemas.microsoft.com/office/drawing/2014/main" id="{0CF6AC86-1D05-4556-AF5F-1B890784B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2791" y="2805480"/>
            <a:ext cx="5257185" cy="382053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16B5E1E3-DBF0-400A-B628-FAC690B2B678}"/>
              </a:ext>
            </a:extLst>
          </p:cNvPr>
          <p:cNvSpPr txBox="1"/>
          <p:nvPr/>
        </p:nvSpPr>
        <p:spPr>
          <a:xfrm>
            <a:off x="44630" y="1576428"/>
            <a:ext cx="8910458" cy="3416320"/>
          </a:xfrm>
          <a:prstGeom prst="rect">
            <a:avLst/>
          </a:prstGeom>
          <a:noFill/>
        </p:spPr>
        <p:txBody>
          <a:bodyPr wrap="square">
            <a:spAutoFit/>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kumimoji="1" lang="zh-CN" altLang="en-US" sz="1800" b="1" i="0" u="none" strike="noStrike" kern="0" cap="none" spc="0" normalizeH="0" baseline="0" noProof="0" dirty="0">
                <a:ln>
                  <a:noFill/>
                </a:ln>
                <a:solidFill>
                  <a:srgbClr val="FF0000"/>
                </a:solidFill>
                <a:effectLst/>
                <a:uLnTx/>
                <a:uFillTx/>
                <a:latin typeface="微软雅黑"/>
                <a:ea typeface="微软雅黑"/>
                <a:cs typeface="Arial"/>
              </a:rPr>
              <a:t>旨在将秘钥的控制从软件领域移到硬件领域</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。如</a:t>
            </a:r>
            <a:r>
              <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rPr>
              <a:t>TPM</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芯片</a:t>
            </a:r>
            <a:endPar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支持安全的生成 、存储和处理安全性关键材料，屏蔽任何潜在恶意软件，运用有效的 篡改保护措施限制硬件篡改攻击的可能性，</a:t>
            </a:r>
            <a:r>
              <a:rPr kumimoji="1" lang="zh-CN" altLang="en-US" sz="1800" b="1" i="0" u="none" strike="noStrike" kern="0" cap="none" spc="0" normalizeH="0" baseline="0" noProof="0" dirty="0">
                <a:ln>
                  <a:noFill/>
                </a:ln>
                <a:solidFill>
                  <a:srgbClr val="FF0000"/>
                </a:solidFill>
                <a:effectLst/>
                <a:uLnTx/>
                <a:uFillTx/>
                <a:latin typeface="微软雅黑"/>
                <a:ea typeface="微软雅黑"/>
                <a:cs typeface="Arial"/>
              </a:rPr>
              <a:t>通过应用专门的加密硬件保护软件的安全性</a:t>
            </a:r>
            <a:endParaRPr kumimoji="1" lang="en-US" altLang="zh-CN" sz="1800" b="1" i="0" u="none" strike="noStrike" kern="0" cap="none" spc="0" normalizeH="0" baseline="0" noProof="0" dirty="0">
              <a:ln>
                <a:noFill/>
              </a:ln>
              <a:solidFill>
                <a:srgbClr val="FF0000"/>
              </a:solidFill>
              <a:effectLst/>
              <a:uLnTx/>
              <a:uFillTx/>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kumimoji="1" lang="en-US" altLang="ja-JP" sz="1800" b="0" i="0" u="none" strike="noStrike" kern="0" cap="none" spc="0" normalizeH="0" baseline="0" noProof="0" dirty="0">
                <a:ln>
                  <a:noFill/>
                </a:ln>
                <a:solidFill>
                  <a:srgbClr val="000000"/>
                </a:solidFill>
                <a:effectLst/>
                <a:uLnTx/>
                <a:uFillTx/>
                <a:latin typeface="微软雅黑"/>
                <a:ea typeface="微软雅黑"/>
                <a:cs typeface="Arial"/>
              </a:rPr>
              <a:t>HIS</a:t>
            </a:r>
            <a:r>
              <a:rPr kumimoji="1" lang="ja-JP" altLang="en-US" sz="1800" b="0" i="0" u="none" strike="noStrike" kern="0" cap="none" spc="0" normalizeH="0" baseline="0" noProof="0" dirty="0">
                <a:ln>
                  <a:noFill/>
                </a:ln>
                <a:solidFill>
                  <a:srgbClr val="000000"/>
                </a:solidFill>
                <a:effectLst/>
                <a:uLnTx/>
                <a:uFillTx/>
                <a:latin typeface="微软雅黑"/>
                <a:ea typeface="微软雅黑"/>
                <a:cs typeface="Arial"/>
              </a:rPr>
              <a:t>制定的标准</a:t>
            </a:r>
            <a:endParaRPr kumimoji="1" lang="en-US" altLang="ja-JP" sz="1800" b="0" i="0" u="none" strike="noStrike" kern="0" cap="none" spc="0" normalizeH="0" baseline="0" noProof="0" dirty="0">
              <a:ln>
                <a:noFill/>
              </a:ln>
              <a:solidFill>
                <a:srgbClr val="000000"/>
              </a:solidFill>
              <a:effectLst/>
              <a:uLnTx/>
              <a:uFillTx/>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lang="zh-CN" altLang="en-US" kern="0" dirty="0">
                <a:latin typeface="微软雅黑"/>
                <a:ea typeface="微软雅黑"/>
                <a:cs typeface="Arial"/>
              </a:rPr>
              <a:t>独立存储空间</a:t>
            </a:r>
            <a:endParaRPr lang="en-US" altLang="zh-CN" kern="0" dirty="0">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kumimoji="1" lang="en-US" altLang="ja-JP" sz="1800" b="0" i="0" u="none" strike="noStrike" kern="0" cap="none" spc="0" normalizeH="0" baseline="0" noProof="0" dirty="0">
                <a:ln>
                  <a:noFill/>
                </a:ln>
                <a:solidFill>
                  <a:srgbClr val="000000"/>
                </a:solidFill>
                <a:effectLst/>
                <a:uLnTx/>
                <a:uFillTx/>
                <a:latin typeface="微软雅黑"/>
                <a:ea typeface="微软雅黑"/>
                <a:cs typeface="Arial"/>
              </a:rPr>
              <a:t>AES</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加密</a:t>
            </a:r>
            <a:r>
              <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rPr>
              <a:t>/</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解密引擎</a:t>
            </a:r>
            <a:endPar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lang="zh-CN" altLang="en-US" kern="0" dirty="0">
                <a:latin typeface="微软雅黑"/>
                <a:ea typeface="微软雅黑"/>
                <a:cs typeface="Arial"/>
              </a:rPr>
              <a:t>哈希算法</a:t>
            </a:r>
            <a:endParaRPr lang="en-US" altLang="zh-CN" kern="0" dirty="0">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伪随机数产生器</a:t>
            </a:r>
            <a:endPar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lang="zh-CN" altLang="en-US" kern="0" dirty="0">
                <a:latin typeface="微软雅黑"/>
                <a:ea typeface="微软雅黑"/>
                <a:cs typeface="Arial"/>
              </a:rPr>
              <a:t>秘钥管理</a:t>
            </a:r>
            <a:endParaRPr lang="en-US" altLang="zh-CN" kern="0" dirty="0">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kumimoji="1" lang="en-US" altLang="ja-JP" sz="1800" b="0" i="0" u="none" strike="noStrike" kern="0" cap="none" spc="0" normalizeH="0" baseline="0" noProof="0" dirty="0">
                <a:ln>
                  <a:noFill/>
                </a:ln>
                <a:solidFill>
                  <a:srgbClr val="000000"/>
                </a:solidFill>
                <a:effectLst/>
                <a:uLnTx/>
                <a:uFillTx/>
                <a:latin typeface="微软雅黑"/>
                <a:ea typeface="微软雅黑"/>
                <a:cs typeface="Arial"/>
              </a:rPr>
              <a:t>MAC</a:t>
            </a: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产生和 验证</a:t>
            </a:r>
            <a:endParaRPr kumimoji="1" lang="en-US" altLang="zh-CN" sz="1800" b="0" i="0" u="none" strike="noStrike" kern="0" cap="none" spc="0" normalizeH="0" baseline="0" noProof="0" dirty="0">
              <a:ln>
                <a:noFill/>
              </a:ln>
              <a:solidFill>
                <a:srgbClr val="000000"/>
              </a:solidFill>
              <a:effectLst/>
              <a:uLnTx/>
              <a:uFillTx/>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lang="zh-CN" altLang="en-US" kern="0" dirty="0">
                <a:latin typeface="微软雅黑"/>
                <a:ea typeface="微软雅黑"/>
                <a:cs typeface="Arial"/>
              </a:rPr>
              <a:t>安全启动</a:t>
            </a:r>
            <a:endParaRPr lang="en-US" altLang="zh-CN" kern="0" dirty="0">
              <a:latin typeface="微软雅黑"/>
              <a:ea typeface="微软雅黑"/>
              <a:cs typeface="Arial"/>
            </a:endParaRPr>
          </a:p>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Char char="ü"/>
              <a:tabLst/>
              <a:defRPr/>
            </a:pPr>
            <a:r>
              <a:rPr kumimoji="1" lang="zh-CN" altLang="en-US" sz="1800" b="0" i="0" u="none" strike="noStrike" kern="0" cap="none" spc="0" normalizeH="0" baseline="0" noProof="0" dirty="0">
                <a:ln>
                  <a:noFill/>
                </a:ln>
                <a:solidFill>
                  <a:srgbClr val="000000"/>
                </a:solidFill>
                <a:effectLst/>
                <a:uLnTx/>
                <a:uFillTx/>
                <a:latin typeface="微软雅黑"/>
                <a:ea typeface="微软雅黑"/>
                <a:cs typeface="Arial"/>
              </a:rPr>
              <a:t>安全时钟 </a:t>
            </a:r>
            <a:endParaRPr kumimoji="1" lang="ja-JP" altLang="en-US" sz="1800" b="0" i="0" u="none" strike="noStrike" kern="0" cap="none" spc="0" normalizeH="0" baseline="0" noProof="0" dirty="0">
              <a:ln>
                <a:noFill/>
              </a:ln>
              <a:solidFill>
                <a:srgbClr val="000000"/>
              </a:solidFill>
              <a:effectLst/>
              <a:uLnTx/>
              <a:uFillTx/>
              <a:latin typeface="微软雅黑"/>
              <a:ea typeface="微软雅黑"/>
              <a:cs typeface="Arial"/>
            </a:endParaRPr>
          </a:p>
        </p:txBody>
      </p:sp>
      <p:sp>
        <p:nvSpPr>
          <p:cNvPr id="12" name="テキスト ボックス 11">
            <a:extLst>
              <a:ext uri="{FF2B5EF4-FFF2-40B4-BE49-F238E27FC236}">
                <a16:creationId xmlns:a16="http://schemas.microsoft.com/office/drawing/2014/main" id="{AC399450-BB9D-4569-9D88-D678A486CADA}"/>
              </a:ext>
            </a:extLst>
          </p:cNvPr>
          <p:cNvSpPr txBox="1"/>
          <p:nvPr/>
        </p:nvSpPr>
        <p:spPr>
          <a:xfrm>
            <a:off x="119703" y="5844110"/>
            <a:ext cx="3458767" cy="646331"/>
          </a:xfrm>
          <a:prstGeom prst="rect">
            <a:avLst/>
          </a:prstGeom>
          <a:noFill/>
        </p:spPr>
        <p:txBody>
          <a:bodyPr wrap="square">
            <a:spAutoFit/>
          </a:bodyPr>
          <a:lstStyle/>
          <a:p>
            <a:pPr algn="l">
              <a:buFont typeface="Wingdings" panose="05000000000000000000" pitchFamily="2" charset="2"/>
              <a:buChar char="ü"/>
              <a:defRPr/>
            </a:pPr>
            <a:r>
              <a:rPr lang="en-US" altLang="ja-JP" sz="1200" kern="0" dirty="0">
                <a:latin typeface="微软雅黑"/>
                <a:ea typeface="微软雅黑"/>
                <a:cs typeface="Arial"/>
              </a:rPr>
              <a:t>TPM(Trusted Platform Module)</a:t>
            </a:r>
            <a:r>
              <a:rPr lang="ja-JP" altLang="en-US" sz="1200" kern="0" dirty="0">
                <a:latin typeface="微软雅黑"/>
                <a:ea typeface="微软雅黑"/>
                <a:cs typeface="Arial"/>
              </a:rPr>
              <a:t>安全芯片是指符合</a:t>
            </a:r>
            <a:r>
              <a:rPr lang="en-US" altLang="ja-JP" sz="1200" kern="0" dirty="0">
                <a:latin typeface="微软雅黑"/>
                <a:ea typeface="微软雅黑"/>
                <a:cs typeface="Arial"/>
              </a:rPr>
              <a:t>TPM</a:t>
            </a:r>
            <a:r>
              <a:rPr lang="ja-JP" altLang="en-US" sz="1200" kern="0" dirty="0">
                <a:latin typeface="微软雅黑"/>
                <a:ea typeface="微软雅黑"/>
                <a:cs typeface="Arial"/>
              </a:rPr>
              <a:t>（可信赖平台模块）标准的安全芯片，它能有效地保护</a:t>
            </a:r>
            <a:r>
              <a:rPr lang="en-US" altLang="ja-JP" sz="1200" kern="0" dirty="0">
                <a:latin typeface="微软雅黑"/>
                <a:ea typeface="微软雅黑"/>
                <a:cs typeface="Arial"/>
              </a:rPr>
              <a:t>PC</a:t>
            </a:r>
            <a:r>
              <a:rPr lang="ja-JP" altLang="en-US" sz="1200" kern="0" dirty="0">
                <a:latin typeface="微软雅黑"/>
                <a:ea typeface="微软雅黑"/>
                <a:cs typeface="Arial"/>
              </a:rPr>
              <a:t>、防止非法用户访问</a:t>
            </a:r>
          </a:p>
        </p:txBody>
      </p:sp>
    </p:spTree>
    <p:extLst>
      <p:ext uri="{BB962C8B-B14F-4D97-AF65-F5344CB8AC3E}">
        <p14:creationId xmlns:p14="http://schemas.microsoft.com/office/powerpoint/2010/main" val="3655879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presentation_c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自定义 3">
      <a:majorFont>
        <a:latin typeface="Fujitsu Sans Medium"/>
        <a:ea typeface="微软雅黑"/>
        <a:cs typeface=""/>
      </a:majorFont>
      <a:minorFont>
        <a:latin typeface="Fujitsu Sans"/>
        <a:ea typeface="微软雅黑"/>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txDef>
      <a:spPr>
        <a:noFill/>
      </a:spPr>
      <a:bodyPr wrap="none" rtlCol="0">
        <a:spAutoFit/>
      </a:bodyPr>
      <a:lstStyle>
        <a:defPPr>
          <a:defRPr dirty="0" err="1" smtClean="0">
            <a:latin typeface="微软雅黑" panose="020B0503020204020204" pitchFamily="34" charset="-122"/>
            <a:ea typeface="微软雅黑" panose="020B0503020204020204" pitchFamily="34" charset="-122"/>
          </a:defRPr>
        </a:defPPr>
      </a:lstStyle>
    </a:tx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presentation_cn_r</Template>
  <TotalTime>0</TotalTime>
  <Words>2140</Words>
  <Application>Microsoft Office PowerPoint</Application>
  <PresentationFormat>画面に合わせる (4:3)</PresentationFormat>
  <Paragraphs>297</Paragraphs>
  <Slides>32</Slides>
  <Notes>30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32</vt:i4>
      </vt:variant>
    </vt:vector>
  </HeadingPairs>
  <TitlesOfParts>
    <vt:vector size="41" baseType="lpstr">
      <vt:lpstr>Fujitsu Sans</vt:lpstr>
      <vt:lpstr>Meiryo UI</vt:lpstr>
      <vt:lpstr>Microsoft Yahei</vt:lpstr>
      <vt:lpstr>Microsoft Yahei</vt:lpstr>
      <vt:lpstr>ＭＳ Ｐゴシック</vt:lpstr>
      <vt:lpstr>Arial</vt:lpstr>
      <vt:lpstr>Calibri</vt:lpstr>
      <vt:lpstr>Wingdings</vt:lpstr>
      <vt:lpstr>presentation_cn_r</vt:lpstr>
      <vt:lpstr>AUTOSAR CP Advanced Intro                                   ---crypto </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一、汽车网络安全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2011-07-01T08:21:12Z</dcterms:created>
  <dcterms:modified xsi:type="dcterms:W3CDTF">2021-10-20T03:49:37Z</dcterms:modified>
</cp:coreProperties>
</file>