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2B0A4-08C8-2E9D-8C12-3746B81EF2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31B2B7-76A4-306C-E261-511E8049B6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62A2F1-5B50-DDDA-F538-85C0BE9D71BA}"/>
              </a:ext>
            </a:extLst>
          </p:cNvPr>
          <p:cNvSpPr>
            <a:spLocks noGrp="1"/>
          </p:cNvSpPr>
          <p:nvPr>
            <p:ph type="dt" sz="half" idx="10"/>
          </p:nvPr>
        </p:nvSpPr>
        <p:spPr/>
        <p:txBody>
          <a:bodyPr/>
          <a:lstStyle/>
          <a:p>
            <a:fld id="{E0DC43B7-4368-4E9B-943E-C84BF56960B1}" type="datetimeFigureOut">
              <a:rPr lang="en-US" smtClean="0"/>
              <a:t>7/24/2023</a:t>
            </a:fld>
            <a:endParaRPr lang="en-US" dirty="0"/>
          </a:p>
        </p:txBody>
      </p:sp>
      <p:sp>
        <p:nvSpPr>
          <p:cNvPr id="5" name="Footer Placeholder 4">
            <a:extLst>
              <a:ext uri="{FF2B5EF4-FFF2-40B4-BE49-F238E27FC236}">
                <a16:creationId xmlns:a16="http://schemas.microsoft.com/office/drawing/2014/main" id="{90A3515E-C79E-84FD-0F75-6CBBE1C985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FC6958-62CA-C2BC-5052-6E9C33041746}"/>
              </a:ext>
            </a:extLst>
          </p:cNvPr>
          <p:cNvSpPr>
            <a:spLocks noGrp="1"/>
          </p:cNvSpPr>
          <p:nvPr>
            <p:ph type="sldNum" sz="quarter" idx="12"/>
          </p:nvPr>
        </p:nvSpPr>
        <p:spPr/>
        <p:txBody>
          <a:bodyPr/>
          <a:lstStyle/>
          <a:p>
            <a:fld id="{4F5248A4-F0D5-4E71-9997-064CA8ACBE64}" type="slidenum">
              <a:rPr lang="en-US" smtClean="0"/>
              <a:t>‹#›</a:t>
            </a:fld>
            <a:endParaRPr lang="en-US" dirty="0"/>
          </a:p>
        </p:txBody>
      </p:sp>
    </p:spTree>
    <p:extLst>
      <p:ext uri="{BB962C8B-B14F-4D97-AF65-F5344CB8AC3E}">
        <p14:creationId xmlns:p14="http://schemas.microsoft.com/office/powerpoint/2010/main" val="949911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C3B3C-0AFB-1C4C-FA85-AF01492491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21939C-6150-2AE3-A960-CD1F9A0292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E40533-2393-066C-E3E5-B7B6B20B9E08}"/>
              </a:ext>
            </a:extLst>
          </p:cNvPr>
          <p:cNvSpPr>
            <a:spLocks noGrp="1"/>
          </p:cNvSpPr>
          <p:nvPr>
            <p:ph type="dt" sz="half" idx="10"/>
          </p:nvPr>
        </p:nvSpPr>
        <p:spPr/>
        <p:txBody>
          <a:bodyPr/>
          <a:lstStyle/>
          <a:p>
            <a:fld id="{E0DC43B7-4368-4E9B-943E-C84BF56960B1}" type="datetimeFigureOut">
              <a:rPr lang="en-US" smtClean="0"/>
              <a:t>7/24/2023</a:t>
            </a:fld>
            <a:endParaRPr lang="en-US" dirty="0"/>
          </a:p>
        </p:txBody>
      </p:sp>
      <p:sp>
        <p:nvSpPr>
          <p:cNvPr id="5" name="Footer Placeholder 4">
            <a:extLst>
              <a:ext uri="{FF2B5EF4-FFF2-40B4-BE49-F238E27FC236}">
                <a16:creationId xmlns:a16="http://schemas.microsoft.com/office/drawing/2014/main" id="{54B9B330-CCD8-E23A-E154-75129E444E3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6768F2A-D7D5-887E-1F7A-A4DA3674B03F}"/>
              </a:ext>
            </a:extLst>
          </p:cNvPr>
          <p:cNvSpPr>
            <a:spLocks noGrp="1"/>
          </p:cNvSpPr>
          <p:nvPr>
            <p:ph type="sldNum" sz="quarter" idx="12"/>
          </p:nvPr>
        </p:nvSpPr>
        <p:spPr/>
        <p:txBody>
          <a:bodyPr/>
          <a:lstStyle/>
          <a:p>
            <a:fld id="{4F5248A4-F0D5-4E71-9997-064CA8ACBE64}" type="slidenum">
              <a:rPr lang="en-US" smtClean="0"/>
              <a:t>‹#›</a:t>
            </a:fld>
            <a:endParaRPr lang="en-US" dirty="0"/>
          </a:p>
        </p:txBody>
      </p:sp>
    </p:spTree>
    <p:extLst>
      <p:ext uri="{BB962C8B-B14F-4D97-AF65-F5344CB8AC3E}">
        <p14:creationId xmlns:p14="http://schemas.microsoft.com/office/powerpoint/2010/main" val="1444822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B615D6-0F6E-0560-AE66-1EF244080A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6CF37B-E0C0-7A7C-B14F-0770BDF154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2F0243-86F4-13F6-82C0-7FEE29D1BBDB}"/>
              </a:ext>
            </a:extLst>
          </p:cNvPr>
          <p:cNvSpPr>
            <a:spLocks noGrp="1"/>
          </p:cNvSpPr>
          <p:nvPr>
            <p:ph type="dt" sz="half" idx="10"/>
          </p:nvPr>
        </p:nvSpPr>
        <p:spPr/>
        <p:txBody>
          <a:bodyPr/>
          <a:lstStyle/>
          <a:p>
            <a:fld id="{E0DC43B7-4368-4E9B-943E-C84BF56960B1}" type="datetimeFigureOut">
              <a:rPr lang="en-US" smtClean="0"/>
              <a:t>7/24/2023</a:t>
            </a:fld>
            <a:endParaRPr lang="en-US" dirty="0"/>
          </a:p>
        </p:txBody>
      </p:sp>
      <p:sp>
        <p:nvSpPr>
          <p:cNvPr id="5" name="Footer Placeholder 4">
            <a:extLst>
              <a:ext uri="{FF2B5EF4-FFF2-40B4-BE49-F238E27FC236}">
                <a16:creationId xmlns:a16="http://schemas.microsoft.com/office/drawing/2014/main" id="{4238297D-A077-3E08-B420-1155098707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A9C356C-94C6-1D0F-2C94-788FB5F89E72}"/>
              </a:ext>
            </a:extLst>
          </p:cNvPr>
          <p:cNvSpPr>
            <a:spLocks noGrp="1"/>
          </p:cNvSpPr>
          <p:nvPr>
            <p:ph type="sldNum" sz="quarter" idx="12"/>
          </p:nvPr>
        </p:nvSpPr>
        <p:spPr/>
        <p:txBody>
          <a:bodyPr/>
          <a:lstStyle/>
          <a:p>
            <a:fld id="{4F5248A4-F0D5-4E71-9997-064CA8ACBE64}" type="slidenum">
              <a:rPr lang="en-US" smtClean="0"/>
              <a:t>‹#›</a:t>
            </a:fld>
            <a:endParaRPr lang="en-US" dirty="0"/>
          </a:p>
        </p:txBody>
      </p:sp>
    </p:spTree>
    <p:extLst>
      <p:ext uri="{BB962C8B-B14F-4D97-AF65-F5344CB8AC3E}">
        <p14:creationId xmlns:p14="http://schemas.microsoft.com/office/powerpoint/2010/main" val="869269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6F2A-3BB3-CF90-D384-A97179A541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15F6D3-9109-D353-83D8-D4877E5CC9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4CADAA-D35A-0B52-CF17-291433413D35}"/>
              </a:ext>
            </a:extLst>
          </p:cNvPr>
          <p:cNvSpPr>
            <a:spLocks noGrp="1"/>
          </p:cNvSpPr>
          <p:nvPr>
            <p:ph type="dt" sz="half" idx="10"/>
          </p:nvPr>
        </p:nvSpPr>
        <p:spPr/>
        <p:txBody>
          <a:bodyPr/>
          <a:lstStyle/>
          <a:p>
            <a:fld id="{E0DC43B7-4368-4E9B-943E-C84BF56960B1}" type="datetimeFigureOut">
              <a:rPr lang="en-US" smtClean="0"/>
              <a:t>7/24/2023</a:t>
            </a:fld>
            <a:endParaRPr lang="en-US" dirty="0"/>
          </a:p>
        </p:txBody>
      </p:sp>
      <p:sp>
        <p:nvSpPr>
          <p:cNvPr id="5" name="Footer Placeholder 4">
            <a:extLst>
              <a:ext uri="{FF2B5EF4-FFF2-40B4-BE49-F238E27FC236}">
                <a16:creationId xmlns:a16="http://schemas.microsoft.com/office/drawing/2014/main" id="{C6C9209F-CA56-94A8-2F08-F144BCCAD27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51E276-201E-CD21-B285-CB8FC95C5A03}"/>
              </a:ext>
            </a:extLst>
          </p:cNvPr>
          <p:cNvSpPr>
            <a:spLocks noGrp="1"/>
          </p:cNvSpPr>
          <p:nvPr>
            <p:ph type="sldNum" sz="quarter" idx="12"/>
          </p:nvPr>
        </p:nvSpPr>
        <p:spPr/>
        <p:txBody>
          <a:bodyPr/>
          <a:lstStyle/>
          <a:p>
            <a:fld id="{4F5248A4-F0D5-4E71-9997-064CA8ACBE64}" type="slidenum">
              <a:rPr lang="en-US" smtClean="0"/>
              <a:t>‹#›</a:t>
            </a:fld>
            <a:endParaRPr lang="en-US" dirty="0"/>
          </a:p>
        </p:txBody>
      </p:sp>
    </p:spTree>
    <p:extLst>
      <p:ext uri="{BB962C8B-B14F-4D97-AF65-F5344CB8AC3E}">
        <p14:creationId xmlns:p14="http://schemas.microsoft.com/office/powerpoint/2010/main" val="260362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2024D-2DD6-BA25-66F8-362327616B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2BBBE8-29A6-6D92-3660-8FF7DB0B12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4117C1-E7D1-708F-6AE6-5E9A812B1D93}"/>
              </a:ext>
            </a:extLst>
          </p:cNvPr>
          <p:cNvSpPr>
            <a:spLocks noGrp="1"/>
          </p:cNvSpPr>
          <p:nvPr>
            <p:ph type="dt" sz="half" idx="10"/>
          </p:nvPr>
        </p:nvSpPr>
        <p:spPr/>
        <p:txBody>
          <a:bodyPr/>
          <a:lstStyle/>
          <a:p>
            <a:fld id="{E0DC43B7-4368-4E9B-943E-C84BF56960B1}" type="datetimeFigureOut">
              <a:rPr lang="en-US" smtClean="0"/>
              <a:t>7/24/2023</a:t>
            </a:fld>
            <a:endParaRPr lang="en-US" dirty="0"/>
          </a:p>
        </p:txBody>
      </p:sp>
      <p:sp>
        <p:nvSpPr>
          <p:cNvPr id="5" name="Footer Placeholder 4">
            <a:extLst>
              <a:ext uri="{FF2B5EF4-FFF2-40B4-BE49-F238E27FC236}">
                <a16:creationId xmlns:a16="http://schemas.microsoft.com/office/drawing/2014/main" id="{0CD5502A-7D05-F833-8B0B-51FAF048BB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290937-F8C9-9D46-D2CD-083094A14CDE}"/>
              </a:ext>
            </a:extLst>
          </p:cNvPr>
          <p:cNvSpPr>
            <a:spLocks noGrp="1"/>
          </p:cNvSpPr>
          <p:nvPr>
            <p:ph type="sldNum" sz="quarter" idx="12"/>
          </p:nvPr>
        </p:nvSpPr>
        <p:spPr/>
        <p:txBody>
          <a:bodyPr/>
          <a:lstStyle/>
          <a:p>
            <a:fld id="{4F5248A4-F0D5-4E71-9997-064CA8ACBE64}" type="slidenum">
              <a:rPr lang="en-US" smtClean="0"/>
              <a:t>‹#›</a:t>
            </a:fld>
            <a:endParaRPr lang="en-US" dirty="0"/>
          </a:p>
        </p:txBody>
      </p:sp>
    </p:spTree>
    <p:extLst>
      <p:ext uri="{BB962C8B-B14F-4D97-AF65-F5344CB8AC3E}">
        <p14:creationId xmlns:p14="http://schemas.microsoft.com/office/powerpoint/2010/main" val="308233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7A98F-375C-E8A3-7E07-A350AE3232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5DF682-48C0-EA78-49F5-60DD78A611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4F5D1C-2865-8D6A-7154-6E4F73AE28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39A238-CBDF-3922-847C-B30BDE26D1CB}"/>
              </a:ext>
            </a:extLst>
          </p:cNvPr>
          <p:cNvSpPr>
            <a:spLocks noGrp="1"/>
          </p:cNvSpPr>
          <p:nvPr>
            <p:ph type="dt" sz="half" idx="10"/>
          </p:nvPr>
        </p:nvSpPr>
        <p:spPr/>
        <p:txBody>
          <a:bodyPr/>
          <a:lstStyle/>
          <a:p>
            <a:fld id="{E0DC43B7-4368-4E9B-943E-C84BF56960B1}" type="datetimeFigureOut">
              <a:rPr lang="en-US" smtClean="0"/>
              <a:t>7/24/2023</a:t>
            </a:fld>
            <a:endParaRPr lang="en-US" dirty="0"/>
          </a:p>
        </p:txBody>
      </p:sp>
      <p:sp>
        <p:nvSpPr>
          <p:cNvPr id="6" name="Footer Placeholder 5">
            <a:extLst>
              <a:ext uri="{FF2B5EF4-FFF2-40B4-BE49-F238E27FC236}">
                <a16:creationId xmlns:a16="http://schemas.microsoft.com/office/drawing/2014/main" id="{A602C8EE-EF15-49A3-4900-06D05898AA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4B9057-91F0-0439-C495-8D77154B82F3}"/>
              </a:ext>
            </a:extLst>
          </p:cNvPr>
          <p:cNvSpPr>
            <a:spLocks noGrp="1"/>
          </p:cNvSpPr>
          <p:nvPr>
            <p:ph type="sldNum" sz="quarter" idx="12"/>
          </p:nvPr>
        </p:nvSpPr>
        <p:spPr/>
        <p:txBody>
          <a:bodyPr/>
          <a:lstStyle/>
          <a:p>
            <a:fld id="{4F5248A4-F0D5-4E71-9997-064CA8ACBE64}" type="slidenum">
              <a:rPr lang="en-US" smtClean="0"/>
              <a:t>‹#›</a:t>
            </a:fld>
            <a:endParaRPr lang="en-US" dirty="0"/>
          </a:p>
        </p:txBody>
      </p:sp>
    </p:spTree>
    <p:extLst>
      <p:ext uri="{BB962C8B-B14F-4D97-AF65-F5344CB8AC3E}">
        <p14:creationId xmlns:p14="http://schemas.microsoft.com/office/powerpoint/2010/main" val="1000083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24A28-C748-587B-3DF9-97A74D86A0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F38B24-3BFC-B489-5E06-349C1C14AD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CB0435-0E54-BC04-B862-107B9CB5D1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5506C8-FC80-4855-160C-DF77A0C004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B3266-69D2-C1C4-E669-72DCC47C4B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340809-7A3F-62A4-F810-4A25733B6737}"/>
              </a:ext>
            </a:extLst>
          </p:cNvPr>
          <p:cNvSpPr>
            <a:spLocks noGrp="1"/>
          </p:cNvSpPr>
          <p:nvPr>
            <p:ph type="dt" sz="half" idx="10"/>
          </p:nvPr>
        </p:nvSpPr>
        <p:spPr/>
        <p:txBody>
          <a:bodyPr/>
          <a:lstStyle/>
          <a:p>
            <a:fld id="{E0DC43B7-4368-4E9B-943E-C84BF56960B1}" type="datetimeFigureOut">
              <a:rPr lang="en-US" smtClean="0"/>
              <a:t>7/24/2023</a:t>
            </a:fld>
            <a:endParaRPr lang="en-US" dirty="0"/>
          </a:p>
        </p:txBody>
      </p:sp>
      <p:sp>
        <p:nvSpPr>
          <p:cNvPr id="8" name="Footer Placeholder 7">
            <a:extLst>
              <a:ext uri="{FF2B5EF4-FFF2-40B4-BE49-F238E27FC236}">
                <a16:creationId xmlns:a16="http://schemas.microsoft.com/office/drawing/2014/main" id="{F11E99E5-B8CD-2832-E045-93ECEAE3F09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5FCF05A-95DE-77AB-2976-9E01A9A53D92}"/>
              </a:ext>
            </a:extLst>
          </p:cNvPr>
          <p:cNvSpPr>
            <a:spLocks noGrp="1"/>
          </p:cNvSpPr>
          <p:nvPr>
            <p:ph type="sldNum" sz="quarter" idx="12"/>
          </p:nvPr>
        </p:nvSpPr>
        <p:spPr/>
        <p:txBody>
          <a:bodyPr/>
          <a:lstStyle/>
          <a:p>
            <a:fld id="{4F5248A4-F0D5-4E71-9997-064CA8ACBE64}" type="slidenum">
              <a:rPr lang="en-US" smtClean="0"/>
              <a:t>‹#›</a:t>
            </a:fld>
            <a:endParaRPr lang="en-US" dirty="0"/>
          </a:p>
        </p:txBody>
      </p:sp>
    </p:spTree>
    <p:extLst>
      <p:ext uri="{BB962C8B-B14F-4D97-AF65-F5344CB8AC3E}">
        <p14:creationId xmlns:p14="http://schemas.microsoft.com/office/powerpoint/2010/main" val="404012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CC5B1-05CA-0FF8-A6DC-D5E8F81BE4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D08A48-5FB0-303F-02C4-A7CF49F0C6BE}"/>
              </a:ext>
            </a:extLst>
          </p:cNvPr>
          <p:cNvSpPr>
            <a:spLocks noGrp="1"/>
          </p:cNvSpPr>
          <p:nvPr>
            <p:ph type="dt" sz="half" idx="10"/>
          </p:nvPr>
        </p:nvSpPr>
        <p:spPr/>
        <p:txBody>
          <a:bodyPr/>
          <a:lstStyle/>
          <a:p>
            <a:fld id="{E0DC43B7-4368-4E9B-943E-C84BF56960B1}" type="datetimeFigureOut">
              <a:rPr lang="en-US" smtClean="0"/>
              <a:t>7/24/2023</a:t>
            </a:fld>
            <a:endParaRPr lang="en-US" dirty="0"/>
          </a:p>
        </p:txBody>
      </p:sp>
      <p:sp>
        <p:nvSpPr>
          <p:cNvPr id="4" name="Footer Placeholder 3">
            <a:extLst>
              <a:ext uri="{FF2B5EF4-FFF2-40B4-BE49-F238E27FC236}">
                <a16:creationId xmlns:a16="http://schemas.microsoft.com/office/drawing/2014/main" id="{1DCA3099-B7B1-32C9-29FF-61441916CF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9301379-AA19-436C-ED48-38B690E9F9AB}"/>
              </a:ext>
            </a:extLst>
          </p:cNvPr>
          <p:cNvSpPr>
            <a:spLocks noGrp="1"/>
          </p:cNvSpPr>
          <p:nvPr>
            <p:ph type="sldNum" sz="quarter" idx="12"/>
          </p:nvPr>
        </p:nvSpPr>
        <p:spPr/>
        <p:txBody>
          <a:bodyPr/>
          <a:lstStyle/>
          <a:p>
            <a:fld id="{4F5248A4-F0D5-4E71-9997-064CA8ACBE64}" type="slidenum">
              <a:rPr lang="en-US" smtClean="0"/>
              <a:t>‹#›</a:t>
            </a:fld>
            <a:endParaRPr lang="en-US" dirty="0"/>
          </a:p>
        </p:txBody>
      </p:sp>
    </p:spTree>
    <p:extLst>
      <p:ext uri="{BB962C8B-B14F-4D97-AF65-F5344CB8AC3E}">
        <p14:creationId xmlns:p14="http://schemas.microsoft.com/office/powerpoint/2010/main" val="3321405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247C35-F6D9-3AD4-4C94-0C1E6A67B45B}"/>
              </a:ext>
            </a:extLst>
          </p:cNvPr>
          <p:cNvSpPr>
            <a:spLocks noGrp="1"/>
          </p:cNvSpPr>
          <p:nvPr>
            <p:ph type="dt" sz="half" idx="10"/>
          </p:nvPr>
        </p:nvSpPr>
        <p:spPr/>
        <p:txBody>
          <a:bodyPr/>
          <a:lstStyle/>
          <a:p>
            <a:fld id="{E0DC43B7-4368-4E9B-943E-C84BF56960B1}" type="datetimeFigureOut">
              <a:rPr lang="en-US" smtClean="0"/>
              <a:t>7/24/2023</a:t>
            </a:fld>
            <a:endParaRPr lang="en-US" dirty="0"/>
          </a:p>
        </p:txBody>
      </p:sp>
      <p:sp>
        <p:nvSpPr>
          <p:cNvPr id="3" name="Footer Placeholder 2">
            <a:extLst>
              <a:ext uri="{FF2B5EF4-FFF2-40B4-BE49-F238E27FC236}">
                <a16:creationId xmlns:a16="http://schemas.microsoft.com/office/drawing/2014/main" id="{6054B7EF-8ADC-2661-82C1-E912742F31A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6AFB0F4-3A63-6752-2C5E-0A58810F3C9E}"/>
              </a:ext>
            </a:extLst>
          </p:cNvPr>
          <p:cNvSpPr>
            <a:spLocks noGrp="1"/>
          </p:cNvSpPr>
          <p:nvPr>
            <p:ph type="sldNum" sz="quarter" idx="12"/>
          </p:nvPr>
        </p:nvSpPr>
        <p:spPr/>
        <p:txBody>
          <a:bodyPr/>
          <a:lstStyle/>
          <a:p>
            <a:fld id="{4F5248A4-F0D5-4E71-9997-064CA8ACBE64}" type="slidenum">
              <a:rPr lang="en-US" smtClean="0"/>
              <a:t>‹#›</a:t>
            </a:fld>
            <a:endParaRPr lang="en-US" dirty="0"/>
          </a:p>
        </p:txBody>
      </p:sp>
    </p:spTree>
    <p:extLst>
      <p:ext uri="{BB962C8B-B14F-4D97-AF65-F5344CB8AC3E}">
        <p14:creationId xmlns:p14="http://schemas.microsoft.com/office/powerpoint/2010/main" val="1866104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8FA5D-5423-1730-6526-4FC80F8CBF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F439B9-7201-1135-5CC9-0AAA016753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372773-FF8C-53EE-92EC-89210B81B3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78E529-FEFD-0CE4-70CB-AA6ADC9681F8}"/>
              </a:ext>
            </a:extLst>
          </p:cNvPr>
          <p:cNvSpPr>
            <a:spLocks noGrp="1"/>
          </p:cNvSpPr>
          <p:nvPr>
            <p:ph type="dt" sz="half" idx="10"/>
          </p:nvPr>
        </p:nvSpPr>
        <p:spPr/>
        <p:txBody>
          <a:bodyPr/>
          <a:lstStyle/>
          <a:p>
            <a:fld id="{E0DC43B7-4368-4E9B-943E-C84BF56960B1}" type="datetimeFigureOut">
              <a:rPr lang="en-US" smtClean="0"/>
              <a:t>7/24/2023</a:t>
            </a:fld>
            <a:endParaRPr lang="en-US" dirty="0"/>
          </a:p>
        </p:txBody>
      </p:sp>
      <p:sp>
        <p:nvSpPr>
          <p:cNvPr id="6" name="Footer Placeholder 5">
            <a:extLst>
              <a:ext uri="{FF2B5EF4-FFF2-40B4-BE49-F238E27FC236}">
                <a16:creationId xmlns:a16="http://schemas.microsoft.com/office/drawing/2014/main" id="{847EB35E-D908-B271-5352-7C099B3E6D5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903A7E4-79D2-F75E-C6BD-884EA1EE40FC}"/>
              </a:ext>
            </a:extLst>
          </p:cNvPr>
          <p:cNvSpPr>
            <a:spLocks noGrp="1"/>
          </p:cNvSpPr>
          <p:nvPr>
            <p:ph type="sldNum" sz="quarter" idx="12"/>
          </p:nvPr>
        </p:nvSpPr>
        <p:spPr/>
        <p:txBody>
          <a:bodyPr/>
          <a:lstStyle/>
          <a:p>
            <a:fld id="{4F5248A4-F0D5-4E71-9997-064CA8ACBE64}" type="slidenum">
              <a:rPr lang="en-US" smtClean="0"/>
              <a:t>‹#›</a:t>
            </a:fld>
            <a:endParaRPr lang="en-US" dirty="0"/>
          </a:p>
        </p:txBody>
      </p:sp>
    </p:spTree>
    <p:extLst>
      <p:ext uri="{BB962C8B-B14F-4D97-AF65-F5344CB8AC3E}">
        <p14:creationId xmlns:p14="http://schemas.microsoft.com/office/powerpoint/2010/main" val="497308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2E525-48CA-4D78-27BB-A52D396243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F6EBD9-9E76-B0B6-F06E-F94B0B6EB1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3B128B6-A32F-AAA1-C97C-3F3702163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C38237-917F-6060-D627-A0CC46DBEE1D}"/>
              </a:ext>
            </a:extLst>
          </p:cNvPr>
          <p:cNvSpPr>
            <a:spLocks noGrp="1"/>
          </p:cNvSpPr>
          <p:nvPr>
            <p:ph type="dt" sz="half" idx="10"/>
          </p:nvPr>
        </p:nvSpPr>
        <p:spPr/>
        <p:txBody>
          <a:bodyPr/>
          <a:lstStyle/>
          <a:p>
            <a:fld id="{E0DC43B7-4368-4E9B-943E-C84BF56960B1}" type="datetimeFigureOut">
              <a:rPr lang="en-US" smtClean="0"/>
              <a:t>7/24/2023</a:t>
            </a:fld>
            <a:endParaRPr lang="en-US" dirty="0"/>
          </a:p>
        </p:txBody>
      </p:sp>
      <p:sp>
        <p:nvSpPr>
          <p:cNvPr id="6" name="Footer Placeholder 5">
            <a:extLst>
              <a:ext uri="{FF2B5EF4-FFF2-40B4-BE49-F238E27FC236}">
                <a16:creationId xmlns:a16="http://schemas.microsoft.com/office/drawing/2014/main" id="{83F459C8-4E40-056A-0E1E-3E25EF1F02F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DA434F8-72F3-EE3A-305F-3CA7865060AC}"/>
              </a:ext>
            </a:extLst>
          </p:cNvPr>
          <p:cNvSpPr>
            <a:spLocks noGrp="1"/>
          </p:cNvSpPr>
          <p:nvPr>
            <p:ph type="sldNum" sz="quarter" idx="12"/>
          </p:nvPr>
        </p:nvSpPr>
        <p:spPr/>
        <p:txBody>
          <a:bodyPr/>
          <a:lstStyle/>
          <a:p>
            <a:fld id="{4F5248A4-F0D5-4E71-9997-064CA8ACBE64}" type="slidenum">
              <a:rPr lang="en-US" smtClean="0"/>
              <a:t>‹#›</a:t>
            </a:fld>
            <a:endParaRPr lang="en-US" dirty="0"/>
          </a:p>
        </p:txBody>
      </p:sp>
    </p:spTree>
    <p:extLst>
      <p:ext uri="{BB962C8B-B14F-4D97-AF65-F5344CB8AC3E}">
        <p14:creationId xmlns:p14="http://schemas.microsoft.com/office/powerpoint/2010/main" val="1465009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E8AD4E-7C93-B52A-B5CF-F5CCD992A1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D51205-49BD-9F3E-FEE5-160EC3BD3B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E5AB9A-6186-FF94-9E23-14D9590F19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DC43B7-4368-4E9B-943E-C84BF56960B1}" type="datetimeFigureOut">
              <a:rPr lang="en-US" smtClean="0"/>
              <a:t>7/24/2023</a:t>
            </a:fld>
            <a:endParaRPr lang="en-US" dirty="0"/>
          </a:p>
        </p:txBody>
      </p:sp>
      <p:sp>
        <p:nvSpPr>
          <p:cNvPr id="5" name="Footer Placeholder 4">
            <a:extLst>
              <a:ext uri="{FF2B5EF4-FFF2-40B4-BE49-F238E27FC236}">
                <a16:creationId xmlns:a16="http://schemas.microsoft.com/office/drawing/2014/main" id="{6B26A3BA-FD8E-F0E2-234A-3E2451C127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E6BD7F6-E3A8-1F46-A6F2-C7749A4516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5248A4-F0D5-4E71-9997-064CA8ACBE64}" type="slidenum">
              <a:rPr lang="en-US" smtClean="0"/>
              <a:t>‹#›</a:t>
            </a:fld>
            <a:endParaRPr lang="en-US" dirty="0"/>
          </a:p>
        </p:txBody>
      </p:sp>
      <p:sp>
        <p:nvSpPr>
          <p:cNvPr id="8" name="TextBox 7">
            <a:extLst>
              <a:ext uri="{FF2B5EF4-FFF2-40B4-BE49-F238E27FC236}">
                <a16:creationId xmlns:a16="http://schemas.microsoft.com/office/drawing/2014/main" id="{26588F38-5C73-C1E2-E76A-E56470BBC563}"/>
              </a:ext>
            </a:extLst>
          </p:cNvPr>
          <p:cNvSpPr txBox="1"/>
          <p:nvPr userDrawn="1">
            <p:extLst>
              <p:ext uri="{1162E1C5-73C7-4A58-AE30-91384D911F3F}">
                <p184:classification xmlns:p184="http://schemas.microsoft.com/office/powerpoint/2018/4/main" val="hdr"/>
              </p:ext>
            </p:extLst>
          </p:nvPr>
        </p:nvSpPr>
        <p:spPr>
          <a:xfrm>
            <a:off x="9842500" y="0"/>
            <a:ext cx="2381250" cy="137160"/>
          </a:xfrm>
          <a:prstGeom prst="rect">
            <a:avLst/>
          </a:prstGeom>
        </p:spPr>
        <p:txBody>
          <a:bodyPr horzOverflow="overflow" lIns="0" tIns="0" rIns="0" bIns="0">
            <a:spAutoFit/>
          </a:bodyPr>
          <a:lstStyle/>
          <a:p>
            <a:pPr algn="l"/>
            <a:r>
              <a:rPr lang="en-US" sz="900" dirty="0">
                <a:solidFill>
                  <a:srgbClr val="737373"/>
                </a:solidFill>
                <a:latin typeface="Arial" panose="020B0604020202020204" pitchFamily="34" charset="0"/>
                <a:cs typeface="Arial" panose="020B0604020202020204" pitchFamily="34" charset="0"/>
              </a:rPr>
              <a:t>Copyright Protection: Confidential - ISO 16016</a:t>
            </a:r>
          </a:p>
        </p:txBody>
      </p:sp>
    </p:spTree>
    <p:extLst>
      <p:ext uri="{BB962C8B-B14F-4D97-AF65-F5344CB8AC3E}">
        <p14:creationId xmlns:p14="http://schemas.microsoft.com/office/powerpoint/2010/main" val="994722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709D-DD96-70ED-63C3-41DA452B6D66}"/>
              </a:ext>
            </a:extLst>
          </p:cNvPr>
          <p:cNvSpPr>
            <a:spLocks noGrp="1"/>
          </p:cNvSpPr>
          <p:nvPr>
            <p:ph type="ctrTitle"/>
          </p:nvPr>
        </p:nvSpPr>
        <p:spPr/>
        <p:txBody>
          <a:bodyPr/>
          <a:lstStyle/>
          <a:p>
            <a:r>
              <a:rPr lang="en-US" altLang="zh-CN" dirty="0"/>
              <a:t>CAN_NetworkManager</a:t>
            </a:r>
            <a:endParaRPr lang="en-US" dirty="0"/>
          </a:p>
        </p:txBody>
      </p:sp>
      <p:sp>
        <p:nvSpPr>
          <p:cNvPr id="3" name="Subtitle 2">
            <a:extLst>
              <a:ext uri="{FF2B5EF4-FFF2-40B4-BE49-F238E27FC236}">
                <a16:creationId xmlns:a16="http://schemas.microsoft.com/office/drawing/2014/main" id="{D951D7FA-F876-5F20-D64F-0E37AE7DD470}"/>
              </a:ext>
            </a:extLst>
          </p:cNvPr>
          <p:cNvSpPr>
            <a:spLocks noGrp="1"/>
          </p:cNvSpPr>
          <p:nvPr>
            <p:ph type="subTitle" idx="1"/>
          </p:nvPr>
        </p:nvSpPr>
        <p:spPr>
          <a:xfrm>
            <a:off x="1524000" y="3602038"/>
            <a:ext cx="8760823" cy="1655762"/>
          </a:xfrm>
        </p:spPr>
        <p:txBody>
          <a:bodyPr/>
          <a:lstStyle/>
          <a:p>
            <a:pPr algn="r"/>
            <a:endParaRPr lang="en-US" dirty="0"/>
          </a:p>
        </p:txBody>
      </p:sp>
    </p:spTree>
    <p:extLst>
      <p:ext uri="{BB962C8B-B14F-4D97-AF65-F5344CB8AC3E}">
        <p14:creationId xmlns:p14="http://schemas.microsoft.com/office/powerpoint/2010/main" val="20444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B9DEB20-C6B6-9968-CCCC-DF9FC3BF7110}"/>
              </a:ext>
            </a:extLst>
          </p:cNvPr>
          <p:cNvPicPr>
            <a:picLocks noGrp="1" noChangeAspect="1"/>
          </p:cNvPicPr>
          <p:nvPr>
            <p:ph idx="1"/>
          </p:nvPr>
        </p:nvPicPr>
        <p:blipFill>
          <a:blip r:embed="rId2"/>
          <a:stretch>
            <a:fillRect/>
          </a:stretch>
        </p:blipFill>
        <p:spPr>
          <a:xfrm>
            <a:off x="918754" y="89179"/>
            <a:ext cx="10354491" cy="6679641"/>
          </a:xfrm>
        </p:spPr>
      </p:pic>
    </p:spTree>
    <p:extLst>
      <p:ext uri="{BB962C8B-B14F-4D97-AF65-F5344CB8AC3E}">
        <p14:creationId xmlns:p14="http://schemas.microsoft.com/office/powerpoint/2010/main" val="1751426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52AD685-0CFD-D1AA-87E6-28FC3B550055}"/>
              </a:ext>
            </a:extLst>
          </p:cNvPr>
          <p:cNvSpPr txBox="1"/>
          <p:nvPr/>
        </p:nvSpPr>
        <p:spPr>
          <a:xfrm>
            <a:off x="6101821" y="1062166"/>
            <a:ext cx="5062568" cy="1200329"/>
          </a:xfrm>
          <a:prstGeom prst="rect">
            <a:avLst/>
          </a:prstGeom>
          <a:noFill/>
        </p:spPr>
        <p:txBody>
          <a:bodyPr wrap="square">
            <a:spAutoFit/>
          </a:bodyPr>
          <a:lstStyle/>
          <a:p>
            <a:pPr algn="l"/>
            <a:r>
              <a:rPr lang="en-US" altLang="zh-CN" b="0" i="0" dirty="0">
                <a:solidFill>
                  <a:srgbClr val="333333"/>
                </a:solidFill>
                <a:effectLst/>
                <a:latin typeface="system-ui"/>
              </a:rPr>
              <a:t>3</a:t>
            </a:r>
            <a:r>
              <a:rPr lang="zh-CN" altLang="en-US" b="0" i="0" dirty="0">
                <a:solidFill>
                  <a:srgbClr val="333333"/>
                </a:solidFill>
                <a:effectLst/>
                <a:latin typeface="system-ui"/>
              </a:rPr>
              <a:t>种运行模式：</a:t>
            </a:r>
          </a:p>
          <a:p>
            <a:pPr algn="l">
              <a:buFont typeface="+mj-lt"/>
              <a:buAutoNum type="arabicPeriod"/>
            </a:pPr>
            <a:r>
              <a:rPr lang="zh-CN" altLang="en-US" b="0" i="0" dirty="0">
                <a:solidFill>
                  <a:srgbClr val="333333"/>
                </a:solidFill>
                <a:effectLst/>
                <a:latin typeface="Verdana" panose="020B0604030504040204" pitchFamily="34" charset="0"/>
              </a:rPr>
              <a:t>睡眠模式（</a:t>
            </a:r>
            <a:r>
              <a:rPr lang="en-US" b="0" i="0" dirty="0">
                <a:solidFill>
                  <a:srgbClr val="333333"/>
                </a:solidFill>
                <a:effectLst/>
                <a:latin typeface="Verdana" panose="020B0604030504040204" pitchFamily="34" charset="0"/>
              </a:rPr>
              <a:t>Bus-Sleep Mode）；</a:t>
            </a:r>
          </a:p>
          <a:p>
            <a:pPr algn="l">
              <a:buFont typeface="+mj-lt"/>
              <a:buAutoNum type="arabicPeriod"/>
            </a:pPr>
            <a:r>
              <a:rPr lang="zh-CN" altLang="en-US" b="0" i="0" dirty="0">
                <a:solidFill>
                  <a:srgbClr val="333333"/>
                </a:solidFill>
                <a:effectLst/>
                <a:latin typeface="Verdana" panose="020B0604030504040204" pitchFamily="34" charset="0"/>
              </a:rPr>
              <a:t>预睡眠模式（</a:t>
            </a:r>
            <a:r>
              <a:rPr lang="en-US" b="0" i="0" dirty="0">
                <a:solidFill>
                  <a:srgbClr val="333333"/>
                </a:solidFill>
                <a:effectLst/>
                <a:latin typeface="Verdana" panose="020B0604030504040204" pitchFamily="34" charset="0"/>
              </a:rPr>
              <a:t>Prepare Bus-Sleep Mode）；</a:t>
            </a:r>
          </a:p>
          <a:p>
            <a:pPr algn="l">
              <a:buFont typeface="+mj-lt"/>
              <a:buAutoNum type="arabicPeriod"/>
            </a:pPr>
            <a:r>
              <a:rPr lang="zh-CN" altLang="en-US" b="0" i="0" dirty="0">
                <a:solidFill>
                  <a:srgbClr val="333333"/>
                </a:solidFill>
                <a:effectLst/>
                <a:latin typeface="Verdana" panose="020B0604030504040204" pitchFamily="34" charset="0"/>
              </a:rPr>
              <a:t>网络模式（</a:t>
            </a:r>
            <a:r>
              <a:rPr lang="en-US" b="0" i="0" dirty="0">
                <a:solidFill>
                  <a:srgbClr val="333333"/>
                </a:solidFill>
                <a:effectLst/>
                <a:latin typeface="Verdana" panose="020B0604030504040204" pitchFamily="34" charset="0"/>
              </a:rPr>
              <a:t>Network Mode）。</a:t>
            </a:r>
          </a:p>
        </p:txBody>
      </p:sp>
      <p:sp>
        <p:nvSpPr>
          <p:cNvPr id="9" name="TextBox 8">
            <a:extLst>
              <a:ext uri="{FF2B5EF4-FFF2-40B4-BE49-F238E27FC236}">
                <a16:creationId xmlns:a16="http://schemas.microsoft.com/office/drawing/2014/main" id="{09445CD8-532F-8E28-69E4-DA2F0B77EFCC}"/>
              </a:ext>
            </a:extLst>
          </p:cNvPr>
          <p:cNvSpPr txBox="1"/>
          <p:nvPr/>
        </p:nvSpPr>
        <p:spPr>
          <a:xfrm>
            <a:off x="6037922" y="3995341"/>
            <a:ext cx="5323817" cy="1200329"/>
          </a:xfrm>
          <a:prstGeom prst="rect">
            <a:avLst/>
          </a:prstGeom>
          <a:noFill/>
        </p:spPr>
        <p:txBody>
          <a:bodyPr wrap="square">
            <a:spAutoFit/>
          </a:bodyPr>
          <a:lstStyle/>
          <a:p>
            <a:pPr algn="l"/>
            <a:r>
              <a:rPr lang="zh-CN" altLang="en-US" b="0" i="0" dirty="0">
                <a:solidFill>
                  <a:srgbClr val="333333"/>
                </a:solidFill>
                <a:effectLst/>
                <a:latin typeface="system-ui"/>
              </a:rPr>
              <a:t>网络模式（</a:t>
            </a:r>
            <a:r>
              <a:rPr lang="en-US" b="0" i="0" dirty="0">
                <a:solidFill>
                  <a:srgbClr val="333333"/>
                </a:solidFill>
                <a:effectLst/>
                <a:latin typeface="system-ui"/>
              </a:rPr>
              <a:t>Network Mode）</a:t>
            </a:r>
            <a:r>
              <a:rPr lang="zh-CN" altLang="en-US" b="0" i="0" dirty="0">
                <a:solidFill>
                  <a:srgbClr val="333333"/>
                </a:solidFill>
                <a:effectLst/>
                <a:latin typeface="system-ui"/>
              </a:rPr>
              <a:t>包含</a:t>
            </a:r>
            <a:r>
              <a:rPr lang="en-US" altLang="zh-CN" b="0" i="0" dirty="0">
                <a:solidFill>
                  <a:srgbClr val="333333"/>
                </a:solidFill>
                <a:effectLst/>
                <a:latin typeface="system-ui"/>
              </a:rPr>
              <a:t>3</a:t>
            </a:r>
            <a:r>
              <a:rPr lang="zh-CN" altLang="en-US" b="0" i="0" dirty="0">
                <a:solidFill>
                  <a:srgbClr val="333333"/>
                </a:solidFill>
                <a:effectLst/>
                <a:latin typeface="system-ui"/>
              </a:rPr>
              <a:t>种状态：</a:t>
            </a:r>
          </a:p>
          <a:p>
            <a:pPr algn="l">
              <a:buFont typeface="+mj-lt"/>
              <a:buAutoNum type="arabicPeriod"/>
            </a:pPr>
            <a:r>
              <a:rPr lang="zh-CN" altLang="en-US" b="0" i="0" dirty="0">
                <a:solidFill>
                  <a:srgbClr val="333333"/>
                </a:solidFill>
                <a:effectLst/>
                <a:latin typeface="Verdana" panose="020B0604030504040204" pitchFamily="34" charset="0"/>
              </a:rPr>
              <a:t>报文重复状态（</a:t>
            </a:r>
            <a:r>
              <a:rPr lang="en-US" b="0" i="0" dirty="0">
                <a:solidFill>
                  <a:srgbClr val="333333"/>
                </a:solidFill>
                <a:effectLst/>
                <a:latin typeface="Verdana" panose="020B0604030504040204" pitchFamily="34" charset="0"/>
              </a:rPr>
              <a:t>Repeat Message State）；</a:t>
            </a:r>
          </a:p>
          <a:p>
            <a:pPr algn="l">
              <a:buFont typeface="+mj-lt"/>
              <a:buAutoNum type="arabicPeriod"/>
            </a:pPr>
            <a:r>
              <a:rPr lang="zh-CN" altLang="en-US" b="0" i="0" dirty="0">
                <a:solidFill>
                  <a:srgbClr val="333333"/>
                </a:solidFill>
                <a:effectLst/>
                <a:latin typeface="Verdana" panose="020B0604030504040204" pitchFamily="34" charset="0"/>
              </a:rPr>
              <a:t>常规运行状态（</a:t>
            </a:r>
            <a:r>
              <a:rPr lang="en-US" b="0" i="0" dirty="0">
                <a:solidFill>
                  <a:srgbClr val="333333"/>
                </a:solidFill>
                <a:effectLst/>
                <a:latin typeface="Verdana" panose="020B0604030504040204" pitchFamily="34" charset="0"/>
              </a:rPr>
              <a:t>Normal Operation State）；</a:t>
            </a:r>
          </a:p>
          <a:p>
            <a:pPr algn="l">
              <a:buFont typeface="+mj-lt"/>
              <a:buAutoNum type="arabicPeriod"/>
            </a:pPr>
            <a:r>
              <a:rPr lang="zh-CN" altLang="en-US" b="0" i="0" dirty="0">
                <a:solidFill>
                  <a:srgbClr val="333333"/>
                </a:solidFill>
                <a:effectLst/>
                <a:latin typeface="Verdana" panose="020B0604030504040204" pitchFamily="34" charset="0"/>
              </a:rPr>
              <a:t>准备睡眠状态（</a:t>
            </a:r>
            <a:r>
              <a:rPr lang="en-US" b="0" i="0" dirty="0">
                <a:solidFill>
                  <a:srgbClr val="333333"/>
                </a:solidFill>
                <a:effectLst/>
                <a:latin typeface="Verdana" panose="020B0604030504040204" pitchFamily="34" charset="0"/>
              </a:rPr>
              <a:t>Ready Sleep State）。</a:t>
            </a:r>
          </a:p>
        </p:txBody>
      </p:sp>
      <p:pic>
        <p:nvPicPr>
          <p:cNvPr id="13" name="Content Placeholder 12">
            <a:extLst>
              <a:ext uri="{FF2B5EF4-FFF2-40B4-BE49-F238E27FC236}">
                <a16:creationId xmlns:a16="http://schemas.microsoft.com/office/drawing/2014/main" id="{838F600F-716D-1D86-D656-F2C510E003B0}"/>
              </a:ext>
            </a:extLst>
          </p:cNvPr>
          <p:cNvPicPr>
            <a:picLocks noGrp="1" noChangeAspect="1"/>
          </p:cNvPicPr>
          <p:nvPr>
            <p:ph idx="1"/>
          </p:nvPr>
        </p:nvPicPr>
        <p:blipFill rotWithShape="1">
          <a:blip r:embed="rId2"/>
          <a:srcRect l="1014" r="1901" b="1552"/>
          <a:stretch/>
        </p:blipFill>
        <p:spPr>
          <a:xfrm>
            <a:off x="-1" y="0"/>
            <a:ext cx="6037923" cy="6858000"/>
          </a:xfrm>
        </p:spPr>
      </p:pic>
      <p:sp>
        <p:nvSpPr>
          <p:cNvPr id="15" name="TextBox 14">
            <a:extLst>
              <a:ext uri="{FF2B5EF4-FFF2-40B4-BE49-F238E27FC236}">
                <a16:creationId xmlns:a16="http://schemas.microsoft.com/office/drawing/2014/main" id="{4BC0A411-0E80-9C53-D728-932D1EA3BD79}"/>
              </a:ext>
            </a:extLst>
          </p:cNvPr>
          <p:cNvSpPr txBox="1"/>
          <p:nvPr/>
        </p:nvSpPr>
        <p:spPr>
          <a:xfrm>
            <a:off x="6154080" y="2505670"/>
            <a:ext cx="5663451" cy="923330"/>
          </a:xfrm>
          <a:prstGeom prst="rect">
            <a:avLst/>
          </a:prstGeom>
          <a:noFill/>
        </p:spPr>
        <p:txBody>
          <a:bodyPr wrap="square">
            <a:spAutoFit/>
          </a:bodyPr>
          <a:lstStyle/>
          <a:p>
            <a:pPr marL="285750" indent="-285750">
              <a:buFont typeface="Arial" panose="020B0604020202020204" pitchFamily="34" charset="0"/>
              <a:buChar char="•"/>
            </a:pPr>
            <a:r>
              <a:rPr lang="en-US" dirty="0"/>
              <a:t>Entering Bus-Sleep Mode: </a:t>
            </a:r>
            <a:r>
              <a:rPr lang="en-US" dirty="0" err="1"/>
              <a:t>Nm_BusSleepMode</a:t>
            </a:r>
            <a:r>
              <a:rPr lang="en-US" dirty="0"/>
              <a:t>()</a:t>
            </a:r>
          </a:p>
          <a:p>
            <a:pPr marL="285750" indent="-285750">
              <a:buFont typeface="Arial" panose="020B0604020202020204" pitchFamily="34" charset="0"/>
              <a:buChar char="•"/>
            </a:pPr>
            <a:r>
              <a:rPr lang="en-US" dirty="0"/>
              <a:t>Entering Network Mode: </a:t>
            </a:r>
            <a:r>
              <a:rPr lang="en-US" dirty="0" err="1"/>
              <a:t>Nm_NetworkMode</a:t>
            </a:r>
            <a:r>
              <a:rPr lang="en-US" dirty="0"/>
              <a:t>()</a:t>
            </a:r>
          </a:p>
          <a:p>
            <a:pPr marL="285750" indent="-285750">
              <a:buFont typeface="Arial" panose="020B0604020202020204" pitchFamily="34" charset="0"/>
              <a:buChar char="•"/>
            </a:pPr>
            <a:r>
              <a:rPr lang="en-US" dirty="0"/>
              <a:t>Leaving Network Mode: </a:t>
            </a:r>
            <a:r>
              <a:rPr lang="en-US" dirty="0" err="1"/>
              <a:t>Nm_PrepareBusSleepMode</a:t>
            </a:r>
            <a:r>
              <a:rPr lang="en-US" dirty="0"/>
              <a:t>()</a:t>
            </a:r>
          </a:p>
        </p:txBody>
      </p:sp>
    </p:spTree>
    <p:extLst>
      <p:ext uri="{BB962C8B-B14F-4D97-AF65-F5344CB8AC3E}">
        <p14:creationId xmlns:p14="http://schemas.microsoft.com/office/powerpoint/2010/main" val="2786098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C2DAA-8FC7-FC00-1545-0094001E3A1B}"/>
              </a:ext>
            </a:extLst>
          </p:cNvPr>
          <p:cNvSpPr>
            <a:spLocks noGrp="1"/>
          </p:cNvSpPr>
          <p:nvPr>
            <p:ph type="title"/>
          </p:nvPr>
        </p:nvSpPr>
        <p:spPr>
          <a:xfrm>
            <a:off x="0" y="0"/>
            <a:ext cx="10515600" cy="1724297"/>
          </a:xfrm>
        </p:spPr>
        <p:txBody>
          <a:bodyPr>
            <a:normAutofit/>
          </a:bodyPr>
          <a:lstStyle/>
          <a:p>
            <a:r>
              <a:rPr lang="en-US" sz="2800" dirty="0"/>
              <a:t>Network Mode</a:t>
            </a:r>
            <a:br>
              <a:rPr lang="en-US" sz="2800" dirty="0"/>
            </a:br>
            <a:r>
              <a:rPr lang="en-US" sz="2800" dirty="0">
                <a:solidFill>
                  <a:srgbClr val="FF0000"/>
                </a:solidFill>
              </a:rPr>
              <a:t>&gt; Repeat Message </a:t>
            </a:r>
            <a:br>
              <a:rPr lang="en-US" sz="2800" dirty="0"/>
            </a:br>
            <a:r>
              <a:rPr lang="en-US" sz="2800" dirty="0"/>
              <a:t>&gt; Normal Operation </a:t>
            </a:r>
            <a:br>
              <a:rPr lang="en-US" sz="2800" dirty="0"/>
            </a:br>
            <a:r>
              <a:rPr lang="en-US" sz="2800" dirty="0"/>
              <a:t>&gt; Ready Sleep</a:t>
            </a:r>
          </a:p>
        </p:txBody>
      </p:sp>
      <p:sp>
        <p:nvSpPr>
          <p:cNvPr id="7" name="TextBox 6">
            <a:extLst>
              <a:ext uri="{FF2B5EF4-FFF2-40B4-BE49-F238E27FC236}">
                <a16:creationId xmlns:a16="http://schemas.microsoft.com/office/drawing/2014/main" id="{E3718523-69D2-6DCE-A019-1A1F63C72BC2}"/>
              </a:ext>
            </a:extLst>
          </p:cNvPr>
          <p:cNvSpPr txBox="1"/>
          <p:nvPr/>
        </p:nvSpPr>
        <p:spPr>
          <a:xfrm>
            <a:off x="-1" y="1923480"/>
            <a:ext cx="11817531" cy="1631216"/>
          </a:xfrm>
          <a:prstGeom prst="rect">
            <a:avLst/>
          </a:prstGeom>
          <a:noFill/>
        </p:spPr>
        <p:txBody>
          <a:bodyPr wrap="square">
            <a:spAutoFit/>
          </a:bodyPr>
          <a:lstStyle/>
          <a:p>
            <a:r>
              <a:rPr lang="zh-CN" altLang="en-US" sz="2000" dirty="0"/>
              <a:t>进入重复消息状态条件：</a:t>
            </a:r>
            <a:endParaRPr lang="en-US" sz="2000" dirty="0"/>
          </a:p>
          <a:p>
            <a:pPr marL="457200" indent="-457200">
              <a:buFont typeface="+mj-lt"/>
              <a:buAutoNum type="arabicPeriod"/>
            </a:pPr>
            <a:r>
              <a:rPr lang="en-US" sz="2000" dirty="0" err="1"/>
              <a:t>如果在</a:t>
            </a:r>
            <a:r>
              <a:rPr lang="en-US" sz="2000" dirty="0"/>
              <a:t> Prepare Bus-Sleep </a:t>
            </a:r>
            <a:r>
              <a:rPr lang="en-US" sz="2000" dirty="0" err="1"/>
              <a:t>模式下收到</a:t>
            </a:r>
            <a:r>
              <a:rPr lang="en-US" sz="2000" dirty="0"/>
              <a:t> NM </a:t>
            </a:r>
            <a:r>
              <a:rPr lang="en-US" sz="2000" dirty="0" err="1"/>
              <a:t>消息</a:t>
            </a:r>
            <a:r>
              <a:rPr lang="en-US" sz="2000" dirty="0"/>
              <a:t>。</a:t>
            </a:r>
          </a:p>
          <a:p>
            <a:pPr marL="457200" indent="-457200">
              <a:buFont typeface="+mj-lt"/>
              <a:buAutoNum type="arabicPeriod"/>
            </a:pPr>
            <a:r>
              <a:rPr lang="en-US" sz="2000" dirty="0" err="1"/>
              <a:t>如果在</a:t>
            </a:r>
            <a:r>
              <a:rPr lang="en-US" sz="2000" dirty="0"/>
              <a:t> Bus-</a:t>
            </a:r>
            <a:r>
              <a:rPr lang="en-US" sz="2000" dirty="0" err="1"/>
              <a:t>Sleep或</a:t>
            </a:r>
            <a:r>
              <a:rPr lang="en-US" sz="2000" dirty="0"/>
              <a:t> Prepare Bus-Sleep </a:t>
            </a:r>
            <a:r>
              <a:rPr lang="en-US" sz="2000" dirty="0" err="1"/>
              <a:t>模式下通过调用</a:t>
            </a:r>
            <a:r>
              <a:rPr lang="en-US" sz="2000" dirty="0"/>
              <a:t> </a:t>
            </a:r>
            <a:r>
              <a:rPr lang="en-US" sz="2000" dirty="0" err="1"/>
              <a:t>CanNm_NetworkRequest</a:t>
            </a:r>
            <a:r>
              <a:rPr lang="en-US" sz="2000" dirty="0"/>
              <a:t>() </a:t>
            </a:r>
            <a:r>
              <a:rPr lang="en-US" sz="2000" dirty="0" err="1"/>
              <a:t>请求网络</a:t>
            </a:r>
            <a:r>
              <a:rPr lang="en-US" sz="2000" dirty="0"/>
              <a:t>。</a:t>
            </a:r>
          </a:p>
          <a:p>
            <a:pPr marL="457200" indent="-457200">
              <a:buFont typeface="+mj-lt"/>
              <a:buAutoNum type="arabicPeriod"/>
            </a:pPr>
            <a:r>
              <a:rPr lang="en-US" sz="2000" dirty="0" err="1"/>
              <a:t>如果通过调用</a:t>
            </a:r>
            <a:r>
              <a:rPr lang="en-US" sz="2000" dirty="0"/>
              <a:t> </a:t>
            </a:r>
            <a:r>
              <a:rPr lang="en-US" sz="2000" dirty="0" err="1"/>
              <a:t>CanNm_PassiveStartUp</a:t>
            </a:r>
            <a:r>
              <a:rPr lang="en-US" sz="2000" dirty="0"/>
              <a:t>() </a:t>
            </a:r>
            <a:r>
              <a:rPr lang="en-US" sz="2000" dirty="0" err="1"/>
              <a:t>将网络从</a:t>
            </a:r>
            <a:r>
              <a:rPr lang="en-US" sz="2000" dirty="0"/>
              <a:t> Bus-Sleep Mode </a:t>
            </a:r>
            <a:r>
              <a:rPr lang="en-US" sz="2000" dirty="0" err="1"/>
              <a:t>模式或准备</a:t>
            </a:r>
            <a:r>
              <a:rPr lang="en-US" sz="2000" dirty="0"/>
              <a:t> Prepare Bus-Sleep </a:t>
            </a:r>
            <a:r>
              <a:rPr lang="en-US" sz="2000" dirty="0" err="1"/>
              <a:t>唤醒</a:t>
            </a:r>
            <a:r>
              <a:rPr lang="en-US" sz="2000" dirty="0"/>
              <a:t>。</a:t>
            </a:r>
          </a:p>
          <a:p>
            <a:pPr marL="457200" indent="-457200">
              <a:buFont typeface="+mj-lt"/>
              <a:buAutoNum type="arabicPeriod"/>
            </a:pPr>
            <a:r>
              <a:rPr lang="en-US" sz="2000" dirty="0" err="1"/>
              <a:t>如果任何网络节点（包括其自身）请求在</a:t>
            </a:r>
            <a:r>
              <a:rPr lang="en-US" sz="2000" dirty="0"/>
              <a:t> Ready Sleep 或 Normal Operation </a:t>
            </a:r>
            <a:r>
              <a:rPr lang="en-US" sz="2000" dirty="0" err="1"/>
              <a:t>状态下进行节点检测</a:t>
            </a:r>
            <a:r>
              <a:rPr lang="en-US" sz="2000" dirty="0"/>
              <a:t>。</a:t>
            </a:r>
          </a:p>
        </p:txBody>
      </p:sp>
      <p:sp>
        <p:nvSpPr>
          <p:cNvPr id="9" name="TextBox 8">
            <a:extLst>
              <a:ext uri="{FF2B5EF4-FFF2-40B4-BE49-F238E27FC236}">
                <a16:creationId xmlns:a16="http://schemas.microsoft.com/office/drawing/2014/main" id="{4CF4074B-AB14-2205-96B0-E0AB604D33D8}"/>
              </a:ext>
            </a:extLst>
          </p:cNvPr>
          <p:cNvSpPr txBox="1"/>
          <p:nvPr/>
        </p:nvSpPr>
        <p:spPr>
          <a:xfrm>
            <a:off x="496387" y="3879745"/>
            <a:ext cx="4258491" cy="923330"/>
          </a:xfrm>
          <a:prstGeom prst="rect">
            <a:avLst/>
          </a:prstGeom>
          <a:noFill/>
        </p:spPr>
        <p:txBody>
          <a:bodyPr wrap="square">
            <a:spAutoFit/>
          </a:bodyPr>
          <a:lstStyle/>
          <a:p>
            <a:r>
              <a:rPr lang="zh-CN" altLang="en-US" b="0" i="0" dirty="0">
                <a:solidFill>
                  <a:srgbClr val="333333"/>
                </a:solidFill>
                <a:effectLst/>
                <a:latin typeface="system-ui"/>
              </a:rPr>
              <a:t>该阶段是</a:t>
            </a:r>
            <a:r>
              <a:rPr lang="en-US" altLang="zh-CN" b="0" i="0" dirty="0">
                <a:solidFill>
                  <a:srgbClr val="333333"/>
                </a:solidFill>
                <a:effectLst/>
                <a:latin typeface="system-ui"/>
              </a:rPr>
              <a:t>CAN</a:t>
            </a:r>
            <a:r>
              <a:rPr lang="zh-CN" altLang="en-US" b="0" i="0" dirty="0">
                <a:solidFill>
                  <a:srgbClr val="333333"/>
                </a:solidFill>
                <a:effectLst/>
                <a:latin typeface="system-ui"/>
              </a:rPr>
              <a:t>网络正式开始工作前的准备阶段，用来等待</a:t>
            </a:r>
            <a:r>
              <a:rPr lang="en-US" altLang="zh-CN" b="0" i="0" dirty="0">
                <a:solidFill>
                  <a:srgbClr val="333333"/>
                </a:solidFill>
                <a:effectLst/>
                <a:latin typeface="system-ui"/>
              </a:rPr>
              <a:t>CAN</a:t>
            </a:r>
            <a:r>
              <a:rPr lang="zh-CN" altLang="en-US" b="0" i="0" dirty="0">
                <a:solidFill>
                  <a:srgbClr val="333333"/>
                </a:solidFill>
                <a:effectLst/>
                <a:latin typeface="system-ui"/>
              </a:rPr>
              <a:t>网络中所有相关节点进行网络通信的准备时间。</a:t>
            </a:r>
            <a:endParaRPr lang="en-US" dirty="0"/>
          </a:p>
        </p:txBody>
      </p:sp>
    </p:spTree>
    <p:extLst>
      <p:ext uri="{BB962C8B-B14F-4D97-AF65-F5344CB8AC3E}">
        <p14:creationId xmlns:p14="http://schemas.microsoft.com/office/powerpoint/2010/main" val="1074207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66A9B6-E29F-3AF5-C03A-2F0DCFCF093E}"/>
              </a:ext>
            </a:extLst>
          </p:cNvPr>
          <p:cNvSpPr>
            <a:spLocks noGrp="1"/>
          </p:cNvSpPr>
          <p:nvPr>
            <p:ph idx="1"/>
          </p:nvPr>
        </p:nvSpPr>
        <p:spPr>
          <a:xfrm>
            <a:off x="137160" y="1860460"/>
            <a:ext cx="10378440" cy="795655"/>
          </a:xfrm>
        </p:spPr>
        <p:txBody>
          <a:bodyPr>
            <a:normAutofit/>
          </a:bodyPr>
          <a:lstStyle/>
          <a:p>
            <a:r>
              <a:rPr lang="zh-CN" altLang="en-US" sz="2000" dirty="0"/>
              <a:t>网络管理保持在</a:t>
            </a:r>
            <a:r>
              <a:rPr lang="en-US" sz="2000" dirty="0">
                <a:solidFill>
                  <a:srgbClr val="FF0000"/>
                </a:solidFill>
              </a:rPr>
              <a:t>Normal Operation</a:t>
            </a:r>
            <a:r>
              <a:rPr lang="zh-CN" altLang="en-US" sz="2000" dirty="0"/>
              <a:t>状态，直到总线通信被释放。 应用程序的本地总线通信请求通过 </a:t>
            </a:r>
            <a:r>
              <a:rPr lang="en-US" altLang="zh-CN" sz="2000" dirty="0"/>
              <a:t>NM </a:t>
            </a:r>
            <a:r>
              <a:rPr lang="zh-CN" altLang="en-US" sz="2000" dirty="0"/>
              <a:t>消息的传输在网络中分发。</a:t>
            </a:r>
            <a:endParaRPr lang="en-US" sz="2000" dirty="0"/>
          </a:p>
        </p:txBody>
      </p:sp>
      <p:sp>
        <p:nvSpPr>
          <p:cNvPr id="4" name="Title 1">
            <a:extLst>
              <a:ext uri="{FF2B5EF4-FFF2-40B4-BE49-F238E27FC236}">
                <a16:creationId xmlns:a16="http://schemas.microsoft.com/office/drawing/2014/main" id="{BA11E8FD-313F-65C9-0943-DB89C1CC3764}"/>
              </a:ext>
            </a:extLst>
          </p:cNvPr>
          <p:cNvSpPr txBox="1">
            <a:spLocks/>
          </p:cNvSpPr>
          <p:nvPr/>
        </p:nvSpPr>
        <p:spPr>
          <a:xfrm>
            <a:off x="0" y="0"/>
            <a:ext cx="10515600" cy="17242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Network Mode</a:t>
            </a:r>
            <a:br>
              <a:rPr lang="en-US" sz="2800" dirty="0"/>
            </a:br>
            <a:r>
              <a:rPr lang="en-US" sz="2800" dirty="0"/>
              <a:t>&gt; Repeat Message </a:t>
            </a:r>
            <a:br>
              <a:rPr lang="en-US" sz="2800" dirty="0"/>
            </a:br>
            <a:r>
              <a:rPr lang="en-US" sz="2800" dirty="0">
                <a:solidFill>
                  <a:srgbClr val="FF0000"/>
                </a:solidFill>
              </a:rPr>
              <a:t>&gt; Normal Operation </a:t>
            </a:r>
            <a:br>
              <a:rPr lang="en-US" sz="2800" dirty="0"/>
            </a:br>
            <a:r>
              <a:rPr lang="en-US" sz="2800" dirty="0">
                <a:solidFill>
                  <a:srgbClr val="FF0000"/>
                </a:solidFill>
              </a:rPr>
              <a:t>&gt; Ready Sleep</a:t>
            </a:r>
          </a:p>
        </p:txBody>
      </p:sp>
      <p:sp>
        <p:nvSpPr>
          <p:cNvPr id="6" name="TextBox 5">
            <a:extLst>
              <a:ext uri="{FF2B5EF4-FFF2-40B4-BE49-F238E27FC236}">
                <a16:creationId xmlns:a16="http://schemas.microsoft.com/office/drawing/2014/main" id="{EFEBFB15-868F-7016-89EF-B230D577131D}"/>
              </a:ext>
            </a:extLst>
          </p:cNvPr>
          <p:cNvSpPr txBox="1"/>
          <p:nvPr/>
        </p:nvSpPr>
        <p:spPr>
          <a:xfrm>
            <a:off x="137160" y="3323884"/>
            <a:ext cx="10452463" cy="1882567"/>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err="1">
                <a:latin typeface="Calibri (Body)"/>
              </a:rPr>
              <a:t>只要应用程序不请求总线通信并且任何其他节点的应用程序仍然请求总线通信（通过传输</a:t>
            </a:r>
            <a:r>
              <a:rPr lang="en-US" dirty="0">
                <a:latin typeface="Calibri (Body)"/>
              </a:rPr>
              <a:t> NM </a:t>
            </a:r>
            <a:r>
              <a:rPr lang="en-US" dirty="0" err="1">
                <a:latin typeface="Calibri (Body)"/>
              </a:rPr>
              <a:t>消息</a:t>
            </a:r>
            <a:r>
              <a:rPr lang="en-US" dirty="0">
                <a:latin typeface="Calibri (Body)"/>
              </a:rPr>
              <a:t>），</a:t>
            </a:r>
            <a:r>
              <a:rPr lang="en-US" dirty="0" err="1">
                <a:latin typeface="Calibri (Body)"/>
              </a:rPr>
              <a:t>网络管理就会保持在</a:t>
            </a:r>
            <a:r>
              <a:rPr lang="en-US" sz="2000" dirty="0">
                <a:solidFill>
                  <a:srgbClr val="FF0000"/>
                </a:solidFill>
              </a:rPr>
              <a:t> Ready Sleep </a:t>
            </a:r>
            <a:r>
              <a:rPr lang="en-US" dirty="0" err="1">
                <a:latin typeface="Calibri (Body)"/>
              </a:rPr>
              <a:t>状态</a:t>
            </a:r>
            <a:r>
              <a:rPr lang="en-US" dirty="0">
                <a:latin typeface="Calibri (Body)"/>
              </a:rPr>
              <a:t>。</a:t>
            </a:r>
          </a:p>
          <a:p>
            <a:r>
              <a:rPr lang="en-US" dirty="0" err="1">
                <a:latin typeface="Calibri (Body)"/>
              </a:rPr>
              <a:t>在最后一个网络节点释放总线通信后的某个可定制时间，执行到</a:t>
            </a:r>
            <a:r>
              <a:rPr lang="en-US" dirty="0"/>
              <a:t> Prepare Bus-Sleep </a:t>
            </a:r>
            <a:r>
              <a:rPr lang="en-US" dirty="0" err="1">
                <a:latin typeface="Calibri (Body)"/>
              </a:rPr>
              <a:t>模式的转换（保留</a:t>
            </a:r>
            <a:r>
              <a:rPr lang="en-US" dirty="0"/>
              <a:t> Network </a:t>
            </a:r>
            <a:r>
              <a:rPr lang="en-US" dirty="0" err="1">
                <a:latin typeface="Calibri (Body)"/>
              </a:rPr>
              <a:t>模式</a:t>
            </a:r>
            <a:r>
              <a:rPr lang="en-US" dirty="0">
                <a:latin typeface="Calibri (Body)"/>
              </a:rPr>
              <a:t>）。</a:t>
            </a:r>
          </a:p>
        </p:txBody>
      </p:sp>
    </p:spTree>
    <p:extLst>
      <p:ext uri="{BB962C8B-B14F-4D97-AF65-F5344CB8AC3E}">
        <p14:creationId xmlns:p14="http://schemas.microsoft.com/office/powerpoint/2010/main" val="3879842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66A9B6-E29F-3AF5-C03A-2F0DCFCF093E}"/>
              </a:ext>
            </a:extLst>
          </p:cNvPr>
          <p:cNvSpPr>
            <a:spLocks noGrp="1"/>
          </p:cNvSpPr>
          <p:nvPr>
            <p:ph idx="1"/>
          </p:nvPr>
        </p:nvSpPr>
        <p:spPr>
          <a:xfrm>
            <a:off x="0" y="1102815"/>
            <a:ext cx="11366863" cy="1814557"/>
          </a:xfrm>
        </p:spPr>
        <p:txBody>
          <a:bodyPr>
            <a:noAutofit/>
          </a:bodyPr>
          <a:lstStyle/>
          <a:p>
            <a:r>
              <a:rPr lang="zh-CN" altLang="en-US" sz="2000" dirty="0"/>
              <a:t>该模式是为进入与睡眠模式之前的状态，各个</a:t>
            </a:r>
            <a:r>
              <a:rPr lang="en-US" altLang="zh-CN" sz="2000" dirty="0"/>
              <a:t>ECU</a:t>
            </a:r>
            <a:r>
              <a:rPr lang="zh-CN" altLang="en-US" sz="2000" dirty="0"/>
              <a:t>要实现总线活动静止下来。</a:t>
            </a:r>
            <a:endParaRPr lang="en-US" altLang="zh-CN" sz="2000" dirty="0"/>
          </a:p>
          <a:p>
            <a:r>
              <a:rPr lang="zh-CN" altLang="en-US" sz="2000" dirty="0"/>
              <a:t>进入该模式后，已经下发送队列的报文允许发送到网络上，不再往发送队列中放置报文，禁止发送网络管理报文和应用报文，但应该对总线上的报文进行</a:t>
            </a:r>
            <a:r>
              <a:rPr lang="en-US" altLang="zh-CN" sz="2000" dirty="0"/>
              <a:t>ACK</a:t>
            </a:r>
            <a:r>
              <a:rPr lang="zh-CN" altLang="en-US" sz="2000" dirty="0"/>
              <a:t>应答（</a:t>
            </a:r>
            <a:r>
              <a:rPr lang="en-US" altLang="zh-CN" sz="2000" dirty="0"/>
              <a:t>CAN</a:t>
            </a:r>
            <a:r>
              <a:rPr lang="zh-CN" altLang="en-US" sz="2000" dirty="0"/>
              <a:t>收发器自动完成）。</a:t>
            </a:r>
            <a:endParaRPr lang="en-US" altLang="zh-CN" sz="2000" dirty="0"/>
          </a:p>
          <a:p>
            <a:r>
              <a:rPr lang="zh-CN" altLang="en-US" sz="2000" dirty="0"/>
              <a:t>在预睡眠模式下会设定一个可配置的定时器，参数为</a:t>
            </a:r>
            <a:r>
              <a:rPr lang="en-US" altLang="zh-CN" sz="2000" dirty="0"/>
              <a:t>CANNM_WAIT_BUS_SLEEP_TIME, </a:t>
            </a:r>
            <a:r>
              <a:rPr lang="zh-CN" altLang="en-US" sz="2000" dirty="0"/>
              <a:t>一旦超时，网络管理状态应该离开预睡眠模式，进入睡眠模式。</a:t>
            </a:r>
          </a:p>
        </p:txBody>
      </p:sp>
      <p:sp>
        <p:nvSpPr>
          <p:cNvPr id="4" name="Title 1">
            <a:extLst>
              <a:ext uri="{FF2B5EF4-FFF2-40B4-BE49-F238E27FC236}">
                <a16:creationId xmlns:a16="http://schemas.microsoft.com/office/drawing/2014/main" id="{BA11E8FD-313F-65C9-0943-DB89C1CC3764}"/>
              </a:ext>
            </a:extLst>
          </p:cNvPr>
          <p:cNvSpPr txBox="1">
            <a:spLocks/>
          </p:cNvSpPr>
          <p:nvPr/>
        </p:nvSpPr>
        <p:spPr>
          <a:xfrm>
            <a:off x="0" y="0"/>
            <a:ext cx="10515600" cy="9231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Prepare Bus-Sleep Mode</a:t>
            </a:r>
          </a:p>
        </p:txBody>
      </p:sp>
      <p:sp>
        <p:nvSpPr>
          <p:cNvPr id="5" name="TextBox 4">
            <a:extLst>
              <a:ext uri="{FF2B5EF4-FFF2-40B4-BE49-F238E27FC236}">
                <a16:creationId xmlns:a16="http://schemas.microsoft.com/office/drawing/2014/main" id="{0F6500E7-B269-E90C-5A53-2EA7C45F47C7}"/>
              </a:ext>
            </a:extLst>
          </p:cNvPr>
          <p:cNvSpPr txBox="1"/>
          <p:nvPr/>
        </p:nvSpPr>
        <p:spPr>
          <a:xfrm>
            <a:off x="0" y="3188934"/>
            <a:ext cx="6191794" cy="480131"/>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2800">
                <a:latin typeface="+mj-lt"/>
                <a:ea typeface="+mj-ea"/>
                <a:cs typeface="+mj-cs"/>
              </a:defRPr>
            </a:lvl1pPr>
          </a:lstStyle>
          <a:p>
            <a:r>
              <a:rPr lang="en-US" dirty="0"/>
              <a:t>Bus-Sleep Mode</a:t>
            </a:r>
          </a:p>
        </p:txBody>
      </p:sp>
      <p:sp>
        <p:nvSpPr>
          <p:cNvPr id="8" name="TextBox 7">
            <a:extLst>
              <a:ext uri="{FF2B5EF4-FFF2-40B4-BE49-F238E27FC236}">
                <a16:creationId xmlns:a16="http://schemas.microsoft.com/office/drawing/2014/main" id="{8DABE17E-CBEA-54EA-5F10-D851A2C09A84}"/>
              </a:ext>
            </a:extLst>
          </p:cNvPr>
          <p:cNvSpPr txBox="1"/>
          <p:nvPr/>
        </p:nvSpPr>
        <p:spPr>
          <a:xfrm>
            <a:off x="0" y="4021377"/>
            <a:ext cx="11366862" cy="1733808"/>
          </a:xfrm>
          <a:prstGeom prst="rect">
            <a:avLst/>
          </a:prstGeom>
        </p:spPr>
        <p:txBody>
          <a:bodyPr vert="horz" lIns="91440" tIns="45720" rIns="91440" bIns="45720" rtlCol="0">
            <a:noAutofit/>
          </a:bodyPr>
          <a:lstStyle>
            <a:lvl1pPr marL="228600" indent="-228600">
              <a:lnSpc>
                <a:spcPct val="90000"/>
              </a:lnSpc>
              <a:spcBef>
                <a:spcPts val="1000"/>
              </a:spcBef>
              <a:buFont typeface="Arial" panose="020B0604020202020204" pitchFamily="34" charset="0"/>
              <a:buChar char="•"/>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当节点没有主动网络唤醒及被动唤醒请求时，</a:t>
            </a:r>
            <a:r>
              <a:rPr lang="en-US" altLang="zh-CN" dirty="0"/>
              <a:t>ECU</a:t>
            </a:r>
            <a:r>
              <a:rPr lang="zh-CN" altLang="en-US" dirty="0"/>
              <a:t>通信控制器切换至睡眠模式，</a:t>
            </a:r>
            <a:r>
              <a:rPr lang="en-US" altLang="zh-CN" dirty="0"/>
              <a:t>ECU</a:t>
            </a:r>
            <a:r>
              <a:rPr lang="zh-CN" altLang="en-US" dirty="0"/>
              <a:t>功耗降低至适当水平。</a:t>
            </a:r>
          </a:p>
          <a:p>
            <a:r>
              <a:rPr lang="en-US" altLang="zh-CN" dirty="0"/>
              <a:t>OEM</a:t>
            </a:r>
            <a:r>
              <a:rPr lang="zh-CN" altLang="en-US" dirty="0"/>
              <a:t>一般通过测量静态电流的方法来检测各个</a:t>
            </a:r>
            <a:r>
              <a:rPr lang="en-US" altLang="zh-CN" dirty="0"/>
              <a:t>ECU</a:t>
            </a:r>
            <a:r>
              <a:rPr lang="zh-CN" altLang="en-US" dirty="0"/>
              <a:t>是否满足设计要求。</a:t>
            </a:r>
          </a:p>
          <a:p>
            <a:r>
              <a:rPr lang="zh-CN" altLang="en-US" dirty="0"/>
              <a:t>在睡眠模式下，节点的网络管理报文和应用报文禁止发送，同时节点在该模式下，如果检测到有效的唤醒源，节点必须唤醒。</a:t>
            </a:r>
          </a:p>
        </p:txBody>
      </p:sp>
    </p:spTree>
    <p:extLst>
      <p:ext uri="{BB962C8B-B14F-4D97-AF65-F5344CB8AC3E}">
        <p14:creationId xmlns:p14="http://schemas.microsoft.com/office/powerpoint/2010/main" val="1142122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E79D25-D3B1-8BC7-07A8-B9B190A809B6}"/>
              </a:ext>
            </a:extLst>
          </p:cNvPr>
          <p:cNvSpPr txBox="1">
            <a:spLocks/>
          </p:cNvSpPr>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Davinci Configurator</a:t>
            </a:r>
            <a:endParaRPr lang="en-US" dirty="0"/>
          </a:p>
        </p:txBody>
      </p:sp>
      <p:pic>
        <p:nvPicPr>
          <p:cNvPr id="5" name="Picture 4">
            <a:extLst>
              <a:ext uri="{FF2B5EF4-FFF2-40B4-BE49-F238E27FC236}">
                <a16:creationId xmlns:a16="http://schemas.microsoft.com/office/drawing/2014/main" id="{EE370C2F-5D55-D3A2-CEED-C595E12D6A71}"/>
              </a:ext>
            </a:extLst>
          </p:cNvPr>
          <p:cNvPicPr>
            <a:picLocks noChangeAspect="1"/>
          </p:cNvPicPr>
          <p:nvPr/>
        </p:nvPicPr>
        <p:blipFill>
          <a:blip r:embed="rId2"/>
          <a:stretch>
            <a:fillRect/>
          </a:stretch>
        </p:blipFill>
        <p:spPr>
          <a:xfrm>
            <a:off x="4928309" y="1420279"/>
            <a:ext cx="7004288" cy="4387065"/>
          </a:xfrm>
          <a:prstGeom prst="rect">
            <a:avLst/>
          </a:prstGeom>
        </p:spPr>
      </p:pic>
      <p:sp>
        <p:nvSpPr>
          <p:cNvPr id="10" name="Rectangle 9">
            <a:extLst>
              <a:ext uri="{FF2B5EF4-FFF2-40B4-BE49-F238E27FC236}">
                <a16:creationId xmlns:a16="http://schemas.microsoft.com/office/drawing/2014/main" id="{22B2DA8C-1B3F-E5E7-9C41-4F5B4E097570}"/>
              </a:ext>
            </a:extLst>
          </p:cNvPr>
          <p:cNvSpPr/>
          <p:nvPr/>
        </p:nvSpPr>
        <p:spPr>
          <a:xfrm>
            <a:off x="4928309" y="5170670"/>
            <a:ext cx="3561806" cy="3135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F2C343B7-248B-A6F9-2A15-2E3F071E2F83}"/>
              </a:ext>
            </a:extLst>
          </p:cNvPr>
          <p:cNvCxnSpPr>
            <a:cxnSpLocks/>
            <a:stCxn id="12" idx="3"/>
            <a:endCxn id="10" idx="1"/>
          </p:cNvCxnSpPr>
          <p:nvPr/>
        </p:nvCxnSpPr>
        <p:spPr>
          <a:xfrm>
            <a:off x="3455787" y="5327425"/>
            <a:ext cx="14725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811256C-4B8A-1FCD-BD9C-81ACB9C8BFF4}"/>
              </a:ext>
            </a:extLst>
          </p:cNvPr>
          <p:cNvSpPr txBox="1"/>
          <p:nvPr/>
        </p:nvSpPr>
        <p:spPr>
          <a:xfrm>
            <a:off x="618309" y="5142759"/>
            <a:ext cx="2837478" cy="369332"/>
          </a:xfrm>
          <a:prstGeom prst="rect">
            <a:avLst/>
          </a:prstGeom>
          <a:noFill/>
        </p:spPr>
        <p:txBody>
          <a:bodyPr wrap="square">
            <a:spAutoFit/>
          </a:bodyPr>
          <a:lstStyle>
            <a:defPPr>
              <a:defRPr lang="en-US"/>
            </a:defPPr>
            <a:lvl1pPr>
              <a:defRPr>
                <a:solidFill>
                  <a:srgbClr val="333333"/>
                </a:solidFill>
                <a:latin typeface="system-ui"/>
              </a:defRPr>
            </a:lvl1pPr>
          </a:lstStyle>
          <a:p>
            <a:r>
              <a:rPr lang="zh-CN" altLang="en-US" b="0" i="0" dirty="0">
                <a:solidFill>
                  <a:srgbClr val="333333"/>
                </a:solidFill>
                <a:effectLst/>
                <a:latin typeface="system-ui"/>
              </a:rPr>
              <a:t>发送网络管理报文的次数</a:t>
            </a:r>
            <a:endParaRPr lang="en-US" dirty="0"/>
          </a:p>
        </p:txBody>
      </p:sp>
      <p:sp>
        <p:nvSpPr>
          <p:cNvPr id="17" name="Rectangle 16">
            <a:extLst>
              <a:ext uri="{FF2B5EF4-FFF2-40B4-BE49-F238E27FC236}">
                <a16:creationId xmlns:a16="http://schemas.microsoft.com/office/drawing/2014/main" id="{F852D76C-29C9-B002-7C01-2D009A7EEEA5}"/>
              </a:ext>
            </a:extLst>
          </p:cNvPr>
          <p:cNvSpPr/>
          <p:nvPr/>
        </p:nvSpPr>
        <p:spPr>
          <a:xfrm>
            <a:off x="4928309" y="4856486"/>
            <a:ext cx="3561806" cy="3135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BFF27F3A-079C-6DE2-BA79-9614C25816C5}"/>
              </a:ext>
            </a:extLst>
          </p:cNvPr>
          <p:cNvCxnSpPr>
            <a:cxnSpLocks/>
            <a:stCxn id="19" idx="3"/>
            <a:endCxn id="17" idx="1"/>
          </p:cNvCxnSpPr>
          <p:nvPr/>
        </p:nvCxnSpPr>
        <p:spPr>
          <a:xfrm>
            <a:off x="3455787" y="4740879"/>
            <a:ext cx="1472522" cy="272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8D2594C-FD3F-088E-80C6-F79F51819A2D}"/>
              </a:ext>
            </a:extLst>
          </p:cNvPr>
          <p:cNvSpPr txBox="1"/>
          <p:nvPr/>
        </p:nvSpPr>
        <p:spPr>
          <a:xfrm>
            <a:off x="618309" y="4417713"/>
            <a:ext cx="2837478" cy="646331"/>
          </a:xfrm>
          <a:prstGeom prst="rect">
            <a:avLst/>
          </a:prstGeom>
          <a:noFill/>
        </p:spPr>
        <p:txBody>
          <a:bodyPr wrap="square">
            <a:spAutoFit/>
          </a:bodyPr>
          <a:lstStyle>
            <a:defPPr>
              <a:defRPr lang="en-US"/>
            </a:defPPr>
            <a:lvl1pPr>
              <a:defRPr>
                <a:solidFill>
                  <a:srgbClr val="333333"/>
                </a:solidFill>
                <a:latin typeface="system-ui"/>
              </a:defRPr>
            </a:lvl1pPr>
          </a:lstStyle>
          <a:p>
            <a:r>
              <a:rPr lang="zh-CN" altLang="en-US" b="0" i="0" dirty="0">
                <a:solidFill>
                  <a:srgbClr val="333333"/>
                </a:solidFill>
                <a:effectLst/>
                <a:latin typeface="system-ui"/>
              </a:rPr>
              <a:t>重复发送网关管理报文的时间</a:t>
            </a:r>
            <a:endParaRPr lang="en-US" dirty="0"/>
          </a:p>
        </p:txBody>
      </p:sp>
    </p:spTree>
    <p:extLst>
      <p:ext uri="{BB962C8B-B14F-4D97-AF65-F5344CB8AC3E}">
        <p14:creationId xmlns:p14="http://schemas.microsoft.com/office/powerpoint/2010/main" val="2364754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4A89E-219E-12F5-A621-954DB5F0EC7D}"/>
              </a:ext>
            </a:extLst>
          </p:cNvPr>
          <p:cNvSpPr>
            <a:spLocks noGrp="1"/>
          </p:cNvSpPr>
          <p:nvPr>
            <p:ph type="title"/>
          </p:nvPr>
        </p:nvSpPr>
        <p:spPr>
          <a:xfrm>
            <a:off x="0" y="0"/>
            <a:ext cx="10515600" cy="1325563"/>
          </a:xfrm>
        </p:spPr>
        <p:txBody>
          <a:bodyPr/>
          <a:lstStyle/>
          <a:p>
            <a:r>
              <a:rPr lang="en-US" dirty="0"/>
              <a:t>Davinci Configurator</a:t>
            </a:r>
          </a:p>
        </p:txBody>
      </p:sp>
      <p:pic>
        <p:nvPicPr>
          <p:cNvPr id="5" name="Content Placeholder 4">
            <a:extLst>
              <a:ext uri="{FF2B5EF4-FFF2-40B4-BE49-F238E27FC236}">
                <a16:creationId xmlns:a16="http://schemas.microsoft.com/office/drawing/2014/main" id="{8B83697C-928B-5961-BDBD-CCCC1FE0CE31}"/>
              </a:ext>
            </a:extLst>
          </p:cNvPr>
          <p:cNvPicPr>
            <a:picLocks noGrp="1" noChangeAspect="1"/>
          </p:cNvPicPr>
          <p:nvPr>
            <p:ph idx="1"/>
          </p:nvPr>
        </p:nvPicPr>
        <p:blipFill>
          <a:blip r:embed="rId2"/>
          <a:stretch>
            <a:fillRect/>
          </a:stretch>
        </p:blipFill>
        <p:spPr>
          <a:xfrm>
            <a:off x="5791195" y="345574"/>
            <a:ext cx="6113422" cy="6174354"/>
          </a:xfrm>
        </p:spPr>
      </p:pic>
      <p:sp>
        <p:nvSpPr>
          <p:cNvPr id="6" name="Rectangle 5">
            <a:extLst>
              <a:ext uri="{FF2B5EF4-FFF2-40B4-BE49-F238E27FC236}">
                <a16:creationId xmlns:a16="http://schemas.microsoft.com/office/drawing/2014/main" id="{A39AFE3B-322D-D86D-57C1-48D868D07DA5}"/>
              </a:ext>
            </a:extLst>
          </p:cNvPr>
          <p:cNvSpPr/>
          <p:nvPr/>
        </p:nvSpPr>
        <p:spPr>
          <a:xfrm>
            <a:off x="5782491" y="6252754"/>
            <a:ext cx="3561806" cy="3135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37C4D339-9BEB-7640-56A6-96641DBA82D6}"/>
              </a:ext>
            </a:extLst>
          </p:cNvPr>
          <p:cNvCxnSpPr>
            <a:cxnSpLocks/>
            <a:stCxn id="11" idx="3"/>
            <a:endCxn id="6" idx="1"/>
          </p:cNvCxnSpPr>
          <p:nvPr/>
        </p:nvCxnSpPr>
        <p:spPr>
          <a:xfrm>
            <a:off x="3927565" y="6130444"/>
            <a:ext cx="1854926" cy="279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7FDFDB9-818A-0AF0-3375-6E289A9B1B83}"/>
              </a:ext>
            </a:extLst>
          </p:cNvPr>
          <p:cNvSpPr txBox="1"/>
          <p:nvPr/>
        </p:nvSpPr>
        <p:spPr>
          <a:xfrm>
            <a:off x="174170" y="5799128"/>
            <a:ext cx="3753395" cy="662632"/>
          </a:xfrm>
          <a:prstGeom prst="rect">
            <a:avLst/>
          </a:prstGeom>
          <a:noFill/>
        </p:spPr>
        <p:txBody>
          <a:bodyPr wrap="square">
            <a:spAutoFit/>
          </a:bodyPr>
          <a:lstStyle/>
          <a:p>
            <a:r>
              <a:rPr lang="en-US" dirty="0">
                <a:solidFill>
                  <a:srgbClr val="333333"/>
                </a:solidFill>
                <a:latin typeface="system-ui"/>
              </a:rPr>
              <a:t>Prepare Bus-Sleep Mode </a:t>
            </a:r>
            <a:r>
              <a:rPr lang="zh-CN" altLang="en-US" dirty="0">
                <a:solidFill>
                  <a:srgbClr val="333333"/>
                </a:solidFill>
                <a:latin typeface="system-ui"/>
              </a:rPr>
              <a:t>到</a:t>
            </a:r>
            <a:r>
              <a:rPr lang="en-US" b="0" i="0" dirty="0">
                <a:solidFill>
                  <a:srgbClr val="333333"/>
                </a:solidFill>
                <a:effectLst/>
                <a:latin typeface="system-ui"/>
              </a:rPr>
              <a:t>Bus-Sleep Mode</a:t>
            </a:r>
            <a:r>
              <a:rPr lang="zh-CN" altLang="en-US" b="0" i="0" dirty="0">
                <a:solidFill>
                  <a:srgbClr val="333333"/>
                </a:solidFill>
                <a:effectLst/>
                <a:latin typeface="system-ui"/>
              </a:rPr>
              <a:t>的时间</a:t>
            </a:r>
            <a:endParaRPr lang="en-US" dirty="0"/>
          </a:p>
        </p:txBody>
      </p:sp>
      <p:sp>
        <p:nvSpPr>
          <p:cNvPr id="13" name="Rectangle 12">
            <a:extLst>
              <a:ext uri="{FF2B5EF4-FFF2-40B4-BE49-F238E27FC236}">
                <a16:creationId xmlns:a16="http://schemas.microsoft.com/office/drawing/2014/main" id="{2B178FC8-CCD5-58E4-6A21-C15755150135}"/>
              </a:ext>
            </a:extLst>
          </p:cNvPr>
          <p:cNvSpPr/>
          <p:nvPr/>
        </p:nvSpPr>
        <p:spPr>
          <a:xfrm>
            <a:off x="5782491" y="5599026"/>
            <a:ext cx="3561806" cy="3135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5D6633F3-0DE4-88F1-3752-8A392179994A}"/>
              </a:ext>
            </a:extLst>
          </p:cNvPr>
          <p:cNvCxnSpPr>
            <a:cxnSpLocks/>
            <a:stCxn id="15" idx="3"/>
            <a:endCxn id="13" idx="1"/>
          </p:cNvCxnSpPr>
          <p:nvPr/>
        </p:nvCxnSpPr>
        <p:spPr>
          <a:xfrm>
            <a:off x="4439857" y="5180709"/>
            <a:ext cx="1342634" cy="575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FF81918-5FB6-7C32-AF54-548E5A103E95}"/>
              </a:ext>
            </a:extLst>
          </p:cNvPr>
          <p:cNvSpPr txBox="1"/>
          <p:nvPr/>
        </p:nvSpPr>
        <p:spPr>
          <a:xfrm>
            <a:off x="0" y="4719044"/>
            <a:ext cx="4439857" cy="923330"/>
          </a:xfrm>
          <a:prstGeom prst="rect">
            <a:avLst/>
          </a:prstGeom>
          <a:noFill/>
        </p:spPr>
        <p:txBody>
          <a:bodyPr wrap="square">
            <a:spAutoFit/>
          </a:bodyPr>
          <a:lstStyle>
            <a:defPPr>
              <a:defRPr lang="en-US"/>
            </a:defPPr>
            <a:lvl1pPr>
              <a:defRPr>
                <a:solidFill>
                  <a:srgbClr val="333333"/>
                </a:solidFill>
                <a:latin typeface="system-ui"/>
              </a:defRPr>
            </a:lvl1pPr>
          </a:lstStyle>
          <a:p>
            <a:r>
              <a:rPr lang="en-US" dirty="0"/>
              <a:t>Network Mode</a:t>
            </a:r>
            <a:r>
              <a:rPr lang="zh-CN" altLang="en-US" dirty="0"/>
              <a:t>到</a:t>
            </a:r>
            <a:r>
              <a:rPr lang="en-US" dirty="0"/>
              <a:t>Prepare Bus-Sleep Mode</a:t>
            </a:r>
            <a:r>
              <a:rPr lang="zh-CN" altLang="en-US" dirty="0"/>
              <a:t>的时间</a:t>
            </a:r>
            <a:r>
              <a:rPr lang="en-US" altLang="zh-CN" dirty="0"/>
              <a:t>(</a:t>
            </a:r>
            <a:r>
              <a:rPr lang="zh-CN" altLang="en-US" b="0" i="0" dirty="0">
                <a:solidFill>
                  <a:srgbClr val="333333"/>
                </a:solidFill>
                <a:effectLst/>
                <a:latin typeface="system-ui"/>
              </a:rPr>
              <a:t>每次成功发送或者接收</a:t>
            </a:r>
            <a:r>
              <a:rPr lang="en-US" altLang="zh-CN" b="0" i="0" dirty="0">
                <a:solidFill>
                  <a:srgbClr val="333333"/>
                </a:solidFill>
                <a:effectLst/>
                <a:latin typeface="system-ui"/>
              </a:rPr>
              <a:t>CAN</a:t>
            </a:r>
            <a:r>
              <a:rPr lang="zh-CN" altLang="en-US" b="0" i="0" dirty="0">
                <a:solidFill>
                  <a:srgbClr val="333333"/>
                </a:solidFill>
                <a:effectLst/>
                <a:latin typeface="system-ui"/>
              </a:rPr>
              <a:t>网络报文</a:t>
            </a:r>
            <a:r>
              <a:rPr lang="en-US" altLang="zh-CN" b="0" i="0" dirty="0" err="1">
                <a:solidFill>
                  <a:srgbClr val="333333"/>
                </a:solidFill>
                <a:effectLst/>
                <a:latin typeface="system-ui"/>
              </a:rPr>
              <a:t>TimeoutTime</a:t>
            </a:r>
            <a:r>
              <a:rPr lang="zh-CN" altLang="en-US" b="0" i="0" dirty="0">
                <a:solidFill>
                  <a:srgbClr val="333333"/>
                </a:solidFill>
                <a:effectLst/>
                <a:latin typeface="system-ui"/>
              </a:rPr>
              <a:t>就会重置</a:t>
            </a:r>
            <a:r>
              <a:rPr lang="en-US" altLang="zh-CN" b="0" i="0" dirty="0">
                <a:solidFill>
                  <a:srgbClr val="333333"/>
                </a:solidFill>
                <a:effectLst/>
                <a:latin typeface="system-ui"/>
              </a:rPr>
              <a:t>)</a:t>
            </a:r>
            <a:endParaRPr lang="en-US" dirty="0"/>
          </a:p>
        </p:txBody>
      </p:sp>
      <p:sp>
        <p:nvSpPr>
          <p:cNvPr id="18" name="Rectangle 17">
            <a:extLst>
              <a:ext uri="{FF2B5EF4-FFF2-40B4-BE49-F238E27FC236}">
                <a16:creationId xmlns:a16="http://schemas.microsoft.com/office/drawing/2014/main" id="{12146972-A124-733C-EC9E-44D0DC48746C}"/>
              </a:ext>
            </a:extLst>
          </p:cNvPr>
          <p:cNvSpPr/>
          <p:nvPr/>
        </p:nvSpPr>
        <p:spPr>
          <a:xfrm>
            <a:off x="5791195" y="299239"/>
            <a:ext cx="3561806" cy="2652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645CAEF1-B514-8384-A84D-6E58FFB2084C}"/>
              </a:ext>
            </a:extLst>
          </p:cNvPr>
          <p:cNvCxnSpPr>
            <a:cxnSpLocks/>
            <a:stCxn id="20" idx="3"/>
            <a:endCxn id="18" idx="1"/>
          </p:cNvCxnSpPr>
          <p:nvPr/>
        </p:nvCxnSpPr>
        <p:spPr>
          <a:xfrm flipV="1">
            <a:off x="4548714" y="431866"/>
            <a:ext cx="1242481" cy="804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0A16D55-C810-7CBA-580F-B1A3135004CF}"/>
              </a:ext>
            </a:extLst>
          </p:cNvPr>
          <p:cNvSpPr txBox="1"/>
          <p:nvPr/>
        </p:nvSpPr>
        <p:spPr>
          <a:xfrm>
            <a:off x="418011" y="1051230"/>
            <a:ext cx="4130703" cy="369332"/>
          </a:xfrm>
          <a:prstGeom prst="rect">
            <a:avLst/>
          </a:prstGeom>
          <a:noFill/>
        </p:spPr>
        <p:txBody>
          <a:bodyPr wrap="square">
            <a:spAutoFit/>
          </a:bodyPr>
          <a:lstStyle>
            <a:defPPr>
              <a:defRPr lang="en-US"/>
            </a:defPPr>
            <a:lvl1pPr>
              <a:defRPr>
                <a:solidFill>
                  <a:srgbClr val="333333"/>
                </a:solidFill>
                <a:latin typeface="system-ui"/>
              </a:defRPr>
            </a:lvl1pPr>
          </a:lstStyle>
          <a:p>
            <a:r>
              <a:rPr lang="zh-CN" altLang="en-US" b="0" i="0" dirty="0">
                <a:solidFill>
                  <a:srgbClr val="333333"/>
                </a:solidFill>
                <a:effectLst/>
                <a:latin typeface="system-ui"/>
              </a:rPr>
              <a:t>发送第一条网络管理报文的时间偏移量</a:t>
            </a:r>
            <a:endParaRPr lang="en-US" dirty="0"/>
          </a:p>
        </p:txBody>
      </p:sp>
      <p:sp>
        <p:nvSpPr>
          <p:cNvPr id="24" name="Rectangle 23">
            <a:extLst>
              <a:ext uri="{FF2B5EF4-FFF2-40B4-BE49-F238E27FC236}">
                <a16:creationId xmlns:a16="http://schemas.microsoft.com/office/drawing/2014/main" id="{3F77E341-2D2F-F3E2-B54E-59738EEE97EC}"/>
              </a:ext>
            </a:extLst>
          </p:cNvPr>
          <p:cNvSpPr/>
          <p:nvPr/>
        </p:nvSpPr>
        <p:spPr>
          <a:xfrm>
            <a:off x="5773782" y="607967"/>
            <a:ext cx="3561806" cy="2652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90D4AA99-BA73-DE8D-7749-CB5FCBCF5E1C}"/>
              </a:ext>
            </a:extLst>
          </p:cNvPr>
          <p:cNvCxnSpPr>
            <a:cxnSpLocks/>
            <a:stCxn id="26" idx="3"/>
            <a:endCxn id="24" idx="1"/>
          </p:cNvCxnSpPr>
          <p:nvPr/>
        </p:nvCxnSpPr>
        <p:spPr>
          <a:xfrm flipV="1">
            <a:off x="4548713" y="740594"/>
            <a:ext cx="1225069" cy="1348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31EB471-8D44-4B52-D7E9-5801C2311AA8}"/>
              </a:ext>
            </a:extLst>
          </p:cNvPr>
          <p:cNvSpPr txBox="1"/>
          <p:nvPr/>
        </p:nvSpPr>
        <p:spPr>
          <a:xfrm>
            <a:off x="108856" y="1627135"/>
            <a:ext cx="4439857" cy="923330"/>
          </a:xfrm>
          <a:prstGeom prst="rect">
            <a:avLst/>
          </a:prstGeom>
          <a:noFill/>
        </p:spPr>
        <p:txBody>
          <a:bodyPr wrap="square">
            <a:spAutoFit/>
          </a:bodyPr>
          <a:lstStyle>
            <a:defPPr>
              <a:defRPr lang="en-US"/>
            </a:defPPr>
            <a:lvl1pPr>
              <a:defRPr>
                <a:solidFill>
                  <a:srgbClr val="333333"/>
                </a:solidFill>
                <a:latin typeface="system-ui"/>
              </a:defRPr>
            </a:lvl1pPr>
          </a:lstStyle>
          <a:p>
            <a:r>
              <a:rPr lang="en-US" b="0" i="0" dirty="0">
                <a:solidFill>
                  <a:srgbClr val="333333"/>
                </a:solidFill>
                <a:effectLst/>
                <a:latin typeface="system-ui"/>
              </a:rPr>
              <a:t>Repeat Message State</a:t>
            </a:r>
            <a:r>
              <a:rPr lang="zh-CN" altLang="en-US" b="0" i="0" dirty="0">
                <a:solidFill>
                  <a:srgbClr val="333333"/>
                </a:solidFill>
                <a:effectLst/>
                <a:latin typeface="system-ui"/>
              </a:rPr>
              <a:t>下</a:t>
            </a:r>
            <a:r>
              <a:rPr lang="en-US" b="0" i="0" dirty="0">
                <a:solidFill>
                  <a:srgbClr val="333333"/>
                </a:solidFill>
                <a:effectLst/>
                <a:latin typeface="system-ui"/>
              </a:rPr>
              <a:t>ECU</a:t>
            </a:r>
            <a:r>
              <a:rPr lang="zh-CN" altLang="en-US" b="0" i="0" dirty="0">
                <a:solidFill>
                  <a:srgbClr val="333333"/>
                </a:solidFill>
                <a:effectLst/>
                <a:latin typeface="system-ui"/>
              </a:rPr>
              <a:t>使用</a:t>
            </a:r>
            <a:r>
              <a:rPr lang="en-US" b="0" i="0" dirty="0" err="1">
                <a:solidFill>
                  <a:srgbClr val="333333"/>
                </a:solidFill>
                <a:effectLst/>
                <a:latin typeface="system-ui"/>
              </a:rPr>
              <a:t>CanNmMsgCycleTime</a:t>
            </a:r>
            <a:r>
              <a:rPr lang="zh-CN" altLang="en-US" b="0" i="0" dirty="0">
                <a:solidFill>
                  <a:srgbClr val="333333"/>
                </a:solidFill>
                <a:effectLst/>
                <a:latin typeface="system-ui"/>
              </a:rPr>
              <a:t>周期时间发送网络管理报文</a:t>
            </a:r>
            <a:endParaRPr lang="en-US" dirty="0"/>
          </a:p>
        </p:txBody>
      </p:sp>
      <p:sp>
        <p:nvSpPr>
          <p:cNvPr id="32" name="Rectangle 31">
            <a:extLst>
              <a:ext uri="{FF2B5EF4-FFF2-40B4-BE49-F238E27FC236}">
                <a16:creationId xmlns:a16="http://schemas.microsoft.com/office/drawing/2014/main" id="{28EB7B3B-B12D-D344-A9C6-99C6347F09C8}"/>
              </a:ext>
            </a:extLst>
          </p:cNvPr>
          <p:cNvSpPr/>
          <p:nvPr/>
        </p:nvSpPr>
        <p:spPr>
          <a:xfrm>
            <a:off x="5791195" y="1210812"/>
            <a:ext cx="3561806" cy="2652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7D43C44C-B8EC-78EE-4771-D30A796BD2FC}"/>
              </a:ext>
            </a:extLst>
          </p:cNvPr>
          <p:cNvCxnSpPr>
            <a:cxnSpLocks/>
            <a:stCxn id="34" idx="3"/>
            <a:endCxn id="32" idx="1"/>
          </p:cNvCxnSpPr>
          <p:nvPr/>
        </p:nvCxnSpPr>
        <p:spPr>
          <a:xfrm flipV="1">
            <a:off x="4548713" y="1343439"/>
            <a:ext cx="1242482" cy="1408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8F92440-FBC4-0BD8-E479-0F9ED58D251E}"/>
              </a:ext>
            </a:extLst>
          </p:cNvPr>
          <p:cNvSpPr txBox="1"/>
          <p:nvPr/>
        </p:nvSpPr>
        <p:spPr>
          <a:xfrm>
            <a:off x="1402080" y="2567209"/>
            <a:ext cx="3146633" cy="369332"/>
          </a:xfrm>
          <a:prstGeom prst="rect">
            <a:avLst/>
          </a:prstGeom>
          <a:noFill/>
        </p:spPr>
        <p:txBody>
          <a:bodyPr wrap="square">
            <a:spAutoFit/>
          </a:bodyPr>
          <a:lstStyle>
            <a:defPPr>
              <a:defRPr lang="en-US"/>
            </a:defPPr>
            <a:lvl1pPr>
              <a:defRPr>
                <a:solidFill>
                  <a:srgbClr val="333333"/>
                </a:solidFill>
                <a:latin typeface="system-ui"/>
              </a:defRPr>
            </a:lvl1pPr>
          </a:lstStyle>
          <a:p>
            <a:r>
              <a:rPr lang="zh-CN" altLang="en-US" b="0" i="0" dirty="0">
                <a:solidFill>
                  <a:srgbClr val="333333"/>
                </a:solidFill>
                <a:effectLst/>
                <a:latin typeface="system-ui"/>
              </a:rPr>
              <a:t>指定</a:t>
            </a:r>
            <a:r>
              <a:rPr lang="en-US" altLang="zh-CN" b="0" i="0" dirty="0">
                <a:solidFill>
                  <a:srgbClr val="333333"/>
                </a:solidFill>
                <a:effectLst/>
                <a:latin typeface="system-ui"/>
              </a:rPr>
              <a:t>NM PDU </a:t>
            </a:r>
            <a:r>
              <a:rPr lang="zh-CN" altLang="en-US" b="0" i="0" dirty="0">
                <a:solidFill>
                  <a:srgbClr val="333333"/>
                </a:solidFill>
                <a:effectLst/>
                <a:latin typeface="system-ui"/>
              </a:rPr>
              <a:t>的传输超时时间</a:t>
            </a:r>
            <a:endParaRPr lang="en-US" dirty="0"/>
          </a:p>
        </p:txBody>
      </p:sp>
      <p:sp>
        <p:nvSpPr>
          <p:cNvPr id="37" name="Rectangle 36">
            <a:extLst>
              <a:ext uri="{FF2B5EF4-FFF2-40B4-BE49-F238E27FC236}">
                <a16:creationId xmlns:a16="http://schemas.microsoft.com/office/drawing/2014/main" id="{4F3A1A51-FB5F-11CE-BB88-CAB0E5D5F662}"/>
              </a:ext>
            </a:extLst>
          </p:cNvPr>
          <p:cNvSpPr/>
          <p:nvPr/>
        </p:nvSpPr>
        <p:spPr>
          <a:xfrm>
            <a:off x="5773782" y="4478105"/>
            <a:ext cx="3561806" cy="2652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4860059D-6C1F-130A-95A7-0DA93C1F7EC8}"/>
              </a:ext>
            </a:extLst>
          </p:cNvPr>
          <p:cNvCxnSpPr>
            <a:cxnSpLocks/>
            <a:stCxn id="39" idx="3"/>
            <a:endCxn id="37" idx="1"/>
          </p:cNvCxnSpPr>
          <p:nvPr/>
        </p:nvCxnSpPr>
        <p:spPr>
          <a:xfrm>
            <a:off x="4540009" y="3554495"/>
            <a:ext cx="1233773" cy="1056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B559D3F-10D3-AD28-F0A7-D22B413509AB}"/>
              </a:ext>
            </a:extLst>
          </p:cNvPr>
          <p:cNvSpPr txBox="1"/>
          <p:nvPr/>
        </p:nvSpPr>
        <p:spPr>
          <a:xfrm>
            <a:off x="1985554" y="3231329"/>
            <a:ext cx="2554455" cy="646331"/>
          </a:xfrm>
          <a:prstGeom prst="rect">
            <a:avLst/>
          </a:prstGeom>
          <a:noFill/>
        </p:spPr>
        <p:txBody>
          <a:bodyPr wrap="square">
            <a:spAutoFit/>
          </a:bodyPr>
          <a:lstStyle>
            <a:defPPr>
              <a:defRPr lang="en-US"/>
            </a:defPPr>
            <a:lvl1pPr>
              <a:defRPr>
                <a:solidFill>
                  <a:srgbClr val="333333"/>
                </a:solidFill>
                <a:latin typeface="system-ui"/>
              </a:defRPr>
            </a:lvl1pPr>
          </a:lstStyle>
          <a:p>
            <a:r>
              <a:rPr lang="zh-CN" altLang="en-US" b="0" i="0" dirty="0">
                <a:solidFill>
                  <a:srgbClr val="333333"/>
                </a:solidFill>
                <a:effectLst/>
                <a:latin typeface="system-ui"/>
              </a:rPr>
              <a:t>重复消息状态的超时时间</a:t>
            </a:r>
            <a:endParaRPr lang="en-US" dirty="0"/>
          </a:p>
        </p:txBody>
      </p:sp>
    </p:spTree>
    <p:extLst>
      <p:ext uri="{BB962C8B-B14F-4D97-AF65-F5344CB8AC3E}">
        <p14:creationId xmlns:p14="http://schemas.microsoft.com/office/powerpoint/2010/main" val="3071448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745</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Calibri (Body)</vt:lpstr>
      <vt:lpstr>system-ui</vt:lpstr>
      <vt:lpstr>Arial</vt:lpstr>
      <vt:lpstr>Calibri</vt:lpstr>
      <vt:lpstr>Calibri Light</vt:lpstr>
      <vt:lpstr>Verdana</vt:lpstr>
      <vt:lpstr>Office Theme</vt:lpstr>
      <vt:lpstr>CAN_NetworkManager</vt:lpstr>
      <vt:lpstr>PowerPoint Presentation</vt:lpstr>
      <vt:lpstr>PowerPoint Presentation</vt:lpstr>
      <vt:lpstr>Network Mode &gt; Repeat Message  &gt; Normal Operation  &gt; Ready Sleep</vt:lpstr>
      <vt:lpstr>PowerPoint Presentation</vt:lpstr>
      <vt:lpstr>PowerPoint Presentation</vt:lpstr>
      <vt:lpstr>PowerPoint Presentation</vt:lpstr>
      <vt:lpstr>Davinci Configurator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CAN_NetworkManager</dc:title>
  <dc:creator>Yang, Shangchao (external)</dc:creator>
  <cp:lastModifiedBy>Jia, Deguo (external)</cp:lastModifiedBy>
  <cp:revision>3</cp:revision>
  <dcterms:created xsi:type="dcterms:W3CDTF">2023-07-24T01:17:27Z</dcterms:created>
  <dcterms:modified xsi:type="dcterms:W3CDTF">2023-07-24T07:04:16Z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698f2b1-fe06-4489-9b90-7e2c0fb6f14e_Enabled">
    <vt:lpwstr>true</vt:lpwstr>
  </property>
  <property fmtid="{D5CDD505-2E9C-101B-9397-08002B2CF9AE}" pid="3" name="MSIP_Label_4698f2b1-fe06-4489-9b90-7e2c0fb6f14e_SetDate">
    <vt:lpwstr>2023-07-24T01:17:44Z</vt:lpwstr>
  </property>
  <property fmtid="{D5CDD505-2E9C-101B-9397-08002B2CF9AE}" pid="4" name="MSIP_Label_4698f2b1-fe06-4489-9b90-7e2c0fb6f14e_Method">
    <vt:lpwstr>Privileged</vt:lpwstr>
  </property>
  <property fmtid="{D5CDD505-2E9C-101B-9397-08002B2CF9AE}" pid="5" name="MSIP_Label_4698f2b1-fe06-4489-9b90-7e2c0fb6f14e_Name">
    <vt:lpwstr>4698f2b1-fe06-4489-9b90-7e2c0fb6f14e</vt:lpwstr>
  </property>
  <property fmtid="{D5CDD505-2E9C-101B-9397-08002B2CF9AE}" pid="6" name="MSIP_Label_4698f2b1-fe06-4489-9b90-7e2c0fb6f14e_SiteId">
    <vt:lpwstr>2d5eb7e2-d3ee-4bf5-bc62-79d5ae9cd9e1</vt:lpwstr>
  </property>
  <property fmtid="{D5CDD505-2E9C-101B-9397-08002B2CF9AE}" pid="7" name="MSIP_Label_4698f2b1-fe06-4489-9b90-7e2c0fb6f14e_ActionId">
    <vt:lpwstr>2192bd74-83bc-484e-95cb-2dfee8197efe</vt:lpwstr>
  </property>
  <property fmtid="{D5CDD505-2E9C-101B-9397-08002B2CF9AE}" pid="8" name="MSIP_Label_4698f2b1-fe06-4489-9b90-7e2c0fb6f14e_ContentBits">
    <vt:lpwstr>1</vt:lpwstr>
  </property>
  <property fmtid="{D5CDD505-2E9C-101B-9397-08002B2CF9AE}" pid="9" name="ClassificationContentMarkingHeaderLocations">
    <vt:lpwstr>Office Theme:8</vt:lpwstr>
  </property>
  <property fmtid="{D5CDD505-2E9C-101B-9397-08002B2CF9AE}" pid="10" name="ClassificationContentMarkingHeaderText">
    <vt:lpwstr>Copyright Protection: Confidential - ISO 16016</vt:lpwstr>
  </property>
</Properties>
</file>