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67" r:id="rId7"/>
    <p:sldId id="268" r:id="rId8"/>
    <p:sldId id="259" r:id="rId9"/>
    <p:sldId id="260" r:id="rId10"/>
    <p:sldId id="261" r:id="rId11"/>
    <p:sldId id="26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6F0B-1B7F-8E2D-924D-1880E5380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CC7D3-FD85-50EF-F270-F1A95FF95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1583-396B-BF04-E2E9-717E0824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309FA-2211-12B8-3785-67D28F176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AE1EF-7393-EE5E-5F04-03B46B73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506F5-67C2-3FB8-EDC5-C4A27D50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BA1FC-E11B-9D2B-BF16-64C44A7CE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D21E-75BD-968B-FE93-A60EC88A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FF652-6718-BFB7-15C7-6DFE6033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B85B1-727D-BAFA-EF86-319229E0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3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F5E5A-8466-E349-9F95-FA98FDEE1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3B893-D205-4BDF-67EE-7C18DE2D7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AC09-A535-103D-7F98-AA218F45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E216-22E2-F6E3-91D6-247CF77E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D3297-663F-08F7-E489-A34FB60B6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943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275AB-AC16-95FC-A871-3BBBC4FA0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2059-B64D-1737-F0A0-E4F8F3B9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975C8-9244-8151-4AEC-2763B743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538B-7EEB-7D7A-C886-6A094E19B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4DD4B-BA17-EB1B-A2C2-C35615C19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38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E09B-74B6-23B3-C789-35EF43EC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F8F2A-CBF2-8CF7-EC17-2AF9B9D5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B77D4-114B-EBA7-EFA2-4E0187AB9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C3FBD-5932-1B89-4D34-F31E44A5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FD6D1-07E1-AC5F-4961-B1BED32C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22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BAC55-24BB-EDEE-CCFD-DCE09292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5FD5-191B-0E14-FCFF-8473D919C9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2483C-DB50-2582-59B5-9DE6F5394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62C38-9C8A-794A-A005-EF7B046F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E42DC-1068-B4AA-BD4A-681C233F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D0D8B-A424-4E96-978E-86D34EC1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5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207E2-0E25-DE56-487E-97C417CE2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B2576-2A98-6344-5B7F-F0404F2C2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2FDD1-08A1-9482-5756-37CC5F614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E00ED-D9D0-FE3F-5A83-9F81809DB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18D67-CC46-D25C-D09E-ABAB3C055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BE7215-E790-76F6-BDB5-446624C0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3130A-EA70-FF18-252F-063C8517C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97C65-EF5E-7394-6E78-2AB9547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C93AD-C8A9-32BD-23CA-1A61B9BBF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1FEB0-5B45-4986-03FB-BE0B0EDF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17FFF-E820-4AC0-12F4-2A07B9928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249482-711B-B891-5556-BE81DD6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5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1C3B-2994-7F44-67C3-7AB746C24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17376-0C1E-5D8F-7028-E7BCC8881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F30F3-C479-8A3D-571F-4FCB7B4C6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9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8BAE-2238-E11D-1AE4-A68AE140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AE49-3838-CD8C-14E1-25A05EBEA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B1D17-502F-96A5-05C5-472D3AF07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F5750-192A-2533-394A-A3D8CD17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B7AC71-409A-B197-E81B-5A52327B6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4F215-9EC6-AA6F-2221-0E1451E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4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EB74-B8C8-D414-ACC0-33F635587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30339-F50D-38B3-731F-58A834081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726364-4805-2013-6A11-8D0DF11AA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57D40-4EAD-4E5B-53F5-FDD8A1E2B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B3785-ECDE-D116-5A7B-D77AF23AE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D647A-E4F0-D007-6597-FBC59BB26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3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01A26-DE2D-BDBC-86EF-E32005B7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F659B-B684-C332-531D-BC18B6DC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02067-F000-5718-CD3E-BC5EF2C056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A7E0-B1C5-4F9D-A0A7-D49C327CE837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944F-13BE-216E-3609-A0D7C829B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535F5-B6CB-057B-2901-38AC2E20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F7ED-F6D7-4855-BA27-4F16303BCA0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AF059F-EFBD-BEEE-B8C1-5867A65BA0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471150" y="0"/>
            <a:ext cx="1752600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7373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 Classification: Internal</a:t>
            </a:r>
          </a:p>
        </p:txBody>
      </p:sp>
    </p:spTree>
    <p:extLst>
      <p:ext uri="{BB962C8B-B14F-4D97-AF65-F5344CB8AC3E}">
        <p14:creationId xmlns:p14="http://schemas.microsoft.com/office/powerpoint/2010/main" val="200604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53CC-5A9D-C68D-15BD-EB00E8874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99214"/>
          </a:xfrm>
        </p:spPr>
        <p:txBody>
          <a:bodyPr/>
          <a:lstStyle/>
          <a:p>
            <a:r>
              <a:rPr lang="en-US" dirty="0" err="1"/>
              <a:t>CAN</a:t>
            </a:r>
            <a:r>
              <a:rPr lang="en-US" altLang="zh-CN" dirty="0" err="1"/>
              <a:t>oe</a:t>
            </a:r>
            <a:r>
              <a:rPr lang="zh-CN" altLang="en-US" dirty="0"/>
              <a:t>的</a:t>
            </a:r>
            <a:r>
              <a:rPr lang="en-US" altLang="zh-CN" dirty="0"/>
              <a:t>CAPL</a:t>
            </a:r>
            <a:r>
              <a:rPr lang="zh-CN" altLang="en-US" dirty="0"/>
              <a:t>脚本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03F38-9121-C211-A0A9-855AA5B0D2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9416"/>
            <a:ext cx="9144000" cy="668383"/>
          </a:xfrm>
        </p:spPr>
        <p:txBody>
          <a:bodyPr/>
          <a:lstStyle/>
          <a:p>
            <a:r>
              <a:rPr lang="zh-CN" altLang="en-US" dirty="0"/>
              <a:t>印昱桥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455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030B-B900-6D0A-6BC6-157BD32C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键盘事件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A8E3E-E45D-6CD2-140C-5062D6B77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903" y="1466529"/>
            <a:ext cx="4919888" cy="335801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F0B9C-2288-1CC1-2CF2-F42923BD2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166" y="1466529"/>
            <a:ext cx="5387931" cy="315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68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C76A3-967D-B809-4296-E2EEB39C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总线事件</a:t>
            </a: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5C1D94-FB36-FD60-59D6-FAB607E3C3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1554" y="1690688"/>
            <a:ext cx="6097258" cy="3750594"/>
          </a:xfrm>
        </p:spPr>
      </p:pic>
    </p:spTree>
    <p:extLst>
      <p:ext uri="{BB962C8B-B14F-4D97-AF65-F5344CB8AC3E}">
        <p14:creationId xmlns:p14="http://schemas.microsoft.com/office/powerpoint/2010/main" val="242437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0FC6-453C-2BB5-111E-0D5261ED0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724932"/>
          </a:xfrm>
        </p:spPr>
        <p:txBody>
          <a:bodyPr>
            <a:normAutofit fontScale="90000"/>
          </a:bodyPr>
          <a:lstStyle/>
          <a:p>
            <a:r>
              <a:rPr lang="zh-CN" altLang="en-US" sz="2700" b="1" i="0" dirty="0">
                <a:solidFill>
                  <a:srgbClr val="4F4F4F"/>
                </a:solidFill>
                <a:effectLst/>
                <a:latin typeface="PingFang SC"/>
              </a:rPr>
              <a:t>事件函数</a:t>
            </a:r>
            <a:br>
              <a:rPr lang="en-US" altLang="zh-CN" sz="2700" b="1" i="0" dirty="0">
                <a:solidFill>
                  <a:srgbClr val="4F4F4F"/>
                </a:solidFill>
                <a:effectLst/>
                <a:latin typeface="PingFang SC"/>
              </a:rPr>
            </a:br>
            <a:br>
              <a:rPr lang="zh-CN" altLang="en-US" sz="2200" b="1" i="0" dirty="0">
                <a:solidFill>
                  <a:srgbClr val="4F4F4F"/>
                </a:solidFill>
                <a:effectLst/>
                <a:latin typeface="PingFang SC"/>
              </a:rPr>
            </a:br>
            <a:r>
              <a:rPr lang="en-US" altLang="zh-CN" sz="2200" b="0" i="0" dirty="0">
                <a:solidFill>
                  <a:srgbClr val="4D4D4D"/>
                </a:solidFill>
                <a:effectLst/>
                <a:latin typeface="-apple-system"/>
              </a:rPr>
              <a:t>CAN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消息事件</a:t>
            </a:r>
            <a:b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通过”</a:t>
            </a:r>
            <a:r>
              <a:rPr lang="en-US" altLang="zh-CN" sz="2200" b="1" i="0" dirty="0">
                <a:solidFill>
                  <a:srgbClr val="4D4D4D"/>
                </a:solidFill>
                <a:effectLst/>
                <a:latin typeface="-apple-system"/>
              </a:rPr>
              <a:t>on message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”定义消息事件，该事件会</a:t>
            </a:r>
            <a:r>
              <a:rPr lang="zh-CN" altLang="en-US" sz="2200" b="1" i="0" dirty="0">
                <a:solidFill>
                  <a:srgbClr val="4D4D4D"/>
                </a:solidFill>
                <a:effectLst/>
                <a:latin typeface="-apple-system"/>
              </a:rPr>
              <a:t>在指定的报文消息被接收时被调用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。（</a:t>
            </a:r>
            <a:r>
              <a:rPr lang="en-US" altLang="zh-CN" sz="2200" b="0" i="0" dirty="0">
                <a:solidFill>
                  <a:srgbClr val="4D4D4D"/>
                </a:solidFill>
                <a:effectLst/>
                <a:latin typeface="-apple-system"/>
              </a:rPr>
              <a:t>on key</a:t>
            </a:r>
            <a:r>
              <a:rPr lang="en-US" altLang="zh-CN" sz="2200" dirty="0">
                <a:solidFill>
                  <a:srgbClr val="4D4D4D"/>
                </a:solidFill>
                <a:latin typeface="-apple-system"/>
              </a:rPr>
              <a:t>/</a:t>
            </a:r>
            <a:r>
              <a:rPr lang="zh-CN" altLang="en-US" sz="2200" dirty="0">
                <a:solidFill>
                  <a:srgbClr val="4D4D4D"/>
                </a:solidFill>
                <a:latin typeface="-apple-system"/>
              </a:rPr>
              <a:t> </a:t>
            </a:r>
            <a:r>
              <a:rPr lang="en-US" altLang="zh-CN" sz="2200" dirty="0">
                <a:solidFill>
                  <a:srgbClr val="4D4D4D"/>
                </a:solidFill>
                <a:latin typeface="-apple-system"/>
              </a:rPr>
              <a:t>on timer</a:t>
            </a:r>
            <a:r>
              <a:rPr lang="zh-CN" altLang="en-US" sz="2200" dirty="0">
                <a:solidFill>
                  <a:srgbClr val="4D4D4D"/>
                </a:solidFill>
                <a:latin typeface="-apple-system"/>
              </a:rPr>
              <a:t>都可以作为事件函数</a:t>
            </a:r>
            <a:r>
              <a:rPr lang="zh-CN" altLang="en-US" sz="2200" b="0" i="0" dirty="0">
                <a:solidFill>
                  <a:srgbClr val="4D4D4D"/>
                </a:solidFill>
                <a:effectLst/>
                <a:latin typeface="-apple-system"/>
              </a:rPr>
              <a:t>）</a:t>
            </a:r>
            <a:b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43E072-70B0-0A5E-4331-41C1B6DE80C9}"/>
              </a:ext>
            </a:extLst>
          </p:cNvPr>
          <p:cNvSpPr txBox="1"/>
          <p:nvPr/>
        </p:nvSpPr>
        <p:spPr>
          <a:xfrm>
            <a:off x="838200" y="1662896"/>
            <a:ext cx="61308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 message </a:t>
            </a:r>
            <a:r>
              <a:rPr lang="en-US" dirty="0" err="1"/>
              <a:t>EngineStatus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//Storing Ignition State</a:t>
            </a:r>
          </a:p>
          <a:p>
            <a:r>
              <a:rPr lang="en-US" dirty="0"/>
              <a:t>  if(</a:t>
            </a:r>
            <a:r>
              <a:rPr lang="en-US" dirty="0" err="1"/>
              <a:t>this.IgnitionStatus</a:t>
            </a:r>
            <a:r>
              <a:rPr lang="en-US" dirty="0"/>
              <a:t>) </a:t>
            </a:r>
            <a:r>
              <a:rPr lang="en-US" dirty="0" err="1"/>
              <a:t>IgnitionState</a:t>
            </a:r>
            <a:r>
              <a:rPr lang="en-US" dirty="0"/>
              <a:t> = 1; //Ignition is on</a:t>
            </a:r>
          </a:p>
          <a:p>
            <a:r>
              <a:rPr lang="en-US" dirty="0"/>
              <a:t>  else </a:t>
            </a:r>
            <a:r>
              <a:rPr lang="en-US" dirty="0" err="1"/>
              <a:t>IgnitionState</a:t>
            </a:r>
            <a:r>
              <a:rPr lang="en-US" dirty="0"/>
              <a:t> = 0; // Ignition is off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//Locking based on velocity</a:t>
            </a:r>
          </a:p>
          <a:p>
            <a:r>
              <a:rPr lang="en-US" dirty="0"/>
              <a:t>  if(</a:t>
            </a:r>
            <a:r>
              <a:rPr lang="en-US" dirty="0" err="1"/>
              <a:t>IgnitionState</a:t>
            </a:r>
            <a:r>
              <a:rPr lang="en-US" dirty="0"/>
              <a:t> == 1 &amp;&amp; </a:t>
            </a:r>
            <a:r>
              <a:rPr lang="en-US" dirty="0" err="1"/>
              <a:t>this.Velocity</a:t>
            </a:r>
            <a:r>
              <a:rPr lang="en-US" dirty="0"/>
              <a:t> &gt; 15 &amp;&amp; </a:t>
            </a:r>
            <a:r>
              <a:rPr lang="en-US" dirty="0" err="1"/>
              <a:t>LockingStat.LockState</a:t>
            </a:r>
            <a:r>
              <a:rPr lang="en-US" dirty="0"/>
              <a:t> == 0){</a:t>
            </a:r>
          </a:p>
          <a:p>
            <a:r>
              <a:rPr lang="en-US" dirty="0"/>
              <a:t>    </a:t>
            </a:r>
            <a:r>
              <a:rPr lang="en-US" dirty="0" err="1"/>
              <a:t>LockingStat.LockState</a:t>
            </a:r>
            <a:r>
              <a:rPr lang="en-US" dirty="0"/>
              <a:t> = 1;</a:t>
            </a:r>
          </a:p>
          <a:p>
            <a:r>
              <a:rPr lang="en-US" dirty="0"/>
              <a:t>    output(</a:t>
            </a:r>
            <a:r>
              <a:rPr lang="en-US" dirty="0" err="1"/>
              <a:t>LockingStat</a:t>
            </a:r>
            <a:r>
              <a:rPr lang="en-US" dirty="0"/>
              <a:t>);</a:t>
            </a:r>
          </a:p>
          <a:p>
            <a:r>
              <a:rPr lang="en-US" dirty="0"/>
              <a:t>  } 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F519-362F-1193-C7F6-8663544B00BC}"/>
              </a:ext>
            </a:extLst>
          </p:cNvPr>
          <p:cNvSpPr txBox="1"/>
          <p:nvPr/>
        </p:nvSpPr>
        <p:spPr>
          <a:xfrm>
            <a:off x="566057" y="5356215"/>
            <a:ext cx="11303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如上，当收到报文EngineStatus后，执行函数括号中的内容。当报文中的信号IgnitionStatus为1时，IgnitionState变量赋值为1，表示汽车已经启动，反之变量赋值为0。       </a:t>
            </a:r>
          </a:p>
          <a:p>
            <a:r>
              <a:rPr lang="en-US" sz="1600" dirty="0"/>
              <a:t> </a:t>
            </a:r>
            <a:r>
              <a:rPr lang="en-US" sz="1600" dirty="0" err="1"/>
              <a:t>第二个if语句表示，当汽车已经启动IgnitionState</a:t>
            </a:r>
            <a:r>
              <a:rPr lang="en-US" sz="1600" dirty="0"/>
              <a:t> == 1，车速大于15this.Velocity &gt; 15，车是解锁状态LockingStat.LockState，同时符合这三个条件的时候，将LockingStat.LockState置为1，即将车上锁。随后将LockingState报文发送到总线。</a:t>
            </a:r>
          </a:p>
        </p:txBody>
      </p:sp>
    </p:spTree>
    <p:extLst>
      <p:ext uri="{BB962C8B-B14F-4D97-AF65-F5344CB8AC3E}">
        <p14:creationId xmlns:p14="http://schemas.microsoft.com/office/powerpoint/2010/main" val="406344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C8ED-F56A-AA0C-A1D6-B93426AC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CAPL</a:t>
            </a:r>
            <a:r>
              <a:rPr lang="zh-CN" altLang="en-US" sz="3200" dirty="0"/>
              <a:t>介绍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CF59-05DC-32E7-0195-67D12FF2F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>
              <a:spcBef>
                <a:spcPts val="1200"/>
              </a:spcBef>
            </a:pP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是 </a:t>
            </a:r>
            <a:r>
              <a:rPr lang="en-US" altLang="zh-CN" sz="2000" dirty="0">
                <a:latin typeface="+mj-ea"/>
                <a:ea typeface="+mj-ea"/>
              </a:rPr>
              <a:t>Communication Access Programming Language </a:t>
            </a:r>
            <a:r>
              <a:rPr lang="zh-CN" altLang="en-US" sz="2000" dirty="0">
                <a:latin typeface="+mj-ea"/>
                <a:ea typeface="+mj-ea"/>
              </a:rPr>
              <a:t>的缩写。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是基于</a:t>
            </a:r>
            <a:r>
              <a:rPr lang="en-US" altLang="zh-CN" sz="2000" dirty="0">
                <a:latin typeface="+mj-ea"/>
                <a:ea typeface="+mj-ea"/>
              </a:rPr>
              <a:t>C</a:t>
            </a:r>
            <a:r>
              <a:rPr lang="zh-CN" altLang="en-US" sz="2000" dirty="0">
                <a:latin typeface="+mj-ea"/>
                <a:ea typeface="+mj-ea"/>
              </a:rPr>
              <a:t>语言开发的，专门用于</a:t>
            </a:r>
            <a:r>
              <a:rPr lang="en-US" altLang="zh-CN" sz="2000" dirty="0">
                <a:latin typeface="+mj-ea"/>
                <a:ea typeface="+mj-ea"/>
              </a:rPr>
              <a:t>CANalyzer</a:t>
            </a:r>
            <a:r>
              <a:rPr lang="zh-CN" altLang="en-US" sz="2000" dirty="0">
                <a:latin typeface="+mj-ea"/>
                <a:ea typeface="+mj-ea"/>
              </a:rPr>
              <a:t>和</a:t>
            </a:r>
            <a:r>
              <a:rPr lang="en-US" altLang="zh-CN" sz="2000" dirty="0" err="1">
                <a:latin typeface="+mj-ea"/>
                <a:ea typeface="+mj-ea"/>
              </a:rPr>
              <a:t>CANoe</a:t>
            </a:r>
            <a:r>
              <a:rPr lang="zh-CN" altLang="en-US" sz="2000" dirty="0">
                <a:latin typeface="+mj-ea"/>
                <a:ea typeface="+mj-ea"/>
              </a:rPr>
              <a:t>工具环境，是</a:t>
            </a:r>
            <a:r>
              <a:rPr lang="en-US" altLang="zh-CN" sz="2000" dirty="0">
                <a:latin typeface="+mj-ea"/>
                <a:ea typeface="+mj-ea"/>
              </a:rPr>
              <a:t>CAN</a:t>
            </a:r>
            <a:r>
              <a:rPr lang="zh-CN" altLang="en-US" sz="2000" dirty="0">
                <a:latin typeface="+mj-ea"/>
                <a:ea typeface="+mj-ea"/>
              </a:rPr>
              <a:t>总线访问编程语言。但是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简化了</a:t>
            </a:r>
            <a:r>
              <a:rPr lang="en-US" altLang="zh-CN" sz="2000" dirty="0">
                <a:latin typeface="+mj-ea"/>
                <a:ea typeface="+mj-ea"/>
              </a:rPr>
              <a:t>C</a:t>
            </a:r>
            <a:r>
              <a:rPr lang="zh-CN" altLang="en-US" sz="2000" dirty="0">
                <a:latin typeface="+mj-ea"/>
                <a:ea typeface="+mj-ea"/>
              </a:rPr>
              <a:t>语言，移除了复杂的指针概念，和一些不常用的关键字等；</a:t>
            </a:r>
            <a:endParaRPr lang="en-US" altLang="zh-CN" sz="2000" dirty="0">
              <a:latin typeface="+mj-ea"/>
              <a:ea typeface="+mj-ea"/>
            </a:endParaRPr>
          </a:p>
          <a:p>
            <a:pPr marL="274320">
              <a:spcBef>
                <a:spcPts val="1200"/>
              </a:spcBef>
            </a:pPr>
            <a:endParaRPr lang="en-US" altLang="zh-CN" sz="2000" dirty="0">
              <a:latin typeface="+mj-ea"/>
              <a:ea typeface="+mj-ea"/>
            </a:endParaRPr>
          </a:p>
          <a:p>
            <a:pPr marL="274320">
              <a:spcBef>
                <a:spcPts val="1200"/>
              </a:spcBef>
            </a:pPr>
            <a:r>
              <a:rPr lang="zh-CN" altLang="en-US" sz="2000" dirty="0">
                <a:latin typeface="+mj-ea"/>
                <a:ea typeface="+mj-ea"/>
              </a:rPr>
              <a:t>采用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程序，大大扩展了</a:t>
            </a:r>
            <a:r>
              <a:rPr lang="en-US" altLang="zh-CN" sz="2000" dirty="0">
                <a:latin typeface="+mj-ea"/>
                <a:ea typeface="+mj-ea"/>
              </a:rPr>
              <a:t>CAN</a:t>
            </a:r>
            <a:r>
              <a:rPr lang="zh-CN" altLang="en-US" sz="2000" dirty="0">
                <a:latin typeface="+mj-ea"/>
                <a:ea typeface="+mj-ea"/>
              </a:rPr>
              <a:t>通信的测量和分析。如果没有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，该工具无法执行的是涉及计时的分析。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可以使分析更加高效</a:t>
            </a:r>
            <a:r>
              <a:rPr lang="en-US" altLang="zh-CN" sz="2000" dirty="0">
                <a:latin typeface="+mj-ea"/>
                <a:ea typeface="+mj-ea"/>
              </a:rPr>
              <a:t>CAPL </a:t>
            </a:r>
            <a:r>
              <a:rPr lang="zh-CN" altLang="en-US" sz="2000" dirty="0">
                <a:latin typeface="+mj-ea"/>
                <a:ea typeface="+mj-ea"/>
              </a:rPr>
              <a:t>脚本是基于事件驱动的，和常规语言不同，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没有 </a:t>
            </a:r>
            <a:r>
              <a:rPr lang="en-US" altLang="zh-CN" sz="2000" dirty="0">
                <a:latin typeface="+mj-ea"/>
                <a:ea typeface="+mj-ea"/>
              </a:rPr>
              <a:t>main()</a:t>
            </a:r>
            <a:r>
              <a:rPr lang="zh-CN" altLang="en-US" sz="2000" dirty="0">
                <a:latin typeface="+mj-ea"/>
                <a:ea typeface="+mj-ea"/>
              </a:rPr>
              <a:t>函数，没有程序入口，任何事件都有可能触发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脚本的执行，比如，按键事件，定时器事件，执行测试等；如果没有事件发生，那么</a:t>
            </a:r>
            <a:r>
              <a:rPr lang="en-US" altLang="zh-CN" sz="2000" dirty="0">
                <a:latin typeface="+mj-ea"/>
                <a:ea typeface="+mj-ea"/>
              </a:rPr>
              <a:t>CAPL</a:t>
            </a:r>
            <a:r>
              <a:rPr lang="zh-CN" altLang="en-US" sz="2000" dirty="0">
                <a:latin typeface="+mj-ea"/>
                <a:ea typeface="+mj-ea"/>
              </a:rPr>
              <a:t>程序是“闲置的”；</a:t>
            </a:r>
            <a:endParaRPr lang="en-US" altLang="zh-CN" sz="2000" dirty="0">
              <a:latin typeface="+mj-ea"/>
              <a:ea typeface="+mj-ea"/>
            </a:endParaRPr>
          </a:p>
          <a:p>
            <a:pPr marL="274320">
              <a:spcBef>
                <a:spcPts val="1200"/>
              </a:spcBef>
            </a:pPr>
            <a:endParaRPr lang="en-US" altLang="zh-CN" sz="2000" dirty="0">
              <a:latin typeface="+mj-ea"/>
              <a:ea typeface="+mj-ea"/>
            </a:endParaRPr>
          </a:p>
          <a:p>
            <a:pPr marL="274320">
              <a:spcBef>
                <a:spcPts val="1200"/>
              </a:spcBef>
            </a:pPr>
            <a:r>
              <a:rPr lang="zh-CN" altLang="en-US" sz="2000" dirty="0">
                <a:latin typeface="+mj-ea"/>
                <a:ea typeface="+mj-ea"/>
              </a:rPr>
              <a:t>任何语言都需要编译之后才能运行，我们编写</a:t>
            </a:r>
            <a:r>
              <a:rPr lang="en-US" altLang="zh-CN" sz="2000" dirty="0">
                <a:latin typeface="+mj-ea"/>
                <a:ea typeface="+mj-ea"/>
              </a:rPr>
              <a:t>CAPL </a:t>
            </a:r>
            <a:r>
              <a:rPr lang="zh-CN" altLang="en-US" sz="2000" dirty="0">
                <a:latin typeface="+mj-ea"/>
                <a:ea typeface="+mj-ea"/>
              </a:rPr>
              <a:t>的</a:t>
            </a:r>
            <a:r>
              <a:rPr lang="en-US" altLang="zh-CN" sz="2000" dirty="0">
                <a:latin typeface="+mj-ea"/>
                <a:ea typeface="+mj-ea"/>
              </a:rPr>
              <a:t>IDE</a:t>
            </a:r>
            <a:r>
              <a:rPr lang="zh-CN" altLang="en-US" sz="2000" dirty="0">
                <a:latin typeface="+mj-ea"/>
                <a:ea typeface="+mj-ea"/>
              </a:rPr>
              <a:t>叫做 </a:t>
            </a:r>
            <a:r>
              <a:rPr lang="en-US" altLang="zh-CN" sz="2000" dirty="0">
                <a:latin typeface="+mj-ea"/>
                <a:ea typeface="+mj-ea"/>
              </a:rPr>
              <a:t>CAPL Browser </a:t>
            </a:r>
            <a:r>
              <a:rPr lang="zh-CN" altLang="en-US" sz="2000" dirty="0">
                <a:latin typeface="+mj-ea"/>
                <a:ea typeface="+mj-ea"/>
              </a:rPr>
              <a:t>，是</a:t>
            </a:r>
            <a:r>
              <a:rPr lang="en-US" altLang="zh-CN" sz="2000" dirty="0" err="1">
                <a:latin typeface="+mj-ea"/>
                <a:ea typeface="+mj-ea"/>
              </a:rPr>
              <a:t>CNAoe</a:t>
            </a:r>
            <a:r>
              <a:rPr lang="en-US" altLang="zh-CN" sz="2000" dirty="0">
                <a:latin typeface="+mj-ea"/>
                <a:ea typeface="+mj-ea"/>
              </a:rPr>
              <a:t> </a:t>
            </a:r>
            <a:r>
              <a:rPr lang="zh-CN" altLang="en-US" sz="2000" dirty="0">
                <a:latin typeface="+mj-ea"/>
                <a:ea typeface="+mj-ea"/>
              </a:rPr>
              <a:t>整个开发环境的一部分组件。</a:t>
            </a:r>
          </a:p>
        </p:txBody>
      </p:sp>
    </p:spTree>
    <p:extLst>
      <p:ext uri="{BB962C8B-B14F-4D97-AF65-F5344CB8AC3E}">
        <p14:creationId xmlns:p14="http://schemas.microsoft.com/office/powerpoint/2010/main" val="3763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C9787-3B66-1927-073E-BCB18F31C253}"/>
              </a:ext>
            </a:extLst>
          </p:cNvPr>
          <p:cNvSpPr txBox="1">
            <a:spLocks/>
          </p:cNvSpPr>
          <p:nvPr/>
        </p:nvSpPr>
        <p:spPr>
          <a:xfrm>
            <a:off x="838200" y="489912"/>
            <a:ext cx="7522029" cy="1668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200" dirty="0">
                <a:latin typeface="+mj-ea"/>
                <a:cs typeface="+mn-cs"/>
              </a:rPr>
              <a:t>程序结构        </a:t>
            </a:r>
            <a:endParaRPr lang="en-US" altLang="zh-CN" sz="2200" dirty="0">
              <a:latin typeface="+mj-ea"/>
              <a:cs typeface="+mn-cs"/>
            </a:endParaRPr>
          </a:p>
          <a:p>
            <a:r>
              <a:rPr lang="zh-CN" altLang="en-US" sz="1800" dirty="0">
                <a:latin typeface="+mj-ea"/>
                <a:cs typeface="+mn-cs"/>
              </a:rPr>
              <a:t>先从宏观的角度来看，这个</a:t>
            </a:r>
            <a:r>
              <a:rPr lang="en-US" altLang="zh-CN" sz="1800" dirty="0">
                <a:latin typeface="+mj-ea"/>
                <a:cs typeface="+mn-cs"/>
              </a:rPr>
              <a:t>CAPL</a:t>
            </a:r>
            <a:r>
              <a:rPr lang="zh-CN" altLang="en-US" sz="1800" dirty="0">
                <a:latin typeface="+mj-ea"/>
                <a:cs typeface="+mn-cs"/>
              </a:rPr>
              <a:t>程序的结构包含了头文件、全局变量、事件函数，没有自定义函数。        </a:t>
            </a:r>
            <a:r>
              <a:rPr lang="en-US" altLang="zh-CN" sz="1800" dirty="0">
                <a:latin typeface="+mj-ea"/>
                <a:cs typeface="+mn-cs"/>
              </a:rPr>
              <a:t>includes{ }</a:t>
            </a:r>
            <a:r>
              <a:rPr lang="zh-CN" altLang="en-US" sz="1800" dirty="0">
                <a:latin typeface="+mj-ea"/>
                <a:cs typeface="+mn-cs"/>
              </a:rPr>
              <a:t>头文件是对其他文件及</a:t>
            </a:r>
            <a:r>
              <a:rPr lang="en-US" altLang="zh-CN" sz="1800" dirty="0" err="1">
                <a:latin typeface="+mj-ea"/>
                <a:cs typeface="+mn-cs"/>
              </a:rPr>
              <a:t>dll</a:t>
            </a:r>
            <a:r>
              <a:rPr lang="zh-CN" altLang="en-US" sz="1800" dirty="0">
                <a:latin typeface="+mj-ea"/>
                <a:cs typeface="+mn-cs"/>
              </a:rPr>
              <a:t>文件的包含说明，</a:t>
            </a:r>
            <a:r>
              <a:rPr lang="en-US" altLang="zh-CN" sz="1800" dirty="0">
                <a:latin typeface="+mj-ea"/>
                <a:cs typeface="+mn-cs"/>
              </a:rPr>
              <a:t>variables{ }</a:t>
            </a:r>
            <a:r>
              <a:rPr lang="zh-CN" altLang="en-US" sz="1800" dirty="0">
                <a:latin typeface="+mj-ea"/>
                <a:cs typeface="+mn-cs"/>
              </a:rPr>
              <a:t>是对全局变量的声明定义，</a:t>
            </a:r>
            <a:r>
              <a:rPr lang="en-US" altLang="zh-CN" sz="1800" dirty="0">
                <a:latin typeface="+mj-ea"/>
                <a:cs typeface="+mn-cs"/>
              </a:rPr>
              <a:t>on start{ },on timer{ }</a:t>
            </a:r>
            <a:r>
              <a:rPr lang="zh-CN" altLang="en-US" sz="1800" dirty="0">
                <a:latin typeface="+mj-ea"/>
                <a:cs typeface="+mn-cs"/>
              </a:rPr>
              <a:t>是工程中用到的各类事件。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CF659E-B5D8-4BD2-D572-80624DFEB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758" y="426720"/>
            <a:ext cx="1088949" cy="6004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C96D0E-3106-A776-9D47-076F6EEB2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2563" y="2099321"/>
            <a:ext cx="4607333" cy="21022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C9AECB-FBBA-D1E7-CB4E-4F2B0AE6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18850"/>
            <a:ext cx="4784363" cy="2133047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3280C13-980F-1806-29D3-6068FBC71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183" y="4346531"/>
            <a:ext cx="4132080" cy="2361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8E44-9F07-E5D9-69E7-055777CDB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报文类型的数据结构</a:t>
            </a:r>
            <a:endParaRPr lang="en-US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FA28B3E-107F-A4D9-3088-C1C2A435E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4597"/>
            <a:ext cx="6335332" cy="4351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A0FA81-EA11-E719-A10F-8EE233ED9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1154" y="1472974"/>
            <a:ext cx="2343477" cy="82879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F4770D4B-1EB1-3582-E911-2C757BC0CDB0}"/>
              </a:ext>
            </a:extLst>
          </p:cNvPr>
          <p:cNvSpPr txBox="1">
            <a:spLocks/>
          </p:cNvSpPr>
          <p:nvPr/>
        </p:nvSpPr>
        <p:spPr>
          <a:xfrm>
            <a:off x="7173533" y="2901884"/>
            <a:ext cx="4469828" cy="1325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200" b="1" i="0" dirty="0">
                <a:effectLst/>
                <a:latin typeface="-apple-system"/>
              </a:rPr>
              <a:t>FDF</a:t>
            </a:r>
            <a:r>
              <a:rPr lang="zh-CN" altLang="en-US" sz="1200" b="0" i="0" dirty="0">
                <a:effectLst/>
                <a:latin typeface="-apple-system"/>
              </a:rPr>
              <a:t>用于传统</a:t>
            </a:r>
            <a:r>
              <a:rPr lang="en-US" altLang="zh-CN" sz="1200" b="0" i="0" dirty="0">
                <a:effectLst/>
                <a:latin typeface="-apple-system"/>
              </a:rPr>
              <a:t>CAN</a:t>
            </a:r>
            <a:r>
              <a:rPr lang="zh-CN" altLang="en-US" sz="1200" b="0" i="0" dirty="0">
                <a:effectLst/>
                <a:latin typeface="-apple-system"/>
              </a:rPr>
              <a:t>报文和</a:t>
            </a:r>
            <a:r>
              <a:rPr lang="en-US" altLang="zh-CN" sz="1200" b="0" i="0" dirty="0">
                <a:effectLst/>
                <a:latin typeface="-apple-system"/>
              </a:rPr>
              <a:t>CANFD</a:t>
            </a:r>
            <a:r>
              <a:rPr lang="zh-CN" altLang="en-US" sz="1200" b="0" i="0" dirty="0">
                <a:effectLst/>
                <a:latin typeface="-apple-system"/>
              </a:rPr>
              <a:t>报文，</a:t>
            </a:r>
            <a:r>
              <a:rPr lang="en-US" altLang="zh-CN" sz="1200" b="0" i="0" dirty="0">
                <a:effectLst/>
                <a:latin typeface="-apple-system"/>
              </a:rPr>
              <a:t>FDF</a:t>
            </a:r>
            <a:r>
              <a:rPr lang="zh-CN" altLang="en-US" sz="1200" b="0" i="0" dirty="0">
                <a:effectLst/>
                <a:latin typeface="-apple-system"/>
              </a:rPr>
              <a:t>位为</a:t>
            </a:r>
            <a:r>
              <a:rPr lang="en-US" altLang="zh-CN" sz="1200" b="0" i="0" dirty="0">
                <a:effectLst/>
                <a:latin typeface="-apple-system"/>
              </a:rPr>
              <a:t>0</a:t>
            </a:r>
            <a:r>
              <a:rPr lang="zh-CN" altLang="en-US" sz="1200" b="0" i="0" dirty="0">
                <a:effectLst/>
                <a:latin typeface="-apple-system"/>
              </a:rPr>
              <a:t>时为传统报文，</a:t>
            </a:r>
            <a:r>
              <a:rPr lang="en-US" altLang="zh-CN" sz="1200" b="0" i="0" dirty="0">
                <a:effectLst/>
                <a:latin typeface="-apple-system"/>
              </a:rPr>
              <a:t>FDF</a:t>
            </a:r>
            <a:r>
              <a:rPr lang="zh-CN" altLang="en-US" sz="1200" b="0" i="0" dirty="0">
                <a:effectLst/>
                <a:latin typeface="-apple-system"/>
              </a:rPr>
              <a:t>为</a:t>
            </a:r>
            <a:r>
              <a:rPr lang="en-US" altLang="zh-CN" sz="1200" b="0" i="0" dirty="0">
                <a:effectLst/>
                <a:latin typeface="-apple-system"/>
              </a:rPr>
              <a:t>1</a:t>
            </a:r>
            <a:r>
              <a:rPr lang="zh-CN" altLang="en-US" sz="1200" b="0" i="0" dirty="0">
                <a:effectLst/>
                <a:latin typeface="-apple-system"/>
              </a:rPr>
              <a:t>时为</a:t>
            </a:r>
            <a:r>
              <a:rPr lang="en-US" altLang="zh-CN" sz="1200" b="0" i="0" dirty="0">
                <a:effectLst/>
                <a:latin typeface="-apple-system"/>
              </a:rPr>
              <a:t>CANFD</a:t>
            </a:r>
            <a:r>
              <a:rPr lang="zh-CN" altLang="en-US" sz="1200" b="0" i="0" dirty="0">
                <a:effectLst/>
                <a:latin typeface="-apple-system"/>
              </a:rPr>
              <a:t>报文</a:t>
            </a:r>
            <a:endParaRPr lang="en-US" altLang="zh-CN" sz="1200" b="0" i="0" dirty="0">
              <a:effectLst/>
              <a:latin typeface="-apple-system"/>
            </a:endParaRPr>
          </a:p>
          <a:p>
            <a:r>
              <a:rPr lang="en-US" altLang="zh-CN" sz="1200" b="1" i="0" dirty="0">
                <a:effectLst/>
                <a:latin typeface="-apple-system"/>
              </a:rPr>
              <a:t>BRS</a:t>
            </a:r>
            <a:r>
              <a:rPr lang="zh-CN" altLang="en-US" sz="1200" b="0" i="0" dirty="0">
                <a:effectLst/>
                <a:latin typeface="-apple-system"/>
              </a:rPr>
              <a:t>位速率切换为，</a:t>
            </a:r>
            <a:r>
              <a:rPr lang="en-US" altLang="zh-CN" sz="1200" b="0" i="0" dirty="0">
                <a:effectLst/>
                <a:latin typeface="-apple-system"/>
              </a:rPr>
              <a:t>BRS</a:t>
            </a:r>
            <a:r>
              <a:rPr lang="zh-CN" altLang="en-US" sz="1200" b="0" i="0" dirty="0">
                <a:effectLst/>
                <a:latin typeface="-apple-system"/>
              </a:rPr>
              <a:t>位为</a:t>
            </a:r>
            <a:r>
              <a:rPr lang="en-US" altLang="zh-CN" sz="1200" b="0" i="0" dirty="0">
                <a:effectLst/>
                <a:latin typeface="-apple-system"/>
              </a:rPr>
              <a:t>0</a:t>
            </a:r>
            <a:r>
              <a:rPr lang="zh-CN" altLang="en-US" sz="1200" b="0" i="0" dirty="0">
                <a:effectLst/>
                <a:latin typeface="-apple-system"/>
              </a:rPr>
              <a:t>时</a:t>
            </a:r>
            <a:r>
              <a:rPr lang="en-US" altLang="zh-CN" sz="1200" b="0" i="0" dirty="0">
                <a:effectLst/>
                <a:latin typeface="-apple-system"/>
              </a:rPr>
              <a:t>CANFD</a:t>
            </a:r>
            <a:r>
              <a:rPr lang="zh-CN" altLang="en-US" sz="1200" b="0" i="0" dirty="0">
                <a:effectLst/>
                <a:latin typeface="-apple-system"/>
              </a:rPr>
              <a:t>速率保持恒定速率、</a:t>
            </a:r>
            <a:r>
              <a:rPr lang="en-US" altLang="zh-CN" sz="1200" b="0" i="0" dirty="0">
                <a:effectLst/>
                <a:latin typeface="-apple-system"/>
              </a:rPr>
              <a:t>BRS</a:t>
            </a:r>
            <a:r>
              <a:rPr lang="zh-CN" altLang="en-US" sz="1200" b="0" i="0" dirty="0">
                <a:effectLst/>
                <a:latin typeface="-apple-system"/>
              </a:rPr>
              <a:t>位为</a:t>
            </a:r>
            <a:r>
              <a:rPr lang="en-US" altLang="zh-CN" sz="1200" b="0" i="0" dirty="0">
                <a:effectLst/>
                <a:latin typeface="-apple-system"/>
              </a:rPr>
              <a:t>1</a:t>
            </a:r>
            <a:r>
              <a:rPr lang="zh-CN" altLang="en-US" sz="1200" b="0" i="0" dirty="0">
                <a:effectLst/>
                <a:latin typeface="-apple-system"/>
              </a:rPr>
              <a:t>时</a:t>
            </a:r>
            <a:r>
              <a:rPr lang="en-US" altLang="zh-CN" sz="1200" b="0" i="0" dirty="0">
                <a:effectLst/>
                <a:latin typeface="-apple-system"/>
              </a:rPr>
              <a:t>CANFD</a:t>
            </a:r>
            <a:r>
              <a:rPr lang="zh-CN" altLang="en-US" sz="1200" b="0" i="0" dirty="0">
                <a:effectLst/>
                <a:latin typeface="-apple-system"/>
              </a:rPr>
              <a:t>的数据段会被切换到高速率。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208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0E4053-07D3-F905-440C-F228DC38A70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7572" y="966650"/>
            <a:ext cx="1870166" cy="18749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200" dirty="0">
                <a:latin typeface="+mj-ea"/>
                <a:cs typeface="+mn-cs"/>
              </a:rPr>
              <a:t>事件类型：</a:t>
            </a:r>
            <a:endParaRPr lang="en-US" altLang="zh-CN" sz="2200" dirty="0">
              <a:latin typeface="+mj-ea"/>
              <a:cs typeface="+mn-cs"/>
            </a:endParaRPr>
          </a:p>
          <a:p>
            <a:r>
              <a:rPr lang="en-US" altLang="zh-CN" sz="2000" dirty="0">
                <a:latin typeface="+mj-ea"/>
                <a:cs typeface="+mn-cs"/>
              </a:rPr>
              <a:t>1.</a:t>
            </a:r>
            <a:r>
              <a:rPr lang="zh-CN" altLang="en-US" sz="2000" dirty="0">
                <a:latin typeface="+mj-ea"/>
                <a:cs typeface="+mn-cs"/>
              </a:rPr>
              <a:t>时间事件</a:t>
            </a:r>
            <a:endParaRPr lang="en-US" altLang="zh-CN" sz="2000" dirty="0">
              <a:latin typeface="+mj-ea"/>
              <a:cs typeface="+mn-cs"/>
            </a:endParaRPr>
          </a:p>
          <a:p>
            <a:r>
              <a:rPr lang="en-US" altLang="zh-CN" sz="2000" dirty="0">
                <a:latin typeface="+mj-ea"/>
                <a:cs typeface="+mn-cs"/>
              </a:rPr>
              <a:t>2.</a:t>
            </a:r>
            <a:r>
              <a:rPr lang="zh-CN" altLang="en-US" sz="2000" dirty="0">
                <a:latin typeface="+mj-ea"/>
                <a:cs typeface="+mn-cs"/>
              </a:rPr>
              <a:t>键盘事件</a:t>
            </a:r>
            <a:endParaRPr lang="en-US" altLang="zh-CN" sz="2000" dirty="0">
              <a:latin typeface="+mj-ea"/>
              <a:cs typeface="+mn-cs"/>
            </a:endParaRPr>
          </a:p>
          <a:p>
            <a:r>
              <a:rPr lang="en-US" altLang="zh-CN" sz="2000" dirty="0">
                <a:latin typeface="+mj-ea"/>
                <a:cs typeface="+mn-cs"/>
              </a:rPr>
              <a:t>3.</a:t>
            </a:r>
            <a:r>
              <a:rPr lang="zh-CN" altLang="en-US" sz="2000" dirty="0">
                <a:latin typeface="+mj-ea"/>
                <a:cs typeface="+mn-cs"/>
              </a:rPr>
              <a:t>总线事件</a:t>
            </a:r>
            <a:r>
              <a:rPr lang="zh-CN" altLang="en-US" sz="2200" dirty="0">
                <a:latin typeface="+mj-ea"/>
                <a:cs typeface="+mn-cs"/>
              </a:rPr>
              <a:t>        </a:t>
            </a:r>
            <a:endParaRPr lang="en-US" altLang="zh-CN" sz="2200" dirty="0">
              <a:latin typeface="+mj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BC30F1D-92B2-7CE3-8A31-F8B2F7180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011" y="3119898"/>
            <a:ext cx="7382691" cy="2056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9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13CB1-336B-E63B-040F-BE3A34EB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i="0" dirty="0">
                <a:solidFill>
                  <a:srgbClr val="4D4D4D"/>
                </a:solidFill>
                <a:effectLst/>
                <a:latin typeface="+mj-ea"/>
              </a:rPr>
              <a:t>事件起始</a:t>
            </a:r>
            <a:r>
              <a:rPr lang="zh-CN" altLang="en-US" sz="2400" dirty="0">
                <a:latin typeface="+mj-ea"/>
              </a:rPr>
              <a:t>关键字</a:t>
            </a:r>
            <a:r>
              <a:rPr lang="en-US" altLang="zh-CN" sz="2400" dirty="0">
                <a:latin typeface="+mj-ea"/>
              </a:rPr>
              <a:t>on</a:t>
            </a:r>
            <a:endParaRPr lang="en-US" sz="2400" dirty="0">
              <a:latin typeface="+mj-e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7C9AB-415C-1F19-2D97-3EDEFD0B7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1488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20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on</a:t>
            </a:r>
            <a:r>
              <a:rPr lang="zh-CN" altLang="en-US" sz="2000" b="0" i="0" dirty="0">
                <a:solidFill>
                  <a:srgbClr val="4D4D4D"/>
                </a:solidFill>
                <a:effectLst/>
                <a:latin typeface="+mj-ea"/>
                <a:ea typeface="+mj-ea"/>
              </a:rPr>
              <a:t>后加某种事件，工程运行时条件触发，则执行函数体内的语句。</a:t>
            </a:r>
            <a:endParaRPr lang="en-US" sz="2000" dirty="0">
              <a:latin typeface="+mj-ea"/>
              <a:ea typeface="+mj-ea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8E2153-35ED-9138-5730-EA0B7A08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" y="1773373"/>
            <a:ext cx="715185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5C0360-784A-9C91-3734-8B9977F9BA1D}"/>
              </a:ext>
            </a:extLst>
          </p:cNvPr>
          <p:cNvSpPr txBox="1"/>
          <p:nvPr/>
        </p:nvSpPr>
        <p:spPr>
          <a:xfrm>
            <a:off x="7807173" y="2782669"/>
            <a:ext cx="53470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4D4D4D"/>
                </a:solidFill>
                <a:effectLst/>
                <a:latin typeface="-apple-system"/>
              </a:rPr>
              <a:t>on </a:t>
            </a:r>
            <a:r>
              <a:rPr lang="en-US" sz="1200" b="1" i="0" dirty="0" err="1">
                <a:solidFill>
                  <a:srgbClr val="4D4D4D"/>
                </a:solidFill>
                <a:effectLst/>
                <a:latin typeface="-apple-system"/>
              </a:rPr>
              <a:t>sysvar</a:t>
            </a:r>
            <a:r>
              <a:rPr lang="en-US" sz="1200" b="1" i="0" dirty="0">
                <a:solidFill>
                  <a:srgbClr val="4D4D4D"/>
                </a:solidFill>
                <a:effectLst/>
                <a:latin typeface="-apple-system"/>
              </a:rPr>
              <a:t> 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和 </a:t>
            </a:r>
            <a:r>
              <a:rPr lang="en-US" sz="1200" b="1" i="0" dirty="0">
                <a:solidFill>
                  <a:srgbClr val="4D4D4D"/>
                </a:solidFill>
                <a:effectLst/>
                <a:latin typeface="-apple-system"/>
              </a:rPr>
              <a:t>on </a:t>
            </a:r>
            <a:r>
              <a:rPr lang="en-US" sz="1200" b="1" i="0" dirty="0" err="1">
                <a:solidFill>
                  <a:srgbClr val="4D4D4D"/>
                </a:solidFill>
                <a:effectLst/>
                <a:latin typeface="-apple-system"/>
              </a:rPr>
              <a:t>sysvar_update</a:t>
            </a:r>
            <a:r>
              <a:rPr lang="zh-CN" altLang="en-US" sz="1200" b="1" i="0" dirty="0">
                <a:solidFill>
                  <a:srgbClr val="4D4D4D"/>
                </a:solidFill>
                <a:effectLst/>
                <a:latin typeface="-apple-system"/>
              </a:rPr>
              <a:t>的区别</a:t>
            </a:r>
            <a:br>
              <a:rPr lang="zh-CN" altLang="en-US" sz="1200" dirty="0"/>
            </a:br>
            <a:r>
              <a:rPr lang="en-US" sz="1200" b="0" i="0" dirty="0">
                <a:solidFill>
                  <a:srgbClr val="4D4D4D"/>
                </a:solidFill>
                <a:effectLst/>
                <a:latin typeface="-apple-system"/>
              </a:rPr>
              <a:t>on </a:t>
            </a:r>
            <a:r>
              <a:rPr lang="en-US" sz="1200" b="0" i="0" dirty="0" err="1">
                <a:solidFill>
                  <a:srgbClr val="4D4D4D"/>
                </a:solidFill>
                <a:effectLst/>
                <a:latin typeface="-apple-system"/>
              </a:rPr>
              <a:t>sysvar</a:t>
            </a:r>
            <a:r>
              <a:rPr lang="en-US" sz="1200" b="0" i="0" dirty="0">
                <a:solidFill>
                  <a:srgbClr val="4D4D4D"/>
                </a:solidFill>
                <a:effectLst/>
                <a:latin typeface="-apple-system"/>
              </a:rPr>
              <a:t> ：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值变化才会触发</a:t>
            </a:r>
            <a:br>
              <a:rPr lang="zh-CN" altLang="en-US" sz="1200" dirty="0"/>
            </a:br>
            <a:r>
              <a:rPr lang="en-US" sz="1200" b="0" i="0" dirty="0">
                <a:solidFill>
                  <a:srgbClr val="4D4D4D"/>
                </a:solidFill>
                <a:effectLst/>
                <a:latin typeface="-apple-system"/>
              </a:rPr>
              <a:t>on </a:t>
            </a:r>
            <a:r>
              <a:rPr lang="en-US" sz="1200" b="0" i="0" dirty="0" err="1">
                <a:solidFill>
                  <a:srgbClr val="4D4D4D"/>
                </a:solidFill>
                <a:effectLst/>
                <a:latin typeface="-apple-system"/>
              </a:rPr>
              <a:t>sysvar_update</a:t>
            </a:r>
            <a:r>
              <a:rPr lang="en-US" sz="1200" b="0" i="0" dirty="0">
                <a:solidFill>
                  <a:srgbClr val="4D4D4D"/>
                </a:solidFill>
                <a:effectLst/>
                <a:latin typeface="-apple-system"/>
              </a:rPr>
              <a:t> ：</a:t>
            </a:r>
            <a:r>
              <a:rPr lang="zh-CN" altLang="en-US" sz="1200" b="0" i="0" dirty="0">
                <a:solidFill>
                  <a:srgbClr val="4D4D4D"/>
                </a:solidFill>
                <a:effectLst/>
                <a:latin typeface="-apple-system"/>
              </a:rPr>
              <a:t>只要对系统变量操作了，值不变化也会触发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768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0C2A1-1738-FDD8-2025-815563BF0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200" i="0" dirty="0">
                <a:solidFill>
                  <a:srgbClr val="4D4D4D"/>
                </a:solidFill>
                <a:effectLst/>
                <a:latin typeface="+mj-ea"/>
              </a:rPr>
              <a:t>关键字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j-ea"/>
              </a:rPr>
              <a:t>this</a:t>
            </a:r>
            <a:br>
              <a:rPr lang="en-US" altLang="zh-CN" sz="2200" i="0" dirty="0">
                <a:solidFill>
                  <a:srgbClr val="4D4D4D"/>
                </a:solidFill>
                <a:effectLst/>
                <a:latin typeface="+mj-ea"/>
              </a:rPr>
            </a:br>
            <a:br>
              <a:rPr lang="zh-CN" altLang="en-US" sz="2200" i="0" dirty="0">
                <a:solidFill>
                  <a:srgbClr val="4D4D4D"/>
                </a:solidFill>
                <a:effectLst/>
                <a:latin typeface="+mj-ea"/>
              </a:rPr>
            </a:br>
            <a:r>
              <a:rPr lang="zh-CN" altLang="en-US" sz="2200" i="0" dirty="0">
                <a:solidFill>
                  <a:srgbClr val="4D4D4D"/>
                </a:solidFill>
                <a:effectLst/>
                <a:latin typeface="+mj-ea"/>
              </a:rPr>
              <a:t>系统变量、环境变量或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j-ea"/>
              </a:rPr>
              <a:t>CAN</a:t>
            </a:r>
            <a:r>
              <a:rPr lang="zh-CN" altLang="en-US" sz="2200" i="0" dirty="0">
                <a:solidFill>
                  <a:srgbClr val="4D4D4D"/>
                </a:solidFill>
                <a:effectLst/>
                <a:latin typeface="+mj-ea"/>
              </a:rPr>
              <a:t>报文事件中，可以用</a:t>
            </a:r>
            <a:r>
              <a:rPr lang="en-US" altLang="zh-CN" sz="2200" i="0" dirty="0">
                <a:solidFill>
                  <a:srgbClr val="4D4D4D"/>
                </a:solidFill>
                <a:effectLst/>
                <a:latin typeface="+mj-ea"/>
              </a:rPr>
              <a:t>this</a:t>
            </a:r>
            <a:r>
              <a:rPr lang="zh-CN" altLang="en-US" sz="2200" i="0" dirty="0">
                <a:solidFill>
                  <a:srgbClr val="4D4D4D"/>
                </a:solidFill>
                <a:effectLst/>
                <a:latin typeface="+mj-ea"/>
              </a:rPr>
              <a:t>关键字访问其指代的数据内容。</a:t>
            </a:r>
            <a:endParaRPr lang="en-US" b="1" dirty="0">
              <a:latin typeface="+mj-ea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0B86131-18C3-C54C-8FB4-BC3A29414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785"/>
            <a:ext cx="7215402" cy="4351338"/>
          </a:xfrm>
        </p:spPr>
      </p:pic>
    </p:spTree>
    <p:extLst>
      <p:ext uri="{BB962C8B-B14F-4D97-AF65-F5344CB8AC3E}">
        <p14:creationId xmlns:p14="http://schemas.microsoft.com/office/powerpoint/2010/main" val="4102937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B7A43-E53F-9235-F9DB-3ACC4947D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804"/>
            <a:ext cx="10515600" cy="1925230"/>
          </a:xfrm>
        </p:spPr>
        <p:txBody>
          <a:bodyPr>
            <a:normAutofit fontScale="90000"/>
          </a:bodyPr>
          <a:lstStyle/>
          <a:p>
            <a:r>
              <a:rPr lang="zh-CN" altLang="en-US" sz="2700" dirty="0"/>
              <a:t>时间事件</a:t>
            </a:r>
            <a:br>
              <a:rPr lang="en-US" altLang="zh-CN" sz="2700" dirty="0"/>
            </a:br>
            <a:br>
              <a:rPr lang="en-US" altLang="zh-CN" sz="2800" dirty="0"/>
            </a:br>
            <a:r>
              <a:rPr lang="zh-CN" altLang="en-US" sz="1800" dirty="0"/>
              <a:t>由于</a:t>
            </a:r>
            <a:r>
              <a:rPr lang="en-US" altLang="zh-CN" sz="1800" dirty="0"/>
              <a:t>CAPL</a:t>
            </a:r>
            <a:r>
              <a:rPr lang="zh-CN" altLang="en-US" sz="1800" dirty="0"/>
              <a:t>被设计为提供事件驱动的环境，计时器提供了一种简单的触发周期性的方法事件。</a:t>
            </a:r>
            <a:r>
              <a:rPr lang="en-US" altLang="zh-CN" sz="1800" dirty="0"/>
              <a:t>CAPL</a:t>
            </a:r>
            <a:r>
              <a:rPr lang="zh-CN" altLang="en-US" sz="1800" dirty="0"/>
              <a:t>允许设置无限多个用户定义的计时器。</a:t>
            </a:r>
            <a:br>
              <a:rPr lang="en-US" altLang="zh-CN" sz="1800" dirty="0"/>
            </a:br>
            <a:r>
              <a:rPr lang="en-US" altLang="zh-CN" sz="1800" dirty="0"/>
              <a:t>CAPL </a:t>
            </a:r>
            <a:r>
              <a:rPr lang="zh-CN" altLang="en-US" sz="1800" dirty="0"/>
              <a:t>提供两种定时器： 毫秒计时器（</a:t>
            </a:r>
            <a:r>
              <a:rPr lang="en-US" altLang="zh-CN" sz="1800" dirty="0" err="1"/>
              <a:t>msTimer</a:t>
            </a:r>
            <a:r>
              <a:rPr lang="zh-CN" altLang="en-US" sz="1800" dirty="0"/>
              <a:t>） 和 秒计时器（</a:t>
            </a:r>
            <a:r>
              <a:rPr lang="en-US" altLang="zh-CN" sz="1800" dirty="0"/>
              <a:t>timer</a:t>
            </a:r>
            <a:r>
              <a:rPr lang="zh-CN" altLang="en-US" sz="1800" dirty="0"/>
              <a:t>），必须再全局变量中定义定时器</a:t>
            </a:r>
            <a:br>
              <a:rPr lang="en-US" altLang="zh-CN" sz="1800" dirty="0"/>
            </a:br>
            <a:r>
              <a:rPr lang="zh-CN" altLang="en-US" sz="1800" dirty="0"/>
              <a:t>使用一个定时器三个步骤：</a:t>
            </a:r>
            <a:br>
              <a:rPr lang="en-US" altLang="zh-CN" sz="1800" dirty="0"/>
            </a:br>
            <a:r>
              <a:rPr lang="en-US" altLang="zh-CN" sz="1800" dirty="0"/>
              <a:t>1.</a:t>
            </a:r>
            <a:r>
              <a:rPr lang="zh-CN" altLang="en-US" sz="1800" dirty="0"/>
              <a:t>声明一个计时器变量</a:t>
            </a:r>
            <a:br>
              <a:rPr lang="en-US" altLang="zh-CN" sz="1800" dirty="0"/>
            </a:br>
            <a:r>
              <a:rPr lang="en-US" altLang="zh-CN" sz="1800" dirty="0"/>
              <a:t>2.</a:t>
            </a:r>
            <a:r>
              <a:rPr lang="zh-CN" altLang="en-US" sz="1800" dirty="0"/>
              <a:t>在事件过程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preStart</a:t>
            </a:r>
            <a:r>
              <a:rPr lang="en-US" altLang="zh-CN" sz="1800" dirty="0"/>
              <a:t> </a:t>
            </a:r>
            <a:r>
              <a:rPr lang="zh-CN" altLang="en-US" sz="1800" dirty="0"/>
              <a:t>除外</a:t>
            </a:r>
            <a:r>
              <a:rPr lang="en-US" altLang="zh-CN" sz="1800" dirty="0"/>
              <a:t>)</a:t>
            </a:r>
            <a:r>
              <a:rPr lang="zh-CN" altLang="en-US" sz="1800" dirty="0"/>
              <a:t>或用户定义的函数中预先设置计时器</a:t>
            </a:r>
            <a:br>
              <a:rPr lang="en-US" altLang="zh-CN" sz="1800" dirty="0"/>
            </a:br>
            <a:r>
              <a:rPr lang="en-US" altLang="zh-CN" sz="1800" dirty="0"/>
              <a:t>3.</a:t>
            </a:r>
            <a:r>
              <a:rPr lang="zh-CN" altLang="en-US" sz="1800" dirty="0"/>
              <a:t>为该计时器定义一个</a:t>
            </a:r>
            <a:r>
              <a:rPr lang="en-US" altLang="zh-CN" sz="1800" dirty="0"/>
              <a:t>on timer </a:t>
            </a:r>
            <a:r>
              <a:rPr lang="zh-CN" altLang="en-US" sz="1800" dirty="0"/>
              <a:t>事件</a:t>
            </a:r>
            <a:br>
              <a:rPr lang="zh-CN" altLang="en-US" sz="1800" dirty="0"/>
            </a:b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35923-AF39-97F7-2B32-739D808D2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4584" y="2211206"/>
            <a:ext cx="4189216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549D24-2C0D-5AF7-E303-7FCBD2DE5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07" y="2837749"/>
            <a:ext cx="543953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72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C6833A3-78B5-496C-3903-AB6AD6E61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405" y="799733"/>
            <a:ext cx="9011908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84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7832</TotalTime>
  <Words>992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等线 Light</vt:lpstr>
      <vt:lpstr>PingFang SC</vt:lpstr>
      <vt:lpstr>Arial</vt:lpstr>
      <vt:lpstr>Calibri</vt:lpstr>
      <vt:lpstr>Calibri Light</vt:lpstr>
      <vt:lpstr>Office Theme</vt:lpstr>
      <vt:lpstr>CANoe的CAPL脚本</vt:lpstr>
      <vt:lpstr>CAPL介绍</vt:lpstr>
      <vt:lpstr>PowerPoint Presentation</vt:lpstr>
      <vt:lpstr>报文类型的数据结构</vt:lpstr>
      <vt:lpstr>PowerPoint Presentation</vt:lpstr>
      <vt:lpstr>事件起始关键字on</vt:lpstr>
      <vt:lpstr>关键字this  系统变量、环境变量或CAN报文事件中，可以用this关键字访问其指代的数据内容。</vt:lpstr>
      <vt:lpstr>时间事件  由于CAPL被设计为提供事件驱动的环境，计时器提供了一种简单的触发周期性的方法事件。CAPL允许设置无限多个用户定义的计时器。 CAPL 提供两种定时器： 毫秒计时器（msTimer） 和 秒计时器（timer），必须再全局变量中定义定时器 使用一个定时器三个步骤： 1.声明一个计时器变量 2.在事件过程(preStart 除外)或用户定义的函数中预先设置计时器 3.为该计时器定义一个on timer 事件 </vt:lpstr>
      <vt:lpstr>PowerPoint Presentation</vt:lpstr>
      <vt:lpstr>键盘事件</vt:lpstr>
      <vt:lpstr>总线事件</vt:lpstr>
      <vt:lpstr>事件函数  CAN消息事件 通过”on message”定义消息事件，该事件会在指定的报文消息被接收时被调用。（on key/ on timer都可以作为事件函数）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CANoe的CAPL脚本</dc:title>
  <dc:creator>Huang, Weitao (external)</dc:creator>
  <cp:lastModifiedBy>Huang, Weitao (external)</cp:lastModifiedBy>
  <cp:revision>4</cp:revision>
  <dcterms:created xsi:type="dcterms:W3CDTF">2023-07-07T09:04:29Z</dcterms:created>
  <dcterms:modified xsi:type="dcterms:W3CDTF">2023-07-13T01:58:03Z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31df75-0a72-42d5-9cc1-0c4dcec1599e_Enabled">
    <vt:lpwstr>true</vt:lpwstr>
  </property>
  <property fmtid="{D5CDD505-2E9C-101B-9397-08002B2CF9AE}" pid="3" name="MSIP_Label_f731df75-0a72-42d5-9cc1-0c4dcec1599e_SetDate">
    <vt:lpwstr>2023-07-07T09:04:47Z</vt:lpwstr>
  </property>
  <property fmtid="{D5CDD505-2E9C-101B-9397-08002B2CF9AE}" pid="4" name="MSIP_Label_f731df75-0a72-42d5-9cc1-0c4dcec1599e_Method">
    <vt:lpwstr>Privileged</vt:lpwstr>
  </property>
  <property fmtid="{D5CDD505-2E9C-101B-9397-08002B2CF9AE}" pid="5" name="MSIP_Label_f731df75-0a72-42d5-9cc1-0c4dcec1599e_Name">
    <vt:lpwstr>f731df75-0a72-42d5-9cc1-0c4dcec1599e</vt:lpwstr>
  </property>
  <property fmtid="{D5CDD505-2E9C-101B-9397-08002B2CF9AE}" pid="6" name="MSIP_Label_f731df75-0a72-42d5-9cc1-0c4dcec1599e_SiteId">
    <vt:lpwstr>2d5eb7e2-d3ee-4bf5-bc62-79d5ae9cd9e1</vt:lpwstr>
  </property>
  <property fmtid="{D5CDD505-2E9C-101B-9397-08002B2CF9AE}" pid="7" name="MSIP_Label_f731df75-0a72-42d5-9cc1-0c4dcec1599e_ActionId">
    <vt:lpwstr>a187a68c-61a4-4b44-8385-e18a1190a1c9</vt:lpwstr>
  </property>
  <property fmtid="{D5CDD505-2E9C-101B-9397-08002B2CF9AE}" pid="8" name="MSIP_Label_f731df75-0a72-42d5-9cc1-0c4dcec1599e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Information Classification: Internal</vt:lpwstr>
  </property>
</Properties>
</file>