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5"/>
  </p:notesMasterIdLst>
  <p:handoutMasterIdLst>
    <p:handoutMasterId r:id="rId16"/>
  </p:handoutMasterIdLst>
  <p:sldIdLst>
    <p:sldId id="535" r:id="rId2"/>
    <p:sldId id="1061" r:id="rId3"/>
    <p:sldId id="1063" r:id="rId4"/>
    <p:sldId id="1077" r:id="rId5"/>
    <p:sldId id="1076" r:id="rId6"/>
    <p:sldId id="1075" r:id="rId7"/>
    <p:sldId id="1079" r:id="rId8"/>
    <p:sldId id="1078" r:id="rId9"/>
    <p:sldId id="1074" r:id="rId10"/>
    <p:sldId id="1081" r:id="rId11"/>
    <p:sldId id="1082" r:id="rId12"/>
    <p:sldId id="1080" r:id="rId13"/>
    <p:sldId id="918" r:id="rId1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3" name="作者" initials="A" lastIdx="0" clrIdx="6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FFD9"/>
    <a:srgbClr val="000000"/>
    <a:srgbClr val="267A08"/>
    <a:srgbClr val="FFFFFF"/>
    <a:srgbClr val="ED5563"/>
    <a:srgbClr val="EC8D0E"/>
    <a:srgbClr val="0000FF"/>
    <a:srgbClr val="E0CDCD"/>
    <a:srgbClr val="DEFFC5"/>
    <a:srgbClr val="013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1" autoAdjust="0"/>
    <p:restoredTop sz="86588" autoAdjust="0"/>
  </p:normalViewPr>
  <p:slideViewPr>
    <p:cSldViewPr>
      <p:cViewPr>
        <p:scale>
          <a:sx n="100" d="100"/>
          <a:sy n="100" d="100"/>
        </p:scale>
        <p:origin x="1776" y="-17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p:cViewPr varScale="1">
        <p:scale>
          <a:sx n="78" d="100"/>
          <a:sy n="78" d="100"/>
        </p:scale>
        <p:origin x="397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2017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EAF12BA7-92B7-4F3E-9C91-CDA010AF3C79}" type="slidenum">
              <a:rPr lang="en-GB" altLang="ja-JP"/>
              <a:pPr/>
              <a:t>‹#›</a:t>
            </a:fld>
            <a:endParaRPr lang="en-GB"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392093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dirty="0"/>
              <a:t>Copyright 2020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4F255AE1-CD46-41AA-9309-8DDBD5C9155B}" type="slidenum">
              <a:rPr lang="en-US" altLang="ja-JP"/>
              <a:pPr/>
              <a:t>‹#›</a:t>
            </a:fld>
            <a:endParaRPr lang="en-US"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234939812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4%BD%8E%E5%8E%8B%E5%B7%AE%E7%BA%BF%E6%80%A7%E7%A8%B3%E5%8E%8B%E5%99%A8/3776760?fromModule=lemma_inlin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NANJING FUJITSU NANDA SOFTWARE TECHNOLOGY CO., LTD.</a:t>
            </a:r>
          </a:p>
        </p:txBody>
      </p:sp>
      <p:sp>
        <p:nvSpPr>
          <p:cNvPr id="7" name="Rectangle 7"/>
          <p:cNvSpPr>
            <a:spLocks noGrp="1" noChangeArrowheads="1"/>
          </p:cNvSpPr>
          <p:nvPr>
            <p:ph type="sldNum" sz="quarter" idx="5"/>
          </p:nvPr>
        </p:nvSpPr>
        <p:spPr>
          <a:ln/>
        </p:spPr>
        <p:txBody>
          <a:bodyPr/>
          <a:lstStyle/>
          <a:p>
            <a:fld id="{E062A5C6-C1DD-4F13-9363-25E337A91F79}"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ja-JP" sz="1200" dirty="0"/>
          </a:p>
        </p:txBody>
      </p:sp>
    </p:spTree>
    <p:extLst>
      <p:ext uri="{BB962C8B-B14F-4D97-AF65-F5344CB8AC3E}">
        <p14:creationId xmlns:p14="http://schemas.microsoft.com/office/powerpoint/2010/main" val="227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9</a:t>
            </a:fld>
            <a:endParaRPr lang="en-US" altLang="ja-JP"/>
          </a:p>
        </p:txBody>
      </p:sp>
    </p:spTree>
    <p:extLst>
      <p:ext uri="{BB962C8B-B14F-4D97-AF65-F5344CB8AC3E}">
        <p14:creationId xmlns:p14="http://schemas.microsoft.com/office/powerpoint/2010/main" val="386816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10</a:t>
            </a:fld>
            <a:endParaRPr lang="en-US" altLang="ja-JP"/>
          </a:p>
        </p:txBody>
      </p:sp>
    </p:spTree>
    <p:extLst>
      <p:ext uri="{BB962C8B-B14F-4D97-AF65-F5344CB8AC3E}">
        <p14:creationId xmlns:p14="http://schemas.microsoft.com/office/powerpoint/2010/main" val="250704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11</a:t>
            </a:fld>
            <a:endParaRPr lang="en-US" altLang="ja-JP"/>
          </a:p>
        </p:txBody>
      </p:sp>
    </p:spTree>
    <p:extLst>
      <p:ext uri="{BB962C8B-B14F-4D97-AF65-F5344CB8AC3E}">
        <p14:creationId xmlns:p14="http://schemas.microsoft.com/office/powerpoint/2010/main" val="43464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a:t>
            </a:fld>
            <a:endParaRPr lang="en-US" altLang="ja-JP"/>
          </a:p>
        </p:txBody>
      </p:sp>
    </p:spTree>
    <p:extLst>
      <p:ext uri="{BB962C8B-B14F-4D97-AF65-F5344CB8AC3E}">
        <p14:creationId xmlns:p14="http://schemas.microsoft.com/office/powerpoint/2010/main" val="105009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a:t>
            </a:fld>
            <a:endParaRPr lang="en-US" altLang="ja-JP"/>
          </a:p>
        </p:txBody>
      </p:sp>
    </p:spTree>
    <p:extLst>
      <p:ext uri="{BB962C8B-B14F-4D97-AF65-F5344CB8AC3E}">
        <p14:creationId xmlns:p14="http://schemas.microsoft.com/office/powerpoint/2010/main" val="59200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a:t>
            </a:fld>
            <a:endParaRPr lang="en-US" altLang="ja-JP"/>
          </a:p>
        </p:txBody>
      </p:sp>
    </p:spTree>
    <p:extLst>
      <p:ext uri="{BB962C8B-B14F-4D97-AF65-F5344CB8AC3E}">
        <p14:creationId xmlns:p14="http://schemas.microsoft.com/office/powerpoint/2010/main" val="274462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4</a:t>
            </a:fld>
            <a:endParaRPr lang="en-US" altLang="ja-JP"/>
          </a:p>
        </p:txBody>
      </p:sp>
    </p:spTree>
    <p:extLst>
      <p:ext uri="{BB962C8B-B14F-4D97-AF65-F5344CB8AC3E}">
        <p14:creationId xmlns:p14="http://schemas.microsoft.com/office/powerpoint/2010/main" val="316170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LDO  </a:t>
            </a:r>
            <a:r>
              <a:rPr lang="zh-CN" altLang="en-US" b="0" i="0" u="none" strike="noStrike" dirty="0">
                <a:solidFill>
                  <a:srgbClr val="136EC2"/>
                </a:solidFill>
                <a:effectLst/>
                <a:latin typeface="Helvetica Neue"/>
                <a:hlinkClick r:id="rId3"/>
              </a:rPr>
              <a:t>低压差线性稳压器</a:t>
            </a:r>
            <a:endParaRPr lang="en-US" altLang="ja-JP" sz="1200" u="none"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5</a:t>
            </a:fld>
            <a:endParaRPr lang="en-US" altLang="ja-JP"/>
          </a:p>
        </p:txBody>
      </p:sp>
    </p:spTree>
    <p:extLst>
      <p:ext uri="{BB962C8B-B14F-4D97-AF65-F5344CB8AC3E}">
        <p14:creationId xmlns:p14="http://schemas.microsoft.com/office/powerpoint/2010/main" val="4027686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6</a:t>
            </a:fld>
            <a:endParaRPr lang="en-US" altLang="ja-JP"/>
          </a:p>
        </p:txBody>
      </p:sp>
    </p:spTree>
    <p:extLst>
      <p:ext uri="{BB962C8B-B14F-4D97-AF65-F5344CB8AC3E}">
        <p14:creationId xmlns:p14="http://schemas.microsoft.com/office/powerpoint/2010/main" val="302691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7</a:t>
            </a:fld>
            <a:endParaRPr lang="en-US" altLang="ja-JP"/>
          </a:p>
        </p:txBody>
      </p:sp>
    </p:spTree>
    <p:extLst>
      <p:ext uri="{BB962C8B-B14F-4D97-AF65-F5344CB8AC3E}">
        <p14:creationId xmlns:p14="http://schemas.microsoft.com/office/powerpoint/2010/main" val="413197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8</a:t>
            </a:fld>
            <a:endParaRPr lang="en-US" altLang="ja-JP"/>
          </a:p>
        </p:txBody>
      </p:sp>
    </p:spTree>
    <p:extLst>
      <p:ext uri="{BB962C8B-B14F-4D97-AF65-F5344CB8AC3E}">
        <p14:creationId xmlns:p14="http://schemas.microsoft.com/office/powerpoint/2010/main" val="3967293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a:br>
            <a:r>
              <a:rPr lang="ja-JP" altLang="en-US" noProof="0"/>
              <a:t>マスタ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a:lvl1pPr>
          </a:lstStyle>
          <a:p>
            <a:r>
              <a:rPr lang="de-DE" altLang="ja-JP"/>
              <a:t>Copyright 2021 NANJING FUJITSU NANDA SOFTWARE TECHNOLOGY CO., LTD.</a:t>
            </a:r>
            <a:endParaRPr lang="de-DE" altLang="ja-JP" dirty="0"/>
          </a:p>
        </p:txBody>
      </p:sp>
      <p:pic>
        <p:nvPicPr>
          <p:cNvPr id="2" name="BP_CONFIDENTIAL MATERIAL"/>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grpSp>
        <p:nvGrpSpPr>
          <p:cNvPr id="40" name="组合 39"/>
          <p:cNvGrpSpPr/>
          <p:nvPr userDrawn="1"/>
        </p:nvGrpSpPr>
        <p:grpSpPr>
          <a:xfrm>
            <a:off x="6226891" y="5835296"/>
            <a:ext cx="2736134" cy="829029"/>
            <a:chOff x="2720658" y="3753351"/>
            <a:chExt cx="2736134" cy="829029"/>
          </a:xfrm>
        </p:grpSpPr>
        <p:sp>
          <p:nvSpPr>
            <p:cNvPr id="41" name="任意多边形 4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2" name="文本框 4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43" name="任意多边形 4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1796849-0D5E-444D-8155-E7CB1713678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26912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C9DC9CE1-B9B1-4F27-ABA0-01C33C783F6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153433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21BE506B-E3F0-41DC-ACB3-31B974666A3A}"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21134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87B95361-D4A5-411B-B7FB-9C94DCC64F1D}"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01649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88" y="869950"/>
            <a:ext cx="4318000"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A7278B09-A99F-4466-A5AD-21083B4EC66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4282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2831D54B-4257-4E1B-999C-87CA57B23AB1}" type="slidenum">
              <a:rPr lang="de-DE" altLang="ja-JP"/>
              <a:pPr/>
              <a:t>‹#›</a:t>
            </a:fld>
            <a:endParaRPr lang="de-DE" altLang="ja-JP"/>
          </a:p>
        </p:txBody>
      </p:sp>
      <p:sp>
        <p:nvSpPr>
          <p:cNvPr id="8" name="页脚占位符 7"/>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211645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C90A942-B5F0-4B0F-85C0-4398BCD84590}" type="slidenum">
              <a:rPr lang="de-DE" altLang="ja-JP"/>
              <a:pPr/>
              <a:t>‹#›</a:t>
            </a:fld>
            <a:endParaRPr lang="de-DE" altLang="ja-JP"/>
          </a:p>
        </p:txBody>
      </p:sp>
      <p:sp>
        <p:nvSpPr>
          <p:cNvPr id="4" name="页脚占位符 3"/>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240028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B566487-B220-48AF-881D-49C1D42BEA2F}" type="slidenum">
              <a:rPr lang="de-DE" altLang="ja-JP"/>
              <a:pPr/>
              <a:t>‹#›</a:t>
            </a:fld>
            <a:endParaRPr lang="de-DE" altLang="ja-JP"/>
          </a:p>
        </p:txBody>
      </p:sp>
      <p:sp>
        <p:nvSpPr>
          <p:cNvPr id="3" name="页脚占位符 2"/>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133582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E01620F-49C1-4F0D-8E16-AFCAFFA0769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31904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7B56F76-3F77-46A7-B2EB-812A3BADB1C2}"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160358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0" name="组合 19"/>
          <p:cNvGrpSpPr/>
          <p:nvPr userDrawn="1"/>
        </p:nvGrpSpPr>
        <p:grpSpPr>
          <a:xfrm>
            <a:off x="6226891" y="5835296"/>
            <a:ext cx="2736134" cy="829029"/>
            <a:chOff x="2720658" y="3753351"/>
            <a:chExt cx="2736134" cy="829029"/>
          </a:xfrm>
        </p:grpSpPr>
        <p:sp>
          <p:nvSpPr>
            <p:cNvPr id="21" name="任意多边形 2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文本框 2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3" name="任意多边形 2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pic>
        <p:nvPicPr>
          <p:cNvPr id="646175"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5302A89-FE48-4898-B94B-1C28B80FF229}"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a:t>Copyright 2021 NANJING FUJITSU NANDA SOFTWARE TECHNOLOGY CO., LTD.</a:t>
            </a:r>
            <a:endParaRPr lang="de-DE" altLang="ja-JP" dirty="0"/>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15"/>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dirty="0"/>
              <a:t>Copyright 2022 NANJING FUJITSU NANDA SOFTWARE TECHNOLOGY CO., LTD.</a:t>
            </a:r>
          </a:p>
        </p:txBody>
      </p:sp>
      <p:sp>
        <p:nvSpPr>
          <p:cNvPr id="551938" name="Rectangle 2"/>
          <p:cNvSpPr>
            <a:spLocks noGrp="1" noChangeArrowheads="1"/>
          </p:cNvSpPr>
          <p:nvPr>
            <p:ph type="ctrTitle"/>
          </p:nvPr>
        </p:nvSpPr>
        <p:spPr>
          <a:xfrm>
            <a:off x="323850" y="1738313"/>
            <a:ext cx="8568630" cy="2360612"/>
          </a:xfrm>
        </p:spPr>
        <p:txBody>
          <a:bodyPr/>
          <a:lstStyle/>
          <a:p>
            <a:br>
              <a:rPr lang="en-US" altLang="ja-JP" sz="4800" dirty="0"/>
            </a:br>
            <a:r>
              <a:rPr lang="en-US" altLang="zh-CN" sz="4800" dirty="0"/>
              <a:t>SBC </a:t>
            </a:r>
            <a:r>
              <a:rPr lang="zh-CN" altLang="en-US" sz="4800" dirty="0"/>
              <a:t>芯片</a:t>
            </a:r>
            <a:endParaRPr lang="ja-JP" altLang="en-US" sz="4800" dirty="0"/>
          </a:p>
        </p:txBody>
      </p:sp>
      <p:sp>
        <p:nvSpPr>
          <p:cNvPr id="551939" name="Rectangle 3"/>
          <p:cNvSpPr>
            <a:spLocks noGrp="1" noChangeArrowheads="1"/>
          </p:cNvSpPr>
          <p:nvPr>
            <p:ph type="subTitle" idx="1"/>
            <p:custDataLst>
              <p:tags r:id="rId1"/>
            </p:custDataLst>
          </p:nvPr>
        </p:nvSpPr>
        <p:spPr/>
        <p:txBody>
          <a:bodyPr/>
          <a:lstStyle/>
          <a:p>
            <a:r>
              <a:rPr lang="en-US" altLang="zh-TW" dirty="0"/>
              <a:t>20</a:t>
            </a:r>
            <a:r>
              <a:rPr lang="en-US" altLang="zh-CN" dirty="0"/>
              <a:t>22</a:t>
            </a:r>
            <a:r>
              <a:rPr lang="en-US" altLang="zh-TW" dirty="0"/>
              <a:t>/10/13</a:t>
            </a:r>
          </a:p>
          <a:p>
            <a:r>
              <a:rPr lang="zh-TW" altLang="en-US" dirty="0"/>
              <a:t>南京富士通南大軟件技術有限公司</a:t>
            </a:r>
          </a:p>
          <a:p>
            <a:r>
              <a:rPr lang="en-US" altLang="zh-TW" dirty="0"/>
              <a:t>IV</a:t>
            </a:r>
            <a:r>
              <a:rPr lang="zh-TW" altLang="en-US" dirty="0"/>
              <a:t>事業部</a:t>
            </a:r>
            <a:r>
              <a:rPr lang="en-US" altLang="ja-JP" dirty="0"/>
              <a:t>TTI-PT</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TLF35584</a:t>
            </a:r>
            <a:r>
              <a:rPr lang="en-US" altLang="ja-JP" b="1" dirty="0"/>
              <a:t>?</a:t>
            </a:r>
            <a:endParaRPr kumimoji="1" lang="ja-JP" altLang="en-US" dirty="0"/>
          </a:p>
        </p:txBody>
      </p:sp>
      <p:sp>
        <p:nvSpPr>
          <p:cNvPr id="3" name="内容占位符 2"/>
          <p:cNvSpPr>
            <a:spLocks noGrp="1"/>
          </p:cNvSpPr>
          <p:nvPr>
            <p:ph idx="1"/>
          </p:nvPr>
        </p:nvSpPr>
        <p:spPr>
          <a:xfrm>
            <a:off x="294035" y="869949"/>
            <a:ext cx="8598445" cy="5592763"/>
          </a:xfrm>
        </p:spPr>
        <p:txBody>
          <a:bodyPr/>
          <a:lstStyle/>
          <a:p>
            <a:r>
              <a:rPr lang="en-US" altLang="zh-CN" sz="1800" dirty="0"/>
              <a:t>ASIL</a:t>
            </a:r>
            <a:r>
              <a:rPr lang="zh-CN" altLang="en-US" sz="1800" dirty="0"/>
              <a:t>（</a:t>
            </a:r>
            <a:r>
              <a:rPr lang="en-US" altLang="zh-CN" sz="1800" dirty="0"/>
              <a:t>Automotive Safety Integrity Level</a:t>
            </a:r>
            <a:r>
              <a:rPr lang="zh-CN" altLang="en-US" sz="1800" dirty="0"/>
              <a:t>）</a:t>
            </a:r>
            <a:r>
              <a:rPr lang="ja-JP" altLang="en-US" sz="1800" dirty="0"/>
              <a:t>是用来描述一项需求</a:t>
            </a:r>
            <a:r>
              <a:rPr lang="en-US" altLang="ja-JP" sz="1800" dirty="0"/>
              <a:t>(</a:t>
            </a:r>
            <a:r>
              <a:rPr lang="en-US" altLang="zh-CN" sz="1800" dirty="0"/>
              <a:t>Requirement)</a:t>
            </a:r>
            <a:r>
              <a:rPr lang="ja-JP" altLang="en-US" sz="1800" dirty="0"/>
              <a:t>的安全严格等级的概念。它由低到高分为</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a:t>
            </a:r>
            <a:r>
              <a:rPr lang="en-US" altLang="zh-CN" sz="1800" dirty="0"/>
              <a:t>D</a:t>
            </a:r>
            <a:r>
              <a:rPr lang="ja-JP" altLang="en-US" sz="1800" dirty="0"/>
              <a:t>四个级别，除此之外还有一个非安全需求的</a:t>
            </a:r>
            <a:r>
              <a:rPr lang="en-US" altLang="zh-CN" sz="1800" dirty="0"/>
              <a:t>QM</a:t>
            </a:r>
            <a:r>
              <a:rPr lang="zh-CN" altLang="en-US" sz="1800" dirty="0"/>
              <a:t>（</a:t>
            </a:r>
            <a:r>
              <a:rPr lang="en-US" altLang="zh-CN" sz="1800" dirty="0"/>
              <a:t>Quality Management</a:t>
            </a:r>
            <a:r>
              <a:rPr lang="zh-CN" altLang="en-US" sz="1800" dirty="0"/>
              <a:t>）</a:t>
            </a:r>
            <a:r>
              <a:rPr lang="ja-JP" altLang="en-US" sz="1800" dirty="0"/>
              <a:t>级。粗略而言，</a:t>
            </a:r>
            <a:r>
              <a:rPr lang="en-US" altLang="zh-CN" sz="1800" dirty="0"/>
              <a:t>ASIL D</a:t>
            </a:r>
            <a:r>
              <a:rPr lang="ja-JP" altLang="en-US" sz="1800" dirty="0"/>
              <a:t>级别的需求，一旦发生故障则具有相当高的安全风险，会导致严重的安全后果，往往危及人员生命安全；而对于</a:t>
            </a:r>
            <a:r>
              <a:rPr lang="en-US" altLang="zh-CN" sz="1800" dirty="0"/>
              <a:t>ASIL A</a:t>
            </a:r>
            <a:r>
              <a:rPr lang="ja-JP" altLang="en-US" sz="1800" dirty="0"/>
              <a:t>级别的需求，安全风险就很小了，就算出了故障也无所谓。</a:t>
            </a:r>
            <a:endParaRPr lang="en-US" altLang="ja-JP" sz="1800" dirty="0"/>
          </a:p>
          <a:p>
            <a:pPr marL="290512" lvl="1" indent="0">
              <a:buNone/>
            </a:pPr>
            <a:r>
              <a:rPr lang="en-US" altLang="zh-CN" sz="1600" dirty="0"/>
              <a:t>Example:</a:t>
            </a:r>
            <a:r>
              <a:rPr lang="zh-CN" altLang="en-US" sz="1600" dirty="0"/>
              <a:t>比如需求“顺</a:t>
            </a:r>
            <a:r>
              <a:rPr lang="en-US" altLang="zh-CN" sz="1600" dirty="0"/>
              <a:t>/</a:t>
            </a:r>
            <a:r>
              <a:rPr lang="zh-CN" altLang="en-US" sz="1600" dirty="0"/>
              <a:t>逆时针转动方向盘时，电子助力的力矩须与其保持同方向”是</a:t>
            </a:r>
            <a:r>
              <a:rPr lang="en-US" altLang="zh-CN" sz="1600" dirty="0"/>
              <a:t>ASIL D</a:t>
            </a:r>
            <a:r>
              <a:rPr lang="zh-CN" altLang="en-US" sz="1600" dirty="0"/>
              <a:t>级，因为如果驾驶员向左打方向盘而助力向右，汽车很快就会失控并撞向道路一侧，这是要出人命的；而“车窗可通过按钮控制上行</a:t>
            </a:r>
            <a:r>
              <a:rPr lang="en-US" altLang="zh-CN" sz="1600" dirty="0"/>
              <a:t>/</a:t>
            </a:r>
            <a:r>
              <a:rPr lang="zh-CN" altLang="en-US" sz="1600" dirty="0"/>
              <a:t>下行”就是</a:t>
            </a:r>
            <a:r>
              <a:rPr lang="en-US" altLang="zh-CN" sz="1600" dirty="0"/>
              <a:t>ASIL A</a:t>
            </a:r>
            <a:r>
              <a:rPr lang="zh-CN" altLang="en-US" sz="1600" dirty="0"/>
              <a:t>级</a:t>
            </a:r>
            <a:r>
              <a:rPr lang="en-US" altLang="zh-CN" sz="1600" dirty="0"/>
              <a:t>——</a:t>
            </a:r>
            <a:r>
              <a:rPr lang="zh-CN" altLang="en-US" sz="1600" dirty="0"/>
              <a:t>你的车窗就算坏了，除了淋点雨，并不会发生什么了不起的事情。</a:t>
            </a:r>
            <a:endParaRPr lang="en-US" altLang="zh-CN" sz="1600" dirty="0"/>
          </a:p>
          <a:p>
            <a:pPr marL="290512" lvl="1" indent="0">
              <a:buNone/>
            </a:pPr>
            <a:endParaRPr lang="en-US" altLang="zh-CN" sz="1600" dirty="0"/>
          </a:p>
          <a:p>
            <a:r>
              <a:rPr lang="en-US" altLang="zh-CN" sz="1800" dirty="0"/>
              <a:t>ASIL</a:t>
            </a:r>
            <a:r>
              <a:rPr lang="zh-CN" altLang="en-US" sz="1800" dirty="0"/>
              <a:t>评级</a:t>
            </a:r>
            <a:endParaRPr lang="en-US" altLang="zh-CN" sz="1800" dirty="0"/>
          </a:p>
          <a:p>
            <a:pPr marL="290512" lvl="1" indent="0">
              <a:buNone/>
            </a:pPr>
            <a:r>
              <a:rPr lang="en-US" altLang="zh-CN" sz="1800" i="1" dirty="0"/>
              <a:t>Exposure</a:t>
            </a:r>
            <a:r>
              <a:rPr lang="zh-CN" altLang="en-US" sz="1800" dirty="0"/>
              <a:t>（</a:t>
            </a:r>
            <a:r>
              <a:rPr lang="en-US" altLang="zh-CN" sz="1800" dirty="0"/>
              <a:t>E</a:t>
            </a:r>
            <a:r>
              <a:rPr lang="zh-CN" altLang="en-US" sz="1800" dirty="0"/>
              <a:t>）：</a:t>
            </a:r>
            <a:r>
              <a:rPr lang="en-US" altLang="zh-CN" sz="1800" i="1" dirty="0"/>
              <a:t>Exposures</a:t>
            </a:r>
            <a:r>
              <a:rPr lang="zh-CN" altLang="en-US" sz="1800" dirty="0"/>
              <a:t>是指故障发生的时长占平均运行时长的比例，用来表征故障发生的概率大小。</a:t>
            </a:r>
            <a:r>
              <a:rPr lang="en-US" altLang="zh-CN" sz="1800" dirty="0"/>
              <a:t>E</a:t>
            </a:r>
            <a:r>
              <a:rPr lang="zh-CN" altLang="en-US" sz="1800" dirty="0"/>
              <a:t>值越大则故障发生的概率越大。</a:t>
            </a:r>
          </a:p>
          <a:p>
            <a:pPr marL="290512" lvl="1" indent="0">
              <a:buNone/>
            </a:pPr>
            <a:r>
              <a:rPr lang="en-US" altLang="zh-CN" sz="1800" i="1" dirty="0"/>
              <a:t>Controllability</a:t>
            </a:r>
            <a:r>
              <a:rPr lang="zh-CN" altLang="en-US" sz="1800" dirty="0"/>
              <a:t>（</a:t>
            </a:r>
            <a:r>
              <a:rPr lang="en-US" altLang="zh-CN" sz="1800" dirty="0"/>
              <a:t>C</a:t>
            </a:r>
            <a:r>
              <a:rPr lang="zh-CN" altLang="en-US" sz="1800" dirty="0"/>
              <a:t>）：</a:t>
            </a:r>
            <a:r>
              <a:rPr lang="en-US" altLang="zh-CN" sz="1800" i="1" dirty="0"/>
              <a:t>Controllability</a:t>
            </a:r>
            <a:r>
              <a:rPr lang="zh-CN" altLang="en-US" sz="1800" dirty="0"/>
              <a:t>是指故障发生以后，驾驶员是否可以人为对故障状态加以控制。</a:t>
            </a:r>
            <a:r>
              <a:rPr lang="en-US" altLang="zh-CN" sz="1800" dirty="0"/>
              <a:t>C</a:t>
            </a:r>
            <a:r>
              <a:rPr lang="zh-CN" altLang="en-US" sz="1800" dirty="0"/>
              <a:t>值越大则越难以控制。比如前面的例子中，如果反向的转向助力非常大，以至于驾驶员靠手臂的力量无法控制方向盘，则</a:t>
            </a:r>
            <a:r>
              <a:rPr lang="en-US" altLang="zh-CN" sz="1800" dirty="0"/>
              <a:t>C</a:t>
            </a:r>
            <a:r>
              <a:rPr lang="zh-CN" altLang="en-US" sz="1800" dirty="0"/>
              <a:t>值也就很大。</a:t>
            </a:r>
          </a:p>
          <a:p>
            <a:pPr marL="290512" lvl="1" indent="0">
              <a:buNone/>
            </a:pPr>
            <a:r>
              <a:rPr lang="en-US" altLang="zh-CN" sz="1800" i="1" dirty="0"/>
              <a:t>Severity</a:t>
            </a:r>
            <a:r>
              <a:rPr lang="zh-CN" altLang="en-US" sz="1800" dirty="0"/>
              <a:t>（</a:t>
            </a:r>
            <a:r>
              <a:rPr lang="en-US" altLang="zh-CN" sz="1800" dirty="0"/>
              <a:t>S</a:t>
            </a:r>
            <a:r>
              <a:rPr lang="zh-CN" altLang="en-US" sz="1800" dirty="0"/>
              <a:t>）：这个比较好理解了，就是故障的严重程度。</a:t>
            </a:r>
            <a:r>
              <a:rPr lang="en-US" altLang="zh-CN" sz="1800" dirty="0"/>
              <a:t>S</a:t>
            </a:r>
            <a:r>
              <a:rPr lang="zh-CN" altLang="en-US" sz="1800" dirty="0"/>
              <a:t>值越大则故障越严重。转向助力失灵是很严重的故障，而车窗失灵就不严重。</a:t>
            </a:r>
            <a:r>
              <a:rPr lang="en-US" altLang="zh-CN" sz="1800" dirty="0"/>
              <a:t>S</a:t>
            </a:r>
            <a:r>
              <a:rPr lang="zh-CN" altLang="en-US" sz="1800" dirty="0"/>
              <a:t>值分由轻微到严重为</a:t>
            </a:r>
            <a:r>
              <a:rPr lang="en-US" altLang="zh-CN" sz="1800" dirty="0"/>
              <a:t>S0</a:t>
            </a:r>
            <a:r>
              <a:rPr lang="zh-CN" altLang="en-US" sz="1800" dirty="0"/>
              <a:t>至</a:t>
            </a:r>
            <a:r>
              <a:rPr lang="en-US" altLang="zh-CN" sz="1800" dirty="0"/>
              <a:t>S3</a:t>
            </a:r>
            <a:r>
              <a:rPr lang="zh-CN" altLang="en-US" sz="1800" dirty="0"/>
              <a:t>共四级。</a:t>
            </a:r>
          </a:p>
          <a:p>
            <a:endParaRPr lang="zh-CN"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9</a:t>
            </a:fld>
            <a:endParaRPr lang="de-DE" altLang="ja-JP"/>
          </a:p>
        </p:txBody>
      </p:sp>
    </p:spTree>
    <p:extLst>
      <p:ext uri="{BB962C8B-B14F-4D97-AF65-F5344CB8AC3E}">
        <p14:creationId xmlns:p14="http://schemas.microsoft.com/office/powerpoint/2010/main" val="259630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TLF35584</a:t>
            </a:r>
            <a:r>
              <a:rPr lang="en-US" altLang="ja-JP" b="1" dirty="0"/>
              <a:t>?</a:t>
            </a:r>
            <a:endParaRPr kumimoji="1" lang="ja-JP" altLang="en-US" dirty="0"/>
          </a:p>
        </p:txBody>
      </p:sp>
      <p:sp>
        <p:nvSpPr>
          <p:cNvPr id="3" name="内容占位符 2"/>
          <p:cNvSpPr>
            <a:spLocks noGrp="1"/>
          </p:cNvSpPr>
          <p:nvPr>
            <p:ph idx="1"/>
          </p:nvPr>
        </p:nvSpPr>
        <p:spPr>
          <a:xfrm>
            <a:off x="294035" y="869949"/>
            <a:ext cx="8526437" cy="5592763"/>
          </a:xfrm>
        </p:spPr>
        <p:txBody>
          <a:bodyPr/>
          <a:lstStyle/>
          <a:p>
            <a:pPr algn="l"/>
            <a:r>
              <a:rPr lang="zh-CN" altLang="en-US" sz="2000" dirty="0"/>
              <a:t>功能特点如下：</a:t>
            </a:r>
            <a:br>
              <a:rPr lang="en-US" altLang="zh-CN" sz="1600" dirty="0"/>
            </a:br>
            <a:endParaRPr lang="zh-CN" altLang="en-US" sz="1600" dirty="0"/>
          </a:p>
          <a:p>
            <a:pPr algn="l">
              <a:buFont typeface="+mj-lt"/>
              <a:buAutoNum type="arabicPeriod"/>
            </a:pPr>
            <a:r>
              <a:rPr lang="en-US" altLang="zh-CN" sz="1600" dirty="0"/>
              <a:t>- </a:t>
            </a:r>
            <a:r>
              <a:rPr lang="zh-CN" altLang="en-US" sz="1600" dirty="0"/>
              <a:t>遵循</a:t>
            </a:r>
            <a:r>
              <a:rPr lang="en-US" altLang="zh-CN" sz="1600" dirty="0"/>
              <a:t>ISO26262 </a:t>
            </a:r>
            <a:r>
              <a:rPr lang="zh-CN" altLang="en-US" sz="1600" dirty="0"/>
              <a:t>标准，支持用户安全功能实现相关</a:t>
            </a:r>
            <a:r>
              <a:rPr lang="en-US" altLang="zh-CN" sz="1600" dirty="0"/>
              <a:t>ASIL (Automotive Safety Integrity Level) </a:t>
            </a:r>
            <a:r>
              <a:rPr lang="zh-CN" altLang="en-US" sz="1600" dirty="0"/>
              <a:t>等级</a:t>
            </a:r>
          </a:p>
          <a:p>
            <a:pPr algn="l">
              <a:buFont typeface="+mj-lt"/>
              <a:buAutoNum type="arabicPeriod"/>
            </a:pPr>
            <a:r>
              <a:rPr lang="en-US" altLang="zh-CN" sz="1600" dirty="0"/>
              <a:t>- </a:t>
            </a:r>
            <a:r>
              <a:rPr lang="zh-CN" altLang="en-US" sz="1600" dirty="0"/>
              <a:t>宽输入电压范围：</a:t>
            </a:r>
            <a:r>
              <a:rPr lang="en-US" altLang="zh-CN" sz="1600" dirty="0"/>
              <a:t>3 - 40V</a:t>
            </a:r>
          </a:p>
          <a:p>
            <a:pPr algn="l">
              <a:buFont typeface="+mj-lt"/>
              <a:buAutoNum type="arabicPeriod"/>
            </a:pPr>
            <a:r>
              <a:rPr lang="en-US" altLang="zh-CN" sz="1600" dirty="0"/>
              <a:t>- BUCK/BOOST </a:t>
            </a:r>
            <a:r>
              <a:rPr lang="zh-CN" altLang="en-US" sz="1600" dirty="0"/>
              <a:t>预稳压电路结构</a:t>
            </a:r>
          </a:p>
          <a:p>
            <a:pPr algn="l">
              <a:buFont typeface="+mj-lt"/>
              <a:buAutoNum type="arabicPeriod"/>
            </a:pPr>
            <a:r>
              <a:rPr lang="en-US" altLang="zh-CN" sz="1600" dirty="0"/>
              <a:t>- 6 </a:t>
            </a:r>
            <a:r>
              <a:rPr lang="zh-CN" altLang="en-US" sz="1600" dirty="0"/>
              <a:t>路独立后置稳压器输出结构</a:t>
            </a:r>
          </a:p>
          <a:p>
            <a:pPr algn="l">
              <a:buFont typeface="+mj-lt"/>
              <a:buAutoNum type="arabicPeriod"/>
            </a:pPr>
            <a:r>
              <a:rPr lang="en-US" altLang="zh-CN" sz="1600" dirty="0"/>
              <a:t>- </a:t>
            </a:r>
            <a:r>
              <a:rPr lang="zh-CN" altLang="en-US" sz="1600" dirty="0"/>
              <a:t>微处理器供电：</a:t>
            </a:r>
            <a:r>
              <a:rPr lang="en-US" altLang="zh-CN" sz="1600" dirty="0"/>
              <a:t>3.3V </a:t>
            </a:r>
            <a:r>
              <a:rPr lang="zh-CN" altLang="en-US" sz="1600" dirty="0"/>
              <a:t>或</a:t>
            </a:r>
            <a:r>
              <a:rPr lang="en-US" altLang="zh-CN" sz="1600" dirty="0"/>
              <a:t>5V @ 600mA</a:t>
            </a:r>
          </a:p>
          <a:p>
            <a:pPr algn="l">
              <a:buFont typeface="+mj-lt"/>
              <a:buAutoNum type="arabicPeriod"/>
            </a:pPr>
            <a:r>
              <a:rPr lang="en-US" altLang="zh-CN" sz="1600" dirty="0"/>
              <a:t>- </a:t>
            </a:r>
            <a:r>
              <a:rPr lang="zh-CN" altLang="en-US" sz="1600" dirty="0"/>
              <a:t>单片机 </a:t>
            </a:r>
            <a:r>
              <a:rPr lang="en-US" altLang="zh-CN" sz="1600" dirty="0"/>
              <a:t>AD </a:t>
            </a:r>
            <a:r>
              <a:rPr lang="zh-CN" altLang="en-US" sz="1600" dirty="0"/>
              <a:t>转换单元模拟供电及参考：</a:t>
            </a:r>
            <a:r>
              <a:rPr lang="en-US" altLang="zh-CN" sz="1600" dirty="0"/>
              <a:t>5V @ 150mA (±1%)</a:t>
            </a:r>
          </a:p>
          <a:p>
            <a:pPr algn="l">
              <a:buFont typeface="+mj-lt"/>
              <a:buAutoNum type="arabicPeriod"/>
            </a:pPr>
            <a:r>
              <a:rPr lang="en-US" altLang="zh-CN" sz="1600" dirty="0"/>
              <a:t>- </a:t>
            </a:r>
            <a:r>
              <a:rPr lang="zh-CN" altLang="en-US" sz="1600" dirty="0"/>
              <a:t>两路跟踪模拟电压的外部传感器供电：</a:t>
            </a:r>
            <a:r>
              <a:rPr lang="en-US" altLang="zh-CN" sz="1600" dirty="0"/>
              <a:t>5V @ 150mA</a:t>
            </a:r>
          </a:p>
          <a:p>
            <a:pPr algn="l">
              <a:buFont typeface="+mj-lt"/>
              <a:buAutoNum type="arabicPeriod"/>
            </a:pPr>
            <a:r>
              <a:rPr lang="en-US" altLang="zh-CN" sz="1600" dirty="0"/>
              <a:t>- </a:t>
            </a:r>
            <a:r>
              <a:rPr lang="zh-CN" altLang="en-US" sz="1600" dirty="0"/>
              <a:t>通讯专用供电：</a:t>
            </a:r>
            <a:r>
              <a:rPr lang="en-US" altLang="zh-CN" sz="1600" dirty="0"/>
              <a:t>5V @ 200mA</a:t>
            </a:r>
          </a:p>
          <a:p>
            <a:pPr algn="l">
              <a:buFont typeface="+mj-lt"/>
              <a:buAutoNum type="arabicPeriod"/>
            </a:pPr>
            <a:r>
              <a:rPr lang="en-US" altLang="zh-CN" sz="1600" dirty="0"/>
              <a:t>- </a:t>
            </a:r>
            <a:r>
              <a:rPr lang="zh-CN" altLang="en-US" sz="1600" dirty="0"/>
              <a:t>待机供电：</a:t>
            </a:r>
            <a:r>
              <a:rPr lang="en-US" altLang="zh-CN" sz="1600" dirty="0"/>
              <a:t>3.3V </a:t>
            </a:r>
            <a:r>
              <a:rPr lang="zh-CN" altLang="en-US" sz="1600" dirty="0"/>
              <a:t>或</a:t>
            </a:r>
            <a:r>
              <a:rPr lang="en-US" altLang="zh-CN" sz="1600" dirty="0"/>
              <a:t>5V @ 10mA</a:t>
            </a:r>
          </a:p>
          <a:p>
            <a:pPr algn="l">
              <a:buFont typeface="+mj-lt"/>
              <a:buAutoNum type="arabicPeriod"/>
            </a:pPr>
            <a:r>
              <a:rPr lang="en-US" altLang="zh-CN" sz="1600" dirty="0"/>
              <a:t>- </a:t>
            </a:r>
            <a:r>
              <a:rPr lang="zh-CN" altLang="en-US" sz="1600" dirty="0"/>
              <a:t>使能和唤醒功能</a:t>
            </a:r>
          </a:p>
          <a:p>
            <a:pPr algn="l">
              <a:buFont typeface="+mj-lt"/>
              <a:buAutoNum type="arabicPeriod"/>
            </a:pPr>
            <a:r>
              <a:rPr lang="en-US" altLang="zh-CN" sz="1600" dirty="0"/>
              <a:t>- SPI </a:t>
            </a:r>
            <a:r>
              <a:rPr lang="zh-CN" altLang="en-US" sz="1600" dirty="0"/>
              <a:t>总线接口，可实现和</a:t>
            </a:r>
            <a:r>
              <a:rPr lang="en-US" altLang="zh-CN" sz="1600" dirty="0"/>
              <a:t>MCU </a:t>
            </a:r>
            <a:r>
              <a:rPr lang="zh-CN" altLang="en-US" sz="1600" dirty="0"/>
              <a:t>监测信息的通讯</a:t>
            </a:r>
          </a:p>
          <a:p>
            <a:pPr algn="l">
              <a:buFont typeface="+mj-lt"/>
              <a:buAutoNum type="arabicPeriod"/>
            </a:pPr>
            <a:r>
              <a:rPr lang="en-US" altLang="zh-CN" sz="1600" dirty="0"/>
              <a:t>- </a:t>
            </a:r>
            <a:r>
              <a:rPr lang="zh-CN" altLang="en-US" sz="1600" dirty="0"/>
              <a:t>稳定的中间电源</a:t>
            </a:r>
            <a:r>
              <a:rPr lang="en-US" altLang="zh-CN" sz="1600" dirty="0"/>
              <a:t>5.8V </a:t>
            </a:r>
            <a:r>
              <a:rPr lang="zh-CN" altLang="en-US" sz="1600" dirty="0"/>
              <a:t>可用于产生单片机板所需的其它电源供电，如旋变激励所用的</a:t>
            </a:r>
            <a:r>
              <a:rPr lang="en-US" altLang="zh-CN" sz="1600" dirty="0"/>
              <a:t>12V </a:t>
            </a:r>
            <a:r>
              <a:rPr lang="zh-CN" altLang="en-US" sz="1600" dirty="0"/>
              <a:t>等</a:t>
            </a:r>
          </a:p>
          <a:p>
            <a:pPr algn="l">
              <a:buFont typeface="+mj-lt"/>
              <a:buAutoNum type="arabicPeriod"/>
            </a:pPr>
            <a:r>
              <a:rPr lang="en-US" altLang="zh-CN" sz="1600" dirty="0"/>
              <a:t>- </a:t>
            </a:r>
            <a:r>
              <a:rPr lang="zh-CN" altLang="en-US" sz="1600" dirty="0"/>
              <a:t>功能安全相关特点：多个独立的电压基准用于电源产生及监测、过欠压及故障监测、功能看门狗和窗口看门狗、功能安全状态控制输出、内嵌自检</a:t>
            </a:r>
          </a:p>
          <a:p>
            <a:endParaRPr lang="zh-CN"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10</a:t>
            </a:fld>
            <a:endParaRPr lang="de-DE" altLang="ja-JP"/>
          </a:p>
        </p:txBody>
      </p:sp>
    </p:spTree>
    <p:extLst>
      <p:ext uri="{BB962C8B-B14F-4D97-AF65-F5344CB8AC3E}">
        <p14:creationId xmlns:p14="http://schemas.microsoft.com/office/powerpoint/2010/main" val="54411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EE5F55-22A6-2799-CC56-09A83BD777BE}"/>
              </a:ext>
            </a:extLst>
          </p:cNvPr>
          <p:cNvPicPr>
            <a:picLocks noChangeAspect="1"/>
          </p:cNvPicPr>
          <p:nvPr/>
        </p:nvPicPr>
        <p:blipFill>
          <a:blip r:embed="rId3"/>
          <a:stretch>
            <a:fillRect/>
          </a:stretch>
        </p:blipFill>
        <p:spPr>
          <a:xfrm>
            <a:off x="2771800" y="2276872"/>
            <a:ext cx="5940152" cy="2546475"/>
          </a:xfrm>
          <a:prstGeom prst="rect">
            <a:avLst/>
          </a:prstGeom>
        </p:spPr>
      </p:pic>
      <p:sp>
        <p:nvSpPr>
          <p:cNvPr id="2" name="标题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TLF35584</a:t>
            </a:r>
            <a:r>
              <a:rPr lang="en-US" altLang="ja-JP" b="1" dirty="0"/>
              <a:t>?</a:t>
            </a:r>
            <a:endParaRPr kumimoji="1" lang="ja-JP" altLang="en-US" dirty="0"/>
          </a:p>
        </p:txBody>
      </p:sp>
      <p:sp>
        <p:nvSpPr>
          <p:cNvPr id="3" name="内容占位符 2"/>
          <p:cNvSpPr>
            <a:spLocks noGrp="1"/>
          </p:cNvSpPr>
          <p:nvPr>
            <p:ph idx="1"/>
          </p:nvPr>
        </p:nvSpPr>
        <p:spPr>
          <a:xfrm>
            <a:off x="294035" y="869949"/>
            <a:ext cx="8975725" cy="5592763"/>
          </a:xfrm>
        </p:spPr>
        <p:txBody>
          <a:bodyPr/>
          <a:lstStyle/>
          <a:p>
            <a:pPr algn="l"/>
            <a:r>
              <a:rPr lang="ja-JP" altLang="en-US" sz="2000" b="1" i="0" dirty="0">
                <a:solidFill>
                  <a:srgbClr val="333333"/>
                </a:solidFill>
                <a:effectLst/>
                <a:latin typeface="Source Sans Pro" panose="020B0503030403020204" pitchFamily="34" charset="0"/>
              </a:rPr>
              <a:t>潜在应用</a:t>
            </a:r>
            <a:r>
              <a:rPr lang="zh-CN" altLang="en-US" sz="2000" b="1" i="0" dirty="0">
                <a:solidFill>
                  <a:srgbClr val="333333"/>
                </a:solidFill>
                <a:effectLst/>
                <a:latin typeface="Source Sans Pro" panose="020B0503030403020204" pitchFamily="34" charset="0"/>
              </a:rPr>
              <a:t>领域</a:t>
            </a:r>
            <a:br>
              <a:rPr lang="en-US" altLang="zh-CN" sz="2000" b="1" i="0" dirty="0">
                <a:solidFill>
                  <a:srgbClr val="333333"/>
                </a:solidFill>
                <a:effectLst/>
                <a:latin typeface="Source Sans Pro" panose="020B0503030403020204" pitchFamily="34" charset="0"/>
              </a:rPr>
            </a:br>
            <a:br>
              <a:rPr lang="en-US" altLang="zh-CN" sz="1600" b="1" i="0" dirty="0">
                <a:solidFill>
                  <a:srgbClr val="333333"/>
                </a:solidFill>
                <a:effectLst/>
                <a:latin typeface="Source Sans Pro" panose="020B0503030403020204" pitchFamily="34" charset="0"/>
              </a:rPr>
            </a:br>
            <a:r>
              <a:rPr lang="zh-CN" altLang="en-US" sz="1600" b="1" i="0" dirty="0">
                <a:solidFill>
                  <a:srgbClr val="333333"/>
                </a:solidFill>
                <a:effectLst/>
                <a:latin typeface="Source Sans Pro" panose="020B0503030403020204" pitchFamily="34" charset="0"/>
              </a:rPr>
              <a:t>底盘</a:t>
            </a:r>
            <a:r>
              <a:rPr lang="en-US" altLang="zh-CN" sz="1600" b="1" i="0" dirty="0">
                <a:solidFill>
                  <a:srgbClr val="333333"/>
                </a:solidFill>
                <a:effectLst/>
                <a:latin typeface="Source Sans Pro" panose="020B0503030403020204" pitchFamily="34" charset="0"/>
              </a:rPr>
              <a:t>/</a:t>
            </a:r>
            <a:r>
              <a:rPr lang="zh-CN" altLang="en-US" sz="1600" b="1" i="0" dirty="0">
                <a:solidFill>
                  <a:srgbClr val="333333"/>
                </a:solidFill>
                <a:effectLst/>
                <a:latin typeface="Source Sans Pro" panose="020B0503030403020204" pitchFamily="34" charset="0"/>
              </a:rPr>
              <a:t>安全</a:t>
            </a:r>
            <a:endParaRPr lang="zh-CN" altLang="en-US" sz="1600" b="0" i="0" dirty="0">
              <a:solidFill>
                <a:srgbClr val="333333"/>
              </a:solidFill>
              <a:effectLst/>
              <a:latin typeface="Source Sans Pro" panose="020B0503030403020204" pitchFamily="34" charset="0"/>
            </a:endParaRP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电动助力转向</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电动转向柱锁</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电动制动停车制动器</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主动悬架</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底盘控制</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域控制</a:t>
            </a:r>
          </a:p>
          <a:p>
            <a:pPr algn="l">
              <a:buFont typeface="Arial" panose="020B0604020202020204" pitchFamily="34" charset="0"/>
              <a:buChar char="•"/>
            </a:pPr>
            <a:r>
              <a:rPr lang="en-US" altLang="zh-CN" sz="1600" b="0" i="0" dirty="0">
                <a:solidFill>
                  <a:srgbClr val="333333"/>
                </a:solidFill>
                <a:effectLst/>
                <a:latin typeface="Source Sans Pro" panose="020B0503030403020204" pitchFamily="34" charset="0"/>
              </a:rPr>
              <a:t>ADAS </a:t>
            </a:r>
            <a:r>
              <a:rPr lang="zh-CN" altLang="en-US" sz="1600" b="0" i="0" dirty="0">
                <a:solidFill>
                  <a:srgbClr val="333333"/>
                </a:solidFill>
                <a:effectLst/>
                <a:latin typeface="Source Sans Pro" panose="020B0503030403020204" pitchFamily="34" charset="0"/>
              </a:rPr>
              <a:t>域控制</a:t>
            </a:r>
          </a:p>
          <a:p>
            <a:pPr marL="290512" lvl="1" indent="0">
              <a:buNone/>
            </a:pPr>
            <a:endParaRPr lang="en-US" altLang="zh-CN" sz="1600" dirty="0"/>
          </a:p>
          <a:p>
            <a:pPr marL="0" indent="0" algn="l">
              <a:buNone/>
            </a:pPr>
            <a:r>
              <a:rPr lang="zh-CN" altLang="en-US" sz="1600" b="1" i="0" dirty="0">
                <a:solidFill>
                  <a:srgbClr val="333333"/>
                </a:solidFill>
                <a:effectLst/>
                <a:latin typeface="Source Sans Pro" panose="020B0503030403020204" pitchFamily="34" charset="0"/>
              </a:rPr>
              <a:t>      动力系统</a:t>
            </a:r>
            <a:endParaRPr lang="zh-CN" altLang="en-US" sz="1600" b="0" i="0" dirty="0">
              <a:solidFill>
                <a:srgbClr val="333333"/>
              </a:solidFill>
              <a:effectLst/>
              <a:latin typeface="Source Sans Pro" panose="020B0503030403020204" pitchFamily="34" charset="0"/>
            </a:endParaRP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发动机管理</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传输</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分动器</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集成启动发电机</a:t>
            </a:r>
          </a:p>
          <a:p>
            <a:endParaRPr lang="zh-CN"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11</a:t>
            </a:fld>
            <a:endParaRPr lang="de-DE" altLang="ja-JP"/>
          </a:p>
        </p:txBody>
      </p:sp>
    </p:spTree>
    <p:extLst>
      <p:ext uri="{BB962C8B-B14F-4D97-AF65-F5344CB8AC3E}">
        <p14:creationId xmlns:p14="http://schemas.microsoft.com/office/powerpoint/2010/main" val="283971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 name="スライド番号プレースホルダー 3"/>
          <p:cNvSpPr>
            <a:spLocks noGrp="1"/>
          </p:cNvSpPr>
          <p:nvPr>
            <p:ph type="sldNum" sz="quarter" idx="10"/>
          </p:nvPr>
        </p:nvSpPr>
        <p:spPr/>
        <p:txBody>
          <a:bodyPr/>
          <a:lstStyle/>
          <a:p>
            <a:fld id="{21BE506B-E3F0-41DC-ACB3-31B974666A3A}" type="slidenum">
              <a:rPr lang="de-DE" altLang="ja-JP" smtClean="0"/>
              <a:pPr/>
              <a:t>12</a:t>
            </a:fld>
            <a:endParaRPr lang="de-DE" altLang="ja-JP"/>
          </a:p>
        </p:txBody>
      </p:sp>
      <p:sp>
        <p:nvSpPr>
          <p:cNvPr id="2" name="フッター プレースホルダー 1">
            <a:extLst>
              <a:ext uri="{FF2B5EF4-FFF2-40B4-BE49-F238E27FC236}">
                <a16:creationId xmlns:a16="http://schemas.microsoft.com/office/drawing/2014/main" id="{9400678D-CFC0-44A7-BDC1-D531BC67A3B6}"/>
              </a:ext>
            </a:extLst>
          </p:cNvPr>
          <p:cNvSpPr>
            <a:spLocks noGrp="1"/>
          </p:cNvSpPr>
          <p:nvPr>
            <p:ph type="ftr" sz="quarter" idx="11"/>
          </p:nvPr>
        </p:nvSpPr>
        <p:spPr/>
        <p:txBody>
          <a:bodyPr/>
          <a:lstStyle/>
          <a:p>
            <a:r>
              <a:rPr lang="de-DE" altLang="ja-JP" dirty="0"/>
              <a:t>Copyright 2022 NANJING FUJITSU NANDA SOFTWARE TECHNOLOGY CO., LTD.</a:t>
            </a:r>
          </a:p>
        </p:txBody>
      </p:sp>
    </p:spTree>
    <p:extLst>
      <p:ext uri="{BB962C8B-B14F-4D97-AF65-F5344CB8AC3E}">
        <p14:creationId xmlns:p14="http://schemas.microsoft.com/office/powerpoint/2010/main" val="53348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目录</a:t>
            </a:r>
            <a:endParaRPr kumimoji="1" lang="ja-JP" altLang="en-US" dirty="0"/>
          </a:p>
        </p:txBody>
      </p:sp>
      <p:sp>
        <p:nvSpPr>
          <p:cNvPr id="3" name="内容占位符 2"/>
          <p:cNvSpPr>
            <a:spLocks noGrp="1"/>
          </p:cNvSpPr>
          <p:nvPr>
            <p:ph idx="1"/>
          </p:nvPr>
        </p:nvSpPr>
        <p:spPr/>
        <p:txBody>
          <a:bodyPr/>
          <a:lstStyle/>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SBC</a:t>
            </a:r>
            <a:r>
              <a:rPr lang="zh-CN" altLang="en-US" b="1" dirty="0">
                <a:latin typeface="Meiryo UI" panose="020B0604030504040204" pitchFamily="50" charset="-128"/>
                <a:ea typeface="Meiryo UI" panose="020B0604030504040204" pitchFamily="50" charset="-128"/>
              </a:rPr>
              <a:t>芯片</a:t>
            </a:r>
            <a:r>
              <a:rPr lang="en-US" altLang="ja-JP" b="1" dirty="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TLF35584</a:t>
            </a:r>
            <a:r>
              <a:rPr lang="en-US" altLang="ja-JP" b="1" dirty="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a:t>
            </a:fld>
            <a:endParaRPr lang="de-DE" altLang="ja-JP"/>
          </a:p>
        </p:txBody>
      </p:sp>
    </p:spTree>
    <p:extLst>
      <p:ext uri="{BB962C8B-B14F-4D97-AF65-F5344CB8AC3E}">
        <p14:creationId xmlns:p14="http://schemas.microsoft.com/office/powerpoint/2010/main" val="16429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SBC</a:t>
            </a:r>
            <a:r>
              <a:rPr lang="zh-CN" altLang="en-US" b="1" dirty="0">
                <a:latin typeface="Meiryo UI" panose="020B0604030504040204" pitchFamily="50" charset="-128"/>
                <a:ea typeface="Meiryo UI" panose="020B0604030504040204" pitchFamily="50" charset="-128"/>
              </a:rPr>
              <a:t>芯片</a:t>
            </a:r>
            <a:r>
              <a:rPr lang="en-US" altLang="ja-JP" b="1" dirty="0"/>
              <a:t>?</a:t>
            </a:r>
            <a:endParaRPr kumimoji="1" lang="ja-JP" altLang="en-US" dirty="0"/>
          </a:p>
        </p:txBody>
      </p:sp>
      <p:sp>
        <p:nvSpPr>
          <p:cNvPr id="3" name="内容占位符 2"/>
          <p:cNvSpPr>
            <a:spLocks noGrp="1"/>
          </p:cNvSpPr>
          <p:nvPr>
            <p:ph idx="1"/>
          </p:nvPr>
        </p:nvSpPr>
        <p:spPr>
          <a:xfrm>
            <a:off x="168275" y="810543"/>
            <a:ext cx="8786813" cy="5592763"/>
          </a:xfrm>
        </p:spPr>
        <p:txBody>
          <a:bodyPr/>
          <a:lstStyle/>
          <a:p>
            <a:r>
              <a:rPr lang="en-US" altLang="zh-CN" sz="2000" dirty="0"/>
              <a:t>Infineon</a:t>
            </a:r>
            <a:r>
              <a:rPr lang="zh-CN" altLang="en-US" sz="2000" dirty="0"/>
              <a:t>对于</a:t>
            </a:r>
            <a:r>
              <a:rPr lang="en-US" altLang="zh-CN" sz="2000" dirty="0"/>
              <a:t>SBC</a:t>
            </a:r>
            <a:r>
              <a:rPr lang="zh-CN" altLang="en-US" sz="2000" dirty="0"/>
              <a:t>芯片的定义：</a:t>
            </a:r>
            <a:endParaRPr lang="ja-JP" altLang="en-US" sz="2000" dirty="0"/>
          </a:p>
          <a:p>
            <a:pPr marL="290512" lvl="1" indent="0">
              <a:buNone/>
            </a:pPr>
            <a:r>
              <a:rPr lang="ja-JP" altLang="en-US" i="1" dirty="0"/>
              <a:t>“</a:t>
            </a:r>
            <a:r>
              <a:rPr lang="en-US" altLang="ja-JP" i="1" dirty="0"/>
              <a:t>An SBC is an integrated component that combines common system features required on Automotive ECUs such as: communication transceivers, voltage regulators, diagnostics and supervision functions, switches and wake inputs. ”</a:t>
            </a:r>
          </a:p>
          <a:p>
            <a:pPr marL="0" indent="0">
              <a:buNone/>
            </a:pPr>
            <a:r>
              <a:rPr lang="zh-CN" altLang="en-US" sz="2000" dirty="0"/>
              <a:t> </a:t>
            </a:r>
            <a:r>
              <a:rPr lang="zh-CN" altLang="en-US" sz="2000" dirty="0">
                <a:latin typeface="Meiryo UI" panose="020B0604030504040204" pitchFamily="50" charset="-128"/>
                <a:ea typeface="Meiryo UI" panose="020B0604030504040204" pitchFamily="50" charset="-128"/>
              </a:rPr>
              <a:t>（ </a:t>
            </a:r>
            <a:r>
              <a:rPr lang="en-US" altLang="zh-CN" sz="2000" dirty="0">
                <a:latin typeface="Meiryo UI" panose="020B0604030504040204" pitchFamily="50" charset="-128"/>
                <a:ea typeface="Meiryo UI" panose="020B0604030504040204" pitchFamily="50" charset="-128"/>
              </a:rPr>
              <a:t>SBC</a:t>
            </a:r>
            <a:r>
              <a:rPr lang="zh-CN" altLang="en-US" sz="2000" dirty="0">
                <a:latin typeface="Meiryo UI" panose="020B0604030504040204" pitchFamily="50" charset="-128"/>
                <a:ea typeface="Meiryo UI" panose="020B0604030504040204" pitchFamily="50" charset="-128"/>
              </a:rPr>
              <a:t>是一个集成组件，它结合了汽车</a:t>
            </a:r>
            <a:r>
              <a:rPr lang="en-US" altLang="zh-CN" sz="2000" dirty="0">
                <a:latin typeface="Meiryo UI" panose="020B0604030504040204" pitchFamily="50" charset="-128"/>
                <a:ea typeface="Meiryo UI" panose="020B0604030504040204" pitchFamily="50" charset="-128"/>
              </a:rPr>
              <a:t>ECU</a:t>
            </a:r>
            <a:r>
              <a:rPr lang="zh-CN" altLang="en-US" sz="2000" dirty="0">
                <a:latin typeface="Meiryo UI" panose="020B0604030504040204" pitchFamily="50" charset="-128"/>
                <a:ea typeface="Meiryo UI" panose="020B0604030504040204" pitchFamily="50" charset="-128"/>
              </a:rPr>
              <a:t>所需的通用系统功能，例如：通    信 收发器、电压调节器、诊断和监控功能、开关和唤醒输入。）</a:t>
            </a:r>
            <a:endParaRPr lang="en-US" altLang="ja-JP" sz="2000" dirty="0">
              <a:latin typeface="Meiryo UI" panose="020B0604030504040204" pitchFamily="50" charset="-128"/>
              <a:ea typeface="Meiryo UI" panose="020B0604030504040204" pitchFamily="50" charset="-128"/>
            </a:endParaRPr>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2</a:t>
            </a:fld>
            <a:endParaRPr lang="de-DE" altLang="ja-JP"/>
          </a:p>
        </p:txBody>
      </p:sp>
      <p:pic>
        <p:nvPicPr>
          <p:cNvPr id="1026" name="Picture 2">
            <a:extLst>
              <a:ext uri="{FF2B5EF4-FFF2-40B4-BE49-F238E27FC236}">
                <a16:creationId xmlns:a16="http://schemas.microsoft.com/office/drawing/2014/main" id="{44223F80-9C9E-9D27-82F7-3278ED101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212976"/>
            <a:ext cx="3832994" cy="325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2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1881" y="796558"/>
            <a:ext cx="8583207" cy="5537567"/>
          </a:xfrm>
        </p:spPr>
        <p:txBody>
          <a:bodyPr/>
          <a:lstStyle/>
          <a:p>
            <a:r>
              <a:rPr lang="en-US" altLang="zh-CN" sz="2000" dirty="0"/>
              <a:t>SBC</a:t>
            </a:r>
            <a:r>
              <a:rPr lang="zh-CN" altLang="en-US" sz="2000" dirty="0"/>
              <a:t>芯片</a:t>
            </a:r>
            <a:r>
              <a:rPr lang="ja-JP" altLang="en-US" sz="2000" dirty="0"/>
              <a:t>用在哪里</a:t>
            </a:r>
            <a:r>
              <a:rPr lang="zh-CN" altLang="en-US" sz="2000" dirty="0"/>
              <a:t>：</a:t>
            </a:r>
            <a:br>
              <a:rPr lang="en-US" altLang="zh-CN" sz="2000" dirty="0"/>
            </a:br>
            <a:br>
              <a:rPr lang="en-US" altLang="zh-CN" sz="2000" dirty="0"/>
            </a:br>
            <a:endParaRPr lang="en-US" altLang="ja-JP" sz="1600" dirty="0"/>
          </a:p>
        </p:txBody>
      </p:sp>
      <p:pic>
        <p:nvPicPr>
          <p:cNvPr id="3078" name="Picture 6">
            <a:extLst>
              <a:ext uri="{FF2B5EF4-FFF2-40B4-BE49-F238E27FC236}">
                <a16:creationId xmlns:a16="http://schemas.microsoft.com/office/drawing/2014/main" id="{EBC02876-EDC6-03F7-ED04-793A80153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56" y="1268760"/>
            <a:ext cx="7401687"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ja-JP" altLang="en-US" b="1">
                <a:latin typeface="Meiryo UI" panose="020B0604030504040204" pitchFamily="50" charset="-128"/>
                <a:ea typeface="Meiryo UI" panose="020B0604030504040204" pitchFamily="50" charset="-128"/>
              </a:rPr>
              <a:t>什么是</a:t>
            </a:r>
            <a:r>
              <a:rPr lang="en-US" altLang="zh-CN" b="1">
                <a:latin typeface="Meiryo UI" panose="020B0604030504040204" pitchFamily="50" charset="-128"/>
                <a:ea typeface="Meiryo UI" panose="020B0604030504040204" pitchFamily="50" charset="-128"/>
              </a:rPr>
              <a:t>SBC</a:t>
            </a:r>
            <a:r>
              <a:rPr lang="zh-CN" altLang="en-US" b="1">
                <a:latin typeface="Meiryo UI" panose="020B0604030504040204" pitchFamily="50" charset="-128"/>
                <a:ea typeface="Meiryo UI" panose="020B0604030504040204" pitchFamily="50" charset="-128"/>
              </a:rPr>
              <a:t>芯片</a:t>
            </a:r>
            <a:r>
              <a:rPr lang="en-US" altLang="ja-JP" b="1"/>
              <a:t>?</a:t>
            </a:r>
            <a:endParaRPr kumimoji="1" lang="ja-JP" altLang="en-US"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3</a:t>
            </a:fld>
            <a:endParaRPr lang="de-DE" altLang="ja-JP"/>
          </a:p>
        </p:txBody>
      </p:sp>
    </p:spTree>
    <p:extLst>
      <p:ext uri="{BB962C8B-B14F-4D97-AF65-F5344CB8AC3E}">
        <p14:creationId xmlns:p14="http://schemas.microsoft.com/office/powerpoint/2010/main" val="77623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SBC</a:t>
            </a:r>
            <a:r>
              <a:rPr lang="zh-CN" altLang="en-US" b="1" dirty="0">
                <a:latin typeface="Meiryo UI" panose="020B0604030504040204" pitchFamily="50" charset="-128"/>
                <a:ea typeface="Meiryo UI" panose="020B0604030504040204" pitchFamily="50" charset="-128"/>
              </a:rPr>
              <a:t>芯片</a:t>
            </a:r>
            <a:r>
              <a:rPr lang="en-US" altLang="ja-JP" b="1" dirty="0"/>
              <a:t>?</a:t>
            </a:r>
            <a:endParaRPr kumimoji="1" lang="ja-JP" altLang="en-US" dirty="0"/>
          </a:p>
        </p:txBody>
      </p:sp>
      <p:sp>
        <p:nvSpPr>
          <p:cNvPr id="3" name="内容占位符 2"/>
          <p:cNvSpPr>
            <a:spLocks noGrp="1"/>
          </p:cNvSpPr>
          <p:nvPr>
            <p:ph idx="1"/>
          </p:nvPr>
        </p:nvSpPr>
        <p:spPr>
          <a:xfrm>
            <a:off x="168275" y="810543"/>
            <a:ext cx="8786813" cy="5592763"/>
          </a:xfrm>
        </p:spPr>
        <p:txBody>
          <a:bodyPr/>
          <a:lstStyle/>
          <a:p>
            <a:r>
              <a:rPr lang="en-US" altLang="zh-CN" sz="2000" dirty="0"/>
              <a:t>SBC</a:t>
            </a:r>
            <a:r>
              <a:rPr lang="zh-CN" altLang="en-US" sz="2000" dirty="0"/>
              <a:t>芯片的优势在哪：</a:t>
            </a:r>
            <a:endParaRPr lang="ja-JP"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4</a:t>
            </a:fld>
            <a:endParaRPr lang="de-DE" altLang="ja-JP"/>
          </a:p>
        </p:txBody>
      </p:sp>
      <p:pic>
        <p:nvPicPr>
          <p:cNvPr id="7" name="图片 6">
            <a:extLst>
              <a:ext uri="{FF2B5EF4-FFF2-40B4-BE49-F238E27FC236}">
                <a16:creationId xmlns:a16="http://schemas.microsoft.com/office/drawing/2014/main" id="{2FCA3655-5557-96A9-44A0-304857F289B8}"/>
              </a:ext>
            </a:extLst>
          </p:cNvPr>
          <p:cNvPicPr>
            <a:picLocks noChangeAspect="1"/>
          </p:cNvPicPr>
          <p:nvPr/>
        </p:nvPicPr>
        <p:blipFill>
          <a:blip r:embed="rId3"/>
          <a:stretch>
            <a:fillRect/>
          </a:stretch>
        </p:blipFill>
        <p:spPr>
          <a:xfrm>
            <a:off x="323528" y="1124744"/>
            <a:ext cx="2244176" cy="5041814"/>
          </a:xfrm>
          <a:prstGeom prst="rect">
            <a:avLst/>
          </a:prstGeom>
        </p:spPr>
      </p:pic>
      <p:sp>
        <p:nvSpPr>
          <p:cNvPr id="8" name="文本框 7">
            <a:extLst>
              <a:ext uri="{FF2B5EF4-FFF2-40B4-BE49-F238E27FC236}">
                <a16:creationId xmlns:a16="http://schemas.microsoft.com/office/drawing/2014/main" id="{66F61263-B42C-D2B1-2BE1-139EC5BFCAC9}"/>
              </a:ext>
            </a:extLst>
          </p:cNvPr>
          <p:cNvSpPr txBox="1"/>
          <p:nvPr/>
        </p:nvSpPr>
        <p:spPr>
          <a:xfrm>
            <a:off x="2694357" y="1215457"/>
            <a:ext cx="5760640" cy="830997"/>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l"/>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电源、通信、安全和支持功能集成到一个系统解决方案中，</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PCB</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减少约</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90%</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（例如，</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Lite SBC</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为</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300mm²</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，而</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Lite SBC</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为</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34mm²</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a:t>
            </a:r>
            <a:endParaRPr kumimoji="1" lang="ja-JP" altLang="en-US" sz="1600" dirty="0" err="1">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文本框 8">
            <a:extLst>
              <a:ext uri="{FF2B5EF4-FFF2-40B4-BE49-F238E27FC236}">
                <a16:creationId xmlns:a16="http://schemas.microsoft.com/office/drawing/2014/main" id="{68F3A135-34BB-B92F-5BC9-0E87218B7D2E}"/>
              </a:ext>
            </a:extLst>
          </p:cNvPr>
          <p:cNvSpPr txBox="1"/>
          <p:nvPr/>
        </p:nvSpPr>
        <p:spPr>
          <a:xfrm>
            <a:off x="2698946" y="2350611"/>
            <a:ext cx="5760640" cy="584775"/>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l"/>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通过极低静态电流模式和</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CAN</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局部网络延长电池寿命。达到每个</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ECU&lt;100µA</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限制的最低</a:t>
            </a:r>
            <a:r>
              <a:rPr kumimoji="1" lang="en-US" altLang="zh-CN" sz="1600" dirty="0" err="1">
                <a:latin typeface="Meiryo UI" panose="020B0604030504040204" pitchFamily="34" charset="-128"/>
                <a:ea typeface="Meiryo UI" panose="020B0604030504040204" pitchFamily="34" charset="-128"/>
                <a:cs typeface="Meiryo UI" panose="020B0604030504040204" pitchFamily="34" charset="-128"/>
              </a:rPr>
              <a:t>Iq</a:t>
            </a:r>
            <a:endParaRPr kumimoji="1" lang="ja-JP" altLang="en-US" sz="1600" dirty="0" err="1">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文本框 9">
            <a:extLst>
              <a:ext uri="{FF2B5EF4-FFF2-40B4-BE49-F238E27FC236}">
                <a16:creationId xmlns:a16="http://schemas.microsoft.com/office/drawing/2014/main" id="{384A80AE-6F6F-C7D2-FCEB-494A340AB7D1}"/>
              </a:ext>
            </a:extLst>
          </p:cNvPr>
          <p:cNvSpPr txBox="1"/>
          <p:nvPr/>
        </p:nvSpPr>
        <p:spPr>
          <a:xfrm>
            <a:off x="2722957" y="3239543"/>
            <a:ext cx="5760640" cy="830997"/>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l"/>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SBC</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中嵌入了广泛的诊断和保护，以支持</a:t>
            </a:r>
            <a:r>
              <a:rPr kumimoji="1" lang="en-US" altLang="zh-CN" sz="1600" dirty="0" err="1">
                <a:latin typeface="Meiryo UI" panose="020B0604030504040204" pitchFamily="34" charset="-128"/>
                <a:ea typeface="Meiryo UI" panose="020B0604030504040204" pitchFamily="34" charset="-128"/>
                <a:cs typeface="Meiryo UI" panose="020B0604030504040204" pitchFamily="34" charset="-128"/>
              </a:rPr>
              <a:t>FuSa</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（功能安全）要求，减少外部组件数量，与离散解决方案相比，提高系统可靠性</a:t>
            </a:r>
            <a:endParaRPr kumimoji="1" lang="ja-JP" altLang="en-US" sz="1600" dirty="0" err="1">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文本框 10">
            <a:extLst>
              <a:ext uri="{FF2B5EF4-FFF2-40B4-BE49-F238E27FC236}">
                <a16:creationId xmlns:a16="http://schemas.microsoft.com/office/drawing/2014/main" id="{CE0C4BE3-854E-DAA2-ADB7-28A176FBEC1C}"/>
              </a:ext>
            </a:extLst>
          </p:cNvPr>
          <p:cNvSpPr txBox="1"/>
          <p:nvPr/>
        </p:nvSpPr>
        <p:spPr>
          <a:xfrm>
            <a:off x="2722957" y="4320447"/>
            <a:ext cx="5760640" cy="830997"/>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l"/>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减少系统和</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BOM</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成本的最小组件数量（</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7</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合</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1</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）。由于活性成分较少，每个</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ECU</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的总拥有成本降低约</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0.1</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美元（组装、鉴定、采购、光学检测、物流等每个活性成分约</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0.014</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美元）</a:t>
            </a:r>
            <a:endParaRPr kumimoji="1" lang="ja-JP" altLang="en-US" sz="1600" dirty="0" err="1">
              <a:latin typeface="Meiryo UI" panose="020B0604030504040204" pitchFamily="34" charset="-128"/>
              <a:ea typeface="Meiryo UI" panose="020B0604030504040204" pitchFamily="34" charset="-128"/>
              <a:cs typeface="Meiryo UI" panose="020B0604030504040204" pitchFamily="34" charset="-128"/>
            </a:endParaRPr>
          </a:p>
        </p:txBody>
      </p:sp>
      <p:sp>
        <p:nvSpPr>
          <p:cNvPr id="12" name="文本框 11">
            <a:extLst>
              <a:ext uri="{FF2B5EF4-FFF2-40B4-BE49-F238E27FC236}">
                <a16:creationId xmlns:a16="http://schemas.microsoft.com/office/drawing/2014/main" id="{F42BEB1E-A377-F884-DF10-C1657F0CC46C}"/>
              </a:ext>
            </a:extLst>
          </p:cNvPr>
          <p:cNvSpPr txBox="1"/>
          <p:nvPr/>
        </p:nvSpPr>
        <p:spPr>
          <a:xfrm>
            <a:off x="2722957" y="5308889"/>
            <a:ext cx="5760640" cy="830997"/>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l"/>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兼容性将</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SBC</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的电子设计和</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50%SPI</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配置软件开发时间和工作量减少了</a:t>
            </a:r>
            <a:r>
              <a:rPr kumimoji="1" lang="en-US" altLang="zh-CN" sz="1600" dirty="0">
                <a:latin typeface="Meiryo UI" panose="020B0604030504040204" pitchFamily="34" charset="-128"/>
                <a:ea typeface="Meiryo UI" panose="020B0604030504040204" pitchFamily="34" charset="-128"/>
                <a:cs typeface="Meiryo UI" panose="020B0604030504040204" pitchFamily="34" charset="-128"/>
              </a:rPr>
              <a:t>1-2</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个人月。可扩展性（收发器）节点减少了客户在平台方法方面的工作量。</a:t>
            </a:r>
            <a:endParaRPr kumimoji="1" lang="ja-JP" altLang="en-US" sz="1600" dirty="0" err="1">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383469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latin typeface="Meiryo UI" panose="020B0604030504040204" pitchFamily="50" charset="-128"/>
                <a:ea typeface="Meiryo UI" panose="020B0604030504040204" pitchFamily="50" charset="-128"/>
              </a:rPr>
              <a:t>什么是</a:t>
            </a:r>
            <a:r>
              <a:rPr lang="en-US" altLang="zh-CN" b="1">
                <a:latin typeface="Meiryo UI" panose="020B0604030504040204" pitchFamily="50" charset="-128"/>
                <a:ea typeface="Meiryo UI" panose="020B0604030504040204" pitchFamily="50" charset="-128"/>
              </a:rPr>
              <a:t>SBC</a:t>
            </a:r>
            <a:r>
              <a:rPr lang="zh-CN" altLang="en-US" b="1">
                <a:latin typeface="Meiryo UI" panose="020B0604030504040204" pitchFamily="50" charset="-128"/>
                <a:ea typeface="Meiryo UI" panose="020B0604030504040204" pitchFamily="50" charset="-128"/>
              </a:rPr>
              <a:t>芯片</a:t>
            </a:r>
            <a:r>
              <a:rPr lang="en-US" altLang="ja-JP" b="1"/>
              <a:t>?</a:t>
            </a:r>
            <a:endParaRPr kumimoji="1" lang="ja-JP" altLang="en-US" dirty="0"/>
          </a:p>
        </p:txBody>
      </p:sp>
      <p:sp>
        <p:nvSpPr>
          <p:cNvPr id="3" name="内容占位符 2"/>
          <p:cNvSpPr>
            <a:spLocks noGrp="1"/>
          </p:cNvSpPr>
          <p:nvPr>
            <p:ph idx="1"/>
          </p:nvPr>
        </p:nvSpPr>
        <p:spPr>
          <a:xfrm>
            <a:off x="168275" y="788565"/>
            <a:ext cx="8786813" cy="5592763"/>
          </a:xfrm>
        </p:spPr>
        <p:txBody>
          <a:bodyPr/>
          <a:lstStyle/>
          <a:p>
            <a:r>
              <a:rPr lang="en-US" altLang="zh-CN" sz="2000" dirty="0"/>
              <a:t>SBC</a:t>
            </a:r>
            <a:r>
              <a:rPr lang="zh-CN" altLang="en-US" sz="2000" dirty="0"/>
              <a:t>芯片的分类：</a:t>
            </a:r>
            <a:br>
              <a:rPr lang="en-US" altLang="zh-CN" sz="2000" dirty="0"/>
            </a:br>
            <a:r>
              <a:rPr lang="zh-CN" altLang="en-US" sz="2000" dirty="0"/>
              <a:t>以英飞凌产品为例，一般可分为四个家族：简化型，中等型，开关电源型和多</a:t>
            </a:r>
            <a:r>
              <a:rPr lang="en-US" altLang="zh-CN" sz="2000" dirty="0"/>
              <a:t>CAN</a:t>
            </a:r>
            <a:r>
              <a:rPr lang="zh-CN" altLang="en-US" sz="2000" dirty="0"/>
              <a:t>型。</a:t>
            </a:r>
            <a:endParaRPr lang="zh-CN" altLang="en-US" sz="1600"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5</a:t>
            </a:fld>
            <a:endParaRPr lang="de-DE" altLang="ja-JP"/>
          </a:p>
        </p:txBody>
      </p:sp>
      <p:pic>
        <p:nvPicPr>
          <p:cNvPr id="5122" name="Picture 2">
            <a:extLst>
              <a:ext uri="{FF2B5EF4-FFF2-40B4-BE49-F238E27FC236}">
                <a16:creationId xmlns:a16="http://schemas.microsoft.com/office/drawing/2014/main" id="{0C0FF998-4DA5-0C4B-CFEF-1BB98F794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56" y="2132856"/>
            <a:ext cx="81724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7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latin typeface="Meiryo UI" panose="020B0604030504040204" pitchFamily="50" charset="-128"/>
                <a:ea typeface="Meiryo UI" panose="020B0604030504040204" pitchFamily="50" charset="-128"/>
              </a:rPr>
              <a:t>什么是</a:t>
            </a:r>
            <a:r>
              <a:rPr lang="en-US" altLang="zh-CN" b="1">
                <a:latin typeface="Meiryo UI" panose="020B0604030504040204" pitchFamily="50" charset="-128"/>
                <a:ea typeface="Meiryo UI" panose="020B0604030504040204" pitchFamily="50" charset="-128"/>
              </a:rPr>
              <a:t>SBC</a:t>
            </a:r>
            <a:r>
              <a:rPr lang="zh-CN" altLang="en-US" b="1">
                <a:latin typeface="Meiryo UI" panose="020B0604030504040204" pitchFamily="50" charset="-128"/>
                <a:ea typeface="Meiryo UI" panose="020B0604030504040204" pitchFamily="50" charset="-128"/>
              </a:rPr>
              <a:t>芯片</a:t>
            </a:r>
            <a:r>
              <a:rPr lang="en-US" altLang="ja-JP" b="1"/>
              <a:t>?</a:t>
            </a:r>
            <a:endParaRPr kumimoji="1" lang="ja-JP" altLang="en-US" dirty="0"/>
          </a:p>
        </p:txBody>
      </p:sp>
      <p:sp>
        <p:nvSpPr>
          <p:cNvPr id="3" name="内容占位符 2"/>
          <p:cNvSpPr>
            <a:spLocks noGrp="1"/>
          </p:cNvSpPr>
          <p:nvPr>
            <p:ph idx="1"/>
          </p:nvPr>
        </p:nvSpPr>
        <p:spPr>
          <a:xfrm>
            <a:off x="168275" y="860573"/>
            <a:ext cx="8786813" cy="5592763"/>
          </a:xfrm>
        </p:spPr>
        <p:txBody>
          <a:bodyPr/>
          <a:lstStyle/>
          <a:p>
            <a:pPr>
              <a:lnSpc>
                <a:spcPct val="150000"/>
              </a:lnSpc>
            </a:pPr>
            <a:r>
              <a:rPr lang="en-US" altLang="zh-CN" sz="2000" dirty="0"/>
              <a:t>SBC</a:t>
            </a:r>
            <a:r>
              <a:rPr lang="zh-CN" altLang="en-US" sz="2000" dirty="0"/>
              <a:t>芯片如何选择：</a:t>
            </a:r>
            <a:br>
              <a:rPr lang="en-US" altLang="zh-CN" sz="2000" dirty="0"/>
            </a:br>
            <a:r>
              <a:rPr lang="en-US" altLang="zh-CN" sz="2000" dirty="0"/>
              <a:t>     </a:t>
            </a:r>
            <a:r>
              <a:rPr lang="zh-CN" altLang="en-US" sz="1600" dirty="0"/>
              <a:t>电源是系统的基础，因此</a:t>
            </a:r>
            <a:r>
              <a:rPr lang="en-US" altLang="zh-CN" sz="1600" dirty="0"/>
              <a:t>SBC</a:t>
            </a:r>
            <a:r>
              <a:rPr lang="zh-CN" altLang="en-US" sz="1600" dirty="0"/>
              <a:t>中必须首先包含电源。一般来说，</a:t>
            </a:r>
            <a:r>
              <a:rPr lang="en-US" altLang="zh-CN" sz="1600" dirty="0"/>
              <a:t>SBC</a:t>
            </a:r>
            <a:r>
              <a:rPr lang="zh-CN" altLang="en-US" sz="1600" dirty="0"/>
              <a:t>的电流输出能力都不是很大，主要是在</a:t>
            </a:r>
            <a:r>
              <a:rPr lang="en-US" altLang="zh-CN" sz="1600" dirty="0"/>
              <a:t>100mA~150mA</a:t>
            </a:r>
            <a:r>
              <a:rPr lang="zh-CN" altLang="en-US" sz="1600" dirty="0"/>
              <a:t>。这样的电流输出能力可以满足大多数汽车电子中的微控制器的电流需求，从而可以把原本需要的外部电源集成到</a:t>
            </a:r>
            <a:r>
              <a:rPr lang="en-US" altLang="zh-CN" sz="1600" dirty="0"/>
              <a:t>SBC</a:t>
            </a:r>
            <a:r>
              <a:rPr lang="zh-CN" altLang="en-US" sz="1600" dirty="0"/>
              <a:t>内部。也有采用</a:t>
            </a:r>
            <a:r>
              <a:rPr lang="en-US" altLang="zh-CN" sz="1600" dirty="0"/>
              <a:t>DC/DC</a:t>
            </a:r>
            <a:r>
              <a:rPr lang="zh-CN" altLang="en-US" sz="1600" dirty="0"/>
              <a:t>的</a:t>
            </a:r>
            <a:r>
              <a:rPr lang="en-US" altLang="zh-CN" sz="1600" dirty="0"/>
              <a:t>SBC</a:t>
            </a:r>
            <a:r>
              <a:rPr lang="zh-CN" altLang="en-US" sz="1600" dirty="0"/>
              <a:t>把输出电流做到了</a:t>
            </a:r>
            <a:r>
              <a:rPr lang="en-US" altLang="zh-CN" sz="1600" dirty="0"/>
              <a:t>1.5A</a:t>
            </a:r>
            <a:r>
              <a:rPr lang="zh-CN" altLang="en-US" sz="1600" dirty="0"/>
              <a:t>，用来给系统的主微控制器供电（例如</a:t>
            </a:r>
            <a:r>
              <a:rPr lang="en-US" altLang="zh-CN" sz="1600" dirty="0"/>
              <a:t>NXP</a:t>
            </a:r>
            <a:r>
              <a:rPr lang="zh-CN" altLang="en-US" sz="1600" dirty="0"/>
              <a:t>公司的</a:t>
            </a:r>
            <a:r>
              <a:rPr lang="en-US" altLang="zh-CN" sz="1600" dirty="0"/>
              <a:t>MC34FS6408</a:t>
            </a:r>
            <a:r>
              <a:rPr lang="zh-CN" altLang="en-US" sz="1600" dirty="0"/>
              <a:t>）。不过这类器件还是少数。</a:t>
            </a:r>
            <a:br>
              <a:rPr lang="en-US" altLang="zh-CN" sz="1600" dirty="0"/>
            </a:br>
            <a:r>
              <a:rPr lang="en-US" altLang="zh-CN" sz="1600" dirty="0"/>
              <a:t>       </a:t>
            </a:r>
            <a:r>
              <a:rPr lang="zh-CN" altLang="en-US" sz="1600" dirty="0"/>
              <a:t>通信部分也是</a:t>
            </a:r>
            <a:r>
              <a:rPr lang="en-US" altLang="zh-CN" sz="1600" dirty="0"/>
              <a:t>SBC</a:t>
            </a:r>
            <a:r>
              <a:rPr lang="zh-CN" altLang="en-US" sz="1600" dirty="0"/>
              <a:t>不可或缺的部分，带有</a:t>
            </a:r>
            <a:r>
              <a:rPr lang="en-US" altLang="zh-CN" sz="1600" dirty="0"/>
              <a:t>CAN</a:t>
            </a:r>
            <a:r>
              <a:rPr lang="zh-CN" altLang="en-US" sz="1600" dirty="0"/>
              <a:t>、</a:t>
            </a:r>
            <a:r>
              <a:rPr lang="en-US" altLang="zh-CN" sz="1600" dirty="0"/>
              <a:t>CAN FD</a:t>
            </a:r>
            <a:r>
              <a:rPr lang="zh-CN" altLang="en-US" sz="1600" dirty="0"/>
              <a:t>和</a:t>
            </a:r>
            <a:r>
              <a:rPr lang="en-US" altLang="zh-CN" sz="1600" dirty="0"/>
              <a:t>LIN</a:t>
            </a:r>
            <a:r>
              <a:rPr lang="zh-CN" altLang="en-US" sz="1600" dirty="0"/>
              <a:t>的接口也就成为了</a:t>
            </a:r>
            <a:r>
              <a:rPr lang="en-US" altLang="zh-CN" sz="1600" dirty="0"/>
              <a:t>SBC</a:t>
            </a:r>
            <a:r>
              <a:rPr lang="zh-CN" altLang="en-US" sz="1600" dirty="0"/>
              <a:t>的标配。注意：有些半导体公司的产品中会有多路</a:t>
            </a:r>
            <a:r>
              <a:rPr lang="en-US" altLang="zh-CN" sz="1600" dirty="0"/>
              <a:t>CAN</a:t>
            </a:r>
            <a:r>
              <a:rPr lang="zh-CN" altLang="en-US" sz="1600" dirty="0"/>
              <a:t>的</a:t>
            </a:r>
            <a:r>
              <a:rPr lang="en-US" altLang="zh-CN" sz="1600" dirty="0"/>
              <a:t>SBC</a:t>
            </a:r>
            <a:r>
              <a:rPr lang="zh-CN" altLang="en-US" sz="1600" dirty="0"/>
              <a:t>，同时也带有</a:t>
            </a:r>
            <a:r>
              <a:rPr lang="en-US" altLang="zh-CN" sz="1600" dirty="0"/>
              <a:t>LIN</a:t>
            </a:r>
            <a:r>
              <a:rPr lang="zh-CN" altLang="en-US" sz="1600" dirty="0"/>
              <a:t>，这些都是为了适应不同的系统需求开发出来的芯片。因为这些</a:t>
            </a:r>
            <a:r>
              <a:rPr lang="en-US" altLang="zh-CN" sz="1600" dirty="0"/>
              <a:t>SBC</a:t>
            </a:r>
            <a:r>
              <a:rPr lang="zh-CN" altLang="en-US" sz="1600" dirty="0"/>
              <a:t>中都包含有</a:t>
            </a:r>
            <a:r>
              <a:rPr lang="en-US" altLang="zh-CN" sz="1600" dirty="0"/>
              <a:t>CAN</a:t>
            </a:r>
            <a:r>
              <a:rPr lang="zh-CN" altLang="en-US" sz="1600" dirty="0"/>
              <a:t>，所以就用包含</a:t>
            </a:r>
            <a:r>
              <a:rPr lang="en-US" altLang="zh-CN" sz="1600" dirty="0"/>
              <a:t>LIN</a:t>
            </a:r>
            <a:r>
              <a:rPr lang="zh-CN" altLang="en-US" sz="1600" dirty="0"/>
              <a:t>的数量来进行简单归纳。由于系统需要在待机的状况下被唤醒，所以还需要有外部唤醒输入，这样可以让模块在待机下降低功耗和静态电流。此外，</a:t>
            </a:r>
            <a:r>
              <a:rPr lang="en-US" altLang="zh-CN" sz="1600" dirty="0"/>
              <a:t>SBC</a:t>
            </a:r>
            <a:r>
              <a:rPr lang="zh-CN" altLang="en-US" sz="1600" dirty="0"/>
              <a:t>还有一些和安全有关的功能，例如看门狗和复位功能，都是可以由通信（一般是</a:t>
            </a:r>
            <a:r>
              <a:rPr lang="en-US" altLang="zh-CN" sz="1600" dirty="0"/>
              <a:t>SPI</a:t>
            </a:r>
            <a:r>
              <a:rPr lang="zh-CN" altLang="en-US" sz="1600" dirty="0"/>
              <a:t>）来进行配置和管理的，从而满足安全的设计要求。</a:t>
            </a:r>
          </a:p>
          <a:p>
            <a:pPr marL="0" indent="0">
              <a:buNone/>
            </a:pPr>
            <a:br>
              <a:rPr lang="en-US" altLang="zh-CN" sz="1600" dirty="0"/>
            </a:br>
            <a:endParaRPr lang="zh-CN" altLang="en-US" sz="1600"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6</a:t>
            </a:fld>
            <a:endParaRPr lang="de-DE" altLang="ja-JP"/>
          </a:p>
        </p:txBody>
      </p:sp>
    </p:spTree>
    <p:extLst>
      <p:ext uri="{BB962C8B-B14F-4D97-AF65-F5344CB8AC3E}">
        <p14:creationId xmlns:p14="http://schemas.microsoft.com/office/powerpoint/2010/main" val="140835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7AF4BB7-A193-F9A0-726C-65A30AC1A504}"/>
              </a:ext>
            </a:extLst>
          </p:cNvPr>
          <p:cNvPicPr>
            <a:picLocks noChangeAspect="1"/>
          </p:cNvPicPr>
          <p:nvPr/>
        </p:nvPicPr>
        <p:blipFill rotWithShape="1">
          <a:blip r:embed="rId3"/>
          <a:srcRect t="4943"/>
          <a:stretch/>
        </p:blipFill>
        <p:spPr>
          <a:xfrm>
            <a:off x="699984" y="3433192"/>
            <a:ext cx="7723394" cy="3120751"/>
          </a:xfrm>
          <a:prstGeom prst="rect">
            <a:avLst/>
          </a:prstGeom>
        </p:spPr>
      </p:pic>
      <p:sp>
        <p:nvSpPr>
          <p:cNvPr id="2" name="标题 1"/>
          <p:cNvSpPr>
            <a:spLocks noGrp="1"/>
          </p:cNvSpPr>
          <p:nvPr>
            <p:ph type="title"/>
          </p:nvPr>
        </p:nvSpPr>
        <p:spPr/>
        <p:txBody>
          <a:bodyPr/>
          <a:lstStyle/>
          <a:p>
            <a:r>
              <a:rPr lang="ja-JP" altLang="en-US" b="1">
                <a:latin typeface="Meiryo UI" panose="020B0604030504040204" pitchFamily="50" charset="-128"/>
                <a:ea typeface="Meiryo UI" panose="020B0604030504040204" pitchFamily="50" charset="-128"/>
              </a:rPr>
              <a:t>什么是</a:t>
            </a:r>
            <a:r>
              <a:rPr lang="en-US" altLang="zh-CN" b="1">
                <a:latin typeface="Meiryo UI" panose="020B0604030504040204" pitchFamily="50" charset="-128"/>
                <a:ea typeface="Meiryo UI" panose="020B0604030504040204" pitchFamily="50" charset="-128"/>
              </a:rPr>
              <a:t>SBC</a:t>
            </a:r>
            <a:r>
              <a:rPr lang="zh-CN" altLang="en-US" b="1">
                <a:latin typeface="Meiryo UI" panose="020B0604030504040204" pitchFamily="50" charset="-128"/>
                <a:ea typeface="Meiryo UI" panose="020B0604030504040204" pitchFamily="50" charset="-128"/>
              </a:rPr>
              <a:t>芯片</a:t>
            </a:r>
            <a:r>
              <a:rPr lang="en-US" altLang="ja-JP" b="1"/>
              <a:t>?</a:t>
            </a:r>
            <a:endParaRPr kumimoji="1" lang="ja-JP" altLang="en-US" dirty="0"/>
          </a:p>
        </p:txBody>
      </p:sp>
      <p:sp>
        <p:nvSpPr>
          <p:cNvPr id="3" name="内容占位符 2"/>
          <p:cNvSpPr>
            <a:spLocks noGrp="1"/>
          </p:cNvSpPr>
          <p:nvPr>
            <p:ph idx="1"/>
          </p:nvPr>
        </p:nvSpPr>
        <p:spPr>
          <a:xfrm>
            <a:off x="168275" y="788565"/>
            <a:ext cx="8786813" cy="5592763"/>
          </a:xfrm>
        </p:spPr>
        <p:txBody>
          <a:bodyPr/>
          <a:lstStyle/>
          <a:p>
            <a:r>
              <a:rPr lang="en-US" altLang="zh-CN" sz="2000" dirty="0"/>
              <a:t>SBC</a:t>
            </a:r>
            <a:r>
              <a:rPr lang="zh-CN" altLang="en-US" sz="2000" dirty="0"/>
              <a:t>芯片如何选择：</a:t>
            </a:r>
            <a:br>
              <a:rPr lang="en-US" altLang="zh-CN" sz="2000" dirty="0"/>
            </a:br>
            <a:r>
              <a:rPr lang="zh-CN" altLang="en-US" sz="1600" dirty="0"/>
              <a:t>虽然所有的系统基础芯片都含有上文提到的四个功能，但是由于每个厂家对市场及应用有不同的认识，还有资源以及技术的不同，所推出的系统基础芯片各有差异，在只考虑功能不考虑具体参数优劣的情况下，这些差异主要集中以下几个方面：</a:t>
            </a:r>
            <a:endParaRPr lang="en-US" altLang="zh-CN" sz="2000" dirty="0"/>
          </a:p>
          <a:p>
            <a:pPr marL="0" indent="0">
              <a:buNone/>
            </a:pPr>
            <a:r>
              <a:rPr lang="zh-CN" altLang="en-US" sz="1600" dirty="0"/>
              <a:t>    ▪ 各功能模块的数量，比如供电输出有一路，两路，三路或者多路，</a:t>
            </a:r>
            <a:r>
              <a:rPr lang="en-US" altLang="zh-CN" sz="1600" dirty="0"/>
              <a:t>CAN</a:t>
            </a:r>
            <a:r>
              <a:rPr lang="zh-CN" altLang="en-US" sz="1600" dirty="0"/>
              <a:t>收发器有一个，两个还是多个；</a:t>
            </a:r>
            <a:br>
              <a:rPr lang="en-US" altLang="zh-CN" sz="1600" dirty="0"/>
            </a:br>
            <a:r>
              <a:rPr lang="en-US" altLang="zh-CN" sz="1600" dirty="0"/>
              <a:t>    </a:t>
            </a:r>
            <a:r>
              <a:rPr lang="zh-CN" altLang="en-US" sz="1600" dirty="0"/>
              <a:t>▪ 各功能模块的能力，比如</a:t>
            </a:r>
            <a:r>
              <a:rPr lang="en-US" altLang="zh-CN" sz="1600" dirty="0"/>
              <a:t>CAN</a:t>
            </a:r>
            <a:r>
              <a:rPr lang="zh-CN" altLang="en-US" sz="1600" dirty="0"/>
              <a:t>收发器是否支持</a:t>
            </a:r>
            <a:r>
              <a:rPr lang="en-US" altLang="zh-CN" sz="1600" dirty="0"/>
              <a:t>CAN</a:t>
            </a:r>
            <a:r>
              <a:rPr lang="zh-CN" altLang="en-US" sz="1600" dirty="0"/>
              <a:t>局部网络工作（</a:t>
            </a:r>
            <a:r>
              <a:rPr lang="en-US" altLang="zh-CN" sz="1600" dirty="0"/>
              <a:t>CAN PN</a:t>
            </a:r>
            <a:r>
              <a:rPr lang="zh-CN" altLang="en-US" sz="1600" dirty="0"/>
              <a:t>），供电输出是</a:t>
            </a:r>
            <a:r>
              <a:rPr lang="en-US" altLang="zh-CN" sz="1600" dirty="0"/>
              <a:t>250mA</a:t>
            </a:r>
            <a:r>
              <a:rPr lang="zh-CN" altLang="en-US" sz="1600" dirty="0"/>
              <a:t>能力还是</a:t>
            </a:r>
            <a:r>
              <a:rPr lang="en-US" altLang="zh-CN" sz="1600" dirty="0"/>
              <a:t>750mA</a:t>
            </a:r>
            <a:r>
              <a:rPr lang="zh-CN" altLang="en-US" sz="1600" dirty="0"/>
              <a:t>能力；</a:t>
            </a:r>
            <a:br>
              <a:rPr lang="en-US" altLang="zh-CN" sz="1600" dirty="0"/>
            </a:br>
            <a:r>
              <a:rPr lang="en-US" altLang="zh-CN" sz="1600" dirty="0"/>
              <a:t>    </a:t>
            </a:r>
            <a:r>
              <a:rPr lang="zh-CN" altLang="en-US" sz="1600" dirty="0"/>
              <a:t>▪ 不同功能模块的搭配，比如芯片内部只有一路供电及一路</a:t>
            </a:r>
            <a:r>
              <a:rPr lang="en-US" altLang="zh-CN" sz="1600" dirty="0"/>
              <a:t>CAN</a:t>
            </a:r>
            <a:r>
              <a:rPr lang="zh-CN" altLang="en-US" sz="1600" dirty="0"/>
              <a:t>收发器，或者芯片内部有多路电源输出，多路</a:t>
            </a:r>
            <a:r>
              <a:rPr lang="en-US" altLang="zh-CN" sz="1600" dirty="0"/>
              <a:t>CAN/LIN</a:t>
            </a:r>
            <a:r>
              <a:rPr lang="zh-CN" altLang="en-US" sz="1600" dirty="0"/>
              <a:t>收发器以及驱动输出；</a:t>
            </a:r>
            <a:br>
              <a:rPr lang="en-US" altLang="zh-CN" sz="1600" dirty="0"/>
            </a:br>
            <a:endParaRPr lang="zh-CN" altLang="en-US" sz="1600"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7</a:t>
            </a:fld>
            <a:endParaRPr lang="de-DE" altLang="ja-JP"/>
          </a:p>
        </p:txBody>
      </p:sp>
    </p:spTree>
    <p:extLst>
      <p:ext uri="{BB962C8B-B14F-4D97-AF65-F5344CB8AC3E}">
        <p14:creationId xmlns:p14="http://schemas.microsoft.com/office/powerpoint/2010/main" val="386143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什么是</a:t>
            </a:r>
            <a:r>
              <a:rPr lang="en-US" altLang="zh-CN" b="1" dirty="0">
                <a:latin typeface="Meiryo UI" panose="020B0604030504040204" pitchFamily="50" charset="-128"/>
                <a:ea typeface="Meiryo UI" panose="020B0604030504040204" pitchFamily="50" charset="-128"/>
              </a:rPr>
              <a:t>TLF35584</a:t>
            </a:r>
            <a:r>
              <a:rPr lang="en-US" altLang="ja-JP" b="1" dirty="0"/>
              <a:t>?</a:t>
            </a:r>
            <a:endParaRPr kumimoji="1" lang="ja-JP" altLang="en-US" dirty="0"/>
          </a:p>
        </p:txBody>
      </p:sp>
      <p:sp>
        <p:nvSpPr>
          <p:cNvPr id="3" name="内容占位符 2"/>
          <p:cNvSpPr>
            <a:spLocks noGrp="1"/>
          </p:cNvSpPr>
          <p:nvPr>
            <p:ph idx="1"/>
          </p:nvPr>
        </p:nvSpPr>
        <p:spPr>
          <a:xfrm>
            <a:off x="294035" y="869949"/>
            <a:ext cx="8526437" cy="5592763"/>
          </a:xfrm>
        </p:spPr>
        <p:txBody>
          <a:bodyPr/>
          <a:lstStyle/>
          <a:p>
            <a:r>
              <a:rPr lang="en-US" altLang="zh-CN" sz="1600" dirty="0"/>
              <a:t>TLF35584 </a:t>
            </a:r>
            <a:r>
              <a:rPr lang="ja-JP" altLang="en-US" sz="1600" dirty="0"/>
              <a:t>是 </a:t>
            </a:r>
            <a:r>
              <a:rPr lang="en-US" altLang="zh-CN" sz="1600" dirty="0"/>
              <a:t>Infineon </a:t>
            </a:r>
            <a:r>
              <a:rPr lang="ja-JP" altLang="en-US" sz="1600" dirty="0"/>
              <a:t>新一代配微处理器的多路输出安全电源芯片。主要用于功能安全相关的汽车部件，如电动助力转向、刹车、悬挂、网关、引擎控制、变速箱、</a:t>
            </a:r>
            <a:r>
              <a:rPr lang="en-US" altLang="zh-CN" sz="1600" dirty="0" err="1"/>
              <a:t>xEV</a:t>
            </a:r>
            <a:r>
              <a:rPr lang="en-US" altLang="zh-CN" sz="1600" dirty="0"/>
              <a:t> </a:t>
            </a:r>
            <a:r>
              <a:rPr lang="ja-JP" altLang="en-US" sz="1600" dirty="0"/>
              <a:t>及</a:t>
            </a:r>
            <a:r>
              <a:rPr lang="en-US" altLang="zh-CN" sz="1600" dirty="0"/>
              <a:t>ADAS(Advanced Driver Assistance Systems)</a:t>
            </a:r>
            <a:r>
              <a:rPr lang="ja-JP" altLang="en-US" sz="1600" dirty="0"/>
              <a:t>等。</a:t>
            </a:r>
            <a:br>
              <a:rPr lang="en-US" altLang="ja-JP" sz="1600" dirty="0"/>
            </a:br>
            <a:br>
              <a:rPr lang="en-US" altLang="ja-JP" sz="1600" dirty="0"/>
            </a:br>
            <a:r>
              <a:rPr lang="zh-CN" altLang="en-US" sz="1600" dirty="0"/>
              <a:t>该设备符合 </a:t>
            </a:r>
            <a:r>
              <a:rPr lang="en-US" altLang="zh-CN" sz="1600" dirty="0"/>
              <a:t>PRO-SIL™ISO26262 </a:t>
            </a:r>
            <a:r>
              <a:rPr lang="zh-CN" altLang="en-US" sz="1600" dirty="0"/>
              <a:t>标准，并且符合 </a:t>
            </a:r>
            <a:r>
              <a:rPr lang="en-US" altLang="zh-CN" sz="1600" dirty="0"/>
              <a:t>ISO26262</a:t>
            </a:r>
            <a:r>
              <a:rPr lang="zh-CN" altLang="en-US" sz="1600" dirty="0"/>
              <a:t>（汽车安全）标准对性能的要求，所需的安全完整性功能已经实现，可用于在系统层面实现 </a:t>
            </a:r>
            <a:r>
              <a:rPr lang="en-US" altLang="zh-CN" sz="1600" dirty="0"/>
              <a:t>ASIL-D</a:t>
            </a:r>
            <a:r>
              <a:rPr lang="zh-CN" altLang="en-US" sz="1600" dirty="0"/>
              <a:t>：通过独立参考对所有轨道进行 </a:t>
            </a:r>
            <a:r>
              <a:rPr lang="en-US" altLang="zh-CN" sz="1600" dirty="0"/>
              <a:t>UV / OV </a:t>
            </a:r>
            <a:r>
              <a:rPr lang="zh-CN" altLang="en-US" sz="1600" dirty="0"/>
              <a:t>监控，通过灵活的监控器概念检测相关故障，监控 </a:t>
            </a:r>
            <a:r>
              <a:rPr lang="en-US" altLang="zh-CN" sz="1600" dirty="0" err="1"/>
              <a:t>μC</a:t>
            </a:r>
            <a:r>
              <a:rPr lang="en-US" altLang="zh-CN" sz="1600" dirty="0"/>
              <a:t> </a:t>
            </a:r>
            <a:r>
              <a:rPr lang="zh-CN" altLang="en-US" sz="1600" dirty="0"/>
              <a:t>的安全管理单元以及安全状态控制器，提供辅助安全路径。内置的自检功能可以确保相关安全功能的正常运行</a:t>
            </a:r>
            <a:br>
              <a:rPr lang="en-US" altLang="zh-CN" sz="1600" dirty="0"/>
            </a:br>
            <a:endParaRPr lang="en-US" altLang="zh-CN" sz="1600" dirty="0"/>
          </a:p>
          <a:p>
            <a:pPr algn="l"/>
            <a:r>
              <a:rPr lang="zh-CN" altLang="en-US" sz="1600" b="1" i="0" dirty="0">
                <a:solidFill>
                  <a:srgbClr val="333333"/>
                </a:solidFill>
                <a:effectLst/>
                <a:latin typeface="Source Sans Pro" panose="020B0503030403020204" pitchFamily="34" charset="0"/>
              </a:rPr>
              <a:t>优势</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效率与灵活性</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可以在系统级别启用 </a:t>
            </a:r>
            <a:r>
              <a:rPr lang="en-US" altLang="zh-CN" sz="1600" b="0" i="0" dirty="0">
                <a:solidFill>
                  <a:srgbClr val="333333"/>
                </a:solidFill>
                <a:effectLst/>
                <a:latin typeface="Source Sans Pro" panose="020B0503030403020204" pitchFamily="34" charset="0"/>
              </a:rPr>
              <a:t>ASIL-D</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通过完整的文档集轻松实现 </a:t>
            </a:r>
            <a:r>
              <a:rPr lang="en-US" altLang="zh-CN" sz="1600" b="0" i="0" dirty="0">
                <a:solidFill>
                  <a:srgbClr val="333333"/>
                </a:solidFill>
                <a:effectLst/>
                <a:latin typeface="Source Sans Pro" panose="020B0503030403020204" pitchFamily="34" charset="0"/>
              </a:rPr>
              <a:t>ISO26262 </a:t>
            </a:r>
            <a:r>
              <a:rPr lang="zh-CN" altLang="en-US" sz="1600" b="0" i="0" dirty="0">
                <a:solidFill>
                  <a:srgbClr val="333333"/>
                </a:solidFill>
                <a:effectLst/>
                <a:latin typeface="Source Sans Pro" panose="020B0503030403020204" pitchFamily="34" charset="0"/>
              </a:rPr>
              <a:t>要求</a:t>
            </a:r>
          </a:p>
          <a:p>
            <a:pPr algn="l"/>
            <a:r>
              <a:rPr lang="zh-CN" altLang="en-US" sz="1600" b="1" i="0" dirty="0">
                <a:solidFill>
                  <a:srgbClr val="333333"/>
                </a:solidFill>
                <a:effectLst/>
                <a:latin typeface="Source Sans Pro" panose="020B0503030403020204" pitchFamily="34" charset="0"/>
              </a:rPr>
              <a:t>功能安全集成 </a:t>
            </a:r>
            <a:r>
              <a:rPr lang="en-US" altLang="zh-CN" sz="1600" b="1" i="0" dirty="0">
                <a:solidFill>
                  <a:srgbClr val="333333"/>
                </a:solidFill>
                <a:effectLst/>
                <a:latin typeface="Source Sans Pro" panose="020B0503030403020204" pitchFamily="34" charset="0"/>
              </a:rPr>
              <a:t>(</a:t>
            </a:r>
            <a:r>
              <a:rPr lang="zh-CN" altLang="en-US" sz="1600" b="1" i="0" dirty="0">
                <a:solidFill>
                  <a:srgbClr val="333333"/>
                </a:solidFill>
                <a:effectLst/>
                <a:latin typeface="Source Sans Pro" panose="020B0503030403020204" pitchFamily="34" charset="0"/>
              </a:rPr>
              <a:t>功能支持 </a:t>
            </a:r>
            <a:r>
              <a:rPr lang="en-US" altLang="zh-CN" sz="1600" b="1" i="0" dirty="0">
                <a:solidFill>
                  <a:srgbClr val="333333"/>
                </a:solidFill>
                <a:effectLst/>
                <a:latin typeface="Source Sans Pro" panose="020B0503030403020204" pitchFamily="34" charset="0"/>
              </a:rPr>
              <a:t>ASIL-D)</a:t>
            </a:r>
            <a:endParaRPr lang="zh-CN" altLang="en-US" sz="1600" b="0" i="0" dirty="0">
              <a:solidFill>
                <a:srgbClr val="333333"/>
              </a:solidFill>
              <a:effectLst/>
              <a:latin typeface="Source Sans Pro" panose="020B0503030403020204" pitchFamily="34" charset="0"/>
            </a:endParaRPr>
          </a:p>
          <a:p>
            <a:pPr algn="l">
              <a:buFont typeface="Arial" panose="020B0604020202020204" pitchFamily="34" charset="0"/>
              <a:buChar char="•"/>
            </a:pPr>
            <a:r>
              <a:rPr lang="en-US" altLang="zh-CN" sz="1600" b="0" i="0" dirty="0">
                <a:solidFill>
                  <a:srgbClr val="333333"/>
                </a:solidFill>
                <a:effectLst/>
                <a:latin typeface="Source Sans Pro" panose="020B0503030403020204" pitchFamily="34" charset="0"/>
              </a:rPr>
              <a:t>UV/OV-</a:t>
            </a:r>
            <a:r>
              <a:rPr lang="zh-CN" altLang="en-US" sz="1600" b="0" i="0" dirty="0">
                <a:solidFill>
                  <a:srgbClr val="333333"/>
                </a:solidFill>
                <a:effectLst/>
                <a:latin typeface="Source Sans Pro" panose="020B0503030403020204" pitchFamily="34" charset="0"/>
              </a:rPr>
              <a:t>监控 </a:t>
            </a:r>
            <a:r>
              <a:rPr lang="en-US" altLang="zh-CN" sz="1600" b="0" i="0" dirty="0">
                <a:solidFill>
                  <a:srgbClr val="333333"/>
                </a:solidFill>
                <a:effectLst/>
                <a:latin typeface="Source Sans Pro" panose="020B0503030403020204" pitchFamily="34" charset="0"/>
              </a:rPr>
              <a:t>(</a:t>
            </a:r>
            <a:r>
              <a:rPr lang="zh-CN" altLang="en-US" sz="1600" dirty="0">
                <a:solidFill>
                  <a:srgbClr val="333333"/>
                </a:solidFill>
                <a:latin typeface="Source Sans Pro" panose="020B0503030403020204" pitchFamily="34" charset="0"/>
              </a:rPr>
              <a:t>欠压</a:t>
            </a:r>
            <a:r>
              <a:rPr lang="en-US" altLang="zh-CN" sz="1600" dirty="0">
                <a:solidFill>
                  <a:srgbClr val="333333"/>
                </a:solidFill>
                <a:latin typeface="Source Sans Pro" panose="020B0503030403020204" pitchFamily="34" charset="0"/>
              </a:rPr>
              <a:t>/</a:t>
            </a:r>
            <a:r>
              <a:rPr lang="zh-CN" altLang="en-US" sz="1600" dirty="0">
                <a:solidFill>
                  <a:srgbClr val="333333"/>
                </a:solidFill>
                <a:latin typeface="Source Sans Pro" panose="020B0503030403020204" pitchFamily="34" charset="0"/>
              </a:rPr>
              <a:t>过压）</a:t>
            </a:r>
            <a:endParaRPr lang="zh-CN" altLang="en-US" sz="1600" b="0" i="0" dirty="0">
              <a:solidFill>
                <a:srgbClr val="333333"/>
              </a:solidFill>
              <a:effectLst/>
              <a:latin typeface="Source Sans Pro" panose="020B0503030403020204" pitchFamily="34" charset="0"/>
            </a:endParaRP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 灵活的监视器</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误差监控</a:t>
            </a:r>
          </a:p>
          <a:p>
            <a:pPr algn="l">
              <a:buFont typeface="Arial" panose="020B0604020202020204" pitchFamily="34" charset="0"/>
              <a:buChar char="•"/>
            </a:pPr>
            <a:r>
              <a:rPr lang="zh-CN" altLang="en-US" sz="1600" b="0" i="0" dirty="0">
                <a:solidFill>
                  <a:srgbClr val="333333"/>
                </a:solidFill>
                <a:effectLst/>
                <a:latin typeface="Source Sans Pro" panose="020B0503030403020204" pitchFamily="34" charset="0"/>
              </a:rPr>
              <a:t>具有</a:t>
            </a:r>
            <a:r>
              <a:rPr lang="en-US" altLang="zh-CN" sz="1600" b="0" i="0" dirty="0">
                <a:solidFill>
                  <a:srgbClr val="333333"/>
                </a:solidFill>
                <a:effectLst/>
                <a:latin typeface="Source Sans Pro" panose="020B0503030403020204" pitchFamily="34" charset="0"/>
              </a:rPr>
              <a:t>2</a:t>
            </a:r>
            <a:r>
              <a:rPr lang="zh-CN" altLang="en-US" sz="1600" b="0" i="0" dirty="0">
                <a:solidFill>
                  <a:srgbClr val="333333"/>
                </a:solidFill>
                <a:effectLst/>
                <a:latin typeface="Source Sans Pro" panose="020B0503030403020204" pitchFamily="34" charset="0"/>
              </a:rPr>
              <a:t>个输出的安全状态控制器</a:t>
            </a:r>
          </a:p>
          <a:p>
            <a:pPr algn="l">
              <a:buFont typeface="Arial" panose="020B0604020202020204" pitchFamily="34" charset="0"/>
              <a:buChar char="•"/>
            </a:pPr>
            <a:r>
              <a:rPr lang="en-US" altLang="zh-CN" sz="1600" b="0" i="0" dirty="0">
                <a:solidFill>
                  <a:srgbClr val="333333"/>
                </a:solidFill>
                <a:effectLst/>
                <a:latin typeface="Source Sans Pro" panose="020B0503030403020204" pitchFamily="34" charset="0"/>
              </a:rPr>
              <a:t>BIST (</a:t>
            </a:r>
            <a:r>
              <a:rPr lang="zh-CN" altLang="en-US" sz="1600" b="0" i="0" dirty="0">
                <a:solidFill>
                  <a:srgbClr val="333333"/>
                </a:solidFill>
                <a:effectLst/>
                <a:latin typeface="Source Sans Pro" panose="020B0503030403020204" pitchFamily="34" charset="0"/>
              </a:rPr>
              <a:t>自我测试功能的技术</a:t>
            </a:r>
            <a:r>
              <a:rPr lang="en-US" altLang="zh-CN" sz="1600" b="0" i="0" dirty="0">
                <a:solidFill>
                  <a:srgbClr val="333333"/>
                </a:solidFill>
                <a:effectLst/>
                <a:latin typeface="Source Sans Pro" panose="020B0503030403020204" pitchFamily="34" charset="0"/>
              </a:rPr>
              <a:t>)</a:t>
            </a:r>
          </a:p>
          <a:p>
            <a:endParaRPr lang="zh-CN"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8</a:t>
            </a:fld>
            <a:endParaRPr lang="de-DE" altLang="ja-JP"/>
          </a:p>
        </p:txBody>
      </p:sp>
    </p:spTree>
    <p:extLst>
      <p:ext uri="{BB962C8B-B14F-4D97-AF65-F5344CB8AC3E}">
        <p14:creationId xmlns:p14="http://schemas.microsoft.com/office/powerpoint/2010/main" val="3910127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a:spPr>
      <a:bodyPr rtlCol="0" anchor="t"/>
      <a:lstStyle>
        <a:defPPr algn="l">
          <a:defRPr sz="11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34" charset="-128"/>
            <a:ea typeface="ＭＳ Ｐゴシック" panose="020B0600070205080204" pitchFamily="34" charset="-128"/>
          </a:defRPr>
        </a:defPPr>
      </a:lstStyle>
    </a:lnDef>
    <a:txDef>
      <a:spPr>
        <a:noFill/>
      </a:spPr>
      <a:bodyPr wrap="none" rtlCol="0">
        <a:spAutoFit/>
      </a:bodyPr>
      <a:lstStyle>
        <a:defPPr>
          <a:defRPr dirty="0" err="1" smtClean="0">
            <a:latin typeface="Meiryo UI" panose="020B0604030504040204" pitchFamily="34" charset="-128"/>
            <a:ea typeface="Meiryo UI" panose="020B0604030504040204" pitchFamily="34" charset="-128"/>
            <a:cs typeface="Meiryo UI" panose="020B0604030504040204" pitchFamily="34"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1863</Words>
  <Application>Microsoft Office PowerPoint</Application>
  <PresentationFormat>全屏显示(4:3)</PresentationFormat>
  <Paragraphs>128</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Helvetica Neue</vt:lpstr>
      <vt:lpstr>Meiryo UI</vt:lpstr>
      <vt:lpstr>ＭＳ Ｐゴシック</vt:lpstr>
      <vt:lpstr>Arial</vt:lpstr>
      <vt:lpstr>Fujitsu Sans</vt:lpstr>
      <vt:lpstr>Source Sans Pro</vt:lpstr>
      <vt:lpstr>Wingdings</vt:lpstr>
      <vt:lpstr>F_Tool_2_JA_R</vt:lpstr>
      <vt:lpstr> SBC 芯片</vt:lpstr>
      <vt:lpstr>目录</vt:lpstr>
      <vt:lpstr>什么是SBC芯片?</vt:lpstr>
      <vt:lpstr>什么是SBC芯片?</vt:lpstr>
      <vt:lpstr>什么是SBC芯片?</vt:lpstr>
      <vt:lpstr>什么是SBC芯片?</vt:lpstr>
      <vt:lpstr>什么是SBC芯片?</vt:lpstr>
      <vt:lpstr>什么是SBC芯片?</vt:lpstr>
      <vt:lpstr>什么是TLF35584?</vt:lpstr>
      <vt:lpstr>什么是TLF35584?</vt:lpstr>
      <vt:lpstr>什么是TLF35584?</vt:lpstr>
      <vt:lpstr>什么是TLF35584?</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2022-10-14T06:32:51Z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2022-10-13T08:29:04Z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b180cecb-179a-43ff-947d-58c3a8503e83</vt:lpwstr>
  </property>
  <property fmtid="{D5CDD505-2E9C-101B-9397-08002B2CF9AE}" pid="8" name="MSIP_Label_a7295cc1-d279-42ac-ab4d-3b0f4fece050_ContentBits">
    <vt:lpwstr>0</vt:lpwstr>
  </property>
</Properties>
</file>