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removePersonalInfoOnSave="1" saveSubsetFonts="1">
  <p:sldMasterIdLst>
    <p:sldMasterId id="2147483652" r:id="rId1"/>
  </p:sldMasterIdLst>
  <p:notesMasterIdLst>
    <p:notesMasterId r:id="rId18"/>
  </p:notesMasterIdLst>
  <p:handoutMasterIdLst>
    <p:handoutMasterId r:id="rId19"/>
  </p:handoutMasterIdLst>
  <p:sldIdLst>
    <p:sldId id="535" r:id="rId2"/>
    <p:sldId id="1061" r:id="rId3"/>
    <p:sldId id="1063" r:id="rId4"/>
    <p:sldId id="1077" r:id="rId5"/>
    <p:sldId id="1076" r:id="rId6"/>
    <p:sldId id="1087" r:id="rId7"/>
    <p:sldId id="1084" r:id="rId8"/>
    <p:sldId id="1083" r:id="rId9"/>
    <p:sldId id="1085" r:id="rId10"/>
    <p:sldId id="1088" r:id="rId11"/>
    <p:sldId id="1089" r:id="rId12"/>
    <p:sldId id="1090" r:id="rId13"/>
    <p:sldId id="1086" r:id="rId14"/>
    <p:sldId id="1091" r:id="rId15"/>
    <p:sldId id="1092" r:id="rId16"/>
    <p:sldId id="918" r:id="rId17"/>
  </p:sldIdLst>
  <p:sldSz cx="9144000" cy="6858000" type="screen4x3"/>
  <p:notesSz cx="6805613" cy="9939338"/>
  <p:defaultTextStyle>
    <a:defPPr>
      <a:defRPr lang="ja-JP"/>
    </a:defPPr>
    <a:lvl1pPr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1pPr>
    <a:lvl2pPr marL="4572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2pPr>
    <a:lvl3pPr marL="9144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3pPr>
    <a:lvl4pPr marL="13716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4pPr>
    <a:lvl5pPr marL="1828800" algn="ctr" rtl="0" fontAlgn="ctr">
      <a:spcBef>
        <a:spcPct val="0"/>
      </a:spcBef>
      <a:spcAft>
        <a:spcPct val="0"/>
      </a:spcAft>
      <a:defRPr kumimoji="1" kern="1200">
        <a:solidFill>
          <a:srgbClr val="000000"/>
        </a:solidFill>
        <a:latin typeface="ＭＳ Ｐゴシック" panose="020B0600070205080204" pitchFamily="34" charset="-128"/>
        <a:ea typeface="ＭＳ Ｐゴシック" panose="020B0600070205080204" pitchFamily="34" charset="-128"/>
        <a:cs typeface="+mn-cs"/>
      </a:defRPr>
    </a:lvl5pPr>
    <a:lvl6pPr marL="22860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6pPr>
    <a:lvl7pPr marL="27432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7pPr>
    <a:lvl8pPr marL="32004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8pPr>
    <a:lvl9pPr marL="3657600" algn="l" defTabSz="914400" rtl="0" eaLnBrk="1" latinLnBrk="0" hangingPunct="1">
      <a:defRPr kumimoji="1" kern="1200">
        <a:solidFill>
          <a:srgbClr val="000000"/>
        </a:solidFill>
        <a:latin typeface="ＭＳ Ｐゴシック" panose="020B0600070205080204" pitchFamily="34" charset="-128"/>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4073">
          <p15:clr>
            <a:srgbClr val="A4A3A4"/>
          </p15:clr>
        </p15:guide>
        <p15:guide id="2" orient="horz" pos="551">
          <p15:clr>
            <a:srgbClr val="A4A3A4"/>
          </p15:clr>
        </p15:guide>
        <p15:guide id="3" pos="5641">
          <p15:clr>
            <a:srgbClr val="A4A3A4"/>
          </p15:clr>
        </p15:guide>
        <p15:guide id="4" pos="122">
          <p15:clr>
            <a:srgbClr val="A4A3A4"/>
          </p15:clr>
        </p15:guide>
        <p15:guide id="5" pos="288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3" name="作者" initials="A" lastIdx="0" clrIdx="62"/>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CFFD9"/>
    <a:srgbClr val="267A08"/>
    <a:srgbClr val="FFFFFF"/>
    <a:srgbClr val="ED5563"/>
    <a:srgbClr val="EC8D0E"/>
    <a:srgbClr val="0000FF"/>
    <a:srgbClr val="E0CDCD"/>
    <a:srgbClr val="DEFFC5"/>
    <a:srgbClr val="0132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3296810-A885-4BE3-A3E7-6D5BEEA58F35}">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テーマ スタイル 1 - アクセント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テーマ スタイル 1 - アクセント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2833802-FEF1-4C79-8D5D-14CF1EAF98D9}" styleName="淡色スタイル 2 - アクセント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淡色スタイル 2 - アクセント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285" autoAdjust="0"/>
    <p:restoredTop sz="86588" autoAdjust="0"/>
  </p:normalViewPr>
  <p:slideViewPr>
    <p:cSldViewPr>
      <p:cViewPr varScale="1">
        <p:scale>
          <a:sx n="96" d="100"/>
          <a:sy n="96" d="100"/>
        </p:scale>
        <p:origin x="2286" y="90"/>
      </p:cViewPr>
      <p:guideLst>
        <p:guide orient="horz" pos="4073"/>
        <p:guide orient="horz" pos="551"/>
        <p:guide pos="5641"/>
        <p:guide pos="122"/>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75" d="100"/>
        <a:sy n="75" d="100"/>
      </p:scale>
      <p:origin x="0" y="0"/>
    </p:cViewPr>
  </p:sorterViewPr>
  <p:notesViewPr>
    <p:cSldViewPr>
      <p:cViewPr varScale="1">
        <p:scale>
          <a:sx n="78" d="100"/>
          <a:sy n="78" d="100"/>
        </p:scale>
        <p:origin x="3978" y="102"/>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321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GB" altLang="ja-JP"/>
          </a:p>
        </p:txBody>
      </p:sp>
      <p:sp>
        <p:nvSpPr>
          <p:cNvPr id="393220" name="Rectangle 4"/>
          <p:cNvSpPr>
            <a:spLocks noGrp="1" noChangeArrowheads="1"/>
          </p:cNvSpPr>
          <p:nvPr>
            <p:ph type="ftr" sz="quarter" idx="2"/>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GB" altLang="ja-JP"/>
              <a:t>Copyright 2017 NANJING FUJITSU NANDA SOFTWARE TECHNOLOGY CO., LTD.</a:t>
            </a:r>
          </a:p>
        </p:txBody>
      </p:sp>
      <p:sp>
        <p:nvSpPr>
          <p:cNvPr id="393221" name="Rectangle 5"/>
          <p:cNvSpPr>
            <a:spLocks noGrp="1" noChangeArrowheads="1"/>
          </p:cNvSpPr>
          <p:nvPr>
            <p:ph type="sldNum" sz="quarter" idx="3"/>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EAF12BA7-92B7-4F3E-9C91-CDA010AF3C79}" type="slidenum">
              <a:rPr lang="en-GB" altLang="ja-JP"/>
              <a:pPr/>
              <a:t>‹#›</a:t>
            </a:fld>
            <a:endParaRPr lang="en-GB"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3920934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7938" name="Rectangle 2"/>
          <p:cNvSpPr>
            <a:spLocks noGrp="1" noChangeArrowheads="1"/>
          </p:cNvSpPr>
          <p:nvPr>
            <p:ph type="hdr" sz="quarter"/>
          </p:nvPr>
        </p:nvSpPr>
        <p:spPr bwMode="auto">
          <a:xfrm>
            <a:off x="3856038" y="0"/>
            <a:ext cx="2949575"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lvl1pPr algn="r" defTabSz="922338" fontAlgn="base">
              <a:defRPr sz="1200">
                <a:solidFill>
                  <a:schemeClr val="tx1"/>
                </a:solidFill>
                <a:latin typeface="Arial" panose="020B0604020202020204" pitchFamily="34" charset="0"/>
              </a:defRPr>
            </a:lvl1pPr>
          </a:lstStyle>
          <a:p>
            <a:endParaRPr lang="en-US" altLang="ja-JP"/>
          </a:p>
        </p:txBody>
      </p:sp>
      <p:sp>
        <p:nvSpPr>
          <p:cNvPr id="167940" name="Rectangle 4"/>
          <p:cNvSpPr>
            <a:spLocks noGrp="1" noRot="1" noChangeAspect="1" noChangeArrowheads="1" noTextEdit="1"/>
          </p:cNvSpPr>
          <p:nvPr>
            <p:ph type="sldImg" idx="2"/>
          </p:nvPr>
        </p:nvSpPr>
        <p:spPr bwMode="auto">
          <a:xfrm>
            <a:off x="917575" y="744538"/>
            <a:ext cx="4972050" cy="3729037"/>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67941" name="Rectangle 5"/>
          <p:cNvSpPr>
            <a:spLocks noGrp="1" noChangeArrowheads="1"/>
          </p:cNvSpPr>
          <p:nvPr>
            <p:ph type="body" sz="quarter" idx="3"/>
          </p:nvPr>
        </p:nvSpPr>
        <p:spPr bwMode="auto">
          <a:xfrm>
            <a:off x="679450" y="4721225"/>
            <a:ext cx="5446713" cy="4473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67942" name="Rectangle 6"/>
          <p:cNvSpPr>
            <a:spLocks noGrp="1" noChangeArrowheads="1"/>
          </p:cNvSpPr>
          <p:nvPr>
            <p:ph type="ftr" sz="quarter" idx="4"/>
          </p:nvPr>
        </p:nvSpPr>
        <p:spPr bwMode="auto">
          <a:xfrm>
            <a:off x="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220" tIns="46110" rIns="92220" bIns="46110" numCol="1" anchor="b" anchorCtr="0" compatLnSpc="1">
            <a:prstTxWarp prst="textNoShape">
              <a:avLst/>
            </a:prstTxWarp>
          </a:bodyPr>
          <a:lstStyle>
            <a:lvl1pPr algn="l" defTabSz="922338" fontAlgn="base">
              <a:defRPr sz="1000">
                <a:solidFill>
                  <a:schemeClr val="tx1"/>
                </a:solidFill>
                <a:latin typeface="Arial" panose="020B0604020202020204" pitchFamily="34" charset="0"/>
              </a:defRPr>
            </a:lvl1pPr>
          </a:lstStyle>
          <a:p>
            <a:r>
              <a:rPr lang="en-US" altLang="ja-JP" dirty="0"/>
              <a:t>Copyright 2020 NANJING FUJITSU NANDA SOFTWARE TECHNOLOGY CO., LTD.</a:t>
            </a:r>
          </a:p>
        </p:txBody>
      </p:sp>
      <p:sp>
        <p:nvSpPr>
          <p:cNvPr id="167943" name="Rectangle 7"/>
          <p:cNvSpPr>
            <a:spLocks noGrp="1" noChangeArrowheads="1"/>
          </p:cNvSpPr>
          <p:nvPr>
            <p:ph type="sldNum" sz="quarter" idx="5"/>
          </p:nvPr>
        </p:nvSpPr>
        <p:spPr bwMode="auto">
          <a:xfrm>
            <a:off x="3854450" y="9440863"/>
            <a:ext cx="2949575"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220" tIns="46110" rIns="92220" bIns="46110" numCol="1" anchor="b" anchorCtr="0" compatLnSpc="1">
            <a:prstTxWarp prst="textNoShape">
              <a:avLst/>
            </a:prstTxWarp>
          </a:bodyPr>
          <a:lstStyle>
            <a:lvl1pPr algn="r" defTabSz="922338" fontAlgn="base">
              <a:defRPr sz="1000">
                <a:solidFill>
                  <a:schemeClr val="tx1"/>
                </a:solidFill>
                <a:latin typeface="Arial" panose="020B0604020202020204" pitchFamily="34" charset="0"/>
              </a:defRPr>
            </a:lvl1pPr>
          </a:lstStyle>
          <a:p>
            <a:fld id="{4F255AE1-CD46-41AA-9309-8DDBD5C9155B}" type="slidenum">
              <a:rPr lang="en-US" altLang="ja-JP"/>
              <a:pPr/>
              <a:t>‹#›</a:t>
            </a:fld>
            <a:endParaRPr lang="en-US" altLang="ja-JP"/>
          </a:p>
        </p:txBody>
      </p:sp>
      <p:pic>
        <p:nvPicPr>
          <p:cNvPr id="2" name="图片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975" y="53975"/>
            <a:ext cx="2724575" cy="163216"/>
          </a:xfrm>
          <a:prstGeom prst="rect">
            <a:avLst/>
          </a:prstGeom>
        </p:spPr>
      </p:pic>
    </p:spTree>
    <p:extLst>
      <p:ext uri="{BB962C8B-B14F-4D97-AF65-F5344CB8AC3E}">
        <p14:creationId xmlns:p14="http://schemas.microsoft.com/office/powerpoint/2010/main" val="2349398124"/>
      </p:ext>
    </p:extLst>
  </p:cSld>
  <p:clrMap bg1="lt1" tx1="dk1" bg2="lt2" tx2="dk2" accent1="accent1" accent2="accent2" accent3="accent3" accent4="accent4" accent5="accent5" accent6="accent6" hlink="hlink" folHlink="folHlink"/>
  <p:hf hdr="0" dt="0"/>
  <p:notesStyle>
    <a:lvl1pPr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Grp="1" noChangeArrowheads="1"/>
          </p:cNvSpPr>
          <p:nvPr>
            <p:ph type="ftr" sz="quarter" idx="4"/>
          </p:nvPr>
        </p:nvSpPr>
        <p:spPr>
          <a:ln/>
        </p:spPr>
        <p:txBody>
          <a:bodyPr/>
          <a:lstStyle/>
          <a:p>
            <a:r>
              <a:rPr lang="en-US" altLang="ja-JP"/>
              <a:t>Copyright 2017 NANJING FUJITSU NANDA SOFTWARE TECHNOLOGY CO., LTD.</a:t>
            </a:r>
          </a:p>
        </p:txBody>
      </p:sp>
      <p:sp>
        <p:nvSpPr>
          <p:cNvPr id="7" name="Rectangle 7"/>
          <p:cNvSpPr>
            <a:spLocks noGrp="1" noChangeArrowheads="1"/>
          </p:cNvSpPr>
          <p:nvPr>
            <p:ph type="sldNum" sz="quarter" idx="5"/>
          </p:nvPr>
        </p:nvSpPr>
        <p:spPr>
          <a:ln/>
        </p:spPr>
        <p:txBody>
          <a:bodyPr/>
          <a:lstStyle/>
          <a:p>
            <a:fld id="{E062A5C6-C1DD-4F13-9363-25E337A91F79}" type="slidenum">
              <a:rPr lang="en-US" altLang="ja-JP"/>
              <a:pPr/>
              <a:t>0</a:t>
            </a:fld>
            <a:endParaRPr lang="en-US" altLang="ja-JP"/>
          </a:p>
        </p:txBody>
      </p:sp>
      <p:sp>
        <p:nvSpPr>
          <p:cNvPr id="620546" name="Rectangle 2"/>
          <p:cNvSpPr>
            <a:spLocks noGrp="1" noRot="1" noChangeAspect="1" noChangeArrowheads="1" noTextEdit="1"/>
          </p:cNvSpPr>
          <p:nvPr>
            <p:ph type="sldImg"/>
          </p:nvPr>
        </p:nvSpPr>
        <p:spPr>
          <a:ln/>
        </p:spPr>
      </p:sp>
      <p:sp>
        <p:nvSpPr>
          <p:cNvPr id="620547" name="Rectangle 3"/>
          <p:cNvSpPr>
            <a:spLocks noGrp="1" noChangeArrowheads="1"/>
          </p:cNvSpPr>
          <p:nvPr>
            <p:ph type="body" idx="1"/>
          </p:nvPr>
        </p:nvSpPr>
        <p:spPr/>
        <p:txBody>
          <a:bodyPr/>
          <a:lstStyle/>
          <a:p>
            <a:endParaRPr lang="en-US" altLang="ja-JP" sz="1200" dirty="0"/>
          </a:p>
        </p:txBody>
      </p:sp>
    </p:spTree>
    <p:extLst>
      <p:ext uri="{BB962C8B-B14F-4D97-AF65-F5344CB8AC3E}">
        <p14:creationId xmlns:p14="http://schemas.microsoft.com/office/powerpoint/2010/main" val="22796340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9</a:t>
            </a:fld>
            <a:endParaRPr lang="en-US" altLang="ja-JP"/>
          </a:p>
        </p:txBody>
      </p:sp>
    </p:spTree>
    <p:extLst>
      <p:ext uri="{BB962C8B-B14F-4D97-AF65-F5344CB8AC3E}">
        <p14:creationId xmlns:p14="http://schemas.microsoft.com/office/powerpoint/2010/main" val="3090970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10</a:t>
            </a:fld>
            <a:endParaRPr lang="en-US" altLang="ja-JP"/>
          </a:p>
        </p:txBody>
      </p:sp>
    </p:spTree>
    <p:extLst>
      <p:ext uri="{BB962C8B-B14F-4D97-AF65-F5344CB8AC3E}">
        <p14:creationId xmlns:p14="http://schemas.microsoft.com/office/powerpoint/2010/main" val="3446002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11</a:t>
            </a:fld>
            <a:endParaRPr lang="en-US" altLang="ja-JP"/>
          </a:p>
        </p:txBody>
      </p:sp>
    </p:spTree>
    <p:extLst>
      <p:ext uri="{BB962C8B-B14F-4D97-AF65-F5344CB8AC3E}">
        <p14:creationId xmlns:p14="http://schemas.microsoft.com/office/powerpoint/2010/main" val="3650256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12</a:t>
            </a:fld>
            <a:endParaRPr lang="en-US" altLang="ja-JP"/>
          </a:p>
        </p:txBody>
      </p:sp>
    </p:spTree>
    <p:extLst>
      <p:ext uri="{BB962C8B-B14F-4D97-AF65-F5344CB8AC3E}">
        <p14:creationId xmlns:p14="http://schemas.microsoft.com/office/powerpoint/2010/main" val="36509688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13</a:t>
            </a:fld>
            <a:endParaRPr lang="en-US" altLang="ja-JP"/>
          </a:p>
        </p:txBody>
      </p:sp>
    </p:spTree>
    <p:extLst>
      <p:ext uri="{BB962C8B-B14F-4D97-AF65-F5344CB8AC3E}">
        <p14:creationId xmlns:p14="http://schemas.microsoft.com/office/powerpoint/2010/main" val="13928854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14</a:t>
            </a:fld>
            <a:endParaRPr lang="en-US" altLang="ja-JP"/>
          </a:p>
        </p:txBody>
      </p:sp>
    </p:spTree>
    <p:extLst>
      <p:ext uri="{BB962C8B-B14F-4D97-AF65-F5344CB8AC3E}">
        <p14:creationId xmlns:p14="http://schemas.microsoft.com/office/powerpoint/2010/main" val="628199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页脚占位符 3"/>
          <p:cNvSpPr>
            <a:spLocks noGrp="1"/>
          </p:cNvSpPr>
          <p:nvPr>
            <p:ph type="ftr" sz="quarter" idx="10"/>
          </p:nvPr>
        </p:nvSpPr>
        <p:spPr/>
        <p:txBody>
          <a:bodyPr/>
          <a:lstStyle/>
          <a:p>
            <a:r>
              <a:rPr lang="en-US" altLang="ja-JP" dirty="0"/>
              <a:t>Copyright 2020 NANJING FUJITSU NANDA SOFTWARE TECHNOLOGY CO., LTD.</a:t>
            </a:r>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1</a:t>
            </a:fld>
            <a:endParaRPr lang="en-US" altLang="ja-JP"/>
          </a:p>
        </p:txBody>
      </p:sp>
    </p:spTree>
    <p:extLst>
      <p:ext uri="{BB962C8B-B14F-4D97-AF65-F5344CB8AC3E}">
        <p14:creationId xmlns:p14="http://schemas.microsoft.com/office/powerpoint/2010/main" val="10500999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2</a:t>
            </a:fld>
            <a:endParaRPr lang="en-US" altLang="ja-JP"/>
          </a:p>
        </p:txBody>
      </p:sp>
    </p:spTree>
    <p:extLst>
      <p:ext uri="{BB962C8B-B14F-4D97-AF65-F5344CB8AC3E}">
        <p14:creationId xmlns:p14="http://schemas.microsoft.com/office/powerpoint/2010/main" val="5920046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3</a:t>
            </a:fld>
            <a:endParaRPr lang="en-US" altLang="ja-JP"/>
          </a:p>
        </p:txBody>
      </p:sp>
    </p:spTree>
    <p:extLst>
      <p:ext uri="{BB962C8B-B14F-4D97-AF65-F5344CB8AC3E}">
        <p14:creationId xmlns:p14="http://schemas.microsoft.com/office/powerpoint/2010/main" val="27446261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4</a:t>
            </a:fld>
            <a:endParaRPr lang="en-US" altLang="ja-JP"/>
          </a:p>
        </p:txBody>
      </p:sp>
    </p:spTree>
    <p:extLst>
      <p:ext uri="{BB962C8B-B14F-4D97-AF65-F5344CB8AC3E}">
        <p14:creationId xmlns:p14="http://schemas.microsoft.com/office/powerpoint/2010/main" val="31617053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5</a:t>
            </a:fld>
            <a:endParaRPr lang="en-US" altLang="ja-JP"/>
          </a:p>
        </p:txBody>
      </p:sp>
    </p:spTree>
    <p:extLst>
      <p:ext uri="{BB962C8B-B14F-4D97-AF65-F5344CB8AC3E}">
        <p14:creationId xmlns:p14="http://schemas.microsoft.com/office/powerpoint/2010/main" val="3512993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6</a:t>
            </a:fld>
            <a:endParaRPr lang="en-US" altLang="ja-JP"/>
          </a:p>
        </p:txBody>
      </p:sp>
    </p:spTree>
    <p:extLst>
      <p:ext uri="{BB962C8B-B14F-4D97-AF65-F5344CB8AC3E}">
        <p14:creationId xmlns:p14="http://schemas.microsoft.com/office/powerpoint/2010/main" val="138792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7</a:t>
            </a:fld>
            <a:endParaRPr lang="en-US" altLang="ja-JP"/>
          </a:p>
        </p:txBody>
      </p:sp>
    </p:spTree>
    <p:extLst>
      <p:ext uri="{BB962C8B-B14F-4D97-AF65-F5344CB8AC3E}">
        <p14:creationId xmlns:p14="http://schemas.microsoft.com/office/powerpoint/2010/main" val="41077924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ja-JP" sz="1200" dirty="0"/>
          </a:p>
        </p:txBody>
      </p:sp>
      <p:sp>
        <p:nvSpPr>
          <p:cNvPr id="4" name="页脚占位符 3"/>
          <p:cNvSpPr>
            <a:spLocks noGrp="1"/>
          </p:cNvSpPr>
          <p:nvPr>
            <p:ph type="ftr" sz="quarter" idx="10"/>
          </p:nvPr>
        </p:nvSpPr>
        <p:spPr/>
        <p:txBody>
          <a:bodyPr/>
          <a:lstStyle/>
          <a:p>
            <a:r>
              <a:rPr lang="en-US" altLang="ja-JP"/>
              <a:t>Copyright 2020 NANJING FUJITSU NANDA SOFTWARE TECHNOLOGY CO., LTD.</a:t>
            </a:r>
            <a:endParaRPr lang="en-US" altLang="ja-JP" dirty="0"/>
          </a:p>
        </p:txBody>
      </p:sp>
      <p:sp>
        <p:nvSpPr>
          <p:cNvPr id="5" name="灯片编号占位符 4"/>
          <p:cNvSpPr>
            <a:spLocks noGrp="1"/>
          </p:cNvSpPr>
          <p:nvPr>
            <p:ph type="sldNum" sz="quarter" idx="11"/>
          </p:nvPr>
        </p:nvSpPr>
        <p:spPr/>
        <p:txBody>
          <a:bodyPr/>
          <a:lstStyle/>
          <a:p>
            <a:fld id="{4F255AE1-CD46-41AA-9309-8DDBD5C9155B}" type="slidenum">
              <a:rPr lang="en-US" altLang="ja-JP" smtClean="0"/>
              <a:pPr/>
              <a:t>8</a:t>
            </a:fld>
            <a:endParaRPr lang="en-US" altLang="ja-JP"/>
          </a:p>
        </p:txBody>
      </p:sp>
    </p:spTree>
    <p:extLst>
      <p:ext uri="{BB962C8B-B14F-4D97-AF65-F5344CB8AC3E}">
        <p14:creationId xmlns:p14="http://schemas.microsoft.com/office/powerpoint/2010/main" val="7560059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47217" name="Picture 49" descr="TitleRed_L150"/>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gray">
          <a:xfrm>
            <a:off x="0" y="0"/>
            <a:ext cx="9144000" cy="4852988"/>
          </a:xfrm>
          <a:prstGeom prst="rect">
            <a:avLst/>
          </a:prstGeom>
          <a:noFill/>
          <a:extLst>
            <a:ext uri="{909E8E84-426E-40DD-AFC4-6F175D3DCCD1}">
              <a14:hiddenFill xmlns:a14="http://schemas.microsoft.com/office/drawing/2010/main">
                <a:solidFill>
                  <a:srgbClr val="FFFFFF"/>
                </a:solidFill>
              </a14:hiddenFill>
            </a:ext>
          </a:extLst>
        </p:spPr>
      </p:pic>
      <p:grpSp>
        <p:nvGrpSpPr>
          <p:cNvPr id="647218" name="Group 50"/>
          <p:cNvGrpSpPr>
            <a:grpSpLocks noChangeAspect="1"/>
          </p:cNvGrpSpPr>
          <p:nvPr userDrawn="1"/>
        </p:nvGrpSpPr>
        <p:grpSpPr bwMode="auto">
          <a:xfrm>
            <a:off x="7308850" y="185738"/>
            <a:ext cx="1647825" cy="920750"/>
            <a:chOff x="4604" y="117"/>
            <a:chExt cx="1038" cy="580"/>
          </a:xfrm>
        </p:grpSpPr>
        <p:sp>
          <p:nvSpPr>
            <p:cNvPr id="647219" name="AutoShape 51"/>
            <p:cNvSpPr>
              <a:spLocks noChangeAspect="1" noChangeArrowheads="1" noTextEdit="1"/>
            </p:cNvSpPr>
            <p:nvPr userDrawn="1"/>
          </p:nvSpPr>
          <p:spPr bwMode="gray">
            <a:xfrm>
              <a:off x="4604" y="117"/>
              <a:ext cx="1038" cy="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7220" name="Freeform 52"/>
            <p:cNvSpPr>
              <a:spLocks/>
            </p:cNvSpPr>
            <p:nvPr userDrawn="1"/>
          </p:nvSpPr>
          <p:spPr bwMode="gray">
            <a:xfrm>
              <a:off x="4655" y="604"/>
              <a:ext cx="26" cy="43"/>
            </a:xfrm>
            <a:custGeom>
              <a:avLst/>
              <a:gdLst>
                <a:gd name="T0" fmla="*/ 0 w 463"/>
                <a:gd name="T1" fmla="*/ 731 h 762"/>
                <a:gd name="T2" fmla="*/ 0 w 463"/>
                <a:gd name="T3" fmla="*/ 643 h 762"/>
                <a:gd name="T4" fmla="*/ 177 w 463"/>
                <a:gd name="T5" fmla="*/ 684 h 762"/>
                <a:gd name="T6" fmla="*/ 355 w 463"/>
                <a:gd name="T7" fmla="*/ 568 h 762"/>
                <a:gd name="T8" fmla="*/ 325 w 463"/>
                <a:gd name="T9" fmla="*/ 493 h 762"/>
                <a:gd name="T10" fmla="*/ 271 w 463"/>
                <a:gd name="T11" fmla="*/ 452 h 762"/>
                <a:gd name="T12" fmla="*/ 203 w 463"/>
                <a:gd name="T13" fmla="*/ 417 h 762"/>
                <a:gd name="T14" fmla="*/ 62 w 463"/>
                <a:gd name="T15" fmla="*/ 323 h 762"/>
                <a:gd name="T16" fmla="*/ 12 w 463"/>
                <a:gd name="T17" fmla="*/ 190 h 762"/>
                <a:gd name="T18" fmla="*/ 90 w 463"/>
                <a:gd name="T19" fmla="*/ 41 h 762"/>
                <a:gd name="T20" fmla="*/ 257 w 463"/>
                <a:gd name="T21" fmla="*/ 0 h 762"/>
                <a:gd name="T22" fmla="*/ 411 w 463"/>
                <a:gd name="T23" fmla="*/ 24 h 762"/>
                <a:gd name="T24" fmla="*/ 411 w 463"/>
                <a:gd name="T25" fmla="*/ 106 h 762"/>
                <a:gd name="T26" fmla="*/ 262 w 463"/>
                <a:gd name="T27" fmla="*/ 74 h 762"/>
                <a:gd name="T28" fmla="*/ 162 w 463"/>
                <a:gd name="T29" fmla="*/ 98 h 762"/>
                <a:gd name="T30" fmla="*/ 120 w 463"/>
                <a:gd name="T31" fmla="*/ 178 h 762"/>
                <a:gd name="T32" fmla="*/ 149 w 463"/>
                <a:gd name="T33" fmla="*/ 253 h 762"/>
                <a:gd name="T34" fmla="*/ 273 w 463"/>
                <a:gd name="T35" fmla="*/ 331 h 762"/>
                <a:gd name="T36" fmla="*/ 374 w 463"/>
                <a:gd name="T37" fmla="*/ 388 h 762"/>
                <a:gd name="T38" fmla="*/ 444 w 463"/>
                <a:gd name="T39" fmla="*/ 465 h 762"/>
                <a:gd name="T40" fmla="*/ 463 w 463"/>
                <a:gd name="T41" fmla="*/ 556 h 762"/>
                <a:gd name="T42" fmla="*/ 184 w 463"/>
                <a:gd name="T43" fmla="*/ 762 h 762"/>
                <a:gd name="T44" fmla="*/ 0 w 463"/>
                <a:gd name="T45" fmla="*/ 731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63" h="762">
                  <a:moveTo>
                    <a:pt x="0" y="731"/>
                  </a:moveTo>
                  <a:cubicBezTo>
                    <a:pt x="0" y="643"/>
                    <a:pt x="0" y="643"/>
                    <a:pt x="0" y="643"/>
                  </a:cubicBezTo>
                  <a:cubicBezTo>
                    <a:pt x="48" y="670"/>
                    <a:pt x="107" y="684"/>
                    <a:pt x="177" y="684"/>
                  </a:cubicBezTo>
                  <a:cubicBezTo>
                    <a:pt x="296" y="684"/>
                    <a:pt x="355" y="645"/>
                    <a:pt x="355" y="568"/>
                  </a:cubicBezTo>
                  <a:cubicBezTo>
                    <a:pt x="355" y="538"/>
                    <a:pt x="345" y="513"/>
                    <a:pt x="325" y="493"/>
                  </a:cubicBezTo>
                  <a:cubicBezTo>
                    <a:pt x="309" y="477"/>
                    <a:pt x="291" y="463"/>
                    <a:pt x="271" y="452"/>
                  </a:cubicBezTo>
                  <a:cubicBezTo>
                    <a:pt x="253" y="442"/>
                    <a:pt x="231" y="431"/>
                    <a:pt x="203" y="417"/>
                  </a:cubicBezTo>
                  <a:cubicBezTo>
                    <a:pt x="135" y="384"/>
                    <a:pt x="89" y="352"/>
                    <a:pt x="62" y="323"/>
                  </a:cubicBezTo>
                  <a:cubicBezTo>
                    <a:pt x="29" y="286"/>
                    <a:pt x="12" y="242"/>
                    <a:pt x="12" y="190"/>
                  </a:cubicBezTo>
                  <a:cubicBezTo>
                    <a:pt x="12" y="124"/>
                    <a:pt x="38" y="74"/>
                    <a:pt x="90" y="41"/>
                  </a:cubicBezTo>
                  <a:cubicBezTo>
                    <a:pt x="134" y="13"/>
                    <a:pt x="189" y="0"/>
                    <a:pt x="257" y="0"/>
                  </a:cubicBezTo>
                  <a:cubicBezTo>
                    <a:pt x="304" y="0"/>
                    <a:pt x="355" y="8"/>
                    <a:pt x="411" y="24"/>
                  </a:cubicBezTo>
                  <a:cubicBezTo>
                    <a:pt x="411" y="106"/>
                    <a:pt x="411" y="106"/>
                    <a:pt x="411" y="106"/>
                  </a:cubicBezTo>
                  <a:cubicBezTo>
                    <a:pt x="364" y="85"/>
                    <a:pt x="314" y="74"/>
                    <a:pt x="262" y="74"/>
                  </a:cubicBezTo>
                  <a:cubicBezTo>
                    <a:pt x="222" y="74"/>
                    <a:pt x="188" y="82"/>
                    <a:pt x="162" y="98"/>
                  </a:cubicBezTo>
                  <a:cubicBezTo>
                    <a:pt x="134" y="115"/>
                    <a:pt x="120" y="141"/>
                    <a:pt x="120" y="178"/>
                  </a:cubicBezTo>
                  <a:cubicBezTo>
                    <a:pt x="120" y="209"/>
                    <a:pt x="130" y="234"/>
                    <a:pt x="149" y="253"/>
                  </a:cubicBezTo>
                  <a:cubicBezTo>
                    <a:pt x="168" y="273"/>
                    <a:pt x="209" y="298"/>
                    <a:pt x="273" y="331"/>
                  </a:cubicBezTo>
                  <a:cubicBezTo>
                    <a:pt x="324" y="356"/>
                    <a:pt x="357" y="375"/>
                    <a:pt x="374" y="388"/>
                  </a:cubicBezTo>
                  <a:cubicBezTo>
                    <a:pt x="407" y="412"/>
                    <a:pt x="430" y="437"/>
                    <a:pt x="444" y="465"/>
                  </a:cubicBezTo>
                  <a:cubicBezTo>
                    <a:pt x="457" y="490"/>
                    <a:pt x="463" y="520"/>
                    <a:pt x="463" y="556"/>
                  </a:cubicBezTo>
                  <a:cubicBezTo>
                    <a:pt x="463" y="693"/>
                    <a:pt x="370" y="762"/>
                    <a:pt x="184" y="762"/>
                  </a:cubicBezTo>
                  <a:cubicBezTo>
                    <a:pt x="109" y="762"/>
                    <a:pt x="48" y="752"/>
                    <a:pt x="0" y="73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1" name="Freeform 53"/>
            <p:cNvSpPr>
              <a:spLocks/>
            </p:cNvSpPr>
            <p:nvPr userDrawn="1"/>
          </p:nvSpPr>
          <p:spPr bwMode="gray">
            <a:xfrm>
              <a:off x="4691" y="585"/>
              <a:ext cx="30"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2" name="Freeform 54"/>
            <p:cNvSpPr>
              <a:spLocks noEditPoints="1"/>
            </p:cNvSpPr>
            <p:nvPr userDrawn="1"/>
          </p:nvSpPr>
          <p:spPr bwMode="gray">
            <a:xfrm>
              <a:off x="4730" y="604"/>
              <a:ext cx="32" cy="43"/>
            </a:xfrm>
            <a:custGeom>
              <a:avLst/>
              <a:gdLst>
                <a:gd name="T0" fmla="*/ 437 w 561"/>
                <a:gd name="T1" fmla="*/ 286 h 762"/>
                <a:gd name="T2" fmla="*/ 437 w 561"/>
                <a:gd name="T3" fmla="*/ 248 h 762"/>
                <a:gd name="T4" fmla="*/ 415 w 561"/>
                <a:gd name="T5" fmla="*/ 138 h 762"/>
                <a:gd name="T6" fmla="*/ 271 w 561"/>
                <a:gd name="T7" fmla="*/ 77 h 762"/>
                <a:gd name="T8" fmla="*/ 70 w 561"/>
                <a:gd name="T9" fmla="*/ 118 h 762"/>
                <a:gd name="T10" fmla="*/ 70 w 561"/>
                <a:gd name="T11" fmla="*/ 31 h 762"/>
                <a:gd name="T12" fmla="*/ 284 w 561"/>
                <a:gd name="T13" fmla="*/ 0 h 762"/>
                <a:gd name="T14" fmla="*/ 516 w 561"/>
                <a:gd name="T15" fmla="*/ 76 h 762"/>
                <a:gd name="T16" fmla="*/ 558 w 561"/>
                <a:gd name="T17" fmla="*/ 200 h 762"/>
                <a:gd name="T18" fmla="*/ 561 w 561"/>
                <a:gd name="T19" fmla="*/ 290 h 762"/>
                <a:gd name="T20" fmla="*/ 561 w 561"/>
                <a:gd name="T21" fmla="*/ 727 h 762"/>
                <a:gd name="T22" fmla="*/ 293 w 561"/>
                <a:gd name="T23" fmla="*/ 762 h 762"/>
                <a:gd name="T24" fmla="*/ 83 w 561"/>
                <a:gd name="T25" fmla="*/ 720 h 762"/>
                <a:gd name="T26" fmla="*/ 0 w 561"/>
                <a:gd name="T27" fmla="*/ 558 h 762"/>
                <a:gd name="T28" fmla="*/ 96 w 561"/>
                <a:gd name="T29" fmla="*/ 363 h 762"/>
                <a:gd name="T30" fmla="*/ 336 w 561"/>
                <a:gd name="T31" fmla="*/ 297 h 762"/>
                <a:gd name="T32" fmla="*/ 437 w 561"/>
                <a:gd name="T33" fmla="*/ 286 h 762"/>
                <a:gd name="T34" fmla="*/ 437 w 561"/>
                <a:gd name="T35" fmla="*/ 356 h 762"/>
                <a:gd name="T36" fmla="*/ 267 w 561"/>
                <a:gd name="T37" fmla="*/ 382 h 762"/>
                <a:gd name="T38" fmla="*/ 127 w 561"/>
                <a:gd name="T39" fmla="*/ 545 h 762"/>
                <a:gd name="T40" fmla="*/ 168 w 561"/>
                <a:gd name="T41" fmla="*/ 650 h 762"/>
                <a:gd name="T42" fmla="*/ 312 w 561"/>
                <a:gd name="T43" fmla="*/ 687 h 762"/>
                <a:gd name="T44" fmla="*/ 437 w 561"/>
                <a:gd name="T45" fmla="*/ 670 h 762"/>
                <a:gd name="T46" fmla="*/ 437 w 561"/>
                <a:gd name="T47" fmla="*/ 356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61" h="762">
                  <a:moveTo>
                    <a:pt x="437" y="286"/>
                  </a:moveTo>
                  <a:cubicBezTo>
                    <a:pt x="437" y="248"/>
                    <a:pt x="437" y="248"/>
                    <a:pt x="437" y="248"/>
                  </a:cubicBezTo>
                  <a:cubicBezTo>
                    <a:pt x="437" y="200"/>
                    <a:pt x="430" y="164"/>
                    <a:pt x="415" y="138"/>
                  </a:cubicBezTo>
                  <a:cubicBezTo>
                    <a:pt x="392" y="97"/>
                    <a:pt x="344" y="77"/>
                    <a:pt x="271" y="77"/>
                  </a:cubicBezTo>
                  <a:cubicBezTo>
                    <a:pt x="206" y="77"/>
                    <a:pt x="139" y="91"/>
                    <a:pt x="70" y="118"/>
                  </a:cubicBezTo>
                  <a:cubicBezTo>
                    <a:pt x="70" y="31"/>
                    <a:pt x="70" y="31"/>
                    <a:pt x="70" y="31"/>
                  </a:cubicBezTo>
                  <a:cubicBezTo>
                    <a:pt x="139" y="10"/>
                    <a:pt x="210" y="0"/>
                    <a:pt x="284" y="0"/>
                  </a:cubicBezTo>
                  <a:cubicBezTo>
                    <a:pt x="397" y="0"/>
                    <a:pt x="474" y="25"/>
                    <a:pt x="516" y="76"/>
                  </a:cubicBezTo>
                  <a:cubicBezTo>
                    <a:pt x="539" y="104"/>
                    <a:pt x="553" y="145"/>
                    <a:pt x="558" y="200"/>
                  </a:cubicBezTo>
                  <a:cubicBezTo>
                    <a:pt x="560" y="220"/>
                    <a:pt x="561" y="250"/>
                    <a:pt x="561" y="290"/>
                  </a:cubicBezTo>
                  <a:cubicBezTo>
                    <a:pt x="561" y="727"/>
                    <a:pt x="561" y="727"/>
                    <a:pt x="561" y="727"/>
                  </a:cubicBezTo>
                  <a:cubicBezTo>
                    <a:pt x="477" y="750"/>
                    <a:pt x="387" y="762"/>
                    <a:pt x="293" y="762"/>
                  </a:cubicBezTo>
                  <a:cubicBezTo>
                    <a:pt x="203" y="762"/>
                    <a:pt x="133" y="748"/>
                    <a:pt x="83" y="720"/>
                  </a:cubicBezTo>
                  <a:cubicBezTo>
                    <a:pt x="28" y="689"/>
                    <a:pt x="0" y="635"/>
                    <a:pt x="0" y="558"/>
                  </a:cubicBezTo>
                  <a:cubicBezTo>
                    <a:pt x="0" y="470"/>
                    <a:pt x="32" y="405"/>
                    <a:pt x="96" y="363"/>
                  </a:cubicBezTo>
                  <a:cubicBezTo>
                    <a:pt x="143" y="332"/>
                    <a:pt x="223" y="310"/>
                    <a:pt x="336" y="297"/>
                  </a:cubicBezTo>
                  <a:cubicBezTo>
                    <a:pt x="357" y="294"/>
                    <a:pt x="391" y="291"/>
                    <a:pt x="437" y="286"/>
                  </a:cubicBezTo>
                  <a:close/>
                  <a:moveTo>
                    <a:pt x="437" y="356"/>
                  </a:moveTo>
                  <a:cubicBezTo>
                    <a:pt x="362" y="363"/>
                    <a:pt x="305" y="372"/>
                    <a:pt x="267" y="382"/>
                  </a:cubicBezTo>
                  <a:cubicBezTo>
                    <a:pt x="173" y="405"/>
                    <a:pt x="127" y="460"/>
                    <a:pt x="127" y="545"/>
                  </a:cubicBezTo>
                  <a:cubicBezTo>
                    <a:pt x="127" y="593"/>
                    <a:pt x="140" y="627"/>
                    <a:pt x="168" y="650"/>
                  </a:cubicBezTo>
                  <a:cubicBezTo>
                    <a:pt x="198" y="675"/>
                    <a:pt x="246" y="687"/>
                    <a:pt x="312" y="687"/>
                  </a:cubicBezTo>
                  <a:cubicBezTo>
                    <a:pt x="357" y="687"/>
                    <a:pt x="398" y="681"/>
                    <a:pt x="437" y="670"/>
                  </a:cubicBezTo>
                  <a:lnTo>
                    <a:pt x="437" y="35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3" name="Freeform 55"/>
            <p:cNvSpPr>
              <a:spLocks noEditPoints="1"/>
            </p:cNvSpPr>
            <p:nvPr userDrawn="1"/>
          </p:nvSpPr>
          <p:spPr bwMode="gray">
            <a:xfrm>
              <a:off x="4774" y="604"/>
              <a:ext cx="32" cy="61"/>
            </a:xfrm>
            <a:custGeom>
              <a:avLst/>
              <a:gdLst>
                <a:gd name="T0" fmla="*/ 123 w 567"/>
                <a:gd name="T1" fmla="*/ 711 h 1087"/>
                <a:gd name="T2" fmla="*/ 123 w 567"/>
                <a:gd name="T3" fmla="*/ 1087 h 1087"/>
                <a:gd name="T4" fmla="*/ 0 w 567"/>
                <a:gd name="T5" fmla="*/ 1087 h 1087"/>
                <a:gd name="T6" fmla="*/ 0 w 567"/>
                <a:gd name="T7" fmla="*/ 28 h 1087"/>
                <a:gd name="T8" fmla="*/ 249 w 567"/>
                <a:gd name="T9" fmla="*/ 0 h 1087"/>
                <a:gd name="T10" fmla="*/ 505 w 567"/>
                <a:gd name="T11" fmla="*/ 113 h 1087"/>
                <a:gd name="T12" fmla="*/ 567 w 567"/>
                <a:gd name="T13" fmla="*/ 379 h 1087"/>
                <a:gd name="T14" fmla="*/ 489 w 567"/>
                <a:gd name="T15" fmla="*/ 662 h 1087"/>
                <a:gd name="T16" fmla="*/ 274 w 567"/>
                <a:gd name="T17" fmla="*/ 762 h 1087"/>
                <a:gd name="T18" fmla="*/ 172 w 567"/>
                <a:gd name="T19" fmla="*/ 742 h 1087"/>
                <a:gd name="T20" fmla="*/ 123 w 567"/>
                <a:gd name="T21" fmla="*/ 711 h 1087"/>
                <a:gd name="T22" fmla="*/ 123 w 567"/>
                <a:gd name="T23" fmla="*/ 625 h 1087"/>
                <a:gd name="T24" fmla="*/ 260 w 567"/>
                <a:gd name="T25" fmla="*/ 687 h 1087"/>
                <a:gd name="T26" fmla="*/ 400 w 567"/>
                <a:gd name="T27" fmla="*/ 591 h 1087"/>
                <a:gd name="T28" fmla="*/ 441 w 567"/>
                <a:gd name="T29" fmla="*/ 378 h 1087"/>
                <a:gd name="T30" fmla="*/ 386 w 567"/>
                <a:gd name="T31" fmla="*/ 140 h 1087"/>
                <a:gd name="T32" fmla="*/ 230 w 567"/>
                <a:gd name="T33" fmla="*/ 74 h 1087"/>
                <a:gd name="T34" fmla="*/ 123 w 567"/>
                <a:gd name="T35" fmla="*/ 83 h 1087"/>
                <a:gd name="T36" fmla="*/ 123 w 567"/>
                <a:gd name="T37" fmla="*/ 625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67" h="1087">
                  <a:moveTo>
                    <a:pt x="123" y="711"/>
                  </a:moveTo>
                  <a:cubicBezTo>
                    <a:pt x="123" y="1087"/>
                    <a:pt x="123" y="1087"/>
                    <a:pt x="123" y="1087"/>
                  </a:cubicBezTo>
                  <a:cubicBezTo>
                    <a:pt x="0" y="1087"/>
                    <a:pt x="0" y="1087"/>
                    <a:pt x="0" y="1087"/>
                  </a:cubicBezTo>
                  <a:cubicBezTo>
                    <a:pt x="0" y="28"/>
                    <a:pt x="0" y="28"/>
                    <a:pt x="0" y="28"/>
                  </a:cubicBezTo>
                  <a:cubicBezTo>
                    <a:pt x="85" y="9"/>
                    <a:pt x="168" y="0"/>
                    <a:pt x="249" y="0"/>
                  </a:cubicBezTo>
                  <a:cubicBezTo>
                    <a:pt x="374" y="0"/>
                    <a:pt x="459" y="37"/>
                    <a:pt x="505" y="113"/>
                  </a:cubicBezTo>
                  <a:cubicBezTo>
                    <a:pt x="546" y="180"/>
                    <a:pt x="567" y="269"/>
                    <a:pt x="567" y="379"/>
                  </a:cubicBezTo>
                  <a:cubicBezTo>
                    <a:pt x="567" y="495"/>
                    <a:pt x="541" y="590"/>
                    <a:pt x="489" y="662"/>
                  </a:cubicBezTo>
                  <a:cubicBezTo>
                    <a:pt x="440" y="728"/>
                    <a:pt x="369" y="762"/>
                    <a:pt x="274" y="762"/>
                  </a:cubicBezTo>
                  <a:cubicBezTo>
                    <a:pt x="234" y="762"/>
                    <a:pt x="200" y="755"/>
                    <a:pt x="172" y="742"/>
                  </a:cubicBezTo>
                  <a:cubicBezTo>
                    <a:pt x="159" y="736"/>
                    <a:pt x="142" y="725"/>
                    <a:pt x="123" y="711"/>
                  </a:cubicBezTo>
                  <a:close/>
                  <a:moveTo>
                    <a:pt x="123" y="625"/>
                  </a:moveTo>
                  <a:cubicBezTo>
                    <a:pt x="165" y="666"/>
                    <a:pt x="210" y="687"/>
                    <a:pt x="260" y="687"/>
                  </a:cubicBezTo>
                  <a:cubicBezTo>
                    <a:pt x="324" y="687"/>
                    <a:pt x="371" y="655"/>
                    <a:pt x="400" y="591"/>
                  </a:cubicBezTo>
                  <a:cubicBezTo>
                    <a:pt x="427" y="533"/>
                    <a:pt x="441" y="462"/>
                    <a:pt x="441" y="378"/>
                  </a:cubicBezTo>
                  <a:cubicBezTo>
                    <a:pt x="441" y="272"/>
                    <a:pt x="422" y="193"/>
                    <a:pt x="386" y="140"/>
                  </a:cubicBezTo>
                  <a:cubicBezTo>
                    <a:pt x="356" y="96"/>
                    <a:pt x="304" y="74"/>
                    <a:pt x="230" y="74"/>
                  </a:cubicBezTo>
                  <a:cubicBezTo>
                    <a:pt x="198" y="74"/>
                    <a:pt x="162" y="77"/>
                    <a:pt x="123" y="83"/>
                  </a:cubicBezTo>
                  <a:lnTo>
                    <a:pt x="123" y="62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4" name="Freeform 56"/>
            <p:cNvSpPr>
              <a:spLocks noEditPoints="1"/>
            </p:cNvSpPr>
            <p:nvPr userDrawn="1"/>
          </p:nvSpPr>
          <p:spPr bwMode="gray">
            <a:xfrm>
              <a:off x="4815" y="591"/>
              <a:ext cx="9" cy="55"/>
            </a:xfrm>
            <a:custGeom>
              <a:avLst/>
              <a:gdLst>
                <a:gd name="T0" fmla="*/ 75 w 150"/>
                <a:gd name="T1" fmla="*/ 0 h 987"/>
                <a:gd name="T2" fmla="*/ 131 w 150"/>
                <a:gd name="T3" fmla="*/ 25 h 987"/>
                <a:gd name="T4" fmla="*/ 150 w 150"/>
                <a:gd name="T5" fmla="*/ 76 h 987"/>
                <a:gd name="T6" fmla="*/ 126 w 150"/>
                <a:gd name="T7" fmla="*/ 132 h 987"/>
                <a:gd name="T8" fmla="*/ 74 w 150"/>
                <a:gd name="T9" fmla="*/ 151 h 987"/>
                <a:gd name="T10" fmla="*/ 19 w 150"/>
                <a:gd name="T11" fmla="*/ 127 h 987"/>
                <a:gd name="T12" fmla="*/ 0 w 150"/>
                <a:gd name="T13" fmla="*/ 75 h 987"/>
                <a:gd name="T14" fmla="*/ 24 w 150"/>
                <a:gd name="T15" fmla="*/ 20 h 987"/>
                <a:gd name="T16" fmla="*/ 75 w 150"/>
                <a:gd name="T17" fmla="*/ 0 h 987"/>
                <a:gd name="T18" fmla="*/ 15 w 150"/>
                <a:gd name="T19" fmla="*/ 987 h 987"/>
                <a:gd name="T20" fmla="*/ 15 w 150"/>
                <a:gd name="T21" fmla="*/ 265 h 987"/>
                <a:gd name="T22" fmla="*/ 138 w 150"/>
                <a:gd name="T23" fmla="*/ 265 h 987"/>
                <a:gd name="T24" fmla="*/ 138 w 150"/>
                <a:gd name="T25" fmla="*/ 987 h 987"/>
                <a:gd name="T26" fmla="*/ 15 w 150"/>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0" h="987">
                  <a:moveTo>
                    <a:pt x="75" y="0"/>
                  </a:moveTo>
                  <a:cubicBezTo>
                    <a:pt x="97" y="0"/>
                    <a:pt x="116" y="9"/>
                    <a:pt x="131" y="25"/>
                  </a:cubicBezTo>
                  <a:cubicBezTo>
                    <a:pt x="144" y="40"/>
                    <a:pt x="150" y="57"/>
                    <a:pt x="150" y="76"/>
                  </a:cubicBezTo>
                  <a:cubicBezTo>
                    <a:pt x="150" y="98"/>
                    <a:pt x="142" y="117"/>
                    <a:pt x="126" y="132"/>
                  </a:cubicBezTo>
                  <a:cubicBezTo>
                    <a:pt x="112" y="145"/>
                    <a:pt x="94" y="151"/>
                    <a:pt x="74" y="151"/>
                  </a:cubicBezTo>
                  <a:cubicBezTo>
                    <a:pt x="52" y="151"/>
                    <a:pt x="33" y="143"/>
                    <a:pt x="19" y="127"/>
                  </a:cubicBezTo>
                  <a:cubicBezTo>
                    <a:pt x="6" y="112"/>
                    <a:pt x="0" y="95"/>
                    <a:pt x="0" y="75"/>
                  </a:cubicBezTo>
                  <a:cubicBezTo>
                    <a:pt x="0" y="53"/>
                    <a:pt x="8" y="35"/>
                    <a:pt x="24" y="20"/>
                  </a:cubicBezTo>
                  <a:cubicBezTo>
                    <a:pt x="38" y="7"/>
                    <a:pt x="55" y="0"/>
                    <a:pt x="75" y="0"/>
                  </a:cubicBezTo>
                  <a:close/>
                  <a:moveTo>
                    <a:pt x="15" y="987"/>
                  </a:moveTo>
                  <a:cubicBezTo>
                    <a:pt x="15" y="265"/>
                    <a:pt x="15" y="265"/>
                    <a:pt x="15" y="265"/>
                  </a:cubicBezTo>
                  <a:cubicBezTo>
                    <a:pt x="138" y="265"/>
                    <a:pt x="138" y="265"/>
                    <a:pt x="138" y="265"/>
                  </a:cubicBezTo>
                  <a:cubicBezTo>
                    <a:pt x="138" y="987"/>
                    <a:pt x="138" y="987"/>
                    <a:pt x="138"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5" name="Freeform 57"/>
            <p:cNvSpPr>
              <a:spLocks/>
            </p:cNvSpPr>
            <p:nvPr userDrawn="1"/>
          </p:nvSpPr>
          <p:spPr bwMode="gray">
            <a:xfrm>
              <a:off x="4836" y="604"/>
              <a:ext cx="31" cy="42"/>
            </a:xfrm>
            <a:custGeom>
              <a:avLst/>
              <a:gdLst>
                <a:gd name="T0" fmla="*/ 0 w 548"/>
                <a:gd name="T1" fmla="*/ 742 h 742"/>
                <a:gd name="T2" fmla="*/ 0 w 548"/>
                <a:gd name="T3" fmla="*/ 28 h 742"/>
                <a:gd name="T4" fmla="*/ 289 w 548"/>
                <a:gd name="T5" fmla="*/ 0 h 742"/>
                <a:gd name="T6" fmla="*/ 526 w 548"/>
                <a:gd name="T7" fmla="*/ 113 h 742"/>
                <a:gd name="T8" fmla="*/ 548 w 548"/>
                <a:gd name="T9" fmla="*/ 299 h 742"/>
                <a:gd name="T10" fmla="*/ 548 w 548"/>
                <a:gd name="T11" fmla="*/ 742 h 742"/>
                <a:gd name="T12" fmla="*/ 424 w 548"/>
                <a:gd name="T13" fmla="*/ 742 h 742"/>
                <a:gd name="T14" fmla="*/ 424 w 548"/>
                <a:gd name="T15" fmla="*/ 306 h 742"/>
                <a:gd name="T16" fmla="*/ 403 w 548"/>
                <a:gd name="T17" fmla="*/ 134 h 742"/>
                <a:gd name="T18" fmla="*/ 277 w 548"/>
                <a:gd name="T19" fmla="*/ 74 h 742"/>
                <a:gd name="T20" fmla="*/ 123 w 548"/>
                <a:gd name="T21" fmla="*/ 90 h 742"/>
                <a:gd name="T22" fmla="*/ 123 w 548"/>
                <a:gd name="T23" fmla="*/ 742 h 742"/>
                <a:gd name="T24" fmla="*/ 0 w 548"/>
                <a:gd name="T25"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48" h="742">
                  <a:moveTo>
                    <a:pt x="0" y="742"/>
                  </a:moveTo>
                  <a:cubicBezTo>
                    <a:pt x="0" y="28"/>
                    <a:pt x="0" y="28"/>
                    <a:pt x="0" y="28"/>
                  </a:cubicBezTo>
                  <a:cubicBezTo>
                    <a:pt x="114" y="9"/>
                    <a:pt x="210" y="0"/>
                    <a:pt x="289" y="0"/>
                  </a:cubicBezTo>
                  <a:cubicBezTo>
                    <a:pt x="415" y="0"/>
                    <a:pt x="494" y="38"/>
                    <a:pt x="526" y="113"/>
                  </a:cubicBezTo>
                  <a:cubicBezTo>
                    <a:pt x="541" y="149"/>
                    <a:pt x="548" y="210"/>
                    <a:pt x="548" y="299"/>
                  </a:cubicBezTo>
                  <a:cubicBezTo>
                    <a:pt x="548" y="742"/>
                    <a:pt x="548" y="742"/>
                    <a:pt x="548" y="742"/>
                  </a:cubicBezTo>
                  <a:cubicBezTo>
                    <a:pt x="424" y="742"/>
                    <a:pt x="424" y="742"/>
                    <a:pt x="424" y="742"/>
                  </a:cubicBezTo>
                  <a:cubicBezTo>
                    <a:pt x="424" y="306"/>
                    <a:pt x="424" y="306"/>
                    <a:pt x="424" y="306"/>
                  </a:cubicBezTo>
                  <a:cubicBezTo>
                    <a:pt x="424" y="221"/>
                    <a:pt x="417" y="163"/>
                    <a:pt x="403" y="134"/>
                  </a:cubicBezTo>
                  <a:cubicBezTo>
                    <a:pt x="382" y="94"/>
                    <a:pt x="341" y="74"/>
                    <a:pt x="277" y="74"/>
                  </a:cubicBezTo>
                  <a:cubicBezTo>
                    <a:pt x="227" y="74"/>
                    <a:pt x="176" y="80"/>
                    <a:pt x="123" y="90"/>
                  </a:cubicBezTo>
                  <a:cubicBezTo>
                    <a:pt x="123" y="742"/>
                    <a:pt x="123" y="742"/>
                    <a:pt x="123"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6" name="Freeform 58"/>
            <p:cNvSpPr>
              <a:spLocks noEditPoints="1"/>
            </p:cNvSpPr>
            <p:nvPr userDrawn="1"/>
          </p:nvSpPr>
          <p:spPr bwMode="gray">
            <a:xfrm>
              <a:off x="4876" y="604"/>
              <a:ext cx="32" cy="62"/>
            </a:xfrm>
            <a:custGeom>
              <a:avLst/>
              <a:gdLst>
                <a:gd name="T0" fmla="*/ 445 w 569"/>
                <a:gd name="T1" fmla="*/ 677 h 1098"/>
                <a:gd name="T2" fmla="*/ 399 w 569"/>
                <a:gd name="T3" fmla="*/ 721 h 1098"/>
                <a:gd name="T4" fmla="*/ 257 w 569"/>
                <a:gd name="T5" fmla="*/ 762 h 1098"/>
                <a:gd name="T6" fmla="*/ 97 w 569"/>
                <a:gd name="T7" fmla="*/ 708 h 1098"/>
                <a:gd name="T8" fmla="*/ 0 w 569"/>
                <a:gd name="T9" fmla="*/ 414 h 1098"/>
                <a:gd name="T10" fmla="*/ 71 w 569"/>
                <a:gd name="T11" fmla="*/ 131 h 1098"/>
                <a:gd name="T12" fmla="*/ 340 w 569"/>
                <a:gd name="T13" fmla="*/ 0 h 1098"/>
                <a:gd name="T14" fmla="*/ 569 w 569"/>
                <a:gd name="T15" fmla="*/ 28 h 1098"/>
                <a:gd name="T16" fmla="*/ 569 w 569"/>
                <a:gd name="T17" fmla="*/ 601 h 1098"/>
                <a:gd name="T18" fmla="*/ 555 w 569"/>
                <a:gd name="T19" fmla="*/ 843 h 1098"/>
                <a:gd name="T20" fmla="*/ 422 w 569"/>
                <a:gd name="T21" fmla="*/ 1052 h 1098"/>
                <a:gd name="T22" fmla="*/ 191 w 569"/>
                <a:gd name="T23" fmla="*/ 1098 h 1098"/>
                <a:gd name="T24" fmla="*/ 98 w 569"/>
                <a:gd name="T25" fmla="*/ 1092 h 1098"/>
                <a:gd name="T26" fmla="*/ 98 w 569"/>
                <a:gd name="T27" fmla="*/ 1018 h 1098"/>
                <a:gd name="T28" fmla="*/ 190 w 569"/>
                <a:gd name="T29" fmla="*/ 1024 h 1098"/>
                <a:gd name="T30" fmla="*/ 341 w 569"/>
                <a:gd name="T31" fmla="*/ 997 h 1098"/>
                <a:gd name="T32" fmla="*/ 434 w 569"/>
                <a:gd name="T33" fmla="*/ 858 h 1098"/>
                <a:gd name="T34" fmla="*/ 445 w 569"/>
                <a:gd name="T35" fmla="*/ 716 h 1098"/>
                <a:gd name="T36" fmla="*/ 445 w 569"/>
                <a:gd name="T37" fmla="*/ 677 h 1098"/>
                <a:gd name="T38" fmla="*/ 445 w 569"/>
                <a:gd name="T39" fmla="*/ 81 h 1098"/>
                <a:gd name="T40" fmla="*/ 353 w 569"/>
                <a:gd name="T41" fmla="*/ 74 h 1098"/>
                <a:gd name="T42" fmla="*/ 231 w 569"/>
                <a:gd name="T43" fmla="*/ 106 h 1098"/>
                <a:gd name="T44" fmla="*/ 152 w 569"/>
                <a:gd name="T45" fmla="*/ 233 h 1098"/>
                <a:gd name="T46" fmla="*/ 126 w 569"/>
                <a:gd name="T47" fmla="*/ 419 h 1098"/>
                <a:gd name="T48" fmla="*/ 174 w 569"/>
                <a:gd name="T49" fmla="*/ 633 h 1098"/>
                <a:gd name="T50" fmla="*/ 274 w 569"/>
                <a:gd name="T51" fmla="*/ 687 h 1098"/>
                <a:gd name="T52" fmla="*/ 371 w 569"/>
                <a:gd name="T53" fmla="*/ 654 h 1098"/>
                <a:gd name="T54" fmla="*/ 435 w 569"/>
                <a:gd name="T55" fmla="*/ 566 h 1098"/>
                <a:gd name="T56" fmla="*/ 445 w 569"/>
                <a:gd name="T57" fmla="*/ 483 h 1098"/>
                <a:gd name="T58" fmla="*/ 445 w 569"/>
                <a:gd name="T59" fmla="*/ 81 h 10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69" h="1098">
                  <a:moveTo>
                    <a:pt x="445" y="677"/>
                  </a:moveTo>
                  <a:cubicBezTo>
                    <a:pt x="427" y="697"/>
                    <a:pt x="412" y="712"/>
                    <a:pt x="399" y="721"/>
                  </a:cubicBezTo>
                  <a:cubicBezTo>
                    <a:pt x="362" y="748"/>
                    <a:pt x="314" y="762"/>
                    <a:pt x="257" y="762"/>
                  </a:cubicBezTo>
                  <a:cubicBezTo>
                    <a:pt x="192" y="762"/>
                    <a:pt x="139" y="744"/>
                    <a:pt x="97" y="708"/>
                  </a:cubicBezTo>
                  <a:cubicBezTo>
                    <a:pt x="32" y="654"/>
                    <a:pt x="0" y="556"/>
                    <a:pt x="0" y="414"/>
                  </a:cubicBezTo>
                  <a:cubicBezTo>
                    <a:pt x="0" y="300"/>
                    <a:pt x="24" y="206"/>
                    <a:pt x="71" y="131"/>
                  </a:cubicBezTo>
                  <a:cubicBezTo>
                    <a:pt x="126" y="44"/>
                    <a:pt x="216" y="0"/>
                    <a:pt x="340" y="0"/>
                  </a:cubicBezTo>
                  <a:cubicBezTo>
                    <a:pt x="414" y="0"/>
                    <a:pt x="490" y="9"/>
                    <a:pt x="569" y="28"/>
                  </a:cubicBezTo>
                  <a:cubicBezTo>
                    <a:pt x="569" y="601"/>
                    <a:pt x="569" y="601"/>
                    <a:pt x="569" y="601"/>
                  </a:cubicBezTo>
                  <a:cubicBezTo>
                    <a:pt x="569" y="707"/>
                    <a:pt x="564" y="788"/>
                    <a:pt x="555" y="843"/>
                  </a:cubicBezTo>
                  <a:cubicBezTo>
                    <a:pt x="538" y="944"/>
                    <a:pt x="494" y="1013"/>
                    <a:pt x="422" y="1052"/>
                  </a:cubicBezTo>
                  <a:cubicBezTo>
                    <a:pt x="363" y="1083"/>
                    <a:pt x="286" y="1098"/>
                    <a:pt x="191" y="1098"/>
                  </a:cubicBezTo>
                  <a:cubicBezTo>
                    <a:pt x="164" y="1098"/>
                    <a:pt x="133" y="1096"/>
                    <a:pt x="98" y="1092"/>
                  </a:cubicBezTo>
                  <a:cubicBezTo>
                    <a:pt x="98" y="1018"/>
                    <a:pt x="98" y="1018"/>
                    <a:pt x="98" y="1018"/>
                  </a:cubicBezTo>
                  <a:cubicBezTo>
                    <a:pt x="130" y="1022"/>
                    <a:pt x="160" y="1024"/>
                    <a:pt x="190" y="1024"/>
                  </a:cubicBezTo>
                  <a:cubicBezTo>
                    <a:pt x="258" y="1024"/>
                    <a:pt x="308" y="1015"/>
                    <a:pt x="341" y="997"/>
                  </a:cubicBezTo>
                  <a:cubicBezTo>
                    <a:pt x="390" y="971"/>
                    <a:pt x="421" y="924"/>
                    <a:pt x="434" y="858"/>
                  </a:cubicBezTo>
                  <a:cubicBezTo>
                    <a:pt x="442" y="821"/>
                    <a:pt x="445" y="773"/>
                    <a:pt x="445" y="716"/>
                  </a:cubicBezTo>
                  <a:lnTo>
                    <a:pt x="445" y="677"/>
                  </a:lnTo>
                  <a:close/>
                  <a:moveTo>
                    <a:pt x="445" y="81"/>
                  </a:moveTo>
                  <a:cubicBezTo>
                    <a:pt x="411" y="77"/>
                    <a:pt x="380" y="74"/>
                    <a:pt x="353" y="74"/>
                  </a:cubicBezTo>
                  <a:cubicBezTo>
                    <a:pt x="301" y="74"/>
                    <a:pt x="260" y="85"/>
                    <a:pt x="231" y="106"/>
                  </a:cubicBezTo>
                  <a:cubicBezTo>
                    <a:pt x="197" y="130"/>
                    <a:pt x="171" y="173"/>
                    <a:pt x="152" y="233"/>
                  </a:cubicBezTo>
                  <a:cubicBezTo>
                    <a:pt x="135" y="287"/>
                    <a:pt x="126" y="348"/>
                    <a:pt x="126" y="419"/>
                  </a:cubicBezTo>
                  <a:cubicBezTo>
                    <a:pt x="126" y="517"/>
                    <a:pt x="142" y="589"/>
                    <a:pt x="174" y="633"/>
                  </a:cubicBezTo>
                  <a:cubicBezTo>
                    <a:pt x="199" y="669"/>
                    <a:pt x="233" y="687"/>
                    <a:pt x="274" y="687"/>
                  </a:cubicBezTo>
                  <a:cubicBezTo>
                    <a:pt x="308" y="687"/>
                    <a:pt x="341" y="676"/>
                    <a:pt x="371" y="654"/>
                  </a:cubicBezTo>
                  <a:cubicBezTo>
                    <a:pt x="401" y="631"/>
                    <a:pt x="423" y="602"/>
                    <a:pt x="435" y="566"/>
                  </a:cubicBezTo>
                  <a:cubicBezTo>
                    <a:pt x="442" y="547"/>
                    <a:pt x="445" y="520"/>
                    <a:pt x="445" y="483"/>
                  </a:cubicBezTo>
                  <a:lnTo>
                    <a:pt x="445" y="8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7" name="Freeform 59"/>
            <p:cNvSpPr>
              <a:spLocks/>
            </p:cNvSpPr>
            <p:nvPr userDrawn="1"/>
          </p:nvSpPr>
          <p:spPr bwMode="gray">
            <a:xfrm>
              <a:off x="4939"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6"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8" name="Freeform 60"/>
            <p:cNvSpPr>
              <a:spLocks noEditPoints="1"/>
            </p:cNvSpPr>
            <p:nvPr userDrawn="1"/>
          </p:nvSpPr>
          <p:spPr bwMode="gray">
            <a:xfrm>
              <a:off x="4963"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29" name="Freeform 61"/>
            <p:cNvSpPr>
              <a:spLocks/>
            </p:cNvSpPr>
            <p:nvPr userDrawn="1"/>
          </p:nvSpPr>
          <p:spPr bwMode="gray">
            <a:xfrm>
              <a:off x="5007" y="604"/>
              <a:ext cx="52" cy="42"/>
            </a:xfrm>
            <a:custGeom>
              <a:avLst/>
              <a:gdLst>
                <a:gd name="T0" fmla="*/ 0 w 933"/>
                <a:gd name="T1" fmla="*/ 742 h 742"/>
                <a:gd name="T2" fmla="*/ 0 w 933"/>
                <a:gd name="T3" fmla="*/ 28 h 742"/>
                <a:gd name="T4" fmla="*/ 267 w 933"/>
                <a:gd name="T5" fmla="*/ 0 h 742"/>
                <a:gd name="T6" fmla="*/ 460 w 933"/>
                <a:gd name="T7" fmla="*/ 46 h 742"/>
                <a:gd name="T8" fmla="*/ 691 w 933"/>
                <a:gd name="T9" fmla="*/ 0 h 742"/>
                <a:gd name="T10" fmla="*/ 912 w 933"/>
                <a:gd name="T11" fmla="*/ 114 h 742"/>
                <a:gd name="T12" fmla="*/ 933 w 933"/>
                <a:gd name="T13" fmla="*/ 299 h 742"/>
                <a:gd name="T14" fmla="*/ 933 w 933"/>
                <a:gd name="T15" fmla="*/ 742 h 742"/>
                <a:gd name="T16" fmla="*/ 809 w 933"/>
                <a:gd name="T17" fmla="*/ 742 h 742"/>
                <a:gd name="T18" fmla="*/ 809 w 933"/>
                <a:gd name="T19" fmla="*/ 306 h 742"/>
                <a:gd name="T20" fmla="*/ 790 w 933"/>
                <a:gd name="T21" fmla="*/ 135 h 742"/>
                <a:gd name="T22" fmla="*/ 675 w 933"/>
                <a:gd name="T23" fmla="*/ 74 h 742"/>
                <a:gd name="T24" fmla="*/ 528 w 933"/>
                <a:gd name="T25" fmla="*/ 108 h 742"/>
                <a:gd name="T26" fmla="*/ 528 w 933"/>
                <a:gd name="T27" fmla="*/ 742 h 742"/>
                <a:gd name="T28" fmla="*/ 405 w 933"/>
                <a:gd name="T29" fmla="*/ 742 h 742"/>
                <a:gd name="T30" fmla="*/ 405 w 933"/>
                <a:gd name="T31" fmla="*/ 301 h 742"/>
                <a:gd name="T32" fmla="*/ 385 w 933"/>
                <a:gd name="T33" fmla="*/ 135 h 742"/>
                <a:gd name="T34" fmla="*/ 267 w 933"/>
                <a:gd name="T35" fmla="*/ 74 h 742"/>
                <a:gd name="T36" fmla="*/ 124 w 933"/>
                <a:gd name="T37" fmla="*/ 90 h 742"/>
                <a:gd name="T38" fmla="*/ 124 w 933"/>
                <a:gd name="T39" fmla="*/ 742 h 742"/>
                <a:gd name="T40" fmla="*/ 0 w 933"/>
                <a:gd name="T41" fmla="*/ 742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33" h="742">
                  <a:moveTo>
                    <a:pt x="0" y="742"/>
                  </a:moveTo>
                  <a:cubicBezTo>
                    <a:pt x="0" y="28"/>
                    <a:pt x="0" y="28"/>
                    <a:pt x="0" y="28"/>
                  </a:cubicBezTo>
                  <a:cubicBezTo>
                    <a:pt x="113" y="9"/>
                    <a:pt x="202" y="0"/>
                    <a:pt x="267" y="0"/>
                  </a:cubicBezTo>
                  <a:cubicBezTo>
                    <a:pt x="352" y="0"/>
                    <a:pt x="417" y="15"/>
                    <a:pt x="460" y="46"/>
                  </a:cubicBezTo>
                  <a:cubicBezTo>
                    <a:pt x="538" y="15"/>
                    <a:pt x="615" y="0"/>
                    <a:pt x="691" y="0"/>
                  </a:cubicBezTo>
                  <a:cubicBezTo>
                    <a:pt x="808" y="0"/>
                    <a:pt x="881" y="38"/>
                    <a:pt x="912" y="114"/>
                  </a:cubicBezTo>
                  <a:cubicBezTo>
                    <a:pt x="926" y="149"/>
                    <a:pt x="933" y="211"/>
                    <a:pt x="933" y="299"/>
                  </a:cubicBezTo>
                  <a:cubicBezTo>
                    <a:pt x="933" y="742"/>
                    <a:pt x="933" y="742"/>
                    <a:pt x="933" y="742"/>
                  </a:cubicBezTo>
                  <a:cubicBezTo>
                    <a:pt x="809" y="742"/>
                    <a:pt x="809" y="742"/>
                    <a:pt x="809" y="742"/>
                  </a:cubicBezTo>
                  <a:cubicBezTo>
                    <a:pt x="809" y="306"/>
                    <a:pt x="809" y="306"/>
                    <a:pt x="809" y="306"/>
                  </a:cubicBezTo>
                  <a:cubicBezTo>
                    <a:pt x="809" y="222"/>
                    <a:pt x="803" y="164"/>
                    <a:pt x="790" y="135"/>
                  </a:cubicBezTo>
                  <a:cubicBezTo>
                    <a:pt x="771" y="94"/>
                    <a:pt x="733" y="74"/>
                    <a:pt x="675" y="74"/>
                  </a:cubicBezTo>
                  <a:cubicBezTo>
                    <a:pt x="627" y="74"/>
                    <a:pt x="578" y="86"/>
                    <a:pt x="528" y="108"/>
                  </a:cubicBezTo>
                  <a:cubicBezTo>
                    <a:pt x="528" y="742"/>
                    <a:pt x="528" y="742"/>
                    <a:pt x="528" y="742"/>
                  </a:cubicBezTo>
                  <a:cubicBezTo>
                    <a:pt x="405" y="742"/>
                    <a:pt x="405" y="742"/>
                    <a:pt x="405" y="742"/>
                  </a:cubicBezTo>
                  <a:cubicBezTo>
                    <a:pt x="405" y="301"/>
                    <a:pt x="405" y="301"/>
                    <a:pt x="405" y="301"/>
                  </a:cubicBezTo>
                  <a:cubicBezTo>
                    <a:pt x="405" y="219"/>
                    <a:pt x="398" y="164"/>
                    <a:pt x="385" y="135"/>
                  </a:cubicBezTo>
                  <a:cubicBezTo>
                    <a:pt x="366" y="94"/>
                    <a:pt x="327" y="74"/>
                    <a:pt x="267" y="74"/>
                  </a:cubicBezTo>
                  <a:cubicBezTo>
                    <a:pt x="221" y="74"/>
                    <a:pt x="173" y="80"/>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0" name="Freeform 62"/>
            <p:cNvSpPr>
              <a:spLocks noEditPoints="1"/>
            </p:cNvSpPr>
            <p:nvPr userDrawn="1"/>
          </p:nvSpPr>
          <p:spPr bwMode="gray">
            <a:xfrm>
              <a:off x="5069"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1" name="Freeform 63"/>
            <p:cNvSpPr>
              <a:spLocks/>
            </p:cNvSpPr>
            <p:nvPr userDrawn="1"/>
          </p:nvSpPr>
          <p:spPr bwMode="gray">
            <a:xfrm>
              <a:off x="5113"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2" name="Freeform 64"/>
            <p:cNvSpPr>
              <a:spLocks/>
            </p:cNvSpPr>
            <p:nvPr userDrawn="1"/>
          </p:nvSpPr>
          <p:spPr bwMode="gray">
            <a:xfrm>
              <a:off x="5138" y="604"/>
              <a:ext cx="17" cy="42"/>
            </a:xfrm>
            <a:custGeom>
              <a:avLst/>
              <a:gdLst>
                <a:gd name="T0" fmla="*/ 0 w 312"/>
                <a:gd name="T1" fmla="*/ 742 h 742"/>
                <a:gd name="T2" fmla="*/ 0 w 312"/>
                <a:gd name="T3" fmla="*/ 31 h 742"/>
                <a:gd name="T4" fmla="*/ 312 w 312"/>
                <a:gd name="T5" fmla="*/ 0 h 742"/>
                <a:gd name="T6" fmla="*/ 312 w 312"/>
                <a:gd name="T7" fmla="*/ 77 h 742"/>
                <a:gd name="T8" fmla="*/ 124 w 312"/>
                <a:gd name="T9" fmla="*/ 90 h 742"/>
                <a:gd name="T10" fmla="*/ 124 w 312"/>
                <a:gd name="T11" fmla="*/ 742 h 742"/>
                <a:gd name="T12" fmla="*/ 0 w 312"/>
                <a:gd name="T13" fmla="*/ 742 h 742"/>
              </a:gdLst>
              <a:ahLst/>
              <a:cxnLst>
                <a:cxn ang="0">
                  <a:pos x="T0" y="T1"/>
                </a:cxn>
                <a:cxn ang="0">
                  <a:pos x="T2" y="T3"/>
                </a:cxn>
                <a:cxn ang="0">
                  <a:pos x="T4" y="T5"/>
                </a:cxn>
                <a:cxn ang="0">
                  <a:pos x="T6" y="T7"/>
                </a:cxn>
                <a:cxn ang="0">
                  <a:pos x="T8" y="T9"/>
                </a:cxn>
                <a:cxn ang="0">
                  <a:pos x="T10" y="T11"/>
                </a:cxn>
                <a:cxn ang="0">
                  <a:pos x="T12" y="T13"/>
                </a:cxn>
              </a:cxnLst>
              <a:rect l="0" t="0" r="r" b="b"/>
              <a:pathLst>
                <a:path w="312" h="742">
                  <a:moveTo>
                    <a:pt x="0" y="742"/>
                  </a:moveTo>
                  <a:cubicBezTo>
                    <a:pt x="0" y="31"/>
                    <a:pt x="0" y="31"/>
                    <a:pt x="0" y="31"/>
                  </a:cubicBezTo>
                  <a:cubicBezTo>
                    <a:pt x="94" y="11"/>
                    <a:pt x="198" y="1"/>
                    <a:pt x="312" y="0"/>
                  </a:cubicBezTo>
                  <a:cubicBezTo>
                    <a:pt x="312" y="77"/>
                    <a:pt x="312" y="77"/>
                    <a:pt x="312" y="77"/>
                  </a:cubicBezTo>
                  <a:cubicBezTo>
                    <a:pt x="243" y="78"/>
                    <a:pt x="180" y="82"/>
                    <a:pt x="124" y="90"/>
                  </a:cubicBezTo>
                  <a:cubicBezTo>
                    <a:pt x="124" y="742"/>
                    <a:pt x="124" y="742"/>
                    <a:pt x="124" y="742"/>
                  </a:cubicBezTo>
                  <a:lnTo>
                    <a:pt x="0" y="74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3" name="Freeform 65"/>
            <p:cNvSpPr>
              <a:spLocks noEditPoints="1"/>
            </p:cNvSpPr>
            <p:nvPr userDrawn="1"/>
          </p:nvSpPr>
          <p:spPr bwMode="gray">
            <a:xfrm>
              <a:off x="5160" y="604"/>
              <a:ext cx="34" cy="43"/>
            </a:xfrm>
            <a:custGeom>
              <a:avLst/>
              <a:gdLst>
                <a:gd name="T0" fmla="*/ 304 w 607"/>
                <a:gd name="T1" fmla="*/ 0 h 762"/>
                <a:gd name="T2" fmla="*/ 534 w 607"/>
                <a:gd name="T3" fmla="*/ 103 h 762"/>
                <a:gd name="T4" fmla="*/ 607 w 607"/>
                <a:gd name="T5" fmla="*/ 381 h 762"/>
                <a:gd name="T6" fmla="*/ 534 w 607"/>
                <a:gd name="T7" fmla="*/ 659 h 762"/>
                <a:gd name="T8" fmla="*/ 305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5" y="762"/>
                  </a:cubicBezTo>
                  <a:cubicBezTo>
                    <a:pt x="102" y="762"/>
                    <a:pt x="0" y="633"/>
                    <a:pt x="0" y="375"/>
                  </a:cubicBezTo>
                  <a:cubicBezTo>
                    <a:pt x="0" y="260"/>
                    <a:pt x="24" y="169"/>
                    <a:pt x="73" y="103"/>
                  </a:cubicBezTo>
                  <a:cubicBezTo>
                    <a:pt x="123" y="34"/>
                    <a:pt x="200" y="0"/>
                    <a:pt x="304" y="0"/>
                  </a:cubicBezTo>
                  <a:close/>
                  <a:moveTo>
                    <a:pt x="304" y="74"/>
                  </a:moveTo>
                  <a:cubicBezTo>
                    <a:pt x="234" y="74"/>
                    <a:pt x="186" y="106"/>
                    <a:pt x="159" y="168"/>
                  </a:cubicBezTo>
                  <a:cubicBezTo>
                    <a:pt x="137" y="220"/>
                    <a:pt x="126" y="290"/>
                    <a:pt x="126" y="377"/>
                  </a:cubicBezTo>
                  <a:cubicBezTo>
                    <a:pt x="126" y="469"/>
                    <a:pt x="137" y="541"/>
                    <a:pt x="159" y="593"/>
                  </a:cubicBezTo>
                  <a:cubicBezTo>
                    <a:pt x="186"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4" name="Freeform 66"/>
            <p:cNvSpPr>
              <a:spLocks/>
            </p:cNvSpPr>
            <p:nvPr userDrawn="1"/>
          </p:nvSpPr>
          <p:spPr bwMode="gray">
            <a:xfrm>
              <a:off x="5198" y="605"/>
              <a:ext cx="52" cy="41"/>
            </a:xfrm>
            <a:custGeom>
              <a:avLst/>
              <a:gdLst>
                <a:gd name="T0" fmla="*/ 204 w 929"/>
                <a:gd name="T1" fmla="*/ 722 h 722"/>
                <a:gd name="T2" fmla="*/ 0 w 929"/>
                <a:gd name="T3" fmla="*/ 0 h 722"/>
                <a:gd name="T4" fmla="*/ 124 w 929"/>
                <a:gd name="T5" fmla="*/ 0 h 722"/>
                <a:gd name="T6" fmla="*/ 277 w 929"/>
                <a:gd name="T7" fmla="*/ 588 h 722"/>
                <a:gd name="T8" fmla="*/ 412 w 929"/>
                <a:gd name="T9" fmla="*/ 0 h 722"/>
                <a:gd name="T10" fmla="*/ 534 w 929"/>
                <a:gd name="T11" fmla="*/ 0 h 722"/>
                <a:gd name="T12" fmla="*/ 676 w 929"/>
                <a:gd name="T13" fmla="*/ 588 h 722"/>
                <a:gd name="T14" fmla="*/ 828 w 929"/>
                <a:gd name="T15" fmla="*/ 0 h 722"/>
                <a:gd name="T16" fmla="*/ 929 w 929"/>
                <a:gd name="T17" fmla="*/ 0 h 722"/>
                <a:gd name="T18" fmla="*/ 726 w 929"/>
                <a:gd name="T19" fmla="*/ 722 h 722"/>
                <a:gd name="T20" fmla="*/ 603 w 929"/>
                <a:gd name="T21" fmla="*/ 722 h 722"/>
                <a:gd name="T22" fmla="*/ 495 w 929"/>
                <a:gd name="T23" fmla="*/ 255 h 722"/>
                <a:gd name="T24" fmla="*/ 468 w 929"/>
                <a:gd name="T25" fmla="*/ 107 h 722"/>
                <a:gd name="T26" fmla="*/ 440 w 929"/>
                <a:gd name="T27" fmla="*/ 254 h 722"/>
                <a:gd name="T28" fmla="*/ 332 w 929"/>
                <a:gd name="T29" fmla="*/ 722 h 722"/>
                <a:gd name="T30" fmla="*/ 204 w 929"/>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29" h="722">
                  <a:moveTo>
                    <a:pt x="204" y="722"/>
                  </a:moveTo>
                  <a:cubicBezTo>
                    <a:pt x="0" y="0"/>
                    <a:pt x="0" y="0"/>
                    <a:pt x="0" y="0"/>
                  </a:cubicBezTo>
                  <a:cubicBezTo>
                    <a:pt x="124" y="0"/>
                    <a:pt x="124" y="0"/>
                    <a:pt x="124" y="0"/>
                  </a:cubicBezTo>
                  <a:cubicBezTo>
                    <a:pt x="277" y="588"/>
                    <a:pt x="277" y="588"/>
                    <a:pt x="277" y="588"/>
                  </a:cubicBezTo>
                  <a:cubicBezTo>
                    <a:pt x="412" y="0"/>
                    <a:pt x="412" y="0"/>
                    <a:pt x="412" y="0"/>
                  </a:cubicBezTo>
                  <a:cubicBezTo>
                    <a:pt x="534" y="0"/>
                    <a:pt x="534" y="0"/>
                    <a:pt x="534" y="0"/>
                  </a:cubicBezTo>
                  <a:cubicBezTo>
                    <a:pt x="676" y="588"/>
                    <a:pt x="676" y="588"/>
                    <a:pt x="676" y="588"/>
                  </a:cubicBezTo>
                  <a:cubicBezTo>
                    <a:pt x="828" y="0"/>
                    <a:pt x="828" y="0"/>
                    <a:pt x="828" y="0"/>
                  </a:cubicBezTo>
                  <a:cubicBezTo>
                    <a:pt x="929" y="0"/>
                    <a:pt x="929" y="0"/>
                    <a:pt x="929" y="0"/>
                  </a:cubicBezTo>
                  <a:cubicBezTo>
                    <a:pt x="726" y="722"/>
                    <a:pt x="726" y="722"/>
                    <a:pt x="726" y="722"/>
                  </a:cubicBezTo>
                  <a:cubicBezTo>
                    <a:pt x="603" y="722"/>
                    <a:pt x="603" y="722"/>
                    <a:pt x="603" y="722"/>
                  </a:cubicBezTo>
                  <a:cubicBezTo>
                    <a:pt x="495" y="255"/>
                    <a:pt x="495" y="255"/>
                    <a:pt x="495" y="255"/>
                  </a:cubicBezTo>
                  <a:cubicBezTo>
                    <a:pt x="487" y="221"/>
                    <a:pt x="478" y="172"/>
                    <a:pt x="468" y="107"/>
                  </a:cubicBezTo>
                  <a:cubicBezTo>
                    <a:pt x="460" y="159"/>
                    <a:pt x="451" y="208"/>
                    <a:pt x="440"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5" name="Freeform 67"/>
            <p:cNvSpPr>
              <a:spLocks/>
            </p:cNvSpPr>
            <p:nvPr userDrawn="1"/>
          </p:nvSpPr>
          <p:spPr bwMode="gray">
            <a:xfrm>
              <a:off x="5270" y="605"/>
              <a:ext cx="52" cy="41"/>
            </a:xfrm>
            <a:custGeom>
              <a:avLst/>
              <a:gdLst>
                <a:gd name="T0" fmla="*/ 204 w 930"/>
                <a:gd name="T1" fmla="*/ 722 h 722"/>
                <a:gd name="T2" fmla="*/ 0 w 930"/>
                <a:gd name="T3" fmla="*/ 0 h 722"/>
                <a:gd name="T4" fmla="*/ 125 w 930"/>
                <a:gd name="T5" fmla="*/ 0 h 722"/>
                <a:gd name="T6" fmla="*/ 277 w 930"/>
                <a:gd name="T7" fmla="*/ 588 h 722"/>
                <a:gd name="T8" fmla="*/ 412 w 930"/>
                <a:gd name="T9" fmla="*/ 0 h 722"/>
                <a:gd name="T10" fmla="*/ 535 w 930"/>
                <a:gd name="T11" fmla="*/ 0 h 722"/>
                <a:gd name="T12" fmla="*/ 676 w 930"/>
                <a:gd name="T13" fmla="*/ 588 h 722"/>
                <a:gd name="T14" fmla="*/ 829 w 930"/>
                <a:gd name="T15" fmla="*/ 0 h 722"/>
                <a:gd name="T16" fmla="*/ 930 w 930"/>
                <a:gd name="T17" fmla="*/ 0 h 722"/>
                <a:gd name="T18" fmla="*/ 726 w 930"/>
                <a:gd name="T19" fmla="*/ 722 h 722"/>
                <a:gd name="T20" fmla="*/ 604 w 930"/>
                <a:gd name="T21" fmla="*/ 722 h 722"/>
                <a:gd name="T22" fmla="*/ 495 w 930"/>
                <a:gd name="T23" fmla="*/ 255 h 722"/>
                <a:gd name="T24" fmla="*/ 468 w 930"/>
                <a:gd name="T25" fmla="*/ 107 h 722"/>
                <a:gd name="T26" fmla="*/ 441 w 930"/>
                <a:gd name="T27" fmla="*/ 254 h 722"/>
                <a:gd name="T28" fmla="*/ 332 w 930"/>
                <a:gd name="T29" fmla="*/ 722 h 722"/>
                <a:gd name="T30" fmla="*/ 204 w 930"/>
                <a:gd name="T31" fmla="*/ 722 h 7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30" h="722">
                  <a:moveTo>
                    <a:pt x="204" y="722"/>
                  </a:moveTo>
                  <a:cubicBezTo>
                    <a:pt x="0" y="0"/>
                    <a:pt x="0" y="0"/>
                    <a:pt x="0" y="0"/>
                  </a:cubicBezTo>
                  <a:cubicBezTo>
                    <a:pt x="125" y="0"/>
                    <a:pt x="125" y="0"/>
                    <a:pt x="125" y="0"/>
                  </a:cubicBezTo>
                  <a:cubicBezTo>
                    <a:pt x="277" y="588"/>
                    <a:pt x="277" y="588"/>
                    <a:pt x="277" y="588"/>
                  </a:cubicBezTo>
                  <a:cubicBezTo>
                    <a:pt x="412" y="0"/>
                    <a:pt x="412" y="0"/>
                    <a:pt x="412" y="0"/>
                  </a:cubicBezTo>
                  <a:cubicBezTo>
                    <a:pt x="535" y="0"/>
                    <a:pt x="535" y="0"/>
                    <a:pt x="535" y="0"/>
                  </a:cubicBezTo>
                  <a:cubicBezTo>
                    <a:pt x="676" y="588"/>
                    <a:pt x="676" y="588"/>
                    <a:pt x="676" y="588"/>
                  </a:cubicBezTo>
                  <a:cubicBezTo>
                    <a:pt x="829" y="0"/>
                    <a:pt x="829" y="0"/>
                    <a:pt x="829" y="0"/>
                  </a:cubicBezTo>
                  <a:cubicBezTo>
                    <a:pt x="930" y="0"/>
                    <a:pt x="930" y="0"/>
                    <a:pt x="930" y="0"/>
                  </a:cubicBezTo>
                  <a:cubicBezTo>
                    <a:pt x="726" y="722"/>
                    <a:pt x="726" y="722"/>
                    <a:pt x="726" y="722"/>
                  </a:cubicBezTo>
                  <a:cubicBezTo>
                    <a:pt x="604" y="722"/>
                    <a:pt x="604" y="722"/>
                    <a:pt x="604" y="722"/>
                  </a:cubicBezTo>
                  <a:cubicBezTo>
                    <a:pt x="495" y="255"/>
                    <a:pt x="495" y="255"/>
                    <a:pt x="495" y="255"/>
                  </a:cubicBezTo>
                  <a:cubicBezTo>
                    <a:pt x="488" y="221"/>
                    <a:pt x="479" y="172"/>
                    <a:pt x="468" y="107"/>
                  </a:cubicBezTo>
                  <a:cubicBezTo>
                    <a:pt x="460" y="159"/>
                    <a:pt x="451" y="208"/>
                    <a:pt x="441" y="254"/>
                  </a:cubicBezTo>
                  <a:cubicBezTo>
                    <a:pt x="332" y="722"/>
                    <a:pt x="332" y="722"/>
                    <a:pt x="332" y="722"/>
                  </a:cubicBezTo>
                  <a:lnTo>
                    <a:pt x="204" y="722"/>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6" name="Freeform 68"/>
            <p:cNvSpPr>
              <a:spLocks noEditPoints="1"/>
            </p:cNvSpPr>
            <p:nvPr userDrawn="1"/>
          </p:nvSpPr>
          <p:spPr bwMode="gray">
            <a:xfrm>
              <a:off x="5329" y="591"/>
              <a:ext cx="9" cy="55"/>
            </a:xfrm>
            <a:custGeom>
              <a:avLst/>
              <a:gdLst>
                <a:gd name="T0" fmla="*/ 76 w 151"/>
                <a:gd name="T1" fmla="*/ 0 h 987"/>
                <a:gd name="T2" fmla="*/ 132 w 151"/>
                <a:gd name="T3" fmla="*/ 25 h 987"/>
                <a:gd name="T4" fmla="*/ 151 w 151"/>
                <a:gd name="T5" fmla="*/ 76 h 987"/>
                <a:gd name="T6" fmla="*/ 126 w 151"/>
                <a:gd name="T7" fmla="*/ 132 h 987"/>
                <a:gd name="T8" fmla="*/ 75 w 151"/>
                <a:gd name="T9" fmla="*/ 151 h 987"/>
                <a:gd name="T10" fmla="*/ 20 w 151"/>
                <a:gd name="T11" fmla="*/ 127 h 987"/>
                <a:gd name="T12" fmla="*/ 0 w 151"/>
                <a:gd name="T13" fmla="*/ 75 h 987"/>
                <a:gd name="T14" fmla="*/ 25 w 151"/>
                <a:gd name="T15" fmla="*/ 20 h 987"/>
                <a:gd name="T16" fmla="*/ 76 w 151"/>
                <a:gd name="T17" fmla="*/ 0 h 987"/>
                <a:gd name="T18" fmla="*/ 15 w 151"/>
                <a:gd name="T19" fmla="*/ 987 h 987"/>
                <a:gd name="T20" fmla="*/ 15 w 151"/>
                <a:gd name="T21" fmla="*/ 265 h 987"/>
                <a:gd name="T22" fmla="*/ 139 w 151"/>
                <a:gd name="T23" fmla="*/ 265 h 987"/>
                <a:gd name="T24" fmla="*/ 139 w 151"/>
                <a:gd name="T25" fmla="*/ 987 h 987"/>
                <a:gd name="T26" fmla="*/ 15 w 151"/>
                <a:gd name="T27" fmla="*/ 987 h 9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1" h="987">
                  <a:moveTo>
                    <a:pt x="76" y="0"/>
                  </a:moveTo>
                  <a:cubicBezTo>
                    <a:pt x="98" y="0"/>
                    <a:pt x="117" y="9"/>
                    <a:pt x="132" y="25"/>
                  </a:cubicBezTo>
                  <a:cubicBezTo>
                    <a:pt x="145" y="40"/>
                    <a:pt x="151" y="57"/>
                    <a:pt x="151" y="76"/>
                  </a:cubicBezTo>
                  <a:cubicBezTo>
                    <a:pt x="151" y="98"/>
                    <a:pt x="143" y="117"/>
                    <a:pt x="126" y="132"/>
                  </a:cubicBezTo>
                  <a:cubicBezTo>
                    <a:pt x="112" y="145"/>
                    <a:pt x="95" y="151"/>
                    <a:pt x="75" y="151"/>
                  </a:cubicBezTo>
                  <a:cubicBezTo>
                    <a:pt x="53" y="151"/>
                    <a:pt x="34" y="143"/>
                    <a:pt x="20" y="127"/>
                  </a:cubicBezTo>
                  <a:cubicBezTo>
                    <a:pt x="7" y="112"/>
                    <a:pt x="0" y="95"/>
                    <a:pt x="0" y="75"/>
                  </a:cubicBezTo>
                  <a:cubicBezTo>
                    <a:pt x="0" y="53"/>
                    <a:pt x="9" y="35"/>
                    <a:pt x="25" y="20"/>
                  </a:cubicBezTo>
                  <a:cubicBezTo>
                    <a:pt x="39" y="7"/>
                    <a:pt x="56" y="0"/>
                    <a:pt x="76" y="0"/>
                  </a:cubicBezTo>
                  <a:close/>
                  <a:moveTo>
                    <a:pt x="15" y="987"/>
                  </a:moveTo>
                  <a:cubicBezTo>
                    <a:pt x="15" y="265"/>
                    <a:pt x="15" y="265"/>
                    <a:pt x="15" y="265"/>
                  </a:cubicBezTo>
                  <a:cubicBezTo>
                    <a:pt x="139" y="265"/>
                    <a:pt x="139" y="265"/>
                    <a:pt x="139" y="265"/>
                  </a:cubicBezTo>
                  <a:cubicBezTo>
                    <a:pt x="139" y="987"/>
                    <a:pt x="139" y="987"/>
                    <a:pt x="139" y="987"/>
                  </a:cubicBezTo>
                  <a:lnTo>
                    <a:pt x="15" y="9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7" name="Freeform 69"/>
            <p:cNvSpPr>
              <a:spLocks/>
            </p:cNvSpPr>
            <p:nvPr userDrawn="1"/>
          </p:nvSpPr>
          <p:spPr bwMode="gray">
            <a:xfrm>
              <a:off x="5350" y="595"/>
              <a:ext cx="18" cy="51"/>
            </a:xfrm>
            <a:custGeom>
              <a:avLst/>
              <a:gdLst>
                <a:gd name="T0" fmla="*/ 0 w 318"/>
                <a:gd name="T1" fmla="*/ 0 h 917"/>
                <a:gd name="T2" fmla="*/ 124 w 318"/>
                <a:gd name="T3" fmla="*/ 0 h 917"/>
                <a:gd name="T4" fmla="*/ 124 w 318"/>
                <a:gd name="T5" fmla="*/ 195 h 917"/>
                <a:gd name="T6" fmla="*/ 318 w 318"/>
                <a:gd name="T7" fmla="*/ 195 h 917"/>
                <a:gd name="T8" fmla="*/ 318 w 318"/>
                <a:gd name="T9" fmla="*/ 273 h 917"/>
                <a:gd name="T10" fmla="*/ 124 w 318"/>
                <a:gd name="T11" fmla="*/ 273 h 917"/>
                <a:gd name="T12" fmla="*/ 124 w 318"/>
                <a:gd name="T13" fmla="*/ 656 h 917"/>
                <a:gd name="T14" fmla="*/ 156 w 318"/>
                <a:gd name="T15" fmla="*/ 804 h 917"/>
                <a:gd name="T16" fmla="*/ 225 w 318"/>
                <a:gd name="T17" fmla="*/ 836 h 917"/>
                <a:gd name="T18" fmla="*/ 277 w 318"/>
                <a:gd name="T19" fmla="*/ 838 h 917"/>
                <a:gd name="T20" fmla="*/ 318 w 318"/>
                <a:gd name="T21" fmla="*/ 838 h 917"/>
                <a:gd name="T22" fmla="*/ 318 w 318"/>
                <a:gd name="T23" fmla="*/ 917 h 917"/>
                <a:gd name="T24" fmla="*/ 251 w 318"/>
                <a:gd name="T25" fmla="*/ 917 h 917"/>
                <a:gd name="T26" fmla="*/ 127 w 318"/>
                <a:gd name="T27" fmla="*/ 904 h 917"/>
                <a:gd name="T28" fmla="*/ 11 w 318"/>
                <a:gd name="T29" fmla="*/ 782 h 917"/>
                <a:gd name="T30" fmla="*/ 0 w 318"/>
                <a:gd name="T31" fmla="*/ 638 h 917"/>
                <a:gd name="T32" fmla="*/ 0 w 318"/>
                <a:gd name="T33" fmla="*/ 0 h 9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18" h="917">
                  <a:moveTo>
                    <a:pt x="0" y="0"/>
                  </a:moveTo>
                  <a:cubicBezTo>
                    <a:pt x="124" y="0"/>
                    <a:pt x="124" y="0"/>
                    <a:pt x="124" y="0"/>
                  </a:cubicBezTo>
                  <a:cubicBezTo>
                    <a:pt x="124" y="195"/>
                    <a:pt x="124" y="195"/>
                    <a:pt x="124" y="195"/>
                  </a:cubicBezTo>
                  <a:cubicBezTo>
                    <a:pt x="318" y="195"/>
                    <a:pt x="318" y="195"/>
                    <a:pt x="318" y="195"/>
                  </a:cubicBezTo>
                  <a:cubicBezTo>
                    <a:pt x="318" y="273"/>
                    <a:pt x="318" y="273"/>
                    <a:pt x="318" y="273"/>
                  </a:cubicBezTo>
                  <a:cubicBezTo>
                    <a:pt x="124" y="273"/>
                    <a:pt x="124" y="273"/>
                    <a:pt x="124" y="273"/>
                  </a:cubicBezTo>
                  <a:cubicBezTo>
                    <a:pt x="124" y="656"/>
                    <a:pt x="124" y="656"/>
                    <a:pt x="124" y="656"/>
                  </a:cubicBezTo>
                  <a:cubicBezTo>
                    <a:pt x="124" y="729"/>
                    <a:pt x="135" y="778"/>
                    <a:pt x="156" y="804"/>
                  </a:cubicBezTo>
                  <a:cubicBezTo>
                    <a:pt x="171" y="821"/>
                    <a:pt x="194" y="832"/>
                    <a:pt x="225" y="836"/>
                  </a:cubicBezTo>
                  <a:cubicBezTo>
                    <a:pt x="235" y="837"/>
                    <a:pt x="252" y="838"/>
                    <a:pt x="277" y="838"/>
                  </a:cubicBezTo>
                  <a:cubicBezTo>
                    <a:pt x="318" y="838"/>
                    <a:pt x="318" y="838"/>
                    <a:pt x="318" y="838"/>
                  </a:cubicBezTo>
                  <a:cubicBezTo>
                    <a:pt x="318" y="917"/>
                    <a:pt x="318" y="917"/>
                    <a:pt x="318" y="917"/>
                  </a:cubicBezTo>
                  <a:cubicBezTo>
                    <a:pt x="251" y="917"/>
                    <a:pt x="251" y="917"/>
                    <a:pt x="251" y="917"/>
                  </a:cubicBezTo>
                  <a:cubicBezTo>
                    <a:pt x="198" y="917"/>
                    <a:pt x="157" y="913"/>
                    <a:pt x="127" y="904"/>
                  </a:cubicBezTo>
                  <a:cubicBezTo>
                    <a:pt x="64" y="887"/>
                    <a:pt x="25" y="846"/>
                    <a:pt x="11" y="782"/>
                  </a:cubicBezTo>
                  <a:cubicBezTo>
                    <a:pt x="4" y="747"/>
                    <a:pt x="0" y="699"/>
                    <a:pt x="0" y="638"/>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8" name="Freeform 70"/>
            <p:cNvSpPr>
              <a:spLocks/>
            </p:cNvSpPr>
            <p:nvPr userDrawn="1"/>
          </p:nvSpPr>
          <p:spPr bwMode="gray">
            <a:xfrm>
              <a:off x="5376" y="585"/>
              <a:ext cx="31" cy="61"/>
            </a:xfrm>
            <a:custGeom>
              <a:avLst/>
              <a:gdLst>
                <a:gd name="T0" fmla="*/ 0 w 548"/>
                <a:gd name="T1" fmla="*/ 1087 h 1087"/>
                <a:gd name="T2" fmla="*/ 0 w 548"/>
                <a:gd name="T3" fmla="*/ 0 h 1087"/>
                <a:gd name="T4" fmla="*/ 124 w 548"/>
                <a:gd name="T5" fmla="*/ 0 h 1087"/>
                <a:gd name="T6" fmla="*/ 124 w 548"/>
                <a:gd name="T7" fmla="*/ 382 h 1087"/>
                <a:gd name="T8" fmla="*/ 306 w 548"/>
                <a:gd name="T9" fmla="*/ 345 h 1087"/>
                <a:gd name="T10" fmla="*/ 526 w 548"/>
                <a:gd name="T11" fmla="*/ 458 h 1087"/>
                <a:gd name="T12" fmla="*/ 548 w 548"/>
                <a:gd name="T13" fmla="*/ 644 h 1087"/>
                <a:gd name="T14" fmla="*/ 548 w 548"/>
                <a:gd name="T15" fmla="*/ 1087 h 1087"/>
                <a:gd name="T16" fmla="*/ 425 w 548"/>
                <a:gd name="T17" fmla="*/ 1087 h 1087"/>
                <a:gd name="T18" fmla="*/ 425 w 548"/>
                <a:gd name="T19" fmla="*/ 624 h 1087"/>
                <a:gd name="T20" fmla="*/ 403 w 548"/>
                <a:gd name="T21" fmla="*/ 477 h 1087"/>
                <a:gd name="T22" fmla="*/ 294 w 548"/>
                <a:gd name="T23" fmla="*/ 419 h 1087"/>
                <a:gd name="T24" fmla="*/ 124 w 548"/>
                <a:gd name="T25" fmla="*/ 463 h 1087"/>
                <a:gd name="T26" fmla="*/ 124 w 548"/>
                <a:gd name="T27" fmla="*/ 1087 h 1087"/>
                <a:gd name="T28" fmla="*/ 0 w 548"/>
                <a:gd name="T29" fmla="*/ 1087 h 10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8" h="1087">
                  <a:moveTo>
                    <a:pt x="0" y="1087"/>
                  </a:moveTo>
                  <a:cubicBezTo>
                    <a:pt x="0" y="0"/>
                    <a:pt x="0" y="0"/>
                    <a:pt x="0" y="0"/>
                  </a:cubicBezTo>
                  <a:cubicBezTo>
                    <a:pt x="124" y="0"/>
                    <a:pt x="124" y="0"/>
                    <a:pt x="124" y="0"/>
                  </a:cubicBezTo>
                  <a:cubicBezTo>
                    <a:pt x="124" y="382"/>
                    <a:pt x="124" y="382"/>
                    <a:pt x="124" y="382"/>
                  </a:cubicBezTo>
                  <a:cubicBezTo>
                    <a:pt x="188" y="357"/>
                    <a:pt x="249" y="345"/>
                    <a:pt x="306" y="345"/>
                  </a:cubicBezTo>
                  <a:cubicBezTo>
                    <a:pt x="420" y="345"/>
                    <a:pt x="493" y="382"/>
                    <a:pt x="526" y="458"/>
                  </a:cubicBezTo>
                  <a:cubicBezTo>
                    <a:pt x="541" y="492"/>
                    <a:pt x="548" y="554"/>
                    <a:pt x="548" y="644"/>
                  </a:cubicBezTo>
                  <a:cubicBezTo>
                    <a:pt x="548" y="1087"/>
                    <a:pt x="548" y="1087"/>
                    <a:pt x="548" y="1087"/>
                  </a:cubicBezTo>
                  <a:cubicBezTo>
                    <a:pt x="425" y="1087"/>
                    <a:pt x="425" y="1087"/>
                    <a:pt x="425" y="1087"/>
                  </a:cubicBezTo>
                  <a:cubicBezTo>
                    <a:pt x="425" y="624"/>
                    <a:pt x="425" y="624"/>
                    <a:pt x="425" y="624"/>
                  </a:cubicBezTo>
                  <a:cubicBezTo>
                    <a:pt x="425" y="555"/>
                    <a:pt x="418" y="506"/>
                    <a:pt x="403" y="477"/>
                  </a:cubicBezTo>
                  <a:cubicBezTo>
                    <a:pt x="384" y="439"/>
                    <a:pt x="347" y="419"/>
                    <a:pt x="294" y="419"/>
                  </a:cubicBezTo>
                  <a:cubicBezTo>
                    <a:pt x="245" y="419"/>
                    <a:pt x="189" y="434"/>
                    <a:pt x="124" y="463"/>
                  </a:cubicBezTo>
                  <a:cubicBezTo>
                    <a:pt x="124" y="1087"/>
                    <a:pt x="124" y="1087"/>
                    <a:pt x="124" y="1087"/>
                  </a:cubicBezTo>
                  <a:lnTo>
                    <a:pt x="0" y="108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39" name="Freeform 71"/>
            <p:cNvSpPr>
              <a:spLocks/>
            </p:cNvSpPr>
            <p:nvPr userDrawn="1"/>
          </p:nvSpPr>
          <p:spPr bwMode="gray">
            <a:xfrm>
              <a:off x="5432" y="605"/>
              <a:ext cx="34" cy="60"/>
            </a:xfrm>
            <a:custGeom>
              <a:avLst/>
              <a:gdLst>
                <a:gd name="T0" fmla="*/ 15 w 34"/>
                <a:gd name="T1" fmla="*/ 41 h 60"/>
                <a:gd name="T2" fmla="*/ 0 w 34"/>
                <a:gd name="T3" fmla="*/ 0 h 60"/>
                <a:gd name="T4" fmla="*/ 7 w 34"/>
                <a:gd name="T5" fmla="*/ 0 h 60"/>
                <a:gd name="T6" fmla="*/ 18 w 34"/>
                <a:gd name="T7" fmla="*/ 33 h 60"/>
                <a:gd name="T8" fmla="*/ 28 w 34"/>
                <a:gd name="T9" fmla="*/ 0 h 60"/>
                <a:gd name="T10" fmla="*/ 34 w 34"/>
                <a:gd name="T11" fmla="*/ 0 h 60"/>
                <a:gd name="T12" fmla="*/ 14 w 34"/>
                <a:gd name="T13" fmla="*/ 60 h 60"/>
                <a:gd name="T14" fmla="*/ 8 w 34"/>
                <a:gd name="T15" fmla="*/ 60 h 60"/>
                <a:gd name="T16" fmla="*/ 15 w 34"/>
                <a:gd name="T17" fmla="*/ 4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60">
                  <a:moveTo>
                    <a:pt x="15" y="41"/>
                  </a:moveTo>
                  <a:lnTo>
                    <a:pt x="0" y="0"/>
                  </a:lnTo>
                  <a:lnTo>
                    <a:pt x="7" y="0"/>
                  </a:lnTo>
                  <a:lnTo>
                    <a:pt x="18" y="33"/>
                  </a:lnTo>
                  <a:lnTo>
                    <a:pt x="28" y="0"/>
                  </a:lnTo>
                  <a:lnTo>
                    <a:pt x="34" y="0"/>
                  </a:lnTo>
                  <a:lnTo>
                    <a:pt x="14" y="60"/>
                  </a:lnTo>
                  <a:lnTo>
                    <a:pt x="8" y="60"/>
                  </a:lnTo>
                  <a:lnTo>
                    <a:pt x="15" y="4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0" name="Freeform 72"/>
            <p:cNvSpPr>
              <a:spLocks noEditPoints="1"/>
            </p:cNvSpPr>
            <p:nvPr userDrawn="1"/>
          </p:nvSpPr>
          <p:spPr bwMode="gray">
            <a:xfrm>
              <a:off x="5470" y="604"/>
              <a:ext cx="34" cy="43"/>
            </a:xfrm>
            <a:custGeom>
              <a:avLst/>
              <a:gdLst>
                <a:gd name="T0" fmla="*/ 304 w 607"/>
                <a:gd name="T1" fmla="*/ 0 h 762"/>
                <a:gd name="T2" fmla="*/ 534 w 607"/>
                <a:gd name="T3" fmla="*/ 103 h 762"/>
                <a:gd name="T4" fmla="*/ 607 w 607"/>
                <a:gd name="T5" fmla="*/ 381 h 762"/>
                <a:gd name="T6" fmla="*/ 534 w 607"/>
                <a:gd name="T7" fmla="*/ 659 h 762"/>
                <a:gd name="T8" fmla="*/ 304 w 607"/>
                <a:gd name="T9" fmla="*/ 762 h 762"/>
                <a:gd name="T10" fmla="*/ 0 w 607"/>
                <a:gd name="T11" fmla="*/ 375 h 762"/>
                <a:gd name="T12" fmla="*/ 73 w 607"/>
                <a:gd name="T13" fmla="*/ 103 h 762"/>
                <a:gd name="T14" fmla="*/ 304 w 607"/>
                <a:gd name="T15" fmla="*/ 0 h 762"/>
                <a:gd name="T16" fmla="*/ 304 w 607"/>
                <a:gd name="T17" fmla="*/ 74 h 762"/>
                <a:gd name="T18" fmla="*/ 159 w 607"/>
                <a:gd name="T19" fmla="*/ 168 h 762"/>
                <a:gd name="T20" fmla="*/ 126 w 607"/>
                <a:gd name="T21" fmla="*/ 377 h 762"/>
                <a:gd name="T22" fmla="*/ 159 w 607"/>
                <a:gd name="T23" fmla="*/ 593 h 762"/>
                <a:gd name="T24" fmla="*/ 304 w 607"/>
                <a:gd name="T25" fmla="*/ 687 h 762"/>
                <a:gd name="T26" fmla="*/ 448 w 607"/>
                <a:gd name="T27" fmla="*/ 593 h 762"/>
                <a:gd name="T28" fmla="*/ 481 w 607"/>
                <a:gd name="T29" fmla="*/ 380 h 762"/>
                <a:gd name="T30" fmla="*/ 448 w 607"/>
                <a:gd name="T31" fmla="*/ 168 h 762"/>
                <a:gd name="T32" fmla="*/ 304 w 607"/>
                <a:gd name="T33" fmla="*/ 74 h 7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07" h="762">
                  <a:moveTo>
                    <a:pt x="304" y="0"/>
                  </a:moveTo>
                  <a:cubicBezTo>
                    <a:pt x="407" y="0"/>
                    <a:pt x="484" y="34"/>
                    <a:pt x="534" y="103"/>
                  </a:cubicBezTo>
                  <a:cubicBezTo>
                    <a:pt x="583" y="169"/>
                    <a:pt x="607" y="262"/>
                    <a:pt x="607" y="381"/>
                  </a:cubicBezTo>
                  <a:cubicBezTo>
                    <a:pt x="607" y="499"/>
                    <a:pt x="583" y="591"/>
                    <a:pt x="534" y="659"/>
                  </a:cubicBezTo>
                  <a:cubicBezTo>
                    <a:pt x="485" y="727"/>
                    <a:pt x="408" y="762"/>
                    <a:pt x="304" y="762"/>
                  </a:cubicBezTo>
                  <a:cubicBezTo>
                    <a:pt x="101" y="762"/>
                    <a:pt x="0" y="633"/>
                    <a:pt x="0" y="375"/>
                  </a:cubicBezTo>
                  <a:cubicBezTo>
                    <a:pt x="0" y="260"/>
                    <a:pt x="24" y="169"/>
                    <a:pt x="73" y="103"/>
                  </a:cubicBezTo>
                  <a:cubicBezTo>
                    <a:pt x="123" y="34"/>
                    <a:pt x="200" y="0"/>
                    <a:pt x="304" y="0"/>
                  </a:cubicBezTo>
                  <a:close/>
                  <a:moveTo>
                    <a:pt x="304" y="74"/>
                  </a:moveTo>
                  <a:cubicBezTo>
                    <a:pt x="234" y="74"/>
                    <a:pt x="185" y="106"/>
                    <a:pt x="159" y="168"/>
                  </a:cubicBezTo>
                  <a:cubicBezTo>
                    <a:pt x="137" y="220"/>
                    <a:pt x="126" y="290"/>
                    <a:pt x="126" y="377"/>
                  </a:cubicBezTo>
                  <a:cubicBezTo>
                    <a:pt x="126" y="469"/>
                    <a:pt x="137" y="541"/>
                    <a:pt x="159" y="593"/>
                  </a:cubicBezTo>
                  <a:cubicBezTo>
                    <a:pt x="185" y="655"/>
                    <a:pt x="234" y="687"/>
                    <a:pt x="304" y="687"/>
                  </a:cubicBezTo>
                  <a:cubicBezTo>
                    <a:pt x="374" y="687"/>
                    <a:pt x="422" y="655"/>
                    <a:pt x="448" y="593"/>
                  </a:cubicBezTo>
                  <a:cubicBezTo>
                    <a:pt x="470" y="541"/>
                    <a:pt x="481" y="470"/>
                    <a:pt x="481" y="380"/>
                  </a:cubicBezTo>
                  <a:cubicBezTo>
                    <a:pt x="481" y="289"/>
                    <a:pt x="470" y="219"/>
                    <a:pt x="448" y="168"/>
                  </a:cubicBezTo>
                  <a:cubicBezTo>
                    <a:pt x="421" y="106"/>
                    <a:pt x="373" y="74"/>
                    <a:pt x="304" y="7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1" name="Freeform 73"/>
            <p:cNvSpPr>
              <a:spLocks/>
            </p:cNvSpPr>
            <p:nvPr userDrawn="1"/>
          </p:nvSpPr>
          <p:spPr bwMode="gray">
            <a:xfrm>
              <a:off x="5514" y="605"/>
              <a:ext cx="29" cy="42"/>
            </a:xfrm>
            <a:custGeom>
              <a:avLst/>
              <a:gdLst>
                <a:gd name="T0" fmla="*/ 0 w 527"/>
                <a:gd name="T1" fmla="*/ 0 h 742"/>
                <a:gd name="T2" fmla="*/ 123 w 527"/>
                <a:gd name="T3" fmla="*/ 0 h 742"/>
                <a:gd name="T4" fmla="*/ 123 w 527"/>
                <a:gd name="T5" fmla="*/ 445 h 742"/>
                <a:gd name="T6" fmla="*/ 145 w 527"/>
                <a:gd name="T7" fmla="*/ 609 h 742"/>
                <a:gd name="T8" fmla="*/ 197 w 527"/>
                <a:gd name="T9" fmla="*/ 656 h 742"/>
                <a:gd name="T10" fmla="*/ 276 w 527"/>
                <a:gd name="T11" fmla="*/ 667 h 742"/>
                <a:gd name="T12" fmla="*/ 403 w 527"/>
                <a:gd name="T13" fmla="*/ 648 h 742"/>
                <a:gd name="T14" fmla="*/ 403 w 527"/>
                <a:gd name="T15" fmla="*/ 0 h 742"/>
                <a:gd name="T16" fmla="*/ 527 w 527"/>
                <a:gd name="T17" fmla="*/ 0 h 742"/>
                <a:gd name="T18" fmla="*/ 527 w 527"/>
                <a:gd name="T19" fmla="*/ 710 h 742"/>
                <a:gd name="T20" fmla="*/ 269 w 527"/>
                <a:gd name="T21" fmla="*/ 742 h 742"/>
                <a:gd name="T22" fmla="*/ 86 w 527"/>
                <a:gd name="T23" fmla="*/ 703 h 742"/>
                <a:gd name="T24" fmla="*/ 6 w 527"/>
                <a:gd name="T25" fmla="*/ 567 h 742"/>
                <a:gd name="T26" fmla="*/ 0 w 527"/>
                <a:gd name="T27" fmla="*/ 454 h 742"/>
                <a:gd name="T28" fmla="*/ 0 w 527"/>
                <a:gd name="T29" fmla="*/ 0 h 7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27" h="742">
                  <a:moveTo>
                    <a:pt x="0" y="0"/>
                  </a:moveTo>
                  <a:cubicBezTo>
                    <a:pt x="123" y="0"/>
                    <a:pt x="123" y="0"/>
                    <a:pt x="123" y="0"/>
                  </a:cubicBezTo>
                  <a:cubicBezTo>
                    <a:pt x="123" y="445"/>
                    <a:pt x="123" y="445"/>
                    <a:pt x="123" y="445"/>
                  </a:cubicBezTo>
                  <a:cubicBezTo>
                    <a:pt x="123" y="527"/>
                    <a:pt x="131" y="582"/>
                    <a:pt x="145" y="609"/>
                  </a:cubicBezTo>
                  <a:cubicBezTo>
                    <a:pt x="157" y="632"/>
                    <a:pt x="174" y="648"/>
                    <a:pt x="197" y="656"/>
                  </a:cubicBezTo>
                  <a:cubicBezTo>
                    <a:pt x="216" y="663"/>
                    <a:pt x="242" y="667"/>
                    <a:pt x="276" y="667"/>
                  </a:cubicBezTo>
                  <a:cubicBezTo>
                    <a:pt x="317" y="667"/>
                    <a:pt x="359" y="661"/>
                    <a:pt x="403" y="648"/>
                  </a:cubicBezTo>
                  <a:cubicBezTo>
                    <a:pt x="403" y="0"/>
                    <a:pt x="403" y="0"/>
                    <a:pt x="403" y="0"/>
                  </a:cubicBezTo>
                  <a:cubicBezTo>
                    <a:pt x="527" y="0"/>
                    <a:pt x="527" y="0"/>
                    <a:pt x="527" y="0"/>
                  </a:cubicBezTo>
                  <a:cubicBezTo>
                    <a:pt x="527" y="710"/>
                    <a:pt x="527" y="710"/>
                    <a:pt x="527" y="710"/>
                  </a:cubicBezTo>
                  <a:cubicBezTo>
                    <a:pt x="435" y="731"/>
                    <a:pt x="349" y="742"/>
                    <a:pt x="269" y="742"/>
                  </a:cubicBezTo>
                  <a:cubicBezTo>
                    <a:pt x="187" y="742"/>
                    <a:pt x="126" y="729"/>
                    <a:pt x="86" y="703"/>
                  </a:cubicBezTo>
                  <a:cubicBezTo>
                    <a:pt x="41" y="674"/>
                    <a:pt x="14" y="629"/>
                    <a:pt x="6" y="567"/>
                  </a:cubicBezTo>
                  <a:cubicBezTo>
                    <a:pt x="2" y="539"/>
                    <a:pt x="0" y="501"/>
                    <a:pt x="0" y="454"/>
                  </a:cubicBezTo>
                  <a:lnTo>
                    <a:pt x="0"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2" name="Freeform 74"/>
            <p:cNvSpPr>
              <a:spLocks/>
            </p:cNvSpPr>
            <p:nvPr userDrawn="1"/>
          </p:nvSpPr>
          <p:spPr bwMode="gray">
            <a:xfrm>
              <a:off x="5115" y="216"/>
              <a:ext cx="132" cy="10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3" name="Freeform 75"/>
            <p:cNvSpPr>
              <a:spLocks/>
            </p:cNvSpPr>
            <p:nvPr userDrawn="1"/>
          </p:nvSpPr>
          <p:spPr bwMode="gray">
            <a:xfrm>
              <a:off x="4899" y="327"/>
              <a:ext cx="91" cy="148"/>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4" name="Freeform 76"/>
            <p:cNvSpPr>
              <a:spLocks/>
            </p:cNvSpPr>
            <p:nvPr userDrawn="1"/>
          </p:nvSpPr>
          <p:spPr bwMode="gray">
            <a:xfrm>
              <a:off x="5114" y="327"/>
              <a:ext cx="60" cy="207"/>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5" name="Freeform 77"/>
            <p:cNvSpPr>
              <a:spLocks/>
            </p:cNvSpPr>
            <p:nvPr userDrawn="1"/>
          </p:nvSpPr>
          <p:spPr bwMode="gray">
            <a:xfrm>
              <a:off x="5180" y="327"/>
              <a:ext cx="47" cy="148"/>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6" name="Freeform 78"/>
            <p:cNvSpPr>
              <a:spLocks/>
            </p:cNvSpPr>
            <p:nvPr userDrawn="1"/>
          </p:nvSpPr>
          <p:spPr bwMode="gray">
            <a:xfrm>
              <a:off x="5227" y="327"/>
              <a:ext cx="111" cy="148"/>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7" name="Freeform 79"/>
            <p:cNvSpPr>
              <a:spLocks/>
            </p:cNvSpPr>
            <p:nvPr userDrawn="1"/>
          </p:nvSpPr>
          <p:spPr bwMode="gray">
            <a:xfrm>
              <a:off x="5429" y="327"/>
              <a:ext cx="124" cy="151"/>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8" name="Freeform 80"/>
            <p:cNvSpPr>
              <a:spLocks/>
            </p:cNvSpPr>
            <p:nvPr userDrawn="1"/>
          </p:nvSpPr>
          <p:spPr bwMode="gray">
            <a:xfrm>
              <a:off x="4994" y="327"/>
              <a:ext cx="125" cy="151"/>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7249" name="Freeform 81"/>
            <p:cNvSpPr>
              <a:spLocks/>
            </p:cNvSpPr>
            <p:nvPr userDrawn="1"/>
          </p:nvSpPr>
          <p:spPr bwMode="gray">
            <a:xfrm>
              <a:off x="5333" y="324"/>
              <a:ext cx="95" cy="154"/>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7173" name="Rectangle 5"/>
          <p:cNvSpPr>
            <a:spLocks noGrp="1" noChangeArrowheads="1"/>
          </p:cNvSpPr>
          <p:nvPr>
            <p:ph type="subTitle" idx="1"/>
          </p:nvPr>
        </p:nvSpPr>
        <p:spPr>
          <a:xfrm>
            <a:off x="323850" y="4572000"/>
            <a:ext cx="7920038" cy="1784350"/>
          </a:xfrm>
        </p:spPr>
        <p:txBody>
          <a:bodyPr/>
          <a:lstStyle>
            <a:lvl1pPr marL="0" indent="0">
              <a:lnSpc>
                <a:spcPct val="100000"/>
              </a:lnSpc>
              <a:spcBef>
                <a:spcPct val="0"/>
              </a:spcBef>
              <a:spcAft>
                <a:spcPct val="0"/>
              </a:spcAft>
              <a:buFont typeface="Wingdings" panose="05000000000000000000" pitchFamily="2" charset="2"/>
              <a:buNone/>
              <a:defRPr sz="2800"/>
            </a:lvl1pPr>
          </a:lstStyle>
          <a:p>
            <a:pPr lvl="0"/>
            <a:r>
              <a:rPr lang="ja-JP" altLang="en-US" noProof="0" dirty="0"/>
              <a:t>マスタ サブタイトルの書式設定</a:t>
            </a:r>
          </a:p>
        </p:txBody>
      </p:sp>
      <p:sp>
        <p:nvSpPr>
          <p:cNvPr id="647174" name="Rectangle 6"/>
          <p:cNvSpPr>
            <a:spLocks noGrp="1" noChangeArrowheads="1"/>
          </p:cNvSpPr>
          <p:nvPr>
            <p:ph type="ctrTitle"/>
          </p:nvPr>
        </p:nvSpPr>
        <p:spPr>
          <a:xfrm>
            <a:off x="323850" y="1738313"/>
            <a:ext cx="7920038" cy="2360612"/>
          </a:xfrm>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sz="4400">
                <a:solidFill>
                  <a:srgbClr val="FFFFFF"/>
                </a:solidFill>
              </a:defRPr>
            </a:lvl1pPr>
          </a:lstStyle>
          <a:p>
            <a:pPr lvl="0"/>
            <a:br>
              <a:rPr lang="en-US" altLang="ja-JP" noProof="0"/>
            </a:br>
            <a:r>
              <a:rPr lang="ja-JP" altLang="en-US" noProof="0"/>
              <a:t>マスタ タイトルの書式設定</a:t>
            </a:r>
            <a:endParaRPr lang="de-DE" altLang="ja-JP" noProof="0"/>
          </a:p>
        </p:txBody>
      </p:sp>
      <p:sp>
        <p:nvSpPr>
          <p:cNvPr id="647215" name="Rectangle 47"/>
          <p:cNvSpPr>
            <a:spLocks noGrp="1" noChangeArrowheads="1"/>
          </p:cNvSpPr>
          <p:nvPr>
            <p:ph type="ftr" sz="quarter" idx="3"/>
          </p:nvPr>
        </p:nvSpPr>
        <p:spPr/>
        <p:txBody>
          <a:bodyPr/>
          <a:lstStyle>
            <a:lvl1pPr>
              <a:defRPr/>
            </a:lvl1pPr>
          </a:lstStyle>
          <a:p>
            <a:r>
              <a:rPr lang="de-DE" altLang="ja-JP"/>
              <a:t>Copyright 2021 NANJING FUJITSU NANDA SOFTWARE TECHNOLOGY CO., LTD.</a:t>
            </a:r>
            <a:endParaRPr lang="de-DE" altLang="ja-JP" dirty="0"/>
          </a:p>
        </p:txBody>
      </p:sp>
      <p:pic>
        <p:nvPicPr>
          <p:cNvPr id="2" name="BP_CONFIDENTIAL MATERIAL"/>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grpSp>
        <p:nvGrpSpPr>
          <p:cNvPr id="40" name="组合 39"/>
          <p:cNvGrpSpPr/>
          <p:nvPr userDrawn="1"/>
        </p:nvGrpSpPr>
        <p:grpSpPr>
          <a:xfrm>
            <a:off x="6226891" y="5835296"/>
            <a:ext cx="2736134" cy="829029"/>
            <a:chOff x="2720658" y="3753351"/>
            <a:chExt cx="2736134" cy="829029"/>
          </a:xfrm>
        </p:grpSpPr>
        <p:sp>
          <p:nvSpPr>
            <p:cNvPr id="41" name="任意多边形 4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42" name="文本框 4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43" name="任意多边形 4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灯片编号占位符 3"/>
          <p:cNvSpPr>
            <a:spLocks noGrp="1"/>
          </p:cNvSpPr>
          <p:nvPr>
            <p:ph type="sldNum" sz="quarter" idx="10"/>
          </p:nvPr>
        </p:nvSpPr>
        <p:spPr/>
        <p:txBody>
          <a:bodyPr/>
          <a:lstStyle>
            <a:lvl1pPr>
              <a:defRPr/>
            </a:lvl1pPr>
          </a:lstStyle>
          <a:p>
            <a:fld id="{E1796849-0D5E-444D-8155-E7CB1713678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2691288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59575" y="-1588"/>
            <a:ext cx="2195513" cy="6464301"/>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68275" y="-1588"/>
            <a:ext cx="6438900" cy="6464301"/>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C9DC9CE1-B9B1-4F27-ABA0-01C33C783F6C}"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1534335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灯片编号占位符 3"/>
          <p:cNvSpPr>
            <a:spLocks noGrp="1"/>
          </p:cNvSpPr>
          <p:nvPr>
            <p:ph type="sldNum" sz="quarter" idx="10"/>
          </p:nvPr>
        </p:nvSpPr>
        <p:spPr/>
        <p:txBody>
          <a:bodyPr/>
          <a:lstStyle>
            <a:lvl1pPr>
              <a:defRPr/>
            </a:lvl1pPr>
          </a:lstStyle>
          <a:p>
            <a:fld id="{21BE506B-E3F0-41DC-ACB3-31B974666A3A}"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2113447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灯片编号占位符 3"/>
          <p:cNvSpPr>
            <a:spLocks noGrp="1"/>
          </p:cNvSpPr>
          <p:nvPr>
            <p:ph type="sldNum" sz="quarter" idx="10"/>
          </p:nvPr>
        </p:nvSpPr>
        <p:spPr/>
        <p:txBody>
          <a:bodyPr/>
          <a:lstStyle>
            <a:lvl1pPr>
              <a:defRPr/>
            </a:lvl1pPr>
          </a:lstStyle>
          <a:p>
            <a:fld id="{87B95361-D4A5-411B-B7FB-9C94DCC64F1D}" type="slidenum">
              <a:rPr lang="de-DE" altLang="ja-JP"/>
              <a:pPr/>
              <a:t>‹#›</a:t>
            </a:fld>
            <a:endParaRPr lang="de-DE" altLang="ja-JP"/>
          </a:p>
        </p:txBody>
      </p:sp>
      <p:sp>
        <p:nvSpPr>
          <p:cNvPr id="5" name="页脚占位符 4"/>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016494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68275" y="869950"/>
            <a:ext cx="4316413"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37088" y="869950"/>
            <a:ext cx="4318000" cy="55927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p:txBody>
          <a:bodyPr/>
          <a:lstStyle>
            <a:lvl1pPr>
              <a:defRPr/>
            </a:lvl1pPr>
          </a:lstStyle>
          <a:p>
            <a:fld id="{A7278B09-A99F-4466-A5AD-21083B4EC66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42829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灯片编号占位符 6"/>
          <p:cNvSpPr>
            <a:spLocks noGrp="1"/>
          </p:cNvSpPr>
          <p:nvPr>
            <p:ph type="sldNum" sz="quarter" idx="10"/>
          </p:nvPr>
        </p:nvSpPr>
        <p:spPr/>
        <p:txBody>
          <a:bodyPr/>
          <a:lstStyle>
            <a:lvl1pPr>
              <a:defRPr/>
            </a:lvl1pPr>
          </a:lstStyle>
          <a:p>
            <a:fld id="{2831D54B-4257-4E1B-999C-87CA57B23AB1}" type="slidenum">
              <a:rPr lang="de-DE" altLang="ja-JP"/>
              <a:pPr/>
              <a:t>‹#›</a:t>
            </a:fld>
            <a:endParaRPr lang="de-DE" altLang="ja-JP"/>
          </a:p>
        </p:txBody>
      </p:sp>
      <p:sp>
        <p:nvSpPr>
          <p:cNvPr id="8" name="页脚占位符 7"/>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211645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灯片编号占位符 2"/>
          <p:cNvSpPr>
            <a:spLocks noGrp="1"/>
          </p:cNvSpPr>
          <p:nvPr>
            <p:ph type="sldNum" sz="quarter" idx="10"/>
          </p:nvPr>
        </p:nvSpPr>
        <p:spPr/>
        <p:txBody>
          <a:bodyPr/>
          <a:lstStyle>
            <a:lvl1pPr>
              <a:defRPr/>
            </a:lvl1pPr>
          </a:lstStyle>
          <a:p>
            <a:fld id="{6C90A942-B5F0-4B0F-85C0-4398BCD84590}" type="slidenum">
              <a:rPr lang="de-DE" altLang="ja-JP"/>
              <a:pPr/>
              <a:t>‹#›</a:t>
            </a:fld>
            <a:endParaRPr lang="de-DE" altLang="ja-JP"/>
          </a:p>
        </p:txBody>
      </p:sp>
      <p:sp>
        <p:nvSpPr>
          <p:cNvPr id="4" name="页脚占位符 3"/>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24002802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7B566487-B220-48AF-881D-49C1D42BEA2F}" type="slidenum">
              <a:rPr lang="de-DE" altLang="ja-JP"/>
              <a:pPr/>
              <a:t>‹#›</a:t>
            </a:fld>
            <a:endParaRPr lang="de-DE" altLang="ja-JP"/>
          </a:p>
        </p:txBody>
      </p:sp>
      <p:sp>
        <p:nvSpPr>
          <p:cNvPr id="3" name="页脚占位符 2"/>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1335828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1E01620F-49C1-4F0D-8E16-AFCAFFA0769E}"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3319047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灯片编号占位符 4"/>
          <p:cNvSpPr>
            <a:spLocks noGrp="1"/>
          </p:cNvSpPr>
          <p:nvPr>
            <p:ph type="sldNum" sz="quarter" idx="10"/>
          </p:nvPr>
        </p:nvSpPr>
        <p:spPr/>
        <p:txBody>
          <a:bodyPr/>
          <a:lstStyle>
            <a:lvl1pPr>
              <a:defRPr/>
            </a:lvl1pPr>
          </a:lstStyle>
          <a:p>
            <a:fld id="{07B56F76-3F77-46A7-B2EB-812A3BADB1C2}" type="slidenum">
              <a:rPr lang="de-DE" altLang="ja-JP"/>
              <a:pPr/>
              <a:t>‹#›</a:t>
            </a:fld>
            <a:endParaRPr lang="de-DE" altLang="ja-JP"/>
          </a:p>
        </p:txBody>
      </p:sp>
      <p:sp>
        <p:nvSpPr>
          <p:cNvPr id="6" name="页脚占位符 5"/>
          <p:cNvSpPr>
            <a:spLocks noGrp="1"/>
          </p:cNvSpPr>
          <p:nvPr>
            <p:ph type="ftr" sz="quarter" idx="11"/>
          </p:nvPr>
        </p:nvSpPr>
        <p:spPr/>
        <p:txBody>
          <a:bodyPr/>
          <a:lstStyle>
            <a:lvl1pPr>
              <a:defRPr/>
            </a:lvl1pPr>
          </a:lstStyle>
          <a:p>
            <a:r>
              <a:rPr lang="de-DE" altLang="ja-JP"/>
              <a:t>Copyright 2021 NANJING FUJITSU NANDA SOFTWARE TECHNOLOGY CO., LTD.</a:t>
            </a:r>
            <a:endParaRPr lang="de-DE" altLang="ja-JP" dirty="0"/>
          </a:p>
        </p:txBody>
      </p:sp>
    </p:spTree>
    <p:extLst>
      <p:ext uri="{BB962C8B-B14F-4D97-AF65-F5344CB8AC3E}">
        <p14:creationId xmlns:p14="http://schemas.microsoft.com/office/powerpoint/2010/main" val="1603582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pSp>
        <p:nvGrpSpPr>
          <p:cNvPr id="20" name="组合 19"/>
          <p:cNvGrpSpPr/>
          <p:nvPr userDrawn="1"/>
        </p:nvGrpSpPr>
        <p:grpSpPr>
          <a:xfrm>
            <a:off x="6226891" y="5835296"/>
            <a:ext cx="2736134" cy="829029"/>
            <a:chOff x="2720658" y="3753351"/>
            <a:chExt cx="2736134" cy="829029"/>
          </a:xfrm>
        </p:grpSpPr>
        <p:sp>
          <p:nvSpPr>
            <p:cNvPr id="21" name="任意多边形 20"/>
            <p:cNvSpPr/>
            <p:nvPr/>
          </p:nvSpPr>
          <p:spPr bwMode="auto">
            <a:xfrm>
              <a:off x="2720658" y="4211743"/>
              <a:ext cx="2736134" cy="237066"/>
            </a:xfrm>
            <a:custGeom>
              <a:avLst/>
              <a:gdLst>
                <a:gd name="connsiteX0" fmla="*/ 1254112 w 2736134"/>
                <a:gd name="connsiteY0" fmla="*/ 1965 h 237066"/>
                <a:gd name="connsiteX1" fmla="*/ 1662460 w 2736134"/>
                <a:gd name="connsiteY1" fmla="*/ 5679 h 237066"/>
                <a:gd name="connsiteX2" fmla="*/ 2610929 w 2736134"/>
                <a:gd name="connsiteY2" fmla="*/ 126949 h 237066"/>
                <a:gd name="connsiteX3" fmla="*/ 2736134 w 2736134"/>
                <a:gd name="connsiteY3" fmla="*/ 158022 h 237066"/>
                <a:gd name="connsiteX4" fmla="*/ 2736134 w 2736134"/>
                <a:gd name="connsiteY4" fmla="*/ 237066 h 237066"/>
                <a:gd name="connsiteX5" fmla="*/ 2460323 w 2736134"/>
                <a:gd name="connsiteY5" fmla="*/ 168616 h 237066"/>
                <a:gd name="connsiteX6" fmla="*/ 1511854 w 2736134"/>
                <a:gd name="connsiteY6" fmla="*/ 47346 h 237066"/>
                <a:gd name="connsiteX7" fmla="*/ 259675 w 2736134"/>
                <a:gd name="connsiteY7" fmla="*/ 131478 h 237066"/>
                <a:gd name="connsiteX8" fmla="*/ 0 w 2736134"/>
                <a:gd name="connsiteY8" fmla="*/ 188459 h 237066"/>
                <a:gd name="connsiteX9" fmla="*/ 127175 w 2736134"/>
                <a:gd name="connsiteY9" fmla="*/ 151933 h 237066"/>
                <a:gd name="connsiteX10" fmla="*/ 1254112 w 2736134"/>
                <a:gd name="connsiteY10" fmla="*/ 1965 h 2370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36134" h="237066">
                  <a:moveTo>
                    <a:pt x="1254112" y="1965"/>
                  </a:moveTo>
                  <a:cubicBezTo>
                    <a:pt x="1388039" y="-1538"/>
                    <a:pt x="1524334" y="-389"/>
                    <a:pt x="1662460" y="5679"/>
                  </a:cubicBezTo>
                  <a:cubicBezTo>
                    <a:pt x="1993962" y="20243"/>
                    <a:pt x="2312473" y="62104"/>
                    <a:pt x="2610929" y="126949"/>
                  </a:cubicBezTo>
                  <a:lnTo>
                    <a:pt x="2736134" y="158022"/>
                  </a:lnTo>
                  <a:lnTo>
                    <a:pt x="2736134" y="237066"/>
                  </a:lnTo>
                  <a:lnTo>
                    <a:pt x="2460323" y="168616"/>
                  </a:lnTo>
                  <a:cubicBezTo>
                    <a:pt x="2161868" y="103771"/>
                    <a:pt x="1843356" y="61909"/>
                    <a:pt x="1511854" y="47346"/>
                  </a:cubicBezTo>
                  <a:cubicBezTo>
                    <a:pt x="1069851" y="27928"/>
                    <a:pt x="646598" y="58878"/>
                    <a:pt x="259675" y="131478"/>
                  </a:cubicBezTo>
                  <a:lnTo>
                    <a:pt x="0" y="188459"/>
                  </a:lnTo>
                  <a:lnTo>
                    <a:pt x="127175" y="151933"/>
                  </a:lnTo>
                  <a:cubicBezTo>
                    <a:pt x="471855" y="64860"/>
                    <a:pt x="852330" y="12476"/>
                    <a:pt x="1254112" y="1965"/>
                  </a:cubicBezTo>
                  <a:close/>
                </a:path>
              </a:pathLst>
            </a:custGeom>
            <a:gradFill rotWithShape="0">
              <a:gsLst>
                <a:gs pos="0">
                  <a:schemeClr val="bg1">
                    <a:lumMod val="85000"/>
                  </a:schemeClr>
                </a:gs>
                <a:gs pos="100000">
                  <a:schemeClr val="bg1">
                    <a:lumMod val="65000"/>
                  </a:schemeClr>
                </a:gs>
              </a:gsLst>
              <a:lin ang="0" scaled="0"/>
            </a:gradFill>
            <a:ln w="9525" cap="flat" cmpd="sng" algn="ctr">
              <a:noFill/>
              <a:prstDash val="solid"/>
              <a:round/>
              <a:headEnd type="none" w="med" len="med"/>
              <a:tailEnd type="none" w="med" len="med"/>
            </a:ln>
            <a:effectLst/>
            <a:scene3d>
              <a:camera prst="orthographicFront">
                <a:rot lat="0" lon="0" rev="60000"/>
              </a:camera>
              <a:lightRig rig="threePt" dir="t"/>
            </a:scene3d>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rtl="0" eaLnBrk="1" fontAlgn="ctr" latinLnBrk="0" hangingPunct="1">
                <a:lnSpc>
                  <a:spcPct val="100000"/>
                </a:lnSpc>
                <a:spcBef>
                  <a:spcPct val="0"/>
                </a:spcBef>
                <a:spcAft>
                  <a:spcPct val="0"/>
                </a:spcAft>
                <a:buClrTx/>
                <a:buSzTx/>
                <a:buFontTx/>
                <a:buNone/>
                <a:tabLst/>
              </a:pPr>
              <a:endParaRPr kumimoji="1" lang="zh-CN" altLang="en-US" sz="1800" b="0" i="0" u="none" strike="noStrike" cap="none" normalizeH="0" baseline="0" dirty="0" err="1">
                <a:ln>
                  <a:noFill/>
                </a:ln>
                <a:solidFill>
                  <a:srgbClr val="000000"/>
                </a:solidFill>
                <a:effectLst/>
                <a:latin typeface="Meiryo UI" panose="020B0604030504040204" pitchFamily="34" charset="-128"/>
                <a:ea typeface="Meiryo UI" panose="020B0604030504040204" pitchFamily="34" charset="-128"/>
                <a:cs typeface="Meiryo UI" panose="020B0604030504040204" pitchFamily="34" charset="-128"/>
              </a:endParaRPr>
            </a:p>
          </p:txBody>
        </p:sp>
        <p:sp>
          <p:nvSpPr>
            <p:cNvPr id="22" name="文本框 21"/>
            <p:cNvSpPr txBox="1"/>
            <p:nvPr/>
          </p:nvSpPr>
          <p:spPr>
            <a:xfrm>
              <a:off x="3333203" y="4274603"/>
              <a:ext cx="1623201" cy="307777"/>
            </a:xfrm>
            <a:prstGeom prst="rect">
              <a:avLst/>
            </a:prstGeom>
            <a:noFill/>
          </p:spPr>
          <p:txBody>
            <a:bodyPr wrap="none" rtlCol="0">
              <a:spAutoFit/>
            </a:bodyPr>
            <a:lstStyle/>
            <a:p>
              <a:r>
                <a:rPr lang="en-US" altLang="zh-CN" sz="1400" b="1" dirty="0">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rPr>
                <a:t>Intelligent Vehicle</a:t>
              </a:r>
              <a:endParaRPr lang="zh-CN" altLang="en-US" sz="1400" b="1" dirty="0" err="1">
                <a:solidFill>
                  <a:schemeClr val="bg1">
                    <a:lumMod val="75000"/>
                  </a:schemeClr>
                </a:solidFill>
                <a:latin typeface="Fujitsu Sans" panose="020B0404060202020204" pitchFamily="34" charset="0"/>
                <a:ea typeface="Meiryo UI" panose="020B0604030504040204" pitchFamily="34" charset="-128"/>
                <a:cs typeface="Meiryo UI" panose="020B0604030504040204" pitchFamily="34" charset="-128"/>
              </a:endParaRPr>
            </a:p>
          </p:txBody>
        </p:sp>
        <p:sp>
          <p:nvSpPr>
            <p:cNvPr id="23" name="任意多边形 22"/>
            <p:cNvSpPr/>
            <p:nvPr/>
          </p:nvSpPr>
          <p:spPr bwMode="auto">
            <a:xfrm rot="1903321">
              <a:off x="3639560" y="3753351"/>
              <a:ext cx="1074637" cy="783233"/>
            </a:xfrm>
            <a:custGeom>
              <a:avLst/>
              <a:gdLst>
                <a:gd name="connsiteX0" fmla="*/ 408183 w 1074637"/>
                <a:gd name="connsiteY0" fmla="*/ 189025 h 783233"/>
                <a:gd name="connsiteX1" fmla="*/ 502547 w 1074637"/>
                <a:gd name="connsiteY1" fmla="*/ 132154 h 783233"/>
                <a:gd name="connsiteX2" fmla="*/ 980245 w 1074637"/>
                <a:gd name="connsiteY2" fmla="*/ 0 h 783233"/>
                <a:gd name="connsiteX3" fmla="*/ 1074637 w 1074637"/>
                <a:gd name="connsiteY3" fmla="*/ 5578 h 783233"/>
                <a:gd name="connsiteX4" fmla="*/ 1074636 w 1074637"/>
                <a:gd name="connsiteY4" fmla="*/ 93990 h 783233"/>
                <a:gd name="connsiteX5" fmla="*/ 962532 w 1074637"/>
                <a:gd name="connsiteY5" fmla="*/ 87366 h 783233"/>
                <a:gd name="connsiteX6" fmla="*/ 484834 w 1074637"/>
                <a:gd name="connsiteY6" fmla="*/ 219520 h 783233"/>
                <a:gd name="connsiteX7" fmla="*/ 37384 w 1074637"/>
                <a:gd name="connsiteY7" fmla="*/ 676848 h 783233"/>
                <a:gd name="connsiteX8" fmla="*/ 0 w 1074637"/>
                <a:gd name="connsiteY8" fmla="*/ 783233 h 783233"/>
                <a:gd name="connsiteX9" fmla="*/ 7825 w 1074637"/>
                <a:gd name="connsiteY9" fmla="*/ 724011 h 783233"/>
                <a:gd name="connsiteX10" fmla="*/ 408183 w 1074637"/>
                <a:gd name="connsiteY10" fmla="*/ 189025 h 783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4637" h="783233">
                  <a:moveTo>
                    <a:pt x="408183" y="189025"/>
                  </a:moveTo>
                  <a:cubicBezTo>
                    <a:pt x="438261" y="168879"/>
                    <a:pt x="469741" y="149869"/>
                    <a:pt x="502547" y="132154"/>
                  </a:cubicBezTo>
                  <a:cubicBezTo>
                    <a:pt x="660018" y="47126"/>
                    <a:pt x="825694" y="4037"/>
                    <a:pt x="980245" y="0"/>
                  </a:cubicBezTo>
                  <a:lnTo>
                    <a:pt x="1074637" y="5578"/>
                  </a:lnTo>
                  <a:lnTo>
                    <a:pt x="1074636" y="93990"/>
                  </a:lnTo>
                  <a:lnTo>
                    <a:pt x="962532" y="87366"/>
                  </a:lnTo>
                  <a:cubicBezTo>
                    <a:pt x="807980" y="91403"/>
                    <a:pt x="642304" y="134492"/>
                    <a:pt x="484834" y="219520"/>
                  </a:cubicBezTo>
                  <a:cubicBezTo>
                    <a:pt x="274875" y="332892"/>
                    <a:pt x="119256" y="499358"/>
                    <a:pt x="37384" y="676848"/>
                  </a:cubicBezTo>
                  <a:lnTo>
                    <a:pt x="0" y="783233"/>
                  </a:lnTo>
                  <a:lnTo>
                    <a:pt x="7825" y="724011"/>
                  </a:lnTo>
                  <a:cubicBezTo>
                    <a:pt x="55714" y="526727"/>
                    <a:pt x="197631" y="330049"/>
                    <a:pt x="408183" y="189025"/>
                  </a:cubicBezTo>
                  <a:close/>
                </a:path>
              </a:pathLst>
            </a:custGeom>
            <a:gradFill rotWithShape="0">
              <a:gsLst>
                <a:gs pos="0">
                  <a:schemeClr val="bg1">
                    <a:lumMod val="95000"/>
                  </a:schemeClr>
                </a:gs>
                <a:gs pos="100000">
                  <a:schemeClr val="bg1">
                    <a:lumMod val="65000"/>
                  </a:schemeClr>
                </a:gs>
              </a:gsLst>
              <a:lin ang="0" scaled="0"/>
            </a:gradFill>
            <a:ln w="9525"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zh-CN" altLang="en-US" dirty="0" err="1">
                <a:latin typeface="Meiryo UI" panose="020B0604030504040204" pitchFamily="34" charset="-128"/>
                <a:ea typeface="Meiryo UI" panose="020B0604030504040204" pitchFamily="34" charset="-128"/>
                <a:cs typeface="Meiryo UI" panose="020B0604030504040204" pitchFamily="34" charset="-128"/>
              </a:endParaRPr>
            </a:p>
          </p:txBody>
        </p:sp>
      </p:grpSp>
      <p:pic>
        <p:nvPicPr>
          <p:cNvPr id="646175" name="Picture 31" descr="ContentGray20_L150"/>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gray">
          <a:xfrm>
            <a:off x="0" y="0"/>
            <a:ext cx="9144000" cy="1073150"/>
          </a:xfrm>
          <a:prstGeom prst="rect">
            <a:avLst/>
          </a:prstGeom>
          <a:noFill/>
          <a:extLst>
            <a:ext uri="{909E8E84-426E-40DD-AFC4-6F175D3DCCD1}">
              <a14:hiddenFill xmlns:a14="http://schemas.microsoft.com/office/drawing/2010/main">
                <a:solidFill>
                  <a:srgbClr val="FFFFFF"/>
                </a:solidFill>
              </a14:hiddenFill>
            </a:ext>
          </a:extLst>
        </p:spPr>
      </p:pic>
      <p:sp>
        <p:nvSpPr>
          <p:cNvPr id="646148" name="Line 4"/>
          <p:cNvSpPr>
            <a:spLocks noChangeShapeType="1"/>
          </p:cNvSpPr>
          <p:nvPr userDrawn="1"/>
        </p:nvSpPr>
        <p:spPr bwMode="gray">
          <a:xfrm>
            <a:off x="0" y="6632575"/>
            <a:ext cx="9144000" cy="0"/>
          </a:xfrm>
          <a:prstGeom prst="line">
            <a:avLst/>
          </a:prstGeom>
          <a:noFill/>
          <a:ln w="12700">
            <a:solidFill>
              <a:srgbClr val="87867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6151" name="Rectangle 7"/>
          <p:cNvSpPr>
            <a:spLocks noGrp="1" noChangeArrowheads="1"/>
          </p:cNvSpPr>
          <p:nvPr>
            <p:ph type="title"/>
          </p:nvPr>
        </p:nvSpPr>
        <p:spPr bwMode="gray">
          <a:xfrm>
            <a:off x="169863" y="-1588"/>
            <a:ext cx="7858125" cy="693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17961" dir="2700000" algn="ctr" rotWithShape="0">
                    <a:srgbClr val="C0C0C0">
                      <a:alpha val="50000"/>
                    </a:srgbClr>
                  </a:outerShdw>
                </a:effectLst>
              </a14:hiddenEffects>
            </a:ext>
          </a:extLst>
        </p:spPr>
        <p:txBody>
          <a:bodyPr vert="horz" wrap="square" lIns="0" tIns="0" rIns="0" bIns="0" numCol="1" anchor="ctr" anchorCtr="0" compatLnSpc="1">
            <a:prstTxWarp prst="textNoShape">
              <a:avLst/>
            </a:prstTxWarp>
          </a:bodyPr>
          <a:lstStyle/>
          <a:p>
            <a:pPr lvl="0"/>
            <a:r>
              <a:rPr lang="ja-JP" altLang="en-US" dirty="0"/>
              <a:t>マスタ タイトルの書式設定</a:t>
            </a:r>
          </a:p>
        </p:txBody>
      </p:sp>
      <p:sp>
        <p:nvSpPr>
          <p:cNvPr id="646152" name="Rectangle 8"/>
          <p:cNvSpPr>
            <a:spLocks noGrp="1" noChangeArrowheads="1"/>
          </p:cNvSpPr>
          <p:nvPr>
            <p:ph type="body" idx="1"/>
          </p:nvPr>
        </p:nvSpPr>
        <p:spPr bwMode="gray">
          <a:xfrm>
            <a:off x="168275" y="869950"/>
            <a:ext cx="8786813" cy="5592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ja-JP" altLang="en-US" dirty="0"/>
              <a:t>マスタテキスト</a:t>
            </a:r>
            <a:r>
              <a:rPr lang="en-US" altLang="ja-JP" dirty="0"/>
              <a:t>24</a:t>
            </a:r>
            <a:r>
              <a:rPr lang="ja-JP" altLang="en-US" dirty="0" err="1"/>
              <a:t>ｐ</a:t>
            </a:r>
            <a:r>
              <a:rPr lang="ja-JP" altLang="en-US" dirty="0"/>
              <a:t>ああああああああああああああああああああああああああああああああああああああああああああああああああ</a:t>
            </a:r>
          </a:p>
          <a:p>
            <a:pPr lvl="1"/>
            <a:r>
              <a:rPr lang="ja-JP" altLang="en-US" dirty="0"/>
              <a:t>マスタテキスト</a:t>
            </a:r>
            <a:r>
              <a:rPr lang="en-US" altLang="ja-JP" dirty="0"/>
              <a:t>20</a:t>
            </a:r>
            <a:r>
              <a:rPr lang="ja-JP" altLang="en-US" dirty="0" err="1"/>
              <a:t>ｐ</a:t>
            </a:r>
            <a:r>
              <a:rPr lang="ja-JP" altLang="en-US" dirty="0"/>
              <a:t>ああああああああああああああああああああああああああああああああああああああああああああ</a:t>
            </a:r>
          </a:p>
          <a:p>
            <a:pPr lvl="2"/>
            <a:r>
              <a:rPr lang="ja-JP" altLang="en-US" dirty="0"/>
              <a:t>マスタテキスト</a:t>
            </a:r>
            <a:r>
              <a:rPr lang="en-US" altLang="ja-JP" dirty="0"/>
              <a:t>18</a:t>
            </a:r>
            <a:r>
              <a:rPr lang="ja-JP" altLang="en-US" dirty="0" err="1"/>
              <a:t>ｐ</a:t>
            </a:r>
            <a:r>
              <a:rPr lang="ja-JP" altLang="en-US" dirty="0"/>
              <a:t>ああああああああああああああああああああああああああああああああああああああああああああああ</a:t>
            </a:r>
          </a:p>
          <a:p>
            <a:pPr lvl="3"/>
            <a:r>
              <a:rPr lang="ja-JP" altLang="en-US" dirty="0"/>
              <a:t>マスタテキスト</a:t>
            </a:r>
            <a:r>
              <a:rPr lang="en-US" altLang="ja-JP" dirty="0"/>
              <a:t>16</a:t>
            </a:r>
            <a:r>
              <a:rPr lang="ja-JP" altLang="en-US" dirty="0" err="1"/>
              <a:t>ｐ</a:t>
            </a:r>
            <a:r>
              <a:rPr lang="ja-JP" altLang="en-US" dirty="0"/>
              <a:t>あああああああああああああああああああああああああああああああああああああああああああああああ</a:t>
            </a:r>
          </a:p>
        </p:txBody>
      </p:sp>
      <p:grpSp>
        <p:nvGrpSpPr>
          <p:cNvPr id="646163" name="Group 19"/>
          <p:cNvGrpSpPr>
            <a:grpSpLocks noChangeAspect="1"/>
          </p:cNvGrpSpPr>
          <p:nvPr userDrawn="1"/>
        </p:nvGrpSpPr>
        <p:grpSpPr bwMode="auto">
          <a:xfrm>
            <a:off x="7888288" y="79375"/>
            <a:ext cx="1176337" cy="657225"/>
            <a:chOff x="4969" y="50"/>
            <a:chExt cx="741" cy="414"/>
          </a:xfrm>
        </p:grpSpPr>
        <p:sp>
          <p:nvSpPr>
            <p:cNvPr id="646162" name="AutoShape 18"/>
            <p:cNvSpPr>
              <a:spLocks noChangeAspect="1" noChangeArrowheads="1" noTextEdit="1"/>
            </p:cNvSpPr>
            <p:nvPr userDrawn="1"/>
          </p:nvSpPr>
          <p:spPr bwMode="gray">
            <a:xfrm>
              <a:off x="4969" y="50"/>
              <a:ext cx="741" cy="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6164" name="Freeform 20"/>
            <p:cNvSpPr>
              <a:spLocks/>
            </p:cNvSpPr>
            <p:nvPr userDrawn="1"/>
          </p:nvSpPr>
          <p:spPr bwMode="gray">
            <a:xfrm>
              <a:off x="5334" y="121"/>
              <a:ext cx="94" cy="72"/>
            </a:xfrm>
            <a:custGeom>
              <a:avLst/>
              <a:gdLst>
                <a:gd name="T0" fmla="*/ 961 w 2365"/>
                <a:gd name="T1" fmla="*/ 764 h 1825"/>
                <a:gd name="T2" fmla="*/ 599 w 2365"/>
                <a:gd name="T3" fmla="*/ 642 h 1825"/>
                <a:gd name="T4" fmla="*/ 1 w 2365"/>
                <a:gd name="T5" fmla="*/ 1235 h 1825"/>
                <a:gd name="T6" fmla="*/ 599 w 2365"/>
                <a:gd name="T7" fmla="*/ 1825 h 1825"/>
                <a:gd name="T8" fmla="*/ 1053 w 2365"/>
                <a:gd name="T9" fmla="*/ 1619 h 1825"/>
                <a:gd name="T10" fmla="*/ 1053 w 2365"/>
                <a:gd name="T11" fmla="*/ 1293 h 1825"/>
                <a:gd name="T12" fmla="*/ 771 w 2365"/>
                <a:gd name="T13" fmla="*/ 1568 h 1825"/>
                <a:gd name="T14" fmla="*/ 599 w 2365"/>
                <a:gd name="T15" fmla="*/ 1604 h 1825"/>
                <a:gd name="T16" fmla="*/ 225 w 2365"/>
                <a:gd name="T17" fmla="*/ 1235 h 1825"/>
                <a:gd name="T18" fmla="*/ 599 w 2365"/>
                <a:gd name="T19" fmla="*/ 863 h 1825"/>
                <a:gd name="T20" fmla="*/ 861 w 2365"/>
                <a:gd name="T21" fmla="*/ 972 h 1825"/>
                <a:gd name="T22" fmla="*/ 1093 w 2365"/>
                <a:gd name="T23" fmla="*/ 1239 h 1825"/>
                <a:gd name="T24" fmla="*/ 1630 w 2365"/>
                <a:gd name="T25" fmla="*/ 1473 h 1825"/>
                <a:gd name="T26" fmla="*/ 2365 w 2365"/>
                <a:gd name="T27" fmla="*/ 741 h 1825"/>
                <a:gd name="T28" fmla="*/ 1630 w 2365"/>
                <a:gd name="T29" fmla="*/ 0 h 1825"/>
                <a:gd name="T30" fmla="*/ 1053 w 2365"/>
                <a:gd name="T31" fmla="*/ 295 h 1825"/>
                <a:gd name="T32" fmla="*/ 1053 w 2365"/>
                <a:gd name="T33" fmla="*/ 735 h 1825"/>
                <a:gd name="T34" fmla="*/ 1630 w 2365"/>
                <a:gd name="T35" fmla="*/ 232 h 1825"/>
                <a:gd name="T36" fmla="*/ 2134 w 2365"/>
                <a:gd name="T37" fmla="*/ 741 h 1825"/>
                <a:gd name="T38" fmla="*/ 1630 w 2365"/>
                <a:gd name="T39" fmla="*/ 1245 h 1825"/>
                <a:gd name="T40" fmla="*/ 1303 w 2365"/>
                <a:gd name="T41" fmla="*/ 1125 h 1825"/>
                <a:gd name="T42" fmla="*/ 961 w 2365"/>
                <a:gd name="T43" fmla="*/ 764 h 18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365" h="1825">
                  <a:moveTo>
                    <a:pt x="961" y="764"/>
                  </a:moveTo>
                  <a:cubicBezTo>
                    <a:pt x="875" y="688"/>
                    <a:pt x="736" y="643"/>
                    <a:pt x="599" y="642"/>
                  </a:cubicBezTo>
                  <a:cubicBezTo>
                    <a:pt x="270" y="641"/>
                    <a:pt x="2" y="900"/>
                    <a:pt x="1" y="1235"/>
                  </a:cubicBezTo>
                  <a:cubicBezTo>
                    <a:pt x="0" y="1563"/>
                    <a:pt x="270" y="1824"/>
                    <a:pt x="599" y="1825"/>
                  </a:cubicBezTo>
                  <a:cubicBezTo>
                    <a:pt x="783" y="1825"/>
                    <a:pt x="943" y="1751"/>
                    <a:pt x="1053" y="1619"/>
                  </a:cubicBezTo>
                  <a:cubicBezTo>
                    <a:pt x="1053" y="1293"/>
                    <a:pt x="1053" y="1293"/>
                    <a:pt x="1053" y="1293"/>
                  </a:cubicBezTo>
                  <a:cubicBezTo>
                    <a:pt x="994" y="1394"/>
                    <a:pt x="877" y="1524"/>
                    <a:pt x="771" y="1568"/>
                  </a:cubicBezTo>
                  <a:cubicBezTo>
                    <a:pt x="717" y="1590"/>
                    <a:pt x="662" y="1604"/>
                    <a:pt x="599" y="1604"/>
                  </a:cubicBezTo>
                  <a:cubicBezTo>
                    <a:pt x="394" y="1604"/>
                    <a:pt x="225" y="1445"/>
                    <a:pt x="225" y="1235"/>
                  </a:cubicBezTo>
                  <a:cubicBezTo>
                    <a:pt x="225" y="1041"/>
                    <a:pt x="380" y="862"/>
                    <a:pt x="599" y="863"/>
                  </a:cubicBezTo>
                  <a:cubicBezTo>
                    <a:pt x="701" y="863"/>
                    <a:pt x="793" y="905"/>
                    <a:pt x="861" y="972"/>
                  </a:cubicBezTo>
                  <a:cubicBezTo>
                    <a:pt x="931" y="1040"/>
                    <a:pt x="1041" y="1183"/>
                    <a:pt x="1093" y="1239"/>
                  </a:cubicBezTo>
                  <a:cubicBezTo>
                    <a:pt x="1227" y="1383"/>
                    <a:pt x="1419" y="1473"/>
                    <a:pt x="1630" y="1473"/>
                  </a:cubicBezTo>
                  <a:cubicBezTo>
                    <a:pt x="2036" y="1474"/>
                    <a:pt x="2365" y="1146"/>
                    <a:pt x="2365" y="741"/>
                  </a:cubicBezTo>
                  <a:cubicBezTo>
                    <a:pt x="2365" y="336"/>
                    <a:pt x="2035" y="0"/>
                    <a:pt x="1630" y="0"/>
                  </a:cubicBezTo>
                  <a:cubicBezTo>
                    <a:pt x="1395" y="0"/>
                    <a:pt x="1187" y="122"/>
                    <a:pt x="1053" y="295"/>
                  </a:cubicBezTo>
                  <a:cubicBezTo>
                    <a:pt x="1053" y="735"/>
                    <a:pt x="1053" y="735"/>
                    <a:pt x="1053" y="735"/>
                  </a:cubicBezTo>
                  <a:cubicBezTo>
                    <a:pt x="1155" y="455"/>
                    <a:pt x="1340" y="232"/>
                    <a:pt x="1630" y="232"/>
                  </a:cubicBezTo>
                  <a:cubicBezTo>
                    <a:pt x="1909" y="232"/>
                    <a:pt x="2135" y="463"/>
                    <a:pt x="2134" y="741"/>
                  </a:cubicBezTo>
                  <a:cubicBezTo>
                    <a:pt x="2134" y="1020"/>
                    <a:pt x="1909" y="1246"/>
                    <a:pt x="1630" y="1245"/>
                  </a:cubicBezTo>
                  <a:cubicBezTo>
                    <a:pt x="1506" y="1244"/>
                    <a:pt x="1391" y="1199"/>
                    <a:pt x="1303" y="1125"/>
                  </a:cubicBezTo>
                  <a:cubicBezTo>
                    <a:pt x="1194" y="1040"/>
                    <a:pt x="1074" y="860"/>
                    <a:pt x="961" y="764"/>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5" name="Freeform 21"/>
            <p:cNvSpPr>
              <a:spLocks/>
            </p:cNvSpPr>
            <p:nvPr userDrawn="1"/>
          </p:nvSpPr>
          <p:spPr bwMode="gray">
            <a:xfrm>
              <a:off x="5180" y="200"/>
              <a:ext cx="65" cy="106"/>
            </a:xfrm>
            <a:custGeom>
              <a:avLst/>
              <a:gdLst>
                <a:gd name="T0" fmla="*/ 0 w 1624"/>
                <a:gd name="T1" fmla="*/ 0 h 2651"/>
                <a:gd name="T2" fmla="*/ 1624 w 1624"/>
                <a:gd name="T3" fmla="*/ 0 h 2651"/>
                <a:gd name="T4" fmla="*/ 1624 w 1624"/>
                <a:gd name="T5" fmla="*/ 452 h 2651"/>
                <a:gd name="T6" fmla="*/ 1365 w 1624"/>
                <a:gd name="T7" fmla="*/ 273 h 2651"/>
                <a:gd name="T8" fmla="*/ 613 w 1624"/>
                <a:gd name="T9" fmla="*/ 273 h 2651"/>
                <a:gd name="T10" fmla="*/ 613 w 1624"/>
                <a:gd name="T11" fmla="*/ 1053 h 2651"/>
                <a:gd name="T12" fmla="*/ 1428 w 1624"/>
                <a:gd name="T13" fmla="*/ 1053 h 2651"/>
                <a:gd name="T14" fmla="*/ 1428 w 1624"/>
                <a:gd name="T15" fmla="*/ 1467 h 2651"/>
                <a:gd name="T16" fmla="*/ 1205 w 1624"/>
                <a:gd name="T17" fmla="*/ 1335 h 2651"/>
                <a:gd name="T18" fmla="*/ 613 w 1624"/>
                <a:gd name="T19" fmla="*/ 1335 h 2651"/>
                <a:gd name="T20" fmla="*/ 613 w 1624"/>
                <a:gd name="T21" fmla="*/ 2401 h 2651"/>
                <a:gd name="T22" fmla="*/ 784 w 1624"/>
                <a:gd name="T23" fmla="*/ 2651 h 2651"/>
                <a:gd name="T24" fmla="*/ 11 w 1624"/>
                <a:gd name="T25" fmla="*/ 2651 h 2651"/>
                <a:gd name="T26" fmla="*/ 173 w 1624"/>
                <a:gd name="T27" fmla="*/ 2401 h 2651"/>
                <a:gd name="T28" fmla="*/ 173 w 1624"/>
                <a:gd name="T29" fmla="*/ 278 h 2651"/>
                <a:gd name="T30" fmla="*/ 0 w 1624"/>
                <a:gd name="T31"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24" h="2651">
                  <a:moveTo>
                    <a:pt x="0" y="0"/>
                  </a:moveTo>
                  <a:cubicBezTo>
                    <a:pt x="1624" y="0"/>
                    <a:pt x="1624" y="0"/>
                    <a:pt x="1624" y="0"/>
                  </a:cubicBezTo>
                  <a:cubicBezTo>
                    <a:pt x="1624" y="452"/>
                    <a:pt x="1624" y="452"/>
                    <a:pt x="1624" y="452"/>
                  </a:cubicBezTo>
                  <a:cubicBezTo>
                    <a:pt x="1624" y="452"/>
                    <a:pt x="1540" y="274"/>
                    <a:pt x="1365" y="273"/>
                  </a:cubicBezTo>
                  <a:cubicBezTo>
                    <a:pt x="613" y="273"/>
                    <a:pt x="613" y="273"/>
                    <a:pt x="613" y="273"/>
                  </a:cubicBezTo>
                  <a:cubicBezTo>
                    <a:pt x="613" y="1053"/>
                    <a:pt x="613" y="1053"/>
                    <a:pt x="613" y="1053"/>
                  </a:cubicBezTo>
                  <a:cubicBezTo>
                    <a:pt x="1428" y="1053"/>
                    <a:pt x="1428" y="1053"/>
                    <a:pt x="1428" y="1053"/>
                  </a:cubicBezTo>
                  <a:cubicBezTo>
                    <a:pt x="1428" y="1467"/>
                    <a:pt x="1428" y="1467"/>
                    <a:pt x="1428" y="1467"/>
                  </a:cubicBezTo>
                  <a:cubicBezTo>
                    <a:pt x="1428" y="1467"/>
                    <a:pt x="1402" y="1335"/>
                    <a:pt x="1205" y="1335"/>
                  </a:cubicBezTo>
                  <a:cubicBezTo>
                    <a:pt x="613" y="1335"/>
                    <a:pt x="613" y="1335"/>
                    <a:pt x="613" y="1335"/>
                  </a:cubicBezTo>
                  <a:cubicBezTo>
                    <a:pt x="613" y="2401"/>
                    <a:pt x="613" y="2401"/>
                    <a:pt x="613" y="2401"/>
                  </a:cubicBezTo>
                  <a:cubicBezTo>
                    <a:pt x="613" y="2558"/>
                    <a:pt x="784" y="2651"/>
                    <a:pt x="784" y="2651"/>
                  </a:cubicBezTo>
                  <a:cubicBezTo>
                    <a:pt x="11" y="2651"/>
                    <a:pt x="11" y="2651"/>
                    <a:pt x="11" y="2651"/>
                  </a:cubicBezTo>
                  <a:cubicBezTo>
                    <a:pt x="11" y="2651"/>
                    <a:pt x="173" y="2569"/>
                    <a:pt x="173" y="2401"/>
                  </a:cubicBezTo>
                  <a:cubicBezTo>
                    <a:pt x="173" y="278"/>
                    <a:pt x="173" y="278"/>
                    <a:pt x="173" y="278"/>
                  </a:cubicBezTo>
                  <a:cubicBezTo>
                    <a:pt x="173" y="9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6" name="Freeform 22"/>
            <p:cNvSpPr>
              <a:spLocks/>
            </p:cNvSpPr>
            <p:nvPr userDrawn="1"/>
          </p:nvSpPr>
          <p:spPr bwMode="gray">
            <a:xfrm>
              <a:off x="5333" y="200"/>
              <a:ext cx="43" cy="148"/>
            </a:xfrm>
            <a:custGeom>
              <a:avLst/>
              <a:gdLst>
                <a:gd name="T0" fmla="*/ 246 w 1072"/>
                <a:gd name="T1" fmla="*/ 0 h 3696"/>
                <a:gd name="T2" fmla="*/ 1072 w 1072"/>
                <a:gd name="T3" fmla="*/ 0 h 3696"/>
                <a:gd name="T4" fmla="*/ 887 w 1072"/>
                <a:gd name="T5" fmla="*/ 230 h 3696"/>
                <a:gd name="T6" fmla="*/ 887 w 1072"/>
                <a:gd name="T7" fmla="*/ 2717 h 3696"/>
                <a:gd name="T8" fmla="*/ 0 w 1072"/>
                <a:gd name="T9" fmla="*/ 3693 h 3696"/>
                <a:gd name="T10" fmla="*/ 423 w 1072"/>
                <a:gd name="T11" fmla="*/ 2717 h 3696"/>
                <a:gd name="T12" fmla="*/ 423 w 1072"/>
                <a:gd name="T13" fmla="*/ 230 h 3696"/>
                <a:gd name="T14" fmla="*/ 246 w 1072"/>
                <a:gd name="T15" fmla="*/ 0 h 36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2" h="3696">
                  <a:moveTo>
                    <a:pt x="246" y="0"/>
                  </a:moveTo>
                  <a:cubicBezTo>
                    <a:pt x="1072" y="0"/>
                    <a:pt x="1072" y="0"/>
                    <a:pt x="1072" y="0"/>
                  </a:cubicBezTo>
                  <a:cubicBezTo>
                    <a:pt x="1072" y="0"/>
                    <a:pt x="887" y="87"/>
                    <a:pt x="887" y="230"/>
                  </a:cubicBezTo>
                  <a:cubicBezTo>
                    <a:pt x="887" y="2717"/>
                    <a:pt x="887" y="2717"/>
                    <a:pt x="887" y="2717"/>
                  </a:cubicBezTo>
                  <a:cubicBezTo>
                    <a:pt x="887" y="3558"/>
                    <a:pt x="44" y="3696"/>
                    <a:pt x="0" y="3693"/>
                  </a:cubicBezTo>
                  <a:cubicBezTo>
                    <a:pt x="72" y="3647"/>
                    <a:pt x="422" y="3349"/>
                    <a:pt x="423" y="2717"/>
                  </a:cubicBezTo>
                  <a:cubicBezTo>
                    <a:pt x="423" y="230"/>
                    <a:pt x="423" y="230"/>
                    <a:pt x="423" y="230"/>
                  </a:cubicBezTo>
                  <a:cubicBezTo>
                    <a:pt x="424" y="96"/>
                    <a:pt x="246" y="0"/>
                    <a:pt x="246"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7" name="Freeform 23"/>
            <p:cNvSpPr>
              <a:spLocks/>
            </p:cNvSpPr>
            <p:nvPr userDrawn="1"/>
          </p:nvSpPr>
          <p:spPr bwMode="gray">
            <a:xfrm>
              <a:off x="5380" y="200"/>
              <a:ext cx="33" cy="106"/>
            </a:xfrm>
            <a:custGeom>
              <a:avLst/>
              <a:gdLst>
                <a:gd name="T0" fmla="*/ 0 w 828"/>
                <a:gd name="T1" fmla="*/ 0 h 2653"/>
                <a:gd name="T2" fmla="*/ 828 w 828"/>
                <a:gd name="T3" fmla="*/ 0 h 2653"/>
                <a:gd name="T4" fmla="*/ 645 w 828"/>
                <a:gd name="T5" fmla="*/ 235 h 2653"/>
                <a:gd name="T6" fmla="*/ 645 w 828"/>
                <a:gd name="T7" fmla="*/ 2401 h 2653"/>
                <a:gd name="T8" fmla="*/ 828 w 828"/>
                <a:gd name="T9" fmla="*/ 2653 h 2653"/>
                <a:gd name="T10" fmla="*/ 0 w 828"/>
                <a:gd name="T11" fmla="*/ 2653 h 2653"/>
                <a:gd name="T12" fmla="*/ 184 w 828"/>
                <a:gd name="T13" fmla="*/ 2401 h 2653"/>
                <a:gd name="T14" fmla="*/ 184 w 828"/>
                <a:gd name="T15" fmla="*/ 235 h 2653"/>
                <a:gd name="T16" fmla="*/ 0 w 828"/>
                <a:gd name="T17" fmla="*/ 0 h 26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8" h="2653">
                  <a:moveTo>
                    <a:pt x="0" y="0"/>
                  </a:moveTo>
                  <a:cubicBezTo>
                    <a:pt x="828" y="0"/>
                    <a:pt x="828" y="0"/>
                    <a:pt x="828" y="0"/>
                  </a:cubicBezTo>
                  <a:cubicBezTo>
                    <a:pt x="828" y="0"/>
                    <a:pt x="645" y="89"/>
                    <a:pt x="645" y="235"/>
                  </a:cubicBezTo>
                  <a:cubicBezTo>
                    <a:pt x="645" y="2401"/>
                    <a:pt x="645" y="2401"/>
                    <a:pt x="645" y="2401"/>
                  </a:cubicBezTo>
                  <a:cubicBezTo>
                    <a:pt x="645" y="2556"/>
                    <a:pt x="828" y="2653"/>
                    <a:pt x="828" y="2653"/>
                  </a:cubicBezTo>
                  <a:cubicBezTo>
                    <a:pt x="0" y="2653"/>
                    <a:pt x="0" y="2653"/>
                    <a:pt x="0" y="2653"/>
                  </a:cubicBezTo>
                  <a:cubicBezTo>
                    <a:pt x="0" y="2653"/>
                    <a:pt x="184" y="2557"/>
                    <a:pt x="184" y="2401"/>
                  </a:cubicBezTo>
                  <a:cubicBezTo>
                    <a:pt x="184" y="235"/>
                    <a:pt x="184" y="235"/>
                    <a:pt x="184" y="235"/>
                  </a:cubicBezTo>
                  <a:cubicBezTo>
                    <a:pt x="184" y="89"/>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8" name="Freeform 24"/>
            <p:cNvSpPr>
              <a:spLocks/>
            </p:cNvSpPr>
            <p:nvPr userDrawn="1"/>
          </p:nvSpPr>
          <p:spPr bwMode="gray">
            <a:xfrm>
              <a:off x="5414" y="200"/>
              <a:ext cx="79" cy="106"/>
            </a:xfrm>
            <a:custGeom>
              <a:avLst/>
              <a:gdLst>
                <a:gd name="T0" fmla="*/ 161 w 1984"/>
                <a:gd name="T1" fmla="*/ 0 h 2651"/>
                <a:gd name="T2" fmla="*/ 1984 w 1984"/>
                <a:gd name="T3" fmla="*/ 0 h 2651"/>
                <a:gd name="T4" fmla="*/ 1829 w 1984"/>
                <a:gd name="T5" fmla="*/ 482 h 2651"/>
                <a:gd name="T6" fmla="*/ 1607 w 1984"/>
                <a:gd name="T7" fmla="*/ 279 h 2651"/>
                <a:gd name="T8" fmla="*/ 1229 w 1984"/>
                <a:gd name="T9" fmla="*/ 279 h 2651"/>
                <a:gd name="T10" fmla="*/ 1229 w 1984"/>
                <a:gd name="T11" fmla="*/ 2401 h 2651"/>
                <a:gd name="T12" fmla="*/ 1407 w 1984"/>
                <a:gd name="T13" fmla="*/ 2651 h 2651"/>
                <a:gd name="T14" fmla="*/ 595 w 1984"/>
                <a:gd name="T15" fmla="*/ 2651 h 2651"/>
                <a:gd name="T16" fmla="*/ 771 w 1984"/>
                <a:gd name="T17" fmla="*/ 2401 h 2651"/>
                <a:gd name="T18" fmla="*/ 771 w 1984"/>
                <a:gd name="T19" fmla="*/ 279 h 2651"/>
                <a:gd name="T20" fmla="*/ 315 w 1984"/>
                <a:gd name="T21" fmla="*/ 279 h 2651"/>
                <a:gd name="T22" fmla="*/ 0 w 1984"/>
                <a:gd name="T23" fmla="*/ 522 h 2651"/>
                <a:gd name="T24" fmla="*/ 161 w 1984"/>
                <a:gd name="T25" fmla="*/ 0 h 26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984" h="2651">
                  <a:moveTo>
                    <a:pt x="161" y="0"/>
                  </a:moveTo>
                  <a:cubicBezTo>
                    <a:pt x="1984" y="0"/>
                    <a:pt x="1984" y="0"/>
                    <a:pt x="1984" y="0"/>
                  </a:cubicBezTo>
                  <a:cubicBezTo>
                    <a:pt x="1829" y="482"/>
                    <a:pt x="1829" y="482"/>
                    <a:pt x="1829" y="482"/>
                  </a:cubicBezTo>
                  <a:cubicBezTo>
                    <a:pt x="1829" y="482"/>
                    <a:pt x="1783" y="279"/>
                    <a:pt x="1607" y="279"/>
                  </a:cubicBezTo>
                  <a:cubicBezTo>
                    <a:pt x="1229" y="279"/>
                    <a:pt x="1229" y="279"/>
                    <a:pt x="1229" y="279"/>
                  </a:cubicBezTo>
                  <a:cubicBezTo>
                    <a:pt x="1229" y="2401"/>
                    <a:pt x="1229" y="2401"/>
                    <a:pt x="1229" y="2401"/>
                  </a:cubicBezTo>
                  <a:cubicBezTo>
                    <a:pt x="1229" y="2535"/>
                    <a:pt x="1407" y="2651"/>
                    <a:pt x="1407" y="2651"/>
                  </a:cubicBezTo>
                  <a:cubicBezTo>
                    <a:pt x="595" y="2651"/>
                    <a:pt x="595" y="2651"/>
                    <a:pt x="595" y="2651"/>
                  </a:cubicBezTo>
                  <a:cubicBezTo>
                    <a:pt x="595" y="2651"/>
                    <a:pt x="771" y="2547"/>
                    <a:pt x="771" y="2401"/>
                  </a:cubicBezTo>
                  <a:cubicBezTo>
                    <a:pt x="771" y="279"/>
                    <a:pt x="771" y="279"/>
                    <a:pt x="771" y="279"/>
                  </a:cubicBezTo>
                  <a:cubicBezTo>
                    <a:pt x="315" y="279"/>
                    <a:pt x="315" y="279"/>
                    <a:pt x="315" y="279"/>
                  </a:cubicBezTo>
                  <a:cubicBezTo>
                    <a:pt x="185" y="280"/>
                    <a:pt x="0" y="522"/>
                    <a:pt x="0" y="522"/>
                  </a:cubicBezTo>
                  <a:lnTo>
                    <a:pt x="161"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69" name="Freeform 25"/>
            <p:cNvSpPr>
              <a:spLocks/>
            </p:cNvSpPr>
            <p:nvPr userDrawn="1"/>
          </p:nvSpPr>
          <p:spPr bwMode="gray">
            <a:xfrm>
              <a:off x="5558" y="200"/>
              <a:ext cx="88" cy="107"/>
            </a:xfrm>
            <a:custGeom>
              <a:avLst/>
              <a:gdLst>
                <a:gd name="T0" fmla="*/ 1420 w 2219"/>
                <a:gd name="T1" fmla="*/ 0 h 2693"/>
                <a:gd name="T2" fmla="*/ 2219 w 2219"/>
                <a:gd name="T3" fmla="*/ 0 h 2693"/>
                <a:gd name="T4" fmla="*/ 2048 w 2219"/>
                <a:gd name="T5" fmla="*/ 234 h 2693"/>
                <a:gd name="T6" fmla="*/ 2048 w 2219"/>
                <a:gd name="T7" fmla="*/ 1840 h 2693"/>
                <a:gd name="T8" fmla="*/ 1131 w 2219"/>
                <a:gd name="T9" fmla="*/ 2693 h 2693"/>
                <a:gd name="T10" fmla="*/ 176 w 2219"/>
                <a:gd name="T11" fmla="*/ 1840 h 2693"/>
                <a:gd name="T12" fmla="*/ 176 w 2219"/>
                <a:gd name="T13" fmla="*/ 234 h 2693"/>
                <a:gd name="T14" fmla="*/ 0 w 2219"/>
                <a:gd name="T15" fmla="*/ 0 h 2693"/>
                <a:gd name="T16" fmla="*/ 821 w 2219"/>
                <a:gd name="T17" fmla="*/ 0 h 2693"/>
                <a:gd name="T18" fmla="*/ 638 w 2219"/>
                <a:gd name="T19" fmla="*/ 234 h 2693"/>
                <a:gd name="T20" fmla="*/ 638 w 2219"/>
                <a:gd name="T21" fmla="*/ 1840 h 2693"/>
                <a:gd name="T22" fmla="*/ 1131 w 2219"/>
                <a:gd name="T23" fmla="*/ 2406 h 2693"/>
                <a:gd name="T24" fmla="*/ 1601 w 2219"/>
                <a:gd name="T25" fmla="*/ 1840 h 2693"/>
                <a:gd name="T26" fmla="*/ 1601 w 2219"/>
                <a:gd name="T27" fmla="*/ 234 h 2693"/>
                <a:gd name="T28" fmla="*/ 1420 w 2219"/>
                <a:gd name="T29" fmla="*/ 0 h 26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19" h="2693">
                  <a:moveTo>
                    <a:pt x="1420" y="0"/>
                  </a:moveTo>
                  <a:cubicBezTo>
                    <a:pt x="2219" y="0"/>
                    <a:pt x="2219" y="0"/>
                    <a:pt x="2219" y="0"/>
                  </a:cubicBezTo>
                  <a:cubicBezTo>
                    <a:pt x="2219" y="0"/>
                    <a:pt x="2048" y="91"/>
                    <a:pt x="2048" y="234"/>
                  </a:cubicBezTo>
                  <a:cubicBezTo>
                    <a:pt x="2048" y="1840"/>
                    <a:pt x="2048" y="1840"/>
                    <a:pt x="2048" y="1840"/>
                  </a:cubicBezTo>
                  <a:cubicBezTo>
                    <a:pt x="2047" y="2492"/>
                    <a:pt x="1506" y="2693"/>
                    <a:pt x="1131" y="2693"/>
                  </a:cubicBezTo>
                  <a:cubicBezTo>
                    <a:pt x="759" y="2693"/>
                    <a:pt x="175" y="2490"/>
                    <a:pt x="176" y="1840"/>
                  </a:cubicBezTo>
                  <a:cubicBezTo>
                    <a:pt x="176" y="234"/>
                    <a:pt x="176" y="234"/>
                    <a:pt x="176" y="234"/>
                  </a:cubicBezTo>
                  <a:cubicBezTo>
                    <a:pt x="176" y="91"/>
                    <a:pt x="0" y="0"/>
                    <a:pt x="0" y="0"/>
                  </a:cubicBezTo>
                  <a:cubicBezTo>
                    <a:pt x="821" y="0"/>
                    <a:pt x="821" y="0"/>
                    <a:pt x="821" y="0"/>
                  </a:cubicBezTo>
                  <a:cubicBezTo>
                    <a:pt x="821" y="0"/>
                    <a:pt x="638" y="88"/>
                    <a:pt x="638" y="234"/>
                  </a:cubicBezTo>
                  <a:cubicBezTo>
                    <a:pt x="638" y="1840"/>
                    <a:pt x="638" y="1840"/>
                    <a:pt x="638" y="1840"/>
                  </a:cubicBezTo>
                  <a:cubicBezTo>
                    <a:pt x="638" y="2182"/>
                    <a:pt x="865" y="2406"/>
                    <a:pt x="1131" y="2406"/>
                  </a:cubicBezTo>
                  <a:cubicBezTo>
                    <a:pt x="1397" y="2406"/>
                    <a:pt x="1600" y="2173"/>
                    <a:pt x="1601" y="1840"/>
                  </a:cubicBezTo>
                  <a:cubicBezTo>
                    <a:pt x="1601" y="234"/>
                    <a:pt x="1601" y="234"/>
                    <a:pt x="1601" y="234"/>
                  </a:cubicBezTo>
                  <a:cubicBezTo>
                    <a:pt x="1601" y="91"/>
                    <a:pt x="1420" y="0"/>
                    <a:pt x="142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0" name="Freeform 26"/>
            <p:cNvSpPr>
              <a:spLocks/>
            </p:cNvSpPr>
            <p:nvPr userDrawn="1"/>
          </p:nvSpPr>
          <p:spPr bwMode="gray">
            <a:xfrm>
              <a:off x="5248" y="200"/>
              <a:ext cx="89" cy="108"/>
            </a:xfrm>
            <a:custGeom>
              <a:avLst/>
              <a:gdLst>
                <a:gd name="T0" fmla="*/ 1427 w 2240"/>
                <a:gd name="T1" fmla="*/ 0 h 2700"/>
                <a:gd name="T2" fmla="*/ 2240 w 2240"/>
                <a:gd name="T3" fmla="*/ 0 h 2700"/>
                <a:gd name="T4" fmla="*/ 2068 w 2240"/>
                <a:gd name="T5" fmla="*/ 237 h 2700"/>
                <a:gd name="T6" fmla="*/ 2067 w 2240"/>
                <a:gd name="T7" fmla="*/ 1838 h 2700"/>
                <a:gd name="T8" fmla="*/ 1122 w 2240"/>
                <a:gd name="T9" fmla="*/ 2700 h 2700"/>
                <a:gd name="T10" fmla="*/ 166 w 2240"/>
                <a:gd name="T11" fmla="*/ 1838 h 2700"/>
                <a:gd name="T12" fmla="*/ 166 w 2240"/>
                <a:gd name="T13" fmla="*/ 237 h 2700"/>
                <a:gd name="T14" fmla="*/ 0 w 2240"/>
                <a:gd name="T15" fmla="*/ 0 h 2700"/>
                <a:gd name="T16" fmla="*/ 821 w 2240"/>
                <a:gd name="T17" fmla="*/ 0 h 2700"/>
                <a:gd name="T18" fmla="*/ 631 w 2240"/>
                <a:gd name="T19" fmla="*/ 237 h 2700"/>
                <a:gd name="T20" fmla="*/ 630 w 2240"/>
                <a:gd name="T21" fmla="*/ 1838 h 2700"/>
                <a:gd name="T22" fmla="*/ 1122 w 2240"/>
                <a:gd name="T23" fmla="*/ 2413 h 2700"/>
                <a:gd name="T24" fmla="*/ 1602 w 2240"/>
                <a:gd name="T25" fmla="*/ 1838 h 2700"/>
                <a:gd name="T26" fmla="*/ 1603 w 2240"/>
                <a:gd name="T27" fmla="*/ 237 h 2700"/>
                <a:gd name="T28" fmla="*/ 1427 w 2240"/>
                <a:gd name="T29" fmla="*/ 0 h 27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240" h="2700">
                  <a:moveTo>
                    <a:pt x="1427" y="0"/>
                  </a:moveTo>
                  <a:cubicBezTo>
                    <a:pt x="2240" y="0"/>
                    <a:pt x="2240" y="0"/>
                    <a:pt x="2240" y="0"/>
                  </a:cubicBezTo>
                  <a:cubicBezTo>
                    <a:pt x="2240" y="0"/>
                    <a:pt x="2068" y="95"/>
                    <a:pt x="2068" y="237"/>
                  </a:cubicBezTo>
                  <a:cubicBezTo>
                    <a:pt x="2068" y="238"/>
                    <a:pt x="2067" y="1838"/>
                    <a:pt x="2067" y="1838"/>
                  </a:cubicBezTo>
                  <a:cubicBezTo>
                    <a:pt x="2067" y="2494"/>
                    <a:pt x="1501" y="2700"/>
                    <a:pt x="1122" y="2700"/>
                  </a:cubicBezTo>
                  <a:cubicBezTo>
                    <a:pt x="750" y="2700"/>
                    <a:pt x="166" y="2491"/>
                    <a:pt x="166" y="1838"/>
                  </a:cubicBezTo>
                  <a:cubicBezTo>
                    <a:pt x="166" y="237"/>
                    <a:pt x="166" y="237"/>
                    <a:pt x="166" y="237"/>
                  </a:cubicBezTo>
                  <a:cubicBezTo>
                    <a:pt x="166" y="94"/>
                    <a:pt x="0" y="0"/>
                    <a:pt x="0" y="0"/>
                  </a:cubicBezTo>
                  <a:cubicBezTo>
                    <a:pt x="821" y="0"/>
                    <a:pt x="821" y="0"/>
                    <a:pt x="821" y="0"/>
                  </a:cubicBezTo>
                  <a:cubicBezTo>
                    <a:pt x="821" y="0"/>
                    <a:pt x="631" y="94"/>
                    <a:pt x="631" y="237"/>
                  </a:cubicBezTo>
                  <a:cubicBezTo>
                    <a:pt x="630" y="1838"/>
                    <a:pt x="630" y="1838"/>
                    <a:pt x="630" y="1838"/>
                  </a:cubicBezTo>
                  <a:cubicBezTo>
                    <a:pt x="630" y="2178"/>
                    <a:pt x="856" y="2412"/>
                    <a:pt x="1122" y="2413"/>
                  </a:cubicBezTo>
                  <a:cubicBezTo>
                    <a:pt x="1388" y="2414"/>
                    <a:pt x="1602" y="2174"/>
                    <a:pt x="1602" y="1838"/>
                  </a:cubicBezTo>
                  <a:cubicBezTo>
                    <a:pt x="1603" y="237"/>
                    <a:pt x="1603" y="237"/>
                    <a:pt x="1603" y="237"/>
                  </a:cubicBezTo>
                  <a:cubicBezTo>
                    <a:pt x="1603" y="94"/>
                    <a:pt x="1427" y="0"/>
                    <a:pt x="142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6171" name="Freeform 27"/>
            <p:cNvSpPr>
              <a:spLocks/>
            </p:cNvSpPr>
            <p:nvPr userDrawn="1"/>
          </p:nvSpPr>
          <p:spPr bwMode="gray">
            <a:xfrm>
              <a:off x="5489" y="198"/>
              <a:ext cx="69" cy="110"/>
            </a:xfrm>
            <a:custGeom>
              <a:avLst/>
              <a:gdLst>
                <a:gd name="T0" fmla="*/ 1467 w 1707"/>
                <a:gd name="T1" fmla="*/ 479 h 2755"/>
                <a:gd name="T2" fmla="*/ 1019 w 1707"/>
                <a:gd name="T3" fmla="*/ 276 h 2755"/>
                <a:gd name="T4" fmla="*/ 504 w 1707"/>
                <a:gd name="T5" fmla="*/ 677 h 2755"/>
                <a:gd name="T6" fmla="*/ 995 w 1707"/>
                <a:gd name="T7" fmla="*/ 1174 h 2755"/>
                <a:gd name="T8" fmla="*/ 1705 w 1707"/>
                <a:gd name="T9" fmla="*/ 1974 h 2755"/>
                <a:gd name="T10" fmla="*/ 651 w 1707"/>
                <a:gd name="T11" fmla="*/ 2755 h 2755"/>
                <a:gd name="T12" fmla="*/ 155 w 1707"/>
                <a:gd name="T13" fmla="*/ 2686 h 2755"/>
                <a:gd name="T14" fmla="*/ 0 w 1707"/>
                <a:gd name="T15" fmla="*/ 2177 h 2755"/>
                <a:gd name="T16" fmla="*/ 658 w 1707"/>
                <a:gd name="T17" fmla="*/ 2466 h 2755"/>
                <a:gd name="T18" fmla="*/ 1252 w 1707"/>
                <a:gd name="T19" fmla="*/ 2030 h 2755"/>
                <a:gd name="T20" fmla="*/ 46 w 1707"/>
                <a:gd name="T21" fmla="*/ 731 h 2755"/>
                <a:gd name="T22" fmla="*/ 973 w 1707"/>
                <a:gd name="T23" fmla="*/ 0 h 2755"/>
                <a:gd name="T24" fmla="*/ 1467 w 1707"/>
                <a:gd name="T25" fmla="*/ 69 h 2755"/>
                <a:gd name="T26" fmla="*/ 1467 w 1707"/>
                <a:gd name="T27" fmla="*/ 479 h 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07" h="2755">
                  <a:moveTo>
                    <a:pt x="1467" y="479"/>
                  </a:moveTo>
                  <a:cubicBezTo>
                    <a:pt x="1467" y="479"/>
                    <a:pt x="1352" y="277"/>
                    <a:pt x="1019" y="276"/>
                  </a:cubicBezTo>
                  <a:cubicBezTo>
                    <a:pt x="686" y="275"/>
                    <a:pt x="505" y="450"/>
                    <a:pt x="504" y="677"/>
                  </a:cubicBezTo>
                  <a:cubicBezTo>
                    <a:pt x="503" y="934"/>
                    <a:pt x="696" y="1031"/>
                    <a:pt x="995" y="1174"/>
                  </a:cubicBezTo>
                  <a:cubicBezTo>
                    <a:pt x="1279" y="1311"/>
                    <a:pt x="1707" y="1499"/>
                    <a:pt x="1705" y="1974"/>
                  </a:cubicBezTo>
                  <a:cubicBezTo>
                    <a:pt x="1704" y="2399"/>
                    <a:pt x="1327" y="2755"/>
                    <a:pt x="651" y="2755"/>
                  </a:cubicBezTo>
                  <a:cubicBezTo>
                    <a:pt x="442" y="2754"/>
                    <a:pt x="155" y="2686"/>
                    <a:pt x="155" y="2686"/>
                  </a:cubicBezTo>
                  <a:cubicBezTo>
                    <a:pt x="0" y="2177"/>
                    <a:pt x="0" y="2177"/>
                    <a:pt x="0" y="2177"/>
                  </a:cubicBezTo>
                  <a:cubicBezTo>
                    <a:pt x="143" y="2316"/>
                    <a:pt x="397" y="2466"/>
                    <a:pt x="658" y="2466"/>
                  </a:cubicBezTo>
                  <a:cubicBezTo>
                    <a:pt x="929" y="2466"/>
                    <a:pt x="1252" y="2298"/>
                    <a:pt x="1252" y="2030"/>
                  </a:cubicBezTo>
                  <a:cubicBezTo>
                    <a:pt x="1252" y="1512"/>
                    <a:pt x="46" y="1598"/>
                    <a:pt x="46" y="731"/>
                  </a:cubicBezTo>
                  <a:cubicBezTo>
                    <a:pt x="46" y="433"/>
                    <a:pt x="254" y="0"/>
                    <a:pt x="973" y="0"/>
                  </a:cubicBezTo>
                  <a:cubicBezTo>
                    <a:pt x="1207" y="0"/>
                    <a:pt x="1467" y="69"/>
                    <a:pt x="1467" y="69"/>
                  </a:cubicBezTo>
                  <a:lnTo>
                    <a:pt x="1467" y="479"/>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sp>
        <p:nvSpPr>
          <p:cNvPr id="646173" name="Rectangle 29"/>
          <p:cNvSpPr>
            <a:spLocks noGrp="1" noChangeArrowheads="1"/>
          </p:cNvSpPr>
          <p:nvPr>
            <p:ph type="sldNum" sz="quarter" idx="4"/>
          </p:nvPr>
        </p:nvSpPr>
        <p:spPr bwMode="gray">
          <a:xfrm>
            <a:off x="4300538" y="6653213"/>
            <a:ext cx="539750"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fontAlgn="base">
              <a:defRPr kumimoji="0" sz="800">
                <a:solidFill>
                  <a:schemeClr val="tx1"/>
                </a:solidFill>
                <a:latin typeface="+mn-lt"/>
              </a:defRPr>
            </a:lvl1pPr>
          </a:lstStyle>
          <a:p>
            <a:fld id="{A5302A89-FE48-4898-B94B-1C28B80FF229}" type="slidenum">
              <a:rPr lang="de-DE" altLang="ja-JP"/>
              <a:pPr/>
              <a:t>‹#›</a:t>
            </a:fld>
            <a:endParaRPr lang="de-DE" altLang="ja-JP"/>
          </a:p>
        </p:txBody>
      </p:sp>
      <p:sp>
        <p:nvSpPr>
          <p:cNvPr id="646174" name="Rectangle 30"/>
          <p:cNvSpPr>
            <a:spLocks noGrp="1" noChangeArrowheads="1"/>
          </p:cNvSpPr>
          <p:nvPr>
            <p:ph type="ftr" sz="quarter" idx="3"/>
          </p:nvPr>
        </p:nvSpPr>
        <p:spPr bwMode="gray">
          <a:xfrm>
            <a:off x="4935538" y="6653213"/>
            <a:ext cx="4022725" cy="201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bodyPr>
          <a:lstStyle>
            <a:lvl1pPr algn="r" fontAlgn="base">
              <a:defRPr kumimoji="0" sz="800">
                <a:solidFill>
                  <a:schemeClr val="tx1"/>
                </a:solidFill>
                <a:latin typeface="+mn-lt"/>
              </a:defRPr>
            </a:lvl1pPr>
          </a:lstStyle>
          <a:p>
            <a:r>
              <a:rPr lang="de-DE" altLang="ja-JP"/>
              <a:t>Copyright 2021 NANJING FUJITSU NANDA SOFTWARE TECHNOLOGY CO., LTD.</a:t>
            </a:r>
            <a:endParaRPr lang="de-DE" altLang="ja-JP" dirty="0"/>
          </a:p>
        </p:txBody>
      </p:sp>
      <p:pic>
        <p:nvPicPr>
          <p:cNvPr id="2" name="图片 1"/>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92088" y="6664325"/>
            <a:ext cx="2724575" cy="163216"/>
          </a:xfrm>
          <a:prstGeom prst="rect">
            <a:avLst/>
          </a:prstGeom>
        </p:spPr>
      </p:pic>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hdr="0" dt="0"/>
  <p:txStyles>
    <p:titleStyle>
      <a:lvl1pPr algn="l" rtl="0" fontAlgn="base">
        <a:spcBef>
          <a:spcPct val="0"/>
        </a:spcBef>
        <a:spcAft>
          <a:spcPct val="0"/>
        </a:spcAft>
        <a:tabLst>
          <a:tab pos="3676650" algn="l"/>
        </a:tabLst>
        <a:defRPr kumimoji="1" sz="3200" b="1" kern="1200">
          <a:solidFill>
            <a:schemeClr val="tx2"/>
          </a:solidFill>
          <a:latin typeface="Meiryo UI" panose="020B0604030504040204" pitchFamily="34" charset="-128"/>
          <a:ea typeface="Meiryo UI" panose="020B0604030504040204" pitchFamily="34" charset="-128"/>
          <a:cs typeface="Meiryo UI" panose="020B0604030504040204" pitchFamily="34" charset="-128"/>
        </a:defRPr>
      </a:lvl1pPr>
      <a:lvl2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2pPr>
      <a:lvl3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3pPr>
      <a:lvl4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4pPr>
      <a:lvl5pPr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5pPr>
      <a:lvl6pPr marL="4572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6pPr>
      <a:lvl7pPr marL="9144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7pPr>
      <a:lvl8pPr marL="13716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8pPr>
      <a:lvl9pPr marL="1828800" algn="l" rtl="0" fontAlgn="base">
        <a:spcBef>
          <a:spcPct val="0"/>
        </a:spcBef>
        <a:spcAft>
          <a:spcPct val="0"/>
        </a:spcAft>
        <a:tabLst>
          <a:tab pos="3676650" algn="l"/>
        </a:tabLst>
        <a:defRPr kumimoji="1" sz="3200">
          <a:solidFill>
            <a:schemeClr val="tx2"/>
          </a:solidFill>
          <a:latin typeface="Arial" panose="020B0604020202020204" pitchFamily="34" charset="0"/>
          <a:ea typeface="ＭＳ Ｐゴシック" panose="020B0600070205080204" pitchFamily="34" charset="-128"/>
        </a:defRPr>
      </a:lvl9pPr>
    </p:titleStyle>
    <p:body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15"/>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7"/>
          <p:cNvSpPr>
            <a:spLocks noGrp="1" noChangeArrowheads="1"/>
          </p:cNvSpPr>
          <p:nvPr>
            <p:ph type="ftr" sz="quarter" idx="3"/>
          </p:nvPr>
        </p:nvSpPr>
        <p:spPr/>
        <p:txBody>
          <a:bodyPr/>
          <a:lstStyle/>
          <a:p>
            <a:r>
              <a:rPr lang="de-DE" altLang="ja-JP" dirty="0"/>
              <a:t>Copyright 2022 NANJING FUJITSU NANDA SOFTWARE TECHNOLOGY CO., LTD.</a:t>
            </a:r>
          </a:p>
        </p:txBody>
      </p:sp>
      <p:sp>
        <p:nvSpPr>
          <p:cNvPr id="551938" name="Rectangle 2"/>
          <p:cNvSpPr>
            <a:spLocks noGrp="1" noChangeArrowheads="1"/>
          </p:cNvSpPr>
          <p:nvPr>
            <p:ph type="ctrTitle"/>
          </p:nvPr>
        </p:nvSpPr>
        <p:spPr>
          <a:xfrm>
            <a:off x="323850" y="1738313"/>
            <a:ext cx="8568630" cy="2360612"/>
          </a:xfrm>
        </p:spPr>
        <p:txBody>
          <a:bodyPr/>
          <a:lstStyle/>
          <a:p>
            <a:br>
              <a:rPr lang="en-US" altLang="ja-JP" sz="4800" dirty="0"/>
            </a:br>
            <a:r>
              <a:rPr lang="en-US" altLang="zh-CN" sz="4800" dirty="0"/>
              <a:t>CAN Transceiver</a:t>
            </a:r>
            <a:endParaRPr lang="ja-JP" altLang="en-US" sz="4800" dirty="0"/>
          </a:p>
        </p:txBody>
      </p:sp>
      <p:sp>
        <p:nvSpPr>
          <p:cNvPr id="551939" name="Rectangle 3"/>
          <p:cNvSpPr>
            <a:spLocks noGrp="1" noChangeArrowheads="1"/>
          </p:cNvSpPr>
          <p:nvPr>
            <p:ph type="subTitle" idx="1"/>
            <p:custDataLst>
              <p:tags r:id="rId1"/>
            </p:custDataLst>
          </p:nvPr>
        </p:nvSpPr>
        <p:spPr/>
        <p:txBody>
          <a:bodyPr/>
          <a:lstStyle/>
          <a:p>
            <a:r>
              <a:rPr lang="en-US" altLang="zh-TW" dirty="0"/>
              <a:t>20</a:t>
            </a:r>
            <a:r>
              <a:rPr lang="en-US" altLang="zh-CN" dirty="0"/>
              <a:t>22</a:t>
            </a:r>
            <a:r>
              <a:rPr lang="en-US" altLang="zh-TW" dirty="0"/>
              <a:t>/10/28</a:t>
            </a:r>
          </a:p>
          <a:p>
            <a:r>
              <a:rPr lang="zh-TW" altLang="en-US" dirty="0"/>
              <a:t>南京富士通南大軟件技術有限公司</a:t>
            </a:r>
          </a:p>
          <a:p>
            <a:r>
              <a:rPr lang="en-US" altLang="zh-TW" dirty="0"/>
              <a:t>IV</a:t>
            </a:r>
            <a:r>
              <a:rPr lang="zh-TW" altLang="en-US" dirty="0"/>
              <a:t>事業部</a:t>
            </a:r>
            <a:r>
              <a:rPr lang="en-US" altLang="ja-JP" dirty="0"/>
              <a:t>TTI-PT</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3A9EB98C-0227-31D1-61B5-681BEE077CED}"/>
              </a:ext>
            </a:extLst>
          </p:cNvPr>
          <p:cNvSpPr txBox="1"/>
          <p:nvPr/>
        </p:nvSpPr>
        <p:spPr>
          <a:xfrm>
            <a:off x="179364" y="1114722"/>
            <a:ext cx="8580188" cy="4493538"/>
          </a:xfrm>
          <a:prstGeom prst="rect">
            <a:avLst/>
          </a:prstGeom>
          <a:noFill/>
        </p:spPr>
        <p:txBody>
          <a:bodyPr wrap="square" rtlCol="0">
            <a:spAutoFit/>
          </a:bodyPr>
          <a:lstStyle/>
          <a:p>
            <a:pPr algn="l"/>
            <a:r>
              <a:rPr lang="en-US" altLang="ja-JP" sz="1600" b="1" i="0" dirty="0" err="1">
                <a:solidFill>
                  <a:srgbClr val="121212"/>
                </a:solidFill>
                <a:effectLst/>
                <a:latin typeface="-apple-system"/>
              </a:rPr>
              <a:t>CANTRCV_TRCVMODE_NORMAL</a:t>
            </a:r>
            <a:endParaRPr lang="en-US" altLang="zh-CN" sz="1600" b="1" i="0" dirty="0">
              <a:solidFill>
                <a:srgbClr val="121212"/>
              </a:solidFill>
              <a:effectLst/>
              <a:latin typeface="-apple-system"/>
            </a:endParaRPr>
          </a:p>
          <a:p>
            <a:pPr algn="l"/>
            <a:r>
              <a:rPr lang="ja-JP" altLang="en-US" sz="1400" b="0" i="0" dirty="0">
                <a:solidFill>
                  <a:srgbClr val="121212"/>
                </a:solidFill>
                <a:effectLst/>
                <a:latin typeface="-apple-system"/>
              </a:rPr>
              <a:t>完整的</a:t>
            </a:r>
            <a:r>
              <a:rPr lang="en-US" altLang="ja-JP" sz="1400" b="0" i="0" dirty="0">
                <a:solidFill>
                  <a:srgbClr val="121212"/>
                </a:solidFill>
                <a:effectLst/>
                <a:latin typeface="-apple-system"/>
              </a:rPr>
              <a:t>CAN bus</a:t>
            </a:r>
            <a:r>
              <a:rPr lang="ja-JP" altLang="en-US" sz="1400" b="0" i="0" dirty="0">
                <a:solidFill>
                  <a:srgbClr val="121212"/>
                </a:solidFill>
                <a:effectLst/>
                <a:latin typeface="-apple-system"/>
              </a:rPr>
              <a:t>总线通信。 </a:t>
            </a:r>
            <a:r>
              <a:rPr lang="en-US" altLang="ja-JP" sz="1400" b="0" i="0" dirty="0">
                <a:solidFill>
                  <a:srgbClr val="121212"/>
                </a:solidFill>
                <a:effectLst/>
                <a:latin typeface="-apple-system"/>
              </a:rPr>
              <a:t>CAN Transceiver Hardware</a:t>
            </a:r>
            <a:r>
              <a:rPr lang="ja-JP" altLang="en-US" sz="1400" b="0" i="0" dirty="0">
                <a:solidFill>
                  <a:srgbClr val="121212"/>
                </a:solidFill>
                <a:effectLst/>
                <a:latin typeface="-apple-system"/>
              </a:rPr>
              <a:t>处于可接收，传送</a:t>
            </a:r>
            <a:r>
              <a:rPr lang="en-US" altLang="ja-JP" sz="1400" b="0" i="0" dirty="0">
                <a:solidFill>
                  <a:srgbClr val="121212"/>
                </a:solidFill>
                <a:effectLst/>
                <a:latin typeface="-apple-system"/>
              </a:rPr>
              <a:t>CAN bus</a:t>
            </a:r>
            <a:r>
              <a:rPr lang="ja-JP" altLang="en-US" sz="1400" b="0" i="0" dirty="0">
                <a:solidFill>
                  <a:srgbClr val="121212"/>
                </a:solidFill>
                <a:effectLst/>
                <a:latin typeface="-apple-system"/>
              </a:rPr>
              <a:t>上的网络信息状态。</a:t>
            </a:r>
            <a:endParaRPr lang="en-US" altLang="ja-JP" sz="1400" b="0" i="0" dirty="0">
              <a:solidFill>
                <a:srgbClr val="121212"/>
              </a:solidFill>
              <a:effectLst/>
              <a:latin typeface="-apple-system"/>
            </a:endParaRPr>
          </a:p>
          <a:p>
            <a:pPr algn="l"/>
            <a:endParaRPr lang="en-US" altLang="ja-JP" sz="1600" dirty="0">
              <a:solidFill>
                <a:srgbClr val="121212"/>
              </a:solidFill>
              <a:latin typeface="-apple-system"/>
            </a:endParaRPr>
          </a:p>
          <a:p>
            <a:pPr algn="l"/>
            <a:r>
              <a:rPr lang="en-US" altLang="ja-JP" sz="1600" b="1" i="0" dirty="0" err="1">
                <a:solidFill>
                  <a:srgbClr val="121212"/>
                </a:solidFill>
                <a:effectLst/>
                <a:latin typeface="-apple-system"/>
              </a:rPr>
              <a:t>CANTRCV_TRCVMODE_STANDBY</a:t>
            </a:r>
            <a:endParaRPr lang="en-US" altLang="ja-JP" sz="1600" b="1" i="0" dirty="0">
              <a:solidFill>
                <a:srgbClr val="121212"/>
              </a:solidFill>
              <a:effectLst/>
              <a:latin typeface="-apple-system"/>
            </a:endParaRPr>
          </a:p>
          <a:p>
            <a:pPr algn="l"/>
            <a:r>
              <a:rPr lang="ja-JP" altLang="en-US" sz="1400" b="0" i="0" dirty="0">
                <a:solidFill>
                  <a:srgbClr val="121212"/>
                </a:solidFill>
                <a:effectLst/>
                <a:latin typeface="-apple-system"/>
              </a:rPr>
              <a:t>无法进行通讯。</a:t>
            </a:r>
            <a:r>
              <a:rPr lang="en-US" altLang="ja-JP" sz="1400" b="0" i="0" dirty="0">
                <a:solidFill>
                  <a:srgbClr val="121212"/>
                </a:solidFill>
                <a:effectLst/>
                <a:latin typeface="-apple-system"/>
              </a:rPr>
              <a:t>CAN Transceiver Hardware</a:t>
            </a:r>
            <a:r>
              <a:rPr lang="ja-JP" altLang="en-US" sz="1400" b="0" i="0" dirty="0">
                <a:solidFill>
                  <a:srgbClr val="121212"/>
                </a:solidFill>
                <a:effectLst/>
                <a:latin typeface="-apple-system"/>
              </a:rPr>
              <a:t>处于无法接收传送</a:t>
            </a:r>
            <a:r>
              <a:rPr lang="en-US" altLang="ja-JP" sz="1400" b="0" i="0" dirty="0">
                <a:solidFill>
                  <a:srgbClr val="121212"/>
                </a:solidFill>
                <a:effectLst/>
                <a:latin typeface="-apple-system"/>
              </a:rPr>
              <a:t>CAN bus</a:t>
            </a:r>
            <a:r>
              <a:rPr lang="ja-JP" altLang="en-US" sz="1400" b="0" i="0" dirty="0">
                <a:solidFill>
                  <a:srgbClr val="121212"/>
                </a:solidFill>
                <a:effectLst/>
                <a:latin typeface="-apple-system"/>
              </a:rPr>
              <a:t>上的网络信息状态。是</a:t>
            </a:r>
            <a:r>
              <a:rPr lang="en-US" altLang="ja-JP" sz="1400" b="0" i="0" dirty="0">
                <a:solidFill>
                  <a:srgbClr val="121212"/>
                </a:solidFill>
                <a:effectLst/>
                <a:latin typeface="-apple-system"/>
              </a:rPr>
              <a:t>NORMAL MODE</a:t>
            </a:r>
            <a:r>
              <a:rPr lang="ja-JP" altLang="en-US" sz="1400" b="0" i="0" dirty="0">
                <a:solidFill>
                  <a:srgbClr val="121212"/>
                </a:solidFill>
                <a:effectLst/>
                <a:latin typeface="-apple-system"/>
              </a:rPr>
              <a:t>过渡到</a:t>
            </a:r>
            <a:r>
              <a:rPr lang="en-US" altLang="ja-JP" sz="1400" b="0" i="0" dirty="0">
                <a:solidFill>
                  <a:srgbClr val="121212"/>
                </a:solidFill>
                <a:effectLst/>
                <a:latin typeface="-apple-system"/>
              </a:rPr>
              <a:t>SLEEP MODE</a:t>
            </a:r>
            <a:r>
              <a:rPr lang="ja-JP" altLang="en-US" sz="1400" b="0" i="0" dirty="0">
                <a:solidFill>
                  <a:srgbClr val="121212"/>
                </a:solidFill>
                <a:effectLst/>
                <a:latin typeface="-apple-system"/>
              </a:rPr>
              <a:t>的中间模式。可通过</a:t>
            </a:r>
            <a:r>
              <a:rPr lang="en-US" altLang="ja-JP" sz="1400" b="0" i="0" dirty="0">
                <a:solidFill>
                  <a:srgbClr val="121212"/>
                </a:solidFill>
                <a:effectLst/>
                <a:latin typeface="-apple-system"/>
              </a:rPr>
              <a:t>CAN bus</a:t>
            </a:r>
            <a:r>
              <a:rPr lang="ja-JP" altLang="en-US" sz="1400" b="0" i="0" dirty="0">
                <a:solidFill>
                  <a:srgbClr val="121212"/>
                </a:solidFill>
                <a:effectLst/>
                <a:latin typeface="-apple-system"/>
              </a:rPr>
              <a:t>总线唤醒网络信息（</a:t>
            </a:r>
            <a:r>
              <a:rPr lang="en-US" altLang="ja-JP" sz="1400" b="0" i="0" dirty="0">
                <a:solidFill>
                  <a:srgbClr val="121212"/>
                </a:solidFill>
                <a:effectLst/>
                <a:latin typeface="-apple-system"/>
              </a:rPr>
              <a:t>Wakeup Event</a:t>
            </a:r>
            <a:r>
              <a:rPr lang="ja-JP" altLang="en-US" sz="1400" b="0" i="0" dirty="0">
                <a:solidFill>
                  <a:srgbClr val="121212"/>
                </a:solidFill>
                <a:effectLst/>
                <a:latin typeface="-apple-system"/>
              </a:rPr>
              <a:t>）或本地本地唤醒事件唤醒，将模式转换到</a:t>
            </a:r>
            <a:r>
              <a:rPr lang="en-US" altLang="ja-JP" sz="1400" b="0" i="0" dirty="0">
                <a:solidFill>
                  <a:srgbClr val="121212"/>
                </a:solidFill>
                <a:effectLst/>
                <a:latin typeface="-apple-system"/>
              </a:rPr>
              <a:t>NORMAL</a:t>
            </a:r>
            <a:r>
              <a:rPr lang="zh-CN" altLang="en-US" sz="1400" b="0" i="0" dirty="0">
                <a:solidFill>
                  <a:srgbClr val="121212"/>
                </a:solidFill>
                <a:effectLst/>
                <a:latin typeface="-apple-system"/>
              </a:rPr>
              <a:t>。</a:t>
            </a:r>
            <a:endParaRPr lang="en-US" altLang="zh-CN" sz="1400" b="0" i="0" dirty="0">
              <a:solidFill>
                <a:srgbClr val="121212"/>
              </a:solidFill>
              <a:effectLst/>
              <a:latin typeface="-apple-system"/>
            </a:endParaRPr>
          </a:p>
          <a:p>
            <a:pPr algn="l"/>
            <a:endParaRPr lang="en-US" altLang="ja-JP" sz="1600" dirty="0">
              <a:solidFill>
                <a:srgbClr val="121212"/>
              </a:solidFill>
              <a:latin typeface="-apple-system"/>
            </a:endParaRPr>
          </a:p>
          <a:p>
            <a:pPr algn="l"/>
            <a:r>
              <a:rPr lang="en-US" altLang="ja-JP" sz="1600" b="1" i="0" dirty="0">
                <a:solidFill>
                  <a:srgbClr val="121212"/>
                </a:solidFill>
                <a:effectLst/>
                <a:latin typeface="-apple-system"/>
              </a:rPr>
              <a:t> </a:t>
            </a:r>
            <a:r>
              <a:rPr lang="en-US" altLang="ja-JP" sz="1600" b="1" i="0" dirty="0" err="1">
                <a:solidFill>
                  <a:srgbClr val="121212"/>
                </a:solidFill>
                <a:effectLst/>
                <a:latin typeface="-apple-system"/>
              </a:rPr>
              <a:t>CANTRCV_TRCVMODE_SLEEP</a:t>
            </a:r>
            <a:endParaRPr lang="en-US" altLang="ja-JP" sz="1600" b="1" i="0" dirty="0">
              <a:solidFill>
                <a:srgbClr val="121212"/>
              </a:solidFill>
              <a:effectLst/>
              <a:latin typeface="-apple-system"/>
            </a:endParaRPr>
          </a:p>
          <a:p>
            <a:pPr algn="l"/>
            <a:r>
              <a:rPr lang="ja-JP" altLang="en-US" sz="1400" b="0" i="0" dirty="0">
                <a:solidFill>
                  <a:srgbClr val="121212"/>
                </a:solidFill>
                <a:effectLst/>
                <a:latin typeface="-apple-system"/>
              </a:rPr>
              <a:t>无法进行通讯。</a:t>
            </a:r>
            <a:r>
              <a:rPr lang="en-US" altLang="ja-JP" sz="1400" b="0" i="0" dirty="0">
                <a:solidFill>
                  <a:srgbClr val="121212"/>
                </a:solidFill>
                <a:effectLst/>
                <a:latin typeface="-apple-system"/>
              </a:rPr>
              <a:t>CAN Transceiver Hardware</a:t>
            </a:r>
            <a:r>
              <a:rPr lang="ja-JP" altLang="en-US" sz="1400" b="0" i="0" dirty="0">
                <a:solidFill>
                  <a:srgbClr val="121212"/>
                </a:solidFill>
                <a:effectLst/>
                <a:latin typeface="-apple-system"/>
              </a:rPr>
              <a:t>处于无法接收传送</a:t>
            </a:r>
            <a:r>
              <a:rPr lang="en-US" altLang="ja-JP" sz="1400" b="0" i="0" dirty="0">
                <a:solidFill>
                  <a:srgbClr val="121212"/>
                </a:solidFill>
                <a:effectLst/>
                <a:latin typeface="-apple-system"/>
              </a:rPr>
              <a:t>CAN bus</a:t>
            </a:r>
            <a:r>
              <a:rPr lang="ja-JP" altLang="en-US" sz="1400" b="0" i="0" dirty="0">
                <a:solidFill>
                  <a:srgbClr val="121212"/>
                </a:solidFill>
                <a:effectLst/>
                <a:latin typeface="-apple-system"/>
              </a:rPr>
              <a:t>上的网络信息状态，与</a:t>
            </a:r>
            <a:r>
              <a:rPr lang="en-US" altLang="ja-JP" sz="1400" b="0" i="0" dirty="0">
                <a:solidFill>
                  <a:srgbClr val="121212"/>
                </a:solidFill>
                <a:effectLst/>
                <a:latin typeface="-apple-system"/>
              </a:rPr>
              <a:t>STANDBY MODE</a:t>
            </a:r>
            <a:r>
              <a:rPr lang="ja-JP" altLang="en-US" sz="1400" b="0" i="0" dirty="0">
                <a:solidFill>
                  <a:srgbClr val="121212"/>
                </a:solidFill>
                <a:effectLst/>
                <a:latin typeface="-apple-system"/>
              </a:rPr>
              <a:t>相比电源损耗更低。可通过</a:t>
            </a:r>
            <a:r>
              <a:rPr lang="en-US" altLang="ja-JP" sz="1400" b="0" i="0" dirty="0">
                <a:solidFill>
                  <a:srgbClr val="121212"/>
                </a:solidFill>
                <a:effectLst/>
                <a:latin typeface="-apple-system"/>
              </a:rPr>
              <a:t>CAN bus</a:t>
            </a:r>
            <a:r>
              <a:rPr lang="ja-JP" altLang="en-US" sz="1400" b="0" i="0" dirty="0">
                <a:solidFill>
                  <a:srgbClr val="121212"/>
                </a:solidFill>
                <a:effectLst/>
                <a:latin typeface="-apple-system"/>
              </a:rPr>
              <a:t>总线唤醒网络信息（</a:t>
            </a:r>
            <a:r>
              <a:rPr lang="en-US" altLang="ja-JP" sz="1400" b="0" i="0" dirty="0">
                <a:solidFill>
                  <a:srgbClr val="121212"/>
                </a:solidFill>
                <a:effectLst/>
                <a:latin typeface="-apple-system"/>
              </a:rPr>
              <a:t>Wakeup Event</a:t>
            </a:r>
            <a:r>
              <a:rPr lang="ja-JP" altLang="en-US" sz="1400" b="0" i="0" dirty="0">
                <a:solidFill>
                  <a:srgbClr val="121212"/>
                </a:solidFill>
                <a:effectLst/>
                <a:latin typeface="-apple-system"/>
              </a:rPr>
              <a:t>）或本地本地唤醒事件唤醒，将模式转换到</a:t>
            </a:r>
            <a:r>
              <a:rPr lang="en-US" altLang="ja-JP" sz="1400" b="0" i="0" dirty="0">
                <a:solidFill>
                  <a:srgbClr val="121212"/>
                </a:solidFill>
                <a:effectLst/>
                <a:latin typeface="-apple-system"/>
              </a:rPr>
              <a:t>NORMAL MODE</a:t>
            </a:r>
            <a:r>
              <a:rPr lang="ja-JP" altLang="en-US" sz="1400" b="0" i="0" dirty="0">
                <a:solidFill>
                  <a:srgbClr val="121212"/>
                </a:solidFill>
                <a:effectLst/>
                <a:latin typeface="-apple-system"/>
              </a:rPr>
              <a:t>。</a:t>
            </a:r>
            <a:endParaRPr lang="en-US" altLang="ja-JP" sz="1400" b="0" i="0" dirty="0">
              <a:solidFill>
                <a:srgbClr val="121212"/>
              </a:solidFill>
              <a:effectLst/>
              <a:latin typeface="-apple-system"/>
            </a:endParaRPr>
          </a:p>
          <a:p>
            <a:pPr algn="l"/>
            <a:endParaRPr lang="en-US" altLang="ja-JP" sz="1600" dirty="0">
              <a:solidFill>
                <a:srgbClr val="121212"/>
              </a:solidFill>
              <a:latin typeface="-apple-system"/>
            </a:endParaRPr>
          </a:p>
          <a:p>
            <a:pPr algn="l"/>
            <a:r>
              <a:rPr lang="en-US" altLang="ja-JP" sz="1600" b="1" i="0" dirty="0" err="1">
                <a:solidFill>
                  <a:srgbClr val="121212"/>
                </a:solidFill>
                <a:effectLst/>
                <a:latin typeface="-apple-system"/>
              </a:rPr>
              <a:t>CanTrcv_SetOpMode</a:t>
            </a:r>
            <a:endParaRPr lang="en-US" altLang="ja-JP" sz="1600" b="1" i="0" dirty="0">
              <a:solidFill>
                <a:srgbClr val="121212"/>
              </a:solidFill>
              <a:effectLst/>
              <a:latin typeface="-apple-system"/>
            </a:endParaRPr>
          </a:p>
          <a:p>
            <a:pPr algn="l"/>
            <a:r>
              <a:rPr lang="zh-CN" altLang="en-US" sz="1400" i="0" dirty="0">
                <a:solidFill>
                  <a:srgbClr val="121212"/>
                </a:solidFill>
                <a:effectLst/>
                <a:latin typeface="-apple-system"/>
              </a:rPr>
              <a:t>请求模式切换。</a:t>
            </a:r>
            <a:r>
              <a:rPr lang="ja-JP" altLang="en-US" sz="1400" i="0" dirty="0">
                <a:solidFill>
                  <a:srgbClr val="121212"/>
                </a:solidFill>
                <a:effectLst/>
                <a:latin typeface="-apple-system"/>
              </a:rPr>
              <a:t>对于每次调用 </a:t>
            </a:r>
            <a:r>
              <a:rPr lang="en-US" altLang="ja-JP" sz="1400" i="0" dirty="0" err="1">
                <a:solidFill>
                  <a:srgbClr val="121212"/>
                </a:solidFill>
                <a:effectLst/>
                <a:latin typeface="-apple-system"/>
              </a:rPr>
              <a:t>CanTrcv_SetOpMode</a:t>
            </a:r>
            <a:r>
              <a:rPr lang="ja-JP" altLang="en-US" sz="1400" i="0" dirty="0">
                <a:solidFill>
                  <a:srgbClr val="121212"/>
                </a:solidFill>
                <a:effectLst/>
                <a:latin typeface="-apple-system"/>
              </a:rPr>
              <a:t>的模式切换请求，在到达请求的模式后，</a:t>
            </a:r>
            <a:r>
              <a:rPr lang="en-US" altLang="ja-JP" sz="1400" i="0" dirty="0" err="1">
                <a:solidFill>
                  <a:srgbClr val="121212"/>
                </a:solidFill>
                <a:effectLst/>
                <a:latin typeface="-apple-system"/>
              </a:rPr>
              <a:t>CanTrcv</a:t>
            </a:r>
            <a:r>
              <a:rPr lang="ja-JP" altLang="en-US" sz="1400" i="0" dirty="0">
                <a:solidFill>
                  <a:srgbClr val="121212"/>
                </a:solidFill>
                <a:effectLst/>
                <a:latin typeface="-apple-system"/>
              </a:rPr>
              <a:t>模块需要使用</a:t>
            </a:r>
            <a:r>
              <a:rPr lang="en-US" altLang="ja-JP" sz="1400" i="0" dirty="0" err="1">
                <a:solidFill>
                  <a:srgbClr val="121212"/>
                </a:solidFill>
                <a:effectLst/>
                <a:latin typeface="-apple-system"/>
              </a:rPr>
              <a:t>CanIf</a:t>
            </a:r>
            <a:r>
              <a:rPr lang="ja-JP" altLang="en-US" sz="1400" i="0" dirty="0">
                <a:solidFill>
                  <a:srgbClr val="121212"/>
                </a:solidFill>
                <a:effectLst/>
                <a:latin typeface="-apple-system"/>
              </a:rPr>
              <a:t>的</a:t>
            </a:r>
            <a:r>
              <a:rPr lang="en-US" altLang="ja-JP" sz="1400" i="0" dirty="0" err="1">
                <a:solidFill>
                  <a:srgbClr val="121212"/>
                </a:solidFill>
                <a:effectLst/>
                <a:latin typeface="-apple-system"/>
              </a:rPr>
              <a:t>TransceiverId</a:t>
            </a:r>
            <a:r>
              <a:rPr lang="ja-JP" altLang="en-US" sz="1400" i="0" dirty="0">
                <a:solidFill>
                  <a:srgbClr val="121212"/>
                </a:solidFill>
                <a:effectLst/>
                <a:latin typeface="-apple-system"/>
              </a:rPr>
              <a:t>引用相应的</a:t>
            </a:r>
            <a:r>
              <a:rPr lang="en-US" altLang="ja-JP" sz="1400" i="0" dirty="0">
                <a:solidFill>
                  <a:srgbClr val="121212"/>
                </a:solidFill>
                <a:effectLst/>
                <a:latin typeface="-apple-system"/>
              </a:rPr>
              <a:t>CAN</a:t>
            </a:r>
            <a:r>
              <a:rPr lang="ja-JP" altLang="en-US" sz="1400" i="0" dirty="0">
                <a:solidFill>
                  <a:srgbClr val="121212"/>
                </a:solidFill>
                <a:effectLst/>
                <a:latin typeface="-apple-system"/>
              </a:rPr>
              <a:t>收发器，调用回调函数</a:t>
            </a:r>
            <a:r>
              <a:rPr lang="en-US" altLang="ja-JP" sz="1400" i="0" dirty="0" err="1">
                <a:solidFill>
                  <a:srgbClr val="121212"/>
                </a:solidFill>
                <a:effectLst/>
                <a:latin typeface="-apple-system"/>
              </a:rPr>
              <a:t>CanIf_TrcvModeIndication</a:t>
            </a:r>
            <a:r>
              <a:rPr lang="ja-JP" altLang="en-US" sz="1400" i="0" dirty="0">
                <a:solidFill>
                  <a:srgbClr val="121212"/>
                </a:solidFill>
                <a:effectLst/>
                <a:latin typeface="-apple-system"/>
              </a:rPr>
              <a:t>通知上层模块。</a:t>
            </a:r>
            <a:endParaRPr lang="en-US" altLang="ja-JP" sz="1400" i="0" dirty="0">
              <a:solidFill>
                <a:srgbClr val="121212"/>
              </a:solidFill>
              <a:effectLst/>
              <a:latin typeface="-apple-system"/>
            </a:endParaRPr>
          </a:p>
          <a:p>
            <a:pPr algn="l"/>
            <a:endParaRPr lang="en-US" altLang="ja-JP" sz="1200" dirty="0">
              <a:solidFill>
                <a:srgbClr val="121212"/>
              </a:solidFill>
              <a:latin typeface="-apple-system"/>
            </a:endParaRPr>
          </a:p>
          <a:p>
            <a:pPr algn="l"/>
            <a:endParaRPr lang="en-US" altLang="ja-JP" sz="1200" dirty="0">
              <a:solidFill>
                <a:srgbClr val="121212"/>
              </a:solidFill>
              <a:latin typeface="-apple-system"/>
            </a:endParaRPr>
          </a:p>
          <a:p>
            <a:pPr algn="l"/>
            <a:r>
              <a:rPr lang="zh-CN" altLang="en-US" sz="1200" dirty="0">
                <a:solidFill>
                  <a:srgbClr val="121212"/>
                </a:solidFill>
                <a:latin typeface="-apple-system"/>
              </a:rPr>
              <a:t>这里的模式切换是通过函数达成的模式切换，与前面</a:t>
            </a:r>
            <a:r>
              <a:rPr lang="en-US" altLang="zh-CN" sz="1200" dirty="0">
                <a:solidFill>
                  <a:srgbClr val="121212"/>
                </a:solidFill>
                <a:latin typeface="-apple-system"/>
              </a:rPr>
              <a:t>CAN </a:t>
            </a:r>
            <a:r>
              <a:rPr lang="zh-CN" altLang="en-US" sz="1200" dirty="0">
                <a:solidFill>
                  <a:srgbClr val="121212"/>
                </a:solidFill>
                <a:latin typeface="-apple-system"/>
              </a:rPr>
              <a:t>收发器硬件的模式切换并不完全等同，比如</a:t>
            </a:r>
            <a:r>
              <a:rPr lang="en-US" altLang="ja-JP" sz="1200" dirty="0"/>
              <a:t>Receive-Only mode</a:t>
            </a:r>
            <a:r>
              <a:rPr lang="zh-CN" altLang="en-US" sz="1200" b="0" i="0" dirty="0">
                <a:solidFill>
                  <a:srgbClr val="121212"/>
                </a:solidFill>
                <a:effectLst/>
                <a:latin typeface="-apple-system"/>
              </a:rPr>
              <a:t>只能接收消息但不能发送消息此模式不被支持，因为它不属于</a:t>
            </a:r>
            <a:r>
              <a:rPr lang="en-US" altLang="zh-CN" sz="1200" b="0" i="0" dirty="0">
                <a:solidFill>
                  <a:srgbClr val="121212"/>
                </a:solidFill>
                <a:effectLst/>
                <a:latin typeface="-apple-system"/>
              </a:rPr>
              <a:t>CAN</a:t>
            </a:r>
            <a:r>
              <a:rPr lang="zh-CN" altLang="en-US" sz="1200" b="0" i="0" dirty="0">
                <a:solidFill>
                  <a:srgbClr val="121212"/>
                </a:solidFill>
                <a:effectLst/>
                <a:latin typeface="-apple-system"/>
              </a:rPr>
              <a:t>标准，并且并非所有</a:t>
            </a:r>
            <a:r>
              <a:rPr lang="en-US" altLang="zh-CN" sz="1200" b="0" i="0" dirty="0">
                <a:solidFill>
                  <a:srgbClr val="121212"/>
                </a:solidFill>
                <a:effectLst/>
                <a:latin typeface="-apple-system"/>
              </a:rPr>
              <a:t>CAN</a:t>
            </a:r>
            <a:r>
              <a:rPr lang="zh-CN" altLang="en-US" sz="1200" b="0" i="0" dirty="0">
                <a:solidFill>
                  <a:srgbClr val="121212"/>
                </a:solidFill>
                <a:effectLst/>
                <a:latin typeface="-apple-system"/>
              </a:rPr>
              <a:t>收发器硬件芯片都支持。</a:t>
            </a:r>
            <a:endParaRPr kumimoji="1" lang="ja-JP" altLang="en-US" sz="1200" dirty="0"/>
          </a:p>
        </p:txBody>
      </p:sp>
      <p:sp>
        <p:nvSpPr>
          <p:cNvPr id="2" name="标题 1"/>
          <p:cNvSpPr>
            <a:spLocks noGrp="1"/>
          </p:cNvSpPr>
          <p:nvPr>
            <p:ph type="title"/>
          </p:nvPr>
        </p:nvSpPr>
        <p:spPr/>
        <p:txBody>
          <a:bodyPr/>
          <a:lstStyle/>
          <a:p>
            <a:r>
              <a:rPr lang="en-US" altLang="ja-JP" b="1" dirty="0" err="1">
                <a:solidFill>
                  <a:srgbClr val="121212"/>
                </a:solidFill>
                <a:latin typeface="-apple-system"/>
              </a:rPr>
              <a:t>AUTOSAR</a:t>
            </a:r>
            <a:r>
              <a:rPr lang="en-US" altLang="ja-JP" b="1" dirty="0">
                <a:solidFill>
                  <a:srgbClr val="121212"/>
                </a:solidFill>
                <a:latin typeface="-apple-system"/>
              </a:rPr>
              <a:t> </a:t>
            </a:r>
            <a:r>
              <a:rPr lang="zh-CN" altLang="en-US" b="1" dirty="0">
                <a:solidFill>
                  <a:srgbClr val="121212"/>
                </a:solidFill>
                <a:latin typeface="-apple-system"/>
              </a:rPr>
              <a:t>的</a:t>
            </a:r>
            <a:r>
              <a:rPr lang="en-US" altLang="ja-JP" b="1" i="0" dirty="0">
                <a:solidFill>
                  <a:srgbClr val="121212"/>
                </a:solidFill>
                <a:effectLst/>
                <a:latin typeface="-apple-system"/>
              </a:rPr>
              <a:t>CAN </a:t>
            </a:r>
            <a:r>
              <a:rPr lang="en-US" altLang="ja-JP" b="1" i="0" dirty="0" err="1">
                <a:solidFill>
                  <a:srgbClr val="121212"/>
                </a:solidFill>
                <a:effectLst/>
                <a:latin typeface="-apple-system"/>
              </a:rPr>
              <a:t>Trcv</a:t>
            </a:r>
            <a:r>
              <a:rPr lang="en-US" altLang="ja-JP" b="1" i="0" dirty="0">
                <a:solidFill>
                  <a:srgbClr val="121212"/>
                </a:solidFill>
                <a:effectLst/>
                <a:latin typeface="-apple-system"/>
              </a:rPr>
              <a:t> </a:t>
            </a:r>
            <a:r>
              <a:rPr lang="ja-JP" altLang="en-US" b="1" i="0" dirty="0">
                <a:solidFill>
                  <a:srgbClr val="121212"/>
                </a:solidFill>
                <a:effectLst/>
                <a:latin typeface="-apple-system"/>
              </a:rPr>
              <a:t>模块</a:t>
            </a:r>
            <a:endParaRPr lang="en-US" altLang="ja-JP" b="1" dirty="0">
              <a:solidFill>
                <a:srgbClr val="121212"/>
              </a:solidFill>
              <a:latin typeface="-apple-system"/>
            </a:endParaRPr>
          </a:p>
        </p:txBody>
      </p:sp>
      <p:sp>
        <p:nvSpPr>
          <p:cNvPr id="3" name="内容占位符 2"/>
          <p:cNvSpPr>
            <a:spLocks noGrp="1"/>
          </p:cNvSpPr>
          <p:nvPr>
            <p:ph idx="1"/>
          </p:nvPr>
        </p:nvSpPr>
        <p:spPr>
          <a:xfrm>
            <a:off x="168276" y="810543"/>
            <a:ext cx="4403724" cy="304179"/>
          </a:xfrm>
        </p:spPr>
        <p:txBody>
          <a:bodyPr/>
          <a:lstStyle/>
          <a:p>
            <a:r>
              <a:rPr lang="en-US" altLang="zh-CN" sz="2000" dirty="0"/>
              <a:t>CAN </a:t>
            </a:r>
            <a:r>
              <a:rPr lang="en-US" altLang="zh-CN" sz="2000" dirty="0" err="1"/>
              <a:t>Trcv</a:t>
            </a:r>
            <a:r>
              <a:rPr lang="en-US" altLang="zh-CN" sz="2000" dirty="0"/>
              <a:t> </a:t>
            </a:r>
            <a:r>
              <a:rPr lang="zh-CN" altLang="en-US" sz="2000" dirty="0"/>
              <a:t>模块的模式切换</a:t>
            </a:r>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9</a:t>
            </a:fld>
            <a:endParaRPr lang="de-DE" altLang="ja-JP"/>
          </a:p>
        </p:txBody>
      </p:sp>
    </p:spTree>
    <p:extLst>
      <p:ext uri="{BB962C8B-B14F-4D97-AF65-F5344CB8AC3E}">
        <p14:creationId xmlns:p14="http://schemas.microsoft.com/office/powerpoint/2010/main" val="1151252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3A9EB98C-0227-31D1-61B5-681BEE077CED}"/>
              </a:ext>
            </a:extLst>
          </p:cNvPr>
          <p:cNvSpPr txBox="1"/>
          <p:nvPr/>
        </p:nvSpPr>
        <p:spPr>
          <a:xfrm>
            <a:off x="179364" y="1114722"/>
            <a:ext cx="8580188" cy="5047536"/>
          </a:xfrm>
          <a:prstGeom prst="rect">
            <a:avLst/>
          </a:prstGeom>
          <a:noFill/>
        </p:spPr>
        <p:txBody>
          <a:bodyPr wrap="square" rtlCol="0">
            <a:spAutoFit/>
          </a:bodyPr>
          <a:lstStyle/>
          <a:p>
            <a:pPr algn="l"/>
            <a:r>
              <a:rPr lang="zh-CN" altLang="en-US" sz="1400" i="0" dirty="0">
                <a:solidFill>
                  <a:srgbClr val="121212"/>
                </a:solidFill>
                <a:effectLst/>
                <a:latin typeface="-apple-system"/>
              </a:rPr>
              <a:t>场景一：</a:t>
            </a:r>
          </a:p>
          <a:p>
            <a:pPr algn="l">
              <a:buFont typeface="+mj-lt"/>
              <a:buAutoNum type="arabicPeriod"/>
            </a:pPr>
            <a:r>
              <a:rPr lang="en-US" altLang="zh-CN" sz="1400" i="0" dirty="0">
                <a:solidFill>
                  <a:srgbClr val="121212"/>
                </a:solidFill>
                <a:effectLst/>
                <a:latin typeface="-apple-system"/>
              </a:rPr>
              <a:t>MCU</a:t>
            </a:r>
            <a:r>
              <a:rPr lang="zh-CN" altLang="en-US" sz="1400" i="0" dirty="0">
                <a:solidFill>
                  <a:srgbClr val="121212"/>
                </a:solidFill>
                <a:effectLst/>
                <a:latin typeface="-apple-system"/>
              </a:rPr>
              <a:t>未通电。</a:t>
            </a:r>
          </a:p>
          <a:p>
            <a:pPr algn="l">
              <a:buFont typeface="+mj-lt"/>
              <a:buAutoNum type="arabicPeriod"/>
            </a:pPr>
            <a:r>
              <a:rPr lang="zh-CN" altLang="en-US" sz="1400" i="0" dirty="0">
                <a:solidFill>
                  <a:srgbClr val="121212"/>
                </a:solidFill>
                <a:effectLst/>
                <a:latin typeface="-apple-system"/>
              </a:rPr>
              <a:t>包括</a:t>
            </a: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收发器硬件在内的部分</a:t>
            </a:r>
            <a:r>
              <a:rPr lang="en-US" altLang="zh-CN" sz="1400" i="0" dirty="0">
                <a:solidFill>
                  <a:srgbClr val="121212"/>
                </a:solidFill>
                <a:effectLst/>
                <a:latin typeface="-apple-system"/>
              </a:rPr>
              <a:t>ECU</a:t>
            </a:r>
            <a:r>
              <a:rPr lang="zh-CN" altLang="en-US" sz="1400" i="0" dirty="0">
                <a:solidFill>
                  <a:srgbClr val="121212"/>
                </a:solidFill>
                <a:effectLst/>
                <a:latin typeface="-apple-system"/>
              </a:rPr>
              <a:t>已上电。</a:t>
            </a:r>
          </a:p>
          <a:p>
            <a:pPr algn="l">
              <a:buFont typeface="+mj-lt"/>
              <a:buAutoNum type="arabicPeriod"/>
            </a:pP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收发器处于</a:t>
            </a:r>
            <a:r>
              <a:rPr lang="en-US" altLang="zh-CN" sz="1400" i="0" dirty="0">
                <a:solidFill>
                  <a:srgbClr val="121212"/>
                </a:solidFill>
                <a:effectLst/>
                <a:latin typeface="-apple-system"/>
              </a:rPr>
              <a:t>SLEEP</a:t>
            </a:r>
            <a:r>
              <a:rPr lang="zh-CN" altLang="en-US" sz="1400" i="0" dirty="0">
                <a:solidFill>
                  <a:srgbClr val="121212"/>
                </a:solidFill>
                <a:effectLst/>
                <a:latin typeface="-apple-system"/>
              </a:rPr>
              <a:t>模式。</a:t>
            </a:r>
          </a:p>
          <a:p>
            <a:pPr algn="l">
              <a:buFont typeface="+mj-lt"/>
              <a:buAutoNum type="arabicPeriod"/>
            </a:pP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收发器硬件检测到</a:t>
            </a:r>
            <a:r>
              <a:rPr lang="en-US" altLang="zh-CN" sz="1400" i="0" dirty="0">
                <a:solidFill>
                  <a:srgbClr val="121212"/>
                </a:solidFill>
                <a:effectLst/>
                <a:latin typeface="-apple-system"/>
              </a:rPr>
              <a:t>CAN</a:t>
            </a:r>
            <a:r>
              <a:rPr lang="zh-CN" altLang="en-US" sz="1400" i="0" dirty="0">
                <a:solidFill>
                  <a:srgbClr val="121212"/>
                </a:solidFill>
                <a:effectLst/>
                <a:latin typeface="-apple-system"/>
              </a:rPr>
              <a:t>总线上的唤醒事件。</a:t>
            </a:r>
          </a:p>
          <a:p>
            <a:pPr algn="l">
              <a:buFont typeface="+mj-lt"/>
              <a:buAutoNum type="arabicPeriod"/>
            </a:pP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收发器硬件让</a:t>
            </a:r>
            <a:r>
              <a:rPr lang="en-US" altLang="zh-CN" sz="1400" i="0" dirty="0">
                <a:solidFill>
                  <a:srgbClr val="121212"/>
                </a:solidFill>
                <a:effectLst/>
                <a:latin typeface="-apple-system"/>
              </a:rPr>
              <a:t>MCU</a:t>
            </a:r>
            <a:r>
              <a:rPr lang="zh-CN" altLang="en-US" sz="1400" i="0" dirty="0">
                <a:solidFill>
                  <a:srgbClr val="121212"/>
                </a:solidFill>
                <a:effectLst/>
                <a:latin typeface="-apple-system"/>
              </a:rPr>
              <a:t>上电。</a:t>
            </a:r>
            <a:endParaRPr lang="en-US" altLang="zh-CN" sz="1400" i="0" dirty="0">
              <a:solidFill>
                <a:srgbClr val="121212"/>
              </a:solidFill>
              <a:effectLst/>
              <a:latin typeface="-apple-system"/>
            </a:endParaRPr>
          </a:p>
          <a:p>
            <a:pPr algn="l"/>
            <a:r>
              <a:rPr lang="zh-CN" altLang="en-US" sz="1400" i="0" dirty="0">
                <a:solidFill>
                  <a:srgbClr val="121212"/>
                </a:solidFill>
                <a:effectLst/>
                <a:latin typeface="-apple-system"/>
              </a:rPr>
              <a:t>就</a:t>
            </a:r>
            <a:r>
              <a:rPr lang="en-US" altLang="zh-CN" sz="1400" i="0" dirty="0" err="1">
                <a:solidFill>
                  <a:srgbClr val="121212"/>
                </a:solidFill>
                <a:effectLst/>
                <a:latin typeface="-apple-system"/>
              </a:rPr>
              <a:t>AUTOSAR</a:t>
            </a:r>
            <a:r>
              <a:rPr lang="zh-CN" altLang="en-US" sz="1400" i="0" dirty="0">
                <a:solidFill>
                  <a:srgbClr val="121212"/>
                </a:solidFill>
                <a:effectLst/>
                <a:latin typeface="-apple-system"/>
              </a:rPr>
              <a:t>而言，这可以被认为是冷启动，而不是唤醒。</a:t>
            </a:r>
            <a:endParaRPr lang="en-US" altLang="zh-CN" sz="1400" i="0" dirty="0">
              <a:solidFill>
                <a:srgbClr val="121212"/>
              </a:solidFill>
              <a:effectLst/>
              <a:latin typeface="-apple-system"/>
            </a:endParaRPr>
          </a:p>
          <a:p>
            <a:pPr algn="l"/>
            <a:endParaRPr lang="en-US" altLang="zh-CN" sz="1400" i="0" dirty="0">
              <a:solidFill>
                <a:srgbClr val="121212"/>
              </a:solidFill>
              <a:effectLst/>
              <a:latin typeface="-apple-system"/>
            </a:endParaRPr>
          </a:p>
          <a:p>
            <a:pPr algn="l"/>
            <a:r>
              <a:rPr lang="zh-CN" altLang="en-US" sz="1400" i="0" dirty="0">
                <a:solidFill>
                  <a:srgbClr val="121212"/>
                </a:solidFill>
                <a:effectLst/>
                <a:latin typeface="-apple-system"/>
              </a:rPr>
              <a:t>场景二：</a:t>
            </a:r>
          </a:p>
          <a:p>
            <a:pPr algn="l">
              <a:buFont typeface="+mj-lt"/>
              <a:buAutoNum type="arabicPeriod"/>
            </a:pPr>
            <a:r>
              <a:rPr lang="en-US" altLang="zh-CN" sz="1400" i="0" dirty="0">
                <a:solidFill>
                  <a:srgbClr val="121212"/>
                </a:solidFill>
                <a:effectLst/>
                <a:latin typeface="-apple-system"/>
              </a:rPr>
              <a:t>MCU</a:t>
            </a:r>
            <a:r>
              <a:rPr lang="zh-CN" altLang="en-US" sz="1400" i="0" dirty="0">
                <a:solidFill>
                  <a:srgbClr val="121212"/>
                </a:solidFill>
                <a:effectLst/>
                <a:latin typeface="-apple-system"/>
              </a:rPr>
              <a:t>处于低功耗模式。</a:t>
            </a:r>
          </a:p>
          <a:p>
            <a:pPr algn="l">
              <a:buFont typeface="+mj-lt"/>
              <a:buAutoNum type="arabicPeriod"/>
            </a:pPr>
            <a:r>
              <a:rPr lang="zh-CN" altLang="en-US" sz="1400" i="0" dirty="0">
                <a:solidFill>
                  <a:srgbClr val="121212"/>
                </a:solidFill>
                <a:effectLst/>
                <a:latin typeface="-apple-system"/>
              </a:rPr>
              <a:t>包括</a:t>
            </a: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收发器硬件在内的部件</a:t>
            </a:r>
            <a:r>
              <a:rPr lang="en-US" altLang="zh-CN" sz="1400" i="0" dirty="0">
                <a:solidFill>
                  <a:srgbClr val="121212"/>
                </a:solidFill>
                <a:effectLst/>
                <a:latin typeface="-apple-system"/>
              </a:rPr>
              <a:t>ECU</a:t>
            </a:r>
            <a:r>
              <a:rPr lang="zh-CN" altLang="en-US" sz="1400" i="0" dirty="0">
                <a:solidFill>
                  <a:srgbClr val="121212"/>
                </a:solidFill>
                <a:effectLst/>
                <a:latin typeface="-apple-system"/>
              </a:rPr>
              <a:t>已上电。</a:t>
            </a:r>
          </a:p>
          <a:p>
            <a:pPr algn="l">
              <a:buFont typeface="+mj-lt"/>
              <a:buAutoNum type="arabicPeriod"/>
            </a:pP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收发器处于待机（</a:t>
            </a:r>
            <a:r>
              <a:rPr lang="en-US" altLang="zh-CN" sz="1400" i="0" dirty="0">
                <a:solidFill>
                  <a:srgbClr val="121212"/>
                </a:solidFill>
                <a:effectLst/>
                <a:latin typeface="-apple-system"/>
              </a:rPr>
              <a:t>STANDBY</a:t>
            </a:r>
            <a:r>
              <a:rPr lang="zh-CN" altLang="en-US" sz="1400" i="0" dirty="0">
                <a:solidFill>
                  <a:srgbClr val="121212"/>
                </a:solidFill>
                <a:effectLst/>
                <a:latin typeface="-apple-system"/>
              </a:rPr>
              <a:t>）模式。</a:t>
            </a:r>
          </a:p>
          <a:p>
            <a:pPr algn="l">
              <a:buFont typeface="+mj-lt"/>
              <a:buAutoNum type="arabicPeriod"/>
            </a:pP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收发器硬件检测到</a:t>
            </a:r>
            <a:r>
              <a:rPr lang="en-US" altLang="zh-CN" sz="1400" i="0" dirty="0">
                <a:solidFill>
                  <a:srgbClr val="121212"/>
                </a:solidFill>
                <a:effectLst/>
                <a:latin typeface="-apple-system"/>
              </a:rPr>
              <a:t>CAN</a:t>
            </a:r>
            <a:r>
              <a:rPr lang="zh-CN" altLang="en-US" sz="1400" i="0" dirty="0">
                <a:solidFill>
                  <a:srgbClr val="121212"/>
                </a:solidFill>
                <a:effectLst/>
                <a:latin typeface="-apple-system"/>
              </a:rPr>
              <a:t>总线上的唤醒事件。</a:t>
            </a:r>
          </a:p>
          <a:p>
            <a:pPr algn="l">
              <a:buFont typeface="+mj-lt"/>
              <a:buAutoNum type="arabicPeriod"/>
            </a:pPr>
            <a:r>
              <a:rPr lang="en-US" altLang="zh-CN" sz="1400" i="0" dirty="0">
                <a:solidFill>
                  <a:srgbClr val="121212"/>
                </a:solidFill>
                <a:effectLst/>
                <a:latin typeface="-apple-system"/>
              </a:rPr>
              <a:t>CAN </a:t>
            </a:r>
            <a:r>
              <a:rPr lang="zh-CN" altLang="en-US" sz="1400" i="0" dirty="0">
                <a:solidFill>
                  <a:srgbClr val="121212"/>
                </a:solidFill>
                <a:effectLst/>
                <a:latin typeface="-apple-system"/>
              </a:rPr>
              <a:t>收发器硬件会触发唤醒的软件中断（</a:t>
            </a:r>
            <a:r>
              <a:rPr lang="en-US" altLang="zh-CN" sz="1400" i="0" dirty="0">
                <a:solidFill>
                  <a:srgbClr val="121212"/>
                </a:solidFill>
                <a:effectLst/>
                <a:latin typeface="-apple-system"/>
              </a:rPr>
              <a:t>SW interrupt</a:t>
            </a:r>
            <a:r>
              <a:rPr lang="zh-CN" altLang="en-US" sz="1400" i="0" dirty="0">
                <a:solidFill>
                  <a:srgbClr val="121212"/>
                </a:solidFill>
                <a:effectLst/>
                <a:latin typeface="-apple-system"/>
              </a:rPr>
              <a:t>）。</a:t>
            </a:r>
          </a:p>
          <a:p>
            <a:pPr algn="l"/>
            <a:r>
              <a:rPr lang="zh-CN" altLang="en-US" sz="1400" i="0" dirty="0">
                <a:solidFill>
                  <a:srgbClr val="121212"/>
                </a:solidFill>
                <a:effectLst/>
                <a:latin typeface="-apple-system"/>
              </a:rPr>
              <a:t>就</a:t>
            </a:r>
            <a:r>
              <a:rPr lang="en-US" altLang="zh-CN" sz="1400" i="0" dirty="0" err="1">
                <a:solidFill>
                  <a:srgbClr val="121212"/>
                </a:solidFill>
                <a:effectLst/>
                <a:latin typeface="-apple-system"/>
              </a:rPr>
              <a:t>AUTOSAR</a:t>
            </a:r>
            <a:r>
              <a:rPr lang="zh-CN" altLang="en-US" sz="1400" i="0" dirty="0">
                <a:solidFill>
                  <a:srgbClr val="121212"/>
                </a:solidFill>
                <a:effectLst/>
                <a:latin typeface="-apple-system"/>
              </a:rPr>
              <a:t>而言，这可以被认为是</a:t>
            </a:r>
            <a:r>
              <a:rPr lang="en-US" altLang="zh-CN" sz="1400" i="0" dirty="0">
                <a:solidFill>
                  <a:srgbClr val="121212"/>
                </a:solidFill>
                <a:effectLst/>
                <a:latin typeface="-apple-system"/>
              </a:rPr>
              <a:t>CAN</a:t>
            </a:r>
            <a:r>
              <a:rPr lang="zh-CN" altLang="en-US" sz="1400" i="0" dirty="0">
                <a:solidFill>
                  <a:srgbClr val="121212"/>
                </a:solidFill>
                <a:effectLst/>
                <a:latin typeface="-apple-system"/>
              </a:rPr>
              <a:t>通道和</a:t>
            </a:r>
            <a:r>
              <a:rPr lang="en-US" altLang="zh-CN" sz="1400" i="0" dirty="0">
                <a:solidFill>
                  <a:srgbClr val="121212"/>
                </a:solidFill>
                <a:effectLst/>
                <a:latin typeface="-apple-system"/>
              </a:rPr>
              <a:t>MCU</a:t>
            </a:r>
            <a:r>
              <a:rPr lang="zh-CN" altLang="en-US" sz="1400" i="0" dirty="0">
                <a:solidFill>
                  <a:srgbClr val="121212"/>
                </a:solidFill>
                <a:effectLst/>
                <a:latin typeface="-apple-system"/>
              </a:rPr>
              <a:t>的唤醒。</a:t>
            </a:r>
            <a:endParaRPr lang="en-US" altLang="zh-CN" sz="1400" i="0" dirty="0">
              <a:solidFill>
                <a:srgbClr val="121212"/>
              </a:solidFill>
              <a:effectLst/>
              <a:latin typeface="-apple-system"/>
            </a:endParaRPr>
          </a:p>
          <a:p>
            <a:pPr algn="l"/>
            <a:endParaRPr lang="en-US" altLang="zh-CN" sz="1400" dirty="0">
              <a:solidFill>
                <a:srgbClr val="121212"/>
              </a:solidFill>
              <a:latin typeface="-apple-system"/>
            </a:endParaRPr>
          </a:p>
          <a:p>
            <a:pPr algn="l"/>
            <a:r>
              <a:rPr lang="zh-CN" altLang="en-US" sz="1400" i="0" dirty="0">
                <a:solidFill>
                  <a:srgbClr val="121212"/>
                </a:solidFill>
                <a:effectLst/>
                <a:latin typeface="-apple-system"/>
              </a:rPr>
              <a:t>场景三：</a:t>
            </a:r>
          </a:p>
          <a:p>
            <a:pPr algn="l">
              <a:buFont typeface="+mj-lt"/>
              <a:buAutoNum type="arabicPeriod"/>
            </a:pPr>
            <a:r>
              <a:rPr lang="en-US" altLang="zh-CN" sz="1400" i="0" dirty="0">
                <a:solidFill>
                  <a:srgbClr val="121212"/>
                </a:solidFill>
                <a:effectLst/>
                <a:latin typeface="-apple-system"/>
              </a:rPr>
              <a:t>MCU</a:t>
            </a:r>
            <a:r>
              <a:rPr lang="zh-CN" altLang="en-US" sz="1400" i="0" dirty="0">
                <a:solidFill>
                  <a:srgbClr val="121212"/>
                </a:solidFill>
                <a:effectLst/>
                <a:latin typeface="-apple-system"/>
              </a:rPr>
              <a:t>处于全功率模式。</a:t>
            </a:r>
          </a:p>
          <a:p>
            <a:pPr algn="l">
              <a:buFont typeface="+mj-lt"/>
              <a:buAutoNum type="arabicPeriod"/>
            </a:pPr>
            <a:r>
              <a:rPr lang="zh-CN" altLang="en-US" sz="1400" i="0" dirty="0">
                <a:solidFill>
                  <a:srgbClr val="121212"/>
                </a:solidFill>
                <a:effectLst/>
                <a:latin typeface="-apple-system"/>
              </a:rPr>
              <a:t>至少包括</a:t>
            </a: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收发器硬件在内的部分</a:t>
            </a:r>
            <a:r>
              <a:rPr lang="en-US" altLang="zh-CN" sz="1400" i="0" dirty="0">
                <a:solidFill>
                  <a:srgbClr val="121212"/>
                </a:solidFill>
                <a:effectLst/>
                <a:latin typeface="-apple-system"/>
              </a:rPr>
              <a:t>ECU</a:t>
            </a:r>
            <a:r>
              <a:rPr lang="zh-CN" altLang="en-US" sz="1400" i="0" dirty="0">
                <a:solidFill>
                  <a:srgbClr val="121212"/>
                </a:solidFill>
                <a:effectLst/>
                <a:latin typeface="-apple-system"/>
              </a:rPr>
              <a:t>已上电。</a:t>
            </a:r>
          </a:p>
          <a:p>
            <a:pPr algn="l">
              <a:buFont typeface="+mj-lt"/>
              <a:buAutoNum type="arabicPeriod"/>
            </a:pP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收发器处于待机（</a:t>
            </a:r>
            <a:r>
              <a:rPr lang="en-US" altLang="zh-CN" sz="1400" i="0" dirty="0">
                <a:solidFill>
                  <a:srgbClr val="121212"/>
                </a:solidFill>
                <a:effectLst/>
                <a:latin typeface="-apple-system"/>
              </a:rPr>
              <a:t>STANDBY</a:t>
            </a:r>
            <a:r>
              <a:rPr lang="zh-CN" altLang="en-US" sz="1400" i="0" dirty="0">
                <a:solidFill>
                  <a:srgbClr val="121212"/>
                </a:solidFill>
                <a:effectLst/>
                <a:latin typeface="-apple-system"/>
              </a:rPr>
              <a:t>）模式。</a:t>
            </a:r>
          </a:p>
          <a:p>
            <a:pPr algn="l">
              <a:buFont typeface="+mj-lt"/>
              <a:buAutoNum type="arabicPeriod"/>
            </a:pP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收发器硬件检测到</a:t>
            </a:r>
            <a:r>
              <a:rPr lang="en-US" altLang="zh-CN" sz="1400" i="0" dirty="0">
                <a:solidFill>
                  <a:srgbClr val="121212"/>
                </a:solidFill>
                <a:effectLst/>
                <a:latin typeface="-apple-system"/>
              </a:rPr>
              <a:t>CAN</a:t>
            </a:r>
            <a:r>
              <a:rPr lang="zh-CN" altLang="en-US" sz="1400" i="0" dirty="0">
                <a:solidFill>
                  <a:srgbClr val="121212"/>
                </a:solidFill>
                <a:effectLst/>
                <a:latin typeface="-apple-system"/>
              </a:rPr>
              <a:t>总线上的唤醒事件。</a:t>
            </a:r>
          </a:p>
          <a:p>
            <a:pPr algn="l">
              <a:buFont typeface="+mj-lt"/>
              <a:buAutoNum type="arabicPeriod"/>
            </a:pPr>
            <a:r>
              <a:rPr lang="en-US" altLang="zh-CN" sz="1400" i="0" dirty="0">
                <a:solidFill>
                  <a:srgbClr val="121212"/>
                </a:solidFill>
                <a:effectLst/>
                <a:latin typeface="-apple-system"/>
              </a:rPr>
              <a:t>CAN</a:t>
            </a:r>
            <a:r>
              <a:rPr lang="zh-CN" altLang="en-US" sz="1400" i="0" dirty="0">
                <a:solidFill>
                  <a:srgbClr val="121212"/>
                </a:solidFill>
                <a:effectLst/>
                <a:latin typeface="-apple-system"/>
              </a:rPr>
              <a:t>收发器硬件会触发唤醒的</a:t>
            </a:r>
            <a:r>
              <a:rPr lang="en-US" altLang="zh-CN" sz="1400" i="0" dirty="0">
                <a:solidFill>
                  <a:srgbClr val="121212"/>
                </a:solidFill>
                <a:effectLst/>
                <a:latin typeface="-apple-system"/>
              </a:rPr>
              <a:t>SW</a:t>
            </a:r>
            <a:r>
              <a:rPr lang="zh-CN" altLang="en-US" sz="1400" i="0" dirty="0">
                <a:solidFill>
                  <a:srgbClr val="121212"/>
                </a:solidFill>
                <a:effectLst/>
                <a:latin typeface="-apple-system"/>
              </a:rPr>
              <a:t>中断或者周期性触发唤醒事件。</a:t>
            </a:r>
          </a:p>
          <a:p>
            <a:pPr algn="l"/>
            <a:r>
              <a:rPr lang="zh-CN" altLang="en-US" sz="1400" i="0" dirty="0">
                <a:solidFill>
                  <a:srgbClr val="121212"/>
                </a:solidFill>
                <a:effectLst/>
                <a:latin typeface="-apple-system"/>
              </a:rPr>
              <a:t>就</a:t>
            </a:r>
            <a:r>
              <a:rPr lang="en-US" altLang="zh-CN" sz="1400" i="0" dirty="0" err="1">
                <a:solidFill>
                  <a:srgbClr val="121212"/>
                </a:solidFill>
                <a:effectLst/>
                <a:latin typeface="-apple-system"/>
              </a:rPr>
              <a:t>AUTOSAR</a:t>
            </a:r>
            <a:r>
              <a:rPr lang="zh-CN" altLang="en-US" sz="1400" i="0" dirty="0">
                <a:solidFill>
                  <a:srgbClr val="121212"/>
                </a:solidFill>
                <a:effectLst/>
                <a:latin typeface="-apple-system"/>
              </a:rPr>
              <a:t>而言，这可以被认为</a:t>
            </a:r>
            <a:r>
              <a:rPr lang="en-US" altLang="zh-CN" sz="1400" i="0" dirty="0">
                <a:solidFill>
                  <a:srgbClr val="121212"/>
                </a:solidFill>
                <a:effectLst/>
                <a:latin typeface="-apple-system"/>
              </a:rPr>
              <a:t>CAN</a:t>
            </a:r>
            <a:r>
              <a:rPr lang="zh-CN" altLang="en-US" sz="1400" i="0" dirty="0">
                <a:solidFill>
                  <a:srgbClr val="121212"/>
                </a:solidFill>
                <a:effectLst/>
                <a:latin typeface="-apple-system"/>
              </a:rPr>
              <a:t>通道的唤醒。</a:t>
            </a:r>
          </a:p>
        </p:txBody>
      </p:sp>
      <p:sp>
        <p:nvSpPr>
          <p:cNvPr id="2" name="标题 1"/>
          <p:cNvSpPr>
            <a:spLocks noGrp="1"/>
          </p:cNvSpPr>
          <p:nvPr>
            <p:ph type="title"/>
          </p:nvPr>
        </p:nvSpPr>
        <p:spPr/>
        <p:txBody>
          <a:bodyPr/>
          <a:lstStyle/>
          <a:p>
            <a:r>
              <a:rPr lang="en-US" altLang="ja-JP" b="1" dirty="0" err="1">
                <a:solidFill>
                  <a:srgbClr val="121212"/>
                </a:solidFill>
                <a:latin typeface="-apple-system"/>
              </a:rPr>
              <a:t>AUTOSAR</a:t>
            </a:r>
            <a:r>
              <a:rPr lang="en-US" altLang="ja-JP" b="1" dirty="0">
                <a:solidFill>
                  <a:srgbClr val="121212"/>
                </a:solidFill>
                <a:latin typeface="-apple-system"/>
              </a:rPr>
              <a:t> </a:t>
            </a:r>
            <a:r>
              <a:rPr lang="zh-CN" altLang="en-US" b="1" dirty="0">
                <a:solidFill>
                  <a:srgbClr val="121212"/>
                </a:solidFill>
                <a:latin typeface="-apple-system"/>
              </a:rPr>
              <a:t>的</a:t>
            </a:r>
            <a:r>
              <a:rPr lang="en-US" altLang="ja-JP" b="1" i="0" dirty="0">
                <a:solidFill>
                  <a:srgbClr val="121212"/>
                </a:solidFill>
                <a:effectLst/>
                <a:latin typeface="-apple-system"/>
              </a:rPr>
              <a:t>CAN </a:t>
            </a:r>
            <a:r>
              <a:rPr lang="en-US" altLang="ja-JP" b="1" i="0" dirty="0" err="1">
                <a:solidFill>
                  <a:srgbClr val="121212"/>
                </a:solidFill>
                <a:effectLst/>
                <a:latin typeface="-apple-system"/>
              </a:rPr>
              <a:t>Trcv</a:t>
            </a:r>
            <a:r>
              <a:rPr lang="en-US" altLang="ja-JP" b="1" i="0" dirty="0">
                <a:solidFill>
                  <a:srgbClr val="121212"/>
                </a:solidFill>
                <a:effectLst/>
                <a:latin typeface="-apple-system"/>
              </a:rPr>
              <a:t> </a:t>
            </a:r>
            <a:r>
              <a:rPr lang="ja-JP" altLang="en-US" b="1" i="0" dirty="0">
                <a:solidFill>
                  <a:srgbClr val="121212"/>
                </a:solidFill>
                <a:effectLst/>
                <a:latin typeface="-apple-system"/>
              </a:rPr>
              <a:t>模块</a:t>
            </a:r>
            <a:endParaRPr lang="en-US" altLang="ja-JP" b="1" dirty="0">
              <a:solidFill>
                <a:srgbClr val="121212"/>
              </a:solidFill>
              <a:latin typeface="-apple-system"/>
            </a:endParaRPr>
          </a:p>
        </p:txBody>
      </p:sp>
      <p:sp>
        <p:nvSpPr>
          <p:cNvPr id="3" name="内容占位符 2"/>
          <p:cNvSpPr>
            <a:spLocks noGrp="1"/>
          </p:cNvSpPr>
          <p:nvPr>
            <p:ph idx="1"/>
          </p:nvPr>
        </p:nvSpPr>
        <p:spPr>
          <a:xfrm>
            <a:off x="168276" y="810543"/>
            <a:ext cx="4403724" cy="304179"/>
          </a:xfrm>
        </p:spPr>
        <p:txBody>
          <a:bodyPr/>
          <a:lstStyle/>
          <a:p>
            <a:r>
              <a:rPr lang="en-US" altLang="zh-CN" sz="2000" dirty="0"/>
              <a:t>CAN</a:t>
            </a:r>
            <a:r>
              <a:rPr lang="zh-CN" altLang="en-US" sz="2000" dirty="0"/>
              <a:t>收发器唤醒类型</a:t>
            </a:r>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10</a:t>
            </a:fld>
            <a:endParaRPr lang="de-DE" altLang="ja-JP"/>
          </a:p>
        </p:txBody>
      </p:sp>
    </p:spTree>
    <p:extLst>
      <p:ext uri="{BB962C8B-B14F-4D97-AF65-F5344CB8AC3E}">
        <p14:creationId xmlns:p14="http://schemas.microsoft.com/office/powerpoint/2010/main" val="24204523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3A9EB98C-0227-31D1-61B5-681BEE077CED}"/>
              </a:ext>
            </a:extLst>
          </p:cNvPr>
          <p:cNvSpPr txBox="1"/>
          <p:nvPr/>
        </p:nvSpPr>
        <p:spPr>
          <a:xfrm>
            <a:off x="179364" y="1114722"/>
            <a:ext cx="8580188" cy="3970318"/>
          </a:xfrm>
          <a:prstGeom prst="rect">
            <a:avLst/>
          </a:prstGeom>
          <a:noFill/>
        </p:spPr>
        <p:txBody>
          <a:bodyPr wrap="square" rtlCol="0">
            <a:spAutoFit/>
          </a:bodyPr>
          <a:lstStyle/>
          <a:p>
            <a:pPr algn="l"/>
            <a:r>
              <a:rPr lang="en-US" altLang="ja-JP" sz="1400" b="1" i="0" dirty="0" err="1">
                <a:solidFill>
                  <a:srgbClr val="121212"/>
                </a:solidFill>
                <a:effectLst/>
                <a:latin typeface="-apple-system"/>
              </a:rPr>
              <a:t>CanTrcv_SetOpMode</a:t>
            </a:r>
            <a:endParaRPr lang="en-US" altLang="ja-JP" sz="1400" b="1" i="0" dirty="0">
              <a:solidFill>
                <a:srgbClr val="121212"/>
              </a:solidFill>
              <a:effectLst/>
              <a:latin typeface="-apple-system"/>
            </a:endParaRPr>
          </a:p>
          <a:p>
            <a:pPr algn="l"/>
            <a:r>
              <a:rPr lang="zh-CN" altLang="en-US" sz="1400" b="0" i="0" dirty="0">
                <a:solidFill>
                  <a:srgbClr val="121212"/>
                </a:solidFill>
                <a:effectLst/>
                <a:latin typeface="-apple-system"/>
              </a:rPr>
              <a:t>设置收发器的模式。</a:t>
            </a:r>
            <a:endParaRPr lang="en-US" altLang="zh-CN" sz="1400" b="0" i="0" dirty="0">
              <a:solidFill>
                <a:srgbClr val="121212"/>
              </a:solidFill>
              <a:effectLst/>
              <a:latin typeface="-apple-system"/>
            </a:endParaRPr>
          </a:p>
          <a:p>
            <a:pPr algn="l"/>
            <a:r>
              <a:rPr lang="en-US" altLang="ja-JP" sz="1400" b="1" i="0" dirty="0" err="1">
                <a:solidFill>
                  <a:srgbClr val="121212"/>
                </a:solidFill>
                <a:effectLst/>
                <a:latin typeface="-apple-system"/>
              </a:rPr>
              <a:t>CanTrcv_GetOpMode</a:t>
            </a:r>
            <a:endParaRPr lang="en-US" altLang="ja-JP" sz="1400" b="1" i="0" dirty="0">
              <a:solidFill>
                <a:srgbClr val="121212"/>
              </a:solidFill>
              <a:effectLst/>
              <a:latin typeface="-apple-system"/>
            </a:endParaRPr>
          </a:p>
          <a:p>
            <a:pPr algn="l"/>
            <a:r>
              <a:rPr lang="zh-CN" altLang="en-US" sz="1400" b="0" i="0" dirty="0">
                <a:solidFill>
                  <a:srgbClr val="121212"/>
                </a:solidFill>
                <a:effectLst/>
                <a:latin typeface="-apple-system"/>
              </a:rPr>
              <a:t>获取收发器的模式</a:t>
            </a:r>
            <a:r>
              <a:rPr lang="zh-CN" altLang="en-US" sz="1400" dirty="0">
                <a:solidFill>
                  <a:srgbClr val="121212"/>
                </a:solidFill>
                <a:latin typeface="-apple-system"/>
              </a:rPr>
              <a:t>。</a:t>
            </a:r>
            <a:endParaRPr lang="en-US" altLang="zh-CN" sz="1400" dirty="0">
              <a:solidFill>
                <a:srgbClr val="121212"/>
              </a:solidFill>
              <a:latin typeface="-apple-system"/>
            </a:endParaRPr>
          </a:p>
          <a:p>
            <a:pPr algn="l"/>
            <a:r>
              <a:rPr lang="en-US" altLang="ja-JP" sz="1400" b="1" i="0" dirty="0" err="1">
                <a:solidFill>
                  <a:srgbClr val="121212"/>
                </a:solidFill>
                <a:effectLst/>
                <a:latin typeface="-apple-system"/>
              </a:rPr>
              <a:t>CanTrcv_GetBusWuReason</a:t>
            </a:r>
            <a:endParaRPr lang="en-US" altLang="ja-JP" sz="1400" b="1" i="0" dirty="0">
              <a:solidFill>
                <a:srgbClr val="121212"/>
              </a:solidFill>
              <a:effectLst/>
              <a:latin typeface="-apple-system"/>
            </a:endParaRPr>
          </a:p>
          <a:p>
            <a:pPr algn="l"/>
            <a:r>
              <a:rPr lang="zh-CN" altLang="en-US" sz="1400" b="0" i="0" dirty="0">
                <a:solidFill>
                  <a:srgbClr val="121212"/>
                </a:solidFill>
                <a:effectLst/>
                <a:latin typeface="-apple-system"/>
              </a:rPr>
              <a:t>获取收发器的唤醒原因。</a:t>
            </a:r>
            <a:endParaRPr lang="en-US" altLang="zh-CN" sz="1400" b="0" i="0" dirty="0">
              <a:solidFill>
                <a:srgbClr val="121212"/>
              </a:solidFill>
              <a:effectLst/>
              <a:latin typeface="-apple-system"/>
            </a:endParaRPr>
          </a:p>
          <a:p>
            <a:pPr algn="l"/>
            <a:r>
              <a:rPr lang="en-US" altLang="ja-JP" sz="1400" b="1" i="0" dirty="0" err="1">
                <a:solidFill>
                  <a:srgbClr val="121212"/>
                </a:solidFill>
                <a:effectLst/>
                <a:latin typeface="-apple-system"/>
              </a:rPr>
              <a:t>CanTrcv_SetWakeupMode</a:t>
            </a:r>
            <a:endParaRPr lang="en-US" altLang="ja-JP" sz="1400" b="1" i="0" dirty="0">
              <a:solidFill>
                <a:srgbClr val="121212"/>
              </a:solidFill>
              <a:effectLst/>
              <a:latin typeface="-apple-system"/>
            </a:endParaRPr>
          </a:p>
          <a:p>
            <a:pPr algn="l"/>
            <a:r>
              <a:rPr lang="zh-CN" altLang="en-US" sz="1400" i="0" dirty="0">
                <a:solidFill>
                  <a:srgbClr val="121212"/>
                </a:solidFill>
                <a:effectLst/>
                <a:latin typeface="-apple-system"/>
              </a:rPr>
              <a:t>启用、禁用或清除收发器的唤醒事件。</a:t>
            </a:r>
            <a:endParaRPr lang="en-US" altLang="zh-CN" sz="1400" i="0" dirty="0">
              <a:solidFill>
                <a:srgbClr val="121212"/>
              </a:solidFill>
              <a:effectLst/>
              <a:latin typeface="-apple-system"/>
            </a:endParaRPr>
          </a:p>
          <a:p>
            <a:pPr algn="l"/>
            <a:r>
              <a:rPr lang="en-US" altLang="ja-JP" sz="1400" b="1" i="0" dirty="0" err="1">
                <a:solidFill>
                  <a:srgbClr val="121212"/>
                </a:solidFill>
                <a:effectLst/>
                <a:latin typeface="-apple-system"/>
              </a:rPr>
              <a:t>CanTrcv_GetTrcvSystemData</a:t>
            </a:r>
            <a:endParaRPr lang="en-US" altLang="ja-JP" sz="1400" b="1" i="0" dirty="0">
              <a:solidFill>
                <a:srgbClr val="121212"/>
              </a:solidFill>
              <a:effectLst/>
              <a:latin typeface="-apple-system"/>
            </a:endParaRPr>
          </a:p>
          <a:p>
            <a:pPr algn="l"/>
            <a:r>
              <a:rPr lang="zh-CN" altLang="en-US" sz="1400" b="0" i="0" dirty="0">
                <a:solidFill>
                  <a:srgbClr val="121212"/>
                </a:solidFill>
                <a:effectLst/>
                <a:latin typeface="-apple-system"/>
              </a:rPr>
              <a:t>读取收发器配置</a:t>
            </a:r>
            <a:r>
              <a:rPr lang="en-US" altLang="zh-CN" sz="1400" b="0" i="0" dirty="0">
                <a:solidFill>
                  <a:srgbClr val="121212"/>
                </a:solidFill>
                <a:effectLst/>
                <a:latin typeface="-apple-system"/>
              </a:rPr>
              <a:t>/</a:t>
            </a:r>
            <a:r>
              <a:rPr lang="zh-CN" altLang="en-US" sz="1400" b="0" i="0" dirty="0">
                <a:solidFill>
                  <a:srgbClr val="121212"/>
                </a:solidFill>
                <a:effectLst/>
                <a:latin typeface="-apple-system"/>
              </a:rPr>
              <a:t>状态数据。</a:t>
            </a:r>
            <a:endParaRPr lang="en-US" altLang="zh-CN" sz="1400" dirty="0">
              <a:solidFill>
                <a:srgbClr val="121212"/>
              </a:solidFill>
              <a:latin typeface="-apple-system"/>
            </a:endParaRPr>
          </a:p>
          <a:p>
            <a:pPr algn="l"/>
            <a:r>
              <a:rPr lang="en-US" altLang="ja-JP" sz="1400" b="1" i="0" dirty="0" err="1">
                <a:solidFill>
                  <a:srgbClr val="121212"/>
                </a:solidFill>
                <a:effectLst/>
                <a:latin typeface="-apple-system"/>
              </a:rPr>
              <a:t>CanTrcv_ReadTrcvTimeoutFlag</a:t>
            </a:r>
            <a:endParaRPr lang="en-US" altLang="ja-JP" sz="1400" b="1" i="0" dirty="0">
              <a:solidFill>
                <a:srgbClr val="121212"/>
              </a:solidFill>
              <a:effectLst/>
              <a:latin typeface="-apple-system"/>
            </a:endParaRPr>
          </a:p>
          <a:p>
            <a:pPr algn="l"/>
            <a:r>
              <a:rPr lang="zh-CN" altLang="en-US" sz="1400" b="0" i="0" dirty="0">
                <a:solidFill>
                  <a:srgbClr val="121212"/>
                </a:solidFill>
                <a:effectLst/>
                <a:latin typeface="-apple-system"/>
              </a:rPr>
              <a:t>从收发器硬件读取超时标志的状态。</a:t>
            </a:r>
            <a:endParaRPr lang="en-US" altLang="zh-CN" sz="1400" b="0" i="0" dirty="0">
              <a:solidFill>
                <a:srgbClr val="121212"/>
              </a:solidFill>
              <a:effectLst/>
              <a:latin typeface="-apple-system"/>
            </a:endParaRPr>
          </a:p>
          <a:p>
            <a:pPr algn="l"/>
            <a:r>
              <a:rPr lang="en-US" altLang="ja-JP" sz="1400" b="1" i="0" dirty="0" err="1">
                <a:solidFill>
                  <a:srgbClr val="121212"/>
                </a:solidFill>
                <a:effectLst/>
                <a:latin typeface="-apple-system"/>
              </a:rPr>
              <a:t>CanTrcv_ClearTrcvTimeoutFlag</a:t>
            </a:r>
            <a:endParaRPr lang="en-US" altLang="ja-JP" sz="1400" b="1" i="0" dirty="0">
              <a:solidFill>
                <a:srgbClr val="121212"/>
              </a:solidFill>
              <a:effectLst/>
              <a:latin typeface="-apple-system"/>
            </a:endParaRPr>
          </a:p>
          <a:p>
            <a:pPr algn="l"/>
            <a:r>
              <a:rPr lang="zh-CN" altLang="en-US" sz="1400" b="0" i="0" dirty="0">
                <a:solidFill>
                  <a:srgbClr val="121212"/>
                </a:solidFill>
                <a:effectLst/>
                <a:latin typeface="-apple-system"/>
              </a:rPr>
              <a:t>清除收发器硬件中超时标志的状态。</a:t>
            </a:r>
            <a:endParaRPr lang="en-US" altLang="zh-CN" sz="1400" dirty="0">
              <a:solidFill>
                <a:srgbClr val="121212"/>
              </a:solidFill>
              <a:latin typeface="-apple-system"/>
            </a:endParaRPr>
          </a:p>
          <a:p>
            <a:pPr algn="l"/>
            <a:r>
              <a:rPr lang="en-US" altLang="ja-JP" sz="1400" b="1" i="0" dirty="0" err="1">
                <a:solidFill>
                  <a:srgbClr val="121212"/>
                </a:solidFill>
                <a:effectLst/>
                <a:latin typeface="-apple-system"/>
              </a:rPr>
              <a:t>CanTrcv_MainFunction</a:t>
            </a:r>
            <a:endParaRPr lang="en-US" altLang="ja-JP" sz="1400" b="1" i="0" dirty="0">
              <a:solidFill>
                <a:srgbClr val="121212"/>
              </a:solidFill>
              <a:effectLst/>
              <a:latin typeface="-apple-system"/>
            </a:endParaRPr>
          </a:p>
          <a:p>
            <a:pPr algn="l"/>
            <a:r>
              <a:rPr lang="zh-CN" altLang="en-US" sz="1400" b="0" i="0" dirty="0">
                <a:solidFill>
                  <a:srgbClr val="121212"/>
                </a:solidFill>
                <a:effectLst/>
                <a:latin typeface="-apple-system"/>
              </a:rPr>
              <a:t>用于扫描所有总线以查找唤醒事件并执行这些事件的服务。</a:t>
            </a:r>
            <a:endParaRPr lang="en-US" altLang="zh-CN" sz="1400" b="0" i="0" dirty="0">
              <a:solidFill>
                <a:srgbClr val="121212"/>
              </a:solidFill>
              <a:effectLst/>
              <a:latin typeface="-apple-system"/>
            </a:endParaRPr>
          </a:p>
          <a:p>
            <a:pPr algn="l"/>
            <a:r>
              <a:rPr lang="en-US" altLang="ja-JP" sz="1400" b="1" i="0" dirty="0" err="1">
                <a:solidFill>
                  <a:srgbClr val="121212"/>
                </a:solidFill>
                <a:effectLst/>
                <a:latin typeface="-apple-system"/>
              </a:rPr>
              <a:t>CanTrcv_MainFunctionDiagnostics</a:t>
            </a:r>
            <a:endParaRPr lang="en-US" altLang="ja-JP" sz="1400" b="1" i="0" dirty="0">
              <a:solidFill>
                <a:srgbClr val="121212"/>
              </a:solidFill>
              <a:effectLst/>
              <a:latin typeface="-apple-system"/>
            </a:endParaRPr>
          </a:p>
          <a:p>
            <a:pPr algn="l"/>
            <a:r>
              <a:rPr lang="zh-CN" altLang="en-US" sz="1400" b="0" i="0" dirty="0">
                <a:solidFill>
                  <a:srgbClr val="121212"/>
                </a:solidFill>
                <a:effectLst/>
                <a:latin typeface="-apple-system"/>
              </a:rPr>
              <a:t>定期读取收发器诊断状态并相应报告生产或开发的错误。</a:t>
            </a:r>
            <a:endParaRPr lang="en-US" altLang="ja-JP" sz="1400" b="1" i="0" dirty="0">
              <a:solidFill>
                <a:srgbClr val="121212"/>
              </a:solidFill>
              <a:effectLst/>
              <a:latin typeface="-apple-system"/>
            </a:endParaRPr>
          </a:p>
        </p:txBody>
      </p:sp>
      <p:sp>
        <p:nvSpPr>
          <p:cNvPr id="2" name="标题 1"/>
          <p:cNvSpPr>
            <a:spLocks noGrp="1"/>
          </p:cNvSpPr>
          <p:nvPr>
            <p:ph type="title"/>
          </p:nvPr>
        </p:nvSpPr>
        <p:spPr/>
        <p:txBody>
          <a:bodyPr/>
          <a:lstStyle/>
          <a:p>
            <a:r>
              <a:rPr lang="en-US" altLang="ja-JP" b="1" dirty="0" err="1">
                <a:solidFill>
                  <a:srgbClr val="121212"/>
                </a:solidFill>
                <a:latin typeface="-apple-system"/>
              </a:rPr>
              <a:t>AUTOSAR</a:t>
            </a:r>
            <a:r>
              <a:rPr lang="en-US" altLang="ja-JP" b="1" dirty="0">
                <a:solidFill>
                  <a:srgbClr val="121212"/>
                </a:solidFill>
                <a:latin typeface="-apple-system"/>
              </a:rPr>
              <a:t> </a:t>
            </a:r>
            <a:r>
              <a:rPr lang="zh-CN" altLang="en-US" b="1" dirty="0">
                <a:solidFill>
                  <a:srgbClr val="121212"/>
                </a:solidFill>
                <a:latin typeface="-apple-system"/>
              </a:rPr>
              <a:t>的</a:t>
            </a:r>
            <a:r>
              <a:rPr lang="en-US" altLang="ja-JP" b="1" i="0" dirty="0">
                <a:solidFill>
                  <a:srgbClr val="121212"/>
                </a:solidFill>
                <a:effectLst/>
                <a:latin typeface="-apple-system"/>
              </a:rPr>
              <a:t>CAN </a:t>
            </a:r>
            <a:r>
              <a:rPr lang="en-US" altLang="ja-JP" b="1" i="0" dirty="0" err="1">
                <a:solidFill>
                  <a:srgbClr val="121212"/>
                </a:solidFill>
                <a:effectLst/>
                <a:latin typeface="-apple-system"/>
              </a:rPr>
              <a:t>Trcv</a:t>
            </a:r>
            <a:r>
              <a:rPr lang="en-US" altLang="ja-JP" b="1" i="0" dirty="0">
                <a:solidFill>
                  <a:srgbClr val="121212"/>
                </a:solidFill>
                <a:effectLst/>
                <a:latin typeface="-apple-system"/>
              </a:rPr>
              <a:t> </a:t>
            </a:r>
            <a:r>
              <a:rPr lang="ja-JP" altLang="en-US" b="1" i="0" dirty="0">
                <a:solidFill>
                  <a:srgbClr val="121212"/>
                </a:solidFill>
                <a:effectLst/>
                <a:latin typeface="-apple-system"/>
              </a:rPr>
              <a:t>模块</a:t>
            </a:r>
            <a:endParaRPr lang="en-US" altLang="ja-JP" b="1" dirty="0">
              <a:solidFill>
                <a:srgbClr val="121212"/>
              </a:solidFill>
              <a:latin typeface="-apple-system"/>
            </a:endParaRPr>
          </a:p>
        </p:txBody>
      </p:sp>
      <p:sp>
        <p:nvSpPr>
          <p:cNvPr id="3" name="内容占位符 2"/>
          <p:cNvSpPr>
            <a:spLocks noGrp="1"/>
          </p:cNvSpPr>
          <p:nvPr>
            <p:ph idx="1"/>
          </p:nvPr>
        </p:nvSpPr>
        <p:spPr>
          <a:xfrm>
            <a:off x="168276" y="810543"/>
            <a:ext cx="4403724" cy="304179"/>
          </a:xfrm>
        </p:spPr>
        <p:txBody>
          <a:bodyPr/>
          <a:lstStyle/>
          <a:p>
            <a:r>
              <a:rPr lang="en-US" altLang="zh-CN" sz="2000" dirty="0"/>
              <a:t>CAN </a:t>
            </a:r>
            <a:r>
              <a:rPr lang="en-US" altLang="zh-CN" sz="2000" dirty="0" err="1"/>
              <a:t>Trcv</a:t>
            </a:r>
            <a:r>
              <a:rPr lang="en-US" altLang="zh-CN" sz="2000" dirty="0"/>
              <a:t> </a:t>
            </a:r>
            <a:r>
              <a:rPr lang="ja-JP" altLang="en-US" sz="2000" dirty="0"/>
              <a:t>模块</a:t>
            </a:r>
            <a:r>
              <a:rPr lang="zh-CN" altLang="en-US" sz="2000" dirty="0"/>
              <a:t>相关函数示例</a:t>
            </a:r>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11</a:t>
            </a:fld>
            <a:endParaRPr lang="de-DE" altLang="ja-JP"/>
          </a:p>
        </p:txBody>
      </p:sp>
    </p:spTree>
    <p:extLst>
      <p:ext uri="{BB962C8B-B14F-4D97-AF65-F5344CB8AC3E}">
        <p14:creationId xmlns:p14="http://schemas.microsoft.com/office/powerpoint/2010/main" val="4073088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err="1">
                <a:solidFill>
                  <a:srgbClr val="121212"/>
                </a:solidFill>
                <a:latin typeface="-apple-system"/>
              </a:rPr>
              <a:t>AUTOSAR</a:t>
            </a:r>
            <a:r>
              <a:rPr lang="en-US" altLang="ja-JP" b="1" dirty="0">
                <a:solidFill>
                  <a:srgbClr val="121212"/>
                </a:solidFill>
                <a:latin typeface="-apple-system"/>
              </a:rPr>
              <a:t> </a:t>
            </a:r>
            <a:r>
              <a:rPr lang="zh-CN" altLang="en-US" b="1" dirty="0">
                <a:solidFill>
                  <a:srgbClr val="121212"/>
                </a:solidFill>
                <a:latin typeface="-apple-system"/>
              </a:rPr>
              <a:t>的</a:t>
            </a:r>
            <a:r>
              <a:rPr lang="en-US" altLang="ja-JP" b="1" i="0" dirty="0">
                <a:solidFill>
                  <a:srgbClr val="121212"/>
                </a:solidFill>
                <a:effectLst/>
                <a:latin typeface="-apple-system"/>
              </a:rPr>
              <a:t>CAN </a:t>
            </a:r>
            <a:r>
              <a:rPr lang="en-US" altLang="ja-JP" b="1" i="0" dirty="0" err="1">
                <a:solidFill>
                  <a:srgbClr val="121212"/>
                </a:solidFill>
                <a:effectLst/>
                <a:latin typeface="-apple-system"/>
              </a:rPr>
              <a:t>Trcv</a:t>
            </a:r>
            <a:r>
              <a:rPr lang="en-US" altLang="ja-JP" b="1" i="0" dirty="0">
                <a:solidFill>
                  <a:srgbClr val="121212"/>
                </a:solidFill>
                <a:effectLst/>
                <a:latin typeface="-apple-system"/>
              </a:rPr>
              <a:t> </a:t>
            </a:r>
            <a:r>
              <a:rPr lang="ja-JP" altLang="en-US" b="1" i="0" dirty="0">
                <a:solidFill>
                  <a:srgbClr val="121212"/>
                </a:solidFill>
                <a:effectLst/>
                <a:latin typeface="-apple-system"/>
              </a:rPr>
              <a:t>模块</a:t>
            </a:r>
            <a:endParaRPr lang="en-US" altLang="ja-JP" b="1" dirty="0">
              <a:solidFill>
                <a:srgbClr val="121212"/>
              </a:solidFill>
              <a:latin typeface="-apple-system"/>
            </a:endParaRPr>
          </a:p>
        </p:txBody>
      </p:sp>
      <p:sp>
        <p:nvSpPr>
          <p:cNvPr id="3" name="内容占位符 2"/>
          <p:cNvSpPr>
            <a:spLocks noGrp="1"/>
          </p:cNvSpPr>
          <p:nvPr>
            <p:ph idx="1"/>
          </p:nvPr>
        </p:nvSpPr>
        <p:spPr>
          <a:xfrm>
            <a:off x="168276" y="810543"/>
            <a:ext cx="3899668" cy="304179"/>
          </a:xfrm>
        </p:spPr>
        <p:txBody>
          <a:bodyPr/>
          <a:lstStyle/>
          <a:p>
            <a:r>
              <a:rPr lang="en-US" altLang="zh-CN" sz="2000" dirty="0"/>
              <a:t>CAN </a:t>
            </a:r>
            <a:r>
              <a:rPr lang="en-US" altLang="zh-CN" sz="2000" dirty="0" err="1"/>
              <a:t>Trcv</a:t>
            </a:r>
            <a:r>
              <a:rPr lang="en-US" altLang="zh-CN" sz="2000" dirty="0"/>
              <a:t> </a:t>
            </a:r>
            <a:r>
              <a:rPr lang="ja-JP" altLang="en-US" sz="2000" dirty="0"/>
              <a:t>模块</a:t>
            </a:r>
            <a:r>
              <a:rPr lang="zh-CN" altLang="en-US" sz="2000" dirty="0"/>
              <a:t>的运行流程</a:t>
            </a:r>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12</a:t>
            </a:fld>
            <a:endParaRPr lang="de-DE" altLang="ja-JP"/>
          </a:p>
        </p:txBody>
      </p:sp>
      <p:pic>
        <p:nvPicPr>
          <p:cNvPr id="12" name="图片 11">
            <a:extLst>
              <a:ext uri="{FF2B5EF4-FFF2-40B4-BE49-F238E27FC236}">
                <a16:creationId xmlns:a16="http://schemas.microsoft.com/office/drawing/2014/main" id="{7FC1C6D9-1700-0546-1816-E39159B89566}"/>
              </a:ext>
            </a:extLst>
          </p:cNvPr>
          <p:cNvPicPr>
            <a:picLocks noChangeAspect="1"/>
          </p:cNvPicPr>
          <p:nvPr/>
        </p:nvPicPr>
        <p:blipFill>
          <a:blip r:embed="rId3"/>
          <a:stretch>
            <a:fillRect/>
          </a:stretch>
        </p:blipFill>
        <p:spPr>
          <a:xfrm>
            <a:off x="467544" y="1114722"/>
            <a:ext cx="5544615" cy="3244274"/>
          </a:xfrm>
          <a:prstGeom prst="rect">
            <a:avLst/>
          </a:prstGeom>
        </p:spPr>
      </p:pic>
      <p:sp>
        <p:nvSpPr>
          <p:cNvPr id="17" name="文本框 16">
            <a:extLst>
              <a:ext uri="{FF2B5EF4-FFF2-40B4-BE49-F238E27FC236}">
                <a16:creationId xmlns:a16="http://schemas.microsoft.com/office/drawing/2014/main" id="{B318411B-598E-27EF-5496-80AFE56A24E6}"/>
              </a:ext>
            </a:extLst>
          </p:cNvPr>
          <p:cNvSpPr txBox="1"/>
          <p:nvPr/>
        </p:nvSpPr>
        <p:spPr>
          <a:xfrm>
            <a:off x="124173" y="4551997"/>
            <a:ext cx="8892480" cy="2677656"/>
          </a:xfrm>
          <a:prstGeom prst="rect">
            <a:avLst/>
          </a:prstGeom>
          <a:noFill/>
        </p:spPr>
        <p:txBody>
          <a:bodyPr wrap="square" rtlCol="0">
            <a:spAutoFit/>
          </a:bodyPr>
          <a:lstStyle/>
          <a:p>
            <a:pPr algn="l"/>
            <a:r>
              <a:rPr lang="en-US" altLang="ja-JP" sz="1400" b="1" dirty="0">
                <a:latin typeface="微软雅黑"/>
                <a:ea typeface="微软雅黑"/>
                <a:cs typeface="Arial"/>
              </a:rPr>
              <a:t>COM</a:t>
            </a:r>
            <a:r>
              <a:rPr lang="ja-JP" altLang="en-US" sz="1400" b="1" dirty="0">
                <a:latin typeface="微软雅黑"/>
                <a:ea typeface="微软雅黑"/>
                <a:cs typeface="Arial"/>
              </a:rPr>
              <a:t>模块</a:t>
            </a:r>
            <a:endParaRPr lang="en-US" altLang="ja-JP" sz="1400" b="1" dirty="0">
              <a:latin typeface="微软雅黑"/>
              <a:ea typeface="微软雅黑"/>
              <a:cs typeface="Arial"/>
            </a:endParaRPr>
          </a:p>
          <a:p>
            <a:pPr algn="l"/>
            <a:r>
              <a:rPr lang="en-US" altLang="zh-CN" sz="1400" dirty="0" err="1">
                <a:latin typeface="微软雅黑"/>
                <a:ea typeface="微软雅黑"/>
                <a:cs typeface="Arial"/>
              </a:rPr>
              <a:t>AUTOSAR</a:t>
            </a:r>
            <a:r>
              <a:rPr lang="en-US" altLang="zh-CN" sz="1400" dirty="0">
                <a:latin typeface="微软雅黑"/>
                <a:ea typeface="微软雅黑"/>
                <a:cs typeface="Arial"/>
              </a:rPr>
              <a:t> COM</a:t>
            </a:r>
            <a:r>
              <a:rPr lang="zh-CN" altLang="en-US" sz="1400" dirty="0">
                <a:latin typeface="微软雅黑"/>
                <a:ea typeface="微软雅黑"/>
                <a:cs typeface="Arial"/>
              </a:rPr>
              <a:t>提供了基本的通信服务。</a:t>
            </a:r>
            <a:endParaRPr lang="en-US" altLang="zh-CN" sz="1400" dirty="0">
              <a:latin typeface="微软雅黑"/>
              <a:ea typeface="微软雅黑"/>
              <a:cs typeface="Arial"/>
            </a:endParaRPr>
          </a:p>
          <a:p>
            <a:pPr algn="l"/>
            <a:r>
              <a:rPr lang="en-US" altLang="zh-CN" sz="1400" dirty="0">
                <a:solidFill>
                  <a:schemeClr val="tx1"/>
                </a:solidFill>
                <a:latin typeface="微软雅黑"/>
                <a:ea typeface="微软雅黑"/>
                <a:cs typeface="Arial"/>
              </a:rPr>
              <a:t>RTE</a:t>
            </a:r>
            <a:r>
              <a:rPr lang="ja-JP" altLang="en-US" sz="1400" dirty="0">
                <a:solidFill>
                  <a:schemeClr val="tx1"/>
                </a:solidFill>
                <a:latin typeface="微软雅黑"/>
                <a:ea typeface="微软雅黑"/>
                <a:cs typeface="Arial"/>
              </a:rPr>
              <a:t>使用</a:t>
            </a:r>
            <a:r>
              <a:rPr lang="en-US" altLang="zh-CN" sz="1400" dirty="0" err="1">
                <a:solidFill>
                  <a:schemeClr val="tx1"/>
                </a:solidFill>
                <a:latin typeface="微软雅黑"/>
                <a:ea typeface="微软雅黑"/>
                <a:cs typeface="Arial"/>
              </a:rPr>
              <a:t>AUTOSAR</a:t>
            </a:r>
            <a:r>
              <a:rPr lang="en-US" altLang="zh-CN" sz="1400" dirty="0">
                <a:solidFill>
                  <a:schemeClr val="tx1"/>
                </a:solidFill>
                <a:latin typeface="微软雅黑"/>
                <a:ea typeface="微软雅黑"/>
                <a:cs typeface="Arial"/>
              </a:rPr>
              <a:t> COM</a:t>
            </a:r>
            <a:r>
              <a:rPr lang="ja-JP" altLang="en-US" sz="1400" dirty="0">
                <a:solidFill>
                  <a:schemeClr val="tx1"/>
                </a:solidFill>
                <a:latin typeface="微软雅黑"/>
                <a:ea typeface="微软雅黑"/>
                <a:cs typeface="Arial"/>
              </a:rPr>
              <a:t>模块的功能来发送和接收信号，</a:t>
            </a:r>
            <a:r>
              <a:rPr lang="en-US" altLang="zh-CN" sz="1400" dirty="0" err="1">
                <a:solidFill>
                  <a:schemeClr val="tx1"/>
                </a:solidFill>
                <a:latin typeface="微软雅黑"/>
                <a:ea typeface="微软雅黑"/>
                <a:cs typeface="Arial"/>
              </a:rPr>
              <a:t>AUTOSAR</a:t>
            </a:r>
            <a:r>
              <a:rPr lang="en-US" altLang="zh-CN" sz="1400" dirty="0">
                <a:solidFill>
                  <a:schemeClr val="tx1"/>
                </a:solidFill>
                <a:latin typeface="微软雅黑"/>
                <a:ea typeface="微软雅黑"/>
                <a:cs typeface="Arial"/>
              </a:rPr>
              <a:t> COM</a:t>
            </a:r>
            <a:r>
              <a:rPr lang="ja-JP" altLang="en-US" sz="1400" dirty="0">
                <a:solidFill>
                  <a:schemeClr val="tx1"/>
                </a:solidFill>
                <a:latin typeface="微软雅黑"/>
                <a:ea typeface="微软雅黑"/>
                <a:cs typeface="Arial"/>
              </a:rPr>
              <a:t>模块为</a:t>
            </a:r>
            <a:r>
              <a:rPr lang="en-US" altLang="zh-CN" sz="1400" dirty="0">
                <a:solidFill>
                  <a:schemeClr val="tx1"/>
                </a:solidFill>
                <a:latin typeface="微软雅黑"/>
                <a:ea typeface="微软雅黑"/>
                <a:cs typeface="Arial"/>
              </a:rPr>
              <a:t>RTE</a:t>
            </a:r>
            <a:r>
              <a:rPr lang="ja-JP" altLang="en-US" sz="1400" dirty="0">
                <a:solidFill>
                  <a:schemeClr val="tx1"/>
                </a:solidFill>
                <a:latin typeface="微软雅黑"/>
                <a:ea typeface="微软雅黑"/>
                <a:cs typeface="Arial"/>
              </a:rPr>
              <a:t>提供面向信号的数据接口</a:t>
            </a:r>
            <a:r>
              <a:rPr lang="zh-CN" altLang="en-US" sz="1400" dirty="0">
                <a:solidFill>
                  <a:schemeClr val="tx1"/>
                </a:solidFill>
                <a:latin typeface="微软雅黑"/>
                <a:ea typeface="微软雅黑"/>
                <a:cs typeface="Arial"/>
              </a:rPr>
              <a:t>。</a:t>
            </a:r>
            <a:endParaRPr lang="en-US" altLang="zh-CN" sz="1400" dirty="0">
              <a:solidFill>
                <a:schemeClr val="tx1"/>
              </a:solidFill>
              <a:latin typeface="微软雅黑"/>
              <a:ea typeface="微软雅黑"/>
              <a:cs typeface="Arial"/>
            </a:endParaRPr>
          </a:p>
          <a:p>
            <a:pPr algn="l"/>
            <a:r>
              <a:rPr lang="en-US" altLang="ja-JP" sz="1400" b="1" dirty="0" err="1">
                <a:latin typeface="微软雅黑"/>
                <a:ea typeface="微软雅黑"/>
                <a:cs typeface="Arial"/>
              </a:rPr>
              <a:t>PduR</a:t>
            </a:r>
            <a:r>
              <a:rPr lang="ja-JP" altLang="en-US" sz="1400" b="1" dirty="0">
                <a:latin typeface="微软雅黑"/>
                <a:ea typeface="微软雅黑"/>
                <a:cs typeface="Arial"/>
              </a:rPr>
              <a:t>模块</a:t>
            </a:r>
          </a:p>
          <a:p>
            <a:pPr algn="l"/>
            <a:r>
              <a:rPr lang="en-US" altLang="ja-JP" sz="1400" dirty="0" err="1">
                <a:latin typeface="微软雅黑"/>
                <a:ea typeface="微软雅黑"/>
                <a:cs typeface="Arial"/>
              </a:rPr>
              <a:t>PduR</a:t>
            </a:r>
            <a:r>
              <a:rPr lang="ja-JP" altLang="en-US" sz="1400" dirty="0">
                <a:latin typeface="微软雅黑"/>
                <a:ea typeface="微软雅黑"/>
                <a:cs typeface="Arial"/>
              </a:rPr>
              <a:t>模块</a:t>
            </a:r>
            <a:r>
              <a:rPr lang="zh-CN" altLang="en-US" sz="1400" dirty="0">
                <a:latin typeface="微软雅黑"/>
                <a:ea typeface="微软雅黑"/>
                <a:cs typeface="Arial"/>
              </a:rPr>
              <a:t>的功能是将</a:t>
            </a:r>
            <a:r>
              <a:rPr lang="en-US" altLang="zh-CN" sz="1400" dirty="0">
                <a:latin typeface="微软雅黑"/>
                <a:ea typeface="微软雅黑"/>
                <a:cs typeface="Arial"/>
              </a:rPr>
              <a:t>COM</a:t>
            </a:r>
            <a:r>
              <a:rPr lang="zh-CN" altLang="en-US" sz="1400" dirty="0">
                <a:latin typeface="微软雅黑"/>
                <a:ea typeface="微软雅黑"/>
                <a:cs typeface="Arial"/>
              </a:rPr>
              <a:t>下发的信号数据分配到相应的协议总线上，或将不同的协议变成同已信号上传给</a:t>
            </a:r>
            <a:r>
              <a:rPr lang="en-US" altLang="zh-CN" sz="1400" dirty="0">
                <a:latin typeface="微软雅黑"/>
                <a:ea typeface="微软雅黑"/>
                <a:cs typeface="Arial"/>
              </a:rPr>
              <a:t>COM</a:t>
            </a:r>
            <a:r>
              <a:rPr lang="zh-CN" altLang="en-US" sz="1400" dirty="0">
                <a:latin typeface="微软雅黑"/>
                <a:ea typeface="微软雅黑"/>
                <a:cs typeface="Arial"/>
              </a:rPr>
              <a:t>。</a:t>
            </a:r>
            <a:endParaRPr lang="en-US" altLang="zh-CN" sz="1400" dirty="0">
              <a:latin typeface="微软雅黑"/>
              <a:ea typeface="微软雅黑"/>
              <a:cs typeface="Arial"/>
            </a:endParaRPr>
          </a:p>
          <a:p>
            <a:pPr algn="l"/>
            <a:r>
              <a:rPr lang="en-US" altLang="ja-JP" sz="1400" b="1" dirty="0" err="1">
                <a:latin typeface="微软雅黑"/>
                <a:ea typeface="微软雅黑"/>
                <a:cs typeface="Arial"/>
              </a:rPr>
              <a:t>CanSM</a:t>
            </a:r>
            <a:endParaRPr lang="en-US" altLang="ja-JP" sz="1400" b="1" dirty="0">
              <a:latin typeface="微软雅黑"/>
              <a:ea typeface="微软雅黑"/>
              <a:cs typeface="Arial"/>
            </a:endParaRPr>
          </a:p>
          <a:p>
            <a:pPr algn="l"/>
            <a:r>
              <a:rPr lang="en-US" altLang="zh-CN" sz="1400" dirty="0">
                <a:latin typeface="微软雅黑"/>
                <a:ea typeface="微软雅黑"/>
                <a:cs typeface="Arial"/>
              </a:rPr>
              <a:t>CAN</a:t>
            </a:r>
            <a:r>
              <a:rPr lang="zh-CN" altLang="en-US" sz="1400" dirty="0">
                <a:latin typeface="微软雅黑"/>
                <a:ea typeface="微软雅黑"/>
                <a:cs typeface="Arial"/>
              </a:rPr>
              <a:t>总线的状态管理器</a:t>
            </a:r>
            <a:r>
              <a:rPr lang="en-US" altLang="zh-CN" sz="1400" dirty="0" err="1">
                <a:latin typeface="微软雅黑"/>
                <a:ea typeface="微软雅黑"/>
                <a:cs typeface="Arial"/>
              </a:rPr>
              <a:t>CanSM</a:t>
            </a:r>
            <a:r>
              <a:rPr lang="zh-CN" altLang="en-US" sz="1400" dirty="0">
                <a:latin typeface="微软雅黑"/>
                <a:ea typeface="微软雅黑"/>
                <a:cs typeface="Arial"/>
              </a:rPr>
              <a:t>，它负责实现</a:t>
            </a:r>
            <a:r>
              <a:rPr lang="en-US" altLang="zh-CN" sz="1400" dirty="0">
                <a:latin typeface="微软雅黑"/>
                <a:ea typeface="微软雅黑"/>
                <a:cs typeface="Arial"/>
              </a:rPr>
              <a:t>CAN</a:t>
            </a:r>
            <a:r>
              <a:rPr lang="zh-CN" altLang="en-US" sz="1400" dirty="0">
                <a:latin typeface="微软雅黑"/>
                <a:ea typeface="微软雅黑"/>
                <a:cs typeface="Arial"/>
              </a:rPr>
              <a:t>网络控制流程的抽象，</a:t>
            </a:r>
            <a:r>
              <a:rPr lang="en-US" altLang="zh-CN" sz="1400" dirty="0">
                <a:latin typeface="微软雅黑"/>
                <a:ea typeface="微软雅黑"/>
                <a:cs typeface="Arial"/>
              </a:rPr>
              <a:t> </a:t>
            </a:r>
            <a:r>
              <a:rPr lang="en-US" altLang="zh-CN" sz="1400" dirty="0" err="1">
                <a:latin typeface="微软雅黑"/>
                <a:ea typeface="微软雅黑"/>
                <a:cs typeface="Arial"/>
              </a:rPr>
              <a:t>CanSM</a:t>
            </a:r>
            <a:r>
              <a:rPr lang="zh-CN" altLang="en-US" sz="1400" dirty="0">
                <a:latin typeface="微软雅黑"/>
                <a:ea typeface="微软雅黑"/>
                <a:cs typeface="Arial"/>
              </a:rPr>
              <a:t>提供</a:t>
            </a:r>
            <a:r>
              <a:rPr lang="en-US" altLang="zh-CN" sz="1400" dirty="0">
                <a:latin typeface="微软雅黑"/>
                <a:ea typeface="微软雅黑"/>
                <a:cs typeface="Arial"/>
              </a:rPr>
              <a:t>API</a:t>
            </a:r>
            <a:r>
              <a:rPr lang="zh-CN" altLang="en-US" sz="1400" dirty="0">
                <a:latin typeface="微软雅黑"/>
                <a:ea typeface="微软雅黑"/>
                <a:cs typeface="Arial"/>
              </a:rPr>
              <a:t>以便</a:t>
            </a:r>
            <a:r>
              <a:rPr lang="en-US" altLang="zh-CN" sz="1400" dirty="0" err="1">
                <a:latin typeface="微软雅黑"/>
                <a:ea typeface="微软雅黑"/>
                <a:cs typeface="Arial"/>
              </a:rPr>
              <a:t>ComM</a:t>
            </a:r>
            <a:r>
              <a:rPr lang="zh-CN" altLang="en-US" sz="1400" dirty="0">
                <a:latin typeface="微软雅黑"/>
                <a:ea typeface="微软雅黑"/>
                <a:cs typeface="Arial"/>
              </a:rPr>
              <a:t>来请求</a:t>
            </a:r>
            <a:r>
              <a:rPr lang="en-US" altLang="zh-CN" sz="1400" dirty="0">
                <a:latin typeface="微软雅黑"/>
                <a:ea typeface="微软雅黑"/>
                <a:cs typeface="Arial"/>
              </a:rPr>
              <a:t>CAN</a:t>
            </a:r>
            <a:r>
              <a:rPr lang="zh-CN" altLang="en-US" sz="1400" dirty="0">
                <a:latin typeface="微软雅黑"/>
                <a:ea typeface="微软雅黑"/>
                <a:cs typeface="Arial"/>
              </a:rPr>
              <a:t>网络进行通信模式的切换。</a:t>
            </a:r>
            <a:endParaRPr lang="en-US" altLang="zh-CN" sz="1400" dirty="0">
              <a:latin typeface="微软雅黑"/>
              <a:ea typeface="微软雅黑"/>
              <a:cs typeface="Arial"/>
            </a:endParaRPr>
          </a:p>
          <a:p>
            <a:pPr algn="l"/>
            <a:endParaRPr lang="ja-JP" altLang="en-US" sz="1400" dirty="0">
              <a:latin typeface="微软雅黑"/>
              <a:ea typeface="微软雅黑"/>
              <a:cs typeface="Arial"/>
            </a:endParaRPr>
          </a:p>
          <a:p>
            <a:pPr algn="l"/>
            <a:endParaRPr lang="en-US" altLang="zh-CN" sz="1400" dirty="0">
              <a:solidFill>
                <a:schemeClr val="tx1"/>
              </a:solidFill>
              <a:latin typeface="微软雅黑"/>
              <a:ea typeface="微软雅黑"/>
              <a:cs typeface="Arial"/>
            </a:endParaRPr>
          </a:p>
          <a:p>
            <a:pPr algn="l"/>
            <a:endParaRPr kumimoji="1" lang="ja-JP" altLang="en-US" sz="1400"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18319645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err="1">
                <a:solidFill>
                  <a:srgbClr val="121212"/>
                </a:solidFill>
                <a:latin typeface="-apple-system"/>
              </a:rPr>
              <a:t>AUTOSAR</a:t>
            </a:r>
            <a:r>
              <a:rPr lang="en-US" altLang="ja-JP" b="1" dirty="0">
                <a:solidFill>
                  <a:srgbClr val="121212"/>
                </a:solidFill>
                <a:latin typeface="-apple-system"/>
              </a:rPr>
              <a:t> </a:t>
            </a:r>
            <a:r>
              <a:rPr lang="zh-CN" altLang="en-US" b="1" dirty="0">
                <a:solidFill>
                  <a:srgbClr val="121212"/>
                </a:solidFill>
                <a:latin typeface="-apple-system"/>
              </a:rPr>
              <a:t>的</a:t>
            </a:r>
            <a:r>
              <a:rPr lang="en-US" altLang="ja-JP" b="1" i="0" dirty="0">
                <a:solidFill>
                  <a:srgbClr val="121212"/>
                </a:solidFill>
                <a:effectLst/>
                <a:latin typeface="-apple-system"/>
              </a:rPr>
              <a:t>CAN </a:t>
            </a:r>
            <a:r>
              <a:rPr lang="en-US" altLang="ja-JP" b="1" i="0" dirty="0" err="1">
                <a:solidFill>
                  <a:srgbClr val="121212"/>
                </a:solidFill>
                <a:effectLst/>
                <a:latin typeface="-apple-system"/>
              </a:rPr>
              <a:t>Trcv</a:t>
            </a:r>
            <a:r>
              <a:rPr lang="en-US" altLang="ja-JP" b="1" i="0" dirty="0">
                <a:solidFill>
                  <a:srgbClr val="121212"/>
                </a:solidFill>
                <a:effectLst/>
                <a:latin typeface="-apple-system"/>
              </a:rPr>
              <a:t> </a:t>
            </a:r>
            <a:r>
              <a:rPr lang="ja-JP" altLang="en-US" b="1" i="0" dirty="0">
                <a:solidFill>
                  <a:srgbClr val="121212"/>
                </a:solidFill>
                <a:effectLst/>
                <a:latin typeface="-apple-system"/>
              </a:rPr>
              <a:t>模块</a:t>
            </a:r>
            <a:endParaRPr lang="en-US" altLang="ja-JP" b="1" dirty="0">
              <a:solidFill>
                <a:srgbClr val="121212"/>
              </a:solidFill>
              <a:latin typeface="-apple-system"/>
            </a:endParaRPr>
          </a:p>
        </p:txBody>
      </p:sp>
      <p:sp>
        <p:nvSpPr>
          <p:cNvPr id="3" name="内容占位符 2"/>
          <p:cNvSpPr>
            <a:spLocks noGrp="1"/>
          </p:cNvSpPr>
          <p:nvPr>
            <p:ph idx="1"/>
          </p:nvPr>
        </p:nvSpPr>
        <p:spPr>
          <a:xfrm>
            <a:off x="168276" y="810543"/>
            <a:ext cx="3899668" cy="304179"/>
          </a:xfrm>
        </p:spPr>
        <p:txBody>
          <a:bodyPr/>
          <a:lstStyle/>
          <a:p>
            <a:r>
              <a:rPr lang="en-US" altLang="zh-CN" sz="2000" dirty="0"/>
              <a:t>CAN </a:t>
            </a:r>
            <a:r>
              <a:rPr lang="en-US" altLang="zh-CN" sz="2000" dirty="0" err="1"/>
              <a:t>Trcv</a:t>
            </a:r>
            <a:r>
              <a:rPr lang="en-US" altLang="zh-CN" sz="2000" dirty="0"/>
              <a:t> </a:t>
            </a:r>
            <a:r>
              <a:rPr lang="ja-JP" altLang="en-US" sz="2000" dirty="0"/>
              <a:t>模块</a:t>
            </a:r>
            <a:r>
              <a:rPr lang="zh-CN" altLang="en-US" sz="2000" dirty="0"/>
              <a:t>的运行流程</a:t>
            </a:r>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13</a:t>
            </a:fld>
            <a:endParaRPr lang="de-DE" altLang="ja-JP"/>
          </a:p>
        </p:txBody>
      </p:sp>
      <p:pic>
        <p:nvPicPr>
          <p:cNvPr id="12" name="图片 11">
            <a:extLst>
              <a:ext uri="{FF2B5EF4-FFF2-40B4-BE49-F238E27FC236}">
                <a16:creationId xmlns:a16="http://schemas.microsoft.com/office/drawing/2014/main" id="{7FC1C6D9-1700-0546-1816-E39159B89566}"/>
              </a:ext>
            </a:extLst>
          </p:cNvPr>
          <p:cNvPicPr>
            <a:picLocks noChangeAspect="1"/>
          </p:cNvPicPr>
          <p:nvPr/>
        </p:nvPicPr>
        <p:blipFill>
          <a:blip r:embed="rId3"/>
          <a:stretch>
            <a:fillRect/>
          </a:stretch>
        </p:blipFill>
        <p:spPr>
          <a:xfrm>
            <a:off x="467544" y="1114722"/>
            <a:ext cx="5544615" cy="3244274"/>
          </a:xfrm>
          <a:prstGeom prst="rect">
            <a:avLst/>
          </a:prstGeom>
        </p:spPr>
      </p:pic>
      <p:sp>
        <p:nvSpPr>
          <p:cNvPr id="17" name="文本框 16">
            <a:extLst>
              <a:ext uri="{FF2B5EF4-FFF2-40B4-BE49-F238E27FC236}">
                <a16:creationId xmlns:a16="http://schemas.microsoft.com/office/drawing/2014/main" id="{B318411B-598E-27EF-5496-80AFE56A24E6}"/>
              </a:ext>
            </a:extLst>
          </p:cNvPr>
          <p:cNvSpPr txBox="1"/>
          <p:nvPr/>
        </p:nvSpPr>
        <p:spPr>
          <a:xfrm>
            <a:off x="124173" y="4551997"/>
            <a:ext cx="8892480" cy="2246769"/>
          </a:xfrm>
          <a:prstGeom prst="rect">
            <a:avLst/>
          </a:prstGeom>
          <a:noFill/>
        </p:spPr>
        <p:txBody>
          <a:bodyPr wrap="square" rtlCol="0">
            <a:spAutoFit/>
          </a:bodyPr>
          <a:lstStyle/>
          <a:p>
            <a:pPr algn="l"/>
            <a:r>
              <a:rPr lang="en-US" altLang="ja-JP" sz="1400" b="1" dirty="0" err="1">
                <a:latin typeface="微软雅黑"/>
                <a:ea typeface="微软雅黑"/>
                <a:cs typeface="Arial"/>
              </a:rPr>
              <a:t>CanIf</a:t>
            </a:r>
            <a:r>
              <a:rPr lang="ja-JP" altLang="en-US" sz="1400" b="1" dirty="0">
                <a:latin typeface="微软雅黑"/>
                <a:ea typeface="微软雅黑"/>
                <a:cs typeface="Arial"/>
              </a:rPr>
              <a:t>模块</a:t>
            </a:r>
          </a:p>
          <a:p>
            <a:pPr marR="0" lvl="0" algn="l" defTabSz="914400" rtl="0" eaLnBrk="1" fontAlgn="ctr" latinLnBrk="0" hangingPunct="1">
              <a:lnSpc>
                <a:spcPct val="100000"/>
              </a:lnSpc>
              <a:spcBef>
                <a:spcPts val="0"/>
              </a:spcBef>
              <a:spcAft>
                <a:spcPts val="0"/>
              </a:spcAft>
              <a:buClrTx/>
              <a:buSzTx/>
              <a:tabLst/>
              <a:defRPr/>
            </a:pPr>
            <a:r>
              <a:rPr lang="en-US" altLang="zh-CN" sz="1400" dirty="0">
                <a:latin typeface="微软雅黑"/>
                <a:ea typeface="微软雅黑"/>
                <a:cs typeface="Arial"/>
              </a:rPr>
              <a:t>CAN</a:t>
            </a:r>
            <a:r>
              <a:rPr lang="zh-CN" altLang="en-US" sz="1400" dirty="0">
                <a:latin typeface="微软雅黑"/>
                <a:ea typeface="微软雅黑"/>
                <a:cs typeface="Arial"/>
              </a:rPr>
              <a:t>接口模块表示上层通信层的</a:t>
            </a:r>
            <a:r>
              <a:rPr lang="en-US" altLang="zh-CN" sz="1400" dirty="0">
                <a:latin typeface="微软雅黑"/>
                <a:ea typeface="微软雅黑"/>
                <a:cs typeface="Arial"/>
              </a:rPr>
              <a:t>CAN</a:t>
            </a:r>
            <a:r>
              <a:rPr lang="zh-CN" altLang="en-US" sz="1400" dirty="0">
                <a:latin typeface="微软雅黑"/>
                <a:ea typeface="微软雅黑"/>
                <a:cs typeface="Arial"/>
              </a:rPr>
              <a:t>驱动程序服务接口。</a:t>
            </a:r>
            <a:endParaRPr lang="en-US" altLang="zh-CN" sz="1400" dirty="0">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r>
              <a:rPr kumimoji="1" lang="en-US" altLang="zh-CN" sz="1400" b="0" i="0" u="none" strike="noStrike" kern="1200" cap="none" spc="0" normalizeH="0" baseline="0" noProof="0" dirty="0" err="1">
                <a:ln>
                  <a:noFill/>
                </a:ln>
                <a:solidFill>
                  <a:srgbClr val="000000"/>
                </a:solidFill>
                <a:effectLst/>
                <a:uLnTx/>
                <a:uFillTx/>
                <a:latin typeface="微软雅黑"/>
                <a:ea typeface="微软雅黑"/>
                <a:cs typeface="Arial"/>
              </a:rPr>
              <a:t>CanIf</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满足</a:t>
            </a:r>
            <a:r>
              <a:rPr kumimoji="1" lang="en-US" altLang="zh-CN" sz="1400" b="0" i="0" u="none" strike="noStrike" kern="1200" cap="none" spc="0" normalizeH="0" baseline="0" noProof="0" dirty="0" err="1">
                <a:ln>
                  <a:noFill/>
                </a:ln>
                <a:solidFill>
                  <a:srgbClr val="000000"/>
                </a:solidFill>
                <a:effectLst/>
                <a:uLnTx/>
                <a:uFillTx/>
                <a:latin typeface="微软雅黑"/>
                <a:ea typeface="微软雅黑"/>
                <a:cs typeface="Arial"/>
              </a:rPr>
              <a:t>PduR</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和</a:t>
            </a:r>
            <a:r>
              <a:rPr kumimoji="1" lang="en-US" altLang="zh-CN" sz="1400" b="0" i="0" u="none" strike="noStrike" kern="1200" cap="none" spc="0" normalizeH="0" baseline="0" noProof="0" dirty="0" err="1">
                <a:ln>
                  <a:noFill/>
                </a:ln>
                <a:solidFill>
                  <a:srgbClr val="000000"/>
                </a:solidFill>
                <a:effectLst/>
                <a:uLnTx/>
                <a:uFillTx/>
                <a:latin typeface="微软雅黑"/>
                <a:ea typeface="微软雅黑"/>
                <a:cs typeface="Arial"/>
              </a:rPr>
              <a:t>AUTOSAR</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 COM</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栈上层通信模块的控制流和数据流要求：发送请求处理、发送确认、接收指示、错误通知和</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CAN</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控制器的启动</a:t>
            </a:r>
            <a:r>
              <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rPr>
              <a:t>/</a:t>
            </a:r>
            <a:r>
              <a:rPr kumimoji="1" lang="zh-CN" altLang="en-US" sz="1400" b="0" i="0" u="none" strike="noStrike" kern="1200" cap="none" spc="0" normalizeH="0" baseline="0" noProof="0" dirty="0">
                <a:ln>
                  <a:noFill/>
                </a:ln>
                <a:solidFill>
                  <a:srgbClr val="000000"/>
                </a:solidFill>
                <a:effectLst/>
                <a:uLnTx/>
                <a:uFillTx/>
                <a:latin typeface="微软雅黑"/>
                <a:ea typeface="微软雅黑"/>
                <a:cs typeface="Arial"/>
              </a:rPr>
              <a:t>停止，从而唤醒或参与网络。</a:t>
            </a:r>
            <a:endParaRPr kumimoji="1" lang="en-US" altLang="zh-CN" sz="1400" b="0" i="0" u="none" strike="noStrike" kern="1200" cap="none" spc="0" normalizeH="0" baseline="0" noProof="0" dirty="0">
              <a:ln>
                <a:noFill/>
              </a:ln>
              <a:solidFill>
                <a:srgbClr val="000000"/>
              </a:solidFill>
              <a:effectLst/>
              <a:uLnTx/>
              <a:uFillTx/>
              <a:latin typeface="微软雅黑"/>
              <a:ea typeface="微软雅黑"/>
              <a:cs typeface="Arial"/>
            </a:endParaRPr>
          </a:p>
          <a:p>
            <a:pPr marR="0" lvl="0" algn="l" defTabSz="914400" rtl="0" eaLnBrk="1" fontAlgn="ctr" latinLnBrk="0" hangingPunct="1">
              <a:lnSpc>
                <a:spcPct val="100000"/>
              </a:lnSpc>
              <a:spcBef>
                <a:spcPts val="0"/>
              </a:spcBef>
              <a:spcAft>
                <a:spcPts val="0"/>
              </a:spcAft>
              <a:buClrTx/>
              <a:buSzTx/>
              <a:tabLst/>
              <a:defRPr/>
            </a:pPr>
            <a:endParaRPr lang="en-US" altLang="zh-CN" sz="1400" dirty="0">
              <a:solidFill>
                <a:schemeClr val="tx1"/>
              </a:solidFill>
              <a:latin typeface="微软雅黑"/>
              <a:ea typeface="微软雅黑"/>
              <a:cs typeface="Arial"/>
            </a:endParaRPr>
          </a:p>
          <a:p>
            <a:pPr algn="l"/>
            <a:r>
              <a:rPr lang="en-US" altLang="ja-JP" sz="1400" dirty="0" err="1">
                <a:latin typeface="微软雅黑"/>
                <a:ea typeface="微软雅黑"/>
                <a:cs typeface="Arial"/>
              </a:rPr>
              <a:t>AUTOSAR</a:t>
            </a:r>
            <a:r>
              <a:rPr lang="zh-CN" altLang="en-US" sz="1400" dirty="0">
                <a:latin typeface="微软雅黑"/>
                <a:ea typeface="微软雅黑"/>
                <a:cs typeface="Arial"/>
              </a:rPr>
              <a:t>通信栈相关模块的详细讲解建议参考</a:t>
            </a:r>
            <a:endParaRPr lang="en-US" altLang="zh-CN" sz="1400" dirty="0">
              <a:latin typeface="微软雅黑"/>
              <a:ea typeface="微软雅黑"/>
              <a:cs typeface="Arial"/>
            </a:endParaRPr>
          </a:p>
          <a:p>
            <a:pPr algn="l"/>
            <a:r>
              <a:rPr lang="en-US" altLang="ja-JP" sz="1400" dirty="0">
                <a:latin typeface="微软雅黑"/>
                <a:ea typeface="微软雅黑"/>
                <a:cs typeface="Arial"/>
              </a:rPr>
              <a:t>http://</a:t>
            </a:r>
            <a:r>
              <a:rPr lang="en-US" altLang="ja-JP" sz="1400" dirty="0" err="1">
                <a:latin typeface="微软雅黑"/>
                <a:ea typeface="微软雅黑"/>
                <a:cs typeface="Arial"/>
              </a:rPr>
              <a:t>fnst-svnserver.fnst.cn.fujitsu.com</a:t>
            </a:r>
            <a:r>
              <a:rPr lang="en-US" altLang="ja-JP" sz="1400" dirty="0">
                <a:latin typeface="微软雅黑"/>
                <a:ea typeface="微软雅黑"/>
                <a:cs typeface="Arial"/>
              </a:rPr>
              <a:t>/</a:t>
            </a:r>
            <a:r>
              <a:rPr lang="en-US" altLang="ja-JP" sz="1400" dirty="0" err="1">
                <a:latin typeface="微软雅黑"/>
                <a:ea typeface="微软雅黑"/>
                <a:cs typeface="Arial"/>
              </a:rPr>
              <a:t>Management4_fnst</a:t>
            </a:r>
            <a:r>
              <a:rPr lang="en-US" altLang="ja-JP" sz="1400" dirty="0">
                <a:latin typeface="微软雅黑"/>
                <a:ea typeface="微软雅黑"/>
                <a:cs typeface="Arial"/>
              </a:rPr>
              <a:t>/IV-</a:t>
            </a:r>
            <a:r>
              <a:rPr lang="en-US" altLang="ja-JP" sz="1400" dirty="0" err="1">
                <a:latin typeface="微软雅黑"/>
                <a:ea typeface="微软雅黑"/>
                <a:cs typeface="Arial"/>
              </a:rPr>
              <a:t>AE_Common</a:t>
            </a:r>
            <a:r>
              <a:rPr lang="en-US" altLang="ja-JP" sz="1400" dirty="0">
                <a:latin typeface="微软雅黑"/>
                <a:ea typeface="微软雅黑"/>
                <a:cs typeface="Arial"/>
              </a:rPr>
              <a:t>/</a:t>
            </a:r>
            <a:r>
              <a:rPr lang="en-US" altLang="ja-JP" sz="1400" dirty="0" err="1">
                <a:latin typeface="微软雅黑"/>
                <a:ea typeface="微软雅黑"/>
                <a:cs typeface="Arial"/>
              </a:rPr>
              <a:t>04_WG</a:t>
            </a:r>
            <a:r>
              <a:rPr lang="ja-JP" altLang="en-US" sz="1400" dirty="0">
                <a:latin typeface="微软雅黑"/>
                <a:ea typeface="微软雅黑"/>
                <a:cs typeface="Arial"/>
              </a:rPr>
              <a:t>推进</a:t>
            </a:r>
            <a:r>
              <a:rPr lang="en-US" altLang="ja-JP" sz="1400" dirty="0">
                <a:latin typeface="微软雅黑"/>
                <a:ea typeface="微软雅黑"/>
                <a:cs typeface="Arial"/>
              </a:rPr>
              <a:t>/</a:t>
            </a:r>
            <a:r>
              <a:rPr lang="en-US" altLang="ja-JP" sz="1400" dirty="0" err="1">
                <a:latin typeface="微软雅黑"/>
                <a:ea typeface="微软雅黑"/>
                <a:cs typeface="Arial"/>
              </a:rPr>
              <a:t>01_AUTOSAR</a:t>
            </a:r>
            <a:r>
              <a:rPr lang="en-US" altLang="ja-JP" sz="1400" dirty="0">
                <a:latin typeface="微软雅黑"/>
                <a:ea typeface="微软雅黑"/>
                <a:cs typeface="Arial"/>
              </a:rPr>
              <a:t>/</a:t>
            </a:r>
            <a:r>
              <a:rPr lang="ja-JP" altLang="en-US" sz="1400" dirty="0">
                <a:latin typeface="微软雅黑"/>
                <a:ea typeface="微软雅黑"/>
                <a:cs typeface="Arial"/>
              </a:rPr>
              <a:t>教育资料</a:t>
            </a:r>
            <a:r>
              <a:rPr lang="en-US" altLang="ja-JP" sz="1400" dirty="0">
                <a:latin typeface="微软雅黑"/>
                <a:ea typeface="微软雅黑"/>
                <a:cs typeface="Arial"/>
              </a:rPr>
              <a:t>/</a:t>
            </a:r>
            <a:r>
              <a:rPr lang="ja-JP" altLang="en-US" sz="1400" dirty="0">
                <a:latin typeface="微软雅黑"/>
                <a:ea typeface="微软雅黑"/>
                <a:cs typeface="Arial"/>
              </a:rPr>
              <a:t> </a:t>
            </a:r>
            <a:r>
              <a:rPr lang="en-US" altLang="ja-JP" sz="1400" dirty="0">
                <a:latin typeface="微软雅黑"/>
                <a:ea typeface="微软雅黑"/>
                <a:cs typeface="Arial"/>
              </a:rPr>
              <a:t>01_12_</a:t>
            </a:r>
            <a:r>
              <a:rPr lang="ja-JP" altLang="en-US" sz="1400" dirty="0">
                <a:latin typeface="微软雅黑"/>
                <a:ea typeface="微软雅黑"/>
                <a:cs typeface="Arial"/>
              </a:rPr>
              <a:t>通信协议栈</a:t>
            </a:r>
            <a:r>
              <a:rPr lang="en-US" altLang="ja-JP" sz="1400" dirty="0">
                <a:latin typeface="微软雅黑"/>
                <a:ea typeface="微软雅黑"/>
                <a:cs typeface="Arial"/>
              </a:rPr>
              <a:t>.pptx</a:t>
            </a:r>
            <a:endParaRPr lang="ja-JP" altLang="en-US" sz="1400" dirty="0">
              <a:latin typeface="微软雅黑"/>
              <a:ea typeface="微软雅黑"/>
              <a:cs typeface="Arial"/>
            </a:endParaRPr>
          </a:p>
          <a:p>
            <a:pPr algn="l"/>
            <a:endParaRPr lang="en-US" altLang="zh-CN" sz="1400" dirty="0">
              <a:solidFill>
                <a:schemeClr val="tx1"/>
              </a:solidFill>
              <a:latin typeface="微软雅黑"/>
              <a:ea typeface="微软雅黑"/>
              <a:cs typeface="Arial"/>
            </a:endParaRPr>
          </a:p>
          <a:p>
            <a:pPr algn="l"/>
            <a:endParaRPr kumimoji="1" lang="ja-JP" altLang="en-US" sz="1400" dirty="0">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26166170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ja-JP" b="1" dirty="0" err="1">
                <a:solidFill>
                  <a:srgbClr val="121212"/>
                </a:solidFill>
                <a:latin typeface="-apple-system"/>
              </a:rPr>
              <a:t>AUTOSAR</a:t>
            </a:r>
            <a:r>
              <a:rPr lang="en-US" altLang="ja-JP" b="1" dirty="0">
                <a:solidFill>
                  <a:srgbClr val="121212"/>
                </a:solidFill>
                <a:latin typeface="-apple-system"/>
              </a:rPr>
              <a:t> </a:t>
            </a:r>
            <a:r>
              <a:rPr lang="zh-CN" altLang="en-US" b="1" dirty="0">
                <a:solidFill>
                  <a:srgbClr val="121212"/>
                </a:solidFill>
                <a:latin typeface="-apple-system"/>
              </a:rPr>
              <a:t>的</a:t>
            </a:r>
            <a:r>
              <a:rPr lang="en-US" altLang="ja-JP" b="1" i="0" dirty="0">
                <a:solidFill>
                  <a:srgbClr val="121212"/>
                </a:solidFill>
                <a:effectLst/>
                <a:latin typeface="-apple-system"/>
              </a:rPr>
              <a:t>CAN </a:t>
            </a:r>
            <a:r>
              <a:rPr lang="en-US" altLang="ja-JP" b="1" i="0" dirty="0" err="1">
                <a:solidFill>
                  <a:srgbClr val="121212"/>
                </a:solidFill>
                <a:effectLst/>
                <a:latin typeface="-apple-system"/>
              </a:rPr>
              <a:t>Trcv</a:t>
            </a:r>
            <a:r>
              <a:rPr lang="en-US" altLang="ja-JP" b="1" i="0" dirty="0">
                <a:solidFill>
                  <a:srgbClr val="121212"/>
                </a:solidFill>
                <a:effectLst/>
                <a:latin typeface="-apple-system"/>
              </a:rPr>
              <a:t> </a:t>
            </a:r>
            <a:r>
              <a:rPr lang="ja-JP" altLang="en-US" b="1" i="0" dirty="0">
                <a:solidFill>
                  <a:srgbClr val="121212"/>
                </a:solidFill>
                <a:effectLst/>
                <a:latin typeface="-apple-system"/>
              </a:rPr>
              <a:t>模块</a:t>
            </a:r>
            <a:endParaRPr lang="en-US" altLang="ja-JP" b="1" dirty="0">
              <a:solidFill>
                <a:srgbClr val="121212"/>
              </a:solidFill>
              <a:latin typeface="-apple-system"/>
            </a:endParaRPr>
          </a:p>
        </p:txBody>
      </p:sp>
      <p:sp>
        <p:nvSpPr>
          <p:cNvPr id="3" name="内容占位符 2"/>
          <p:cNvSpPr>
            <a:spLocks noGrp="1"/>
          </p:cNvSpPr>
          <p:nvPr>
            <p:ph idx="1"/>
          </p:nvPr>
        </p:nvSpPr>
        <p:spPr>
          <a:xfrm>
            <a:off x="168276" y="810543"/>
            <a:ext cx="3899668" cy="304179"/>
          </a:xfrm>
        </p:spPr>
        <p:txBody>
          <a:bodyPr/>
          <a:lstStyle/>
          <a:p>
            <a:r>
              <a:rPr lang="en-US" altLang="zh-CN" sz="2000" dirty="0"/>
              <a:t>CAN </a:t>
            </a:r>
            <a:r>
              <a:rPr lang="en-US" altLang="zh-CN" sz="2000" dirty="0" err="1"/>
              <a:t>Trcv</a:t>
            </a:r>
            <a:r>
              <a:rPr lang="en-US" altLang="zh-CN" sz="2000" dirty="0"/>
              <a:t> </a:t>
            </a:r>
            <a:r>
              <a:rPr lang="ja-JP" altLang="en-US" sz="2000" dirty="0"/>
              <a:t>模块</a:t>
            </a:r>
            <a:r>
              <a:rPr lang="zh-CN" altLang="en-US" sz="2000" dirty="0"/>
              <a:t>的运行流程</a:t>
            </a:r>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14</a:t>
            </a:fld>
            <a:endParaRPr lang="de-DE" altLang="ja-JP"/>
          </a:p>
        </p:txBody>
      </p:sp>
      <p:pic>
        <p:nvPicPr>
          <p:cNvPr id="12" name="图片 11">
            <a:extLst>
              <a:ext uri="{FF2B5EF4-FFF2-40B4-BE49-F238E27FC236}">
                <a16:creationId xmlns:a16="http://schemas.microsoft.com/office/drawing/2014/main" id="{7FC1C6D9-1700-0546-1816-E39159B89566}"/>
              </a:ext>
            </a:extLst>
          </p:cNvPr>
          <p:cNvPicPr>
            <a:picLocks noChangeAspect="1"/>
          </p:cNvPicPr>
          <p:nvPr/>
        </p:nvPicPr>
        <p:blipFill>
          <a:blip r:embed="rId3"/>
          <a:stretch>
            <a:fillRect/>
          </a:stretch>
        </p:blipFill>
        <p:spPr>
          <a:xfrm>
            <a:off x="467544" y="1114722"/>
            <a:ext cx="5544615" cy="3244274"/>
          </a:xfrm>
          <a:prstGeom prst="rect">
            <a:avLst/>
          </a:prstGeom>
        </p:spPr>
      </p:pic>
      <p:sp>
        <p:nvSpPr>
          <p:cNvPr id="17" name="文本框 16">
            <a:extLst>
              <a:ext uri="{FF2B5EF4-FFF2-40B4-BE49-F238E27FC236}">
                <a16:creationId xmlns:a16="http://schemas.microsoft.com/office/drawing/2014/main" id="{B318411B-598E-27EF-5496-80AFE56A24E6}"/>
              </a:ext>
            </a:extLst>
          </p:cNvPr>
          <p:cNvSpPr txBox="1"/>
          <p:nvPr/>
        </p:nvSpPr>
        <p:spPr>
          <a:xfrm>
            <a:off x="124173" y="4551997"/>
            <a:ext cx="8892480" cy="2031325"/>
          </a:xfrm>
          <a:prstGeom prst="rect">
            <a:avLst/>
          </a:prstGeom>
          <a:noFill/>
        </p:spPr>
        <p:txBody>
          <a:bodyPr wrap="square" rtlCol="0">
            <a:spAutoFit/>
          </a:bodyPr>
          <a:lstStyle/>
          <a:p>
            <a:pPr algn="l"/>
            <a:r>
              <a:rPr lang="en-US" altLang="ja-JP" sz="1400" dirty="0" err="1">
                <a:latin typeface="微软雅黑"/>
                <a:ea typeface="微软雅黑"/>
                <a:cs typeface="Arial"/>
              </a:rPr>
              <a:t>1.CAN</a:t>
            </a:r>
            <a:r>
              <a:rPr lang="en-US" altLang="ja-JP" sz="1400" dirty="0">
                <a:latin typeface="微软雅黑"/>
                <a:ea typeface="微软雅黑"/>
                <a:cs typeface="Arial"/>
              </a:rPr>
              <a:t> Transceiver</a:t>
            </a:r>
            <a:r>
              <a:rPr lang="ja-JP" altLang="en-US" sz="1400" dirty="0">
                <a:latin typeface="微软雅黑"/>
                <a:ea typeface="微软雅黑"/>
                <a:cs typeface="Arial"/>
              </a:rPr>
              <a:t>收到</a:t>
            </a:r>
            <a:r>
              <a:rPr lang="en-US" altLang="ja-JP" sz="1400" dirty="0">
                <a:latin typeface="微软雅黑"/>
                <a:ea typeface="微软雅黑"/>
                <a:cs typeface="Arial"/>
              </a:rPr>
              <a:t>CAN BUS</a:t>
            </a:r>
            <a:r>
              <a:rPr lang="ja-JP" altLang="en-US" sz="1400" dirty="0">
                <a:latin typeface="微软雅黑"/>
                <a:ea typeface="微软雅黑"/>
                <a:cs typeface="Arial"/>
              </a:rPr>
              <a:t>的通知，将该</a:t>
            </a:r>
            <a:r>
              <a:rPr lang="en-US" altLang="ja-JP" sz="1400" dirty="0">
                <a:latin typeface="微软雅黑"/>
                <a:ea typeface="微软雅黑"/>
                <a:cs typeface="Arial"/>
              </a:rPr>
              <a:t>CAN Frame</a:t>
            </a:r>
            <a:r>
              <a:rPr lang="ja-JP" altLang="en-US" sz="1400" dirty="0">
                <a:latin typeface="微软雅黑"/>
                <a:ea typeface="微软雅黑"/>
                <a:cs typeface="Arial"/>
              </a:rPr>
              <a:t>通知给</a:t>
            </a:r>
            <a:r>
              <a:rPr lang="en-US" altLang="ja-JP" sz="1400" dirty="0">
                <a:latin typeface="微软雅黑"/>
                <a:ea typeface="微软雅黑"/>
                <a:cs typeface="Arial"/>
              </a:rPr>
              <a:t>CAN Controller</a:t>
            </a:r>
          </a:p>
          <a:p>
            <a:pPr algn="l"/>
            <a:endParaRPr lang="en-US" altLang="ja-JP" sz="1400" dirty="0">
              <a:latin typeface="微软雅黑"/>
              <a:ea typeface="微软雅黑"/>
              <a:cs typeface="Arial"/>
            </a:endParaRPr>
          </a:p>
          <a:p>
            <a:pPr algn="l"/>
            <a:r>
              <a:rPr lang="en-US" altLang="ja-JP" sz="1400" dirty="0" err="1">
                <a:latin typeface="微软雅黑"/>
                <a:ea typeface="微软雅黑"/>
                <a:cs typeface="Arial"/>
              </a:rPr>
              <a:t>2.CAN</a:t>
            </a:r>
            <a:r>
              <a:rPr lang="en-US" altLang="ja-JP" sz="1400" dirty="0">
                <a:latin typeface="微软雅黑"/>
                <a:ea typeface="微软雅黑"/>
                <a:cs typeface="Arial"/>
              </a:rPr>
              <a:t> Controller</a:t>
            </a:r>
            <a:r>
              <a:rPr lang="ja-JP" altLang="en-US" sz="1400" dirty="0">
                <a:latin typeface="微软雅黑"/>
                <a:ea typeface="微软雅黑"/>
                <a:cs typeface="Arial"/>
              </a:rPr>
              <a:t>通过</a:t>
            </a:r>
            <a:r>
              <a:rPr lang="en-US" altLang="ja-JP" sz="1400" dirty="0">
                <a:latin typeface="微软雅黑"/>
                <a:ea typeface="微软雅黑"/>
                <a:cs typeface="Arial"/>
              </a:rPr>
              <a:t>CAN module</a:t>
            </a:r>
            <a:r>
              <a:rPr lang="ja-JP" altLang="en-US" sz="1400" dirty="0">
                <a:latin typeface="微软雅黑"/>
                <a:ea typeface="微软雅黑"/>
                <a:cs typeface="Arial"/>
              </a:rPr>
              <a:t>通知</a:t>
            </a:r>
            <a:r>
              <a:rPr lang="en-US" altLang="ja-JP" sz="1400" dirty="0" err="1">
                <a:latin typeface="微软雅黑"/>
                <a:ea typeface="微软雅黑"/>
                <a:cs typeface="Arial"/>
              </a:rPr>
              <a:t>CANIf</a:t>
            </a:r>
            <a:endParaRPr lang="en-US" altLang="ja-JP" sz="1400" dirty="0">
              <a:latin typeface="微软雅黑"/>
              <a:ea typeface="微软雅黑"/>
              <a:cs typeface="Arial"/>
            </a:endParaRPr>
          </a:p>
          <a:p>
            <a:pPr algn="l"/>
            <a:endParaRPr lang="en-US" altLang="ja-JP" sz="1400" dirty="0">
              <a:latin typeface="微软雅黑"/>
              <a:ea typeface="微软雅黑"/>
              <a:cs typeface="Arial"/>
            </a:endParaRPr>
          </a:p>
          <a:p>
            <a:pPr algn="l"/>
            <a:r>
              <a:rPr lang="en-US" altLang="ja-JP" sz="1400" dirty="0" err="1">
                <a:latin typeface="微软雅黑"/>
                <a:ea typeface="微软雅黑"/>
                <a:cs typeface="Arial"/>
              </a:rPr>
              <a:t>3.CANIf</a:t>
            </a:r>
            <a:r>
              <a:rPr lang="ja-JP" altLang="en-US" sz="1400" dirty="0">
                <a:latin typeface="微软雅黑"/>
                <a:ea typeface="微软雅黑"/>
                <a:cs typeface="Arial"/>
              </a:rPr>
              <a:t>唤醒并且调用</a:t>
            </a:r>
            <a:r>
              <a:rPr lang="en-US" altLang="ja-JP" sz="1400" dirty="0" err="1">
                <a:latin typeface="微软雅黑"/>
                <a:ea typeface="微软雅黑"/>
                <a:cs typeface="Arial"/>
              </a:rPr>
              <a:t>CANTransceiver</a:t>
            </a:r>
            <a:r>
              <a:rPr lang="zh-CN" altLang="en-US" sz="1400" dirty="0">
                <a:latin typeface="微软雅黑"/>
                <a:ea typeface="微软雅黑"/>
                <a:cs typeface="Arial"/>
              </a:rPr>
              <a:t>将</a:t>
            </a:r>
            <a:r>
              <a:rPr lang="en-US" altLang="ja-JP" sz="1400" dirty="0">
                <a:latin typeface="微软雅黑"/>
                <a:ea typeface="微软雅黑"/>
                <a:cs typeface="Arial"/>
              </a:rPr>
              <a:t>CAN Frame</a:t>
            </a:r>
            <a:r>
              <a:rPr lang="ja-JP" altLang="en-US" sz="1400" dirty="0">
                <a:latin typeface="微软雅黑"/>
                <a:ea typeface="微软雅黑"/>
                <a:cs typeface="Arial"/>
              </a:rPr>
              <a:t>的数据信息并传给</a:t>
            </a:r>
            <a:r>
              <a:rPr lang="en-US" altLang="ja-JP" sz="1400" dirty="0" err="1">
                <a:latin typeface="微软雅黑"/>
                <a:ea typeface="微软雅黑"/>
                <a:cs typeface="Arial"/>
              </a:rPr>
              <a:t>PduR</a:t>
            </a:r>
            <a:r>
              <a:rPr lang="en-US" altLang="ja-JP" sz="1400" dirty="0">
                <a:latin typeface="微软雅黑"/>
                <a:ea typeface="微软雅黑"/>
                <a:cs typeface="Arial"/>
              </a:rPr>
              <a:t> Module</a:t>
            </a:r>
          </a:p>
          <a:p>
            <a:pPr algn="l"/>
            <a:endParaRPr lang="en-US" altLang="ja-JP" sz="1400" dirty="0">
              <a:latin typeface="微软雅黑"/>
              <a:ea typeface="微软雅黑"/>
              <a:cs typeface="Arial"/>
            </a:endParaRPr>
          </a:p>
          <a:p>
            <a:pPr algn="l"/>
            <a:r>
              <a:rPr lang="en-US" altLang="ja-JP" sz="1400" dirty="0" err="1">
                <a:latin typeface="微软雅黑"/>
                <a:ea typeface="微软雅黑"/>
                <a:cs typeface="Arial"/>
              </a:rPr>
              <a:t>4.PduR</a:t>
            </a:r>
            <a:r>
              <a:rPr lang="ja-JP" altLang="en-US" sz="1400" dirty="0">
                <a:latin typeface="微软雅黑"/>
                <a:ea typeface="微软雅黑"/>
                <a:cs typeface="Arial"/>
              </a:rPr>
              <a:t>根据</a:t>
            </a:r>
            <a:r>
              <a:rPr lang="en-US" altLang="ja-JP" sz="1400" dirty="0" err="1">
                <a:latin typeface="微软雅黑"/>
                <a:ea typeface="微软雅黑"/>
                <a:cs typeface="Arial"/>
              </a:rPr>
              <a:t>arxml</a:t>
            </a:r>
            <a:r>
              <a:rPr lang="ja-JP" altLang="en-US" sz="1400" dirty="0">
                <a:latin typeface="微软雅黑"/>
                <a:ea typeface="微软雅黑"/>
                <a:cs typeface="Arial"/>
              </a:rPr>
              <a:t>中定义的</a:t>
            </a:r>
            <a:r>
              <a:rPr lang="en-US" altLang="ja-JP" sz="1400" dirty="0">
                <a:latin typeface="微软雅黑"/>
                <a:ea typeface="微软雅黑"/>
                <a:cs typeface="Arial"/>
              </a:rPr>
              <a:t>PDU Group</a:t>
            </a:r>
            <a:r>
              <a:rPr lang="ja-JP" altLang="en-US" sz="1400" dirty="0">
                <a:latin typeface="微软雅黑"/>
                <a:ea typeface="微软雅黑"/>
                <a:cs typeface="Arial"/>
              </a:rPr>
              <a:t>（用户设定好的路径）将从</a:t>
            </a:r>
            <a:r>
              <a:rPr lang="en-US" altLang="ja-JP" sz="1400" dirty="0">
                <a:latin typeface="微软雅黑"/>
                <a:ea typeface="微软雅黑"/>
                <a:cs typeface="Arial"/>
              </a:rPr>
              <a:t>CAN BUS</a:t>
            </a:r>
            <a:r>
              <a:rPr lang="ja-JP" altLang="en-US" sz="1400" dirty="0">
                <a:latin typeface="微软雅黑"/>
                <a:ea typeface="微软雅黑"/>
                <a:cs typeface="Arial"/>
              </a:rPr>
              <a:t>上接收到的信息传送给</a:t>
            </a:r>
            <a:r>
              <a:rPr lang="en-US" altLang="ja-JP" sz="1400" dirty="0">
                <a:latin typeface="微软雅黑"/>
                <a:ea typeface="微软雅黑"/>
                <a:cs typeface="Arial"/>
              </a:rPr>
              <a:t>Com Module</a:t>
            </a:r>
            <a:endParaRPr lang="en-US" altLang="zh-CN" sz="1400" dirty="0">
              <a:solidFill>
                <a:schemeClr val="tx1"/>
              </a:solidFill>
              <a:latin typeface="微软雅黑"/>
              <a:ea typeface="微软雅黑"/>
              <a:cs typeface="Arial"/>
            </a:endParaRPr>
          </a:p>
          <a:p>
            <a:pPr algn="l"/>
            <a:endParaRPr kumimoji="1" lang="ja-JP" altLang="en-US" sz="1400" dirty="0">
              <a:latin typeface="Meiryo UI" panose="020B0604030504040204" pitchFamily="34" charset="-128"/>
              <a:ea typeface="Meiryo UI" panose="020B0604030504040204" pitchFamily="34" charset="-128"/>
              <a:cs typeface="Meiryo UI" panose="020B0604030504040204" pitchFamily="34" charset="-128"/>
            </a:endParaRPr>
          </a:p>
        </p:txBody>
      </p:sp>
      <p:sp>
        <p:nvSpPr>
          <p:cNvPr id="4" name="矩形 3">
            <a:extLst>
              <a:ext uri="{FF2B5EF4-FFF2-40B4-BE49-F238E27FC236}">
                <a16:creationId xmlns:a16="http://schemas.microsoft.com/office/drawing/2014/main" id="{6A4A6800-E988-FAA2-2679-1DBE1C288D69}"/>
              </a:ext>
            </a:extLst>
          </p:cNvPr>
          <p:cNvSpPr/>
          <p:nvPr/>
        </p:nvSpPr>
        <p:spPr>
          <a:xfrm>
            <a:off x="4570413" y="3091910"/>
            <a:ext cx="1225723" cy="481105"/>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7" name="文本框 6">
            <a:extLst>
              <a:ext uri="{FF2B5EF4-FFF2-40B4-BE49-F238E27FC236}">
                <a16:creationId xmlns:a16="http://schemas.microsoft.com/office/drawing/2014/main" id="{ACBC1BA9-88CB-E6CD-0E93-04456E18476E}"/>
              </a:ext>
            </a:extLst>
          </p:cNvPr>
          <p:cNvSpPr txBox="1"/>
          <p:nvPr/>
        </p:nvSpPr>
        <p:spPr>
          <a:xfrm>
            <a:off x="6007697" y="3049795"/>
            <a:ext cx="2921377" cy="523220"/>
          </a:xfrm>
          <a:prstGeom prst="rect">
            <a:avLst/>
          </a:prstGeom>
          <a:noFill/>
        </p:spPr>
        <p:txBody>
          <a:bodyPr wrap="square" rtlCol="0">
            <a:spAutoFit/>
          </a:bodyPr>
          <a:lstStyle/>
          <a:p>
            <a:pPr algn="l"/>
            <a:r>
              <a:rPr lang="en-US" altLang="zh-CN" sz="1400" i="0" dirty="0">
                <a:solidFill>
                  <a:srgbClr val="FF0000"/>
                </a:solidFill>
                <a:effectLst/>
                <a:latin typeface="-apple-system"/>
              </a:rPr>
              <a:t>CAN</a:t>
            </a:r>
            <a:r>
              <a:rPr lang="zh-CN" altLang="en-US" sz="1400" i="0" dirty="0">
                <a:solidFill>
                  <a:srgbClr val="FF0000"/>
                </a:solidFill>
                <a:effectLst/>
                <a:latin typeface="-apple-system"/>
              </a:rPr>
              <a:t>收发器驱动程序主要使用</a:t>
            </a:r>
            <a:r>
              <a:rPr lang="en-US" altLang="zh-CN" sz="1400" i="0" dirty="0" err="1">
                <a:solidFill>
                  <a:srgbClr val="FF0000"/>
                </a:solidFill>
                <a:effectLst/>
                <a:latin typeface="-apple-system"/>
              </a:rPr>
              <a:t>Spi</a:t>
            </a:r>
            <a:r>
              <a:rPr lang="zh-CN" altLang="en-US" sz="1400" i="0" dirty="0">
                <a:solidFill>
                  <a:srgbClr val="FF0000"/>
                </a:solidFill>
                <a:effectLst/>
                <a:latin typeface="-apple-system"/>
              </a:rPr>
              <a:t>驱动程序来控制</a:t>
            </a:r>
            <a:r>
              <a:rPr lang="en-US" altLang="zh-CN" sz="1400" i="0" dirty="0">
                <a:solidFill>
                  <a:srgbClr val="FF0000"/>
                </a:solidFill>
                <a:effectLst/>
                <a:latin typeface="-apple-system"/>
              </a:rPr>
              <a:t>CAN</a:t>
            </a:r>
            <a:r>
              <a:rPr lang="zh-CN" altLang="en-US" sz="1400" i="0" dirty="0">
                <a:solidFill>
                  <a:srgbClr val="FF0000"/>
                </a:solidFill>
                <a:effectLst/>
                <a:latin typeface="-apple-system"/>
              </a:rPr>
              <a:t>总线收发器硬件。</a:t>
            </a:r>
            <a:endParaRPr kumimoji="1" lang="ja-JP" altLang="en-US" sz="1400" dirty="0" err="1">
              <a:solidFill>
                <a:srgbClr val="FF0000"/>
              </a:solidFill>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1301482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9254" name="Group 38" descr="Message Lockup"/>
          <p:cNvGrpSpPr>
            <a:grpSpLocks/>
          </p:cNvGrpSpPr>
          <p:nvPr/>
        </p:nvGrpSpPr>
        <p:grpSpPr bwMode="auto">
          <a:xfrm>
            <a:off x="0" y="0"/>
            <a:ext cx="9144000" cy="6858000"/>
            <a:chOff x="0" y="0"/>
            <a:chExt cx="5760" cy="4320"/>
          </a:xfrm>
        </p:grpSpPr>
        <p:sp>
          <p:nvSpPr>
            <p:cNvPr id="649220" name="Rectangle 4"/>
            <p:cNvSpPr>
              <a:spLocks noChangeArrowheads="1"/>
            </p:cNvSpPr>
            <p:nvPr/>
          </p:nvSpPr>
          <p:spPr bwMode="gray">
            <a:xfrm>
              <a:off x="0" y="0"/>
              <a:ext cx="5760" cy="4320"/>
            </a:xfrm>
            <a:prstGeom prst="rect">
              <a:avLst/>
            </a:prstGeom>
            <a:solidFill>
              <a:srgbClr val="FFFFFF"/>
            </a:solidFill>
            <a:ln>
              <a:noFill/>
            </a:ln>
            <a:effectLst/>
            <a:extLst>
              <a:ext uri="{91240B29-F687-4F45-9708-019B960494DF}">
                <a14:hiddenLine xmlns:a14="http://schemas.microsoft.com/office/drawing/2010/main" w="9525" algn="ctr">
                  <a:solidFill>
                    <a:srgbClr val="505050"/>
                  </a:solidFill>
                  <a:miter lim="800000"/>
                  <a:headEnd/>
                  <a:tailEnd/>
                </a14:hiddenLine>
              </a:ex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txBody>
            <a:bodyPr wrap="none" anchor="ctr"/>
            <a:lstStyle/>
            <a:p>
              <a:endParaRPr lang="zh-CN" altLang="en-US"/>
            </a:p>
          </p:txBody>
        </p:sp>
        <p:grpSp>
          <p:nvGrpSpPr>
            <p:cNvPr id="649223" name="Group 7"/>
            <p:cNvGrpSpPr>
              <a:grpSpLocks noChangeAspect="1"/>
            </p:cNvGrpSpPr>
            <p:nvPr/>
          </p:nvGrpSpPr>
          <p:grpSpPr bwMode="auto">
            <a:xfrm>
              <a:off x="0" y="0"/>
              <a:ext cx="5760" cy="4320"/>
              <a:chOff x="0" y="0"/>
              <a:chExt cx="5760" cy="4320"/>
            </a:xfrm>
          </p:grpSpPr>
          <p:sp>
            <p:nvSpPr>
              <p:cNvPr id="649222" name="AutoShape 6"/>
              <p:cNvSpPr>
                <a:spLocks noChangeAspect="1" noChangeArrowheads="1" noTextEdit="1"/>
              </p:cNvSpPr>
              <p:nvPr/>
            </p:nvSpPr>
            <p:spPr bwMode="gray">
              <a:xfrm>
                <a:off x="0" y="0"/>
                <a:ext cx="5760" cy="4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649224" name="Freeform 8"/>
              <p:cNvSpPr>
                <a:spLocks/>
              </p:cNvSpPr>
              <p:nvPr/>
            </p:nvSpPr>
            <p:spPr bwMode="gray">
              <a:xfrm>
                <a:off x="1217" y="2598"/>
                <a:ext cx="97" cy="159"/>
              </a:xfrm>
              <a:custGeom>
                <a:avLst/>
                <a:gdLst>
                  <a:gd name="T0" fmla="*/ 0 w 484"/>
                  <a:gd name="T1" fmla="*/ 764 h 795"/>
                  <a:gd name="T2" fmla="*/ 0 w 484"/>
                  <a:gd name="T3" fmla="*/ 672 h 795"/>
                  <a:gd name="T4" fmla="*/ 186 w 484"/>
                  <a:gd name="T5" fmla="*/ 715 h 795"/>
                  <a:gd name="T6" fmla="*/ 371 w 484"/>
                  <a:gd name="T7" fmla="*/ 593 h 795"/>
                  <a:gd name="T8" fmla="*/ 339 w 484"/>
                  <a:gd name="T9" fmla="*/ 515 h 795"/>
                  <a:gd name="T10" fmla="*/ 284 w 484"/>
                  <a:gd name="T11" fmla="*/ 472 h 795"/>
                  <a:gd name="T12" fmla="*/ 212 w 484"/>
                  <a:gd name="T13" fmla="*/ 436 h 795"/>
                  <a:gd name="T14" fmla="*/ 65 w 484"/>
                  <a:gd name="T15" fmla="*/ 337 h 795"/>
                  <a:gd name="T16" fmla="*/ 13 w 484"/>
                  <a:gd name="T17" fmla="*/ 199 h 795"/>
                  <a:gd name="T18" fmla="*/ 94 w 484"/>
                  <a:gd name="T19" fmla="*/ 43 h 795"/>
                  <a:gd name="T20" fmla="*/ 269 w 484"/>
                  <a:gd name="T21" fmla="*/ 0 h 795"/>
                  <a:gd name="T22" fmla="*/ 430 w 484"/>
                  <a:gd name="T23" fmla="*/ 26 h 795"/>
                  <a:gd name="T24" fmla="*/ 430 w 484"/>
                  <a:gd name="T25" fmla="*/ 111 h 795"/>
                  <a:gd name="T26" fmla="*/ 274 w 484"/>
                  <a:gd name="T27" fmla="*/ 78 h 795"/>
                  <a:gd name="T28" fmla="*/ 169 w 484"/>
                  <a:gd name="T29" fmla="*/ 103 h 795"/>
                  <a:gd name="T30" fmla="*/ 126 w 484"/>
                  <a:gd name="T31" fmla="*/ 186 h 795"/>
                  <a:gd name="T32" fmla="*/ 156 w 484"/>
                  <a:gd name="T33" fmla="*/ 264 h 795"/>
                  <a:gd name="T34" fmla="*/ 286 w 484"/>
                  <a:gd name="T35" fmla="*/ 345 h 795"/>
                  <a:gd name="T36" fmla="*/ 391 w 484"/>
                  <a:gd name="T37" fmla="*/ 406 h 795"/>
                  <a:gd name="T38" fmla="*/ 464 w 484"/>
                  <a:gd name="T39" fmla="*/ 486 h 795"/>
                  <a:gd name="T40" fmla="*/ 484 w 484"/>
                  <a:gd name="T41" fmla="*/ 581 h 795"/>
                  <a:gd name="T42" fmla="*/ 193 w 484"/>
                  <a:gd name="T43" fmla="*/ 795 h 795"/>
                  <a:gd name="T44" fmla="*/ 0 w 484"/>
                  <a:gd name="T45" fmla="*/ 764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84" h="795">
                    <a:moveTo>
                      <a:pt x="0" y="764"/>
                    </a:moveTo>
                    <a:cubicBezTo>
                      <a:pt x="0" y="672"/>
                      <a:pt x="0" y="672"/>
                      <a:pt x="0" y="672"/>
                    </a:cubicBezTo>
                    <a:cubicBezTo>
                      <a:pt x="50" y="700"/>
                      <a:pt x="113" y="715"/>
                      <a:pt x="186" y="715"/>
                    </a:cubicBezTo>
                    <a:cubicBezTo>
                      <a:pt x="309" y="715"/>
                      <a:pt x="371" y="674"/>
                      <a:pt x="371" y="593"/>
                    </a:cubicBezTo>
                    <a:cubicBezTo>
                      <a:pt x="371" y="562"/>
                      <a:pt x="361" y="536"/>
                      <a:pt x="339" y="515"/>
                    </a:cubicBezTo>
                    <a:cubicBezTo>
                      <a:pt x="323" y="498"/>
                      <a:pt x="305" y="484"/>
                      <a:pt x="284" y="472"/>
                    </a:cubicBezTo>
                    <a:cubicBezTo>
                      <a:pt x="265" y="462"/>
                      <a:pt x="241" y="450"/>
                      <a:pt x="212" y="436"/>
                    </a:cubicBezTo>
                    <a:cubicBezTo>
                      <a:pt x="142" y="402"/>
                      <a:pt x="93" y="369"/>
                      <a:pt x="65" y="337"/>
                    </a:cubicBezTo>
                    <a:cubicBezTo>
                      <a:pt x="30" y="299"/>
                      <a:pt x="13" y="253"/>
                      <a:pt x="13" y="199"/>
                    </a:cubicBezTo>
                    <a:cubicBezTo>
                      <a:pt x="13" y="129"/>
                      <a:pt x="40" y="77"/>
                      <a:pt x="94" y="43"/>
                    </a:cubicBezTo>
                    <a:cubicBezTo>
                      <a:pt x="140" y="14"/>
                      <a:pt x="198" y="0"/>
                      <a:pt x="269" y="0"/>
                    </a:cubicBezTo>
                    <a:cubicBezTo>
                      <a:pt x="318" y="0"/>
                      <a:pt x="372" y="8"/>
                      <a:pt x="430" y="26"/>
                    </a:cubicBezTo>
                    <a:cubicBezTo>
                      <a:pt x="430" y="111"/>
                      <a:pt x="430" y="111"/>
                      <a:pt x="430" y="111"/>
                    </a:cubicBezTo>
                    <a:cubicBezTo>
                      <a:pt x="381" y="89"/>
                      <a:pt x="329" y="78"/>
                      <a:pt x="274" y="78"/>
                    </a:cubicBezTo>
                    <a:cubicBezTo>
                      <a:pt x="232" y="78"/>
                      <a:pt x="197" y="86"/>
                      <a:pt x="169" y="103"/>
                    </a:cubicBezTo>
                    <a:cubicBezTo>
                      <a:pt x="141" y="120"/>
                      <a:pt x="126" y="148"/>
                      <a:pt x="126" y="186"/>
                    </a:cubicBezTo>
                    <a:cubicBezTo>
                      <a:pt x="126" y="218"/>
                      <a:pt x="136" y="244"/>
                      <a:pt x="156" y="264"/>
                    </a:cubicBezTo>
                    <a:cubicBezTo>
                      <a:pt x="176" y="285"/>
                      <a:pt x="219" y="312"/>
                      <a:pt x="286" y="345"/>
                    </a:cubicBezTo>
                    <a:cubicBezTo>
                      <a:pt x="338" y="372"/>
                      <a:pt x="374" y="392"/>
                      <a:pt x="391" y="406"/>
                    </a:cubicBezTo>
                    <a:cubicBezTo>
                      <a:pt x="426" y="430"/>
                      <a:pt x="450" y="457"/>
                      <a:pt x="464" y="486"/>
                    </a:cubicBezTo>
                    <a:cubicBezTo>
                      <a:pt x="478" y="512"/>
                      <a:pt x="484" y="544"/>
                      <a:pt x="484" y="581"/>
                    </a:cubicBezTo>
                    <a:cubicBezTo>
                      <a:pt x="484" y="724"/>
                      <a:pt x="387" y="795"/>
                      <a:pt x="193" y="795"/>
                    </a:cubicBezTo>
                    <a:cubicBezTo>
                      <a:pt x="114" y="795"/>
                      <a:pt x="50" y="785"/>
                      <a:pt x="0" y="764"/>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5" name="Freeform 9"/>
              <p:cNvSpPr>
                <a:spLocks/>
              </p:cNvSpPr>
              <p:nvPr/>
            </p:nvSpPr>
            <p:spPr bwMode="gray">
              <a:xfrm>
                <a:off x="1349" y="2526"/>
                <a:ext cx="115"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7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60"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7" y="439"/>
                    </a:cubicBezTo>
                    <a:cubicBezTo>
                      <a:pt x="256" y="439"/>
                      <a:pt x="196"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6" name="Freeform 10"/>
              <p:cNvSpPr>
                <a:spLocks noEditPoints="1"/>
              </p:cNvSpPr>
              <p:nvPr/>
            </p:nvSpPr>
            <p:spPr bwMode="gray">
              <a:xfrm>
                <a:off x="1499" y="2598"/>
                <a:ext cx="117" cy="159"/>
              </a:xfrm>
              <a:custGeom>
                <a:avLst/>
                <a:gdLst>
                  <a:gd name="T0" fmla="*/ 456 w 585"/>
                  <a:gd name="T1" fmla="*/ 298 h 795"/>
                  <a:gd name="T2" fmla="*/ 456 w 585"/>
                  <a:gd name="T3" fmla="*/ 259 h 795"/>
                  <a:gd name="T4" fmla="*/ 432 w 585"/>
                  <a:gd name="T5" fmla="*/ 144 h 795"/>
                  <a:gd name="T6" fmla="*/ 283 w 585"/>
                  <a:gd name="T7" fmla="*/ 81 h 795"/>
                  <a:gd name="T8" fmla="*/ 73 w 585"/>
                  <a:gd name="T9" fmla="*/ 123 h 795"/>
                  <a:gd name="T10" fmla="*/ 73 w 585"/>
                  <a:gd name="T11" fmla="*/ 33 h 795"/>
                  <a:gd name="T12" fmla="*/ 296 w 585"/>
                  <a:gd name="T13" fmla="*/ 0 h 795"/>
                  <a:gd name="T14" fmla="*/ 539 w 585"/>
                  <a:gd name="T15" fmla="*/ 80 h 795"/>
                  <a:gd name="T16" fmla="*/ 582 w 585"/>
                  <a:gd name="T17" fmla="*/ 209 h 795"/>
                  <a:gd name="T18" fmla="*/ 585 w 585"/>
                  <a:gd name="T19" fmla="*/ 303 h 795"/>
                  <a:gd name="T20" fmla="*/ 585 w 585"/>
                  <a:gd name="T21" fmla="*/ 760 h 795"/>
                  <a:gd name="T22" fmla="*/ 305 w 585"/>
                  <a:gd name="T23" fmla="*/ 795 h 795"/>
                  <a:gd name="T24" fmla="*/ 86 w 585"/>
                  <a:gd name="T25" fmla="*/ 752 h 795"/>
                  <a:gd name="T26" fmla="*/ 0 w 585"/>
                  <a:gd name="T27" fmla="*/ 583 h 795"/>
                  <a:gd name="T28" fmla="*/ 99 w 585"/>
                  <a:gd name="T29" fmla="*/ 380 h 795"/>
                  <a:gd name="T30" fmla="*/ 350 w 585"/>
                  <a:gd name="T31" fmla="*/ 310 h 795"/>
                  <a:gd name="T32" fmla="*/ 456 w 585"/>
                  <a:gd name="T33" fmla="*/ 298 h 795"/>
                  <a:gd name="T34" fmla="*/ 456 w 585"/>
                  <a:gd name="T35" fmla="*/ 372 h 795"/>
                  <a:gd name="T36" fmla="*/ 278 w 585"/>
                  <a:gd name="T37" fmla="*/ 399 h 795"/>
                  <a:gd name="T38" fmla="*/ 132 w 585"/>
                  <a:gd name="T39" fmla="*/ 570 h 795"/>
                  <a:gd name="T40" fmla="*/ 175 w 585"/>
                  <a:gd name="T41" fmla="*/ 679 h 795"/>
                  <a:gd name="T42" fmla="*/ 325 w 585"/>
                  <a:gd name="T43" fmla="*/ 718 h 795"/>
                  <a:gd name="T44" fmla="*/ 456 w 585"/>
                  <a:gd name="T45" fmla="*/ 700 h 795"/>
                  <a:gd name="T46" fmla="*/ 456 w 585"/>
                  <a:gd name="T47" fmla="*/ 372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85" h="795">
                    <a:moveTo>
                      <a:pt x="456" y="298"/>
                    </a:moveTo>
                    <a:cubicBezTo>
                      <a:pt x="456" y="259"/>
                      <a:pt x="456" y="259"/>
                      <a:pt x="456" y="259"/>
                    </a:cubicBezTo>
                    <a:cubicBezTo>
                      <a:pt x="456" y="209"/>
                      <a:pt x="448" y="171"/>
                      <a:pt x="432" y="144"/>
                    </a:cubicBezTo>
                    <a:cubicBezTo>
                      <a:pt x="409" y="102"/>
                      <a:pt x="359" y="81"/>
                      <a:pt x="283" y="81"/>
                    </a:cubicBezTo>
                    <a:cubicBezTo>
                      <a:pt x="214" y="81"/>
                      <a:pt x="144" y="95"/>
                      <a:pt x="73" y="123"/>
                    </a:cubicBezTo>
                    <a:cubicBezTo>
                      <a:pt x="73" y="33"/>
                      <a:pt x="73" y="33"/>
                      <a:pt x="73" y="33"/>
                    </a:cubicBezTo>
                    <a:cubicBezTo>
                      <a:pt x="145" y="11"/>
                      <a:pt x="219" y="0"/>
                      <a:pt x="296" y="0"/>
                    </a:cubicBezTo>
                    <a:cubicBezTo>
                      <a:pt x="414" y="0"/>
                      <a:pt x="495" y="27"/>
                      <a:pt x="539" y="80"/>
                    </a:cubicBezTo>
                    <a:cubicBezTo>
                      <a:pt x="562" y="109"/>
                      <a:pt x="577" y="152"/>
                      <a:pt x="582" y="209"/>
                    </a:cubicBezTo>
                    <a:cubicBezTo>
                      <a:pt x="584" y="230"/>
                      <a:pt x="585" y="261"/>
                      <a:pt x="585" y="303"/>
                    </a:cubicBezTo>
                    <a:cubicBezTo>
                      <a:pt x="585" y="760"/>
                      <a:pt x="585" y="760"/>
                      <a:pt x="585" y="760"/>
                    </a:cubicBezTo>
                    <a:cubicBezTo>
                      <a:pt x="497" y="783"/>
                      <a:pt x="404" y="795"/>
                      <a:pt x="305" y="795"/>
                    </a:cubicBezTo>
                    <a:cubicBezTo>
                      <a:pt x="211" y="795"/>
                      <a:pt x="138" y="781"/>
                      <a:pt x="86" y="752"/>
                    </a:cubicBezTo>
                    <a:cubicBezTo>
                      <a:pt x="29" y="719"/>
                      <a:pt x="0" y="663"/>
                      <a:pt x="0" y="583"/>
                    </a:cubicBezTo>
                    <a:cubicBezTo>
                      <a:pt x="0" y="491"/>
                      <a:pt x="33" y="423"/>
                      <a:pt x="99" y="380"/>
                    </a:cubicBezTo>
                    <a:cubicBezTo>
                      <a:pt x="149" y="347"/>
                      <a:pt x="233" y="324"/>
                      <a:pt x="350" y="310"/>
                    </a:cubicBezTo>
                    <a:cubicBezTo>
                      <a:pt x="372" y="307"/>
                      <a:pt x="407" y="303"/>
                      <a:pt x="456" y="298"/>
                    </a:cubicBezTo>
                    <a:moveTo>
                      <a:pt x="456" y="372"/>
                    </a:moveTo>
                    <a:cubicBezTo>
                      <a:pt x="378" y="379"/>
                      <a:pt x="318" y="389"/>
                      <a:pt x="278" y="399"/>
                    </a:cubicBezTo>
                    <a:cubicBezTo>
                      <a:pt x="180" y="423"/>
                      <a:pt x="132" y="480"/>
                      <a:pt x="132" y="570"/>
                    </a:cubicBezTo>
                    <a:cubicBezTo>
                      <a:pt x="132" y="619"/>
                      <a:pt x="146" y="655"/>
                      <a:pt x="175" y="679"/>
                    </a:cubicBezTo>
                    <a:cubicBezTo>
                      <a:pt x="206" y="705"/>
                      <a:pt x="256" y="718"/>
                      <a:pt x="325" y="718"/>
                    </a:cubicBezTo>
                    <a:cubicBezTo>
                      <a:pt x="372" y="718"/>
                      <a:pt x="415" y="711"/>
                      <a:pt x="456" y="700"/>
                    </a:cubicBezTo>
                    <a:lnTo>
                      <a:pt x="456" y="372"/>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7" name="Freeform 11"/>
              <p:cNvSpPr>
                <a:spLocks noEditPoints="1"/>
              </p:cNvSpPr>
              <p:nvPr/>
            </p:nvSpPr>
            <p:spPr bwMode="gray">
              <a:xfrm>
                <a:off x="1662" y="2598"/>
                <a:ext cx="119" cy="227"/>
              </a:xfrm>
              <a:custGeom>
                <a:avLst/>
                <a:gdLst>
                  <a:gd name="T0" fmla="*/ 129 w 592"/>
                  <a:gd name="T1" fmla="*/ 742 h 1136"/>
                  <a:gd name="T2" fmla="*/ 129 w 592"/>
                  <a:gd name="T3" fmla="*/ 1136 h 1136"/>
                  <a:gd name="T4" fmla="*/ 0 w 592"/>
                  <a:gd name="T5" fmla="*/ 1136 h 1136"/>
                  <a:gd name="T6" fmla="*/ 0 w 592"/>
                  <a:gd name="T7" fmla="*/ 30 h 1136"/>
                  <a:gd name="T8" fmla="*/ 260 w 592"/>
                  <a:gd name="T9" fmla="*/ 0 h 1136"/>
                  <a:gd name="T10" fmla="*/ 528 w 592"/>
                  <a:gd name="T11" fmla="*/ 118 h 1136"/>
                  <a:gd name="T12" fmla="*/ 592 w 592"/>
                  <a:gd name="T13" fmla="*/ 396 h 1136"/>
                  <a:gd name="T14" fmla="*/ 511 w 592"/>
                  <a:gd name="T15" fmla="*/ 691 h 1136"/>
                  <a:gd name="T16" fmla="*/ 287 w 592"/>
                  <a:gd name="T17" fmla="*/ 795 h 1136"/>
                  <a:gd name="T18" fmla="*/ 180 w 592"/>
                  <a:gd name="T19" fmla="*/ 775 h 1136"/>
                  <a:gd name="T20" fmla="*/ 129 w 592"/>
                  <a:gd name="T21" fmla="*/ 742 h 1136"/>
                  <a:gd name="T22" fmla="*/ 129 w 592"/>
                  <a:gd name="T23" fmla="*/ 653 h 1136"/>
                  <a:gd name="T24" fmla="*/ 272 w 592"/>
                  <a:gd name="T25" fmla="*/ 718 h 1136"/>
                  <a:gd name="T26" fmla="*/ 418 w 592"/>
                  <a:gd name="T27" fmla="*/ 618 h 1136"/>
                  <a:gd name="T28" fmla="*/ 461 w 592"/>
                  <a:gd name="T29" fmla="*/ 395 h 1136"/>
                  <a:gd name="T30" fmla="*/ 403 w 592"/>
                  <a:gd name="T31" fmla="*/ 147 h 1136"/>
                  <a:gd name="T32" fmla="*/ 241 w 592"/>
                  <a:gd name="T33" fmla="*/ 78 h 1136"/>
                  <a:gd name="T34" fmla="*/ 129 w 592"/>
                  <a:gd name="T35" fmla="*/ 87 h 1136"/>
                  <a:gd name="T36" fmla="*/ 129 w 592"/>
                  <a:gd name="T37" fmla="*/ 653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2" h="1136">
                    <a:moveTo>
                      <a:pt x="129" y="742"/>
                    </a:moveTo>
                    <a:cubicBezTo>
                      <a:pt x="129" y="1136"/>
                      <a:pt x="129" y="1136"/>
                      <a:pt x="129" y="1136"/>
                    </a:cubicBezTo>
                    <a:cubicBezTo>
                      <a:pt x="0" y="1136"/>
                      <a:pt x="0" y="1136"/>
                      <a:pt x="0" y="1136"/>
                    </a:cubicBezTo>
                    <a:cubicBezTo>
                      <a:pt x="0" y="30"/>
                      <a:pt x="0" y="30"/>
                      <a:pt x="0" y="30"/>
                    </a:cubicBezTo>
                    <a:cubicBezTo>
                      <a:pt x="89" y="10"/>
                      <a:pt x="175" y="0"/>
                      <a:pt x="260" y="0"/>
                    </a:cubicBezTo>
                    <a:cubicBezTo>
                      <a:pt x="391" y="0"/>
                      <a:pt x="480" y="39"/>
                      <a:pt x="528" y="118"/>
                    </a:cubicBezTo>
                    <a:cubicBezTo>
                      <a:pt x="571" y="188"/>
                      <a:pt x="592" y="281"/>
                      <a:pt x="592" y="396"/>
                    </a:cubicBezTo>
                    <a:cubicBezTo>
                      <a:pt x="592" y="518"/>
                      <a:pt x="565" y="616"/>
                      <a:pt x="511" y="691"/>
                    </a:cubicBezTo>
                    <a:cubicBezTo>
                      <a:pt x="460" y="761"/>
                      <a:pt x="385" y="795"/>
                      <a:pt x="287" y="795"/>
                    </a:cubicBezTo>
                    <a:cubicBezTo>
                      <a:pt x="245" y="795"/>
                      <a:pt x="209" y="789"/>
                      <a:pt x="180" y="775"/>
                    </a:cubicBezTo>
                    <a:cubicBezTo>
                      <a:pt x="166" y="769"/>
                      <a:pt x="149" y="758"/>
                      <a:pt x="129" y="742"/>
                    </a:cubicBezTo>
                    <a:moveTo>
                      <a:pt x="129" y="653"/>
                    </a:moveTo>
                    <a:cubicBezTo>
                      <a:pt x="172" y="696"/>
                      <a:pt x="220" y="718"/>
                      <a:pt x="272" y="718"/>
                    </a:cubicBezTo>
                    <a:cubicBezTo>
                      <a:pt x="338" y="718"/>
                      <a:pt x="387" y="684"/>
                      <a:pt x="418" y="618"/>
                    </a:cubicBezTo>
                    <a:cubicBezTo>
                      <a:pt x="447" y="557"/>
                      <a:pt x="461" y="483"/>
                      <a:pt x="461" y="395"/>
                    </a:cubicBezTo>
                    <a:cubicBezTo>
                      <a:pt x="461" y="284"/>
                      <a:pt x="442" y="202"/>
                      <a:pt x="403" y="147"/>
                    </a:cubicBezTo>
                    <a:cubicBezTo>
                      <a:pt x="372" y="101"/>
                      <a:pt x="318" y="78"/>
                      <a:pt x="241" y="78"/>
                    </a:cubicBezTo>
                    <a:cubicBezTo>
                      <a:pt x="207" y="78"/>
                      <a:pt x="170" y="81"/>
                      <a:pt x="129" y="87"/>
                    </a:cubicBezTo>
                    <a:lnTo>
                      <a:pt x="129" y="6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8" name="Freeform 12"/>
              <p:cNvSpPr>
                <a:spLocks noEditPoints="1"/>
              </p:cNvSpPr>
              <p:nvPr/>
            </p:nvSpPr>
            <p:spPr bwMode="gray">
              <a:xfrm>
                <a:off x="1816" y="2547"/>
                <a:ext cx="32" cy="206"/>
              </a:xfrm>
              <a:custGeom>
                <a:avLst/>
                <a:gdLst>
                  <a:gd name="T0" fmla="*/ 78 w 157"/>
                  <a:gd name="T1" fmla="*/ 0 h 1031"/>
                  <a:gd name="T2" fmla="*/ 137 w 157"/>
                  <a:gd name="T3" fmla="*/ 26 h 1031"/>
                  <a:gd name="T4" fmla="*/ 157 w 157"/>
                  <a:gd name="T5" fmla="*/ 79 h 1031"/>
                  <a:gd name="T6" fmla="*/ 131 w 157"/>
                  <a:gd name="T7" fmla="*/ 139 h 1031"/>
                  <a:gd name="T8" fmla="*/ 78 w 157"/>
                  <a:gd name="T9" fmla="*/ 159 h 1031"/>
                  <a:gd name="T10" fmla="*/ 20 w 157"/>
                  <a:gd name="T11" fmla="*/ 133 h 1031"/>
                  <a:gd name="T12" fmla="*/ 0 w 157"/>
                  <a:gd name="T13" fmla="*/ 78 h 1031"/>
                  <a:gd name="T14" fmla="*/ 25 w 157"/>
                  <a:gd name="T15" fmla="*/ 20 h 1031"/>
                  <a:gd name="T16" fmla="*/ 78 w 157"/>
                  <a:gd name="T17" fmla="*/ 0 h 1031"/>
                  <a:gd name="T18" fmla="*/ 15 w 157"/>
                  <a:gd name="T19" fmla="*/ 277 h 1031"/>
                  <a:gd name="T20" fmla="*/ 144 w 157"/>
                  <a:gd name="T21" fmla="*/ 277 h 1031"/>
                  <a:gd name="T22" fmla="*/ 144 w 157"/>
                  <a:gd name="T23" fmla="*/ 1031 h 1031"/>
                  <a:gd name="T24" fmla="*/ 15 w 157"/>
                  <a:gd name="T25" fmla="*/ 1031 h 1031"/>
                  <a:gd name="T26" fmla="*/ 15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8" y="0"/>
                    </a:moveTo>
                    <a:cubicBezTo>
                      <a:pt x="102" y="0"/>
                      <a:pt x="121" y="9"/>
                      <a:pt x="137" y="26"/>
                    </a:cubicBezTo>
                    <a:cubicBezTo>
                      <a:pt x="150" y="42"/>
                      <a:pt x="157" y="59"/>
                      <a:pt x="157" y="79"/>
                    </a:cubicBezTo>
                    <a:cubicBezTo>
                      <a:pt x="157" y="103"/>
                      <a:pt x="148" y="123"/>
                      <a:pt x="131" y="139"/>
                    </a:cubicBezTo>
                    <a:cubicBezTo>
                      <a:pt x="116" y="152"/>
                      <a:pt x="99" y="159"/>
                      <a:pt x="78" y="159"/>
                    </a:cubicBezTo>
                    <a:cubicBezTo>
                      <a:pt x="54" y="159"/>
                      <a:pt x="35" y="150"/>
                      <a:pt x="20" y="133"/>
                    </a:cubicBezTo>
                    <a:cubicBezTo>
                      <a:pt x="6" y="118"/>
                      <a:pt x="0" y="99"/>
                      <a:pt x="0" y="78"/>
                    </a:cubicBezTo>
                    <a:cubicBezTo>
                      <a:pt x="0" y="56"/>
                      <a:pt x="8" y="37"/>
                      <a:pt x="25" y="20"/>
                    </a:cubicBezTo>
                    <a:cubicBezTo>
                      <a:pt x="40" y="7"/>
                      <a:pt x="58" y="0"/>
                      <a:pt x="78" y="0"/>
                    </a:cubicBezTo>
                    <a:moveTo>
                      <a:pt x="15" y="277"/>
                    </a:moveTo>
                    <a:cubicBezTo>
                      <a:pt x="144" y="277"/>
                      <a:pt x="144" y="277"/>
                      <a:pt x="144" y="277"/>
                    </a:cubicBezTo>
                    <a:cubicBezTo>
                      <a:pt x="144" y="1031"/>
                      <a:pt x="144" y="1031"/>
                      <a:pt x="144" y="1031"/>
                    </a:cubicBezTo>
                    <a:cubicBezTo>
                      <a:pt x="15" y="1031"/>
                      <a:pt x="15" y="1031"/>
                      <a:pt x="15" y="1031"/>
                    </a:cubicBezTo>
                    <a:lnTo>
                      <a:pt x="15"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29" name="Freeform 13"/>
              <p:cNvSpPr>
                <a:spLocks/>
              </p:cNvSpPr>
              <p:nvPr/>
            </p:nvSpPr>
            <p:spPr bwMode="gray">
              <a:xfrm>
                <a:off x="1894" y="2598"/>
                <a:ext cx="114" cy="155"/>
              </a:xfrm>
              <a:custGeom>
                <a:avLst/>
                <a:gdLst>
                  <a:gd name="T0" fmla="*/ 0 w 573"/>
                  <a:gd name="T1" fmla="*/ 775 h 775"/>
                  <a:gd name="T2" fmla="*/ 0 w 573"/>
                  <a:gd name="T3" fmla="*/ 30 h 775"/>
                  <a:gd name="T4" fmla="*/ 302 w 573"/>
                  <a:gd name="T5" fmla="*/ 0 h 775"/>
                  <a:gd name="T6" fmla="*/ 550 w 573"/>
                  <a:gd name="T7" fmla="*/ 119 h 775"/>
                  <a:gd name="T8" fmla="*/ 573 w 573"/>
                  <a:gd name="T9" fmla="*/ 312 h 775"/>
                  <a:gd name="T10" fmla="*/ 573 w 573"/>
                  <a:gd name="T11" fmla="*/ 775 h 775"/>
                  <a:gd name="T12" fmla="*/ 444 w 573"/>
                  <a:gd name="T13" fmla="*/ 775 h 775"/>
                  <a:gd name="T14" fmla="*/ 444 w 573"/>
                  <a:gd name="T15" fmla="*/ 320 h 775"/>
                  <a:gd name="T16" fmla="*/ 421 w 573"/>
                  <a:gd name="T17" fmla="*/ 140 h 775"/>
                  <a:gd name="T18" fmla="*/ 290 w 573"/>
                  <a:gd name="T19" fmla="*/ 78 h 775"/>
                  <a:gd name="T20" fmla="*/ 130 w 573"/>
                  <a:gd name="T21" fmla="*/ 94 h 775"/>
                  <a:gd name="T22" fmla="*/ 130 w 573"/>
                  <a:gd name="T23" fmla="*/ 775 h 775"/>
                  <a:gd name="T24" fmla="*/ 0 w 573"/>
                  <a:gd name="T25"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3" h="775">
                    <a:moveTo>
                      <a:pt x="0" y="775"/>
                    </a:moveTo>
                    <a:cubicBezTo>
                      <a:pt x="0" y="30"/>
                      <a:pt x="0" y="30"/>
                      <a:pt x="0" y="30"/>
                    </a:cubicBezTo>
                    <a:cubicBezTo>
                      <a:pt x="120" y="10"/>
                      <a:pt x="220" y="0"/>
                      <a:pt x="302" y="0"/>
                    </a:cubicBezTo>
                    <a:cubicBezTo>
                      <a:pt x="434" y="0"/>
                      <a:pt x="516" y="39"/>
                      <a:pt x="550" y="119"/>
                    </a:cubicBezTo>
                    <a:cubicBezTo>
                      <a:pt x="565" y="155"/>
                      <a:pt x="573" y="220"/>
                      <a:pt x="573" y="312"/>
                    </a:cubicBezTo>
                    <a:cubicBezTo>
                      <a:pt x="573" y="775"/>
                      <a:pt x="573" y="775"/>
                      <a:pt x="573" y="775"/>
                    </a:cubicBezTo>
                    <a:cubicBezTo>
                      <a:pt x="444" y="775"/>
                      <a:pt x="444" y="775"/>
                      <a:pt x="444" y="775"/>
                    </a:cubicBezTo>
                    <a:cubicBezTo>
                      <a:pt x="444" y="320"/>
                      <a:pt x="444" y="320"/>
                      <a:pt x="444" y="320"/>
                    </a:cubicBezTo>
                    <a:cubicBezTo>
                      <a:pt x="444" y="230"/>
                      <a:pt x="436" y="171"/>
                      <a:pt x="421" y="140"/>
                    </a:cubicBezTo>
                    <a:cubicBezTo>
                      <a:pt x="400" y="99"/>
                      <a:pt x="356" y="78"/>
                      <a:pt x="290" y="78"/>
                    </a:cubicBezTo>
                    <a:cubicBezTo>
                      <a:pt x="237" y="78"/>
                      <a:pt x="184" y="83"/>
                      <a:pt x="130" y="94"/>
                    </a:cubicBezTo>
                    <a:cubicBezTo>
                      <a:pt x="130" y="775"/>
                      <a:pt x="130" y="775"/>
                      <a:pt x="130"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0" name="Freeform 14"/>
              <p:cNvSpPr>
                <a:spLocks noEditPoints="1"/>
              </p:cNvSpPr>
              <p:nvPr/>
            </p:nvSpPr>
            <p:spPr bwMode="gray">
              <a:xfrm>
                <a:off x="2044" y="2598"/>
                <a:ext cx="119" cy="229"/>
              </a:xfrm>
              <a:custGeom>
                <a:avLst/>
                <a:gdLst>
                  <a:gd name="T0" fmla="*/ 466 w 595"/>
                  <a:gd name="T1" fmla="*/ 707 h 1147"/>
                  <a:gd name="T2" fmla="*/ 418 w 595"/>
                  <a:gd name="T3" fmla="*/ 752 h 1147"/>
                  <a:gd name="T4" fmla="*/ 268 w 595"/>
                  <a:gd name="T5" fmla="*/ 795 h 1147"/>
                  <a:gd name="T6" fmla="*/ 102 w 595"/>
                  <a:gd name="T7" fmla="*/ 740 h 1147"/>
                  <a:gd name="T8" fmla="*/ 0 w 595"/>
                  <a:gd name="T9" fmla="*/ 433 h 1147"/>
                  <a:gd name="T10" fmla="*/ 75 w 595"/>
                  <a:gd name="T11" fmla="*/ 137 h 1147"/>
                  <a:gd name="T12" fmla="*/ 356 w 595"/>
                  <a:gd name="T13" fmla="*/ 0 h 1147"/>
                  <a:gd name="T14" fmla="*/ 595 w 595"/>
                  <a:gd name="T15" fmla="*/ 30 h 1147"/>
                  <a:gd name="T16" fmla="*/ 595 w 595"/>
                  <a:gd name="T17" fmla="*/ 628 h 1147"/>
                  <a:gd name="T18" fmla="*/ 580 w 595"/>
                  <a:gd name="T19" fmla="*/ 881 h 1147"/>
                  <a:gd name="T20" fmla="*/ 441 w 595"/>
                  <a:gd name="T21" fmla="*/ 1099 h 1147"/>
                  <a:gd name="T22" fmla="*/ 200 w 595"/>
                  <a:gd name="T23" fmla="*/ 1147 h 1147"/>
                  <a:gd name="T24" fmla="*/ 103 w 595"/>
                  <a:gd name="T25" fmla="*/ 1141 h 1147"/>
                  <a:gd name="T26" fmla="*/ 103 w 595"/>
                  <a:gd name="T27" fmla="*/ 1064 h 1147"/>
                  <a:gd name="T28" fmla="*/ 199 w 595"/>
                  <a:gd name="T29" fmla="*/ 1069 h 1147"/>
                  <a:gd name="T30" fmla="*/ 357 w 595"/>
                  <a:gd name="T31" fmla="*/ 1041 h 1147"/>
                  <a:gd name="T32" fmla="*/ 454 w 595"/>
                  <a:gd name="T33" fmla="*/ 896 h 1147"/>
                  <a:gd name="T34" fmla="*/ 466 w 595"/>
                  <a:gd name="T35" fmla="*/ 748 h 1147"/>
                  <a:gd name="T36" fmla="*/ 466 w 595"/>
                  <a:gd name="T37" fmla="*/ 707 h 1147"/>
                  <a:gd name="T38" fmla="*/ 466 w 595"/>
                  <a:gd name="T39" fmla="*/ 85 h 1147"/>
                  <a:gd name="T40" fmla="*/ 369 w 595"/>
                  <a:gd name="T41" fmla="*/ 78 h 1147"/>
                  <a:gd name="T42" fmla="*/ 242 w 595"/>
                  <a:gd name="T43" fmla="*/ 111 h 1147"/>
                  <a:gd name="T44" fmla="*/ 159 w 595"/>
                  <a:gd name="T45" fmla="*/ 244 h 1147"/>
                  <a:gd name="T46" fmla="*/ 132 w 595"/>
                  <a:gd name="T47" fmla="*/ 438 h 1147"/>
                  <a:gd name="T48" fmla="*/ 183 w 595"/>
                  <a:gd name="T49" fmla="*/ 662 h 1147"/>
                  <a:gd name="T50" fmla="*/ 286 w 595"/>
                  <a:gd name="T51" fmla="*/ 718 h 1147"/>
                  <a:gd name="T52" fmla="*/ 388 w 595"/>
                  <a:gd name="T53" fmla="*/ 683 h 1147"/>
                  <a:gd name="T54" fmla="*/ 455 w 595"/>
                  <a:gd name="T55" fmla="*/ 592 h 1147"/>
                  <a:gd name="T56" fmla="*/ 466 w 595"/>
                  <a:gd name="T57" fmla="*/ 505 h 1147"/>
                  <a:gd name="T58" fmla="*/ 466 w 595"/>
                  <a:gd name="T59" fmla="*/ 85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595" h="1147">
                    <a:moveTo>
                      <a:pt x="466" y="707"/>
                    </a:moveTo>
                    <a:cubicBezTo>
                      <a:pt x="446" y="728"/>
                      <a:pt x="430" y="743"/>
                      <a:pt x="418" y="752"/>
                    </a:cubicBezTo>
                    <a:cubicBezTo>
                      <a:pt x="378" y="781"/>
                      <a:pt x="329" y="795"/>
                      <a:pt x="268" y="795"/>
                    </a:cubicBezTo>
                    <a:cubicBezTo>
                      <a:pt x="201" y="795"/>
                      <a:pt x="146" y="777"/>
                      <a:pt x="102" y="740"/>
                    </a:cubicBezTo>
                    <a:cubicBezTo>
                      <a:pt x="34" y="683"/>
                      <a:pt x="0" y="581"/>
                      <a:pt x="0" y="433"/>
                    </a:cubicBezTo>
                    <a:cubicBezTo>
                      <a:pt x="0" y="313"/>
                      <a:pt x="25" y="215"/>
                      <a:pt x="75" y="137"/>
                    </a:cubicBezTo>
                    <a:cubicBezTo>
                      <a:pt x="133" y="46"/>
                      <a:pt x="226" y="0"/>
                      <a:pt x="356" y="0"/>
                    </a:cubicBezTo>
                    <a:cubicBezTo>
                      <a:pt x="433" y="0"/>
                      <a:pt x="513" y="10"/>
                      <a:pt x="595" y="30"/>
                    </a:cubicBezTo>
                    <a:cubicBezTo>
                      <a:pt x="595" y="628"/>
                      <a:pt x="595" y="628"/>
                      <a:pt x="595" y="628"/>
                    </a:cubicBezTo>
                    <a:cubicBezTo>
                      <a:pt x="595" y="739"/>
                      <a:pt x="590" y="823"/>
                      <a:pt x="580" y="881"/>
                    </a:cubicBezTo>
                    <a:cubicBezTo>
                      <a:pt x="563" y="986"/>
                      <a:pt x="516" y="1059"/>
                      <a:pt x="441" y="1099"/>
                    </a:cubicBezTo>
                    <a:cubicBezTo>
                      <a:pt x="380" y="1131"/>
                      <a:pt x="299" y="1147"/>
                      <a:pt x="200" y="1147"/>
                    </a:cubicBezTo>
                    <a:cubicBezTo>
                      <a:pt x="172" y="1147"/>
                      <a:pt x="140" y="1145"/>
                      <a:pt x="103" y="1141"/>
                    </a:cubicBezTo>
                    <a:cubicBezTo>
                      <a:pt x="103" y="1064"/>
                      <a:pt x="103" y="1064"/>
                      <a:pt x="103" y="1064"/>
                    </a:cubicBezTo>
                    <a:cubicBezTo>
                      <a:pt x="136" y="1068"/>
                      <a:pt x="168" y="1069"/>
                      <a:pt x="199" y="1069"/>
                    </a:cubicBezTo>
                    <a:cubicBezTo>
                      <a:pt x="270" y="1069"/>
                      <a:pt x="322" y="1060"/>
                      <a:pt x="357" y="1041"/>
                    </a:cubicBezTo>
                    <a:cubicBezTo>
                      <a:pt x="408" y="1014"/>
                      <a:pt x="440" y="966"/>
                      <a:pt x="454" y="896"/>
                    </a:cubicBezTo>
                    <a:cubicBezTo>
                      <a:pt x="462" y="857"/>
                      <a:pt x="466" y="808"/>
                      <a:pt x="466" y="748"/>
                    </a:cubicBezTo>
                    <a:lnTo>
                      <a:pt x="466" y="707"/>
                    </a:lnTo>
                    <a:close/>
                    <a:moveTo>
                      <a:pt x="466" y="85"/>
                    </a:moveTo>
                    <a:cubicBezTo>
                      <a:pt x="430" y="80"/>
                      <a:pt x="398" y="78"/>
                      <a:pt x="369" y="78"/>
                    </a:cubicBezTo>
                    <a:cubicBezTo>
                      <a:pt x="315" y="78"/>
                      <a:pt x="272" y="89"/>
                      <a:pt x="242" y="111"/>
                    </a:cubicBezTo>
                    <a:cubicBezTo>
                      <a:pt x="207" y="136"/>
                      <a:pt x="179" y="180"/>
                      <a:pt x="159" y="244"/>
                    </a:cubicBezTo>
                    <a:cubicBezTo>
                      <a:pt x="141" y="299"/>
                      <a:pt x="132" y="364"/>
                      <a:pt x="132" y="438"/>
                    </a:cubicBezTo>
                    <a:cubicBezTo>
                      <a:pt x="132" y="540"/>
                      <a:pt x="149" y="615"/>
                      <a:pt x="183" y="662"/>
                    </a:cubicBezTo>
                    <a:cubicBezTo>
                      <a:pt x="209" y="699"/>
                      <a:pt x="243" y="718"/>
                      <a:pt x="286" y="718"/>
                    </a:cubicBezTo>
                    <a:cubicBezTo>
                      <a:pt x="323" y="718"/>
                      <a:pt x="357" y="706"/>
                      <a:pt x="388" y="683"/>
                    </a:cubicBezTo>
                    <a:cubicBezTo>
                      <a:pt x="420" y="660"/>
                      <a:pt x="442" y="629"/>
                      <a:pt x="455" y="592"/>
                    </a:cubicBezTo>
                    <a:cubicBezTo>
                      <a:pt x="462" y="572"/>
                      <a:pt x="466" y="543"/>
                      <a:pt x="466" y="505"/>
                    </a:cubicBezTo>
                    <a:lnTo>
                      <a:pt x="466" y="8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1" name="Freeform 15"/>
              <p:cNvSpPr>
                <a:spLocks/>
              </p:cNvSpPr>
              <p:nvPr/>
            </p:nvSpPr>
            <p:spPr bwMode="gray">
              <a:xfrm>
                <a:off x="228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5 w 332"/>
                  <a:gd name="T17" fmla="*/ 873 h 958"/>
                  <a:gd name="T18" fmla="*/ 290 w 332"/>
                  <a:gd name="T19" fmla="*/ 875 h 958"/>
                  <a:gd name="T20" fmla="*/ 332 w 332"/>
                  <a:gd name="T21" fmla="*/ 875 h 958"/>
                  <a:gd name="T22" fmla="*/ 332 w 332"/>
                  <a:gd name="T23" fmla="*/ 958 h 958"/>
                  <a:gd name="T24" fmla="*/ 263 w 332"/>
                  <a:gd name="T25" fmla="*/ 958 h 958"/>
                  <a:gd name="T26" fmla="*/ 132 w 332"/>
                  <a:gd name="T27" fmla="*/ 945 h 958"/>
                  <a:gd name="T28" fmla="*/ 12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9" y="858"/>
                      <a:pt x="203" y="869"/>
                      <a:pt x="235" y="873"/>
                    </a:cubicBezTo>
                    <a:cubicBezTo>
                      <a:pt x="245" y="875"/>
                      <a:pt x="264" y="875"/>
                      <a:pt x="290" y="875"/>
                    </a:cubicBezTo>
                    <a:cubicBezTo>
                      <a:pt x="332" y="875"/>
                      <a:pt x="332" y="875"/>
                      <a:pt x="332" y="875"/>
                    </a:cubicBezTo>
                    <a:cubicBezTo>
                      <a:pt x="332" y="958"/>
                      <a:pt x="332" y="958"/>
                      <a:pt x="332" y="958"/>
                    </a:cubicBezTo>
                    <a:cubicBezTo>
                      <a:pt x="263" y="958"/>
                      <a:pt x="263" y="958"/>
                      <a:pt x="263" y="958"/>
                    </a:cubicBezTo>
                    <a:cubicBezTo>
                      <a:pt x="207" y="958"/>
                      <a:pt x="164" y="953"/>
                      <a:pt x="132" y="945"/>
                    </a:cubicBezTo>
                    <a:cubicBezTo>
                      <a:pt x="67" y="927"/>
                      <a:pt x="27" y="884"/>
                      <a:pt x="12"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2" name="Freeform 16"/>
              <p:cNvSpPr>
                <a:spLocks noEditPoints="1"/>
              </p:cNvSpPr>
              <p:nvPr/>
            </p:nvSpPr>
            <p:spPr bwMode="gray">
              <a:xfrm>
                <a:off x="2374"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6 w 634"/>
                  <a:gd name="T19" fmla="*/ 176 h 795"/>
                  <a:gd name="T20" fmla="*/ 132 w 634"/>
                  <a:gd name="T21" fmla="*/ 394 h 795"/>
                  <a:gd name="T22" fmla="*/ 166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09" y="0"/>
                      <a:pt x="318" y="0"/>
                    </a:cubicBezTo>
                    <a:moveTo>
                      <a:pt x="318" y="78"/>
                    </a:moveTo>
                    <a:cubicBezTo>
                      <a:pt x="245" y="78"/>
                      <a:pt x="194" y="110"/>
                      <a:pt x="166" y="176"/>
                    </a:cubicBezTo>
                    <a:cubicBezTo>
                      <a:pt x="144" y="230"/>
                      <a:pt x="132" y="303"/>
                      <a:pt x="132" y="394"/>
                    </a:cubicBezTo>
                    <a:cubicBezTo>
                      <a:pt x="132" y="490"/>
                      <a:pt x="144" y="565"/>
                      <a:pt x="166"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3" name="Freeform 17"/>
              <p:cNvSpPr>
                <a:spLocks/>
              </p:cNvSpPr>
              <p:nvPr/>
            </p:nvSpPr>
            <p:spPr bwMode="gray">
              <a:xfrm>
                <a:off x="2538" y="2598"/>
                <a:ext cx="195" cy="155"/>
              </a:xfrm>
              <a:custGeom>
                <a:avLst/>
                <a:gdLst>
                  <a:gd name="T0" fmla="*/ 0 w 974"/>
                  <a:gd name="T1" fmla="*/ 775 h 775"/>
                  <a:gd name="T2" fmla="*/ 0 w 974"/>
                  <a:gd name="T3" fmla="*/ 30 h 775"/>
                  <a:gd name="T4" fmla="*/ 278 w 974"/>
                  <a:gd name="T5" fmla="*/ 0 h 775"/>
                  <a:gd name="T6" fmla="*/ 480 w 974"/>
                  <a:gd name="T7" fmla="*/ 49 h 775"/>
                  <a:gd name="T8" fmla="*/ 722 w 974"/>
                  <a:gd name="T9" fmla="*/ 0 h 775"/>
                  <a:gd name="T10" fmla="*/ 952 w 974"/>
                  <a:gd name="T11" fmla="*/ 119 h 775"/>
                  <a:gd name="T12" fmla="*/ 974 w 974"/>
                  <a:gd name="T13" fmla="*/ 312 h 775"/>
                  <a:gd name="T14" fmla="*/ 974 w 974"/>
                  <a:gd name="T15" fmla="*/ 775 h 775"/>
                  <a:gd name="T16" fmla="*/ 845 w 974"/>
                  <a:gd name="T17" fmla="*/ 775 h 775"/>
                  <a:gd name="T18" fmla="*/ 845 w 974"/>
                  <a:gd name="T19" fmla="*/ 320 h 775"/>
                  <a:gd name="T20" fmla="*/ 824 w 974"/>
                  <a:gd name="T21" fmla="*/ 141 h 775"/>
                  <a:gd name="T22" fmla="*/ 705 w 974"/>
                  <a:gd name="T23" fmla="*/ 78 h 775"/>
                  <a:gd name="T24" fmla="*/ 551 w 974"/>
                  <a:gd name="T25" fmla="*/ 113 h 775"/>
                  <a:gd name="T26" fmla="*/ 551 w 974"/>
                  <a:gd name="T27" fmla="*/ 775 h 775"/>
                  <a:gd name="T28" fmla="*/ 422 w 974"/>
                  <a:gd name="T29" fmla="*/ 775 h 775"/>
                  <a:gd name="T30" fmla="*/ 422 w 974"/>
                  <a:gd name="T31" fmla="*/ 314 h 775"/>
                  <a:gd name="T32" fmla="*/ 401 w 974"/>
                  <a:gd name="T33" fmla="*/ 141 h 775"/>
                  <a:gd name="T34" fmla="*/ 278 w 974"/>
                  <a:gd name="T35" fmla="*/ 78 h 775"/>
                  <a:gd name="T36" fmla="*/ 128 w 974"/>
                  <a:gd name="T37" fmla="*/ 94 h 775"/>
                  <a:gd name="T38" fmla="*/ 128 w 974"/>
                  <a:gd name="T39" fmla="*/ 775 h 775"/>
                  <a:gd name="T40" fmla="*/ 0 w 974"/>
                  <a:gd name="T41" fmla="*/ 775 h 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974" h="775">
                    <a:moveTo>
                      <a:pt x="0" y="775"/>
                    </a:moveTo>
                    <a:cubicBezTo>
                      <a:pt x="0" y="30"/>
                      <a:pt x="0" y="30"/>
                      <a:pt x="0" y="30"/>
                    </a:cubicBezTo>
                    <a:cubicBezTo>
                      <a:pt x="117" y="10"/>
                      <a:pt x="210" y="0"/>
                      <a:pt x="278" y="0"/>
                    </a:cubicBezTo>
                    <a:cubicBezTo>
                      <a:pt x="367" y="0"/>
                      <a:pt x="435" y="16"/>
                      <a:pt x="480" y="49"/>
                    </a:cubicBezTo>
                    <a:cubicBezTo>
                      <a:pt x="561" y="16"/>
                      <a:pt x="642" y="0"/>
                      <a:pt x="722" y="0"/>
                    </a:cubicBezTo>
                    <a:cubicBezTo>
                      <a:pt x="843" y="0"/>
                      <a:pt x="920" y="40"/>
                      <a:pt x="952" y="119"/>
                    </a:cubicBezTo>
                    <a:cubicBezTo>
                      <a:pt x="967" y="156"/>
                      <a:pt x="974" y="220"/>
                      <a:pt x="974" y="312"/>
                    </a:cubicBezTo>
                    <a:cubicBezTo>
                      <a:pt x="974" y="775"/>
                      <a:pt x="974" y="775"/>
                      <a:pt x="974" y="775"/>
                    </a:cubicBezTo>
                    <a:cubicBezTo>
                      <a:pt x="845" y="775"/>
                      <a:pt x="845" y="775"/>
                      <a:pt x="845" y="775"/>
                    </a:cubicBezTo>
                    <a:cubicBezTo>
                      <a:pt x="845" y="320"/>
                      <a:pt x="845" y="320"/>
                      <a:pt x="845" y="320"/>
                    </a:cubicBezTo>
                    <a:cubicBezTo>
                      <a:pt x="845" y="231"/>
                      <a:pt x="838" y="172"/>
                      <a:pt x="824" y="141"/>
                    </a:cubicBezTo>
                    <a:cubicBezTo>
                      <a:pt x="805" y="99"/>
                      <a:pt x="765" y="78"/>
                      <a:pt x="705" y="78"/>
                    </a:cubicBezTo>
                    <a:cubicBezTo>
                      <a:pt x="654" y="78"/>
                      <a:pt x="603" y="90"/>
                      <a:pt x="551" y="113"/>
                    </a:cubicBezTo>
                    <a:cubicBezTo>
                      <a:pt x="551" y="775"/>
                      <a:pt x="551" y="775"/>
                      <a:pt x="551" y="775"/>
                    </a:cubicBezTo>
                    <a:cubicBezTo>
                      <a:pt x="422" y="775"/>
                      <a:pt x="422" y="775"/>
                      <a:pt x="422" y="775"/>
                    </a:cubicBezTo>
                    <a:cubicBezTo>
                      <a:pt x="422" y="314"/>
                      <a:pt x="422" y="314"/>
                      <a:pt x="422" y="314"/>
                    </a:cubicBezTo>
                    <a:cubicBezTo>
                      <a:pt x="422" y="229"/>
                      <a:pt x="415" y="171"/>
                      <a:pt x="401" y="141"/>
                    </a:cubicBezTo>
                    <a:cubicBezTo>
                      <a:pt x="382" y="99"/>
                      <a:pt x="341" y="78"/>
                      <a:pt x="278" y="78"/>
                    </a:cubicBezTo>
                    <a:cubicBezTo>
                      <a:pt x="231" y="78"/>
                      <a:pt x="181" y="83"/>
                      <a:pt x="128" y="94"/>
                    </a:cubicBezTo>
                    <a:cubicBezTo>
                      <a:pt x="128" y="775"/>
                      <a:pt x="128" y="775"/>
                      <a:pt x="128"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4" name="Freeform 18"/>
              <p:cNvSpPr>
                <a:spLocks noEditPoints="1"/>
              </p:cNvSpPr>
              <p:nvPr/>
            </p:nvSpPr>
            <p:spPr bwMode="gray">
              <a:xfrm>
                <a:off x="2768" y="2598"/>
                <a:ext cx="127" cy="159"/>
              </a:xfrm>
              <a:custGeom>
                <a:avLst/>
                <a:gdLst>
                  <a:gd name="T0" fmla="*/ 318 w 635"/>
                  <a:gd name="T1" fmla="*/ 0 h 795"/>
                  <a:gd name="T2" fmla="*/ 559 w 635"/>
                  <a:gd name="T3" fmla="*/ 107 h 795"/>
                  <a:gd name="T4" fmla="*/ 635 w 635"/>
                  <a:gd name="T5" fmla="*/ 398 h 795"/>
                  <a:gd name="T6" fmla="*/ 559 w 635"/>
                  <a:gd name="T7" fmla="*/ 688 h 795"/>
                  <a:gd name="T8" fmla="*/ 319 w 635"/>
                  <a:gd name="T9" fmla="*/ 795 h 795"/>
                  <a:gd name="T10" fmla="*/ 0 w 635"/>
                  <a:gd name="T11" fmla="*/ 393 h 795"/>
                  <a:gd name="T12" fmla="*/ 77 w 635"/>
                  <a:gd name="T13" fmla="*/ 107 h 795"/>
                  <a:gd name="T14" fmla="*/ 318 w 635"/>
                  <a:gd name="T15" fmla="*/ 0 h 795"/>
                  <a:gd name="T16" fmla="*/ 318 w 635"/>
                  <a:gd name="T17" fmla="*/ 78 h 795"/>
                  <a:gd name="T18" fmla="*/ 167 w 635"/>
                  <a:gd name="T19" fmla="*/ 176 h 795"/>
                  <a:gd name="T20" fmla="*/ 132 w 635"/>
                  <a:gd name="T21" fmla="*/ 394 h 795"/>
                  <a:gd name="T22" fmla="*/ 167 w 635"/>
                  <a:gd name="T23" fmla="*/ 619 h 795"/>
                  <a:gd name="T24" fmla="*/ 318 w 635"/>
                  <a:gd name="T25" fmla="*/ 718 h 795"/>
                  <a:gd name="T26" fmla="*/ 468 w 635"/>
                  <a:gd name="T27" fmla="*/ 619 h 795"/>
                  <a:gd name="T28" fmla="*/ 503 w 635"/>
                  <a:gd name="T29" fmla="*/ 398 h 795"/>
                  <a:gd name="T30" fmla="*/ 468 w 635"/>
                  <a:gd name="T31" fmla="*/ 176 h 795"/>
                  <a:gd name="T32" fmla="*/ 318 w 635"/>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5" h="795">
                    <a:moveTo>
                      <a:pt x="318" y="0"/>
                    </a:moveTo>
                    <a:cubicBezTo>
                      <a:pt x="426" y="0"/>
                      <a:pt x="506" y="36"/>
                      <a:pt x="559" y="107"/>
                    </a:cubicBezTo>
                    <a:cubicBezTo>
                      <a:pt x="609" y="176"/>
                      <a:pt x="635" y="273"/>
                      <a:pt x="635" y="398"/>
                    </a:cubicBezTo>
                    <a:cubicBezTo>
                      <a:pt x="635" y="521"/>
                      <a:pt x="609" y="618"/>
                      <a:pt x="559" y="688"/>
                    </a:cubicBezTo>
                    <a:cubicBezTo>
                      <a:pt x="507" y="760"/>
                      <a:pt x="427" y="795"/>
                      <a:pt x="319" y="795"/>
                    </a:cubicBezTo>
                    <a:cubicBezTo>
                      <a:pt x="107" y="795"/>
                      <a:pt x="0" y="661"/>
                      <a:pt x="0" y="393"/>
                    </a:cubicBezTo>
                    <a:cubicBezTo>
                      <a:pt x="0" y="271"/>
                      <a:pt x="26" y="176"/>
                      <a:pt x="77" y="107"/>
                    </a:cubicBezTo>
                    <a:cubicBezTo>
                      <a:pt x="129" y="36"/>
                      <a:pt x="209"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5" name="Freeform 19"/>
              <p:cNvSpPr>
                <a:spLocks/>
              </p:cNvSpPr>
              <p:nvPr/>
            </p:nvSpPr>
            <p:spPr bwMode="gray">
              <a:xfrm>
                <a:off x="2934"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4"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6" name="Freeform 20"/>
              <p:cNvSpPr>
                <a:spLocks/>
              </p:cNvSpPr>
              <p:nvPr/>
            </p:nvSpPr>
            <p:spPr bwMode="gray">
              <a:xfrm>
                <a:off x="3028" y="2598"/>
                <a:ext cx="65" cy="155"/>
              </a:xfrm>
              <a:custGeom>
                <a:avLst/>
                <a:gdLst>
                  <a:gd name="T0" fmla="*/ 0 w 326"/>
                  <a:gd name="T1" fmla="*/ 775 h 775"/>
                  <a:gd name="T2" fmla="*/ 0 w 326"/>
                  <a:gd name="T3" fmla="*/ 33 h 775"/>
                  <a:gd name="T4" fmla="*/ 326 w 326"/>
                  <a:gd name="T5" fmla="*/ 0 h 775"/>
                  <a:gd name="T6" fmla="*/ 326 w 326"/>
                  <a:gd name="T7" fmla="*/ 81 h 775"/>
                  <a:gd name="T8" fmla="*/ 129 w 326"/>
                  <a:gd name="T9" fmla="*/ 94 h 775"/>
                  <a:gd name="T10" fmla="*/ 129 w 326"/>
                  <a:gd name="T11" fmla="*/ 775 h 775"/>
                  <a:gd name="T12" fmla="*/ 0 w 326"/>
                  <a:gd name="T13" fmla="*/ 775 h 775"/>
                </a:gdLst>
                <a:ahLst/>
                <a:cxnLst>
                  <a:cxn ang="0">
                    <a:pos x="T0" y="T1"/>
                  </a:cxn>
                  <a:cxn ang="0">
                    <a:pos x="T2" y="T3"/>
                  </a:cxn>
                  <a:cxn ang="0">
                    <a:pos x="T4" y="T5"/>
                  </a:cxn>
                  <a:cxn ang="0">
                    <a:pos x="T6" y="T7"/>
                  </a:cxn>
                  <a:cxn ang="0">
                    <a:pos x="T8" y="T9"/>
                  </a:cxn>
                  <a:cxn ang="0">
                    <a:pos x="T10" y="T11"/>
                  </a:cxn>
                  <a:cxn ang="0">
                    <a:pos x="T12" y="T13"/>
                  </a:cxn>
                </a:cxnLst>
                <a:rect l="0" t="0" r="r" b="b"/>
                <a:pathLst>
                  <a:path w="326" h="775">
                    <a:moveTo>
                      <a:pt x="0" y="775"/>
                    </a:moveTo>
                    <a:cubicBezTo>
                      <a:pt x="0" y="33"/>
                      <a:pt x="0" y="33"/>
                      <a:pt x="0" y="33"/>
                    </a:cubicBezTo>
                    <a:cubicBezTo>
                      <a:pt x="99" y="12"/>
                      <a:pt x="207" y="1"/>
                      <a:pt x="326" y="0"/>
                    </a:cubicBezTo>
                    <a:cubicBezTo>
                      <a:pt x="326" y="81"/>
                      <a:pt x="326" y="81"/>
                      <a:pt x="326" y="81"/>
                    </a:cubicBezTo>
                    <a:cubicBezTo>
                      <a:pt x="253" y="81"/>
                      <a:pt x="188" y="86"/>
                      <a:pt x="129" y="94"/>
                    </a:cubicBezTo>
                    <a:cubicBezTo>
                      <a:pt x="129" y="775"/>
                      <a:pt x="129" y="775"/>
                      <a:pt x="129" y="775"/>
                    </a:cubicBezTo>
                    <a:lnTo>
                      <a:pt x="0" y="77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7" name="Freeform 21"/>
              <p:cNvSpPr>
                <a:spLocks noEditPoints="1"/>
              </p:cNvSpPr>
              <p:nvPr/>
            </p:nvSpPr>
            <p:spPr bwMode="gray">
              <a:xfrm>
                <a:off x="3110" y="2598"/>
                <a:ext cx="127" cy="159"/>
              </a:xfrm>
              <a:custGeom>
                <a:avLst/>
                <a:gdLst>
                  <a:gd name="T0" fmla="*/ 317 w 634"/>
                  <a:gd name="T1" fmla="*/ 0 h 795"/>
                  <a:gd name="T2" fmla="*/ 558 w 634"/>
                  <a:gd name="T3" fmla="*/ 107 h 795"/>
                  <a:gd name="T4" fmla="*/ 634 w 634"/>
                  <a:gd name="T5" fmla="*/ 398 h 795"/>
                  <a:gd name="T6" fmla="*/ 558 w 634"/>
                  <a:gd name="T7" fmla="*/ 688 h 795"/>
                  <a:gd name="T8" fmla="*/ 318 w 634"/>
                  <a:gd name="T9" fmla="*/ 795 h 795"/>
                  <a:gd name="T10" fmla="*/ 0 w 634"/>
                  <a:gd name="T11" fmla="*/ 393 h 795"/>
                  <a:gd name="T12" fmla="*/ 76 w 634"/>
                  <a:gd name="T13" fmla="*/ 107 h 795"/>
                  <a:gd name="T14" fmla="*/ 317 w 634"/>
                  <a:gd name="T15" fmla="*/ 0 h 795"/>
                  <a:gd name="T16" fmla="*/ 317 w 634"/>
                  <a:gd name="T17" fmla="*/ 78 h 795"/>
                  <a:gd name="T18" fmla="*/ 166 w 634"/>
                  <a:gd name="T19" fmla="*/ 176 h 795"/>
                  <a:gd name="T20" fmla="*/ 132 w 634"/>
                  <a:gd name="T21" fmla="*/ 394 h 795"/>
                  <a:gd name="T22" fmla="*/ 166 w 634"/>
                  <a:gd name="T23" fmla="*/ 619 h 795"/>
                  <a:gd name="T24" fmla="*/ 317 w 634"/>
                  <a:gd name="T25" fmla="*/ 718 h 795"/>
                  <a:gd name="T26" fmla="*/ 468 w 634"/>
                  <a:gd name="T27" fmla="*/ 619 h 795"/>
                  <a:gd name="T28" fmla="*/ 502 w 634"/>
                  <a:gd name="T29" fmla="*/ 398 h 795"/>
                  <a:gd name="T30" fmla="*/ 468 w 634"/>
                  <a:gd name="T31" fmla="*/ 176 h 795"/>
                  <a:gd name="T32" fmla="*/ 317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7" y="0"/>
                    </a:moveTo>
                    <a:cubicBezTo>
                      <a:pt x="425" y="0"/>
                      <a:pt x="505" y="36"/>
                      <a:pt x="558" y="107"/>
                    </a:cubicBezTo>
                    <a:cubicBezTo>
                      <a:pt x="608" y="176"/>
                      <a:pt x="634" y="273"/>
                      <a:pt x="634" y="398"/>
                    </a:cubicBezTo>
                    <a:cubicBezTo>
                      <a:pt x="634" y="521"/>
                      <a:pt x="608" y="618"/>
                      <a:pt x="558" y="688"/>
                    </a:cubicBezTo>
                    <a:cubicBezTo>
                      <a:pt x="506" y="760"/>
                      <a:pt x="426" y="795"/>
                      <a:pt x="318" y="795"/>
                    </a:cubicBezTo>
                    <a:cubicBezTo>
                      <a:pt x="106" y="795"/>
                      <a:pt x="0" y="661"/>
                      <a:pt x="0" y="393"/>
                    </a:cubicBezTo>
                    <a:cubicBezTo>
                      <a:pt x="0" y="271"/>
                      <a:pt x="25" y="176"/>
                      <a:pt x="76" y="107"/>
                    </a:cubicBezTo>
                    <a:cubicBezTo>
                      <a:pt x="128" y="36"/>
                      <a:pt x="209" y="0"/>
                      <a:pt x="317" y="0"/>
                    </a:cubicBezTo>
                    <a:moveTo>
                      <a:pt x="317" y="78"/>
                    </a:moveTo>
                    <a:cubicBezTo>
                      <a:pt x="244" y="78"/>
                      <a:pt x="194" y="110"/>
                      <a:pt x="166" y="176"/>
                    </a:cubicBezTo>
                    <a:cubicBezTo>
                      <a:pt x="143" y="230"/>
                      <a:pt x="132" y="303"/>
                      <a:pt x="132" y="394"/>
                    </a:cubicBezTo>
                    <a:cubicBezTo>
                      <a:pt x="132" y="490"/>
                      <a:pt x="143" y="565"/>
                      <a:pt x="166" y="619"/>
                    </a:cubicBezTo>
                    <a:cubicBezTo>
                      <a:pt x="194" y="685"/>
                      <a:pt x="244" y="718"/>
                      <a:pt x="317" y="718"/>
                    </a:cubicBezTo>
                    <a:cubicBezTo>
                      <a:pt x="390" y="718"/>
                      <a:pt x="440" y="685"/>
                      <a:pt x="468" y="619"/>
                    </a:cubicBezTo>
                    <a:cubicBezTo>
                      <a:pt x="490" y="565"/>
                      <a:pt x="502" y="491"/>
                      <a:pt x="502" y="398"/>
                    </a:cubicBezTo>
                    <a:cubicBezTo>
                      <a:pt x="502" y="302"/>
                      <a:pt x="490" y="228"/>
                      <a:pt x="468" y="176"/>
                    </a:cubicBezTo>
                    <a:cubicBezTo>
                      <a:pt x="439" y="110"/>
                      <a:pt x="389" y="78"/>
                      <a:pt x="317"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8" name="Freeform 22"/>
              <p:cNvSpPr>
                <a:spLocks/>
              </p:cNvSpPr>
              <p:nvPr/>
            </p:nvSpPr>
            <p:spPr bwMode="gray">
              <a:xfrm>
                <a:off x="3253" y="2602"/>
                <a:ext cx="195"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8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7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8" y="0"/>
                      <a:pt x="558" y="0"/>
                      <a:pt x="558"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7" y="266"/>
                      <a:pt x="517" y="266"/>
                      <a:pt x="517" y="266"/>
                    </a:cubicBezTo>
                    <a:cubicBezTo>
                      <a:pt x="509"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39" name="Freeform 23"/>
              <p:cNvSpPr>
                <a:spLocks/>
              </p:cNvSpPr>
              <p:nvPr/>
            </p:nvSpPr>
            <p:spPr bwMode="gray">
              <a:xfrm>
                <a:off x="3525" y="2602"/>
                <a:ext cx="194" cy="151"/>
              </a:xfrm>
              <a:custGeom>
                <a:avLst/>
                <a:gdLst>
                  <a:gd name="T0" fmla="*/ 213 w 971"/>
                  <a:gd name="T1" fmla="*/ 754 h 754"/>
                  <a:gd name="T2" fmla="*/ 0 w 971"/>
                  <a:gd name="T3" fmla="*/ 0 h 754"/>
                  <a:gd name="T4" fmla="*/ 130 w 971"/>
                  <a:gd name="T5" fmla="*/ 0 h 754"/>
                  <a:gd name="T6" fmla="*/ 290 w 971"/>
                  <a:gd name="T7" fmla="*/ 614 h 754"/>
                  <a:gd name="T8" fmla="*/ 431 w 971"/>
                  <a:gd name="T9" fmla="*/ 0 h 754"/>
                  <a:gd name="T10" fmla="*/ 559 w 971"/>
                  <a:gd name="T11" fmla="*/ 0 h 754"/>
                  <a:gd name="T12" fmla="*/ 706 w 971"/>
                  <a:gd name="T13" fmla="*/ 614 h 754"/>
                  <a:gd name="T14" fmla="*/ 866 w 971"/>
                  <a:gd name="T15" fmla="*/ 0 h 754"/>
                  <a:gd name="T16" fmla="*/ 971 w 971"/>
                  <a:gd name="T17" fmla="*/ 0 h 754"/>
                  <a:gd name="T18" fmla="*/ 758 w 971"/>
                  <a:gd name="T19" fmla="*/ 754 h 754"/>
                  <a:gd name="T20" fmla="*/ 631 w 971"/>
                  <a:gd name="T21" fmla="*/ 754 h 754"/>
                  <a:gd name="T22" fmla="*/ 518 w 971"/>
                  <a:gd name="T23" fmla="*/ 266 h 754"/>
                  <a:gd name="T24" fmla="*/ 489 w 971"/>
                  <a:gd name="T25" fmla="*/ 112 h 754"/>
                  <a:gd name="T26" fmla="*/ 460 w 971"/>
                  <a:gd name="T27" fmla="*/ 265 h 754"/>
                  <a:gd name="T28" fmla="*/ 347 w 971"/>
                  <a:gd name="T29" fmla="*/ 754 h 754"/>
                  <a:gd name="T30" fmla="*/ 213 w 971"/>
                  <a:gd name="T31" fmla="*/ 754 h 7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71" h="754">
                    <a:moveTo>
                      <a:pt x="213" y="754"/>
                    </a:moveTo>
                    <a:cubicBezTo>
                      <a:pt x="0" y="0"/>
                      <a:pt x="0" y="0"/>
                      <a:pt x="0" y="0"/>
                    </a:cubicBezTo>
                    <a:cubicBezTo>
                      <a:pt x="130" y="0"/>
                      <a:pt x="130" y="0"/>
                      <a:pt x="130" y="0"/>
                    </a:cubicBezTo>
                    <a:cubicBezTo>
                      <a:pt x="290" y="614"/>
                      <a:pt x="290" y="614"/>
                      <a:pt x="290" y="614"/>
                    </a:cubicBezTo>
                    <a:cubicBezTo>
                      <a:pt x="431" y="0"/>
                      <a:pt x="431" y="0"/>
                      <a:pt x="431" y="0"/>
                    </a:cubicBezTo>
                    <a:cubicBezTo>
                      <a:pt x="559" y="0"/>
                      <a:pt x="559" y="0"/>
                      <a:pt x="559" y="0"/>
                    </a:cubicBezTo>
                    <a:cubicBezTo>
                      <a:pt x="706" y="614"/>
                      <a:pt x="706" y="614"/>
                      <a:pt x="706" y="614"/>
                    </a:cubicBezTo>
                    <a:cubicBezTo>
                      <a:pt x="866" y="0"/>
                      <a:pt x="866" y="0"/>
                      <a:pt x="866" y="0"/>
                    </a:cubicBezTo>
                    <a:cubicBezTo>
                      <a:pt x="971" y="0"/>
                      <a:pt x="971" y="0"/>
                      <a:pt x="971" y="0"/>
                    </a:cubicBezTo>
                    <a:cubicBezTo>
                      <a:pt x="758" y="754"/>
                      <a:pt x="758" y="754"/>
                      <a:pt x="758" y="754"/>
                    </a:cubicBezTo>
                    <a:cubicBezTo>
                      <a:pt x="631" y="754"/>
                      <a:pt x="631" y="754"/>
                      <a:pt x="631" y="754"/>
                    </a:cubicBezTo>
                    <a:cubicBezTo>
                      <a:pt x="518" y="266"/>
                      <a:pt x="518" y="266"/>
                      <a:pt x="518" y="266"/>
                    </a:cubicBezTo>
                    <a:cubicBezTo>
                      <a:pt x="510" y="231"/>
                      <a:pt x="500" y="180"/>
                      <a:pt x="489" y="112"/>
                    </a:cubicBezTo>
                    <a:cubicBezTo>
                      <a:pt x="481" y="166"/>
                      <a:pt x="471" y="217"/>
                      <a:pt x="460" y="265"/>
                    </a:cubicBezTo>
                    <a:cubicBezTo>
                      <a:pt x="347" y="754"/>
                      <a:pt x="347" y="754"/>
                      <a:pt x="347" y="754"/>
                    </a:cubicBezTo>
                    <a:lnTo>
                      <a:pt x="213" y="75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0" name="Freeform 24"/>
              <p:cNvSpPr>
                <a:spLocks noEditPoints="1"/>
              </p:cNvSpPr>
              <p:nvPr/>
            </p:nvSpPr>
            <p:spPr bwMode="gray">
              <a:xfrm>
                <a:off x="3745" y="2547"/>
                <a:ext cx="31" cy="206"/>
              </a:xfrm>
              <a:custGeom>
                <a:avLst/>
                <a:gdLst>
                  <a:gd name="T0" fmla="*/ 79 w 157"/>
                  <a:gd name="T1" fmla="*/ 0 h 1031"/>
                  <a:gd name="T2" fmla="*/ 137 w 157"/>
                  <a:gd name="T3" fmla="*/ 26 h 1031"/>
                  <a:gd name="T4" fmla="*/ 157 w 157"/>
                  <a:gd name="T5" fmla="*/ 79 h 1031"/>
                  <a:gd name="T6" fmla="*/ 132 w 157"/>
                  <a:gd name="T7" fmla="*/ 139 h 1031"/>
                  <a:gd name="T8" fmla="*/ 78 w 157"/>
                  <a:gd name="T9" fmla="*/ 159 h 1031"/>
                  <a:gd name="T10" fmla="*/ 20 w 157"/>
                  <a:gd name="T11" fmla="*/ 133 h 1031"/>
                  <a:gd name="T12" fmla="*/ 0 w 157"/>
                  <a:gd name="T13" fmla="*/ 78 h 1031"/>
                  <a:gd name="T14" fmla="*/ 26 w 157"/>
                  <a:gd name="T15" fmla="*/ 20 h 1031"/>
                  <a:gd name="T16" fmla="*/ 79 w 157"/>
                  <a:gd name="T17" fmla="*/ 0 h 1031"/>
                  <a:gd name="T18" fmla="*/ 16 w 157"/>
                  <a:gd name="T19" fmla="*/ 277 h 1031"/>
                  <a:gd name="T20" fmla="*/ 144 w 157"/>
                  <a:gd name="T21" fmla="*/ 277 h 1031"/>
                  <a:gd name="T22" fmla="*/ 144 w 157"/>
                  <a:gd name="T23" fmla="*/ 1031 h 1031"/>
                  <a:gd name="T24" fmla="*/ 16 w 157"/>
                  <a:gd name="T25" fmla="*/ 1031 h 1031"/>
                  <a:gd name="T26" fmla="*/ 16 w 157"/>
                  <a:gd name="T27" fmla="*/ 277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57" h="1031">
                    <a:moveTo>
                      <a:pt x="79" y="0"/>
                    </a:moveTo>
                    <a:cubicBezTo>
                      <a:pt x="102" y="0"/>
                      <a:pt x="122" y="9"/>
                      <a:pt x="137" y="26"/>
                    </a:cubicBezTo>
                    <a:cubicBezTo>
                      <a:pt x="151" y="42"/>
                      <a:pt x="157" y="59"/>
                      <a:pt x="157" y="79"/>
                    </a:cubicBezTo>
                    <a:cubicBezTo>
                      <a:pt x="157" y="103"/>
                      <a:pt x="149" y="123"/>
                      <a:pt x="132" y="139"/>
                    </a:cubicBezTo>
                    <a:cubicBezTo>
                      <a:pt x="117" y="152"/>
                      <a:pt x="99" y="159"/>
                      <a:pt x="78" y="159"/>
                    </a:cubicBezTo>
                    <a:cubicBezTo>
                      <a:pt x="55" y="159"/>
                      <a:pt x="35" y="150"/>
                      <a:pt x="20" y="133"/>
                    </a:cubicBezTo>
                    <a:cubicBezTo>
                      <a:pt x="6" y="118"/>
                      <a:pt x="0" y="99"/>
                      <a:pt x="0" y="78"/>
                    </a:cubicBezTo>
                    <a:cubicBezTo>
                      <a:pt x="0" y="56"/>
                      <a:pt x="9" y="37"/>
                      <a:pt x="26" y="20"/>
                    </a:cubicBezTo>
                    <a:cubicBezTo>
                      <a:pt x="41" y="7"/>
                      <a:pt x="58" y="0"/>
                      <a:pt x="79" y="0"/>
                    </a:cubicBezTo>
                    <a:moveTo>
                      <a:pt x="16" y="277"/>
                    </a:moveTo>
                    <a:cubicBezTo>
                      <a:pt x="144" y="277"/>
                      <a:pt x="144" y="277"/>
                      <a:pt x="144" y="277"/>
                    </a:cubicBezTo>
                    <a:cubicBezTo>
                      <a:pt x="144" y="1031"/>
                      <a:pt x="144" y="1031"/>
                      <a:pt x="144" y="1031"/>
                    </a:cubicBezTo>
                    <a:cubicBezTo>
                      <a:pt x="16" y="1031"/>
                      <a:pt x="16" y="1031"/>
                      <a:pt x="16" y="1031"/>
                    </a:cubicBezTo>
                    <a:lnTo>
                      <a:pt x="16" y="277"/>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1" name="Freeform 25"/>
              <p:cNvSpPr>
                <a:spLocks/>
              </p:cNvSpPr>
              <p:nvPr/>
            </p:nvSpPr>
            <p:spPr bwMode="gray">
              <a:xfrm>
                <a:off x="3820" y="2561"/>
                <a:ext cx="67" cy="192"/>
              </a:xfrm>
              <a:custGeom>
                <a:avLst/>
                <a:gdLst>
                  <a:gd name="T0" fmla="*/ 0 w 332"/>
                  <a:gd name="T1" fmla="*/ 0 h 958"/>
                  <a:gd name="T2" fmla="*/ 129 w 332"/>
                  <a:gd name="T3" fmla="*/ 0 h 958"/>
                  <a:gd name="T4" fmla="*/ 129 w 332"/>
                  <a:gd name="T5" fmla="*/ 204 h 958"/>
                  <a:gd name="T6" fmla="*/ 332 w 332"/>
                  <a:gd name="T7" fmla="*/ 204 h 958"/>
                  <a:gd name="T8" fmla="*/ 332 w 332"/>
                  <a:gd name="T9" fmla="*/ 286 h 958"/>
                  <a:gd name="T10" fmla="*/ 129 w 332"/>
                  <a:gd name="T11" fmla="*/ 286 h 958"/>
                  <a:gd name="T12" fmla="*/ 129 w 332"/>
                  <a:gd name="T13" fmla="*/ 686 h 958"/>
                  <a:gd name="T14" fmla="*/ 163 w 332"/>
                  <a:gd name="T15" fmla="*/ 840 h 958"/>
                  <a:gd name="T16" fmla="*/ 234 w 332"/>
                  <a:gd name="T17" fmla="*/ 873 h 958"/>
                  <a:gd name="T18" fmla="*/ 289 w 332"/>
                  <a:gd name="T19" fmla="*/ 875 h 958"/>
                  <a:gd name="T20" fmla="*/ 332 w 332"/>
                  <a:gd name="T21" fmla="*/ 875 h 958"/>
                  <a:gd name="T22" fmla="*/ 332 w 332"/>
                  <a:gd name="T23" fmla="*/ 958 h 958"/>
                  <a:gd name="T24" fmla="*/ 262 w 332"/>
                  <a:gd name="T25" fmla="*/ 958 h 958"/>
                  <a:gd name="T26" fmla="*/ 132 w 332"/>
                  <a:gd name="T27" fmla="*/ 945 h 958"/>
                  <a:gd name="T28" fmla="*/ 11 w 332"/>
                  <a:gd name="T29" fmla="*/ 817 h 958"/>
                  <a:gd name="T30" fmla="*/ 0 w 332"/>
                  <a:gd name="T31" fmla="*/ 667 h 958"/>
                  <a:gd name="T32" fmla="*/ 0 w 332"/>
                  <a:gd name="T33" fmla="*/ 0 h 9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32" h="958">
                    <a:moveTo>
                      <a:pt x="0" y="0"/>
                    </a:moveTo>
                    <a:cubicBezTo>
                      <a:pt x="129" y="0"/>
                      <a:pt x="129" y="0"/>
                      <a:pt x="129" y="0"/>
                    </a:cubicBezTo>
                    <a:cubicBezTo>
                      <a:pt x="129" y="204"/>
                      <a:pt x="129" y="204"/>
                      <a:pt x="129" y="204"/>
                    </a:cubicBezTo>
                    <a:cubicBezTo>
                      <a:pt x="332" y="204"/>
                      <a:pt x="332" y="204"/>
                      <a:pt x="332" y="204"/>
                    </a:cubicBezTo>
                    <a:cubicBezTo>
                      <a:pt x="332" y="286"/>
                      <a:pt x="332" y="286"/>
                      <a:pt x="332" y="286"/>
                    </a:cubicBezTo>
                    <a:cubicBezTo>
                      <a:pt x="129" y="286"/>
                      <a:pt x="129" y="286"/>
                      <a:pt x="129" y="286"/>
                    </a:cubicBezTo>
                    <a:cubicBezTo>
                      <a:pt x="129" y="686"/>
                      <a:pt x="129" y="686"/>
                      <a:pt x="129" y="686"/>
                    </a:cubicBezTo>
                    <a:cubicBezTo>
                      <a:pt x="129" y="762"/>
                      <a:pt x="140" y="813"/>
                      <a:pt x="163" y="840"/>
                    </a:cubicBezTo>
                    <a:cubicBezTo>
                      <a:pt x="178" y="858"/>
                      <a:pt x="202" y="869"/>
                      <a:pt x="234" y="873"/>
                    </a:cubicBezTo>
                    <a:cubicBezTo>
                      <a:pt x="245" y="875"/>
                      <a:pt x="263" y="875"/>
                      <a:pt x="289" y="875"/>
                    </a:cubicBezTo>
                    <a:cubicBezTo>
                      <a:pt x="332" y="875"/>
                      <a:pt x="332" y="875"/>
                      <a:pt x="332" y="875"/>
                    </a:cubicBezTo>
                    <a:cubicBezTo>
                      <a:pt x="332" y="958"/>
                      <a:pt x="332" y="958"/>
                      <a:pt x="332" y="958"/>
                    </a:cubicBezTo>
                    <a:cubicBezTo>
                      <a:pt x="262" y="958"/>
                      <a:pt x="262" y="958"/>
                      <a:pt x="262" y="958"/>
                    </a:cubicBezTo>
                    <a:cubicBezTo>
                      <a:pt x="207" y="958"/>
                      <a:pt x="163" y="953"/>
                      <a:pt x="132" y="945"/>
                    </a:cubicBezTo>
                    <a:cubicBezTo>
                      <a:pt x="66" y="927"/>
                      <a:pt x="26" y="884"/>
                      <a:pt x="11" y="817"/>
                    </a:cubicBezTo>
                    <a:cubicBezTo>
                      <a:pt x="4" y="781"/>
                      <a:pt x="0" y="731"/>
                      <a:pt x="0" y="667"/>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2" name="Freeform 26"/>
              <p:cNvSpPr>
                <a:spLocks/>
              </p:cNvSpPr>
              <p:nvPr/>
            </p:nvSpPr>
            <p:spPr bwMode="gray">
              <a:xfrm>
                <a:off x="3918" y="2526"/>
                <a:ext cx="114" cy="227"/>
              </a:xfrm>
              <a:custGeom>
                <a:avLst/>
                <a:gdLst>
                  <a:gd name="T0" fmla="*/ 0 w 572"/>
                  <a:gd name="T1" fmla="*/ 1136 h 1136"/>
                  <a:gd name="T2" fmla="*/ 0 w 572"/>
                  <a:gd name="T3" fmla="*/ 0 h 1136"/>
                  <a:gd name="T4" fmla="*/ 129 w 572"/>
                  <a:gd name="T5" fmla="*/ 0 h 1136"/>
                  <a:gd name="T6" fmla="*/ 129 w 572"/>
                  <a:gd name="T7" fmla="*/ 400 h 1136"/>
                  <a:gd name="T8" fmla="*/ 319 w 572"/>
                  <a:gd name="T9" fmla="*/ 361 h 1136"/>
                  <a:gd name="T10" fmla="*/ 549 w 572"/>
                  <a:gd name="T11" fmla="*/ 479 h 1136"/>
                  <a:gd name="T12" fmla="*/ 572 w 572"/>
                  <a:gd name="T13" fmla="*/ 673 h 1136"/>
                  <a:gd name="T14" fmla="*/ 572 w 572"/>
                  <a:gd name="T15" fmla="*/ 1136 h 1136"/>
                  <a:gd name="T16" fmla="*/ 443 w 572"/>
                  <a:gd name="T17" fmla="*/ 1136 h 1136"/>
                  <a:gd name="T18" fmla="*/ 443 w 572"/>
                  <a:gd name="T19" fmla="*/ 653 h 1136"/>
                  <a:gd name="T20" fmla="*/ 420 w 572"/>
                  <a:gd name="T21" fmla="*/ 499 h 1136"/>
                  <a:gd name="T22" fmla="*/ 306 w 572"/>
                  <a:gd name="T23" fmla="*/ 439 h 1136"/>
                  <a:gd name="T24" fmla="*/ 129 w 572"/>
                  <a:gd name="T25" fmla="*/ 485 h 1136"/>
                  <a:gd name="T26" fmla="*/ 129 w 572"/>
                  <a:gd name="T27" fmla="*/ 1136 h 1136"/>
                  <a:gd name="T28" fmla="*/ 0 w 572"/>
                  <a:gd name="T29" fmla="*/ 1136 h 1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72" h="1136">
                    <a:moveTo>
                      <a:pt x="0" y="1136"/>
                    </a:moveTo>
                    <a:cubicBezTo>
                      <a:pt x="0" y="0"/>
                      <a:pt x="0" y="0"/>
                      <a:pt x="0" y="0"/>
                    </a:cubicBezTo>
                    <a:cubicBezTo>
                      <a:pt x="129" y="0"/>
                      <a:pt x="129" y="0"/>
                      <a:pt x="129" y="0"/>
                    </a:cubicBezTo>
                    <a:cubicBezTo>
                      <a:pt x="129" y="400"/>
                      <a:pt x="129" y="400"/>
                      <a:pt x="129" y="400"/>
                    </a:cubicBezTo>
                    <a:cubicBezTo>
                      <a:pt x="196" y="374"/>
                      <a:pt x="259" y="361"/>
                      <a:pt x="319" y="361"/>
                    </a:cubicBezTo>
                    <a:cubicBezTo>
                      <a:pt x="438" y="361"/>
                      <a:pt x="515" y="400"/>
                      <a:pt x="549" y="479"/>
                    </a:cubicBezTo>
                    <a:cubicBezTo>
                      <a:pt x="564" y="515"/>
                      <a:pt x="572" y="579"/>
                      <a:pt x="572" y="673"/>
                    </a:cubicBezTo>
                    <a:cubicBezTo>
                      <a:pt x="572" y="1136"/>
                      <a:pt x="572" y="1136"/>
                      <a:pt x="572" y="1136"/>
                    </a:cubicBezTo>
                    <a:cubicBezTo>
                      <a:pt x="443" y="1136"/>
                      <a:pt x="443" y="1136"/>
                      <a:pt x="443" y="1136"/>
                    </a:cubicBezTo>
                    <a:cubicBezTo>
                      <a:pt x="443" y="653"/>
                      <a:pt x="443" y="653"/>
                      <a:pt x="443" y="653"/>
                    </a:cubicBezTo>
                    <a:cubicBezTo>
                      <a:pt x="443" y="581"/>
                      <a:pt x="436" y="529"/>
                      <a:pt x="420" y="499"/>
                    </a:cubicBezTo>
                    <a:cubicBezTo>
                      <a:pt x="400" y="459"/>
                      <a:pt x="362" y="439"/>
                      <a:pt x="306" y="439"/>
                    </a:cubicBezTo>
                    <a:cubicBezTo>
                      <a:pt x="256" y="439"/>
                      <a:pt x="197" y="454"/>
                      <a:pt x="129" y="485"/>
                    </a:cubicBezTo>
                    <a:cubicBezTo>
                      <a:pt x="129" y="1136"/>
                      <a:pt x="129" y="1136"/>
                      <a:pt x="129" y="1136"/>
                    </a:cubicBezTo>
                    <a:lnTo>
                      <a:pt x="0" y="113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3" name="Freeform 27"/>
              <p:cNvSpPr>
                <a:spLocks/>
              </p:cNvSpPr>
              <p:nvPr/>
            </p:nvSpPr>
            <p:spPr bwMode="gray">
              <a:xfrm>
                <a:off x="4128" y="2602"/>
                <a:ext cx="126" cy="223"/>
              </a:xfrm>
              <a:custGeom>
                <a:avLst/>
                <a:gdLst>
                  <a:gd name="T0" fmla="*/ 56 w 126"/>
                  <a:gd name="T1" fmla="*/ 153 h 223"/>
                  <a:gd name="T2" fmla="*/ 0 w 126"/>
                  <a:gd name="T3" fmla="*/ 0 h 223"/>
                  <a:gd name="T4" fmla="*/ 27 w 126"/>
                  <a:gd name="T5" fmla="*/ 0 h 223"/>
                  <a:gd name="T6" fmla="*/ 67 w 126"/>
                  <a:gd name="T7" fmla="*/ 120 h 223"/>
                  <a:gd name="T8" fmla="*/ 104 w 126"/>
                  <a:gd name="T9" fmla="*/ 0 h 223"/>
                  <a:gd name="T10" fmla="*/ 126 w 126"/>
                  <a:gd name="T11" fmla="*/ 0 h 223"/>
                  <a:gd name="T12" fmla="*/ 51 w 126"/>
                  <a:gd name="T13" fmla="*/ 223 h 223"/>
                  <a:gd name="T14" fmla="*/ 29 w 126"/>
                  <a:gd name="T15" fmla="*/ 223 h 223"/>
                  <a:gd name="T16" fmla="*/ 56 w 126"/>
                  <a:gd name="T17" fmla="*/ 153 h 2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6" h="223">
                    <a:moveTo>
                      <a:pt x="56" y="153"/>
                    </a:moveTo>
                    <a:lnTo>
                      <a:pt x="0" y="0"/>
                    </a:lnTo>
                    <a:lnTo>
                      <a:pt x="27" y="0"/>
                    </a:lnTo>
                    <a:lnTo>
                      <a:pt x="67" y="120"/>
                    </a:lnTo>
                    <a:lnTo>
                      <a:pt x="104" y="0"/>
                    </a:lnTo>
                    <a:lnTo>
                      <a:pt x="126" y="0"/>
                    </a:lnTo>
                    <a:lnTo>
                      <a:pt x="51" y="223"/>
                    </a:lnTo>
                    <a:lnTo>
                      <a:pt x="29" y="223"/>
                    </a:lnTo>
                    <a:lnTo>
                      <a:pt x="56" y="15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4" name="Freeform 28"/>
              <p:cNvSpPr>
                <a:spLocks noEditPoints="1"/>
              </p:cNvSpPr>
              <p:nvPr/>
            </p:nvSpPr>
            <p:spPr bwMode="gray">
              <a:xfrm>
                <a:off x="4270" y="2598"/>
                <a:ext cx="127" cy="159"/>
              </a:xfrm>
              <a:custGeom>
                <a:avLst/>
                <a:gdLst>
                  <a:gd name="T0" fmla="*/ 318 w 634"/>
                  <a:gd name="T1" fmla="*/ 0 h 795"/>
                  <a:gd name="T2" fmla="*/ 559 w 634"/>
                  <a:gd name="T3" fmla="*/ 107 h 795"/>
                  <a:gd name="T4" fmla="*/ 634 w 634"/>
                  <a:gd name="T5" fmla="*/ 398 h 795"/>
                  <a:gd name="T6" fmla="*/ 559 w 634"/>
                  <a:gd name="T7" fmla="*/ 688 h 795"/>
                  <a:gd name="T8" fmla="*/ 318 w 634"/>
                  <a:gd name="T9" fmla="*/ 795 h 795"/>
                  <a:gd name="T10" fmla="*/ 0 w 634"/>
                  <a:gd name="T11" fmla="*/ 393 h 795"/>
                  <a:gd name="T12" fmla="*/ 76 w 634"/>
                  <a:gd name="T13" fmla="*/ 107 h 795"/>
                  <a:gd name="T14" fmla="*/ 318 w 634"/>
                  <a:gd name="T15" fmla="*/ 0 h 795"/>
                  <a:gd name="T16" fmla="*/ 318 w 634"/>
                  <a:gd name="T17" fmla="*/ 78 h 795"/>
                  <a:gd name="T18" fmla="*/ 167 w 634"/>
                  <a:gd name="T19" fmla="*/ 176 h 795"/>
                  <a:gd name="T20" fmla="*/ 132 w 634"/>
                  <a:gd name="T21" fmla="*/ 394 h 795"/>
                  <a:gd name="T22" fmla="*/ 167 w 634"/>
                  <a:gd name="T23" fmla="*/ 619 h 795"/>
                  <a:gd name="T24" fmla="*/ 318 w 634"/>
                  <a:gd name="T25" fmla="*/ 718 h 795"/>
                  <a:gd name="T26" fmla="*/ 468 w 634"/>
                  <a:gd name="T27" fmla="*/ 619 h 795"/>
                  <a:gd name="T28" fmla="*/ 503 w 634"/>
                  <a:gd name="T29" fmla="*/ 398 h 795"/>
                  <a:gd name="T30" fmla="*/ 468 w 634"/>
                  <a:gd name="T31" fmla="*/ 176 h 795"/>
                  <a:gd name="T32" fmla="*/ 318 w 634"/>
                  <a:gd name="T33" fmla="*/ 78 h 7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34" h="795">
                    <a:moveTo>
                      <a:pt x="318" y="0"/>
                    </a:moveTo>
                    <a:cubicBezTo>
                      <a:pt x="426" y="0"/>
                      <a:pt x="506" y="36"/>
                      <a:pt x="559" y="107"/>
                    </a:cubicBezTo>
                    <a:cubicBezTo>
                      <a:pt x="609" y="176"/>
                      <a:pt x="634" y="273"/>
                      <a:pt x="634" y="398"/>
                    </a:cubicBezTo>
                    <a:cubicBezTo>
                      <a:pt x="634" y="521"/>
                      <a:pt x="609" y="618"/>
                      <a:pt x="559" y="688"/>
                    </a:cubicBezTo>
                    <a:cubicBezTo>
                      <a:pt x="507" y="760"/>
                      <a:pt x="427" y="795"/>
                      <a:pt x="318" y="795"/>
                    </a:cubicBezTo>
                    <a:cubicBezTo>
                      <a:pt x="106" y="795"/>
                      <a:pt x="0" y="661"/>
                      <a:pt x="0" y="393"/>
                    </a:cubicBezTo>
                    <a:cubicBezTo>
                      <a:pt x="0" y="271"/>
                      <a:pt x="26" y="176"/>
                      <a:pt x="76" y="107"/>
                    </a:cubicBezTo>
                    <a:cubicBezTo>
                      <a:pt x="129" y="36"/>
                      <a:pt x="210" y="0"/>
                      <a:pt x="318" y="0"/>
                    </a:cubicBezTo>
                    <a:moveTo>
                      <a:pt x="318" y="78"/>
                    </a:moveTo>
                    <a:cubicBezTo>
                      <a:pt x="245" y="78"/>
                      <a:pt x="194" y="110"/>
                      <a:pt x="167" y="176"/>
                    </a:cubicBezTo>
                    <a:cubicBezTo>
                      <a:pt x="144" y="230"/>
                      <a:pt x="132" y="303"/>
                      <a:pt x="132" y="394"/>
                    </a:cubicBezTo>
                    <a:cubicBezTo>
                      <a:pt x="132" y="490"/>
                      <a:pt x="144" y="565"/>
                      <a:pt x="167" y="619"/>
                    </a:cubicBezTo>
                    <a:cubicBezTo>
                      <a:pt x="194" y="685"/>
                      <a:pt x="245" y="718"/>
                      <a:pt x="318" y="718"/>
                    </a:cubicBezTo>
                    <a:cubicBezTo>
                      <a:pt x="391" y="718"/>
                      <a:pt x="441" y="685"/>
                      <a:pt x="468" y="619"/>
                    </a:cubicBezTo>
                    <a:cubicBezTo>
                      <a:pt x="491" y="565"/>
                      <a:pt x="503" y="491"/>
                      <a:pt x="503" y="398"/>
                    </a:cubicBezTo>
                    <a:cubicBezTo>
                      <a:pt x="503" y="302"/>
                      <a:pt x="491" y="228"/>
                      <a:pt x="468" y="176"/>
                    </a:cubicBezTo>
                    <a:cubicBezTo>
                      <a:pt x="440" y="110"/>
                      <a:pt x="390" y="78"/>
                      <a:pt x="318" y="78"/>
                    </a:cubicBezTo>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5" name="Freeform 29"/>
              <p:cNvSpPr>
                <a:spLocks/>
              </p:cNvSpPr>
              <p:nvPr/>
            </p:nvSpPr>
            <p:spPr bwMode="gray">
              <a:xfrm>
                <a:off x="4433" y="2602"/>
                <a:ext cx="110" cy="155"/>
              </a:xfrm>
              <a:custGeom>
                <a:avLst/>
                <a:gdLst>
                  <a:gd name="T0" fmla="*/ 0 w 550"/>
                  <a:gd name="T1" fmla="*/ 0 h 774"/>
                  <a:gd name="T2" fmla="*/ 129 w 550"/>
                  <a:gd name="T3" fmla="*/ 0 h 774"/>
                  <a:gd name="T4" fmla="*/ 129 w 550"/>
                  <a:gd name="T5" fmla="*/ 465 h 774"/>
                  <a:gd name="T6" fmla="*/ 152 w 550"/>
                  <a:gd name="T7" fmla="*/ 636 h 774"/>
                  <a:gd name="T8" fmla="*/ 206 w 550"/>
                  <a:gd name="T9" fmla="*/ 685 h 774"/>
                  <a:gd name="T10" fmla="*/ 289 w 550"/>
                  <a:gd name="T11" fmla="*/ 697 h 774"/>
                  <a:gd name="T12" fmla="*/ 422 w 550"/>
                  <a:gd name="T13" fmla="*/ 677 h 774"/>
                  <a:gd name="T14" fmla="*/ 422 w 550"/>
                  <a:gd name="T15" fmla="*/ 0 h 774"/>
                  <a:gd name="T16" fmla="*/ 550 w 550"/>
                  <a:gd name="T17" fmla="*/ 0 h 774"/>
                  <a:gd name="T18" fmla="*/ 550 w 550"/>
                  <a:gd name="T19" fmla="*/ 742 h 774"/>
                  <a:gd name="T20" fmla="*/ 281 w 550"/>
                  <a:gd name="T21" fmla="*/ 774 h 774"/>
                  <a:gd name="T22" fmla="*/ 90 w 550"/>
                  <a:gd name="T23" fmla="*/ 734 h 774"/>
                  <a:gd name="T24" fmla="*/ 7 w 550"/>
                  <a:gd name="T25" fmla="*/ 593 h 774"/>
                  <a:gd name="T26" fmla="*/ 0 w 550"/>
                  <a:gd name="T27" fmla="*/ 475 h 774"/>
                  <a:gd name="T28" fmla="*/ 0 w 550"/>
                  <a:gd name="T29" fmla="*/ 0 h 7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50" h="774">
                    <a:moveTo>
                      <a:pt x="0" y="0"/>
                    </a:moveTo>
                    <a:cubicBezTo>
                      <a:pt x="129" y="0"/>
                      <a:pt x="129" y="0"/>
                      <a:pt x="129" y="0"/>
                    </a:cubicBezTo>
                    <a:cubicBezTo>
                      <a:pt x="129" y="465"/>
                      <a:pt x="129" y="465"/>
                      <a:pt x="129" y="465"/>
                    </a:cubicBezTo>
                    <a:cubicBezTo>
                      <a:pt x="129" y="550"/>
                      <a:pt x="137" y="608"/>
                      <a:pt x="152" y="636"/>
                    </a:cubicBezTo>
                    <a:cubicBezTo>
                      <a:pt x="165" y="660"/>
                      <a:pt x="183" y="676"/>
                      <a:pt x="206" y="685"/>
                    </a:cubicBezTo>
                    <a:cubicBezTo>
                      <a:pt x="225" y="693"/>
                      <a:pt x="253" y="697"/>
                      <a:pt x="289" y="697"/>
                    </a:cubicBezTo>
                    <a:cubicBezTo>
                      <a:pt x="331" y="697"/>
                      <a:pt x="375" y="690"/>
                      <a:pt x="422" y="677"/>
                    </a:cubicBezTo>
                    <a:cubicBezTo>
                      <a:pt x="422" y="0"/>
                      <a:pt x="422" y="0"/>
                      <a:pt x="422" y="0"/>
                    </a:cubicBezTo>
                    <a:cubicBezTo>
                      <a:pt x="550" y="0"/>
                      <a:pt x="550" y="0"/>
                      <a:pt x="550" y="0"/>
                    </a:cubicBezTo>
                    <a:cubicBezTo>
                      <a:pt x="550" y="742"/>
                      <a:pt x="550" y="742"/>
                      <a:pt x="550" y="742"/>
                    </a:cubicBezTo>
                    <a:cubicBezTo>
                      <a:pt x="455" y="763"/>
                      <a:pt x="365" y="774"/>
                      <a:pt x="281" y="774"/>
                    </a:cubicBezTo>
                    <a:cubicBezTo>
                      <a:pt x="196" y="774"/>
                      <a:pt x="132" y="761"/>
                      <a:pt x="90" y="734"/>
                    </a:cubicBezTo>
                    <a:cubicBezTo>
                      <a:pt x="43" y="704"/>
                      <a:pt x="15" y="657"/>
                      <a:pt x="7" y="593"/>
                    </a:cubicBezTo>
                    <a:cubicBezTo>
                      <a:pt x="2" y="563"/>
                      <a:pt x="0" y="523"/>
                      <a:pt x="0" y="475"/>
                    </a:cubicBez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6" name="Freeform 30"/>
              <p:cNvSpPr>
                <a:spLocks/>
              </p:cNvSpPr>
              <p:nvPr/>
            </p:nvSpPr>
            <p:spPr bwMode="gray">
              <a:xfrm>
                <a:off x="2479" y="1143"/>
                <a:ext cx="496" cy="383"/>
              </a:xfrm>
              <a:custGeom>
                <a:avLst/>
                <a:gdLst>
                  <a:gd name="T0" fmla="*/ 1006 w 2477"/>
                  <a:gd name="T1" fmla="*/ 801 h 1913"/>
                  <a:gd name="T2" fmla="*/ 627 w 2477"/>
                  <a:gd name="T3" fmla="*/ 673 h 1913"/>
                  <a:gd name="T4" fmla="*/ 1 w 2477"/>
                  <a:gd name="T5" fmla="*/ 1294 h 1913"/>
                  <a:gd name="T6" fmla="*/ 627 w 2477"/>
                  <a:gd name="T7" fmla="*/ 1912 h 1913"/>
                  <a:gd name="T8" fmla="*/ 1103 w 2477"/>
                  <a:gd name="T9" fmla="*/ 1696 h 1913"/>
                  <a:gd name="T10" fmla="*/ 1103 w 2477"/>
                  <a:gd name="T11" fmla="*/ 1355 h 1913"/>
                  <a:gd name="T12" fmla="*/ 807 w 2477"/>
                  <a:gd name="T13" fmla="*/ 1643 h 1913"/>
                  <a:gd name="T14" fmla="*/ 627 w 2477"/>
                  <a:gd name="T15" fmla="*/ 1681 h 1913"/>
                  <a:gd name="T16" fmla="*/ 235 w 2477"/>
                  <a:gd name="T17" fmla="*/ 1294 h 1913"/>
                  <a:gd name="T18" fmla="*/ 627 w 2477"/>
                  <a:gd name="T19" fmla="*/ 905 h 1913"/>
                  <a:gd name="T20" fmla="*/ 902 w 2477"/>
                  <a:gd name="T21" fmla="*/ 1019 h 1913"/>
                  <a:gd name="T22" fmla="*/ 1145 w 2477"/>
                  <a:gd name="T23" fmla="*/ 1298 h 1913"/>
                  <a:gd name="T24" fmla="*/ 1708 w 2477"/>
                  <a:gd name="T25" fmla="*/ 1544 h 1913"/>
                  <a:gd name="T26" fmla="*/ 2477 w 2477"/>
                  <a:gd name="T27" fmla="*/ 777 h 1913"/>
                  <a:gd name="T28" fmla="*/ 1708 w 2477"/>
                  <a:gd name="T29" fmla="*/ 0 h 1913"/>
                  <a:gd name="T30" fmla="*/ 1103 w 2477"/>
                  <a:gd name="T31" fmla="*/ 309 h 1913"/>
                  <a:gd name="T32" fmla="*/ 1103 w 2477"/>
                  <a:gd name="T33" fmla="*/ 771 h 1913"/>
                  <a:gd name="T34" fmla="*/ 1708 w 2477"/>
                  <a:gd name="T35" fmla="*/ 244 h 1913"/>
                  <a:gd name="T36" fmla="*/ 2236 w 2477"/>
                  <a:gd name="T37" fmla="*/ 777 h 1913"/>
                  <a:gd name="T38" fmla="*/ 1708 w 2477"/>
                  <a:gd name="T39" fmla="*/ 1305 h 1913"/>
                  <a:gd name="T40" fmla="*/ 1365 w 2477"/>
                  <a:gd name="T41" fmla="*/ 1179 h 1913"/>
                  <a:gd name="T42" fmla="*/ 1006 w 2477"/>
                  <a:gd name="T43" fmla="*/ 801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77" h="1913">
                    <a:moveTo>
                      <a:pt x="1006" y="801"/>
                    </a:moveTo>
                    <a:cubicBezTo>
                      <a:pt x="916" y="722"/>
                      <a:pt x="771" y="674"/>
                      <a:pt x="627" y="673"/>
                    </a:cubicBezTo>
                    <a:cubicBezTo>
                      <a:pt x="283" y="672"/>
                      <a:pt x="2" y="944"/>
                      <a:pt x="1" y="1294"/>
                    </a:cubicBezTo>
                    <a:cubicBezTo>
                      <a:pt x="0" y="1638"/>
                      <a:pt x="283" y="1911"/>
                      <a:pt x="627" y="1912"/>
                    </a:cubicBezTo>
                    <a:cubicBezTo>
                      <a:pt x="820" y="1913"/>
                      <a:pt x="988" y="1834"/>
                      <a:pt x="1103" y="1696"/>
                    </a:cubicBezTo>
                    <a:cubicBezTo>
                      <a:pt x="1103" y="1355"/>
                      <a:pt x="1103" y="1355"/>
                      <a:pt x="1103" y="1355"/>
                    </a:cubicBezTo>
                    <a:cubicBezTo>
                      <a:pt x="1042" y="1461"/>
                      <a:pt x="918" y="1597"/>
                      <a:pt x="807" y="1643"/>
                    </a:cubicBezTo>
                    <a:cubicBezTo>
                      <a:pt x="751" y="1666"/>
                      <a:pt x="694" y="1681"/>
                      <a:pt x="627" y="1681"/>
                    </a:cubicBezTo>
                    <a:cubicBezTo>
                      <a:pt x="412" y="1681"/>
                      <a:pt x="235" y="1514"/>
                      <a:pt x="235" y="1294"/>
                    </a:cubicBezTo>
                    <a:cubicBezTo>
                      <a:pt x="235" y="1091"/>
                      <a:pt x="398" y="904"/>
                      <a:pt x="627" y="905"/>
                    </a:cubicBezTo>
                    <a:cubicBezTo>
                      <a:pt x="734" y="905"/>
                      <a:pt x="831" y="949"/>
                      <a:pt x="902" y="1019"/>
                    </a:cubicBezTo>
                    <a:cubicBezTo>
                      <a:pt x="976" y="1090"/>
                      <a:pt x="1090" y="1239"/>
                      <a:pt x="1145" y="1298"/>
                    </a:cubicBezTo>
                    <a:cubicBezTo>
                      <a:pt x="1285" y="1449"/>
                      <a:pt x="1486" y="1543"/>
                      <a:pt x="1708" y="1544"/>
                    </a:cubicBezTo>
                    <a:cubicBezTo>
                      <a:pt x="2132" y="1545"/>
                      <a:pt x="2477" y="1201"/>
                      <a:pt x="2477" y="777"/>
                    </a:cubicBezTo>
                    <a:cubicBezTo>
                      <a:pt x="2477" y="353"/>
                      <a:pt x="2132" y="0"/>
                      <a:pt x="1708" y="0"/>
                    </a:cubicBezTo>
                    <a:cubicBezTo>
                      <a:pt x="1461" y="0"/>
                      <a:pt x="1244" y="129"/>
                      <a:pt x="1103" y="309"/>
                    </a:cubicBezTo>
                    <a:cubicBezTo>
                      <a:pt x="1103" y="771"/>
                      <a:pt x="1103" y="771"/>
                      <a:pt x="1103" y="771"/>
                    </a:cubicBezTo>
                    <a:cubicBezTo>
                      <a:pt x="1210" y="478"/>
                      <a:pt x="1404" y="244"/>
                      <a:pt x="1708" y="244"/>
                    </a:cubicBezTo>
                    <a:cubicBezTo>
                      <a:pt x="2000" y="244"/>
                      <a:pt x="2237" y="485"/>
                      <a:pt x="2236" y="777"/>
                    </a:cubicBezTo>
                    <a:cubicBezTo>
                      <a:pt x="2235" y="1069"/>
                      <a:pt x="2000" y="1305"/>
                      <a:pt x="1708" y="1305"/>
                    </a:cubicBezTo>
                    <a:cubicBezTo>
                      <a:pt x="1578" y="1304"/>
                      <a:pt x="1457" y="1257"/>
                      <a:pt x="1365" y="1179"/>
                    </a:cubicBezTo>
                    <a:cubicBezTo>
                      <a:pt x="1251" y="1090"/>
                      <a:pt x="1124" y="901"/>
                      <a:pt x="1006" y="801"/>
                    </a:cubicBezTo>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7" name="Freeform 31"/>
              <p:cNvSpPr>
                <a:spLocks/>
              </p:cNvSpPr>
              <p:nvPr/>
            </p:nvSpPr>
            <p:spPr bwMode="gray">
              <a:xfrm>
                <a:off x="1671" y="1560"/>
                <a:ext cx="340" cy="556"/>
              </a:xfrm>
              <a:custGeom>
                <a:avLst/>
                <a:gdLst>
                  <a:gd name="T0" fmla="*/ 0 w 1700"/>
                  <a:gd name="T1" fmla="*/ 0 h 2777"/>
                  <a:gd name="T2" fmla="*/ 1700 w 1700"/>
                  <a:gd name="T3" fmla="*/ 0 h 2777"/>
                  <a:gd name="T4" fmla="*/ 1700 w 1700"/>
                  <a:gd name="T5" fmla="*/ 473 h 2777"/>
                  <a:gd name="T6" fmla="*/ 1429 w 1700"/>
                  <a:gd name="T7" fmla="*/ 286 h 2777"/>
                  <a:gd name="T8" fmla="*/ 642 w 1700"/>
                  <a:gd name="T9" fmla="*/ 286 h 2777"/>
                  <a:gd name="T10" fmla="*/ 642 w 1700"/>
                  <a:gd name="T11" fmla="*/ 1104 h 2777"/>
                  <a:gd name="T12" fmla="*/ 1495 w 1700"/>
                  <a:gd name="T13" fmla="*/ 1104 h 2777"/>
                  <a:gd name="T14" fmla="*/ 1495 w 1700"/>
                  <a:gd name="T15" fmla="*/ 1537 h 2777"/>
                  <a:gd name="T16" fmla="*/ 1262 w 1700"/>
                  <a:gd name="T17" fmla="*/ 1398 h 2777"/>
                  <a:gd name="T18" fmla="*/ 642 w 1700"/>
                  <a:gd name="T19" fmla="*/ 1398 h 2777"/>
                  <a:gd name="T20" fmla="*/ 642 w 1700"/>
                  <a:gd name="T21" fmla="*/ 2515 h 2777"/>
                  <a:gd name="T22" fmla="*/ 820 w 1700"/>
                  <a:gd name="T23" fmla="*/ 2777 h 2777"/>
                  <a:gd name="T24" fmla="*/ 11 w 1700"/>
                  <a:gd name="T25" fmla="*/ 2777 h 2777"/>
                  <a:gd name="T26" fmla="*/ 181 w 1700"/>
                  <a:gd name="T27" fmla="*/ 2515 h 2777"/>
                  <a:gd name="T28" fmla="*/ 181 w 1700"/>
                  <a:gd name="T29" fmla="*/ 291 h 2777"/>
                  <a:gd name="T30" fmla="*/ 0 w 1700"/>
                  <a:gd name="T31"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700" h="2777">
                    <a:moveTo>
                      <a:pt x="0" y="0"/>
                    </a:moveTo>
                    <a:cubicBezTo>
                      <a:pt x="1700" y="0"/>
                      <a:pt x="1700" y="0"/>
                      <a:pt x="1700" y="0"/>
                    </a:cubicBezTo>
                    <a:cubicBezTo>
                      <a:pt x="1700" y="473"/>
                      <a:pt x="1700" y="473"/>
                      <a:pt x="1700" y="473"/>
                    </a:cubicBezTo>
                    <a:cubicBezTo>
                      <a:pt x="1700" y="473"/>
                      <a:pt x="1613" y="287"/>
                      <a:pt x="1429" y="286"/>
                    </a:cubicBezTo>
                    <a:cubicBezTo>
                      <a:pt x="642" y="286"/>
                      <a:pt x="642" y="286"/>
                      <a:pt x="642" y="286"/>
                    </a:cubicBezTo>
                    <a:cubicBezTo>
                      <a:pt x="642" y="1104"/>
                      <a:pt x="642" y="1104"/>
                      <a:pt x="642" y="1104"/>
                    </a:cubicBezTo>
                    <a:cubicBezTo>
                      <a:pt x="1495" y="1104"/>
                      <a:pt x="1495" y="1104"/>
                      <a:pt x="1495" y="1104"/>
                    </a:cubicBezTo>
                    <a:cubicBezTo>
                      <a:pt x="1495" y="1537"/>
                      <a:pt x="1495" y="1537"/>
                      <a:pt x="1495" y="1537"/>
                    </a:cubicBezTo>
                    <a:cubicBezTo>
                      <a:pt x="1495" y="1537"/>
                      <a:pt x="1468" y="1399"/>
                      <a:pt x="1262" y="1398"/>
                    </a:cubicBezTo>
                    <a:cubicBezTo>
                      <a:pt x="642" y="1398"/>
                      <a:pt x="642" y="1398"/>
                      <a:pt x="642" y="1398"/>
                    </a:cubicBezTo>
                    <a:cubicBezTo>
                      <a:pt x="642" y="2515"/>
                      <a:pt x="642" y="2515"/>
                      <a:pt x="642" y="2515"/>
                    </a:cubicBezTo>
                    <a:cubicBezTo>
                      <a:pt x="642" y="2679"/>
                      <a:pt x="820" y="2777"/>
                      <a:pt x="820" y="2777"/>
                    </a:cubicBezTo>
                    <a:cubicBezTo>
                      <a:pt x="11" y="2777"/>
                      <a:pt x="11" y="2777"/>
                      <a:pt x="11" y="2777"/>
                    </a:cubicBezTo>
                    <a:cubicBezTo>
                      <a:pt x="11" y="2777"/>
                      <a:pt x="181" y="2691"/>
                      <a:pt x="181" y="2515"/>
                    </a:cubicBezTo>
                    <a:cubicBezTo>
                      <a:pt x="181" y="291"/>
                      <a:pt x="181" y="291"/>
                      <a:pt x="181" y="291"/>
                    </a:cubicBezTo>
                    <a:cubicBezTo>
                      <a:pt x="181" y="104"/>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8" name="Freeform 32"/>
              <p:cNvSpPr>
                <a:spLocks/>
              </p:cNvSpPr>
              <p:nvPr/>
            </p:nvSpPr>
            <p:spPr bwMode="gray">
              <a:xfrm>
                <a:off x="2475" y="1560"/>
                <a:ext cx="224" cy="775"/>
              </a:xfrm>
              <a:custGeom>
                <a:avLst/>
                <a:gdLst>
                  <a:gd name="T0" fmla="*/ 257 w 1123"/>
                  <a:gd name="T1" fmla="*/ 0 h 3872"/>
                  <a:gd name="T2" fmla="*/ 1123 w 1123"/>
                  <a:gd name="T3" fmla="*/ 0 h 3872"/>
                  <a:gd name="T4" fmla="*/ 929 w 1123"/>
                  <a:gd name="T5" fmla="*/ 242 h 3872"/>
                  <a:gd name="T6" fmla="*/ 929 w 1123"/>
                  <a:gd name="T7" fmla="*/ 2847 h 3872"/>
                  <a:gd name="T8" fmla="*/ 0 w 1123"/>
                  <a:gd name="T9" fmla="*/ 3869 h 3872"/>
                  <a:gd name="T10" fmla="*/ 443 w 1123"/>
                  <a:gd name="T11" fmla="*/ 2847 h 3872"/>
                  <a:gd name="T12" fmla="*/ 443 w 1123"/>
                  <a:gd name="T13" fmla="*/ 242 h 3872"/>
                  <a:gd name="T14" fmla="*/ 257 w 1123"/>
                  <a:gd name="T15" fmla="*/ 0 h 387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3" h="3872">
                    <a:moveTo>
                      <a:pt x="257" y="0"/>
                    </a:moveTo>
                    <a:cubicBezTo>
                      <a:pt x="1123" y="0"/>
                      <a:pt x="1123" y="0"/>
                      <a:pt x="1123" y="0"/>
                    </a:cubicBezTo>
                    <a:cubicBezTo>
                      <a:pt x="1123" y="0"/>
                      <a:pt x="929" y="92"/>
                      <a:pt x="929" y="242"/>
                    </a:cubicBezTo>
                    <a:cubicBezTo>
                      <a:pt x="929" y="2847"/>
                      <a:pt x="929" y="2847"/>
                      <a:pt x="929" y="2847"/>
                    </a:cubicBezTo>
                    <a:cubicBezTo>
                      <a:pt x="929" y="3727"/>
                      <a:pt x="46" y="3872"/>
                      <a:pt x="0" y="3869"/>
                    </a:cubicBezTo>
                    <a:cubicBezTo>
                      <a:pt x="75" y="3821"/>
                      <a:pt x="442" y="3508"/>
                      <a:pt x="443" y="2847"/>
                    </a:cubicBezTo>
                    <a:cubicBezTo>
                      <a:pt x="443" y="242"/>
                      <a:pt x="443" y="242"/>
                      <a:pt x="443" y="242"/>
                    </a:cubicBezTo>
                    <a:cubicBezTo>
                      <a:pt x="444" y="100"/>
                      <a:pt x="257" y="0"/>
                      <a:pt x="257"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49" name="Freeform 33"/>
              <p:cNvSpPr>
                <a:spLocks/>
              </p:cNvSpPr>
              <p:nvPr/>
            </p:nvSpPr>
            <p:spPr bwMode="gray">
              <a:xfrm>
                <a:off x="2723" y="1560"/>
                <a:ext cx="174" cy="556"/>
              </a:xfrm>
              <a:custGeom>
                <a:avLst/>
                <a:gdLst>
                  <a:gd name="T0" fmla="*/ 0 w 868"/>
                  <a:gd name="T1" fmla="*/ 0 h 2778"/>
                  <a:gd name="T2" fmla="*/ 868 w 868"/>
                  <a:gd name="T3" fmla="*/ 0 h 2778"/>
                  <a:gd name="T4" fmla="*/ 675 w 868"/>
                  <a:gd name="T5" fmla="*/ 245 h 2778"/>
                  <a:gd name="T6" fmla="*/ 675 w 868"/>
                  <a:gd name="T7" fmla="*/ 2514 h 2778"/>
                  <a:gd name="T8" fmla="*/ 868 w 868"/>
                  <a:gd name="T9" fmla="*/ 2778 h 2778"/>
                  <a:gd name="T10" fmla="*/ 0 w 868"/>
                  <a:gd name="T11" fmla="*/ 2778 h 2778"/>
                  <a:gd name="T12" fmla="*/ 193 w 868"/>
                  <a:gd name="T13" fmla="*/ 2514 h 2778"/>
                  <a:gd name="T14" fmla="*/ 193 w 868"/>
                  <a:gd name="T15" fmla="*/ 245 h 2778"/>
                  <a:gd name="T16" fmla="*/ 0 w 868"/>
                  <a:gd name="T17" fmla="*/ 0 h 27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 h="2778">
                    <a:moveTo>
                      <a:pt x="0" y="0"/>
                    </a:moveTo>
                    <a:cubicBezTo>
                      <a:pt x="868" y="0"/>
                      <a:pt x="868" y="0"/>
                      <a:pt x="868" y="0"/>
                    </a:cubicBezTo>
                    <a:cubicBezTo>
                      <a:pt x="868" y="0"/>
                      <a:pt x="675" y="92"/>
                      <a:pt x="675" y="245"/>
                    </a:cubicBezTo>
                    <a:cubicBezTo>
                      <a:pt x="675" y="2514"/>
                      <a:pt x="675" y="2514"/>
                      <a:pt x="675" y="2514"/>
                    </a:cubicBezTo>
                    <a:cubicBezTo>
                      <a:pt x="675" y="2677"/>
                      <a:pt x="868" y="2778"/>
                      <a:pt x="868" y="2778"/>
                    </a:cubicBezTo>
                    <a:cubicBezTo>
                      <a:pt x="0" y="2778"/>
                      <a:pt x="0" y="2778"/>
                      <a:pt x="0" y="2778"/>
                    </a:cubicBezTo>
                    <a:cubicBezTo>
                      <a:pt x="0" y="2778"/>
                      <a:pt x="193" y="2677"/>
                      <a:pt x="193" y="2514"/>
                    </a:cubicBezTo>
                    <a:cubicBezTo>
                      <a:pt x="193" y="245"/>
                      <a:pt x="193" y="245"/>
                      <a:pt x="193" y="245"/>
                    </a:cubicBezTo>
                    <a:cubicBezTo>
                      <a:pt x="193" y="92"/>
                      <a:pt x="0" y="0"/>
                      <a:pt x="0"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0" name="Freeform 34"/>
              <p:cNvSpPr>
                <a:spLocks/>
              </p:cNvSpPr>
              <p:nvPr/>
            </p:nvSpPr>
            <p:spPr bwMode="gray">
              <a:xfrm>
                <a:off x="2898" y="1560"/>
                <a:ext cx="416" cy="556"/>
              </a:xfrm>
              <a:custGeom>
                <a:avLst/>
                <a:gdLst>
                  <a:gd name="T0" fmla="*/ 170 w 2079"/>
                  <a:gd name="T1" fmla="*/ 0 h 2777"/>
                  <a:gd name="T2" fmla="*/ 2079 w 2079"/>
                  <a:gd name="T3" fmla="*/ 0 h 2777"/>
                  <a:gd name="T4" fmla="*/ 1917 w 2079"/>
                  <a:gd name="T5" fmla="*/ 505 h 2777"/>
                  <a:gd name="T6" fmla="*/ 1684 w 2079"/>
                  <a:gd name="T7" fmla="*/ 293 h 2777"/>
                  <a:gd name="T8" fmla="*/ 1288 w 2079"/>
                  <a:gd name="T9" fmla="*/ 293 h 2777"/>
                  <a:gd name="T10" fmla="*/ 1288 w 2079"/>
                  <a:gd name="T11" fmla="*/ 2515 h 2777"/>
                  <a:gd name="T12" fmla="*/ 1474 w 2079"/>
                  <a:gd name="T13" fmla="*/ 2777 h 2777"/>
                  <a:gd name="T14" fmla="*/ 624 w 2079"/>
                  <a:gd name="T15" fmla="*/ 2777 h 2777"/>
                  <a:gd name="T16" fmla="*/ 808 w 2079"/>
                  <a:gd name="T17" fmla="*/ 2515 h 2777"/>
                  <a:gd name="T18" fmla="*/ 808 w 2079"/>
                  <a:gd name="T19" fmla="*/ 293 h 2777"/>
                  <a:gd name="T20" fmla="*/ 330 w 2079"/>
                  <a:gd name="T21" fmla="*/ 293 h 2777"/>
                  <a:gd name="T22" fmla="*/ 0 w 2079"/>
                  <a:gd name="T23" fmla="*/ 547 h 2777"/>
                  <a:gd name="T24" fmla="*/ 170 w 2079"/>
                  <a:gd name="T25" fmla="*/ 0 h 27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79" h="2777">
                    <a:moveTo>
                      <a:pt x="170" y="0"/>
                    </a:moveTo>
                    <a:cubicBezTo>
                      <a:pt x="2079" y="0"/>
                      <a:pt x="2079" y="0"/>
                      <a:pt x="2079" y="0"/>
                    </a:cubicBezTo>
                    <a:cubicBezTo>
                      <a:pt x="1917" y="505"/>
                      <a:pt x="1917" y="505"/>
                      <a:pt x="1917" y="505"/>
                    </a:cubicBezTo>
                    <a:cubicBezTo>
                      <a:pt x="1917" y="505"/>
                      <a:pt x="1869" y="293"/>
                      <a:pt x="1684" y="293"/>
                    </a:cubicBezTo>
                    <a:cubicBezTo>
                      <a:pt x="1288" y="293"/>
                      <a:pt x="1288" y="293"/>
                      <a:pt x="1288" y="293"/>
                    </a:cubicBezTo>
                    <a:cubicBezTo>
                      <a:pt x="1288" y="2515"/>
                      <a:pt x="1288" y="2515"/>
                      <a:pt x="1288" y="2515"/>
                    </a:cubicBezTo>
                    <a:cubicBezTo>
                      <a:pt x="1288" y="2656"/>
                      <a:pt x="1474" y="2777"/>
                      <a:pt x="1474" y="2777"/>
                    </a:cubicBezTo>
                    <a:cubicBezTo>
                      <a:pt x="624" y="2777"/>
                      <a:pt x="624" y="2777"/>
                      <a:pt x="624" y="2777"/>
                    </a:cubicBezTo>
                    <a:cubicBezTo>
                      <a:pt x="624" y="2777"/>
                      <a:pt x="809" y="2668"/>
                      <a:pt x="808" y="2515"/>
                    </a:cubicBezTo>
                    <a:cubicBezTo>
                      <a:pt x="808" y="293"/>
                      <a:pt x="808" y="293"/>
                      <a:pt x="808" y="293"/>
                    </a:cubicBezTo>
                    <a:cubicBezTo>
                      <a:pt x="330" y="293"/>
                      <a:pt x="330" y="293"/>
                      <a:pt x="330" y="293"/>
                    </a:cubicBezTo>
                    <a:cubicBezTo>
                      <a:pt x="195" y="293"/>
                      <a:pt x="0" y="547"/>
                      <a:pt x="0" y="547"/>
                    </a:cubicBezTo>
                    <a:lnTo>
                      <a:pt x="170" y="0"/>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1" name="Freeform 35"/>
              <p:cNvSpPr>
                <a:spLocks/>
              </p:cNvSpPr>
              <p:nvPr/>
            </p:nvSpPr>
            <p:spPr bwMode="gray">
              <a:xfrm>
                <a:off x="3654" y="1560"/>
                <a:ext cx="465" cy="564"/>
              </a:xfrm>
              <a:custGeom>
                <a:avLst/>
                <a:gdLst>
                  <a:gd name="T0" fmla="*/ 1488 w 2324"/>
                  <a:gd name="T1" fmla="*/ 0 h 2820"/>
                  <a:gd name="T2" fmla="*/ 2324 w 2324"/>
                  <a:gd name="T3" fmla="*/ 0 h 2820"/>
                  <a:gd name="T4" fmla="*/ 2145 w 2324"/>
                  <a:gd name="T5" fmla="*/ 244 h 2820"/>
                  <a:gd name="T6" fmla="*/ 2145 w 2324"/>
                  <a:gd name="T7" fmla="*/ 1926 h 2820"/>
                  <a:gd name="T8" fmla="*/ 1185 w 2324"/>
                  <a:gd name="T9" fmla="*/ 2820 h 2820"/>
                  <a:gd name="T10" fmla="*/ 185 w 2324"/>
                  <a:gd name="T11" fmla="*/ 1926 h 2820"/>
                  <a:gd name="T12" fmla="*/ 185 w 2324"/>
                  <a:gd name="T13" fmla="*/ 244 h 2820"/>
                  <a:gd name="T14" fmla="*/ 0 w 2324"/>
                  <a:gd name="T15" fmla="*/ 0 h 2820"/>
                  <a:gd name="T16" fmla="*/ 861 w 2324"/>
                  <a:gd name="T17" fmla="*/ 0 h 2820"/>
                  <a:gd name="T18" fmla="*/ 669 w 2324"/>
                  <a:gd name="T19" fmla="*/ 244 h 2820"/>
                  <a:gd name="T20" fmla="*/ 669 w 2324"/>
                  <a:gd name="T21" fmla="*/ 1926 h 2820"/>
                  <a:gd name="T22" fmla="*/ 1185 w 2324"/>
                  <a:gd name="T23" fmla="*/ 2519 h 2820"/>
                  <a:gd name="T24" fmla="*/ 1677 w 2324"/>
                  <a:gd name="T25" fmla="*/ 1926 h 2820"/>
                  <a:gd name="T26" fmla="*/ 1677 w 2324"/>
                  <a:gd name="T27" fmla="*/ 244 h 2820"/>
                  <a:gd name="T28" fmla="*/ 1488 w 2324"/>
                  <a:gd name="T29" fmla="*/ 0 h 28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24" h="2820">
                    <a:moveTo>
                      <a:pt x="1488" y="0"/>
                    </a:moveTo>
                    <a:cubicBezTo>
                      <a:pt x="2324" y="0"/>
                      <a:pt x="2324" y="0"/>
                      <a:pt x="2324" y="0"/>
                    </a:cubicBezTo>
                    <a:cubicBezTo>
                      <a:pt x="2324" y="0"/>
                      <a:pt x="2145" y="94"/>
                      <a:pt x="2145" y="244"/>
                    </a:cubicBezTo>
                    <a:cubicBezTo>
                      <a:pt x="2145" y="1926"/>
                      <a:pt x="2145" y="1926"/>
                      <a:pt x="2145" y="1926"/>
                    </a:cubicBezTo>
                    <a:cubicBezTo>
                      <a:pt x="2144" y="2610"/>
                      <a:pt x="1578" y="2820"/>
                      <a:pt x="1185" y="2820"/>
                    </a:cubicBezTo>
                    <a:cubicBezTo>
                      <a:pt x="795" y="2820"/>
                      <a:pt x="184" y="2607"/>
                      <a:pt x="185" y="1926"/>
                    </a:cubicBezTo>
                    <a:cubicBezTo>
                      <a:pt x="185" y="244"/>
                      <a:pt x="185" y="244"/>
                      <a:pt x="185" y="244"/>
                    </a:cubicBezTo>
                    <a:cubicBezTo>
                      <a:pt x="185" y="94"/>
                      <a:pt x="0" y="0"/>
                      <a:pt x="0" y="0"/>
                    </a:cubicBezTo>
                    <a:cubicBezTo>
                      <a:pt x="861" y="0"/>
                      <a:pt x="861" y="0"/>
                      <a:pt x="861" y="0"/>
                    </a:cubicBezTo>
                    <a:cubicBezTo>
                      <a:pt x="861" y="0"/>
                      <a:pt x="669" y="92"/>
                      <a:pt x="669" y="244"/>
                    </a:cubicBezTo>
                    <a:cubicBezTo>
                      <a:pt x="669" y="1926"/>
                      <a:pt x="669" y="1926"/>
                      <a:pt x="669" y="1926"/>
                    </a:cubicBezTo>
                    <a:cubicBezTo>
                      <a:pt x="669" y="2285"/>
                      <a:pt x="907" y="2519"/>
                      <a:pt x="1185" y="2519"/>
                    </a:cubicBezTo>
                    <a:cubicBezTo>
                      <a:pt x="1464" y="2519"/>
                      <a:pt x="1676" y="2275"/>
                      <a:pt x="1677" y="1926"/>
                    </a:cubicBezTo>
                    <a:cubicBezTo>
                      <a:pt x="1677" y="244"/>
                      <a:pt x="1677" y="244"/>
                      <a:pt x="1677" y="244"/>
                    </a:cubicBezTo>
                    <a:cubicBezTo>
                      <a:pt x="1677" y="94"/>
                      <a:pt x="1488" y="0"/>
                      <a:pt x="1488"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2" name="Freeform 36"/>
              <p:cNvSpPr>
                <a:spLocks/>
              </p:cNvSpPr>
              <p:nvPr/>
            </p:nvSpPr>
            <p:spPr bwMode="gray">
              <a:xfrm>
                <a:off x="2027" y="1560"/>
                <a:ext cx="469" cy="566"/>
              </a:xfrm>
              <a:custGeom>
                <a:avLst/>
                <a:gdLst>
                  <a:gd name="T0" fmla="*/ 1495 w 2347"/>
                  <a:gd name="T1" fmla="*/ 0 h 2827"/>
                  <a:gd name="T2" fmla="*/ 2347 w 2347"/>
                  <a:gd name="T3" fmla="*/ 0 h 2827"/>
                  <a:gd name="T4" fmla="*/ 2166 w 2347"/>
                  <a:gd name="T5" fmla="*/ 247 h 2827"/>
                  <a:gd name="T6" fmla="*/ 2166 w 2347"/>
                  <a:gd name="T7" fmla="*/ 1925 h 2827"/>
                  <a:gd name="T8" fmla="*/ 1176 w 2347"/>
                  <a:gd name="T9" fmla="*/ 2827 h 2827"/>
                  <a:gd name="T10" fmla="*/ 175 w 2347"/>
                  <a:gd name="T11" fmla="*/ 1925 h 2827"/>
                  <a:gd name="T12" fmla="*/ 174 w 2347"/>
                  <a:gd name="T13" fmla="*/ 247 h 2827"/>
                  <a:gd name="T14" fmla="*/ 0 w 2347"/>
                  <a:gd name="T15" fmla="*/ 0 h 2827"/>
                  <a:gd name="T16" fmla="*/ 860 w 2347"/>
                  <a:gd name="T17" fmla="*/ 0 h 2827"/>
                  <a:gd name="T18" fmla="*/ 661 w 2347"/>
                  <a:gd name="T19" fmla="*/ 247 h 2827"/>
                  <a:gd name="T20" fmla="*/ 660 w 2347"/>
                  <a:gd name="T21" fmla="*/ 1925 h 2827"/>
                  <a:gd name="T22" fmla="*/ 1176 w 2347"/>
                  <a:gd name="T23" fmla="*/ 2527 h 2827"/>
                  <a:gd name="T24" fmla="*/ 1678 w 2347"/>
                  <a:gd name="T25" fmla="*/ 1925 h 2827"/>
                  <a:gd name="T26" fmla="*/ 1679 w 2347"/>
                  <a:gd name="T27" fmla="*/ 247 h 2827"/>
                  <a:gd name="T28" fmla="*/ 1495 w 2347"/>
                  <a:gd name="T29" fmla="*/ 0 h 28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47" h="2827">
                    <a:moveTo>
                      <a:pt x="1495" y="0"/>
                    </a:moveTo>
                    <a:cubicBezTo>
                      <a:pt x="2347" y="0"/>
                      <a:pt x="2347" y="0"/>
                      <a:pt x="2347" y="0"/>
                    </a:cubicBezTo>
                    <a:cubicBezTo>
                      <a:pt x="2347" y="0"/>
                      <a:pt x="2166" y="98"/>
                      <a:pt x="2166" y="247"/>
                    </a:cubicBezTo>
                    <a:cubicBezTo>
                      <a:pt x="2166" y="248"/>
                      <a:pt x="2166" y="1925"/>
                      <a:pt x="2166" y="1925"/>
                    </a:cubicBezTo>
                    <a:cubicBezTo>
                      <a:pt x="2166" y="2611"/>
                      <a:pt x="1573" y="2827"/>
                      <a:pt x="1176" y="2827"/>
                    </a:cubicBezTo>
                    <a:cubicBezTo>
                      <a:pt x="786" y="2827"/>
                      <a:pt x="175" y="2608"/>
                      <a:pt x="175" y="1925"/>
                    </a:cubicBezTo>
                    <a:cubicBezTo>
                      <a:pt x="174" y="247"/>
                      <a:pt x="174" y="247"/>
                      <a:pt x="174" y="247"/>
                    </a:cubicBezTo>
                    <a:cubicBezTo>
                      <a:pt x="174" y="97"/>
                      <a:pt x="0" y="0"/>
                      <a:pt x="0" y="0"/>
                    </a:cubicBezTo>
                    <a:cubicBezTo>
                      <a:pt x="860" y="0"/>
                      <a:pt x="860" y="0"/>
                      <a:pt x="860" y="0"/>
                    </a:cubicBezTo>
                    <a:cubicBezTo>
                      <a:pt x="860" y="0"/>
                      <a:pt x="661" y="98"/>
                      <a:pt x="661" y="247"/>
                    </a:cubicBezTo>
                    <a:cubicBezTo>
                      <a:pt x="660" y="1925"/>
                      <a:pt x="660" y="1925"/>
                      <a:pt x="660" y="1925"/>
                    </a:cubicBezTo>
                    <a:cubicBezTo>
                      <a:pt x="660" y="2280"/>
                      <a:pt x="897" y="2525"/>
                      <a:pt x="1176" y="2527"/>
                    </a:cubicBezTo>
                    <a:cubicBezTo>
                      <a:pt x="1454" y="2528"/>
                      <a:pt x="1678" y="2277"/>
                      <a:pt x="1678" y="1925"/>
                    </a:cubicBezTo>
                    <a:cubicBezTo>
                      <a:pt x="1679" y="247"/>
                      <a:pt x="1679" y="247"/>
                      <a:pt x="1679" y="247"/>
                    </a:cubicBezTo>
                    <a:cubicBezTo>
                      <a:pt x="1679" y="97"/>
                      <a:pt x="1495" y="0"/>
                      <a:pt x="1495" y="0"/>
                    </a:cubicBez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649253" name="Freeform 37"/>
              <p:cNvSpPr>
                <a:spLocks/>
              </p:cNvSpPr>
              <p:nvPr/>
            </p:nvSpPr>
            <p:spPr bwMode="gray">
              <a:xfrm>
                <a:off x="3295" y="1549"/>
                <a:ext cx="358" cy="577"/>
              </a:xfrm>
              <a:custGeom>
                <a:avLst/>
                <a:gdLst>
                  <a:gd name="T0" fmla="*/ 1537 w 1788"/>
                  <a:gd name="T1" fmla="*/ 501 h 2885"/>
                  <a:gd name="T2" fmla="*/ 1067 w 1788"/>
                  <a:gd name="T3" fmla="*/ 289 h 2885"/>
                  <a:gd name="T4" fmla="*/ 528 w 1788"/>
                  <a:gd name="T5" fmla="*/ 709 h 2885"/>
                  <a:gd name="T6" fmla="*/ 1042 w 1788"/>
                  <a:gd name="T7" fmla="*/ 1230 h 2885"/>
                  <a:gd name="T8" fmla="*/ 1786 w 1788"/>
                  <a:gd name="T9" fmla="*/ 2067 h 2885"/>
                  <a:gd name="T10" fmla="*/ 681 w 1788"/>
                  <a:gd name="T11" fmla="*/ 2885 h 2885"/>
                  <a:gd name="T12" fmla="*/ 162 w 1788"/>
                  <a:gd name="T13" fmla="*/ 2813 h 2885"/>
                  <a:gd name="T14" fmla="*/ 0 w 1788"/>
                  <a:gd name="T15" fmla="*/ 2280 h 2885"/>
                  <a:gd name="T16" fmla="*/ 689 w 1788"/>
                  <a:gd name="T17" fmla="*/ 2582 h 2885"/>
                  <a:gd name="T18" fmla="*/ 1311 w 1788"/>
                  <a:gd name="T19" fmla="*/ 2126 h 2885"/>
                  <a:gd name="T20" fmla="*/ 48 w 1788"/>
                  <a:gd name="T21" fmla="*/ 765 h 2885"/>
                  <a:gd name="T22" fmla="*/ 1019 w 1788"/>
                  <a:gd name="T23" fmla="*/ 0 h 2885"/>
                  <a:gd name="T24" fmla="*/ 1537 w 1788"/>
                  <a:gd name="T25" fmla="*/ 72 h 2885"/>
                  <a:gd name="T26" fmla="*/ 1537 w 1788"/>
                  <a:gd name="T27" fmla="*/ 501 h 28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88" h="2885">
                    <a:moveTo>
                      <a:pt x="1537" y="501"/>
                    </a:moveTo>
                    <a:cubicBezTo>
                      <a:pt x="1537" y="501"/>
                      <a:pt x="1416" y="290"/>
                      <a:pt x="1067" y="289"/>
                    </a:cubicBezTo>
                    <a:cubicBezTo>
                      <a:pt x="718" y="288"/>
                      <a:pt x="529" y="471"/>
                      <a:pt x="528" y="709"/>
                    </a:cubicBezTo>
                    <a:cubicBezTo>
                      <a:pt x="527" y="978"/>
                      <a:pt x="729" y="1079"/>
                      <a:pt x="1042" y="1230"/>
                    </a:cubicBezTo>
                    <a:cubicBezTo>
                      <a:pt x="1340" y="1373"/>
                      <a:pt x="1788" y="1570"/>
                      <a:pt x="1786" y="2067"/>
                    </a:cubicBezTo>
                    <a:cubicBezTo>
                      <a:pt x="1785" y="2513"/>
                      <a:pt x="1390" y="2885"/>
                      <a:pt x="681" y="2885"/>
                    </a:cubicBezTo>
                    <a:cubicBezTo>
                      <a:pt x="463" y="2884"/>
                      <a:pt x="162" y="2813"/>
                      <a:pt x="162" y="2813"/>
                    </a:cubicBezTo>
                    <a:cubicBezTo>
                      <a:pt x="0" y="2280"/>
                      <a:pt x="0" y="2280"/>
                      <a:pt x="0" y="2280"/>
                    </a:cubicBezTo>
                    <a:cubicBezTo>
                      <a:pt x="150" y="2426"/>
                      <a:pt x="416" y="2582"/>
                      <a:pt x="689" y="2582"/>
                    </a:cubicBezTo>
                    <a:cubicBezTo>
                      <a:pt x="973" y="2582"/>
                      <a:pt x="1311" y="2407"/>
                      <a:pt x="1311" y="2126"/>
                    </a:cubicBezTo>
                    <a:cubicBezTo>
                      <a:pt x="1311" y="1583"/>
                      <a:pt x="48" y="1674"/>
                      <a:pt x="48" y="765"/>
                    </a:cubicBezTo>
                    <a:cubicBezTo>
                      <a:pt x="48" y="453"/>
                      <a:pt x="266" y="0"/>
                      <a:pt x="1019" y="0"/>
                    </a:cubicBezTo>
                    <a:cubicBezTo>
                      <a:pt x="1264" y="0"/>
                      <a:pt x="1537" y="72"/>
                      <a:pt x="1537" y="72"/>
                    </a:cubicBezTo>
                    <a:lnTo>
                      <a:pt x="1537" y="501"/>
                    </a:lnTo>
                    <a:close/>
                  </a:path>
                </a:pathLst>
              </a:custGeom>
              <a:solidFill>
                <a:srgbClr val="FF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sp>
        <p:nvSpPr>
          <p:cNvPr id="4" name="スライド番号プレースホルダー 3"/>
          <p:cNvSpPr>
            <a:spLocks noGrp="1"/>
          </p:cNvSpPr>
          <p:nvPr>
            <p:ph type="sldNum" sz="quarter" idx="10"/>
          </p:nvPr>
        </p:nvSpPr>
        <p:spPr/>
        <p:txBody>
          <a:bodyPr/>
          <a:lstStyle/>
          <a:p>
            <a:fld id="{21BE506B-E3F0-41DC-ACB3-31B974666A3A}" type="slidenum">
              <a:rPr lang="de-DE" altLang="ja-JP" smtClean="0"/>
              <a:pPr/>
              <a:t>15</a:t>
            </a:fld>
            <a:endParaRPr lang="de-DE" altLang="ja-JP"/>
          </a:p>
        </p:txBody>
      </p:sp>
      <p:sp>
        <p:nvSpPr>
          <p:cNvPr id="2" name="フッター プレースホルダー 1">
            <a:extLst>
              <a:ext uri="{FF2B5EF4-FFF2-40B4-BE49-F238E27FC236}">
                <a16:creationId xmlns:a16="http://schemas.microsoft.com/office/drawing/2014/main" id="{9400678D-CFC0-44A7-BDC1-D531BC67A3B6}"/>
              </a:ext>
            </a:extLst>
          </p:cNvPr>
          <p:cNvSpPr>
            <a:spLocks noGrp="1"/>
          </p:cNvSpPr>
          <p:nvPr>
            <p:ph type="ftr" sz="quarter" idx="11"/>
          </p:nvPr>
        </p:nvSpPr>
        <p:spPr/>
        <p:txBody>
          <a:bodyPr/>
          <a:lstStyle/>
          <a:p>
            <a:r>
              <a:rPr lang="de-DE" altLang="ja-JP" dirty="0"/>
              <a:t>Copyright 2022 NANJING FUJITSU NANDA SOFTWARE TECHNOLOGY CO., LTD.</a:t>
            </a:r>
          </a:p>
        </p:txBody>
      </p:sp>
    </p:spTree>
    <p:extLst>
      <p:ext uri="{BB962C8B-B14F-4D97-AF65-F5344CB8AC3E}">
        <p14:creationId xmlns:p14="http://schemas.microsoft.com/office/powerpoint/2010/main" val="533484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目录</a:t>
            </a:r>
            <a:endParaRPr kumimoji="1" lang="ja-JP" altLang="en-US" dirty="0"/>
          </a:p>
        </p:txBody>
      </p:sp>
      <p:sp>
        <p:nvSpPr>
          <p:cNvPr id="3" name="内容占位符 2"/>
          <p:cNvSpPr>
            <a:spLocks noGrp="1"/>
          </p:cNvSpPr>
          <p:nvPr>
            <p:ph idx="1"/>
          </p:nvPr>
        </p:nvSpPr>
        <p:spPr/>
        <p:txBody>
          <a:bodyPr/>
          <a:lstStyle/>
          <a:p>
            <a:r>
              <a:rPr lang="en-US" altLang="ja-JP" b="1" i="0" dirty="0">
                <a:solidFill>
                  <a:srgbClr val="121212"/>
                </a:solidFill>
                <a:effectLst/>
                <a:latin typeface="-apple-system"/>
              </a:rPr>
              <a:t>CAN Transceiver</a:t>
            </a:r>
            <a:r>
              <a:rPr lang="ja-JP" altLang="en-US" b="1" i="0" dirty="0">
                <a:solidFill>
                  <a:srgbClr val="121212"/>
                </a:solidFill>
                <a:effectLst/>
                <a:latin typeface="-apple-system"/>
              </a:rPr>
              <a:t>的</a:t>
            </a:r>
            <a:r>
              <a:rPr lang="zh-CN" altLang="en-US" b="1" i="0" dirty="0">
                <a:solidFill>
                  <a:srgbClr val="121212"/>
                </a:solidFill>
                <a:effectLst/>
                <a:latin typeface="-apple-system"/>
              </a:rPr>
              <a:t>主要</a:t>
            </a:r>
            <a:r>
              <a:rPr lang="ja-JP" altLang="en-US" b="1" i="0" dirty="0">
                <a:solidFill>
                  <a:srgbClr val="121212"/>
                </a:solidFill>
                <a:effectLst/>
                <a:latin typeface="-apple-system"/>
              </a:rPr>
              <a:t>功能</a:t>
            </a:r>
            <a:endParaRPr lang="en-US" altLang="ja-JP" b="1" i="0" dirty="0">
              <a:solidFill>
                <a:srgbClr val="121212"/>
              </a:solidFill>
              <a:effectLst/>
              <a:latin typeface="-apple-system"/>
            </a:endParaRPr>
          </a:p>
          <a:p>
            <a:r>
              <a:rPr lang="en-US" altLang="ja-JP" b="1" dirty="0" err="1">
                <a:solidFill>
                  <a:srgbClr val="121212"/>
                </a:solidFill>
                <a:latin typeface="-apple-system"/>
              </a:rPr>
              <a:t>TLE7250</a:t>
            </a:r>
            <a:r>
              <a:rPr lang="zh-CN" altLang="en-US" b="1" dirty="0">
                <a:solidFill>
                  <a:srgbClr val="121212"/>
                </a:solidFill>
                <a:latin typeface="-apple-system"/>
              </a:rPr>
              <a:t>芯片的简单介绍</a:t>
            </a:r>
            <a:endParaRPr lang="en-US" altLang="zh-CN" b="1" dirty="0">
              <a:solidFill>
                <a:srgbClr val="121212"/>
              </a:solidFill>
              <a:latin typeface="-apple-system"/>
            </a:endParaRPr>
          </a:p>
          <a:p>
            <a:r>
              <a:rPr lang="en-US" altLang="ja-JP" b="1" dirty="0" err="1">
                <a:solidFill>
                  <a:srgbClr val="121212"/>
                </a:solidFill>
                <a:latin typeface="-apple-system"/>
              </a:rPr>
              <a:t>AUTOSAR</a:t>
            </a:r>
            <a:r>
              <a:rPr lang="en-US" altLang="ja-JP" b="1" dirty="0">
                <a:solidFill>
                  <a:srgbClr val="121212"/>
                </a:solidFill>
                <a:latin typeface="-apple-system"/>
              </a:rPr>
              <a:t> </a:t>
            </a:r>
            <a:r>
              <a:rPr lang="zh-CN" altLang="en-US" b="1" dirty="0">
                <a:solidFill>
                  <a:srgbClr val="121212"/>
                </a:solidFill>
                <a:latin typeface="-apple-system"/>
              </a:rPr>
              <a:t>的</a:t>
            </a:r>
            <a:r>
              <a:rPr lang="en-US" altLang="ja-JP" b="1" i="0" dirty="0">
                <a:solidFill>
                  <a:srgbClr val="121212"/>
                </a:solidFill>
                <a:effectLst/>
                <a:latin typeface="-apple-system"/>
              </a:rPr>
              <a:t>CAN </a:t>
            </a:r>
            <a:r>
              <a:rPr lang="en-US" altLang="ja-JP" b="1" i="0" dirty="0" err="1">
                <a:solidFill>
                  <a:srgbClr val="121212"/>
                </a:solidFill>
                <a:effectLst/>
                <a:latin typeface="-apple-system"/>
              </a:rPr>
              <a:t>Trcv</a:t>
            </a:r>
            <a:r>
              <a:rPr lang="en-US" altLang="ja-JP" b="1" i="0" dirty="0">
                <a:solidFill>
                  <a:srgbClr val="121212"/>
                </a:solidFill>
                <a:effectLst/>
                <a:latin typeface="-apple-system"/>
              </a:rPr>
              <a:t> </a:t>
            </a:r>
            <a:r>
              <a:rPr lang="ja-JP" altLang="en-US" b="1" i="0" dirty="0">
                <a:solidFill>
                  <a:srgbClr val="121212"/>
                </a:solidFill>
                <a:effectLst/>
                <a:latin typeface="-apple-system"/>
              </a:rPr>
              <a:t>模块</a:t>
            </a:r>
            <a:endParaRPr lang="en-US" altLang="ja-JP" b="1" dirty="0">
              <a:solidFill>
                <a:srgbClr val="121212"/>
              </a:solidFill>
              <a:latin typeface="-apple-system"/>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7" name="スライド番号プレースホルダー 6"/>
          <p:cNvSpPr>
            <a:spLocks noGrp="1"/>
          </p:cNvSpPr>
          <p:nvPr>
            <p:ph type="sldNum" sz="quarter" idx="10"/>
          </p:nvPr>
        </p:nvSpPr>
        <p:spPr/>
        <p:txBody>
          <a:bodyPr/>
          <a:lstStyle/>
          <a:p>
            <a:fld id="{21BE506B-E3F0-41DC-ACB3-31B974666A3A}" type="slidenum">
              <a:rPr lang="de-DE" altLang="ja-JP" smtClean="0"/>
              <a:pPr/>
              <a:t>1</a:t>
            </a:fld>
            <a:endParaRPr lang="de-DE" altLang="ja-JP"/>
          </a:p>
        </p:txBody>
      </p:sp>
    </p:spTree>
    <p:extLst>
      <p:ext uri="{BB962C8B-B14F-4D97-AF65-F5344CB8AC3E}">
        <p14:creationId xmlns:p14="http://schemas.microsoft.com/office/powerpoint/2010/main" val="164290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235E1825-2343-3423-315A-6AABEE4DFA28}"/>
              </a:ext>
            </a:extLst>
          </p:cNvPr>
          <p:cNvPicPr>
            <a:picLocks noChangeAspect="1"/>
          </p:cNvPicPr>
          <p:nvPr/>
        </p:nvPicPr>
        <p:blipFill>
          <a:blip r:embed="rId3"/>
          <a:stretch>
            <a:fillRect/>
          </a:stretch>
        </p:blipFill>
        <p:spPr>
          <a:xfrm>
            <a:off x="395998" y="2636912"/>
            <a:ext cx="3714286" cy="2657143"/>
          </a:xfrm>
          <a:prstGeom prst="rect">
            <a:avLst/>
          </a:prstGeom>
        </p:spPr>
      </p:pic>
      <p:sp>
        <p:nvSpPr>
          <p:cNvPr id="2" name="标题 1"/>
          <p:cNvSpPr>
            <a:spLocks noGrp="1"/>
          </p:cNvSpPr>
          <p:nvPr>
            <p:ph type="title"/>
          </p:nvPr>
        </p:nvSpPr>
        <p:spPr/>
        <p:txBody>
          <a:bodyPr/>
          <a:lstStyle/>
          <a:p>
            <a:r>
              <a:rPr lang="en-US" altLang="ja-JP" b="1" i="0" dirty="0">
                <a:solidFill>
                  <a:srgbClr val="121212"/>
                </a:solidFill>
                <a:effectLst/>
                <a:latin typeface="-apple-system"/>
              </a:rPr>
              <a:t>CAN Transceiver</a:t>
            </a:r>
            <a:r>
              <a:rPr lang="ja-JP" altLang="en-US" b="1" i="0" dirty="0">
                <a:solidFill>
                  <a:srgbClr val="121212"/>
                </a:solidFill>
                <a:effectLst/>
                <a:latin typeface="-apple-system"/>
              </a:rPr>
              <a:t>的</a:t>
            </a:r>
            <a:r>
              <a:rPr lang="zh-CN" altLang="en-US" b="1" i="0" dirty="0">
                <a:solidFill>
                  <a:srgbClr val="121212"/>
                </a:solidFill>
                <a:effectLst/>
                <a:latin typeface="-apple-system"/>
              </a:rPr>
              <a:t>主要</a:t>
            </a:r>
            <a:r>
              <a:rPr lang="ja-JP" altLang="en-US" b="1" i="0" dirty="0">
                <a:solidFill>
                  <a:srgbClr val="121212"/>
                </a:solidFill>
                <a:effectLst/>
                <a:latin typeface="-apple-system"/>
              </a:rPr>
              <a:t>功能</a:t>
            </a:r>
            <a:endParaRPr lang="en-US" altLang="ja-JP" b="1" i="0" dirty="0">
              <a:solidFill>
                <a:srgbClr val="121212"/>
              </a:solidFill>
              <a:effectLst/>
              <a:latin typeface="-apple-system"/>
            </a:endParaRPr>
          </a:p>
        </p:txBody>
      </p:sp>
      <p:sp>
        <p:nvSpPr>
          <p:cNvPr id="3" name="内容占位符 2"/>
          <p:cNvSpPr>
            <a:spLocks noGrp="1"/>
          </p:cNvSpPr>
          <p:nvPr>
            <p:ph idx="1"/>
          </p:nvPr>
        </p:nvSpPr>
        <p:spPr>
          <a:xfrm>
            <a:off x="168275" y="810543"/>
            <a:ext cx="8786813" cy="5592763"/>
          </a:xfrm>
        </p:spPr>
        <p:txBody>
          <a:bodyPr/>
          <a:lstStyle/>
          <a:p>
            <a:r>
              <a:rPr lang="en-US" altLang="zh-CN" sz="2000" dirty="0"/>
              <a:t>CAN</a:t>
            </a:r>
            <a:r>
              <a:rPr lang="zh-CN" altLang="en-US" sz="2000" dirty="0"/>
              <a:t>收发器</a:t>
            </a:r>
            <a:r>
              <a:rPr lang="en-US" altLang="zh-CN" sz="2000" dirty="0"/>
              <a:t>(CAN Transceiver Hardware)</a:t>
            </a:r>
            <a:r>
              <a:rPr lang="zh-CN" altLang="en-US" sz="2000" dirty="0"/>
              <a:t>是一种转换芯片。</a:t>
            </a:r>
            <a:endParaRPr lang="en-US" altLang="zh-CN" sz="2000" dirty="0"/>
          </a:p>
          <a:p>
            <a:r>
              <a:rPr lang="zh-CN" altLang="en-US" sz="2000" dirty="0"/>
              <a:t>主要工作内容为，接收</a:t>
            </a:r>
            <a:r>
              <a:rPr lang="en-US" altLang="zh-CN" sz="2000" dirty="0"/>
              <a:t>CAN</a:t>
            </a:r>
            <a:r>
              <a:rPr lang="zh-CN" altLang="en-US" sz="2000" dirty="0"/>
              <a:t> </a:t>
            </a:r>
            <a:r>
              <a:rPr lang="en-US" altLang="zh-CN" sz="2000" dirty="0"/>
              <a:t>bus</a:t>
            </a:r>
            <a:r>
              <a:rPr lang="zh-CN" altLang="en-US" sz="2000" dirty="0"/>
              <a:t>上的网络信息（</a:t>
            </a:r>
            <a:r>
              <a:rPr lang="en-US" altLang="zh-CN" sz="2000" dirty="0"/>
              <a:t>CAN Frame</a:t>
            </a:r>
            <a:r>
              <a:rPr lang="zh-CN" altLang="en-US" sz="2000" dirty="0"/>
              <a:t>）相关的信号</a:t>
            </a:r>
            <a:r>
              <a:rPr lang="zh-CN" altLang="en-US" sz="2000" dirty="0">
                <a:solidFill>
                  <a:srgbClr val="FF0000"/>
                </a:solidFill>
              </a:rPr>
              <a:t>电平</a:t>
            </a:r>
            <a:r>
              <a:rPr lang="zh-CN" altLang="en-US" sz="2000" dirty="0"/>
              <a:t>并将其转化为逻辑信息</a:t>
            </a:r>
            <a:r>
              <a:rPr lang="zh-CN" altLang="en-US" sz="2000" dirty="0">
                <a:solidFill>
                  <a:srgbClr val="FF0000"/>
                </a:solidFill>
              </a:rPr>
              <a:t>电平</a:t>
            </a:r>
            <a:r>
              <a:rPr lang="zh-CN" altLang="en-US" sz="2000" dirty="0"/>
              <a:t>转发给</a:t>
            </a:r>
            <a:r>
              <a:rPr lang="en-US" altLang="zh-CN" sz="2000" dirty="0"/>
              <a:t>CAN Controller,</a:t>
            </a:r>
            <a:r>
              <a:rPr lang="zh-CN" altLang="en-US" sz="2000" dirty="0"/>
              <a:t>接收从</a:t>
            </a:r>
            <a:r>
              <a:rPr lang="en-US" altLang="zh-CN" sz="2000" dirty="0"/>
              <a:t>CAN Controller</a:t>
            </a:r>
            <a:r>
              <a:rPr lang="zh-CN" altLang="en-US" sz="2000" dirty="0"/>
              <a:t>传输过来的逻辑</a:t>
            </a:r>
            <a:r>
              <a:rPr lang="zh-CN" altLang="en-US" sz="2000" dirty="0">
                <a:solidFill>
                  <a:srgbClr val="FF0000"/>
                </a:solidFill>
              </a:rPr>
              <a:t>电平</a:t>
            </a:r>
            <a:r>
              <a:rPr lang="zh-CN" altLang="en-US" sz="2000" dirty="0"/>
              <a:t>信息并将其转化为信号</a:t>
            </a:r>
            <a:r>
              <a:rPr lang="zh-CN" altLang="en-US" sz="2000" dirty="0">
                <a:solidFill>
                  <a:srgbClr val="FF0000"/>
                </a:solidFill>
              </a:rPr>
              <a:t>电平</a:t>
            </a:r>
            <a:r>
              <a:rPr lang="zh-CN" altLang="en-US" sz="2000" dirty="0"/>
              <a:t>传从到</a:t>
            </a:r>
            <a:r>
              <a:rPr lang="en-US" altLang="zh-CN" sz="2000" dirty="0"/>
              <a:t>CAN bus</a:t>
            </a:r>
            <a:r>
              <a:rPr lang="zh-CN" altLang="en-US" sz="2000" dirty="0"/>
              <a:t>上。</a:t>
            </a:r>
            <a:endParaRPr lang="en-US" altLang="zh-CN" sz="2000" dirty="0"/>
          </a:p>
          <a:p>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2</a:t>
            </a:fld>
            <a:endParaRPr lang="de-DE" altLang="ja-JP"/>
          </a:p>
        </p:txBody>
      </p:sp>
    </p:spTree>
    <p:extLst>
      <p:ext uri="{BB962C8B-B14F-4D97-AF65-F5344CB8AC3E}">
        <p14:creationId xmlns:p14="http://schemas.microsoft.com/office/powerpoint/2010/main" val="42732784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60F17401-16EE-8651-76E6-4B52CBC49ED8}"/>
              </a:ext>
            </a:extLst>
          </p:cNvPr>
          <p:cNvPicPr>
            <a:picLocks noChangeAspect="1"/>
          </p:cNvPicPr>
          <p:nvPr/>
        </p:nvPicPr>
        <p:blipFill>
          <a:blip r:embed="rId3"/>
          <a:stretch>
            <a:fillRect/>
          </a:stretch>
        </p:blipFill>
        <p:spPr>
          <a:xfrm>
            <a:off x="371881" y="1594719"/>
            <a:ext cx="6288351" cy="4739405"/>
          </a:xfrm>
          <a:prstGeom prst="rect">
            <a:avLst/>
          </a:prstGeom>
        </p:spPr>
      </p:pic>
      <p:sp>
        <p:nvSpPr>
          <p:cNvPr id="3" name="内容占位符 2"/>
          <p:cNvSpPr>
            <a:spLocks noGrp="1"/>
          </p:cNvSpPr>
          <p:nvPr>
            <p:ph idx="1"/>
          </p:nvPr>
        </p:nvSpPr>
        <p:spPr>
          <a:xfrm>
            <a:off x="371881" y="796558"/>
            <a:ext cx="8583207" cy="5537567"/>
          </a:xfrm>
        </p:spPr>
        <p:txBody>
          <a:bodyPr/>
          <a:lstStyle/>
          <a:p>
            <a:r>
              <a:rPr lang="zh-CN" altLang="en-US" sz="2000" dirty="0"/>
              <a:t>芯片在</a:t>
            </a:r>
            <a:r>
              <a:rPr lang="en-US" altLang="zh-CN" sz="2000" dirty="0" err="1"/>
              <a:t>M8</a:t>
            </a:r>
            <a:r>
              <a:rPr lang="en-US" altLang="zh-CN" sz="2000" dirty="0"/>
              <a:t> TB</a:t>
            </a:r>
            <a:r>
              <a:rPr lang="zh-CN" altLang="en-US" sz="2000" dirty="0"/>
              <a:t>板上的实装：</a:t>
            </a:r>
            <a:br>
              <a:rPr lang="en-US" altLang="zh-CN" sz="2000" dirty="0"/>
            </a:br>
            <a:br>
              <a:rPr lang="en-US" altLang="zh-CN" sz="2000" dirty="0"/>
            </a:br>
            <a:endParaRPr lang="en-US" altLang="ja-JP" sz="1600" dirty="0"/>
          </a:p>
        </p:txBody>
      </p:sp>
      <p:sp>
        <p:nvSpPr>
          <p:cNvPr id="2" name="标题 1"/>
          <p:cNvSpPr>
            <a:spLocks noGrp="1"/>
          </p:cNvSpPr>
          <p:nvPr>
            <p:ph type="title"/>
          </p:nvPr>
        </p:nvSpPr>
        <p:spPr/>
        <p:txBody>
          <a:bodyPr/>
          <a:lstStyle/>
          <a:p>
            <a:r>
              <a:rPr lang="en-US" altLang="ja-JP" b="1" dirty="0" err="1">
                <a:solidFill>
                  <a:srgbClr val="121212"/>
                </a:solidFill>
                <a:latin typeface="-apple-system"/>
              </a:rPr>
              <a:t>TLE7250</a:t>
            </a:r>
            <a:r>
              <a:rPr lang="zh-CN" altLang="en-US" b="1" dirty="0">
                <a:solidFill>
                  <a:srgbClr val="121212"/>
                </a:solidFill>
                <a:latin typeface="-apple-system"/>
              </a:rPr>
              <a:t>芯片的简单介绍</a:t>
            </a:r>
            <a:endParaRPr lang="en-US" altLang="zh-CN" b="1" dirty="0">
              <a:solidFill>
                <a:srgbClr val="121212"/>
              </a:solidFill>
              <a:latin typeface="-apple-system"/>
            </a:endParaRPr>
          </a:p>
        </p:txBody>
      </p:sp>
      <p:sp>
        <p:nvSpPr>
          <p:cNvPr id="5" name="页脚占位符 4"/>
          <p:cNvSpPr>
            <a:spLocks noGrp="1"/>
          </p:cNvSpPr>
          <p:nvPr>
            <p:ph type="ftr" sz="quarter" idx="11"/>
          </p:nvPr>
        </p:nvSpPr>
        <p:spPr/>
        <p:txBody>
          <a:bodyPr/>
          <a:lstStyle/>
          <a:p>
            <a:r>
              <a:rPr lang="de-DE" altLang="ja-JP"/>
              <a:t>Copyright 2022 NANJING FUJITSU NANDA SOFTWARE TECHNOLOGY CO., LTD.</a:t>
            </a:r>
            <a:endParaRPr lang="de-DE" altLang="ja-JP" dirty="0"/>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3</a:t>
            </a:fld>
            <a:endParaRPr lang="de-DE" altLang="ja-JP"/>
          </a:p>
        </p:txBody>
      </p:sp>
      <p:sp>
        <p:nvSpPr>
          <p:cNvPr id="8" name="矩形 7">
            <a:extLst>
              <a:ext uri="{FF2B5EF4-FFF2-40B4-BE49-F238E27FC236}">
                <a16:creationId xmlns:a16="http://schemas.microsoft.com/office/drawing/2014/main" id="{A95960BE-031A-6814-BF55-D020B7CBF50E}"/>
              </a:ext>
            </a:extLst>
          </p:cNvPr>
          <p:cNvSpPr/>
          <p:nvPr/>
        </p:nvSpPr>
        <p:spPr>
          <a:xfrm>
            <a:off x="3131840" y="1594719"/>
            <a:ext cx="936104" cy="1186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10" name="文本框 9">
            <a:extLst>
              <a:ext uri="{FF2B5EF4-FFF2-40B4-BE49-F238E27FC236}">
                <a16:creationId xmlns:a16="http://schemas.microsoft.com/office/drawing/2014/main" id="{D5AAA857-709D-7D04-89C0-6287B475859B}"/>
              </a:ext>
            </a:extLst>
          </p:cNvPr>
          <p:cNvSpPr txBox="1"/>
          <p:nvPr/>
        </p:nvSpPr>
        <p:spPr>
          <a:xfrm>
            <a:off x="2739081" y="1027145"/>
            <a:ext cx="1718880" cy="369332"/>
          </a:xfrm>
          <a:prstGeom prst="rect">
            <a:avLst/>
          </a:prstGeom>
          <a:noFill/>
        </p:spPr>
        <p:txBody>
          <a:bodyPr wrap="square" rtlCol="0">
            <a:spAutoFit/>
          </a:bodyPr>
          <a:lstStyle/>
          <a:p>
            <a:r>
              <a:rPr kumimoji="1" lang="en-US" altLang="ja-JP" dirty="0">
                <a:solidFill>
                  <a:srgbClr val="FF0000"/>
                </a:solidFill>
                <a:latin typeface="Meiryo UI" panose="020B0604030504040204" pitchFamily="34" charset="-128"/>
                <a:ea typeface="Meiryo UI" panose="020B0604030504040204" pitchFamily="34" charset="-128"/>
                <a:cs typeface="Meiryo UI" panose="020B0604030504040204" pitchFamily="34" charset="-128"/>
              </a:rPr>
              <a:t>CAN </a:t>
            </a:r>
            <a:r>
              <a:rPr kumimoji="1" lang="zh-CN" altLang="en-US" dirty="0">
                <a:solidFill>
                  <a:srgbClr val="FF0000"/>
                </a:solidFill>
                <a:latin typeface="Meiryo UI" panose="020B0604030504040204" pitchFamily="34" charset="-128"/>
                <a:ea typeface="Meiryo UI" panose="020B0604030504040204" pitchFamily="34" charset="-128"/>
                <a:cs typeface="Meiryo UI" panose="020B0604030504040204" pitchFamily="34" charset="-128"/>
              </a:rPr>
              <a:t>收发器</a:t>
            </a:r>
            <a:endParaRPr kumimoji="1" lang="ja-JP" altLang="en-US" dirty="0" err="1">
              <a:solidFill>
                <a:srgbClr val="FF0000"/>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12" name="直接箭头连接符 11">
            <a:extLst>
              <a:ext uri="{FF2B5EF4-FFF2-40B4-BE49-F238E27FC236}">
                <a16:creationId xmlns:a16="http://schemas.microsoft.com/office/drawing/2014/main" id="{67D750D6-1815-DBEB-0929-2F5C7512F808}"/>
              </a:ext>
            </a:extLst>
          </p:cNvPr>
          <p:cNvCxnSpPr>
            <a:stCxn id="10" idx="2"/>
            <a:endCxn id="8" idx="0"/>
          </p:cNvCxnSpPr>
          <p:nvPr/>
        </p:nvCxnSpPr>
        <p:spPr bwMode="auto">
          <a:xfrm>
            <a:off x="3598521" y="1396477"/>
            <a:ext cx="1371" cy="198242"/>
          </a:xfrm>
          <a:prstGeom prst="straightConnector1">
            <a:avLst/>
          </a:prstGeom>
          <a:gradFill rotWithShape="0">
            <a:gsLst>
              <a:gs pos="0">
                <a:srgbClr val="FFFFFF"/>
              </a:gs>
              <a:gs pos="100000">
                <a:srgbClr val="CACAC7"/>
              </a:gs>
            </a:gsLst>
            <a:lin ang="5400000" scaled="1"/>
          </a:gra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3" name="矩形 12">
            <a:extLst>
              <a:ext uri="{FF2B5EF4-FFF2-40B4-BE49-F238E27FC236}">
                <a16:creationId xmlns:a16="http://schemas.microsoft.com/office/drawing/2014/main" id="{93051CC4-DE7A-CCA8-51C5-E8AB3757E3F2}"/>
              </a:ext>
            </a:extLst>
          </p:cNvPr>
          <p:cNvSpPr/>
          <p:nvPr/>
        </p:nvSpPr>
        <p:spPr>
          <a:xfrm>
            <a:off x="4467486" y="1638062"/>
            <a:ext cx="936104" cy="11862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14" name="文本框 13">
            <a:extLst>
              <a:ext uri="{FF2B5EF4-FFF2-40B4-BE49-F238E27FC236}">
                <a16:creationId xmlns:a16="http://schemas.microsoft.com/office/drawing/2014/main" id="{6753F35B-FE5F-0EA5-35D9-830925DA5A2D}"/>
              </a:ext>
            </a:extLst>
          </p:cNvPr>
          <p:cNvSpPr txBox="1"/>
          <p:nvPr/>
        </p:nvSpPr>
        <p:spPr>
          <a:xfrm>
            <a:off x="4076098" y="1011238"/>
            <a:ext cx="1718880" cy="369332"/>
          </a:xfrm>
          <a:prstGeom prst="rect">
            <a:avLst/>
          </a:prstGeom>
          <a:noFill/>
        </p:spPr>
        <p:txBody>
          <a:bodyPr wrap="square" rtlCol="0">
            <a:spAutoFit/>
          </a:bodyPr>
          <a:lstStyle/>
          <a:p>
            <a:r>
              <a:rPr kumimoji="1" lang="en-US" altLang="ja-JP" dirty="0">
                <a:solidFill>
                  <a:srgbClr val="FF0000"/>
                </a:solidFill>
                <a:latin typeface="Meiryo UI" panose="020B0604030504040204" pitchFamily="34" charset="-128"/>
                <a:ea typeface="Meiryo UI" panose="020B0604030504040204" pitchFamily="34" charset="-128"/>
                <a:cs typeface="Meiryo UI" panose="020B0604030504040204" pitchFamily="34" charset="-128"/>
              </a:rPr>
              <a:t>CAN</a:t>
            </a:r>
            <a:r>
              <a:rPr kumimoji="1" lang="zh-CN" altLang="en-US" dirty="0">
                <a:solidFill>
                  <a:srgbClr val="FF0000"/>
                </a:solidFill>
                <a:latin typeface="Meiryo UI" panose="020B0604030504040204" pitchFamily="34" charset="-128"/>
                <a:ea typeface="Meiryo UI" panose="020B0604030504040204" pitchFamily="34" charset="-128"/>
                <a:cs typeface="Meiryo UI" panose="020B0604030504040204" pitchFamily="34" charset="-128"/>
              </a:rPr>
              <a:t>线接口</a:t>
            </a:r>
            <a:endParaRPr kumimoji="1" lang="ja-JP" altLang="en-US" dirty="0" err="1">
              <a:solidFill>
                <a:srgbClr val="FF0000"/>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15" name="直接箭头连接符 14">
            <a:extLst>
              <a:ext uri="{FF2B5EF4-FFF2-40B4-BE49-F238E27FC236}">
                <a16:creationId xmlns:a16="http://schemas.microsoft.com/office/drawing/2014/main" id="{45A51158-0331-F26F-57E9-08FDE45C036C}"/>
              </a:ext>
            </a:extLst>
          </p:cNvPr>
          <p:cNvCxnSpPr>
            <a:stCxn id="14" idx="2"/>
          </p:cNvCxnSpPr>
          <p:nvPr/>
        </p:nvCxnSpPr>
        <p:spPr bwMode="auto">
          <a:xfrm>
            <a:off x="4935538" y="1380570"/>
            <a:ext cx="0" cy="257491"/>
          </a:xfrm>
          <a:prstGeom prst="straightConnector1">
            <a:avLst/>
          </a:prstGeom>
          <a:gradFill rotWithShape="0">
            <a:gsLst>
              <a:gs pos="0">
                <a:srgbClr val="FFFFFF"/>
              </a:gs>
              <a:gs pos="100000">
                <a:srgbClr val="CACAC7"/>
              </a:gs>
            </a:gsLst>
            <a:lin ang="5400000" scaled="1"/>
          </a:gra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
        <p:nvSpPr>
          <p:cNvPr id="19" name="矩形 18">
            <a:extLst>
              <a:ext uri="{FF2B5EF4-FFF2-40B4-BE49-F238E27FC236}">
                <a16:creationId xmlns:a16="http://schemas.microsoft.com/office/drawing/2014/main" id="{5BA1DBED-9AE4-1D9C-1F58-07A04693DFC8}"/>
              </a:ext>
            </a:extLst>
          </p:cNvPr>
          <p:cNvSpPr/>
          <p:nvPr/>
        </p:nvSpPr>
        <p:spPr>
          <a:xfrm>
            <a:off x="1281886" y="2687673"/>
            <a:ext cx="1220638" cy="20690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20" name="文本框 19">
            <a:extLst>
              <a:ext uri="{FF2B5EF4-FFF2-40B4-BE49-F238E27FC236}">
                <a16:creationId xmlns:a16="http://schemas.microsoft.com/office/drawing/2014/main" id="{7AE60D78-77E2-70AD-B938-972B31C1C6AA}"/>
              </a:ext>
            </a:extLst>
          </p:cNvPr>
          <p:cNvSpPr txBox="1"/>
          <p:nvPr/>
        </p:nvSpPr>
        <p:spPr>
          <a:xfrm>
            <a:off x="473948" y="1090965"/>
            <a:ext cx="2836514" cy="369332"/>
          </a:xfrm>
          <a:prstGeom prst="rect">
            <a:avLst/>
          </a:prstGeom>
          <a:noFill/>
        </p:spPr>
        <p:txBody>
          <a:bodyPr wrap="square" rtlCol="0">
            <a:spAutoFit/>
          </a:bodyPr>
          <a:lstStyle/>
          <a:p>
            <a:r>
              <a:rPr kumimoji="1" lang="zh-CN" altLang="en-US" dirty="0">
                <a:solidFill>
                  <a:srgbClr val="FF0000"/>
                </a:solidFill>
                <a:latin typeface="Meiryo UI" panose="020B0604030504040204" pitchFamily="34" charset="-128"/>
                <a:ea typeface="Meiryo UI" panose="020B0604030504040204" pitchFamily="34" charset="-128"/>
                <a:cs typeface="Meiryo UI" panose="020B0604030504040204" pitchFamily="34" charset="-128"/>
              </a:rPr>
              <a:t>电压电平转换器</a:t>
            </a:r>
            <a:endParaRPr kumimoji="1" lang="ja-JP" altLang="en-US" dirty="0" err="1">
              <a:solidFill>
                <a:srgbClr val="FF0000"/>
              </a:solidFill>
              <a:latin typeface="Meiryo UI" panose="020B0604030504040204" pitchFamily="34" charset="-128"/>
              <a:ea typeface="Meiryo UI" panose="020B0604030504040204" pitchFamily="34" charset="-128"/>
              <a:cs typeface="Meiryo UI" panose="020B0604030504040204" pitchFamily="34" charset="-128"/>
            </a:endParaRPr>
          </a:p>
        </p:txBody>
      </p:sp>
      <p:cxnSp>
        <p:nvCxnSpPr>
          <p:cNvPr id="21" name="直接箭头连接符 20">
            <a:extLst>
              <a:ext uri="{FF2B5EF4-FFF2-40B4-BE49-F238E27FC236}">
                <a16:creationId xmlns:a16="http://schemas.microsoft.com/office/drawing/2014/main" id="{377B8663-309C-4421-84B1-5074E170CD36}"/>
              </a:ext>
            </a:extLst>
          </p:cNvPr>
          <p:cNvCxnSpPr>
            <a:cxnSpLocks/>
            <a:stCxn id="20" idx="2"/>
            <a:endCxn id="19" idx="0"/>
          </p:cNvCxnSpPr>
          <p:nvPr/>
        </p:nvCxnSpPr>
        <p:spPr bwMode="auto">
          <a:xfrm>
            <a:off x="1892205" y="1460297"/>
            <a:ext cx="0" cy="1227376"/>
          </a:xfrm>
          <a:prstGeom prst="straightConnector1">
            <a:avLst/>
          </a:prstGeom>
          <a:gradFill rotWithShape="0">
            <a:gsLst>
              <a:gs pos="0">
                <a:srgbClr val="FFFFFF"/>
              </a:gs>
              <a:gs pos="100000">
                <a:srgbClr val="CACAC7"/>
              </a:gs>
            </a:gsLst>
            <a:lin ang="5400000" scaled="1"/>
          </a:gradFill>
          <a:ln w="9525" cap="flat" cmpd="sng" algn="ctr">
            <a:solidFill>
              <a:srgbClr val="FF0000"/>
            </a:solidFill>
            <a:prstDash val="solid"/>
            <a:round/>
            <a:headEnd type="none" w="med" len="med"/>
            <a:tailEnd type="triangle"/>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p:spPr>
      </p:cxnSp>
    </p:spTree>
    <p:extLst>
      <p:ext uri="{BB962C8B-B14F-4D97-AF65-F5344CB8AC3E}">
        <p14:creationId xmlns:p14="http://schemas.microsoft.com/office/powerpoint/2010/main" val="7762392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3A9EB98C-0227-31D1-61B5-681BEE077CED}"/>
              </a:ext>
            </a:extLst>
          </p:cNvPr>
          <p:cNvSpPr txBox="1"/>
          <p:nvPr/>
        </p:nvSpPr>
        <p:spPr>
          <a:xfrm>
            <a:off x="168276" y="3120562"/>
            <a:ext cx="8580188" cy="2308324"/>
          </a:xfrm>
          <a:prstGeom prst="rect">
            <a:avLst/>
          </a:prstGeom>
          <a:noFill/>
        </p:spPr>
        <p:txBody>
          <a:bodyPr wrap="square" rtlCol="0">
            <a:spAutoFit/>
          </a:bodyPr>
          <a:lstStyle/>
          <a:p>
            <a:pPr algn="l"/>
            <a:r>
              <a:rPr lang="en-US" altLang="ja-JP" b="1" i="0" dirty="0">
                <a:solidFill>
                  <a:srgbClr val="121212"/>
                </a:solidFill>
                <a:effectLst/>
                <a:latin typeface="-apple-system"/>
              </a:rPr>
              <a:t>V</a:t>
            </a:r>
            <a:r>
              <a:rPr lang="en-US" altLang="zh-CN" b="1" i="0" dirty="0">
                <a:solidFill>
                  <a:srgbClr val="121212"/>
                </a:solidFill>
                <a:effectLst/>
                <a:latin typeface="-apple-system"/>
              </a:rPr>
              <a:t>cc </a:t>
            </a:r>
            <a:r>
              <a:rPr lang="zh-CN" altLang="en-US" b="1" i="0" dirty="0">
                <a:solidFill>
                  <a:srgbClr val="121212"/>
                </a:solidFill>
                <a:effectLst/>
                <a:latin typeface="-apple-system"/>
              </a:rPr>
              <a:t>：</a:t>
            </a:r>
            <a:endParaRPr lang="en-US" altLang="zh-CN" b="1" i="0" dirty="0">
              <a:solidFill>
                <a:srgbClr val="121212"/>
              </a:solidFill>
              <a:effectLst/>
              <a:latin typeface="-apple-system"/>
            </a:endParaRPr>
          </a:p>
          <a:p>
            <a:pPr algn="l"/>
            <a:r>
              <a:rPr lang="zh-CN" altLang="en-US" sz="1200" dirty="0">
                <a:solidFill>
                  <a:srgbClr val="121212"/>
                </a:solidFill>
                <a:latin typeface="-apple-system"/>
              </a:rPr>
              <a:t>正常运行时的电压范围为</a:t>
            </a:r>
            <a:r>
              <a:rPr lang="en-US" altLang="zh-CN" sz="1200" dirty="0">
                <a:solidFill>
                  <a:srgbClr val="121212"/>
                </a:solidFill>
                <a:latin typeface="-apple-system"/>
              </a:rPr>
              <a:t>4.5 V&lt;Vcc&lt;5.5 V</a:t>
            </a:r>
            <a:r>
              <a:rPr lang="zh-CN" altLang="en-US" sz="1200" dirty="0">
                <a:solidFill>
                  <a:srgbClr val="121212"/>
                </a:solidFill>
                <a:latin typeface="-apple-system"/>
              </a:rPr>
              <a:t>，电压</a:t>
            </a:r>
            <a:r>
              <a:rPr lang="en-US" altLang="zh-CN" sz="1200" dirty="0">
                <a:solidFill>
                  <a:srgbClr val="121212"/>
                </a:solidFill>
                <a:latin typeface="-apple-system"/>
              </a:rPr>
              <a:t>Vcc&gt;6 V</a:t>
            </a:r>
            <a:r>
              <a:rPr lang="zh-CN" altLang="en-US" sz="1200" dirty="0">
                <a:solidFill>
                  <a:srgbClr val="121212"/>
                </a:solidFill>
                <a:latin typeface="-apple-system"/>
              </a:rPr>
              <a:t>就可能损坏设备。</a:t>
            </a:r>
            <a:endParaRPr lang="en-US" altLang="zh-CN" sz="1200" dirty="0">
              <a:solidFill>
                <a:srgbClr val="121212"/>
              </a:solidFill>
              <a:latin typeface="-apple-system"/>
            </a:endParaRPr>
          </a:p>
          <a:p>
            <a:pPr algn="l"/>
            <a:r>
              <a:rPr lang="zh-CN" altLang="en-US" sz="1200" dirty="0">
                <a:solidFill>
                  <a:srgbClr val="121212"/>
                </a:solidFill>
                <a:latin typeface="-apple-system"/>
              </a:rPr>
              <a:t>但是如果</a:t>
            </a:r>
            <a:r>
              <a:rPr lang="en-US" altLang="zh-CN" sz="1200" dirty="0">
                <a:solidFill>
                  <a:srgbClr val="121212"/>
                </a:solidFill>
                <a:latin typeface="-apple-system"/>
              </a:rPr>
              <a:t>Vcc</a:t>
            </a:r>
            <a:r>
              <a:rPr lang="zh-CN" altLang="en-US" sz="1200" dirty="0">
                <a:solidFill>
                  <a:srgbClr val="121212"/>
                </a:solidFill>
                <a:latin typeface="-apple-system"/>
              </a:rPr>
              <a:t>小于欠压阈值</a:t>
            </a:r>
            <a:r>
              <a:rPr lang="en-US" altLang="zh-CN" sz="1200" dirty="0">
                <a:solidFill>
                  <a:srgbClr val="121212"/>
                </a:solidFill>
                <a:latin typeface="-apple-system"/>
              </a:rPr>
              <a:t>Vcc_uv,</a:t>
            </a:r>
            <a:r>
              <a:rPr lang="zh-CN" altLang="en-US" sz="1200" dirty="0">
                <a:solidFill>
                  <a:srgbClr val="121212"/>
                </a:solidFill>
                <a:latin typeface="-apple-system"/>
              </a:rPr>
              <a:t>发送器会被禁用，</a:t>
            </a:r>
            <a:r>
              <a:rPr lang="en-US" altLang="zh-CN" sz="1200" dirty="0" err="1">
                <a:solidFill>
                  <a:srgbClr val="121212"/>
                </a:solidFill>
                <a:latin typeface="-apple-system"/>
              </a:rPr>
              <a:t>3.65V</a:t>
            </a:r>
            <a:r>
              <a:rPr lang="en-US" altLang="zh-CN" sz="1200" dirty="0">
                <a:solidFill>
                  <a:srgbClr val="121212"/>
                </a:solidFill>
                <a:latin typeface="-apple-system"/>
              </a:rPr>
              <a:t>&lt;Vcc_uv&lt;</a:t>
            </a:r>
            <a:r>
              <a:rPr lang="en-US" altLang="zh-CN" sz="1200" dirty="0" err="1">
                <a:solidFill>
                  <a:srgbClr val="121212"/>
                </a:solidFill>
                <a:latin typeface="-apple-system"/>
              </a:rPr>
              <a:t>4.3V</a:t>
            </a:r>
            <a:r>
              <a:rPr lang="zh-CN" altLang="en-US" sz="1200" dirty="0">
                <a:solidFill>
                  <a:srgbClr val="121212"/>
                </a:solidFill>
                <a:latin typeface="-apple-system"/>
              </a:rPr>
              <a:t>。</a:t>
            </a:r>
            <a:endParaRPr lang="en-US" altLang="zh-CN" sz="1200" dirty="0">
              <a:solidFill>
                <a:srgbClr val="121212"/>
              </a:solidFill>
              <a:latin typeface="-apple-system"/>
            </a:endParaRPr>
          </a:p>
          <a:p>
            <a:pPr algn="l"/>
            <a:r>
              <a:rPr lang="en-US" altLang="zh-CN" sz="1200" dirty="0">
                <a:solidFill>
                  <a:srgbClr val="121212"/>
                </a:solidFill>
                <a:latin typeface="-apple-system"/>
              </a:rPr>
              <a:t>Vcc_uv </a:t>
            </a:r>
            <a:r>
              <a:rPr lang="da-DK" altLang="ja-JP" sz="1200" dirty="0">
                <a:solidFill>
                  <a:srgbClr val="121212"/>
                </a:solidFill>
                <a:latin typeface="-apple-system"/>
              </a:rPr>
              <a:t>&lt; </a:t>
            </a:r>
            <a:r>
              <a:rPr lang="en-US" altLang="zh-CN" sz="1200" dirty="0">
                <a:solidFill>
                  <a:srgbClr val="121212"/>
                </a:solidFill>
                <a:latin typeface="-apple-system"/>
              </a:rPr>
              <a:t>Vcc</a:t>
            </a:r>
            <a:r>
              <a:rPr lang="da-DK" altLang="ja-JP" sz="1200" dirty="0">
                <a:solidFill>
                  <a:srgbClr val="121212"/>
                </a:solidFill>
                <a:latin typeface="-apple-system"/>
              </a:rPr>
              <a:t> &lt; 4.5 V</a:t>
            </a:r>
            <a:r>
              <a:rPr lang="zh-CN" altLang="en-US" sz="1200" dirty="0">
                <a:solidFill>
                  <a:srgbClr val="121212"/>
                </a:solidFill>
                <a:latin typeface="-apple-system"/>
              </a:rPr>
              <a:t>时可以向总线发送数据。</a:t>
            </a:r>
            <a:endParaRPr lang="en-US" altLang="zh-CN" sz="1200" dirty="0">
              <a:solidFill>
                <a:srgbClr val="121212"/>
              </a:solidFill>
              <a:latin typeface="-apple-system"/>
            </a:endParaRPr>
          </a:p>
          <a:p>
            <a:pPr algn="l"/>
            <a:endParaRPr lang="en-US" altLang="zh-CN" sz="1200" dirty="0">
              <a:solidFill>
                <a:srgbClr val="121212"/>
              </a:solidFill>
              <a:latin typeface="-apple-system"/>
            </a:endParaRPr>
          </a:p>
          <a:p>
            <a:pPr algn="l"/>
            <a:r>
              <a:rPr lang="en-US" altLang="zh-CN" b="1" dirty="0" err="1">
                <a:solidFill>
                  <a:srgbClr val="121212"/>
                </a:solidFill>
                <a:latin typeface="-apple-system"/>
              </a:rPr>
              <a:t>GND</a:t>
            </a:r>
            <a:r>
              <a:rPr lang="en-US" altLang="zh-CN" b="1" dirty="0">
                <a:solidFill>
                  <a:srgbClr val="121212"/>
                </a:solidFill>
                <a:latin typeface="-apple-system"/>
              </a:rPr>
              <a:t> </a:t>
            </a:r>
            <a:r>
              <a:rPr lang="zh-CN" altLang="en-US" b="1" dirty="0">
                <a:solidFill>
                  <a:srgbClr val="121212"/>
                </a:solidFill>
                <a:latin typeface="-apple-system"/>
              </a:rPr>
              <a:t>：</a:t>
            </a:r>
            <a:endParaRPr lang="en-US" altLang="zh-CN" b="1" dirty="0">
              <a:solidFill>
                <a:srgbClr val="121212"/>
              </a:solidFill>
              <a:latin typeface="-apple-system"/>
            </a:endParaRPr>
          </a:p>
          <a:p>
            <a:pPr algn="l"/>
            <a:r>
              <a:rPr lang="zh-CN" altLang="en-US" sz="1200" dirty="0">
                <a:solidFill>
                  <a:srgbClr val="121212"/>
                </a:solidFill>
                <a:latin typeface="-apple-system"/>
              </a:rPr>
              <a:t>接地引脚</a:t>
            </a:r>
            <a:endParaRPr lang="en-US" altLang="zh-CN" sz="1200" dirty="0">
              <a:solidFill>
                <a:srgbClr val="121212"/>
              </a:solidFill>
              <a:latin typeface="-apple-system"/>
            </a:endParaRPr>
          </a:p>
          <a:p>
            <a:pPr algn="l"/>
            <a:r>
              <a:rPr lang="zh-CN" altLang="en-US" sz="1200" dirty="0">
                <a:solidFill>
                  <a:srgbClr val="121212"/>
                </a:solidFill>
                <a:latin typeface="-apple-system"/>
              </a:rPr>
              <a:t>收发器、微控制器和</a:t>
            </a:r>
            <a:r>
              <a:rPr lang="en-US" altLang="zh-CN" sz="1200" dirty="0">
                <a:solidFill>
                  <a:srgbClr val="121212"/>
                </a:solidFill>
                <a:latin typeface="-apple-system"/>
              </a:rPr>
              <a:t>CAN</a:t>
            </a:r>
            <a:r>
              <a:rPr lang="zh-CN" altLang="en-US" sz="1200" dirty="0">
                <a:solidFill>
                  <a:srgbClr val="121212"/>
                </a:solidFill>
                <a:latin typeface="-apple-system"/>
              </a:rPr>
              <a:t>总线系统的</a:t>
            </a:r>
            <a:r>
              <a:rPr lang="en-US" altLang="zh-CN" sz="1200" dirty="0" err="1">
                <a:solidFill>
                  <a:srgbClr val="121212"/>
                </a:solidFill>
                <a:latin typeface="-apple-system"/>
              </a:rPr>
              <a:t>GND</a:t>
            </a:r>
            <a:r>
              <a:rPr lang="zh-CN" altLang="en-US" sz="1200" dirty="0">
                <a:solidFill>
                  <a:srgbClr val="121212"/>
                </a:solidFill>
                <a:latin typeface="-apple-system"/>
              </a:rPr>
              <a:t>必须相同</a:t>
            </a:r>
          </a:p>
          <a:p>
            <a:pPr algn="l"/>
            <a:endParaRPr lang="en-US" altLang="zh-CN" sz="1200" dirty="0">
              <a:solidFill>
                <a:srgbClr val="121212"/>
              </a:solidFill>
              <a:latin typeface="-apple-system"/>
            </a:endParaRPr>
          </a:p>
          <a:p>
            <a:pPr algn="l"/>
            <a:endParaRPr lang="en-US" altLang="ja-JP" sz="1200" dirty="0">
              <a:solidFill>
                <a:srgbClr val="121212"/>
              </a:solidFill>
              <a:latin typeface="-apple-system"/>
            </a:endParaRPr>
          </a:p>
          <a:p>
            <a:pPr algn="l"/>
            <a:endParaRPr lang="ja-JP" altLang="en-US" sz="1200" dirty="0" err="1">
              <a:solidFill>
                <a:srgbClr val="121212"/>
              </a:solidFill>
              <a:latin typeface="-apple-system"/>
            </a:endParaRPr>
          </a:p>
        </p:txBody>
      </p:sp>
      <p:sp>
        <p:nvSpPr>
          <p:cNvPr id="2" name="标题 1"/>
          <p:cNvSpPr>
            <a:spLocks noGrp="1"/>
          </p:cNvSpPr>
          <p:nvPr>
            <p:ph type="title"/>
          </p:nvPr>
        </p:nvSpPr>
        <p:spPr/>
        <p:txBody>
          <a:bodyPr/>
          <a:lstStyle/>
          <a:p>
            <a:r>
              <a:rPr lang="en-US" altLang="ja-JP" b="1" dirty="0" err="1">
                <a:solidFill>
                  <a:srgbClr val="121212"/>
                </a:solidFill>
                <a:latin typeface="-apple-system"/>
              </a:rPr>
              <a:t>TLE7250</a:t>
            </a:r>
            <a:r>
              <a:rPr lang="zh-CN" altLang="en-US" b="1" dirty="0">
                <a:solidFill>
                  <a:srgbClr val="121212"/>
                </a:solidFill>
                <a:latin typeface="-apple-system"/>
              </a:rPr>
              <a:t>芯片的简单介绍</a:t>
            </a:r>
            <a:endParaRPr kumimoji="1" lang="ja-JP" altLang="en-US" dirty="0"/>
          </a:p>
        </p:txBody>
      </p:sp>
      <p:sp>
        <p:nvSpPr>
          <p:cNvPr id="3" name="内容占位符 2"/>
          <p:cNvSpPr>
            <a:spLocks noGrp="1"/>
          </p:cNvSpPr>
          <p:nvPr>
            <p:ph idx="1"/>
          </p:nvPr>
        </p:nvSpPr>
        <p:spPr>
          <a:xfrm>
            <a:off x="168276" y="810543"/>
            <a:ext cx="2592066" cy="2402433"/>
          </a:xfrm>
        </p:spPr>
        <p:txBody>
          <a:bodyPr/>
          <a:lstStyle/>
          <a:p>
            <a:r>
              <a:rPr lang="zh-CN" altLang="en-US" sz="2000" dirty="0"/>
              <a:t>引脚介绍：</a:t>
            </a:r>
            <a:endParaRPr lang="ja-JP" altLang="en-US" sz="2000" dirty="0"/>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4</a:t>
            </a:fld>
            <a:endParaRPr lang="de-DE" altLang="ja-JP"/>
          </a:p>
        </p:txBody>
      </p:sp>
      <p:pic>
        <p:nvPicPr>
          <p:cNvPr id="13" name="图片 12">
            <a:extLst>
              <a:ext uri="{FF2B5EF4-FFF2-40B4-BE49-F238E27FC236}">
                <a16:creationId xmlns:a16="http://schemas.microsoft.com/office/drawing/2014/main" id="{194BD929-6EAE-1A89-6148-ABABF0CD8494}"/>
              </a:ext>
            </a:extLst>
          </p:cNvPr>
          <p:cNvPicPr>
            <a:picLocks noChangeAspect="1"/>
          </p:cNvPicPr>
          <p:nvPr/>
        </p:nvPicPr>
        <p:blipFill>
          <a:blip r:embed="rId3"/>
          <a:stretch>
            <a:fillRect/>
          </a:stretch>
        </p:blipFill>
        <p:spPr>
          <a:xfrm>
            <a:off x="188912" y="1196752"/>
            <a:ext cx="2571429" cy="1923810"/>
          </a:xfrm>
          <a:prstGeom prst="rect">
            <a:avLst/>
          </a:prstGeom>
        </p:spPr>
      </p:pic>
      <p:sp>
        <p:nvSpPr>
          <p:cNvPr id="4" name="矩形 3">
            <a:extLst>
              <a:ext uri="{FF2B5EF4-FFF2-40B4-BE49-F238E27FC236}">
                <a16:creationId xmlns:a16="http://schemas.microsoft.com/office/drawing/2014/main" id="{69036D6A-1CD3-21EF-857E-EE4F1429E3F3}"/>
              </a:ext>
            </a:extLst>
          </p:cNvPr>
          <p:cNvSpPr/>
          <p:nvPr/>
        </p:nvSpPr>
        <p:spPr>
          <a:xfrm>
            <a:off x="188911" y="1896235"/>
            <a:ext cx="904451" cy="5966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Tree>
    <p:extLst>
      <p:ext uri="{BB962C8B-B14F-4D97-AF65-F5344CB8AC3E}">
        <p14:creationId xmlns:p14="http://schemas.microsoft.com/office/powerpoint/2010/main" val="3834692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3A9EB98C-0227-31D1-61B5-681BEE077CED}"/>
              </a:ext>
            </a:extLst>
          </p:cNvPr>
          <p:cNvSpPr txBox="1"/>
          <p:nvPr/>
        </p:nvSpPr>
        <p:spPr>
          <a:xfrm>
            <a:off x="168276" y="3120562"/>
            <a:ext cx="8580188" cy="2954655"/>
          </a:xfrm>
          <a:prstGeom prst="rect">
            <a:avLst/>
          </a:prstGeom>
          <a:noFill/>
        </p:spPr>
        <p:txBody>
          <a:bodyPr wrap="square" rtlCol="0">
            <a:spAutoFit/>
          </a:bodyPr>
          <a:lstStyle/>
          <a:p>
            <a:pPr algn="l"/>
            <a:r>
              <a:rPr lang="en-US" altLang="ja-JP" dirty="0" err="1"/>
              <a:t>TxD</a:t>
            </a:r>
            <a:r>
              <a:rPr lang="zh-CN" altLang="en-US" b="1" dirty="0">
                <a:solidFill>
                  <a:srgbClr val="121212"/>
                </a:solidFill>
                <a:latin typeface="-apple-system"/>
              </a:rPr>
              <a:t>：</a:t>
            </a:r>
            <a:endParaRPr lang="en-US" altLang="zh-CN" b="1" dirty="0">
              <a:solidFill>
                <a:srgbClr val="121212"/>
              </a:solidFill>
              <a:latin typeface="-apple-system"/>
            </a:endParaRPr>
          </a:p>
          <a:p>
            <a:pPr algn="l"/>
            <a:r>
              <a:rPr lang="en-US" altLang="zh-CN" sz="1400" dirty="0" err="1">
                <a:solidFill>
                  <a:srgbClr val="121212"/>
                </a:solidFill>
                <a:latin typeface="-apple-system"/>
              </a:rPr>
              <a:t>TxD</a:t>
            </a:r>
            <a:r>
              <a:rPr lang="zh-CN" altLang="en-US" sz="1400" dirty="0">
                <a:solidFill>
                  <a:srgbClr val="121212"/>
                </a:solidFill>
                <a:latin typeface="-apple-system"/>
              </a:rPr>
              <a:t>是输入引脚用于从控制器接收数据。</a:t>
            </a:r>
            <a:endParaRPr lang="en-US" altLang="zh-CN" sz="1400" dirty="0">
              <a:solidFill>
                <a:srgbClr val="121212"/>
              </a:solidFill>
              <a:latin typeface="-apple-system"/>
            </a:endParaRPr>
          </a:p>
          <a:p>
            <a:pPr algn="l"/>
            <a:r>
              <a:rPr lang="zh-CN" altLang="en-US" sz="1400" dirty="0">
                <a:solidFill>
                  <a:srgbClr val="121212"/>
                </a:solidFill>
                <a:latin typeface="-apple-system"/>
              </a:rPr>
              <a:t>如果从控制器接受的信号为低电平则会使</a:t>
            </a:r>
            <a:r>
              <a:rPr lang="en-US" altLang="zh-CN" sz="1400" dirty="0">
                <a:solidFill>
                  <a:srgbClr val="121212"/>
                </a:solidFill>
                <a:latin typeface="-apple-system"/>
              </a:rPr>
              <a:t>CAN</a:t>
            </a:r>
            <a:r>
              <a:rPr lang="zh-CN" altLang="en-US" sz="1400" dirty="0">
                <a:solidFill>
                  <a:srgbClr val="121212"/>
                </a:solidFill>
                <a:latin typeface="-apple-system"/>
              </a:rPr>
              <a:t>总线呈显性，如果接受信号为高电平则使</a:t>
            </a:r>
            <a:r>
              <a:rPr lang="en-US" altLang="zh-CN" sz="1400" dirty="0">
                <a:solidFill>
                  <a:srgbClr val="121212"/>
                </a:solidFill>
                <a:latin typeface="-apple-system"/>
              </a:rPr>
              <a:t>CAN</a:t>
            </a:r>
            <a:r>
              <a:rPr lang="zh-CN" altLang="en-US" sz="1400" dirty="0">
                <a:solidFill>
                  <a:srgbClr val="121212"/>
                </a:solidFill>
                <a:latin typeface="-apple-system"/>
              </a:rPr>
              <a:t>总线呈隐性。</a:t>
            </a:r>
            <a:endParaRPr lang="en-US" altLang="zh-CN" sz="1400" dirty="0">
              <a:solidFill>
                <a:srgbClr val="121212"/>
              </a:solidFill>
              <a:latin typeface="-apple-system"/>
            </a:endParaRPr>
          </a:p>
          <a:p>
            <a:pPr algn="l"/>
            <a:r>
              <a:rPr lang="zh-CN" altLang="en-US" sz="1400" dirty="0">
                <a:solidFill>
                  <a:srgbClr val="121212"/>
                </a:solidFill>
                <a:latin typeface="-apple-system"/>
              </a:rPr>
              <a:t>如果</a:t>
            </a:r>
            <a:r>
              <a:rPr lang="en-US" altLang="zh-CN" sz="1400" dirty="0" err="1">
                <a:solidFill>
                  <a:srgbClr val="121212"/>
                </a:solidFill>
                <a:latin typeface="-apple-system"/>
              </a:rPr>
              <a:t>TxD</a:t>
            </a:r>
            <a:r>
              <a:rPr lang="zh-CN" altLang="en-US" sz="1400" dirty="0">
                <a:solidFill>
                  <a:srgbClr val="121212"/>
                </a:solidFill>
                <a:latin typeface="-apple-system"/>
              </a:rPr>
              <a:t>接受的信号长时间为低电平（比如接地短路），会触发</a:t>
            </a:r>
            <a:r>
              <a:rPr lang="en-US" altLang="zh-CN" sz="1400" dirty="0">
                <a:solidFill>
                  <a:srgbClr val="121212"/>
                </a:solidFill>
                <a:latin typeface="-apple-system"/>
              </a:rPr>
              <a:t>timeout</a:t>
            </a:r>
            <a:r>
              <a:rPr lang="zh-CN" altLang="en-US" sz="1400" dirty="0">
                <a:solidFill>
                  <a:srgbClr val="121212"/>
                </a:solidFill>
                <a:latin typeface="-apple-system"/>
              </a:rPr>
              <a:t>功能。</a:t>
            </a:r>
            <a:endParaRPr lang="en-US" altLang="zh-CN" sz="1400" dirty="0">
              <a:solidFill>
                <a:srgbClr val="121212"/>
              </a:solidFill>
              <a:latin typeface="-apple-system"/>
            </a:endParaRPr>
          </a:p>
          <a:p>
            <a:pPr algn="l"/>
            <a:r>
              <a:rPr lang="en-US" altLang="zh-CN" sz="1400" dirty="0" err="1">
                <a:solidFill>
                  <a:srgbClr val="121212"/>
                </a:solidFill>
                <a:latin typeface="-apple-system"/>
              </a:rPr>
              <a:t>TxD</a:t>
            </a:r>
            <a:r>
              <a:rPr lang="zh-CN" altLang="en-US" sz="1400" dirty="0">
                <a:solidFill>
                  <a:srgbClr val="121212"/>
                </a:solidFill>
                <a:latin typeface="-apple-system"/>
              </a:rPr>
              <a:t>仅能在</a:t>
            </a:r>
            <a:r>
              <a:rPr lang="en-US" altLang="zh-CN" sz="1400" dirty="0">
                <a:solidFill>
                  <a:srgbClr val="121212"/>
                </a:solidFill>
                <a:latin typeface="-apple-system"/>
              </a:rPr>
              <a:t>Normal-operating mode</a:t>
            </a:r>
            <a:r>
              <a:rPr lang="zh-CN" altLang="en-US" sz="1400" dirty="0">
                <a:solidFill>
                  <a:srgbClr val="121212"/>
                </a:solidFill>
                <a:latin typeface="-apple-system"/>
              </a:rPr>
              <a:t>下使用，其它模式下会禁用</a:t>
            </a:r>
            <a:r>
              <a:rPr lang="en-US" altLang="zh-CN" sz="1400" dirty="0" err="1">
                <a:solidFill>
                  <a:srgbClr val="121212"/>
                </a:solidFill>
                <a:latin typeface="-apple-system"/>
              </a:rPr>
              <a:t>TxD</a:t>
            </a:r>
            <a:r>
              <a:rPr lang="zh-CN" altLang="en-US" sz="1400" dirty="0">
                <a:solidFill>
                  <a:srgbClr val="121212"/>
                </a:solidFill>
                <a:latin typeface="-apple-system"/>
              </a:rPr>
              <a:t>。</a:t>
            </a:r>
            <a:endParaRPr lang="en-US" altLang="zh-CN" sz="1400" dirty="0">
              <a:solidFill>
                <a:srgbClr val="121212"/>
              </a:solidFill>
              <a:latin typeface="-apple-system"/>
            </a:endParaRPr>
          </a:p>
          <a:p>
            <a:pPr algn="l"/>
            <a:endParaRPr lang="en-US" altLang="zh-CN" sz="1200" dirty="0">
              <a:solidFill>
                <a:srgbClr val="121212"/>
              </a:solidFill>
              <a:latin typeface="-apple-system"/>
            </a:endParaRPr>
          </a:p>
          <a:p>
            <a:pPr algn="l"/>
            <a:r>
              <a:rPr lang="en-US" altLang="ja-JP" dirty="0" err="1">
                <a:solidFill>
                  <a:srgbClr val="121212"/>
                </a:solidFill>
                <a:latin typeface="-apple-system"/>
              </a:rPr>
              <a:t>R</a:t>
            </a:r>
            <a:r>
              <a:rPr lang="en-US" altLang="ja-JP" sz="1800" dirty="0" err="1">
                <a:solidFill>
                  <a:srgbClr val="121212"/>
                </a:solidFill>
                <a:latin typeface="-apple-system"/>
              </a:rPr>
              <a:t>xD</a:t>
            </a:r>
            <a:r>
              <a:rPr lang="ja-JP" altLang="en-US" sz="1800" dirty="0">
                <a:solidFill>
                  <a:srgbClr val="121212"/>
                </a:solidFill>
                <a:latin typeface="-apple-system"/>
              </a:rPr>
              <a:t>：</a:t>
            </a:r>
          </a:p>
          <a:p>
            <a:pPr algn="l"/>
            <a:r>
              <a:rPr lang="en-US" altLang="zh-CN" sz="1400" dirty="0" err="1">
                <a:solidFill>
                  <a:srgbClr val="121212"/>
                </a:solidFill>
                <a:latin typeface="-apple-system"/>
              </a:rPr>
              <a:t>RxD</a:t>
            </a:r>
            <a:r>
              <a:rPr lang="zh-CN" altLang="en-US" sz="1400" dirty="0">
                <a:solidFill>
                  <a:srgbClr val="121212"/>
                </a:solidFill>
                <a:latin typeface="-apple-system"/>
              </a:rPr>
              <a:t>是输出引脚。在</a:t>
            </a:r>
            <a:r>
              <a:rPr lang="en-US" altLang="zh-CN" sz="1400" dirty="0">
                <a:solidFill>
                  <a:srgbClr val="121212"/>
                </a:solidFill>
                <a:latin typeface="-apple-system"/>
              </a:rPr>
              <a:t>Normal-operating mode</a:t>
            </a:r>
            <a:r>
              <a:rPr lang="zh-CN" altLang="en-US" sz="1400" dirty="0">
                <a:solidFill>
                  <a:srgbClr val="121212"/>
                </a:solidFill>
                <a:latin typeface="-apple-system"/>
              </a:rPr>
              <a:t>、</a:t>
            </a:r>
            <a:r>
              <a:rPr lang="en-US" altLang="zh-CN" sz="1400" dirty="0">
                <a:solidFill>
                  <a:srgbClr val="121212"/>
                </a:solidFill>
                <a:latin typeface="-apple-system"/>
              </a:rPr>
              <a:t>, Receive-only mode</a:t>
            </a:r>
            <a:r>
              <a:rPr lang="zh-CN" altLang="en-US" sz="1400" dirty="0">
                <a:solidFill>
                  <a:srgbClr val="121212"/>
                </a:solidFill>
                <a:latin typeface="-apple-system"/>
              </a:rPr>
              <a:t>下，从</a:t>
            </a:r>
            <a:r>
              <a:rPr lang="en-US" altLang="zh-CN" sz="1400" dirty="0">
                <a:solidFill>
                  <a:srgbClr val="121212"/>
                </a:solidFill>
                <a:latin typeface="-apple-system"/>
              </a:rPr>
              <a:t>CAN</a:t>
            </a:r>
            <a:r>
              <a:rPr lang="zh-CN" altLang="en-US" sz="1400" dirty="0">
                <a:solidFill>
                  <a:srgbClr val="121212"/>
                </a:solidFill>
                <a:latin typeface="-apple-system"/>
              </a:rPr>
              <a:t>总线接收数据。</a:t>
            </a:r>
            <a:endParaRPr lang="en-US" altLang="zh-CN" sz="1400" dirty="0">
              <a:solidFill>
                <a:srgbClr val="121212"/>
              </a:solidFill>
              <a:latin typeface="-apple-system"/>
            </a:endParaRPr>
          </a:p>
          <a:p>
            <a:pPr algn="l"/>
            <a:r>
              <a:rPr lang="en-US" altLang="zh-CN" sz="1400" dirty="0" err="1">
                <a:solidFill>
                  <a:srgbClr val="121212"/>
                </a:solidFill>
                <a:latin typeface="-apple-system"/>
              </a:rPr>
              <a:t>RxD</a:t>
            </a:r>
            <a:r>
              <a:rPr lang="zh-CN" altLang="en-US" sz="1400" dirty="0">
                <a:solidFill>
                  <a:srgbClr val="121212"/>
                </a:solidFill>
                <a:latin typeface="-apple-system"/>
              </a:rPr>
              <a:t>的信号是表示总线当前的信号，用于控制器实时监测总线信号。主要两个目的：</a:t>
            </a:r>
          </a:p>
          <a:p>
            <a:pPr algn="l"/>
            <a:r>
              <a:rPr lang="en-US" altLang="zh-CN" sz="1400" dirty="0">
                <a:solidFill>
                  <a:srgbClr val="121212"/>
                </a:solidFill>
                <a:latin typeface="-apple-system"/>
              </a:rPr>
              <a:t>A.</a:t>
            </a:r>
            <a:r>
              <a:rPr lang="zh-CN" altLang="en-US" sz="1400" dirty="0">
                <a:solidFill>
                  <a:srgbClr val="121212"/>
                </a:solidFill>
                <a:latin typeface="-apple-system"/>
              </a:rPr>
              <a:t>监测其它节点发送出来的信号：别人给它发送数据；</a:t>
            </a:r>
          </a:p>
          <a:p>
            <a:pPr algn="l"/>
            <a:r>
              <a:rPr lang="en-US" altLang="zh-CN" sz="1400" dirty="0">
                <a:solidFill>
                  <a:srgbClr val="121212"/>
                </a:solidFill>
                <a:latin typeface="-apple-system"/>
              </a:rPr>
              <a:t>B.</a:t>
            </a:r>
            <a:r>
              <a:rPr lang="zh-CN" altLang="en-US" sz="1400" dirty="0">
                <a:solidFill>
                  <a:srgbClr val="121212"/>
                </a:solidFill>
                <a:latin typeface="-apple-system"/>
              </a:rPr>
              <a:t>监测自身节点发送出去的信号：自己发送是否失败。比如自己发送一个隐性信号，结果监测出来是显性信号，那就说明发送的数据异常。</a:t>
            </a:r>
            <a:endParaRPr lang="ja-JP" altLang="en-US" sz="1400" dirty="0">
              <a:solidFill>
                <a:srgbClr val="121212"/>
              </a:solidFill>
              <a:latin typeface="-apple-system"/>
            </a:endParaRPr>
          </a:p>
          <a:p>
            <a:pPr algn="l"/>
            <a:endParaRPr lang="ja-JP" altLang="en-US" sz="1200" dirty="0" err="1">
              <a:solidFill>
                <a:srgbClr val="121212"/>
              </a:solidFill>
              <a:latin typeface="-apple-system"/>
            </a:endParaRPr>
          </a:p>
        </p:txBody>
      </p:sp>
      <p:sp>
        <p:nvSpPr>
          <p:cNvPr id="2" name="标题 1"/>
          <p:cNvSpPr>
            <a:spLocks noGrp="1"/>
          </p:cNvSpPr>
          <p:nvPr>
            <p:ph type="title"/>
          </p:nvPr>
        </p:nvSpPr>
        <p:spPr/>
        <p:txBody>
          <a:bodyPr/>
          <a:lstStyle/>
          <a:p>
            <a:r>
              <a:rPr lang="en-US" altLang="ja-JP" b="1" dirty="0" err="1">
                <a:solidFill>
                  <a:srgbClr val="121212"/>
                </a:solidFill>
                <a:latin typeface="-apple-system"/>
              </a:rPr>
              <a:t>TLE7250</a:t>
            </a:r>
            <a:r>
              <a:rPr lang="zh-CN" altLang="en-US" b="1" dirty="0">
                <a:solidFill>
                  <a:srgbClr val="121212"/>
                </a:solidFill>
                <a:latin typeface="-apple-system"/>
              </a:rPr>
              <a:t>芯片的简单介绍</a:t>
            </a:r>
            <a:endParaRPr kumimoji="1" lang="ja-JP" altLang="en-US" dirty="0"/>
          </a:p>
        </p:txBody>
      </p:sp>
      <p:sp>
        <p:nvSpPr>
          <p:cNvPr id="3" name="内容占位符 2"/>
          <p:cNvSpPr>
            <a:spLocks noGrp="1"/>
          </p:cNvSpPr>
          <p:nvPr>
            <p:ph idx="1"/>
          </p:nvPr>
        </p:nvSpPr>
        <p:spPr>
          <a:xfrm>
            <a:off x="168276" y="810543"/>
            <a:ext cx="2592066" cy="2402433"/>
          </a:xfrm>
        </p:spPr>
        <p:txBody>
          <a:bodyPr/>
          <a:lstStyle/>
          <a:p>
            <a:r>
              <a:rPr lang="zh-CN" altLang="en-US" sz="2000" dirty="0"/>
              <a:t>引脚介绍：</a:t>
            </a:r>
            <a:endParaRPr lang="ja-JP" altLang="en-US" sz="2000" dirty="0"/>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5</a:t>
            </a:fld>
            <a:endParaRPr lang="de-DE" altLang="ja-JP"/>
          </a:p>
        </p:txBody>
      </p:sp>
      <p:pic>
        <p:nvPicPr>
          <p:cNvPr id="13" name="图片 12">
            <a:extLst>
              <a:ext uri="{FF2B5EF4-FFF2-40B4-BE49-F238E27FC236}">
                <a16:creationId xmlns:a16="http://schemas.microsoft.com/office/drawing/2014/main" id="{194BD929-6EAE-1A89-6148-ABABF0CD8494}"/>
              </a:ext>
            </a:extLst>
          </p:cNvPr>
          <p:cNvPicPr>
            <a:picLocks noChangeAspect="1"/>
          </p:cNvPicPr>
          <p:nvPr/>
        </p:nvPicPr>
        <p:blipFill>
          <a:blip r:embed="rId3"/>
          <a:stretch>
            <a:fillRect/>
          </a:stretch>
        </p:blipFill>
        <p:spPr>
          <a:xfrm>
            <a:off x="188912" y="1196752"/>
            <a:ext cx="2571429" cy="1923810"/>
          </a:xfrm>
          <a:prstGeom prst="rect">
            <a:avLst/>
          </a:prstGeom>
        </p:spPr>
      </p:pic>
      <p:sp>
        <p:nvSpPr>
          <p:cNvPr id="4" name="矩形 3">
            <a:extLst>
              <a:ext uri="{FF2B5EF4-FFF2-40B4-BE49-F238E27FC236}">
                <a16:creationId xmlns:a16="http://schemas.microsoft.com/office/drawing/2014/main" id="{7AA41E22-A9CE-9F6E-E1ED-B650E619D7C3}"/>
              </a:ext>
            </a:extLst>
          </p:cNvPr>
          <p:cNvSpPr/>
          <p:nvPr/>
        </p:nvSpPr>
        <p:spPr>
          <a:xfrm>
            <a:off x="188911" y="1463673"/>
            <a:ext cx="841842" cy="3811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7" name="矩形 6">
            <a:extLst>
              <a:ext uri="{FF2B5EF4-FFF2-40B4-BE49-F238E27FC236}">
                <a16:creationId xmlns:a16="http://schemas.microsoft.com/office/drawing/2014/main" id="{2455D77C-2DCE-6EBA-BA0D-7B8D647F1752}"/>
              </a:ext>
            </a:extLst>
          </p:cNvPr>
          <p:cNvSpPr/>
          <p:nvPr/>
        </p:nvSpPr>
        <p:spPr>
          <a:xfrm>
            <a:off x="188911" y="2522147"/>
            <a:ext cx="841842" cy="3811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Tree>
    <p:extLst>
      <p:ext uri="{BB962C8B-B14F-4D97-AF65-F5344CB8AC3E}">
        <p14:creationId xmlns:p14="http://schemas.microsoft.com/office/powerpoint/2010/main" val="3950737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文本框 13">
            <a:extLst>
              <a:ext uri="{FF2B5EF4-FFF2-40B4-BE49-F238E27FC236}">
                <a16:creationId xmlns:a16="http://schemas.microsoft.com/office/drawing/2014/main" id="{3A9EB98C-0227-31D1-61B5-681BEE077CED}"/>
              </a:ext>
            </a:extLst>
          </p:cNvPr>
          <p:cNvSpPr txBox="1"/>
          <p:nvPr/>
        </p:nvSpPr>
        <p:spPr>
          <a:xfrm>
            <a:off x="168276" y="3120562"/>
            <a:ext cx="8580188" cy="2092881"/>
          </a:xfrm>
          <a:prstGeom prst="rect">
            <a:avLst/>
          </a:prstGeom>
          <a:noFill/>
        </p:spPr>
        <p:txBody>
          <a:bodyPr wrap="square" rtlCol="0">
            <a:spAutoFit/>
          </a:bodyPr>
          <a:lstStyle/>
          <a:p>
            <a:pPr algn="l"/>
            <a:r>
              <a:rPr lang="en-US" altLang="ja-JP" b="1" i="0" dirty="0" err="1">
                <a:solidFill>
                  <a:srgbClr val="121212"/>
                </a:solidFill>
                <a:effectLst/>
                <a:latin typeface="-apple-system"/>
              </a:rPr>
              <a:t>CANH</a:t>
            </a:r>
            <a:r>
              <a:rPr lang="en-US" altLang="ja-JP" b="1" i="0" dirty="0">
                <a:solidFill>
                  <a:srgbClr val="121212"/>
                </a:solidFill>
                <a:effectLst/>
                <a:latin typeface="-apple-system"/>
              </a:rPr>
              <a:t> and </a:t>
            </a:r>
            <a:r>
              <a:rPr lang="en-US" altLang="ja-JP" b="1" i="0" dirty="0" err="1">
                <a:solidFill>
                  <a:srgbClr val="121212"/>
                </a:solidFill>
                <a:effectLst/>
                <a:latin typeface="-apple-system"/>
              </a:rPr>
              <a:t>CANL</a:t>
            </a:r>
            <a:r>
              <a:rPr lang="en-US" altLang="zh-CN" b="1" i="0" dirty="0">
                <a:solidFill>
                  <a:srgbClr val="121212"/>
                </a:solidFill>
                <a:effectLst/>
                <a:latin typeface="-apple-system"/>
              </a:rPr>
              <a:t> </a:t>
            </a:r>
            <a:r>
              <a:rPr lang="zh-CN" altLang="en-US" b="1" i="0" dirty="0">
                <a:solidFill>
                  <a:srgbClr val="121212"/>
                </a:solidFill>
                <a:effectLst/>
                <a:latin typeface="-apple-system"/>
              </a:rPr>
              <a:t>：</a:t>
            </a:r>
            <a:endParaRPr lang="en-US" altLang="zh-CN" b="1" i="0" dirty="0">
              <a:solidFill>
                <a:srgbClr val="121212"/>
              </a:solidFill>
              <a:effectLst/>
              <a:latin typeface="-apple-system"/>
            </a:endParaRPr>
          </a:p>
          <a:p>
            <a:pPr algn="l"/>
            <a:r>
              <a:rPr lang="en-US" altLang="zh-CN" sz="1400" dirty="0" err="1">
                <a:solidFill>
                  <a:srgbClr val="121212"/>
                </a:solidFill>
                <a:latin typeface="-apple-system"/>
              </a:rPr>
              <a:t>CANH</a:t>
            </a:r>
            <a:r>
              <a:rPr lang="zh-CN" altLang="en-US" sz="1400" dirty="0">
                <a:solidFill>
                  <a:srgbClr val="121212"/>
                </a:solidFill>
                <a:latin typeface="-apple-system"/>
              </a:rPr>
              <a:t>和</a:t>
            </a:r>
            <a:r>
              <a:rPr lang="en-US" altLang="zh-CN" sz="1400" dirty="0" err="1">
                <a:solidFill>
                  <a:srgbClr val="121212"/>
                </a:solidFill>
                <a:latin typeface="-apple-system"/>
              </a:rPr>
              <a:t>CANL</a:t>
            </a:r>
            <a:r>
              <a:rPr lang="zh-CN" altLang="en-US" sz="1400" dirty="0">
                <a:solidFill>
                  <a:srgbClr val="121212"/>
                </a:solidFill>
                <a:latin typeface="-apple-system"/>
              </a:rPr>
              <a:t>是</a:t>
            </a:r>
            <a:r>
              <a:rPr lang="en-US" altLang="zh-CN" sz="1400" dirty="0">
                <a:solidFill>
                  <a:srgbClr val="121212"/>
                </a:solidFill>
                <a:latin typeface="-apple-system"/>
              </a:rPr>
              <a:t>CAN</a:t>
            </a:r>
            <a:r>
              <a:rPr lang="zh-CN" altLang="en-US" sz="1400" dirty="0">
                <a:solidFill>
                  <a:srgbClr val="121212"/>
                </a:solidFill>
                <a:latin typeface="-apple-system"/>
              </a:rPr>
              <a:t>总线输入和输出引脚。</a:t>
            </a:r>
            <a:r>
              <a:rPr lang="en-US" altLang="zh-CN" sz="1400" dirty="0" err="1">
                <a:solidFill>
                  <a:srgbClr val="121212"/>
                </a:solidFill>
                <a:latin typeface="-apple-system"/>
              </a:rPr>
              <a:t>TLE7250</a:t>
            </a:r>
            <a:r>
              <a:rPr lang="zh-CN" altLang="en-US" sz="1400" dirty="0">
                <a:solidFill>
                  <a:srgbClr val="121212"/>
                </a:solidFill>
                <a:latin typeface="-apple-system"/>
              </a:rPr>
              <a:t>通过引脚</a:t>
            </a:r>
            <a:r>
              <a:rPr lang="en-US" altLang="zh-CN" sz="1400" dirty="0" err="1">
                <a:solidFill>
                  <a:srgbClr val="121212"/>
                </a:solidFill>
                <a:latin typeface="-apple-system"/>
              </a:rPr>
              <a:t>CANH</a:t>
            </a:r>
            <a:r>
              <a:rPr lang="zh-CN" altLang="en-US" sz="1400" dirty="0">
                <a:solidFill>
                  <a:srgbClr val="121212"/>
                </a:solidFill>
                <a:latin typeface="-apple-system"/>
              </a:rPr>
              <a:t>和</a:t>
            </a:r>
            <a:r>
              <a:rPr lang="en-US" altLang="zh-CN" sz="1400" dirty="0" err="1">
                <a:solidFill>
                  <a:srgbClr val="121212"/>
                </a:solidFill>
                <a:latin typeface="-apple-system"/>
              </a:rPr>
              <a:t>CANL</a:t>
            </a:r>
            <a:r>
              <a:rPr lang="zh-CN" altLang="en-US" sz="1400" dirty="0">
                <a:solidFill>
                  <a:srgbClr val="121212"/>
                </a:solidFill>
                <a:latin typeface="-apple-system"/>
              </a:rPr>
              <a:t>连接到总线。</a:t>
            </a:r>
            <a:r>
              <a:rPr lang="en-US" altLang="zh-CN" sz="1400" dirty="0" err="1">
                <a:solidFill>
                  <a:srgbClr val="121212"/>
                </a:solidFill>
                <a:latin typeface="-apple-system"/>
              </a:rPr>
              <a:t>TxD</a:t>
            </a:r>
            <a:r>
              <a:rPr lang="zh-CN" altLang="en-US" sz="1400" dirty="0">
                <a:solidFill>
                  <a:srgbClr val="121212"/>
                </a:solidFill>
                <a:latin typeface="-apple-system"/>
              </a:rPr>
              <a:t>引脚上的数据会被传输到</a:t>
            </a:r>
            <a:r>
              <a:rPr lang="en-US" altLang="zh-CN" sz="1400" dirty="0" err="1">
                <a:solidFill>
                  <a:srgbClr val="121212"/>
                </a:solidFill>
                <a:latin typeface="-apple-system"/>
              </a:rPr>
              <a:t>CANH</a:t>
            </a:r>
            <a:r>
              <a:rPr lang="zh-CN" altLang="en-US" sz="1400" dirty="0">
                <a:solidFill>
                  <a:srgbClr val="121212"/>
                </a:solidFill>
                <a:latin typeface="-apple-system"/>
              </a:rPr>
              <a:t>和</a:t>
            </a:r>
            <a:r>
              <a:rPr lang="en-US" altLang="zh-CN" sz="1400" dirty="0" err="1">
                <a:solidFill>
                  <a:srgbClr val="121212"/>
                </a:solidFill>
                <a:latin typeface="-apple-system"/>
              </a:rPr>
              <a:t>CANL</a:t>
            </a:r>
            <a:r>
              <a:rPr lang="zh-CN" altLang="en-US" sz="1400" dirty="0">
                <a:solidFill>
                  <a:srgbClr val="121212"/>
                </a:solidFill>
                <a:latin typeface="-apple-system"/>
              </a:rPr>
              <a:t>，同时也会被</a:t>
            </a:r>
            <a:r>
              <a:rPr lang="en-US" altLang="zh-CN" sz="1400" dirty="0" err="1">
                <a:solidFill>
                  <a:srgbClr val="121212"/>
                </a:solidFill>
                <a:latin typeface="-apple-system"/>
              </a:rPr>
              <a:t>RxD</a:t>
            </a:r>
            <a:r>
              <a:rPr lang="zh-CN" altLang="en-US" sz="1400" dirty="0">
                <a:solidFill>
                  <a:srgbClr val="121212"/>
                </a:solidFill>
                <a:latin typeface="-apple-system"/>
              </a:rPr>
              <a:t>接收。</a:t>
            </a:r>
            <a:endParaRPr lang="en-US" altLang="zh-CN" sz="1400" dirty="0">
              <a:solidFill>
                <a:srgbClr val="121212"/>
              </a:solidFill>
              <a:latin typeface="-apple-system"/>
            </a:endParaRPr>
          </a:p>
          <a:p>
            <a:pPr algn="l"/>
            <a:endParaRPr lang="en-US" altLang="zh-CN" sz="1200" dirty="0">
              <a:solidFill>
                <a:srgbClr val="121212"/>
              </a:solidFill>
              <a:latin typeface="-apple-system"/>
            </a:endParaRPr>
          </a:p>
          <a:p>
            <a:pPr algn="l"/>
            <a:r>
              <a:rPr lang="en-US" altLang="zh-CN" b="1" dirty="0">
                <a:solidFill>
                  <a:srgbClr val="121212"/>
                </a:solidFill>
                <a:latin typeface="-apple-system"/>
              </a:rPr>
              <a:t>CAN</a:t>
            </a:r>
            <a:r>
              <a:rPr lang="zh-CN" altLang="en-US" b="1" dirty="0">
                <a:solidFill>
                  <a:srgbClr val="121212"/>
                </a:solidFill>
                <a:latin typeface="-apple-system"/>
              </a:rPr>
              <a:t>总线差分信号</a:t>
            </a:r>
            <a:r>
              <a:rPr lang="en-US" altLang="zh-CN" b="1" dirty="0">
                <a:solidFill>
                  <a:srgbClr val="121212"/>
                </a:solidFill>
                <a:latin typeface="-apple-system"/>
              </a:rPr>
              <a:t>:</a:t>
            </a:r>
          </a:p>
          <a:p>
            <a:pPr algn="l"/>
            <a:r>
              <a:rPr lang="en-US" altLang="zh-CN" sz="1400" dirty="0">
                <a:solidFill>
                  <a:srgbClr val="121212"/>
                </a:solidFill>
                <a:latin typeface="-apple-system"/>
              </a:rPr>
              <a:t>CAN</a:t>
            </a:r>
            <a:r>
              <a:rPr lang="zh-CN" altLang="en-US" sz="1400" dirty="0">
                <a:solidFill>
                  <a:srgbClr val="121212"/>
                </a:solidFill>
                <a:latin typeface="-apple-system"/>
              </a:rPr>
              <a:t>总线传输数据时，依靠的是差分电平，因为</a:t>
            </a:r>
            <a:r>
              <a:rPr lang="en-US" altLang="zh-CN" sz="1400" dirty="0">
                <a:solidFill>
                  <a:srgbClr val="121212"/>
                </a:solidFill>
                <a:latin typeface="-apple-system"/>
              </a:rPr>
              <a:t>CAN</a:t>
            </a:r>
            <a:r>
              <a:rPr lang="zh-CN" altLang="en-US" sz="1400" dirty="0">
                <a:solidFill>
                  <a:srgbClr val="121212"/>
                </a:solidFill>
                <a:latin typeface="-apple-system"/>
              </a:rPr>
              <a:t>总线是双绞线，所以在没有数据传输时，两条线的电压相同，差值为</a:t>
            </a:r>
            <a:r>
              <a:rPr lang="en-US" altLang="zh-CN" sz="1400" dirty="0">
                <a:solidFill>
                  <a:srgbClr val="121212"/>
                </a:solidFill>
                <a:latin typeface="-apple-system"/>
              </a:rPr>
              <a:t>0</a:t>
            </a:r>
            <a:r>
              <a:rPr lang="zh-CN" altLang="en-US" sz="1400" dirty="0">
                <a:solidFill>
                  <a:srgbClr val="121212"/>
                </a:solidFill>
                <a:latin typeface="-apple-system"/>
              </a:rPr>
              <a:t>，所以为隐性。一旦有数据传输，两条线就会出现电压不同的情况，从而产生电压差，</a:t>
            </a:r>
            <a:r>
              <a:rPr lang="en-US" altLang="zh-CN" sz="1400" dirty="0">
                <a:solidFill>
                  <a:srgbClr val="121212"/>
                </a:solidFill>
                <a:latin typeface="-apple-system"/>
              </a:rPr>
              <a:t>CAN</a:t>
            </a:r>
            <a:r>
              <a:rPr lang="zh-CN" altLang="en-US" sz="1400" dirty="0">
                <a:solidFill>
                  <a:srgbClr val="121212"/>
                </a:solidFill>
                <a:latin typeface="-apple-system"/>
              </a:rPr>
              <a:t>总线就会表现为显性</a:t>
            </a:r>
            <a:r>
              <a:rPr lang="zh-CN" altLang="en-US" sz="1400" b="0" i="0" dirty="0">
                <a:solidFill>
                  <a:srgbClr val="4D4D4D"/>
                </a:solidFill>
                <a:effectLst/>
                <a:latin typeface="-apple-system"/>
              </a:rPr>
              <a:t>。</a:t>
            </a:r>
            <a:r>
              <a:rPr lang="zh-CN" altLang="en-US" sz="1400" dirty="0">
                <a:solidFill>
                  <a:srgbClr val="121212"/>
                </a:solidFill>
                <a:latin typeface="-apple-system"/>
              </a:rPr>
              <a:t>隐性代表逻辑</a:t>
            </a:r>
            <a:r>
              <a:rPr lang="en-US" altLang="zh-CN" sz="1400" dirty="0">
                <a:solidFill>
                  <a:srgbClr val="121212"/>
                </a:solidFill>
                <a:latin typeface="-apple-system"/>
              </a:rPr>
              <a:t>1</a:t>
            </a:r>
            <a:r>
              <a:rPr lang="zh-CN" altLang="en-US" sz="1400" dirty="0">
                <a:solidFill>
                  <a:srgbClr val="121212"/>
                </a:solidFill>
                <a:latin typeface="-apple-system"/>
              </a:rPr>
              <a:t>，显性代表逻辑</a:t>
            </a:r>
            <a:r>
              <a:rPr lang="en-US" altLang="zh-CN" sz="1400" dirty="0">
                <a:solidFill>
                  <a:srgbClr val="121212"/>
                </a:solidFill>
                <a:latin typeface="-apple-system"/>
              </a:rPr>
              <a:t>0</a:t>
            </a:r>
            <a:r>
              <a:rPr lang="zh-CN" altLang="en-US" sz="1400" dirty="0">
                <a:solidFill>
                  <a:srgbClr val="121212"/>
                </a:solidFill>
                <a:latin typeface="-apple-system"/>
              </a:rPr>
              <a:t>。</a:t>
            </a:r>
            <a:endParaRPr lang="en-US" altLang="zh-CN" sz="1400" dirty="0">
              <a:solidFill>
                <a:srgbClr val="121212"/>
              </a:solidFill>
              <a:latin typeface="-apple-system"/>
            </a:endParaRPr>
          </a:p>
          <a:p>
            <a:pPr algn="l"/>
            <a:endParaRPr lang="en-US" altLang="ja-JP" sz="1200" dirty="0">
              <a:solidFill>
                <a:srgbClr val="121212"/>
              </a:solidFill>
              <a:latin typeface="-apple-system"/>
            </a:endParaRPr>
          </a:p>
        </p:txBody>
      </p:sp>
      <p:sp>
        <p:nvSpPr>
          <p:cNvPr id="2" name="标题 1"/>
          <p:cNvSpPr>
            <a:spLocks noGrp="1"/>
          </p:cNvSpPr>
          <p:nvPr>
            <p:ph type="title"/>
          </p:nvPr>
        </p:nvSpPr>
        <p:spPr/>
        <p:txBody>
          <a:bodyPr/>
          <a:lstStyle/>
          <a:p>
            <a:r>
              <a:rPr lang="en-US" altLang="ja-JP" b="1" dirty="0" err="1">
                <a:solidFill>
                  <a:srgbClr val="121212"/>
                </a:solidFill>
                <a:latin typeface="-apple-system"/>
              </a:rPr>
              <a:t>TLE7250</a:t>
            </a:r>
            <a:r>
              <a:rPr lang="zh-CN" altLang="en-US" b="1" dirty="0">
                <a:solidFill>
                  <a:srgbClr val="121212"/>
                </a:solidFill>
                <a:latin typeface="-apple-system"/>
              </a:rPr>
              <a:t>芯片的简单介绍</a:t>
            </a:r>
            <a:endParaRPr kumimoji="1" lang="ja-JP" altLang="en-US" dirty="0"/>
          </a:p>
        </p:txBody>
      </p:sp>
      <p:sp>
        <p:nvSpPr>
          <p:cNvPr id="3" name="内容占位符 2"/>
          <p:cNvSpPr>
            <a:spLocks noGrp="1"/>
          </p:cNvSpPr>
          <p:nvPr>
            <p:ph idx="1"/>
          </p:nvPr>
        </p:nvSpPr>
        <p:spPr>
          <a:xfrm>
            <a:off x="168276" y="810543"/>
            <a:ext cx="2592066" cy="2402433"/>
          </a:xfrm>
        </p:spPr>
        <p:txBody>
          <a:bodyPr/>
          <a:lstStyle/>
          <a:p>
            <a:r>
              <a:rPr lang="zh-CN" altLang="en-US" sz="2000" dirty="0"/>
              <a:t>引脚介绍：</a:t>
            </a:r>
            <a:endParaRPr lang="ja-JP" altLang="en-US" sz="2000" dirty="0"/>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6</a:t>
            </a:fld>
            <a:endParaRPr lang="de-DE" altLang="ja-JP"/>
          </a:p>
        </p:txBody>
      </p:sp>
      <p:pic>
        <p:nvPicPr>
          <p:cNvPr id="13" name="图片 12">
            <a:extLst>
              <a:ext uri="{FF2B5EF4-FFF2-40B4-BE49-F238E27FC236}">
                <a16:creationId xmlns:a16="http://schemas.microsoft.com/office/drawing/2014/main" id="{194BD929-6EAE-1A89-6148-ABABF0CD8494}"/>
              </a:ext>
            </a:extLst>
          </p:cNvPr>
          <p:cNvPicPr>
            <a:picLocks noChangeAspect="1"/>
          </p:cNvPicPr>
          <p:nvPr/>
        </p:nvPicPr>
        <p:blipFill>
          <a:blip r:embed="rId3"/>
          <a:stretch>
            <a:fillRect/>
          </a:stretch>
        </p:blipFill>
        <p:spPr>
          <a:xfrm>
            <a:off x="188912" y="1196752"/>
            <a:ext cx="2571429" cy="1923810"/>
          </a:xfrm>
          <a:prstGeom prst="rect">
            <a:avLst/>
          </a:prstGeom>
        </p:spPr>
      </p:pic>
      <p:pic>
        <p:nvPicPr>
          <p:cNvPr id="8" name="图片 7">
            <a:extLst>
              <a:ext uri="{FF2B5EF4-FFF2-40B4-BE49-F238E27FC236}">
                <a16:creationId xmlns:a16="http://schemas.microsoft.com/office/drawing/2014/main" id="{134C86E2-50B3-67D5-31F7-C3B7997C8474}"/>
              </a:ext>
            </a:extLst>
          </p:cNvPr>
          <p:cNvPicPr>
            <a:picLocks noChangeAspect="1"/>
          </p:cNvPicPr>
          <p:nvPr/>
        </p:nvPicPr>
        <p:blipFill>
          <a:blip r:embed="rId4"/>
          <a:stretch>
            <a:fillRect/>
          </a:stretch>
        </p:blipFill>
        <p:spPr>
          <a:xfrm>
            <a:off x="189318" y="5136786"/>
            <a:ext cx="6216258" cy="1100089"/>
          </a:xfrm>
          <a:prstGeom prst="rect">
            <a:avLst/>
          </a:prstGeom>
        </p:spPr>
      </p:pic>
      <p:sp>
        <p:nvSpPr>
          <p:cNvPr id="4" name="矩形 3">
            <a:extLst>
              <a:ext uri="{FF2B5EF4-FFF2-40B4-BE49-F238E27FC236}">
                <a16:creationId xmlns:a16="http://schemas.microsoft.com/office/drawing/2014/main" id="{394348BC-B1D6-2B61-268E-C3AD525A28C9}"/>
              </a:ext>
            </a:extLst>
          </p:cNvPr>
          <p:cNvSpPr/>
          <p:nvPr/>
        </p:nvSpPr>
        <p:spPr>
          <a:xfrm>
            <a:off x="1763687" y="1821183"/>
            <a:ext cx="1017289" cy="74372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Tree>
    <p:extLst>
      <p:ext uri="{BB962C8B-B14F-4D97-AF65-F5344CB8AC3E}">
        <p14:creationId xmlns:p14="http://schemas.microsoft.com/office/powerpoint/2010/main" val="71590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F571E11C-B21E-2DAD-E9F9-3CFEFCE73F86}"/>
              </a:ext>
            </a:extLst>
          </p:cNvPr>
          <p:cNvPicPr>
            <a:picLocks noChangeAspect="1"/>
          </p:cNvPicPr>
          <p:nvPr/>
        </p:nvPicPr>
        <p:blipFill>
          <a:blip r:embed="rId3"/>
          <a:stretch>
            <a:fillRect/>
          </a:stretch>
        </p:blipFill>
        <p:spPr>
          <a:xfrm>
            <a:off x="4084854" y="1323137"/>
            <a:ext cx="2104762" cy="2142857"/>
          </a:xfrm>
          <a:prstGeom prst="rect">
            <a:avLst/>
          </a:prstGeom>
        </p:spPr>
      </p:pic>
      <p:sp>
        <p:nvSpPr>
          <p:cNvPr id="14" name="文本框 13">
            <a:extLst>
              <a:ext uri="{FF2B5EF4-FFF2-40B4-BE49-F238E27FC236}">
                <a16:creationId xmlns:a16="http://schemas.microsoft.com/office/drawing/2014/main" id="{3A9EB98C-0227-31D1-61B5-681BEE077CED}"/>
              </a:ext>
            </a:extLst>
          </p:cNvPr>
          <p:cNvSpPr txBox="1"/>
          <p:nvPr/>
        </p:nvSpPr>
        <p:spPr>
          <a:xfrm>
            <a:off x="244975" y="3159916"/>
            <a:ext cx="8580188" cy="984885"/>
          </a:xfrm>
          <a:prstGeom prst="rect">
            <a:avLst/>
          </a:prstGeom>
          <a:noFill/>
        </p:spPr>
        <p:txBody>
          <a:bodyPr wrap="square" rtlCol="0">
            <a:spAutoFit/>
          </a:bodyPr>
          <a:lstStyle/>
          <a:p>
            <a:pPr algn="l"/>
            <a:r>
              <a:rPr lang="en-US" altLang="ja-JP" b="1" i="0" dirty="0" err="1">
                <a:solidFill>
                  <a:srgbClr val="121212"/>
                </a:solidFill>
                <a:effectLst/>
                <a:latin typeface="-apple-system"/>
              </a:rPr>
              <a:t>NEN</a:t>
            </a:r>
            <a:r>
              <a:rPr lang="en-US" altLang="ja-JP" b="1" i="0" dirty="0">
                <a:solidFill>
                  <a:srgbClr val="121212"/>
                </a:solidFill>
                <a:effectLst/>
                <a:latin typeface="-apple-system"/>
              </a:rPr>
              <a:t> and </a:t>
            </a:r>
            <a:r>
              <a:rPr lang="en-US" altLang="ja-JP" b="1" i="0" dirty="0" err="1">
                <a:solidFill>
                  <a:srgbClr val="121212"/>
                </a:solidFill>
                <a:effectLst/>
                <a:latin typeface="-apple-system"/>
              </a:rPr>
              <a:t>NRM</a:t>
            </a:r>
            <a:r>
              <a:rPr lang="zh-CN" altLang="en-US" b="1" i="0" dirty="0">
                <a:solidFill>
                  <a:srgbClr val="121212"/>
                </a:solidFill>
                <a:effectLst/>
                <a:latin typeface="-apple-system"/>
              </a:rPr>
              <a:t>：</a:t>
            </a:r>
            <a:endParaRPr lang="en-US" altLang="zh-CN" b="1" i="0" dirty="0">
              <a:solidFill>
                <a:srgbClr val="121212"/>
              </a:solidFill>
              <a:effectLst/>
              <a:latin typeface="-apple-system"/>
            </a:endParaRPr>
          </a:p>
          <a:p>
            <a:pPr algn="l"/>
            <a:r>
              <a:rPr lang="zh-CN" altLang="en-US" sz="1400" dirty="0">
                <a:solidFill>
                  <a:srgbClr val="121212"/>
                </a:solidFill>
                <a:latin typeface="-apple-system"/>
              </a:rPr>
              <a:t>芯片通过</a:t>
            </a:r>
            <a:r>
              <a:rPr lang="en-US" altLang="zh-CN" sz="1400" dirty="0" err="1">
                <a:solidFill>
                  <a:srgbClr val="121212"/>
                </a:solidFill>
                <a:latin typeface="-apple-system"/>
              </a:rPr>
              <a:t>NEN</a:t>
            </a:r>
            <a:r>
              <a:rPr lang="zh-CN" altLang="en-US" sz="1400" dirty="0">
                <a:solidFill>
                  <a:srgbClr val="121212"/>
                </a:solidFill>
                <a:latin typeface="-apple-system"/>
              </a:rPr>
              <a:t>和</a:t>
            </a:r>
            <a:r>
              <a:rPr lang="en-US" altLang="zh-CN" sz="1400" dirty="0" err="1">
                <a:solidFill>
                  <a:srgbClr val="121212"/>
                </a:solidFill>
                <a:latin typeface="-apple-system"/>
              </a:rPr>
              <a:t>NRM</a:t>
            </a:r>
            <a:r>
              <a:rPr lang="zh-CN" altLang="en-US" sz="1400" dirty="0">
                <a:solidFill>
                  <a:srgbClr val="121212"/>
                </a:solidFill>
                <a:latin typeface="-apple-system"/>
              </a:rPr>
              <a:t>引脚设置工作模式。</a:t>
            </a:r>
            <a:endParaRPr lang="en-US" altLang="zh-CN" sz="1400" dirty="0">
              <a:solidFill>
                <a:srgbClr val="121212"/>
              </a:solidFill>
              <a:latin typeface="-apple-system"/>
            </a:endParaRPr>
          </a:p>
          <a:p>
            <a:pPr algn="l"/>
            <a:endParaRPr lang="en-US" altLang="ja-JP" sz="1200" dirty="0">
              <a:solidFill>
                <a:srgbClr val="121212"/>
              </a:solidFill>
              <a:latin typeface="-apple-system"/>
            </a:endParaRPr>
          </a:p>
          <a:p>
            <a:pPr algn="l"/>
            <a:endParaRPr lang="ja-JP" altLang="en-US" sz="1200" dirty="0" err="1">
              <a:solidFill>
                <a:srgbClr val="121212"/>
              </a:solidFill>
              <a:latin typeface="-apple-system"/>
            </a:endParaRPr>
          </a:p>
        </p:txBody>
      </p:sp>
      <p:sp>
        <p:nvSpPr>
          <p:cNvPr id="2" name="标题 1"/>
          <p:cNvSpPr>
            <a:spLocks noGrp="1"/>
          </p:cNvSpPr>
          <p:nvPr>
            <p:ph type="title"/>
          </p:nvPr>
        </p:nvSpPr>
        <p:spPr/>
        <p:txBody>
          <a:bodyPr/>
          <a:lstStyle/>
          <a:p>
            <a:r>
              <a:rPr lang="en-US" altLang="ja-JP" b="1" dirty="0" err="1">
                <a:solidFill>
                  <a:srgbClr val="121212"/>
                </a:solidFill>
                <a:latin typeface="-apple-system"/>
              </a:rPr>
              <a:t>TLE7250</a:t>
            </a:r>
            <a:r>
              <a:rPr lang="zh-CN" altLang="en-US" b="1" dirty="0">
                <a:solidFill>
                  <a:srgbClr val="121212"/>
                </a:solidFill>
                <a:latin typeface="-apple-system"/>
              </a:rPr>
              <a:t>芯片的简单介绍</a:t>
            </a:r>
            <a:endParaRPr kumimoji="1" lang="ja-JP" altLang="en-US" dirty="0"/>
          </a:p>
        </p:txBody>
      </p:sp>
      <p:sp>
        <p:nvSpPr>
          <p:cNvPr id="3" name="内容占位符 2"/>
          <p:cNvSpPr>
            <a:spLocks noGrp="1"/>
          </p:cNvSpPr>
          <p:nvPr>
            <p:ph idx="1"/>
          </p:nvPr>
        </p:nvSpPr>
        <p:spPr>
          <a:xfrm>
            <a:off x="168276" y="810543"/>
            <a:ext cx="2592066" cy="2402433"/>
          </a:xfrm>
        </p:spPr>
        <p:txBody>
          <a:bodyPr/>
          <a:lstStyle/>
          <a:p>
            <a:r>
              <a:rPr lang="zh-CN" altLang="en-US" sz="2000" dirty="0"/>
              <a:t>引脚介绍：</a:t>
            </a:r>
            <a:endParaRPr lang="ja-JP" altLang="en-US" sz="2000" dirty="0"/>
          </a:p>
          <a:p>
            <a:pPr lvl="1"/>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7</a:t>
            </a:fld>
            <a:endParaRPr lang="de-DE" altLang="ja-JP"/>
          </a:p>
        </p:txBody>
      </p:sp>
      <p:pic>
        <p:nvPicPr>
          <p:cNvPr id="13" name="图片 12">
            <a:extLst>
              <a:ext uri="{FF2B5EF4-FFF2-40B4-BE49-F238E27FC236}">
                <a16:creationId xmlns:a16="http://schemas.microsoft.com/office/drawing/2014/main" id="{194BD929-6EAE-1A89-6148-ABABF0CD8494}"/>
              </a:ext>
            </a:extLst>
          </p:cNvPr>
          <p:cNvPicPr>
            <a:picLocks noChangeAspect="1"/>
          </p:cNvPicPr>
          <p:nvPr/>
        </p:nvPicPr>
        <p:blipFill>
          <a:blip r:embed="rId4"/>
          <a:stretch>
            <a:fillRect/>
          </a:stretch>
        </p:blipFill>
        <p:spPr>
          <a:xfrm>
            <a:off x="188912" y="1196752"/>
            <a:ext cx="2571429" cy="1923810"/>
          </a:xfrm>
          <a:prstGeom prst="rect">
            <a:avLst/>
          </a:prstGeom>
        </p:spPr>
      </p:pic>
      <p:graphicFrame>
        <p:nvGraphicFramePr>
          <p:cNvPr id="8" name="表格 8">
            <a:extLst>
              <a:ext uri="{FF2B5EF4-FFF2-40B4-BE49-F238E27FC236}">
                <a16:creationId xmlns:a16="http://schemas.microsoft.com/office/drawing/2014/main" id="{B9653B79-CD90-66F1-FD80-13AC5D600B14}"/>
              </a:ext>
            </a:extLst>
          </p:cNvPr>
          <p:cNvGraphicFramePr>
            <a:graphicFrameLocks noGrp="1"/>
          </p:cNvGraphicFramePr>
          <p:nvPr>
            <p:extLst>
              <p:ext uri="{D42A27DB-BD31-4B8C-83A1-F6EECF244321}">
                <p14:modId xmlns:p14="http://schemas.microsoft.com/office/powerpoint/2010/main" val="3029633747"/>
              </p:ext>
            </p:extLst>
          </p:nvPr>
        </p:nvGraphicFramePr>
        <p:xfrm>
          <a:off x="307172" y="3831549"/>
          <a:ext cx="8455794" cy="1569720"/>
        </p:xfrm>
        <a:graphic>
          <a:graphicData uri="http://schemas.openxmlformats.org/drawingml/2006/table">
            <a:tbl>
              <a:tblPr firstRow="1" bandRow="1">
                <a:tableStyleId>{93296810-A885-4BE3-A3E7-6D5BEEA58F35}</a:tableStyleId>
              </a:tblPr>
              <a:tblGrid>
                <a:gridCol w="2208932">
                  <a:extLst>
                    <a:ext uri="{9D8B030D-6E8A-4147-A177-3AD203B41FA5}">
                      <a16:colId xmlns:a16="http://schemas.microsoft.com/office/drawing/2014/main" val="4131591262"/>
                    </a:ext>
                  </a:extLst>
                </a:gridCol>
                <a:gridCol w="728980">
                  <a:extLst>
                    <a:ext uri="{9D8B030D-6E8A-4147-A177-3AD203B41FA5}">
                      <a16:colId xmlns:a16="http://schemas.microsoft.com/office/drawing/2014/main" val="4266848272"/>
                    </a:ext>
                  </a:extLst>
                </a:gridCol>
                <a:gridCol w="767080">
                  <a:extLst>
                    <a:ext uri="{9D8B030D-6E8A-4147-A177-3AD203B41FA5}">
                      <a16:colId xmlns:a16="http://schemas.microsoft.com/office/drawing/2014/main" val="1104782207"/>
                    </a:ext>
                  </a:extLst>
                </a:gridCol>
                <a:gridCol w="4750802">
                  <a:extLst>
                    <a:ext uri="{9D8B030D-6E8A-4147-A177-3AD203B41FA5}">
                      <a16:colId xmlns:a16="http://schemas.microsoft.com/office/drawing/2014/main" val="1906454151"/>
                    </a:ext>
                  </a:extLst>
                </a:gridCol>
              </a:tblGrid>
              <a:tr h="370840">
                <a:tc>
                  <a:txBody>
                    <a:bodyPr/>
                    <a:lstStyle/>
                    <a:p>
                      <a:r>
                        <a:rPr lang="en-US" altLang="ja-JP" dirty="0">
                          <a:solidFill>
                            <a:srgbClr val="000000"/>
                          </a:solidFill>
                        </a:rPr>
                        <a:t>Mode of Operation</a:t>
                      </a:r>
                      <a:endParaRPr kumimoji="1" lang="ja-JP"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err="1">
                          <a:solidFill>
                            <a:srgbClr val="000000"/>
                          </a:solidFill>
                        </a:rPr>
                        <a:t>NEN</a:t>
                      </a:r>
                      <a:endParaRPr kumimoji="1" lang="ja-JP"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dirty="0" err="1">
                          <a:solidFill>
                            <a:srgbClr val="000000"/>
                          </a:solidFill>
                        </a:rPr>
                        <a:t>NRM</a:t>
                      </a:r>
                      <a:endParaRPr kumimoji="1" lang="ja-JP"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ltLang="ja-JP" dirty="0">
                          <a:solidFill>
                            <a:srgbClr val="000000"/>
                          </a:solidFill>
                        </a:rPr>
                        <a:t>Comment</a:t>
                      </a:r>
                      <a:endParaRPr kumimoji="1" lang="ja-JP" alt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7242505"/>
                  </a:ext>
                </a:extLst>
              </a:tr>
              <a:tr h="370840">
                <a:tc>
                  <a:txBody>
                    <a:bodyPr/>
                    <a:lstStyle/>
                    <a:p>
                      <a:r>
                        <a:rPr lang="en-US" altLang="ja-JP" sz="1200" dirty="0"/>
                        <a:t>Power-Save mode</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HIGH</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X</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sz="1200" dirty="0"/>
                        <a:t>如果</a:t>
                      </a:r>
                      <a:r>
                        <a:rPr kumimoji="1" lang="en-US" altLang="zh-CN" sz="1200" dirty="0" err="1"/>
                        <a:t>NEN</a:t>
                      </a:r>
                      <a:r>
                        <a:rPr kumimoji="1" lang="zh-CN" altLang="en-US" sz="1200" dirty="0"/>
                        <a:t>为</a:t>
                      </a:r>
                      <a:r>
                        <a:rPr kumimoji="1" lang="en-US" altLang="zh-CN" sz="1200" dirty="0"/>
                        <a:t>HIGH,</a:t>
                      </a:r>
                      <a:r>
                        <a:rPr kumimoji="1" lang="zh-CN" altLang="en-US" sz="1200" dirty="0"/>
                        <a:t>则不论</a:t>
                      </a:r>
                      <a:r>
                        <a:rPr kumimoji="1" lang="en-US" altLang="zh-CN" sz="1200" dirty="0" err="1"/>
                        <a:t>NRM</a:t>
                      </a:r>
                      <a:r>
                        <a:rPr kumimoji="1" lang="zh-CN" altLang="en-US" sz="1200" dirty="0"/>
                        <a:t>输入什么电平，均处于</a:t>
                      </a:r>
                      <a:r>
                        <a:rPr lang="en-US" altLang="ja-JP" sz="1200" dirty="0"/>
                        <a:t>Power-Save mode</a:t>
                      </a:r>
                      <a:r>
                        <a:rPr kumimoji="1" lang="zh-CN" altLang="en-US" sz="1200" dirty="0"/>
                        <a:t>。此模式下发送器和接收器均被禁用，功耗最低。</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01425793"/>
                  </a:ext>
                </a:extLst>
              </a:tr>
              <a:tr h="370840">
                <a:tc>
                  <a:txBody>
                    <a:bodyPr/>
                    <a:lstStyle/>
                    <a:p>
                      <a:r>
                        <a:rPr lang="en-US" altLang="ja-JP" sz="1200" dirty="0"/>
                        <a:t>Receive-Only mode</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LOW</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LOW</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200" dirty="0"/>
                        <a:t>低功耗运行模式，发送器被禁用，但接收器正常。</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12082932"/>
                  </a:ext>
                </a:extLst>
              </a:tr>
              <a:tr h="370840">
                <a:tc>
                  <a:txBody>
                    <a:bodyPr/>
                    <a:lstStyle/>
                    <a:p>
                      <a:r>
                        <a:rPr lang="en-US" altLang="ja-JP" sz="1200" dirty="0"/>
                        <a:t>Normal-Operating mode</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LOW</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1200" dirty="0"/>
                        <a:t>HIGH</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zh-CN" altLang="en-US" sz="1200" dirty="0"/>
                        <a:t>若</a:t>
                      </a:r>
                      <a:r>
                        <a:rPr kumimoji="1" lang="en-US" altLang="zh-CN" sz="1200" dirty="0"/>
                        <a:t>Vcc&gt;Vcc_uv,</a:t>
                      </a:r>
                      <a:r>
                        <a:rPr kumimoji="1" lang="zh-CN" altLang="en-US" sz="1200" dirty="0"/>
                        <a:t>则发送器正常工作，可传输和接收</a:t>
                      </a:r>
                      <a:r>
                        <a:rPr kumimoji="1" lang="en-US" altLang="zh-CN" sz="1200" dirty="0"/>
                        <a:t>CAN</a:t>
                      </a:r>
                      <a:r>
                        <a:rPr kumimoji="1" lang="zh-CN" altLang="en-US" sz="1200" dirty="0"/>
                        <a:t>总线上的信息。</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28385278"/>
                  </a:ext>
                </a:extLst>
              </a:tr>
            </a:tbl>
          </a:graphicData>
        </a:graphic>
      </p:graphicFrame>
      <p:sp>
        <p:nvSpPr>
          <p:cNvPr id="9" name="文本框 8">
            <a:extLst>
              <a:ext uri="{FF2B5EF4-FFF2-40B4-BE49-F238E27FC236}">
                <a16:creationId xmlns:a16="http://schemas.microsoft.com/office/drawing/2014/main" id="{14636EB8-4602-1F18-E371-ABBA5683B142}"/>
              </a:ext>
            </a:extLst>
          </p:cNvPr>
          <p:cNvSpPr txBox="1"/>
          <p:nvPr/>
        </p:nvSpPr>
        <p:spPr>
          <a:xfrm>
            <a:off x="307172" y="5463323"/>
            <a:ext cx="8767465" cy="1077218"/>
          </a:xfrm>
          <a:prstGeom prst="rect">
            <a:avLst/>
          </a:prstGeom>
          <a:noFill/>
        </p:spPr>
        <p:txBody>
          <a:bodyPr wrap="square" rtlCol="0">
            <a:spAutoFit/>
          </a:bodyPr>
          <a:lstStyle/>
          <a:p>
            <a:pPr algn="l"/>
            <a:r>
              <a:rPr lang="en-US" altLang="zh-CN" sz="1600" dirty="0" err="1">
                <a:solidFill>
                  <a:srgbClr val="121212"/>
                </a:solidFill>
                <a:latin typeface="-apple-system"/>
              </a:rPr>
              <a:t>TLE7250</a:t>
            </a:r>
            <a:r>
              <a:rPr lang="zh-CN" altLang="en-US" sz="1600" dirty="0">
                <a:solidFill>
                  <a:srgbClr val="121212"/>
                </a:solidFill>
                <a:latin typeface="-apple-system"/>
              </a:rPr>
              <a:t>具有集成的上拉电阻至</a:t>
            </a:r>
            <a:r>
              <a:rPr lang="en-US" altLang="zh-CN" sz="1600" dirty="0">
                <a:solidFill>
                  <a:srgbClr val="121212"/>
                </a:solidFill>
                <a:latin typeface="-apple-system"/>
              </a:rPr>
              <a:t>Vcc</a:t>
            </a:r>
            <a:r>
              <a:rPr lang="zh-CN" altLang="en-US" sz="1600" dirty="0">
                <a:solidFill>
                  <a:srgbClr val="121212"/>
                </a:solidFill>
                <a:latin typeface="-apple-system"/>
              </a:rPr>
              <a:t>，默认情况下，设备处于省电模式，以实现低电流消耗。</a:t>
            </a:r>
            <a:endParaRPr lang="en-US" altLang="zh-CN" sz="1600" dirty="0">
              <a:solidFill>
                <a:srgbClr val="121212"/>
              </a:solidFill>
              <a:latin typeface="-apple-system"/>
            </a:endParaRPr>
          </a:p>
          <a:p>
            <a:pPr algn="l"/>
            <a:r>
              <a:rPr lang="en-US" altLang="zh-CN" sz="1600" dirty="0" err="1">
                <a:solidFill>
                  <a:srgbClr val="121212"/>
                </a:solidFill>
                <a:latin typeface="-apple-system"/>
              </a:rPr>
              <a:t>M8</a:t>
            </a:r>
            <a:r>
              <a:rPr lang="zh-CN" altLang="en-US" sz="1600" dirty="0">
                <a:solidFill>
                  <a:srgbClr val="121212"/>
                </a:solidFill>
                <a:latin typeface="-apple-system"/>
              </a:rPr>
              <a:t> </a:t>
            </a:r>
            <a:r>
              <a:rPr lang="en-US" altLang="zh-CN" sz="1600" dirty="0">
                <a:solidFill>
                  <a:srgbClr val="121212"/>
                </a:solidFill>
                <a:latin typeface="-apple-system"/>
              </a:rPr>
              <a:t>TB</a:t>
            </a:r>
            <a:r>
              <a:rPr lang="zh-CN" altLang="en-US" sz="1600" dirty="0">
                <a:solidFill>
                  <a:srgbClr val="121212"/>
                </a:solidFill>
                <a:latin typeface="-apple-system"/>
              </a:rPr>
              <a:t>的回路图中</a:t>
            </a:r>
            <a:r>
              <a:rPr lang="en-US" altLang="zh-CN" sz="1600" dirty="0" err="1">
                <a:solidFill>
                  <a:srgbClr val="121212"/>
                </a:solidFill>
                <a:latin typeface="-apple-system"/>
              </a:rPr>
              <a:t>NEN</a:t>
            </a:r>
            <a:r>
              <a:rPr lang="zh-CN" altLang="en-US" sz="1600" dirty="0">
                <a:solidFill>
                  <a:srgbClr val="121212"/>
                </a:solidFill>
                <a:latin typeface="-apple-system"/>
              </a:rPr>
              <a:t>引脚接地为低电平，</a:t>
            </a:r>
            <a:r>
              <a:rPr lang="en-US" altLang="zh-CN" sz="1600" dirty="0" err="1">
                <a:solidFill>
                  <a:srgbClr val="121212"/>
                </a:solidFill>
                <a:latin typeface="-apple-system"/>
              </a:rPr>
              <a:t>NRM</a:t>
            </a:r>
            <a:r>
              <a:rPr lang="zh-CN" altLang="en-US" sz="1600" dirty="0">
                <a:solidFill>
                  <a:srgbClr val="121212"/>
                </a:solidFill>
                <a:latin typeface="-apple-system"/>
              </a:rPr>
              <a:t>引脚悬空为高电平，所以默认就是</a:t>
            </a:r>
            <a:r>
              <a:rPr lang="en-US" altLang="ja-JP" sz="1600" dirty="0"/>
              <a:t>Normal-Operating mode</a:t>
            </a:r>
            <a:r>
              <a:rPr lang="zh-CN" altLang="en-US" sz="1600" dirty="0"/>
              <a:t>，可以正常收发信。</a:t>
            </a:r>
            <a:endParaRPr kumimoji="1" lang="ja-JP" altLang="en-US" sz="1600" dirty="0"/>
          </a:p>
          <a:p>
            <a:pPr algn="l"/>
            <a:endParaRPr lang="en-US" altLang="zh-CN" sz="1600" dirty="0">
              <a:solidFill>
                <a:srgbClr val="121212"/>
              </a:solidFill>
              <a:latin typeface="-apple-system"/>
            </a:endParaRPr>
          </a:p>
        </p:txBody>
      </p:sp>
      <p:sp>
        <p:nvSpPr>
          <p:cNvPr id="4" name="矩形 3">
            <a:extLst>
              <a:ext uri="{FF2B5EF4-FFF2-40B4-BE49-F238E27FC236}">
                <a16:creationId xmlns:a16="http://schemas.microsoft.com/office/drawing/2014/main" id="{4C8876B6-1406-BF89-319A-062808892FC2}"/>
              </a:ext>
            </a:extLst>
          </p:cNvPr>
          <p:cNvSpPr/>
          <p:nvPr/>
        </p:nvSpPr>
        <p:spPr>
          <a:xfrm>
            <a:off x="1781665" y="1460243"/>
            <a:ext cx="978675" cy="3811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7" name="矩形 6">
            <a:extLst>
              <a:ext uri="{FF2B5EF4-FFF2-40B4-BE49-F238E27FC236}">
                <a16:creationId xmlns:a16="http://schemas.microsoft.com/office/drawing/2014/main" id="{57645760-8CE0-B61E-7169-541A42625EFF}"/>
              </a:ext>
            </a:extLst>
          </p:cNvPr>
          <p:cNvSpPr/>
          <p:nvPr/>
        </p:nvSpPr>
        <p:spPr>
          <a:xfrm>
            <a:off x="1776541" y="2491729"/>
            <a:ext cx="978675" cy="3811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10" name="矩形 9">
            <a:extLst>
              <a:ext uri="{FF2B5EF4-FFF2-40B4-BE49-F238E27FC236}">
                <a16:creationId xmlns:a16="http://schemas.microsoft.com/office/drawing/2014/main" id="{0A51FABD-BAD6-7AC1-E447-A8C2A2C60CB3}"/>
              </a:ext>
            </a:extLst>
          </p:cNvPr>
          <p:cNvSpPr/>
          <p:nvPr/>
        </p:nvSpPr>
        <p:spPr>
          <a:xfrm>
            <a:off x="4122954" y="2310080"/>
            <a:ext cx="1241134" cy="11001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12" name="矩形 11">
            <a:extLst>
              <a:ext uri="{FF2B5EF4-FFF2-40B4-BE49-F238E27FC236}">
                <a16:creationId xmlns:a16="http://schemas.microsoft.com/office/drawing/2014/main" id="{3C10BACA-6920-5EDE-4AF5-39A132CB0BF9}"/>
              </a:ext>
            </a:extLst>
          </p:cNvPr>
          <p:cNvSpPr/>
          <p:nvPr/>
        </p:nvSpPr>
        <p:spPr>
          <a:xfrm>
            <a:off x="5508104" y="1602676"/>
            <a:ext cx="681512" cy="38115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Tree>
    <p:extLst>
      <p:ext uri="{BB962C8B-B14F-4D97-AF65-F5344CB8AC3E}">
        <p14:creationId xmlns:p14="http://schemas.microsoft.com/office/powerpoint/2010/main" val="628382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a:extLst>
              <a:ext uri="{FF2B5EF4-FFF2-40B4-BE49-F238E27FC236}">
                <a16:creationId xmlns:a16="http://schemas.microsoft.com/office/drawing/2014/main" id="{12337A81-0306-E5ED-2120-FE36D35540B4}"/>
              </a:ext>
            </a:extLst>
          </p:cNvPr>
          <p:cNvPicPr>
            <a:picLocks noChangeAspect="1"/>
          </p:cNvPicPr>
          <p:nvPr/>
        </p:nvPicPr>
        <p:blipFill>
          <a:blip r:embed="rId3"/>
          <a:stretch>
            <a:fillRect/>
          </a:stretch>
        </p:blipFill>
        <p:spPr>
          <a:xfrm>
            <a:off x="338169" y="2054177"/>
            <a:ext cx="4844346" cy="3059875"/>
          </a:xfrm>
          <a:prstGeom prst="rect">
            <a:avLst/>
          </a:prstGeom>
        </p:spPr>
      </p:pic>
      <p:sp>
        <p:nvSpPr>
          <p:cNvPr id="14" name="文本框 13">
            <a:extLst>
              <a:ext uri="{FF2B5EF4-FFF2-40B4-BE49-F238E27FC236}">
                <a16:creationId xmlns:a16="http://schemas.microsoft.com/office/drawing/2014/main" id="{3A9EB98C-0227-31D1-61B5-681BEE077CED}"/>
              </a:ext>
            </a:extLst>
          </p:cNvPr>
          <p:cNvSpPr txBox="1"/>
          <p:nvPr/>
        </p:nvSpPr>
        <p:spPr>
          <a:xfrm>
            <a:off x="179364" y="1114722"/>
            <a:ext cx="8580188" cy="1200329"/>
          </a:xfrm>
          <a:prstGeom prst="rect">
            <a:avLst/>
          </a:prstGeom>
          <a:noFill/>
        </p:spPr>
        <p:txBody>
          <a:bodyPr wrap="square" rtlCol="0">
            <a:spAutoFit/>
          </a:bodyPr>
          <a:lstStyle/>
          <a:p>
            <a:pPr algn="l"/>
            <a:r>
              <a:rPr lang="en-US" altLang="ja-JP" sz="1600" b="0" i="0" dirty="0">
                <a:solidFill>
                  <a:srgbClr val="121212"/>
                </a:solidFill>
                <a:effectLst/>
                <a:latin typeface="-apple-system"/>
              </a:rPr>
              <a:t>CAN </a:t>
            </a:r>
            <a:r>
              <a:rPr lang="en-US" altLang="ja-JP" sz="1600" b="0" i="0" dirty="0" err="1">
                <a:solidFill>
                  <a:srgbClr val="121212"/>
                </a:solidFill>
                <a:effectLst/>
                <a:latin typeface="-apple-system"/>
              </a:rPr>
              <a:t>Trcv</a:t>
            </a:r>
            <a:r>
              <a:rPr lang="ja-JP" altLang="en-US" sz="1600" b="0" i="0" dirty="0">
                <a:solidFill>
                  <a:srgbClr val="121212"/>
                </a:solidFill>
                <a:effectLst/>
                <a:latin typeface="-apple-system"/>
              </a:rPr>
              <a:t>属于，</a:t>
            </a:r>
            <a:r>
              <a:rPr lang="en-US" altLang="ja-JP" sz="1600" b="0" i="0" dirty="0" err="1">
                <a:solidFill>
                  <a:srgbClr val="121212"/>
                </a:solidFill>
                <a:effectLst/>
                <a:latin typeface="-apple-system"/>
              </a:rPr>
              <a:t>AUTOSAR</a:t>
            </a:r>
            <a:r>
              <a:rPr lang="ja-JP" altLang="en-US" sz="1600" b="0" i="0" dirty="0">
                <a:solidFill>
                  <a:srgbClr val="121212"/>
                </a:solidFill>
                <a:effectLst/>
                <a:latin typeface="-apple-system"/>
              </a:rPr>
              <a:t>架构中的</a:t>
            </a:r>
            <a:r>
              <a:rPr lang="en-US" altLang="ja-JP" sz="1600" b="0" i="0" dirty="0">
                <a:solidFill>
                  <a:srgbClr val="121212"/>
                </a:solidFill>
                <a:effectLst/>
                <a:latin typeface="-apple-system"/>
              </a:rPr>
              <a:t>ECU Abstraction Layer(ECU</a:t>
            </a:r>
            <a:r>
              <a:rPr lang="ja-JP" altLang="en-US" sz="1600" b="0" i="0" dirty="0">
                <a:solidFill>
                  <a:srgbClr val="121212"/>
                </a:solidFill>
                <a:effectLst/>
                <a:latin typeface="-apple-system"/>
              </a:rPr>
              <a:t>抽象层</a:t>
            </a:r>
            <a:r>
              <a:rPr lang="en-US" altLang="ja-JP" sz="1600" b="0" i="0" dirty="0">
                <a:solidFill>
                  <a:srgbClr val="121212"/>
                </a:solidFill>
                <a:effectLst/>
                <a:latin typeface="-apple-system"/>
              </a:rPr>
              <a:t>)</a:t>
            </a:r>
            <a:r>
              <a:rPr lang="ja-JP" altLang="en-US" sz="1600" b="0" i="0" dirty="0">
                <a:solidFill>
                  <a:srgbClr val="121212"/>
                </a:solidFill>
                <a:effectLst/>
                <a:latin typeface="-apple-system"/>
              </a:rPr>
              <a:t>子模块组的</a:t>
            </a:r>
            <a:r>
              <a:rPr lang="en-US" altLang="ja-JP" sz="1600" b="0" i="0" dirty="0">
                <a:solidFill>
                  <a:srgbClr val="121212"/>
                </a:solidFill>
                <a:effectLst/>
                <a:latin typeface="-apple-system"/>
              </a:rPr>
              <a:t>Communication Hardware Abstraction</a:t>
            </a:r>
            <a:r>
              <a:rPr lang="ja-JP" altLang="en-US" sz="1600" b="0" i="0" dirty="0">
                <a:solidFill>
                  <a:srgbClr val="121212"/>
                </a:solidFill>
                <a:effectLst/>
                <a:latin typeface="-apple-system"/>
              </a:rPr>
              <a:t>（通信硬件抽象）。</a:t>
            </a:r>
          </a:p>
          <a:p>
            <a:pPr algn="l"/>
            <a:r>
              <a:rPr lang="ja-JP" altLang="en-US" sz="1600" b="0" i="0" dirty="0">
                <a:solidFill>
                  <a:srgbClr val="121212"/>
                </a:solidFill>
                <a:effectLst/>
                <a:latin typeface="-apple-system"/>
              </a:rPr>
              <a:t>所在位置如下：</a:t>
            </a:r>
            <a:endParaRPr lang="en-US" altLang="zh-CN" sz="1600" dirty="0">
              <a:solidFill>
                <a:srgbClr val="121212"/>
              </a:solidFill>
              <a:latin typeface="-apple-system"/>
            </a:endParaRPr>
          </a:p>
          <a:p>
            <a:pPr algn="l"/>
            <a:endParaRPr lang="en-US" altLang="ja-JP" sz="1200" dirty="0">
              <a:solidFill>
                <a:srgbClr val="121212"/>
              </a:solidFill>
              <a:latin typeface="-apple-system"/>
            </a:endParaRPr>
          </a:p>
          <a:p>
            <a:pPr algn="l"/>
            <a:endParaRPr lang="ja-JP" altLang="en-US" sz="1200" dirty="0" err="1">
              <a:solidFill>
                <a:srgbClr val="121212"/>
              </a:solidFill>
              <a:latin typeface="-apple-system"/>
            </a:endParaRPr>
          </a:p>
        </p:txBody>
      </p:sp>
      <p:sp>
        <p:nvSpPr>
          <p:cNvPr id="2" name="标题 1"/>
          <p:cNvSpPr>
            <a:spLocks noGrp="1"/>
          </p:cNvSpPr>
          <p:nvPr>
            <p:ph type="title"/>
          </p:nvPr>
        </p:nvSpPr>
        <p:spPr/>
        <p:txBody>
          <a:bodyPr/>
          <a:lstStyle/>
          <a:p>
            <a:r>
              <a:rPr lang="en-US" altLang="ja-JP" b="1" dirty="0" err="1">
                <a:solidFill>
                  <a:srgbClr val="121212"/>
                </a:solidFill>
                <a:latin typeface="-apple-system"/>
              </a:rPr>
              <a:t>AUTOSAR</a:t>
            </a:r>
            <a:r>
              <a:rPr lang="en-US" altLang="ja-JP" b="1" dirty="0">
                <a:solidFill>
                  <a:srgbClr val="121212"/>
                </a:solidFill>
                <a:latin typeface="-apple-system"/>
              </a:rPr>
              <a:t> </a:t>
            </a:r>
            <a:r>
              <a:rPr lang="zh-CN" altLang="en-US" b="1" dirty="0">
                <a:solidFill>
                  <a:srgbClr val="121212"/>
                </a:solidFill>
                <a:latin typeface="-apple-system"/>
              </a:rPr>
              <a:t>的</a:t>
            </a:r>
            <a:r>
              <a:rPr lang="en-US" altLang="ja-JP" b="1" i="0" dirty="0">
                <a:solidFill>
                  <a:srgbClr val="121212"/>
                </a:solidFill>
                <a:effectLst/>
                <a:latin typeface="-apple-system"/>
              </a:rPr>
              <a:t>CAN </a:t>
            </a:r>
            <a:r>
              <a:rPr lang="en-US" altLang="ja-JP" b="1" i="0" dirty="0" err="1">
                <a:solidFill>
                  <a:srgbClr val="121212"/>
                </a:solidFill>
                <a:effectLst/>
                <a:latin typeface="-apple-system"/>
              </a:rPr>
              <a:t>Trcv</a:t>
            </a:r>
            <a:r>
              <a:rPr lang="en-US" altLang="ja-JP" b="1" i="0" dirty="0">
                <a:solidFill>
                  <a:srgbClr val="121212"/>
                </a:solidFill>
                <a:effectLst/>
                <a:latin typeface="-apple-system"/>
              </a:rPr>
              <a:t> </a:t>
            </a:r>
            <a:r>
              <a:rPr lang="ja-JP" altLang="en-US" b="1" i="0" dirty="0">
                <a:solidFill>
                  <a:srgbClr val="121212"/>
                </a:solidFill>
                <a:effectLst/>
                <a:latin typeface="-apple-system"/>
              </a:rPr>
              <a:t>模块</a:t>
            </a:r>
            <a:endParaRPr lang="en-US" altLang="ja-JP" b="1" dirty="0">
              <a:solidFill>
                <a:srgbClr val="121212"/>
              </a:solidFill>
              <a:latin typeface="-apple-system"/>
            </a:endParaRPr>
          </a:p>
        </p:txBody>
      </p:sp>
      <p:sp>
        <p:nvSpPr>
          <p:cNvPr id="3" name="内容占位符 2"/>
          <p:cNvSpPr>
            <a:spLocks noGrp="1"/>
          </p:cNvSpPr>
          <p:nvPr>
            <p:ph idx="1"/>
          </p:nvPr>
        </p:nvSpPr>
        <p:spPr>
          <a:xfrm>
            <a:off x="168276" y="810543"/>
            <a:ext cx="2592066" cy="304179"/>
          </a:xfrm>
        </p:spPr>
        <p:txBody>
          <a:bodyPr/>
          <a:lstStyle/>
          <a:p>
            <a:r>
              <a:rPr lang="en-US" altLang="zh-CN" sz="2000" dirty="0"/>
              <a:t>CAN </a:t>
            </a:r>
            <a:r>
              <a:rPr lang="en-US" altLang="zh-CN" sz="2000" dirty="0" err="1"/>
              <a:t>Trcv</a:t>
            </a:r>
            <a:r>
              <a:rPr lang="en-US" altLang="zh-CN" sz="2000" dirty="0"/>
              <a:t> </a:t>
            </a:r>
            <a:r>
              <a:rPr lang="zh-CN" altLang="en-US" sz="2000" dirty="0"/>
              <a:t>模块</a:t>
            </a:r>
            <a:endParaRPr lang="en-US" altLang="ja-JP" dirty="0">
              <a:solidFill>
                <a:schemeClr val="tx1"/>
              </a:solidFill>
            </a:endParaRPr>
          </a:p>
        </p:txBody>
      </p:sp>
      <p:sp>
        <p:nvSpPr>
          <p:cNvPr id="5" name="页脚占位符 4"/>
          <p:cNvSpPr>
            <a:spLocks noGrp="1"/>
          </p:cNvSpPr>
          <p:nvPr>
            <p:ph type="ftr" sz="quarter" idx="11"/>
          </p:nvPr>
        </p:nvSpPr>
        <p:spPr/>
        <p:txBody>
          <a:bodyPr/>
          <a:lstStyle/>
          <a:p>
            <a:r>
              <a:rPr lang="de-DE" altLang="ja-JP" dirty="0"/>
              <a:t>Copyright 2022 NANJING FUJITSU NANDA SOFTWARE TECHNOLOGY CO., LTD.</a:t>
            </a:r>
          </a:p>
        </p:txBody>
      </p:sp>
      <p:sp>
        <p:nvSpPr>
          <p:cNvPr id="6" name="スライド番号プレースホルダー 5"/>
          <p:cNvSpPr>
            <a:spLocks noGrp="1"/>
          </p:cNvSpPr>
          <p:nvPr>
            <p:ph type="sldNum" sz="quarter" idx="10"/>
          </p:nvPr>
        </p:nvSpPr>
        <p:spPr/>
        <p:txBody>
          <a:bodyPr/>
          <a:lstStyle/>
          <a:p>
            <a:fld id="{21BE506B-E3F0-41DC-ACB3-31B974666A3A}" type="slidenum">
              <a:rPr lang="de-DE" altLang="ja-JP" smtClean="0"/>
              <a:pPr/>
              <a:t>8</a:t>
            </a:fld>
            <a:endParaRPr lang="de-DE" altLang="ja-JP"/>
          </a:p>
        </p:txBody>
      </p:sp>
      <p:sp>
        <p:nvSpPr>
          <p:cNvPr id="8" name="矩形 7">
            <a:extLst>
              <a:ext uri="{FF2B5EF4-FFF2-40B4-BE49-F238E27FC236}">
                <a16:creationId xmlns:a16="http://schemas.microsoft.com/office/drawing/2014/main" id="{A10C64B9-605C-923D-3391-5CA19AB9078B}"/>
              </a:ext>
            </a:extLst>
          </p:cNvPr>
          <p:cNvSpPr/>
          <p:nvPr/>
        </p:nvSpPr>
        <p:spPr>
          <a:xfrm>
            <a:off x="2843808" y="3395889"/>
            <a:ext cx="720080" cy="658193"/>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11" name="文本框 10">
            <a:extLst>
              <a:ext uri="{FF2B5EF4-FFF2-40B4-BE49-F238E27FC236}">
                <a16:creationId xmlns:a16="http://schemas.microsoft.com/office/drawing/2014/main" id="{0D4343E0-DDA7-4B85-E6CB-901F8636DBAF}"/>
              </a:ext>
            </a:extLst>
          </p:cNvPr>
          <p:cNvSpPr txBox="1"/>
          <p:nvPr/>
        </p:nvSpPr>
        <p:spPr>
          <a:xfrm>
            <a:off x="281906" y="5743278"/>
            <a:ext cx="8580188" cy="769441"/>
          </a:xfrm>
          <a:prstGeom prst="rect">
            <a:avLst/>
          </a:prstGeom>
          <a:noFill/>
        </p:spPr>
        <p:txBody>
          <a:bodyPr wrap="square" rtlCol="0">
            <a:spAutoFit/>
          </a:bodyPr>
          <a:lstStyle/>
          <a:p>
            <a:pPr algn="l"/>
            <a:r>
              <a:rPr lang="en-US" altLang="ja-JP" sz="1600" b="0" i="0" dirty="0">
                <a:solidFill>
                  <a:srgbClr val="121212"/>
                </a:solidFill>
                <a:effectLst/>
                <a:latin typeface="-apple-system"/>
              </a:rPr>
              <a:t>CAN </a:t>
            </a:r>
            <a:r>
              <a:rPr lang="en-US" altLang="ja-JP" sz="1600" b="0" i="0" dirty="0" err="1">
                <a:solidFill>
                  <a:srgbClr val="121212"/>
                </a:solidFill>
                <a:effectLst/>
                <a:latin typeface="-apple-system"/>
              </a:rPr>
              <a:t>Trcv</a:t>
            </a:r>
            <a:r>
              <a:rPr lang="ja-JP" altLang="en-US" sz="1600" b="0" i="0" dirty="0">
                <a:solidFill>
                  <a:srgbClr val="121212"/>
                </a:solidFill>
                <a:effectLst/>
                <a:latin typeface="-apple-system"/>
              </a:rPr>
              <a:t>模块主要用于接收</a:t>
            </a:r>
            <a:r>
              <a:rPr lang="en-US" altLang="ja-JP" sz="1600" b="0" i="0" dirty="0">
                <a:solidFill>
                  <a:srgbClr val="121212"/>
                </a:solidFill>
                <a:effectLst/>
                <a:latin typeface="-apple-system"/>
              </a:rPr>
              <a:t>/</a:t>
            </a:r>
            <a:r>
              <a:rPr lang="ja-JP" altLang="en-US" sz="1600" b="0" i="0" dirty="0">
                <a:solidFill>
                  <a:srgbClr val="121212"/>
                </a:solidFill>
                <a:effectLst/>
                <a:latin typeface="-apple-system"/>
              </a:rPr>
              <a:t>传送</a:t>
            </a:r>
            <a:r>
              <a:rPr lang="en-US" altLang="ja-JP" sz="1600" b="0" i="0" dirty="0">
                <a:solidFill>
                  <a:srgbClr val="121212"/>
                </a:solidFill>
                <a:effectLst/>
                <a:latin typeface="-apple-system"/>
              </a:rPr>
              <a:t>CAN Transceiver Hardware</a:t>
            </a:r>
            <a:r>
              <a:rPr lang="ja-JP" altLang="en-US" sz="1600" b="0" i="0" dirty="0">
                <a:solidFill>
                  <a:srgbClr val="121212"/>
                </a:solidFill>
                <a:effectLst/>
                <a:latin typeface="-apple-system"/>
              </a:rPr>
              <a:t>逻辑（数字）信号电平，根据</a:t>
            </a:r>
            <a:r>
              <a:rPr lang="en-US" altLang="ja-JP" sz="1600" b="0" i="0" dirty="0">
                <a:solidFill>
                  <a:srgbClr val="121212"/>
                </a:solidFill>
                <a:effectLst/>
                <a:latin typeface="-apple-system"/>
              </a:rPr>
              <a:t>ECU</a:t>
            </a:r>
            <a:r>
              <a:rPr lang="ja-JP" altLang="en-US" sz="1600" b="0" i="0" dirty="0">
                <a:solidFill>
                  <a:srgbClr val="121212"/>
                </a:solidFill>
                <a:effectLst/>
                <a:latin typeface="-apple-system"/>
              </a:rPr>
              <a:t>以及</a:t>
            </a:r>
            <a:r>
              <a:rPr lang="en-US" altLang="ja-JP" sz="1600" b="0" i="0" dirty="0">
                <a:solidFill>
                  <a:srgbClr val="121212"/>
                </a:solidFill>
                <a:effectLst/>
                <a:latin typeface="-apple-system"/>
              </a:rPr>
              <a:t>CAN </a:t>
            </a:r>
            <a:r>
              <a:rPr lang="ja-JP" altLang="en-US" sz="1600" b="0" i="0" dirty="0">
                <a:solidFill>
                  <a:srgbClr val="121212"/>
                </a:solidFill>
                <a:effectLst/>
                <a:latin typeface="-apple-system"/>
              </a:rPr>
              <a:t>网络信息的需要变更</a:t>
            </a:r>
            <a:r>
              <a:rPr lang="en-US" altLang="ja-JP" sz="1600" b="0" i="0" dirty="0">
                <a:solidFill>
                  <a:srgbClr val="121212"/>
                </a:solidFill>
                <a:effectLst/>
                <a:latin typeface="-apple-system"/>
              </a:rPr>
              <a:t>CAN Transceiver Hardware</a:t>
            </a:r>
            <a:r>
              <a:rPr lang="ja-JP" altLang="en-US" sz="1600" b="0" i="0" dirty="0">
                <a:solidFill>
                  <a:srgbClr val="121212"/>
                </a:solidFill>
                <a:effectLst/>
                <a:latin typeface="-apple-system"/>
              </a:rPr>
              <a:t>模式。</a:t>
            </a:r>
            <a:endParaRPr lang="en-US" altLang="ja-JP" sz="1600" dirty="0">
              <a:solidFill>
                <a:srgbClr val="121212"/>
              </a:solidFill>
              <a:latin typeface="-apple-system"/>
            </a:endParaRPr>
          </a:p>
          <a:p>
            <a:pPr algn="l"/>
            <a:endParaRPr lang="ja-JP" altLang="en-US" sz="1200" dirty="0" err="1">
              <a:solidFill>
                <a:srgbClr val="121212"/>
              </a:solidFill>
              <a:latin typeface="-apple-system"/>
            </a:endParaRPr>
          </a:p>
        </p:txBody>
      </p:sp>
      <p:sp>
        <p:nvSpPr>
          <p:cNvPr id="12" name="内容占位符 2">
            <a:extLst>
              <a:ext uri="{FF2B5EF4-FFF2-40B4-BE49-F238E27FC236}">
                <a16:creationId xmlns:a16="http://schemas.microsoft.com/office/drawing/2014/main" id="{35AFF003-BE53-1A6D-C088-27E884AD5E3E}"/>
              </a:ext>
            </a:extLst>
          </p:cNvPr>
          <p:cNvSpPr txBox="1">
            <a:spLocks/>
          </p:cNvSpPr>
          <p:nvPr/>
        </p:nvSpPr>
        <p:spPr bwMode="gray">
          <a:xfrm>
            <a:off x="270818" y="5439099"/>
            <a:ext cx="3899668" cy="304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lvl1pPr marL="290513" indent="-290513" algn="l" defTabSz="457200" rtl="0" fontAlgn="base">
              <a:lnSpc>
                <a:spcPct val="95000"/>
              </a:lnSpc>
              <a:spcBef>
                <a:spcPct val="20000"/>
              </a:spcBef>
              <a:spcAft>
                <a:spcPct val="10000"/>
              </a:spcAft>
              <a:buClr>
                <a:srgbClr val="A30B1A"/>
              </a:buClr>
              <a:buFont typeface="Wingdings" panose="05000000000000000000" pitchFamily="2" charset="2"/>
              <a:buChar char="n"/>
              <a:defRPr kumimoji="1" sz="24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1pPr>
            <a:lvl2pPr marL="581025" indent="-242888" algn="l" defTabSz="457200" rtl="0" fontAlgn="base">
              <a:lnSpc>
                <a:spcPct val="95000"/>
              </a:lnSpc>
              <a:spcBef>
                <a:spcPct val="20000"/>
              </a:spcBef>
              <a:spcAft>
                <a:spcPct val="10000"/>
              </a:spcAft>
              <a:buClr>
                <a:srgbClr val="87867E"/>
              </a:buClr>
              <a:buFont typeface="Wingdings" panose="05000000000000000000" pitchFamily="2" charset="2"/>
              <a:buChar char="n"/>
              <a:defRPr kumimoji="1" sz="20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2pPr>
            <a:lvl3pPr marL="795338" indent="-138113" algn="l" defTabSz="457200" rtl="0" fontAlgn="base">
              <a:lnSpc>
                <a:spcPct val="95000"/>
              </a:lnSpc>
              <a:spcBef>
                <a:spcPct val="20000"/>
              </a:spcBef>
              <a:spcAft>
                <a:spcPct val="10000"/>
              </a:spcAft>
              <a:buClr>
                <a:srgbClr val="87867E"/>
              </a:buClr>
              <a:buSzPct val="100000"/>
              <a:buChar char="•"/>
              <a:defRPr kumimoji="1"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3pPr>
            <a:lvl4pPr marL="1014413" indent="-134938" algn="l" defTabSz="457200" rtl="0" fontAlgn="base">
              <a:lnSpc>
                <a:spcPct val="95000"/>
              </a:lnSpc>
              <a:spcBef>
                <a:spcPct val="20000"/>
              </a:spcBef>
              <a:spcAft>
                <a:spcPct val="10000"/>
              </a:spcAft>
              <a:buClr>
                <a:srgbClr val="87867E"/>
              </a:buClr>
              <a:buSzPct val="100000"/>
              <a:buChar char="•"/>
              <a:defRPr kumimoji="1" sz="1600" kern="1200">
                <a:solidFill>
                  <a:srgbClr val="000000"/>
                </a:solidFill>
                <a:latin typeface="Meiryo UI" panose="020B0604030504040204" pitchFamily="34" charset="-128"/>
                <a:ea typeface="Meiryo UI" panose="020B0604030504040204" pitchFamily="34" charset="-128"/>
                <a:cs typeface="Meiryo UI" panose="020B0604030504040204" pitchFamily="34" charset="-128"/>
              </a:defRPr>
            </a:lvl4pPr>
            <a:lvl5pPr marL="2305050" indent="365125" algn="l" defTabSz="457200" rtl="0" fontAlgn="base">
              <a:spcBef>
                <a:spcPct val="0"/>
              </a:spcBef>
              <a:spcAft>
                <a:spcPct val="0"/>
              </a:spcAft>
              <a:buBlip>
                <a:blip r:embed="rId4"/>
              </a:buBlip>
              <a:defRPr kumimoji="1"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000"/>
              <a:t>CAN Trcv </a:t>
            </a:r>
            <a:r>
              <a:rPr lang="zh-CN" altLang="en-US" sz="2000"/>
              <a:t>模块的主要功能</a:t>
            </a:r>
            <a:endParaRPr lang="en-US" altLang="ja-JP" dirty="0">
              <a:solidFill>
                <a:schemeClr val="tx1"/>
              </a:solidFill>
            </a:endParaRPr>
          </a:p>
        </p:txBody>
      </p:sp>
      <p:sp>
        <p:nvSpPr>
          <p:cNvPr id="13" name="矩形 12">
            <a:extLst>
              <a:ext uri="{FF2B5EF4-FFF2-40B4-BE49-F238E27FC236}">
                <a16:creationId xmlns:a16="http://schemas.microsoft.com/office/drawing/2014/main" id="{51EE6E2C-861B-0C02-5B11-D1465D24E32D}"/>
              </a:ext>
            </a:extLst>
          </p:cNvPr>
          <p:cNvSpPr/>
          <p:nvPr/>
        </p:nvSpPr>
        <p:spPr>
          <a:xfrm>
            <a:off x="730030" y="4770473"/>
            <a:ext cx="4346026" cy="343580"/>
          </a:xfrm>
          <a:prstGeom prst="rect">
            <a:avLst/>
          </a:prstGeom>
          <a:noFill/>
          <a:ln w="349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kumimoji="1" lang="ja-JP" altLang="en-US" sz="1100">
              <a:solidFill>
                <a:schemeClr val="tx1"/>
              </a:solidFill>
            </a:endParaRPr>
          </a:p>
        </p:txBody>
      </p:sp>
      <p:sp>
        <p:nvSpPr>
          <p:cNvPr id="15" name="文本框 14">
            <a:extLst>
              <a:ext uri="{FF2B5EF4-FFF2-40B4-BE49-F238E27FC236}">
                <a16:creationId xmlns:a16="http://schemas.microsoft.com/office/drawing/2014/main" id="{C873A640-C1F0-F00E-000B-0877116ED51D}"/>
              </a:ext>
            </a:extLst>
          </p:cNvPr>
          <p:cNvSpPr txBox="1"/>
          <p:nvPr/>
        </p:nvSpPr>
        <p:spPr>
          <a:xfrm>
            <a:off x="5182515" y="4788374"/>
            <a:ext cx="2595582" cy="307777"/>
          </a:xfrm>
          <a:prstGeom prst="rect">
            <a:avLst/>
          </a:prstGeom>
          <a:noFill/>
        </p:spPr>
        <p:txBody>
          <a:bodyPr wrap="none" rtlCol="0">
            <a:spAutoFit/>
          </a:bodyPr>
          <a:lstStyle/>
          <a:p>
            <a:r>
              <a:rPr kumimoji="1" lang="en-US" altLang="ja-JP" sz="1400" dirty="0">
                <a:solidFill>
                  <a:srgbClr val="FF0000"/>
                </a:solidFill>
                <a:latin typeface="Meiryo UI" panose="020B0604030504040204" pitchFamily="34" charset="-128"/>
                <a:ea typeface="Meiryo UI" panose="020B0604030504040204" pitchFamily="34" charset="-128"/>
                <a:cs typeface="Meiryo UI" panose="020B0604030504040204" pitchFamily="34" charset="-128"/>
              </a:rPr>
              <a:t>CAN </a:t>
            </a:r>
            <a:r>
              <a:rPr kumimoji="1" lang="zh-CN" altLang="en-US" sz="1400" dirty="0">
                <a:solidFill>
                  <a:srgbClr val="FF0000"/>
                </a:solidFill>
                <a:latin typeface="Meiryo UI" panose="020B0604030504040204" pitchFamily="34" charset="-128"/>
                <a:ea typeface="Meiryo UI" panose="020B0604030504040204" pitchFamily="34" charset="-128"/>
                <a:cs typeface="Meiryo UI" panose="020B0604030504040204" pitchFamily="34" charset="-128"/>
              </a:rPr>
              <a:t>收发器的芯片位于硬件层</a:t>
            </a:r>
            <a:endParaRPr kumimoji="1" lang="ja-JP" altLang="en-US" sz="1400" dirty="0" err="1">
              <a:solidFill>
                <a:srgbClr val="FF0000"/>
              </a:solidFill>
              <a:latin typeface="Meiryo UI" panose="020B0604030504040204" pitchFamily="34" charset="-128"/>
              <a:ea typeface="Meiryo UI" panose="020B0604030504040204" pitchFamily="34" charset="-128"/>
              <a:cs typeface="Meiryo UI" panose="020B0604030504040204" pitchFamily="34" charset="-128"/>
            </a:endParaRPr>
          </a:p>
        </p:txBody>
      </p:sp>
    </p:spTree>
    <p:extLst>
      <p:ext uri="{BB962C8B-B14F-4D97-AF65-F5344CB8AC3E}">
        <p14:creationId xmlns:p14="http://schemas.microsoft.com/office/powerpoint/2010/main" val="12519143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ATEFORMAT" val="-1"/>
</p:tagLst>
</file>

<file path=ppt/theme/theme1.xml><?xml version="1.0" encoding="utf-8"?>
<a:theme xmlns:a="http://schemas.openxmlformats.org/drawingml/2006/main" name="F_Tool_2_JA_R">
  <a:themeElements>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fontScheme name="F_Tool_2_JA_R">
      <a:majorFont>
        <a:latin typeface="Arial"/>
        <a:ea typeface="ＭＳ Ｐゴシック"/>
        <a:cs typeface=""/>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chemeClr val="accent1">
                <a:lumMod val="5000"/>
                <a:lumOff val="95000"/>
              </a:schemeClr>
            </a:gs>
            <a:gs pos="21000">
              <a:schemeClr val="bg1">
                <a:lumMod val="65000"/>
              </a:schemeClr>
            </a:gs>
            <a:gs pos="62000">
              <a:schemeClr val="bg1">
                <a:lumMod val="65000"/>
              </a:schemeClr>
            </a:gs>
            <a:gs pos="100000">
              <a:schemeClr val="bg1">
                <a:lumMod val="65000"/>
              </a:schemeClr>
            </a:gs>
          </a:gsLst>
          <a:lin ang="5400000" scaled="1"/>
        </a:gradFill>
        <a:ln>
          <a:noFill/>
        </a:ln>
      </a:spPr>
      <a:bodyPr rtlCol="0" anchor="t"/>
      <a:lstStyle>
        <a:defPPr algn="l">
          <a:defRPr sz="110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gradFill rotWithShape="0">
          <a:gsLst>
            <a:gs pos="0">
              <a:srgbClr val="FFFFFF"/>
            </a:gs>
            <a:gs pos="100000">
              <a:srgbClr val="CACAC7"/>
            </a:gs>
          </a:gsLst>
          <a:lin ang="5400000" scaled="1"/>
        </a:gradFill>
        <a:ln w="9525" cap="flat" cmpd="sng" algn="ctr">
          <a:solidFill>
            <a:srgbClr val="57564F"/>
          </a:solidFill>
          <a:prstDash val="solid"/>
          <a:round/>
          <a:headEnd type="none" w="med" len="med"/>
          <a:tailEnd type="none" w="med" len="med"/>
        </a:ln>
        <a:effectLst/>
        <a:extLst>
          <a:ext uri="{AF507438-7753-43E0-B8FC-AC1667EBCBE1}">
            <a14:hiddenEffects xmlns:a14="http://schemas.microsoft.com/office/drawing/2010/main">
              <a:effectLst>
                <a:outerShdw dist="53882" dir="2700000" algn="ctr" rotWithShape="0">
                  <a:schemeClr val="bg2">
                    <a:alpha val="50000"/>
                  </a:schemeClr>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ctr"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rgbClr val="000000"/>
            </a:solidFill>
            <a:effectLst/>
            <a:latin typeface="ＭＳ Ｐゴシック" panose="020B0600070205080204" pitchFamily="34" charset="-128"/>
            <a:ea typeface="ＭＳ Ｐゴシック" panose="020B0600070205080204" pitchFamily="34" charset="-128"/>
          </a:defRPr>
        </a:defPPr>
      </a:lstStyle>
    </a:lnDef>
    <a:txDef>
      <a:spPr>
        <a:noFill/>
      </a:spPr>
      <a:bodyPr wrap="none" rtlCol="0">
        <a:spAutoFit/>
      </a:bodyPr>
      <a:lstStyle>
        <a:defPPr>
          <a:defRPr dirty="0" err="1" smtClean="0">
            <a:latin typeface="Meiryo UI" panose="020B0604030504040204" pitchFamily="34" charset="-128"/>
            <a:ea typeface="Meiryo UI" panose="020B0604030504040204" pitchFamily="34" charset="-128"/>
            <a:cs typeface="Meiryo UI" panose="020B0604030504040204" pitchFamily="34" charset="-128"/>
          </a:defRPr>
        </a:defPPr>
      </a:lstStyle>
    </a:txDef>
  </a:objectDefaults>
  <a:extraClrSchemeLst>
    <a:extraClrScheme>
      <a:clrScheme name="F_Tool_2_JA_R 1">
        <a:dk1>
          <a:srgbClr val="000000"/>
        </a:dk1>
        <a:lt1>
          <a:srgbClr val="FFFFFF"/>
        </a:lt1>
        <a:dk2>
          <a:srgbClr val="000000"/>
        </a:dk2>
        <a:lt2>
          <a:srgbClr val="B1B1AC"/>
        </a:lt2>
        <a:accent1>
          <a:srgbClr val="F8C6C5"/>
        </a:accent1>
        <a:accent2>
          <a:srgbClr val="B22B30"/>
        </a:accent2>
        <a:accent3>
          <a:srgbClr val="FFFFFF"/>
        </a:accent3>
        <a:accent4>
          <a:srgbClr val="000000"/>
        </a:accent4>
        <a:accent5>
          <a:srgbClr val="FBDFDF"/>
        </a:accent5>
        <a:accent6>
          <a:srgbClr val="A1262A"/>
        </a:accent6>
        <a:hlink>
          <a:srgbClr val="105D9C"/>
        </a:hlink>
        <a:folHlink>
          <a:srgbClr val="4B459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1996</Words>
  <Application>Microsoft Office PowerPoint</Application>
  <PresentationFormat>全屏显示(4:3)</PresentationFormat>
  <Paragraphs>226</Paragraphs>
  <Slides>16</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-apple-system</vt:lpstr>
      <vt:lpstr>Meiryo UI</vt:lpstr>
      <vt:lpstr>微软雅黑</vt:lpstr>
      <vt:lpstr>ＭＳ Ｐゴシック</vt:lpstr>
      <vt:lpstr>Arial</vt:lpstr>
      <vt:lpstr>Fujitsu Sans</vt:lpstr>
      <vt:lpstr>Wingdings</vt:lpstr>
      <vt:lpstr>F_Tool_2_JA_R</vt:lpstr>
      <vt:lpstr> CAN Transceiver</vt:lpstr>
      <vt:lpstr>目录</vt:lpstr>
      <vt:lpstr>CAN Transceiver的主要功能</vt:lpstr>
      <vt:lpstr>TLE7250芯片的简单介绍</vt:lpstr>
      <vt:lpstr>TLE7250芯片的简单介绍</vt:lpstr>
      <vt:lpstr>TLE7250芯片的简单介绍</vt:lpstr>
      <vt:lpstr>TLE7250芯片的简单介绍</vt:lpstr>
      <vt:lpstr>TLE7250芯片的简单介绍</vt:lpstr>
      <vt:lpstr>AUTOSAR 的CAN Trcv 模块</vt:lpstr>
      <vt:lpstr>AUTOSAR 的CAN Trcv 模块</vt:lpstr>
      <vt:lpstr>AUTOSAR 的CAN Trcv 模块</vt:lpstr>
      <vt:lpstr>AUTOSAR 的CAN Trcv 模块</vt:lpstr>
      <vt:lpstr>AUTOSAR 的CAN Trcv 模块</vt:lpstr>
      <vt:lpstr>AUTOSAR 的CAN Trcv 模块</vt:lpstr>
      <vt:lpstr>AUTOSAR 的CAN Trcv 模块</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Fujitsu Standard Tool</dc:title>
  <dc:creator/>
  <cp:lastModifiedBy/>
  <cp:revision>0</cp:revision>
  <dcterms:created xsi:type="dcterms:W3CDTF">2005-05-17T00:06:03Z</dcterms:created>
  <dcterms:modified xsi:type="dcterms:W3CDTF">2022-11-04T08:06:52Z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a7295cc1-d279-42ac-ab4d-3b0f4fece050_Enabled">
    <vt:lpwstr>true</vt:lpwstr>
  </property>
  <property fmtid="{D5CDD505-2E9C-101B-9397-08002B2CF9AE}" pid="3" name="MSIP_Label_a7295cc1-d279-42ac-ab4d-3b0f4fece050_SetDate">
    <vt:lpwstr>2022-10-13T08:29:04Z</vt:lpwstr>
  </property>
  <property fmtid="{D5CDD505-2E9C-101B-9397-08002B2CF9AE}" pid="4" name="MSIP_Label_a7295cc1-d279-42ac-ab4d-3b0f4fece050_Method">
    <vt:lpwstr>Standard</vt:lpwstr>
  </property>
  <property fmtid="{D5CDD505-2E9C-101B-9397-08002B2CF9AE}" pid="5" name="MSIP_Label_a7295cc1-d279-42ac-ab4d-3b0f4fece050_Name">
    <vt:lpwstr>FUJITSU-RESTRICTED​</vt:lpwstr>
  </property>
  <property fmtid="{D5CDD505-2E9C-101B-9397-08002B2CF9AE}" pid="6" name="MSIP_Label_a7295cc1-d279-42ac-ab4d-3b0f4fece050_SiteId">
    <vt:lpwstr>a19f121d-81e1-4858-a9d8-736e267fd4c7</vt:lpwstr>
  </property>
  <property fmtid="{D5CDD505-2E9C-101B-9397-08002B2CF9AE}" pid="7" name="MSIP_Label_a7295cc1-d279-42ac-ab4d-3b0f4fece050_ActionId">
    <vt:lpwstr>b180cecb-179a-43ff-947d-58c3a8503e83</vt:lpwstr>
  </property>
  <property fmtid="{D5CDD505-2E9C-101B-9397-08002B2CF9AE}" pid="8" name="MSIP_Label_a7295cc1-d279-42ac-ab4d-3b0f4fece050_ContentBits">
    <vt:lpwstr>0</vt:lpwstr>
  </property>
</Properties>
</file>