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4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535" r:id="rId2"/>
    <p:sldId id="579" r:id="rId3"/>
    <p:sldId id="735" r:id="rId4"/>
    <p:sldId id="733" r:id="rId5"/>
    <p:sldId id="734" r:id="rId6"/>
    <p:sldId id="737" r:id="rId7"/>
    <p:sldId id="738" r:id="rId8"/>
    <p:sldId id="747" r:id="rId9"/>
    <p:sldId id="748" r:id="rId10"/>
    <p:sldId id="749" r:id="rId11"/>
    <p:sldId id="745" r:id="rId12"/>
    <p:sldId id="744" r:id="rId13"/>
    <p:sldId id="740" r:id="rId14"/>
    <p:sldId id="741" r:id="rId15"/>
    <p:sldId id="762" r:id="rId16"/>
    <p:sldId id="742" r:id="rId17"/>
    <p:sldId id="743" r:id="rId18"/>
    <p:sldId id="750" r:id="rId19"/>
    <p:sldId id="751" r:id="rId20"/>
    <p:sldId id="761" r:id="rId21"/>
    <p:sldId id="752" r:id="rId22"/>
    <p:sldId id="753" r:id="rId23"/>
    <p:sldId id="754" r:id="rId24"/>
    <p:sldId id="755" r:id="rId25"/>
    <p:sldId id="757" r:id="rId26"/>
    <p:sldId id="758" r:id="rId27"/>
    <p:sldId id="760" r:id="rId28"/>
    <p:sldId id="756" r:id="rId29"/>
    <p:sldId id="759" r:id="rId30"/>
    <p:sldId id="763" r:id="rId31"/>
    <p:sldId id="765" r:id="rId32"/>
    <p:sldId id="766" r:id="rId33"/>
    <p:sldId id="537" r:id="rId34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2B"/>
    <a:srgbClr val="1782DB"/>
    <a:srgbClr val="E73440"/>
    <a:srgbClr val="C07000"/>
    <a:srgbClr val="808000"/>
    <a:srgbClr val="706ABA"/>
    <a:srgbClr val="8B8807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53" autoAdjust="0"/>
  </p:normalViewPr>
  <p:slideViewPr>
    <p:cSldViewPr>
      <p:cViewPr varScale="1">
        <p:scale>
          <a:sx n="119" d="100"/>
          <a:sy n="119" d="100"/>
        </p:scale>
        <p:origin x="150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NANJING FUJITSU NANDA SOFTWARE TECHNOLOGY CO., LTD.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C466D8-B42A-4E43-B4D9-57F0874CEFA0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75744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A205A6B-F37F-4E8D-9C04-D282A90E56E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7715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D529-4750-48BC-AFC6-590FBE2A3F9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241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7645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508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577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0880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6813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81029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8166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95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3465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2608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9128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6099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171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4322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62337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59700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363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063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57421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9924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3930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5366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4386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964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0614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2143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358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629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2897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890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4" name="Picture 46" descr="TitleRed_L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5" name="Group 47"/>
          <p:cNvGrpSpPr>
            <a:grpSpLocks noChangeAspect="1"/>
          </p:cNvGrpSpPr>
          <p:nvPr/>
        </p:nvGrpSpPr>
        <p:grpSpPr bwMode="auto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6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7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8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9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0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1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2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4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5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6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7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8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6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7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0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9938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ja-JP" noProof="0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de-DE" altLang="ja-JP" noProof="0" dirty="0"/>
          </a:p>
        </p:txBody>
      </p:sp>
      <p:sp>
        <p:nvSpPr>
          <p:cNvPr id="647211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4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BA33598-F1DD-4624-9670-86D48194F9F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2800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9575" y="-1588"/>
            <a:ext cx="2195513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275" y="-1588"/>
            <a:ext cx="6438900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54A115-0757-4445-8BD2-A80DB5F9130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2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983518B-932F-4C75-B67B-D0567CEE711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6846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E03C3CF-808B-45A6-9823-ADD81928163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61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75" y="869950"/>
            <a:ext cx="4316413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869950"/>
            <a:ext cx="4318000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E8335E6-5A56-4E2A-B6CB-D109CEE4465E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3162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0FA4483-E582-45F5-A02F-57EBE643BA69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0321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ADE7975-0A70-47D6-9EB0-851194228B7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5668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12083DB-1D72-409F-9E76-0D43D54B72A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7599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501FA9-41CD-4DF4-AE28-4AA2C0EF70B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776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F050A50-25EC-4DB9-BB88-AD1CE817132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40966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57" name="Picture 13" descr="ContentGray20_L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6158" name="Group 14"/>
          <p:cNvGrpSpPr>
            <a:grpSpLocks noChangeAspect="1"/>
          </p:cNvGrpSpPr>
          <p:nvPr/>
        </p:nvGrpSpPr>
        <p:grpSpPr bwMode="auto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59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0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1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2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3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6148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sp>
        <p:nvSpPr>
          <p:cNvPr id="646168" name="Rectangle 2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921953-BA97-4FBE-A90D-F2F87A706334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46169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2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90513" indent="-2905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81025" indent="-24288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2pPr>
      <a:lvl3pPr marL="795338" indent="-1381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14413" indent="-13493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v-SE" altLang="zh-CN" dirty="0"/>
              <a:t>AUTOSAR </a:t>
            </a:r>
            <a:r>
              <a:rPr lang="en-US" altLang="zh-CN" dirty="0"/>
              <a:t>SOME/IP</a:t>
            </a:r>
            <a:r>
              <a:rPr lang="zh-CN" altLang="en-US" dirty="0"/>
              <a:t>介绍</a:t>
            </a:r>
            <a:endParaRPr lang="en-US" altLang="ja-JP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51520" y="5245050"/>
            <a:ext cx="7920038" cy="1136278"/>
          </a:xfrm>
        </p:spPr>
        <p:txBody>
          <a:bodyPr/>
          <a:lstStyle/>
          <a:p>
            <a:r>
              <a:rPr lang="en-US" altLang="zh-TW" dirty="0"/>
              <a:t>IV</a:t>
            </a:r>
            <a:r>
              <a:rPr lang="zh-TW" altLang="en-US" dirty="0"/>
              <a:t>事業部　第一開発部</a:t>
            </a:r>
            <a:endParaRPr lang="en-US" altLang="zh-TW" dirty="0"/>
          </a:p>
          <a:p>
            <a:r>
              <a:rPr lang="zh-CN" altLang="en-US" dirty="0"/>
              <a:t>宋远辉</a:t>
            </a:r>
            <a:endParaRPr lang="en-US" altLang="zh-CN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10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TP</a:t>
            </a:r>
            <a:r>
              <a:rPr lang="zh-CN" altLang="en-US" dirty="0"/>
              <a:t>：</a:t>
            </a:r>
            <a:r>
              <a:rPr lang="en-US" altLang="zh-CN" dirty="0"/>
              <a:t>Example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D676125-4CBF-40ED-AEC1-6E2BABEA4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7" y="3916300"/>
            <a:ext cx="4115431" cy="26090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CEF43BD-3500-4A7B-B31F-713913671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049" y="3916300"/>
            <a:ext cx="4132090" cy="2609044"/>
          </a:xfrm>
          <a:prstGeom prst="rect">
            <a:avLst/>
          </a:prstGeom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29F34EA6-239C-4A63-B81B-CBC53DDF0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735" y="799981"/>
            <a:ext cx="6360529" cy="2629019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22CB95CC-45C9-4A30-A725-B8A994D0C234}"/>
              </a:ext>
            </a:extLst>
          </p:cNvPr>
          <p:cNvSpPr/>
          <p:nvPr/>
        </p:nvSpPr>
        <p:spPr bwMode="auto">
          <a:xfrm>
            <a:off x="2267744" y="3408057"/>
            <a:ext cx="216024" cy="487300"/>
          </a:xfrm>
          <a:prstGeom prst="downArrow">
            <a:avLst/>
          </a:prstGeom>
          <a:solidFill>
            <a:schemeClr val="accent2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BC112337-BF18-4DE7-A08D-3F1218F898A5}"/>
              </a:ext>
            </a:extLst>
          </p:cNvPr>
          <p:cNvSpPr/>
          <p:nvPr/>
        </p:nvSpPr>
        <p:spPr bwMode="auto">
          <a:xfrm>
            <a:off x="4309118" y="5085184"/>
            <a:ext cx="525766" cy="21602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26C517A-B61F-4C40-B022-943ECFB4EB6E}"/>
              </a:ext>
            </a:extLst>
          </p:cNvPr>
          <p:cNvSpPr txBox="1"/>
          <p:nvPr/>
        </p:nvSpPr>
        <p:spPr>
          <a:xfrm>
            <a:off x="66336" y="3546968"/>
            <a:ext cx="2201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The first 4 segments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23610C-588A-43BB-84FA-17496EF2AFC9}"/>
              </a:ext>
            </a:extLst>
          </p:cNvPr>
          <p:cNvSpPr txBox="1"/>
          <p:nvPr/>
        </p:nvSpPr>
        <p:spPr>
          <a:xfrm>
            <a:off x="4804208" y="3546968"/>
            <a:ext cx="1841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The last segment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BE5908-0035-44B7-83E3-C6766719AD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9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6982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kumimoji="1" lang="en-US" altLang="zh-CN" dirty="0">
                <a:latin typeface="+mn-ea"/>
                <a:ea typeface="+mn-ea"/>
              </a:rPr>
              <a:t>Request/Response</a:t>
            </a:r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97FA0AB-BB33-4EC5-97D3-AAD9455556CD}"/>
              </a:ext>
            </a:extLst>
          </p:cNvPr>
          <p:cNvGrpSpPr/>
          <p:nvPr/>
        </p:nvGrpSpPr>
        <p:grpSpPr>
          <a:xfrm>
            <a:off x="5116265" y="760914"/>
            <a:ext cx="3096344" cy="2929830"/>
            <a:chOff x="4499992" y="1124745"/>
            <a:chExt cx="3096344" cy="292983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E2581D6-EDCE-498B-8EEA-3A6A54F611CB}"/>
                </a:ext>
              </a:extLst>
            </p:cNvPr>
            <p:cNvSpPr/>
            <p:nvPr/>
          </p:nvSpPr>
          <p:spPr bwMode="auto">
            <a:xfrm>
              <a:off x="4499992" y="1124745"/>
              <a:ext cx="3096344" cy="292983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F4BC7FE-EF4B-4636-98B5-0347B48908CF}"/>
                </a:ext>
              </a:extLst>
            </p:cNvPr>
            <p:cNvSpPr/>
            <p:nvPr/>
          </p:nvSpPr>
          <p:spPr bwMode="auto">
            <a:xfrm>
              <a:off x="4716016" y="1556792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A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E69C857-0BED-4E78-A100-F45483779D65}"/>
                </a:ext>
              </a:extLst>
            </p:cNvPr>
            <p:cNvSpPr/>
            <p:nvPr/>
          </p:nvSpPr>
          <p:spPr bwMode="auto">
            <a:xfrm>
              <a:off x="6313699" y="1556792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B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2019022-9B9F-4BBD-A926-5C24E9B2602E}"/>
                </a:ext>
              </a:extLst>
            </p:cNvPr>
            <p:cNvCxnSpPr>
              <a:stCxn id="3" idx="2"/>
            </p:cNvCxnSpPr>
            <p:nvPr/>
          </p:nvCxnSpPr>
          <p:spPr bwMode="auto">
            <a:xfrm>
              <a:off x="5256076" y="1916832"/>
              <a:ext cx="0" cy="2003277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B966CEA-1895-4F4A-B6BA-33664AAB3A0D}"/>
                </a:ext>
              </a:extLst>
            </p:cNvPr>
            <p:cNvCxnSpPr>
              <a:stCxn id="6" idx="2"/>
            </p:cNvCxnSpPr>
            <p:nvPr/>
          </p:nvCxnSpPr>
          <p:spPr bwMode="auto">
            <a:xfrm>
              <a:off x="6853759" y="1916832"/>
              <a:ext cx="0" cy="2003277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0C6D6F6-0EE5-499A-90C7-8B2B50CA7FF8}"/>
                </a:ext>
              </a:extLst>
            </p:cNvPr>
            <p:cNvCxnSpPr/>
            <p:nvPr/>
          </p:nvCxnSpPr>
          <p:spPr bwMode="auto">
            <a:xfrm>
              <a:off x="5256076" y="2182366"/>
              <a:ext cx="1597683" cy="50405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9F583FD-52F2-4E43-BDA5-999866880967}"/>
                </a:ext>
              </a:extLst>
            </p:cNvPr>
            <p:cNvSpPr txBox="1"/>
            <p:nvPr/>
          </p:nvSpPr>
          <p:spPr>
            <a:xfrm rot="970235">
              <a:off x="5720151" y="2211014"/>
              <a:ext cx="689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000" b="1" dirty="0">
                  <a:solidFill>
                    <a:srgbClr val="1BA12B"/>
                  </a:solidFill>
                </a:rPr>
                <a:t>Request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ECDD54A-0322-4981-9965-6F3EFA782C8F}"/>
                </a:ext>
              </a:extLst>
            </p:cNvPr>
            <p:cNvCxnSpPr/>
            <p:nvPr/>
          </p:nvCxnSpPr>
          <p:spPr bwMode="auto">
            <a:xfrm flipH="1">
              <a:off x="5256076" y="2830438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1782D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BB0D069-253C-4ED7-8F16-CA99388DC86B}"/>
                </a:ext>
              </a:extLst>
            </p:cNvPr>
            <p:cNvSpPr txBox="1"/>
            <p:nvPr/>
          </p:nvSpPr>
          <p:spPr>
            <a:xfrm rot="20458927">
              <a:off x="5669469" y="2887053"/>
              <a:ext cx="8342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>
                  <a:solidFill>
                    <a:srgbClr val="1782DB"/>
                  </a:solidFill>
                </a:rPr>
                <a:t>Response</a:t>
              </a:r>
              <a:endParaRPr lang="ja-JP" altLang="en-US" sz="1000" b="1" dirty="0">
                <a:solidFill>
                  <a:srgbClr val="1782DB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B59E01AE-1F90-49E1-9F7A-7F942477334A}"/>
                </a:ext>
              </a:extLst>
            </p:cNvPr>
            <p:cNvSpPr txBox="1"/>
            <p:nvPr/>
          </p:nvSpPr>
          <p:spPr>
            <a:xfrm>
              <a:off x="4499992" y="1140456"/>
              <a:ext cx="28494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ja-JP" altLang="en-US" sz="1400" dirty="0"/>
                <a:t>Request/Response Communication</a:t>
              </a:r>
            </a:p>
          </p:txBody>
        </p:sp>
      </p:grp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BDC28830-EE2C-4725-93D3-48B09041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7" y="941959"/>
            <a:ext cx="4650605" cy="5452822"/>
          </a:xfrm>
        </p:spPr>
        <p:txBody>
          <a:bodyPr/>
          <a:lstStyle/>
          <a:p>
            <a:r>
              <a:rPr kumimoji="1" lang="en-US" altLang="ja-JP" sz="1800" dirty="0">
                <a:latin typeface="+mn-ea"/>
                <a:ea typeface="+mn-ea"/>
              </a:rPr>
              <a:t>request/response</a:t>
            </a:r>
            <a:r>
              <a:rPr kumimoji="1" lang="zh-CN" altLang="en-US" sz="1800" dirty="0">
                <a:latin typeface="+mn-ea"/>
                <a:ea typeface="+mn-ea"/>
              </a:rPr>
              <a:t>是最常用的通信方式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Client</a:t>
            </a:r>
            <a:r>
              <a:rPr kumimoji="1" lang="zh-CN" altLang="en-US" sz="1800" dirty="0">
                <a:latin typeface="+mn-ea"/>
                <a:ea typeface="+mn-ea"/>
              </a:rPr>
              <a:t>的处理内容：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kumimoji="1" lang="zh-CN" altLang="en-US" sz="1400" dirty="0">
                <a:latin typeface="+mn-ea"/>
                <a:ea typeface="+mn-ea"/>
              </a:rPr>
              <a:t>构建</a:t>
            </a:r>
            <a:r>
              <a:rPr kumimoji="1" lang="en-US" altLang="zh-CN" sz="1400" dirty="0">
                <a:latin typeface="+mn-ea"/>
                <a:ea typeface="+mn-ea"/>
              </a:rPr>
              <a:t>Payload</a:t>
            </a:r>
            <a:r>
              <a:rPr kumimoji="1" lang="zh-CN" altLang="en-US" sz="1400" dirty="0">
                <a:latin typeface="+mn-ea"/>
                <a:ea typeface="+mn-ea"/>
              </a:rPr>
              <a:t>；</a:t>
            </a:r>
            <a:endParaRPr kumimoji="1"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基于想要调用的</a:t>
            </a:r>
            <a:r>
              <a:rPr lang="en-US" altLang="zh-CN" sz="1400" dirty="0">
                <a:latin typeface="+mn-ea"/>
                <a:ea typeface="+mn-ea"/>
              </a:rPr>
              <a:t>Method</a:t>
            </a:r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设置数据长度</a:t>
            </a:r>
            <a:r>
              <a:rPr lang="en-US" altLang="zh-CN" sz="1400" dirty="0">
                <a:latin typeface="+mn-ea"/>
                <a:ea typeface="+mn-ea"/>
              </a:rPr>
              <a:t>=8 Bytes+</a:t>
            </a:r>
            <a:r>
              <a:rPr lang="zh-CN" altLang="en-US" sz="1400" dirty="0">
                <a:latin typeface="+mn-ea"/>
                <a:ea typeface="+mn-ea"/>
              </a:rPr>
              <a:t>序列化后的</a:t>
            </a:r>
            <a:r>
              <a:rPr lang="en-US" altLang="zh-CN" sz="1400" dirty="0">
                <a:latin typeface="+mn-ea"/>
                <a:ea typeface="+mn-ea"/>
              </a:rPr>
              <a:t>Payload</a:t>
            </a:r>
            <a:r>
              <a:rPr lang="zh-CN" altLang="en-US" sz="1400" dirty="0">
                <a:latin typeface="+mn-ea"/>
                <a:ea typeface="+mn-ea"/>
              </a:rPr>
              <a:t>大小；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设置一个唯一的</a:t>
            </a:r>
            <a:r>
              <a:rPr lang="en-US" altLang="zh-CN" sz="1400" dirty="0">
                <a:latin typeface="+mn-ea"/>
                <a:ea typeface="+mn-ea"/>
              </a:rPr>
              <a:t>Request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Protocol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Interface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Type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REQUEST (i.e. 0x00)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Return Code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0x00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Server</a:t>
            </a:r>
            <a:r>
              <a:rPr lang="zh-CN" altLang="en-US" sz="1800" dirty="0">
                <a:latin typeface="+mn-ea"/>
                <a:ea typeface="+mn-ea"/>
              </a:rPr>
              <a:t>端构建</a:t>
            </a:r>
            <a:r>
              <a:rPr lang="en-US" altLang="zh-CN" sz="1800" dirty="0">
                <a:latin typeface="+mn-ea"/>
                <a:ea typeface="+mn-ea"/>
              </a:rPr>
              <a:t>Response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构建</a:t>
            </a:r>
            <a:r>
              <a:rPr lang="en-US" altLang="zh-CN" sz="1400" dirty="0">
                <a:latin typeface="+mn-ea"/>
                <a:ea typeface="+mn-ea"/>
              </a:rPr>
              <a:t>Payload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复制</a:t>
            </a:r>
            <a:r>
              <a:rPr lang="en-US" altLang="zh-CN" sz="1400" dirty="0">
                <a:latin typeface="+mn-ea"/>
                <a:ea typeface="+mn-ea"/>
              </a:rPr>
              <a:t>Request</a:t>
            </a:r>
            <a:r>
              <a:rPr lang="zh-CN" altLang="en-US" sz="1400" dirty="0">
                <a:latin typeface="+mn-ea"/>
                <a:ea typeface="+mn-ea"/>
              </a:rPr>
              <a:t>中的</a:t>
            </a:r>
            <a:r>
              <a:rPr lang="en-US" altLang="zh-CN" sz="1400" dirty="0">
                <a:latin typeface="+mn-ea"/>
                <a:ea typeface="+mn-ea"/>
              </a:rPr>
              <a:t>Message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设置数据长度</a:t>
            </a:r>
            <a:r>
              <a:rPr lang="en-US" altLang="zh-CN" sz="1400" dirty="0">
                <a:latin typeface="+mn-ea"/>
                <a:ea typeface="+mn-ea"/>
              </a:rPr>
              <a:t>=8 Bytes+</a:t>
            </a:r>
            <a:r>
              <a:rPr lang="zh-CN" altLang="en-US" sz="1400" dirty="0">
                <a:latin typeface="+mn-ea"/>
                <a:ea typeface="+mn-ea"/>
              </a:rPr>
              <a:t>新的</a:t>
            </a:r>
            <a:r>
              <a:rPr lang="en-US" altLang="zh-CN" sz="1400" dirty="0">
                <a:latin typeface="+mn-ea"/>
                <a:ea typeface="+mn-ea"/>
              </a:rPr>
              <a:t>Payload</a:t>
            </a:r>
            <a:r>
              <a:rPr lang="zh-CN" altLang="en-US" sz="1400" dirty="0">
                <a:latin typeface="+mn-ea"/>
                <a:ea typeface="+mn-ea"/>
              </a:rPr>
              <a:t>大小；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复制</a:t>
            </a:r>
            <a:r>
              <a:rPr lang="en-US" altLang="zh-CN" sz="1400" dirty="0">
                <a:latin typeface="+mn-ea"/>
                <a:ea typeface="+mn-ea"/>
              </a:rPr>
              <a:t>Request</a:t>
            </a:r>
            <a:r>
              <a:rPr lang="zh-CN" altLang="en-US" sz="1400" dirty="0">
                <a:latin typeface="+mn-ea"/>
                <a:ea typeface="+mn-ea"/>
              </a:rPr>
              <a:t>中的</a:t>
            </a:r>
            <a:r>
              <a:rPr lang="en-US" altLang="zh-CN" sz="1400" dirty="0">
                <a:latin typeface="+mn-ea"/>
                <a:ea typeface="+mn-ea"/>
              </a:rPr>
              <a:t>Request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Type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RESPONSE (i.e. 0x80) or ERROR (i.e. 0x81)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Return Code</a:t>
            </a:r>
          </a:p>
          <a:p>
            <a:pPr lvl="1"/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ja-JP" altLang="en-US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7B85F-9B57-4C6F-A418-90FD93828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10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12695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kumimoji="1" lang="en-US" altLang="zh-CN" dirty="0" err="1">
                <a:latin typeface="+mn-ea"/>
                <a:ea typeface="+mn-ea"/>
              </a:rPr>
              <a:t>Fire&amp;Forget</a:t>
            </a:r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D9DCA67-A2DB-47CA-A9AA-DE38D6B14BA2}"/>
              </a:ext>
            </a:extLst>
          </p:cNvPr>
          <p:cNvGrpSpPr/>
          <p:nvPr/>
        </p:nvGrpSpPr>
        <p:grpSpPr>
          <a:xfrm>
            <a:off x="5292080" y="882431"/>
            <a:ext cx="3096344" cy="2546569"/>
            <a:chOff x="4499992" y="1124744"/>
            <a:chExt cx="3096344" cy="2546569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08ADF10-5C8B-4203-BD80-7E3893BBBA54}"/>
                </a:ext>
              </a:extLst>
            </p:cNvPr>
            <p:cNvSpPr/>
            <p:nvPr/>
          </p:nvSpPr>
          <p:spPr bwMode="auto">
            <a:xfrm>
              <a:off x="4499992" y="1124744"/>
              <a:ext cx="3096344" cy="2546569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A6B0C22-C969-44E8-8AF4-AF01EE39271C}"/>
                </a:ext>
              </a:extLst>
            </p:cNvPr>
            <p:cNvSpPr/>
            <p:nvPr/>
          </p:nvSpPr>
          <p:spPr bwMode="auto">
            <a:xfrm>
              <a:off x="4716016" y="1556792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A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290B4DEE-218C-48FF-9F3C-328DAC8568FE}"/>
                </a:ext>
              </a:extLst>
            </p:cNvPr>
            <p:cNvSpPr/>
            <p:nvPr/>
          </p:nvSpPr>
          <p:spPr bwMode="auto">
            <a:xfrm>
              <a:off x="6313699" y="1556792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B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72AD0C1-187D-423C-8330-78ED61B8493B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>
              <a:off x="5256076" y="1916832"/>
              <a:ext cx="0" cy="1643237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B56425F1-5C76-469D-991A-4BDBFFC763D0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>
              <a:off x="6853759" y="1916832"/>
              <a:ext cx="0" cy="1643237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FFC08824-39D2-400F-96CE-EC1D092D3423}"/>
                </a:ext>
              </a:extLst>
            </p:cNvPr>
            <p:cNvCxnSpPr/>
            <p:nvPr/>
          </p:nvCxnSpPr>
          <p:spPr bwMode="auto">
            <a:xfrm>
              <a:off x="5256076" y="2492896"/>
              <a:ext cx="1597683" cy="50405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360E5F9-AC56-4BB7-A528-7F9FFE8EA7DD}"/>
                </a:ext>
              </a:extLst>
            </p:cNvPr>
            <p:cNvSpPr txBox="1"/>
            <p:nvPr/>
          </p:nvSpPr>
          <p:spPr>
            <a:xfrm rot="970235">
              <a:off x="5720151" y="2521544"/>
              <a:ext cx="689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000" b="1" dirty="0">
                  <a:solidFill>
                    <a:srgbClr val="1BA12B"/>
                  </a:solidFill>
                </a:rPr>
                <a:t>Request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3CE99B3-485F-4709-A07D-5363AE65403F}"/>
                </a:ext>
              </a:extLst>
            </p:cNvPr>
            <p:cNvSpPr txBox="1"/>
            <p:nvPr/>
          </p:nvSpPr>
          <p:spPr>
            <a:xfrm>
              <a:off x="4499992" y="1126348"/>
              <a:ext cx="285329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ja-JP" sz="1400" dirty="0" err="1"/>
                <a:t>Fire&amp;Forget</a:t>
              </a:r>
              <a:r>
                <a:rPr lang="en-US" altLang="ja-JP" sz="1400" dirty="0"/>
                <a:t> Communication</a:t>
              </a:r>
              <a:endParaRPr lang="ja-JP" altLang="en-US" sz="1400" dirty="0"/>
            </a:p>
          </p:txBody>
        </p:sp>
      </p:grpSp>
      <p:sp>
        <p:nvSpPr>
          <p:cNvPr id="41" name="コンテンツ プレースホルダー 2">
            <a:extLst>
              <a:ext uri="{FF2B5EF4-FFF2-40B4-BE49-F238E27FC236}">
                <a16:creationId xmlns:a16="http://schemas.microsoft.com/office/drawing/2014/main" id="{BDC28830-EE2C-4725-93D3-48B090416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7" y="941959"/>
            <a:ext cx="4650605" cy="5452822"/>
          </a:xfrm>
        </p:spPr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不需要</a:t>
            </a:r>
            <a:r>
              <a:rPr lang="en-US" altLang="zh-CN" sz="1800" dirty="0">
                <a:latin typeface="+mn-ea"/>
                <a:ea typeface="+mn-ea"/>
              </a:rPr>
              <a:t>Response</a:t>
            </a:r>
            <a:r>
              <a:rPr lang="zh-CN" altLang="en-US" sz="1800" dirty="0">
                <a:latin typeface="+mn-ea"/>
                <a:ea typeface="+mn-ea"/>
              </a:rPr>
              <a:t>的</a:t>
            </a:r>
            <a:r>
              <a:rPr lang="en-US" altLang="zh-CN" sz="1800" dirty="0">
                <a:latin typeface="+mn-ea"/>
                <a:ea typeface="+mn-ea"/>
              </a:rPr>
              <a:t>Request</a:t>
            </a:r>
            <a:r>
              <a:rPr lang="zh-CN" altLang="en-US" sz="1800" dirty="0">
                <a:latin typeface="+mn-ea"/>
                <a:ea typeface="+mn-ea"/>
              </a:rPr>
              <a:t>，在</a:t>
            </a:r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中叫做</a:t>
            </a:r>
            <a:r>
              <a:rPr lang="en-US" altLang="zh-CN" sz="1800" dirty="0" err="1">
                <a:latin typeface="+mn-ea"/>
                <a:ea typeface="+mn-ea"/>
              </a:rPr>
              <a:t>Fire&amp;Forget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Client</a:t>
            </a:r>
            <a:r>
              <a:rPr kumimoji="1" lang="zh-CN" altLang="en-US" sz="1800" dirty="0">
                <a:latin typeface="+mn-ea"/>
                <a:ea typeface="+mn-ea"/>
              </a:rPr>
              <a:t>的处理内容：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kumimoji="1" lang="zh-CN" altLang="en-US" sz="1400" dirty="0">
                <a:latin typeface="+mn-ea"/>
                <a:ea typeface="+mn-ea"/>
              </a:rPr>
              <a:t>构建</a:t>
            </a:r>
            <a:r>
              <a:rPr kumimoji="1" lang="en-US" altLang="zh-CN" sz="1400" dirty="0">
                <a:latin typeface="+mn-ea"/>
                <a:ea typeface="+mn-ea"/>
              </a:rPr>
              <a:t>Payload</a:t>
            </a:r>
            <a:r>
              <a:rPr kumimoji="1" lang="zh-CN" altLang="en-US" sz="1400" dirty="0">
                <a:latin typeface="+mn-ea"/>
                <a:ea typeface="+mn-ea"/>
              </a:rPr>
              <a:t>；</a:t>
            </a:r>
            <a:endParaRPr kumimoji="1"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基于想要调用的</a:t>
            </a:r>
            <a:r>
              <a:rPr lang="en-US" altLang="zh-CN" sz="1400" dirty="0">
                <a:latin typeface="+mn-ea"/>
                <a:ea typeface="+mn-ea"/>
              </a:rPr>
              <a:t>Method</a:t>
            </a:r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设置数据长度</a:t>
            </a:r>
            <a:r>
              <a:rPr lang="en-US" altLang="zh-CN" sz="1400" dirty="0">
                <a:latin typeface="+mn-ea"/>
                <a:ea typeface="+mn-ea"/>
              </a:rPr>
              <a:t>=8 Bytes+</a:t>
            </a:r>
            <a:r>
              <a:rPr lang="zh-CN" altLang="en-US" sz="1400" dirty="0">
                <a:latin typeface="+mn-ea"/>
                <a:ea typeface="+mn-ea"/>
              </a:rPr>
              <a:t>序列化后的</a:t>
            </a:r>
            <a:r>
              <a:rPr lang="en-US" altLang="zh-CN" sz="1400" dirty="0">
                <a:latin typeface="+mn-ea"/>
                <a:ea typeface="+mn-ea"/>
              </a:rPr>
              <a:t>Payload</a:t>
            </a:r>
            <a:r>
              <a:rPr lang="zh-CN" altLang="en-US" sz="1400" dirty="0">
                <a:latin typeface="+mn-ea"/>
                <a:ea typeface="+mn-ea"/>
              </a:rPr>
              <a:t>大小；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设置一个唯一的</a:t>
            </a:r>
            <a:r>
              <a:rPr lang="en-US" altLang="zh-CN" sz="1400" dirty="0">
                <a:latin typeface="+mn-ea"/>
                <a:ea typeface="+mn-ea"/>
              </a:rPr>
              <a:t>Request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Protocol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Interface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Type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REQUEST_NO_RETURN (i.e. 0x01)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Return Code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0x00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en-US" altLang="zh-CN" sz="1400" dirty="0">
              <a:latin typeface="+mn-ea"/>
              <a:ea typeface="+mn-ea"/>
            </a:endParaRPr>
          </a:p>
          <a:p>
            <a:pPr lvl="1"/>
            <a:endParaRPr lang="ja-JP" altLang="en-US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5044B7-A369-4377-BBA5-EF14DA1112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534663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lang="en-US" altLang="ja-JP" sz="3200" dirty="0"/>
              <a:t>Notification Events</a:t>
            </a:r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9516698-7A91-4B25-AB42-49CE3F9114D7}"/>
              </a:ext>
            </a:extLst>
          </p:cNvPr>
          <p:cNvGrpSpPr/>
          <p:nvPr/>
        </p:nvGrpSpPr>
        <p:grpSpPr>
          <a:xfrm>
            <a:off x="5777114" y="836712"/>
            <a:ext cx="3096344" cy="3888432"/>
            <a:chOff x="429809" y="980728"/>
            <a:chExt cx="3096344" cy="388843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0DE7A64-8C8B-4AB0-AB31-A303E2A9F455}"/>
                </a:ext>
              </a:extLst>
            </p:cNvPr>
            <p:cNvGrpSpPr/>
            <p:nvPr/>
          </p:nvGrpSpPr>
          <p:grpSpPr>
            <a:xfrm>
              <a:off x="429809" y="980728"/>
              <a:ext cx="3096344" cy="3888432"/>
              <a:chOff x="4499992" y="1124744"/>
              <a:chExt cx="3096344" cy="3888432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F9EB0889-1A2B-494B-AAEF-0FDEBD43ADBC}"/>
                  </a:ext>
                </a:extLst>
              </p:cNvPr>
              <p:cNvSpPr/>
              <p:nvPr/>
            </p:nvSpPr>
            <p:spPr bwMode="auto">
              <a:xfrm>
                <a:off x="4499992" y="1124744"/>
                <a:ext cx="3096344" cy="388843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952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C2607C3-025E-4CE1-87CC-900E264CB9DD}"/>
                  </a:ext>
                </a:extLst>
              </p:cNvPr>
              <p:cNvSpPr/>
              <p:nvPr/>
            </p:nvSpPr>
            <p:spPr bwMode="auto">
              <a:xfrm>
                <a:off x="4716016" y="1556792"/>
                <a:ext cx="1080120" cy="3600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952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charset="-128"/>
                    <a:ea typeface="ＭＳ Ｐゴシック" charset="-128"/>
                  </a:rPr>
                  <a:t>ECU A</a:t>
                </a: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B3E6726-E55E-48EC-8216-B69F106CAD8F}"/>
                  </a:ext>
                </a:extLst>
              </p:cNvPr>
              <p:cNvSpPr/>
              <p:nvPr/>
            </p:nvSpPr>
            <p:spPr bwMode="auto">
              <a:xfrm>
                <a:off x="6313699" y="1556792"/>
                <a:ext cx="1080120" cy="3600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952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ctr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charset="-128"/>
                    <a:ea typeface="ＭＳ Ｐゴシック" charset="-128"/>
                  </a:rPr>
                  <a:t>ECU B</a:t>
                </a: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B53A8A4-9E78-4355-AF8A-86079670DC9B}"/>
                  </a:ext>
                </a:extLst>
              </p:cNvPr>
              <p:cNvCxnSpPr>
                <a:stCxn id="9" idx="2"/>
              </p:cNvCxnSpPr>
              <p:nvPr/>
            </p:nvCxnSpPr>
            <p:spPr bwMode="auto">
              <a:xfrm>
                <a:off x="5256076" y="1916832"/>
                <a:ext cx="0" cy="2808312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2857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935302A8-F12B-4F9B-B70F-05E00D1CC5E9}"/>
                  </a:ext>
                </a:extLst>
              </p:cNvPr>
              <p:cNvCxnSpPr>
                <a:stCxn id="10" idx="2"/>
              </p:cNvCxnSpPr>
              <p:nvPr/>
            </p:nvCxnSpPr>
            <p:spPr bwMode="auto">
              <a:xfrm>
                <a:off x="6853759" y="1916832"/>
                <a:ext cx="0" cy="2808312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28575" cap="flat" cmpd="sng" algn="ctr">
                <a:solidFill>
                  <a:srgbClr val="57564F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D40111E6-9B16-4E81-B247-D3DF2F4CCBB5}"/>
                  </a:ext>
                </a:extLst>
              </p:cNvPr>
              <p:cNvCxnSpPr/>
              <p:nvPr/>
            </p:nvCxnSpPr>
            <p:spPr bwMode="auto">
              <a:xfrm>
                <a:off x="5256076" y="2204864"/>
                <a:ext cx="1597683" cy="504056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F2D6AE4-8589-4FC6-A694-9082EEFB6034}"/>
                  </a:ext>
                </a:extLst>
              </p:cNvPr>
              <p:cNvSpPr txBox="1"/>
              <p:nvPr/>
            </p:nvSpPr>
            <p:spPr>
              <a:xfrm rot="970235">
                <a:off x="5431283" y="2104725"/>
                <a:ext cx="14061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dirty="0">
                    <a:solidFill>
                      <a:srgbClr val="FFC000"/>
                    </a:solidFill>
                  </a:rPr>
                  <a:t>SOME/IP-SD</a:t>
                </a:r>
              </a:p>
              <a:p>
                <a:r>
                  <a:rPr lang="en-US" altLang="ja-JP" sz="1000" b="1" dirty="0" err="1">
                    <a:solidFill>
                      <a:srgbClr val="FFC000"/>
                    </a:solidFill>
                  </a:rPr>
                  <a:t>Subcribe</a:t>
                </a:r>
                <a:r>
                  <a:rPr lang="en-US" altLang="ja-JP" sz="1000" b="1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ja-JP" sz="1000" b="1" dirty="0" err="1">
                    <a:solidFill>
                      <a:srgbClr val="FFC000"/>
                    </a:solidFill>
                  </a:rPr>
                  <a:t>EventGroup</a:t>
                </a:r>
                <a:endParaRPr lang="ja-JP" altLang="en-US" sz="1000" b="1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64E62EEB-C01B-43E7-A398-7A9D9EE58121}"/>
                  </a:ext>
                </a:extLst>
              </p:cNvPr>
              <p:cNvCxnSpPr/>
              <p:nvPr/>
            </p:nvCxnSpPr>
            <p:spPr bwMode="auto">
              <a:xfrm flipH="1">
                <a:off x="5256076" y="3356992"/>
                <a:ext cx="1597683" cy="576064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28575" cap="flat" cmpd="sng" algn="ctr">
                <a:solidFill>
                  <a:srgbClr val="1782DB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D3BCC20-69FC-40E8-8B19-8FF5168997B9}"/>
                  </a:ext>
                </a:extLst>
              </p:cNvPr>
              <p:cNvSpPr txBox="1"/>
              <p:nvPr/>
            </p:nvSpPr>
            <p:spPr>
              <a:xfrm rot="20458927">
                <a:off x="5669469" y="3413607"/>
                <a:ext cx="8342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sz="1000" b="1" dirty="0">
                    <a:solidFill>
                      <a:srgbClr val="1782DB"/>
                    </a:solidFill>
                  </a:rPr>
                  <a:t>Notification</a:t>
                </a:r>
                <a:endParaRPr lang="ja-JP" altLang="en-US" sz="1000" b="1" dirty="0">
                  <a:solidFill>
                    <a:srgbClr val="1782DB"/>
                  </a:solidFill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896D2C4-6123-4D05-8D28-E032BF40A02E}"/>
                  </a:ext>
                </a:extLst>
              </p:cNvPr>
              <p:cNvSpPr txBox="1"/>
              <p:nvPr/>
            </p:nvSpPr>
            <p:spPr>
              <a:xfrm>
                <a:off x="4499992" y="1140456"/>
                <a:ext cx="28494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ja-JP" sz="1400" dirty="0"/>
                  <a:t>Notification Events</a:t>
                </a:r>
                <a:endParaRPr lang="ja-JP" altLang="en-US" sz="1400" dirty="0"/>
              </a:p>
            </p:txBody>
          </p:sp>
        </p:grp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31FBF27-C242-443F-9F40-BF8334D456AF}"/>
                </a:ext>
              </a:extLst>
            </p:cNvPr>
            <p:cNvCxnSpPr/>
            <p:nvPr/>
          </p:nvCxnSpPr>
          <p:spPr bwMode="auto">
            <a:xfrm flipH="1">
              <a:off x="1187624" y="2708920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515167F-437B-482F-A324-7453630721ED}"/>
                </a:ext>
              </a:extLst>
            </p:cNvPr>
            <p:cNvSpPr txBox="1"/>
            <p:nvPr/>
          </p:nvSpPr>
          <p:spPr>
            <a:xfrm rot="20458927">
              <a:off x="1441318" y="2741764"/>
              <a:ext cx="11993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 err="1">
                  <a:solidFill>
                    <a:srgbClr val="FFC000"/>
                  </a:solidFill>
                </a:rPr>
                <a:t>Acknowlegement</a:t>
              </a:r>
              <a:endParaRPr lang="ja-JP" altLang="en-US" sz="10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3A941A67-7580-460B-BA16-4DB5967D3128}"/>
                </a:ext>
              </a:extLst>
            </p:cNvPr>
            <p:cNvCxnSpPr/>
            <p:nvPr/>
          </p:nvCxnSpPr>
          <p:spPr bwMode="auto">
            <a:xfrm flipH="1">
              <a:off x="1174117" y="3645024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1782D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B364B02-BE68-43C6-9DDE-1AE7FF1711AD}"/>
                </a:ext>
              </a:extLst>
            </p:cNvPr>
            <p:cNvSpPr txBox="1"/>
            <p:nvPr/>
          </p:nvSpPr>
          <p:spPr>
            <a:xfrm rot="20458927">
              <a:off x="1587510" y="3701639"/>
              <a:ext cx="8342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>
                  <a:solidFill>
                    <a:srgbClr val="1782DB"/>
                  </a:solidFill>
                </a:rPr>
                <a:t>Notification</a:t>
              </a:r>
              <a:endParaRPr lang="ja-JP" altLang="en-US" sz="1000" b="1" dirty="0">
                <a:solidFill>
                  <a:srgbClr val="1782DB"/>
                </a:solidFill>
              </a:endParaRPr>
            </a:p>
          </p:txBody>
        </p:sp>
      </p:grpSp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6C452467-A189-4E23-8123-19C97B32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7" y="941959"/>
            <a:ext cx="5065570" cy="5295353"/>
          </a:xfrm>
        </p:spPr>
        <p:txBody>
          <a:bodyPr/>
          <a:lstStyle/>
          <a:p>
            <a:r>
              <a:rPr kumimoji="1" lang="en-US" altLang="ja-JP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仅负责传输数据更新；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SOME/IP-SD</a:t>
            </a:r>
            <a:r>
              <a:rPr kumimoji="1" lang="zh-CN" altLang="en-US" sz="1800" dirty="0">
                <a:latin typeface="+mn-ea"/>
                <a:ea typeface="+mn-ea"/>
              </a:rPr>
              <a:t>负责事件订阅；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zh-CN" altLang="en-US" sz="1800" dirty="0">
                <a:latin typeface="+mn-ea"/>
                <a:ea typeface="+mn-ea"/>
              </a:rPr>
              <a:t>发送</a:t>
            </a:r>
            <a:r>
              <a:rPr kumimoji="1" lang="en-US" altLang="zh-CN" sz="1800" dirty="0">
                <a:latin typeface="+mn-ea"/>
                <a:ea typeface="+mn-ea"/>
              </a:rPr>
              <a:t>notifications</a:t>
            </a:r>
            <a:r>
              <a:rPr kumimoji="1" lang="zh-CN" altLang="en-US" sz="1800" dirty="0">
                <a:latin typeface="+mn-ea"/>
                <a:ea typeface="+mn-ea"/>
              </a:rPr>
              <a:t>时使用多播协议；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zh-CN" altLang="en-US" sz="1800" dirty="0">
                <a:latin typeface="+mn-ea"/>
                <a:ea typeface="+mn-ea"/>
              </a:rPr>
              <a:t>常见的用于</a:t>
            </a:r>
            <a:r>
              <a:rPr kumimoji="1" lang="en-US" altLang="zh-CN" sz="1800" dirty="0" err="1">
                <a:latin typeface="+mn-ea"/>
                <a:ea typeface="+mn-ea"/>
              </a:rPr>
              <a:t>Notifcation</a:t>
            </a:r>
            <a:r>
              <a:rPr kumimoji="1" lang="zh-CN" altLang="en-US" sz="1800" dirty="0">
                <a:latin typeface="+mn-ea"/>
                <a:ea typeface="+mn-ea"/>
              </a:rPr>
              <a:t>的策略：</a:t>
            </a:r>
            <a:endParaRPr kumimoji="1"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周期发送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更新后发送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kumimoji="1" lang="zh-CN" altLang="en-US" sz="1400" dirty="0">
                <a:latin typeface="+mn-ea"/>
                <a:ea typeface="+mn-ea"/>
              </a:rPr>
              <a:t>当数据与上次发送数据大于某特定值时发送</a:t>
            </a:r>
            <a:endParaRPr kumimoji="1" lang="en-US" altLang="zh-CN" sz="14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Server</a:t>
            </a:r>
            <a:r>
              <a:rPr kumimoji="1" lang="zh-CN" altLang="en-US" sz="1800" dirty="0">
                <a:latin typeface="+mn-ea"/>
                <a:ea typeface="+mn-ea"/>
              </a:rPr>
              <a:t>端的处理内容：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kumimoji="1" lang="zh-CN" altLang="en-US" sz="1400" dirty="0">
                <a:latin typeface="+mn-ea"/>
                <a:ea typeface="+mn-ea"/>
              </a:rPr>
              <a:t>构建</a:t>
            </a:r>
            <a:r>
              <a:rPr kumimoji="1" lang="en-US" altLang="zh-CN" sz="1400" dirty="0">
                <a:latin typeface="+mn-ea"/>
                <a:ea typeface="+mn-ea"/>
              </a:rPr>
              <a:t>Payload</a:t>
            </a:r>
            <a:r>
              <a:rPr kumimoji="1" lang="zh-CN" altLang="en-US" sz="1400" dirty="0">
                <a:latin typeface="+mn-ea"/>
                <a:ea typeface="+mn-ea"/>
              </a:rPr>
              <a:t>；</a:t>
            </a:r>
            <a:endParaRPr kumimoji="1"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基于想要发送的事件设置</a:t>
            </a:r>
            <a:r>
              <a:rPr lang="en-US" altLang="zh-CN" sz="1400" dirty="0">
                <a:latin typeface="+mn-ea"/>
                <a:ea typeface="+mn-ea"/>
              </a:rPr>
              <a:t>Message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设置数据长度</a:t>
            </a:r>
            <a:r>
              <a:rPr lang="en-US" altLang="zh-CN" sz="1400" dirty="0">
                <a:latin typeface="+mn-ea"/>
                <a:ea typeface="+mn-ea"/>
              </a:rPr>
              <a:t>=8 Bytes+</a:t>
            </a:r>
            <a:r>
              <a:rPr lang="zh-CN" altLang="en-US" sz="1400" dirty="0">
                <a:latin typeface="+mn-ea"/>
                <a:ea typeface="+mn-ea"/>
              </a:rPr>
              <a:t>序列化后的</a:t>
            </a:r>
            <a:r>
              <a:rPr lang="en-US" altLang="zh-CN" sz="1400" dirty="0">
                <a:latin typeface="+mn-ea"/>
                <a:ea typeface="+mn-ea"/>
              </a:rPr>
              <a:t>Payload</a:t>
            </a:r>
            <a:r>
              <a:rPr lang="zh-CN" altLang="en-US" sz="1400" dirty="0">
                <a:latin typeface="+mn-ea"/>
                <a:ea typeface="+mn-ea"/>
              </a:rPr>
              <a:t>大小；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Client ID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0x00</a:t>
            </a:r>
            <a:r>
              <a:rPr lang="zh-CN" altLang="en-US" sz="1400" dirty="0">
                <a:latin typeface="+mn-ea"/>
                <a:ea typeface="+mn-ea"/>
              </a:rPr>
              <a:t>，设置唯一的</a:t>
            </a:r>
            <a:r>
              <a:rPr lang="en-US" altLang="zh-CN" sz="1400" dirty="0">
                <a:latin typeface="+mn-ea"/>
                <a:ea typeface="+mn-ea"/>
              </a:rPr>
              <a:t>Session ID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Protocol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Interface Version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Message Type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NOTIFICATION (i.e. 0x02)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设置</a:t>
            </a:r>
            <a:r>
              <a:rPr lang="en-US" altLang="zh-CN" sz="1400" dirty="0">
                <a:latin typeface="+mn-ea"/>
                <a:ea typeface="+mn-ea"/>
              </a:rPr>
              <a:t>Return Code</a:t>
            </a:r>
            <a:r>
              <a:rPr lang="zh-CN" altLang="en-US" sz="1400" dirty="0">
                <a:latin typeface="+mn-ea"/>
                <a:ea typeface="+mn-ea"/>
              </a:rPr>
              <a:t>为</a:t>
            </a:r>
            <a:r>
              <a:rPr lang="en-US" altLang="zh-CN" sz="1400" dirty="0">
                <a:latin typeface="+mn-ea"/>
                <a:ea typeface="+mn-ea"/>
              </a:rPr>
              <a:t>0x00</a:t>
            </a:r>
            <a:r>
              <a:rPr lang="zh-CN" altLang="en-US" sz="1400" dirty="0">
                <a:latin typeface="+mn-ea"/>
                <a:ea typeface="+mn-ea"/>
              </a:rPr>
              <a:t>；</a:t>
            </a:r>
            <a:endParaRPr lang="en-US" altLang="zh-CN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1C95F9-C5E3-4906-A2DD-7366B2980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70127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lang="en-US" altLang="zh-CN" dirty="0"/>
              <a:t>Fields</a:t>
            </a:r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3C2E871-2DC5-4928-AC4E-0F0B20A1EE3B}"/>
              </a:ext>
            </a:extLst>
          </p:cNvPr>
          <p:cNvGrpSpPr/>
          <p:nvPr/>
        </p:nvGrpSpPr>
        <p:grpSpPr>
          <a:xfrm>
            <a:off x="1579178" y="2297711"/>
            <a:ext cx="6005264" cy="3888432"/>
            <a:chOff x="438944" y="1268760"/>
            <a:chExt cx="6005264" cy="3888432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FE7D60D-E760-4CD9-8DFD-29AFF87BB254}"/>
                </a:ext>
              </a:extLst>
            </p:cNvPr>
            <p:cNvGrpSpPr/>
            <p:nvPr/>
          </p:nvGrpSpPr>
          <p:grpSpPr>
            <a:xfrm>
              <a:off x="438944" y="1268760"/>
              <a:ext cx="6005264" cy="3888432"/>
              <a:chOff x="429808" y="980728"/>
              <a:chExt cx="6005264" cy="3888432"/>
            </a:xfrm>
          </p:grpSpPr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25928291-870C-4113-9CB4-95BA2A07F7BE}"/>
                  </a:ext>
                </a:extLst>
              </p:cNvPr>
              <p:cNvGrpSpPr/>
              <p:nvPr/>
            </p:nvGrpSpPr>
            <p:grpSpPr>
              <a:xfrm>
                <a:off x="429808" y="980728"/>
                <a:ext cx="6005264" cy="3888432"/>
                <a:chOff x="4499991" y="1124744"/>
                <a:chExt cx="6005264" cy="3888432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98A8ADE4-8475-4F6E-B0F8-537FBC5651FF}"/>
                    </a:ext>
                  </a:extLst>
                </p:cNvPr>
                <p:cNvSpPr/>
                <p:nvPr/>
              </p:nvSpPr>
              <p:spPr bwMode="auto">
                <a:xfrm>
                  <a:off x="4499991" y="1124744"/>
                  <a:ext cx="6005264" cy="388843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9525" cap="flat" cmpd="sng" algn="ctr">
                  <a:solidFill>
                    <a:srgbClr val="57564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charset="-128"/>
                    <a:ea typeface="ＭＳ Ｐゴシック" charset="-128"/>
                  </a:endParaRPr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C8D8797F-A062-42FE-839C-C2EDFB7B62CE}"/>
                    </a:ext>
                  </a:extLst>
                </p:cNvPr>
                <p:cNvSpPr/>
                <p:nvPr/>
              </p:nvSpPr>
              <p:spPr bwMode="auto">
                <a:xfrm>
                  <a:off x="4716016" y="1556792"/>
                  <a:ext cx="1080120" cy="360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9525" cap="flat" cmpd="sng" algn="ctr">
                  <a:solidFill>
                    <a:srgbClr val="57564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8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Ｐゴシック" charset="-128"/>
                      <a:ea typeface="ＭＳ Ｐゴシック" charset="-128"/>
                    </a:rPr>
                    <a:t>ECU A</a:t>
                  </a:r>
                  <a:endPara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charset="-128"/>
                    <a:ea typeface="ＭＳ Ｐゴシック" charset="-128"/>
                  </a:endParaRPr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AC79505F-9A7A-4D41-BA6B-BC8889DCB57C}"/>
                    </a:ext>
                  </a:extLst>
                </p:cNvPr>
                <p:cNvSpPr/>
                <p:nvPr/>
              </p:nvSpPr>
              <p:spPr bwMode="auto">
                <a:xfrm>
                  <a:off x="6313699" y="1556792"/>
                  <a:ext cx="1080120" cy="36004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9525" cap="flat" cmpd="sng" algn="ctr">
                  <a:solidFill>
                    <a:srgbClr val="57564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ctr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CN" sz="18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ＭＳ Ｐゴシック" charset="-128"/>
                      <a:ea typeface="ＭＳ Ｐゴシック" charset="-128"/>
                    </a:rPr>
                    <a:t>ECU B</a:t>
                  </a:r>
                  <a:endParaRPr kumimoji="1" lang="ja-JP" altLang="en-US" sz="18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ＭＳ Ｐゴシック" charset="-128"/>
                    <a:ea typeface="ＭＳ Ｐゴシック" charset="-128"/>
                  </a:endParaRPr>
                </a:p>
              </p:txBody>
            </p:sp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96A3ACD3-8A0F-4B3E-84DF-E384EA3DC001}"/>
                    </a:ext>
                  </a:extLst>
                </p:cNvPr>
                <p:cNvCxnSpPr>
                  <a:stCxn id="13" idx="2"/>
                </p:cNvCxnSpPr>
                <p:nvPr/>
              </p:nvCxnSpPr>
              <p:spPr bwMode="auto">
                <a:xfrm>
                  <a:off x="5256076" y="1916832"/>
                  <a:ext cx="0" cy="2808312"/>
                </a:xfrm>
                <a:prstGeom prst="straightConnector1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28575" cap="flat" cmpd="sng" algn="ctr">
                  <a:solidFill>
                    <a:srgbClr val="57564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B36DC966-7F1B-4143-A440-6F3A6AF3F0E7}"/>
                    </a:ext>
                  </a:extLst>
                </p:cNvPr>
                <p:cNvCxnSpPr>
                  <a:stCxn id="14" idx="2"/>
                </p:cNvCxnSpPr>
                <p:nvPr/>
              </p:nvCxnSpPr>
              <p:spPr bwMode="auto">
                <a:xfrm>
                  <a:off x="6853759" y="1916832"/>
                  <a:ext cx="0" cy="2808312"/>
                </a:xfrm>
                <a:prstGeom prst="straightConnector1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28575" cap="flat" cmpd="sng" algn="ctr">
                  <a:solidFill>
                    <a:srgbClr val="57564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D82257BE-0513-4592-AA07-D48DAD53B384}"/>
                    </a:ext>
                  </a:extLst>
                </p:cNvPr>
                <p:cNvCxnSpPr/>
                <p:nvPr/>
              </p:nvCxnSpPr>
              <p:spPr bwMode="auto">
                <a:xfrm>
                  <a:off x="5256076" y="2204864"/>
                  <a:ext cx="1583271" cy="348926"/>
                </a:xfrm>
                <a:prstGeom prst="straightConnector1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CACAC7"/>
                    </a:gs>
                  </a:gsLst>
                  <a:lin ang="5400000" scaled="1"/>
                </a:gradFill>
                <a:ln w="19050" cap="flat" cmpd="sng" algn="ctr">
                  <a:solidFill>
                    <a:srgbClr val="1BA12B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53882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DA0FEC2-EDB4-49A8-A40B-8F291BB85568}"/>
                    </a:ext>
                  </a:extLst>
                </p:cNvPr>
                <p:cNvSpPr txBox="1"/>
                <p:nvPr/>
              </p:nvSpPr>
              <p:spPr>
                <a:xfrm rot="706376">
                  <a:off x="5725215" y="2199871"/>
                  <a:ext cx="833267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rgbClr val="1BA12B"/>
                      </a:solidFill>
                    </a:rPr>
                    <a:t>Getter</a:t>
                  </a:r>
                  <a:endParaRPr lang="ja-JP" altLang="en-US" sz="1000" b="1" dirty="0">
                    <a:solidFill>
                      <a:srgbClr val="1BA12B"/>
                    </a:solidFill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CBE4E78-2735-4ED1-BA2C-099A65D4E702}"/>
                    </a:ext>
                  </a:extLst>
                </p:cNvPr>
                <p:cNvSpPr txBox="1"/>
                <p:nvPr/>
              </p:nvSpPr>
              <p:spPr>
                <a:xfrm>
                  <a:off x="4499992" y="1140456"/>
                  <a:ext cx="2849479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altLang="ja-JP" sz="1400" dirty="0"/>
                    <a:t>Fields</a:t>
                  </a:r>
                  <a:endParaRPr lang="ja-JP" altLang="en-US" sz="1400" dirty="0"/>
                </a:p>
              </p:txBody>
            </p:sp>
          </p:grp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6267108F-D5B2-4E32-8BD7-A19F7497C1AF}"/>
                  </a:ext>
                </a:extLst>
              </p:cNvPr>
              <p:cNvCxnSpPr/>
              <p:nvPr/>
            </p:nvCxnSpPr>
            <p:spPr bwMode="auto">
              <a:xfrm flipH="1">
                <a:off x="1193779" y="2529913"/>
                <a:ext cx="1591530" cy="406633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ACAC7"/>
                  </a:gs>
                </a:gsLst>
                <a:lin ang="5400000" scaled="1"/>
              </a:gradFill>
              <a:ln w="28575" cap="flat" cmpd="sng" algn="ctr">
                <a:solidFill>
                  <a:srgbClr val="1782DB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ED26547-2ED1-4D09-BDB6-6E3E27AC5414}"/>
                  </a:ext>
                </a:extLst>
              </p:cNvPr>
              <p:cNvSpPr txBox="1"/>
              <p:nvPr/>
            </p:nvSpPr>
            <p:spPr>
              <a:xfrm rot="20722488">
                <a:off x="1441318" y="2496306"/>
                <a:ext cx="1199346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ja-JP" sz="1000" b="1" dirty="0">
                    <a:solidFill>
                      <a:srgbClr val="1782DB"/>
                    </a:solidFill>
                  </a:rPr>
                  <a:t>Response</a:t>
                </a:r>
                <a:endParaRPr lang="ja-JP" altLang="en-US" sz="1000" b="1" dirty="0">
                  <a:solidFill>
                    <a:srgbClr val="1782DB"/>
                  </a:solidFill>
                </a:endParaRPr>
              </a:p>
            </p:txBody>
          </p:sp>
        </p:grp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35BD05A-2046-47EE-B64A-0D4B85EA1250}"/>
                </a:ext>
              </a:extLst>
            </p:cNvPr>
            <p:cNvSpPr/>
            <p:nvPr/>
          </p:nvSpPr>
          <p:spPr bwMode="auto">
            <a:xfrm>
              <a:off x="3521459" y="1691818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A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B61E341A-A050-4CD3-94B3-C0EC064ECEDB}"/>
                </a:ext>
              </a:extLst>
            </p:cNvPr>
            <p:cNvCxnSpPr>
              <a:stCxn id="22" idx="2"/>
            </p:cNvCxnSpPr>
            <p:nvPr/>
          </p:nvCxnSpPr>
          <p:spPr bwMode="auto">
            <a:xfrm>
              <a:off x="4061519" y="2051858"/>
              <a:ext cx="0" cy="280831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BAD13FC7-6C54-4BF0-93D6-6E57CD713B1F}"/>
                </a:ext>
              </a:extLst>
            </p:cNvPr>
            <p:cNvCxnSpPr/>
            <p:nvPr/>
          </p:nvCxnSpPr>
          <p:spPr bwMode="auto">
            <a:xfrm>
              <a:off x="5659202" y="2051858"/>
              <a:ext cx="0" cy="280831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AB38F3D8-2D35-4C56-A5D9-690520DDC8BA}"/>
                </a:ext>
              </a:extLst>
            </p:cNvPr>
            <p:cNvCxnSpPr/>
            <p:nvPr/>
          </p:nvCxnSpPr>
          <p:spPr bwMode="auto">
            <a:xfrm>
              <a:off x="4061519" y="2339890"/>
              <a:ext cx="1597683" cy="50405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242E9A0-CA51-400A-BA1D-24CA631AC41F}"/>
                </a:ext>
              </a:extLst>
            </p:cNvPr>
            <p:cNvSpPr txBox="1"/>
            <p:nvPr/>
          </p:nvSpPr>
          <p:spPr>
            <a:xfrm rot="970235">
              <a:off x="4236726" y="2239751"/>
              <a:ext cx="14061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solidFill>
                    <a:srgbClr val="FFC000"/>
                  </a:solidFill>
                </a:rPr>
                <a:t>SOME/IP-SD</a:t>
              </a:r>
            </a:p>
            <a:p>
              <a:r>
                <a:rPr lang="en-US" altLang="ja-JP" sz="1000" b="1" dirty="0" err="1">
                  <a:solidFill>
                    <a:srgbClr val="FFC000"/>
                  </a:solidFill>
                </a:rPr>
                <a:t>Subcribe</a:t>
              </a:r>
              <a:r>
                <a:rPr lang="en-US" altLang="ja-JP" sz="1000" b="1" dirty="0">
                  <a:solidFill>
                    <a:srgbClr val="FFC000"/>
                  </a:solidFill>
                </a:rPr>
                <a:t> </a:t>
              </a:r>
              <a:r>
                <a:rPr lang="en-US" altLang="ja-JP" sz="1000" b="1" dirty="0" err="1">
                  <a:solidFill>
                    <a:srgbClr val="FFC000"/>
                  </a:solidFill>
                </a:rPr>
                <a:t>EventGroup</a:t>
              </a:r>
              <a:endParaRPr lang="ja-JP" altLang="en-US" sz="1000" b="1" dirty="0">
                <a:solidFill>
                  <a:srgbClr val="FFC000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DF04A77-6625-4E0C-ACDA-867039B61E61}"/>
                </a:ext>
              </a:extLst>
            </p:cNvPr>
            <p:cNvCxnSpPr/>
            <p:nvPr/>
          </p:nvCxnSpPr>
          <p:spPr bwMode="auto">
            <a:xfrm flipH="1">
              <a:off x="4063250" y="2987962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B3BE03E-8E05-478A-AAF3-1590517297DE}"/>
                </a:ext>
              </a:extLst>
            </p:cNvPr>
            <p:cNvSpPr txBox="1"/>
            <p:nvPr/>
          </p:nvSpPr>
          <p:spPr>
            <a:xfrm rot="20458927">
              <a:off x="4316944" y="3020806"/>
              <a:ext cx="11993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 err="1">
                  <a:solidFill>
                    <a:srgbClr val="FFC000"/>
                  </a:solidFill>
                </a:rPr>
                <a:t>Acknowlegement</a:t>
              </a:r>
              <a:endParaRPr lang="ja-JP" altLang="en-US" sz="1000" b="1" dirty="0">
                <a:solidFill>
                  <a:srgbClr val="FFC000"/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4F1DDAAA-410A-48B3-9B90-286F0AAF0F5F}"/>
                </a:ext>
              </a:extLst>
            </p:cNvPr>
            <p:cNvSpPr/>
            <p:nvPr/>
          </p:nvSpPr>
          <p:spPr bwMode="auto">
            <a:xfrm>
              <a:off x="5113588" y="1691818"/>
              <a:ext cx="1080120" cy="360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ＭＳ Ｐゴシック" charset="-128"/>
                  <a:ea typeface="ＭＳ Ｐゴシック" charset="-128"/>
                </a:rPr>
                <a:t>ECU B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9463DD4-A127-424B-A57F-F7C2CAE5426E}"/>
                </a:ext>
              </a:extLst>
            </p:cNvPr>
            <p:cNvCxnSpPr/>
            <p:nvPr/>
          </p:nvCxnSpPr>
          <p:spPr bwMode="auto">
            <a:xfrm flipH="1">
              <a:off x="4065410" y="3384300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1782D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BF9770D-15C8-4CE4-8F6D-B6D0B58E1B13}"/>
                </a:ext>
              </a:extLst>
            </p:cNvPr>
            <p:cNvSpPr txBox="1"/>
            <p:nvPr/>
          </p:nvSpPr>
          <p:spPr>
            <a:xfrm rot="20458927">
              <a:off x="4290575" y="3406318"/>
              <a:ext cx="122788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>
                  <a:solidFill>
                    <a:srgbClr val="1782DB"/>
                  </a:solidFill>
                </a:rPr>
                <a:t>Field Notification</a:t>
              </a:r>
              <a:endParaRPr lang="ja-JP" altLang="en-US" sz="1000" b="1" dirty="0">
                <a:solidFill>
                  <a:srgbClr val="1782DB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FC566BA0-0061-41A6-973D-702C0E70882F}"/>
                </a:ext>
              </a:extLst>
            </p:cNvPr>
            <p:cNvCxnSpPr/>
            <p:nvPr/>
          </p:nvCxnSpPr>
          <p:spPr bwMode="auto">
            <a:xfrm flipH="1">
              <a:off x="4053634" y="3816348"/>
              <a:ext cx="1597683" cy="57606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1782D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625DCAD-0CEB-44AE-941D-3E1B183FB8EF}"/>
                </a:ext>
              </a:extLst>
            </p:cNvPr>
            <p:cNvSpPr txBox="1"/>
            <p:nvPr/>
          </p:nvSpPr>
          <p:spPr>
            <a:xfrm rot="20458927">
              <a:off x="4455981" y="3807019"/>
              <a:ext cx="123901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000" b="1" dirty="0">
                  <a:solidFill>
                    <a:srgbClr val="1782DB"/>
                  </a:solidFill>
                </a:rPr>
                <a:t>Filed Notification</a:t>
              </a:r>
              <a:endParaRPr lang="ja-JP" altLang="en-US" sz="1000" b="1" dirty="0">
                <a:solidFill>
                  <a:srgbClr val="1782DB"/>
                </a:solidFill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2EB7CB1-CA7A-41B1-8669-D69BA7EBAEF5}"/>
                </a:ext>
              </a:extLst>
            </p:cNvPr>
            <p:cNvCxnSpPr/>
            <p:nvPr/>
          </p:nvCxnSpPr>
          <p:spPr bwMode="auto">
            <a:xfrm>
              <a:off x="1195030" y="3581799"/>
              <a:ext cx="1583271" cy="34892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1BA12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56FE4A74-1EA6-43B8-84E5-511E2EFE7492}"/>
                </a:ext>
              </a:extLst>
            </p:cNvPr>
            <p:cNvSpPr txBox="1"/>
            <p:nvPr/>
          </p:nvSpPr>
          <p:spPr>
            <a:xfrm rot="706376">
              <a:off x="1664169" y="3576806"/>
              <a:ext cx="83326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000" b="1" dirty="0">
                  <a:solidFill>
                    <a:srgbClr val="1BA12B"/>
                  </a:solidFill>
                </a:rPr>
                <a:t>Setter</a:t>
              </a:r>
              <a:endParaRPr lang="ja-JP" altLang="en-US" sz="1000" b="1" dirty="0">
                <a:solidFill>
                  <a:srgbClr val="1BA12B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E8C057F-6655-410F-97B4-7BF2E731973D}"/>
                </a:ext>
              </a:extLst>
            </p:cNvPr>
            <p:cNvCxnSpPr/>
            <p:nvPr/>
          </p:nvCxnSpPr>
          <p:spPr bwMode="auto">
            <a:xfrm flipH="1">
              <a:off x="1202916" y="4050864"/>
              <a:ext cx="1591530" cy="406633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rgbClr val="1782DB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A7504264-36ED-4072-A704-E04855B6D3E3}"/>
                </a:ext>
              </a:extLst>
            </p:cNvPr>
            <p:cNvSpPr txBox="1"/>
            <p:nvPr/>
          </p:nvSpPr>
          <p:spPr>
            <a:xfrm rot="20722488">
              <a:off x="1450455" y="4017257"/>
              <a:ext cx="119934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ja-JP" sz="1000" b="1" dirty="0">
                  <a:solidFill>
                    <a:srgbClr val="1782DB"/>
                  </a:solidFill>
                </a:rPr>
                <a:t>Response</a:t>
              </a:r>
              <a:endParaRPr lang="ja-JP" altLang="en-US" sz="1000" b="1" dirty="0">
                <a:solidFill>
                  <a:srgbClr val="1782DB"/>
                </a:solidFill>
              </a:endParaRPr>
            </a:p>
          </p:txBody>
        </p:sp>
      </p:grp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9D71B010-22B1-49C3-A9AE-04EE346C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60"/>
            <a:ext cx="8465569" cy="1674114"/>
          </a:xfrm>
        </p:spPr>
        <p:txBody>
          <a:bodyPr/>
          <a:lstStyle/>
          <a:p>
            <a:r>
              <a:rPr kumimoji="1" lang="en-US" altLang="ja-JP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仅负责传输数据更新；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SOME/IP-SD</a:t>
            </a:r>
            <a:r>
              <a:rPr kumimoji="1" lang="zh-CN" altLang="en-US" sz="1800" dirty="0">
                <a:latin typeface="+mn-ea"/>
                <a:ea typeface="+mn-ea"/>
              </a:rPr>
              <a:t>负责事件订阅；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Getter</a:t>
            </a:r>
            <a:r>
              <a:rPr lang="zh-CN" altLang="en-US" sz="1800" dirty="0">
                <a:latin typeface="+mn-ea"/>
                <a:ea typeface="+mn-ea"/>
              </a:rPr>
              <a:t>用于获取</a:t>
            </a:r>
            <a:r>
              <a:rPr lang="en-US" altLang="zh-CN" sz="1800" dirty="0">
                <a:latin typeface="+mn-ea"/>
                <a:ea typeface="+mn-ea"/>
              </a:rPr>
              <a:t>Field</a:t>
            </a:r>
            <a:r>
              <a:rPr lang="zh-CN" altLang="en-US" sz="1800" dirty="0">
                <a:latin typeface="+mn-ea"/>
                <a:ea typeface="+mn-ea"/>
              </a:rPr>
              <a:t>数据，</a:t>
            </a:r>
            <a:r>
              <a:rPr lang="en-US" altLang="zh-CN" sz="1800" dirty="0">
                <a:latin typeface="+mn-ea"/>
                <a:ea typeface="+mn-ea"/>
              </a:rPr>
              <a:t>Setter</a:t>
            </a:r>
            <a:r>
              <a:rPr lang="zh-CN" altLang="en-US" sz="1800" dirty="0">
                <a:latin typeface="+mn-ea"/>
                <a:ea typeface="+mn-ea"/>
              </a:rPr>
              <a:t>用于设置</a:t>
            </a:r>
            <a:r>
              <a:rPr lang="en-US" altLang="zh-CN" sz="1800" dirty="0">
                <a:latin typeface="+mn-ea"/>
                <a:ea typeface="+mn-ea"/>
              </a:rPr>
              <a:t>Field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Filed</a:t>
            </a:r>
            <a:r>
              <a:rPr kumimoji="1" lang="zh-CN" altLang="en-US" sz="1800" dirty="0">
                <a:latin typeface="+mn-ea"/>
                <a:ea typeface="+mn-ea"/>
              </a:rPr>
              <a:t>至少包含一个</a:t>
            </a:r>
            <a:r>
              <a:rPr kumimoji="1" lang="en-US" altLang="zh-CN" sz="1800" dirty="0">
                <a:latin typeface="+mn-ea"/>
                <a:ea typeface="+mn-ea"/>
              </a:rPr>
              <a:t>Getter</a:t>
            </a:r>
            <a:r>
              <a:rPr kumimoji="1" lang="zh-CN" altLang="en-US" sz="1800" dirty="0">
                <a:latin typeface="+mn-ea"/>
                <a:ea typeface="+mn-ea"/>
              </a:rPr>
              <a:t>、</a:t>
            </a:r>
            <a:r>
              <a:rPr kumimoji="1" lang="en-US" altLang="zh-CN" sz="1800" dirty="0">
                <a:latin typeface="+mn-ea"/>
                <a:ea typeface="+mn-ea"/>
              </a:rPr>
              <a:t>Setter</a:t>
            </a:r>
            <a:r>
              <a:rPr kumimoji="1" lang="zh-CN" altLang="en-US" sz="1800" dirty="0">
                <a:latin typeface="+mn-ea"/>
                <a:ea typeface="+mn-ea"/>
              </a:rPr>
              <a:t>，或者</a:t>
            </a:r>
            <a:r>
              <a:rPr kumimoji="1" lang="en-US" altLang="zh-CN" sz="1800" dirty="0">
                <a:latin typeface="+mn-ea"/>
                <a:ea typeface="+mn-ea"/>
              </a:rPr>
              <a:t>Notifier</a:t>
            </a:r>
            <a:r>
              <a:rPr kumimoji="1" lang="zh-CN" altLang="en-US" sz="1800" dirty="0">
                <a:latin typeface="+mn-ea"/>
                <a:ea typeface="+mn-ea"/>
              </a:rPr>
              <a:t>；</a:t>
            </a:r>
            <a:endParaRPr kumimoji="1" lang="en-US" altLang="zh-CN" sz="1800" dirty="0">
              <a:latin typeface="+mn-ea"/>
              <a:ea typeface="+mn-ea"/>
            </a:endParaRP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AE09BF-CEA9-4BB0-9C1F-9A54655D4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80347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lang="en-US" altLang="zh-CN" dirty="0"/>
              <a:t>Serialization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5" name="コンテンツ プレースホルダー 2">
            <a:extLst>
              <a:ext uri="{FF2B5EF4-FFF2-40B4-BE49-F238E27FC236}">
                <a16:creationId xmlns:a16="http://schemas.microsoft.com/office/drawing/2014/main" id="{9D71B010-22B1-49C3-A9AE-04EE346C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60"/>
            <a:ext cx="8465569" cy="1910976"/>
          </a:xfrm>
        </p:spPr>
        <p:txBody>
          <a:bodyPr/>
          <a:lstStyle/>
          <a:p>
            <a:r>
              <a:rPr lang="zh-CN" altLang="en-US" sz="1800" dirty="0">
                <a:latin typeface="+mn-ea"/>
                <a:ea typeface="+mn-ea"/>
              </a:rPr>
              <a:t>将结构性的数据转换为线性存储的数据；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zh-CN" altLang="en-US" sz="1800" dirty="0">
                <a:latin typeface="+mn-ea"/>
                <a:ea typeface="+mn-ea"/>
              </a:rPr>
              <a:t>在</a:t>
            </a:r>
            <a:r>
              <a:rPr kumimoji="1" lang="en-US" altLang="zh-CN" sz="1800" dirty="0">
                <a:latin typeface="+mn-ea"/>
                <a:ea typeface="+mn-ea"/>
              </a:rPr>
              <a:t>AUTOSAR</a:t>
            </a:r>
            <a:r>
              <a:rPr kumimoji="1" lang="zh-CN" altLang="en-US" sz="1800" dirty="0">
                <a:latin typeface="+mn-ea"/>
                <a:ea typeface="+mn-ea"/>
              </a:rPr>
              <a:t>中是指数据在</a:t>
            </a:r>
            <a:r>
              <a:rPr kumimoji="1" lang="en-US" altLang="zh-CN" sz="1800" dirty="0">
                <a:latin typeface="+mn-ea"/>
                <a:ea typeface="+mn-ea"/>
              </a:rPr>
              <a:t>PDU</a:t>
            </a:r>
            <a:r>
              <a:rPr kumimoji="1" lang="zh-CN" altLang="en-US" sz="1800" dirty="0">
                <a:latin typeface="+mn-ea"/>
                <a:ea typeface="+mn-ea"/>
              </a:rPr>
              <a:t>中的表达形式，可以理解为来自应用层的真实数据转换成固定格式的字节序，以实现数据在网络上的传输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反序列化时：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400" dirty="0"/>
              <a:t>如果数据长度大于数据结构中指定的数据长度，则指解释数据结构中的</a:t>
            </a:r>
            <a:r>
              <a:rPr lang="en-US" altLang="zh-CN" sz="1400" dirty="0"/>
              <a:t>Byte</a:t>
            </a:r>
            <a:r>
              <a:rPr lang="zh-CN" altLang="en-US" sz="1400" dirty="0"/>
              <a:t>，其余</a:t>
            </a:r>
            <a:r>
              <a:rPr lang="en-US" altLang="zh-CN" sz="1400" dirty="0"/>
              <a:t>Byte</a:t>
            </a:r>
            <a:r>
              <a:rPr lang="zh-CN" altLang="en-US" sz="1400" dirty="0"/>
              <a:t>被忽略；</a:t>
            </a:r>
            <a:endParaRPr lang="en-US" altLang="zh-CN" sz="1400" dirty="0"/>
          </a:p>
          <a:p>
            <a:pPr lvl="1"/>
            <a:r>
              <a:rPr lang="zh-CN" altLang="en-US" sz="1400" dirty="0"/>
              <a:t>如果数据长度小于数据结构中指定的数据长度，则接收者判定此消息异常，终止反序列化</a:t>
            </a:r>
            <a:endParaRPr lang="en-US" altLang="zh-CN" sz="1800" dirty="0">
              <a:latin typeface="+mn-ea"/>
              <a:ea typeface="+mn-ea"/>
            </a:endParaRPr>
          </a:p>
          <a:p>
            <a:endParaRPr kumimoji="1" lang="en-US" altLang="zh-CN" sz="18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2DB64D-5C50-464C-84BB-6616E39C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52" y="2852936"/>
            <a:ext cx="6876256" cy="361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0B74E7-86D9-4FDB-AD35-31266ED43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348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SOME/IP&lt;&gt;CAN and </a:t>
            </a:r>
            <a:r>
              <a:rPr lang="en-US" altLang="zh-CN" dirty="0" err="1"/>
              <a:t>FlexRay</a:t>
            </a:r>
            <a:r>
              <a:rPr lang="en-US" altLang="zh-CN" dirty="0"/>
              <a:t> Frames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10AD90FA-579E-44CD-AB89-9DA0C5027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60"/>
            <a:ext cx="8465569" cy="1674114"/>
          </a:xfrm>
        </p:spPr>
        <p:txBody>
          <a:bodyPr/>
          <a:lstStyle/>
          <a:p>
            <a:r>
              <a:rPr kumimoji="1" lang="en-US" altLang="ja-JP" sz="1800" dirty="0">
                <a:latin typeface="+mn-ea"/>
                <a:ea typeface="+mn-ea"/>
              </a:rPr>
              <a:t>SOME/IP</a:t>
            </a:r>
            <a:r>
              <a:rPr kumimoji="1" lang="zh-CN" altLang="en-US" sz="1800" dirty="0">
                <a:latin typeface="+mn-ea"/>
                <a:ea typeface="+mn-ea"/>
              </a:rPr>
              <a:t>可以传送</a:t>
            </a:r>
            <a:r>
              <a:rPr kumimoji="1" lang="en-US" altLang="zh-CN" sz="1800" dirty="0">
                <a:latin typeface="+mn-ea"/>
                <a:ea typeface="+mn-ea"/>
              </a:rPr>
              <a:t>CAN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 err="1">
                <a:latin typeface="+mn-ea"/>
                <a:ea typeface="+mn-ea"/>
              </a:rPr>
              <a:t>FlexRay</a:t>
            </a:r>
            <a:r>
              <a:rPr lang="zh-CN" altLang="en-US" sz="1800" dirty="0">
                <a:latin typeface="+mn-ea"/>
                <a:ea typeface="+mn-ea"/>
              </a:rPr>
              <a:t>数据；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当传送</a:t>
            </a:r>
            <a:r>
              <a:rPr lang="en-US" altLang="zh-CN" sz="1800" dirty="0">
                <a:latin typeface="+mn-ea"/>
                <a:ea typeface="+mn-ea"/>
              </a:rPr>
              <a:t>CAN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 err="1">
                <a:latin typeface="+mn-ea"/>
                <a:ea typeface="+mn-ea"/>
              </a:rPr>
              <a:t>FlexRay</a:t>
            </a:r>
            <a:r>
              <a:rPr lang="zh-CN" altLang="en-US" sz="1800" dirty="0">
                <a:latin typeface="+mn-ea"/>
                <a:ea typeface="+mn-ea"/>
              </a:rPr>
              <a:t>数据时，</a:t>
            </a:r>
            <a:r>
              <a:rPr lang="en-US" altLang="zh-CN" sz="1800" dirty="0">
                <a:latin typeface="+mn-ea"/>
                <a:ea typeface="+mn-ea"/>
              </a:rPr>
              <a:t>CAN ID</a:t>
            </a:r>
            <a:r>
              <a:rPr lang="zh-CN" altLang="en-US" sz="1800" dirty="0">
                <a:latin typeface="+mn-ea"/>
                <a:ea typeface="+mn-ea"/>
              </a:rPr>
              <a:t>被插入到</a:t>
            </a:r>
            <a:r>
              <a:rPr lang="en-US" altLang="zh-CN" sz="1800" dirty="0">
                <a:latin typeface="+mn-ea"/>
                <a:ea typeface="+mn-ea"/>
              </a:rPr>
              <a:t>Message ID</a:t>
            </a:r>
            <a:r>
              <a:rPr lang="zh-CN" altLang="en-US" sz="1800" dirty="0">
                <a:latin typeface="+mn-ea"/>
                <a:ea typeface="+mn-ea"/>
              </a:rPr>
              <a:t>字段</a:t>
            </a:r>
            <a:r>
              <a:rPr kumimoji="1" lang="zh-CN" altLang="en-US" sz="1800" dirty="0">
                <a:latin typeface="+mn-ea"/>
                <a:ea typeface="+mn-ea"/>
              </a:rPr>
              <a:t>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但是不建议使用</a:t>
            </a:r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传送</a:t>
            </a:r>
            <a:r>
              <a:rPr lang="en-US" altLang="zh-CN" sz="1800" dirty="0">
                <a:latin typeface="+mn-ea"/>
                <a:ea typeface="+mn-ea"/>
              </a:rPr>
              <a:t>CAN Fame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400" dirty="0">
                <a:latin typeface="+mn-ea"/>
                <a:ea typeface="+mn-ea"/>
              </a:rPr>
              <a:t>为了通过以太网传送一个</a:t>
            </a:r>
            <a:r>
              <a:rPr lang="en-US" altLang="zh-CN" sz="1400" dirty="0">
                <a:latin typeface="+mn-ea"/>
                <a:ea typeface="+mn-ea"/>
              </a:rPr>
              <a:t>CAN Frame(8 Byte)</a:t>
            </a:r>
            <a:r>
              <a:rPr lang="zh-CN" altLang="en-US" sz="1400" dirty="0">
                <a:latin typeface="+mn-ea"/>
                <a:ea typeface="+mn-ea"/>
              </a:rPr>
              <a:t>，可能要被封装成</a:t>
            </a:r>
            <a:r>
              <a:rPr lang="en-US" altLang="zh-CN" sz="1400" dirty="0">
                <a:latin typeface="+mn-ea"/>
                <a:ea typeface="+mn-ea"/>
              </a:rPr>
              <a:t>100Byte</a:t>
            </a:r>
            <a:r>
              <a:rPr lang="zh-CN" altLang="en-US" sz="1400" dirty="0">
                <a:latin typeface="+mn-ea"/>
                <a:ea typeface="+mn-ea"/>
              </a:rPr>
              <a:t>以上的数据包（头文件、</a:t>
            </a:r>
            <a:r>
              <a:rPr lang="en-US" altLang="zh-CN" sz="1400" dirty="0">
                <a:latin typeface="+mn-ea"/>
                <a:ea typeface="+mn-ea"/>
              </a:rPr>
              <a:t>IPV6</a:t>
            </a:r>
            <a:r>
              <a:rPr lang="zh-CN" altLang="en-US" sz="1400" dirty="0">
                <a:latin typeface="+mn-ea"/>
                <a:ea typeface="+mn-ea"/>
              </a:rPr>
              <a:t>、安全机制</a:t>
            </a:r>
            <a:r>
              <a:rPr lang="en-US" altLang="zh-CN" sz="1400" dirty="0">
                <a:latin typeface="+mn-ea"/>
                <a:ea typeface="+mn-ea"/>
              </a:rPr>
              <a:t>…</a:t>
            </a:r>
            <a:r>
              <a:rPr lang="zh-CN" altLang="en-US" sz="1400" dirty="0">
                <a:latin typeface="+mn-ea"/>
                <a:ea typeface="+mn-ea"/>
              </a:rPr>
              <a:t>）</a:t>
            </a:r>
            <a:endParaRPr kumimoji="1" lang="en-US" altLang="zh-CN" sz="14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32838-B7BA-4B56-8CC4-3D2DB1F07C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27584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3" name="图片 3">
            <a:extLst>
              <a:ext uri="{FF2B5EF4-FFF2-40B4-BE49-F238E27FC236}">
                <a16:creationId xmlns:a16="http://schemas.microsoft.com/office/drawing/2014/main" id="{5F726485-7ACD-4706-B61C-66F5A5A64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941959"/>
            <a:ext cx="2623221" cy="2169475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0FBB5B9-82B9-42CC-A47E-547CF548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59"/>
            <a:ext cx="5375101" cy="5295353"/>
          </a:xfrm>
        </p:spPr>
        <p:txBody>
          <a:bodyPr/>
          <a:lstStyle/>
          <a:p>
            <a:r>
              <a:rPr lang="en-US" altLang="zh-CN" sz="1800" dirty="0"/>
              <a:t>SOME/IP Service Discovery</a:t>
            </a:r>
            <a:r>
              <a:rPr lang="zh-CN" altLang="en-US" sz="1800" dirty="0"/>
              <a:t>，</a:t>
            </a:r>
            <a:r>
              <a:rPr lang="en-US" altLang="zh-CN" sz="1800" dirty="0"/>
              <a:t>SOME/IP</a:t>
            </a:r>
            <a:r>
              <a:rPr lang="ja-JP" altLang="en-US" sz="1800" dirty="0"/>
              <a:t>的一种特殊服务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基于</a:t>
            </a:r>
            <a:r>
              <a:rPr lang="en-US" altLang="zh-CN" sz="1800" dirty="0"/>
              <a:t>SOME/IP</a:t>
            </a:r>
            <a:r>
              <a:rPr lang="zh-CN" altLang="en-US" sz="1800" dirty="0"/>
              <a:t>实现；</a:t>
            </a:r>
            <a:endParaRPr lang="en-US" altLang="zh-CN" sz="1800" dirty="0"/>
          </a:p>
          <a:p>
            <a:r>
              <a:rPr lang="zh-CN" altLang="en-US" sz="1800" dirty="0"/>
              <a:t>虽然</a:t>
            </a:r>
            <a:r>
              <a:rPr lang="en-US" altLang="zh-CN" sz="1800" dirty="0"/>
              <a:t>SOME/IP</a:t>
            </a:r>
            <a:r>
              <a:rPr lang="zh-CN" altLang="en-US" sz="1800" dirty="0"/>
              <a:t>支持</a:t>
            </a:r>
            <a:r>
              <a:rPr lang="en-US" altLang="zh-CN" sz="1800" dirty="0"/>
              <a:t>UDP/TCP</a:t>
            </a:r>
            <a:r>
              <a:rPr lang="zh-CN" altLang="en-US" sz="1800" dirty="0"/>
              <a:t>，但是</a:t>
            </a:r>
            <a:r>
              <a:rPr lang="en-US" altLang="zh-CN" sz="1800" dirty="0"/>
              <a:t>SOME/IP-SD</a:t>
            </a:r>
            <a:r>
              <a:rPr lang="zh-CN" altLang="en-US" sz="1800" dirty="0"/>
              <a:t>只支持</a:t>
            </a:r>
            <a:r>
              <a:rPr lang="en-US" altLang="zh-CN" sz="1800" dirty="0"/>
              <a:t>UDP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r>
              <a:rPr lang="zh-CN" altLang="en-US" sz="1800" dirty="0"/>
              <a:t>起到的作用</a:t>
            </a:r>
            <a:endParaRPr lang="en-US" altLang="zh-CN" sz="1800" dirty="0"/>
          </a:p>
          <a:p>
            <a:pPr lvl="1"/>
            <a:r>
              <a:rPr lang="zh-CN" altLang="en-US" sz="1400" dirty="0"/>
              <a:t>定位服务的实例位置；</a:t>
            </a:r>
            <a:endParaRPr lang="en-US" altLang="zh-CN" sz="1400" dirty="0"/>
          </a:p>
          <a:p>
            <a:pPr lvl="1"/>
            <a:r>
              <a:rPr lang="zh-CN" altLang="en-US" sz="1400" dirty="0"/>
              <a:t>检测服务器实例的运行状态；</a:t>
            </a:r>
            <a:endParaRPr lang="en-US" altLang="zh-CN" sz="1400" dirty="0"/>
          </a:p>
          <a:p>
            <a:pPr lvl="1"/>
            <a:r>
              <a:rPr lang="zh-CN" altLang="en-US" sz="1400" dirty="0"/>
              <a:t>实现</a:t>
            </a:r>
            <a:r>
              <a:rPr lang="en-US" altLang="zh-CN" sz="1400" dirty="0"/>
              <a:t>Publish/Subscribe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21FD83-1193-4690-A1A9-1BBC3B1FD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3832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Message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0FBB5B9-82B9-42CC-A47E-547CF548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59"/>
            <a:ext cx="5375101" cy="5295353"/>
          </a:xfrm>
        </p:spPr>
        <p:txBody>
          <a:bodyPr/>
          <a:lstStyle/>
          <a:p>
            <a:r>
              <a:rPr lang="en-US" altLang="zh-CN" sz="1800" dirty="0"/>
              <a:t>SOME/IP-SD</a:t>
            </a:r>
            <a:r>
              <a:rPr lang="zh-CN" altLang="en-US" sz="1800" dirty="0"/>
              <a:t>数据报文基于</a:t>
            </a:r>
            <a:r>
              <a:rPr lang="en-US" altLang="zh-CN" sz="1800" dirty="0"/>
              <a:t>SOME/IP</a:t>
            </a:r>
            <a:r>
              <a:rPr lang="zh-CN" altLang="en-US" sz="1800" dirty="0"/>
              <a:t>报文实现；</a:t>
            </a:r>
            <a:endParaRPr lang="en-US" altLang="zh-CN" sz="1800" dirty="0"/>
          </a:p>
          <a:p>
            <a:r>
              <a:rPr kumimoji="1" lang="zh-CN" altLang="en-US" sz="1800" dirty="0">
                <a:latin typeface="+mn-ea"/>
                <a:ea typeface="+mn-ea"/>
              </a:rPr>
              <a:t>在</a:t>
            </a:r>
            <a:r>
              <a:rPr kumimoji="1" lang="en-US" altLang="zh-CN" sz="1800" dirty="0">
                <a:latin typeface="+mn-ea"/>
                <a:ea typeface="+mn-ea"/>
              </a:rPr>
              <a:t>SOME</a:t>
            </a:r>
            <a:r>
              <a:rPr lang="en-US" altLang="zh-CN" sz="1800" dirty="0">
                <a:latin typeface="+mn-ea"/>
                <a:ea typeface="+mn-ea"/>
              </a:rPr>
              <a:t>/IP</a:t>
            </a:r>
            <a:r>
              <a:rPr lang="zh-CN" altLang="en-US" sz="1800" dirty="0">
                <a:latin typeface="+mn-ea"/>
                <a:ea typeface="+mn-ea"/>
              </a:rPr>
              <a:t>的</a:t>
            </a:r>
            <a:r>
              <a:rPr lang="en-US" altLang="zh-CN" sz="1800" dirty="0">
                <a:latin typeface="+mn-ea"/>
                <a:ea typeface="+mn-ea"/>
              </a:rPr>
              <a:t>Payload</a:t>
            </a:r>
            <a:r>
              <a:rPr lang="zh-CN" altLang="en-US" sz="1800" dirty="0">
                <a:latin typeface="+mn-ea"/>
                <a:ea typeface="+mn-ea"/>
              </a:rPr>
              <a:t>中实现了</a:t>
            </a:r>
            <a:r>
              <a:rPr lang="en-US" altLang="zh-CN" sz="1800" dirty="0">
                <a:latin typeface="+mn-ea"/>
                <a:ea typeface="+mn-ea"/>
              </a:rPr>
              <a:t>Entries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Options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Service-ID</a:t>
            </a:r>
            <a:r>
              <a:rPr kumimoji="1" lang="zh-CN" altLang="en-US" sz="1800" dirty="0">
                <a:latin typeface="+mn-ea"/>
                <a:ea typeface="+mn-ea"/>
              </a:rPr>
              <a:t>固定为</a:t>
            </a:r>
            <a:r>
              <a:rPr kumimoji="1" lang="en-US" altLang="zh-CN" sz="1800" dirty="0">
                <a:latin typeface="+mn-ea"/>
                <a:ea typeface="+mn-ea"/>
              </a:rPr>
              <a:t>0xFFFF</a:t>
            </a:r>
            <a:r>
              <a:rPr kumimoji="1" lang="zh-CN" altLang="en-US" sz="1800" dirty="0">
                <a:latin typeface="+mn-ea"/>
                <a:ea typeface="+mn-ea"/>
              </a:rPr>
              <a:t>（表示广播）；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Method-ID</a:t>
            </a:r>
            <a:r>
              <a:rPr lang="zh-CN" altLang="en-US" sz="1800" dirty="0">
                <a:latin typeface="+mn-ea"/>
                <a:ea typeface="+mn-ea"/>
              </a:rPr>
              <a:t>固定为</a:t>
            </a:r>
            <a:r>
              <a:rPr lang="en-US" altLang="zh-CN" sz="1800" dirty="0">
                <a:latin typeface="+mn-ea"/>
                <a:ea typeface="+mn-ea"/>
              </a:rPr>
              <a:t>0x8100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kumimoji="1" lang="ja-JP" altLang="en-US" sz="18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3A307593-C88A-4495-8580-85A35991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35443"/>
            <a:ext cx="6912768" cy="414471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EED86A-2630-46DB-903F-7546781CCF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0116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Entry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0FBB5B9-82B9-42CC-A47E-547CF548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59"/>
            <a:ext cx="7967390" cy="902865"/>
          </a:xfrm>
        </p:spPr>
        <p:txBody>
          <a:bodyPr/>
          <a:lstStyle/>
          <a:p>
            <a:r>
              <a:rPr lang="en-US" altLang="zh-CN" sz="1800" dirty="0">
                <a:latin typeface="+mn-ea"/>
                <a:ea typeface="+mn-ea"/>
              </a:rPr>
              <a:t>Service Entry</a:t>
            </a:r>
          </a:p>
          <a:p>
            <a:pPr lvl="1"/>
            <a:r>
              <a:rPr lang="en-US" altLang="zh-CN" sz="1400" dirty="0">
                <a:latin typeface="+mn-ea"/>
                <a:ea typeface="+mn-ea"/>
              </a:rPr>
              <a:t>Type</a:t>
            </a:r>
            <a:r>
              <a:rPr lang="ja-JP" altLang="en-US" sz="1400" dirty="0">
                <a:latin typeface="+mn-ea"/>
                <a:ea typeface="+mn-ea"/>
              </a:rPr>
              <a:t>字段固定为</a:t>
            </a:r>
            <a:r>
              <a:rPr lang="en-US" altLang="zh-CN" sz="1400" dirty="0" err="1">
                <a:latin typeface="+mn-ea"/>
                <a:ea typeface="+mn-ea"/>
              </a:rPr>
              <a:t>FindService</a:t>
            </a:r>
            <a:r>
              <a:rPr lang="en-US" altLang="zh-CN" sz="1400" dirty="0">
                <a:latin typeface="+mn-ea"/>
                <a:ea typeface="+mn-ea"/>
              </a:rPr>
              <a:t> (0x00) and </a:t>
            </a:r>
            <a:r>
              <a:rPr lang="en-US" altLang="zh-CN" sz="1400" dirty="0" err="1">
                <a:latin typeface="+mn-ea"/>
                <a:ea typeface="+mn-ea"/>
              </a:rPr>
              <a:t>OfferService</a:t>
            </a:r>
            <a:r>
              <a:rPr lang="en-US" altLang="zh-CN" sz="1400" dirty="0">
                <a:latin typeface="+mn-ea"/>
                <a:ea typeface="+mn-ea"/>
              </a:rPr>
              <a:t> (0x01)</a:t>
            </a:r>
          </a:p>
          <a:p>
            <a:pPr lvl="1"/>
            <a:endParaRPr kumimoji="1" lang="ja-JP" altLang="en-US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62BB5702-5219-4479-967D-14917ECC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30" y="1701382"/>
            <a:ext cx="8214456" cy="1715729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4805411-DA64-4F32-A3A8-DC6DD1100D65}"/>
              </a:ext>
            </a:extLst>
          </p:cNvPr>
          <p:cNvSpPr txBox="1">
            <a:spLocks/>
          </p:cNvSpPr>
          <p:nvPr/>
        </p:nvSpPr>
        <p:spPr bwMode="gray">
          <a:xfrm>
            <a:off x="316097" y="3573016"/>
            <a:ext cx="7967390" cy="9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Event Entry</a:t>
            </a:r>
          </a:p>
          <a:p>
            <a:pPr lvl="1"/>
            <a:r>
              <a:rPr lang="en-US" altLang="zh-CN" sz="1400" kern="0" dirty="0">
                <a:latin typeface="+mn-ea"/>
                <a:ea typeface="+mn-ea"/>
              </a:rPr>
              <a:t>Type</a:t>
            </a:r>
            <a:r>
              <a:rPr lang="ja-JP" altLang="en-US" sz="1400" kern="0" dirty="0">
                <a:latin typeface="+mn-ea"/>
                <a:ea typeface="+mn-ea"/>
              </a:rPr>
              <a:t>字段固定为</a:t>
            </a:r>
            <a:r>
              <a:rPr lang="en-US" altLang="zh-CN" sz="1400" kern="0" dirty="0">
                <a:latin typeface="+mn-ea"/>
                <a:ea typeface="+mn-ea"/>
              </a:rPr>
              <a:t>Subscribe (0x06), and </a:t>
            </a:r>
            <a:r>
              <a:rPr lang="en-US" altLang="zh-CN" sz="1400" kern="0" dirty="0" err="1">
                <a:latin typeface="+mn-ea"/>
                <a:ea typeface="+mn-ea"/>
              </a:rPr>
              <a:t>SubscribeAck</a:t>
            </a:r>
            <a:r>
              <a:rPr lang="en-US" altLang="zh-CN" sz="1400" kern="0" dirty="0">
                <a:latin typeface="+mn-ea"/>
                <a:ea typeface="+mn-ea"/>
              </a:rPr>
              <a:t> (0x07)</a:t>
            </a:r>
            <a:endParaRPr lang="ja-JP" altLang="en-US" sz="1800" kern="0" dirty="0">
              <a:latin typeface="+mn-ea"/>
              <a:ea typeface="+mn-ea"/>
            </a:endParaRPr>
          </a:p>
        </p:txBody>
      </p:sp>
      <p:pic>
        <p:nvPicPr>
          <p:cNvPr id="9" name="图片 10">
            <a:extLst>
              <a:ext uri="{FF2B5EF4-FFF2-40B4-BE49-F238E27FC236}">
                <a16:creationId xmlns:a16="http://schemas.microsoft.com/office/drawing/2014/main" id="{008A5ED3-737C-4744-ABD5-32DD02968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30" y="4270713"/>
            <a:ext cx="8303726" cy="1740428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DA2D46-8818-47D6-AED2-C8AFE69D7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18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72597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</a:t>
            </a:r>
            <a:r>
              <a:rPr kumimoji="1" lang="zh-CN" altLang="en-US" dirty="0">
                <a:latin typeface="+mn-ea"/>
                <a:ea typeface="+mn-ea"/>
              </a:rPr>
              <a:t>定义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2703065"/>
          </a:xfrm>
        </p:spPr>
        <p:txBody>
          <a:bodyPr/>
          <a:lstStyle/>
          <a:p>
            <a:r>
              <a:rPr lang="en-US" altLang="ja-JP" sz="1800" dirty="0">
                <a:latin typeface="+mn-ea"/>
                <a:ea typeface="+mn-ea"/>
              </a:rPr>
              <a:t>SOME/IP</a:t>
            </a:r>
            <a:r>
              <a:rPr lang="ja-JP" altLang="en-US" sz="1800" dirty="0">
                <a:latin typeface="+mn-ea"/>
                <a:ea typeface="+mn-ea"/>
              </a:rPr>
              <a:t>全称</a:t>
            </a:r>
            <a:r>
              <a:rPr lang="en-US" altLang="ja-JP" sz="1800" dirty="0" err="1">
                <a:latin typeface="+mn-ea"/>
                <a:ea typeface="+mn-ea"/>
              </a:rPr>
              <a:t>Scalableservice</a:t>
            </a:r>
            <a:r>
              <a:rPr lang="en-US" altLang="ja-JP" sz="1800" dirty="0">
                <a:latin typeface="+mn-ea"/>
                <a:ea typeface="+mn-ea"/>
              </a:rPr>
              <a:t>-Oriented Middleware over IP</a:t>
            </a:r>
            <a:r>
              <a:rPr lang="ja-JP" altLang="en-US" sz="1800" dirty="0">
                <a:latin typeface="+mn-ea"/>
                <a:ea typeface="+mn-ea"/>
              </a:rPr>
              <a:t>，基于</a:t>
            </a:r>
            <a:r>
              <a:rPr lang="en-US" altLang="ja-JP" sz="1800" dirty="0">
                <a:latin typeface="+mn-ea"/>
                <a:ea typeface="+mn-ea"/>
              </a:rPr>
              <a:t>IP</a:t>
            </a:r>
            <a:r>
              <a:rPr lang="ja-JP" altLang="en-US" sz="1800" dirty="0">
                <a:latin typeface="+mn-ea"/>
                <a:ea typeface="+mn-ea"/>
              </a:rPr>
              <a:t>的可扩展面向服务的中间件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ja-JP" sz="1800" dirty="0">
              <a:latin typeface="+mn-ea"/>
              <a:ea typeface="+mn-ea"/>
            </a:endParaRPr>
          </a:p>
          <a:p>
            <a:r>
              <a:rPr lang="ja-JP" altLang="en-US" sz="1800" dirty="0">
                <a:latin typeface="+mn-ea"/>
                <a:ea typeface="+mn-ea"/>
              </a:rPr>
              <a:t>于</a:t>
            </a:r>
            <a:r>
              <a:rPr lang="en-US" altLang="ja-JP" sz="1800" dirty="0">
                <a:latin typeface="+mn-ea"/>
                <a:ea typeface="+mn-ea"/>
              </a:rPr>
              <a:t>2011</a:t>
            </a:r>
            <a:r>
              <a:rPr lang="ja-JP" altLang="en-US" sz="1800" dirty="0">
                <a:latin typeface="+mn-ea"/>
                <a:ea typeface="+mn-ea"/>
              </a:rPr>
              <a:t>年由</a:t>
            </a:r>
            <a:r>
              <a:rPr lang="en-US" altLang="ja-JP" sz="1800" dirty="0">
                <a:latin typeface="+mn-ea"/>
                <a:ea typeface="+mn-ea"/>
              </a:rPr>
              <a:t>BMW</a:t>
            </a:r>
            <a:r>
              <a:rPr lang="ja-JP" altLang="en-US" sz="1800" dirty="0">
                <a:latin typeface="+mn-ea"/>
                <a:ea typeface="+mn-ea"/>
              </a:rPr>
              <a:t>集团的</a:t>
            </a:r>
            <a:r>
              <a:rPr lang="en-US" altLang="ja-JP" sz="1800" dirty="0">
                <a:latin typeface="+mn-ea"/>
                <a:ea typeface="+mn-ea"/>
              </a:rPr>
              <a:t>Lars </a:t>
            </a:r>
            <a:r>
              <a:rPr lang="en-US" altLang="ja-JP" sz="1800" dirty="0" err="1">
                <a:latin typeface="+mn-ea"/>
                <a:ea typeface="+mn-ea"/>
              </a:rPr>
              <a:t>Völker</a:t>
            </a:r>
            <a:r>
              <a:rPr lang="ja-JP" altLang="en-US" sz="1800" dirty="0">
                <a:latin typeface="+mn-ea"/>
                <a:ea typeface="+mn-ea"/>
              </a:rPr>
              <a:t>设计，并于</a:t>
            </a:r>
            <a:r>
              <a:rPr lang="en-US" altLang="ja-JP" sz="1800" dirty="0">
                <a:latin typeface="+mn-ea"/>
                <a:ea typeface="+mn-ea"/>
              </a:rPr>
              <a:t>2013</a:t>
            </a:r>
            <a:r>
              <a:rPr lang="ja-JP" altLang="en-US" sz="1800" dirty="0">
                <a:latin typeface="+mn-ea"/>
                <a:ea typeface="+mn-ea"/>
              </a:rPr>
              <a:t>年纳入</a:t>
            </a:r>
            <a:r>
              <a:rPr lang="en-US" altLang="ja-JP" sz="1800" dirty="0">
                <a:latin typeface="+mn-ea"/>
                <a:ea typeface="+mn-ea"/>
              </a:rPr>
              <a:t>AUTOSAR 4.1</a:t>
            </a:r>
            <a:r>
              <a:rPr lang="ja-JP" altLang="en-US" sz="1800" dirty="0">
                <a:latin typeface="+mn-ea"/>
                <a:ea typeface="+mn-ea"/>
              </a:rPr>
              <a:t>规范</a:t>
            </a:r>
            <a:r>
              <a:rPr lang="zh-CN" altLang="en-US" sz="1800" dirty="0">
                <a:latin typeface="+mn-ea"/>
                <a:ea typeface="+mn-ea"/>
              </a:rPr>
              <a:t>；</a:t>
            </a:r>
            <a:endParaRPr lang="en-US" altLang="ja-JP" sz="1800" dirty="0">
              <a:latin typeface="+mn-ea"/>
              <a:ea typeface="+mn-ea"/>
            </a:endParaRPr>
          </a:p>
          <a:p>
            <a:r>
              <a:rPr lang="en-US" altLang="zh-CN" sz="1800" dirty="0">
                <a:latin typeface="+mn-ea"/>
                <a:ea typeface="+mn-ea"/>
              </a:rPr>
              <a:t>CAN</a:t>
            </a:r>
            <a:r>
              <a:rPr lang="zh-CN" altLang="en-US" sz="1800" dirty="0">
                <a:latin typeface="+mn-ea"/>
                <a:ea typeface="+mn-ea"/>
              </a:rPr>
              <a:t>通信面向发送方，</a:t>
            </a:r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面向接收方；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ja-JP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最初公布在</a:t>
            </a:r>
            <a:r>
              <a:rPr lang="en-US" altLang="zh-CN" sz="1800" dirty="0">
                <a:latin typeface="+mn-ea"/>
                <a:ea typeface="+mn-ea"/>
              </a:rPr>
              <a:t>AUTOSAR CP</a:t>
            </a:r>
            <a:r>
              <a:rPr lang="zh-CN" altLang="en-US" sz="1800" dirty="0">
                <a:latin typeface="+mn-ea"/>
                <a:ea typeface="+mn-ea"/>
              </a:rPr>
              <a:t>中</a:t>
            </a:r>
            <a:r>
              <a:rPr lang="en-US" altLang="zh-CN" sz="1800" dirty="0">
                <a:latin typeface="+mn-ea"/>
                <a:ea typeface="+mn-ea"/>
              </a:rPr>
              <a:t>;</a:t>
            </a:r>
            <a:endParaRPr lang="ja-JP" altLang="en-US" sz="1800" dirty="0">
              <a:latin typeface="+mn-ea"/>
              <a:ea typeface="+mn-ea"/>
            </a:endParaRPr>
          </a:p>
          <a:p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B4CFDEF9-5939-4ACD-B639-7E9C45021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7" y="3140968"/>
            <a:ext cx="4345360" cy="205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EA2B3360-70AE-4029-A8E4-43BE5892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657" y="2924944"/>
            <a:ext cx="437342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13F37D-4996-42CB-8E4E-9ACFC079C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9544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Entry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64805411-DA64-4F32-A3A8-DC6DD1100D65}"/>
              </a:ext>
            </a:extLst>
          </p:cNvPr>
          <p:cNvSpPr txBox="1">
            <a:spLocks/>
          </p:cNvSpPr>
          <p:nvPr/>
        </p:nvSpPr>
        <p:spPr bwMode="gray">
          <a:xfrm>
            <a:off x="372730" y="1127134"/>
            <a:ext cx="8591758" cy="208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kern="0" dirty="0">
                <a:latin typeface="+mn-ea"/>
                <a:ea typeface="+mn-ea"/>
              </a:rPr>
              <a:t>对于</a:t>
            </a:r>
            <a:r>
              <a:rPr lang="en-US" altLang="zh-CN" sz="1800" kern="0" dirty="0">
                <a:latin typeface="+mn-ea"/>
                <a:ea typeface="+mn-ea"/>
              </a:rPr>
              <a:t>Offer/ </a:t>
            </a:r>
            <a:r>
              <a:rPr lang="en-US" altLang="zh-CN" sz="1800" kern="0" dirty="0" err="1">
                <a:latin typeface="+mn-ea"/>
                <a:ea typeface="+mn-ea"/>
              </a:rPr>
              <a:t>StopOfferService</a:t>
            </a:r>
            <a:r>
              <a:rPr lang="zh-CN" altLang="en-US" sz="1800" kern="0" dirty="0">
                <a:latin typeface="+mn-ea"/>
                <a:ea typeface="+mn-ea"/>
              </a:rPr>
              <a:t>、</a:t>
            </a:r>
            <a:r>
              <a:rPr lang="en-US" altLang="zh-CN" sz="1800" kern="0" dirty="0">
                <a:latin typeface="+mn-ea"/>
                <a:ea typeface="+mn-ea"/>
              </a:rPr>
              <a:t>Subscribe/ </a:t>
            </a:r>
            <a:r>
              <a:rPr lang="en-US" altLang="zh-CN" sz="1800" kern="0" dirty="0" err="1">
                <a:latin typeface="+mn-ea"/>
                <a:ea typeface="+mn-ea"/>
              </a:rPr>
              <a:t>StopSubscribe</a:t>
            </a:r>
            <a:r>
              <a:rPr lang="ja-JP" altLang="en-US" sz="1800" kern="0" dirty="0">
                <a:latin typeface="+mn-ea"/>
                <a:ea typeface="+mn-ea"/>
              </a:rPr>
              <a:t>和</a:t>
            </a:r>
            <a:r>
              <a:rPr lang="en-US" altLang="zh-CN" sz="1800" kern="0" dirty="0" err="1">
                <a:latin typeface="+mn-ea"/>
                <a:ea typeface="+mn-ea"/>
              </a:rPr>
              <a:t>SubscribeAck</a:t>
            </a:r>
            <a:r>
              <a:rPr lang="en-US" altLang="zh-CN" sz="1800" kern="0" dirty="0">
                <a:latin typeface="+mn-ea"/>
                <a:ea typeface="+mn-ea"/>
              </a:rPr>
              <a:t>/ </a:t>
            </a:r>
            <a:r>
              <a:rPr lang="en-US" altLang="zh-CN" sz="1800" kern="0" dirty="0" err="1">
                <a:latin typeface="+mn-ea"/>
                <a:ea typeface="+mn-ea"/>
              </a:rPr>
              <a:t>Nack</a:t>
            </a:r>
            <a:r>
              <a:rPr lang="zh-CN" altLang="en-US" sz="1800" kern="0" dirty="0">
                <a:latin typeface="+mn-ea"/>
                <a:ea typeface="+mn-ea"/>
              </a:rPr>
              <a:t>，</a:t>
            </a:r>
            <a:r>
              <a:rPr lang="ja-JP" altLang="en-US" sz="1800" kern="0" dirty="0">
                <a:latin typeface="+mn-ea"/>
                <a:ea typeface="+mn-ea"/>
              </a:rPr>
              <a:t>每一组</a:t>
            </a:r>
            <a:r>
              <a:rPr lang="en-US" altLang="zh-CN" sz="1800" kern="0" dirty="0">
                <a:latin typeface="+mn-ea"/>
                <a:ea typeface="+mn-ea"/>
              </a:rPr>
              <a:t>Entries</a:t>
            </a:r>
            <a:r>
              <a:rPr lang="ja-JP" altLang="en-US" sz="1800" kern="0" dirty="0">
                <a:latin typeface="+mn-ea"/>
                <a:ea typeface="+mn-ea"/>
              </a:rPr>
              <a:t>都共用了相同的</a:t>
            </a:r>
            <a:r>
              <a:rPr lang="en-US" altLang="zh-CN" sz="1800" kern="0" dirty="0">
                <a:latin typeface="+mn-ea"/>
                <a:ea typeface="+mn-ea"/>
              </a:rPr>
              <a:t>Type</a:t>
            </a:r>
            <a:r>
              <a:rPr lang="zh-CN" altLang="en-US" sz="1800" kern="0" dirty="0">
                <a:latin typeface="+mn-ea"/>
                <a:ea typeface="+mn-ea"/>
              </a:rPr>
              <a:t>值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通过</a:t>
            </a:r>
            <a:r>
              <a:rPr lang="en-US" altLang="zh-CN" sz="1800" kern="0" dirty="0">
                <a:latin typeface="+mn-ea"/>
                <a:ea typeface="+mn-ea"/>
              </a:rPr>
              <a:t>TTL</a:t>
            </a:r>
            <a:r>
              <a:rPr lang="zh-CN" altLang="en-US" sz="1800" kern="0" dirty="0">
                <a:latin typeface="+mn-ea"/>
                <a:ea typeface="+mn-ea"/>
              </a:rPr>
              <a:t>字段可以识别究竟是提供服务还是停止提供服务，是订阅事件还是取消订阅，是订阅成功应答还是订阅失败应答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en-US" altLang="zh-CN" sz="1800" kern="0" dirty="0">
                <a:latin typeface="+mn-ea"/>
                <a:ea typeface="+mn-ea"/>
              </a:rPr>
              <a:t>TTL = 0</a:t>
            </a:r>
            <a:r>
              <a:rPr lang="zh-CN" altLang="en-US" sz="1800" kern="0" dirty="0">
                <a:latin typeface="+mn-ea"/>
                <a:ea typeface="+mn-ea"/>
              </a:rPr>
              <a:t>时，表示报文对应的服务实例不再有效，此时对应的</a:t>
            </a:r>
            <a:r>
              <a:rPr lang="en-US" altLang="zh-CN" sz="1800" kern="0" dirty="0">
                <a:latin typeface="+mn-ea"/>
                <a:ea typeface="+mn-ea"/>
              </a:rPr>
              <a:t>Type</a:t>
            </a:r>
            <a:r>
              <a:rPr lang="zh-CN" altLang="en-US" sz="1800" kern="0" dirty="0">
                <a:latin typeface="+mn-ea"/>
                <a:ea typeface="+mn-ea"/>
              </a:rPr>
              <a:t>类型分别就是停止提供服务、停止订阅事件以及订阅失败应答</a:t>
            </a:r>
            <a:endParaRPr lang="en-US" altLang="zh-CN" sz="1800" kern="0" dirty="0">
              <a:latin typeface="+mn-ea"/>
              <a:ea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5A5981-5C5C-4F86-80B6-DFED44394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19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82299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Options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0FBB5B9-82B9-42CC-A47E-547CF548C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26" y="941959"/>
            <a:ext cx="7967390" cy="902865"/>
          </a:xfrm>
        </p:spPr>
        <p:txBody>
          <a:bodyPr/>
          <a:lstStyle/>
          <a:p>
            <a:r>
              <a:rPr lang="en-US" altLang="zh-CN" sz="1800" dirty="0">
                <a:latin typeface="+mn-ea"/>
                <a:ea typeface="+mn-ea"/>
              </a:rPr>
              <a:t>Options</a:t>
            </a:r>
            <a:r>
              <a:rPr lang="zh-CN" altLang="en-US" sz="1800" dirty="0">
                <a:latin typeface="+mn-ea"/>
                <a:ea typeface="+mn-ea"/>
              </a:rPr>
              <a:t>用来传输</a:t>
            </a:r>
            <a:r>
              <a:rPr lang="en-US" altLang="zh-CN" sz="1800" dirty="0">
                <a:latin typeface="+mn-ea"/>
                <a:ea typeface="+mn-ea"/>
              </a:rPr>
              <a:t>entries</a:t>
            </a:r>
            <a:r>
              <a:rPr lang="zh-CN" altLang="en-US" sz="1800" dirty="0">
                <a:latin typeface="+mn-ea"/>
                <a:ea typeface="+mn-ea"/>
              </a:rPr>
              <a:t>的附加信息，比如（</a:t>
            </a:r>
            <a:r>
              <a:rPr lang="en-US" altLang="zh-CN" sz="1800" dirty="0">
                <a:latin typeface="+mn-ea"/>
                <a:ea typeface="+mn-ea"/>
              </a:rPr>
              <a:t>IP</a:t>
            </a:r>
            <a:r>
              <a:rPr lang="zh-CN" altLang="en-US" sz="1800" dirty="0">
                <a:latin typeface="+mn-ea"/>
                <a:ea typeface="+mn-ea"/>
              </a:rPr>
              <a:t>地址、传输协议，端口号）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Options</a:t>
            </a:r>
            <a:r>
              <a:rPr kumimoji="1" lang="zh-CN" altLang="en-US" sz="1800" dirty="0">
                <a:latin typeface="+mn-ea"/>
                <a:ea typeface="+mn-ea"/>
              </a:rPr>
              <a:t>中的</a:t>
            </a:r>
            <a:r>
              <a:rPr kumimoji="1" lang="en-US" altLang="zh-CN" sz="1800" dirty="0">
                <a:latin typeface="+mn-ea"/>
                <a:ea typeface="+mn-ea"/>
              </a:rPr>
              <a:t>Length</a:t>
            </a:r>
            <a:r>
              <a:rPr kumimoji="1" lang="zh-CN" altLang="en-US" sz="1800" dirty="0">
                <a:latin typeface="+mn-ea"/>
                <a:ea typeface="+mn-ea"/>
              </a:rPr>
              <a:t>表示除了</a:t>
            </a:r>
            <a:r>
              <a:rPr lang="en-US" altLang="zh-CN" sz="1800" dirty="0">
                <a:latin typeface="+mn-ea"/>
                <a:ea typeface="+mn-ea"/>
              </a:rPr>
              <a:t>Length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Type</a:t>
            </a:r>
            <a:r>
              <a:rPr lang="zh-CN" altLang="en-US" sz="1800" dirty="0">
                <a:latin typeface="+mn-ea"/>
                <a:ea typeface="+mn-ea"/>
              </a:rPr>
              <a:t>字段外的所有数据长度；</a:t>
            </a:r>
            <a:endParaRPr lang="en-US" altLang="zh-CN" sz="1800" dirty="0">
              <a:latin typeface="+mn-ea"/>
              <a:ea typeface="+mn-ea"/>
            </a:endParaRPr>
          </a:p>
          <a:p>
            <a:endParaRPr kumimoji="1" lang="ja-JP" altLang="en-US" sz="1400" dirty="0">
              <a:latin typeface="+mn-ea"/>
              <a:ea typeface="+mn-ea"/>
            </a:endParaRPr>
          </a:p>
          <a:p>
            <a:endParaRPr kumimoji="1" lang="ja-JP" altLang="en-US" sz="1800" dirty="0">
              <a:latin typeface="+mn-ea"/>
              <a:ea typeface="+mn-ea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171D5C3-EF32-434E-8A71-87AC2A000DF1}"/>
              </a:ext>
            </a:extLst>
          </p:cNvPr>
          <p:cNvSpPr txBox="1">
            <a:spLocks/>
          </p:cNvSpPr>
          <p:nvPr/>
        </p:nvSpPr>
        <p:spPr bwMode="gray">
          <a:xfrm>
            <a:off x="345413" y="1772816"/>
            <a:ext cx="7967390" cy="32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IPv4 Endpoint Option</a:t>
            </a:r>
            <a:r>
              <a:rPr lang="en-US" altLang="ja-JP" sz="1800" kern="0" dirty="0">
                <a:latin typeface="+mn-ea"/>
                <a:ea typeface="+mn-ea"/>
              </a:rPr>
              <a:t> (Type 0x04)</a:t>
            </a:r>
            <a:endParaRPr lang="en-US" altLang="zh-CN" sz="1800" kern="0" dirty="0">
              <a:latin typeface="+mn-ea"/>
              <a:ea typeface="+mn-ea"/>
            </a:endParaRPr>
          </a:p>
          <a:p>
            <a:endParaRPr lang="ja-JP" altLang="en-US" sz="1400" kern="0" dirty="0">
              <a:latin typeface="+mn-ea"/>
              <a:ea typeface="+mn-ea"/>
            </a:endParaRPr>
          </a:p>
          <a:p>
            <a:endParaRPr lang="ja-JP" altLang="en-US" sz="1800" kern="0" dirty="0">
              <a:latin typeface="+mn-ea"/>
              <a:ea typeface="+mn-ea"/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B6A19C30-0886-44D7-A13E-3E53D333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9" y="2127363"/>
            <a:ext cx="8324027" cy="1324821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80819067-7A53-4C0F-9E39-75E77531B1D0}"/>
              </a:ext>
            </a:extLst>
          </p:cNvPr>
          <p:cNvSpPr txBox="1">
            <a:spLocks/>
          </p:cNvSpPr>
          <p:nvPr/>
        </p:nvSpPr>
        <p:spPr bwMode="gray">
          <a:xfrm>
            <a:off x="345413" y="3734723"/>
            <a:ext cx="7967390" cy="32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IPv6 Endpoint Option</a:t>
            </a:r>
            <a:r>
              <a:rPr lang="en-US" altLang="ja-JP" sz="1800" kern="0" dirty="0">
                <a:latin typeface="+mn-ea"/>
                <a:ea typeface="+mn-ea"/>
              </a:rPr>
              <a:t> (Type 0x06)</a:t>
            </a:r>
            <a:endParaRPr lang="en-US" altLang="zh-CN" sz="1800" kern="0" dirty="0">
              <a:latin typeface="+mn-ea"/>
              <a:ea typeface="+mn-ea"/>
            </a:endParaRPr>
          </a:p>
          <a:p>
            <a:endParaRPr lang="ja-JP" altLang="en-US" sz="1400" kern="0" dirty="0">
              <a:latin typeface="+mn-ea"/>
              <a:ea typeface="+mn-ea"/>
            </a:endParaRPr>
          </a:p>
          <a:p>
            <a:endParaRPr lang="ja-JP" altLang="en-US" sz="1800" kern="0" dirty="0">
              <a:latin typeface="+mn-ea"/>
              <a:ea typeface="+mn-ea"/>
            </a:endParaRPr>
          </a:p>
        </p:txBody>
      </p:sp>
      <p:pic>
        <p:nvPicPr>
          <p:cNvPr id="14" name="图片 9">
            <a:extLst>
              <a:ext uri="{FF2B5EF4-FFF2-40B4-BE49-F238E27FC236}">
                <a16:creationId xmlns:a16="http://schemas.microsoft.com/office/drawing/2014/main" id="{C30D9F90-4650-4520-817D-39C5EFEA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02" y="4056540"/>
            <a:ext cx="7378846" cy="213166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1A0EEC-E962-4893-BDDE-2575288ED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20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54331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Options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171D5C3-EF32-434E-8A71-87AC2A000DF1}"/>
              </a:ext>
            </a:extLst>
          </p:cNvPr>
          <p:cNvSpPr txBox="1">
            <a:spLocks/>
          </p:cNvSpPr>
          <p:nvPr/>
        </p:nvSpPr>
        <p:spPr bwMode="gray">
          <a:xfrm>
            <a:off x="335501" y="986673"/>
            <a:ext cx="7967390" cy="78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Configuration Option</a:t>
            </a:r>
            <a:r>
              <a:rPr lang="en-US" altLang="ja-JP" sz="1800" kern="0" dirty="0">
                <a:latin typeface="+mn-ea"/>
                <a:ea typeface="+mn-ea"/>
              </a:rPr>
              <a:t> (Type 0x01)</a:t>
            </a:r>
            <a:endParaRPr lang="en-US" altLang="zh-CN" sz="1800" kern="0" dirty="0">
              <a:latin typeface="+mn-ea"/>
              <a:ea typeface="+mn-ea"/>
            </a:endParaRP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用来传输一些字符串形式的配置信息</a:t>
            </a:r>
            <a:endParaRPr lang="ja-JP" altLang="en-US" sz="1400" kern="0" dirty="0">
              <a:latin typeface="+mn-ea"/>
              <a:ea typeface="+mn-ea"/>
            </a:endParaRPr>
          </a:p>
          <a:p>
            <a:endParaRPr lang="ja-JP" altLang="en-US" sz="1800" kern="0" dirty="0">
              <a:latin typeface="+mn-ea"/>
              <a:ea typeface="+mn-ea"/>
            </a:endParaRPr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F5FF027A-73AA-40C9-BCFA-4F7199AF2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76" y="1556792"/>
            <a:ext cx="8479448" cy="1783813"/>
          </a:xfrm>
          <a:prstGeom prst="rect">
            <a:avLst/>
          </a:prstGeom>
        </p:spPr>
      </p:pic>
      <p:pic>
        <p:nvPicPr>
          <p:cNvPr id="10" name="图片 8">
            <a:extLst>
              <a:ext uri="{FF2B5EF4-FFF2-40B4-BE49-F238E27FC236}">
                <a16:creationId xmlns:a16="http://schemas.microsoft.com/office/drawing/2014/main" id="{3A8BA2B6-4C56-4330-83D8-3B9D7A4E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76" y="4005064"/>
            <a:ext cx="8556979" cy="20966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EE2FB3-1D56-4BCA-A33F-5F13261033DA}"/>
              </a:ext>
            </a:extLst>
          </p:cNvPr>
          <p:cNvSpPr txBox="1"/>
          <p:nvPr/>
        </p:nvSpPr>
        <p:spPr>
          <a:xfrm>
            <a:off x="169863" y="3635732"/>
            <a:ext cx="461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SOME/IP-SD Configuration Option Example</a:t>
            </a:r>
            <a:endParaRPr lang="zh-CN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8B5FEF-E6DB-4886-BBB2-2A09F70505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33227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Options Format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B171D5C3-EF32-434E-8A71-87AC2A000DF1}"/>
              </a:ext>
            </a:extLst>
          </p:cNvPr>
          <p:cNvSpPr txBox="1">
            <a:spLocks/>
          </p:cNvSpPr>
          <p:nvPr/>
        </p:nvSpPr>
        <p:spPr bwMode="gray">
          <a:xfrm>
            <a:off x="335501" y="986673"/>
            <a:ext cx="7967390" cy="12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Load Balancing Option(Type 0x02)</a:t>
            </a: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用于确定不同的服务实例之间的优先级，以便客户端安选择；</a:t>
            </a:r>
            <a:endParaRPr lang="en-US" altLang="zh-CN" sz="1400" kern="0" dirty="0">
              <a:latin typeface="+mn-ea"/>
              <a:ea typeface="+mn-ea"/>
            </a:endParaRP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客户端选择</a:t>
            </a:r>
            <a:r>
              <a:rPr lang="en-US" altLang="zh-CN" sz="1400" kern="0" dirty="0">
                <a:latin typeface="+mn-ea"/>
                <a:ea typeface="+mn-ea"/>
              </a:rPr>
              <a:t>Priority</a:t>
            </a:r>
            <a:r>
              <a:rPr lang="zh-CN" altLang="en-US" sz="1400" kern="0" dirty="0">
                <a:latin typeface="+mn-ea"/>
                <a:ea typeface="+mn-ea"/>
              </a:rPr>
              <a:t>最高的服务实例；</a:t>
            </a:r>
            <a:endParaRPr lang="en-US" altLang="zh-CN" sz="1400" kern="0" dirty="0">
              <a:latin typeface="+mn-ea"/>
              <a:ea typeface="+mn-ea"/>
            </a:endParaRP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当有多个最高</a:t>
            </a:r>
            <a:r>
              <a:rPr lang="en-US" altLang="zh-CN" sz="1400" kern="0" dirty="0">
                <a:latin typeface="+mn-ea"/>
                <a:ea typeface="+mn-ea"/>
              </a:rPr>
              <a:t>Priority</a:t>
            </a:r>
            <a:r>
              <a:rPr lang="zh-CN" altLang="en-US" sz="1400" kern="0" dirty="0">
                <a:latin typeface="+mn-ea"/>
                <a:ea typeface="+mn-ea"/>
              </a:rPr>
              <a:t>服务实例时，根据</a:t>
            </a:r>
            <a:r>
              <a:rPr lang="en-US" altLang="zh-CN" sz="1400" kern="0" dirty="0">
                <a:latin typeface="+mn-ea"/>
                <a:ea typeface="+mn-ea"/>
              </a:rPr>
              <a:t>Weight</a:t>
            </a:r>
            <a:r>
              <a:rPr lang="zh-CN" altLang="en-US" sz="1400" kern="0" dirty="0">
                <a:latin typeface="+mn-ea"/>
                <a:ea typeface="+mn-ea"/>
              </a:rPr>
              <a:t>随机选择一个；</a:t>
            </a:r>
            <a:endParaRPr lang="ja-JP" altLang="en-US" sz="1800" kern="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D04D7C-FC17-479B-85BF-7FBF0E9A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10" y="2204864"/>
            <a:ext cx="7952381" cy="1057143"/>
          </a:xfrm>
          <a:prstGeom prst="rect">
            <a:avLst/>
          </a:prstGeom>
        </p:spPr>
      </p:pic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64F35B19-99FD-4E16-AD62-74B2502C955E}"/>
              </a:ext>
            </a:extLst>
          </p:cNvPr>
          <p:cNvSpPr txBox="1">
            <a:spLocks/>
          </p:cNvSpPr>
          <p:nvPr/>
        </p:nvSpPr>
        <p:spPr bwMode="gray">
          <a:xfrm>
            <a:off x="422337" y="4013547"/>
            <a:ext cx="7967390" cy="121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kern="0" dirty="0">
                <a:latin typeface="+mn-ea"/>
                <a:ea typeface="+mn-ea"/>
              </a:rPr>
              <a:t>IPv4 Multicast Option(Type 0x14)</a:t>
            </a:r>
          </a:p>
          <a:p>
            <a:r>
              <a:rPr lang="en-US" altLang="ja-JP" sz="1400" kern="0" dirty="0">
                <a:latin typeface="+mn-ea"/>
                <a:ea typeface="+mn-ea"/>
              </a:rPr>
              <a:t>IPv6 Multicast Option (Type 0x16)</a:t>
            </a:r>
          </a:p>
          <a:p>
            <a:r>
              <a:rPr lang="en-US" altLang="ja-JP" sz="1400" kern="0" dirty="0">
                <a:latin typeface="+mn-ea"/>
                <a:ea typeface="+mn-ea"/>
              </a:rPr>
              <a:t>IPv4 SD Endpoint Option (Type 0x24)</a:t>
            </a:r>
          </a:p>
          <a:p>
            <a:r>
              <a:rPr lang="en-US" altLang="ja-JP" sz="1400" kern="0" dirty="0">
                <a:latin typeface="+mn-ea"/>
                <a:ea typeface="+mn-ea"/>
              </a:rPr>
              <a:t>IPv6 SD Endpoint Option (Type 0x26)</a:t>
            </a: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endParaRPr lang="en-US" altLang="ja-JP" sz="1800" kern="0" dirty="0">
              <a:latin typeface="+mn-ea"/>
              <a:ea typeface="+mn-ea"/>
            </a:endParaRPr>
          </a:p>
          <a:p>
            <a:endParaRPr lang="ja-JP" altLang="en-US" sz="1800" kern="0" dirty="0">
              <a:latin typeface="+mn-ea"/>
              <a:ea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6C9D9F-EA63-46C5-9D83-7F2745080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74127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SOME/IP-SD Example PDU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BEB8DA76-A391-4EB5-9DD8-B85BAEB5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708949"/>
            <a:ext cx="5832648" cy="613311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7D5B03-F43B-427B-A6F8-B680E3999F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417754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Server State Machine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5B076F-2D95-4E9E-9E2B-904D51A2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706174"/>
            <a:ext cx="4464496" cy="584323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00AACF-A2F5-4B2D-BDC9-2255EBD01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6636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Client State Machine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图片 12">
            <a:extLst>
              <a:ext uri="{FF2B5EF4-FFF2-40B4-BE49-F238E27FC236}">
                <a16:creationId xmlns:a16="http://schemas.microsoft.com/office/drawing/2014/main" id="{9DB79135-47C0-4332-B019-AE576FD0B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304" y="692150"/>
            <a:ext cx="5387392" cy="5844397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3B34A3-2CD6-4865-8ABF-236813B36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036381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State Machine</a:t>
            </a:r>
            <a:endParaRPr kumimoji="1" lang="ja-JP" altLang="en-US" dirty="0">
              <a:latin typeface="+mn-ea"/>
              <a:ea typeface="+mn-ea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4D9740D-A6F2-4CE9-A934-B6EF7A5B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52797"/>
              </p:ext>
            </p:extLst>
          </p:nvPr>
        </p:nvGraphicFramePr>
        <p:xfrm>
          <a:off x="313879" y="764705"/>
          <a:ext cx="8434585" cy="5553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713">
                  <a:extLst>
                    <a:ext uri="{9D8B030D-6E8A-4147-A177-3AD203B41FA5}">
                      <a16:colId xmlns:a16="http://schemas.microsoft.com/office/drawing/2014/main" val="288923419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96463298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395456446"/>
                    </a:ext>
                  </a:extLst>
                </a:gridCol>
              </a:tblGrid>
              <a:tr h="28803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effectLst/>
                        </a:rPr>
                        <a:t>状态</a:t>
                      </a:r>
                      <a:endParaRPr lang="ja-JP" altLang="en-US" sz="1200" b="1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effectLst/>
                        </a:rPr>
                        <a:t>服务端行为</a:t>
                      </a:r>
                      <a:endParaRPr lang="ja-JP" altLang="en-US" sz="1200" b="1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effectLst/>
                        </a:rPr>
                        <a:t>客户端行为</a:t>
                      </a:r>
                      <a:endParaRPr lang="ja-JP" altLang="en-US" sz="1200" b="1" i="0" u="none" strike="noStrike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extLst>
                  <a:ext uri="{0D108BD9-81ED-4DB2-BD59-A6C34878D82A}">
                    <a16:rowId xmlns:a16="http://schemas.microsoft.com/office/drawing/2014/main" val="2684432623"/>
                  </a:ext>
                </a:extLst>
              </a:tr>
              <a:tr h="444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Down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Service</a:t>
                      </a:r>
                      <a:r>
                        <a:rPr lang="ja-JP" altLang="en-US" sz="1000" u="none" strike="noStrike">
                          <a:effectLst/>
                        </a:rPr>
                        <a:t>不可用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>
                          <a:effectLst/>
                        </a:rPr>
                        <a:t>服务未被应用请求，则停留在该状态；</a:t>
                      </a:r>
                      <a:br>
                        <a:rPr lang="zh-CN" altLang="en-US" sz="1000" u="none" strike="noStrike">
                          <a:effectLst/>
                        </a:rPr>
                      </a:br>
                      <a:r>
                        <a:rPr lang="zh-CN" altLang="en-US" sz="1000" u="none" strike="noStrike">
                          <a:effectLst/>
                        </a:rPr>
                        <a:t>收到</a:t>
                      </a:r>
                      <a:r>
                        <a:rPr lang="en-US" altLang="zh-CN" sz="1000" u="none" strike="noStrike">
                          <a:effectLst/>
                        </a:rPr>
                        <a:t>OfferService</a:t>
                      </a:r>
                      <a:r>
                        <a:rPr lang="zh-CN" altLang="en-US" sz="1000" u="none" strike="noStrike">
                          <a:effectLst/>
                        </a:rPr>
                        <a:t>，启动</a:t>
                      </a:r>
                      <a:r>
                        <a:rPr lang="en-US" altLang="zh-CN" sz="1000" u="none" strike="noStrike">
                          <a:effectLst/>
                        </a:rPr>
                        <a:t>TTL</a:t>
                      </a:r>
                      <a:r>
                        <a:rPr lang="zh-CN" altLang="en-US" sz="1000" u="none" strike="noStrike">
                          <a:effectLst/>
                        </a:rPr>
                        <a:t>计时器，此时服务若被应用请求，进入</a:t>
                      </a:r>
                      <a:r>
                        <a:rPr lang="en-US" altLang="zh-CN" sz="1000" u="none" strike="noStrike">
                          <a:effectLst/>
                        </a:rPr>
                        <a:t>Main</a:t>
                      </a:r>
                      <a:r>
                        <a:rPr lang="zh-CN" altLang="en-US" sz="1000" u="none" strike="noStrike">
                          <a:effectLst/>
                        </a:rPr>
                        <a:t>；</a:t>
                      </a:r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extLst>
                  <a:ext uri="{0D108BD9-81ED-4DB2-BD59-A6C34878D82A}">
                    <a16:rowId xmlns:a16="http://schemas.microsoft.com/office/drawing/2014/main" val="1131921653"/>
                  </a:ext>
                </a:extLst>
              </a:tr>
              <a:tr h="10130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Init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进入条件：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当服务准备完毕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Available)</a:t>
                      </a:r>
                      <a:r>
                        <a:rPr lang="ja-JP" altLang="en-US" sz="1000" u="none" strike="noStrike" dirty="0">
                          <a:effectLst/>
                        </a:rPr>
                        <a:t>后；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During：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收到</a:t>
                      </a:r>
                      <a:r>
                        <a:rPr lang="en-US" sz="1000" u="none" strike="noStrike" dirty="0">
                          <a:effectLst/>
                        </a:rPr>
                        <a:t>Find Service</a:t>
                      </a:r>
                      <a:r>
                        <a:rPr lang="ja-JP" altLang="en-US" sz="1000" u="none" strike="noStrike" dirty="0">
                          <a:effectLst/>
                        </a:rPr>
                        <a:t>报文，服务端忽略此消息；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若服务不可用了，将进入</a:t>
                      </a:r>
                      <a:r>
                        <a:rPr lang="en-US" sz="1000" u="none" strike="noStrike" dirty="0">
                          <a:effectLst/>
                        </a:rPr>
                        <a:t>Down 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INITIAL_DELAY，</a:t>
                      </a:r>
                      <a:r>
                        <a:rPr lang="ja-JP" altLang="en-US" sz="1000" u="none" strike="noStrike" dirty="0">
                          <a:effectLst/>
                        </a:rPr>
                        <a:t>当定时器超时后，进入</a:t>
                      </a:r>
                      <a:r>
                        <a:rPr lang="en-US" sz="1000" u="none" strike="noStrike" dirty="0">
                          <a:effectLst/>
                        </a:rPr>
                        <a:t>Repetition。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进入条件：</a:t>
                      </a:r>
                      <a:br>
                        <a:rPr lang="ja-JP" altLang="en-US" sz="1000" b="1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服务被请求后，进入此阶段；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During：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等待</a:t>
                      </a:r>
                      <a:r>
                        <a:rPr lang="en-US" sz="1000" u="none" strike="noStrike" dirty="0">
                          <a:effectLst/>
                        </a:rPr>
                        <a:t>INITIAL_DELAY</a:t>
                      </a:r>
                      <a:r>
                        <a:rPr lang="ja-JP" altLang="en-US" sz="1000" u="none" strike="noStrike" dirty="0">
                          <a:effectLst/>
                        </a:rPr>
                        <a:t>时间；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如果此时收到</a:t>
                      </a:r>
                      <a:r>
                        <a:rPr lang="en-US" sz="1000" u="none" strike="noStrike" dirty="0">
                          <a:effectLst/>
                        </a:rPr>
                        <a:t>Offer Service，</a:t>
                      </a:r>
                      <a:r>
                        <a:rPr lang="ja-JP" altLang="en-US" sz="1000" u="none" strike="noStrike" dirty="0">
                          <a:effectLst/>
                        </a:rPr>
                        <a:t>则取消计时器，直接进入</a:t>
                      </a:r>
                      <a:r>
                        <a:rPr lang="en-US" sz="1000" u="none" strike="noStrike" dirty="0">
                          <a:effectLst/>
                        </a:rPr>
                        <a:t>Main 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如果服务请求被释放，进入</a:t>
                      </a:r>
                      <a:r>
                        <a:rPr lang="en-US" sz="1000" u="none" strike="noStrike" dirty="0">
                          <a:effectLst/>
                        </a:rPr>
                        <a:t>Down 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计时器超时后，发送第一个</a:t>
                      </a:r>
                      <a:r>
                        <a:rPr lang="en-US" sz="1000" u="none" strike="noStrike" dirty="0">
                          <a:effectLst/>
                        </a:rPr>
                        <a:t>Find service，</a:t>
                      </a:r>
                      <a:r>
                        <a:rPr lang="ja-JP" altLang="en-US" sz="1000" u="none" strike="noStrike" dirty="0">
                          <a:effectLst/>
                        </a:rPr>
                        <a:t>进入</a:t>
                      </a:r>
                      <a:r>
                        <a:rPr lang="en-US" sz="1000" u="none" strike="noStrike" dirty="0">
                          <a:effectLst/>
                        </a:rPr>
                        <a:t>Repetition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extLst>
                  <a:ext uri="{0D108BD9-81ED-4DB2-BD59-A6C34878D82A}">
                    <a16:rowId xmlns:a16="http://schemas.microsoft.com/office/drawing/2014/main" val="1033476407"/>
                  </a:ext>
                </a:extLst>
              </a:tr>
              <a:tr h="15340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Repetition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作用：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为了让客户端快速找到有哪些</a:t>
                      </a:r>
                      <a:r>
                        <a:rPr lang="en-US" sz="1000" u="none" strike="noStrike" dirty="0">
                          <a:effectLst/>
                        </a:rPr>
                        <a:t>Service，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During：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如果收到某客户端的</a:t>
                      </a:r>
                      <a:r>
                        <a:rPr lang="en-US" sz="1000" u="none" strike="noStrike" dirty="0" err="1">
                          <a:effectLst/>
                        </a:rPr>
                        <a:t>FindService</a:t>
                      </a:r>
                      <a:r>
                        <a:rPr lang="en-US" sz="1000" u="none" strike="noStrike" dirty="0">
                          <a:effectLst/>
                        </a:rPr>
                        <a:t>，</a:t>
                      </a:r>
                      <a:r>
                        <a:rPr lang="ja-JP" altLang="en-US" sz="1000" u="none" strike="noStrike" dirty="0">
                          <a:effectLst/>
                        </a:rPr>
                        <a:t>延迟一定时间后，单独发送单播</a:t>
                      </a:r>
                      <a:r>
                        <a:rPr lang="en-US" sz="1000" u="none" strike="noStrike" dirty="0" err="1">
                          <a:effectLst/>
                        </a:rPr>
                        <a:t>OfferService</a:t>
                      </a:r>
                      <a:r>
                        <a:rPr lang="ja-JP" altLang="en-US" sz="1000" u="none" strike="noStrike" dirty="0">
                          <a:effectLst/>
                        </a:rPr>
                        <a:t>给服务请求端；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</a:t>
                      </a:r>
                      <a:r>
                        <a:rPr lang="en-US" sz="1000" u="none" strike="noStrike" dirty="0" err="1">
                          <a:effectLst/>
                        </a:rPr>
                        <a:t>SubscribeEventgroup</a:t>
                      </a:r>
                      <a:r>
                        <a:rPr lang="ja-JP" altLang="en-US" sz="1000" u="none" strike="noStrike" dirty="0">
                          <a:effectLst/>
                        </a:rPr>
                        <a:t>后，发送单播</a:t>
                      </a:r>
                      <a:r>
                        <a:rPr lang="en-US" sz="1000" u="none" strike="noStrike" dirty="0">
                          <a:effectLst/>
                        </a:rPr>
                        <a:t>Ack/</a:t>
                      </a:r>
                      <a:r>
                        <a:rPr lang="en-US" sz="1000" u="none" strike="noStrike" dirty="0" err="1">
                          <a:effectLst/>
                        </a:rPr>
                        <a:t>Nack</a:t>
                      </a:r>
                      <a:r>
                        <a:rPr lang="en-US" sz="1000" u="none" strike="noStrike" dirty="0">
                          <a:effectLst/>
                        </a:rPr>
                        <a:t>，</a:t>
                      </a:r>
                      <a:r>
                        <a:rPr lang="ja-JP" altLang="en-US" sz="1000" u="none" strike="noStrike" dirty="0">
                          <a:effectLst/>
                        </a:rPr>
                        <a:t>启动此订阅</a:t>
                      </a:r>
                      <a:r>
                        <a:rPr lang="en-US" sz="1000" u="none" strike="noStrike" dirty="0">
                          <a:effectLst/>
                        </a:rPr>
                        <a:t>Entry</a:t>
                      </a:r>
                      <a:r>
                        <a:rPr lang="ja-JP" altLang="en-US" sz="1000" u="none" strike="noStrike" dirty="0">
                          <a:effectLst/>
                        </a:rPr>
                        <a:t>的</a:t>
                      </a:r>
                      <a:r>
                        <a:rPr lang="en-US" sz="1000" u="none" strike="noStrike" dirty="0">
                          <a:effectLst/>
                        </a:rPr>
                        <a:t>TTL</a:t>
                      </a:r>
                      <a:r>
                        <a:rPr lang="ja-JP" altLang="en-US" sz="1000" u="none" strike="noStrike" dirty="0">
                          <a:effectLst/>
                        </a:rPr>
                        <a:t>计时器；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</a:t>
                      </a:r>
                      <a:r>
                        <a:rPr lang="en-US" sz="1000" u="none" strike="noStrike" dirty="0" err="1">
                          <a:effectLst/>
                        </a:rPr>
                        <a:t>StopSubscribeEventgroup</a:t>
                      </a:r>
                      <a:r>
                        <a:rPr lang="ja-JP" altLang="en-US" sz="1000" u="none" strike="noStrike" dirty="0">
                          <a:effectLst/>
                        </a:rPr>
                        <a:t>后，停止此订阅</a:t>
                      </a:r>
                      <a:r>
                        <a:rPr lang="en-US" sz="1000" u="none" strike="noStrike" dirty="0">
                          <a:effectLst/>
                        </a:rPr>
                        <a:t>Entry</a:t>
                      </a:r>
                      <a:r>
                        <a:rPr lang="ja-JP" altLang="en-US" sz="1000" u="none" strike="noStrike" dirty="0">
                          <a:effectLst/>
                        </a:rPr>
                        <a:t>的</a:t>
                      </a:r>
                      <a:r>
                        <a:rPr lang="en-US" sz="1000" u="none" strike="noStrike" dirty="0">
                          <a:effectLst/>
                        </a:rPr>
                        <a:t>TTL</a:t>
                      </a:r>
                      <a:r>
                        <a:rPr lang="ja-JP" altLang="en-US" sz="1000" u="none" strike="noStrike" dirty="0">
                          <a:effectLst/>
                        </a:rPr>
                        <a:t>计时器；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如果服务不可用，离开此阶段进入</a:t>
                      </a:r>
                      <a:r>
                        <a:rPr lang="en-US" sz="1000" u="none" strike="noStrike" dirty="0">
                          <a:effectLst/>
                        </a:rPr>
                        <a:t>Down ，</a:t>
                      </a:r>
                      <a:r>
                        <a:rPr lang="ja-JP" altLang="en-US" sz="1000" u="none" strike="noStrike" dirty="0">
                          <a:effectLst/>
                        </a:rPr>
                        <a:t>并发送</a:t>
                      </a:r>
                      <a:r>
                        <a:rPr lang="en-US" sz="1000" u="none" strike="noStrike" dirty="0" err="1">
                          <a:effectLst/>
                        </a:rPr>
                        <a:t>StopOfferService</a:t>
                      </a:r>
                      <a:r>
                        <a:rPr lang="ja-JP" altLang="en-US" sz="1000" u="none" strike="noStrike" dirty="0">
                          <a:effectLst/>
                        </a:rPr>
                        <a:t>通知所有客户端。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作用：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重复发送</a:t>
                      </a:r>
                      <a:r>
                        <a:rPr lang="en-US" sz="1000" u="none" strike="noStrike" dirty="0">
                          <a:effectLst/>
                        </a:rPr>
                        <a:t>Find service；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收到</a:t>
                      </a:r>
                      <a:r>
                        <a:rPr lang="en-US" sz="1000" u="none" strike="noStrike" dirty="0">
                          <a:effectLst/>
                        </a:rPr>
                        <a:t>Offer Service，</a:t>
                      </a:r>
                      <a:r>
                        <a:rPr lang="ja-JP" altLang="en-US" sz="1000" u="none" strike="noStrike" dirty="0">
                          <a:effectLst/>
                        </a:rPr>
                        <a:t>停止发送计数和计时，立即进入</a:t>
                      </a:r>
                      <a:r>
                        <a:rPr lang="en-US" sz="1000" u="none" strike="noStrike" dirty="0">
                          <a:effectLst/>
                        </a:rPr>
                        <a:t>Main </a:t>
                      </a:r>
                      <a:r>
                        <a:rPr lang="ja-JP" altLang="en-US" sz="1000" u="none" strike="noStrike" dirty="0">
                          <a:effectLst/>
                        </a:rPr>
                        <a:t>触发发送</a:t>
                      </a:r>
                      <a:r>
                        <a:rPr lang="en-US" sz="1000" u="none" strike="noStrike" dirty="0" err="1">
                          <a:effectLst/>
                        </a:rPr>
                        <a:t>SubscribeEventgroup</a:t>
                      </a:r>
                      <a:r>
                        <a:rPr lang="en-US" sz="1000" u="none" strike="noStrike" dirty="0">
                          <a:effectLst/>
                        </a:rPr>
                        <a:t>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如果服务请求被释放，进入</a:t>
                      </a:r>
                      <a:r>
                        <a:rPr lang="en-US" sz="1000" u="none" strike="noStrike" dirty="0">
                          <a:effectLst/>
                        </a:rPr>
                        <a:t>Down ，</a:t>
                      </a:r>
                      <a:r>
                        <a:rPr lang="ja-JP" altLang="en-US" sz="1000" u="none" strike="noStrike" dirty="0">
                          <a:effectLst/>
                        </a:rPr>
                        <a:t>若有订阅，则发送</a:t>
                      </a:r>
                      <a:r>
                        <a:rPr lang="en-US" sz="1000" u="none" strike="noStrike" dirty="0" err="1">
                          <a:effectLst/>
                        </a:rPr>
                        <a:t>StopSubscribeEventgroup</a:t>
                      </a:r>
                      <a:r>
                        <a:rPr lang="en-US" sz="1000" u="none" strike="noStrike" dirty="0">
                          <a:effectLst/>
                        </a:rPr>
                        <a:t>。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extLst>
                  <a:ext uri="{0D108BD9-81ED-4DB2-BD59-A6C34878D82A}">
                    <a16:rowId xmlns:a16="http://schemas.microsoft.com/office/drawing/2014/main" val="928660395"/>
                  </a:ext>
                </a:extLst>
              </a:tr>
              <a:tr h="17587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作用：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此阶段将周期性发送</a:t>
                      </a:r>
                      <a:r>
                        <a:rPr lang="en-US" sz="1000" u="none" strike="noStrike" dirty="0" err="1">
                          <a:effectLst/>
                        </a:rPr>
                        <a:t>OfferService</a:t>
                      </a:r>
                      <a:r>
                        <a:rPr lang="en-US" sz="1000" u="none" strike="noStrike" dirty="0">
                          <a:effectLst/>
                        </a:rPr>
                        <a:t>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During：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如果收到某客户端的</a:t>
                      </a:r>
                      <a:r>
                        <a:rPr lang="en-US" sz="1000" u="none" strike="noStrike" dirty="0" err="1">
                          <a:effectLst/>
                        </a:rPr>
                        <a:t>FindService</a:t>
                      </a:r>
                      <a:r>
                        <a:rPr lang="en-US" sz="1000" u="none" strike="noStrike" dirty="0">
                          <a:effectLst/>
                        </a:rPr>
                        <a:t>，</a:t>
                      </a:r>
                      <a:r>
                        <a:rPr lang="ja-JP" altLang="en-US" sz="1000" u="none" strike="noStrike" dirty="0">
                          <a:effectLst/>
                        </a:rPr>
                        <a:t>不影响发送计数，发送单播</a:t>
                      </a:r>
                      <a:r>
                        <a:rPr lang="en-US" sz="1000" u="none" strike="noStrike" dirty="0" err="1">
                          <a:effectLst/>
                        </a:rPr>
                        <a:t>OfferService</a:t>
                      </a:r>
                      <a:r>
                        <a:rPr lang="ja-JP" altLang="en-US" sz="1000" u="none" strike="noStrike" dirty="0">
                          <a:effectLst/>
                        </a:rPr>
                        <a:t>给服务请求端；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</a:t>
                      </a:r>
                      <a:r>
                        <a:rPr lang="en-US" sz="1000" u="none" strike="noStrike" dirty="0" err="1">
                          <a:effectLst/>
                        </a:rPr>
                        <a:t>SubscribeEventgroup</a:t>
                      </a:r>
                      <a:r>
                        <a:rPr lang="ja-JP" altLang="en-US" sz="1000" u="none" strike="noStrike" dirty="0">
                          <a:effectLst/>
                        </a:rPr>
                        <a:t>后，发送单播</a:t>
                      </a:r>
                      <a:r>
                        <a:rPr lang="en-US" sz="1000" u="none" strike="noStrike" dirty="0">
                          <a:effectLst/>
                        </a:rPr>
                        <a:t>Ack/</a:t>
                      </a:r>
                      <a:r>
                        <a:rPr lang="en-US" sz="1000" u="none" strike="noStrike" dirty="0" err="1">
                          <a:effectLst/>
                        </a:rPr>
                        <a:t>Nack</a:t>
                      </a:r>
                      <a:r>
                        <a:rPr lang="en-US" sz="1000" u="none" strike="noStrike" dirty="0">
                          <a:effectLst/>
                        </a:rPr>
                        <a:t>，</a:t>
                      </a:r>
                      <a:r>
                        <a:rPr lang="ja-JP" altLang="en-US" sz="1000" u="none" strike="noStrike" dirty="0">
                          <a:effectLst/>
                        </a:rPr>
                        <a:t>启动此订阅</a:t>
                      </a:r>
                      <a:r>
                        <a:rPr lang="en-US" sz="1000" u="none" strike="noStrike" dirty="0">
                          <a:effectLst/>
                        </a:rPr>
                        <a:t>Entry</a:t>
                      </a:r>
                      <a:r>
                        <a:rPr lang="ja-JP" altLang="en-US" sz="1000" u="none" strike="noStrike" dirty="0">
                          <a:effectLst/>
                        </a:rPr>
                        <a:t>的</a:t>
                      </a:r>
                      <a:r>
                        <a:rPr lang="en-US" sz="1000" u="none" strike="noStrike" dirty="0">
                          <a:effectLst/>
                        </a:rPr>
                        <a:t>TTL</a:t>
                      </a:r>
                      <a:r>
                        <a:rPr lang="ja-JP" altLang="en-US" sz="1000" u="none" strike="noStrike" dirty="0">
                          <a:effectLst/>
                        </a:rPr>
                        <a:t>计时器；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收到</a:t>
                      </a:r>
                      <a:r>
                        <a:rPr lang="en-US" sz="1000" u="none" strike="noStrike" dirty="0" err="1">
                          <a:effectLst/>
                        </a:rPr>
                        <a:t>StopSubscribeEventgroup</a:t>
                      </a:r>
                      <a:r>
                        <a:rPr lang="ja-JP" altLang="en-US" sz="1000" u="none" strike="noStrike" dirty="0">
                          <a:effectLst/>
                        </a:rPr>
                        <a:t>后，停止此订阅</a:t>
                      </a:r>
                      <a:r>
                        <a:rPr lang="en-US" sz="1000" u="none" strike="noStrike" dirty="0">
                          <a:effectLst/>
                        </a:rPr>
                        <a:t>Entry</a:t>
                      </a:r>
                      <a:r>
                        <a:rPr lang="ja-JP" altLang="en-US" sz="1000" u="none" strike="noStrike" dirty="0">
                          <a:effectLst/>
                        </a:rPr>
                        <a:t>的</a:t>
                      </a:r>
                      <a:r>
                        <a:rPr lang="en-US" sz="1000" u="none" strike="noStrike" dirty="0">
                          <a:effectLst/>
                        </a:rPr>
                        <a:t>TTL</a:t>
                      </a:r>
                      <a:r>
                        <a:rPr lang="ja-JP" altLang="en-US" sz="1000" u="none" strike="noStrike" dirty="0">
                          <a:effectLst/>
                        </a:rPr>
                        <a:t>计时器；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</a:t>
                      </a:r>
                      <a:r>
                        <a:rPr lang="ja-JP" altLang="en-US" sz="1000" u="none" strike="noStrike" dirty="0">
                          <a:effectLst/>
                        </a:rPr>
                        <a:t>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如果服务不可用，离开此阶段进入</a:t>
                      </a:r>
                      <a:r>
                        <a:rPr lang="en-US" sz="1000" u="none" strike="noStrike" dirty="0">
                          <a:effectLst/>
                        </a:rPr>
                        <a:t>Down，</a:t>
                      </a:r>
                      <a:r>
                        <a:rPr lang="ja-JP" altLang="en-US" sz="1000" u="none" strike="noStrike" dirty="0">
                          <a:effectLst/>
                        </a:rPr>
                        <a:t>并发送</a:t>
                      </a:r>
                      <a:r>
                        <a:rPr lang="en-US" sz="1000" u="none" strike="noStrike" dirty="0" err="1">
                          <a:effectLst/>
                        </a:rPr>
                        <a:t>StopOfferService</a:t>
                      </a:r>
                      <a:r>
                        <a:rPr lang="en-US" sz="1000" u="none" strike="noStrike" dirty="0">
                          <a:effectLst/>
                        </a:rPr>
                        <a:t>。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00" b="1" u="none" strike="noStrike" dirty="0">
                          <a:effectLst/>
                        </a:rPr>
                        <a:t>作用：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不再周期发送</a:t>
                      </a:r>
                      <a:r>
                        <a:rPr lang="en-US" sz="1000" u="none" strike="noStrike" dirty="0">
                          <a:effectLst/>
                        </a:rPr>
                        <a:t>Find Service，</a:t>
                      </a:r>
                      <a:r>
                        <a:rPr lang="ja-JP" altLang="en-US" sz="1000" u="none" strike="noStrike" dirty="0">
                          <a:effectLst/>
                        </a:rPr>
                        <a:t>不必要负载；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en-US" sz="1000" b="1" u="none" strike="noStrike" dirty="0">
                          <a:effectLst/>
                        </a:rPr>
                        <a:t>During：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收到</a:t>
                      </a:r>
                      <a:r>
                        <a:rPr lang="en-US" sz="1000" u="none" strike="noStrike" dirty="0">
                          <a:effectLst/>
                        </a:rPr>
                        <a:t>Offer Service，</a:t>
                      </a:r>
                      <a:r>
                        <a:rPr lang="ja-JP" altLang="en-US" sz="1000" u="none" strike="noStrike" dirty="0">
                          <a:effectLst/>
                        </a:rPr>
                        <a:t>触发发送</a:t>
                      </a:r>
                      <a:r>
                        <a:rPr lang="en-US" sz="1000" u="none" strike="noStrike" dirty="0" err="1">
                          <a:effectLst/>
                        </a:rPr>
                        <a:t>SubscribeEventgroup</a:t>
                      </a:r>
                      <a:r>
                        <a:rPr lang="en-US" sz="1000" u="none" strike="noStrike" dirty="0">
                          <a:effectLst/>
                        </a:rPr>
                        <a:t>；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如果收到</a:t>
                      </a:r>
                      <a:r>
                        <a:rPr lang="en-US" sz="1000" u="none" strike="noStrike" dirty="0" err="1">
                          <a:effectLst/>
                        </a:rPr>
                        <a:t>StopOfferService</a:t>
                      </a:r>
                      <a:r>
                        <a:rPr lang="en-US" sz="1000" u="none" strike="noStrike" dirty="0">
                          <a:effectLst/>
                        </a:rPr>
                        <a:t>，</a:t>
                      </a:r>
                      <a:r>
                        <a:rPr lang="ja-JP" altLang="en-US" sz="1000" u="none" strike="noStrike" dirty="0">
                          <a:effectLst/>
                        </a:rPr>
                        <a:t>则停止所有计时器；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b="1" u="none" strike="noStrike" dirty="0">
                          <a:effectLst/>
                        </a:rPr>
                        <a:t>退出条件：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如果服务请求被释放，进入</a:t>
                      </a:r>
                      <a:r>
                        <a:rPr lang="en-US" sz="1000" u="none" strike="noStrike" dirty="0">
                          <a:effectLst/>
                        </a:rPr>
                        <a:t>Down Phase；</a:t>
                      </a:r>
                      <a:r>
                        <a:rPr lang="ja-JP" altLang="en-US" sz="1000" u="none" strike="noStrike" dirty="0">
                          <a:effectLst/>
                        </a:rPr>
                        <a:t>若有订阅，则发送</a:t>
                      </a:r>
                      <a:r>
                        <a:rPr lang="en-US" sz="1000" u="none" strike="noStrike" dirty="0" err="1">
                          <a:effectLst/>
                        </a:rPr>
                        <a:t>StopSubscribeEventgroup</a:t>
                      </a:r>
                      <a:r>
                        <a:rPr lang="en-US" sz="1000" u="none" strike="noStrike" dirty="0">
                          <a:effectLst/>
                        </a:rPr>
                        <a:t>。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4" marR="6854" marT="6854" marB="0" anchor="ctr"/>
                </a:tc>
                <a:extLst>
                  <a:ext uri="{0D108BD9-81ED-4DB2-BD59-A6C34878D82A}">
                    <a16:rowId xmlns:a16="http://schemas.microsoft.com/office/drawing/2014/main" val="270959433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FB36CB-F6EC-4BB4-BAAD-6E3E6DD95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046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Publish/Subscribe Example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1307C90-7E15-43F0-AB02-53E8851B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764704"/>
            <a:ext cx="7858126" cy="5774532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CF469A-EBFD-48F8-A540-95F5573AE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431988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</a:t>
            </a:r>
            <a:r>
              <a:rPr lang="en-US" altLang="zh-CN" b="1" dirty="0"/>
              <a:t>Publish/Subscribe Example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0FB440F9-5EBC-483B-B38F-EFE5797D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692150"/>
            <a:ext cx="6192688" cy="596298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53703-0E69-4996-8426-C7CB82D90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28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21746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latin typeface="+mn-ea"/>
                <a:ea typeface="+mn-ea"/>
              </a:rPr>
              <a:t>SOME/IP</a:t>
            </a:r>
            <a:r>
              <a:rPr kumimoji="1" lang="zh-CN" altLang="en-US">
                <a:latin typeface="+mn-ea"/>
                <a:ea typeface="+mn-ea"/>
              </a:rPr>
              <a:t>定义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1838969"/>
          </a:xfrm>
        </p:spPr>
        <p:txBody>
          <a:bodyPr/>
          <a:lstStyle/>
          <a:p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支持</a:t>
            </a:r>
            <a:r>
              <a:rPr lang="en-US" altLang="zh-CN" sz="1800" dirty="0">
                <a:latin typeface="+mn-ea"/>
                <a:ea typeface="+mn-ea"/>
              </a:rPr>
              <a:t>UDP</a:t>
            </a:r>
            <a:r>
              <a:rPr lang="zh-CN" altLang="en-US" sz="1800" dirty="0">
                <a:latin typeface="+mn-ea"/>
                <a:ea typeface="+mn-ea"/>
              </a:rPr>
              <a:t>、</a:t>
            </a:r>
            <a:r>
              <a:rPr lang="en-US" altLang="zh-CN" sz="1800" dirty="0">
                <a:latin typeface="+mn-ea"/>
                <a:ea typeface="+mn-ea"/>
              </a:rPr>
              <a:t>TCP</a:t>
            </a:r>
            <a:r>
              <a:rPr lang="zh-CN" altLang="en-US" sz="1800" dirty="0">
                <a:latin typeface="+mn-ea"/>
                <a:ea typeface="+mn-ea"/>
              </a:rPr>
              <a:t>两种传输协议；</a:t>
            </a:r>
            <a:endParaRPr lang="en-US" altLang="zh-CN" sz="1800" dirty="0">
              <a:latin typeface="+mn-ea"/>
              <a:ea typeface="+mn-ea"/>
            </a:endParaRPr>
          </a:p>
          <a:p>
            <a:pPr marL="290512" lvl="1" indent="0">
              <a:buNone/>
            </a:pPr>
            <a:r>
              <a:rPr lang="zh-CN" altLang="en-US" sz="1800" dirty="0">
                <a:latin typeface="+mn-ea"/>
                <a:ea typeface="+mn-ea"/>
              </a:rPr>
              <a:t>使用</a:t>
            </a:r>
            <a:r>
              <a:rPr lang="en-US" altLang="zh-CN" sz="1800" dirty="0">
                <a:latin typeface="+mn-ea"/>
                <a:ea typeface="+mn-ea"/>
              </a:rPr>
              <a:t>TCP</a:t>
            </a:r>
            <a:r>
              <a:rPr lang="zh-CN" altLang="en-US" sz="1800" dirty="0">
                <a:latin typeface="+mn-ea"/>
                <a:ea typeface="+mn-ea"/>
              </a:rPr>
              <a:t>的场景：传输大数据</a:t>
            </a:r>
            <a:r>
              <a:rPr lang="en-US" altLang="zh-CN" sz="1800" dirty="0">
                <a:latin typeface="+mn-ea"/>
                <a:ea typeface="+mn-ea"/>
              </a:rPr>
              <a:t>(&gt;1400Bytes)</a:t>
            </a:r>
            <a:r>
              <a:rPr lang="zh-CN" altLang="en-US" sz="1800" dirty="0">
                <a:latin typeface="+mn-ea"/>
                <a:ea typeface="+mn-ea"/>
              </a:rPr>
              <a:t>，并且对延迟要求不高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基于</a:t>
            </a:r>
            <a:r>
              <a:rPr lang="en-US" altLang="zh-CN" sz="1800" dirty="0">
                <a:latin typeface="+mn-ea"/>
                <a:ea typeface="+mn-ea"/>
              </a:rPr>
              <a:t>UDP</a:t>
            </a:r>
            <a:r>
              <a:rPr lang="zh-CN" altLang="en-US" sz="1800" dirty="0">
                <a:latin typeface="+mn-ea"/>
                <a:ea typeface="+mn-ea"/>
              </a:rPr>
              <a:t>协议的</a:t>
            </a:r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数据包限制在</a:t>
            </a:r>
            <a:r>
              <a:rPr lang="en-US" altLang="zh-CN" sz="1800" dirty="0">
                <a:latin typeface="+mn-ea"/>
                <a:ea typeface="+mn-ea"/>
              </a:rPr>
              <a:t>1400Bytes</a:t>
            </a:r>
          </a:p>
          <a:p>
            <a:r>
              <a:rPr lang="en-US" altLang="zh-CN" sz="1800" dirty="0">
                <a:latin typeface="+mn-ea"/>
                <a:ea typeface="+mn-ea"/>
              </a:rPr>
              <a:t>SOME/IP-TP</a:t>
            </a:r>
            <a:r>
              <a:rPr lang="zh-CN" altLang="en-US" sz="1800" dirty="0">
                <a:latin typeface="+mn-ea"/>
                <a:ea typeface="+mn-ea"/>
              </a:rPr>
              <a:t>协议使</a:t>
            </a:r>
            <a:r>
              <a:rPr lang="en-US" altLang="zh-CN" sz="1800" dirty="0">
                <a:latin typeface="+mn-ea"/>
                <a:ea typeface="+mn-ea"/>
              </a:rPr>
              <a:t>UDP</a:t>
            </a:r>
            <a:r>
              <a:rPr lang="zh-CN" altLang="en-US" sz="1800" dirty="0">
                <a:latin typeface="+mn-ea"/>
                <a:ea typeface="+mn-ea"/>
              </a:rPr>
              <a:t>协议的数据包支持</a:t>
            </a:r>
            <a:r>
              <a:rPr lang="en-US" altLang="zh-CN" sz="1800" dirty="0">
                <a:latin typeface="+mn-ea"/>
                <a:ea typeface="+mn-ea"/>
              </a:rPr>
              <a:t>1400</a:t>
            </a:r>
            <a:r>
              <a:rPr lang="zh-CN" altLang="en-US" sz="1800" dirty="0">
                <a:latin typeface="+mn-ea"/>
                <a:ea typeface="+mn-ea"/>
              </a:rPr>
              <a:t>以上的数据帧；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zh-CN" altLang="en-US" sz="1800" dirty="0">
                <a:latin typeface="+mn-ea"/>
                <a:ea typeface="+mn-ea"/>
              </a:rPr>
              <a:t>虽然内容复杂，单本质上就是定义了</a:t>
            </a:r>
            <a:r>
              <a:rPr lang="en-US" altLang="zh-CN" sz="1800" dirty="0">
                <a:latin typeface="+mn-ea"/>
                <a:ea typeface="+mn-ea"/>
              </a:rPr>
              <a:t>SOME/IP</a:t>
            </a:r>
            <a:r>
              <a:rPr lang="zh-CN" altLang="en-US" sz="1800" dirty="0">
                <a:latin typeface="+mn-ea"/>
                <a:ea typeface="+mn-ea"/>
              </a:rPr>
              <a:t>包头和数据的内容而已</a:t>
            </a:r>
            <a:endParaRPr lang="ja-JP" altLang="en-US" sz="1800" dirty="0">
              <a:latin typeface="+mn-ea"/>
              <a:ea typeface="+mn-ea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457DC6-23FE-4A41-A9CC-C2F4601D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7" y="2924944"/>
            <a:ext cx="60864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037FD8-AE3E-4957-9F89-2E5548E6BA95}"/>
              </a:ext>
            </a:extLst>
          </p:cNvPr>
          <p:cNvSpPr txBox="1"/>
          <p:nvPr/>
        </p:nvSpPr>
        <p:spPr>
          <a:xfrm>
            <a:off x="6876256" y="3933056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IP</a:t>
            </a:r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数据报的首部为</a:t>
            </a:r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20</a:t>
            </a:r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字节</a:t>
            </a:r>
            <a:endParaRPr lang="ja-JP" altLang="en-US" sz="1400" dirty="0">
              <a:solidFill>
                <a:srgbClr val="1BA12B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5847B9-FC8B-44BD-ADFC-CA6D73627175}"/>
              </a:ext>
            </a:extLst>
          </p:cNvPr>
          <p:cNvSpPr txBox="1"/>
          <p:nvPr/>
        </p:nvSpPr>
        <p:spPr>
          <a:xfrm>
            <a:off x="6878466" y="4906228"/>
            <a:ext cx="2232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UDP</a:t>
            </a:r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数据报的首部</a:t>
            </a:r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8</a:t>
            </a:r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字节</a:t>
            </a:r>
            <a:endParaRPr lang="ja-JP" altLang="en-US" sz="1400" dirty="0">
              <a:solidFill>
                <a:srgbClr val="1BA12B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D7186ED-AC42-4006-8600-CF57FABA1BF0}"/>
              </a:ext>
            </a:extLst>
          </p:cNvPr>
          <p:cNvSpPr txBox="1"/>
          <p:nvPr/>
        </p:nvSpPr>
        <p:spPr>
          <a:xfrm>
            <a:off x="6876256" y="2957144"/>
            <a:ext cx="2232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数据帧最大</a:t>
            </a:r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1500</a:t>
            </a:r>
            <a:r>
              <a:rPr lang="zh-CN" altLang="en-US" sz="1400" b="0" i="0" dirty="0">
                <a:solidFill>
                  <a:srgbClr val="1BA12B"/>
                </a:solidFill>
                <a:effectLst/>
                <a:latin typeface="song"/>
              </a:rPr>
              <a:t>字节</a:t>
            </a:r>
            <a:r>
              <a:rPr lang="en-US" altLang="zh-CN" sz="1400" b="0" i="0" dirty="0">
                <a:solidFill>
                  <a:srgbClr val="1BA12B"/>
                </a:solidFill>
                <a:effectLst/>
                <a:latin typeface="song"/>
              </a:rPr>
              <a:t>(MTU)</a:t>
            </a:r>
            <a:endParaRPr lang="ja-JP" altLang="en-US" sz="1400" dirty="0">
              <a:solidFill>
                <a:srgbClr val="1BA12B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01A41-AD26-47F7-922C-758D38073D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386394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</a:t>
            </a:r>
            <a:r>
              <a:rPr lang="zh-CN" altLang="en-US" b="1" dirty="0"/>
              <a:t>开源实现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D1D1715-5934-46E5-A081-73C0149AF3D5}"/>
              </a:ext>
            </a:extLst>
          </p:cNvPr>
          <p:cNvSpPr txBox="1">
            <a:spLocks/>
          </p:cNvSpPr>
          <p:nvPr/>
        </p:nvSpPr>
        <p:spPr bwMode="gray">
          <a:xfrm>
            <a:off x="335501" y="986673"/>
            <a:ext cx="7967390" cy="265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 err="1">
                <a:latin typeface="+mn-ea"/>
                <a:ea typeface="+mn-ea"/>
              </a:rPr>
              <a:t>vsomeip</a:t>
            </a:r>
            <a:r>
              <a:rPr lang="en-US" altLang="zh-CN" sz="1800" kern="0" dirty="0">
                <a:latin typeface="+mn-ea"/>
                <a:ea typeface="+mn-ea"/>
              </a:rPr>
              <a:t> </a:t>
            </a:r>
            <a:r>
              <a:rPr lang="ja-JP" altLang="en-US" sz="1800" kern="0" dirty="0">
                <a:latin typeface="+mn-ea"/>
                <a:ea typeface="+mn-ea"/>
              </a:rPr>
              <a:t>是</a:t>
            </a:r>
            <a:r>
              <a:rPr lang="en-US" altLang="zh-CN" sz="1800" kern="0" dirty="0">
                <a:latin typeface="+mn-ea"/>
                <a:ea typeface="+mn-ea"/>
              </a:rPr>
              <a:t>GENIVI</a:t>
            </a:r>
            <a:r>
              <a:rPr lang="ja-JP" altLang="en-US" sz="1800" kern="0" dirty="0">
                <a:latin typeface="+mn-ea"/>
                <a:ea typeface="+mn-ea"/>
              </a:rPr>
              <a:t>项目中的一个</a:t>
            </a:r>
            <a:r>
              <a:rPr lang="en-US" altLang="zh-CN" sz="1800" kern="0" dirty="0">
                <a:latin typeface="+mn-ea"/>
                <a:ea typeface="+mn-ea"/>
              </a:rPr>
              <a:t>SOME/IP</a:t>
            </a:r>
            <a:r>
              <a:rPr lang="ja-JP" altLang="en-US" sz="1800" kern="0" dirty="0">
                <a:latin typeface="+mn-ea"/>
                <a:ea typeface="+mn-ea"/>
              </a:rPr>
              <a:t>开源实现，基于</a:t>
            </a:r>
            <a:r>
              <a:rPr lang="en-US" altLang="zh-CN" sz="1800" kern="0" dirty="0">
                <a:latin typeface="+mn-ea"/>
                <a:ea typeface="+mn-ea"/>
              </a:rPr>
              <a:t>Mozilla Public </a:t>
            </a:r>
            <a:r>
              <a:rPr lang="en-US" altLang="zh-CN" sz="1800" kern="0" dirty="0" err="1">
                <a:latin typeface="+mn-ea"/>
                <a:ea typeface="+mn-ea"/>
              </a:rPr>
              <a:t>Liense</a:t>
            </a:r>
            <a:r>
              <a:rPr lang="en-US" altLang="zh-CN" sz="1800" kern="0" dirty="0">
                <a:latin typeface="+mn-ea"/>
                <a:ea typeface="+mn-ea"/>
              </a:rPr>
              <a:t> v2.0</a:t>
            </a:r>
            <a:r>
              <a:rPr lang="ja-JP" altLang="en-US" sz="1800" kern="0" dirty="0">
                <a:latin typeface="+mn-ea"/>
                <a:ea typeface="+mn-ea"/>
              </a:rPr>
              <a:t>协议开源，由</a:t>
            </a:r>
            <a:r>
              <a:rPr lang="en-US" altLang="zh-CN" sz="1800" kern="0" dirty="0">
                <a:latin typeface="+mn-ea"/>
                <a:ea typeface="+mn-ea"/>
              </a:rPr>
              <a:t>BMW</a:t>
            </a:r>
            <a:r>
              <a:rPr lang="ja-JP" altLang="en-US" sz="1800" kern="0" dirty="0">
                <a:latin typeface="+mn-ea"/>
                <a:ea typeface="+mn-ea"/>
              </a:rPr>
              <a:t>贡献</a:t>
            </a:r>
            <a:endParaRPr lang="en-US" altLang="ja-JP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提供了两个动态库：</a:t>
            </a:r>
            <a:r>
              <a:rPr lang="en-US" altLang="zh-CN" sz="1800" kern="0" dirty="0">
                <a:latin typeface="+mn-ea"/>
                <a:ea typeface="+mn-ea"/>
              </a:rPr>
              <a:t>SOME/IP</a:t>
            </a:r>
            <a:r>
              <a:rPr lang="zh-CN" altLang="en-US" sz="1800" kern="0" dirty="0">
                <a:latin typeface="+mn-ea"/>
                <a:ea typeface="+mn-ea"/>
              </a:rPr>
              <a:t>协议的实现库</a:t>
            </a:r>
            <a:r>
              <a:rPr lang="en-US" altLang="zh-CN" sz="1800" kern="0" dirty="0">
                <a:latin typeface="+mn-ea"/>
                <a:ea typeface="+mn-ea"/>
              </a:rPr>
              <a:t>libvsomeip.so</a:t>
            </a:r>
            <a:r>
              <a:rPr lang="zh-CN" altLang="en-US" sz="1800" kern="0" dirty="0">
                <a:latin typeface="+mn-ea"/>
                <a:ea typeface="+mn-ea"/>
              </a:rPr>
              <a:t>以及用于服务发现的库</a:t>
            </a:r>
            <a:r>
              <a:rPr lang="en-US" altLang="zh-CN" sz="1800" kern="0" dirty="0">
                <a:latin typeface="+mn-ea"/>
                <a:ea typeface="+mn-ea"/>
              </a:rPr>
              <a:t>libvsomeip-sd.so</a:t>
            </a:r>
          </a:p>
          <a:p>
            <a:r>
              <a:rPr lang="en-US" altLang="ja-JP" sz="1800" kern="0" dirty="0" err="1">
                <a:latin typeface="+mn-ea"/>
                <a:ea typeface="+mn-ea"/>
              </a:rPr>
              <a:t>vsomeip</a:t>
            </a:r>
            <a:r>
              <a:rPr lang="ja-JP" altLang="en-US" sz="1800" kern="0" dirty="0">
                <a:latin typeface="+mn-ea"/>
                <a:ea typeface="+mn-ea"/>
              </a:rPr>
              <a:t>应用通过一个</a:t>
            </a:r>
            <a:r>
              <a:rPr lang="en-US" altLang="ja-JP" sz="1800" kern="0" dirty="0">
                <a:latin typeface="+mn-ea"/>
                <a:ea typeface="+mn-ea"/>
              </a:rPr>
              <a:t>Routing Manager</a:t>
            </a:r>
            <a:r>
              <a:rPr lang="ja-JP" altLang="en-US" sz="1800" kern="0" dirty="0">
                <a:latin typeface="+mn-ea"/>
                <a:ea typeface="+mn-ea"/>
              </a:rPr>
              <a:t>与其他设备进行通讯，</a:t>
            </a:r>
            <a:r>
              <a:rPr lang="en-US" altLang="ja-JP" sz="1800" kern="0" dirty="0">
                <a:latin typeface="+mn-ea"/>
                <a:ea typeface="+mn-ea"/>
              </a:rPr>
              <a:t>Routing Manager</a:t>
            </a:r>
            <a:r>
              <a:rPr lang="ja-JP" altLang="en-US" sz="1800" kern="0" dirty="0">
                <a:latin typeface="+mn-ea"/>
                <a:ea typeface="+mn-ea"/>
              </a:rPr>
              <a:t>统一负责服务发现以及外部通讯</a:t>
            </a:r>
            <a:r>
              <a:rPr lang="en-US" altLang="ja-JP" sz="1800" kern="0" dirty="0">
                <a:latin typeface="+mn-ea"/>
                <a:ea typeface="+mn-ea"/>
              </a:rPr>
              <a:t>socket</a:t>
            </a:r>
            <a:r>
              <a:rPr lang="ja-JP" altLang="en-US" sz="1800" kern="0" dirty="0">
                <a:latin typeface="+mn-ea"/>
                <a:ea typeface="+mn-ea"/>
              </a:rPr>
              <a:t>的管理</a:t>
            </a:r>
            <a:endParaRPr lang="en-US" altLang="ja-JP" sz="1800" kern="0" dirty="0">
              <a:latin typeface="+mn-ea"/>
              <a:ea typeface="+mn-ea"/>
            </a:endParaRPr>
          </a:p>
          <a:p>
            <a:r>
              <a:rPr lang="en-US" altLang="ja-JP" sz="1800" b="0" i="0" dirty="0">
                <a:effectLst/>
                <a:latin typeface="Merriweather" panose="00000500000000000000" pitchFamily="2" charset="0"/>
              </a:rPr>
              <a:t>https://github.com/GENIVI/vsomeip</a:t>
            </a:r>
            <a:endParaRPr lang="en-US" altLang="ja-JP" sz="1800" kern="0" dirty="0">
              <a:latin typeface="+mn-ea"/>
              <a:ea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8A8AD1-455E-410E-8B27-2AA1FDF6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65" y="3356992"/>
            <a:ext cx="6201670" cy="312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8081E1-3B89-41B0-A348-87BE4C1E9F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29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75037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SOME/IP-SD </a:t>
            </a:r>
            <a:r>
              <a:rPr lang="zh-CN" altLang="en-US" b="1" dirty="0"/>
              <a:t>开源实现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D1D1715-5934-46E5-A081-73C0149AF3D5}"/>
              </a:ext>
            </a:extLst>
          </p:cNvPr>
          <p:cNvSpPr txBox="1">
            <a:spLocks/>
          </p:cNvSpPr>
          <p:nvPr/>
        </p:nvSpPr>
        <p:spPr bwMode="gray">
          <a:xfrm>
            <a:off x="335501" y="986673"/>
            <a:ext cx="4236499" cy="496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 err="1">
                <a:latin typeface="+mn-ea"/>
                <a:ea typeface="+mn-ea"/>
              </a:rPr>
              <a:t>vsomeip</a:t>
            </a:r>
            <a:r>
              <a:rPr lang="zh-CN" altLang="en-US" sz="1800" kern="0" dirty="0">
                <a:latin typeface="+mn-ea"/>
                <a:ea typeface="+mn-ea"/>
              </a:rPr>
              <a:t>应用可以通过</a:t>
            </a:r>
            <a:r>
              <a:rPr lang="en-US" altLang="zh-CN" sz="1800" kern="0" dirty="0">
                <a:latin typeface="+mn-ea"/>
                <a:ea typeface="+mn-ea"/>
              </a:rPr>
              <a:t>json</a:t>
            </a:r>
            <a:r>
              <a:rPr lang="zh-CN" altLang="en-US" sz="1800" kern="0" dirty="0">
                <a:latin typeface="+mn-ea"/>
                <a:ea typeface="+mn-ea"/>
              </a:rPr>
              <a:t>文件来进行配置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例如自身的地址、应用名称、是否负责启动</a:t>
            </a:r>
            <a:r>
              <a:rPr lang="en-US" altLang="zh-CN" sz="1800" kern="0" dirty="0">
                <a:latin typeface="+mn-ea"/>
                <a:ea typeface="+mn-ea"/>
              </a:rPr>
              <a:t>Routing Manager</a:t>
            </a:r>
            <a:r>
              <a:rPr lang="zh-CN" altLang="en-US" sz="1800" kern="0" dirty="0">
                <a:latin typeface="+mn-ea"/>
                <a:ea typeface="+mn-ea"/>
              </a:rPr>
              <a:t>、日志信息、</a:t>
            </a:r>
            <a:r>
              <a:rPr lang="en-US" altLang="zh-CN" sz="1800" kern="0" dirty="0">
                <a:latin typeface="+mn-ea"/>
                <a:ea typeface="+mn-ea"/>
              </a:rPr>
              <a:t>SD</a:t>
            </a:r>
            <a:r>
              <a:rPr lang="zh-CN" altLang="en-US" sz="1800" kern="0" dirty="0">
                <a:latin typeface="+mn-ea"/>
                <a:ea typeface="+mn-ea"/>
              </a:rPr>
              <a:t>广播地址、广播间隔；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en-US" altLang="zh-CN" sz="1800" kern="0" dirty="0">
                <a:latin typeface="+mn-ea"/>
                <a:ea typeface="+mn-ea"/>
              </a:rPr>
              <a:t>Console</a:t>
            </a:r>
            <a:r>
              <a:rPr lang="zh-CN" altLang="en-US" sz="1800" kern="0" dirty="0">
                <a:latin typeface="+mn-ea"/>
                <a:ea typeface="+mn-ea"/>
              </a:rPr>
              <a:t>等于</a:t>
            </a:r>
            <a:r>
              <a:rPr lang="en-US" altLang="zh-CN" sz="1800" kern="0" dirty="0">
                <a:latin typeface="+mn-ea"/>
                <a:ea typeface="+mn-ea"/>
              </a:rPr>
              <a:t>True</a:t>
            </a:r>
            <a:r>
              <a:rPr lang="zh-CN" altLang="en-US" sz="1800" kern="0" dirty="0">
                <a:latin typeface="+mn-ea"/>
                <a:ea typeface="+mn-ea"/>
              </a:rPr>
              <a:t>时，可以在控制台显示日志；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服务器应该指定实例信息，</a:t>
            </a:r>
            <a:r>
              <a:rPr lang="en-US" altLang="zh-CN" sz="1800" kern="0" dirty="0">
                <a:latin typeface="+mn-ea"/>
                <a:ea typeface="+mn-ea"/>
              </a:rPr>
              <a:t>Service-ID</a:t>
            </a:r>
            <a:r>
              <a:rPr lang="zh-CN" altLang="en-US" sz="1800" kern="0" dirty="0">
                <a:latin typeface="+mn-ea"/>
                <a:ea typeface="+mn-ea"/>
              </a:rPr>
              <a:t>、</a:t>
            </a:r>
            <a:r>
              <a:rPr lang="en-US" altLang="zh-CN" sz="1800" kern="0" dirty="0">
                <a:latin typeface="+mn-ea"/>
                <a:ea typeface="+mn-ea"/>
              </a:rPr>
              <a:t>Instance-ID</a:t>
            </a:r>
            <a:r>
              <a:rPr lang="zh-CN" altLang="en-US" sz="1800" kern="0" dirty="0">
                <a:latin typeface="+mn-ea"/>
                <a:ea typeface="+mn-ea"/>
              </a:rPr>
              <a:t>，端口号（</a:t>
            </a:r>
            <a:r>
              <a:rPr lang="en-US" altLang="zh-CN" sz="1800" kern="0" dirty="0" err="1">
                <a:latin typeface="+mn-ea"/>
                <a:ea typeface="+mn-ea"/>
              </a:rPr>
              <a:t>unreliable:UDP</a:t>
            </a:r>
            <a:r>
              <a:rPr lang="zh-CN" altLang="en-US" sz="1800" kern="0" dirty="0">
                <a:latin typeface="+mn-ea"/>
                <a:ea typeface="+mn-ea"/>
              </a:rPr>
              <a:t>、</a:t>
            </a:r>
            <a:r>
              <a:rPr lang="en-US" altLang="zh-CN" sz="1800" kern="0" dirty="0" err="1">
                <a:latin typeface="+mn-ea"/>
                <a:ea typeface="+mn-ea"/>
              </a:rPr>
              <a:t>reliable:TCP</a:t>
            </a:r>
            <a:r>
              <a:rPr lang="zh-CN" altLang="en-US" sz="1800" kern="0" dirty="0">
                <a:latin typeface="+mn-ea"/>
                <a:ea typeface="+mn-ea"/>
              </a:rPr>
              <a:t>）</a:t>
            </a:r>
            <a:endParaRPr lang="en-US" altLang="ja-JP" sz="1800" kern="0" dirty="0">
              <a:latin typeface="+mn-ea"/>
              <a:ea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4C077DD-466A-443C-99E7-87E5C48B9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803154"/>
            <a:ext cx="4095012" cy="5757600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B4C850-23A0-4DF3-8DC0-5E82B7BC5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30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159297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8434585" cy="693738"/>
          </a:xfrm>
        </p:spPr>
        <p:txBody>
          <a:bodyPr/>
          <a:lstStyle/>
          <a:p>
            <a:r>
              <a:rPr lang="en-US" altLang="zh-CN" dirty="0"/>
              <a:t>SOME/IP </a:t>
            </a:r>
            <a:r>
              <a:rPr lang="zh-CN" altLang="en-US" dirty="0"/>
              <a:t>学习计划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D1D1715-5934-46E5-A081-73C0149AF3D5}"/>
              </a:ext>
            </a:extLst>
          </p:cNvPr>
          <p:cNvSpPr txBox="1">
            <a:spLocks/>
          </p:cNvSpPr>
          <p:nvPr/>
        </p:nvSpPr>
        <p:spPr bwMode="gray">
          <a:xfrm>
            <a:off x="335501" y="986673"/>
            <a:ext cx="8340955" cy="496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 err="1">
                <a:latin typeface="+mn-ea"/>
                <a:ea typeface="+mn-ea"/>
              </a:rPr>
              <a:t>vsomeip</a:t>
            </a:r>
            <a:r>
              <a:rPr lang="zh-CN" altLang="en-US" sz="1800" kern="0" dirty="0">
                <a:latin typeface="+mn-ea"/>
                <a:ea typeface="+mn-ea"/>
              </a:rPr>
              <a:t>代码框架、实际应用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en-US" altLang="zh-CN" sz="1800" kern="0" dirty="0">
                <a:latin typeface="+mn-ea"/>
                <a:ea typeface="+mn-ea"/>
              </a:rPr>
              <a:t>SOME/IP</a:t>
            </a:r>
            <a:r>
              <a:rPr lang="zh-CN" altLang="en-US" sz="1800" kern="0" dirty="0">
                <a:latin typeface="+mn-ea"/>
                <a:ea typeface="+mn-ea"/>
              </a:rPr>
              <a:t>协议的</a:t>
            </a:r>
            <a:r>
              <a:rPr lang="en-US" altLang="zh-CN" sz="1800" kern="0" dirty="0">
                <a:latin typeface="+mn-ea"/>
                <a:ea typeface="+mn-ea"/>
              </a:rPr>
              <a:t>Serialization</a:t>
            </a:r>
            <a:r>
              <a:rPr lang="zh-CN" altLang="en-US" sz="1800" kern="0" dirty="0">
                <a:latin typeface="+mn-ea"/>
                <a:ea typeface="+mn-ea"/>
              </a:rPr>
              <a:t>规则</a:t>
            </a:r>
            <a:endParaRPr lang="en-US" altLang="ja-JP" sz="1800" kern="0" dirty="0">
              <a:latin typeface="+mn-ea"/>
              <a:ea typeface="+mn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739669-F62F-419C-8CFC-A347ADC7D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31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755896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220" name="Group 4" descr="Message Lockup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9221" name="Rectangle 5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9222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49223" name="AutoShape 7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4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5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6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7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8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0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2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4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7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0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2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3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4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5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6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7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8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9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0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1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2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3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32</a:t>
            </a:fld>
            <a:endParaRPr lang="de-DE" altLang="ja-JP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SOME/IP in AUTOSAR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2006B215-CEAA-4CA9-8A8F-BFAD5D9E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043" y="2420888"/>
            <a:ext cx="5442957" cy="3960440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C46B6C3-9AEC-4A11-B4E6-65D0ECD0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7716093" cy="2847081"/>
          </a:xfrm>
        </p:spPr>
        <p:txBody>
          <a:bodyPr/>
          <a:lstStyle/>
          <a:p>
            <a:r>
              <a:rPr kumimoji="1" lang="en-US" altLang="zh-CN" sz="1800" dirty="0">
                <a:latin typeface="+mn-ea"/>
                <a:ea typeface="+mn-ea"/>
              </a:rPr>
              <a:t>SWC</a:t>
            </a:r>
            <a:r>
              <a:rPr lang="zh-CN" altLang="en-US" sz="1800" dirty="0">
                <a:latin typeface="+mn-ea"/>
                <a:ea typeface="+mn-ea"/>
              </a:rPr>
              <a:t>将</a:t>
            </a:r>
            <a:r>
              <a:rPr kumimoji="1" lang="zh-CN" altLang="en-US" sz="1800" dirty="0">
                <a:latin typeface="+mn-ea"/>
                <a:ea typeface="+mn-ea"/>
              </a:rPr>
              <a:t>数据在应用从发送到</a:t>
            </a:r>
            <a:r>
              <a:rPr kumimoji="1" lang="en-US" altLang="zh-CN" sz="1800" dirty="0">
                <a:latin typeface="+mn-ea"/>
                <a:ea typeface="+mn-ea"/>
              </a:rPr>
              <a:t>RTE</a:t>
            </a:r>
            <a:r>
              <a:rPr kumimoji="1" lang="zh-CN" altLang="en-US" sz="1800" dirty="0">
                <a:latin typeface="+mn-ea"/>
                <a:ea typeface="+mn-ea"/>
              </a:rPr>
              <a:t>层；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en-US" altLang="zh-CN" sz="1800" dirty="0">
                <a:latin typeface="+mn-ea"/>
                <a:ea typeface="+mn-ea"/>
              </a:rPr>
              <a:t>RTE</a:t>
            </a:r>
            <a:r>
              <a:rPr kumimoji="1" lang="zh-CN" altLang="en-US" sz="1800" dirty="0">
                <a:latin typeface="+mn-ea"/>
                <a:ea typeface="+mn-ea"/>
              </a:rPr>
              <a:t>层调用</a:t>
            </a:r>
            <a:r>
              <a:rPr kumimoji="1" lang="en-US" altLang="zh-CN" sz="1800" dirty="0">
                <a:latin typeface="+mn-ea"/>
                <a:ea typeface="+mn-ea"/>
              </a:rPr>
              <a:t>SOME/IP Transformer</a:t>
            </a:r>
            <a:r>
              <a:rPr kumimoji="1" lang="zh-CN" altLang="en-US" sz="1800" dirty="0">
                <a:latin typeface="+mn-ea"/>
                <a:ea typeface="+mn-ea"/>
              </a:rPr>
              <a:t>，执行可配置的数据序列化（</a:t>
            </a:r>
            <a:r>
              <a:rPr kumimoji="1" lang="en-US" altLang="zh-CN" sz="1800" dirty="0">
                <a:latin typeface="+mn-ea"/>
                <a:ea typeface="+mn-ea"/>
              </a:rPr>
              <a:t>Serialize</a:t>
            </a:r>
            <a:r>
              <a:rPr kumimoji="1" lang="zh-CN" altLang="en-US" sz="1800" dirty="0">
                <a:latin typeface="+mn-ea"/>
                <a:ea typeface="+mn-ea"/>
              </a:rPr>
              <a:t>）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en-US" altLang="ja-JP" sz="1800" dirty="0">
                <a:latin typeface="+mn-ea"/>
                <a:ea typeface="+mn-ea"/>
              </a:rPr>
              <a:t>SOME/IP Serializer</a:t>
            </a:r>
            <a:r>
              <a:rPr kumimoji="1" lang="ja-JP" altLang="en-US" sz="1800" dirty="0">
                <a:latin typeface="+mn-ea"/>
                <a:ea typeface="+mn-ea"/>
              </a:rPr>
              <a:t>将结构体形式的数据序列化为线性结构的数据</a:t>
            </a:r>
            <a:r>
              <a:rPr kumimoji="1" lang="zh-CN" altLang="en-US" sz="1800" dirty="0">
                <a:latin typeface="+mn-ea"/>
                <a:ea typeface="+mn-ea"/>
              </a:rPr>
              <a:t>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ja-JP" altLang="en-US" sz="1800" dirty="0">
                <a:latin typeface="+mn-ea"/>
                <a:ea typeface="+mn-ea"/>
              </a:rPr>
              <a:t>数据经过</a:t>
            </a:r>
            <a:r>
              <a:rPr kumimoji="1" lang="en-US" altLang="ja-JP" sz="1800" dirty="0">
                <a:latin typeface="+mn-ea"/>
                <a:ea typeface="+mn-ea"/>
              </a:rPr>
              <a:t>SOME/IP Serializer</a:t>
            </a:r>
            <a:r>
              <a:rPr kumimoji="1" lang="ja-JP" altLang="en-US" sz="1800" dirty="0">
                <a:latin typeface="+mn-ea"/>
                <a:ea typeface="+mn-ea"/>
              </a:rPr>
              <a:t>序列化后，被传输到服务层的</a:t>
            </a:r>
            <a:r>
              <a:rPr kumimoji="1" lang="en-US" altLang="ja-JP" sz="1800" dirty="0">
                <a:latin typeface="+mn-ea"/>
                <a:ea typeface="+mn-ea"/>
              </a:rPr>
              <a:t>COM</a:t>
            </a:r>
            <a:r>
              <a:rPr kumimoji="1" lang="ja-JP" altLang="en-US" sz="1800" dirty="0">
                <a:latin typeface="+mn-ea"/>
                <a:ea typeface="+mn-ea"/>
              </a:rPr>
              <a:t>模块</a:t>
            </a:r>
            <a:r>
              <a:rPr kumimoji="1" lang="zh-CN" altLang="en-US" sz="1800" dirty="0">
                <a:latin typeface="+mn-ea"/>
                <a:ea typeface="+mn-ea"/>
              </a:rPr>
              <a:t>；</a:t>
            </a:r>
            <a:endParaRPr kumimoji="1" lang="en-US" altLang="zh-CN" sz="1800" dirty="0">
              <a:latin typeface="+mn-ea"/>
              <a:ea typeface="+mn-ea"/>
            </a:endParaRPr>
          </a:p>
          <a:p>
            <a:r>
              <a:rPr kumimoji="1" lang="zh-CN" altLang="en-US" sz="1800" dirty="0">
                <a:latin typeface="+mn-ea"/>
                <a:ea typeface="+mn-ea"/>
              </a:rPr>
              <a:t>最后</a:t>
            </a:r>
            <a:r>
              <a:rPr lang="zh-CN" altLang="en-US" sz="1800" dirty="0">
                <a:latin typeface="+mn-ea"/>
                <a:ea typeface="+mn-ea"/>
              </a:rPr>
              <a:t>经</a:t>
            </a:r>
            <a:r>
              <a:rPr lang="en-US" altLang="zh-CN" sz="1800" dirty="0" err="1">
                <a:latin typeface="+mn-ea"/>
                <a:ea typeface="+mn-ea"/>
              </a:rPr>
              <a:t>PduR</a:t>
            </a:r>
            <a:r>
              <a:rPr lang="zh-CN" altLang="en-US" sz="1800" dirty="0">
                <a:latin typeface="+mn-ea"/>
                <a:ea typeface="+mn-ea"/>
              </a:rPr>
              <a:t>路由到以太网进行数据；</a:t>
            </a:r>
            <a:endParaRPr kumimoji="1" lang="ja-JP" altLang="en-US" sz="1800" dirty="0">
              <a:latin typeface="+mn-ea"/>
              <a:ea typeface="+mn-ea"/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F8FDAE6F-D49F-4CAB-ADD2-6F44D2F8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8" y="3068960"/>
            <a:ext cx="3706813" cy="199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3A076-BD86-4D75-BB18-E8DCFC234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916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Header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7CE710-07B5-47E9-87C0-3FA2B3E5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1" y="764704"/>
            <a:ext cx="8652197" cy="3252934"/>
          </a:xfrm>
          <a:prstGeom prst="rect">
            <a:avLst/>
          </a:prstGeom>
        </p:spPr>
      </p:pic>
      <p:pic>
        <p:nvPicPr>
          <p:cNvPr id="7" name="图片 1">
            <a:extLst>
              <a:ext uri="{FF2B5EF4-FFF2-40B4-BE49-F238E27FC236}">
                <a16:creationId xmlns:a16="http://schemas.microsoft.com/office/drawing/2014/main" id="{17C2ADF2-A403-46DF-A500-2DEA2389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222205"/>
            <a:ext cx="5353797" cy="276264"/>
          </a:xfrm>
          <a:prstGeom prst="rect">
            <a:avLst/>
          </a:prstGeom>
        </p:spPr>
      </p:pic>
      <p:pic>
        <p:nvPicPr>
          <p:cNvPr id="8" name="图片 4">
            <a:extLst>
              <a:ext uri="{FF2B5EF4-FFF2-40B4-BE49-F238E27FC236}">
                <a16:creationId xmlns:a16="http://schemas.microsoft.com/office/drawing/2014/main" id="{917F2BFE-70F6-4FAF-BE8D-50BA52CA4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4653136"/>
            <a:ext cx="5363323" cy="276264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0DEE8FD-BBD5-4595-AB05-B458D96E7368}"/>
              </a:ext>
            </a:extLst>
          </p:cNvPr>
          <p:cNvGrpSpPr/>
          <p:nvPr/>
        </p:nvGrpSpPr>
        <p:grpSpPr>
          <a:xfrm>
            <a:off x="169862" y="1268760"/>
            <a:ext cx="2241898" cy="3312368"/>
            <a:chOff x="169862" y="1628800"/>
            <a:chExt cx="2241898" cy="3312368"/>
          </a:xfrm>
        </p:grpSpPr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B09C1AA-E2EA-4CD2-B809-502B89335800}"/>
                </a:ext>
              </a:extLst>
            </p:cNvPr>
            <p:cNvCxnSpPr/>
            <p:nvPr/>
          </p:nvCxnSpPr>
          <p:spPr bwMode="auto">
            <a:xfrm flipH="1">
              <a:off x="169863" y="1628800"/>
              <a:ext cx="2241897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B1D2C666-85B1-4569-B3BA-6FF5F9BB175E}"/>
                </a:ext>
              </a:extLst>
            </p:cNvPr>
            <p:cNvCxnSpPr/>
            <p:nvPr/>
          </p:nvCxnSpPr>
          <p:spPr bwMode="auto">
            <a:xfrm rot="16200000" flipH="1">
              <a:off x="-1409489" y="3208151"/>
              <a:ext cx="3312368" cy="153665"/>
            </a:xfrm>
            <a:prstGeom prst="bentConnector3">
              <a:avLst>
                <a:gd name="adj1" fmla="val 99893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17" name="图片 7">
            <a:extLst>
              <a:ext uri="{FF2B5EF4-FFF2-40B4-BE49-F238E27FC236}">
                <a16:creationId xmlns:a16="http://schemas.microsoft.com/office/drawing/2014/main" id="{5558EA71-2B9C-4E93-895F-10462F7918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824" y="5001408"/>
            <a:ext cx="4582164" cy="285790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C8B3508-DDFA-4F5F-9ED3-A436D669704A}"/>
              </a:ext>
            </a:extLst>
          </p:cNvPr>
          <p:cNvGrpSpPr/>
          <p:nvPr/>
        </p:nvGrpSpPr>
        <p:grpSpPr>
          <a:xfrm>
            <a:off x="5868144" y="2276872"/>
            <a:ext cx="2957946" cy="2867430"/>
            <a:chOff x="5868145" y="2276871"/>
            <a:chExt cx="2957946" cy="2867430"/>
          </a:xfrm>
        </p:grpSpPr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9D85B98D-6089-45F0-A729-5EAB26576D79}"/>
                </a:ext>
              </a:extLst>
            </p:cNvPr>
            <p:cNvCxnSpPr/>
            <p:nvPr/>
          </p:nvCxnSpPr>
          <p:spPr bwMode="auto">
            <a:xfrm>
              <a:off x="5868145" y="2276871"/>
              <a:ext cx="2957946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B53AAD2-9726-49A2-86A3-69269C0B58FC}"/>
                </a:ext>
              </a:extLst>
            </p:cNvPr>
            <p:cNvCxnSpPr>
              <a:endCxn id="17" idx="3"/>
            </p:cNvCxnSpPr>
            <p:nvPr/>
          </p:nvCxnSpPr>
          <p:spPr bwMode="auto">
            <a:xfrm rot="5400000">
              <a:off x="6990517" y="3314345"/>
              <a:ext cx="2867429" cy="792484"/>
            </a:xfrm>
            <a:prstGeom prst="bentConnector2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D2E4B683-964C-442C-8611-5B064BB5E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57" y="5569926"/>
            <a:ext cx="3995936" cy="268897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322C89A-99F1-48BF-9C20-51F006D0DE0D}"/>
              </a:ext>
            </a:extLst>
          </p:cNvPr>
          <p:cNvCxnSpPr>
            <a:stCxn id="17" idx="2"/>
            <a:endCxn id="24" idx="3"/>
          </p:cNvCxnSpPr>
          <p:nvPr/>
        </p:nvCxnSpPr>
        <p:spPr bwMode="auto">
          <a:xfrm rot="5400000">
            <a:off x="5275512" y="5242980"/>
            <a:ext cx="417177" cy="505613"/>
          </a:xfrm>
          <a:prstGeom prst="bentConnector2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937A1-B969-4FE8-9C0F-DF3E66C52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4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388268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Header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C71899-C7F8-45F2-B915-7BCFF5E8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1" y="764704"/>
            <a:ext cx="8652197" cy="32529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E8F59A-93C8-448E-9BC2-7E2E33ACE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01" y="4035901"/>
            <a:ext cx="5663389" cy="2511481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D9943C2-57E2-4F3C-818A-43653C1635A7}"/>
              </a:ext>
            </a:extLst>
          </p:cNvPr>
          <p:cNvCxnSpPr/>
          <p:nvPr/>
        </p:nvCxnSpPr>
        <p:spPr bwMode="auto">
          <a:xfrm>
            <a:off x="6012160" y="2708920"/>
            <a:ext cx="360040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D19EE0E-F864-4109-A11D-E9890380CFFB}"/>
              </a:ext>
            </a:extLst>
          </p:cNvPr>
          <p:cNvCxnSpPr>
            <a:endCxn id="5" idx="3"/>
          </p:cNvCxnSpPr>
          <p:nvPr/>
        </p:nvCxnSpPr>
        <p:spPr bwMode="auto">
          <a:xfrm rot="5400000">
            <a:off x="4849384" y="3768826"/>
            <a:ext cx="2582722" cy="462910"/>
          </a:xfrm>
          <a:prstGeom prst="bentConnector2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A05606-A601-419D-A432-4862523F1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5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03078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Header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C71899-C7F8-45F2-B915-7BCFF5E87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1" y="764704"/>
            <a:ext cx="8652197" cy="3252934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8C5565F-D9DA-4606-870A-A52C93042FDE}"/>
              </a:ext>
            </a:extLst>
          </p:cNvPr>
          <p:cNvGrpSpPr/>
          <p:nvPr/>
        </p:nvGrpSpPr>
        <p:grpSpPr>
          <a:xfrm>
            <a:off x="7796534" y="2726276"/>
            <a:ext cx="462910" cy="1985499"/>
            <a:chOff x="5909291" y="2708919"/>
            <a:chExt cx="462910" cy="1985499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BD9943C2-57E2-4F3C-818A-43653C1635A7}"/>
                </a:ext>
              </a:extLst>
            </p:cNvPr>
            <p:cNvCxnSpPr/>
            <p:nvPr/>
          </p:nvCxnSpPr>
          <p:spPr bwMode="auto">
            <a:xfrm>
              <a:off x="6012160" y="2708920"/>
              <a:ext cx="360040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コネクタ: カギ線 8">
              <a:extLst>
                <a:ext uri="{FF2B5EF4-FFF2-40B4-BE49-F238E27FC236}">
                  <a16:creationId xmlns:a16="http://schemas.microsoft.com/office/drawing/2014/main" id="{0D19EE0E-F864-4109-A11D-E9890380CFFB}"/>
                </a:ext>
              </a:extLst>
            </p:cNvPr>
            <p:cNvCxnSpPr>
              <a:cxnSpLocks/>
              <a:endCxn id="6" idx="3"/>
            </p:cNvCxnSpPr>
            <p:nvPr/>
          </p:nvCxnSpPr>
          <p:spPr bwMode="auto">
            <a:xfrm rot="5400000">
              <a:off x="5147996" y="3470214"/>
              <a:ext cx="1985499" cy="462910"/>
            </a:xfrm>
            <a:prstGeom prst="bentConnector2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1E0263CB-9664-445C-AA65-B93F1443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901" y="4090192"/>
            <a:ext cx="5688632" cy="124316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CFE9F4-353F-412A-89AC-59977975A3B3}"/>
              </a:ext>
            </a:extLst>
          </p:cNvPr>
          <p:cNvSpPr txBox="1"/>
          <p:nvPr/>
        </p:nvSpPr>
        <p:spPr>
          <a:xfrm>
            <a:off x="395536" y="5517232"/>
            <a:ext cx="7776864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ea typeface="+mn-ea"/>
              </a:rPr>
              <a:t>请求消息、通知消息的</a:t>
            </a:r>
            <a:r>
              <a:rPr lang="en-US" altLang="zh-CN" dirty="0">
                <a:latin typeface="+mn-ea"/>
                <a:ea typeface="+mn-ea"/>
              </a:rPr>
              <a:t>Return Code</a:t>
            </a:r>
            <a:r>
              <a:rPr lang="zh-CN" altLang="en-US" dirty="0">
                <a:latin typeface="+mn-ea"/>
                <a:ea typeface="+mn-ea"/>
              </a:rPr>
              <a:t>固定为</a:t>
            </a:r>
            <a:r>
              <a:rPr lang="en-US" altLang="zh-CN" dirty="0">
                <a:latin typeface="+mn-ea"/>
                <a:ea typeface="+mn-ea"/>
              </a:rPr>
              <a:t>0x00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7A8FDB-C551-44D4-912F-1028C6DF9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3046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TP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CFE9F4-353F-412A-89AC-59977975A3B3}"/>
              </a:ext>
            </a:extLst>
          </p:cNvPr>
          <p:cNvSpPr txBox="1"/>
          <p:nvPr/>
        </p:nvSpPr>
        <p:spPr>
          <a:xfrm>
            <a:off x="210493" y="836712"/>
            <a:ext cx="7776864" cy="2876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en-US" altLang="zh-CN" dirty="0"/>
              <a:t>Transporting large SOME/IP messages of UDP (SOME/IP-TP)</a:t>
            </a:r>
            <a:endParaRPr lang="zh-CN" altLang="en-US" dirty="0"/>
          </a:p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AUTOSAR 4.3</a:t>
            </a:r>
            <a:r>
              <a:rPr lang="zh-CN" altLang="en-US" dirty="0">
                <a:latin typeface="+mn-ea"/>
                <a:ea typeface="+mn-ea"/>
              </a:rPr>
              <a:t>获得实现：解决</a:t>
            </a:r>
            <a:r>
              <a:rPr lang="en-US" altLang="zh-CN" dirty="0">
                <a:latin typeface="+mn-ea"/>
                <a:ea typeface="+mn-ea"/>
              </a:rPr>
              <a:t>UDP</a:t>
            </a:r>
            <a:r>
              <a:rPr lang="zh-CN" altLang="en-US" dirty="0">
                <a:latin typeface="+mn-ea"/>
                <a:ea typeface="+mn-ea"/>
              </a:rPr>
              <a:t>不能传输超大数据报文</a:t>
            </a:r>
            <a:r>
              <a:rPr lang="en-US" altLang="zh-CN" dirty="0">
                <a:latin typeface="+mn-ea"/>
                <a:ea typeface="+mn-ea"/>
              </a:rPr>
              <a:t>(&gt; 1400 Bytes)</a:t>
            </a:r>
            <a:r>
              <a:rPr lang="zh-CN" altLang="en-US" dirty="0">
                <a:latin typeface="+mn-ea"/>
                <a:ea typeface="+mn-ea"/>
              </a:rPr>
              <a:t>的问题；</a:t>
            </a:r>
            <a:endParaRPr lang="en-US" altLang="zh-CN" dirty="0">
              <a:latin typeface="+mn-ea"/>
              <a:ea typeface="+mn-ea"/>
            </a:endParaRPr>
          </a:p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ea typeface="+mn-ea"/>
              </a:rPr>
              <a:t>将</a:t>
            </a:r>
            <a:r>
              <a:rPr lang="en-US" altLang="zh-CN" dirty="0">
                <a:latin typeface="+mn-ea"/>
                <a:ea typeface="+mn-ea"/>
              </a:rPr>
              <a:t>Message Type</a:t>
            </a:r>
            <a:r>
              <a:rPr lang="zh-CN" altLang="en-US" dirty="0">
                <a:latin typeface="+mn-ea"/>
                <a:ea typeface="+mn-ea"/>
              </a:rPr>
              <a:t>中的</a:t>
            </a:r>
            <a:r>
              <a:rPr lang="en-US" altLang="zh-CN" dirty="0">
                <a:latin typeface="+mn-ea"/>
                <a:ea typeface="+mn-ea"/>
              </a:rPr>
              <a:t>TP-Flag</a:t>
            </a:r>
            <a:r>
              <a:rPr lang="zh-CN" altLang="en-US" dirty="0">
                <a:latin typeface="+mn-ea"/>
                <a:ea typeface="+mn-ea"/>
              </a:rPr>
              <a:t>设置为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；</a:t>
            </a:r>
            <a:endParaRPr lang="en-US" altLang="zh-CN" dirty="0">
              <a:latin typeface="+mn-ea"/>
              <a:ea typeface="+mn-ea"/>
            </a:endParaRPr>
          </a:p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ea typeface="+mn-ea"/>
              </a:rPr>
              <a:t>在原</a:t>
            </a:r>
            <a:r>
              <a:rPr lang="en-US" altLang="zh-CN" dirty="0">
                <a:latin typeface="+mn-ea"/>
                <a:ea typeface="+mn-ea"/>
              </a:rPr>
              <a:t>Payload</a:t>
            </a:r>
            <a:r>
              <a:rPr lang="zh-CN" altLang="en-US" dirty="0">
                <a:latin typeface="+mn-ea"/>
                <a:ea typeface="+mn-ea"/>
              </a:rPr>
              <a:t>位置的开始追加了</a:t>
            </a:r>
            <a:r>
              <a:rPr lang="en-US" altLang="zh-CN" dirty="0">
                <a:latin typeface="+mn-ea"/>
                <a:ea typeface="+mn-ea"/>
              </a:rPr>
              <a:t>Offset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Res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>
                <a:latin typeface="+mn-ea"/>
                <a:ea typeface="+mn-ea"/>
              </a:rPr>
              <a:t>More </a:t>
            </a:r>
            <a:r>
              <a:rPr lang="en-US" altLang="zh-CN" dirty="0" err="1">
                <a:latin typeface="+mn-ea"/>
                <a:ea typeface="+mn-ea"/>
              </a:rPr>
              <a:t>Segement</a:t>
            </a:r>
            <a:r>
              <a:rPr lang="en-US" altLang="zh-CN" dirty="0">
                <a:latin typeface="+mn-ea"/>
                <a:ea typeface="+mn-ea"/>
              </a:rPr>
              <a:t> Flag</a:t>
            </a:r>
            <a:r>
              <a:rPr lang="zh-CN" altLang="en-US" dirty="0">
                <a:latin typeface="+mn-ea"/>
                <a:ea typeface="+mn-ea"/>
              </a:rPr>
              <a:t>字段；</a:t>
            </a:r>
            <a:endParaRPr lang="en-US" altLang="zh-CN" dirty="0">
              <a:latin typeface="+mn-ea"/>
              <a:ea typeface="+mn-ea"/>
            </a:endParaRPr>
          </a:p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r>
              <a:rPr lang="zh-CN" altLang="en-US" dirty="0">
                <a:latin typeface="+mn-ea"/>
                <a:ea typeface="+mn-ea"/>
              </a:rPr>
              <a:t>除最后一个</a:t>
            </a:r>
            <a:r>
              <a:rPr lang="en-US" altLang="zh-CN" dirty="0">
                <a:latin typeface="+mn-ea"/>
                <a:ea typeface="+mn-ea"/>
              </a:rPr>
              <a:t>Segment</a:t>
            </a:r>
            <a:r>
              <a:rPr lang="zh-CN" altLang="en-US" dirty="0">
                <a:latin typeface="+mn-ea"/>
                <a:ea typeface="+mn-ea"/>
              </a:rPr>
              <a:t>外，其余</a:t>
            </a:r>
            <a:r>
              <a:rPr lang="en-US" altLang="zh-CN" dirty="0">
                <a:latin typeface="+mn-ea"/>
                <a:ea typeface="+mn-ea"/>
              </a:rPr>
              <a:t>Segment</a:t>
            </a:r>
            <a:r>
              <a:rPr lang="zh-CN" altLang="en-US" dirty="0">
                <a:latin typeface="+mn-ea"/>
                <a:ea typeface="+mn-ea"/>
              </a:rPr>
              <a:t>的“</a:t>
            </a:r>
            <a:r>
              <a:rPr lang="en-US" altLang="zh-CN" dirty="0">
                <a:latin typeface="+mn-ea"/>
                <a:ea typeface="+mn-ea"/>
              </a:rPr>
              <a:t>More </a:t>
            </a:r>
            <a:r>
              <a:rPr lang="en-US" altLang="zh-CN" dirty="0" err="1">
                <a:latin typeface="+mn-ea"/>
                <a:ea typeface="+mn-ea"/>
              </a:rPr>
              <a:t>Segement</a:t>
            </a:r>
            <a:r>
              <a:rPr lang="en-US" altLang="zh-CN" dirty="0">
                <a:latin typeface="+mn-ea"/>
                <a:ea typeface="+mn-ea"/>
              </a:rPr>
              <a:t> Flag</a:t>
            </a:r>
            <a:r>
              <a:rPr lang="zh-CN" altLang="en-US" dirty="0">
                <a:latin typeface="+mn-ea"/>
                <a:ea typeface="+mn-ea"/>
              </a:rPr>
              <a:t>”设置为</a:t>
            </a:r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；</a:t>
            </a:r>
            <a:endParaRPr lang="en-US" altLang="zh-CN" dirty="0">
              <a:latin typeface="+mn-ea"/>
              <a:ea typeface="+mn-ea"/>
            </a:endParaRPr>
          </a:p>
          <a:p>
            <a:pPr marL="290513" indent="-290513" algn="l" defTabSz="457200" fontAlgn="base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</a:pP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7C3206A-EF73-486D-9CB7-99938015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14" y="3501008"/>
            <a:ext cx="7033771" cy="3070258"/>
          </a:xfrm>
          <a:prstGeom prst="rect">
            <a:avLst/>
          </a:prstGeom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6DEE7F-9C92-4761-AE6F-3ACCAAEA7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409312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SOME/IP TP</a:t>
            </a:r>
            <a:r>
              <a:rPr lang="zh-CN" altLang="en-US" dirty="0"/>
              <a:t>：</a:t>
            </a:r>
            <a:r>
              <a:rPr lang="en-US" altLang="zh-CN" dirty="0"/>
              <a:t>Example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F9A77CC8-0D4F-4D56-B3B9-CA2F61F52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13" y="944414"/>
            <a:ext cx="6360529" cy="2629019"/>
          </a:xfrm>
          <a:prstGeom prst="rect">
            <a:avLst/>
          </a:prstGeom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265EB190-66A6-4759-9C1C-7F4BDF5BB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3" y="4437112"/>
            <a:ext cx="8841831" cy="1777404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3687CB9A-DEF5-4D40-8EA2-DC8FDEE26F72}"/>
              </a:ext>
            </a:extLst>
          </p:cNvPr>
          <p:cNvSpPr/>
          <p:nvPr/>
        </p:nvSpPr>
        <p:spPr bwMode="auto">
          <a:xfrm>
            <a:off x="4211960" y="3661507"/>
            <a:ext cx="216024" cy="755357"/>
          </a:xfrm>
          <a:prstGeom prst="downArrow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06E04-7667-485A-8D08-2E819D97E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8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17393580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presentation_cn_r">
  <a:themeElements>
    <a:clrScheme name="F_Tool_2_EN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自定义 3">
      <a:majorFont>
        <a:latin typeface="Fujitsu Sans Medium"/>
        <a:ea typeface="微软雅黑"/>
        <a:cs typeface=""/>
      </a:majorFont>
      <a:minorFont>
        <a:latin typeface="Fujitsu San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F_Tool_2_EN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presentation_cn_r</Template>
  <TotalTime>0</TotalTime>
  <Words>2074</Words>
  <Application>Microsoft Office PowerPoint</Application>
  <PresentationFormat>画面に合わせる (4:3)</PresentationFormat>
  <Paragraphs>312</Paragraphs>
  <Slides>33</Slides>
  <Notes>32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45" baseType="lpstr">
      <vt:lpstr>Fujitsu Sans</vt:lpstr>
      <vt:lpstr>Meiryo UI</vt:lpstr>
      <vt:lpstr>Microsoft YaHei</vt:lpstr>
      <vt:lpstr>Microsoft YaHei</vt:lpstr>
      <vt:lpstr>ＭＳ Ｐゴシック</vt:lpstr>
      <vt:lpstr>ＭＳ 明朝</vt:lpstr>
      <vt:lpstr>song</vt:lpstr>
      <vt:lpstr>Arial</vt:lpstr>
      <vt:lpstr>Calibri</vt:lpstr>
      <vt:lpstr>Merriweather</vt:lpstr>
      <vt:lpstr>Wingdings</vt:lpstr>
      <vt:lpstr>presentation_cn_r</vt:lpstr>
      <vt:lpstr>AUTOSAR SOME/IP介绍</vt:lpstr>
      <vt:lpstr>SOME/IP定义</vt:lpstr>
      <vt:lpstr>SOME/IP定义</vt:lpstr>
      <vt:lpstr>SOME/IP in AUTOSAR</vt:lpstr>
      <vt:lpstr>SOME/IP Header</vt:lpstr>
      <vt:lpstr>SOME/IP Header</vt:lpstr>
      <vt:lpstr>SOME/IP Header</vt:lpstr>
      <vt:lpstr>SOME/IP TP</vt:lpstr>
      <vt:lpstr>SOME/IP TP：Example</vt:lpstr>
      <vt:lpstr>SOME/IP TP：Example</vt:lpstr>
      <vt:lpstr>SOME/IP Request/Response</vt:lpstr>
      <vt:lpstr>SOME/IP Fire&amp;Forget</vt:lpstr>
      <vt:lpstr>SOME/IP Notification Events</vt:lpstr>
      <vt:lpstr>SOME/IP Fields</vt:lpstr>
      <vt:lpstr>SOME/IP Serialization</vt:lpstr>
      <vt:lpstr>SOME/IP&lt;&gt;CAN and FlexRay Frames</vt:lpstr>
      <vt:lpstr>SOME/IP-SD</vt:lpstr>
      <vt:lpstr>SOME/IP-SD Message Format</vt:lpstr>
      <vt:lpstr>SOME/IP-SD Entry Format</vt:lpstr>
      <vt:lpstr>SOME/IP-SD Entry Format</vt:lpstr>
      <vt:lpstr>SOME/IP-SD Options Format</vt:lpstr>
      <vt:lpstr>SOME/IP-SD Options Format</vt:lpstr>
      <vt:lpstr>SOME/IP-SD Options Format</vt:lpstr>
      <vt:lpstr>SOME/IP-SD Example PDU</vt:lpstr>
      <vt:lpstr>SOME/IP-SD Server State Machine</vt:lpstr>
      <vt:lpstr>SOME/IP-SD Client State Machine</vt:lpstr>
      <vt:lpstr>SOME/IP-SD State Machine</vt:lpstr>
      <vt:lpstr>SOME/IP-SD Publish/Subscribe Example</vt:lpstr>
      <vt:lpstr>SOME/IP-SD Publish/Subscribe Example</vt:lpstr>
      <vt:lpstr>SOME/IP-SD 开源实现</vt:lpstr>
      <vt:lpstr>SOME/IP-SD 开源实现</vt:lpstr>
      <vt:lpstr>SOME/IP 学习计划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2011-07-01T08:21:12Z</dcterms:created>
  <dcterms:modified xsi:type="dcterms:W3CDTF">2021-10-20T06:09:15Z</dcterms:modified>
</cp:coreProperties>
</file>