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23"/>
  </p:notesMasterIdLst>
  <p:handoutMasterIdLst>
    <p:handoutMasterId r:id="rId24"/>
  </p:handoutMasterIdLst>
  <p:sldIdLst>
    <p:sldId id="535" r:id="rId2"/>
    <p:sldId id="1061" r:id="rId3"/>
    <p:sldId id="1063" r:id="rId4"/>
    <p:sldId id="1096" r:id="rId5"/>
    <p:sldId id="1677" r:id="rId6"/>
    <p:sldId id="1077" r:id="rId7"/>
    <p:sldId id="1679" r:id="rId8"/>
    <p:sldId id="1680" r:id="rId9"/>
    <p:sldId id="1681" r:id="rId10"/>
    <p:sldId id="1682" r:id="rId11"/>
    <p:sldId id="1683" r:id="rId12"/>
    <p:sldId id="1684" r:id="rId13"/>
    <p:sldId id="1685" r:id="rId14"/>
    <p:sldId id="1686" r:id="rId15"/>
    <p:sldId id="1687" r:id="rId16"/>
    <p:sldId id="1688" r:id="rId17"/>
    <p:sldId id="1689" r:id="rId18"/>
    <p:sldId id="1690" r:id="rId19"/>
    <p:sldId id="1691" r:id="rId20"/>
    <p:sldId id="1692" r:id="rId21"/>
    <p:sldId id="918" r:id="rId22"/>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3" name="作者" initials="A" lastIdx="0" clrIdx="6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FD9"/>
    <a:srgbClr val="267A08"/>
    <a:srgbClr val="FFFFFF"/>
    <a:srgbClr val="ED5563"/>
    <a:srgbClr val="EC8D0E"/>
    <a:srgbClr val="0000FF"/>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autoAdjust="0"/>
    <p:restoredTop sz="96274" autoAdjust="0"/>
  </p:normalViewPr>
  <p:slideViewPr>
    <p:cSldViewPr>
      <p:cViewPr>
        <p:scale>
          <a:sx n="100" d="100"/>
          <a:sy n="100" d="100"/>
        </p:scale>
        <p:origin x="1147" y="-101"/>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a:p>
        </p:txBody>
      </p:sp>
    </p:spTree>
    <p:extLst>
      <p:ext uri="{BB962C8B-B14F-4D97-AF65-F5344CB8AC3E}">
        <p14:creationId xmlns:p14="http://schemas.microsoft.com/office/powerpoint/2010/main" val="227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9</a:t>
            </a:fld>
            <a:endParaRPr lang="en-US" altLang="ja-JP"/>
          </a:p>
        </p:txBody>
      </p:sp>
    </p:spTree>
    <p:extLst>
      <p:ext uri="{BB962C8B-B14F-4D97-AF65-F5344CB8AC3E}">
        <p14:creationId xmlns:p14="http://schemas.microsoft.com/office/powerpoint/2010/main" val="4117828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10</a:t>
            </a:fld>
            <a:endParaRPr lang="en-US" altLang="ja-JP"/>
          </a:p>
        </p:txBody>
      </p:sp>
    </p:spTree>
    <p:extLst>
      <p:ext uri="{BB962C8B-B14F-4D97-AF65-F5344CB8AC3E}">
        <p14:creationId xmlns:p14="http://schemas.microsoft.com/office/powerpoint/2010/main" val="125763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11</a:t>
            </a:fld>
            <a:endParaRPr lang="en-US" altLang="ja-JP"/>
          </a:p>
        </p:txBody>
      </p:sp>
    </p:spTree>
    <p:extLst>
      <p:ext uri="{BB962C8B-B14F-4D97-AF65-F5344CB8AC3E}">
        <p14:creationId xmlns:p14="http://schemas.microsoft.com/office/powerpoint/2010/main" val="2264729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12</a:t>
            </a:fld>
            <a:endParaRPr lang="en-US" altLang="ja-JP"/>
          </a:p>
        </p:txBody>
      </p:sp>
    </p:spTree>
    <p:extLst>
      <p:ext uri="{BB962C8B-B14F-4D97-AF65-F5344CB8AC3E}">
        <p14:creationId xmlns:p14="http://schemas.microsoft.com/office/powerpoint/2010/main" val="1150178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13</a:t>
            </a:fld>
            <a:endParaRPr lang="en-US" altLang="ja-JP"/>
          </a:p>
        </p:txBody>
      </p:sp>
    </p:spTree>
    <p:extLst>
      <p:ext uri="{BB962C8B-B14F-4D97-AF65-F5344CB8AC3E}">
        <p14:creationId xmlns:p14="http://schemas.microsoft.com/office/powerpoint/2010/main" val="3984258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14</a:t>
            </a:fld>
            <a:endParaRPr lang="en-US" altLang="ja-JP"/>
          </a:p>
        </p:txBody>
      </p:sp>
    </p:spTree>
    <p:extLst>
      <p:ext uri="{BB962C8B-B14F-4D97-AF65-F5344CB8AC3E}">
        <p14:creationId xmlns:p14="http://schemas.microsoft.com/office/powerpoint/2010/main" val="545963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15</a:t>
            </a:fld>
            <a:endParaRPr lang="en-US" altLang="ja-JP"/>
          </a:p>
        </p:txBody>
      </p:sp>
    </p:spTree>
    <p:extLst>
      <p:ext uri="{BB962C8B-B14F-4D97-AF65-F5344CB8AC3E}">
        <p14:creationId xmlns:p14="http://schemas.microsoft.com/office/powerpoint/2010/main" val="611768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16</a:t>
            </a:fld>
            <a:endParaRPr lang="en-US" altLang="ja-JP"/>
          </a:p>
        </p:txBody>
      </p:sp>
    </p:spTree>
    <p:extLst>
      <p:ext uri="{BB962C8B-B14F-4D97-AF65-F5344CB8AC3E}">
        <p14:creationId xmlns:p14="http://schemas.microsoft.com/office/powerpoint/2010/main" val="282321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17</a:t>
            </a:fld>
            <a:endParaRPr lang="en-US" altLang="ja-JP"/>
          </a:p>
        </p:txBody>
      </p:sp>
    </p:spTree>
    <p:extLst>
      <p:ext uri="{BB962C8B-B14F-4D97-AF65-F5344CB8AC3E}">
        <p14:creationId xmlns:p14="http://schemas.microsoft.com/office/powerpoint/2010/main" val="40227874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18</a:t>
            </a:fld>
            <a:endParaRPr lang="en-US" altLang="ja-JP"/>
          </a:p>
        </p:txBody>
      </p:sp>
    </p:spTree>
    <p:extLst>
      <p:ext uri="{BB962C8B-B14F-4D97-AF65-F5344CB8AC3E}">
        <p14:creationId xmlns:p14="http://schemas.microsoft.com/office/powerpoint/2010/main" val="46473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1050099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19</a:t>
            </a:fld>
            <a:endParaRPr lang="en-US" altLang="ja-JP"/>
          </a:p>
        </p:txBody>
      </p:sp>
    </p:spTree>
    <p:extLst>
      <p:ext uri="{BB962C8B-B14F-4D97-AF65-F5344CB8AC3E}">
        <p14:creationId xmlns:p14="http://schemas.microsoft.com/office/powerpoint/2010/main" val="343896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a:t>
            </a:fld>
            <a:endParaRPr lang="en-US" altLang="ja-JP"/>
          </a:p>
        </p:txBody>
      </p:sp>
    </p:spTree>
    <p:extLst>
      <p:ext uri="{BB962C8B-B14F-4D97-AF65-F5344CB8AC3E}">
        <p14:creationId xmlns:p14="http://schemas.microsoft.com/office/powerpoint/2010/main" val="5920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2732251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4</a:t>
            </a:fld>
            <a:endParaRPr lang="en-US" altLang="ja-JP"/>
          </a:p>
        </p:txBody>
      </p:sp>
    </p:spTree>
    <p:extLst>
      <p:ext uri="{BB962C8B-B14F-4D97-AF65-F5344CB8AC3E}">
        <p14:creationId xmlns:p14="http://schemas.microsoft.com/office/powerpoint/2010/main" val="249215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5</a:t>
            </a:fld>
            <a:endParaRPr lang="en-US" altLang="ja-JP"/>
          </a:p>
        </p:txBody>
      </p:sp>
    </p:spTree>
    <p:extLst>
      <p:ext uri="{BB962C8B-B14F-4D97-AF65-F5344CB8AC3E}">
        <p14:creationId xmlns:p14="http://schemas.microsoft.com/office/powerpoint/2010/main" val="274462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6</a:t>
            </a:fld>
            <a:endParaRPr lang="en-US" altLang="ja-JP"/>
          </a:p>
        </p:txBody>
      </p:sp>
    </p:spTree>
    <p:extLst>
      <p:ext uri="{BB962C8B-B14F-4D97-AF65-F5344CB8AC3E}">
        <p14:creationId xmlns:p14="http://schemas.microsoft.com/office/powerpoint/2010/main" val="396429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7</a:t>
            </a:fld>
            <a:endParaRPr lang="en-US" altLang="ja-JP"/>
          </a:p>
        </p:txBody>
      </p:sp>
    </p:spTree>
    <p:extLst>
      <p:ext uri="{BB962C8B-B14F-4D97-AF65-F5344CB8AC3E}">
        <p14:creationId xmlns:p14="http://schemas.microsoft.com/office/powerpoint/2010/main" val="32080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8</a:t>
            </a:fld>
            <a:endParaRPr lang="en-US" altLang="ja-JP"/>
          </a:p>
        </p:txBody>
      </p:sp>
    </p:spTree>
    <p:extLst>
      <p:ext uri="{BB962C8B-B14F-4D97-AF65-F5344CB8AC3E}">
        <p14:creationId xmlns:p14="http://schemas.microsoft.com/office/powerpoint/2010/main" val="1340327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a:t>Copyright 2021 NANJING FUJITSU NANDA SOFTWARE TECHNOLOGY CO., LTD.</a:t>
            </a:r>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326912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153433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321134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30164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34282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211645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240028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133582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331904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p>
        </p:txBody>
      </p:sp>
    </p:spTree>
    <p:extLst>
      <p:ext uri="{BB962C8B-B14F-4D97-AF65-F5344CB8AC3E}">
        <p14:creationId xmlns:p14="http://schemas.microsoft.com/office/powerpoint/2010/main" val="160358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2021 NANJING FUJITSU NANDA SOFTWARE TECHNOLOGY CO., LTD.</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a:t>Copyright 2022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r>
              <a:rPr lang="zh-CN" altLang="en-US" sz="4800"/>
              <a:t>通信中间件技术之</a:t>
            </a:r>
            <a:r>
              <a:rPr lang="en-US" altLang="zh-CN" sz="4800"/>
              <a:t>DDS</a:t>
            </a:r>
            <a:endParaRPr lang="ja-JP" altLang="en-US" sz="4800"/>
          </a:p>
        </p:txBody>
      </p:sp>
      <p:sp>
        <p:nvSpPr>
          <p:cNvPr id="551939" name="Rectangle 3"/>
          <p:cNvSpPr>
            <a:spLocks noGrp="1" noChangeArrowheads="1"/>
          </p:cNvSpPr>
          <p:nvPr>
            <p:ph type="subTitle" idx="1"/>
            <p:custDataLst>
              <p:tags r:id="rId1"/>
            </p:custDataLst>
          </p:nvPr>
        </p:nvSpPr>
        <p:spPr/>
        <p:txBody>
          <a:bodyPr/>
          <a:lstStyle/>
          <a:p>
            <a:r>
              <a:rPr lang="en-US" altLang="zh-TW"/>
              <a:t>20</a:t>
            </a:r>
            <a:r>
              <a:rPr lang="en-US" altLang="zh-CN"/>
              <a:t>23</a:t>
            </a:r>
            <a:r>
              <a:rPr lang="en-US" altLang="zh-TW"/>
              <a:t>/5/16</a:t>
            </a:r>
          </a:p>
          <a:p>
            <a:r>
              <a:rPr lang="zh-TW" altLang="en-US"/>
              <a:t>南京富士通南大軟件技術有限公司</a:t>
            </a:r>
          </a:p>
          <a:p>
            <a:r>
              <a:rPr lang="en-US" altLang="zh-TW"/>
              <a:t>IV</a:t>
            </a:r>
            <a:r>
              <a:rPr lang="zh-TW" altLang="en-US"/>
              <a:t>事業部</a:t>
            </a:r>
            <a:r>
              <a:rPr lang="en-US" altLang="ja-JP"/>
              <a:t>TTI-PT</a:t>
            </a: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相关概念的介绍</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9</a:t>
            </a:fld>
            <a:endParaRPr lang="de-DE" altLang="ja-JP"/>
          </a:p>
        </p:txBody>
      </p:sp>
      <p:sp>
        <p:nvSpPr>
          <p:cNvPr id="3" name="标题 1">
            <a:extLst>
              <a:ext uri="{FF2B5EF4-FFF2-40B4-BE49-F238E27FC236}">
                <a16:creationId xmlns:a16="http://schemas.microsoft.com/office/drawing/2014/main" id="{8EEC88CC-A5BE-EC82-AE75-3B0EE0F2C68B}"/>
              </a:ext>
            </a:extLst>
          </p:cNvPr>
          <p:cNvSpPr txBox="1">
            <a:spLocks/>
          </p:cNvSpPr>
          <p:nvPr/>
        </p:nvSpPr>
        <p:spPr bwMode="gray">
          <a:xfrm>
            <a:off x="169863" y="365463"/>
            <a:ext cx="10515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DCPS</a:t>
            </a:r>
            <a:r>
              <a:rPr lang="zh-CN" altLang="en-US" sz="2800"/>
              <a:t>模型</a:t>
            </a:r>
            <a:endParaRPr lang="zh-CN" altLang="en-US" sz="2800" dirty="0"/>
          </a:p>
        </p:txBody>
      </p:sp>
      <p:sp>
        <p:nvSpPr>
          <p:cNvPr id="10" name="内容占位符 2">
            <a:extLst>
              <a:ext uri="{FF2B5EF4-FFF2-40B4-BE49-F238E27FC236}">
                <a16:creationId xmlns:a16="http://schemas.microsoft.com/office/drawing/2014/main" id="{400748AB-6362-E169-8A20-AAECB1AE5FD8}"/>
              </a:ext>
            </a:extLst>
          </p:cNvPr>
          <p:cNvSpPr>
            <a:spLocks noGrp="1"/>
          </p:cNvSpPr>
          <p:nvPr>
            <p:ph idx="1"/>
          </p:nvPr>
        </p:nvSpPr>
        <p:spPr>
          <a:xfrm>
            <a:off x="169863" y="1295021"/>
            <a:ext cx="8866633" cy="2402246"/>
          </a:xfrm>
        </p:spPr>
        <p:txBody>
          <a:bodyPr>
            <a:normAutofit/>
          </a:bodyPr>
          <a:lstStyle/>
          <a:p>
            <a:r>
              <a:rPr lang="en-US" altLang="zh-CN" sz="2000" dirty="0"/>
              <a:t>DCPS</a:t>
            </a:r>
            <a:r>
              <a:rPr lang="zh-CN" altLang="en-US" sz="2000" dirty="0"/>
              <a:t>（</a:t>
            </a:r>
            <a:r>
              <a:rPr lang="en-US" altLang="zh-CN" sz="2000" dirty="0"/>
              <a:t>Data-Centric Publish-Subscribe</a:t>
            </a:r>
            <a:r>
              <a:rPr lang="zh-CN" altLang="en-US" sz="2000" dirty="0"/>
              <a:t>）是</a:t>
            </a:r>
            <a:r>
              <a:rPr lang="en-US" altLang="zh-CN" sz="2000" dirty="0"/>
              <a:t>DDS</a:t>
            </a:r>
            <a:r>
              <a:rPr lang="zh-CN" altLang="en-US" sz="2000" dirty="0"/>
              <a:t>标准中定义的以数据为中心的订阅</a:t>
            </a:r>
            <a:r>
              <a:rPr lang="en-US" altLang="zh-CN" sz="2000" dirty="0"/>
              <a:t>-</a:t>
            </a:r>
            <a:r>
              <a:rPr lang="zh-CN" altLang="en-US" sz="2000" dirty="0"/>
              <a:t>发布模型</a:t>
            </a:r>
            <a:endParaRPr lang="en-US" altLang="zh-CN" sz="2000" dirty="0"/>
          </a:p>
          <a:p>
            <a:r>
              <a:rPr lang="zh-CN" altLang="en-US" sz="2000" dirty="0"/>
              <a:t>数据的发送过程，就是应用程序调用</a:t>
            </a:r>
            <a:r>
              <a:rPr lang="en-US" altLang="zh-CN" sz="2000" dirty="0" err="1"/>
              <a:t>DataWriter</a:t>
            </a:r>
            <a:r>
              <a:rPr lang="zh-CN" altLang="en-US" sz="2000" dirty="0"/>
              <a:t>提供的</a:t>
            </a:r>
            <a:r>
              <a:rPr lang="en-US" altLang="zh-CN" sz="2000" dirty="0"/>
              <a:t>write</a:t>
            </a:r>
            <a:r>
              <a:rPr lang="zh-CN" altLang="en-US" sz="2000" dirty="0"/>
              <a:t>方法，把数据传递给</a:t>
            </a:r>
            <a:r>
              <a:rPr lang="en-US" altLang="zh-CN" sz="2000" dirty="0"/>
              <a:t>Publisher</a:t>
            </a:r>
            <a:r>
              <a:rPr lang="zh-CN" altLang="en-US" sz="2000" dirty="0"/>
              <a:t>，而</a:t>
            </a:r>
            <a:r>
              <a:rPr lang="en-US" altLang="zh-CN" sz="2000" dirty="0"/>
              <a:t>Publisher</a:t>
            </a:r>
            <a:r>
              <a:rPr lang="zh-CN" altLang="en-US" sz="2000" dirty="0"/>
              <a:t>负责将数据在网络上发送出去。</a:t>
            </a:r>
            <a:endParaRPr lang="en-US" altLang="zh-CN" sz="2000" dirty="0"/>
          </a:p>
          <a:p>
            <a:r>
              <a:rPr lang="zh-CN" altLang="en-US" sz="2000" dirty="0"/>
              <a:t>数据的接收过程，就是</a:t>
            </a:r>
            <a:r>
              <a:rPr lang="en-US" altLang="zh-CN" sz="2000" dirty="0"/>
              <a:t>Subscriber</a:t>
            </a:r>
            <a:r>
              <a:rPr lang="zh-CN" altLang="en-US" sz="2000" dirty="0"/>
              <a:t>负责从网络上接收数据，并把它存储在对应的</a:t>
            </a:r>
            <a:r>
              <a:rPr lang="en-US" altLang="zh-CN" sz="2000" dirty="0" err="1"/>
              <a:t>DataReader</a:t>
            </a:r>
            <a:r>
              <a:rPr lang="zh-CN" altLang="en-US" sz="2000" dirty="0"/>
              <a:t>中。应用程序可以为对应的</a:t>
            </a:r>
            <a:r>
              <a:rPr lang="en-US" altLang="zh-CN" sz="2000" dirty="0" err="1"/>
              <a:t>DataReader</a:t>
            </a:r>
            <a:r>
              <a:rPr lang="zh-CN" altLang="en-US" sz="2000" dirty="0"/>
              <a:t>注册一个回调函数，或者使用</a:t>
            </a:r>
            <a:r>
              <a:rPr lang="en-US" altLang="zh-CN" sz="2000" dirty="0" err="1"/>
              <a:t>DataReader</a:t>
            </a:r>
            <a:r>
              <a:rPr lang="zh-CN" altLang="en-US" sz="2000" dirty="0"/>
              <a:t>提供的</a:t>
            </a:r>
            <a:r>
              <a:rPr lang="en-US" altLang="zh-CN" sz="2000" dirty="0"/>
              <a:t>read</a:t>
            </a:r>
            <a:r>
              <a:rPr lang="zh-CN" altLang="en-US" sz="2000" dirty="0"/>
              <a:t>和</a:t>
            </a:r>
            <a:r>
              <a:rPr lang="en-US" altLang="zh-CN" sz="2000" dirty="0"/>
              <a:t>take</a:t>
            </a:r>
            <a:r>
              <a:rPr lang="zh-CN" altLang="en-US" sz="2000" dirty="0"/>
              <a:t>方法来轮询</a:t>
            </a:r>
            <a:r>
              <a:rPr lang="en-US" altLang="zh-CN" sz="2000" dirty="0" err="1"/>
              <a:t>DataReader</a:t>
            </a:r>
            <a:r>
              <a:rPr lang="zh-CN" altLang="en-US" sz="2000" dirty="0"/>
              <a:t>中的数据</a:t>
            </a:r>
          </a:p>
        </p:txBody>
      </p:sp>
      <p:pic>
        <p:nvPicPr>
          <p:cNvPr id="11" name="图片 10">
            <a:extLst>
              <a:ext uri="{FF2B5EF4-FFF2-40B4-BE49-F238E27FC236}">
                <a16:creationId xmlns:a16="http://schemas.microsoft.com/office/drawing/2014/main" id="{DAD81376-803C-EABA-26F7-A75184AFE432}"/>
              </a:ext>
            </a:extLst>
          </p:cNvPr>
          <p:cNvPicPr>
            <a:picLocks noChangeAspect="1"/>
          </p:cNvPicPr>
          <p:nvPr/>
        </p:nvPicPr>
        <p:blipFill>
          <a:blip r:embed="rId3"/>
          <a:stretch>
            <a:fillRect/>
          </a:stretch>
        </p:blipFill>
        <p:spPr>
          <a:xfrm>
            <a:off x="1938758" y="3517971"/>
            <a:ext cx="5328842" cy="2974566"/>
          </a:xfrm>
          <a:prstGeom prst="rect">
            <a:avLst/>
          </a:prstGeom>
        </p:spPr>
      </p:pic>
    </p:spTree>
    <p:extLst>
      <p:ext uri="{BB962C8B-B14F-4D97-AF65-F5344CB8AC3E}">
        <p14:creationId xmlns:p14="http://schemas.microsoft.com/office/powerpoint/2010/main" val="388143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相关概念的介绍</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10</a:t>
            </a:fld>
            <a:endParaRPr lang="de-DE" altLang="ja-JP"/>
          </a:p>
        </p:txBody>
      </p:sp>
      <p:sp>
        <p:nvSpPr>
          <p:cNvPr id="7" name="标题 1">
            <a:extLst>
              <a:ext uri="{FF2B5EF4-FFF2-40B4-BE49-F238E27FC236}">
                <a16:creationId xmlns:a16="http://schemas.microsoft.com/office/drawing/2014/main" id="{D329ADC7-8507-2A43-F229-3710620DC1FB}"/>
              </a:ext>
            </a:extLst>
          </p:cNvPr>
          <p:cNvSpPr txBox="1">
            <a:spLocks/>
          </p:cNvSpPr>
          <p:nvPr/>
        </p:nvSpPr>
        <p:spPr bwMode="gray">
          <a:xfrm>
            <a:off x="185737" y="809020"/>
            <a:ext cx="10515600" cy="41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fontScale="97500"/>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zh-CN" altLang="en-US" sz="2800"/>
              <a:t>数据的发送</a:t>
            </a:r>
            <a:endParaRPr lang="zh-CN" altLang="en-US" sz="2800" dirty="0"/>
          </a:p>
        </p:txBody>
      </p:sp>
      <p:sp>
        <p:nvSpPr>
          <p:cNvPr id="8" name="内容占位符 2">
            <a:extLst>
              <a:ext uri="{FF2B5EF4-FFF2-40B4-BE49-F238E27FC236}">
                <a16:creationId xmlns:a16="http://schemas.microsoft.com/office/drawing/2014/main" id="{6CA57D61-BF21-C524-E742-FBB3EE8548A2}"/>
              </a:ext>
            </a:extLst>
          </p:cNvPr>
          <p:cNvSpPr>
            <a:spLocks noGrp="1"/>
          </p:cNvSpPr>
          <p:nvPr>
            <p:ph idx="1"/>
          </p:nvPr>
        </p:nvSpPr>
        <p:spPr>
          <a:xfrm>
            <a:off x="185737" y="1221514"/>
            <a:ext cx="8058671" cy="4866398"/>
          </a:xfrm>
        </p:spPr>
        <p:txBody>
          <a:bodyPr>
            <a:normAutofit/>
          </a:bodyPr>
          <a:lstStyle/>
          <a:p>
            <a:r>
              <a:rPr lang="zh-CN" altLang="en-US" sz="2000" dirty="0"/>
              <a:t>创建</a:t>
            </a:r>
            <a:r>
              <a:rPr lang="en-US" altLang="zh-CN" sz="2000" dirty="0"/>
              <a:t>DP</a:t>
            </a:r>
          </a:p>
          <a:p>
            <a:endParaRPr lang="en-US" altLang="zh-CN" sz="2000" dirty="0"/>
          </a:p>
          <a:p>
            <a:pPr marL="0" indent="0">
              <a:buNone/>
            </a:pPr>
            <a:endParaRPr lang="en-US" altLang="zh-CN" sz="2000" dirty="0"/>
          </a:p>
          <a:p>
            <a:r>
              <a:rPr lang="zh-CN" altLang="en-US" sz="2000"/>
              <a:t>创建</a:t>
            </a:r>
            <a:r>
              <a:rPr lang="en-US" altLang="zh-CN" sz="2000"/>
              <a:t>Topic</a:t>
            </a:r>
            <a:endParaRPr lang="en-US" altLang="zh-CN" sz="2000" dirty="0"/>
          </a:p>
          <a:p>
            <a:endParaRPr lang="en-US" altLang="zh-CN" sz="2000" dirty="0"/>
          </a:p>
          <a:p>
            <a:endParaRPr lang="en-US" altLang="zh-CN" sz="2000" dirty="0"/>
          </a:p>
          <a:p>
            <a:r>
              <a:rPr lang="zh-CN" altLang="en-US" sz="2000" dirty="0"/>
              <a:t>创建</a:t>
            </a:r>
            <a:r>
              <a:rPr lang="en-US" altLang="zh-CN" sz="2000" dirty="0"/>
              <a:t>Publisher</a:t>
            </a:r>
            <a:r>
              <a:rPr lang="zh-CN" altLang="en-US" sz="2000" dirty="0"/>
              <a:t>和</a:t>
            </a:r>
            <a:r>
              <a:rPr lang="en-US" altLang="zh-CN" sz="2000" dirty="0" err="1"/>
              <a:t>Datawriter</a:t>
            </a:r>
            <a:endParaRPr lang="en-US" altLang="zh-CN" sz="2000" dirty="0"/>
          </a:p>
          <a:p>
            <a:pPr marL="0" indent="0">
              <a:buNone/>
            </a:pPr>
            <a:endParaRPr lang="en-US" altLang="zh-CN" sz="2000" dirty="0"/>
          </a:p>
          <a:p>
            <a:endParaRPr lang="en-US" altLang="zh-CN" sz="2000" dirty="0"/>
          </a:p>
          <a:p>
            <a:endParaRPr lang="en-US" altLang="zh-CN" sz="2000" dirty="0"/>
          </a:p>
          <a:p>
            <a:r>
              <a:rPr lang="zh-CN" altLang="en-US" sz="2000" dirty="0"/>
              <a:t>写入数据</a:t>
            </a:r>
          </a:p>
        </p:txBody>
      </p:sp>
      <p:pic>
        <p:nvPicPr>
          <p:cNvPr id="9" name="图片 8">
            <a:extLst>
              <a:ext uri="{FF2B5EF4-FFF2-40B4-BE49-F238E27FC236}">
                <a16:creationId xmlns:a16="http://schemas.microsoft.com/office/drawing/2014/main" id="{03F1EFAB-C395-D261-C02F-DF15C19A50FE}"/>
              </a:ext>
            </a:extLst>
          </p:cNvPr>
          <p:cNvPicPr>
            <a:picLocks noChangeAspect="1"/>
          </p:cNvPicPr>
          <p:nvPr/>
        </p:nvPicPr>
        <p:blipFill>
          <a:blip r:embed="rId3"/>
          <a:stretch>
            <a:fillRect/>
          </a:stretch>
        </p:blipFill>
        <p:spPr>
          <a:xfrm>
            <a:off x="834245" y="1513218"/>
            <a:ext cx="6889077" cy="821094"/>
          </a:xfrm>
          <a:prstGeom prst="rect">
            <a:avLst/>
          </a:prstGeom>
        </p:spPr>
      </p:pic>
      <p:pic>
        <p:nvPicPr>
          <p:cNvPr id="12" name="图片 11">
            <a:extLst>
              <a:ext uri="{FF2B5EF4-FFF2-40B4-BE49-F238E27FC236}">
                <a16:creationId xmlns:a16="http://schemas.microsoft.com/office/drawing/2014/main" id="{8F3B6AA5-2655-BD92-49C8-859A21215C6B}"/>
              </a:ext>
            </a:extLst>
          </p:cNvPr>
          <p:cNvPicPr>
            <a:picLocks noChangeAspect="1"/>
          </p:cNvPicPr>
          <p:nvPr/>
        </p:nvPicPr>
        <p:blipFill>
          <a:blip r:embed="rId4"/>
          <a:stretch>
            <a:fillRect/>
          </a:stretch>
        </p:blipFill>
        <p:spPr>
          <a:xfrm>
            <a:off x="827248" y="2626016"/>
            <a:ext cx="6950042" cy="647756"/>
          </a:xfrm>
          <a:prstGeom prst="rect">
            <a:avLst/>
          </a:prstGeom>
        </p:spPr>
      </p:pic>
      <p:pic>
        <p:nvPicPr>
          <p:cNvPr id="13" name="图片 12">
            <a:extLst>
              <a:ext uri="{FF2B5EF4-FFF2-40B4-BE49-F238E27FC236}">
                <a16:creationId xmlns:a16="http://schemas.microsoft.com/office/drawing/2014/main" id="{E9C36348-5CC2-92F1-E7C6-DB1D37D26E4C}"/>
              </a:ext>
            </a:extLst>
          </p:cNvPr>
          <p:cNvPicPr>
            <a:picLocks noChangeAspect="1"/>
          </p:cNvPicPr>
          <p:nvPr/>
        </p:nvPicPr>
        <p:blipFill>
          <a:blip r:embed="rId5"/>
          <a:stretch>
            <a:fillRect/>
          </a:stretch>
        </p:blipFill>
        <p:spPr>
          <a:xfrm>
            <a:off x="790684" y="3839073"/>
            <a:ext cx="6927180" cy="906859"/>
          </a:xfrm>
          <a:prstGeom prst="rect">
            <a:avLst/>
          </a:prstGeom>
        </p:spPr>
      </p:pic>
      <p:pic>
        <p:nvPicPr>
          <p:cNvPr id="14" name="图片 13">
            <a:extLst>
              <a:ext uri="{FF2B5EF4-FFF2-40B4-BE49-F238E27FC236}">
                <a16:creationId xmlns:a16="http://schemas.microsoft.com/office/drawing/2014/main" id="{96F9F9A1-1175-0B4D-2345-F77FE0AA8D90}"/>
              </a:ext>
            </a:extLst>
          </p:cNvPr>
          <p:cNvPicPr>
            <a:picLocks noChangeAspect="1"/>
          </p:cNvPicPr>
          <p:nvPr/>
        </p:nvPicPr>
        <p:blipFill>
          <a:blip r:embed="rId6"/>
          <a:stretch>
            <a:fillRect/>
          </a:stretch>
        </p:blipFill>
        <p:spPr>
          <a:xfrm>
            <a:off x="790684" y="5498867"/>
            <a:ext cx="6927180" cy="784928"/>
          </a:xfrm>
          <a:prstGeom prst="rect">
            <a:avLst/>
          </a:prstGeom>
        </p:spPr>
      </p:pic>
    </p:spTree>
    <p:extLst>
      <p:ext uri="{BB962C8B-B14F-4D97-AF65-F5344CB8AC3E}">
        <p14:creationId xmlns:p14="http://schemas.microsoft.com/office/powerpoint/2010/main" val="356033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相关概念的介绍</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11</a:t>
            </a:fld>
            <a:endParaRPr lang="de-DE" altLang="ja-JP"/>
          </a:p>
        </p:txBody>
      </p:sp>
      <p:sp>
        <p:nvSpPr>
          <p:cNvPr id="4" name="标题 1">
            <a:extLst>
              <a:ext uri="{FF2B5EF4-FFF2-40B4-BE49-F238E27FC236}">
                <a16:creationId xmlns:a16="http://schemas.microsoft.com/office/drawing/2014/main" id="{7BACD5FA-4002-D6CA-5FE5-11D246E3350B}"/>
              </a:ext>
            </a:extLst>
          </p:cNvPr>
          <p:cNvSpPr txBox="1">
            <a:spLocks/>
          </p:cNvSpPr>
          <p:nvPr/>
        </p:nvSpPr>
        <p:spPr bwMode="gray">
          <a:xfrm>
            <a:off x="169863" y="693823"/>
            <a:ext cx="10515600"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zh-CN" altLang="en-US" sz="2800"/>
              <a:t>数据的接收</a:t>
            </a:r>
            <a:endParaRPr lang="zh-CN" altLang="en-US" sz="2800" dirty="0"/>
          </a:p>
        </p:txBody>
      </p:sp>
      <p:sp>
        <p:nvSpPr>
          <p:cNvPr id="10" name="内容占位符 2">
            <a:extLst>
              <a:ext uri="{FF2B5EF4-FFF2-40B4-BE49-F238E27FC236}">
                <a16:creationId xmlns:a16="http://schemas.microsoft.com/office/drawing/2014/main" id="{52CCF482-8C32-B47F-201C-90026BC3BB3E}"/>
              </a:ext>
            </a:extLst>
          </p:cNvPr>
          <p:cNvSpPr>
            <a:spLocks noGrp="1"/>
          </p:cNvSpPr>
          <p:nvPr>
            <p:ph idx="1"/>
          </p:nvPr>
        </p:nvSpPr>
        <p:spPr>
          <a:xfrm>
            <a:off x="169863" y="1546053"/>
            <a:ext cx="7858125" cy="4722659"/>
          </a:xfrm>
        </p:spPr>
        <p:txBody>
          <a:bodyPr>
            <a:normAutofit/>
          </a:bodyPr>
          <a:lstStyle/>
          <a:p>
            <a:r>
              <a:rPr lang="zh-CN" altLang="en-US" sz="2000" dirty="0"/>
              <a:t>创建</a:t>
            </a:r>
            <a:r>
              <a:rPr lang="en-US" altLang="zh-CN" sz="2000" dirty="0"/>
              <a:t>DP</a:t>
            </a:r>
          </a:p>
          <a:p>
            <a:endParaRPr lang="en-US" altLang="zh-CN" sz="2000" dirty="0"/>
          </a:p>
          <a:p>
            <a:endParaRPr lang="en-US" altLang="zh-CN" sz="2000" dirty="0"/>
          </a:p>
          <a:p>
            <a:endParaRPr lang="en-US" altLang="zh-CN" sz="2000" dirty="0"/>
          </a:p>
          <a:p>
            <a:r>
              <a:rPr lang="zh-CN" altLang="en-US" sz="2000" dirty="0"/>
              <a:t>创建</a:t>
            </a:r>
            <a:r>
              <a:rPr lang="en-US" altLang="zh-CN" sz="2000" dirty="0"/>
              <a:t>Topic</a:t>
            </a:r>
          </a:p>
          <a:p>
            <a:endParaRPr lang="en-US" altLang="zh-CN" sz="2000" dirty="0"/>
          </a:p>
          <a:p>
            <a:endParaRPr lang="en-US" altLang="zh-CN" sz="2000"/>
          </a:p>
          <a:p>
            <a:pPr marL="0" indent="0">
              <a:buNone/>
            </a:pPr>
            <a:endParaRPr lang="en-US" altLang="zh-CN" sz="2000" dirty="0"/>
          </a:p>
          <a:p>
            <a:r>
              <a:rPr lang="zh-CN" altLang="en-US" sz="2000" dirty="0"/>
              <a:t>创建</a:t>
            </a:r>
            <a:r>
              <a:rPr lang="en-US" altLang="zh-CN" sz="2000" dirty="0"/>
              <a:t>Subscriber</a:t>
            </a:r>
            <a:r>
              <a:rPr lang="zh-CN" altLang="en-US" sz="2000" dirty="0"/>
              <a:t>和</a:t>
            </a:r>
            <a:r>
              <a:rPr lang="en-US" altLang="zh-CN" sz="2000" dirty="0" err="1"/>
              <a:t>DataReader</a:t>
            </a:r>
            <a:endParaRPr lang="zh-CN" altLang="en-US" sz="2000" dirty="0"/>
          </a:p>
        </p:txBody>
      </p:sp>
      <p:pic>
        <p:nvPicPr>
          <p:cNvPr id="11" name="图片 10">
            <a:extLst>
              <a:ext uri="{FF2B5EF4-FFF2-40B4-BE49-F238E27FC236}">
                <a16:creationId xmlns:a16="http://schemas.microsoft.com/office/drawing/2014/main" id="{8CB6E45D-D172-1D6C-21DD-E3792C59F975}"/>
              </a:ext>
            </a:extLst>
          </p:cNvPr>
          <p:cNvPicPr>
            <a:picLocks noChangeAspect="1"/>
          </p:cNvPicPr>
          <p:nvPr/>
        </p:nvPicPr>
        <p:blipFill>
          <a:blip r:embed="rId3"/>
          <a:stretch>
            <a:fillRect/>
          </a:stretch>
        </p:blipFill>
        <p:spPr>
          <a:xfrm>
            <a:off x="676487" y="2047960"/>
            <a:ext cx="6889077" cy="868755"/>
          </a:xfrm>
          <a:prstGeom prst="rect">
            <a:avLst/>
          </a:prstGeom>
        </p:spPr>
      </p:pic>
      <p:pic>
        <p:nvPicPr>
          <p:cNvPr id="15" name="图片 14">
            <a:extLst>
              <a:ext uri="{FF2B5EF4-FFF2-40B4-BE49-F238E27FC236}">
                <a16:creationId xmlns:a16="http://schemas.microsoft.com/office/drawing/2014/main" id="{A3BD48B2-A1F8-BC67-DFF2-394EE8386841}"/>
              </a:ext>
            </a:extLst>
          </p:cNvPr>
          <p:cNvPicPr>
            <a:picLocks noChangeAspect="1"/>
          </p:cNvPicPr>
          <p:nvPr/>
        </p:nvPicPr>
        <p:blipFill>
          <a:blip r:embed="rId4"/>
          <a:stretch>
            <a:fillRect/>
          </a:stretch>
        </p:blipFill>
        <p:spPr>
          <a:xfrm>
            <a:off x="676487" y="3621079"/>
            <a:ext cx="6950042" cy="647756"/>
          </a:xfrm>
          <a:prstGeom prst="rect">
            <a:avLst/>
          </a:prstGeom>
        </p:spPr>
      </p:pic>
      <p:pic>
        <p:nvPicPr>
          <p:cNvPr id="16" name="图片 15">
            <a:extLst>
              <a:ext uri="{FF2B5EF4-FFF2-40B4-BE49-F238E27FC236}">
                <a16:creationId xmlns:a16="http://schemas.microsoft.com/office/drawing/2014/main" id="{71722297-67B1-0870-C0B2-DD606AA0CE9E}"/>
              </a:ext>
            </a:extLst>
          </p:cNvPr>
          <p:cNvPicPr>
            <a:picLocks noChangeAspect="1"/>
          </p:cNvPicPr>
          <p:nvPr/>
        </p:nvPicPr>
        <p:blipFill>
          <a:blip r:embed="rId5"/>
          <a:stretch>
            <a:fillRect/>
          </a:stretch>
        </p:blipFill>
        <p:spPr>
          <a:xfrm>
            <a:off x="676487" y="4894814"/>
            <a:ext cx="6881456" cy="1150720"/>
          </a:xfrm>
          <a:prstGeom prst="rect">
            <a:avLst/>
          </a:prstGeom>
        </p:spPr>
      </p:pic>
    </p:spTree>
    <p:extLst>
      <p:ext uri="{BB962C8B-B14F-4D97-AF65-F5344CB8AC3E}">
        <p14:creationId xmlns:p14="http://schemas.microsoft.com/office/powerpoint/2010/main" val="222033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12</a:t>
            </a:fld>
            <a:endParaRPr lang="de-DE" altLang="ja-JP"/>
          </a:p>
        </p:txBody>
      </p:sp>
      <p:sp>
        <p:nvSpPr>
          <p:cNvPr id="7" name="内容占位符 2">
            <a:extLst>
              <a:ext uri="{FF2B5EF4-FFF2-40B4-BE49-F238E27FC236}">
                <a16:creationId xmlns:a16="http://schemas.microsoft.com/office/drawing/2014/main" id="{86507FA0-081F-838C-6A10-273CA693CFA5}"/>
              </a:ext>
            </a:extLst>
          </p:cNvPr>
          <p:cNvSpPr>
            <a:spLocks noGrp="1"/>
          </p:cNvSpPr>
          <p:nvPr>
            <p:ph idx="1"/>
          </p:nvPr>
        </p:nvSpPr>
        <p:spPr>
          <a:xfrm>
            <a:off x="169863" y="908720"/>
            <a:ext cx="8578601" cy="1944216"/>
          </a:xfrm>
        </p:spPr>
        <p:txBody>
          <a:bodyPr/>
          <a:lstStyle/>
          <a:p>
            <a:r>
              <a:rPr lang="zh-CN" altLang="en-US" sz="2000" b="0" i="0" dirty="0">
                <a:effectLst/>
                <a:latin typeface="-apple-system"/>
              </a:rPr>
              <a:t>用户可以通过设置</a:t>
            </a:r>
            <a:r>
              <a:rPr lang="en-US" altLang="zh-CN" sz="2000" b="0" i="0" dirty="0">
                <a:effectLst/>
                <a:latin typeface="-apple-system"/>
              </a:rPr>
              <a:t>QoS</a:t>
            </a:r>
            <a:r>
              <a:rPr lang="zh-CN" altLang="en-US" sz="2000" b="0" i="0" dirty="0">
                <a:effectLst/>
                <a:latin typeface="-apple-system"/>
              </a:rPr>
              <a:t>策略来控制数据在应用程序之间共享地方式，如：可靠性、周期性等，以满足不同场景下应用程序对功能和性能需求</a:t>
            </a:r>
            <a:endParaRPr lang="en-US" altLang="zh-CN" sz="2000" b="0" i="0" dirty="0">
              <a:effectLst/>
              <a:latin typeface="-apple-system"/>
            </a:endParaRPr>
          </a:p>
          <a:p>
            <a:r>
              <a:rPr lang="en-US" altLang="zh-CN" sz="2000" b="0" i="0" dirty="0">
                <a:effectLst/>
                <a:latin typeface="-apple-system"/>
              </a:rPr>
              <a:t>QoS</a:t>
            </a:r>
            <a:r>
              <a:rPr lang="zh-CN" altLang="en-US" sz="2000" b="0" i="0" dirty="0">
                <a:effectLst/>
                <a:latin typeface="-apple-system"/>
              </a:rPr>
              <a:t>特性的支持使</a:t>
            </a:r>
            <a:r>
              <a:rPr lang="en-US" altLang="zh-CN" sz="2000" b="0" i="0" dirty="0">
                <a:effectLst/>
                <a:latin typeface="-apple-system"/>
              </a:rPr>
              <a:t>DDS</a:t>
            </a:r>
            <a:r>
              <a:rPr lang="zh-CN" altLang="en-US" sz="2000" b="0" i="0" dirty="0">
                <a:effectLst/>
                <a:latin typeface="-apple-system"/>
              </a:rPr>
              <a:t>非常适用于数据类型丰富，且功能</a:t>
            </a:r>
            <a:r>
              <a:rPr lang="en-US" altLang="zh-CN" sz="2000" b="0" i="0" dirty="0">
                <a:effectLst/>
                <a:latin typeface="-apple-system"/>
              </a:rPr>
              <a:t>&amp;</a:t>
            </a:r>
            <a:r>
              <a:rPr lang="zh-CN" altLang="en-US" sz="2000" b="0" i="0" dirty="0">
                <a:effectLst/>
                <a:latin typeface="-apple-system"/>
              </a:rPr>
              <a:t>性能需求多样的场景</a:t>
            </a:r>
          </a:p>
          <a:p>
            <a:endParaRPr lang="zh-CN" altLang="en-US" dirty="0"/>
          </a:p>
        </p:txBody>
      </p:sp>
    </p:spTree>
    <p:extLst>
      <p:ext uri="{BB962C8B-B14F-4D97-AF65-F5344CB8AC3E}">
        <p14:creationId xmlns:p14="http://schemas.microsoft.com/office/powerpoint/2010/main" val="383065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13</a:t>
            </a:fld>
            <a:endParaRPr lang="de-DE" altLang="ja-JP"/>
          </a:p>
        </p:txBody>
      </p:sp>
      <p:pic>
        <p:nvPicPr>
          <p:cNvPr id="4" name="内容占位符 4">
            <a:extLst>
              <a:ext uri="{FF2B5EF4-FFF2-40B4-BE49-F238E27FC236}">
                <a16:creationId xmlns:a16="http://schemas.microsoft.com/office/drawing/2014/main" id="{0CB50C71-0CD4-25FA-9DA2-53EFC3A22F8B}"/>
              </a:ext>
            </a:extLst>
          </p:cNvPr>
          <p:cNvPicPr>
            <a:picLocks noGrp="1" noChangeAspect="1"/>
          </p:cNvPicPr>
          <p:nvPr>
            <p:ph idx="1"/>
          </p:nvPr>
        </p:nvPicPr>
        <p:blipFill>
          <a:blip r:embed="rId3"/>
          <a:stretch>
            <a:fillRect/>
          </a:stretch>
        </p:blipFill>
        <p:spPr>
          <a:xfrm>
            <a:off x="323528" y="836712"/>
            <a:ext cx="4714154" cy="4886871"/>
          </a:xfrm>
        </p:spPr>
      </p:pic>
      <p:sp>
        <p:nvSpPr>
          <p:cNvPr id="8" name="内容占位符 2">
            <a:extLst>
              <a:ext uri="{FF2B5EF4-FFF2-40B4-BE49-F238E27FC236}">
                <a16:creationId xmlns:a16="http://schemas.microsoft.com/office/drawing/2014/main" id="{02460B8E-AC9E-0A34-5A0C-707B4571C962}"/>
              </a:ext>
            </a:extLst>
          </p:cNvPr>
          <p:cNvSpPr txBox="1">
            <a:spLocks/>
          </p:cNvSpPr>
          <p:nvPr/>
        </p:nvSpPr>
        <p:spPr>
          <a:xfrm>
            <a:off x="5171516" y="988328"/>
            <a:ext cx="3786748" cy="2560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a:latin typeface="-apple-system"/>
              </a:rPr>
              <a:t>T</a:t>
            </a:r>
            <a:r>
              <a:rPr lang="zh-CN" altLang="en-US" sz="1200" dirty="0">
                <a:latin typeface="-apple-system"/>
              </a:rPr>
              <a:t>：</a:t>
            </a:r>
            <a:r>
              <a:rPr lang="en-US" altLang="zh-CN" sz="1200" dirty="0">
                <a:latin typeface="-apple-system"/>
              </a:rPr>
              <a:t>Topic</a:t>
            </a:r>
            <a:r>
              <a:rPr lang="zh-CN" altLang="en-US" sz="1200" dirty="0">
                <a:latin typeface="-apple-system"/>
              </a:rPr>
              <a:t>，</a:t>
            </a:r>
            <a:r>
              <a:rPr lang="en-US" altLang="zh-CN" sz="1200" dirty="0">
                <a:latin typeface="-apple-system"/>
              </a:rPr>
              <a:t>DR</a:t>
            </a:r>
            <a:r>
              <a:rPr lang="zh-CN" altLang="en-US" sz="1200" dirty="0">
                <a:latin typeface="-apple-system"/>
              </a:rPr>
              <a:t>：</a:t>
            </a:r>
            <a:r>
              <a:rPr lang="en-US" altLang="zh-CN" sz="1200" dirty="0">
                <a:latin typeface="-apple-system"/>
              </a:rPr>
              <a:t>Data Reader</a:t>
            </a:r>
            <a:r>
              <a:rPr lang="zh-CN" altLang="en-US" sz="1200" dirty="0">
                <a:latin typeface="-apple-system"/>
              </a:rPr>
              <a:t>，</a:t>
            </a:r>
            <a:r>
              <a:rPr lang="en-US" altLang="zh-CN" sz="1200" dirty="0">
                <a:latin typeface="-apple-system"/>
              </a:rPr>
              <a:t>DW</a:t>
            </a:r>
            <a:r>
              <a:rPr lang="zh-CN" altLang="en-US" sz="1200" dirty="0">
                <a:latin typeface="-apple-system"/>
              </a:rPr>
              <a:t>：</a:t>
            </a:r>
            <a:r>
              <a:rPr lang="en-US" altLang="zh-CN" sz="1200" dirty="0">
                <a:latin typeface="-apple-system"/>
              </a:rPr>
              <a:t>Data Writer</a:t>
            </a:r>
            <a:r>
              <a:rPr lang="zh-CN" altLang="en-US" sz="1200" dirty="0">
                <a:latin typeface="-apple-system"/>
              </a:rPr>
              <a:t>，</a:t>
            </a:r>
            <a:r>
              <a:rPr lang="en-US" altLang="zh-CN" sz="1200" dirty="0">
                <a:latin typeface="-apple-system"/>
              </a:rPr>
              <a:t>P</a:t>
            </a:r>
            <a:r>
              <a:rPr lang="zh-CN" altLang="en-US" sz="1200" dirty="0">
                <a:latin typeface="-apple-system"/>
              </a:rPr>
              <a:t>：</a:t>
            </a:r>
            <a:r>
              <a:rPr lang="en-US" altLang="zh-CN" sz="1200" dirty="0">
                <a:latin typeface="-apple-system"/>
              </a:rPr>
              <a:t>Pub</a:t>
            </a:r>
            <a:r>
              <a:rPr lang="zh-CN" altLang="en-US" sz="1200" dirty="0">
                <a:latin typeface="-apple-system"/>
              </a:rPr>
              <a:t>，</a:t>
            </a:r>
            <a:r>
              <a:rPr lang="en-US" altLang="zh-CN" sz="1200" dirty="0">
                <a:latin typeface="-apple-system"/>
              </a:rPr>
              <a:t>S</a:t>
            </a:r>
            <a:r>
              <a:rPr lang="zh-CN" altLang="en-US" sz="1200" dirty="0">
                <a:latin typeface="-apple-system"/>
              </a:rPr>
              <a:t>：</a:t>
            </a:r>
            <a:r>
              <a:rPr lang="en-US" altLang="zh-CN" sz="1200" dirty="0">
                <a:latin typeface="-apple-system"/>
              </a:rPr>
              <a:t>Sub</a:t>
            </a:r>
          </a:p>
          <a:p>
            <a:r>
              <a:rPr lang="en-US" altLang="zh-CN" sz="1200" dirty="0" err="1"/>
              <a:t>RxO</a:t>
            </a:r>
            <a:r>
              <a:rPr lang="en-US" altLang="zh-CN" sz="1200" dirty="0"/>
              <a:t>:</a:t>
            </a:r>
          </a:p>
          <a:p>
            <a:pPr marL="457200" lvl="1" indent="0">
              <a:buNone/>
            </a:pPr>
            <a:r>
              <a:rPr lang="en-US" altLang="zh-CN" sz="1200" dirty="0"/>
              <a:t>YES-Topic</a:t>
            </a:r>
            <a:r>
              <a:rPr lang="zh-CN" altLang="en-US" sz="1200" dirty="0"/>
              <a:t>的发布方和订阅方必须设置相互兼容的</a:t>
            </a:r>
            <a:r>
              <a:rPr lang="en-US" altLang="zh-CN" sz="1200" dirty="0"/>
              <a:t>QoS</a:t>
            </a:r>
            <a:r>
              <a:rPr lang="zh-CN" altLang="en-US" sz="1200" dirty="0"/>
              <a:t>策略，否则不能通信</a:t>
            </a:r>
            <a:endParaRPr lang="en-US" altLang="zh-CN" sz="1200" dirty="0"/>
          </a:p>
          <a:p>
            <a:pPr marL="457200" lvl="1" indent="0">
              <a:buNone/>
            </a:pPr>
            <a:r>
              <a:rPr lang="en-US" altLang="zh-CN" sz="1200" dirty="0"/>
              <a:t>NO- Topic</a:t>
            </a:r>
            <a:r>
              <a:rPr lang="zh-CN" altLang="en-US" sz="1200" dirty="0"/>
              <a:t>的发布方和订阅方可以分别设置此策略，不存在兼容问题</a:t>
            </a:r>
            <a:endParaRPr lang="en-US" altLang="zh-CN" sz="1200" dirty="0"/>
          </a:p>
          <a:p>
            <a:pPr marL="457200" lvl="1" indent="0">
              <a:buNone/>
            </a:pPr>
            <a:r>
              <a:rPr lang="en-US" altLang="zh-CN" sz="1200" dirty="0"/>
              <a:t>N/A-</a:t>
            </a:r>
            <a:r>
              <a:rPr lang="zh-CN" altLang="en-US" sz="1200" dirty="0"/>
              <a:t>只能在</a:t>
            </a:r>
            <a:r>
              <a:rPr lang="en-US" altLang="zh-CN" sz="1200" dirty="0"/>
              <a:t>Topic</a:t>
            </a:r>
            <a:r>
              <a:rPr lang="zh-CN" altLang="en-US" sz="1200" dirty="0"/>
              <a:t>的发布方和订阅方其中一方设置此策略，也不存在兼容问题</a:t>
            </a:r>
            <a:endParaRPr lang="en-US" altLang="zh-CN" sz="1200" dirty="0"/>
          </a:p>
          <a:p>
            <a:r>
              <a:rPr lang="en-US" altLang="zh-CN" sz="1200"/>
              <a:t>Modifiable </a:t>
            </a:r>
            <a:r>
              <a:rPr lang="en-US" altLang="zh-CN" sz="1200" dirty="0"/>
              <a:t>:</a:t>
            </a:r>
            <a:r>
              <a:rPr lang="zh-CN" altLang="en-US" sz="1200" dirty="0"/>
              <a:t>能否在运行是改变此策略</a:t>
            </a:r>
            <a:endParaRPr lang="en-US" altLang="zh-CN" sz="1200" dirty="0"/>
          </a:p>
          <a:p>
            <a:endParaRPr lang="en-US" altLang="zh-CN" sz="1200" dirty="0"/>
          </a:p>
          <a:p>
            <a:pPr marL="457200" lvl="1" indent="0">
              <a:buNone/>
            </a:pPr>
            <a:endParaRPr lang="zh-CN" altLang="en-US" sz="1000" dirty="0"/>
          </a:p>
        </p:txBody>
      </p:sp>
    </p:spTree>
    <p:extLst>
      <p:ext uri="{BB962C8B-B14F-4D97-AF65-F5344CB8AC3E}">
        <p14:creationId xmlns:p14="http://schemas.microsoft.com/office/powerpoint/2010/main" val="149810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14</a:t>
            </a:fld>
            <a:endParaRPr lang="de-DE" altLang="ja-JP"/>
          </a:p>
        </p:txBody>
      </p:sp>
      <p:sp>
        <p:nvSpPr>
          <p:cNvPr id="7" name="内容占位符 2">
            <a:extLst>
              <a:ext uri="{FF2B5EF4-FFF2-40B4-BE49-F238E27FC236}">
                <a16:creationId xmlns:a16="http://schemas.microsoft.com/office/drawing/2014/main" id="{0D21B1DB-E222-7B6F-52C7-7720502F3E4C}"/>
              </a:ext>
            </a:extLst>
          </p:cNvPr>
          <p:cNvSpPr>
            <a:spLocks noGrp="1"/>
          </p:cNvSpPr>
          <p:nvPr>
            <p:ph idx="1"/>
          </p:nvPr>
        </p:nvSpPr>
        <p:spPr>
          <a:xfrm>
            <a:off x="169863" y="1640503"/>
            <a:ext cx="8788400" cy="4119715"/>
          </a:xfrm>
        </p:spPr>
        <p:txBody>
          <a:bodyPr>
            <a:normAutofit/>
          </a:bodyPr>
          <a:lstStyle/>
          <a:p>
            <a:r>
              <a:rPr lang="en-US" altLang="zh-CN" sz="2000" dirty="0"/>
              <a:t>DURABILITY</a:t>
            </a:r>
          </a:p>
          <a:p>
            <a:pPr lvl="1"/>
            <a:r>
              <a:rPr lang="en-US" altLang="zh-CN" sz="1600" dirty="0"/>
              <a:t>VOLATILE:</a:t>
            </a:r>
            <a:r>
              <a:rPr lang="zh-CN" altLang="en-US" sz="1600" dirty="0"/>
              <a:t>数据仅提供给现有的订阅者，后加入的订阅者无法获得数据</a:t>
            </a:r>
            <a:endParaRPr lang="en-US" altLang="zh-CN" sz="1600" dirty="0"/>
          </a:p>
          <a:p>
            <a:pPr lvl="1"/>
            <a:r>
              <a:rPr lang="en-US" altLang="zh-CN" sz="1600" dirty="0"/>
              <a:t>TRANSIENT_LOCAL:</a:t>
            </a:r>
            <a:r>
              <a:rPr lang="zh-CN" altLang="en-US" sz="1600" dirty="0"/>
              <a:t>发布者在本地保存数据，后加入的订阅者可以获得数据</a:t>
            </a:r>
            <a:endParaRPr lang="en-US" altLang="zh-CN" sz="1600" dirty="0"/>
          </a:p>
          <a:p>
            <a:pPr lvl="1"/>
            <a:r>
              <a:rPr lang="en-US" altLang="zh-CN" sz="1600" dirty="0"/>
              <a:t>TRANSIENT:GDS</a:t>
            </a:r>
            <a:r>
              <a:rPr lang="zh-CN" altLang="en-US" sz="1600" dirty="0"/>
              <a:t>保存数据，后加入的订阅者可以获得数据</a:t>
            </a:r>
            <a:endParaRPr lang="en-US" altLang="zh-CN" sz="1600" dirty="0"/>
          </a:p>
          <a:p>
            <a:pPr lvl="1"/>
            <a:r>
              <a:rPr lang="en-US" altLang="zh-CN" sz="1600" dirty="0"/>
              <a:t>PERSISTENT: GDS</a:t>
            </a:r>
            <a:r>
              <a:rPr lang="zh-CN" altLang="en-US" sz="1600" dirty="0"/>
              <a:t>永久保存数据，后加入的订阅者可以获得数据，即使系统重启</a:t>
            </a:r>
            <a:endParaRPr lang="en-US" altLang="zh-CN" sz="2000" dirty="0"/>
          </a:p>
          <a:p>
            <a:r>
              <a:rPr lang="en-US" altLang="zh-CN" sz="2000" dirty="0"/>
              <a:t>LIFESPAN</a:t>
            </a:r>
          </a:p>
          <a:p>
            <a:pPr lvl="1"/>
            <a:r>
              <a:rPr lang="zh-CN" altLang="en-US" sz="1600" dirty="0"/>
              <a:t>该</a:t>
            </a:r>
            <a:r>
              <a:rPr lang="en-US" altLang="zh-CN" sz="1600" dirty="0"/>
              <a:t>QoS</a:t>
            </a:r>
            <a:r>
              <a:rPr lang="zh-CN" altLang="en-US" sz="1600" dirty="0"/>
              <a:t>的作用是避免交付“过期”的数据，参数为时间</a:t>
            </a:r>
            <a:r>
              <a:rPr lang="en-US" altLang="zh-CN" sz="1600" dirty="0"/>
              <a:t>duration</a:t>
            </a:r>
            <a:r>
              <a:rPr lang="zh-CN" altLang="en-US" sz="1600" dirty="0"/>
              <a:t>，默认为无穷大，表示数据样本永远不会失效；如果</a:t>
            </a:r>
            <a:r>
              <a:rPr lang="en-US" altLang="zh-CN" sz="1600" dirty="0"/>
              <a:t>duration</a:t>
            </a:r>
            <a:r>
              <a:rPr lang="zh-CN" altLang="en-US" sz="1600" dirty="0"/>
              <a:t>设置为有限数值，同时发送方和接收方的时钟同步，通过在发送端的源时间戳添加定义的</a:t>
            </a:r>
            <a:r>
              <a:rPr lang="en-US" altLang="zh-CN" sz="1600" dirty="0"/>
              <a:t>duration</a:t>
            </a:r>
            <a:r>
              <a:rPr lang="zh-CN" altLang="en-US" sz="1600" dirty="0"/>
              <a:t>字段，这样接收方根据时间戳信息计算出数据是否已失效，如果失效了，可以直接删除数据。</a:t>
            </a:r>
            <a:endParaRPr lang="zh-CN" altLang="en-US" sz="2000" dirty="0"/>
          </a:p>
          <a:p>
            <a:r>
              <a:rPr lang="en-US" altLang="zh-CN" sz="2000" dirty="0"/>
              <a:t>HISTORY</a:t>
            </a:r>
          </a:p>
          <a:p>
            <a:pPr lvl="1"/>
            <a:r>
              <a:rPr lang="zh-CN" altLang="en-US" sz="1600" dirty="0"/>
              <a:t>设置</a:t>
            </a:r>
            <a:r>
              <a:rPr lang="en-US" altLang="zh-CN" sz="1600" dirty="0"/>
              <a:t>HISTORY</a:t>
            </a:r>
            <a:r>
              <a:rPr lang="zh-CN" altLang="en-US" sz="1600" dirty="0"/>
              <a:t>属性可以让</a:t>
            </a:r>
            <a:r>
              <a:rPr lang="en-US" altLang="zh-CN" sz="1600" dirty="0" err="1"/>
              <a:t>DataWriter</a:t>
            </a:r>
            <a:r>
              <a:rPr lang="zh-CN" altLang="en-US" sz="1600" dirty="0"/>
              <a:t>保存并发送旧的采样数据，新的</a:t>
            </a:r>
            <a:r>
              <a:rPr lang="en-US" altLang="zh-CN" sz="1600" dirty="0"/>
              <a:t>DDS</a:t>
            </a:r>
            <a:r>
              <a:rPr lang="zh-CN" altLang="en-US" sz="1600" dirty="0"/>
              <a:t>节点如果订阅了相关的</a:t>
            </a:r>
            <a:r>
              <a:rPr lang="en-US" altLang="zh-CN" sz="1600" dirty="0"/>
              <a:t>Topic</a:t>
            </a:r>
            <a:r>
              <a:rPr lang="zh-CN" altLang="en-US" sz="1600" dirty="0"/>
              <a:t>，它不仅能够接收到数据的当前值，也能收到一部分历史值，从而了解数据近期的变化趋势。</a:t>
            </a:r>
          </a:p>
          <a:p>
            <a:pPr lvl="1"/>
            <a:endParaRPr lang="en-US" altLang="zh-CN" sz="1600" dirty="0"/>
          </a:p>
        </p:txBody>
      </p:sp>
      <p:sp>
        <p:nvSpPr>
          <p:cNvPr id="9" name="标题 1">
            <a:extLst>
              <a:ext uri="{FF2B5EF4-FFF2-40B4-BE49-F238E27FC236}">
                <a16:creationId xmlns:a16="http://schemas.microsoft.com/office/drawing/2014/main" id="{27264C33-57C4-BFBA-320A-64ED83A286C5}"/>
              </a:ext>
            </a:extLst>
          </p:cNvPr>
          <p:cNvSpPr txBox="1">
            <a:spLocks/>
          </p:cNvSpPr>
          <p:nvPr/>
        </p:nvSpPr>
        <p:spPr bwMode="gray">
          <a:xfrm>
            <a:off x="169863" y="692150"/>
            <a:ext cx="7714505"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Data availability</a:t>
            </a:r>
            <a:r>
              <a:rPr lang="zh-CN" altLang="en-US" sz="2800"/>
              <a:t>（数据可用性）</a:t>
            </a:r>
            <a:endParaRPr lang="zh-CN" altLang="en-US" sz="2800" dirty="0"/>
          </a:p>
        </p:txBody>
      </p:sp>
    </p:spTree>
    <p:extLst>
      <p:ext uri="{BB962C8B-B14F-4D97-AF65-F5344CB8AC3E}">
        <p14:creationId xmlns:p14="http://schemas.microsoft.com/office/powerpoint/2010/main" val="137470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15</a:t>
            </a:fld>
            <a:endParaRPr lang="de-DE" altLang="ja-JP"/>
          </a:p>
        </p:txBody>
      </p:sp>
      <p:sp>
        <p:nvSpPr>
          <p:cNvPr id="4" name="内容占位符 2">
            <a:extLst>
              <a:ext uri="{FF2B5EF4-FFF2-40B4-BE49-F238E27FC236}">
                <a16:creationId xmlns:a16="http://schemas.microsoft.com/office/drawing/2014/main" id="{8E537D49-8AFF-2641-1BBB-C2ECF79D04E7}"/>
              </a:ext>
            </a:extLst>
          </p:cNvPr>
          <p:cNvSpPr>
            <a:spLocks noGrp="1"/>
          </p:cNvSpPr>
          <p:nvPr>
            <p:ph idx="1"/>
          </p:nvPr>
        </p:nvSpPr>
        <p:spPr>
          <a:xfrm>
            <a:off x="160627" y="1497033"/>
            <a:ext cx="8659845" cy="4707784"/>
          </a:xfrm>
        </p:spPr>
        <p:txBody>
          <a:bodyPr>
            <a:normAutofit/>
          </a:bodyPr>
          <a:lstStyle/>
          <a:p>
            <a:r>
              <a:rPr lang="en-US" altLang="zh-CN" sz="2000" dirty="0"/>
              <a:t>PRESENTATION</a:t>
            </a:r>
          </a:p>
          <a:p>
            <a:pPr lvl="1"/>
            <a:r>
              <a:rPr lang="en-US" altLang="zh-CN" sz="1600" dirty="0"/>
              <a:t>Coherent Access</a:t>
            </a:r>
          </a:p>
          <a:p>
            <a:pPr lvl="2"/>
            <a:r>
              <a:rPr lang="zh-CN" altLang="en-US" sz="1200" dirty="0"/>
              <a:t>在一组</a:t>
            </a:r>
            <a:r>
              <a:rPr lang="en-US" altLang="zh-CN" sz="1200" dirty="0"/>
              <a:t>DDS data sample</a:t>
            </a:r>
            <a:r>
              <a:rPr lang="zh-CN" altLang="en-US" sz="1200" dirty="0"/>
              <a:t>的更新都到达接收端后，应用程序才能访问这一组</a:t>
            </a:r>
            <a:r>
              <a:rPr lang="en-US" altLang="zh-CN" sz="1200" dirty="0"/>
              <a:t>data sample</a:t>
            </a:r>
            <a:r>
              <a:rPr lang="zh-CN" altLang="en-US" sz="1200" dirty="0"/>
              <a:t>，使用于不同数据实例之间存在关联关系的场景，比如坐标的</a:t>
            </a:r>
            <a:r>
              <a:rPr lang="en-US" altLang="zh-CN" sz="1200" dirty="0"/>
              <a:t>X</a:t>
            </a:r>
            <a:r>
              <a:rPr lang="zh-CN" altLang="en-US" sz="1200" dirty="0"/>
              <a:t>轴，</a:t>
            </a:r>
            <a:r>
              <a:rPr lang="en-US" altLang="zh-CN" sz="1200" dirty="0"/>
              <a:t>Y</a:t>
            </a:r>
            <a:r>
              <a:rPr lang="zh-CN" altLang="en-US" sz="1200" dirty="0"/>
              <a:t>轴</a:t>
            </a:r>
            <a:endParaRPr lang="en-US" altLang="zh-CN" sz="1200" dirty="0"/>
          </a:p>
          <a:p>
            <a:pPr lvl="1"/>
            <a:r>
              <a:rPr lang="en-US" altLang="zh-CN" sz="1600" dirty="0"/>
              <a:t>Ordered Access</a:t>
            </a:r>
          </a:p>
          <a:p>
            <a:pPr lvl="2"/>
            <a:r>
              <a:rPr lang="zh-CN" altLang="en-US" sz="1200" dirty="0"/>
              <a:t>保留</a:t>
            </a:r>
            <a:r>
              <a:rPr lang="en-US" altLang="zh-CN" sz="1200" dirty="0"/>
              <a:t>Data sample</a:t>
            </a:r>
            <a:r>
              <a:rPr lang="zh-CN" altLang="en-US" sz="1200" dirty="0"/>
              <a:t>之间的顺序</a:t>
            </a:r>
            <a:endParaRPr lang="en-US" altLang="zh-CN" sz="2000" dirty="0"/>
          </a:p>
          <a:p>
            <a:r>
              <a:rPr lang="en-US" altLang="zh-CN" sz="2000" dirty="0"/>
              <a:t>RELIABILITY</a:t>
            </a:r>
          </a:p>
          <a:p>
            <a:pPr lvl="1"/>
            <a:r>
              <a:rPr lang="en-US" altLang="zh-CN" sz="1600" dirty="0"/>
              <a:t>Kind = RELIABLE </a:t>
            </a:r>
            <a:r>
              <a:rPr lang="zh-CN" altLang="en-US" sz="1600" dirty="0"/>
              <a:t>，如果当网络发生错误， </a:t>
            </a:r>
            <a:r>
              <a:rPr lang="en-US" altLang="zh-CN" sz="1600" dirty="0" err="1"/>
              <a:t>DataReader</a:t>
            </a:r>
            <a:r>
              <a:rPr lang="zh-CN" altLang="en-US" sz="1600" dirty="0"/>
              <a:t>可能无法收到</a:t>
            </a:r>
            <a:r>
              <a:rPr lang="en-US" altLang="zh-CN" sz="1600" dirty="0" err="1"/>
              <a:t>DataWriter</a:t>
            </a:r>
            <a:r>
              <a:rPr lang="zh-CN" altLang="en-US" sz="1600" dirty="0"/>
              <a:t>的样本数据时，会对样本数据进行重发，保证</a:t>
            </a:r>
            <a:r>
              <a:rPr lang="en-US" altLang="zh-CN" sz="1600" dirty="0" err="1"/>
              <a:t>DataReader</a:t>
            </a:r>
            <a:r>
              <a:rPr lang="zh-CN" altLang="en-US" sz="1600" dirty="0"/>
              <a:t>能够收到数据</a:t>
            </a:r>
            <a:endParaRPr lang="en-US" altLang="zh-CN" sz="1600" dirty="0"/>
          </a:p>
          <a:p>
            <a:pPr lvl="1"/>
            <a:r>
              <a:rPr lang="en-US" altLang="zh-CN" sz="1600" dirty="0"/>
              <a:t>Kind = BEST_EFFORT</a:t>
            </a:r>
            <a:r>
              <a:rPr lang="zh-CN" altLang="en-US" sz="1600" dirty="0"/>
              <a:t>，如果当网络发生错误， </a:t>
            </a:r>
            <a:r>
              <a:rPr lang="en-US" altLang="zh-CN" sz="1600" dirty="0" err="1"/>
              <a:t>DataWriter</a:t>
            </a:r>
            <a:r>
              <a:rPr lang="zh-CN" altLang="en-US" sz="1600" dirty="0"/>
              <a:t>不会重新发送丢失的样本数据，这样，无法保证</a:t>
            </a:r>
            <a:r>
              <a:rPr lang="en-US" altLang="zh-CN" sz="1600" dirty="0" err="1"/>
              <a:t>DataReader</a:t>
            </a:r>
            <a:r>
              <a:rPr lang="zh-CN" altLang="en-US" sz="1600" dirty="0"/>
              <a:t>能够收到数据</a:t>
            </a:r>
            <a:endParaRPr lang="en-US" altLang="zh-CN" sz="2000" dirty="0"/>
          </a:p>
          <a:p>
            <a:r>
              <a:rPr lang="en-US" altLang="zh-CN" sz="2000" dirty="0"/>
              <a:t>PARTITION</a:t>
            </a:r>
          </a:p>
          <a:p>
            <a:pPr lvl="1"/>
            <a:r>
              <a:rPr lang="zh-CN" altLang="en-US" sz="1600" dirty="0"/>
              <a:t>允许在同一个</a:t>
            </a:r>
            <a:r>
              <a:rPr lang="en-US" altLang="zh-CN" sz="1600" dirty="0"/>
              <a:t>Domain</a:t>
            </a:r>
            <a:r>
              <a:rPr lang="zh-CN" altLang="en-US" sz="1600" dirty="0"/>
              <a:t>下创建逻辑分区，处于同一分区内的</a:t>
            </a:r>
            <a:r>
              <a:rPr lang="en-US" altLang="zh-CN" sz="1600" dirty="0" err="1"/>
              <a:t>DataWriter</a:t>
            </a:r>
            <a:r>
              <a:rPr lang="zh-CN" altLang="en-US" sz="1600" dirty="0"/>
              <a:t>和</a:t>
            </a:r>
            <a:r>
              <a:rPr lang="en-US" altLang="zh-CN" sz="1600" dirty="0" err="1"/>
              <a:t>DataReader</a:t>
            </a:r>
            <a:r>
              <a:rPr lang="zh-CN" altLang="en-US" sz="1600" dirty="0"/>
              <a:t>才可以建立通信</a:t>
            </a:r>
            <a:endParaRPr lang="en-US" altLang="zh-CN" sz="1600" dirty="0"/>
          </a:p>
          <a:p>
            <a:pPr marL="457200" lvl="1" indent="0">
              <a:buNone/>
            </a:pPr>
            <a:endParaRPr lang="en-US" altLang="zh-CN" sz="1600" dirty="0"/>
          </a:p>
        </p:txBody>
      </p:sp>
      <p:sp>
        <p:nvSpPr>
          <p:cNvPr id="8" name="标题 1">
            <a:extLst>
              <a:ext uri="{FF2B5EF4-FFF2-40B4-BE49-F238E27FC236}">
                <a16:creationId xmlns:a16="http://schemas.microsoft.com/office/drawing/2014/main" id="{09DC81A3-7608-AFDF-3912-9D2E8A780423}"/>
              </a:ext>
            </a:extLst>
          </p:cNvPr>
          <p:cNvSpPr txBox="1">
            <a:spLocks/>
          </p:cNvSpPr>
          <p:nvPr/>
        </p:nvSpPr>
        <p:spPr bwMode="gray">
          <a:xfrm>
            <a:off x="160627" y="548680"/>
            <a:ext cx="8659845"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Date delivery</a:t>
            </a:r>
            <a:r>
              <a:rPr lang="zh-CN" altLang="en-US" sz="2800"/>
              <a:t>（数据交付）</a:t>
            </a:r>
            <a:endParaRPr lang="zh-CN" altLang="en-US" sz="2800" dirty="0"/>
          </a:p>
        </p:txBody>
      </p:sp>
    </p:spTree>
    <p:extLst>
      <p:ext uri="{BB962C8B-B14F-4D97-AF65-F5344CB8AC3E}">
        <p14:creationId xmlns:p14="http://schemas.microsoft.com/office/powerpoint/2010/main" val="124701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16</a:t>
            </a:fld>
            <a:endParaRPr lang="de-DE" altLang="ja-JP"/>
          </a:p>
        </p:txBody>
      </p:sp>
      <p:sp>
        <p:nvSpPr>
          <p:cNvPr id="7" name="内容占位符 2">
            <a:extLst>
              <a:ext uri="{FF2B5EF4-FFF2-40B4-BE49-F238E27FC236}">
                <a16:creationId xmlns:a16="http://schemas.microsoft.com/office/drawing/2014/main" id="{14B4D916-841E-BE77-73EA-1149DB8BE146}"/>
              </a:ext>
            </a:extLst>
          </p:cNvPr>
          <p:cNvSpPr>
            <a:spLocks noGrp="1"/>
          </p:cNvSpPr>
          <p:nvPr>
            <p:ph idx="1"/>
          </p:nvPr>
        </p:nvSpPr>
        <p:spPr>
          <a:xfrm>
            <a:off x="169863" y="1569041"/>
            <a:ext cx="8650609" cy="4707784"/>
          </a:xfrm>
        </p:spPr>
        <p:txBody>
          <a:bodyPr>
            <a:normAutofit/>
          </a:bodyPr>
          <a:lstStyle/>
          <a:p>
            <a:r>
              <a:rPr lang="en-US" altLang="zh-CN" sz="2000" dirty="0"/>
              <a:t>DESTINATION_ORDER</a:t>
            </a:r>
          </a:p>
          <a:p>
            <a:pPr lvl="1"/>
            <a:r>
              <a:rPr lang="zh-CN" altLang="en-US" sz="1600" dirty="0"/>
              <a:t>当系统中存在针对同一个数据实例的多个</a:t>
            </a:r>
            <a:r>
              <a:rPr lang="en-US" altLang="zh-CN" sz="1600" dirty="0" err="1"/>
              <a:t>DataRead</a:t>
            </a:r>
            <a:r>
              <a:rPr lang="zh-CN" altLang="en-US" sz="1600" dirty="0"/>
              <a:t>才可以建立通信</a:t>
            </a:r>
            <a:endParaRPr lang="en-US" altLang="zh-CN" sz="1600" dirty="0"/>
          </a:p>
          <a:p>
            <a:pPr lvl="2"/>
            <a:r>
              <a:rPr lang="en-US" altLang="zh-CN" sz="1200" dirty="0"/>
              <a:t>BY_RECEPTIONS_TIMESTAMP:</a:t>
            </a:r>
            <a:r>
              <a:rPr lang="zh-CN" altLang="en-US" sz="1200" dirty="0"/>
              <a:t>以接收端最后收到的数据为准</a:t>
            </a:r>
            <a:endParaRPr lang="en-US" altLang="zh-CN" sz="1200" dirty="0"/>
          </a:p>
          <a:p>
            <a:pPr lvl="2"/>
            <a:r>
              <a:rPr lang="en-US" altLang="zh-CN" sz="1200" dirty="0"/>
              <a:t>BY_SOURCE_TIMESTAMP:</a:t>
            </a:r>
            <a:r>
              <a:rPr lang="zh-CN" altLang="en-US" sz="1200" dirty="0"/>
              <a:t>以发送端最后发送的数据为准</a:t>
            </a:r>
            <a:endParaRPr lang="en-US" altLang="zh-CN" sz="1200" dirty="0"/>
          </a:p>
          <a:p>
            <a:pPr lvl="2"/>
            <a:endParaRPr lang="en-US" altLang="zh-CN" sz="1200" dirty="0"/>
          </a:p>
          <a:p>
            <a:r>
              <a:rPr lang="en-US" altLang="zh-CN" sz="2000" dirty="0"/>
              <a:t>OWNERSHIP</a:t>
            </a:r>
          </a:p>
          <a:p>
            <a:pPr lvl="1"/>
            <a:r>
              <a:rPr lang="zh-CN" altLang="en-US" sz="1600" dirty="0"/>
              <a:t>当系统中存在针对同一个数据实例的多个</a:t>
            </a:r>
            <a:r>
              <a:rPr lang="en-US" altLang="zh-CN" sz="1600" dirty="0" err="1"/>
              <a:t>DataWriter</a:t>
            </a:r>
            <a:r>
              <a:rPr lang="zh-CN" altLang="en-US" sz="1600" dirty="0"/>
              <a:t>时，可以通过设置每个</a:t>
            </a:r>
            <a:r>
              <a:rPr lang="en-US" altLang="zh-CN" sz="1600" dirty="0" err="1"/>
              <a:t>DataWriter</a:t>
            </a:r>
            <a:r>
              <a:rPr lang="zh-CN" altLang="en-US" sz="1600" dirty="0"/>
              <a:t>的强度来控制（</a:t>
            </a:r>
            <a:r>
              <a:rPr lang="en-US" altLang="zh-CN" sz="1600" dirty="0" err="1"/>
              <a:t>DataWriter</a:t>
            </a:r>
            <a:r>
              <a:rPr lang="zh-CN" altLang="en-US" sz="1600" dirty="0"/>
              <a:t>的写入权限强度最高的</a:t>
            </a:r>
            <a:r>
              <a:rPr lang="en-US" altLang="zh-CN" sz="1600" dirty="0" err="1"/>
              <a:t>DataWriter</a:t>
            </a:r>
            <a:r>
              <a:rPr lang="zh-CN" altLang="en-US" sz="1600" dirty="0"/>
              <a:t>拥有写入权限）</a:t>
            </a:r>
            <a:endParaRPr lang="en-US" altLang="zh-CN" sz="2000" dirty="0"/>
          </a:p>
          <a:p>
            <a:pPr marL="457200" lvl="1" indent="0">
              <a:buNone/>
            </a:pPr>
            <a:endParaRPr lang="en-US" altLang="zh-CN" sz="1600" dirty="0"/>
          </a:p>
        </p:txBody>
      </p:sp>
      <p:sp>
        <p:nvSpPr>
          <p:cNvPr id="9" name="标题 1">
            <a:extLst>
              <a:ext uri="{FF2B5EF4-FFF2-40B4-BE49-F238E27FC236}">
                <a16:creationId xmlns:a16="http://schemas.microsoft.com/office/drawing/2014/main" id="{E9A4FF46-93CA-232A-04A3-523A5115ABFE}"/>
              </a:ext>
            </a:extLst>
          </p:cNvPr>
          <p:cNvSpPr txBox="1">
            <a:spLocks/>
          </p:cNvSpPr>
          <p:nvPr/>
        </p:nvSpPr>
        <p:spPr bwMode="gray">
          <a:xfrm>
            <a:off x="169863" y="620688"/>
            <a:ext cx="8650609"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Date delivery</a:t>
            </a:r>
            <a:r>
              <a:rPr lang="zh-CN" altLang="en-US" sz="2800"/>
              <a:t>（数据交付）</a:t>
            </a:r>
            <a:endParaRPr lang="zh-CN" altLang="en-US" sz="2800" dirty="0"/>
          </a:p>
        </p:txBody>
      </p:sp>
    </p:spTree>
    <p:extLst>
      <p:ext uri="{BB962C8B-B14F-4D97-AF65-F5344CB8AC3E}">
        <p14:creationId xmlns:p14="http://schemas.microsoft.com/office/powerpoint/2010/main" val="249903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17</a:t>
            </a:fld>
            <a:endParaRPr lang="de-DE" altLang="ja-JP"/>
          </a:p>
        </p:txBody>
      </p:sp>
      <p:sp>
        <p:nvSpPr>
          <p:cNvPr id="4" name="内容占位符 2">
            <a:extLst>
              <a:ext uri="{FF2B5EF4-FFF2-40B4-BE49-F238E27FC236}">
                <a16:creationId xmlns:a16="http://schemas.microsoft.com/office/drawing/2014/main" id="{E72EFD00-7D86-BE99-903E-73E7256DBC0F}"/>
              </a:ext>
            </a:extLst>
          </p:cNvPr>
          <p:cNvSpPr>
            <a:spLocks noGrp="1"/>
          </p:cNvSpPr>
          <p:nvPr>
            <p:ph idx="1"/>
          </p:nvPr>
        </p:nvSpPr>
        <p:spPr>
          <a:xfrm>
            <a:off x="169863" y="1640503"/>
            <a:ext cx="8305800" cy="4707784"/>
          </a:xfrm>
        </p:spPr>
        <p:txBody>
          <a:bodyPr>
            <a:normAutofit/>
          </a:bodyPr>
          <a:lstStyle/>
          <a:p>
            <a:r>
              <a:rPr lang="en-US" altLang="zh-CN" sz="2000" dirty="0"/>
              <a:t>DEADLINE</a:t>
            </a:r>
          </a:p>
          <a:p>
            <a:pPr lvl="1"/>
            <a:r>
              <a:rPr lang="zh-CN" altLang="en-US" sz="1600" dirty="0"/>
              <a:t>如果希望某个</a:t>
            </a:r>
            <a:r>
              <a:rPr lang="en-US" altLang="zh-CN" sz="1600" dirty="0"/>
              <a:t>Topic</a:t>
            </a:r>
            <a:r>
              <a:rPr lang="zh-CN" altLang="en-US" sz="1600" dirty="0"/>
              <a:t>能够周期更新，可以设置</a:t>
            </a:r>
            <a:r>
              <a:rPr lang="en-US" altLang="zh-CN" sz="1600" dirty="0"/>
              <a:t>DEADLINE</a:t>
            </a:r>
            <a:r>
              <a:rPr lang="zh-CN" altLang="en-US" sz="1600" dirty="0"/>
              <a:t>属性。在数据的发布方设置</a:t>
            </a:r>
            <a:r>
              <a:rPr lang="en-US" altLang="zh-CN" sz="1600" dirty="0"/>
              <a:t>DEADLINE</a:t>
            </a:r>
            <a:r>
              <a:rPr lang="zh-CN" altLang="en-US" sz="1600" dirty="0"/>
              <a:t>，这意味着应用程序必须以小于</a:t>
            </a:r>
            <a:r>
              <a:rPr lang="en-US" altLang="zh-CN" sz="1600" dirty="0"/>
              <a:t>DEADLINE</a:t>
            </a:r>
            <a:r>
              <a:rPr lang="zh-CN" altLang="en-US" sz="1600" dirty="0"/>
              <a:t>的周期去更新</a:t>
            </a:r>
            <a:r>
              <a:rPr lang="en-US" altLang="zh-CN" sz="1600" dirty="0"/>
              <a:t>Topic</a:t>
            </a:r>
            <a:r>
              <a:rPr lang="zh-CN" altLang="en-US" sz="1600" dirty="0"/>
              <a:t>；而在数据的订阅方设置</a:t>
            </a:r>
            <a:r>
              <a:rPr lang="en-US" altLang="zh-CN" sz="1600" dirty="0"/>
              <a:t>DEADLINE</a:t>
            </a:r>
            <a:r>
              <a:rPr lang="zh-CN" altLang="en-US" sz="1600" dirty="0"/>
              <a:t>，这意味着数据的发布方必须以小于</a:t>
            </a:r>
            <a:r>
              <a:rPr lang="en-US" altLang="zh-CN" sz="1600" dirty="0"/>
              <a:t>DEADLINE</a:t>
            </a:r>
            <a:r>
              <a:rPr lang="zh-CN" altLang="en-US" sz="1600" dirty="0"/>
              <a:t>的周期去发布</a:t>
            </a:r>
            <a:r>
              <a:rPr lang="en-US" altLang="zh-CN" sz="1600" dirty="0"/>
              <a:t>Topic</a:t>
            </a:r>
            <a:r>
              <a:rPr lang="zh-CN" altLang="en-US" sz="1600" dirty="0"/>
              <a:t>。</a:t>
            </a:r>
            <a:endParaRPr lang="en-US" altLang="zh-CN" sz="1200" dirty="0"/>
          </a:p>
          <a:p>
            <a:r>
              <a:rPr lang="en-US" altLang="zh-CN" sz="2000" dirty="0"/>
              <a:t>LATENCY_BUDGET</a:t>
            </a:r>
          </a:p>
          <a:p>
            <a:pPr lvl="1"/>
            <a:r>
              <a:rPr lang="zh-CN" altLang="en-US" sz="1600" dirty="0"/>
              <a:t>可设定该参数来约束数据的传输时间（从数据写入到数据送达接收端的缓存内的时间）</a:t>
            </a:r>
            <a:endParaRPr lang="en-US" altLang="zh-CN" sz="1600" dirty="0"/>
          </a:p>
          <a:p>
            <a:r>
              <a:rPr lang="en-US" altLang="zh-CN" sz="2000" dirty="0"/>
              <a:t>TRANSPORT_PRIORITY</a:t>
            </a:r>
          </a:p>
          <a:p>
            <a:pPr lvl="1"/>
            <a:r>
              <a:rPr lang="zh-CN" altLang="en-US" sz="1600" dirty="0"/>
              <a:t>控制传输数据的优先级，由一个整数表示，值越大优先级越高</a:t>
            </a:r>
            <a:endParaRPr lang="en-US" altLang="zh-CN" sz="1600" dirty="0"/>
          </a:p>
          <a:p>
            <a:pPr marL="457200" lvl="1" indent="0">
              <a:buNone/>
            </a:pPr>
            <a:endParaRPr lang="en-US" altLang="zh-CN" sz="1600" dirty="0"/>
          </a:p>
        </p:txBody>
      </p:sp>
      <p:sp>
        <p:nvSpPr>
          <p:cNvPr id="8" name="标题 1">
            <a:extLst>
              <a:ext uri="{FF2B5EF4-FFF2-40B4-BE49-F238E27FC236}">
                <a16:creationId xmlns:a16="http://schemas.microsoft.com/office/drawing/2014/main" id="{C26D7A4C-3C79-5CAC-A4B1-760AA626BDA2}"/>
              </a:ext>
            </a:extLst>
          </p:cNvPr>
          <p:cNvSpPr txBox="1">
            <a:spLocks/>
          </p:cNvSpPr>
          <p:nvPr/>
        </p:nvSpPr>
        <p:spPr bwMode="gray">
          <a:xfrm>
            <a:off x="169863" y="692150"/>
            <a:ext cx="8305800"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Date timeliness</a:t>
            </a:r>
            <a:r>
              <a:rPr lang="zh-CN" altLang="en-US" sz="2800"/>
              <a:t>（数据的时效性）</a:t>
            </a:r>
            <a:endParaRPr lang="zh-CN" altLang="en-US" sz="2800" dirty="0"/>
          </a:p>
        </p:txBody>
      </p:sp>
    </p:spTree>
    <p:extLst>
      <p:ext uri="{BB962C8B-B14F-4D97-AF65-F5344CB8AC3E}">
        <p14:creationId xmlns:p14="http://schemas.microsoft.com/office/powerpoint/2010/main" val="383723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18</a:t>
            </a:fld>
            <a:endParaRPr lang="de-DE" altLang="ja-JP"/>
          </a:p>
        </p:txBody>
      </p:sp>
      <p:sp>
        <p:nvSpPr>
          <p:cNvPr id="7" name="内容占位符 2">
            <a:extLst>
              <a:ext uri="{FF2B5EF4-FFF2-40B4-BE49-F238E27FC236}">
                <a16:creationId xmlns:a16="http://schemas.microsoft.com/office/drawing/2014/main" id="{F76BF237-2628-679D-44C7-57EA1D37FE25}"/>
              </a:ext>
            </a:extLst>
          </p:cNvPr>
          <p:cNvSpPr>
            <a:spLocks noGrp="1"/>
          </p:cNvSpPr>
          <p:nvPr>
            <p:ph idx="1"/>
          </p:nvPr>
        </p:nvSpPr>
        <p:spPr>
          <a:xfrm>
            <a:off x="165028" y="1625408"/>
            <a:ext cx="8655444" cy="4707784"/>
          </a:xfrm>
        </p:spPr>
        <p:txBody>
          <a:bodyPr>
            <a:normAutofit/>
          </a:bodyPr>
          <a:lstStyle/>
          <a:p>
            <a:r>
              <a:rPr lang="en-US" altLang="zh-CN" sz="2000" dirty="0"/>
              <a:t>TIME_BASED_FILTER</a:t>
            </a:r>
          </a:p>
          <a:p>
            <a:pPr lvl="1"/>
            <a:r>
              <a:rPr lang="zh-CN" altLang="en-US" sz="1600" dirty="0"/>
              <a:t>设置该参数意味着在指定时间周期内，只期望收到一个</a:t>
            </a:r>
            <a:r>
              <a:rPr lang="en-US" altLang="zh-CN" sz="1600" dirty="0"/>
              <a:t>date sample</a:t>
            </a:r>
            <a:r>
              <a:rPr lang="zh-CN" altLang="en-US" sz="1600" dirty="0"/>
              <a:t>，过多的</a:t>
            </a:r>
            <a:r>
              <a:rPr lang="en-US" altLang="zh-CN" sz="1600" dirty="0"/>
              <a:t>date sample</a:t>
            </a:r>
            <a:r>
              <a:rPr lang="zh-CN" altLang="en-US" sz="1600" dirty="0"/>
              <a:t>将被</a:t>
            </a:r>
            <a:r>
              <a:rPr lang="en-US" altLang="zh-CN" sz="1600" dirty="0" err="1"/>
              <a:t>DataReader</a:t>
            </a:r>
            <a:r>
              <a:rPr lang="zh-CN" altLang="en-US" sz="1600" dirty="0"/>
              <a:t>丢弃</a:t>
            </a:r>
            <a:endParaRPr lang="en-US" altLang="zh-CN" sz="1600" dirty="0"/>
          </a:p>
          <a:p>
            <a:pPr lvl="1"/>
            <a:r>
              <a:rPr lang="zh-CN" altLang="en-US" sz="1600" dirty="0"/>
              <a:t>该参数有助于优化网络负载以及节点的计算资源</a:t>
            </a:r>
            <a:endParaRPr lang="en-US" altLang="zh-CN" sz="1200" dirty="0"/>
          </a:p>
          <a:p>
            <a:r>
              <a:rPr lang="en-US" altLang="zh-CN" sz="2000" dirty="0"/>
              <a:t>RESOURCE_LIMITS</a:t>
            </a:r>
          </a:p>
          <a:p>
            <a:pPr lvl="1"/>
            <a:r>
              <a:rPr lang="zh-CN" altLang="en-US" sz="1600" dirty="0"/>
              <a:t>用于限制</a:t>
            </a:r>
            <a:r>
              <a:rPr lang="en-US" altLang="zh-CN" sz="1600" dirty="0"/>
              <a:t>DDS</a:t>
            </a:r>
            <a:r>
              <a:rPr lang="zh-CN" altLang="en-US" sz="1600" dirty="0"/>
              <a:t>可以分配的系统内存</a:t>
            </a:r>
            <a:endParaRPr lang="en-US" altLang="zh-CN" sz="1600" dirty="0"/>
          </a:p>
        </p:txBody>
      </p:sp>
      <p:sp>
        <p:nvSpPr>
          <p:cNvPr id="9" name="标题 1">
            <a:extLst>
              <a:ext uri="{FF2B5EF4-FFF2-40B4-BE49-F238E27FC236}">
                <a16:creationId xmlns:a16="http://schemas.microsoft.com/office/drawing/2014/main" id="{7D8D34B3-BCA7-3C24-4E18-3F33F2E8B57B}"/>
              </a:ext>
            </a:extLst>
          </p:cNvPr>
          <p:cNvSpPr txBox="1">
            <a:spLocks/>
          </p:cNvSpPr>
          <p:nvPr/>
        </p:nvSpPr>
        <p:spPr bwMode="gray">
          <a:xfrm>
            <a:off x="165028" y="677055"/>
            <a:ext cx="8655444"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Resources</a:t>
            </a:r>
            <a:r>
              <a:rPr lang="zh-CN" altLang="en-US" sz="2800"/>
              <a:t>（网络和计算资源）</a:t>
            </a:r>
            <a:endParaRPr lang="zh-CN" altLang="en-US" sz="2800" dirty="0"/>
          </a:p>
        </p:txBody>
      </p:sp>
    </p:spTree>
    <p:extLst>
      <p:ext uri="{BB962C8B-B14F-4D97-AF65-F5344CB8AC3E}">
        <p14:creationId xmlns:p14="http://schemas.microsoft.com/office/powerpoint/2010/main" val="135550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目录</a:t>
            </a:r>
            <a:endParaRPr kumimoji="1" lang="ja-JP" altLang="en-US"/>
          </a:p>
        </p:txBody>
      </p:sp>
      <p:sp>
        <p:nvSpPr>
          <p:cNvPr id="3" name="内容占位符 2"/>
          <p:cNvSpPr>
            <a:spLocks noGrp="1"/>
          </p:cNvSpPr>
          <p:nvPr>
            <p:ph idx="1"/>
          </p:nvPr>
        </p:nvSpPr>
        <p:spPr/>
        <p:txBody>
          <a:bodyPr/>
          <a:lstStyle/>
          <a:p>
            <a:r>
              <a:rPr lang="zh-CN" altLang="en-US" b="1" i="0">
                <a:solidFill>
                  <a:srgbClr val="121212"/>
                </a:solidFill>
                <a:effectLst/>
                <a:latin typeface="-apple-system"/>
              </a:rPr>
              <a:t>背景介绍</a:t>
            </a:r>
            <a:endParaRPr lang="en-US" altLang="zh-CN" b="1" i="0">
              <a:solidFill>
                <a:srgbClr val="121212"/>
              </a:solidFill>
              <a:effectLst/>
              <a:latin typeface="-apple-system"/>
            </a:endParaRPr>
          </a:p>
          <a:p>
            <a:r>
              <a:rPr lang="en-US" altLang="zh-CN" b="1">
                <a:solidFill>
                  <a:srgbClr val="121212"/>
                </a:solidFill>
                <a:latin typeface="-apple-system"/>
              </a:rPr>
              <a:t>DDS</a:t>
            </a:r>
            <a:r>
              <a:rPr lang="zh-CN" altLang="en-US" b="1">
                <a:solidFill>
                  <a:srgbClr val="121212"/>
                </a:solidFill>
                <a:latin typeface="-apple-system"/>
              </a:rPr>
              <a:t>概述</a:t>
            </a:r>
          </a:p>
          <a:p>
            <a:r>
              <a:rPr lang="en-US" altLang="zh-CN" b="1">
                <a:solidFill>
                  <a:srgbClr val="121212"/>
                </a:solidFill>
                <a:latin typeface="-apple-system"/>
              </a:rPr>
              <a:t>DDS</a:t>
            </a:r>
            <a:r>
              <a:rPr lang="zh-CN" altLang="en-US" b="1">
                <a:solidFill>
                  <a:srgbClr val="121212"/>
                </a:solidFill>
                <a:latin typeface="-apple-system"/>
              </a:rPr>
              <a:t>相关概念的介绍</a:t>
            </a:r>
          </a:p>
          <a:p>
            <a:r>
              <a:rPr lang="zh-CN" altLang="en-US" b="1">
                <a:solidFill>
                  <a:srgbClr val="121212"/>
                </a:solidFill>
                <a:latin typeface="-apple-system"/>
              </a:rPr>
              <a:t>服务质量（</a:t>
            </a:r>
            <a:r>
              <a:rPr lang="en-US" altLang="zh-CN" b="1">
                <a:solidFill>
                  <a:srgbClr val="121212"/>
                </a:solidFill>
                <a:latin typeface="-apple-system"/>
              </a:rPr>
              <a:t>QoS)</a:t>
            </a: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a:t>
            </a:fld>
            <a:endParaRPr lang="de-DE" altLang="ja-JP"/>
          </a:p>
        </p:txBody>
      </p:sp>
    </p:spTree>
    <p:extLst>
      <p:ext uri="{BB962C8B-B14F-4D97-AF65-F5344CB8AC3E}">
        <p14:creationId xmlns:p14="http://schemas.microsoft.com/office/powerpoint/2010/main" val="16429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a:t>服务质量（</a:t>
            </a:r>
            <a:r>
              <a:rPr lang="en-US" altLang="zh-CN" sz="3200" b="1"/>
              <a:t>QoS)</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19</a:t>
            </a:fld>
            <a:endParaRPr lang="de-DE" altLang="ja-JP"/>
          </a:p>
        </p:txBody>
      </p:sp>
      <p:sp>
        <p:nvSpPr>
          <p:cNvPr id="4" name="内容占位符 2">
            <a:extLst>
              <a:ext uri="{FF2B5EF4-FFF2-40B4-BE49-F238E27FC236}">
                <a16:creationId xmlns:a16="http://schemas.microsoft.com/office/drawing/2014/main" id="{492E523D-558F-65AE-4DD8-F30CD028B8B6}"/>
              </a:ext>
            </a:extLst>
          </p:cNvPr>
          <p:cNvSpPr>
            <a:spLocks noGrp="1"/>
          </p:cNvSpPr>
          <p:nvPr>
            <p:ph idx="1"/>
          </p:nvPr>
        </p:nvSpPr>
        <p:spPr>
          <a:xfrm>
            <a:off x="169863" y="1569041"/>
            <a:ext cx="8650609" cy="4707784"/>
          </a:xfrm>
        </p:spPr>
        <p:txBody>
          <a:bodyPr>
            <a:normAutofit/>
          </a:bodyPr>
          <a:lstStyle/>
          <a:p>
            <a:r>
              <a:rPr lang="en-US" altLang="zh-CN" sz="2000" dirty="0"/>
              <a:t>USER_DATA</a:t>
            </a:r>
          </a:p>
          <a:p>
            <a:pPr lvl="1"/>
            <a:r>
              <a:rPr lang="zh-CN" altLang="en-US" sz="1600" dirty="0"/>
              <a:t>允许应用程序将一个字节序列于</a:t>
            </a:r>
            <a:r>
              <a:rPr lang="en-US" altLang="zh-CN" sz="1600" dirty="0" err="1"/>
              <a:t>DomainParticipant</a:t>
            </a:r>
            <a:r>
              <a:rPr lang="zh-CN" altLang="en-US" sz="1600" dirty="0"/>
              <a:t>、</a:t>
            </a:r>
            <a:r>
              <a:rPr lang="en-US" altLang="zh-CN" sz="1600" dirty="0" err="1"/>
              <a:t>DataReader</a:t>
            </a:r>
            <a:r>
              <a:rPr lang="zh-CN" altLang="en-US" sz="1600" dirty="0"/>
              <a:t>或者</a:t>
            </a:r>
            <a:r>
              <a:rPr lang="en-US" altLang="zh-CN" sz="1600" dirty="0" err="1"/>
              <a:t>DataWriter</a:t>
            </a:r>
            <a:r>
              <a:rPr lang="zh-CN" altLang="en-US" sz="1600" dirty="0"/>
              <a:t>进行关联，该字节序通过内建的</a:t>
            </a:r>
            <a:r>
              <a:rPr lang="en-US" altLang="zh-CN" sz="1600" dirty="0"/>
              <a:t>Topic</a:t>
            </a:r>
            <a:r>
              <a:rPr lang="zh-CN" altLang="en-US" sz="1600" dirty="0"/>
              <a:t>进行分发</a:t>
            </a:r>
            <a:endParaRPr lang="en-US" altLang="zh-CN" sz="1600" dirty="0"/>
          </a:p>
          <a:p>
            <a:pPr lvl="1"/>
            <a:r>
              <a:rPr lang="zh-CN" altLang="en-US" sz="1600" dirty="0"/>
              <a:t>常用于分发安全凭证，应用程序可通过此凭证验证数据的有效性</a:t>
            </a:r>
            <a:endParaRPr lang="en-US" altLang="zh-CN" sz="1200" dirty="0"/>
          </a:p>
          <a:p>
            <a:r>
              <a:rPr lang="en-US" altLang="zh-CN" sz="2000" dirty="0"/>
              <a:t>TOPIC_DATA</a:t>
            </a:r>
          </a:p>
          <a:p>
            <a:pPr lvl="1"/>
            <a:r>
              <a:rPr lang="zh-CN" altLang="en-US" sz="1600" dirty="0"/>
              <a:t>允许应用程序将一个字节序列于</a:t>
            </a:r>
            <a:r>
              <a:rPr lang="en-US" altLang="zh-CN" sz="1600" dirty="0"/>
              <a:t>Topic</a:t>
            </a:r>
            <a:r>
              <a:rPr lang="zh-CN" altLang="en-US" sz="1600" dirty="0"/>
              <a:t>相关联，该字节序列通过内建</a:t>
            </a:r>
            <a:r>
              <a:rPr lang="en-US" altLang="zh-CN" sz="1600" dirty="0"/>
              <a:t>Topic</a:t>
            </a:r>
            <a:r>
              <a:rPr lang="zh-CN" altLang="en-US" sz="1600" dirty="0"/>
              <a:t>进行分发</a:t>
            </a:r>
            <a:endParaRPr lang="en-US" altLang="zh-CN" sz="1600" dirty="0"/>
          </a:p>
          <a:p>
            <a:pPr lvl="1"/>
            <a:r>
              <a:rPr lang="zh-CN" altLang="en-US" sz="1600" dirty="0"/>
              <a:t>常用于为</a:t>
            </a:r>
            <a:r>
              <a:rPr lang="en-US" altLang="zh-CN" sz="1600" dirty="0"/>
              <a:t>Topic</a:t>
            </a:r>
            <a:r>
              <a:rPr lang="zh-CN" altLang="en-US" sz="1600" dirty="0"/>
              <a:t>添加附加信息</a:t>
            </a:r>
            <a:endParaRPr lang="en-US" altLang="zh-CN" sz="1600" dirty="0"/>
          </a:p>
          <a:p>
            <a:r>
              <a:rPr lang="en-US" altLang="zh-CN" sz="2000" dirty="0"/>
              <a:t>GROUP_DATA</a:t>
            </a:r>
          </a:p>
          <a:p>
            <a:pPr lvl="1"/>
            <a:r>
              <a:rPr lang="zh-CN" altLang="en-US" sz="1600" dirty="0"/>
              <a:t>允许应用程序将一个字节序列于</a:t>
            </a:r>
            <a:r>
              <a:rPr lang="en-US" altLang="zh-CN" sz="1600" dirty="0"/>
              <a:t>Publisher</a:t>
            </a:r>
            <a:r>
              <a:rPr lang="zh-CN" altLang="en-US" sz="1600" dirty="0"/>
              <a:t>或者</a:t>
            </a:r>
            <a:r>
              <a:rPr lang="en-US" altLang="zh-CN" sz="1600" dirty="0"/>
              <a:t>Subscriber</a:t>
            </a:r>
            <a:r>
              <a:rPr lang="zh-CN" altLang="en-US" sz="1600" dirty="0"/>
              <a:t>相互关联，该字节序列通过内建</a:t>
            </a:r>
            <a:r>
              <a:rPr lang="en-US" altLang="zh-CN" sz="1600" dirty="0"/>
              <a:t>Topic</a:t>
            </a:r>
            <a:r>
              <a:rPr lang="zh-CN" altLang="en-US" sz="1600" dirty="0"/>
              <a:t>进行分发</a:t>
            </a:r>
            <a:endParaRPr lang="en-US" altLang="zh-CN" sz="1600" dirty="0"/>
          </a:p>
        </p:txBody>
      </p:sp>
      <p:sp>
        <p:nvSpPr>
          <p:cNvPr id="8" name="标题 1">
            <a:extLst>
              <a:ext uri="{FF2B5EF4-FFF2-40B4-BE49-F238E27FC236}">
                <a16:creationId xmlns:a16="http://schemas.microsoft.com/office/drawing/2014/main" id="{61E6FBFD-1453-DF06-81BF-5299581A9640}"/>
              </a:ext>
            </a:extLst>
          </p:cNvPr>
          <p:cNvSpPr txBox="1">
            <a:spLocks/>
          </p:cNvSpPr>
          <p:nvPr/>
        </p:nvSpPr>
        <p:spPr bwMode="gray">
          <a:xfrm>
            <a:off x="169863" y="620688"/>
            <a:ext cx="8650609" cy="71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Configuration</a:t>
            </a:r>
            <a:r>
              <a:rPr lang="zh-CN" altLang="en-US" sz="2800"/>
              <a:t>（用户信息）</a:t>
            </a:r>
            <a:endParaRPr lang="zh-CN" altLang="en-US" sz="2800" dirty="0"/>
          </a:p>
        </p:txBody>
      </p:sp>
    </p:spTree>
    <p:extLst>
      <p:ext uri="{BB962C8B-B14F-4D97-AF65-F5344CB8AC3E}">
        <p14:creationId xmlns:p14="http://schemas.microsoft.com/office/powerpoint/2010/main" val="1822514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20</a:t>
            </a:fld>
            <a:endParaRPr lang="de-DE" altLang="ja-JP"/>
          </a:p>
        </p:txBody>
      </p:sp>
      <p:sp>
        <p:nvSpPr>
          <p:cNvPr id="2" name="フッター プレースホルダー 1">
            <a:extLst>
              <a:ext uri="{FF2B5EF4-FFF2-40B4-BE49-F238E27FC236}">
                <a16:creationId xmlns:a16="http://schemas.microsoft.com/office/drawing/2014/main" id="{9400678D-CFC0-44A7-BDC1-D531BC67A3B6}"/>
              </a:ext>
            </a:extLst>
          </p:cNvPr>
          <p:cNvSpPr>
            <a:spLocks noGrp="1"/>
          </p:cNvSpPr>
          <p:nvPr>
            <p:ph type="ftr" sz="quarter" idx="11"/>
          </p:nvPr>
        </p:nvSpPr>
        <p:spPr/>
        <p:txBody>
          <a:bodyPr/>
          <a:lstStyle/>
          <a:p>
            <a:r>
              <a:rPr lang="de-DE" altLang="ja-JP"/>
              <a:t>Copyright 2022 NANJING FUJITSU NANDA SOFTWARE TECHNOLOGY CO., LTD.</a:t>
            </a:r>
          </a:p>
        </p:txBody>
      </p:sp>
    </p:spTree>
    <p:extLst>
      <p:ext uri="{BB962C8B-B14F-4D97-AF65-F5344CB8AC3E}">
        <p14:creationId xmlns:p14="http://schemas.microsoft.com/office/powerpoint/2010/main" val="53348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a:solidFill>
                  <a:srgbClr val="121212"/>
                </a:solidFill>
                <a:effectLst/>
                <a:latin typeface="-apple-system"/>
              </a:rPr>
              <a:t>背景介绍</a:t>
            </a:r>
            <a:endParaRPr lang="en-US" altLang="zh-CN" b="1" i="0">
              <a:solidFill>
                <a:srgbClr val="121212"/>
              </a:solidFill>
              <a:effectLst/>
              <a:latin typeface="-apple-system"/>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2</a:t>
            </a:fld>
            <a:endParaRPr lang="de-DE" altLang="ja-JP"/>
          </a:p>
        </p:txBody>
      </p:sp>
      <p:sp>
        <p:nvSpPr>
          <p:cNvPr id="3" name="标题 1">
            <a:extLst>
              <a:ext uri="{FF2B5EF4-FFF2-40B4-BE49-F238E27FC236}">
                <a16:creationId xmlns:a16="http://schemas.microsoft.com/office/drawing/2014/main" id="{12DC16CF-F2F3-6DE1-4EA5-727FC33AEFF1}"/>
              </a:ext>
            </a:extLst>
          </p:cNvPr>
          <p:cNvSpPr txBox="1">
            <a:spLocks/>
          </p:cNvSpPr>
          <p:nvPr/>
        </p:nvSpPr>
        <p:spPr bwMode="gray">
          <a:xfrm>
            <a:off x="169863" y="692150"/>
            <a:ext cx="10515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zh-CN" altLang="en-US" sz="2800"/>
              <a:t>分布式系统通信模型</a:t>
            </a:r>
            <a:endParaRPr lang="zh-CN" altLang="en-US" sz="2800" dirty="0"/>
          </a:p>
        </p:txBody>
      </p:sp>
      <p:sp>
        <p:nvSpPr>
          <p:cNvPr id="4" name="内容占位符 2">
            <a:extLst>
              <a:ext uri="{FF2B5EF4-FFF2-40B4-BE49-F238E27FC236}">
                <a16:creationId xmlns:a16="http://schemas.microsoft.com/office/drawing/2014/main" id="{C23340B7-6A43-547A-4AD1-7CD09CBC3746}"/>
              </a:ext>
            </a:extLst>
          </p:cNvPr>
          <p:cNvSpPr>
            <a:spLocks noGrp="1"/>
          </p:cNvSpPr>
          <p:nvPr>
            <p:ph idx="1"/>
          </p:nvPr>
        </p:nvSpPr>
        <p:spPr>
          <a:xfrm>
            <a:off x="164315" y="1814512"/>
            <a:ext cx="7858125" cy="3513138"/>
          </a:xfrm>
        </p:spPr>
        <p:txBody>
          <a:bodyPr/>
          <a:lstStyle/>
          <a:p>
            <a:pPr marL="514350" indent="-514350">
              <a:buAutoNum type="arabicPeriod"/>
            </a:pPr>
            <a:r>
              <a:rPr lang="zh-CN" altLang="en-US" sz="2000" dirty="0"/>
              <a:t>客户端</a:t>
            </a:r>
            <a:r>
              <a:rPr lang="en-US" altLang="zh-CN" sz="2000" dirty="0"/>
              <a:t>-</a:t>
            </a:r>
            <a:r>
              <a:rPr lang="zh-CN" altLang="en-US" sz="2000" dirty="0"/>
              <a:t>服务器（</a:t>
            </a:r>
            <a:r>
              <a:rPr lang="en-US" altLang="zh-CN" sz="2000" dirty="0"/>
              <a:t>Client – Server)</a:t>
            </a:r>
          </a:p>
          <a:p>
            <a:pPr marL="514350" indent="-514350">
              <a:buAutoNum type="arabicPeriod"/>
            </a:pPr>
            <a:r>
              <a:rPr lang="zh-CN" altLang="en-US" sz="2000" dirty="0"/>
              <a:t>发布</a:t>
            </a:r>
            <a:r>
              <a:rPr lang="en-US" altLang="zh-CN" sz="2000" dirty="0"/>
              <a:t>-</a:t>
            </a:r>
            <a:r>
              <a:rPr lang="zh-CN" altLang="en-US" sz="2000" dirty="0"/>
              <a:t>订阅 （</a:t>
            </a:r>
            <a:r>
              <a:rPr lang="en-US" altLang="zh-CN" sz="2000" dirty="0"/>
              <a:t>Publish – Subscribe)</a:t>
            </a:r>
          </a:p>
          <a:p>
            <a:pPr marL="0" indent="0">
              <a:buNone/>
            </a:pPr>
            <a:endParaRPr lang="zh-CN" altLang="en-US" dirty="0"/>
          </a:p>
        </p:txBody>
      </p:sp>
      <p:pic>
        <p:nvPicPr>
          <p:cNvPr id="7" name="图片 6">
            <a:extLst>
              <a:ext uri="{FF2B5EF4-FFF2-40B4-BE49-F238E27FC236}">
                <a16:creationId xmlns:a16="http://schemas.microsoft.com/office/drawing/2014/main" id="{1040E3AB-057F-693E-4A4F-E9AF84C298BD}"/>
              </a:ext>
            </a:extLst>
          </p:cNvPr>
          <p:cNvPicPr>
            <a:picLocks noChangeAspect="1"/>
          </p:cNvPicPr>
          <p:nvPr/>
        </p:nvPicPr>
        <p:blipFill>
          <a:blip r:embed="rId3"/>
          <a:stretch>
            <a:fillRect/>
          </a:stretch>
        </p:blipFill>
        <p:spPr>
          <a:xfrm>
            <a:off x="541986" y="3154763"/>
            <a:ext cx="3152463" cy="2237232"/>
          </a:xfrm>
          <a:prstGeom prst="rect">
            <a:avLst/>
          </a:prstGeom>
        </p:spPr>
      </p:pic>
      <p:pic>
        <p:nvPicPr>
          <p:cNvPr id="8" name="图片 7">
            <a:extLst>
              <a:ext uri="{FF2B5EF4-FFF2-40B4-BE49-F238E27FC236}">
                <a16:creationId xmlns:a16="http://schemas.microsoft.com/office/drawing/2014/main" id="{D492DC77-8D83-12C9-65FF-F51981C8B285}"/>
              </a:ext>
            </a:extLst>
          </p:cNvPr>
          <p:cNvPicPr>
            <a:picLocks noChangeAspect="1"/>
          </p:cNvPicPr>
          <p:nvPr/>
        </p:nvPicPr>
        <p:blipFill>
          <a:blip r:embed="rId4"/>
          <a:stretch>
            <a:fillRect/>
          </a:stretch>
        </p:blipFill>
        <p:spPr>
          <a:xfrm>
            <a:off x="4810170" y="3154763"/>
            <a:ext cx="3791844" cy="2237232"/>
          </a:xfrm>
          <a:prstGeom prst="rect">
            <a:avLst/>
          </a:prstGeom>
        </p:spPr>
      </p:pic>
    </p:spTree>
    <p:extLst>
      <p:ext uri="{BB962C8B-B14F-4D97-AF65-F5344CB8AC3E}">
        <p14:creationId xmlns:p14="http://schemas.microsoft.com/office/powerpoint/2010/main" val="42732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a:solidFill>
                  <a:srgbClr val="121212"/>
                </a:solidFill>
                <a:effectLst/>
                <a:latin typeface="-apple-system"/>
              </a:rPr>
              <a:t>背景介绍</a:t>
            </a:r>
            <a:endParaRPr lang="en-US" altLang="zh-CN" b="1" i="0">
              <a:solidFill>
                <a:srgbClr val="121212"/>
              </a:solidFill>
              <a:effectLst/>
              <a:latin typeface="-apple-system"/>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3</a:t>
            </a:fld>
            <a:endParaRPr lang="de-DE" altLang="ja-JP"/>
          </a:p>
        </p:txBody>
      </p:sp>
      <p:sp>
        <p:nvSpPr>
          <p:cNvPr id="7" name="标题 1">
            <a:extLst>
              <a:ext uri="{FF2B5EF4-FFF2-40B4-BE49-F238E27FC236}">
                <a16:creationId xmlns:a16="http://schemas.microsoft.com/office/drawing/2014/main" id="{DED5F7F9-F8DF-8387-1759-00B84AF3E9D3}"/>
              </a:ext>
            </a:extLst>
          </p:cNvPr>
          <p:cNvSpPr txBox="1">
            <a:spLocks/>
          </p:cNvSpPr>
          <p:nvPr/>
        </p:nvSpPr>
        <p:spPr bwMode="gray">
          <a:xfrm>
            <a:off x="258393" y="432303"/>
            <a:ext cx="10515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zh-CN" altLang="en-US" sz="2800"/>
              <a:t>客户端</a:t>
            </a:r>
            <a:r>
              <a:rPr lang="en-US" altLang="zh-CN" sz="2800"/>
              <a:t>-</a:t>
            </a:r>
            <a:r>
              <a:rPr lang="zh-CN" altLang="en-US" sz="2800"/>
              <a:t>服务器（</a:t>
            </a:r>
            <a:r>
              <a:rPr lang="en-US" altLang="zh-CN" sz="2800"/>
              <a:t>Client – Server)</a:t>
            </a:r>
            <a:endParaRPr lang="zh-CN" altLang="en-US" sz="2800" dirty="0"/>
          </a:p>
        </p:txBody>
      </p:sp>
      <p:sp>
        <p:nvSpPr>
          <p:cNvPr id="8" name="内容占位符 2">
            <a:extLst>
              <a:ext uri="{FF2B5EF4-FFF2-40B4-BE49-F238E27FC236}">
                <a16:creationId xmlns:a16="http://schemas.microsoft.com/office/drawing/2014/main" id="{0FA8AB7D-EA98-3011-8CED-2893408772FE}"/>
              </a:ext>
            </a:extLst>
          </p:cNvPr>
          <p:cNvSpPr>
            <a:spLocks noGrp="1"/>
          </p:cNvSpPr>
          <p:nvPr>
            <p:ph idx="1"/>
          </p:nvPr>
        </p:nvSpPr>
        <p:spPr>
          <a:xfrm>
            <a:off x="185104" y="1628800"/>
            <a:ext cx="8885607" cy="4351338"/>
          </a:xfrm>
        </p:spPr>
        <p:txBody>
          <a:bodyPr/>
          <a:lstStyle/>
          <a:p>
            <a:r>
              <a:rPr lang="zh-CN" altLang="en-US" sz="2000" dirty="0"/>
              <a:t>服务器把算法和数据封装成标准接口，客户端通过请求</a:t>
            </a:r>
            <a:r>
              <a:rPr lang="en-US" altLang="zh-CN" sz="2000" dirty="0"/>
              <a:t>-</a:t>
            </a:r>
            <a:r>
              <a:rPr lang="zh-CN" altLang="en-US" sz="2000" dirty="0"/>
              <a:t>响应机制来调用接口</a:t>
            </a:r>
            <a:endParaRPr lang="en-US" altLang="zh-CN" sz="2000" dirty="0"/>
          </a:p>
          <a:p>
            <a:r>
              <a:rPr lang="zh-CN" altLang="en-US" sz="2000" dirty="0"/>
              <a:t>适用于</a:t>
            </a:r>
            <a:r>
              <a:rPr lang="zh-CN" altLang="en-US" sz="2000" b="1" dirty="0"/>
              <a:t>数据集中且数据流向明确</a:t>
            </a:r>
            <a:r>
              <a:rPr lang="zh-CN" altLang="en-US" sz="2000" dirty="0"/>
              <a:t>的系统</a:t>
            </a:r>
            <a:endParaRPr lang="en-US" altLang="zh-CN" sz="2000" dirty="0"/>
          </a:p>
          <a:p>
            <a:endParaRPr lang="en-US" altLang="zh-CN" sz="2000" dirty="0"/>
          </a:p>
          <a:p>
            <a:endParaRPr lang="zh-CN" altLang="en-US" dirty="0"/>
          </a:p>
        </p:txBody>
      </p:sp>
      <p:pic>
        <p:nvPicPr>
          <p:cNvPr id="9" name="图片 8">
            <a:extLst>
              <a:ext uri="{FF2B5EF4-FFF2-40B4-BE49-F238E27FC236}">
                <a16:creationId xmlns:a16="http://schemas.microsoft.com/office/drawing/2014/main" id="{27B478E3-78E8-7FF4-5E94-976DA093436D}"/>
              </a:ext>
            </a:extLst>
          </p:cNvPr>
          <p:cNvPicPr>
            <a:picLocks noChangeAspect="1"/>
          </p:cNvPicPr>
          <p:nvPr/>
        </p:nvPicPr>
        <p:blipFill>
          <a:blip r:embed="rId3"/>
          <a:stretch>
            <a:fillRect/>
          </a:stretch>
        </p:blipFill>
        <p:spPr>
          <a:xfrm>
            <a:off x="2348233" y="3068960"/>
            <a:ext cx="3904609" cy="2771013"/>
          </a:xfrm>
          <a:prstGeom prst="rect">
            <a:avLst/>
          </a:prstGeom>
        </p:spPr>
      </p:pic>
    </p:spTree>
    <p:extLst>
      <p:ext uri="{BB962C8B-B14F-4D97-AF65-F5344CB8AC3E}">
        <p14:creationId xmlns:p14="http://schemas.microsoft.com/office/powerpoint/2010/main" val="201702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a:solidFill>
                  <a:srgbClr val="121212"/>
                </a:solidFill>
                <a:effectLst/>
                <a:latin typeface="-apple-system"/>
              </a:rPr>
              <a:t>背景介绍</a:t>
            </a:r>
            <a:endParaRPr lang="en-US" altLang="zh-CN" b="1" i="0">
              <a:solidFill>
                <a:srgbClr val="121212"/>
              </a:solidFill>
              <a:effectLst/>
              <a:latin typeface="-apple-system"/>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4</a:t>
            </a:fld>
            <a:endParaRPr lang="de-DE" altLang="ja-JP"/>
          </a:p>
        </p:txBody>
      </p:sp>
      <p:sp>
        <p:nvSpPr>
          <p:cNvPr id="4" name="标题 1">
            <a:extLst>
              <a:ext uri="{FF2B5EF4-FFF2-40B4-BE49-F238E27FC236}">
                <a16:creationId xmlns:a16="http://schemas.microsoft.com/office/drawing/2014/main" id="{E65D3BC3-2969-3432-2F96-8BBD1FE34088}"/>
              </a:ext>
            </a:extLst>
          </p:cNvPr>
          <p:cNvSpPr txBox="1">
            <a:spLocks/>
          </p:cNvSpPr>
          <p:nvPr/>
        </p:nvSpPr>
        <p:spPr bwMode="gray">
          <a:xfrm>
            <a:off x="183400" y="382790"/>
            <a:ext cx="10515600" cy="132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zh-CN" altLang="en-US" sz="2800"/>
              <a:t>发布</a:t>
            </a:r>
            <a:r>
              <a:rPr lang="en-US" altLang="zh-CN" sz="2800"/>
              <a:t>-</a:t>
            </a:r>
            <a:r>
              <a:rPr lang="zh-CN" altLang="en-US" sz="2800"/>
              <a:t>订阅 （</a:t>
            </a:r>
            <a:r>
              <a:rPr lang="en-US" altLang="zh-CN" sz="2800"/>
              <a:t>Publish – Subscribe)</a:t>
            </a:r>
            <a:endParaRPr lang="zh-CN" altLang="en-US" sz="2800" dirty="0"/>
          </a:p>
        </p:txBody>
      </p:sp>
      <p:sp>
        <p:nvSpPr>
          <p:cNvPr id="10" name="内容占位符 2">
            <a:extLst>
              <a:ext uri="{FF2B5EF4-FFF2-40B4-BE49-F238E27FC236}">
                <a16:creationId xmlns:a16="http://schemas.microsoft.com/office/drawing/2014/main" id="{78A52FD3-54A7-A958-0A0D-4B107DB9EE2F}"/>
              </a:ext>
            </a:extLst>
          </p:cNvPr>
          <p:cNvSpPr txBox="1">
            <a:spLocks/>
          </p:cNvSpPr>
          <p:nvPr/>
        </p:nvSpPr>
        <p:spPr bwMode="gray">
          <a:xfrm>
            <a:off x="157395" y="1471987"/>
            <a:ext cx="866307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3"/>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节点订阅它们感兴趣的数据，发布它们产生的数据</a:t>
            </a:r>
            <a:endParaRPr lang="en-US" altLang="zh-CN" sz="2000"/>
          </a:p>
          <a:p>
            <a:r>
              <a:rPr lang="zh-CN" altLang="en-US" sz="2000"/>
              <a:t>适用于</a:t>
            </a:r>
            <a:r>
              <a:rPr lang="zh-CN" altLang="en-US" sz="2000" b="1"/>
              <a:t>大量的实时数据</a:t>
            </a:r>
            <a:r>
              <a:rPr lang="zh-CN" altLang="en-US" sz="2000"/>
              <a:t>分发</a:t>
            </a:r>
            <a:endParaRPr lang="en-US" altLang="zh-CN" sz="2000"/>
          </a:p>
          <a:p>
            <a:r>
              <a:rPr lang="en-US" altLang="zh-CN" sz="2000"/>
              <a:t>CAN</a:t>
            </a:r>
            <a:r>
              <a:rPr lang="zh-CN" altLang="en-US" sz="2000"/>
              <a:t>总线就是一种简单的发布</a:t>
            </a:r>
            <a:r>
              <a:rPr lang="en-US" altLang="zh-CN" sz="2000"/>
              <a:t>-</a:t>
            </a:r>
            <a:r>
              <a:rPr lang="zh-CN" altLang="en-US" sz="2000"/>
              <a:t>订阅模型，所有的报文都在</a:t>
            </a:r>
            <a:r>
              <a:rPr lang="en-US" altLang="zh-CN" sz="2000"/>
              <a:t>CAN</a:t>
            </a:r>
            <a:r>
              <a:rPr lang="zh-CN" altLang="en-US" sz="2000"/>
              <a:t>总线上广播</a:t>
            </a:r>
            <a:endParaRPr lang="zh-CN" altLang="en-US" sz="2000" dirty="0"/>
          </a:p>
        </p:txBody>
      </p:sp>
      <p:pic>
        <p:nvPicPr>
          <p:cNvPr id="11" name="图片 10">
            <a:extLst>
              <a:ext uri="{FF2B5EF4-FFF2-40B4-BE49-F238E27FC236}">
                <a16:creationId xmlns:a16="http://schemas.microsoft.com/office/drawing/2014/main" id="{FD31D1CF-9E72-EDE0-EDE7-90DD92D92A82}"/>
              </a:ext>
            </a:extLst>
          </p:cNvPr>
          <p:cNvPicPr>
            <a:picLocks noChangeAspect="1"/>
          </p:cNvPicPr>
          <p:nvPr/>
        </p:nvPicPr>
        <p:blipFill>
          <a:blip r:embed="rId4"/>
          <a:stretch>
            <a:fillRect/>
          </a:stretch>
        </p:blipFill>
        <p:spPr>
          <a:xfrm>
            <a:off x="2140663" y="3284984"/>
            <a:ext cx="4696540" cy="2771013"/>
          </a:xfrm>
          <a:prstGeom prst="rect">
            <a:avLst/>
          </a:prstGeom>
        </p:spPr>
      </p:pic>
    </p:spTree>
    <p:extLst>
      <p:ext uri="{BB962C8B-B14F-4D97-AF65-F5344CB8AC3E}">
        <p14:creationId xmlns:p14="http://schemas.microsoft.com/office/powerpoint/2010/main" val="43631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概述</a:t>
            </a:r>
            <a:endParaRPr lang="en-US" altLang="zh-CN" b="1">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5</a:t>
            </a:fld>
            <a:endParaRPr lang="de-DE" altLang="ja-JP"/>
          </a:p>
        </p:txBody>
      </p:sp>
      <p:sp>
        <p:nvSpPr>
          <p:cNvPr id="7" name="内容占位符 2">
            <a:extLst>
              <a:ext uri="{FF2B5EF4-FFF2-40B4-BE49-F238E27FC236}">
                <a16:creationId xmlns:a16="http://schemas.microsoft.com/office/drawing/2014/main" id="{58251ED6-2BC2-4210-94BE-7B6764839A13}"/>
              </a:ext>
            </a:extLst>
          </p:cNvPr>
          <p:cNvSpPr>
            <a:spLocks noGrp="1"/>
          </p:cNvSpPr>
          <p:nvPr>
            <p:ph idx="1"/>
          </p:nvPr>
        </p:nvSpPr>
        <p:spPr>
          <a:xfrm>
            <a:off x="147803" y="1052736"/>
            <a:ext cx="8312629" cy="4351338"/>
          </a:xfrm>
        </p:spPr>
        <p:txBody>
          <a:bodyPr>
            <a:normAutofit/>
          </a:bodyPr>
          <a:lstStyle/>
          <a:p>
            <a:r>
              <a:rPr lang="en-US" altLang="zh-CN" sz="2000" dirty="0"/>
              <a:t>DDS</a:t>
            </a:r>
            <a:r>
              <a:rPr lang="zh-CN" altLang="en-US" sz="2000" dirty="0"/>
              <a:t>是</a:t>
            </a:r>
            <a:r>
              <a:rPr lang="en-US" altLang="zh-CN" sz="2000" dirty="0"/>
              <a:t>OMG</a:t>
            </a:r>
            <a:r>
              <a:rPr lang="zh-CN" altLang="en-US" sz="2000" dirty="0"/>
              <a:t>在</a:t>
            </a:r>
            <a:r>
              <a:rPr lang="en-US" altLang="zh-CN" sz="2000" dirty="0"/>
              <a:t>2004</a:t>
            </a:r>
            <a:r>
              <a:rPr lang="zh-CN" altLang="en-US" sz="2000" dirty="0"/>
              <a:t>年发布的中间件协议和应用程序接口（</a:t>
            </a:r>
            <a:r>
              <a:rPr lang="en-US" altLang="zh-CN" sz="2000" dirty="0"/>
              <a:t>API</a:t>
            </a:r>
            <a:r>
              <a:rPr lang="zh-CN" altLang="en-US" sz="2000" dirty="0"/>
              <a:t>）标准，定义了一个</a:t>
            </a:r>
            <a:r>
              <a:rPr lang="zh-CN" altLang="en-US" sz="2000" b="1" dirty="0"/>
              <a:t>基于发布</a:t>
            </a:r>
            <a:r>
              <a:rPr lang="en-US" altLang="zh-CN" sz="2000" b="1" dirty="0"/>
              <a:t>-</a:t>
            </a:r>
            <a:r>
              <a:rPr lang="zh-CN" altLang="en-US" sz="2000" b="1" dirty="0"/>
              <a:t>订阅模型的以数据为中心的互联框架</a:t>
            </a:r>
            <a:r>
              <a:rPr lang="zh-CN" altLang="en-US" sz="2000" dirty="0"/>
              <a:t>，它为分布式系统提供了低延迟、高可靠性、可扩展的通信架构标准。目前在工业、医疗、交通、能源、国防领域都有广泛的应用。</a:t>
            </a:r>
            <a:endParaRPr lang="en-US" altLang="zh-CN" sz="2000" dirty="0"/>
          </a:p>
          <a:p>
            <a:r>
              <a:rPr lang="zh-CN" altLang="en-US" sz="2000" dirty="0"/>
              <a:t>在</a:t>
            </a:r>
            <a:r>
              <a:rPr lang="en-US" altLang="zh-CN" sz="2000" dirty="0"/>
              <a:t>2018</a:t>
            </a:r>
            <a:r>
              <a:rPr lang="zh-CN" altLang="en-US" sz="2000" dirty="0"/>
              <a:t>年</a:t>
            </a:r>
            <a:r>
              <a:rPr lang="en-US" altLang="zh-CN" sz="2000" dirty="0" err="1"/>
              <a:t>Autosar</a:t>
            </a:r>
            <a:r>
              <a:rPr lang="zh-CN" altLang="en-US" sz="2000" dirty="0"/>
              <a:t>也宣布支持</a:t>
            </a:r>
            <a:r>
              <a:rPr lang="en-US" altLang="zh-CN" sz="2000" dirty="0"/>
              <a:t>DDS</a:t>
            </a:r>
            <a:r>
              <a:rPr lang="zh-CN" altLang="en-US" sz="2000" dirty="0"/>
              <a:t>。</a:t>
            </a:r>
          </a:p>
        </p:txBody>
      </p:sp>
    </p:spTree>
    <p:extLst>
      <p:ext uri="{BB962C8B-B14F-4D97-AF65-F5344CB8AC3E}">
        <p14:creationId xmlns:p14="http://schemas.microsoft.com/office/powerpoint/2010/main" val="77623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相关概念的介绍</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6</a:t>
            </a:fld>
            <a:endParaRPr lang="de-DE" altLang="ja-JP"/>
          </a:p>
        </p:txBody>
      </p:sp>
      <p:sp>
        <p:nvSpPr>
          <p:cNvPr id="4" name="标题 1">
            <a:extLst>
              <a:ext uri="{FF2B5EF4-FFF2-40B4-BE49-F238E27FC236}">
                <a16:creationId xmlns:a16="http://schemas.microsoft.com/office/drawing/2014/main" id="{CD48981E-4985-FC63-C700-A10C6A945B40}"/>
              </a:ext>
            </a:extLst>
          </p:cNvPr>
          <p:cNvSpPr txBox="1">
            <a:spLocks/>
          </p:cNvSpPr>
          <p:nvPr/>
        </p:nvSpPr>
        <p:spPr bwMode="gray">
          <a:xfrm>
            <a:off x="203577" y="756923"/>
            <a:ext cx="6202337" cy="44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000"/>
              <a:t>Global Data Space(GDS)</a:t>
            </a:r>
            <a:endParaRPr lang="zh-CN" altLang="en-US" sz="2000" dirty="0"/>
          </a:p>
        </p:txBody>
      </p:sp>
      <p:sp>
        <p:nvSpPr>
          <p:cNvPr id="8" name="内容占位符 2">
            <a:extLst>
              <a:ext uri="{FF2B5EF4-FFF2-40B4-BE49-F238E27FC236}">
                <a16:creationId xmlns:a16="http://schemas.microsoft.com/office/drawing/2014/main" id="{CCF29547-092C-ECA1-FEAE-8C155182A66A}"/>
              </a:ext>
            </a:extLst>
          </p:cNvPr>
          <p:cNvSpPr>
            <a:spLocks noGrp="1"/>
          </p:cNvSpPr>
          <p:nvPr>
            <p:ph idx="1"/>
          </p:nvPr>
        </p:nvSpPr>
        <p:spPr>
          <a:xfrm>
            <a:off x="203577" y="1200400"/>
            <a:ext cx="8754686" cy="4351338"/>
          </a:xfrm>
        </p:spPr>
        <p:txBody>
          <a:bodyPr>
            <a:normAutofit/>
          </a:bodyPr>
          <a:lstStyle/>
          <a:p>
            <a:r>
              <a:rPr lang="zh-CN" altLang="en-US" sz="2000" dirty="0"/>
              <a:t>全分布式结构，无需注册机，不存在单点故障和性能瓶颈</a:t>
            </a:r>
            <a:endParaRPr lang="en-US" altLang="zh-CN" sz="2000" dirty="0"/>
          </a:p>
          <a:p>
            <a:r>
              <a:rPr lang="zh-CN" altLang="en-US" sz="2000" dirty="0"/>
              <a:t>动态发现（节点会把发布的数据和需求发布到</a:t>
            </a:r>
            <a:r>
              <a:rPr lang="en-US" altLang="zh-CN" sz="2000" dirty="0"/>
              <a:t>GDS</a:t>
            </a:r>
            <a:r>
              <a:rPr lang="zh-CN" altLang="en-US" sz="2000" dirty="0"/>
              <a:t>中，由</a:t>
            </a:r>
            <a:r>
              <a:rPr lang="en-US" altLang="zh-CN" sz="2000" dirty="0"/>
              <a:t>GDS</a:t>
            </a:r>
            <a:r>
              <a:rPr lang="zh-CN" altLang="en-US" sz="2000" dirty="0"/>
              <a:t>自动进行匹配，不需要额外配置）</a:t>
            </a:r>
          </a:p>
        </p:txBody>
      </p:sp>
      <p:pic>
        <p:nvPicPr>
          <p:cNvPr id="9" name="图片 8">
            <a:extLst>
              <a:ext uri="{FF2B5EF4-FFF2-40B4-BE49-F238E27FC236}">
                <a16:creationId xmlns:a16="http://schemas.microsoft.com/office/drawing/2014/main" id="{871727D3-C58A-8825-7D30-BD952047B432}"/>
              </a:ext>
            </a:extLst>
          </p:cNvPr>
          <p:cNvPicPr>
            <a:picLocks noChangeAspect="1"/>
          </p:cNvPicPr>
          <p:nvPr/>
        </p:nvPicPr>
        <p:blipFill>
          <a:blip r:embed="rId3"/>
          <a:stretch>
            <a:fillRect/>
          </a:stretch>
        </p:blipFill>
        <p:spPr>
          <a:xfrm>
            <a:off x="1470099" y="2445587"/>
            <a:ext cx="6200627" cy="3547815"/>
          </a:xfrm>
          <a:prstGeom prst="rect">
            <a:avLst/>
          </a:prstGeom>
        </p:spPr>
      </p:pic>
    </p:spTree>
    <p:extLst>
      <p:ext uri="{BB962C8B-B14F-4D97-AF65-F5344CB8AC3E}">
        <p14:creationId xmlns:p14="http://schemas.microsoft.com/office/powerpoint/2010/main" val="118767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相关概念的介绍</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7</a:t>
            </a:fld>
            <a:endParaRPr lang="de-DE" altLang="ja-JP"/>
          </a:p>
        </p:txBody>
      </p:sp>
      <p:sp>
        <p:nvSpPr>
          <p:cNvPr id="12" name="标题 1">
            <a:extLst>
              <a:ext uri="{FF2B5EF4-FFF2-40B4-BE49-F238E27FC236}">
                <a16:creationId xmlns:a16="http://schemas.microsoft.com/office/drawing/2014/main" id="{CCB862C3-D098-98B4-F4B9-2C32AD3BAA7F}"/>
              </a:ext>
            </a:extLst>
          </p:cNvPr>
          <p:cNvSpPr txBox="1">
            <a:spLocks/>
          </p:cNvSpPr>
          <p:nvPr/>
        </p:nvSpPr>
        <p:spPr bwMode="gray">
          <a:xfrm>
            <a:off x="159558" y="810822"/>
            <a:ext cx="8732922" cy="618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normAutofit/>
          </a:bodyPr>
          <a:lst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a:lstStyle>
          <a:p>
            <a:r>
              <a:rPr lang="en-US" altLang="zh-CN" sz="2800"/>
              <a:t>Domain&amp;Domain Participant</a:t>
            </a:r>
            <a:endParaRPr lang="zh-CN" altLang="en-US" sz="2800" dirty="0"/>
          </a:p>
        </p:txBody>
      </p:sp>
      <p:sp>
        <p:nvSpPr>
          <p:cNvPr id="13" name="内容占位符 2">
            <a:extLst>
              <a:ext uri="{FF2B5EF4-FFF2-40B4-BE49-F238E27FC236}">
                <a16:creationId xmlns:a16="http://schemas.microsoft.com/office/drawing/2014/main" id="{62061E8A-0116-A6F1-AA68-1C12FDB7615A}"/>
              </a:ext>
            </a:extLst>
          </p:cNvPr>
          <p:cNvSpPr>
            <a:spLocks noGrp="1"/>
          </p:cNvSpPr>
          <p:nvPr>
            <p:ph idx="1"/>
          </p:nvPr>
        </p:nvSpPr>
        <p:spPr>
          <a:xfrm>
            <a:off x="159558" y="1564481"/>
            <a:ext cx="8732922" cy="4351338"/>
          </a:xfrm>
        </p:spPr>
        <p:txBody>
          <a:bodyPr>
            <a:normAutofit/>
          </a:bodyPr>
          <a:lstStyle/>
          <a:p>
            <a:r>
              <a:rPr lang="zh-CN" altLang="en-US" sz="2000"/>
              <a:t>在</a:t>
            </a:r>
            <a:r>
              <a:rPr lang="en-US" altLang="zh-CN" sz="2000"/>
              <a:t>DDS</a:t>
            </a:r>
            <a:r>
              <a:rPr lang="zh-CN" altLang="en-US" sz="2000" dirty="0"/>
              <a:t>中</a:t>
            </a:r>
            <a:r>
              <a:rPr lang="zh-CN" altLang="en-US" sz="2000"/>
              <a:t>，</a:t>
            </a:r>
            <a:r>
              <a:rPr lang="en-US" altLang="zh-CN" sz="2000" dirty="0"/>
              <a:t>GDS</a:t>
            </a:r>
            <a:r>
              <a:rPr lang="zh-CN" altLang="en-US" sz="2000" dirty="0"/>
              <a:t>称为</a:t>
            </a:r>
            <a:r>
              <a:rPr lang="en-US" altLang="zh-CN" sz="2000" dirty="0"/>
              <a:t>Domain</a:t>
            </a:r>
            <a:r>
              <a:rPr lang="zh-CN" altLang="en-US" sz="2000" dirty="0"/>
              <a:t>，</a:t>
            </a:r>
            <a:r>
              <a:rPr lang="en-US" altLang="zh-CN" sz="2000" dirty="0"/>
              <a:t>Domain</a:t>
            </a:r>
            <a:r>
              <a:rPr lang="zh-CN" altLang="en-US" sz="2000" dirty="0"/>
              <a:t>代表一个通信平面，由</a:t>
            </a:r>
            <a:r>
              <a:rPr lang="en-US" altLang="zh-CN" sz="2000" dirty="0"/>
              <a:t>Domain ID</a:t>
            </a:r>
            <a:r>
              <a:rPr lang="zh-CN" altLang="en-US" sz="2000" dirty="0"/>
              <a:t>唯一标识，只有在同一个域内的通信实体才可以通信</a:t>
            </a:r>
            <a:endParaRPr lang="en-US" altLang="zh-CN" sz="2000" dirty="0"/>
          </a:p>
          <a:p>
            <a:r>
              <a:rPr lang="zh-CN" altLang="en-US" sz="2000" dirty="0"/>
              <a:t>应用程序通过指定的</a:t>
            </a:r>
            <a:r>
              <a:rPr lang="en-US" altLang="zh-CN" sz="2000" dirty="0"/>
              <a:t>Domain ID</a:t>
            </a:r>
            <a:r>
              <a:rPr lang="zh-CN" altLang="en-US" sz="2000" dirty="0"/>
              <a:t>创建</a:t>
            </a:r>
            <a:r>
              <a:rPr lang="en-US" altLang="zh-CN" sz="2000" dirty="0"/>
              <a:t>Domain Participant</a:t>
            </a:r>
            <a:r>
              <a:rPr lang="zh-CN" altLang="en-US" sz="2000" dirty="0"/>
              <a:t>（</a:t>
            </a:r>
            <a:r>
              <a:rPr lang="en-US" altLang="zh-CN" sz="2000" dirty="0"/>
              <a:t>DP)</a:t>
            </a:r>
            <a:r>
              <a:rPr lang="zh-CN" altLang="en-US" sz="2000" dirty="0"/>
              <a:t>来获取相应的</a:t>
            </a:r>
            <a:r>
              <a:rPr lang="en-US" altLang="zh-CN" sz="2000" dirty="0"/>
              <a:t>Domain</a:t>
            </a:r>
            <a:r>
              <a:rPr lang="zh-CN" altLang="en-US" sz="2000" dirty="0"/>
              <a:t>访问权限</a:t>
            </a:r>
          </a:p>
        </p:txBody>
      </p:sp>
      <p:sp>
        <p:nvSpPr>
          <p:cNvPr id="15" name="文本框 14">
            <a:extLst>
              <a:ext uri="{FF2B5EF4-FFF2-40B4-BE49-F238E27FC236}">
                <a16:creationId xmlns:a16="http://schemas.microsoft.com/office/drawing/2014/main" id="{A6A1B8FA-FE59-650F-D515-9FAB402BE445}"/>
              </a:ext>
            </a:extLst>
          </p:cNvPr>
          <p:cNvSpPr txBox="1"/>
          <p:nvPr/>
        </p:nvSpPr>
        <p:spPr>
          <a:xfrm>
            <a:off x="245590" y="3351721"/>
            <a:ext cx="1734122" cy="369332"/>
          </a:xfrm>
          <a:prstGeom prst="rect">
            <a:avLst/>
          </a:prstGeom>
          <a:noFill/>
        </p:spPr>
        <p:txBody>
          <a:bodyPr wrap="square" rtlCol="0">
            <a:spAutoFit/>
          </a:bodyPr>
          <a:lstStyle/>
          <a:p>
            <a:r>
              <a:rPr lang="en-US" altLang="zh-CN" dirty="0"/>
              <a:t>DP</a:t>
            </a:r>
            <a:r>
              <a:rPr lang="zh-CN" altLang="en-US" dirty="0"/>
              <a:t>创建示例</a:t>
            </a:r>
          </a:p>
        </p:txBody>
      </p:sp>
      <p:sp>
        <p:nvSpPr>
          <p:cNvPr id="16" name="文本框 15">
            <a:extLst>
              <a:ext uri="{FF2B5EF4-FFF2-40B4-BE49-F238E27FC236}">
                <a16:creationId xmlns:a16="http://schemas.microsoft.com/office/drawing/2014/main" id="{8BFEECD2-1E9D-4D01-0135-D9D2ECCBA70F}"/>
              </a:ext>
            </a:extLst>
          </p:cNvPr>
          <p:cNvSpPr txBox="1"/>
          <p:nvPr/>
        </p:nvSpPr>
        <p:spPr>
          <a:xfrm>
            <a:off x="5441337" y="4060536"/>
            <a:ext cx="3253863" cy="276999"/>
          </a:xfrm>
          <a:prstGeom prst="rect">
            <a:avLst/>
          </a:prstGeom>
          <a:noFill/>
        </p:spPr>
        <p:txBody>
          <a:bodyPr wrap="square" rtlCol="0">
            <a:spAutoFit/>
          </a:bodyPr>
          <a:lstStyle/>
          <a:p>
            <a:r>
              <a:rPr lang="en-US" altLang="zh-CN" sz="1200" dirty="0">
                <a:solidFill>
                  <a:srgbClr val="FF0000"/>
                </a:solidFill>
              </a:rPr>
              <a:t>-1</a:t>
            </a:r>
            <a:r>
              <a:rPr lang="zh-CN" altLang="en-US" sz="1200" dirty="0">
                <a:solidFill>
                  <a:srgbClr val="FF0000"/>
                </a:solidFill>
              </a:rPr>
              <a:t>代表由</a:t>
            </a:r>
            <a:r>
              <a:rPr lang="en-US" altLang="zh-CN" sz="1200" dirty="0">
                <a:solidFill>
                  <a:srgbClr val="FF0000"/>
                </a:solidFill>
              </a:rPr>
              <a:t>GDS</a:t>
            </a:r>
            <a:r>
              <a:rPr lang="zh-CN" altLang="en-US" sz="1200" dirty="0">
                <a:solidFill>
                  <a:srgbClr val="FF0000"/>
                </a:solidFill>
              </a:rPr>
              <a:t>分配一个默认的</a:t>
            </a:r>
            <a:r>
              <a:rPr lang="en-US" altLang="zh-CN" sz="1200" dirty="0">
                <a:solidFill>
                  <a:srgbClr val="FF0000"/>
                </a:solidFill>
              </a:rPr>
              <a:t>Domain ID</a:t>
            </a:r>
            <a:endParaRPr lang="zh-CN" altLang="en-US" sz="1200" dirty="0">
              <a:solidFill>
                <a:srgbClr val="FF0000"/>
              </a:solidFill>
            </a:endParaRPr>
          </a:p>
        </p:txBody>
      </p:sp>
      <p:sp>
        <p:nvSpPr>
          <p:cNvPr id="17" name="文本框 16">
            <a:extLst>
              <a:ext uri="{FF2B5EF4-FFF2-40B4-BE49-F238E27FC236}">
                <a16:creationId xmlns:a16="http://schemas.microsoft.com/office/drawing/2014/main" id="{29B47AD7-FCB8-4EA4-7291-4760E3C617C6}"/>
              </a:ext>
            </a:extLst>
          </p:cNvPr>
          <p:cNvSpPr txBox="1"/>
          <p:nvPr/>
        </p:nvSpPr>
        <p:spPr>
          <a:xfrm>
            <a:off x="5532677" y="4484638"/>
            <a:ext cx="2491646" cy="276999"/>
          </a:xfrm>
          <a:prstGeom prst="rect">
            <a:avLst/>
          </a:prstGeom>
          <a:noFill/>
        </p:spPr>
        <p:txBody>
          <a:bodyPr wrap="square" rtlCol="0">
            <a:spAutoFit/>
          </a:bodyPr>
          <a:lstStyle/>
          <a:p>
            <a:r>
              <a:rPr lang="zh-CN" altLang="en-US" sz="1200" dirty="0">
                <a:solidFill>
                  <a:srgbClr val="FF0000"/>
                </a:solidFill>
              </a:rPr>
              <a:t>创建一个</a:t>
            </a:r>
            <a:r>
              <a:rPr lang="en-US" altLang="zh-CN" sz="1200" dirty="0">
                <a:solidFill>
                  <a:srgbClr val="FF0000"/>
                </a:solidFill>
              </a:rPr>
              <a:t>Domain ID</a:t>
            </a:r>
            <a:r>
              <a:rPr lang="zh-CN" altLang="en-US" sz="1200" dirty="0">
                <a:solidFill>
                  <a:srgbClr val="FF0000"/>
                </a:solidFill>
              </a:rPr>
              <a:t>为</a:t>
            </a:r>
            <a:r>
              <a:rPr lang="en-US" altLang="zh-CN" sz="1200" dirty="0">
                <a:solidFill>
                  <a:srgbClr val="FF0000"/>
                </a:solidFill>
              </a:rPr>
              <a:t>18</a:t>
            </a:r>
            <a:r>
              <a:rPr lang="zh-CN" altLang="en-US" sz="1200" dirty="0">
                <a:solidFill>
                  <a:srgbClr val="FF0000"/>
                </a:solidFill>
              </a:rPr>
              <a:t>的</a:t>
            </a:r>
            <a:r>
              <a:rPr lang="en-US" altLang="zh-CN" sz="1200" dirty="0">
                <a:solidFill>
                  <a:srgbClr val="FF0000"/>
                </a:solidFill>
              </a:rPr>
              <a:t>GDS</a:t>
            </a:r>
            <a:endParaRPr lang="zh-CN" altLang="en-US" sz="1200" dirty="0">
              <a:solidFill>
                <a:srgbClr val="FF0000"/>
              </a:solidFill>
            </a:endParaRPr>
          </a:p>
        </p:txBody>
      </p:sp>
      <p:pic>
        <p:nvPicPr>
          <p:cNvPr id="18" name="图片 17">
            <a:extLst>
              <a:ext uri="{FF2B5EF4-FFF2-40B4-BE49-F238E27FC236}">
                <a16:creationId xmlns:a16="http://schemas.microsoft.com/office/drawing/2014/main" id="{F38A55BD-CBBE-574E-3497-A79D50E787EE}"/>
              </a:ext>
            </a:extLst>
          </p:cNvPr>
          <p:cNvPicPr>
            <a:picLocks noChangeAspect="1"/>
          </p:cNvPicPr>
          <p:nvPr/>
        </p:nvPicPr>
        <p:blipFill>
          <a:blip r:embed="rId3"/>
          <a:stretch>
            <a:fillRect/>
          </a:stretch>
        </p:blipFill>
        <p:spPr>
          <a:xfrm>
            <a:off x="18652" y="3783537"/>
            <a:ext cx="5514026" cy="1402202"/>
          </a:xfrm>
          <a:prstGeom prst="rect">
            <a:avLst/>
          </a:prstGeom>
        </p:spPr>
      </p:pic>
      <p:sp>
        <p:nvSpPr>
          <p:cNvPr id="19" name="矩形 18">
            <a:extLst>
              <a:ext uri="{FF2B5EF4-FFF2-40B4-BE49-F238E27FC236}">
                <a16:creationId xmlns:a16="http://schemas.microsoft.com/office/drawing/2014/main" id="{5DE9E653-180A-9392-2B1E-AC96FFF7F680}"/>
              </a:ext>
            </a:extLst>
          </p:cNvPr>
          <p:cNvSpPr/>
          <p:nvPr/>
        </p:nvSpPr>
        <p:spPr>
          <a:xfrm>
            <a:off x="203007" y="3931456"/>
            <a:ext cx="5232046" cy="4522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59ECB59-1D5D-56FA-AC17-41B8BEDCD3BD}"/>
              </a:ext>
            </a:extLst>
          </p:cNvPr>
          <p:cNvSpPr/>
          <p:nvPr/>
        </p:nvSpPr>
        <p:spPr>
          <a:xfrm>
            <a:off x="203007" y="4403458"/>
            <a:ext cx="5232046" cy="5308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459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a:t>DDS</a:t>
            </a:r>
            <a:r>
              <a:rPr lang="zh-CN" altLang="en-US" sz="3200" b="1"/>
              <a:t>相关概念的介绍</a:t>
            </a:r>
            <a:endParaRPr lang="zh-CN" altLang="en-US" sz="3200" b="1" dirty="0"/>
          </a:p>
        </p:txBody>
      </p:sp>
      <p:sp>
        <p:nvSpPr>
          <p:cNvPr id="5" name="页脚占位符 4"/>
          <p:cNvSpPr>
            <a:spLocks noGrp="1"/>
          </p:cNvSpPr>
          <p:nvPr>
            <p:ph type="ftr" sz="quarter" idx="11"/>
          </p:nvPr>
        </p:nvSpPr>
        <p:spPr/>
        <p:txBody>
          <a:bodyPr/>
          <a:lstStyle/>
          <a:p>
            <a:r>
              <a:rPr lang="de-DE" altLang="ja-JP"/>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8</a:t>
            </a:fld>
            <a:endParaRPr lang="de-DE" altLang="ja-JP"/>
          </a:p>
        </p:txBody>
      </p:sp>
      <p:sp>
        <p:nvSpPr>
          <p:cNvPr id="4" name="标题 1">
            <a:extLst>
              <a:ext uri="{FF2B5EF4-FFF2-40B4-BE49-F238E27FC236}">
                <a16:creationId xmlns:a16="http://schemas.microsoft.com/office/drawing/2014/main" id="{57B5F47B-C738-33B6-2010-F6368068C9DF}"/>
              </a:ext>
            </a:extLst>
          </p:cNvPr>
          <p:cNvSpPr txBox="1">
            <a:spLocks/>
          </p:cNvSpPr>
          <p:nvPr/>
        </p:nvSpPr>
        <p:spPr>
          <a:xfrm>
            <a:off x="141696" y="692150"/>
            <a:ext cx="10515600" cy="6284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a:t>Topic</a:t>
            </a:r>
            <a:endParaRPr lang="zh-CN" altLang="en-US" sz="2800" b="1" dirty="0"/>
          </a:p>
        </p:txBody>
      </p:sp>
      <p:sp>
        <p:nvSpPr>
          <p:cNvPr id="7" name="内容占位符 2">
            <a:extLst>
              <a:ext uri="{FF2B5EF4-FFF2-40B4-BE49-F238E27FC236}">
                <a16:creationId xmlns:a16="http://schemas.microsoft.com/office/drawing/2014/main" id="{A2DABC98-DE69-7867-6DD8-757C73D2C3E8}"/>
              </a:ext>
            </a:extLst>
          </p:cNvPr>
          <p:cNvSpPr txBox="1">
            <a:spLocks/>
          </p:cNvSpPr>
          <p:nvPr/>
        </p:nvSpPr>
        <p:spPr>
          <a:xfrm>
            <a:off x="208777" y="1331391"/>
            <a:ext cx="59473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Topic</a:t>
            </a:r>
            <a:r>
              <a:rPr lang="zh-CN" altLang="en-US" sz="2000"/>
              <a:t>是</a:t>
            </a:r>
            <a:r>
              <a:rPr lang="en-US" altLang="zh-CN" sz="2000"/>
              <a:t>DDS</a:t>
            </a:r>
            <a:r>
              <a:rPr lang="zh-CN" altLang="en-US" sz="2000"/>
              <a:t>数据发布的最小单元</a:t>
            </a:r>
            <a:endParaRPr lang="en-US" altLang="zh-CN" sz="2000"/>
          </a:p>
          <a:p>
            <a:r>
              <a:rPr lang="en-US" altLang="zh-CN" sz="2000"/>
              <a:t>Topic</a:t>
            </a:r>
            <a:r>
              <a:rPr lang="zh-CN" altLang="en-US" sz="2000"/>
              <a:t>的定义有三个要素</a:t>
            </a:r>
            <a:endParaRPr lang="en-US" altLang="zh-CN" sz="2000"/>
          </a:p>
          <a:p>
            <a:pPr lvl="1"/>
            <a:r>
              <a:rPr lang="zh-CN" altLang="en-US" sz="1600"/>
              <a:t>数据类型</a:t>
            </a:r>
            <a:endParaRPr lang="en-US" altLang="zh-CN" sz="1600"/>
          </a:p>
          <a:p>
            <a:pPr lvl="2"/>
            <a:r>
              <a:rPr lang="zh-CN" altLang="en-US" sz="1200"/>
              <a:t>仅支持</a:t>
            </a:r>
            <a:r>
              <a:rPr lang="en-US" altLang="zh-CN" sz="1200"/>
              <a:t>IDL</a:t>
            </a:r>
            <a:r>
              <a:rPr lang="zh-CN" altLang="en-US" sz="1200"/>
              <a:t>定义的数据类型（</a:t>
            </a:r>
            <a:r>
              <a:rPr lang="en-US" altLang="zh-CN" sz="1200"/>
              <a:t>OMG</a:t>
            </a:r>
            <a:r>
              <a:rPr lang="zh-CN" altLang="en-US" sz="1200"/>
              <a:t>组织发布的语言，主要用来描述接口）</a:t>
            </a:r>
            <a:endParaRPr lang="en-US" altLang="zh-CN" sz="1200"/>
          </a:p>
          <a:p>
            <a:pPr lvl="2"/>
            <a:r>
              <a:rPr lang="zh-CN" altLang="en-US" sz="1200"/>
              <a:t>支持基本的数据类型（</a:t>
            </a:r>
            <a:r>
              <a:rPr lang="en-US" altLang="zh-CN" sz="1200"/>
              <a:t>short</a:t>
            </a:r>
            <a:r>
              <a:rPr lang="zh-CN" altLang="en-US" sz="1200"/>
              <a:t>，</a:t>
            </a:r>
            <a:r>
              <a:rPr lang="en-US" altLang="zh-CN" sz="1200"/>
              <a:t>long</a:t>
            </a:r>
            <a:r>
              <a:rPr lang="zh-CN" altLang="en-US" sz="1200"/>
              <a:t>，</a:t>
            </a:r>
            <a:r>
              <a:rPr lang="en-US" altLang="zh-CN" sz="1200"/>
              <a:t>float……</a:t>
            </a:r>
            <a:r>
              <a:rPr lang="zh-CN" altLang="en-US" sz="1200"/>
              <a:t>）</a:t>
            </a:r>
            <a:endParaRPr lang="en-US" altLang="zh-CN" sz="1200"/>
          </a:p>
          <a:p>
            <a:pPr lvl="2"/>
            <a:r>
              <a:rPr lang="zh-CN" altLang="en-US" sz="1200"/>
              <a:t>与定义</a:t>
            </a:r>
            <a:r>
              <a:rPr lang="en-US" altLang="zh-CN" sz="1200"/>
              <a:t>C</a:t>
            </a:r>
            <a:r>
              <a:rPr lang="zh-CN" altLang="en-US" sz="1200"/>
              <a:t>结构体语法基本相同</a:t>
            </a:r>
            <a:endParaRPr lang="en-US" altLang="zh-CN" sz="1200"/>
          </a:p>
          <a:p>
            <a:pPr lvl="1"/>
            <a:r>
              <a:rPr lang="en-US" altLang="zh-CN" sz="1600"/>
              <a:t>Topic</a:t>
            </a:r>
            <a:r>
              <a:rPr lang="zh-CN" altLang="en-US" sz="1600"/>
              <a:t>名称</a:t>
            </a:r>
            <a:endParaRPr lang="en-US" altLang="zh-CN" sz="1600"/>
          </a:p>
          <a:p>
            <a:pPr lvl="1"/>
            <a:r>
              <a:rPr lang="en-US" altLang="zh-CN" sz="1600"/>
              <a:t>QoS</a:t>
            </a:r>
            <a:r>
              <a:rPr lang="zh-CN" altLang="en-US" sz="1600"/>
              <a:t>策略</a:t>
            </a:r>
          </a:p>
          <a:p>
            <a:r>
              <a:rPr lang="zh-CN" altLang="en-US" sz="2000"/>
              <a:t>同一个</a:t>
            </a:r>
            <a:r>
              <a:rPr lang="en-US" altLang="zh-CN" sz="2000"/>
              <a:t>Topic</a:t>
            </a:r>
            <a:r>
              <a:rPr lang="zh-CN" altLang="en-US" sz="2000"/>
              <a:t>可以存在多个实例，通过</a:t>
            </a:r>
            <a:r>
              <a:rPr lang="en-US" altLang="zh-CN" sz="2000"/>
              <a:t>Key</a:t>
            </a:r>
            <a:r>
              <a:rPr lang="zh-CN" altLang="en-US" sz="2000"/>
              <a:t>进行区分</a:t>
            </a:r>
            <a:endParaRPr lang="en-US" altLang="zh-CN" sz="2000"/>
          </a:p>
          <a:p>
            <a:r>
              <a:rPr lang="en-US" altLang="zh-CN" sz="2000"/>
              <a:t>Topic</a:t>
            </a:r>
            <a:r>
              <a:rPr lang="zh-CN" altLang="en-US" sz="2000"/>
              <a:t>定义完成后，通过预处理器将</a:t>
            </a:r>
            <a:r>
              <a:rPr lang="en-US" altLang="zh-CN" sz="2000"/>
              <a:t>IDL</a:t>
            </a:r>
            <a:r>
              <a:rPr lang="zh-CN" altLang="en-US" sz="2000"/>
              <a:t>文件生成类型库后可以直接引用定义的数据类型</a:t>
            </a:r>
            <a:endParaRPr lang="en-US" altLang="zh-CN" sz="2000" dirty="0"/>
          </a:p>
        </p:txBody>
      </p:sp>
      <p:pic>
        <p:nvPicPr>
          <p:cNvPr id="8" name="图片 7">
            <a:extLst>
              <a:ext uri="{FF2B5EF4-FFF2-40B4-BE49-F238E27FC236}">
                <a16:creationId xmlns:a16="http://schemas.microsoft.com/office/drawing/2014/main" id="{F59B4D27-0BB6-C460-FEA6-CEA4C5A95640}"/>
              </a:ext>
            </a:extLst>
          </p:cNvPr>
          <p:cNvPicPr>
            <a:picLocks noChangeAspect="1"/>
          </p:cNvPicPr>
          <p:nvPr/>
        </p:nvPicPr>
        <p:blipFill>
          <a:blip r:embed="rId3"/>
          <a:stretch>
            <a:fillRect/>
          </a:stretch>
        </p:blipFill>
        <p:spPr>
          <a:xfrm>
            <a:off x="6206840" y="1003580"/>
            <a:ext cx="2695135" cy="2781709"/>
          </a:xfrm>
          <a:prstGeom prst="rect">
            <a:avLst/>
          </a:prstGeom>
        </p:spPr>
      </p:pic>
      <p:pic>
        <p:nvPicPr>
          <p:cNvPr id="9" name="图片 8">
            <a:extLst>
              <a:ext uri="{FF2B5EF4-FFF2-40B4-BE49-F238E27FC236}">
                <a16:creationId xmlns:a16="http://schemas.microsoft.com/office/drawing/2014/main" id="{9883005A-AC45-68C8-D09F-CED421067DCF}"/>
              </a:ext>
            </a:extLst>
          </p:cNvPr>
          <p:cNvPicPr>
            <a:picLocks noChangeAspect="1"/>
          </p:cNvPicPr>
          <p:nvPr/>
        </p:nvPicPr>
        <p:blipFill>
          <a:blip r:embed="rId4"/>
          <a:stretch>
            <a:fillRect/>
          </a:stretch>
        </p:blipFill>
        <p:spPr>
          <a:xfrm>
            <a:off x="3840256" y="5586446"/>
            <a:ext cx="5122765" cy="559978"/>
          </a:xfrm>
          <a:prstGeom prst="rect">
            <a:avLst/>
          </a:prstGeom>
        </p:spPr>
      </p:pic>
    </p:spTree>
    <p:extLst>
      <p:ext uri="{BB962C8B-B14F-4D97-AF65-F5344CB8AC3E}">
        <p14:creationId xmlns:p14="http://schemas.microsoft.com/office/powerpoint/2010/main" val="35644837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2005</Words>
  <Application>Microsoft Office PowerPoint</Application>
  <PresentationFormat>全屏显示(4:3)</PresentationFormat>
  <Paragraphs>225</Paragraphs>
  <Slides>21</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-apple-system</vt:lpstr>
      <vt:lpstr>Meiryo UI</vt:lpstr>
      <vt:lpstr>ＭＳ Ｐゴシック</vt:lpstr>
      <vt:lpstr>Arial</vt:lpstr>
      <vt:lpstr>Fujitsu Sans</vt:lpstr>
      <vt:lpstr>Wingdings</vt:lpstr>
      <vt:lpstr>F_Tool_2_JA_R</vt:lpstr>
      <vt:lpstr>通信中间件技术之DDS</vt:lpstr>
      <vt:lpstr>目录</vt:lpstr>
      <vt:lpstr>背景介绍</vt:lpstr>
      <vt:lpstr>背景介绍</vt:lpstr>
      <vt:lpstr>背景介绍</vt:lpstr>
      <vt:lpstr>DDS概述</vt:lpstr>
      <vt:lpstr>DDS相关概念的介绍</vt:lpstr>
      <vt:lpstr>DDS相关概念的介绍</vt:lpstr>
      <vt:lpstr>DDS相关概念的介绍</vt:lpstr>
      <vt:lpstr>DDS相关概念的介绍</vt:lpstr>
      <vt:lpstr>DDS相关概念的介绍</vt:lpstr>
      <vt:lpstr>DDS相关概念的介绍</vt:lpstr>
      <vt:lpstr>服务质量（QoS)</vt:lpstr>
      <vt:lpstr>服务质量（QoS)</vt:lpstr>
      <vt:lpstr>服务质量（QoS)</vt:lpstr>
      <vt:lpstr>服务质量（QoS)</vt:lpstr>
      <vt:lpstr>服务质量（QoS)</vt:lpstr>
      <vt:lpstr>服务质量（QoS)</vt:lpstr>
      <vt:lpstr>服务质量（QoS)</vt:lpstr>
      <vt:lpstr>服务质量（QoS)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2023-05-16T04:45:00Z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2022-10-13T08:29:04Z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b180cecb-179a-43ff-947d-58c3a8503e83</vt:lpwstr>
  </property>
  <property fmtid="{D5CDD505-2E9C-101B-9397-08002B2CF9AE}" pid="8" name="MSIP_Label_a7295cc1-d279-42ac-ab4d-3b0f4fece050_ContentBits">
    <vt:lpwstr>0</vt:lpwstr>
  </property>
</Properties>
</file>