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2"/>
  </p:notesMasterIdLst>
  <p:handoutMasterIdLst>
    <p:handoutMasterId r:id="rId43"/>
  </p:handoutMasterIdLst>
  <p:sldIdLst>
    <p:sldId id="535" r:id="rId2"/>
    <p:sldId id="1061" r:id="rId3"/>
    <p:sldId id="1062" r:id="rId4"/>
    <p:sldId id="1063" r:id="rId5"/>
    <p:sldId id="1064" r:id="rId6"/>
    <p:sldId id="1065" r:id="rId7"/>
    <p:sldId id="1066" r:id="rId8"/>
    <p:sldId id="1067" r:id="rId9"/>
    <p:sldId id="1068" r:id="rId10"/>
    <p:sldId id="1069" r:id="rId11"/>
    <p:sldId id="1070" r:id="rId12"/>
    <p:sldId id="1071" r:id="rId13"/>
    <p:sldId id="1072" r:id="rId14"/>
    <p:sldId id="1073" r:id="rId15"/>
    <p:sldId id="1075" r:id="rId16"/>
    <p:sldId id="1080" r:id="rId17"/>
    <p:sldId id="1081" r:id="rId18"/>
    <p:sldId id="1082" r:id="rId19"/>
    <p:sldId id="1076" r:id="rId20"/>
    <p:sldId id="1077" r:id="rId21"/>
    <p:sldId id="1078" r:id="rId22"/>
    <p:sldId id="1079" r:id="rId23"/>
    <p:sldId id="1083" r:id="rId24"/>
    <p:sldId id="1084" r:id="rId25"/>
    <p:sldId id="1085" r:id="rId26"/>
    <p:sldId id="1086" r:id="rId27"/>
    <p:sldId id="1087" r:id="rId28"/>
    <p:sldId id="1088" r:id="rId29"/>
    <p:sldId id="1089" r:id="rId30"/>
    <p:sldId id="1090" r:id="rId31"/>
    <p:sldId id="1091" r:id="rId32"/>
    <p:sldId id="1092" r:id="rId33"/>
    <p:sldId id="1093" r:id="rId34"/>
    <p:sldId id="1094" r:id="rId35"/>
    <p:sldId id="1095" r:id="rId36"/>
    <p:sldId id="1096" r:id="rId37"/>
    <p:sldId id="1097" r:id="rId38"/>
    <p:sldId id="1098" r:id="rId39"/>
    <p:sldId id="1099" r:id="rId40"/>
    <p:sldId id="918" r:id="rId41"/>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6" name="作成者" initials="A" lastIdx="0" clrIdx="6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CFFD9"/>
    <a:srgbClr val="267A08"/>
    <a:srgbClr val="FFFFFF"/>
    <a:srgbClr val="ED5563"/>
    <a:srgbClr val="EC8D0E"/>
    <a:srgbClr val="0000FF"/>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588" autoAdjust="0"/>
  </p:normalViewPr>
  <p:slideViewPr>
    <p:cSldViewPr>
      <p:cViewPr varScale="1">
        <p:scale>
          <a:sx n="110" d="100"/>
          <a:sy n="110" d="100"/>
        </p:scale>
        <p:origin x="1680" y="11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9</a:t>
            </a:fld>
            <a:endParaRPr lang="en-US" altLang="ja-JP"/>
          </a:p>
        </p:txBody>
      </p:sp>
    </p:spTree>
    <p:extLst>
      <p:ext uri="{BB962C8B-B14F-4D97-AF65-F5344CB8AC3E}">
        <p14:creationId xmlns:p14="http://schemas.microsoft.com/office/powerpoint/2010/main" val="18836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10</a:t>
            </a:fld>
            <a:endParaRPr lang="en-US" altLang="ja-JP"/>
          </a:p>
        </p:txBody>
      </p:sp>
    </p:spTree>
    <p:extLst>
      <p:ext uri="{BB962C8B-B14F-4D97-AF65-F5344CB8AC3E}">
        <p14:creationId xmlns:p14="http://schemas.microsoft.com/office/powerpoint/2010/main" val="4134653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11</a:t>
            </a:fld>
            <a:endParaRPr lang="en-US" altLang="ja-JP"/>
          </a:p>
        </p:txBody>
      </p:sp>
    </p:spTree>
    <p:extLst>
      <p:ext uri="{BB962C8B-B14F-4D97-AF65-F5344CB8AC3E}">
        <p14:creationId xmlns:p14="http://schemas.microsoft.com/office/powerpoint/2010/main" val="3031276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12</a:t>
            </a:fld>
            <a:endParaRPr lang="en-US" altLang="ja-JP"/>
          </a:p>
        </p:txBody>
      </p:sp>
    </p:spTree>
    <p:extLst>
      <p:ext uri="{BB962C8B-B14F-4D97-AF65-F5344CB8AC3E}">
        <p14:creationId xmlns:p14="http://schemas.microsoft.com/office/powerpoint/2010/main" val="329580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13</a:t>
            </a:fld>
            <a:endParaRPr lang="en-US" altLang="ja-JP"/>
          </a:p>
        </p:txBody>
      </p:sp>
    </p:spTree>
    <p:extLst>
      <p:ext uri="{BB962C8B-B14F-4D97-AF65-F5344CB8AC3E}">
        <p14:creationId xmlns:p14="http://schemas.microsoft.com/office/powerpoint/2010/main" val="2743663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14</a:t>
            </a:fld>
            <a:endParaRPr lang="en-US" altLang="ja-JP"/>
          </a:p>
        </p:txBody>
      </p:sp>
    </p:spTree>
    <p:extLst>
      <p:ext uri="{BB962C8B-B14F-4D97-AF65-F5344CB8AC3E}">
        <p14:creationId xmlns:p14="http://schemas.microsoft.com/office/powerpoint/2010/main" val="213582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15</a:t>
            </a:fld>
            <a:endParaRPr lang="en-US" altLang="ja-JP"/>
          </a:p>
        </p:txBody>
      </p:sp>
    </p:spTree>
    <p:extLst>
      <p:ext uri="{BB962C8B-B14F-4D97-AF65-F5344CB8AC3E}">
        <p14:creationId xmlns:p14="http://schemas.microsoft.com/office/powerpoint/2010/main" val="3348083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16</a:t>
            </a:fld>
            <a:endParaRPr lang="en-US" altLang="ja-JP"/>
          </a:p>
        </p:txBody>
      </p:sp>
    </p:spTree>
    <p:extLst>
      <p:ext uri="{BB962C8B-B14F-4D97-AF65-F5344CB8AC3E}">
        <p14:creationId xmlns:p14="http://schemas.microsoft.com/office/powerpoint/2010/main" val="4186245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17</a:t>
            </a:fld>
            <a:endParaRPr lang="en-US" altLang="ja-JP"/>
          </a:p>
        </p:txBody>
      </p:sp>
    </p:spTree>
    <p:extLst>
      <p:ext uri="{BB962C8B-B14F-4D97-AF65-F5344CB8AC3E}">
        <p14:creationId xmlns:p14="http://schemas.microsoft.com/office/powerpoint/2010/main" val="176403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18</a:t>
            </a:fld>
            <a:endParaRPr lang="en-US" altLang="ja-JP"/>
          </a:p>
        </p:txBody>
      </p:sp>
    </p:spTree>
    <p:extLst>
      <p:ext uri="{BB962C8B-B14F-4D97-AF65-F5344CB8AC3E}">
        <p14:creationId xmlns:p14="http://schemas.microsoft.com/office/powerpoint/2010/main" val="272282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1050099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19</a:t>
            </a:fld>
            <a:endParaRPr lang="en-US" altLang="ja-JP"/>
          </a:p>
        </p:txBody>
      </p:sp>
    </p:spTree>
    <p:extLst>
      <p:ext uri="{BB962C8B-B14F-4D97-AF65-F5344CB8AC3E}">
        <p14:creationId xmlns:p14="http://schemas.microsoft.com/office/powerpoint/2010/main" val="286455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20</a:t>
            </a:fld>
            <a:endParaRPr lang="en-US" altLang="ja-JP"/>
          </a:p>
        </p:txBody>
      </p:sp>
    </p:spTree>
    <p:extLst>
      <p:ext uri="{BB962C8B-B14F-4D97-AF65-F5344CB8AC3E}">
        <p14:creationId xmlns:p14="http://schemas.microsoft.com/office/powerpoint/2010/main" val="335551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21</a:t>
            </a:fld>
            <a:endParaRPr lang="en-US" altLang="ja-JP"/>
          </a:p>
        </p:txBody>
      </p:sp>
    </p:spTree>
    <p:extLst>
      <p:ext uri="{BB962C8B-B14F-4D97-AF65-F5344CB8AC3E}">
        <p14:creationId xmlns:p14="http://schemas.microsoft.com/office/powerpoint/2010/main" val="1503085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22</a:t>
            </a:fld>
            <a:endParaRPr lang="en-US" altLang="ja-JP"/>
          </a:p>
        </p:txBody>
      </p:sp>
    </p:spTree>
    <p:extLst>
      <p:ext uri="{BB962C8B-B14F-4D97-AF65-F5344CB8AC3E}">
        <p14:creationId xmlns:p14="http://schemas.microsoft.com/office/powerpoint/2010/main" val="4119967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23</a:t>
            </a:fld>
            <a:endParaRPr lang="en-US" altLang="ja-JP"/>
          </a:p>
        </p:txBody>
      </p:sp>
    </p:spTree>
    <p:extLst>
      <p:ext uri="{BB962C8B-B14F-4D97-AF65-F5344CB8AC3E}">
        <p14:creationId xmlns:p14="http://schemas.microsoft.com/office/powerpoint/2010/main" val="2836034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24</a:t>
            </a:fld>
            <a:endParaRPr lang="en-US" altLang="ja-JP"/>
          </a:p>
        </p:txBody>
      </p:sp>
    </p:spTree>
    <p:extLst>
      <p:ext uri="{BB962C8B-B14F-4D97-AF65-F5344CB8AC3E}">
        <p14:creationId xmlns:p14="http://schemas.microsoft.com/office/powerpoint/2010/main" val="1219522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25</a:t>
            </a:fld>
            <a:endParaRPr lang="en-US" altLang="ja-JP"/>
          </a:p>
        </p:txBody>
      </p:sp>
    </p:spTree>
    <p:extLst>
      <p:ext uri="{BB962C8B-B14F-4D97-AF65-F5344CB8AC3E}">
        <p14:creationId xmlns:p14="http://schemas.microsoft.com/office/powerpoint/2010/main" val="2426842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26</a:t>
            </a:fld>
            <a:endParaRPr lang="en-US" altLang="ja-JP"/>
          </a:p>
        </p:txBody>
      </p:sp>
    </p:spTree>
    <p:extLst>
      <p:ext uri="{BB962C8B-B14F-4D97-AF65-F5344CB8AC3E}">
        <p14:creationId xmlns:p14="http://schemas.microsoft.com/office/powerpoint/2010/main" val="4070255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27</a:t>
            </a:fld>
            <a:endParaRPr lang="en-US" altLang="ja-JP"/>
          </a:p>
        </p:txBody>
      </p:sp>
    </p:spTree>
    <p:extLst>
      <p:ext uri="{BB962C8B-B14F-4D97-AF65-F5344CB8AC3E}">
        <p14:creationId xmlns:p14="http://schemas.microsoft.com/office/powerpoint/2010/main" val="257835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28</a:t>
            </a:fld>
            <a:endParaRPr lang="en-US" altLang="ja-JP"/>
          </a:p>
        </p:txBody>
      </p:sp>
    </p:spTree>
    <p:extLst>
      <p:ext uri="{BB962C8B-B14F-4D97-AF65-F5344CB8AC3E}">
        <p14:creationId xmlns:p14="http://schemas.microsoft.com/office/powerpoint/2010/main" val="142145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a:t>
            </a:fld>
            <a:endParaRPr lang="en-US" altLang="ja-JP"/>
          </a:p>
        </p:txBody>
      </p:sp>
    </p:spTree>
    <p:extLst>
      <p:ext uri="{BB962C8B-B14F-4D97-AF65-F5344CB8AC3E}">
        <p14:creationId xmlns:p14="http://schemas.microsoft.com/office/powerpoint/2010/main" val="740725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29</a:t>
            </a:fld>
            <a:endParaRPr lang="en-US" altLang="ja-JP"/>
          </a:p>
        </p:txBody>
      </p:sp>
    </p:spTree>
    <p:extLst>
      <p:ext uri="{BB962C8B-B14F-4D97-AF65-F5344CB8AC3E}">
        <p14:creationId xmlns:p14="http://schemas.microsoft.com/office/powerpoint/2010/main" val="1163107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30</a:t>
            </a:fld>
            <a:endParaRPr lang="en-US" altLang="ja-JP"/>
          </a:p>
        </p:txBody>
      </p:sp>
    </p:spTree>
    <p:extLst>
      <p:ext uri="{BB962C8B-B14F-4D97-AF65-F5344CB8AC3E}">
        <p14:creationId xmlns:p14="http://schemas.microsoft.com/office/powerpoint/2010/main" val="351424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31</a:t>
            </a:fld>
            <a:endParaRPr lang="en-US" altLang="ja-JP"/>
          </a:p>
        </p:txBody>
      </p:sp>
    </p:spTree>
    <p:extLst>
      <p:ext uri="{BB962C8B-B14F-4D97-AF65-F5344CB8AC3E}">
        <p14:creationId xmlns:p14="http://schemas.microsoft.com/office/powerpoint/2010/main" val="3547803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32</a:t>
            </a:fld>
            <a:endParaRPr lang="en-US" altLang="ja-JP"/>
          </a:p>
        </p:txBody>
      </p:sp>
    </p:spTree>
    <p:extLst>
      <p:ext uri="{BB962C8B-B14F-4D97-AF65-F5344CB8AC3E}">
        <p14:creationId xmlns:p14="http://schemas.microsoft.com/office/powerpoint/2010/main" val="3042886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33</a:t>
            </a:fld>
            <a:endParaRPr lang="en-US" altLang="ja-JP"/>
          </a:p>
        </p:txBody>
      </p:sp>
    </p:spTree>
    <p:extLst>
      <p:ext uri="{BB962C8B-B14F-4D97-AF65-F5344CB8AC3E}">
        <p14:creationId xmlns:p14="http://schemas.microsoft.com/office/powerpoint/2010/main" val="1355771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34</a:t>
            </a:fld>
            <a:endParaRPr lang="en-US" altLang="ja-JP"/>
          </a:p>
        </p:txBody>
      </p:sp>
    </p:spTree>
    <p:extLst>
      <p:ext uri="{BB962C8B-B14F-4D97-AF65-F5344CB8AC3E}">
        <p14:creationId xmlns:p14="http://schemas.microsoft.com/office/powerpoint/2010/main" val="82837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35</a:t>
            </a:fld>
            <a:endParaRPr lang="en-US" altLang="ja-JP"/>
          </a:p>
        </p:txBody>
      </p:sp>
    </p:spTree>
    <p:extLst>
      <p:ext uri="{BB962C8B-B14F-4D97-AF65-F5344CB8AC3E}">
        <p14:creationId xmlns:p14="http://schemas.microsoft.com/office/powerpoint/2010/main" val="3119668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36</a:t>
            </a:fld>
            <a:endParaRPr lang="en-US" altLang="ja-JP"/>
          </a:p>
        </p:txBody>
      </p:sp>
    </p:spTree>
    <p:extLst>
      <p:ext uri="{BB962C8B-B14F-4D97-AF65-F5344CB8AC3E}">
        <p14:creationId xmlns:p14="http://schemas.microsoft.com/office/powerpoint/2010/main" val="1496397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37</a:t>
            </a:fld>
            <a:endParaRPr lang="en-US" altLang="ja-JP"/>
          </a:p>
        </p:txBody>
      </p:sp>
    </p:spTree>
    <p:extLst>
      <p:ext uri="{BB962C8B-B14F-4D97-AF65-F5344CB8AC3E}">
        <p14:creationId xmlns:p14="http://schemas.microsoft.com/office/powerpoint/2010/main" val="3934219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38</a:t>
            </a:fld>
            <a:endParaRPr lang="en-US" altLang="ja-JP"/>
          </a:p>
        </p:txBody>
      </p:sp>
    </p:spTree>
    <p:extLst>
      <p:ext uri="{BB962C8B-B14F-4D97-AF65-F5344CB8AC3E}">
        <p14:creationId xmlns:p14="http://schemas.microsoft.com/office/powerpoint/2010/main" val="177066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238851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4</a:t>
            </a:fld>
            <a:endParaRPr lang="en-US" altLang="ja-JP"/>
          </a:p>
        </p:txBody>
      </p:sp>
    </p:spTree>
    <p:extLst>
      <p:ext uri="{BB962C8B-B14F-4D97-AF65-F5344CB8AC3E}">
        <p14:creationId xmlns:p14="http://schemas.microsoft.com/office/powerpoint/2010/main" val="92780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311307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6</a:t>
            </a:fld>
            <a:endParaRPr lang="en-US" altLang="ja-JP"/>
          </a:p>
        </p:txBody>
      </p:sp>
    </p:spTree>
    <p:extLst>
      <p:ext uri="{BB962C8B-B14F-4D97-AF65-F5344CB8AC3E}">
        <p14:creationId xmlns:p14="http://schemas.microsoft.com/office/powerpoint/2010/main" val="3968874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7</a:t>
            </a:fld>
            <a:endParaRPr lang="en-US" altLang="ja-JP"/>
          </a:p>
        </p:txBody>
      </p:sp>
    </p:spTree>
    <p:extLst>
      <p:ext uri="{BB962C8B-B14F-4D97-AF65-F5344CB8AC3E}">
        <p14:creationId xmlns:p14="http://schemas.microsoft.com/office/powerpoint/2010/main" val="15353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8</a:t>
            </a:fld>
            <a:endParaRPr lang="en-US" altLang="ja-JP"/>
          </a:p>
        </p:txBody>
      </p:sp>
    </p:spTree>
    <p:extLst>
      <p:ext uri="{BB962C8B-B14F-4D97-AF65-F5344CB8AC3E}">
        <p14:creationId xmlns:p14="http://schemas.microsoft.com/office/powerpoint/2010/main" val="4226621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691288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3433522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1134476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0164945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428295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11645934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400280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358289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3190470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035821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dirty="0"/>
              <a:t>Copyright 2020 NANJING FUJITSU NANDA SOFTWARE TECHNOLOGY CO., LTD.</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2020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zh-CN" sz="4800" dirty="0"/>
              <a:t>Cyber Security</a:t>
            </a:r>
            <a:endParaRPr lang="ja-JP" altLang="en-US" sz="4800" dirty="0"/>
          </a:p>
        </p:txBody>
      </p:sp>
      <p:sp>
        <p:nvSpPr>
          <p:cNvPr id="551939" name="Rectangle 3"/>
          <p:cNvSpPr>
            <a:spLocks noGrp="1" noChangeArrowheads="1"/>
          </p:cNvSpPr>
          <p:nvPr>
            <p:ph type="subTitle" idx="1"/>
            <p:custDataLst>
              <p:tags r:id="rId1"/>
            </p:custDataLst>
          </p:nvPr>
        </p:nvSpPr>
        <p:spPr/>
        <p:txBody>
          <a:bodyPr/>
          <a:lstStyle/>
          <a:p>
            <a:r>
              <a:rPr lang="en-US" altLang="zh-TW" dirty="0"/>
              <a:t>20</a:t>
            </a:r>
            <a:r>
              <a:rPr lang="en-US" altLang="zh-CN" dirty="0"/>
              <a:t>22</a:t>
            </a:r>
            <a:r>
              <a:rPr lang="en-US" altLang="zh-TW" dirty="0"/>
              <a:t>/2/15</a:t>
            </a:r>
          </a:p>
          <a:p>
            <a:r>
              <a:rPr lang="zh-TW" altLang="en-US" dirty="0"/>
              <a:t>南京富士通南大軟件技術有限公司</a:t>
            </a:r>
          </a:p>
          <a:p>
            <a:r>
              <a:rPr lang="en-US" altLang="zh-TW" dirty="0"/>
              <a:t>IV</a:t>
            </a:r>
            <a:r>
              <a:rPr lang="zh-TW" altLang="en-US" dirty="0"/>
              <a:t>事業部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6</a:t>
            </a:r>
            <a:r>
              <a:rPr lang="ja-JP" altLang="en-US" b="1" i="0" dirty="0">
                <a:solidFill>
                  <a:srgbClr val="121212"/>
                </a:solidFill>
                <a:effectLst/>
                <a:latin typeface="-apple-system"/>
              </a:rPr>
              <a:t>章 </a:t>
            </a:r>
            <a:r>
              <a:rPr lang="zh-CN" altLang="en-US" dirty="0">
                <a:solidFill>
                  <a:srgbClr val="121212"/>
                </a:solidFill>
                <a:latin typeface="-apple-system"/>
              </a:rPr>
              <a:t>项目</a:t>
            </a:r>
            <a:r>
              <a:rPr lang="zh-CN" altLang="en-US" b="1" i="0" dirty="0">
                <a:solidFill>
                  <a:srgbClr val="121212"/>
                </a:solidFill>
                <a:effectLst/>
                <a:latin typeface="-apple-system"/>
              </a:rPr>
              <a:t>级网络安全管理</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apple-system"/>
              </a:rPr>
              <a:t>网络安全评估（</a:t>
            </a:r>
            <a:r>
              <a:rPr lang="en-US" altLang="ja-JP" b="1" i="0" dirty="0">
                <a:solidFill>
                  <a:srgbClr val="121212"/>
                </a:solidFill>
                <a:effectLst/>
                <a:latin typeface="-apple-system"/>
              </a:rPr>
              <a:t>Cybersecurity Assessment)</a:t>
            </a:r>
          </a:p>
          <a:p>
            <a:pPr marL="0" indent="0">
              <a:buNone/>
            </a:pPr>
            <a:r>
              <a:rPr lang="en-US" altLang="zh-CN" sz="1800" dirty="0">
                <a:solidFill>
                  <a:srgbClr val="121212"/>
                </a:solidFill>
                <a:latin typeface="-apple-system"/>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根据</a:t>
            </a:r>
            <a:r>
              <a:rPr lang="en-US" altLang="zh-CN" sz="1800" dirty="0">
                <a:solidFill>
                  <a:srgbClr val="121212"/>
                </a:solidFill>
                <a:latin typeface="ＭＳ Ｐゴシック" panose="020B0600070205080204" pitchFamily="50" charset="-128"/>
                <a:ea typeface="ＭＳ Ｐゴシック" panose="020B0600070205080204" pitchFamily="50" charset="-128"/>
              </a:rPr>
              <a:t>21434</a:t>
            </a:r>
            <a:r>
              <a:rPr lang="zh-CN" altLang="en-US" sz="1800" dirty="0">
                <a:solidFill>
                  <a:srgbClr val="121212"/>
                </a:solidFill>
                <a:latin typeface="ＭＳ Ｐゴシック" panose="020B0600070205080204" pitchFamily="50" charset="-128"/>
                <a:ea typeface="ＭＳ Ｐゴシック" panose="020B0600070205080204" pitchFamily="50" charset="-128"/>
              </a:rPr>
              <a:t>法规评估对象的网络安全实施情况，结果包括接受、待条件接受和拒绝。</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带条件接受通常会在评估结果中提出整改要求，并会在项目各个阶段对整改项的完</a:t>
            </a:r>
            <a:r>
              <a:rPr lang="en-US" altLang="zh-CN"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成情况进行监控。</a:t>
            </a:r>
            <a:endParaRPr lang="en-US" altLang="ja-JP" sz="1800" i="0" dirty="0">
              <a:solidFill>
                <a:srgbClr val="323232"/>
              </a:solidFill>
              <a:effectLst/>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apple-system"/>
              </a:rPr>
              <a:t>后开发的释放（</a:t>
            </a:r>
            <a:r>
              <a:rPr lang="en-US" altLang="ja-JP" b="1" i="0" dirty="0">
                <a:solidFill>
                  <a:srgbClr val="121212"/>
                </a:solidFill>
                <a:effectLst/>
                <a:latin typeface="-apple-system"/>
              </a:rPr>
              <a:t>Release for Post-Development)</a:t>
            </a:r>
          </a:p>
          <a:p>
            <a:pPr marL="0" indent="0">
              <a:buNone/>
            </a:pPr>
            <a:r>
              <a:rPr lang="en-US" altLang="ja-JP" b="1" dirty="0">
                <a:solidFill>
                  <a:srgbClr val="121212"/>
                </a:solidFill>
                <a:latin typeface="-apple-system"/>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就是开发完成，进入生产阶段。</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必须有：</a:t>
            </a:r>
            <a:endParaRPr lang="en-US" altLang="zh-CN" sz="180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网络安全案例</a:t>
            </a:r>
            <a:endParaRPr lang="en-US" altLang="zh-CN" b="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网络安全评估报告</a:t>
            </a:r>
            <a:endParaRPr lang="en-US" altLang="zh-CN"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生产阶段的网络安全要求</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ja-JP" altLang="en-US" sz="1800" b="0" i="0" dirty="0">
                <a:solidFill>
                  <a:srgbClr val="121212"/>
                </a:solidFill>
                <a:effectLst/>
                <a:latin typeface="ＭＳ Ｐゴシック" panose="020B0600070205080204" pitchFamily="50" charset="-128"/>
                <a:ea typeface="ＭＳ Ｐゴシック" panose="020B0600070205080204" pitchFamily="50" charset="-128"/>
              </a:rPr>
              <a:t>必须保证：</a:t>
            </a: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网络安全案例提供的证据是令人信服的</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网络安全案例通过了网络安全评估</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生产阶段的网络安全要求被接受</a:t>
            </a:r>
            <a:endParaRPr lang="en-US" altLang="ja-JP" i="0" dirty="0">
              <a:solidFill>
                <a:srgbClr val="323232"/>
              </a:solidFill>
              <a:effectLst/>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9</a:t>
            </a:fld>
            <a:endParaRPr lang="de-DE" altLang="ja-JP"/>
          </a:p>
        </p:txBody>
      </p:sp>
    </p:spTree>
    <p:extLst>
      <p:ext uri="{BB962C8B-B14F-4D97-AF65-F5344CB8AC3E}">
        <p14:creationId xmlns:p14="http://schemas.microsoft.com/office/powerpoint/2010/main" val="75670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7</a:t>
            </a:r>
            <a:r>
              <a:rPr lang="ja-JP" altLang="en-US" b="1" i="0" dirty="0">
                <a:solidFill>
                  <a:srgbClr val="121212"/>
                </a:solidFill>
                <a:effectLst/>
                <a:latin typeface="-apple-system"/>
              </a:rPr>
              <a:t>章 </a:t>
            </a:r>
            <a:r>
              <a:rPr lang="zh-CN" altLang="en-US" b="1" i="0" dirty="0">
                <a:solidFill>
                  <a:srgbClr val="121212"/>
                </a:solidFill>
                <a:effectLst/>
                <a:latin typeface="-apple-system"/>
              </a:rPr>
              <a:t>分布式网络安全活动</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apple-system"/>
              </a:rPr>
              <a:t>供应商能力评估</a:t>
            </a:r>
            <a:r>
              <a:rPr lang="ja-JP" altLang="en-US" b="1" i="0" dirty="0">
                <a:solidFill>
                  <a:srgbClr val="121212"/>
                </a:solidFill>
                <a:effectLst/>
                <a:latin typeface="-apple-system"/>
              </a:rPr>
              <a:t>（</a:t>
            </a:r>
            <a:r>
              <a:rPr lang="en-US" altLang="ja-JP" b="1" i="0" dirty="0">
                <a:solidFill>
                  <a:srgbClr val="121212"/>
                </a:solidFill>
                <a:effectLst/>
                <a:latin typeface="-apple-system"/>
              </a:rPr>
              <a:t>Supplier capability)</a:t>
            </a:r>
          </a:p>
          <a:p>
            <a:pPr marL="0" indent="0">
              <a:buNone/>
            </a:pPr>
            <a:r>
              <a:rPr lang="en-US" altLang="zh-CN" sz="1800" dirty="0">
                <a:solidFill>
                  <a:srgbClr val="121212"/>
                </a:solidFill>
                <a:latin typeface="-apple-system"/>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目的在于考察供应商在开发、生产阶段执行相关网络安全活动的能力，供应商可提供</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以下证据以证明其网络安全能力：</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lgn="l">
              <a:buNone/>
            </a:pPr>
            <a:r>
              <a:rPr lang="en-US" altLang="zh-CN" sz="1600" b="0" i="0" dirty="0">
                <a:solidFill>
                  <a:srgbClr val="121212"/>
                </a:solidFill>
                <a:effectLst/>
                <a:latin typeface="ＭＳ Ｐゴシック" panose="020B0600070205080204" pitchFamily="50" charset="-128"/>
                <a:ea typeface="ＭＳ Ｐゴシック" panose="020B0600070205080204" pitchFamily="50" charset="-128"/>
              </a:rPr>
              <a:t>	1.</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以往项目中网络安全开发，治理，质量管理和信息安全方面的最佳实践的证据</a:t>
            </a:r>
          </a:p>
          <a:p>
            <a:pPr marL="0" indent="0" algn="l">
              <a:buNone/>
            </a:pPr>
            <a:r>
              <a:rPr lang="en-US" altLang="zh-CN" sz="1600" b="0" i="0" dirty="0">
                <a:solidFill>
                  <a:srgbClr val="121212"/>
                </a:solidFill>
                <a:effectLst/>
                <a:latin typeface="ＭＳ Ｐゴシック" panose="020B0600070205080204" pitchFamily="50" charset="-128"/>
                <a:ea typeface="ＭＳ Ｐゴシック" panose="020B0600070205080204" pitchFamily="50" charset="-128"/>
              </a:rPr>
              <a:t>	2.</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证明具备可进行持续的网络安全活动和网络安全事件响应的能力</a:t>
            </a:r>
          </a:p>
          <a:p>
            <a:pPr marL="0" indent="0" algn="l">
              <a:buNone/>
            </a:pPr>
            <a:r>
              <a:rPr lang="en-US" altLang="zh-CN" sz="1600" b="0" i="0" dirty="0">
                <a:solidFill>
                  <a:srgbClr val="121212"/>
                </a:solidFill>
                <a:effectLst/>
                <a:latin typeface="ＭＳ Ｐゴシック" panose="020B0600070205080204" pitchFamily="50" charset="-128"/>
                <a:ea typeface="ＭＳ Ｐゴシック" panose="020B0600070205080204" pitchFamily="50" charset="-128"/>
              </a:rPr>
              <a:t>	3.</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对过往网络安全评估报告的总结</a:t>
            </a:r>
            <a:endParaRPr lang="en-US" altLang="ja-JP" i="0" dirty="0">
              <a:solidFill>
                <a:srgbClr val="323232"/>
              </a:solidFill>
              <a:effectLst/>
              <a:latin typeface="ＭＳ Ｐゴシック" panose="020B0600070205080204" pitchFamily="50" charset="-128"/>
              <a:ea typeface="ＭＳ Ｐゴシック" panose="020B0600070205080204" pitchFamily="50" charset="-128"/>
            </a:endParaRPr>
          </a:p>
          <a:p>
            <a:r>
              <a:rPr lang="zh-CN" altLang="en-US" b="1" i="0" dirty="0">
                <a:solidFill>
                  <a:srgbClr val="121212"/>
                </a:solidFill>
                <a:effectLst/>
                <a:latin typeface="-apple-system"/>
              </a:rPr>
              <a:t>报价</a:t>
            </a:r>
            <a:r>
              <a:rPr lang="ja-JP" altLang="en-US" b="1" i="0" dirty="0">
                <a:solidFill>
                  <a:srgbClr val="121212"/>
                </a:solidFill>
                <a:effectLst/>
                <a:latin typeface="-apple-system"/>
              </a:rPr>
              <a:t>（</a:t>
            </a:r>
            <a:r>
              <a:rPr lang="en-US" altLang="ja-JP" b="1" i="0" dirty="0">
                <a:solidFill>
                  <a:srgbClr val="121212"/>
                </a:solidFill>
                <a:effectLst/>
                <a:latin typeface="-apple-system"/>
              </a:rPr>
              <a:t>Request for quotation)</a:t>
            </a:r>
          </a:p>
          <a:p>
            <a:pPr marL="0" indent="0">
              <a:buNone/>
            </a:pPr>
            <a:r>
              <a:rPr lang="en-US" altLang="ja-JP" sz="1800" b="1"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该阶段客户需明确提出网络安全相关的需求，包括：</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dirty="0">
                <a:solidFill>
                  <a:srgbClr val="121212"/>
                </a:solidFill>
                <a:latin typeface="ＭＳ Ｐゴシック" panose="020B0600070205080204" pitchFamily="50" charset="-128"/>
                <a:ea typeface="ＭＳ Ｐゴシック" panose="020B0600070205080204" pitchFamily="50" charset="-128"/>
              </a:rPr>
              <a:t>	</a:t>
            </a:r>
            <a:r>
              <a:rPr lang="en-US" altLang="ja-JP" sz="1600" dirty="0">
                <a:solidFill>
                  <a:srgbClr val="121212"/>
                </a:solidFill>
                <a:latin typeface="ＭＳ Ｐゴシック" panose="020B0600070205080204" pitchFamily="50" charset="-128"/>
                <a:ea typeface="ＭＳ Ｐゴシック" panose="020B0600070205080204" pitchFamily="50" charset="-128"/>
              </a:rPr>
              <a:t>1.</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相关的网络安全技术需求</a:t>
            </a:r>
            <a:endParaRPr lang="en-US" altLang="zh-CN" sz="20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2000" dirty="0">
                <a:solidFill>
                  <a:srgbClr val="121212"/>
                </a:solidFill>
                <a:latin typeface="ＭＳ Ｐゴシック" panose="020B0600070205080204" pitchFamily="50" charset="-128"/>
                <a:ea typeface="ＭＳ Ｐゴシック" panose="020B0600070205080204" pitchFamily="50" charset="-128"/>
              </a:rPr>
              <a:t>	</a:t>
            </a:r>
            <a:r>
              <a:rPr lang="en-US" altLang="ja-JP" sz="1600" dirty="0">
                <a:solidFill>
                  <a:srgbClr val="121212"/>
                </a:solidFill>
                <a:latin typeface="ＭＳ Ｐゴシック" panose="020B0600070205080204" pitchFamily="50" charset="-128"/>
                <a:ea typeface="ＭＳ Ｐゴシック" panose="020B0600070205080204" pitchFamily="50" charset="-128"/>
              </a:rPr>
              <a:t>2.</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明确要求供应商按照本文档进行产品的开发（体系要求）</a:t>
            </a:r>
            <a:endParaRPr lang="en-US" altLang="zh-CN" sz="20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2000" dirty="0">
                <a:solidFill>
                  <a:srgbClr val="121212"/>
                </a:solidFill>
                <a:latin typeface="ＭＳ Ｐゴシック" panose="020B0600070205080204" pitchFamily="50" charset="-128"/>
                <a:ea typeface="ＭＳ Ｐゴシック" panose="020B0600070205080204" pitchFamily="50" charset="-128"/>
              </a:rPr>
              <a:t>	</a:t>
            </a:r>
            <a:r>
              <a:rPr lang="en-US" altLang="ja-JP" sz="1600" dirty="0">
                <a:solidFill>
                  <a:srgbClr val="121212"/>
                </a:solidFill>
                <a:latin typeface="ＭＳ Ｐゴシック" panose="020B0600070205080204" pitchFamily="50" charset="-128"/>
                <a:ea typeface="ＭＳ Ｐゴシック" panose="020B0600070205080204" pitchFamily="50" charset="-128"/>
              </a:rPr>
              <a:t>3.</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要求供应商履行接口协议中约定的职责</a:t>
            </a:r>
            <a:endParaRPr lang="en-US" altLang="ja-JP" sz="2000" b="1" i="0" dirty="0">
              <a:solidFill>
                <a:srgbClr val="121212"/>
              </a:solidFill>
              <a:effectLst/>
              <a:latin typeface="ＭＳ Ｐゴシック" panose="020B0600070205080204" pitchFamily="50" charset="-128"/>
              <a:ea typeface="ＭＳ Ｐゴシック" panose="020B0600070205080204" pitchFamily="50" charset="-128"/>
            </a:endParaRPr>
          </a:p>
          <a:p>
            <a:r>
              <a:rPr lang="zh-CN" altLang="en-US" b="1" i="0" dirty="0">
                <a:solidFill>
                  <a:srgbClr val="121212"/>
                </a:solidFill>
                <a:effectLst/>
                <a:latin typeface="-apple-system"/>
              </a:rPr>
              <a:t>网络安全职责界定</a:t>
            </a:r>
            <a:endParaRPr lang="en-US" altLang="zh-CN" b="1" i="0" dirty="0">
              <a:solidFill>
                <a:srgbClr val="121212"/>
              </a:solidFill>
              <a:effectLst/>
              <a:latin typeface="-apple-system"/>
            </a:endParaRPr>
          </a:p>
          <a:p>
            <a:pPr marL="0" indent="0">
              <a:buNone/>
            </a:pPr>
            <a:r>
              <a:rPr lang="en-US" altLang="ja-JP" b="1" dirty="0">
                <a:solidFill>
                  <a:srgbClr val="121212"/>
                </a:solidFill>
                <a:latin typeface="-apple-system"/>
              </a:rPr>
              <a:t>	</a:t>
            </a:r>
            <a:r>
              <a:rPr lang="zh-CN" altLang="en-US" sz="1800" dirty="0">
                <a:solidFill>
                  <a:srgbClr val="121212"/>
                </a:solidFill>
                <a:latin typeface="-apple-system"/>
              </a:rPr>
              <a:t>完成报价阶段后，客户和供应商通过签署</a:t>
            </a:r>
            <a:r>
              <a:rPr lang="en-US" altLang="zh-CN" sz="1800" i="0" dirty="0">
                <a:solidFill>
                  <a:srgbClr val="121212"/>
                </a:solidFill>
                <a:effectLst/>
                <a:latin typeface="-apple-system"/>
              </a:rPr>
              <a:t>《</a:t>
            </a:r>
            <a:r>
              <a:rPr lang="zh-CN" altLang="en-US" sz="1800" i="0" dirty="0">
                <a:solidFill>
                  <a:srgbClr val="121212"/>
                </a:solidFill>
                <a:effectLst/>
                <a:latin typeface="-apple-system"/>
              </a:rPr>
              <a:t>网络安全接口协议</a:t>
            </a:r>
            <a:r>
              <a:rPr lang="en-US" altLang="zh-CN" sz="1800" i="0" dirty="0">
                <a:solidFill>
                  <a:srgbClr val="121212"/>
                </a:solidFill>
                <a:effectLst/>
                <a:latin typeface="-apple-system"/>
              </a:rPr>
              <a:t>》</a:t>
            </a:r>
            <a:r>
              <a:rPr lang="zh-CN" altLang="en-US" sz="1800" i="0" dirty="0">
                <a:solidFill>
                  <a:srgbClr val="121212"/>
                </a:solidFill>
                <a:effectLst/>
                <a:latin typeface="-apple-system"/>
              </a:rPr>
              <a:t>确定双方的职责。</a:t>
            </a:r>
            <a:endParaRPr lang="en-US" altLang="ja-JP" i="0" dirty="0">
              <a:solidFill>
                <a:srgbClr val="121212"/>
              </a:solidFill>
              <a:effectLst/>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10</a:t>
            </a:fld>
            <a:endParaRPr lang="de-DE" altLang="ja-JP"/>
          </a:p>
        </p:txBody>
      </p:sp>
    </p:spTree>
    <p:extLst>
      <p:ext uri="{BB962C8B-B14F-4D97-AF65-F5344CB8AC3E}">
        <p14:creationId xmlns:p14="http://schemas.microsoft.com/office/powerpoint/2010/main" val="372052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8</a:t>
            </a:r>
            <a:r>
              <a:rPr lang="ja-JP" altLang="en-US" b="1" i="0" dirty="0">
                <a:solidFill>
                  <a:srgbClr val="121212"/>
                </a:solidFill>
                <a:effectLst/>
                <a:latin typeface="-apple-system"/>
              </a:rPr>
              <a:t>章 </a:t>
            </a:r>
            <a:r>
              <a:rPr lang="zh-CN" altLang="en-US" b="1" i="0" dirty="0">
                <a:solidFill>
                  <a:srgbClr val="121212"/>
                </a:solidFill>
                <a:effectLst/>
                <a:latin typeface="-apple-system"/>
              </a:rPr>
              <a:t>持续的网络安全活动</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网络安全监控（</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Cybersecurity Monitoring)</a:t>
            </a:r>
          </a:p>
          <a:p>
            <a:pPr marL="0" indent="0">
              <a:buNone/>
            </a:pPr>
            <a:r>
              <a:rPr lang="en-US" altLang="ja-JP" sz="1800" b="1"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持续地收集网络安全信息（如最新的漏洞，安全事件，攻击技术等），并使用定义的规</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则对收集的信息进行筛选，获取有价值的信息。</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监控信息可来源于组织内部或外部。</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外部来源：网络安全研究人员、商业</a:t>
            </a:r>
            <a:r>
              <a:rPr lang="en-US" altLang="zh-CN" sz="1800" dirty="0">
                <a:solidFill>
                  <a:srgbClr val="121212"/>
                </a:solidFill>
                <a:latin typeface="ＭＳ Ｐゴシック" panose="020B0600070205080204" pitchFamily="50" charset="-128"/>
                <a:ea typeface="ＭＳ Ｐゴシック" panose="020B0600070205080204" pitchFamily="50" charset="-128"/>
              </a:rPr>
              <a:t>/</a:t>
            </a:r>
            <a:r>
              <a:rPr lang="zh-CN" altLang="en-US" sz="1800" dirty="0">
                <a:solidFill>
                  <a:srgbClr val="121212"/>
                </a:solidFill>
                <a:latin typeface="ＭＳ Ｐゴシック" panose="020B0600070205080204" pitchFamily="50" charset="-128"/>
                <a:ea typeface="ＭＳ Ｐゴシック" panose="020B0600070205080204" pitchFamily="50" charset="-128"/>
              </a:rPr>
              <a:t>非商业来源、供应链、客户、政府。</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内部来源：网络安全声明，网络安全规范，过往的漏洞分析，威胁场景，现场获取的信</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息（如漏洞扫描报告，维修信息，客户使用信息等）。</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监控过程中需要定义触发器，然后触发器</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筛选出有价值的网络安全信息，构成一个</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或多个</a:t>
            </a:r>
            <a:r>
              <a:rPr lang="zh-CN" altLang="en-US" sz="1800" b="1" i="0" dirty="0">
                <a:solidFill>
                  <a:srgbClr val="121212"/>
                </a:solidFill>
                <a:effectLst/>
                <a:latin typeface="ＭＳ Ｐゴシック" panose="020B0600070205080204" pitchFamily="50" charset="-128"/>
                <a:ea typeface="ＭＳ Ｐゴシック" panose="020B0600070205080204" pitchFamily="50" charset="-128"/>
              </a:rPr>
              <a:t>网络安全事件。</a:t>
            </a: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网络安全事件评估（</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Cybersecurity Event Assessment)</a:t>
            </a: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对网络安全事件进行评估，识别出相关的组件及其脆弱点</a:t>
            </a:r>
            <a:r>
              <a:rPr lang="zh-CN" altLang="en-US" sz="1800" dirty="0">
                <a:solidFill>
                  <a:srgbClr val="121212"/>
                </a:solidFill>
                <a:latin typeface="ＭＳ Ｐゴシック" panose="020B0600070205080204" pitchFamily="50" charset="-128"/>
                <a:ea typeface="ＭＳ Ｐゴシック" panose="020B0600070205080204" pitchFamily="50" charset="-128"/>
              </a:rPr>
              <a:t>。可以和安全监控合并，通</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过触发器直接将安全事件关联到受影响的组件。</a:t>
            </a:r>
            <a:endParaRPr lang="en-US" altLang="ja-JP" sz="1800" i="0" dirty="0">
              <a:solidFill>
                <a:srgbClr val="121212"/>
              </a:solidFill>
              <a:effectLst/>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漏洞分析（</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Vulnerability Analysis)</a:t>
            </a:r>
          </a:p>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漏洞管理（</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Vulnerability Management</a:t>
            </a:r>
            <a:r>
              <a:rPr lang="ja-JP" altLang="en-US" b="1" i="0" dirty="0">
                <a:solidFill>
                  <a:srgbClr val="121212"/>
                </a:solidFill>
                <a:effectLst/>
                <a:latin typeface="ＭＳ Ｐゴシック" panose="020B0600070205080204" pitchFamily="50" charset="-128"/>
                <a:ea typeface="ＭＳ Ｐゴシック" panose="020B0600070205080204" pitchFamily="50" charset="-128"/>
              </a:rPr>
              <a:t>）</a:t>
            </a:r>
            <a:endParaRPr lang="en-US" altLang="ja-JP" b="1" i="0" dirty="0">
              <a:solidFill>
                <a:srgbClr val="121212"/>
              </a:solidFill>
              <a:effectLst/>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11</a:t>
            </a:fld>
            <a:endParaRPr lang="de-DE" altLang="ja-JP"/>
          </a:p>
        </p:txBody>
      </p:sp>
    </p:spTree>
    <p:extLst>
      <p:ext uri="{BB962C8B-B14F-4D97-AF65-F5344CB8AC3E}">
        <p14:creationId xmlns:p14="http://schemas.microsoft.com/office/powerpoint/2010/main" val="202626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8</a:t>
            </a:r>
            <a:r>
              <a:rPr lang="ja-JP" altLang="en-US" b="1" i="0" dirty="0">
                <a:solidFill>
                  <a:srgbClr val="121212"/>
                </a:solidFill>
                <a:effectLst/>
                <a:latin typeface="-apple-system"/>
              </a:rPr>
              <a:t>章 </a:t>
            </a:r>
            <a:r>
              <a:rPr lang="zh-CN" altLang="en-US" b="1" i="0" dirty="0">
                <a:solidFill>
                  <a:srgbClr val="121212"/>
                </a:solidFill>
                <a:effectLst/>
                <a:latin typeface="-apple-system"/>
              </a:rPr>
              <a:t>持续的网络安全活动</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漏洞分析（</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Vulnerability Analysis)</a:t>
            </a: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根据网络安全事件评估得到的脆弱点进行分析，识别可能存在的攻击路径和攻击可</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行性，判断其是否构成漏洞。如果不存在相应的攻击路径，或者攻击可行性非常低，</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则该脆弱点不构成一个漏洞。否则，该脆弱点将被视为一个漏洞，需要对其进行处置。</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对于不构成漏洞的脆弱点，应提供合理的理由。</a:t>
            </a: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ＭＳ Ｐゴシック" panose="020B0600070205080204" pitchFamily="50" charset="-128"/>
                <a:ea typeface="ＭＳ Ｐゴシック" panose="020B0600070205080204" pitchFamily="50" charset="-128"/>
              </a:rPr>
              <a:t>漏洞管理（</a:t>
            </a:r>
            <a:r>
              <a:rPr lang="en-US" altLang="ja-JP" b="1" i="0" dirty="0">
                <a:solidFill>
                  <a:srgbClr val="121212"/>
                </a:solidFill>
                <a:effectLst/>
                <a:latin typeface="ＭＳ Ｐゴシック" panose="020B0600070205080204" pitchFamily="50" charset="-128"/>
                <a:ea typeface="ＭＳ Ｐゴシック" panose="020B0600070205080204" pitchFamily="50" charset="-128"/>
              </a:rPr>
              <a:t>Vulnerability Management</a:t>
            </a:r>
            <a:r>
              <a:rPr lang="ja-JP" altLang="en-US" b="1" i="0" dirty="0">
                <a:solidFill>
                  <a:srgbClr val="121212"/>
                </a:solidFill>
                <a:effectLst/>
                <a:latin typeface="ＭＳ Ｐゴシック" panose="020B0600070205080204" pitchFamily="50" charset="-128"/>
                <a:ea typeface="ＭＳ Ｐゴシック" panose="020B0600070205080204" pitchFamily="50" charset="-128"/>
              </a:rPr>
              <a:t>）</a:t>
            </a:r>
            <a:endParaRPr lang="en-US" altLang="ja-JP" b="1"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针对漏洞分析判断的漏洞进行管理：</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1.</a:t>
            </a:r>
            <a:r>
              <a:rPr lang="zh-CN" altLang="en-US" sz="1800" dirty="0">
                <a:solidFill>
                  <a:srgbClr val="121212"/>
                </a:solidFill>
                <a:latin typeface="ＭＳ Ｐゴシック" panose="020B0600070205080204" pitchFamily="50" charset="-128"/>
                <a:ea typeface="ＭＳ Ｐゴシック" panose="020B0600070205080204" pitchFamily="50" charset="-128"/>
              </a:rPr>
              <a:t>应采用</a:t>
            </a:r>
            <a:r>
              <a:rPr lang="en-US" altLang="zh-CN" sz="1800" dirty="0">
                <a:solidFill>
                  <a:srgbClr val="121212"/>
                </a:solidFill>
                <a:latin typeface="ＭＳ Ｐゴシック" panose="020B0600070205080204" pitchFamily="50" charset="-128"/>
                <a:ea typeface="ＭＳ Ｐゴシック" panose="020B0600070205080204" pitchFamily="50" charset="-128"/>
              </a:rPr>
              <a:t>TARA</a:t>
            </a:r>
            <a:r>
              <a:rPr lang="zh-CN" altLang="en-US" sz="1800" dirty="0">
                <a:solidFill>
                  <a:srgbClr val="121212"/>
                </a:solidFill>
                <a:latin typeface="ＭＳ Ｐゴシック" panose="020B0600070205080204" pitchFamily="50" charset="-128"/>
                <a:ea typeface="ＭＳ Ｐゴシック" panose="020B0600070205080204" pitchFamily="50" charset="-128"/>
              </a:rPr>
              <a:t>中的方法对漏洞进行风险评估和处置，确保所有不可接受的风险都被</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良好地处置。</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2. </a:t>
            </a:r>
            <a:r>
              <a:rPr lang="zh-CN" altLang="en-US" sz="1800" dirty="0">
                <a:solidFill>
                  <a:srgbClr val="121212"/>
                </a:solidFill>
                <a:latin typeface="ＭＳ Ｐゴシック" panose="020B0600070205080204" pitchFamily="50" charset="-128"/>
                <a:ea typeface="ＭＳ Ｐゴシック" panose="020B0600070205080204" pitchFamily="50" charset="-128"/>
              </a:rPr>
              <a:t>也可以通过</a:t>
            </a:r>
            <a:r>
              <a:rPr lang="en-US" altLang="zh-CN" sz="1800" dirty="0">
                <a:solidFill>
                  <a:srgbClr val="121212"/>
                </a:solidFill>
                <a:latin typeface="ＭＳ Ｐゴシック" panose="020B0600070205080204" pitchFamily="50" charset="-128"/>
                <a:ea typeface="ＭＳ Ｐゴシック" panose="020B0600070205080204" pitchFamily="50" charset="-128"/>
              </a:rPr>
              <a:t>TARA</a:t>
            </a:r>
            <a:r>
              <a:rPr lang="zh-CN" altLang="en-US" sz="1800" dirty="0">
                <a:solidFill>
                  <a:srgbClr val="121212"/>
                </a:solidFill>
                <a:latin typeface="ＭＳ Ｐゴシック" panose="020B0600070205080204" pitchFamily="50" charset="-128"/>
                <a:ea typeface="ＭＳ Ｐゴシック" panose="020B0600070205080204" pitchFamily="50" charset="-128"/>
              </a:rPr>
              <a:t>之外的方法对漏洞进行处置。（例如某第三方软件的漏洞可通过</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补丁修复</a:t>
            </a:r>
            <a:r>
              <a:rPr lang="en-US" altLang="zh-CN" sz="1800" dirty="0">
                <a:solidFill>
                  <a:srgbClr val="121212"/>
                </a:solidFill>
                <a:latin typeface="ＭＳ Ｐゴシック" panose="020B0600070205080204" pitchFamily="50" charset="-128"/>
                <a:ea typeface="ＭＳ Ｐゴシック" panose="020B0600070205080204" pitchFamily="50" charset="-128"/>
              </a:rPr>
              <a:t>)</a:t>
            </a:r>
            <a:r>
              <a:rPr lang="zh-CN" altLang="en-US" sz="1800" dirty="0">
                <a:solidFill>
                  <a:srgbClr val="121212"/>
                </a:solidFill>
                <a:latin typeface="ＭＳ Ｐゴシック" panose="020B0600070205080204" pitchFamily="50" charset="-128"/>
                <a:ea typeface="ＭＳ Ｐゴシック" panose="020B0600070205080204" pitchFamily="50" charset="-128"/>
              </a:rPr>
              <a:t>。</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3.</a:t>
            </a:r>
            <a:r>
              <a:rPr lang="zh-CN" altLang="en-US" sz="1800" dirty="0">
                <a:solidFill>
                  <a:srgbClr val="121212"/>
                </a:solidFill>
                <a:latin typeface="ＭＳ Ｐゴシック" panose="020B0600070205080204" pitchFamily="50" charset="-128"/>
                <a:ea typeface="ＭＳ Ｐゴシック" panose="020B0600070205080204" pitchFamily="50" charset="-128"/>
              </a:rPr>
              <a:t> 部分漏洞如果需要通过应急响应进行处置，则应遵循网络安全事件应急响应流程。</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12</a:t>
            </a:fld>
            <a:endParaRPr lang="de-DE" altLang="ja-JP"/>
          </a:p>
        </p:txBody>
      </p:sp>
    </p:spTree>
    <p:extLst>
      <p:ext uri="{BB962C8B-B14F-4D97-AF65-F5344CB8AC3E}">
        <p14:creationId xmlns:p14="http://schemas.microsoft.com/office/powerpoint/2010/main" val="48071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ＭＳ Ｐゴシック" panose="020B0600070205080204" pitchFamily="50" charset="-128"/>
                <a:ea typeface="ＭＳ Ｐゴシック" panose="020B0600070205080204" pitchFamily="50" charset="-128"/>
              </a:rPr>
              <a:t>网络安全事件</a:t>
            </a:r>
            <a:endParaRPr lang="en-US" altLang="ja-JP" b="1"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13</a:t>
            </a:fld>
            <a:endParaRPr lang="de-DE" altLang="ja-JP"/>
          </a:p>
        </p:txBody>
      </p:sp>
      <p:graphicFrame>
        <p:nvGraphicFramePr>
          <p:cNvPr id="4" name="表 5">
            <a:extLst>
              <a:ext uri="{FF2B5EF4-FFF2-40B4-BE49-F238E27FC236}">
                <a16:creationId xmlns:a16="http://schemas.microsoft.com/office/drawing/2014/main" id="{BC55E085-6B82-4981-B24C-DA7A3156BC4A}"/>
              </a:ext>
            </a:extLst>
          </p:cNvPr>
          <p:cNvGraphicFramePr>
            <a:graphicFrameLocks noGrp="1"/>
          </p:cNvGraphicFramePr>
          <p:nvPr>
            <p:extLst>
              <p:ext uri="{D42A27DB-BD31-4B8C-83A1-F6EECF244321}">
                <p14:modId xmlns:p14="http://schemas.microsoft.com/office/powerpoint/2010/main" val="3979968722"/>
              </p:ext>
            </p:extLst>
          </p:nvPr>
        </p:nvGraphicFramePr>
        <p:xfrm>
          <a:off x="350578" y="1235548"/>
          <a:ext cx="8439670" cy="5227165"/>
        </p:xfrm>
        <a:graphic>
          <a:graphicData uri="http://schemas.openxmlformats.org/drawingml/2006/table">
            <a:tbl>
              <a:tblPr firstRow="1" bandRow="1">
                <a:tableStyleId>{93296810-A885-4BE3-A3E7-6D5BEEA58F35}</a:tableStyleId>
              </a:tblPr>
              <a:tblGrid>
                <a:gridCol w="867130">
                  <a:extLst>
                    <a:ext uri="{9D8B030D-6E8A-4147-A177-3AD203B41FA5}">
                      <a16:colId xmlns:a16="http://schemas.microsoft.com/office/drawing/2014/main" val="1792268672"/>
                    </a:ext>
                  </a:extLst>
                </a:gridCol>
                <a:gridCol w="1300697">
                  <a:extLst>
                    <a:ext uri="{9D8B030D-6E8A-4147-A177-3AD203B41FA5}">
                      <a16:colId xmlns:a16="http://schemas.microsoft.com/office/drawing/2014/main" val="3872345498"/>
                    </a:ext>
                  </a:extLst>
                </a:gridCol>
                <a:gridCol w="6271843">
                  <a:extLst>
                    <a:ext uri="{9D8B030D-6E8A-4147-A177-3AD203B41FA5}">
                      <a16:colId xmlns:a16="http://schemas.microsoft.com/office/drawing/2014/main" val="1024198648"/>
                    </a:ext>
                  </a:extLst>
                </a:gridCol>
              </a:tblGrid>
              <a:tr h="563725">
                <a:tc>
                  <a:txBody>
                    <a:bodyPr/>
                    <a:lstStyle/>
                    <a:p>
                      <a:pPr algn="l"/>
                      <a:r>
                        <a:rPr kumimoji="1" lang="ja-JP" altLang="en-US" sz="1600" dirty="0"/>
                        <a:t> 序号</a:t>
                      </a:r>
                    </a:p>
                  </a:txBody>
                  <a:tcPr/>
                </a:tc>
                <a:tc>
                  <a:txBody>
                    <a:bodyPr/>
                    <a:lstStyle/>
                    <a:p>
                      <a:pPr algn="ctr"/>
                      <a:r>
                        <a:rPr kumimoji="1" lang="ja-JP" altLang="en-US" sz="1600" dirty="0"/>
                        <a:t>时间</a:t>
                      </a:r>
                    </a:p>
                  </a:txBody>
                  <a:tcPr/>
                </a:tc>
                <a:tc>
                  <a:txBody>
                    <a:bodyPr/>
                    <a:lstStyle/>
                    <a:p>
                      <a:pPr algn="ctr"/>
                      <a:r>
                        <a:rPr kumimoji="1" lang="ja-JP" altLang="en-US" sz="1600" dirty="0"/>
                        <a:t>事件描述</a:t>
                      </a:r>
                    </a:p>
                  </a:txBody>
                  <a:tcPr/>
                </a:tc>
                <a:extLst>
                  <a:ext uri="{0D108BD9-81ED-4DB2-BD59-A6C34878D82A}">
                    <a16:rowId xmlns:a16="http://schemas.microsoft.com/office/drawing/2014/main" val="6367112"/>
                  </a:ext>
                </a:extLst>
              </a:tr>
              <a:tr h="326601">
                <a:tc>
                  <a:txBody>
                    <a:bodyPr/>
                    <a:lstStyle/>
                    <a:p>
                      <a:pPr algn="ctr"/>
                      <a:r>
                        <a:rPr kumimoji="1" lang="en-US" altLang="ja-JP" sz="1600" dirty="0"/>
                        <a:t>1</a:t>
                      </a:r>
                      <a:endParaRPr kumimoji="1" lang="ja-JP" altLang="en-US" sz="1600" dirty="0"/>
                    </a:p>
                  </a:txBody>
                  <a:tcPr/>
                </a:tc>
                <a:tc>
                  <a:txBody>
                    <a:bodyPr/>
                    <a:lstStyle/>
                    <a:p>
                      <a:r>
                        <a:rPr kumimoji="1" lang="en-US" altLang="ja-JP" sz="1600" dirty="0"/>
                        <a:t>2013 </a:t>
                      </a:r>
                      <a:r>
                        <a:rPr kumimoji="1" lang="ja-JP" altLang="en-US" sz="1600" dirty="0"/>
                        <a:t>年</a:t>
                      </a:r>
                    </a:p>
                  </a:txBody>
                  <a:tcPr/>
                </a:tc>
                <a:tc>
                  <a:txBody>
                    <a:bodyPr/>
                    <a:lstStyle/>
                    <a:p>
                      <a:r>
                        <a:rPr kumimoji="1" lang="en-US" altLang="ja-JP" sz="1600" dirty="0"/>
                        <a:t>Charlie Miller &amp; Chris </a:t>
                      </a:r>
                      <a:r>
                        <a:rPr kumimoji="1" lang="en-US" altLang="ja-JP" sz="1600" dirty="0" err="1"/>
                        <a:t>Valasek</a:t>
                      </a:r>
                      <a:r>
                        <a:rPr kumimoji="1" lang="en-US" altLang="ja-JP" sz="1600" dirty="0"/>
                        <a:t> </a:t>
                      </a:r>
                      <a:r>
                        <a:rPr kumimoji="1" lang="ja-JP" altLang="en-US" sz="1600" dirty="0"/>
                        <a:t>通过 </a:t>
                      </a:r>
                      <a:r>
                        <a:rPr kumimoji="1" lang="en-US" altLang="ja-JP" sz="1600" dirty="0"/>
                        <a:t>OBD </a:t>
                      </a:r>
                      <a:r>
                        <a:rPr kumimoji="1" lang="ja-JP" altLang="en-US" sz="1600" dirty="0"/>
                        <a:t>接口破解了丰田普锐斯</a:t>
                      </a:r>
                    </a:p>
                  </a:txBody>
                  <a:tcPr/>
                </a:tc>
                <a:extLst>
                  <a:ext uri="{0D108BD9-81ED-4DB2-BD59-A6C34878D82A}">
                    <a16:rowId xmlns:a16="http://schemas.microsoft.com/office/drawing/2014/main" val="2634569887"/>
                  </a:ext>
                </a:extLst>
              </a:tr>
              <a:tr h="326601">
                <a:tc>
                  <a:txBody>
                    <a:bodyPr/>
                    <a:lstStyle/>
                    <a:p>
                      <a:pPr algn="ctr"/>
                      <a:r>
                        <a:rPr kumimoji="1" lang="en-US" altLang="ja-JP" sz="1600" dirty="0"/>
                        <a:t>2</a:t>
                      </a:r>
                      <a:endParaRPr kumimoji="1" lang="ja-JP" altLang="en-US" sz="1600" dirty="0"/>
                    </a:p>
                  </a:txBody>
                  <a:tcPr/>
                </a:tc>
                <a:tc>
                  <a:txBody>
                    <a:bodyPr/>
                    <a:lstStyle/>
                    <a:p>
                      <a:r>
                        <a:rPr kumimoji="1" lang="en-US" altLang="ja-JP" sz="1600" dirty="0"/>
                        <a:t>2014 </a:t>
                      </a:r>
                      <a:r>
                        <a:rPr kumimoji="1" lang="ja-JP" altLang="en-US" sz="1600" dirty="0"/>
                        <a:t>年</a:t>
                      </a:r>
                    </a:p>
                  </a:txBody>
                  <a:tcPr/>
                </a:tc>
                <a:tc>
                  <a:txBody>
                    <a:bodyPr/>
                    <a:lstStyle/>
                    <a:p>
                      <a:r>
                        <a:rPr kumimoji="1" lang="en-US" altLang="zh-CN" sz="1600" dirty="0"/>
                        <a:t>360 </a:t>
                      </a:r>
                      <a:r>
                        <a:rPr kumimoji="1" lang="zh-CN" altLang="en-US" sz="1600" dirty="0"/>
                        <a:t>公司破解了 </a:t>
                      </a:r>
                      <a:r>
                        <a:rPr kumimoji="1" lang="en-US" altLang="zh-CN" sz="1600" dirty="0"/>
                        <a:t>Tesla </a:t>
                      </a:r>
                      <a:r>
                        <a:rPr kumimoji="1" lang="zh-CN" altLang="en-US" sz="1600" dirty="0"/>
                        <a:t>汽车远程控制功能；</a:t>
                      </a:r>
                      <a:endParaRPr kumimoji="1" lang="ja-JP" altLang="en-US" sz="1600" dirty="0"/>
                    </a:p>
                  </a:txBody>
                  <a:tcPr/>
                </a:tc>
                <a:extLst>
                  <a:ext uri="{0D108BD9-81ED-4DB2-BD59-A6C34878D82A}">
                    <a16:rowId xmlns:a16="http://schemas.microsoft.com/office/drawing/2014/main" val="3643798240"/>
                  </a:ext>
                </a:extLst>
              </a:tr>
              <a:tr h="547820">
                <a:tc>
                  <a:txBody>
                    <a:bodyPr/>
                    <a:lstStyle/>
                    <a:p>
                      <a:pPr algn="ctr"/>
                      <a:r>
                        <a:rPr kumimoji="1" lang="en-US" altLang="ja-JP" sz="1600" dirty="0"/>
                        <a:t>3</a:t>
                      </a:r>
                      <a:endParaRPr kumimoji="1" lang="ja-JP" altLang="en-US" sz="1600" dirty="0"/>
                    </a:p>
                  </a:txBody>
                  <a:tcPr/>
                </a:tc>
                <a:tc>
                  <a:txBody>
                    <a:bodyPr/>
                    <a:lstStyle/>
                    <a:p>
                      <a:r>
                        <a:rPr kumimoji="1" lang="en-US" altLang="ja-JP" sz="1600" dirty="0"/>
                        <a:t>2015 </a:t>
                      </a:r>
                      <a:r>
                        <a:rPr kumimoji="1" lang="ja-JP" altLang="en-US" sz="1600" dirty="0"/>
                        <a:t>年</a:t>
                      </a:r>
                    </a:p>
                  </a:txBody>
                  <a:tcPr/>
                </a:tc>
                <a:tc>
                  <a:txBody>
                    <a:bodyPr/>
                    <a:lstStyle/>
                    <a:p>
                      <a:r>
                        <a:rPr kumimoji="1" lang="ja-JP" altLang="en-US" sz="1600" dirty="0"/>
                        <a:t>宝马汽车 </a:t>
                      </a:r>
                      <a:r>
                        <a:rPr kumimoji="1" lang="en-US" altLang="ja-JP" sz="1600" dirty="0"/>
                        <a:t>ConnectedDrive </a:t>
                      </a:r>
                      <a:r>
                        <a:rPr kumimoji="1" lang="ja-JP" altLang="en-US" sz="1600" dirty="0"/>
                        <a:t>功能存在漏洞，需要进行大规模的远程</a:t>
                      </a:r>
                    </a:p>
                    <a:p>
                      <a:r>
                        <a:rPr kumimoji="1" lang="ja-JP" altLang="en-US" sz="1600" dirty="0"/>
                        <a:t>修复；</a:t>
                      </a:r>
                    </a:p>
                  </a:txBody>
                  <a:tcPr/>
                </a:tc>
                <a:extLst>
                  <a:ext uri="{0D108BD9-81ED-4DB2-BD59-A6C34878D82A}">
                    <a16:rowId xmlns:a16="http://schemas.microsoft.com/office/drawing/2014/main" val="1202365097"/>
                  </a:ext>
                </a:extLst>
              </a:tr>
              <a:tr h="326601">
                <a:tc>
                  <a:txBody>
                    <a:bodyPr/>
                    <a:lstStyle/>
                    <a:p>
                      <a:pPr algn="ctr"/>
                      <a:r>
                        <a:rPr kumimoji="1" lang="en-US" altLang="ja-JP" sz="1600" dirty="0"/>
                        <a:t>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2015 </a:t>
                      </a:r>
                      <a:r>
                        <a:rPr kumimoji="1" lang="ja-JP" altLang="en-US" sz="1600" dirty="0"/>
                        <a:t>年</a:t>
                      </a:r>
                    </a:p>
                  </a:txBody>
                  <a:tcPr/>
                </a:tc>
                <a:tc>
                  <a:txBody>
                    <a:bodyPr/>
                    <a:lstStyle/>
                    <a:p>
                      <a:r>
                        <a:rPr kumimoji="1" lang="en-US" altLang="ja-JP" sz="1600" dirty="0" err="1"/>
                        <a:t>Samy</a:t>
                      </a:r>
                      <a:r>
                        <a:rPr kumimoji="1" lang="en-US" altLang="ja-JP" sz="1600" dirty="0"/>
                        <a:t> </a:t>
                      </a:r>
                      <a:r>
                        <a:rPr kumimoji="1" lang="en-US" altLang="ja-JP" sz="1600" dirty="0" err="1"/>
                        <a:t>Kamkar</a:t>
                      </a:r>
                      <a:r>
                        <a:rPr kumimoji="1" lang="en-US" altLang="ja-JP" sz="1600" dirty="0"/>
                        <a:t> </a:t>
                      </a:r>
                      <a:r>
                        <a:rPr kumimoji="1" lang="ja-JP" altLang="en-US" sz="1600" dirty="0"/>
                        <a:t>破解了通用安吉星 </a:t>
                      </a:r>
                      <a:r>
                        <a:rPr kumimoji="1" lang="en-US" altLang="ja-JP" sz="1600" dirty="0"/>
                        <a:t>OnStar </a:t>
                      </a:r>
                      <a:r>
                        <a:rPr kumimoji="1" lang="ja-JP" altLang="en-US" sz="1600" dirty="0"/>
                        <a:t>系统；</a:t>
                      </a:r>
                    </a:p>
                  </a:txBody>
                  <a:tcPr/>
                </a:tc>
                <a:extLst>
                  <a:ext uri="{0D108BD9-81ED-4DB2-BD59-A6C34878D82A}">
                    <a16:rowId xmlns:a16="http://schemas.microsoft.com/office/drawing/2014/main" val="1791808877"/>
                  </a:ext>
                </a:extLst>
              </a:tr>
              <a:tr h="326601">
                <a:tc>
                  <a:txBody>
                    <a:bodyPr/>
                    <a:lstStyle/>
                    <a:p>
                      <a:pPr algn="ctr"/>
                      <a:r>
                        <a:rPr kumimoji="1" lang="en-US" altLang="ja-JP" sz="1600" dirty="0"/>
                        <a:t>5</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2015 </a:t>
                      </a:r>
                      <a:r>
                        <a:rPr kumimoji="1" lang="ja-JP" altLang="en-US" sz="1600" dirty="0"/>
                        <a:t>年</a:t>
                      </a:r>
                    </a:p>
                  </a:txBody>
                  <a:tcPr/>
                </a:tc>
                <a:tc>
                  <a:txBody>
                    <a:bodyPr/>
                    <a:lstStyle/>
                    <a:p>
                      <a:r>
                        <a:rPr kumimoji="1" lang="en-US" altLang="zh-CN" sz="1600" dirty="0"/>
                        <a:t>360 </a:t>
                      </a:r>
                      <a:r>
                        <a:rPr kumimoji="1" lang="zh-CN" altLang="en-US" sz="1600" dirty="0"/>
                        <a:t>公司破解了比亚迪汽车云服务、遥控驾驶功能；</a:t>
                      </a:r>
                      <a:endParaRPr kumimoji="1" lang="ja-JP" altLang="en-US" sz="1600" dirty="0"/>
                    </a:p>
                  </a:txBody>
                  <a:tcPr/>
                </a:tc>
                <a:extLst>
                  <a:ext uri="{0D108BD9-81ED-4DB2-BD59-A6C34878D82A}">
                    <a16:rowId xmlns:a16="http://schemas.microsoft.com/office/drawing/2014/main" val="2412781038"/>
                  </a:ext>
                </a:extLst>
              </a:tr>
              <a:tr h="326601">
                <a:tc>
                  <a:txBody>
                    <a:bodyPr/>
                    <a:lstStyle/>
                    <a:p>
                      <a:pPr algn="ctr"/>
                      <a:r>
                        <a:rPr kumimoji="1" lang="en-US" altLang="ja-JP" sz="1600" dirty="0"/>
                        <a:t>6</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2015 </a:t>
                      </a:r>
                      <a:r>
                        <a:rPr kumimoji="1" lang="ja-JP" altLang="en-US" sz="1600" dirty="0"/>
                        <a:t>年</a:t>
                      </a:r>
                    </a:p>
                  </a:txBody>
                  <a:tcPr/>
                </a:tc>
                <a:tc>
                  <a:txBody>
                    <a:bodyPr/>
                    <a:lstStyle/>
                    <a:p>
                      <a:r>
                        <a:rPr kumimoji="1" lang="en-US" altLang="zh-CN" sz="1600" dirty="0"/>
                        <a:t>360 </a:t>
                      </a:r>
                      <a:r>
                        <a:rPr kumimoji="1" lang="zh-CN" altLang="en-US" sz="1600" dirty="0"/>
                        <a:t>公司破解了 </a:t>
                      </a:r>
                      <a:r>
                        <a:rPr kumimoji="1" lang="en-US" altLang="zh-CN" sz="1600" dirty="0"/>
                        <a:t>Tesla </a:t>
                      </a:r>
                      <a:r>
                        <a:rPr kumimoji="1" lang="zh-CN" altLang="en-US" sz="1600" dirty="0"/>
                        <a:t>汽车毫米波雷达系统；</a:t>
                      </a:r>
                      <a:endParaRPr kumimoji="1" lang="ja-JP" altLang="en-US" sz="1600" dirty="0"/>
                    </a:p>
                  </a:txBody>
                  <a:tcPr/>
                </a:tc>
                <a:extLst>
                  <a:ext uri="{0D108BD9-81ED-4DB2-BD59-A6C34878D82A}">
                    <a16:rowId xmlns:a16="http://schemas.microsoft.com/office/drawing/2014/main" val="1752387626"/>
                  </a:ext>
                </a:extLst>
              </a:tr>
              <a:tr h="547820">
                <a:tc>
                  <a:txBody>
                    <a:bodyPr/>
                    <a:lstStyle/>
                    <a:p>
                      <a:pPr algn="ctr"/>
                      <a:r>
                        <a:rPr kumimoji="1" lang="en-US" altLang="ja-JP" sz="1600" dirty="0"/>
                        <a:t>7</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2015 </a:t>
                      </a:r>
                      <a:r>
                        <a:rPr kumimoji="1" lang="ja-JP" altLang="en-US" sz="1600" dirty="0"/>
                        <a:t>年</a:t>
                      </a:r>
                    </a:p>
                  </a:txBody>
                  <a:tcPr/>
                </a:tc>
                <a:tc>
                  <a:txBody>
                    <a:bodyPr/>
                    <a:lstStyle/>
                    <a:p>
                      <a:r>
                        <a:rPr kumimoji="1" lang="en-US" altLang="ja-JP" sz="1600" dirty="0"/>
                        <a:t>Charlie Miller &amp; Chris </a:t>
                      </a:r>
                      <a:r>
                        <a:rPr kumimoji="1" lang="en-US" altLang="ja-JP" sz="1600" dirty="0" err="1"/>
                        <a:t>Valasek</a:t>
                      </a:r>
                      <a:r>
                        <a:rPr kumimoji="1" lang="en-US" altLang="ja-JP" sz="1600" dirty="0"/>
                        <a:t> </a:t>
                      </a:r>
                      <a:r>
                        <a:rPr kumimoji="1" lang="ja-JP" altLang="en-US" sz="1600" dirty="0"/>
                        <a:t>远程破解了 </a:t>
                      </a:r>
                      <a:r>
                        <a:rPr kumimoji="1" lang="en-US" altLang="ja-JP" sz="1600" dirty="0"/>
                        <a:t>JEEP </a:t>
                      </a:r>
                      <a:r>
                        <a:rPr kumimoji="1" lang="ja-JP" altLang="en-US" sz="1600" dirty="0"/>
                        <a:t>汽车，导致其召回</a:t>
                      </a:r>
                    </a:p>
                    <a:p>
                      <a:r>
                        <a:rPr kumimoji="1" lang="en-US" altLang="ja-JP" sz="1600" dirty="0"/>
                        <a:t>140 </a:t>
                      </a:r>
                      <a:r>
                        <a:rPr kumimoji="1" lang="ja-JP" altLang="en-US" sz="1600" dirty="0"/>
                        <a:t>万辆汽车；</a:t>
                      </a:r>
                    </a:p>
                  </a:txBody>
                  <a:tcPr/>
                </a:tc>
                <a:extLst>
                  <a:ext uri="{0D108BD9-81ED-4DB2-BD59-A6C34878D82A}">
                    <a16:rowId xmlns:a16="http://schemas.microsoft.com/office/drawing/2014/main" val="4136327890"/>
                  </a:ext>
                </a:extLst>
              </a:tr>
              <a:tr h="326601">
                <a:tc>
                  <a:txBody>
                    <a:bodyPr/>
                    <a:lstStyle/>
                    <a:p>
                      <a:pPr algn="ctr"/>
                      <a:r>
                        <a:rPr kumimoji="1" lang="en-US" altLang="ja-JP" sz="1600" dirty="0"/>
                        <a:t>8</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2016 </a:t>
                      </a:r>
                      <a:r>
                        <a:rPr kumimoji="1" lang="ja-JP" altLang="en-US" sz="1600" dirty="0"/>
                        <a:t>年</a:t>
                      </a:r>
                    </a:p>
                  </a:txBody>
                  <a:tcPr/>
                </a:tc>
                <a:tc>
                  <a:txBody>
                    <a:bodyPr/>
                    <a:lstStyle/>
                    <a:p>
                      <a:r>
                        <a:rPr kumimoji="1" lang="zh-CN" altLang="en-US" sz="1600" dirty="0"/>
                        <a:t>日产 </a:t>
                      </a:r>
                      <a:r>
                        <a:rPr kumimoji="1" lang="en-US" altLang="zh-CN" sz="1600" dirty="0"/>
                        <a:t>LEAF </a:t>
                      </a:r>
                      <a:r>
                        <a:rPr kumimoji="1" lang="zh-CN" altLang="en-US" sz="1600" dirty="0"/>
                        <a:t>汽车 </a:t>
                      </a:r>
                      <a:r>
                        <a:rPr kumimoji="1" lang="en-US" altLang="zh-CN" sz="1600" dirty="0"/>
                        <a:t>API </a:t>
                      </a:r>
                      <a:r>
                        <a:rPr kumimoji="1" lang="zh-CN" altLang="en-US" sz="1600" dirty="0"/>
                        <a:t>遭泄露，黑客可远程控制；</a:t>
                      </a:r>
                      <a:endParaRPr kumimoji="1" lang="ja-JP" altLang="en-US" sz="1600" dirty="0"/>
                    </a:p>
                  </a:txBody>
                  <a:tcPr/>
                </a:tc>
                <a:extLst>
                  <a:ext uri="{0D108BD9-81ED-4DB2-BD59-A6C34878D82A}">
                    <a16:rowId xmlns:a16="http://schemas.microsoft.com/office/drawing/2014/main" val="3136261852"/>
                  </a:ext>
                </a:extLst>
              </a:tr>
              <a:tr h="547820">
                <a:tc>
                  <a:txBody>
                    <a:bodyPr/>
                    <a:lstStyle/>
                    <a:p>
                      <a:pPr algn="ctr"/>
                      <a:r>
                        <a:rPr kumimoji="1" lang="en-US" altLang="ja-JP" sz="1600" dirty="0"/>
                        <a:t>9</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2016 </a:t>
                      </a:r>
                      <a:r>
                        <a:rPr kumimoji="1" lang="ja-JP" altLang="en-US" sz="1600" dirty="0"/>
                        <a:t>年</a:t>
                      </a:r>
                    </a:p>
                  </a:txBody>
                  <a:tcPr/>
                </a:tc>
                <a:tc>
                  <a:txBody>
                    <a:bodyPr/>
                    <a:lstStyle/>
                    <a:p>
                      <a:r>
                        <a:rPr kumimoji="1" lang="en-US" altLang="ja-JP" sz="1600" dirty="0"/>
                        <a:t>Troy  Hunt </a:t>
                      </a:r>
                      <a:r>
                        <a:rPr kumimoji="1" lang="ja-JP" altLang="en-US" sz="1600" dirty="0"/>
                        <a:t>发现了日产聆风手机 </a:t>
                      </a:r>
                      <a:r>
                        <a:rPr kumimoji="1" lang="en-US" altLang="ja-JP" sz="1600" dirty="0"/>
                        <a:t>App </a:t>
                      </a:r>
                      <a:r>
                        <a:rPr kumimoji="1" lang="ja-JP" altLang="en-US" sz="1600" dirty="0"/>
                        <a:t>存在漏洞，全球停止</a:t>
                      </a:r>
                    </a:p>
                    <a:p>
                      <a:r>
                        <a:rPr kumimoji="1" lang="en-US" altLang="ja-JP" sz="1600" dirty="0" err="1"/>
                        <a:t>NissanConnect</a:t>
                      </a:r>
                      <a:r>
                        <a:rPr kumimoji="1" lang="en-US" altLang="ja-JP" sz="1600" dirty="0"/>
                        <a:t> </a:t>
                      </a:r>
                      <a:r>
                        <a:rPr kumimoji="1" lang="ja-JP" altLang="en-US" sz="1600" dirty="0"/>
                        <a:t>服务；</a:t>
                      </a:r>
                    </a:p>
                  </a:txBody>
                  <a:tcPr/>
                </a:tc>
                <a:extLst>
                  <a:ext uri="{0D108BD9-81ED-4DB2-BD59-A6C34878D82A}">
                    <a16:rowId xmlns:a16="http://schemas.microsoft.com/office/drawing/2014/main" val="2718995970"/>
                  </a:ext>
                </a:extLst>
              </a:tr>
              <a:tr h="547820">
                <a:tc>
                  <a:txBody>
                    <a:bodyPr/>
                    <a:lstStyle/>
                    <a:p>
                      <a:pPr algn="ctr"/>
                      <a:r>
                        <a:rPr kumimoji="1" lang="en-US" altLang="ja-JP" sz="1600" dirty="0"/>
                        <a:t>10</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2016 </a:t>
                      </a:r>
                      <a:r>
                        <a:rPr kumimoji="1" lang="ja-JP" altLang="en-US" sz="1600" dirty="0"/>
                        <a:t>年</a:t>
                      </a:r>
                    </a:p>
                  </a:txBody>
                  <a:tcPr/>
                </a:tc>
                <a:tc>
                  <a:txBody>
                    <a:bodyPr/>
                    <a:lstStyle/>
                    <a:p>
                      <a:r>
                        <a:rPr kumimoji="1" lang="zh-CN" altLang="en-US" sz="1600" dirty="0"/>
                        <a:t>腾讯科恩实验室实现了远程无接触式破解 </a:t>
                      </a:r>
                      <a:r>
                        <a:rPr kumimoji="1" lang="en-US" altLang="zh-CN" sz="1600" dirty="0"/>
                        <a:t>Tesla </a:t>
                      </a:r>
                      <a:r>
                        <a:rPr kumimoji="1" lang="zh-CN" altLang="en-US" sz="1600" dirty="0"/>
                        <a:t>，可以在驻车状</a:t>
                      </a:r>
                    </a:p>
                    <a:p>
                      <a:r>
                        <a:rPr kumimoji="1" lang="zh-CN" altLang="en-US" sz="1600" dirty="0"/>
                        <a:t>态和行驶状态下远程控制；</a:t>
                      </a:r>
                      <a:endParaRPr kumimoji="1" lang="ja-JP" altLang="en-US" sz="1600" dirty="0"/>
                    </a:p>
                  </a:txBody>
                  <a:tcPr/>
                </a:tc>
                <a:extLst>
                  <a:ext uri="{0D108BD9-81ED-4DB2-BD59-A6C34878D82A}">
                    <a16:rowId xmlns:a16="http://schemas.microsoft.com/office/drawing/2014/main" val="3664020385"/>
                  </a:ext>
                </a:extLst>
              </a:tr>
              <a:tr h="326601">
                <a:tc>
                  <a:txBody>
                    <a:bodyPr/>
                    <a:lstStyle/>
                    <a:p>
                      <a:pPr algn="ctr"/>
                      <a:r>
                        <a:rPr kumimoji="1" lang="en-US" altLang="ja-JP" sz="1600" dirty="0"/>
                        <a:t>11</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2017 </a:t>
                      </a:r>
                      <a:r>
                        <a:rPr kumimoji="1" lang="ja-JP" altLang="en-US" sz="1600" dirty="0"/>
                        <a:t>年</a:t>
                      </a:r>
                    </a:p>
                  </a:txBody>
                  <a:tcPr/>
                </a:tc>
                <a:tc>
                  <a:txBody>
                    <a:bodyPr/>
                    <a:lstStyle/>
                    <a:p>
                      <a:r>
                        <a:rPr kumimoji="1" lang="zh-CN" altLang="en-US" sz="1600" dirty="0"/>
                        <a:t>腾讯科恩实验室再次实现了远程无接触式破解 </a:t>
                      </a:r>
                      <a:r>
                        <a:rPr kumimoji="1" lang="en-US" altLang="zh-CN" sz="1600" dirty="0"/>
                        <a:t>Tesla </a:t>
                      </a:r>
                      <a:r>
                        <a:rPr kumimoji="1" lang="zh-CN" altLang="en-US" sz="1600" dirty="0"/>
                        <a:t>。</a:t>
                      </a:r>
                      <a:endParaRPr kumimoji="1" lang="ja-JP" altLang="en-US" sz="1600" dirty="0"/>
                    </a:p>
                  </a:txBody>
                  <a:tcPr/>
                </a:tc>
                <a:extLst>
                  <a:ext uri="{0D108BD9-81ED-4DB2-BD59-A6C34878D82A}">
                    <a16:rowId xmlns:a16="http://schemas.microsoft.com/office/drawing/2014/main" val="2670001288"/>
                  </a:ext>
                </a:extLst>
              </a:tr>
            </a:tbl>
          </a:graphicData>
        </a:graphic>
      </p:graphicFrame>
    </p:spTree>
    <p:extLst>
      <p:ext uri="{BB962C8B-B14F-4D97-AF65-F5344CB8AC3E}">
        <p14:creationId xmlns:p14="http://schemas.microsoft.com/office/powerpoint/2010/main" val="317819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ＭＳ Ｐゴシック" panose="020B0600070205080204" pitchFamily="50" charset="-128"/>
                <a:ea typeface="ＭＳ Ｐゴシック" panose="020B0600070205080204" pitchFamily="50" charset="-128"/>
              </a:rPr>
              <a:t>攻击类型</a:t>
            </a: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14</a:t>
            </a:fld>
            <a:endParaRPr lang="de-DE" altLang="ja-JP"/>
          </a:p>
        </p:txBody>
      </p:sp>
      <p:pic>
        <p:nvPicPr>
          <p:cNvPr id="8" name="図 7">
            <a:extLst>
              <a:ext uri="{FF2B5EF4-FFF2-40B4-BE49-F238E27FC236}">
                <a16:creationId xmlns:a16="http://schemas.microsoft.com/office/drawing/2014/main" id="{735FD89B-9AA0-486C-9762-E19CEE2C3C26}"/>
              </a:ext>
            </a:extLst>
          </p:cNvPr>
          <p:cNvPicPr>
            <a:picLocks noChangeAspect="1"/>
          </p:cNvPicPr>
          <p:nvPr/>
        </p:nvPicPr>
        <p:blipFill>
          <a:blip r:embed="rId3"/>
          <a:stretch>
            <a:fillRect/>
          </a:stretch>
        </p:blipFill>
        <p:spPr>
          <a:xfrm>
            <a:off x="168275" y="1484784"/>
            <a:ext cx="4324350" cy="2286000"/>
          </a:xfrm>
          <a:prstGeom prst="rect">
            <a:avLst/>
          </a:prstGeom>
        </p:spPr>
      </p:pic>
      <p:pic>
        <p:nvPicPr>
          <p:cNvPr id="10" name="図 9">
            <a:extLst>
              <a:ext uri="{FF2B5EF4-FFF2-40B4-BE49-F238E27FC236}">
                <a16:creationId xmlns:a16="http://schemas.microsoft.com/office/drawing/2014/main" id="{3BC1C43C-B67B-4C1D-9553-B246CB0627A4}"/>
              </a:ext>
            </a:extLst>
          </p:cNvPr>
          <p:cNvPicPr>
            <a:picLocks noChangeAspect="1"/>
          </p:cNvPicPr>
          <p:nvPr/>
        </p:nvPicPr>
        <p:blipFill>
          <a:blip r:embed="rId4"/>
          <a:stretch>
            <a:fillRect/>
          </a:stretch>
        </p:blipFill>
        <p:spPr>
          <a:xfrm>
            <a:off x="1830" y="4077072"/>
            <a:ext cx="4570170" cy="2140892"/>
          </a:xfrm>
          <a:prstGeom prst="rect">
            <a:avLst/>
          </a:prstGeom>
        </p:spPr>
      </p:pic>
      <p:sp>
        <p:nvSpPr>
          <p:cNvPr id="11" name="テキスト ボックス 10">
            <a:extLst>
              <a:ext uri="{FF2B5EF4-FFF2-40B4-BE49-F238E27FC236}">
                <a16:creationId xmlns:a16="http://schemas.microsoft.com/office/drawing/2014/main" id="{8774C563-8C9F-424E-9042-DE86B8DFE141}"/>
              </a:ext>
            </a:extLst>
          </p:cNvPr>
          <p:cNvSpPr txBox="1"/>
          <p:nvPr/>
        </p:nvSpPr>
        <p:spPr>
          <a:xfrm>
            <a:off x="4871492" y="1772816"/>
            <a:ext cx="3932683" cy="1200329"/>
          </a:xfrm>
          <a:prstGeom prst="rect">
            <a:avLst/>
          </a:prstGeom>
          <a:noFill/>
        </p:spPr>
        <p:txBody>
          <a:bodyPr wrap="square" rtlCol="0">
            <a:spAutoFit/>
          </a:bodyPr>
          <a:lstStyle/>
          <a:p>
            <a:pPr algn="l"/>
            <a:r>
              <a:rPr kumimoji="1" lang="zh-CN" altLang="en-US" dirty="0">
                <a:latin typeface="Meiryo UI" panose="020B0604030504040204" pitchFamily="34" charset="-128"/>
                <a:ea typeface="Meiryo UI" panose="020B0604030504040204" pitchFamily="34" charset="-128"/>
                <a:cs typeface="Meiryo UI" panose="020B0604030504040204" pitchFamily="34" charset="-128"/>
              </a:rPr>
              <a:t>车外网通信攻击：通过车内开放式的网络连接端口进入车载服务电子系统，进而采用传统分析方法找出应用服务中的安全漏洞，获取车载系统权限</a:t>
            </a:r>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12" name="テキスト ボックス 11">
            <a:extLst>
              <a:ext uri="{FF2B5EF4-FFF2-40B4-BE49-F238E27FC236}">
                <a16:creationId xmlns:a16="http://schemas.microsoft.com/office/drawing/2014/main" id="{76724FA9-7D86-4AB2-B6F5-4999B309348D}"/>
              </a:ext>
            </a:extLst>
          </p:cNvPr>
          <p:cNvSpPr txBox="1"/>
          <p:nvPr/>
        </p:nvSpPr>
        <p:spPr>
          <a:xfrm>
            <a:off x="4916066" y="4365104"/>
            <a:ext cx="4063058" cy="1200329"/>
          </a:xfrm>
          <a:prstGeom prst="rect">
            <a:avLst/>
          </a:prstGeom>
          <a:noFill/>
        </p:spPr>
        <p:txBody>
          <a:bodyPr wrap="square" rtlCol="0">
            <a:spAutoFit/>
          </a:bodyPr>
          <a:lstStyle/>
          <a:p>
            <a:pPr algn="l"/>
            <a:r>
              <a:rPr lang="zh-CN" altLang="en-US" dirty="0">
                <a:latin typeface="Meiryo UI" panose="020B0604030504040204" pitchFamily="34" charset="-128"/>
                <a:ea typeface="Meiryo UI" panose="020B0604030504040204" pitchFamily="34" charset="-128"/>
                <a:cs typeface="Meiryo UI" panose="020B0604030504040204" pitchFamily="34" charset="-128"/>
              </a:rPr>
              <a:t>车载总线</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攻击：绕过部分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ECU </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的固件完整性检测机制，刷新相应固件来获得向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CAN </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总线读写数据的能力，最终通过将伪造的数据包注入到 </a:t>
            </a:r>
            <a:r>
              <a:rPr kumimoji="1" lang="en-US" altLang="zh-CN" dirty="0">
                <a:latin typeface="Meiryo UI" panose="020B0604030504040204" pitchFamily="34" charset="-128"/>
                <a:ea typeface="Meiryo UI" panose="020B0604030504040204" pitchFamily="34" charset="-128"/>
                <a:cs typeface="Meiryo UI" panose="020B0604030504040204" pitchFamily="34" charset="-128"/>
              </a:rPr>
              <a:t>CAN </a:t>
            </a:r>
            <a:r>
              <a:rPr kumimoji="1" lang="zh-CN" altLang="en-US" dirty="0">
                <a:latin typeface="Meiryo UI" panose="020B0604030504040204" pitchFamily="34" charset="-128"/>
                <a:ea typeface="Meiryo UI" panose="020B0604030504040204" pitchFamily="34" charset="-128"/>
                <a:cs typeface="Meiryo UI" panose="020B0604030504040204" pitchFamily="34" charset="-128"/>
              </a:rPr>
              <a:t>总线</a:t>
            </a:r>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731807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ＭＳ Ｐゴシック" panose="020B0600070205080204" pitchFamily="50" charset="-128"/>
                <a:ea typeface="ＭＳ Ｐゴシック" panose="020B0600070205080204" pitchFamily="50" charset="-128"/>
              </a:rPr>
              <a:t>信息安全</a:t>
            </a:r>
            <a:endParaRPr lang="en-US" altLang="zh-CN" b="1" dirty="0">
              <a:solidFill>
                <a:srgbClr val="121212"/>
              </a:solidFill>
              <a:latin typeface="ＭＳ Ｐゴシック" panose="020B0600070205080204" pitchFamily="50" charset="-128"/>
              <a:ea typeface="ＭＳ Ｐゴシック" panose="020B0600070205080204" pitchFamily="50" charset="-128"/>
            </a:endParaRPr>
          </a:p>
          <a:p>
            <a:pPr lvl="1">
              <a:buFont typeface="Arial" panose="020B0604020202020204" pitchFamily="34" charset="0"/>
              <a:buChar char="•"/>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ECU</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不可被恶意刷写；</a:t>
            </a:r>
          </a:p>
          <a:p>
            <a:pPr lvl="1">
              <a:buFont typeface="Arial" panose="020B0604020202020204" pitchFamily="34" charset="0"/>
              <a:buChar char="•"/>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ECU</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不可被外界通过诊断或标定接口恶意更改策略；</a:t>
            </a:r>
          </a:p>
          <a:p>
            <a:pPr lvl="1">
              <a:buFont typeface="Arial" panose="020B0604020202020204" pitchFamily="34" charset="0"/>
              <a:buChar char="•"/>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ECU</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的内存不可被外界访问，需要保护起来；</a:t>
            </a:r>
          </a:p>
          <a:p>
            <a:pPr lvl="1">
              <a:buFont typeface="Arial" panose="020B0604020202020204" pitchFamily="34" charset="0"/>
              <a:buChar char="•"/>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ECU</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不可被外界通过调试接口访问或恶意更改；</a:t>
            </a: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15</a:t>
            </a:fld>
            <a:endParaRPr lang="de-DE" altLang="ja-JP"/>
          </a:p>
        </p:txBody>
      </p:sp>
      <p:pic>
        <p:nvPicPr>
          <p:cNvPr id="4" name="図 3">
            <a:extLst>
              <a:ext uri="{FF2B5EF4-FFF2-40B4-BE49-F238E27FC236}">
                <a16:creationId xmlns:a16="http://schemas.microsoft.com/office/drawing/2014/main" id="{1402EBA6-F6E2-4711-A3AD-ED37E51688B5}"/>
              </a:ext>
            </a:extLst>
          </p:cNvPr>
          <p:cNvPicPr>
            <a:picLocks noChangeAspect="1"/>
          </p:cNvPicPr>
          <p:nvPr/>
        </p:nvPicPr>
        <p:blipFill>
          <a:blip r:embed="rId3"/>
          <a:stretch>
            <a:fillRect/>
          </a:stretch>
        </p:blipFill>
        <p:spPr>
          <a:xfrm>
            <a:off x="1259632" y="3068960"/>
            <a:ext cx="5410200" cy="3038475"/>
          </a:xfrm>
          <a:prstGeom prst="rect">
            <a:avLst/>
          </a:prstGeom>
        </p:spPr>
      </p:pic>
    </p:spTree>
    <p:extLst>
      <p:ext uri="{BB962C8B-B14F-4D97-AF65-F5344CB8AC3E}">
        <p14:creationId xmlns:p14="http://schemas.microsoft.com/office/powerpoint/2010/main" val="262054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ＭＳ Ｐゴシック" panose="020B0600070205080204" pitchFamily="50" charset="-128"/>
                <a:ea typeface="ＭＳ Ｐゴシック" panose="020B0600070205080204" pitchFamily="50" charset="-128"/>
              </a:rPr>
              <a:t>信息安全</a:t>
            </a:r>
            <a:endParaRPr lang="en-US" altLang="zh-CN" b="1" dirty="0">
              <a:solidFill>
                <a:srgbClr val="121212"/>
              </a:solidFill>
              <a:latin typeface="ＭＳ Ｐゴシック" panose="020B0600070205080204" pitchFamily="50" charset="-128"/>
              <a:ea typeface="ＭＳ Ｐゴシック" panose="020B0600070205080204" pitchFamily="50" charset="-128"/>
            </a:endParaRPr>
          </a:p>
          <a:p>
            <a:pPr lvl="1">
              <a:buFont typeface="Arial" panose="020B0604020202020204" pitchFamily="34" charset="0"/>
              <a:buChar char="•"/>
            </a:pPr>
            <a:r>
              <a:rPr lang="ja-JP" altLang="en-US" sz="1800" dirty="0">
                <a:solidFill>
                  <a:srgbClr val="121212"/>
                </a:solidFill>
                <a:latin typeface="ＭＳ Ｐゴシック" panose="020B0600070205080204" pitchFamily="50" charset="-128"/>
                <a:ea typeface="ＭＳ Ｐゴシック" panose="020B0600070205080204" pitchFamily="50" charset="-128"/>
              </a:rPr>
              <a:t>刷新的安全性</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4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目前汽车的刷新协议是基于</a:t>
            </a:r>
            <a:r>
              <a:rPr lang="en-US" altLang="zh-CN" sz="1600" dirty="0">
                <a:solidFill>
                  <a:srgbClr val="121212"/>
                </a:solidFill>
                <a:latin typeface="ＭＳ Ｐゴシック" panose="020B0600070205080204" pitchFamily="50" charset="-128"/>
                <a:ea typeface="ＭＳ Ｐゴシック" panose="020B0600070205080204" pitchFamily="50" charset="-128"/>
              </a:rPr>
              <a:t>UDS</a:t>
            </a:r>
            <a:r>
              <a:rPr lang="zh-CN" altLang="en-US" sz="1600" dirty="0">
                <a:solidFill>
                  <a:srgbClr val="121212"/>
                </a:solidFill>
                <a:latin typeface="ＭＳ Ｐゴシック" panose="020B0600070205080204" pitchFamily="50" charset="-128"/>
                <a:ea typeface="ＭＳ Ｐゴシック" panose="020B0600070205080204" pitchFamily="50" charset="-128"/>
              </a:rPr>
              <a:t>实现的，所以保证刷新的安全性需要注意两点：</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禁止未经授权的刷新：可以使用</a:t>
            </a:r>
            <a:r>
              <a:rPr lang="en-US" altLang="zh-CN" sz="1600" dirty="0">
                <a:solidFill>
                  <a:srgbClr val="121212"/>
                </a:solidFill>
                <a:latin typeface="ＭＳ Ｐゴシック" panose="020B0600070205080204" pitchFamily="50" charset="-128"/>
                <a:ea typeface="ＭＳ Ｐゴシック" panose="020B0600070205080204" pitchFamily="50" charset="-128"/>
              </a:rPr>
              <a:t>SID27</a:t>
            </a:r>
            <a:r>
              <a:rPr lang="zh-CN" altLang="en-US" sz="1600" dirty="0">
                <a:solidFill>
                  <a:srgbClr val="121212"/>
                </a:solidFill>
                <a:latin typeface="ＭＳ Ｐゴシック" panose="020B0600070205080204" pitchFamily="50" charset="-128"/>
                <a:ea typeface="ＭＳ Ｐゴシック" panose="020B0600070205080204" pitchFamily="50" charset="-128"/>
              </a:rPr>
              <a:t>服务，通过</a:t>
            </a:r>
            <a:r>
              <a:rPr lang="en-US" altLang="ja-JP" sz="1600" dirty="0" err="1">
                <a:solidFill>
                  <a:srgbClr val="121212"/>
                </a:solidFill>
                <a:latin typeface="ＭＳ Ｐゴシック" panose="020B0600070205080204" pitchFamily="50" charset="-128"/>
                <a:ea typeface="ＭＳ Ｐゴシック" panose="020B0600070205080204" pitchFamily="50" charset="-128"/>
              </a:rPr>
              <a:t>Seedkey</a:t>
            </a:r>
            <a:r>
              <a:rPr lang="ja-JP" altLang="en-US" sz="1600" dirty="0">
                <a:solidFill>
                  <a:srgbClr val="121212"/>
                </a:solidFill>
                <a:latin typeface="ＭＳ Ｐゴシック" panose="020B0600070205080204" pitchFamily="50" charset="-128"/>
                <a:ea typeface="ＭＳ Ｐゴシック" panose="020B0600070205080204" pitchFamily="50" charset="-128"/>
              </a:rPr>
              <a:t>的校验方式</a:t>
            </a:r>
            <a:r>
              <a:rPr lang="zh-CN" altLang="en-US" sz="1600" dirty="0">
                <a:solidFill>
                  <a:srgbClr val="121212"/>
                </a:solidFill>
                <a:latin typeface="ＭＳ Ｐゴシック" panose="020B0600070205080204" pitchFamily="50" charset="-128"/>
                <a:ea typeface="ＭＳ Ｐゴシック" panose="020B0600070205080204" pitchFamily="50" charset="-128"/>
              </a:rPr>
              <a:t>进行保证。</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刷新数据来源的可靠性：可以通过数字签名的方式进行保证。将我们要刷新的数据进行签</a:t>
            </a: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名，将签名的结果和要刷入的数据一起传到</a:t>
            </a:r>
            <a:r>
              <a:rPr lang="en-US" altLang="zh-CN" sz="1600" dirty="0">
                <a:solidFill>
                  <a:srgbClr val="121212"/>
                </a:solidFill>
                <a:latin typeface="ＭＳ Ｐゴシック" panose="020B0600070205080204" pitchFamily="50" charset="-128"/>
                <a:ea typeface="ＭＳ Ｐゴシック" panose="020B0600070205080204" pitchFamily="50" charset="-128"/>
              </a:rPr>
              <a:t>ECU</a:t>
            </a:r>
            <a:r>
              <a:rPr lang="zh-CN" altLang="en-US" sz="1600" dirty="0">
                <a:solidFill>
                  <a:srgbClr val="121212"/>
                </a:solidFill>
                <a:latin typeface="ＭＳ Ｐゴシック" panose="020B0600070205080204" pitchFamily="50" charset="-128"/>
                <a:ea typeface="ＭＳ Ｐゴシック" panose="020B0600070205080204" pitchFamily="50" charset="-128"/>
              </a:rPr>
              <a:t>中，</a:t>
            </a:r>
            <a:r>
              <a:rPr lang="en-US" altLang="zh-CN" sz="1600" dirty="0">
                <a:solidFill>
                  <a:srgbClr val="121212"/>
                </a:solidFill>
                <a:latin typeface="ＭＳ Ｐゴシック" panose="020B0600070205080204" pitchFamily="50" charset="-128"/>
                <a:ea typeface="ＭＳ Ｐゴシック" panose="020B0600070205080204" pitchFamily="50" charset="-128"/>
              </a:rPr>
              <a:t>ECU</a:t>
            </a:r>
            <a:r>
              <a:rPr lang="zh-CN" altLang="en-US" sz="1600" dirty="0">
                <a:solidFill>
                  <a:srgbClr val="121212"/>
                </a:solidFill>
                <a:latin typeface="ＭＳ Ｐゴシック" panose="020B0600070205080204" pitchFamily="50" charset="-128"/>
                <a:ea typeface="ＭＳ Ｐゴシック" panose="020B0600070205080204" pitchFamily="50" charset="-128"/>
              </a:rPr>
              <a:t>只有完成了签名认证，才会完成数</a:t>
            </a: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据的刷写，否则拒绝刷写。</a:t>
            </a:r>
          </a:p>
          <a:p>
            <a:pPr marL="338137" lvl="1"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4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16</a:t>
            </a:fld>
            <a:endParaRPr lang="de-DE" altLang="ja-JP"/>
          </a:p>
        </p:txBody>
      </p:sp>
      <p:pic>
        <p:nvPicPr>
          <p:cNvPr id="8" name="図 7">
            <a:extLst>
              <a:ext uri="{FF2B5EF4-FFF2-40B4-BE49-F238E27FC236}">
                <a16:creationId xmlns:a16="http://schemas.microsoft.com/office/drawing/2014/main" id="{01815DCF-E137-4BBD-BBBD-DB3424155CE1}"/>
              </a:ext>
            </a:extLst>
          </p:cNvPr>
          <p:cNvPicPr>
            <a:picLocks noChangeAspect="1"/>
          </p:cNvPicPr>
          <p:nvPr/>
        </p:nvPicPr>
        <p:blipFill>
          <a:blip r:embed="rId3"/>
          <a:stretch>
            <a:fillRect/>
          </a:stretch>
        </p:blipFill>
        <p:spPr>
          <a:xfrm>
            <a:off x="2051720" y="3068960"/>
            <a:ext cx="3824001" cy="3304548"/>
          </a:xfrm>
          <a:prstGeom prst="rect">
            <a:avLst/>
          </a:prstGeom>
        </p:spPr>
      </p:pic>
    </p:spTree>
    <p:extLst>
      <p:ext uri="{BB962C8B-B14F-4D97-AF65-F5344CB8AC3E}">
        <p14:creationId xmlns:p14="http://schemas.microsoft.com/office/powerpoint/2010/main" val="2708203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dirty="0">
                <a:solidFill>
                  <a:srgbClr val="121212"/>
                </a:solidFill>
                <a:latin typeface="ＭＳ Ｐゴシック" panose="020B0600070205080204" pitchFamily="50" charset="-128"/>
                <a:ea typeface="ＭＳ Ｐゴシック" panose="020B0600070205080204" pitchFamily="50" charset="-128"/>
              </a:rPr>
              <a:t>信息安全</a:t>
            </a:r>
            <a:endParaRPr lang="en-US" altLang="zh-CN" b="1" dirty="0">
              <a:solidFill>
                <a:srgbClr val="121212"/>
              </a:solidFill>
              <a:latin typeface="ＭＳ Ｐゴシック" panose="020B0600070205080204" pitchFamily="50" charset="-128"/>
              <a:ea typeface="ＭＳ Ｐゴシック" panose="020B0600070205080204" pitchFamily="50" charset="-128"/>
            </a:endParaRPr>
          </a:p>
          <a:p>
            <a:pPr lvl="1">
              <a:buFont typeface="Arial" panose="020B0604020202020204" pitchFamily="34" charset="0"/>
              <a:buChar char="•"/>
            </a:pPr>
            <a:r>
              <a:rPr lang="zh-CN" altLang="en-US" sz="1800" dirty="0">
                <a:solidFill>
                  <a:srgbClr val="121212"/>
                </a:solidFill>
                <a:latin typeface="ＭＳ Ｐゴシック" panose="020B0600070205080204" pitchFamily="50" charset="-128"/>
                <a:ea typeface="ＭＳ Ｐゴシック" panose="020B0600070205080204" pitchFamily="50" charset="-128"/>
              </a:rPr>
              <a:t>标定</a:t>
            </a:r>
            <a:r>
              <a:rPr lang="en-US" altLang="zh-CN" sz="1800" dirty="0">
                <a:solidFill>
                  <a:srgbClr val="121212"/>
                </a:solidFill>
                <a:latin typeface="ＭＳ Ｐゴシック" panose="020B0600070205080204" pitchFamily="50" charset="-128"/>
                <a:ea typeface="ＭＳ Ｐゴシック" panose="020B0600070205080204" pitchFamily="50" charset="-128"/>
              </a:rPr>
              <a:t>/</a:t>
            </a:r>
            <a:r>
              <a:rPr lang="zh-CN" altLang="en-US" sz="1800" dirty="0">
                <a:solidFill>
                  <a:srgbClr val="121212"/>
                </a:solidFill>
                <a:latin typeface="ＭＳ Ｐゴシック" panose="020B0600070205080204" pitchFamily="50" charset="-128"/>
                <a:ea typeface="ＭＳ Ｐゴシック" panose="020B0600070205080204" pitchFamily="50" charset="-128"/>
              </a:rPr>
              <a:t>诊断功能</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标定、诊断功能是通过</a:t>
            </a:r>
            <a:r>
              <a:rPr lang="en-US" altLang="zh-CN" sz="1600" dirty="0">
                <a:solidFill>
                  <a:srgbClr val="121212"/>
                </a:solidFill>
                <a:latin typeface="ＭＳ Ｐゴシック" panose="020B0600070205080204" pitchFamily="50" charset="-128"/>
                <a:ea typeface="ＭＳ Ｐゴシック" panose="020B0600070205080204" pitchFamily="50" charset="-128"/>
              </a:rPr>
              <a:t>UDS</a:t>
            </a:r>
            <a:r>
              <a:rPr lang="zh-CN" altLang="en-US" sz="1600" dirty="0">
                <a:solidFill>
                  <a:srgbClr val="121212"/>
                </a:solidFill>
                <a:latin typeface="ＭＳ Ｐゴシック" panose="020B0600070205080204" pitchFamily="50" charset="-128"/>
                <a:ea typeface="ＭＳ Ｐゴシック" panose="020B0600070205080204" pitchFamily="50" charset="-128"/>
              </a:rPr>
              <a:t>通信协议实现的，也可通过安全访问进行限制，原理与刷新的</a:t>
            </a: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安全校验原理类似。</a:t>
            </a:r>
          </a:p>
          <a:p>
            <a:pPr lvl="1">
              <a:buFont typeface="Arial" panose="020B0604020202020204" pitchFamily="34" charset="0"/>
              <a:buChar char="•"/>
            </a:pPr>
            <a:r>
              <a:rPr lang="ja-JP" altLang="en-US" sz="1800" dirty="0">
                <a:solidFill>
                  <a:srgbClr val="121212"/>
                </a:solidFill>
                <a:latin typeface="ＭＳ Ｐゴシック" panose="020B0600070205080204" pitchFamily="50" charset="-128"/>
                <a:ea typeface="ＭＳ Ｐゴシック" panose="020B0600070205080204" pitchFamily="50" charset="-128"/>
              </a:rPr>
              <a:t>通信功能</a:t>
            </a: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由于汽车总线上</a:t>
            </a:r>
            <a:r>
              <a:rPr lang="en-US" altLang="zh-CN" sz="1600" dirty="0">
                <a:solidFill>
                  <a:srgbClr val="121212"/>
                </a:solidFill>
                <a:latin typeface="ＭＳ Ｐゴシック" panose="020B0600070205080204" pitchFamily="50" charset="-128"/>
                <a:ea typeface="ＭＳ Ｐゴシック" panose="020B0600070205080204" pitchFamily="50" charset="-128"/>
              </a:rPr>
              <a:t>CAN</a:t>
            </a:r>
            <a:r>
              <a:rPr lang="zh-CN" altLang="en-US" sz="1600" dirty="0">
                <a:solidFill>
                  <a:srgbClr val="121212"/>
                </a:solidFill>
                <a:latin typeface="ＭＳ Ｐゴシック" panose="020B0600070205080204" pitchFamily="50" charset="-128"/>
                <a:ea typeface="ＭＳ Ｐゴシック" panose="020B0600070205080204" pitchFamily="50" charset="-128"/>
              </a:rPr>
              <a:t>通信报文非常多，不可能对每帧进行加密，然后传输，再解密，所以可</a:t>
            </a: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以在</a:t>
            </a:r>
            <a:r>
              <a:rPr lang="en-US" altLang="zh-CN" sz="1600" dirty="0">
                <a:solidFill>
                  <a:srgbClr val="121212"/>
                </a:solidFill>
                <a:latin typeface="ＭＳ Ｐゴシック" panose="020B0600070205080204" pitchFamily="50" charset="-128"/>
                <a:ea typeface="ＭＳ Ｐゴシック" panose="020B0600070205080204" pitchFamily="50" charset="-128"/>
              </a:rPr>
              <a:t>CAN</a:t>
            </a:r>
            <a:r>
              <a:rPr lang="zh-CN" altLang="en-US" sz="1600" dirty="0">
                <a:solidFill>
                  <a:srgbClr val="121212"/>
                </a:solidFill>
                <a:latin typeface="ＭＳ Ｐゴシック" panose="020B0600070205080204" pitchFamily="50" charset="-128"/>
                <a:ea typeface="ＭＳ Ｐゴシック" panose="020B0600070205080204" pitchFamily="50" charset="-128"/>
              </a:rPr>
              <a:t>报文的基础上加一段密文</a:t>
            </a:r>
            <a:r>
              <a:rPr lang="en-US" altLang="zh-CN" sz="1600" dirty="0">
                <a:solidFill>
                  <a:srgbClr val="121212"/>
                </a:solidFill>
                <a:latin typeface="ＭＳ Ｐゴシック" panose="020B0600070205080204" pitchFamily="50" charset="-128"/>
                <a:ea typeface="ＭＳ Ｐゴシック" panose="020B0600070205080204" pitchFamily="50" charset="-128"/>
              </a:rPr>
              <a:t>MAC(</a:t>
            </a:r>
            <a:r>
              <a:rPr lang="zh-CN" altLang="en-US" sz="1600" dirty="0">
                <a:solidFill>
                  <a:srgbClr val="121212"/>
                </a:solidFill>
                <a:latin typeface="ＭＳ Ｐゴシック" panose="020B0600070205080204" pitchFamily="50" charset="-128"/>
                <a:ea typeface="ＭＳ Ｐゴシック" panose="020B0600070205080204" pitchFamily="50" charset="-128"/>
              </a:rPr>
              <a:t>基于要发送的报文，经过</a:t>
            </a:r>
            <a:r>
              <a:rPr lang="en-US" altLang="zh-CN" sz="1600" dirty="0">
                <a:solidFill>
                  <a:srgbClr val="121212"/>
                </a:solidFill>
                <a:latin typeface="ＭＳ Ｐゴシック" panose="020B0600070205080204" pitchFamily="50" charset="-128"/>
                <a:ea typeface="ＭＳ Ｐゴシック" panose="020B0600070205080204" pitchFamily="50" charset="-128"/>
              </a:rPr>
              <a:t>Hash</a:t>
            </a:r>
            <a:r>
              <a:rPr lang="zh-CN" altLang="en-US" sz="1600" dirty="0">
                <a:solidFill>
                  <a:srgbClr val="121212"/>
                </a:solidFill>
                <a:latin typeface="ＭＳ Ｐゴシック" panose="020B0600070205080204" pitchFamily="50" charset="-128"/>
                <a:ea typeface="ＭＳ Ｐゴシック" panose="020B0600070205080204" pitchFamily="50" charset="-128"/>
              </a:rPr>
              <a:t>运算得到的密文</a:t>
            </a:r>
            <a:r>
              <a:rPr lang="en-US" altLang="zh-CN" sz="1600" dirty="0">
                <a:solidFill>
                  <a:srgbClr val="121212"/>
                </a:solidFill>
                <a:latin typeface="ＭＳ Ｐゴシック" panose="020B0600070205080204" pitchFamily="50" charset="-128"/>
                <a:ea typeface="ＭＳ Ｐゴシック" panose="020B0600070205080204" pitchFamily="50" charset="-128"/>
              </a:rPr>
              <a:t>)</a:t>
            </a:r>
            <a:r>
              <a:rPr lang="zh-CN" altLang="en-US" sz="1600" dirty="0">
                <a:solidFill>
                  <a:srgbClr val="121212"/>
                </a:solidFill>
                <a:latin typeface="ＭＳ Ｐゴシック" panose="020B0600070205080204" pitchFamily="50" charset="-128"/>
                <a:ea typeface="ＭＳ Ｐゴシック" panose="020B0600070205080204" pitchFamily="50" charset="-128"/>
              </a:rPr>
              <a:t>，</a:t>
            </a:r>
            <a:r>
              <a:rPr lang="en-US" altLang="zh-CN" sz="1600" dirty="0">
                <a:solidFill>
                  <a:srgbClr val="121212"/>
                </a:solidFill>
                <a:latin typeface="ＭＳ Ｐゴシック" panose="020B0600070205080204" pitchFamily="50" charset="-128"/>
                <a:ea typeface="ＭＳ Ｐゴシック" panose="020B0600070205080204" pitchFamily="50" charset="-128"/>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接收方收到报文时使用密钥验证，如果</a:t>
            </a:r>
            <a:r>
              <a:rPr lang="en-US" altLang="zh-CN" sz="1600" dirty="0">
                <a:solidFill>
                  <a:srgbClr val="121212"/>
                </a:solidFill>
                <a:latin typeface="ＭＳ Ｐゴシック" panose="020B0600070205080204" pitchFamily="50" charset="-128"/>
                <a:ea typeface="ＭＳ Ｐゴシック" panose="020B0600070205080204" pitchFamily="50" charset="-128"/>
              </a:rPr>
              <a:t>Hash</a:t>
            </a:r>
            <a:r>
              <a:rPr lang="zh-CN" altLang="en-US" sz="1600" dirty="0">
                <a:solidFill>
                  <a:srgbClr val="121212"/>
                </a:solidFill>
                <a:latin typeface="ＭＳ Ｐゴシック" panose="020B0600070205080204" pitchFamily="50" charset="-128"/>
                <a:ea typeface="ＭＳ Ｐゴシック" panose="020B0600070205080204" pitchFamily="50" charset="-128"/>
              </a:rPr>
              <a:t>值和</a:t>
            </a:r>
            <a:r>
              <a:rPr lang="en-US" altLang="zh-CN" sz="1600" dirty="0">
                <a:solidFill>
                  <a:srgbClr val="121212"/>
                </a:solidFill>
                <a:latin typeface="ＭＳ Ｐゴシック" panose="020B0600070205080204" pitchFamily="50" charset="-128"/>
                <a:ea typeface="ＭＳ Ｐゴシック" panose="020B0600070205080204" pitchFamily="50" charset="-128"/>
              </a:rPr>
              <a:t>MAC</a:t>
            </a:r>
            <a:r>
              <a:rPr lang="zh-CN" altLang="en-US" sz="1600" dirty="0">
                <a:solidFill>
                  <a:srgbClr val="121212"/>
                </a:solidFill>
                <a:latin typeface="ＭＳ Ｐゴシック" panose="020B0600070205080204" pitchFamily="50" charset="-128"/>
                <a:ea typeface="ＭＳ Ｐゴシック" panose="020B0600070205080204" pitchFamily="50" charset="-128"/>
              </a:rPr>
              <a:t>一致则认为该帧报文传输正确。</a:t>
            </a:r>
          </a:p>
          <a:p>
            <a:pPr marL="338137" lvl="1"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4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17</a:t>
            </a:fld>
            <a:endParaRPr lang="de-DE" altLang="ja-JP"/>
          </a:p>
        </p:txBody>
      </p:sp>
      <p:pic>
        <p:nvPicPr>
          <p:cNvPr id="8" name="図 7">
            <a:extLst>
              <a:ext uri="{FF2B5EF4-FFF2-40B4-BE49-F238E27FC236}">
                <a16:creationId xmlns:a16="http://schemas.microsoft.com/office/drawing/2014/main" id="{21012B09-EC28-4979-8F39-403773973514}"/>
              </a:ext>
            </a:extLst>
          </p:cNvPr>
          <p:cNvPicPr>
            <a:picLocks noChangeAspect="1"/>
          </p:cNvPicPr>
          <p:nvPr/>
        </p:nvPicPr>
        <p:blipFill>
          <a:blip r:embed="rId3"/>
          <a:stretch>
            <a:fillRect/>
          </a:stretch>
        </p:blipFill>
        <p:spPr>
          <a:xfrm>
            <a:off x="3275856" y="3429000"/>
            <a:ext cx="5328592" cy="2899507"/>
          </a:xfrm>
          <a:prstGeom prst="rect">
            <a:avLst/>
          </a:prstGeom>
        </p:spPr>
      </p:pic>
      <p:sp>
        <p:nvSpPr>
          <p:cNvPr id="9" name="正方形/長方形 8">
            <a:extLst>
              <a:ext uri="{FF2B5EF4-FFF2-40B4-BE49-F238E27FC236}">
                <a16:creationId xmlns:a16="http://schemas.microsoft.com/office/drawing/2014/main" id="{97814095-4652-41BC-A6BA-AE38D28E95CB}"/>
              </a:ext>
            </a:extLst>
          </p:cNvPr>
          <p:cNvSpPr/>
          <p:nvPr/>
        </p:nvSpPr>
        <p:spPr>
          <a:xfrm>
            <a:off x="3491880" y="4725144"/>
            <a:ext cx="2520280" cy="1152128"/>
          </a:xfrm>
          <a:prstGeom prst="rect">
            <a:avLst/>
          </a:prstGeom>
          <a:solidFill>
            <a:srgbClr val="FF0000">
              <a:alpha val="0"/>
            </a:srgbClr>
          </a:solidFill>
          <a:ln w="19050">
            <a:solidFill>
              <a:srgbClr val="FF0000"/>
            </a:solidFill>
          </a:ln>
        </p:spPr>
        <p:style>
          <a:lnRef idx="2">
            <a:schemeClr val="dk1"/>
          </a:lnRef>
          <a:fillRef idx="1">
            <a:schemeClr val="lt1"/>
          </a:fillRef>
          <a:effectRef idx="0">
            <a:schemeClr val="dk1"/>
          </a:effectRef>
          <a:fontRef idx="minor">
            <a:schemeClr val="dk1"/>
          </a:fontRef>
        </p:style>
        <p:txBody>
          <a:bodyPr rtlCol="0" anchor="t"/>
          <a:lstStyle/>
          <a:p>
            <a:pPr algn="l"/>
            <a:endParaRPr kumimoji="1" lang="ja-JP" altLang="en-US" sz="1100">
              <a:solidFill>
                <a:schemeClr val="tx1"/>
              </a:solidFill>
            </a:endParaRPr>
          </a:p>
        </p:txBody>
      </p:sp>
      <p:sp>
        <p:nvSpPr>
          <p:cNvPr id="10" name="テキスト ボックス 9">
            <a:extLst>
              <a:ext uri="{FF2B5EF4-FFF2-40B4-BE49-F238E27FC236}">
                <a16:creationId xmlns:a16="http://schemas.microsoft.com/office/drawing/2014/main" id="{90A5916A-15F7-4605-9A9D-CC7F98F106AA}"/>
              </a:ext>
            </a:extLst>
          </p:cNvPr>
          <p:cNvSpPr txBox="1"/>
          <p:nvPr/>
        </p:nvSpPr>
        <p:spPr>
          <a:xfrm>
            <a:off x="647564" y="5046275"/>
            <a:ext cx="2736304" cy="830997"/>
          </a:xfrm>
          <a:prstGeom prst="rect">
            <a:avLst/>
          </a:prstGeom>
          <a:noFill/>
        </p:spPr>
        <p:txBody>
          <a:bodyPr wrap="square" rtlCol="0">
            <a:spAutoFit/>
          </a:bodyPr>
          <a:lstStyle/>
          <a:p>
            <a:r>
              <a:rPr lang="zh-CN" altLang="en-US" sz="1600" dirty="0">
                <a:solidFill>
                  <a:srgbClr val="121212"/>
                </a:solidFill>
                <a:latin typeface="ＭＳ Ｐゴシック" panose="020B0600070205080204" pitchFamily="50" charset="-128"/>
                <a:ea typeface="ＭＳ Ｐゴシック" panose="020B0600070205080204" pitchFamily="50" charset="-128"/>
              </a:rPr>
              <a:t>加入</a:t>
            </a:r>
            <a:r>
              <a:rPr lang="en-US" altLang="zh-CN" sz="1600" dirty="0">
                <a:solidFill>
                  <a:srgbClr val="121212"/>
                </a:solidFill>
                <a:latin typeface="ＭＳ Ｐゴシック" panose="020B0600070205080204" pitchFamily="50" charset="-128"/>
                <a:ea typeface="ＭＳ Ｐゴシック" panose="020B0600070205080204" pitchFamily="50" charset="-128"/>
              </a:rPr>
              <a:t>MAC</a:t>
            </a:r>
            <a:r>
              <a:rPr lang="zh-CN" altLang="en-US" sz="1600" dirty="0">
                <a:solidFill>
                  <a:srgbClr val="121212"/>
                </a:solidFill>
                <a:latin typeface="ＭＳ Ｐゴシック" panose="020B0600070205080204" pitchFamily="50" charset="-128"/>
                <a:ea typeface="ＭＳ Ｐゴシック" panose="020B0600070205080204" pitchFamily="50" charset="-128"/>
              </a:rPr>
              <a:t>之后，普通</a:t>
            </a:r>
            <a:r>
              <a:rPr lang="en-US" altLang="zh-CN" sz="1600" dirty="0">
                <a:solidFill>
                  <a:srgbClr val="121212"/>
                </a:solidFill>
                <a:latin typeface="ＭＳ Ｐゴシック" panose="020B0600070205080204" pitchFamily="50" charset="-128"/>
                <a:ea typeface="ＭＳ Ｐゴシック" panose="020B0600070205080204" pitchFamily="50" charset="-128"/>
              </a:rPr>
              <a:t>CAN</a:t>
            </a:r>
            <a:r>
              <a:rPr lang="zh-CN" altLang="en-US" sz="1600" dirty="0">
                <a:solidFill>
                  <a:srgbClr val="121212"/>
                </a:solidFill>
                <a:latin typeface="ＭＳ Ｐゴシック" panose="020B0600070205080204" pitchFamily="50" charset="-128"/>
                <a:ea typeface="ＭＳ Ｐゴシック" panose="020B0600070205080204" pitchFamily="50" charset="-128"/>
              </a:rPr>
              <a:t>每帧的内容就变少了，影响传输效率，所以有了</a:t>
            </a:r>
            <a:r>
              <a:rPr lang="en-US" altLang="zh-CN" sz="1600" dirty="0">
                <a:solidFill>
                  <a:srgbClr val="121212"/>
                </a:solidFill>
                <a:latin typeface="ＭＳ Ｐゴシック" panose="020B0600070205080204" pitchFamily="50" charset="-128"/>
                <a:ea typeface="ＭＳ Ｐゴシック" panose="020B0600070205080204" pitchFamily="50" charset="-128"/>
              </a:rPr>
              <a:t>CANFD</a:t>
            </a:r>
            <a:r>
              <a:rPr lang="zh-CN" altLang="en-US" sz="1600" dirty="0">
                <a:solidFill>
                  <a:srgbClr val="121212"/>
                </a:solidFill>
                <a:latin typeface="ＭＳ Ｐゴシック" panose="020B0600070205080204" pitchFamily="50" charset="-128"/>
                <a:ea typeface="ＭＳ Ｐゴシック" panose="020B0600070205080204" pitchFamily="50" charset="-128"/>
              </a:rPr>
              <a:t>。</a:t>
            </a:r>
            <a:endParaRPr lang="ja-JP" altLang="en-US" sz="1600" dirty="0" err="1">
              <a:solidFill>
                <a:srgbClr val="121212"/>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84619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zh-CN" altLang="en-US" b="1" i="0" dirty="0">
                <a:solidFill>
                  <a:srgbClr val="121212"/>
                </a:solidFill>
                <a:effectLst/>
                <a:latin typeface="-apple-system"/>
              </a:rPr>
              <a:t>安全启动</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18</a:t>
            </a:fld>
            <a:endParaRPr lang="de-DE" altLang="ja-JP"/>
          </a:p>
        </p:txBody>
      </p:sp>
      <p:pic>
        <p:nvPicPr>
          <p:cNvPr id="1026" name="Picture 2" descr="preview">
            <a:extLst>
              <a:ext uri="{FF2B5EF4-FFF2-40B4-BE49-F238E27FC236}">
                <a16:creationId xmlns:a16="http://schemas.microsoft.com/office/drawing/2014/main" id="{3ECB512D-8914-4946-BA58-F9A3C17E1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2" y="1484784"/>
            <a:ext cx="4753699"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3752CD7-EF8C-44DB-8DA8-445C184C9207}"/>
              </a:ext>
            </a:extLst>
          </p:cNvPr>
          <p:cNvSpPr txBox="1"/>
          <p:nvPr/>
        </p:nvSpPr>
        <p:spPr>
          <a:xfrm>
            <a:off x="5182704" y="1485181"/>
            <a:ext cx="3853792" cy="3416320"/>
          </a:xfrm>
          <a:prstGeom prst="rect">
            <a:avLst/>
          </a:prstGeom>
          <a:noFill/>
        </p:spPr>
        <p:txBody>
          <a:bodyPr wrap="square" rtlCol="0">
            <a:spAutoFit/>
          </a:bodyPr>
          <a:lstStyle/>
          <a:p>
            <a:pPr algn="l">
              <a:buFont typeface="+mj-lt"/>
              <a:buAutoNum type="arabicPeriod"/>
            </a:pPr>
            <a:r>
              <a:rPr lang="en-US" altLang="ja-JP" b="0" i="0" dirty="0">
                <a:solidFill>
                  <a:srgbClr val="121212"/>
                </a:solidFill>
                <a:effectLst/>
                <a:latin typeface="-apple-system"/>
              </a:rPr>
              <a:t>MCU</a:t>
            </a:r>
            <a:r>
              <a:rPr lang="ja-JP" altLang="en-US" b="0" i="0" dirty="0">
                <a:solidFill>
                  <a:srgbClr val="121212"/>
                </a:solidFill>
                <a:effectLst/>
                <a:latin typeface="-apple-system"/>
              </a:rPr>
              <a:t>上电之后，</a:t>
            </a:r>
            <a:r>
              <a:rPr lang="en-US" altLang="ja-JP" b="0" i="0" dirty="0">
                <a:solidFill>
                  <a:srgbClr val="121212"/>
                </a:solidFill>
                <a:effectLst/>
                <a:latin typeface="-apple-system"/>
              </a:rPr>
              <a:t>CSE</a:t>
            </a:r>
            <a:r>
              <a:rPr lang="ja-JP" altLang="en-US" b="0" i="0" dirty="0">
                <a:solidFill>
                  <a:srgbClr val="121212"/>
                </a:solidFill>
                <a:effectLst/>
                <a:latin typeface="-apple-system"/>
              </a:rPr>
              <a:t>模块</a:t>
            </a:r>
            <a:r>
              <a:rPr lang="en-US" altLang="ja-JP" b="0" i="0" dirty="0">
                <a:solidFill>
                  <a:srgbClr val="121212"/>
                </a:solidFill>
                <a:effectLst/>
                <a:latin typeface="-apple-system"/>
              </a:rPr>
              <a:t>(</a:t>
            </a:r>
            <a:r>
              <a:rPr lang="ja-JP" altLang="en-US" b="0" i="0" dirty="0">
                <a:solidFill>
                  <a:srgbClr val="121212"/>
                </a:solidFill>
                <a:effectLst/>
                <a:latin typeface="-apple-system"/>
              </a:rPr>
              <a:t>加密服务引擎</a:t>
            </a:r>
            <a:r>
              <a:rPr lang="en-US" altLang="ja-JP" b="0" i="0" dirty="0">
                <a:solidFill>
                  <a:srgbClr val="121212"/>
                </a:solidFill>
                <a:effectLst/>
                <a:latin typeface="-apple-system"/>
              </a:rPr>
              <a:t>)</a:t>
            </a:r>
            <a:r>
              <a:rPr lang="ja-JP" altLang="en-US" b="0" i="0" dirty="0">
                <a:solidFill>
                  <a:srgbClr val="121212"/>
                </a:solidFill>
                <a:effectLst/>
                <a:latin typeface="-apple-system"/>
              </a:rPr>
              <a:t>会从</a:t>
            </a:r>
            <a:r>
              <a:rPr lang="en-US" altLang="ja-JP" b="0" i="0" dirty="0">
                <a:solidFill>
                  <a:srgbClr val="121212"/>
                </a:solidFill>
                <a:effectLst/>
                <a:latin typeface="-apple-system"/>
              </a:rPr>
              <a:t>Code Flash</a:t>
            </a:r>
            <a:r>
              <a:rPr lang="ja-JP" altLang="en-US" b="0" i="0" dirty="0">
                <a:solidFill>
                  <a:srgbClr val="121212"/>
                </a:solidFill>
                <a:effectLst/>
                <a:latin typeface="-apple-system"/>
              </a:rPr>
              <a:t>读取</a:t>
            </a:r>
            <a:r>
              <a:rPr lang="en-US" altLang="ja-JP" b="0" i="0" dirty="0">
                <a:solidFill>
                  <a:srgbClr val="121212"/>
                </a:solidFill>
                <a:effectLst/>
                <a:latin typeface="-apple-system"/>
              </a:rPr>
              <a:t>bootloader</a:t>
            </a:r>
            <a:r>
              <a:rPr lang="ja-JP" altLang="en-US" b="0" i="0" dirty="0">
                <a:solidFill>
                  <a:srgbClr val="121212"/>
                </a:solidFill>
                <a:effectLst/>
                <a:latin typeface="-apple-system"/>
              </a:rPr>
              <a:t>。</a:t>
            </a:r>
          </a:p>
          <a:p>
            <a:pPr algn="l">
              <a:buFont typeface="+mj-lt"/>
              <a:buAutoNum type="arabicPeriod"/>
            </a:pPr>
            <a:r>
              <a:rPr lang="en-US" altLang="ja-JP" b="0" i="0" dirty="0">
                <a:solidFill>
                  <a:srgbClr val="121212"/>
                </a:solidFill>
                <a:effectLst/>
                <a:latin typeface="-apple-system"/>
              </a:rPr>
              <a:t>CSE</a:t>
            </a:r>
            <a:r>
              <a:rPr lang="ja-JP" altLang="en-US" b="0" i="0" dirty="0">
                <a:solidFill>
                  <a:srgbClr val="121212"/>
                </a:solidFill>
                <a:effectLst/>
                <a:latin typeface="-apple-system"/>
              </a:rPr>
              <a:t>模块使用</a:t>
            </a:r>
            <a:r>
              <a:rPr lang="en-US" altLang="ja-JP" b="0" i="0" dirty="0">
                <a:solidFill>
                  <a:srgbClr val="121212"/>
                </a:solidFill>
                <a:effectLst/>
                <a:latin typeface="-apple-system"/>
              </a:rPr>
              <a:t>boot key</a:t>
            </a:r>
            <a:r>
              <a:rPr lang="ja-JP" altLang="en-US" b="0" i="0" dirty="0">
                <a:solidFill>
                  <a:srgbClr val="121212"/>
                </a:solidFill>
                <a:effectLst/>
                <a:latin typeface="-apple-system"/>
              </a:rPr>
              <a:t>通过</a:t>
            </a:r>
            <a:r>
              <a:rPr lang="en-US" altLang="ja-JP" b="0" i="0" dirty="0">
                <a:solidFill>
                  <a:srgbClr val="121212"/>
                </a:solidFill>
                <a:effectLst/>
                <a:latin typeface="-apple-system"/>
              </a:rPr>
              <a:t>AES-128</a:t>
            </a:r>
            <a:r>
              <a:rPr lang="ja-JP" altLang="en-US" b="0" i="0" dirty="0">
                <a:solidFill>
                  <a:srgbClr val="121212"/>
                </a:solidFill>
                <a:effectLst/>
                <a:latin typeface="-apple-system"/>
              </a:rPr>
              <a:t>加密算法为</a:t>
            </a:r>
            <a:r>
              <a:rPr lang="en-US" altLang="ja-JP" b="0" i="0" dirty="0">
                <a:solidFill>
                  <a:srgbClr val="121212"/>
                </a:solidFill>
                <a:effectLst/>
                <a:latin typeface="-apple-system"/>
              </a:rPr>
              <a:t>bootloader</a:t>
            </a:r>
            <a:r>
              <a:rPr lang="ja-JP" altLang="en-US" b="0" i="0" dirty="0">
                <a:solidFill>
                  <a:srgbClr val="121212"/>
                </a:solidFill>
                <a:effectLst/>
                <a:latin typeface="-apple-system"/>
              </a:rPr>
              <a:t>计算出一个</a:t>
            </a:r>
            <a:r>
              <a:rPr lang="en-US" altLang="ja-JP" b="0" i="0" dirty="0">
                <a:solidFill>
                  <a:srgbClr val="121212"/>
                </a:solidFill>
                <a:effectLst/>
                <a:latin typeface="-apple-system"/>
              </a:rPr>
              <a:t>MAC</a:t>
            </a:r>
            <a:r>
              <a:rPr lang="ja-JP" altLang="en-US" b="0" i="0" dirty="0">
                <a:solidFill>
                  <a:srgbClr val="121212"/>
                </a:solidFill>
                <a:effectLst/>
                <a:latin typeface="-apple-system"/>
              </a:rPr>
              <a:t>值</a:t>
            </a:r>
            <a:r>
              <a:rPr lang="en-US" altLang="ja-JP" b="0" i="0" dirty="0">
                <a:solidFill>
                  <a:srgbClr val="121212"/>
                </a:solidFill>
                <a:effectLst/>
                <a:latin typeface="-apple-system"/>
              </a:rPr>
              <a:t>(Message Authentication Code)</a:t>
            </a:r>
            <a:r>
              <a:rPr lang="ja-JP" altLang="en-US" b="0" i="0" dirty="0">
                <a:solidFill>
                  <a:srgbClr val="121212"/>
                </a:solidFill>
                <a:effectLst/>
                <a:latin typeface="-apple-system"/>
              </a:rPr>
              <a:t>。</a:t>
            </a:r>
          </a:p>
          <a:p>
            <a:pPr algn="l">
              <a:buFont typeface="+mj-lt"/>
              <a:buAutoNum type="arabicPeriod"/>
            </a:pPr>
            <a:r>
              <a:rPr lang="en-US" altLang="ja-JP" b="0" i="0" dirty="0">
                <a:solidFill>
                  <a:srgbClr val="121212"/>
                </a:solidFill>
                <a:effectLst/>
                <a:latin typeface="-apple-system"/>
              </a:rPr>
              <a:t>CSE</a:t>
            </a:r>
            <a:r>
              <a:rPr lang="ja-JP" altLang="en-US" b="0" i="0" dirty="0">
                <a:solidFill>
                  <a:srgbClr val="121212"/>
                </a:solidFill>
                <a:effectLst/>
                <a:latin typeface="-apple-system"/>
              </a:rPr>
              <a:t>模块比较第</a:t>
            </a:r>
            <a:r>
              <a:rPr lang="en-US" altLang="ja-JP" b="0" i="0" dirty="0">
                <a:solidFill>
                  <a:srgbClr val="121212"/>
                </a:solidFill>
                <a:effectLst/>
                <a:latin typeface="-apple-system"/>
              </a:rPr>
              <a:t>2</a:t>
            </a:r>
            <a:r>
              <a:rPr lang="ja-JP" altLang="en-US" b="0" i="0" dirty="0">
                <a:solidFill>
                  <a:srgbClr val="121212"/>
                </a:solidFill>
                <a:effectLst/>
                <a:latin typeface="-apple-system"/>
              </a:rPr>
              <a:t>步计算出来的</a:t>
            </a:r>
            <a:r>
              <a:rPr lang="en-US" altLang="ja-JP" b="0" i="0" dirty="0">
                <a:solidFill>
                  <a:srgbClr val="121212"/>
                </a:solidFill>
                <a:effectLst/>
                <a:latin typeface="-apple-system"/>
              </a:rPr>
              <a:t>MAC</a:t>
            </a:r>
            <a:r>
              <a:rPr lang="ja-JP" altLang="en-US" b="0" i="0" dirty="0">
                <a:solidFill>
                  <a:srgbClr val="121212"/>
                </a:solidFill>
                <a:effectLst/>
                <a:latin typeface="-apple-system"/>
              </a:rPr>
              <a:t>与存储在</a:t>
            </a:r>
            <a:r>
              <a:rPr lang="en-US" altLang="ja-JP" b="0" i="0" dirty="0">
                <a:solidFill>
                  <a:srgbClr val="121212"/>
                </a:solidFill>
                <a:effectLst/>
                <a:latin typeface="-apple-system"/>
              </a:rPr>
              <a:t>CSE</a:t>
            </a:r>
            <a:r>
              <a:rPr lang="ja-JP" altLang="en-US" b="0" i="0" dirty="0">
                <a:solidFill>
                  <a:srgbClr val="121212"/>
                </a:solidFill>
                <a:effectLst/>
                <a:latin typeface="-apple-system"/>
              </a:rPr>
              <a:t>寄存器中的</a:t>
            </a:r>
            <a:r>
              <a:rPr lang="en-US" altLang="ja-JP" b="0" i="0" dirty="0">
                <a:solidFill>
                  <a:srgbClr val="121212"/>
                </a:solidFill>
                <a:effectLst/>
                <a:latin typeface="-apple-system"/>
              </a:rPr>
              <a:t>MAC(</a:t>
            </a:r>
            <a:r>
              <a:rPr lang="ja-JP" altLang="en-US" b="0" i="0" dirty="0">
                <a:solidFill>
                  <a:srgbClr val="121212"/>
                </a:solidFill>
                <a:effectLst/>
                <a:latin typeface="-apple-system"/>
              </a:rPr>
              <a:t>该</a:t>
            </a:r>
            <a:r>
              <a:rPr lang="en-US" altLang="ja-JP" b="0" i="0" dirty="0">
                <a:solidFill>
                  <a:srgbClr val="121212"/>
                </a:solidFill>
                <a:effectLst/>
                <a:latin typeface="-apple-system"/>
              </a:rPr>
              <a:t>MAC</a:t>
            </a:r>
            <a:r>
              <a:rPr lang="ja-JP" altLang="en-US" b="0" i="0" dirty="0">
                <a:solidFill>
                  <a:srgbClr val="121212"/>
                </a:solidFill>
                <a:effectLst/>
                <a:latin typeface="-apple-system"/>
              </a:rPr>
              <a:t>值是刷写</a:t>
            </a:r>
            <a:r>
              <a:rPr lang="en-US" altLang="ja-JP" b="0" i="0" dirty="0">
                <a:solidFill>
                  <a:srgbClr val="121212"/>
                </a:solidFill>
                <a:effectLst/>
                <a:latin typeface="-apple-system"/>
              </a:rPr>
              <a:t>bootloader</a:t>
            </a:r>
            <a:r>
              <a:rPr lang="ja-JP" altLang="en-US" b="0" i="0" dirty="0">
                <a:solidFill>
                  <a:srgbClr val="121212"/>
                </a:solidFill>
                <a:effectLst/>
                <a:latin typeface="-apple-system"/>
              </a:rPr>
              <a:t>时写入的</a:t>
            </a:r>
            <a:r>
              <a:rPr lang="en-US" altLang="ja-JP" b="0" i="0" dirty="0">
                <a:solidFill>
                  <a:srgbClr val="121212"/>
                </a:solidFill>
                <a:effectLst/>
                <a:latin typeface="-apple-system"/>
              </a:rPr>
              <a:t>)</a:t>
            </a:r>
            <a:r>
              <a:rPr lang="ja-JP" altLang="en-US" b="0" i="0" dirty="0">
                <a:solidFill>
                  <a:srgbClr val="121212"/>
                </a:solidFill>
                <a:effectLst/>
                <a:latin typeface="-apple-system"/>
              </a:rPr>
              <a:t>是否相同。如果相同，则安全启动认证成功 </a:t>
            </a:r>
            <a:r>
              <a:rPr lang="en-US" altLang="ja-JP" b="0" i="0" dirty="0">
                <a:solidFill>
                  <a:srgbClr val="121212"/>
                </a:solidFill>
                <a:effectLst/>
                <a:latin typeface="-apple-system"/>
              </a:rPr>
              <a:t>-&gt; </a:t>
            </a:r>
            <a:r>
              <a:rPr lang="ja-JP" altLang="en-US" b="0" i="0" dirty="0">
                <a:solidFill>
                  <a:srgbClr val="121212"/>
                </a:solidFill>
                <a:effectLst/>
                <a:latin typeface="-apple-system"/>
              </a:rPr>
              <a:t>表示安全启动成功的数据位会被置位并解锁。</a:t>
            </a:r>
          </a:p>
          <a:p>
            <a:endParaRPr kumimoji="1" lang="ja-JP" altLang="en-US" dirty="0" err="1">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90925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ISO/SAE 21434</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apple-system"/>
              </a:rPr>
              <a:t>目录</a:t>
            </a:r>
            <a:endParaRPr lang="en-US" altLang="ja-JP" b="1" i="0" dirty="0">
              <a:solidFill>
                <a:srgbClr val="121212"/>
              </a:solidFill>
              <a:effectLst/>
              <a:latin typeface="-apple-system"/>
            </a:endParaRPr>
          </a:p>
          <a:p>
            <a:pPr marL="0" indent="0">
              <a:buNone/>
            </a:pPr>
            <a:r>
              <a:rPr lang="en-US" altLang="ja-JP" b="1" dirty="0">
                <a:solidFill>
                  <a:srgbClr val="121212"/>
                </a:solidFill>
                <a:latin typeface="ＭＳ Ｐゴシック" panose="020B0600070205080204" pitchFamily="50" charset="-128"/>
                <a:ea typeface="ＭＳ Ｐゴシック" panose="020B0600070205080204" pitchFamily="50" charset="-128"/>
              </a:rPr>
              <a:t>	</a:t>
            </a:r>
            <a:r>
              <a:rPr lang="en-US" altLang="zh-CN" sz="2000" b="1" dirty="0">
                <a:solidFill>
                  <a:srgbClr val="121212"/>
                </a:solidFill>
                <a:latin typeface="ＭＳ Ｐゴシック" panose="020B0600070205080204" pitchFamily="50" charset="-128"/>
                <a:ea typeface="ＭＳ Ｐゴシック" panose="020B0600070205080204" pitchFamily="50" charset="-128"/>
              </a:rPr>
              <a:t>《Road vehicles — Cybersecurity engineering》</a:t>
            </a:r>
            <a:r>
              <a:rPr lang="zh-CN" altLang="en-US" sz="1800" dirty="0">
                <a:solidFill>
                  <a:srgbClr val="121212"/>
                </a:solidFill>
                <a:latin typeface="ＭＳ Ｐゴシック" panose="020B0600070205080204" pitchFamily="50" charset="-128"/>
                <a:ea typeface="ＭＳ Ｐゴシック" panose="020B0600070205080204" pitchFamily="50" charset="-128"/>
              </a:rPr>
              <a:t>正式版于</a:t>
            </a:r>
            <a:r>
              <a:rPr lang="en-US" altLang="zh-CN" sz="1800" dirty="0">
                <a:solidFill>
                  <a:srgbClr val="121212"/>
                </a:solidFill>
                <a:latin typeface="ＭＳ Ｐゴシック" panose="020B0600070205080204" pitchFamily="50" charset="-128"/>
                <a:ea typeface="ＭＳ Ｐゴシック" panose="020B0600070205080204" pitchFamily="50" charset="-128"/>
              </a:rPr>
              <a:t>2021</a:t>
            </a:r>
            <a:r>
              <a:rPr lang="zh-CN" altLang="en-US" sz="1800" dirty="0">
                <a:solidFill>
                  <a:srgbClr val="121212"/>
                </a:solidFill>
                <a:latin typeface="ＭＳ Ｐゴシック" panose="020B0600070205080204" pitchFamily="50" charset="-128"/>
                <a:ea typeface="ＭＳ Ｐゴシック" panose="020B0600070205080204" pitchFamily="50" charset="-128"/>
              </a:rPr>
              <a:t>年</a:t>
            </a:r>
            <a:r>
              <a:rPr lang="en-US" altLang="zh-CN" sz="1800" dirty="0">
                <a:solidFill>
                  <a:srgbClr val="121212"/>
                </a:solidFill>
                <a:latin typeface="ＭＳ Ｐゴシック" panose="020B0600070205080204" pitchFamily="50" charset="-128"/>
                <a:ea typeface="ＭＳ Ｐゴシック" panose="020B0600070205080204" pitchFamily="50" charset="-128"/>
              </a:rPr>
              <a:t>8</a:t>
            </a:r>
            <a:r>
              <a:rPr lang="zh-CN" altLang="en-US" sz="1800" dirty="0">
                <a:solidFill>
                  <a:srgbClr val="121212"/>
                </a:solidFill>
                <a:latin typeface="ＭＳ Ｐゴシック" panose="020B0600070205080204" pitchFamily="50" charset="-128"/>
                <a:ea typeface="ＭＳ Ｐゴシック" panose="020B0600070205080204" pitchFamily="50" charset="-128"/>
              </a:rPr>
              <a:t>月</a:t>
            </a:r>
            <a:r>
              <a:rPr lang="en-US" altLang="zh-CN" sz="1800" dirty="0">
                <a:solidFill>
                  <a:srgbClr val="121212"/>
                </a:solidFill>
                <a:latin typeface="ＭＳ Ｐゴシック" panose="020B0600070205080204" pitchFamily="50" charset="-128"/>
                <a:ea typeface="ＭＳ Ｐゴシック" panose="020B0600070205080204" pitchFamily="50" charset="-128"/>
              </a:rPr>
              <a:t>31</a:t>
            </a:r>
            <a:r>
              <a:rPr lang="zh-CN" altLang="en-US" sz="1800" dirty="0">
                <a:solidFill>
                  <a:srgbClr val="121212"/>
                </a:solidFill>
                <a:latin typeface="ＭＳ Ｐゴシック" panose="020B0600070205080204" pitchFamily="50" charset="-128"/>
                <a:ea typeface="ＭＳ Ｐゴシック" panose="020B0600070205080204" pitchFamily="50" charset="-128"/>
              </a:rPr>
              <a:t>日发布，</a:t>
            </a:r>
            <a:r>
              <a:rPr lang="en-US" altLang="zh-CN" sz="1800" dirty="0">
                <a:solidFill>
                  <a:srgbClr val="121212"/>
                </a:solidFill>
                <a:latin typeface="ＭＳ Ｐゴシック" panose="020B0600070205080204" pitchFamily="50" charset="-128"/>
                <a:ea typeface="ＭＳ Ｐゴシック" panose="020B0600070205080204" pitchFamily="50" charset="-128"/>
              </a:rPr>
              <a:t>SAE</a:t>
            </a:r>
            <a:r>
              <a:rPr lang="zh-CN" altLang="en-US" sz="1800" dirty="0">
                <a:solidFill>
                  <a:srgbClr val="121212"/>
                </a:solidFill>
                <a:latin typeface="ＭＳ Ｐゴシック" panose="020B0600070205080204" pitchFamily="50" charset="-128"/>
                <a:ea typeface="ＭＳ Ｐゴシック" panose="020B0600070205080204" pitchFamily="50" charset="-128"/>
              </a:rPr>
              <a:t>和</a:t>
            </a:r>
            <a:r>
              <a:rPr lang="en-US" altLang="zh-CN" sz="1800" dirty="0">
                <a:solidFill>
                  <a:srgbClr val="121212"/>
                </a:solidFill>
                <a:latin typeface="ＭＳ Ｐゴシック" panose="020B0600070205080204" pitchFamily="50" charset="-128"/>
                <a:ea typeface="ＭＳ Ｐゴシック" panose="020B0600070205080204" pitchFamily="50" charset="-128"/>
              </a:rPr>
              <a:t>ISO</a:t>
            </a:r>
            <a:r>
              <a:rPr lang="zh-CN" altLang="en-US" sz="1800" dirty="0">
                <a:solidFill>
                  <a:srgbClr val="121212"/>
                </a:solidFill>
                <a:latin typeface="ＭＳ Ｐゴシック" panose="020B0600070205080204" pitchFamily="50" charset="-128"/>
                <a:ea typeface="ＭＳ Ｐゴシック" panose="020B0600070205080204" pitchFamily="50" charset="-128"/>
              </a:rPr>
              <a:t>共同制定的一项针对道路车辆的网络安全标准，其目的是指导行业内相关组织：</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dirty="0">
                <a:solidFill>
                  <a:srgbClr val="121212"/>
                </a:solidFill>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定义网络安全方针和流程</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管理网络安全风险</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推动网络安全文化</a:t>
            </a:r>
            <a:endParaRPr lang="ja-JP" altLang="en-US" sz="1800" b="1"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a:t>
            </a:fld>
            <a:endParaRPr lang="de-DE" altLang="ja-JP"/>
          </a:p>
        </p:txBody>
      </p:sp>
      <p:pic>
        <p:nvPicPr>
          <p:cNvPr id="6" name="図 5">
            <a:extLst>
              <a:ext uri="{FF2B5EF4-FFF2-40B4-BE49-F238E27FC236}">
                <a16:creationId xmlns:a16="http://schemas.microsoft.com/office/drawing/2014/main" id="{7274B0A6-EE40-4ADE-A8C0-021844B54649}"/>
              </a:ext>
            </a:extLst>
          </p:cNvPr>
          <p:cNvPicPr>
            <a:picLocks noChangeAspect="1"/>
          </p:cNvPicPr>
          <p:nvPr/>
        </p:nvPicPr>
        <p:blipFill>
          <a:blip r:embed="rId3"/>
          <a:stretch>
            <a:fillRect/>
          </a:stretch>
        </p:blipFill>
        <p:spPr>
          <a:xfrm>
            <a:off x="3272205" y="1916832"/>
            <a:ext cx="5679232" cy="4588149"/>
          </a:xfrm>
          <a:prstGeom prst="rect">
            <a:avLst/>
          </a:prstGeom>
        </p:spPr>
      </p:pic>
    </p:spTree>
    <p:extLst>
      <p:ext uri="{BB962C8B-B14F-4D97-AF65-F5344CB8AC3E}">
        <p14:creationId xmlns:p14="http://schemas.microsoft.com/office/powerpoint/2010/main" val="16429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apple-system"/>
              </a:rPr>
              <a:t>安全通信</a:t>
            </a: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19</a:t>
            </a:fld>
            <a:endParaRPr lang="de-DE" altLang="ja-JP"/>
          </a:p>
        </p:txBody>
      </p:sp>
      <p:pic>
        <p:nvPicPr>
          <p:cNvPr id="6" name="図 5">
            <a:extLst>
              <a:ext uri="{FF2B5EF4-FFF2-40B4-BE49-F238E27FC236}">
                <a16:creationId xmlns:a16="http://schemas.microsoft.com/office/drawing/2014/main" id="{5C02A650-DFDD-4F21-BE6E-183A887B17B8}"/>
              </a:ext>
            </a:extLst>
          </p:cNvPr>
          <p:cNvPicPr>
            <a:picLocks noChangeAspect="1"/>
          </p:cNvPicPr>
          <p:nvPr/>
        </p:nvPicPr>
        <p:blipFill>
          <a:blip r:embed="rId3"/>
          <a:stretch>
            <a:fillRect/>
          </a:stretch>
        </p:blipFill>
        <p:spPr>
          <a:xfrm>
            <a:off x="395536" y="1340768"/>
            <a:ext cx="7017900" cy="2373040"/>
          </a:xfrm>
          <a:prstGeom prst="rect">
            <a:avLst/>
          </a:prstGeom>
        </p:spPr>
      </p:pic>
      <p:sp>
        <p:nvSpPr>
          <p:cNvPr id="9" name="テキスト ボックス 8">
            <a:extLst>
              <a:ext uri="{FF2B5EF4-FFF2-40B4-BE49-F238E27FC236}">
                <a16:creationId xmlns:a16="http://schemas.microsoft.com/office/drawing/2014/main" id="{02A6E268-8E1C-4376-BDEB-65B75145D95A}"/>
              </a:ext>
            </a:extLst>
          </p:cNvPr>
          <p:cNvSpPr txBox="1"/>
          <p:nvPr/>
        </p:nvSpPr>
        <p:spPr>
          <a:xfrm>
            <a:off x="437010" y="3956725"/>
            <a:ext cx="8266806" cy="2031325"/>
          </a:xfrm>
          <a:prstGeom prst="rect">
            <a:avLst/>
          </a:prstGeom>
          <a:noFill/>
        </p:spPr>
        <p:txBody>
          <a:bodyPr wrap="square" rtlCol="0">
            <a:spAutoFit/>
          </a:bodyPr>
          <a:lstStyle/>
          <a:p>
            <a:pPr algn="l">
              <a:buFont typeface="+mj-lt"/>
              <a:buAutoNum type="arabicPeriod"/>
            </a:pPr>
            <a:r>
              <a:rPr lang="zh-CN" altLang="en-US" b="0" i="0">
                <a:solidFill>
                  <a:srgbClr val="121212"/>
                </a:solidFill>
                <a:effectLst/>
                <a:latin typeface="-apple-system"/>
              </a:rPr>
              <a:t>主</a:t>
            </a:r>
            <a:r>
              <a:rPr lang="en-US" altLang="zh-CN" b="0" i="0">
                <a:solidFill>
                  <a:srgbClr val="121212"/>
                </a:solidFill>
                <a:effectLst/>
                <a:latin typeface="-apple-system"/>
              </a:rPr>
              <a:t>ECU</a:t>
            </a:r>
            <a:r>
              <a:rPr lang="zh-CN" altLang="en-US" b="0" i="0">
                <a:solidFill>
                  <a:srgbClr val="121212"/>
                </a:solidFill>
                <a:effectLst/>
                <a:latin typeface="-apple-system"/>
              </a:rPr>
              <a:t>的</a:t>
            </a:r>
            <a:r>
              <a:rPr lang="en-US" altLang="zh-CN" b="0" i="0">
                <a:solidFill>
                  <a:srgbClr val="121212"/>
                </a:solidFill>
                <a:effectLst/>
                <a:latin typeface="-apple-system"/>
              </a:rPr>
              <a:t>CSE</a:t>
            </a:r>
            <a:r>
              <a:rPr lang="zh-CN" altLang="en-US" b="0" i="0">
                <a:solidFill>
                  <a:srgbClr val="121212"/>
                </a:solidFill>
                <a:effectLst/>
                <a:latin typeface="-apple-system"/>
              </a:rPr>
              <a:t>模块会生成一个随机数并把它发送给传感器</a:t>
            </a:r>
            <a:r>
              <a:rPr lang="en-US" altLang="zh-CN" b="0" i="0">
                <a:solidFill>
                  <a:srgbClr val="121212"/>
                </a:solidFill>
                <a:effectLst/>
                <a:latin typeface="-apple-system"/>
              </a:rPr>
              <a:t>ECU</a:t>
            </a:r>
            <a:r>
              <a:rPr lang="zh-CN" altLang="en-US" b="0" i="0">
                <a:solidFill>
                  <a:srgbClr val="121212"/>
                </a:solidFill>
                <a:effectLst/>
                <a:latin typeface="-apple-system"/>
              </a:rPr>
              <a:t>。</a:t>
            </a:r>
          </a:p>
          <a:p>
            <a:pPr algn="l">
              <a:buFont typeface="+mj-lt"/>
              <a:buAutoNum type="arabicPeriod"/>
            </a:pPr>
            <a:r>
              <a:rPr lang="zh-CN" altLang="en-US" b="0" i="0">
                <a:solidFill>
                  <a:srgbClr val="121212"/>
                </a:solidFill>
                <a:effectLst/>
                <a:latin typeface="-apple-system"/>
              </a:rPr>
              <a:t>传感器</a:t>
            </a:r>
            <a:r>
              <a:rPr lang="en-US" altLang="zh-CN" b="0" i="0">
                <a:solidFill>
                  <a:srgbClr val="121212"/>
                </a:solidFill>
                <a:effectLst/>
                <a:latin typeface="-apple-system"/>
              </a:rPr>
              <a:t>ECU</a:t>
            </a:r>
            <a:r>
              <a:rPr lang="zh-CN" altLang="en-US" b="0" i="0">
                <a:solidFill>
                  <a:srgbClr val="121212"/>
                </a:solidFill>
                <a:effectLst/>
                <a:latin typeface="-apple-system"/>
              </a:rPr>
              <a:t>读取传感器的值，把传感器的值、从主</a:t>
            </a:r>
            <a:r>
              <a:rPr lang="en-US" altLang="zh-CN" b="0" i="0">
                <a:solidFill>
                  <a:srgbClr val="121212"/>
                </a:solidFill>
                <a:effectLst/>
                <a:latin typeface="-apple-system"/>
              </a:rPr>
              <a:t>ECU</a:t>
            </a:r>
            <a:r>
              <a:rPr lang="zh-CN" altLang="en-US" b="0" i="0">
                <a:solidFill>
                  <a:srgbClr val="121212"/>
                </a:solidFill>
                <a:effectLst/>
                <a:latin typeface="-apple-system"/>
              </a:rPr>
              <a:t>收到的随机数和</a:t>
            </a:r>
            <a:r>
              <a:rPr lang="en-US" altLang="zh-CN" b="0" i="0">
                <a:solidFill>
                  <a:srgbClr val="121212"/>
                </a:solidFill>
                <a:effectLst/>
                <a:latin typeface="-apple-system"/>
              </a:rPr>
              <a:t>key #x</a:t>
            </a:r>
            <a:r>
              <a:rPr lang="zh-CN" altLang="en-US" b="0" i="0">
                <a:solidFill>
                  <a:srgbClr val="121212"/>
                </a:solidFill>
                <a:effectLst/>
                <a:latin typeface="-apple-system"/>
              </a:rPr>
              <a:t>输入给</a:t>
            </a:r>
            <a:r>
              <a:rPr lang="en-US" altLang="zh-CN" b="0" i="0">
                <a:solidFill>
                  <a:srgbClr val="121212"/>
                </a:solidFill>
                <a:effectLst/>
                <a:latin typeface="-apple-system"/>
              </a:rPr>
              <a:t>AES-128</a:t>
            </a:r>
            <a:r>
              <a:rPr lang="zh-CN" altLang="en-US" b="0" i="0">
                <a:solidFill>
                  <a:srgbClr val="121212"/>
                </a:solidFill>
                <a:effectLst/>
                <a:latin typeface="-apple-system"/>
              </a:rPr>
              <a:t>加密算法进行加密。</a:t>
            </a:r>
          </a:p>
          <a:p>
            <a:pPr algn="l">
              <a:buFont typeface="+mj-lt"/>
              <a:buAutoNum type="arabicPeriod"/>
            </a:pPr>
            <a:r>
              <a:rPr lang="zh-CN" altLang="en-US" b="0" i="0">
                <a:solidFill>
                  <a:srgbClr val="121212"/>
                </a:solidFill>
                <a:effectLst/>
                <a:latin typeface="-apple-system"/>
              </a:rPr>
              <a:t>传感器</a:t>
            </a:r>
            <a:r>
              <a:rPr lang="en-US" altLang="zh-CN" b="0" i="0">
                <a:solidFill>
                  <a:srgbClr val="121212"/>
                </a:solidFill>
                <a:effectLst/>
                <a:latin typeface="-apple-system"/>
              </a:rPr>
              <a:t>ECU</a:t>
            </a:r>
            <a:r>
              <a:rPr lang="zh-CN" altLang="en-US" b="0" i="0">
                <a:solidFill>
                  <a:srgbClr val="121212"/>
                </a:solidFill>
                <a:effectLst/>
                <a:latin typeface="-apple-system"/>
              </a:rPr>
              <a:t>发送加密后的消息给主</a:t>
            </a:r>
            <a:r>
              <a:rPr lang="en-US" altLang="zh-CN" b="0" i="0">
                <a:solidFill>
                  <a:srgbClr val="121212"/>
                </a:solidFill>
                <a:effectLst/>
                <a:latin typeface="-apple-system"/>
              </a:rPr>
              <a:t>ECU</a:t>
            </a:r>
            <a:r>
              <a:rPr lang="zh-CN" altLang="en-US" b="0" i="0">
                <a:solidFill>
                  <a:srgbClr val="121212"/>
                </a:solidFill>
                <a:effectLst/>
                <a:latin typeface="-apple-system"/>
              </a:rPr>
              <a:t>。</a:t>
            </a:r>
          </a:p>
          <a:p>
            <a:pPr algn="l">
              <a:buFont typeface="+mj-lt"/>
              <a:buAutoNum type="arabicPeriod"/>
            </a:pPr>
            <a:r>
              <a:rPr lang="zh-CN" altLang="en-US" b="0" i="0">
                <a:solidFill>
                  <a:srgbClr val="121212"/>
                </a:solidFill>
                <a:effectLst/>
                <a:latin typeface="-apple-system"/>
              </a:rPr>
              <a:t>主</a:t>
            </a:r>
            <a:r>
              <a:rPr lang="en-US" altLang="zh-CN" b="0" i="0">
                <a:solidFill>
                  <a:srgbClr val="121212"/>
                </a:solidFill>
                <a:effectLst/>
                <a:latin typeface="-apple-system"/>
              </a:rPr>
              <a:t>ECU</a:t>
            </a:r>
            <a:r>
              <a:rPr lang="zh-CN" altLang="en-US" b="0" i="0">
                <a:solidFill>
                  <a:srgbClr val="121212"/>
                </a:solidFill>
                <a:effectLst/>
                <a:latin typeface="-apple-system"/>
              </a:rPr>
              <a:t>的</a:t>
            </a:r>
            <a:r>
              <a:rPr lang="en-US" altLang="zh-CN" b="0" i="0">
                <a:solidFill>
                  <a:srgbClr val="121212"/>
                </a:solidFill>
                <a:effectLst/>
                <a:latin typeface="-apple-system"/>
              </a:rPr>
              <a:t>CSE</a:t>
            </a:r>
            <a:r>
              <a:rPr lang="zh-CN" altLang="en-US" b="0" i="0">
                <a:solidFill>
                  <a:srgbClr val="121212"/>
                </a:solidFill>
                <a:effectLst/>
                <a:latin typeface="-apple-system"/>
              </a:rPr>
              <a:t>模块使用</a:t>
            </a:r>
            <a:r>
              <a:rPr lang="en-US" altLang="zh-CN" b="0" i="0">
                <a:solidFill>
                  <a:srgbClr val="121212"/>
                </a:solidFill>
                <a:effectLst/>
                <a:latin typeface="-apple-system"/>
              </a:rPr>
              <a:t>key #x</a:t>
            </a:r>
            <a:r>
              <a:rPr lang="zh-CN" altLang="en-US" b="0" i="0">
                <a:solidFill>
                  <a:srgbClr val="121212"/>
                </a:solidFill>
                <a:effectLst/>
                <a:latin typeface="-apple-system"/>
              </a:rPr>
              <a:t>对收到的消息进行解密。</a:t>
            </a:r>
          </a:p>
          <a:p>
            <a:pPr algn="l">
              <a:buFont typeface="+mj-lt"/>
              <a:buAutoNum type="arabicPeriod"/>
            </a:pPr>
            <a:r>
              <a:rPr lang="zh-CN" altLang="en-US" b="0" i="0">
                <a:solidFill>
                  <a:srgbClr val="121212"/>
                </a:solidFill>
                <a:effectLst/>
                <a:latin typeface="-apple-system"/>
              </a:rPr>
              <a:t>主</a:t>
            </a:r>
            <a:r>
              <a:rPr lang="en-US" altLang="zh-CN" b="0" i="0">
                <a:solidFill>
                  <a:srgbClr val="121212"/>
                </a:solidFill>
                <a:effectLst/>
                <a:latin typeface="-apple-system"/>
              </a:rPr>
              <a:t>ECU</a:t>
            </a:r>
            <a:r>
              <a:rPr lang="zh-CN" altLang="en-US" b="0" i="0">
                <a:solidFill>
                  <a:srgbClr val="121212"/>
                </a:solidFill>
                <a:effectLst/>
                <a:latin typeface="-apple-system"/>
              </a:rPr>
              <a:t>把解密出来的随机数和自己发送给传感器</a:t>
            </a:r>
            <a:r>
              <a:rPr lang="en-US" altLang="zh-CN" b="0" i="0">
                <a:solidFill>
                  <a:srgbClr val="121212"/>
                </a:solidFill>
                <a:effectLst/>
                <a:latin typeface="-apple-system"/>
              </a:rPr>
              <a:t>ECU</a:t>
            </a:r>
            <a:r>
              <a:rPr lang="zh-CN" altLang="en-US" b="0" i="0">
                <a:solidFill>
                  <a:srgbClr val="121212"/>
                </a:solidFill>
                <a:effectLst/>
                <a:latin typeface="-apple-system"/>
              </a:rPr>
              <a:t>的随机数进行对比，如果一致则认为该消息是合法的，否则丢弃该消息。</a:t>
            </a:r>
          </a:p>
        </p:txBody>
      </p:sp>
    </p:spTree>
    <p:extLst>
      <p:ext uri="{BB962C8B-B14F-4D97-AF65-F5344CB8AC3E}">
        <p14:creationId xmlns:p14="http://schemas.microsoft.com/office/powerpoint/2010/main" val="424826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apple-system"/>
              </a:rPr>
              <a:t>部件保护</a:t>
            </a:r>
            <a:r>
              <a:rPr lang="en-US" altLang="ja-JP" b="1" dirty="0">
                <a:solidFill>
                  <a:srgbClr val="121212"/>
                </a:solidFill>
                <a:latin typeface="ＭＳ Ｐゴシック" panose="020B0600070205080204" pitchFamily="50" charset="-128"/>
                <a:ea typeface="ＭＳ Ｐゴシック" panose="020B0600070205080204" pitchFamily="50" charset="-128"/>
              </a:rPr>
              <a:t>	</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20</a:t>
            </a:fld>
            <a:endParaRPr lang="de-DE" altLang="ja-JP"/>
          </a:p>
        </p:txBody>
      </p:sp>
      <p:pic>
        <p:nvPicPr>
          <p:cNvPr id="2050" name="Picture 2" descr="preview">
            <a:extLst>
              <a:ext uri="{FF2B5EF4-FFF2-40B4-BE49-F238E27FC236}">
                <a16:creationId xmlns:a16="http://schemas.microsoft.com/office/drawing/2014/main" id="{ADCAC40D-BB24-4ADF-8462-A29DAEF1F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5943600" cy="21812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64E95E7-DB9A-45EB-9616-394FD0C35EC4}"/>
              </a:ext>
            </a:extLst>
          </p:cNvPr>
          <p:cNvSpPr txBox="1"/>
          <p:nvPr/>
        </p:nvSpPr>
        <p:spPr>
          <a:xfrm>
            <a:off x="395536" y="3712493"/>
            <a:ext cx="6984776" cy="2031325"/>
          </a:xfrm>
          <a:prstGeom prst="rect">
            <a:avLst/>
          </a:prstGeom>
          <a:noFill/>
        </p:spPr>
        <p:txBody>
          <a:bodyPr wrap="square" rtlCol="0">
            <a:spAutoFit/>
          </a:bodyPr>
          <a:lstStyle/>
          <a:p>
            <a:pPr algn="l">
              <a:buFont typeface="+mj-lt"/>
              <a:buAutoNum type="arabicPeriod"/>
            </a:pPr>
            <a:r>
              <a:rPr lang="zh-CN" altLang="en-US" b="0" i="0" dirty="0">
                <a:solidFill>
                  <a:srgbClr val="121212"/>
                </a:solidFill>
                <a:effectLst/>
                <a:latin typeface="-apple-system"/>
              </a:rPr>
              <a:t>主</a:t>
            </a:r>
            <a:r>
              <a:rPr lang="en-US" altLang="zh-CN" b="0" i="0" dirty="0">
                <a:solidFill>
                  <a:srgbClr val="121212"/>
                </a:solidFill>
                <a:effectLst/>
                <a:latin typeface="-apple-system"/>
              </a:rPr>
              <a:t>ECU</a:t>
            </a:r>
            <a:r>
              <a:rPr lang="zh-CN" altLang="en-US" b="0" i="0" dirty="0">
                <a:solidFill>
                  <a:srgbClr val="121212"/>
                </a:solidFill>
                <a:effectLst/>
                <a:latin typeface="-apple-system"/>
              </a:rPr>
              <a:t>生成一个随机数并把它发送给</a:t>
            </a:r>
            <a:r>
              <a:rPr lang="en-US" altLang="zh-CN" b="0" i="0" dirty="0">
                <a:solidFill>
                  <a:srgbClr val="121212"/>
                </a:solidFill>
                <a:effectLst/>
                <a:latin typeface="-apple-system"/>
              </a:rPr>
              <a:t>ECU&lt;n&gt;</a:t>
            </a:r>
            <a:r>
              <a:rPr lang="zh-CN" altLang="en-US" b="0" i="0" dirty="0">
                <a:solidFill>
                  <a:srgbClr val="121212"/>
                </a:solidFill>
                <a:effectLst/>
                <a:latin typeface="-apple-system"/>
              </a:rPr>
              <a:t>。</a:t>
            </a:r>
          </a:p>
          <a:p>
            <a:pPr algn="l">
              <a:buFont typeface="+mj-lt"/>
              <a:buAutoNum type="arabicPeriod"/>
            </a:pPr>
            <a:r>
              <a:rPr lang="en-US" altLang="zh-CN" b="0" i="0" dirty="0">
                <a:solidFill>
                  <a:srgbClr val="121212"/>
                </a:solidFill>
                <a:effectLst/>
                <a:latin typeface="-apple-system"/>
              </a:rPr>
              <a:t>ECU&lt;n&gt;</a:t>
            </a:r>
            <a:r>
              <a:rPr lang="zh-CN" altLang="en-US" b="0" i="0" dirty="0">
                <a:solidFill>
                  <a:srgbClr val="121212"/>
                </a:solidFill>
                <a:effectLst/>
                <a:latin typeface="-apple-system"/>
              </a:rPr>
              <a:t>把它自己特有的</a:t>
            </a:r>
            <a:r>
              <a:rPr lang="en-US" altLang="zh-CN" b="0" i="0" dirty="0">
                <a:solidFill>
                  <a:srgbClr val="121212"/>
                </a:solidFill>
                <a:effectLst/>
                <a:latin typeface="-apple-system"/>
              </a:rPr>
              <a:t>ID</a:t>
            </a:r>
            <a:r>
              <a:rPr lang="zh-CN" altLang="en-US" b="0" i="0" dirty="0">
                <a:solidFill>
                  <a:srgbClr val="121212"/>
                </a:solidFill>
                <a:effectLst/>
                <a:latin typeface="-apple-system"/>
              </a:rPr>
              <a:t>和收到的随机数进行加密</a:t>
            </a:r>
            <a:r>
              <a:rPr lang="en-US" altLang="zh-CN" b="0" i="0" dirty="0">
                <a:solidFill>
                  <a:srgbClr val="121212"/>
                </a:solidFill>
                <a:effectLst/>
                <a:latin typeface="-apple-system"/>
              </a:rPr>
              <a:t>(</a:t>
            </a:r>
            <a:r>
              <a:rPr lang="zh-CN" altLang="en-US" b="0" i="0" dirty="0">
                <a:solidFill>
                  <a:srgbClr val="121212"/>
                </a:solidFill>
                <a:effectLst/>
                <a:latin typeface="-apple-system"/>
              </a:rPr>
              <a:t>使用</a:t>
            </a:r>
            <a:r>
              <a:rPr lang="en-US" altLang="zh-CN" b="0" i="0" dirty="0">
                <a:solidFill>
                  <a:srgbClr val="121212"/>
                </a:solidFill>
                <a:effectLst/>
                <a:latin typeface="-apple-system"/>
              </a:rPr>
              <a:t>key #x)</a:t>
            </a:r>
            <a:r>
              <a:rPr lang="zh-CN" altLang="en-US" b="0" i="0" dirty="0">
                <a:solidFill>
                  <a:srgbClr val="121212"/>
                </a:solidFill>
                <a:effectLst/>
                <a:latin typeface="-apple-system"/>
              </a:rPr>
              <a:t>，并把加密后的消息发送给主</a:t>
            </a:r>
            <a:r>
              <a:rPr lang="en-US" altLang="zh-CN" b="0" i="0" dirty="0">
                <a:solidFill>
                  <a:srgbClr val="121212"/>
                </a:solidFill>
                <a:effectLst/>
                <a:latin typeface="-apple-system"/>
              </a:rPr>
              <a:t>ECU</a:t>
            </a:r>
            <a:r>
              <a:rPr lang="zh-CN" altLang="en-US" b="0" i="0" dirty="0">
                <a:solidFill>
                  <a:srgbClr val="121212"/>
                </a:solidFill>
                <a:effectLst/>
                <a:latin typeface="-apple-system"/>
              </a:rPr>
              <a:t>。</a:t>
            </a:r>
          </a:p>
          <a:p>
            <a:pPr algn="l">
              <a:buFont typeface="+mj-lt"/>
              <a:buAutoNum type="arabicPeriod"/>
            </a:pPr>
            <a:r>
              <a:rPr lang="zh-CN" altLang="en-US" b="0" i="0" dirty="0">
                <a:solidFill>
                  <a:srgbClr val="121212"/>
                </a:solidFill>
                <a:effectLst/>
                <a:latin typeface="-apple-system"/>
              </a:rPr>
              <a:t>主</a:t>
            </a:r>
            <a:r>
              <a:rPr lang="en-US" altLang="zh-CN" b="0" i="0" dirty="0">
                <a:solidFill>
                  <a:srgbClr val="121212"/>
                </a:solidFill>
                <a:effectLst/>
                <a:latin typeface="-apple-system"/>
              </a:rPr>
              <a:t>ECU</a:t>
            </a:r>
            <a:r>
              <a:rPr lang="zh-CN" altLang="en-US" b="0" i="0" dirty="0">
                <a:solidFill>
                  <a:srgbClr val="121212"/>
                </a:solidFill>
                <a:effectLst/>
                <a:latin typeface="-apple-system"/>
              </a:rPr>
              <a:t>使用</a:t>
            </a:r>
            <a:r>
              <a:rPr lang="en-US" altLang="zh-CN" b="0" i="0" dirty="0">
                <a:solidFill>
                  <a:srgbClr val="121212"/>
                </a:solidFill>
                <a:effectLst/>
                <a:latin typeface="-apple-system"/>
              </a:rPr>
              <a:t>key #x</a:t>
            </a:r>
            <a:r>
              <a:rPr lang="zh-CN" altLang="en-US" b="0" i="0" dirty="0">
                <a:solidFill>
                  <a:srgbClr val="121212"/>
                </a:solidFill>
                <a:effectLst/>
                <a:latin typeface="-apple-system"/>
              </a:rPr>
              <a:t>对收到的消息进行解密。</a:t>
            </a:r>
          </a:p>
          <a:p>
            <a:pPr algn="l">
              <a:buFont typeface="+mj-lt"/>
              <a:buAutoNum type="arabicPeriod"/>
            </a:pPr>
            <a:r>
              <a:rPr lang="zh-CN" altLang="en-US" b="0" i="0" dirty="0">
                <a:solidFill>
                  <a:srgbClr val="121212"/>
                </a:solidFill>
                <a:effectLst/>
                <a:latin typeface="-apple-system"/>
              </a:rPr>
              <a:t>主</a:t>
            </a:r>
            <a:r>
              <a:rPr lang="en-US" altLang="zh-CN" b="0" i="0" dirty="0">
                <a:solidFill>
                  <a:srgbClr val="121212"/>
                </a:solidFill>
                <a:effectLst/>
                <a:latin typeface="-apple-system"/>
              </a:rPr>
              <a:t>ECU</a:t>
            </a:r>
            <a:r>
              <a:rPr lang="zh-CN" altLang="en-US" b="0" i="0" dirty="0">
                <a:solidFill>
                  <a:srgbClr val="121212"/>
                </a:solidFill>
                <a:effectLst/>
                <a:latin typeface="-apple-system"/>
              </a:rPr>
              <a:t>检查解密出来的随机数是否和自己发出去的相一致，解密出来的</a:t>
            </a:r>
            <a:r>
              <a:rPr lang="en-US" altLang="zh-CN" b="0" i="0" dirty="0">
                <a:solidFill>
                  <a:srgbClr val="121212"/>
                </a:solidFill>
                <a:effectLst/>
                <a:latin typeface="-apple-system"/>
              </a:rPr>
              <a:t>ID</a:t>
            </a:r>
            <a:r>
              <a:rPr lang="zh-CN" altLang="en-US" b="0" i="0" dirty="0">
                <a:solidFill>
                  <a:srgbClr val="121212"/>
                </a:solidFill>
                <a:effectLst/>
                <a:latin typeface="-apple-system"/>
              </a:rPr>
              <a:t>是否和本地存储的</a:t>
            </a:r>
            <a:r>
              <a:rPr lang="en-US" altLang="zh-CN" b="0" i="0" dirty="0">
                <a:solidFill>
                  <a:srgbClr val="121212"/>
                </a:solidFill>
                <a:effectLst/>
                <a:latin typeface="-apple-system"/>
              </a:rPr>
              <a:t>ECU&lt;n&gt;</a:t>
            </a:r>
            <a:r>
              <a:rPr lang="zh-CN" altLang="en-US" b="0" i="0" dirty="0">
                <a:solidFill>
                  <a:srgbClr val="121212"/>
                </a:solidFill>
                <a:effectLst/>
                <a:latin typeface="-apple-system"/>
              </a:rPr>
              <a:t>的</a:t>
            </a:r>
            <a:r>
              <a:rPr lang="en-US" altLang="zh-CN" b="0" i="0" dirty="0">
                <a:solidFill>
                  <a:srgbClr val="121212"/>
                </a:solidFill>
                <a:effectLst/>
                <a:latin typeface="-apple-system"/>
              </a:rPr>
              <a:t>ID</a:t>
            </a:r>
            <a:r>
              <a:rPr lang="zh-CN" altLang="en-US" b="0" i="0" dirty="0">
                <a:solidFill>
                  <a:srgbClr val="121212"/>
                </a:solidFill>
                <a:effectLst/>
                <a:latin typeface="-apple-system"/>
              </a:rPr>
              <a:t>相一致。如果二者都一致，则认为</a:t>
            </a:r>
            <a:r>
              <a:rPr lang="en-US" altLang="zh-CN" b="0" i="0" dirty="0">
                <a:solidFill>
                  <a:srgbClr val="121212"/>
                </a:solidFill>
                <a:effectLst/>
                <a:latin typeface="-apple-system"/>
              </a:rPr>
              <a:t>ECU&lt;n&gt; </a:t>
            </a:r>
            <a:r>
              <a:rPr lang="zh-CN" altLang="en-US" b="0" i="0" dirty="0">
                <a:solidFill>
                  <a:srgbClr val="121212"/>
                </a:solidFill>
                <a:effectLst/>
                <a:latin typeface="-apple-system"/>
              </a:rPr>
              <a:t>正常，否则认为</a:t>
            </a:r>
            <a:r>
              <a:rPr lang="en-US" altLang="zh-CN" b="0" i="0" dirty="0">
                <a:solidFill>
                  <a:srgbClr val="121212"/>
                </a:solidFill>
                <a:effectLst/>
                <a:latin typeface="-apple-system"/>
              </a:rPr>
              <a:t>ECU&lt;n&gt;</a:t>
            </a:r>
            <a:r>
              <a:rPr lang="zh-CN" altLang="en-US" b="0" i="0" dirty="0">
                <a:solidFill>
                  <a:srgbClr val="121212"/>
                </a:solidFill>
                <a:effectLst/>
                <a:latin typeface="-apple-system"/>
              </a:rPr>
              <a:t>被非法替换或者篡改了。</a:t>
            </a:r>
          </a:p>
        </p:txBody>
      </p:sp>
    </p:spTree>
    <p:extLst>
      <p:ext uri="{BB962C8B-B14F-4D97-AF65-F5344CB8AC3E}">
        <p14:creationId xmlns:p14="http://schemas.microsoft.com/office/powerpoint/2010/main" val="2865343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a:xfrm>
            <a:off x="168275" y="869950"/>
            <a:ext cx="9075513" cy="5592763"/>
          </a:xfrm>
        </p:spPr>
        <p:txBody>
          <a:bodyPr/>
          <a:lstStyle/>
          <a:p>
            <a:r>
              <a:rPr lang="zh-CN" altLang="en-US" b="1" dirty="0">
                <a:solidFill>
                  <a:srgbClr val="121212"/>
                </a:solidFill>
                <a:latin typeface="-apple-system"/>
                <a:ea typeface="ＭＳ Ｐゴシック" panose="020B0600070205080204" pitchFamily="50" charset="-128"/>
              </a:rPr>
              <a:t>加密算法</a:t>
            </a:r>
            <a:endParaRPr lang="en-US" altLang="zh-CN" b="1" dirty="0">
              <a:solidFill>
                <a:srgbClr val="121212"/>
              </a:solidFill>
              <a:latin typeface="-apple-system"/>
              <a:ea typeface="ＭＳ Ｐゴシック" panose="020B0600070205080204" pitchFamily="50" charset="-128"/>
            </a:endParaRPr>
          </a:p>
          <a:p>
            <a:pPr lvl="1">
              <a:buFont typeface="Wingdings" panose="05000000000000000000" pitchFamily="2" charset="2"/>
              <a:buChar char="l"/>
            </a:pPr>
            <a:r>
              <a:rPr lang="en-US" altLang="zh-CN" sz="1800" dirty="0">
                <a:solidFill>
                  <a:srgbClr val="121212"/>
                </a:solidFill>
                <a:latin typeface="ＭＳ Ｐゴシック" panose="020B0600070205080204" pitchFamily="50" charset="-128"/>
                <a:ea typeface="ＭＳ Ｐゴシック" panose="020B0600070205080204" pitchFamily="50" charset="-128"/>
              </a:rPr>
              <a:t>AES128</a:t>
            </a:r>
            <a:endParaRPr lang="en-US" altLang="zh-CN" sz="1800" b="1"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zh-CN" altLang="en-US" sz="1600" dirty="0">
                <a:solidFill>
                  <a:srgbClr val="121212"/>
                </a:solidFill>
                <a:latin typeface="ＭＳ Ｐゴシック" panose="020B0600070205080204" pitchFamily="50" charset="-128"/>
                <a:ea typeface="ＭＳ Ｐゴシック" panose="020B0600070205080204" pitchFamily="50" charset="-128"/>
              </a:rPr>
              <a:t>每次加密</a:t>
            </a:r>
            <a:r>
              <a:rPr lang="en-US" altLang="zh-CN" sz="1600" dirty="0">
                <a:solidFill>
                  <a:srgbClr val="121212"/>
                </a:solidFill>
                <a:latin typeface="ＭＳ Ｐゴシック" panose="020B0600070205080204" pitchFamily="50" charset="-128"/>
                <a:ea typeface="ＭＳ Ｐゴシック" panose="020B0600070205080204" pitchFamily="50" charset="-128"/>
              </a:rPr>
              <a:t>16Byte</a:t>
            </a:r>
            <a:r>
              <a:rPr lang="zh-CN" altLang="en-US" sz="1600" dirty="0">
                <a:solidFill>
                  <a:srgbClr val="121212"/>
                </a:solidFill>
                <a:latin typeface="ＭＳ Ｐゴシック" panose="020B0600070205080204" pitchFamily="50" charset="-128"/>
                <a:ea typeface="ＭＳ Ｐゴシック" panose="020B0600070205080204" pitchFamily="50" charset="-128"/>
              </a:rPr>
              <a:t>的数据，不足</a:t>
            </a:r>
            <a:r>
              <a:rPr lang="en-US" altLang="zh-CN" sz="1600" dirty="0">
                <a:solidFill>
                  <a:srgbClr val="121212"/>
                </a:solidFill>
                <a:latin typeface="ＭＳ Ｐゴシック" panose="020B0600070205080204" pitchFamily="50" charset="-128"/>
                <a:ea typeface="ＭＳ Ｐゴシック" panose="020B0600070205080204" pitchFamily="50" charset="-128"/>
              </a:rPr>
              <a:t>16Byte</a:t>
            </a:r>
            <a:r>
              <a:rPr lang="zh-CN" altLang="en-US" sz="1600" dirty="0">
                <a:solidFill>
                  <a:srgbClr val="121212"/>
                </a:solidFill>
                <a:latin typeface="ＭＳ Ｐゴシック" panose="020B0600070205080204" pitchFamily="50" charset="-128"/>
                <a:ea typeface="ＭＳ Ｐゴシック" panose="020B0600070205080204" pitchFamily="50" charset="-128"/>
              </a:rPr>
              <a:t>进行补位，超过</a:t>
            </a:r>
            <a:r>
              <a:rPr lang="en-US" altLang="zh-CN" sz="1600" dirty="0">
                <a:solidFill>
                  <a:srgbClr val="121212"/>
                </a:solidFill>
                <a:latin typeface="ＭＳ Ｐゴシック" panose="020B0600070205080204" pitchFamily="50" charset="-128"/>
                <a:ea typeface="ＭＳ Ｐゴシック" panose="020B0600070205080204" pitchFamily="50" charset="-128"/>
              </a:rPr>
              <a:t>16</a:t>
            </a:r>
            <a:r>
              <a:rPr lang="zh-CN" altLang="en-US" sz="1600" dirty="0">
                <a:solidFill>
                  <a:srgbClr val="121212"/>
                </a:solidFill>
                <a:latin typeface="ＭＳ Ｐゴシック" panose="020B0600070205080204" pitchFamily="50" charset="-128"/>
                <a:ea typeface="ＭＳ Ｐゴシック" panose="020B0600070205080204" pitchFamily="50" charset="-128"/>
              </a:rPr>
              <a:t>就拆分成多个</a:t>
            </a:r>
            <a:r>
              <a:rPr lang="en-US" altLang="zh-CN" sz="1600" dirty="0">
                <a:solidFill>
                  <a:srgbClr val="121212"/>
                </a:solidFill>
                <a:latin typeface="ＭＳ Ｐゴシック" panose="020B0600070205080204" pitchFamily="50" charset="-128"/>
                <a:ea typeface="ＭＳ Ｐゴシック" panose="020B0600070205080204" pitchFamily="50" charset="-128"/>
              </a:rPr>
              <a:t>16Byte</a:t>
            </a:r>
            <a:r>
              <a:rPr lang="zh-CN" altLang="en-US" sz="1600" dirty="0">
                <a:solidFill>
                  <a:srgbClr val="121212"/>
                </a:solidFill>
                <a:latin typeface="ＭＳ Ｐゴシック" panose="020B0600070205080204" pitchFamily="50" charset="-128"/>
                <a:ea typeface="ＭＳ Ｐゴシック" panose="020B0600070205080204" pitchFamily="50" charset="-128"/>
              </a:rPr>
              <a:t>数据。</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21</a:t>
            </a:fld>
            <a:endParaRPr lang="de-DE" altLang="ja-JP"/>
          </a:p>
        </p:txBody>
      </p:sp>
      <p:pic>
        <p:nvPicPr>
          <p:cNvPr id="9" name="図 8">
            <a:extLst>
              <a:ext uri="{FF2B5EF4-FFF2-40B4-BE49-F238E27FC236}">
                <a16:creationId xmlns:a16="http://schemas.microsoft.com/office/drawing/2014/main" id="{2EB356E3-6510-45D4-8758-D2F95944CDC3}"/>
              </a:ext>
            </a:extLst>
          </p:cNvPr>
          <p:cNvPicPr>
            <a:picLocks noChangeAspect="1"/>
          </p:cNvPicPr>
          <p:nvPr/>
        </p:nvPicPr>
        <p:blipFill>
          <a:blip r:embed="rId3"/>
          <a:stretch>
            <a:fillRect/>
          </a:stretch>
        </p:blipFill>
        <p:spPr>
          <a:xfrm>
            <a:off x="2411760" y="1869924"/>
            <a:ext cx="3548973" cy="4592789"/>
          </a:xfrm>
          <a:prstGeom prst="rect">
            <a:avLst/>
          </a:prstGeom>
        </p:spPr>
      </p:pic>
    </p:spTree>
    <p:extLst>
      <p:ext uri="{BB962C8B-B14F-4D97-AF65-F5344CB8AC3E}">
        <p14:creationId xmlns:p14="http://schemas.microsoft.com/office/powerpoint/2010/main" val="400534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a:xfrm>
            <a:off x="168275" y="869950"/>
            <a:ext cx="9075513" cy="5592763"/>
          </a:xfrm>
        </p:spPr>
        <p:txBody>
          <a:bodyPr/>
          <a:lstStyle/>
          <a:p>
            <a:r>
              <a:rPr lang="zh-CN" altLang="en-US" b="1" dirty="0">
                <a:solidFill>
                  <a:srgbClr val="121212"/>
                </a:solidFill>
                <a:latin typeface="-apple-system"/>
                <a:ea typeface="ＭＳ Ｐゴシック" panose="020B0600070205080204" pitchFamily="50" charset="-128"/>
              </a:rPr>
              <a:t>加密算法</a:t>
            </a:r>
            <a:endParaRPr lang="en-US" altLang="zh-CN" b="1" dirty="0">
              <a:solidFill>
                <a:srgbClr val="121212"/>
              </a:solidFill>
              <a:latin typeface="-apple-system"/>
              <a:ea typeface="ＭＳ Ｐゴシック" panose="020B0600070205080204" pitchFamily="50" charset="-128"/>
            </a:endParaRPr>
          </a:p>
          <a:p>
            <a:pPr lvl="1">
              <a:buFont typeface="Wingdings" panose="05000000000000000000" pitchFamily="2" charset="2"/>
              <a:buChar char="l"/>
            </a:pPr>
            <a:r>
              <a:rPr lang="en-US" altLang="zh-CN" sz="1800" dirty="0">
                <a:solidFill>
                  <a:srgbClr val="121212"/>
                </a:solidFill>
                <a:latin typeface="ＭＳ Ｐゴシック" panose="020B0600070205080204" pitchFamily="50" charset="-128"/>
                <a:ea typeface="ＭＳ Ｐゴシック" panose="020B0600070205080204" pitchFamily="50" charset="-128"/>
              </a:rPr>
              <a:t>AES128</a:t>
            </a:r>
          </a:p>
          <a:p>
            <a:pPr lvl="2">
              <a:buFont typeface="Wingdings" panose="05000000000000000000" pitchFamily="2" charset="2"/>
              <a:buChar char="Ø"/>
            </a:pPr>
            <a:r>
              <a:rPr lang="en-US" altLang="zh-CN" sz="1600" i="0" dirty="0">
                <a:solidFill>
                  <a:srgbClr val="121212"/>
                </a:solidFill>
                <a:effectLst/>
                <a:latin typeface="ＭＳ Ｐゴシック" panose="020B0600070205080204" pitchFamily="50" charset="-128"/>
                <a:ea typeface="ＭＳ Ｐゴシック" panose="020B0600070205080204" pitchFamily="50" charset="-128"/>
              </a:rPr>
              <a:t>AES</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加密第一步：轮密钥加</a:t>
            </a: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r>
              <a:rPr lang="zh-CN" altLang="en-US" sz="1600" dirty="0">
                <a:solidFill>
                  <a:srgbClr val="121212"/>
                </a:solidFill>
                <a:latin typeface="ＭＳ Ｐゴシック" panose="020B0600070205080204" pitchFamily="50" charset="-128"/>
                <a:ea typeface="ＭＳ Ｐゴシック" panose="020B0600070205080204" pitchFamily="50" charset="-128"/>
              </a:rPr>
              <a:t>加密的明文</a:t>
            </a:r>
            <a:r>
              <a:rPr lang="en-US" altLang="zh-CN" sz="1600" dirty="0">
                <a:solidFill>
                  <a:srgbClr val="121212"/>
                </a:solidFill>
                <a:latin typeface="ＭＳ Ｐゴシック" panose="020B0600070205080204" pitchFamily="50" charset="-128"/>
                <a:ea typeface="ＭＳ Ｐゴシック" panose="020B0600070205080204" pitchFamily="50" charset="-128"/>
              </a:rPr>
              <a:t>16</a:t>
            </a:r>
            <a:r>
              <a:rPr lang="zh-CN" altLang="en-US" sz="1600" dirty="0">
                <a:solidFill>
                  <a:srgbClr val="121212"/>
                </a:solidFill>
                <a:latin typeface="ＭＳ Ｐゴシック" panose="020B0600070205080204" pitchFamily="50" charset="-128"/>
                <a:ea typeface="ＭＳ Ｐゴシック" panose="020B0600070205080204" pitchFamily="50" charset="-128"/>
              </a:rPr>
              <a:t>字节数据排列成</a:t>
            </a:r>
            <a:r>
              <a:rPr lang="en-US" altLang="zh-CN" sz="1600" dirty="0">
                <a:solidFill>
                  <a:srgbClr val="121212"/>
                </a:solidFill>
                <a:latin typeface="ＭＳ Ｐゴシック" panose="020B0600070205080204" pitchFamily="50" charset="-128"/>
                <a:ea typeface="ＭＳ Ｐゴシック" panose="020B0600070205080204" pitchFamily="50" charset="-128"/>
              </a:rPr>
              <a:t>4x4</a:t>
            </a:r>
            <a:r>
              <a:rPr lang="zh-CN" altLang="en-US" sz="1600" dirty="0">
                <a:solidFill>
                  <a:srgbClr val="121212"/>
                </a:solidFill>
                <a:latin typeface="ＭＳ Ｐゴシック" panose="020B0600070205080204" pitchFamily="50" charset="-128"/>
                <a:ea typeface="ＭＳ Ｐゴシック" panose="020B0600070205080204" pitchFamily="50" charset="-128"/>
              </a:rPr>
              <a:t>矩阵</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600" dirty="0">
                <a:solidFill>
                  <a:srgbClr val="121212"/>
                </a:solidFill>
                <a:latin typeface="ＭＳ Ｐゴシック" panose="020B0600070205080204" pitchFamily="50" charset="-128"/>
                <a:ea typeface="ＭＳ Ｐゴシック" panose="020B0600070205080204" pitchFamily="50" charset="-128"/>
              </a:rPr>
              <a:t>     16</a:t>
            </a:r>
            <a:r>
              <a:rPr lang="zh-CN" altLang="en-US" sz="1600" dirty="0">
                <a:solidFill>
                  <a:srgbClr val="121212"/>
                </a:solidFill>
                <a:latin typeface="ＭＳ Ｐゴシック" panose="020B0600070205080204" pitchFamily="50" charset="-128"/>
                <a:ea typeface="ＭＳ Ｐゴシック" panose="020B0600070205080204" pitchFamily="50" charset="-128"/>
              </a:rPr>
              <a:t>字节密钥也排列成</a:t>
            </a:r>
            <a:r>
              <a:rPr lang="en-US" altLang="zh-CN" sz="1600" dirty="0">
                <a:solidFill>
                  <a:srgbClr val="121212"/>
                </a:solidFill>
                <a:latin typeface="ＭＳ Ｐゴシック" panose="020B0600070205080204" pitchFamily="50" charset="-128"/>
                <a:ea typeface="ＭＳ Ｐゴシック" panose="020B0600070205080204" pitchFamily="50" charset="-128"/>
              </a:rPr>
              <a:t>4x4</a:t>
            </a:r>
            <a:r>
              <a:rPr lang="zh-CN" altLang="en-US" sz="1600" dirty="0">
                <a:solidFill>
                  <a:srgbClr val="121212"/>
                </a:solidFill>
                <a:latin typeface="ＭＳ Ｐゴシック" panose="020B0600070205080204" pitchFamily="50" charset="-128"/>
                <a:ea typeface="ＭＳ Ｐゴシック" panose="020B0600070205080204" pitchFamily="50" charset="-128"/>
              </a:rPr>
              <a:t>矩阵</a:t>
            </a:r>
          </a:p>
          <a:p>
            <a:pPr marL="338137" lvl="1" indent="0">
              <a:buNone/>
            </a:pPr>
            <a:endParaRPr lang="en-US" altLang="zh-CN" sz="1400" b="1"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22</a:t>
            </a:fld>
            <a:endParaRPr lang="de-DE" altLang="ja-JP"/>
          </a:p>
        </p:txBody>
      </p:sp>
      <p:pic>
        <p:nvPicPr>
          <p:cNvPr id="2050" name="Picture 2" descr="preview">
            <a:extLst>
              <a:ext uri="{FF2B5EF4-FFF2-40B4-BE49-F238E27FC236}">
                <a16:creationId xmlns:a16="http://schemas.microsoft.com/office/drawing/2014/main" id="{E6171CDD-361E-457A-B57A-15C549827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2204864"/>
            <a:ext cx="4415408"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view">
            <a:extLst>
              <a:ext uri="{FF2B5EF4-FFF2-40B4-BE49-F238E27FC236}">
                <a16:creationId xmlns:a16="http://schemas.microsoft.com/office/drawing/2014/main" id="{CB98DDD8-312D-4EFB-AA9E-618357C47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387677"/>
            <a:ext cx="4343400" cy="1609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eview">
            <a:extLst>
              <a:ext uri="{FF2B5EF4-FFF2-40B4-BE49-F238E27FC236}">
                <a16:creationId xmlns:a16="http://schemas.microsoft.com/office/drawing/2014/main" id="{D108111E-F5D6-4CAE-8E61-E3490E861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007" y="2636912"/>
            <a:ext cx="3238914" cy="259228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8E055551-68DE-4730-81DA-5C6E5647FFBA}"/>
              </a:ext>
            </a:extLst>
          </p:cNvPr>
          <p:cNvSpPr txBox="1"/>
          <p:nvPr/>
        </p:nvSpPr>
        <p:spPr>
          <a:xfrm>
            <a:off x="4935538" y="1905055"/>
            <a:ext cx="4657724" cy="338554"/>
          </a:xfrm>
          <a:prstGeom prst="rect">
            <a:avLst/>
          </a:prstGeom>
          <a:noFill/>
        </p:spPr>
        <p:txBody>
          <a:bodyPr wrap="square">
            <a:spAutoFit/>
          </a:bodyPr>
          <a:lstStyle/>
          <a:p>
            <a:r>
              <a:rPr lang="zh-CN" altLang="en-US" sz="1600" dirty="0">
                <a:solidFill>
                  <a:srgbClr val="121212"/>
                </a:solidFill>
                <a:latin typeface="ＭＳ Ｐゴシック" panose="020B0600070205080204" pitchFamily="50" charset="-128"/>
                <a:ea typeface="ＭＳ Ｐゴシック" panose="020B0600070205080204" pitchFamily="50" charset="-128"/>
              </a:rPr>
              <a:t>两个</a:t>
            </a:r>
            <a:r>
              <a:rPr lang="en-US" altLang="zh-CN" sz="1600" dirty="0">
                <a:solidFill>
                  <a:srgbClr val="121212"/>
                </a:solidFill>
                <a:latin typeface="ＭＳ Ｐゴシック" panose="020B0600070205080204" pitchFamily="50" charset="-128"/>
                <a:ea typeface="ＭＳ Ｐゴシック" panose="020B0600070205080204" pitchFamily="50" charset="-128"/>
              </a:rPr>
              <a:t>4x4</a:t>
            </a:r>
            <a:r>
              <a:rPr lang="zh-CN" altLang="en-US" sz="1600" dirty="0">
                <a:solidFill>
                  <a:srgbClr val="121212"/>
                </a:solidFill>
                <a:latin typeface="ＭＳ Ｐゴシック" panose="020B0600070205080204" pitchFamily="50" charset="-128"/>
                <a:ea typeface="ＭＳ Ｐゴシック" panose="020B0600070205080204" pitchFamily="50" charset="-128"/>
              </a:rPr>
              <a:t>矩阵相加（每个字节相异或）</a:t>
            </a: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6" name="矢印: 右 5">
            <a:extLst>
              <a:ext uri="{FF2B5EF4-FFF2-40B4-BE49-F238E27FC236}">
                <a16:creationId xmlns:a16="http://schemas.microsoft.com/office/drawing/2014/main" id="{B97AC78D-9299-4130-8C0C-7BFAF6E499EA}"/>
              </a:ext>
            </a:extLst>
          </p:cNvPr>
          <p:cNvSpPr/>
          <p:nvPr/>
        </p:nvSpPr>
        <p:spPr>
          <a:xfrm>
            <a:off x="5220072" y="3763779"/>
            <a:ext cx="432048" cy="338554"/>
          </a:xfrm>
          <a:prstGeom prst="rightArrow">
            <a:avLst/>
          </a:prstGeom>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Tree>
    <p:extLst>
      <p:ext uri="{BB962C8B-B14F-4D97-AF65-F5344CB8AC3E}">
        <p14:creationId xmlns:p14="http://schemas.microsoft.com/office/powerpoint/2010/main" val="224091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a:xfrm>
            <a:off x="168275" y="869950"/>
            <a:ext cx="9075513" cy="5592763"/>
          </a:xfrm>
        </p:spPr>
        <p:txBody>
          <a:bodyPr/>
          <a:lstStyle/>
          <a:p>
            <a:r>
              <a:rPr lang="zh-CN" altLang="en-US" b="1" dirty="0">
                <a:solidFill>
                  <a:srgbClr val="121212"/>
                </a:solidFill>
                <a:latin typeface="-apple-system"/>
                <a:ea typeface="ＭＳ Ｐゴシック" panose="020B0600070205080204" pitchFamily="50" charset="-128"/>
              </a:rPr>
              <a:t>加密算法</a:t>
            </a:r>
            <a:endParaRPr lang="en-US" altLang="zh-CN" b="1" dirty="0">
              <a:solidFill>
                <a:srgbClr val="121212"/>
              </a:solidFill>
              <a:latin typeface="-apple-system"/>
              <a:ea typeface="ＭＳ Ｐゴシック" panose="020B0600070205080204" pitchFamily="50" charset="-128"/>
            </a:endParaRPr>
          </a:p>
          <a:p>
            <a:pPr lvl="1">
              <a:buFont typeface="Wingdings" panose="05000000000000000000" pitchFamily="2" charset="2"/>
              <a:buChar char="l"/>
            </a:pPr>
            <a:r>
              <a:rPr lang="en-US" altLang="zh-CN" sz="1800" dirty="0">
                <a:solidFill>
                  <a:srgbClr val="121212"/>
                </a:solidFill>
                <a:latin typeface="ＭＳ Ｐゴシック" panose="020B0600070205080204" pitchFamily="50" charset="-128"/>
                <a:ea typeface="ＭＳ Ｐゴシック" panose="020B0600070205080204" pitchFamily="50" charset="-128"/>
              </a:rPr>
              <a:t>AES128</a:t>
            </a:r>
          </a:p>
          <a:p>
            <a:pPr lvl="2">
              <a:buFont typeface="Wingdings" panose="05000000000000000000" pitchFamily="2" charset="2"/>
              <a:buChar char="Ø"/>
            </a:pPr>
            <a:r>
              <a:rPr lang="en-US" altLang="zh-CN" sz="1600" i="0" dirty="0">
                <a:solidFill>
                  <a:srgbClr val="121212"/>
                </a:solidFill>
                <a:effectLst/>
                <a:latin typeface="ＭＳ Ｐゴシック" panose="020B0600070205080204" pitchFamily="50" charset="-128"/>
                <a:ea typeface="ＭＳ Ｐゴシック" panose="020B0600070205080204" pitchFamily="50" charset="-128"/>
              </a:rPr>
              <a:t>AES</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加密第二步：</a:t>
            </a:r>
            <a:r>
              <a:rPr lang="ja-JP" altLang="en-US" sz="1600" dirty="0">
                <a:solidFill>
                  <a:srgbClr val="121212"/>
                </a:solidFill>
                <a:latin typeface="ＭＳ Ｐゴシック" panose="020B0600070205080204" pitchFamily="50" charset="-128"/>
                <a:ea typeface="ＭＳ Ｐゴシック" panose="020B0600070205080204" pitchFamily="50" charset="-128"/>
              </a:rPr>
              <a:t>字节代替</a:t>
            </a: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23</a:t>
            </a:fld>
            <a:endParaRPr lang="de-DE" altLang="ja-JP"/>
          </a:p>
        </p:txBody>
      </p:sp>
      <p:pic>
        <p:nvPicPr>
          <p:cNvPr id="13" name="図 12">
            <a:extLst>
              <a:ext uri="{FF2B5EF4-FFF2-40B4-BE49-F238E27FC236}">
                <a16:creationId xmlns:a16="http://schemas.microsoft.com/office/drawing/2014/main" id="{2163D2C7-ED06-4114-9ECC-5D248CA05427}"/>
              </a:ext>
            </a:extLst>
          </p:cNvPr>
          <p:cNvPicPr>
            <a:picLocks noChangeAspect="1"/>
          </p:cNvPicPr>
          <p:nvPr/>
        </p:nvPicPr>
        <p:blipFill>
          <a:blip r:embed="rId3"/>
          <a:stretch>
            <a:fillRect/>
          </a:stretch>
        </p:blipFill>
        <p:spPr>
          <a:xfrm>
            <a:off x="673373" y="1912402"/>
            <a:ext cx="6851104" cy="4519826"/>
          </a:xfrm>
          <a:prstGeom prst="rect">
            <a:avLst/>
          </a:prstGeom>
        </p:spPr>
      </p:pic>
    </p:spTree>
    <p:extLst>
      <p:ext uri="{BB962C8B-B14F-4D97-AF65-F5344CB8AC3E}">
        <p14:creationId xmlns:p14="http://schemas.microsoft.com/office/powerpoint/2010/main" val="212913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a:xfrm>
            <a:off x="168275" y="869950"/>
            <a:ext cx="9075513" cy="5592763"/>
          </a:xfrm>
        </p:spPr>
        <p:txBody>
          <a:bodyPr/>
          <a:lstStyle/>
          <a:p>
            <a:r>
              <a:rPr lang="zh-CN" altLang="en-US" b="1" dirty="0">
                <a:solidFill>
                  <a:srgbClr val="121212"/>
                </a:solidFill>
                <a:latin typeface="-apple-system"/>
                <a:ea typeface="ＭＳ Ｐゴシック" panose="020B0600070205080204" pitchFamily="50" charset="-128"/>
              </a:rPr>
              <a:t>加密算法</a:t>
            </a:r>
            <a:endParaRPr lang="en-US" altLang="zh-CN" b="1" dirty="0">
              <a:solidFill>
                <a:srgbClr val="121212"/>
              </a:solidFill>
              <a:latin typeface="-apple-system"/>
              <a:ea typeface="ＭＳ Ｐゴシック" panose="020B0600070205080204" pitchFamily="50" charset="-128"/>
            </a:endParaRPr>
          </a:p>
          <a:p>
            <a:pPr lvl="1">
              <a:buFont typeface="Wingdings" panose="05000000000000000000" pitchFamily="2" charset="2"/>
              <a:buChar char="l"/>
            </a:pPr>
            <a:r>
              <a:rPr lang="en-US" altLang="zh-CN" sz="1800" dirty="0">
                <a:solidFill>
                  <a:srgbClr val="121212"/>
                </a:solidFill>
                <a:latin typeface="ＭＳ Ｐゴシック" panose="020B0600070205080204" pitchFamily="50" charset="-128"/>
                <a:ea typeface="ＭＳ Ｐゴシック" panose="020B0600070205080204" pitchFamily="50" charset="-128"/>
              </a:rPr>
              <a:t>AES128</a:t>
            </a:r>
          </a:p>
          <a:p>
            <a:pPr lvl="2">
              <a:buFont typeface="Wingdings" panose="05000000000000000000" pitchFamily="2" charset="2"/>
              <a:buChar char="Ø"/>
            </a:pPr>
            <a:r>
              <a:rPr lang="en-US" altLang="zh-CN" sz="1600" i="0" dirty="0">
                <a:solidFill>
                  <a:srgbClr val="121212"/>
                </a:solidFill>
                <a:effectLst/>
                <a:latin typeface="ＭＳ Ｐゴシック" panose="020B0600070205080204" pitchFamily="50" charset="-128"/>
                <a:ea typeface="ＭＳ Ｐゴシック" panose="020B0600070205080204" pitchFamily="50" charset="-128"/>
              </a:rPr>
              <a:t>AES</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加密第</a:t>
            </a:r>
            <a:r>
              <a:rPr lang="zh-CN" altLang="en-US" sz="1600" dirty="0">
                <a:solidFill>
                  <a:srgbClr val="121212"/>
                </a:solidFill>
                <a:latin typeface="ＭＳ Ｐゴシック" panose="020B0600070205080204" pitchFamily="50" charset="-128"/>
                <a:ea typeface="ＭＳ Ｐゴシック" panose="020B0600070205080204" pitchFamily="50" charset="-128"/>
              </a:rPr>
              <a:t>三</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步：</a:t>
            </a:r>
            <a:r>
              <a:rPr lang="ja-JP" altLang="en-US" sz="1600" dirty="0">
                <a:solidFill>
                  <a:srgbClr val="121212"/>
                </a:solidFill>
                <a:latin typeface="ＭＳ Ｐゴシック" panose="020B0600070205080204" pitchFamily="50" charset="-128"/>
                <a:ea typeface="ＭＳ Ｐゴシック" panose="020B0600070205080204" pitchFamily="50" charset="-128"/>
              </a:rPr>
              <a:t>行移位</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r>
              <a:rPr lang="en-US" altLang="zh-CN" sz="1600" i="0" dirty="0">
                <a:solidFill>
                  <a:srgbClr val="121212"/>
                </a:solidFill>
                <a:effectLst/>
                <a:latin typeface="ＭＳ Ｐゴシック" panose="020B0600070205080204" pitchFamily="50" charset="-128"/>
                <a:ea typeface="ＭＳ Ｐゴシック" panose="020B0600070205080204" pitchFamily="50" charset="-128"/>
              </a:rPr>
              <a:t>AES</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加密第四步：</a:t>
            </a:r>
            <a:r>
              <a:rPr lang="ja-JP" altLang="en-US" sz="1600" dirty="0">
                <a:solidFill>
                  <a:srgbClr val="121212"/>
                </a:solidFill>
                <a:latin typeface="ＭＳ Ｐゴシック" panose="020B0600070205080204" pitchFamily="50" charset="-128"/>
                <a:ea typeface="ＭＳ Ｐゴシック" panose="020B0600070205080204" pitchFamily="50" charset="-128"/>
              </a:rPr>
              <a:t>列混淆</a:t>
            </a: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24</a:t>
            </a:fld>
            <a:endParaRPr lang="de-DE" altLang="ja-JP"/>
          </a:p>
        </p:txBody>
      </p:sp>
      <p:pic>
        <p:nvPicPr>
          <p:cNvPr id="3074" name="Picture 2" descr="preview">
            <a:extLst>
              <a:ext uri="{FF2B5EF4-FFF2-40B4-BE49-F238E27FC236}">
                <a16:creationId xmlns:a16="http://schemas.microsoft.com/office/drawing/2014/main" id="{BB468AA6-DF71-4AEF-A7CC-5CDD7D32F2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988840"/>
            <a:ext cx="4392488" cy="167997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EC525F40-7363-4604-AEA4-CE3CBFFAA646}"/>
              </a:ext>
            </a:extLst>
          </p:cNvPr>
          <p:cNvSpPr txBox="1"/>
          <p:nvPr/>
        </p:nvSpPr>
        <p:spPr>
          <a:xfrm>
            <a:off x="5205723" y="2348880"/>
            <a:ext cx="3482354" cy="523220"/>
          </a:xfrm>
          <a:prstGeom prst="rect">
            <a:avLst/>
          </a:prstGeom>
          <a:noFill/>
        </p:spPr>
        <p:txBody>
          <a:bodyPr wrap="square">
            <a:spAutoFit/>
          </a:bodyPr>
          <a:lstStyle/>
          <a:p>
            <a:r>
              <a:rPr lang="zh-CN" altLang="en-US" sz="1400" b="0" i="0" dirty="0">
                <a:solidFill>
                  <a:srgbClr val="121212"/>
                </a:solidFill>
                <a:effectLst/>
                <a:latin typeface="ＭＳ Ｐゴシック" panose="020B0600070205080204" pitchFamily="50" charset="-128"/>
                <a:ea typeface="ＭＳ Ｐゴシック" panose="020B0600070205080204" pitchFamily="50" charset="-128"/>
              </a:rPr>
              <a:t>第一行不变，第二行环移</a:t>
            </a:r>
            <a:r>
              <a:rPr lang="en-US" altLang="zh-CN" sz="1400" b="0" i="0" dirty="0">
                <a:solidFill>
                  <a:srgbClr val="121212"/>
                </a:solidFill>
                <a:effectLst/>
                <a:latin typeface="ＭＳ Ｐゴシック" panose="020B0600070205080204" pitchFamily="50" charset="-128"/>
                <a:ea typeface="ＭＳ Ｐゴシック" panose="020B0600070205080204" pitchFamily="50" charset="-128"/>
              </a:rPr>
              <a:t>1</a:t>
            </a:r>
            <a:r>
              <a:rPr lang="zh-CN" altLang="en-US" sz="1400" b="0" i="0" dirty="0">
                <a:solidFill>
                  <a:srgbClr val="121212"/>
                </a:solidFill>
                <a:effectLst/>
                <a:latin typeface="ＭＳ Ｐゴシック" panose="020B0600070205080204" pitchFamily="50" charset="-128"/>
                <a:ea typeface="ＭＳ Ｐゴシック" panose="020B0600070205080204" pitchFamily="50" charset="-128"/>
              </a:rPr>
              <a:t>位，第三行环移</a:t>
            </a:r>
            <a:r>
              <a:rPr lang="en-US" altLang="zh-CN" sz="1400" b="0" i="0" dirty="0">
                <a:solidFill>
                  <a:srgbClr val="121212"/>
                </a:solidFill>
                <a:effectLst/>
                <a:latin typeface="ＭＳ Ｐゴシック" panose="020B0600070205080204" pitchFamily="50" charset="-128"/>
                <a:ea typeface="ＭＳ Ｐゴシック" panose="020B0600070205080204" pitchFamily="50" charset="-128"/>
              </a:rPr>
              <a:t>2</a:t>
            </a:r>
            <a:r>
              <a:rPr lang="zh-CN" altLang="en-US" sz="1400" b="0" i="0" dirty="0">
                <a:solidFill>
                  <a:srgbClr val="121212"/>
                </a:solidFill>
                <a:effectLst/>
                <a:latin typeface="ＭＳ Ｐゴシック" panose="020B0600070205080204" pitchFamily="50" charset="-128"/>
                <a:ea typeface="ＭＳ Ｐゴシック" panose="020B0600070205080204" pitchFamily="50" charset="-128"/>
              </a:rPr>
              <a:t>位，第三行环移</a:t>
            </a:r>
            <a:r>
              <a:rPr lang="en-US" altLang="zh-CN" sz="1400" b="0" i="0" dirty="0">
                <a:solidFill>
                  <a:srgbClr val="121212"/>
                </a:solidFill>
                <a:effectLst/>
                <a:latin typeface="ＭＳ Ｐゴシック" panose="020B0600070205080204" pitchFamily="50" charset="-128"/>
                <a:ea typeface="ＭＳ Ｐゴシック" panose="020B0600070205080204" pitchFamily="50" charset="-128"/>
              </a:rPr>
              <a:t>3</a:t>
            </a:r>
            <a:r>
              <a:rPr lang="zh-CN" altLang="en-US" sz="1400" b="0" i="0" dirty="0">
                <a:solidFill>
                  <a:srgbClr val="121212"/>
                </a:solidFill>
                <a:effectLst/>
                <a:latin typeface="ＭＳ Ｐゴシック" panose="020B0600070205080204" pitchFamily="50" charset="-128"/>
                <a:ea typeface="ＭＳ Ｐゴシック" panose="020B0600070205080204" pitchFamily="50" charset="-128"/>
              </a:rPr>
              <a:t>位。</a:t>
            </a:r>
            <a:endParaRPr lang="ja-JP" altLang="en-US" sz="1400" dirty="0">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87AB02A5-E177-4E91-BB4D-375D22004E8F}"/>
              </a:ext>
            </a:extLst>
          </p:cNvPr>
          <p:cNvSpPr txBox="1"/>
          <p:nvPr/>
        </p:nvSpPr>
        <p:spPr>
          <a:xfrm>
            <a:off x="5652120" y="4459404"/>
            <a:ext cx="3035957" cy="1169551"/>
          </a:xfrm>
          <a:prstGeom prst="rect">
            <a:avLst/>
          </a:prstGeom>
          <a:noFill/>
        </p:spPr>
        <p:txBody>
          <a:bodyPr wrap="square">
            <a:spAutoFit/>
          </a:bodyPr>
          <a:lstStyle/>
          <a:p>
            <a:pPr algn="l">
              <a:buFont typeface="Arial" panose="020B0604020202020204" pitchFamily="34" charset="0"/>
              <a:buChar char="•"/>
            </a:pP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1 * y = y</a:t>
            </a:r>
          </a:p>
          <a:p>
            <a:pPr algn="l">
              <a:buFont typeface="Arial" panose="020B0604020202020204" pitchFamily="34" charset="0"/>
              <a:buChar char="•"/>
            </a:pP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2 * y </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时</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如果 </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y </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的首位为</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0</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，则 </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2 * y = y &lt;&lt; 2 </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 如果 </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y </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的首位为</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1</a:t>
            </a:r>
            <a:r>
              <a:rPr lang="ja-JP" altLang="en-US" sz="1400" b="0" i="0" dirty="0">
                <a:solidFill>
                  <a:srgbClr val="121212"/>
                </a:solidFill>
                <a:effectLst/>
                <a:latin typeface="ＭＳ Ｐゴシック" panose="020B0600070205080204" pitchFamily="50" charset="-128"/>
                <a:ea typeface="ＭＳ Ｐゴシック" panose="020B0600070205080204" pitchFamily="50" charset="-128"/>
              </a:rPr>
              <a:t>，则 </a:t>
            </a: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2 * y = ( (y&lt;&lt;1) &amp; ( (1&lt;&lt;8) - 1) ) ^ (0x1b)</a:t>
            </a:r>
          </a:p>
          <a:p>
            <a:pPr algn="l">
              <a:buFont typeface="Arial" panose="020B0604020202020204" pitchFamily="34" charset="0"/>
              <a:buChar char="•"/>
            </a:pPr>
            <a:r>
              <a:rPr lang="en-US" altLang="ja-JP" sz="1400" b="0" i="0" dirty="0">
                <a:solidFill>
                  <a:srgbClr val="121212"/>
                </a:solidFill>
                <a:effectLst/>
                <a:latin typeface="ＭＳ Ｐゴシック" panose="020B0600070205080204" pitchFamily="50" charset="-128"/>
                <a:ea typeface="ＭＳ Ｐゴシック" panose="020B0600070205080204" pitchFamily="50" charset="-128"/>
              </a:rPr>
              <a:t>3 * y = (2 * y) ^ y</a:t>
            </a:r>
          </a:p>
        </p:txBody>
      </p:sp>
      <p:pic>
        <p:nvPicPr>
          <p:cNvPr id="12" name="図 11">
            <a:extLst>
              <a:ext uri="{FF2B5EF4-FFF2-40B4-BE49-F238E27FC236}">
                <a16:creationId xmlns:a16="http://schemas.microsoft.com/office/drawing/2014/main" id="{7BD3D7FC-6279-4D7C-AE49-AD7138BBFDA3}"/>
              </a:ext>
            </a:extLst>
          </p:cNvPr>
          <p:cNvPicPr>
            <a:picLocks noChangeAspect="1"/>
          </p:cNvPicPr>
          <p:nvPr/>
        </p:nvPicPr>
        <p:blipFill>
          <a:blip r:embed="rId4"/>
          <a:stretch>
            <a:fillRect/>
          </a:stretch>
        </p:blipFill>
        <p:spPr>
          <a:xfrm>
            <a:off x="732731" y="4221120"/>
            <a:ext cx="4666171" cy="1646121"/>
          </a:xfrm>
          <a:prstGeom prst="rect">
            <a:avLst/>
          </a:prstGeom>
        </p:spPr>
      </p:pic>
    </p:spTree>
    <p:extLst>
      <p:ext uri="{BB962C8B-B14F-4D97-AF65-F5344CB8AC3E}">
        <p14:creationId xmlns:p14="http://schemas.microsoft.com/office/powerpoint/2010/main" val="330601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9-11</a:t>
            </a:r>
            <a:r>
              <a:rPr lang="ja-JP" altLang="en-US" b="1" i="0" dirty="0">
                <a:solidFill>
                  <a:srgbClr val="121212"/>
                </a:solidFill>
                <a:effectLst/>
                <a:latin typeface="-apple-system"/>
              </a:rPr>
              <a:t>章 </a:t>
            </a:r>
            <a:r>
              <a:rPr lang="zh-CN" altLang="en-US" dirty="0">
                <a:solidFill>
                  <a:srgbClr val="121212"/>
                </a:solidFill>
                <a:latin typeface="-apple-system"/>
              </a:rPr>
              <a:t>安全确认</a:t>
            </a:r>
            <a:endParaRPr kumimoji="1" lang="ja-JP" altLang="en-US" dirty="0"/>
          </a:p>
        </p:txBody>
      </p:sp>
      <p:sp>
        <p:nvSpPr>
          <p:cNvPr id="3" name="内容占位符 2"/>
          <p:cNvSpPr>
            <a:spLocks noGrp="1"/>
          </p:cNvSpPr>
          <p:nvPr>
            <p:ph idx="1"/>
          </p:nvPr>
        </p:nvSpPr>
        <p:spPr>
          <a:xfrm>
            <a:off x="168275" y="869950"/>
            <a:ext cx="9075513" cy="5592763"/>
          </a:xfrm>
        </p:spPr>
        <p:txBody>
          <a:bodyPr/>
          <a:lstStyle/>
          <a:p>
            <a:r>
              <a:rPr lang="zh-CN" altLang="en-US" b="1" dirty="0">
                <a:solidFill>
                  <a:srgbClr val="121212"/>
                </a:solidFill>
                <a:latin typeface="-apple-system"/>
                <a:ea typeface="ＭＳ Ｐゴシック" panose="020B0600070205080204" pitchFamily="50" charset="-128"/>
              </a:rPr>
              <a:t>加密算法</a:t>
            </a:r>
            <a:endParaRPr lang="en-US" altLang="zh-CN" b="1" dirty="0">
              <a:solidFill>
                <a:srgbClr val="121212"/>
              </a:solidFill>
              <a:latin typeface="-apple-system"/>
              <a:ea typeface="ＭＳ Ｐゴシック" panose="020B0600070205080204" pitchFamily="50" charset="-128"/>
            </a:endParaRPr>
          </a:p>
          <a:p>
            <a:pPr lvl="1">
              <a:buFont typeface="Wingdings" panose="05000000000000000000" pitchFamily="2" charset="2"/>
              <a:buChar char="l"/>
            </a:pPr>
            <a:r>
              <a:rPr lang="en-US" altLang="zh-CN" sz="1800" dirty="0">
                <a:solidFill>
                  <a:srgbClr val="121212"/>
                </a:solidFill>
                <a:latin typeface="ＭＳ Ｐゴシック" panose="020B0600070205080204" pitchFamily="50" charset="-128"/>
                <a:ea typeface="ＭＳ Ｐゴシック" panose="020B0600070205080204" pitchFamily="50" charset="-128"/>
              </a:rPr>
              <a:t>AES128</a:t>
            </a:r>
          </a:p>
          <a:p>
            <a:pPr lvl="2">
              <a:buFont typeface="Wingdings" panose="05000000000000000000" pitchFamily="2" charset="2"/>
              <a:buChar char="Ø"/>
            </a:pPr>
            <a:r>
              <a:rPr lang="en-US" altLang="zh-CN" sz="1600" i="0" dirty="0">
                <a:solidFill>
                  <a:srgbClr val="121212"/>
                </a:solidFill>
                <a:effectLst/>
                <a:latin typeface="ＭＳ Ｐゴシック" panose="020B0600070205080204" pitchFamily="50" charset="-128"/>
                <a:ea typeface="ＭＳ Ｐゴシック" panose="020B0600070205080204" pitchFamily="50" charset="-128"/>
              </a:rPr>
              <a:t>AES</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加密第五步：</a:t>
            </a:r>
            <a:r>
              <a:rPr lang="ja-JP" altLang="en-US" sz="1600" dirty="0">
                <a:solidFill>
                  <a:srgbClr val="121212"/>
                </a:solidFill>
                <a:latin typeface="ＭＳ Ｐゴシック" panose="020B0600070205080204" pitchFamily="50" charset="-128"/>
                <a:ea typeface="ＭＳ Ｐゴシック" panose="020B0600070205080204" pitchFamily="50" charset="-128"/>
              </a:rPr>
              <a:t>轮密钥加</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marL="657225" lvl="2" indent="0">
              <a:buNone/>
            </a:pPr>
            <a:r>
              <a:rPr lang="zh-CN" altLang="en-US" sz="1600" dirty="0">
                <a:solidFill>
                  <a:srgbClr val="121212"/>
                </a:solidFill>
                <a:latin typeface="ＭＳ Ｐゴシック" panose="020B0600070205080204" pitchFamily="50" charset="-128"/>
                <a:ea typeface="ＭＳ Ｐゴシック" panose="020B0600070205080204" pitchFamily="50" charset="-128"/>
              </a:rPr>
              <a:t>原理同第一步，但是密钥是原始密钥生成扩展而来。</a:t>
            </a: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25</a:t>
            </a:fld>
            <a:endParaRPr lang="de-DE" altLang="ja-JP"/>
          </a:p>
        </p:txBody>
      </p:sp>
      <p:pic>
        <p:nvPicPr>
          <p:cNvPr id="4" name="図 3">
            <a:extLst>
              <a:ext uri="{FF2B5EF4-FFF2-40B4-BE49-F238E27FC236}">
                <a16:creationId xmlns:a16="http://schemas.microsoft.com/office/drawing/2014/main" id="{805CBFB1-2CC6-479B-B76B-51F4C5D08E87}"/>
              </a:ext>
            </a:extLst>
          </p:cNvPr>
          <p:cNvPicPr>
            <a:picLocks noChangeAspect="1"/>
          </p:cNvPicPr>
          <p:nvPr/>
        </p:nvPicPr>
        <p:blipFill>
          <a:blip r:embed="rId3"/>
          <a:stretch>
            <a:fillRect/>
          </a:stretch>
        </p:blipFill>
        <p:spPr>
          <a:xfrm>
            <a:off x="827584" y="2302201"/>
            <a:ext cx="4279113" cy="4255762"/>
          </a:xfrm>
          <a:prstGeom prst="rect">
            <a:avLst/>
          </a:prstGeom>
        </p:spPr>
      </p:pic>
      <p:sp>
        <p:nvSpPr>
          <p:cNvPr id="13" name="テキスト ボックス 12">
            <a:extLst>
              <a:ext uri="{FF2B5EF4-FFF2-40B4-BE49-F238E27FC236}">
                <a16:creationId xmlns:a16="http://schemas.microsoft.com/office/drawing/2014/main" id="{274102D6-8041-47A6-91EF-F7958E63F3CB}"/>
              </a:ext>
            </a:extLst>
          </p:cNvPr>
          <p:cNvSpPr txBox="1"/>
          <p:nvPr/>
        </p:nvSpPr>
        <p:spPr>
          <a:xfrm>
            <a:off x="5373859" y="2605520"/>
            <a:ext cx="3528392" cy="1754326"/>
          </a:xfrm>
          <a:prstGeom prst="rect">
            <a:avLst/>
          </a:prstGeom>
          <a:noFill/>
        </p:spPr>
        <p:txBody>
          <a:bodyPr wrap="square">
            <a:spAutoFit/>
          </a:bodyPr>
          <a:lstStyle/>
          <a:p>
            <a:pPr algn="l"/>
            <a:r>
              <a:rPr lang="ja-JP" altLang="en-US" sz="1200" i="0" dirty="0">
                <a:solidFill>
                  <a:srgbClr val="121212"/>
                </a:solidFill>
                <a:effectLst/>
                <a:latin typeface="ＭＳ Ｐゴシック" panose="020B0600070205080204" pitchFamily="50" charset="-128"/>
                <a:ea typeface="ＭＳ Ｐゴシック" panose="020B0600070205080204" pitchFamily="50" charset="-128"/>
              </a:rPr>
              <a:t>密钥扩展过程说明</a:t>
            </a:r>
            <a:r>
              <a:rPr lang="ja-JP" altLang="en-US" sz="1200" b="1" i="0" dirty="0">
                <a:solidFill>
                  <a:srgbClr val="121212"/>
                </a:solidFill>
                <a:effectLst/>
                <a:latin typeface="ＭＳ Ｐゴシック" panose="020B0600070205080204" pitchFamily="50" charset="-128"/>
                <a:ea typeface="ＭＳ Ｐゴシック" panose="020B0600070205080204" pitchFamily="50" charset="-128"/>
              </a:rPr>
              <a:t>：</a:t>
            </a:r>
            <a:endParaRPr lang="ja-JP" altLang="en-US" sz="1200" b="0" i="0" dirty="0">
              <a:solidFill>
                <a:srgbClr val="121212"/>
              </a:solidFill>
              <a:effectLst/>
              <a:latin typeface="ＭＳ Ｐゴシック" panose="020B0600070205080204" pitchFamily="50" charset="-128"/>
              <a:ea typeface="ＭＳ Ｐゴシック" panose="020B0600070205080204" pitchFamily="50" charset="-128"/>
            </a:endParaRP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1) </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将</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原始</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密钥按图</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(a)</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的格式排列，其中</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k0</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k1</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k15</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依次表示</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原始</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密钥的一个字节；排列后用</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4</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个</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32</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比特的字表示，分别记为</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w[0]</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w[1]</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w[2]</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w[3]</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2) </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按照如下方式，依次求解</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w[j]</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，其中</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j</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是整数并且属于</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[4,43]</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3) </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若</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j%4=0,</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则</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w[j]=w[j-4]⊕g(w[j-1]),</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否则</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w[j]=w[j-4]⊕w[j-1]</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a:t>
            </a:r>
          </a:p>
        </p:txBody>
      </p:sp>
      <p:sp>
        <p:nvSpPr>
          <p:cNvPr id="14" name="テキスト ボックス 13">
            <a:extLst>
              <a:ext uri="{FF2B5EF4-FFF2-40B4-BE49-F238E27FC236}">
                <a16:creationId xmlns:a16="http://schemas.microsoft.com/office/drawing/2014/main" id="{5A7335DD-7318-4CC5-B0EE-97B24B7896A6}"/>
              </a:ext>
            </a:extLst>
          </p:cNvPr>
          <p:cNvSpPr txBox="1"/>
          <p:nvPr/>
        </p:nvSpPr>
        <p:spPr>
          <a:xfrm>
            <a:off x="5410624" y="4496756"/>
            <a:ext cx="3528392" cy="830997"/>
          </a:xfrm>
          <a:prstGeom prst="rect">
            <a:avLst/>
          </a:prstGeom>
          <a:noFill/>
        </p:spPr>
        <p:txBody>
          <a:bodyPr wrap="square">
            <a:spAutoFit/>
          </a:bodyPr>
          <a:lstStyle/>
          <a:p>
            <a:pPr algn="l"/>
            <a:r>
              <a:rPr lang="zh-CN" altLang="en-US" sz="1200" i="0" dirty="0">
                <a:solidFill>
                  <a:srgbClr val="121212"/>
                </a:solidFill>
                <a:effectLst/>
                <a:latin typeface="ＭＳ Ｐゴシック" panose="020B0600070205080204" pitchFamily="50" charset="-128"/>
                <a:ea typeface="ＭＳ Ｐゴシック" panose="020B0600070205080204" pitchFamily="50" charset="-128"/>
              </a:rPr>
              <a:t>函数</a:t>
            </a:r>
            <a:r>
              <a:rPr lang="en-US" altLang="zh-CN" sz="1200" i="0" dirty="0">
                <a:solidFill>
                  <a:srgbClr val="121212"/>
                </a:solidFill>
                <a:effectLst/>
                <a:latin typeface="ＭＳ Ｐゴシック" panose="020B0600070205080204" pitchFamily="50" charset="-128"/>
                <a:ea typeface="ＭＳ Ｐゴシック" panose="020B0600070205080204" pitchFamily="50" charset="-128"/>
              </a:rPr>
              <a:t>g</a:t>
            </a:r>
            <a:r>
              <a:rPr lang="zh-CN" altLang="en-US" sz="1200" i="0" dirty="0">
                <a:solidFill>
                  <a:srgbClr val="121212"/>
                </a:solidFill>
                <a:effectLst/>
                <a:latin typeface="ＭＳ Ｐゴシック" panose="020B0600070205080204" pitchFamily="50" charset="-128"/>
                <a:ea typeface="ＭＳ Ｐゴシック" panose="020B0600070205080204" pitchFamily="50" charset="-128"/>
              </a:rPr>
              <a:t>的流程说明</a:t>
            </a:r>
            <a:r>
              <a:rPr lang="ja-JP" altLang="en-US" sz="1200" i="0" dirty="0">
                <a:solidFill>
                  <a:srgbClr val="121212"/>
                </a:solidFill>
                <a:effectLst/>
                <a:latin typeface="ＭＳ Ｐゴシック" panose="020B0600070205080204" pitchFamily="50" charset="-128"/>
                <a:ea typeface="ＭＳ Ｐゴシック" panose="020B0600070205080204" pitchFamily="50" charset="-128"/>
              </a:rPr>
              <a:t>：</a:t>
            </a: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1)</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将</a:t>
            </a:r>
            <a:r>
              <a:rPr lang="en-US" altLang="zh-CN" sz="1200" b="0" i="0" dirty="0">
                <a:solidFill>
                  <a:srgbClr val="121212"/>
                </a:solidFill>
                <a:effectLst/>
                <a:latin typeface="ＭＳ Ｐゴシック" panose="020B0600070205080204" pitchFamily="50" charset="-128"/>
                <a:ea typeface="ＭＳ Ｐゴシック" panose="020B0600070205080204" pitchFamily="50" charset="-128"/>
              </a:rPr>
              <a:t>w</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循环左移</a:t>
            </a:r>
            <a:r>
              <a:rPr lang="en-US" altLang="zh-CN" sz="1200" b="0" i="0" dirty="0">
                <a:solidFill>
                  <a:srgbClr val="121212"/>
                </a:solidFill>
                <a:effectLst/>
                <a:latin typeface="ＭＳ Ｐゴシック" panose="020B0600070205080204" pitchFamily="50" charset="-128"/>
                <a:ea typeface="ＭＳ Ｐゴシック" panose="020B0600070205080204" pitchFamily="50" charset="-128"/>
              </a:rPr>
              <a:t>8</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比特；</a:t>
            </a:r>
            <a:endParaRPr lang="en-US" altLang="zh-CN" sz="1200" b="0" i="0" dirty="0">
              <a:solidFill>
                <a:srgbClr val="121212"/>
              </a:solidFill>
              <a:effectLst/>
              <a:latin typeface="ＭＳ Ｐゴシック" panose="020B0600070205080204" pitchFamily="50" charset="-128"/>
              <a:ea typeface="ＭＳ Ｐゴシック" panose="020B0600070205080204" pitchFamily="50" charset="-128"/>
            </a:endParaRP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2)</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每个字节做</a:t>
            </a:r>
            <a:r>
              <a:rPr lang="zh-CN" altLang="en-US" sz="1200" dirty="0">
                <a:solidFill>
                  <a:srgbClr val="121212"/>
                </a:solidFill>
                <a:latin typeface="ＭＳ Ｐゴシック" panose="020B0600070205080204" pitchFamily="50" charset="-128"/>
                <a:ea typeface="ＭＳ Ｐゴシック" panose="020B0600070205080204" pitchFamily="50" charset="-128"/>
              </a:rPr>
              <a:t>字节替换</a:t>
            </a:r>
            <a:r>
              <a:rPr lang="zh-CN" altLang="en-US" sz="1200" b="0" i="0" dirty="0">
                <a:solidFill>
                  <a:srgbClr val="121212"/>
                </a:solidFill>
                <a:effectLst/>
                <a:latin typeface="ＭＳ Ｐゴシック" panose="020B0600070205080204" pitchFamily="50" charset="-128"/>
                <a:ea typeface="ＭＳ Ｐゴシック" panose="020B0600070205080204" pitchFamily="50" charset="-128"/>
              </a:rPr>
              <a:t>；</a:t>
            </a:r>
            <a:endParaRPr lang="en-US" altLang="zh-CN" sz="1200" b="0" i="0" dirty="0">
              <a:solidFill>
                <a:srgbClr val="121212"/>
              </a:solidFill>
              <a:effectLst/>
              <a:latin typeface="ＭＳ Ｐゴシック" panose="020B0600070205080204" pitchFamily="50" charset="-128"/>
              <a:ea typeface="ＭＳ Ｐゴシック" panose="020B0600070205080204" pitchFamily="50" charset="-128"/>
            </a:endParaRPr>
          </a:p>
          <a:p>
            <a:pPr algn="l"/>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3)</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与</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32</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比特的常量（</a:t>
            </a:r>
            <a:r>
              <a:rPr lang="en-US" altLang="ja-JP" sz="1200" b="0" i="0" dirty="0">
                <a:solidFill>
                  <a:srgbClr val="121212"/>
                </a:solidFill>
                <a:effectLst/>
                <a:latin typeface="ＭＳ Ｐゴシック" panose="020B0600070205080204" pitchFamily="50" charset="-128"/>
                <a:ea typeface="ＭＳ Ｐゴシック" panose="020B0600070205080204" pitchFamily="50" charset="-128"/>
              </a:rPr>
              <a:t>RC[j/4],0,0,0</a:t>
            </a:r>
            <a:r>
              <a:rPr lang="ja-JP" altLang="en-US" sz="1200" b="0" i="0" dirty="0">
                <a:solidFill>
                  <a:srgbClr val="121212"/>
                </a:solidFill>
                <a:effectLst/>
                <a:latin typeface="ＭＳ Ｐゴシック" panose="020B0600070205080204" pitchFamily="50" charset="-128"/>
                <a:ea typeface="ＭＳ Ｐゴシック" panose="020B0600070205080204" pitchFamily="50" charset="-128"/>
              </a:rPr>
              <a:t>）进行异或</a:t>
            </a:r>
          </a:p>
        </p:txBody>
      </p:sp>
      <p:pic>
        <p:nvPicPr>
          <p:cNvPr id="8" name="図 7">
            <a:extLst>
              <a:ext uri="{FF2B5EF4-FFF2-40B4-BE49-F238E27FC236}">
                <a16:creationId xmlns:a16="http://schemas.microsoft.com/office/drawing/2014/main" id="{7AD3B375-5D43-4CC0-A2B9-EEA946EECA44}"/>
              </a:ext>
            </a:extLst>
          </p:cNvPr>
          <p:cNvPicPr>
            <a:picLocks noChangeAspect="1"/>
          </p:cNvPicPr>
          <p:nvPr/>
        </p:nvPicPr>
        <p:blipFill>
          <a:blip r:embed="rId4"/>
          <a:stretch>
            <a:fillRect/>
          </a:stretch>
        </p:blipFill>
        <p:spPr>
          <a:xfrm>
            <a:off x="5383806" y="5509047"/>
            <a:ext cx="3528392" cy="647700"/>
          </a:xfrm>
          <a:prstGeom prst="rect">
            <a:avLst/>
          </a:prstGeom>
        </p:spPr>
      </p:pic>
    </p:spTree>
    <p:extLst>
      <p:ext uri="{BB962C8B-B14F-4D97-AF65-F5344CB8AC3E}">
        <p14:creationId xmlns:p14="http://schemas.microsoft.com/office/powerpoint/2010/main" val="1028910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en-US" altLang="ja-JP" b="0" i="0" dirty="0">
                <a:solidFill>
                  <a:srgbClr val="121212"/>
                </a:solidFill>
                <a:effectLst/>
                <a:latin typeface="-apple-system"/>
              </a:rPr>
              <a:t>TARA</a:t>
            </a:r>
          </a:p>
          <a:p>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657225" lvl="2" indent="0">
              <a:buNone/>
            </a:pPr>
            <a:r>
              <a:rPr lang="zh-CN" altLang="en-US" sz="1600" b="0" i="0" dirty="0">
                <a:solidFill>
                  <a:srgbClr val="121212"/>
                </a:solidFill>
                <a:effectLst/>
                <a:latin typeface="-apple-system"/>
              </a:rPr>
              <a:t>风险分析通常又被称为</a:t>
            </a:r>
            <a:r>
              <a:rPr lang="en-US" altLang="zh-CN" sz="1600" b="0" i="0" dirty="0">
                <a:solidFill>
                  <a:srgbClr val="121212"/>
                </a:solidFill>
                <a:effectLst/>
                <a:latin typeface="-apple-system"/>
              </a:rPr>
              <a:t>TARA</a:t>
            </a:r>
            <a:r>
              <a:rPr lang="zh-CN" altLang="en-US" sz="1600" b="0" i="0" dirty="0">
                <a:solidFill>
                  <a:srgbClr val="121212"/>
                </a:solidFill>
                <a:effectLst/>
                <a:latin typeface="-apple-system"/>
              </a:rPr>
              <a:t>（</a:t>
            </a:r>
            <a:r>
              <a:rPr lang="en-US" altLang="zh-CN" sz="1600" b="0" i="0" dirty="0">
                <a:solidFill>
                  <a:srgbClr val="121212"/>
                </a:solidFill>
                <a:effectLst/>
                <a:latin typeface="-apple-system"/>
              </a:rPr>
              <a:t>Threat Analysis and Risk Assessment)</a:t>
            </a:r>
            <a:r>
              <a:rPr lang="zh-CN" altLang="en-US" sz="1600" b="0" i="0" dirty="0">
                <a:solidFill>
                  <a:srgbClr val="121212"/>
                </a:solidFill>
                <a:effectLst/>
                <a:latin typeface="-apple-system"/>
              </a:rPr>
              <a:t>，目的是在车辆产品开发早期识别</a:t>
            </a:r>
            <a:r>
              <a:rPr lang="zh-CN" altLang="en-US" sz="1600" b="1" i="0" dirty="0">
                <a:solidFill>
                  <a:srgbClr val="121212"/>
                </a:solidFill>
                <a:effectLst/>
                <a:latin typeface="-apple-system"/>
              </a:rPr>
              <a:t>潜在的威胁和安全漏洞</a:t>
            </a:r>
            <a:r>
              <a:rPr lang="zh-CN" altLang="en-US" sz="1600" b="0" i="0" dirty="0">
                <a:solidFill>
                  <a:srgbClr val="121212"/>
                </a:solidFill>
                <a:effectLst/>
                <a:latin typeface="-apple-system"/>
              </a:rPr>
              <a:t>，再综合考虑攻击可行性、影响等级等因素，确定系统可能存在的风险及其风险等级，从而得出相应的</a:t>
            </a:r>
            <a:r>
              <a:rPr lang="zh-CN" altLang="en-US" sz="1600" b="1" i="0" dirty="0">
                <a:solidFill>
                  <a:srgbClr val="121212"/>
                </a:solidFill>
                <a:effectLst/>
                <a:latin typeface="-apple-system"/>
              </a:rPr>
              <a:t>网络安全目标</a:t>
            </a:r>
            <a:r>
              <a:rPr lang="zh-CN" altLang="en-US" sz="1600" b="0" i="0" dirty="0">
                <a:solidFill>
                  <a:srgbClr val="121212"/>
                </a:solidFill>
                <a:effectLst/>
                <a:latin typeface="-apple-system"/>
              </a:rPr>
              <a:t>，为后续形成</a:t>
            </a:r>
            <a:r>
              <a:rPr lang="zh-CN" altLang="en-US" sz="1600" b="1" i="0" dirty="0">
                <a:solidFill>
                  <a:srgbClr val="121212"/>
                </a:solidFill>
                <a:effectLst/>
                <a:latin typeface="-apple-system"/>
              </a:rPr>
              <a:t>网络安全需求</a:t>
            </a:r>
            <a:r>
              <a:rPr lang="zh-CN" altLang="en-US" sz="1600" b="0" i="0" dirty="0">
                <a:solidFill>
                  <a:srgbClr val="121212"/>
                </a:solidFill>
                <a:effectLst/>
                <a:latin typeface="-apple-system"/>
              </a:rPr>
              <a:t>，输入给设计开发提供基础。风险评估是以往软件开发流程中所没有的一项活动，因此在对项目实施网络安全时，风险评估是一个明确的</a:t>
            </a:r>
            <a:r>
              <a:rPr lang="zh-CN" altLang="en-US" sz="1600" b="1" i="0" dirty="0">
                <a:solidFill>
                  <a:srgbClr val="121212"/>
                </a:solidFill>
                <a:effectLst/>
                <a:latin typeface="-apple-system"/>
              </a:rPr>
              <a:t>工作增量</a:t>
            </a:r>
            <a:r>
              <a:rPr lang="zh-CN" altLang="en-US" sz="1600" b="0" i="0" dirty="0">
                <a:solidFill>
                  <a:srgbClr val="121212"/>
                </a:solidFill>
                <a:effectLst/>
                <a:latin typeface="-apple-system"/>
              </a:rPr>
              <a:t>。</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marL="657225" lvl="2" indent="0">
              <a:buNone/>
            </a:pPr>
            <a:r>
              <a:rPr lang="ja-JP" altLang="en-US" sz="1600" b="0" i="0" dirty="0">
                <a:solidFill>
                  <a:srgbClr val="121212"/>
                </a:solidFill>
                <a:effectLst/>
                <a:latin typeface="-apple-system"/>
              </a:rPr>
              <a:t>在</a:t>
            </a:r>
            <a:r>
              <a:rPr lang="en-US" altLang="ja-JP" sz="1600" b="0" i="0" dirty="0">
                <a:solidFill>
                  <a:srgbClr val="121212"/>
                </a:solidFill>
                <a:effectLst/>
                <a:latin typeface="-apple-system"/>
              </a:rPr>
              <a:t>21434</a:t>
            </a:r>
            <a:r>
              <a:rPr lang="ja-JP" altLang="en-US" sz="1600" b="0" i="0" dirty="0">
                <a:solidFill>
                  <a:srgbClr val="121212"/>
                </a:solidFill>
                <a:effectLst/>
                <a:latin typeface="-apple-system"/>
              </a:rPr>
              <a:t>中，</a:t>
            </a:r>
            <a:r>
              <a:rPr lang="en-US" altLang="zh-CN" sz="1600" b="0" i="0" dirty="0">
                <a:solidFill>
                  <a:srgbClr val="121212"/>
                </a:solidFill>
                <a:effectLst/>
                <a:latin typeface="-apple-system"/>
              </a:rPr>
              <a:t>TARA</a:t>
            </a:r>
            <a:r>
              <a:rPr lang="zh-CN" altLang="en-US" sz="1600" b="0" i="0" dirty="0">
                <a:solidFill>
                  <a:srgbClr val="121212"/>
                </a:solidFill>
                <a:effectLst/>
                <a:latin typeface="-apple-system"/>
              </a:rPr>
              <a:t>分析的</a:t>
            </a:r>
            <a:r>
              <a:rPr lang="en-US" altLang="zh-CN" sz="1600" b="0" i="0" dirty="0">
                <a:solidFill>
                  <a:srgbClr val="121212"/>
                </a:solidFill>
                <a:effectLst/>
                <a:latin typeface="-apple-system"/>
              </a:rPr>
              <a:t>7</a:t>
            </a:r>
            <a:r>
              <a:rPr lang="zh-CN" altLang="en-US" sz="1600" b="0" i="0" dirty="0">
                <a:solidFill>
                  <a:srgbClr val="121212"/>
                </a:solidFill>
                <a:effectLst/>
                <a:latin typeface="-apple-system"/>
              </a:rPr>
              <a:t>个必要的步骤：                                                                             </a:t>
            </a:r>
            <a:r>
              <a:rPr lang="en-US" altLang="zh-CN" sz="1600" b="0" i="0" dirty="0">
                <a:solidFill>
                  <a:srgbClr val="121212"/>
                </a:solidFill>
                <a:effectLst/>
                <a:latin typeface="-apple-system"/>
              </a:rPr>
              <a:t>	</a:t>
            </a:r>
          </a:p>
          <a:p>
            <a:pPr lvl="3">
              <a:lnSpc>
                <a:spcPct val="150000"/>
              </a:lnSpc>
            </a:pPr>
            <a:r>
              <a:rPr lang="zh-CN" altLang="en-US" sz="1200" b="0" i="0" dirty="0">
                <a:solidFill>
                  <a:srgbClr val="323232"/>
                </a:solidFill>
                <a:effectLst/>
                <a:latin typeface="PingFang SC"/>
              </a:rPr>
              <a:t> 资产定义</a:t>
            </a:r>
          </a:p>
          <a:p>
            <a:pPr lvl="3">
              <a:lnSpc>
                <a:spcPct val="150000"/>
              </a:lnSpc>
            </a:pPr>
            <a:r>
              <a:rPr lang="zh-CN" altLang="en-US" sz="1200" b="0" i="0" dirty="0">
                <a:solidFill>
                  <a:srgbClr val="323232"/>
                </a:solidFill>
                <a:effectLst/>
                <a:latin typeface="PingFang SC"/>
              </a:rPr>
              <a:t>威胁场景分析</a:t>
            </a:r>
          </a:p>
          <a:p>
            <a:pPr lvl="3">
              <a:lnSpc>
                <a:spcPct val="150000"/>
              </a:lnSpc>
            </a:pPr>
            <a:r>
              <a:rPr lang="zh-CN" altLang="en-US" sz="1200" b="0" i="0" dirty="0">
                <a:solidFill>
                  <a:srgbClr val="323232"/>
                </a:solidFill>
                <a:effectLst/>
                <a:latin typeface="PingFang SC"/>
              </a:rPr>
              <a:t>影响等级</a:t>
            </a:r>
          </a:p>
          <a:p>
            <a:pPr lvl="3">
              <a:lnSpc>
                <a:spcPct val="150000"/>
              </a:lnSpc>
            </a:pPr>
            <a:r>
              <a:rPr lang="zh-CN" altLang="en-US" sz="1200" b="0" i="0" dirty="0">
                <a:solidFill>
                  <a:srgbClr val="323232"/>
                </a:solidFill>
                <a:effectLst/>
                <a:latin typeface="PingFang SC"/>
              </a:rPr>
              <a:t>攻击路径分析</a:t>
            </a:r>
          </a:p>
          <a:p>
            <a:pPr lvl="3">
              <a:lnSpc>
                <a:spcPct val="150000"/>
              </a:lnSpc>
            </a:pPr>
            <a:r>
              <a:rPr lang="zh-CN" altLang="en-US" sz="1200" b="0" i="0" dirty="0">
                <a:solidFill>
                  <a:srgbClr val="323232"/>
                </a:solidFill>
                <a:effectLst/>
                <a:latin typeface="PingFang SC"/>
              </a:rPr>
              <a:t>攻击可行性等级</a:t>
            </a:r>
          </a:p>
          <a:p>
            <a:pPr lvl="3">
              <a:lnSpc>
                <a:spcPct val="150000"/>
              </a:lnSpc>
            </a:pPr>
            <a:r>
              <a:rPr lang="zh-CN" altLang="en-US" sz="1200" b="0" i="0" dirty="0">
                <a:solidFill>
                  <a:srgbClr val="323232"/>
                </a:solidFill>
                <a:effectLst/>
                <a:latin typeface="PingFang SC"/>
              </a:rPr>
              <a:t>风险确定</a:t>
            </a:r>
          </a:p>
          <a:p>
            <a:pPr lvl="3">
              <a:lnSpc>
                <a:spcPct val="150000"/>
              </a:lnSpc>
            </a:pPr>
            <a:r>
              <a:rPr lang="zh-CN" altLang="en-US" sz="1200" b="0" i="0" dirty="0">
                <a:solidFill>
                  <a:srgbClr val="323232"/>
                </a:solidFill>
                <a:effectLst/>
                <a:latin typeface="PingFang SC"/>
              </a:rPr>
              <a:t>风险处置决策</a:t>
            </a: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26</a:t>
            </a:fld>
            <a:endParaRPr lang="de-DE" altLang="ja-JP"/>
          </a:p>
        </p:txBody>
      </p:sp>
    </p:spTree>
    <p:extLst>
      <p:ext uri="{BB962C8B-B14F-4D97-AF65-F5344CB8AC3E}">
        <p14:creationId xmlns:p14="http://schemas.microsoft.com/office/powerpoint/2010/main" val="2526669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ja-JP" altLang="en-US" sz="1400" b="1" i="0" dirty="0">
                <a:solidFill>
                  <a:srgbClr val="121212"/>
                </a:solidFill>
                <a:effectLst/>
                <a:latin typeface="-apple-system"/>
              </a:rPr>
              <a:t>资产定义</a:t>
            </a:r>
            <a:endParaRPr lang="en-US" altLang="zh-CN" sz="1400" b="1"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27</a:t>
            </a:fld>
            <a:endParaRPr lang="de-DE" altLang="ja-JP"/>
          </a:p>
        </p:txBody>
      </p:sp>
      <p:pic>
        <p:nvPicPr>
          <p:cNvPr id="6" name="図 5">
            <a:extLst>
              <a:ext uri="{FF2B5EF4-FFF2-40B4-BE49-F238E27FC236}">
                <a16:creationId xmlns:a16="http://schemas.microsoft.com/office/drawing/2014/main" id="{A12CD376-B224-4A07-A05B-D57DD557C5F7}"/>
              </a:ext>
            </a:extLst>
          </p:cNvPr>
          <p:cNvPicPr>
            <a:picLocks noChangeAspect="1"/>
          </p:cNvPicPr>
          <p:nvPr/>
        </p:nvPicPr>
        <p:blipFill>
          <a:blip r:embed="rId3"/>
          <a:stretch>
            <a:fillRect/>
          </a:stretch>
        </p:blipFill>
        <p:spPr>
          <a:xfrm>
            <a:off x="1115616" y="1153020"/>
            <a:ext cx="5760640" cy="5330004"/>
          </a:xfrm>
          <a:prstGeom prst="rect">
            <a:avLst/>
          </a:prstGeom>
        </p:spPr>
      </p:pic>
    </p:spTree>
    <p:extLst>
      <p:ext uri="{BB962C8B-B14F-4D97-AF65-F5344CB8AC3E}">
        <p14:creationId xmlns:p14="http://schemas.microsoft.com/office/powerpoint/2010/main" val="523927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威胁场景分析</a:t>
            </a: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28</a:t>
            </a:fld>
            <a:endParaRPr lang="de-DE" altLang="ja-JP"/>
          </a:p>
        </p:txBody>
      </p:sp>
      <p:pic>
        <p:nvPicPr>
          <p:cNvPr id="8" name="図 7">
            <a:extLst>
              <a:ext uri="{FF2B5EF4-FFF2-40B4-BE49-F238E27FC236}">
                <a16:creationId xmlns:a16="http://schemas.microsoft.com/office/drawing/2014/main" id="{D1D8E08D-9B2A-4F7B-91BA-1622BED56D81}"/>
              </a:ext>
            </a:extLst>
          </p:cNvPr>
          <p:cNvPicPr>
            <a:picLocks noChangeAspect="1"/>
          </p:cNvPicPr>
          <p:nvPr/>
        </p:nvPicPr>
        <p:blipFill>
          <a:blip r:embed="rId3"/>
          <a:stretch>
            <a:fillRect/>
          </a:stretch>
        </p:blipFill>
        <p:spPr>
          <a:xfrm>
            <a:off x="947231" y="1124744"/>
            <a:ext cx="6330847" cy="5390786"/>
          </a:xfrm>
          <a:prstGeom prst="rect">
            <a:avLst/>
          </a:prstGeom>
        </p:spPr>
      </p:pic>
      <p:pic>
        <p:nvPicPr>
          <p:cNvPr id="10" name="図 9">
            <a:extLst>
              <a:ext uri="{FF2B5EF4-FFF2-40B4-BE49-F238E27FC236}">
                <a16:creationId xmlns:a16="http://schemas.microsoft.com/office/drawing/2014/main" id="{E7205A24-B6D7-455F-9F17-7B7A994F511F}"/>
              </a:ext>
            </a:extLst>
          </p:cNvPr>
          <p:cNvPicPr>
            <a:picLocks noChangeAspect="1"/>
          </p:cNvPicPr>
          <p:nvPr/>
        </p:nvPicPr>
        <p:blipFill>
          <a:blip r:embed="rId4"/>
          <a:stretch>
            <a:fillRect/>
          </a:stretch>
        </p:blipFill>
        <p:spPr>
          <a:xfrm>
            <a:off x="416933" y="2132856"/>
            <a:ext cx="8306959" cy="2534004"/>
          </a:xfrm>
          <a:prstGeom prst="rect">
            <a:avLst/>
          </a:prstGeom>
        </p:spPr>
      </p:pic>
    </p:spTree>
    <p:extLst>
      <p:ext uri="{BB962C8B-B14F-4D97-AF65-F5344CB8AC3E}">
        <p14:creationId xmlns:p14="http://schemas.microsoft.com/office/powerpoint/2010/main" val="1600692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4</a:t>
            </a:r>
            <a:r>
              <a:rPr lang="ja-JP" altLang="en-US" b="1" i="0" dirty="0">
                <a:solidFill>
                  <a:srgbClr val="121212"/>
                </a:solidFill>
                <a:effectLst/>
                <a:latin typeface="-apple-system"/>
              </a:rPr>
              <a:t>章 总则</a:t>
            </a:r>
            <a:endParaRPr kumimoji="1" lang="ja-JP" altLang="en-US" dirty="0"/>
          </a:p>
        </p:txBody>
      </p:sp>
      <p:sp>
        <p:nvSpPr>
          <p:cNvPr id="3" name="内容占位符 2"/>
          <p:cNvSpPr>
            <a:spLocks noGrp="1"/>
          </p:cNvSpPr>
          <p:nvPr>
            <p:ph idx="1"/>
          </p:nvPr>
        </p:nvSpPr>
        <p:spPr/>
        <p:txBody>
          <a:bodyPr/>
          <a:lstStyle/>
          <a:p>
            <a:r>
              <a:rPr lang="zh-CN" altLang="en-US" b="1" i="0" dirty="0">
                <a:solidFill>
                  <a:srgbClr val="121212"/>
                </a:solidFill>
                <a:effectLst/>
                <a:latin typeface="-apple-system"/>
              </a:rPr>
              <a:t>研究对象和范围</a:t>
            </a:r>
            <a:endParaRPr lang="en-US" altLang="zh-CN" b="1" i="0" dirty="0">
              <a:solidFill>
                <a:srgbClr val="121212"/>
              </a:solidFill>
              <a:effectLst/>
              <a:latin typeface="-apple-system"/>
            </a:endParaRPr>
          </a:p>
          <a:p>
            <a:pPr marL="0" indent="0">
              <a:buNone/>
            </a:pPr>
            <a:r>
              <a:rPr lang="en-US" altLang="zh-CN" sz="1800" b="1" dirty="0">
                <a:solidFill>
                  <a:srgbClr val="121212"/>
                </a:solidFill>
                <a:latin typeface="-apple-system"/>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相关项</a:t>
            </a:r>
            <a:r>
              <a:rPr lang="en-US" altLang="zh-CN" sz="1800" dirty="0">
                <a:solidFill>
                  <a:srgbClr val="121212"/>
                </a:solidFill>
                <a:latin typeface="ＭＳ Ｐゴシック" panose="020B0600070205080204" pitchFamily="50" charset="-128"/>
                <a:ea typeface="ＭＳ Ｐゴシック" panose="020B0600070205080204" pitchFamily="50" charset="-128"/>
              </a:rPr>
              <a:t>(item):</a:t>
            </a: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实现整车特定功能的相关电子器件和软件。</a:t>
            </a: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在</a:t>
            </a:r>
            <a:r>
              <a:rPr lang="en-US" altLang="zh-CN" sz="1800" dirty="0">
                <a:solidFill>
                  <a:srgbClr val="121212"/>
                </a:solidFill>
                <a:latin typeface="ＭＳ Ｐゴシック" panose="020B0600070205080204" pitchFamily="50" charset="-128"/>
                <a:ea typeface="ＭＳ Ｐゴシック" panose="020B0600070205080204" pitchFamily="50" charset="-128"/>
              </a:rPr>
              <a:t>21434</a:t>
            </a:r>
            <a:r>
              <a:rPr lang="zh-CN" altLang="en-US" sz="1800" dirty="0">
                <a:solidFill>
                  <a:srgbClr val="121212"/>
                </a:solidFill>
                <a:latin typeface="ＭＳ Ｐゴシック" panose="020B0600070205080204" pitchFamily="50" charset="-128"/>
                <a:ea typeface="ＭＳ Ｐゴシック" panose="020B0600070205080204" pitchFamily="50" charset="-128"/>
              </a:rPr>
              <a:t>标准中，网络安全工程的研究对象是</a:t>
            </a:r>
            <a:r>
              <a:rPr lang="en-US" altLang="zh-CN" sz="1800" dirty="0">
                <a:solidFill>
                  <a:srgbClr val="121212"/>
                </a:solidFill>
                <a:latin typeface="ＭＳ Ｐゴシック" panose="020B0600070205080204" pitchFamily="50" charset="-128"/>
                <a:ea typeface="ＭＳ Ｐゴシック" panose="020B0600070205080204" pitchFamily="50" charset="-128"/>
              </a:rPr>
              <a:t>item</a:t>
            </a:r>
            <a:r>
              <a:rPr lang="zh-CN" altLang="en-US" sz="1800" dirty="0">
                <a:solidFill>
                  <a:srgbClr val="121212"/>
                </a:solidFill>
                <a:latin typeface="ＭＳ Ｐゴシック" panose="020B0600070205080204" pitchFamily="50" charset="-128"/>
                <a:ea typeface="ＭＳ Ｐゴシック" panose="020B0600070205080204" pitchFamily="50" charset="-128"/>
              </a:rPr>
              <a:t>，并且只在</a:t>
            </a:r>
            <a:r>
              <a:rPr lang="en-US" altLang="zh-CN" sz="1800" dirty="0">
                <a:solidFill>
                  <a:srgbClr val="121212"/>
                </a:solidFill>
                <a:latin typeface="ＭＳ Ｐゴシック" panose="020B0600070205080204" pitchFamily="50" charset="-128"/>
                <a:ea typeface="ＭＳ Ｐゴシック" panose="020B0600070205080204" pitchFamily="50" charset="-128"/>
              </a:rPr>
              <a:t>item</a:t>
            </a:r>
            <a:r>
              <a:rPr lang="zh-CN" altLang="en-US" sz="1800" dirty="0">
                <a:solidFill>
                  <a:srgbClr val="121212"/>
                </a:solidFill>
                <a:latin typeface="ＭＳ Ｐゴシック" panose="020B0600070205080204" pitchFamily="50" charset="-128"/>
                <a:ea typeface="ＭＳ Ｐゴシック" panose="020B0600070205080204" pitchFamily="50" charset="-128"/>
              </a:rPr>
              <a:t>层面上描述网络安全工程的相关活动，不会规定分配到组件上的具体工程方案。网络安全工程的范围包括车辆的全生命周期，车辆的外部系统虽然标准也有涉及，但不是重点。</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endParaRPr lang="en-US" altLang="zh-CN" b="1" i="0" dirty="0">
              <a:solidFill>
                <a:srgbClr val="121212"/>
              </a:solidFill>
              <a:effectLst/>
              <a:latin typeface="-apple-system"/>
            </a:endParaRPr>
          </a:p>
          <a:p>
            <a:r>
              <a:rPr lang="ja-JP" altLang="en-US" b="1" i="0" dirty="0">
                <a:solidFill>
                  <a:srgbClr val="121212"/>
                </a:solidFill>
                <a:effectLst/>
                <a:latin typeface="-apple-system"/>
              </a:rPr>
              <a:t>风险管理</a:t>
            </a:r>
            <a:endParaRPr lang="en-US" altLang="ja-JP" b="1" i="0" dirty="0">
              <a:solidFill>
                <a:srgbClr val="121212"/>
              </a:solidFill>
              <a:effectLst/>
              <a:latin typeface="-apple-system"/>
            </a:endParaRPr>
          </a:p>
          <a:p>
            <a:pPr marL="0" indent="0">
              <a:buNone/>
            </a:pPr>
            <a:r>
              <a:rPr lang="en-US" altLang="zh-CN" sz="1800" b="1" dirty="0">
                <a:solidFill>
                  <a:srgbClr val="121212"/>
                </a:solidFill>
                <a:latin typeface="-apple-system"/>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风险管理是</a:t>
            </a:r>
            <a:r>
              <a:rPr lang="en-US" altLang="zh-CN" sz="1800" dirty="0">
                <a:solidFill>
                  <a:srgbClr val="121212"/>
                </a:solidFill>
                <a:latin typeface="ＭＳ Ｐゴシック" panose="020B0600070205080204" pitchFamily="50" charset="-128"/>
                <a:ea typeface="ＭＳ Ｐゴシック" panose="020B0600070205080204" pitchFamily="50" charset="-128"/>
              </a:rPr>
              <a:t>21434</a:t>
            </a:r>
            <a:r>
              <a:rPr lang="zh-CN" altLang="en-US" sz="1800" dirty="0">
                <a:solidFill>
                  <a:srgbClr val="121212"/>
                </a:solidFill>
                <a:latin typeface="ＭＳ Ｐゴシック" panose="020B0600070205080204" pitchFamily="50" charset="-128"/>
                <a:ea typeface="ＭＳ Ｐゴシック" panose="020B0600070205080204" pitchFamily="50" charset="-128"/>
              </a:rPr>
              <a:t>的核心概念，它是一项贯穿产品整个生命周期的持续性活动。</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a:t>
            </a:fld>
            <a:endParaRPr lang="de-DE" altLang="ja-JP"/>
          </a:p>
        </p:txBody>
      </p:sp>
      <p:pic>
        <p:nvPicPr>
          <p:cNvPr id="8" name="図 7">
            <a:extLst>
              <a:ext uri="{FF2B5EF4-FFF2-40B4-BE49-F238E27FC236}">
                <a16:creationId xmlns:a16="http://schemas.microsoft.com/office/drawing/2014/main" id="{9F666499-49B9-4CB9-BA32-3075F1C091AA}"/>
              </a:ext>
            </a:extLst>
          </p:cNvPr>
          <p:cNvPicPr>
            <a:picLocks noChangeAspect="1"/>
          </p:cNvPicPr>
          <p:nvPr/>
        </p:nvPicPr>
        <p:blipFill>
          <a:blip r:embed="rId3"/>
          <a:stretch>
            <a:fillRect/>
          </a:stretch>
        </p:blipFill>
        <p:spPr>
          <a:xfrm>
            <a:off x="2717626" y="3756853"/>
            <a:ext cx="4229274" cy="2855263"/>
          </a:xfrm>
          <a:prstGeom prst="rect">
            <a:avLst/>
          </a:prstGeom>
        </p:spPr>
      </p:pic>
      <p:sp>
        <p:nvSpPr>
          <p:cNvPr id="9" name="テキスト ボックス 8">
            <a:extLst>
              <a:ext uri="{FF2B5EF4-FFF2-40B4-BE49-F238E27FC236}">
                <a16:creationId xmlns:a16="http://schemas.microsoft.com/office/drawing/2014/main" id="{CD72B807-2747-4A3D-B3F4-44F7E51CD24C}"/>
              </a:ext>
            </a:extLst>
          </p:cNvPr>
          <p:cNvSpPr txBox="1"/>
          <p:nvPr/>
        </p:nvSpPr>
        <p:spPr>
          <a:xfrm>
            <a:off x="5104210" y="3716958"/>
            <a:ext cx="3685380" cy="830997"/>
          </a:xfrm>
          <a:prstGeom prst="rect">
            <a:avLst/>
          </a:prstGeom>
          <a:noFill/>
        </p:spPr>
        <p:txBody>
          <a:bodyPr wrap="square" rtlCol="0">
            <a:spAutoFit/>
          </a:bodyPr>
          <a:lstStyle/>
          <a:p>
            <a:r>
              <a:rPr lang="zh-CN" altLang="en-US" sz="1600" dirty="0">
                <a:latin typeface="Meiryo UI" panose="020B0604030504040204" pitchFamily="34" charset="-128"/>
                <a:ea typeface="Meiryo UI" panose="020B0604030504040204" pitchFamily="34" charset="-128"/>
              </a:rPr>
              <a:t>关注威胁分析和风险评估</a:t>
            </a:r>
            <a:r>
              <a:rPr lang="en-US" altLang="zh-CN" sz="1600" dirty="0">
                <a:latin typeface="Meiryo UI" panose="020B0604030504040204" pitchFamily="34" charset="-128"/>
                <a:ea typeface="Meiryo UI" panose="020B0604030504040204" pitchFamily="34" charset="-128"/>
              </a:rPr>
              <a:t>(</a:t>
            </a:r>
            <a:r>
              <a:rPr lang="zh-CN" altLang="en-US" sz="1600" dirty="0">
                <a:latin typeface="Meiryo UI" panose="020B0604030504040204" pitchFamily="34" charset="-128"/>
                <a:ea typeface="Meiryo UI" panose="020B0604030504040204" pitchFamily="34" charset="-128"/>
              </a:rPr>
              <a:t>第</a:t>
            </a:r>
            <a:r>
              <a:rPr lang="en-US" altLang="zh-CN" sz="1600" dirty="0">
                <a:latin typeface="Meiryo UI" panose="020B0604030504040204" pitchFamily="34" charset="-128"/>
                <a:ea typeface="Meiryo UI" panose="020B0604030504040204" pitchFamily="34" charset="-128"/>
              </a:rPr>
              <a:t>15</a:t>
            </a:r>
            <a:r>
              <a:rPr lang="zh-CN" altLang="en-US" sz="1600" dirty="0">
                <a:latin typeface="Meiryo UI" panose="020B0604030504040204" pitchFamily="34" charset="-128"/>
                <a:ea typeface="Meiryo UI" panose="020B0604030504040204" pitchFamily="34" charset="-128"/>
              </a:rPr>
              <a:t>章</a:t>
            </a:r>
            <a:r>
              <a:rPr lang="en-US" altLang="zh-CN" sz="1600" dirty="0">
                <a:latin typeface="Meiryo UI" panose="020B0604030504040204" pitchFamily="34" charset="-128"/>
                <a:ea typeface="Meiryo UI" panose="020B0604030504040204" pitchFamily="34" charset="-128"/>
              </a:rPr>
              <a:t>)</a:t>
            </a:r>
            <a:r>
              <a:rPr lang="zh-CN" altLang="en-US" sz="1600" dirty="0">
                <a:latin typeface="Meiryo UI" panose="020B0604030504040204" pitchFamily="34" charset="-128"/>
                <a:ea typeface="Meiryo UI" panose="020B0604030504040204" pitchFamily="34" charset="-128"/>
              </a:rPr>
              <a:t>，对于分布式开发需要明确客户和供应商的网络安全职责</a:t>
            </a:r>
            <a:r>
              <a:rPr lang="en-US" altLang="zh-CN" sz="1600" dirty="0">
                <a:latin typeface="Meiryo UI" panose="020B0604030504040204" pitchFamily="34" charset="-128"/>
                <a:ea typeface="Meiryo UI" panose="020B0604030504040204" pitchFamily="34" charset="-128"/>
              </a:rPr>
              <a:t>(</a:t>
            </a:r>
            <a:r>
              <a:rPr lang="zh-CN" altLang="en-US" sz="1600" dirty="0">
                <a:latin typeface="Meiryo UI" panose="020B0604030504040204" pitchFamily="34" charset="-128"/>
                <a:ea typeface="Meiryo UI" panose="020B0604030504040204" pitchFamily="34" charset="-128"/>
              </a:rPr>
              <a:t>第</a:t>
            </a:r>
            <a:r>
              <a:rPr lang="en-US" altLang="zh-CN" sz="1600" dirty="0">
                <a:latin typeface="Meiryo UI" panose="020B0604030504040204" pitchFamily="34" charset="-128"/>
                <a:ea typeface="Meiryo UI" panose="020B0604030504040204" pitchFamily="34" charset="-128"/>
              </a:rPr>
              <a:t>7</a:t>
            </a:r>
            <a:r>
              <a:rPr lang="zh-CN" altLang="en-US" sz="1600" dirty="0">
                <a:latin typeface="Meiryo UI" panose="020B0604030504040204" pitchFamily="34" charset="-128"/>
                <a:ea typeface="Meiryo UI" panose="020B0604030504040204" pitchFamily="34" charset="-128"/>
              </a:rPr>
              <a:t>章</a:t>
            </a:r>
            <a:r>
              <a:rPr lang="en-US" altLang="zh-CN" sz="1600" dirty="0">
                <a:latin typeface="Meiryo UI" panose="020B0604030504040204" pitchFamily="34" charset="-128"/>
                <a:ea typeface="Meiryo UI" panose="020B0604030504040204" pitchFamily="34" charset="-128"/>
              </a:rPr>
              <a:t>)</a:t>
            </a:r>
            <a:endParaRPr lang="ja-JP" altLang="en-US" sz="1600" dirty="0" err="1">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E3D37563-18AB-4CB1-9B3B-5D1E4F270405}"/>
              </a:ext>
            </a:extLst>
          </p:cNvPr>
          <p:cNvSpPr txBox="1"/>
          <p:nvPr/>
        </p:nvSpPr>
        <p:spPr>
          <a:xfrm>
            <a:off x="861143" y="5917833"/>
            <a:ext cx="2870920" cy="584775"/>
          </a:xfrm>
          <a:prstGeom prst="rect">
            <a:avLst/>
          </a:prstGeom>
          <a:noFill/>
        </p:spPr>
        <p:txBody>
          <a:bodyPr wrap="square" rtlCol="0">
            <a:spAutoFit/>
          </a:bodyPr>
          <a:lstStyle/>
          <a:p>
            <a:r>
              <a:rPr lang="zh-CN" altLang="en-US" sz="1600" dirty="0">
                <a:latin typeface="Meiryo UI" panose="020B0604030504040204" pitchFamily="34" charset="-128"/>
                <a:ea typeface="Meiryo UI" panose="020B0604030504040204" pitchFamily="34" charset="-128"/>
              </a:rPr>
              <a:t>通过网络安全活动</a:t>
            </a:r>
            <a:r>
              <a:rPr lang="en-US" altLang="zh-CN" sz="1600" dirty="0">
                <a:latin typeface="Meiryo UI" panose="020B0604030504040204" pitchFamily="34" charset="-128"/>
                <a:ea typeface="Meiryo UI" panose="020B0604030504040204" pitchFamily="34" charset="-128"/>
              </a:rPr>
              <a:t>(</a:t>
            </a:r>
            <a:r>
              <a:rPr lang="zh-CN" altLang="en-US" sz="1600" dirty="0">
                <a:latin typeface="Meiryo UI" panose="020B0604030504040204" pitchFamily="34" charset="-128"/>
                <a:ea typeface="Meiryo UI" panose="020B0604030504040204" pitchFamily="34" charset="-128"/>
              </a:rPr>
              <a:t>第</a:t>
            </a:r>
            <a:r>
              <a:rPr lang="en-US" altLang="zh-CN" sz="1600" dirty="0">
                <a:latin typeface="Meiryo UI" panose="020B0604030504040204" pitchFamily="34" charset="-128"/>
                <a:ea typeface="Meiryo UI" panose="020B0604030504040204" pitchFamily="34" charset="-128"/>
              </a:rPr>
              <a:t>8</a:t>
            </a:r>
            <a:r>
              <a:rPr lang="zh-CN" altLang="en-US" sz="1600" dirty="0">
                <a:latin typeface="Meiryo UI" panose="020B0604030504040204" pitchFamily="34" charset="-128"/>
                <a:ea typeface="Meiryo UI" panose="020B0604030504040204" pitchFamily="34" charset="-128"/>
              </a:rPr>
              <a:t>章</a:t>
            </a:r>
            <a:r>
              <a:rPr lang="en-US" altLang="zh-CN" sz="1600" dirty="0">
                <a:latin typeface="Meiryo UI" panose="020B0604030504040204" pitchFamily="34" charset="-128"/>
                <a:ea typeface="Meiryo UI" panose="020B0604030504040204" pitchFamily="34" charset="-128"/>
              </a:rPr>
              <a:t>)</a:t>
            </a:r>
            <a:r>
              <a:rPr lang="zh-CN" altLang="en-US" sz="1600" dirty="0">
                <a:latin typeface="Meiryo UI" panose="020B0604030504040204" pitchFamily="34" charset="-128"/>
                <a:ea typeface="Meiryo UI" panose="020B0604030504040204" pitchFamily="34" charset="-128"/>
              </a:rPr>
              <a:t>处理安全风险</a:t>
            </a:r>
            <a:endParaRPr lang="ja-JP" altLang="en-US" sz="1600" dirty="0" err="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65592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威胁场景分析</a:t>
            </a: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29</a:t>
            </a:fld>
            <a:endParaRPr lang="de-DE" altLang="ja-JP"/>
          </a:p>
        </p:txBody>
      </p:sp>
      <p:pic>
        <p:nvPicPr>
          <p:cNvPr id="6" name="図 5">
            <a:extLst>
              <a:ext uri="{FF2B5EF4-FFF2-40B4-BE49-F238E27FC236}">
                <a16:creationId xmlns:a16="http://schemas.microsoft.com/office/drawing/2014/main" id="{47D8BC49-3586-41C3-82D8-E5BD3101A19C}"/>
              </a:ext>
            </a:extLst>
          </p:cNvPr>
          <p:cNvPicPr>
            <a:picLocks noChangeAspect="1"/>
          </p:cNvPicPr>
          <p:nvPr/>
        </p:nvPicPr>
        <p:blipFill>
          <a:blip r:embed="rId3"/>
          <a:stretch>
            <a:fillRect/>
          </a:stretch>
        </p:blipFill>
        <p:spPr>
          <a:xfrm>
            <a:off x="786110" y="1162583"/>
            <a:ext cx="7128493" cy="5490630"/>
          </a:xfrm>
          <a:prstGeom prst="rect">
            <a:avLst/>
          </a:prstGeom>
        </p:spPr>
      </p:pic>
    </p:spTree>
    <p:extLst>
      <p:ext uri="{BB962C8B-B14F-4D97-AF65-F5344CB8AC3E}">
        <p14:creationId xmlns:p14="http://schemas.microsoft.com/office/powerpoint/2010/main" val="3210021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0" i="0" dirty="0">
                <a:solidFill>
                  <a:srgbClr val="121212"/>
                </a:solidFill>
                <a:effectLst/>
                <a:latin typeface="-apple-system"/>
              </a:rPr>
              <a:t>影响等级</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r>
              <a:rPr lang="en-US" altLang="zh-CN" sz="1600" b="0" i="0" dirty="0">
                <a:solidFill>
                  <a:srgbClr val="121212"/>
                </a:solidFill>
                <a:effectLst/>
                <a:latin typeface="-apple-system"/>
              </a:rPr>
              <a:t>21434</a:t>
            </a:r>
            <a:r>
              <a:rPr lang="zh-CN" altLang="en-US" sz="1600" b="0" i="0" dirty="0">
                <a:solidFill>
                  <a:srgbClr val="121212"/>
                </a:solidFill>
                <a:effectLst/>
                <a:latin typeface="-apple-system"/>
              </a:rPr>
              <a:t>中规定，应从</a:t>
            </a:r>
            <a:r>
              <a:rPr lang="zh-CN" altLang="en-US" sz="1600" b="1" i="0" dirty="0">
                <a:solidFill>
                  <a:srgbClr val="121212"/>
                </a:solidFill>
                <a:effectLst/>
                <a:latin typeface="-apple-system"/>
              </a:rPr>
              <a:t>安全，财产，操作</a:t>
            </a:r>
            <a:r>
              <a:rPr lang="zh-CN" altLang="en-US" sz="1600" b="0" i="0" dirty="0">
                <a:solidFill>
                  <a:srgbClr val="121212"/>
                </a:solidFill>
                <a:effectLst/>
                <a:latin typeface="-apple-system"/>
              </a:rPr>
              <a:t>和</a:t>
            </a:r>
            <a:r>
              <a:rPr lang="zh-CN" altLang="en-US" sz="1600" b="1" i="0" dirty="0">
                <a:solidFill>
                  <a:srgbClr val="121212"/>
                </a:solidFill>
                <a:effectLst/>
                <a:latin typeface="-apple-system"/>
              </a:rPr>
              <a:t>隐私（</a:t>
            </a:r>
            <a:r>
              <a:rPr lang="en-US" altLang="zh-CN" sz="1600" b="1" i="0" dirty="0">
                <a:solidFill>
                  <a:srgbClr val="121212"/>
                </a:solidFill>
                <a:effectLst/>
                <a:latin typeface="-apple-system"/>
              </a:rPr>
              <a:t>S,F,O,P)</a:t>
            </a:r>
            <a:r>
              <a:rPr lang="zh-CN" altLang="en-US" sz="1600" b="0" i="0" dirty="0">
                <a:solidFill>
                  <a:srgbClr val="121212"/>
                </a:solidFill>
                <a:effectLst/>
                <a:latin typeface="-apple-system"/>
              </a:rPr>
              <a:t>四个方面重点评估损失场景对利益相关者的不利影响。如果有这四类以外的影响，需记录在文档中。在附录</a:t>
            </a:r>
            <a:r>
              <a:rPr lang="en-US" altLang="zh-CN" sz="1600" b="0" i="0" dirty="0">
                <a:solidFill>
                  <a:srgbClr val="121212"/>
                </a:solidFill>
                <a:effectLst/>
                <a:latin typeface="-apple-system"/>
              </a:rPr>
              <a:t>H</a:t>
            </a:r>
            <a:r>
              <a:rPr lang="zh-CN" altLang="en-US" sz="1600" b="0" i="0" dirty="0">
                <a:solidFill>
                  <a:srgbClr val="121212"/>
                </a:solidFill>
                <a:effectLst/>
                <a:latin typeface="-apple-system"/>
              </a:rPr>
              <a:t>中给出了四种类型影响等级的评级标准，其中安全影响的评估标准参考了</a:t>
            </a:r>
            <a:r>
              <a:rPr lang="en-US" altLang="zh-CN" sz="1600" b="0" i="0" dirty="0">
                <a:solidFill>
                  <a:srgbClr val="121212"/>
                </a:solidFill>
                <a:effectLst/>
                <a:latin typeface="-apple-system"/>
              </a:rPr>
              <a:t>ISO 26262</a:t>
            </a:r>
            <a:r>
              <a:rPr lang="zh-CN" altLang="en-US" sz="1600" b="0" i="0" dirty="0">
                <a:solidFill>
                  <a:srgbClr val="121212"/>
                </a:solidFill>
                <a:effectLst/>
                <a:latin typeface="-apple-system"/>
              </a:rPr>
              <a:t>中严重度评估的标准</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30</a:t>
            </a:fld>
            <a:endParaRPr lang="de-DE" altLang="ja-JP"/>
          </a:p>
        </p:txBody>
      </p:sp>
      <p:pic>
        <p:nvPicPr>
          <p:cNvPr id="8" name="図 7">
            <a:extLst>
              <a:ext uri="{FF2B5EF4-FFF2-40B4-BE49-F238E27FC236}">
                <a16:creationId xmlns:a16="http://schemas.microsoft.com/office/drawing/2014/main" id="{294FEFAE-4169-42D2-82B7-91F300DC30EF}"/>
              </a:ext>
            </a:extLst>
          </p:cNvPr>
          <p:cNvPicPr>
            <a:picLocks noChangeAspect="1"/>
          </p:cNvPicPr>
          <p:nvPr/>
        </p:nvPicPr>
        <p:blipFill>
          <a:blip r:embed="rId3"/>
          <a:stretch>
            <a:fillRect/>
          </a:stretch>
        </p:blipFill>
        <p:spPr>
          <a:xfrm>
            <a:off x="2123728" y="2276872"/>
            <a:ext cx="6335138" cy="4104456"/>
          </a:xfrm>
          <a:prstGeom prst="rect">
            <a:avLst/>
          </a:prstGeom>
        </p:spPr>
      </p:pic>
    </p:spTree>
    <p:extLst>
      <p:ext uri="{BB962C8B-B14F-4D97-AF65-F5344CB8AC3E}">
        <p14:creationId xmlns:p14="http://schemas.microsoft.com/office/powerpoint/2010/main" val="6247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807450" cy="5592763"/>
          </a:xfrm>
        </p:spPr>
        <p:txBody>
          <a:bodyPr/>
          <a:lstStyle/>
          <a:p>
            <a:r>
              <a:rPr lang="zh-CN" altLang="en-US" sz="1400" b="1" i="0" dirty="0">
                <a:solidFill>
                  <a:srgbClr val="121212"/>
                </a:solidFill>
                <a:effectLst/>
                <a:latin typeface="-apple-system"/>
              </a:rPr>
              <a:t>影响等级</a:t>
            </a:r>
            <a:endParaRPr lang="en-US" altLang="ja-JP" sz="1600" b="1"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marL="657225" lvl="2" indent="0">
              <a:buNone/>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31</a:t>
            </a:fld>
            <a:endParaRPr lang="de-DE" altLang="ja-JP"/>
          </a:p>
        </p:txBody>
      </p:sp>
      <p:pic>
        <p:nvPicPr>
          <p:cNvPr id="6" name="図 5">
            <a:extLst>
              <a:ext uri="{FF2B5EF4-FFF2-40B4-BE49-F238E27FC236}">
                <a16:creationId xmlns:a16="http://schemas.microsoft.com/office/drawing/2014/main" id="{AED34D00-89E2-4B3F-B68B-D920B0B72326}"/>
              </a:ext>
            </a:extLst>
          </p:cNvPr>
          <p:cNvPicPr>
            <a:picLocks noChangeAspect="1"/>
          </p:cNvPicPr>
          <p:nvPr/>
        </p:nvPicPr>
        <p:blipFill>
          <a:blip r:embed="rId3"/>
          <a:stretch>
            <a:fillRect/>
          </a:stretch>
        </p:blipFill>
        <p:spPr>
          <a:xfrm>
            <a:off x="168275" y="1125048"/>
            <a:ext cx="5544616" cy="5082565"/>
          </a:xfrm>
          <a:prstGeom prst="rect">
            <a:avLst/>
          </a:prstGeom>
        </p:spPr>
      </p:pic>
      <p:sp>
        <p:nvSpPr>
          <p:cNvPr id="9" name="テキスト ボックス 8">
            <a:extLst>
              <a:ext uri="{FF2B5EF4-FFF2-40B4-BE49-F238E27FC236}">
                <a16:creationId xmlns:a16="http://schemas.microsoft.com/office/drawing/2014/main" id="{635C9F90-3590-43F5-B241-0CF5C6C93461}"/>
              </a:ext>
            </a:extLst>
          </p:cNvPr>
          <p:cNvSpPr txBox="1"/>
          <p:nvPr/>
        </p:nvSpPr>
        <p:spPr>
          <a:xfrm>
            <a:off x="5868144" y="1340768"/>
            <a:ext cx="2808312" cy="1938992"/>
          </a:xfrm>
          <a:prstGeom prst="rect">
            <a:avLst/>
          </a:prstGeom>
          <a:noFill/>
        </p:spPr>
        <p:txBody>
          <a:bodyPr wrap="square">
            <a:spAutoFit/>
          </a:bodyPr>
          <a:lstStyle/>
          <a:p>
            <a:pPr algn="l"/>
            <a:r>
              <a:rPr lang="en-US" altLang="zh-CN" sz="1200" i="0" dirty="0">
                <a:solidFill>
                  <a:srgbClr val="121212"/>
                </a:solidFill>
                <a:effectLst/>
                <a:latin typeface="SimSun" panose="02010600030101010101" pitchFamily="2" charset="-122"/>
                <a:ea typeface="SimSun" panose="02010600030101010101" pitchFamily="2" charset="-122"/>
              </a:rPr>
              <a:t>    TARA</a:t>
            </a:r>
            <a:r>
              <a:rPr lang="zh-CN" altLang="en-US" sz="1200" i="0" dirty="0">
                <a:solidFill>
                  <a:srgbClr val="121212"/>
                </a:solidFill>
                <a:effectLst/>
                <a:latin typeface="SimSun" panose="02010600030101010101" pitchFamily="2" charset="-122"/>
                <a:ea typeface="SimSun" panose="02010600030101010101" pitchFamily="2" charset="-122"/>
              </a:rPr>
              <a:t>分析的思路与功能安全中的</a:t>
            </a:r>
            <a:r>
              <a:rPr lang="en-US" altLang="zh-CN" sz="1200" i="0" dirty="0">
                <a:solidFill>
                  <a:srgbClr val="121212"/>
                </a:solidFill>
                <a:effectLst/>
                <a:latin typeface="SimSun" panose="02010600030101010101" pitchFamily="2" charset="-122"/>
                <a:ea typeface="SimSun" panose="02010600030101010101" pitchFamily="2" charset="-122"/>
              </a:rPr>
              <a:t>HARA</a:t>
            </a:r>
            <a:r>
              <a:rPr lang="zh-CN" altLang="en-US" sz="1200" i="0" dirty="0">
                <a:solidFill>
                  <a:srgbClr val="121212"/>
                </a:solidFill>
                <a:effectLst/>
                <a:latin typeface="SimSun" panose="02010600030101010101" pitchFamily="2" charset="-122"/>
                <a:ea typeface="SimSun" panose="02010600030101010101" pitchFamily="2" charset="-122"/>
              </a:rPr>
              <a:t>分析可谓一脉相承，都是从风险发生的可能性和危害的严重程度两个维度评估系统的风险。</a:t>
            </a:r>
            <a:r>
              <a:rPr lang="en-US" altLang="zh-CN" sz="1200" i="0" dirty="0">
                <a:solidFill>
                  <a:srgbClr val="121212"/>
                </a:solidFill>
                <a:effectLst/>
                <a:latin typeface="SimSun" panose="02010600030101010101" pitchFamily="2" charset="-122"/>
                <a:ea typeface="SimSun" panose="02010600030101010101" pitchFamily="2" charset="-122"/>
              </a:rPr>
              <a:t>TARA</a:t>
            </a:r>
            <a:r>
              <a:rPr lang="zh-CN" altLang="en-US" sz="1200" i="0" dirty="0">
                <a:solidFill>
                  <a:srgbClr val="121212"/>
                </a:solidFill>
                <a:effectLst/>
                <a:latin typeface="SimSun" panose="02010600030101010101" pitchFamily="2" charset="-122"/>
                <a:ea typeface="SimSun" panose="02010600030101010101" pitchFamily="2" charset="-122"/>
              </a:rPr>
              <a:t>中在安全层面的影响评估方法更是直接引用了</a:t>
            </a:r>
            <a:r>
              <a:rPr lang="en-US" altLang="zh-CN" sz="1200" i="0" dirty="0">
                <a:solidFill>
                  <a:srgbClr val="121212"/>
                </a:solidFill>
                <a:effectLst/>
                <a:latin typeface="SimSun" panose="02010600030101010101" pitchFamily="2" charset="-122"/>
                <a:ea typeface="SimSun" panose="02010600030101010101" pitchFamily="2" charset="-122"/>
              </a:rPr>
              <a:t>ISO 26262</a:t>
            </a:r>
            <a:r>
              <a:rPr lang="zh-CN" altLang="en-US" sz="1200" i="0" dirty="0">
                <a:solidFill>
                  <a:srgbClr val="121212"/>
                </a:solidFill>
                <a:effectLst/>
                <a:latin typeface="SimSun" panose="02010600030101010101" pitchFamily="2" charset="-122"/>
                <a:ea typeface="SimSun" panose="02010600030101010101" pitchFamily="2" charset="-122"/>
              </a:rPr>
              <a:t>中严重度评估的标准。</a:t>
            </a:r>
            <a:endParaRPr lang="en-US" altLang="zh-CN" sz="1200" i="0" dirty="0">
              <a:solidFill>
                <a:srgbClr val="121212"/>
              </a:solidFill>
              <a:effectLst/>
              <a:latin typeface="SimSun" panose="02010600030101010101" pitchFamily="2" charset="-122"/>
              <a:ea typeface="SimSun" panose="02010600030101010101" pitchFamily="2" charset="-122"/>
            </a:endParaRPr>
          </a:p>
          <a:p>
            <a:pPr algn="l"/>
            <a:r>
              <a:rPr lang="zh-CN" altLang="en-US" sz="1200" i="0" dirty="0">
                <a:solidFill>
                  <a:srgbClr val="121212"/>
                </a:solidFill>
                <a:effectLst/>
                <a:latin typeface="SimSun" panose="02010600030101010101" pitchFamily="2" charset="-122"/>
                <a:ea typeface="SimSun" panose="02010600030101010101" pitchFamily="2" charset="-122"/>
              </a:rPr>
              <a:t>    评估的结果可以是损害场景在</a:t>
            </a:r>
            <a:r>
              <a:rPr lang="en-US" altLang="zh-CN" sz="1200" i="0" dirty="0">
                <a:solidFill>
                  <a:srgbClr val="121212"/>
                </a:solidFill>
                <a:effectLst/>
                <a:latin typeface="SimSun" panose="02010600030101010101" pitchFamily="2" charset="-122"/>
                <a:ea typeface="SimSun" panose="02010600030101010101" pitchFamily="2" charset="-122"/>
              </a:rPr>
              <a:t>S,F,O,P</a:t>
            </a:r>
            <a:r>
              <a:rPr lang="zh-CN" altLang="en-US" sz="1200" i="0" dirty="0">
                <a:solidFill>
                  <a:srgbClr val="121212"/>
                </a:solidFill>
                <a:effectLst/>
                <a:latin typeface="SimSun" panose="02010600030101010101" pitchFamily="2" charset="-122"/>
                <a:ea typeface="SimSun" panose="02010600030101010101" pitchFamily="2" charset="-122"/>
              </a:rPr>
              <a:t>四个类别上的影响等级，也可以是一个总体的影响等级，目的都是识别出系统中造成严重损害的场景。</a:t>
            </a:r>
            <a:endParaRPr lang="ja-JP" altLang="en-US" sz="1200" i="0" dirty="0">
              <a:solidFill>
                <a:srgbClr val="121212"/>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94432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攻击路径分析</a:t>
            </a:r>
            <a:endParaRPr lang="en-US" altLang="zh-CN" sz="1400" b="1" i="0" dirty="0">
              <a:solidFill>
                <a:srgbClr val="121212"/>
              </a:solidFill>
              <a:effectLst/>
              <a:latin typeface="-apple-system"/>
            </a:endParaRPr>
          </a:p>
          <a:p>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algn="l"/>
            <a:r>
              <a:rPr lang="en-US" altLang="zh-CN" sz="1400" b="0" i="0" dirty="0">
                <a:solidFill>
                  <a:srgbClr val="121212"/>
                </a:solidFill>
                <a:effectLst/>
                <a:latin typeface="-apple-system"/>
              </a:rPr>
              <a:t>21434</a:t>
            </a:r>
            <a:r>
              <a:rPr lang="zh-CN" altLang="en-US" sz="1400" b="0" i="0" dirty="0">
                <a:solidFill>
                  <a:srgbClr val="121212"/>
                </a:solidFill>
                <a:effectLst/>
                <a:latin typeface="-apple-system"/>
              </a:rPr>
              <a:t>中给出三类方法：</a:t>
            </a:r>
          </a:p>
          <a:p>
            <a:pPr algn="l">
              <a:buFont typeface="+mj-lt"/>
              <a:buAutoNum type="arabicPeriod"/>
            </a:pPr>
            <a:r>
              <a:rPr lang="zh-CN" altLang="en-US" sz="1200" b="0" i="0" dirty="0">
                <a:solidFill>
                  <a:srgbClr val="121212"/>
                </a:solidFill>
                <a:effectLst/>
                <a:latin typeface="-apple-system"/>
              </a:rPr>
              <a:t>自顶向下的方法，如攻击树、攻击图、基于</a:t>
            </a:r>
            <a:r>
              <a:rPr lang="en-US" altLang="zh-CN" sz="1200" b="0" i="0" dirty="0">
                <a:solidFill>
                  <a:srgbClr val="121212"/>
                </a:solidFill>
                <a:effectLst/>
                <a:latin typeface="-apple-system"/>
              </a:rPr>
              <a:t>STRIDE</a:t>
            </a:r>
            <a:r>
              <a:rPr lang="zh-CN" altLang="en-US" sz="1200" b="0" i="0" dirty="0">
                <a:solidFill>
                  <a:srgbClr val="121212"/>
                </a:solidFill>
                <a:effectLst/>
                <a:latin typeface="-apple-system"/>
              </a:rPr>
              <a:t>的方法等</a:t>
            </a:r>
          </a:p>
          <a:p>
            <a:pPr algn="l">
              <a:buFont typeface="+mj-lt"/>
              <a:buAutoNum type="arabicPeriod"/>
            </a:pPr>
            <a:r>
              <a:rPr lang="zh-CN" altLang="en-US" sz="1200" b="0" i="0" dirty="0">
                <a:solidFill>
                  <a:srgbClr val="121212"/>
                </a:solidFill>
                <a:effectLst/>
                <a:latin typeface="-apple-system"/>
              </a:rPr>
              <a:t>自底向上的方法，如基于脆弱性分析结果的方法。</a:t>
            </a:r>
          </a:p>
          <a:p>
            <a:pPr algn="l">
              <a:buFont typeface="+mj-lt"/>
              <a:buAutoNum type="arabicPeriod"/>
            </a:pPr>
            <a:r>
              <a:rPr lang="zh-CN" altLang="en-US" sz="1200" b="0" i="0" dirty="0">
                <a:solidFill>
                  <a:srgbClr val="121212"/>
                </a:solidFill>
                <a:effectLst/>
                <a:latin typeface="-apple-system"/>
              </a:rPr>
              <a:t>以上两种方法的结合</a:t>
            </a: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32</a:t>
            </a:fld>
            <a:endParaRPr lang="de-DE" altLang="ja-JP"/>
          </a:p>
        </p:txBody>
      </p:sp>
      <p:pic>
        <p:nvPicPr>
          <p:cNvPr id="6" name="図 5">
            <a:extLst>
              <a:ext uri="{FF2B5EF4-FFF2-40B4-BE49-F238E27FC236}">
                <a16:creationId xmlns:a16="http://schemas.microsoft.com/office/drawing/2014/main" id="{0A8D602E-A93D-47D4-97F7-EF83EF3DC6C2}"/>
              </a:ext>
            </a:extLst>
          </p:cNvPr>
          <p:cNvPicPr>
            <a:picLocks noChangeAspect="1"/>
          </p:cNvPicPr>
          <p:nvPr/>
        </p:nvPicPr>
        <p:blipFill>
          <a:blip r:embed="rId3"/>
          <a:stretch>
            <a:fillRect/>
          </a:stretch>
        </p:blipFill>
        <p:spPr>
          <a:xfrm>
            <a:off x="592126" y="2374415"/>
            <a:ext cx="7416824" cy="4088298"/>
          </a:xfrm>
          <a:prstGeom prst="rect">
            <a:avLst/>
          </a:prstGeom>
        </p:spPr>
      </p:pic>
      <p:pic>
        <p:nvPicPr>
          <p:cNvPr id="10" name="図 9">
            <a:extLst>
              <a:ext uri="{FF2B5EF4-FFF2-40B4-BE49-F238E27FC236}">
                <a16:creationId xmlns:a16="http://schemas.microsoft.com/office/drawing/2014/main" id="{B29573B5-0B06-44BE-8846-C5D74607B93B}"/>
              </a:ext>
            </a:extLst>
          </p:cNvPr>
          <p:cNvPicPr>
            <a:picLocks noChangeAspect="1"/>
          </p:cNvPicPr>
          <p:nvPr/>
        </p:nvPicPr>
        <p:blipFill>
          <a:blip r:embed="rId4"/>
          <a:stretch>
            <a:fillRect/>
          </a:stretch>
        </p:blipFill>
        <p:spPr>
          <a:xfrm>
            <a:off x="1331640" y="3196835"/>
            <a:ext cx="5112568" cy="2791215"/>
          </a:xfrm>
          <a:prstGeom prst="rect">
            <a:avLst/>
          </a:prstGeom>
        </p:spPr>
      </p:pic>
    </p:spTree>
    <p:extLst>
      <p:ext uri="{BB962C8B-B14F-4D97-AF65-F5344CB8AC3E}">
        <p14:creationId xmlns:p14="http://schemas.microsoft.com/office/powerpoint/2010/main" val="3267426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攻击路径分析</a:t>
            </a:r>
            <a:endParaRPr lang="en-US" altLang="zh-CN" sz="1400" b="1" i="0" dirty="0">
              <a:solidFill>
                <a:srgbClr val="121212"/>
              </a:solidFill>
              <a:effectLst/>
              <a:latin typeface="-apple-system"/>
            </a:endParaRPr>
          </a:p>
          <a:p>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algn="l"/>
            <a:r>
              <a:rPr lang="en-US" altLang="zh-CN" sz="1100" b="1" i="0" dirty="0">
                <a:solidFill>
                  <a:srgbClr val="121212"/>
                </a:solidFill>
                <a:effectLst/>
                <a:latin typeface="SimSun" panose="02010600030101010101" pitchFamily="2" charset="-122"/>
                <a:ea typeface="SimSun" panose="02010600030101010101" pitchFamily="2" charset="-122"/>
              </a:rPr>
              <a:t>2.</a:t>
            </a:r>
            <a:r>
              <a:rPr lang="zh-CN" altLang="en-US" sz="1100" b="1" i="0" dirty="0">
                <a:solidFill>
                  <a:srgbClr val="121212"/>
                </a:solidFill>
                <a:effectLst/>
                <a:latin typeface="SimSun" panose="02010600030101010101" pitchFamily="2" charset="-122"/>
                <a:ea typeface="SimSun" panose="02010600030101010101" pitchFamily="2" charset="-122"/>
              </a:rPr>
              <a:t>自底向上的方法</a:t>
            </a:r>
            <a:endParaRPr lang="zh-CN" altLang="en-US" sz="1100" b="0" i="0" dirty="0">
              <a:solidFill>
                <a:srgbClr val="121212"/>
              </a:solidFill>
              <a:effectLst/>
              <a:latin typeface="SimSun" panose="02010600030101010101" pitchFamily="2" charset="-122"/>
              <a:ea typeface="SimSun" panose="02010600030101010101" pitchFamily="2" charset="-122"/>
            </a:endParaRPr>
          </a:p>
          <a:p>
            <a:pPr algn="l"/>
            <a:r>
              <a:rPr lang="zh-CN" altLang="en-US" sz="1200" b="0" i="0" dirty="0">
                <a:solidFill>
                  <a:srgbClr val="121212"/>
                </a:solidFill>
                <a:effectLst/>
                <a:latin typeface="SimSun" panose="02010600030101010101" pitchFamily="2" charset="-122"/>
                <a:ea typeface="SimSun" panose="02010600030101010101" pitchFamily="2" charset="-122"/>
              </a:rPr>
              <a:t>自底相上的方法从漏洞</a:t>
            </a:r>
            <a:r>
              <a:rPr lang="en-US" altLang="zh-CN" sz="1200" b="0" i="0" dirty="0">
                <a:solidFill>
                  <a:srgbClr val="121212"/>
                </a:solidFill>
                <a:effectLst/>
                <a:latin typeface="SimSun" panose="02010600030101010101" pitchFamily="2" charset="-122"/>
                <a:ea typeface="SimSun" panose="02010600030101010101" pitchFamily="2" charset="-122"/>
              </a:rPr>
              <a:t>/</a:t>
            </a:r>
            <a:r>
              <a:rPr lang="zh-CN" altLang="en-US" sz="1200" b="0" i="0" dirty="0">
                <a:solidFill>
                  <a:srgbClr val="121212"/>
                </a:solidFill>
                <a:effectLst/>
                <a:latin typeface="SimSun" panose="02010600030101010101" pitchFamily="2" charset="-122"/>
                <a:ea typeface="SimSun" panose="02010600030101010101" pitchFamily="2" charset="-122"/>
              </a:rPr>
              <a:t>脆弱点出发，从“可利用的脆弱点”出发，分析可能的实现该威胁场景的路径，该方法更加适用于已经有具体实现方案的分析对象，以该对象脆弱性分析的结果作为分析的输入。</a:t>
            </a: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33</a:t>
            </a:fld>
            <a:endParaRPr lang="de-DE" altLang="ja-JP"/>
          </a:p>
        </p:txBody>
      </p:sp>
      <p:pic>
        <p:nvPicPr>
          <p:cNvPr id="8" name="図 7">
            <a:extLst>
              <a:ext uri="{FF2B5EF4-FFF2-40B4-BE49-F238E27FC236}">
                <a16:creationId xmlns:a16="http://schemas.microsoft.com/office/drawing/2014/main" id="{DECB6553-93BD-4478-BB7A-7C9585F81CDB}"/>
              </a:ext>
            </a:extLst>
          </p:cNvPr>
          <p:cNvPicPr>
            <a:picLocks noChangeAspect="1"/>
          </p:cNvPicPr>
          <p:nvPr/>
        </p:nvPicPr>
        <p:blipFill>
          <a:blip r:embed="rId3"/>
          <a:stretch>
            <a:fillRect/>
          </a:stretch>
        </p:blipFill>
        <p:spPr>
          <a:xfrm>
            <a:off x="1331640" y="2420888"/>
            <a:ext cx="4968552" cy="3774394"/>
          </a:xfrm>
          <a:prstGeom prst="rect">
            <a:avLst/>
          </a:prstGeom>
        </p:spPr>
      </p:pic>
    </p:spTree>
    <p:extLst>
      <p:ext uri="{BB962C8B-B14F-4D97-AF65-F5344CB8AC3E}">
        <p14:creationId xmlns:p14="http://schemas.microsoft.com/office/powerpoint/2010/main" val="355540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攻击路径分析</a:t>
            </a:r>
            <a:endParaRPr lang="en-US" altLang="zh-CN" sz="1400" b="1" i="0" dirty="0">
              <a:solidFill>
                <a:srgbClr val="121212"/>
              </a:solidFill>
              <a:effectLst/>
              <a:latin typeface="-apple-system"/>
            </a:endParaRPr>
          </a:p>
          <a:p>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algn="l"/>
            <a:r>
              <a:rPr lang="zh-CN" altLang="en-US" sz="1400" b="1" i="0" dirty="0">
                <a:solidFill>
                  <a:srgbClr val="121212"/>
                </a:solidFill>
                <a:effectLst/>
                <a:latin typeface="SimSun" panose="02010600030101010101" pitchFamily="2" charset="-122"/>
                <a:ea typeface="SimSun" panose="02010600030101010101" pitchFamily="2" charset="-122"/>
              </a:rPr>
              <a:t>攻击路径如何描述？</a:t>
            </a:r>
            <a:endParaRPr lang="zh-CN" altLang="en-US" sz="1400" b="0" i="0" dirty="0">
              <a:solidFill>
                <a:srgbClr val="121212"/>
              </a:solidFill>
              <a:effectLst/>
              <a:latin typeface="SimSun" panose="02010600030101010101" pitchFamily="2" charset="-122"/>
              <a:ea typeface="SimSun" panose="02010600030101010101" pitchFamily="2" charset="-122"/>
            </a:endParaRPr>
          </a:p>
          <a:p>
            <a:pPr algn="l"/>
            <a:r>
              <a:rPr lang="zh-CN" altLang="en-US" sz="1200" b="0" i="0" dirty="0">
                <a:solidFill>
                  <a:srgbClr val="121212"/>
                </a:solidFill>
                <a:effectLst/>
                <a:latin typeface="SimSun" panose="02010600030101010101" pitchFamily="2" charset="-122"/>
                <a:ea typeface="SimSun" panose="02010600030101010101" pitchFamily="2" charset="-122"/>
              </a:rPr>
              <a:t>在分析结论中，必须描述通过该攻击路径如何实现对应的威胁场景。如果采用自底向上的分析方法，需描述可能被里用的漏洞</a:t>
            </a:r>
            <a:r>
              <a:rPr lang="en-US" altLang="zh-CN" sz="1200" b="0" i="0" dirty="0">
                <a:solidFill>
                  <a:srgbClr val="121212"/>
                </a:solidFill>
                <a:effectLst/>
                <a:latin typeface="SimSun" panose="02010600030101010101" pitchFamily="2" charset="-122"/>
                <a:ea typeface="SimSun" panose="02010600030101010101" pitchFamily="2" charset="-122"/>
              </a:rPr>
              <a:t>/</a:t>
            </a:r>
            <a:r>
              <a:rPr lang="zh-CN" altLang="en-US" sz="1200" b="0" i="0" dirty="0">
                <a:solidFill>
                  <a:srgbClr val="121212"/>
                </a:solidFill>
                <a:effectLst/>
                <a:latin typeface="SimSun" panose="02010600030101010101" pitchFamily="2" charset="-122"/>
                <a:ea typeface="SimSun" panose="02010600030101010101" pitchFamily="2" charset="-122"/>
              </a:rPr>
              <a:t>脆弱点，以及如何利用脆弱点实现攻击的，以下是个例子：</a:t>
            </a: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34</a:t>
            </a:fld>
            <a:endParaRPr lang="de-DE" altLang="ja-JP"/>
          </a:p>
        </p:txBody>
      </p:sp>
      <p:pic>
        <p:nvPicPr>
          <p:cNvPr id="6" name="図 5">
            <a:extLst>
              <a:ext uri="{FF2B5EF4-FFF2-40B4-BE49-F238E27FC236}">
                <a16:creationId xmlns:a16="http://schemas.microsoft.com/office/drawing/2014/main" id="{B97A6B3B-C34F-4B6D-A1A7-707CCABEED89}"/>
              </a:ext>
            </a:extLst>
          </p:cNvPr>
          <p:cNvPicPr>
            <a:picLocks noChangeAspect="1"/>
          </p:cNvPicPr>
          <p:nvPr/>
        </p:nvPicPr>
        <p:blipFill>
          <a:blip r:embed="rId3"/>
          <a:stretch>
            <a:fillRect/>
          </a:stretch>
        </p:blipFill>
        <p:spPr>
          <a:xfrm>
            <a:off x="323528" y="2492896"/>
            <a:ext cx="8469116" cy="2664296"/>
          </a:xfrm>
          <a:prstGeom prst="rect">
            <a:avLst/>
          </a:prstGeom>
        </p:spPr>
      </p:pic>
    </p:spTree>
    <p:extLst>
      <p:ext uri="{BB962C8B-B14F-4D97-AF65-F5344CB8AC3E}">
        <p14:creationId xmlns:p14="http://schemas.microsoft.com/office/powerpoint/2010/main" val="2085551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攻击可行性等级</a:t>
            </a:r>
            <a:endParaRPr lang="en-US" altLang="zh-CN" sz="1400" b="1" i="0" dirty="0">
              <a:solidFill>
                <a:srgbClr val="121212"/>
              </a:solidFill>
              <a:effectLst/>
              <a:latin typeface="-apple-system"/>
            </a:endParaRPr>
          </a:p>
          <a:p>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algn="l"/>
            <a:r>
              <a:rPr lang="zh-CN" altLang="en-US" sz="1200" i="0" dirty="0">
                <a:solidFill>
                  <a:srgbClr val="121212"/>
                </a:solidFill>
                <a:effectLst/>
                <a:latin typeface="SimSun" panose="02010600030101010101" pitchFamily="2" charset="-122"/>
                <a:ea typeface="SimSun" panose="02010600030101010101" pitchFamily="2" charset="-122"/>
              </a:rPr>
              <a:t>攻击可行性等级分析的对象是上一节中识别的攻击路径，攻击可行性评级结果有以下</a:t>
            </a:r>
            <a:r>
              <a:rPr lang="en-US" altLang="zh-CN" sz="1200" i="0" dirty="0">
                <a:solidFill>
                  <a:srgbClr val="121212"/>
                </a:solidFill>
                <a:effectLst/>
                <a:latin typeface="SimSun" panose="02010600030101010101" pitchFamily="2" charset="-122"/>
                <a:ea typeface="SimSun" panose="02010600030101010101" pitchFamily="2" charset="-122"/>
              </a:rPr>
              <a:t>4</a:t>
            </a:r>
            <a:r>
              <a:rPr lang="zh-CN" altLang="en-US" sz="1200" i="0" dirty="0">
                <a:solidFill>
                  <a:srgbClr val="121212"/>
                </a:solidFill>
                <a:effectLst/>
                <a:latin typeface="SimSun" panose="02010600030101010101" pitchFamily="2" charset="-122"/>
                <a:ea typeface="SimSun" panose="02010600030101010101" pitchFamily="2" charset="-122"/>
              </a:rPr>
              <a:t>级</a:t>
            </a:r>
            <a:r>
              <a:rPr lang="zh-CN" altLang="en-US" sz="1200" b="0" i="0" dirty="0">
                <a:solidFill>
                  <a:srgbClr val="121212"/>
                </a:solidFill>
                <a:effectLst/>
                <a:latin typeface="SimSun" panose="02010600030101010101" pitchFamily="2" charset="-122"/>
                <a:ea typeface="SimSun" panose="02010600030101010101" pitchFamily="2" charset="-122"/>
              </a:rPr>
              <a:t>：</a:t>
            </a:r>
          </a:p>
          <a:p>
            <a:pPr algn="l">
              <a:buFont typeface="Arial" panose="020B0604020202020204" pitchFamily="34" charset="0"/>
              <a:buChar char="•"/>
            </a:pPr>
            <a:r>
              <a:rPr lang="zh-CN" altLang="en-US" sz="1200" b="0" i="0" dirty="0">
                <a:solidFill>
                  <a:srgbClr val="121212"/>
                </a:solidFill>
                <a:effectLst/>
                <a:latin typeface="SimSun" panose="02010600030101010101" pitchFamily="2" charset="-122"/>
                <a:ea typeface="SimSun" panose="02010600030101010101" pitchFamily="2" charset="-122"/>
              </a:rPr>
              <a:t>高</a:t>
            </a:r>
          </a:p>
          <a:p>
            <a:pPr algn="l">
              <a:buFont typeface="Arial" panose="020B0604020202020204" pitchFamily="34" charset="0"/>
              <a:buChar char="•"/>
            </a:pPr>
            <a:r>
              <a:rPr lang="zh-CN" altLang="en-US" sz="1200" b="0" i="0" dirty="0">
                <a:solidFill>
                  <a:srgbClr val="121212"/>
                </a:solidFill>
                <a:effectLst/>
                <a:latin typeface="SimSun" panose="02010600030101010101" pitchFamily="2" charset="-122"/>
                <a:ea typeface="SimSun" panose="02010600030101010101" pitchFamily="2" charset="-122"/>
              </a:rPr>
              <a:t>中</a:t>
            </a:r>
          </a:p>
          <a:p>
            <a:pPr algn="l">
              <a:buFont typeface="Arial" panose="020B0604020202020204" pitchFamily="34" charset="0"/>
              <a:buChar char="•"/>
            </a:pPr>
            <a:r>
              <a:rPr lang="zh-CN" altLang="en-US" sz="1200" b="0" i="0" dirty="0">
                <a:solidFill>
                  <a:srgbClr val="121212"/>
                </a:solidFill>
                <a:effectLst/>
                <a:latin typeface="SimSun" panose="02010600030101010101" pitchFamily="2" charset="-122"/>
                <a:ea typeface="SimSun" panose="02010600030101010101" pitchFamily="2" charset="-122"/>
              </a:rPr>
              <a:t>低</a:t>
            </a:r>
          </a:p>
          <a:p>
            <a:pPr algn="l">
              <a:buFont typeface="Arial" panose="020B0604020202020204" pitchFamily="34" charset="0"/>
              <a:buChar char="•"/>
            </a:pPr>
            <a:r>
              <a:rPr lang="zh-CN" altLang="en-US" sz="1200" b="0" i="0" dirty="0">
                <a:solidFill>
                  <a:srgbClr val="121212"/>
                </a:solidFill>
                <a:effectLst/>
                <a:latin typeface="SimSun" panose="02010600030101010101" pitchFamily="2" charset="-122"/>
                <a:ea typeface="SimSun" panose="02010600030101010101" pitchFamily="2" charset="-122"/>
              </a:rPr>
              <a:t>很低</a:t>
            </a:r>
          </a:p>
          <a:p>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r>
              <a:rPr lang="zh-CN" altLang="en-US" sz="1200" dirty="0">
                <a:solidFill>
                  <a:srgbClr val="121212"/>
                </a:solidFill>
                <a:latin typeface="SimSun" panose="02010600030101010101" pitchFamily="2" charset="-122"/>
                <a:ea typeface="SimSun" panose="02010600030101010101" pitchFamily="2" charset="-122"/>
              </a:rPr>
              <a:t>评级必须采用</a:t>
            </a:r>
            <a:r>
              <a:rPr lang="en-US" altLang="zh-CN" sz="1200" dirty="0">
                <a:solidFill>
                  <a:srgbClr val="121212"/>
                </a:solidFill>
                <a:latin typeface="SimSun" panose="02010600030101010101" pitchFamily="2" charset="-122"/>
                <a:ea typeface="SimSun" panose="02010600030101010101" pitchFamily="2" charset="-122"/>
              </a:rPr>
              <a:t>21434</a:t>
            </a:r>
            <a:r>
              <a:rPr lang="zh-CN" altLang="en-US" sz="1200" dirty="0">
                <a:solidFill>
                  <a:srgbClr val="121212"/>
                </a:solidFill>
                <a:latin typeface="SimSun" panose="02010600030101010101" pitchFamily="2" charset="-122"/>
                <a:ea typeface="SimSun" panose="02010600030101010101" pitchFamily="2" charset="-122"/>
              </a:rPr>
              <a:t>中给出的三种方法中的一种：</a:t>
            </a:r>
          </a:p>
          <a:p>
            <a:pPr>
              <a:buFont typeface="+mj-lt"/>
              <a:buAutoNum type="arabicPeriod"/>
            </a:pPr>
            <a:r>
              <a:rPr lang="zh-CN" altLang="en-US" sz="1200" dirty="0">
                <a:solidFill>
                  <a:srgbClr val="121212"/>
                </a:solidFill>
                <a:latin typeface="SimSun" panose="02010600030101010101" pitchFamily="2" charset="-122"/>
                <a:ea typeface="SimSun" panose="02010600030101010101" pitchFamily="2" charset="-122"/>
              </a:rPr>
              <a:t>基于攻击潜力的方法</a:t>
            </a:r>
          </a:p>
          <a:p>
            <a:pPr>
              <a:buFont typeface="+mj-lt"/>
              <a:buAutoNum type="arabicPeriod"/>
            </a:pPr>
            <a:r>
              <a:rPr lang="zh-CN" altLang="en-US" sz="1200" dirty="0">
                <a:solidFill>
                  <a:srgbClr val="121212"/>
                </a:solidFill>
                <a:latin typeface="SimSun" panose="02010600030101010101" pitchFamily="2" charset="-122"/>
                <a:ea typeface="SimSun" panose="02010600030101010101" pitchFamily="2" charset="-122"/>
              </a:rPr>
              <a:t>基于</a:t>
            </a:r>
            <a:r>
              <a:rPr lang="en-US" altLang="zh-CN" sz="1200" dirty="0">
                <a:solidFill>
                  <a:srgbClr val="121212"/>
                </a:solidFill>
                <a:latin typeface="SimSun" panose="02010600030101010101" pitchFamily="2" charset="-122"/>
                <a:ea typeface="SimSun" panose="02010600030101010101" pitchFamily="2" charset="-122"/>
              </a:rPr>
              <a:t>CVSS</a:t>
            </a:r>
            <a:r>
              <a:rPr lang="zh-CN" altLang="en-US" sz="1200" dirty="0">
                <a:solidFill>
                  <a:srgbClr val="121212"/>
                </a:solidFill>
                <a:latin typeface="SimSun" panose="02010600030101010101" pitchFamily="2" charset="-122"/>
                <a:ea typeface="SimSun" panose="02010600030101010101" pitchFamily="2" charset="-122"/>
              </a:rPr>
              <a:t>的方法</a:t>
            </a:r>
          </a:p>
          <a:p>
            <a:pPr>
              <a:buFont typeface="+mj-lt"/>
              <a:buAutoNum type="arabicPeriod"/>
            </a:pPr>
            <a:r>
              <a:rPr lang="zh-CN" altLang="en-US" sz="1200" dirty="0">
                <a:solidFill>
                  <a:srgbClr val="121212"/>
                </a:solidFill>
                <a:latin typeface="SimSun" panose="02010600030101010101" pitchFamily="2" charset="-122"/>
                <a:ea typeface="SimSun" panose="02010600030101010101" pitchFamily="2" charset="-122"/>
              </a:rPr>
              <a:t>基于攻击向量的方法</a:t>
            </a:r>
          </a:p>
          <a:p>
            <a:pPr marL="0" indent="0">
              <a:buNone/>
            </a:pPr>
            <a:br>
              <a:rPr lang="zh-CN" altLang="en-US" sz="1600" dirty="0"/>
            </a:b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35</a:t>
            </a:fld>
            <a:endParaRPr lang="de-DE" altLang="ja-JP"/>
          </a:p>
        </p:txBody>
      </p:sp>
    </p:spTree>
    <p:extLst>
      <p:ext uri="{BB962C8B-B14F-4D97-AF65-F5344CB8AC3E}">
        <p14:creationId xmlns:p14="http://schemas.microsoft.com/office/powerpoint/2010/main" val="2204157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攻击可行性等级</a:t>
            </a:r>
            <a:endParaRPr lang="en-US" altLang="zh-CN" sz="1400" b="1" i="0" dirty="0">
              <a:solidFill>
                <a:srgbClr val="121212"/>
              </a:solidFill>
              <a:effectLst/>
              <a:latin typeface="-apple-system"/>
            </a:endParaRPr>
          </a:p>
          <a:p>
            <a:endParaRPr lang="en-US" altLang="zh-CN" sz="1400" b="1" i="0" dirty="0">
              <a:solidFill>
                <a:srgbClr val="121212"/>
              </a:solidFill>
              <a:effectLst/>
              <a:latin typeface="-apple-system"/>
            </a:endParaRPr>
          </a:p>
          <a:p>
            <a:pPr marL="0" indent="0">
              <a:buNone/>
            </a:pPr>
            <a:r>
              <a:rPr lang="zh-CN" altLang="en-US" sz="1200" dirty="0">
                <a:solidFill>
                  <a:srgbClr val="121212"/>
                </a:solidFill>
                <a:latin typeface="ＭＳ Ｐゴシック" panose="020B0600070205080204" pitchFamily="50" charset="-128"/>
                <a:ea typeface="ＭＳ Ｐゴシック" panose="020B0600070205080204" pitchFamily="50" charset="-128"/>
              </a:rPr>
              <a:t>      </a:t>
            </a:r>
            <a:r>
              <a:rPr lang="zh-CN" altLang="en-US" sz="1200" b="1" dirty="0">
                <a:solidFill>
                  <a:srgbClr val="121212"/>
                </a:solidFill>
                <a:latin typeface="ＭＳ Ｐゴシック" panose="020B0600070205080204" pitchFamily="50" charset="-128"/>
                <a:ea typeface="ＭＳ Ｐゴシック" panose="020B0600070205080204" pitchFamily="50" charset="-128"/>
              </a:rPr>
              <a:t>基于攻击潜力的方法</a:t>
            </a:r>
            <a:endParaRPr lang="en-US" altLang="ja-JP" sz="1200" b="1"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zh-CN" altLang="en-US" sz="1200" dirty="0">
                <a:latin typeface="SimSun" panose="02010600030101010101" pitchFamily="2" charset="-122"/>
                <a:ea typeface="SimSun" panose="02010600030101010101" pitchFamily="2" charset="-122"/>
              </a:rPr>
              <a:t>   该方法是三个评级准则中最简单的一个，需要的输入信息最少，适用于项目开发早期缺乏足够详细的信息时，对攻击可行性进行比较粗略的评估。该方法主要以攻击距离的远近来评定攻击的难易程度。例如，利用互联网就可以完成的攻击可行性远大于需要物理访问才能实现的攻击。下表是具体的评级准则</a:t>
            </a:r>
            <a:br>
              <a:rPr lang="zh-CN" altLang="en-US" sz="1600" dirty="0"/>
            </a:b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36</a:t>
            </a:fld>
            <a:endParaRPr lang="de-DE" altLang="ja-JP"/>
          </a:p>
        </p:txBody>
      </p:sp>
      <p:pic>
        <p:nvPicPr>
          <p:cNvPr id="6" name="図 5">
            <a:extLst>
              <a:ext uri="{FF2B5EF4-FFF2-40B4-BE49-F238E27FC236}">
                <a16:creationId xmlns:a16="http://schemas.microsoft.com/office/drawing/2014/main" id="{30879B7D-3CAF-4F1A-B6A3-3E563FAECABC}"/>
              </a:ext>
            </a:extLst>
          </p:cNvPr>
          <p:cNvPicPr>
            <a:picLocks noChangeAspect="1"/>
          </p:cNvPicPr>
          <p:nvPr/>
        </p:nvPicPr>
        <p:blipFill>
          <a:blip r:embed="rId3"/>
          <a:stretch>
            <a:fillRect/>
          </a:stretch>
        </p:blipFill>
        <p:spPr>
          <a:xfrm>
            <a:off x="644961" y="2276872"/>
            <a:ext cx="7200404" cy="3807367"/>
          </a:xfrm>
          <a:prstGeom prst="rect">
            <a:avLst/>
          </a:prstGeom>
        </p:spPr>
      </p:pic>
    </p:spTree>
    <p:extLst>
      <p:ext uri="{BB962C8B-B14F-4D97-AF65-F5344CB8AC3E}">
        <p14:creationId xmlns:p14="http://schemas.microsoft.com/office/powerpoint/2010/main" val="143053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攻击可行性等级</a:t>
            </a:r>
            <a:endParaRPr lang="en-US" altLang="zh-CN" sz="1400" b="1" i="0" dirty="0">
              <a:solidFill>
                <a:srgbClr val="121212"/>
              </a:solidFill>
              <a:effectLst/>
              <a:latin typeface="-apple-system"/>
            </a:endParaRPr>
          </a:p>
          <a:p>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zh-CN" altLang="en-US" sz="1200" dirty="0">
                <a:latin typeface="SimSun" panose="02010600030101010101" pitchFamily="2" charset="-122"/>
                <a:ea typeface="SimSun" panose="02010600030101010101" pitchFamily="2" charset="-122"/>
              </a:rPr>
              <a:t>     威胁场景的风险值分</a:t>
            </a:r>
            <a:r>
              <a:rPr lang="en-US" altLang="zh-CN" sz="1200" dirty="0">
                <a:latin typeface="SimSun" panose="02010600030101010101" pitchFamily="2" charset="-122"/>
                <a:ea typeface="SimSun" panose="02010600030101010101" pitchFamily="2" charset="-122"/>
              </a:rPr>
              <a:t>1~5</a:t>
            </a:r>
            <a:r>
              <a:rPr lang="zh-CN" altLang="en-US" sz="1200" dirty="0">
                <a:latin typeface="SimSun" panose="02010600030101010101" pitchFamily="2" charset="-122"/>
                <a:ea typeface="SimSun" panose="02010600030101010101" pitchFamily="2" charset="-122"/>
              </a:rPr>
              <a:t>级，</a:t>
            </a:r>
            <a:r>
              <a:rPr lang="en-US" altLang="zh-CN" sz="1200" dirty="0">
                <a:latin typeface="SimSun" panose="02010600030101010101" pitchFamily="2" charset="-122"/>
                <a:ea typeface="SimSun" panose="02010600030101010101" pitchFamily="2" charset="-122"/>
              </a:rPr>
              <a:t>1</a:t>
            </a:r>
            <a:r>
              <a:rPr lang="zh-CN" altLang="en-US" sz="1200" dirty="0">
                <a:latin typeface="SimSun" panose="02010600030101010101" pitchFamily="2" charset="-122"/>
                <a:ea typeface="SimSun" panose="02010600030101010101" pitchFamily="2" charset="-122"/>
              </a:rPr>
              <a:t>级代表最低风险，</a:t>
            </a:r>
            <a:r>
              <a:rPr lang="en-US" altLang="zh-CN" sz="1200" dirty="0">
                <a:latin typeface="SimSun" panose="02010600030101010101" pitchFamily="2" charset="-122"/>
                <a:ea typeface="SimSun" panose="02010600030101010101" pitchFamily="2" charset="-122"/>
              </a:rPr>
              <a:t>5</a:t>
            </a:r>
            <a:r>
              <a:rPr lang="zh-CN" altLang="en-US" sz="1200" dirty="0">
                <a:latin typeface="SimSun" panose="02010600030101010101" pitchFamily="2" charset="-122"/>
                <a:ea typeface="SimSun" panose="02010600030101010101" pitchFamily="2" charset="-122"/>
              </a:rPr>
              <a:t>级代表最高风险。风险值通过风险矩阵来确定，组织可以根据项目的具体情况定义适当的风险矩阵，以下是一个风险矩阵的示例：</a:t>
            </a:r>
            <a:br>
              <a:rPr lang="zh-CN" altLang="en-US" sz="1600" dirty="0"/>
            </a:b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37</a:t>
            </a:fld>
            <a:endParaRPr lang="de-DE" altLang="ja-JP"/>
          </a:p>
        </p:txBody>
      </p:sp>
      <p:pic>
        <p:nvPicPr>
          <p:cNvPr id="1026" name="Picture 2" descr="preview">
            <a:extLst>
              <a:ext uri="{FF2B5EF4-FFF2-40B4-BE49-F238E27FC236}">
                <a16:creationId xmlns:a16="http://schemas.microsoft.com/office/drawing/2014/main" id="{D1D136CD-042D-430C-843A-B90EEA7D5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88840"/>
            <a:ext cx="6117381" cy="187478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1D8A0A9-570B-4F73-ADA6-860C0A8F662E}"/>
              </a:ext>
            </a:extLst>
          </p:cNvPr>
          <p:cNvSpPr txBox="1"/>
          <p:nvPr/>
        </p:nvSpPr>
        <p:spPr>
          <a:xfrm>
            <a:off x="763603" y="4382351"/>
            <a:ext cx="7173507" cy="1200329"/>
          </a:xfrm>
          <a:prstGeom prst="rect">
            <a:avLst/>
          </a:prstGeom>
          <a:noFill/>
        </p:spPr>
        <p:txBody>
          <a:bodyPr wrap="square">
            <a:spAutoFit/>
          </a:bodyPr>
          <a:lstStyle/>
          <a:p>
            <a:pPr algn="l"/>
            <a:r>
              <a:rPr lang="zh-CN" altLang="en-US" sz="1200" i="0" dirty="0">
                <a:solidFill>
                  <a:srgbClr val="121212"/>
                </a:solidFill>
                <a:effectLst/>
                <a:latin typeface="SimSun" panose="02010600030101010101" pitchFamily="2" charset="-122"/>
                <a:ea typeface="SimSun" panose="02010600030101010101" pitchFamily="2" charset="-122"/>
              </a:rPr>
              <a:t>确定风险值有以下几个目的：</a:t>
            </a:r>
          </a:p>
          <a:p>
            <a:pPr algn="l"/>
            <a:endParaRPr lang="zh-CN" altLang="en-US" sz="1200" i="0" dirty="0">
              <a:solidFill>
                <a:srgbClr val="121212"/>
              </a:solidFill>
              <a:effectLst/>
              <a:latin typeface="SimSun" panose="02010600030101010101" pitchFamily="2" charset="-122"/>
              <a:ea typeface="SimSun" panose="02010600030101010101" pitchFamily="2" charset="-122"/>
            </a:endParaRPr>
          </a:p>
          <a:p>
            <a:pPr marL="171450" indent="-171450" algn="l">
              <a:buFont typeface="Arial" panose="020B0604020202020204" pitchFamily="34" charset="0"/>
              <a:buChar char="•"/>
            </a:pPr>
            <a:r>
              <a:rPr lang="zh-CN" altLang="en-US" sz="1200" i="0" dirty="0">
                <a:solidFill>
                  <a:srgbClr val="121212"/>
                </a:solidFill>
                <a:effectLst/>
                <a:latin typeface="SimSun" panose="02010600030101010101" pitchFamily="2" charset="-122"/>
                <a:ea typeface="SimSun" panose="02010600030101010101" pitchFamily="2" charset="-122"/>
              </a:rPr>
              <a:t>作为准则支持风险处置决策</a:t>
            </a:r>
          </a:p>
          <a:p>
            <a:pPr marL="171450" indent="-171450" algn="l">
              <a:buFont typeface="Arial" panose="020B0604020202020204" pitchFamily="34" charset="0"/>
              <a:buChar char="•"/>
            </a:pPr>
            <a:r>
              <a:rPr lang="zh-CN" altLang="en-US" sz="1200" i="0" dirty="0">
                <a:solidFill>
                  <a:srgbClr val="121212"/>
                </a:solidFill>
                <a:effectLst/>
                <a:latin typeface="SimSun" panose="02010600030101010101" pitchFamily="2" charset="-122"/>
                <a:ea typeface="SimSun" panose="02010600030101010101" pitchFamily="2" charset="-122"/>
              </a:rPr>
              <a:t>确定风险处置的优先级</a:t>
            </a:r>
          </a:p>
          <a:p>
            <a:pPr marL="171450" indent="-171450" algn="l">
              <a:buFont typeface="Arial" panose="020B0604020202020204" pitchFamily="34" charset="0"/>
              <a:buChar char="•"/>
            </a:pPr>
            <a:r>
              <a:rPr lang="zh-CN" altLang="en-US" sz="1200" i="0" dirty="0">
                <a:solidFill>
                  <a:srgbClr val="121212"/>
                </a:solidFill>
                <a:effectLst/>
                <a:latin typeface="SimSun" panose="02010600030101010101" pitchFamily="2" charset="-122"/>
                <a:ea typeface="SimSun" panose="02010600030101010101" pitchFamily="2" charset="-122"/>
              </a:rPr>
              <a:t>向利益相关者报告</a:t>
            </a:r>
          </a:p>
          <a:p>
            <a:pPr marL="171450" indent="-171450" algn="l">
              <a:buFont typeface="Arial" panose="020B0604020202020204" pitchFamily="34" charset="0"/>
              <a:buChar char="•"/>
            </a:pPr>
            <a:r>
              <a:rPr lang="zh-CN" altLang="en-US" sz="1200" i="0" dirty="0">
                <a:solidFill>
                  <a:srgbClr val="121212"/>
                </a:solidFill>
                <a:effectLst/>
                <a:latin typeface="SimSun" panose="02010600030101010101" pitchFamily="2" charset="-122"/>
                <a:ea typeface="SimSun" panose="02010600030101010101" pitchFamily="2" charset="-122"/>
              </a:rPr>
              <a:t>监控风险</a:t>
            </a:r>
            <a:endParaRPr lang="ja-JP" altLang="en-US" sz="1200" i="0" dirty="0">
              <a:solidFill>
                <a:srgbClr val="121212"/>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447259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15</a:t>
            </a:r>
            <a:r>
              <a:rPr lang="ja-JP" altLang="en-US" b="1" i="0" dirty="0">
                <a:solidFill>
                  <a:srgbClr val="121212"/>
                </a:solidFill>
                <a:effectLst/>
                <a:latin typeface="-apple-system"/>
              </a:rPr>
              <a:t>章 风险分析</a:t>
            </a:r>
            <a:endParaRPr kumimoji="1" lang="ja-JP" altLang="en-US" dirty="0"/>
          </a:p>
        </p:txBody>
      </p:sp>
      <p:sp>
        <p:nvSpPr>
          <p:cNvPr id="3" name="内容占位符 2"/>
          <p:cNvSpPr>
            <a:spLocks noGrp="1"/>
          </p:cNvSpPr>
          <p:nvPr>
            <p:ph idx="1"/>
          </p:nvPr>
        </p:nvSpPr>
        <p:spPr>
          <a:xfrm>
            <a:off x="168275" y="869950"/>
            <a:ext cx="8364165" cy="5592763"/>
          </a:xfrm>
        </p:spPr>
        <p:txBody>
          <a:bodyPr/>
          <a:lstStyle/>
          <a:p>
            <a:r>
              <a:rPr lang="zh-CN" altLang="en-US" sz="1400" b="1" i="0" dirty="0">
                <a:solidFill>
                  <a:srgbClr val="121212"/>
                </a:solidFill>
                <a:effectLst/>
                <a:latin typeface="-apple-system"/>
              </a:rPr>
              <a:t>风险处置决策</a:t>
            </a:r>
            <a:endParaRPr lang="en-US" altLang="ja-JP" sz="1600" dirty="0">
              <a:solidFill>
                <a:srgbClr val="121212"/>
              </a:solidFill>
              <a:latin typeface="ＭＳ Ｐゴシック" panose="020B0600070205080204" pitchFamily="50" charset="-128"/>
              <a:ea typeface="ＭＳ Ｐゴシック" panose="020B0600070205080204" pitchFamily="50" charset="-128"/>
            </a:endParaRPr>
          </a:p>
          <a:p>
            <a:pPr marL="0" indent="0">
              <a:buNone/>
            </a:pPr>
            <a:br>
              <a:rPr lang="zh-CN" altLang="en-US" sz="1600" dirty="0"/>
            </a:br>
            <a:endParaRPr lang="ja-JP" altLang="en-US" sz="1600" dirty="0">
              <a:solidFill>
                <a:srgbClr val="121212"/>
              </a:solidFill>
              <a:latin typeface="ＭＳ Ｐゴシック" panose="020B0600070205080204" pitchFamily="50" charset="-128"/>
              <a:ea typeface="ＭＳ Ｐゴシック" panose="020B0600070205080204" pitchFamily="50" charset="-128"/>
            </a:endParaRPr>
          </a:p>
          <a:p>
            <a:pPr lvl="2">
              <a:buFont typeface="Wingdings" panose="05000000000000000000" pitchFamily="2" charset="2"/>
              <a:buChar char="Ø"/>
            </a:pP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338137" lvl="1" indent="0">
              <a:buNone/>
            </a:pPr>
            <a:r>
              <a:rPr lang="en-US" altLang="zh-CN" sz="1400" b="0" i="0" dirty="0">
                <a:solidFill>
                  <a:srgbClr val="121212"/>
                </a:solidFill>
                <a:effectLst/>
                <a:latin typeface="-apple-system"/>
              </a:rPr>
              <a:t>	</a:t>
            </a: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a:p>
            <a:pPr marL="338137" lvl="1" indent="0">
              <a:buNone/>
            </a:pPr>
            <a:endParaRPr lang="en-US" altLang="zh-CN" sz="16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38</a:t>
            </a:fld>
            <a:endParaRPr lang="de-DE" altLang="ja-JP"/>
          </a:p>
        </p:txBody>
      </p:sp>
      <p:sp>
        <p:nvSpPr>
          <p:cNvPr id="8" name="テキスト ボックス 7">
            <a:extLst>
              <a:ext uri="{FF2B5EF4-FFF2-40B4-BE49-F238E27FC236}">
                <a16:creationId xmlns:a16="http://schemas.microsoft.com/office/drawing/2014/main" id="{21D8A0A9-570B-4F73-ADA6-860C0A8F662E}"/>
              </a:ext>
            </a:extLst>
          </p:cNvPr>
          <p:cNvSpPr txBox="1"/>
          <p:nvPr/>
        </p:nvSpPr>
        <p:spPr>
          <a:xfrm>
            <a:off x="142676" y="2881501"/>
            <a:ext cx="8568952" cy="1569660"/>
          </a:xfrm>
          <a:prstGeom prst="rect">
            <a:avLst/>
          </a:prstGeom>
          <a:noFill/>
        </p:spPr>
        <p:txBody>
          <a:bodyPr wrap="square">
            <a:spAutoFit/>
          </a:bodyPr>
          <a:lstStyle/>
          <a:p>
            <a:pPr algn="l"/>
            <a:r>
              <a:rPr lang="zh-CN" altLang="en-US" sz="1200" i="0" dirty="0">
                <a:solidFill>
                  <a:srgbClr val="121212"/>
                </a:solidFill>
                <a:effectLst/>
                <a:latin typeface="SimSun" panose="02010600030101010101" pitchFamily="2" charset="-122"/>
                <a:ea typeface="SimSun" panose="02010600030101010101" pitchFamily="2" charset="-122"/>
              </a:rPr>
              <a:t>处置决策如何确定？</a:t>
            </a:r>
          </a:p>
          <a:p>
            <a:pPr algn="l"/>
            <a:endParaRPr lang="zh-CN" altLang="en-US" sz="1200" i="0" dirty="0">
              <a:solidFill>
                <a:srgbClr val="121212"/>
              </a:solidFill>
              <a:effectLst/>
              <a:latin typeface="SimSun" panose="02010600030101010101" pitchFamily="2" charset="-122"/>
              <a:ea typeface="SimSun" panose="02010600030101010101" pitchFamily="2" charset="-122"/>
            </a:endParaRPr>
          </a:p>
          <a:p>
            <a:pPr algn="l"/>
            <a:r>
              <a:rPr lang="zh-CN" altLang="en-US" sz="1200" i="0" dirty="0">
                <a:solidFill>
                  <a:srgbClr val="121212"/>
                </a:solidFill>
                <a:effectLst/>
                <a:latin typeface="SimSun" panose="02010600030101010101" pitchFamily="2" charset="-122"/>
                <a:ea typeface="SimSun" panose="02010600030101010101" pitchFamily="2" charset="-122"/>
              </a:rPr>
              <a:t>   在</a:t>
            </a:r>
            <a:r>
              <a:rPr lang="en-US" altLang="zh-CN" sz="1200" i="0" dirty="0">
                <a:solidFill>
                  <a:srgbClr val="121212"/>
                </a:solidFill>
                <a:effectLst/>
                <a:latin typeface="SimSun" panose="02010600030101010101" pitchFamily="2" charset="-122"/>
                <a:ea typeface="SimSun" panose="02010600030101010101" pitchFamily="2" charset="-122"/>
              </a:rPr>
              <a:t>21434</a:t>
            </a:r>
            <a:r>
              <a:rPr lang="zh-CN" altLang="en-US" sz="1200" i="0" dirty="0">
                <a:solidFill>
                  <a:srgbClr val="121212"/>
                </a:solidFill>
                <a:effectLst/>
                <a:latin typeface="SimSun" panose="02010600030101010101" pitchFamily="2" charset="-122"/>
                <a:ea typeface="SimSun" panose="02010600030101010101" pitchFamily="2" charset="-122"/>
              </a:rPr>
              <a:t>中只给出了一个明确的建议，即风险值为</a:t>
            </a:r>
            <a:r>
              <a:rPr lang="en-US" altLang="zh-CN" sz="1200" i="0" dirty="0">
                <a:solidFill>
                  <a:srgbClr val="121212"/>
                </a:solidFill>
                <a:effectLst/>
                <a:latin typeface="SimSun" panose="02010600030101010101" pitchFamily="2" charset="-122"/>
                <a:ea typeface="SimSun" panose="02010600030101010101" pitchFamily="2" charset="-122"/>
              </a:rPr>
              <a:t>1</a:t>
            </a:r>
            <a:r>
              <a:rPr lang="zh-CN" altLang="en-US" sz="1200" i="0" dirty="0">
                <a:solidFill>
                  <a:srgbClr val="121212"/>
                </a:solidFill>
                <a:effectLst/>
                <a:latin typeface="SimSun" panose="02010600030101010101" pitchFamily="2" charset="-122"/>
                <a:ea typeface="SimSun" panose="02010600030101010101" pitchFamily="2" charset="-122"/>
              </a:rPr>
              <a:t>的威胁场景可以忽略。对于其它风险值的威胁场景，需综合考虑技术、成本等具体的情况确定风险处置决策。例如，对于影响严重且攻击可行性高的风险，必须消除，而对于影响严重但攻击可行性很低的风险，可以考虑保留或将风险转移。</a:t>
            </a:r>
          </a:p>
          <a:p>
            <a:pPr algn="l"/>
            <a:r>
              <a:rPr lang="zh-CN" altLang="en-US" sz="1200" i="0" dirty="0">
                <a:solidFill>
                  <a:srgbClr val="121212"/>
                </a:solidFill>
                <a:effectLst/>
                <a:latin typeface="SimSun" panose="02010600030101010101" pitchFamily="2" charset="-122"/>
                <a:ea typeface="SimSun" panose="02010600030101010101" pitchFamily="2" charset="-122"/>
              </a:rPr>
              <a:t>   在实际的操作中，组织可以考虑建立一个处置决策与风险值的映射表，将处置决策映射到风险矩阵的不同区域中，作为一个通用的参考标准。无论风险处置的决策如何，都需要记录相应的理由，尤其是对于接受和转移的风险。这是</a:t>
            </a:r>
            <a:r>
              <a:rPr lang="en-US" altLang="zh-CN" sz="1200" i="0" dirty="0">
                <a:solidFill>
                  <a:srgbClr val="121212"/>
                </a:solidFill>
                <a:effectLst/>
                <a:latin typeface="SimSun" panose="02010600030101010101" pitchFamily="2" charset="-122"/>
                <a:ea typeface="SimSun" panose="02010600030101010101" pitchFamily="2" charset="-122"/>
              </a:rPr>
              <a:t>21434</a:t>
            </a:r>
            <a:r>
              <a:rPr lang="zh-CN" altLang="en-US" sz="1200" i="0" dirty="0">
                <a:solidFill>
                  <a:srgbClr val="121212"/>
                </a:solidFill>
                <a:effectLst/>
                <a:latin typeface="SimSun" panose="02010600030101010101" pitchFamily="2" charset="-122"/>
                <a:ea typeface="SimSun" panose="02010600030101010101" pitchFamily="2" charset="-122"/>
              </a:rPr>
              <a:t>在风险分析这一章中核心的思路，即整个分析和决策过程的逻辑性。</a:t>
            </a:r>
            <a:endParaRPr lang="ja-JP" altLang="en-US" sz="1200" i="0" dirty="0">
              <a:solidFill>
                <a:srgbClr val="121212"/>
              </a:solidFill>
              <a:effectLst/>
              <a:latin typeface="SimSun" panose="02010600030101010101" pitchFamily="2" charset="-122"/>
              <a:ea typeface="SimSun" panose="02010600030101010101" pitchFamily="2" charset="-122"/>
            </a:endParaRPr>
          </a:p>
        </p:txBody>
      </p:sp>
      <p:sp>
        <p:nvSpPr>
          <p:cNvPr id="9" name="テキスト ボックス 8">
            <a:extLst>
              <a:ext uri="{FF2B5EF4-FFF2-40B4-BE49-F238E27FC236}">
                <a16:creationId xmlns:a16="http://schemas.microsoft.com/office/drawing/2014/main" id="{317D93B2-1F03-4F7D-8374-7E11DD76919E}"/>
              </a:ext>
            </a:extLst>
          </p:cNvPr>
          <p:cNvSpPr txBox="1"/>
          <p:nvPr/>
        </p:nvSpPr>
        <p:spPr>
          <a:xfrm>
            <a:off x="201946" y="1196752"/>
            <a:ext cx="8568952" cy="1569660"/>
          </a:xfrm>
          <a:prstGeom prst="rect">
            <a:avLst/>
          </a:prstGeom>
          <a:noFill/>
        </p:spPr>
        <p:txBody>
          <a:bodyPr wrap="square">
            <a:spAutoFit/>
          </a:bodyPr>
          <a:lstStyle/>
          <a:p>
            <a:pPr algn="l"/>
            <a:r>
              <a:rPr lang="zh-CN" altLang="en-US" sz="1200" i="0" dirty="0">
                <a:solidFill>
                  <a:srgbClr val="121212"/>
                </a:solidFill>
                <a:effectLst/>
                <a:latin typeface="SimSun" panose="02010600030101010101" pitchFamily="2" charset="-122"/>
                <a:ea typeface="SimSun" panose="02010600030101010101" pitchFamily="2" charset="-122"/>
              </a:rPr>
              <a:t>在该环节中需要综合考虑影响等级，攻击路径和风险值，确定每个威胁场景的风险处置决策，这里确定的决策并非具体的技术方案，而是一个粗颗粒度的风险处置方法，包括：</a:t>
            </a:r>
          </a:p>
          <a:p>
            <a:pPr algn="l"/>
            <a:endParaRPr lang="zh-CN" altLang="en-US" sz="1200" i="0" dirty="0">
              <a:solidFill>
                <a:srgbClr val="121212"/>
              </a:solidFill>
              <a:effectLst/>
              <a:latin typeface="SimSun" panose="02010600030101010101" pitchFamily="2" charset="-122"/>
              <a:ea typeface="SimSun" panose="02010600030101010101" pitchFamily="2" charset="-122"/>
            </a:endParaRPr>
          </a:p>
          <a:p>
            <a:pPr algn="l"/>
            <a:r>
              <a:rPr lang="zh-CN" altLang="en-US" sz="1200" i="0" dirty="0">
                <a:solidFill>
                  <a:srgbClr val="121212"/>
                </a:solidFill>
                <a:effectLst/>
                <a:latin typeface="SimSun" panose="02010600030101010101" pitchFamily="2" charset="-122"/>
                <a:ea typeface="SimSun" panose="02010600030101010101" pitchFamily="2" charset="-122"/>
              </a:rPr>
              <a:t>消除风险，通过消除风险源来避免风险，或者决定不开始或继续进行引起风险的活动。例如取消存在风险的功能，取消硬件上的调试口等。</a:t>
            </a:r>
          </a:p>
          <a:p>
            <a:pPr algn="l"/>
            <a:r>
              <a:rPr lang="zh-CN" altLang="en-US" sz="1200" i="0" dirty="0">
                <a:solidFill>
                  <a:srgbClr val="121212"/>
                </a:solidFill>
                <a:effectLst/>
                <a:latin typeface="SimSun" panose="02010600030101010101" pitchFamily="2" charset="-122"/>
                <a:ea typeface="SimSun" panose="02010600030101010101" pitchFamily="2" charset="-122"/>
              </a:rPr>
              <a:t>缓解风险，例如，通过加密，认证等手段加强防安全护以降低风险。</a:t>
            </a:r>
          </a:p>
          <a:p>
            <a:pPr algn="l"/>
            <a:r>
              <a:rPr lang="zh-CN" altLang="en-US" sz="1200" i="0" dirty="0">
                <a:solidFill>
                  <a:srgbClr val="121212"/>
                </a:solidFill>
                <a:effectLst/>
                <a:latin typeface="SimSun" panose="02010600030101010101" pitchFamily="2" charset="-122"/>
                <a:ea typeface="SimSun" panose="02010600030101010101" pitchFamily="2" charset="-122"/>
              </a:rPr>
              <a:t>转移风险，例如，购买保险或者与供应商签订风险转移合同。</a:t>
            </a:r>
          </a:p>
          <a:p>
            <a:pPr algn="l"/>
            <a:r>
              <a:rPr lang="zh-CN" altLang="en-US" sz="1200" i="0" dirty="0">
                <a:solidFill>
                  <a:srgbClr val="121212"/>
                </a:solidFill>
                <a:effectLst/>
                <a:latin typeface="SimSun" panose="02010600030101010101" pitchFamily="2" charset="-122"/>
                <a:ea typeface="SimSun" panose="02010600030101010101" pitchFamily="2" charset="-122"/>
              </a:rPr>
              <a:t>接受或保留风险。</a:t>
            </a:r>
            <a:endParaRPr lang="ja-JP" altLang="en-US" sz="1200" i="0" dirty="0">
              <a:solidFill>
                <a:srgbClr val="121212"/>
              </a:solidFill>
              <a:effectLst/>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97666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5</a:t>
            </a:r>
            <a:r>
              <a:rPr lang="ja-JP" altLang="en-US" b="1" i="0" dirty="0">
                <a:solidFill>
                  <a:srgbClr val="121212"/>
                </a:solidFill>
                <a:effectLst/>
                <a:latin typeface="-apple-system"/>
              </a:rPr>
              <a:t>章 </a:t>
            </a:r>
            <a:r>
              <a:rPr lang="zh-CN" altLang="en-US" b="1" i="0" dirty="0">
                <a:solidFill>
                  <a:srgbClr val="121212"/>
                </a:solidFill>
                <a:effectLst/>
                <a:latin typeface="-apple-system"/>
              </a:rPr>
              <a:t>组织级网络安全管理</a:t>
            </a:r>
            <a:endParaRPr kumimoji="1" lang="ja-JP" altLang="en-US" dirty="0"/>
          </a:p>
        </p:txBody>
      </p:sp>
      <p:sp>
        <p:nvSpPr>
          <p:cNvPr id="3" name="内容占位符 2"/>
          <p:cNvSpPr>
            <a:spLocks noGrp="1"/>
          </p:cNvSpPr>
          <p:nvPr>
            <p:ph idx="1"/>
          </p:nvPr>
        </p:nvSpPr>
        <p:spPr/>
        <p:txBody>
          <a:bodyPr/>
          <a:lstStyle/>
          <a:p>
            <a:pPr marL="0" indent="0">
              <a:buNone/>
            </a:pPr>
            <a:r>
              <a:rPr lang="en-US" altLang="zh-CN" b="1" i="0" dirty="0">
                <a:solidFill>
                  <a:srgbClr val="121212"/>
                </a:solidFill>
                <a:effectLst/>
                <a:latin typeface="-apple-system"/>
              </a:rPr>
              <a:t>	</a:t>
            </a:r>
            <a:r>
              <a:rPr lang="zh-CN" altLang="en-US" sz="1800" b="0" i="0" dirty="0">
                <a:solidFill>
                  <a:srgbClr val="323232"/>
                </a:solidFill>
                <a:effectLst/>
                <a:latin typeface="ＭＳ Ｐゴシック" panose="020B0600070205080204" pitchFamily="50" charset="-128"/>
                <a:ea typeface="ＭＳ Ｐゴシック" panose="020B0600070205080204" pitchFamily="50" charset="-128"/>
              </a:rPr>
              <a:t>规</a:t>
            </a:r>
            <a:r>
              <a:rPr lang="zh-CN" altLang="en-US" sz="1800" dirty="0">
                <a:solidFill>
                  <a:srgbClr val="323232"/>
                </a:solidFill>
                <a:latin typeface="ＭＳ Ｐゴシック" panose="020B0600070205080204" pitchFamily="50" charset="-128"/>
                <a:ea typeface="ＭＳ Ｐゴシック" panose="020B0600070205080204" pitchFamily="50" charset="-128"/>
              </a:rPr>
              <a:t>定了公司</a:t>
            </a:r>
            <a:r>
              <a:rPr lang="en-US" altLang="zh-CN" sz="1800" dirty="0">
                <a:solidFill>
                  <a:srgbClr val="323232"/>
                </a:solidFill>
                <a:latin typeface="ＭＳ Ｐゴシック" panose="020B0600070205080204" pitchFamily="50" charset="-128"/>
                <a:ea typeface="ＭＳ Ｐゴシック" panose="020B0600070205080204" pitchFamily="50" charset="-128"/>
              </a:rPr>
              <a:t>/</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组织层面网络安全管理的战略要求，其中心思想是对车辆的全生命周期制定网络安全管理战略和措施，提出了</a:t>
            </a:r>
            <a:r>
              <a:rPr lang="en-US" altLang="zh-CN" sz="1800" dirty="0">
                <a:solidFill>
                  <a:srgbClr val="323232"/>
                </a:solidFill>
                <a:latin typeface="ＭＳ Ｐゴシック" panose="020B0600070205080204" pitchFamily="50" charset="-128"/>
                <a:ea typeface="ＭＳ Ｐゴシック" panose="020B0600070205080204" pitchFamily="50" charset="-128"/>
              </a:rPr>
              <a:t>7</a:t>
            </a:r>
            <a:r>
              <a:rPr lang="zh-CN" altLang="en-US" sz="1800" dirty="0">
                <a:solidFill>
                  <a:srgbClr val="323232"/>
                </a:solidFill>
                <a:latin typeface="ＭＳ Ｐゴシック" panose="020B0600070205080204" pitchFamily="50" charset="-128"/>
                <a:ea typeface="ＭＳ Ｐゴシック" panose="020B0600070205080204" pitchFamily="50" charset="-128"/>
              </a:rPr>
              <a:t>个全局层面的网络安全管理要求。</a:t>
            </a:r>
            <a:endParaRPr lang="en-US" altLang="zh-CN" sz="1800" dirty="0">
              <a:solidFill>
                <a:srgbClr val="323232"/>
              </a:solidFill>
              <a:latin typeface="ＭＳ Ｐゴシック" panose="020B0600070205080204" pitchFamily="50" charset="-128"/>
              <a:ea typeface="ＭＳ Ｐゴシック" panose="020B0600070205080204" pitchFamily="50" charset="-128"/>
            </a:endParaRPr>
          </a:p>
          <a:p>
            <a:pPr marL="0" indent="0">
              <a:buNone/>
            </a:pPr>
            <a:endParaRPr lang="en-US" altLang="zh-CN" sz="1800" dirty="0">
              <a:solidFill>
                <a:srgbClr val="323232"/>
              </a:solidFill>
              <a:latin typeface="ＭＳ Ｐゴシック" panose="020B0600070205080204" pitchFamily="50" charset="-128"/>
              <a:ea typeface="ＭＳ Ｐゴシック" panose="020B0600070205080204" pitchFamily="50" charset="-128"/>
            </a:endParaRPr>
          </a:p>
          <a:p>
            <a:r>
              <a:rPr lang="ja-JP" altLang="en-US" b="1" i="0" dirty="0">
                <a:solidFill>
                  <a:srgbClr val="323232"/>
                </a:solidFill>
                <a:effectLst/>
                <a:latin typeface="PingFang SC"/>
              </a:rPr>
              <a:t>网络安全治理（</a:t>
            </a:r>
            <a:r>
              <a:rPr lang="en-US" altLang="ja-JP" b="1" i="0" dirty="0">
                <a:solidFill>
                  <a:srgbClr val="323232"/>
                </a:solidFill>
                <a:effectLst/>
                <a:latin typeface="PingFang SC"/>
              </a:rPr>
              <a:t>cybersecurity</a:t>
            </a:r>
            <a:r>
              <a:rPr lang="en-US" altLang="ja-JP" b="0" i="0" dirty="0">
                <a:solidFill>
                  <a:srgbClr val="323232"/>
                </a:solidFill>
                <a:effectLst/>
                <a:latin typeface="PingFang SC"/>
              </a:rPr>
              <a:t> </a:t>
            </a:r>
            <a:r>
              <a:rPr lang="en-US" altLang="ja-JP" b="1" i="0" dirty="0">
                <a:solidFill>
                  <a:srgbClr val="323232"/>
                </a:solidFill>
                <a:effectLst/>
                <a:latin typeface="PingFang SC"/>
              </a:rPr>
              <a:t>governance</a:t>
            </a:r>
            <a:r>
              <a:rPr lang="ja-JP" altLang="en-US" b="1" i="0" dirty="0">
                <a:solidFill>
                  <a:srgbClr val="323232"/>
                </a:solidFill>
                <a:effectLst/>
                <a:latin typeface="PingFang SC"/>
              </a:rPr>
              <a:t>）</a:t>
            </a:r>
            <a:endParaRPr lang="en-US" altLang="ja-JP" b="1" i="0" dirty="0">
              <a:solidFill>
                <a:srgbClr val="323232"/>
              </a:solidFill>
              <a:effectLst/>
              <a:latin typeface="PingFang SC"/>
            </a:endParaRPr>
          </a:p>
          <a:p>
            <a:pPr marL="338137" lvl="1" indent="0">
              <a:buNone/>
            </a:pPr>
            <a:r>
              <a:rPr lang="en-US" altLang="zh-CN" sz="1800" dirty="0">
                <a:solidFill>
                  <a:srgbClr val="323232"/>
                </a:solidFill>
                <a:latin typeface="ＭＳ Ｐゴシック" panose="020B0600070205080204" pitchFamily="50" charset="-128"/>
                <a:ea typeface="ＭＳ Ｐゴシック" panose="020B0600070205080204" pitchFamily="50" charset="-128"/>
              </a:rPr>
              <a:t>[RQ-05-01]</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：组织必须定义一个</a:t>
            </a:r>
            <a:r>
              <a:rPr lang="zh-CN" altLang="en-US" sz="1800" b="1" dirty="0">
                <a:solidFill>
                  <a:schemeClr val="tx1"/>
                </a:solidFill>
                <a:latin typeface="ＭＳ Ｐゴシック" panose="020B0600070205080204" pitchFamily="50" charset="-128"/>
                <a:ea typeface="ＭＳ Ｐゴシック" panose="020B0600070205080204" pitchFamily="50" charset="-128"/>
              </a:rPr>
              <a:t>网络安全方针</a:t>
            </a:r>
            <a:r>
              <a:rPr lang="zh-CN" altLang="en-US" sz="1800" dirty="0">
                <a:solidFill>
                  <a:srgbClr val="323232"/>
                </a:solidFill>
                <a:latin typeface="ＭＳ Ｐゴシック" panose="020B0600070205080204" pitchFamily="50" charset="-128"/>
                <a:ea typeface="ＭＳ Ｐゴシック" panose="020B0600070205080204" pitchFamily="50" charset="-128"/>
              </a:rPr>
              <a:t>。</a:t>
            </a:r>
            <a:endParaRPr lang="en-US" altLang="zh-CN" sz="1800" dirty="0">
              <a:solidFill>
                <a:srgbClr val="323232"/>
              </a:solidFill>
              <a:latin typeface="ＭＳ Ｐゴシック" panose="020B0600070205080204" pitchFamily="50" charset="-128"/>
              <a:ea typeface="ＭＳ Ｐゴシック" panose="020B0600070205080204" pitchFamily="50" charset="-128"/>
            </a:endParaRPr>
          </a:p>
          <a:p>
            <a:pPr marL="338137" lvl="1" indent="0">
              <a:buNone/>
            </a:pPr>
            <a:r>
              <a:rPr lang="zh-CN" altLang="en-US" sz="1600" dirty="0">
                <a:solidFill>
                  <a:srgbClr val="323232"/>
                </a:solidFill>
                <a:latin typeface="ＭＳ Ｐゴシック" panose="020B0600070205080204" pitchFamily="50" charset="-128"/>
                <a:ea typeface="ＭＳ Ｐゴシック" panose="020B0600070205080204" pitchFamily="50" charset="-128"/>
              </a:rPr>
              <a:t>方针包括 </a:t>
            </a:r>
            <a:r>
              <a:rPr lang="en-US" altLang="zh-CN" sz="1600" b="0" i="0" dirty="0">
                <a:solidFill>
                  <a:srgbClr val="323232"/>
                </a:solidFill>
                <a:effectLst/>
                <a:latin typeface="PingFang SC"/>
              </a:rPr>
              <a:t>a)</a:t>
            </a:r>
            <a:r>
              <a:rPr lang="zh-CN" altLang="en-US" sz="1600" b="0" i="0" dirty="0">
                <a:solidFill>
                  <a:srgbClr val="323232"/>
                </a:solidFill>
                <a:effectLst/>
                <a:latin typeface="PingFang SC"/>
              </a:rPr>
              <a:t>对道路车辆网络安全风险的确认；</a:t>
            </a:r>
            <a:r>
              <a:rPr lang="en-US" altLang="zh-CN" sz="1600" b="0" i="0" dirty="0">
                <a:solidFill>
                  <a:srgbClr val="323232"/>
                </a:solidFill>
                <a:effectLst/>
                <a:latin typeface="PingFang SC"/>
              </a:rPr>
              <a:t>b)</a:t>
            </a:r>
            <a:r>
              <a:rPr lang="zh-CN" altLang="en-US" sz="1600" b="0" i="0" dirty="0">
                <a:solidFill>
                  <a:srgbClr val="323232"/>
                </a:solidFill>
                <a:effectLst/>
                <a:latin typeface="PingFang SC"/>
              </a:rPr>
              <a:t>最高管理层对于网络安全风险管理的承诺。</a:t>
            </a:r>
            <a:endParaRPr lang="en-US" altLang="zh-CN" sz="1600" b="0" i="0" dirty="0">
              <a:solidFill>
                <a:srgbClr val="323232"/>
              </a:solidFill>
              <a:effectLst/>
              <a:latin typeface="PingFang SC"/>
            </a:endParaRPr>
          </a:p>
          <a:p>
            <a:pPr marL="338137" lvl="1" indent="0">
              <a:buNone/>
            </a:pPr>
            <a:r>
              <a:rPr lang="en-US" altLang="ja-JP" sz="1800" dirty="0">
                <a:solidFill>
                  <a:srgbClr val="323232"/>
                </a:solidFill>
                <a:latin typeface="ＭＳ Ｐゴシック" panose="020B0600070205080204" pitchFamily="50" charset="-128"/>
                <a:ea typeface="ＭＳ Ｐゴシック" panose="020B0600070205080204" pitchFamily="50" charset="-128"/>
              </a:rPr>
              <a:t>[RQ-05-02]</a:t>
            </a:r>
            <a:r>
              <a:rPr lang="ja-JP" altLang="en-US" sz="1800" dirty="0">
                <a:solidFill>
                  <a:srgbClr val="323232"/>
                </a:solidFill>
                <a:latin typeface="ＭＳ Ｐゴシック" panose="020B0600070205080204" pitchFamily="50" charset="-128"/>
                <a:ea typeface="ＭＳ Ｐゴシック" panose="020B0600070205080204" pitchFamily="50" charset="-128"/>
              </a:rPr>
              <a:t>：</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组织应建立和维护组织层面的</a:t>
            </a:r>
            <a:r>
              <a:rPr lang="zh-CN" altLang="en-US" sz="1800" b="1" dirty="0">
                <a:solidFill>
                  <a:srgbClr val="323232"/>
                </a:solidFill>
                <a:latin typeface="ＭＳ Ｐゴシック" panose="020B0600070205080204" pitchFamily="50" charset="-128"/>
                <a:ea typeface="ＭＳ Ｐゴシック" panose="020B0600070205080204" pitchFamily="50" charset="-128"/>
              </a:rPr>
              <a:t>规则和流程</a:t>
            </a:r>
            <a:r>
              <a:rPr lang="zh-CN" altLang="en-US" sz="1800" dirty="0">
                <a:solidFill>
                  <a:srgbClr val="323232"/>
                </a:solidFill>
                <a:latin typeface="ＭＳ Ｐゴシック" panose="020B0600070205080204" pitchFamily="50" charset="-128"/>
                <a:ea typeface="ＭＳ Ｐゴシック" panose="020B0600070205080204" pitchFamily="50" charset="-128"/>
              </a:rPr>
              <a:t>以支持相关要求的实现和网络安全活动的执行。</a:t>
            </a:r>
            <a:endParaRPr lang="en-US" altLang="zh-CN" sz="1800" dirty="0">
              <a:solidFill>
                <a:srgbClr val="323232"/>
              </a:solidFill>
              <a:latin typeface="ＭＳ Ｐゴシック" panose="020B0600070205080204" pitchFamily="50" charset="-128"/>
              <a:ea typeface="ＭＳ Ｐゴシック" panose="020B0600070205080204" pitchFamily="50" charset="-128"/>
            </a:endParaRPr>
          </a:p>
          <a:p>
            <a:pPr marL="338137" lvl="1" indent="0">
              <a:buNone/>
            </a:pPr>
            <a:r>
              <a:rPr lang="zh-CN" altLang="en-US" sz="1400" dirty="0">
                <a:solidFill>
                  <a:srgbClr val="323232"/>
                </a:solidFill>
                <a:latin typeface="ＭＳ Ｐゴシック" panose="020B0600070205080204" pitchFamily="50" charset="-128"/>
                <a:ea typeface="ＭＳ Ｐゴシック" panose="020B0600070205080204" pitchFamily="50" charset="-128"/>
              </a:rPr>
              <a:t>流程必须覆盖项目的整个生命周期，包括网络安全风险管理、网络安全监控、事件响应等网络安全活动。</a:t>
            </a:r>
            <a:endParaRPr lang="en-US" altLang="zh-CN" sz="1400" dirty="0">
              <a:solidFill>
                <a:srgbClr val="323232"/>
              </a:solidFill>
              <a:latin typeface="ＭＳ Ｐゴシック" panose="020B0600070205080204" pitchFamily="50" charset="-128"/>
              <a:ea typeface="ＭＳ Ｐゴシック" panose="020B0600070205080204" pitchFamily="50" charset="-128"/>
            </a:endParaRPr>
          </a:p>
          <a:p>
            <a:pPr marL="338137" lvl="1" indent="0">
              <a:buNone/>
            </a:pPr>
            <a:r>
              <a:rPr lang="en-US" altLang="zh-CN" sz="1800" dirty="0">
                <a:solidFill>
                  <a:srgbClr val="323232"/>
                </a:solidFill>
                <a:latin typeface="ＭＳ Ｐゴシック" panose="020B0600070205080204" pitchFamily="50" charset="-128"/>
                <a:ea typeface="ＭＳ Ｐゴシック" panose="020B0600070205080204" pitchFamily="50" charset="-128"/>
              </a:rPr>
              <a:t>[RQ-05-03]</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：组织应对网络安全活动的职责进行</a:t>
            </a:r>
            <a:r>
              <a:rPr lang="zh-CN" altLang="en-US" sz="1800" b="1" dirty="0">
                <a:solidFill>
                  <a:srgbClr val="323232"/>
                </a:solidFill>
                <a:latin typeface="ＭＳ Ｐゴシック" panose="020B0600070205080204" pitchFamily="50" charset="-128"/>
                <a:ea typeface="ＭＳ Ｐゴシック" panose="020B0600070205080204" pitchFamily="50" charset="-128"/>
              </a:rPr>
              <a:t>分配和授权</a:t>
            </a:r>
            <a:r>
              <a:rPr lang="zh-CN" altLang="en-US" sz="1800" dirty="0">
                <a:solidFill>
                  <a:srgbClr val="323232"/>
                </a:solidFill>
                <a:latin typeface="ＭＳ Ｐゴシック" panose="020B0600070205080204" pitchFamily="50" charset="-128"/>
                <a:ea typeface="ＭＳ Ｐゴシック" panose="020B0600070205080204" pitchFamily="50" charset="-128"/>
              </a:rPr>
              <a:t>。</a:t>
            </a:r>
          </a:p>
          <a:p>
            <a:pPr marL="338137" lvl="1" indent="0">
              <a:buNone/>
            </a:pPr>
            <a:r>
              <a:rPr lang="en-US" altLang="zh-CN" sz="1800" dirty="0">
                <a:solidFill>
                  <a:srgbClr val="323232"/>
                </a:solidFill>
                <a:latin typeface="ＭＳ Ｐゴシック" panose="020B0600070205080204" pitchFamily="50" charset="-128"/>
                <a:ea typeface="ＭＳ Ｐゴシック" panose="020B0600070205080204" pitchFamily="50" charset="-128"/>
              </a:rPr>
              <a:t>[RQ-05-04]</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：组织应提供解决网络安全问题所需的</a:t>
            </a:r>
            <a:r>
              <a:rPr lang="zh-CN" altLang="en-US" sz="1800" b="1" dirty="0">
                <a:solidFill>
                  <a:srgbClr val="323232"/>
                </a:solidFill>
                <a:latin typeface="ＭＳ Ｐゴシック" panose="020B0600070205080204" pitchFamily="50" charset="-128"/>
                <a:ea typeface="ＭＳ Ｐゴシック" panose="020B0600070205080204" pitchFamily="50" charset="-128"/>
              </a:rPr>
              <a:t>资源</a:t>
            </a:r>
            <a:r>
              <a:rPr lang="zh-CN" altLang="en-US" sz="1800" dirty="0">
                <a:solidFill>
                  <a:srgbClr val="323232"/>
                </a:solidFill>
                <a:latin typeface="ＭＳ Ｐゴシック" panose="020B0600070205080204" pitchFamily="50" charset="-128"/>
                <a:ea typeface="ＭＳ Ｐゴシック" panose="020B0600070205080204" pitchFamily="50" charset="-128"/>
              </a:rPr>
              <a:t>。</a:t>
            </a:r>
          </a:p>
          <a:p>
            <a:pPr marL="338137" lvl="1" indent="0">
              <a:buNone/>
            </a:pPr>
            <a:r>
              <a:rPr lang="en-US" altLang="zh-CN" sz="1800" dirty="0">
                <a:solidFill>
                  <a:srgbClr val="323232"/>
                </a:solidFill>
                <a:latin typeface="ＭＳ Ｐゴシック" panose="020B0600070205080204" pitchFamily="50" charset="-128"/>
                <a:ea typeface="ＭＳ Ｐゴシック" panose="020B0600070205080204" pitchFamily="50" charset="-128"/>
              </a:rPr>
              <a:t>[RQ-05-05]</a:t>
            </a:r>
            <a:r>
              <a:rPr lang="zh-CN" altLang="en-US" sz="1800" dirty="0">
                <a:solidFill>
                  <a:srgbClr val="323232"/>
                </a:solidFill>
                <a:latin typeface="ＭＳ Ｐゴシック" panose="020B0600070205080204" pitchFamily="50" charset="-128"/>
                <a:ea typeface="ＭＳ Ｐゴシック" panose="020B0600070205080204" pitchFamily="50" charset="-128"/>
              </a:rPr>
              <a:t>：组织应识别与网络安全相关的专业领域，并建立和维护这些领域之间的</a:t>
            </a:r>
            <a:r>
              <a:rPr lang="zh-CN" altLang="en-US" sz="1800" b="1" dirty="0">
                <a:solidFill>
                  <a:schemeClr val="tx1"/>
                </a:solidFill>
                <a:latin typeface="ＭＳ Ｐゴシック" panose="020B0600070205080204" pitchFamily="50" charset="-128"/>
                <a:ea typeface="ＭＳ Ｐゴシック" panose="020B0600070205080204" pitchFamily="50" charset="-128"/>
              </a:rPr>
              <a:t>沟通渠道</a:t>
            </a:r>
            <a:r>
              <a:rPr lang="zh-CN" altLang="en-US" sz="1800" dirty="0">
                <a:solidFill>
                  <a:srgbClr val="323232"/>
                </a:solidFill>
                <a:latin typeface="ＭＳ Ｐゴシック" panose="020B0600070205080204" pitchFamily="50" charset="-128"/>
                <a:ea typeface="ＭＳ Ｐゴシック" panose="020B0600070205080204" pitchFamily="50" charset="-128"/>
              </a:rPr>
              <a:t>。</a:t>
            </a:r>
            <a:endParaRPr lang="en-US" altLang="ja-JP" sz="1400" dirty="0">
              <a:solidFill>
                <a:srgbClr val="323232"/>
              </a:solidFill>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3</a:t>
            </a:fld>
            <a:endParaRPr lang="de-DE" altLang="ja-JP"/>
          </a:p>
        </p:txBody>
      </p:sp>
    </p:spTree>
    <p:extLst>
      <p:ext uri="{BB962C8B-B14F-4D97-AF65-F5344CB8AC3E}">
        <p14:creationId xmlns:p14="http://schemas.microsoft.com/office/powerpoint/2010/main" val="3313317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39</a:t>
            </a:fld>
            <a:endParaRPr lang="de-DE" altLang="ja-JP"/>
          </a:p>
        </p:txBody>
      </p:sp>
    </p:spTree>
    <p:extLst>
      <p:ext uri="{BB962C8B-B14F-4D97-AF65-F5344CB8AC3E}">
        <p14:creationId xmlns:p14="http://schemas.microsoft.com/office/powerpoint/2010/main" val="53348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5</a:t>
            </a:r>
            <a:r>
              <a:rPr lang="ja-JP" altLang="en-US" b="1" i="0" dirty="0">
                <a:solidFill>
                  <a:srgbClr val="121212"/>
                </a:solidFill>
                <a:effectLst/>
                <a:latin typeface="-apple-system"/>
              </a:rPr>
              <a:t>章 </a:t>
            </a:r>
            <a:r>
              <a:rPr lang="zh-CN" altLang="en-US" b="1" i="0" dirty="0">
                <a:solidFill>
                  <a:srgbClr val="121212"/>
                </a:solidFill>
                <a:effectLst/>
                <a:latin typeface="-apple-system"/>
              </a:rPr>
              <a:t>组织级网络安全管理</a:t>
            </a:r>
            <a:endParaRPr kumimoji="1" lang="ja-JP" altLang="en-US" dirty="0"/>
          </a:p>
        </p:txBody>
      </p:sp>
      <p:sp>
        <p:nvSpPr>
          <p:cNvPr id="3" name="内容占位符 2"/>
          <p:cNvSpPr>
            <a:spLocks noGrp="1"/>
          </p:cNvSpPr>
          <p:nvPr>
            <p:ph idx="1"/>
          </p:nvPr>
        </p:nvSpPr>
        <p:spPr/>
        <p:txBody>
          <a:bodyPr/>
          <a:lstStyle/>
          <a:p>
            <a:r>
              <a:rPr lang="ja-JP" altLang="en-US" b="1" i="0" dirty="0">
                <a:solidFill>
                  <a:srgbClr val="323232"/>
                </a:solidFill>
                <a:effectLst/>
                <a:latin typeface="PingFang SC"/>
              </a:rPr>
              <a:t>网络安全文化（</a:t>
            </a:r>
            <a:r>
              <a:rPr lang="en-US" altLang="ja-JP" b="1" i="0" dirty="0">
                <a:solidFill>
                  <a:srgbClr val="323232"/>
                </a:solidFill>
                <a:effectLst/>
                <a:latin typeface="PingFang SC"/>
              </a:rPr>
              <a:t>cybersecurity culture)</a:t>
            </a:r>
          </a:p>
          <a:p>
            <a:pPr marL="0" indent="0">
              <a:buNone/>
            </a:pPr>
            <a:r>
              <a:rPr lang="en-US" altLang="ja-JP" b="1" dirty="0">
                <a:solidFill>
                  <a:srgbClr val="323232"/>
                </a:solidFill>
                <a:latin typeface="PingFang SC"/>
              </a:rPr>
              <a:t>	</a:t>
            </a:r>
            <a:r>
              <a:rPr lang="en-US" altLang="zh-CN" sz="1800" dirty="0">
                <a:solidFill>
                  <a:srgbClr val="121212"/>
                </a:solidFill>
                <a:latin typeface="-apple-system"/>
              </a:rPr>
              <a:t>[RQ-05-06]</a:t>
            </a:r>
            <a:r>
              <a:rPr lang="zh-CN" altLang="en-US" sz="1800" dirty="0">
                <a:solidFill>
                  <a:srgbClr val="121212"/>
                </a:solidFill>
                <a:latin typeface="-apple-system"/>
              </a:rPr>
              <a:t>：建立良好的网络安全文化。</a:t>
            </a:r>
            <a:endParaRPr lang="en-US" altLang="zh-CN" sz="1800" dirty="0">
              <a:solidFill>
                <a:srgbClr val="121212"/>
              </a:solidFill>
              <a:latin typeface="-apple-system"/>
            </a:endParaRPr>
          </a:p>
          <a:p>
            <a:pPr marL="0" indent="0">
              <a:buNone/>
            </a:pPr>
            <a:r>
              <a:rPr lang="en-US" altLang="ja-JP" sz="1800" dirty="0">
                <a:solidFill>
                  <a:srgbClr val="121212"/>
                </a:solidFill>
                <a:latin typeface="-apple-system"/>
              </a:rPr>
              <a:t>	</a:t>
            </a:r>
            <a:r>
              <a:rPr lang="zh-CN" altLang="en-US" sz="1800" dirty="0">
                <a:solidFill>
                  <a:srgbClr val="121212"/>
                </a:solidFill>
                <a:latin typeface="-apple-system"/>
              </a:rPr>
              <a:t>比如保证网络安全有关的决定责任可追溯和流程可控等。</a:t>
            </a:r>
            <a:endParaRPr lang="en-US" altLang="zh-CN" sz="1800" dirty="0">
              <a:solidFill>
                <a:srgbClr val="121212"/>
              </a:solidFill>
              <a:latin typeface="-apple-system"/>
            </a:endParaRPr>
          </a:p>
          <a:p>
            <a:pPr marL="0" indent="0">
              <a:buNone/>
            </a:pPr>
            <a:r>
              <a:rPr lang="en-US" altLang="ja-JP" sz="1800" dirty="0">
                <a:solidFill>
                  <a:srgbClr val="121212"/>
                </a:solidFill>
                <a:latin typeface="-apple-system"/>
              </a:rPr>
              <a:t>	</a:t>
            </a:r>
            <a:r>
              <a:rPr lang="en-US" altLang="zh-CN" sz="1800" dirty="0">
                <a:solidFill>
                  <a:srgbClr val="121212"/>
                </a:solidFill>
                <a:latin typeface="-apple-system"/>
              </a:rPr>
              <a:t>[RQ-05-07]</a:t>
            </a:r>
            <a:r>
              <a:rPr lang="zh-CN" altLang="en-US" sz="1800" dirty="0">
                <a:solidFill>
                  <a:srgbClr val="121212"/>
                </a:solidFill>
                <a:latin typeface="-apple-system"/>
              </a:rPr>
              <a:t>：担当人员具有对应的能力和职责。</a:t>
            </a:r>
            <a:endParaRPr lang="en-US" altLang="zh-CN" sz="1800" dirty="0">
              <a:solidFill>
                <a:srgbClr val="121212"/>
              </a:solidFill>
              <a:latin typeface="-apple-system"/>
            </a:endParaRPr>
          </a:p>
          <a:p>
            <a:pPr marL="0" indent="0">
              <a:buNone/>
            </a:pPr>
            <a:r>
              <a:rPr lang="en-US" altLang="zh-CN" sz="1800" dirty="0">
                <a:solidFill>
                  <a:srgbClr val="121212"/>
                </a:solidFill>
                <a:latin typeface="-apple-system"/>
              </a:rPr>
              <a:t>	</a:t>
            </a:r>
            <a:r>
              <a:rPr lang="zh-CN" altLang="en-US" sz="1800" dirty="0">
                <a:solidFill>
                  <a:srgbClr val="121212"/>
                </a:solidFill>
                <a:latin typeface="-apple-system"/>
              </a:rPr>
              <a:t>比如网络安全风险管理能力和网络安全领域知识等。</a:t>
            </a:r>
            <a:endParaRPr lang="en-US" altLang="zh-CN" sz="1800" dirty="0">
              <a:solidFill>
                <a:srgbClr val="121212"/>
              </a:solidFill>
              <a:latin typeface="-apple-system"/>
            </a:endParaRPr>
          </a:p>
          <a:p>
            <a:pPr marL="0" indent="0">
              <a:buNone/>
            </a:pPr>
            <a:r>
              <a:rPr lang="en-US" altLang="zh-CN" sz="1800" dirty="0">
                <a:solidFill>
                  <a:srgbClr val="121212"/>
                </a:solidFill>
                <a:latin typeface="-apple-system"/>
              </a:rPr>
              <a:t>	[RQ-05-08]</a:t>
            </a:r>
            <a:r>
              <a:rPr lang="zh-CN" altLang="en-US" sz="1800" dirty="0">
                <a:solidFill>
                  <a:srgbClr val="121212"/>
                </a:solidFill>
                <a:latin typeface="-apple-system"/>
              </a:rPr>
              <a:t>：持续改进。</a:t>
            </a:r>
            <a:endParaRPr lang="en-US" altLang="zh-CN" sz="1800" dirty="0">
              <a:solidFill>
                <a:srgbClr val="121212"/>
              </a:solidFill>
              <a:latin typeface="-apple-system"/>
            </a:endParaRPr>
          </a:p>
          <a:p>
            <a:pPr marL="0" indent="0">
              <a:buNone/>
            </a:pPr>
            <a:r>
              <a:rPr lang="en-US" altLang="ja-JP" sz="1800" dirty="0">
                <a:solidFill>
                  <a:srgbClr val="121212"/>
                </a:solidFill>
                <a:latin typeface="-apple-system"/>
              </a:rPr>
              <a:t>	</a:t>
            </a:r>
            <a:r>
              <a:rPr lang="zh-CN" altLang="en-US" sz="1800" dirty="0">
                <a:solidFill>
                  <a:srgbClr val="121212"/>
                </a:solidFill>
                <a:latin typeface="-apple-system"/>
              </a:rPr>
              <a:t>比如相关知识的持续学习等。</a:t>
            </a:r>
            <a:endParaRPr lang="en-US" altLang="ja-JP" sz="1800" dirty="0">
              <a:solidFill>
                <a:srgbClr val="121212"/>
              </a:solidFill>
              <a:latin typeface="-apple-system"/>
            </a:endParaRPr>
          </a:p>
          <a:p>
            <a:r>
              <a:rPr lang="ja-JP" altLang="en-US" b="1" i="0" dirty="0">
                <a:solidFill>
                  <a:srgbClr val="323232"/>
                </a:solidFill>
                <a:effectLst/>
                <a:latin typeface="PingFang SC"/>
              </a:rPr>
              <a:t>信息共享（</a:t>
            </a:r>
            <a:r>
              <a:rPr lang="en-US" altLang="ja-JP" b="1" i="0" dirty="0">
                <a:solidFill>
                  <a:srgbClr val="323232"/>
                </a:solidFill>
                <a:effectLst/>
                <a:latin typeface="PingFang SC"/>
              </a:rPr>
              <a:t>Information Sharing)</a:t>
            </a:r>
          </a:p>
          <a:p>
            <a:pPr marL="0" indent="0">
              <a:buNone/>
            </a:pPr>
            <a:r>
              <a:rPr lang="en-US" altLang="ja-JP" b="1" dirty="0">
                <a:solidFill>
                  <a:srgbClr val="323232"/>
                </a:solidFill>
                <a:latin typeface="PingFang SC"/>
              </a:rPr>
              <a:t>	</a:t>
            </a:r>
            <a:r>
              <a:rPr lang="en-US" altLang="ja-JP" sz="1800" dirty="0">
                <a:solidFill>
                  <a:srgbClr val="121212"/>
                </a:solidFill>
                <a:latin typeface="-apple-system"/>
              </a:rPr>
              <a:t>[RQ-05-09]</a:t>
            </a:r>
            <a:r>
              <a:rPr lang="zh-CN" altLang="en-US" sz="1800" dirty="0">
                <a:solidFill>
                  <a:srgbClr val="121212"/>
                </a:solidFill>
                <a:latin typeface="-apple-system"/>
              </a:rPr>
              <a:t>：组织规定哪些信息可以共享，哪些信息需要保密。</a:t>
            </a:r>
            <a:endParaRPr lang="en-US" altLang="zh-CN" sz="1800" dirty="0">
              <a:solidFill>
                <a:srgbClr val="121212"/>
              </a:solidFill>
              <a:latin typeface="-apple-system"/>
            </a:endParaRPr>
          </a:p>
          <a:p>
            <a:pPr marL="0" indent="0">
              <a:buNone/>
            </a:pPr>
            <a:r>
              <a:rPr lang="en-US" altLang="ja-JP" sz="1800" dirty="0">
                <a:solidFill>
                  <a:srgbClr val="121212"/>
                </a:solidFill>
                <a:latin typeface="-apple-system"/>
              </a:rPr>
              <a:t>	[RQ-05-10]</a:t>
            </a:r>
            <a:r>
              <a:rPr lang="zh-CN" altLang="en-US" sz="1800" dirty="0">
                <a:solidFill>
                  <a:srgbClr val="121212"/>
                </a:solidFill>
                <a:latin typeface="-apple-system"/>
              </a:rPr>
              <a:t>：对于共享数据组织需要协调管理方式。</a:t>
            </a:r>
            <a:endParaRPr lang="en-US" altLang="ja-JP" sz="1800" dirty="0">
              <a:solidFill>
                <a:srgbClr val="121212"/>
              </a:solidFill>
              <a:latin typeface="-apple-system"/>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4</a:t>
            </a:fld>
            <a:endParaRPr lang="de-DE" altLang="ja-JP"/>
          </a:p>
        </p:txBody>
      </p:sp>
    </p:spTree>
    <p:extLst>
      <p:ext uri="{BB962C8B-B14F-4D97-AF65-F5344CB8AC3E}">
        <p14:creationId xmlns:p14="http://schemas.microsoft.com/office/powerpoint/2010/main" val="164514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5</a:t>
            </a:r>
            <a:r>
              <a:rPr lang="ja-JP" altLang="en-US" b="1" i="0" dirty="0">
                <a:solidFill>
                  <a:srgbClr val="121212"/>
                </a:solidFill>
                <a:effectLst/>
                <a:latin typeface="-apple-system"/>
              </a:rPr>
              <a:t>章 </a:t>
            </a:r>
            <a:r>
              <a:rPr lang="zh-CN" altLang="en-US" b="1" i="0" dirty="0">
                <a:solidFill>
                  <a:srgbClr val="121212"/>
                </a:solidFill>
                <a:effectLst/>
                <a:latin typeface="-apple-system"/>
              </a:rPr>
              <a:t>组织级网络安全管理</a:t>
            </a:r>
            <a:endParaRPr kumimoji="1" lang="ja-JP" altLang="en-US" dirty="0"/>
          </a:p>
        </p:txBody>
      </p:sp>
      <p:sp>
        <p:nvSpPr>
          <p:cNvPr id="3" name="内容占位符 2"/>
          <p:cNvSpPr>
            <a:spLocks noGrp="1"/>
          </p:cNvSpPr>
          <p:nvPr>
            <p:ph idx="1"/>
          </p:nvPr>
        </p:nvSpPr>
        <p:spPr/>
        <p:txBody>
          <a:bodyPr/>
          <a:lstStyle/>
          <a:p>
            <a:r>
              <a:rPr lang="ja-JP" altLang="en-US" b="1" i="0" dirty="0">
                <a:solidFill>
                  <a:srgbClr val="323232"/>
                </a:solidFill>
                <a:effectLst/>
                <a:latin typeface="PingFang SC"/>
              </a:rPr>
              <a:t>管理系统（</a:t>
            </a:r>
            <a:r>
              <a:rPr lang="en-US" altLang="ja-JP" b="1" i="0" dirty="0">
                <a:solidFill>
                  <a:srgbClr val="323232"/>
                </a:solidFill>
                <a:effectLst/>
                <a:latin typeface="PingFang SC"/>
              </a:rPr>
              <a:t>Management System)</a:t>
            </a:r>
          </a:p>
          <a:p>
            <a:pPr marL="0" indent="0">
              <a:buNone/>
            </a:pPr>
            <a:r>
              <a:rPr lang="en-US" altLang="ja-JP" sz="1800" b="1" dirty="0">
                <a:solidFill>
                  <a:srgbClr val="323232"/>
                </a:solidFill>
                <a:latin typeface="ＭＳ Ｐゴシック" panose="020B0600070205080204" pitchFamily="50" charset="-128"/>
                <a:ea typeface="ＭＳ Ｐゴシック" panose="020B0600070205080204" pitchFamily="50" charset="-128"/>
              </a:rPr>
              <a:t>	</a:t>
            </a:r>
            <a:r>
              <a:rPr lang="en-US" altLang="ja-JP" sz="1800" dirty="0">
                <a:solidFill>
                  <a:srgbClr val="121212"/>
                </a:solidFill>
                <a:latin typeface="ＭＳ Ｐゴシック" panose="020B0600070205080204" pitchFamily="50" charset="-128"/>
                <a:ea typeface="ＭＳ Ｐゴシック" panose="020B0600070205080204" pitchFamily="50" charset="-128"/>
              </a:rPr>
              <a:t>[RQ-05-11]</a:t>
            </a:r>
            <a:r>
              <a:rPr lang="zh-CN" altLang="en-US" sz="1800" dirty="0">
                <a:solidFill>
                  <a:srgbClr val="121212"/>
                </a:solidFill>
                <a:latin typeface="ＭＳ Ｐゴシック" panose="020B0600070205080204" pitchFamily="50" charset="-128"/>
                <a:ea typeface="ＭＳ Ｐゴシック" panose="020B0600070205080204" pitchFamily="50" charset="-128"/>
              </a:rPr>
              <a:t>：组织需要根据国际标准建立和维护质量管理体系。</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[RQ-05-12]</a:t>
            </a:r>
            <a:r>
              <a:rPr lang="zh-CN" altLang="en-US" sz="1800" dirty="0">
                <a:solidFill>
                  <a:srgbClr val="121212"/>
                </a:solidFill>
                <a:latin typeface="ＭＳ Ｐゴシック" panose="020B0600070205080204" pitchFamily="50" charset="-128"/>
                <a:ea typeface="ＭＳ Ｐゴシック" panose="020B0600070205080204" pitchFamily="50" charset="-128"/>
              </a:rPr>
              <a:t>：维护产品所需的配置信息可复用。</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b="1" dirty="0">
                <a:solidFill>
                  <a:srgbClr val="121212"/>
                </a:solidFill>
                <a:latin typeface="ＭＳ Ｐゴシック" panose="020B0600070205080204" pitchFamily="50" charset="-128"/>
                <a:ea typeface="ＭＳ Ｐゴシック" panose="020B0600070205080204" pitchFamily="50" charset="-128"/>
              </a:rPr>
              <a:t>	</a:t>
            </a:r>
            <a:r>
              <a:rPr lang="en-US" altLang="ja-JP" sz="1800" dirty="0">
                <a:solidFill>
                  <a:srgbClr val="121212"/>
                </a:solidFill>
                <a:latin typeface="ＭＳ Ｐゴシック" panose="020B0600070205080204" pitchFamily="50" charset="-128"/>
                <a:ea typeface="ＭＳ Ｐゴシック" panose="020B0600070205080204" pitchFamily="50" charset="-128"/>
              </a:rPr>
              <a:t>[RQ-05-13]</a:t>
            </a:r>
            <a:r>
              <a:rPr lang="zh-CN" altLang="en-US" sz="1800" dirty="0">
                <a:solidFill>
                  <a:srgbClr val="121212"/>
                </a:solidFill>
                <a:latin typeface="ＭＳ Ｐゴシック" panose="020B0600070205080204" pitchFamily="50" charset="-128"/>
                <a:ea typeface="ＭＳ Ｐゴシック" panose="020B0600070205080204" pitchFamily="50" charset="-128"/>
              </a:rPr>
              <a:t>：建立生产过程中的网络安全管理系统。</a:t>
            </a:r>
            <a:endParaRPr lang="en-US" altLang="ja-JP" sz="1800" b="1" dirty="0">
              <a:solidFill>
                <a:srgbClr val="323232"/>
              </a:solidFill>
              <a:latin typeface="ＭＳ Ｐゴシック" panose="020B0600070205080204" pitchFamily="50" charset="-128"/>
              <a:ea typeface="ＭＳ Ｐゴシック" panose="020B0600070205080204" pitchFamily="50" charset="-128"/>
            </a:endParaRPr>
          </a:p>
          <a:p>
            <a:r>
              <a:rPr lang="ja-JP" altLang="en-US" b="1" i="0" dirty="0">
                <a:solidFill>
                  <a:srgbClr val="323232"/>
                </a:solidFill>
                <a:effectLst/>
                <a:latin typeface="PingFang SC"/>
              </a:rPr>
              <a:t>工具管理（</a:t>
            </a:r>
            <a:r>
              <a:rPr lang="en-US" altLang="ja-JP" b="1" i="0" dirty="0">
                <a:solidFill>
                  <a:srgbClr val="323232"/>
                </a:solidFill>
                <a:effectLst/>
                <a:latin typeface="PingFang SC"/>
              </a:rPr>
              <a:t>Tool Management)</a:t>
            </a:r>
          </a:p>
          <a:p>
            <a:pPr marL="0" indent="0">
              <a:buNone/>
            </a:pPr>
            <a:r>
              <a:rPr lang="en-US" altLang="ja-JP" sz="1800" b="1" dirty="0">
                <a:solidFill>
                  <a:srgbClr val="323232"/>
                </a:solidFill>
                <a:latin typeface="ＭＳ Ｐゴシック" panose="020B0600070205080204" pitchFamily="50" charset="-128"/>
                <a:ea typeface="ＭＳ Ｐゴシック" panose="020B0600070205080204" pitchFamily="50" charset="-128"/>
              </a:rPr>
              <a:t>	</a:t>
            </a:r>
            <a:r>
              <a:rPr lang="en-US" altLang="ja-JP" sz="1800" dirty="0">
                <a:solidFill>
                  <a:srgbClr val="121212"/>
                </a:solidFill>
                <a:latin typeface="ＭＳ Ｐゴシック" panose="020B0600070205080204" pitchFamily="50" charset="-128"/>
                <a:ea typeface="ＭＳ Ｐゴシック" panose="020B0600070205080204" pitchFamily="50" charset="-128"/>
              </a:rPr>
              <a:t>[RQ-05-14]</a:t>
            </a:r>
            <a:r>
              <a:rPr lang="zh-CN" altLang="en-US" sz="1800" dirty="0">
                <a:solidFill>
                  <a:srgbClr val="121212"/>
                </a:solidFill>
                <a:latin typeface="ＭＳ Ｐゴシック" panose="020B0600070205080204" pitchFamily="50" charset="-128"/>
                <a:ea typeface="ＭＳ Ｐゴシック" panose="020B0600070205080204" pitchFamily="50" charset="-128"/>
              </a:rPr>
              <a:t>：对可能影响网络安全的物品和工具进行管理。</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比如开发过程中的代码检查工具，生产过程中的软件刷写工具和运维阶段的再现诊</a:t>
            </a: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断工具等。</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[RQ-05-15]</a:t>
            </a:r>
            <a:r>
              <a:rPr lang="zh-CN" altLang="en-US" sz="1800" dirty="0">
                <a:solidFill>
                  <a:srgbClr val="121212"/>
                </a:solidFill>
                <a:latin typeface="ＭＳ Ｐゴシック" panose="020B0600070205080204" pitchFamily="50" charset="-128"/>
                <a:ea typeface="ＭＳ Ｐゴシック" panose="020B0600070205080204" pitchFamily="50" charset="-128"/>
              </a:rPr>
              <a:t>：支持网络安全事件补救措施的相关环境可复用。</a:t>
            </a:r>
            <a:endParaRPr lang="en-US" altLang="ja-JP" sz="1800" b="1" i="0" dirty="0">
              <a:solidFill>
                <a:srgbClr val="323232"/>
              </a:solidFill>
              <a:effectLst/>
              <a:latin typeface="ＭＳ Ｐゴシック" panose="020B0600070205080204" pitchFamily="50" charset="-128"/>
              <a:ea typeface="ＭＳ Ｐゴシック" panose="020B0600070205080204" pitchFamily="50" charset="-128"/>
            </a:endParaRPr>
          </a:p>
          <a:p>
            <a:r>
              <a:rPr lang="ja-JP" altLang="en-US" b="1" i="0" dirty="0">
                <a:solidFill>
                  <a:srgbClr val="323232"/>
                </a:solidFill>
                <a:effectLst/>
                <a:latin typeface="PingFang SC"/>
              </a:rPr>
              <a:t>信息安全管理（</a:t>
            </a:r>
            <a:r>
              <a:rPr lang="en-US" altLang="ja-JP" b="1" i="0" dirty="0">
                <a:solidFill>
                  <a:srgbClr val="323232"/>
                </a:solidFill>
                <a:effectLst/>
                <a:latin typeface="PingFang SC"/>
              </a:rPr>
              <a:t>Information security management)</a:t>
            </a: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[RQ-05-16]</a:t>
            </a:r>
            <a:r>
              <a:rPr lang="zh-CN" altLang="en-US" sz="1800" dirty="0">
                <a:solidFill>
                  <a:srgbClr val="121212"/>
                </a:solidFill>
                <a:latin typeface="ＭＳ Ｐゴシック" panose="020B0600070205080204" pitchFamily="50" charset="-128"/>
                <a:ea typeface="ＭＳ Ｐゴシック" panose="020B0600070205080204" pitchFamily="50" charset="-128"/>
              </a:rPr>
              <a:t>：相关的产品建议由一个信息安全管理系统来管理。</a:t>
            </a:r>
            <a:endParaRPr lang="en-US" altLang="ja-JP" sz="1800" b="1" i="0" dirty="0">
              <a:solidFill>
                <a:srgbClr val="323232"/>
              </a:solidFill>
              <a:effectLst/>
              <a:latin typeface="ＭＳ Ｐゴシック" panose="020B0600070205080204" pitchFamily="50" charset="-128"/>
              <a:ea typeface="ＭＳ Ｐゴシック" panose="020B0600070205080204" pitchFamily="50" charset="-128"/>
            </a:endParaRPr>
          </a:p>
          <a:p>
            <a:pPr marL="0" indent="0">
              <a:buNone/>
            </a:pPr>
            <a:endParaRPr lang="en-US" altLang="ja-JP" b="1" i="0" dirty="0">
              <a:solidFill>
                <a:srgbClr val="323232"/>
              </a:solidFill>
              <a:effectLst/>
              <a:latin typeface="PingFang SC"/>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5</a:t>
            </a:fld>
            <a:endParaRPr lang="de-DE" altLang="ja-JP"/>
          </a:p>
        </p:txBody>
      </p:sp>
    </p:spTree>
    <p:extLst>
      <p:ext uri="{BB962C8B-B14F-4D97-AF65-F5344CB8AC3E}">
        <p14:creationId xmlns:p14="http://schemas.microsoft.com/office/powerpoint/2010/main" val="398481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dirty="0">
                <a:solidFill>
                  <a:srgbClr val="121212"/>
                </a:solidFill>
                <a:latin typeface="-apple-system"/>
              </a:rPr>
              <a:t>5</a:t>
            </a:r>
            <a:r>
              <a:rPr lang="ja-JP" altLang="en-US" b="1" i="0" dirty="0">
                <a:solidFill>
                  <a:srgbClr val="121212"/>
                </a:solidFill>
                <a:effectLst/>
                <a:latin typeface="-apple-system"/>
              </a:rPr>
              <a:t>章 </a:t>
            </a:r>
            <a:r>
              <a:rPr lang="zh-CN" altLang="en-US" b="1" i="0" dirty="0">
                <a:solidFill>
                  <a:srgbClr val="121212"/>
                </a:solidFill>
                <a:effectLst/>
                <a:latin typeface="-apple-system"/>
              </a:rPr>
              <a:t>组织级网络安全管理</a:t>
            </a:r>
            <a:endParaRPr kumimoji="1" lang="ja-JP" altLang="en-US" dirty="0"/>
          </a:p>
        </p:txBody>
      </p:sp>
      <p:sp>
        <p:nvSpPr>
          <p:cNvPr id="3" name="内容占位符 2"/>
          <p:cNvSpPr>
            <a:spLocks noGrp="1"/>
          </p:cNvSpPr>
          <p:nvPr>
            <p:ph idx="1"/>
          </p:nvPr>
        </p:nvSpPr>
        <p:spPr/>
        <p:txBody>
          <a:bodyPr/>
          <a:lstStyle/>
          <a:p>
            <a:r>
              <a:rPr lang="zh-CN" altLang="en-US" b="1" dirty="0">
                <a:solidFill>
                  <a:srgbClr val="323232"/>
                </a:solidFill>
                <a:latin typeface="PingFang SC"/>
              </a:rPr>
              <a:t>组织</a:t>
            </a:r>
            <a:r>
              <a:rPr lang="ja-JP" altLang="en-US" b="1" i="0" dirty="0">
                <a:solidFill>
                  <a:srgbClr val="323232"/>
                </a:solidFill>
                <a:effectLst/>
                <a:latin typeface="PingFang SC"/>
              </a:rPr>
              <a:t>网络安全</a:t>
            </a:r>
            <a:r>
              <a:rPr lang="zh-CN" altLang="en-US" b="1" i="0" dirty="0">
                <a:solidFill>
                  <a:srgbClr val="323232"/>
                </a:solidFill>
                <a:effectLst/>
                <a:latin typeface="PingFang SC"/>
              </a:rPr>
              <a:t>审计</a:t>
            </a:r>
            <a:r>
              <a:rPr lang="ja-JP" altLang="en-US" b="1" i="0" dirty="0">
                <a:solidFill>
                  <a:srgbClr val="323232"/>
                </a:solidFill>
                <a:effectLst/>
                <a:latin typeface="PingFang SC"/>
              </a:rPr>
              <a:t>（</a:t>
            </a:r>
            <a:r>
              <a:rPr lang="en-US" altLang="ja-JP" b="1" i="0" dirty="0">
                <a:solidFill>
                  <a:srgbClr val="323232"/>
                </a:solidFill>
                <a:effectLst/>
                <a:latin typeface="PingFang SC"/>
              </a:rPr>
              <a:t>Organizational cybersecurity audit</a:t>
            </a:r>
            <a:r>
              <a:rPr lang="ja-JP" altLang="en-US" b="1" i="0" dirty="0">
                <a:solidFill>
                  <a:srgbClr val="323232"/>
                </a:solidFill>
                <a:effectLst/>
                <a:latin typeface="PingFang SC"/>
              </a:rPr>
              <a:t>）</a:t>
            </a:r>
            <a:endParaRPr lang="en-US" altLang="ja-JP" b="1" i="0" dirty="0">
              <a:solidFill>
                <a:srgbClr val="323232"/>
              </a:solidFill>
              <a:effectLst/>
              <a:latin typeface="PingFang SC"/>
            </a:endParaRPr>
          </a:p>
          <a:p>
            <a:pPr marL="0" indent="0">
              <a:buNone/>
            </a:pPr>
            <a:r>
              <a:rPr lang="en-US" altLang="ja-JP" b="1" dirty="0">
                <a:solidFill>
                  <a:srgbClr val="323232"/>
                </a:solidFill>
                <a:latin typeface="PingFang SC"/>
              </a:rPr>
              <a:t>	</a:t>
            </a:r>
            <a:r>
              <a:rPr lang="en-US" altLang="ja-JP" sz="1800" dirty="0">
                <a:solidFill>
                  <a:srgbClr val="121212"/>
                </a:solidFill>
                <a:latin typeface="ＭＳ Ｐゴシック" panose="020B0600070205080204" pitchFamily="50" charset="-128"/>
                <a:ea typeface="ＭＳ Ｐゴシック" panose="020B0600070205080204" pitchFamily="50" charset="-128"/>
              </a:rPr>
              <a:t>[RQ-05-17]</a:t>
            </a:r>
            <a:r>
              <a:rPr lang="zh-CN" altLang="en-US" sz="1800" dirty="0">
                <a:solidFill>
                  <a:srgbClr val="121212"/>
                </a:solidFill>
                <a:latin typeface="ＭＳ Ｐゴシック" panose="020B0600070205080204" pitchFamily="50" charset="-128"/>
                <a:ea typeface="ＭＳ Ｐゴシック" panose="020B0600070205080204" pitchFamily="50" charset="-128"/>
              </a:rPr>
              <a:t>：判断组织过程是否符合</a:t>
            </a:r>
            <a:r>
              <a:rPr lang="en-US" altLang="zh-CN" sz="1800" dirty="0">
                <a:solidFill>
                  <a:srgbClr val="121212"/>
                </a:solidFill>
                <a:latin typeface="ＭＳ Ｐゴシック" panose="020B0600070205080204" pitchFamily="50" charset="-128"/>
                <a:ea typeface="ＭＳ Ｐゴシック" panose="020B0600070205080204" pitchFamily="50" charset="-128"/>
              </a:rPr>
              <a:t>21434</a:t>
            </a:r>
            <a:r>
              <a:rPr lang="zh-CN" altLang="en-US" sz="1800" dirty="0">
                <a:solidFill>
                  <a:srgbClr val="121212"/>
                </a:solidFill>
                <a:latin typeface="ＭＳ Ｐゴシック" panose="020B0600070205080204" pitchFamily="50" charset="-128"/>
                <a:ea typeface="ＭＳ Ｐゴシック" panose="020B0600070205080204" pitchFamily="50" charset="-128"/>
              </a:rPr>
              <a:t>标准的要求。</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b="1"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600" i="0" dirty="0">
                <a:solidFill>
                  <a:srgbClr val="121212"/>
                </a:solidFill>
                <a:effectLst/>
                <a:latin typeface="ＭＳ Ｐゴシック" panose="020B0600070205080204" pitchFamily="50" charset="-128"/>
                <a:ea typeface="ＭＳ Ｐゴシック" panose="020B0600070205080204" pitchFamily="50" charset="-128"/>
              </a:rPr>
              <a:t>审计人可以来自组织内部或外部，但必须保证审计的独立性。</a:t>
            </a:r>
            <a:endParaRPr lang="en-US" altLang="zh-CN" sz="160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可以包含在质量体系的审计中</a:t>
            </a:r>
            <a:r>
              <a:rPr lang="zh-CN" altLang="en-US" sz="1800" b="0" dirty="0">
                <a:solidFill>
                  <a:srgbClr val="121212"/>
                </a:solidFill>
                <a:latin typeface="ＭＳ Ｐゴシック" panose="020B0600070205080204" pitchFamily="50" charset="-128"/>
                <a:ea typeface="ＭＳ Ｐゴシック" panose="020B0600070205080204" pitchFamily="50" charset="-128"/>
              </a:rPr>
              <a:t>。</a:t>
            </a:r>
            <a:endParaRPr lang="en-US" altLang="zh-CN" sz="1800" b="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600" b="0" i="0" dirty="0">
                <a:solidFill>
                  <a:srgbClr val="121212"/>
                </a:solidFill>
                <a:effectLst/>
                <a:latin typeface="ＭＳ Ｐゴシック" panose="020B0600070205080204" pitchFamily="50" charset="-128"/>
                <a:ea typeface="ＭＳ Ｐゴシック" panose="020B0600070205080204" pitchFamily="50" charset="-128"/>
              </a:rPr>
              <a:t>可以分阶段进行</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a:t>
            </a:r>
            <a:endParaRPr lang="en-US" altLang="ja-JP" sz="2000" i="0" dirty="0">
              <a:solidFill>
                <a:srgbClr val="323232"/>
              </a:solidFill>
              <a:effectLst/>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6</a:t>
            </a:fld>
            <a:endParaRPr lang="de-DE" altLang="ja-JP"/>
          </a:p>
        </p:txBody>
      </p:sp>
    </p:spTree>
    <p:extLst>
      <p:ext uri="{BB962C8B-B14F-4D97-AF65-F5344CB8AC3E}">
        <p14:creationId xmlns:p14="http://schemas.microsoft.com/office/powerpoint/2010/main" val="405313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6</a:t>
            </a:r>
            <a:r>
              <a:rPr lang="ja-JP" altLang="en-US" b="1" i="0" dirty="0">
                <a:solidFill>
                  <a:srgbClr val="121212"/>
                </a:solidFill>
                <a:effectLst/>
                <a:latin typeface="-apple-system"/>
              </a:rPr>
              <a:t>章 </a:t>
            </a:r>
            <a:r>
              <a:rPr lang="zh-CN" altLang="en-US" dirty="0">
                <a:solidFill>
                  <a:srgbClr val="121212"/>
                </a:solidFill>
                <a:latin typeface="-apple-system"/>
              </a:rPr>
              <a:t>项目</a:t>
            </a:r>
            <a:r>
              <a:rPr lang="zh-CN" altLang="en-US" b="1" i="0" dirty="0">
                <a:solidFill>
                  <a:srgbClr val="121212"/>
                </a:solidFill>
                <a:effectLst/>
                <a:latin typeface="-apple-system"/>
              </a:rPr>
              <a:t>级网络安全管理</a:t>
            </a:r>
            <a:endParaRPr kumimoji="1" lang="ja-JP" altLang="en-US" dirty="0"/>
          </a:p>
        </p:txBody>
      </p:sp>
      <p:sp>
        <p:nvSpPr>
          <p:cNvPr id="3" name="内容占位符 2"/>
          <p:cNvSpPr>
            <a:spLocks noGrp="1"/>
          </p:cNvSpPr>
          <p:nvPr>
            <p:ph idx="1"/>
          </p:nvPr>
        </p:nvSpPr>
        <p:spPr/>
        <p:txBody>
          <a:bodyPr/>
          <a:lstStyle/>
          <a:p>
            <a:pPr marL="0" indent="0">
              <a:buNone/>
            </a:pPr>
            <a:r>
              <a:rPr lang="en-US" altLang="zh-CN" sz="1800" dirty="0">
                <a:solidFill>
                  <a:srgbClr val="323232"/>
                </a:solidFill>
                <a:latin typeface="ＭＳ Ｐゴシック" panose="020B0600070205080204" pitchFamily="50" charset="-128"/>
                <a:ea typeface="ＭＳ Ｐゴシック" panose="020B0600070205080204" pitchFamily="50" charset="-128"/>
              </a:rPr>
              <a:t>	</a:t>
            </a:r>
            <a:r>
              <a:rPr lang="zh-CN" altLang="en-US" sz="1800" dirty="0">
                <a:solidFill>
                  <a:srgbClr val="323232"/>
                </a:solidFill>
                <a:latin typeface="ＭＳ Ｐゴシック" panose="020B0600070205080204" pitchFamily="50" charset="-128"/>
                <a:ea typeface="ＭＳ Ｐゴシック" panose="020B0600070205080204" pitchFamily="50" charset="-128"/>
              </a:rPr>
              <a:t>描述了针对项目网络安全活动的普适性管理原则，包括</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各项活动的职责分配，制定网络安全活动计划，裁剪原则，以及网络安全案例和网络安全评估、后开发阶段释放的要求。</a:t>
            </a:r>
            <a:endParaRPr lang="en-US" altLang="zh-CN" sz="180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endParaRPr lang="en-US" altLang="zh-CN" sz="1800" dirty="0">
              <a:solidFill>
                <a:srgbClr val="323232"/>
              </a:solidFill>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apple-system"/>
              </a:rPr>
              <a:t>网络安全职责（</a:t>
            </a:r>
            <a:r>
              <a:rPr lang="en-US" altLang="ja-JP" b="1" i="0" dirty="0">
                <a:solidFill>
                  <a:srgbClr val="121212"/>
                </a:solidFill>
                <a:effectLst/>
                <a:latin typeface="-apple-system"/>
              </a:rPr>
              <a:t>Cybersecurity Responsibilities)</a:t>
            </a:r>
          </a:p>
          <a:p>
            <a:pPr marL="0" indent="0">
              <a:buNone/>
            </a:pPr>
            <a:r>
              <a:rPr lang="en-US" altLang="ja-JP" b="1" dirty="0">
                <a:solidFill>
                  <a:srgbClr val="121212"/>
                </a:solidFill>
                <a:latin typeface="-apple-system"/>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根据第</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5</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章</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[RQ-05-03]</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的原则进行沟通和分配。</a:t>
            </a:r>
            <a:endParaRPr lang="en-US" altLang="ja-JP" sz="1800" b="1" i="0" dirty="0">
              <a:solidFill>
                <a:srgbClr val="323232"/>
              </a:solidFill>
              <a:effectLst/>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apple-system"/>
              </a:rPr>
              <a:t>网络安全计划（</a:t>
            </a:r>
            <a:r>
              <a:rPr lang="en-US" altLang="ja-JP" b="1" i="0" dirty="0">
                <a:solidFill>
                  <a:srgbClr val="121212"/>
                </a:solidFill>
                <a:effectLst/>
                <a:latin typeface="-apple-system"/>
              </a:rPr>
              <a:t>Cybersecurity Plan)</a:t>
            </a:r>
          </a:p>
          <a:p>
            <a:pPr marL="0" indent="0">
              <a:buNone/>
            </a:pPr>
            <a:r>
              <a:rPr lang="en-US" altLang="ja-JP" b="1" dirty="0">
                <a:solidFill>
                  <a:srgbClr val="121212"/>
                </a:solidFill>
                <a:latin typeface="-apple-system"/>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识别网络安全开发范围：</a:t>
            </a:r>
            <a:r>
              <a:rPr lang="zh-CN" altLang="en-US" sz="1800" dirty="0">
                <a:solidFill>
                  <a:srgbClr val="121212"/>
                </a:solidFill>
                <a:latin typeface="ＭＳ Ｐゴシック" panose="020B0600070205080204" pitchFamily="50" charset="-128"/>
                <a:ea typeface="ＭＳ Ｐゴシック" panose="020B0600070205080204" pitchFamily="50" charset="-128"/>
              </a:rPr>
              <a:t>分析识别出整车中与</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网络安全相关的组件，区分新开发组件和复用</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组件，并分析判断是否需要对安全活动进行裁剪。</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制定网络安全计划</a:t>
            </a:r>
            <a:r>
              <a:rPr lang="zh-CN" altLang="en-US" i="0" dirty="0">
                <a:solidFill>
                  <a:srgbClr val="121212"/>
                </a:solidFill>
                <a:effectLst/>
                <a:latin typeface="ＭＳ Ｐゴシック" panose="020B0600070205080204" pitchFamily="50" charset="-128"/>
                <a:ea typeface="ＭＳ Ｐゴシック" panose="020B0600070205080204" pitchFamily="50" charset="-128"/>
              </a:rPr>
              <a:t>：</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确定项目中需实施的网络安全</a:t>
            </a:r>
            <a:endParaRPr lang="en-US" altLang="zh-CN" sz="180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zh-CN"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活动以及</a:t>
            </a:r>
            <a:r>
              <a:rPr lang="zh-CN" altLang="en-US" sz="1800" dirty="0">
                <a:solidFill>
                  <a:srgbClr val="121212"/>
                </a:solidFill>
                <a:latin typeface="ＭＳ Ｐゴシック" panose="020B0600070205080204" pitchFamily="50" charset="-128"/>
                <a:ea typeface="ＭＳ Ｐゴシック" panose="020B0600070205080204" pitchFamily="50" charset="-128"/>
              </a:rPr>
              <a:t>各个活动的负责人、所需资源等，应包含在项目计划中，与开发计划相匹配。</a:t>
            </a:r>
            <a:endParaRPr lang="en-US" altLang="zh-CN"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r>
              <a:rPr lang="en-US" altLang="zh-CN" sz="1800" dirty="0">
                <a:solidFill>
                  <a:srgbClr val="121212"/>
                </a:solidFill>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apple-system"/>
              </a:rPr>
              <a:t>实施证据的管理</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：相关的工作产品持续维护和更新，并进行配置管理和文档管理，直</a:t>
            </a:r>
            <a:r>
              <a:rPr lang="en-US" altLang="zh-CN"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到后开发释放。</a:t>
            </a:r>
            <a:endParaRPr lang="en-US" altLang="zh-CN" dirty="0">
              <a:solidFill>
                <a:srgbClr val="121212"/>
              </a:solidFill>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7</a:t>
            </a:fld>
            <a:endParaRPr lang="de-DE" altLang="ja-JP"/>
          </a:p>
        </p:txBody>
      </p:sp>
      <p:pic>
        <p:nvPicPr>
          <p:cNvPr id="6" name="図 5">
            <a:extLst>
              <a:ext uri="{FF2B5EF4-FFF2-40B4-BE49-F238E27FC236}">
                <a16:creationId xmlns:a16="http://schemas.microsoft.com/office/drawing/2014/main" id="{DE16A603-CBF8-4B89-91AC-1B6A813CB4D4}"/>
              </a:ext>
            </a:extLst>
          </p:cNvPr>
          <p:cNvPicPr>
            <a:picLocks noChangeAspect="1"/>
          </p:cNvPicPr>
          <p:nvPr/>
        </p:nvPicPr>
        <p:blipFill>
          <a:blip r:embed="rId3"/>
          <a:stretch>
            <a:fillRect/>
          </a:stretch>
        </p:blipFill>
        <p:spPr>
          <a:xfrm>
            <a:off x="5580112" y="2217456"/>
            <a:ext cx="3044080" cy="2423088"/>
          </a:xfrm>
          <a:prstGeom prst="rect">
            <a:avLst/>
          </a:prstGeom>
        </p:spPr>
      </p:pic>
    </p:spTree>
    <p:extLst>
      <p:ext uri="{BB962C8B-B14F-4D97-AF65-F5344CB8AC3E}">
        <p14:creationId xmlns:p14="http://schemas.microsoft.com/office/powerpoint/2010/main" val="148036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b="1" i="0" dirty="0">
                <a:solidFill>
                  <a:srgbClr val="121212"/>
                </a:solidFill>
                <a:effectLst/>
                <a:latin typeface="-apple-system"/>
              </a:rPr>
              <a:t>第</a:t>
            </a:r>
            <a:r>
              <a:rPr lang="en-US" altLang="ja-JP" b="1" i="0" dirty="0">
                <a:solidFill>
                  <a:srgbClr val="121212"/>
                </a:solidFill>
                <a:effectLst/>
                <a:latin typeface="-apple-system"/>
              </a:rPr>
              <a:t>6</a:t>
            </a:r>
            <a:r>
              <a:rPr lang="ja-JP" altLang="en-US" b="1" i="0" dirty="0">
                <a:solidFill>
                  <a:srgbClr val="121212"/>
                </a:solidFill>
                <a:effectLst/>
                <a:latin typeface="-apple-system"/>
              </a:rPr>
              <a:t>章 </a:t>
            </a:r>
            <a:r>
              <a:rPr lang="zh-CN" altLang="en-US" dirty="0">
                <a:solidFill>
                  <a:srgbClr val="121212"/>
                </a:solidFill>
                <a:latin typeface="-apple-system"/>
              </a:rPr>
              <a:t>项目</a:t>
            </a:r>
            <a:r>
              <a:rPr lang="zh-CN" altLang="en-US" b="1" i="0" dirty="0">
                <a:solidFill>
                  <a:srgbClr val="121212"/>
                </a:solidFill>
                <a:effectLst/>
                <a:latin typeface="-apple-system"/>
              </a:rPr>
              <a:t>级网络安全管理</a:t>
            </a:r>
            <a:endParaRPr kumimoji="1" lang="ja-JP" altLang="en-US" dirty="0"/>
          </a:p>
        </p:txBody>
      </p:sp>
      <p:sp>
        <p:nvSpPr>
          <p:cNvPr id="3" name="内容占位符 2"/>
          <p:cNvSpPr>
            <a:spLocks noGrp="1"/>
          </p:cNvSpPr>
          <p:nvPr>
            <p:ph idx="1"/>
          </p:nvPr>
        </p:nvSpPr>
        <p:spPr/>
        <p:txBody>
          <a:bodyPr/>
          <a:lstStyle/>
          <a:p>
            <a:r>
              <a:rPr lang="ja-JP" altLang="en-US" b="1" i="0" dirty="0">
                <a:solidFill>
                  <a:srgbClr val="121212"/>
                </a:solidFill>
                <a:effectLst/>
                <a:latin typeface="-apple-system"/>
              </a:rPr>
              <a:t>裁剪（</a:t>
            </a:r>
            <a:r>
              <a:rPr lang="en-US" altLang="ja-JP" b="1" i="0" dirty="0">
                <a:solidFill>
                  <a:srgbClr val="121212"/>
                </a:solidFill>
                <a:effectLst/>
                <a:latin typeface="-apple-system"/>
              </a:rPr>
              <a:t>Tailoring)</a:t>
            </a:r>
          </a:p>
          <a:p>
            <a:pPr marL="0" indent="0">
              <a:buNone/>
            </a:pPr>
            <a:r>
              <a:rPr lang="en-US" altLang="ja-JP" b="1" dirty="0">
                <a:solidFill>
                  <a:srgbClr val="121212"/>
                </a:solidFill>
                <a:latin typeface="-apple-system"/>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裁剪前必须进行充分的分析和评审，并提供相应的证据，以证明裁剪后仍然可以充分</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实现</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21434</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中要求网络安全的目标。</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ja-JP" altLang="en-US" sz="1800" i="0" dirty="0">
                <a:solidFill>
                  <a:srgbClr val="121212"/>
                </a:solidFill>
                <a:effectLst/>
                <a:latin typeface="ＭＳ Ｐゴシック" panose="020B0600070205080204" pitchFamily="50" charset="-128"/>
                <a:ea typeface="ＭＳ Ｐゴシック" panose="020B0600070205080204" pitchFamily="50" charset="-128"/>
              </a:rPr>
              <a:t>复用（</a:t>
            </a: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Reuse</a:t>
            </a:r>
            <a:r>
              <a:rPr lang="en-US" altLang="ja-JP" sz="1800" b="1" i="0" dirty="0">
                <a:solidFill>
                  <a:srgbClr val="121212"/>
                </a:solidFill>
                <a:effectLst/>
                <a:latin typeface="ＭＳ Ｐゴシック" panose="020B0600070205080204" pitchFamily="50" charset="-128"/>
                <a:ea typeface="ＭＳ Ｐゴシック" panose="020B0600070205080204" pitchFamily="50" charset="-128"/>
              </a:rPr>
              <a:t>)</a:t>
            </a:r>
            <a:r>
              <a:rPr lang="zh-CN" altLang="en-US" sz="1800" b="1" i="0" dirty="0">
                <a:solidFill>
                  <a:srgbClr val="121212"/>
                </a:solidFill>
                <a:effectLst/>
                <a:latin typeface="ＭＳ Ｐゴシック" panose="020B0600070205080204" pitchFamily="50" charset="-128"/>
                <a:ea typeface="ＭＳ Ｐゴシック" panose="020B0600070205080204" pitchFamily="50" charset="-128"/>
              </a:rPr>
              <a:t>：</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即使复用的组件已按照网络安全的要求开发，但是由于复用时组件的</a:t>
            </a:r>
            <a:r>
              <a:rPr lang="en-US" altLang="zh-CN" sz="1800" b="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b="0" i="0" dirty="0">
                <a:solidFill>
                  <a:srgbClr val="121212"/>
                </a:solidFill>
                <a:effectLst/>
                <a:latin typeface="ＭＳ Ｐゴシック" panose="020B0600070205080204" pitchFamily="50" charset="-128"/>
                <a:ea typeface="ＭＳ Ｐゴシック" panose="020B0600070205080204" pitchFamily="50" charset="-128"/>
              </a:rPr>
              <a:t>变更，运行环境等变更，仍然需要实施相应的网络安全活动。</a:t>
            </a:r>
            <a:endParaRPr lang="en-US" altLang="zh-CN" sz="1800" b="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solidFill>
                  <a:srgbClr val="121212"/>
                </a:solidFill>
                <a:latin typeface="ＭＳ Ｐゴシック" panose="020B0600070205080204" pitchFamily="50" charset="-128"/>
                <a:ea typeface="ＭＳ Ｐゴシック" panose="020B0600070205080204" pitchFamily="50" charset="-128"/>
              </a:rPr>
              <a:t>	</a:t>
            </a:r>
            <a:r>
              <a:rPr lang="ja-JP" altLang="en-US" sz="1800" i="0" dirty="0">
                <a:solidFill>
                  <a:srgbClr val="121212"/>
                </a:solidFill>
                <a:effectLst/>
                <a:latin typeface="ＭＳ Ｐゴシック" panose="020B0600070205080204" pitchFamily="50" charset="-128"/>
                <a:ea typeface="ＭＳ Ｐゴシック" panose="020B0600070205080204" pitchFamily="50" charset="-128"/>
              </a:rPr>
              <a:t>独立的组件（</a:t>
            </a: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Component out of context)</a:t>
            </a:r>
            <a:r>
              <a:rPr lang="zh-CN" altLang="en-US" sz="1400" dirty="0">
                <a:solidFill>
                  <a:srgbClr val="121212"/>
                </a:solidFill>
                <a:latin typeface="ＭＳ Ｐゴシック" panose="020B0600070205080204" pitchFamily="50" charset="-128"/>
                <a:ea typeface="ＭＳ Ｐゴシック" panose="020B0600070205080204" pitchFamily="50" charset="-128"/>
              </a:rPr>
              <a:t>：</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供应商开发的通用组件或产品，并非基于特</a:t>
            </a:r>
            <a:r>
              <a:rPr lang="en-US" altLang="zh-CN"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定的项目。</a:t>
            </a:r>
            <a:endParaRPr lang="en-US" altLang="zh-CN" sz="1800" i="0" dirty="0">
              <a:solidFill>
                <a:srgbClr val="121212"/>
              </a:solidFill>
              <a:effectLst/>
              <a:latin typeface="ＭＳ Ｐゴシック" panose="020B0600070205080204" pitchFamily="50" charset="-128"/>
              <a:ea typeface="ＭＳ Ｐゴシック" panose="020B0600070205080204" pitchFamily="50" charset="-128"/>
            </a:endParaRPr>
          </a:p>
          <a:p>
            <a:pPr marL="0" indent="0">
              <a:buNone/>
            </a:pP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	</a:t>
            </a:r>
            <a:r>
              <a:rPr lang="ja-JP" altLang="en-US" sz="1800" i="0" dirty="0">
                <a:solidFill>
                  <a:srgbClr val="121212"/>
                </a:solidFill>
                <a:effectLst/>
                <a:latin typeface="ＭＳ Ｐゴシック" panose="020B0600070205080204" pitchFamily="50" charset="-128"/>
                <a:ea typeface="ＭＳ Ｐゴシック" panose="020B0600070205080204" pitchFamily="50" charset="-128"/>
              </a:rPr>
              <a:t>现成组件</a:t>
            </a:r>
            <a:r>
              <a:rPr lang="en-US" altLang="ja-JP" sz="1800" i="0" dirty="0">
                <a:solidFill>
                  <a:srgbClr val="121212"/>
                </a:solidFill>
                <a:effectLst/>
                <a:latin typeface="ＭＳ Ｐゴシック" panose="020B0600070205080204" pitchFamily="50" charset="-128"/>
                <a:ea typeface="ＭＳ Ｐゴシック" panose="020B0600070205080204" pitchFamily="50" charset="-128"/>
              </a:rPr>
              <a:t>(Off-the-shelf Component</a:t>
            </a:r>
            <a:r>
              <a:rPr lang="en-US" altLang="ja-JP" sz="1800" dirty="0">
                <a:solidFill>
                  <a:srgbClr val="121212"/>
                </a:solidFill>
                <a:latin typeface="ＭＳ Ｐゴシック" panose="020B0600070205080204" pitchFamily="50" charset="-128"/>
                <a:ea typeface="ＭＳ Ｐゴシック" panose="020B0600070205080204" pitchFamily="50" charset="-128"/>
              </a:rPr>
              <a:t>):</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不修改其设计和实现情况下集成到系统中的组</a:t>
            </a:r>
            <a:r>
              <a:rPr lang="en-US" altLang="zh-CN" sz="1800" i="0" dirty="0">
                <a:solidFill>
                  <a:srgbClr val="121212"/>
                </a:solidFill>
                <a:effectLst/>
                <a:latin typeface="ＭＳ Ｐゴシック" panose="020B0600070205080204" pitchFamily="50" charset="-128"/>
                <a:ea typeface="ＭＳ Ｐゴシック" panose="020B0600070205080204" pitchFamily="50" charset="-128"/>
              </a:rPr>
              <a:t>	</a:t>
            </a:r>
            <a:r>
              <a:rPr lang="zh-CN" altLang="en-US" sz="1800" i="0" dirty="0">
                <a:solidFill>
                  <a:srgbClr val="121212"/>
                </a:solidFill>
                <a:effectLst/>
                <a:latin typeface="ＭＳ Ｐゴシック" panose="020B0600070205080204" pitchFamily="50" charset="-128"/>
                <a:ea typeface="ＭＳ Ｐゴシック" panose="020B0600070205080204" pitchFamily="50" charset="-128"/>
              </a:rPr>
              <a:t>件，如第三方的软件，开源软件库等。</a:t>
            </a:r>
            <a:endParaRPr lang="en-US" altLang="ja-JP" sz="1800" i="0" dirty="0">
              <a:solidFill>
                <a:srgbClr val="121212"/>
              </a:solidFill>
              <a:effectLst/>
              <a:latin typeface="ＭＳ Ｐゴシック" panose="020B0600070205080204" pitchFamily="50" charset="-128"/>
              <a:ea typeface="ＭＳ Ｐゴシック" panose="020B0600070205080204" pitchFamily="50" charset="-128"/>
            </a:endParaRPr>
          </a:p>
          <a:p>
            <a:r>
              <a:rPr lang="ja-JP" altLang="en-US" b="1" i="0" dirty="0">
                <a:solidFill>
                  <a:srgbClr val="121212"/>
                </a:solidFill>
                <a:effectLst/>
                <a:latin typeface="-apple-system"/>
              </a:rPr>
              <a:t>网络安全案例（</a:t>
            </a:r>
            <a:r>
              <a:rPr lang="en-US" altLang="ja-JP" b="1" i="0" dirty="0">
                <a:solidFill>
                  <a:srgbClr val="121212"/>
                </a:solidFill>
                <a:effectLst/>
                <a:latin typeface="-apple-system"/>
              </a:rPr>
              <a:t>Cybersecurity case)</a:t>
            </a:r>
          </a:p>
          <a:p>
            <a:pPr marL="0" indent="0">
              <a:buNone/>
            </a:pPr>
            <a:r>
              <a:rPr lang="en-US" altLang="ja-JP" b="1" dirty="0">
                <a:solidFill>
                  <a:srgbClr val="121212"/>
                </a:solidFill>
                <a:latin typeface="-apple-system"/>
              </a:rPr>
              <a:t>	</a:t>
            </a:r>
            <a:r>
              <a:rPr lang="zh-CN" altLang="en-US" sz="1800" dirty="0">
                <a:solidFill>
                  <a:srgbClr val="121212"/>
                </a:solidFill>
                <a:latin typeface="ＭＳ Ｐゴシック" panose="020B0600070205080204" pitchFamily="50" charset="-128"/>
                <a:ea typeface="ＭＳ Ｐゴシック" panose="020B0600070205080204" pitchFamily="50" charset="-128"/>
              </a:rPr>
              <a:t>网络安全评估的对象，是产品完整的网络开发证据。</a:t>
            </a:r>
            <a:endParaRPr lang="en-US" altLang="ja-JP" sz="1800" dirty="0">
              <a:solidFill>
                <a:srgbClr val="323232"/>
              </a:solidFill>
              <a:latin typeface="ＭＳ Ｐゴシック" panose="020B0600070205080204" pitchFamily="50" charset="-128"/>
              <a:ea typeface="ＭＳ Ｐゴシック" panose="020B0600070205080204" pitchFamily="50" charset="-128"/>
            </a:endParaRPr>
          </a:p>
          <a:p>
            <a:pPr marL="0" indent="0">
              <a:buNone/>
            </a:pPr>
            <a:endParaRPr lang="en-US" altLang="ja-JP" sz="1800" dirty="0">
              <a:solidFill>
                <a:srgbClr val="121212"/>
              </a:solidFill>
              <a:latin typeface="ＭＳ Ｐゴシック" panose="020B0600070205080204" pitchFamily="50" charset="-128"/>
              <a:ea typeface="ＭＳ Ｐゴシック" panose="020B0600070205080204" pitchFamily="50" charset="-128"/>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8</a:t>
            </a:fld>
            <a:endParaRPr lang="de-DE" altLang="ja-JP"/>
          </a:p>
        </p:txBody>
      </p:sp>
    </p:spTree>
    <p:extLst>
      <p:ext uri="{BB962C8B-B14F-4D97-AF65-F5344CB8AC3E}">
        <p14:creationId xmlns:p14="http://schemas.microsoft.com/office/powerpoint/2010/main" val="3387957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5204</Words>
  <Application>Microsoft Office PowerPoint</Application>
  <PresentationFormat>画面に合わせる (4:3)</PresentationFormat>
  <Paragraphs>575</Paragraphs>
  <Slides>40</Slides>
  <Notes>39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-apple-system</vt:lpstr>
      <vt:lpstr>Fujitsu Sans</vt:lpstr>
      <vt:lpstr>Meiryo UI</vt:lpstr>
      <vt:lpstr>ＭＳ Ｐゴシック</vt:lpstr>
      <vt:lpstr>PingFang SC</vt:lpstr>
      <vt:lpstr>SimSun</vt:lpstr>
      <vt:lpstr>Arial</vt:lpstr>
      <vt:lpstr>Wingdings</vt:lpstr>
      <vt:lpstr>F_Tool_2_JA_R</vt:lpstr>
      <vt:lpstr> Cyber Security</vt:lpstr>
      <vt:lpstr>ISO/SAE 21434</vt:lpstr>
      <vt:lpstr>第4章 总则</vt:lpstr>
      <vt:lpstr>第5章 组织级网络安全管理</vt:lpstr>
      <vt:lpstr>第5章 组织级网络安全管理</vt:lpstr>
      <vt:lpstr>第5章 组织级网络安全管理</vt:lpstr>
      <vt:lpstr>第5章 组织级网络安全管理</vt:lpstr>
      <vt:lpstr>第6章 项目级网络安全管理</vt:lpstr>
      <vt:lpstr>第6章 项目级网络安全管理</vt:lpstr>
      <vt:lpstr>第6章 项目级网络安全管理</vt:lpstr>
      <vt:lpstr>第7章 分布式网络安全活动</vt:lpstr>
      <vt:lpstr>第8章 持续的网络安全活动</vt:lpstr>
      <vt:lpstr>第8章 持续的网络安全活动</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第9-11章 安全确认</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第15章 风险分析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2022-02-18T02:49:03Z</dcterms:modified>
</cp:coreProperties>
</file>