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24"/>
  </p:notesMasterIdLst>
  <p:handoutMasterIdLst>
    <p:handoutMasterId r:id="rId25"/>
  </p:handoutMasterIdLst>
  <p:sldIdLst>
    <p:sldId id="535" r:id="rId2"/>
    <p:sldId id="768" r:id="rId3"/>
    <p:sldId id="778" r:id="rId4"/>
    <p:sldId id="779" r:id="rId5"/>
    <p:sldId id="780" r:id="rId6"/>
    <p:sldId id="781" r:id="rId7"/>
    <p:sldId id="777" r:id="rId8"/>
    <p:sldId id="758" r:id="rId9"/>
    <p:sldId id="743" r:id="rId10"/>
    <p:sldId id="760" r:id="rId11"/>
    <p:sldId id="769" r:id="rId12"/>
    <p:sldId id="762" r:id="rId13"/>
    <p:sldId id="770" r:id="rId14"/>
    <p:sldId id="771" r:id="rId15"/>
    <p:sldId id="782" r:id="rId16"/>
    <p:sldId id="783" r:id="rId17"/>
    <p:sldId id="772" r:id="rId18"/>
    <p:sldId id="773" r:id="rId19"/>
    <p:sldId id="774" r:id="rId20"/>
    <p:sldId id="775" r:id="rId21"/>
    <p:sldId id="776" r:id="rId22"/>
    <p:sldId id="540" r:id="rId23"/>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521415D9-36F7-43E2-AB2F-B90AF26B5E84}">
      <p14:sectionLst xmlns:p14="http://schemas.microsoft.com/office/powerpoint/2010/main">
        <p14:section name="既定のセクション" id="{EB763A61-B547-4D5E-962B-CB8D9AA5E01E}">
          <p14:sldIdLst>
            <p14:sldId id="535"/>
            <p14:sldId id="768"/>
            <p14:sldId id="778"/>
            <p14:sldId id="779"/>
            <p14:sldId id="780"/>
            <p14:sldId id="781"/>
            <p14:sldId id="777"/>
            <p14:sldId id="758"/>
            <p14:sldId id="743"/>
            <p14:sldId id="760"/>
            <p14:sldId id="769"/>
            <p14:sldId id="762"/>
            <p14:sldId id="770"/>
            <p14:sldId id="771"/>
            <p14:sldId id="782"/>
            <p14:sldId id="783"/>
            <p14:sldId id="772"/>
            <p14:sldId id="773"/>
            <p14:sldId id="774"/>
            <p14:sldId id="775"/>
            <p14:sldId id="776"/>
            <p14:sldId id="540"/>
          </p14:sldIdLst>
        </p14:section>
      </p14:sectionLst>
    </p:ext>
    <p:ext uri="{EFAFB233-063F-42B5-8137-9DF3F51BA10A}">
      <p15:sldGuideLst xmlns:p15="http://schemas.microsoft.com/office/powerpoint/2012/main">
        <p15:guide id="1" orient="horz" pos="4065">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ABA"/>
    <a:srgbClr val="1BA12B"/>
    <a:srgbClr val="8B8807"/>
    <a:srgbClr val="C07000"/>
    <a:srgbClr val="615F01"/>
    <a:srgbClr val="1782DB"/>
    <a:srgbClr val="E73440"/>
    <a:srgbClr val="7E7D7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97" autoAdjust="0"/>
    <p:restoredTop sz="97239" autoAdjust="0"/>
  </p:normalViewPr>
  <p:slideViewPr>
    <p:cSldViewPr showGuides="1">
      <p:cViewPr varScale="1">
        <p:scale>
          <a:sx n="109" d="100"/>
          <a:sy n="109" d="100"/>
        </p:scale>
        <p:origin x="2052" y="-30"/>
      </p:cViewPr>
      <p:guideLst>
        <p:guide orient="horz" pos="4065"/>
        <p:guide orient="horz" pos="551"/>
        <p:guide pos="5641"/>
        <p:guide pos="12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showGuides="1">
      <p:cViewPr varScale="1">
        <p:scale>
          <a:sx n="61" d="100"/>
          <a:sy n="61" d="100"/>
        </p:scale>
        <p:origin x="3372" y="66"/>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GB" altLang="ja-JP" dirty="0"/>
              <a:t>Copyright 2019 NANJING FUJITSU NANDA SOFTWARE TECHNOLOGY CO., LTD. </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824C5381-6989-4206-8C01-482E730E3CFB}" type="slidenum">
              <a:rPr lang="en-GB" altLang="ja-JP"/>
              <a:pPr/>
              <a:t>‹#›</a:t>
            </a:fld>
            <a:endParaRPr lang="en-GB" altLang="ja-JP"/>
          </a:p>
        </p:txBody>
      </p:sp>
      <p:pic>
        <p:nvPicPr>
          <p:cNvPr id="4" name="図 3">
            <a:extLst>
              <a:ext uri="{FF2B5EF4-FFF2-40B4-BE49-F238E27FC236}">
                <a16:creationId xmlns:a16="http://schemas.microsoft.com/office/drawing/2014/main" id="{5E2036B0-180F-4C44-86C7-FEC67DD3849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l" defTabSz="922338"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charset="0"/>
              </a:defRPr>
            </a:lvl1pPr>
          </a:lstStyle>
          <a:p>
            <a:r>
              <a:rPr lang="en-US" altLang="ja-JP" dirty="0"/>
              <a:t>Copyright 2019 NANJING FUJITSU NANDA SOFTWARE TECHNOLOGY CO., LTD. </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charset="0"/>
              </a:defRPr>
            </a:lvl1pPr>
          </a:lstStyle>
          <a:p>
            <a:fld id="{9F92722A-13CA-49BB-B125-2A56C31837E2}" type="slidenum">
              <a:rPr lang="en-US" altLang="ja-JP"/>
              <a:pPr/>
              <a:t>‹#›</a:t>
            </a:fld>
            <a:endParaRPr lang="en-US" altLang="ja-JP"/>
          </a:p>
        </p:txBody>
      </p:sp>
      <p:pic>
        <p:nvPicPr>
          <p:cNvPr id="4" name="図 3">
            <a:extLst>
              <a:ext uri="{FF2B5EF4-FFF2-40B4-BE49-F238E27FC236}">
                <a16:creationId xmlns:a16="http://schemas.microsoft.com/office/drawing/2014/main" id="{111D37E8-ECD5-4ADF-A9D8-0BC1951F7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5" y="53975"/>
            <a:ext cx="1583789" cy="192158"/>
          </a:xfrm>
          <a:prstGeom prst="rect">
            <a:avLst/>
          </a:prstGeom>
        </p:spPr>
      </p:pic>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FF40324B-6458-4F02-B78B-16615212FD97}"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GB" altLang="ja-JP"/>
          </a:p>
        </p:txBody>
      </p:sp>
    </p:spTree>
    <p:extLst>
      <p:ext uri="{BB962C8B-B14F-4D97-AF65-F5344CB8AC3E}">
        <p14:creationId xmlns:p14="http://schemas.microsoft.com/office/powerpoint/2010/main" val="20096376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フッター プレースホルダー 3"/>
          <p:cNvSpPr>
            <a:spLocks noGrp="1"/>
          </p:cNvSpPr>
          <p:nvPr>
            <p:ph type="ftr" sz="quarter" idx="10"/>
          </p:nvPr>
        </p:nvSpPr>
        <p:spPr/>
        <p:txBody>
          <a:bodyPr/>
          <a:lstStyle/>
          <a:p>
            <a:r>
              <a:rPr lang="en-US" altLang="ja-JP" dirty="0"/>
              <a:t>Copyright 2019 NANJING FUJITSU NANDA SOFTWARE TECHNOLOGY CO., LTD. </a:t>
            </a:r>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mtClean="0"/>
              <a:pPr/>
              <a:t>21</a:t>
            </a:fld>
            <a:endParaRPr lang="en-US" altLang="ja-JP"/>
          </a:p>
        </p:txBody>
      </p:sp>
    </p:spTree>
    <p:extLst>
      <p:ext uri="{BB962C8B-B14F-4D97-AF65-F5344CB8AC3E}">
        <p14:creationId xmlns:p14="http://schemas.microsoft.com/office/powerpoint/2010/main" val="85351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79819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2</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1768253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3</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41040496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4</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525602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5</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212893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031403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solidFill>
                  <a:srgbClr val="000000"/>
                </a:solidFill>
              </a:rPr>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solidFill>
                  <a:srgbClr val="000000"/>
                </a:solidFill>
              </a:rPr>
              <a:pPr/>
              <a:t>7</a:t>
            </a:fld>
            <a:endParaRPr lang="en-US" altLang="ja-JP">
              <a:solidFill>
                <a:srgbClr val="000000"/>
              </a:solidFill>
            </a:endParaRPr>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169919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dirty="0"/>
              <a:t>Copyright 2019 NANJING FUJITSU NANDA SOFTWARE TECHNOLOGY CO., LTD. </a:t>
            </a:r>
          </a:p>
        </p:txBody>
      </p:sp>
      <p:sp>
        <p:nvSpPr>
          <p:cNvPr id="7" name="Rectangle 7"/>
          <p:cNvSpPr>
            <a:spLocks noGrp="1" noChangeArrowheads="1"/>
          </p:cNvSpPr>
          <p:nvPr>
            <p:ph type="sldNum" sz="quarter" idx="5"/>
          </p:nvPr>
        </p:nvSpPr>
        <p:spPr>
          <a:ln/>
        </p:spPr>
        <p:txBody>
          <a:bodyPr/>
          <a:lstStyle/>
          <a:p>
            <a:fld id="{52907734-A7B3-479F-9B48-BD0920DAB3E0}" type="slidenum">
              <a:rPr lang="en-US" altLang="ja-JP"/>
              <a:pPr/>
              <a:t>16</a:t>
            </a:fld>
            <a:endParaRPr lang="en-US" altLang="ja-JP"/>
          </a:p>
        </p:txBody>
      </p:sp>
      <p:sp>
        <p:nvSpPr>
          <p:cNvPr id="387074" name="Rectangle 2"/>
          <p:cNvSpPr>
            <a:spLocks noGrp="1" noRot="1" noChangeAspect="1" noChangeArrowheads="1" noTextEdit="1"/>
          </p:cNvSpPr>
          <p:nvPr>
            <p:ph type="sldImg"/>
          </p:nvPr>
        </p:nvSpPr>
        <p:spPr>
          <a:ln/>
        </p:spPr>
      </p:sp>
      <p:sp>
        <p:nvSpPr>
          <p:cNvPr id="387075" name="Rectangle 3"/>
          <p:cNvSpPr>
            <a:spLocks noGrp="1" noChangeArrowheads="1"/>
          </p:cNvSpPr>
          <p:nvPr>
            <p:ph type="body" idx="1"/>
          </p:nvPr>
        </p:nvSpPr>
        <p:spPr>
          <a:xfrm>
            <a:off x="679450" y="4721225"/>
            <a:ext cx="5626100" cy="4891088"/>
          </a:xfrm>
        </p:spPr>
        <p:txBody>
          <a:bodyPr/>
          <a:lstStyle/>
          <a:p>
            <a:pPr>
              <a:spcBef>
                <a:spcPct val="20000"/>
              </a:spcBef>
              <a:buClr>
                <a:srgbClr val="FF0000"/>
              </a:buClr>
              <a:buSzPct val="80000"/>
              <a:buFont typeface="Wingdings" pitchFamily="2" charset="2"/>
              <a:buNone/>
            </a:pPr>
            <a:endParaRPr lang="en-GB" altLang="ja-JP"/>
          </a:p>
        </p:txBody>
      </p:sp>
    </p:spTree>
    <p:extLst>
      <p:ext uri="{BB962C8B-B14F-4D97-AF65-F5344CB8AC3E}">
        <p14:creationId xmlns:p14="http://schemas.microsoft.com/office/powerpoint/2010/main" val="391980126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gray">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323850" y="4572000"/>
            <a:ext cx="7920038"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dirty="0"/>
              <a:t>Copyright 2019 NANJING FUJITSU NANDA SOFTWARE TECHNOLOGY CO., LTD. </a:t>
            </a:r>
          </a:p>
        </p:txBody>
      </p:sp>
      <p:sp>
        <p:nvSpPr>
          <p:cNvPr id="39"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pic>
        <p:nvPicPr>
          <p:cNvPr id="4" name="BP_INTERNAL USE ONLY">
            <a:extLst>
              <a:ext uri="{FF2B5EF4-FFF2-40B4-BE49-F238E27FC236}">
                <a16:creationId xmlns:a16="http://schemas.microsoft.com/office/drawing/2014/main" id="{7E3CB38F-B22C-407E-8898-7B1BC9C1A4C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grpSp>
        <p:nvGrpSpPr>
          <p:cNvPr id="39" name="Group 84" descr="F_Tool_Middle_Cover"/>
          <p:cNvGrpSpPr>
            <a:grpSpLocks/>
          </p:cNvGrpSpPr>
          <p:nvPr userDrawn="1"/>
        </p:nvGrpSpPr>
        <p:grpSpPr bwMode="gray">
          <a:xfrm>
            <a:off x="0" y="0"/>
            <a:ext cx="9144000" cy="3913188"/>
            <a:chOff x="0" y="0"/>
            <a:chExt cx="5760" cy="2465"/>
          </a:xfrm>
        </p:grpSpPr>
        <p:pic>
          <p:nvPicPr>
            <p:cNvPr id="40" name="Picture 39" descr="MiddleGray_L15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0" y="0"/>
              <a:ext cx="5760" cy="2465"/>
            </a:xfrm>
            <a:prstGeom prst="rect">
              <a:avLst/>
            </a:prstGeom>
            <a:noFill/>
            <a:extLst>
              <a:ext uri="{909E8E84-426E-40DD-AFC4-6F175D3DCCD1}">
                <a14:hiddenFill xmlns:a14="http://schemas.microsoft.com/office/drawing/2010/main">
                  <a:solidFill>
                    <a:srgbClr val="FFFFFF"/>
                  </a:solidFill>
                </a14:hiddenFill>
              </a:ext>
            </a:extLst>
          </p:spPr>
        </p:pic>
        <p:grpSp>
          <p:nvGrpSpPr>
            <p:cNvPr id="41" name="Group 43"/>
            <p:cNvGrpSpPr>
              <a:grpSpLocks noChangeAspect="1"/>
            </p:cNvGrpSpPr>
            <p:nvPr/>
          </p:nvGrpSpPr>
          <p:grpSpPr bwMode="gray">
            <a:xfrm>
              <a:off x="4604" y="117"/>
              <a:ext cx="1038" cy="580"/>
              <a:chOff x="4604" y="117"/>
              <a:chExt cx="1038" cy="580"/>
            </a:xfrm>
          </p:grpSpPr>
          <p:sp>
            <p:nvSpPr>
              <p:cNvPr id="42" name="AutoShape 42"/>
              <p:cNvSpPr>
                <a:spLocks noChangeAspect="1" noChangeArrowheads="1" noTextEdit="1"/>
              </p:cNvSpPr>
              <p:nvPr/>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43" name="Freeform 44"/>
              <p:cNvSpPr>
                <a:spLocks/>
              </p:cNvSpPr>
              <p:nvPr/>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4" name="Freeform 45"/>
              <p:cNvSpPr>
                <a:spLocks/>
              </p:cNvSpPr>
              <p:nvPr/>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5" name="Freeform 46"/>
              <p:cNvSpPr>
                <a:spLocks/>
              </p:cNvSpPr>
              <p:nvPr/>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6" name="Freeform 47"/>
              <p:cNvSpPr>
                <a:spLocks/>
              </p:cNvSpPr>
              <p:nvPr/>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7" name="Freeform 48"/>
              <p:cNvSpPr>
                <a:spLocks/>
              </p:cNvSpPr>
              <p:nvPr/>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8" name="Freeform 49"/>
              <p:cNvSpPr>
                <a:spLocks/>
              </p:cNvSpPr>
              <p:nvPr/>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49" name="Freeform 50"/>
              <p:cNvSpPr>
                <a:spLocks/>
              </p:cNvSpPr>
              <p:nvPr/>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50" name="Freeform 51"/>
              <p:cNvSpPr>
                <a:spLocks/>
              </p:cNvSpPr>
              <p:nvPr/>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
        <p:nvSpPr>
          <p:cNvPr id="647173" name="Rectangle 5"/>
          <p:cNvSpPr>
            <a:spLocks noGrp="1" noChangeArrowheads="1"/>
          </p:cNvSpPr>
          <p:nvPr>
            <p:ph type="subTitle" idx="1" hasCustomPrompt="1"/>
          </p:nvPr>
        </p:nvSpPr>
        <p:spPr bwMode="gray">
          <a:xfrm>
            <a:off x="323850" y="3697200"/>
            <a:ext cx="79236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323850" y="1774800"/>
            <a:ext cx="79236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647215" name="Rectangle 47"/>
          <p:cNvSpPr>
            <a:spLocks noGrp="1" noChangeArrowheads="1"/>
          </p:cNvSpPr>
          <p:nvPr>
            <p:ph type="ftr" sz="quarter" idx="3"/>
          </p:nvPr>
        </p:nvSpPr>
        <p:spPr bwMode="gray"/>
        <p:txBody>
          <a:bodyPr/>
          <a:lstStyle>
            <a:lvl1pPr>
              <a:defRPr/>
            </a:lvl1pPr>
          </a:lstStyle>
          <a:p>
            <a:r>
              <a:rPr lang="de-DE" altLang="ja-JP" dirty="0"/>
              <a:t>Copyright 2019 NANJING FUJITSU NANDA SOFTWARE TECHNOLOGY CO., LTD. </a:t>
            </a:r>
          </a:p>
        </p:txBody>
      </p:sp>
      <p:sp>
        <p:nvSpPr>
          <p:cNvPr id="51"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pic>
        <p:nvPicPr>
          <p:cNvPr id="4" name="図 3">
            <a:extLst>
              <a:ext uri="{FF2B5EF4-FFF2-40B4-BE49-F238E27FC236}">
                <a16:creationId xmlns:a16="http://schemas.microsoft.com/office/drawing/2014/main" id="{866DD930-11F8-444B-A843-D04D670FC961}"/>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extLst>
      <p:ext uri="{BB962C8B-B14F-4D97-AF65-F5344CB8AC3E}">
        <p14:creationId xmlns:p14="http://schemas.microsoft.com/office/powerpoint/2010/main" val="3148904891"/>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dirty="0"/>
              <a:t>マスター タイトルの書式設定</a:t>
            </a:r>
          </a:p>
        </p:txBody>
      </p:sp>
      <p:sp>
        <p:nvSpPr>
          <p:cNvPr id="3" name="コンテンツ プレースホルダー 2"/>
          <p:cNvSpPr>
            <a:spLocks noGrp="1"/>
          </p:cNvSpPr>
          <p:nvPr>
            <p:ph idx="1"/>
          </p:nvPr>
        </p:nvSpPr>
        <p:spPr bwMode="gray"/>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vl1pPr>
          </a:lstStyle>
          <a:p>
            <a:fld id="{DE2B87E1-F9DF-4BEE-B07D-635D26011F4B}" type="slidenum">
              <a:rPr lang="de-DE" altLang="ja-JP"/>
              <a:pPr/>
              <a:t>‹#›</a:t>
            </a:fld>
            <a:endParaRPr lang="de-DE" altLang="ja-JP"/>
          </a:p>
        </p:txBody>
      </p:sp>
      <p:sp>
        <p:nvSpPr>
          <p:cNvPr id="5" name="フッター プレースホルダー 4"/>
          <p:cNvSpPr>
            <a:spLocks noGrp="1"/>
          </p:cNvSpPr>
          <p:nvPr>
            <p:ph type="ftr" sz="quarter" idx="11"/>
          </p:nvPr>
        </p:nvSpPr>
        <p:spPr bwMode="gray"/>
        <p:txBody>
          <a:bodyPr/>
          <a:lstStyle>
            <a:lvl1pPr>
              <a:defRPr/>
            </a:lvl1pPr>
          </a:lstStyle>
          <a:p>
            <a:r>
              <a:rPr lang="de-DE" altLang="ja-JP" dirty="0"/>
              <a:t>Copyright 2019 NANJING FUJITSU NANDA SOFTWARE TECHNOLOGY CO., LTD. </a:t>
            </a:r>
          </a:p>
        </p:txBody>
      </p:sp>
    </p:spTree>
    <p:extLst>
      <p:ext uri="{BB962C8B-B14F-4D97-AF65-F5344CB8AC3E}">
        <p14:creationId xmlns:p14="http://schemas.microsoft.com/office/powerpoint/2010/main" val="2531618580"/>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dirty="0"/>
              <a:t>マスター タイトルの書式設定</a:t>
            </a:r>
          </a:p>
        </p:txBody>
      </p:sp>
      <p:sp>
        <p:nvSpPr>
          <p:cNvPr id="3" name="コンテンツ プレースホルダー 2"/>
          <p:cNvSpPr>
            <a:spLocks noGrp="1"/>
          </p:cNvSpPr>
          <p:nvPr>
            <p:ph sz="half" idx="1"/>
          </p:nvPr>
        </p:nvSpPr>
        <p:spPr bwMode="gray">
          <a:xfrm>
            <a:off x="168275" y="869950"/>
            <a:ext cx="4316413"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4637088" y="869950"/>
            <a:ext cx="4318000" cy="5592763"/>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vl1pPr>
          </a:lstStyle>
          <a:p>
            <a:fld id="{FCB7B9BA-EF19-4458-B462-893E29D19B1E}" type="slidenum">
              <a:rPr lang="de-DE" altLang="ja-JP"/>
              <a:pPr/>
              <a:t>‹#›</a:t>
            </a:fld>
            <a:endParaRPr lang="de-DE" altLang="ja-JP"/>
          </a:p>
        </p:txBody>
      </p:sp>
      <p:sp>
        <p:nvSpPr>
          <p:cNvPr id="6" name="フッター プレースホルダー 5"/>
          <p:cNvSpPr>
            <a:spLocks noGrp="1"/>
          </p:cNvSpPr>
          <p:nvPr>
            <p:ph type="ftr" sz="quarter" idx="11"/>
          </p:nvPr>
        </p:nvSpPr>
        <p:spPr bwMode="gray"/>
        <p:txBody>
          <a:bodyPr/>
          <a:lstStyle>
            <a:lvl1pPr>
              <a:defRPr/>
            </a:lvl1pPr>
          </a:lstStyle>
          <a:p>
            <a:r>
              <a:rPr lang="de-DE" altLang="ja-JP" dirty="0"/>
              <a:t>Copyright 2019 NANJING FUJITSU NANDA SOFTWARE TECHNOLOGY CO., LTD. </a:t>
            </a:r>
          </a:p>
        </p:txBody>
      </p:sp>
    </p:spTree>
    <p:extLst>
      <p:ext uri="{BB962C8B-B14F-4D97-AF65-F5344CB8AC3E}">
        <p14:creationId xmlns:p14="http://schemas.microsoft.com/office/powerpoint/2010/main" val="71532109"/>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p:txBody>
          <a:bodyPr/>
          <a:lstStyle/>
          <a:p>
            <a:r>
              <a:rPr lang="ja-JP" altLang="en-US" dirty="0"/>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vl1pPr>
          </a:lstStyle>
          <a:p>
            <a:fld id="{1195C95A-030B-42EE-9D8D-E0455A77345A}" type="slidenum">
              <a:rPr lang="de-DE" altLang="ja-JP"/>
              <a:pPr/>
              <a:t>‹#›</a:t>
            </a:fld>
            <a:endParaRPr lang="de-DE" altLang="ja-JP"/>
          </a:p>
        </p:txBody>
      </p:sp>
      <p:sp>
        <p:nvSpPr>
          <p:cNvPr id="4" name="フッター プレースホルダー 3"/>
          <p:cNvSpPr>
            <a:spLocks noGrp="1"/>
          </p:cNvSpPr>
          <p:nvPr>
            <p:ph type="ftr" sz="quarter" idx="11"/>
          </p:nvPr>
        </p:nvSpPr>
        <p:spPr bwMode="gray"/>
        <p:txBody>
          <a:bodyPr/>
          <a:lstStyle>
            <a:lvl1pPr>
              <a:defRPr/>
            </a:lvl1pPr>
          </a:lstStyle>
          <a:p>
            <a:r>
              <a:rPr lang="de-DE" altLang="ja-JP" dirty="0"/>
              <a:t>Copyright 2019 NANJING FUJITSU NANDA SOFTWARE TECHNOLOGY CO., LTD. </a:t>
            </a:r>
          </a:p>
        </p:txBody>
      </p:sp>
    </p:spTree>
    <p:extLst>
      <p:ext uri="{BB962C8B-B14F-4D97-AF65-F5344CB8AC3E}">
        <p14:creationId xmlns:p14="http://schemas.microsoft.com/office/powerpoint/2010/main" val="207360625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vl1pPr>
          </a:lstStyle>
          <a:p>
            <a:fld id="{E8E9CBD9-E97A-4244-BA2F-A59041725FCD}" type="slidenum">
              <a:rPr lang="de-DE" altLang="ja-JP"/>
              <a:pPr/>
              <a:t>‹#›</a:t>
            </a:fld>
            <a:endParaRPr lang="de-DE" altLang="ja-JP"/>
          </a:p>
        </p:txBody>
      </p:sp>
      <p:sp>
        <p:nvSpPr>
          <p:cNvPr id="3" name="フッター プレースホルダー 2"/>
          <p:cNvSpPr>
            <a:spLocks noGrp="1"/>
          </p:cNvSpPr>
          <p:nvPr>
            <p:ph type="ftr" sz="quarter" idx="11"/>
          </p:nvPr>
        </p:nvSpPr>
        <p:spPr bwMode="gray"/>
        <p:txBody>
          <a:bodyPr/>
          <a:lstStyle>
            <a:lvl1pPr>
              <a:defRPr/>
            </a:lvl1pPr>
          </a:lstStyle>
          <a:p>
            <a:r>
              <a:rPr lang="de-DE" altLang="ja-JP" dirty="0"/>
              <a:t>Copyright 2019 NANJING FUJITSU NANDA SOFTWARE TECHNOLOGY CO., LTD. </a:t>
            </a:r>
          </a:p>
        </p:txBody>
      </p:sp>
    </p:spTree>
    <p:extLst>
      <p:ext uri="{BB962C8B-B14F-4D97-AF65-F5344CB8AC3E}">
        <p14:creationId xmlns:p14="http://schemas.microsoft.com/office/powerpoint/2010/main" val="326108673"/>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n-lt"/>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de-DE" altLang="ja-JP" dirty="0"/>
              <a:t>Copyright 2019 NANJING FUJITSU NANDA SOFTWARE TECHNOLOGY CO., LTD. </a:t>
            </a:r>
          </a:p>
        </p:txBody>
      </p:sp>
      <p:grpSp>
        <p:nvGrpSpPr>
          <p:cNvPr id="4" name="Group 38" descr="Message Lockup"/>
          <p:cNvGrpSpPr>
            <a:grpSpLocks/>
          </p:cNvGrpSpPr>
          <p:nvPr userDrawn="1"/>
        </p:nvGrpSpPr>
        <p:grpSpPr bwMode="gray">
          <a:xfrm>
            <a:off x="0" y="0"/>
            <a:ext cx="9144000" cy="6858000"/>
            <a:chOff x="0" y="0"/>
            <a:chExt cx="5760" cy="4320"/>
          </a:xfrm>
        </p:grpSpPr>
        <p:sp>
          <p:nvSpPr>
            <p:cNvPr id="5"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a:p>
          </p:txBody>
        </p:sp>
        <p:grpSp>
          <p:nvGrpSpPr>
            <p:cNvPr id="6" name="Group 7"/>
            <p:cNvGrpSpPr>
              <a:grpSpLocks noChangeAspect="1"/>
            </p:cNvGrpSpPr>
            <p:nvPr/>
          </p:nvGrpSpPr>
          <p:grpSpPr bwMode="gray">
            <a:xfrm>
              <a:off x="0" y="0"/>
              <a:ext cx="5760" cy="4320"/>
              <a:chOff x="0" y="0"/>
              <a:chExt cx="5760" cy="4320"/>
            </a:xfrm>
          </p:grpSpPr>
          <p:sp>
            <p:nvSpPr>
              <p:cNvPr id="7"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8"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9"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0"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1"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2"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3"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4"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5"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6"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7"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8"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19"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0"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1"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2"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3"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4"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5"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6"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7"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8"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29"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0"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1"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2"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3"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4"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5"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6"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37"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grpSp>
    </p:spTree>
    <p:extLst>
      <p:ext uri="{BB962C8B-B14F-4D97-AF65-F5344CB8AC3E}">
        <p14:creationId xmlns:p14="http://schemas.microsoft.com/office/powerpoint/2010/main" val="3976197959"/>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3.jpeg"/><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646175" name="Picture 31" descr="ContentGray20_L150"/>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gray">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E5C4FF1C-8F5E-4BC8-BCAF-207649A9C157}"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dirty="0"/>
              <a:t>Copyright 2019 NANJING FUJITSU NANDA SOFTWARE TECHNOLOGY CO., LTD. </a:t>
            </a:r>
          </a:p>
        </p:txBody>
      </p:sp>
      <p:pic>
        <p:nvPicPr>
          <p:cNvPr id="4" name="図 3">
            <a:extLst>
              <a:ext uri="{FF2B5EF4-FFF2-40B4-BE49-F238E27FC236}">
                <a16:creationId xmlns:a16="http://schemas.microsoft.com/office/drawing/2014/main" id="{7A59B3DF-5827-4727-BE59-8F5592EC6130}"/>
              </a:ext>
            </a:extLst>
          </p:cNvPr>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92088" y="6664325"/>
            <a:ext cx="1583789" cy="192158"/>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p:txStyles>
    <p:titleStyle>
      <a:lvl1pPr algn="l" rtl="0" fontAlgn="base">
        <a:spcBef>
          <a:spcPct val="0"/>
        </a:spcBef>
        <a:spcAft>
          <a:spcPct val="0"/>
        </a:spcAft>
        <a:tabLst>
          <a:tab pos="3676650" algn="l"/>
        </a:tabLst>
        <a:defRPr kumimoji="1" sz="3200" b="1">
          <a:solidFill>
            <a:schemeClr val="tx2"/>
          </a:solidFill>
          <a:latin typeface="+mj-ea"/>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b="1">
          <a:solidFill>
            <a:srgbClr val="000000"/>
          </a:solidFill>
          <a:latin typeface="+mn-ea"/>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b="1">
          <a:solidFill>
            <a:srgbClr val="000000"/>
          </a:solidFill>
          <a:latin typeface="+mn-ea"/>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b="1">
          <a:solidFill>
            <a:srgbClr val="000000"/>
          </a:solidFill>
          <a:latin typeface="+mn-ea"/>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b="1">
          <a:solidFill>
            <a:srgbClr val="000000"/>
          </a:solidFill>
          <a:latin typeface="+mn-ea"/>
          <a:ea typeface="+mn-ea"/>
          <a:cs typeface="+mn-cs"/>
        </a:defRPr>
      </a:lvl4pPr>
      <a:lvl5pPr marL="2305050" indent="365125" algn="l" defTabSz="457200" rtl="0" fontAlgn="base">
        <a:spcBef>
          <a:spcPct val="0"/>
        </a:spcBef>
        <a:spcAft>
          <a:spcPct val="0"/>
        </a:spcAft>
        <a:buBlip>
          <a:blip r:embed="rId11"/>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11"/>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11"/>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11"/>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11"/>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2019 NANJING FUJITSU NANDA SOFTWARE TECHNOLOGY CO., LTD. </a:t>
            </a:r>
          </a:p>
        </p:txBody>
      </p:sp>
      <p:sp>
        <p:nvSpPr>
          <p:cNvPr id="551939" name="Rectangle 3"/>
          <p:cNvSpPr>
            <a:spLocks noGrp="1" noChangeArrowheads="1"/>
          </p:cNvSpPr>
          <p:nvPr>
            <p:ph type="subTitle" idx="1"/>
            <p:custDataLst>
              <p:tags r:id="rId1"/>
            </p:custDataLst>
          </p:nvPr>
        </p:nvSpPr>
        <p:spPr/>
        <p:txBody>
          <a:bodyPr/>
          <a:lstStyle/>
          <a:p>
            <a:pPr eaLnBrk="1" hangingPunct="1"/>
            <a:r>
              <a:rPr lang="en-US" altLang="zh-CN" dirty="0"/>
              <a:t>Crypto Stack</a:t>
            </a:r>
          </a:p>
          <a:p>
            <a:pPr eaLnBrk="1" hangingPunct="1"/>
            <a:r>
              <a:rPr lang="en-US" altLang="zh-CN" dirty="0"/>
              <a:t>Secure Onboard Communication</a:t>
            </a:r>
          </a:p>
          <a:p>
            <a:pPr eaLnBrk="1" hangingPunct="1"/>
            <a:r>
              <a:rPr lang="zh-CN" altLang="en-US" dirty="0"/>
              <a:t> </a:t>
            </a:r>
            <a:endParaRPr lang="en-US" altLang="zh-CN" dirty="0"/>
          </a:p>
          <a:p>
            <a:pPr eaLnBrk="1" hangingPunct="1"/>
            <a:r>
              <a:rPr lang="zh-CN" altLang="en-US" dirty="0"/>
              <a:t>汪博</a:t>
            </a:r>
            <a:endParaRPr lang="en-US" altLang="ja-JP" dirty="0"/>
          </a:p>
        </p:txBody>
      </p:sp>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sp>
        <p:nvSpPr>
          <p:cNvPr id="2" name="矩形 1">
            <a:extLst>
              <a:ext uri="{FF2B5EF4-FFF2-40B4-BE49-F238E27FC236}">
                <a16:creationId xmlns:a16="http://schemas.microsoft.com/office/drawing/2014/main" id="{861CBC5F-A1CD-40FD-9CA3-0809693FB6E9}"/>
              </a:ext>
            </a:extLst>
          </p:cNvPr>
          <p:cNvSpPr/>
          <p:nvPr/>
        </p:nvSpPr>
        <p:spPr bwMode="gray">
          <a:xfrm>
            <a:off x="323850" y="260648"/>
            <a:ext cx="6264374" cy="241002"/>
          </a:xfrm>
          <a:prstGeom prst="rect">
            <a:avLst/>
          </a:prstGeom>
          <a:noFill/>
          <a:ln w="9525"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kumimoji="1" lang="ja-JP" altLang="en-US" sz="1600" b="1" i="0" u="none" strike="noStrike" cap="none" normalizeH="0" baseline="0" dirty="0">
              <a:ln>
                <a:noFill/>
              </a:ln>
              <a:solidFill>
                <a:schemeClr val="bg1"/>
              </a:solidFill>
              <a:effectLst/>
              <a:latin typeface="+mj-lt"/>
              <a:ea typeface="+mn-ea"/>
            </a:endParaRPr>
          </a:p>
        </p:txBody>
      </p:sp>
      <p:sp>
        <p:nvSpPr>
          <p:cNvPr id="8" name="Rectangle 2"/>
          <p:cNvSpPr>
            <a:spLocks noGrp="1" noChangeArrowheads="1"/>
          </p:cNvSpPr>
          <p:nvPr>
            <p:ph type="ctrTitle"/>
          </p:nvPr>
        </p:nvSpPr>
        <p:spPr>
          <a:xfrm>
            <a:off x="124235" y="2060848"/>
            <a:ext cx="8352606" cy="669925"/>
          </a:xfrm>
        </p:spPr>
        <p:txBody>
          <a:bodyPr/>
          <a:lstStyle/>
          <a:p>
            <a:r>
              <a:rPr lang="zh-CN" altLang="en-US" b="1" dirty="0"/>
              <a:t>汽车信息安全</a:t>
            </a:r>
            <a:r>
              <a:rPr lang="en-US" altLang="zh-CN" b="1" dirty="0"/>
              <a:t>WG</a:t>
            </a:r>
            <a:endParaRPr lang="ja-JP" alt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9</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8" name="正方形/長方形 124"/>
          <p:cNvSpPr/>
          <p:nvPr/>
        </p:nvSpPr>
        <p:spPr>
          <a:xfrm>
            <a:off x="323528" y="3648114"/>
            <a:ext cx="3542582" cy="368507"/>
          </a:xfrm>
          <a:prstGeom prst="rect">
            <a:avLst/>
          </a:prstGeom>
          <a:noFill/>
          <a:ln>
            <a:noFill/>
          </a:ln>
        </p:spPr>
        <p:style>
          <a:lnRef idx="2">
            <a:schemeClr val="accent1"/>
          </a:lnRef>
          <a:fillRef idx="1">
            <a:schemeClr val="lt1"/>
          </a:fillRef>
          <a:effectRef idx="0">
            <a:schemeClr val="accent1"/>
          </a:effectRef>
          <a:fontRef idx="minor">
            <a:schemeClr val="dk1"/>
          </a:fontRef>
        </p:style>
        <p:txBody>
          <a:bodyPr rtlCol="0" anchor="t"/>
          <a:lstStyle/>
          <a:p>
            <a:pPr algn="l">
              <a:buClr>
                <a:srgbClr val="A30B1A"/>
              </a:buClr>
            </a:pPr>
            <a:endParaRPr lang="ja-JP" altLang="en-US" sz="2400" b="1" dirty="0">
              <a:solidFill>
                <a:srgbClr val="000000"/>
              </a:solidFill>
              <a:latin typeface="+mn-ea"/>
            </a:endParaRPr>
          </a:p>
        </p:txBody>
      </p:sp>
      <p:sp>
        <p:nvSpPr>
          <p:cNvPr id="3" name="文本框 2">
            <a:extLst>
              <a:ext uri="{FF2B5EF4-FFF2-40B4-BE49-F238E27FC236}">
                <a16:creationId xmlns:a16="http://schemas.microsoft.com/office/drawing/2014/main" id="{B184AAB2-E7AF-E3B5-2723-55057897E46A}"/>
              </a:ext>
            </a:extLst>
          </p:cNvPr>
          <p:cNvSpPr txBox="1"/>
          <p:nvPr/>
        </p:nvSpPr>
        <p:spPr>
          <a:xfrm>
            <a:off x="323527" y="1196752"/>
            <a:ext cx="8634735" cy="2893100"/>
          </a:xfrm>
          <a:prstGeom prst="rect">
            <a:avLst/>
          </a:prstGeom>
          <a:noFill/>
        </p:spPr>
        <p:txBody>
          <a:bodyPr wrap="square" rtlCol="0">
            <a:spAutoFit/>
          </a:bodyPr>
          <a:lstStyle/>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Cry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模块位于</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MCAL(</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微控制器抽象）</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层，它实现了具体的硬件</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如</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SHE</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）或者软件驱动，即可以使用软件或硬件密码算法，管理来自于不同应用的加密服务请求</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这两种算法各自的劣势在于：</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硬件密码算法严重依赖于</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目</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标硬件的支持，而软件密码算法则无安全密钥存储（软件密码算法采用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NvM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管理密钥存储</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Cry</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模块中支持的密码算法按大类可分为对称的和非对称的两类。非对称的有</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RSA2048 RSA4096</a:t>
            </a:r>
            <a:r>
              <a:rPr lang="en-US" altLang="zh-CN" dirty="0">
                <a:latin typeface="SimSun" panose="02010600030101010101" pitchFamily="2" charset="-122"/>
                <a:ea typeface="SimSun" panose="02010600030101010101" pitchFamily="2" charset="-122"/>
                <a:cs typeface="SimSun" panose="02010600030101010101" pitchFamily="2" charset="-122"/>
              </a:rPr>
              <a:t> </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ECC256</a:t>
            </a:r>
            <a:r>
              <a:rPr lang="en-US" altLang="zh-CN" dirty="0">
                <a:latin typeface="SimSun" panose="02010600030101010101" pitchFamily="2" charset="-122"/>
                <a:ea typeface="SimSun" panose="02010600030101010101" pitchFamily="2" charset="-122"/>
                <a:cs typeface="SimSun" panose="02010600030101010101" pitchFamily="2" charset="-122"/>
              </a:rPr>
              <a:t> </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ECC512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等，对称的则有</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AES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等。具体支持的算法标准需</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参见供应商的用户手册。需要提醒的是，不管是硬件算法还是软件算法两者的具体实现都没有在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AUTOSAR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规范中定义。</a:t>
            </a:r>
          </a:p>
          <a:p>
            <a:pPr algn="l"/>
            <a:endParaRPr lang="zh-CN" altLang="en-US" sz="2000" b="1" dirty="0">
              <a:latin typeface="Meiryo UI" panose="020B0604030504040204" pitchFamily="50" charset="-128"/>
              <a:ea typeface="Meiryo UI" panose="020B0604030504040204" pitchFamily="50" charset="-128"/>
            </a:endParaRPr>
          </a:p>
        </p:txBody>
      </p:sp>
      <p:sp>
        <p:nvSpPr>
          <p:cNvPr id="7" name="文本框 6">
            <a:extLst>
              <a:ext uri="{FF2B5EF4-FFF2-40B4-BE49-F238E27FC236}">
                <a16:creationId xmlns:a16="http://schemas.microsoft.com/office/drawing/2014/main" id="{EBDFB497-8A55-2572-1BC0-12AE4D6CC9EC}"/>
              </a:ext>
            </a:extLst>
          </p:cNvPr>
          <p:cNvSpPr txBox="1"/>
          <p:nvPr/>
        </p:nvSpPr>
        <p:spPr>
          <a:xfrm>
            <a:off x="323527" y="260648"/>
            <a:ext cx="3384377" cy="400110"/>
          </a:xfrm>
          <a:prstGeom prst="rect">
            <a:avLst/>
          </a:prstGeom>
          <a:noFill/>
        </p:spPr>
        <p:txBody>
          <a:bodyPr wrap="square" rtlCol="0">
            <a:spAutoFit/>
          </a:bodyPr>
          <a:lstStyle/>
          <a:p>
            <a:pPr algn="l"/>
            <a:r>
              <a:rPr lang="en-US" altLang="zh-CN" sz="2000" dirty="0">
                <a:effectLst/>
                <a:latin typeface="SimSun" panose="02010600030101010101" pitchFamily="2" charset="-122"/>
                <a:ea typeface="SimSun" panose="02010600030101010101" pitchFamily="2" charset="-122"/>
                <a:cs typeface="SimSun" panose="02010600030101010101" pitchFamily="2" charset="-122"/>
              </a:rPr>
              <a:t>Cry </a:t>
            </a:r>
            <a:r>
              <a:rPr lang="zh-CN" altLang="zh-CN" sz="2000" dirty="0">
                <a:effectLst/>
                <a:latin typeface="SimSun" panose="02010600030101010101" pitchFamily="2" charset="-122"/>
                <a:ea typeface="SimSun" panose="02010600030101010101" pitchFamily="2" charset="-122"/>
                <a:cs typeface="SimSun" panose="02010600030101010101" pitchFamily="2" charset="-122"/>
              </a:rPr>
              <a:t>模块</a:t>
            </a:r>
            <a:endParaRPr lang="zh-CN"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197453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10</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sz="3200" dirty="0" err="1">
                <a:effectLst/>
                <a:latin typeface="SimSun" panose="02010600030101010101" pitchFamily="2" charset="-122"/>
                <a:ea typeface="SimSun" panose="02010600030101010101" pitchFamily="2" charset="-122"/>
                <a:cs typeface="SimSun" panose="02010600030101010101" pitchFamily="2" charset="-122"/>
              </a:rPr>
              <a:t>CryIf</a:t>
            </a:r>
            <a:r>
              <a:rPr lang="zh-CN" altLang="en-US" sz="3200" dirty="0">
                <a:effectLst/>
                <a:latin typeface="SimSun" panose="02010600030101010101" pitchFamily="2" charset="-122"/>
                <a:ea typeface="SimSun" panose="02010600030101010101" pitchFamily="2" charset="-122"/>
                <a:cs typeface="SimSun" panose="02010600030101010101" pitchFamily="2" charset="-122"/>
              </a:rPr>
              <a:t>模块</a:t>
            </a:r>
            <a:endParaRPr lang="en-US" altLang="zh-CN" dirty="0">
              <a:latin typeface="ＭＳ Ｐゴシック" panose="020B0600070205080204" pitchFamily="50" charset="-128"/>
              <a:ea typeface="ＭＳ Ｐゴシック" panose="020B0600070205080204" pitchFamily="50" charset="-128"/>
            </a:endParaRPr>
          </a:p>
        </p:txBody>
      </p:sp>
      <p:sp>
        <p:nvSpPr>
          <p:cNvPr id="2" name="文本框 1">
            <a:extLst>
              <a:ext uri="{FF2B5EF4-FFF2-40B4-BE49-F238E27FC236}">
                <a16:creationId xmlns:a16="http://schemas.microsoft.com/office/drawing/2014/main" id="{B0796B11-774F-EB18-E539-97FE409D2CD8}"/>
              </a:ext>
            </a:extLst>
          </p:cNvPr>
          <p:cNvSpPr txBox="1"/>
          <p:nvPr/>
        </p:nvSpPr>
        <p:spPr>
          <a:xfrm>
            <a:off x="395536" y="1268760"/>
            <a:ext cx="8136904" cy="1231106"/>
          </a:xfrm>
          <a:prstGeom prst="rect">
            <a:avLst/>
          </a:prstGeom>
          <a:noFill/>
        </p:spPr>
        <p:txBody>
          <a:bodyPr wrap="square" rtlCol="0">
            <a:spAutoFit/>
          </a:bodyPr>
          <a:lstStyle/>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Cry</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模块之上的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CryIf</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模块则抽象了硬件算法与软件算法等差异，提供了通用接口给</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CSM</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。这样一来，对应用层而言就完全不需要关心密码算法是硬件实现还是软件实现的，以及具体采用哪个加密算法等特性</a:t>
            </a:r>
          </a:p>
          <a:p>
            <a:pPr algn="l"/>
            <a:endParaRPr lang="zh-CN"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95690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11</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sz="3200" dirty="0" err="1">
                <a:effectLst/>
                <a:latin typeface="SimSun" panose="02010600030101010101" pitchFamily="2" charset="-122"/>
                <a:ea typeface="SimSun" panose="02010600030101010101" pitchFamily="2" charset="-122"/>
                <a:cs typeface="SimSun" panose="02010600030101010101" pitchFamily="2" charset="-122"/>
              </a:rPr>
              <a:t>Csm</a:t>
            </a:r>
            <a:r>
              <a:rPr lang="zh-CN" altLang="en-US" sz="3200" dirty="0">
                <a:effectLst/>
                <a:latin typeface="SimSun" panose="02010600030101010101" pitchFamily="2" charset="-122"/>
                <a:ea typeface="SimSun" panose="02010600030101010101" pitchFamily="2" charset="-122"/>
                <a:cs typeface="SimSun" panose="02010600030101010101" pitchFamily="2" charset="-122"/>
              </a:rPr>
              <a:t>模块</a:t>
            </a:r>
            <a:endParaRPr lang="en-US" altLang="zh-CN" dirty="0">
              <a:latin typeface="ＭＳ Ｐゴシック" panose="020B0600070205080204" pitchFamily="50" charset="-128"/>
              <a:ea typeface="ＭＳ Ｐゴシック" panose="020B0600070205080204" pitchFamily="50" charset="-128"/>
            </a:endParaRPr>
          </a:p>
        </p:txBody>
      </p:sp>
      <p:sp>
        <p:nvSpPr>
          <p:cNvPr id="3" name="文本框 2">
            <a:extLst>
              <a:ext uri="{FF2B5EF4-FFF2-40B4-BE49-F238E27FC236}">
                <a16:creationId xmlns:a16="http://schemas.microsoft.com/office/drawing/2014/main" id="{BD83EDB3-03ED-AE52-923C-4B410A632337}"/>
              </a:ext>
            </a:extLst>
          </p:cNvPr>
          <p:cNvSpPr txBox="1"/>
          <p:nvPr/>
        </p:nvSpPr>
        <p:spPr>
          <a:xfrm>
            <a:off x="323528" y="1196752"/>
            <a:ext cx="8424936" cy="4524315"/>
          </a:xfrm>
          <a:prstGeom prst="rect">
            <a:avLst/>
          </a:prstGeom>
          <a:noFill/>
        </p:spPr>
        <p:txBody>
          <a:bodyPr wrap="square" rtlCol="0">
            <a:spAutoFit/>
          </a:bodyPr>
          <a:lstStyle/>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对应用层而言，</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模块经</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RTE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提供标准的密码服务接口，而对</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BSW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或复杂驱动而言，直接调用相关</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API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即可。</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模块可支持不同的应用使用同一个密码服务，而其密码算法可以完全不同，例如：一个应用需要</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SHA-2</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，而另一个则需</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ECC512</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。它同时支持异步调用，即加密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解密完成后经</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Callback </a:t>
            </a:r>
            <a:r>
              <a:rPr lang="zh-CN" altLang="en-US" dirty="0">
                <a:latin typeface="SimSun" panose="02010600030101010101" pitchFamily="2" charset="-122"/>
                <a:ea typeface="SimSun" panose="02010600030101010101" pitchFamily="2" charset="-122"/>
                <a:cs typeface="SimSun" panose="02010600030101010101" pitchFamily="2" charset="-122"/>
              </a:rPr>
              <a:t>函</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数告知应用层。</a:t>
            </a:r>
          </a:p>
          <a:p>
            <a:pPr algn="just"/>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模块按优先级排队控制着一个或多个客户端对称或非对称密码服务的并行访问，</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提供的服务主要包括：</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哈希值计算；</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②</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信息真实值</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(Message Authentication Code, MAC)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的产生和验证；</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③</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数字签名的产生和验证；</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④</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对称和非对称加密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解密；</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⑤</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随机数的产生；</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⑥</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安全计数器；</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⑦</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密钥管理，如密钥的产生和设置等。</a:t>
            </a:r>
          </a:p>
          <a:p>
            <a:pPr algn="just"/>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模块中众多服务可采用顺序流服务</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StreamingServices</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）或者单个函数调用</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(Single Call)</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的方法。所谓顺序流服务就是可以把一个具体的任务（如随机数的产生）拆</a:t>
            </a:r>
            <a:r>
              <a:rPr lang="zh-CN" altLang="zh-CN" sz="1800" kern="0" dirty="0">
                <a:effectLst/>
                <a:ea typeface="SimSun" panose="02010600030101010101" pitchFamily="2" charset="-122"/>
                <a:cs typeface="SimSun" panose="02010600030101010101" pitchFamily="2" charset="-122"/>
              </a:rPr>
              <a:t>分为三个进程：</a:t>
            </a:r>
            <a:r>
              <a:rPr lang="en-US" altLang="zh-CN" sz="1800" kern="0" dirty="0">
                <a:effectLst/>
                <a:ea typeface="SimSun" panose="02010600030101010101" pitchFamily="2" charset="-122"/>
                <a:cs typeface="SimSun" panose="02010600030101010101" pitchFamily="2" charset="-122"/>
              </a:rPr>
              <a:t>Start</a:t>
            </a:r>
            <a:r>
              <a:rPr lang="zh-CN" altLang="zh-CN" sz="1800" kern="0" dirty="0">
                <a:effectLst/>
                <a:ea typeface="SimSun" panose="02010600030101010101" pitchFamily="2" charset="-122"/>
                <a:cs typeface="SimSun" panose="02010600030101010101" pitchFamily="2" charset="-122"/>
              </a:rPr>
              <a:t>、</a:t>
            </a:r>
            <a:r>
              <a:rPr lang="en-US" altLang="zh-CN" sz="1800" kern="0" dirty="0">
                <a:effectLst/>
                <a:ea typeface="SimSun" panose="02010600030101010101" pitchFamily="2" charset="-122"/>
                <a:cs typeface="SimSun" panose="02010600030101010101" pitchFamily="2" charset="-122"/>
              </a:rPr>
              <a:t>Update </a:t>
            </a:r>
            <a:r>
              <a:rPr lang="zh-CN" altLang="zh-CN" sz="1800" kern="0" dirty="0">
                <a:effectLst/>
                <a:ea typeface="SimSun" panose="02010600030101010101" pitchFamily="2" charset="-122"/>
                <a:cs typeface="SimSun" panose="02010600030101010101" pitchFamily="2" charset="-122"/>
              </a:rPr>
              <a:t>和</a:t>
            </a:r>
            <a:r>
              <a:rPr lang="en-US" altLang="zh-CN" sz="1800" kern="0" dirty="0">
                <a:effectLst/>
                <a:ea typeface="SimSun" panose="02010600030101010101" pitchFamily="2" charset="-122"/>
                <a:cs typeface="SimSun" panose="02010600030101010101" pitchFamily="2" charset="-122"/>
              </a:rPr>
              <a:t> Finish</a:t>
            </a:r>
            <a:endParaRPr lang="zh-CN" altLang="en-US" sz="20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66147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12</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sz="3200" dirty="0" err="1">
                <a:effectLst/>
                <a:latin typeface="SimSun" panose="02010600030101010101" pitchFamily="2" charset="-122"/>
                <a:ea typeface="SimSun" panose="02010600030101010101" pitchFamily="2" charset="-122"/>
                <a:cs typeface="SimSun" panose="02010600030101010101" pitchFamily="2" charset="-122"/>
              </a:rPr>
              <a:t>Csm</a:t>
            </a:r>
            <a:r>
              <a:rPr lang="zh-CN" altLang="en-US" sz="3200" dirty="0">
                <a:effectLst/>
                <a:latin typeface="SimSun" panose="02010600030101010101" pitchFamily="2" charset="-122"/>
                <a:ea typeface="SimSun" panose="02010600030101010101" pitchFamily="2" charset="-122"/>
                <a:cs typeface="SimSun" panose="02010600030101010101" pitchFamily="2" charset="-122"/>
              </a:rPr>
              <a:t>模块</a:t>
            </a:r>
            <a:endParaRPr lang="en-US" altLang="zh-CN" dirty="0">
              <a:latin typeface="ＭＳ Ｐゴシック" panose="020B0600070205080204" pitchFamily="50" charset="-128"/>
              <a:ea typeface="ＭＳ Ｐゴシック" panose="020B0600070205080204" pitchFamily="50" charset="-128"/>
            </a:endParaRPr>
          </a:p>
        </p:txBody>
      </p:sp>
      <p:sp>
        <p:nvSpPr>
          <p:cNvPr id="3" name="文本框 2">
            <a:extLst>
              <a:ext uri="{FF2B5EF4-FFF2-40B4-BE49-F238E27FC236}">
                <a16:creationId xmlns:a16="http://schemas.microsoft.com/office/drawing/2014/main" id="{BD83EDB3-03ED-AE52-923C-4B410A632337}"/>
              </a:ext>
            </a:extLst>
          </p:cNvPr>
          <p:cNvSpPr txBox="1"/>
          <p:nvPr/>
        </p:nvSpPr>
        <p:spPr>
          <a:xfrm>
            <a:off x="188337" y="908720"/>
            <a:ext cx="8424936" cy="5632311"/>
          </a:xfrm>
          <a:prstGeom prst="rect">
            <a:avLst/>
          </a:prstGeom>
          <a:noFill/>
        </p:spPr>
        <p:txBody>
          <a:bodyPr wrap="square" rtlCol="0">
            <a:spAutoFit/>
          </a:bodyPr>
          <a:lstStyle/>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顺序流服务具体过程如下：</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首先，调用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Csm_SymEncryptStart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通知开始一个新的特殊任务或初始化某个密码计算；</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②</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其次，将输</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入</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数据提供给</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Update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更新函数如</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Csm_SymEncryptUpdate</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，计算出</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一个中间结果</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③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最后，调用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Finish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结束</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函</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数如</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Csm_SymEncryptFinish</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，指示密码计算已完成。</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为提高密码服务的性能，可以把几个操作合并成一个</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函</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数调用，如这个例子中直接调用一个函数</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Csm_GenerateRandom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即可直接生成随机数</a:t>
            </a:r>
          </a:p>
          <a:p>
            <a:pPr algn="just"/>
            <a:endParaRPr lang="en-US"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上面提到的硬件加密算法依赖于硬件安全模块</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安全硬件扩展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(Secure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HardwareExtention</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SHE)</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主</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要有以下特</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点</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独立的存储空间，可存储关键安全数据</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② AES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加密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解密引擎；</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③</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哈希算法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④</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伪随机数产生器；</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⑤</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密钥管理；</a:t>
            </a: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⑥</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MAC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产生和验证；</a:t>
            </a: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⑦</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安全启动；</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⑧</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安全时钟等。</a:t>
            </a:r>
          </a:p>
        </p:txBody>
      </p:sp>
    </p:spTree>
    <p:extLst>
      <p:ext uri="{BB962C8B-B14F-4D97-AF65-F5344CB8AC3E}">
        <p14:creationId xmlns:p14="http://schemas.microsoft.com/office/powerpoint/2010/main" val="3756030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13</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sz="3200" dirty="0" err="1">
                <a:effectLst/>
                <a:latin typeface="SimSun" panose="02010600030101010101" pitchFamily="2" charset="-122"/>
                <a:ea typeface="SimSun" panose="02010600030101010101" pitchFamily="2" charset="-122"/>
                <a:cs typeface="SimSun" panose="02010600030101010101" pitchFamily="2" charset="-122"/>
              </a:rPr>
              <a:t>Csm</a:t>
            </a:r>
            <a:r>
              <a:rPr lang="zh-CN" altLang="en-US" sz="3200" dirty="0">
                <a:effectLst/>
                <a:latin typeface="SimSun" panose="02010600030101010101" pitchFamily="2" charset="-122"/>
                <a:ea typeface="SimSun" panose="02010600030101010101" pitchFamily="2" charset="-122"/>
                <a:cs typeface="SimSun" panose="02010600030101010101" pitchFamily="2" charset="-122"/>
              </a:rPr>
              <a:t>模块</a:t>
            </a:r>
            <a:endParaRPr lang="en-US" altLang="zh-CN" dirty="0">
              <a:latin typeface="ＭＳ Ｐゴシック" panose="020B0600070205080204" pitchFamily="50" charset="-128"/>
              <a:ea typeface="ＭＳ Ｐゴシック" panose="020B0600070205080204" pitchFamily="50" charset="-128"/>
            </a:endParaRPr>
          </a:p>
        </p:txBody>
      </p:sp>
      <p:sp>
        <p:nvSpPr>
          <p:cNvPr id="3" name="文本框 2">
            <a:extLst>
              <a:ext uri="{FF2B5EF4-FFF2-40B4-BE49-F238E27FC236}">
                <a16:creationId xmlns:a16="http://schemas.microsoft.com/office/drawing/2014/main" id="{BD83EDB3-03ED-AE52-923C-4B410A632337}"/>
              </a:ext>
            </a:extLst>
          </p:cNvPr>
          <p:cNvSpPr txBox="1"/>
          <p:nvPr/>
        </p:nvSpPr>
        <p:spPr>
          <a:xfrm>
            <a:off x="188337" y="908720"/>
            <a:ext cx="8424936" cy="5632311"/>
          </a:xfrm>
          <a:prstGeom prst="rect">
            <a:avLst/>
          </a:prstGeom>
          <a:noFill/>
        </p:spPr>
        <p:txBody>
          <a:bodyPr wrap="square" rtlCol="0">
            <a:spAutoFit/>
          </a:bodyPr>
          <a:lstStyle/>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顺序流服务具体过程如下：</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首先，调用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_</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SymEncryptStart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通知开始一个新的特殊任务或初始化某个密码计算；</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②</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其次，将输</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入</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数据提供给</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Update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更新函数如</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CsmSymEncryptUpdate</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，计算出</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一个中间结果</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③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最后，调用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Finish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结束</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函</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数如</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Csm_SymEncryptFinish</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，指示密码计算已完成。</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为提高密码服务的性能，可以把几个操作合并成一个</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函</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数调用，如这个例子中直接调用一个函数</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Csm_GenerateRandom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即可直接生成随机数</a:t>
            </a:r>
          </a:p>
          <a:p>
            <a:pPr algn="just"/>
            <a:endParaRPr lang="en-US"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上面提到的硬件加密算法依赖于硬件安全模块</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安全硬件扩展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(Secure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HardwareExtention</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SHE)</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主</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要有以下特</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点</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独立的存储空间，可存储关键安全数据</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② AES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加密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解密引擎；</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③</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哈希算法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④</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伪随机数产生器；</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⑤</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密钥管理；</a:t>
            </a: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⑥</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MAC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产生和验证；</a:t>
            </a: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⑦</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安全启动；</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⑧</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安全时钟等。</a:t>
            </a:r>
          </a:p>
        </p:txBody>
      </p:sp>
    </p:spTree>
    <p:extLst>
      <p:ext uri="{BB962C8B-B14F-4D97-AF65-F5344CB8AC3E}">
        <p14:creationId xmlns:p14="http://schemas.microsoft.com/office/powerpoint/2010/main" val="1532139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14</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zh-CN" altLang="en-US" dirty="0">
                <a:latin typeface="SimSun" panose="02010600030101010101" pitchFamily="2" charset="-122"/>
                <a:ea typeface="SimSun" panose="02010600030101010101" pitchFamily="2" charset="-122"/>
              </a:rPr>
              <a:t>应用举例</a:t>
            </a:r>
            <a:endParaRPr lang="en-US" altLang="zh-CN" dirty="0">
              <a:latin typeface="ＭＳ Ｐゴシック" panose="020B0600070205080204" pitchFamily="50" charset="-128"/>
              <a:ea typeface="ＭＳ Ｐゴシック" panose="020B0600070205080204" pitchFamily="50" charset="-128"/>
            </a:endParaRPr>
          </a:p>
        </p:txBody>
      </p:sp>
      <p:sp>
        <p:nvSpPr>
          <p:cNvPr id="7" name="文本框 6">
            <a:extLst>
              <a:ext uri="{FF2B5EF4-FFF2-40B4-BE49-F238E27FC236}">
                <a16:creationId xmlns:a16="http://schemas.microsoft.com/office/drawing/2014/main" id="{E2493455-4B6E-F50A-AF9F-A0DD59719227}"/>
              </a:ext>
            </a:extLst>
          </p:cNvPr>
          <p:cNvSpPr txBox="1"/>
          <p:nvPr/>
        </p:nvSpPr>
        <p:spPr>
          <a:xfrm>
            <a:off x="683568" y="908720"/>
            <a:ext cx="4464496" cy="707886"/>
          </a:xfrm>
          <a:prstGeom prst="rect">
            <a:avLst/>
          </a:prstGeom>
          <a:noFill/>
        </p:spPr>
        <p:txBody>
          <a:bodyPr wrap="square" rtlCol="0">
            <a:spAutoFit/>
          </a:bodyPr>
          <a:lstStyle/>
          <a:p>
            <a:pPr algn="l"/>
            <a:r>
              <a:rPr kumimoji="1" lang="en-US" altLang="ja-JP" sz="2000" b="1" dirty="0">
                <a:latin typeface="Meiryo UI" panose="020B0604030504040204" pitchFamily="50" charset="-128"/>
                <a:ea typeface="Meiryo UI" panose="020B0604030504040204" pitchFamily="50" charset="-128"/>
              </a:rPr>
              <a:t>SID27 AES128</a:t>
            </a:r>
            <a:r>
              <a:rPr kumimoji="1" lang="zh-CN" altLang="en-US" sz="2000" b="1" dirty="0">
                <a:latin typeface="Meiryo UI" panose="020B0604030504040204" pitchFamily="50" charset="-128"/>
                <a:ea typeface="Meiryo UI" panose="020B0604030504040204" pitchFamily="50" charset="-128"/>
              </a:rPr>
              <a:t>为例：</a:t>
            </a:r>
            <a:endParaRPr kumimoji="1" lang="en-US" altLang="zh-CN" sz="2000" b="1" dirty="0">
              <a:latin typeface="Meiryo UI" panose="020B0604030504040204" pitchFamily="50" charset="-128"/>
              <a:ea typeface="Meiryo UI" panose="020B0604030504040204" pitchFamily="50" charset="-128"/>
            </a:endParaRPr>
          </a:p>
          <a:p>
            <a:pPr algn="l"/>
            <a:r>
              <a:rPr lang="zh-CN" altLang="en-US" sz="2000" b="1" dirty="0">
                <a:latin typeface="Meiryo UI" panose="020B0604030504040204" pitchFamily="50" charset="-128"/>
                <a:ea typeface="Meiryo UI" panose="020B0604030504040204" pitchFamily="50" charset="-128"/>
              </a:rPr>
              <a:t>软件实装方式</a:t>
            </a:r>
            <a:endParaRPr kumimoji="1" lang="ja-JP" altLang="en-US" sz="2000" b="1" dirty="0">
              <a:latin typeface="Meiryo UI" panose="020B0604030504040204" pitchFamily="50" charset="-128"/>
              <a:ea typeface="Meiryo UI" panose="020B0604030504040204" pitchFamily="50" charset="-128"/>
            </a:endParaRPr>
          </a:p>
        </p:txBody>
      </p:sp>
      <p:pic>
        <p:nvPicPr>
          <p:cNvPr id="3" name="图片 2">
            <a:extLst>
              <a:ext uri="{FF2B5EF4-FFF2-40B4-BE49-F238E27FC236}">
                <a16:creationId xmlns:a16="http://schemas.microsoft.com/office/drawing/2014/main" id="{E8CFAA87-A9DD-ECBC-363B-0AC2CAE75701}"/>
              </a:ext>
            </a:extLst>
          </p:cNvPr>
          <p:cNvPicPr>
            <a:picLocks noChangeAspect="1"/>
          </p:cNvPicPr>
          <p:nvPr/>
        </p:nvPicPr>
        <p:blipFill>
          <a:blip r:embed="rId2"/>
          <a:stretch>
            <a:fillRect/>
          </a:stretch>
        </p:blipFill>
        <p:spPr>
          <a:xfrm>
            <a:off x="467544" y="2058354"/>
            <a:ext cx="8018778" cy="3672408"/>
          </a:xfrm>
          <a:prstGeom prst="rect">
            <a:avLst/>
          </a:prstGeom>
        </p:spPr>
      </p:pic>
    </p:spTree>
    <p:extLst>
      <p:ext uri="{BB962C8B-B14F-4D97-AF65-F5344CB8AC3E}">
        <p14:creationId xmlns:p14="http://schemas.microsoft.com/office/powerpoint/2010/main" val="3165370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1">
            <a:extLst>
              <a:ext uri="{FF2B5EF4-FFF2-40B4-BE49-F238E27FC236}">
                <a16:creationId xmlns:a16="http://schemas.microsoft.com/office/drawing/2014/main" id="{8DDB6142-E79A-32BA-BB4C-3489B9404034}"/>
              </a:ext>
            </a:extLst>
          </p:cNvPr>
          <p:cNvSpPr>
            <a:spLocks noGrp="1" noChangeArrowheads="1"/>
          </p:cNvSpPr>
          <p:nvPr>
            <p:ph type="title"/>
          </p:nvPr>
        </p:nvSpPr>
        <p:spPr>
          <a:xfrm>
            <a:off x="169863" y="-1588"/>
            <a:ext cx="7858125" cy="693738"/>
          </a:xfrm>
        </p:spPr>
        <p:txBody>
          <a:bodyPr wrap="square" anchor="ctr">
            <a:normAutofit/>
          </a:bodyPr>
          <a:lstStyle/>
          <a:p>
            <a:r>
              <a:rPr lang="en-US" altLang="zh-CN"/>
              <a:t>HSM&amp;AUTOSAR</a:t>
            </a:r>
            <a:r>
              <a:rPr lang="zh-CN" altLang="en-US" b="1"/>
              <a:t>实装方式</a:t>
            </a:r>
            <a:endParaRPr kumimoji="1" lang="ja-JP" altLang="en-US" b="1"/>
          </a:p>
        </p:txBody>
      </p:sp>
      <p:pic>
        <p:nvPicPr>
          <p:cNvPr id="6" name="图片 5">
            <a:extLst>
              <a:ext uri="{FF2B5EF4-FFF2-40B4-BE49-F238E27FC236}">
                <a16:creationId xmlns:a16="http://schemas.microsoft.com/office/drawing/2014/main" id="{CC9CA4AF-E93B-19E3-933A-C81B41FCE14E}"/>
              </a:ext>
            </a:extLst>
          </p:cNvPr>
          <p:cNvPicPr>
            <a:picLocks noChangeAspect="1"/>
          </p:cNvPicPr>
          <p:nvPr/>
        </p:nvPicPr>
        <p:blipFill>
          <a:blip r:embed="rId2"/>
          <a:stretch>
            <a:fillRect/>
          </a:stretch>
        </p:blipFill>
        <p:spPr>
          <a:xfrm>
            <a:off x="1880546" y="783711"/>
            <a:ext cx="4839984" cy="5869502"/>
          </a:xfrm>
          <a:prstGeom prst="rect">
            <a:avLst/>
          </a:prstGeom>
          <a:noFill/>
        </p:spPr>
      </p:pic>
      <p:sp>
        <p:nvSpPr>
          <p:cNvPr id="4" name="スライド番号プレースホルダー 3"/>
          <p:cNvSpPr>
            <a:spLocks noGrp="1"/>
          </p:cNvSpPr>
          <p:nvPr>
            <p:ph type="sldNum" sz="quarter" idx="10"/>
          </p:nvPr>
        </p:nvSpPr>
        <p:spPr>
          <a:xfrm>
            <a:off x="4300538" y="6653213"/>
            <a:ext cx="539750" cy="201612"/>
          </a:xfrm>
        </p:spPr>
        <p:txBody>
          <a:bodyPr wrap="square" anchor="ctr">
            <a:normAutofit/>
          </a:bodyPr>
          <a:lstStyle/>
          <a:p>
            <a:pPr>
              <a:spcAft>
                <a:spcPts val="600"/>
              </a:spcAft>
            </a:pPr>
            <a:fld id="{DE2B87E1-F9DF-4BEE-B07D-635D26011F4B}" type="slidenum">
              <a:rPr lang="de-DE" altLang="ja-JP" smtClean="0"/>
              <a:pPr>
                <a:spcAft>
                  <a:spcPts val="600"/>
                </a:spcAft>
              </a:pPr>
              <a:t>15</a:t>
            </a:fld>
            <a:endParaRPr lang="de-DE" altLang="ja-JP"/>
          </a:p>
        </p:txBody>
      </p:sp>
      <p:sp>
        <p:nvSpPr>
          <p:cNvPr id="5" name="フッター プレースホルダー 4"/>
          <p:cNvSpPr>
            <a:spLocks noGrp="1"/>
          </p:cNvSpPr>
          <p:nvPr>
            <p:ph type="ftr" sz="quarter" idx="11"/>
          </p:nvPr>
        </p:nvSpPr>
        <p:spPr>
          <a:xfrm>
            <a:off x="4935538" y="6653213"/>
            <a:ext cx="4022725" cy="201612"/>
          </a:xfrm>
        </p:spPr>
        <p:txBody>
          <a:bodyPr wrap="square" anchor="ctr">
            <a:normAutofit/>
          </a:bodyPr>
          <a:lstStyle/>
          <a:p>
            <a:pPr>
              <a:spcAft>
                <a:spcPts val="600"/>
              </a:spcAft>
            </a:pPr>
            <a:r>
              <a:rPr lang="de-DE" altLang="ja-JP"/>
              <a:t>Copyright 2019 NANJING FUJITSU NANDA SOFTWARE TECHNOLOGY CO., LTD. </a:t>
            </a:r>
          </a:p>
        </p:txBody>
      </p:sp>
    </p:spTree>
    <p:extLst>
      <p:ext uri="{BB962C8B-B14F-4D97-AF65-F5344CB8AC3E}">
        <p14:creationId xmlns:p14="http://schemas.microsoft.com/office/powerpoint/2010/main" val="802526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168275" y="869951"/>
            <a:ext cx="8975725" cy="1766961"/>
          </a:xfrm>
        </p:spPr>
        <p:txBody>
          <a:bodyPr/>
          <a:lstStyle/>
          <a:p>
            <a:pPr marL="0" indent="0" algn="just">
              <a:buNone/>
            </a:pPr>
            <a:r>
              <a:rPr lang="zh-CN" altLang="en-US" sz="1800" dirty="0">
                <a:latin typeface="SimSun" panose="02010600030101010101" pitchFamily="2" charset="-122"/>
                <a:ea typeface="SimSun" panose="02010600030101010101" pitchFamily="2" charset="-122"/>
              </a:rPr>
              <a:t>简介</a:t>
            </a:r>
            <a:endParaRPr lang="en-US" altLang="zh-CN" sz="1800" dirty="0">
              <a:latin typeface="SimSun" panose="02010600030101010101" pitchFamily="2" charset="-122"/>
              <a:ea typeface="SimSun" panose="02010600030101010101" pitchFamily="2" charset="-122"/>
            </a:endParaRPr>
          </a:p>
          <a:p>
            <a:pPr marL="0" indent="0" algn="just">
              <a:buNone/>
            </a:pP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对敏感数据的身份验证和完整性保护是保护车辆系统的正确和安全功能所必需的，这可以确保接收到的数据来自正确的</a:t>
            </a:r>
            <a:r>
              <a:rPr lang="en-US" altLang="zh-CN" sz="1600" b="0" dirty="0">
                <a:effectLst/>
                <a:latin typeface="SimSun" panose="02010600030101010101" pitchFamily="2" charset="-122"/>
                <a:ea typeface="SimSun" panose="02010600030101010101" pitchFamily="2" charset="-122"/>
                <a:cs typeface="SimSun" panose="02010600030101010101" pitchFamily="2" charset="-122"/>
              </a:rPr>
              <a:t>ECU</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，并具有正确的值。</a:t>
            </a:r>
            <a:r>
              <a:rPr lang="en-US" altLang="zh-CN" sz="1600" b="0" dirty="0">
                <a:effectLst/>
                <a:latin typeface="SimSun" panose="02010600030101010101" pitchFamily="2" charset="-122"/>
                <a:ea typeface="SimSun" panose="02010600030101010101" pitchFamily="2" charset="-122"/>
                <a:cs typeface="SimSun" panose="02010600030101010101" pitchFamily="2" charset="-122"/>
              </a:rPr>
              <a:t>AUTOSAR </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规范中号人安全车载通信</a:t>
            </a:r>
            <a:r>
              <a:rPr lang="en-US" altLang="zh-CN" sz="1600" b="0" dirty="0">
                <a:effectLst/>
                <a:latin typeface="SimSun" panose="02010600030101010101" pitchFamily="2" charset="-122"/>
                <a:ea typeface="SimSun" panose="02010600030101010101" pitchFamily="2" charset="-122"/>
                <a:cs typeface="SimSun" panose="02010600030101010101" pitchFamily="2" charset="-122"/>
              </a:rPr>
              <a:t> </a:t>
            </a:r>
            <a:r>
              <a:rPr lang="en-US" altLang="zh-CN" sz="1600" b="0" dirty="0" err="1">
                <a:effectLst/>
                <a:latin typeface="SimSun" panose="02010600030101010101" pitchFamily="2" charset="-122"/>
                <a:ea typeface="SimSun" panose="02010600030101010101" pitchFamily="2" charset="-122"/>
                <a:cs typeface="SimSun" panose="02010600030101010101" pitchFamily="2" charset="-122"/>
              </a:rPr>
              <a:t>SecOC</a:t>
            </a:r>
            <a:r>
              <a:rPr lang="en-US" altLang="zh-CN" sz="1600" b="0" dirty="0">
                <a:effectLst/>
                <a:latin typeface="SimSun" panose="02010600030101010101" pitchFamily="2" charset="-122"/>
                <a:ea typeface="SimSun" panose="02010600030101010101" pitchFamily="2" charset="-122"/>
                <a:cs typeface="SimSun" panose="02010600030101010101" pitchFamily="2" charset="-122"/>
              </a:rPr>
              <a:t> (Secure Onboard Communication</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）安全机制，可以在汽车嵌人式网络的两个甚至多个节点之间传输安全加密数据，能够防止信号的随机错误、 非法注人、故意更改、复制回放等攻击，旨在为</a:t>
            </a:r>
            <a:r>
              <a:rPr lang="en-US" altLang="zh-CN" sz="1600" b="0" dirty="0">
                <a:effectLst/>
                <a:latin typeface="SimSun" panose="02010600030101010101" pitchFamily="2" charset="-122"/>
                <a:ea typeface="SimSun" panose="02010600030101010101" pitchFamily="2" charset="-122"/>
                <a:cs typeface="SimSun" panose="02010600030101010101" pitchFamily="2" charset="-122"/>
              </a:rPr>
              <a:t> PDU (Protocol Data Unit</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 的关键数据提供有效可行的授权和认证机制，</a:t>
            </a:r>
            <a:r>
              <a:rPr lang="zh-CN" altLang="en-US" sz="1600" b="0" dirty="0">
                <a:effectLst/>
                <a:latin typeface="SimSun" panose="02010600030101010101" pitchFamily="2" charset="-122"/>
                <a:ea typeface="SimSun" panose="02010600030101010101" pitchFamily="2" charset="-122"/>
                <a:cs typeface="SimSun" panose="02010600030101010101" pitchFamily="2" charset="-122"/>
              </a:rPr>
              <a:t>实</a:t>
            </a:r>
            <a:r>
              <a:rPr lang="zh-CN" altLang="zh-CN" sz="1600" b="0" dirty="0">
                <a:effectLst/>
                <a:latin typeface="SimSun" panose="02010600030101010101" pitchFamily="2" charset="-122"/>
                <a:ea typeface="SimSun" panose="02010600030101010101" pitchFamily="2" charset="-122"/>
                <a:cs typeface="SimSun" panose="02010600030101010101" pitchFamily="2" charset="-122"/>
              </a:rPr>
              <a:t>现安全的通信功能。</a:t>
            </a:r>
          </a:p>
          <a:p>
            <a:pPr marL="0" indent="0" algn="just">
              <a:buNone/>
            </a:pPr>
            <a:endParaRPr lang="en-US" altLang="ja-JP" sz="1800" dirty="0">
              <a:latin typeface="SimSun" panose="02010600030101010101" pitchFamily="2" charset="-122"/>
              <a:ea typeface="SimSun" panose="02010600030101010101" pitchFamily="2" charset="-122"/>
            </a:endParaRPr>
          </a:p>
        </p:txBody>
      </p:sp>
      <p:sp>
        <p:nvSpPr>
          <p:cNvPr id="386089" name="Rectangle 41"/>
          <p:cNvSpPr>
            <a:spLocks noGrp="1" noChangeArrowheads="1"/>
          </p:cNvSpPr>
          <p:nvPr>
            <p:ph type="title"/>
          </p:nvPr>
        </p:nvSpPr>
        <p:spPr/>
        <p:txBody>
          <a:bodyPr/>
          <a:lstStyle/>
          <a:p>
            <a:pPr eaLnBrk="1" hangingPunct="1"/>
            <a:r>
              <a:rPr lang="en-US" altLang="zh-CN" dirty="0"/>
              <a:t>Secure Onboard Communication</a:t>
            </a: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pic>
        <p:nvPicPr>
          <p:cNvPr id="1028" name="Picture 4">
            <a:extLst>
              <a:ext uri="{FF2B5EF4-FFF2-40B4-BE49-F238E27FC236}">
                <a16:creationId xmlns:a16="http://schemas.microsoft.com/office/drawing/2014/main" id="{6CBBBCD0-FFDE-7261-1780-AEA687BC9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5002" y="2431728"/>
            <a:ext cx="6817357" cy="3905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431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17</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dirty="0"/>
              <a:t>Secure Onboard Communication</a:t>
            </a:r>
            <a:endParaRPr lang="en-US" altLang="zh-CN" dirty="0">
              <a:latin typeface="ＭＳ Ｐゴシック" panose="020B0600070205080204" pitchFamily="50" charset="-128"/>
              <a:ea typeface="ＭＳ Ｐゴシック" panose="020B0600070205080204" pitchFamily="50" charset="-128"/>
            </a:endParaRPr>
          </a:p>
        </p:txBody>
      </p:sp>
      <p:sp>
        <p:nvSpPr>
          <p:cNvPr id="3" name="文本框 2">
            <a:extLst>
              <a:ext uri="{FF2B5EF4-FFF2-40B4-BE49-F238E27FC236}">
                <a16:creationId xmlns:a16="http://schemas.microsoft.com/office/drawing/2014/main" id="{BD83EDB3-03ED-AE52-923C-4B410A632337}"/>
              </a:ext>
            </a:extLst>
          </p:cNvPr>
          <p:cNvSpPr txBox="1"/>
          <p:nvPr/>
        </p:nvSpPr>
        <p:spPr>
          <a:xfrm>
            <a:off x="188337" y="908720"/>
            <a:ext cx="8424936" cy="2031325"/>
          </a:xfrm>
          <a:prstGeom prst="rect">
            <a:avLst/>
          </a:prstGeom>
          <a:noFill/>
        </p:spPr>
        <p:txBody>
          <a:bodyPr wrap="square" rtlCol="0">
            <a:spAutoFit/>
          </a:bodyPr>
          <a:lstStyle/>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AUTOSAR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安全车载通信过程示意如图所示。</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在此</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模块负责将传</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入</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和传出的与安全相关的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路由到</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模块。然后</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模块会添加处理安全相关信息，并将结果以下</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的形式传播回</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模块负责进一步路由新的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r>
              <a:rPr lang="zh-CN" altLang="en-US" dirty="0">
                <a:latin typeface="SimSun" panose="02010600030101010101" pitchFamily="2" charset="-122"/>
                <a:ea typeface="SimSun" panose="02010600030101010101" pitchFamily="2" charset="-122"/>
                <a:cs typeface="SimSun" panose="02010600030101010101" pitchFamily="2" charset="-122"/>
              </a:rPr>
              <a:t>。</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模块及</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模块所支持的各种通信范式和原则，特别是多播通信、传输协议和</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网关。在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AUTOSAR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的分层架构中，</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模块被设计在</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模块旁边它和</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交互过程如图。</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p:txBody>
      </p:sp>
      <p:pic>
        <p:nvPicPr>
          <p:cNvPr id="6" name="图片 5" descr="图示&#10;&#10;描述已自动生成">
            <a:extLst>
              <a:ext uri="{FF2B5EF4-FFF2-40B4-BE49-F238E27FC236}">
                <a16:creationId xmlns:a16="http://schemas.microsoft.com/office/drawing/2014/main" id="{E0E5E459-00F9-345F-0ADF-CA2921622D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4437" y="2708920"/>
            <a:ext cx="6770087" cy="3767875"/>
          </a:xfrm>
          <a:prstGeom prst="rect">
            <a:avLst/>
          </a:prstGeom>
        </p:spPr>
      </p:pic>
    </p:spTree>
    <p:extLst>
      <p:ext uri="{BB962C8B-B14F-4D97-AF65-F5344CB8AC3E}">
        <p14:creationId xmlns:p14="http://schemas.microsoft.com/office/powerpoint/2010/main" val="4071218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18</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dirty="0"/>
              <a:t>Secure Onboard Communication</a:t>
            </a:r>
            <a:endParaRPr lang="en-US" altLang="zh-CN" dirty="0">
              <a:latin typeface="ＭＳ Ｐゴシック" panose="020B0600070205080204" pitchFamily="50" charset="-128"/>
              <a:ea typeface="ＭＳ Ｐゴシック" panose="020B0600070205080204" pitchFamily="50" charset="-128"/>
            </a:endParaRPr>
          </a:p>
        </p:txBody>
      </p:sp>
      <p:sp>
        <p:nvSpPr>
          <p:cNvPr id="3" name="文本框 2">
            <a:extLst>
              <a:ext uri="{FF2B5EF4-FFF2-40B4-BE49-F238E27FC236}">
                <a16:creationId xmlns:a16="http://schemas.microsoft.com/office/drawing/2014/main" id="{BD83EDB3-03ED-AE52-923C-4B410A632337}"/>
              </a:ext>
            </a:extLst>
          </p:cNvPr>
          <p:cNvSpPr txBox="1"/>
          <p:nvPr/>
        </p:nvSpPr>
        <p:spPr>
          <a:xfrm>
            <a:off x="188337" y="908720"/>
            <a:ext cx="8424936" cy="1723549"/>
          </a:xfrm>
          <a:prstGeom prst="rect">
            <a:avLst/>
          </a:prstGeom>
          <a:noFill/>
        </p:spPr>
        <p:txBody>
          <a:bodyPr wrap="square" rtlCol="0">
            <a:spAutoFit/>
          </a:bodyPr>
          <a:lstStyle/>
          <a:p>
            <a:pPr algn="just"/>
            <a:r>
              <a:rPr lang="en-US" altLang="zh-CN" sz="1600" dirty="0">
                <a:effectLst/>
                <a:latin typeface="SimSun" panose="02010600030101010101" pitchFamily="2" charset="-122"/>
                <a:ea typeface="SimSun" panose="02010600030101010101" pitchFamily="2" charset="-122"/>
                <a:cs typeface="SimSun" panose="02010600030101010101" pitchFamily="2" charset="-122"/>
              </a:rPr>
              <a:t>(1</a:t>
            </a:r>
            <a:r>
              <a:rPr lang="zh-CN" altLang="zh-CN" sz="1600" dirty="0">
                <a:effectLst/>
                <a:latin typeface="SimSun" panose="02010600030101010101" pitchFamily="2" charset="-122"/>
                <a:ea typeface="SimSun" panose="02010600030101010101" pitchFamily="2" charset="-122"/>
                <a:cs typeface="SimSun" panose="02010600030101010101" pitchFamily="2" charset="-122"/>
              </a:rPr>
              <a:t>）从上至下</a:t>
            </a:r>
            <a:r>
              <a:rPr lang="en-US" altLang="zh-CN" sz="1600" dirty="0">
                <a:effectLst/>
                <a:latin typeface="SimSun" panose="02010600030101010101" pitchFamily="2" charset="-122"/>
                <a:ea typeface="SimSun" panose="02010600030101010101" pitchFamily="2" charset="-122"/>
                <a:cs typeface="SimSun" panose="02010600030101010101" pitchFamily="2" charset="-122"/>
              </a:rPr>
              <a:t>——</a:t>
            </a:r>
            <a:r>
              <a:rPr lang="zh-CN" altLang="zh-CN" sz="1600" dirty="0">
                <a:effectLst/>
                <a:latin typeface="SimSun" panose="02010600030101010101" pitchFamily="2" charset="-122"/>
                <a:ea typeface="SimSun" panose="02010600030101010101" pitchFamily="2" charset="-122"/>
                <a:cs typeface="SimSun" panose="02010600030101010101" pitchFamily="2" charset="-122"/>
              </a:rPr>
              <a:t>信息</a:t>
            </a:r>
            <a:r>
              <a:rPr lang="en-US" altLang="zh-CN" sz="1600" dirty="0">
                <a:effectLst/>
                <a:latin typeface="SimSun" panose="02010600030101010101" pitchFamily="2" charset="-122"/>
                <a:ea typeface="SimSun" panose="02010600030101010101" pitchFamily="2" charset="-122"/>
                <a:cs typeface="SimSun" panose="02010600030101010101" pitchFamily="2" charset="-122"/>
              </a:rPr>
              <a:t>“</a:t>
            </a:r>
            <a:r>
              <a:rPr lang="zh-CN" altLang="zh-CN" sz="1600" dirty="0">
                <a:effectLst/>
                <a:latin typeface="SimSun" panose="02010600030101010101" pitchFamily="2" charset="-122"/>
                <a:ea typeface="SimSun" panose="02010600030101010101" pitchFamily="2" charset="-122"/>
                <a:cs typeface="SimSun" panose="02010600030101010101" pitchFamily="2" charset="-122"/>
              </a:rPr>
              <a:t>授权</a:t>
            </a:r>
            <a:r>
              <a:rPr lang="zh-CN" altLang="en-US" sz="16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600" dirty="0">
              <a:effectLst/>
              <a:latin typeface="SimSun" panose="02010600030101010101" pitchFamily="2" charset="-122"/>
              <a:ea typeface="SimSun" panose="02010600030101010101" pitchFamily="2" charset="-122"/>
              <a:cs typeface="SimSun" panose="02010600030101010101" pitchFamily="2" charset="-122"/>
            </a:endParaRP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从上至下的原始</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真实</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Authentic 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到带有安全信息的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(Secured 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的过程，可称为信息</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授权</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”(Authentication</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，可类比手</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加密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）。即对发送方来说，</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模块从</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Com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模块接收到需要</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保护的原始信息，在发送给底层之前，增加合适的授权信息后成为受保护的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p:txBody>
      </p:sp>
      <p:pic>
        <p:nvPicPr>
          <p:cNvPr id="2050" name="Picture 2">
            <a:extLst>
              <a:ext uri="{FF2B5EF4-FFF2-40B4-BE49-F238E27FC236}">
                <a16:creationId xmlns:a16="http://schemas.microsoft.com/office/drawing/2014/main" id="{2AA24183-4E80-E237-FCD9-84293AF98C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521" y="2316436"/>
            <a:ext cx="7644034" cy="1148178"/>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19692A8B-E7FF-E076-BB2A-BCCF8CFC081D}"/>
              </a:ext>
            </a:extLst>
          </p:cNvPr>
          <p:cNvSpPr txBox="1"/>
          <p:nvPr/>
        </p:nvSpPr>
        <p:spPr>
          <a:xfrm>
            <a:off x="169863" y="3464614"/>
            <a:ext cx="8424936" cy="3139321"/>
          </a:xfrm>
          <a:prstGeom prst="rect">
            <a:avLst/>
          </a:prstGeom>
          <a:noFill/>
        </p:spPr>
        <p:txBody>
          <a:bodyPr wrap="square" rtlCol="0">
            <a:spAutoFit/>
          </a:bodyPr>
          <a:lstStyle/>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(2</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）从下至上</a:t>
            </a:r>
            <a:r>
              <a:rPr lang="en-US" altLang="zh-CN" dirty="0">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信息</a:t>
            </a:r>
            <a:r>
              <a:rPr lang="en-US" altLang="zh-CN" sz="1800" kern="0" dirty="0">
                <a:effectLst/>
                <a:latin typeface="SimSun" panose="02010600030101010101" pitchFamily="2" charset="-122"/>
                <a:cs typeface="SimSun" panose="02010600030101010101" pitchFamily="2" charset="-122"/>
              </a:rPr>
              <a:t>“</a:t>
            </a:r>
            <a:r>
              <a:rPr lang="zh-CN" altLang="zh-CN" sz="1800" kern="0" dirty="0">
                <a:effectLst/>
                <a:ea typeface="SimSun" panose="02010600030101010101" pitchFamily="2" charset="-122"/>
                <a:cs typeface="SimSun" panose="02010600030101010101" pitchFamily="2" charset="-122"/>
              </a:rPr>
              <a:t>验证</a:t>
            </a:r>
            <a:r>
              <a:rPr lang="en-US" altLang="zh-CN" sz="1800" kern="0" dirty="0">
                <a:effectLst/>
                <a:ea typeface="SimSun" panose="02010600030101010101" pitchFamily="2" charset="-122"/>
                <a:cs typeface="SimSun" panose="02010600030101010101" pitchFamily="2" charset="-122"/>
              </a:rPr>
              <a:t>”</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从下至上的带有授权信息的</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a:t>
            </a:r>
            <a:r>
              <a:rPr lang="en-US" altLang="zh-CN" dirty="0">
                <a:latin typeface="SimSun" panose="02010600030101010101" pitchFamily="2" charset="-122"/>
                <a:ea typeface="SimSun" panose="02010600030101010101" pitchFamily="2" charset="-122"/>
                <a:cs typeface="SimSun" panose="02010600030101010101" pitchFamily="2" charset="-122"/>
              </a:rPr>
              <a:t>I</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还原为原始</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真实</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的过程，可称为信息</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验证</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Verification</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，可类比于解密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）。即对接收方来说，接收到底层传上来的上</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后，</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PduR</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模块调用</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SecOC</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验证来自底层的信息，将原先含授权信息的</a:t>
            </a:r>
            <a:r>
              <a:rPr lang="en-US" altLang="zh-CN" dirty="0">
                <a:latin typeface="SimSun" panose="02010600030101010101" pitchFamily="2" charset="-122"/>
                <a:ea typeface="SimSun" panose="02010600030101010101" pitchFamily="2" charset="-122"/>
                <a:cs typeface="SimSun" panose="02010600030101010101" pitchFamily="2" charset="-122"/>
              </a:rPr>
              <a:t>I</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信息验证后再送给</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Com</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模块处理</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在进</a:t>
            </a:r>
            <a:r>
              <a:rPr lang="zh-CN" altLang="en-US" dirty="0">
                <a:latin typeface="SimSun" panose="02010600030101010101" pitchFamily="2" charset="-122"/>
                <a:ea typeface="SimSun" panose="02010600030101010101" pitchFamily="2" charset="-122"/>
                <a:cs typeface="SimSun" panose="02010600030101010101" pitchFamily="2" charset="-122"/>
              </a:rPr>
              <a:t>一步</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解释如何进行信息授权和信息验证前，先解释一下</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真实</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及</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安全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IPDU</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等相关概念。</a:t>
            </a:r>
            <a:r>
              <a:rPr lang="zh-CN" altLang="en-US" dirty="0">
                <a:latin typeface="SimSun" panose="02010600030101010101" pitchFamily="2" charset="-122"/>
                <a:ea typeface="SimSun" panose="02010600030101010101" pitchFamily="2" charset="-122"/>
              </a:rPr>
              <a:t>在</a:t>
            </a:r>
            <a:r>
              <a:rPr lang="en-US" altLang="zh-CN" dirty="0">
                <a:latin typeface="SimSun" panose="02010600030101010101" pitchFamily="2" charset="-122"/>
                <a:ea typeface="SimSun" panose="02010600030101010101" pitchFamily="2" charset="-122"/>
              </a:rPr>
              <a:t>AUTOSAR</a:t>
            </a:r>
            <a:r>
              <a:rPr lang="zh-CN" altLang="en-US" dirty="0">
                <a:latin typeface="SimSun" panose="02010600030101010101" pitchFamily="2" charset="-122"/>
                <a:ea typeface="SimSun" panose="02010600030101010101" pitchFamily="2" charset="-122"/>
              </a:rPr>
              <a:t>中，需要加密保护的数据信息被称为</a:t>
            </a:r>
            <a:r>
              <a:rPr lang="en-US" altLang="zh-CN" dirty="0">
                <a:latin typeface="SimSun" panose="02010600030101010101" pitchFamily="2" charset="-122"/>
                <a:ea typeface="SimSun" panose="02010600030101010101" pitchFamily="2" charset="-122"/>
              </a:rPr>
              <a:t>Authentic I-PDU</a:t>
            </a:r>
            <a:r>
              <a:rPr lang="zh-CN" altLang="en-US" dirty="0">
                <a:latin typeface="SimSun" panose="02010600030101010101" pitchFamily="2" charset="-122"/>
                <a:ea typeface="SimSun" panose="02010600030101010101" pitchFamily="2" charset="-122"/>
              </a:rPr>
              <a:t>。</a:t>
            </a:r>
            <a:r>
              <a:rPr lang="en-US" altLang="zh-CN" dirty="0" err="1">
                <a:latin typeface="SimSun" panose="02010600030101010101" pitchFamily="2" charset="-122"/>
                <a:ea typeface="SimSun" panose="02010600030101010101" pitchFamily="2" charset="-122"/>
              </a:rPr>
              <a:t>SecOC</a:t>
            </a:r>
            <a:r>
              <a:rPr lang="zh-CN" altLang="en-US" dirty="0">
                <a:latin typeface="SimSun" panose="02010600030101010101" pitchFamily="2" charset="-122"/>
                <a:ea typeface="SimSun" panose="02010600030101010101" pitchFamily="2" charset="-122"/>
              </a:rPr>
              <a:t>模块基于</a:t>
            </a:r>
            <a:r>
              <a:rPr lang="en-US" altLang="zh-CN" dirty="0">
                <a:latin typeface="SimSun" panose="02010600030101010101" pitchFamily="2" charset="-122"/>
                <a:ea typeface="SimSun" panose="02010600030101010101" pitchFamily="2" charset="-122"/>
              </a:rPr>
              <a:t>Authentic I-PDU</a:t>
            </a:r>
            <a:r>
              <a:rPr lang="zh-CN" altLang="en-US" dirty="0">
                <a:latin typeface="SimSun" panose="02010600030101010101" pitchFamily="2" charset="-122"/>
                <a:ea typeface="SimSun" panose="02010600030101010101" pitchFamily="2" charset="-122"/>
              </a:rPr>
              <a:t>和密钥使用一定的加密算法得到</a:t>
            </a:r>
            <a:r>
              <a:rPr lang="en-US" altLang="zh-CN" dirty="0">
                <a:latin typeface="SimSun" panose="02010600030101010101" pitchFamily="2" charset="-122"/>
                <a:ea typeface="SimSun" panose="02010600030101010101" pitchFamily="2" charset="-122"/>
              </a:rPr>
              <a:t>Authenticator</a:t>
            </a:r>
            <a:r>
              <a:rPr lang="zh-CN" altLang="en-US" dirty="0">
                <a:latin typeface="SimSun" panose="02010600030101010101" pitchFamily="2" charset="-122"/>
                <a:ea typeface="SimSun" panose="02010600030101010101" pitchFamily="2" charset="-122"/>
              </a:rPr>
              <a:t>（例如 </a:t>
            </a:r>
            <a:r>
              <a:rPr lang="en-US" altLang="zh-CN" dirty="0">
                <a:latin typeface="SimSun" panose="02010600030101010101" pitchFamily="2" charset="-122"/>
                <a:ea typeface="SimSun" panose="02010600030101010101" pitchFamily="2" charset="-122"/>
              </a:rPr>
              <a:t>MAC</a:t>
            </a:r>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Authenticator</a:t>
            </a:r>
            <a:r>
              <a:rPr lang="zh-CN" altLang="en-US" dirty="0">
                <a:latin typeface="SimSun" panose="02010600030101010101" pitchFamily="2" charset="-122"/>
                <a:ea typeface="SimSun" panose="02010600030101010101" pitchFamily="2" charset="-122"/>
              </a:rPr>
              <a:t>和</a:t>
            </a:r>
            <a:r>
              <a:rPr lang="en-US" altLang="zh-CN" dirty="0">
                <a:latin typeface="SimSun" panose="02010600030101010101" pitchFamily="2" charset="-122"/>
                <a:ea typeface="SimSun" panose="02010600030101010101" pitchFamily="2" charset="-122"/>
              </a:rPr>
              <a:t>Authentic I-PDU</a:t>
            </a:r>
            <a:r>
              <a:rPr lang="zh-CN" altLang="en-US" dirty="0">
                <a:latin typeface="SimSun" panose="02010600030101010101" pitchFamily="2" charset="-122"/>
                <a:ea typeface="SimSun" panose="02010600030101010101" pitchFamily="2" charset="-122"/>
              </a:rPr>
              <a:t>再加上一些必要的报头即得到</a:t>
            </a:r>
            <a:r>
              <a:rPr lang="en-US" altLang="zh-CN" dirty="0">
                <a:latin typeface="SimSun" panose="02010600030101010101" pitchFamily="2" charset="-122"/>
                <a:ea typeface="SimSun" panose="02010600030101010101" pitchFamily="2" charset="-122"/>
              </a:rPr>
              <a:t>Secured I-PDU</a:t>
            </a:r>
            <a:r>
              <a:rPr lang="zh-CN" altLang="en-US" dirty="0">
                <a:latin typeface="SimSun" panose="02010600030101010101" pitchFamily="2" charset="-122"/>
                <a:ea typeface="SimSun" panose="02010600030101010101" pitchFamily="2" charset="-122"/>
              </a:rPr>
              <a:t>，</a:t>
            </a:r>
            <a:r>
              <a:rPr lang="en-US" altLang="zh-CN" dirty="0">
                <a:latin typeface="SimSun" panose="02010600030101010101" pitchFamily="2" charset="-122"/>
                <a:ea typeface="SimSun" panose="02010600030101010101" pitchFamily="2" charset="-122"/>
              </a:rPr>
              <a:t>Secured I-PDU</a:t>
            </a:r>
            <a:r>
              <a:rPr lang="zh-CN" altLang="en-US" dirty="0">
                <a:latin typeface="SimSun" panose="02010600030101010101" pitchFamily="2" charset="-122"/>
                <a:ea typeface="SimSun" panose="02010600030101010101" pitchFamily="2" charset="-122"/>
              </a:rPr>
              <a:t>也可选包含新鲜度值</a:t>
            </a:r>
            <a:r>
              <a:rPr lang="en-US" altLang="zh-CN" dirty="0">
                <a:latin typeface="SimSun" panose="02010600030101010101" pitchFamily="2" charset="-122"/>
                <a:ea typeface="SimSun" panose="02010600030101010101" pitchFamily="2" charset="-122"/>
              </a:rPr>
              <a:t>Freshness Value</a:t>
            </a:r>
            <a:r>
              <a:rPr lang="zh-CN" altLang="en-US" dirty="0">
                <a:latin typeface="SimSun" panose="02010600030101010101" pitchFamily="2" charset="-122"/>
                <a:ea typeface="SimSun" panose="02010600030101010101" pitchFamily="2" charset="-122"/>
              </a:rPr>
              <a:t>。</a:t>
            </a:r>
            <a:endParaRPr lang="zh-CN" altLang="zh-CN" dirty="0">
              <a:latin typeface="SimSun" panose="02010600030101010101" pitchFamily="2" charset="-122"/>
              <a:ea typeface="SimSun" panose="02010600030101010101" pitchFamily="2" charset="-122"/>
            </a:endParaRPr>
          </a:p>
        </p:txBody>
      </p:sp>
    </p:spTree>
    <p:extLst>
      <p:ext uri="{BB962C8B-B14F-4D97-AF65-F5344CB8AC3E}">
        <p14:creationId xmlns:p14="http://schemas.microsoft.com/office/powerpoint/2010/main" val="4177568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82550" y="876300"/>
            <a:ext cx="8975725" cy="5592763"/>
          </a:xfrm>
        </p:spPr>
        <p:txBody>
          <a:bodyPr/>
          <a:lstStyle/>
          <a:p>
            <a:pPr algn="just"/>
            <a:r>
              <a:rPr lang="zh-CN" altLang="en-US" sz="1600" dirty="0">
                <a:latin typeface="ＭＳ Ｐゴシック" panose="020B0600070205080204" pitchFamily="50" charset="-128"/>
                <a:ea typeface="ＭＳ Ｐゴシック" panose="020B0600070205080204" pitchFamily="50" charset="-128"/>
              </a:rPr>
              <a:t>随着汽车上通信系统越来越复杂，云端远程通信的场景越来越多，信息安全变得越来越重要，在通信领域常用的</a:t>
            </a:r>
            <a:r>
              <a:rPr lang="en-US" altLang="zh-CN" sz="1600" dirty="0">
                <a:latin typeface="ＭＳ Ｐゴシック" panose="020B0600070205080204" pitchFamily="50" charset="-128"/>
                <a:ea typeface="ＭＳ Ｐゴシック" panose="020B0600070205080204" pitchFamily="50" charset="-128"/>
              </a:rPr>
              <a:t>AES</a:t>
            </a:r>
            <a:r>
              <a:rPr lang="zh-CN" altLang="en-US" sz="1600" dirty="0">
                <a:latin typeface="ＭＳ Ｐゴシック" panose="020B0600070205080204" pitchFamily="50" charset="-128"/>
                <a:ea typeface="ＭＳ Ｐゴシック" panose="020B0600070205080204" pitchFamily="50" charset="-128"/>
              </a:rPr>
              <a:t>、</a:t>
            </a:r>
            <a:r>
              <a:rPr lang="en-US" altLang="zh-CN" sz="1600" dirty="0">
                <a:latin typeface="ＭＳ Ｐゴシック" panose="020B0600070205080204" pitchFamily="50" charset="-128"/>
                <a:ea typeface="ＭＳ Ｐゴシック" panose="020B0600070205080204" pitchFamily="50" charset="-128"/>
              </a:rPr>
              <a:t>SHA</a:t>
            </a:r>
            <a:r>
              <a:rPr lang="zh-CN" altLang="en-US" sz="1600" dirty="0">
                <a:latin typeface="ＭＳ Ｐゴシック" panose="020B0600070205080204" pitchFamily="50" charset="-128"/>
                <a:ea typeface="ＭＳ Ｐゴシック" panose="020B0600070205080204" pitchFamily="50" charset="-128"/>
              </a:rPr>
              <a:t>、</a:t>
            </a:r>
            <a:r>
              <a:rPr lang="en-US" altLang="zh-CN" sz="1600" dirty="0">
                <a:latin typeface="ＭＳ Ｐゴシック" panose="020B0600070205080204" pitchFamily="50" charset="-128"/>
                <a:ea typeface="ＭＳ Ｐゴシック" panose="020B0600070205080204" pitchFamily="50" charset="-128"/>
              </a:rPr>
              <a:t>RSA</a:t>
            </a:r>
            <a:r>
              <a:rPr lang="zh-CN" altLang="en-US" sz="1600" dirty="0">
                <a:latin typeface="ＭＳ Ｐゴシック" panose="020B0600070205080204" pitchFamily="50" charset="-128"/>
                <a:ea typeface="ＭＳ Ｐゴシック" panose="020B0600070205080204" pitchFamily="50" charset="-128"/>
              </a:rPr>
              <a:t>等加密算法被越来越多地应用到汽车上。但通常这类加解密算法都需要大量的数学运算，需要消耗很多</a:t>
            </a:r>
            <a:r>
              <a:rPr lang="en-US" altLang="zh-CN" sz="1600" dirty="0">
                <a:latin typeface="ＭＳ Ｐゴシック" panose="020B0600070205080204" pitchFamily="50" charset="-128"/>
                <a:ea typeface="ＭＳ Ｐゴシック" panose="020B0600070205080204" pitchFamily="50" charset="-128"/>
              </a:rPr>
              <a:t>CPU</a:t>
            </a:r>
            <a:r>
              <a:rPr lang="zh-CN" altLang="en-US" sz="1600" dirty="0">
                <a:latin typeface="ＭＳ Ｐゴシック" panose="020B0600070205080204" pitchFamily="50" charset="-128"/>
                <a:ea typeface="ＭＳ Ｐゴシック" panose="020B0600070205080204" pitchFamily="50" charset="-128"/>
              </a:rPr>
              <a:t>时间和资源，汽车上的</a:t>
            </a:r>
            <a:r>
              <a:rPr lang="en-US" altLang="zh-CN" sz="1600" dirty="0">
                <a:latin typeface="ＭＳ Ｐゴシック" panose="020B0600070205080204" pitchFamily="50" charset="-128"/>
                <a:ea typeface="ＭＳ Ｐゴシック" panose="020B0600070205080204" pitchFamily="50" charset="-128"/>
              </a:rPr>
              <a:t>ECU</a:t>
            </a:r>
            <a:r>
              <a:rPr lang="zh-CN" altLang="en-US" sz="1600" dirty="0">
                <a:latin typeface="ＭＳ Ｐゴシック" panose="020B0600070205080204" pitchFamily="50" charset="-128"/>
                <a:ea typeface="ＭＳ Ｐゴシック" panose="020B0600070205080204" pitchFamily="50" charset="-128"/>
              </a:rPr>
              <a:t>又有比较高的实时性要求，为了节省主</a:t>
            </a:r>
            <a:r>
              <a:rPr lang="en-US" altLang="zh-CN" sz="1600" dirty="0">
                <a:latin typeface="ＭＳ Ｐゴシック" panose="020B0600070205080204" pitchFamily="50" charset="-128"/>
                <a:ea typeface="ＭＳ Ｐゴシック" panose="020B0600070205080204" pitchFamily="50" charset="-128"/>
              </a:rPr>
              <a:t>CPU</a:t>
            </a:r>
            <a:r>
              <a:rPr lang="zh-CN" altLang="en-US" sz="1600" dirty="0">
                <a:latin typeface="ＭＳ Ｐゴシック" panose="020B0600070205080204" pitchFamily="50" charset="-128"/>
                <a:ea typeface="ＭＳ Ｐゴシック" panose="020B0600070205080204" pitchFamily="50" charset="-128"/>
              </a:rPr>
              <a:t>的资源，</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应运而生。</a:t>
            </a:r>
            <a:endParaRPr lang="en-US" altLang="zh-CN" sz="1600" dirty="0">
              <a:latin typeface="ＭＳ Ｐゴシック" panose="020B0600070205080204" pitchFamily="50" charset="-128"/>
              <a:ea typeface="ＭＳ Ｐゴシック" panose="020B0600070205080204" pitchFamily="50" charset="-128"/>
            </a:endParaRPr>
          </a:p>
          <a:p>
            <a:pPr marL="0" indent="0" algn="just">
              <a:buNone/>
            </a:pPr>
            <a:endParaRPr lang="zh-CN" altLang="en-US" sz="1600" dirty="0">
              <a:latin typeface="ＭＳ Ｐゴシック" panose="020B0600070205080204" pitchFamily="50" charset="-128"/>
              <a:ea typeface="ＭＳ Ｐゴシック" panose="020B0600070205080204" pitchFamily="50" charset="-128"/>
            </a:endParaRPr>
          </a:p>
          <a:p>
            <a:pPr algn="just"/>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a:t>
            </a:r>
            <a:r>
              <a:rPr lang="en-US" altLang="zh-CN" sz="1600" dirty="0">
                <a:latin typeface="ＭＳ Ｐゴシック" panose="020B0600070205080204" pitchFamily="50" charset="-128"/>
                <a:ea typeface="ＭＳ Ｐゴシック" panose="020B0600070205080204" pitchFamily="50" charset="-128"/>
              </a:rPr>
              <a:t>Hardware Security Module</a:t>
            </a:r>
            <a:r>
              <a:rPr lang="zh-CN" altLang="en-US" sz="1600" dirty="0">
                <a:latin typeface="ＭＳ Ｐゴシック" panose="020B0600070205080204" pitchFamily="50" charset="-128"/>
                <a:ea typeface="ＭＳ Ｐゴシック" panose="020B0600070205080204" pitchFamily="50" charset="-128"/>
              </a:rPr>
              <a:t>），是</a:t>
            </a:r>
            <a:r>
              <a:rPr lang="en-US" altLang="zh-CN" sz="1600" dirty="0">
                <a:latin typeface="ＭＳ Ｐゴシック" panose="020B0600070205080204" pitchFamily="50" charset="-128"/>
                <a:ea typeface="ＭＳ Ｐゴシック" panose="020B0600070205080204" pitchFamily="50" charset="-128"/>
              </a:rPr>
              <a:t>MCU</a:t>
            </a:r>
            <a:r>
              <a:rPr lang="zh-CN" altLang="en-US" sz="1600" dirty="0">
                <a:latin typeface="ＭＳ Ｐゴシック" panose="020B0600070205080204" pitchFamily="50" charset="-128"/>
                <a:ea typeface="ＭＳ Ｐゴシック" panose="020B0600070205080204" pitchFamily="50" charset="-128"/>
              </a:rPr>
              <a:t>上专门用于实现加解密算法的一个外设，它一般会有一个独立的</a:t>
            </a:r>
            <a:r>
              <a:rPr lang="en-US" altLang="zh-CN" sz="1600" dirty="0">
                <a:latin typeface="ＭＳ Ｐゴシック" panose="020B0600070205080204" pitchFamily="50" charset="-128"/>
                <a:ea typeface="ＭＳ Ｐゴシック" panose="020B0600070205080204" pitchFamily="50" charset="-128"/>
              </a:rPr>
              <a:t>CPU</a:t>
            </a:r>
            <a:r>
              <a:rPr lang="zh-CN" altLang="en-US" sz="1600" dirty="0">
                <a:latin typeface="ＭＳ Ｐゴシック" panose="020B0600070205080204" pitchFamily="50" charset="-128"/>
                <a:ea typeface="ＭＳ Ｐゴシック" panose="020B0600070205080204" pitchFamily="50" charset="-128"/>
              </a:rPr>
              <a:t>，专门用来进行加解密运算，还有一些针对特定算法的硬件加速器（如</a:t>
            </a:r>
            <a:r>
              <a:rPr lang="en-US" altLang="zh-CN" sz="1600" dirty="0">
                <a:latin typeface="ＭＳ Ｐゴシック" panose="020B0600070205080204" pitchFamily="50" charset="-128"/>
                <a:ea typeface="ＭＳ Ｐゴシック" panose="020B0600070205080204" pitchFamily="50" charset="-128"/>
              </a:rPr>
              <a:t>AES-128</a:t>
            </a:r>
            <a:r>
              <a:rPr lang="zh-CN" altLang="en-US" sz="1600" dirty="0">
                <a:latin typeface="ＭＳ Ｐゴシック" panose="020B0600070205080204" pitchFamily="50" charset="-128"/>
                <a:ea typeface="ＭＳ Ｐゴシック" panose="020B0600070205080204" pitchFamily="50" charset="-128"/>
              </a:rPr>
              <a:t>、</a:t>
            </a:r>
            <a:r>
              <a:rPr lang="en-US" altLang="zh-CN" sz="1600" dirty="0">
                <a:latin typeface="ＭＳ Ｐゴシック" panose="020B0600070205080204" pitchFamily="50" charset="-128"/>
                <a:ea typeface="ＭＳ Ｐゴシック" panose="020B0600070205080204" pitchFamily="50" charset="-128"/>
              </a:rPr>
              <a:t>SHA-256</a:t>
            </a:r>
            <a:r>
              <a:rPr lang="zh-CN" altLang="en-US" sz="1600" dirty="0">
                <a:latin typeface="ＭＳ Ｐゴシック" panose="020B0600070205080204" pitchFamily="50" charset="-128"/>
                <a:ea typeface="ＭＳ Ｐゴシック" panose="020B0600070205080204" pitchFamily="50" charset="-128"/>
              </a:rPr>
              <a:t>等）。有了</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模块，程序中就可以把加解密运算交给</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来执行，主</a:t>
            </a:r>
            <a:r>
              <a:rPr lang="en-US" altLang="zh-CN" sz="1600" dirty="0">
                <a:latin typeface="ＭＳ Ｐゴシック" panose="020B0600070205080204" pitchFamily="50" charset="-128"/>
                <a:ea typeface="ＭＳ Ｐゴシック" panose="020B0600070205080204" pitchFamily="50" charset="-128"/>
              </a:rPr>
              <a:t>CPU</a:t>
            </a:r>
            <a:r>
              <a:rPr lang="zh-CN" altLang="en-US" sz="1600" dirty="0">
                <a:latin typeface="ＭＳ Ｐゴシック" panose="020B0600070205080204" pitchFamily="50" charset="-128"/>
                <a:ea typeface="ＭＳ Ｐゴシック" panose="020B0600070205080204" pitchFamily="50" charset="-128"/>
              </a:rPr>
              <a:t>就可以去做其他工作，一段时间后来查询结果，或等待</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计算完成后通过中断等方式通知主</a:t>
            </a:r>
            <a:r>
              <a:rPr lang="en-US" altLang="zh-CN" sz="1600" dirty="0">
                <a:latin typeface="ＭＳ Ｐゴシック" panose="020B0600070205080204" pitchFamily="50" charset="-128"/>
                <a:ea typeface="ＭＳ Ｐゴシック" panose="020B0600070205080204" pitchFamily="50" charset="-128"/>
              </a:rPr>
              <a:t>CPU</a:t>
            </a:r>
            <a:r>
              <a:rPr lang="zh-CN" altLang="en-US" sz="1600" dirty="0">
                <a:latin typeface="ＭＳ Ｐゴシック" panose="020B0600070205080204" pitchFamily="50" charset="-128"/>
                <a:ea typeface="ＭＳ Ｐゴシック" panose="020B0600070205080204" pitchFamily="50" charset="-128"/>
              </a:rPr>
              <a:t>计算结果即可。</a:t>
            </a:r>
            <a:endParaRPr lang="en-US" altLang="zh-CN" sz="1600" dirty="0">
              <a:latin typeface="ＭＳ Ｐゴシック" panose="020B0600070205080204" pitchFamily="50" charset="-128"/>
              <a:ea typeface="ＭＳ Ｐゴシック" panose="020B0600070205080204" pitchFamily="50" charset="-128"/>
            </a:endParaRPr>
          </a:p>
          <a:p>
            <a:pPr marL="0" indent="0" algn="just">
              <a:buNone/>
            </a:pPr>
            <a:endParaRPr lang="en-US" altLang="zh-CN" sz="1600" dirty="0">
              <a:latin typeface="ＭＳ Ｐゴシック" panose="020B0600070205080204" pitchFamily="50" charset="-128"/>
              <a:ea typeface="ＭＳ Ｐゴシック" panose="020B0600070205080204" pitchFamily="50" charset="-128"/>
            </a:endParaRPr>
          </a:p>
          <a:p>
            <a:pPr algn="just"/>
            <a:r>
              <a:rPr lang="zh-CN" altLang="en-US" sz="1600" dirty="0">
                <a:latin typeface="ＭＳ Ｐゴシック" panose="020B0600070205080204" pitchFamily="50" charset="-128"/>
                <a:ea typeface="ＭＳ Ｐゴシック" panose="020B0600070205080204" pitchFamily="50" charset="-128"/>
              </a:rPr>
              <a:t>而且</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通常还拥有单独的存储区，包括</a:t>
            </a:r>
            <a:r>
              <a:rPr lang="en-US" altLang="zh-CN" sz="1600" dirty="0">
                <a:latin typeface="ＭＳ Ｐゴシック" panose="020B0600070205080204" pitchFamily="50" charset="-128"/>
                <a:ea typeface="ＭＳ Ｐゴシック" panose="020B0600070205080204" pitchFamily="50" charset="-128"/>
              </a:rPr>
              <a:t>RAM</a:t>
            </a:r>
            <a:r>
              <a:rPr lang="zh-CN" altLang="en-US" sz="1600" dirty="0">
                <a:latin typeface="ＭＳ Ｐゴシック" panose="020B0600070205080204" pitchFamily="50" charset="-128"/>
                <a:ea typeface="ＭＳ Ｐゴシック" panose="020B0600070205080204" pitchFamily="50" charset="-128"/>
              </a:rPr>
              <a:t>和</a:t>
            </a:r>
            <a:r>
              <a:rPr lang="en-US" altLang="zh-CN" sz="1600" dirty="0">
                <a:latin typeface="ＭＳ Ｐゴシック" panose="020B0600070205080204" pitchFamily="50" charset="-128"/>
                <a:ea typeface="ＭＳ Ｐゴシック" panose="020B0600070205080204" pitchFamily="50" charset="-128"/>
              </a:rPr>
              <a:t>NVM</a:t>
            </a:r>
            <a:r>
              <a:rPr lang="zh-CN" altLang="en-US" sz="1600" dirty="0">
                <a:latin typeface="ＭＳ Ｐゴシック" panose="020B0600070205080204" pitchFamily="50" charset="-128"/>
                <a:ea typeface="ＭＳ Ｐゴシック" panose="020B0600070205080204" pitchFamily="50" charset="-128"/>
              </a:rPr>
              <a:t>，</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的存储区在正常运行状态下应只允许</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核读写，主核不能读写。这样就可以把算法秘钥等重要数据存储在</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存储区，与主核进行隔离，进一步加强安全性。此外</a:t>
            </a:r>
            <a:r>
              <a:rPr lang="en-US" altLang="zh-CN" sz="1600" dirty="0">
                <a:latin typeface="ＭＳ Ｐゴシック" panose="020B0600070205080204" pitchFamily="50" charset="-128"/>
                <a:ea typeface="ＭＳ Ｐゴシック" panose="020B0600070205080204" pitchFamily="50" charset="-128"/>
              </a:rPr>
              <a:t>HSM</a:t>
            </a:r>
            <a:r>
              <a:rPr lang="zh-CN" altLang="en-US" sz="1600" dirty="0">
                <a:latin typeface="ＭＳ Ｐゴシック" panose="020B0600070205080204" pitchFamily="50" charset="-128"/>
                <a:ea typeface="ＭＳ Ｐゴシック" panose="020B0600070205080204" pitchFamily="50" charset="-128"/>
              </a:rPr>
              <a:t>模块还会带有真随机数生成器等加密算法常用外设。</a:t>
            </a:r>
          </a:p>
        </p:txBody>
      </p:sp>
      <p:sp>
        <p:nvSpPr>
          <p:cNvPr id="386089" name="Rectangle 41"/>
          <p:cNvSpPr>
            <a:spLocks noGrp="1" noChangeArrowheads="1"/>
          </p:cNvSpPr>
          <p:nvPr>
            <p:ph type="title"/>
          </p:nvPr>
        </p:nvSpPr>
        <p:spPr/>
        <p:txBody>
          <a:bodyPr/>
          <a:lstStyle/>
          <a:p>
            <a:pPr algn="l"/>
            <a:r>
              <a:rPr lang="ja-JP" altLang="en-US" dirty="0">
                <a:latin typeface="ＭＳ Ｐゴシック" panose="020B0600070205080204" pitchFamily="50" charset="-128"/>
                <a:ea typeface="ＭＳ Ｐゴシック" panose="020B0600070205080204" pitchFamily="50" charset="-128"/>
              </a:rPr>
              <a:t>什么是</a:t>
            </a:r>
            <a:r>
              <a:rPr lang="en-US" altLang="ja-JP" dirty="0">
                <a:latin typeface="ＭＳ Ｐゴシック" panose="020B0600070205080204" pitchFamily="50" charset="-128"/>
                <a:ea typeface="ＭＳ Ｐゴシック" panose="020B0600070205080204" pitchFamily="50" charset="-128"/>
              </a:rPr>
              <a:t>HSM</a:t>
            </a: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1</a:t>
            </a:fld>
            <a:endParaRPr lang="de-DE" altLang="ja-JP"/>
          </a:p>
        </p:txBody>
      </p:sp>
    </p:spTree>
    <p:extLst>
      <p:ext uri="{BB962C8B-B14F-4D97-AF65-F5344CB8AC3E}">
        <p14:creationId xmlns:p14="http://schemas.microsoft.com/office/powerpoint/2010/main" val="3615393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19</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dirty="0"/>
              <a:t>Secure Onboard Communication</a:t>
            </a:r>
            <a:endParaRPr lang="en-US" altLang="zh-CN" dirty="0">
              <a:latin typeface="ＭＳ Ｐゴシック" panose="020B0600070205080204" pitchFamily="50" charset="-128"/>
              <a:ea typeface="ＭＳ Ｐゴシック" panose="020B0600070205080204" pitchFamily="50" charset="-128"/>
            </a:endParaRPr>
          </a:p>
        </p:txBody>
      </p:sp>
      <p:pic>
        <p:nvPicPr>
          <p:cNvPr id="3074" name="Picture 2">
            <a:extLst>
              <a:ext uri="{FF2B5EF4-FFF2-40B4-BE49-F238E27FC236}">
                <a16:creationId xmlns:a16="http://schemas.microsoft.com/office/drawing/2014/main" id="{53C912E8-9E4D-304E-9CC1-E2ED348F90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852936"/>
            <a:ext cx="6858000" cy="3448050"/>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AD7E69D5-32D1-934C-ABEE-CAF18CDF6566}"/>
              </a:ext>
            </a:extLst>
          </p:cNvPr>
          <p:cNvSpPr txBox="1"/>
          <p:nvPr/>
        </p:nvSpPr>
        <p:spPr>
          <a:xfrm>
            <a:off x="357945" y="967787"/>
            <a:ext cx="8424936" cy="1815882"/>
          </a:xfrm>
          <a:prstGeom prst="rect">
            <a:avLst/>
          </a:prstGeom>
          <a:noFill/>
        </p:spPr>
        <p:txBody>
          <a:bodyPr wrap="square" rtlCol="0">
            <a:spAutoFit/>
          </a:bodyPr>
          <a:lstStyle/>
          <a:p>
            <a:pPr algn="l"/>
            <a:r>
              <a:rPr lang="zh-CN" altLang="en-US" sz="1600" dirty="0">
                <a:solidFill>
                  <a:srgbClr val="121212"/>
                </a:solidFill>
                <a:latin typeface="-apple-system"/>
              </a:rPr>
              <a:t>在发送节点，</a:t>
            </a:r>
            <a:r>
              <a:rPr lang="en-US" altLang="zh-CN" sz="1600" dirty="0" err="1">
                <a:solidFill>
                  <a:srgbClr val="121212"/>
                </a:solidFill>
                <a:latin typeface="-apple-system"/>
              </a:rPr>
              <a:t>SecOC</a:t>
            </a:r>
            <a:r>
              <a:rPr lang="zh-CN" altLang="en-US" sz="1600" dirty="0">
                <a:solidFill>
                  <a:srgbClr val="121212"/>
                </a:solidFill>
                <a:latin typeface="-apple-system"/>
              </a:rPr>
              <a:t>模块向待发送的</a:t>
            </a:r>
            <a:r>
              <a:rPr lang="en-US" altLang="zh-CN" sz="1600" dirty="0">
                <a:solidFill>
                  <a:srgbClr val="121212"/>
                </a:solidFill>
                <a:latin typeface="-apple-system"/>
              </a:rPr>
              <a:t>Authentic I-PDU</a:t>
            </a:r>
            <a:r>
              <a:rPr lang="zh-CN" altLang="en-US" sz="1600" dirty="0">
                <a:solidFill>
                  <a:srgbClr val="121212"/>
                </a:solidFill>
                <a:latin typeface="-apple-system"/>
              </a:rPr>
              <a:t>添加认证信息从而创建</a:t>
            </a:r>
            <a:r>
              <a:rPr lang="en-US" altLang="zh-CN" sz="1600" dirty="0">
                <a:solidFill>
                  <a:srgbClr val="121212"/>
                </a:solidFill>
                <a:latin typeface="-apple-system"/>
              </a:rPr>
              <a:t>Secured I-PDU</a:t>
            </a:r>
            <a:r>
              <a:rPr lang="zh-CN" altLang="en-US" sz="1600" dirty="0">
                <a:solidFill>
                  <a:srgbClr val="121212"/>
                </a:solidFill>
                <a:latin typeface="-apple-system"/>
              </a:rPr>
              <a:t>。认证信息包括</a:t>
            </a:r>
            <a:r>
              <a:rPr lang="en-US" altLang="zh-CN" sz="1600" dirty="0">
                <a:solidFill>
                  <a:srgbClr val="121212"/>
                </a:solidFill>
                <a:latin typeface="-apple-system"/>
              </a:rPr>
              <a:t>Authenticator</a:t>
            </a:r>
            <a:r>
              <a:rPr lang="zh-CN" altLang="en-US" sz="1600" dirty="0">
                <a:solidFill>
                  <a:srgbClr val="121212"/>
                </a:solidFill>
                <a:latin typeface="-apple-system"/>
              </a:rPr>
              <a:t>（例如</a:t>
            </a:r>
            <a:r>
              <a:rPr lang="en-US" altLang="zh-CN" sz="1600" dirty="0">
                <a:solidFill>
                  <a:srgbClr val="121212"/>
                </a:solidFill>
                <a:latin typeface="-apple-system"/>
              </a:rPr>
              <a:t>CMAC</a:t>
            </a:r>
            <a:r>
              <a:rPr lang="zh-CN" altLang="en-US" sz="1600" dirty="0">
                <a:solidFill>
                  <a:srgbClr val="121212"/>
                </a:solidFill>
                <a:latin typeface="-apple-system"/>
              </a:rPr>
              <a:t>）和可选的</a:t>
            </a:r>
            <a:r>
              <a:rPr lang="en-US" altLang="zh-CN" sz="1600" dirty="0">
                <a:solidFill>
                  <a:srgbClr val="121212"/>
                </a:solidFill>
                <a:latin typeface="-apple-system"/>
              </a:rPr>
              <a:t>Freshness Value</a:t>
            </a:r>
            <a:r>
              <a:rPr lang="zh-CN" altLang="en-US" sz="1600" dirty="0">
                <a:solidFill>
                  <a:srgbClr val="121212"/>
                </a:solidFill>
                <a:latin typeface="-apple-system"/>
              </a:rPr>
              <a:t>。无论</a:t>
            </a:r>
            <a:r>
              <a:rPr lang="en-US" altLang="zh-CN" sz="1600" dirty="0">
                <a:solidFill>
                  <a:srgbClr val="121212"/>
                </a:solidFill>
                <a:latin typeface="-apple-system"/>
              </a:rPr>
              <a:t>Freshness Value</a:t>
            </a:r>
            <a:r>
              <a:rPr lang="zh-CN" altLang="en-US" sz="1600" dirty="0">
                <a:solidFill>
                  <a:srgbClr val="121212"/>
                </a:solidFill>
                <a:latin typeface="-apple-system"/>
              </a:rPr>
              <a:t>是否包含在打包后的</a:t>
            </a:r>
            <a:r>
              <a:rPr lang="en-US" altLang="zh-CN" sz="1600" dirty="0">
                <a:solidFill>
                  <a:srgbClr val="121212"/>
                </a:solidFill>
                <a:latin typeface="-apple-system"/>
              </a:rPr>
              <a:t>Secured I-PDU</a:t>
            </a:r>
            <a:r>
              <a:rPr lang="zh-CN" altLang="en-US" sz="1600" dirty="0">
                <a:solidFill>
                  <a:srgbClr val="121212"/>
                </a:solidFill>
                <a:latin typeface="-apple-system"/>
              </a:rPr>
              <a:t>中，在生成</a:t>
            </a:r>
            <a:r>
              <a:rPr lang="en-US" altLang="zh-CN" sz="1600" dirty="0">
                <a:solidFill>
                  <a:srgbClr val="121212"/>
                </a:solidFill>
                <a:latin typeface="-apple-system"/>
              </a:rPr>
              <a:t>Authenticator</a:t>
            </a:r>
            <a:r>
              <a:rPr lang="zh-CN" altLang="en-US" sz="1600" dirty="0">
                <a:solidFill>
                  <a:srgbClr val="121212"/>
                </a:solidFill>
                <a:latin typeface="-apple-system"/>
              </a:rPr>
              <a:t>期间都会考虑</a:t>
            </a:r>
            <a:r>
              <a:rPr lang="en-US" altLang="zh-CN" sz="1600" dirty="0">
                <a:solidFill>
                  <a:srgbClr val="121212"/>
                </a:solidFill>
                <a:latin typeface="-apple-system"/>
              </a:rPr>
              <a:t>Freshness Value</a:t>
            </a:r>
            <a:r>
              <a:rPr lang="zh-CN" altLang="en-US" sz="1600" dirty="0">
                <a:solidFill>
                  <a:srgbClr val="121212"/>
                </a:solidFill>
                <a:latin typeface="-apple-system"/>
              </a:rPr>
              <a:t>。</a:t>
            </a:r>
          </a:p>
          <a:p>
            <a:pPr algn="l"/>
            <a:endParaRPr lang="en-US" altLang="zh-CN" sz="1600" dirty="0">
              <a:solidFill>
                <a:srgbClr val="121212"/>
              </a:solidFill>
              <a:latin typeface="-apple-system"/>
            </a:endParaRPr>
          </a:p>
          <a:p>
            <a:pPr algn="l"/>
            <a:r>
              <a:rPr lang="zh-CN" altLang="en-US" sz="1600" dirty="0">
                <a:solidFill>
                  <a:srgbClr val="121212"/>
                </a:solidFill>
                <a:latin typeface="-apple-system"/>
              </a:rPr>
              <a:t>在接收节点，</a:t>
            </a:r>
            <a:r>
              <a:rPr lang="en-US" altLang="zh-CN" sz="1600" dirty="0" err="1">
                <a:solidFill>
                  <a:srgbClr val="121212"/>
                </a:solidFill>
                <a:latin typeface="-apple-system"/>
              </a:rPr>
              <a:t>SecOC</a:t>
            </a:r>
            <a:r>
              <a:rPr lang="zh-CN" altLang="en-US" sz="1600" dirty="0">
                <a:solidFill>
                  <a:srgbClr val="121212"/>
                </a:solidFill>
                <a:latin typeface="-apple-system"/>
              </a:rPr>
              <a:t>模块通过验证收到的</a:t>
            </a:r>
            <a:r>
              <a:rPr lang="en-US" altLang="zh-CN" sz="1600" dirty="0">
                <a:solidFill>
                  <a:srgbClr val="121212"/>
                </a:solidFill>
                <a:latin typeface="-apple-system"/>
              </a:rPr>
              <a:t>Secured I-PDU</a:t>
            </a:r>
            <a:r>
              <a:rPr lang="zh-CN" altLang="en-US" sz="1600" dirty="0">
                <a:solidFill>
                  <a:srgbClr val="121212"/>
                </a:solidFill>
                <a:latin typeface="-apple-system"/>
              </a:rPr>
              <a:t>中包含的</a:t>
            </a:r>
            <a:r>
              <a:rPr lang="en-US" altLang="zh-CN" sz="1600" dirty="0">
                <a:solidFill>
                  <a:srgbClr val="121212"/>
                </a:solidFill>
                <a:latin typeface="-apple-system"/>
              </a:rPr>
              <a:t>Authenticator</a:t>
            </a:r>
            <a:r>
              <a:rPr lang="zh-CN" altLang="en-US" sz="1600" dirty="0">
                <a:solidFill>
                  <a:srgbClr val="121212"/>
                </a:solidFill>
                <a:latin typeface="-apple-system"/>
              </a:rPr>
              <a:t>来判断</a:t>
            </a:r>
            <a:r>
              <a:rPr lang="en-US" altLang="zh-CN" sz="1600" dirty="0">
                <a:solidFill>
                  <a:srgbClr val="121212"/>
                </a:solidFill>
                <a:latin typeface="-apple-system"/>
              </a:rPr>
              <a:t>Authentic </a:t>
            </a:r>
          </a:p>
          <a:p>
            <a:pPr algn="l"/>
            <a:r>
              <a:rPr lang="en-US" altLang="zh-CN" sz="1600" dirty="0">
                <a:solidFill>
                  <a:srgbClr val="121212"/>
                </a:solidFill>
                <a:latin typeface="-apple-system"/>
              </a:rPr>
              <a:t>I-PDU</a:t>
            </a:r>
            <a:r>
              <a:rPr lang="zh-CN" altLang="en-US" sz="1600" dirty="0">
                <a:solidFill>
                  <a:srgbClr val="121212"/>
                </a:solidFill>
                <a:latin typeface="-apple-system"/>
              </a:rPr>
              <a:t>的来源。为了实现认证，接收节点除了需要</a:t>
            </a:r>
            <a:r>
              <a:rPr lang="en-US" altLang="zh-CN" sz="1600" dirty="0">
                <a:solidFill>
                  <a:srgbClr val="121212"/>
                </a:solidFill>
                <a:latin typeface="-apple-system"/>
              </a:rPr>
              <a:t>Authentic I-PDU</a:t>
            </a:r>
            <a:r>
              <a:rPr lang="zh-CN" altLang="en-US" sz="1600" dirty="0">
                <a:solidFill>
                  <a:srgbClr val="121212"/>
                </a:solidFill>
                <a:latin typeface="-apple-system"/>
              </a:rPr>
              <a:t>外还需要知道发送节点计算</a:t>
            </a:r>
            <a:r>
              <a:rPr lang="en-US" altLang="zh-CN" sz="1600" dirty="0">
                <a:solidFill>
                  <a:srgbClr val="121212"/>
                </a:solidFill>
                <a:latin typeface="-apple-system"/>
              </a:rPr>
              <a:t>Authenticator</a:t>
            </a:r>
            <a:r>
              <a:rPr lang="zh-CN" altLang="en-US" sz="1600" dirty="0">
                <a:solidFill>
                  <a:srgbClr val="121212"/>
                </a:solidFill>
                <a:latin typeface="-apple-system"/>
              </a:rPr>
              <a:t>时使用的</a:t>
            </a:r>
            <a:r>
              <a:rPr lang="en-US" altLang="zh-CN" sz="1600" dirty="0">
                <a:solidFill>
                  <a:srgbClr val="121212"/>
                </a:solidFill>
                <a:latin typeface="-apple-system"/>
              </a:rPr>
              <a:t>Freshness Value</a:t>
            </a:r>
            <a:r>
              <a:rPr lang="zh-CN" altLang="en-US" sz="1600" dirty="0">
                <a:solidFill>
                  <a:srgbClr val="121212"/>
                </a:solidFill>
                <a:latin typeface="-apple-system"/>
              </a:rPr>
              <a:t>。</a:t>
            </a:r>
          </a:p>
        </p:txBody>
      </p:sp>
    </p:spTree>
    <p:extLst>
      <p:ext uri="{BB962C8B-B14F-4D97-AF65-F5344CB8AC3E}">
        <p14:creationId xmlns:p14="http://schemas.microsoft.com/office/powerpoint/2010/main" val="764480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20</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sp>
        <p:nvSpPr>
          <p:cNvPr id="51" name="Rectangle 41"/>
          <p:cNvSpPr>
            <a:spLocks noGrp="1" noChangeArrowheads="1"/>
          </p:cNvSpPr>
          <p:nvPr>
            <p:ph type="title"/>
          </p:nvPr>
        </p:nvSpPr>
        <p:spPr>
          <a:xfrm>
            <a:off x="169863" y="-1588"/>
            <a:ext cx="7858125" cy="693738"/>
          </a:xfrm>
        </p:spPr>
        <p:txBody>
          <a:bodyPr/>
          <a:lstStyle/>
          <a:p>
            <a:r>
              <a:rPr lang="en-US" altLang="zh-CN" dirty="0"/>
              <a:t>Secure Onboard Communication</a:t>
            </a:r>
            <a:endParaRPr lang="en-US" altLang="zh-CN" dirty="0">
              <a:latin typeface="ＭＳ Ｐゴシック" panose="020B0600070205080204" pitchFamily="50" charset="-128"/>
              <a:ea typeface="ＭＳ Ｐゴシック" panose="020B0600070205080204" pitchFamily="50" charset="-128"/>
            </a:endParaRPr>
          </a:p>
        </p:txBody>
      </p:sp>
      <p:sp>
        <p:nvSpPr>
          <p:cNvPr id="9" name="文本框 8">
            <a:extLst>
              <a:ext uri="{FF2B5EF4-FFF2-40B4-BE49-F238E27FC236}">
                <a16:creationId xmlns:a16="http://schemas.microsoft.com/office/drawing/2014/main" id="{AD7E69D5-32D1-934C-ABEE-CAF18CDF6566}"/>
              </a:ext>
            </a:extLst>
          </p:cNvPr>
          <p:cNvSpPr txBox="1"/>
          <p:nvPr/>
        </p:nvSpPr>
        <p:spPr>
          <a:xfrm>
            <a:off x="357945" y="1393976"/>
            <a:ext cx="8424936" cy="1477328"/>
          </a:xfrm>
          <a:prstGeom prst="rect">
            <a:avLst/>
          </a:prstGeom>
          <a:noFill/>
        </p:spPr>
        <p:txBody>
          <a:bodyPr wrap="square" rtlCol="0">
            <a:spAutoFit/>
          </a:bodyPr>
          <a:lstStyle/>
          <a:p>
            <a:pPr algn="l"/>
            <a:r>
              <a:rPr lang="zh-CN" altLang="en-US" b="0" i="0" dirty="0">
                <a:solidFill>
                  <a:srgbClr val="121212"/>
                </a:solidFill>
                <a:effectLst/>
                <a:latin typeface="-apple-system"/>
              </a:rPr>
              <a:t>实施</a:t>
            </a:r>
            <a:r>
              <a:rPr lang="en-US" altLang="zh-CN" b="0" i="0" dirty="0" err="1">
                <a:solidFill>
                  <a:srgbClr val="121212"/>
                </a:solidFill>
                <a:effectLst/>
                <a:latin typeface="-apple-system"/>
              </a:rPr>
              <a:t>SecOC</a:t>
            </a:r>
            <a:r>
              <a:rPr lang="zh-CN" altLang="en-US" b="0" i="0" dirty="0">
                <a:solidFill>
                  <a:srgbClr val="121212"/>
                </a:solidFill>
                <a:effectLst/>
                <a:latin typeface="-apple-system"/>
              </a:rPr>
              <a:t>后，其会大量占用</a:t>
            </a:r>
            <a:r>
              <a:rPr lang="en-US" altLang="zh-CN" b="0" i="0" dirty="0">
                <a:solidFill>
                  <a:srgbClr val="121212"/>
                </a:solidFill>
                <a:effectLst/>
                <a:latin typeface="-apple-system"/>
              </a:rPr>
              <a:t>CAN</a:t>
            </a:r>
            <a:r>
              <a:rPr lang="zh-CN" altLang="en-US" b="0" i="0" dirty="0">
                <a:solidFill>
                  <a:srgbClr val="121212"/>
                </a:solidFill>
                <a:effectLst/>
                <a:latin typeface="-apple-system"/>
              </a:rPr>
              <a:t>报文负载，对于只有可怜巴巴的</a:t>
            </a:r>
            <a:r>
              <a:rPr lang="en-US" altLang="zh-CN" b="0" i="0" dirty="0">
                <a:solidFill>
                  <a:srgbClr val="121212"/>
                </a:solidFill>
                <a:effectLst/>
                <a:latin typeface="-apple-system"/>
              </a:rPr>
              <a:t>8</a:t>
            </a:r>
            <a:r>
              <a:rPr lang="zh-CN" altLang="en-US" b="0" i="0" dirty="0">
                <a:solidFill>
                  <a:srgbClr val="121212"/>
                </a:solidFill>
                <a:effectLst/>
                <a:latin typeface="-apple-system"/>
              </a:rPr>
              <a:t>字节传统</a:t>
            </a:r>
            <a:r>
              <a:rPr lang="en-US" altLang="zh-CN" b="0" i="0" dirty="0">
                <a:solidFill>
                  <a:srgbClr val="121212"/>
                </a:solidFill>
                <a:effectLst/>
                <a:latin typeface="-apple-system"/>
              </a:rPr>
              <a:t>CAN</a:t>
            </a:r>
            <a:r>
              <a:rPr lang="zh-CN" altLang="en-US" b="0" i="0" dirty="0">
                <a:solidFill>
                  <a:srgbClr val="121212"/>
                </a:solidFill>
                <a:effectLst/>
                <a:latin typeface="-apple-system"/>
              </a:rPr>
              <a:t>通讯来说可能无福消受了，因认证信息的强度和信息长度强相关。在传统</a:t>
            </a:r>
            <a:r>
              <a:rPr lang="en-US" altLang="zh-CN" b="0" i="0" dirty="0">
                <a:solidFill>
                  <a:srgbClr val="121212"/>
                </a:solidFill>
                <a:effectLst/>
                <a:latin typeface="-apple-system"/>
              </a:rPr>
              <a:t>CAN</a:t>
            </a:r>
            <a:r>
              <a:rPr lang="zh-CN" altLang="en-US" b="0" i="0" dirty="0">
                <a:solidFill>
                  <a:srgbClr val="121212"/>
                </a:solidFill>
                <a:effectLst/>
                <a:latin typeface="-apple-system"/>
              </a:rPr>
              <a:t>上应用不仅导致总线负载率提升、通信实时性下降，甚至可能影响正常功能，最终既得不到预想的信息安全强度，又牺牲了相当大的</a:t>
            </a:r>
            <a:r>
              <a:rPr lang="en-US" altLang="zh-CN" b="0" i="0" dirty="0">
                <a:solidFill>
                  <a:srgbClr val="121212"/>
                </a:solidFill>
                <a:effectLst/>
                <a:latin typeface="-apple-system"/>
              </a:rPr>
              <a:t>CAN</a:t>
            </a:r>
            <a:r>
              <a:rPr lang="zh-CN" altLang="en-US" b="0" i="0" dirty="0">
                <a:solidFill>
                  <a:srgbClr val="121212"/>
                </a:solidFill>
                <a:effectLst/>
                <a:latin typeface="-apple-system"/>
              </a:rPr>
              <a:t>通信能力，因此</a:t>
            </a:r>
            <a:r>
              <a:rPr lang="en-US" altLang="zh-CN" b="0" i="0" dirty="0" err="1">
                <a:solidFill>
                  <a:srgbClr val="121212"/>
                </a:solidFill>
                <a:effectLst/>
                <a:latin typeface="-apple-system"/>
              </a:rPr>
              <a:t>SecOC</a:t>
            </a:r>
            <a:r>
              <a:rPr lang="zh-CN" altLang="en-US" b="0" i="0" dirty="0">
                <a:solidFill>
                  <a:srgbClr val="121212"/>
                </a:solidFill>
                <a:effectLst/>
                <a:latin typeface="-apple-system"/>
              </a:rPr>
              <a:t>更适合配合</a:t>
            </a:r>
            <a:r>
              <a:rPr lang="en-US" altLang="zh-CN" b="0" i="0" dirty="0">
                <a:solidFill>
                  <a:srgbClr val="121212"/>
                </a:solidFill>
                <a:effectLst/>
                <a:latin typeface="-apple-system"/>
              </a:rPr>
              <a:t>CANFD</a:t>
            </a:r>
            <a:r>
              <a:rPr lang="zh-CN" altLang="en-US" b="0" i="0" dirty="0">
                <a:solidFill>
                  <a:srgbClr val="121212"/>
                </a:solidFill>
                <a:effectLst/>
                <a:latin typeface="-apple-system"/>
              </a:rPr>
              <a:t>协议使用。</a:t>
            </a:r>
            <a:endParaRPr lang="zh-CN" altLang="en-US" dirty="0">
              <a:solidFill>
                <a:srgbClr val="121212"/>
              </a:solidFill>
              <a:latin typeface="-apple-system"/>
            </a:endParaRPr>
          </a:p>
        </p:txBody>
      </p:sp>
      <p:pic>
        <p:nvPicPr>
          <p:cNvPr id="4098" name="Picture 2">
            <a:extLst>
              <a:ext uri="{FF2B5EF4-FFF2-40B4-BE49-F238E27FC236}">
                <a16:creationId xmlns:a16="http://schemas.microsoft.com/office/drawing/2014/main" id="{536BC06D-9AD9-F4BB-293D-2AF2ED00EB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3789040"/>
            <a:ext cx="4743450" cy="1028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907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91046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168275" y="869950"/>
            <a:ext cx="8975725" cy="5592763"/>
          </a:xfrm>
        </p:spPr>
        <p:txBody>
          <a:bodyPr/>
          <a:lstStyle/>
          <a:p>
            <a:pPr algn="l"/>
            <a:r>
              <a:rPr lang="en-US" altLang="ja-JP" sz="1800" i="0" dirty="0">
                <a:solidFill>
                  <a:srgbClr val="4D4D4D"/>
                </a:solidFill>
                <a:effectLst/>
              </a:rPr>
              <a:t>EVITA</a:t>
            </a:r>
            <a:r>
              <a:rPr lang="ja-JP" altLang="en-US" sz="1800" i="0" dirty="0">
                <a:solidFill>
                  <a:srgbClr val="4D4D4D"/>
                </a:solidFill>
                <a:effectLst/>
              </a:rPr>
              <a:t>把硬件安全模块划分为三个等级：</a:t>
            </a:r>
          </a:p>
          <a:p>
            <a:pPr algn="l">
              <a:buFont typeface="Arial" panose="020B0604020202020204" pitchFamily="34" charset="0"/>
              <a:buChar char="•"/>
            </a:pPr>
            <a:r>
              <a:rPr lang="en-US" altLang="ja-JP" sz="1600" b="1" i="0" dirty="0">
                <a:effectLst/>
                <a:latin typeface="-apple-system"/>
              </a:rPr>
              <a:t>EVITA full HSM</a:t>
            </a:r>
            <a:endParaRPr lang="en-US" altLang="ja-JP" sz="1600" b="0" i="0" dirty="0">
              <a:effectLst/>
              <a:latin typeface="-apple-system"/>
            </a:endParaRPr>
          </a:p>
          <a:p>
            <a:pPr algn="l">
              <a:buFont typeface="Arial" panose="020B0604020202020204" pitchFamily="34" charset="0"/>
              <a:buChar char="•"/>
            </a:pPr>
            <a:r>
              <a:rPr lang="en-US" altLang="ja-JP" sz="1600" b="1" i="0" dirty="0">
                <a:effectLst/>
                <a:latin typeface="-apple-system"/>
              </a:rPr>
              <a:t>EVITA medium HSM</a:t>
            </a:r>
            <a:endParaRPr lang="en-US" altLang="ja-JP" sz="1600" b="0" i="0" dirty="0">
              <a:effectLst/>
              <a:latin typeface="-apple-system"/>
            </a:endParaRPr>
          </a:p>
          <a:p>
            <a:pPr algn="l">
              <a:buFont typeface="Arial" panose="020B0604020202020204" pitchFamily="34" charset="0"/>
              <a:buChar char="•"/>
            </a:pPr>
            <a:r>
              <a:rPr lang="en-US" altLang="ja-JP" sz="1600" b="1" i="0" dirty="0">
                <a:effectLst/>
                <a:latin typeface="-apple-system"/>
              </a:rPr>
              <a:t>EVITA light HSM</a:t>
            </a:r>
            <a:endParaRPr lang="en-US" altLang="ja-JP" sz="1600" b="0" i="0" dirty="0">
              <a:effectLst/>
              <a:latin typeface="-apple-system"/>
            </a:endParaRPr>
          </a:p>
          <a:p>
            <a:pPr marL="0" indent="0" algn="just">
              <a:buNone/>
            </a:pPr>
            <a:endParaRPr lang="en-US" altLang="zh-CN" sz="1600" dirty="0">
              <a:latin typeface="ＭＳ Ｐゴシック" panose="020B0600070205080204" pitchFamily="50" charset="-128"/>
              <a:ea typeface="ＭＳ Ｐゴシック" panose="020B0600070205080204" pitchFamily="50" charset="-128"/>
            </a:endParaRPr>
          </a:p>
          <a:p>
            <a:pPr marL="0" indent="0" algn="just">
              <a:buNone/>
            </a:pPr>
            <a:endParaRPr lang="en-US" altLang="zh-CN" sz="1600" dirty="0">
              <a:latin typeface="ＭＳ Ｐゴシック" panose="020B0600070205080204" pitchFamily="50" charset="-128"/>
              <a:ea typeface="ＭＳ Ｐゴシック" panose="020B0600070205080204" pitchFamily="50" charset="-128"/>
            </a:endParaRPr>
          </a:p>
          <a:p>
            <a:pPr marL="0" indent="0" algn="just">
              <a:buNone/>
            </a:pPr>
            <a:r>
              <a:rPr lang="ja-JP" altLang="en-US" sz="1200" b="0" i="0" dirty="0">
                <a:solidFill>
                  <a:srgbClr val="4D4D4D"/>
                </a:solidFill>
                <a:effectLst/>
                <a:latin typeface="-apple-system"/>
              </a:rPr>
              <a:t>其中，</a:t>
            </a:r>
            <a:r>
              <a:rPr lang="en-US" altLang="ja-JP" sz="1200" b="0" i="0" dirty="0">
                <a:solidFill>
                  <a:srgbClr val="4D4D4D"/>
                </a:solidFill>
                <a:effectLst/>
                <a:latin typeface="-apple-system"/>
              </a:rPr>
              <a:t>EVITA full HSM</a:t>
            </a:r>
            <a:r>
              <a:rPr lang="ja-JP" altLang="en-US" sz="1200" b="0" i="0" dirty="0">
                <a:solidFill>
                  <a:srgbClr val="4D4D4D"/>
                </a:solidFill>
                <a:effectLst/>
                <a:latin typeface="-apple-system"/>
              </a:rPr>
              <a:t>主要用于</a:t>
            </a:r>
            <a:r>
              <a:rPr lang="en-US" altLang="ja-JP" sz="1200" b="0" i="0" dirty="0">
                <a:solidFill>
                  <a:srgbClr val="4D4D4D"/>
                </a:solidFill>
                <a:effectLst/>
                <a:latin typeface="-apple-system"/>
              </a:rPr>
              <a:t>V2X</a:t>
            </a:r>
            <a:r>
              <a:rPr lang="ja-JP" altLang="en-US" sz="1200" b="0" i="0" dirty="0">
                <a:solidFill>
                  <a:srgbClr val="4D4D4D"/>
                </a:solidFill>
                <a:effectLst/>
                <a:latin typeface="-apple-system"/>
              </a:rPr>
              <a:t>的通信单元，</a:t>
            </a:r>
            <a:endParaRPr lang="en-US" altLang="ja-JP" sz="1200" b="0" i="0" dirty="0">
              <a:solidFill>
                <a:srgbClr val="4D4D4D"/>
              </a:solidFill>
              <a:effectLst/>
              <a:latin typeface="-apple-system"/>
            </a:endParaRPr>
          </a:p>
          <a:p>
            <a:pPr marL="0" indent="0" algn="just">
              <a:buNone/>
            </a:pPr>
            <a:r>
              <a:rPr lang="ja-JP" altLang="en-US" sz="1200" b="0" i="0" dirty="0">
                <a:solidFill>
                  <a:srgbClr val="4D4D4D"/>
                </a:solidFill>
                <a:effectLst/>
                <a:latin typeface="-apple-system"/>
              </a:rPr>
              <a:t>以及中央网关；</a:t>
            </a:r>
            <a:endParaRPr lang="en-US" altLang="ja-JP" sz="1200" b="0" i="0" dirty="0">
              <a:solidFill>
                <a:srgbClr val="4D4D4D"/>
              </a:solidFill>
              <a:effectLst/>
              <a:latin typeface="-apple-system"/>
            </a:endParaRPr>
          </a:p>
          <a:p>
            <a:pPr marL="0" indent="0" algn="just">
              <a:buNone/>
            </a:pPr>
            <a:r>
              <a:rPr lang="en-US" altLang="ja-JP" sz="1200" b="0" i="0" dirty="0">
                <a:solidFill>
                  <a:srgbClr val="4D4D4D"/>
                </a:solidFill>
                <a:effectLst/>
                <a:latin typeface="-apple-system"/>
              </a:rPr>
              <a:t>EVITA medium HSM</a:t>
            </a:r>
            <a:r>
              <a:rPr lang="ja-JP" altLang="en-US" sz="1200" b="0" i="0" dirty="0">
                <a:solidFill>
                  <a:srgbClr val="4D4D4D"/>
                </a:solidFill>
                <a:effectLst/>
                <a:latin typeface="-apple-system"/>
              </a:rPr>
              <a:t>用于</a:t>
            </a:r>
            <a:r>
              <a:rPr lang="en-US" altLang="ja-JP" sz="1200" b="0" i="0" dirty="0">
                <a:solidFill>
                  <a:srgbClr val="4D4D4D"/>
                </a:solidFill>
                <a:effectLst/>
                <a:latin typeface="-apple-system"/>
              </a:rPr>
              <a:t>ECU</a:t>
            </a:r>
            <a:r>
              <a:rPr lang="ja-JP" altLang="en-US" sz="1200" b="0" i="0" dirty="0">
                <a:solidFill>
                  <a:srgbClr val="4D4D4D"/>
                </a:solidFill>
                <a:effectLst/>
                <a:latin typeface="-apple-system"/>
              </a:rPr>
              <a:t>之间通信场景的</a:t>
            </a:r>
            <a:r>
              <a:rPr lang="en-US" altLang="ja-JP" sz="1200" b="0" i="0" dirty="0">
                <a:solidFill>
                  <a:srgbClr val="4D4D4D"/>
                </a:solidFill>
                <a:effectLst/>
                <a:latin typeface="-apple-system"/>
              </a:rPr>
              <a:t>ECU</a:t>
            </a:r>
            <a:r>
              <a:rPr lang="ja-JP" altLang="en-US" sz="1200" b="0" i="0" dirty="0">
                <a:solidFill>
                  <a:srgbClr val="4D4D4D"/>
                </a:solidFill>
                <a:effectLst/>
                <a:latin typeface="-apple-system"/>
              </a:rPr>
              <a:t>；</a:t>
            </a:r>
            <a:endParaRPr lang="en-US" altLang="ja-JP" sz="1200" b="0" i="0" dirty="0">
              <a:solidFill>
                <a:srgbClr val="4D4D4D"/>
              </a:solidFill>
              <a:effectLst/>
              <a:latin typeface="-apple-system"/>
            </a:endParaRPr>
          </a:p>
          <a:p>
            <a:pPr marL="0" indent="0" algn="just">
              <a:buNone/>
            </a:pPr>
            <a:r>
              <a:rPr lang="en-US" altLang="ja-JP" sz="1200" b="0" i="0" dirty="0">
                <a:solidFill>
                  <a:srgbClr val="4D4D4D"/>
                </a:solidFill>
                <a:effectLst/>
                <a:latin typeface="-apple-system"/>
              </a:rPr>
              <a:t>EVITA light HSM</a:t>
            </a:r>
            <a:r>
              <a:rPr lang="ja-JP" altLang="en-US" sz="1200" b="0" i="0" dirty="0">
                <a:solidFill>
                  <a:srgbClr val="4D4D4D"/>
                </a:solidFill>
                <a:effectLst/>
                <a:latin typeface="-apple-system"/>
              </a:rPr>
              <a:t>则用于传感器、执行器。</a:t>
            </a:r>
            <a:endParaRPr lang="zh-CN" altLang="en-US" sz="1600" dirty="0">
              <a:latin typeface="ＭＳ Ｐゴシック" panose="020B0600070205080204" pitchFamily="50" charset="-128"/>
              <a:ea typeface="ＭＳ Ｐゴシック" panose="020B0600070205080204" pitchFamily="50" charset="-128"/>
            </a:endParaRPr>
          </a:p>
        </p:txBody>
      </p:sp>
      <p:sp>
        <p:nvSpPr>
          <p:cNvPr id="386089" name="Rectangle 41"/>
          <p:cNvSpPr>
            <a:spLocks noGrp="1" noChangeArrowheads="1"/>
          </p:cNvSpPr>
          <p:nvPr>
            <p:ph type="title"/>
          </p:nvPr>
        </p:nvSpPr>
        <p:spPr/>
        <p:txBody>
          <a:bodyPr/>
          <a:lstStyle/>
          <a:p>
            <a:r>
              <a:rPr lang="en-US" altLang="ja-JP" dirty="0">
                <a:latin typeface="ＭＳ Ｐゴシック" panose="020B0600070205080204" pitchFamily="50" charset="-128"/>
                <a:ea typeface="ＭＳ Ｐゴシック" panose="020B0600070205080204" pitchFamily="50" charset="-128"/>
              </a:rPr>
              <a:t>EVITA</a:t>
            </a:r>
            <a:r>
              <a:rPr lang="ja-JP" altLang="en-US" dirty="0">
                <a:latin typeface="ＭＳ Ｐゴシック" panose="020B0600070205080204" pitchFamily="50" charset="-128"/>
                <a:ea typeface="ＭＳ Ｐゴシック" panose="020B0600070205080204" pitchFamily="50" charset="-128"/>
              </a:rPr>
              <a:t>中</a:t>
            </a:r>
            <a:r>
              <a:rPr lang="en-US" altLang="ja-JP" dirty="0">
                <a:latin typeface="ＭＳ Ｐゴシック" panose="020B0600070205080204" pitchFamily="50" charset="-128"/>
                <a:ea typeface="ＭＳ Ｐゴシック" panose="020B0600070205080204" pitchFamily="50" charset="-128"/>
              </a:rPr>
              <a:t>HSM</a:t>
            </a:r>
            <a:r>
              <a:rPr lang="ja-JP" altLang="en-US" dirty="0">
                <a:latin typeface="ＭＳ Ｐゴシック" panose="020B0600070205080204" pitchFamily="50" charset="-128"/>
                <a:ea typeface="ＭＳ Ｐゴシック" panose="020B0600070205080204" pitchFamily="50" charset="-128"/>
              </a:rPr>
              <a:t>的分级</a:t>
            </a:r>
            <a:endParaRPr lang="en-US" altLang="ja-JP" dirty="0">
              <a:latin typeface="ＭＳ Ｐゴシック" panose="020B0600070205080204" pitchFamily="50" charset="-128"/>
              <a:ea typeface="ＭＳ Ｐゴシック" panose="020B0600070205080204" pitchFamily="50" charset="-128"/>
            </a:endParaRP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2</a:t>
            </a:fld>
            <a:endParaRPr lang="de-DE" altLang="ja-JP"/>
          </a:p>
        </p:txBody>
      </p:sp>
      <p:pic>
        <p:nvPicPr>
          <p:cNvPr id="1026" name="Picture 2">
            <a:extLst>
              <a:ext uri="{FF2B5EF4-FFF2-40B4-BE49-F238E27FC236}">
                <a16:creationId xmlns:a16="http://schemas.microsoft.com/office/drawing/2014/main" id="{A8F0384F-ABC5-8AD7-2353-3B485F1F68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888" y="1124744"/>
            <a:ext cx="4693987" cy="6062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56751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168275" y="869950"/>
            <a:ext cx="8975725" cy="5592763"/>
          </a:xfrm>
        </p:spPr>
        <p:txBody>
          <a:bodyPr/>
          <a:lstStyle/>
          <a:p>
            <a:pPr algn="l"/>
            <a:r>
              <a:rPr lang="en-US" altLang="ja-JP" sz="1800" i="0" dirty="0">
                <a:solidFill>
                  <a:srgbClr val="4D4D4D"/>
                </a:solidFill>
                <a:effectLst/>
                <a:latin typeface="ＭＳ Ｐゴシック" panose="020B0600070205080204" pitchFamily="50" charset="-128"/>
                <a:ea typeface="ＭＳ Ｐゴシック" panose="020B0600070205080204" pitchFamily="50" charset="-128"/>
              </a:rPr>
              <a:t>EVITA</a:t>
            </a:r>
            <a:r>
              <a:rPr lang="ja-JP" altLang="en-US" sz="1800" i="0" dirty="0">
                <a:solidFill>
                  <a:srgbClr val="4D4D4D"/>
                </a:solidFill>
                <a:effectLst/>
                <a:latin typeface="ＭＳ Ｐゴシック" panose="020B0600070205080204" pitchFamily="50" charset="-128"/>
                <a:ea typeface="ＭＳ Ｐゴシック" panose="020B0600070205080204" pitchFamily="50" charset="-128"/>
              </a:rPr>
              <a:t>把硬件安全模块划分为三个等级：</a:t>
            </a:r>
          </a:p>
          <a:p>
            <a:pPr algn="l">
              <a:buFont typeface="Arial" panose="020B0604020202020204" pitchFamily="34" charset="0"/>
              <a:buChar char="•"/>
            </a:pPr>
            <a:r>
              <a:rPr lang="en-US" altLang="ja-JP" sz="1600" b="1" i="0" dirty="0">
                <a:effectLst/>
                <a:latin typeface="-apple-system"/>
              </a:rPr>
              <a:t>EVITA full HSM</a:t>
            </a:r>
            <a:endParaRPr lang="en-US" altLang="ja-JP" sz="1600" b="0" i="0" dirty="0">
              <a:effectLst/>
              <a:latin typeface="-apple-system"/>
            </a:endParaRPr>
          </a:p>
          <a:p>
            <a:pPr algn="l">
              <a:buFont typeface="Arial" panose="020B0604020202020204" pitchFamily="34" charset="0"/>
              <a:buChar char="•"/>
            </a:pPr>
            <a:r>
              <a:rPr lang="en-US" altLang="ja-JP" sz="1600" b="1" i="0" dirty="0">
                <a:effectLst/>
                <a:latin typeface="-apple-system"/>
              </a:rPr>
              <a:t>EVITA medium HSM</a:t>
            </a:r>
            <a:endParaRPr lang="en-US" altLang="ja-JP" sz="1600" b="0" i="0" dirty="0">
              <a:effectLst/>
              <a:latin typeface="-apple-system"/>
            </a:endParaRPr>
          </a:p>
          <a:p>
            <a:pPr algn="l">
              <a:buFont typeface="Arial" panose="020B0604020202020204" pitchFamily="34" charset="0"/>
              <a:buChar char="•"/>
            </a:pPr>
            <a:r>
              <a:rPr lang="en-US" altLang="ja-JP" sz="1600" b="1" i="0" dirty="0">
                <a:effectLst/>
                <a:latin typeface="-apple-system"/>
              </a:rPr>
              <a:t>EVITA light HSM</a:t>
            </a:r>
          </a:p>
          <a:p>
            <a:pPr algn="l">
              <a:buFont typeface="Arial" panose="020B0604020202020204" pitchFamily="34" charset="0"/>
              <a:buChar char="•"/>
            </a:pPr>
            <a:endParaRPr lang="en-US" altLang="ja-JP" sz="120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r>
              <a:rPr lang="zh-CN" altLang="en-US" sz="1200" b="0" i="0" dirty="0">
                <a:solidFill>
                  <a:schemeClr val="tx1"/>
                </a:solidFill>
                <a:effectLst/>
                <a:latin typeface="-apple-system"/>
              </a:rPr>
              <a:t>表中可见，</a:t>
            </a:r>
            <a:r>
              <a:rPr lang="en-US" altLang="zh-CN" sz="1200" b="0" i="0" dirty="0">
                <a:solidFill>
                  <a:schemeClr val="tx1"/>
                </a:solidFill>
                <a:effectLst/>
                <a:latin typeface="-apple-system"/>
              </a:rPr>
              <a:t>Full</a:t>
            </a:r>
            <a:r>
              <a:rPr lang="zh-CN" altLang="en-US" sz="1200" b="0" i="0" dirty="0">
                <a:solidFill>
                  <a:schemeClr val="tx1"/>
                </a:solidFill>
                <a:effectLst/>
                <a:latin typeface="-apple-system"/>
              </a:rPr>
              <a:t>和</a:t>
            </a:r>
            <a:r>
              <a:rPr lang="en-US" altLang="zh-CN" sz="1200" b="0" i="0" dirty="0">
                <a:solidFill>
                  <a:schemeClr val="tx1"/>
                </a:solidFill>
                <a:effectLst/>
                <a:latin typeface="-apple-system"/>
              </a:rPr>
              <a:t>Medium</a:t>
            </a:r>
            <a:r>
              <a:rPr lang="zh-CN" altLang="en-US" sz="1200" b="0" i="0" dirty="0">
                <a:solidFill>
                  <a:schemeClr val="tx1"/>
                </a:solidFill>
                <a:effectLst/>
                <a:latin typeface="-apple-system"/>
              </a:rPr>
              <a:t>的主要差别在于是否硬件支持非对称加密的加速。而</a:t>
            </a:r>
            <a:r>
              <a:rPr lang="en-US" altLang="zh-CN" sz="1200" b="0" i="0" dirty="0">
                <a:solidFill>
                  <a:schemeClr val="tx1"/>
                </a:solidFill>
                <a:effectLst/>
                <a:latin typeface="-apple-system"/>
              </a:rPr>
              <a:t>Medium</a:t>
            </a:r>
            <a:r>
              <a:rPr lang="zh-CN" altLang="en-US" sz="1200" b="0" i="0" dirty="0">
                <a:solidFill>
                  <a:schemeClr val="tx1"/>
                </a:solidFill>
                <a:effectLst/>
                <a:latin typeface="-apple-system"/>
              </a:rPr>
              <a:t>和</a:t>
            </a:r>
            <a:r>
              <a:rPr lang="en-US" altLang="zh-CN" sz="1200" b="0" i="0" dirty="0">
                <a:solidFill>
                  <a:schemeClr val="tx1"/>
                </a:solidFill>
                <a:effectLst/>
                <a:latin typeface="-apple-system"/>
              </a:rPr>
              <a:t>Light</a:t>
            </a:r>
            <a:r>
              <a:rPr lang="zh-CN" altLang="en-US" sz="1200" b="0" i="0" dirty="0">
                <a:solidFill>
                  <a:schemeClr val="tx1"/>
                </a:solidFill>
                <a:effectLst/>
                <a:latin typeface="-apple-system"/>
              </a:rPr>
              <a:t>主要差别在于是否有独立的计算存储资源以及是否具有随机数生成器。</a:t>
            </a:r>
            <a:endParaRPr lang="en-US" altLang="ja-JP" sz="1600" b="0" i="0" dirty="0">
              <a:solidFill>
                <a:schemeClr val="tx1"/>
              </a:solidFill>
              <a:effectLst/>
              <a:latin typeface="-apple-system"/>
            </a:endParaRPr>
          </a:p>
          <a:p>
            <a:pPr marL="0" indent="0" algn="just">
              <a:buNone/>
            </a:pPr>
            <a:endParaRPr lang="zh-CN" altLang="en-US" sz="1600" dirty="0">
              <a:latin typeface="ＭＳ Ｐゴシック" panose="020B0600070205080204" pitchFamily="50" charset="-128"/>
              <a:ea typeface="ＭＳ Ｐゴシック" panose="020B0600070205080204" pitchFamily="50" charset="-128"/>
            </a:endParaRPr>
          </a:p>
        </p:txBody>
      </p:sp>
      <p:sp>
        <p:nvSpPr>
          <p:cNvPr id="386089" name="Rectangle 41"/>
          <p:cNvSpPr>
            <a:spLocks noGrp="1" noChangeArrowheads="1"/>
          </p:cNvSpPr>
          <p:nvPr>
            <p:ph type="title"/>
          </p:nvPr>
        </p:nvSpPr>
        <p:spPr/>
        <p:txBody>
          <a:bodyPr/>
          <a:lstStyle/>
          <a:p>
            <a:r>
              <a:rPr lang="en-US" altLang="ja-JP" dirty="0">
                <a:latin typeface="ＭＳ Ｐゴシック" panose="020B0600070205080204" pitchFamily="50" charset="-128"/>
                <a:ea typeface="ＭＳ Ｐゴシック" panose="020B0600070205080204" pitchFamily="50" charset="-128"/>
              </a:rPr>
              <a:t>EVITA</a:t>
            </a:r>
            <a:r>
              <a:rPr lang="ja-JP" altLang="en-US" dirty="0">
                <a:latin typeface="ＭＳ Ｐゴシック" panose="020B0600070205080204" pitchFamily="50" charset="-128"/>
                <a:ea typeface="ＭＳ Ｐゴシック" panose="020B0600070205080204" pitchFamily="50" charset="-128"/>
              </a:rPr>
              <a:t>中</a:t>
            </a:r>
            <a:r>
              <a:rPr lang="en-US" altLang="ja-JP" dirty="0">
                <a:latin typeface="ＭＳ Ｐゴシック" panose="020B0600070205080204" pitchFamily="50" charset="-128"/>
                <a:ea typeface="ＭＳ Ｐゴシック" panose="020B0600070205080204" pitchFamily="50" charset="-128"/>
              </a:rPr>
              <a:t>HSM</a:t>
            </a:r>
            <a:r>
              <a:rPr lang="ja-JP" altLang="en-US" dirty="0">
                <a:latin typeface="ＭＳ Ｐゴシック" panose="020B0600070205080204" pitchFamily="50" charset="-128"/>
                <a:ea typeface="ＭＳ Ｐゴシック" panose="020B0600070205080204" pitchFamily="50" charset="-128"/>
              </a:rPr>
              <a:t>的分级</a:t>
            </a:r>
            <a:endParaRPr lang="en-US" altLang="ja-JP" dirty="0">
              <a:latin typeface="ＭＳ Ｐゴシック" panose="020B0600070205080204" pitchFamily="50" charset="-128"/>
              <a:ea typeface="ＭＳ Ｐゴシック" panose="020B0600070205080204" pitchFamily="50" charset="-128"/>
            </a:endParaRP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3</a:t>
            </a:fld>
            <a:endParaRPr lang="de-DE" altLang="ja-JP"/>
          </a:p>
        </p:txBody>
      </p:sp>
      <p:pic>
        <p:nvPicPr>
          <p:cNvPr id="1028" name="Picture 4">
            <a:extLst>
              <a:ext uri="{FF2B5EF4-FFF2-40B4-BE49-F238E27FC236}">
                <a16:creationId xmlns:a16="http://schemas.microsoft.com/office/drawing/2014/main" id="{94A7AEA2-EC16-9B3E-CEB1-509F660A59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 y="2089943"/>
            <a:ext cx="9144000" cy="3152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471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168275" y="869950"/>
            <a:ext cx="8975725" cy="5592763"/>
          </a:xfrm>
        </p:spPr>
        <p:txBody>
          <a:bodyPr/>
          <a:lstStyle/>
          <a:p>
            <a:r>
              <a:rPr lang="ja-JP" altLang="en-US" sz="1400" b="1" i="0" dirty="0">
                <a:solidFill>
                  <a:srgbClr val="4F4F4F"/>
                </a:solidFill>
                <a:effectLst/>
                <a:latin typeface="PingFang SC"/>
              </a:rPr>
              <a:t>英飞凌</a:t>
            </a:r>
            <a:r>
              <a:rPr lang="en-US" altLang="ja-JP" sz="1400" b="1" i="0" dirty="0">
                <a:solidFill>
                  <a:srgbClr val="4F4F4F"/>
                </a:solidFill>
                <a:effectLst/>
                <a:latin typeface="PingFang SC"/>
              </a:rPr>
              <a:t>AURIX</a:t>
            </a:r>
            <a:r>
              <a:rPr lang="ja-JP" altLang="en-US" sz="1400" b="1" i="0" dirty="0">
                <a:solidFill>
                  <a:srgbClr val="4F4F4F"/>
                </a:solidFill>
                <a:effectLst/>
                <a:latin typeface="PingFang SC"/>
              </a:rPr>
              <a:t>系列</a:t>
            </a:r>
            <a:r>
              <a:rPr lang="en-US" altLang="ja-JP" sz="1400" b="0" i="0" dirty="0">
                <a:solidFill>
                  <a:srgbClr val="4D4D4D"/>
                </a:solidFill>
                <a:effectLst/>
                <a:latin typeface="-apple-system"/>
              </a:rPr>
              <a:t>TC397</a:t>
            </a:r>
            <a:r>
              <a:rPr lang="ja-JP" altLang="en-US" sz="1800" i="0" dirty="0">
                <a:solidFill>
                  <a:srgbClr val="4D4D4D"/>
                </a:solidFill>
                <a:effectLst/>
                <a:latin typeface="ＭＳ Ｐゴシック" panose="020B0600070205080204" pitchFamily="50" charset="-128"/>
                <a:ea typeface="ＭＳ Ｐゴシック" panose="020B0600070205080204" pitchFamily="50" charset="-128"/>
              </a:rPr>
              <a:t>：</a:t>
            </a:r>
          </a:p>
          <a:p>
            <a:pPr algn="l">
              <a:buFont typeface="Arial" panose="020B0604020202020204" pitchFamily="34" charset="0"/>
              <a:buChar char="•"/>
            </a:pPr>
            <a:endParaRPr lang="en-US" altLang="ja-JP" sz="120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ja-JP" sz="1200" b="0" i="0" dirty="0">
              <a:effectLst/>
              <a:latin typeface="-apple-system"/>
            </a:endParaRPr>
          </a:p>
          <a:p>
            <a:pPr algn="l">
              <a:buFont typeface="Arial" panose="020B0604020202020204" pitchFamily="34" charset="0"/>
              <a:buChar char="•"/>
            </a:pPr>
            <a:endParaRPr lang="en-US" altLang="ja-JP" sz="1200" b="0" dirty="0">
              <a:latin typeface="-apple-system"/>
            </a:endParaRPr>
          </a:p>
          <a:p>
            <a:pPr algn="l">
              <a:buFont typeface="Arial" panose="020B0604020202020204" pitchFamily="34" charset="0"/>
              <a:buChar char="•"/>
            </a:pPr>
            <a:endParaRPr lang="en-US" altLang="zh-CN" sz="1200" b="0" i="0" dirty="0">
              <a:solidFill>
                <a:schemeClr val="tx1"/>
              </a:solidFill>
              <a:effectLst/>
              <a:latin typeface="-apple-system"/>
            </a:endParaRPr>
          </a:p>
          <a:p>
            <a:pPr algn="l">
              <a:buFont typeface="Arial" panose="020B0604020202020204" pitchFamily="34" charset="0"/>
              <a:buChar char="•"/>
            </a:pPr>
            <a:endParaRPr lang="en-US" altLang="zh-CN" sz="1200" b="0" dirty="0">
              <a:solidFill>
                <a:schemeClr val="tx1"/>
              </a:solidFill>
              <a:latin typeface="-apple-system"/>
            </a:endParaRPr>
          </a:p>
          <a:p>
            <a:pPr algn="l">
              <a:buFont typeface="Arial" panose="020B0604020202020204" pitchFamily="34" charset="0"/>
              <a:buChar char="•"/>
            </a:pPr>
            <a:endParaRPr lang="en-US" altLang="zh-CN" sz="1200" b="0" i="0" dirty="0">
              <a:solidFill>
                <a:schemeClr val="tx1"/>
              </a:solidFill>
              <a:effectLst/>
              <a:latin typeface="-apple-system"/>
            </a:endParaRPr>
          </a:p>
          <a:p>
            <a:pPr algn="l">
              <a:buFont typeface="Arial" panose="020B0604020202020204" pitchFamily="34" charset="0"/>
              <a:buChar char="•"/>
            </a:pPr>
            <a:endParaRPr lang="en-US" altLang="zh-CN" sz="1200" b="0" dirty="0">
              <a:solidFill>
                <a:schemeClr val="tx1"/>
              </a:solidFill>
              <a:latin typeface="-apple-system"/>
            </a:endParaRPr>
          </a:p>
          <a:p>
            <a:pPr algn="l">
              <a:buFont typeface="Arial" panose="020B0604020202020204" pitchFamily="34" charset="0"/>
              <a:buChar char="•"/>
            </a:pPr>
            <a:endParaRPr lang="en-US" altLang="zh-CN" sz="1200" b="0" i="0" dirty="0">
              <a:solidFill>
                <a:schemeClr val="tx1"/>
              </a:solidFill>
              <a:effectLst/>
              <a:latin typeface="-apple-system"/>
            </a:endParaRPr>
          </a:p>
          <a:p>
            <a:pPr algn="l">
              <a:buFont typeface="Arial" panose="020B0604020202020204" pitchFamily="34" charset="0"/>
              <a:buChar char="•"/>
            </a:pPr>
            <a:endParaRPr lang="en-US" altLang="zh-CN" sz="1200" b="0" i="0" dirty="0">
              <a:solidFill>
                <a:schemeClr val="tx1"/>
              </a:solidFill>
              <a:effectLst/>
              <a:latin typeface="-apple-system"/>
            </a:endParaRPr>
          </a:p>
          <a:p>
            <a:pPr algn="l">
              <a:buFont typeface="Arial" panose="020B0604020202020204" pitchFamily="34" charset="0"/>
              <a:buChar char="•"/>
            </a:pPr>
            <a:r>
              <a:rPr lang="en-US" altLang="ja-JP" sz="1200" i="0" dirty="0">
                <a:solidFill>
                  <a:schemeClr val="tx1"/>
                </a:solidFill>
                <a:effectLst/>
                <a:latin typeface="-apple-system"/>
              </a:rPr>
              <a:t>HSM</a:t>
            </a:r>
            <a:r>
              <a:rPr lang="ja-JP" altLang="en-US" sz="1200" i="0" dirty="0">
                <a:solidFill>
                  <a:schemeClr val="tx1"/>
                </a:solidFill>
                <a:effectLst/>
                <a:latin typeface="-apple-system"/>
              </a:rPr>
              <a:t>有一个基于</a:t>
            </a:r>
            <a:r>
              <a:rPr lang="en-US" altLang="ja-JP" sz="1200" i="0" dirty="0">
                <a:solidFill>
                  <a:schemeClr val="tx1"/>
                </a:solidFill>
                <a:effectLst/>
                <a:latin typeface="-apple-system"/>
              </a:rPr>
              <a:t>ARM Cortex-M3</a:t>
            </a:r>
            <a:r>
              <a:rPr lang="ja-JP" altLang="en-US" sz="1200" i="0" dirty="0">
                <a:solidFill>
                  <a:schemeClr val="tx1"/>
                </a:solidFill>
                <a:effectLst/>
                <a:latin typeface="-apple-system"/>
              </a:rPr>
              <a:t>的</a:t>
            </a:r>
            <a:r>
              <a:rPr lang="en-US" altLang="ja-JP" sz="1200" i="0" dirty="0">
                <a:solidFill>
                  <a:schemeClr val="tx1"/>
                </a:solidFill>
                <a:effectLst/>
                <a:latin typeface="-apple-system"/>
              </a:rPr>
              <a:t>CPU</a:t>
            </a:r>
            <a:r>
              <a:rPr lang="ja-JP" altLang="en-US" sz="1200" i="0" dirty="0">
                <a:solidFill>
                  <a:schemeClr val="tx1"/>
                </a:solidFill>
                <a:effectLst/>
                <a:latin typeface="-apple-system"/>
              </a:rPr>
              <a:t>，有随机数生成器</a:t>
            </a:r>
            <a:r>
              <a:rPr lang="en-US" altLang="ja-JP" sz="1200" i="0" dirty="0">
                <a:solidFill>
                  <a:schemeClr val="tx1"/>
                </a:solidFill>
                <a:effectLst/>
                <a:latin typeface="-apple-system"/>
              </a:rPr>
              <a:t>TRNG</a:t>
            </a:r>
            <a:r>
              <a:rPr lang="ja-JP" altLang="en-US" sz="1200" i="0" dirty="0">
                <a:solidFill>
                  <a:schemeClr val="tx1"/>
                </a:solidFill>
                <a:effectLst/>
                <a:latin typeface="-apple-system"/>
              </a:rPr>
              <a:t>，和</a:t>
            </a:r>
            <a:r>
              <a:rPr lang="en-US" altLang="ja-JP" sz="1200" i="0" dirty="0">
                <a:solidFill>
                  <a:schemeClr val="tx1"/>
                </a:solidFill>
                <a:effectLst/>
                <a:latin typeface="-apple-system"/>
              </a:rPr>
              <a:t>AES</a:t>
            </a:r>
            <a:r>
              <a:rPr lang="ja-JP" altLang="en-US" sz="1200" i="0" dirty="0">
                <a:solidFill>
                  <a:schemeClr val="tx1"/>
                </a:solidFill>
                <a:effectLst/>
                <a:latin typeface="-apple-system"/>
              </a:rPr>
              <a:t>、</a:t>
            </a:r>
            <a:r>
              <a:rPr lang="en-US" altLang="ja-JP" sz="1200" i="0" dirty="0">
                <a:solidFill>
                  <a:schemeClr val="tx1"/>
                </a:solidFill>
                <a:effectLst/>
                <a:latin typeface="-apple-system"/>
              </a:rPr>
              <a:t>Hash</a:t>
            </a:r>
            <a:r>
              <a:rPr lang="ja-JP" altLang="en-US" sz="1200" i="0" dirty="0">
                <a:solidFill>
                  <a:schemeClr val="tx1"/>
                </a:solidFill>
                <a:effectLst/>
                <a:latin typeface="-apple-system"/>
              </a:rPr>
              <a:t>、</a:t>
            </a:r>
            <a:r>
              <a:rPr lang="en-US" altLang="ja-JP" sz="1200" i="0" dirty="0">
                <a:solidFill>
                  <a:schemeClr val="tx1"/>
                </a:solidFill>
                <a:effectLst/>
                <a:latin typeface="-apple-system"/>
              </a:rPr>
              <a:t>PKC</a:t>
            </a:r>
            <a:r>
              <a:rPr lang="ja-JP" altLang="en-US" sz="1200" i="0" dirty="0">
                <a:solidFill>
                  <a:schemeClr val="tx1"/>
                </a:solidFill>
                <a:effectLst/>
                <a:latin typeface="-apple-system"/>
              </a:rPr>
              <a:t>（公钥加密整数）算法的硬件加速器，以及中断、</a:t>
            </a:r>
            <a:r>
              <a:rPr lang="en-US" altLang="ja-JP" sz="1200" i="0" dirty="0">
                <a:solidFill>
                  <a:schemeClr val="tx1"/>
                </a:solidFill>
                <a:effectLst/>
                <a:latin typeface="-apple-system"/>
              </a:rPr>
              <a:t>Timer</a:t>
            </a:r>
            <a:r>
              <a:rPr lang="ja-JP" altLang="en-US" sz="1200" i="0" dirty="0">
                <a:solidFill>
                  <a:schemeClr val="tx1"/>
                </a:solidFill>
                <a:effectLst/>
                <a:latin typeface="-apple-system"/>
              </a:rPr>
              <a:t>等组成部分。</a:t>
            </a:r>
            <a:endParaRPr lang="zh-CN" altLang="en-US" sz="2000" dirty="0">
              <a:solidFill>
                <a:schemeClr val="tx1"/>
              </a:solidFill>
              <a:latin typeface="ＭＳ Ｐゴシック" panose="020B0600070205080204" pitchFamily="50" charset="-128"/>
              <a:ea typeface="ＭＳ Ｐゴシック" panose="020B0600070205080204" pitchFamily="50" charset="-128"/>
            </a:endParaRPr>
          </a:p>
        </p:txBody>
      </p:sp>
      <p:sp>
        <p:nvSpPr>
          <p:cNvPr id="386089" name="Rectangle 41"/>
          <p:cNvSpPr>
            <a:spLocks noGrp="1" noChangeArrowheads="1"/>
          </p:cNvSpPr>
          <p:nvPr>
            <p:ph type="title"/>
          </p:nvPr>
        </p:nvSpPr>
        <p:spPr/>
        <p:txBody>
          <a:bodyPr/>
          <a:lstStyle/>
          <a:p>
            <a:r>
              <a:rPr lang="en-US" altLang="ja-JP" dirty="0">
                <a:latin typeface="ＭＳ Ｐゴシック" panose="020B0600070205080204" pitchFamily="50" charset="-128"/>
                <a:ea typeface="ＭＳ Ｐゴシック" panose="020B0600070205080204" pitchFamily="50" charset="-128"/>
              </a:rPr>
              <a:t>HSM</a:t>
            </a:r>
            <a:r>
              <a:rPr lang="ja-JP" altLang="en-US" dirty="0">
                <a:latin typeface="ＭＳ Ｐゴシック" panose="020B0600070205080204" pitchFamily="50" charset="-128"/>
                <a:ea typeface="ＭＳ Ｐゴシック" panose="020B0600070205080204" pitchFamily="50" charset="-128"/>
              </a:rPr>
              <a:t>的架构图</a:t>
            </a:r>
            <a:endParaRPr lang="en-US" altLang="ja-JP" dirty="0">
              <a:latin typeface="ＭＳ Ｐゴシック" panose="020B0600070205080204" pitchFamily="50" charset="-128"/>
              <a:ea typeface="ＭＳ Ｐゴシック" panose="020B0600070205080204" pitchFamily="50" charset="-128"/>
            </a:endParaRP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pic>
        <p:nvPicPr>
          <p:cNvPr id="2050" name="Picture 2">
            <a:extLst>
              <a:ext uri="{FF2B5EF4-FFF2-40B4-BE49-F238E27FC236}">
                <a16:creationId xmlns:a16="http://schemas.microsoft.com/office/drawing/2014/main" id="{8F88FCAC-4990-4B67-4033-6C82FC4FA6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55" y="1124744"/>
            <a:ext cx="7560840" cy="4729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5481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82550" y="632618"/>
            <a:ext cx="8975725" cy="5592763"/>
          </a:xfrm>
        </p:spPr>
        <p:txBody>
          <a:bodyPr>
            <a:noAutofit/>
          </a:bodyPr>
          <a:lstStyle/>
          <a:p>
            <a:r>
              <a:rPr lang="en-US" altLang="zh-CN" sz="1800" b="1" i="0" dirty="0">
                <a:effectLst/>
                <a:latin typeface="-apple-system"/>
              </a:rPr>
              <a:t>HSM</a:t>
            </a:r>
            <a:r>
              <a:rPr lang="zh-CN" altLang="en-US" sz="1800" b="1" i="0" dirty="0">
                <a:effectLst/>
                <a:latin typeface="-apple-system"/>
              </a:rPr>
              <a:t>硬件模块</a:t>
            </a:r>
            <a:endParaRPr lang="en-US" altLang="zh-CN" sz="1800" b="1" i="0" dirty="0">
              <a:effectLst/>
              <a:latin typeface="-apple-system"/>
            </a:endParaRPr>
          </a:p>
          <a:p>
            <a:pPr marL="0" indent="0">
              <a:lnSpc>
                <a:spcPct val="150000"/>
              </a:lnSpc>
              <a:buNone/>
            </a:pPr>
            <a:r>
              <a:rPr lang="zh-CN" altLang="en-US" sz="900" b="0" i="0" dirty="0">
                <a:effectLst/>
                <a:latin typeface="-apple-system"/>
              </a:rPr>
              <a:t>         </a:t>
            </a:r>
            <a:r>
              <a:rPr lang="zh-CN" altLang="en-US" sz="1100" b="0" dirty="0">
                <a:solidFill>
                  <a:schemeClr val="tx1"/>
                </a:solidFill>
                <a:latin typeface="-apple-system"/>
              </a:rPr>
              <a:t>实时性能和加密方法开销的要求相互冲突，仅仅通过软件无法解决。因此，一个显而易见的解决方案是使用专门的硬件，这些硬件可以与主处理器并行计算适当算法或者其中大部分。然后，</a:t>
            </a:r>
            <a:r>
              <a:rPr lang="en-US" altLang="zh-CN" sz="1100" b="0" dirty="0">
                <a:solidFill>
                  <a:schemeClr val="tx1"/>
                </a:solidFill>
                <a:latin typeface="-apple-system"/>
              </a:rPr>
              <a:t>AUTOSAR CSM</a:t>
            </a:r>
            <a:r>
              <a:rPr lang="zh-CN" altLang="en-US" sz="1100" b="0" dirty="0">
                <a:solidFill>
                  <a:schemeClr val="tx1"/>
                </a:solidFill>
                <a:latin typeface="-apple-system"/>
              </a:rPr>
              <a:t>及相关的密码库仅负责将请求传递给该硬件，并在主功能中循环检查结果是否可用。过去十年里，在制造商的软件计划（</a:t>
            </a:r>
            <a:r>
              <a:rPr lang="en-US" altLang="zh-CN" sz="1100" b="0" dirty="0">
                <a:solidFill>
                  <a:schemeClr val="tx1"/>
                </a:solidFill>
                <a:latin typeface="-apple-system"/>
              </a:rPr>
              <a:t>HIS</a:t>
            </a:r>
            <a:r>
              <a:rPr lang="zh-CN" altLang="en-US" sz="1100" b="0" dirty="0">
                <a:solidFill>
                  <a:schemeClr val="tx1"/>
                </a:solidFill>
                <a:latin typeface="-apple-system"/>
              </a:rPr>
              <a:t>）里，这些硬件协处理器中的第一批被指定为“安全硬件扩展”（</a:t>
            </a:r>
            <a:r>
              <a:rPr lang="en-US" altLang="zh-CN" sz="1100" b="0" dirty="0">
                <a:solidFill>
                  <a:schemeClr val="tx1"/>
                </a:solidFill>
                <a:latin typeface="-apple-system"/>
              </a:rPr>
              <a:t>SHE)</a:t>
            </a:r>
            <a:r>
              <a:rPr lang="zh-CN" altLang="en-US" sz="1100" b="0" dirty="0">
                <a:solidFill>
                  <a:schemeClr val="tx1"/>
                </a:solidFill>
                <a:latin typeface="-apple-system"/>
              </a:rPr>
              <a:t>。而在密码算法中规范仍限于在不同模式下实现</a:t>
            </a:r>
            <a:r>
              <a:rPr lang="en-US" altLang="zh-CN" sz="1100" b="0" dirty="0">
                <a:solidFill>
                  <a:schemeClr val="tx1"/>
                </a:solidFill>
                <a:latin typeface="-apple-system"/>
              </a:rPr>
              <a:t>AES-128</a:t>
            </a:r>
            <a:r>
              <a:rPr lang="zh-CN" altLang="en-US" sz="1100" b="0" dirty="0">
                <a:solidFill>
                  <a:schemeClr val="tx1"/>
                </a:solidFill>
                <a:latin typeface="-apple-system"/>
              </a:rPr>
              <a:t>。最近的发展显示，由于存在大量的可能情况，纯硬件协处理器常常是有限的，因此并不理想。</a:t>
            </a:r>
            <a:endParaRPr lang="en-US" altLang="zh-CN" sz="1050" b="1" i="0" dirty="0">
              <a:effectLst/>
              <a:latin typeface="-apple-system"/>
            </a:endParaRPr>
          </a:p>
          <a:p>
            <a:pPr marL="0" indent="0">
              <a:lnSpc>
                <a:spcPct val="150000"/>
              </a:lnSpc>
              <a:buNone/>
            </a:pPr>
            <a:r>
              <a:rPr lang="zh-CN" altLang="en-US" sz="1050" b="0" i="0" dirty="0">
                <a:solidFill>
                  <a:srgbClr val="4D4D4D"/>
                </a:solidFill>
                <a:effectLst/>
                <a:latin typeface="-apple-system"/>
              </a:rPr>
              <a:t>       </a:t>
            </a:r>
            <a:r>
              <a:rPr lang="zh-CN" altLang="en-US" sz="1100" b="0" dirty="0">
                <a:solidFill>
                  <a:schemeClr val="tx1"/>
                </a:solidFill>
                <a:latin typeface="-apple-system"/>
              </a:rPr>
              <a:t>结果出现了所谓的硬件安全模块（</a:t>
            </a:r>
            <a:r>
              <a:rPr lang="en-US" altLang="zh-CN" sz="1100" b="0" dirty="0">
                <a:solidFill>
                  <a:schemeClr val="tx1"/>
                </a:solidFill>
                <a:latin typeface="-apple-system"/>
              </a:rPr>
              <a:t>HSM</a:t>
            </a:r>
            <a:r>
              <a:rPr lang="zh-CN" altLang="en-US" sz="1100" b="0" dirty="0">
                <a:solidFill>
                  <a:schemeClr val="tx1"/>
                </a:solidFill>
                <a:latin typeface="-apple-system"/>
              </a:rPr>
              <a:t>）趋势。它能够访问主机的所有硬件。在运行时实现系统的安全、认证启动或主机监测。专用数据闪存可以用来存储秘钥，主机系统无法随意访问。这意味着主机可以请求</a:t>
            </a:r>
            <a:r>
              <a:rPr lang="en-US" altLang="zh-CN" sz="1100" b="0" dirty="0">
                <a:solidFill>
                  <a:schemeClr val="tx1"/>
                </a:solidFill>
                <a:latin typeface="-apple-system"/>
              </a:rPr>
              <a:t>HSM</a:t>
            </a:r>
            <a:r>
              <a:rPr lang="zh-CN" altLang="en-US" sz="1100" b="0" dirty="0">
                <a:solidFill>
                  <a:schemeClr val="tx1"/>
                </a:solidFill>
                <a:latin typeface="-apple-system"/>
              </a:rPr>
              <a:t>执行加密操作，而密钥无需离开</a:t>
            </a:r>
            <a:r>
              <a:rPr lang="en-US" altLang="zh-CN" sz="1100" b="0" dirty="0">
                <a:solidFill>
                  <a:schemeClr val="tx1"/>
                </a:solidFill>
                <a:latin typeface="-apple-system"/>
              </a:rPr>
              <a:t>HMS</a:t>
            </a:r>
            <a:r>
              <a:rPr lang="zh-CN" altLang="en-US" sz="1100" b="0" dirty="0">
                <a:solidFill>
                  <a:schemeClr val="tx1"/>
                </a:solidFill>
                <a:latin typeface="-apple-system"/>
              </a:rPr>
              <a:t>。</a:t>
            </a:r>
            <a:r>
              <a:rPr lang="en-US" altLang="zh-CN" sz="1100" b="0" dirty="0">
                <a:solidFill>
                  <a:schemeClr val="tx1"/>
                </a:solidFill>
                <a:latin typeface="-apple-system"/>
              </a:rPr>
              <a:t>HSM</a:t>
            </a:r>
            <a:r>
              <a:rPr lang="zh-CN" altLang="en-US" sz="1100" b="0" dirty="0">
                <a:solidFill>
                  <a:schemeClr val="tx1"/>
                </a:solidFill>
                <a:latin typeface="-apple-system"/>
              </a:rPr>
              <a:t>的特殊优点是它是可自由编程的。作为一个独立的微控制器，</a:t>
            </a:r>
            <a:r>
              <a:rPr lang="en-US" altLang="zh-CN" sz="1100" b="0" dirty="0">
                <a:solidFill>
                  <a:schemeClr val="tx1"/>
                </a:solidFill>
                <a:latin typeface="-apple-system"/>
              </a:rPr>
              <a:t>HSM</a:t>
            </a:r>
            <a:r>
              <a:rPr lang="zh-CN" altLang="en-US" sz="1100" b="0" dirty="0">
                <a:solidFill>
                  <a:schemeClr val="tx1"/>
                </a:solidFill>
                <a:latin typeface="-apple-system"/>
              </a:rPr>
              <a:t>能够运行为当前用例优化的任何程序代码。这使得其安全性要求比简单的协处理器更高。</a:t>
            </a:r>
            <a:endParaRPr lang="en-US" altLang="zh-CN" sz="1200" b="1" i="0" dirty="0">
              <a:effectLst/>
              <a:latin typeface="-apple-system"/>
            </a:endParaRPr>
          </a:p>
          <a:p>
            <a:r>
              <a:rPr lang="en-US" altLang="ja-JP" sz="1800" dirty="0">
                <a:latin typeface="-apple-system"/>
              </a:rPr>
              <a:t>HSM</a:t>
            </a:r>
            <a:r>
              <a:rPr lang="zh-CN" altLang="en-US" sz="1800" dirty="0">
                <a:latin typeface="-apple-system"/>
              </a:rPr>
              <a:t>软件</a:t>
            </a:r>
            <a:r>
              <a:rPr lang="ja-JP" altLang="en-US" sz="1800" dirty="0">
                <a:latin typeface="-apple-system"/>
              </a:rPr>
              <a:t>实现</a:t>
            </a:r>
            <a:endParaRPr lang="en-US" altLang="ja-JP" sz="1800" dirty="0">
              <a:latin typeface="-apple-system"/>
            </a:endParaRPr>
          </a:p>
          <a:p>
            <a:pPr marL="0" indent="0" algn="l">
              <a:lnSpc>
                <a:spcPct val="150000"/>
              </a:lnSpc>
              <a:buNone/>
            </a:pPr>
            <a:r>
              <a:rPr lang="zh-CN" altLang="en-US" sz="1200" b="0" dirty="0">
                <a:solidFill>
                  <a:schemeClr val="tx1"/>
                </a:solidFill>
                <a:latin typeface="-apple-system"/>
              </a:rPr>
              <a:t>         </a:t>
            </a:r>
            <a:r>
              <a:rPr lang="zh-CN" altLang="en-US" sz="1100" b="0" dirty="0">
                <a:solidFill>
                  <a:schemeClr val="tx1"/>
                </a:solidFill>
                <a:latin typeface="-apple-system"/>
              </a:rPr>
              <a:t>仅在</a:t>
            </a:r>
            <a:r>
              <a:rPr lang="en-US" altLang="zh-CN" sz="1100" b="0" dirty="0">
                <a:solidFill>
                  <a:schemeClr val="tx1"/>
                </a:solidFill>
                <a:latin typeface="-apple-system"/>
              </a:rPr>
              <a:t>HSM</a:t>
            </a:r>
            <a:r>
              <a:rPr lang="zh-CN" altLang="en-US" sz="1100" b="0" dirty="0">
                <a:solidFill>
                  <a:schemeClr val="tx1"/>
                </a:solidFill>
                <a:latin typeface="-apple-system"/>
              </a:rPr>
              <a:t>上建立良好的</a:t>
            </a:r>
            <a:r>
              <a:rPr lang="en-US" altLang="zh-CN" sz="1100" b="0" dirty="0">
                <a:solidFill>
                  <a:schemeClr val="tx1"/>
                </a:solidFill>
                <a:latin typeface="-apple-system"/>
              </a:rPr>
              <a:t>AUTOSAR</a:t>
            </a:r>
            <a:r>
              <a:rPr lang="zh-CN" altLang="en-US" sz="1100" b="0" dirty="0">
                <a:solidFill>
                  <a:schemeClr val="tx1"/>
                </a:solidFill>
                <a:latin typeface="-apple-system"/>
              </a:rPr>
              <a:t>标准软件，使用标准</a:t>
            </a:r>
            <a:r>
              <a:rPr lang="en-US" altLang="zh-CN" sz="1100" b="0" dirty="0">
                <a:solidFill>
                  <a:schemeClr val="tx1"/>
                </a:solidFill>
                <a:latin typeface="-apple-system"/>
              </a:rPr>
              <a:t>AUTOSAR</a:t>
            </a:r>
            <a:r>
              <a:rPr lang="zh-CN" altLang="en-US" sz="1100" b="0" dirty="0">
                <a:solidFill>
                  <a:schemeClr val="tx1"/>
                </a:solidFill>
                <a:latin typeface="-apple-system"/>
              </a:rPr>
              <a:t>方法将其与环境连接，似乎很不错。但因为各种原因，使得这种方式及其困难，所以</a:t>
            </a:r>
            <a:r>
              <a:rPr lang="en-US" altLang="ja-JP" sz="1100" b="0" dirty="0">
                <a:solidFill>
                  <a:schemeClr val="tx1"/>
                </a:solidFill>
                <a:latin typeface="-apple-system"/>
              </a:rPr>
              <a:t>HSM</a:t>
            </a:r>
            <a:r>
              <a:rPr lang="ja-JP" altLang="en-US" sz="1100" b="0" dirty="0">
                <a:solidFill>
                  <a:schemeClr val="tx1"/>
                </a:solidFill>
                <a:latin typeface="-apple-system"/>
              </a:rPr>
              <a:t>固件</a:t>
            </a:r>
            <a:r>
              <a:rPr lang="zh-CN" altLang="en-US" sz="1100" b="0" dirty="0">
                <a:solidFill>
                  <a:schemeClr val="tx1"/>
                </a:solidFill>
                <a:latin typeface="-apple-system"/>
              </a:rPr>
              <a:t>内部代码</a:t>
            </a:r>
            <a:r>
              <a:rPr lang="ja-JP" altLang="en-US" sz="1100" b="0" dirty="0">
                <a:solidFill>
                  <a:schemeClr val="tx1"/>
                </a:solidFill>
                <a:latin typeface="-apple-system"/>
              </a:rPr>
              <a:t>可以</a:t>
            </a:r>
            <a:r>
              <a:rPr lang="zh-CN" altLang="en-US" sz="1100" b="0" dirty="0">
                <a:solidFill>
                  <a:schemeClr val="tx1"/>
                </a:solidFill>
                <a:latin typeface="-apple-system"/>
              </a:rPr>
              <a:t>由开发者</a:t>
            </a:r>
            <a:r>
              <a:rPr lang="ja-JP" altLang="en-US" sz="1100" b="0" dirty="0">
                <a:solidFill>
                  <a:schemeClr val="tx1"/>
                </a:solidFill>
                <a:latin typeface="-apple-system"/>
              </a:rPr>
              <a:t>更自由地优化</a:t>
            </a:r>
            <a:r>
              <a:rPr lang="zh-CN" altLang="en-US" sz="1100" b="0" dirty="0">
                <a:solidFill>
                  <a:schemeClr val="tx1"/>
                </a:solidFill>
                <a:latin typeface="-apple-system"/>
              </a:rPr>
              <a:t>算法。</a:t>
            </a:r>
            <a:endParaRPr lang="en-US" altLang="zh-CN" sz="1100" b="0" dirty="0">
              <a:solidFill>
                <a:schemeClr val="tx1"/>
              </a:solidFill>
              <a:latin typeface="-apple-system"/>
            </a:endParaRPr>
          </a:p>
          <a:p>
            <a:pPr marL="0" indent="0" algn="l">
              <a:lnSpc>
                <a:spcPct val="150000"/>
              </a:lnSpc>
              <a:buNone/>
            </a:pPr>
            <a:r>
              <a:rPr lang="en-US" altLang="zh-CN" sz="1100" b="0" dirty="0">
                <a:solidFill>
                  <a:schemeClr val="tx1"/>
                </a:solidFill>
                <a:latin typeface="-apple-system"/>
              </a:rPr>
              <a:t>         HSM</a:t>
            </a:r>
            <a:r>
              <a:rPr lang="zh-CN" altLang="en-US" sz="1100" b="0" dirty="0">
                <a:solidFill>
                  <a:schemeClr val="tx1"/>
                </a:solidFill>
                <a:latin typeface="-apple-system"/>
              </a:rPr>
              <a:t>用例通常是典型的客户机</a:t>
            </a:r>
            <a:r>
              <a:rPr lang="en-US" altLang="zh-CN" sz="1100" b="0" dirty="0">
                <a:solidFill>
                  <a:schemeClr val="tx1"/>
                </a:solidFill>
                <a:latin typeface="-apple-system"/>
              </a:rPr>
              <a:t>-</a:t>
            </a:r>
            <a:r>
              <a:rPr lang="zh-CN" altLang="en-US" sz="1100" b="0" dirty="0">
                <a:solidFill>
                  <a:schemeClr val="tx1"/>
                </a:solidFill>
                <a:latin typeface="-apple-system"/>
              </a:rPr>
              <a:t>服务器模型：主机将一个或多个请求发送到</a:t>
            </a:r>
            <a:r>
              <a:rPr lang="en-US" altLang="zh-CN" sz="1100" b="0" dirty="0">
                <a:solidFill>
                  <a:schemeClr val="tx1"/>
                </a:solidFill>
                <a:latin typeface="-apple-system"/>
              </a:rPr>
              <a:t>HSM</a:t>
            </a:r>
            <a:r>
              <a:rPr lang="zh-CN" altLang="en-US" sz="1100" b="0" dirty="0">
                <a:solidFill>
                  <a:schemeClr val="tx1"/>
                </a:solidFill>
                <a:latin typeface="-apple-system"/>
              </a:rPr>
              <a:t>，在</a:t>
            </a:r>
            <a:r>
              <a:rPr lang="en-US" altLang="zh-CN" sz="1100" b="0" dirty="0">
                <a:solidFill>
                  <a:schemeClr val="tx1"/>
                </a:solidFill>
                <a:latin typeface="-apple-system"/>
              </a:rPr>
              <a:t>HSM</a:t>
            </a:r>
            <a:r>
              <a:rPr lang="zh-CN" altLang="en-US" sz="1100" b="0" dirty="0">
                <a:solidFill>
                  <a:schemeClr val="tx1"/>
                </a:solidFill>
                <a:latin typeface="-apple-system"/>
              </a:rPr>
              <a:t>中处理这些请求，并在结果可用时立即发出通知。但与传统的</a:t>
            </a:r>
            <a:r>
              <a:rPr lang="en-US" altLang="zh-CN" sz="1100" b="0" dirty="0">
                <a:solidFill>
                  <a:schemeClr val="tx1"/>
                </a:solidFill>
                <a:latin typeface="-apple-system"/>
              </a:rPr>
              <a:t>AUTOSAR</a:t>
            </a:r>
            <a:r>
              <a:rPr lang="zh-CN" altLang="en-US" sz="1100" b="0" dirty="0">
                <a:solidFill>
                  <a:schemeClr val="tx1"/>
                </a:solidFill>
                <a:latin typeface="-apple-system"/>
              </a:rPr>
              <a:t>系统不同，</a:t>
            </a:r>
            <a:r>
              <a:rPr lang="en-US" altLang="zh-CN" sz="1100" b="0" dirty="0">
                <a:solidFill>
                  <a:schemeClr val="tx1"/>
                </a:solidFill>
                <a:latin typeface="-apple-system"/>
              </a:rPr>
              <a:t>HSM</a:t>
            </a:r>
            <a:r>
              <a:rPr lang="zh-CN" altLang="en-US" sz="1100" b="0" dirty="0">
                <a:solidFill>
                  <a:schemeClr val="tx1"/>
                </a:solidFill>
                <a:latin typeface="-apple-system"/>
              </a:rPr>
              <a:t>上管理和后台任务的数量非常有限。</a:t>
            </a:r>
            <a:endParaRPr lang="en-US" altLang="ja-JP" sz="1100" b="0" dirty="0">
              <a:solidFill>
                <a:schemeClr val="tx1"/>
              </a:solidFill>
              <a:latin typeface="-apple-system"/>
            </a:endParaRPr>
          </a:p>
        </p:txBody>
      </p:sp>
      <p:sp>
        <p:nvSpPr>
          <p:cNvPr id="386089" name="Rectangle 41"/>
          <p:cNvSpPr>
            <a:spLocks noGrp="1" noChangeArrowheads="1"/>
          </p:cNvSpPr>
          <p:nvPr>
            <p:ph type="title"/>
          </p:nvPr>
        </p:nvSpPr>
        <p:spPr/>
        <p:txBody>
          <a:bodyPr/>
          <a:lstStyle/>
          <a:p>
            <a:r>
              <a:rPr lang="en-US" altLang="ja-JP" dirty="0">
                <a:latin typeface="ＭＳ Ｐゴシック" panose="020B0600070205080204" pitchFamily="50" charset="-128"/>
                <a:ea typeface="ＭＳ Ｐゴシック" panose="020B0600070205080204" pitchFamily="50" charset="-128"/>
              </a:rPr>
              <a:t>HSM</a:t>
            </a:r>
            <a:r>
              <a:rPr lang="zh-CN" altLang="en-US" dirty="0">
                <a:latin typeface="ＭＳ Ｐゴシック" panose="020B0600070205080204" pitchFamily="50" charset="-128"/>
                <a:ea typeface="ＭＳ Ｐゴシック" panose="020B0600070205080204" pitchFamily="50" charset="-128"/>
              </a:rPr>
              <a:t>的硬件与软件</a:t>
            </a:r>
            <a:endParaRPr lang="en-US" altLang="ja-JP" dirty="0">
              <a:latin typeface="ＭＳ Ｐゴシック" panose="020B0600070205080204" pitchFamily="50" charset="-128"/>
              <a:ea typeface="ＭＳ Ｐゴシック" panose="020B0600070205080204" pitchFamily="50" charset="-128"/>
            </a:endParaRP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pic>
        <p:nvPicPr>
          <p:cNvPr id="4098" name="Picture 2">
            <a:extLst>
              <a:ext uri="{FF2B5EF4-FFF2-40B4-BE49-F238E27FC236}">
                <a16:creationId xmlns:a16="http://schemas.microsoft.com/office/drawing/2014/main" id="{28F3F419-23C8-9C44-DF26-5CF77CF96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4221088"/>
            <a:ext cx="7229475" cy="2762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437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t>Copyright 2019 NANJING FUJITSU NANDA SOFTWARE TECHNOLOGY CO., LTD. </a:t>
            </a:r>
          </a:p>
        </p:txBody>
      </p:sp>
      <p:sp>
        <p:nvSpPr>
          <p:cNvPr id="386080" name="Rectangle 32"/>
          <p:cNvSpPr>
            <a:spLocks noGrp="1" noChangeArrowheads="1"/>
          </p:cNvSpPr>
          <p:nvPr>
            <p:ph type="body" idx="1"/>
          </p:nvPr>
        </p:nvSpPr>
        <p:spPr>
          <a:xfrm>
            <a:off x="168275" y="869950"/>
            <a:ext cx="8975725" cy="5592763"/>
          </a:xfrm>
        </p:spPr>
        <p:txBody>
          <a:bodyPr/>
          <a:lstStyle/>
          <a:p>
            <a:pPr>
              <a:lnSpc>
                <a:spcPts val="4000"/>
              </a:lnSpc>
            </a:pPr>
            <a:endParaRPr lang="en-US" altLang="ja-JP" sz="1800" dirty="0">
              <a:latin typeface="SimSun" panose="02010600030101010101" pitchFamily="2" charset="-122"/>
              <a:ea typeface="SimSun" panose="02010600030101010101" pitchFamily="2" charset="-122"/>
            </a:endParaRPr>
          </a:p>
          <a:p>
            <a:pPr>
              <a:lnSpc>
                <a:spcPts val="4000"/>
              </a:lnSpc>
            </a:pPr>
            <a:endParaRPr lang="en-US" altLang="ja-JP" sz="1800" dirty="0">
              <a:latin typeface="SimSun" panose="02010600030101010101" pitchFamily="2" charset="-122"/>
              <a:ea typeface="SimSun" panose="02010600030101010101" pitchFamily="2" charset="-122"/>
            </a:endParaRP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除了硬件实现，与软件算法，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HSM</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还与</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AUTOSAR</a:t>
            </a:r>
            <a:r>
              <a:rPr lang="zh-CN" altLang="en-US" sz="1800" dirty="0">
                <a:latin typeface="SimSun" panose="02010600030101010101" pitchFamily="2" charset="-122"/>
                <a:ea typeface="SimSun" panose="02010600030101010101" pitchFamily="2" charset="-122"/>
                <a:cs typeface="SimSun" panose="02010600030101010101" pitchFamily="2" charset="-122"/>
              </a:rPr>
              <a:t>有很高的匹配度</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。随着近年来汽车互联化和智能化的发展，</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AUTOSAR</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也越来越重视网络安全与信息安全，其中跟</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HSM</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最相关的就是其</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Cryto</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软件栈。</a:t>
            </a:r>
          </a:p>
        </p:txBody>
      </p:sp>
      <p:sp>
        <p:nvSpPr>
          <p:cNvPr id="386089" name="Rectangle 41"/>
          <p:cNvSpPr>
            <a:spLocks noGrp="1" noChangeArrowheads="1"/>
          </p:cNvSpPr>
          <p:nvPr>
            <p:ph type="title"/>
          </p:nvPr>
        </p:nvSpPr>
        <p:spPr/>
        <p:txBody>
          <a:bodyPr/>
          <a:lstStyle/>
          <a:p>
            <a:r>
              <a:rPr lang="en-US" altLang="zh-CN" b="1" dirty="0">
                <a:latin typeface="ＭＳ Ｐゴシック" panose="020B0600070205080204" pitchFamily="50" charset="-128"/>
                <a:ea typeface="ＭＳ Ｐゴシック" panose="020B0600070205080204" pitchFamily="50" charset="-128"/>
              </a:rPr>
              <a:t>HSM</a:t>
            </a:r>
            <a:r>
              <a:rPr lang="zh-CN" altLang="en-US" dirty="0">
                <a:latin typeface="ＭＳ Ｐゴシック" panose="020B0600070205080204" pitchFamily="50" charset="-128"/>
                <a:ea typeface="ＭＳ Ｐゴシック" panose="020B0600070205080204" pitchFamily="50" charset="-128"/>
              </a:rPr>
              <a:t>与</a:t>
            </a:r>
            <a:r>
              <a:rPr lang="en-US" altLang="zh-CN" dirty="0">
                <a:latin typeface="ＭＳ Ｐゴシック" panose="020B0600070205080204" pitchFamily="50" charset="-128"/>
                <a:ea typeface="ＭＳ Ｐゴシック" panose="020B0600070205080204" pitchFamily="50" charset="-128"/>
              </a:rPr>
              <a:t>AUTOSAR</a:t>
            </a:r>
            <a:endParaRPr lang="en-US" altLang="ja-JP" b="1" dirty="0">
              <a:latin typeface="ＭＳ Ｐゴシック" panose="020B0600070205080204" pitchFamily="50" charset="-128"/>
              <a:ea typeface="ＭＳ Ｐゴシック" panose="020B0600070205080204" pitchFamily="50" charset="-128"/>
            </a:endParaRPr>
          </a:p>
        </p:txBody>
      </p:sp>
      <p:sp>
        <p:nvSpPr>
          <p:cNvPr id="13" name="灯片编号占位符 12">
            <a:extLst>
              <a:ext uri="{FF2B5EF4-FFF2-40B4-BE49-F238E27FC236}">
                <a16:creationId xmlns:a16="http://schemas.microsoft.com/office/drawing/2014/main" id="{772C5A4D-EAF2-4F46-BB3E-EF7F1A4282EF}"/>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Tree>
    <p:extLst>
      <p:ext uri="{BB962C8B-B14F-4D97-AF65-F5344CB8AC3E}">
        <p14:creationId xmlns:p14="http://schemas.microsoft.com/office/powerpoint/2010/main" val="18547254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ー 4"/>
          <p:cNvSpPr>
            <a:spLocks noGrp="1"/>
          </p:cNvSpPr>
          <p:nvPr>
            <p:ph type="ftr" sz="quarter" idx="11"/>
          </p:nvPr>
        </p:nvSpPr>
        <p:spPr/>
        <p:txBody>
          <a:bodyPr/>
          <a:lstStyle/>
          <a:p>
            <a:r>
              <a:rPr lang="de-DE" altLang="ja-JP" dirty="0">
                <a:solidFill>
                  <a:srgbClr val="000000"/>
                </a:solidFill>
              </a:rPr>
              <a:t>Copyright 2019 NANJING FUJITSU NANDA SOFTWARE TECHNOLOGY CO., LTD. </a:t>
            </a:r>
          </a:p>
        </p:txBody>
      </p:sp>
      <p:sp>
        <p:nvSpPr>
          <p:cNvPr id="386089" name="Rectangle 41"/>
          <p:cNvSpPr>
            <a:spLocks noGrp="1" noChangeArrowheads="1"/>
          </p:cNvSpPr>
          <p:nvPr>
            <p:ph type="title"/>
          </p:nvPr>
        </p:nvSpPr>
        <p:spPr/>
        <p:txBody>
          <a:bodyPr/>
          <a:lstStyle/>
          <a:p>
            <a:pPr algn="just"/>
            <a:r>
              <a:rPr lang="zh-CN" altLang="zh-CN" sz="3200" dirty="0">
                <a:latin typeface="SimSun" panose="02010600030101010101" pitchFamily="2" charset="-122"/>
                <a:ea typeface="SimSun" panose="02010600030101010101" pitchFamily="2" charset="-122"/>
              </a:rPr>
              <a:t>密码协议栈</a:t>
            </a:r>
            <a:r>
              <a:rPr lang="en-US" altLang="zh-CN" sz="3200" dirty="0">
                <a:latin typeface="SimSun" panose="02010600030101010101" pitchFamily="2" charset="-122"/>
                <a:ea typeface="SimSun" panose="02010600030101010101" pitchFamily="2" charset="-122"/>
              </a:rPr>
              <a:t>(Crypto Stack</a:t>
            </a:r>
            <a:r>
              <a:rPr lang="zh-CN" altLang="zh-CN" sz="3200" dirty="0">
                <a:latin typeface="SimSun" panose="02010600030101010101" pitchFamily="2" charset="-122"/>
                <a:ea typeface="SimSun" panose="02010600030101010101" pitchFamily="2" charset="-122"/>
              </a:rPr>
              <a:t>）</a:t>
            </a:r>
            <a:endParaRPr lang="en-US" altLang="zh-CN" sz="3200" dirty="0">
              <a:latin typeface="SimSun" panose="02010600030101010101" pitchFamily="2" charset="-122"/>
              <a:ea typeface="SimSun" panose="02010600030101010101" pitchFamily="2" charset="-122"/>
            </a:endParaRPr>
          </a:p>
        </p:txBody>
      </p:sp>
      <p:sp>
        <p:nvSpPr>
          <p:cNvPr id="4" name="スライド番号プレースホルダー 3">
            <a:extLst>
              <a:ext uri="{FF2B5EF4-FFF2-40B4-BE49-F238E27FC236}">
                <a16:creationId xmlns:a16="http://schemas.microsoft.com/office/drawing/2014/main" id="{05539D36-F3CD-4C0B-8DBA-27705ABE7C59}"/>
              </a:ext>
            </a:extLst>
          </p:cNvPr>
          <p:cNvSpPr>
            <a:spLocks noGrp="1"/>
          </p:cNvSpPr>
          <p:nvPr>
            <p:ph type="sldNum" sz="quarter" idx="10"/>
          </p:nvPr>
        </p:nvSpPr>
        <p:spPr/>
        <p:txBody>
          <a:bodyPr/>
          <a:lstStyle/>
          <a:p>
            <a:fld id="{DE2B87E1-F9DF-4BEE-B07D-635D26011F4B}" type="slidenum">
              <a:rPr lang="de-DE" altLang="ja-JP" smtClean="0">
                <a:solidFill>
                  <a:srgbClr val="000000"/>
                </a:solidFill>
              </a:rPr>
              <a:pPr/>
              <a:t>7</a:t>
            </a:fld>
            <a:endParaRPr lang="de-DE" altLang="ja-JP">
              <a:solidFill>
                <a:srgbClr val="000000"/>
              </a:solidFill>
            </a:endParaRPr>
          </a:p>
        </p:txBody>
      </p:sp>
      <p:sp>
        <p:nvSpPr>
          <p:cNvPr id="20" name="内容占位符 2"/>
          <p:cNvSpPr txBox="1">
            <a:spLocks/>
          </p:cNvSpPr>
          <p:nvPr/>
        </p:nvSpPr>
        <p:spPr>
          <a:xfrm>
            <a:off x="107504" y="1548910"/>
            <a:ext cx="4497098" cy="437445"/>
          </a:xfrm>
          <a:prstGeom prst="rect">
            <a:avLst/>
          </a:prstGeom>
        </p:spPr>
        <p:txBody>
          <a:bodyPr/>
          <a:lstStyle>
            <a:lvl1pPr marL="290513" indent="-290513" algn="l" defTabSz="457200" rtl="0" eaLnBrk="0" fontAlgn="base" hangingPunct="0">
              <a:lnSpc>
                <a:spcPct val="95000"/>
              </a:lnSpc>
              <a:spcBef>
                <a:spcPct val="20000"/>
              </a:spcBef>
              <a:spcAft>
                <a:spcPct val="10000"/>
              </a:spcAft>
              <a:buClr>
                <a:srgbClr val="A30B1A"/>
              </a:buClr>
              <a:buFont typeface="Wingdings" panose="05000000000000000000" pitchFamily="2" charset="2"/>
              <a:buChar char="n"/>
              <a:defRPr kumimoji="1" sz="2400">
                <a:solidFill>
                  <a:srgbClr val="000000"/>
                </a:solidFill>
                <a:latin typeface="HGP創英角ｺﾞｼｯｸUB" pitchFamily="50" charset="-128"/>
                <a:ea typeface="HGP創英角ｺﾞｼｯｸUB" pitchFamily="50" charset="-128"/>
                <a:cs typeface="+mn-cs"/>
              </a:defRPr>
            </a:lvl1pPr>
            <a:lvl2pPr marL="581025" indent="-242888" algn="l" defTabSz="457200" rtl="0" eaLnBrk="0" fontAlgn="base" hangingPunct="0">
              <a:lnSpc>
                <a:spcPct val="95000"/>
              </a:lnSpc>
              <a:spcBef>
                <a:spcPct val="20000"/>
              </a:spcBef>
              <a:spcAft>
                <a:spcPct val="10000"/>
              </a:spcAft>
              <a:buClr>
                <a:srgbClr val="87867E"/>
              </a:buClr>
              <a:buFont typeface="Wingdings" panose="05000000000000000000" pitchFamily="2" charset="2"/>
              <a:buChar char="n"/>
              <a:defRPr kumimoji="1" sz="2000">
                <a:solidFill>
                  <a:srgbClr val="000000"/>
                </a:solidFill>
                <a:latin typeface="HGP創英角ｺﾞｼｯｸUB" pitchFamily="50" charset="-128"/>
                <a:ea typeface="HGP創英角ｺﾞｼｯｸUB" pitchFamily="50" charset="-128"/>
                <a:cs typeface="+mn-cs"/>
              </a:defRPr>
            </a:lvl2pPr>
            <a:lvl3pPr marL="795338" indent="-138113" algn="l" defTabSz="457200" rtl="0" eaLnBrk="0" fontAlgn="base" hangingPunct="0">
              <a:lnSpc>
                <a:spcPct val="95000"/>
              </a:lnSpc>
              <a:spcBef>
                <a:spcPct val="20000"/>
              </a:spcBef>
              <a:spcAft>
                <a:spcPct val="10000"/>
              </a:spcAft>
              <a:buClr>
                <a:srgbClr val="87867E"/>
              </a:buClr>
              <a:buSzPct val="100000"/>
              <a:buChar char="•"/>
              <a:defRPr kumimoji="1" sz="2400">
                <a:solidFill>
                  <a:srgbClr val="000000"/>
                </a:solidFill>
                <a:latin typeface="HGP創英角ｺﾞｼｯｸUB" pitchFamily="50" charset="-128"/>
                <a:ea typeface="HGP創英角ｺﾞｼｯｸUB" pitchFamily="50" charset="-128"/>
                <a:cs typeface="+mn-cs"/>
              </a:defRPr>
            </a:lvl3pPr>
            <a:lvl4pPr marL="1014413" indent="-134938" algn="l" defTabSz="457200" rtl="0"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HGP創英角ｺﾞｼｯｸUB" pitchFamily="50" charset="-128"/>
                <a:ea typeface="HGP創英角ｺﾞｼｯｸUB" pitchFamily="50" charset="-128"/>
                <a:cs typeface="+mn-cs"/>
              </a:defRPr>
            </a:lvl4pPr>
            <a:lvl5pPr marL="2305050" indent="365125" algn="l" defTabSz="457200" rtl="0" eaLnBrk="0" fontAlgn="base" hangingPunct="0">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pPr marL="290513" lvl="1" indent="-290513">
              <a:buClr>
                <a:srgbClr val="A30B1A"/>
              </a:buClr>
              <a:defRPr/>
            </a:pPr>
            <a:endParaRPr lang="ja-JP" altLang="en-US" sz="2400" b="1" kern="0" dirty="0">
              <a:latin typeface="Meiryo UI"/>
              <a:ea typeface="Meiryo UI"/>
              <a:cs typeface="Meiryo UI"/>
              <a:sym typeface="+mn-lt"/>
            </a:endParaRPr>
          </a:p>
        </p:txBody>
      </p:sp>
      <p:sp>
        <p:nvSpPr>
          <p:cNvPr id="8" name="文本框 7">
            <a:extLst>
              <a:ext uri="{FF2B5EF4-FFF2-40B4-BE49-F238E27FC236}">
                <a16:creationId xmlns:a16="http://schemas.microsoft.com/office/drawing/2014/main" id="{0CECEB3D-F66D-3E01-9F97-14A5EEB53323}"/>
              </a:ext>
            </a:extLst>
          </p:cNvPr>
          <p:cNvSpPr txBox="1"/>
          <p:nvPr/>
        </p:nvSpPr>
        <p:spPr>
          <a:xfrm>
            <a:off x="683567" y="1268760"/>
            <a:ext cx="7858125" cy="2031325"/>
          </a:xfrm>
          <a:prstGeom prst="rect">
            <a:avLst/>
          </a:prstGeom>
          <a:noFill/>
        </p:spPr>
        <p:txBody>
          <a:bodyPr wrap="square" rtlCol="0">
            <a:spAutoFit/>
          </a:bodyPr>
          <a:lstStyle/>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AUTOSAR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密码协议栈功能主要包括哈希值计算、非对称签名验证和对称数据加密等</a:t>
            </a:r>
          </a:p>
          <a:p>
            <a:pPr algn="just"/>
            <a:r>
              <a:rPr lang="zh-CN" altLang="zh-CN" sz="1800" dirty="0">
                <a:effectLst/>
                <a:latin typeface="SimSun" panose="02010600030101010101" pitchFamily="2" charset="-122"/>
                <a:ea typeface="SimSun" panose="02010600030101010101" pitchFamily="2" charset="-122"/>
                <a:cs typeface="SimSun" panose="02010600030101010101" pitchFamily="2" charset="-122"/>
              </a:rPr>
              <a:t>在</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AUTOSAR BSW </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中从上到下它主要包括以下三个模块：</a:t>
            </a:r>
          </a:p>
          <a:p>
            <a:pPr algn="just"/>
            <a:r>
              <a:rPr lang="en-US" altLang="zh-CN" sz="1800" dirty="0">
                <a:effectLst/>
                <a:latin typeface="SimSun" panose="02010600030101010101" pitchFamily="2" charset="-122"/>
                <a:ea typeface="SimSun" panose="02010600030101010101" pitchFamily="2" charset="-122"/>
                <a:cs typeface="SimSun" panose="02010600030101010101" pitchFamily="2" charset="-122"/>
              </a:rPr>
              <a:t>①</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密码驱动模块</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(Crypto Driver, Cry);</a:t>
            </a:r>
          </a:p>
          <a:p>
            <a:pPr algn="just"/>
            <a:r>
              <a:rPr lang="zh-CN" altLang="en-US" dirty="0">
                <a:latin typeface="SimSun" panose="02010600030101010101" pitchFamily="2" charset="-122"/>
                <a:ea typeface="SimSun" panose="02010600030101010101" pitchFamily="2" charset="-122"/>
                <a:cs typeface="SimSun" panose="02010600030101010101" pitchFamily="2" charset="-122"/>
              </a:rPr>
              <a:t>②</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密码</a:t>
            </a:r>
            <a:r>
              <a:rPr lang="zh-CN" altLang="en-US" sz="1800" dirty="0">
                <a:effectLst/>
                <a:latin typeface="SimSun" panose="02010600030101010101" pitchFamily="2" charset="-122"/>
                <a:ea typeface="SimSun" panose="02010600030101010101" pitchFamily="2" charset="-122"/>
                <a:cs typeface="SimSun" panose="02010600030101010101" pitchFamily="2" charset="-122"/>
              </a:rPr>
              <a:t>接口</a:t>
            </a:r>
            <a:r>
              <a:rPr lang="zh-CN" altLang="zh-CN" sz="1800" dirty="0">
                <a:effectLst/>
                <a:latin typeface="SimSun" panose="02010600030101010101" pitchFamily="2" charset="-122"/>
                <a:ea typeface="SimSun" panose="02010600030101010101" pitchFamily="2" charset="-122"/>
                <a:cs typeface="SimSun" panose="02010600030101010101" pitchFamily="2" charset="-122"/>
              </a:rPr>
              <a:t>模块</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 (Crypto Interface,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CryIf</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p>
          <a:p>
            <a:pPr algn="just"/>
            <a:r>
              <a:rPr lang="zh-CN" altLang="en-US" sz="1800" dirty="0">
                <a:effectLst/>
                <a:latin typeface="SimSun" panose="02010600030101010101" pitchFamily="2" charset="-122"/>
                <a:ea typeface="SimSun" panose="02010600030101010101" pitchFamily="2" charset="-122"/>
                <a:cs typeface="SimSun" panose="02010600030101010101" pitchFamily="2" charset="-122"/>
              </a:rPr>
              <a:t>③密码服务管理模块</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(Crypto </a:t>
            </a:r>
            <a:r>
              <a:rPr lang="en-US" altLang="zh-CN" dirty="0">
                <a:latin typeface="SimSun" panose="02010600030101010101" pitchFamily="2" charset="-122"/>
                <a:ea typeface="SimSun" panose="02010600030101010101" pitchFamily="2" charset="-122"/>
                <a:cs typeface="SimSun" panose="02010600030101010101" pitchFamily="2" charset="-122"/>
              </a:rPr>
              <a:t>S</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ervice </a:t>
            </a:r>
            <a:r>
              <a:rPr lang="en-US" altLang="zh-CN" dirty="0">
                <a:latin typeface="SimSun" panose="02010600030101010101" pitchFamily="2" charset="-122"/>
                <a:ea typeface="SimSun" panose="02010600030101010101" pitchFamily="2" charset="-122"/>
                <a:cs typeface="SimSun" panose="02010600030101010101" pitchFamily="2" charset="-122"/>
              </a:rPr>
              <a:t>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anager, </a:t>
            </a:r>
            <a:r>
              <a:rPr lang="en-US" altLang="zh-CN" sz="1800" dirty="0" err="1">
                <a:effectLst/>
                <a:latin typeface="SimSun" panose="02010600030101010101" pitchFamily="2" charset="-122"/>
                <a:ea typeface="SimSun" panose="02010600030101010101" pitchFamily="2" charset="-122"/>
                <a:cs typeface="SimSun" panose="02010600030101010101" pitchFamily="2" charset="-122"/>
              </a:rPr>
              <a:t>Csm</a:t>
            </a:r>
            <a:r>
              <a:rPr lang="en-US" altLang="zh-CN" sz="1800" dirty="0">
                <a:effectLst/>
                <a:latin typeface="SimSun" panose="02010600030101010101" pitchFamily="2" charset="-122"/>
                <a:ea typeface="SimSun" panose="02010600030101010101" pitchFamily="2" charset="-122"/>
                <a:cs typeface="SimSun" panose="02010600030101010101" pitchFamily="2" charset="-122"/>
              </a:rPr>
              <a:t>);</a:t>
            </a:r>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a:p>
            <a:pPr algn="just"/>
            <a:endParaRPr lang="zh-CN" altLang="zh-CN" sz="1800" dirty="0">
              <a:effectLst/>
              <a:latin typeface="SimSun" panose="02010600030101010101" pitchFamily="2" charset="-122"/>
              <a:ea typeface="SimSun" panose="02010600030101010101" pitchFamily="2" charset="-122"/>
              <a:cs typeface="SimSun" panose="02010600030101010101" pitchFamily="2" charset="-122"/>
            </a:endParaRPr>
          </a:p>
        </p:txBody>
      </p:sp>
    </p:spTree>
    <p:extLst>
      <p:ext uri="{BB962C8B-B14F-4D97-AF65-F5344CB8AC3E}">
        <p14:creationId xmlns:p14="http://schemas.microsoft.com/office/powerpoint/2010/main" val="588693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p:cNvSpPr>
            <a:spLocks noGrp="1"/>
          </p:cNvSpPr>
          <p:nvPr>
            <p:ph type="sldNum" sz="quarter" idx="10"/>
          </p:nvPr>
        </p:nvSpPr>
        <p:spPr/>
        <p:txBody>
          <a:bodyPr/>
          <a:lstStyle/>
          <a:p>
            <a:fld id="{DE2B87E1-F9DF-4BEE-B07D-635D26011F4B}" type="slidenum">
              <a:rPr lang="de-DE" altLang="ja-JP" smtClean="0">
                <a:latin typeface="+mn-ea"/>
                <a:ea typeface="+mn-ea"/>
              </a:rPr>
              <a:pPr/>
              <a:t>8</a:t>
            </a:fld>
            <a:endParaRPr lang="de-DE" altLang="ja-JP">
              <a:latin typeface="+mn-ea"/>
              <a:ea typeface="+mn-ea"/>
            </a:endParaRPr>
          </a:p>
        </p:txBody>
      </p:sp>
      <p:sp>
        <p:nvSpPr>
          <p:cNvPr id="5" name="フッター プレースホルダー 4"/>
          <p:cNvSpPr>
            <a:spLocks noGrp="1"/>
          </p:cNvSpPr>
          <p:nvPr>
            <p:ph type="ftr" sz="quarter" idx="11"/>
          </p:nvPr>
        </p:nvSpPr>
        <p:spPr/>
        <p:txBody>
          <a:bodyPr/>
          <a:lstStyle/>
          <a:p>
            <a:r>
              <a:rPr lang="de-DE" altLang="ja-JP" dirty="0">
                <a:latin typeface="+mn-ea"/>
                <a:ea typeface="+mn-ea"/>
              </a:rPr>
              <a:t>Copyright 2019 NANJING FUJITSU NANDA SOFTWARE TECHNOLOGY CO., LTD. </a:t>
            </a:r>
          </a:p>
        </p:txBody>
      </p:sp>
      <p:pic>
        <p:nvPicPr>
          <p:cNvPr id="5122" name="Picture 2">
            <a:extLst>
              <a:ext uri="{FF2B5EF4-FFF2-40B4-BE49-F238E27FC236}">
                <a16:creationId xmlns:a16="http://schemas.microsoft.com/office/drawing/2014/main" id="{3CCD67A6-166E-8B90-3AA6-E16B29CA3B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199877"/>
            <a:ext cx="7322744" cy="6453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3905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デフォルト">
      <a:majorFont>
        <a:latin typeface="Meiryo UI"/>
        <a:ea typeface="Meiryo UI"/>
        <a:cs typeface=""/>
      </a:majorFont>
      <a:minorFont>
        <a:latin typeface="Meiryo UI"/>
        <a:ea typeface="Meiryo UI"/>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a:ln>
      </a:spPr>
      <a:bodyPr wrap="none" anchor="ctr"/>
      <a:lstStyle>
        <a:defPPr>
          <a:defRPr sz="1400" b="1" dirty="0">
            <a:solidFill>
              <a:schemeClr val="dk1"/>
            </a:solidFill>
            <a:latin typeface="Fujitsu Sans" pitchFamily="34" charset="0"/>
            <a:ea typeface="ＭＳ Ｐゴシック" panose="020B0600070205080204" pitchFamily="34" charset="-128"/>
          </a:defRPr>
        </a:defPPr>
      </a:lstStyle>
      <a:style>
        <a:lnRef idx="1">
          <a:schemeClr val="accent2"/>
        </a:lnRef>
        <a:fillRef idx="2">
          <a:schemeClr val="accent2"/>
        </a:fillRef>
        <a:effectRef idx="1">
          <a:schemeClr val="accent2"/>
        </a:effectRef>
        <a:fontRef idx="minor">
          <a:schemeClr val="dk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lgn="l">
          <a:defRPr sz="2000" b="1" dirty="0">
            <a:latin typeface="Meiryo UI" panose="020B0604030504040204" pitchFamily="50" charset="-128"/>
            <a:ea typeface="Meiryo UI" panose="020B0604030504040204" pitchFamily="50"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2797</Words>
  <Application>Microsoft Office PowerPoint</Application>
  <PresentationFormat>全屏显示(4:3)</PresentationFormat>
  <Paragraphs>229</Paragraphs>
  <Slides>22</Slides>
  <Notes>10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22</vt:i4>
      </vt:variant>
    </vt:vector>
  </HeadingPairs>
  <TitlesOfParts>
    <vt:vector size="30" baseType="lpstr">
      <vt:lpstr>-apple-system</vt:lpstr>
      <vt:lpstr>Meiryo UI</vt:lpstr>
      <vt:lpstr>ＭＳ Ｐゴシック</vt:lpstr>
      <vt:lpstr>PingFang SC</vt:lpstr>
      <vt:lpstr>SimSun</vt:lpstr>
      <vt:lpstr>Arial</vt:lpstr>
      <vt:lpstr>Wingdings</vt:lpstr>
      <vt:lpstr>F_Tool_2_JA_R</vt:lpstr>
      <vt:lpstr>汽车信息安全WG</vt:lpstr>
      <vt:lpstr>什么是HSM</vt:lpstr>
      <vt:lpstr>EVITA中HSM的分级</vt:lpstr>
      <vt:lpstr>EVITA中HSM的分级</vt:lpstr>
      <vt:lpstr>HSM的架构图</vt:lpstr>
      <vt:lpstr>HSM的硬件与软件</vt:lpstr>
      <vt:lpstr>HSM与AUTOSAR</vt:lpstr>
      <vt:lpstr>密码协议栈(Crypto Stack）</vt:lpstr>
      <vt:lpstr>PowerPoint 演示文稿</vt:lpstr>
      <vt:lpstr>PowerPoint 演示文稿</vt:lpstr>
      <vt:lpstr>CryIf模块</vt:lpstr>
      <vt:lpstr>Csm模块</vt:lpstr>
      <vt:lpstr>Csm模块</vt:lpstr>
      <vt:lpstr>Csm模块</vt:lpstr>
      <vt:lpstr>应用举例</vt:lpstr>
      <vt:lpstr>HSM&amp;AUTOSAR实装方式</vt:lpstr>
      <vt:lpstr>Secure Onboard Communication</vt:lpstr>
      <vt:lpstr>Secure Onboard Communication</vt:lpstr>
      <vt:lpstr>Secure Onboard Communication</vt:lpstr>
      <vt:lpstr>Secure Onboard Communication</vt:lpstr>
      <vt:lpstr>Secure Onboard Communication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2022-10-21T07:01:43Z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2022-10-20T12:20:29Z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bc9e04ef-f912-4a32-a2c1-a249be4a6d2a</vt:lpwstr>
  </property>
  <property fmtid="{D5CDD505-2E9C-101B-9397-08002B2CF9AE}" pid="8" name="MSIP_Label_a7295cc1-d279-42ac-ab4d-3b0f4fece050_ContentBits">
    <vt:lpwstr>0</vt:lpwstr>
  </property>
</Properties>
</file>