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71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3" r:id="rId13"/>
    <p:sldId id="268" r:id="rId14"/>
    <p:sldId id="269" r:id="rId15"/>
    <p:sldId id="264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908" autoAdjust="0"/>
  </p:normalViewPr>
  <p:slideViewPr>
    <p:cSldViewPr snapToGrid="0">
      <p:cViewPr varScale="1">
        <p:scale>
          <a:sx n="77" d="100"/>
          <a:sy n="77" d="100"/>
        </p:scale>
        <p:origin x="18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7F7AB-2753-4657-9DF6-78E7870BD6B5}" type="datetimeFigureOut">
              <a:rPr kumimoji="1" lang="ja-JP" altLang="en-US" smtClean="0"/>
              <a:t>2022/10/21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3741-6894-4A71-B871-EFD68E44E2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14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B3741-6894-4A71-B871-EFD68E44E2D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88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系统需求：比较概要</a:t>
            </a:r>
            <a:endParaRPr kumimoji="1" lang="en-US" altLang="zh-CN" dirty="0"/>
          </a:p>
          <a:p>
            <a:r>
              <a:rPr kumimoji="1" lang="zh-CN" altLang="en-US" dirty="0"/>
              <a:t>软件需求：比较详细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B3741-6894-4A71-B871-EFD68E44E2D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94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04C94-F56D-A0BC-3E6C-7180B808D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281361-2C18-09A6-B998-185E09865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8A7C4-16CE-6F4B-FFF0-5886B6BE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EE93D-FB53-64F6-DAFD-713B8176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9775F6-ABF2-9C1D-4A8C-80A5A2A8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5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55A35-CA3C-D282-0D78-2B68344F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5816F4-9761-99AE-673F-CA944F47A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E431D-0FA2-C2E4-802E-974FE2A8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33239-1B04-E51F-63B4-B820BF4B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4EC69-8D70-E1C7-76CC-450DF849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3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EA2838-7C20-AFC2-7B17-3AF3E9208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132CB6-A57D-91DF-E325-CC8A68CDD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746CC-495E-B16C-6C4D-1305BE8C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35734-7759-CFB9-8CF5-85B7CE01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412BC-6CF3-DCE3-56F7-2AFE544F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36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51E73-1A88-3D86-FB9E-C8C2B423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14B6B-AF72-FC1A-D026-B8C10948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9C392-C167-7433-5636-8868274C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9AE36-ACE0-622A-4C93-047586D9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F1BE2-F002-7B38-AABB-B7BEFA13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C9BF8-0324-687A-668F-ACA3E41E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BE519-701E-A878-846F-7FE8F2C1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92A0B8-E41A-5E39-5A45-C67735BA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0021-3F06-3B44-55ED-5E471DE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16E32E-E1B2-3724-6ACF-42784A01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5A20D-FB71-5528-BA62-62A80BB92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C266F-DA76-5BC3-825F-8F1C99B5E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0084E-7ABD-9542-DF68-F88D8454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5E34A-49E7-761A-327D-52DD4F09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ACD26D-FF3A-01B0-5A4F-BA9B2043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801BF-0776-BBB0-E370-C3F80344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3257-B8C1-9FB6-E4BB-2CF93F66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71D166-0E72-D2BB-59E9-B7B59EAB6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CCFA60-B86D-86F1-6C25-C8FBBB3CA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8854E3-D5F0-2AF7-D46A-969C8BEC0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CD5CD-A6F1-4641-1303-27BBD5340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0580B3-53FD-E68F-C849-887620AE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091D36-C5EA-F9D6-6513-A619E51D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7BA6AE-578F-82F2-1236-0FF4F7C7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42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99DFC-18C3-9F32-F6F4-DA10B2AE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40A994-99AA-623C-B3E4-172BB28D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93E78C-10A7-E5C1-4535-E8CA668F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9DDED-B3E8-1E45-695B-7A555A2E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7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F08912-9658-8C77-4569-9C6845EF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EEE048-CBFC-050C-BD0D-758A23D7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E6B6F7-8C75-B5E2-2ECB-8FE82587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3ADB-7F11-BB68-A473-7D129FB2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97475-F3FA-8F13-1AF5-368C99A8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15B5B8-A97C-39A7-54A1-A2E49A698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7A5AE-EAF9-2CF9-5341-2051AB4F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89521-8690-EB82-7DAA-E7F4F532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D494E4-C8DE-78B3-3680-A02A59CA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51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5EBD0-276A-B272-E3CD-F4F62C9D7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4FBB11-4753-B7B8-9B1E-A12EBB39D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2F76E4-A428-2963-3919-BF9378AB5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5D4B4-0B1B-0C74-FA9F-259F5E90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1E00D6-BAFB-5DD5-FEDC-3B309E85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C1FF72-6939-8D43-4982-AC773CC8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6CF23A-A61D-8782-9CD6-3D0E6633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5662C4-C875-86A5-6E22-7B88DE33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0C620-4796-71F7-C788-DB51EBF53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B3D84-2390-43C4-9C20-D973717FEC45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6B6B9-F314-DD51-BD65-BB3DFDDDB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CF143-9A44-6969-FA21-A86630106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B9886-BC8E-47C8-A80D-5A140CE99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4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.csdn.cn/q4v1X" TargetMode="External"/><Relationship Id="rId2" Type="http://schemas.openxmlformats.org/officeDocument/2006/relationships/hyperlink" Target="http://t.csdn.cn/DEXT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DF333-9FA0-8C02-0BEC-3C209B3A5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AFE</a:t>
            </a:r>
            <a:r>
              <a:rPr lang="zh-CN" altLang="en-US" dirty="0"/>
              <a:t>驱动开发分享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FF6ED-EE22-E786-10FF-6CF75BA0D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37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521E-6712-1D7C-253E-BAE6E0E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altLang="zh-CN" b="1" dirty="0"/>
              <a:t>SPI</a:t>
            </a:r>
            <a:r>
              <a:rPr lang="zh-CN" altLang="en-US" b="1" dirty="0"/>
              <a:t>通信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CDA208-4AB7-C128-6BFC-111FDE83E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" y="1381125"/>
            <a:ext cx="6271061" cy="4795838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FB20F48-FA0B-AC32-3246-9E58423805C4}"/>
              </a:ext>
            </a:extLst>
          </p:cNvPr>
          <p:cNvSpPr txBox="1">
            <a:spLocks/>
          </p:cNvSpPr>
          <p:nvPr/>
        </p:nvSpPr>
        <p:spPr>
          <a:xfrm>
            <a:off x="6387694" y="1381125"/>
            <a:ext cx="5256910" cy="4795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</a:rPr>
              <a:t>传输过程：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/>
              <a:t>主机先将</a:t>
            </a:r>
            <a:r>
              <a:rPr lang="en-US" altLang="zh-CN" dirty="0"/>
              <a:t>NSS</a:t>
            </a:r>
            <a:r>
              <a:rPr lang="zh-CN" altLang="en-US" dirty="0"/>
              <a:t>信号拉低，这样保证开始接收数据；</a:t>
            </a:r>
            <a:endParaRPr lang="en-US" altLang="zh-CN" dirty="0"/>
          </a:p>
          <a:p>
            <a:r>
              <a:rPr lang="zh-CN" altLang="en-US" dirty="0"/>
              <a:t>当接收端检测到时钟的边沿信号时，它将立即读取数据线上的信号，这样就得到了一位数据（</a:t>
            </a:r>
            <a:r>
              <a:rPr lang="en-US" altLang="zh-CN" dirty="0"/>
              <a:t>1bit</a:t>
            </a:r>
            <a:r>
              <a:rPr lang="zh-CN" altLang="en-US" dirty="0"/>
              <a:t>）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由于时钟是随数据一起发送的，因此指定数据的传输速度并不重要，尽管设备将具有可以运行的最高速度。</a:t>
            </a:r>
            <a:endParaRPr lang="en-US" altLang="zh-CN" dirty="0"/>
          </a:p>
          <a:p>
            <a:r>
              <a:rPr lang="zh-CN" altLang="en-US" b="1" dirty="0"/>
              <a:t>主机</a:t>
            </a:r>
            <a:r>
              <a:rPr lang="zh-CN" altLang="en-US" dirty="0"/>
              <a:t>发送到</a:t>
            </a:r>
            <a:r>
              <a:rPr lang="zh-CN" altLang="en-US" b="1" dirty="0"/>
              <a:t>从机</a:t>
            </a:r>
            <a:r>
              <a:rPr lang="zh-CN" altLang="en-US" dirty="0"/>
              <a:t>时：主机产生相应的时钟信号，然后数据一位一位地将从</a:t>
            </a:r>
            <a:r>
              <a:rPr lang="en-US" altLang="zh-CN" dirty="0"/>
              <a:t>MOSI</a:t>
            </a:r>
            <a:r>
              <a:rPr lang="zh-CN" altLang="en-US" dirty="0"/>
              <a:t>信号线上进行发送到从机；</a:t>
            </a:r>
            <a:endParaRPr lang="en-US" altLang="zh-CN" dirty="0"/>
          </a:p>
          <a:p>
            <a:r>
              <a:rPr lang="zh-CN" altLang="en-US" b="1" dirty="0"/>
              <a:t>主机</a:t>
            </a:r>
            <a:r>
              <a:rPr lang="zh-CN" altLang="en-US" dirty="0"/>
              <a:t>接收</a:t>
            </a:r>
            <a:r>
              <a:rPr lang="zh-CN" altLang="en-US" b="1" dirty="0"/>
              <a:t>从机</a:t>
            </a:r>
            <a:r>
              <a:rPr lang="zh-CN" altLang="en-US" dirty="0"/>
              <a:t>数据：如果从机需要将数据发送回主机，则主机将继续生成预定数量的时钟信号，并且从机会将数据通过</a:t>
            </a:r>
            <a:r>
              <a:rPr lang="en-US" altLang="zh-CN" dirty="0"/>
              <a:t>MISO</a:t>
            </a:r>
            <a:r>
              <a:rPr lang="zh-CN" altLang="en-US" dirty="0"/>
              <a:t>信号线发送；</a:t>
            </a:r>
          </a:p>
        </p:txBody>
      </p:sp>
    </p:spTree>
    <p:extLst>
      <p:ext uri="{BB962C8B-B14F-4D97-AF65-F5344CB8AC3E}">
        <p14:creationId xmlns:p14="http://schemas.microsoft.com/office/powerpoint/2010/main" val="346993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521E-6712-1D7C-253E-BAE6E0E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l"/>
            <a:r>
              <a:rPr lang="zh-CN" altLang="en-US" b="1" i="0" dirty="0">
                <a:effectLst/>
                <a:latin typeface="PingFang SC"/>
              </a:rPr>
              <a:t>多从机通信的两种方式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4C2BA-AF28-58AE-E495-D0E09CF3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5257800" cy="4796032"/>
          </a:xfrm>
        </p:spPr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多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NSS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25B3D0-E6AD-519B-9A79-0843E917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27" y="1836272"/>
            <a:ext cx="4146679" cy="480676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26461EF-D79B-3C79-709E-2EFDE9AC62BE}"/>
              </a:ext>
            </a:extLst>
          </p:cNvPr>
          <p:cNvSpPr txBox="1">
            <a:spLocks/>
          </p:cNvSpPr>
          <p:nvPr/>
        </p:nvSpPr>
        <p:spPr>
          <a:xfrm>
            <a:off x="6393024" y="1380931"/>
            <a:ext cx="5257800" cy="4796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菊花链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CEE1F4-5F24-73C3-03F7-DF4C0CDFF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02" y="1853060"/>
            <a:ext cx="4146679" cy="48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4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521E-6712-1D7C-253E-BAE6E0E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zh-CN" altLang="en-US" dirty="0"/>
              <a:t>诊断</a:t>
            </a:r>
            <a:r>
              <a:rPr lang="en-US" altLang="zh-CN" dirty="0"/>
              <a:t>(</a:t>
            </a:r>
            <a:r>
              <a:rPr lang="zh-CN" altLang="en-US" dirty="0"/>
              <a:t>自动检测</a:t>
            </a:r>
            <a:r>
              <a:rPr lang="en-US" altLang="zh-CN" dirty="0"/>
              <a:t>+</a:t>
            </a:r>
            <a:r>
              <a:rPr lang="zh-CN" altLang="en-US" dirty="0"/>
              <a:t>主动检测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4C2BA-AF28-58AE-E495-D0E09CF3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/>
          <a:lstStyle/>
          <a:p>
            <a:r>
              <a:rPr lang="zh-CN" altLang="en-US" dirty="0"/>
              <a:t>电芯过压</a:t>
            </a:r>
            <a:r>
              <a:rPr lang="en-US" altLang="zh-CN" dirty="0"/>
              <a:t>/</a:t>
            </a:r>
            <a:r>
              <a:rPr lang="zh-CN" altLang="en-US" dirty="0"/>
              <a:t>欠压</a:t>
            </a:r>
            <a:endParaRPr lang="en-US" altLang="zh-CN" dirty="0"/>
          </a:p>
          <a:p>
            <a:r>
              <a:rPr lang="en-US" altLang="zh-CN" dirty="0"/>
              <a:t>GPIO</a:t>
            </a:r>
            <a:r>
              <a:rPr lang="zh-CN" altLang="en-US" dirty="0"/>
              <a:t>过温</a:t>
            </a:r>
            <a:r>
              <a:rPr lang="en-US" altLang="zh-CN" dirty="0"/>
              <a:t>/</a:t>
            </a:r>
            <a:r>
              <a:rPr lang="zh-CN" altLang="en-US" dirty="0"/>
              <a:t>欠温</a:t>
            </a:r>
            <a:endParaRPr lang="en-US" altLang="zh-CN" dirty="0"/>
          </a:p>
          <a:p>
            <a:r>
              <a:rPr lang="zh-CN" altLang="en-US" dirty="0"/>
              <a:t>晶振故障</a:t>
            </a:r>
            <a:endParaRPr lang="en-US" altLang="zh-CN" dirty="0"/>
          </a:p>
          <a:p>
            <a:r>
              <a:rPr lang="en-US" altLang="zh-CN" dirty="0"/>
              <a:t>IC</a:t>
            </a:r>
            <a:r>
              <a:rPr lang="zh-CN" altLang="en-US" dirty="0"/>
              <a:t>热关机</a:t>
            </a:r>
            <a:endParaRPr lang="en-US" altLang="zh-CN" dirty="0"/>
          </a:p>
          <a:p>
            <a:r>
              <a:rPr lang="zh-CN" altLang="en-US" dirty="0"/>
              <a:t>均衡超时</a:t>
            </a:r>
            <a:endParaRPr lang="en-US" altLang="zh-CN" dirty="0"/>
          </a:p>
          <a:p>
            <a:r>
              <a:rPr lang="zh-CN" altLang="en-US" dirty="0"/>
              <a:t>地丢失</a:t>
            </a:r>
            <a:endParaRPr lang="en-US" altLang="zh-CN" dirty="0"/>
          </a:p>
          <a:p>
            <a:r>
              <a:rPr lang="zh-CN" altLang="en-US" dirty="0"/>
              <a:t>断线故障</a:t>
            </a:r>
            <a:endParaRPr lang="en-US" altLang="zh-CN" dirty="0"/>
          </a:p>
          <a:p>
            <a:r>
              <a:rPr lang="en-US" altLang="zh-CN" dirty="0"/>
              <a:t>……………………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3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521E-6712-1D7C-253E-BAE6E0E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l" latinLnBrk="1"/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断线检测介绍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4C2BA-AF28-58AE-E495-D0E09CF3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3793006" cy="47960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断线检测区别于其他故障，不主动检测的话无法查出故障。</a:t>
            </a:r>
            <a:endParaRPr lang="en-US" altLang="zh-CN" sz="2400" dirty="0"/>
          </a:p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在右图中，某条采样线处于断开状态，此时这条采样线的上下两个电芯会被内阻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Ri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进行分压，也会采集到一个“假的”电压值，但实际这个电压值不能代表电芯的真实电压，如果它被当做真实电压使用，会造成过充或者过放电。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06AADE-6A76-9D82-6E54-564FFFACA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727" y="574206"/>
            <a:ext cx="54292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3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521E-6712-1D7C-253E-BAE6E0E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pPr algn="l" latinLnBrk="1"/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断线检测方法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4C2BA-AF28-58AE-E495-D0E09CF3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3786427" cy="4796032"/>
          </a:xfrm>
        </p:spPr>
        <p:txBody>
          <a:bodyPr>
            <a:no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断线检测方法大概可以分为两种：电流源法和电阻分压法。简单介绍下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NXP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使用的电阻分压。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在其内部采样通道上，集成了一个开关和电阻</a:t>
            </a:r>
            <a:r>
              <a:rPr lang="en-US" altLang="zh-CN" sz="2400" b="0" i="0" dirty="0" err="1">
                <a:solidFill>
                  <a:srgbClr val="121212"/>
                </a:solidFill>
                <a:effectLst/>
                <a:latin typeface="-apple-system"/>
              </a:rPr>
              <a:t>Rpd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，开关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S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分为奇数组和偶数组，同时只能闭合一组，即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S2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闭合时，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S1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与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S3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是断开的，反之亦然；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AFE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去操作两组开关，去得到两组采样值，如果当其闭合时，采到的结果小于门限电压（例如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150mV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），测判定为断线。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45C45-F4F6-F96A-229B-1B9B69A6D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18" y="376238"/>
            <a:ext cx="57340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62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521E-6712-1D7C-253E-BAE6E0E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zh-CN" altLang="en-US" dirty="0"/>
              <a:t>开发环境</a:t>
            </a:r>
            <a:r>
              <a:rPr lang="en-US" altLang="zh-CN" dirty="0"/>
              <a:t>S32DS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4C2BA-AF28-58AE-E495-D0E09CF3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基于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Eclipse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二次开发的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47146A-1E69-1E5D-16A2-30914625B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7" y="1854590"/>
            <a:ext cx="8752114" cy="47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4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4C2BA-AF28-58AE-E495-D0E09CF3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/>
          </a:bodyPr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28086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B8F8-AAE9-3863-9E41-5F985299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xxBMS</a:t>
            </a:r>
            <a:r>
              <a:rPr lang="zh-CN" altLang="en-US" b="1" dirty="0"/>
              <a:t>项目组结构简单介绍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9179312-8B57-C487-6B66-68E3A147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921" y="1484192"/>
            <a:ext cx="7821854" cy="41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B8F8-AAE9-3863-9E41-5F985299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xxBMS</a:t>
            </a:r>
            <a:r>
              <a:rPr lang="zh-CN" altLang="en-US" b="1" dirty="0"/>
              <a:t>项目组结构简单介绍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BCC2F23-2F53-48E3-174C-FCA47F9D8FE1}"/>
              </a:ext>
            </a:extLst>
          </p:cNvPr>
          <p:cNvSpPr/>
          <p:nvPr/>
        </p:nvSpPr>
        <p:spPr>
          <a:xfrm>
            <a:off x="4603416" y="1837671"/>
            <a:ext cx="2402599" cy="11251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软件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8CD3EB-B5D2-4D28-919B-DA758D8BCA80}"/>
              </a:ext>
            </a:extLst>
          </p:cNvPr>
          <p:cNvCxnSpPr>
            <a:cxnSpLocks/>
            <a:stCxn id="7" idx="0"/>
            <a:endCxn id="12" idx="5"/>
          </p:cNvCxnSpPr>
          <p:nvPr/>
        </p:nvCxnSpPr>
        <p:spPr>
          <a:xfrm flipH="1" flipV="1">
            <a:off x="6654163" y="2798037"/>
            <a:ext cx="1553152" cy="138812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128B6474-29B4-78BE-9273-FF7F5B45AFDF}"/>
              </a:ext>
            </a:extLst>
          </p:cNvPr>
          <p:cNvSpPr/>
          <p:nvPr/>
        </p:nvSpPr>
        <p:spPr>
          <a:xfrm>
            <a:off x="7006015" y="4186165"/>
            <a:ext cx="2402599" cy="11251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系统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F1EC206-F9E7-713E-D4B4-6D338825A0A9}"/>
              </a:ext>
            </a:extLst>
          </p:cNvPr>
          <p:cNvSpPr/>
          <p:nvPr/>
        </p:nvSpPr>
        <p:spPr>
          <a:xfrm>
            <a:off x="2200817" y="4186165"/>
            <a:ext cx="2402599" cy="11251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硬件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66C893-198A-976B-D386-2EB74575AC78}"/>
              </a:ext>
            </a:extLst>
          </p:cNvPr>
          <p:cNvSpPr txBox="1"/>
          <p:nvPr/>
        </p:nvSpPr>
        <p:spPr>
          <a:xfrm>
            <a:off x="7514567" y="2962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系统需求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D96216-BC60-B01C-FF56-4733293331E9}"/>
              </a:ext>
            </a:extLst>
          </p:cNvPr>
          <p:cNvSpPr txBox="1"/>
          <p:nvPr/>
        </p:nvSpPr>
        <p:spPr>
          <a:xfrm>
            <a:off x="6406571" y="35773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系统测试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01AE24F-9710-AFF8-A47C-1897AAD5EE2C}"/>
              </a:ext>
            </a:extLst>
          </p:cNvPr>
          <p:cNvCxnSpPr>
            <a:cxnSpLocks/>
            <a:stCxn id="8" idx="0"/>
            <a:endCxn id="12" idx="3"/>
          </p:cNvCxnSpPr>
          <p:nvPr/>
        </p:nvCxnSpPr>
        <p:spPr>
          <a:xfrm flipV="1">
            <a:off x="3402117" y="2798037"/>
            <a:ext cx="1553151" cy="1388128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007E9C8-625D-4961-A438-4234A17AD1D9}"/>
              </a:ext>
            </a:extLst>
          </p:cNvPr>
          <p:cNvSpPr txBox="1"/>
          <p:nvPr/>
        </p:nvSpPr>
        <p:spPr>
          <a:xfrm>
            <a:off x="2669509" y="2798037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HIS(</a:t>
            </a:r>
            <a:r>
              <a:rPr lang="zh-CN" altLang="en-US" dirty="0"/>
              <a:t>软硬件接口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A8EE75-9542-0EA0-7E63-42A9B113CFC0}"/>
              </a:ext>
            </a:extLst>
          </p:cNvPr>
          <p:cNvSpPr txBox="1"/>
          <p:nvPr/>
        </p:nvSpPr>
        <p:spPr>
          <a:xfrm>
            <a:off x="3135982" y="32051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原理图</a:t>
            </a:r>
          </a:p>
        </p:txBody>
      </p:sp>
      <p:cxnSp>
        <p:nvCxnSpPr>
          <p:cNvPr id="3" name="直接箭头连接符 13">
            <a:extLst>
              <a:ext uri="{FF2B5EF4-FFF2-40B4-BE49-F238E27FC236}">
                <a16:creationId xmlns:a16="http://schemas.microsoft.com/office/drawing/2014/main" id="{BAF2156F-0D87-4CD3-CF35-1F9E9BCB49BC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4603416" y="4748735"/>
            <a:ext cx="2402599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7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6B8F8-AAE9-3863-9E41-5F985299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BMS</a:t>
            </a:r>
            <a:r>
              <a:rPr lang="zh-CN" altLang="en-US" b="1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321A8-A0CC-3599-DC2B-D6EDCA15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latin typeface="+mj-lt"/>
              </a:rPr>
              <a:t>	</a:t>
            </a:r>
            <a:r>
              <a:rPr lang="en-US" altLang="zh-CN" dirty="0">
                <a:latin typeface="+mj-lt"/>
              </a:rPr>
              <a:t>BMS(Battery Management System)</a:t>
            </a:r>
            <a:r>
              <a:rPr lang="zh-CN" altLang="en-US" dirty="0">
                <a:latin typeface="+mj-lt"/>
              </a:rPr>
              <a:t>电池管理系统，是电动汽车和混合动力汽车的一个关键组成部分。为保证电池安全可靠地运行，电池管理系统需要具有电池状态监测和评估，充放电控制、电池均衡等功能。</a:t>
            </a:r>
          </a:p>
          <a:p>
            <a:pPr marL="0" indent="0">
              <a:buNone/>
            </a:pPr>
            <a:r>
              <a:rPr lang="zh-CN" altLang="en-US" dirty="0">
                <a:latin typeface="+mj-lt"/>
              </a:rPr>
              <a:t>主要功能：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1. </a:t>
            </a:r>
            <a:r>
              <a:rPr lang="zh-CN" altLang="en-US" dirty="0">
                <a:latin typeface="+mj-lt"/>
              </a:rPr>
              <a:t>实时测量电池的电压和温度等参数；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2. </a:t>
            </a:r>
            <a:r>
              <a:rPr lang="zh-CN" altLang="en-US" dirty="0">
                <a:latin typeface="+mj-lt"/>
              </a:rPr>
              <a:t>估算电池剩余容量；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3. </a:t>
            </a:r>
            <a:r>
              <a:rPr lang="zh-CN" altLang="en-US" dirty="0">
                <a:latin typeface="+mj-lt"/>
              </a:rPr>
              <a:t>充电和放电控制；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4. </a:t>
            </a:r>
            <a:r>
              <a:rPr lang="zh-CN" altLang="en-US" dirty="0">
                <a:latin typeface="+mj-lt"/>
              </a:rPr>
              <a:t>异常（过充、过放、过温等）报警与保护；</a:t>
            </a:r>
          </a:p>
          <a:p>
            <a:pPr marL="0" indent="0">
              <a:buNone/>
            </a:pPr>
            <a:r>
              <a:rPr lang="en-US" altLang="zh-CN" dirty="0">
                <a:latin typeface="+mj-lt"/>
              </a:rPr>
              <a:t>5. </a:t>
            </a:r>
            <a:r>
              <a:rPr lang="zh-CN" altLang="en-US" dirty="0">
                <a:latin typeface="+mj-lt"/>
              </a:rPr>
              <a:t>均衡控制；</a:t>
            </a:r>
          </a:p>
        </p:txBody>
      </p:sp>
    </p:spTree>
    <p:extLst>
      <p:ext uri="{BB962C8B-B14F-4D97-AF65-F5344CB8AC3E}">
        <p14:creationId xmlns:p14="http://schemas.microsoft.com/office/powerpoint/2010/main" val="79367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B224A-5686-C243-6F7B-782FE3A1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46DAF-E30C-A2BF-AD5C-6E413161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此处需要插入</a:t>
            </a:r>
            <a:r>
              <a:rPr lang="en-US" altLang="zh-CN" dirty="0"/>
              <a:t>BMS</a:t>
            </a:r>
            <a:r>
              <a:rPr lang="zh-CN" altLang="en-US" dirty="0"/>
              <a:t>功能构成的</a:t>
            </a:r>
            <a:r>
              <a:rPr lang="en-US" altLang="zh-CN" dirty="0" err="1"/>
              <a:t>xmind</a:t>
            </a:r>
            <a:r>
              <a:rPr lang="zh-CN" altLang="en-US" dirty="0"/>
              <a:t>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C8FB4C-571A-82C4-D89C-CCD80753A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221032"/>
            <a:ext cx="11442246" cy="64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9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521E-6712-1D7C-253E-BAE6E0E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altLang="zh-CN" b="1" dirty="0"/>
              <a:t>AFE</a:t>
            </a:r>
            <a:r>
              <a:rPr lang="zh-CN" altLang="en-US" b="1" dirty="0"/>
              <a:t>采样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4C2BA-AF28-58AE-E495-D0E09CF3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/>
          <a:lstStyle/>
          <a:p>
            <a:r>
              <a:rPr lang="en-US" altLang="zh-CN" dirty="0"/>
              <a:t>AFE(Analog Front End)</a:t>
            </a:r>
            <a:r>
              <a:rPr lang="zh-CN" altLang="en-US" dirty="0"/>
              <a:t>模拟前端，在</a:t>
            </a:r>
            <a:r>
              <a:rPr lang="en-US" altLang="zh-CN" dirty="0"/>
              <a:t>BMS</a:t>
            </a:r>
            <a:r>
              <a:rPr lang="zh-CN" altLang="en-US" dirty="0"/>
              <a:t>里面专指电池采样芯片，用来采集电芯电压和温度等。</a:t>
            </a:r>
          </a:p>
          <a:p>
            <a:r>
              <a:rPr lang="zh-CN" altLang="en-US" dirty="0"/>
              <a:t>主流的</a:t>
            </a:r>
            <a:r>
              <a:rPr lang="en-US" altLang="zh-CN" dirty="0"/>
              <a:t>AFE</a:t>
            </a:r>
            <a:r>
              <a:rPr lang="zh-CN" altLang="en-US" dirty="0"/>
              <a:t>采样芯片：</a:t>
            </a:r>
            <a:r>
              <a:rPr lang="en-US" altLang="zh-CN" dirty="0"/>
              <a:t>LTC68XX</a:t>
            </a:r>
            <a:r>
              <a:rPr lang="zh-CN" altLang="en-US" dirty="0"/>
              <a:t>、</a:t>
            </a:r>
            <a:r>
              <a:rPr lang="en-US" altLang="zh-CN" dirty="0"/>
              <a:t>MC33771</a:t>
            </a:r>
            <a:r>
              <a:rPr lang="zh-CN" altLang="en-US" dirty="0"/>
              <a:t>、</a:t>
            </a:r>
            <a:r>
              <a:rPr lang="en-US" altLang="zh-CN" dirty="0"/>
              <a:t>Max17823</a:t>
            </a:r>
          </a:p>
          <a:p>
            <a:r>
              <a:rPr lang="zh-CN" altLang="en-US" dirty="0"/>
              <a:t>之前通用某项目，用的意法的</a:t>
            </a:r>
            <a:r>
              <a:rPr lang="en-US" altLang="zh-CN" dirty="0"/>
              <a:t>L9963E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9E1EAC-CDB9-17C5-B986-96059484ED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4" t="17596" r="10487" b="16577"/>
          <a:stretch/>
        </p:blipFill>
        <p:spPr>
          <a:xfrm>
            <a:off x="3334139" y="3429000"/>
            <a:ext cx="5523722" cy="25939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AE9419-13C3-A263-FC81-7FFC25A3571A}"/>
              </a:ext>
            </a:extLst>
          </p:cNvPr>
          <p:cNvSpPr txBox="1"/>
          <p:nvPr/>
        </p:nvSpPr>
        <p:spPr>
          <a:xfrm>
            <a:off x="4875153" y="606932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333F48"/>
                </a:solidFill>
                <a:effectLst/>
                <a:latin typeface="Nunito Sans" panose="020B0604020202020204" pitchFamily="2" charset="0"/>
              </a:rPr>
              <a:t>FRDM33772CSPEVB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95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521E-6712-1D7C-253E-BAE6E0E2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AFE</a:t>
            </a:r>
            <a:r>
              <a:rPr lang="zh-CN" altLang="en-US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BMS</a:t>
            </a:r>
            <a:r>
              <a:rPr lang="zh-CN" altLang="en-US" b="1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系统中所处的位置</a:t>
            </a:r>
            <a:endParaRPr lang="zh-CN" altLang="en-US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C414131-0330-5AF7-B226-25B46F2C4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04" y="1757200"/>
            <a:ext cx="8293250" cy="4351338"/>
          </a:xfrm>
        </p:spPr>
      </p:pic>
    </p:spTree>
    <p:extLst>
      <p:ext uri="{BB962C8B-B14F-4D97-AF65-F5344CB8AC3E}">
        <p14:creationId xmlns:p14="http://schemas.microsoft.com/office/powerpoint/2010/main" val="245577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521E-6712-1D7C-253E-BAE6E0E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altLang="zh-CN" b="1" dirty="0"/>
              <a:t>MC33772C</a:t>
            </a:r>
            <a:r>
              <a:rPr lang="zh-CN" altLang="en-US" b="1" dirty="0"/>
              <a:t>主要功能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4C2BA-AF28-58AE-E495-D0E09CF3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/>
          <a:lstStyle/>
          <a:p>
            <a:r>
              <a:rPr lang="en-US" altLang="zh-CN" dirty="0"/>
              <a:t>3~6</a:t>
            </a:r>
            <a:r>
              <a:rPr lang="zh-CN" altLang="en-US" dirty="0"/>
              <a:t>电芯电压采样</a:t>
            </a:r>
            <a:endParaRPr lang="en-US" altLang="zh-CN" dirty="0"/>
          </a:p>
          <a:p>
            <a:r>
              <a:rPr lang="zh-CN" altLang="en-US" dirty="0"/>
              <a:t>电流采样</a:t>
            </a:r>
            <a:endParaRPr lang="en-US" altLang="zh-CN" dirty="0"/>
          </a:p>
          <a:p>
            <a:r>
              <a:rPr lang="zh-CN" altLang="en-US" dirty="0"/>
              <a:t>库伦计数器</a:t>
            </a:r>
            <a:endParaRPr lang="en-US" altLang="zh-CN" dirty="0"/>
          </a:p>
          <a:p>
            <a:r>
              <a:rPr lang="en-US" altLang="zh-CN" dirty="0"/>
              <a:t>GPIO0~6(</a:t>
            </a:r>
            <a:r>
              <a:rPr lang="zh-CN" altLang="en-US" dirty="0"/>
              <a:t>下降沿唤醒、板温测量、模拟量比例测量</a:t>
            </a:r>
            <a:r>
              <a:rPr lang="en-US" altLang="zh-CN" dirty="0"/>
              <a:t>/</a:t>
            </a:r>
            <a:r>
              <a:rPr lang="zh-CN" altLang="en-US" dirty="0"/>
              <a:t>绝对测量、数字量输入输出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电芯均衡控制</a:t>
            </a:r>
            <a:endParaRPr lang="en-US" altLang="zh-CN" dirty="0"/>
          </a:p>
          <a:p>
            <a:r>
              <a:rPr lang="zh-CN" altLang="en-US" dirty="0"/>
              <a:t>板温测量</a:t>
            </a:r>
            <a:endParaRPr lang="en-US" altLang="zh-CN" dirty="0"/>
          </a:p>
          <a:p>
            <a:r>
              <a:rPr lang="zh-CN" altLang="en-US" dirty="0"/>
              <a:t>诊断</a:t>
            </a:r>
          </a:p>
        </p:txBody>
      </p:sp>
    </p:spTree>
    <p:extLst>
      <p:ext uri="{BB962C8B-B14F-4D97-AF65-F5344CB8AC3E}">
        <p14:creationId xmlns:p14="http://schemas.microsoft.com/office/powerpoint/2010/main" val="55035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521E-6712-1D7C-253E-BAE6E0E2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altLang="zh-CN" b="1" dirty="0"/>
              <a:t>SPI</a:t>
            </a:r>
            <a:r>
              <a:rPr lang="zh-CN" altLang="en-US" b="1" dirty="0"/>
              <a:t>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4C2BA-AF28-58AE-E495-D0E09CF3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SPI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是串行外设接口（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Serial Peripheral Interface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）的缩写。区别于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UART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，是个高速、同步的数据总线。</a:t>
            </a: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SPI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总线包括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4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条逻辑线，定义如下：</a:t>
            </a: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MISO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：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Master input slave output 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主机输入，从机输出；</a:t>
            </a: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MOSI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：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Master output slave input 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主机输出，从机输入；</a:t>
            </a: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SCLK 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：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Serial Clock 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串行时钟信号，由主机产生发送给从机；</a:t>
            </a: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SS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：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Slave Select 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片选信号，由主机发送，以控制与哪个从机通信，通常是低电平有效信号。</a:t>
            </a:r>
          </a:p>
          <a:p>
            <a:endParaRPr lang="zh-CN" altLang="en-US" b="0" i="0" dirty="0"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effectLst/>
                <a:latin typeface="Arial" panose="020B0604020202020204" pitchFamily="34" charset="0"/>
              </a:rPr>
              <a:t>SPI: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en-US" altLang="zh-CN" dirty="0">
                <a:hlinkClick r:id="rId2"/>
              </a:rPr>
              <a:t>http://t.csdn.cn/DEXTj</a:t>
            </a:r>
            <a:endParaRPr lang="en-US" altLang="zh-CN" dirty="0"/>
          </a:p>
          <a:p>
            <a:r>
              <a:rPr lang="en-US" altLang="zh-CN" dirty="0"/>
              <a:t>UART: </a:t>
            </a:r>
            <a:r>
              <a:rPr lang="en-US" altLang="zh-CN" dirty="0">
                <a:hlinkClick r:id="rId3"/>
              </a:rPr>
              <a:t>http://t.csdn.cn/q4v1X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482</Words>
  <Application>Microsoft Office PowerPoint</Application>
  <PresentationFormat>ワイド画面</PresentationFormat>
  <Paragraphs>76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-apple-system</vt:lpstr>
      <vt:lpstr>等线</vt:lpstr>
      <vt:lpstr>等线 Light</vt:lpstr>
      <vt:lpstr>PingFang SC</vt:lpstr>
      <vt:lpstr>宋体</vt:lpstr>
      <vt:lpstr>游ゴシック</vt:lpstr>
      <vt:lpstr>Arial</vt:lpstr>
      <vt:lpstr>Nunito Sans</vt:lpstr>
      <vt:lpstr>Office 主题​​</vt:lpstr>
      <vt:lpstr>AFE驱动开发分享</vt:lpstr>
      <vt:lpstr>xxBMS项目组结构简单介绍</vt:lpstr>
      <vt:lpstr>xxBMS项目组结构简单介绍</vt:lpstr>
      <vt:lpstr>BMS介绍</vt:lpstr>
      <vt:lpstr>BMS</vt:lpstr>
      <vt:lpstr>AFE采样</vt:lpstr>
      <vt:lpstr>AFE在BMS系统中所处的位置</vt:lpstr>
      <vt:lpstr>MC33772C主要功能</vt:lpstr>
      <vt:lpstr>SPI通信</vt:lpstr>
      <vt:lpstr>SPI通信</vt:lpstr>
      <vt:lpstr>多从机通信的两种方式</vt:lpstr>
      <vt:lpstr>诊断(自动检测+主动检测)</vt:lpstr>
      <vt:lpstr>断线检测介绍</vt:lpstr>
      <vt:lpstr>断线检测方法</vt:lpstr>
      <vt:lpstr>开发环境S32DS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AFE驱动开发分享</dc:title>
  <dc:creator>c zh</dc:creator>
  <cp:lastModifiedBy>Yin, Yan/尹 燕</cp:lastModifiedBy>
  <cp:revision>12</cp:revision>
  <dcterms:created xsi:type="dcterms:W3CDTF">2022-09-10T02:50:08Z</dcterms:created>
  <dcterms:modified xsi:type="dcterms:W3CDTF">2022-10-21T02:32:00Z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2022-10-20T05:17:34Z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00cc7901-b4f1-4742-b814-d73734df370d</vt:lpwstr>
  </property>
  <property fmtid="{D5CDD505-2E9C-101B-9397-08002B2CF9AE}" pid="8" name="MSIP_Label_a7295cc1-d279-42ac-ab4d-3b0f4fece050_ContentBits">
    <vt:lpwstr>0</vt:lpwstr>
  </property>
</Properties>
</file>