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bookmarkIdSeed="4">
  <p:sldMasterIdLst>
    <p:sldMasterId id="2147483652" r:id="rId1"/>
  </p:sldMasterIdLst>
  <p:notesMasterIdLst>
    <p:notesMasterId r:id="rId17"/>
  </p:notesMasterIdLst>
  <p:handoutMasterIdLst>
    <p:handoutMasterId r:id="rId18"/>
  </p:handoutMasterIdLst>
  <p:sldIdLst>
    <p:sldId id="535" r:id="rId2"/>
    <p:sldId id="742" r:id="rId3"/>
    <p:sldId id="739" r:id="rId4"/>
    <p:sldId id="631" r:id="rId5"/>
    <p:sldId id="736" r:id="rId6"/>
    <p:sldId id="737" r:id="rId7"/>
    <p:sldId id="746" r:id="rId8"/>
    <p:sldId id="738" r:id="rId9"/>
    <p:sldId id="743" r:id="rId10"/>
    <p:sldId id="744" r:id="rId11"/>
    <p:sldId id="745" r:id="rId12"/>
    <p:sldId id="747" r:id="rId13"/>
    <p:sldId id="748" r:id="rId14"/>
    <p:sldId id="537" r:id="rId15"/>
    <p:sldId id="740" r:id="rId16"/>
  </p:sldIdLst>
  <p:sldSz cx="9144000" cy="6858000" type="screen4x3"/>
  <p:notesSz cx="6805613" cy="9939338"/>
  <p:defaultTextStyle>
    <a:defPPr>
      <a:defRPr lang="ja-JP"/>
    </a:defPPr>
    <a:lvl1pPr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1pPr>
    <a:lvl2pPr marL="4572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2pPr>
    <a:lvl3pPr marL="9144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3pPr>
    <a:lvl4pPr marL="13716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4pPr>
    <a:lvl5pPr marL="18288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82DB"/>
    <a:srgbClr val="0000FF"/>
    <a:srgbClr val="C07000"/>
    <a:srgbClr val="E73440"/>
    <a:srgbClr val="808000"/>
    <a:srgbClr val="706ABA"/>
    <a:srgbClr val="1BA12B"/>
    <a:srgbClr val="8B8807"/>
    <a:srgbClr val="7E7D7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89842" autoAdjust="0"/>
  </p:normalViewPr>
  <p:slideViewPr>
    <p:cSldViewPr>
      <p:cViewPr varScale="1">
        <p:scale>
          <a:sx n="102" d="100"/>
          <a:sy n="102" d="100"/>
        </p:scale>
        <p:origin x="208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8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ja-JP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GB" altLang="ja-JP"/>
              <a:t>Copyright 2018 NANJING FUJITSU NANDA SOFTWARE TECHNOLOGY CO., LTD.</a:t>
            </a: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BFC466D8-B42A-4E43-B4D9-57F0874CEFA0}" type="slidenum">
              <a:rPr lang="en-GB" altLang="ja-JP"/>
              <a:pPr/>
              <a:t>‹#›</a:t>
            </a:fld>
            <a:endParaRPr lang="en-GB" altLang="ja-JP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gray">
          <a:xfrm>
            <a:off x="162446" y="47626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1757443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467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5A205A6B-F37F-4E8D-9C04-D282A90E56E8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 bwMode="gray">
          <a:xfrm>
            <a:off x="162446" y="47626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37715156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6D529-4750-48BC-AFC6-590FBE2A3F90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ja-JP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46186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80589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8155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6544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15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64351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</a:rPr>
              <a:t>软件组件是针对所谓的虚拟功能总线（</a:t>
            </a:r>
            <a:r>
              <a:rPr lang="en-US" altLang="zh-CN" b="1" dirty="0">
                <a:effectLst/>
              </a:rPr>
              <a:t>VFB</a:t>
            </a:r>
            <a:r>
              <a:rPr lang="zh-CN" altLang="en-US" b="1" dirty="0">
                <a:effectLst/>
              </a:rPr>
              <a:t>）开发的，虚拟功能总线是一种抽象的通信通道，而无需直接依赖</a:t>
            </a:r>
            <a:r>
              <a:rPr lang="en-US" altLang="zh-CN" b="1" dirty="0">
                <a:effectLst/>
              </a:rPr>
              <a:t>ECU</a:t>
            </a:r>
            <a:r>
              <a:rPr lang="zh-CN" altLang="en-US" b="1" dirty="0">
                <a:effectLst/>
              </a:rPr>
              <a:t>和通信总线。 </a:t>
            </a:r>
            <a:r>
              <a:rPr lang="en-US" altLang="zh-CN" b="1" dirty="0">
                <a:effectLst/>
              </a:rPr>
              <a:t>VFB</a:t>
            </a:r>
            <a:r>
              <a:rPr lang="zh-CN" altLang="en-US" b="1" dirty="0">
                <a:effectLst/>
              </a:rPr>
              <a:t>不提供任何表达软件组件层次结构的方法。</a:t>
            </a:r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5074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CN" altLang="en-US" b="1" dirty="0"/>
              <a:t>应用软件组件（</a:t>
            </a:r>
            <a:r>
              <a:rPr lang="en-US" altLang="zh-CN" b="1" dirty="0"/>
              <a:t>application SWC</a:t>
            </a:r>
            <a:r>
              <a:rPr lang="zh-CN" altLang="en-US" b="1" dirty="0"/>
              <a:t>）</a:t>
            </a:r>
            <a:r>
              <a:rPr lang="zh-CN" altLang="en-US" dirty="0"/>
              <a:t> ：主要是复杂算法控制和一些简单需求控制。如智能大灯控制，防夹触发。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传感器</a:t>
            </a:r>
            <a:r>
              <a:rPr lang="en-US" altLang="zh-CN" b="1" dirty="0"/>
              <a:t>/</a:t>
            </a:r>
            <a:r>
              <a:rPr lang="zh-CN" altLang="en-US" b="1" dirty="0"/>
              <a:t>执行器软件组件：</a:t>
            </a:r>
            <a:r>
              <a:rPr lang="en-US" altLang="zh-CN" dirty="0"/>
              <a:t>app</a:t>
            </a:r>
            <a:r>
              <a:rPr lang="zh-CN" altLang="en-US" dirty="0"/>
              <a:t>层下达的执行命令，通过</a:t>
            </a:r>
            <a:r>
              <a:rPr lang="en-US" altLang="zh-CN" dirty="0"/>
              <a:t>RTE</a:t>
            </a:r>
            <a:r>
              <a:rPr lang="zh-CN" altLang="en-US" dirty="0"/>
              <a:t>直接到底层，控制设定的驱动器。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标定参数软件组件</a:t>
            </a:r>
            <a:r>
              <a:rPr lang="zh-CN" altLang="en-US" dirty="0"/>
              <a:t>：提供标定工程师参数值的特殊软件。</a:t>
            </a:r>
          </a:p>
          <a:p>
            <a:pPr>
              <a:buFont typeface="+mj-lt"/>
              <a:buAutoNum type="arabicPeriod"/>
            </a:pPr>
            <a:r>
              <a:rPr lang="en-US" altLang="zh-CN" b="1" dirty="0"/>
              <a:t>ECU</a:t>
            </a:r>
            <a:r>
              <a:rPr lang="zh-CN" altLang="en-US" b="1" dirty="0"/>
              <a:t>抽象软件组件：</a:t>
            </a:r>
            <a:r>
              <a:rPr lang="zh-CN" altLang="en-US" dirty="0"/>
              <a:t>提供</a:t>
            </a:r>
            <a:r>
              <a:rPr lang="en-US" altLang="zh-CN" dirty="0"/>
              <a:t>ECU</a:t>
            </a:r>
            <a:r>
              <a:rPr lang="zh-CN" altLang="en-US" dirty="0"/>
              <a:t>可以访问底层的能力。（</a:t>
            </a:r>
            <a:r>
              <a:rPr lang="en-US" altLang="zh-CN" dirty="0"/>
              <a:t>MACL</a:t>
            </a:r>
            <a:r>
              <a:rPr lang="zh-CN" altLang="en-US" dirty="0"/>
              <a:t>）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复杂设备驱动组件：</a:t>
            </a:r>
            <a:r>
              <a:rPr lang="zh-CN" altLang="en-US" dirty="0"/>
              <a:t>暂时未遇到，感觉像构造唤醒源之类的代码。</a:t>
            </a:r>
          </a:p>
          <a:p>
            <a:pPr>
              <a:buFont typeface="+mj-lt"/>
              <a:buAutoNum type="arabicPeriod"/>
            </a:pPr>
            <a:r>
              <a:rPr lang="zh-CN" altLang="en-US" b="1" dirty="0"/>
              <a:t>服务软件组件：</a:t>
            </a:r>
            <a:r>
              <a:rPr lang="zh-CN" altLang="en-US" dirty="0"/>
              <a:t>各种协议栈。</a:t>
            </a:r>
            <a:r>
              <a:rPr lang="en-US" altLang="zh-CN" dirty="0"/>
              <a:t>can</a:t>
            </a:r>
            <a:r>
              <a:rPr lang="zh-CN" altLang="en-US" dirty="0"/>
              <a:t>，</a:t>
            </a:r>
            <a:r>
              <a:rPr lang="en-US" altLang="zh-CN" dirty="0" err="1"/>
              <a:t>lin</a:t>
            </a:r>
            <a:r>
              <a:rPr lang="zh-CN" altLang="en-US" dirty="0"/>
              <a:t>，车载以太网。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endParaRPr lang="en-US" altLang="zh-CN" sz="1200" kern="1200" dirty="0"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ja-JP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SimSun" panose="02010600030101010101" pitchFamily="2" charset="-122"/>
              </a:rPr>
              <a:t>根据应用目的的不同，组件可分为</a:t>
            </a:r>
            <a:r>
              <a:rPr lang="en-US" altLang="ja-JP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SimSun" panose="02010600030101010101" pitchFamily="2" charset="-122"/>
                <a:cs typeface="SimSun" panose="02010600030101010101" pitchFamily="2" charset="-122"/>
              </a:rPr>
              <a:t>7</a:t>
            </a:r>
            <a:r>
              <a:rPr lang="zh-CN" altLang="ja-JP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SimSun" panose="02010600030101010101" pitchFamily="2" charset="-122"/>
              </a:rPr>
              <a:t>种类型。</a:t>
            </a:r>
            <a:endParaRPr lang="en-US" altLang="zh-CN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SimSun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zh-CN" altLang="ja-JP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SimSun" panose="02010600030101010101" pitchFamily="2" charset="-122"/>
              </a:rPr>
              <a:t>软件组件不允许绕过</a:t>
            </a:r>
            <a:r>
              <a:rPr lang="en-US" altLang="ja-JP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SimSun" panose="02010600030101010101" pitchFamily="2" charset="-122"/>
                <a:cs typeface="SimSun" panose="02010600030101010101" pitchFamily="2" charset="-122"/>
              </a:rPr>
              <a:t>RTE</a:t>
            </a:r>
            <a:r>
              <a:rPr lang="zh-CN" altLang="ja-JP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SimSun" panose="02010600030101010101" pitchFamily="2" charset="-122"/>
              </a:rPr>
              <a:t>直接访问下层基础软件提供的服务，因此服务、</a:t>
            </a:r>
            <a:r>
              <a:rPr lang="en-US" altLang="ja-JP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SimSun" panose="02010600030101010101" pitchFamily="2" charset="-122"/>
                <a:cs typeface="SimSun" panose="02010600030101010101" pitchFamily="2" charset="-122"/>
              </a:rPr>
              <a:t>ECU</a:t>
            </a:r>
            <a:r>
              <a:rPr lang="zh-CN" altLang="ja-JP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SimSun" panose="02010600030101010101" pitchFamily="2" charset="-122"/>
              </a:rPr>
              <a:t>抽象和复杂驱动被抽象成一个同样有端口的软件组件，通过服务连接器与应用层的软件组件组合成</a:t>
            </a:r>
            <a:r>
              <a:rPr lang="en-US" altLang="ja-JP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SimSun" panose="02010600030101010101" pitchFamily="2" charset="-122"/>
                <a:cs typeface="SimSun" panose="02010600030101010101" pitchFamily="2" charset="-122"/>
              </a:rPr>
              <a:t>ECU</a:t>
            </a:r>
            <a:r>
              <a:rPr lang="zh-CN" altLang="ja-JP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SimSun" panose="02010600030101010101" pitchFamily="2" charset="-122"/>
              </a:rPr>
              <a:t>组合组件。</a:t>
            </a:r>
            <a:endParaRPr lang="en-US" altLang="zh-CN" sz="1800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Microsoft YaHei" panose="020B0503020204020204" pitchFamily="34" charset="-122"/>
              <a:cs typeface="SimSun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altLang="ja-JP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SimSun" panose="02010600030101010101" pitchFamily="2" charset="-122"/>
                <a:cs typeface="SimSun" panose="02010600030101010101" pitchFamily="2" charset="-122"/>
              </a:rPr>
              <a:t>BSW</a:t>
            </a:r>
            <a:r>
              <a:rPr lang="zh-CN" altLang="ja-JP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SimSun" panose="02010600030101010101" pitchFamily="2" charset="-122"/>
              </a:rPr>
              <a:t>中的组件都具有标准化的</a:t>
            </a:r>
            <a:r>
              <a:rPr lang="en-US" altLang="ja-JP" sz="1800" kern="0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SimSun" panose="02010600030101010101" pitchFamily="2" charset="-122"/>
                <a:cs typeface="SimSun" panose="02010600030101010101" pitchFamily="2" charset="-122"/>
              </a:rPr>
              <a:t>AUTOSAR</a:t>
            </a:r>
            <a:r>
              <a:rPr lang="zh-CN" altLang="ja-JP" sz="1800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Microsoft YaHei" panose="020B0503020204020204" pitchFamily="34" charset="-122"/>
                <a:cs typeface="SimSun" panose="02010600030101010101" pitchFamily="2" charset="-122"/>
              </a:rPr>
              <a:t>接口。</a:t>
            </a:r>
            <a:endParaRPr lang="ja-JP" altLang="ja-JP" sz="1800" kern="100" dirty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7399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499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814918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356333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7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047307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43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214" name="Picture 46" descr="TitleRed_L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7215" name="Group 47"/>
          <p:cNvGrpSpPr>
            <a:grpSpLocks noChangeAspect="1"/>
          </p:cNvGrpSpPr>
          <p:nvPr/>
        </p:nvGrpSpPr>
        <p:grpSpPr bwMode="auto">
          <a:xfrm>
            <a:off x="7308850" y="185738"/>
            <a:ext cx="1647825" cy="920750"/>
            <a:chOff x="4604" y="117"/>
            <a:chExt cx="1038" cy="580"/>
          </a:xfrm>
        </p:grpSpPr>
        <p:sp>
          <p:nvSpPr>
            <p:cNvPr id="647216" name="AutoShape 48"/>
            <p:cNvSpPr>
              <a:spLocks noChangeAspect="1" noChangeArrowheads="1" noTextEdit="1"/>
            </p:cNvSpPr>
            <p:nvPr userDrawn="1"/>
          </p:nvSpPr>
          <p:spPr bwMode="gray">
            <a:xfrm>
              <a:off x="4604" y="117"/>
              <a:ext cx="103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17" name="Freeform 49"/>
            <p:cNvSpPr>
              <a:spLocks/>
            </p:cNvSpPr>
            <p:nvPr userDrawn="1"/>
          </p:nvSpPr>
          <p:spPr bwMode="gray">
            <a:xfrm>
              <a:off x="4655" y="604"/>
              <a:ext cx="26" cy="43"/>
            </a:xfrm>
            <a:custGeom>
              <a:avLst/>
              <a:gdLst>
                <a:gd name="T0" fmla="*/ 0 w 463"/>
                <a:gd name="T1" fmla="*/ 731 h 762"/>
                <a:gd name="T2" fmla="*/ 0 w 463"/>
                <a:gd name="T3" fmla="*/ 643 h 762"/>
                <a:gd name="T4" fmla="*/ 177 w 463"/>
                <a:gd name="T5" fmla="*/ 684 h 762"/>
                <a:gd name="T6" fmla="*/ 355 w 463"/>
                <a:gd name="T7" fmla="*/ 568 h 762"/>
                <a:gd name="T8" fmla="*/ 325 w 463"/>
                <a:gd name="T9" fmla="*/ 493 h 762"/>
                <a:gd name="T10" fmla="*/ 271 w 463"/>
                <a:gd name="T11" fmla="*/ 452 h 762"/>
                <a:gd name="T12" fmla="*/ 203 w 463"/>
                <a:gd name="T13" fmla="*/ 417 h 762"/>
                <a:gd name="T14" fmla="*/ 62 w 463"/>
                <a:gd name="T15" fmla="*/ 323 h 762"/>
                <a:gd name="T16" fmla="*/ 12 w 463"/>
                <a:gd name="T17" fmla="*/ 190 h 762"/>
                <a:gd name="T18" fmla="*/ 90 w 463"/>
                <a:gd name="T19" fmla="*/ 41 h 762"/>
                <a:gd name="T20" fmla="*/ 257 w 463"/>
                <a:gd name="T21" fmla="*/ 0 h 762"/>
                <a:gd name="T22" fmla="*/ 411 w 463"/>
                <a:gd name="T23" fmla="*/ 24 h 762"/>
                <a:gd name="T24" fmla="*/ 411 w 463"/>
                <a:gd name="T25" fmla="*/ 106 h 762"/>
                <a:gd name="T26" fmla="*/ 262 w 463"/>
                <a:gd name="T27" fmla="*/ 74 h 762"/>
                <a:gd name="T28" fmla="*/ 162 w 463"/>
                <a:gd name="T29" fmla="*/ 98 h 762"/>
                <a:gd name="T30" fmla="*/ 120 w 463"/>
                <a:gd name="T31" fmla="*/ 178 h 762"/>
                <a:gd name="T32" fmla="*/ 149 w 463"/>
                <a:gd name="T33" fmla="*/ 253 h 762"/>
                <a:gd name="T34" fmla="*/ 273 w 463"/>
                <a:gd name="T35" fmla="*/ 331 h 762"/>
                <a:gd name="T36" fmla="*/ 374 w 463"/>
                <a:gd name="T37" fmla="*/ 388 h 762"/>
                <a:gd name="T38" fmla="*/ 444 w 463"/>
                <a:gd name="T39" fmla="*/ 465 h 762"/>
                <a:gd name="T40" fmla="*/ 463 w 463"/>
                <a:gd name="T41" fmla="*/ 556 h 762"/>
                <a:gd name="T42" fmla="*/ 184 w 463"/>
                <a:gd name="T43" fmla="*/ 762 h 762"/>
                <a:gd name="T44" fmla="*/ 0 w 463"/>
                <a:gd name="T45" fmla="*/ 731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3" h="762">
                  <a:moveTo>
                    <a:pt x="0" y="731"/>
                  </a:moveTo>
                  <a:cubicBezTo>
                    <a:pt x="0" y="643"/>
                    <a:pt x="0" y="643"/>
                    <a:pt x="0" y="643"/>
                  </a:cubicBezTo>
                  <a:cubicBezTo>
                    <a:pt x="48" y="670"/>
                    <a:pt x="107" y="684"/>
                    <a:pt x="177" y="684"/>
                  </a:cubicBezTo>
                  <a:cubicBezTo>
                    <a:pt x="296" y="684"/>
                    <a:pt x="355" y="645"/>
                    <a:pt x="355" y="568"/>
                  </a:cubicBezTo>
                  <a:cubicBezTo>
                    <a:pt x="355" y="538"/>
                    <a:pt x="345" y="513"/>
                    <a:pt x="325" y="493"/>
                  </a:cubicBezTo>
                  <a:cubicBezTo>
                    <a:pt x="309" y="477"/>
                    <a:pt x="291" y="463"/>
                    <a:pt x="271" y="452"/>
                  </a:cubicBezTo>
                  <a:cubicBezTo>
                    <a:pt x="253" y="442"/>
                    <a:pt x="231" y="431"/>
                    <a:pt x="203" y="417"/>
                  </a:cubicBezTo>
                  <a:cubicBezTo>
                    <a:pt x="135" y="384"/>
                    <a:pt x="89" y="352"/>
                    <a:pt x="62" y="323"/>
                  </a:cubicBezTo>
                  <a:cubicBezTo>
                    <a:pt x="29" y="286"/>
                    <a:pt x="12" y="242"/>
                    <a:pt x="12" y="190"/>
                  </a:cubicBezTo>
                  <a:cubicBezTo>
                    <a:pt x="12" y="124"/>
                    <a:pt x="38" y="74"/>
                    <a:pt x="90" y="41"/>
                  </a:cubicBezTo>
                  <a:cubicBezTo>
                    <a:pt x="134" y="13"/>
                    <a:pt x="189" y="0"/>
                    <a:pt x="257" y="0"/>
                  </a:cubicBezTo>
                  <a:cubicBezTo>
                    <a:pt x="304" y="0"/>
                    <a:pt x="355" y="8"/>
                    <a:pt x="411" y="24"/>
                  </a:cubicBezTo>
                  <a:cubicBezTo>
                    <a:pt x="411" y="106"/>
                    <a:pt x="411" y="106"/>
                    <a:pt x="411" y="106"/>
                  </a:cubicBezTo>
                  <a:cubicBezTo>
                    <a:pt x="364" y="85"/>
                    <a:pt x="314" y="74"/>
                    <a:pt x="262" y="74"/>
                  </a:cubicBezTo>
                  <a:cubicBezTo>
                    <a:pt x="222" y="74"/>
                    <a:pt x="188" y="82"/>
                    <a:pt x="162" y="98"/>
                  </a:cubicBezTo>
                  <a:cubicBezTo>
                    <a:pt x="134" y="115"/>
                    <a:pt x="120" y="141"/>
                    <a:pt x="120" y="178"/>
                  </a:cubicBezTo>
                  <a:cubicBezTo>
                    <a:pt x="120" y="209"/>
                    <a:pt x="130" y="234"/>
                    <a:pt x="149" y="253"/>
                  </a:cubicBezTo>
                  <a:cubicBezTo>
                    <a:pt x="168" y="273"/>
                    <a:pt x="209" y="298"/>
                    <a:pt x="273" y="331"/>
                  </a:cubicBezTo>
                  <a:cubicBezTo>
                    <a:pt x="324" y="356"/>
                    <a:pt x="357" y="375"/>
                    <a:pt x="374" y="388"/>
                  </a:cubicBezTo>
                  <a:cubicBezTo>
                    <a:pt x="407" y="412"/>
                    <a:pt x="430" y="437"/>
                    <a:pt x="444" y="465"/>
                  </a:cubicBezTo>
                  <a:cubicBezTo>
                    <a:pt x="457" y="490"/>
                    <a:pt x="463" y="520"/>
                    <a:pt x="463" y="556"/>
                  </a:cubicBezTo>
                  <a:cubicBezTo>
                    <a:pt x="463" y="693"/>
                    <a:pt x="370" y="762"/>
                    <a:pt x="184" y="762"/>
                  </a:cubicBezTo>
                  <a:cubicBezTo>
                    <a:pt x="109" y="762"/>
                    <a:pt x="48" y="752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18" name="Freeform 50"/>
            <p:cNvSpPr>
              <a:spLocks/>
            </p:cNvSpPr>
            <p:nvPr userDrawn="1"/>
          </p:nvSpPr>
          <p:spPr bwMode="gray">
            <a:xfrm>
              <a:off x="4691" y="585"/>
              <a:ext cx="30" cy="61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19" name="Freeform 51"/>
            <p:cNvSpPr>
              <a:spLocks noEditPoints="1"/>
            </p:cNvSpPr>
            <p:nvPr userDrawn="1"/>
          </p:nvSpPr>
          <p:spPr bwMode="gray">
            <a:xfrm>
              <a:off x="4730" y="604"/>
              <a:ext cx="32" cy="43"/>
            </a:xfrm>
            <a:custGeom>
              <a:avLst/>
              <a:gdLst>
                <a:gd name="T0" fmla="*/ 437 w 561"/>
                <a:gd name="T1" fmla="*/ 286 h 762"/>
                <a:gd name="T2" fmla="*/ 437 w 561"/>
                <a:gd name="T3" fmla="*/ 248 h 762"/>
                <a:gd name="T4" fmla="*/ 415 w 561"/>
                <a:gd name="T5" fmla="*/ 138 h 762"/>
                <a:gd name="T6" fmla="*/ 271 w 561"/>
                <a:gd name="T7" fmla="*/ 77 h 762"/>
                <a:gd name="T8" fmla="*/ 70 w 561"/>
                <a:gd name="T9" fmla="*/ 118 h 762"/>
                <a:gd name="T10" fmla="*/ 70 w 561"/>
                <a:gd name="T11" fmla="*/ 31 h 762"/>
                <a:gd name="T12" fmla="*/ 284 w 561"/>
                <a:gd name="T13" fmla="*/ 0 h 762"/>
                <a:gd name="T14" fmla="*/ 516 w 561"/>
                <a:gd name="T15" fmla="*/ 76 h 762"/>
                <a:gd name="T16" fmla="*/ 558 w 561"/>
                <a:gd name="T17" fmla="*/ 200 h 762"/>
                <a:gd name="T18" fmla="*/ 561 w 561"/>
                <a:gd name="T19" fmla="*/ 290 h 762"/>
                <a:gd name="T20" fmla="*/ 561 w 561"/>
                <a:gd name="T21" fmla="*/ 727 h 762"/>
                <a:gd name="T22" fmla="*/ 293 w 561"/>
                <a:gd name="T23" fmla="*/ 762 h 762"/>
                <a:gd name="T24" fmla="*/ 83 w 561"/>
                <a:gd name="T25" fmla="*/ 720 h 762"/>
                <a:gd name="T26" fmla="*/ 0 w 561"/>
                <a:gd name="T27" fmla="*/ 558 h 762"/>
                <a:gd name="T28" fmla="*/ 96 w 561"/>
                <a:gd name="T29" fmla="*/ 363 h 762"/>
                <a:gd name="T30" fmla="*/ 336 w 561"/>
                <a:gd name="T31" fmla="*/ 297 h 762"/>
                <a:gd name="T32" fmla="*/ 437 w 561"/>
                <a:gd name="T33" fmla="*/ 286 h 762"/>
                <a:gd name="T34" fmla="*/ 437 w 561"/>
                <a:gd name="T35" fmla="*/ 356 h 762"/>
                <a:gd name="T36" fmla="*/ 267 w 561"/>
                <a:gd name="T37" fmla="*/ 382 h 762"/>
                <a:gd name="T38" fmla="*/ 127 w 561"/>
                <a:gd name="T39" fmla="*/ 545 h 762"/>
                <a:gd name="T40" fmla="*/ 168 w 561"/>
                <a:gd name="T41" fmla="*/ 650 h 762"/>
                <a:gd name="T42" fmla="*/ 312 w 561"/>
                <a:gd name="T43" fmla="*/ 687 h 762"/>
                <a:gd name="T44" fmla="*/ 437 w 561"/>
                <a:gd name="T45" fmla="*/ 670 h 762"/>
                <a:gd name="T46" fmla="*/ 437 w 561"/>
                <a:gd name="T47" fmla="*/ 35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1" h="762">
                  <a:moveTo>
                    <a:pt x="437" y="286"/>
                  </a:moveTo>
                  <a:cubicBezTo>
                    <a:pt x="437" y="248"/>
                    <a:pt x="437" y="248"/>
                    <a:pt x="437" y="248"/>
                  </a:cubicBezTo>
                  <a:cubicBezTo>
                    <a:pt x="437" y="200"/>
                    <a:pt x="430" y="164"/>
                    <a:pt x="415" y="138"/>
                  </a:cubicBezTo>
                  <a:cubicBezTo>
                    <a:pt x="392" y="97"/>
                    <a:pt x="344" y="77"/>
                    <a:pt x="271" y="77"/>
                  </a:cubicBezTo>
                  <a:cubicBezTo>
                    <a:pt x="206" y="77"/>
                    <a:pt x="139" y="91"/>
                    <a:pt x="70" y="1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139" y="10"/>
                    <a:pt x="210" y="0"/>
                    <a:pt x="284" y="0"/>
                  </a:cubicBezTo>
                  <a:cubicBezTo>
                    <a:pt x="397" y="0"/>
                    <a:pt x="474" y="25"/>
                    <a:pt x="516" y="76"/>
                  </a:cubicBezTo>
                  <a:cubicBezTo>
                    <a:pt x="539" y="104"/>
                    <a:pt x="553" y="145"/>
                    <a:pt x="558" y="200"/>
                  </a:cubicBezTo>
                  <a:cubicBezTo>
                    <a:pt x="560" y="220"/>
                    <a:pt x="561" y="250"/>
                    <a:pt x="561" y="290"/>
                  </a:cubicBezTo>
                  <a:cubicBezTo>
                    <a:pt x="561" y="727"/>
                    <a:pt x="561" y="727"/>
                    <a:pt x="561" y="727"/>
                  </a:cubicBezTo>
                  <a:cubicBezTo>
                    <a:pt x="477" y="750"/>
                    <a:pt x="387" y="762"/>
                    <a:pt x="293" y="762"/>
                  </a:cubicBezTo>
                  <a:cubicBezTo>
                    <a:pt x="203" y="762"/>
                    <a:pt x="133" y="748"/>
                    <a:pt x="83" y="720"/>
                  </a:cubicBezTo>
                  <a:cubicBezTo>
                    <a:pt x="28" y="689"/>
                    <a:pt x="0" y="635"/>
                    <a:pt x="0" y="558"/>
                  </a:cubicBezTo>
                  <a:cubicBezTo>
                    <a:pt x="0" y="470"/>
                    <a:pt x="32" y="405"/>
                    <a:pt x="96" y="363"/>
                  </a:cubicBezTo>
                  <a:cubicBezTo>
                    <a:pt x="143" y="332"/>
                    <a:pt x="223" y="310"/>
                    <a:pt x="336" y="297"/>
                  </a:cubicBezTo>
                  <a:cubicBezTo>
                    <a:pt x="357" y="294"/>
                    <a:pt x="391" y="291"/>
                    <a:pt x="437" y="286"/>
                  </a:cubicBezTo>
                  <a:close/>
                  <a:moveTo>
                    <a:pt x="437" y="356"/>
                  </a:moveTo>
                  <a:cubicBezTo>
                    <a:pt x="362" y="363"/>
                    <a:pt x="305" y="372"/>
                    <a:pt x="267" y="382"/>
                  </a:cubicBezTo>
                  <a:cubicBezTo>
                    <a:pt x="173" y="405"/>
                    <a:pt x="127" y="460"/>
                    <a:pt x="127" y="545"/>
                  </a:cubicBezTo>
                  <a:cubicBezTo>
                    <a:pt x="127" y="593"/>
                    <a:pt x="140" y="627"/>
                    <a:pt x="168" y="650"/>
                  </a:cubicBezTo>
                  <a:cubicBezTo>
                    <a:pt x="198" y="675"/>
                    <a:pt x="246" y="687"/>
                    <a:pt x="312" y="687"/>
                  </a:cubicBezTo>
                  <a:cubicBezTo>
                    <a:pt x="357" y="687"/>
                    <a:pt x="398" y="681"/>
                    <a:pt x="437" y="670"/>
                  </a:cubicBezTo>
                  <a:lnTo>
                    <a:pt x="437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0" name="Freeform 52"/>
            <p:cNvSpPr>
              <a:spLocks noEditPoints="1"/>
            </p:cNvSpPr>
            <p:nvPr userDrawn="1"/>
          </p:nvSpPr>
          <p:spPr bwMode="gray">
            <a:xfrm>
              <a:off x="4774" y="604"/>
              <a:ext cx="32" cy="61"/>
            </a:xfrm>
            <a:custGeom>
              <a:avLst/>
              <a:gdLst>
                <a:gd name="T0" fmla="*/ 123 w 567"/>
                <a:gd name="T1" fmla="*/ 711 h 1087"/>
                <a:gd name="T2" fmla="*/ 123 w 567"/>
                <a:gd name="T3" fmla="*/ 1087 h 1087"/>
                <a:gd name="T4" fmla="*/ 0 w 567"/>
                <a:gd name="T5" fmla="*/ 1087 h 1087"/>
                <a:gd name="T6" fmla="*/ 0 w 567"/>
                <a:gd name="T7" fmla="*/ 28 h 1087"/>
                <a:gd name="T8" fmla="*/ 249 w 567"/>
                <a:gd name="T9" fmla="*/ 0 h 1087"/>
                <a:gd name="T10" fmla="*/ 505 w 567"/>
                <a:gd name="T11" fmla="*/ 113 h 1087"/>
                <a:gd name="T12" fmla="*/ 567 w 567"/>
                <a:gd name="T13" fmla="*/ 379 h 1087"/>
                <a:gd name="T14" fmla="*/ 489 w 567"/>
                <a:gd name="T15" fmla="*/ 662 h 1087"/>
                <a:gd name="T16" fmla="*/ 274 w 567"/>
                <a:gd name="T17" fmla="*/ 762 h 1087"/>
                <a:gd name="T18" fmla="*/ 172 w 567"/>
                <a:gd name="T19" fmla="*/ 742 h 1087"/>
                <a:gd name="T20" fmla="*/ 123 w 567"/>
                <a:gd name="T21" fmla="*/ 711 h 1087"/>
                <a:gd name="T22" fmla="*/ 123 w 567"/>
                <a:gd name="T23" fmla="*/ 625 h 1087"/>
                <a:gd name="T24" fmla="*/ 260 w 567"/>
                <a:gd name="T25" fmla="*/ 687 h 1087"/>
                <a:gd name="T26" fmla="*/ 400 w 567"/>
                <a:gd name="T27" fmla="*/ 591 h 1087"/>
                <a:gd name="T28" fmla="*/ 441 w 567"/>
                <a:gd name="T29" fmla="*/ 378 h 1087"/>
                <a:gd name="T30" fmla="*/ 386 w 567"/>
                <a:gd name="T31" fmla="*/ 140 h 1087"/>
                <a:gd name="T32" fmla="*/ 230 w 567"/>
                <a:gd name="T33" fmla="*/ 74 h 1087"/>
                <a:gd name="T34" fmla="*/ 123 w 567"/>
                <a:gd name="T35" fmla="*/ 83 h 1087"/>
                <a:gd name="T36" fmla="*/ 123 w 567"/>
                <a:gd name="T37" fmla="*/ 625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7" h="1087">
                  <a:moveTo>
                    <a:pt x="123" y="711"/>
                  </a:moveTo>
                  <a:cubicBezTo>
                    <a:pt x="123" y="1087"/>
                    <a:pt x="123" y="1087"/>
                    <a:pt x="123" y="1087"/>
                  </a:cubicBezTo>
                  <a:cubicBezTo>
                    <a:pt x="0" y="1087"/>
                    <a:pt x="0" y="1087"/>
                    <a:pt x="0" y="108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5" y="9"/>
                    <a:pt x="168" y="0"/>
                    <a:pt x="249" y="0"/>
                  </a:cubicBezTo>
                  <a:cubicBezTo>
                    <a:pt x="374" y="0"/>
                    <a:pt x="459" y="37"/>
                    <a:pt x="505" y="113"/>
                  </a:cubicBezTo>
                  <a:cubicBezTo>
                    <a:pt x="546" y="180"/>
                    <a:pt x="567" y="269"/>
                    <a:pt x="567" y="379"/>
                  </a:cubicBezTo>
                  <a:cubicBezTo>
                    <a:pt x="567" y="495"/>
                    <a:pt x="541" y="590"/>
                    <a:pt x="489" y="662"/>
                  </a:cubicBezTo>
                  <a:cubicBezTo>
                    <a:pt x="440" y="728"/>
                    <a:pt x="369" y="762"/>
                    <a:pt x="274" y="762"/>
                  </a:cubicBezTo>
                  <a:cubicBezTo>
                    <a:pt x="234" y="762"/>
                    <a:pt x="200" y="755"/>
                    <a:pt x="172" y="742"/>
                  </a:cubicBezTo>
                  <a:cubicBezTo>
                    <a:pt x="159" y="736"/>
                    <a:pt x="142" y="725"/>
                    <a:pt x="123" y="711"/>
                  </a:cubicBezTo>
                  <a:close/>
                  <a:moveTo>
                    <a:pt x="123" y="625"/>
                  </a:moveTo>
                  <a:cubicBezTo>
                    <a:pt x="165" y="666"/>
                    <a:pt x="210" y="687"/>
                    <a:pt x="260" y="687"/>
                  </a:cubicBezTo>
                  <a:cubicBezTo>
                    <a:pt x="324" y="687"/>
                    <a:pt x="371" y="655"/>
                    <a:pt x="400" y="591"/>
                  </a:cubicBezTo>
                  <a:cubicBezTo>
                    <a:pt x="427" y="533"/>
                    <a:pt x="441" y="462"/>
                    <a:pt x="441" y="378"/>
                  </a:cubicBezTo>
                  <a:cubicBezTo>
                    <a:pt x="441" y="272"/>
                    <a:pt x="422" y="193"/>
                    <a:pt x="386" y="140"/>
                  </a:cubicBezTo>
                  <a:cubicBezTo>
                    <a:pt x="356" y="96"/>
                    <a:pt x="304" y="74"/>
                    <a:pt x="230" y="74"/>
                  </a:cubicBezTo>
                  <a:cubicBezTo>
                    <a:pt x="198" y="74"/>
                    <a:pt x="162" y="77"/>
                    <a:pt x="123" y="83"/>
                  </a:cubicBezTo>
                  <a:lnTo>
                    <a:pt x="123" y="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1" name="Freeform 53"/>
            <p:cNvSpPr>
              <a:spLocks noEditPoints="1"/>
            </p:cNvSpPr>
            <p:nvPr userDrawn="1"/>
          </p:nvSpPr>
          <p:spPr bwMode="gray">
            <a:xfrm>
              <a:off x="4815" y="591"/>
              <a:ext cx="9" cy="55"/>
            </a:xfrm>
            <a:custGeom>
              <a:avLst/>
              <a:gdLst>
                <a:gd name="T0" fmla="*/ 75 w 150"/>
                <a:gd name="T1" fmla="*/ 0 h 987"/>
                <a:gd name="T2" fmla="*/ 131 w 150"/>
                <a:gd name="T3" fmla="*/ 25 h 987"/>
                <a:gd name="T4" fmla="*/ 150 w 150"/>
                <a:gd name="T5" fmla="*/ 76 h 987"/>
                <a:gd name="T6" fmla="*/ 126 w 150"/>
                <a:gd name="T7" fmla="*/ 132 h 987"/>
                <a:gd name="T8" fmla="*/ 74 w 150"/>
                <a:gd name="T9" fmla="*/ 151 h 987"/>
                <a:gd name="T10" fmla="*/ 19 w 150"/>
                <a:gd name="T11" fmla="*/ 127 h 987"/>
                <a:gd name="T12" fmla="*/ 0 w 150"/>
                <a:gd name="T13" fmla="*/ 75 h 987"/>
                <a:gd name="T14" fmla="*/ 24 w 150"/>
                <a:gd name="T15" fmla="*/ 20 h 987"/>
                <a:gd name="T16" fmla="*/ 75 w 150"/>
                <a:gd name="T17" fmla="*/ 0 h 987"/>
                <a:gd name="T18" fmla="*/ 15 w 150"/>
                <a:gd name="T19" fmla="*/ 987 h 987"/>
                <a:gd name="T20" fmla="*/ 15 w 150"/>
                <a:gd name="T21" fmla="*/ 265 h 987"/>
                <a:gd name="T22" fmla="*/ 138 w 150"/>
                <a:gd name="T23" fmla="*/ 265 h 987"/>
                <a:gd name="T24" fmla="*/ 138 w 150"/>
                <a:gd name="T25" fmla="*/ 987 h 987"/>
                <a:gd name="T26" fmla="*/ 15 w 150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987">
                  <a:moveTo>
                    <a:pt x="75" y="0"/>
                  </a:moveTo>
                  <a:cubicBezTo>
                    <a:pt x="97" y="0"/>
                    <a:pt x="116" y="9"/>
                    <a:pt x="131" y="25"/>
                  </a:cubicBezTo>
                  <a:cubicBezTo>
                    <a:pt x="144" y="40"/>
                    <a:pt x="150" y="57"/>
                    <a:pt x="150" y="76"/>
                  </a:cubicBezTo>
                  <a:cubicBezTo>
                    <a:pt x="150" y="98"/>
                    <a:pt x="142" y="117"/>
                    <a:pt x="126" y="132"/>
                  </a:cubicBezTo>
                  <a:cubicBezTo>
                    <a:pt x="112" y="145"/>
                    <a:pt x="94" y="151"/>
                    <a:pt x="74" y="151"/>
                  </a:cubicBezTo>
                  <a:cubicBezTo>
                    <a:pt x="52" y="151"/>
                    <a:pt x="33" y="143"/>
                    <a:pt x="19" y="127"/>
                  </a:cubicBezTo>
                  <a:cubicBezTo>
                    <a:pt x="6" y="112"/>
                    <a:pt x="0" y="95"/>
                    <a:pt x="0" y="75"/>
                  </a:cubicBezTo>
                  <a:cubicBezTo>
                    <a:pt x="0" y="53"/>
                    <a:pt x="8" y="35"/>
                    <a:pt x="24" y="20"/>
                  </a:cubicBezTo>
                  <a:cubicBezTo>
                    <a:pt x="38" y="7"/>
                    <a:pt x="55" y="0"/>
                    <a:pt x="75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987"/>
                    <a:pt x="138" y="987"/>
                    <a:pt x="138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2" name="Freeform 54"/>
            <p:cNvSpPr>
              <a:spLocks/>
            </p:cNvSpPr>
            <p:nvPr userDrawn="1"/>
          </p:nvSpPr>
          <p:spPr bwMode="gray">
            <a:xfrm>
              <a:off x="4836" y="604"/>
              <a:ext cx="31" cy="42"/>
            </a:xfrm>
            <a:custGeom>
              <a:avLst/>
              <a:gdLst>
                <a:gd name="T0" fmla="*/ 0 w 548"/>
                <a:gd name="T1" fmla="*/ 742 h 742"/>
                <a:gd name="T2" fmla="*/ 0 w 548"/>
                <a:gd name="T3" fmla="*/ 28 h 742"/>
                <a:gd name="T4" fmla="*/ 289 w 548"/>
                <a:gd name="T5" fmla="*/ 0 h 742"/>
                <a:gd name="T6" fmla="*/ 526 w 548"/>
                <a:gd name="T7" fmla="*/ 113 h 742"/>
                <a:gd name="T8" fmla="*/ 548 w 548"/>
                <a:gd name="T9" fmla="*/ 299 h 742"/>
                <a:gd name="T10" fmla="*/ 548 w 548"/>
                <a:gd name="T11" fmla="*/ 742 h 742"/>
                <a:gd name="T12" fmla="*/ 424 w 548"/>
                <a:gd name="T13" fmla="*/ 742 h 742"/>
                <a:gd name="T14" fmla="*/ 424 w 548"/>
                <a:gd name="T15" fmla="*/ 306 h 742"/>
                <a:gd name="T16" fmla="*/ 403 w 548"/>
                <a:gd name="T17" fmla="*/ 134 h 742"/>
                <a:gd name="T18" fmla="*/ 277 w 548"/>
                <a:gd name="T19" fmla="*/ 74 h 742"/>
                <a:gd name="T20" fmla="*/ 123 w 548"/>
                <a:gd name="T21" fmla="*/ 90 h 742"/>
                <a:gd name="T22" fmla="*/ 123 w 548"/>
                <a:gd name="T23" fmla="*/ 742 h 742"/>
                <a:gd name="T24" fmla="*/ 0 w 548"/>
                <a:gd name="T25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8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4" y="9"/>
                    <a:pt x="210" y="0"/>
                    <a:pt x="289" y="0"/>
                  </a:cubicBezTo>
                  <a:cubicBezTo>
                    <a:pt x="415" y="0"/>
                    <a:pt x="494" y="38"/>
                    <a:pt x="526" y="113"/>
                  </a:cubicBezTo>
                  <a:cubicBezTo>
                    <a:pt x="541" y="149"/>
                    <a:pt x="548" y="210"/>
                    <a:pt x="548" y="299"/>
                  </a:cubicBezTo>
                  <a:cubicBezTo>
                    <a:pt x="548" y="742"/>
                    <a:pt x="548" y="742"/>
                    <a:pt x="548" y="742"/>
                  </a:cubicBezTo>
                  <a:cubicBezTo>
                    <a:pt x="424" y="742"/>
                    <a:pt x="424" y="742"/>
                    <a:pt x="424" y="742"/>
                  </a:cubicBezTo>
                  <a:cubicBezTo>
                    <a:pt x="424" y="306"/>
                    <a:pt x="424" y="306"/>
                    <a:pt x="424" y="306"/>
                  </a:cubicBezTo>
                  <a:cubicBezTo>
                    <a:pt x="424" y="221"/>
                    <a:pt x="417" y="163"/>
                    <a:pt x="403" y="134"/>
                  </a:cubicBezTo>
                  <a:cubicBezTo>
                    <a:pt x="382" y="94"/>
                    <a:pt x="341" y="74"/>
                    <a:pt x="277" y="74"/>
                  </a:cubicBezTo>
                  <a:cubicBezTo>
                    <a:pt x="227" y="74"/>
                    <a:pt x="176" y="80"/>
                    <a:pt x="123" y="90"/>
                  </a:cubicBezTo>
                  <a:cubicBezTo>
                    <a:pt x="123" y="742"/>
                    <a:pt x="123" y="742"/>
                    <a:pt x="123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3" name="Freeform 55"/>
            <p:cNvSpPr>
              <a:spLocks noEditPoints="1"/>
            </p:cNvSpPr>
            <p:nvPr userDrawn="1"/>
          </p:nvSpPr>
          <p:spPr bwMode="gray">
            <a:xfrm>
              <a:off x="4876" y="604"/>
              <a:ext cx="32" cy="62"/>
            </a:xfrm>
            <a:custGeom>
              <a:avLst/>
              <a:gdLst>
                <a:gd name="T0" fmla="*/ 445 w 569"/>
                <a:gd name="T1" fmla="*/ 677 h 1098"/>
                <a:gd name="T2" fmla="*/ 399 w 569"/>
                <a:gd name="T3" fmla="*/ 721 h 1098"/>
                <a:gd name="T4" fmla="*/ 257 w 569"/>
                <a:gd name="T5" fmla="*/ 762 h 1098"/>
                <a:gd name="T6" fmla="*/ 97 w 569"/>
                <a:gd name="T7" fmla="*/ 708 h 1098"/>
                <a:gd name="T8" fmla="*/ 0 w 569"/>
                <a:gd name="T9" fmla="*/ 414 h 1098"/>
                <a:gd name="T10" fmla="*/ 71 w 569"/>
                <a:gd name="T11" fmla="*/ 131 h 1098"/>
                <a:gd name="T12" fmla="*/ 340 w 569"/>
                <a:gd name="T13" fmla="*/ 0 h 1098"/>
                <a:gd name="T14" fmla="*/ 569 w 569"/>
                <a:gd name="T15" fmla="*/ 28 h 1098"/>
                <a:gd name="T16" fmla="*/ 569 w 569"/>
                <a:gd name="T17" fmla="*/ 601 h 1098"/>
                <a:gd name="T18" fmla="*/ 555 w 569"/>
                <a:gd name="T19" fmla="*/ 843 h 1098"/>
                <a:gd name="T20" fmla="*/ 422 w 569"/>
                <a:gd name="T21" fmla="*/ 1052 h 1098"/>
                <a:gd name="T22" fmla="*/ 191 w 569"/>
                <a:gd name="T23" fmla="*/ 1098 h 1098"/>
                <a:gd name="T24" fmla="*/ 98 w 569"/>
                <a:gd name="T25" fmla="*/ 1092 h 1098"/>
                <a:gd name="T26" fmla="*/ 98 w 569"/>
                <a:gd name="T27" fmla="*/ 1018 h 1098"/>
                <a:gd name="T28" fmla="*/ 190 w 569"/>
                <a:gd name="T29" fmla="*/ 1024 h 1098"/>
                <a:gd name="T30" fmla="*/ 341 w 569"/>
                <a:gd name="T31" fmla="*/ 997 h 1098"/>
                <a:gd name="T32" fmla="*/ 434 w 569"/>
                <a:gd name="T33" fmla="*/ 858 h 1098"/>
                <a:gd name="T34" fmla="*/ 445 w 569"/>
                <a:gd name="T35" fmla="*/ 716 h 1098"/>
                <a:gd name="T36" fmla="*/ 445 w 569"/>
                <a:gd name="T37" fmla="*/ 677 h 1098"/>
                <a:gd name="T38" fmla="*/ 445 w 569"/>
                <a:gd name="T39" fmla="*/ 81 h 1098"/>
                <a:gd name="T40" fmla="*/ 353 w 569"/>
                <a:gd name="T41" fmla="*/ 74 h 1098"/>
                <a:gd name="T42" fmla="*/ 231 w 569"/>
                <a:gd name="T43" fmla="*/ 106 h 1098"/>
                <a:gd name="T44" fmla="*/ 152 w 569"/>
                <a:gd name="T45" fmla="*/ 233 h 1098"/>
                <a:gd name="T46" fmla="*/ 126 w 569"/>
                <a:gd name="T47" fmla="*/ 419 h 1098"/>
                <a:gd name="T48" fmla="*/ 174 w 569"/>
                <a:gd name="T49" fmla="*/ 633 h 1098"/>
                <a:gd name="T50" fmla="*/ 274 w 569"/>
                <a:gd name="T51" fmla="*/ 687 h 1098"/>
                <a:gd name="T52" fmla="*/ 371 w 569"/>
                <a:gd name="T53" fmla="*/ 654 h 1098"/>
                <a:gd name="T54" fmla="*/ 435 w 569"/>
                <a:gd name="T55" fmla="*/ 566 h 1098"/>
                <a:gd name="T56" fmla="*/ 445 w 569"/>
                <a:gd name="T57" fmla="*/ 483 h 1098"/>
                <a:gd name="T58" fmla="*/ 445 w 569"/>
                <a:gd name="T59" fmla="*/ 81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9" h="1098">
                  <a:moveTo>
                    <a:pt x="445" y="677"/>
                  </a:moveTo>
                  <a:cubicBezTo>
                    <a:pt x="427" y="697"/>
                    <a:pt x="412" y="712"/>
                    <a:pt x="399" y="721"/>
                  </a:cubicBezTo>
                  <a:cubicBezTo>
                    <a:pt x="362" y="748"/>
                    <a:pt x="314" y="762"/>
                    <a:pt x="257" y="762"/>
                  </a:cubicBezTo>
                  <a:cubicBezTo>
                    <a:pt x="192" y="762"/>
                    <a:pt x="139" y="744"/>
                    <a:pt x="97" y="708"/>
                  </a:cubicBezTo>
                  <a:cubicBezTo>
                    <a:pt x="32" y="654"/>
                    <a:pt x="0" y="556"/>
                    <a:pt x="0" y="414"/>
                  </a:cubicBezTo>
                  <a:cubicBezTo>
                    <a:pt x="0" y="300"/>
                    <a:pt x="24" y="206"/>
                    <a:pt x="71" y="131"/>
                  </a:cubicBezTo>
                  <a:cubicBezTo>
                    <a:pt x="126" y="44"/>
                    <a:pt x="216" y="0"/>
                    <a:pt x="340" y="0"/>
                  </a:cubicBezTo>
                  <a:cubicBezTo>
                    <a:pt x="414" y="0"/>
                    <a:pt x="490" y="9"/>
                    <a:pt x="569" y="28"/>
                  </a:cubicBezTo>
                  <a:cubicBezTo>
                    <a:pt x="569" y="601"/>
                    <a:pt x="569" y="601"/>
                    <a:pt x="569" y="601"/>
                  </a:cubicBezTo>
                  <a:cubicBezTo>
                    <a:pt x="569" y="707"/>
                    <a:pt x="564" y="788"/>
                    <a:pt x="555" y="843"/>
                  </a:cubicBezTo>
                  <a:cubicBezTo>
                    <a:pt x="538" y="944"/>
                    <a:pt x="494" y="1013"/>
                    <a:pt x="422" y="1052"/>
                  </a:cubicBezTo>
                  <a:cubicBezTo>
                    <a:pt x="363" y="1083"/>
                    <a:pt x="286" y="1098"/>
                    <a:pt x="191" y="1098"/>
                  </a:cubicBezTo>
                  <a:cubicBezTo>
                    <a:pt x="164" y="1098"/>
                    <a:pt x="133" y="1096"/>
                    <a:pt x="98" y="1092"/>
                  </a:cubicBezTo>
                  <a:cubicBezTo>
                    <a:pt x="98" y="1018"/>
                    <a:pt x="98" y="1018"/>
                    <a:pt x="98" y="1018"/>
                  </a:cubicBezTo>
                  <a:cubicBezTo>
                    <a:pt x="130" y="1022"/>
                    <a:pt x="160" y="1024"/>
                    <a:pt x="190" y="1024"/>
                  </a:cubicBezTo>
                  <a:cubicBezTo>
                    <a:pt x="258" y="1024"/>
                    <a:pt x="308" y="1015"/>
                    <a:pt x="341" y="997"/>
                  </a:cubicBezTo>
                  <a:cubicBezTo>
                    <a:pt x="390" y="971"/>
                    <a:pt x="421" y="924"/>
                    <a:pt x="434" y="858"/>
                  </a:cubicBezTo>
                  <a:cubicBezTo>
                    <a:pt x="442" y="821"/>
                    <a:pt x="445" y="773"/>
                    <a:pt x="445" y="716"/>
                  </a:cubicBezTo>
                  <a:lnTo>
                    <a:pt x="445" y="677"/>
                  </a:lnTo>
                  <a:close/>
                  <a:moveTo>
                    <a:pt x="445" y="81"/>
                  </a:moveTo>
                  <a:cubicBezTo>
                    <a:pt x="411" y="77"/>
                    <a:pt x="380" y="74"/>
                    <a:pt x="353" y="74"/>
                  </a:cubicBezTo>
                  <a:cubicBezTo>
                    <a:pt x="301" y="74"/>
                    <a:pt x="260" y="85"/>
                    <a:pt x="231" y="106"/>
                  </a:cubicBezTo>
                  <a:cubicBezTo>
                    <a:pt x="197" y="130"/>
                    <a:pt x="171" y="173"/>
                    <a:pt x="152" y="233"/>
                  </a:cubicBezTo>
                  <a:cubicBezTo>
                    <a:pt x="135" y="287"/>
                    <a:pt x="126" y="348"/>
                    <a:pt x="126" y="419"/>
                  </a:cubicBezTo>
                  <a:cubicBezTo>
                    <a:pt x="126" y="517"/>
                    <a:pt x="142" y="589"/>
                    <a:pt x="174" y="633"/>
                  </a:cubicBezTo>
                  <a:cubicBezTo>
                    <a:pt x="199" y="669"/>
                    <a:pt x="233" y="687"/>
                    <a:pt x="274" y="687"/>
                  </a:cubicBezTo>
                  <a:cubicBezTo>
                    <a:pt x="308" y="687"/>
                    <a:pt x="341" y="676"/>
                    <a:pt x="371" y="654"/>
                  </a:cubicBezTo>
                  <a:cubicBezTo>
                    <a:pt x="401" y="631"/>
                    <a:pt x="423" y="602"/>
                    <a:pt x="435" y="566"/>
                  </a:cubicBezTo>
                  <a:cubicBezTo>
                    <a:pt x="442" y="547"/>
                    <a:pt x="445" y="520"/>
                    <a:pt x="445" y="483"/>
                  </a:cubicBezTo>
                  <a:lnTo>
                    <a:pt x="445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4" name="Freeform 56"/>
            <p:cNvSpPr>
              <a:spLocks/>
            </p:cNvSpPr>
            <p:nvPr userDrawn="1"/>
          </p:nvSpPr>
          <p:spPr bwMode="gray">
            <a:xfrm>
              <a:off x="4939" y="595"/>
              <a:ext cx="18" cy="51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6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5" name="Freeform 57"/>
            <p:cNvSpPr>
              <a:spLocks noEditPoints="1"/>
            </p:cNvSpPr>
            <p:nvPr userDrawn="1"/>
          </p:nvSpPr>
          <p:spPr bwMode="gray">
            <a:xfrm>
              <a:off x="4963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6" name="Freeform 58"/>
            <p:cNvSpPr>
              <a:spLocks/>
            </p:cNvSpPr>
            <p:nvPr userDrawn="1"/>
          </p:nvSpPr>
          <p:spPr bwMode="gray">
            <a:xfrm>
              <a:off x="5007" y="604"/>
              <a:ext cx="52" cy="42"/>
            </a:xfrm>
            <a:custGeom>
              <a:avLst/>
              <a:gdLst>
                <a:gd name="T0" fmla="*/ 0 w 933"/>
                <a:gd name="T1" fmla="*/ 742 h 742"/>
                <a:gd name="T2" fmla="*/ 0 w 933"/>
                <a:gd name="T3" fmla="*/ 28 h 742"/>
                <a:gd name="T4" fmla="*/ 267 w 933"/>
                <a:gd name="T5" fmla="*/ 0 h 742"/>
                <a:gd name="T6" fmla="*/ 460 w 933"/>
                <a:gd name="T7" fmla="*/ 46 h 742"/>
                <a:gd name="T8" fmla="*/ 691 w 933"/>
                <a:gd name="T9" fmla="*/ 0 h 742"/>
                <a:gd name="T10" fmla="*/ 912 w 933"/>
                <a:gd name="T11" fmla="*/ 114 h 742"/>
                <a:gd name="T12" fmla="*/ 933 w 933"/>
                <a:gd name="T13" fmla="*/ 299 h 742"/>
                <a:gd name="T14" fmla="*/ 933 w 933"/>
                <a:gd name="T15" fmla="*/ 742 h 742"/>
                <a:gd name="T16" fmla="*/ 809 w 933"/>
                <a:gd name="T17" fmla="*/ 742 h 742"/>
                <a:gd name="T18" fmla="*/ 809 w 933"/>
                <a:gd name="T19" fmla="*/ 306 h 742"/>
                <a:gd name="T20" fmla="*/ 790 w 933"/>
                <a:gd name="T21" fmla="*/ 135 h 742"/>
                <a:gd name="T22" fmla="*/ 675 w 933"/>
                <a:gd name="T23" fmla="*/ 74 h 742"/>
                <a:gd name="T24" fmla="*/ 528 w 933"/>
                <a:gd name="T25" fmla="*/ 108 h 742"/>
                <a:gd name="T26" fmla="*/ 528 w 933"/>
                <a:gd name="T27" fmla="*/ 742 h 742"/>
                <a:gd name="T28" fmla="*/ 405 w 933"/>
                <a:gd name="T29" fmla="*/ 742 h 742"/>
                <a:gd name="T30" fmla="*/ 405 w 933"/>
                <a:gd name="T31" fmla="*/ 301 h 742"/>
                <a:gd name="T32" fmla="*/ 385 w 933"/>
                <a:gd name="T33" fmla="*/ 135 h 742"/>
                <a:gd name="T34" fmla="*/ 267 w 933"/>
                <a:gd name="T35" fmla="*/ 74 h 742"/>
                <a:gd name="T36" fmla="*/ 124 w 933"/>
                <a:gd name="T37" fmla="*/ 90 h 742"/>
                <a:gd name="T38" fmla="*/ 124 w 933"/>
                <a:gd name="T39" fmla="*/ 742 h 742"/>
                <a:gd name="T40" fmla="*/ 0 w 933"/>
                <a:gd name="T41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3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3" y="9"/>
                    <a:pt x="202" y="0"/>
                    <a:pt x="267" y="0"/>
                  </a:cubicBezTo>
                  <a:cubicBezTo>
                    <a:pt x="352" y="0"/>
                    <a:pt x="417" y="15"/>
                    <a:pt x="460" y="46"/>
                  </a:cubicBezTo>
                  <a:cubicBezTo>
                    <a:pt x="538" y="15"/>
                    <a:pt x="615" y="0"/>
                    <a:pt x="691" y="0"/>
                  </a:cubicBezTo>
                  <a:cubicBezTo>
                    <a:pt x="808" y="0"/>
                    <a:pt x="881" y="38"/>
                    <a:pt x="912" y="114"/>
                  </a:cubicBezTo>
                  <a:cubicBezTo>
                    <a:pt x="926" y="149"/>
                    <a:pt x="933" y="211"/>
                    <a:pt x="933" y="299"/>
                  </a:cubicBezTo>
                  <a:cubicBezTo>
                    <a:pt x="933" y="742"/>
                    <a:pt x="933" y="742"/>
                    <a:pt x="933" y="742"/>
                  </a:cubicBezTo>
                  <a:cubicBezTo>
                    <a:pt x="809" y="742"/>
                    <a:pt x="809" y="742"/>
                    <a:pt x="809" y="742"/>
                  </a:cubicBezTo>
                  <a:cubicBezTo>
                    <a:pt x="809" y="306"/>
                    <a:pt x="809" y="306"/>
                    <a:pt x="809" y="306"/>
                  </a:cubicBezTo>
                  <a:cubicBezTo>
                    <a:pt x="809" y="222"/>
                    <a:pt x="803" y="164"/>
                    <a:pt x="790" y="135"/>
                  </a:cubicBezTo>
                  <a:cubicBezTo>
                    <a:pt x="771" y="94"/>
                    <a:pt x="733" y="74"/>
                    <a:pt x="675" y="74"/>
                  </a:cubicBezTo>
                  <a:cubicBezTo>
                    <a:pt x="627" y="74"/>
                    <a:pt x="578" y="86"/>
                    <a:pt x="528" y="108"/>
                  </a:cubicBezTo>
                  <a:cubicBezTo>
                    <a:pt x="528" y="742"/>
                    <a:pt x="528" y="742"/>
                    <a:pt x="528" y="742"/>
                  </a:cubicBezTo>
                  <a:cubicBezTo>
                    <a:pt x="405" y="742"/>
                    <a:pt x="405" y="742"/>
                    <a:pt x="405" y="742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5" y="219"/>
                    <a:pt x="398" y="164"/>
                    <a:pt x="385" y="135"/>
                  </a:cubicBezTo>
                  <a:cubicBezTo>
                    <a:pt x="366" y="94"/>
                    <a:pt x="327" y="74"/>
                    <a:pt x="267" y="74"/>
                  </a:cubicBezTo>
                  <a:cubicBezTo>
                    <a:pt x="221" y="74"/>
                    <a:pt x="173" y="80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7" name="Freeform 59"/>
            <p:cNvSpPr>
              <a:spLocks noEditPoints="1"/>
            </p:cNvSpPr>
            <p:nvPr userDrawn="1"/>
          </p:nvSpPr>
          <p:spPr bwMode="gray">
            <a:xfrm>
              <a:off x="5069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8" name="Freeform 60"/>
            <p:cNvSpPr>
              <a:spLocks/>
            </p:cNvSpPr>
            <p:nvPr userDrawn="1"/>
          </p:nvSpPr>
          <p:spPr bwMode="gray">
            <a:xfrm>
              <a:off x="5113" y="604"/>
              <a:ext cx="17" cy="42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9" name="Freeform 61"/>
            <p:cNvSpPr>
              <a:spLocks/>
            </p:cNvSpPr>
            <p:nvPr userDrawn="1"/>
          </p:nvSpPr>
          <p:spPr bwMode="gray">
            <a:xfrm>
              <a:off x="5138" y="604"/>
              <a:ext cx="17" cy="42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0" name="Freeform 62"/>
            <p:cNvSpPr>
              <a:spLocks noEditPoints="1"/>
            </p:cNvSpPr>
            <p:nvPr userDrawn="1"/>
          </p:nvSpPr>
          <p:spPr bwMode="gray">
            <a:xfrm>
              <a:off x="5160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5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5" y="762"/>
                  </a:cubicBezTo>
                  <a:cubicBezTo>
                    <a:pt x="102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1" name="Freeform 63"/>
            <p:cNvSpPr>
              <a:spLocks/>
            </p:cNvSpPr>
            <p:nvPr userDrawn="1"/>
          </p:nvSpPr>
          <p:spPr bwMode="gray">
            <a:xfrm>
              <a:off x="5198" y="605"/>
              <a:ext cx="52" cy="41"/>
            </a:xfrm>
            <a:custGeom>
              <a:avLst/>
              <a:gdLst>
                <a:gd name="T0" fmla="*/ 204 w 929"/>
                <a:gd name="T1" fmla="*/ 722 h 722"/>
                <a:gd name="T2" fmla="*/ 0 w 929"/>
                <a:gd name="T3" fmla="*/ 0 h 722"/>
                <a:gd name="T4" fmla="*/ 124 w 929"/>
                <a:gd name="T5" fmla="*/ 0 h 722"/>
                <a:gd name="T6" fmla="*/ 277 w 929"/>
                <a:gd name="T7" fmla="*/ 588 h 722"/>
                <a:gd name="T8" fmla="*/ 412 w 929"/>
                <a:gd name="T9" fmla="*/ 0 h 722"/>
                <a:gd name="T10" fmla="*/ 534 w 929"/>
                <a:gd name="T11" fmla="*/ 0 h 722"/>
                <a:gd name="T12" fmla="*/ 676 w 929"/>
                <a:gd name="T13" fmla="*/ 588 h 722"/>
                <a:gd name="T14" fmla="*/ 828 w 929"/>
                <a:gd name="T15" fmla="*/ 0 h 722"/>
                <a:gd name="T16" fmla="*/ 929 w 929"/>
                <a:gd name="T17" fmla="*/ 0 h 722"/>
                <a:gd name="T18" fmla="*/ 726 w 929"/>
                <a:gd name="T19" fmla="*/ 722 h 722"/>
                <a:gd name="T20" fmla="*/ 603 w 929"/>
                <a:gd name="T21" fmla="*/ 722 h 722"/>
                <a:gd name="T22" fmla="*/ 495 w 929"/>
                <a:gd name="T23" fmla="*/ 255 h 722"/>
                <a:gd name="T24" fmla="*/ 468 w 929"/>
                <a:gd name="T25" fmla="*/ 107 h 722"/>
                <a:gd name="T26" fmla="*/ 440 w 929"/>
                <a:gd name="T27" fmla="*/ 254 h 722"/>
                <a:gd name="T28" fmla="*/ 332 w 929"/>
                <a:gd name="T29" fmla="*/ 722 h 722"/>
                <a:gd name="T30" fmla="*/ 204 w 929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9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8" y="0"/>
                    <a:pt x="828" y="0"/>
                    <a:pt x="828" y="0"/>
                  </a:cubicBezTo>
                  <a:cubicBezTo>
                    <a:pt x="929" y="0"/>
                    <a:pt x="929" y="0"/>
                    <a:pt x="929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7" y="221"/>
                    <a:pt x="478" y="172"/>
                    <a:pt x="468" y="107"/>
                  </a:cubicBezTo>
                  <a:cubicBezTo>
                    <a:pt x="460" y="159"/>
                    <a:pt x="451" y="208"/>
                    <a:pt x="440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2" name="Freeform 64"/>
            <p:cNvSpPr>
              <a:spLocks/>
            </p:cNvSpPr>
            <p:nvPr userDrawn="1"/>
          </p:nvSpPr>
          <p:spPr bwMode="gray">
            <a:xfrm>
              <a:off x="5270" y="605"/>
              <a:ext cx="52" cy="41"/>
            </a:xfrm>
            <a:custGeom>
              <a:avLst/>
              <a:gdLst>
                <a:gd name="T0" fmla="*/ 204 w 930"/>
                <a:gd name="T1" fmla="*/ 722 h 722"/>
                <a:gd name="T2" fmla="*/ 0 w 930"/>
                <a:gd name="T3" fmla="*/ 0 h 722"/>
                <a:gd name="T4" fmla="*/ 125 w 930"/>
                <a:gd name="T5" fmla="*/ 0 h 722"/>
                <a:gd name="T6" fmla="*/ 277 w 930"/>
                <a:gd name="T7" fmla="*/ 588 h 722"/>
                <a:gd name="T8" fmla="*/ 412 w 930"/>
                <a:gd name="T9" fmla="*/ 0 h 722"/>
                <a:gd name="T10" fmla="*/ 535 w 930"/>
                <a:gd name="T11" fmla="*/ 0 h 722"/>
                <a:gd name="T12" fmla="*/ 676 w 930"/>
                <a:gd name="T13" fmla="*/ 588 h 722"/>
                <a:gd name="T14" fmla="*/ 829 w 930"/>
                <a:gd name="T15" fmla="*/ 0 h 722"/>
                <a:gd name="T16" fmla="*/ 930 w 930"/>
                <a:gd name="T17" fmla="*/ 0 h 722"/>
                <a:gd name="T18" fmla="*/ 726 w 930"/>
                <a:gd name="T19" fmla="*/ 722 h 722"/>
                <a:gd name="T20" fmla="*/ 604 w 930"/>
                <a:gd name="T21" fmla="*/ 722 h 722"/>
                <a:gd name="T22" fmla="*/ 495 w 930"/>
                <a:gd name="T23" fmla="*/ 255 h 722"/>
                <a:gd name="T24" fmla="*/ 468 w 930"/>
                <a:gd name="T25" fmla="*/ 107 h 722"/>
                <a:gd name="T26" fmla="*/ 441 w 930"/>
                <a:gd name="T27" fmla="*/ 254 h 722"/>
                <a:gd name="T28" fmla="*/ 332 w 930"/>
                <a:gd name="T29" fmla="*/ 722 h 722"/>
                <a:gd name="T30" fmla="*/ 204 w 930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0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4" y="722"/>
                    <a:pt x="604" y="722"/>
                    <a:pt x="604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8" y="221"/>
                    <a:pt x="479" y="172"/>
                    <a:pt x="468" y="107"/>
                  </a:cubicBezTo>
                  <a:cubicBezTo>
                    <a:pt x="460" y="159"/>
                    <a:pt x="451" y="208"/>
                    <a:pt x="441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3" name="Freeform 65"/>
            <p:cNvSpPr>
              <a:spLocks noEditPoints="1"/>
            </p:cNvSpPr>
            <p:nvPr userDrawn="1"/>
          </p:nvSpPr>
          <p:spPr bwMode="gray">
            <a:xfrm>
              <a:off x="5329" y="591"/>
              <a:ext cx="9" cy="55"/>
            </a:xfrm>
            <a:custGeom>
              <a:avLst/>
              <a:gdLst>
                <a:gd name="T0" fmla="*/ 76 w 151"/>
                <a:gd name="T1" fmla="*/ 0 h 987"/>
                <a:gd name="T2" fmla="*/ 132 w 151"/>
                <a:gd name="T3" fmla="*/ 25 h 987"/>
                <a:gd name="T4" fmla="*/ 151 w 151"/>
                <a:gd name="T5" fmla="*/ 76 h 987"/>
                <a:gd name="T6" fmla="*/ 126 w 151"/>
                <a:gd name="T7" fmla="*/ 132 h 987"/>
                <a:gd name="T8" fmla="*/ 75 w 151"/>
                <a:gd name="T9" fmla="*/ 151 h 987"/>
                <a:gd name="T10" fmla="*/ 20 w 151"/>
                <a:gd name="T11" fmla="*/ 127 h 987"/>
                <a:gd name="T12" fmla="*/ 0 w 151"/>
                <a:gd name="T13" fmla="*/ 75 h 987"/>
                <a:gd name="T14" fmla="*/ 25 w 151"/>
                <a:gd name="T15" fmla="*/ 20 h 987"/>
                <a:gd name="T16" fmla="*/ 76 w 151"/>
                <a:gd name="T17" fmla="*/ 0 h 987"/>
                <a:gd name="T18" fmla="*/ 15 w 151"/>
                <a:gd name="T19" fmla="*/ 987 h 987"/>
                <a:gd name="T20" fmla="*/ 15 w 151"/>
                <a:gd name="T21" fmla="*/ 265 h 987"/>
                <a:gd name="T22" fmla="*/ 139 w 151"/>
                <a:gd name="T23" fmla="*/ 265 h 987"/>
                <a:gd name="T24" fmla="*/ 139 w 151"/>
                <a:gd name="T25" fmla="*/ 987 h 987"/>
                <a:gd name="T26" fmla="*/ 15 w 151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987">
                  <a:moveTo>
                    <a:pt x="76" y="0"/>
                  </a:moveTo>
                  <a:cubicBezTo>
                    <a:pt x="98" y="0"/>
                    <a:pt x="117" y="9"/>
                    <a:pt x="132" y="25"/>
                  </a:cubicBezTo>
                  <a:cubicBezTo>
                    <a:pt x="145" y="40"/>
                    <a:pt x="151" y="57"/>
                    <a:pt x="151" y="76"/>
                  </a:cubicBezTo>
                  <a:cubicBezTo>
                    <a:pt x="151" y="98"/>
                    <a:pt x="143" y="117"/>
                    <a:pt x="126" y="132"/>
                  </a:cubicBezTo>
                  <a:cubicBezTo>
                    <a:pt x="112" y="145"/>
                    <a:pt x="95" y="151"/>
                    <a:pt x="75" y="151"/>
                  </a:cubicBezTo>
                  <a:cubicBezTo>
                    <a:pt x="53" y="151"/>
                    <a:pt x="34" y="143"/>
                    <a:pt x="20" y="127"/>
                  </a:cubicBezTo>
                  <a:cubicBezTo>
                    <a:pt x="7" y="112"/>
                    <a:pt x="0" y="95"/>
                    <a:pt x="0" y="75"/>
                  </a:cubicBezTo>
                  <a:cubicBezTo>
                    <a:pt x="0" y="53"/>
                    <a:pt x="9" y="35"/>
                    <a:pt x="25" y="20"/>
                  </a:cubicBezTo>
                  <a:cubicBezTo>
                    <a:pt x="39" y="7"/>
                    <a:pt x="56" y="0"/>
                    <a:pt x="76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987"/>
                    <a:pt x="139" y="987"/>
                    <a:pt x="139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4" name="Freeform 66"/>
            <p:cNvSpPr>
              <a:spLocks/>
            </p:cNvSpPr>
            <p:nvPr userDrawn="1"/>
          </p:nvSpPr>
          <p:spPr bwMode="gray">
            <a:xfrm>
              <a:off x="5350" y="595"/>
              <a:ext cx="18" cy="51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5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5" name="Freeform 67"/>
            <p:cNvSpPr>
              <a:spLocks/>
            </p:cNvSpPr>
            <p:nvPr userDrawn="1"/>
          </p:nvSpPr>
          <p:spPr bwMode="gray">
            <a:xfrm>
              <a:off x="5376" y="585"/>
              <a:ext cx="31" cy="61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6" name="Freeform 68"/>
            <p:cNvSpPr>
              <a:spLocks/>
            </p:cNvSpPr>
            <p:nvPr userDrawn="1"/>
          </p:nvSpPr>
          <p:spPr bwMode="gray">
            <a:xfrm>
              <a:off x="5432" y="605"/>
              <a:ext cx="34" cy="60"/>
            </a:xfrm>
            <a:custGeom>
              <a:avLst/>
              <a:gdLst>
                <a:gd name="T0" fmla="*/ 15 w 34"/>
                <a:gd name="T1" fmla="*/ 41 h 60"/>
                <a:gd name="T2" fmla="*/ 0 w 34"/>
                <a:gd name="T3" fmla="*/ 0 h 60"/>
                <a:gd name="T4" fmla="*/ 7 w 34"/>
                <a:gd name="T5" fmla="*/ 0 h 60"/>
                <a:gd name="T6" fmla="*/ 18 w 34"/>
                <a:gd name="T7" fmla="*/ 33 h 60"/>
                <a:gd name="T8" fmla="*/ 28 w 34"/>
                <a:gd name="T9" fmla="*/ 0 h 60"/>
                <a:gd name="T10" fmla="*/ 34 w 34"/>
                <a:gd name="T11" fmla="*/ 0 h 60"/>
                <a:gd name="T12" fmla="*/ 14 w 34"/>
                <a:gd name="T13" fmla="*/ 60 h 60"/>
                <a:gd name="T14" fmla="*/ 8 w 34"/>
                <a:gd name="T15" fmla="*/ 60 h 60"/>
                <a:gd name="T16" fmla="*/ 15 w 34"/>
                <a:gd name="T17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0">
                  <a:moveTo>
                    <a:pt x="15" y="4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18" y="33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14" y="60"/>
                  </a:lnTo>
                  <a:lnTo>
                    <a:pt x="8" y="60"/>
                  </a:lnTo>
                  <a:lnTo>
                    <a:pt x="15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7" name="Freeform 69"/>
            <p:cNvSpPr>
              <a:spLocks noEditPoints="1"/>
            </p:cNvSpPr>
            <p:nvPr userDrawn="1"/>
          </p:nvSpPr>
          <p:spPr bwMode="gray">
            <a:xfrm>
              <a:off x="5470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5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5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8" name="Freeform 70"/>
            <p:cNvSpPr>
              <a:spLocks/>
            </p:cNvSpPr>
            <p:nvPr userDrawn="1"/>
          </p:nvSpPr>
          <p:spPr bwMode="gray">
            <a:xfrm>
              <a:off x="5514" y="605"/>
              <a:ext cx="29" cy="42"/>
            </a:xfrm>
            <a:custGeom>
              <a:avLst/>
              <a:gdLst>
                <a:gd name="T0" fmla="*/ 0 w 527"/>
                <a:gd name="T1" fmla="*/ 0 h 742"/>
                <a:gd name="T2" fmla="*/ 123 w 527"/>
                <a:gd name="T3" fmla="*/ 0 h 742"/>
                <a:gd name="T4" fmla="*/ 123 w 527"/>
                <a:gd name="T5" fmla="*/ 445 h 742"/>
                <a:gd name="T6" fmla="*/ 145 w 527"/>
                <a:gd name="T7" fmla="*/ 609 h 742"/>
                <a:gd name="T8" fmla="*/ 197 w 527"/>
                <a:gd name="T9" fmla="*/ 656 h 742"/>
                <a:gd name="T10" fmla="*/ 276 w 527"/>
                <a:gd name="T11" fmla="*/ 667 h 742"/>
                <a:gd name="T12" fmla="*/ 403 w 527"/>
                <a:gd name="T13" fmla="*/ 648 h 742"/>
                <a:gd name="T14" fmla="*/ 403 w 527"/>
                <a:gd name="T15" fmla="*/ 0 h 742"/>
                <a:gd name="T16" fmla="*/ 527 w 527"/>
                <a:gd name="T17" fmla="*/ 0 h 742"/>
                <a:gd name="T18" fmla="*/ 527 w 527"/>
                <a:gd name="T19" fmla="*/ 710 h 742"/>
                <a:gd name="T20" fmla="*/ 269 w 527"/>
                <a:gd name="T21" fmla="*/ 742 h 742"/>
                <a:gd name="T22" fmla="*/ 86 w 527"/>
                <a:gd name="T23" fmla="*/ 703 h 742"/>
                <a:gd name="T24" fmla="*/ 6 w 527"/>
                <a:gd name="T25" fmla="*/ 567 h 742"/>
                <a:gd name="T26" fmla="*/ 0 w 527"/>
                <a:gd name="T27" fmla="*/ 454 h 742"/>
                <a:gd name="T28" fmla="*/ 0 w 527"/>
                <a:gd name="T29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7" h="742">
                  <a:moveTo>
                    <a:pt x="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445"/>
                    <a:pt x="123" y="445"/>
                    <a:pt x="123" y="445"/>
                  </a:cubicBezTo>
                  <a:cubicBezTo>
                    <a:pt x="123" y="527"/>
                    <a:pt x="131" y="582"/>
                    <a:pt x="145" y="609"/>
                  </a:cubicBezTo>
                  <a:cubicBezTo>
                    <a:pt x="157" y="632"/>
                    <a:pt x="174" y="648"/>
                    <a:pt x="197" y="656"/>
                  </a:cubicBezTo>
                  <a:cubicBezTo>
                    <a:pt x="216" y="663"/>
                    <a:pt x="242" y="667"/>
                    <a:pt x="276" y="667"/>
                  </a:cubicBezTo>
                  <a:cubicBezTo>
                    <a:pt x="317" y="667"/>
                    <a:pt x="359" y="661"/>
                    <a:pt x="403" y="648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27" y="710"/>
                    <a:pt x="527" y="710"/>
                    <a:pt x="527" y="710"/>
                  </a:cubicBezTo>
                  <a:cubicBezTo>
                    <a:pt x="435" y="731"/>
                    <a:pt x="349" y="742"/>
                    <a:pt x="269" y="742"/>
                  </a:cubicBezTo>
                  <a:cubicBezTo>
                    <a:pt x="187" y="742"/>
                    <a:pt x="126" y="729"/>
                    <a:pt x="86" y="703"/>
                  </a:cubicBezTo>
                  <a:cubicBezTo>
                    <a:pt x="41" y="674"/>
                    <a:pt x="14" y="629"/>
                    <a:pt x="6" y="567"/>
                  </a:cubicBezTo>
                  <a:cubicBezTo>
                    <a:pt x="2" y="539"/>
                    <a:pt x="0" y="501"/>
                    <a:pt x="0" y="4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9" name="Freeform 71"/>
            <p:cNvSpPr>
              <a:spLocks/>
            </p:cNvSpPr>
            <p:nvPr userDrawn="1"/>
          </p:nvSpPr>
          <p:spPr bwMode="gray">
            <a:xfrm>
              <a:off x="5115" y="216"/>
              <a:ext cx="132" cy="10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0" name="Freeform 72"/>
            <p:cNvSpPr>
              <a:spLocks/>
            </p:cNvSpPr>
            <p:nvPr userDrawn="1"/>
          </p:nvSpPr>
          <p:spPr bwMode="gray">
            <a:xfrm>
              <a:off x="4899" y="327"/>
              <a:ext cx="91" cy="148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1" name="Freeform 73"/>
            <p:cNvSpPr>
              <a:spLocks/>
            </p:cNvSpPr>
            <p:nvPr userDrawn="1"/>
          </p:nvSpPr>
          <p:spPr bwMode="gray">
            <a:xfrm>
              <a:off x="5114" y="327"/>
              <a:ext cx="60" cy="207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2" name="Freeform 74"/>
            <p:cNvSpPr>
              <a:spLocks/>
            </p:cNvSpPr>
            <p:nvPr userDrawn="1"/>
          </p:nvSpPr>
          <p:spPr bwMode="gray">
            <a:xfrm>
              <a:off x="5180" y="327"/>
              <a:ext cx="47" cy="148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3" name="Freeform 75"/>
            <p:cNvSpPr>
              <a:spLocks/>
            </p:cNvSpPr>
            <p:nvPr userDrawn="1"/>
          </p:nvSpPr>
          <p:spPr bwMode="gray">
            <a:xfrm>
              <a:off x="5227" y="327"/>
              <a:ext cx="111" cy="148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4" name="Freeform 76"/>
            <p:cNvSpPr>
              <a:spLocks/>
            </p:cNvSpPr>
            <p:nvPr userDrawn="1"/>
          </p:nvSpPr>
          <p:spPr bwMode="gray">
            <a:xfrm>
              <a:off x="5429" y="327"/>
              <a:ext cx="124" cy="151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5" name="Freeform 77"/>
            <p:cNvSpPr>
              <a:spLocks/>
            </p:cNvSpPr>
            <p:nvPr userDrawn="1"/>
          </p:nvSpPr>
          <p:spPr bwMode="gray">
            <a:xfrm>
              <a:off x="4994" y="327"/>
              <a:ext cx="125" cy="151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6" name="Freeform 78"/>
            <p:cNvSpPr>
              <a:spLocks/>
            </p:cNvSpPr>
            <p:nvPr userDrawn="1"/>
          </p:nvSpPr>
          <p:spPr bwMode="gray">
            <a:xfrm>
              <a:off x="5333" y="324"/>
              <a:ext cx="95" cy="154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579938"/>
            <a:ext cx="7920038" cy="17843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ja-JP" noProof="0" dirty="0"/>
          </a:p>
        </p:txBody>
      </p:sp>
      <p:sp>
        <p:nvSpPr>
          <p:cNvPr id="64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3850" y="1738313"/>
            <a:ext cx="7920038" cy="23606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de-DE" altLang="ja-JP" noProof="0" dirty="0"/>
          </a:p>
        </p:txBody>
      </p:sp>
      <p:sp>
        <p:nvSpPr>
          <p:cNvPr id="647211" name="Rectangle 4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  <p:sp>
        <p:nvSpPr>
          <p:cNvPr id="40" name="Rectangle 30"/>
          <p:cNvSpPr txBox="1">
            <a:spLocks noChangeArrowheads="1"/>
          </p:cNvSpPr>
          <p:nvPr userDrawn="1"/>
        </p:nvSpPr>
        <p:spPr bwMode="gray">
          <a:xfrm>
            <a:off x="189235" y="66405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6226891" y="5733256"/>
            <a:ext cx="2736134" cy="829029"/>
            <a:chOff x="2720658" y="3753351"/>
            <a:chExt cx="2736134" cy="829029"/>
          </a:xfrm>
        </p:grpSpPr>
        <p:sp>
          <p:nvSpPr>
            <p:cNvPr id="48" name="任意多边形 47"/>
            <p:cNvSpPr/>
            <p:nvPr/>
          </p:nvSpPr>
          <p:spPr bwMode="auto">
            <a:xfrm>
              <a:off x="2720658" y="4211743"/>
              <a:ext cx="2736134" cy="237066"/>
            </a:xfrm>
            <a:custGeom>
              <a:avLst/>
              <a:gdLst>
                <a:gd name="connsiteX0" fmla="*/ 1254112 w 2736134"/>
                <a:gd name="connsiteY0" fmla="*/ 1965 h 237066"/>
                <a:gd name="connsiteX1" fmla="*/ 1662460 w 2736134"/>
                <a:gd name="connsiteY1" fmla="*/ 5679 h 237066"/>
                <a:gd name="connsiteX2" fmla="*/ 2610929 w 2736134"/>
                <a:gd name="connsiteY2" fmla="*/ 126949 h 237066"/>
                <a:gd name="connsiteX3" fmla="*/ 2736134 w 2736134"/>
                <a:gd name="connsiteY3" fmla="*/ 158022 h 237066"/>
                <a:gd name="connsiteX4" fmla="*/ 2736134 w 2736134"/>
                <a:gd name="connsiteY4" fmla="*/ 237066 h 237066"/>
                <a:gd name="connsiteX5" fmla="*/ 2460323 w 2736134"/>
                <a:gd name="connsiteY5" fmla="*/ 168616 h 237066"/>
                <a:gd name="connsiteX6" fmla="*/ 1511854 w 2736134"/>
                <a:gd name="connsiteY6" fmla="*/ 47346 h 237066"/>
                <a:gd name="connsiteX7" fmla="*/ 259675 w 2736134"/>
                <a:gd name="connsiteY7" fmla="*/ 131478 h 237066"/>
                <a:gd name="connsiteX8" fmla="*/ 0 w 2736134"/>
                <a:gd name="connsiteY8" fmla="*/ 188459 h 237066"/>
                <a:gd name="connsiteX9" fmla="*/ 127175 w 2736134"/>
                <a:gd name="connsiteY9" fmla="*/ 151933 h 237066"/>
                <a:gd name="connsiteX10" fmla="*/ 1254112 w 2736134"/>
                <a:gd name="connsiteY10" fmla="*/ 1965 h 23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6134" h="237066">
                  <a:moveTo>
                    <a:pt x="1254112" y="1965"/>
                  </a:moveTo>
                  <a:cubicBezTo>
                    <a:pt x="1388039" y="-1538"/>
                    <a:pt x="1524334" y="-389"/>
                    <a:pt x="1662460" y="5679"/>
                  </a:cubicBezTo>
                  <a:cubicBezTo>
                    <a:pt x="1993962" y="20243"/>
                    <a:pt x="2312473" y="62104"/>
                    <a:pt x="2610929" y="126949"/>
                  </a:cubicBezTo>
                  <a:lnTo>
                    <a:pt x="2736134" y="158022"/>
                  </a:lnTo>
                  <a:lnTo>
                    <a:pt x="2736134" y="237066"/>
                  </a:lnTo>
                  <a:lnTo>
                    <a:pt x="2460323" y="168616"/>
                  </a:lnTo>
                  <a:cubicBezTo>
                    <a:pt x="2161868" y="103771"/>
                    <a:pt x="1843356" y="61909"/>
                    <a:pt x="1511854" y="47346"/>
                  </a:cubicBezTo>
                  <a:cubicBezTo>
                    <a:pt x="1069851" y="27928"/>
                    <a:pt x="646598" y="58878"/>
                    <a:pt x="259675" y="131478"/>
                  </a:cubicBezTo>
                  <a:lnTo>
                    <a:pt x="0" y="188459"/>
                  </a:lnTo>
                  <a:lnTo>
                    <a:pt x="127175" y="151933"/>
                  </a:lnTo>
                  <a:cubicBezTo>
                    <a:pt x="471855" y="64860"/>
                    <a:pt x="852330" y="12476"/>
                    <a:pt x="1254112" y="19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333203" y="4274603"/>
              <a:ext cx="1623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Fujitsu Sans" panose="020B0404060202020204" pitchFamily="34" charset="0"/>
                  <a:ea typeface="Meiryo UI" panose="020B0604030504040204" pitchFamily="34" charset="-128"/>
                  <a:cs typeface="Meiryo UI" panose="020B0604030504040204" pitchFamily="34" charset="-128"/>
                </a:rPr>
                <a:t>Intelligent Vehicle</a:t>
              </a:r>
              <a:endParaRPr lang="zh-CN" altLang="en-US" sz="1400" b="1" dirty="0" err="1">
                <a:solidFill>
                  <a:schemeClr val="bg1">
                    <a:lumMod val="75000"/>
                  </a:schemeClr>
                </a:solidFill>
                <a:latin typeface="Fujitsu Sans" panose="020B0404060202020204" pitchFamily="34" charset="0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50" name="任意多边形 49"/>
            <p:cNvSpPr/>
            <p:nvPr/>
          </p:nvSpPr>
          <p:spPr bwMode="auto">
            <a:xfrm rot="1903321">
              <a:off x="3639560" y="3753351"/>
              <a:ext cx="1074637" cy="783233"/>
            </a:xfrm>
            <a:custGeom>
              <a:avLst/>
              <a:gdLst>
                <a:gd name="connsiteX0" fmla="*/ 408183 w 1074637"/>
                <a:gd name="connsiteY0" fmla="*/ 189025 h 783233"/>
                <a:gd name="connsiteX1" fmla="*/ 502547 w 1074637"/>
                <a:gd name="connsiteY1" fmla="*/ 132154 h 783233"/>
                <a:gd name="connsiteX2" fmla="*/ 980245 w 1074637"/>
                <a:gd name="connsiteY2" fmla="*/ 0 h 783233"/>
                <a:gd name="connsiteX3" fmla="*/ 1074637 w 1074637"/>
                <a:gd name="connsiteY3" fmla="*/ 5578 h 783233"/>
                <a:gd name="connsiteX4" fmla="*/ 1074636 w 1074637"/>
                <a:gd name="connsiteY4" fmla="*/ 93990 h 783233"/>
                <a:gd name="connsiteX5" fmla="*/ 962532 w 1074637"/>
                <a:gd name="connsiteY5" fmla="*/ 87366 h 783233"/>
                <a:gd name="connsiteX6" fmla="*/ 484834 w 1074637"/>
                <a:gd name="connsiteY6" fmla="*/ 219520 h 783233"/>
                <a:gd name="connsiteX7" fmla="*/ 37384 w 1074637"/>
                <a:gd name="connsiteY7" fmla="*/ 676848 h 783233"/>
                <a:gd name="connsiteX8" fmla="*/ 0 w 1074637"/>
                <a:gd name="connsiteY8" fmla="*/ 783233 h 783233"/>
                <a:gd name="connsiteX9" fmla="*/ 7825 w 1074637"/>
                <a:gd name="connsiteY9" fmla="*/ 724011 h 783233"/>
                <a:gd name="connsiteX10" fmla="*/ 408183 w 1074637"/>
                <a:gd name="connsiteY10" fmla="*/ 189025 h 78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4637" h="783233">
                  <a:moveTo>
                    <a:pt x="408183" y="189025"/>
                  </a:moveTo>
                  <a:cubicBezTo>
                    <a:pt x="438261" y="168879"/>
                    <a:pt x="469741" y="149869"/>
                    <a:pt x="502547" y="132154"/>
                  </a:cubicBezTo>
                  <a:cubicBezTo>
                    <a:pt x="660018" y="47126"/>
                    <a:pt x="825694" y="4037"/>
                    <a:pt x="980245" y="0"/>
                  </a:cubicBezTo>
                  <a:lnTo>
                    <a:pt x="1074637" y="5578"/>
                  </a:lnTo>
                  <a:lnTo>
                    <a:pt x="1074636" y="93990"/>
                  </a:lnTo>
                  <a:lnTo>
                    <a:pt x="962532" y="87366"/>
                  </a:lnTo>
                  <a:cubicBezTo>
                    <a:pt x="807980" y="91403"/>
                    <a:pt x="642304" y="134492"/>
                    <a:pt x="484834" y="219520"/>
                  </a:cubicBezTo>
                  <a:cubicBezTo>
                    <a:pt x="274875" y="332892"/>
                    <a:pt x="119256" y="499358"/>
                    <a:pt x="37384" y="676848"/>
                  </a:cubicBezTo>
                  <a:lnTo>
                    <a:pt x="0" y="783233"/>
                  </a:lnTo>
                  <a:lnTo>
                    <a:pt x="7825" y="724011"/>
                  </a:lnTo>
                  <a:cubicBezTo>
                    <a:pt x="55714" y="526727"/>
                    <a:pt x="197631" y="330049"/>
                    <a:pt x="408183" y="18902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BA33598-F1DD-4624-9670-86D48194F9FA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28009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9575" y="-1588"/>
            <a:ext cx="2195513" cy="6464301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8275" y="-1588"/>
            <a:ext cx="6438900" cy="6464301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B54A115-0757-4445-8BD2-A80DB5F91307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32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983518B-932F-4C75-B67B-D0567CEE7112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268463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E03C3CF-808B-45A6-9823-ADD81928163A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61873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8275" y="869950"/>
            <a:ext cx="4316413" cy="559276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869950"/>
            <a:ext cx="4318000" cy="559276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E8335E6-5A56-4E2A-B6CB-D109CEE4465E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316275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0FA4483-E582-45F5-A02F-57EBE643BA69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203217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ADE7975-0A70-47D6-9EB0-851194228B70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56688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12083DB-1D72-409F-9E76-0D43D54B72A2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275996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F3501FA9-41CD-4DF4-AE28-4AA2C0EF70B0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37767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F050A50-25EC-4DB9-BB88-AD1CE8171320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409666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57" name="Picture 13" descr="ContentGray20_L1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6158" name="Group 14"/>
          <p:cNvGrpSpPr>
            <a:grpSpLocks noChangeAspect="1"/>
          </p:cNvGrpSpPr>
          <p:nvPr/>
        </p:nvGrpSpPr>
        <p:grpSpPr bwMode="auto">
          <a:xfrm>
            <a:off x="7888288" y="79375"/>
            <a:ext cx="1176337" cy="657225"/>
            <a:chOff x="4969" y="50"/>
            <a:chExt cx="741" cy="414"/>
          </a:xfrm>
        </p:grpSpPr>
        <p:sp>
          <p:nvSpPr>
            <p:cNvPr id="646159" name="AutoShape 15"/>
            <p:cNvSpPr>
              <a:spLocks noChangeAspect="1" noChangeArrowheads="1" noTextEdit="1"/>
            </p:cNvSpPr>
            <p:nvPr userDrawn="1"/>
          </p:nvSpPr>
          <p:spPr bwMode="gray">
            <a:xfrm>
              <a:off x="4969" y="50"/>
              <a:ext cx="74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0" name="Freeform 16"/>
            <p:cNvSpPr>
              <a:spLocks/>
            </p:cNvSpPr>
            <p:nvPr userDrawn="1"/>
          </p:nvSpPr>
          <p:spPr bwMode="gray">
            <a:xfrm>
              <a:off x="5334" y="121"/>
              <a:ext cx="94" cy="7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1" name="Freeform 17"/>
            <p:cNvSpPr>
              <a:spLocks/>
            </p:cNvSpPr>
            <p:nvPr userDrawn="1"/>
          </p:nvSpPr>
          <p:spPr bwMode="gray">
            <a:xfrm>
              <a:off x="5180" y="200"/>
              <a:ext cx="65" cy="106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2" name="Freeform 18"/>
            <p:cNvSpPr>
              <a:spLocks/>
            </p:cNvSpPr>
            <p:nvPr userDrawn="1"/>
          </p:nvSpPr>
          <p:spPr bwMode="gray">
            <a:xfrm>
              <a:off x="5333" y="200"/>
              <a:ext cx="43" cy="14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3" name="Freeform 19"/>
            <p:cNvSpPr>
              <a:spLocks/>
            </p:cNvSpPr>
            <p:nvPr userDrawn="1"/>
          </p:nvSpPr>
          <p:spPr bwMode="gray">
            <a:xfrm>
              <a:off x="5380" y="200"/>
              <a:ext cx="33" cy="106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4" name="Freeform 20"/>
            <p:cNvSpPr>
              <a:spLocks/>
            </p:cNvSpPr>
            <p:nvPr userDrawn="1"/>
          </p:nvSpPr>
          <p:spPr bwMode="gray">
            <a:xfrm>
              <a:off x="5414" y="200"/>
              <a:ext cx="79" cy="106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5" name="Freeform 21"/>
            <p:cNvSpPr>
              <a:spLocks/>
            </p:cNvSpPr>
            <p:nvPr userDrawn="1"/>
          </p:nvSpPr>
          <p:spPr bwMode="gray">
            <a:xfrm>
              <a:off x="5558" y="200"/>
              <a:ext cx="88" cy="107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6" name="Freeform 22"/>
            <p:cNvSpPr>
              <a:spLocks/>
            </p:cNvSpPr>
            <p:nvPr userDrawn="1"/>
          </p:nvSpPr>
          <p:spPr bwMode="gray">
            <a:xfrm>
              <a:off x="5248" y="200"/>
              <a:ext cx="89" cy="108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7" name="Freeform 23"/>
            <p:cNvSpPr>
              <a:spLocks/>
            </p:cNvSpPr>
            <p:nvPr userDrawn="1"/>
          </p:nvSpPr>
          <p:spPr bwMode="gray">
            <a:xfrm>
              <a:off x="5489" y="198"/>
              <a:ext cx="69" cy="110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6148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615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169863" y="-1588"/>
            <a:ext cx="7858125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title</a:t>
            </a:r>
          </a:p>
        </p:txBody>
      </p:sp>
      <p:sp>
        <p:nvSpPr>
          <p:cNvPr id="646152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168275" y="869950"/>
            <a:ext cx="8786813" cy="559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Headline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endParaRPr lang="en-US" altLang="ja-JP" dirty="0"/>
          </a:p>
          <a:p>
            <a:pPr lvl="1"/>
            <a:r>
              <a:rPr lang="en-US" altLang="ja-JP" dirty="0"/>
              <a:t>1st subhead 1st subhead 1st subhead 1st subhead 1st subhead 1st subhead 1st subhead 1st subhead 1st subhead 1st subhead </a:t>
            </a:r>
          </a:p>
          <a:p>
            <a:pPr lvl="2"/>
            <a:r>
              <a:rPr lang="en-US" altLang="ja-JP" dirty="0"/>
              <a:t>2nd subhead 2nd subhead 2nd subhead 2nd subhead 2nd subhead 2nd subhead 2nd subhead 2nd subhead 2nd subhead 2nd subhead </a:t>
            </a:r>
          </a:p>
          <a:p>
            <a:pPr lvl="3"/>
            <a:r>
              <a:rPr lang="en-US" altLang="ja-JP" dirty="0"/>
              <a:t>Text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</a:p>
        </p:txBody>
      </p:sp>
      <p:sp>
        <p:nvSpPr>
          <p:cNvPr id="646168" name="Rectangle 24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6653213"/>
            <a:ext cx="539750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D921953-BA97-4FBE-A90D-F2F87A706334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46169" name="Rectangle 2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935538" y="66532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  <p:sp>
        <p:nvSpPr>
          <p:cNvPr id="20" name="Rectangle 30"/>
          <p:cNvSpPr txBox="1">
            <a:spLocks noChangeArrowheads="1"/>
          </p:cNvSpPr>
          <p:nvPr userDrawn="1"/>
        </p:nvSpPr>
        <p:spPr bwMode="gray">
          <a:xfrm>
            <a:off x="189235" y="66405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226891" y="5733256"/>
            <a:ext cx="2736134" cy="829029"/>
            <a:chOff x="2720658" y="3753351"/>
            <a:chExt cx="2736134" cy="829029"/>
          </a:xfrm>
        </p:grpSpPr>
        <p:sp>
          <p:nvSpPr>
            <p:cNvPr id="25" name="任意多边形 24"/>
            <p:cNvSpPr/>
            <p:nvPr/>
          </p:nvSpPr>
          <p:spPr bwMode="auto">
            <a:xfrm>
              <a:off x="2720658" y="4211743"/>
              <a:ext cx="2736134" cy="237066"/>
            </a:xfrm>
            <a:custGeom>
              <a:avLst/>
              <a:gdLst>
                <a:gd name="connsiteX0" fmla="*/ 1254112 w 2736134"/>
                <a:gd name="connsiteY0" fmla="*/ 1965 h 237066"/>
                <a:gd name="connsiteX1" fmla="*/ 1662460 w 2736134"/>
                <a:gd name="connsiteY1" fmla="*/ 5679 h 237066"/>
                <a:gd name="connsiteX2" fmla="*/ 2610929 w 2736134"/>
                <a:gd name="connsiteY2" fmla="*/ 126949 h 237066"/>
                <a:gd name="connsiteX3" fmla="*/ 2736134 w 2736134"/>
                <a:gd name="connsiteY3" fmla="*/ 158022 h 237066"/>
                <a:gd name="connsiteX4" fmla="*/ 2736134 w 2736134"/>
                <a:gd name="connsiteY4" fmla="*/ 237066 h 237066"/>
                <a:gd name="connsiteX5" fmla="*/ 2460323 w 2736134"/>
                <a:gd name="connsiteY5" fmla="*/ 168616 h 237066"/>
                <a:gd name="connsiteX6" fmla="*/ 1511854 w 2736134"/>
                <a:gd name="connsiteY6" fmla="*/ 47346 h 237066"/>
                <a:gd name="connsiteX7" fmla="*/ 259675 w 2736134"/>
                <a:gd name="connsiteY7" fmla="*/ 131478 h 237066"/>
                <a:gd name="connsiteX8" fmla="*/ 0 w 2736134"/>
                <a:gd name="connsiteY8" fmla="*/ 188459 h 237066"/>
                <a:gd name="connsiteX9" fmla="*/ 127175 w 2736134"/>
                <a:gd name="connsiteY9" fmla="*/ 151933 h 237066"/>
                <a:gd name="connsiteX10" fmla="*/ 1254112 w 2736134"/>
                <a:gd name="connsiteY10" fmla="*/ 1965 h 23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6134" h="237066">
                  <a:moveTo>
                    <a:pt x="1254112" y="1965"/>
                  </a:moveTo>
                  <a:cubicBezTo>
                    <a:pt x="1388039" y="-1538"/>
                    <a:pt x="1524334" y="-389"/>
                    <a:pt x="1662460" y="5679"/>
                  </a:cubicBezTo>
                  <a:cubicBezTo>
                    <a:pt x="1993962" y="20243"/>
                    <a:pt x="2312473" y="62104"/>
                    <a:pt x="2610929" y="126949"/>
                  </a:cubicBezTo>
                  <a:lnTo>
                    <a:pt x="2736134" y="158022"/>
                  </a:lnTo>
                  <a:lnTo>
                    <a:pt x="2736134" y="237066"/>
                  </a:lnTo>
                  <a:lnTo>
                    <a:pt x="2460323" y="168616"/>
                  </a:lnTo>
                  <a:cubicBezTo>
                    <a:pt x="2161868" y="103771"/>
                    <a:pt x="1843356" y="61909"/>
                    <a:pt x="1511854" y="47346"/>
                  </a:cubicBezTo>
                  <a:cubicBezTo>
                    <a:pt x="1069851" y="27928"/>
                    <a:pt x="646598" y="58878"/>
                    <a:pt x="259675" y="131478"/>
                  </a:cubicBezTo>
                  <a:lnTo>
                    <a:pt x="0" y="188459"/>
                  </a:lnTo>
                  <a:lnTo>
                    <a:pt x="127175" y="151933"/>
                  </a:lnTo>
                  <a:cubicBezTo>
                    <a:pt x="471855" y="64860"/>
                    <a:pt x="852330" y="12476"/>
                    <a:pt x="1254112" y="19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33203" y="4274603"/>
              <a:ext cx="1623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Fujitsu Sans" panose="020B0404060202020204" pitchFamily="34" charset="0"/>
                  <a:ea typeface="Meiryo UI" panose="020B0604030504040204" pitchFamily="34" charset="-128"/>
                  <a:cs typeface="Meiryo UI" panose="020B0604030504040204" pitchFamily="34" charset="-128"/>
                </a:rPr>
                <a:t>Intelligent Vehicle</a:t>
              </a:r>
              <a:endParaRPr lang="zh-CN" altLang="en-US" sz="1400" b="1" dirty="0" err="1">
                <a:solidFill>
                  <a:schemeClr val="bg1">
                    <a:lumMod val="75000"/>
                  </a:schemeClr>
                </a:solidFill>
                <a:latin typeface="Fujitsu Sans" panose="020B0404060202020204" pitchFamily="34" charset="0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27" name="任意多边形 26"/>
            <p:cNvSpPr/>
            <p:nvPr/>
          </p:nvSpPr>
          <p:spPr bwMode="auto">
            <a:xfrm rot="1903321">
              <a:off x="3639560" y="3753351"/>
              <a:ext cx="1074637" cy="783233"/>
            </a:xfrm>
            <a:custGeom>
              <a:avLst/>
              <a:gdLst>
                <a:gd name="connsiteX0" fmla="*/ 408183 w 1074637"/>
                <a:gd name="connsiteY0" fmla="*/ 189025 h 783233"/>
                <a:gd name="connsiteX1" fmla="*/ 502547 w 1074637"/>
                <a:gd name="connsiteY1" fmla="*/ 132154 h 783233"/>
                <a:gd name="connsiteX2" fmla="*/ 980245 w 1074637"/>
                <a:gd name="connsiteY2" fmla="*/ 0 h 783233"/>
                <a:gd name="connsiteX3" fmla="*/ 1074637 w 1074637"/>
                <a:gd name="connsiteY3" fmla="*/ 5578 h 783233"/>
                <a:gd name="connsiteX4" fmla="*/ 1074636 w 1074637"/>
                <a:gd name="connsiteY4" fmla="*/ 93990 h 783233"/>
                <a:gd name="connsiteX5" fmla="*/ 962532 w 1074637"/>
                <a:gd name="connsiteY5" fmla="*/ 87366 h 783233"/>
                <a:gd name="connsiteX6" fmla="*/ 484834 w 1074637"/>
                <a:gd name="connsiteY6" fmla="*/ 219520 h 783233"/>
                <a:gd name="connsiteX7" fmla="*/ 37384 w 1074637"/>
                <a:gd name="connsiteY7" fmla="*/ 676848 h 783233"/>
                <a:gd name="connsiteX8" fmla="*/ 0 w 1074637"/>
                <a:gd name="connsiteY8" fmla="*/ 783233 h 783233"/>
                <a:gd name="connsiteX9" fmla="*/ 7825 w 1074637"/>
                <a:gd name="connsiteY9" fmla="*/ 724011 h 783233"/>
                <a:gd name="connsiteX10" fmla="*/ 408183 w 1074637"/>
                <a:gd name="connsiteY10" fmla="*/ 189025 h 78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4637" h="783233">
                  <a:moveTo>
                    <a:pt x="408183" y="189025"/>
                  </a:moveTo>
                  <a:cubicBezTo>
                    <a:pt x="438261" y="168879"/>
                    <a:pt x="469741" y="149869"/>
                    <a:pt x="502547" y="132154"/>
                  </a:cubicBezTo>
                  <a:cubicBezTo>
                    <a:pt x="660018" y="47126"/>
                    <a:pt x="825694" y="4037"/>
                    <a:pt x="980245" y="0"/>
                  </a:cubicBezTo>
                  <a:lnTo>
                    <a:pt x="1074637" y="5578"/>
                  </a:lnTo>
                  <a:lnTo>
                    <a:pt x="1074636" y="93990"/>
                  </a:lnTo>
                  <a:lnTo>
                    <a:pt x="962532" y="87366"/>
                  </a:lnTo>
                  <a:cubicBezTo>
                    <a:pt x="807980" y="91403"/>
                    <a:pt x="642304" y="134492"/>
                    <a:pt x="484834" y="219520"/>
                  </a:cubicBezTo>
                  <a:cubicBezTo>
                    <a:pt x="274875" y="332892"/>
                    <a:pt x="119256" y="499358"/>
                    <a:pt x="37384" y="676848"/>
                  </a:cubicBezTo>
                  <a:lnTo>
                    <a:pt x="0" y="783233"/>
                  </a:lnTo>
                  <a:lnTo>
                    <a:pt x="7825" y="724011"/>
                  </a:lnTo>
                  <a:cubicBezTo>
                    <a:pt x="55714" y="526727"/>
                    <a:pt x="197631" y="330049"/>
                    <a:pt x="408183" y="18902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290513" indent="-290513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A30B1A"/>
        </a:buClr>
        <a:buFont typeface="Wingdings" pitchFamily="2" charset="2"/>
        <a:buChar char="n"/>
        <a:defRPr kumimoji="1" sz="24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1pPr>
      <a:lvl2pPr marL="581025" indent="-242888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Font typeface="Wingdings" pitchFamily="2" charset="2"/>
        <a:buChar char="n"/>
        <a:defRPr kumimoji="1" sz="20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2pPr>
      <a:lvl3pPr marL="795338" indent="-138113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3pPr>
      <a:lvl4pPr marL="1014413" indent="-134938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 sz="16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4pPr>
      <a:lvl5pPr marL="23050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5pPr>
      <a:lvl6pPr marL="27622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6pPr>
      <a:lvl7pPr marL="32194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7pPr>
      <a:lvl8pPr marL="36766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8pPr>
      <a:lvl9pPr marL="41338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ja-JP" dirty="0"/>
              <a:t>Copyright 2021 NANJING FUJITSU NANDA SOFTWARE TECHNOLOGY CO., LTD.</a:t>
            </a: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738313"/>
            <a:ext cx="8352606" cy="2360612"/>
          </a:xfrm>
        </p:spPr>
        <p:txBody>
          <a:bodyPr/>
          <a:lstStyle/>
          <a:p>
            <a:r>
              <a:rPr lang="en-US" altLang="zh-CN" dirty="0"/>
              <a:t>SWC</a:t>
            </a:r>
            <a:r>
              <a:rPr lang="zh-CN" altLang="en-US" dirty="0"/>
              <a:t>相关的基本概念</a:t>
            </a:r>
            <a:br>
              <a:rPr lang="en-US" altLang="zh-CN" dirty="0"/>
            </a:br>
            <a:endParaRPr lang="en-US" altLang="ja-JP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51520" y="4509120"/>
            <a:ext cx="7920038" cy="1136278"/>
          </a:xfrm>
        </p:spPr>
        <p:txBody>
          <a:bodyPr/>
          <a:lstStyle/>
          <a:p>
            <a:r>
              <a:rPr lang="en-US" altLang="zh-TW" dirty="0"/>
              <a:t>IV</a:t>
            </a:r>
            <a:r>
              <a:rPr lang="zh-TW" altLang="en-US" dirty="0"/>
              <a:t>事業部　第一開発部</a:t>
            </a:r>
            <a:endParaRPr lang="en-US" altLang="zh-CN" dirty="0"/>
          </a:p>
          <a:p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zh-CN" dirty="0"/>
              <a:t>10</a:t>
            </a:r>
            <a:r>
              <a:rPr lang="ja-JP" altLang="en-US" dirty="0"/>
              <a:t>月</a:t>
            </a:r>
            <a:r>
              <a:rPr lang="en-US" altLang="zh-CN" dirty="0"/>
              <a:t>11</a:t>
            </a:r>
            <a:r>
              <a:rPr lang="ja-JP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Port-</a:t>
            </a:r>
            <a:r>
              <a:rPr kumimoji="1" lang="zh-CN" altLang="en-US" dirty="0">
                <a:latin typeface="+mn-ea"/>
                <a:ea typeface="+mn-ea"/>
              </a:rPr>
              <a:t> </a:t>
            </a:r>
            <a:r>
              <a:rPr lang="en-US" altLang="zh-CN" dirty="0">
                <a:latin typeface="+mn-ea"/>
                <a:ea typeface="+mn-ea"/>
              </a:rPr>
              <a:t>C</a:t>
            </a:r>
            <a:r>
              <a:rPr kumimoji="1" lang="en-US" altLang="zh-CN" dirty="0">
                <a:latin typeface="+mn-ea"/>
                <a:ea typeface="+mn-ea"/>
              </a:rPr>
              <a:t>/</a:t>
            </a:r>
            <a:r>
              <a:rPr lang="en-US" altLang="zh-CN" dirty="0">
                <a:latin typeface="+mn-ea"/>
                <a:ea typeface="+mn-ea"/>
              </a:rPr>
              <a:t>S</a:t>
            </a:r>
            <a:r>
              <a:rPr kumimoji="1" lang="zh-CN" altLang="en-US" dirty="0">
                <a:latin typeface="+mn-ea"/>
                <a:ea typeface="+mn-ea"/>
              </a:rPr>
              <a:t>接口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0"/>
            <a:ext cx="8796213" cy="5727402"/>
          </a:xfrm>
        </p:spPr>
        <p:txBody>
          <a:bodyPr/>
          <a:lstStyle/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b="0" i="0" dirty="0">
              <a:solidFill>
                <a:schemeClr val="tx1"/>
              </a:solidFill>
              <a:effectLst/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b="0" i="0" dirty="0">
              <a:solidFill>
                <a:schemeClr val="tx1"/>
              </a:solidFill>
              <a:effectLst/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r>
              <a:rPr lang="zh-CN" altLang="en-US" sz="1400" dirty="0">
                <a:solidFill>
                  <a:srgbClr val="FF0000"/>
                </a:solidFill>
                <a:latin typeface="Microsoft YaHei 見出し"/>
                <a:ea typeface="+mj-ea"/>
              </a:rPr>
              <a:t>提供操作</a:t>
            </a:r>
            <a:r>
              <a:rPr lang="en-US" altLang="zh-CN" sz="1400" dirty="0">
                <a:solidFill>
                  <a:srgbClr val="FF0000"/>
                </a:solidFill>
                <a:latin typeface="Microsoft YaHei 見出し"/>
                <a:ea typeface="+mj-ea"/>
              </a:rPr>
              <a:t>(</a:t>
            </a:r>
            <a:r>
              <a:rPr lang="zh-CN" altLang="en-US" sz="1400" dirty="0">
                <a:solidFill>
                  <a:srgbClr val="FF0000"/>
                </a:solidFill>
                <a:latin typeface="Microsoft YaHei 見出し"/>
                <a:ea typeface="+mj-ea"/>
              </a:rPr>
              <a:t>函数的调用接口</a:t>
            </a:r>
            <a:r>
              <a:rPr lang="en-US" altLang="zh-CN" sz="1400" dirty="0">
                <a:solidFill>
                  <a:srgbClr val="FF0000"/>
                </a:solidFill>
                <a:latin typeface="Microsoft YaHei 見出し"/>
                <a:ea typeface="+mj-ea"/>
              </a:rPr>
              <a:t>)</a:t>
            </a:r>
            <a:r>
              <a:rPr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，就是</a:t>
            </a:r>
            <a:r>
              <a:rPr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Server</a:t>
            </a:r>
            <a:r>
              <a:rPr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提供函数供</a:t>
            </a:r>
            <a:r>
              <a:rPr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Client</a:t>
            </a:r>
            <a:r>
              <a:rPr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调用</a:t>
            </a:r>
            <a:endParaRPr kumimoji="1"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r>
              <a:rPr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可以同步和异步。同步就是直接调用，相当于函数直接插入上下文运行；异步的话需要等待，相当于让函数在另一个线程中运行，运行完了再返回，原上下文依然运行</a:t>
            </a:r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r>
              <a:rPr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一个接口可以提供多个操作，就是一个接口可以包含很多函数</a:t>
            </a:r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r>
              <a:rPr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ECU</a:t>
            </a:r>
            <a:r>
              <a:rPr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内部和跨</a:t>
            </a:r>
            <a:r>
              <a:rPr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ECU</a:t>
            </a:r>
            <a:r>
              <a:rPr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都可以调用，跨</a:t>
            </a:r>
            <a:r>
              <a:rPr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ECU</a:t>
            </a:r>
            <a:r>
              <a:rPr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也是通过外部总线</a:t>
            </a:r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r>
              <a:rPr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调用客户接口的例子：</a:t>
            </a:r>
            <a:endParaRPr kumimoji="1" lang="ja-JP" altLang="en-US" sz="1400" dirty="0">
              <a:solidFill>
                <a:schemeClr val="tx1"/>
              </a:solidFill>
              <a:latin typeface="Microsoft YaHei 見出し"/>
              <a:ea typeface="+mj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3AF82D0-F806-40D4-8829-F9CE16AF1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907760"/>
            <a:ext cx="5174481" cy="252124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35163C0-8761-4678-8611-3FA38B2AF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696" y="5587944"/>
            <a:ext cx="4039164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18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E22EE5A-2872-4671-AD96-73D54778E776}"/>
              </a:ext>
            </a:extLst>
          </p:cNvPr>
          <p:cNvSpPr txBox="1">
            <a:spLocks/>
          </p:cNvSpPr>
          <p:nvPr/>
        </p:nvSpPr>
        <p:spPr bwMode="gray">
          <a:xfrm>
            <a:off x="173893" y="836712"/>
            <a:ext cx="8796213" cy="572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kern="0" dirty="0">
                <a:latin typeface="+mn-ea"/>
                <a:ea typeface="+mn-ea"/>
              </a:rPr>
              <a:t>Runnable</a:t>
            </a:r>
            <a:r>
              <a:rPr lang="zh-CN" altLang="en-US" sz="1800" kern="0" dirty="0">
                <a:latin typeface="+mn-ea"/>
                <a:ea typeface="+mn-ea"/>
              </a:rPr>
              <a:t>概述</a:t>
            </a:r>
            <a:r>
              <a:rPr lang="en-US" altLang="zh-CN" sz="1800" kern="0" dirty="0">
                <a:latin typeface="+mn-ea"/>
                <a:ea typeface="+mn-ea"/>
              </a:rPr>
              <a:t>—</a:t>
            </a:r>
            <a:r>
              <a:rPr lang="zh-CN" altLang="en-US" sz="1800" kern="0" dirty="0">
                <a:latin typeface="+mn-ea"/>
                <a:ea typeface="+mn-ea"/>
              </a:rPr>
              <a:t>被</a:t>
            </a:r>
            <a:r>
              <a:rPr lang="en-US" altLang="zh-CN" sz="1800" kern="0" dirty="0">
                <a:latin typeface="+mn-ea"/>
                <a:ea typeface="+mn-ea"/>
              </a:rPr>
              <a:t>RTE</a:t>
            </a:r>
            <a:r>
              <a:rPr lang="zh-CN" altLang="en-US" sz="1800" kern="0" dirty="0">
                <a:latin typeface="+mn-ea"/>
                <a:ea typeface="+mn-ea"/>
              </a:rPr>
              <a:t>调度的</a:t>
            </a:r>
            <a:r>
              <a:rPr lang="en-US" altLang="zh-CN" sz="1800" kern="0" dirty="0">
                <a:latin typeface="+mn-ea"/>
                <a:ea typeface="+mn-ea"/>
              </a:rPr>
              <a:t>C</a:t>
            </a:r>
            <a:r>
              <a:rPr lang="zh-CN" altLang="en-US" sz="1800" kern="0" dirty="0">
                <a:latin typeface="+mn-ea"/>
                <a:ea typeface="+mn-ea"/>
              </a:rPr>
              <a:t>函数</a:t>
            </a:r>
            <a:endParaRPr lang="en-US" altLang="ja-JP" sz="1800" kern="0" dirty="0">
              <a:latin typeface="+mn-ea"/>
              <a:ea typeface="+mn-ea"/>
            </a:endParaRPr>
          </a:p>
          <a:p>
            <a:pPr lvl="1"/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Runnable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就是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SWC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中的函数，在</a:t>
            </a:r>
            <a:r>
              <a:rPr lang="en-US" altLang="zh-CN" sz="1400" kern="0" dirty="0" err="1">
                <a:solidFill>
                  <a:schemeClr val="tx1"/>
                </a:solidFill>
                <a:latin typeface="Microsoft YaHei 見出し"/>
                <a:ea typeface="+mj-ea"/>
              </a:rPr>
              <a:t>AutoSAR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架构在被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DaVinci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软件生成的时候，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Runnable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是空函数，需要手动添加代码来实现其实际的功能。</a:t>
            </a:r>
            <a:endParaRPr lang="en-US" altLang="zh-CN" sz="1400" kern="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Runnable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可以被触发，比如被定时器，被操作调用触发或者被接受数据触发等</a:t>
            </a:r>
            <a:endParaRPr lang="en-US" altLang="zh-CN" sz="1400" kern="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marL="290513" lvl="1" indent="-290513">
              <a:buClr>
                <a:srgbClr val="A30B1A"/>
              </a:buClr>
            </a:pPr>
            <a:r>
              <a:rPr lang="zh-CN" altLang="en-US" sz="1800" kern="0" dirty="0">
                <a:latin typeface="+mn-ea"/>
                <a:ea typeface="+mn-ea"/>
              </a:rPr>
              <a:t>实际对应</a:t>
            </a:r>
            <a:endParaRPr lang="en-US" altLang="zh-CN" sz="1800" kern="0" dirty="0">
              <a:latin typeface="+mn-ea"/>
              <a:ea typeface="+mn-ea"/>
            </a:endParaRPr>
          </a:p>
          <a:p>
            <a:pPr marL="290513" lvl="1" indent="-290513">
              <a:buClr>
                <a:srgbClr val="A30B1A"/>
              </a:buClr>
            </a:pPr>
            <a:endParaRPr lang="en-US" altLang="zh-CN" sz="1800" kern="0" dirty="0">
              <a:latin typeface="+mn-ea"/>
              <a:ea typeface="+mn-ea"/>
            </a:endParaRPr>
          </a:p>
          <a:p>
            <a:pPr marL="290513" lvl="1" indent="-290513">
              <a:buClr>
                <a:srgbClr val="A30B1A"/>
              </a:buClr>
            </a:pPr>
            <a:endParaRPr lang="en-US" altLang="zh-CN" sz="1800" kern="0" dirty="0">
              <a:latin typeface="+mn-ea"/>
              <a:ea typeface="+mn-ea"/>
            </a:endParaRPr>
          </a:p>
          <a:p>
            <a:pPr marL="290513" lvl="1" indent="-290513">
              <a:buClr>
                <a:srgbClr val="A30B1A"/>
              </a:buClr>
            </a:pPr>
            <a:endParaRPr lang="en-US" altLang="zh-CN" sz="1800" kern="0" dirty="0">
              <a:latin typeface="+mn-ea"/>
              <a:ea typeface="+mn-ea"/>
            </a:endParaRPr>
          </a:p>
          <a:p>
            <a:pPr marL="290513" lvl="1" indent="-290513">
              <a:buClr>
                <a:srgbClr val="A30B1A"/>
              </a:buClr>
            </a:pPr>
            <a:endParaRPr lang="en-US" altLang="zh-CN" sz="1800" kern="0" dirty="0">
              <a:latin typeface="+mn-ea"/>
              <a:ea typeface="+mn-ea"/>
            </a:endParaRPr>
          </a:p>
          <a:p>
            <a:pPr marL="290513" lvl="1" indent="-290513">
              <a:buClr>
                <a:srgbClr val="A30B1A"/>
              </a:buClr>
            </a:pPr>
            <a:endParaRPr lang="en-US" altLang="zh-CN" sz="1800" kern="0" dirty="0">
              <a:latin typeface="+mn-ea"/>
              <a:ea typeface="+mn-ea"/>
            </a:endParaRPr>
          </a:p>
          <a:p>
            <a:pPr marL="290513" lvl="1" indent="-290513">
              <a:buClr>
                <a:srgbClr val="A30B1A"/>
              </a:buClr>
            </a:pPr>
            <a:endParaRPr lang="en-US" altLang="zh-CN" sz="1800" kern="0" dirty="0">
              <a:latin typeface="+mn-ea"/>
              <a:ea typeface="+mn-ea"/>
            </a:endParaRPr>
          </a:p>
          <a:p>
            <a:pPr marL="290513" lvl="1" indent="-290513">
              <a:buClr>
                <a:srgbClr val="A30B1A"/>
              </a:buClr>
            </a:pPr>
            <a:endParaRPr lang="en-US" altLang="zh-CN" sz="1800" kern="0" dirty="0">
              <a:latin typeface="+mn-ea"/>
              <a:ea typeface="+mn-ea"/>
            </a:endParaRPr>
          </a:p>
          <a:p>
            <a:pPr marL="290513" lvl="1" indent="-290513">
              <a:buClr>
                <a:srgbClr val="A30B1A"/>
              </a:buClr>
            </a:pPr>
            <a:endParaRPr lang="en-US" altLang="zh-CN" sz="1800" kern="0" dirty="0">
              <a:latin typeface="+mn-ea"/>
              <a:ea typeface="+mn-ea"/>
            </a:endParaRPr>
          </a:p>
          <a:p>
            <a:pPr marL="290513" lvl="1" indent="-290513">
              <a:buClr>
                <a:srgbClr val="A30B1A"/>
              </a:buClr>
            </a:pPr>
            <a:endParaRPr lang="en-US" altLang="zh-CN" sz="1800" kern="0" dirty="0">
              <a:latin typeface="+mn-ea"/>
              <a:ea typeface="+mn-ea"/>
            </a:endParaRPr>
          </a:p>
          <a:p>
            <a:pPr marL="290513" lvl="1" indent="-290513">
              <a:buClr>
                <a:srgbClr val="A30B1A"/>
              </a:buClr>
            </a:pPr>
            <a:endParaRPr lang="en-US" altLang="zh-CN" sz="1800" kern="0" dirty="0">
              <a:latin typeface="+mn-ea"/>
              <a:ea typeface="+mn-ea"/>
            </a:endParaRPr>
          </a:p>
          <a:p>
            <a:pPr marL="290513" lvl="1" indent="-290513">
              <a:buClr>
                <a:srgbClr val="A30B1A"/>
              </a:buClr>
            </a:pPr>
            <a:endParaRPr lang="en-US" altLang="zh-CN" sz="1800" kern="0" dirty="0">
              <a:latin typeface="+mn-ea"/>
              <a:ea typeface="+mn-ea"/>
            </a:endParaRPr>
          </a:p>
          <a:p>
            <a:pPr lvl="1"/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Runnable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是需要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OS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中的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task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做载体的。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Runnable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是函数，在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c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文件中光有函数没有用，必须要调用该函数才能起作用，必须要有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OS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中的任务来执行这个函数。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(Task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是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OS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中的概念，</a:t>
            </a:r>
            <a:r>
              <a:rPr lang="en-US" altLang="zh-CN" sz="1400" kern="0" dirty="0" err="1">
                <a:solidFill>
                  <a:schemeClr val="tx1"/>
                </a:solidFill>
                <a:latin typeface="Microsoft YaHei 見出し"/>
                <a:ea typeface="+mj-ea"/>
              </a:rPr>
              <a:t>Autosar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架构里没有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)</a:t>
            </a:r>
          </a:p>
          <a:p>
            <a:pPr lvl="1"/>
            <a:endParaRPr lang="en-US" altLang="zh-CN" sz="1400" kern="0" dirty="0">
              <a:solidFill>
                <a:schemeClr val="tx1"/>
              </a:solidFill>
              <a:latin typeface="Microsoft YaHei 見出し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latin typeface="+mn-ea"/>
                <a:ea typeface="+mn-ea"/>
              </a:rPr>
              <a:t>Runnables</a:t>
            </a:r>
            <a:r>
              <a:rPr lang="zh-CN" altLang="en-US" dirty="0">
                <a:latin typeface="+mn-ea"/>
                <a:ea typeface="+mn-ea"/>
              </a:rPr>
              <a:t>可运行实体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6F2DBB7-5108-44C7-A719-2A768622DC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2276873"/>
            <a:ext cx="5976664" cy="3357154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4D8014-3260-4CBA-8776-69C9CFBB8AF9}"/>
              </a:ext>
            </a:extLst>
          </p:cNvPr>
          <p:cNvSpPr txBox="1"/>
          <p:nvPr/>
        </p:nvSpPr>
        <p:spPr>
          <a:xfrm>
            <a:off x="6843061" y="4581128"/>
            <a:ext cx="1944216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050" dirty="0">
                <a:latin typeface="Microsoft YaHei 見出しＭＳ Ｐゴシック"/>
              </a:rPr>
              <a:t>端口中讲的</a:t>
            </a:r>
            <a:r>
              <a:rPr lang="en-US" altLang="zh-CN" sz="1050" dirty="0">
                <a:latin typeface="Microsoft YaHei 見出しＭＳ Ｐゴシック"/>
              </a:rPr>
              <a:t>Send</a:t>
            </a:r>
            <a:r>
              <a:rPr lang="zh-CN" altLang="en-US" sz="1050" dirty="0">
                <a:latin typeface="Microsoft YaHei 見出しＭＳ Ｐゴシック"/>
              </a:rPr>
              <a:t>接口，发送的就是</a:t>
            </a:r>
            <a:r>
              <a:rPr lang="en-US" altLang="zh-CN" sz="1050" dirty="0" err="1">
                <a:latin typeface="Microsoft YaHei 見出しＭＳ Ｐゴシック"/>
              </a:rPr>
              <a:t>dooropen</a:t>
            </a:r>
            <a:r>
              <a:rPr lang="zh-CN" altLang="en-US" sz="1050" dirty="0">
                <a:latin typeface="Microsoft YaHei 見出しＭＳ Ｐゴシック"/>
              </a:rPr>
              <a:t>这个数据，由</a:t>
            </a:r>
            <a:r>
              <a:rPr lang="en-US" altLang="zh-CN" sz="1050" dirty="0">
                <a:latin typeface="Microsoft YaHei 見出しＭＳ Ｐゴシック"/>
              </a:rPr>
              <a:t>RTE</a:t>
            </a:r>
            <a:r>
              <a:rPr lang="zh-CN" altLang="en-US" sz="1050" dirty="0">
                <a:latin typeface="Microsoft YaHei 見出しＭＳ Ｐゴシック"/>
              </a:rPr>
              <a:t>进行管理。然而由于这里的</a:t>
            </a:r>
            <a:r>
              <a:rPr lang="en-US" altLang="zh-CN" sz="1050" dirty="0" err="1">
                <a:latin typeface="Microsoft YaHei 見出しＭＳ Ｐゴシック"/>
              </a:rPr>
              <a:t>SWCn.c</a:t>
            </a:r>
            <a:r>
              <a:rPr lang="zh-CN" altLang="en-US" sz="1050" dirty="0">
                <a:latin typeface="Microsoft YaHei 見出しＭＳ Ｐゴシック"/>
              </a:rPr>
              <a:t>文件中并未包含</a:t>
            </a:r>
            <a:r>
              <a:rPr lang="en-US" altLang="zh-CN" sz="1050" dirty="0">
                <a:latin typeface="Microsoft YaHei 見出しＭＳ Ｐゴシック"/>
              </a:rPr>
              <a:t>BSW</a:t>
            </a:r>
            <a:r>
              <a:rPr lang="zh-CN" altLang="en-US" sz="1050" dirty="0">
                <a:latin typeface="Microsoft YaHei 見出しＭＳ Ｐゴシック"/>
              </a:rPr>
              <a:t>中的</a:t>
            </a:r>
            <a:r>
              <a:rPr lang="en-US" altLang="zh-CN" sz="1050" dirty="0">
                <a:latin typeface="Microsoft YaHei 見出しＭＳ Ｐゴシック"/>
              </a:rPr>
              <a:t>.h</a:t>
            </a:r>
            <a:r>
              <a:rPr lang="zh-CN" altLang="en-US" sz="1050" dirty="0">
                <a:latin typeface="Microsoft YaHei 見出しＭＳ Ｐゴシック"/>
              </a:rPr>
              <a:t>文件，通过这个方式将</a:t>
            </a:r>
            <a:r>
              <a:rPr lang="en-US" altLang="zh-CN" sz="1050" dirty="0">
                <a:latin typeface="Microsoft YaHei 見出しＭＳ Ｐゴシック"/>
              </a:rPr>
              <a:t>Appl</a:t>
            </a:r>
            <a:r>
              <a:rPr lang="zh-CN" altLang="en-US" sz="1050" dirty="0">
                <a:latin typeface="Microsoft YaHei 見出しＭＳ Ｐゴシック"/>
              </a:rPr>
              <a:t>和</a:t>
            </a:r>
            <a:r>
              <a:rPr lang="en-US" altLang="zh-CN" sz="1050" dirty="0">
                <a:latin typeface="Microsoft YaHei 見出しＭＳ Ｐゴシック"/>
              </a:rPr>
              <a:t>BSW</a:t>
            </a:r>
            <a:r>
              <a:rPr lang="zh-CN" altLang="en-US" sz="1050" dirty="0">
                <a:latin typeface="Microsoft YaHei 見出しＭＳ Ｐゴシック"/>
              </a:rPr>
              <a:t>隔离开</a:t>
            </a:r>
            <a:endParaRPr lang="en-US" altLang="ja-JP" sz="1050" dirty="0">
              <a:latin typeface="Microsoft YaHei 見出しＭＳ Ｐゴシック"/>
            </a:endParaRPr>
          </a:p>
          <a:p>
            <a:pPr algn="l"/>
            <a:endParaRPr lang="ja-JP" altLang="en-US" sz="1050" dirty="0">
              <a:latin typeface="Microsoft YaHei 見出し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8402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E22EE5A-2872-4671-AD96-73D54778E776}"/>
              </a:ext>
            </a:extLst>
          </p:cNvPr>
          <p:cNvSpPr txBox="1">
            <a:spLocks/>
          </p:cNvSpPr>
          <p:nvPr/>
        </p:nvSpPr>
        <p:spPr bwMode="gray">
          <a:xfrm>
            <a:off x="173893" y="836712"/>
            <a:ext cx="3343743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latin typeface="+mn-ea"/>
                <a:ea typeface="+mn-ea"/>
              </a:rPr>
              <a:t>VFB</a:t>
            </a:r>
            <a:r>
              <a:rPr lang="zh-CN" altLang="en-US" sz="2400" dirty="0">
                <a:latin typeface="+mn-ea"/>
                <a:ea typeface="+mn-ea"/>
              </a:rPr>
              <a:t>之软件架构设计</a:t>
            </a:r>
            <a:endParaRPr lang="en-US" altLang="zh-CN" sz="1800" kern="0" dirty="0">
              <a:latin typeface="+mn-ea"/>
              <a:ea typeface="+mn-ea"/>
            </a:endParaRPr>
          </a:p>
          <a:p>
            <a:r>
              <a:rPr lang="zh-CN" altLang="en-US" sz="1800" kern="0" dirty="0">
                <a:latin typeface="+mn-ea"/>
                <a:ea typeface="+mn-ea"/>
              </a:rPr>
              <a:t>按照功能划分</a:t>
            </a:r>
            <a:r>
              <a:rPr lang="en-US" altLang="zh-CN" sz="1800" kern="0" dirty="0">
                <a:latin typeface="+mn-ea"/>
                <a:ea typeface="+mn-ea"/>
              </a:rPr>
              <a:t>SWC</a:t>
            </a:r>
          </a:p>
          <a:p>
            <a:r>
              <a:rPr lang="zh-CN" altLang="en-US" sz="1800" kern="0" dirty="0">
                <a:latin typeface="+mn-ea"/>
                <a:ea typeface="+mn-ea"/>
              </a:rPr>
              <a:t>定义</a:t>
            </a:r>
            <a:r>
              <a:rPr lang="en-US" altLang="zh-CN" sz="1800" kern="0" dirty="0">
                <a:latin typeface="+mn-ea"/>
                <a:ea typeface="+mn-ea"/>
              </a:rPr>
              <a:t>Port</a:t>
            </a:r>
            <a:r>
              <a:rPr lang="zh-CN" altLang="en-US" sz="1800" kern="0" dirty="0">
                <a:latin typeface="+mn-ea"/>
                <a:ea typeface="+mn-ea"/>
              </a:rPr>
              <a:t>，</a:t>
            </a:r>
            <a:r>
              <a:rPr lang="en-US" altLang="zh-CN" sz="1800" kern="0" dirty="0">
                <a:latin typeface="+mn-ea"/>
                <a:ea typeface="+mn-ea"/>
              </a:rPr>
              <a:t>Interface</a:t>
            </a:r>
            <a:r>
              <a:rPr lang="zh-CN" altLang="en-US" sz="1800" kern="0" dirty="0">
                <a:latin typeface="+mn-ea"/>
                <a:ea typeface="+mn-ea"/>
              </a:rPr>
              <a:t>等</a:t>
            </a:r>
            <a:endParaRPr lang="en-US" altLang="zh-CN" sz="1800" kern="0" dirty="0">
              <a:latin typeface="+mn-ea"/>
              <a:ea typeface="+mn-ea"/>
            </a:endParaRPr>
          </a:p>
          <a:p>
            <a:r>
              <a:rPr lang="zh-CN" altLang="en-US" sz="1800" kern="0" dirty="0">
                <a:latin typeface="+mn-ea"/>
                <a:ea typeface="+mn-ea"/>
              </a:rPr>
              <a:t>根据</a:t>
            </a:r>
            <a:r>
              <a:rPr lang="en-US" altLang="zh-CN" sz="1800" kern="0" dirty="0" err="1">
                <a:latin typeface="+mn-ea"/>
                <a:ea typeface="+mn-ea"/>
              </a:rPr>
              <a:t>Pport</a:t>
            </a:r>
            <a:r>
              <a:rPr lang="zh-CN" altLang="en-US" sz="1800" kern="0" dirty="0">
                <a:latin typeface="+mn-ea"/>
                <a:ea typeface="+mn-ea"/>
              </a:rPr>
              <a:t>和</a:t>
            </a:r>
            <a:r>
              <a:rPr lang="en-US" altLang="zh-CN" sz="1800" kern="0" dirty="0" err="1">
                <a:latin typeface="+mn-ea"/>
                <a:ea typeface="+mn-ea"/>
              </a:rPr>
              <a:t>Rport</a:t>
            </a:r>
            <a:r>
              <a:rPr lang="zh-CN" altLang="en-US" sz="1800" kern="0" dirty="0">
                <a:latin typeface="+mn-ea"/>
                <a:ea typeface="+mn-ea"/>
              </a:rPr>
              <a:t>以及其中的</a:t>
            </a:r>
            <a:r>
              <a:rPr lang="en-US" altLang="zh-CN" sz="1800" kern="0" dirty="0">
                <a:latin typeface="+mn-ea"/>
                <a:ea typeface="+mn-ea"/>
              </a:rPr>
              <a:t>interface</a:t>
            </a:r>
            <a:r>
              <a:rPr lang="zh-CN" altLang="en-US" sz="1800" kern="0" dirty="0">
                <a:latin typeface="+mn-ea"/>
                <a:ea typeface="+mn-ea"/>
              </a:rPr>
              <a:t>来进行</a:t>
            </a:r>
            <a:r>
              <a:rPr lang="en-US" altLang="zh-CN" sz="1800" kern="0" dirty="0">
                <a:latin typeface="+mn-ea"/>
                <a:ea typeface="+mn-ea"/>
              </a:rPr>
              <a:t>SWC</a:t>
            </a:r>
            <a:r>
              <a:rPr lang="zh-CN" altLang="en-US" sz="1800" kern="0" dirty="0">
                <a:latin typeface="+mn-ea"/>
                <a:ea typeface="+mn-ea"/>
              </a:rPr>
              <a:t>的连接</a:t>
            </a:r>
            <a:endParaRPr lang="en-US" altLang="zh-CN" sz="1800" kern="0" dirty="0">
              <a:latin typeface="+mn-ea"/>
              <a:ea typeface="+mn-ea"/>
            </a:endParaRPr>
          </a:p>
          <a:p>
            <a:endParaRPr lang="en-US" altLang="ja-JP" sz="1800" kern="0" dirty="0">
              <a:latin typeface="+mn-ea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VFB(Virtual Function Bus)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719878E-D0D0-4217-8D6F-71B4A0288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056" y="751417"/>
            <a:ext cx="2951932" cy="176611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5850A5D4-BA9A-4671-B16C-2293C5A40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46779" y="2534027"/>
            <a:ext cx="4176464" cy="196074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F8B1121-B95D-4118-87FD-D2AC7DCD40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008" y="4581128"/>
            <a:ext cx="3536425" cy="204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81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E22EE5A-2872-4671-AD96-73D54778E776}"/>
              </a:ext>
            </a:extLst>
          </p:cNvPr>
          <p:cNvSpPr txBox="1">
            <a:spLocks/>
          </p:cNvSpPr>
          <p:nvPr/>
        </p:nvSpPr>
        <p:spPr bwMode="gray">
          <a:xfrm>
            <a:off x="173893" y="836712"/>
            <a:ext cx="8718587" cy="56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kern="0" dirty="0">
                <a:latin typeface="+mn-ea"/>
                <a:ea typeface="+mn-ea"/>
              </a:rPr>
              <a:t>RTE</a:t>
            </a:r>
            <a:r>
              <a:rPr lang="zh-CN" altLang="en-US" sz="1800" kern="0" dirty="0">
                <a:latin typeface="+mn-ea"/>
                <a:ea typeface="+mn-ea"/>
              </a:rPr>
              <a:t>是</a:t>
            </a:r>
            <a:r>
              <a:rPr lang="en-US" altLang="zh-CN" sz="1800" kern="0" dirty="0">
                <a:latin typeface="+mn-ea"/>
                <a:ea typeface="+mn-ea"/>
              </a:rPr>
              <a:t>VFB</a:t>
            </a:r>
            <a:r>
              <a:rPr lang="zh-CN" altLang="en-US" sz="1800" kern="0" dirty="0">
                <a:latin typeface="+mn-ea"/>
                <a:ea typeface="+mn-ea"/>
              </a:rPr>
              <a:t>在具体一个</a:t>
            </a:r>
            <a:r>
              <a:rPr lang="en-US" altLang="zh-CN" sz="1800" kern="0" dirty="0">
                <a:latin typeface="+mn-ea"/>
                <a:ea typeface="+mn-ea"/>
              </a:rPr>
              <a:t>ECU</a:t>
            </a:r>
            <a:r>
              <a:rPr lang="zh-CN" altLang="en-US" sz="1800" kern="0" dirty="0">
                <a:latin typeface="+mn-ea"/>
                <a:ea typeface="+mn-ea"/>
              </a:rPr>
              <a:t>中的实例。 </a:t>
            </a:r>
          </a:p>
          <a:p>
            <a:r>
              <a:rPr lang="en-US" altLang="zh-CN" sz="1800" kern="0" dirty="0">
                <a:latin typeface="+mn-ea"/>
                <a:ea typeface="+mn-ea"/>
              </a:rPr>
              <a:t>RTE</a:t>
            </a:r>
            <a:r>
              <a:rPr lang="zh-CN" altLang="en-US" sz="1800" kern="0" dirty="0">
                <a:latin typeface="+mn-ea"/>
                <a:ea typeface="+mn-ea"/>
              </a:rPr>
              <a:t>实现了应用层</a:t>
            </a:r>
            <a:r>
              <a:rPr lang="en-US" altLang="zh-CN" sz="1800" kern="0" dirty="0">
                <a:latin typeface="+mn-ea"/>
                <a:ea typeface="+mn-ea"/>
              </a:rPr>
              <a:t>SW-C</a:t>
            </a:r>
            <a:r>
              <a:rPr lang="zh-CN" altLang="en-US" sz="1800" kern="0" dirty="0">
                <a:latin typeface="+mn-ea"/>
                <a:ea typeface="+mn-ea"/>
              </a:rPr>
              <a:t>之间、应用层</a:t>
            </a:r>
            <a:r>
              <a:rPr lang="en-US" altLang="zh-CN" sz="1800" kern="0" dirty="0">
                <a:latin typeface="+mn-ea"/>
                <a:ea typeface="+mn-ea"/>
              </a:rPr>
              <a:t>SW-C</a:t>
            </a:r>
            <a:r>
              <a:rPr lang="zh-CN" altLang="en-US" sz="1800" kern="0" dirty="0">
                <a:latin typeface="+mn-ea"/>
                <a:ea typeface="+mn-ea"/>
              </a:rPr>
              <a:t>与</a:t>
            </a:r>
            <a:r>
              <a:rPr lang="en-US" altLang="zh-CN" sz="1800" kern="0" dirty="0">
                <a:latin typeface="+mn-ea"/>
                <a:ea typeface="+mn-ea"/>
              </a:rPr>
              <a:t>BSW</a:t>
            </a:r>
            <a:r>
              <a:rPr lang="zh-CN" altLang="en-US" sz="1800" kern="0" dirty="0">
                <a:latin typeface="+mn-ea"/>
                <a:ea typeface="+mn-ea"/>
              </a:rPr>
              <a:t>之间的具体通信</a:t>
            </a:r>
          </a:p>
          <a:p>
            <a:r>
              <a:rPr lang="en-US" altLang="zh-CN" sz="1800" kern="0" dirty="0">
                <a:latin typeface="+mn-ea"/>
                <a:ea typeface="+mn-ea"/>
              </a:rPr>
              <a:t>RTE</a:t>
            </a:r>
            <a:r>
              <a:rPr lang="zh-CN" altLang="en-US" sz="1800" kern="0" dirty="0">
                <a:latin typeface="+mn-ea"/>
                <a:ea typeface="+mn-ea"/>
              </a:rPr>
              <a:t>通过划分</a:t>
            </a:r>
            <a:r>
              <a:rPr lang="en-US" altLang="zh-CN" sz="1800" kern="0" dirty="0">
                <a:latin typeface="+mn-ea"/>
                <a:ea typeface="+mn-ea"/>
              </a:rPr>
              <a:t>RTOS</a:t>
            </a:r>
            <a:r>
              <a:rPr lang="zh-CN" altLang="en-US" sz="1800" kern="0" dirty="0">
                <a:latin typeface="+mn-ea"/>
                <a:ea typeface="+mn-ea"/>
              </a:rPr>
              <a:t>的任务、资源、事件等，提供给组件一个隔离底层中断的运行时环境。 </a:t>
            </a:r>
            <a:endParaRPr lang="en-US" altLang="zh-CN" sz="1800" kern="0" dirty="0">
              <a:latin typeface="+mn-ea"/>
              <a:ea typeface="+mn-ea"/>
            </a:endParaRPr>
          </a:p>
          <a:p>
            <a:r>
              <a:rPr lang="en-US" altLang="ja-JP" sz="1800" kern="0" dirty="0">
                <a:latin typeface="+mn-ea"/>
                <a:ea typeface="+mn-ea"/>
              </a:rPr>
              <a:t>RTE</a:t>
            </a:r>
            <a:r>
              <a:rPr lang="ja-JP" altLang="en-US" sz="1800" kern="0" dirty="0">
                <a:latin typeface="+mn-ea"/>
                <a:ea typeface="+mn-ea"/>
              </a:rPr>
              <a:t>的通信实现 </a:t>
            </a:r>
            <a:endParaRPr lang="en-US" altLang="ja-JP" sz="1800" kern="0" dirty="0">
              <a:latin typeface="+mn-ea"/>
              <a:ea typeface="+mn-ea"/>
            </a:endParaRPr>
          </a:p>
          <a:p>
            <a:pPr lvl="1"/>
            <a:r>
              <a:rPr lang="en-US" altLang="zh-CN" sz="1400" kern="0" dirty="0">
                <a:latin typeface="+mn-ea"/>
                <a:ea typeface="+mn-ea"/>
              </a:rPr>
              <a:t>SW-C</a:t>
            </a:r>
            <a:r>
              <a:rPr lang="zh-CN" altLang="en-US" sz="1400" kern="0" dirty="0">
                <a:latin typeface="+mn-ea"/>
                <a:ea typeface="+mn-ea"/>
              </a:rPr>
              <a:t>之间的通信是调用</a:t>
            </a:r>
            <a:r>
              <a:rPr lang="en-US" altLang="zh-CN" sz="1400" kern="0" dirty="0">
                <a:latin typeface="+mn-ea"/>
                <a:ea typeface="+mn-ea"/>
              </a:rPr>
              <a:t>RTE API</a:t>
            </a:r>
            <a:r>
              <a:rPr lang="zh-CN" altLang="en-US" sz="1400" kern="0" dirty="0">
                <a:latin typeface="+mn-ea"/>
                <a:ea typeface="+mn-ea"/>
              </a:rPr>
              <a:t>函数而非直接实现的，都在</a:t>
            </a:r>
            <a:r>
              <a:rPr lang="en-US" altLang="zh-CN" sz="1400" kern="0" dirty="0">
                <a:latin typeface="+mn-ea"/>
                <a:ea typeface="+mn-ea"/>
              </a:rPr>
              <a:t>RTE</a:t>
            </a:r>
            <a:r>
              <a:rPr lang="zh-CN" altLang="en-US" sz="1400" kern="0" dirty="0">
                <a:latin typeface="+mn-ea"/>
                <a:ea typeface="+mn-ea"/>
              </a:rPr>
              <a:t>的管理和控制之下</a:t>
            </a:r>
          </a:p>
          <a:p>
            <a:pPr lvl="1"/>
            <a:r>
              <a:rPr lang="zh-CN" altLang="en-US" sz="1400" kern="0" dirty="0">
                <a:latin typeface="+mn-ea"/>
                <a:ea typeface="+mn-ea"/>
              </a:rPr>
              <a:t>每个</a:t>
            </a:r>
            <a:r>
              <a:rPr lang="en-US" altLang="zh-CN" sz="1400" kern="0" dirty="0">
                <a:latin typeface="+mn-ea"/>
                <a:ea typeface="+mn-ea"/>
              </a:rPr>
              <a:t>API</a:t>
            </a:r>
            <a:r>
              <a:rPr lang="zh-CN" altLang="en-US" sz="1400" kern="0" dirty="0">
                <a:latin typeface="+mn-ea"/>
                <a:ea typeface="+mn-ea"/>
              </a:rPr>
              <a:t>遵循统一的命名规则且只和软件组件自身的描述有关</a:t>
            </a:r>
            <a:endParaRPr lang="en-US" altLang="zh-CN" sz="1400" kern="0" dirty="0">
              <a:latin typeface="+mn-ea"/>
              <a:ea typeface="+mn-ea"/>
            </a:endParaRPr>
          </a:p>
          <a:p>
            <a:pPr lvl="1"/>
            <a:endParaRPr lang="en-US" altLang="zh-CN" sz="1400" kern="0" dirty="0">
              <a:latin typeface="+mn-ea"/>
              <a:ea typeface="+mn-ea"/>
            </a:endParaRPr>
          </a:p>
          <a:p>
            <a:pPr lvl="1"/>
            <a:endParaRPr lang="en-US" altLang="zh-CN" sz="1400" kern="0" dirty="0">
              <a:latin typeface="+mn-ea"/>
              <a:ea typeface="+mn-ea"/>
            </a:endParaRPr>
          </a:p>
          <a:p>
            <a:pPr lvl="1"/>
            <a:endParaRPr lang="en-US" altLang="zh-CN" sz="1400" kern="0" dirty="0">
              <a:latin typeface="+mn-ea"/>
              <a:ea typeface="+mn-ea"/>
            </a:endParaRPr>
          </a:p>
          <a:p>
            <a:pPr lvl="1"/>
            <a:endParaRPr lang="en-US" altLang="zh-CN" sz="1400" kern="0" dirty="0">
              <a:latin typeface="+mn-ea"/>
              <a:ea typeface="+mn-ea"/>
            </a:endParaRPr>
          </a:p>
          <a:p>
            <a:pPr lvl="1"/>
            <a:endParaRPr lang="en-US" altLang="zh-CN" sz="1400" kern="0" dirty="0">
              <a:latin typeface="+mn-ea"/>
              <a:ea typeface="+mn-ea"/>
            </a:endParaRPr>
          </a:p>
          <a:p>
            <a:pPr lvl="1"/>
            <a:endParaRPr lang="en-US" altLang="zh-CN" sz="1400" kern="0" dirty="0">
              <a:latin typeface="+mn-ea"/>
              <a:ea typeface="+mn-ea"/>
            </a:endParaRPr>
          </a:p>
          <a:p>
            <a:pPr lvl="1"/>
            <a:r>
              <a:rPr lang="en-US" altLang="zh-CN" sz="1400" kern="0" dirty="0">
                <a:latin typeface="+mn-ea"/>
                <a:ea typeface="+mn-ea"/>
              </a:rPr>
              <a:t>ECU</a:t>
            </a:r>
            <a:r>
              <a:rPr lang="zh-CN" altLang="en-US" sz="1400" kern="0" dirty="0">
                <a:latin typeface="+mn-ea"/>
                <a:ea typeface="+mn-ea"/>
              </a:rPr>
              <a:t>内的</a:t>
            </a:r>
            <a:r>
              <a:rPr lang="en-US" altLang="zh-CN" sz="1400" kern="0" dirty="0">
                <a:latin typeface="+mn-ea"/>
                <a:ea typeface="+mn-ea"/>
              </a:rPr>
              <a:t>SR</a:t>
            </a:r>
            <a:r>
              <a:rPr lang="zh-CN" altLang="en-US" sz="1400" kern="0" dirty="0">
                <a:latin typeface="+mn-ea"/>
                <a:ea typeface="+mn-ea"/>
              </a:rPr>
              <a:t>通信通过变量传递实现 </a:t>
            </a:r>
            <a:endParaRPr lang="en-US" altLang="zh-CN" sz="1400" kern="0" dirty="0">
              <a:latin typeface="+mn-ea"/>
              <a:ea typeface="+mn-ea"/>
            </a:endParaRPr>
          </a:p>
          <a:p>
            <a:pPr lvl="1"/>
            <a:endParaRPr lang="en-US" altLang="zh-CN" sz="1400" kern="0" dirty="0">
              <a:latin typeface="+mn-ea"/>
              <a:ea typeface="+mn-ea"/>
            </a:endParaRPr>
          </a:p>
          <a:p>
            <a:pPr lvl="1"/>
            <a:endParaRPr lang="en-US" altLang="zh-CN" sz="1400" kern="0" dirty="0">
              <a:latin typeface="+mn-ea"/>
              <a:ea typeface="+mn-ea"/>
            </a:endParaRPr>
          </a:p>
          <a:p>
            <a:pPr lvl="1"/>
            <a:r>
              <a:rPr lang="en-US" altLang="zh-CN" sz="1400" kern="0" dirty="0">
                <a:latin typeface="+mn-ea"/>
                <a:ea typeface="+mn-ea"/>
              </a:rPr>
              <a:t>ECU</a:t>
            </a:r>
            <a:r>
              <a:rPr lang="zh-CN" altLang="en-US" sz="1400" kern="0" dirty="0">
                <a:latin typeface="+mn-ea"/>
                <a:ea typeface="+mn-ea"/>
              </a:rPr>
              <a:t>间的</a:t>
            </a:r>
            <a:r>
              <a:rPr lang="en-US" altLang="zh-CN" sz="1400" kern="0" dirty="0">
                <a:latin typeface="+mn-ea"/>
                <a:ea typeface="+mn-ea"/>
              </a:rPr>
              <a:t>SR</a:t>
            </a:r>
            <a:r>
              <a:rPr lang="zh-CN" altLang="en-US" sz="1400" kern="0" dirty="0">
                <a:latin typeface="+mn-ea"/>
                <a:ea typeface="+mn-ea"/>
              </a:rPr>
              <a:t>通信通过</a:t>
            </a:r>
            <a:r>
              <a:rPr lang="en-US" altLang="zh-CN" sz="1400" kern="0" dirty="0">
                <a:latin typeface="+mn-ea"/>
                <a:ea typeface="+mn-ea"/>
              </a:rPr>
              <a:t>COM</a:t>
            </a:r>
            <a:r>
              <a:rPr lang="zh-CN" altLang="en-US" sz="1400" kern="0" dirty="0">
                <a:latin typeface="+mn-ea"/>
                <a:ea typeface="+mn-ea"/>
              </a:rPr>
              <a:t>服务实现 </a:t>
            </a:r>
            <a:endParaRPr lang="en-US" altLang="zh-CN" sz="1400" kern="0" dirty="0">
              <a:latin typeface="+mn-ea"/>
              <a:ea typeface="+mn-ea"/>
            </a:endParaRPr>
          </a:p>
          <a:p>
            <a:pPr lvl="1"/>
            <a:endParaRPr lang="en-US" altLang="zh-CN" sz="1400" kern="0" dirty="0">
              <a:latin typeface="+mn-ea"/>
              <a:ea typeface="+mn-ea"/>
            </a:endParaRPr>
          </a:p>
          <a:p>
            <a:pPr lvl="1"/>
            <a:endParaRPr lang="en-US" altLang="zh-CN" sz="1400" kern="0" dirty="0">
              <a:latin typeface="+mn-ea"/>
              <a:ea typeface="+mn-ea"/>
            </a:endParaRPr>
          </a:p>
          <a:p>
            <a:pPr lvl="1"/>
            <a:r>
              <a:rPr lang="zh-CN" altLang="en-US" sz="1400" kern="0" dirty="0">
                <a:latin typeface="+mn-ea"/>
                <a:ea typeface="+mn-ea"/>
              </a:rPr>
              <a:t>具体通信实现取决于系统设计和配置，都由工具供应商提供的</a:t>
            </a:r>
            <a:r>
              <a:rPr lang="en-US" altLang="zh-CN" sz="1400" kern="0" dirty="0">
                <a:latin typeface="+mn-ea"/>
                <a:ea typeface="+mn-ea"/>
              </a:rPr>
              <a:t>RTE Generator</a:t>
            </a:r>
            <a:r>
              <a:rPr lang="zh-CN" altLang="en-US" sz="1400" kern="0" dirty="0">
                <a:latin typeface="+mn-ea"/>
                <a:ea typeface="+mn-ea"/>
              </a:rPr>
              <a:t>自动生成的 </a:t>
            </a:r>
            <a:endParaRPr lang="en-US" altLang="ja-JP" sz="1400" kern="0" dirty="0">
              <a:latin typeface="+mn-ea"/>
              <a:ea typeface="+mn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RTE(Runtime Environment)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65DEFCA-88B2-4EEE-98E2-B4D70AB8B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504" y="4830803"/>
            <a:ext cx="2514951" cy="5144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02241EBE-ABB7-4291-B1FB-2D47449468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9504" y="5590675"/>
            <a:ext cx="2629267" cy="523948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18221439-D4FB-4C30-A323-6D0BAFEADC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31640" y="2919325"/>
            <a:ext cx="4032448" cy="164556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6118DC2A-03E3-4629-81C9-F23868631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36296" y="3071541"/>
            <a:ext cx="1296976" cy="238941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5FFCAC83-6EC3-450A-AA5F-74D0B01979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74367" y="2691012"/>
            <a:ext cx="1654483" cy="25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860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2018 NANJING FUJITSU NANDA SOFTWARE TECHNOLOGY CO., LTD.</a:t>
            </a:r>
          </a:p>
        </p:txBody>
      </p:sp>
      <p:grpSp>
        <p:nvGrpSpPr>
          <p:cNvPr id="649220" name="Group 4" descr="Message Lockup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49221" name="Rectangle 5"/>
            <p:cNvSpPr>
              <a:spLocks noChangeArrowheads="1"/>
            </p:cNvSpPr>
            <p:nvPr/>
          </p:nvSpPr>
          <p:spPr bwMode="gray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9222" name="Group 6"/>
            <p:cNvGrpSpPr>
              <a:grpSpLocks noChangeAspect="1"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49223" name="AutoShape 7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0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4" name="Freeform 8"/>
              <p:cNvSpPr>
                <a:spLocks/>
              </p:cNvSpPr>
              <p:nvPr/>
            </p:nvSpPr>
            <p:spPr bwMode="gray">
              <a:xfrm>
                <a:off x="1217" y="2598"/>
                <a:ext cx="97" cy="159"/>
              </a:xfrm>
              <a:custGeom>
                <a:avLst/>
                <a:gdLst>
                  <a:gd name="T0" fmla="*/ 0 w 484"/>
                  <a:gd name="T1" fmla="*/ 764 h 795"/>
                  <a:gd name="T2" fmla="*/ 0 w 484"/>
                  <a:gd name="T3" fmla="*/ 672 h 795"/>
                  <a:gd name="T4" fmla="*/ 186 w 484"/>
                  <a:gd name="T5" fmla="*/ 715 h 795"/>
                  <a:gd name="T6" fmla="*/ 371 w 484"/>
                  <a:gd name="T7" fmla="*/ 593 h 795"/>
                  <a:gd name="T8" fmla="*/ 339 w 484"/>
                  <a:gd name="T9" fmla="*/ 515 h 795"/>
                  <a:gd name="T10" fmla="*/ 284 w 484"/>
                  <a:gd name="T11" fmla="*/ 472 h 795"/>
                  <a:gd name="T12" fmla="*/ 212 w 484"/>
                  <a:gd name="T13" fmla="*/ 436 h 795"/>
                  <a:gd name="T14" fmla="*/ 65 w 484"/>
                  <a:gd name="T15" fmla="*/ 337 h 795"/>
                  <a:gd name="T16" fmla="*/ 13 w 484"/>
                  <a:gd name="T17" fmla="*/ 199 h 795"/>
                  <a:gd name="T18" fmla="*/ 94 w 484"/>
                  <a:gd name="T19" fmla="*/ 43 h 795"/>
                  <a:gd name="T20" fmla="*/ 269 w 484"/>
                  <a:gd name="T21" fmla="*/ 0 h 795"/>
                  <a:gd name="T22" fmla="*/ 430 w 484"/>
                  <a:gd name="T23" fmla="*/ 26 h 795"/>
                  <a:gd name="T24" fmla="*/ 430 w 484"/>
                  <a:gd name="T25" fmla="*/ 111 h 795"/>
                  <a:gd name="T26" fmla="*/ 274 w 484"/>
                  <a:gd name="T27" fmla="*/ 78 h 795"/>
                  <a:gd name="T28" fmla="*/ 169 w 484"/>
                  <a:gd name="T29" fmla="*/ 103 h 795"/>
                  <a:gd name="T30" fmla="*/ 126 w 484"/>
                  <a:gd name="T31" fmla="*/ 186 h 795"/>
                  <a:gd name="T32" fmla="*/ 156 w 484"/>
                  <a:gd name="T33" fmla="*/ 264 h 795"/>
                  <a:gd name="T34" fmla="*/ 286 w 484"/>
                  <a:gd name="T35" fmla="*/ 345 h 795"/>
                  <a:gd name="T36" fmla="*/ 391 w 484"/>
                  <a:gd name="T37" fmla="*/ 406 h 795"/>
                  <a:gd name="T38" fmla="*/ 464 w 484"/>
                  <a:gd name="T39" fmla="*/ 486 h 795"/>
                  <a:gd name="T40" fmla="*/ 484 w 484"/>
                  <a:gd name="T41" fmla="*/ 581 h 795"/>
                  <a:gd name="T42" fmla="*/ 193 w 484"/>
                  <a:gd name="T43" fmla="*/ 795 h 795"/>
                  <a:gd name="T44" fmla="*/ 0 w 484"/>
                  <a:gd name="T45" fmla="*/ 76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4" h="795">
                    <a:moveTo>
                      <a:pt x="0" y="764"/>
                    </a:moveTo>
                    <a:cubicBezTo>
                      <a:pt x="0" y="672"/>
                      <a:pt x="0" y="672"/>
                      <a:pt x="0" y="672"/>
                    </a:cubicBezTo>
                    <a:cubicBezTo>
                      <a:pt x="50" y="700"/>
                      <a:pt x="113" y="715"/>
                      <a:pt x="186" y="715"/>
                    </a:cubicBezTo>
                    <a:cubicBezTo>
                      <a:pt x="309" y="715"/>
                      <a:pt x="371" y="674"/>
                      <a:pt x="371" y="593"/>
                    </a:cubicBezTo>
                    <a:cubicBezTo>
                      <a:pt x="371" y="562"/>
                      <a:pt x="361" y="536"/>
                      <a:pt x="339" y="515"/>
                    </a:cubicBezTo>
                    <a:cubicBezTo>
                      <a:pt x="323" y="498"/>
                      <a:pt x="305" y="484"/>
                      <a:pt x="284" y="472"/>
                    </a:cubicBezTo>
                    <a:cubicBezTo>
                      <a:pt x="265" y="462"/>
                      <a:pt x="241" y="450"/>
                      <a:pt x="212" y="436"/>
                    </a:cubicBezTo>
                    <a:cubicBezTo>
                      <a:pt x="142" y="402"/>
                      <a:pt x="93" y="369"/>
                      <a:pt x="65" y="337"/>
                    </a:cubicBezTo>
                    <a:cubicBezTo>
                      <a:pt x="30" y="299"/>
                      <a:pt x="13" y="253"/>
                      <a:pt x="13" y="199"/>
                    </a:cubicBezTo>
                    <a:cubicBezTo>
                      <a:pt x="13" y="129"/>
                      <a:pt x="40" y="77"/>
                      <a:pt x="94" y="43"/>
                    </a:cubicBezTo>
                    <a:cubicBezTo>
                      <a:pt x="140" y="14"/>
                      <a:pt x="198" y="0"/>
                      <a:pt x="269" y="0"/>
                    </a:cubicBezTo>
                    <a:cubicBezTo>
                      <a:pt x="318" y="0"/>
                      <a:pt x="372" y="8"/>
                      <a:pt x="430" y="26"/>
                    </a:cubicBezTo>
                    <a:cubicBezTo>
                      <a:pt x="430" y="111"/>
                      <a:pt x="430" y="111"/>
                      <a:pt x="430" y="111"/>
                    </a:cubicBezTo>
                    <a:cubicBezTo>
                      <a:pt x="381" y="89"/>
                      <a:pt x="329" y="78"/>
                      <a:pt x="274" y="78"/>
                    </a:cubicBezTo>
                    <a:cubicBezTo>
                      <a:pt x="232" y="78"/>
                      <a:pt x="197" y="86"/>
                      <a:pt x="169" y="103"/>
                    </a:cubicBezTo>
                    <a:cubicBezTo>
                      <a:pt x="141" y="120"/>
                      <a:pt x="126" y="148"/>
                      <a:pt x="126" y="186"/>
                    </a:cubicBezTo>
                    <a:cubicBezTo>
                      <a:pt x="126" y="218"/>
                      <a:pt x="136" y="244"/>
                      <a:pt x="156" y="264"/>
                    </a:cubicBezTo>
                    <a:cubicBezTo>
                      <a:pt x="176" y="285"/>
                      <a:pt x="219" y="312"/>
                      <a:pt x="286" y="345"/>
                    </a:cubicBezTo>
                    <a:cubicBezTo>
                      <a:pt x="338" y="372"/>
                      <a:pt x="374" y="392"/>
                      <a:pt x="391" y="406"/>
                    </a:cubicBezTo>
                    <a:cubicBezTo>
                      <a:pt x="426" y="430"/>
                      <a:pt x="450" y="457"/>
                      <a:pt x="464" y="486"/>
                    </a:cubicBezTo>
                    <a:cubicBezTo>
                      <a:pt x="478" y="512"/>
                      <a:pt x="484" y="544"/>
                      <a:pt x="484" y="581"/>
                    </a:cubicBezTo>
                    <a:cubicBezTo>
                      <a:pt x="484" y="724"/>
                      <a:pt x="387" y="795"/>
                      <a:pt x="193" y="795"/>
                    </a:cubicBezTo>
                    <a:cubicBezTo>
                      <a:pt x="114" y="795"/>
                      <a:pt x="50" y="785"/>
                      <a:pt x="0" y="76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5" name="Freeform 9"/>
              <p:cNvSpPr>
                <a:spLocks/>
              </p:cNvSpPr>
              <p:nvPr/>
            </p:nvSpPr>
            <p:spPr bwMode="gray">
              <a:xfrm>
                <a:off x="1349" y="2526"/>
                <a:ext cx="115" cy="227"/>
              </a:xfrm>
              <a:custGeom>
                <a:avLst/>
                <a:gdLst>
                  <a:gd name="T0" fmla="*/ 0 w 572"/>
                  <a:gd name="T1" fmla="*/ 1136 h 1136"/>
                  <a:gd name="T2" fmla="*/ 0 w 572"/>
                  <a:gd name="T3" fmla="*/ 0 h 1136"/>
                  <a:gd name="T4" fmla="*/ 129 w 572"/>
                  <a:gd name="T5" fmla="*/ 0 h 1136"/>
                  <a:gd name="T6" fmla="*/ 129 w 572"/>
                  <a:gd name="T7" fmla="*/ 400 h 1136"/>
                  <a:gd name="T8" fmla="*/ 319 w 572"/>
                  <a:gd name="T9" fmla="*/ 361 h 1136"/>
                  <a:gd name="T10" fmla="*/ 549 w 572"/>
                  <a:gd name="T11" fmla="*/ 479 h 1136"/>
                  <a:gd name="T12" fmla="*/ 572 w 572"/>
                  <a:gd name="T13" fmla="*/ 673 h 1136"/>
                  <a:gd name="T14" fmla="*/ 572 w 572"/>
                  <a:gd name="T15" fmla="*/ 1136 h 1136"/>
                  <a:gd name="T16" fmla="*/ 443 w 572"/>
                  <a:gd name="T17" fmla="*/ 1136 h 1136"/>
                  <a:gd name="T18" fmla="*/ 443 w 572"/>
                  <a:gd name="T19" fmla="*/ 653 h 1136"/>
                  <a:gd name="T20" fmla="*/ 420 w 572"/>
                  <a:gd name="T21" fmla="*/ 499 h 1136"/>
                  <a:gd name="T22" fmla="*/ 307 w 572"/>
                  <a:gd name="T23" fmla="*/ 439 h 1136"/>
                  <a:gd name="T24" fmla="*/ 129 w 572"/>
                  <a:gd name="T25" fmla="*/ 485 h 1136"/>
                  <a:gd name="T26" fmla="*/ 129 w 572"/>
                  <a:gd name="T27" fmla="*/ 1136 h 1136"/>
                  <a:gd name="T28" fmla="*/ 0 w 572"/>
                  <a:gd name="T29" fmla="*/ 1136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1136">
                    <a:moveTo>
                      <a:pt x="0" y="113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00"/>
                      <a:pt x="129" y="400"/>
                      <a:pt x="129" y="400"/>
                    </a:cubicBezTo>
                    <a:cubicBezTo>
                      <a:pt x="196" y="374"/>
                      <a:pt x="260" y="361"/>
                      <a:pt x="319" y="361"/>
                    </a:cubicBezTo>
                    <a:cubicBezTo>
                      <a:pt x="438" y="361"/>
                      <a:pt x="515" y="400"/>
                      <a:pt x="549" y="479"/>
                    </a:cubicBezTo>
                    <a:cubicBezTo>
                      <a:pt x="564" y="515"/>
                      <a:pt x="572" y="579"/>
                      <a:pt x="572" y="673"/>
                    </a:cubicBezTo>
                    <a:cubicBezTo>
                      <a:pt x="572" y="1136"/>
                      <a:pt x="572" y="1136"/>
                      <a:pt x="572" y="1136"/>
                    </a:cubicBezTo>
                    <a:cubicBezTo>
                      <a:pt x="443" y="1136"/>
                      <a:pt x="443" y="1136"/>
                      <a:pt x="443" y="1136"/>
                    </a:cubicBezTo>
                    <a:cubicBezTo>
                      <a:pt x="443" y="653"/>
                      <a:pt x="443" y="653"/>
                      <a:pt x="443" y="653"/>
                    </a:cubicBezTo>
                    <a:cubicBezTo>
                      <a:pt x="443" y="581"/>
                      <a:pt x="436" y="529"/>
                      <a:pt x="420" y="499"/>
                    </a:cubicBezTo>
                    <a:cubicBezTo>
                      <a:pt x="400" y="459"/>
                      <a:pt x="362" y="439"/>
                      <a:pt x="307" y="439"/>
                    </a:cubicBezTo>
                    <a:cubicBezTo>
                      <a:pt x="256" y="439"/>
                      <a:pt x="196" y="454"/>
                      <a:pt x="129" y="485"/>
                    </a:cubicBezTo>
                    <a:cubicBezTo>
                      <a:pt x="129" y="1136"/>
                      <a:pt x="129" y="1136"/>
                      <a:pt x="129" y="1136"/>
                    </a:cubicBezTo>
                    <a:lnTo>
                      <a:pt x="0" y="1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6" name="Freeform 10"/>
              <p:cNvSpPr>
                <a:spLocks noEditPoints="1"/>
              </p:cNvSpPr>
              <p:nvPr/>
            </p:nvSpPr>
            <p:spPr bwMode="gray">
              <a:xfrm>
                <a:off x="1499" y="2598"/>
                <a:ext cx="117" cy="159"/>
              </a:xfrm>
              <a:custGeom>
                <a:avLst/>
                <a:gdLst>
                  <a:gd name="T0" fmla="*/ 456 w 585"/>
                  <a:gd name="T1" fmla="*/ 298 h 795"/>
                  <a:gd name="T2" fmla="*/ 456 w 585"/>
                  <a:gd name="T3" fmla="*/ 259 h 795"/>
                  <a:gd name="T4" fmla="*/ 432 w 585"/>
                  <a:gd name="T5" fmla="*/ 144 h 795"/>
                  <a:gd name="T6" fmla="*/ 283 w 585"/>
                  <a:gd name="T7" fmla="*/ 81 h 795"/>
                  <a:gd name="T8" fmla="*/ 73 w 585"/>
                  <a:gd name="T9" fmla="*/ 123 h 795"/>
                  <a:gd name="T10" fmla="*/ 73 w 585"/>
                  <a:gd name="T11" fmla="*/ 33 h 795"/>
                  <a:gd name="T12" fmla="*/ 296 w 585"/>
                  <a:gd name="T13" fmla="*/ 0 h 795"/>
                  <a:gd name="T14" fmla="*/ 539 w 585"/>
                  <a:gd name="T15" fmla="*/ 80 h 795"/>
                  <a:gd name="T16" fmla="*/ 582 w 585"/>
                  <a:gd name="T17" fmla="*/ 209 h 795"/>
                  <a:gd name="T18" fmla="*/ 585 w 585"/>
                  <a:gd name="T19" fmla="*/ 303 h 795"/>
                  <a:gd name="T20" fmla="*/ 585 w 585"/>
                  <a:gd name="T21" fmla="*/ 760 h 795"/>
                  <a:gd name="T22" fmla="*/ 305 w 585"/>
                  <a:gd name="T23" fmla="*/ 795 h 795"/>
                  <a:gd name="T24" fmla="*/ 86 w 585"/>
                  <a:gd name="T25" fmla="*/ 752 h 795"/>
                  <a:gd name="T26" fmla="*/ 0 w 585"/>
                  <a:gd name="T27" fmla="*/ 583 h 795"/>
                  <a:gd name="T28" fmla="*/ 99 w 585"/>
                  <a:gd name="T29" fmla="*/ 380 h 795"/>
                  <a:gd name="T30" fmla="*/ 350 w 585"/>
                  <a:gd name="T31" fmla="*/ 310 h 795"/>
                  <a:gd name="T32" fmla="*/ 456 w 585"/>
                  <a:gd name="T33" fmla="*/ 298 h 795"/>
                  <a:gd name="T34" fmla="*/ 456 w 585"/>
                  <a:gd name="T35" fmla="*/ 372 h 795"/>
                  <a:gd name="T36" fmla="*/ 278 w 585"/>
                  <a:gd name="T37" fmla="*/ 399 h 795"/>
                  <a:gd name="T38" fmla="*/ 132 w 585"/>
                  <a:gd name="T39" fmla="*/ 570 h 795"/>
                  <a:gd name="T40" fmla="*/ 175 w 585"/>
                  <a:gd name="T41" fmla="*/ 679 h 795"/>
                  <a:gd name="T42" fmla="*/ 325 w 585"/>
                  <a:gd name="T43" fmla="*/ 718 h 795"/>
                  <a:gd name="T44" fmla="*/ 456 w 585"/>
                  <a:gd name="T45" fmla="*/ 700 h 795"/>
                  <a:gd name="T46" fmla="*/ 456 w 585"/>
                  <a:gd name="T47" fmla="*/ 37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5" h="795">
                    <a:moveTo>
                      <a:pt x="456" y="298"/>
                    </a:moveTo>
                    <a:cubicBezTo>
                      <a:pt x="456" y="259"/>
                      <a:pt x="456" y="259"/>
                      <a:pt x="456" y="259"/>
                    </a:cubicBezTo>
                    <a:cubicBezTo>
                      <a:pt x="456" y="209"/>
                      <a:pt x="448" y="171"/>
                      <a:pt x="432" y="144"/>
                    </a:cubicBezTo>
                    <a:cubicBezTo>
                      <a:pt x="409" y="102"/>
                      <a:pt x="359" y="81"/>
                      <a:pt x="283" y="81"/>
                    </a:cubicBezTo>
                    <a:cubicBezTo>
                      <a:pt x="214" y="81"/>
                      <a:pt x="144" y="95"/>
                      <a:pt x="73" y="12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145" y="11"/>
                      <a:pt x="219" y="0"/>
                      <a:pt x="296" y="0"/>
                    </a:cubicBezTo>
                    <a:cubicBezTo>
                      <a:pt x="414" y="0"/>
                      <a:pt x="495" y="27"/>
                      <a:pt x="539" y="80"/>
                    </a:cubicBezTo>
                    <a:cubicBezTo>
                      <a:pt x="562" y="109"/>
                      <a:pt x="577" y="152"/>
                      <a:pt x="582" y="209"/>
                    </a:cubicBezTo>
                    <a:cubicBezTo>
                      <a:pt x="584" y="230"/>
                      <a:pt x="585" y="261"/>
                      <a:pt x="585" y="303"/>
                    </a:cubicBezTo>
                    <a:cubicBezTo>
                      <a:pt x="585" y="760"/>
                      <a:pt x="585" y="760"/>
                      <a:pt x="585" y="760"/>
                    </a:cubicBezTo>
                    <a:cubicBezTo>
                      <a:pt x="497" y="783"/>
                      <a:pt x="404" y="795"/>
                      <a:pt x="305" y="795"/>
                    </a:cubicBezTo>
                    <a:cubicBezTo>
                      <a:pt x="211" y="795"/>
                      <a:pt x="138" y="781"/>
                      <a:pt x="86" y="752"/>
                    </a:cubicBezTo>
                    <a:cubicBezTo>
                      <a:pt x="29" y="719"/>
                      <a:pt x="0" y="663"/>
                      <a:pt x="0" y="583"/>
                    </a:cubicBezTo>
                    <a:cubicBezTo>
                      <a:pt x="0" y="491"/>
                      <a:pt x="33" y="423"/>
                      <a:pt x="99" y="380"/>
                    </a:cubicBezTo>
                    <a:cubicBezTo>
                      <a:pt x="149" y="347"/>
                      <a:pt x="233" y="324"/>
                      <a:pt x="350" y="310"/>
                    </a:cubicBezTo>
                    <a:cubicBezTo>
                      <a:pt x="372" y="307"/>
                      <a:pt x="407" y="303"/>
                      <a:pt x="456" y="298"/>
                    </a:cubicBezTo>
                    <a:moveTo>
                      <a:pt x="456" y="372"/>
                    </a:moveTo>
                    <a:cubicBezTo>
                      <a:pt x="378" y="379"/>
                      <a:pt x="318" y="389"/>
                      <a:pt x="278" y="399"/>
                    </a:cubicBezTo>
                    <a:cubicBezTo>
                      <a:pt x="180" y="423"/>
                      <a:pt x="132" y="480"/>
                      <a:pt x="132" y="570"/>
                    </a:cubicBezTo>
                    <a:cubicBezTo>
                      <a:pt x="132" y="619"/>
                      <a:pt x="146" y="655"/>
                      <a:pt x="175" y="679"/>
                    </a:cubicBezTo>
                    <a:cubicBezTo>
                      <a:pt x="206" y="705"/>
                      <a:pt x="256" y="718"/>
                      <a:pt x="325" y="718"/>
                    </a:cubicBezTo>
                    <a:cubicBezTo>
                      <a:pt x="372" y="718"/>
                      <a:pt x="415" y="711"/>
                      <a:pt x="456" y="700"/>
                    </a:cubicBezTo>
                    <a:lnTo>
                      <a:pt x="456" y="3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7" name="Freeform 11"/>
              <p:cNvSpPr>
                <a:spLocks noEditPoints="1"/>
              </p:cNvSpPr>
              <p:nvPr/>
            </p:nvSpPr>
            <p:spPr bwMode="gray">
              <a:xfrm>
                <a:off x="1662" y="2598"/>
                <a:ext cx="119" cy="227"/>
              </a:xfrm>
              <a:custGeom>
                <a:avLst/>
                <a:gdLst>
                  <a:gd name="T0" fmla="*/ 129 w 592"/>
                  <a:gd name="T1" fmla="*/ 742 h 1136"/>
                  <a:gd name="T2" fmla="*/ 129 w 592"/>
                  <a:gd name="T3" fmla="*/ 1136 h 1136"/>
                  <a:gd name="T4" fmla="*/ 0 w 592"/>
                  <a:gd name="T5" fmla="*/ 1136 h 1136"/>
                  <a:gd name="T6" fmla="*/ 0 w 592"/>
                  <a:gd name="T7" fmla="*/ 30 h 1136"/>
                  <a:gd name="T8" fmla="*/ 260 w 592"/>
                  <a:gd name="T9" fmla="*/ 0 h 1136"/>
                  <a:gd name="T10" fmla="*/ 528 w 592"/>
                  <a:gd name="T11" fmla="*/ 118 h 1136"/>
                  <a:gd name="T12" fmla="*/ 592 w 592"/>
                  <a:gd name="T13" fmla="*/ 396 h 1136"/>
                  <a:gd name="T14" fmla="*/ 511 w 592"/>
                  <a:gd name="T15" fmla="*/ 691 h 1136"/>
                  <a:gd name="T16" fmla="*/ 287 w 592"/>
                  <a:gd name="T17" fmla="*/ 795 h 1136"/>
                  <a:gd name="T18" fmla="*/ 180 w 592"/>
                  <a:gd name="T19" fmla="*/ 775 h 1136"/>
                  <a:gd name="T20" fmla="*/ 129 w 592"/>
                  <a:gd name="T21" fmla="*/ 742 h 1136"/>
                  <a:gd name="T22" fmla="*/ 129 w 592"/>
                  <a:gd name="T23" fmla="*/ 653 h 1136"/>
                  <a:gd name="T24" fmla="*/ 272 w 592"/>
                  <a:gd name="T25" fmla="*/ 718 h 1136"/>
                  <a:gd name="T26" fmla="*/ 418 w 592"/>
                  <a:gd name="T27" fmla="*/ 618 h 1136"/>
                  <a:gd name="T28" fmla="*/ 461 w 592"/>
                  <a:gd name="T29" fmla="*/ 395 h 1136"/>
                  <a:gd name="T30" fmla="*/ 403 w 592"/>
                  <a:gd name="T31" fmla="*/ 147 h 1136"/>
                  <a:gd name="T32" fmla="*/ 241 w 592"/>
                  <a:gd name="T33" fmla="*/ 78 h 1136"/>
                  <a:gd name="T34" fmla="*/ 129 w 592"/>
                  <a:gd name="T35" fmla="*/ 87 h 1136"/>
                  <a:gd name="T36" fmla="*/ 129 w 592"/>
                  <a:gd name="T37" fmla="*/ 653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2" h="1136">
                    <a:moveTo>
                      <a:pt x="129" y="742"/>
                    </a:moveTo>
                    <a:cubicBezTo>
                      <a:pt x="129" y="1136"/>
                      <a:pt x="129" y="1136"/>
                      <a:pt x="129" y="1136"/>
                    </a:cubicBezTo>
                    <a:cubicBezTo>
                      <a:pt x="0" y="1136"/>
                      <a:pt x="0" y="1136"/>
                      <a:pt x="0" y="113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89" y="10"/>
                      <a:pt x="175" y="0"/>
                      <a:pt x="260" y="0"/>
                    </a:cubicBezTo>
                    <a:cubicBezTo>
                      <a:pt x="391" y="0"/>
                      <a:pt x="480" y="39"/>
                      <a:pt x="528" y="118"/>
                    </a:cubicBezTo>
                    <a:cubicBezTo>
                      <a:pt x="571" y="188"/>
                      <a:pt x="592" y="281"/>
                      <a:pt x="592" y="396"/>
                    </a:cubicBezTo>
                    <a:cubicBezTo>
                      <a:pt x="592" y="518"/>
                      <a:pt x="565" y="616"/>
                      <a:pt x="511" y="691"/>
                    </a:cubicBezTo>
                    <a:cubicBezTo>
                      <a:pt x="460" y="761"/>
                      <a:pt x="385" y="795"/>
                      <a:pt x="287" y="795"/>
                    </a:cubicBezTo>
                    <a:cubicBezTo>
                      <a:pt x="245" y="795"/>
                      <a:pt x="209" y="789"/>
                      <a:pt x="180" y="775"/>
                    </a:cubicBezTo>
                    <a:cubicBezTo>
                      <a:pt x="166" y="769"/>
                      <a:pt x="149" y="758"/>
                      <a:pt x="129" y="742"/>
                    </a:cubicBezTo>
                    <a:moveTo>
                      <a:pt x="129" y="653"/>
                    </a:moveTo>
                    <a:cubicBezTo>
                      <a:pt x="172" y="696"/>
                      <a:pt x="220" y="718"/>
                      <a:pt x="272" y="718"/>
                    </a:cubicBezTo>
                    <a:cubicBezTo>
                      <a:pt x="338" y="718"/>
                      <a:pt x="387" y="684"/>
                      <a:pt x="418" y="618"/>
                    </a:cubicBezTo>
                    <a:cubicBezTo>
                      <a:pt x="447" y="557"/>
                      <a:pt x="461" y="483"/>
                      <a:pt x="461" y="395"/>
                    </a:cubicBezTo>
                    <a:cubicBezTo>
                      <a:pt x="461" y="284"/>
                      <a:pt x="442" y="202"/>
                      <a:pt x="403" y="147"/>
                    </a:cubicBezTo>
                    <a:cubicBezTo>
                      <a:pt x="372" y="101"/>
                      <a:pt x="318" y="78"/>
                      <a:pt x="241" y="78"/>
                    </a:cubicBezTo>
                    <a:cubicBezTo>
                      <a:pt x="207" y="78"/>
                      <a:pt x="170" y="81"/>
                      <a:pt x="129" y="87"/>
                    </a:cubicBezTo>
                    <a:lnTo>
                      <a:pt x="129" y="6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8" name="Freeform 12"/>
              <p:cNvSpPr>
                <a:spLocks noEditPoints="1"/>
              </p:cNvSpPr>
              <p:nvPr/>
            </p:nvSpPr>
            <p:spPr bwMode="gray">
              <a:xfrm>
                <a:off x="1816" y="2547"/>
                <a:ext cx="32" cy="206"/>
              </a:xfrm>
              <a:custGeom>
                <a:avLst/>
                <a:gdLst>
                  <a:gd name="T0" fmla="*/ 78 w 157"/>
                  <a:gd name="T1" fmla="*/ 0 h 1031"/>
                  <a:gd name="T2" fmla="*/ 137 w 157"/>
                  <a:gd name="T3" fmla="*/ 26 h 1031"/>
                  <a:gd name="T4" fmla="*/ 157 w 157"/>
                  <a:gd name="T5" fmla="*/ 79 h 1031"/>
                  <a:gd name="T6" fmla="*/ 131 w 157"/>
                  <a:gd name="T7" fmla="*/ 139 h 1031"/>
                  <a:gd name="T8" fmla="*/ 78 w 157"/>
                  <a:gd name="T9" fmla="*/ 159 h 1031"/>
                  <a:gd name="T10" fmla="*/ 20 w 157"/>
                  <a:gd name="T11" fmla="*/ 133 h 1031"/>
                  <a:gd name="T12" fmla="*/ 0 w 157"/>
                  <a:gd name="T13" fmla="*/ 78 h 1031"/>
                  <a:gd name="T14" fmla="*/ 25 w 157"/>
                  <a:gd name="T15" fmla="*/ 20 h 1031"/>
                  <a:gd name="T16" fmla="*/ 78 w 157"/>
                  <a:gd name="T17" fmla="*/ 0 h 1031"/>
                  <a:gd name="T18" fmla="*/ 15 w 157"/>
                  <a:gd name="T19" fmla="*/ 277 h 1031"/>
                  <a:gd name="T20" fmla="*/ 144 w 157"/>
                  <a:gd name="T21" fmla="*/ 277 h 1031"/>
                  <a:gd name="T22" fmla="*/ 144 w 157"/>
                  <a:gd name="T23" fmla="*/ 1031 h 1031"/>
                  <a:gd name="T24" fmla="*/ 15 w 157"/>
                  <a:gd name="T25" fmla="*/ 1031 h 1031"/>
                  <a:gd name="T26" fmla="*/ 15 w 157"/>
                  <a:gd name="T27" fmla="*/ 277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031">
                    <a:moveTo>
                      <a:pt x="78" y="0"/>
                    </a:moveTo>
                    <a:cubicBezTo>
                      <a:pt x="102" y="0"/>
                      <a:pt x="121" y="9"/>
                      <a:pt x="137" y="26"/>
                    </a:cubicBezTo>
                    <a:cubicBezTo>
                      <a:pt x="150" y="42"/>
                      <a:pt x="157" y="59"/>
                      <a:pt x="157" y="79"/>
                    </a:cubicBezTo>
                    <a:cubicBezTo>
                      <a:pt x="157" y="103"/>
                      <a:pt x="148" y="123"/>
                      <a:pt x="131" y="139"/>
                    </a:cubicBezTo>
                    <a:cubicBezTo>
                      <a:pt x="116" y="152"/>
                      <a:pt x="99" y="159"/>
                      <a:pt x="78" y="159"/>
                    </a:cubicBezTo>
                    <a:cubicBezTo>
                      <a:pt x="54" y="159"/>
                      <a:pt x="35" y="150"/>
                      <a:pt x="20" y="133"/>
                    </a:cubicBezTo>
                    <a:cubicBezTo>
                      <a:pt x="6" y="118"/>
                      <a:pt x="0" y="99"/>
                      <a:pt x="0" y="78"/>
                    </a:cubicBezTo>
                    <a:cubicBezTo>
                      <a:pt x="0" y="56"/>
                      <a:pt x="8" y="37"/>
                      <a:pt x="25" y="20"/>
                    </a:cubicBezTo>
                    <a:cubicBezTo>
                      <a:pt x="40" y="7"/>
                      <a:pt x="58" y="0"/>
                      <a:pt x="78" y="0"/>
                    </a:cubicBezTo>
                    <a:moveTo>
                      <a:pt x="15" y="277"/>
                    </a:moveTo>
                    <a:cubicBezTo>
                      <a:pt x="144" y="277"/>
                      <a:pt x="144" y="277"/>
                      <a:pt x="144" y="277"/>
                    </a:cubicBezTo>
                    <a:cubicBezTo>
                      <a:pt x="144" y="1031"/>
                      <a:pt x="144" y="1031"/>
                      <a:pt x="144" y="1031"/>
                    </a:cubicBezTo>
                    <a:cubicBezTo>
                      <a:pt x="15" y="1031"/>
                      <a:pt x="15" y="1031"/>
                      <a:pt x="15" y="1031"/>
                    </a:cubicBezTo>
                    <a:lnTo>
                      <a:pt x="15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9" name="Freeform 13"/>
              <p:cNvSpPr>
                <a:spLocks/>
              </p:cNvSpPr>
              <p:nvPr/>
            </p:nvSpPr>
            <p:spPr bwMode="gray">
              <a:xfrm>
                <a:off x="1894" y="2598"/>
                <a:ext cx="114" cy="155"/>
              </a:xfrm>
              <a:custGeom>
                <a:avLst/>
                <a:gdLst>
                  <a:gd name="T0" fmla="*/ 0 w 573"/>
                  <a:gd name="T1" fmla="*/ 775 h 775"/>
                  <a:gd name="T2" fmla="*/ 0 w 573"/>
                  <a:gd name="T3" fmla="*/ 30 h 775"/>
                  <a:gd name="T4" fmla="*/ 302 w 573"/>
                  <a:gd name="T5" fmla="*/ 0 h 775"/>
                  <a:gd name="T6" fmla="*/ 550 w 573"/>
                  <a:gd name="T7" fmla="*/ 119 h 775"/>
                  <a:gd name="T8" fmla="*/ 573 w 573"/>
                  <a:gd name="T9" fmla="*/ 312 h 775"/>
                  <a:gd name="T10" fmla="*/ 573 w 573"/>
                  <a:gd name="T11" fmla="*/ 775 h 775"/>
                  <a:gd name="T12" fmla="*/ 444 w 573"/>
                  <a:gd name="T13" fmla="*/ 775 h 775"/>
                  <a:gd name="T14" fmla="*/ 444 w 573"/>
                  <a:gd name="T15" fmla="*/ 320 h 775"/>
                  <a:gd name="T16" fmla="*/ 421 w 573"/>
                  <a:gd name="T17" fmla="*/ 140 h 775"/>
                  <a:gd name="T18" fmla="*/ 290 w 573"/>
                  <a:gd name="T19" fmla="*/ 78 h 775"/>
                  <a:gd name="T20" fmla="*/ 130 w 573"/>
                  <a:gd name="T21" fmla="*/ 94 h 775"/>
                  <a:gd name="T22" fmla="*/ 130 w 573"/>
                  <a:gd name="T23" fmla="*/ 775 h 775"/>
                  <a:gd name="T24" fmla="*/ 0 w 573"/>
                  <a:gd name="T25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3" h="775">
                    <a:moveTo>
                      <a:pt x="0" y="775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20" y="10"/>
                      <a:pt x="220" y="0"/>
                      <a:pt x="302" y="0"/>
                    </a:cubicBezTo>
                    <a:cubicBezTo>
                      <a:pt x="434" y="0"/>
                      <a:pt x="516" y="39"/>
                      <a:pt x="550" y="119"/>
                    </a:cubicBezTo>
                    <a:cubicBezTo>
                      <a:pt x="565" y="155"/>
                      <a:pt x="573" y="220"/>
                      <a:pt x="573" y="312"/>
                    </a:cubicBezTo>
                    <a:cubicBezTo>
                      <a:pt x="573" y="775"/>
                      <a:pt x="573" y="775"/>
                      <a:pt x="573" y="775"/>
                    </a:cubicBezTo>
                    <a:cubicBezTo>
                      <a:pt x="444" y="775"/>
                      <a:pt x="444" y="775"/>
                      <a:pt x="444" y="775"/>
                    </a:cubicBezTo>
                    <a:cubicBezTo>
                      <a:pt x="444" y="320"/>
                      <a:pt x="444" y="320"/>
                      <a:pt x="444" y="320"/>
                    </a:cubicBezTo>
                    <a:cubicBezTo>
                      <a:pt x="444" y="230"/>
                      <a:pt x="436" y="171"/>
                      <a:pt x="421" y="140"/>
                    </a:cubicBezTo>
                    <a:cubicBezTo>
                      <a:pt x="400" y="99"/>
                      <a:pt x="356" y="78"/>
                      <a:pt x="290" y="78"/>
                    </a:cubicBezTo>
                    <a:cubicBezTo>
                      <a:pt x="237" y="78"/>
                      <a:pt x="184" y="83"/>
                      <a:pt x="130" y="94"/>
                    </a:cubicBezTo>
                    <a:cubicBezTo>
                      <a:pt x="130" y="775"/>
                      <a:pt x="130" y="775"/>
                      <a:pt x="130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0" name="Freeform 14"/>
              <p:cNvSpPr>
                <a:spLocks noEditPoints="1"/>
              </p:cNvSpPr>
              <p:nvPr/>
            </p:nvSpPr>
            <p:spPr bwMode="gray">
              <a:xfrm>
                <a:off x="2044" y="2598"/>
                <a:ext cx="119" cy="229"/>
              </a:xfrm>
              <a:custGeom>
                <a:avLst/>
                <a:gdLst>
                  <a:gd name="T0" fmla="*/ 466 w 595"/>
                  <a:gd name="T1" fmla="*/ 707 h 1147"/>
                  <a:gd name="T2" fmla="*/ 418 w 595"/>
                  <a:gd name="T3" fmla="*/ 752 h 1147"/>
                  <a:gd name="T4" fmla="*/ 268 w 595"/>
                  <a:gd name="T5" fmla="*/ 795 h 1147"/>
                  <a:gd name="T6" fmla="*/ 102 w 595"/>
                  <a:gd name="T7" fmla="*/ 740 h 1147"/>
                  <a:gd name="T8" fmla="*/ 0 w 595"/>
                  <a:gd name="T9" fmla="*/ 433 h 1147"/>
                  <a:gd name="T10" fmla="*/ 75 w 595"/>
                  <a:gd name="T11" fmla="*/ 137 h 1147"/>
                  <a:gd name="T12" fmla="*/ 356 w 595"/>
                  <a:gd name="T13" fmla="*/ 0 h 1147"/>
                  <a:gd name="T14" fmla="*/ 595 w 595"/>
                  <a:gd name="T15" fmla="*/ 30 h 1147"/>
                  <a:gd name="T16" fmla="*/ 595 w 595"/>
                  <a:gd name="T17" fmla="*/ 628 h 1147"/>
                  <a:gd name="T18" fmla="*/ 580 w 595"/>
                  <a:gd name="T19" fmla="*/ 881 h 1147"/>
                  <a:gd name="T20" fmla="*/ 441 w 595"/>
                  <a:gd name="T21" fmla="*/ 1099 h 1147"/>
                  <a:gd name="T22" fmla="*/ 200 w 595"/>
                  <a:gd name="T23" fmla="*/ 1147 h 1147"/>
                  <a:gd name="T24" fmla="*/ 103 w 595"/>
                  <a:gd name="T25" fmla="*/ 1141 h 1147"/>
                  <a:gd name="T26" fmla="*/ 103 w 595"/>
                  <a:gd name="T27" fmla="*/ 1064 h 1147"/>
                  <a:gd name="T28" fmla="*/ 199 w 595"/>
                  <a:gd name="T29" fmla="*/ 1069 h 1147"/>
                  <a:gd name="T30" fmla="*/ 357 w 595"/>
                  <a:gd name="T31" fmla="*/ 1041 h 1147"/>
                  <a:gd name="T32" fmla="*/ 454 w 595"/>
                  <a:gd name="T33" fmla="*/ 896 h 1147"/>
                  <a:gd name="T34" fmla="*/ 466 w 595"/>
                  <a:gd name="T35" fmla="*/ 748 h 1147"/>
                  <a:gd name="T36" fmla="*/ 466 w 595"/>
                  <a:gd name="T37" fmla="*/ 707 h 1147"/>
                  <a:gd name="T38" fmla="*/ 466 w 595"/>
                  <a:gd name="T39" fmla="*/ 85 h 1147"/>
                  <a:gd name="T40" fmla="*/ 369 w 595"/>
                  <a:gd name="T41" fmla="*/ 78 h 1147"/>
                  <a:gd name="T42" fmla="*/ 242 w 595"/>
                  <a:gd name="T43" fmla="*/ 111 h 1147"/>
                  <a:gd name="T44" fmla="*/ 159 w 595"/>
                  <a:gd name="T45" fmla="*/ 244 h 1147"/>
                  <a:gd name="T46" fmla="*/ 132 w 595"/>
                  <a:gd name="T47" fmla="*/ 438 h 1147"/>
                  <a:gd name="T48" fmla="*/ 183 w 595"/>
                  <a:gd name="T49" fmla="*/ 662 h 1147"/>
                  <a:gd name="T50" fmla="*/ 286 w 595"/>
                  <a:gd name="T51" fmla="*/ 718 h 1147"/>
                  <a:gd name="T52" fmla="*/ 388 w 595"/>
                  <a:gd name="T53" fmla="*/ 683 h 1147"/>
                  <a:gd name="T54" fmla="*/ 455 w 595"/>
                  <a:gd name="T55" fmla="*/ 592 h 1147"/>
                  <a:gd name="T56" fmla="*/ 466 w 595"/>
                  <a:gd name="T57" fmla="*/ 505 h 1147"/>
                  <a:gd name="T58" fmla="*/ 466 w 595"/>
                  <a:gd name="T59" fmla="*/ 85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5" h="1147">
                    <a:moveTo>
                      <a:pt x="466" y="707"/>
                    </a:moveTo>
                    <a:cubicBezTo>
                      <a:pt x="446" y="728"/>
                      <a:pt x="430" y="743"/>
                      <a:pt x="418" y="752"/>
                    </a:cubicBezTo>
                    <a:cubicBezTo>
                      <a:pt x="378" y="781"/>
                      <a:pt x="329" y="795"/>
                      <a:pt x="268" y="795"/>
                    </a:cubicBezTo>
                    <a:cubicBezTo>
                      <a:pt x="201" y="795"/>
                      <a:pt x="146" y="777"/>
                      <a:pt x="102" y="740"/>
                    </a:cubicBezTo>
                    <a:cubicBezTo>
                      <a:pt x="34" y="683"/>
                      <a:pt x="0" y="581"/>
                      <a:pt x="0" y="433"/>
                    </a:cubicBezTo>
                    <a:cubicBezTo>
                      <a:pt x="0" y="313"/>
                      <a:pt x="25" y="215"/>
                      <a:pt x="75" y="137"/>
                    </a:cubicBezTo>
                    <a:cubicBezTo>
                      <a:pt x="133" y="46"/>
                      <a:pt x="226" y="0"/>
                      <a:pt x="356" y="0"/>
                    </a:cubicBezTo>
                    <a:cubicBezTo>
                      <a:pt x="433" y="0"/>
                      <a:pt x="513" y="10"/>
                      <a:pt x="595" y="30"/>
                    </a:cubicBezTo>
                    <a:cubicBezTo>
                      <a:pt x="595" y="628"/>
                      <a:pt x="595" y="628"/>
                      <a:pt x="595" y="628"/>
                    </a:cubicBezTo>
                    <a:cubicBezTo>
                      <a:pt x="595" y="739"/>
                      <a:pt x="590" y="823"/>
                      <a:pt x="580" y="881"/>
                    </a:cubicBezTo>
                    <a:cubicBezTo>
                      <a:pt x="563" y="986"/>
                      <a:pt x="516" y="1059"/>
                      <a:pt x="441" y="1099"/>
                    </a:cubicBezTo>
                    <a:cubicBezTo>
                      <a:pt x="380" y="1131"/>
                      <a:pt x="299" y="1147"/>
                      <a:pt x="200" y="1147"/>
                    </a:cubicBezTo>
                    <a:cubicBezTo>
                      <a:pt x="172" y="1147"/>
                      <a:pt x="140" y="1145"/>
                      <a:pt x="103" y="1141"/>
                    </a:cubicBezTo>
                    <a:cubicBezTo>
                      <a:pt x="103" y="1064"/>
                      <a:pt x="103" y="1064"/>
                      <a:pt x="103" y="1064"/>
                    </a:cubicBezTo>
                    <a:cubicBezTo>
                      <a:pt x="136" y="1068"/>
                      <a:pt x="168" y="1069"/>
                      <a:pt x="199" y="1069"/>
                    </a:cubicBezTo>
                    <a:cubicBezTo>
                      <a:pt x="270" y="1069"/>
                      <a:pt x="322" y="1060"/>
                      <a:pt x="357" y="1041"/>
                    </a:cubicBezTo>
                    <a:cubicBezTo>
                      <a:pt x="408" y="1014"/>
                      <a:pt x="440" y="966"/>
                      <a:pt x="454" y="896"/>
                    </a:cubicBezTo>
                    <a:cubicBezTo>
                      <a:pt x="462" y="857"/>
                      <a:pt x="466" y="808"/>
                      <a:pt x="466" y="748"/>
                    </a:cubicBezTo>
                    <a:lnTo>
                      <a:pt x="466" y="707"/>
                    </a:lnTo>
                    <a:close/>
                    <a:moveTo>
                      <a:pt x="466" y="85"/>
                    </a:moveTo>
                    <a:cubicBezTo>
                      <a:pt x="430" y="80"/>
                      <a:pt x="398" y="78"/>
                      <a:pt x="369" y="78"/>
                    </a:cubicBezTo>
                    <a:cubicBezTo>
                      <a:pt x="315" y="78"/>
                      <a:pt x="272" y="89"/>
                      <a:pt x="242" y="111"/>
                    </a:cubicBezTo>
                    <a:cubicBezTo>
                      <a:pt x="207" y="136"/>
                      <a:pt x="179" y="180"/>
                      <a:pt x="159" y="244"/>
                    </a:cubicBezTo>
                    <a:cubicBezTo>
                      <a:pt x="141" y="299"/>
                      <a:pt x="132" y="364"/>
                      <a:pt x="132" y="438"/>
                    </a:cubicBezTo>
                    <a:cubicBezTo>
                      <a:pt x="132" y="540"/>
                      <a:pt x="149" y="615"/>
                      <a:pt x="183" y="662"/>
                    </a:cubicBezTo>
                    <a:cubicBezTo>
                      <a:pt x="209" y="699"/>
                      <a:pt x="243" y="718"/>
                      <a:pt x="286" y="718"/>
                    </a:cubicBezTo>
                    <a:cubicBezTo>
                      <a:pt x="323" y="718"/>
                      <a:pt x="357" y="706"/>
                      <a:pt x="388" y="683"/>
                    </a:cubicBezTo>
                    <a:cubicBezTo>
                      <a:pt x="420" y="660"/>
                      <a:pt x="442" y="629"/>
                      <a:pt x="455" y="592"/>
                    </a:cubicBezTo>
                    <a:cubicBezTo>
                      <a:pt x="462" y="572"/>
                      <a:pt x="466" y="543"/>
                      <a:pt x="466" y="505"/>
                    </a:cubicBezTo>
                    <a:lnTo>
                      <a:pt x="466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1" name="Freeform 15"/>
              <p:cNvSpPr>
                <a:spLocks/>
              </p:cNvSpPr>
              <p:nvPr/>
            </p:nvSpPr>
            <p:spPr bwMode="gray">
              <a:xfrm>
                <a:off x="2280" y="2561"/>
                <a:ext cx="67" cy="192"/>
              </a:xfrm>
              <a:custGeom>
                <a:avLst/>
                <a:gdLst>
                  <a:gd name="T0" fmla="*/ 0 w 332"/>
                  <a:gd name="T1" fmla="*/ 0 h 958"/>
                  <a:gd name="T2" fmla="*/ 129 w 332"/>
                  <a:gd name="T3" fmla="*/ 0 h 958"/>
                  <a:gd name="T4" fmla="*/ 129 w 332"/>
                  <a:gd name="T5" fmla="*/ 204 h 958"/>
                  <a:gd name="T6" fmla="*/ 332 w 332"/>
                  <a:gd name="T7" fmla="*/ 204 h 958"/>
                  <a:gd name="T8" fmla="*/ 332 w 332"/>
                  <a:gd name="T9" fmla="*/ 286 h 958"/>
                  <a:gd name="T10" fmla="*/ 129 w 332"/>
                  <a:gd name="T11" fmla="*/ 286 h 958"/>
                  <a:gd name="T12" fmla="*/ 129 w 332"/>
                  <a:gd name="T13" fmla="*/ 686 h 958"/>
                  <a:gd name="T14" fmla="*/ 163 w 332"/>
                  <a:gd name="T15" fmla="*/ 840 h 958"/>
                  <a:gd name="T16" fmla="*/ 235 w 332"/>
                  <a:gd name="T17" fmla="*/ 873 h 958"/>
                  <a:gd name="T18" fmla="*/ 290 w 332"/>
                  <a:gd name="T19" fmla="*/ 875 h 958"/>
                  <a:gd name="T20" fmla="*/ 332 w 332"/>
                  <a:gd name="T21" fmla="*/ 875 h 958"/>
                  <a:gd name="T22" fmla="*/ 332 w 332"/>
                  <a:gd name="T23" fmla="*/ 958 h 958"/>
                  <a:gd name="T24" fmla="*/ 263 w 332"/>
                  <a:gd name="T25" fmla="*/ 958 h 958"/>
                  <a:gd name="T26" fmla="*/ 132 w 332"/>
                  <a:gd name="T27" fmla="*/ 945 h 958"/>
                  <a:gd name="T28" fmla="*/ 12 w 332"/>
                  <a:gd name="T29" fmla="*/ 817 h 958"/>
                  <a:gd name="T30" fmla="*/ 0 w 332"/>
                  <a:gd name="T31" fmla="*/ 667 h 958"/>
                  <a:gd name="T32" fmla="*/ 0 w 332"/>
                  <a:gd name="T33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958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332" y="204"/>
                      <a:pt x="332" y="204"/>
                      <a:pt x="332" y="204"/>
                    </a:cubicBezTo>
                    <a:cubicBezTo>
                      <a:pt x="332" y="286"/>
                      <a:pt x="332" y="286"/>
                      <a:pt x="332" y="286"/>
                    </a:cubicBezTo>
                    <a:cubicBezTo>
                      <a:pt x="129" y="286"/>
                      <a:pt x="129" y="286"/>
                      <a:pt x="129" y="286"/>
                    </a:cubicBezTo>
                    <a:cubicBezTo>
                      <a:pt x="129" y="686"/>
                      <a:pt x="129" y="686"/>
                      <a:pt x="129" y="686"/>
                    </a:cubicBezTo>
                    <a:cubicBezTo>
                      <a:pt x="129" y="762"/>
                      <a:pt x="140" y="813"/>
                      <a:pt x="163" y="840"/>
                    </a:cubicBezTo>
                    <a:cubicBezTo>
                      <a:pt x="179" y="858"/>
                      <a:pt x="203" y="869"/>
                      <a:pt x="235" y="873"/>
                    </a:cubicBezTo>
                    <a:cubicBezTo>
                      <a:pt x="245" y="875"/>
                      <a:pt x="264" y="875"/>
                      <a:pt x="290" y="875"/>
                    </a:cubicBezTo>
                    <a:cubicBezTo>
                      <a:pt x="332" y="875"/>
                      <a:pt x="332" y="875"/>
                      <a:pt x="332" y="875"/>
                    </a:cubicBezTo>
                    <a:cubicBezTo>
                      <a:pt x="332" y="958"/>
                      <a:pt x="332" y="958"/>
                      <a:pt x="332" y="958"/>
                    </a:cubicBezTo>
                    <a:cubicBezTo>
                      <a:pt x="263" y="958"/>
                      <a:pt x="263" y="958"/>
                      <a:pt x="263" y="958"/>
                    </a:cubicBezTo>
                    <a:cubicBezTo>
                      <a:pt x="207" y="958"/>
                      <a:pt x="164" y="953"/>
                      <a:pt x="132" y="945"/>
                    </a:cubicBezTo>
                    <a:cubicBezTo>
                      <a:pt x="67" y="927"/>
                      <a:pt x="27" y="884"/>
                      <a:pt x="12" y="817"/>
                    </a:cubicBezTo>
                    <a:cubicBezTo>
                      <a:pt x="4" y="781"/>
                      <a:pt x="0" y="731"/>
                      <a:pt x="0" y="6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2" name="Freeform 16"/>
              <p:cNvSpPr>
                <a:spLocks noEditPoints="1"/>
              </p:cNvSpPr>
              <p:nvPr/>
            </p:nvSpPr>
            <p:spPr bwMode="gray">
              <a:xfrm>
                <a:off x="2374" y="2598"/>
                <a:ext cx="127" cy="159"/>
              </a:xfrm>
              <a:custGeom>
                <a:avLst/>
                <a:gdLst>
                  <a:gd name="T0" fmla="*/ 318 w 634"/>
                  <a:gd name="T1" fmla="*/ 0 h 795"/>
                  <a:gd name="T2" fmla="*/ 559 w 634"/>
                  <a:gd name="T3" fmla="*/ 107 h 795"/>
                  <a:gd name="T4" fmla="*/ 634 w 634"/>
                  <a:gd name="T5" fmla="*/ 398 h 795"/>
                  <a:gd name="T6" fmla="*/ 559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8 w 634"/>
                  <a:gd name="T15" fmla="*/ 0 h 795"/>
                  <a:gd name="T16" fmla="*/ 318 w 634"/>
                  <a:gd name="T17" fmla="*/ 78 h 795"/>
                  <a:gd name="T18" fmla="*/ 166 w 634"/>
                  <a:gd name="T19" fmla="*/ 176 h 795"/>
                  <a:gd name="T20" fmla="*/ 132 w 634"/>
                  <a:gd name="T21" fmla="*/ 394 h 795"/>
                  <a:gd name="T22" fmla="*/ 166 w 634"/>
                  <a:gd name="T23" fmla="*/ 619 h 795"/>
                  <a:gd name="T24" fmla="*/ 318 w 634"/>
                  <a:gd name="T25" fmla="*/ 718 h 795"/>
                  <a:gd name="T26" fmla="*/ 468 w 634"/>
                  <a:gd name="T27" fmla="*/ 619 h 795"/>
                  <a:gd name="T28" fmla="*/ 503 w 634"/>
                  <a:gd name="T29" fmla="*/ 398 h 795"/>
                  <a:gd name="T30" fmla="*/ 468 w 634"/>
                  <a:gd name="T31" fmla="*/ 176 h 795"/>
                  <a:gd name="T32" fmla="*/ 318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4" y="273"/>
                      <a:pt x="634" y="398"/>
                    </a:cubicBezTo>
                    <a:cubicBezTo>
                      <a:pt x="634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6" y="107"/>
                    </a:cubicBezTo>
                    <a:cubicBezTo>
                      <a:pt x="129" y="36"/>
                      <a:pt x="209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6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6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3" name="Freeform 17"/>
              <p:cNvSpPr>
                <a:spLocks/>
              </p:cNvSpPr>
              <p:nvPr/>
            </p:nvSpPr>
            <p:spPr bwMode="gray">
              <a:xfrm>
                <a:off x="2538" y="2598"/>
                <a:ext cx="195" cy="155"/>
              </a:xfrm>
              <a:custGeom>
                <a:avLst/>
                <a:gdLst>
                  <a:gd name="T0" fmla="*/ 0 w 974"/>
                  <a:gd name="T1" fmla="*/ 775 h 775"/>
                  <a:gd name="T2" fmla="*/ 0 w 974"/>
                  <a:gd name="T3" fmla="*/ 30 h 775"/>
                  <a:gd name="T4" fmla="*/ 278 w 974"/>
                  <a:gd name="T5" fmla="*/ 0 h 775"/>
                  <a:gd name="T6" fmla="*/ 480 w 974"/>
                  <a:gd name="T7" fmla="*/ 49 h 775"/>
                  <a:gd name="T8" fmla="*/ 722 w 974"/>
                  <a:gd name="T9" fmla="*/ 0 h 775"/>
                  <a:gd name="T10" fmla="*/ 952 w 974"/>
                  <a:gd name="T11" fmla="*/ 119 h 775"/>
                  <a:gd name="T12" fmla="*/ 974 w 974"/>
                  <a:gd name="T13" fmla="*/ 312 h 775"/>
                  <a:gd name="T14" fmla="*/ 974 w 974"/>
                  <a:gd name="T15" fmla="*/ 775 h 775"/>
                  <a:gd name="T16" fmla="*/ 845 w 974"/>
                  <a:gd name="T17" fmla="*/ 775 h 775"/>
                  <a:gd name="T18" fmla="*/ 845 w 974"/>
                  <a:gd name="T19" fmla="*/ 320 h 775"/>
                  <a:gd name="T20" fmla="*/ 824 w 974"/>
                  <a:gd name="T21" fmla="*/ 141 h 775"/>
                  <a:gd name="T22" fmla="*/ 705 w 974"/>
                  <a:gd name="T23" fmla="*/ 78 h 775"/>
                  <a:gd name="T24" fmla="*/ 551 w 974"/>
                  <a:gd name="T25" fmla="*/ 113 h 775"/>
                  <a:gd name="T26" fmla="*/ 551 w 974"/>
                  <a:gd name="T27" fmla="*/ 775 h 775"/>
                  <a:gd name="T28" fmla="*/ 422 w 974"/>
                  <a:gd name="T29" fmla="*/ 775 h 775"/>
                  <a:gd name="T30" fmla="*/ 422 w 974"/>
                  <a:gd name="T31" fmla="*/ 314 h 775"/>
                  <a:gd name="T32" fmla="*/ 401 w 974"/>
                  <a:gd name="T33" fmla="*/ 141 h 775"/>
                  <a:gd name="T34" fmla="*/ 278 w 974"/>
                  <a:gd name="T35" fmla="*/ 78 h 775"/>
                  <a:gd name="T36" fmla="*/ 128 w 974"/>
                  <a:gd name="T37" fmla="*/ 94 h 775"/>
                  <a:gd name="T38" fmla="*/ 128 w 974"/>
                  <a:gd name="T39" fmla="*/ 775 h 775"/>
                  <a:gd name="T40" fmla="*/ 0 w 974"/>
                  <a:gd name="T41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74" h="775">
                    <a:moveTo>
                      <a:pt x="0" y="775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17" y="10"/>
                      <a:pt x="210" y="0"/>
                      <a:pt x="278" y="0"/>
                    </a:cubicBezTo>
                    <a:cubicBezTo>
                      <a:pt x="367" y="0"/>
                      <a:pt x="435" y="16"/>
                      <a:pt x="480" y="49"/>
                    </a:cubicBezTo>
                    <a:cubicBezTo>
                      <a:pt x="561" y="16"/>
                      <a:pt x="642" y="0"/>
                      <a:pt x="722" y="0"/>
                    </a:cubicBezTo>
                    <a:cubicBezTo>
                      <a:pt x="843" y="0"/>
                      <a:pt x="920" y="40"/>
                      <a:pt x="952" y="119"/>
                    </a:cubicBezTo>
                    <a:cubicBezTo>
                      <a:pt x="967" y="156"/>
                      <a:pt x="974" y="220"/>
                      <a:pt x="974" y="312"/>
                    </a:cubicBezTo>
                    <a:cubicBezTo>
                      <a:pt x="974" y="775"/>
                      <a:pt x="974" y="775"/>
                      <a:pt x="974" y="775"/>
                    </a:cubicBezTo>
                    <a:cubicBezTo>
                      <a:pt x="845" y="775"/>
                      <a:pt x="845" y="775"/>
                      <a:pt x="845" y="775"/>
                    </a:cubicBezTo>
                    <a:cubicBezTo>
                      <a:pt x="845" y="320"/>
                      <a:pt x="845" y="320"/>
                      <a:pt x="845" y="320"/>
                    </a:cubicBezTo>
                    <a:cubicBezTo>
                      <a:pt x="845" y="231"/>
                      <a:pt x="838" y="172"/>
                      <a:pt x="824" y="141"/>
                    </a:cubicBezTo>
                    <a:cubicBezTo>
                      <a:pt x="805" y="99"/>
                      <a:pt x="765" y="78"/>
                      <a:pt x="705" y="78"/>
                    </a:cubicBezTo>
                    <a:cubicBezTo>
                      <a:pt x="654" y="78"/>
                      <a:pt x="603" y="90"/>
                      <a:pt x="551" y="113"/>
                    </a:cubicBezTo>
                    <a:cubicBezTo>
                      <a:pt x="551" y="775"/>
                      <a:pt x="551" y="775"/>
                      <a:pt x="551" y="775"/>
                    </a:cubicBezTo>
                    <a:cubicBezTo>
                      <a:pt x="422" y="775"/>
                      <a:pt x="422" y="775"/>
                      <a:pt x="422" y="775"/>
                    </a:cubicBezTo>
                    <a:cubicBezTo>
                      <a:pt x="422" y="314"/>
                      <a:pt x="422" y="314"/>
                      <a:pt x="422" y="314"/>
                    </a:cubicBezTo>
                    <a:cubicBezTo>
                      <a:pt x="422" y="229"/>
                      <a:pt x="415" y="171"/>
                      <a:pt x="401" y="141"/>
                    </a:cubicBezTo>
                    <a:cubicBezTo>
                      <a:pt x="382" y="99"/>
                      <a:pt x="341" y="78"/>
                      <a:pt x="278" y="78"/>
                    </a:cubicBezTo>
                    <a:cubicBezTo>
                      <a:pt x="231" y="78"/>
                      <a:pt x="181" y="83"/>
                      <a:pt x="128" y="94"/>
                    </a:cubicBezTo>
                    <a:cubicBezTo>
                      <a:pt x="128" y="775"/>
                      <a:pt x="128" y="775"/>
                      <a:pt x="128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4" name="Freeform 18"/>
              <p:cNvSpPr>
                <a:spLocks noEditPoints="1"/>
              </p:cNvSpPr>
              <p:nvPr/>
            </p:nvSpPr>
            <p:spPr bwMode="gray">
              <a:xfrm>
                <a:off x="2768" y="2598"/>
                <a:ext cx="127" cy="159"/>
              </a:xfrm>
              <a:custGeom>
                <a:avLst/>
                <a:gdLst>
                  <a:gd name="T0" fmla="*/ 318 w 635"/>
                  <a:gd name="T1" fmla="*/ 0 h 795"/>
                  <a:gd name="T2" fmla="*/ 559 w 635"/>
                  <a:gd name="T3" fmla="*/ 107 h 795"/>
                  <a:gd name="T4" fmla="*/ 635 w 635"/>
                  <a:gd name="T5" fmla="*/ 398 h 795"/>
                  <a:gd name="T6" fmla="*/ 559 w 635"/>
                  <a:gd name="T7" fmla="*/ 688 h 795"/>
                  <a:gd name="T8" fmla="*/ 319 w 635"/>
                  <a:gd name="T9" fmla="*/ 795 h 795"/>
                  <a:gd name="T10" fmla="*/ 0 w 635"/>
                  <a:gd name="T11" fmla="*/ 393 h 795"/>
                  <a:gd name="T12" fmla="*/ 77 w 635"/>
                  <a:gd name="T13" fmla="*/ 107 h 795"/>
                  <a:gd name="T14" fmla="*/ 318 w 635"/>
                  <a:gd name="T15" fmla="*/ 0 h 795"/>
                  <a:gd name="T16" fmla="*/ 318 w 635"/>
                  <a:gd name="T17" fmla="*/ 78 h 795"/>
                  <a:gd name="T18" fmla="*/ 167 w 635"/>
                  <a:gd name="T19" fmla="*/ 176 h 795"/>
                  <a:gd name="T20" fmla="*/ 132 w 635"/>
                  <a:gd name="T21" fmla="*/ 394 h 795"/>
                  <a:gd name="T22" fmla="*/ 167 w 635"/>
                  <a:gd name="T23" fmla="*/ 619 h 795"/>
                  <a:gd name="T24" fmla="*/ 318 w 635"/>
                  <a:gd name="T25" fmla="*/ 718 h 795"/>
                  <a:gd name="T26" fmla="*/ 468 w 635"/>
                  <a:gd name="T27" fmla="*/ 619 h 795"/>
                  <a:gd name="T28" fmla="*/ 503 w 635"/>
                  <a:gd name="T29" fmla="*/ 398 h 795"/>
                  <a:gd name="T30" fmla="*/ 468 w 635"/>
                  <a:gd name="T31" fmla="*/ 176 h 795"/>
                  <a:gd name="T32" fmla="*/ 318 w 635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5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5" y="273"/>
                      <a:pt x="635" y="398"/>
                    </a:cubicBezTo>
                    <a:cubicBezTo>
                      <a:pt x="635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9" y="795"/>
                    </a:cubicBezTo>
                    <a:cubicBezTo>
                      <a:pt x="107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7" y="107"/>
                    </a:cubicBezTo>
                    <a:cubicBezTo>
                      <a:pt x="129" y="36"/>
                      <a:pt x="209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7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7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5" name="Freeform 19"/>
              <p:cNvSpPr>
                <a:spLocks/>
              </p:cNvSpPr>
              <p:nvPr/>
            </p:nvSpPr>
            <p:spPr bwMode="gray">
              <a:xfrm>
                <a:off x="2934" y="2598"/>
                <a:ext cx="65" cy="155"/>
              </a:xfrm>
              <a:custGeom>
                <a:avLst/>
                <a:gdLst>
                  <a:gd name="T0" fmla="*/ 0 w 326"/>
                  <a:gd name="T1" fmla="*/ 775 h 775"/>
                  <a:gd name="T2" fmla="*/ 0 w 326"/>
                  <a:gd name="T3" fmla="*/ 33 h 775"/>
                  <a:gd name="T4" fmla="*/ 326 w 326"/>
                  <a:gd name="T5" fmla="*/ 0 h 775"/>
                  <a:gd name="T6" fmla="*/ 326 w 326"/>
                  <a:gd name="T7" fmla="*/ 81 h 775"/>
                  <a:gd name="T8" fmla="*/ 129 w 326"/>
                  <a:gd name="T9" fmla="*/ 94 h 775"/>
                  <a:gd name="T10" fmla="*/ 129 w 326"/>
                  <a:gd name="T11" fmla="*/ 775 h 775"/>
                  <a:gd name="T12" fmla="*/ 0 w 326"/>
                  <a:gd name="T13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775">
                    <a:moveTo>
                      <a:pt x="0" y="775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99" y="12"/>
                      <a:pt x="207" y="1"/>
                      <a:pt x="326" y="0"/>
                    </a:cubicBezTo>
                    <a:cubicBezTo>
                      <a:pt x="326" y="81"/>
                      <a:pt x="326" y="81"/>
                      <a:pt x="326" y="81"/>
                    </a:cubicBezTo>
                    <a:cubicBezTo>
                      <a:pt x="254" y="81"/>
                      <a:pt x="188" y="86"/>
                      <a:pt x="129" y="94"/>
                    </a:cubicBezTo>
                    <a:cubicBezTo>
                      <a:pt x="129" y="775"/>
                      <a:pt x="129" y="775"/>
                      <a:pt x="129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6" name="Freeform 20"/>
              <p:cNvSpPr>
                <a:spLocks/>
              </p:cNvSpPr>
              <p:nvPr/>
            </p:nvSpPr>
            <p:spPr bwMode="gray">
              <a:xfrm>
                <a:off x="3028" y="2598"/>
                <a:ext cx="65" cy="155"/>
              </a:xfrm>
              <a:custGeom>
                <a:avLst/>
                <a:gdLst>
                  <a:gd name="T0" fmla="*/ 0 w 326"/>
                  <a:gd name="T1" fmla="*/ 775 h 775"/>
                  <a:gd name="T2" fmla="*/ 0 w 326"/>
                  <a:gd name="T3" fmla="*/ 33 h 775"/>
                  <a:gd name="T4" fmla="*/ 326 w 326"/>
                  <a:gd name="T5" fmla="*/ 0 h 775"/>
                  <a:gd name="T6" fmla="*/ 326 w 326"/>
                  <a:gd name="T7" fmla="*/ 81 h 775"/>
                  <a:gd name="T8" fmla="*/ 129 w 326"/>
                  <a:gd name="T9" fmla="*/ 94 h 775"/>
                  <a:gd name="T10" fmla="*/ 129 w 326"/>
                  <a:gd name="T11" fmla="*/ 775 h 775"/>
                  <a:gd name="T12" fmla="*/ 0 w 326"/>
                  <a:gd name="T13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775">
                    <a:moveTo>
                      <a:pt x="0" y="775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99" y="12"/>
                      <a:pt x="207" y="1"/>
                      <a:pt x="326" y="0"/>
                    </a:cubicBezTo>
                    <a:cubicBezTo>
                      <a:pt x="326" y="81"/>
                      <a:pt x="326" y="81"/>
                      <a:pt x="326" y="81"/>
                    </a:cubicBezTo>
                    <a:cubicBezTo>
                      <a:pt x="253" y="81"/>
                      <a:pt x="188" y="86"/>
                      <a:pt x="129" y="94"/>
                    </a:cubicBezTo>
                    <a:cubicBezTo>
                      <a:pt x="129" y="775"/>
                      <a:pt x="129" y="775"/>
                      <a:pt x="129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7" name="Freeform 21"/>
              <p:cNvSpPr>
                <a:spLocks noEditPoints="1"/>
              </p:cNvSpPr>
              <p:nvPr/>
            </p:nvSpPr>
            <p:spPr bwMode="gray">
              <a:xfrm>
                <a:off x="3110" y="2598"/>
                <a:ext cx="127" cy="159"/>
              </a:xfrm>
              <a:custGeom>
                <a:avLst/>
                <a:gdLst>
                  <a:gd name="T0" fmla="*/ 317 w 634"/>
                  <a:gd name="T1" fmla="*/ 0 h 795"/>
                  <a:gd name="T2" fmla="*/ 558 w 634"/>
                  <a:gd name="T3" fmla="*/ 107 h 795"/>
                  <a:gd name="T4" fmla="*/ 634 w 634"/>
                  <a:gd name="T5" fmla="*/ 398 h 795"/>
                  <a:gd name="T6" fmla="*/ 558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7 w 634"/>
                  <a:gd name="T15" fmla="*/ 0 h 795"/>
                  <a:gd name="T16" fmla="*/ 317 w 634"/>
                  <a:gd name="T17" fmla="*/ 78 h 795"/>
                  <a:gd name="T18" fmla="*/ 166 w 634"/>
                  <a:gd name="T19" fmla="*/ 176 h 795"/>
                  <a:gd name="T20" fmla="*/ 132 w 634"/>
                  <a:gd name="T21" fmla="*/ 394 h 795"/>
                  <a:gd name="T22" fmla="*/ 166 w 634"/>
                  <a:gd name="T23" fmla="*/ 619 h 795"/>
                  <a:gd name="T24" fmla="*/ 317 w 634"/>
                  <a:gd name="T25" fmla="*/ 718 h 795"/>
                  <a:gd name="T26" fmla="*/ 468 w 634"/>
                  <a:gd name="T27" fmla="*/ 619 h 795"/>
                  <a:gd name="T28" fmla="*/ 502 w 634"/>
                  <a:gd name="T29" fmla="*/ 398 h 795"/>
                  <a:gd name="T30" fmla="*/ 468 w 634"/>
                  <a:gd name="T31" fmla="*/ 176 h 795"/>
                  <a:gd name="T32" fmla="*/ 317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7" y="0"/>
                    </a:moveTo>
                    <a:cubicBezTo>
                      <a:pt x="425" y="0"/>
                      <a:pt x="505" y="36"/>
                      <a:pt x="558" y="107"/>
                    </a:cubicBezTo>
                    <a:cubicBezTo>
                      <a:pt x="608" y="176"/>
                      <a:pt x="634" y="273"/>
                      <a:pt x="634" y="398"/>
                    </a:cubicBezTo>
                    <a:cubicBezTo>
                      <a:pt x="634" y="521"/>
                      <a:pt x="608" y="618"/>
                      <a:pt x="558" y="688"/>
                    </a:cubicBezTo>
                    <a:cubicBezTo>
                      <a:pt x="506" y="760"/>
                      <a:pt x="426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5" y="176"/>
                      <a:pt x="76" y="107"/>
                    </a:cubicBezTo>
                    <a:cubicBezTo>
                      <a:pt x="128" y="36"/>
                      <a:pt x="209" y="0"/>
                      <a:pt x="317" y="0"/>
                    </a:cubicBezTo>
                    <a:moveTo>
                      <a:pt x="317" y="78"/>
                    </a:moveTo>
                    <a:cubicBezTo>
                      <a:pt x="244" y="78"/>
                      <a:pt x="194" y="110"/>
                      <a:pt x="166" y="176"/>
                    </a:cubicBezTo>
                    <a:cubicBezTo>
                      <a:pt x="143" y="230"/>
                      <a:pt x="132" y="303"/>
                      <a:pt x="132" y="394"/>
                    </a:cubicBezTo>
                    <a:cubicBezTo>
                      <a:pt x="132" y="490"/>
                      <a:pt x="143" y="565"/>
                      <a:pt x="166" y="619"/>
                    </a:cubicBezTo>
                    <a:cubicBezTo>
                      <a:pt x="194" y="685"/>
                      <a:pt x="244" y="718"/>
                      <a:pt x="317" y="718"/>
                    </a:cubicBezTo>
                    <a:cubicBezTo>
                      <a:pt x="390" y="718"/>
                      <a:pt x="440" y="685"/>
                      <a:pt x="468" y="619"/>
                    </a:cubicBezTo>
                    <a:cubicBezTo>
                      <a:pt x="490" y="565"/>
                      <a:pt x="502" y="491"/>
                      <a:pt x="502" y="398"/>
                    </a:cubicBezTo>
                    <a:cubicBezTo>
                      <a:pt x="502" y="302"/>
                      <a:pt x="490" y="228"/>
                      <a:pt x="468" y="176"/>
                    </a:cubicBezTo>
                    <a:cubicBezTo>
                      <a:pt x="439" y="110"/>
                      <a:pt x="389" y="78"/>
                      <a:pt x="317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8" name="Freeform 22"/>
              <p:cNvSpPr>
                <a:spLocks/>
              </p:cNvSpPr>
              <p:nvPr/>
            </p:nvSpPr>
            <p:spPr bwMode="gray">
              <a:xfrm>
                <a:off x="3253" y="2602"/>
                <a:ext cx="195" cy="151"/>
              </a:xfrm>
              <a:custGeom>
                <a:avLst/>
                <a:gdLst>
                  <a:gd name="T0" fmla="*/ 213 w 971"/>
                  <a:gd name="T1" fmla="*/ 754 h 754"/>
                  <a:gd name="T2" fmla="*/ 0 w 971"/>
                  <a:gd name="T3" fmla="*/ 0 h 754"/>
                  <a:gd name="T4" fmla="*/ 130 w 971"/>
                  <a:gd name="T5" fmla="*/ 0 h 754"/>
                  <a:gd name="T6" fmla="*/ 290 w 971"/>
                  <a:gd name="T7" fmla="*/ 614 h 754"/>
                  <a:gd name="T8" fmla="*/ 431 w 971"/>
                  <a:gd name="T9" fmla="*/ 0 h 754"/>
                  <a:gd name="T10" fmla="*/ 558 w 971"/>
                  <a:gd name="T11" fmla="*/ 0 h 754"/>
                  <a:gd name="T12" fmla="*/ 706 w 971"/>
                  <a:gd name="T13" fmla="*/ 614 h 754"/>
                  <a:gd name="T14" fmla="*/ 866 w 971"/>
                  <a:gd name="T15" fmla="*/ 0 h 754"/>
                  <a:gd name="T16" fmla="*/ 971 w 971"/>
                  <a:gd name="T17" fmla="*/ 0 h 754"/>
                  <a:gd name="T18" fmla="*/ 758 w 971"/>
                  <a:gd name="T19" fmla="*/ 754 h 754"/>
                  <a:gd name="T20" fmla="*/ 631 w 971"/>
                  <a:gd name="T21" fmla="*/ 754 h 754"/>
                  <a:gd name="T22" fmla="*/ 517 w 971"/>
                  <a:gd name="T23" fmla="*/ 266 h 754"/>
                  <a:gd name="T24" fmla="*/ 489 w 971"/>
                  <a:gd name="T25" fmla="*/ 112 h 754"/>
                  <a:gd name="T26" fmla="*/ 460 w 971"/>
                  <a:gd name="T27" fmla="*/ 265 h 754"/>
                  <a:gd name="T28" fmla="*/ 347 w 971"/>
                  <a:gd name="T29" fmla="*/ 754 h 754"/>
                  <a:gd name="T30" fmla="*/ 213 w 971"/>
                  <a:gd name="T31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" h="754">
                    <a:moveTo>
                      <a:pt x="213" y="75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290" y="614"/>
                      <a:pt x="290" y="614"/>
                      <a:pt x="290" y="61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558" y="0"/>
                      <a:pt x="558" y="0"/>
                      <a:pt x="558" y="0"/>
                    </a:cubicBezTo>
                    <a:cubicBezTo>
                      <a:pt x="706" y="614"/>
                      <a:pt x="706" y="614"/>
                      <a:pt x="706" y="614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971" y="0"/>
                      <a:pt x="971" y="0"/>
                      <a:pt x="971" y="0"/>
                    </a:cubicBezTo>
                    <a:cubicBezTo>
                      <a:pt x="758" y="754"/>
                      <a:pt x="758" y="754"/>
                      <a:pt x="758" y="754"/>
                    </a:cubicBezTo>
                    <a:cubicBezTo>
                      <a:pt x="631" y="754"/>
                      <a:pt x="631" y="754"/>
                      <a:pt x="631" y="754"/>
                    </a:cubicBezTo>
                    <a:cubicBezTo>
                      <a:pt x="517" y="266"/>
                      <a:pt x="517" y="266"/>
                      <a:pt x="517" y="266"/>
                    </a:cubicBezTo>
                    <a:cubicBezTo>
                      <a:pt x="509" y="231"/>
                      <a:pt x="500" y="180"/>
                      <a:pt x="489" y="112"/>
                    </a:cubicBezTo>
                    <a:cubicBezTo>
                      <a:pt x="481" y="166"/>
                      <a:pt x="471" y="217"/>
                      <a:pt x="460" y="265"/>
                    </a:cubicBezTo>
                    <a:cubicBezTo>
                      <a:pt x="347" y="754"/>
                      <a:pt x="347" y="754"/>
                      <a:pt x="347" y="754"/>
                    </a:cubicBezTo>
                    <a:lnTo>
                      <a:pt x="213" y="7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9" name="Freeform 23"/>
              <p:cNvSpPr>
                <a:spLocks/>
              </p:cNvSpPr>
              <p:nvPr/>
            </p:nvSpPr>
            <p:spPr bwMode="gray">
              <a:xfrm>
                <a:off x="3525" y="2602"/>
                <a:ext cx="194" cy="151"/>
              </a:xfrm>
              <a:custGeom>
                <a:avLst/>
                <a:gdLst>
                  <a:gd name="T0" fmla="*/ 213 w 971"/>
                  <a:gd name="T1" fmla="*/ 754 h 754"/>
                  <a:gd name="T2" fmla="*/ 0 w 971"/>
                  <a:gd name="T3" fmla="*/ 0 h 754"/>
                  <a:gd name="T4" fmla="*/ 130 w 971"/>
                  <a:gd name="T5" fmla="*/ 0 h 754"/>
                  <a:gd name="T6" fmla="*/ 290 w 971"/>
                  <a:gd name="T7" fmla="*/ 614 h 754"/>
                  <a:gd name="T8" fmla="*/ 431 w 971"/>
                  <a:gd name="T9" fmla="*/ 0 h 754"/>
                  <a:gd name="T10" fmla="*/ 559 w 971"/>
                  <a:gd name="T11" fmla="*/ 0 h 754"/>
                  <a:gd name="T12" fmla="*/ 706 w 971"/>
                  <a:gd name="T13" fmla="*/ 614 h 754"/>
                  <a:gd name="T14" fmla="*/ 866 w 971"/>
                  <a:gd name="T15" fmla="*/ 0 h 754"/>
                  <a:gd name="T16" fmla="*/ 971 w 971"/>
                  <a:gd name="T17" fmla="*/ 0 h 754"/>
                  <a:gd name="T18" fmla="*/ 758 w 971"/>
                  <a:gd name="T19" fmla="*/ 754 h 754"/>
                  <a:gd name="T20" fmla="*/ 631 w 971"/>
                  <a:gd name="T21" fmla="*/ 754 h 754"/>
                  <a:gd name="T22" fmla="*/ 518 w 971"/>
                  <a:gd name="T23" fmla="*/ 266 h 754"/>
                  <a:gd name="T24" fmla="*/ 489 w 971"/>
                  <a:gd name="T25" fmla="*/ 112 h 754"/>
                  <a:gd name="T26" fmla="*/ 460 w 971"/>
                  <a:gd name="T27" fmla="*/ 265 h 754"/>
                  <a:gd name="T28" fmla="*/ 347 w 971"/>
                  <a:gd name="T29" fmla="*/ 754 h 754"/>
                  <a:gd name="T30" fmla="*/ 213 w 971"/>
                  <a:gd name="T31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" h="754">
                    <a:moveTo>
                      <a:pt x="213" y="75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290" y="614"/>
                      <a:pt x="290" y="614"/>
                      <a:pt x="290" y="61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706" y="614"/>
                      <a:pt x="706" y="614"/>
                      <a:pt x="706" y="614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971" y="0"/>
                      <a:pt x="971" y="0"/>
                      <a:pt x="971" y="0"/>
                    </a:cubicBezTo>
                    <a:cubicBezTo>
                      <a:pt x="758" y="754"/>
                      <a:pt x="758" y="754"/>
                      <a:pt x="758" y="754"/>
                    </a:cubicBezTo>
                    <a:cubicBezTo>
                      <a:pt x="631" y="754"/>
                      <a:pt x="631" y="754"/>
                      <a:pt x="631" y="754"/>
                    </a:cubicBezTo>
                    <a:cubicBezTo>
                      <a:pt x="518" y="266"/>
                      <a:pt x="518" y="266"/>
                      <a:pt x="518" y="266"/>
                    </a:cubicBezTo>
                    <a:cubicBezTo>
                      <a:pt x="510" y="231"/>
                      <a:pt x="500" y="180"/>
                      <a:pt x="489" y="112"/>
                    </a:cubicBezTo>
                    <a:cubicBezTo>
                      <a:pt x="481" y="166"/>
                      <a:pt x="471" y="217"/>
                      <a:pt x="460" y="265"/>
                    </a:cubicBezTo>
                    <a:cubicBezTo>
                      <a:pt x="347" y="754"/>
                      <a:pt x="347" y="754"/>
                      <a:pt x="347" y="754"/>
                    </a:cubicBezTo>
                    <a:lnTo>
                      <a:pt x="213" y="7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0" name="Freeform 24"/>
              <p:cNvSpPr>
                <a:spLocks noEditPoints="1"/>
              </p:cNvSpPr>
              <p:nvPr/>
            </p:nvSpPr>
            <p:spPr bwMode="gray">
              <a:xfrm>
                <a:off x="3745" y="2547"/>
                <a:ext cx="31" cy="206"/>
              </a:xfrm>
              <a:custGeom>
                <a:avLst/>
                <a:gdLst>
                  <a:gd name="T0" fmla="*/ 79 w 157"/>
                  <a:gd name="T1" fmla="*/ 0 h 1031"/>
                  <a:gd name="T2" fmla="*/ 137 w 157"/>
                  <a:gd name="T3" fmla="*/ 26 h 1031"/>
                  <a:gd name="T4" fmla="*/ 157 w 157"/>
                  <a:gd name="T5" fmla="*/ 79 h 1031"/>
                  <a:gd name="T6" fmla="*/ 132 w 157"/>
                  <a:gd name="T7" fmla="*/ 139 h 1031"/>
                  <a:gd name="T8" fmla="*/ 78 w 157"/>
                  <a:gd name="T9" fmla="*/ 159 h 1031"/>
                  <a:gd name="T10" fmla="*/ 20 w 157"/>
                  <a:gd name="T11" fmla="*/ 133 h 1031"/>
                  <a:gd name="T12" fmla="*/ 0 w 157"/>
                  <a:gd name="T13" fmla="*/ 78 h 1031"/>
                  <a:gd name="T14" fmla="*/ 26 w 157"/>
                  <a:gd name="T15" fmla="*/ 20 h 1031"/>
                  <a:gd name="T16" fmla="*/ 79 w 157"/>
                  <a:gd name="T17" fmla="*/ 0 h 1031"/>
                  <a:gd name="T18" fmla="*/ 16 w 157"/>
                  <a:gd name="T19" fmla="*/ 277 h 1031"/>
                  <a:gd name="T20" fmla="*/ 144 w 157"/>
                  <a:gd name="T21" fmla="*/ 277 h 1031"/>
                  <a:gd name="T22" fmla="*/ 144 w 157"/>
                  <a:gd name="T23" fmla="*/ 1031 h 1031"/>
                  <a:gd name="T24" fmla="*/ 16 w 157"/>
                  <a:gd name="T25" fmla="*/ 1031 h 1031"/>
                  <a:gd name="T26" fmla="*/ 16 w 157"/>
                  <a:gd name="T27" fmla="*/ 277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031">
                    <a:moveTo>
                      <a:pt x="79" y="0"/>
                    </a:moveTo>
                    <a:cubicBezTo>
                      <a:pt x="102" y="0"/>
                      <a:pt x="122" y="9"/>
                      <a:pt x="137" y="26"/>
                    </a:cubicBezTo>
                    <a:cubicBezTo>
                      <a:pt x="151" y="42"/>
                      <a:pt x="157" y="59"/>
                      <a:pt x="157" y="79"/>
                    </a:cubicBezTo>
                    <a:cubicBezTo>
                      <a:pt x="157" y="103"/>
                      <a:pt x="149" y="123"/>
                      <a:pt x="132" y="139"/>
                    </a:cubicBezTo>
                    <a:cubicBezTo>
                      <a:pt x="117" y="152"/>
                      <a:pt x="99" y="159"/>
                      <a:pt x="78" y="159"/>
                    </a:cubicBezTo>
                    <a:cubicBezTo>
                      <a:pt x="55" y="159"/>
                      <a:pt x="35" y="150"/>
                      <a:pt x="20" y="133"/>
                    </a:cubicBezTo>
                    <a:cubicBezTo>
                      <a:pt x="6" y="118"/>
                      <a:pt x="0" y="99"/>
                      <a:pt x="0" y="78"/>
                    </a:cubicBezTo>
                    <a:cubicBezTo>
                      <a:pt x="0" y="56"/>
                      <a:pt x="9" y="37"/>
                      <a:pt x="26" y="20"/>
                    </a:cubicBezTo>
                    <a:cubicBezTo>
                      <a:pt x="41" y="7"/>
                      <a:pt x="58" y="0"/>
                      <a:pt x="79" y="0"/>
                    </a:cubicBezTo>
                    <a:moveTo>
                      <a:pt x="16" y="277"/>
                    </a:moveTo>
                    <a:cubicBezTo>
                      <a:pt x="144" y="277"/>
                      <a:pt x="144" y="277"/>
                      <a:pt x="144" y="277"/>
                    </a:cubicBezTo>
                    <a:cubicBezTo>
                      <a:pt x="144" y="1031"/>
                      <a:pt x="144" y="1031"/>
                      <a:pt x="144" y="1031"/>
                    </a:cubicBezTo>
                    <a:cubicBezTo>
                      <a:pt x="16" y="1031"/>
                      <a:pt x="16" y="1031"/>
                      <a:pt x="16" y="1031"/>
                    </a:cubicBezTo>
                    <a:lnTo>
                      <a:pt x="16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1" name="Freeform 25"/>
              <p:cNvSpPr>
                <a:spLocks/>
              </p:cNvSpPr>
              <p:nvPr/>
            </p:nvSpPr>
            <p:spPr bwMode="gray">
              <a:xfrm>
                <a:off x="3820" y="2561"/>
                <a:ext cx="67" cy="192"/>
              </a:xfrm>
              <a:custGeom>
                <a:avLst/>
                <a:gdLst>
                  <a:gd name="T0" fmla="*/ 0 w 332"/>
                  <a:gd name="T1" fmla="*/ 0 h 958"/>
                  <a:gd name="T2" fmla="*/ 129 w 332"/>
                  <a:gd name="T3" fmla="*/ 0 h 958"/>
                  <a:gd name="T4" fmla="*/ 129 w 332"/>
                  <a:gd name="T5" fmla="*/ 204 h 958"/>
                  <a:gd name="T6" fmla="*/ 332 w 332"/>
                  <a:gd name="T7" fmla="*/ 204 h 958"/>
                  <a:gd name="T8" fmla="*/ 332 w 332"/>
                  <a:gd name="T9" fmla="*/ 286 h 958"/>
                  <a:gd name="T10" fmla="*/ 129 w 332"/>
                  <a:gd name="T11" fmla="*/ 286 h 958"/>
                  <a:gd name="T12" fmla="*/ 129 w 332"/>
                  <a:gd name="T13" fmla="*/ 686 h 958"/>
                  <a:gd name="T14" fmla="*/ 163 w 332"/>
                  <a:gd name="T15" fmla="*/ 840 h 958"/>
                  <a:gd name="T16" fmla="*/ 234 w 332"/>
                  <a:gd name="T17" fmla="*/ 873 h 958"/>
                  <a:gd name="T18" fmla="*/ 289 w 332"/>
                  <a:gd name="T19" fmla="*/ 875 h 958"/>
                  <a:gd name="T20" fmla="*/ 332 w 332"/>
                  <a:gd name="T21" fmla="*/ 875 h 958"/>
                  <a:gd name="T22" fmla="*/ 332 w 332"/>
                  <a:gd name="T23" fmla="*/ 958 h 958"/>
                  <a:gd name="T24" fmla="*/ 262 w 332"/>
                  <a:gd name="T25" fmla="*/ 958 h 958"/>
                  <a:gd name="T26" fmla="*/ 132 w 332"/>
                  <a:gd name="T27" fmla="*/ 945 h 958"/>
                  <a:gd name="T28" fmla="*/ 11 w 332"/>
                  <a:gd name="T29" fmla="*/ 817 h 958"/>
                  <a:gd name="T30" fmla="*/ 0 w 332"/>
                  <a:gd name="T31" fmla="*/ 667 h 958"/>
                  <a:gd name="T32" fmla="*/ 0 w 332"/>
                  <a:gd name="T33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958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332" y="204"/>
                      <a:pt x="332" y="204"/>
                      <a:pt x="332" y="204"/>
                    </a:cubicBezTo>
                    <a:cubicBezTo>
                      <a:pt x="332" y="286"/>
                      <a:pt x="332" y="286"/>
                      <a:pt x="332" y="286"/>
                    </a:cubicBezTo>
                    <a:cubicBezTo>
                      <a:pt x="129" y="286"/>
                      <a:pt x="129" y="286"/>
                      <a:pt x="129" y="286"/>
                    </a:cubicBezTo>
                    <a:cubicBezTo>
                      <a:pt x="129" y="686"/>
                      <a:pt x="129" y="686"/>
                      <a:pt x="129" y="686"/>
                    </a:cubicBezTo>
                    <a:cubicBezTo>
                      <a:pt x="129" y="762"/>
                      <a:pt x="140" y="813"/>
                      <a:pt x="163" y="840"/>
                    </a:cubicBezTo>
                    <a:cubicBezTo>
                      <a:pt x="178" y="858"/>
                      <a:pt x="202" y="869"/>
                      <a:pt x="234" y="873"/>
                    </a:cubicBezTo>
                    <a:cubicBezTo>
                      <a:pt x="245" y="875"/>
                      <a:pt x="263" y="875"/>
                      <a:pt x="289" y="875"/>
                    </a:cubicBezTo>
                    <a:cubicBezTo>
                      <a:pt x="332" y="875"/>
                      <a:pt x="332" y="875"/>
                      <a:pt x="332" y="875"/>
                    </a:cubicBezTo>
                    <a:cubicBezTo>
                      <a:pt x="332" y="958"/>
                      <a:pt x="332" y="958"/>
                      <a:pt x="332" y="958"/>
                    </a:cubicBezTo>
                    <a:cubicBezTo>
                      <a:pt x="262" y="958"/>
                      <a:pt x="262" y="958"/>
                      <a:pt x="262" y="958"/>
                    </a:cubicBezTo>
                    <a:cubicBezTo>
                      <a:pt x="207" y="958"/>
                      <a:pt x="163" y="953"/>
                      <a:pt x="132" y="945"/>
                    </a:cubicBezTo>
                    <a:cubicBezTo>
                      <a:pt x="66" y="927"/>
                      <a:pt x="26" y="884"/>
                      <a:pt x="11" y="817"/>
                    </a:cubicBezTo>
                    <a:cubicBezTo>
                      <a:pt x="4" y="781"/>
                      <a:pt x="0" y="731"/>
                      <a:pt x="0" y="6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2" name="Freeform 26"/>
              <p:cNvSpPr>
                <a:spLocks/>
              </p:cNvSpPr>
              <p:nvPr/>
            </p:nvSpPr>
            <p:spPr bwMode="gray">
              <a:xfrm>
                <a:off x="3918" y="2526"/>
                <a:ext cx="114" cy="227"/>
              </a:xfrm>
              <a:custGeom>
                <a:avLst/>
                <a:gdLst>
                  <a:gd name="T0" fmla="*/ 0 w 572"/>
                  <a:gd name="T1" fmla="*/ 1136 h 1136"/>
                  <a:gd name="T2" fmla="*/ 0 w 572"/>
                  <a:gd name="T3" fmla="*/ 0 h 1136"/>
                  <a:gd name="T4" fmla="*/ 129 w 572"/>
                  <a:gd name="T5" fmla="*/ 0 h 1136"/>
                  <a:gd name="T6" fmla="*/ 129 w 572"/>
                  <a:gd name="T7" fmla="*/ 400 h 1136"/>
                  <a:gd name="T8" fmla="*/ 319 w 572"/>
                  <a:gd name="T9" fmla="*/ 361 h 1136"/>
                  <a:gd name="T10" fmla="*/ 549 w 572"/>
                  <a:gd name="T11" fmla="*/ 479 h 1136"/>
                  <a:gd name="T12" fmla="*/ 572 w 572"/>
                  <a:gd name="T13" fmla="*/ 673 h 1136"/>
                  <a:gd name="T14" fmla="*/ 572 w 572"/>
                  <a:gd name="T15" fmla="*/ 1136 h 1136"/>
                  <a:gd name="T16" fmla="*/ 443 w 572"/>
                  <a:gd name="T17" fmla="*/ 1136 h 1136"/>
                  <a:gd name="T18" fmla="*/ 443 w 572"/>
                  <a:gd name="T19" fmla="*/ 653 h 1136"/>
                  <a:gd name="T20" fmla="*/ 420 w 572"/>
                  <a:gd name="T21" fmla="*/ 499 h 1136"/>
                  <a:gd name="T22" fmla="*/ 306 w 572"/>
                  <a:gd name="T23" fmla="*/ 439 h 1136"/>
                  <a:gd name="T24" fmla="*/ 129 w 572"/>
                  <a:gd name="T25" fmla="*/ 485 h 1136"/>
                  <a:gd name="T26" fmla="*/ 129 w 572"/>
                  <a:gd name="T27" fmla="*/ 1136 h 1136"/>
                  <a:gd name="T28" fmla="*/ 0 w 572"/>
                  <a:gd name="T29" fmla="*/ 1136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1136">
                    <a:moveTo>
                      <a:pt x="0" y="113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00"/>
                      <a:pt x="129" y="400"/>
                      <a:pt x="129" y="400"/>
                    </a:cubicBezTo>
                    <a:cubicBezTo>
                      <a:pt x="196" y="374"/>
                      <a:pt x="259" y="361"/>
                      <a:pt x="319" y="361"/>
                    </a:cubicBezTo>
                    <a:cubicBezTo>
                      <a:pt x="438" y="361"/>
                      <a:pt x="515" y="400"/>
                      <a:pt x="549" y="479"/>
                    </a:cubicBezTo>
                    <a:cubicBezTo>
                      <a:pt x="564" y="515"/>
                      <a:pt x="572" y="579"/>
                      <a:pt x="572" y="673"/>
                    </a:cubicBezTo>
                    <a:cubicBezTo>
                      <a:pt x="572" y="1136"/>
                      <a:pt x="572" y="1136"/>
                      <a:pt x="572" y="1136"/>
                    </a:cubicBezTo>
                    <a:cubicBezTo>
                      <a:pt x="443" y="1136"/>
                      <a:pt x="443" y="1136"/>
                      <a:pt x="443" y="1136"/>
                    </a:cubicBezTo>
                    <a:cubicBezTo>
                      <a:pt x="443" y="653"/>
                      <a:pt x="443" y="653"/>
                      <a:pt x="443" y="653"/>
                    </a:cubicBezTo>
                    <a:cubicBezTo>
                      <a:pt x="443" y="581"/>
                      <a:pt x="436" y="529"/>
                      <a:pt x="420" y="499"/>
                    </a:cubicBezTo>
                    <a:cubicBezTo>
                      <a:pt x="400" y="459"/>
                      <a:pt x="362" y="439"/>
                      <a:pt x="306" y="439"/>
                    </a:cubicBezTo>
                    <a:cubicBezTo>
                      <a:pt x="256" y="439"/>
                      <a:pt x="197" y="454"/>
                      <a:pt x="129" y="485"/>
                    </a:cubicBezTo>
                    <a:cubicBezTo>
                      <a:pt x="129" y="1136"/>
                      <a:pt x="129" y="1136"/>
                      <a:pt x="129" y="1136"/>
                    </a:cubicBezTo>
                    <a:lnTo>
                      <a:pt x="0" y="1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3" name="Freeform 27"/>
              <p:cNvSpPr>
                <a:spLocks/>
              </p:cNvSpPr>
              <p:nvPr/>
            </p:nvSpPr>
            <p:spPr bwMode="gray">
              <a:xfrm>
                <a:off x="4128" y="2602"/>
                <a:ext cx="126" cy="223"/>
              </a:xfrm>
              <a:custGeom>
                <a:avLst/>
                <a:gdLst>
                  <a:gd name="T0" fmla="*/ 56 w 126"/>
                  <a:gd name="T1" fmla="*/ 153 h 223"/>
                  <a:gd name="T2" fmla="*/ 0 w 126"/>
                  <a:gd name="T3" fmla="*/ 0 h 223"/>
                  <a:gd name="T4" fmla="*/ 27 w 126"/>
                  <a:gd name="T5" fmla="*/ 0 h 223"/>
                  <a:gd name="T6" fmla="*/ 67 w 126"/>
                  <a:gd name="T7" fmla="*/ 120 h 223"/>
                  <a:gd name="T8" fmla="*/ 104 w 126"/>
                  <a:gd name="T9" fmla="*/ 0 h 223"/>
                  <a:gd name="T10" fmla="*/ 126 w 126"/>
                  <a:gd name="T11" fmla="*/ 0 h 223"/>
                  <a:gd name="T12" fmla="*/ 51 w 126"/>
                  <a:gd name="T13" fmla="*/ 223 h 223"/>
                  <a:gd name="T14" fmla="*/ 29 w 126"/>
                  <a:gd name="T15" fmla="*/ 223 h 223"/>
                  <a:gd name="T16" fmla="*/ 56 w 126"/>
                  <a:gd name="T17" fmla="*/ 15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223">
                    <a:moveTo>
                      <a:pt x="56" y="153"/>
                    </a:moveTo>
                    <a:lnTo>
                      <a:pt x="0" y="0"/>
                    </a:lnTo>
                    <a:lnTo>
                      <a:pt x="27" y="0"/>
                    </a:lnTo>
                    <a:lnTo>
                      <a:pt x="67" y="120"/>
                    </a:lnTo>
                    <a:lnTo>
                      <a:pt x="104" y="0"/>
                    </a:lnTo>
                    <a:lnTo>
                      <a:pt x="126" y="0"/>
                    </a:lnTo>
                    <a:lnTo>
                      <a:pt x="51" y="223"/>
                    </a:lnTo>
                    <a:lnTo>
                      <a:pt x="29" y="223"/>
                    </a:lnTo>
                    <a:lnTo>
                      <a:pt x="56" y="1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4" name="Freeform 28"/>
              <p:cNvSpPr>
                <a:spLocks noEditPoints="1"/>
              </p:cNvSpPr>
              <p:nvPr/>
            </p:nvSpPr>
            <p:spPr bwMode="gray">
              <a:xfrm>
                <a:off x="4270" y="2598"/>
                <a:ext cx="127" cy="159"/>
              </a:xfrm>
              <a:custGeom>
                <a:avLst/>
                <a:gdLst>
                  <a:gd name="T0" fmla="*/ 318 w 634"/>
                  <a:gd name="T1" fmla="*/ 0 h 795"/>
                  <a:gd name="T2" fmla="*/ 559 w 634"/>
                  <a:gd name="T3" fmla="*/ 107 h 795"/>
                  <a:gd name="T4" fmla="*/ 634 w 634"/>
                  <a:gd name="T5" fmla="*/ 398 h 795"/>
                  <a:gd name="T6" fmla="*/ 559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8 w 634"/>
                  <a:gd name="T15" fmla="*/ 0 h 795"/>
                  <a:gd name="T16" fmla="*/ 318 w 634"/>
                  <a:gd name="T17" fmla="*/ 78 h 795"/>
                  <a:gd name="T18" fmla="*/ 167 w 634"/>
                  <a:gd name="T19" fmla="*/ 176 h 795"/>
                  <a:gd name="T20" fmla="*/ 132 w 634"/>
                  <a:gd name="T21" fmla="*/ 394 h 795"/>
                  <a:gd name="T22" fmla="*/ 167 w 634"/>
                  <a:gd name="T23" fmla="*/ 619 h 795"/>
                  <a:gd name="T24" fmla="*/ 318 w 634"/>
                  <a:gd name="T25" fmla="*/ 718 h 795"/>
                  <a:gd name="T26" fmla="*/ 468 w 634"/>
                  <a:gd name="T27" fmla="*/ 619 h 795"/>
                  <a:gd name="T28" fmla="*/ 503 w 634"/>
                  <a:gd name="T29" fmla="*/ 398 h 795"/>
                  <a:gd name="T30" fmla="*/ 468 w 634"/>
                  <a:gd name="T31" fmla="*/ 176 h 795"/>
                  <a:gd name="T32" fmla="*/ 318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4" y="273"/>
                      <a:pt x="634" y="398"/>
                    </a:cubicBezTo>
                    <a:cubicBezTo>
                      <a:pt x="634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6" y="107"/>
                    </a:cubicBezTo>
                    <a:cubicBezTo>
                      <a:pt x="129" y="36"/>
                      <a:pt x="210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7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7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5" name="Freeform 29"/>
              <p:cNvSpPr>
                <a:spLocks/>
              </p:cNvSpPr>
              <p:nvPr/>
            </p:nvSpPr>
            <p:spPr bwMode="gray">
              <a:xfrm>
                <a:off x="4433" y="2602"/>
                <a:ext cx="110" cy="155"/>
              </a:xfrm>
              <a:custGeom>
                <a:avLst/>
                <a:gdLst>
                  <a:gd name="T0" fmla="*/ 0 w 550"/>
                  <a:gd name="T1" fmla="*/ 0 h 774"/>
                  <a:gd name="T2" fmla="*/ 129 w 550"/>
                  <a:gd name="T3" fmla="*/ 0 h 774"/>
                  <a:gd name="T4" fmla="*/ 129 w 550"/>
                  <a:gd name="T5" fmla="*/ 465 h 774"/>
                  <a:gd name="T6" fmla="*/ 152 w 550"/>
                  <a:gd name="T7" fmla="*/ 636 h 774"/>
                  <a:gd name="T8" fmla="*/ 206 w 550"/>
                  <a:gd name="T9" fmla="*/ 685 h 774"/>
                  <a:gd name="T10" fmla="*/ 289 w 550"/>
                  <a:gd name="T11" fmla="*/ 697 h 774"/>
                  <a:gd name="T12" fmla="*/ 422 w 550"/>
                  <a:gd name="T13" fmla="*/ 677 h 774"/>
                  <a:gd name="T14" fmla="*/ 422 w 550"/>
                  <a:gd name="T15" fmla="*/ 0 h 774"/>
                  <a:gd name="T16" fmla="*/ 550 w 550"/>
                  <a:gd name="T17" fmla="*/ 0 h 774"/>
                  <a:gd name="T18" fmla="*/ 550 w 550"/>
                  <a:gd name="T19" fmla="*/ 742 h 774"/>
                  <a:gd name="T20" fmla="*/ 281 w 550"/>
                  <a:gd name="T21" fmla="*/ 774 h 774"/>
                  <a:gd name="T22" fmla="*/ 90 w 550"/>
                  <a:gd name="T23" fmla="*/ 734 h 774"/>
                  <a:gd name="T24" fmla="*/ 7 w 550"/>
                  <a:gd name="T25" fmla="*/ 593 h 774"/>
                  <a:gd name="T26" fmla="*/ 0 w 550"/>
                  <a:gd name="T27" fmla="*/ 475 h 774"/>
                  <a:gd name="T28" fmla="*/ 0 w 550"/>
                  <a:gd name="T29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0" h="774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65"/>
                      <a:pt x="129" y="465"/>
                      <a:pt x="129" y="465"/>
                    </a:cubicBezTo>
                    <a:cubicBezTo>
                      <a:pt x="129" y="550"/>
                      <a:pt x="137" y="608"/>
                      <a:pt x="152" y="636"/>
                    </a:cubicBezTo>
                    <a:cubicBezTo>
                      <a:pt x="165" y="660"/>
                      <a:pt x="183" y="676"/>
                      <a:pt x="206" y="685"/>
                    </a:cubicBezTo>
                    <a:cubicBezTo>
                      <a:pt x="225" y="693"/>
                      <a:pt x="253" y="697"/>
                      <a:pt x="289" y="697"/>
                    </a:cubicBezTo>
                    <a:cubicBezTo>
                      <a:pt x="331" y="697"/>
                      <a:pt x="375" y="690"/>
                      <a:pt x="422" y="677"/>
                    </a:cubicBezTo>
                    <a:cubicBezTo>
                      <a:pt x="422" y="0"/>
                      <a:pt x="422" y="0"/>
                      <a:pt x="422" y="0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550" y="742"/>
                      <a:pt x="550" y="742"/>
                      <a:pt x="550" y="742"/>
                    </a:cubicBezTo>
                    <a:cubicBezTo>
                      <a:pt x="455" y="763"/>
                      <a:pt x="365" y="774"/>
                      <a:pt x="281" y="774"/>
                    </a:cubicBezTo>
                    <a:cubicBezTo>
                      <a:pt x="196" y="774"/>
                      <a:pt x="132" y="761"/>
                      <a:pt x="90" y="734"/>
                    </a:cubicBezTo>
                    <a:cubicBezTo>
                      <a:pt x="43" y="704"/>
                      <a:pt x="15" y="657"/>
                      <a:pt x="7" y="593"/>
                    </a:cubicBezTo>
                    <a:cubicBezTo>
                      <a:pt x="2" y="563"/>
                      <a:pt x="0" y="523"/>
                      <a:pt x="0" y="4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6" name="Freeform 30"/>
              <p:cNvSpPr>
                <a:spLocks/>
              </p:cNvSpPr>
              <p:nvPr/>
            </p:nvSpPr>
            <p:spPr bwMode="gray">
              <a:xfrm>
                <a:off x="2479" y="1143"/>
                <a:ext cx="496" cy="383"/>
              </a:xfrm>
              <a:custGeom>
                <a:avLst/>
                <a:gdLst>
                  <a:gd name="T0" fmla="*/ 1006 w 2477"/>
                  <a:gd name="T1" fmla="*/ 801 h 1913"/>
                  <a:gd name="T2" fmla="*/ 627 w 2477"/>
                  <a:gd name="T3" fmla="*/ 673 h 1913"/>
                  <a:gd name="T4" fmla="*/ 1 w 2477"/>
                  <a:gd name="T5" fmla="*/ 1294 h 1913"/>
                  <a:gd name="T6" fmla="*/ 627 w 2477"/>
                  <a:gd name="T7" fmla="*/ 1912 h 1913"/>
                  <a:gd name="T8" fmla="*/ 1103 w 2477"/>
                  <a:gd name="T9" fmla="*/ 1696 h 1913"/>
                  <a:gd name="T10" fmla="*/ 1103 w 2477"/>
                  <a:gd name="T11" fmla="*/ 1355 h 1913"/>
                  <a:gd name="T12" fmla="*/ 807 w 2477"/>
                  <a:gd name="T13" fmla="*/ 1643 h 1913"/>
                  <a:gd name="T14" fmla="*/ 627 w 2477"/>
                  <a:gd name="T15" fmla="*/ 1681 h 1913"/>
                  <a:gd name="T16" fmla="*/ 235 w 2477"/>
                  <a:gd name="T17" fmla="*/ 1294 h 1913"/>
                  <a:gd name="T18" fmla="*/ 627 w 2477"/>
                  <a:gd name="T19" fmla="*/ 905 h 1913"/>
                  <a:gd name="T20" fmla="*/ 902 w 2477"/>
                  <a:gd name="T21" fmla="*/ 1019 h 1913"/>
                  <a:gd name="T22" fmla="*/ 1145 w 2477"/>
                  <a:gd name="T23" fmla="*/ 1298 h 1913"/>
                  <a:gd name="T24" fmla="*/ 1708 w 2477"/>
                  <a:gd name="T25" fmla="*/ 1544 h 1913"/>
                  <a:gd name="T26" fmla="*/ 2477 w 2477"/>
                  <a:gd name="T27" fmla="*/ 777 h 1913"/>
                  <a:gd name="T28" fmla="*/ 1708 w 2477"/>
                  <a:gd name="T29" fmla="*/ 0 h 1913"/>
                  <a:gd name="T30" fmla="*/ 1103 w 2477"/>
                  <a:gd name="T31" fmla="*/ 309 h 1913"/>
                  <a:gd name="T32" fmla="*/ 1103 w 2477"/>
                  <a:gd name="T33" fmla="*/ 771 h 1913"/>
                  <a:gd name="T34" fmla="*/ 1708 w 2477"/>
                  <a:gd name="T35" fmla="*/ 244 h 1913"/>
                  <a:gd name="T36" fmla="*/ 2236 w 2477"/>
                  <a:gd name="T37" fmla="*/ 777 h 1913"/>
                  <a:gd name="T38" fmla="*/ 1708 w 2477"/>
                  <a:gd name="T39" fmla="*/ 1305 h 1913"/>
                  <a:gd name="T40" fmla="*/ 1365 w 2477"/>
                  <a:gd name="T41" fmla="*/ 1179 h 1913"/>
                  <a:gd name="T42" fmla="*/ 1006 w 2477"/>
                  <a:gd name="T43" fmla="*/ 801 h 1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77" h="1913">
                    <a:moveTo>
                      <a:pt x="1006" y="801"/>
                    </a:moveTo>
                    <a:cubicBezTo>
                      <a:pt x="916" y="722"/>
                      <a:pt x="771" y="674"/>
                      <a:pt x="627" y="673"/>
                    </a:cubicBezTo>
                    <a:cubicBezTo>
                      <a:pt x="283" y="672"/>
                      <a:pt x="2" y="944"/>
                      <a:pt x="1" y="1294"/>
                    </a:cubicBezTo>
                    <a:cubicBezTo>
                      <a:pt x="0" y="1638"/>
                      <a:pt x="283" y="1911"/>
                      <a:pt x="627" y="1912"/>
                    </a:cubicBezTo>
                    <a:cubicBezTo>
                      <a:pt x="820" y="1913"/>
                      <a:pt x="988" y="1834"/>
                      <a:pt x="1103" y="1696"/>
                    </a:cubicBezTo>
                    <a:cubicBezTo>
                      <a:pt x="1103" y="1355"/>
                      <a:pt x="1103" y="1355"/>
                      <a:pt x="1103" y="1355"/>
                    </a:cubicBezTo>
                    <a:cubicBezTo>
                      <a:pt x="1042" y="1461"/>
                      <a:pt x="918" y="1597"/>
                      <a:pt x="807" y="1643"/>
                    </a:cubicBezTo>
                    <a:cubicBezTo>
                      <a:pt x="751" y="1666"/>
                      <a:pt x="694" y="1681"/>
                      <a:pt x="627" y="1681"/>
                    </a:cubicBezTo>
                    <a:cubicBezTo>
                      <a:pt x="412" y="1681"/>
                      <a:pt x="235" y="1514"/>
                      <a:pt x="235" y="1294"/>
                    </a:cubicBezTo>
                    <a:cubicBezTo>
                      <a:pt x="235" y="1091"/>
                      <a:pt x="398" y="904"/>
                      <a:pt x="627" y="905"/>
                    </a:cubicBezTo>
                    <a:cubicBezTo>
                      <a:pt x="734" y="905"/>
                      <a:pt x="831" y="949"/>
                      <a:pt x="902" y="1019"/>
                    </a:cubicBezTo>
                    <a:cubicBezTo>
                      <a:pt x="976" y="1090"/>
                      <a:pt x="1090" y="1239"/>
                      <a:pt x="1145" y="1298"/>
                    </a:cubicBezTo>
                    <a:cubicBezTo>
                      <a:pt x="1285" y="1449"/>
                      <a:pt x="1486" y="1543"/>
                      <a:pt x="1708" y="1544"/>
                    </a:cubicBezTo>
                    <a:cubicBezTo>
                      <a:pt x="2132" y="1545"/>
                      <a:pt x="2477" y="1201"/>
                      <a:pt x="2477" y="777"/>
                    </a:cubicBezTo>
                    <a:cubicBezTo>
                      <a:pt x="2477" y="353"/>
                      <a:pt x="2132" y="0"/>
                      <a:pt x="1708" y="0"/>
                    </a:cubicBezTo>
                    <a:cubicBezTo>
                      <a:pt x="1461" y="0"/>
                      <a:pt x="1244" y="129"/>
                      <a:pt x="1103" y="309"/>
                    </a:cubicBezTo>
                    <a:cubicBezTo>
                      <a:pt x="1103" y="771"/>
                      <a:pt x="1103" y="771"/>
                      <a:pt x="1103" y="771"/>
                    </a:cubicBezTo>
                    <a:cubicBezTo>
                      <a:pt x="1210" y="478"/>
                      <a:pt x="1404" y="244"/>
                      <a:pt x="1708" y="244"/>
                    </a:cubicBezTo>
                    <a:cubicBezTo>
                      <a:pt x="2000" y="244"/>
                      <a:pt x="2237" y="485"/>
                      <a:pt x="2236" y="777"/>
                    </a:cubicBezTo>
                    <a:cubicBezTo>
                      <a:pt x="2235" y="1069"/>
                      <a:pt x="2000" y="1305"/>
                      <a:pt x="1708" y="1305"/>
                    </a:cubicBezTo>
                    <a:cubicBezTo>
                      <a:pt x="1578" y="1304"/>
                      <a:pt x="1457" y="1257"/>
                      <a:pt x="1365" y="1179"/>
                    </a:cubicBezTo>
                    <a:cubicBezTo>
                      <a:pt x="1251" y="1090"/>
                      <a:pt x="1124" y="901"/>
                      <a:pt x="1006" y="8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7" name="Freeform 31"/>
              <p:cNvSpPr>
                <a:spLocks/>
              </p:cNvSpPr>
              <p:nvPr/>
            </p:nvSpPr>
            <p:spPr bwMode="gray">
              <a:xfrm>
                <a:off x="1671" y="1560"/>
                <a:ext cx="340" cy="556"/>
              </a:xfrm>
              <a:custGeom>
                <a:avLst/>
                <a:gdLst>
                  <a:gd name="T0" fmla="*/ 0 w 1700"/>
                  <a:gd name="T1" fmla="*/ 0 h 2777"/>
                  <a:gd name="T2" fmla="*/ 1700 w 1700"/>
                  <a:gd name="T3" fmla="*/ 0 h 2777"/>
                  <a:gd name="T4" fmla="*/ 1700 w 1700"/>
                  <a:gd name="T5" fmla="*/ 473 h 2777"/>
                  <a:gd name="T6" fmla="*/ 1429 w 1700"/>
                  <a:gd name="T7" fmla="*/ 286 h 2777"/>
                  <a:gd name="T8" fmla="*/ 642 w 1700"/>
                  <a:gd name="T9" fmla="*/ 286 h 2777"/>
                  <a:gd name="T10" fmla="*/ 642 w 1700"/>
                  <a:gd name="T11" fmla="*/ 1104 h 2777"/>
                  <a:gd name="T12" fmla="*/ 1495 w 1700"/>
                  <a:gd name="T13" fmla="*/ 1104 h 2777"/>
                  <a:gd name="T14" fmla="*/ 1495 w 1700"/>
                  <a:gd name="T15" fmla="*/ 1537 h 2777"/>
                  <a:gd name="T16" fmla="*/ 1262 w 1700"/>
                  <a:gd name="T17" fmla="*/ 1398 h 2777"/>
                  <a:gd name="T18" fmla="*/ 642 w 1700"/>
                  <a:gd name="T19" fmla="*/ 1398 h 2777"/>
                  <a:gd name="T20" fmla="*/ 642 w 1700"/>
                  <a:gd name="T21" fmla="*/ 2515 h 2777"/>
                  <a:gd name="T22" fmla="*/ 820 w 1700"/>
                  <a:gd name="T23" fmla="*/ 2777 h 2777"/>
                  <a:gd name="T24" fmla="*/ 11 w 1700"/>
                  <a:gd name="T25" fmla="*/ 2777 h 2777"/>
                  <a:gd name="T26" fmla="*/ 181 w 1700"/>
                  <a:gd name="T27" fmla="*/ 2515 h 2777"/>
                  <a:gd name="T28" fmla="*/ 181 w 1700"/>
                  <a:gd name="T29" fmla="*/ 291 h 2777"/>
                  <a:gd name="T30" fmla="*/ 0 w 1700"/>
                  <a:gd name="T31" fmla="*/ 0 h 2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00" h="2777">
                    <a:moveTo>
                      <a:pt x="0" y="0"/>
                    </a:moveTo>
                    <a:cubicBezTo>
                      <a:pt x="1700" y="0"/>
                      <a:pt x="1700" y="0"/>
                      <a:pt x="1700" y="0"/>
                    </a:cubicBezTo>
                    <a:cubicBezTo>
                      <a:pt x="1700" y="473"/>
                      <a:pt x="1700" y="473"/>
                      <a:pt x="1700" y="473"/>
                    </a:cubicBezTo>
                    <a:cubicBezTo>
                      <a:pt x="1700" y="473"/>
                      <a:pt x="1613" y="287"/>
                      <a:pt x="1429" y="286"/>
                    </a:cubicBezTo>
                    <a:cubicBezTo>
                      <a:pt x="642" y="286"/>
                      <a:pt x="642" y="286"/>
                      <a:pt x="642" y="286"/>
                    </a:cubicBezTo>
                    <a:cubicBezTo>
                      <a:pt x="642" y="1104"/>
                      <a:pt x="642" y="1104"/>
                      <a:pt x="642" y="1104"/>
                    </a:cubicBezTo>
                    <a:cubicBezTo>
                      <a:pt x="1495" y="1104"/>
                      <a:pt x="1495" y="1104"/>
                      <a:pt x="1495" y="1104"/>
                    </a:cubicBezTo>
                    <a:cubicBezTo>
                      <a:pt x="1495" y="1537"/>
                      <a:pt x="1495" y="1537"/>
                      <a:pt x="1495" y="1537"/>
                    </a:cubicBezTo>
                    <a:cubicBezTo>
                      <a:pt x="1495" y="1537"/>
                      <a:pt x="1468" y="1399"/>
                      <a:pt x="1262" y="1398"/>
                    </a:cubicBezTo>
                    <a:cubicBezTo>
                      <a:pt x="642" y="1398"/>
                      <a:pt x="642" y="1398"/>
                      <a:pt x="642" y="1398"/>
                    </a:cubicBezTo>
                    <a:cubicBezTo>
                      <a:pt x="642" y="2515"/>
                      <a:pt x="642" y="2515"/>
                      <a:pt x="642" y="2515"/>
                    </a:cubicBezTo>
                    <a:cubicBezTo>
                      <a:pt x="642" y="2679"/>
                      <a:pt x="820" y="2777"/>
                      <a:pt x="820" y="2777"/>
                    </a:cubicBezTo>
                    <a:cubicBezTo>
                      <a:pt x="11" y="2777"/>
                      <a:pt x="11" y="2777"/>
                      <a:pt x="11" y="2777"/>
                    </a:cubicBezTo>
                    <a:cubicBezTo>
                      <a:pt x="11" y="2777"/>
                      <a:pt x="181" y="2691"/>
                      <a:pt x="181" y="2515"/>
                    </a:cubicBezTo>
                    <a:cubicBezTo>
                      <a:pt x="181" y="291"/>
                      <a:pt x="181" y="291"/>
                      <a:pt x="181" y="291"/>
                    </a:cubicBezTo>
                    <a:cubicBezTo>
                      <a:pt x="181" y="10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8" name="Freeform 32"/>
              <p:cNvSpPr>
                <a:spLocks/>
              </p:cNvSpPr>
              <p:nvPr/>
            </p:nvSpPr>
            <p:spPr bwMode="gray">
              <a:xfrm>
                <a:off x="2475" y="1560"/>
                <a:ext cx="224" cy="775"/>
              </a:xfrm>
              <a:custGeom>
                <a:avLst/>
                <a:gdLst>
                  <a:gd name="T0" fmla="*/ 257 w 1123"/>
                  <a:gd name="T1" fmla="*/ 0 h 3872"/>
                  <a:gd name="T2" fmla="*/ 1123 w 1123"/>
                  <a:gd name="T3" fmla="*/ 0 h 3872"/>
                  <a:gd name="T4" fmla="*/ 929 w 1123"/>
                  <a:gd name="T5" fmla="*/ 242 h 3872"/>
                  <a:gd name="T6" fmla="*/ 929 w 1123"/>
                  <a:gd name="T7" fmla="*/ 2847 h 3872"/>
                  <a:gd name="T8" fmla="*/ 0 w 1123"/>
                  <a:gd name="T9" fmla="*/ 3869 h 3872"/>
                  <a:gd name="T10" fmla="*/ 443 w 1123"/>
                  <a:gd name="T11" fmla="*/ 2847 h 3872"/>
                  <a:gd name="T12" fmla="*/ 443 w 1123"/>
                  <a:gd name="T13" fmla="*/ 242 h 3872"/>
                  <a:gd name="T14" fmla="*/ 257 w 1123"/>
                  <a:gd name="T15" fmla="*/ 0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3" h="3872">
                    <a:moveTo>
                      <a:pt x="257" y="0"/>
                    </a:moveTo>
                    <a:cubicBezTo>
                      <a:pt x="1123" y="0"/>
                      <a:pt x="1123" y="0"/>
                      <a:pt x="1123" y="0"/>
                    </a:cubicBezTo>
                    <a:cubicBezTo>
                      <a:pt x="1123" y="0"/>
                      <a:pt x="929" y="92"/>
                      <a:pt x="929" y="242"/>
                    </a:cubicBezTo>
                    <a:cubicBezTo>
                      <a:pt x="929" y="2847"/>
                      <a:pt x="929" y="2847"/>
                      <a:pt x="929" y="2847"/>
                    </a:cubicBezTo>
                    <a:cubicBezTo>
                      <a:pt x="929" y="3727"/>
                      <a:pt x="46" y="3872"/>
                      <a:pt x="0" y="3869"/>
                    </a:cubicBezTo>
                    <a:cubicBezTo>
                      <a:pt x="75" y="3821"/>
                      <a:pt x="442" y="3508"/>
                      <a:pt x="443" y="2847"/>
                    </a:cubicBezTo>
                    <a:cubicBezTo>
                      <a:pt x="443" y="242"/>
                      <a:pt x="443" y="242"/>
                      <a:pt x="443" y="242"/>
                    </a:cubicBezTo>
                    <a:cubicBezTo>
                      <a:pt x="444" y="100"/>
                      <a:pt x="257" y="0"/>
                      <a:pt x="25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9" name="Freeform 33"/>
              <p:cNvSpPr>
                <a:spLocks/>
              </p:cNvSpPr>
              <p:nvPr/>
            </p:nvSpPr>
            <p:spPr bwMode="gray">
              <a:xfrm>
                <a:off x="2723" y="1560"/>
                <a:ext cx="174" cy="556"/>
              </a:xfrm>
              <a:custGeom>
                <a:avLst/>
                <a:gdLst>
                  <a:gd name="T0" fmla="*/ 0 w 868"/>
                  <a:gd name="T1" fmla="*/ 0 h 2778"/>
                  <a:gd name="T2" fmla="*/ 868 w 868"/>
                  <a:gd name="T3" fmla="*/ 0 h 2778"/>
                  <a:gd name="T4" fmla="*/ 675 w 868"/>
                  <a:gd name="T5" fmla="*/ 245 h 2778"/>
                  <a:gd name="T6" fmla="*/ 675 w 868"/>
                  <a:gd name="T7" fmla="*/ 2514 h 2778"/>
                  <a:gd name="T8" fmla="*/ 868 w 868"/>
                  <a:gd name="T9" fmla="*/ 2778 h 2778"/>
                  <a:gd name="T10" fmla="*/ 0 w 868"/>
                  <a:gd name="T11" fmla="*/ 2778 h 2778"/>
                  <a:gd name="T12" fmla="*/ 193 w 868"/>
                  <a:gd name="T13" fmla="*/ 2514 h 2778"/>
                  <a:gd name="T14" fmla="*/ 193 w 868"/>
                  <a:gd name="T15" fmla="*/ 245 h 2778"/>
                  <a:gd name="T16" fmla="*/ 0 w 868"/>
                  <a:gd name="T17" fmla="*/ 0 h 2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8" h="2778">
                    <a:moveTo>
                      <a:pt x="0" y="0"/>
                    </a:moveTo>
                    <a:cubicBezTo>
                      <a:pt x="868" y="0"/>
                      <a:pt x="868" y="0"/>
                      <a:pt x="868" y="0"/>
                    </a:cubicBezTo>
                    <a:cubicBezTo>
                      <a:pt x="868" y="0"/>
                      <a:pt x="675" y="92"/>
                      <a:pt x="675" y="245"/>
                    </a:cubicBezTo>
                    <a:cubicBezTo>
                      <a:pt x="675" y="2514"/>
                      <a:pt x="675" y="2514"/>
                      <a:pt x="675" y="2514"/>
                    </a:cubicBezTo>
                    <a:cubicBezTo>
                      <a:pt x="675" y="2677"/>
                      <a:pt x="868" y="2778"/>
                      <a:pt x="868" y="2778"/>
                    </a:cubicBezTo>
                    <a:cubicBezTo>
                      <a:pt x="0" y="2778"/>
                      <a:pt x="0" y="2778"/>
                      <a:pt x="0" y="2778"/>
                    </a:cubicBezTo>
                    <a:cubicBezTo>
                      <a:pt x="0" y="2778"/>
                      <a:pt x="193" y="2677"/>
                      <a:pt x="193" y="2514"/>
                    </a:cubicBezTo>
                    <a:cubicBezTo>
                      <a:pt x="193" y="245"/>
                      <a:pt x="193" y="245"/>
                      <a:pt x="193" y="245"/>
                    </a:cubicBezTo>
                    <a:cubicBezTo>
                      <a:pt x="193" y="9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0" name="Freeform 34"/>
              <p:cNvSpPr>
                <a:spLocks/>
              </p:cNvSpPr>
              <p:nvPr/>
            </p:nvSpPr>
            <p:spPr bwMode="gray">
              <a:xfrm>
                <a:off x="2898" y="1560"/>
                <a:ext cx="416" cy="556"/>
              </a:xfrm>
              <a:custGeom>
                <a:avLst/>
                <a:gdLst>
                  <a:gd name="T0" fmla="*/ 170 w 2079"/>
                  <a:gd name="T1" fmla="*/ 0 h 2777"/>
                  <a:gd name="T2" fmla="*/ 2079 w 2079"/>
                  <a:gd name="T3" fmla="*/ 0 h 2777"/>
                  <a:gd name="T4" fmla="*/ 1917 w 2079"/>
                  <a:gd name="T5" fmla="*/ 505 h 2777"/>
                  <a:gd name="T6" fmla="*/ 1684 w 2079"/>
                  <a:gd name="T7" fmla="*/ 293 h 2777"/>
                  <a:gd name="T8" fmla="*/ 1288 w 2079"/>
                  <a:gd name="T9" fmla="*/ 293 h 2777"/>
                  <a:gd name="T10" fmla="*/ 1288 w 2079"/>
                  <a:gd name="T11" fmla="*/ 2515 h 2777"/>
                  <a:gd name="T12" fmla="*/ 1474 w 2079"/>
                  <a:gd name="T13" fmla="*/ 2777 h 2777"/>
                  <a:gd name="T14" fmla="*/ 624 w 2079"/>
                  <a:gd name="T15" fmla="*/ 2777 h 2777"/>
                  <a:gd name="T16" fmla="*/ 808 w 2079"/>
                  <a:gd name="T17" fmla="*/ 2515 h 2777"/>
                  <a:gd name="T18" fmla="*/ 808 w 2079"/>
                  <a:gd name="T19" fmla="*/ 293 h 2777"/>
                  <a:gd name="T20" fmla="*/ 330 w 2079"/>
                  <a:gd name="T21" fmla="*/ 293 h 2777"/>
                  <a:gd name="T22" fmla="*/ 0 w 2079"/>
                  <a:gd name="T23" fmla="*/ 547 h 2777"/>
                  <a:gd name="T24" fmla="*/ 170 w 2079"/>
                  <a:gd name="T25" fmla="*/ 0 h 2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9" h="2777">
                    <a:moveTo>
                      <a:pt x="170" y="0"/>
                    </a:moveTo>
                    <a:cubicBezTo>
                      <a:pt x="2079" y="0"/>
                      <a:pt x="2079" y="0"/>
                      <a:pt x="2079" y="0"/>
                    </a:cubicBezTo>
                    <a:cubicBezTo>
                      <a:pt x="1917" y="505"/>
                      <a:pt x="1917" y="505"/>
                      <a:pt x="1917" y="505"/>
                    </a:cubicBezTo>
                    <a:cubicBezTo>
                      <a:pt x="1917" y="505"/>
                      <a:pt x="1869" y="293"/>
                      <a:pt x="1684" y="293"/>
                    </a:cubicBezTo>
                    <a:cubicBezTo>
                      <a:pt x="1288" y="293"/>
                      <a:pt x="1288" y="293"/>
                      <a:pt x="1288" y="293"/>
                    </a:cubicBezTo>
                    <a:cubicBezTo>
                      <a:pt x="1288" y="2515"/>
                      <a:pt x="1288" y="2515"/>
                      <a:pt x="1288" y="2515"/>
                    </a:cubicBezTo>
                    <a:cubicBezTo>
                      <a:pt x="1288" y="2656"/>
                      <a:pt x="1474" y="2777"/>
                      <a:pt x="1474" y="2777"/>
                    </a:cubicBezTo>
                    <a:cubicBezTo>
                      <a:pt x="624" y="2777"/>
                      <a:pt x="624" y="2777"/>
                      <a:pt x="624" y="2777"/>
                    </a:cubicBezTo>
                    <a:cubicBezTo>
                      <a:pt x="624" y="2777"/>
                      <a:pt x="809" y="2668"/>
                      <a:pt x="808" y="2515"/>
                    </a:cubicBezTo>
                    <a:cubicBezTo>
                      <a:pt x="808" y="293"/>
                      <a:pt x="808" y="293"/>
                      <a:pt x="808" y="293"/>
                    </a:cubicBezTo>
                    <a:cubicBezTo>
                      <a:pt x="330" y="293"/>
                      <a:pt x="330" y="293"/>
                      <a:pt x="330" y="293"/>
                    </a:cubicBezTo>
                    <a:cubicBezTo>
                      <a:pt x="195" y="293"/>
                      <a:pt x="0" y="547"/>
                      <a:pt x="0" y="547"/>
                    </a:cubicBez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1" name="Freeform 35"/>
              <p:cNvSpPr>
                <a:spLocks/>
              </p:cNvSpPr>
              <p:nvPr/>
            </p:nvSpPr>
            <p:spPr bwMode="gray">
              <a:xfrm>
                <a:off x="3654" y="1560"/>
                <a:ext cx="465" cy="564"/>
              </a:xfrm>
              <a:custGeom>
                <a:avLst/>
                <a:gdLst>
                  <a:gd name="T0" fmla="*/ 1488 w 2324"/>
                  <a:gd name="T1" fmla="*/ 0 h 2820"/>
                  <a:gd name="T2" fmla="*/ 2324 w 2324"/>
                  <a:gd name="T3" fmla="*/ 0 h 2820"/>
                  <a:gd name="T4" fmla="*/ 2145 w 2324"/>
                  <a:gd name="T5" fmla="*/ 244 h 2820"/>
                  <a:gd name="T6" fmla="*/ 2145 w 2324"/>
                  <a:gd name="T7" fmla="*/ 1926 h 2820"/>
                  <a:gd name="T8" fmla="*/ 1185 w 2324"/>
                  <a:gd name="T9" fmla="*/ 2820 h 2820"/>
                  <a:gd name="T10" fmla="*/ 185 w 2324"/>
                  <a:gd name="T11" fmla="*/ 1926 h 2820"/>
                  <a:gd name="T12" fmla="*/ 185 w 2324"/>
                  <a:gd name="T13" fmla="*/ 244 h 2820"/>
                  <a:gd name="T14" fmla="*/ 0 w 2324"/>
                  <a:gd name="T15" fmla="*/ 0 h 2820"/>
                  <a:gd name="T16" fmla="*/ 861 w 2324"/>
                  <a:gd name="T17" fmla="*/ 0 h 2820"/>
                  <a:gd name="T18" fmla="*/ 669 w 2324"/>
                  <a:gd name="T19" fmla="*/ 244 h 2820"/>
                  <a:gd name="T20" fmla="*/ 669 w 2324"/>
                  <a:gd name="T21" fmla="*/ 1926 h 2820"/>
                  <a:gd name="T22" fmla="*/ 1185 w 2324"/>
                  <a:gd name="T23" fmla="*/ 2519 h 2820"/>
                  <a:gd name="T24" fmla="*/ 1677 w 2324"/>
                  <a:gd name="T25" fmla="*/ 1926 h 2820"/>
                  <a:gd name="T26" fmla="*/ 1677 w 2324"/>
                  <a:gd name="T27" fmla="*/ 244 h 2820"/>
                  <a:gd name="T28" fmla="*/ 1488 w 2324"/>
                  <a:gd name="T29" fmla="*/ 0 h 2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24" h="2820">
                    <a:moveTo>
                      <a:pt x="1488" y="0"/>
                    </a:moveTo>
                    <a:cubicBezTo>
                      <a:pt x="2324" y="0"/>
                      <a:pt x="2324" y="0"/>
                      <a:pt x="2324" y="0"/>
                    </a:cubicBezTo>
                    <a:cubicBezTo>
                      <a:pt x="2324" y="0"/>
                      <a:pt x="2145" y="94"/>
                      <a:pt x="2145" y="244"/>
                    </a:cubicBezTo>
                    <a:cubicBezTo>
                      <a:pt x="2145" y="1926"/>
                      <a:pt x="2145" y="1926"/>
                      <a:pt x="2145" y="1926"/>
                    </a:cubicBezTo>
                    <a:cubicBezTo>
                      <a:pt x="2144" y="2610"/>
                      <a:pt x="1578" y="2820"/>
                      <a:pt x="1185" y="2820"/>
                    </a:cubicBezTo>
                    <a:cubicBezTo>
                      <a:pt x="795" y="2820"/>
                      <a:pt x="184" y="2607"/>
                      <a:pt x="185" y="1926"/>
                    </a:cubicBezTo>
                    <a:cubicBezTo>
                      <a:pt x="185" y="244"/>
                      <a:pt x="185" y="244"/>
                      <a:pt x="185" y="244"/>
                    </a:cubicBezTo>
                    <a:cubicBezTo>
                      <a:pt x="185" y="94"/>
                      <a:pt x="0" y="0"/>
                      <a:pt x="0" y="0"/>
                    </a:cubicBezTo>
                    <a:cubicBezTo>
                      <a:pt x="861" y="0"/>
                      <a:pt x="861" y="0"/>
                      <a:pt x="861" y="0"/>
                    </a:cubicBezTo>
                    <a:cubicBezTo>
                      <a:pt x="861" y="0"/>
                      <a:pt x="669" y="92"/>
                      <a:pt x="669" y="244"/>
                    </a:cubicBezTo>
                    <a:cubicBezTo>
                      <a:pt x="669" y="1926"/>
                      <a:pt x="669" y="1926"/>
                      <a:pt x="669" y="1926"/>
                    </a:cubicBezTo>
                    <a:cubicBezTo>
                      <a:pt x="669" y="2285"/>
                      <a:pt x="907" y="2519"/>
                      <a:pt x="1185" y="2519"/>
                    </a:cubicBezTo>
                    <a:cubicBezTo>
                      <a:pt x="1464" y="2519"/>
                      <a:pt x="1676" y="2275"/>
                      <a:pt x="1677" y="1926"/>
                    </a:cubicBezTo>
                    <a:cubicBezTo>
                      <a:pt x="1677" y="244"/>
                      <a:pt x="1677" y="244"/>
                      <a:pt x="1677" y="244"/>
                    </a:cubicBezTo>
                    <a:cubicBezTo>
                      <a:pt x="1677" y="94"/>
                      <a:pt x="1488" y="0"/>
                      <a:pt x="148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2" name="Freeform 36"/>
              <p:cNvSpPr>
                <a:spLocks/>
              </p:cNvSpPr>
              <p:nvPr/>
            </p:nvSpPr>
            <p:spPr bwMode="gray">
              <a:xfrm>
                <a:off x="2027" y="1560"/>
                <a:ext cx="469" cy="566"/>
              </a:xfrm>
              <a:custGeom>
                <a:avLst/>
                <a:gdLst>
                  <a:gd name="T0" fmla="*/ 1495 w 2347"/>
                  <a:gd name="T1" fmla="*/ 0 h 2827"/>
                  <a:gd name="T2" fmla="*/ 2347 w 2347"/>
                  <a:gd name="T3" fmla="*/ 0 h 2827"/>
                  <a:gd name="T4" fmla="*/ 2166 w 2347"/>
                  <a:gd name="T5" fmla="*/ 247 h 2827"/>
                  <a:gd name="T6" fmla="*/ 2166 w 2347"/>
                  <a:gd name="T7" fmla="*/ 1925 h 2827"/>
                  <a:gd name="T8" fmla="*/ 1176 w 2347"/>
                  <a:gd name="T9" fmla="*/ 2827 h 2827"/>
                  <a:gd name="T10" fmla="*/ 175 w 2347"/>
                  <a:gd name="T11" fmla="*/ 1925 h 2827"/>
                  <a:gd name="T12" fmla="*/ 174 w 2347"/>
                  <a:gd name="T13" fmla="*/ 247 h 2827"/>
                  <a:gd name="T14" fmla="*/ 0 w 2347"/>
                  <a:gd name="T15" fmla="*/ 0 h 2827"/>
                  <a:gd name="T16" fmla="*/ 860 w 2347"/>
                  <a:gd name="T17" fmla="*/ 0 h 2827"/>
                  <a:gd name="T18" fmla="*/ 661 w 2347"/>
                  <a:gd name="T19" fmla="*/ 247 h 2827"/>
                  <a:gd name="T20" fmla="*/ 660 w 2347"/>
                  <a:gd name="T21" fmla="*/ 1925 h 2827"/>
                  <a:gd name="T22" fmla="*/ 1176 w 2347"/>
                  <a:gd name="T23" fmla="*/ 2527 h 2827"/>
                  <a:gd name="T24" fmla="*/ 1678 w 2347"/>
                  <a:gd name="T25" fmla="*/ 1925 h 2827"/>
                  <a:gd name="T26" fmla="*/ 1679 w 2347"/>
                  <a:gd name="T27" fmla="*/ 247 h 2827"/>
                  <a:gd name="T28" fmla="*/ 1495 w 2347"/>
                  <a:gd name="T29" fmla="*/ 0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47" h="2827">
                    <a:moveTo>
                      <a:pt x="1495" y="0"/>
                    </a:moveTo>
                    <a:cubicBezTo>
                      <a:pt x="2347" y="0"/>
                      <a:pt x="2347" y="0"/>
                      <a:pt x="2347" y="0"/>
                    </a:cubicBezTo>
                    <a:cubicBezTo>
                      <a:pt x="2347" y="0"/>
                      <a:pt x="2166" y="98"/>
                      <a:pt x="2166" y="247"/>
                    </a:cubicBezTo>
                    <a:cubicBezTo>
                      <a:pt x="2166" y="248"/>
                      <a:pt x="2166" y="1925"/>
                      <a:pt x="2166" y="1925"/>
                    </a:cubicBezTo>
                    <a:cubicBezTo>
                      <a:pt x="2166" y="2611"/>
                      <a:pt x="1573" y="2827"/>
                      <a:pt x="1176" y="2827"/>
                    </a:cubicBezTo>
                    <a:cubicBezTo>
                      <a:pt x="786" y="2827"/>
                      <a:pt x="175" y="2608"/>
                      <a:pt x="175" y="1925"/>
                    </a:cubicBezTo>
                    <a:cubicBezTo>
                      <a:pt x="174" y="247"/>
                      <a:pt x="174" y="247"/>
                      <a:pt x="174" y="247"/>
                    </a:cubicBezTo>
                    <a:cubicBezTo>
                      <a:pt x="174" y="97"/>
                      <a:pt x="0" y="0"/>
                      <a:pt x="0" y="0"/>
                    </a:cubicBezTo>
                    <a:cubicBezTo>
                      <a:pt x="860" y="0"/>
                      <a:pt x="860" y="0"/>
                      <a:pt x="860" y="0"/>
                    </a:cubicBezTo>
                    <a:cubicBezTo>
                      <a:pt x="860" y="0"/>
                      <a:pt x="661" y="98"/>
                      <a:pt x="661" y="247"/>
                    </a:cubicBezTo>
                    <a:cubicBezTo>
                      <a:pt x="660" y="1925"/>
                      <a:pt x="660" y="1925"/>
                      <a:pt x="660" y="1925"/>
                    </a:cubicBezTo>
                    <a:cubicBezTo>
                      <a:pt x="660" y="2280"/>
                      <a:pt x="897" y="2525"/>
                      <a:pt x="1176" y="2527"/>
                    </a:cubicBezTo>
                    <a:cubicBezTo>
                      <a:pt x="1454" y="2528"/>
                      <a:pt x="1678" y="2277"/>
                      <a:pt x="1678" y="1925"/>
                    </a:cubicBezTo>
                    <a:cubicBezTo>
                      <a:pt x="1679" y="247"/>
                      <a:pt x="1679" y="247"/>
                      <a:pt x="1679" y="247"/>
                    </a:cubicBezTo>
                    <a:cubicBezTo>
                      <a:pt x="1679" y="97"/>
                      <a:pt x="1495" y="0"/>
                      <a:pt x="1495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3" name="Freeform 37"/>
              <p:cNvSpPr>
                <a:spLocks/>
              </p:cNvSpPr>
              <p:nvPr/>
            </p:nvSpPr>
            <p:spPr bwMode="gray">
              <a:xfrm>
                <a:off x="3295" y="1549"/>
                <a:ext cx="358" cy="577"/>
              </a:xfrm>
              <a:custGeom>
                <a:avLst/>
                <a:gdLst>
                  <a:gd name="T0" fmla="*/ 1537 w 1788"/>
                  <a:gd name="T1" fmla="*/ 501 h 2885"/>
                  <a:gd name="T2" fmla="*/ 1067 w 1788"/>
                  <a:gd name="T3" fmla="*/ 289 h 2885"/>
                  <a:gd name="T4" fmla="*/ 528 w 1788"/>
                  <a:gd name="T5" fmla="*/ 709 h 2885"/>
                  <a:gd name="T6" fmla="*/ 1042 w 1788"/>
                  <a:gd name="T7" fmla="*/ 1230 h 2885"/>
                  <a:gd name="T8" fmla="*/ 1786 w 1788"/>
                  <a:gd name="T9" fmla="*/ 2067 h 2885"/>
                  <a:gd name="T10" fmla="*/ 681 w 1788"/>
                  <a:gd name="T11" fmla="*/ 2885 h 2885"/>
                  <a:gd name="T12" fmla="*/ 162 w 1788"/>
                  <a:gd name="T13" fmla="*/ 2813 h 2885"/>
                  <a:gd name="T14" fmla="*/ 0 w 1788"/>
                  <a:gd name="T15" fmla="*/ 2280 h 2885"/>
                  <a:gd name="T16" fmla="*/ 689 w 1788"/>
                  <a:gd name="T17" fmla="*/ 2582 h 2885"/>
                  <a:gd name="T18" fmla="*/ 1311 w 1788"/>
                  <a:gd name="T19" fmla="*/ 2126 h 2885"/>
                  <a:gd name="T20" fmla="*/ 48 w 1788"/>
                  <a:gd name="T21" fmla="*/ 765 h 2885"/>
                  <a:gd name="T22" fmla="*/ 1019 w 1788"/>
                  <a:gd name="T23" fmla="*/ 0 h 2885"/>
                  <a:gd name="T24" fmla="*/ 1537 w 1788"/>
                  <a:gd name="T25" fmla="*/ 72 h 2885"/>
                  <a:gd name="T26" fmla="*/ 1537 w 1788"/>
                  <a:gd name="T27" fmla="*/ 501 h 2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88" h="2885">
                    <a:moveTo>
                      <a:pt x="1537" y="501"/>
                    </a:moveTo>
                    <a:cubicBezTo>
                      <a:pt x="1537" y="501"/>
                      <a:pt x="1416" y="290"/>
                      <a:pt x="1067" y="289"/>
                    </a:cubicBezTo>
                    <a:cubicBezTo>
                      <a:pt x="718" y="288"/>
                      <a:pt x="529" y="471"/>
                      <a:pt x="528" y="709"/>
                    </a:cubicBezTo>
                    <a:cubicBezTo>
                      <a:pt x="527" y="978"/>
                      <a:pt x="729" y="1079"/>
                      <a:pt x="1042" y="1230"/>
                    </a:cubicBezTo>
                    <a:cubicBezTo>
                      <a:pt x="1340" y="1373"/>
                      <a:pt x="1788" y="1570"/>
                      <a:pt x="1786" y="2067"/>
                    </a:cubicBezTo>
                    <a:cubicBezTo>
                      <a:pt x="1785" y="2513"/>
                      <a:pt x="1390" y="2885"/>
                      <a:pt x="681" y="2885"/>
                    </a:cubicBezTo>
                    <a:cubicBezTo>
                      <a:pt x="463" y="2884"/>
                      <a:pt x="162" y="2813"/>
                      <a:pt x="162" y="2813"/>
                    </a:cubicBezTo>
                    <a:cubicBezTo>
                      <a:pt x="0" y="2280"/>
                      <a:pt x="0" y="2280"/>
                      <a:pt x="0" y="2280"/>
                    </a:cubicBezTo>
                    <a:cubicBezTo>
                      <a:pt x="150" y="2426"/>
                      <a:pt x="416" y="2582"/>
                      <a:pt x="689" y="2582"/>
                    </a:cubicBezTo>
                    <a:cubicBezTo>
                      <a:pt x="973" y="2582"/>
                      <a:pt x="1311" y="2407"/>
                      <a:pt x="1311" y="2126"/>
                    </a:cubicBezTo>
                    <a:cubicBezTo>
                      <a:pt x="1311" y="1583"/>
                      <a:pt x="48" y="1674"/>
                      <a:pt x="48" y="765"/>
                    </a:cubicBezTo>
                    <a:cubicBezTo>
                      <a:pt x="48" y="453"/>
                      <a:pt x="266" y="0"/>
                      <a:pt x="1019" y="0"/>
                    </a:cubicBezTo>
                    <a:cubicBezTo>
                      <a:pt x="1264" y="0"/>
                      <a:pt x="1537" y="72"/>
                      <a:pt x="1537" y="72"/>
                    </a:cubicBezTo>
                    <a:lnTo>
                      <a:pt x="1537" y="50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13</a:t>
            </a:fld>
            <a:endParaRPr lang="de-DE" altLang="ja-JP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>
                <a:latin typeface="+mn-ea"/>
                <a:ea typeface="+mn-ea"/>
              </a:rPr>
              <a:t>AppL</a:t>
            </a:r>
            <a:r>
              <a:rPr lang="zh-CN" altLang="en-US" dirty="0">
                <a:latin typeface="+mn-ea"/>
                <a:ea typeface="+mn-ea"/>
              </a:rPr>
              <a:t>概述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0"/>
            <a:ext cx="8796213" cy="5583385"/>
          </a:xfrm>
        </p:spPr>
        <p:txBody>
          <a:bodyPr/>
          <a:lstStyle/>
          <a:p>
            <a:r>
              <a:rPr kumimoji="1" lang="en-US" altLang="zh-CN" sz="2000" dirty="0" err="1">
                <a:latin typeface="微软雅黑"/>
                <a:ea typeface="微软雅黑"/>
                <a:cs typeface="Arial"/>
              </a:rPr>
              <a:t>AppL</a:t>
            </a:r>
            <a:r>
              <a:rPr kumimoji="1" lang="zh-CN" altLang="en-US" sz="2000" dirty="0">
                <a:latin typeface="微软雅黑"/>
                <a:ea typeface="微软雅黑"/>
                <a:cs typeface="Arial"/>
              </a:rPr>
              <a:t>组成</a:t>
            </a:r>
            <a:endParaRPr kumimoji="1" lang="en-US" altLang="zh-CN" sz="2000" dirty="0">
              <a:latin typeface="微软雅黑"/>
              <a:ea typeface="微软雅黑"/>
              <a:cs typeface="Arial"/>
            </a:endParaRPr>
          </a:p>
          <a:p>
            <a:pPr lvl="1"/>
            <a:r>
              <a:rPr lang="zh-CN" altLang="en-US" sz="1600" dirty="0">
                <a:latin typeface="微软雅黑"/>
                <a:ea typeface="微软雅黑"/>
                <a:cs typeface="Arial"/>
              </a:rPr>
              <a:t>应用软件组件（</a:t>
            </a:r>
            <a:r>
              <a:rPr lang="en-US" altLang="zh-CN" sz="1600" dirty="0">
                <a:latin typeface="微软雅黑"/>
                <a:ea typeface="微软雅黑"/>
                <a:cs typeface="Arial"/>
              </a:rPr>
              <a:t>SWC</a:t>
            </a:r>
            <a:r>
              <a:rPr lang="zh-CN" altLang="en-US" sz="1600" dirty="0">
                <a:latin typeface="微软雅黑"/>
                <a:ea typeface="微软雅黑"/>
                <a:cs typeface="Arial"/>
              </a:rPr>
              <a:t>）</a:t>
            </a:r>
            <a:endParaRPr lang="en-US" altLang="zh-CN" sz="1600" dirty="0">
              <a:latin typeface="微软雅黑"/>
              <a:ea typeface="微软雅黑"/>
              <a:cs typeface="Arial"/>
            </a:endParaRPr>
          </a:p>
          <a:p>
            <a:pPr lvl="1"/>
            <a:r>
              <a:rPr kumimoji="1" lang="en-US" altLang="zh-CN" sz="1600" dirty="0" err="1">
                <a:latin typeface="微软雅黑"/>
                <a:ea typeface="微软雅黑"/>
                <a:cs typeface="Arial"/>
              </a:rPr>
              <a:t>AutoSAR</a:t>
            </a:r>
            <a:r>
              <a:rPr kumimoji="1" lang="zh-CN" altLang="en-US" sz="1600" dirty="0">
                <a:latin typeface="微软雅黑"/>
                <a:ea typeface="微软雅黑"/>
                <a:cs typeface="Arial"/>
              </a:rPr>
              <a:t>接口（</a:t>
            </a:r>
            <a:r>
              <a:rPr kumimoji="1" lang="en-US" altLang="zh-CN" sz="1600" dirty="0">
                <a:latin typeface="微软雅黑"/>
                <a:ea typeface="微软雅黑"/>
                <a:cs typeface="Arial"/>
              </a:rPr>
              <a:t>Ports</a:t>
            </a:r>
            <a:r>
              <a:rPr kumimoji="1" lang="zh-CN" altLang="en-US" sz="1600" dirty="0">
                <a:latin typeface="微软雅黑"/>
                <a:ea typeface="微软雅黑"/>
                <a:cs typeface="Arial"/>
              </a:rPr>
              <a:t>）和连接器（</a:t>
            </a:r>
            <a:r>
              <a:rPr kumimoji="1" lang="en-US" altLang="zh-CN" sz="1600" dirty="0">
                <a:latin typeface="微软雅黑"/>
                <a:ea typeface="微软雅黑"/>
                <a:cs typeface="Arial"/>
              </a:rPr>
              <a:t>Connector</a:t>
            </a:r>
            <a:r>
              <a:rPr kumimoji="1" lang="zh-CN" altLang="en-US" sz="1600" dirty="0">
                <a:latin typeface="微软雅黑"/>
                <a:ea typeface="微软雅黑"/>
                <a:cs typeface="Arial"/>
              </a:rPr>
              <a:t>，连接线）</a:t>
            </a:r>
            <a:endParaRPr kumimoji="1" lang="en-US" altLang="zh-CN" sz="1600" dirty="0">
              <a:latin typeface="微软雅黑"/>
              <a:ea typeface="微软雅黑"/>
              <a:cs typeface="Arial"/>
            </a:endParaRPr>
          </a:p>
          <a:p>
            <a:pPr lvl="1"/>
            <a:r>
              <a:rPr lang="zh-CN" altLang="en-US" sz="1600" dirty="0">
                <a:latin typeface="微软雅黑"/>
                <a:ea typeface="微软雅黑"/>
                <a:cs typeface="Arial"/>
              </a:rPr>
              <a:t>可运行实体（</a:t>
            </a:r>
            <a:r>
              <a:rPr lang="en-US" altLang="zh-CN" sz="1600" dirty="0">
                <a:latin typeface="微软雅黑"/>
                <a:ea typeface="微软雅黑"/>
                <a:cs typeface="Arial"/>
              </a:rPr>
              <a:t>Runnable</a:t>
            </a:r>
            <a:r>
              <a:rPr lang="zh-CN" altLang="en-US" sz="1600" dirty="0">
                <a:latin typeface="微软雅黑"/>
                <a:ea typeface="微软雅黑"/>
                <a:cs typeface="Arial"/>
              </a:rPr>
              <a:t>）</a:t>
            </a:r>
            <a:endParaRPr lang="en-US" altLang="zh-CN" sz="1600" dirty="0">
              <a:latin typeface="微软雅黑"/>
              <a:ea typeface="微软雅黑"/>
              <a:cs typeface="Arial"/>
            </a:endParaRPr>
          </a:p>
          <a:p>
            <a:pPr marL="338137" lvl="1" indent="0">
              <a:buNone/>
            </a:pPr>
            <a:endParaRPr lang="en-US" altLang="zh-CN" sz="1600" dirty="0">
              <a:latin typeface="微软雅黑"/>
              <a:ea typeface="微软雅黑"/>
              <a:cs typeface="Arial"/>
            </a:endParaRPr>
          </a:p>
          <a:p>
            <a:pPr marL="338137" lvl="1" indent="0">
              <a:buNone/>
            </a:pPr>
            <a:endParaRPr lang="en-US" altLang="zh-CN" sz="1600" dirty="0">
              <a:latin typeface="微软雅黑"/>
              <a:ea typeface="微软雅黑"/>
              <a:cs typeface="Arial"/>
            </a:endParaRPr>
          </a:p>
          <a:p>
            <a:pPr marL="290513" lvl="1" indent="-290513">
              <a:buClr>
                <a:srgbClr val="A30B1A"/>
              </a:buClr>
            </a:pPr>
            <a:r>
              <a:rPr lang="en-US" altLang="ja-JP" dirty="0">
                <a:latin typeface="微软雅黑"/>
                <a:ea typeface="微软雅黑"/>
                <a:cs typeface="Arial"/>
              </a:rPr>
              <a:t>SWC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的通信</a:t>
            </a:r>
            <a:endParaRPr lang="en-US" altLang="zh-CN" dirty="0">
              <a:latin typeface="微软雅黑"/>
              <a:ea typeface="微软雅黑"/>
              <a:cs typeface="Arial"/>
            </a:endParaRPr>
          </a:p>
          <a:p>
            <a:pPr lvl="1"/>
            <a:r>
              <a:rPr lang="en-US" altLang="ja-JP" sz="1600" dirty="0">
                <a:latin typeface="微软雅黑"/>
                <a:ea typeface="微软雅黑"/>
                <a:cs typeface="Arial"/>
              </a:rPr>
              <a:t> </a:t>
            </a:r>
            <a:r>
              <a:rPr lang="en-US" altLang="zh-CN" sz="1600" dirty="0">
                <a:latin typeface="微软雅黑"/>
                <a:ea typeface="微软雅黑"/>
                <a:cs typeface="Arial"/>
              </a:rPr>
              <a:t>SWC</a:t>
            </a:r>
            <a:r>
              <a:rPr lang="zh-CN" altLang="en-US" sz="1600" dirty="0">
                <a:latin typeface="微软雅黑"/>
                <a:ea typeface="微软雅黑"/>
                <a:cs typeface="Arial"/>
              </a:rPr>
              <a:t>之间的通信通过应用软件层外进行，称之为虚拟功能总线</a:t>
            </a:r>
            <a:r>
              <a:rPr lang="en-US" altLang="zh-CN" sz="1600" dirty="0">
                <a:latin typeface="微软雅黑"/>
                <a:ea typeface="微软雅黑"/>
                <a:cs typeface="Arial"/>
              </a:rPr>
              <a:t>(VFB)</a:t>
            </a:r>
          </a:p>
          <a:p>
            <a:pPr lvl="1"/>
            <a:r>
              <a:rPr lang="zh-CN" altLang="en-US" sz="1600" dirty="0">
                <a:latin typeface="微软雅黑"/>
                <a:ea typeface="微软雅黑"/>
                <a:cs typeface="Arial"/>
              </a:rPr>
              <a:t>在片内就是通过</a:t>
            </a:r>
            <a:r>
              <a:rPr lang="en-US" altLang="zh-CN" sz="1600" dirty="0">
                <a:latin typeface="微软雅黑"/>
                <a:ea typeface="微软雅黑"/>
                <a:cs typeface="Arial"/>
              </a:rPr>
              <a:t>RTE</a:t>
            </a:r>
            <a:r>
              <a:rPr lang="zh-CN" altLang="en-US" sz="1600" dirty="0">
                <a:latin typeface="微软雅黑"/>
                <a:ea typeface="微软雅黑"/>
                <a:cs typeface="Arial"/>
              </a:rPr>
              <a:t>通信，一个</a:t>
            </a:r>
            <a:r>
              <a:rPr lang="en-US" altLang="zh-CN" sz="1600" dirty="0">
                <a:latin typeface="微软雅黑"/>
                <a:ea typeface="微软雅黑"/>
                <a:cs typeface="Arial"/>
              </a:rPr>
              <a:t>SWC</a:t>
            </a:r>
            <a:r>
              <a:rPr lang="zh-CN" altLang="en-US" sz="1600" dirty="0">
                <a:latin typeface="微软雅黑"/>
                <a:ea typeface="微软雅黑"/>
                <a:cs typeface="Arial"/>
              </a:rPr>
              <a:t>可以理解成一个</a:t>
            </a:r>
            <a:r>
              <a:rPr lang="en-US" altLang="zh-CN" sz="1600" dirty="0">
                <a:latin typeface="微软雅黑"/>
                <a:ea typeface="微软雅黑"/>
                <a:cs typeface="Arial"/>
              </a:rPr>
              <a:t>.c</a:t>
            </a:r>
            <a:r>
              <a:rPr lang="zh-CN" altLang="en-US" sz="1600" dirty="0">
                <a:latin typeface="微软雅黑"/>
                <a:ea typeface="微软雅黑"/>
                <a:cs typeface="Arial"/>
              </a:rPr>
              <a:t>文件，</a:t>
            </a:r>
            <a:r>
              <a:rPr lang="en-US" altLang="zh-CN" sz="1600" dirty="0">
                <a:latin typeface="微软雅黑"/>
                <a:ea typeface="微软雅黑"/>
                <a:cs typeface="Arial"/>
              </a:rPr>
              <a:t>c</a:t>
            </a:r>
            <a:r>
              <a:rPr lang="zh-CN" altLang="en-US" sz="1600" dirty="0">
                <a:latin typeface="微软雅黑"/>
                <a:ea typeface="微软雅黑"/>
                <a:cs typeface="Arial"/>
              </a:rPr>
              <a:t>文件之间通信通过全局变量。可以把</a:t>
            </a:r>
            <a:r>
              <a:rPr lang="en-US" altLang="zh-CN" sz="1600" dirty="0">
                <a:latin typeface="微软雅黑"/>
                <a:ea typeface="微软雅黑"/>
                <a:cs typeface="Arial"/>
              </a:rPr>
              <a:t>ECU</a:t>
            </a:r>
            <a:r>
              <a:rPr lang="zh-CN" altLang="en-US" sz="1600" dirty="0">
                <a:latin typeface="微软雅黑"/>
                <a:ea typeface="微软雅黑"/>
                <a:cs typeface="Arial"/>
              </a:rPr>
              <a:t>内部</a:t>
            </a:r>
            <a:r>
              <a:rPr lang="en-US" altLang="zh-CN" sz="1600" dirty="0">
                <a:latin typeface="微软雅黑"/>
                <a:ea typeface="微软雅黑"/>
                <a:cs typeface="Arial"/>
              </a:rPr>
              <a:t>SWC</a:t>
            </a:r>
            <a:r>
              <a:rPr lang="zh-CN" altLang="en-US" sz="1600" dirty="0">
                <a:latin typeface="微软雅黑"/>
                <a:ea typeface="微软雅黑"/>
                <a:cs typeface="Arial"/>
              </a:rPr>
              <a:t>的通信暂且想象成全局变量。</a:t>
            </a:r>
            <a:endParaRPr lang="en-US" altLang="zh-CN" sz="1600" dirty="0">
              <a:latin typeface="微软雅黑"/>
              <a:ea typeface="微软雅黑"/>
              <a:cs typeface="Arial"/>
            </a:endParaRPr>
          </a:p>
          <a:p>
            <a:pPr lvl="1"/>
            <a:r>
              <a:rPr lang="zh-CN" altLang="en-US" sz="1600" dirty="0">
                <a:latin typeface="微软雅黑"/>
                <a:ea typeface="微软雅黑"/>
                <a:cs typeface="Arial"/>
              </a:rPr>
              <a:t>在片外就是通过片外总线通信（</a:t>
            </a:r>
            <a:r>
              <a:rPr lang="en-US" altLang="zh-CN" sz="1600" dirty="0">
                <a:latin typeface="微软雅黑"/>
                <a:ea typeface="微软雅黑"/>
                <a:cs typeface="Arial"/>
              </a:rPr>
              <a:t>CAN bus</a:t>
            </a:r>
            <a:r>
              <a:rPr lang="zh-CN" altLang="en-US" sz="1600" dirty="0">
                <a:latin typeface="微软雅黑"/>
                <a:ea typeface="微软雅黑"/>
                <a:cs typeface="Arial"/>
              </a:rPr>
              <a:t>）</a:t>
            </a:r>
            <a:endParaRPr lang="en-US" altLang="zh-CN" sz="1600" dirty="0">
              <a:latin typeface="微软雅黑"/>
              <a:ea typeface="微软雅黑"/>
              <a:cs typeface="Arial"/>
            </a:endParaRPr>
          </a:p>
          <a:p>
            <a:pPr lvl="1"/>
            <a:endParaRPr lang="en-US" altLang="zh-CN" sz="1600" dirty="0">
              <a:latin typeface="微软雅黑"/>
              <a:ea typeface="微软雅黑"/>
              <a:cs typeface="Arial"/>
            </a:endParaRPr>
          </a:p>
          <a:p>
            <a:pPr marL="290513" lvl="1" indent="-290513">
              <a:buClr>
                <a:srgbClr val="A30B1A"/>
              </a:buClr>
            </a:pPr>
            <a:r>
              <a:rPr lang="en-US" altLang="ja-JP" dirty="0">
                <a:latin typeface="微软雅黑"/>
                <a:ea typeface="微软雅黑"/>
                <a:cs typeface="Arial"/>
              </a:rPr>
              <a:t>SWC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的分配</a:t>
            </a:r>
            <a:endParaRPr lang="en-US" altLang="zh-CN" dirty="0">
              <a:latin typeface="微软雅黑"/>
              <a:ea typeface="微软雅黑"/>
              <a:cs typeface="Arial"/>
            </a:endParaRPr>
          </a:p>
          <a:p>
            <a:pPr lvl="1"/>
            <a:endParaRPr lang="en-US" altLang="zh-CN" sz="1600" dirty="0">
              <a:latin typeface="微软雅黑"/>
              <a:ea typeface="微软雅黑"/>
              <a:cs typeface="Arial"/>
            </a:endParaRPr>
          </a:p>
          <a:p>
            <a:pPr marL="290513" lvl="1" indent="-290513">
              <a:buClr>
                <a:srgbClr val="A30B1A"/>
              </a:buClr>
            </a:pPr>
            <a:endParaRPr lang="en-US" altLang="zh-CN" dirty="0">
              <a:latin typeface="微软雅黑"/>
              <a:ea typeface="微软雅黑"/>
              <a:cs typeface="Arial"/>
            </a:endParaRPr>
          </a:p>
          <a:p>
            <a:pPr marL="338137" lvl="1" indent="0">
              <a:buNone/>
            </a:pPr>
            <a:endParaRPr lang="en-US" altLang="zh-CN" sz="1600" dirty="0">
              <a:latin typeface="微软雅黑"/>
              <a:ea typeface="微软雅黑"/>
              <a:cs typeface="Arial"/>
            </a:endParaRPr>
          </a:p>
          <a:p>
            <a:pPr marL="338137" lvl="1" indent="0">
              <a:buNone/>
            </a:pPr>
            <a:endParaRPr lang="en-US" altLang="zh-CN" sz="1600" dirty="0">
              <a:latin typeface="微软雅黑"/>
              <a:ea typeface="微软雅黑"/>
              <a:cs typeface="Arial"/>
            </a:endParaRPr>
          </a:p>
          <a:p>
            <a:endParaRPr kumimoji="1" lang="ja-JP" altLang="en-US" sz="2000" dirty="0">
              <a:latin typeface="+mn-ea"/>
              <a:ea typeface="+mn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360143-CD66-4E30-ADB4-25DF2862B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4376777"/>
            <a:ext cx="5688632" cy="223114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55A51B1-5FBD-456C-94E9-1A00724C1A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832" y="1916832"/>
            <a:ext cx="6002586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484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基本概念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0"/>
            <a:ext cx="5483845" cy="5727402"/>
          </a:xfrm>
        </p:spPr>
        <p:txBody>
          <a:bodyPr/>
          <a:lstStyle/>
          <a:p>
            <a:r>
              <a:rPr lang="en-US" altLang="ja-JP" sz="1800" dirty="0">
                <a:latin typeface="微软雅黑"/>
                <a:ea typeface="微软雅黑"/>
                <a:cs typeface="Arial"/>
              </a:rPr>
              <a:t>AUTOSAR – </a:t>
            </a:r>
            <a:r>
              <a:rPr lang="en-US" altLang="ja-JP" sz="1800" dirty="0" err="1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AUT</a:t>
            </a:r>
            <a:r>
              <a:rPr lang="en-US" altLang="ja-JP" sz="1800" dirty="0" err="1">
                <a:latin typeface="微软雅黑"/>
                <a:ea typeface="微软雅黑"/>
                <a:cs typeface="Arial"/>
              </a:rPr>
              <a:t>omotive</a:t>
            </a:r>
            <a:r>
              <a:rPr lang="en-US" altLang="ja-JP" sz="1800" dirty="0">
                <a:latin typeface="微软雅黑"/>
                <a:ea typeface="微软雅黑"/>
                <a:cs typeface="Arial"/>
              </a:rPr>
              <a:t> </a:t>
            </a:r>
            <a:r>
              <a:rPr lang="en-US" altLang="ja-JP" sz="1800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O</a:t>
            </a:r>
            <a:r>
              <a:rPr lang="en-US" altLang="ja-JP" sz="1800" dirty="0">
                <a:latin typeface="微软雅黑"/>
                <a:ea typeface="微软雅黑"/>
                <a:cs typeface="Arial"/>
              </a:rPr>
              <a:t>pen </a:t>
            </a:r>
            <a:r>
              <a:rPr lang="en-US" altLang="ja-JP" sz="1800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S</a:t>
            </a:r>
            <a:r>
              <a:rPr lang="en-US" altLang="ja-JP" sz="1800" dirty="0">
                <a:latin typeface="微软雅黑"/>
                <a:ea typeface="微软雅黑"/>
                <a:cs typeface="Arial"/>
              </a:rPr>
              <a:t>ystems </a:t>
            </a:r>
            <a:r>
              <a:rPr lang="en-US" altLang="ja-JP" sz="1800" dirty="0">
                <a:solidFill>
                  <a:srgbClr val="FF0000"/>
                </a:solidFill>
                <a:latin typeface="微软雅黑"/>
                <a:ea typeface="微软雅黑"/>
                <a:cs typeface="Arial"/>
              </a:rPr>
              <a:t>Ar</a:t>
            </a:r>
            <a:r>
              <a:rPr lang="en-US" altLang="ja-JP" sz="1800" dirty="0">
                <a:latin typeface="微软雅黑"/>
                <a:ea typeface="微软雅黑"/>
                <a:cs typeface="Arial"/>
              </a:rPr>
              <a:t>chitecture</a:t>
            </a:r>
            <a:r>
              <a:rPr lang="ja-JP" altLang="en-US" sz="1800" dirty="0">
                <a:latin typeface="微软雅黑"/>
                <a:ea typeface="微软雅黑"/>
                <a:cs typeface="Arial"/>
              </a:rPr>
              <a:t>汽车开放系统架构，由汽车制造商，电子和软件供应商以及工具供应商共同开发的中间件和系统级标准</a:t>
            </a:r>
            <a:endParaRPr lang="en-US" altLang="ja-JP" sz="1800" dirty="0">
              <a:latin typeface="微软雅黑"/>
              <a:ea typeface="微软雅黑"/>
              <a:cs typeface="Arial"/>
            </a:endParaRPr>
          </a:p>
          <a:p>
            <a:r>
              <a:rPr lang="en-US" altLang="zh-CN" sz="1800" dirty="0">
                <a:latin typeface="微软雅黑"/>
                <a:ea typeface="微软雅黑"/>
                <a:cs typeface="Arial"/>
              </a:rPr>
              <a:t>ECU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软件的</a:t>
            </a:r>
            <a:r>
              <a:rPr lang="en-US" altLang="zh-CN" sz="1800" dirty="0">
                <a:latin typeface="微软雅黑"/>
                <a:ea typeface="微软雅黑"/>
                <a:cs typeface="Arial"/>
              </a:rPr>
              <a:t>AUTOSAR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分层架构</a:t>
            </a:r>
            <a:endParaRPr lang="en-US" altLang="zh-CN" sz="1800" dirty="0">
              <a:latin typeface="微软雅黑"/>
              <a:ea typeface="微软雅黑"/>
              <a:cs typeface="Arial"/>
            </a:endParaRPr>
          </a:p>
          <a:p>
            <a:pPr lvl="1"/>
            <a:r>
              <a:rPr lang="zh-CN" altLang="en-US" sz="1400" dirty="0">
                <a:latin typeface="微软雅黑"/>
                <a:ea typeface="微软雅黑"/>
                <a:cs typeface="Arial"/>
              </a:rPr>
              <a:t>应用层</a:t>
            </a:r>
            <a:endParaRPr lang="en-US" altLang="zh-CN" sz="1400" dirty="0">
              <a:latin typeface="微软雅黑"/>
              <a:ea typeface="微软雅黑"/>
              <a:cs typeface="Arial"/>
            </a:endParaRPr>
          </a:p>
          <a:p>
            <a:pPr lvl="1"/>
            <a:r>
              <a:rPr lang="en-US" altLang="zh-CN" sz="1400" dirty="0">
                <a:latin typeface="微软雅黑"/>
                <a:ea typeface="微软雅黑"/>
                <a:cs typeface="Arial"/>
              </a:rPr>
              <a:t>VFB</a:t>
            </a:r>
            <a:r>
              <a:rPr lang="zh-CN" altLang="en-US" sz="1400" dirty="0">
                <a:latin typeface="微软雅黑"/>
                <a:ea typeface="微软雅黑"/>
                <a:cs typeface="Arial"/>
              </a:rPr>
              <a:t>与</a:t>
            </a:r>
            <a:r>
              <a:rPr lang="en-US" altLang="zh-CN" sz="1400" dirty="0">
                <a:latin typeface="微软雅黑"/>
                <a:ea typeface="微软雅黑"/>
                <a:cs typeface="Arial"/>
              </a:rPr>
              <a:t>RTE</a:t>
            </a:r>
            <a:r>
              <a:rPr lang="zh-CN" altLang="en-US" sz="1400" dirty="0">
                <a:latin typeface="微软雅黑"/>
                <a:ea typeface="微软雅黑"/>
                <a:cs typeface="Arial"/>
              </a:rPr>
              <a:t>层</a:t>
            </a:r>
            <a:endParaRPr lang="en-US" altLang="zh-CN" sz="1400" dirty="0">
              <a:latin typeface="微软雅黑"/>
              <a:ea typeface="微软雅黑"/>
              <a:cs typeface="Arial"/>
            </a:endParaRPr>
          </a:p>
          <a:p>
            <a:pPr lvl="1"/>
            <a:r>
              <a:rPr lang="zh-CN" altLang="en-US" sz="1400" dirty="0">
                <a:latin typeface="微软雅黑"/>
                <a:ea typeface="微软雅黑"/>
                <a:cs typeface="Arial"/>
              </a:rPr>
              <a:t>基础软件</a:t>
            </a:r>
            <a:r>
              <a:rPr lang="en-US" altLang="zh-CN" sz="1400" dirty="0">
                <a:latin typeface="微软雅黑"/>
                <a:ea typeface="微软雅黑"/>
                <a:cs typeface="Arial"/>
              </a:rPr>
              <a:t>(BSW)</a:t>
            </a:r>
          </a:p>
          <a:p>
            <a:r>
              <a:rPr lang="zh-CN" altLang="en-US" sz="1800" dirty="0">
                <a:latin typeface="微软雅黑"/>
                <a:ea typeface="微软雅黑"/>
                <a:cs typeface="Arial"/>
              </a:rPr>
              <a:t>应用层 </a:t>
            </a:r>
            <a:r>
              <a:rPr lang="en-US" altLang="ja-JP" sz="1800" dirty="0">
                <a:latin typeface="微软雅黑"/>
                <a:ea typeface="微软雅黑"/>
                <a:cs typeface="Arial"/>
              </a:rPr>
              <a:t>– 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由各种软件组件组成</a:t>
            </a:r>
            <a:endParaRPr lang="en-US" altLang="zh-CN" sz="1800" dirty="0">
              <a:latin typeface="微软雅黑"/>
              <a:ea typeface="微软雅黑"/>
              <a:cs typeface="Arial"/>
            </a:endParaRPr>
          </a:p>
          <a:p>
            <a:r>
              <a:rPr lang="zh-CN" altLang="en-US" sz="1800" dirty="0">
                <a:latin typeface="微软雅黑"/>
                <a:ea typeface="微软雅黑"/>
                <a:cs typeface="Arial"/>
              </a:rPr>
              <a:t>软件组件 </a:t>
            </a:r>
            <a:r>
              <a:rPr lang="en-US" altLang="ja-JP" sz="1800" dirty="0">
                <a:latin typeface="微软雅黑"/>
                <a:ea typeface="微软雅黑"/>
                <a:cs typeface="Arial"/>
              </a:rPr>
              <a:t>– </a:t>
            </a:r>
            <a:r>
              <a:rPr lang="en-US" altLang="zh-CN" sz="1800" dirty="0">
                <a:latin typeface="微软雅黑"/>
                <a:ea typeface="微软雅黑"/>
                <a:cs typeface="Arial"/>
              </a:rPr>
              <a:t>Software Component, SWC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，封装了部分或者全部汽车电子功能的模块。软件组件包括了其具体的功能实现以及与对应的描述。各个软件组件通过虚拟功能总线进行交互，从而形成一个</a:t>
            </a:r>
            <a:r>
              <a:rPr lang="en-US" altLang="zh-CN" sz="1800" dirty="0" err="1">
                <a:latin typeface="微软雅黑"/>
                <a:ea typeface="微软雅黑"/>
                <a:cs typeface="Arial"/>
              </a:rPr>
              <a:t>autosar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应用软件</a:t>
            </a:r>
            <a:r>
              <a:rPr lang="en-US" altLang="zh-CN" sz="1800" dirty="0">
                <a:latin typeface="微软雅黑"/>
                <a:ea typeface="微软雅黑"/>
                <a:cs typeface="Arial"/>
              </a:rPr>
              <a:t> </a:t>
            </a:r>
            <a:endParaRPr lang="en-US" altLang="zh-CN" sz="1400" dirty="0">
              <a:latin typeface="微软雅黑"/>
              <a:ea typeface="微软雅黑"/>
              <a:cs typeface="Arial"/>
            </a:endParaRPr>
          </a:p>
          <a:p>
            <a:pPr marL="290513" lvl="1" indent="-290513">
              <a:buClr>
                <a:srgbClr val="A30B1A"/>
              </a:buClr>
            </a:pPr>
            <a:r>
              <a:rPr lang="en-US" altLang="zh-CN" sz="1800" dirty="0">
                <a:latin typeface="微软雅黑"/>
                <a:ea typeface="微软雅黑"/>
                <a:cs typeface="Arial"/>
              </a:rPr>
              <a:t>VFB</a:t>
            </a:r>
            <a:r>
              <a:rPr lang="en-US" altLang="ja-JP" sz="1800" dirty="0">
                <a:latin typeface="微软雅黑"/>
                <a:ea typeface="微软雅黑"/>
                <a:cs typeface="Arial"/>
              </a:rPr>
              <a:t> – 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所有的</a:t>
            </a:r>
            <a:r>
              <a:rPr lang="en-US" altLang="zh-CN" sz="1800" dirty="0">
                <a:latin typeface="微软雅黑"/>
                <a:ea typeface="微软雅黑"/>
                <a:cs typeface="Arial"/>
              </a:rPr>
              <a:t>Component (ASWC,ECU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抽象</a:t>
            </a:r>
            <a:r>
              <a:rPr lang="en-US" altLang="zh-CN" sz="1800" dirty="0">
                <a:latin typeface="微软雅黑"/>
                <a:ea typeface="微软雅黑"/>
                <a:cs typeface="Arial"/>
              </a:rPr>
              <a:t>,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服务</a:t>
            </a:r>
            <a:r>
              <a:rPr lang="en-US" altLang="zh-CN" sz="1800" dirty="0">
                <a:latin typeface="微软雅黑"/>
                <a:ea typeface="微软雅黑"/>
                <a:cs typeface="Arial"/>
              </a:rPr>
              <a:t>,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复杂驱动</a:t>
            </a:r>
            <a:r>
              <a:rPr lang="en-US" altLang="zh-CN" sz="1800" dirty="0">
                <a:latin typeface="微软雅黑"/>
                <a:ea typeface="微软雅黑"/>
                <a:cs typeface="Arial"/>
              </a:rPr>
              <a:t>)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之间的通信组成了</a:t>
            </a:r>
            <a:r>
              <a:rPr lang="en-US" altLang="zh-CN" sz="1800" dirty="0">
                <a:latin typeface="微软雅黑"/>
                <a:ea typeface="微软雅黑"/>
                <a:cs typeface="Arial"/>
              </a:rPr>
              <a:t>VFB</a:t>
            </a:r>
            <a:endParaRPr lang="en-US" altLang="ja-JP" sz="1800" dirty="0">
              <a:latin typeface="微软雅黑"/>
              <a:ea typeface="微软雅黑"/>
              <a:cs typeface="Arial"/>
            </a:endParaRPr>
          </a:p>
          <a:p>
            <a:r>
              <a:rPr lang="en-US" altLang="zh-CN" sz="1800" dirty="0">
                <a:latin typeface="微软雅黑"/>
                <a:ea typeface="微软雅黑"/>
                <a:cs typeface="Arial"/>
              </a:rPr>
              <a:t>RTE</a:t>
            </a:r>
            <a:r>
              <a:rPr lang="en-US" altLang="ja-JP" sz="1800" dirty="0">
                <a:latin typeface="微软雅黑"/>
                <a:ea typeface="微软雅黑"/>
                <a:cs typeface="Arial"/>
              </a:rPr>
              <a:t> – 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提供基础的通信服务，支持</a:t>
            </a:r>
            <a:r>
              <a:rPr lang="en-US" altLang="zh-CN" sz="1800" dirty="0">
                <a:latin typeface="微软雅黑"/>
                <a:ea typeface="微软雅黑"/>
                <a:cs typeface="Arial"/>
              </a:rPr>
              <a:t>SWC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之间和</a:t>
            </a:r>
            <a:r>
              <a:rPr lang="en-US" altLang="zh-CN" sz="1800" dirty="0">
                <a:latin typeface="微软雅黑"/>
                <a:ea typeface="微软雅黑"/>
                <a:cs typeface="Arial"/>
              </a:rPr>
              <a:t>SWC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到</a:t>
            </a:r>
            <a:r>
              <a:rPr lang="en-US" altLang="zh-CN" sz="1800" dirty="0">
                <a:latin typeface="微软雅黑"/>
                <a:ea typeface="微软雅黑"/>
                <a:cs typeface="Arial"/>
              </a:rPr>
              <a:t>BSW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的通信</a:t>
            </a:r>
            <a:r>
              <a:rPr lang="en-US" altLang="zh-CN" sz="1800" dirty="0">
                <a:latin typeface="微软雅黑"/>
                <a:ea typeface="微软雅黑"/>
                <a:cs typeface="Arial"/>
              </a:rPr>
              <a:t>(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程序调用，总线通信</a:t>
            </a:r>
            <a:r>
              <a:rPr lang="en-US" altLang="zh-CN" sz="1800" dirty="0">
                <a:latin typeface="微软雅黑"/>
                <a:ea typeface="微软雅黑"/>
                <a:cs typeface="Arial"/>
              </a:rPr>
              <a:t>)</a:t>
            </a:r>
          </a:p>
          <a:p>
            <a:r>
              <a:rPr lang="en-US" altLang="zh-CN" sz="1800" dirty="0">
                <a:latin typeface="微软雅黑"/>
                <a:ea typeface="微软雅黑"/>
                <a:cs typeface="Arial"/>
              </a:rPr>
              <a:t>BSW-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服务层，</a:t>
            </a:r>
            <a:r>
              <a:rPr lang="en-US" altLang="zh-CN" sz="1800" dirty="0">
                <a:latin typeface="微软雅黑"/>
                <a:ea typeface="微软雅黑"/>
                <a:cs typeface="Arial"/>
              </a:rPr>
              <a:t>ECU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抽象层，硬件抽象层，复杂驱动</a:t>
            </a:r>
            <a:endParaRPr lang="en-US" altLang="ja-JP" sz="1800" dirty="0">
              <a:latin typeface="微软雅黑"/>
              <a:ea typeface="微软雅黑"/>
              <a:cs typeface="Arial"/>
            </a:endParaRPr>
          </a:p>
          <a:p>
            <a:endParaRPr kumimoji="1" lang="en-US" altLang="ja-JP" sz="1800" dirty="0">
              <a:latin typeface="+mn-ea"/>
              <a:ea typeface="+mn-ea"/>
            </a:endParaRPr>
          </a:p>
          <a:p>
            <a:endParaRPr kumimoji="1" lang="en-US" altLang="ja-JP" sz="1800" dirty="0">
              <a:latin typeface="+mn-ea"/>
              <a:ea typeface="+mn-ea"/>
            </a:endParaRPr>
          </a:p>
          <a:p>
            <a:endParaRPr lang="en-US" altLang="ja-JP" sz="1800" dirty="0">
              <a:latin typeface="+mn-ea"/>
              <a:ea typeface="+mn-ea"/>
            </a:endParaRPr>
          </a:p>
          <a:p>
            <a:endParaRPr kumimoji="1" lang="en-US" altLang="ja-JP" sz="1800" dirty="0">
              <a:latin typeface="+mn-ea"/>
              <a:ea typeface="+mn-ea"/>
            </a:endParaRPr>
          </a:p>
          <a:p>
            <a:endParaRPr lang="en-US" altLang="ja-JP" sz="1800" dirty="0">
              <a:latin typeface="+mn-ea"/>
              <a:ea typeface="+mn-ea"/>
            </a:endParaRPr>
          </a:p>
          <a:p>
            <a:endParaRPr kumimoji="1" lang="en-US" altLang="ja-JP" sz="1800" dirty="0">
              <a:latin typeface="+mn-ea"/>
              <a:ea typeface="+mn-ea"/>
            </a:endParaRPr>
          </a:p>
          <a:p>
            <a:endParaRPr lang="en-US" altLang="ja-JP" sz="1800" dirty="0">
              <a:latin typeface="+mn-ea"/>
              <a:ea typeface="+mn-ea"/>
            </a:endParaRPr>
          </a:p>
          <a:p>
            <a:endParaRPr kumimoji="1" lang="en-US" altLang="ja-JP" sz="1800" dirty="0">
              <a:latin typeface="+mn-ea"/>
              <a:ea typeface="+mn-ea"/>
            </a:endParaRPr>
          </a:p>
          <a:p>
            <a:endParaRPr lang="en-US" altLang="ja-JP" sz="1800" dirty="0">
              <a:latin typeface="+mn-ea"/>
              <a:ea typeface="+mn-ea"/>
            </a:endParaRPr>
          </a:p>
          <a:p>
            <a:endParaRPr kumimoji="1" lang="en-US" altLang="ja-JP" sz="1800" dirty="0">
              <a:latin typeface="+mn-ea"/>
              <a:ea typeface="+mn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32E5AB9-14D7-41B1-B417-044CDB6C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980729"/>
            <a:ext cx="3434057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5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n-ea"/>
                <a:ea typeface="+mn-ea"/>
              </a:rPr>
              <a:t>AUTOSAR</a:t>
            </a:r>
            <a:r>
              <a:rPr lang="zh-CN" altLang="en-US" dirty="0">
                <a:latin typeface="+mn-ea"/>
                <a:ea typeface="+mn-ea"/>
              </a:rPr>
              <a:t>体系结构及开发流程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0"/>
            <a:ext cx="8796213" cy="5583385"/>
          </a:xfrm>
        </p:spPr>
        <p:txBody>
          <a:bodyPr/>
          <a:lstStyle/>
          <a:p>
            <a:r>
              <a:rPr lang="en-US" altLang="ja-JP" sz="2000" dirty="0" err="1">
                <a:latin typeface="微软雅黑"/>
                <a:ea typeface="微软雅黑"/>
                <a:cs typeface="Arial"/>
              </a:rPr>
              <a:t>AutoSar</a:t>
            </a:r>
            <a:r>
              <a:rPr lang="ja-JP" altLang="en-US" sz="2000" dirty="0">
                <a:latin typeface="微软雅黑"/>
                <a:ea typeface="微软雅黑"/>
                <a:cs typeface="Arial"/>
              </a:rPr>
              <a:t>的体系结构包括：</a:t>
            </a:r>
            <a:r>
              <a:rPr lang="en-US" altLang="ja-JP" sz="2000" dirty="0">
                <a:latin typeface="微软雅黑"/>
                <a:ea typeface="微软雅黑"/>
                <a:cs typeface="Arial"/>
              </a:rPr>
              <a:t>SW-C Description</a:t>
            </a:r>
            <a:r>
              <a:rPr lang="ja-JP" altLang="en-US" sz="2000" dirty="0">
                <a:latin typeface="微软雅黑"/>
                <a:ea typeface="微软雅黑"/>
                <a:cs typeface="Arial"/>
              </a:rPr>
              <a:t>，</a:t>
            </a:r>
            <a:r>
              <a:rPr lang="en-US" altLang="ja-JP" sz="2000" dirty="0">
                <a:latin typeface="微软雅黑"/>
                <a:ea typeface="微软雅黑"/>
                <a:cs typeface="Arial"/>
              </a:rPr>
              <a:t>Virtual Functional Bus (VFB)</a:t>
            </a:r>
            <a:r>
              <a:rPr lang="ja-JP" altLang="en-US" sz="2000" dirty="0">
                <a:latin typeface="微软雅黑"/>
                <a:ea typeface="微软雅黑"/>
                <a:cs typeface="Arial"/>
              </a:rPr>
              <a:t>，</a:t>
            </a:r>
            <a:r>
              <a:rPr lang="en-US" altLang="ja-JP" sz="2000" dirty="0">
                <a:latin typeface="微软雅黑"/>
                <a:ea typeface="微软雅黑"/>
                <a:cs typeface="Arial"/>
              </a:rPr>
              <a:t>System Constraint</a:t>
            </a:r>
            <a:r>
              <a:rPr lang="en-US" altLang="zh-CN" sz="2000" dirty="0">
                <a:latin typeface="微软雅黑"/>
                <a:ea typeface="微软雅黑"/>
                <a:cs typeface="Arial"/>
              </a:rPr>
              <a:t>/</a:t>
            </a:r>
            <a:r>
              <a:rPr lang="en-US" altLang="ja-JP" sz="2000" dirty="0">
                <a:latin typeface="微软雅黑"/>
                <a:ea typeface="微软雅黑"/>
                <a:cs typeface="Arial"/>
              </a:rPr>
              <a:t>ECU Constraint</a:t>
            </a:r>
            <a:r>
              <a:rPr lang="zh-CN" altLang="en-US" sz="2000" dirty="0">
                <a:latin typeface="微软雅黑"/>
                <a:ea typeface="微软雅黑"/>
                <a:cs typeface="Arial"/>
              </a:rPr>
              <a:t>，</a:t>
            </a:r>
            <a:r>
              <a:rPr lang="en-US" altLang="ja-JP" sz="2000" dirty="0">
                <a:latin typeface="微软雅黑"/>
                <a:ea typeface="微软雅黑"/>
                <a:cs typeface="Arial"/>
              </a:rPr>
              <a:t>Mapping on ECUs</a:t>
            </a:r>
          </a:p>
          <a:p>
            <a:pPr marL="290513" lvl="1" indent="-290513">
              <a:buClr>
                <a:srgbClr val="A30B1A"/>
              </a:buClr>
            </a:pPr>
            <a:r>
              <a:rPr lang="en-US" altLang="zh-CN" sz="1800" dirty="0">
                <a:latin typeface="微软雅黑"/>
                <a:ea typeface="微软雅黑"/>
                <a:cs typeface="Arial"/>
              </a:rPr>
              <a:t>AUTOSAR</a:t>
            </a:r>
            <a:r>
              <a:rPr lang="zh-CN" altLang="en-US" sz="1800" dirty="0">
                <a:latin typeface="微软雅黑"/>
                <a:ea typeface="微软雅黑"/>
                <a:cs typeface="Arial"/>
              </a:rPr>
              <a:t>开发方法</a:t>
            </a:r>
            <a:endParaRPr lang="en-US" altLang="zh-CN" sz="1800" dirty="0">
              <a:latin typeface="微软雅黑"/>
              <a:ea typeface="微软雅黑"/>
              <a:cs typeface="Arial"/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系统</a:t>
            </a:r>
            <a:r>
              <a:rPr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/</a:t>
            </a:r>
            <a:r>
              <a:rPr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整车级设计</a:t>
            </a:r>
            <a:endParaRPr lang="en-US" altLang="zh-CN" sz="1600" dirty="0">
              <a:solidFill>
                <a:schemeClr val="tx1"/>
              </a:solidFill>
              <a:latin typeface="微软雅黑"/>
              <a:ea typeface="微软雅黑"/>
              <a:cs typeface="Arial"/>
            </a:endParaRPr>
          </a:p>
          <a:p>
            <a:pPr lvl="2"/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按照</a:t>
            </a:r>
            <a:r>
              <a:rPr lang="en-US" altLang="zh-CN" sz="14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SWC</a:t>
            </a:r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来描述应用功能软件</a:t>
            </a:r>
            <a:endParaRPr lang="en-US" altLang="zh-CN" sz="1400" dirty="0">
              <a:solidFill>
                <a:schemeClr val="tx1"/>
              </a:solidFill>
              <a:latin typeface="微软雅黑"/>
              <a:ea typeface="微软雅黑"/>
              <a:cs typeface="Arial"/>
            </a:endParaRPr>
          </a:p>
          <a:p>
            <a:pPr lvl="2"/>
            <a:endParaRPr lang="en-US" altLang="zh-CN" sz="1400" dirty="0">
              <a:latin typeface="微软雅黑"/>
              <a:ea typeface="微软雅黑"/>
              <a:cs typeface="Arial"/>
            </a:endParaRPr>
          </a:p>
          <a:p>
            <a:pPr lvl="2"/>
            <a:endParaRPr lang="en-US" altLang="zh-CN" sz="1400" dirty="0">
              <a:latin typeface="微软雅黑"/>
              <a:ea typeface="微软雅黑"/>
              <a:cs typeface="Arial"/>
            </a:endParaRPr>
          </a:p>
          <a:p>
            <a:pPr lvl="2"/>
            <a:endParaRPr lang="en-US" altLang="zh-CN" sz="1400" dirty="0">
              <a:latin typeface="微软雅黑"/>
              <a:ea typeface="微软雅黑"/>
              <a:cs typeface="Arial"/>
            </a:endParaRPr>
          </a:p>
          <a:p>
            <a:pPr lvl="2"/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在</a:t>
            </a:r>
            <a:r>
              <a:rPr lang="en-US" altLang="zh-CN" sz="14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VFB</a:t>
            </a:r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上对所有</a:t>
            </a:r>
            <a:r>
              <a:rPr lang="en-US" altLang="zh-CN" sz="14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SWC</a:t>
            </a:r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进行架构验证</a:t>
            </a:r>
            <a:endParaRPr lang="en-US" altLang="zh-CN" sz="1400" dirty="0">
              <a:solidFill>
                <a:schemeClr val="tx1"/>
              </a:solidFill>
              <a:latin typeface="微软雅黑"/>
              <a:ea typeface="微软雅黑"/>
              <a:cs typeface="Arial"/>
            </a:endParaRPr>
          </a:p>
          <a:p>
            <a:pPr lvl="2"/>
            <a:endParaRPr lang="en-US" altLang="zh-CN" sz="1400" dirty="0">
              <a:latin typeface="微软雅黑"/>
              <a:ea typeface="微软雅黑"/>
              <a:cs typeface="Arial"/>
            </a:endParaRPr>
          </a:p>
          <a:p>
            <a:pPr lvl="2"/>
            <a:endParaRPr lang="en-US" altLang="zh-CN" sz="1400" dirty="0">
              <a:latin typeface="微软雅黑"/>
              <a:ea typeface="微软雅黑"/>
              <a:cs typeface="Arial"/>
            </a:endParaRPr>
          </a:p>
          <a:p>
            <a:pPr lvl="2"/>
            <a:endParaRPr lang="en-US" altLang="zh-CN" sz="1400" dirty="0">
              <a:latin typeface="微软雅黑"/>
              <a:ea typeface="微软雅黑"/>
              <a:cs typeface="Arial"/>
            </a:endParaRPr>
          </a:p>
          <a:p>
            <a:pPr lvl="1"/>
            <a:r>
              <a:rPr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单个</a:t>
            </a:r>
            <a:r>
              <a:rPr lang="en-US" altLang="zh-CN" sz="16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ECU</a:t>
            </a:r>
            <a:r>
              <a:rPr lang="zh-CN" altLang="en-US" sz="16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开发</a:t>
            </a:r>
            <a:endParaRPr lang="en-US" altLang="zh-CN" sz="1600" dirty="0">
              <a:solidFill>
                <a:schemeClr val="tx1"/>
              </a:solidFill>
              <a:latin typeface="微软雅黑"/>
              <a:ea typeface="微软雅黑"/>
              <a:cs typeface="Arial"/>
            </a:endParaRPr>
          </a:p>
          <a:p>
            <a:pPr lvl="2"/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将</a:t>
            </a:r>
            <a:r>
              <a:rPr lang="en-US" altLang="zh-CN" sz="14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SWC</a:t>
            </a:r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映射到对应的</a:t>
            </a:r>
            <a:r>
              <a:rPr lang="en-US" altLang="zh-CN" sz="14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ECU</a:t>
            </a:r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上</a:t>
            </a:r>
            <a:endParaRPr lang="en-US" altLang="zh-CN" sz="1400" dirty="0">
              <a:solidFill>
                <a:schemeClr val="tx1"/>
              </a:solidFill>
              <a:latin typeface="微软雅黑"/>
              <a:ea typeface="微软雅黑"/>
              <a:cs typeface="Arial"/>
            </a:endParaRPr>
          </a:p>
          <a:p>
            <a:pPr lvl="2"/>
            <a:endParaRPr lang="en-US" altLang="zh-CN" sz="1400" dirty="0">
              <a:latin typeface="微软雅黑"/>
              <a:ea typeface="微软雅黑"/>
              <a:cs typeface="Arial"/>
            </a:endParaRPr>
          </a:p>
          <a:p>
            <a:pPr lvl="2"/>
            <a:endParaRPr lang="en-US" altLang="zh-CN" sz="1400" dirty="0">
              <a:latin typeface="微软雅黑"/>
              <a:ea typeface="微软雅黑"/>
              <a:cs typeface="Arial"/>
            </a:endParaRPr>
          </a:p>
          <a:p>
            <a:pPr lvl="2"/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对基础软件和</a:t>
            </a:r>
            <a:r>
              <a:rPr lang="en-US" altLang="zh-CN" sz="14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RTE</a:t>
            </a:r>
            <a:r>
              <a:rPr lang="zh-CN" altLang="en-US" sz="140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进行配置应用</a:t>
            </a:r>
            <a:endParaRPr lang="en-US" altLang="ja-JP" sz="1400" dirty="0">
              <a:solidFill>
                <a:schemeClr val="tx1"/>
              </a:solidFill>
              <a:latin typeface="微软雅黑"/>
              <a:ea typeface="微软雅黑"/>
              <a:cs typeface="Arial"/>
            </a:endParaRPr>
          </a:p>
          <a:p>
            <a:endParaRPr lang="en-US" altLang="ja-JP" sz="2000" dirty="0">
              <a:latin typeface="微软雅黑"/>
              <a:ea typeface="微软雅黑"/>
              <a:cs typeface="Arial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C12695-65F6-4F7A-9949-8FE0663174DE}"/>
              </a:ext>
            </a:extLst>
          </p:cNvPr>
          <p:cNvSpPr txBox="1"/>
          <p:nvPr/>
        </p:nvSpPr>
        <p:spPr>
          <a:xfrm>
            <a:off x="764838" y="2347235"/>
            <a:ext cx="3493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800" b="1" dirty="0" err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AutoSar</a:t>
            </a:r>
            <a:r>
              <a:rPr lang="en-US" altLang="ja-JP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SW-C</a:t>
            </a:r>
          </a:p>
          <a:p>
            <a:pPr algn="l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AUTOSAR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软件组件封装了在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AUTOSAR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基础结构上的应用程序，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AUTOSAR SW-C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具有明确的接口定义，及接口的细节描述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，各个软件组件通过虚拟功能总线进行交互，从而形成一个</a:t>
            </a:r>
            <a:r>
              <a:rPr lang="en-US" altLang="zh-CN" sz="800" dirty="0" err="1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autosar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应用软件</a:t>
            </a:r>
            <a:endParaRPr lang="en-US" altLang="ja-JP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2E834DF-A359-4501-8640-4448079B1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1549392"/>
            <a:ext cx="4024413" cy="5081743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B396D18-D842-4F15-B1D7-80515F69779B}"/>
              </a:ext>
            </a:extLst>
          </p:cNvPr>
          <p:cNvSpPr txBox="1"/>
          <p:nvPr/>
        </p:nvSpPr>
        <p:spPr>
          <a:xfrm>
            <a:off x="784637" y="3412265"/>
            <a:ext cx="3015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algn="l">
              <a:defRPr sz="800" b="1">
                <a:solidFill>
                  <a:srgbClr val="333333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Virtual Functional Bus (VFB)</a:t>
            </a:r>
          </a:p>
          <a:p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</a:rPr>
              <a:t>对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</a:rPr>
              <a:t>AUTOSAR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</a:rPr>
              <a:t>提供的所有通信机制的一种抽象，是所有软件组件（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</a:rPr>
              <a:t>SWC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</a:rPr>
              <a:t>）进行交互的桥梁</a:t>
            </a:r>
            <a:endParaRPr lang="en-US" altLang="zh-CN" b="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</a:rPr>
              <a:t>在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</a:rPr>
              <a:t>VFB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</a:rPr>
              <a:t>帮助下，应用软件的各个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</a:rPr>
              <a:t>SWC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</a:rPr>
              <a:t>无需关注通信的区别，从而可以在独立的情况下设计开发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</a:rPr>
              <a:t>SWC</a:t>
            </a:r>
            <a:r>
              <a:rPr lang="zh-CN" altLang="en-US" b="0" dirty="0">
                <a:solidFill>
                  <a:schemeClr val="bg1">
                    <a:lumMod val="50000"/>
                  </a:schemeClr>
                </a:solidFill>
              </a:rPr>
              <a:t>，使得应用软件的开发可以独立于具体的</a:t>
            </a:r>
            <a:r>
              <a:rPr lang="en-US" altLang="zh-CN" b="0" dirty="0">
                <a:solidFill>
                  <a:schemeClr val="bg1">
                    <a:lumMod val="50000"/>
                  </a:schemeClr>
                </a:solidFill>
              </a:rPr>
              <a:t>ECU</a:t>
            </a:r>
            <a:endParaRPr lang="en-US" altLang="ja-JP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40EE0BA-872A-4D13-834F-AB413E564499}"/>
              </a:ext>
            </a:extLst>
          </p:cNvPr>
          <p:cNvSpPr txBox="1"/>
          <p:nvPr/>
        </p:nvSpPr>
        <p:spPr>
          <a:xfrm>
            <a:off x="796371" y="4825688"/>
            <a:ext cx="30157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algn="l">
              <a:defRPr sz="800" b="1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dirty="0"/>
              <a:t>System Constraint and ECU Constraint     </a:t>
            </a:r>
          </a:p>
          <a:p>
            <a:r>
              <a:rPr lang="ja-JP" altLang="en-US" b="0" dirty="0">
                <a:solidFill>
                  <a:schemeClr val="bg1">
                    <a:lumMod val="50000"/>
                  </a:schemeClr>
                </a:solidFill>
              </a:rPr>
              <a:t>为了将</a:t>
            </a:r>
            <a:r>
              <a:rPr lang="en-US" altLang="ja-JP" b="0" dirty="0">
                <a:solidFill>
                  <a:schemeClr val="bg1">
                    <a:lumMod val="50000"/>
                  </a:schemeClr>
                </a:solidFill>
              </a:rPr>
              <a:t>AUTOSAR SW</a:t>
            </a:r>
            <a:r>
              <a:rPr lang="ja-JP" altLang="en-US" b="0" dirty="0">
                <a:solidFill>
                  <a:schemeClr val="bg1">
                    <a:lumMod val="50000"/>
                  </a:schemeClr>
                </a:solidFill>
              </a:rPr>
              <a:t>组件集成到</a:t>
            </a:r>
            <a:r>
              <a:rPr lang="en-US" altLang="ja-JP" b="0" dirty="0">
                <a:solidFill>
                  <a:schemeClr val="bg1">
                    <a:lumMod val="50000"/>
                  </a:schemeClr>
                </a:solidFill>
              </a:rPr>
              <a:t>ECU</a:t>
            </a:r>
            <a:r>
              <a:rPr lang="ja-JP" altLang="en-US" b="0" dirty="0">
                <a:solidFill>
                  <a:schemeClr val="bg1">
                    <a:lumMod val="50000"/>
                  </a:schemeClr>
                </a:solidFill>
              </a:rPr>
              <a:t>网络中，</a:t>
            </a:r>
            <a:r>
              <a:rPr lang="en-US" altLang="ja-JP" b="0" dirty="0">
                <a:solidFill>
                  <a:schemeClr val="bg1">
                    <a:lumMod val="50000"/>
                  </a:schemeClr>
                </a:solidFill>
              </a:rPr>
              <a:t>AUTOSAR</a:t>
            </a:r>
            <a:r>
              <a:rPr lang="ja-JP" altLang="en-US" b="0" dirty="0">
                <a:solidFill>
                  <a:schemeClr val="bg1">
                    <a:lumMod val="50000"/>
                  </a:schemeClr>
                </a:solidFill>
              </a:rPr>
              <a:t>提供了系统的描述格式以及</a:t>
            </a:r>
            <a:r>
              <a:rPr lang="en-US" altLang="ja-JP" b="0" dirty="0">
                <a:solidFill>
                  <a:schemeClr val="bg1">
                    <a:lumMod val="50000"/>
                  </a:schemeClr>
                </a:solidFill>
              </a:rPr>
              <a:t>ECU</a:t>
            </a:r>
            <a:r>
              <a:rPr lang="ja-JP" altLang="en-US" b="0" dirty="0">
                <a:solidFill>
                  <a:schemeClr val="bg1">
                    <a:lumMod val="50000"/>
                  </a:schemeClr>
                </a:solidFill>
              </a:rPr>
              <a:t>的资源和配置</a:t>
            </a:r>
            <a:endParaRPr lang="en-US" altLang="ja-JP" b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41D6734-D23F-44C8-8ED5-48E1CD0BF099}"/>
              </a:ext>
            </a:extLst>
          </p:cNvPr>
          <p:cNvSpPr txBox="1"/>
          <p:nvPr/>
        </p:nvSpPr>
        <p:spPr>
          <a:xfrm>
            <a:off x="784637" y="5607085"/>
            <a:ext cx="378174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800" b="1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Mapping on ECUs </a:t>
            </a:r>
          </a:p>
          <a:p>
            <a:pPr algn="l"/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AUTOSAR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定义了构建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ECU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具体系统的方法和工具支持。 这包括在每个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ECU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上配置和生成运行时环境（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RTE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）和基本软件（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RTOS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  <a:p>
            <a:pPr marL="228600" indent="-228600" algn="l">
              <a:buAutoNum type="alphaLcPeriod"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Runtime Environment (RTE): 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从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AUTOSAR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软件组件的角度来看，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RTE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在特定的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ECU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上实现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VFB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功能。换句话说：系统层设计开发时的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VFB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就是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ECU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层的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RTE</a:t>
            </a:r>
            <a:r>
              <a:rPr lang="zh-CN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，这个都是虚拟的层级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228600" indent="-228600" algn="l">
              <a:buAutoNum type="alphaLcPeriod"/>
            </a:pP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 Basic Software: 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基本软件提供了在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ECU</a:t>
            </a:r>
            <a:r>
              <a:rPr lang="ja-JP" altLang="en-US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上执行的基础结构</a:t>
            </a:r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  <a:endParaRPr lang="en-US" altLang="zh-CN" sz="800" dirty="0">
              <a:solidFill>
                <a:schemeClr val="bg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7166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latin typeface="+mn-ea"/>
                <a:ea typeface="+mn-ea"/>
              </a:rPr>
              <a:t>软件组件的分类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0"/>
            <a:ext cx="8796213" cy="5583385"/>
          </a:xfrm>
        </p:spPr>
        <p:txBody>
          <a:bodyPr/>
          <a:lstStyle/>
          <a:p>
            <a:r>
              <a:rPr lang="ja-JP" altLang="en-US" sz="2000" dirty="0">
                <a:latin typeface="微软雅黑"/>
                <a:ea typeface="微软雅黑"/>
                <a:cs typeface="Arial"/>
              </a:rPr>
              <a:t>在</a:t>
            </a:r>
            <a:r>
              <a:rPr lang="en-US" altLang="ja-JP" sz="2000" dirty="0" err="1">
                <a:latin typeface="微软雅黑"/>
                <a:ea typeface="微软雅黑"/>
                <a:cs typeface="Arial"/>
              </a:rPr>
              <a:t>AUTOSAR_TPC_SoftwareComponentTemplate</a:t>
            </a:r>
            <a:r>
              <a:rPr lang="ja-JP" altLang="en-US" sz="2000" dirty="0">
                <a:latin typeface="微软雅黑"/>
                <a:ea typeface="微软雅黑"/>
                <a:cs typeface="Arial"/>
              </a:rPr>
              <a:t>标准中定义了软件组件类型，将软件组件类型分成了三大类</a:t>
            </a:r>
            <a:r>
              <a:rPr lang="zh-CN" altLang="en-US" sz="2000" dirty="0">
                <a:latin typeface="微软雅黑"/>
                <a:ea typeface="微软雅黑"/>
                <a:cs typeface="Arial"/>
              </a:rPr>
              <a:t>。其中的</a:t>
            </a:r>
            <a:r>
              <a:rPr lang="en-US" altLang="zh-CN" sz="2000" dirty="0" err="1">
                <a:latin typeface="微软雅黑"/>
                <a:ea typeface="微软雅黑"/>
                <a:cs typeface="Arial"/>
              </a:rPr>
              <a:t>AtomicSwComponentType</a:t>
            </a:r>
            <a:r>
              <a:rPr lang="zh-CN" altLang="en-US" sz="2000" dirty="0">
                <a:latin typeface="微软雅黑"/>
                <a:ea typeface="微软雅黑"/>
                <a:cs typeface="Arial"/>
              </a:rPr>
              <a:t>根据不同的功能又被分成</a:t>
            </a:r>
            <a:r>
              <a:rPr lang="en-US" altLang="zh-CN" sz="2000" dirty="0">
                <a:latin typeface="微软雅黑"/>
                <a:ea typeface="微软雅黑"/>
                <a:cs typeface="Arial"/>
              </a:rPr>
              <a:t>7</a:t>
            </a:r>
            <a:r>
              <a:rPr lang="zh-CN" altLang="en-US" sz="2000" dirty="0">
                <a:latin typeface="微软雅黑"/>
                <a:ea typeface="微软雅黑"/>
                <a:cs typeface="Arial"/>
              </a:rPr>
              <a:t>种不同的软件组件类型。</a:t>
            </a:r>
            <a:endParaRPr kumimoji="1" lang="ja-JP" altLang="en-US" sz="2000" dirty="0">
              <a:latin typeface="+mn-ea"/>
              <a:ea typeface="+mn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A6019993-3A7E-4991-ABB3-B20780965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823257"/>
            <a:ext cx="5930117" cy="4270039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356DFC0-AE84-4E0F-BB68-FF2C06D75626}"/>
              </a:ext>
            </a:extLst>
          </p:cNvPr>
          <p:cNvSpPr txBox="1"/>
          <p:nvPr/>
        </p:nvSpPr>
        <p:spPr>
          <a:xfrm>
            <a:off x="6627033" y="1845979"/>
            <a:ext cx="233657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ja-JP" altLang="en-US" sz="1000" dirty="0">
                <a:solidFill>
                  <a:schemeClr val="tx1"/>
                </a:solidFill>
                <a:latin typeface="+mj-ea"/>
                <a:ea typeface="+mj-ea"/>
              </a:rPr>
              <a:t>●</a:t>
            </a:r>
            <a:r>
              <a:rPr lang="en-US" altLang="ja-JP" sz="1000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ApplicationSwComponentType</a:t>
            </a:r>
            <a:r>
              <a:rPr lang="en-US" altLang="ja-JP" sz="1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 </a:t>
            </a:r>
            <a:r>
              <a:rPr lang="ja-JP" altLang="en-US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与硬件</a:t>
            </a:r>
            <a:r>
              <a:rPr lang="ja-JP" altLang="en-US" sz="1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不相干的</a:t>
            </a:r>
            <a:r>
              <a:rPr lang="ja-JP" altLang="en-US" sz="1000" i="0" dirty="0">
                <a:solidFill>
                  <a:srgbClr val="1782DB"/>
                </a:solidFill>
                <a:effectLst/>
                <a:latin typeface="+mj-ea"/>
                <a:ea typeface="+mj-ea"/>
              </a:rPr>
              <a:t>应用软件组件</a:t>
            </a:r>
            <a:r>
              <a:rPr lang="ja-JP" altLang="en-US" sz="1000" dirty="0">
                <a:solidFill>
                  <a:srgbClr val="333333"/>
                </a:solidFill>
                <a:latin typeface="+mj-ea"/>
                <a:ea typeface="+mj-ea"/>
              </a:rPr>
              <a:t> ●</a:t>
            </a:r>
            <a:r>
              <a:rPr lang="en-US" altLang="ja-JP" sz="100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NvBlockSwComponentType</a:t>
            </a:r>
            <a:r>
              <a:rPr lang="en-US" altLang="ja-JP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:  </a:t>
            </a:r>
            <a:r>
              <a:rPr lang="en-US" altLang="zh-CN" sz="1000" i="0" dirty="0" err="1">
                <a:solidFill>
                  <a:srgbClr val="FF0000"/>
                </a:solidFill>
                <a:effectLst/>
                <a:latin typeface="+mj-ea"/>
                <a:ea typeface="+mj-ea"/>
              </a:rPr>
              <a:t>NVBlock</a:t>
            </a:r>
            <a:r>
              <a:rPr lang="zh-CN" altLang="en-US" sz="1000" i="0" dirty="0">
                <a:solidFill>
                  <a:srgbClr val="FF0000"/>
                </a:solidFill>
                <a:effectLst/>
                <a:latin typeface="+mj-ea"/>
                <a:ea typeface="+mj-ea"/>
              </a:rPr>
              <a:t>软件组件</a:t>
            </a:r>
            <a:r>
              <a:rPr lang="ja-JP" altLang="en-US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为应用软件提供统一访问</a:t>
            </a:r>
            <a:r>
              <a:rPr lang="en-US" altLang="ja-JP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NVRAM</a:t>
            </a:r>
            <a:r>
              <a:rPr lang="ja-JP" altLang="en-US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接口的软件组件类型。</a:t>
            </a:r>
          </a:p>
          <a:p>
            <a:pPr algn="just"/>
            <a:r>
              <a:rPr lang="ja-JP" altLang="en-US" sz="1000" dirty="0">
                <a:solidFill>
                  <a:srgbClr val="333333"/>
                </a:solidFill>
                <a:latin typeface="+mj-ea"/>
                <a:ea typeface="+mj-ea"/>
              </a:rPr>
              <a:t>●</a:t>
            </a:r>
            <a:r>
              <a:rPr lang="en-US" altLang="ja-JP" sz="1000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ComplexDeviceDriverSwComponentType</a:t>
            </a:r>
            <a:r>
              <a:rPr lang="zh-CN" altLang="en-US" sz="1000" dirty="0">
                <a:solidFill>
                  <a:srgbClr val="333333"/>
                </a:solidFill>
                <a:latin typeface="+mj-ea"/>
                <a:ea typeface="+mj-ea"/>
              </a:rPr>
              <a:t>：</a:t>
            </a:r>
            <a:r>
              <a:rPr lang="zh-CN" altLang="en-US" sz="1000" i="0" dirty="0">
                <a:solidFill>
                  <a:srgbClr val="1782DB"/>
                </a:solidFill>
                <a:effectLst/>
                <a:latin typeface="+mj-ea"/>
                <a:ea typeface="+mj-ea"/>
              </a:rPr>
              <a:t>复杂设备驱动组件</a:t>
            </a:r>
            <a:r>
              <a:rPr lang="zh-CN" altLang="en-US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，</a:t>
            </a:r>
            <a:r>
              <a:rPr lang="ja-JP" altLang="en-US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主要目的是实现复杂的非</a:t>
            </a:r>
            <a:r>
              <a:rPr lang="en-US" altLang="ja-JP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AUTOSAR</a:t>
            </a:r>
            <a:r>
              <a:rPr lang="ja-JP" altLang="en-US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标准的软件组件类型。</a:t>
            </a:r>
          </a:p>
          <a:p>
            <a:pPr algn="just"/>
            <a:r>
              <a:rPr lang="ja-JP" altLang="en-US" sz="1000" dirty="0">
                <a:solidFill>
                  <a:srgbClr val="1782DB"/>
                </a:solidFill>
                <a:latin typeface="+mj-ea"/>
                <a:ea typeface="+mj-ea"/>
              </a:rPr>
              <a:t>● </a:t>
            </a:r>
            <a:r>
              <a:rPr lang="en-US" altLang="ja-JP" sz="1000" i="0" dirty="0" err="1">
                <a:solidFill>
                  <a:srgbClr val="1782DB"/>
                </a:solidFill>
                <a:effectLst/>
                <a:latin typeface="+mj-ea"/>
                <a:ea typeface="+mj-ea"/>
              </a:rPr>
              <a:t>ServiceSwComponentType</a:t>
            </a:r>
            <a:r>
              <a:rPr lang="en-US" altLang="ja-JP" sz="1000" i="0" dirty="0">
                <a:solidFill>
                  <a:srgbClr val="1782DB"/>
                </a:solidFill>
                <a:effectLst/>
                <a:latin typeface="+mj-ea"/>
                <a:ea typeface="+mj-ea"/>
              </a:rPr>
              <a:t>: </a:t>
            </a:r>
            <a:r>
              <a:rPr lang="zh-CN" altLang="en-US" sz="1000" dirty="0">
                <a:solidFill>
                  <a:srgbClr val="1782DB"/>
                </a:solidFill>
                <a:latin typeface="+mj-ea"/>
                <a:ea typeface="+mj-ea"/>
              </a:rPr>
              <a:t>服务软件组件</a:t>
            </a:r>
            <a:r>
              <a:rPr lang="zh-CN" altLang="en-US" sz="1000" dirty="0">
                <a:solidFill>
                  <a:srgbClr val="333333"/>
                </a:solidFill>
                <a:latin typeface="+mj-ea"/>
                <a:ea typeface="+mj-ea"/>
              </a:rPr>
              <a:t>，</a:t>
            </a:r>
            <a:r>
              <a:rPr lang="ja-JP" altLang="en-US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用于配置指定</a:t>
            </a:r>
            <a:r>
              <a:rPr lang="en-US" altLang="ja-JP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ECU</a:t>
            </a:r>
            <a:r>
              <a:rPr lang="ja-JP" altLang="en-US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功能服务的软件组件类型。</a:t>
            </a:r>
          </a:p>
          <a:p>
            <a:pPr algn="just"/>
            <a:r>
              <a:rPr lang="ja-JP" altLang="en-US" sz="1000" dirty="0">
                <a:solidFill>
                  <a:schemeClr val="tx1"/>
                </a:solidFill>
                <a:latin typeface="+mj-ea"/>
                <a:ea typeface="+mj-ea"/>
              </a:rPr>
              <a:t>●</a:t>
            </a:r>
            <a:r>
              <a:rPr lang="en-US" altLang="ja-JP" sz="1000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EcuAbstractionSwComponentType</a:t>
            </a:r>
            <a:r>
              <a:rPr lang="en-US" altLang="ja-JP" sz="1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 </a:t>
            </a:r>
            <a:r>
              <a:rPr lang="en-US" altLang="ja-JP" sz="1000" i="0" dirty="0">
                <a:solidFill>
                  <a:srgbClr val="1782DB"/>
                </a:solidFill>
                <a:effectLst/>
                <a:latin typeface="+mj-ea"/>
                <a:ea typeface="+mj-ea"/>
              </a:rPr>
              <a:t>ECU</a:t>
            </a:r>
            <a:r>
              <a:rPr lang="ja-JP" altLang="en-US" sz="1000" i="0" dirty="0">
                <a:solidFill>
                  <a:srgbClr val="1782DB"/>
                </a:solidFill>
                <a:effectLst/>
                <a:latin typeface="+mj-ea"/>
                <a:ea typeface="+mj-ea"/>
              </a:rPr>
              <a:t>抽象层软件组件</a:t>
            </a:r>
            <a:r>
              <a:rPr lang="ja-JP" altLang="en-US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，一端连接</a:t>
            </a:r>
            <a:r>
              <a:rPr lang="en-US" altLang="ja-JP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MCAL</a:t>
            </a:r>
            <a:r>
              <a:rPr lang="ja-JP" altLang="en-US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的标准接口，另一端通过</a:t>
            </a:r>
            <a:r>
              <a:rPr lang="en-US" altLang="ja-JP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AUTOSAR</a:t>
            </a:r>
            <a:r>
              <a:rPr lang="ja-JP" altLang="en-US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接口与</a:t>
            </a:r>
            <a:r>
              <a:rPr lang="en-US" altLang="ja-JP" sz="1000" i="0" dirty="0" err="1">
                <a:solidFill>
                  <a:srgbClr val="333333"/>
                </a:solidFill>
                <a:effectLst/>
                <a:latin typeface="+mj-ea"/>
                <a:ea typeface="+mj-ea"/>
              </a:rPr>
              <a:t>SensorActuator</a:t>
            </a:r>
            <a:r>
              <a:rPr lang="ja-JP" altLang="en-US" sz="1000" i="0" dirty="0">
                <a:solidFill>
                  <a:srgbClr val="333333"/>
                </a:solidFill>
                <a:effectLst/>
                <a:latin typeface="+mj-ea"/>
                <a:ea typeface="+mj-ea"/>
              </a:rPr>
              <a:t>软件组件连接。</a:t>
            </a:r>
          </a:p>
          <a:p>
            <a:pPr algn="just"/>
            <a:r>
              <a:rPr lang="ja-JP" altLang="en-US" sz="1000" dirty="0">
                <a:solidFill>
                  <a:srgbClr val="333333"/>
                </a:solidFill>
                <a:latin typeface="+mj-ea"/>
                <a:ea typeface="+mj-ea"/>
              </a:rPr>
              <a:t>●</a:t>
            </a:r>
            <a:r>
              <a:rPr lang="en-US" altLang="ja-JP" sz="1000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SensorActuatorSwComponentType</a:t>
            </a:r>
            <a:r>
              <a:rPr lang="ja-JP" altLang="en-US" sz="1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：</a:t>
            </a:r>
            <a:r>
              <a:rPr lang="ja-JP" altLang="en-US" sz="1000" i="0" dirty="0">
                <a:solidFill>
                  <a:srgbClr val="1782DB"/>
                </a:solidFill>
                <a:effectLst/>
                <a:latin typeface="+mj-ea"/>
                <a:ea typeface="+mj-ea"/>
              </a:rPr>
              <a:t>传感器或者执行器软件组件</a:t>
            </a:r>
            <a:r>
              <a:rPr lang="en-US" altLang="ja-JP" sz="1000" i="0" dirty="0">
                <a:solidFill>
                  <a:srgbClr val="1782DB"/>
                </a:solidFill>
                <a:effectLst/>
                <a:latin typeface="+mj-ea"/>
                <a:ea typeface="+mj-ea"/>
              </a:rPr>
              <a:t>(</a:t>
            </a:r>
            <a:r>
              <a:rPr lang="zh-CN" altLang="en-US" sz="1000" i="0" dirty="0">
                <a:solidFill>
                  <a:srgbClr val="1782DB"/>
                </a:solidFill>
                <a:effectLst/>
                <a:latin typeface="+mj-ea"/>
                <a:ea typeface="+mj-ea"/>
              </a:rPr>
              <a:t>输入输出</a:t>
            </a:r>
            <a:r>
              <a:rPr lang="en-US" altLang="ja-JP" sz="1000" i="0" dirty="0">
                <a:solidFill>
                  <a:srgbClr val="1782DB"/>
                </a:solidFill>
                <a:effectLst/>
                <a:latin typeface="+mj-ea"/>
                <a:ea typeface="+mj-ea"/>
              </a:rPr>
              <a:t>)</a:t>
            </a:r>
            <a:endParaRPr lang="ja-JP" altLang="en-US" sz="1000" i="0" dirty="0">
              <a:solidFill>
                <a:srgbClr val="1782DB"/>
              </a:solidFill>
              <a:effectLst/>
              <a:latin typeface="+mj-ea"/>
              <a:ea typeface="+mj-ea"/>
            </a:endParaRPr>
          </a:p>
          <a:p>
            <a:pPr algn="just"/>
            <a:r>
              <a:rPr lang="ja-JP" altLang="en-US" sz="1000" dirty="0">
                <a:solidFill>
                  <a:srgbClr val="333333"/>
                </a:solidFill>
                <a:latin typeface="+mj-ea"/>
                <a:ea typeface="+mj-ea"/>
              </a:rPr>
              <a:t>●</a:t>
            </a:r>
            <a:r>
              <a:rPr lang="en-US" altLang="ja-JP" sz="1000" i="0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ServiceProxySwComponentType</a:t>
            </a:r>
            <a:r>
              <a:rPr lang="en-US" altLang="ja-JP" sz="1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: </a:t>
            </a:r>
            <a:r>
              <a:rPr lang="en-US" altLang="ja-JP" sz="1000" i="0" dirty="0">
                <a:solidFill>
                  <a:srgbClr val="1782DB"/>
                </a:solidFill>
                <a:effectLst/>
                <a:latin typeface="+mj-ea"/>
                <a:ea typeface="+mj-ea"/>
              </a:rPr>
              <a:t>AUTOSAR</a:t>
            </a:r>
            <a:r>
              <a:rPr lang="ja-JP" altLang="en-US" sz="1000" i="0" dirty="0">
                <a:solidFill>
                  <a:srgbClr val="1782DB"/>
                </a:solidFill>
                <a:effectLst/>
                <a:latin typeface="+mj-ea"/>
                <a:ea typeface="+mj-ea"/>
              </a:rPr>
              <a:t>服务代理软件组件</a:t>
            </a:r>
            <a:r>
              <a:rPr lang="ja-JP" altLang="en-US" sz="1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。当</a:t>
            </a:r>
            <a:r>
              <a:rPr lang="en-US" altLang="ja-JP" sz="1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BSW</a:t>
            </a:r>
            <a:r>
              <a:rPr lang="ja-JP" altLang="en-US" sz="1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中的服务软件组件需要访问其他</a:t>
            </a:r>
            <a:r>
              <a:rPr lang="en-US" altLang="ja-JP" sz="1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ECU</a:t>
            </a:r>
            <a:r>
              <a:rPr lang="ja-JP" altLang="en-US" sz="1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的应用软件组件时，则需要服务代理软件组件类型。</a:t>
            </a:r>
            <a:endParaRPr lang="en-US" altLang="ja-JP" sz="10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  <a:p>
            <a:pPr algn="just"/>
            <a:endParaRPr lang="en-US" altLang="ja-JP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algn="just"/>
            <a:r>
              <a:rPr lang="en-US" altLang="zh-CN" sz="1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Composition</a:t>
            </a:r>
            <a:r>
              <a:rPr lang="zh-CN" altLang="en-US" sz="1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：数个</a:t>
            </a:r>
            <a:r>
              <a:rPr lang="en-US" altLang="zh-CN" sz="1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SWC</a:t>
            </a:r>
            <a:r>
              <a:rPr lang="zh-CN" altLang="en-US" sz="1000" i="0" dirty="0">
                <a:solidFill>
                  <a:schemeClr val="tx1"/>
                </a:solidFill>
                <a:effectLst/>
                <a:latin typeface="+mj-ea"/>
                <a:ea typeface="+mj-ea"/>
              </a:rPr>
              <a:t>的逻辑集合</a:t>
            </a:r>
            <a:endParaRPr lang="ja-JP" altLang="en-US" sz="1000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114C5EB-0397-4423-B58D-156B4CDFB9AE}"/>
              </a:ext>
            </a:extLst>
          </p:cNvPr>
          <p:cNvSpPr txBox="1"/>
          <p:nvPr/>
        </p:nvSpPr>
        <p:spPr>
          <a:xfrm>
            <a:off x="3589349" y="3556299"/>
            <a:ext cx="1296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000" b="0" i="0" dirty="0">
                <a:solidFill>
                  <a:srgbClr val="1782DB"/>
                </a:solidFill>
                <a:effectLst/>
                <a:latin typeface="+mj-ea"/>
                <a:ea typeface="+mj-ea"/>
              </a:rPr>
              <a:t>原子软件组件类型</a:t>
            </a:r>
            <a:endParaRPr lang="ja-JP" altLang="en-US" sz="1000" b="0" i="0" dirty="0">
              <a:solidFill>
                <a:srgbClr val="1782DB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74CECA-9A11-4169-BEA3-32590890D464}"/>
              </a:ext>
            </a:extLst>
          </p:cNvPr>
          <p:cNvSpPr txBox="1"/>
          <p:nvPr/>
        </p:nvSpPr>
        <p:spPr>
          <a:xfrm>
            <a:off x="5054970" y="3552257"/>
            <a:ext cx="1296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000" dirty="0">
                <a:solidFill>
                  <a:srgbClr val="FF0000"/>
                </a:solidFill>
                <a:latin typeface="+mj-ea"/>
                <a:ea typeface="+mj-ea"/>
              </a:rPr>
              <a:t>集合软件组件类型</a:t>
            </a:r>
            <a:endParaRPr lang="ja-JP" altLang="en-US" sz="10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3500AA13-C146-46B0-A669-3C9D41DD6E69}"/>
              </a:ext>
            </a:extLst>
          </p:cNvPr>
          <p:cNvSpPr txBox="1"/>
          <p:nvPr/>
        </p:nvSpPr>
        <p:spPr>
          <a:xfrm>
            <a:off x="709029" y="3552257"/>
            <a:ext cx="1296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1000" dirty="0">
                <a:solidFill>
                  <a:srgbClr val="FF0000"/>
                </a:solidFill>
                <a:latin typeface="+mj-ea"/>
                <a:ea typeface="+mj-ea"/>
              </a:rPr>
              <a:t>参数软件组件类型</a:t>
            </a:r>
            <a:endParaRPr lang="ja-JP" altLang="en-US" sz="1000" b="0" i="0" dirty="0">
              <a:solidFill>
                <a:srgbClr val="FF0000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A05C34A-55D8-438E-8637-701BB23C1384}"/>
              </a:ext>
            </a:extLst>
          </p:cNvPr>
          <p:cNvSpPr txBox="1"/>
          <p:nvPr/>
        </p:nvSpPr>
        <p:spPr>
          <a:xfrm>
            <a:off x="6588224" y="6381328"/>
            <a:ext cx="249002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800" b="1" dirty="0">
                <a:solidFill>
                  <a:schemeClr val="tx1"/>
                </a:solidFill>
                <a:latin typeface="+mj-ea"/>
                <a:ea typeface="+mj-ea"/>
              </a:rPr>
              <a:t>※ </a:t>
            </a:r>
            <a:r>
              <a:rPr lang="en-US" altLang="zh-CN" sz="800" b="1" dirty="0">
                <a:solidFill>
                  <a:schemeClr val="tx1"/>
                </a:solidFill>
                <a:latin typeface="+mj-ea"/>
                <a:ea typeface="+mj-ea"/>
              </a:rPr>
              <a:t>AUTOSAR 4.x</a:t>
            </a:r>
            <a:r>
              <a:rPr lang="zh-CN" altLang="en-US" sz="800" b="1" dirty="0">
                <a:solidFill>
                  <a:schemeClr val="tx1"/>
                </a:solidFill>
                <a:latin typeface="+mj-ea"/>
                <a:ea typeface="+mj-ea"/>
              </a:rPr>
              <a:t>比</a:t>
            </a:r>
            <a:r>
              <a:rPr lang="en-US" altLang="zh-CN" sz="800" b="1" dirty="0">
                <a:solidFill>
                  <a:schemeClr val="tx1"/>
                </a:solidFill>
                <a:latin typeface="+mj-ea"/>
                <a:ea typeface="+mj-ea"/>
              </a:rPr>
              <a:t>3.x</a:t>
            </a:r>
            <a:r>
              <a:rPr lang="zh-CN" altLang="en-US" sz="800" b="1" dirty="0">
                <a:solidFill>
                  <a:schemeClr val="tx1"/>
                </a:solidFill>
                <a:latin typeface="+mj-ea"/>
                <a:ea typeface="+mj-ea"/>
              </a:rPr>
              <a:t>多了</a:t>
            </a:r>
            <a:r>
              <a:rPr lang="en-US" altLang="zh-CN" sz="8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zh-CN" altLang="en-US" sz="800" b="1" dirty="0">
                <a:solidFill>
                  <a:schemeClr val="tx1"/>
                </a:solidFill>
                <a:latin typeface="+mj-ea"/>
                <a:ea typeface="+mj-ea"/>
              </a:rPr>
              <a:t>种软件组件</a:t>
            </a:r>
            <a:r>
              <a:rPr lang="en-US" altLang="zh-CN" sz="8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zh-CN" altLang="en-US" sz="800" b="1" dirty="0">
                <a:solidFill>
                  <a:schemeClr val="tx1"/>
                </a:solidFill>
                <a:latin typeface="+mj-ea"/>
                <a:ea typeface="+mj-ea"/>
              </a:rPr>
              <a:t>红色标注</a:t>
            </a:r>
            <a:r>
              <a:rPr lang="en-US" altLang="zh-CN" sz="8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endParaRPr lang="ja-JP" altLang="en-US" sz="800" b="1" i="0" dirty="0"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50625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软件组件的所属层级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0"/>
            <a:ext cx="8796213" cy="5583385"/>
          </a:xfrm>
        </p:spPr>
        <p:txBody>
          <a:bodyPr/>
          <a:lstStyle/>
          <a:p>
            <a:r>
              <a:rPr lang="zh-CN" altLang="en-US" sz="2000" dirty="0">
                <a:latin typeface="微软雅黑"/>
                <a:ea typeface="微软雅黑"/>
                <a:cs typeface="Arial"/>
              </a:rPr>
              <a:t>在</a:t>
            </a:r>
            <a:r>
              <a:rPr lang="en-US" altLang="zh-CN" sz="2000" dirty="0">
                <a:latin typeface="微软雅黑"/>
                <a:ea typeface="微软雅黑"/>
                <a:cs typeface="Arial"/>
              </a:rPr>
              <a:t>AUTOSAR Layered software architecture</a:t>
            </a:r>
            <a:r>
              <a:rPr lang="zh-CN" altLang="en-US" sz="2000" dirty="0">
                <a:latin typeface="微软雅黑"/>
                <a:ea typeface="微软雅黑"/>
                <a:cs typeface="Arial"/>
              </a:rPr>
              <a:t>文档中，将软件组件分为应用层，</a:t>
            </a:r>
            <a:r>
              <a:rPr lang="en-US" altLang="zh-CN" sz="2000" dirty="0">
                <a:latin typeface="微软雅黑"/>
                <a:ea typeface="微软雅黑"/>
                <a:cs typeface="Arial"/>
              </a:rPr>
              <a:t>RTE</a:t>
            </a:r>
            <a:r>
              <a:rPr lang="zh-CN" altLang="en-US" sz="2000" dirty="0">
                <a:latin typeface="微软雅黑"/>
                <a:ea typeface="微软雅黑"/>
                <a:cs typeface="Arial"/>
              </a:rPr>
              <a:t>层和基础软件层</a:t>
            </a:r>
            <a:endParaRPr kumimoji="1" lang="ja-JP" altLang="en-US" sz="2000" dirty="0">
              <a:latin typeface="+mn-ea"/>
              <a:ea typeface="+mn-ea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436A8F9-1D13-48DA-B572-626C6B9E4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628800"/>
            <a:ext cx="6411220" cy="2753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26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软件组件交互关系矩阵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0"/>
            <a:ext cx="8796213" cy="5583385"/>
          </a:xfrm>
        </p:spPr>
        <p:txBody>
          <a:bodyPr/>
          <a:lstStyle/>
          <a:p>
            <a:r>
              <a:rPr lang="zh-CN" altLang="en-US" sz="2000" dirty="0">
                <a:latin typeface="微软雅黑"/>
                <a:ea typeface="微软雅黑"/>
                <a:cs typeface="Arial"/>
              </a:rPr>
              <a:t>组件的访问矩阵如下图所示，其中 </a:t>
            </a:r>
            <a:r>
              <a:rPr lang="en-US" altLang="zh-CN" sz="2000" dirty="0">
                <a:latin typeface="微软雅黑"/>
                <a:ea typeface="微软雅黑"/>
                <a:cs typeface="Arial"/>
              </a:rPr>
              <a:t>"x" </a:t>
            </a:r>
            <a:r>
              <a:rPr lang="zh-CN" altLang="en-US" sz="2000" dirty="0">
                <a:latin typeface="微软雅黑"/>
                <a:ea typeface="微软雅黑"/>
                <a:cs typeface="Arial"/>
              </a:rPr>
              <a:t>表示访问是允许的，</a:t>
            </a:r>
            <a:r>
              <a:rPr lang="en-US" altLang="zh-CN" sz="2000" dirty="0">
                <a:latin typeface="微软雅黑"/>
                <a:ea typeface="微软雅黑"/>
                <a:cs typeface="Arial"/>
              </a:rPr>
              <a:t>"-"</a:t>
            </a:r>
            <a:r>
              <a:rPr lang="zh-CN" altLang="en-US" sz="2000" dirty="0">
                <a:latin typeface="微软雅黑"/>
                <a:ea typeface="微软雅黑"/>
                <a:cs typeface="Arial"/>
              </a:rPr>
              <a:t>表示访问是禁止的， </a:t>
            </a:r>
            <a:r>
              <a:rPr lang="en-US" altLang="zh-CN" sz="2000" dirty="0">
                <a:latin typeface="微软雅黑"/>
                <a:ea typeface="微软雅黑"/>
                <a:cs typeface="Arial"/>
              </a:rPr>
              <a:t>"</a:t>
            </a:r>
            <a:r>
              <a:rPr lang="en-US" altLang="zh-CN" sz="2000" dirty="0" err="1">
                <a:latin typeface="微软雅黑"/>
                <a:ea typeface="微软雅黑"/>
                <a:cs typeface="Arial"/>
              </a:rPr>
              <a:t>na</a:t>
            </a:r>
            <a:r>
              <a:rPr lang="en-US" altLang="zh-CN" sz="2000" dirty="0">
                <a:latin typeface="微软雅黑"/>
                <a:ea typeface="微软雅黑"/>
                <a:cs typeface="Arial"/>
              </a:rPr>
              <a:t>"</a:t>
            </a:r>
            <a:r>
              <a:rPr lang="zh-CN" altLang="en-US" sz="2000" dirty="0">
                <a:latin typeface="微软雅黑"/>
                <a:ea typeface="微软雅黑"/>
                <a:cs typeface="Arial"/>
              </a:rPr>
              <a:t>表示不适用</a:t>
            </a:r>
            <a:endParaRPr kumimoji="1" lang="ja-JP" altLang="en-US" sz="2000" dirty="0">
              <a:latin typeface="+mn-ea"/>
              <a:ea typeface="+mn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C27D8A4-C26E-467D-BA4F-94F07878A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484784"/>
            <a:ext cx="5040164" cy="5047699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7DD788-D610-4722-9FF3-B072E4F640E4}"/>
              </a:ext>
            </a:extLst>
          </p:cNvPr>
          <p:cNvSpPr txBox="1"/>
          <p:nvPr/>
        </p:nvSpPr>
        <p:spPr>
          <a:xfrm>
            <a:off x="5759592" y="3573016"/>
            <a:ext cx="30250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algn="just">
              <a:defRPr sz="1000">
                <a:solidFill>
                  <a:srgbClr val="333333"/>
                </a:solidFill>
                <a:latin typeface="+mj-ea"/>
                <a:ea typeface="+mj-ea"/>
              </a:defRPr>
            </a:lvl1pPr>
          </a:lstStyle>
          <a:p>
            <a:r>
              <a:rPr lang="ja-JP" altLang="en-US" sz="1050" dirty="0">
                <a:latin typeface="Microsoft YaHeiMicrosoft YaHei"/>
              </a:rPr>
              <a:t>在</a:t>
            </a:r>
            <a:r>
              <a:rPr lang="en-US" altLang="ja-JP" sz="1050" dirty="0">
                <a:latin typeface="Microsoft YaHeiMicrosoft YaHei"/>
              </a:rPr>
              <a:t>ETAS ISOLAR-AB </a:t>
            </a:r>
            <a:r>
              <a:rPr lang="ja-JP" altLang="en-US" sz="1050" dirty="0">
                <a:latin typeface="Microsoft YaHeiMicrosoft YaHei"/>
              </a:rPr>
              <a:t>工具中，我们可以根据实际情况来创建不同的软件组件类型；其中</a:t>
            </a:r>
            <a:r>
              <a:rPr lang="en-US" altLang="ja-JP" sz="1050" dirty="0">
                <a:latin typeface="Microsoft YaHeiMicrosoft YaHei"/>
              </a:rPr>
              <a:t>ApplicationSwComponent,ServiceSwComponet,CompositionSwComponent,EcuAbstractionSwComponent,SensorActuatorSwComponent,ComplexDeviceDriverSwComponent</a:t>
            </a:r>
            <a:r>
              <a:rPr lang="ja-JP" altLang="en-US" sz="1050" dirty="0">
                <a:latin typeface="Microsoft YaHeiMicrosoft YaHei"/>
              </a:rPr>
              <a:t>，是我们经常用到的软件组件类型。 </a:t>
            </a:r>
            <a:endParaRPr lang="en-US" altLang="ja-JP" sz="1050" dirty="0">
              <a:latin typeface="Microsoft YaHeiMicrosoft YaHei"/>
            </a:endParaRPr>
          </a:p>
          <a:p>
            <a:endParaRPr lang="ja-JP" altLang="en-US" sz="1050" dirty="0">
              <a:latin typeface="Microsoft YaHeiMicrosoft YaHei"/>
            </a:endParaRPr>
          </a:p>
          <a:p>
            <a:r>
              <a:rPr lang="ja-JP" altLang="en-US" sz="1050" dirty="0">
                <a:latin typeface="Microsoft YaHeiMicrosoft YaHei"/>
              </a:rPr>
              <a:t>而其他三个软件组件，如果我们是设计单一</a:t>
            </a:r>
            <a:r>
              <a:rPr lang="en-US" altLang="ja-JP" sz="1050" dirty="0">
                <a:latin typeface="Microsoft YaHeiMicrosoft YaHei"/>
              </a:rPr>
              <a:t>ECU</a:t>
            </a:r>
            <a:r>
              <a:rPr lang="ja-JP" altLang="en-US" sz="1050" dirty="0">
                <a:latin typeface="Microsoft YaHeiMicrosoft YaHei"/>
              </a:rPr>
              <a:t>，那么</a:t>
            </a:r>
            <a:r>
              <a:rPr lang="en-US" altLang="ja-JP" sz="1050" dirty="0" err="1">
                <a:latin typeface="Microsoft YaHeiMicrosoft YaHei"/>
              </a:rPr>
              <a:t>ServiceProxcySwComponent</a:t>
            </a:r>
            <a:r>
              <a:rPr lang="ja-JP" altLang="en-US" sz="1050" dirty="0">
                <a:latin typeface="Microsoft YaHeiMicrosoft YaHei"/>
              </a:rPr>
              <a:t>基本用不到；而对于</a:t>
            </a:r>
            <a:r>
              <a:rPr lang="en-US" altLang="ja-JP" sz="1050" dirty="0">
                <a:latin typeface="Microsoft YaHeiMicrosoft YaHei"/>
              </a:rPr>
              <a:t>NVRAM</a:t>
            </a:r>
            <a:r>
              <a:rPr lang="ja-JP" altLang="en-US" sz="1050" dirty="0">
                <a:latin typeface="Microsoft YaHeiMicrosoft YaHei"/>
              </a:rPr>
              <a:t>的访问，我们可以通过</a:t>
            </a:r>
            <a:r>
              <a:rPr lang="en-US" altLang="ja-JP" sz="1050" dirty="0" err="1">
                <a:latin typeface="Microsoft YaHeiMicrosoft YaHei"/>
              </a:rPr>
              <a:t>PerInstanceMemory</a:t>
            </a:r>
            <a:r>
              <a:rPr lang="ja-JP" altLang="en-US" sz="1050" dirty="0">
                <a:latin typeface="Microsoft YaHeiMicrosoft YaHei"/>
              </a:rPr>
              <a:t>和</a:t>
            </a:r>
            <a:r>
              <a:rPr lang="en-US" altLang="ja-JP" sz="1050" dirty="0" err="1">
                <a:latin typeface="Microsoft YaHeiMicrosoft YaHei"/>
              </a:rPr>
              <a:t>NvBlockNeeds</a:t>
            </a:r>
            <a:r>
              <a:rPr lang="ja-JP" altLang="en-US" sz="1050" dirty="0">
                <a:latin typeface="Microsoft YaHeiMicrosoft YaHei"/>
              </a:rPr>
              <a:t>来实现</a:t>
            </a:r>
            <a:r>
              <a:rPr lang="en-US" altLang="ja-JP" sz="1050" dirty="0">
                <a:latin typeface="Microsoft YaHeiMicrosoft YaHei"/>
              </a:rPr>
              <a:t>NVRAM</a:t>
            </a:r>
            <a:r>
              <a:rPr lang="ja-JP" altLang="en-US" sz="1050" dirty="0">
                <a:latin typeface="Microsoft YaHeiMicrosoft YaHei"/>
              </a:rPr>
              <a:t>的数据管理，所以</a:t>
            </a:r>
            <a:r>
              <a:rPr lang="en-US" altLang="ja-JP" sz="1050" dirty="0" err="1">
                <a:latin typeface="Microsoft YaHeiMicrosoft YaHei"/>
              </a:rPr>
              <a:t>NvBlockSwComponent</a:t>
            </a:r>
            <a:r>
              <a:rPr lang="ja-JP" altLang="en-US" sz="1050" dirty="0">
                <a:latin typeface="Microsoft YaHeiMicrosoft YaHei"/>
              </a:rPr>
              <a:t>是个可选项；对于</a:t>
            </a:r>
            <a:r>
              <a:rPr lang="en-US" altLang="ja-JP" sz="1050" dirty="0" err="1">
                <a:latin typeface="Microsoft YaHeiMicrosoft YaHei"/>
              </a:rPr>
              <a:t>ParameterSwComponent</a:t>
            </a:r>
            <a:r>
              <a:rPr lang="ja-JP" altLang="en-US" sz="1050" dirty="0">
                <a:latin typeface="Microsoft YaHeiMicrosoft YaHei"/>
              </a:rPr>
              <a:t>，当有两个及以上的软件组件需要使用相同的标定量时，那么就需要创建</a:t>
            </a:r>
            <a:r>
              <a:rPr lang="en-US" altLang="ja-JP" sz="1050" dirty="0" err="1">
                <a:latin typeface="Microsoft YaHeiMicrosoft YaHei"/>
              </a:rPr>
              <a:t>ParameterSwComponent</a:t>
            </a:r>
            <a:r>
              <a:rPr lang="ja-JP" altLang="en-US" sz="1050" dirty="0">
                <a:latin typeface="Microsoft YaHeiMicrosoft YaHei"/>
              </a:rPr>
              <a:t>类型组件。</a:t>
            </a:r>
          </a:p>
        </p:txBody>
      </p:sp>
    </p:spTree>
    <p:extLst>
      <p:ext uri="{BB962C8B-B14F-4D97-AF65-F5344CB8AC3E}">
        <p14:creationId xmlns:p14="http://schemas.microsoft.com/office/powerpoint/2010/main" val="359373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E22EE5A-2872-4671-AD96-73D54778E776}"/>
              </a:ext>
            </a:extLst>
          </p:cNvPr>
          <p:cNvSpPr txBox="1">
            <a:spLocks/>
          </p:cNvSpPr>
          <p:nvPr/>
        </p:nvSpPr>
        <p:spPr bwMode="gray">
          <a:xfrm>
            <a:off x="173893" y="836712"/>
            <a:ext cx="8796213" cy="5727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290513" indent="-2905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itchFamily="2" charset="2"/>
              <a:buChar char="n"/>
              <a:defRPr kumimoji="1" sz="24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1pPr>
            <a:lvl2pPr marL="581025" indent="-24288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itchFamily="2" charset="2"/>
              <a:buChar char="n"/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795338" indent="-138113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 marL="1014413" indent="-134938" algn="l" defTabSz="457200" rtl="0" eaLnBrk="1" fontAlgn="base" hangingPunct="1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kumimoji="1" sz="16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4pPr>
            <a:lvl5pPr marL="23050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  <a:cs typeface="+mn-cs"/>
              </a:defRPr>
            </a:lvl5pPr>
            <a:lvl6pPr marL="27622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32194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6766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4133850" indent="365125" algn="l" defTabSz="457200" rtl="0" eaLnBrk="1" fontAlgn="base" hangingPunct="1">
              <a:spcBef>
                <a:spcPct val="0"/>
              </a:spcBef>
              <a:spcAft>
                <a:spcPct val="0"/>
              </a:spcAft>
              <a:buBlip>
                <a:blip r:embed="rId3"/>
              </a:buBlip>
              <a:defRPr kumimoji="1" sz="20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 kern="0" dirty="0">
                <a:latin typeface="+mn-ea"/>
                <a:ea typeface="+mn-ea"/>
              </a:rPr>
              <a:t>组件</a:t>
            </a:r>
            <a:r>
              <a:rPr lang="en-US" altLang="ja-JP" sz="1800" kern="0" dirty="0">
                <a:latin typeface="+mn-ea"/>
                <a:ea typeface="+mn-ea"/>
              </a:rPr>
              <a:t>(</a:t>
            </a:r>
            <a:r>
              <a:rPr lang="en-US" altLang="zh-CN" sz="1800" kern="0" dirty="0">
                <a:latin typeface="+mn-ea"/>
                <a:ea typeface="+mn-ea"/>
              </a:rPr>
              <a:t>Component)</a:t>
            </a:r>
            <a:r>
              <a:rPr lang="zh-CN" altLang="en-US" sz="1800" kern="0" dirty="0">
                <a:latin typeface="+mn-ea"/>
                <a:ea typeface="+mn-ea"/>
              </a:rPr>
              <a:t>：具体功能的实现，可保护多个功能</a:t>
            </a:r>
            <a:r>
              <a:rPr lang="en-US" altLang="zh-CN" sz="1800" kern="0" dirty="0">
                <a:latin typeface="+mn-ea"/>
                <a:ea typeface="+mn-ea"/>
              </a:rPr>
              <a:t>(runnable entity)</a:t>
            </a:r>
          </a:p>
          <a:p>
            <a:pPr lvl="1"/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包含</a:t>
            </a:r>
            <a:r>
              <a:rPr lang="en-US" altLang="ja-JP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.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h .c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文件</a:t>
            </a:r>
          </a:p>
          <a:p>
            <a:pPr lvl="1"/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h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文件主要是提供给外部使用的函数（接口）</a:t>
            </a:r>
          </a:p>
          <a:p>
            <a:pPr lvl="1"/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c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文件则是一些变量、函数实现等</a:t>
            </a:r>
            <a:endParaRPr lang="en-US" altLang="zh-CN" sz="1400" kern="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r>
              <a:rPr lang="ja-JP" altLang="en-US" sz="1800" kern="0" dirty="0">
                <a:latin typeface="+mn-ea"/>
                <a:ea typeface="+mn-ea"/>
              </a:rPr>
              <a:t>接口</a:t>
            </a:r>
            <a:r>
              <a:rPr lang="en-US" altLang="ja-JP" sz="1800" kern="0" dirty="0">
                <a:latin typeface="+mn-ea"/>
                <a:ea typeface="+mn-ea"/>
              </a:rPr>
              <a:t>(</a:t>
            </a:r>
            <a:r>
              <a:rPr lang="en-US" altLang="zh-CN" sz="1800" kern="0" dirty="0">
                <a:latin typeface="+mn-ea"/>
                <a:ea typeface="+mn-ea"/>
              </a:rPr>
              <a:t>Interface)</a:t>
            </a:r>
          </a:p>
          <a:p>
            <a:pPr lvl="1"/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Client-Server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接口：本质就是函数的调用接口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（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ECU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间为远程接口调用）</a:t>
            </a:r>
            <a:endParaRPr lang="ja-JP" altLang="en-US" sz="1400" kern="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Sender-Receiver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接口：本质就是全局变量（被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RTE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封装）的调用接口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（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ECU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间为数据传输）</a:t>
            </a:r>
            <a:endParaRPr lang="ja-JP" altLang="en-US" sz="1400" kern="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接口，是原型，是一个模子</a:t>
            </a:r>
            <a:endParaRPr lang="en-US" altLang="zh-CN" sz="1400" kern="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r>
              <a:rPr lang="ja-JP" altLang="en-US" sz="1800" kern="0" dirty="0">
                <a:latin typeface="+mn-ea"/>
                <a:ea typeface="+mn-ea"/>
              </a:rPr>
              <a:t>端口</a:t>
            </a:r>
            <a:r>
              <a:rPr lang="en-US" altLang="ja-JP" sz="1800" kern="0" dirty="0">
                <a:latin typeface="+mn-ea"/>
                <a:ea typeface="+mn-ea"/>
              </a:rPr>
              <a:t>(</a:t>
            </a:r>
            <a:r>
              <a:rPr lang="en-US" altLang="zh-CN" sz="1800" kern="0" dirty="0">
                <a:latin typeface="+mn-ea"/>
                <a:ea typeface="+mn-ea"/>
              </a:rPr>
              <a:t>Port)</a:t>
            </a:r>
          </a:p>
          <a:p>
            <a:pPr lvl="1"/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端口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，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是接口的实例化</a:t>
            </a:r>
          </a:p>
          <a:p>
            <a:pPr lvl="1"/>
            <a:r>
              <a:rPr lang="en-US" altLang="zh-CN" sz="1400" kern="0" dirty="0" err="1">
                <a:solidFill>
                  <a:schemeClr val="tx1"/>
                </a:solidFill>
                <a:latin typeface="Microsoft YaHei 見出し"/>
                <a:ea typeface="+mj-ea"/>
              </a:rPr>
              <a:t>PPort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，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Provide Port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，用于提供元素的端口</a:t>
            </a:r>
          </a:p>
          <a:p>
            <a:pPr lvl="1"/>
            <a:r>
              <a:rPr lang="en-US" altLang="zh-CN" sz="1400" kern="0" dirty="0" err="1">
                <a:solidFill>
                  <a:schemeClr val="tx1"/>
                </a:solidFill>
                <a:latin typeface="Microsoft YaHei 見出し"/>
                <a:ea typeface="+mj-ea"/>
              </a:rPr>
              <a:t>RPort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，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Receive/Require Port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，用于接收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/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请求元素的端口</a:t>
            </a:r>
            <a:endParaRPr lang="en-US" altLang="zh-CN" sz="1400" kern="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r>
              <a:rPr lang="zh-CN" altLang="en-US" sz="1800" kern="0" dirty="0">
                <a:latin typeface="+mn-ea"/>
                <a:ea typeface="+mn-ea"/>
              </a:rPr>
              <a:t>函数</a:t>
            </a:r>
            <a:r>
              <a:rPr lang="en-US" altLang="zh-CN" sz="1800" kern="0" dirty="0">
                <a:latin typeface="+mn-ea"/>
                <a:ea typeface="+mn-ea"/>
              </a:rPr>
              <a:t>(Function/Runnable)</a:t>
            </a:r>
            <a:endParaRPr lang="en-US" altLang="ja-JP" sz="1800" kern="0" dirty="0">
              <a:latin typeface="+mn-ea"/>
              <a:ea typeface="+mn-ea"/>
            </a:endParaRPr>
          </a:p>
          <a:p>
            <a:pPr lvl="1"/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Init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，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初始化时调用的函数</a:t>
            </a:r>
            <a:r>
              <a:rPr lang="en-US" altLang="zh-CN" sz="1400" kern="0" dirty="0" err="1">
                <a:solidFill>
                  <a:schemeClr val="tx1"/>
                </a:solidFill>
                <a:latin typeface="Microsoft YaHei 見出し"/>
                <a:ea typeface="+mj-ea"/>
              </a:rPr>
              <a:t>Dem_Init</a:t>
            </a:r>
            <a:endParaRPr lang="zh-CN" altLang="en-US" sz="1400" kern="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r>
              <a:rPr lang="en-US" altLang="zh-CN" sz="1400" kern="0" dirty="0" err="1">
                <a:solidFill>
                  <a:schemeClr val="tx1"/>
                </a:solidFill>
                <a:latin typeface="Microsoft YaHei 見出し"/>
                <a:ea typeface="+mj-ea"/>
              </a:rPr>
              <a:t>MainFunction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，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指主函数，一般是周期调度的函数</a:t>
            </a:r>
            <a:r>
              <a:rPr lang="en-US" altLang="zh-CN" sz="1400" kern="0" dirty="0" err="1">
                <a:solidFill>
                  <a:schemeClr val="tx1"/>
                </a:solidFill>
                <a:latin typeface="Microsoft YaHei 見出し"/>
                <a:ea typeface="+mj-ea"/>
              </a:rPr>
              <a:t>Dem_MainFunction</a:t>
            </a:r>
            <a:endParaRPr lang="zh-CN" altLang="en-US" sz="1400" kern="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其他，被服务端口触发的函数</a:t>
            </a:r>
            <a:r>
              <a:rPr lang="en-US" altLang="zh-CN" sz="1400" kern="0" dirty="0" err="1">
                <a:solidFill>
                  <a:schemeClr val="tx1"/>
                </a:solidFill>
                <a:latin typeface="Microsoft YaHei 見出し"/>
                <a:ea typeface="+mj-ea"/>
              </a:rPr>
              <a:t>Std_ReturnTypes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 </a:t>
            </a:r>
            <a:r>
              <a:rPr lang="en-US" altLang="zh-CN" sz="1400" kern="0" dirty="0" err="1">
                <a:solidFill>
                  <a:schemeClr val="tx1"/>
                </a:solidFill>
                <a:latin typeface="Microsoft YaHei 見出し"/>
                <a:ea typeface="+mj-ea"/>
              </a:rPr>
              <a:t>Dem_SetEventStatus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(</a:t>
            </a:r>
            <a:r>
              <a:rPr lang="en-US" altLang="zh-CN" sz="1400" kern="0" dirty="0" err="1">
                <a:solidFill>
                  <a:schemeClr val="tx1"/>
                </a:solidFill>
                <a:latin typeface="Microsoft YaHei 見出し"/>
                <a:ea typeface="+mj-ea"/>
              </a:rPr>
              <a:t>EventId,Status</a:t>
            </a:r>
            <a:r>
              <a:rPr lang="en-US" altLang="zh-CN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)</a:t>
            </a:r>
            <a:r>
              <a:rPr lang="zh-CN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（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被别人调用的函数）</a:t>
            </a:r>
            <a:endParaRPr lang="en-US" altLang="ja-JP" sz="1400" kern="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marL="290513" lvl="1" indent="-290513">
              <a:buClr>
                <a:srgbClr val="A30B1A"/>
              </a:buClr>
            </a:pPr>
            <a:r>
              <a:rPr lang="ja-JP" altLang="en-US" sz="1800" kern="0" dirty="0">
                <a:latin typeface="+mn-ea"/>
                <a:ea typeface="+mn-ea"/>
              </a:rPr>
              <a:t>变量</a:t>
            </a:r>
            <a:r>
              <a:rPr lang="en-US" altLang="ja-JP" sz="1800" kern="0" dirty="0">
                <a:latin typeface="+mn-ea"/>
                <a:ea typeface="+mn-ea"/>
              </a:rPr>
              <a:t>(</a:t>
            </a:r>
            <a:r>
              <a:rPr lang="en-US" altLang="zh-CN" sz="1800" kern="0" dirty="0">
                <a:latin typeface="+mn-ea"/>
                <a:ea typeface="+mn-ea"/>
              </a:rPr>
              <a:t>Variable</a:t>
            </a:r>
            <a:r>
              <a:rPr lang="en-US" altLang="ja-JP" sz="1800" kern="0" dirty="0">
                <a:latin typeface="+mn-ea"/>
                <a:ea typeface="+mn-ea"/>
              </a:rPr>
              <a:t>)</a:t>
            </a:r>
          </a:p>
          <a:p>
            <a:pPr lvl="1"/>
            <a:r>
              <a:rPr lang="en-US" altLang="ja-JP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IRV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，</a:t>
            </a:r>
            <a:r>
              <a:rPr lang="en-US" altLang="ja-JP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Inter-Runnable </a:t>
            </a:r>
            <a:r>
              <a:rPr lang="en-US" altLang="ja-JP" sz="1400" kern="0" dirty="0" err="1">
                <a:solidFill>
                  <a:schemeClr val="tx1"/>
                </a:solidFill>
                <a:latin typeface="Microsoft YaHei 見出し"/>
                <a:ea typeface="+mj-ea"/>
              </a:rPr>
              <a:t>Varible</a:t>
            </a:r>
            <a:r>
              <a:rPr lang="en-US" altLang="ja-JP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 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函数间传递的变量，类似于</a:t>
            </a:r>
            <a:r>
              <a:rPr lang="en-US" altLang="ja-JP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static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变量</a:t>
            </a:r>
            <a:r>
              <a:rPr lang="en-US" altLang="ja-JP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(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被</a:t>
            </a:r>
            <a:r>
              <a:rPr lang="en-US" altLang="ja-JP" sz="1400" kern="0" dirty="0" err="1">
                <a:solidFill>
                  <a:schemeClr val="tx1"/>
                </a:solidFill>
                <a:latin typeface="Microsoft YaHei 見出し"/>
                <a:ea typeface="+mj-ea"/>
              </a:rPr>
              <a:t>Rte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封装</a:t>
            </a:r>
            <a:r>
              <a:rPr lang="en-US" altLang="ja-JP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) </a:t>
            </a:r>
            <a:endParaRPr lang="ja-JP" altLang="en-US" sz="1400" kern="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r>
              <a:rPr lang="en-US" altLang="ja-JP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SR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接口传递变量，组件与组件间传递的变量，类似于全局变量</a:t>
            </a:r>
            <a:r>
              <a:rPr lang="en-US" altLang="ja-JP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(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被</a:t>
            </a:r>
            <a:r>
              <a:rPr lang="en-US" altLang="ja-JP" sz="1400" kern="0" dirty="0" err="1">
                <a:solidFill>
                  <a:schemeClr val="tx1"/>
                </a:solidFill>
                <a:latin typeface="Microsoft YaHei 見出し"/>
                <a:ea typeface="+mj-ea"/>
              </a:rPr>
              <a:t>Rte</a:t>
            </a:r>
            <a:r>
              <a:rPr lang="ja-JP" altLang="en-US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封装</a:t>
            </a:r>
            <a:r>
              <a:rPr lang="en-US" altLang="ja-JP" sz="1400" kern="0" dirty="0">
                <a:solidFill>
                  <a:schemeClr val="tx1"/>
                </a:solidFill>
                <a:latin typeface="Microsoft YaHei 見出し"/>
                <a:ea typeface="+mj-ea"/>
              </a:rPr>
              <a:t>)</a:t>
            </a:r>
          </a:p>
          <a:p>
            <a:pPr lvl="1"/>
            <a:endParaRPr lang="en-US" altLang="zh-CN" sz="1400" kern="0" dirty="0">
              <a:solidFill>
                <a:schemeClr val="tx1"/>
              </a:solidFill>
              <a:latin typeface="Microsoft YaHei 見出し"/>
              <a:ea typeface="+mj-ea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dirty="0">
                <a:latin typeface="微软雅黑"/>
                <a:ea typeface="微软雅黑"/>
                <a:cs typeface="Arial"/>
              </a:rPr>
              <a:t>Atomic </a:t>
            </a:r>
            <a:r>
              <a:rPr kumimoji="1" lang="en-US" altLang="zh-CN" dirty="0">
                <a:latin typeface="+mn-ea"/>
                <a:ea typeface="+mn-ea"/>
              </a:rPr>
              <a:t>SWC</a:t>
            </a:r>
            <a:r>
              <a:rPr kumimoji="1" lang="zh-CN" altLang="en-US" dirty="0">
                <a:latin typeface="+mn-ea"/>
                <a:ea typeface="+mn-ea"/>
              </a:rPr>
              <a:t>的组成结构</a:t>
            </a:r>
            <a:endParaRPr kumimoji="1" lang="ja-JP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1147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+mn-ea"/>
                <a:ea typeface="+mn-ea"/>
              </a:rPr>
              <a:t>端口</a:t>
            </a:r>
            <a:r>
              <a:rPr kumimoji="1" lang="en-US" altLang="zh-CN" dirty="0">
                <a:latin typeface="+mn-ea"/>
                <a:ea typeface="+mn-ea"/>
              </a:rPr>
              <a:t>(Port</a:t>
            </a:r>
            <a:r>
              <a:rPr kumimoji="1" lang="zh-CN" altLang="en-US" dirty="0">
                <a:latin typeface="+mn-ea"/>
                <a:ea typeface="+mn-ea"/>
              </a:rPr>
              <a:t>，</a:t>
            </a:r>
            <a:r>
              <a:rPr kumimoji="1" lang="en-US" altLang="zh-CN" dirty="0" err="1">
                <a:latin typeface="+mn-ea"/>
                <a:ea typeface="+mn-ea"/>
              </a:rPr>
              <a:t>AutoSAR</a:t>
            </a:r>
            <a:r>
              <a:rPr kumimoji="1" lang="zh-CN" altLang="en-US" dirty="0">
                <a:latin typeface="+mn-ea"/>
                <a:ea typeface="+mn-ea"/>
              </a:rPr>
              <a:t>接口的实例化</a:t>
            </a:r>
            <a:r>
              <a:rPr kumimoji="1" lang="en-US" altLang="zh-CN" dirty="0">
                <a:latin typeface="+mn-ea"/>
                <a:ea typeface="+mn-ea"/>
              </a:rPr>
              <a:t>)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0"/>
            <a:ext cx="8796213" cy="5727402"/>
          </a:xfrm>
        </p:spPr>
        <p:txBody>
          <a:bodyPr/>
          <a:lstStyle/>
          <a:p>
            <a:pPr lvl="1"/>
            <a:r>
              <a:rPr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软件组件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通过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Port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来进行不同软件组件间或者软件组件与硬件间的通讯或者交互。</a:t>
            </a:r>
            <a:r>
              <a:rPr lang="zh-CN" altLang="en-US" sz="1400" b="0" i="0" dirty="0">
                <a:solidFill>
                  <a:schemeClr val="tx1"/>
                </a:solidFill>
                <a:effectLst/>
                <a:latin typeface="Microsoft YaHei 見出し"/>
                <a:ea typeface="+mj-ea"/>
              </a:rPr>
              <a:t>每个软件组件都需要定义端口。端口代表了软件组件间通信内容及其方向，分为两类，一类是供型端口</a:t>
            </a:r>
            <a:r>
              <a:rPr lang="zh-CN" altLang="en-US" sz="1400" b="1" i="0" dirty="0">
                <a:solidFill>
                  <a:schemeClr val="tx1"/>
                </a:solidFill>
                <a:effectLst/>
                <a:latin typeface="Microsoft YaHei 見出し"/>
                <a:ea typeface="+mj-ea"/>
              </a:rPr>
              <a:t>（</a:t>
            </a:r>
            <a:r>
              <a:rPr lang="en-US" altLang="zh-CN" sz="1400" b="1" i="0" dirty="0" err="1">
                <a:solidFill>
                  <a:schemeClr val="tx1"/>
                </a:solidFill>
                <a:effectLst/>
                <a:latin typeface="Microsoft YaHei 見出し"/>
                <a:ea typeface="+mj-ea"/>
              </a:rPr>
              <a:t>PPort</a:t>
            </a:r>
            <a:r>
              <a:rPr lang="zh-CN" altLang="en-US" sz="1400" b="1" i="0" dirty="0">
                <a:solidFill>
                  <a:schemeClr val="tx1"/>
                </a:solidFill>
                <a:effectLst/>
                <a:latin typeface="Microsoft YaHei 見出し"/>
                <a:ea typeface="+mj-ea"/>
              </a:rPr>
              <a:t>）</a:t>
            </a:r>
            <a:r>
              <a:rPr lang="zh-CN" altLang="en-US" sz="1400" b="0" i="0" dirty="0">
                <a:solidFill>
                  <a:schemeClr val="tx1"/>
                </a:solidFill>
                <a:effectLst/>
                <a:latin typeface="Microsoft YaHei 見出し"/>
                <a:ea typeface="+mj-ea"/>
              </a:rPr>
              <a:t>，一类是需型端口</a:t>
            </a:r>
            <a:r>
              <a:rPr lang="zh-CN" altLang="en-US" sz="1400" b="1" i="0" dirty="0">
                <a:solidFill>
                  <a:schemeClr val="tx1"/>
                </a:solidFill>
                <a:effectLst/>
                <a:latin typeface="Microsoft YaHei 見出し"/>
                <a:ea typeface="+mj-ea"/>
              </a:rPr>
              <a:t>（</a:t>
            </a:r>
            <a:r>
              <a:rPr lang="en-US" altLang="zh-CN" sz="1400" b="1" i="0" dirty="0" err="1">
                <a:solidFill>
                  <a:schemeClr val="tx1"/>
                </a:solidFill>
                <a:effectLst/>
                <a:latin typeface="Microsoft YaHei 見出し"/>
                <a:ea typeface="+mj-ea"/>
              </a:rPr>
              <a:t>RPort</a:t>
            </a:r>
            <a:r>
              <a:rPr lang="zh-CN" altLang="en-US" sz="1400" b="1" i="0" dirty="0">
                <a:solidFill>
                  <a:schemeClr val="tx1"/>
                </a:solidFill>
                <a:effectLst/>
                <a:latin typeface="Microsoft YaHei 見出し"/>
                <a:ea typeface="+mj-ea"/>
              </a:rPr>
              <a:t>）</a:t>
            </a:r>
            <a:r>
              <a:rPr lang="zh-CN" altLang="en-US" sz="1400" b="0" i="0" dirty="0">
                <a:solidFill>
                  <a:schemeClr val="tx1"/>
                </a:solidFill>
                <a:effectLst/>
                <a:latin typeface="Microsoft YaHei 見出し"/>
                <a:ea typeface="+mj-ea"/>
              </a:rPr>
              <a:t>。供型端口用于对外提供某种数据或者某类操作，需型端口用于从其他软件组件获得所需数据或者所请求的操作。</a:t>
            </a:r>
            <a:endParaRPr lang="en-US" altLang="zh-CN" sz="1400" b="0" i="0" dirty="0">
              <a:solidFill>
                <a:schemeClr val="tx1"/>
              </a:solidFill>
              <a:effectLst/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b="0" i="0" dirty="0">
              <a:solidFill>
                <a:schemeClr val="tx1"/>
              </a:solidFill>
              <a:effectLst/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b="0" i="0" dirty="0">
              <a:solidFill>
                <a:schemeClr val="tx1"/>
              </a:solidFill>
              <a:effectLst/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r>
              <a:rPr kumimoji="1" lang="ja-JP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端口接口有</a:t>
            </a:r>
            <a:r>
              <a:rPr kumimoji="1" lang="en-US" altLang="ja-JP" sz="1400" dirty="0">
                <a:solidFill>
                  <a:schemeClr val="tx1"/>
                </a:solidFill>
                <a:latin typeface="Microsoft YaHei 見出し"/>
                <a:ea typeface="+mj-ea"/>
              </a:rPr>
              <a:t>3</a:t>
            </a:r>
            <a:r>
              <a:rPr kumimoji="1" lang="ja-JP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种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：发送者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/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接收者接口（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Sender-Receiver Interface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，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S/R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）、客户端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/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服务器接口（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Client-Server Interface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，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C/S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）和标定接口（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Calibration Interface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）</a:t>
            </a:r>
            <a:endParaRPr kumimoji="1" lang="ja-JP" altLang="en-US" sz="1400" dirty="0">
              <a:solidFill>
                <a:schemeClr val="tx1"/>
              </a:solidFill>
              <a:latin typeface="Microsoft YaHei 見出し"/>
              <a:ea typeface="+mj-ea"/>
            </a:endParaRP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29ABB7DE-3AA0-441F-BE15-A9D4BBB75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1517073"/>
            <a:ext cx="1944216" cy="1950611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4592369-6BD9-4C6F-B280-B968CF3740A0}"/>
              </a:ext>
            </a:extLst>
          </p:cNvPr>
          <p:cNvSpPr txBox="1"/>
          <p:nvPr/>
        </p:nvSpPr>
        <p:spPr>
          <a:xfrm>
            <a:off x="4965196" y="2265437"/>
            <a:ext cx="25202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05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软件组件通过端口进行通信</a:t>
            </a:r>
            <a:endParaRPr lang="en-US" altLang="zh-CN" sz="1050" dirty="0">
              <a:solidFill>
                <a:schemeClr val="tx1"/>
              </a:solidFill>
              <a:latin typeface="微软雅黑"/>
              <a:ea typeface="微软雅黑"/>
              <a:cs typeface="Arial"/>
            </a:endParaRPr>
          </a:p>
          <a:p>
            <a:pPr algn="l"/>
            <a:r>
              <a:rPr kumimoji="1" lang="zh-CN" altLang="en-US" sz="105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数据被</a:t>
            </a:r>
            <a:r>
              <a:rPr kumimoji="1" lang="en-US" altLang="zh-CN" sz="105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P-ports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提供，被</a:t>
            </a:r>
            <a:r>
              <a:rPr kumimoji="1" lang="en-US" altLang="zh-CN" sz="105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R-ports</a:t>
            </a:r>
            <a:r>
              <a:rPr kumimoji="1" lang="zh-CN" altLang="en-US" sz="1050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使用</a:t>
            </a:r>
            <a:endParaRPr kumimoji="1" lang="en-US" altLang="zh-CN" sz="1050" dirty="0">
              <a:solidFill>
                <a:schemeClr val="tx1"/>
              </a:solidFill>
              <a:latin typeface="微软雅黑"/>
              <a:ea typeface="微软雅黑"/>
              <a:cs typeface="Arial"/>
            </a:endParaRPr>
          </a:p>
        </p:txBody>
      </p:sp>
      <p:pic>
        <p:nvPicPr>
          <p:cNvPr id="22" name="図 21">
            <a:extLst>
              <a:ext uri="{FF2B5EF4-FFF2-40B4-BE49-F238E27FC236}">
                <a16:creationId xmlns:a16="http://schemas.microsoft.com/office/drawing/2014/main" id="{172F2458-BAF8-4F12-B526-A8964C8E29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964" y="4101455"/>
            <a:ext cx="7488833" cy="242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14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+mn-ea"/>
                <a:ea typeface="+mn-ea"/>
              </a:rPr>
              <a:t>Port-</a:t>
            </a:r>
            <a:r>
              <a:rPr kumimoji="1" lang="zh-CN" altLang="en-US" dirty="0">
                <a:latin typeface="+mn-ea"/>
                <a:ea typeface="+mn-ea"/>
              </a:rPr>
              <a:t> </a:t>
            </a:r>
            <a:r>
              <a:rPr kumimoji="1" lang="en-US" altLang="zh-CN" dirty="0">
                <a:latin typeface="+mn-ea"/>
                <a:ea typeface="+mn-ea"/>
              </a:rPr>
              <a:t>S/R</a:t>
            </a:r>
            <a:r>
              <a:rPr kumimoji="1" lang="zh-CN" altLang="en-US" dirty="0">
                <a:latin typeface="+mn-ea"/>
                <a:ea typeface="+mn-ea"/>
              </a:rPr>
              <a:t>接口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0"/>
            <a:ext cx="8796213" cy="5727402"/>
          </a:xfrm>
        </p:spPr>
        <p:txBody>
          <a:bodyPr/>
          <a:lstStyle/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b="0" i="0" dirty="0">
              <a:solidFill>
                <a:schemeClr val="tx1"/>
              </a:solidFill>
              <a:effectLst/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b="0" i="0" dirty="0">
              <a:solidFill>
                <a:schemeClr val="tx1"/>
              </a:solidFill>
              <a:effectLst/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r>
              <a:rPr kumimoji="1" lang="zh-CN" altLang="en-US" sz="1400" dirty="0">
                <a:solidFill>
                  <a:srgbClr val="FF0000"/>
                </a:solidFill>
                <a:latin typeface="Microsoft YaHei 見出し"/>
                <a:ea typeface="+mj-ea"/>
              </a:rPr>
              <a:t>传输数据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 見出し"/>
                <a:ea typeface="+mj-ea"/>
              </a:rPr>
              <a:t>(</a:t>
            </a:r>
            <a:r>
              <a:rPr kumimoji="1" lang="zh-CN" altLang="en-US" sz="1400" dirty="0">
                <a:solidFill>
                  <a:srgbClr val="FF0000"/>
                </a:solidFill>
                <a:latin typeface="Microsoft YaHei 見出し"/>
                <a:ea typeface="+mj-ea"/>
              </a:rPr>
              <a:t>全局变量的调用接口</a:t>
            </a:r>
            <a:r>
              <a:rPr kumimoji="1" lang="en-US" altLang="zh-CN" sz="1400" dirty="0">
                <a:solidFill>
                  <a:srgbClr val="FF0000"/>
                </a:solidFill>
                <a:latin typeface="Microsoft YaHei 見出し"/>
                <a:ea typeface="+mj-ea"/>
              </a:rPr>
              <a:t>)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，通过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RTE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传输数据，并且通过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RTE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管理数据的传输，避免数据出问题</a:t>
            </a:r>
            <a:endParaRPr kumimoji="1"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r>
              <a:rPr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一个接口可以包含多个数据，类似于通过结构体传输</a:t>
            </a:r>
            <a:endParaRPr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r>
              <a:rPr kumimoji="1"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可以传输基础数据类型（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int, float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等）和复杂数据类型（</a:t>
            </a:r>
            <a:r>
              <a:rPr kumimoji="1" lang="en-US" altLang="zh-CN" sz="1400" dirty="0">
                <a:solidFill>
                  <a:schemeClr val="tx1"/>
                </a:solidFill>
                <a:latin typeface="Microsoft YaHei 見出し"/>
                <a:ea typeface="+mj-ea"/>
              </a:rPr>
              <a:t>record, array</a:t>
            </a:r>
            <a:r>
              <a:rPr kumimoji="1"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等）</a:t>
            </a:r>
            <a:endParaRPr kumimoji="1" lang="en-US" altLang="zh-CN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r>
              <a:rPr lang="zh-CN" altLang="en-US" sz="1400" dirty="0">
                <a:solidFill>
                  <a:schemeClr val="tx1"/>
                </a:solidFill>
                <a:latin typeface="Microsoft YaHei 見出し"/>
                <a:ea typeface="+mj-ea"/>
              </a:rPr>
              <a:t>调用接收接口的例子：</a:t>
            </a:r>
            <a:endParaRPr lang="en-US" altLang="ja-JP" sz="1400" dirty="0">
              <a:solidFill>
                <a:schemeClr val="tx1"/>
              </a:solidFill>
              <a:latin typeface="Microsoft YaHei 見出し"/>
              <a:ea typeface="+mj-ea"/>
            </a:endParaRPr>
          </a:p>
          <a:p>
            <a:pPr lvl="1"/>
            <a:endParaRPr kumimoji="1" lang="ja-JP" altLang="en-US" sz="1400" dirty="0">
              <a:solidFill>
                <a:schemeClr val="tx1"/>
              </a:solidFill>
              <a:latin typeface="Microsoft YaHei 見出し"/>
              <a:ea typeface="+mj-ea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2154F12-5F6F-4058-8322-CCCCA02E2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869950"/>
            <a:ext cx="4813320" cy="230022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F1F2FED-4C9D-414B-B042-9D531BA60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4653136"/>
            <a:ext cx="4058216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523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EFORMAT" val="-1"/>
</p:tagLst>
</file>

<file path=ppt/theme/theme1.xml><?xml version="1.0" encoding="utf-8"?>
<a:theme xmlns:a="http://schemas.openxmlformats.org/drawingml/2006/main" name="presentation_cn_r">
  <a:themeElements>
    <a:clrScheme name="F_Tool_2_EN_R 1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自定义 3">
      <a:majorFont>
        <a:latin typeface="Fujitsu Sans Medium"/>
        <a:ea typeface="微软雅黑"/>
        <a:cs typeface=""/>
      </a:majorFont>
      <a:minorFont>
        <a:latin typeface="Fujitsu Sans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ＭＳ Ｐゴシック" charset="-128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ＭＳ Ｐゴシック" charset="-128"/>
            <a:ea typeface="ＭＳ Ｐゴシック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F_Tool_2_EN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presentation_cn_r</Template>
  <TotalTime>0</TotalTime>
  <Words>1618</Words>
  <Application>Microsoft Office PowerPoint</Application>
  <PresentationFormat>画面に合わせる (4:3)</PresentationFormat>
  <Paragraphs>237</Paragraphs>
  <Slides>15</Slides>
  <Notes>14</Notes>
  <HiddenSlides>1</HiddenSlides>
  <MMClips>0</MMClips>
  <ScaleCrop>false</ScaleCrop>
  <HeadingPairs>
    <vt:vector size="6" baseType="variant">
      <vt:variant>
        <vt:lpstr>使用されているフォント</vt:lpstr>
      </vt:variant>
      <vt:variant>
        <vt:i4>11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7" baseType="lpstr">
      <vt:lpstr>Meiryo UI</vt:lpstr>
      <vt:lpstr>微软雅黑</vt:lpstr>
      <vt:lpstr>微软雅黑</vt:lpstr>
      <vt:lpstr>Microsoft YaHei 見出し</vt:lpstr>
      <vt:lpstr>Microsoft YaHei 見出しＭＳ Ｐゴシック</vt:lpstr>
      <vt:lpstr>Microsoft YaHeiMicrosoft YaHei</vt:lpstr>
      <vt:lpstr>ＭＳ Ｐゴシック</vt:lpstr>
      <vt:lpstr>Arial</vt:lpstr>
      <vt:lpstr>Calibri</vt:lpstr>
      <vt:lpstr>Fujitsu Sans</vt:lpstr>
      <vt:lpstr>Wingdings</vt:lpstr>
      <vt:lpstr>presentation_cn_r</vt:lpstr>
      <vt:lpstr>SWC相关的基本概念 </vt:lpstr>
      <vt:lpstr>基本概念</vt:lpstr>
      <vt:lpstr>AUTOSAR体系结构及开发流程</vt:lpstr>
      <vt:lpstr>软件组件的分类</vt:lpstr>
      <vt:lpstr>软件组件的所属层级</vt:lpstr>
      <vt:lpstr>软件组件交互关系矩阵</vt:lpstr>
      <vt:lpstr>Atomic SWC的组成结构</vt:lpstr>
      <vt:lpstr>端口(Port，AutoSAR接口的实例化)</vt:lpstr>
      <vt:lpstr>Port- S/R接口</vt:lpstr>
      <vt:lpstr>Port- C/S接口</vt:lpstr>
      <vt:lpstr>Runnables可运行实体</vt:lpstr>
      <vt:lpstr>VFB(Virtual Function Bus)</vt:lpstr>
      <vt:lpstr>RTE(Runtime Environment)</vt:lpstr>
      <vt:lpstr>PowerPoint プレゼンテーション</vt:lpstr>
      <vt:lpstr>AppL概述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2011-07-01T08:21:12Z</dcterms:created>
  <dcterms:modified xsi:type="dcterms:W3CDTF">2021-10-11T03:01:19Z</dcterms:modified>
</cp:coreProperties>
</file>