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removePersonalInfoOnSave="1" saveSubsetFonts="1" bookmarkIdSeed="4">
  <p:sldMasterIdLst>
    <p:sldMasterId id="2147483652" r:id="rId1"/>
  </p:sldMasterIdLst>
  <p:notesMasterIdLst>
    <p:notesMasterId r:id="rId23"/>
  </p:notesMasterIdLst>
  <p:handoutMasterIdLst>
    <p:handoutMasterId r:id="rId24"/>
  </p:handoutMasterIdLst>
  <p:sldIdLst>
    <p:sldId id="535" r:id="rId2"/>
    <p:sldId id="660" r:id="rId3"/>
    <p:sldId id="577" r:id="rId4"/>
    <p:sldId id="643" r:id="rId5"/>
    <p:sldId id="653" r:id="rId6"/>
    <p:sldId id="654" r:id="rId7"/>
    <p:sldId id="658" r:id="rId8"/>
    <p:sldId id="655" r:id="rId9"/>
    <p:sldId id="640" r:id="rId10"/>
    <p:sldId id="641" r:id="rId11"/>
    <p:sldId id="642" r:id="rId12"/>
    <p:sldId id="638" r:id="rId13"/>
    <p:sldId id="659" r:id="rId14"/>
    <p:sldId id="639" r:id="rId15"/>
    <p:sldId id="657" r:id="rId16"/>
    <p:sldId id="661" r:id="rId17"/>
    <p:sldId id="662" r:id="rId18"/>
    <p:sldId id="664" r:id="rId19"/>
    <p:sldId id="663" r:id="rId20"/>
    <p:sldId id="665" r:id="rId21"/>
    <p:sldId id="537" r:id="rId22"/>
  </p:sldIdLst>
  <p:sldSz cx="9144000" cy="6858000" type="screen4x3"/>
  <p:notesSz cx="6805613" cy="9939338"/>
  <p:defaultTextStyle>
    <a:defPPr>
      <a:defRPr lang="ja-JP"/>
    </a:defPPr>
    <a:lvl1pPr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1pPr>
    <a:lvl2pPr marL="4572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2pPr>
    <a:lvl3pPr marL="9144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3pPr>
    <a:lvl4pPr marL="13716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4pPr>
    <a:lvl5pPr marL="1828800" algn="ctr" rtl="0" fontAlgn="ctr">
      <a:spcBef>
        <a:spcPct val="0"/>
      </a:spcBef>
      <a:spcAft>
        <a:spcPct val="0"/>
      </a:spcAft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5pPr>
    <a:lvl6pPr marL="22860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6pPr>
    <a:lvl7pPr marL="27432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7pPr>
    <a:lvl8pPr marL="32004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8pPr>
    <a:lvl9pPr marL="3657600" algn="l" defTabSz="914400" rtl="0" eaLnBrk="1" latinLnBrk="0" hangingPunct="1">
      <a:defRPr kumimoji="1" kern="1200">
        <a:solidFill>
          <a:srgbClr val="000000"/>
        </a:solidFill>
        <a:latin typeface="ＭＳ Ｐゴシック" charset="-128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440"/>
    <a:srgbClr val="C07000"/>
    <a:srgbClr val="1782DB"/>
    <a:srgbClr val="808000"/>
    <a:srgbClr val="706ABA"/>
    <a:srgbClr val="1BA12B"/>
    <a:srgbClr val="8B8807"/>
    <a:srgbClr val="7E7D7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8D230F3-CF80-4859-8CE7-A43EE81993B5}" styleName="淡色スタイル 1 - アクセント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20" autoAdjust="0"/>
    <p:restoredTop sz="96353" autoAdjust="0"/>
  </p:normalViewPr>
  <p:slideViewPr>
    <p:cSldViewPr>
      <p:cViewPr varScale="1">
        <p:scale>
          <a:sx n="114" d="100"/>
          <a:sy n="114" d="100"/>
        </p:scale>
        <p:origin x="1596" y="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28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2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GB" altLang="ja-JP"/>
          </a:p>
        </p:txBody>
      </p:sp>
      <p:sp>
        <p:nvSpPr>
          <p:cNvPr id="3932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GB" altLang="ja-JP"/>
              <a:t>Copyright 2018 NANJING FUJITSU NANDA SOFTWARE TECHNOLOGY CO., LTD.</a:t>
            </a:r>
          </a:p>
        </p:txBody>
      </p:sp>
      <p:sp>
        <p:nvSpPr>
          <p:cNvPr id="3932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BFC466D8-B42A-4E43-B4D9-57F0874CEFA0}" type="slidenum">
              <a:rPr lang="en-GB" altLang="ja-JP"/>
              <a:pPr/>
              <a:t>‹#›</a:t>
            </a:fld>
            <a:endParaRPr lang="en-GB" altLang="ja-JP"/>
          </a:p>
        </p:txBody>
      </p:sp>
      <p:sp>
        <p:nvSpPr>
          <p:cNvPr id="6" name="Rectangle 30"/>
          <p:cNvSpPr txBox="1">
            <a:spLocks noChangeArrowheads="1"/>
          </p:cNvSpPr>
          <p:nvPr/>
        </p:nvSpPr>
        <p:spPr bwMode="gray">
          <a:xfrm>
            <a:off x="162446" y="47626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175744385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856038" y="0"/>
            <a:ext cx="2949575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>
            <a:lvl1pPr algn="r" defTabSz="922338" fontAlgn="base">
              <a:defRPr sz="1200">
                <a:solidFill>
                  <a:schemeClr val="tx1"/>
                </a:solidFill>
                <a:latin typeface="Arial" charset="0"/>
              </a:defRPr>
            </a:lvl1pPr>
          </a:lstStyle>
          <a:p>
            <a:endParaRPr lang="en-US" altLang="ja-JP"/>
          </a:p>
        </p:txBody>
      </p:sp>
      <p:sp>
        <p:nvSpPr>
          <p:cNvPr id="167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72050" cy="3729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794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21225"/>
            <a:ext cx="5446713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16794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l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16794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4450" y="9440863"/>
            <a:ext cx="2949575" cy="496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2220" tIns="46110" rIns="92220" bIns="46110" numCol="1" anchor="b" anchorCtr="0" compatLnSpc="1">
            <a:prstTxWarp prst="textNoShape">
              <a:avLst/>
            </a:prstTxWarp>
          </a:bodyPr>
          <a:lstStyle>
            <a:lvl1pPr algn="r" defTabSz="922338" fontAlgn="base">
              <a:defRPr sz="1000">
                <a:solidFill>
                  <a:schemeClr val="tx1"/>
                </a:solidFill>
                <a:latin typeface="Arial" charset="0"/>
              </a:defRPr>
            </a:lvl1pPr>
          </a:lstStyle>
          <a:p>
            <a:fld id="{5A205A6B-F37F-4E8D-9C04-D282A90E56E8}" type="slidenum">
              <a:rPr lang="en-US" altLang="ja-JP"/>
              <a:pPr/>
              <a:t>‹#›</a:t>
            </a:fld>
            <a:endParaRPr lang="en-US" altLang="ja-JP"/>
          </a:p>
        </p:txBody>
      </p:sp>
      <p:sp>
        <p:nvSpPr>
          <p:cNvPr id="8" name="Rectangle 30"/>
          <p:cNvSpPr txBox="1">
            <a:spLocks noChangeArrowheads="1"/>
          </p:cNvSpPr>
          <p:nvPr/>
        </p:nvSpPr>
        <p:spPr bwMode="gray">
          <a:xfrm>
            <a:off x="162446" y="47626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</p:spTree>
    <p:extLst>
      <p:ext uri="{BB962C8B-B14F-4D97-AF65-F5344CB8AC3E}">
        <p14:creationId xmlns:p14="http://schemas.microsoft.com/office/powerpoint/2010/main" val="377151569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B46D529-4750-48BC-AFC6-590FBE2A3F90}" type="slidenum">
              <a:rPr lang="en-US" altLang="ja-JP"/>
              <a:pPr/>
              <a:t>0</a:t>
            </a:fld>
            <a:endParaRPr lang="en-US" altLang="ja-JP"/>
          </a:p>
        </p:txBody>
      </p:sp>
      <p:sp>
        <p:nvSpPr>
          <p:cNvPr id="620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0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GB" altLang="ja-JP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10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729659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41350232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52405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6219012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9295994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1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31043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2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316253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3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835691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4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5890536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5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6522198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6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27224110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8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5796514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altLang="ja-JP"/>
              <a:t>Copyright 2018 NANJING FUJITSU NANDA SOFTWARE TECHNOLOGY CO., LTD.</a:t>
            </a:r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205A6B-F37F-4E8D-9C04-D282A90E56E8}" type="slidenum">
              <a:rPr lang="en-US" altLang="ja-JP" smtClean="0"/>
              <a:pPr/>
              <a:t>9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6637876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7214" name="Picture 46" descr="TitleRed_L15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485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7215" name="Group 47"/>
          <p:cNvGrpSpPr>
            <a:grpSpLocks noChangeAspect="1"/>
          </p:cNvGrpSpPr>
          <p:nvPr/>
        </p:nvGrpSpPr>
        <p:grpSpPr bwMode="auto">
          <a:xfrm>
            <a:off x="7308850" y="185738"/>
            <a:ext cx="1647825" cy="920750"/>
            <a:chOff x="4604" y="117"/>
            <a:chExt cx="1038" cy="580"/>
          </a:xfrm>
        </p:grpSpPr>
        <p:sp>
          <p:nvSpPr>
            <p:cNvPr id="647216" name="AutoShape 48"/>
            <p:cNvSpPr>
              <a:spLocks noChangeAspect="1" noChangeArrowheads="1" noTextEdit="1"/>
            </p:cNvSpPr>
            <p:nvPr userDrawn="1"/>
          </p:nvSpPr>
          <p:spPr bwMode="gray">
            <a:xfrm>
              <a:off x="4604" y="117"/>
              <a:ext cx="1038" cy="5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7" name="Freeform 49"/>
            <p:cNvSpPr>
              <a:spLocks/>
            </p:cNvSpPr>
            <p:nvPr userDrawn="1"/>
          </p:nvSpPr>
          <p:spPr bwMode="gray">
            <a:xfrm>
              <a:off x="4655" y="604"/>
              <a:ext cx="26" cy="43"/>
            </a:xfrm>
            <a:custGeom>
              <a:avLst/>
              <a:gdLst>
                <a:gd name="T0" fmla="*/ 0 w 463"/>
                <a:gd name="T1" fmla="*/ 731 h 762"/>
                <a:gd name="T2" fmla="*/ 0 w 463"/>
                <a:gd name="T3" fmla="*/ 643 h 762"/>
                <a:gd name="T4" fmla="*/ 177 w 463"/>
                <a:gd name="T5" fmla="*/ 684 h 762"/>
                <a:gd name="T6" fmla="*/ 355 w 463"/>
                <a:gd name="T7" fmla="*/ 568 h 762"/>
                <a:gd name="T8" fmla="*/ 325 w 463"/>
                <a:gd name="T9" fmla="*/ 493 h 762"/>
                <a:gd name="T10" fmla="*/ 271 w 463"/>
                <a:gd name="T11" fmla="*/ 452 h 762"/>
                <a:gd name="T12" fmla="*/ 203 w 463"/>
                <a:gd name="T13" fmla="*/ 417 h 762"/>
                <a:gd name="T14" fmla="*/ 62 w 463"/>
                <a:gd name="T15" fmla="*/ 323 h 762"/>
                <a:gd name="T16" fmla="*/ 12 w 463"/>
                <a:gd name="T17" fmla="*/ 190 h 762"/>
                <a:gd name="T18" fmla="*/ 90 w 463"/>
                <a:gd name="T19" fmla="*/ 41 h 762"/>
                <a:gd name="T20" fmla="*/ 257 w 463"/>
                <a:gd name="T21" fmla="*/ 0 h 762"/>
                <a:gd name="T22" fmla="*/ 411 w 463"/>
                <a:gd name="T23" fmla="*/ 24 h 762"/>
                <a:gd name="T24" fmla="*/ 411 w 463"/>
                <a:gd name="T25" fmla="*/ 106 h 762"/>
                <a:gd name="T26" fmla="*/ 262 w 463"/>
                <a:gd name="T27" fmla="*/ 74 h 762"/>
                <a:gd name="T28" fmla="*/ 162 w 463"/>
                <a:gd name="T29" fmla="*/ 98 h 762"/>
                <a:gd name="T30" fmla="*/ 120 w 463"/>
                <a:gd name="T31" fmla="*/ 178 h 762"/>
                <a:gd name="T32" fmla="*/ 149 w 463"/>
                <a:gd name="T33" fmla="*/ 253 h 762"/>
                <a:gd name="T34" fmla="*/ 273 w 463"/>
                <a:gd name="T35" fmla="*/ 331 h 762"/>
                <a:gd name="T36" fmla="*/ 374 w 463"/>
                <a:gd name="T37" fmla="*/ 388 h 762"/>
                <a:gd name="T38" fmla="*/ 444 w 463"/>
                <a:gd name="T39" fmla="*/ 465 h 762"/>
                <a:gd name="T40" fmla="*/ 463 w 463"/>
                <a:gd name="T41" fmla="*/ 556 h 762"/>
                <a:gd name="T42" fmla="*/ 184 w 463"/>
                <a:gd name="T43" fmla="*/ 762 h 762"/>
                <a:gd name="T44" fmla="*/ 0 w 463"/>
                <a:gd name="T45" fmla="*/ 731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463" h="762">
                  <a:moveTo>
                    <a:pt x="0" y="731"/>
                  </a:moveTo>
                  <a:cubicBezTo>
                    <a:pt x="0" y="643"/>
                    <a:pt x="0" y="643"/>
                    <a:pt x="0" y="643"/>
                  </a:cubicBezTo>
                  <a:cubicBezTo>
                    <a:pt x="48" y="670"/>
                    <a:pt x="107" y="684"/>
                    <a:pt x="177" y="684"/>
                  </a:cubicBezTo>
                  <a:cubicBezTo>
                    <a:pt x="296" y="684"/>
                    <a:pt x="355" y="645"/>
                    <a:pt x="355" y="568"/>
                  </a:cubicBezTo>
                  <a:cubicBezTo>
                    <a:pt x="355" y="538"/>
                    <a:pt x="345" y="513"/>
                    <a:pt x="325" y="493"/>
                  </a:cubicBezTo>
                  <a:cubicBezTo>
                    <a:pt x="309" y="477"/>
                    <a:pt x="291" y="463"/>
                    <a:pt x="271" y="452"/>
                  </a:cubicBezTo>
                  <a:cubicBezTo>
                    <a:pt x="253" y="442"/>
                    <a:pt x="231" y="431"/>
                    <a:pt x="203" y="417"/>
                  </a:cubicBezTo>
                  <a:cubicBezTo>
                    <a:pt x="135" y="384"/>
                    <a:pt x="89" y="352"/>
                    <a:pt x="62" y="323"/>
                  </a:cubicBezTo>
                  <a:cubicBezTo>
                    <a:pt x="29" y="286"/>
                    <a:pt x="12" y="242"/>
                    <a:pt x="12" y="190"/>
                  </a:cubicBezTo>
                  <a:cubicBezTo>
                    <a:pt x="12" y="124"/>
                    <a:pt x="38" y="74"/>
                    <a:pt x="90" y="41"/>
                  </a:cubicBezTo>
                  <a:cubicBezTo>
                    <a:pt x="134" y="13"/>
                    <a:pt x="189" y="0"/>
                    <a:pt x="257" y="0"/>
                  </a:cubicBezTo>
                  <a:cubicBezTo>
                    <a:pt x="304" y="0"/>
                    <a:pt x="355" y="8"/>
                    <a:pt x="411" y="24"/>
                  </a:cubicBezTo>
                  <a:cubicBezTo>
                    <a:pt x="411" y="106"/>
                    <a:pt x="411" y="106"/>
                    <a:pt x="411" y="106"/>
                  </a:cubicBezTo>
                  <a:cubicBezTo>
                    <a:pt x="364" y="85"/>
                    <a:pt x="314" y="74"/>
                    <a:pt x="262" y="74"/>
                  </a:cubicBezTo>
                  <a:cubicBezTo>
                    <a:pt x="222" y="74"/>
                    <a:pt x="188" y="82"/>
                    <a:pt x="162" y="98"/>
                  </a:cubicBezTo>
                  <a:cubicBezTo>
                    <a:pt x="134" y="115"/>
                    <a:pt x="120" y="141"/>
                    <a:pt x="120" y="178"/>
                  </a:cubicBezTo>
                  <a:cubicBezTo>
                    <a:pt x="120" y="209"/>
                    <a:pt x="130" y="234"/>
                    <a:pt x="149" y="253"/>
                  </a:cubicBezTo>
                  <a:cubicBezTo>
                    <a:pt x="168" y="273"/>
                    <a:pt x="209" y="298"/>
                    <a:pt x="273" y="331"/>
                  </a:cubicBezTo>
                  <a:cubicBezTo>
                    <a:pt x="324" y="356"/>
                    <a:pt x="357" y="375"/>
                    <a:pt x="374" y="388"/>
                  </a:cubicBezTo>
                  <a:cubicBezTo>
                    <a:pt x="407" y="412"/>
                    <a:pt x="430" y="437"/>
                    <a:pt x="444" y="465"/>
                  </a:cubicBezTo>
                  <a:cubicBezTo>
                    <a:pt x="457" y="490"/>
                    <a:pt x="463" y="520"/>
                    <a:pt x="463" y="556"/>
                  </a:cubicBezTo>
                  <a:cubicBezTo>
                    <a:pt x="463" y="693"/>
                    <a:pt x="370" y="762"/>
                    <a:pt x="184" y="762"/>
                  </a:cubicBezTo>
                  <a:cubicBezTo>
                    <a:pt x="109" y="762"/>
                    <a:pt x="48" y="752"/>
                    <a:pt x="0" y="73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8" name="Freeform 50"/>
            <p:cNvSpPr>
              <a:spLocks/>
            </p:cNvSpPr>
            <p:nvPr userDrawn="1"/>
          </p:nvSpPr>
          <p:spPr bwMode="gray">
            <a:xfrm>
              <a:off x="4691" y="585"/>
              <a:ext cx="30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19" name="Freeform 51"/>
            <p:cNvSpPr>
              <a:spLocks noEditPoints="1"/>
            </p:cNvSpPr>
            <p:nvPr userDrawn="1"/>
          </p:nvSpPr>
          <p:spPr bwMode="gray">
            <a:xfrm>
              <a:off x="4730" y="604"/>
              <a:ext cx="32" cy="43"/>
            </a:xfrm>
            <a:custGeom>
              <a:avLst/>
              <a:gdLst>
                <a:gd name="T0" fmla="*/ 437 w 561"/>
                <a:gd name="T1" fmla="*/ 286 h 762"/>
                <a:gd name="T2" fmla="*/ 437 w 561"/>
                <a:gd name="T3" fmla="*/ 248 h 762"/>
                <a:gd name="T4" fmla="*/ 415 w 561"/>
                <a:gd name="T5" fmla="*/ 138 h 762"/>
                <a:gd name="T6" fmla="*/ 271 w 561"/>
                <a:gd name="T7" fmla="*/ 77 h 762"/>
                <a:gd name="T8" fmla="*/ 70 w 561"/>
                <a:gd name="T9" fmla="*/ 118 h 762"/>
                <a:gd name="T10" fmla="*/ 70 w 561"/>
                <a:gd name="T11" fmla="*/ 31 h 762"/>
                <a:gd name="T12" fmla="*/ 284 w 561"/>
                <a:gd name="T13" fmla="*/ 0 h 762"/>
                <a:gd name="T14" fmla="*/ 516 w 561"/>
                <a:gd name="T15" fmla="*/ 76 h 762"/>
                <a:gd name="T16" fmla="*/ 558 w 561"/>
                <a:gd name="T17" fmla="*/ 200 h 762"/>
                <a:gd name="T18" fmla="*/ 561 w 561"/>
                <a:gd name="T19" fmla="*/ 290 h 762"/>
                <a:gd name="T20" fmla="*/ 561 w 561"/>
                <a:gd name="T21" fmla="*/ 727 h 762"/>
                <a:gd name="T22" fmla="*/ 293 w 561"/>
                <a:gd name="T23" fmla="*/ 762 h 762"/>
                <a:gd name="T24" fmla="*/ 83 w 561"/>
                <a:gd name="T25" fmla="*/ 720 h 762"/>
                <a:gd name="T26" fmla="*/ 0 w 561"/>
                <a:gd name="T27" fmla="*/ 558 h 762"/>
                <a:gd name="T28" fmla="*/ 96 w 561"/>
                <a:gd name="T29" fmla="*/ 363 h 762"/>
                <a:gd name="T30" fmla="*/ 336 w 561"/>
                <a:gd name="T31" fmla="*/ 297 h 762"/>
                <a:gd name="T32" fmla="*/ 437 w 561"/>
                <a:gd name="T33" fmla="*/ 286 h 762"/>
                <a:gd name="T34" fmla="*/ 437 w 561"/>
                <a:gd name="T35" fmla="*/ 356 h 762"/>
                <a:gd name="T36" fmla="*/ 267 w 561"/>
                <a:gd name="T37" fmla="*/ 382 h 762"/>
                <a:gd name="T38" fmla="*/ 127 w 561"/>
                <a:gd name="T39" fmla="*/ 545 h 762"/>
                <a:gd name="T40" fmla="*/ 168 w 561"/>
                <a:gd name="T41" fmla="*/ 650 h 762"/>
                <a:gd name="T42" fmla="*/ 312 w 561"/>
                <a:gd name="T43" fmla="*/ 687 h 762"/>
                <a:gd name="T44" fmla="*/ 437 w 561"/>
                <a:gd name="T45" fmla="*/ 670 h 762"/>
                <a:gd name="T46" fmla="*/ 437 w 561"/>
                <a:gd name="T47" fmla="*/ 356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561" h="762">
                  <a:moveTo>
                    <a:pt x="437" y="286"/>
                  </a:moveTo>
                  <a:cubicBezTo>
                    <a:pt x="437" y="248"/>
                    <a:pt x="437" y="248"/>
                    <a:pt x="437" y="248"/>
                  </a:cubicBezTo>
                  <a:cubicBezTo>
                    <a:pt x="437" y="200"/>
                    <a:pt x="430" y="164"/>
                    <a:pt x="415" y="138"/>
                  </a:cubicBezTo>
                  <a:cubicBezTo>
                    <a:pt x="392" y="97"/>
                    <a:pt x="344" y="77"/>
                    <a:pt x="271" y="77"/>
                  </a:cubicBezTo>
                  <a:cubicBezTo>
                    <a:pt x="206" y="77"/>
                    <a:pt x="139" y="91"/>
                    <a:pt x="70" y="118"/>
                  </a:cubicBezTo>
                  <a:cubicBezTo>
                    <a:pt x="70" y="31"/>
                    <a:pt x="70" y="31"/>
                    <a:pt x="70" y="31"/>
                  </a:cubicBezTo>
                  <a:cubicBezTo>
                    <a:pt x="139" y="10"/>
                    <a:pt x="210" y="0"/>
                    <a:pt x="284" y="0"/>
                  </a:cubicBezTo>
                  <a:cubicBezTo>
                    <a:pt x="397" y="0"/>
                    <a:pt x="474" y="25"/>
                    <a:pt x="516" y="76"/>
                  </a:cubicBezTo>
                  <a:cubicBezTo>
                    <a:pt x="539" y="104"/>
                    <a:pt x="553" y="145"/>
                    <a:pt x="558" y="200"/>
                  </a:cubicBezTo>
                  <a:cubicBezTo>
                    <a:pt x="560" y="220"/>
                    <a:pt x="561" y="250"/>
                    <a:pt x="561" y="290"/>
                  </a:cubicBezTo>
                  <a:cubicBezTo>
                    <a:pt x="561" y="727"/>
                    <a:pt x="561" y="727"/>
                    <a:pt x="561" y="727"/>
                  </a:cubicBezTo>
                  <a:cubicBezTo>
                    <a:pt x="477" y="750"/>
                    <a:pt x="387" y="762"/>
                    <a:pt x="293" y="762"/>
                  </a:cubicBezTo>
                  <a:cubicBezTo>
                    <a:pt x="203" y="762"/>
                    <a:pt x="133" y="748"/>
                    <a:pt x="83" y="720"/>
                  </a:cubicBezTo>
                  <a:cubicBezTo>
                    <a:pt x="28" y="689"/>
                    <a:pt x="0" y="635"/>
                    <a:pt x="0" y="558"/>
                  </a:cubicBezTo>
                  <a:cubicBezTo>
                    <a:pt x="0" y="470"/>
                    <a:pt x="32" y="405"/>
                    <a:pt x="96" y="363"/>
                  </a:cubicBezTo>
                  <a:cubicBezTo>
                    <a:pt x="143" y="332"/>
                    <a:pt x="223" y="310"/>
                    <a:pt x="336" y="297"/>
                  </a:cubicBezTo>
                  <a:cubicBezTo>
                    <a:pt x="357" y="294"/>
                    <a:pt x="391" y="291"/>
                    <a:pt x="437" y="286"/>
                  </a:cubicBezTo>
                  <a:close/>
                  <a:moveTo>
                    <a:pt x="437" y="356"/>
                  </a:moveTo>
                  <a:cubicBezTo>
                    <a:pt x="362" y="363"/>
                    <a:pt x="305" y="372"/>
                    <a:pt x="267" y="382"/>
                  </a:cubicBezTo>
                  <a:cubicBezTo>
                    <a:pt x="173" y="405"/>
                    <a:pt x="127" y="460"/>
                    <a:pt x="127" y="545"/>
                  </a:cubicBezTo>
                  <a:cubicBezTo>
                    <a:pt x="127" y="593"/>
                    <a:pt x="140" y="627"/>
                    <a:pt x="168" y="650"/>
                  </a:cubicBezTo>
                  <a:cubicBezTo>
                    <a:pt x="198" y="675"/>
                    <a:pt x="246" y="687"/>
                    <a:pt x="312" y="687"/>
                  </a:cubicBezTo>
                  <a:cubicBezTo>
                    <a:pt x="357" y="687"/>
                    <a:pt x="398" y="681"/>
                    <a:pt x="437" y="670"/>
                  </a:cubicBezTo>
                  <a:lnTo>
                    <a:pt x="437" y="35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0" name="Freeform 52"/>
            <p:cNvSpPr>
              <a:spLocks noEditPoints="1"/>
            </p:cNvSpPr>
            <p:nvPr userDrawn="1"/>
          </p:nvSpPr>
          <p:spPr bwMode="gray">
            <a:xfrm>
              <a:off x="4774" y="604"/>
              <a:ext cx="32" cy="61"/>
            </a:xfrm>
            <a:custGeom>
              <a:avLst/>
              <a:gdLst>
                <a:gd name="T0" fmla="*/ 123 w 567"/>
                <a:gd name="T1" fmla="*/ 711 h 1087"/>
                <a:gd name="T2" fmla="*/ 123 w 567"/>
                <a:gd name="T3" fmla="*/ 1087 h 1087"/>
                <a:gd name="T4" fmla="*/ 0 w 567"/>
                <a:gd name="T5" fmla="*/ 1087 h 1087"/>
                <a:gd name="T6" fmla="*/ 0 w 567"/>
                <a:gd name="T7" fmla="*/ 28 h 1087"/>
                <a:gd name="T8" fmla="*/ 249 w 567"/>
                <a:gd name="T9" fmla="*/ 0 h 1087"/>
                <a:gd name="T10" fmla="*/ 505 w 567"/>
                <a:gd name="T11" fmla="*/ 113 h 1087"/>
                <a:gd name="T12" fmla="*/ 567 w 567"/>
                <a:gd name="T13" fmla="*/ 379 h 1087"/>
                <a:gd name="T14" fmla="*/ 489 w 567"/>
                <a:gd name="T15" fmla="*/ 662 h 1087"/>
                <a:gd name="T16" fmla="*/ 274 w 567"/>
                <a:gd name="T17" fmla="*/ 762 h 1087"/>
                <a:gd name="T18" fmla="*/ 172 w 567"/>
                <a:gd name="T19" fmla="*/ 742 h 1087"/>
                <a:gd name="T20" fmla="*/ 123 w 567"/>
                <a:gd name="T21" fmla="*/ 711 h 1087"/>
                <a:gd name="T22" fmla="*/ 123 w 567"/>
                <a:gd name="T23" fmla="*/ 625 h 1087"/>
                <a:gd name="T24" fmla="*/ 260 w 567"/>
                <a:gd name="T25" fmla="*/ 687 h 1087"/>
                <a:gd name="T26" fmla="*/ 400 w 567"/>
                <a:gd name="T27" fmla="*/ 591 h 1087"/>
                <a:gd name="T28" fmla="*/ 441 w 567"/>
                <a:gd name="T29" fmla="*/ 378 h 1087"/>
                <a:gd name="T30" fmla="*/ 386 w 567"/>
                <a:gd name="T31" fmla="*/ 140 h 1087"/>
                <a:gd name="T32" fmla="*/ 230 w 567"/>
                <a:gd name="T33" fmla="*/ 74 h 1087"/>
                <a:gd name="T34" fmla="*/ 123 w 567"/>
                <a:gd name="T35" fmla="*/ 83 h 1087"/>
                <a:gd name="T36" fmla="*/ 123 w 567"/>
                <a:gd name="T37" fmla="*/ 625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67" h="1087">
                  <a:moveTo>
                    <a:pt x="123" y="711"/>
                  </a:moveTo>
                  <a:cubicBezTo>
                    <a:pt x="123" y="1087"/>
                    <a:pt x="123" y="1087"/>
                    <a:pt x="123" y="1087"/>
                  </a:cubicBezTo>
                  <a:cubicBezTo>
                    <a:pt x="0" y="1087"/>
                    <a:pt x="0" y="1087"/>
                    <a:pt x="0" y="1087"/>
                  </a:cubicBezTo>
                  <a:cubicBezTo>
                    <a:pt x="0" y="28"/>
                    <a:pt x="0" y="28"/>
                    <a:pt x="0" y="28"/>
                  </a:cubicBezTo>
                  <a:cubicBezTo>
                    <a:pt x="85" y="9"/>
                    <a:pt x="168" y="0"/>
                    <a:pt x="249" y="0"/>
                  </a:cubicBezTo>
                  <a:cubicBezTo>
                    <a:pt x="374" y="0"/>
                    <a:pt x="459" y="37"/>
                    <a:pt x="505" y="113"/>
                  </a:cubicBezTo>
                  <a:cubicBezTo>
                    <a:pt x="546" y="180"/>
                    <a:pt x="567" y="269"/>
                    <a:pt x="567" y="379"/>
                  </a:cubicBezTo>
                  <a:cubicBezTo>
                    <a:pt x="567" y="495"/>
                    <a:pt x="541" y="590"/>
                    <a:pt x="489" y="662"/>
                  </a:cubicBezTo>
                  <a:cubicBezTo>
                    <a:pt x="440" y="728"/>
                    <a:pt x="369" y="762"/>
                    <a:pt x="274" y="762"/>
                  </a:cubicBezTo>
                  <a:cubicBezTo>
                    <a:pt x="234" y="762"/>
                    <a:pt x="200" y="755"/>
                    <a:pt x="172" y="742"/>
                  </a:cubicBezTo>
                  <a:cubicBezTo>
                    <a:pt x="159" y="736"/>
                    <a:pt x="142" y="725"/>
                    <a:pt x="123" y="711"/>
                  </a:cubicBezTo>
                  <a:close/>
                  <a:moveTo>
                    <a:pt x="123" y="625"/>
                  </a:moveTo>
                  <a:cubicBezTo>
                    <a:pt x="165" y="666"/>
                    <a:pt x="210" y="687"/>
                    <a:pt x="260" y="687"/>
                  </a:cubicBezTo>
                  <a:cubicBezTo>
                    <a:pt x="324" y="687"/>
                    <a:pt x="371" y="655"/>
                    <a:pt x="400" y="591"/>
                  </a:cubicBezTo>
                  <a:cubicBezTo>
                    <a:pt x="427" y="533"/>
                    <a:pt x="441" y="462"/>
                    <a:pt x="441" y="378"/>
                  </a:cubicBezTo>
                  <a:cubicBezTo>
                    <a:pt x="441" y="272"/>
                    <a:pt x="422" y="193"/>
                    <a:pt x="386" y="140"/>
                  </a:cubicBezTo>
                  <a:cubicBezTo>
                    <a:pt x="356" y="96"/>
                    <a:pt x="304" y="74"/>
                    <a:pt x="230" y="74"/>
                  </a:cubicBezTo>
                  <a:cubicBezTo>
                    <a:pt x="198" y="74"/>
                    <a:pt x="162" y="77"/>
                    <a:pt x="123" y="83"/>
                  </a:cubicBezTo>
                  <a:lnTo>
                    <a:pt x="123" y="62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1" name="Freeform 53"/>
            <p:cNvSpPr>
              <a:spLocks noEditPoints="1"/>
            </p:cNvSpPr>
            <p:nvPr userDrawn="1"/>
          </p:nvSpPr>
          <p:spPr bwMode="gray">
            <a:xfrm>
              <a:off x="4815" y="591"/>
              <a:ext cx="9" cy="55"/>
            </a:xfrm>
            <a:custGeom>
              <a:avLst/>
              <a:gdLst>
                <a:gd name="T0" fmla="*/ 75 w 150"/>
                <a:gd name="T1" fmla="*/ 0 h 987"/>
                <a:gd name="T2" fmla="*/ 131 w 150"/>
                <a:gd name="T3" fmla="*/ 25 h 987"/>
                <a:gd name="T4" fmla="*/ 150 w 150"/>
                <a:gd name="T5" fmla="*/ 76 h 987"/>
                <a:gd name="T6" fmla="*/ 126 w 150"/>
                <a:gd name="T7" fmla="*/ 132 h 987"/>
                <a:gd name="T8" fmla="*/ 74 w 150"/>
                <a:gd name="T9" fmla="*/ 151 h 987"/>
                <a:gd name="T10" fmla="*/ 19 w 150"/>
                <a:gd name="T11" fmla="*/ 127 h 987"/>
                <a:gd name="T12" fmla="*/ 0 w 150"/>
                <a:gd name="T13" fmla="*/ 75 h 987"/>
                <a:gd name="T14" fmla="*/ 24 w 150"/>
                <a:gd name="T15" fmla="*/ 20 h 987"/>
                <a:gd name="T16" fmla="*/ 75 w 150"/>
                <a:gd name="T17" fmla="*/ 0 h 987"/>
                <a:gd name="T18" fmla="*/ 15 w 150"/>
                <a:gd name="T19" fmla="*/ 987 h 987"/>
                <a:gd name="T20" fmla="*/ 15 w 150"/>
                <a:gd name="T21" fmla="*/ 265 h 987"/>
                <a:gd name="T22" fmla="*/ 138 w 150"/>
                <a:gd name="T23" fmla="*/ 265 h 987"/>
                <a:gd name="T24" fmla="*/ 138 w 150"/>
                <a:gd name="T25" fmla="*/ 987 h 987"/>
                <a:gd name="T26" fmla="*/ 15 w 150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0" h="987">
                  <a:moveTo>
                    <a:pt x="75" y="0"/>
                  </a:moveTo>
                  <a:cubicBezTo>
                    <a:pt x="97" y="0"/>
                    <a:pt x="116" y="9"/>
                    <a:pt x="131" y="25"/>
                  </a:cubicBezTo>
                  <a:cubicBezTo>
                    <a:pt x="144" y="40"/>
                    <a:pt x="150" y="57"/>
                    <a:pt x="150" y="76"/>
                  </a:cubicBezTo>
                  <a:cubicBezTo>
                    <a:pt x="150" y="98"/>
                    <a:pt x="142" y="117"/>
                    <a:pt x="126" y="132"/>
                  </a:cubicBezTo>
                  <a:cubicBezTo>
                    <a:pt x="112" y="145"/>
                    <a:pt x="94" y="151"/>
                    <a:pt x="74" y="151"/>
                  </a:cubicBezTo>
                  <a:cubicBezTo>
                    <a:pt x="52" y="151"/>
                    <a:pt x="33" y="143"/>
                    <a:pt x="19" y="127"/>
                  </a:cubicBezTo>
                  <a:cubicBezTo>
                    <a:pt x="6" y="112"/>
                    <a:pt x="0" y="95"/>
                    <a:pt x="0" y="75"/>
                  </a:cubicBezTo>
                  <a:cubicBezTo>
                    <a:pt x="0" y="53"/>
                    <a:pt x="8" y="35"/>
                    <a:pt x="24" y="20"/>
                  </a:cubicBezTo>
                  <a:cubicBezTo>
                    <a:pt x="38" y="7"/>
                    <a:pt x="55" y="0"/>
                    <a:pt x="75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8" y="265"/>
                    <a:pt x="138" y="265"/>
                    <a:pt x="138" y="265"/>
                  </a:cubicBezTo>
                  <a:cubicBezTo>
                    <a:pt x="138" y="987"/>
                    <a:pt x="138" y="987"/>
                    <a:pt x="138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2" name="Freeform 54"/>
            <p:cNvSpPr>
              <a:spLocks/>
            </p:cNvSpPr>
            <p:nvPr userDrawn="1"/>
          </p:nvSpPr>
          <p:spPr bwMode="gray">
            <a:xfrm>
              <a:off x="4836" y="604"/>
              <a:ext cx="31" cy="42"/>
            </a:xfrm>
            <a:custGeom>
              <a:avLst/>
              <a:gdLst>
                <a:gd name="T0" fmla="*/ 0 w 548"/>
                <a:gd name="T1" fmla="*/ 742 h 742"/>
                <a:gd name="T2" fmla="*/ 0 w 548"/>
                <a:gd name="T3" fmla="*/ 28 h 742"/>
                <a:gd name="T4" fmla="*/ 289 w 548"/>
                <a:gd name="T5" fmla="*/ 0 h 742"/>
                <a:gd name="T6" fmla="*/ 526 w 548"/>
                <a:gd name="T7" fmla="*/ 113 h 742"/>
                <a:gd name="T8" fmla="*/ 548 w 548"/>
                <a:gd name="T9" fmla="*/ 299 h 742"/>
                <a:gd name="T10" fmla="*/ 548 w 548"/>
                <a:gd name="T11" fmla="*/ 742 h 742"/>
                <a:gd name="T12" fmla="*/ 424 w 548"/>
                <a:gd name="T13" fmla="*/ 742 h 742"/>
                <a:gd name="T14" fmla="*/ 424 w 548"/>
                <a:gd name="T15" fmla="*/ 306 h 742"/>
                <a:gd name="T16" fmla="*/ 403 w 548"/>
                <a:gd name="T17" fmla="*/ 134 h 742"/>
                <a:gd name="T18" fmla="*/ 277 w 548"/>
                <a:gd name="T19" fmla="*/ 74 h 742"/>
                <a:gd name="T20" fmla="*/ 123 w 548"/>
                <a:gd name="T21" fmla="*/ 90 h 742"/>
                <a:gd name="T22" fmla="*/ 123 w 548"/>
                <a:gd name="T23" fmla="*/ 742 h 742"/>
                <a:gd name="T24" fmla="*/ 0 w 548"/>
                <a:gd name="T25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48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4" y="9"/>
                    <a:pt x="210" y="0"/>
                    <a:pt x="289" y="0"/>
                  </a:cubicBezTo>
                  <a:cubicBezTo>
                    <a:pt x="415" y="0"/>
                    <a:pt x="494" y="38"/>
                    <a:pt x="526" y="113"/>
                  </a:cubicBezTo>
                  <a:cubicBezTo>
                    <a:pt x="541" y="149"/>
                    <a:pt x="548" y="210"/>
                    <a:pt x="548" y="299"/>
                  </a:cubicBezTo>
                  <a:cubicBezTo>
                    <a:pt x="548" y="742"/>
                    <a:pt x="548" y="742"/>
                    <a:pt x="548" y="742"/>
                  </a:cubicBezTo>
                  <a:cubicBezTo>
                    <a:pt x="424" y="742"/>
                    <a:pt x="424" y="742"/>
                    <a:pt x="424" y="742"/>
                  </a:cubicBezTo>
                  <a:cubicBezTo>
                    <a:pt x="424" y="306"/>
                    <a:pt x="424" y="306"/>
                    <a:pt x="424" y="306"/>
                  </a:cubicBezTo>
                  <a:cubicBezTo>
                    <a:pt x="424" y="221"/>
                    <a:pt x="417" y="163"/>
                    <a:pt x="403" y="134"/>
                  </a:cubicBezTo>
                  <a:cubicBezTo>
                    <a:pt x="382" y="94"/>
                    <a:pt x="341" y="74"/>
                    <a:pt x="277" y="74"/>
                  </a:cubicBezTo>
                  <a:cubicBezTo>
                    <a:pt x="227" y="74"/>
                    <a:pt x="176" y="80"/>
                    <a:pt x="123" y="90"/>
                  </a:cubicBezTo>
                  <a:cubicBezTo>
                    <a:pt x="123" y="742"/>
                    <a:pt x="123" y="742"/>
                    <a:pt x="123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3" name="Freeform 55"/>
            <p:cNvSpPr>
              <a:spLocks noEditPoints="1"/>
            </p:cNvSpPr>
            <p:nvPr userDrawn="1"/>
          </p:nvSpPr>
          <p:spPr bwMode="gray">
            <a:xfrm>
              <a:off x="4876" y="604"/>
              <a:ext cx="32" cy="62"/>
            </a:xfrm>
            <a:custGeom>
              <a:avLst/>
              <a:gdLst>
                <a:gd name="T0" fmla="*/ 445 w 569"/>
                <a:gd name="T1" fmla="*/ 677 h 1098"/>
                <a:gd name="T2" fmla="*/ 399 w 569"/>
                <a:gd name="T3" fmla="*/ 721 h 1098"/>
                <a:gd name="T4" fmla="*/ 257 w 569"/>
                <a:gd name="T5" fmla="*/ 762 h 1098"/>
                <a:gd name="T6" fmla="*/ 97 w 569"/>
                <a:gd name="T7" fmla="*/ 708 h 1098"/>
                <a:gd name="T8" fmla="*/ 0 w 569"/>
                <a:gd name="T9" fmla="*/ 414 h 1098"/>
                <a:gd name="T10" fmla="*/ 71 w 569"/>
                <a:gd name="T11" fmla="*/ 131 h 1098"/>
                <a:gd name="T12" fmla="*/ 340 w 569"/>
                <a:gd name="T13" fmla="*/ 0 h 1098"/>
                <a:gd name="T14" fmla="*/ 569 w 569"/>
                <a:gd name="T15" fmla="*/ 28 h 1098"/>
                <a:gd name="T16" fmla="*/ 569 w 569"/>
                <a:gd name="T17" fmla="*/ 601 h 1098"/>
                <a:gd name="T18" fmla="*/ 555 w 569"/>
                <a:gd name="T19" fmla="*/ 843 h 1098"/>
                <a:gd name="T20" fmla="*/ 422 w 569"/>
                <a:gd name="T21" fmla="*/ 1052 h 1098"/>
                <a:gd name="T22" fmla="*/ 191 w 569"/>
                <a:gd name="T23" fmla="*/ 1098 h 1098"/>
                <a:gd name="T24" fmla="*/ 98 w 569"/>
                <a:gd name="T25" fmla="*/ 1092 h 1098"/>
                <a:gd name="T26" fmla="*/ 98 w 569"/>
                <a:gd name="T27" fmla="*/ 1018 h 1098"/>
                <a:gd name="T28" fmla="*/ 190 w 569"/>
                <a:gd name="T29" fmla="*/ 1024 h 1098"/>
                <a:gd name="T30" fmla="*/ 341 w 569"/>
                <a:gd name="T31" fmla="*/ 997 h 1098"/>
                <a:gd name="T32" fmla="*/ 434 w 569"/>
                <a:gd name="T33" fmla="*/ 858 h 1098"/>
                <a:gd name="T34" fmla="*/ 445 w 569"/>
                <a:gd name="T35" fmla="*/ 716 h 1098"/>
                <a:gd name="T36" fmla="*/ 445 w 569"/>
                <a:gd name="T37" fmla="*/ 677 h 1098"/>
                <a:gd name="T38" fmla="*/ 445 w 569"/>
                <a:gd name="T39" fmla="*/ 81 h 1098"/>
                <a:gd name="T40" fmla="*/ 353 w 569"/>
                <a:gd name="T41" fmla="*/ 74 h 1098"/>
                <a:gd name="T42" fmla="*/ 231 w 569"/>
                <a:gd name="T43" fmla="*/ 106 h 1098"/>
                <a:gd name="T44" fmla="*/ 152 w 569"/>
                <a:gd name="T45" fmla="*/ 233 h 1098"/>
                <a:gd name="T46" fmla="*/ 126 w 569"/>
                <a:gd name="T47" fmla="*/ 419 h 1098"/>
                <a:gd name="T48" fmla="*/ 174 w 569"/>
                <a:gd name="T49" fmla="*/ 633 h 1098"/>
                <a:gd name="T50" fmla="*/ 274 w 569"/>
                <a:gd name="T51" fmla="*/ 687 h 1098"/>
                <a:gd name="T52" fmla="*/ 371 w 569"/>
                <a:gd name="T53" fmla="*/ 654 h 1098"/>
                <a:gd name="T54" fmla="*/ 435 w 569"/>
                <a:gd name="T55" fmla="*/ 566 h 1098"/>
                <a:gd name="T56" fmla="*/ 445 w 569"/>
                <a:gd name="T57" fmla="*/ 483 h 1098"/>
                <a:gd name="T58" fmla="*/ 445 w 569"/>
                <a:gd name="T59" fmla="*/ 81 h 10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69" h="1098">
                  <a:moveTo>
                    <a:pt x="445" y="677"/>
                  </a:moveTo>
                  <a:cubicBezTo>
                    <a:pt x="427" y="697"/>
                    <a:pt x="412" y="712"/>
                    <a:pt x="399" y="721"/>
                  </a:cubicBezTo>
                  <a:cubicBezTo>
                    <a:pt x="362" y="748"/>
                    <a:pt x="314" y="762"/>
                    <a:pt x="257" y="762"/>
                  </a:cubicBezTo>
                  <a:cubicBezTo>
                    <a:pt x="192" y="762"/>
                    <a:pt x="139" y="744"/>
                    <a:pt x="97" y="708"/>
                  </a:cubicBezTo>
                  <a:cubicBezTo>
                    <a:pt x="32" y="654"/>
                    <a:pt x="0" y="556"/>
                    <a:pt x="0" y="414"/>
                  </a:cubicBezTo>
                  <a:cubicBezTo>
                    <a:pt x="0" y="300"/>
                    <a:pt x="24" y="206"/>
                    <a:pt x="71" y="131"/>
                  </a:cubicBezTo>
                  <a:cubicBezTo>
                    <a:pt x="126" y="44"/>
                    <a:pt x="216" y="0"/>
                    <a:pt x="340" y="0"/>
                  </a:cubicBezTo>
                  <a:cubicBezTo>
                    <a:pt x="414" y="0"/>
                    <a:pt x="490" y="9"/>
                    <a:pt x="569" y="28"/>
                  </a:cubicBezTo>
                  <a:cubicBezTo>
                    <a:pt x="569" y="601"/>
                    <a:pt x="569" y="601"/>
                    <a:pt x="569" y="601"/>
                  </a:cubicBezTo>
                  <a:cubicBezTo>
                    <a:pt x="569" y="707"/>
                    <a:pt x="564" y="788"/>
                    <a:pt x="555" y="843"/>
                  </a:cubicBezTo>
                  <a:cubicBezTo>
                    <a:pt x="538" y="944"/>
                    <a:pt x="494" y="1013"/>
                    <a:pt x="422" y="1052"/>
                  </a:cubicBezTo>
                  <a:cubicBezTo>
                    <a:pt x="363" y="1083"/>
                    <a:pt x="286" y="1098"/>
                    <a:pt x="191" y="1098"/>
                  </a:cubicBezTo>
                  <a:cubicBezTo>
                    <a:pt x="164" y="1098"/>
                    <a:pt x="133" y="1096"/>
                    <a:pt x="98" y="1092"/>
                  </a:cubicBezTo>
                  <a:cubicBezTo>
                    <a:pt x="98" y="1018"/>
                    <a:pt x="98" y="1018"/>
                    <a:pt x="98" y="1018"/>
                  </a:cubicBezTo>
                  <a:cubicBezTo>
                    <a:pt x="130" y="1022"/>
                    <a:pt x="160" y="1024"/>
                    <a:pt x="190" y="1024"/>
                  </a:cubicBezTo>
                  <a:cubicBezTo>
                    <a:pt x="258" y="1024"/>
                    <a:pt x="308" y="1015"/>
                    <a:pt x="341" y="997"/>
                  </a:cubicBezTo>
                  <a:cubicBezTo>
                    <a:pt x="390" y="971"/>
                    <a:pt x="421" y="924"/>
                    <a:pt x="434" y="858"/>
                  </a:cubicBezTo>
                  <a:cubicBezTo>
                    <a:pt x="442" y="821"/>
                    <a:pt x="445" y="773"/>
                    <a:pt x="445" y="716"/>
                  </a:cubicBezTo>
                  <a:lnTo>
                    <a:pt x="445" y="677"/>
                  </a:lnTo>
                  <a:close/>
                  <a:moveTo>
                    <a:pt x="445" y="81"/>
                  </a:moveTo>
                  <a:cubicBezTo>
                    <a:pt x="411" y="77"/>
                    <a:pt x="380" y="74"/>
                    <a:pt x="353" y="74"/>
                  </a:cubicBezTo>
                  <a:cubicBezTo>
                    <a:pt x="301" y="74"/>
                    <a:pt x="260" y="85"/>
                    <a:pt x="231" y="106"/>
                  </a:cubicBezTo>
                  <a:cubicBezTo>
                    <a:pt x="197" y="130"/>
                    <a:pt x="171" y="173"/>
                    <a:pt x="152" y="233"/>
                  </a:cubicBezTo>
                  <a:cubicBezTo>
                    <a:pt x="135" y="287"/>
                    <a:pt x="126" y="348"/>
                    <a:pt x="126" y="419"/>
                  </a:cubicBezTo>
                  <a:cubicBezTo>
                    <a:pt x="126" y="517"/>
                    <a:pt x="142" y="589"/>
                    <a:pt x="174" y="633"/>
                  </a:cubicBezTo>
                  <a:cubicBezTo>
                    <a:pt x="199" y="669"/>
                    <a:pt x="233" y="687"/>
                    <a:pt x="274" y="687"/>
                  </a:cubicBezTo>
                  <a:cubicBezTo>
                    <a:pt x="308" y="687"/>
                    <a:pt x="341" y="676"/>
                    <a:pt x="371" y="654"/>
                  </a:cubicBezTo>
                  <a:cubicBezTo>
                    <a:pt x="401" y="631"/>
                    <a:pt x="423" y="602"/>
                    <a:pt x="435" y="566"/>
                  </a:cubicBezTo>
                  <a:cubicBezTo>
                    <a:pt x="442" y="547"/>
                    <a:pt x="445" y="520"/>
                    <a:pt x="445" y="483"/>
                  </a:cubicBezTo>
                  <a:lnTo>
                    <a:pt x="445" y="8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4" name="Freeform 56"/>
            <p:cNvSpPr>
              <a:spLocks/>
            </p:cNvSpPr>
            <p:nvPr userDrawn="1"/>
          </p:nvSpPr>
          <p:spPr bwMode="gray">
            <a:xfrm>
              <a:off x="4939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6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5" name="Freeform 57"/>
            <p:cNvSpPr>
              <a:spLocks noEditPoints="1"/>
            </p:cNvSpPr>
            <p:nvPr userDrawn="1"/>
          </p:nvSpPr>
          <p:spPr bwMode="gray">
            <a:xfrm>
              <a:off x="4963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6" name="Freeform 58"/>
            <p:cNvSpPr>
              <a:spLocks/>
            </p:cNvSpPr>
            <p:nvPr userDrawn="1"/>
          </p:nvSpPr>
          <p:spPr bwMode="gray">
            <a:xfrm>
              <a:off x="5007" y="604"/>
              <a:ext cx="52" cy="42"/>
            </a:xfrm>
            <a:custGeom>
              <a:avLst/>
              <a:gdLst>
                <a:gd name="T0" fmla="*/ 0 w 933"/>
                <a:gd name="T1" fmla="*/ 742 h 742"/>
                <a:gd name="T2" fmla="*/ 0 w 933"/>
                <a:gd name="T3" fmla="*/ 28 h 742"/>
                <a:gd name="T4" fmla="*/ 267 w 933"/>
                <a:gd name="T5" fmla="*/ 0 h 742"/>
                <a:gd name="T6" fmla="*/ 460 w 933"/>
                <a:gd name="T7" fmla="*/ 46 h 742"/>
                <a:gd name="T8" fmla="*/ 691 w 933"/>
                <a:gd name="T9" fmla="*/ 0 h 742"/>
                <a:gd name="T10" fmla="*/ 912 w 933"/>
                <a:gd name="T11" fmla="*/ 114 h 742"/>
                <a:gd name="T12" fmla="*/ 933 w 933"/>
                <a:gd name="T13" fmla="*/ 299 h 742"/>
                <a:gd name="T14" fmla="*/ 933 w 933"/>
                <a:gd name="T15" fmla="*/ 742 h 742"/>
                <a:gd name="T16" fmla="*/ 809 w 933"/>
                <a:gd name="T17" fmla="*/ 742 h 742"/>
                <a:gd name="T18" fmla="*/ 809 w 933"/>
                <a:gd name="T19" fmla="*/ 306 h 742"/>
                <a:gd name="T20" fmla="*/ 790 w 933"/>
                <a:gd name="T21" fmla="*/ 135 h 742"/>
                <a:gd name="T22" fmla="*/ 675 w 933"/>
                <a:gd name="T23" fmla="*/ 74 h 742"/>
                <a:gd name="T24" fmla="*/ 528 w 933"/>
                <a:gd name="T25" fmla="*/ 108 h 742"/>
                <a:gd name="T26" fmla="*/ 528 w 933"/>
                <a:gd name="T27" fmla="*/ 742 h 742"/>
                <a:gd name="T28" fmla="*/ 405 w 933"/>
                <a:gd name="T29" fmla="*/ 742 h 742"/>
                <a:gd name="T30" fmla="*/ 405 w 933"/>
                <a:gd name="T31" fmla="*/ 301 h 742"/>
                <a:gd name="T32" fmla="*/ 385 w 933"/>
                <a:gd name="T33" fmla="*/ 135 h 742"/>
                <a:gd name="T34" fmla="*/ 267 w 933"/>
                <a:gd name="T35" fmla="*/ 74 h 742"/>
                <a:gd name="T36" fmla="*/ 124 w 933"/>
                <a:gd name="T37" fmla="*/ 90 h 742"/>
                <a:gd name="T38" fmla="*/ 124 w 933"/>
                <a:gd name="T39" fmla="*/ 742 h 742"/>
                <a:gd name="T40" fmla="*/ 0 w 933"/>
                <a:gd name="T41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933" h="742">
                  <a:moveTo>
                    <a:pt x="0" y="742"/>
                  </a:moveTo>
                  <a:cubicBezTo>
                    <a:pt x="0" y="28"/>
                    <a:pt x="0" y="28"/>
                    <a:pt x="0" y="28"/>
                  </a:cubicBezTo>
                  <a:cubicBezTo>
                    <a:pt x="113" y="9"/>
                    <a:pt x="202" y="0"/>
                    <a:pt x="267" y="0"/>
                  </a:cubicBezTo>
                  <a:cubicBezTo>
                    <a:pt x="352" y="0"/>
                    <a:pt x="417" y="15"/>
                    <a:pt x="460" y="46"/>
                  </a:cubicBezTo>
                  <a:cubicBezTo>
                    <a:pt x="538" y="15"/>
                    <a:pt x="615" y="0"/>
                    <a:pt x="691" y="0"/>
                  </a:cubicBezTo>
                  <a:cubicBezTo>
                    <a:pt x="808" y="0"/>
                    <a:pt x="881" y="38"/>
                    <a:pt x="912" y="114"/>
                  </a:cubicBezTo>
                  <a:cubicBezTo>
                    <a:pt x="926" y="149"/>
                    <a:pt x="933" y="211"/>
                    <a:pt x="933" y="299"/>
                  </a:cubicBezTo>
                  <a:cubicBezTo>
                    <a:pt x="933" y="742"/>
                    <a:pt x="933" y="742"/>
                    <a:pt x="933" y="742"/>
                  </a:cubicBezTo>
                  <a:cubicBezTo>
                    <a:pt x="809" y="742"/>
                    <a:pt x="809" y="742"/>
                    <a:pt x="809" y="742"/>
                  </a:cubicBezTo>
                  <a:cubicBezTo>
                    <a:pt x="809" y="306"/>
                    <a:pt x="809" y="306"/>
                    <a:pt x="809" y="306"/>
                  </a:cubicBezTo>
                  <a:cubicBezTo>
                    <a:pt x="809" y="222"/>
                    <a:pt x="803" y="164"/>
                    <a:pt x="790" y="135"/>
                  </a:cubicBezTo>
                  <a:cubicBezTo>
                    <a:pt x="771" y="94"/>
                    <a:pt x="733" y="74"/>
                    <a:pt x="675" y="74"/>
                  </a:cubicBezTo>
                  <a:cubicBezTo>
                    <a:pt x="627" y="74"/>
                    <a:pt x="578" y="86"/>
                    <a:pt x="528" y="108"/>
                  </a:cubicBezTo>
                  <a:cubicBezTo>
                    <a:pt x="528" y="742"/>
                    <a:pt x="528" y="742"/>
                    <a:pt x="528" y="742"/>
                  </a:cubicBezTo>
                  <a:cubicBezTo>
                    <a:pt x="405" y="742"/>
                    <a:pt x="405" y="742"/>
                    <a:pt x="405" y="742"/>
                  </a:cubicBezTo>
                  <a:cubicBezTo>
                    <a:pt x="405" y="301"/>
                    <a:pt x="405" y="301"/>
                    <a:pt x="405" y="301"/>
                  </a:cubicBezTo>
                  <a:cubicBezTo>
                    <a:pt x="405" y="219"/>
                    <a:pt x="398" y="164"/>
                    <a:pt x="385" y="135"/>
                  </a:cubicBezTo>
                  <a:cubicBezTo>
                    <a:pt x="366" y="94"/>
                    <a:pt x="327" y="74"/>
                    <a:pt x="267" y="74"/>
                  </a:cubicBezTo>
                  <a:cubicBezTo>
                    <a:pt x="221" y="74"/>
                    <a:pt x="173" y="80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7" name="Freeform 59"/>
            <p:cNvSpPr>
              <a:spLocks noEditPoints="1"/>
            </p:cNvSpPr>
            <p:nvPr userDrawn="1"/>
          </p:nvSpPr>
          <p:spPr bwMode="gray">
            <a:xfrm>
              <a:off x="5069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8" name="Freeform 60"/>
            <p:cNvSpPr>
              <a:spLocks/>
            </p:cNvSpPr>
            <p:nvPr userDrawn="1"/>
          </p:nvSpPr>
          <p:spPr bwMode="gray">
            <a:xfrm>
              <a:off x="5113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29" name="Freeform 61"/>
            <p:cNvSpPr>
              <a:spLocks/>
            </p:cNvSpPr>
            <p:nvPr userDrawn="1"/>
          </p:nvSpPr>
          <p:spPr bwMode="gray">
            <a:xfrm>
              <a:off x="5138" y="604"/>
              <a:ext cx="17" cy="42"/>
            </a:xfrm>
            <a:custGeom>
              <a:avLst/>
              <a:gdLst>
                <a:gd name="T0" fmla="*/ 0 w 312"/>
                <a:gd name="T1" fmla="*/ 742 h 742"/>
                <a:gd name="T2" fmla="*/ 0 w 312"/>
                <a:gd name="T3" fmla="*/ 31 h 742"/>
                <a:gd name="T4" fmla="*/ 312 w 312"/>
                <a:gd name="T5" fmla="*/ 0 h 742"/>
                <a:gd name="T6" fmla="*/ 312 w 312"/>
                <a:gd name="T7" fmla="*/ 77 h 742"/>
                <a:gd name="T8" fmla="*/ 124 w 312"/>
                <a:gd name="T9" fmla="*/ 90 h 742"/>
                <a:gd name="T10" fmla="*/ 124 w 312"/>
                <a:gd name="T11" fmla="*/ 742 h 742"/>
                <a:gd name="T12" fmla="*/ 0 w 312"/>
                <a:gd name="T13" fmla="*/ 742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12" h="742">
                  <a:moveTo>
                    <a:pt x="0" y="742"/>
                  </a:moveTo>
                  <a:cubicBezTo>
                    <a:pt x="0" y="31"/>
                    <a:pt x="0" y="31"/>
                    <a:pt x="0" y="31"/>
                  </a:cubicBezTo>
                  <a:cubicBezTo>
                    <a:pt x="94" y="11"/>
                    <a:pt x="198" y="1"/>
                    <a:pt x="312" y="0"/>
                  </a:cubicBezTo>
                  <a:cubicBezTo>
                    <a:pt x="312" y="77"/>
                    <a:pt x="312" y="77"/>
                    <a:pt x="312" y="77"/>
                  </a:cubicBezTo>
                  <a:cubicBezTo>
                    <a:pt x="243" y="78"/>
                    <a:pt x="180" y="82"/>
                    <a:pt x="124" y="90"/>
                  </a:cubicBezTo>
                  <a:cubicBezTo>
                    <a:pt x="124" y="742"/>
                    <a:pt x="124" y="742"/>
                    <a:pt x="124" y="742"/>
                  </a:cubicBezTo>
                  <a:lnTo>
                    <a:pt x="0" y="74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0" name="Freeform 62"/>
            <p:cNvSpPr>
              <a:spLocks noEditPoints="1"/>
            </p:cNvSpPr>
            <p:nvPr userDrawn="1"/>
          </p:nvSpPr>
          <p:spPr bwMode="gray">
            <a:xfrm>
              <a:off x="516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5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5" y="762"/>
                  </a:cubicBezTo>
                  <a:cubicBezTo>
                    <a:pt x="102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6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6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1" name="Freeform 63"/>
            <p:cNvSpPr>
              <a:spLocks/>
            </p:cNvSpPr>
            <p:nvPr userDrawn="1"/>
          </p:nvSpPr>
          <p:spPr bwMode="gray">
            <a:xfrm>
              <a:off x="5198" y="605"/>
              <a:ext cx="52" cy="41"/>
            </a:xfrm>
            <a:custGeom>
              <a:avLst/>
              <a:gdLst>
                <a:gd name="T0" fmla="*/ 204 w 929"/>
                <a:gd name="T1" fmla="*/ 722 h 722"/>
                <a:gd name="T2" fmla="*/ 0 w 929"/>
                <a:gd name="T3" fmla="*/ 0 h 722"/>
                <a:gd name="T4" fmla="*/ 124 w 929"/>
                <a:gd name="T5" fmla="*/ 0 h 722"/>
                <a:gd name="T6" fmla="*/ 277 w 929"/>
                <a:gd name="T7" fmla="*/ 588 h 722"/>
                <a:gd name="T8" fmla="*/ 412 w 929"/>
                <a:gd name="T9" fmla="*/ 0 h 722"/>
                <a:gd name="T10" fmla="*/ 534 w 929"/>
                <a:gd name="T11" fmla="*/ 0 h 722"/>
                <a:gd name="T12" fmla="*/ 676 w 929"/>
                <a:gd name="T13" fmla="*/ 588 h 722"/>
                <a:gd name="T14" fmla="*/ 828 w 929"/>
                <a:gd name="T15" fmla="*/ 0 h 722"/>
                <a:gd name="T16" fmla="*/ 929 w 929"/>
                <a:gd name="T17" fmla="*/ 0 h 722"/>
                <a:gd name="T18" fmla="*/ 726 w 929"/>
                <a:gd name="T19" fmla="*/ 722 h 722"/>
                <a:gd name="T20" fmla="*/ 603 w 929"/>
                <a:gd name="T21" fmla="*/ 722 h 722"/>
                <a:gd name="T22" fmla="*/ 495 w 929"/>
                <a:gd name="T23" fmla="*/ 255 h 722"/>
                <a:gd name="T24" fmla="*/ 468 w 929"/>
                <a:gd name="T25" fmla="*/ 107 h 722"/>
                <a:gd name="T26" fmla="*/ 440 w 929"/>
                <a:gd name="T27" fmla="*/ 254 h 722"/>
                <a:gd name="T28" fmla="*/ 332 w 929"/>
                <a:gd name="T29" fmla="*/ 722 h 722"/>
                <a:gd name="T30" fmla="*/ 204 w 929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29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4" y="0"/>
                    <a:pt x="534" y="0"/>
                    <a:pt x="534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8" y="0"/>
                    <a:pt x="828" y="0"/>
                    <a:pt x="828" y="0"/>
                  </a:cubicBezTo>
                  <a:cubicBezTo>
                    <a:pt x="929" y="0"/>
                    <a:pt x="929" y="0"/>
                    <a:pt x="929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3" y="722"/>
                    <a:pt x="603" y="722"/>
                    <a:pt x="603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7" y="221"/>
                    <a:pt x="478" y="172"/>
                    <a:pt x="468" y="107"/>
                  </a:cubicBezTo>
                  <a:cubicBezTo>
                    <a:pt x="460" y="159"/>
                    <a:pt x="451" y="208"/>
                    <a:pt x="440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2" name="Freeform 64"/>
            <p:cNvSpPr>
              <a:spLocks/>
            </p:cNvSpPr>
            <p:nvPr userDrawn="1"/>
          </p:nvSpPr>
          <p:spPr bwMode="gray">
            <a:xfrm>
              <a:off x="5270" y="605"/>
              <a:ext cx="52" cy="41"/>
            </a:xfrm>
            <a:custGeom>
              <a:avLst/>
              <a:gdLst>
                <a:gd name="T0" fmla="*/ 204 w 930"/>
                <a:gd name="T1" fmla="*/ 722 h 722"/>
                <a:gd name="T2" fmla="*/ 0 w 930"/>
                <a:gd name="T3" fmla="*/ 0 h 722"/>
                <a:gd name="T4" fmla="*/ 125 w 930"/>
                <a:gd name="T5" fmla="*/ 0 h 722"/>
                <a:gd name="T6" fmla="*/ 277 w 930"/>
                <a:gd name="T7" fmla="*/ 588 h 722"/>
                <a:gd name="T8" fmla="*/ 412 w 930"/>
                <a:gd name="T9" fmla="*/ 0 h 722"/>
                <a:gd name="T10" fmla="*/ 535 w 930"/>
                <a:gd name="T11" fmla="*/ 0 h 722"/>
                <a:gd name="T12" fmla="*/ 676 w 930"/>
                <a:gd name="T13" fmla="*/ 588 h 722"/>
                <a:gd name="T14" fmla="*/ 829 w 930"/>
                <a:gd name="T15" fmla="*/ 0 h 722"/>
                <a:gd name="T16" fmla="*/ 930 w 930"/>
                <a:gd name="T17" fmla="*/ 0 h 722"/>
                <a:gd name="T18" fmla="*/ 726 w 930"/>
                <a:gd name="T19" fmla="*/ 722 h 722"/>
                <a:gd name="T20" fmla="*/ 604 w 930"/>
                <a:gd name="T21" fmla="*/ 722 h 722"/>
                <a:gd name="T22" fmla="*/ 495 w 930"/>
                <a:gd name="T23" fmla="*/ 255 h 722"/>
                <a:gd name="T24" fmla="*/ 468 w 930"/>
                <a:gd name="T25" fmla="*/ 107 h 722"/>
                <a:gd name="T26" fmla="*/ 441 w 930"/>
                <a:gd name="T27" fmla="*/ 254 h 722"/>
                <a:gd name="T28" fmla="*/ 332 w 930"/>
                <a:gd name="T29" fmla="*/ 722 h 722"/>
                <a:gd name="T30" fmla="*/ 204 w 930"/>
                <a:gd name="T31" fmla="*/ 722 h 7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930" h="722">
                  <a:moveTo>
                    <a:pt x="204" y="722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5" y="0"/>
                    <a:pt x="125" y="0"/>
                    <a:pt x="125" y="0"/>
                  </a:cubicBezTo>
                  <a:cubicBezTo>
                    <a:pt x="277" y="588"/>
                    <a:pt x="277" y="588"/>
                    <a:pt x="277" y="588"/>
                  </a:cubicBezTo>
                  <a:cubicBezTo>
                    <a:pt x="412" y="0"/>
                    <a:pt x="412" y="0"/>
                    <a:pt x="412" y="0"/>
                  </a:cubicBezTo>
                  <a:cubicBezTo>
                    <a:pt x="535" y="0"/>
                    <a:pt x="535" y="0"/>
                    <a:pt x="535" y="0"/>
                  </a:cubicBezTo>
                  <a:cubicBezTo>
                    <a:pt x="676" y="588"/>
                    <a:pt x="676" y="588"/>
                    <a:pt x="676" y="588"/>
                  </a:cubicBezTo>
                  <a:cubicBezTo>
                    <a:pt x="829" y="0"/>
                    <a:pt x="829" y="0"/>
                    <a:pt x="829" y="0"/>
                  </a:cubicBezTo>
                  <a:cubicBezTo>
                    <a:pt x="930" y="0"/>
                    <a:pt x="930" y="0"/>
                    <a:pt x="930" y="0"/>
                  </a:cubicBezTo>
                  <a:cubicBezTo>
                    <a:pt x="726" y="722"/>
                    <a:pt x="726" y="722"/>
                    <a:pt x="726" y="722"/>
                  </a:cubicBezTo>
                  <a:cubicBezTo>
                    <a:pt x="604" y="722"/>
                    <a:pt x="604" y="722"/>
                    <a:pt x="604" y="722"/>
                  </a:cubicBezTo>
                  <a:cubicBezTo>
                    <a:pt x="495" y="255"/>
                    <a:pt x="495" y="255"/>
                    <a:pt x="495" y="255"/>
                  </a:cubicBezTo>
                  <a:cubicBezTo>
                    <a:pt x="488" y="221"/>
                    <a:pt x="479" y="172"/>
                    <a:pt x="468" y="107"/>
                  </a:cubicBezTo>
                  <a:cubicBezTo>
                    <a:pt x="460" y="159"/>
                    <a:pt x="451" y="208"/>
                    <a:pt x="441" y="254"/>
                  </a:cubicBezTo>
                  <a:cubicBezTo>
                    <a:pt x="332" y="722"/>
                    <a:pt x="332" y="722"/>
                    <a:pt x="332" y="722"/>
                  </a:cubicBezTo>
                  <a:lnTo>
                    <a:pt x="204" y="72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3" name="Freeform 65"/>
            <p:cNvSpPr>
              <a:spLocks noEditPoints="1"/>
            </p:cNvSpPr>
            <p:nvPr userDrawn="1"/>
          </p:nvSpPr>
          <p:spPr bwMode="gray">
            <a:xfrm>
              <a:off x="5329" y="591"/>
              <a:ext cx="9" cy="55"/>
            </a:xfrm>
            <a:custGeom>
              <a:avLst/>
              <a:gdLst>
                <a:gd name="T0" fmla="*/ 76 w 151"/>
                <a:gd name="T1" fmla="*/ 0 h 987"/>
                <a:gd name="T2" fmla="*/ 132 w 151"/>
                <a:gd name="T3" fmla="*/ 25 h 987"/>
                <a:gd name="T4" fmla="*/ 151 w 151"/>
                <a:gd name="T5" fmla="*/ 76 h 987"/>
                <a:gd name="T6" fmla="*/ 126 w 151"/>
                <a:gd name="T7" fmla="*/ 132 h 987"/>
                <a:gd name="T8" fmla="*/ 75 w 151"/>
                <a:gd name="T9" fmla="*/ 151 h 987"/>
                <a:gd name="T10" fmla="*/ 20 w 151"/>
                <a:gd name="T11" fmla="*/ 127 h 987"/>
                <a:gd name="T12" fmla="*/ 0 w 151"/>
                <a:gd name="T13" fmla="*/ 75 h 987"/>
                <a:gd name="T14" fmla="*/ 25 w 151"/>
                <a:gd name="T15" fmla="*/ 20 h 987"/>
                <a:gd name="T16" fmla="*/ 76 w 151"/>
                <a:gd name="T17" fmla="*/ 0 h 987"/>
                <a:gd name="T18" fmla="*/ 15 w 151"/>
                <a:gd name="T19" fmla="*/ 987 h 987"/>
                <a:gd name="T20" fmla="*/ 15 w 151"/>
                <a:gd name="T21" fmla="*/ 265 h 987"/>
                <a:gd name="T22" fmla="*/ 139 w 151"/>
                <a:gd name="T23" fmla="*/ 265 h 987"/>
                <a:gd name="T24" fmla="*/ 139 w 151"/>
                <a:gd name="T25" fmla="*/ 987 h 987"/>
                <a:gd name="T26" fmla="*/ 15 w 151"/>
                <a:gd name="T27" fmla="*/ 987 h 9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51" h="987">
                  <a:moveTo>
                    <a:pt x="76" y="0"/>
                  </a:moveTo>
                  <a:cubicBezTo>
                    <a:pt x="98" y="0"/>
                    <a:pt x="117" y="9"/>
                    <a:pt x="132" y="25"/>
                  </a:cubicBezTo>
                  <a:cubicBezTo>
                    <a:pt x="145" y="40"/>
                    <a:pt x="151" y="57"/>
                    <a:pt x="151" y="76"/>
                  </a:cubicBezTo>
                  <a:cubicBezTo>
                    <a:pt x="151" y="98"/>
                    <a:pt x="143" y="117"/>
                    <a:pt x="126" y="132"/>
                  </a:cubicBezTo>
                  <a:cubicBezTo>
                    <a:pt x="112" y="145"/>
                    <a:pt x="95" y="151"/>
                    <a:pt x="75" y="151"/>
                  </a:cubicBezTo>
                  <a:cubicBezTo>
                    <a:pt x="53" y="151"/>
                    <a:pt x="34" y="143"/>
                    <a:pt x="20" y="127"/>
                  </a:cubicBezTo>
                  <a:cubicBezTo>
                    <a:pt x="7" y="112"/>
                    <a:pt x="0" y="95"/>
                    <a:pt x="0" y="75"/>
                  </a:cubicBezTo>
                  <a:cubicBezTo>
                    <a:pt x="0" y="53"/>
                    <a:pt x="9" y="35"/>
                    <a:pt x="25" y="20"/>
                  </a:cubicBezTo>
                  <a:cubicBezTo>
                    <a:pt x="39" y="7"/>
                    <a:pt x="56" y="0"/>
                    <a:pt x="76" y="0"/>
                  </a:cubicBezTo>
                  <a:close/>
                  <a:moveTo>
                    <a:pt x="15" y="987"/>
                  </a:moveTo>
                  <a:cubicBezTo>
                    <a:pt x="15" y="265"/>
                    <a:pt x="15" y="265"/>
                    <a:pt x="15" y="265"/>
                  </a:cubicBezTo>
                  <a:cubicBezTo>
                    <a:pt x="139" y="265"/>
                    <a:pt x="139" y="265"/>
                    <a:pt x="139" y="265"/>
                  </a:cubicBezTo>
                  <a:cubicBezTo>
                    <a:pt x="139" y="987"/>
                    <a:pt x="139" y="987"/>
                    <a:pt x="139" y="987"/>
                  </a:cubicBezTo>
                  <a:lnTo>
                    <a:pt x="15" y="9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4" name="Freeform 66"/>
            <p:cNvSpPr>
              <a:spLocks/>
            </p:cNvSpPr>
            <p:nvPr userDrawn="1"/>
          </p:nvSpPr>
          <p:spPr bwMode="gray">
            <a:xfrm>
              <a:off x="5350" y="595"/>
              <a:ext cx="18" cy="51"/>
            </a:xfrm>
            <a:custGeom>
              <a:avLst/>
              <a:gdLst>
                <a:gd name="T0" fmla="*/ 0 w 318"/>
                <a:gd name="T1" fmla="*/ 0 h 917"/>
                <a:gd name="T2" fmla="*/ 124 w 318"/>
                <a:gd name="T3" fmla="*/ 0 h 917"/>
                <a:gd name="T4" fmla="*/ 124 w 318"/>
                <a:gd name="T5" fmla="*/ 195 h 917"/>
                <a:gd name="T6" fmla="*/ 318 w 318"/>
                <a:gd name="T7" fmla="*/ 195 h 917"/>
                <a:gd name="T8" fmla="*/ 318 w 318"/>
                <a:gd name="T9" fmla="*/ 273 h 917"/>
                <a:gd name="T10" fmla="*/ 124 w 318"/>
                <a:gd name="T11" fmla="*/ 273 h 917"/>
                <a:gd name="T12" fmla="*/ 124 w 318"/>
                <a:gd name="T13" fmla="*/ 656 h 917"/>
                <a:gd name="T14" fmla="*/ 156 w 318"/>
                <a:gd name="T15" fmla="*/ 804 h 917"/>
                <a:gd name="T16" fmla="*/ 225 w 318"/>
                <a:gd name="T17" fmla="*/ 836 h 917"/>
                <a:gd name="T18" fmla="*/ 277 w 318"/>
                <a:gd name="T19" fmla="*/ 838 h 917"/>
                <a:gd name="T20" fmla="*/ 318 w 318"/>
                <a:gd name="T21" fmla="*/ 838 h 917"/>
                <a:gd name="T22" fmla="*/ 318 w 318"/>
                <a:gd name="T23" fmla="*/ 917 h 917"/>
                <a:gd name="T24" fmla="*/ 251 w 318"/>
                <a:gd name="T25" fmla="*/ 917 h 917"/>
                <a:gd name="T26" fmla="*/ 127 w 318"/>
                <a:gd name="T27" fmla="*/ 904 h 917"/>
                <a:gd name="T28" fmla="*/ 11 w 318"/>
                <a:gd name="T29" fmla="*/ 782 h 917"/>
                <a:gd name="T30" fmla="*/ 0 w 318"/>
                <a:gd name="T31" fmla="*/ 638 h 917"/>
                <a:gd name="T32" fmla="*/ 0 w 318"/>
                <a:gd name="T33" fmla="*/ 0 h 9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18" h="917">
                  <a:moveTo>
                    <a:pt x="0" y="0"/>
                  </a:moveTo>
                  <a:cubicBezTo>
                    <a:pt x="124" y="0"/>
                    <a:pt x="124" y="0"/>
                    <a:pt x="124" y="0"/>
                  </a:cubicBezTo>
                  <a:cubicBezTo>
                    <a:pt x="124" y="195"/>
                    <a:pt x="124" y="195"/>
                    <a:pt x="124" y="195"/>
                  </a:cubicBezTo>
                  <a:cubicBezTo>
                    <a:pt x="318" y="195"/>
                    <a:pt x="318" y="195"/>
                    <a:pt x="318" y="195"/>
                  </a:cubicBezTo>
                  <a:cubicBezTo>
                    <a:pt x="318" y="273"/>
                    <a:pt x="318" y="273"/>
                    <a:pt x="318" y="273"/>
                  </a:cubicBezTo>
                  <a:cubicBezTo>
                    <a:pt x="124" y="273"/>
                    <a:pt x="124" y="273"/>
                    <a:pt x="124" y="273"/>
                  </a:cubicBezTo>
                  <a:cubicBezTo>
                    <a:pt x="124" y="656"/>
                    <a:pt x="124" y="656"/>
                    <a:pt x="124" y="656"/>
                  </a:cubicBezTo>
                  <a:cubicBezTo>
                    <a:pt x="124" y="729"/>
                    <a:pt x="135" y="778"/>
                    <a:pt x="156" y="804"/>
                  </a:cubicBezTo>
                  <a:cubicBezTo>
                    <a:pt x="171" y="821"/>
                    <a:pt x="194" y="832"/>
                    <a:pt x="225" y="836"/>
                  </a:cubicBezTo>
                  <a:cubicBezTo>
                    <a:pt x="235" y="837"/>
                    <a:pt x="252" y="838"/>
                    <a:pt x="277" y="838"/>
                  </a:cubicBezTo>
                  <a:cubicBezTo>
                    <a:pt x="318" y="838"/>
                    <a:pt x="318" y="838"/>
                    <a:pt x="318" y="838"/>
                  </a:cubicBezTo>
                  <a:cubicBezTo>
                    <a:pt x="318" y="917"/>
                    <a:pt x="318" y="917"/>
                    <a:pt x="318" y="917"/>
                  </a:cubicBezTo>
                  <a:cubicBezTo>
                    <a:pt x="251" y="917"/>
                    <a:pt x="251" y="917"/>
                    <a:pt x="251" y="917"/>
                  </a:cubicBezTo>
                  <a:cubicBezTo>
                    <a:pt x="198" y="917"/>
                    <a:pt x="157" y="913"/>
                    <a:pt x="127" y="904"/>
                  </a:cubicBezTo>
                  <a:cubicBezTo>
                    <a:pt x="64" y="887"/>
                    <a:pt x="25" y="846"/>
                    <a:pt x="11" y="782"/>
                  </a:cubicBezTo>
                  <a:cubicBezTo>
                    <a:pt x="4" y="747"/>
                    <a:pt x="0" y="699"/>
                    <a:pt x="0" y="6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5" name="Freeform 67"/>
            <p:cNvSpPr>
              <a:spLocks/>
            </p:cNvSpPr>
            <p:nvPr userDrawn="1"/>
          </p:nvSpPr>
          <p:spPr bwMode="gray">
            <a:xfrm>
              <a:off x="5376" y="585"/>
              <a:ext cx="31" cy="61"/>
            </a:xfrm>
            <a:custGeom>
              <a:avLst/>
              <a:gdLst>
                <a:gd name="T0" fmla="*/ 0 w 548"/>
                <a:gd name="T1" fmla="*/ 1087 h 1087"/>
                <a:gd name="T2" fmla="*/ 0 w 548"/>
                <a:gd name="T3" fmla="*/ 0 h 1087"/>
                <a:gd name="T4" fmla="*/ 124 w 548"/>
                <a:gd name="T5" fmla="*/ 0 h 1087"/>
                <a:gd name="T6" fmla="*/ 124 w 548"/>
                <a:gd name="T7" fmla="*/ 382 h 1087"/>
                <a:gd name="T8" fmla="*/ 306 w 548"/>
                <a:gd name="T9" fmla="*/ 345 h 1087"/>
                <a:gd name="T10" fmla="*/ 526 w 548"/>
                <a:gd name="T11" fmla="*/ 458 h 1087"/>
                <a:gd name="T12" fmla="*/ 548 w 548"/>
                <a:gd name="T13" fmla="*/ 644 h 1087"/>
                <a:gd name="T14" fmla="*/ 548 w 548"/>
                <a:gd name="T15" fmla="*/ 1087 h 1087"/>
                <a:gd name="T16" fmla="*/ 425 w 548"/>
                <a:gd name="T17" fmla="*/ 1087 h 1087"/>
                <a:gd name="T18" fmla="*/ 425 w 548"/>
                <a:gd name="T19" fmla="*/ 624 h 1087"/>
                <a:gd name="T20" fmla="*/ 403 w 548"/>
                <a:gd name="T21" fmla="*/ 477 h 1087"/>
                <a:gd name="T22" fmla="*/ 294 w 548"/>
                <a:gd name="T23" fmla="*/ 419 h 1087"/>
                <a:gd name="T24" fmla="*/ 124 w 548"/>
                <a:gd name="T25" fmla="*/ 463 h 1087"/>
                <a:gd name="T26" fmla="*/ 124 w 548"/>
                <a:gd name="T27" fmla="*/ 1087 h 1087"/>
                <a:gd name="T28" fmla="*/ 0 w 548"/>
                <a:gd name="T29" fmla="*/ 1087 h 10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48" h="1087">
                  <a:moveTo>
                    <a:pt x="0" y="1087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124" y="0"/>
                    <a:pt x="124" y="0"/>
                    <a:pt x="124" y="0"/>
                  </a:cubicBezTo>
                  <a:cubicBezTo>
                    <a:pt x="124" y="382"/>
                    <a:pt x="124" y="382"/>
                    <a:pt x="124" y="382"/>
                  </a:cubicBezTo>
                  <a:cubicBezTo>
                    <a:pt x="188" y="357"/>
                    <a:pt x="249" y="345"/>
                    <a:pt x="306" y="345"/>
                  </a:cubicBezTo>
                  <a:cubicBezTo>
                    <a:pt x="420" y="345"/>
                    <a:pt x="493" y="382"/>
                    <a:pt x="526" y="458"/>
                  </a:cubicBezTo>
                  <a:cubicBezTo>
                    <a:pt x="541" y="492"/>
                    <a:pt x="548" y="554"/>
                    <a:pt x="548" y="644"/>
                  </a:cubicBezTo>
                  <a:cubicBezTo>
                    <a:pt x="548" y="1087"/>
                    <a:pt x="548" y="1087"/>
                    <a:pt x="548" y="1087"/>
                  </a:cubicBezTo>
                  <a:cubicBezTo>
                    <a:pt x="425" y="1087"/>
                    <a:pt x="425" y="1087"/>
                    <a:pt x="425" y="1087"/>
                  </a:cubicBezTo>
                  <a:cubicBezTo>
                    <a:pt x="425" y="624"/>
                    <a:pt x="425" y="624"/>
                    <a:pt x="425" y="624"/>
                  </a:cubicBezTo>
                  <a:cubicBezTo>
                    <a:pt x="425" y="555"/>
                    <a:pt x="418" y="506"/>
                    <a:pt x="403" y="477"/>
                  </a:cubicBezTo>
                  <a:cubicBezTo>
                    <a:pt x="384" y="439"/>
                    <a:pt x="347" y="419"/>
                    <a:pt x="294" y="419"/>
                  </a:cubicBezTo>
                  <a:cubicBezTo>
                    <a:pt x="245" y="419"/>
                    <a:pt x="189" y="434"/>
                    <a:pt x="124" y="463"/>
                  </a:cubicBezTo>
                  <a:cubicBezTo>
                    <a:pt x="124" y="1087"/>
                    <a:pt x="124" y="1087"/>
                    <a:pt x="124" y="1087"/>
                  </a:cubicBezTo>
                  <a:lnTo>
                    <a:pt x="0" y="108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6" name="Freeform 68"/>
            <p:cNvSpPr>
              <a:spLocks/>
            </p:cNvSpPr>
            <p:nvPr userDrawn="1"/>
          </p:nvSpPr>
          <p:spPr bwMode="gray">
            <a:xfrm>
              <a:off x="5432" y="605"/>
              <a:ext cx="34" cy="60"/>
            </a:xfrm>
            <a:custGeom>
              <a:avLst/>
              <a:gdLst>
                <a:gd name="T0" fmla="*/ 15 w 34"/>
                <a:gd name="T1" fmla="*/ 41 h 60"/>
                <a:gd name="T2" fmla="*/ 0 w 34"/>
                <a:gd name="T3" fmla="*/ 0 h 60"/>
                <a:gd name="T4" fmla="*/ 7 w 34"/>
                <a:gd name="T5" fmla="*/ 0 h 60"/>
                <a:gd name="T6" fmla="*/ 18 w 34"/>
                <a:gd name="T7" fmla="*/ 33 h 60"/>
                <a:gd name="T8" fmla="*/ 28 w 34"/>
                <a:gd name="T9" fmla="*/ 0 h 60"/>
                <a:gd name="T10" fmla="*/ 34 w 34"/>
                <a:gd name="T11" fmla="*/ 0 h 60"/>
                <a:gd name="T12" fmla="*/ 14 w 34"/>
                <a:gd name="T13" fmla="*/ 60 h 60"/>
                <a:gd name="T14" fmla="*/ 8 w 34"/>
                <a:gd name="T15" fmla="*/ 60 h 60"/>
                <a:gd name="T16" fmla="*/ 15 w 34"/>
                <a:gd name="T17" fmla="*/ 41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34" h="60">
                  <a:moveTo>
                    <a:pt x="15" y="41"/>
                  </a:moveTo>
                  <a:lnTo>
                    <a:pt x="0" y="0"/>
                  </a:lnTo>
                  <a:lnTo>
                    <a:pt x="7" y="0"/>
                  </a:lnTo>
                  <a:lnTo>
                    <a:pt x="18" y="33"/>
                  </a:lnTo>
                  <a:lnTo>
                    <a:pt x="28" y="0"/>
                  </a:lnTo>
                  <a:lnTo>
                    <a:pt x="34" y="0"/>
                  </a:lnTo>
                  <a:lnTo>
                    <a:pt x="14" y="60"/>
                  </a:lnTo>
                  <a:lnTo>
                    <a:pt x="8" y="60"/>
                  </a:lnTo>
                  <a:lnTo>
                    <a:pt x="15" y="4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7" name="Freeform 69"/>
            <p:cNvSpPr>
              <a:spLocks noEditPoints="1"/>
            </p:cNvSpPr>
            <p:nvPr userDrawn="1"/>
          </p:nvSpPr>
          <p:spPr bwMode="gray">
            <a:xfrm>
              <a:off x="5470" y="604"/>
              <a:ext cx="34" cy="43"/>
            </a:xfrm>
            <a:custGeom>
              <a:avLst/>
              <a:gdLst>
                <a:gd name="T0" fmla="*/ 304 w 607"/>
                <a:gd name="T1" fmla="*/ 0 h 762"/>
                <a:gd name="T2" fmla="*/ 534 w 607"/>
                <a:gd name="T3" fmla="*/ 103 h 762"/>
                <a:gd name="T4" fmla="*/ 607 w 607"/>
                <a:gd name="T5" fmla="*/ 381 h 762"/>
                <a:gd name="T6" fmla="*/ 534 w 607"/>
                <a:gd name="T7" fmla="*/ 659 h 762"/>
                <a:gd name="T8" fmla="*/ 304 w 607"/>
                <a:gd name="T9" fmla="*/ 762 h 762"/>
                <a:gd name="T10" fmla="*/ 0 w 607"/>
                <a:gd name="T11" fmla="*/ 375 h 762"/>
                <a:gd name="T12" fmla="*/ 73 w 607"/>
                <a:gd name="T13" fmla="*/ 103 h 762"/>
                <a:gd name="T14" fmla="*/ 304 w 607"/>
                <a:gd name="T15" fmla="*/ 0 h 762"/>
                <a:gd name="T16" fmla="*/ 304 w 607"/>
                <a:gd name="T17" fmla="*/ 74 h 762"/>
                <a:gd name="T18" fmla="*/ 159 w 607"/>
                <a:gd name="T19" fmla="*/ 168 h 762"/>
                <a:gd name="T20" fmla="*/ 126 w 607"/>
                <a:gd name="T21" fmla="*/ 377 h 762"/>
                <a:gd name="T22" fmla="*/ 159 w 607"/>
                <a:gd name="T23" fmla="*/ 593 h 762"/>
                <a:gd name="T24" fmla="*/ 304 w 607"/>
                <a:gd name="T25" fmla="*/ 687 h 762"/>
                <a:gd name="T26" fmla="*/ 448 w 607"/>
                <a:gd name="T27" fmla="*/ 593 h 762"/>
                <a:gd name="T28" fmla="*/ 481 w 607"/>
                <a:gd name="T29" fmla="*/ 380 h 762"/>
                <a:gd name="T30" fmla="*/ 448 w 607"/>
                <a:gd name="T31" fmla="*/ 168 h 762"/>
                <a:gd name="T32" fmla="*/ 304 w 607"/>
                <a:gd name="T33" fmla="*/ 74 h 7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607" h="762">
                  <a:moveTo>
                    <a:pt x="304" y="0"/>
                  </a:moveTo>
                  <a:cubicBezTo>
                    <a:pt x="407" y="0"/>
                    <a:pt x="484" y="34"/>
                    <a:pt x="534" y="103"/>
                  </a:cubicBezTo>
                  <a:cubicBezTo>
                    <a:pt x="583" y="169"/>
                    <a:pt x="607" y="262"/>
                    <a:pt x="607" y="381"/>
                  </a:cubicBezTo>
                  <a:cubicBezTo>
                    <a:pt x="607" y="499"/>
                    <a:pt x="583" y="591"/>
                    <a:pt x="534" y="659"/>
                  </a:cubicBezTo>
                  <a:cubicBezTo>
                    <a:pt x="485" y="727"/>
                    <a:pt x="408" y="762"/>
                    <a:pt x="304" y="762"/>
                  </a:cubicBezTo>
                  <a:cubicBezTo>
                    <a:pt x="101" y="762"/>
                    <a:pt x="0" y="633"/>
                    <a:pt x="0" y="375"/>
                  </a:cubicBezTo>
                  <a:cubicBezTo>
                    <a:pt x="0" y="260"/>
                    <a:pt x="24" y="169"/>
                    <a:pt x="73" y="103"/>
                  </a:cubicBezTo>
                  <a:cubicBezTo>
                    <a:pt x="123" y="34"/>
                    <a:pt x="200" y="0"/>
                    <a:pt x="304" y="0"/>
                  </a:cubicBezTo>
                  <a:close/>
                  <a:moveTo>
                    <a:pt x="304" y="74"/>
                  </a:moveTo>
                  <a:cubicBezTo>
                    <a:pt x="234" y="74"/>
                    <a:pt x="185" y="106"/>
                    <a:pt x="159" y="168"/>
                  </a:cubicBezTo>
                  <a:cubicBezTo>
                    <a:pt x="137" y="220"/>
                    <a:pt x="126" y="290"/>
                    <a:pt x="126" y="377"/>
                  </a:cubicBezTo>
                  <a:cubicBezTo>
                    <a:pt x="126" y="469"/>
                    <a:pt x="137" y="541"/>
                    <a:pt x="159" y="593"/>
                  </a:cubicBezTo>
                  <a:cubicBezTo>
                    <a:pt x="185" y="655"/>
                    <a:pt x="234" y="687"/>
                    <a:pt x="304" y="687"/>
                  </a:cubicBezTo>
                  <a:cubicBezTo>
                    <a:pt x="374" y="687"/>
                    <a:pt x="422" y="655"/>
                    <a:pt x="448" y="593"/>
                  </a:cubicBezTo>
                  <a:cubicBezTo>
                    <a:pt x="470" y="541"/>
                    <a:pt x="481" y="470"/>
                    <a:pt x="481" y="380"/>
                  </a:cubicBezTo>
                  <a:cubicBezTo>
                    <a:pt x="481" y="289"/>
                    <a:pt x="470" y="219"/>
                    <a:pt x="448" y="168"/>
                  </a:cubicBezTo>
                  <a:cubicBezTo>
                    <a:pt x="421" y="106"/>
                    <a:pt x="373" y="74"/>
                    <a:pt x="304" y="74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8" name="Freeform 70"/>
            <p:cNvSpPr>
              <a:spLocks/>
            </p:cNvSpPr>
            <p:nvPr userDrawn="1"/>
          </p:nvSpPr>
          <p:spPr bwMode="gray">
            <a:xfrm>
              <a:off x="5514" y="605"/>
              <a:ext cx="29" cy="42"/>
            </a:xfrm>
            <a:custGeom>
              <a:avLst/>
              <a:gdLst>
                <a:gd name="T0" fmla="*/ 0 w 527"/>
                <a:gd name="T1" fmla="*/ 0 h 742"/>
                <a:gd name="T2" fmla="*/ 123 w 527"/>
                <a:gd name="T3" fmla="*/ 0 h 742"/>
                <a:gd name="T4" fmla="*/ 123 w 527"/>
                <a:gd name="T5" fmla="*/ 445 h 742"/>
                <a:gd name="T6" fmla="*/ 145 w 527"/>
                <a:gd name="T7" fmla="*/ 609 h 742"/>
                <a:gd name="T8" fmla="*/ 197 w 527"/>
                <a:gd name="T9" fmla="*/ 656 h 742"/>
                <a:gd name="T10" fmla="*/ 276 w 527"/>
                <a:gd name="T11" fmla="*/ 667 h 742"/>
                <a:gd name="T12" fmla="*/ 403 w 527"/>
                <a:gd name="T13" fmla="*/ 648 h 742"/>
                <a:gd name="T14" fmla="*/ 403 w 527"/>
                <a:gd name="T15" fmla="*/ 0 h 742"/>
                <a:gd name="T16" fmla="*/ 527 w 527"/>
                <a:gd name="T17" fmla="*/ 0 h 742"/>
                <a:gd name="T18" fmla="*/ 527 w 527"/>
                <a:gd name="T19" fmla="*/ 710 h 742"/>
                <a:gd name="T20" fmla="*/ 269 w 527"/>
                <a:gd name="T21" fmla="*/ 742 h 742"/>
                <a:gd name="T22" fmla="*/ 86 w 527"/>
                <a:gd name="T23" fmla="*/ 703 h 742"/>
                <a:gd name="T24" fmla="*/ 6 w 527"/>
                <a:gd name="T25" fmla="*/ 567 h 742"/>
                <a:gd name="T26" fmla="*/ 0 w 527"/>
                <a:gd name="T27" fmla="*/ 454 h 742"/>
                <a:gd name="T28" fmla="*/ 0 w 527"/>
                <a:gd name="T29" fmla="*/ 0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527" h="742">
                  <a:moveTo>
                    <a:pt x="0" y="0"/>
                  </a:moveTo>
                  <a:cubicBezTo>
                    <a:pt x="123" y="0"/>
                    <a:pt x="123" y="0"/>
                    <a:pt x="123" y="0"/>
                  </a:cubicBezTo>
                  <a:cubicBezTo>
                    <a:pt x="123" y="445"/>
                    <a:pt x="123" y="445"/>
                    <a:pt x="123" y="445"/>
                  </a:cubicBezTo>
                  <a:cubicBezTo>
                    <a:pt x="123" y="527"/>
                    <a:pt x="131" y="582"/>
                    <a:pt x="145" y="609"/>
                  </a:cubicBezTo>
                  <a:cubicBezTo>
                    <a:pt x="157" y="632"/>
                    <a:pt x="174" y="648"/>
                    <a:pt x="197" y="656"/>
                  </a:cubicBezTo>
                  <a:cubicBezTo>
                    <a:pt x="216" y="663"/>
                    <a:pt x="242" y="667"/>
                    <a:pt x="276" y="667"/>
                  </a:cubicBezTo>
                  <a:cubicBezTo>
                    <a:pt x="317" y="667"/>
                    <a:pt x="359" y="661"/>
                    <a:pt x="403" y="648"/>
                  </a:cubicBezTo>
                  <a:cubicBezTo>
                    <a:pt x="403" y="0"/>
                    <a:pt x="403" y="0"/>
                    <a:pt x="403" y="0"/>
                  </a:cubicBezTo>
                  <a:cubicBezTo>
                    <a:pt x="527" y="0"/>
                    <a:pt x="527" y="0"/>
                    <a:pt x="527" y="0"/>
                  </a:cubicBezTo>
                  <a:cubicBezTo>
                    <a:pt x="527" y="710"/>
                    <a:pt x="527" y="710"/>
                    <a:pt x="527" y="710"/>
                  </a:cubicBezTo>
                  <a:cubicBezTo>
                    <a:pt x="435" y="731"/>
                    <a:pt x="349" y="742"/>
                    <a:pt x="269" y="742"/>
                  </a:cubicBezTo>
                  <a:cubicBezTo>
                    <a:pt x="187" y="742"/>
                    <a:pt x="126" y="729"/>
                    <a:pt x="86" y="703"/>
                  </a:cubicBezTo>
                  <a:cubicBezTo>
                    <a:pt x="41" y="674"/>
                    <a:pt x="14" y="629"/>
                    <a:pt x="6" y="567"/>
                  </a:cubicBezTo>
                  <a:cubicBezTo>
                    <a:pt x="2" y="539"/>
                    <a:pt x="0" y="501"/>
                    <a:pt x="0" y="454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39" name="Freeform 71"/>
            <p:cNvSpPr>
              <a:spLocks/>
            </p:cNvSpPr>
            <p:nvPr userDrawn="1"/>
          </p:nvSpPr>
          <p:spPr bwMode="gray">
            <a:xfrm>
              <a:off x="5115" y="216"/>
              <a:ext cx="132" cy="10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0" name="Freeform 72"/>
            <p:cNvSpPr>
              <a:spLocks/>
            </p:cNvSpPr>
            <p:nvPr userDrawn="1"/>
          </p:nvSpPr>
          <p:spPr bwMode="gray">
            <a:xfrm>
              <a:off x="4899" y="327"/>
              <a:ext cx="91" cy="148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1" name="Freeform 73"/>
            <p:cNvSpPr>
              <a:spLocks/>
            </p:cNvSpPr>
            <p:nvPr userDrawn="1"/>
          </p:nvSpPr>
          <p:spPr bwMode="gray">
            <a:xfrm>
              <a:off x="5114" y="327"/>
              <a:ext cx="60" cy="207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2" name="Freeform 74"/>
            <p:cNvSpPr>
              <a:spLocks/>
            </p:cNvSpPr>
            <p:nvPr userDrawn="1"/>
          </p:nvSpPr>
          <p:spPr bwMode="gray">
            <a:xfrm>
              <a:off x="5180" y="327"/>
              <a:ext cx="47" cy="148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3" name="Freeform 75"/>
            <p:cNvSpPr>
              <a:spLocks/>
            </p:cNvSpPr>
            <p:nvPr userDrawn="1"/>
          </p:nvSpPr>
          <p:spPr bwMode="gray">
            <a:xfrm>
              <a:off x="5227" y="327"/>
              <a:ext cx="111" cy="148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4" name="Freeform 76"/>
            <p:cNvSpPr>
              <a:spLocks/>
            </p:cNvSpPr>
            <p:nvPr userDrawn="1"/>
          </p:nvSpPr>
          <p:spPr bwMode="gray">
            <a:xfrm>
              <a:off x="5429" y="327"/>
              <a:ext cx="124" cy="151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5" name="Freeform 77"/>
            <p:cNvSpPr>
              <a:spLocks/>
            </p:cNvSpPr>
            <p:nvPr userDrawn="1"/>
          </p:nvSpPr>
          <p:spPr bwMode="gray">
            <a:xfrm>
              <a:off x="4994" y="327"/>
              <a:ext cx="125" cy="151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7246" name="Freeform 78"/>
            <p:cNvSpPr>
              <a:spLocks/>
            </p:cNvSpPr>
            <p:nvPr userDrawn="1"/>
          </p:nvSpPr>
          <p:spPr bwMode="gray">
            <a:xfrm>
              <a:off x="5333" y="324"/>
              <a:ext cx="95" cy="154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647173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323850" y="4579938"/>
            <a:ext cx="7920038" cy="178435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buNone/>
              <a:defRPr/>
            </a:lvl1pPr>
          </a:lstStyle>
          <a:p>
            <a:pPr lvl="0"/>
            <a:r>
              <a:rPr lang="zh-CN" altLang="en-US" noProof="0" dirty="0"/>
              <a:t>单击此处编辑母版副标题样式</a:t>
            </a:r>
            <a:endParaRPr lang="en-US" altLang="ja-JP" noProof="0" dirty="0"/>
          </a:p>
        </p:txBody>
      </p:sp>
      <p:sp>
        <p:nvSpPr>
          <p:cNvPr id="647174" name="Rectangle 6"/>
          <p:cNvSpPr>
            <a:spLocks noGrp="1" noChangeArrowheads="1"/>
          </p:cNvSpPr>
          <p:nvPr>
            <p:ph type="ctrTitle"/>
          </p:nvPr>
        </p:nvSpPr>
        <p:spPr>
          <a:xfrm>
            <a:off x="323850" y="1738313"/>
            <a:ext cx="7920038" cy="2360612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pPr lvl="0"/>
            <a:r>
              <a:rPr lang="zh-CN" altLang="en-US" noProof="0" dirty="0"/>
              <a:t>单击此处编辑母版标题样式</a:t>
            </a:r>
            <a:endParaRPr lang="de-DE" altLang="ja-JP" noProof="0" dirty="0"/>
          </a:p>
        </p:txBody>
      </p:sp>
      <p:sp>
        <p:nvSpPr>
          <p:cNvPr id="647211" name="Rectangle 4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  <p:sp>
        <p:nvSpPr>
          <p:cNvPr id="40" name="Rectangle 30"/>
          <p:cNvSpPr txBox="1">
            <a:spLocks noChangeArrowheads="1"/>
          </p:cNvSpPr>
          <p:nvPr userDrawn="1"/>
        </p:nvSpPr>
        <p:spPr bwMode="gray">
          <a:xfrm>
            <a:off x="189235" y="66405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6226891" y="5733256"/>
            <a:ext cx="2736134" cy="829029"/>
            <a:chOff x="2720658" y="3753351"/>
            <a:chExt cx="2736134" cy="829029"/>
          </a:xfrm>
        </p:grpSpPr>
        <p:sp>
          <p:nvSpPr>
            <p:cNvPr id="48" name="任意多边形 47"/>
            <p:cNvSpPr/>
            <p:nvPr/>
          </p:nvSpPr>
          <p:spPr bwMode="auto">
            <a:xfrm>
              <a:off x="2720658" y="4211743"/>
              <a:ext cx="2736134" cy="237066"/>
            </a:xfrm>
            <a:custGeom>
              <a:avLst/>
              <a:gdLst>
                <a:gd name="connsiteX0" fmla="*/ 1254112 w 2736134"/>
                <a:gd name="connsiteY0" fmla="*/ 1965 h 237066"/>
                <a:gd name="connsiteX1" fmla="*/ 1662460 w 2736134"/>
                <a:gd name="connsiteY1" fmla="*/ 5679 h 237066"/>
                <a:gd name="connsiteX2" fmla="*/ 2610929 w 2736134"/>
                <a:gd name="connsiteY2" fmla="*/ 126949 h 237066"/>
                <a:gd name="connsiteX3" fmla="*/ 2736134 w 2736134"/>
                <a:gd name="connsiteY3" fmla="*/ 158022 h 237066"/>
                <a:gd name="connsiteX4" fmla="*/ 2736134 w 2736134"/>
                <a:gd name="connsiteY4" fmla="*/ 237066 h 237066"/>
                <a:gd name="connsiteX5" fmla="*/ 2460323 w 2736134"/>
                <a:gd name="connsiteY5" fmla="*/ 168616 h 237066"/>
                <a:gd name="connsiteX6" fmla="*/ 1511854 w 2736134"/>
                <a:gd name="connsiteY6" fmla="*/ 47346 h 237066"/>
                <a:gd name="connsiteX7" fmla="*/ 259675 w 2736134"/>
                <a:gd name="connsiteY7" fmla="*/ 131478 h 237066"/>
                <a:gd name="connsiteX8" fmla="*/ 0 w 2736134"/>
                <a:gd name="connsiteY8" fmla="*/ 188459 h 237066"/>
                <a:gd name="connsiteX9" fmla="*/ 127175 w 2736134"/>
                <a:gd name="connsiteY9" fmla="*/ 151933 h 237066"/>
                <a:gd name="connsiteX10" fmla="*/ 1254112 w 2736134"/>
                <a:gd name="connsiteY10" fmla="*/ 1965 h 2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6134" h="237066">
                  <a:moveTo>
                    <a:pt x="1254112" y="1965"/>
                  </a:moveTo>
                  <a:cubicBezTo>
                    <a:pt x="1388039" y="-1538"/>
                    <a:pt x="1524334" y="-389"/>
                    <a:pt x="1662460" y="5679"/>
                  </a:cubicBezTo>
                  <a:cubicBezTo>
                    <a:pt x="1993962" y="20243"/>
                    <a:pt x="2312473" y="62104"/>
                    <a:pt x="2610929" y="126949"/>
                  </a:cubicBezTo>
                  <a:lnTo>
                    <a:pt x="2736134" y="158022"/>
                  </a:lnTo>
                  <a:lnTo>
                    <a:pt x="2736134" y="237066"/>
                  </a:lnTo>
                  <a:lnTo>
                    <a:pt x="2460323" y="168616"/>
                  </a:lnTo>
                  <a:cubicBezTo>
                    <a:pt x="2161868" y="103771"/>
                    <a:pt x="1843356" y="61909"/>
                    <a:pt x="1511854" y="47346"/>
                  </a:cubicBezTo>
                  <a:cubicBezTo>
                    <a:pt x="1069851" y="27928"/>
                    <a:pt x="646598" y="58878"/>
                    <a:pt x="259675" y="131478"/>
                  </a:cubicBezTo>
                  <a:lnTo>
                    <a:pt x="0" y="188459"/>
                  </a:lnTo>
                  <a:lnTo>
                    <a:pt x="127175" y="151933"/>
                  </a:lnTo>
                  <a:cubicBezTo>
                    <a:pt x="471855" y="64860"/>
                    <a:pt x="852330" y="12476"/>
                    <a:pt x="1254112" y="19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49" name="文本框 48"/>
            <p:cNvSpPr txBox="1"/>
            <p:nvPr/>
          </p:nvSpPr>
          <p:spPr>
            <a:xfrm>
              <a:off x="3333203" y="4274603"/>
              <a:ext cx="1623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Fujitsu Sans" panose="020B0404060202020204" pitchFamily="34" charset="0"/>
                  <a:ea typeface="Meiryo UI" panose="020B0604030504040204" pitchFamily="34" charset="-128"/>
                  <a:cs typeface="Meiryo UI" panose="020B0604030504040204" pitchFamily="34" charset="-128"/>
                </a:rPr>
                <a:t>Intelligent Vehicle</a:t>
              </a:r>
              <a:endParaRPr lang="zh-CN" altLang="en-US" sz="1400" b="1" dirty="0" err="1">
                <a:solidFill>
                  <a:schemeClr val="bg1">
                    <a:lumMod val="75000"/>
                  </a:schemeClr>
                </a:solidFill>
                <a:latin typeface="Fujitsu Sans" panose="020B0404060202020204" pitchFamily="34" charset="0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50" name="任意多边形 49"/>
            <p:cNvSpPr/>
            <p:nvPr/>
          </p:nvSpPr>
          <p:spPr bwMode="auto">
            <a:xfrm rot="1903321">
              <a:off x="3639560" y="3753351"/>
              <a:ext cx="1074637" cy="783233"/>
            </a:xfrm>
            <a:custGeom>
              <a:avLst/>
              <a:gdLst>
                <a:gd name="connsiteX0" fmla="*/ 408183 w 1074637"/>
                <a:gd name="connsiteY0" fmla="*/ 189025 h 783233"/>
                <a:gd name="connsiteX1" fmla="*/ 502547 w 1074637"/>
                <a:gd name="connsiteY1" fmla="*/ 132154 h 783233"/>
                <a:gd name="connsiteX2" fmla="*/ 980245 w 1074637"/>
                <a:gd name="connsiteY2" fmla="*/ 0 h 783233"/>
                <a:gd name="connsiteX3" fmla="*/ 1074637 w 1074637"/>
                <a:gd name="connsiteY3" fmla="*/ 5578 h 783233"/>
                <a:gd name="connsiteX4" fmla="*/ 1074636 w 1074637"/>
                <a:gd name="connsiteY4" fmla="*/ 93990 h 783233"/>
                <a:gd name="connsiteX5" fmla="*/ 962532 w 1074637"/>
                <a:gd name="connsiteY5" fmla="*/ 87366 h 783233"/>
                <a:gd name="connsiteX6" fmla="*/ 484834 w 1074637"/>
                <a:gd name="connsiteY6" fmla="*/ 219520 h 783233"/>
                <a:gd name="connsiteX7" fmla="*/ 37384 w 1074637"/>
                <a:gd name="connsiteY7" fmla="*/ 676848 h 783233"/>
                <a:gd name="connsiteX8" fmla="*/ 0 w 1074637"/>
                <a:gd name="connsiteY8" fmla="*/ 783233 h 783233"/>
                <a:gd name="connsiteX9" fmla="*/ 7825 w 1074637"/>
                <a:gd name="connsiteY9" fmla="*/ 724011 h 783233"/>
                <a:gd name="connsiteX10" fmla="*/ 408183 w 1074637"/>
                <a:gd name="connsiteY10" fmla="*/ 189025 h 78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4637" h="783233">
                  <a:moveTo>
                    <a:pt x="408183" y="189025"/>
                  </a:moveTo>
                  <a:cubicBezTo>
                    <a:pt x="438261" y="168879"/>
                    <a:pt x="469741" y="149869"/>
                    <a:pt x="502547" y="132154"/>
                  </a:cubicBezTo>
                  <a:cubicBezTo>
                    <a:pt x="660018" y="47126"/>
                    <a:pt x="825694" y="4037"/>
                    <a:pt x="980245" y="0"/>
                  </a:cubicBezTo>
                  <a:lnTo>
                    <a:pt x="1074637" y="5578"/>
                  </a:lnTo>
                  <a:lnTo>
                    <a:pt x="1074636" y="93990"/>
                  </a:lnTo>
                  <a:lnTo>
                    <a:pt x="962532" y="87366"/>
                  </a:lnTo>
                  <a:cubicBezTo>
                    <a:pt x="807980" y="91403"/>
                    <a:pt x="642304" y="134492"/>
                    <a:pt x="484834" y="219520"/>
                  </a:cubicBezTo>
                  <a:cubicBezTo>
                    <a:pt x="274875" y="332892"/>
                    <a:pt x="119256" y="499358"/>
                    <a:pt x="37384" y="676848"/>
                  </a:cubicBezTo>
                  <a:lnTo>
                    <a:pt x="0" y="783233"/>
                  </a:lnTo>
                  <a:lnTo>
                    <a:pt x="7825" y="724011"/>
                  </a:lnTo>
                  <a:cubicBezTo>
                    <a:pt x="55714" y="526727"/>
                    <a:pt x="197631" y="330049"/>
                    <a:pt x="408183" y="18902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BA33598-F1DD-4624-9670-86D48194F9FA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280091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759575" y="-1588"/>
            <a:ext cx="2195513" cy="6464301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68275" y="-1588"/>
            <a:ext cx="6438900" cy="6464301"/>
          </a:xfrm>
        </p:spPr>
        <p:txBody>
          <a:bodyPr vert="eaVert"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B54A115-0757-4445-8BD2-A80DB5F91307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3206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  <a:lvl2pPr>
              <a:defRPr>
                <a:latin typeface="微软雅黑" pitchFamily="34" charset="-122"/>
                <a:ea typeface="微软雅黑" pitchFamily="34" charset="-122"/>
              </a:defRPr>
            </a:lvl2pPr>
            <a:lvl3pPr>
              <a:defRPr>
                <a:latin typeface="微软雅黑" pitchFamily="34" charset="-122"/>
                <a:ea typeface="微软雅黑" pitchFamily="34" charset="-122"/>
              </a:defRPr>
            </a:lvl3pPr>
            <a:lvl4pPr>
              <a:defRPr>
                <a:latin typeface="微软雅黑" pitchFamily="34" charset="-122"/>
                <a:ea typeface="微软雅黑" pitchFamily="34" charset="-122"/>
              </a:defRPr>
            </a:lvl4pPr>
            <a:lvl5pPr>
              <a:defRPr>
                <a:latin typeface="微软雅黑" pitchFamily="34" charset="-122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983518B-932F-4C75-B67B-D0567CEE7112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6846375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E03C3CF-808B-45A6-9823-ADD81928163A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618734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68275" y="869950"/>
            <a:ext cx="4316413" cy="55927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37088" y="869950"/>
            <a:ext cx="4318000" cy="5592763"/>
          </a:xfrm>
        </p:spPr>
        <p:txBody>
          <a:bodyPr/>
          <a:lstStyle>
            <a:lvl1pPr>
              <a:defRPr sz="2800">
                <a:latin typeface="微软雅黑" pitchFamily="34" charset="-122"/>
                <a:ea typeface="微软雅黑" pitchFamily="34" charset="-122"/>
              </a:defRPr>
            </a:lvl1pPr>
            <a:lvl2pPr>
              <a:defRPr sz="2400">
                <a:latin typeface="微软雅黑" pitchFamily="34" charset="-122"/>
                <a:ea typeface="微软雅黑" pitchFamily="34" charset="-122"/>
              </a:defRPr>
            </a:lvl2pPr>
            <a:lvl3pPr>
              <a:defRPr sz="2000">
                <a:latin typeface="微软雅黑" pitchFamily="34" charset="-122"/>
                <a:ea typeface="微软雅黑" pitchFamily="34" charset="-122"/>
              </a:defRPr>
            </a:lvl3pPr>
            <a:lvl4pPr>
              <a:defRPr sz="1800">
                <a:latin typeface="微软雅黑" pitchFamily="34" charset="-122"/>
                <a:ea typeface="微软雅黑" pitchFamily="34" charset="-122"/>
              </a:defRPr>
            </a:lvl4pPr>
            <a:lvl5pPr>
              <a:defRPr sz="1800">
                <a:latin typeface="微软雅黑" pitchFamily="34" charset="-122"/>
                <a:ea typeface="微软雅黑" pitchFamily="34" charset="-122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E8335E6-5A56-4E2A-B6CB-D109CEE4465E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316275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>
                <a:latin typeface="微软雅黑" pitchFamily="34" charset="-122"/>
                <a:ea typeface="微软雅黑" pitchFamily="34" charset="-122"/>
              </a:defRPr>
            </a:lvl1pPr>
            <a:lvl2pPr>
              <a:defRPr sz="2000">
                <a:latin typeface="微软雅黑" pitchFamily="34" charset="-122"/>
                <a:ea typeface="微软雅黑" pitchFamily="34" charset="-122"/>
              </a:defRPr>
            </a:lvl2pPr>
            <a:lvl3pPr>
              <a:defRPr sz="1800">
                <a:latin typeface="微软雅黑" pitchFamily="34" charset="-122"/>
                <a:ea typeface="微软雅黑" pitchFamily="34" charset="-122"/>
              </a:defRPr>
            </a:lvl3pPr>
            <a:lvl4pPr>
              <a:defRPr sz="1600">
                <a:latin typeface="微软雅黑" pitchFamily="34" charset="-122"/>
                <a:ea typeface="微软雅黑" pitchFamily="34" charset="-122"/>
              </a:defRPr>
            </a:lvl4pPr>
            <a:lvl5pPr>
              <a:defRPr sz="1600">
                <a:latin typeface="微软雅黑" pitchFamily="34" charset="-122"/>
                <a:ea typeface="微软雅黑" pitchFamily="34" charset="-122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90FA4483-E582-45F5-A02F-57EBE643BA69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032172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1ADE7975-0A70-47D6-9EB0-851194228B7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5668820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12083DB-1D72-409F-9E76-0D43D54B72A2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2759967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>
                <a:latin typeface="微软雅黑" pitchFamily="34" charset="-122"/>
                <a:ea typeface="微软雅黑" pitchFamily="34" charset="-122"/>
              </a:defRPr>
            </a:lvl1pPr>
            <a:lvl2pPr>
              <a:defRPr sz="2800">
                <a:latin typeface="微软雅黑" pitchFamily="34" charset="-122"/>
                <a:ea typeface="微软雅黑" pitchFamily="34" charset="-122"/>
              </a:defRPr>
            </a:lvl2pPr>
            <a:lvl3pPr>
              <a:defRPr sz="2400">
                <a:latin typeface="微软雅黑" pitchFamily="34" charset="-122"/>
                <a:ea typeface="微软雅黑" pitchFamily="34" charset="-122"/>
              </a:defRPr>
            </a:lvl3pPr>
            <a:lvl4pPr>
              <a:defRPr sz="2000">
                <a:latin typeface="微软雅黑" pitchFamily="34" charset="-122"/>
                <a:ea typeface="微软雅黑" pitchFamily="34" charset="-122"/>
              </a:defRPr>
            </a:lvl4pPr>
            <a:lvl5pPr>
              <a:defRPr sz="2000">
                <a:latin typeface="微软雅黑" pitchFamily="34" charset="-122"/>
                <a:ea typeface="微软雅黑" pitchFamily="34" charset="-122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F3501FA9-41CD-4DF4-AE28-4AA2C0EF70B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1377674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>
                <a:latin typeface="微软雅黑" pitchFamily="34" charset="-122"/>
                <a:ea typeface="微软雅黑" pitchFamily="34" charset="-122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3F050A50-25EC-4DB9-BB88-AD1CE8171320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</p:spTree>
    <p:extLst>
      <p:ext uri="{BB962C8B-B14F-4D97-AF65-F5344CB8AC3E}">
        <p14:creationId xmlns:p14="http://schemas.microsoft.com/office/powerpoint/2010/main" val="4096660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6157" name="Picture 13" descr="ContentGray20_L150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0" y="0"/>
            <a:ext cx="9144000" cy="1073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46158" name="Group 14"/>
          <p:cNvGrpSpPr>
            <a:grpSpLocks noChangeAspect="1"/>
          </p:cNvGrpSpPr>
          <p:nvPr/>
        </p:nvGrpSpPr>
        <p:grpSpPr bwMode="auto">
          <a:xfrm>
            <a:off x="7888288" y="79375"/>
            <a:ext cx="1176337" cy="657225"/>
            <a:chOff x="4969" y="50"/>
            <a:chExt cx="741" cy="414"/>
          </a:xfrm>
        </p:grpSpPr>
        <p:sp>
          <p:nvSpPr>
            <p:cNvPr id="646159" name="AutoShape 15"/>
            <p:cNvSpPr>
              <a:spLocks noChangeAspect="1" noChangeArrowheads="1" noTextEdit="1"/>
            </p:cNvSpPr>
            <p:nvPr userDrawn="1"/>
          </p:nvSpPr>
          <p:spPr bwMode="gray">
            <a:xfrm>
              <a:off x="4969" y="50"/>
              <a:ext cx="741" cy="41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0" name="Freeform 16"/>
            <p:cNvSpPr>
              <a:spLocks/>
            </p:cNvSpPr>
            <p:nvPr userDrawn="1"/>
          </p:nvSpPr>
          <p:spPr bwMode="gray">
            <a:xfrm>
              <a:off x="5334" y="121"/>
              <a:ext cx="94" cy="72"/>
            </a:xfrm>
            <a:custGeom>
              <a:avLst/>
              <a:gdLst>
                <a:gd name="T0" fmla="*/ 961 w 2365"/>
                <a:gd name="T1" fmla="*/ 764 h 1825"/>
                <a:gd name="T2" fmla="*/ 599 w 2365"/>
                <a:gd name="T3" fmla="*/ 642 h 1825"/>
                <a:gd name="T4" fmla="*/ 1 w 2365"/>
                <a:gd name="T5" fmla="*/ 1235 h 1825"/>
                <a:gd name="T6" fmla="*/ 599 w 2365"/>
                <a:gd name="T7" fmla="*/ 1825 h 1825"/>
                <a:gd name="T8" fmla="*/ 1053 w 2365"/>
                <a:gd name="T9" fmla="*/ 1619 h 1825"/>
                <a:gd name="T10" fmla="*/ 1053 w 2365"/>
                <a:gd name="T11" fmla="*/ 1293 h 1825"/>
                <a:gd name="T12" fmla="*/ 771 w 2365"/>
                <a:gd name="T13" fmla="*/ 1568 h 1825"/>
                <a:gd name="T14" fmla="*/ 599 w 2365"/>
                <a:gd name="T15" fmla="*/ 1604 h 1825"/>
                <a:gd name="T16" fmla="*/ 225 w 2365"/>
                <a:gd name="T17" fmla="*/ 1235 h 1825"/>
                <a:gd name="T18" fmla="*/ 599 w 2365"/>
                <a:gd name="T19" fmla="*/ 863 h 1825"/>
                <a:gd name="T20" fmla="*/ 861 w 2365"/>
                <a:gd name="T21" fmla="*/ 972 h 1825"/>
                <a:gd name="T22" fmla="*/ 1093 w 2365"/>
                <a:gd name="T23" fmla="*/ 1239 h 1825"/>
                <a:gd name="T24" fmla="*/ 1630 w 2365"/>
                <a:gd name="T25" fmla="*/ 1473 h 1825"/>
                <a:gd name="T26" fmla="*/ 2365 w 2365"/>
                <a:gd name="T27" fmla="*/ 741 h 1825"/>
                <a:gd name="T28" fmla="*/ 1630 w 2365"/>
                <a:gd name="T29" fmla="*/ 0 h 1825"/>
                <a:gd name="T30" fmla="*/ 1053 w 2365"/>
                <a:gd name="T31" fmla="*/ 295 h 1825"/>
                <a:gd name="T32" fmla="*/ 1053 w 2365"/>
                <a:gd name="T33" fmla="*/ 735 h 1825"/>
                <a:gd name="T34" fmla="*/ 1630 w 2365"/>
                <a:gd name="T35" fmla="*/ 232 h 1825"/>
                <a:gd name="T36" fmla="*/ 2134 w 2365"/>
                <a:gd name="T37" fmla="*/ 741 h 1825"/>
                <a:gd name="T38" fmla="*/ 1630 w 2365"/>
                <a:gd name="T39" fmla="*/ 1245 h 1825"/>
                <a:gd name="T40" fmla="*/ 1303 w 2365"/>
                <a:gd name="T41" fmla="*/ 1125 h 1825"/>
                <a:gd name="T42" fmla="*/ 961 w 2365"/>
                <a:gd name="T43" fmla="*/ 764 h 18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365" h="1825">
                  <a:moveTo>
                    <a:pt x="961" y="764"/>
                  </a:moveTo>
                  <a:cubicBezTo>
                    <a:pt x="875" y="688"/>
                    <a:pt x="736" y="643"/>
                    <a:pt x="599" y="642"/>
                  </a:cubicBezTo>
                  <a:cubicBezTo>
                    <a:pt x="270" y="641"/>
                    <a:pt x="2" y="900"/>
                    <a:pt x="1" y="1235"/>
                  </a:cubicBezTo>
                  <a:cubicBezTo>
                    <a:pt x="0" y="1563"/>
                    <a:pt x="270" y="1824"/>
                    <a:pt x="599" y="1825"/>
                  </a:cubicBezTo>
                  <a:cubicBezTo>
                    <a:pt x="783" y="1825"/>
                    <a:pt x="943" y="1751"/>
                    <a:pt x="1053" y="1619"/>
                  </a:cubicBezTo>
                  <a:cubicBezTo>
                    <a:pt x="1053" y="1293"/>
                    <a:pt x="1053" y="1293"/>
                    <a:pt x="1053" y="1293"/>
                  </a:cubicBezTo>
                  <a:cubicBezTo>
                    <a:pt x="994" y="1394"/>
                    <a:pt x="877" y="1524"/>
                    <a:pt x="771" y="1568"/>
                  </a:cubicBezTo>
                  <a:cubicBezTo>
                    <a:pt x="717" y="1590"/>
                    <a:pt x="662" y="1604"/>
                    <a:pt x="599" y="1604"/>
                  </a:cubicBezTo>
                  <a:cubicBezTo>
                    <a:pt x="394" y="1604"/>
                    <a:pt x="225" y="1445"/>
                    <a:pt x="225" y="1235"/>
                  </a:cubicBezTo>
                  <a:cubicBezTo>
                    <a:pt x="225" y="1041"/>
                    <a:pt x="380" y="862"/>
                    <a:pt x="599" y="863"/>
                  </a:cubicBezTo>
                  <a:cubicBezTo>
                    <a:pt x="701" y="863"/>
                    <a:pt x="793" y="905"/>
                    <a:pt x="861" y="972"/>
                  </a:cubicBezTo>
                  <a:cubicBezTo>
                    <a:pt x="931" y="1040"/>
                    <a:pt x="1041" y="1183"/>
                    <a:pt x="1093" y="1239"/>
                  </a:cubicBezTo>
                  <a:cubicBezTo>
                    <a:pt x="1227" y="1383"/>
                    <a:pt x="1419" y="1473"/>
                    <a:pt x="1630" y="1473"/>
                  </a:cubicBezTo>
                  <a:cubicBezTo>
                    <a:pt x="2036" y="1474"/>
                    <a:pt x="2365" y="1146"/>
                    <a:pt x="2365" y="741"/>
                  </a:cubicBezTo>
                  <a:cubicBezTo>
                    <a:pt x="2365" y="336"/>
                    <a:pt x="2035" y="0"/>
                    <a:pt x="1630" y="0"/>
                  </a:cubicBezTo>
                  <a:cubicBezTo>
                    <a:pt x="1395" y="0"/>
                    <a:pt x="1187" y="122"/>
                    <a:pt x="1053" y="295"/>
                  </a:cubicBezTo>
                  <a:cubicBezTo>
                    <a:pt x="1053" y="735"/>
                    <a:pt x="1053" y="735"/>
                    <a:pt x="1053" y="735"/>
                  </a:cubicBezTo>
                  <a:cubicBezTo>
                    <a:pt x="1155" y="455"/>
                    <a:pt x="1340" y="232"/>
                    <a:pt x="1630" y="232"/>
                  </a:cubicBezTo>
                  <a:cubicBezTo>
                    <a:pt x="1909" y="232"/>
                    <a:pt x="2135" y="463"/>
                    <a:pt x="2134" y="741"/>
                  </a:cubicBezTo>
                  <a:cubicBezTo>
                    <a:pt x="2134" y="1020"/>
                    <a:pt x="1909" y="1246"/>
                    <a:pt x="1630" y="1245"/>
                  </a:cubicBezTo>
                  <a:cubicBezTo>
                    <a:pt x="1506" y="1244"/>
                    <a:pt x="1391" y="1199"/>
                    <a:pt x="1303" y="1125"/>
                  </a:cubicBezTo>
                  <a:cubicBezTo>
                    <a:pt x="1194" y="1040"/>
                    <a:pt x="1074" y="860"/>
                    <a:pt x="961" y="764"/>
                  </a:cubicBezTo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1" name="Freeform 17"/>
            <p:cNvSpPr>
              <a:spLocks/>
            </p:cNvSpPr>
            <p:nvPr userDrawn="1"/>
          </p:nvSpPr>
          <p:spPr bwMode="gray">
            <a:xfrm>
              <a:off x="5180" y="200"/>
              <a:ext cx="65" cy="106"/>
            </a:xfrm>
            <a:custGeom>
              <a:avLst/>
              <a:gdLst>
                <a:gd name="T0" fmla="*/ 0 w 1624"/>
                <a:gd name="T1" fmla="*/ 0 h 2651"/>
                <a:gd name="T2" fmla="*/ 1624 w 1624"/>
                <a:gd name="T3" fmla="*/ 0 h 2651"/>
                <a:gd name="T4" fmla="*/ 1624 w 1624"/>
                <a:gd name="T5" fmla="*/ 452 h 2651"/>
                <a:gd name="T6" fmla="*/ 1365 w 1624"/>
                <a:gd name="T7" fmla="*/ 273 h 2651"/>
                <a:gd name="T8" fmla="*/ 613 w 1624"/>
                <a:gd name="T9" fmla="*/ 273 h 2651"/>
                <a:gd name="T10" fmla="*/ 613 w 1624"/>
                <a:gd name="T11" fmla="*/ 1053 h 2651"/>
                <a:gd name="T12" fmla="*/ 1428 w 1624"/>
                <a:gd name="T13" fmla="*/ 1053 h 2651"/>
                <a:gd name="T14" fmla="*/ 1428 w 1624"/>
                <a:gd name="T15" fmla="*/ 1467 h 2651"/>
                <a:gd name="T16" fmla="*/ 1205 w 1624"/>
                <a:gd name="T17" fmla="*/ 1335 h 2651"/>
                <a:gd name="T18" fmla="*/ 613 w 1624"/>
                <a:gd name="T19" fmla="*/ 1335 h 2651"/>
                <a:gd name="T20" fmla="*/ 613 w 1624"/>
                <a:gd name="T21" fmla="*/ 2401 h 2651"/>
                <a:gd name="T22" fmla="*/ 784 w 1624"/>
                <a:gd name="T23" fmla="*/ 2651 h 2651"/>
                <a:gd name="T24" fmla="*/ 11 w 1624"/>
                <a:gd name="T25" fmla="*/ 2651 h 2651"/>
                <a:gd name="T26" fmla="*/ 173 w 1624"/>
                <a:gd name="T27" fmla="*/ 2401 h 2651"/>
                <a:gd name="T28" fmla="*/ 173 w 1624"/>
                <a:gd name="T29" fmla="*/ 278 h 2651"/>
                <a:gd name="T30" fmla="*/ 0 w 1624"/>
                <a:gd name="T31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624" h="2651">
                  <a:moveTo>
                    <a:pt x="0" y="0"/>
                  </a:moveTo>
                  <a:cubicBezTo>
                    <a:pt x="1624" y="0"/>
                    <a:pt x="1624" y="0"/>
                    <a:pt x="1624" y="0"/>
                  </a:cubicBezTo>
                  <a:cubicBezTo>
                    <a:pt x="1624" y="452"/>
                    <a:pt x="1624" y="452"/>
                    <a:pt x="1624" y="452"/>
                  </a:cubicBezTo>
                  <a:cubicBezTo>
                    <a:pt x="1624" y="452"/>
                    <a:pt x="1540" y="274"/>
                    <a:pt x="1365" y="273"/>
                  </a:cubicBezTo>
                  <a:cubicBezTo>
                    <a:pt x="613" y="273"/>
                    <a:pt x="613" y="273"/>
                    <a:pt x="613" y="273"/>
                  </a:cubicBezTo>
                  <a:cubicBezTo>
                    <a:pt x="613" y="1053"/>
                    <a:pt x="613" y="1053"/>
                    <a:pt x="613" y="1053"/>
                  </a:cubicBezTo>
                  <a:cubicBezTo>
                    <a:pt x="1428" y="1053"/>
                    <a:pt x="1428" y="1053"/>
                    <a:pt x="1428" y="1053"/>
                  </a:cubicBezTo>
                  <a:cubicBezTo>
                    <a:pt x="1428" y="1467"/>
                    <a:pt x="1428" y="1467"/>
                    <a:pt x="1428" y="1467"/>
                  </a:cubicBezTo>
                  <a:cubicBezTo>
                    <a:pt x="1428" y="1467"/>
                    <a:pt x="1402" y="1335"/>
                    <a:pt x="1205" y="1335"/>
                  </a:cubicBezTo>
                  <a:cubicBezTo>
                    <a:pt x="613" y="1335"/>
                    <a:pt x="613" y="1335"/>
                    <a:pt x="613" y="1335"/>
                  </a:cubicBezTo>
                  <a:cubicBezTo>
                    <a:pt x="613" y="2401"/>
                    <a:pt x="613" y="2401"/>
                    <a:pt x="613" y="2401"/>
                  </a:cubicBezTo>
                  <a:cubicBezTo>
                    <a:pt x="613" y="2558"/>
                    <a:pt x="784" y="2651"/>
                    <a:pt x="784" y="2651"/>
                  </a:cubicBezTo>
                  <a:cubicBezTo>
                    <a:pt x="11" y="2651"/>
                    <a:pt x="11" y="2651"/>
                    <a:pt x="11" y="2651"/>
                  </a:cubicBezTo>
                  <a:cubicBezTo>
                    <a:pt x="11" y="2651"/>
                    <a:pt x="173" y="2569"/>
                    <a:pt x="173" y="2401"/>
                  </a:cubicBezTo>
                  <a:cubicBezTo>
                    <a:pt x="173" y="278"/>
                    <a:pt x="173" y="278"/>
                    <a:pt x="173" y="278"/>
                  </a:cubicBezTo>
                  <a:cubicBezTo>
                    <a:pt x="173" y="9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2" name="Freeform 18"/>
            <p:cNvSpPr>
              <a:spLocks/>
            </p:cNvSpPr>
            <p:nvPr userDrawn="1"/>
          </p:nvSpPr>
          <p:spPr bwMode="gray">
            <a:xfrm>
              <a:off x="5333" y="200"/>
              <a:ext cx="43" cy="148"/>
            </a:xfrm>
            <a:custGeom>
              <a:avLst/>
              <a:gdLst>
                <a:gd name="T0" fmla="*/ 246 w 1072"/>
                <a:gd name="T1" fmla="*/ 0 h 3696"/>
                <a:gd name="T2" fmla="*/ 1072 w 1072"/>
                <a:gd name="T3" fmla="*/ 0 h 3696"/>
                <a:gd name="T4" fmla="*/ 887 w 1072"/>
                <a:gd name="T5" fmla="*/ 230 h 3696"/>
                <a:gd name="T6" fmla="*/ 887 w 1072"/>
                <a:gd name="T7" fmla="*/ 2717 h 3696"/>
                <a:gd name="T8" fmla="*/ 0 w 1072"/>
                <a:gd name="T9" fmla="*/ 3693 h 3696"/>
                <a:gd name="T10" fmla="*/ 423 w 1072"/>
                <a:gd name="T11" fmla="*/ 2717 h 3696"/>
                <a:gd name="T12" fmla="*/ 423 w 1072"/>
                <a:gd name="T13" fmla="*/ 230 h 3696"/>
                <a:gd name="T14" fmla="*/ 246 w 1072"/>
                <a:gd name="T15" fmla="*/ 0 h 36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072" h="3696">
                  <a:moveTo>
                    <a:pt x="246" y="0"/>
                  </a:moveTo>
                  <a:cubicBezTo>
                    <a:pt x="1072" y="0"/>
                    <a:pt x="1072" y="0"/>
                    <a:pt x="1072" y="0"/>
                  </a:cubicBezTo>
                  <a:cubicBezTo>
                    <a:pt x="1072" y="0"/>
                    <a:pt x="887" y="87"/>
                    <a:pt x="887" y="230"/>
                  </a:cubicBezTo>
                  <a:cubicBezTo>
                    <a:pt x="887" y="2717"/>
                    <a:pt x="887" y="2717"/>
                    <a:pt x="887" y="2717"/>
                  </a:cubicBezTo>
                  <a:cubicBezTo>
                    <a:pt x="887" y="3558"/>
                    <a:pt x="44" y="3696"/>
                    <a:pt x="0" y="3693"/>
                  </a:cubicBezTo>
                  <a:cubicBezTo>
                    <a:pt x="72" y="3647"/>
                    <a:pt x="422" y="3349"/>
                    <a:pt x="423" y="2717"/>
                  </a:cubicBezTo>
                  <a:cubicBezTo>
                    <a:pt x="423" y="230"/>
                    <a:pt x="423" y="230"/>
                    <a:pt x="423" y="230"/>
                  </a:cubicBezTo>
                  <a:cubicBezTo>
                    <a:pt x="424" y="96"/>
                    <a:pt x="246" y="0"/>
                    <a:pt x="246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3" name="Freeform 19"/>
            <p:cNvSpPr>
              <a:spLocks/>
            </p:cNvSpPr>
            <p:nvPr userDrawn="1"/>
          </p:nvSpPr>
          <p:spPr bwMode="gray">
            <a:xfrm>
              <a:off x="5380" y="200"/>
              <a:ext cx="33" cy="106"/>
            </a:xfrm>
            <a:custGeom>
              <a:avLst/>
              <a:gdLst>
                <a:gd name="T0" fmla="*/ 0 w 828"/>
                <a:gd name="T1" fmla="*/ 0 h 2653"/>
                <a:gd name="T2" fmla="*/ 828 w 828"/>
                <a:gd name="T3" fmla="*/ 0 h 2653"/>
                <a:gd name="T4" fmla="*/ 645 w 828"/>
                <a:gd name="T5" fmla="*/ 235 h 2653"/>
                <a:gd name="T6" fmla="*/ 645 w 828"/>
                <a:gd name="T7" fmla="*/ 2401 h 2653"/>
                <a:gd name="T8" fmla="*/ 828 w 828"/>
                <a:gd name="T9" fmla="*/ 2653 h 2653"/>
                <a:gd name="T10" fmla="*/ 0 w 828"/>
                <a:gd name="T11" fmla="*/ 2653 h 2653"/>
                <a:gd name="T12" fmla="*/ 184 w 828"/>
                <a:gd name="T13" fmla="*/ 2401 h 2653"/>
                <a:gd name="T14" fmla="*/ 184 w 828"/>
                <a:gd name="T15" fmla="*/ 235 h 2653"/>
                <a:gd name="T16" fmla="*/ 0 w 828"/>
                <a:gd name="T17" fmla="*/ 0 h 2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28" h="2653">
                  <a:moveTo>
                    <a:pt x="0" y="0"/>
                  </a:moveTo>
                  <a:cubicBezTo>
                    <a:pt x="828" y="0"/>
                    <a:pt x="828" y="0"/>
                    <a:pt x="828" y="0"/>
                  </a:cubicBezTo>
                  <a:cubicBezTo>
                    <a:pt x="828" y="0"/>
                    <a:pt x="645" y="89"/>
                    <a:pt x="645" y="235"/>
                  </a:cubicBezTo>
                  <a:cubicBezTo>
                    <a:pt x="645" y="2401"/>
                    <a:pt x="645" y="2401"/>
                    <a:pt x="645" y="2401"/>
                  </a:cubicBezTo>
                  <a:cubicBezTo>
                    <a:pt x="645" y="2556"/>
                    <a:pt x="828" y="2653"/>
                    <a:pt x="828" y="2653"/>
                  </a:cubicBezTo>
                  <a:cubicBezTo>
                    <a:pt x="0" y="2653"/>
                    <a:pt x="0" y="2653"/>
                    <a:pt x="0" y="2653"/>
                  </a:cubicBezTo>
                  <a:cubicBezTo>
                    <a:pt x="0" y="2653"/>
                    <a:pt x="184" y="2557"/>
                    <a:pt x="184" y="2401"/>
                  </a:cubicBezTo>
                  <a:cubicBezTo>
                    <a:pt x="184" y="235"/>
                    <a:pt x="184" y="235"/>
                    <a:pt x="184" y="235"/>
                  </a:cubicBezTo>
                  <a:cubicBezTo>
                    <a:pt x="184" y="89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4" name="Freeform 20"/>
            <p:cNvSpPr>
              <a:spLocks/>
            </p:cNvSpPr>
            <p:nvPr userDrawn="1"/>
          </p:nvSpPr>
          <p:spPr bwMode="gray">
            <a:xfrm>
              <a:off x="5414" y="200"/>
              <a:ext cx="79" cy="106"/>
            </a:xfrm>
            <a:custGeom>
              <a:avLst/>
              <a:gdLst>
                <a:gd name="T0" fmla="*/ 161 w 1984"/>
                <a:gd name="T1" fmla="*/ 0 h 2651"/>
                <a:gd name="T2" fmla="*/ 1984 w 1984"/>
                <a:gd name="T3" fmla="*/ 0 h 2651"/>
                <a:gd name="T4" fmla="*/ 1829 w 1984"/>
                <a:gd name="T5" fmla="*/ 482 h 2651"/>
                <a:gd name="T6" fmla="*/ 1607 w 1984"/>
                <a:gd name="T7" fmla="*/ 279 h 2651"/>
                <a:gd name="T8" fmla="*/ 1229 w 1984"/>
                <a:gd name="T9" fmla="*/ 279 h 2651"/>
                <a:gd name="T10" fmla="*/ 1229 w 1984"/>
                <a:gd name="T11" fmla="*/ 2401 h 2651"/>
                <a:gd name="T12" fmla="*/ 1407 w 1984"/>
                <a:gd name="T13" fmla="*/ 2651 h 2651"/>
                <a:gd name="T14" fmla="*/ 595 w 1984"/>
                <a:gd name="T15" fmla="*/ 2651 h 2651"/>
                <a:gd name="T16" fmla="*/ 771 w 1984"/>
                <a:gd name="T17" fmla="*/ 2401 h 2651"/>
                <a:gd name="T18" fmla="*/ 771 w 1984"/>
                <a:gd name="T19" fmla="*/ 279 h 2651"/>
                <a:gd name="T20" fmla="*/ 315 w 1984"/>
                <a:gd name="T21" fmla="*/ 279 h 2651"/>
                <a:gd name="T22" fmla="*/ 0 w 1984"/>
                <a:gd name="T23" fmla="*/ 522 h 2651"/>
                <a:gd name="T24" fmla="*/ 161 w 1984"/>
                <a:gd name="T25" fmla="*/ 0 h 26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984" h="2651">
                  <a:moveTo>
                    <a:pt x="161" y="0"/>
                  </a:moveTo>
                  <a:cubicBezTo>
                    <a:pt x="1984" y="0"/>
                    <a:pt x="1984" y="0"/>
                    <a:pt x="1984" y="0"/>
                  </a:cubicBezTo>
                  <a:cubicBezTo>
                    <a:pt x="1829" y="482"/>
                    <a:pt x="1829" y="482"/>
                    <a:pt x="1829" y="482"/>
                  </a:cubicBezTo>
                  <a:cubicBezTo>
                    <a:pt x="1829" y="482"/>
                    <a:pt x="1783" y="279"/>
                    <a:pt x="1607" y="279"/>
                  </a:cubicBezTo>
                  <a:cubicBezTo>
                    <a:pt x="1229" y="279"/>
                    <a:pt x="1229" y="279"/>
                    <a:pt x="1229" y="279"/>
                  </a:cubicBezTo>
                  <a:cubicBezTo>
                    <a:pt x="1229" y="2401"/>
                    <a:pt x="1229" y="2401"/>
                    <a:pt x="1229" y="2401"/>
                  </a:cubicBezTo>
                  <a:cubicBezTo>
                    <a:pt x="1229" y="2535"/>
                    <a:pt x="1407" y="2651"/>
                    <a:pt x="1407" y="2651"/>
                  </a:cubicBezTo>
                  <a:cubicBezTo>
                    <a:pt x="595" y="2651"/>
                    <a:pt x="595" y="2651"/>
                    <a:pt x="595" y="2651"/>
                  </a:cubicBezTo>
                  <a:cubicBezTo>
                    <a:pt x="595" y="2651"/>
                    <a:pt x="771" y="2547"/>
                    <a:pt x="771" y="2401"/>
                  </a:cubicBezTo>
                  <a:cubicBezTo>
                    <a:pt x="771" y="279"/>
                    <a:pt x="771" y="279"/>
                    <a:pt x="771" y="279"/>
                  </a:cubicBezTo>
                  <a:cubicBezTo>
                    <a:pt x="315" y="279"/>
                    <a:pt x="315" y="279"/>
                    <a:pt x="315" y="279"/>
                  </a:cubicBezTo>
                  <a:cubicBezTo>
                    <a:pt x="185" y="280"/>
                    <a:pt x="0" y="522"/>
                    <a:pt x="0" y="522"/>
                  </a:cubicBezTo>
                  <a:lnTo>
                    <a:pt x="161" y="0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5" name="Freeform 21"/>
            <p:cNvSpPr>
              <a:spLocks/>
            </p:cNvSpPr>
            <p:nvPr userDrawn="1"/>
          </p:nvSpPr>
          <p:spPr bwMode="gray">
            <a:xfrm>
              <a:off x="5558" y="200"/>
              <a:ext cx="88" cy="107"/>
            </a:xfrm>
            <a:custGeom>
              <a:avLst/>
              <a:gdLst>
                <a:gd name="T0" fmla="*/ 1420 w 2219"/>
                <a:gd name="T1" fmla="*/ 0 h 2693"/>
                <a:gd name="T2" fmla="*/ 2219 w 2219"/>
                <a:gd name="T3" fmla="*/ 0 h 2693"/>
                <a:gd name="T4" fmla="*/ 2048 w 2219"/>
                <a:gd name="T5" fmla="*/ 234 h 2693"/>
                <a:gd name="T6" fmla="*/ 2048 w 2219"/>
                <a:gd name="T7" fmla="*/ 1840 h 2693"/>
                <a:gd name="T8" fmla="*/ 1131 w 2219"/>
                <a:gd name="T9" fmla="*/ 2693 h 2693"/>
                <a:gd name="T10" fmla="*/ 176 w 2219"/>
                <a:gd name="T11" fmla="*/ 1840 h 2693"/>
                <a:gd name="T12" fmla="*/ 176 w 2219"/>
                <a:gd name="T13" fmla="*/ 234 h 2693"/>
                <a:gd name="T14" fmla="*/ 0 w 2219"/>
                <a:gd name="T15" fmla="*/ 0 h 2693"/>
                <a:gd name="T16" fmla="*/ 821 w 2219"/>
                <a:gd name="T17" fmla="*/ 0 h 2693"/>
                <a:gd name="T18" fmla="*/ 638 w 2219"/>
                <a:gd name="T19" fmla="*/ 234 h 2693"/>
                <a:gd name="T20" fmla="*/ 638 w 2219"/>
                <a:gd name="T21" fmla="*/ 1840 h 2693"/>
                <a:gd name="T22" fmla="*/ 1131 w 2219"/>
                <a:gd name="T23" fmla="*/ 2406 h 2693"/>
                <a:gd name="T24" fmla="*/ 1601 w 2219"/>
                <a:gd name="T25" fmla="*/ 1840 h 2693"/>
                <a:gd name="T26" fmla="*/ 1601 w 2219"/>
                <a:gd name="T27" fmla="*/ 234 h 2693"/>
                <a:gd name="T28" fmla="*/ 1420 w 2219"/>
                <a:gd name="T29" fmla="*/ 0 h 26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19" h="2693">
                  <a:moveTo>
                    <a:pt x="1420" y="0"/>
                  </a:moveTo>
                  <a:cubicBezTo>
                    <a:pt x="2219" y="0"/>
                    <a:pt x="2219" y="0"/>
                    <a:pt x="2219" y="0"/>
                  </a:cubicBezTo>
                  <a:cubicBezTo>
                    <a:pt x="2219" y="0"/>
                    <a:pt x="2048" y="91"/>
                    <a:pt x="2048" y="234"/>
                  </a:cubicBezTo>
                  <a:cubicBezTo>
                    <a:pt x="2048" y="1840"/>
                    <a:pt x="2048" y="1840"/>
                    <a:pt x="2048" y="1840"/>
                  </a:cubicBezTo>
                  <a:cubicBezTo>
                    <a:pt x="2047" y="2492"/>
                    <a:pt x="1506" y="2693"/>
                    <a:pt x="1131" y="2693"/>
                  </a:cubicBezTo>
                  <a:cubicBezTo>
                    <a:pt x="759" y="2693"/>
                    <a:pt x="175" y="2490"/>
                    <a:pt x="176" y="1840"/>
                  </a:cubicBezTo>
                  <a:cubicBezTo>
                    <a:pt x="176" y="234"/>
                    <a:pt x="176" y="234"/>
                    <a:pt x="176" y="234"/>
                  </a:cubicBezTo>
                  <a:cubicBezTo>
                    <a:pt x="176" y="91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8" y="88"/>
                    <a:pt x="638" y="234"/>
                  </a:cubicBezTo>
                  <a:cubicBezTo>
                    <a:pt x="638" y="1840"/>
                    <a:pt x="638" y="1840"/>
                    <a:pt x="638" y="1840"/>
                  </a:cubicBezTo>
                  <a:cubicBezTo>
                    <a:pt x="638" y="2182"/>
                    <a:pt x="865" y="2406"/>
                    <a:pt x="1131" y="2406"/>
                  </a:cubicBezTo>
                  <a:cubicBezTo>
                    <a:pt x="1397" y="2406"/>
                    <a:pt x="1600" y="2173"/>
                    <a:pt x="1601" y="1840"/>
                  </a:cubicBezTo>
                  <a:cubicBezTo>
                    <a:pt x="1601" y="234"/>
                    <a:pt x="1601" y="234"/>
                    <a:pt x="1601" y="234"/>
                  </a:cubicBezTo>
                  <a:cubicBezTo>
                    <a:pt x="1601" y="91"/>
                    <a:pt x="1420" y="0"/>
                    <a:pt x="1420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6" name="Freeform 22"/>
            <p:cNvSpPr>
              <a:spLocks/>
            </p:cNvSpPr>
            <p:nvPr userDrawn="1"/>
          </p:nvSpPr>
          <p:spPr bwMode="gray">
            <a:xfrm>
              <a:off x="5248" y="200"/>
              <a:ext cx="89" cy="108"/>
            </a:xfrm>
            <a:custGeom>
              <a:avLst/>
              <a:gdLst>
                <a:gd name="T0" fmla="*/ 1427 w 2240"/>
                <a:gd name="T1" fmla="*/ 0 h 2700"/>
                <a:gd name="T2" fmla="*/ 2240 w 2240"/>
                <a:gd name="T3" fmla="*/ 0 h 2700"/>
                <a:gd name="T4" fmla="*/ 2068 w 2240"/>
                <a:gd name="T5" fmla="*/ 237 h 2700"/>
                <a:gd name="T6" fmla="*/ 2067 w 2240"/>
                <a:gd name="T7" fmla="*/ 1838 h 2700"/>
                <a:gd name="T8" fmla="*/ 1122 w 2240"/>
                <a:gd name="T9" fmla="*/ 2700 h 2700"/>
                <a:gd name="T10" fmla="*/ 166 w 2240"/>
                <a:gd name="T11" fmla="*/ 1838 h 2700"/>
                <a:gd name="T12" fmla="*/ 166 w 2240"/>
                <a:gd name="T13" fmla="*/ 237 h 2700"/>
                <a:gd name="T14" fmla="*/ 0 w 2240"/>
                <a:gd name="T15" fmla="*/ 0 h 2700"/>
                <a:gd name="T16" fmla="*/ 821 w 2240"/>
                <a:gd name="T17" fmla="*/ 0 h 2700"/>
                <a:gd name="T18" fmla="*/ 631 w 2240"/>
                <a:gd name="T19" fmla="*/ 237 h 2700"/>
                <a:gd name="T20" fmla="*/ 630 w 2240"/>
                <a:gd name="T21" fmla="*/ 1838 h 2700"/>
                <a:gd name="T22" fmla="*/ 1122 w 2240"/>
                <a:gd name="T23" fmla="*/ 2413 h 2700"/>
                <a:gd name="T24" fmla="*/ 1602 w 2240"/>
                <a:gd name="T25" fmla="*/ 1838 h 2700"/>
                <a:gd name="T26" fmla="*/ 1603 w 2240"/>
                <a:gd name="T27" fmla="*/ 237 h 2700"/>
                <a:gd name="T28" fmla="*/ 1427 w 2240"/>
                <a:gd name="T29" fmla="*/ 0 h 27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240" h="2700">
                  <a:moveTo>
                    <a:pt x="1427" y="0"/>
                  </a:moveTo>
                  <a:cubicBezTo>
                    <a:pt x="2240" y="0"/>
                    <a:pt x="2240" y="0"/>
                    <a:pt x="2240" y="0"/>
                  </a:cubicBezTo>
                  <a:cubicBezTo>
                    <a:pt x="2240" y="0"/>
                    <a:pt x="2068" y="95"/>
                    <a:pt x="2068" y="237"/>
                  </a:cubicBezTo>
                  <a:cubicBezTo>
                    <a:pt x="2068" y="238"/>
                    <a:pt x="2067" y="1838"/>
                    <a:pt x="2067" y="1838"/>
                  </a:cubicBezTo>
                  <a:cubicBezTo>
                    <a:pt x="2067" y="2494"/>
                    <a:pt x="1501" y="2700"/>
                    <a:pt x="1122" y="2700"/>
                  </a:cubicBezTo>
                  <a:cubicBezTo>
                    <a:pt x="750" y="2700"/>
                    <a:pt x="166" y="2491"/>
                    <a:pt x="166" y="1838"/>
                  </a:cubicBezTo>
                  <a:cubicBezTo>
                    <a:pt x="166" y="237"/>
                    <a:pt x="166" y="237"/>
                    <a:pt x="166" y="237"/>
                  </a:cubicBezTo>
                  <a:cubicBezTo>
                    <a:pt x="166" y="94"/>
                    <a:pt x="0" y="0"/>
                    <a:pt x="0" y="0"/>
                  </a:cubicBezTo>
                  <a:cubicBezTo>
                    <a:pt x="821" y="0"/>
                    <a:pt x="821" y="0"/>
                    <a:pt x="821" y="0"/>
                  </a:cubicBezTo>
                  <a:cubicBezTo>
                    <a:pt x="821" y="0"/>
                    <a:pt x="631" y="94"/>
                    <a:pt x="631" y="237"/>
                  </a:cubicBezTo>
                  <a:cubicBezTo>
                    <a:pt x="630" y="1838"/>
                    <a:pt x="630" y="1838"/>
                    <a:pt x="630" y="1838"/>
                  </a:cubicBezTo>
                  <a:cubicBezTo>
                    <a:pt x="630" y="2178"/>
                    <a:pt x="856" y="2412"/>
                    <a:pt x="1122" y="2413"/>
                  </a:cubicBezTo>
                  <a:cubicBezTo>
                    <a:pt x="1388" y="2414"/>
                    <a:pt x="1602" y="2174"/>
                    <a:pt x="1602" y="1838"/>
                  </a:cubicBezTo>
                  <a:cubicBezTo>
                    <a:pt x="1603" y="237"/>
                    <a:pt x="1603" y="237"/>
                    <a:pt x="1603" y="237"/>
                  </a:cubicBezTo>
                  <a:cubicBezTo>
                    <a:pt x="1603" y="94"/>
                    <a:pt x="1427" y="0"/>
                    <a:pt x="1427" y="0"/>
                  </a:cubicBez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  <p:sp>
          <p:nvSpPr>
            <p:cNvPr id="646167" name="Freeform 23"/>
            <p:cNvSpPr>
              <a:spLocks/>
            </p:cNvSpPr>
            <p:nvPr userDrawn="1"/>
          </p:nvSpPr>
          <p:spPr bwMode="gray">
            <a:xfrm>
              <a:off x="5489" y="198"/>
              <a:ext cx="69" cy="110"/>
            </a:xfrm>
            <a:custGeom>
              <a:avLst/>
              <a:gdLst>
                <a:gd name="T0" fmla="*/ 1467 w 1707"/>
                <a:gd name="T1" fmla="*/ 479 h 2755"/>
                <a:gd name="T2" fmla="*/ 1019 w 1707"/>
                <a:gd name="T3" fmla="*/ 276 h 2755"/>
                <a:gd name="T4" fmla="*/ 504 w 1707"/>
                <a:gd name="T5" fmla="*/ 677 h 2755"/>
                <a:gd name="T6" fmla="*/ 995 w 1707"/>
                <a:gd name="T7" fmla="*/ 1174 h 2755"/>
                <a:gd name="T8" fmla="*/ 1705 w 1707"/>
                <a:gd name="T9" fmla="*/ 1974 h 2755"/>
                <a:gd name="T10" fmla="*/ 651 w 1707"/>
                <a:gd name="T11" fmla="*/ 2755 h 2755"/>
                <a:gd name="T12" fmla="*/ 155 w 1707"/>
                <a:gd name="T13" fmla="*/ 2686 h 2755"/>
                <a:gd name="T14" fmla="*/ 0 w 1707"/>
                <a:gd name="T15" fmla="*/ 2177 h 2755"/>
                <a:gd name="T16" fmla="*/ 658 w 1707"/>
                <a:gd name="T17" fmla="*/ 2466 h 2755"/>
                <a:gd name="T18" fmla="*/ 1252 w 1707"/>
                <a:gd name="T19" fmla="*/ 2030 h 2755"/>
                <a:gd name="T20" fmla="*/ 46 w 1707"/>
                <a:gd name="T21" fmla="*/ 731 h 2755"/>
                <a:gd name="T22" fmla="*/ 973 w 1707"/>
                <a:gd name="T23" fmla="*/ 0 h 2755"/>
                <a:gd name="T24" fmla="*/ 1467 w 1707"/>
                <a:gd name="T25" fmla="*/ 69 h 2755"/>
                <a:gd name="T26" fmla="*/ 1467 w 1707"/>
                <a:gd name="T27" fmla="*/ 479 h 27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07" h="2755">
                  <a:moveTo>
                    <a:pt x="1467" y="479"/>
                  </a:moveTo>
                  <a:cubicBezTo>
                    <a:pt x="1467" y="479"/>
                    <a:pt x="1352" y="277"/>
                    <a:pt x="1019" y="276"/>
                  </a:cubicBezTo>
                  <a:cubicBezTo>
                    <a:pt x="686" y="275"/>
                    <a:pt x="505" y="450"/>
                    <a:pt x="504" y="677"/>
                  </a:cubicBezTo>
                  <a:cubicBezTo>
                    <a:pt x="503" y="934"/>
                    <a:pt x="696" y="1031"/>
                    <a:pt x="995" y="1174"/>
                  </a:cubicBezTo>
                  <a:cubicBezTo>
                    <a:pt x="1279" y="1311"/>
                    <a:pt x="1707" y="1499"/>
                    <a:pt x="1705" y="1974"/>
                  </a:cubicBezTo>
                  <a:cubicBezTo>
                    <a:pt x="1704" y="2399"/>
                    <a:pt x="1327" y="2755"/>
                    <a:pt x="651" y="2755"/>
                  </a:cubicBezTo>
                  <a:cubicBezTo>
                    <a:pt x="442" y="2754"/>
                    <a:pt x="155" y="2686"/>
                    <a:pt x="155" y="2686"/>
                  </a:cubicBezTo>
                  <a:cubicBezTo>
                    <a:pt x="0" y="2177"/>
                    <a:pt x="0" y="2177"/>
                    <a:pt x="0" y="2177"/>
                  </a:cubicBezTo>
                  <a:cubicBezTo>
                    <a:pt x="143" y="2316"/>
                    <a:pt x="397" y="2466"/>
                    <a:pt x="658" y="2466"/>
                  </a:cubicBezTo>
                  <a:cubicBezTo>
                    <a:pt x="929" y="2466"/>
                    <a:pt x="1252" y="2298"/>
                    <a:pt x="1252" y="2030"/>
                  </a:cubicBezTo>
                  <a:cubicBezTo>
                    <a:pt x="1252" y="1512"/>
                    <a:pt x="46" y="1598"/>
                    <a:pt x="46" y="731"/>
                  </a:cubicBezTo>
                  <a:cubicBezTo>
                    <a:pt x="46" y="433"/>
                    <a:pt x="254" y="0"/>
                    <a:pt x="973" y="0"/>
                  </a:cubicBezTo>
                  <a:cubicBezTo>
                    <a:pt x="1207" y="0"/>
                    <a:pt x="1467" y="69"/>
                    <a:pt x="1467" y="69"/>
                  </a:cubicBezTo>
                  <a:lnTo>
                    <a:pt x="1467" y="479"/>
                  </a:lnTo>
                  <a:close/>
                </a:path>
              </a:pathLst>
            </a:custGeom>
            <a:solidFill>
              <a:srgbClr val="FF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646148" name="Line 4"/>
          <p:cNvSpPr>
            <a:spLocks noChangeShapeType="1"/>
          </p:cNvSpPr>
          <p:nvPr/>
        </p:nvSpPr>
        <p:spPr bwMode="gray">
          <a:xfrm>
            <a:off x="0" y="6632575"/>
            <a:ext cx="9144000" cy="0"/>
          </a:xfrm>
          <a:prstGeom prst="line">
            <a:avLst/>
          </a:prstGeom>
          <a:noFill/>
          <a:ln w="12700">
            <a:solidFill>
              <a:srgbClr val="87867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46151" name="Rectangle 7"/>
          <p:cNvSpPr>
            <a:spLocks noGrp="1" noChangeArrowheads="1"/>
          </p:cNvSpPr>
          <p:nvPr>
            <p:ph type="title"/>
          </p:nvPr>
        </p:nvSpPr>
        <p:spPr bwMode="gray">
          <a:xfrm>
            <a:off x="169863" y="-1588"/>
            <a:ext cx="7858125" cy="6937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7961" dir="2700000" algn="ctr" rotWithShape="0">
                    <a:srgbClr val="C0C0C0">
                      <a:alpha val="50000"/>
                    </a:srgbClr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/>
              <a:t>Master title</a:t>
            </a:r>
          </a:p>
        </p:txBody>
      </p:sp>
      <p:sp>
        <p:nvSpPr>
          <p:cNvPr id="646152" name="Rectangle 8"/>
          <p:cNvSpPr>
            <a:spLocks noGrp="1" noChangeArrowheads="1"/>
          </p:cNvSpPr>
          <p:nvPr>
            <p:ph type="body" idx="1"/>
          </p:nvPr>
        </p:nvSpPr>
        <p:spPr bwMode="gray">
          <a:xfrm>
            <a:off x="168275" y="869950"/>
            <a:ext cx="8786813" cy="5592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ja-JP" dirty="0"/>
              <a:t>Headline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r>
              <a:rPr lang="en-US" altLang="ja-JP" dirty="0"/>
              <a:t> </a:t>
            </a:r>
            <a:r>
              <a:rPr lang="en-US" altLang="ja-JP" dirty="0" err="1"/>
              <a:t>Headline</a:t>
            </a:r>
            <a:endParaRPr lang="en-US" altLang="ja-JP" dirty="0"/>
          </a:p>
          <a:p>
            <a:pPr lvl="1"/>
            <a:r>
              <a:rPr lang="en-US" altLang="ja-JP" dirty="0"/>
              <a:t>1st subhead 1st subhead 1st subhead 1st subhead 1st subhead 1st subhead 1st subhead 1st subhead 1st subhead 1st subhead </a:t>
            </a:r>
          </a:p>
          <a:p>
            <a:pPr lvl="2"/>
            <a:r>
              <a:rPr lang="en-US" altLang="ja-JP" dirty="0"/>
              <a:t>2nd subhead 2nd subhead 2nd subhead 2nd subhead 2nd subhead 2nd subhead 2nd subhead 2nd subhead 2nd subhead 2nd subhead </a:t>
            </a:r>
          </a:p>
          <a:p>
            <a:pPr lvl="3"/>
            <a:r>
              <a:rPr lang="en-US" altLang="ja-JP" dirty="0"/>
              <a:t>Text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  <a:r>
              <a:rPr lang="en-US" altLang="ja-JP" dirty="0" err="1"/>
              <a:t>Text</a:t>
            </a:r>
            <a:r>
              <a:rPr lang="en-US" altLang="ja-JP" dirty="0"/>
              <a:t> </a:t>
            </a:r>
          </a:p>
        </p:txBody>
      </p:sp>
      <p:sp>
        <p:nvSpPr>
          <p:cNvPr id="646168" name="Rectangle 24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4300538" y="6653213"/>
            <a:ext cx="539750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fontAlgn="base">
              <a:defRPr kumimoji="0" sz="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fld id="{DD921953-BA97-4FBE-A90D-F2F87A706334}" type="slidenum">
              <a:rPr lang="de-DE" altLang="ja-JP" smtClean="0"/>
              <a:pPr/>
              <a:t>‹#›</a:t>
            </a:fld>
            <a:endParaRPr lang="de-DE" altLang="ja-JP"/>
          </a:p>
        </p:txBody>
      </p:sp>
      <p:sp>
        <p:nvSpPr>
          <p:cNvPr id="646169" name="Rectangle 25"/>
          <p:cNvSpPr>
            <a:spLocks noGrp="1" noChangeArrowheads="1"/>
          </p:cNvSpPr>
          <p:nvPr>
            <p:ph type="ftr" sz="quarter" idx="3"/>
          </p:nvPr>
        </p:nvSpPr>
        <p:spPr bwMode="gray">
          <a:xfrm>
            <a:off x="4935538" y="66532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r" fontAlgn="base">
              <a:defRPr kumimoji="0" sz="800">
                <a:solidFill>
                  <a:schemeClr val="tx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de-DE" altLang="ja-JP" dirty="0"/>
              <a:t>Copyright 2020 NANJING FUJITSU NANDA SOFTWARE TECHNOLOGY CO., LTD.</a:t>
            </a:r>
          </a:p>
        </p:txBody>
      </p:sp>
      <p:sp>
        <p:nvSpPr>
          <p:cNvPr id="20" name="Rectangle 30"/>
          <p:cNvSpPr txBox="1">
            <a:spLocks noChangeArrowheads="1"/>
          </p:cNvSpPr>
          <p:nvPr userDrawn="1"/>
        </p:nvSpPr>
        <p:spPr bwMode="gray">
          <a:xfrm>
            <a:off x="189235" y="6640513"/>
            <a:ext cx="4022725" cy="201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defPPr>
              <a:defRPr lang="ja-JP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kumimoji="0" sz="800" kern="1200">
                <a:solidFill>
                  <a:schemeClr val="tx1"/>
                </a:solidFill>
                <a:latin typeface="+mn-lt"/>
                <a:ea typeface="ＭＳ Ｐゴシック" panose="020B0600070205080204" pitchFamily="34" charset="-128"/>
                <a:cs typeface="+mn-cs"/>
              </a:defRPr>
            </a:lvl1pPr>
            <a:lvl2pPr marL="4572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2pPr>
            <a:lvl3pPr marL="9144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3pPr>
            <a:lvl4pPr marL="13716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4pPr>
            <a:lvl5pPr marL="1828800" algn="ctr" rtl="0" fontAlgn="ctr">
              <a:spcBef>
                <a:spcPct val="0"/>
              </a:spcBef>
              <a:spcAft>
                <a:spcPct val="0"/>
              </a:spcAft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rgbClr val="000000"/>
                </a:solidFill>
                <a:latin typeface="ＭＳ Ｐゴシック" panose="020B0600070205080204" pitchFamily="34" charset="-128"/>
                <a:ea typeface="ＭＳ Ｐゴシック" panose="020B0600070205080204" pitchFamily="34" charset="-128"/>
                <a:cs typeface="+mn-cs"/>
              </a:defRPr>
            </a:lvl9pPr>
          </a:lstStyle>
          <a:p>
            <a:pPr algn="l"/>
            <a:r>
              <a:rPr lang="en-US" altLang="zh-CN" dirty="0"/>
              <a:t>FNST CONFIDENTIAL</a:t>
            </a:r>
            <a:endParaRPr lang="de-DE" altLang="ja-JP" dirty="0"/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6226891" y="5733256"/>
            <a:ext cx="2736134" cy="829029"/>
            <a:chOff x="2720658" y="3753351"/>
            <a:chExt cx="2736134" cy="829029"/>
          </a:xfrm>
        </p:grpSpPr>
        <p:sp>
          <p:nvSpPr>
            <p:cNvPr id="25" name="任意多边形 24"/>
            <p:cNvSpPr/>
            <p:nvPr/>
          </p:nvSpPr>
          <p:spPr bwMode="auto">
            <a:xfrm>
              <a:off x="2720658" y="4211743"/>
              <a:ext cx="2736134" cy="237066"/>
            </a:xfrm>
            <a:custGeom>
              <a:avLst/>
              <a:gdLst>
                <a:gd name="connsiteX0" fmla="*/ 1254112 w 2736134"/>
                <a:gd name="connsiteY0" fmla="*/ 1965 h 237066"/>
                <a:gd name="connsiteX1" fmla="*/ 1662460 w 2736134"/>
                <a:gd name="connsiteY1" fmla="*/ 5679 h 237066"/>
                <a:gd name="connsiteX2" fmla="*/ 2610929 w 2736134"/>
                <a:gd name="connsiteY2" fmla="*/ 126949 h 237066"/>
                <a:gd name="connsiteX3" fmla="*/ 2736134 w 2736134"/>
                <a:gd name="connsiteY3" fmla="*/ 158022 h 237066"/>
                <a:gd name="connsiteX4" fmla="*/ 2736134 w 2736134"/>
                <a:gd name="connsiteY4" fmla="*/ 237066 h 237066"/>
                <a:gd name="connsiteX5" fmla="*/ 2460323 w 2736134"/>
                <a:gd name="connsiteY5" fmla="*/ 168616 h 237066"/>
                <a:gd name="connsiteX6" fmla="*/ 1511854 w 2736134"/>
                <a:gd name="connsiteY6" fmla="*/ 47346 h 237066"/>
                <a:gd name="connsiteX7" fmla="*/ 259675 w 2736134"/>
                <a:gd name="connsiteY7" fmla="*/ 131478 h 237066"/>
                <a:gd name="connsiteX8" fmla="*/ 0 w 2736134"/>
                <a:gd name="connsiteY8" fmla="*/ 188459 h 237066"/>
                <a:gd name="connsiteX9" fmla="*/ 127175 w 2736134"/>
                <a:gd name="connsiteY9" fmla="*/ 151933 h 237066"/>
                <a:gd name="connsiteX10" fmla="*/ 1254112 w 2736134"/>
                <a:gd name="connsiteY10" fmla="*/ 1965 h 2370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736134" h="237066">
                  <a:moveTo>
                    <a:pt x="1254112" y="1965"/>
                  </a:moveTo>
                  <a:cubicBezTo>
                    <a:pt x="1388039" y="-1538"/>
                    <a:pt x="1524334" y="-389"/>
                    <a:pt x="1662460" y="5679"/>
                  </a:cubicBezTo>
                  <a:cubicBezTo>
                    <a:pt x="1993962" y="20243"/>
                    <a:pt x="2312473" y="62104"/>
                    <a:pt x="2610929" y="126949"/>
                  </a:cubicBezTo>
                  <a:lnTo>
                    <a:pt x="2736134" y="158022"/>
                  </a:lnTo>
                  <a:lnTo>
                    <a:pt x="2736134" y="237066"/>
                  </a:lnTo>
                  <a:lnTo>
                    <a:pt x="2460323" y="168616"/>
                  </a:lnTo>
                  <a:cubicBezTo>
                    <a:pt x="2161868" y="103771"/>
                    <a:pt x="1843356" y="61909"/>
                    <a:pt x="1511854" y="47346"/>
                  </a:cubicBezTo>
                  <a:cubicBezTo>
                    <a:pt x="1069851" y="27928"/>
                    <a:pt x="646598" y="58878"/>
                    <a:pt x="259675" y="131478"/>
                  </a:cubicBezTo>
                  <a:lnTo>
                    <a:pt x="0" y="188459"/>
                  </a:lnTo>
                  <a:lnTo>
                    <a:pt x="127175" y="151933"/>
                  </a:lnTo>
                  <a:cubicBezTo>
                    <a:pt x="471855" y="64860"/>
                    <a:pt x="852330" y="12476"/>
                    <a:pt x="1254112" y="196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8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60000"/>
              </a:camera>
              <a:lightRig rig="threePt" dir="t"/>
            </a:scene3d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ctr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18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26" name="文本框 25"/>
            <p:cNvSpPr txBox="1"/>
            <p:nvPr/>
          </p:nvSpPr>
          <p:spPr>
            <a:xfrm>
              <a:off x="3333203" y="4274603"/>
              <a:ext cx="162320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b="1" dirty="0">
                  <a:solidFill>
                    <a:schemeClr val="bg1">
                      <a:lumMod val="75000"/>
                    </a:schemeClr>
                  </a:solidFill>
                  <a:latin typeface="Fujitsu Sans" panose="020B0404060202020204" pitchFamily="34" charset="0"/>
                  <a:ea typeface="Meiryo UI" panose="020B0604030504040204" pitchFamily="34" charset="-128"/>
                  <a:cs typeface="Meiryo UI" panose="020B0604030504040204" pitchFamily="34" charset="-128"/>
                </a:rPr>
                <a:t>Intelligent Vehicle</a:t>
              </a:r>
              <a:endParaRPr lang="zh-CN" altLang="en-US" sz="1400" b="1" dirty="0" err="1">
                <a:solidFill>
                  <a:schemeClr val="bg1">
                    <a:lumMod val="75000"/>
                  </a:schemeClr>
                </a:solidFill>
                <a:latin typeface="Fujitsu Sans" panose="020B0404060202020204" pitchFamily="34" charset="0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  <p:sp>
          <p:nvSpPr>
            <p:cNvPr id="27" name="任意多边形 26"/>
            <p:cNvSpPr/>
            <p:nvPr/>
          </p:nvSpPr>
          <p:spPr bwMode="auto">
            <a:xfrm rot="1903321">
              <a:off x="3639560" y="3753351"/>
              <a:ext cx="1074637" cy="783233"/>
            </a:xfrm>
            <a:custGeom>
              <a:avLst/>
              <a:gdLst>
                <a:gd name="connsiteX0" fmla="*/ 408183 w 1074637"/>
                <a:gd name="connsiteY0" fmla="*/ 189025 h 783233"/>
                <a:gd name="connsiteX1" fmla="*/ 502547 w 1074637"/>
                <a:gd name="connsiteY1" fmla="*/ 132154 h 783233"/>
                <a:gd name="connsiteX2" fmla="*/ 980245 w 1074637"/>
                <a:gd name="connsiteY2" fmla="*/ 0 h 783233"/>
                <a:gd name="connsiteX3" fmla="*/ 1074637 w 1074637"/>
                <a:gd name="connsiteY3" fmla="*/ 5578 h 783233"/>
                <a:gd name="connsiteX4" fmla="*/ 1074636 w 1074637"/>
                <a:gd name="connsiteY4" fmla="*/ 93990 h 783233"/>
                <a:gd name="connsiteX5" fmla="*/ 962532 w 1074637"/>
                <a:gd name="connsiteY5" fmla="*/ 87366 h 783233"/>
                <a:gd name="connsiteX6" fmla="*/ 484834 w 1074637"/>
                <a:gd name="connsiteY6" fmla="*/ 219520 h 783233"/>
                <a:gd name="connsiteX7" fmla="*/ 37384 w 1074637"/>
                <a:gd name="connsiteY7" fmla="*/ 676848 h 783233"/>
                <a:gd name="connsiteX8" fmla="*/ 0 w 1074637"/>
                <a:gd name="connsiteY8" fmla="*/ 783233 h 783233"/>
                <a:gd name="connsiteX9" fmla="*/ 7825 w 1074637"/>
                <a:gd name="connsiteY9" fmla="*/ 724011 h 783233"/>
                <a:gd name="connsiteX10" fmla="*/ 408183 w 1074637"/>
                <a:gd name="connsiteY10" fmla="*/ 189025 h 783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4637" h="783233">
                  <a:moveTo>
                    <a:pt x="408183" y="189025"/>
                  </a:moveTo>
                  <a:cubicBezTo>
                    <a:pt x="438261" y="168879"/>
                    <a:pt x="469741" y="149869"/>
                    <a:pt x="502547" y="132154"/>
                  </a:cubicBezTo>
                  <a:cubicBezTo>
                    <a:pt x="660018" y="47126"/>
                    <a:pt x="825694" y="4037"/>
                    <a:pt x="980245" y="0"/>
                  </a:cubicBezTo>
                  <a:lnTo>
                    <a:pt x="1074637" y="5578"/>
                  </a:lnTo>
                  <a:lnTo>
                    <a:pt x="1074636" y="93990"/>
                  </a:lnTo>
                  <a:lnTo>
                    <a:pt x="962532" y="87366"/>
                  </a:lnTo>
                  <a:cubicBezTo>
                    <a:pt x="807980" y="91403"/>
                    <a:pt x="642304" y="134492"/>
                    <a:pt x="484834" y="219520"/>
                  </a:cubicBezTo>
                  <a:cubicBezTo>
                    <a:pt x="274875" y="332892"/>
                    <a:pt x="119256" y="499358"/>
                    <a:pt x="37384" y="676848"/>
                  </a:cubicBezTo>
                  <a:lnTo>
                    <a:pt x="0" y="783233"/>
                  </a:lnTo>
                  <a:lnTo>
                    <a:pt x="7825" y="724011"/>
                  </a:lnTo>
                  <a:cubicBezTo>
                    <a:pt x="55714" y="526727"/>
                    <a:pt x="197631" y="330049"/>
                    <a:pt x="408183" y="189025"/>
                  </a:cubicBezTo>
                  <a:close/>
                </a:path>
              </a:pathLst>
            </a:custGeom>
            <a:gradFill rotWithShape="0">
              <a:gsLst>
                <a:gs pos="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0" scaled="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zh-CN" altLang="en-US" dirty="0" err="1">
                <a:latin typeface="Meiryo UI" panose="020B0604030504040204" pitchFamily="34" charset="-128"/>
                <a:ea typeface="Meiryo UI" panose="020B0604030504040204" pitchFamily="34" charset="-128"/>
                <a:cs typeface="Meiryo UI" panose="020B0604030504040204" pitchFamily="34" charset="-128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 b="1">
          <a:solidFill>
            <a:schemeClr val="tx2"/>
          </a:solidFill>
          <a:latin typeface="微软雅黑" pitchFamily="34" charset="-122"/>
          <a:ea typeface="微软雅黑" pitchFamily="34" charset="-122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tabLst>
          <a:tab pos="3676650" algn="l"/>
        </a:tabLst>
        <a:defRPr kumimoji="1" sz="3200">
          <a:solidFill>
            <a:schemeClr val="tx2"/>
          </a:solidFill>
          <a:latin typeface="Arial" charset="0"/>
          <a:ea typeface="ＭＳ Ｐゴシック" charset="-128"/>
        </a:defRPr>
      </a:lvl9pPr>
    </p:titleStyle>
    <p:bodyStyle>
      <a:lvl1pPr marL="290513" indent="-290513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A30B1A"/>
        </a:buClr>
        <a:buFont typeface="Wingdings" pitchFamily="2" charset="2"/>
        <a:buChar char="n"/>
        <a:defRPr kumimoji="1" sz="24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1pPr>
      <a:lvl2pPr marL="581025" indent="-242888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Font typeface="Wingdings" pitchFamily="2" charset="2"/>
        <a:buChar char="n"/>
        <a:defRPr kumimoji="1" sz="20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2pPr>
      <a:lvl3pPr marL="795338" indent="-138113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3pPr>
      <a:lvl4pPr marL="1014413" indent="-134938" algn="l" defTabSz="457200" rtl="0" eaLnBrk="1" fontAlgn="base" hangingPunct="1">
        <a:lnSpc>
          <a:spcPct val="95000"/>
        </a:lnSpc>
        <a:spcBef>
          <a:spcPct val="20000"/>
        </a:spcBef>
        <a:spcAft>
          <a:spcPct val="10000"/>
        </a:spcAft>
        <a:buClr>
          <a:srgbClr val="87867E"/>
        </a:buClr>
        <a:buSzPct val="100000"/>
        <a:buChar char="•"/>
        <a:defRPr kumimoji="1" sz="1600">
          <a:solidFill>
            <a:srgbClr val="000000"/>
          </a:solidFill>
          <a:latin typeface="微软雅黑" pitchFamily="34" charset="-122"/>
          <a:ea typeface="微软雅黑" pitchFamily="34" charset="-122"/>
          <a:cs typeface="+mn-cs"/>
        </a:defRPr>
      </a:lvl4pPr>
      <a:lvl5pPr marL="23050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5pPr>
      <a:lvl6pPr marL="27622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6pPr>
      <a:lvl7pPr marL="32194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7pPr>
      <a:lvl8pPr marL="36766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8pPr>
      <a:lvl9pPr marL="4133850" indent="365125" algn="l" defTabSz="457200" rtl="0" eaLnBrk="1" fontAlgn="base" hangingPunct="1">
        <a:spcBef>
          <a:spcPct val="0"/>
        </a:spcBef>
        <a:spcAft>
          <a:spcPct val="0"/>
        </a:spcAft>
        <a:buBlip>
          <a:blip r:embed="rId14"/>
        </a:buBlip>
        <a:defRPr kumimoji="1"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nblogs.com/freyluo/p/10983763.html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de-DE" altLang="ja-JP" dirty="0"/>
              <a:t>Copyright 2021 NANJING FUJITSU NANDA SOFTWARE TECHNOLOGY CO., LTD.</a:t>
            </a:r>
          </a:p>
        </p:txBody>
      </p:sp>
      <p:sp>
        <p:nvSpPr>
          <p:cNvPr id="551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AUTOSAR RTE</a:t>
            </a:r>
            <a:br>
              <a:rPr lang="en-US" altLang="zh-CN" dirty="0"/>
            </a:br>
            <a:endParaRPr lang="en-US" altLang="ja-JP" dirty="0"/>
          </a:p>
        </p:txBody>
      </p:sp>
      <p:sp>
        <p:nvSpPr>
          <p:cNvPr id="551939" name="Rectangle 3"/>
          <p:cNvSpPr>
            <a:spLocks noGrp="1" noChangeArrowheads="1"/>
          </p:cNvSpPr>
          <p:nvPr>
            <p:ph type="subTitle" idx="1"/>
            <p:custDataLst>
              <p:tags r:id="rId1"/>
            </p:custDataLst>
          </p:nvPr>
        </p:nvSpPr>
        <p:spPr>
          <a:xfrm>
            <a:off x="251520" y="5245050"/>
            <a:ext cx="7920038" cy="1136278"/>
          </a:xfrm>
        </p:spPr>
        <p:txBody>
          <a:bodyPr/>
          <a:lstStyle/>
          <a:p>
            <a:r>
              <a:rPr lang="en-US" altLang="zh-TW" dirty="0"/>
              <a:t>IV</a:t>
            </a:r>
            <a:r>
              <a:rPr lang="zh-TW" altLang="en-US" dirty="0"/>
              <a:t>事業部　第一開発部</a:t>
            </a:r>
            <a:endParaRPr lang="en-US" altLang="zh-TW" dirty="0"/>
          </a:p>
          <a:p>
            <a:r>
              <a:rPr lang="zh-CN" altLang="en-US" dirty="0"/>
              <a:t>施俊杰</a:t>
            </a:r>
            <a:endParaRPr lang="en-US" altLang="ja-JP" dirty="0"/>
          </a:p>
          <a:p>
            <a:r>
              <a:rPr lang="en-US" altLang="ja-JP" dirty="0"/>
              <a:t>2021</a:t>
            </a:r>
            <a:r>
              <a:rPr lang="ja-JP" altLang="en-US" dirty="0"/>
              <a:t>年</a:t>
            </a:r>
            <a:r>
              <a:rPr lang="en-US" altLang="ja-JP" dirty="0"/>
              <a:t>9</a:t>
            </a:r>
            <a:r>
              <a:rPr lang="ja-JP" altLang="en-US" dirty="0"/>
              <a:t>月</a:t>
            </a:r>
            <a:r>
              <a:rPr lang="en-US" altLang="ja-JP" dirty="0"/>
              <a:t>16</a:t>
            </a:r>
            <a:r>
              <a:rPr lang="ja-JP" altLang="en-US" dirty="0"/>
              <a:t>日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三、</a:t>
            </a:r>
            <a:r>
              <a:rPr lang="en-US" altLang="zh-CN" dirty="0">
                <a:latin typeface="+mn-ea"/>
                <a:ea typeface="+mn-ea"/>
              </a:rPr>
              <a:t>RTE</a:t>
            </a:r>
            <a:r>
              <a:rPr lang="zh-CN" altLang="en-US" dirty="0">
                <a:latin typeface="+mn-ea"/>
                <a:ea typeface="+mn-ea"/>
              </a:rPr>
              <a:t>对</a:t>
            </a:r>
            <a:r>
              <a:rPr lang="en-US" altLang="zh-CN" dirty="0">
                <a:latin typeface="+mn-ea"/>
                <a:ea typeface="+mn-ea"/>
              </a:rPr>
              <a:t>Ports</a:t>
            </a:r>
            <a:r>
              <a:rPr lang="zh-CN" altLang="en-US" dirty="0">
                <a:latin typeface="+mn-ea"/>
                <a:ea typeface="+mn-ea"/>
              </a:rPr>
              <a:t>的支撑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7C89035-D65C-4EA3-909F-01FFCE22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69332"/>
          </a:xfrm>
        </p:spPr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RTE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</a:t>
            </a:r>
            <a:r>
              <a:rPr lang="en-US" altLang="zh-CN" dirty="0">
                <a:latin typeface="Arial" panose="020B0604020202020204" pitchFamily="34" charset="0"/>
              </a:rPr>
              <a:t>orts</a:t>
            </a:r>
            <a:r>
              <a:rPr lang="zh-CN" altLang="en-US" dirty="0">
                <a:latin typeface="Arial" panose="020B0604020202020204" pitchFamily="34" charset="0"/>
              </a:rPr>
              <a:t>的作用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943609-5577-40EC-9EB1-A015E45BE667}"/>
              </a:ext>
            </a:extLst>
          </p:cNvPr>
          <p:cNvSpPr txBox="1"/>
          <p:nvPr/>
        </p:nvSpPr>
        <p:spPr>
          <a:xfrm>
            <a:off x="323528" y="1172996"/>
            <a:ext cx="461442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2.</a:t>
            </a:r>
            <a:r>
              <a:rPr lang="en-US" altLang="zh-CN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Client-Server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C/S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方式</a:t>
            </a:r>
            <a:r>
              <a:rPr lang="zh-CN" altLang="en-US" b="1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）</a:t>
            </a:r>
            <a:endParaRPr lang="en-US" altLang="zh-CN" b="1" dirty="0">
              <a:solidFill>
                <a:schemeClr val="accent5">
                  <a:lumMod val="50000"/>
                </a:schemeClr>
              </a:solidFill>
              <a:latin typeface="微软雅黑"/>
              <a:ea typeface="微软雅黑"/>
              <a:cs typeface="Arial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553CBA-6FAD-4BC5-A065-96CD5B2C6940}"/>
              </a:ext>
            </a:extLst>
          </p:cNvPr>
          <p:cNvSpPr txBox="1"/>
          <p:nvPr/>
        </p:nvSpPr>
        <p:spPr>
          <a:xfrm>
            <a:off x="185390" y="1547500"/>
            <a:ext cx="217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）同步调用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BC4CE62C-47E1-4557-963E-C886AFCC8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4509120"/>
            <a:ext cx="7991475" cy="202882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C20822CC-E0A7-467D-86EB-0CB0F10D2F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8651" y="1503845"/>
            <a:ext cx="4536504" cy="2445459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FFEC61B7-F02B-40B9-A547-EBA91004394F}"/>
              </a:ext>
            </a:extLst>
          </p:cNvPr>
          <p:cNvSpPr txBox="1"/>
          <p:nvPr/>
        </p:nvSpPr>
        <p:spPr>
          <a:xfrm>
            <a:off x="323529" y="3956559"/>
            <a:ext cx="8136904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等待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的响应，这时候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是阻塞的，没有继续运行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的返回结果，通过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OUT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（输出型参数返回给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197803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三、</a:t>
            </a:r>
            <a:r>
              <a:rPr lang="en-US" altLang="zh-CN" dirty="0">
                <a:latin typeface="+mn-ea"/>
                <a:ea typeface="+mn-ea"/>
              </a:rPr>
              <a:t>RTE</a:t>
            </a:r>
            <a:r>
              <a:rPr lang="zh-CN" altLang="en-US" dirty="0">
                <a:latin typeface="+mn-ea"/>
                <a:ea typeface="+mn-ea"/>
              </a:rPr>
              <a:t>对</a:t>
            </a:r>
            <a:r>
              <a:rPr lang="en-US" altLang="zh-CN" dirty="0">
                <a:latin typeface="+mn-ea"/>
                <a:ea typeface="+mn-ea"/>
              </a:rPr>
              <a:t>Ports</a:t>
            </a:r>
            <a:r>
              <a:rPr lang="zh-CN" altLang="en-US" dirty="0">
                <a:latin typeface="+mn-ea"/>
                <a:ea typeface="+mn-ea"/>
              </a:rPr>
              <a:t>的支撑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コンテンツ プレースホルダー 2">
            <a:extLst>
              <a:ext uri="{FF2B5EF4-FFF2-40B4-BE49-F238E27FC236}">
                <a16:creationId xmlns:a16="http://schemas.microsoft.com/office/drawing/2014/main" id="{D7C89035-D65C-4EA3-909F-01FFCE224A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69332"/>
          </a:xfrm>
        </p:spPr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RTE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对</a:t>
            </a:r>
            <a:r>
              <a:rPr lang="en-US" altLang="zh-CN" dirty="0">
                <a:effectLst/>
                <a:latin typeface="Arial" panose="020B0604020202020204" pitchFamily="34" charset="0"/>
              </a:rPr>
              <a:t>P</a:t>
            </a:r>
            <a:r>
              <a:rPr lang="en-US" altLang="zh-CN" dirty="0">
                <a:latin typeface="Arial" panose="020B0604020202020204" pitchFamily="34" charset="0"/>
              </a:rPr>
              <a:t>orts</a:t>
            </a:r>
            <a:r>
              <a:rPr lang="zh-CN" altLang="en-US" dirty="0">
                <a:latin typeface="Arial" panose="020B0604020202020204" pitchFamily="34" charset="0"/>
              </a:rPr>
              <a:t>的作用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D943609-5577-40EC-9EB1-A015E45BE667}"/>
              </a:ext>
            </a:extLst>
          </p:cNvPr>
          <p:cNvSpPr txBox="1"/>
          <p:nvPr/>
        </p:nvSpPr>
        <p:spPr>
          <a:xfrm>
            <a:off x="323528" y="1276076"/>
            <a:ext cx="461442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2.</a:t>
            </a:r>
            <a:r>
              <a:rPr lang="en-US" altLang="zh-CN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 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Client-Server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C/S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方式）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微软雅黑"/>
              <a:ea typeface="微软雅黑"/>
              <a:cs typeface="Arial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1553CBA-6FAD-4BC5-A065-96CD5B2C6940}"/>
              </a:ext>
            </a:extLst>
          </p:cNvPr>
          <p:cNvSpPr txBox="1"/>
          <p:nvPr/>
        </p:nvSpPr>
        <p:spPr>
          <a:xfrm>
            <a:off x="197431" y="1807120"/>
            <a:ext cx="21714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）异步调用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19976CB2-425A-42EB-97EA-41681A65C8E0}"/>
              </a:ext>
            </a:extLst>
          </p:cNvPr>
          <p:cNvSpPr txBox="1"/>
          <p:nvPr/>
        </p:nvSpPr>
        <p:spPr>
          <a:xfrm>
            <a:off x="395536" y="2235539"/>
            <a:ext cx="8024913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不会阻塞等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的结果，而是继续运行</a:t>
            </a: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通过调用另外一个函数获取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的结果，另外一个函数可以选择等待，并且也可以选择有超时处理，还可以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Server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运行完了，然后通知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Client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端的</a:t>
            </a:r>
            <a:r>
              <a:rPr lang="en-US" altLang="zh-CN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Runable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130970D-0BED-4DDB-9F51-F7D411130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952" y="3676845"/>
            <a:ext cx="7911480" cy="2009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2051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546CBAA-B1A6-4948-BF4F-CF0D227F3099}"/>
              </a:ext>
            </a:extLst>
          </p:cNvPr>
          <p:cNvSpPr txBox="1"/>
          <p:nvPr/>
        </p:nvSpPr>
        <p:spPr>
          <a:xfrm>
            <a:off x="467544" y="2014751"/>
            <a:ext cx="8352928" cy="4688968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四、</a:t>
            </a:r>
            <a:r>
              <a:rPr lang="en-US" altLang="zh-CN" dirty="0">
                <a:latin typeface="+mn-ea"/>
                <a:ea typeface="+mn-ea"/>
              </a:rPr>
              <a:t>RTE</a:t>
            </a:r>
            <a:r>
              <a:rPr lang="zh-CN" altLang="en-US" dirty="0">
                <a:latin typeface="+mn-ea"/>
                <a:ea typeface="+mn-ea"/>
              </a:rPr>
              <a:t>对数据一致性的管理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9881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RTE</a:t>
            </a:r>
            <a:r>
              <a:rPr lang="zh-CN" altLang="en-US" dirty="0">
                <a:latin typeface="Arial" panose="020B0604020202020204" pitchFamily="34" charset="0"/>
              </a:rPr>
              <a:t>对数据一致性的管理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4ABACC-997B-4B52-957E-C639B56145EA}"/>
              </a:ext>
            </a:extLst>
          </p:cNvPr>
          <p:cNvSpPr txBox="1"/>
          <p:nvPr/>
        </p:nvSpPr>
        <p:spPr>
          <a:xfrm>
            <a:off x="323528" y="1567505"/>
            <a:ext cx="461442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）同一个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SWC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2BB855E-8799-413E-AC0B-6B53A95314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839" y="2921448"/>
            <a:ext cx="4495800" cy="2543175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E71B0F-BF85-41F5-90F4-E95BC37278F2}"/>
              </a:ext>
            </a:extLst>
          </p:cNvPr>
          <p:cNvSpPr txBox="1"/>
          <p:nvPr/>
        </p:nvSpPr>
        <p:spPr>
          <a:xfrm>
            <a:off x="899592" y="5281791"/>
            <a:ext cx="7776864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两种解决方案：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临界区域保护法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  <a:hlinkClick r:id="rId4"/>
              </a:rPr>
              <a:t>https://www.cnblogs.com/freyluo/p/10983763.html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algn="l">
              <a:lnSpc>
                <a:spcPct val="120000"/>
              </a:lnSpc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(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每次只允许一个线程进入临界区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只在变量改变时保护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D46074-52AB-4FEC-B4FD-B70A0A361353}"/>
              </a:ext>
            </a:extLst>
          </p:cNvPr>
          <p:cNvSpPr txBox="1"/>
          <p:nvPr/>
        </p:nvSpPr>
        <p:spPr>
          <a:xfrm>
            <a:off x="188912" y="1233467"/>
            <a:ext cx="6358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不同任务调用同一变量，易发生数据一致性问题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EBE78EB3-D3A2-454A-A90D-CF1C54650965}"/>
              </a:ext>
            </a:extLst>
          </p:cNvPr>
          <p:cNvSpPr txBox="1"/>
          <p:nvPr/>
        </p:nvSpPr>
        <p:spPr>
          <a:xfrm>
            <a:off x="899592" y="2014751"/>
            <a:ext cx="7128396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+mn-ea"/>
                <a:ea typeface="+mn-ea"/>
              </a:rPr>
              <a:t>一个</a:t>
            </a:r>
            <a:r>
              <a:rPr lang="en-US" altLang="zh-CN" dirty="0">
                <a:latin typeface="+mn-ea"/>
                <a:ea typeface="+mn-ea"/>
              </a:rPr>
              <a:t>SWC</a:t>
            </a:r>
            <a:r>
              <a:rPr lang="zh-CN" altLang="en-US" dirty="0">
                <a:latin typeface="+mn-ea"/>
                <a:ea typeface="+mn-ea"/>
              </a:rPr>
              <a:t>有不同的</a:t>
            </a:r>
            <a:r>
              <a:rPr lang="en-US" altLang="zh-CN" dirty="0" err="1">
                <a:latin typeface="+mn-ea"/>
                <a:ea typeface="+mn-ea"/>
              </a:rPr>
              <a:t>Runable</a:t>
            </a:r>
            <a:r>
              <a:rPr lang="zh-CN" altLang="en-US" dirty="0">
                <a:latin typeface="+mn-ea"/>
                <a:ea typeface="+mn-ea"/>
              </a:rPr>
              <a:t>，但是</a:t>
            </a:r>
            <a:r>
              <a:rPr lang="en-US" altLang="zh-CN" dirty="0" err="1">
                <a:latin typeface="+mn-ea"/>
                <a:ea typeface="+mn-ea"/>
              </a:rPr>
              <a:t>Runable</a:t>
            </a:r>
            <a:r>
              <a:rPr lang="zh-CN" altLang="en-US" dirty="0">
                <a:latin typeface="+mn-ea"/>
                <a:ea typeface="+mn-ea"/>
              </a:rPr>
              <a:t>可能被映射到不同的</a:t>
            </a:r>
            <a:r>
              <a:rPr lang="en-US" altLang="zh-CN" dirty="0">
                <a:latin typeface="+mn-ea"/>
                <a:ea typeface="+mn-ea"/>
              </a:rPr>
              <a:t>task</a:t>
            </a:r>
            <a:r>
              <a:rPr lang="zh-CN" altLang="en-US" dirty="0">
                <a:latin typeface="+mn-ea"/>
                <a:ea typeface="+mn-ea"/>
              </a:rPr>
              <a:t>，这时不同</a:t>
            </a:r>
            <a:r>
              <a:rPr lang="en-US" altLang="zh-CN" dirty="0">
                <a:latin typeface="+mn-ea"/>
                <a:ea typeface="+mn-ea"/>
              </a:rPr>
              <a:t>task</a:t>
            </a:r>
            <a:r>
              <a:rPr lang="zh-CN" altLang="en-US" dirty="0">
                <a:latin typeface="+mn-ea"/>
                <a:ea typeface="+mn-ea"/>
              </a:rPr>
              <a:t>的两个</a:t>
            </a:r>
            <a:r>
              <a:rPr lang="en-US" altLang="zh-CN" dirty="0" err="1">
                <a:latin typeface="+mn-ea"/>
                <a:ea typeface="+mn-ea"/>
              </a:rPr>
              <a:t>Runable</a:t>
            </a:r>
            <a:r>
              <a:rPr lang="zh-CN" altLang="en-US" dirty="0">
                <a:latin typeface="+mn-ea"/>
                <a:ea typeface="+mn-ea"/>
              </a:rPr>
              <a:t>去访问同一个全局变量，就出现数据一致性问题</a:t>
            </a:r>
            <a:r>
              <a:rPr lang="zh-CN" altLang="en-US" b="1" dirty="0">
                <a:latin typeface="+mn-ea"/>
                <a:ea typeface="+mn-ea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408843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B546CBAA-B1A6-4948-BF4F-CF0D227F3099}"/>
              </a:ext>
            </a:extLst>
          </p:cNvPr>
          <p:cNvSpPr txBox="1"/>
          <p:nvPr/>
        </p:nvSpPr>
        <p:spPr>
          <a:xfrm>
            <a:off x="364190" y="1463734"/>
            <a:ext cx="8003208" cy="452431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四、</a:t>
            </a:r>
            <a:r>
              <a:rPr lang="en-US" altLang="zh-CN" dirty="0">
                <a:latin typeface="+mn-ea"/>
                <a:ea typeface="+mn-ea"/>
              </a:rPr>
              <a:t>RTE</a:t>
            </a:r>
            <a:r>
              <a:rPr lang="zh-CN" altLang="en-US" dirty="0">
                <a:latin typeface="+mn-ea"/>
                <a:ea typeface="+mn-ea"/>
              </a:rPr>
              <a:t>对数据一致性的管理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9881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RTE</a:t>
            </a:r>
            <a:r>
              <a:rPr lang="zh-CN" altLang="en-US" dirty="0">
                <a:latin typeface="Arial" panose="020B0604020202020204" pitchFamily="34" charset="0"/>
              </a:rPr>
              <a:t>对数据一致性的管理</a:t>
            </a:r>
            <a:endParaRPr lang="en-US" altLang="zh-CN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0B651FA-3F37-4AF0-883B-F01E1D981EC1}"/>
              </a:ext>
            </a:extLst>
          </p:cNvPr>
          <p:cNvSpPr txBox="1"/>
          <p:nvPr/>
        </p:nvSpPr>
        <p:spPr>
          <a:xfrm>
            <a:off x="364190" y="1506850"/>
            <a:ext cx="780821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kumimoji="1"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临界区保护</a:t>
            </a:r>
            <a:endParaRPr kumimoji="1"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  </a:t>
            </a:r>
            <a:r>
              <a:rPr lang="zh-CN" altLang="en-US" i="0" dirty="0">
                <a:solidFill>
                  <a:srgbClr val="000000"/>
                </a:solidFill>
                <a:effectLst/>
                <a:latin typeface="Helvetica Neue"/>
              </a:rPr>
              <a:t>临界资源是指一次仅允许一个线程访问的共享资源。他可以是一个具体的硬件设备，也可以是一个变量，一块缓冲区。不论是硬件临界资源还是软件临界资源，多个线程必须互斥的对他们进行访问。</a:t>
            </a:r>
            <a:endParaRPr lang="en-US" altLang="zh-CN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临界区：</a:t>
            </a:r>
            <a:endParaRPr lang="zh-CN" alt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algn="l"/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每个线程中访问（操作）临界资源的那段代码称为临界区（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Critical Section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）</a:t>
            </a:r>
            <a:r>
              <a:rPr lang="en-US" altLang="zh-CN" b="0" i="0" dirty="0">
                <a:solidFill>
                  <a:srgbClr val="000000"/>
                </a:solidFill>
                <a:effectLst/>
                <a:latin typeface="Helvetica Neue"/>
              </a:rPr>
              <a:t>,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Helvetica Neue"/>
              </a:rPr>
              <a:t>我们每次只允许一个线程进入临界区。</a:t>
            </a:r>
          </a:p>
          <a:p>
            <a:pPr algn="l"/>
            <a:endParaRPr lang="zh-CN" altLang="en-US" i="0" dirty="0">
              <a:solidFill>
                <a:srgbClr val="000000"/>
              </a:solidFill>
              <a:effectLst/>
              <a:latin typeface="Helvetica Neue"/>
            </a:endParaRPr>
          </a:p>
          <a:p>
            <a:br>
              <a:rPr lang="zh-CN" altLang="en-US" dirty="0"/>
            </a:br>
            <a:endParaRPr kumimoji="1" lang="ja-JP" altLang="en-US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46B002-9A77-465F-9F68-5D00C6D51CA7}"/>
              </a:ext>
            </a:extLst>
          </p:cNvPr>
          <p:cNvSpPr txBox="1"/>
          <p:nvPr/>
        </p:nvSpPr>
        <p:spPr>
          <a:xfrm>
            <a:off x="-612576" y="3861048"/>
            <a:ext cx="46148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FF0000"/>
                </a:solidFill>
                <a:effectLst/>
                <a:latin typeface="Helvetica Neue"/>
              </a:rPr>
              <a:t>关闭系统调度保护临界区</a:t>
            </a:r>
            <a:endParaRPr lang="ja-JP" altLang="en-US" dirty="0">
              <a:solidFill>
                <a:srgbClr val="FF0000"/>
              </a:solidFill>
            </a:endParaRPr>
          </a:p>
        </p:txBody>
      </p:sp>
      <p:sp>
        <p:nvSpPr>
          <p:cNvPr id="8" name="左大括号 7">
            <a:extLst>
              <a:ext uri="{FF2B5EF4-FFF2-40B4-BE49-F238E27FC236}">
                <a16:creationId xmlns:a16="http://schemas.microsoft.com/office/drawing/2014/main" id="{A00C385C-F84C-4235-993D-3A4B6C46AB50}"/>
              </a:ext>
            </a:extLst>
          </p:cNvPr>
          <p:cNvSpPr/>
          <p:nvPr/>
        </p:nvSpPr>
        <p:spPr bwMode="auto">
          <a:xfrm>
            <a:off x="2987824" y="3588514"/>
            <a:ext cx="216024" cy="914400"/>
          </a:xfrm>
          <a:prstGeom prst="leftBrace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i="0" u="none" strike="noStrike" normalizeH="0" baseline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CC0FF129-6203-4250-B483-5BB22744073E}"/>
              </a:ext>
            </a:extLst>
          </p:cNvPr>
          <p:cNvSpPr txBox="1"/>
          <p:nvPr/>
        </p:nvSpPr>
        <p:spPr>
          <a:xfrm>
            <a:off x="2621436" y="3631630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0" i="0" dirty="0">
                <a:solidFill>
                  <a:srgbClr val="FF0000"/>
                </a:solidFill>
                <a:effectLst/>
                <a:latin typeface="Helvetica Neue"/>
              </a:rPr>
              <a:t>1.</a:t>
            </a:r>
            <a:r>
              <a:rPr lang="ja-JP" altLang="en-US" b="0" i="0" dirty="0">
                <a:solidFill>
                  <a:srgbClr val="FF0000"/>
                </a:solidFill>
                <a:effectLst/>
                <a:latin typeface="Helvetica Neue"/>
              </a:rPr>
              <a:t>禁止调度</a:t>
            </a:r>
            <a:endParaRPr kumimoji="1" lang="ja-JP" altLang="en-US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D71CE705-8110-4826-9483-61153B4AA377}"/>
              </a:ext>
            </a:extLst>
          </p:cNvPr>
          <p:cNvSpPr txBox="1"/>
          <p:nvPr/>
        </p:nvSpPr>
        <p:spPr>
          <a:xfrm>
            <a:off x="2644678" y="4130806"/>
            <a:ext cx="2520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>
                <a:solidFill>
                  <a:srgbClr val="FF0000"/>
                </a:solidFill>
                <a:latin typeface="Helvetica Neue"/>
              </a:rPr>
              <a:t>2.</a:t>
            </a:r>
            <a:r>
              <a:rPr lang="zh-CN" altLang="en-US" dirty="0">
                <a:solidFill>
                  <a:srgbClr val="FF0000"/>
                </a:solidFill>
                <a:latin typeface="Helvetica Neue"/>
              </a:rPr>
              <a:t>关闭中断</a:t>
            </a:r>
            <a:endParaRPr lang="ja-JP" altLang="en-US" dirty="0">
              <a:solidFill>
                <a:srgbClr val="FF0000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307411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C4262377-28F6-4107-8826-D624FE1EF304}"/>
              </a:ext>
            </a:extLst>
          </p:cNvPr>
          <p:cNvSpPr txBox="1"/>
          <p:nvPr/>
        </p:nvSpPr>
        <p:spPr>
          <a:xfrm>
            <a:off x="451990" y="1727922"/>
            <a:ext cx="7961190" cy="452431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四、</a:t>
            </a:r>
            <a:r>
              <a:rPr lang="en-US" altLang="zh-CN" dirty="0">
                <a:latin typeface="+mn-ea"/>
                <a:ea typeface="+mn-ea"/>
              </a:rPr>
              <a:t>RTE</a:t>
            </a:r>
            <a:r>
              <a:rPr lang="zh-CN" altLang="en-US" dirty="0">
                <a:latin typeface="+mn-ea"/>
                <a:ea typeface="+mn-ea"/>
              </a:rPr>
              <a:t>对数据一致性的管理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9881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RTE</a:t>
            </a:r>
            <a:r>
              <a:rPr lang="zh-CN" altLang="en-US" dirty="0">
                <a:latin typeface="Arial" panose="020B0604020202020204" pitchFamily="34" charset="0"/>
              </a:rPr>
              <a:t>对数据一致性的管理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4ABACC-997B-4B52-957E-C639B56145EA}"/>
              </a:ext>
            </a:extLst>
          </p:cNvPr>
          <p:cNvSpPr txBox="1"/>
          <p:nvPr/>
        </p:nvSpPr>
        <p:spPr>
          <a:xfrm>
            <a:off x="323528" y="1257059"/>
            <a:ext cx="4614420" cy="4247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2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）不同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SWC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3746B1-83B4-408F-A8C7-44DA1B7010DD}"/>
              </a:ext>
            </a:extLst>
          </p:cNvPr>
          <p:cNvSpPr txBox="1"/>
          <p:nvPr/>
        </p:nvSpPr>
        <p:spPr>
          <a:xfrm>
            <a:off x="683568" y="1703264"/>
            <a:ext cx="6984776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之间通信（包括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内部的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之间的通信、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ECU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之间的通信）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91BA9D5-0A07-484E-8342-A8B5C8AB7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2397655"/>
            <a:ext cx="5832648" cy="299092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14E71B0F-BF85-41F5-90F4-E95BC37278F2}"/>
              </a:ext>
            </a:extLst>
          </p:cNvPr>
          <p:cNvSpPr txBox="1"/>
          <p:nvPr/>
        </p:nvSpPr>
        <p:spPr>
          <a:xfrm>
            <a:off x="719572" y="5010010"/>
            <a:ext cx="2952328" cy="7571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解决方案：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会直接处理</a:t>
            </a:r>
          </a:p>
        </p:txBody>
      </p:sp>
    </p:spTree>
    <p:extLst>
      <p:ext uri="{BB962C8B-B14F-4D97-AF65-F5344CB8AC3E}">
        <p14:creationId xmlns:p14="http://schemas.microsoft.com/office/powerpoint/2010/main" val="37120811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五、</a:t>
            </a:r>
            <a:r>
              <a:rPr lang="en-US" altLang="zh-CN" dirty="0">
                <a:latin typeface="+mn-ea"/>
                <a:ea typeface="+mn-ea"/>
              </a:rPr>
              <a:t>RTE</a:t>
            </a:r>
            <a:r>
              <a:rPr lang="zh-CN" altLang="en-US" dirty="0">
                <a:latin typeface="+mn-ea"/>
                <a:ea typeface="+mn-ea"/>
              </a:rPr>
              <a:t>与</a:t>
            </a:r>
            <a:r>
              <a:rPr lang="en-US" altLang="zh-CN" dirty="0">
                <a:latin typeface="+mn-ea"/>
                <a:ea typeface="+mn-ea"/>
              </a:rPr>
              <a:t>interface</a:t>
            </a:r>
            <a:r>
              <a:rPr lang="zh-CN" altLang="en-US" dirty="0">
                <a:latin typeface="+mn-ea"/>
                <a:ea typeface="+mn-ea"/>
              </a:rPr>
              <a:t>接口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566E7C67-54B2-4BA9-9102-FBC744752D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" y="692150"/>
            <a:ext cx="8640960" cy="4865525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49BA5DC8-D894-4A8C-8F44-BB44B7D3D11C}"/>
              </a:ext>
            </a:extLst>
          </p:cNvPr>
          <p:cNvSpPr txBox="1"/>
          <p:nvPr/>
        </p:nvSpPr>
        <p:spPr>
          <a:xfrm>
            <a:off x="0" y="5301208"/>
            <a:ext cx="946854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标准接口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 就是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-apple-system"/>
              </a:rPr>
              <a:t>AutoSAR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规定的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C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语言</a:t>
            </a:r>
            <a:r>
              <a:rPr lang="en-US" altLang="ja-JP" b="0" i="0" dirty="0">
                <a:solidFill>
                  <a:srgbClr val="333333"/>
                </a:solidFill>
                <a:effectLst/>
                <a:latin typeface="-apple-system"/>
              </a:rPr>
              <a:t>API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， 接口函数名是固定不变的，是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-apple-system"/>
              </a:rPr>
              <a:t>AutoSAR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规定好的。</a:t>
            </a:r>
            <a:endParaRPr lang="ja-JP" altLang="en-US" b="0" i="0" dirty="0">
              <a:solidFill>
                <a:srgbClr val="333333"/>
              </a:solidFill>
              <a:effectLst/>
              <a:latin typeface="-apple-system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8922692-F101-4344-BA8F-0B555A810F61}"/>
              </a:ext>
            </a:extLst>
          </p:cNvPr>
          <p:cNvSpPr txBox="1"/>
          <p:nvPr/>
        </p:nvSpPr>
        <p:spPr>
          <a:xfrm>
            <a:off x="-36512" y="5754727"/>
            <a:ext cx="9505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ja-JP" altLang="en-US" b="0" i="0" dirty="0">
                <a:solidFill>
                  <a:srgbClr val="333333"/>
                </a:solidFill>
                <a:effectLst/>
                <a:latin typeface="ＭＳ Ｐゴシック" panose="020B0600070205080204" pitchFamily="50" charset="-128"/>
                <a:ea typeface="ＭＳ Ｐゴシック" panose="020B0600070205080204" pitchFamily="50" charset="-128"/>
              </a:rPr>
              <a:t>标准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-apple-system"/>
              </a:rPr>
              <a:t>AutoSAR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接口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-apple-system"/>
              </a:rPr>
              <a:t>：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就是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-apple-system"/>
              </a:rPr>
              <a:t>AutoSAR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接口，不过名称是由</a:t>
            </a:r>
            <a:r>
              <a:rPr lang="en-US" altLang="ja-JP" b="0" i="0" dirty="0" err="1">
                <a:solidFill>
                  <a:srgbClr val="333333"/>
                </a:solidFill>
                <a:effectLst/>
                <a:latin typeface="-apple-system"/>
              </a:rPr>
              <a:t>AutoSAR</a:t>
            </a:r>
            <a:r>
              <a:rPr lang="ja-JP" altLang="en-US" b="0" i="0" dirty="0">
                <a:solidFill>
                  <a:srgbClr val="333333"/>
                </a:solidFill>
                <a:effectLst/>
                <a:latin typeface="-apple-system"/>
              </a:rPr>
              <a:t>官方规定不能修改</a:t>
            </a:r>
          </a:p>
        </p:txBody>
      </p:sp>
    </p:spTree>
    <p:extLst>
      <p:ext uri="{BB962C8B-B14F-4D97-AF65-F5344CB8AC3E}">
        <p14:creationId xmlns:p14="http://schemas.microsoft.com/office/powerpoint/2010/main" val="39172311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6206D-4E22-4299-960A-6265B6F7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3" y="548680"/>
            <a:ext cx="7858125" cy="864096"/>
          </a:xfrm>
        </p:spPr>
        <p:txBody>
          <a:bodyPr/>
          <a:lstStyle/>
          <a:p>
            <a: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六</a:t>
            </a:r>
            <a:r>
              <a:rPr lang="en-US" altLang="zh-CN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部分代码分析</a:t>
            </a:r>
            <a:b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ja-JP" altLang="en-US" sz="4800" b="0" i="0" u="none" strike="noStrike" dirty="0">
                <a:effectLst/>
                <a:latin typeface="Arial" panose="020B0604020202020204" pitchFamily="34" charset="0"/>
              </a:rPr>
            </a:b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673DD-FBEF-482A-8A1C-A6D7874CE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15</a:t>
            </a:fld>
            <a:endParaRPr lang="de-DE" altLang="ja-JP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D33E5E4-E2A6-4512-B646-6659ABCA1099}"/>
              </a:ext>
            </a:extLst>
          </p:cNvPr>
          <p:cNvSpPr txBox="1"/>
          <p:nvPr/>
        </p:nvSpPr>
        <p:spPr>
          <a:xfrm>
            <a:off x="323528" y="812611"/>
            <a:ext cx="882047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RTE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Runtime Environment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）是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AUTOSAR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架构的核心部分，实现了上层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SWC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Software Component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）与基础软件（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Basic Software Module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）之间的通信，使得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SWC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可以独立于任何特定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ECU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和其它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SWC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进行单独开发。而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RTE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是针对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ECU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和特定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SWC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配置生成的，所以每个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ECU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都有自己特定的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RTE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。</a:t>
            </a:r>
            <a:endParaRPr lang="ja-JP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A0D8BE2-19D6-463F-A88B-BDEE9819F308}"/>
              </a:ext>
            </a:extLst>
          </p:cNvPr>
          <p:cNvSpPr txBox="1"/>
          <p:nvPr/>
        </p:nvSpPr>
        <p:spPr>
          <a:xfrm>
            <a:off x="251520" y="2443470"/>
            <a:ext cx="66610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121212"/>
                </a:solidFill>
                <a:latin typeface="-apple-system"/>
              </a:rPr>
              <a:t>首先先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引入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VFB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（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Virtual Function Bus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）虚拟功能总线的概念</a:t>
            </a:r>
            <a:endParaRPr lang="ja-JP" altLang="en-US" dirty="0"/>
          </a:p>
        </p:txBody>
      </p:sp>
      <p:pic>
        <p:nvPicPr>
          <p:cNvPr id="11" name="图片 10" descr="图示&#10;&#10;描述已自动生成">
            <a:extLst>
              <a:ext uri="{FF2B5EF4-FFF2-40B4-BE49-F238E27FC236}">
                <a16:creationId xmlns:a16="http://schemas.microsoft.com/office/drawing/2014/main" id="{AF47C30D-A58F-4E06-B861-4BD0A53A3B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912507"/>
            <a:ext cx="6858000" cy="177165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032404BE-D08E-4184-B9BC-175F332031A8}"/>
              </a:ext>
            </a:extLst>
          </p:cNvPr>
          <p:cNvSpPr txBox="1"/>
          <p:nvPr/>
        </p:nvSpPr>
        <p:spPr>
          <a:xfrm>
            <a:off x="210493" y="5013176"/>
            <a:ext cx="77768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可以看出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VFB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概念描述了各个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SWCs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之间是通过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ports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接口进行通信的。</a:t>
            </a:r>
            <a:endParaRPr lang="en-US" altLang="zh-CN" dirty="0">
              <a:solidFill>
                <a:srgbClr val="121212"/>
              </a:solidFill>
              <a:latin typeface="-apple-system"/>
            </a:endParaRPr>
          </a:p>
          <a:p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而</a:t>
            </a:r>
            <a:r>
              <a:rPr lang="en-US" altLang="zh-CN" i="0" dirty="0">
                <a:solidFill>
                  <a:srgbClr val="121212"/>
                </a:solidFill>
                <a:effectLst/>
                <a:latin typeface="-apple-system"/>
              </a:rPr>
              <a:t>RTE</a:t>
            </a:r>
            <a:r>
              <a:rPr lang="zh-CN" altLang="en-US" i="0" dirty="0">
                <a:solidFill>
                  <a:srgbClr val="121212"/>
                </a:solidFill>
                <a:effectLst/>
                <a:latin typeface="-apple-system"/>
              </a:rPr>
              <a:t>中包含了这个概念的具体实现。</a:t>
            </a:r>
            <a:endParaRPr lang="en-US" altLang="zh-CN" i="0" dirty="0">
              <a:solidFill>
                <a:srgbClr val="121212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3401944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6206D-4E22-4299-960A-6265B6F7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3" y="548680"/>
            <a:ext cx="7858125" cy="864096"/>
          </a:xfrm>
        </p:spPr>
        <p:txBody>
          <a:bodyPr/>
          <a:lstStyle/>
          <a:p>
            <a: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六</a:t>
            </a:r>
            <a:r>
              <a:rPr lang="en-US" altLang="zh-CN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部分代码分析</a:t>
            </a:r>
            <a:b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ja-JP" altLang="en-US" sz="4800" b="0" i="0" u="none" strike="noStrike" dirty="0">
                <a:effectLst/>
                <a:latin typeface="Arial" panose="020B0604020202020204" pitchFamily="34" charset="0"/>
              </a:rPr>
            </a:b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673DD-FBEF-482A-8A1C-A6D7874CE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16</a:t>
            </a:fld>
            <a:endParaRPr lang="de-DE" altLang="ja-JP"/>
          </a:p>
        </p:txBody>
      </p:sp>
      <p:pic>
        <p:nvPicPr>
          <p:cNvPr id="5" name="图片 4" descr="图示&#10;&#10;描述已自动生成">
            <a:extLst>
              <a:ext uri="{FF2B5EF4-FFF2-40B4-BE49-F238E27FC236}">
                <a16:creationId xmlns:a16="http://schemas.microsoft.com/office/drawing/2014/main" id="{73C9D600-2743-4D1F-99D7-903FA7CC53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940" y="687179"/>
            <a:ext cx="8496300" cy="30861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3D4049FF-BA75-42DA-BD8A-3392C5A82EFB}"/>
              </a:ext>
            </a:extLst>
          </p:cNvPr>
          <p:cNvSpPr txBox="1"/>
          <p:nvPr/>
        </p:nvSpPr>
        <p:spPr>
          <a:xfrm>
            <a:off x="2134118" y="3773279"/>
            <a:ext cx="46139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多个</a:t>
            </a:r>
            <a:r>
              <a:rPr lang="en-US" altLang="ja-JP" sz="1200" b="0" i="0" dirty="0">
                <a:solidFill>
                  <a:srgbClr val="121212"/>
                </a:solidFill>
                <a:effectLst/>
                <a:latin typeface="-apple-system"/>
              </a:rPr>
              <a:t>ECU</a:t>
            </a:r>
            <a:r>
              <a:rPr lang="ja-JP" altLang="en-US" sz="1200" b="0" i="0" dirty="0">
                <a:solidFill>
                  <a:srgbClr val="121212"/>
                </a:solidFill>
                <a:effectLst/>
                <a:latin typeface="-apple-system"/>
              </a:rPr>
              <a:t>间通信</a:t>
            </a:r>
            <a:endParaRPr lang="ja-JP" altLang="en-US" sz="1200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3963A21-4D66-48C9-A4A8-5A0EFA429727}"/>
              </a:ext>
            </a:extLst>
          </p:cNvPr>
          <p:cNvSpPr txBox="1"/>
          <p:nvPr/>
        </p:nvSpPr>
        <p:spPr>
          <a:xfrm>
            <a:off x="467544" y="4509120"/>
            <a:ext cx="842493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800" kern="100" dirty="0">
                <a:solidFill>
                  <a:srgbClr val="121212"/>
                </a:solidFill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Arial" panose="020B0604020202020204" pitchFamily="34" charset="0"/>
              </a:rPr>
              <a:t>    </a:t>
            </a:r>
            <a:r>
              <a:rPr lang="zh-CN" altLang="ja-JP" sz="1800" kern="100" dirty="0">
                <a:solidFill>
                  <a:srgbClr val="121212"/>
                </a:solidFill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Arial" panose="020B0604020202020204" pitchFamily="34" charset="0"/>
              </a:rPr>
              <a:t>可以看出每个</a:t>
            </a:r>
            <a:r>
              <a:rPr lang="en-US" altLang="ja-JP" sz="1800" kern="10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Arial" panose="020B0604020202020204" pitchFamily="34" charset="0"/>
              </a:rPr>
              <a:t>ECU</a:t>
            </a:r>
            <a:r>
              <a:rPr lang="zh-CN" altLang="ja-JP" sz="1800" kern="100" dirty="0">
                <a:solidFill>
                  <a:srgbClr val="121212"/>
                </a:solidFill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Arial" panose="020B0604020202020204" pitchFamily="34" charset="0"/>
              </a:rPr>
              <a:t>都有自己单独的</a:t>
            </a:r>
            <a:r>
              <a:rPr lang="en-US" altLang="ja-JP" sz="1800" kern="10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Arial" panose="020B0604020202020204" pitchFamily="34" charset="0"/>
              </a:rPr>
              <a:t>RTE</a:t>
            </a:r>
            <a:r>
              <a:rPr lang="zh-CN" altLang="ja-JP" sz="1800" kern="100" dirty="0">
                <a:solidFill>
                  <a:srgbClr val="121212"/>
                </a:solidFill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Arial" panose="020B0604020202020204" pitchFamily="34" charset="0"/>
              </a:rPr>
              <a:t>。在同一个</a:t>
            </a:r>
            <a:r>
              <a:rPr lang="en-US" altLang="ja-JP" sz="1800" kern="10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Arial" panose="020B0604020202020204" pitchFamily="34" charset="0"/>
              </a:rPr>
              <a:t>ECU</a:t>
            </a:r>
            <a:r>
              <a:rPr lang="zh-CN" altLang="ja-JP" sz="1800" kern="100" dirty="0">
                <a:solidFill>
                  <a:srgbClr val="121212"/>
                </a:solidFill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Arial" panose="020B0604020202020204" pitchFamily="34" charset="0"/>
              </a:rPr>
              <a:t>中，</a:t>
            </a:r>
            <a:r>
              <a:rPr lang="en-US" altLang="ja-JP" sz="1800" kern="10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Arial" panose="020B0604020202020204" pitchFamily="34" charset="0"/>
              </a:rPr>
              <a:t>SWCs</a:t>
            </a:r>
            <a:r>
              <a:rPr lang="zh-CN" altLang="ja-JP" sz="1800" kern="100" dirty="0">
                <a:solidFill>
                  <a:srgbClr val="121212"/>
                </a:solidFill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Arial" panose="020B0604020202020204" pitchFamily="34" charset="0"/>
              </a:rPr>
              <a:t>之间通信可以根据</a:t>
            </a:r>
            <a:r>
              <a:rPr lang="en-US" altLang="ja-JP" sz="1800" kern="10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Arial" panose="020B0604020202020204" pitchFamily="34" charset="0"/>
              </a:rPr>
              <a:t>VFB</a:t>
            </a:r>
            <a:r>
              <a:rPr lang="zh-CN" altLang="ja-JP" sz="1800" kern="100" dirty="0">
                <a:solidFill>
                  <a:srgbClr val="121212"/>
                </a:solidFill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Arial" panose="020B0604020202020204" pitchFamily="34" charset="0"/>
              </a:rPr>
              <a:t>概念中定义的</a:t>
            </a:r>
            <a:r>
              <a:rPr lang="en-US" altLang="ja-JP" sz="1800" kern="100" dirty="0">
                <a:solidFill>
                  <a:srgbClr val="121212"/>
                </a:solidFill>
                <a:effectLst/>
                <a:latin typeface="Microsoft YaHei" panose="020B0503020204020204" pitchFamily="34" charset="-122"/>
                <a:ea typeface="游明朝" panose="02020400000000000000" pitchFamily="18" charset="-128"/>
                <a:cs typeface="Arial" panose="020B0604020202020204" pitchFamily="34" charset="0"/>
              </a:rPr>
              <a:t>ports</a:t>
            </a:r>
            <a:r>
              <a:rPr lang="zh-CN" altLang="ja-JP" sz="1800" kern="100" dirty="0">
                <a:solidFill>
                  <a:srgbClr val="121212"/>
                </a:solidFill>
                <a:effectLst/>
                <a:latin typeface="游明朝" panose="02020400000000000000" pitchFamily="18" charset="-128"/>
                <a:ea typeface="Microsoft YaHei" panose="020B0503020204020204" pitchFamily="34" charset="-122"/>
                <a:cs typeface="Arial" panose="020B0604020202020204" pitchFamily="34" charset="0"/>
              </a:rPr>
              <a:t>实现</a:t>
            </a:r>
            <a:endParaRPr lang="ja-JP" altLang="ja-JP" sz="1200" kern="100" dirty="0"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79592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6206D-4E22-4299-960A-6265B6F7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3" y="548680"/>
            <a:ext cx="7858125" cy="864096"/>
          </a:xfrm>
        </p:spPr>
        <p:txBody>
          <a:bodyPr/>
          <a:lstStyle/>
          <a:p>
            <a: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六</a:t>
            </a:r>
            <a:r>
              <a:rPr lang="en-US" altLang="zh-CN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部分代码分析</a:t>
            </a:r>
            <a:b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ja-JP" altLang="en-US" sz="4800" b="0" i="0" u="none" strike="noStrike" dirty="0">
                <a:effectLst/>
                <a:latin typeface="Arial" panose="020B0604020202020204" pitchFamily="34" charset="0"/>
              </a:rPr>
            </a:b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673DD-FBEF-482A-8A1C-A6D7874CE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17</a:t>
            </a:fld>
            <a:endParaRPr lang="de-DE" altLang="ja-JP"/>
          </a:p>
        </p:txBody>
      </p:sp>
      <p:pic>
        <p:nvPicPr>
          <p:cNvPr id="6" name="图片 5" descr="表格&#10;&#10;中度可信度描述已自动生成">
            <a:extLst>
              <a:ext uri="{FF2B5EF4-FFF2-40B4-BE49-F238E27FC236}">
                <a16:creationId xmlns:a16="http://schemas.microsoft.com/office/drawing/2014/main" id="{F87FF6C1-A5D7-43BD-A8BE-31D3CFE505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980728"/>
            <a:ext cx="5048250" cy="1038225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B1FBD748-99A4-4283-B76B-BB68A48691F9}"/>
              </a:ext>
            </a:extLst>
          </p:cNvPr>
          <p:cNvSpPr txBox="1"/>
          <p:nvPr/>
        </p:nvSpPr>
        <p:spPr>
          <a:xfrm>
            <a:off x="1259632" y="1850836"/>
            <a:ext cx="634100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i="0" dirty="0">
                <a:solidFill>
                  <a:srgbClr val="FF0000"/>
                </a:solidFill>
                <a:effectLst/>
                <a:latin typeface="-apple-system"/>
              </a:rPr>
              <a:t>SWC1</a:t>
            </a:r>
            <a:r>
              <a:rPr lang="ja-JP" altLang="en-US" i="0" dirty="0">
                <a:solidFill>
                  <a:srgbClr val="FF0000"/>
                </a:solidFill>
                <a:effectLst/>
                <a:latin typeface="-apple-system"/>
              </a:rPr>
              <a:t>中的</a:t>
            </a:r>
            <a:r>
              <a:rPr lang="en-US" altLang="ja-JP" i="0" dirty="0">
                <a:solidFill>
                  <a:srgbClr val="FF0000"/>
                </a:solidFill>
                <a:effectLst/>
                <a:latin typeface="-apple-system"/>
              </a:rPr>
              <a:t>Interface</a:t>
            </a:r>
            <a:r>
              <a:rPr lang="ja-JP" altLang="en-US" i="0" dirty="0">
                <a:solidFill>
                  <a:srgbClr val="FF0000"/>
                </a:solidFill>
                <a:effectLst/>
                <a:latin typeface="-apple-system"/>
              </a:rPr>
              <a:t>： </a:t>
            </a:r>
            <a:r>
              <a:rPr lang="en-US" altLang="ja-JP" i="0" dirty="0" err="1">
                <a:solidFill>
                  <a:srgbClr val="FF0000"/>
                </a:solidFill>
                <a:effectLst/>
                <a:latin typeface="-apple-system"/>
              </a:rPr>
              <a:t>tx_EngSpd</a:t>
            </a:r>
            <a:endParaRPr lang="en-US" altLang="ja-JP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/>
            <a:r>
              <a:rPr lang="en-US" altLang="ja-JP" i="0" dirty="0">
                <a:solidFill>
                  <a:srgbClr val="FF0000"/>
                </a:solidFill>
                <a:effectLst/>
                <a:latin typeface="-apple-system"/>
              </a:rPr>
              <a:t>SWC1</a:t>
            </a:r>
            <a:r>
              <a:rPr lang="ja-JP" altLang="en-US" i="0" dirty="0">
                <a:solidFill>
                  <a:srgbClr val="FF0000"/>
                </a:solidFill>
                <a:effectLst/>
                <a:latin typeface="-apple-system"/>
              </a:rPr>
              <a:t>中的</a:t>
            </a:r>
            <a:r>
              <a:rPr lang="en-US" altLang="ja-JP" i="0" dirty="0">
                <a:solidFill>
                  <a:srgbClr val="FF0000"/>
                </a:solidFill>
                <a:effectLst/>
                <a:latin typeface="-apple-system"/>
              </a:rPr>
              <a:t>P-Port: </a:t>
            </a:r>
            <a:r>
              <a:rPr lang="en-US" altLang="ja-JP" i="0" dirty="0" err="1">
                <a:solidFill>
                  <a:srgbClr val="FF0000"/>
                </a:solidFill>
                <a:effectLst/>
                <a:latin typeface="-apple-system"/>
              </a:rPr>
              <a:t>pEngSpd</a:t>
            </a:r>
            <a:endParaRPr lang="en-US" altLang="ja-JP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/>
            <a:r>
              <a:rPr lang="en-US" altLang="ja-JP" i="0" dirty="0">
                <a:solidFill>
                  <a:srgbClr val="FF0000"/>
                </a:solidFill>
                <a:effectLst/>
                <a:latin typeface="-apple-system"/>
              </a:rPr>
              <a:t>SWC2</a:t>
            </a:r>
            <a:r>
              <a:rPr lang="ja-JP" altLang="en-US" i="0" dirty="0">
                <a:solidFill>
                  <a:srgbClr val="FF0000"/>
                </a:solidFill>
                <a:effectLst/>
                <a:latin typeface="-apple-system"/>
              </a:rPr>
              <a:t>中的</a:t>
            </a:r>
            <a:r>
              <a:rPr lang="en-US" altLang="ja-JP" i="0" dirty="0">
                <a:solidFill>
                  <a:srgbClr val="FF0000"/>
                </a:solidFill>
                <a:effectLst/>
                <a:latin typeface="-apple-system"/>
              </a:rPr>
              <a:t>R-Port: </a:t>
            </a:r>
            <a:r>
              <a:rPr lang="en-US" altLang="ja-JP" i="0" dirty="0" err="1">
                <a:solidFill>
                  <a:srgbClr val="FF0000"/>
                </a:solidFill>
                <a:effectLst/>
                <a:latin typeface="-apple-system"/>
              </a:rPr>
              <a:t>rEngSpd_FF</a:t>
            </a:r>
            <a:endParaRPr lang="en-US" altLang="ja-JP" i="0" dirty="0">
              <a:solidFill>
                <a:srgbClr val="FF0000"/>
              </a:solidFill>
              <a:effectLst/>
              <a:latin typeface="-apple-system"/>
            </a:endParaRPr>
          </a:p>
          <a:p>
            <a:pPr algn="l"/>
            <a:r>
              <a:rPr lang="en-US" altLang="ja-JP" i="0" dirty="0" err="1">
                <a:solidFill>
                  <a:srgbClr val="FF0000"/>
                </a:solidFill>
                <a:effectLst/>
                <a:latin typeface="-apple-system"/>
              </a:rPr>
              <a:t>pport</a:t>
            </a:r>
            <a:r>
              <a:rPr lang="ja-JP" altLang="en-US" i="0" dirty="0">
                <a:solidFill>
                  <a:srgbClr val="FF0000"/>
                </a:solidFill>
                <a:effectLst/>
                <a:latin typeface="-apple-system"/>
              </a:rPr>
              <a:t>和</a:t>
            </a:r>
            <a:r>
              <a:rPr lang="en-US" altLang="ja-JP" i="0" dirty="0" err="1">
                <a:solidFill>
                  <a:srgbClr val="FF0000"/>
                </a:solidFill>
                <a:effectLst/>
                <a:latin typeface="-apple-system"/>
              </a:rPr>
              <a:t>rport</a:t>
            </a:r>
            <a:r>
              <a:rPr lang="ja-JP" altLang="en-US" i="0" dirty="0">
                <a:solidFill>
                  <a:srgbClr val="FF0000"/>
                </a:solidFill>
                <a:effectLst/>
                <a:latin typeface="-apple-system"/>
              </a:rPr>
              <a:t>都引用同一个</a:t>
            </a:r>
            <a:r>
              <a:rPr lang="en-US" altLang="ja-JP" i="0" dirty="0">
                <a:solidFill>
                  <a:srgbClr val="FF0000"/>
                </a:solidFill>
                <a:effectLst/>
                <a:latin typeface="-apple-system"/>
              </a:rPr>
              <a:t>interface</a:t>
            </a:r>
            <a:r>
              <a:rPr lang="ja-JP" altLang="en-US" i="0" dirty="0">
                <a:solidFill>
                  <a:srgbClr val="FF0000"/>
                </a:solidFill>
                <a:effectLst/>
                <a:latin typeface="-apple-system"/>
              </a:rPr>
              <a:t>，二者才可以相连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971ADE0-01FC-43AF-B273-8183734D88F1}"/>
              </a:ext>
            </a:extLst>
          </p:cNvPr>
          <p:cNvSpPr txBox="1"/>
          <p:nvPr/>
        </p:nvSpPr>
        <p:spPr>
          <a:xfrm>
            <a:off x="725574" y="3212976"/>
            <a:ext cx="74091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再看下图，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interface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r>
              <a:rPr lang="en-US" altLang="ja-JP" b="0" i="0" dirty="0" err="1">
                <a:solidFill>
                  <a:srgbClr val="121212"/>
                </a:solidFill>
                <a:effectLst/>
                <a:latin typeface="-apple-system"/>
              </a:rPr>
              <a:t>tx_EngSpd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下定义了数据类型为</a:t>
            </a:r>
            <a:r>
              <a:rPr lang="en-US" altLang="ja-JP" b="0" i="0" dirty="0" err="1">
                <a:solidFill>
                  <a:srgbClr val="121212"/>
                </a:solidFill>
                <a:effectLst/>
                <a:latin typeface="-apple-system"/>
              </a:rPr>
              <a:t>EngSpd_datatype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：</a:t>
            </a:r>
            <a:endParaRPr lang="ja-JP" altLang="en-US" dirty="0"/>
          </a:p>
        </p:txBody>
      </p:sp>
      <p:pic>
        <p:nvPicPr>
          <p:cNvPr id="11" name="图片 10" descr="图形用户界面, 文本, 应用程序, 电子邮件&#10;&#10;描述已自动生成">
            <a:extLst>
              <a:ext uri="{FF2B5EF4-FFF2-40B4-BE49-F238E27FC236}">
                <a16:creationId xmlns:a16="http://schemas.microsoft.com/office/drawing/2014/main" id="{F6045BFF-1C84-43B8-A46A-931CB77BA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725" y="3799947"/>
            <a:ext cx="61436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47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6206D-4E22-4299-960A-6265B6F7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3" y="548680"/>
            <a:ext cx="7858125" cy="864096"/>
          </a:xfrm>
        </p:spPr>
        <p:txBody>
          <a:bodyPr/>
          <a:lstStyle/>
          <a:p>
            <a: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六</a:t>
            </a:r>
            <a:r>
              <a:rPr lang="en-US" altLang="zh-CN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部分代码分析</a:t>
            </a:r>
            <a:b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ja-JP" altLang="en-US" sz="4800" b="0" i="0" u="none" strike="noStrike" dirty="0">
                <a:effectLst/>
                <a:latin typeface="Arial" panose="020B0604020202020204" pitchFamily="34" charset="0"/>
              </a:rPr>
            </a:b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673DD-FBEF-482A-8A1C-A6D7874CE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18</a:t>
            </a:fld>
            <a:endParaRPr lang="de-DE" altLang="ja-JP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F9FA19E-F982-4A8D-A6C6-4D8009C972A1}"/>
              </a:ext>
            </a:extLst>
          </p:cNvPr>
          <p:cNvSpPr txBox="1"/>
          <p:nvPr/>
        </p:nvSpPr>
        <p:spPr>
          <a:xfrm>
            <a:off x="169863" y="1058198"/>
            <a:ext cx="846120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单核通信：通过调用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Rte_IWrite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Rte_IRead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两个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RTE API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向一个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buffer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赋值或者返回其值，实现从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SWC1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到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SWC2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的数据传送</a:t>
            </a:r>
            <a:endParaRPr lang="ja-JP" altLang="en-US" dirty="0"/>
          </a:p>
        </p:txBody>
      </p:sp>
      <p:pic>
        <p:nvPicPr>
          <p:cNvPr id="25" name="图片 24">
            <a:extLst>
              <a:ext uri="{FF2B5EF4-FFF2-40B4-BE49-F238E27FC236}">
                <a16:creationId xmlns:a16="http://schemas.microsoft.com/office/drawing/2014/main" id="{C8B38387-B61F-4BC6-8612-8E5A22B35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25" y="2852936"/>
            <a:ext cx="8943975" cy="1733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426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69863" y="-1588"/>
            <a:ext cx="7858125" cy="693738"/>
          </a:xfrm>
        </p:spPr>
        <p:txBody>
          <a:bodyPr wrap="square" anchor="ctr">
            <a:normAutofit/>
          </a:bodyPr>
          <a:lstStyle/>
          <a:p>
            <a:r>
              <a:rPr kumimoji="1" lang="zh-CN" altLang="en-US" dirty="0"/>
              <a:t>目  录</a:t>
            </a:r>
            <a:endParaRPr kumimoji="1" lang="ja-JP" altLang="en-US" dirty="0"/>
          </a:p>
        </p:txBody>
      </p:sp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B382E02D-3B6F-4546-8472-6322B9E01A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300538" y="6653213"/>
            <a:ext cx="539750" cy="201612"/>
          </a:xfrm>
        </p:spPr>
        <p:txBody>
          <a:bodyPr/>
          <a:lstStyle/>
          <a:p>
            <a:pPr>
              <a:spcAft>
                <a:spcPts val="600"/>
              </a:spcAft>
            </a:pPr>
            <a:fld id="{3983518B-932F-4C75-B67B-D0567CEE7112}" type="slidenum">
              <a:rPr lang="de-DE" altLang="ja-JP" smtClean="0"/>
              <a:pPr>
                <a:spcAft>
                  <a:spcPts val="600"/>
                </a:spcAft>
              </a:pPr>
              <a:t>1</a:t>
            </a:fld>
            <a:endParaRPr lang="de-DE" altLang="ja-JP"/>
          </a:p>
        </p:txBody>
      </p:sp>
      <p:sp>
        <p:nvSpPr>
          <p:cNvPr id="14" name="Footer Placeholder 4">
            <a:extLst>
              <a:ext uri="{FF2B5EF4-FFF2-40B4-BE49-F238E27FC236}">
                <a16:creationId xmlns:a16="http://schemas.microsoft.com/office/drawing/2014/main" id="{163FDBBA-29C5-4BE6-94AF-BE7DA7220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935538" y="6653213"/>
            <a:ext cx="4022725" cy="20161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de-DE" altLang="ja-JP"/>
              <a:t>Copyright 2020 NANJING FUJITSU NANDA SOFTWARE TECHNOLOGY CO., LTD.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3C87079C-F51E-49B6-A61C-9AC6834E391E}"/>
              </a:ext>
            </a:extLst>
          </p:cNvPr>
          <p:cNvSpPr txBox="1"/>
          <p:nvPr/>
        </p:nvSpPr>
        <p:spPr>
          <a:xfrm>
            <a:off x="611560" y="980728"/>
            <a:ext cx="8136904" cy="77559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一</a:t>
            </a:r>
            <a:r>
              <a:rPr lang="en-US" altLang="ja-JP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.RTE</a:t>
            </a:r>
            <a:r>
              <a:rPr lang="ja-JP" altLang="en-US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概述</a:t>
            </a:r>
            <a:endParaRPr lang="en-US" altLang="ja-JP" sz="320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endParaRPr lang="en-US" altLang="ja-JP" sz="320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en-US" altLang="ja-JP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.RTE</a:t>
            </a:r>
            <a:r>
              <a:rPr lang="ja-JP" altLang="en-US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ja-JP" sz="3200" b="0" i="0" u="none" strike="noStrike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Runnables</a:t>
            </a:r>
            <a:r>
              <a:rPr lang="ja-JP" altLang="en-US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的运行支撑</a:t>
            </a:r>
            <a:endParaRPr lang="en-US" altLang="ja-JP" sz="320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endParaRPr lang="ja-JP" altLang="en-US" sz="3200" b="0" i="0" u="none" strike="noStrike" dirty="0">
              <a:effectLst/>
              <a:latin typeface="Arial" panose="020B0604020202020204" pitchFamily="34" charset="0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三</a:t>
            </a:r>
            <a:r>
              <a:rPr lang="en-US" altLang="ja-JP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.RTE</a:t>
            </a:r>
            <a:r>
              <a:rPr lang="ja-JP" altLang="en-US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ja-JP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Ports</a:t>
            </a:r>
            <a:r>
              <a:rPr lang="ja-JP" altLang="en-US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的支撑</a:t>
            </a:r>
            <a:endParaRPr lang="en-US" altLang="ja-JP" sz="320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endParaRPr lang="ja-JP" altLang="en-US" sz="3200" b="0" i="0" u="none" strike="noStrike" dirty="0">
              <a:effectLst/>
              <a:latin typeface="Arial" panose="020B0604020202020204" pitchFamily="34" charset="0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四</a:t>
            </a:r>
            <a:r>
              <a:rPr lang="en-US" altLang="ja-JP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.RTE</a:t>
            </a:r>
            <a:r>
              <a:rPr lang="ja-JP" altLang="en-US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对数据一致性的管理</a:t>
            </a:r>
            <a:endParaRPr lang="en-US" altLang="ja-JP" sz="320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endParaRPr lang="ja-JP" altLang="en-US" sz="3200" b="0" i="0" u="none" strike="noStrike" dirty="0">
              <a:effectLst/>
              <a:latin typeface="Arial" panose="020B0604020202020204" pitchFamily="34" charset="0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五</a:t>
            </a:r>
            <a:r>
              <a:rPr lang="en-US" altLang="ja-JP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.RTE</a:t>
            </a:r>
            <a:r>
              <a:rPr lang="ja-JP" altLang="en-US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与</a:t>
            </a:r>
            <a:r>
              <a:rPr lang="en-US" altLang="ja-JP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interface</a:t>
            </a:r>
            <a:r>
              <a:rPr lang="ja-JP" altLang="en-US" sz="3200" b="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接口</a:t>
            </a:r>
            <a:endParaRPr lang="en-US" altLang="ja-JP" sz="3200" b="0" i="0" u="none" strike="noStrike" dirty="0">
              <a:solidFill>
                <a:srgbClr val="000000"/>
              </a:solidFill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r>
              <a:rPr lang="zh-CN" altLang="en-US" sz="3200" b="0" i="0" u="none" strike="noStrike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六</a:t>
            </a:r>
            <a:r>
              <a:rPr lang="en-US" altLang="zh-CN" sz="3200" b="0" i="0" u="none" strike="noStrike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b="0" i="0" u="none" strike="noStrike" dirty="0"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部分代码分析</a:t>
            </a:r>
            <a:endParaRPr lang="ja-JP" altLang="en-US" sz="3200" b="0" i="0" u="none" strike="noStrike" dirty="0">
              <a:effectLst/>
              <a:latin typeface="Arial" panose="020B0604020202020204" pitchFamily="34" charset="0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endParaRPr lang="en-US" altLang="ja-JP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endParaRPr lang="en-US" altLang="ja-JP" sz="3200" b="0" i="0" u="none" strike="noStrike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endParaRPr lang="en-US" altLang="ja-JP" sz="3200" dirty="0"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endParaRPr lang="en-US" altLang="ja-JP" sz="3200" b="0" i="0" u="none" strike="noStrike" dirty="0">
              <a:effectLst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algn="l" fontAlgn="b">
              <a:spcBef>
                <a:spcPts val="0"/>
              </a:spcBef>
              <a:spcAft>
                <a:spcPts val="0"/>
              </a:spcAft>
            </a:pPr>
            <a:endParaRPr lang="ja-JP" altLang="en-US" sz="3200" b="0" i="0" u="none" strike="noStrike" dirty="0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4876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6206D-4E22-4299-960A-6265B6F7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3" y="548680"/>
            <a:ext cx="7858125" cy="864096"/>
          </a:xfrm>
        </p:spPr>
        <p:txBody>
          <a:bodyPr/>
          <a:lstStyle/>
          <a:p>
            <a: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六</a:t>
            </a:r>
            <a:r>
              <a:rPr lang="en-US" altLang="zh-CN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</a:t>
            </a:r>
            <a: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部分代码分析</a:t>
            </a:r>
            <a:b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</a:br>
            <a:br>
              <a:rPr lang="ja-JP" altLang="en-US" sz="4800" b="0" i="0" u="none" strike="noStrike" dirty="0">
                <a:effectLst/>
                <a:latin typeface="Arial" panose="020B0604020202020204" pitchFamily="34" charset="0"/>
              </a:rPr>
            </a:br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673DD-FBEF-482A-8A1C-A6D7874CE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19</a:t>
            </a:fld>
            <a:endParaRPr lang="de-DE" altLang="ja-JP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DA5EB245-2ECF-4F22-B55B-E8AC9B1D070F}"/>
              </a:ext>
            </a:extLst>
          </p:cNvPr>
          <p:cNvSpPr txBox="1"/>
          <p:nvPr/>
        </p:nvSpPr>
        <p:spPr>
          <a:xfrm>
            <a:off x="372377" y="980728"/>
            <a:ext cx="745309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    多核通信：通过调用</a:t>
            </a:r>
            <a:r>
              <a:rPr lang="en-US" altLang="ja-JP" b="0" i="0" dirty="0" err="1">
                <a:solidFill>
                  <a:srgbClr val="121212"/>
                </a:solidFill>
                <a:effectLst/>
                <a:latin typeface="-apple-system"/>
              </a:rPr>
              <a:t>Rte_Write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ja-JP" b="0" i="0" dirty="0" err="1">
                <a:solidFill>
                  <a:srgbClr val="121212"/>
                </a:solidFill>
                <a:effectLst/>
                <a:latin typeface="-apple-system"/>
              </a:rPr>
              <a:t>Rte_Read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两个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RTE API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向一个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buffer data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中赋值或者读取其值，来实现从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SWC1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到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SWC2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的通信。其中，</a:t>
            </a:r>
            <a:r>
              <a:rPr lang="en-US" altLang="ja-JP" b="0" i="0" dirty="0" err="1">
                <a:solidFill>
                  <a:srgbClr val="121212"/>
                </a:solidFill>
                <a:effectLst/>
                <a:latin typeface="-apple-system"/>
              </a:rPr>
              <a:t>Rte_IP_Write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ja-JP" b="0" i="0" dirty="0" err="1">
                <a:solidFill>
                  <a:srgbClr val="121212"/>
                </a:solidFill>
                <a:effectLst/>
                <a:latin typeface="-apple-system"/>
              </a:rPr>
              <a:t>Rte_IP_Read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最终又调用了通用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API </a:t>
            </a:r>
            <a:r>
              <a:rPr lang="en-US" altLang="ja-JP" b="0" i="0" dirty="0" err="1">
                <a:solidFill>
                  <a:srgbClr val="121212"/>
                </a:solidFill>
                <a:effectLst/>
                <a:latin typeface="-apple-system"/>
              </a:rPr>
              <a:t>IOC_Write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和</a:t>
            </a:r>
            <a:r>
              <a:rPr lang="en-US" altLang="ja-JP" b="0" i="0" dirty="0" err="1">
                <a:solidFill>
                  <a:srgbClr val="121212"/>
                </a:solidFill>
                <a:effectLst/>
                <a:latin typeface="-apple-system"/>
              </a:rPr>
              <a:t>IOC_Write</a:t>
            </a:r>
            <a:r>
              <a:rPr lang="en-US" altLang="ja-JP" b="0" i="0" dirty="0">
                <a:solidFill>
                  <a:srgbClr val="121212"/>
                </a:solidFill>
                <a:effectLst/>
                <a:latin typeface="-apple-system"/>
              </a:rPr>
              <a:t>,</a:t>
            </a:r>
            <a:r>
              <a:rPr lang="ja-JP" altLang="en-US" b="0" i="0" dirty="0">
                <a:solidFill>
                  <a:srgbClr val="121212"/>
                </a:solidFill>
                <a:effectLst/>
                <a:latin typeface="-apple-system"/>
              </a:rPr>
              <a:t>进行跨核通信。</a:t>
            </a:r>
            <a:endParaRPr lang="ja-JP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1774365-0148-4593-BE40-D18397B56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504" y="2420888"/>
            <a:ext cx="9144000" cy="245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723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altLang="ja-JP"/>
              <a:t>Copyright 2018 NANJING FUJITSU NANDA SOFTWARE TECHNOLOGY CO., LTD.</a:t>
            </a:r>
          </a:p>
        </p:txBody>
      </p:sp>
      <p:grpSp>
        <p:nvGrpSpPr>
          <p:cNvPr id="649220" name="Group 4" descr="Message Lockup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649221" name="Rectangle 5"/>
            <p:cNvSpPr>
              <a:spLocks noChangeArrowheads="1"/>
            </p:cNvSpPr>
            <p:nvPr/>
          </p:nvSpPr>
          <p:spPr bwMode="gray">
            <a:xfrm>
              <a:off x="0" y="0"/>
              <a:ext cx="5760" cy="43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rgbClr val="50505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53882" dir="2700000" algn="ctr" rotWithShape="0">
                      <a:schemeClr val="bg2">
                        <a:alpha val="50000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649222" name="Group 6"/>
            <p:cNvGrpSpPr>
              <a:grpSpLocks noChangeAspect="1"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649223" name="AutoShape 7"/>
              <p:cNvSpPr>
                <a:spLocks noChangeAspect="1" noChangeArrowheads="1" noTextEdit="1"/>
              </p:cNvSpPr>
              <p:nvPr/>
            </p:nvSpPr>
            <p:spPr bwMode="gray">
              <a:xfrm>
                <a:off x="0" y="0"/>
                <a:ext cx="5760" cy="43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4" name="Freeform 8"/>
              <p:cNvSpPr>
                <a:spLocks/>
              </p:cNvSpPr>
              <p:nvPr/>
            </p:nvSpPr>
            <p:spPr bwMode="gray">
              <a:xfrm>
                <a:off x="1217" y="2598"/>
                <a:ext cx="97" cy="159"/>
              </a:xfrm>
              <a:custGeom>
                <a:avLst/>
                <a:gdLst>
                  <a:gd name="T0" fmla="*/ 0 w 484"/>
                  <a:gd name="T1" fmla="*/ 764 h 795"/>
                  <a:gd name="T2" fmla="*/ 0 w 484"/>
                  <a:gd name="T3" fmla="*/ 672 h 795"/>
                  <a:gd name="T4" fmla="*/ 186 w 484"/>
                  <a:gd name="T5" fmla="*/ 715 h 795"/>
                  <a:gd name="T6" fmla="*/ 371 w 484"/>
                  <a:gd name="T7" fmla="*/ 593 h 795"/>
                  <a:gd name="T8" fmla="*/ 339 w 484"/>
                  <a:gd name="T9" fmla="*/ 515 h 795"/>
                  <a:gd name="T10" fmla="*/ 284 w 484"/>
                  <a:gd name="T11" fmla="*/ 472 h 795"/>
                  <a:gd name="T12" fmla="*/ 212 w 484"/>
                  <a:gd name="T13" fmla="*/ 436 h 795"/>
                  <a:gd name="T14" fmla="*/ 65 w 484"/>
                  <a:gd name="T15" fmla="*/ 337 h 795"/>
                  <a:gd name="T16" fmla="*/ 13 w 484"/>
                  <a:gd name="T17" fmla="*/ 199 h 795"/>
                  <a:gd name="T18" fmla="*/ 94 w 484"/>
                  <a:gd name="T19" fmla="*/ 43 h 795"/>
                  <a:gd name="T20" fmla="*/ 269 w 484"/>
                  <a:gd name="T21" fmla="*/ 0 h 795"/>
                  <a:gd name="T22" fmla="*/ 430 w 484"/>
                  <a:gd name="T23" fmla="*/ 26 h 795"/>
                  <a:gd name="T24" fmla="*/ 430 w 484"/>
                  <a:gd name="T25" fmla="*/ 111 h 795"/>
                  <a:gd name="T26" fmla="*/ 274 w 484"/>
                  <a:gd name="T27" fmla="*/ 78 h 795"/>
                  <a:gd name="T28" fmla="*/ 169 w 484"/>
                  <a:gd name="T29" fmla="*/ 103 h 795"/>
                  <a:gd name="T30" fmla="*/ 126 w 484"/>
                  <a:gd name="T31" fmla="*/ 186 h 795"/>
                  <a:gd name="T32" fmla="*/ 156 w 484"/>
                  <a:gd name="T33" fmla="*/ 264 h 795"/>
                  <a:gd name="T34" fmla="*/ 286 w 484"/>
                  <a:gd name="T35" fmla="*/ 345 h 795"/>
                  <a:gd name="T36" fmla="*/ 391 w 484"/>
                  <a:gd name="T37" fmla="*/ 406 h 795"/>
                  <a:gd name="T38" fmla="*/ 464 w 484"/>
                  <a:gd name="T39" fmla="*/ 486 h 795"/>
                  <a:gd name="T40" fmla="*/ 484 w 484"/>
                  <a:gd name="T41" fmla="*/ 581 h 795"/>
                  <a:gd name="T42" fmla="*/ 193 w 484"/>
                  <a:gd name="T43" fmla="*/ 795 h 795"/>
                  <a:gd name="T44" fmla="*/ 0 w 484"/>
                  <a:gd name="T45" fmla="*/ 764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84" h="795">
                    <a:moveTo>
                      <a:pt x="0" y="764"/>
                    </a:moveTo>
                    <a:cubicBezTo>
                      <a:pt x="0" y="672"/>
                      <a:pt x="0" y="672"/>
                      <a:pt x="0" y="672"/>
                    </a:cubicBezTo>
                    <a:cubicBezTo>
                      <a:pt x="50" y="700"/>
                      <a:pt x="113" y="715"/>
                      <a:pt x="186" y="715"/>
                    </a:cubicBezTo>
                    <a:cubicBezTo>
                      <a:pt x="309" y="715"/>
                      <a:pt x="371" y="674"/>
                      <a:pt x="371" y="593"/>
                    </a:cubicBezTo>
                    <a:cubicBezTo>
                      <a:pt x="371" y="562"/>
                      <a:pt x="361" y="536"/>
                      <a:pt x="339" y="515"/>
                    </a:cubicBezTo>
                    <a:cubicBezTo>
                      <a:pt x="323" y="498"/>
                      <a:pt x="305" y="484"/>
                      <a:pt x="284" y="472"/>
                    </a:cubicBezTo>
                    <a:cubicBezTo>
                      <a:pt x="265" y="462"/>
                      <a:pt x="241" y="450"/>
                      <a:pt x="212" y="436"/>
                    </a:cubicBezTo>
                    <a:cubicBezTo>
                      <a:pt x="142" y="402"/>
                      <a:pt x="93" y="369"/>
                      <a:pt x="65" y="337"/>
                    </a:cubicBezTo>
                    <a:cubicBezTo>
                      <a:pt x="30" y="299"/>
                      <a:pt x="13" y="253"/>
                      <a:pt x="13" y="199"/>
                    </a:cubicBezTo>
                    <a:cubicBezTo>
                      <a:pt x="13" y="129"/>
                      <a:pt x="40" y="77"/>
                      <a:pt x="94" y="43"/>
                    </a:cubicBezTo>
                    <a:cubicBezTo>
                      <a:pt x="140" y="14"/>
                      <a:pt x="198" y="0"/>
                      <a:pt x="269" y="0"/>
                    </a:cubicBezTo>
                    <a:cubicBezTo>
                      <a:pt x="318" y="0"/>
                      <a:pt x="372" y="8"/>
                      <a:pt x="430" y="26"/>
                    </a:cubicBezTo>
                    <a:cubicBezTo>
                      <a:pt x="430" y="111"/>
                      <a:pt x="430" y="111"/>
                      <a:pt x="430" y="111"/>
                    </a:cubicBezTo>
                    <a:cubicBezTo>
                      <a:pt x="381" y="89"/>
                      <a:pt x="329" y="78"/>
                      <a:pt x="274" y="78"/>
                    </a:cubicBezTo>
                    <a:cubicBezTo>
                      <a:pt x="232" y="78"/>
                      <a:pt x="197" y="86"/>
                      <a:pt x="169" y="103"/>
                    </a:cubicBezTo>
                    <a:cubicBezTo>
                      <a:pt x="141" y="120"/>
                      <a:pt x="126" y="148"/>
                      <a:pt x="126" y="186"/>
                    </a:cubicBezTo>
                    <a:cubicBezTo>
                      <a:pt x="126" y="218"/>
                      <a:pt x="136" y="244"/>
                      <a:pt x="156" y="264"/>
                    </a:cubicBezTo>
                    <a:cubicBezTo>
                      <a:pt x="176" y="285"/>
                      <a:pt x="219" y="312"/>
                      <a:pt x="286" y="345"/>
                    </a:cubicBezTo>
                    <a:cubicBezTo>
                      <a:pt x="338" y="372"/>
                      <a:pt x="374" y="392"/>
                      <a:pt x="391" y="406"/>
                    </a:cubicBezTo>
                    <a:cubicBezTo>
                      <a:pt x="426" y="430"/>
                      <a:pt x="450" y="457"/>
                      <a:pt x="464" y="486"/>
                    </a:cubicBezTo>
                    <a:cubicBezTo>
                      <a:pt x="478" y="512"/>
                      <a:pt x="484" y="544"/>
                      <a:pt x="484" y="581"/>
                    </a:cubicBezTo>
                    <a:cubicBezTo>
                      <a:pt x="484" y="724"/>
                      <a:pt x="387" y="795"/>
                      <a:pt x="193" y="795"/>
                    </a:cubicBezTo>
                    <a:cubicBezTo>
                      <a:pt x="114" y="795"/>
                      <a:pt x="50" y="785"/>
                      <a:pt x="0" y="764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5" name="Freeform 9"/>
              <p:cNvSpPr>
                <a:spLocks/>
              </p:cNvSpPr>
              <p:nvPr/>
            </p:nvSpPr>
            <p:spPr bwMode="gray">
              <a:xfrm>
                <a:off x="1349" y="2526"/>
                <a:ext cx="115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7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60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7" y="439"/>
                    </a:cubicBezTo>
                    <a:cubicBezTo>
                      <a:pt x="256" y="439"/>
                      <a:pt x="196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6" name="Freeform 10"/>
              <p:cNvSpPr>
                <a:spLocks noEditPoints="1"/>
              </p:cNvSpPr>
              <p:nvPr/>
            </p:nvSpPr>
            <p:spPr bwMode="gray">
              <a:xfrm>
                <a:off x="1499" y="2598"/>
                <a:ext cx="117" cy="159"/>
              </a:xfrm>
              <a:custGeom>
                <a:avLst/>
                <a:gdLst>
                  <a:gd name="T0" fmla="*/ 456 w 585"/>
                  <a:gd name="T1" fmla="*/ 298 h 795"/>
                  <a:gd name="T2" fmla="*/ 456 w 585"/>
                  <a:gd name="T3" fmla="*/ 259 h 795"/>
                  <a:gd name="T4" fmla="*/ 432 w 585"/>
                  <a:gd name="T5" fmla="*/ 144 h 795"/>
                  <a:gd name="T6" fmla="*/ 283 w 585"/>
                  <a:gd name="T7" fmla="*/ 81 h 795"/>
                  <a:gd name="T8" fmla="*/ 73 w 585"/>
                  <a:gd name="T9" fmla="*/ 123 h 795"/>
                  <a:gd name="T10" fmla="*/ 73 w 585"/>
                  <a:gd name="T11" fmla="*/ 33 h 795"/>
                  <a:gd name="T12" fmla="*/ 296 w 585"/>
                  <a:gd name="T13" fmla="*/ 0 h 795"/>
                  <a:gd name="T14" fmla="*/ 539 w 585"/>
                  <a:gd name="T15" fmla="*/ 80 h 795"/>
                  <a:gd name="T16" fmla="*/ 582 w 585"/>
                  <a:gd name="T17" fmla="*/ 209 h 795"/>
                  <a:gd name="T18" fmla="*/ 585 w 585"/>
                  <a:gd name="T19" fmla="*/ 303 h 795"/>
                  <a:gd name="T20" fmla="*/ 585 w 585"/>
                  <a:gd name="T21" fmla="*/ 760 h 795"/>
                  <a:gd name="T22" fmla="*/ 305 w 585"/>
                  <a:gd name="T23" fmla="*/ 795 h 795"/>
                  <a:gd name="T24" fmla="*/ 86 w 585"/>
                  <a:gd name="T25" fmla="*/ 752 h 795"/>
                  <a:gd name="T26" fmla="*/ 0 w 585"/>
                  <a:gd name="T27" fmla="*/ 583 h 795"/>
                  <a:gd name="T28" fmla="*/ 99 w 585"/>
                  <a:gd name="T29" fmla="*/ 380 h 795"/>
                  <a:gd name="T30" fmla="*/ 350 w 585"/>
                  <a:gd name="T31" fmla="*/ 310 h 795"/>
                  <a:gd name="T32" fmla="*/ 456 w 585"/>
                  <a:gd name="T33" fmla="*/ 298 h 795"/>
                  <a:gd name="T34" fmla="*/ 456 w 585"/>
                  <a:gd name="T35" fmla="*/ 372 h 795"/>
                  <a:gd name="T36" fmla="*/ 278 w 585"/>
                  <a:gd name="T37" fmla="*/ 399 h 795"/>
                  <a:gd name="T38" fmla="*/ 132 w 585"/>
                  <a:gd name="T39" fmla="*/ 570 h 795"/>
                  <a:gd name="T40" fmla="*/ 175 w 585"/>
                  <a:gd name="T41" fmla="*/ 679 h 795"/>
                  <a:gd name="T42" fmla="*/ 325 w 585"/>
                  <a:gd name="T43" fmla="*/ 718 h 795"/>
                  <a:gd name="T44" fmla="*/ 456 w 585"/>
                  <a:gd name="T45" fmla="*/ 700 h 795"/>
                  <a:gd name="T46" fmla="*/ 456 w 585"/>
                  <a:gd name="T47" fmla="*/ 372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85" h="795">
                    <a:moveTo>
                      <a:pt x="456" y="298"/>
                    </a:moveTo>
                    <a:cubicBezTo>
                      <a:pt x="456" y="259"/>
                      <a:pt x="456" y="259"/>
                      <a:pt x="456" y="259"/>
                    </a:cubicBezTo>
                    <a:cubicBezTo>
                      <a:pt x="456" y="209"/>
                      <a:pt x="448" y="171"/>
                      <a:pt x="432" y="144"/>
                    </a:cubicBezTo>
                    <a:cubicBezTo>
                      <a:pt x="409" y="102"/>
                      <a:pt x="359" y="81"/>
                      <a:pt x="283" y="81"/>
                    </a:cubicBezTo>
                    <a:cubicBezTo>
                      <a:pt x="214" y="81"/>
                      <a:pt x="144" y="95"/>
                      <a:pt x="73" y="123"/>
                    </a:cubicBezTo>
                    <a:cubicBezTo>
                      <a:pt x="73" y="33"/>
                      <a:pt x="73" y="33"/>
                      <a:pt x="73" y="33"/>
                    </a:cubicBezTo>
                    <a:cubicBezTo>
                      <a:pt x="145" y="11"/>
                      <a:pt x="219" y="0"/>
                      <a:pt x="296" y="0"/>
                    </a:cubicBezTo>
                    <a:cubicBezTo>
                      <a:pt x="414" y="0"/>
                      <a:pt x="495" y="27"/>
                      <a:pt x="539" y="80"/>
                    </a:cubicBezTo>
                    <a:cubicBezTo>
                      <a:pt x="562" y="109"/>
                      <a:pt x="577" y="152"/>
                      <a:pt x="582" y="209"/>
                    </a:cubicBezTo>
                    <a:cubicBezTo>
                      <a:pt x="584" y="230"/>
                      <a:pt x="585" y="261"/>
                      <a:pt x="585" y="303"/>
                    </a:cubicBezTo>
                    <a:cubicBezTo>
                      <a:pt x="585" y="760"/>
                      <a:pt x="585" y="760"/>
                      <a:pt x="585" y="760"/>
                    </a:cubicBezTo>
                    <a:cubicBezTo>
                      <a:pt x="497" y="783"/>
                      <a:pt x="404" y="795"/>
                      <a:pt x="305" y="795"/>
                    </a:cubicBezTo>
                    <a:cubicBezTo>
                      <a:pt x="211" y="795"/>
                      <a:pt x="138" y="781"/>
                      <a:pt x="86" y="752"/>
                    </a:cubicBezTo>
                    <a:cubicBezTo>
                      <a:pt x="29" y="719"/>
                      <a:pt x="0" y="663"/>
                      <a:pt x="0" y="583"/>
                    </a:cubicBezTo>
                    <a:cubicBezTo>
                      <a:pt x="0" y="491"/>
                      <a:pt x="33" y="423"/>
                      <a:pt x="99" y="380"/>
                    </a:cubicBezTo>
                    <a:cubicBezTo>
                      <a:pt x="149" y="347"/>
                      <a:pt x="233" y="324"/>
                      <a:pt x="350" y="310"/>
                    </a:cubicBezTo>
                    <a:cubicBezTo>
                      <a:pt x="372" y="307"/>
                      <a:pt x="407" y="303"/>
                      <a:pt x="456" y="298"/>
                    </a:cubicBezTo>
                    <a:moveTo>
                      <a:pt x="456" y="372"/>
                    </a:moveTo>
                    <a:cubicBezTo>
                      <a:pt x="378" y="379"/>
                      <a:pt x="318" y="389"/>
                      <a:pt x="278" y="399"/>
                    </a:cubicBezTo>
                    <a:cubicBezTo>
                      <a:pt x="180" y="423"/>
                      <a:pt x="132" y="480"/>
                      <a:pt x="132" y="570"/>
                    </a:cubicBezTo>
                    <a:cubicBezTo>
                      <a:pt x="132" y="619"/>
                      <a:pt x="146" y="655"/>
                      <a:pt x="175" y="679"/>
                    </a:cubicBezTo>
                    <a:cubicBezTo>
                      <a:pt x="206" y="705"/>
                      <a:pt x="256" y="718"/>
                      <a:pt x="325" y="718"/>
                    </a:cubicBezTo>
                    <a:cubicBezTo>
                      <a:pt x="372" y="718"/>
                      <a:pt x="415" y="711"/>
                      <a:pt x="456" y="700"/>
                    </a:cubicBezTo>
                    <a:lnTo>
                      <a:pt x="456" y="3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7" name="Freeform 11"/>
              <p:cNvSpPr>
                <a:spLocks noEditPoints="1"/>
              </p:cNvSpPr>
              <p:nvPr/>
            </p:nvSpPr>
            <p:spPr bwMode="gray">
              <a:xfrm>
                <a:off x="1662" y="2598"/>
                <a:ext cx="119" cy="227"/>
              </a:xfrm>
              <a:custGeom>
                <a:avLst/>
                <a:gdLst>
                  <a:gd name="T0" fmla="*/ 129 w 592"/>
                  <a:gd name="T1" fmla="*/ 742 h 1136"/>
                  <a:gd name="T2" fmla="*/ 129 w 592"/>
                  <a:gd name="T3" fmla="*/ 1136 h 1136"/>
                  <a:gd name="T4" fmla="*/ 0 w 592"/>
                  <a:gd name="T5" fmla="*/ 1136 h 1136"/>
                  <a:gd name="T6" fmla="*/ 0 w 592"/>
                  <a:gd name="T7" fmla="*/ 30 h 1136"/>
                  <a:gd name="T8" fmla="*/ 260 w 592"/>
                  <a:gd name="T9" fmla="*/ 0 h 1136"/>
                  <a:gd name="T10" fmla="*/ 528 w 592"/>
                  <a:gd name="T11" fmla="*/ 118 h 1136"/>
                  <a:gd name="T12" fmla="*/ 592 w 592"/>
                  <a:gd name="T13" fmla="*/ 396 h 1136"/>
                  <a:gd name="T14" fmla="*/ 511 w 592"/>
                  <a:gd name="T15" fmla="*/ 691 h 1136"/>
                  <a:gd name="T16" fmla="*/ 287 w 592"/>
                  <a:gd name="T17" fmla="*/ 795 h 1136"/>
                  <a:gd name="T18" fmla="*/ 180 w 592"/>
                  <a:gd name="T19" fmla="*/ 775 h 1136"/>
                  <a:gd name="T20" fmla="*/ 129 w 592"/>
                  <a:gd name="T21" fmla="*/ 742 h 1136"/>
                  <a:gd name="T22" fmla="*/ 129 w 592"/>
                  <a:gd name="T23" fmla="*/ 653 h 1136"/>
                  <a:gd name="T24" fmla="*/ 272 w 592"/>
                  <a:gd name="T25" fmla="*/ 718 h 1136"/>
                  <a:gd name="T26" fmla="*/ 418 w 592"/>
                  <a:gd name="T27" fmla="*/ 618 h 1136"/>
                  <a:gd name="T28" fmla="*/ 461 w 592"/>
                  <a:gd name="T29" fmla="*/ 395 h 1136"/>
                  <a:gd name="T30" fmla="*/ 403 w 592"/>
                  <a:gd name="T31" fmla="*/ 147 h 1136"/>
                  <a:gd name="T32" fmla="*/ 241 w 592"/>
                  <a:gd name="T33" fmla="*/ 78 h 1136"/>
                  <a:gd name="T34" fmla="*/ 129 w 592"/>
                  <a:gd name="T35" fmla="*/ 87 h 1136"/>
                  <a:gd name="T36" fmla="*/ 129 w 592"/>
                  <a:gd name="T37" fmla="*/ 653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92" h="1136">
                    <a:moveTo>
                      <a:pt x="129" y="742"/>
                    </a:moveTo>
                    <a:cubicBezTo>
                      <a:pt x="129" y="1136"/>
                      <a:pt x="129" y="1136"/>
                      <a:pt x="129" y="1136"/>
                    </a:cubicBezTo>
                    <a:cubicBezTo>
                      <a:pt x="0" y="1136"/>
                      <a:pt x="0" y="1136"/>
                      <a:pt x="0" y="1136"/>
                    </a:cubicBezTo>
                    <a:cubicBezTo>
                      <a:pt x="0" y="30"/>
                      <a:pt x="0" y="30"/>
                      <a:pt x="0" y="30"/>
                    </a:cubicBezTo>
                    <a:cubicBezTo>
                      <a:pt x="89" y="10"/>
                      <a:pt x="175" y="0"/>
                      <a:pt x="260" y="0"/>
                    </a:cubicBezTo>
                    <a:cubicBezTo>
                      <a:pt x="391" y="0"/>
                      <a:pt x="480" y="39"/>
                      <a:pt x="528" y="118"/>
                    </a:cubicBezTo>
                    <a:cubicBezTo>
                      <a:pt x="571" y="188"/>
                      <a:pt x="592" y="281"/>
                      <a:pt x="592" y="396"/>
                    </a:cubicBezTo>
                    <a:cubicBezTo>
                      <a:pt x="592" y="518"/>
                      <a:pt x="565" y="616"/>
                      <a:pt x="511" y="691"/>
                    </a:cubicBezTo>
                    <a:cubicBezTo>
                      <a:pt x="460" y="761"/>
                      <a:pt x="385" y="795"/>
                      <a:pt x="287" y="795"/>
                    </a:cubicBezTo>
                    <a:cubicBezTo>
                      <a:pt x="245" y="795"/>
                      <a:pt x="209" y="789"/>
                      <a:pt x="180" y="775"/>
                    </a:cubicBezTo>
                    <a:cubicBezTo>
                      <a:pt x="166" y="769"/>
                      <a:pt x="149" y="758"/>
                      <a:pt x="129" y="742"/>
                    </a:cubicBezTo>
                    <a:moveTo>
                      <a:pt x="129" y="653"/>
                    </a:moveTo>
                    <a:cubicBezTo>
                      <a:pt x="172" y="696"/>
                      <a:pt x="220" y="718"/>
                      <a:pt x="272" y="718"/>
                    </a:cubicBezTo>
                    <a:cubicBezTo>
                      <a:pt x="338" y="718"/>
                      <a:pt x="387" y="684"/>
                      <a:pt x="418" y="618"/>
                    </a:cubicBezTo>
                    <a:cubicBezTo>
                      <a:pt x="447" y="557"/>
                      <a:pt x="461" y="483"/>
                      <a:pt x="461" y="395"/>
                    </a:cubicBezTo>
                    <a:cubicBezTo>
                      <a:pt x="461" y="284"/>
                      <a:pt x="442" y="202"/>
                      <a:pt x="403" y="147"/>
                    </a:cubicBezTo>
                    <a:cubicBezTo>
                      <a:pt x="372" y="101"/>
                      <a:pt x="318" y="78"/>
                      <a:pt x="241" y="78"/>
                    </a:cubicBezTo>
                    <a:cubicBezTo>
                      <a:pt x="207" y="78"/>
                      <a:pt x="170" y="81"/>
                      <a:pt x="129" y="87"/>
                    </a:cubicBezTo>
                    <a:lnTo>
                      <a:pt x="129" y="6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8" name="Freeform 12"/>
              <p:cNvSpPr>
                <a:spLocks noEditPoints="1"/>
              </p:cNvSpPr>
              <p:nvPr/>
            </p:nvSpPr>
            <p:spPr bwMode="gray">
              <a:xfrm>
                <a:off x="1816" y="2547"/>
                <a:ext cx="32" cy="206"/>
              </a:xfrm>
              <a:custGeom>
                <a:avLst/>
                <a:gdLst>
                  <a:gd name="T0" fmla="*/ 78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1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5 w 157"/>
                  <a:gd name="T15" fmla="*/ 20 h 1031"/>
                  <a:gd name="T16" fmla="*/ 78 w 157"/>
                  <a:gd name="T17" fmla="*/ 0 h 1031"/>
                  <a:gd name="T18" fmla="*/ 15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5 w 157"/>
                  <a:gd name="T25" fmla="*/ 1031 h 1031"/>
                  <a:gd name="T26" fmla="*/ 15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8" y="0"/>
                    </a:moveTo>
                    <a:cubicBezTo>
                      <a:pt x="102" y="0"/>
                      <a:pt x="121" y="9"/>
                      <a:pt x="137" y="26"/>
                    </a:cubicBezTo>
                    <a:cubicBezTo>
                      <a:pt x="150" y="42"/>
                      <a:pt x="157" y="59"/>
                      <a:pt x="157" y="79"/>
                    </a:cubicBezTo>
                    <a:cubicBezTo>
                      <a:pt x="157" y="103"/>
                      <a:pt x="148" y="123"/>
                      <a:pt x="131" y="139"/>
                    </a:cubicBezTo>
                    <a:cubicBezTo>
                      <a:pt x="116" y="152"/>
                      <a:pt x="99" y="159"/>
                      <a:pt x="78" y="159"/>
                    </a:cubicBezTo>
                    <a:cubicBezTo>
                      <a:pt x="54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8" y="37"/>
                      <a:pt x="25" y="20"/>
                    </a:cubicBezTo>
                    <a:cubicBezTo>
                      <a:pt x="40" y="7"/>
                      <a:pt x="58" y="0"/>
                      <a:pt x="78" y="0"/>
                    </a:cubicBezTo>
                    <a:moveTo>
                      <a:pt x="15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5" y="1031"/>
                      <a:pt x="15" y="1031"/>
                      <a:pt x="15" y="1031"/>
                    </a:cubicBezTo>
                    <a:lnTo>
                      <a:pt x="15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29" name="Freeform 13"/>
              <p:cNvSpPr>
                <a:spLocks/>
              </p:cNvSpPr>
              <p:nvPr/>
            </p:nvSpPr>
            <p:spPr bwMode="gray">
              <a:xfrm>
                <a:off x="1894" y="2598"/>
                <a:ext cx="114" cy="155"/>
              </a:xfrm>
              <a:custGeom>
                <a:avLst/>
                <a:gdLst>
                  <a:gd name="T0" fmla="*/ 0 w 573"/>
                  <a:gd name="T1" fmla="*/ 775 h 775"/>
                  <a:gd name="T2" fmla="*/ 0 w 573"/>
                  <a:gd name="T3" fmla="*/ 30 h 775"/>
                  <a:gd name="T4" fmla="*/ 302 w 573"/>
                  <a:gd name="T5" fmla="*/ 0 h 775"/>
                  <a:gd name="T6" fmla="*/ 550 w 573"/>
                  <a:gd name="T7" fmla="*/ 119 h 775"/>
                  <a:gd name="T8" fmla="*/ 573 w 573"/>
                  <a:gd name="T9" fmla="*/ 312 h 775"/>
                  <a:gd name="T10" fmla="*/ 573 w 573"/>
                  <a:gd name="T11" fmla="*/ 775 h 775"/>
                  <a:gd name="T12" fmla="*/ 444 w 573"/>
                  <a:gd name="T13" fmla="*/ 775 h 775"/>
                  <a:gd name="T14" fmla="*/ 444 w 573"/>
                  <a:gd name="T15" fmla="*/ 320 h 775"/>
                  <a:gd name="T16" fmla="*/ 421 w 573"/>
                  <a:gd name="T17" fmla="*/ 140 h 775"/>
                  <a:gd name="T18" fmla="*/ 290 w 573"/>
                  <a:gd name="T19" fmla="*/ 78 h 775"/>
                  <a:gd name="T20" fmla="*/ 130 w 573"/>
                  <a:gd name="T21" fmla="*/ 94 h 775"/>
                  <a:gd name="T22" fmla="*/ 130 w 573"/>
                  <a:gd name="T23" fmla="*/ 775 h 775"/>
                  <a:gd name="T24" fmla="*/ 0 w 573"/>
                  <a:gd name="T25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573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20" y="10"/>
                      <a:pt x="220" y="0"/>
                      <a:pt x="302" y="0"/>
                    </a:cubicBezTo>
                    <a:cubicBezTo>
                      <a:pt x="434" y="0"/>
                      <a:pt x="516" y="39"/>
                      <a:pt x="550" y="119"/>
                    </a:cubicBezTo>
                    <a:cubicBezTo>
                      <a:pt x="565" y="155"/>
                      <a:pt x="573" y="220"/>
                      <a:pt x="573" y="312"/>
                    </a:cubicBezTo>
                    <a:cubicBezTo>
                      <a:pt x="573" y="775"/>
                      <a:pt x="573" y="775"/>
                      <a:pt x="573" y="775"/>
                    </a:cubicBezTo>
                    <a:cubicBezTo>
                      <a:pt x="444" y="775"/>
                      <a:pt x="444" y="775"/>
                      <a:pt x="444" y="775"/>
                    </a:cubicBezTo>
                    <a:cubicBezTo>
                      <a:pt x="444" y="320"/>
                      <a:pt x="444" y="320"/>
                      <a:pt x="444" y="320"/>
                    </a:cubicBezTo>
                    <a:cubicBezTo>
                      <a:pt x="444" y="230"/>
                      <a:pt x="436" y="171"/>
                      <a:pt x="421" y="140"/>
                    </a:cubicBezTo>
                    <a:cubicBezTo>
                      <a:pt x="400" y="99"/>
                      <a:pt x="356" y="78"/>
                      <a:pt x="290" y="78"/>
                    </a:cubicBezTo>
                    <a:cubicBezTo>
                      <a:pt x="237" y="78"/>
                      <a:pt x="184" y="83"/>
                      <a:pt x="130" y="94"/>
                    </a:cubicBezTo>
                    <a:cubicBezTo>
                      <a:pt x="130" y="775"/>
                      <a:pt x="130" y="775"/>
                      <a:pt x="130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0" name="Freeform 14"/>
              <p:cNvSpPr>
                <a:spLocks noEditPoints="1"/>
              </p:cNvSpPr>
              <p:nvPr/>
            </p:nvSpPr>
            <p:spPr bwMode="gray">
              <a:xfrm>
                <a:off x="2044" y="2598"/>
                <a:ext cx="119" cy="229"/>
              </a:xfrm>
              <a:custGeom>
                <a:avLst/>
                <a:gdLst>
                  <a:gd name="T0" fmla="*/ 466 w 595"/>
                  <a:gd name="T1" fmla="*/ 707 h 1147"/>
                  <a:gd name="T2" fmla="*/ 418 w 595"/>
                  <a:gd name="T3" fmla="*/ 752 h 1147"/>
                  <a:gd name="T4" fmla="*/ 268 w 595"/>
                  <a:gd name="T5" fmla="*/ 795 h 1147"/>
                  <a:gd name="T6" fmla="*/ 102 w 595"/>
                  <a:gd name="T7" fmla="*/ 740 h 1147"/>
                  <a:gd name="T8" fmla="*/ 0 w 595"/>
                  <a:gd name="T9" fmla="*/ 433 h 1147"/>
                  <a:gd name="T10" fmla="*/ 75 w 595"/>
                  <a:gd name="T11" fmla="*/ 137 h 1147"/>
                  <a:gd name="T12" fmla="*/ 356 w 595"/>
                  <a:gd name="T13" fmla="*/ 0 h 1147"/>
                  <a:gd name="T14" fmla="*/ 595 w 595"/>
                  <a:gd name="T15" fmla="*/ 30 h 1147"/>
                  <a:gd name="T16" fmla="*/ 595 w 595"/>
                  <a:gd name="T17" fmla="*/ 628 h 1147"/>
                  <a:gd name="T18" fmla="*/ 580 w 595"/>
                  <a:gd name="T19" fmla="*/ 881 h 1147"/>
                  <a:gd name="T20" fmla="*/ 441 w 595"/>
                  <a:gd name="T21" fmla="*/ 1099 h 1147"/>
                  <a:gd name="T22" fmla="*/ 200 w 595"/>
                  <a:gd name="T23" fmla="*/ 1147 h 1147"/>
                  <a:gd name="T24" fmla="*/ 103 w 595"/>
                  <a:gd name="T25" fmla="*/ 1141 h 1147"/>
                  <a:gd name="T26" fmla="*/ 103 w 595"/>
                  <a:gd name="T27" fmla="*/ 1064 h 1147"/>
                  <a:gd name="T28" fmla="*/ 199 w 595"/>
                  <a:gd name="T29" fmla="*/ 1069 h 1147"/>
                  <a:gd name="T30" fmla="*/ 357 w 595"/>
                  <a:gd name="T31" fmla="*/ 1041 h 1147"/>
                  <a:gd name="T32" fmla="*/ 454 w 595"/>
                  <a:gd name="T33" fmla="*/ 896 h 1147"/>
                  <a:gd name="T34" fmla="*/ 466 w 595"/>
                  <a:gd name="T35" fmla="*/ 748 h 1147"/>
                  <a:gd name="T36" fmla="*/ 466 w 595"/>
                  <a:gd name="T37" fmla="*/ 707 h 1147"/>
                  <a:gd name="T38" fmla="*/ 466 w 595"/>
                  <a:gd name="T39" fmla="*/ 85 h 1147"/>
                  <a:gd name="T40" fmla="*/ 369 w 595"/>
                  <a:gd name="T41" fmla="*/ 78 h 1147"/>
                  <a:gd name="T42" fmla="*/ 242 w 595"/>
                  <a:gd name="T43" fmla="*/ 111 h 1147"/>
                  <a:gd name="T44" fmla="*/ 159 w 595"/>
                  <a:gd name="T45" fmla="*/ 244 h 1147"/>
                  <a:gd name="T46" fmla="*/ 132 w 595"/>
                  <a:gd name="T47" fmla="*/ 438 h 1147"/>
                  <a:gd name="T48" fmla="*/ 183 w 595"/>
                  <a:gd name="T49" fmla="*/ 662 h 1147"/>
                  <a:gd name="T50" fmla="*/ 286 w 595"/>
                  <a:gd name="T51" fmla="*/ 718 h 1147"/>
                  <a:gd name="T52" fmla="*/ 388 w 595"/>
                  <a:gd name="T53" fmla="*/ 683 h 1147"/>
                  <a:gd name="T54" fmla="*/ 455 w 595"/>
                  <a:gd name="T55" fmla="*/ 592 h 1147"/>
                  <a:gd name="T56" fmla="*/ 466 w 595"/>
                  <a:gd name="T57" fmla="*/ 505 h 1147"/>
                  <a:gd name="T58" fmla="*/ 466 w 595"/>
                  <a:gd name="T59" fmla="*/ 85 h 1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</a:cxnLst>
                <a:rect l="0" t="0" r="r" b="b"/>
                <a:pathLst>
                  <a:path w="595" h="1147">
                    <a:moveTo>
                      <a:pt x="466" y="707"/>
                    </a:moveTo>
                    <a:cubicBezTo>
                      <a:pt x="446" y="728"/>
                      <a:pt x="430" y="743"/>
                      <a:pt x="418" y="752"/>
                    </a:cubicBezTo>
                    <a:cubicBezTo>
                      <a:pt x="378" y="781"/>
                      <a:pt x="329" y="795"/>
                      <a:pt x="268" y="795"/>
                    </a:cubicBezTo>
                    <a:cubicBezTo>
                      <a:pt x="201" y="795"/>
                      <a:pt x="146" y="777"/>
                      <a:pt x="102" y="740"/>
                    </a:cubicBezTo>
                    <a:cubicBezTo>
                      <a:pt x="34" y="683"/>
                      <a:pt x="0" y="581"/>
                      <a:pt x="0" y="433"/>
                    </a:cubicBezTo>
                    <a:cubicBezTo>
                      <a:pt x="0" y="313"/>
                      <a:pt x="25" y="215"/>
                      <a:pt x="75" y="137"/>
                    </a:cubicBezTo>
                    <a:cubicBezTo>
                      <a:pt x="133" y="46"/>
                      <a:pt x="226" y="0"/>
                      <a:pt x="356" y="0"/>
                    </a:cubicBezTo>
                    <a:cubicBezTo>
                      <a:pt x="433" y="0"/>
                      <a:pt x="513" y="10"/>
                      <a:pt x="595" y="30"/>
                    </a:cubicBezTo>
                    <a:cubicBezTo>
                      <a:pt x="595" y="628"/>
                      <a:pt x="595" y="628"/>
                      <a:pt x="595" y="628"/>
                    </a:cubicBezTo>
                    <a:cubicBezTo>
                      <a:pt x="595" y="739"/>
                      <a:pt x="590" y="823"/>
                      <a:pt x="580" y="881"/>
                    </a:cubicBezTo>
                    <a:cubicBezTo>
                      <a:pt x="563" y="986"/>
                      <a:pt x="516" y="1059"/>
                      <a:pt x="441" y="1099"/>
                    </a:cubicBezTo>
                    <a:cubicBezTo>
                      <a:pt x="380" y="1131"/>
                      <a:pt x="299" y="1147"/>
                      <a:pt x="200" y="1147"/>
                    </a:cubicBezTo>
                    <a:cubicBezTo>
                      <a:pt x="172" y="1147"/>
                      <a:pt x="140" y="1145"/>
                      <a:pt x="103" y="1141"/>
                    </a:cubicBezTo>
                    <a:cubicBezTo>
                      <a:pt x="103" y="1064"/>
                      <a:pt x="103" y="1064"/>
                      <a:pt x="103" y="1064"/>
                    </a:cubicBezTo>
                    <a:cubicBezTo>
                      <a:pt x="136" y="1068"/>
                      <a:pt x="168" y="1069"/>
                      <a:pt x="199" y="1069"/>
                    </a:cubicBezTo>
                    <a:cubicBezTo>
                      <a:pt x="270" y="1069"/>
                      <a:pt x="322" y="1060"/>
                      <a:pt x="357" y="1041"/>
                    </a:cubicBezTo>
                    <a:cubicBezTo>
                      <a:pt x="408" y="1014"/>
                      <a:pt x="440" y="966"/>
                      <a:pt x="454" y="896"/>
                    </a:cubicBezTo>
                    <a:cubicBezTo>
                      <a:pt x="462" y="857"/>
                      <a:pt x="466" y="808"/>
                      <a:pt x="466" y="748"/>
                    </a:cubicBezTo>
                    <a:lnTo>
                      <a:pt x="466" y="707"/>
                    </a:lnTo>
                    <a:close/>
                    <a:moveTo>
                      <a:pt x="466" y="85"/>
                    </a:moveTo>
                    <a:cubicBezTo>
                      <a:pt x="430" y="80"/>
                      <a:pt x="398" y="78"/>
                      <a:pt x="369" y="78"/>
                    </a:cubicBezTo>
                    <a:cubicBezTo>
                      <a:pt x="315" y="78"/>
                      <a:pt x="272" y="89"/>
                      <a:pt x="242" y="111"/>
                    </a:cubicBezTo>
                    <a:cubicBezTo>
                      <a:pt x="207" y="136"/>
                      <a:pt x="179" y="180"/>
                      <a:pt x="159" y="244"/>
                    </a:cubicBezTo>
                    <a:cubicBezTo>
                      <a:pt x="141" y="299"/>
                      <a:pt x="132" y="364"/>
                      <a:pt x="132" y="438"/>
                    </a:cubicBezTo>
                    <a:cubicBezTo>
                      <a:pt x="132" y="540"/>
                      <a:pt x="149" y="615"/>
                      <a:pt x="183" y="662"/>
                    </a:cubicBezTo>
                    <a:cubicBezTo>
                      <a:pt x="209" y="699"/>
                      <a:pt x="243" y="718"/>
                      <a:pt x="286" y="718"/>
                    </a:cubicBezTo>
                    <a:cubicBezTo>
                      <a:pt x="323" y="718"/>
                      <a:pt x="357" y="706"/>
                      <a:pt x="388" y="683"/>
                    </a:cubicBezTo>
                    <a:cubicBezTo>
                      <a:pt x="420" y="660"/>
                      <a:pt x="442" y="629"/>
                      <a:pt x="455" y="592"/>
                    </a:cubicBezTo>
                    <a:cubicBezTo>
                      <a:pt x="462" y="572"/>
                      <a:pt x="466" y="543"/>
                      <a:pt x="466" y="505"/>
                    </a:cubicBezTo>
                    <a:lnTo>
                      <a:pt x="466" y="8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1" name="Freeform 15"/>
              <p:cNvSpPr>
                <a:spLocks/>
              </p:cNvSpPr>
              <p:nvPr/>
            </p:nvSpPr>
            <p:spPr bwMode="gray">
              <a:xfrm>
                <a:off x="228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5 w 332"/>
                  <a:gd name="T17" fmla="*/ 873 h 958"/>
                  <a:gd name="T18" fmla="*/ 290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3 w 332"/>
                  <a:gd name="T25" fmla="*/ 958 h 958"/>
                  <a:gd name="T26" fmla="*/ 132 w 332"/>
                  <a:gd name="T27" fmla="*/ 945 h 958"/>
                  <a:gd name="T28" fmla="*/ 12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9" y="858"/>
                      <a:pt x="203" y="869"/>
                      <a:pt x="235" y="873"/>
                    </a:cubicBezTo>
                    <a:cubicBezTo>
                      <a:pt x="245" y="875"/>
                      <a:pt x="264" y="875"/>
                      <a:pt x="290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3" y="958"/>
                      <a:pt x="263" y="958"/>
                      <a:pt x="263" y="958"/>
                    </a:cubicBezTo>
                    <a:cubicBezTo>
                      <a:pt x="207" y="958"/>
                      <a:pt x="164" y="953"/>
                      <a:pt x="132" y="945"/>
                    </a:cubicBezTo>
                    <a:cubicBezTo>
                      <a:pt x="67" y="927"/>
                      <a:pt x="27" y="884"/>
                      <a:pt x="12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2" name="Freeform 16"/>
              <p:cNvSpPr>
                <a:spLocks noEditPoints="1"/>
              </p:cNvSpPr>
              <p:nvPr/>
            </p:nvSpPr>
            <p:spPr bwMode="gray">
              <a:xfrm>
                <a:off x="2374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6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6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3" name="Freeform 17"/>
              <p:cNvSpPr>
                <a:spLocks/>
              </p:cNvSpPr>
              <p:nvPr/>
            </p:nvSpPr>
            <p:spPr bwMode="gray">
              <a:xfrm>
                <a:off x="2538" y="2598"/>
                <a:ext cx="195" cy="155"/>
              </a:xfrm>
              <a:custGeom>
                <a:avLst/>
                <a:gdLst>
                  <a:gd name="T0" fmla="*/ 0 w 974"/>
                  <a:gd name="T1" fmla="*/ 775 h 775"/>
                  <a:gd name="T2" fmla="*/ 0 w 974"/>
                  <a:gd name="T3" fmla="*/ 30 h 775"/>
                  <a:gd name="T4" fmla="*/ 278 w 974"/>
                  <a:gd name="T5" fmla="*/ 0 h 775"/>
                  <a:gd name="T6" fmla="*/ 480 w 974"/>
                  <a:gd name="T7" fmla="*/ 49 h 775"/>
                  <a:gd name="T8" fmla="*/ 722 w 974"/>
                  <a:gd name="T9" fmla="*/ 0 h 775"/>
                  <a:gd name="T10" fmla="*/ 952 w 974"/>
                  <a:gd name="T11" fmla="*/ 119 h 775"/>
                  <a:gd name="T12" fmla="*/ 974 w 974"/>
                  <a:gd name="T13" fmla="*/ 312 h 775"/>
                  <a:gd name="T14" fmla="*/ 974 w 974"/>
                  <a:gd name="T15" fmla="*/ 775 h 775"/>
                  <a:gd name="T16" fmla="*/ 845 w 974"/>
                  <a:gd name="T17" fmla="*/ 775 h 775"/>
                  <a:gd name="T18" fmla="*/ 845 w 974"/>
                  <a:gd name="T19" fmla="*/ 320 h 775"/>
                  <a:gd name="T20" fmla="*/ 824 w 974"/>
                  <a:gd name="T21" fmla="*/ 141 h 775"/>
                  <a:gd name="T22" fmla="*/ 705 w 974"/>
                  <a:gd name="T23" fmla="*/ 78 h 775"/>
                  <a:gd name="T24" fmla="*/ 551 w 974"/>
                  <a:gd name="T25" fmla="*/ 113 h 775"/>
                  <a:gd name="T26" fmla="*/ 551 w 974"/>
                  <a:gd name="T27" fmla="*/ 775 h 775"/>
                  <a:gd name="T28" fmla="*/ 422 w 974"/>
                  <a:gd name="T29" fmla="*/ 775 h 775"/>
                  <a:gd name="T30" fmla="*/ 422 w 974"/>
                  <a:gd name="T31" fmla="*/ 314 h 775"/>
                  <a:gd name="T32" fmla="*/ 401 w 974"/>
                  <a:gd name="T33" fmla="*/ 141 h 775"/>
                  <a:gd name="T34" fmla="*/ 278 w 974"/>
                  <a:gd name="T35" fmla="*/ 78 h 775"/>
                  <a:gd name="T36" fmla="*/ 128 w 974"/>
                  <a:gd name="T37" fmla="*/ 94 h 775"/>
                  <a:gd name="T38" fmla="*/ 128 w 974"/>
                  <a:gd name="T39" fmla="*/ 775 h 775"/>
                  <a:gd name="T40" fmla="*/ 0 w 974"/>
                  <a:gd name="T41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974" h="775">
                    <a:moveTo>
                      <a:pt x="0" y="775"/>
                    </a:moveTo>
                    <a:cubicBezTo>
                      <a:pt x="0" y="30"/>
                      <a:pt x="0" y="30"/>
                      <a:pt x="0" y="30"/>
                    </a:cubicBezTo>
                    <a:cubicBezTo>
                      <a:pt x="117" y="10"/>
                      <a:pt x="210" y="0"/>
                      <a:pt x="278" y="0"/>
                    </a:cubicBezTo>
                    <a:cubicBezTo>
                      <a:pt x="367" y="0"/>
                      <a:pt x="435" y="16"/>
                      <a:pt x="480" y="49"/>
                    </a:cubicBezTo>
                    <a:cubicBezTo>
                      <a:pt x="561" y="16"/>
                      <a:pt x="642" y="0"/>
                      <a:pt x="722" y="0"/>
                    </a:cubicBezTo>
                    <a:cubicBezTo>
                      <a:pt x="843" y="0"/>
                      <a:pt x="920" y="40"/>
                      <a:pt x="952" y="119"/>
                    </a:cubicBezTo>
                    <a:cubicBezTo>
                      <a:pt x="967" y="156"/>
                      <a:pt x="974" y="220"/>
                      <a:pt x="974" y="312"/>
                    </a:cubicBezTo>
                    <a:cubicBezTo>
                      <a:pt x="974" y="775"/>
                      <a:pt x="974" y="775"/>
                      <a:pt x="974" y="775"/>
                    </a:cubicBezTo>
                    <a:cubicBezTo>
                      <a:pt x="845" y="775"/>
                      <a:pt x="845" y="775"/>
                      <a:pt x="845" y="775"/>
                    </a:cubicBezTo>
                    <a:cubicBezTo>
                      <a:pt x="845" y="320"/>
                      <a:pt x="845" y="320"/>
                      <a:pt x="845" y="320"/>
                    </a:cubicBezTo>
                    <a:cubicBezTo>
                      <a:pt x="845" y="231"/>
                      <a:pt x="838" y="172"/>
                      <a:pt x="824" y="141"/>
                    </a:cubicBezTo>
                    <a:cubicBezTo>
                      <a:pt x="805" y="99"/>
                      <a:pt x="765" y="78"/>
                      <a:pt x="705" y="78"/>
                    </a:cubicBezTo>
                    <a:cubicBezTo>
                      <a:pt x="654" y="78"/>
                      <a:pt x="603" y="90"/>
                      <a:pt x="551" y="113"/>
                    </a:cubicBezTo>
                    <a:cubicBezTo>
                      <a:pt x="551" y="775"/>
                      <a:pt x="551" y="775"/>
                      <a:pt x="551" y="775"/>
                    </a:cubicBezTo>
                    <a:cubicBezTo>
                      <a:pt x="422" y="775"/>
                      <a:pt x="422" y="775"/>
                      <a:pt x="422" y="775"/>
                    </a:cubicBezTo>
                    <a:cubicBezTo>
                      <a:pt x="422" y="314"/>
                      <a:pt x="422" y="314"/>
                      <a:pt x="422" y="314"/>
                    </a:cubicBezTo>
                    <a:cubicBezTo>
                      <a:pt x="422" y="229"/>
                      <a:pt x="415" y="171"/>
                      <a:pt x="401" y="141"/>
                    </a:cubicBezTo>
                    <a:cubicBezTo>
                      <a:pt x="382" y="99"/>
                      <a:pt x="341" y="78"/>
                      <a:pt x="278" y="78"/>
                    </a:cubicBezTo>
                    <a:cubicBezTo>
                      <a:pt x="231" y="78"/>
                      <a:pt x="181" y="83"/>
                      <a:pt x="128" y="94"/>
                    </a:cubicBezTo>
                    <a:cubicBezTo>
                      <a:pt x="128" y="775"/>
                      <a:pt x="128" y="775"/>
                      <a:pt x="128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4" name="Freeform 18"/>
              <p:cNvSpPr>
                <a:spLocks noEditPoints="1"/>
              </p:cNvSpPr>
              <p:nvPr/>
            </p:nvSpPr>
            <p:spPr bwMode="gray">
              <a:xfrm>
                <a:off x="2768" y="2598"/>
                <a:ext cx="127" cy="159"/>
              </a:xfrm>
              <a:custGeom>
                <a:avLst/>
                <a:gdLst>
                  <a:gd name="T0" fmla="*/ 318 w 635"/>
                  <a:gd name="T1" fmla="*/ 0 h 795"/>
                  <a:gd name="T2" fmla="*/ 559 w 635"/>
                  <a:gd name="T3" fmla="*/ 107 h 795"/>
                  <a:gd name="T4" fmla="*/ 635 w 635"/>
                  <a:gd name="T5" fmla="*/ 398 h 795"/>
                  <a:gd name="T6" fmla="*/ 559 w 635"/>
                  <a:gd name="T7" fmla="*/ 688 h 795"/>
                  <a:gd name="T8" fmla="*/ 319 w 635"/>
                  <a:gd name="T9" fmla="*/ 795 h 795"/>
                  <a:gd name="T10" fmla="*/ 0 w 635"/>
                  <a:gd name="T11" fmla="*/ 393 h 795"/>
                  <a:gd name="T12" fmla="*/ 77 w 635"/>
                  <a:gd name="T13" fmla="*/ 107 h 795"/>
                  <a:gd name="T14" fmla="*/ 318 w 635"/>
                  <a:gd name="T15" fmla="*/ 0 h 795"/>
                  <a:gd name="T16" fmla="*/ 318 w 635"/>
                  <a:gd name="T17" fmla="*/ 78 h 795"/>
                  <a:gd name="T18" fmla="*/ 167 w 635"/>
                  <a:gd name="T19" fmla="*/ 176 h 795"/>
                  <a:gd name="T20" fmla="*/ 132 w 635"/>
                  <a:gd name="T21" fmla="*/ 394 h 795"/>
                  <a:gd name="T22" fmla="*/ 167 w 635"/>
                  <a:gd name="T23" fmla="*/ 619 h 795"/>
                  <a:gd name="T24" fmla="*/ 318 w 635"/>
                  <a:gd name="T25" fmla="*/ 718 h 795"/>
                  <a:gd name="T26" fmla="*/ 468 w 635"/>
                  <a:gd name="T27" fmla="*/ 619 h 795"/>
                  <a:gd name="T28" fmla="*/ 503 w 635"/>
                  <a:gd name="T29" fmla="*/ 398 h 795"/>
                  <a:gd name="T30" fmla="*/ 468 w 635"/>
                  <a:gd name="T31" fmla="*/ 176 h 795"/>
                  <a:gd name="T32" fmla="*/ 318 w 635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5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5" y="273"/>
                      <a:pt x="635" y="398"/>
                    </a:cubicBezTo>
                    <a:cubicBezTo>
                      <a:pt x="635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9" y="795"/>
                    </a:cubicBezTo>
                    <a:cubicBezTo>
                      <a:pt x="107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7" y="107"/>
                    </a:cubicBezTo>
                    <a:cubicBezTo>
                      <a:pt x="129" y="36"/>
                      <a:pt x="209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5" name="Freeform 19"/>
              <p:cNvSpPr>
                <a:spLocks/>
              </p:cNvSpPr>
              <p:nvPr/>
            </p:nvSpPr>
            <p:spPr bwMode="gray">
              <a:xfrm>
                <a:off x="2934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4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6" name="Freeform 20"/>
              <p:cNvSpPr>
                <a:spLocks/>
              </p:cNvSpPr>
              <p:nvPr/>
            </p:nvSpPr>
            <p:spPr bwMode="gray">
              <a:xfrm>
                <a:off x="3028" y="2598"/>
                <a:ext cx="65" cy="155"/>
              </a:xfrm>
              <a:custGeom>
                <a:avLst/>
                <a:gdLst>
                  <a:gd name="T0" fmla="*/ 0 w 326"/>
                  <a:gd name="T1" fmla="*/ 775 h 775"/>
                  <a:gd name="T2" fmla="*/ 0 w 326"/>
                  <a:gd name="T3" fmla="*/ 33 h 775"/>
                  <a:gd name="T4" fmla="*/ 326 w 326"/>
                  <a:gd name="T5" fmla="*/ 0 h 775"/>
                  <a:gd name="T6" fmla="*/ 326 w 326"/>
                  <a:gd name="T7" fmla="*/ 81 h 775"/>
                  <a:gd name="T8" fmla="*/ 129 w 326"/>
                  <a:gd name="T9" fmla="*/ 94 h 775"/>
                  <a:gd name="T10" fmla="*/ 129 w 326"/>
                  <a:gd name="T11" fmla="*/ 775 h 775"/>
                  <a:gd name="T12" fmla="*/ 0 w 326"/>
                  <a:gd name="T13" fmla="*/ 775 h 7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326" h="775">
                    <a:moveTo>
                      <a:pt x="0" y="775"/>
                    </a:moveTo>
                    <a:cubicBezTo>
                      <a:pt x="0" y="33"/>
                      <a:pt x="0" y="33"/>
                      <a:pt x="0" y="33"/>
                    </a:cubicBezTo>
                    <a:cubicBezTo>
                      <a:pt x="99" y="12"/>
                      <a:pt x="207" y="1"/>
                      <a:pt x="326" y="0"/>
                    </a:cubicBezTo>
                    <a:cubicBezTo>
                      <a:pt x="326" y="81"/>
                      <a:pt x="326" y="81"/>
                      <a:pt x="326" y="81"/>
                    </a:cubicBezTo>
                    <a:cubicBezTo>
                      <a:pt x="253" y="81"/>
                      <a:pt x="188" y="86"/>
                      <a:pt x="129" y="94"/>
                    </a:cubicBezTo>
                    <a:cubicBezTo>
                      <a:pt x="129" y="775"/>
                      <a:pt x="129" y="775"/>
                      <a:pt x="129" y="775"/>
                    </a:cubicBezTo>
                    <a:lnTo>
                      <a:pt x="0" y="775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7" name="Freeform 21"/>
              <p:cNvSpPr>
                <a:spLocks noEditPoints="1"/>
              </p:cNvSpPr>
              <p:nvPr/>
            </p:nvSpPr>
            <p:spPr bwMode="gray">
              <a:xfrm>
                <a:off x="3110" y="2598"/>
                <a:ext cx="127" cy="159"/>
              </a:xfrm>
              <a:custGeom>
                <a:avLst/>
                <a:gdLst>
                  <a:gd name="T0" fmla="*/ 317 w 634"/>
                  <a:gd name="T1" fmla="*/ 0 h 795"/>
                  <a:gd name="T2" fmla="*/ 558 w 634"/>
                  <a:gd name="T3" fmla="*/ 107 h 795"/>
                  <a:gd name="T4" fmla="*/ 634 w 634"/>
                  <a:gd name="T5" fmla="*/ 398 h 795"/>
                  <a:gd name="T6" fmla="*/ 558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7 w 634"/>
                  <a:gd name="T15" fmla="*/ 0 h 795"/>
                  <a:gd name="T16" fmla="*/ 317 w 634"/>
                  <a:gd name="T17" fmla="*/ 78 h 795"/>
                  <a:gd name="T18" fmla="*/ 166 w 634"/>
                  <a:gd name="T19" fmla="*/ 176 h 795"/>
                  <a:gd name="T20" fmla="*/ 132 w 634"/>
                  <a:gd name="T21" fmla="*/ 394 h 795"/>
                  <a:gd name="T22" fmla="*/ 166 w 634"/>
                  <a:gd name="T23" fmla="*/ 619 h 795"/>
                  <a:gd name="T24" fmla="*/ 317 w 634"/>
                  <a:gd name="T25" fmla="*/ 718 h 795"/>
                  <a:gd name="T26" fmla="*/ 468 w 634"/>
                  <a:gd name="T27" fmla="*/ 619 h 795"/>
                  <a:gd name="T28" fmla="*/ 502 w 634"/>
                  <a:gd name="T29" fmla="*/ 398 h 795"/>
                  <a:gd name="T30" fmla="*/ 468 w 634"/>
                  <a:gd name="T31" fmla="*/ 176 h 795"/>
                  <a:gd name="T32" fmla="*/ 317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7" y="0"/>
                    </a:moveTo>
                    <a:cubicBezTo>
                      <a:pt x="425" y="0"/>
                      <a:pt x="505" y="36"/>
                      <a:pt x="558" y="107"/>
                    </a:cubicBezTo>
                    <a:cubicBezTo>
                      <a:pt x="608" y="176"/>
                      <a:pt x="634" y="273"/>
                      <a:pt x="634" y="398"/>
                    </a:cubicBezTo>
                    <a:cubicBezTo>
                      <a:pt x="634" y="521"/>
                      <a:pt x="608" y="618"/>
                      <a:pt x="558" y="688"/>
                    </a:cubicBezTo>
                    <a:cubicBezTo>
                      <a:pt x="506" y="760"/>
                      <a:pt x="426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5" y="176"/>
                      <a:pt x="76" y="107"/>
                    </a:cubicBezTo>
                    <a:cubicBezTo>
                      <a:pt x="128" y="36"/>
                      <a:pt x="209" y="0"/>
                      <a:pt x="317" y="0"/>
                    </a:cubicBezTo>
                    <a:moveTo>
                      <a:pt x="317" y="78"/>
                    </a:moveTo>
                    <a:cubicBezTo>
                      <a:pt x="244" y="78"/>
                      <a:pt x="194" y="110"/>
                      <a:pt x="166" y="176"/>
                    </a:cubicBezTo>
                    <a:cubicBezTo>
                      <a:pt x="143" y="230"/>
                      <a:pt x="132" y="303"/>
                      <a:pt x="132" y="394"/>
                    </a:cubicBezTo>
                    <a:cubicBezTo>
                      <a:pt x="132" y="490"/>
                      <a:pt x="143" y="565"/>
                      <a:pt x="166" y="619"/>
                    </a:cubicBezTo>
                    <a:cubicBezTo>
                      <a:pt x="194" y="685"/>
                      <a:pt x="244" y="718"/>
                      <a:pt x="317" y="718"/>
                    </a:cubicBezTo>
                    <a:cubicBezTo>
                      <a:pt x="390" y="718"/>
                      <a:pt x="440" y="685"/>
                      <a:pt x="468" y="619"/>
                    </a:cubicBezTo>
                    <a:cubicBezTo>
                      <a:pt x="490" y="565"/>
                      <a:pt x="502" y="491"/>
                      <a:pt x="502" y="398"/>
                    </a:cubicBezTo>
                    <a:cubicBezTo>
                      <a:pt x="502" y="302"/>
                      <a:pt x="490" y="228"/>
                      <a:pt x="468" y="176"/>
                    </a:cubicBezTo>
                    <a:cubicBezTo>
                      <a:pt x="439" y="110"/>
                      <a:pt x="389" y="78"/>
                      <a:pt x="317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8" name="Freeform 22"/>
              <p:cNvSpPr>
                <a:spLocks/>
              </p:cNvSpPr>
              <p:nvPr/>
            </p:nvSpPr>
            <p:spPr bwMode="gray">
              <a:xfrm>
                <a:off x="3253" y="2602"/>
                <a:ext cx="195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8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7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8" y="0"/>
                      <a:pt x="558" y="0"/>
                      <a:pt x="558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7" y="266"/>
                      <a:pt x="517" y="266"/>
                      <a:pt x="517" y="266"/>
                    </a:cubicBezTo>
                    <a:cubicBezTo>
                      <a:pt x="509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39" name="Freeform 23"/>
              <p:cNvSpPr>
                <a:spLocks/>
              </p:cNvSpPr>
              <p:nvPr/>
            </p:nvSpPr>
            <p:spPr bwMode="gray">
              <a:xfrm>
                <a:off x="3525" y="2602"/>
                <a:ext cx="194" cy="151"/>
              </a:xfrm>
              <a:custGeom>
                <a:avLst/>
                <a:gdLst>
                  <a:gd name="T0" fmla="*/ 213 w 971"/>
                  <a:gd name="T1" fmla="*/ 754 h 754"/>
                  <a:gd name="T2" fmla="*/ 0 w 971"/>
                  <a:gd name="T3" fmla="*/ 0 h 754"/>
                  <a:gd name="T4" fmla="*/ 130 w 971"/>
                  <a:gd name="T5" fmla="*/ 0 h 754"/>
                  <a:gd name="T6" fmla="*/ 290 w 971"/>
                  <a:gd name="T7" fmla="*/ 614 h 754"/>
                  <a:gd name="T8" fmla="*/ 431 w 971"/>
                  <a:gd name="T9" fmla="*/ 0 h 754"/>
                  <a:gd name="T10" fmla="*/ 559 w 971"/>
                  <a:gd name="T11" fmla="*/ 0 h 754"/>
                  <a:gd name="T12" fmla="*/ 706 w 971"/>
                  <a:gd name="T13" fmla="*/ 614 h 754"/>
                  <a:gd name="T14" fmla="*/ 866 w 971"/>
                  <a:gd name="T15" fmla="*/ 0 h 754"/>
                  <a:gd name="T16" fmla="*/ 971 w 971"/>
                  <a:gd name="T17" fmla="*/ 0 h 754"/>
                  <a:gd name="T18" fmla="*/ 758 w 971"/>
                  <a:gd name="T19" fmla="*/ 754 h 754"/>
                  <a:gd name="T20" fmla="*/ 631 w 971"/>
                  <a:gd name="T21" fmla="*/ 754 h 754"/>
                  <a:gd name="T22" fmla="*/ 518 w 971"/>
                  <a:gd name="T23" fmla="*/ 266 h 754"/>
                  <a:gd name="T24" fmla="*/ 489 w 971"/>
                  <a:gd name="T25" fmla="*/ 112 h 754"/>
                  <a:gd name="T26" fmla="*/ 460 w 971"/>
                  <a:gd name="T27" fmla="*/ 265 h 754"/>
                  <a:gd name="T28" fmla="*/ 347 w 971"/>
                  <a:gd name="T29" fmla="*/ 754 h 754"/>
                  <a:gd name="T30" fmla="*/ 213 w 971"/>
                  <a:gd name="T31" fmla="*/ 754 h 75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971" h="754">
                    <a:moveTo>
                      <a:pt x="213" y="754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30" y="0"/>
                      <a:pt x="130" y="0"/>
                      <a:pt x="130" y="0"/>
                    </a:cubicBezTo>
                    <a:cubicBezTo>
                      <a:pt x="290" y="614"/>
                      <a:pt x="290" y="614"/>
                      <a:pt x="290" y="614"/>
                    </a:cubicBezTo>
                    <a:cubicBezTo>
                      <a:pt x="431" y="0"/>
                      <a:pt x="431" y="0"/>
                      <a:pt x="431" y="0"/>
                    </a:cubicBezTo>
                    <a:cubicBezTo>
                      <a:pt x="559" y="0"/>
                      <a:pt x="559" y="0"/>
                      <a:pt x="559" y="0"/>
                    </a:cubicBezTo>
                    <a:cubicBezTo>
                      <a:pt x="706" y="614"/>
                      <a:pt x="706" y="614"/>
                      <a:pt x="706" y="614"/>
                    </a:cubicBezTo>
                    <a:cubicBezTo>
                      <a:pt x="866" y="0"/>
                      <a:pt x="866" y="0"/>
                      <a:pt x="866" y="0"/>
                    </a:cubicBezTo>
                    <a:cubicBezTo>
                      <a:pt x="971" y="0"/>
                      <a:pt x="971" y="0"/>
                      <a:pt x="971" y="0"/>
                    </a:cubicBezTo>
                    <a:cubicBezTo>
                      <a:pt x="758" y="754"/>
                      <a:pt x="758" y="754"/>
                      <a:pt x="758" y="754"/>
                    </a:cubicBezTo>
                    <a:cubicBezTo>
                      <a:pt x="631" y="754"/>
                      <a:pt x="631" y="754"/>
                      <a:pt x="631" y="754"/>
                    </a:cubicBezTo>
                    <a:cubicBezTo>
                      <a:pt x="518" y="266"/>
                      <a:pt x="518" y="266"/>
                      <a:pt x="518" y="266"/>
                    </a:cubicBezTo>
                    <a:cubicBezTo>
                      <a:pt x="510" y="231"/>
                      <a:pt x="500" y="180"/>
                      <a:pt x="489" y="112"/>
                    </a:cubicBezTo>
                    <a:cubicBezTo>
                      <a:pt x="481" y="166"/>
                      <a:pt x="471" y="217"/>
                      <a:pt x="460" y="265"/>
                    </a:cubicBezTo>
                    <a:cubicBezTo>
                      <a:pt x="347" y="754"/>
                      <a:pt x="347" y="754"/>
                      <a:pt x="347" y="754"/>
                    </a:cubicBezTo>
                    <a:lnTo>
                      <a:pt x="213" y="754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0" name="Freeform 24"/>
              <p:cNvSpPr>
                <a:spLocks noEditPoints="1"/>
              </p:cNvSpPr>
              <p:nvPr/>
            </p:nvSpPr>
            <p:spPr bwMode="gray">
              <a:xfrm>
                <a:off x="3745" y="2547"/>
                <a:ext cx="31" cy="206"/>
              </a:xfrm>
              <a:custGeom>
                <a:avLst/>
                <a:gdLst>
                  <a:gd name="T0" fmla="*/ 79 w 157"/>
                  <a:gd name="T1" fmla="*/ 0 h 1031"/>
                  <a:gd name="T2" fmla="*/ 137 w 157"/>
                  <a:gd name="T3" fmla="*/ 26 h 1031"/>
                  <a:gd name="T4" fmla="*/ 157 w 157"/>
                  <a:gd name="T5" fmla="*/ 79 h 1031"/>
                  <a:gd name="T6" fmla="*/ 132 w 157"/>
                  <a:gd name="T7" fmla="*/ 139 h 1031"/>
                  <a:gd name="T8" fmla="*/ 78 w 157"/>
                  <a:gd name="T9" fmla="*/ 159 h 1031"/>
                  <a:gd name="T10" fmla="*/ 20 w 157"/>
                  <a:gd name="T11" fmla="*/ 133 h 1031"/>
                  <a:gd name="T12" fmla="*/ 0 w 157"/>
                  <a:gd name="T13" fmla="*/ 78 h 1031"/>
                  <a:gd name="T14" fmla="*/ 26 w 157"/>
                  <a:gd name="T15" fmla="*/ 20 h 1031"/>
                  <a:gd name="T16" fmla="*/ 79 w 157"/>
                  <a:gd name="T17" fmla="*/ 0 h 1031"/>
                  <a:gd name="T18" fmla="*/ 16 w 157"/>
                  <a:gd name="T19" fmla="*/ 277 h 1031"/>
                  <a:gd name="T20" fmla="*/ 144 w 157"/>
                  <a:gd name="T21" fmla="*/ 277 h 1031"/>
                  <a:gd name="T22" fmla="*/ 144 w 157"/>
                  <a:gd name="T23" fmla="*/ 1031 h 1031"/>
                  <a:gd name="T24" fmla="*/ 16 w 157"/>
                  <a:gd name="T25" fmla="*/ 1031 h 1031"/>
                  <a:gd name="T26" fmla="*/ 16 w 157"/>
                  <a:gd name="T27" fmla="*/ 277 h 103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57" h="1031">
                    <a:moveTo>
                      <a:pt x="79" y="0"/>
                    </a:moveTo>
                    <a:cubicBezTo>
                      <a:pt x="102" y="0"/>
                      <a:pt x="122" y="9"/>
                      <a:pt x="137" y="26"/>
                    </a:cubicBezTo>
                    <a:cubicBezTo>
                      <a:pt x="151" y="42"/>
                      <a:pt x="157" y="59"/>
                      <a:pt x="157" y="79"/>
                    </a:cubicBezTo>
                    <a:cubicBezTo>
                      <a:pt x="157" y="103"/>
                      <a:pt x="149" y="123"/>
                      <a:pt x="132" y="139"/>
                    </a:cubicBezTo>
                    <a:cubicBezTo>
                      <a:pt x="117" y="152"/>
                      <a:pt x="99" y="159"/>
                      <a:pt x="78" y="159"/>
                    </a:cubicBezTo>
                    <a:cubicBezTo>
                      <a:pt x="55" y="159"/>
                      <a:pt x="35" y="150"/>
                      <a:pt x="20" y="133"/>
                    </a:cubicBezTo>
                    <a:cubicBezTo>
                      <a:pt x="6" y="118"/>
                      <a:pt x="0" y="99"/>
                      <a:pt x="0" y="78"/>
                    </a:cubicBezTo>
                    <a:cubicBezTo>
                      <a:pt x="0" y="56"/>
                      <a:pt x="9" y="37"/>
                      <a:pt x="26" y="20"/>
                    </a:cubicBezTo>
                    <a:cubicBezTo>
                      <a:pt x="41" y="7"/>
                      <a:pt x="58" y="0"/>
                      <a:pt x="79" y="0"/>
                    </a:cubicBezTo>
                    <a:moveTo>
                      <a:pt x="16" y="277"/>
                    </a:moveTo>
                    <a:cubicBezTo>
                      <a:pt x="144" y="277"/>
                      <a:pt x="144" y="277"/>
                      <a:pt x="144" y="277"/>
                    </a:cubicBezTo>
                    <a:cubicBezTo>
                      <a:pt x="144" y="1031"/>
                      <a:pt x="144" y="1031"/>
                      <a:pt x="144" y="1031"/>
                    </a:cubicBezTo>
                    <a:cubicBezTo>
                      <a:pt x="16" y="1031"/>
                      <a:pt x="16" y="1031"/>
                      <a:pt x="16" y="1031"/>
                    </a:cubicBezTo>
                    <a:lnTo>
                      <a:pt x="16" y="277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1" name="Freeform 25"/>
              <p:cNvSpPr>
                <a:spLocks/>
              </p:cNvSpPr>
              <p:nvPr/>
            </p:nvSpPr>
            <p:spPr bwMode="gray">
              <a:xfrm>
                <a:off x="3820" y="2561"/>
                <a:ext cx="67" cy="192"/>
              </a:xfrm>
              <a:custGeom>
                <a:avLst/>
                <a:gdLst>
                  <a:gd name="T0" fmla="*/ 0 w 332"/>
                  <a:gd name="T1" fmla="*/ 0 h 958"/>
                  <a:gd name="T2" fmla="*/ 129 w 332"/>
                  <a:gd name="T3" fmla="*/ 0 h 958"/>
                  <a:gd name="T4" fmla="*/ 129 w 332"/>
                  <a:gd name="T5" fmla="*/ 204 h 958"/>
                  <a:gd name="T6" fmla="*/ 332 w 332"/>
                  <a:gd name="T7" fmla="*/ 204 h 958"/>
                  <a:gd name="T8" fmla="*/ 332 w 332"/>
                  <a:gd name="T9" fmla="*/ 286 h 958"/>
                  <a:gd name="T10" fmla="*/ 129 w 332"/>
                  <a:gd name="T11" fmla="*/ 286 h 958"/>
                  <a:gd name="T12" fmla="*/ 129 w 332"/>
                  <a:gd name="T13" fmla="*/ 686 h 958"/>
                  <a:gd name="T14" fmla="*/ 163 w 332"/>
                  <a:gd name="T15" fmla="*/ 840 h 958"/>
                  <a:gd name="T16" fmla="*/ 234 w 332"/>
                  <a:gd name="T17" fmla="*/ 873 h 958"/>
                  <a:gd name="T18" fmla="*/ 289 w 332"/>
                  <a:gd name="T19" fmla="*/ 875 h 958"/>
                  <a:gd name="T20" fmla="*/ 332 w 332"/>
                  <a:gd name="T21" fmla="*/ 875 h 958"/>
                  <a:gd name="T22" fmla="*/ 332 w 332"/>
                  <a:gd name="T23" fmla="*/ 958 h 958"/>
                  <a:gd name="T24" fmla="*/ 262 w 332"/>
                  <a:gd name="T25" fmla="*/ 958 h 958"/>
                  <a:gd name="T26" fmla="*/ 132 w 332"/>
                  <a:gd name="T27" fmla="*/ 945 h 958"/>
                  <a:gd name="T28" fmla="*/ 11 w 332"/>
                  <a:gd name="T29" fmla="*/ 817 h 958"/>
                  <a:gd name="T30" fmla="*/ 0 w 332"/>
                  <a:gd name="T31" fmla="*/ 667 h 958"/>
                  <a:gd name="T32" fmla="*/ 0 w 332"/>
                  <a:gd name="T33" fmla="*/ 0 h 9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332" h="958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204"/>
                      <a:pt x="129" y="204"/>
                      <a:pt x="129" y="204"/>
                    </a:cubicBezTo>
                    <a:cubicBezTo>
                      <a:pt x="332" y="204"/>
                      <a:pt x="332" y="204"/>
                      <a:pt x="332" y="204"/>
                    </a:cubicBezTo>
                    <a:cubicBezTo>
                      <a:pt x="332" y="286"/>
                      <a:pt x="332" y="286"/>
                      <a:pt x="332" y="286"/>
                    </a:cubicBezTo>
                    <a:cubicBezTo>
                      <a:pt x="129" y="286"/>
                      <a:pt x="129" y="286"/>
                      <a:pt x="129" y="286"/>
                    </a:cubicBezTo>
                    <a:cubicBezTo>
                      <a:pt x="129" y="686"/>
                      <a:pt x="129" y="686"/>
                      <a:pt x="129" y="686"/>
                    </a:cubicBezTo>
                    <a:cubicBezTo>
                      <a:pt x="129" y="762"/>
                      <a:pt x="140" y="813"/>
                      <a:pt x="163" y="840"/>
                    </a:cubicBezTo>
                    <a:cubicBezTo>
                      <a:pt x="178" y="858"/>
                      <a:pt x="202" y="869"/>
                      <a:pt x="234" y="873"/>
                    </a:cubicBezTo>
                    <a:cubicBezTo>
                      <a:pt x="245" y="875"/>
                      <a:pt x="263" y="875"/>
                      <a:pt x="289" y="875"/>
                    </a:cubicBezTo>
                    <a:cubicBezTo>
                      <a:pt x="332" y="875"/>
                      <a:pt x="332" y="875"/>
                      <a:pt x="332" y="875"/>
                    </a:cubicBezTo>
                    <a:cubicBezTo>
                      <a:pt x="332" y="958"/>
                      <a:pt x="332" y="958"/>
                      <a:pt x="332" y="958"/>
                    </a:cubicBezTo>
                    <a:cubicBezTo>
                      <a:pt x="262" y="958"/>
                      <a:pt x="262" y="958"/>
                      <a:pt x="262" y="958"/>
                    </a:cubicBezTo>
                    <a:cubicBezTo>
                      <a:pt x="207" y="958"/>
                      <a:pt x="163" y="953"/>
                      <a:pt x="132" y="945"/>
                    </a:cubicBezTo>
                    <a:cubicBezTo>
                      <a:pt x="66" y="927"/>
                      <a:pt x="26" y="884"/>
                      <a:pt x="11" y="817"/>
                    </a:cubicBezTo>
                    <a:cubicBezTo>
                      <a:pt x="4" y="781"/>
                      <a:pt x="0" y="731"/>
                      <a:pt x="0" y="667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2" name="Freeform 26"/>
              <p:cNvSpPr>
                <a:spLocks/>
              </p:cNvSpPr>
              <p:nvPr/>
            </p:nvSpPr>
            <p:spPr bwMode="gray">
              <a:xfrm>
                <a:off x="3918" y="2526"/>
                <a:ext cx="114" cy="227"/>
              </a:xfrm>
              <a:custGeom>
                <a:avLst/>
                <a:gdLst>
                  <a:gd name="T0" fmla="*/ 0 w 572"/>
                  <a:gd name="T1" fmla="*/ 1136 h 1136"/>
                  <a:gd name="T2" fmla="*/ 0 w 572"/>
                  <a:gd name="T3" fmla="*/ 0 h 1136"/>
                  <a:gd name="T4" fmla="*/ 129 w 572"/>
                  <a:gd name="T5" fmla="*/ 0 h 1136"/>
                  <a:gd name="T6" fmla="*/ 129 w 572"/>
                  <a:gd name="T7" fmla="*/ 400 h 1136"/>
                  <a:gd name="T8" fmla="*/ 319 w 572"/>
                  <a:gd name="T9" fmla="*/ 361 h 1136"/>
                  <a:gd name="T10" fmla="*/ 549 w 572"/>
                  <a:gd name="T11" fmla="*/ 479 h 1136"/>
                  <a:gd name="T12" fmla="*/ 572 w 572"/>
                  <a:gd name="T13" fmla="*/ 673 h 1136"/>
                  <a:gd name="T14" fmla="*/ 572 w 572"/>
                  <a:gd name="T15" fmla="*/ 1136 h 1136"/>
                  <a:gd name="T16" fmla="*/ 443 w 572"/>
                  <a:gd name="T17" fmla="*/ 1136 h 1136"/>
                  <a:gd name="T18" fmla="*/ 443 w 572"/>
                  <a:gd name="T19" fmla="*/ 653 h 1136"/>
                  <a:gd name="T20" fmla="*/ 420 w 572"/>
                  <a:gd name="T21" fmla="*/ 499 h 1136"/>
                  <a:gd name="T22" fmla="*/ 306 w 572"/>
                  <a:gd name="T23" fmla="*/ 439 h 1136"/>
                  <a:gd name="T24" fmla="*/ 129 w 572"/>
                  <a:gd name="T25" fmla="*/ 485 h 1136"/>
                  <a:gd name="T26" fmla="*/ 129 w 572"/>
                  <a:gd name="T27" fmla="*/ 1136 h 1136"/>
                  <a:gd name="T28" fmla="*/ 0 w 572"/>
                  <a:gd name="T29" fmla="*/ 1136 h 11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72" h="1136">
                    <a:moveTo>
                      <a:pt x="0" y="1136"/>
                    </a:moveTo>
                    <a:cubicBezTo>
                      <a:pt x="0" y="0"/>
                      <a:pt x="0" y="0"/>
                      <a:pt x="0" y="0"/>
                    </a:cubicBez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00"/>
                      <a:pt x="129" y="400"/>
                      <a:pt x="129" y="400"/>
                    </a:cubicBezTo>
                    <a:cubicBezTo>
                      <a:pt x="196" y="374"/>
                      <a:pt x="259" y="361"/>
                      <a:pt x="319" y="361"/>
                    </a:cubicBezTo>
                    <a:cubicBezTo>
                      <a:pt x="438" y="361"/>
                      <a:pt x="515" y="400"/>
                      <a:pt x="549" y="479"/>
                    </a:cubicBezTo>
                    <a:cubicBezTo>
                      <a:pt x="564" y="515"/>
                      <a:pt x="572" y="579"/>
                      <a:pt x="572" y="673"/>
                    </a:cubicBezTo>
                    <a:cubicBezTo>
                      <a:pt x="572" y="1136"/>
                      <a:pt x="572" y="1136"/>
                      <a:pt x="572" y="1136"/>
                    </a:cubicBezTo>
                    <a:cubicBezTo>
                      <a:pt x="443" y="1136"/>
                      <a:pt x="443" y="1136"/>
                      <a:pt x="443" y="1136"/>
                    </a:cubicBezTo>
                    <a:cubicBezTo>
                      <a:pt x="443" y="653"/>
                      <a:pt x="443" y="653"/>
                      <a:pt x="443" y="653"/>
                    </a:cubicBezTo>
                    <a:cubicBezTo>
                      <a:pt x="443" y="581"/>
                      <a:pt x="436" y="529"/>
                      <a:pt x="420" y="499"/>
                    </a:cubicBezTo>
                    <a:cubicBezTo>
                      <a:pt x="400" y="459"/>
                      <a:pt x="362" y="439"/>
                      <a:pt x="306" y="439"/>
                    </a:cubicBezTo>
                    <a:cubicBezTo>
                      <a:pt x="256" y="439"/>
                      <a:pt x="197" y="454"/>
                      <a:pt x="129" y="485"/>
                    </a:cubicBezTo>
                    <a:cubicBezTo>
                      <a:pt x="129" y="1136"/>
                      <a:pt x="129" y="1136"/>
                      <a:pt x="129" y="1136"/>
                    </a:cubicBezTo>
                    <a:lnTo>
                      <a:pt x="0" y="113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3" name="Freeform 27"/>
              <p:cNvSpPr>
                <a:spLocks/>
              </p:cNvSpPr>
              <p:nvPr/>
            </p:nvSpPr>
            <p:spPr bwMode="gray">
              <a:xfrm>
                <a:off x="4128" y="2602"/>
                <a:ext cx="126" cy="223"/>
              </a:xfrm>
              <a:custGeom>
                <a:avLst/>
                <a:gdLst>
                  <a:gd name="T0" fmla="*/ 56 w 126"/>
                  <a:gd name="T1" fmla="*/ 153 h 223"/>
                  <a:gd name="T2" fmla="*/ 0 w 126"/>
                  <a:gd name="T3" fmla="*/ 0 h 223"/>
                  <a:gd name="T4" fmla="*/ 27 w 126"/>
                  <a:gd name="T5" fmla="*/ 0 h 223"/>
                  <a:gd name="T6" fmla="*/ 67 w 126"/>
                  <a:gd name="T7" fmla="*/ 120 h 223"/>
                  <a:gd name="T8" fmla="*/ 104 w 126"/>
                  <a:gd name="T9" fmla="*/ 0 h 223"/>
                  <a:gd name="T10" fmla="*/ 126 w 126"/>
                  <a:gd name="T11" fmla="*/ 0 h 223"/>
                  <a:gd name="T12" fmla="*/ 51 w 126"/>
                  <a:gd name="T13" fmla="*/ 223 h 223"/>
                  <a:gd name="T14" fmla="*/ 29 w 126"/>
                  <a:gd name="T15" fmla="*/ 223 h 223"/>
                  <a:gd name="T16" fmla="*/ 56 w 126"/>
                  <a:gd name="T17" fmla="*/ 153 h 2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6" h="223">
                    <a:moveTo>
                      <a:pt x="56" y="153"/>
                    </a:moveTo>
                    <a:lnTo>
                      <a:pt x="0" y="0"/>
                    </a:lnTo>
                    <a:lnTo>
                      <a:pt x="27" y="0"/>
                    </a:lnTo>
                    <a:lnTo>
                      <a:pt x="67" y="120"/>
                    </a:lnTo>
                    <a:lnTo>
                      <a:pt x="104" y="0"/>
                    </a:lnTo>
                    <a:lnTo>
                      <a:pt x="126" y="0"/>
                    </a:lnTo>
                    <a:lnTo>
                      <a:pt x="51" y="223"/>
                    </a:lnTo>
                    <a:lnTo>
                      <a:pt x="29" y="223"/>
                    </a:lnTo>
                    <a:lnTo>
                      <a:pt x="56" y="15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4" name="Freeform 28"/>
              <p:cNvSpPr>
                <a:spLocks noEditPoints="1"/>
              </p:cNvSpPr>
              <p:nvPr/>
            </p:nvSpPr>
            <p:spPr bwMode="gray">
              <a:xfrm>
                <a:off x="4270" y="2598"/>
                <a:ext cx="127" cy="159"/>
              </a:xfrm>
              <a:custGeom>
                <a:avLst/>
                <a:gdLst>
                  <a:gd name="T0" fmla="*/ 318 w 634"/>
                  <a:gd name="T1" fmla="*/ 0 h 795"/>
                  <a:gd name="T2" fmla="*/ 559 w 634"/>
                  <a:gd name="T3" fmla="*/ 107 h 795"/>
                  <a:gd name="T4" fmla="*/ 634 w 634"/>
                  <a:gd name="T5" fmla="*/ 398 h 795"/>
                  <a:gd name="T6" fmla="*/ 559 w 634"/>
                  <a:gd name="T7" fmla="*/ 688 h 795"/>
                  <a:gd name="T8" fmla="*/ 318 w 634"/>
                  <a:gd name="T9" fmla="*/ 795 h 795"/>
                  <a:gd name="T10" fmla="*/ 0 w 634"/>
                  <a:gd name="T11" fmla="*/ 393 h 795"/>
                  <a:gd name="T12" fmla="*/ 76 w 634"/>
                  <a:gd name="T13" fmla="*/ 107 h 795"/>
                  <a:gd name="T14" fmla="*/ 318 w 634"/>
                  <a:gd name="T15" fmla="*/ 0 h 795"/>
                  <a:gd name="T16" fmla="*/ 318 w 634"/>
                  <a:gd name="T17" fmla="*/ 78 h 795"/>
                  <a:gd name="T18" fmla="*/ 167 w 634"/>
                  <a:gd name="T19" fmla="*/ 176 h 795"/>
                  <a:gd name="T20" fmla="*/ 132 w 634"/>
                  <a:gd name="T21" fmla="*/ 394 h 795"/>
                  <a:gd name="T22" fmla="*/ 167 w 634"/>
                  <a:gd name="T23" fmla="*/ 619 h 795"/>
                  <a:gd name="T24" fmla="*/ 318 w 634"/>
                  <a:gd name="T25" fmla="*/ 718 h 795"/>
                  <a:gd name="T26" fmla="*/ 468 w 634"/>
                  <a:gd name="T27" fmla="*/ 619 h 795"/>
                  <a:gd name="T28" fmla="*/ 503 w 634"/>
                  <a:gd name="T29" fmla="*/ 398 h 795"/>
                  <a:gd name="T30" fmla="*/ 468 w 634"/>
                  <a:gd name="T31" fmla="*/ 176 h 795"/>
                  <a:gd name="T32" fmla="*/ 318 w 634"/>
                  <a:gd name="T33" fmla="*/ 78 h 7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634" h="795">
                    <a:moveTo>
                      <a:pt x="318" y="0"/>
                    </a:moveTo>
                    <a:cubicBezTo>
                      <a:pt x="426" y="0"/>
                      <a:pt x="506" y="36"/>
                      <a:pt x="559" y="107"/>
                    </a:cubicBezTo>
                    <a:cubicBezTo>
                      <a:pt x="609" y="176"/>
                      <a:pt x="634" y="273"/>
                      <a:pt x="634" y="398"/>
                    </a:cubicBezTo>
                    <a:cubicBezTo>
                      <a:pt x="634" y="521"/>
                      <a:pt x="609" y="618"/>
                      <a:pt x="559" y="688"/>
                    </a:cubicBezTo>
                    <a:cubicBezTo>
                      <a:pt x="507" y="760"/>
                      <a:pt x="427" y="795"/>
                      <a:pt x="318" y="795"/>
                    </a:cubicBezTo>
                    <a:cubicBezTo>
                      <a:pt x="106" y="795"/>
                      <a:pt x="0" y="661"/>
                      <a:pt x="0" y="393"/>
                    </a:cubicBezTo>
                    <a:cubicBezTo>
                      <a:pt x="0" y="271"/>
                      <a:pt x="26" y="176"/>
                      <a:pt x="76" y="107"/>
                    </a:cubicBezTo>
                    <a:cubicBezTo>
                      <a:pt x="129" y="36"/>
                      <a:pt x="210" y="0"/>
                      <a:pt x="318" y="0"/>
                    </a:cubicBezTo>
                    <a:moveTo>
                      <a:pt x="318" y="78"/>
                    </a:moveTo>
                    <a:cubicBezTo>
                      <a:pt x="245" y="78"/>
                      <a:pt x="194" y="110"/>
                      <a:pt x="167" y="176"/>
                    </a:cubicBezTo>
                    <a:cubicBezTo>
                      <a:pt x="144" y="230"/>
                      <a:pt x="132" y="303"/>
                      <a:pt x="132" y="394"/>
                    </a:cubicBezTo>
                    <a:cubicBezTo>
                      <a:pt x="132" y="490"/>
                      <a:pt x="144" y="565"/>
                      <a:pt x="167" y="619"/>
                    </a:cubicBezTo>
                    <a:cubicBezTo>
                      <a:pt x="194" y="685"/>
                      <a:pt x="245" y="718"/>
                      <a:pt x="318" y="718"/>
                    </a:cubicBezTo>
                    <a:cubicBezTo>
                      <a:pt x="391" y="718"/>
                      <a:pt x="441" y="685"/>
                      <a:pt x="468" y="619"/>
                    </a:cubicBezTo>
                    <a:cubicBezTo>
                      <a:pt x="491" y="565"/>
                      <a:pt x="503" y="491"/>
                      <a:pt x="503" y="398"/>
                    </a:cubicBezTo>
                    <a:cubicBezTo>
                      <a:pt x="503" y="302"/>
                      <a:pt x="491" y="228"/>
                      <a:pt x="468" y="176"/>
                    </a:cubicBezTo>
                    <a:cubicBezTo>
                      <a:pt x="440" y="110"/>
                      <a:pt x="390" y="78"/>
                      <a:pt x="318" y="78"/>
                    </a:cubicBezTo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5" name="Freeform 29"/>
              <p:cNvSpPr>
                <a:spLocks/>
              </p:cNvSpPr>
              <p:nvPr/>
            </p:nvSpPr>
            <p:spPr bwMode="gray">
              <a:xfrm>
                <a:off x="4433" y="2602"/>
                <a:ext cx="110" cy="155"/>
              </a:xfrm>
              <a:custGeom>
                <a:avLst/>
                <a:gdLst>
                  <a:gd name="T0" fmla="*/ 0 w 550"/>
                  <a:gd name="T1" fmla="*/ 0 h 774"/>
                  <a:gd name="T2" fmla="*/ 129 w 550"/>
                  <a:gd name="T3" fmla="*/ 0 h 774"/>
                  <a:gd name="T4" fmla="*/ 129 w 550"/>
                  <a:gd name="T5" fmla="*/ 465 h 774"/>
                  <a:gd name="T6" fmla="*/ 152 w 550"/>
                  <a:gd name="T7" fmla="*/ 636 h 774"/>
                  <a:gd name="T8" fmla="*/ 206 w 550"/>
                  <a:gd name="T9" fmla="*/ 685 h 774"/>
                  <a:gd name="T10" fmla="*/ 289 w 550"/>
                  <a:gd name="T11" fmla="*/ 697 h 774"/>
                  <a:gd name="T12" fmla="*/ 422 w 550"/>
                  <a:gd name="T13" fmla="*/ 677 h 774"/>
                  <a:gd name="T14" fmla="*/ 422 w 550"/>
                  <a:gd name="T15" fmla="*/ 0 h 774"/>
                  <a:gd name="T16" fmla="*/ 550 w 550"/>
                  <a:gd name="T17" fmla="*/ 0 h 774"/>
                  <a:gd name="T18" fmla="*/ 550 w 550"/>
                  <a:gd name="T19" fmla="*/ 742 h 774"/>
                  <a:gd name="T20" fmla="*/ 281 w 550"/>
                  <a:gd name="T21" fmla="*/ 774 h 774"/>
                  <a:gd name="T22" fmla="*/ 90 w 550"/>
                  <a:gd name="T23" fmla="*/ 734 h 774"/>
                  <a:gd name="T24" fmla="*/ 7 w 550"/>
                  <a:gd name="T25" fmla="*/ 593 h 774"/>
                  <a:gd name="T26" fmla="*/ 0 w 550"/>
                  <a:gd name="T27" fmla="*/ 475 h 774"/>
                  <a:gd name="T28" fmla="*/ 0 w 550"/>
                  <a:gd name="T29" fmla="*/ 0 h 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550" h="774">
                    <a:moveTo>
                      <a:pt x="0" y="0"/>
                    </a:moveTo>
                    <a:cubicBezTo>
                      <a:pt x="129" y="0"/>
                      <a:pt x="129" y="0"/>
                      <a:pt x="129" y="0"/>
                    </a:cubicBezTo>
                    <a:cubicBezTo>
                      <a:pt x="129" y="465"/>
                      <a:pt x="129" y="465"/>
                      <a:pt x="129" y="465"/>
                    </a:cubicBezTo>
                    <a:cubicBezTo>
                      <a:pt x="129" y="550"/>
                      <a:pt x="137" y="608"/>
                      <a:pt x="152" y="636"/>
                    </a:cubicBezTo>
                    <a:cubicBezTo>
                      <a:pt x="165" y="660"/>
                      <a:pt x="183" y="676"/>
                      <a:pt x="206" y="685"/>
                    </a:cubicBezTo>
                    <a:cubicBezTo>
                      <a:pt x="225" y="693"/>
                      <a:pt x="253" y="697"/>
                      <a:pt x="289" y="697"/>
                    </a:cubicBezTo>
                    <a:cubicBezTo>
                      <a:pt x="331" y="697"/>
                      <a:pt x="375" y="690"/>
                      <a:pt x="422" y="677"/>
                    </a:cubicBezTo>
                    <a:cubicBezTo>
                      <a:pt x="422" y="0"/>
                      <a:pt x="422" y="0"/>
                      <a:pt x="422" y="0"/>
                    </a:cubicBezTo>
                    <a:cubicBezTo>
                      <a:pt x="550" y="0"/>
                      <a:pt x="550" y="0"/>
                      <a:pt x="550" y="0"/>
                    </a:cubicBezTo>
                    <a:cubicBezTo>
                      <a:pt x="550" y="742"/>
                      <a:pt x="550" y="742"/>
                      <a:pt x="550" y="742"/>
                    </a:cubicBezTo>
                    <a:cubicBezTo>
                      <a:pt x="455" y="763"/>
                      <a:pt x="365" y="774"/>
                      <a:pt x="281" y="774"/>
                    </a:cubicBezTo>
                    <a:cubicBezTo>
                      <a:pt x="196" y="774"/>
                      <a:pt x="132" y="761"/>
                      <a:pt x="90" y="734"/>
                    </a:cubicBezTo>
                    <a:cubicBezTo>
                      <a:pt x="43" y="704"/>
                      <a:pt x="15" y="657"/>
                      <a:pt x="7" y="593"/>
                    </a:cubicBezTo>
                    <a:cubicBezTo>
                      <a:pt x="2" y="563"/>
                      <a:pt x="0" y="523"/>
                      <a:pt x="0" y="475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6" name="Freeform 30"/>
              <p:cNvSpPr>
                <a:spLocks/>
              </p:cNvSpPr>
              <p:nvPr/>
            </p:nvSpPr>
            <p:spPr bwMode="gray">
              <a:xfrm>
                <a:off x="2479" y="1143"/>
                <a:ext cx="496" cy="383"/>
              </a:xfrm>
              <a:custGeom>
                <a:avLst/>
                <a:gdLst>
                  <a:gd name="T0" fmla="*/ 1006 w 2477"/>
                  <a:gd name="T1" fmla="*/ 801 h 1913"/>
                  <a:gd name="T2" fmla="*/ 627 w 2477"/>
                  <a:gd name="T3" fmla="*/ 673 h 1913"/>
                  <a:gd name="T4" fmla="*/ 1 w 2477"/>
                  <a:gd name="T5" fmla="*/ 1294 h 1913"/>
                  <a:gd name="T6" fmla="*/ 627 w 2477"/>
                  <a:gd name="T7" fmla="*/ 1912 h 1913"/>
                  <a:gd name="T8" fmla="*/ 1103 w 2477"/>
                  <a:gd name="T9" fmla="*/ 1696 h 1913"/>
                  <a:gd name="T10" fmla="*/ 1103 w 2477"/>
                  <a:gd name="T11" fmla="*/ 1355 h 1913"/>
                  <a:gd name="T12" fmla="*/ 807 w 2477"/>
                  <a:gd name="T13" fmla="*/ 1643 h 1913"/>
                  <a:gd name="T14" fmla="*/ 627 w 2477"/>
                  <a:gd name="T15" fmla="*/ 1681 h 1913"/>
                  <a:gd name="T16" fmla="*/ 235 w 2477"/>
                  <a:gd name="T17" fmla="*/ 1294 h 1913"/>
                  <a:gd name="T18" fmla="*/ 627 w 2477"/>
                  <a:gd name="T19" fmla="*/ 905 h 1913"/>
                  <a:gd name="T20" fmla="*/ 902 w 2477"/>
                  <a:gd name="T21" fmla="*/ 1019 h 1913"/>
                  <a:gd name="T22" fmla="*/ 1145 w 2477"/>
                  <a:gd name="T23" fmla="*/ 1298 h 1913"/>
                  <a:gd name="T24" fmla="*/ 1708 w 2477"/>
                  <a:gd name="T25" fmla="*/ 1544 h 1913"/>
                  <a:gd name="T26" fmla="*/ 2477 w 2477"/>
                  <a:gd name="T27" fmla="*/ 777 h 1913"/>
                  <a:gd name="T28" fmla="*/ 1708 w 2477"/>
                  <a:gd name="T29" fmla="*/ 0 h 1913"/>
                  <a:gd name="T30" fmla="*/ 1103 w 2477"/>
                  <a:gd name="T31" fmla="*/ 309 h 1913"/>
                  <a:gd name="T32" fmla="*/ 1103 w 2477"/>
                  <a:gd name="T33" fmla="*/ 771 h 1913"/>
                  <a:gd name="T34" fmla="*/ 1708 w 2477"/>
                  <a:gd name="T35" fmla="*/ 244 h 1913"/>
                  <a:gd name="T36" fmla="*/ 2236 w 2477"/>
                  <a:gd name="T37" fmla="*/ 777 h 1913"/>
                  <a:gd name="T38" fmla="*/ 1708 w 2477"/>
                  <a:gd name="T39" fmla="*/ 1305 h 1913"/>
                  <a:gd name="T40" fmla="*/ 1365 w 2477"/>
                  <a:gd name="T41" fmla="*/ 1179 h 1913"/>
                  <a:gd name="T42" fmla="*/ 1006 w 2477"/>
                  <a:gd name="T43" fmla="*/ 801 h 191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477" h="1913">
                    <a:moveTo>
                      <a:pt x="1006" y="801"/>
                    </a:moveTo>
                    <a:cubicBezTo>
                      <a:pt x="916" y="722"/>
                      <a:pt x="771" y="674"/>
                      <a:pt x="627" y="673"/>
                    </a:cubicBezTo>
                    <a:cubicBezTo>
                      <a:pt x="283" y="672"/>
                      <a:pt x="2" y="944"/>
                      <a:pt x="1" y="1294"/>
                    </a:cubicBezTo>
                    <a:cubicBezTo>
                      <a:pt x="0" y="1638"/>
                      <a:pt x="283" y="1911"/>
                      <a:pt x="627" y="1912"/>
                    </a:cubicBezTo>
                    <a:cubicBezTo>
                      <a:pt x="820" y="1913"/>
                      <a:pt x="988" y="1834"/>
                      <a:pt x="1103" y="1696"/>
                    </a:cubicBezTo>
                    <a:cubicBezTo>
                      <a:pt x="1103" y="1355"/>
                      <a:pt x="1103" y="1355"/>
                      <a:pt x="1103" y="1355"/>
                    </a:cubicBezTo>
                    <a:cubicBezTo>
                      <a:pt x="1042" y="1461"/>
                      <a:pt x="918" y="1597"/>
                      <a:pt x="807" y="1643"/>
                    </a:cubicBezTo>
                    <a:cubicBezTo>
                      <a:pt x="751" y="1666"/>
                      <a:pt x="694" y="1681"/>
                      <a:pt x="627" y="1681"/>
                    </a:cubicBezTo>
                    <a:cubicBezTo>
                      <a:pt x="412" y="1681"/>
                      <a:pt x="235" y="1514"/>
                      <a:pt x="235" y="1294"/>
                    </a:cubicBezTo>
                    <a:cubicBezTo>
                      <a:pt x="235" y="1091"/>
                      <a:pt x="398" y="904"/>
                      <a:pt x="627" y="905"/>
                    </a:cubicBezTo>
                    <a:cubicBezTo>
                      <a:pt x="734" y="905"/>
                      <a:pt x="831" y="949"/>
                      <a:pt x="902" y="1019"/>
                    </a:cubicBezTo>
                    <a:cubicBezTo>
                      <a:pt x="976" y="1090"/>
                      <a:pt x="1090" y="1239"/>
                      <a:pt x="1145" y="1298"/>
                    </a:cubicBezTo>
                    <a:cubicBezTo>
                      <a:pt x="1285" y="1449"/>
                      <a:pt x="1486" y="1543"/>
                      <a:pt x="1708" y="1544"/>
                    </a:cubicBezTo>
                    <a:cubicBezTo>
                      <a:pt x="2132" y="1545"/>
                      <a:pt x="2477" y="1201"/>
                      <a:pt x="2477" y="777"/>
                    </a:cubicBezTo>
                    <a:cubicBezTo>
                      <a:pt x="2477" y="353"/>
                      <a:pt x="2132" y="0"/>
                      <a:pt x="1708" y="0"/>
                    </a:cubicBezTo>
                    <a:cubicBezTo>
                      <a:pt x="1461" y="0"/>
                      <a:pt x="1244" y="129"/>
                      <a:pt x="1103" y="309"/>
                    </a:cubicBezTo>
                    <a:cubicBezTo>
                      <a:pt x="1103" y="771"/>
                      <a:pt x="1103" y="771"/>
                      <a:pt x="1103" y="771"/>
                    </a:cubicBezTo>
                    <a:cubicBezTo>
                      <a:pt x="1210" y="478"/>
                      <a:pt x="1404" y="244"/>
                      <a:pt x="1708" y="244"/>
                    </a:cubicBezTo>
                    <a:cubicBezTo>
                      <a:pt x="2000" y="244"/>
                      <a:pt x="2237" y="485"/>
                      <a:pt x="2236" y="777"/>
                    </a:cubicBezTo>
                    <a:cubicBezTo>
                      <a:pt x="2235" y="1069"/>
                      <a:pt x="2000" y="1305"/>
                      <a:pt x="1708" y="1305"/>
                    </a:cubicBezTo>
                    <a:cubicBezTo>
                      <a:pt x="1578" y="1304"/>
                      <a:pt x="1457" y="1257"/>
                      <a:pt x="1365" y="1179"/>
                    </a:cubicBezTo>
                    <a:cubicBezTo>
                      <a:pt x="1251" y="1090"/>
                      <a:pt x="1124" y="901"/>
                      <a:pt x="1006" y="801"/>
                    </a:cubicBezTo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7" name="Freeform 31"/>
              <p:cNvSpPr>
                <a:spLocks/>
              </p:cNvSpPr>
              <p:nvPr/>
            </p:nvSpPr>
            <p:spPr bwMode="gray">
              <a:xfrm>
                <a:off x="1671" y="1560"/>
                <a:ext cx="340" cy="556"/>
              </a:xfrm>
              <a:custGeom>
                <a:avLst/>
                <a:gdLst>
                  <a:gd name="T0" fmla="*/ 0 w 1700"/>
                  <a:gd name="T1" fmla="*/ 0 h 2777"/>
                  <a:gd name="T2" fmla="*/ 1700 w 1700"/>
                  <a:gd name="T3" fmla="*/ 0 h 2777"/>
                  <a:gd name="T4" fmla="*/ 1700 w 1700"/>
                  <a:gd name="T5" fmla="*/ 473 h 2777"/>
                  <a:gd name="T6" fmla="*/ 1429 w 1700"/>
                  <a:gd name="T7" fmla="*/ 286 h 2777"/>
                  <a:gd name="T8" fmla="*/ 642 w 1700"/>
                  <a:gd name="T9" fmla="*/ 286 h 2777"/>
                  <a:gd name="T10" fmla="*/ 642 w 1700"/>
                  <a:gd name="T11" fmla="*/ 1104 h 2777"/>
                  <a:gd name="T12" fmla="*/ 1495 w 1700"/>
                  <a:gd name="T13" fmla="*/ 1104 h 2777"/>
                  <a:gd name="T14" fmla="*/ 1495 w 1700"/>
                  <a:gd name="T15" fmla="*/ 1537 h 2777"/>
                  <a:gd name="T16" fmla="*/ 1262 w 1700"/>
                  <a:gd name="T17" fmla="*/ 1398 h 2777"/>
                  <a:gd name="T18" fmla="*/ 642 w 1700"/>
                  <a:gd name="T19" fmla="*/ 1398 h 2777"/>
                  <a:gd name="T20" fmla="*/ 642 w 1700"/>
                  <a:gd name="T21" fmla="*/ 2515 h 2777"/>
                  <a:gd name="T22" fmla="*/ 820 w 1700"/>
                  <a:gd name="T23" fmla="*/ 2777 h 2777"/>
                  <a:gd name="T24" fmla="*/ 11 w 1700"/>
                  <a:gd name="T25" fmla="*/ 2777 h 2777"/>
                  <a:gd name="T26" fmla="*/ 181 w 1700"/>
                  <a:gd name="T27" fmla="*/ 2515 h 2777"/>
                  <a:gd name="T28" fmla="*/ 181 w 1700"/>
                  <a:gd name="T29" fmla="*/ 291 h 2777"/>
                  <a:gd name="T30" fmla="*/ 0 w 1700"/>
                  <a:gd name="T31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1700" h="2777">
                    <a:moveTo>
                      <a:pt x="0" y="0"/>
                    </a:moveTo>
                    <a:cubicBezTo>
                      <a:pt x="1700" y="0"/>
                      <a:pt x="1700" y="0"/>
                      <a:pt x="1700" y="0"/>
                    </a:cubicBezTo>
                    <a:cubicBezTo>
                      <a:pt x="1700" y="473"/>
                      <a:pt x="1700" y="473"/>
                      <a:pt x="1700" y="473"/>
                    </a:cubicBezTo>
                    <a:cubicBezTo>
                      <a:pt x="1700" y="473"/>
                      <a:pt x="1613" y="287"/>
                      <a:pt x="1429" y="286"/>
                    </a:cubicBezTo>
                    <a:cubicBezTo>
                      <a:pt x="642" y="286"/>
                      <a:pt x="642" y="286"/>
                      <a:pt x="642" y="286"/>
                    </a:cubicBezTo>
                    <a:cubicBezTo>
                      <a:pt x="642" y="1104"/>
                      <a:pt x="642" y="1104"/>
                      <a:pt x="642" y="1104"/>
                    </a:cubicBezTo>
                    <a:cubicBezTo>
                      <a:pt x="1495" y="1104"/>
                      <a:pt x="1495" y="1104"/>
                      <a:pt x="1495" y="1104"/>
                    </a:cubicBezTo>
                    <a:cubicBezTo>
                      <a:pt x="1495" y="1537"/>
                      <a:pt x="1495" y="1537"/>
                      <a:pt x="1495" y="1537"/>
                    </a:cubicBezTo>
                    <a:cubicBezTo>
                      <a:pt x="1495" y="1537"/>
                      <a:pt x="1468" y="1399"/>
                      <a:pt x="1262" y="1398"/>
                    </a:cubicBezTo>
                    <a:cubicBezTo>
                      <a:pt x="642" y="1398"/>
                      <a:pt x="642" y="1398"/>
                      <a:pt x="642" y="1398"/>
                    </a:cubicBezTo>
                    <a:cubicBezTo>
                      <a:pt x="642" y="2515"/>
                      <a:pt x="642" y="2515"/>
                      <a:pt x="642" y="2515"/>
                    </a:cubicBezTo>
                    <a:cubicBezTo>
                      <a:pt x="642" y="2679"/>
                      <a:pt x="820" y="2777"/>
                      <a:pt x="820" y="2777"/>
                    </a:cubicBezTo>
                    <a:cubicBezTo>
                      <a:pt x="11" y="2777"/>
                      <a:pt x="11" y="2777"/>
                      <a:pt x="11" y="2777"/>
                    </a:cubicBezTo>
                    <a:cubicBezTo>
                      <a:pt x="11" y="2777"/>
                      <a:pt x="181" y="2691"/>
                      <a:pt x="181" y="2515"/>
                    </a:cubicBezTo>
                    <a:cubicBezTo>
                      <a:pt x="181" y="291"/>
                      <a:pt x="181" y="291"/>
                      <a:pt x="181" y="291"/>
                    </a:cubicBezTo>
                    <a:cubicBezTo>
                      <a:pt x="181" y="104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8" name="Freeform 32"/>
              <p:cNvSpPr>
                <a:spLocks/>
              </p:cNvSpPr>
              <p:nvPr/>
            </p:nvSpPr>
            <p:spPr bwMode="gray">
              <a:xfrm>
                <a:off x="2475" y="1560"/>
                <a:ext cx="224" cy="775"/>
              </a:xfrm>
              <a:custGeom>
                <a:avLst/>
                <a:gdLst>
                  <a:gd name="T0" fmla="*/ 257 w 1123"/>
                  <a:gd name="T1" fmla="*/ 0 h 3872"/>
                  <a:gd name="T2" fmla="*/ 1123 w 1123"/>
                  <a:gd name="T3" fmla="*/ 0 h 3872"/>
                  <a:gd name="T4" fmla="*/ 929 w 1123"/>
                  <a:gd name="T5" fmla="*/ 242 h 3872"/>
                  <a:gd name="T6" fmla="*/ 929 w 1123"/>
                  <a:gd name="T7" fmla="*/ 2847 h 3872"/>
                  <a:gd name="T8" fmla="*/ 0 w 1123"/>
                  <a:gd name="T9" fmla="*/ 3869 h 3872"/>
                  <a:gd name="T10" fmla="*/ 443 w 1123"/>
                  <a:gd name="T11" fmla="*/ 2847 h 3872"/>
                  <a:gd name="T12" fmla="*/ 443 w 1123"/>
                  <a:gd name="T13" fmla="*/ 242 h 3872"/>
                  <a:gd name="T14" fmla="*/ 257 w 1123"/>
                  <a:gd name="T15" fmla="*/ 0 h 38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23" h="3872">
                    <a:moveTo>
                      <a:pt x="257" y="0"/>
                    </a:moveTo>
                    <a:cubicBezTo>
                      <a:pt x="1123" y="0"/>
                      <a:pt x="1123" y="0"/>
                      <a:pt x="1123" y="0"/>
                    </a:cubicBezTo>
                    <a:cubicBezTo>
                      <a:pt x="1123" y="0"/>
                      <a:pt x="929" y="92"/>
                      <a:pt x="929" y="242"/>
                    </a:cubicBezTo>
                    <a:cubicBezTo>
                      <a:pt x="929" y="2847"/>
                      <a:pt x="929" y="2847"/>
                      <a:pt x="929" y="2847"/>
                    </a:cubicBezTo>
                    <a:cubicBezTo>
                      <a:pt x="929" y="3727"/>
                      <a:pt x="46" y="3872"/>
                      <a:pt x="0" y="3869"/>
                    </a:cubicBezTo>
                    <a:cubicBezTo>
                      <a:pt x="75" y="3821"/>
                      <a:pt x="442" y="3508"/>
                      <a:pt x="443" y="2847"/>
                    </a:cubicBezTo>
                    <a:cubicBezTo>
                      <a:pt x="443" y="242"/>
                      <a:pt x="443" y="242"/>
                      <a:pt x="443" y="242"/>
                    </a:cubicBezTo>
                    <a:cubicBezTo>
                      <a:pt x="444" y="100"/>
                      <a:pt x="257" y="0"/>
                      <a:pt x="257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49" name="Freeform 33"/>
              <p:cNvSpPr>
                <a:spLocks/>
              </p:cNvSpPr>
              <p:nvPr/>
            </p:nvSpPr>
            <p:spPr bwMode="gray">
              <a:xfrm>
                <a:off x="2723" y="1560"/>
                <a:ext cx="174" cy="556"/>
              </a:xfrm>
              <a:custGeom>
                <a:avLst/>
                <a:gdLst>
                  <a:gd name="T0" fmla="*/ 0 w 868"/>
                  <a:gd name="T1" fmla="*/ 0 h 2778"/>
                  <a:gd name="T2" fmla="*/ 868 w 868"/>
                  <a:gd name="T3" fmla="*/ 0 h 2778"/>
                  <a:gd name="T4" fmla="*/ 675 w 868"/>
                  <a:gd name="T5" fmla="*/ 245 h 2778"/>
                  <a:gd name="T6" fmla="*/ 675 w 868"/>
                  <a:gd name="T7" fmla="*/ 2514 h 2778"/>
                  <a:gd name="T8" fmla="*/ 868 w 868"/>
                  <a:gd name="T9" fmla="*/ 2778 h 2778"/>
                  <a:gd name="T10" fmla="*/ 0 w 868"/>
                  <a:gd name="T11" fmla="*/ 2778 h 2778"/>
                  <a:gd name="T12" fmla="*/ 193 w 868"/>
                  <a:gd name="T13" fmla="*/ 2514 h 2778"/>
                  <a:gd name="T14" fmla="*/ 193 w 868"/>
                  <a:gd name="T15" fmla="*/ 245 h 2778"/>
                  <a:gd name="T16" fmla="*/ 0 w 868"/>
                  <a:gd name="T17" fmla="*/ 0 h 27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868" h="2778">
                    <a:moveTo>
                      <a:pt x="0" y="0"/>
                    </a:moveTo>
                    <a:cubicBezTo>
                      <a:pt x="868" y="0"/>
                      <a:pt x="868" y="0"/>
                      <a:pt x="868" y="0"/>
                    </a:cubicBezTo>
                    <a:cubicBezTo>
                      <a:pt x="868" y="0"/>
                      <a:pt x="675" y="92"/>
                      <a:pt x="675" y="245"/>
                    </a:cubicBezTo>
                    <a:cubicBezTo>
                      <a:pt x="675" y="2514"/>
                      <a:pt x="675" y="2514"/>
                      <a:pt x="675" y="2514"/>
                    </a:cubicBezTo>
                    <a:cubicBezTo>
                      <a:pt x="675" y="2677"/>
                      <a:pt x="868" y="2778"/>
                      <a:pt x="868" y="2778"/>
                    </a:cubicBezTo>
                    <a:cubicBezTo>
                      <a:pt x="0" y="2778"/>
                      <a:pt x="0" y="2778"/>
                      <a:pt x="0" y="2778"/>
                    </a:cubicBezTo>
                    <a:cubicBezTo>
                      <a:pt x="0" y="2778"/>
                      <a:pt x="193" y="2677"/>
                      <a:pt x="193" y="2514"/>
                    </a:cubicBezTo>
                    <a:cubicBezTo>
                      <a:pt x="193" y="245"/>
                      <a:pt x="193" y="245"/>
                      <a:pt x="193" y="245"/>
                    </a:cubicBezTo>
                    <a:cubicBezTo>
                      <a:pt x="193" y="92"/>
                      <a:pt x="0" y="0"/>
                      <a:pt x="0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0" name="Freeform 34"/>
              <p:cNvSpPr>
                <a:spLocks/>
              </p:cNvSpPr>
              <p:nvPr/>
            </p:nvSpPr>
            <p:spPr bwMode="gray">
              <a:xfrm>
                <a:off x="2898" y="1560"/>
                <a:ext cx="416" cy="556"/>
              </a:xfrm>
              <a:custGeom>
                <a:avLst/>
                <a:gdLst>
                  <a:gd name="T0" fmla="*/ 170 w 2079"/>
                  <a:gd name="T1" fmla="*/ 0 h 2777"/>
                  <a:gd name="T2" fmla="*/ 2079 w 2079"/>
                  <a:gd name="T3" fmla="*/ 0 h 2777"/>
                  <a:gd name="T4" fmla="*/ 1917 w 2079"/>
                  <a:gd name="T5" fmla="*/ 505 h 2777"/>
                  <a:gd name="T6" fmla="*/ 1684 w 2079"/>
                  <a:gd name="T7" fmla="*/ 293 h 2777"/>
                  <a:gd name="T8" fmla="*/ 1288 w 2079"/>
                  <a:gd name="T9" fmla="*/ 293 h 2777"/>
                  <a:gd name="T10" fmla="*/ 1288 w 2079"/>
                  <a:gd name="T11" fmla="*/ 2515 h 2777"/>
                  <a:gd name="T12" fmla="*/ 1474 w 2079"/>
                  <a:gd name="T13" fmla="*/ 2777 h 2777"/>
                  <a:gd name="T14" fmla="*/ 624 w 2079"/>
                  <a:gd name="T15" fmla="*/ 2777 h 2777"/>
                  <a:gd name="T16" fmla="*/ 808 w 2079"/>
                  <a:gd name="T17" fmla="*/ 2515 h 2777"/>
                  <a:gd name="T18" fmla="*/ 808 w 2079"/>
                  <a:gd name="T19" fmla="*/ 293 h 2777"/>
                  <a:gd name="T20" fmla="*/ 330 w 2079"/>
                  <a:gd name="T21" fmla="*/ 293 h 2777"/>
                  <a:gd name="T22" fmla="*/ 0 w 2079"/>
                  <a:gd name="T23" fmla="*/ 547 h 2777"/>
                  <a:gd name="T24" fmla="*/ 170 w 2079"/>
                  <a:gd name="T25" fmla="*/ 0 h 27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079" h="2777">
                    <a:moveTo>
                      <a:pt x="170" y="0"/>
                    </a:moveTo>
                    <a:cubicBezTo>
                      <a:pt x="2079" y="0"/>
                      <a:pt x="2079" y="0"/>
                      <a:pt x="2079" y="0"/>
                    </a:cubicBezTo>
                    <a:cubicBezTo>
                      <a:pt x="1917" y="505"/>
                      <a:pt x="1917" y="505"/>
                      <a:pt x="1917" y="505"/>
                    </a:cubicBezTo>
                    <a:cubicBezTo>
                      <a:pt x="1917" y="505"/>
                      <a:pt x="1869" y="293"/>
                      <a:pt x="1684" y="293"/>
                    </a:cubicBezTo>
                    <a:cubicBezTo>
                      <a:pt x="1288" y="293"/>
                      <a:pt x="1288" y="293"/>
                      <a:pt x="1288" y="293"/>
                    </a:cubicBezTo>
                    <a:cubicBezTo>
                      <a:pt x="1288" y="2515"/>
                      <a:pt x="1288" y="2515"/>
                      <a:pt x="1288" y="2515"/>
                    </a:cubicBezTo>
                    <a:cubicBezTo>
                      <a:pt x="1288" y="2656"/>
                      <a:pt x="1474" y="2777"/>
                      <a:pt x="1474" y="2777"/>
                    </a:cubicBezTo>
                    <a:cubicBezTo>
                      <a:pt x="624" y="2777"/>
                      <a:pt x="624" y="2777"/>
                      <a:pt x="624" y="2777"/>
                    </a:cubicBezTo>
                    <a:cubicBezTo>
                      <a:pt x="624" y="2777"/>
                      <a:pt x="809" y="2668"/>
                      <a:pt x="808" y="2515"/>
                    </a:cubicBezTo>
                    <a:cubicBezTo>
                      <a:pt x="808" y="293"/>
                      <a:pt x="808" y="293"/>
                      <a:pt x="808" y="293"/>
                    </a:cubicBezTo>
                    <a:cubicBezTo>
                      <a:pt x="330" y="293"/>
                      <a:pt x="330" y="293"/>
                      <a:pt x="330" y="293"/>
                    </a:cubicBezTo>
                    <a:cubicBezTo>
                      <a:pt x="195" y="293"/>
                      <a:pt x="0" y="547"/>
                      <a:pt x="0" y="547"/>
                    </a:cubicBezTo>
                    <a:lnTo>
                      <a:pt x="170" y="0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1" name="Freeform 35"/>
              <p:cNvSpPr>
                <a:spLocks/>
              </p:cNvSpPr>
              <p:nvPr/>
            </p:nvSpPr>
            <p:spPr bwMode="gray">
              <a:xfrm>
                <a:off x="3654" y="1560"/>
                <a:ext cx="465" cy="564"/>
              </a:xfrm>
              <a:custGeom>
                <a:avLst/>
                <a:gdLst>
                  <a:gd name="T0" fmla="*/ 1488 w 2324"/>
                  <a:gd name="T1" fmla="*/ 0 h 2820"/>
                  <a:gd name="T2" fmla="*/ 2324 w 2324"/>
                  <a:gd name="T3" fmla="*/ 0 h 2820"/>
                  <a:gd name="T4" fmla="*/ 2145 w 2324"/>
                  <a:gd name="T5" fmla="*/ 244 h 2820"/>
                  <a:gd name="T6" fmla="*/ 2145 w 2324"/>
                  <a:gd name="T7" fmla="*/ 1926 h 2820"/>
                  <a:gd name="T8" fmla="*/ 1185 w 2324"/>
                  <a:gd name="T9" fmla="*/ 2820 h 2820"/>
                  <a:gd name="T10" fmla="*/ 185 w 2324"/>
                  <a:gd name="T11" fmla="*/ 1926 h 2820"/>
                  <a:gd name="T12" fmla="*/ 185 w 2324"/>
                  <a:gd name="T13" fmla="*/ 244 h 2820"/>
                  <a:gd name="T14" fmla="*/ 0 w 2324"/>
                  <a:gd name="T15" fmla="*/ 0 h 2820"/>
                  <a:gd name="T16" fmla="*/ 861 w 2324"/>
                  <a:gd name="T17" fmla="*/ 0 h 2820"/>
                  <a:gd name="T18" fmla="*/ 669 w 2324"/>
                  <a:gd name="T19" fmla="*/ 244 h 2820"/>
                  <a:gd name="T20" fmla="*/ 669 w 2324"/>
                  <a:gd name="T21" fmla="*/ 1926 h 2820"/>
                  <a:gd name="T22" fmla="*/ 1185 w 2324"/>
                  <a:gd name="T23" fmla="*/ 2519 h 2820"/>
                  <a:gd name="T24" fmla="*/ 1677 w 2324"/>
                  <a:gd name="T25" fmla="*/ 1926 h 2820"/>
                  <a:gd name="T26" fmla="*/ 1677 w 2324"/>
                  <a:gd name="T27" fmla="*/ 244 h 2820"/>
                  <a:gd name="T28" fmla="*/ 1488 w 2324"/>
                  <a:gd name="T29" fmla="*/ 0 h 28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24" h="2820">
                    <a:moveTo>
                      <a:pt x="1488" y="0"/>
                    </a:moveTo>
                    <a:cubicBezTo>
                      <a:pt x="2324" y="0"/>
                      <a:pt x="2324" y="0"/>
                      <a:pt x="2324" y="0"/>
                    </a:cubicBezTo>
                    <a:cubicBezTo>
                      <a:pt x="2324" y="0"/>
                      <a:pt x="2145" y="94"/>
                      <a:pt x="2145" y="244"/>
                    </a:cubicBezTo>
                    <a:cubicBezTo>
                      <a:pt x="2145" y="1926"/>
                      <a:pt x="2145" y="1926"/>
                      <a:pt x="2145" y="1926"/>
                    </a:cubicBezTo>
                    <a:cubicBezTo>
                      <a:pt x="2144" y="2610"/>
                      <a:pt x="1578" y="2820"/>
                      <a:pt x="1185" y="2820"/>
                    </a:cubicBezTo>
                    <a:cubicBezTo>
                      <a:pt x="795" y="2820"/>
                      <a:pt x="184" y="2607"/>
                      <a:pt x="185" y="1926"/>
                    </a:cubicBezTo>
                    <a:cubicBezTo>
                      <a:pt x="185" y="244"/>
                      <a:pt x="185" y="244"/>
                      <a:pt x="185" y="244"/>
                    </a:cubicBezTo>
                    <a:cubicBezTo>
                      <a:pt x="185" y="94"/>
                      <a:pt x="0" y="0"/>
                      <a:pt x="0" y="0"/>
                    </a:cubicBezTo>
                    <a:cubicBezTo>
                      <a:pt x="861" y="0"/>
                      <a:pt x="861" y="0"/>
                      <a:pt x="861" y="0"/>
                    </a:cubicBezTo>
                    <a:cubicBezTo>
                      <a:pt x="861" y="0"/>
                      <a:pt x="669" y="92"/>
                      <a:pt x="669" y="244"/>
                    </a:cubicBezTo>
                    <a:cubicBezTo>
                      <a:pt x="669" y="1926"/>
                      <a:pt x="669" y="1926"/>
                      <a:pt x="669" y="1926"/>
                    </a:cubicBezTo>
                    <a:cubicBezTo>
                      <a:pt x="669" y="2285"/>
                      <a:pt x="907" y="2519"/>
                      <a:pt x="1185" y="2519"/>
                    </a:cubicBezTo>
                    <a:cubicBezTo>
                      <a:pt x="1464" y="2519"/>
                      <a:pt x="1676" y="2275"/>
                      <a:pt x="1677" y="1926"/>
                    </a:cubicBezTo>
                    <a:cubicBezTo>
                      <a:pt x="1677" y="244"/>
                      <a:pt x="1677" y="244"/>
                      <a:pt x="1677" y="244"/>
                    </a:cubicBezTo>
                    <a:cubicBezTo>
                      <a:pt x="1677" y="94"/>
                      <a:pt x="1488" y="0"/>
                      <a:pt x="1488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2" name="Freeform 36"/>
              <p:cNvSpPr>
                <a:spLocks/>
              </p:cNvSpPr>
              <p:nvPr/>
            </p:nvSpPr>
            <p:spPr bwMode="gray">
              <a:xfrm>
                <a:off x="2027" y="1560"/>
                <a:ext cx="469" cy="566"/>
              </a:xfrm>
              <a:custGeom>
                <a:avLst/>
                <a:gdLst>
                  <a:gd name="T0" fmla="*/ 1495 w 2347"/>
                  <a:gd name="T1" fmla="*/ 0 h 2827"/>
                  <a:gd name="T2" fmla="*/ 2347 w 2347"/>
                  <a:gd name="T3" fmla="*/ 0 h 2827"/>
                  <a:gd name="T4" fmla="*/ 2166 w 2347"/>
                  <a:gd name="T5" fmla="*/ 247 h 2827"/>
                  <a:gd name="T6" fmla="*/ 2166 w 2347"/>
                  <a:gd name="T7" fmla="*/ 1925 h 2827"/>
                  <a:gd name="T8" fmla="*/ 1176 w 2347"/>
                  <a:gd name="T9" fmla="*/ 2827 h 2827"/>
                  <a:gd name="T10" fmla="*/ 175 w 2347"/>
                  <a:gd name="T11" fmla="*/ 1925 h 2827"/>
                  <a:gd name="T12" fmla="*/ 174 w 2347"/>
                  <a:gd name="T13" fmla="*/ 247 h 2827"/>
                  <a:gd name="T14" fmla="*/ 0 w 2347"/>
                  <a:gd name="T15" fmla="*/ 0 h 2827"/>
                  <a:gd name="T16" fmla="*/ 860 w 2347"/>
                  <a:gd name="T17" fmla="*/ 0 h 2827"/>
                  <a:gd name="T18" fmla="*/ 661 w 2347"/>
                  <a:gd name="T19" fmla="*/ 247 h 2827"/>
                  <a:gd name="T20" fmla="*/ 660 w 2347"/>
                  <a:gd name="T21" fmla="*/ 1925 h 2827"/>
                  <a:gd name="T22" fmla="*/ 1176 w 2347"/>
                  <a:gd name="T23" fmla="*/ 2527 h 2827"/>
                  <a:gd name="T24" fmla="*/ 1678 w 2347"/>
                  <a:gd name="T25" fmla="*/ 1925 h 2827"/>
                  <a:gd name="T26" fmla="*/ 1679 w 2347"/>
                  <a:gd name="T27" fmla="*/ 247 h 2827"/>
                  <a:gd name="T28" fmla="*/ 1495 w 2347"/>
                  <a:gd name="T29" fmla="*/ 0 h 282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2347" h="2827">
                    <a:moveTo>
                      <a:pt x="1495" y="0"/>
                    </a:moveTo>
                    <a:cubicBezTo>
                      <a:pt x="2347" y="0"/>
                      <a:pt x="2347" y="0"/>
                      <a:pt x="2347" y="0"/>
                    </a:cubicBezTo>
                    <a:cubicBezTo>
                      <a:pt x="2347" y="0"/>
                      <a:pt x="2166" y="98"/>
                      <a:pt x="2166" y="247"/>
                    </a:cubicBezTo>
                    <a:cubicBezTo>
                      <a:pt x="2166" y="248"/>
                      <a:pt x="2166" y="1925"/>
                      <a:pt x="2166" y="1925"/>
                    </a:cubicBezTo>
                    <a:cubicBezTo>
                      <a:pt x="2166" y="2611"/>
                      <a:pt x="1573" y="2827"/>
                      <a:pt x="1176" y="2827"/>
                    </a:cubicBezTo>
                    <a:cubicBezTo>
                      <a:pt x="786" y="2827"/>
                      <a:pt x="175" y="2608"/>
                      <a:pt x="175" y="1925"/>
                    </a:cubicBezTo>
                    <a:cubicBezTo>
                      <a:pt x="174" y="247"/>
                      <a:pt x="174" y="247"/>
                      <a:pt x="174" y="247"/>
                    </a:cubicBezTo>
                    <a:cubicBezTo>
                      <a:pt x="174" y="97"/>
                      <a:pt x="0" y="0"/>
                      <a:pt x="0" y="0"/>
                    </a:cubicBezTo>
                    <a:cubicBezTo>
                      <a:pt x="860" y="0"/>
                      <a:pt x="860" y="0"/>
                      <a:pt x="860" y="0"/>
                    </a:cubicBezTo>
                    <a:cubicBezTo>
                      <a:pt x="860" y="0"/>
                      <a:pt x="661" y="98"/>
                      <a:pt x="661" y="247"/>
                    </a:cubicBezTo>
                    <a:cubicBezTo>
                      <a:pt x="660" y="1925"/>
                      <a:pt x="660" y="1925"/>
                      <a:pt x="660" y="1925"/>
                    </a:cubicBezTo>
                    <a:cubicBezTo>
                      <a:pt x="660" y="2280"/>
                      <a:pt x="897" y="2525"/>
                      <a:pt x="1176" y="2527"/>
                    </a:cubicBezTo>
                    <a:cubicBezTo>
                      <a:pt x="1454" y="2528"/>
                      <a:pt x="1678" y="2277"/>
                      <a:pt x="1678" y="1925"/>
                    </a:cubicBezTo>
                    <a:cubicBezTo>
                      <a:pt x="1679" y="247"/>
                      <a:pt x="1679" y="247"/>
                      <a:pt x="1679" y="247"/>
                    </a:cubicBezTo>
                    <a:cubicBezTo>
                      <a:pt x="1679" y="97"/>
                      <a:pt x="1495" y="0"/>
                      <a:pt x="1495" y="0"/>
                    </a:cubicBez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649253" name="Freeform 37"/>
              <p:cNvSpPr>
                <a:spLocks/>
              </p:cNvSpPr>
              <p:nvPr/>
            </p:nvSpPr>
            <p:spPr bwMode="gray">
              <a:xfrm>
                <a:off x="3295" y="1549"/>
                <a:ext cx="358" cy="577"/>
              </a:xfrm>
              <a:custGeom>
                <a:avLst/>
                <a:gdLst>
                  <a:gd name="T0" fmla="*/ 1537 w 1788"/>
                  <a:gd name="T1" fmla="*/ 501 h 2885"/>
                  <a:gd name="T2" fmla="*/ 1067 w 1788"/>
                  <a:gd name="T3" fmla="*/ 289 h 2885"/>
                  <a:gd name="T4" fmla="*/ 528 w 1788"/>
                  <a:gd name="T5" fmla="*/ 709 h 2885"/>
                  <a:gd name="T6" fmla="*/ 1042 w 1788"/>
                  <a:gd name="T7" fmla="*/ 1230 h 2885"/>
                  <a:gd name="T8" fmla="*/ 1786 w 1788"/>
                  <a:gd name="T9" fmla="*/ 2067 h 2885"/>
                  <a:gd name="T10" fmla="*/ 681 w 1788"/>
                  <a:gd name="T11" fmla="*/ 2885 h 2885"/>
                  <a:gd name="T12" fmla="*/ 162 w 1788"/>
                  <a:gd name="T13" fmla="*/ 2813 h 2885"/>
                  <a:gd name="T14" fmla="*/ 0 w 1788"/>
                  <a:gd name="T15" fmla="*/ 2280 h 2885"/>
                  <a:gd name="T16" fmla="*/ 689 w 1788"/>
                  <a:gd name="T17" fmla="*/ 2582 h 2885"/>
                  <a:gd name="T18" fmla="*/ 1311 w 1788"/>
                  <a:gd name="T19" fmla="*/ 2126 h 2885"/>
                  <a:gd name="T20" fmla="*/ 48 w 1788"/>
                  <a:gd name="T21" fmla="*/ 765 h 2885"/>
                  <a:gd name="T22" fmla="*/ 1019 w 1788"/>
                  <a:gd name="T23" fmla="*/ 0 h 2885"/>
                  <a:gd name="T24" fmla="*/ 1537 w 1788"/>
                  <a:gd name="T25" fmla="*/ 72 h 2885"/>
                  <a:gd name="T26" fmla="*/ 1537 w 1788"/>
                  <a:gd name="T27" fmla="*/ 501 h 288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88" h="2885">
                    <a:moveTo>
                      <a:pt x="1537" y="501"/>
                    </a:moveTo>
                    <a:cubicBezTo>
                      <a:pt x="1537" y="501"/>
                      <a:pt x="1416" y="290"/>
                      <a:pt x="1067" y="289"/>
                    </a:cubicBezTo>
                    <a:cubicBezTo>
                      <a:pt x="718" y="288"/>
                      <a:pt x="529" y="471"/>
                      <a:pt x="528" y="709"/>
                    </a:cubicBezTo>
                    <a:cubicBezTo>
                      <a:pt x="527" y="978"/>
                      <a:pt x="729" y="1079"/>
                      <a:pt x="1042" y="1230"/>
                    </a:cubicBezTo>
                    <a:cubicBezTo>
                      <a:pt x="1340" y="1373"/>
                      <a:pt x="1788" y="1570"/>
                      <a:pt x="1786" y="2067"/>
                    </a:cubicBezTo>
                    <a:cubicBezTo>
                      <a:pt x="1785" y="2513"/>
                      <a:pt x="1390" y="2885"/>
                      <a:pt x="681" y="2885"/>
                    </a:cubicBezTo>
                    <a:cubicBezTo>
                      <a:pt x="463" y="2884"/>
                      <a:pt x="162" y="2813"/>
                      <a:pt x="162" y="2813"/>
                    </a:cubicBezTo>
                    <a:cubicBezTo>
                      <a:pt x="0" y="2280"/>
                      <a:pt x="0" y="2280"/>
                      <a:pt x="0" y="2280"/>
                    </a:cubicBezTo>
                    <a:cubicBezTo>
                      <a:pt x="150" y="2426"/>
                      <a:pt x="416" y="2582"/>
                      <a:pt x="689" y="2582"/>
                    </a:cubicBezTo>
                    <a:cubicBezTo>
                      <a:pt x="973" y="2582"/>
                      <a:pt x="1311" y="2407"/>
                      <a:pt x="1311" y="2126"/>
                    </a:cubicBezTo>
                    <a:cubicBezTo>
                      <a:pt x="1311" y="1583"/>
                      <a:pt x="48" y="1674"/>
                      <a:pt x="48" y="765"/>
                    </a:cubicBezTo>
                    <a:cubicBezTo>
                      <a:pt x="48" y="453"/>
                      <a:pt x="266" y="0"/>
                      <a:pt x="1019" y="0"/>
                    </a:cubicBezTo>
                    <a:cubicBezTo>
                      <a:pt x="1264" y="0"/>
                      <a:pt x="1537" y="72"/>
                      <a:pt x="1537" y="72"/>
                    </a:cubicBezTo>
                    <a:lnTo>
                      <a:pt x="1537" y="501"/>
                    </a:lnTo>
                    <a:close/>
                  </a:path>
                </a:pathLst>
              </a:custGeom>
              <a:solidFill>
                <a:srgbClr val="FF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20</a:t>
            </a:fld>
            <a:endParaRPr lang="de-DE" altLang="ja-JP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一、</a:t>
            </a:r>
            <a:r>
              <a:rPr lang="en-US" altLang="zh-CN" dirty="0">
                <a:latin typeface="+mn-ea"/>
                <a:ea typeface="+mn-ea"/>
              </a:rPr>
              <a:t>RTE</a:t>
            </a:r>
            <a:r>
              <a:rPr lang="zh-CN" altLang="en-US" dirty="0">
                <a:latin typeface="+mn-ea"/>
                <a:ea typeface="+mn-ea"/>
              </a:rPr>
              <a:t>概述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98810"/>
          </a:xfrm>
        </p:spPr>
        <p:txBody>
          <a:bodyPr/>
          <a:lstStyle/>
          <a:p>
            <a:r>
              <a:rPr lang="en-US" altLang="zh-CN" dirty="0">
                <a:effectLst/>
                <a:latin typeface="Arial" panose="020B0604020202020204" pitchFamily="34" charset="0"/>
              </a:rPr>
              <a:t>AUTOSAR</a:t>
            </a:r>
            <a:r>
              <a:rPr lang="zh-CN" altLang="en-US" dirty="0">
                <a:effectLst/>
                <a:latin typeface="Arial" panose="020B0604020202020204" pitchFamily="34" charset="0"/>
              </a:rPr>
              <a:t>架构</a:t>
            </a:r>
            <a:endParaRPr lang="en-US" altLang="zh-CN" dirty="0">
              <a:effectLst/>
              <a:latin typeface="Arial" panose="020B0604020202020204" pitchFamily="34" charset="0"/>
            </a:endParaRPr>
          </a:p>
          <a:p>
            <a:pPr marL="0" indent="0">
              <a:buNone/>
            </a:pP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761D6D9C-905A-49C5-A9F8-E755C177EF23}"/>
              </a:ext>
            </a:extLst>
          </p:cNvPr>
          <p:cNvSpPr/>
          <p:nvPr/>
        </p:nvSpPr>
        <p:spPr>
          <a:xfrm>
            <a:off x="168274" y="1268760"/>
            <a:ext cx="88074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altLang="zh-CN" dirty="0">
                <a:latin typeface="微软雅黑"/>
                <a:ea typeface="微软雅黑"/>
                <a:cs typeface="Arial"/>
              </a:rPr>
              <a:t>AUTOSAR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自上而下分为：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App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应用层、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RTE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运行时环境、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BSW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层和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ECU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硬件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微软雅黑"/>
              <a:ea typeface="微软雅黑"/>
              <a:cs typeface="Arial"/>
            </a:endParaRPr>
          </a:p>
        </p:txBody>
      </p:sp>
      <p:pic>
        <p:nvPicPr>
          <p:cNvPr id="8" name="Picture 320" descr="SW Architecture">
            <a:extLst>
              <a:ext uri="{FF2B5EF4-FFF2-40B4-BE49-F238E27FC236}">
                <a16:creationId xmlns:a16="http://schemas.microsoft.com/office/drawing/2014/main" id="{7819CC22-9E23-4C97-A3FB-FC974C18DA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103" y="1802413"/>
            <a:ext cx="5267822" cy="48066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2">
            <a:extLst>
              <a:ext uri="{FF2B5EF4-FFF2-40B4-BE49-F238E27FC236}">
                <a16:creationId xmlns:a16="http://schemas.microsoft.com/office/drawing/2014/main" id="{C4B32E17-C53E-4C63-BF91-92B8E8F3F840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612576" y="1909924"/>
            <a:ext cx="133191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APP</a:t>
            </a: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层</a:t>
            </a:r>
            <a:endParaRPr kumimoji="1" lang="ja-JP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Text Box 19">
            <a:extLst>
              <a:ext uri="{FF2B5EF4-FFF2-40B4-BE49-F238E27FC236}">
                <a16:creationId xmlns:a16="http://schemas.microsoft.com/office/drawing/2014/main" id="{804232AE-7425-4EBA-ABDF-965B4AB714F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600546" y="5614732"/>
            <a:ext cx="13319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HW</a:t>
            </a: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层</a:t>
            </a:r>
            <a:endParaRPr kumimoji="1" lang="ja-JP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Text Box 20">
            <a:extLst>
              <a:ext uri="{FF2B5EF4-FFF2-40B4-BE49-F238E27FC236}">
                <a16:creationId xmlns:a16="http://schemas.microsoft.com/office/drawing/2014/main" id="{09F1F5F2-A33A-4376-A7F2-5E86BD438DA7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600546" y="4141212"/>
            <a:ext cx="13319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ja-JP" sz="1400" dirty="0">
                <a:solidFill>
                  <a:srgbClr val="000000"/>
                </a:solidFill>
                <a:latin typeface="+mn-ea"/>
                <a:ea typeface="+mn-ea"/>
              </a:rPr>
              <a:t>BSW</a:t>
            </a: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层</a:t>
            </a:r>
            <a:endParaRPr kumimoji="1" lang="ja-JP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Text Box 21">
            <a:extLst>
              <a:ext uri="{FF2B5EF4-FFF2-40B4-BE49-F238E27FC236}">
                <a16:creationId xmlns:a16="http://schemas.microsoft.com/office/drawing/2014/main" id="{13C97DCD-45C5-4BEE-A775-AB21ACB3B824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600546" y="2944237"/>
            <a:ext cx="13319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ja-JP" sz="1400" dirty="0">
                <a:solidFill>
                  <a:srgbClr val="000000"/>
                </a:solidFill>
                <a:latin typeface="+mn-ea"/>
                <a:ea typeface="+mn-ea"/>
              </a:rPr>
              <a:t>RTE</a:t>
            </a: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层</a:t>
            </a:r>
            <a:endParaRPr kumimoji="1" lang="ja-JP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036A7130-A7E1-4D96-84E4-3D98DCC89084}"/>
              </a:ext>
            </a:extLst>
          </p:cNvPr>
          <p:cNvSpPr/>
          <p:nvPr/>
        </p:nvSpPr>
        <p:spPr bwMode="auto">
          <a:xfrm>
            <a:off x="5076056" y="2419035"/>
            <a:ext cx="1008112" cy="383014"/>
          </a:xfrm>
          <a:prstGeom prst="rect">
            <a:avLst/>
          </a:prstGeom>
          <a:noFill/>
          <a:ln w="28575" cap="flat" cmpd="sng" algn="ctr">
            <a:solidFill>
              <a:srgbClr val="C07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5D312CDF-E4AC-4EC9-91AB-81ADE74E2744}"/>
              </a:ext>
            </a:extLst>
          </p:cNvPr>
          <p:cNvSpPr txBox="1"/>
          <p:nvPr/>
        </p:nvSpPr>
        <p:spPr>
          <a:xfrm>
            <a:off x="6228184" y="1814264"/>
            <a:ext cx="2843808" cy="156966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j-ea"/>
                <a:ea typeface="+mj-ea"/>
              </a:rPr>
              <a:t>AUTOSAR Interface</a:t>
            </a:r>
          </a:p>
          <a:p>
            <a:pPr algn="l"/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按照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AUTOSAR</a:t>
            </a:r>
            <a:r>
              <a:rPr lang="zh-CN" altLang="en-US" sz="1600" dirty="0">
                <a:solidFill>
                  <a:srgbClr val="FF0000"/>
                </a:solidFill>
                <a:latin typeface="+mj-ea"/>
                <a:ea typeface="+mj-ea"/>
              </a:rPr>
              <a:t>接口描述语言定义的接口</a:t>
            </a:r>
            <a:r>
              <a:rPr lang="zh-CN" altLang="en-US" sz="1600" dirty="0">
                <a:latin typeface="+mj-ea"/>
                <a:ea typeface="+mj-ea"/>
              </a:rPr>
              <a:t>，比如</a:t>
            </a:r>
            <a:r>
              <a:rPr lang="en-US" altLang="zh-CN" sz="1600" dirty="0">
                <a:latin typeface="+mj-ea"/>
                <a:ea typeface="+mj-ea"/>
              </a:rPr>
              <a:t>SWC</a:t>
            </a:r>
            <a:r>
              <a:rPr lang="zh-CN" altLang="en-US" sz="1600" dirty="0">
                <a:latin typeface="+mj-ea"/>
                <a:ea typeface="+mj-ea"/>
              </a:rPr>
              <a:t>的输入输出、</a:t>
            </a:r>
            <a:r>
              <a:rPr lang="en-US" altLang="zh-CN" sz="1600" dirty="0">
                <a:latin typeface="+mj-ea"/>
                <a:ea typeface="+mj-ea"/>
              </a:rPr>
              <a:t>BSW</a:t>
            </a:r>
            <a:r>
              <a:rPr lang="zh-CN" altLang="en-US" sz="1600" dirty="0">
                <a:latin typeface="+mj-ea"/>
                <a:ea typeface="+mj-ea"/>
              </a:rPr>
              <a:t>的</a:t>
            </a:r>
            <a:r>
              <a:rPr lang="en-US" altLang="zh-CN" sz="1600" dirty="0">
                <a:latin typeface="+mj-ea"/>
                <a:ea typeface="+mj-ea"/>
              </a:rPr>
              <a:t>IO</a:t>
            </a:r>
            <a:r>
              <a:rPr lang="zh-CN" altLang="en-US" sz="1600" dirty="0">
                <a:latin typeface="+mj-ea"/>
                <a:ea typeface="+mj-ea"/>
              </a:rPr>
              <a:t>抽象、复杂驱动等。各</a:t>
            </a:r>
            <a:r>
              <a:rPr lang="en-US" altLang="zh-CN" sz="1600" dirty="0">
                <a:latin typeface="+mj-ea"/>
                <a:ea typeface="+mj-ea"/>
              </a:rPr>
              <a:t>OEM</a:t>
            </a:r>
            <a:r>
              <a:rPr lang="zh-CN" altLang="en-US" sz="1600" dirty="0">
                <a:latin typeface="+mj-ea"/>
                <a:ea typeface="+mj-ea"/>
              </a:rPr>
              <a:t>都会定制</a:t>
            </a:r>
            <a:r>
              <a:rPr lang="en-US" altLang="zh-CN" sz="1600" dirty="0">
                <a:latin typeface="+mj-ea"/>
                <a:ea typeface="+mj-ea"/>
              </a:rPr>
              <a:t>,</a:t>
            </a:r>
            <a:r>
              <a:rPr lang="zh-CN" altLang="en-US" sz="1600" dirty="0">
                <a:latin typeface="+mj-ea"/>
                <a:ea typeface="+mj-ea"/>
              </a:rPr>
              <a:t>但是符合</a:t>
            </a:r>
            <a:r>
              <a:rPr lang="en-US" altLang="zh-CN" sz="1600" dirty="0">
                <a:latin typeface="+mj-ea"/>
                <a:ea typeface="+mj-ea"/>
              </a:rPr>
              <a:t>AUTOSAR</a:t>
            </a:r>
            <a:r>
              <a:rPr lang="zh-CN" altLang="en-US" sz="1600" dirty="0">
                <a:latin typeface="+mj-ea"/>
                <a:ea typeface="+mj-ea"/>
              </a:rPr>
              <a:t>标准的。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B681FED7-A045-4052-B639-046EE52E3E00}"/>
              </a:ext>
            </a:extLst>
          </p:cNvPr>
          <p:cNvCxnSpPr/>
          <p:nvPr/>
        </p:nvCxnSpPr>
        <p:spPr bwMode="auto">
          <a:xfrm flipV="1">
            <a:off x="5942464" y="2332894"/>
            <a:ext cx="357728" cy="274081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8810A30E-C725-4C77-AE35-818AAECAD938}"/>
              </a:ext>
            </a:extLst>
          </p:cNvPr>
          <p:cNvSpPr txBox="1"/>
          <p:nvPr/>
        </p:nvSpPr>
        <p:spPr>
          <a:xfrm>
            <a:off x="6228184" y="3511163"/>
            <a:ext cx="2843808" cy="13234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j-ea"/>
                <a:ea typeface="+mj-ea"/>
              </a:rPr>
              <a:t>Standardized AUTOSAR Interface</a:t>
            </a:r>
          </a:p>
          <a:p>
            <a:pPr algn="l"/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AUTOSAR</a:t>
            </a:r>
            <a:r>
              <a:rPr lang="ja-JP" altLang="en-US" sz="1600" dirty="0">
                <a:solidFill>
                  <a:srgbClr val="FF0000"/>
                </a:solidFill>
                <a:latin typeface="+mj-ea"/>
                <a:ea typeface="+mj-ea"/>
              </a:rPr>
              <a:t>中严格定义的输入输出接口</a:t>
            </a:r>
            <a:r>
              <a:rPr lang="ja-JP" altLang="en-US" sz="1600" dirty="0">
                <a:latin typeface="+mj-ea"/>
                <a:ea typeface="+mj-ea"/>
              </a:rPr>
              <a:t>。比如</a:t>
            </a:r>
            <a:r>
              <a:rPr lang="en-US" altLang="zh-CN" sz="1600" dirty="0">
                <a:latin typeface="+mj-ea"/>
                <a:ea typeface="+mj-ea"/>
              </a:rPr>
              <a:t>BSW</a:t>
            </a:r>
            <a:r>
              <a:rPr lang="ja-JP" altLang="en-US" sz="1600" dirty="0">
                <a:latin typeface="+mj-ea"/>
                <a:ea typeface="+mj-ea"/>
              </a:rPr>
              <a:t>中内存管理服务、诊断服务等</a:t>
            </a:r>
            <a:r>
              <a:rPr lang="zh-CN" altLang="en-US" sz="1600" dirty="0">
                <a:latin typeface="+mj-ea"/>
                <a:ea typeface="+mj-ea"/>
              </a:rPr>
              <a:t>。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B59BAF12-EFAC-4EEB-A56C-70C75853C417}"/>
              </a:ext>
            </a:extLst>
          </p:cNvPr>
          <p:cNvSpPr txBox="1"/>
          <p:nvPr/>
        </p:nvSpPr>
        <p:spPr>
          <a:xfrm>
            <a:off x="6228184" y="4961841"/>
            <a:ext cx="2843808" cy="1323439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altLang="zh-CN" sz="1600" b="1" dirty="0">
                <a:latin typeface="+mj-ea"/>
                <a:ea typeface="+mj-ea"/>
              </a:rPr>
              <a:t>Standardized Interface</a:t>
            </a:r>
          </a:p>
          <a:p>
            <a:pPr algn="l"/>
            <a:r>
              <a:rPr lang="ja-JP" altLang="en-US" sz="1600" dirty="0">
                <a:solidFill>
                  <a:srgbClr val="FF0000"/>
                </a:solidFill>
                <a:latin typeface="+mj-ea"/>
                <a:ea typeface="+mj-ea"/>
              </a:rPr>
              <a:t>非</a:t>
            </a:r>
            <a:r>
              <a:rPr lang="en-US" altLang="zh-CN" sz="1600" dirty="0">
                <a:solidFill>
                  <a:srgbClr val="FF0000"/>
                </a:solidFill>
                <a:latin typeface="+mj-ea"/>
                <a:ea typeface="+mj-ea"/>
              </a:rPr>
              <a:t>AUTOSAR</a:t>
            </a:r>
            <a:r>
              <a:rPr lang="ja-JP" altLang="en-US" sz="1600" dirty="0">
                <a:solidFill>
                  <a:srgbClr val="FF0000"/>
                </a:solidFill>
                <a:latin typeface="+mj-ea"/>
                <a:ea typeface="+mj-ea"/>
              </a:rPr>
              <a:t>描述的标准接口</a:t>
            </a:r>
            <a:r>
              <a:rPr lang="ja-JP" altLang="en-US" sz="1600" dirty="0">
                <a:latin typeface="+mj-ea"/>
                <a:ea typeface="+mj-ea"/>
              </a:rPr>
              <a:t>，通常</a:t>
            </a:r>
            <a:r>
              <a:rPr lang="en-US" altLang="zh-CN" sz="1600" dirty="0">
                <a:latin typeface="+mj-ea"/>
                <a:ea typeface="+mj-ea"/>
              </a:rPr>
              <a:t>C</a:t>
            </a:r>
            <a:r>
              <a:rPr lang="ja-JP" altLang="en-US" sz="1600" dirty="0">
                <a:latin typeface="+mj-ea"/>
                <a:ea typeface="+mj-ea"/>
              </a:rPr>
              <a:t>语言描述的标准接口。比如</a:t>
            </a:r>
            <a:r>
              <a:rPr lang="en-US" altLang="zh-CN" sz="1600" dirty="0">
                <a:latin typeface="+mj-ea"/>
                <a:ea typeface="+mj-ea"/>
              </a:rPr>
              <a:t>OS</a:t>
            </a:r>
            <a:r>
              <a:rPr lang="ja-JP" altLang="en-US" sz="1600" dirty="0">
                <a:latin typeface="+mj-ea"/>
                <a:ea typeface="+mj-ea"/>
              </a:rPr>
              <a:t>提供的各种接口、</a:t>
            </a:r>
            <a:r>
              <a:rPr lang="en-US" altLang="zh-CN" sz="1600" dirty="0">
                <a:latin typeface="+mj-ea"/>
                <a:ea typeface="+mj-ea"/>
              </a:rPr>
              <a:t>BSW</a:t>
            </a:r>
            <a:r>
              <a:rPr lang="ja-JP" altLang="en-US" sz="1600" dirty="0">
                <a:latin typeface="+mj-ea"/>
                <a:ea typeface="+mj-ea"/>
              </a:rPr>
              <a:t>内部各层</a:t>
            </a:r>
            <a:r>
              <a:rPr lang="en-US" altLang="zh-CN" sz="1600" dirty="0">
                <a:latin typeface="+mj-ea"/>
                <a:ea typeface="+mj-ea"/>
              </a:rPr>
              <a:t>API</a:t>
            </a:r>
            <a:r>
              <a:rPr lang="ja-JP" altLang="en-US" sz="1600" dirty="0">
                <a:latin typeface="+mj-ea"/>
                <a:ea typeface="+mj-ea"/>
              </a:rPr>
              <a:t>接口</a:t>
            </a:r>
            <a:r>
              <a:rPr lang="zh-CN" altLang="en-US" sz="1600" dirty="0">
                <a:latin typeface="+mj-ea"/>
                <a:ea typeface="+mj-ea"/>
              </a:rPr>
              <a:t>。</a:t>
            </a:r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9AB5A853-0CD3-450B-A0E8-54B0457217E2}"/>
              </a:ext>
            </a:extLst>
          </p:cNvPr>
          <p:cNvSpPr/>
          <p:nvPr/>
        </p:nvSpPr>
        <p:spPr bwMode="auto">
          <a:xfrm>
            <a:off x="1979712" y="3429000"/>
            <a:ext cx="1008112" cy="383014"/>
          </a:xfrm>
          <a:prstGeom prst="rect">
            <a:avLst/>
          </a:prstGeom>
          <a:noFill/>
          <a:ln w="28575" cap="flat" cmpd="sng" algn="ctr">
            <a:solidFill>
              <a:srgbClr val="C07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C9FD2046-0ADD-44BA-B912-444DEB594F4A}"/>
              </a:ext>
            </a:extLst>
          </p:cNvPr>
          <p:cNvCxnSpPr/>
          <p:nvPr/>
        </p:nvCxnSpPr>
        <p:spPr bwMode="auto">
          <a:xfrm>
            <a:off x="2952976" y="3620508"/>
            <a:ext cx="3275208" cy="16432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398D4A5A-7804-4F18-AB2C-D39012C101CC}"/>
              </a:ext>
            </a:extLst>
          </p:cNvPr>
          <p:cNvSpPr/>
          <p:nvPr/>
        </p:nvSpPr>
        <p:spPr bwMode="auto">
          <a:xfrm>
            <a:off x="4057625" y="4813923"/>
            <a:ext cx="1008112" cy="383014"/>
          </a:xfrm>
          <a:prstGeom prst="rect">
            <a:avLst/>
          </a:prstGeom>
          <a:noFill/>
          <a:ln w="28575" cap="flat" cmpd="sng" algn="ctr">
            <a:solidFill>
              <a:srgbClr val="C07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1C092144-CAB5-4077-9CAF-75B1F24E9C52}"/>
              </a:ext>
            </a:extLst>
          </p:cNvPr>
          <p:cNvCxnSpPr/>
          <p:nvPr/>
        </p:nvCxnSpPr>
        <p:spPr bwMode="auto">
          <a:xfrm>
            <a:off x="4964596" y="5055388"/>
            <a:ext cx="1263588" cy="305870"/>
          </a:xfrm>
          <a:prstGeom prst="straightConnector1">
            <a:avLst/>
          </a:prstGeom>
          <a:gradFill rotWithShape="0">
            <a:gsLst>
              <a:gs pos="0">
                <a:srgbClr val="FFFFFF"/>
              </a:gs>
              <a:gs pos="100000">
                <a:srgbClr val="CACAC7"/>
              </a:gs>
            </a:gsLst>
            <a:lin ang="5400000" scaled="1"/>
          </a:gra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53882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293742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一、</a:t>
            </a:r>
            <a:r>
              <a:rPr lang="en-US" altLang="zh-CN" dirty="0">
                <a:latin typeface="+mn-ea"/>
                <a:ea typeface="+mn-ea"/>
              </a:rPr>
              <a:t>RTE</a:t>
            </a:r>
            <a:r>
              <a:rPr lang="zh-CN" altLang="en-US" dirty="0">
                <a:latin typeface="+mn-ea"/>
                <a:ea typeface="+mn-ea"/>
              </a:rPr>
              <a:t>概述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38" name="コンテンツ プレースホルダー 2"/>
          <p:cNvSpPr>
            <a:spLocks noGrp="1"/>
          </p:cNvSpPr>
          <p:nvPr>
            <p:ph idx="1"/>
          </p:nvPr>
        </p:nvSpPr>
        <p:spPr>
          <a:xfrm>
            <a:off x="168275" y="869951"/>
            <a:ext cx="8786813" cy="398810"/>
          </a:xfrm>
        </p:spPr>
        <p:txBody>
          <a:bodyPr/>
          <a:lstStyle/>
          <a:p>
            <a:r>
              <a:rPr lang="en-US" altLang="zh-CN" dirty="0">
                <a:latin typeface="Arial" panose="020B0604020202020204" pitchFamily="34" charset="0"/>
              </a:rPr>
              <a:t>RTE</a:t>
            </a:r>
            <a:r>
              <a:rPr lang="zh-CN" altLang="en-US" dirty="0">
                <a:latin typeface="Arial" panose="020B0604020202020204" pitchFamily="34" charset="0"/>
              </a:rPr>
              <a:t>介绍</a:t>
            </a:r>
            <a:endParaRPr lang="en-US" altLang="zh-CN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2D46074-52AB-4FEC-B4FD-B70A0A361353}"/>
              </a:ext>
            </a:extLst>
          </p:cNvPr>
          <p:cNvSpPr txBox="1"/>
          <p:nvPr/>
        </p:nvSpPr>
        <p:spPr>
          <a:xfrm>
            <a:off x="188912" y="1233467"/>
            <a:ext cx="819951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RTE(Run-time environment)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运行时环境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，为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层的运行提供环境，方便更好的做到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软硬件分离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，从而使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APP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（比如算法）能复用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AUTOSAR ECU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体系结构的核心。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RTE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VFB(Virtual Function Bus,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虚拟功能总线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在具体一个</a:t>
            </a:r>
            <a:r>
              <a:rPr lang="en-US" altLang="zh-CN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ECU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中的实例。</a:t>
            </a:r>
            <a:endParaRPr lang="en-US" altLang="zh-CN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Ports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和接口均在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RTE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中实现，从而实现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（应用软件组件）之间的通信，并且还充当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SWC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可以访问诸如操作系统和通信服务之类的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BSW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模块的手段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20FED18C-C05B-4312-A863-FE30B499E5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142648" y="2924944"/>
            <a:ext cx="6483068" cy="3547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prstDash val="dash"/>
                <a:miter lim="800000"/>
                <a:headEnd/>
                <a:tailEnd/>
              </a14:hiddenLine>
            </a:ext>
          </a:extLst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561089D-4597-4146-B990-AEA4D2285D21}"/>
              </a:ext>
            </a:extLst>
          </p:cNvPr>
          <p:cNvSpPr/>
          <p:nvPr/>
        </p:nvSpPr>
        <p:spPr bwMode="auto">
          <a:xfrm>
            <a:off x="1002580" y="3717032"/>
            <a:ext cx="6665763" cy="216024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7" name="Text Box 22">
            <a:extLst>
              <a:ext uri="{FF2B5EF4-FFF2-40B4-BE49-F238E27FC236}">
                <a16:creationId xmlns:a16="http://schemas.microsoft.com/office/drawing/2014/main" id="{3F5D6E6B-34B5-4D6A-A4A7-B1624EDC53DC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540568" y="3212976"/>
            <a:ext cx="1331912" cy="309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APP</a:t>
            </a: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层</a:t>
            </a:r>
            <a:endParaRPr kumimoji="1" lang="ja-JP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8" name="Text Box 21">
            <a:extLst>
              <a:ext uri="{FF2B5EF4-FFF2-40B4-BE49-F238E27FC236}">
                <a16:creationId xmlns:a16="http://schemas.microsoft.com/office/drawing/2014/main" id="{7FDB2353-1AD0-4DDA-AEE8-E035C2BABF8B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576336" y="3634805"/>
            <a:ext cx="13319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ja-JP" sz="1400" dirty="0">
                <a:solidFill>
                  <a:srgbClr val="000000"/>
                </a:solidFill>
                <a:latin typeface="+mn-ea"/>
                <a:ea typeface="+mn-ea"/>
              </a:rPr>
              <a:t>RTE</a:t>
            </a: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层</a:t>
            </a:r>
            <a:endParaRPr kumimoji="1" lang="ja-JP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Text Box 20">
            <a:extLst>
              <a:ext uri="{FF2B5EF4-FFF2-40B4-BE49-F238E27FC236}">
                <a16:creationId xmlns:a16="http://schemas.microsoft.com/office/drawing/2014/main" id="{E063A172-7E96-4176-BAB8-01E8F3539B09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540568" y="4797152"/>
            <a:ext cx="13319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ja-JP" sz="1400" dirty="0">
                <a:solidFill>
                  <a:srgbClr val="000000"/>
                </a:solidFill>
                <a:latin typeface="+mn-ea"/>
                <a:ea typeface="+mn-ea"/>
              </a:rPr>
              <a:t>BSW</a:t>
            </a: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层</a:t>
            </a:r>
            <a:endParaRPr kumimoji="1" lang="ja-JP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1" name="Text Box 19">
            <a:extLst>
              <a:ext uri="{FF2B5EF4-FFF2-40B4-BE49-F238E27FC236}">
                <a16:creationId xmlns:a16="http://schemas.microsoft.com/office/drawing/2014/main" id="{EDE921A9-34A3-4B34-9FA1-CCD14C26B72D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-593950" y="6163069"/>
            <a:ext cx="1331912" cy="309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A30B1A"/>
              </a:buClr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1pPr>
            <a:lvl2pPr marL="742950" indent="-28575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Font typeface="Wingdings" panose="05000000000000000000" pitchFamily="2" charset="2"/>
              <a:buChar char="ü"/>
              <a:defRPr sz="20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2pPr>
            <a:lvl3pPr marL="11430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3pPr>
            <a:lvl4pPr marL="1600200" indent="-228600">
              <a:lnSpc>
                <a:spcPct val="95000"/>
              </a:lnSpc>
              <a:spcBef>
                <a:spcPct val="20000"/>
              </a:spcBef>
              <a:spcAft>
                <a:spcPct val="10000"/>
              </a:spcAft>
              <a:buClr>
                <a:srgbClr val="87867E"/>
              </a:buClr>
              <a:buSzPct val="100000"/>
              <a:buChar char="•"/>
              <a:defRPr sz="1600">
                <a:solidFill>
                  <a:schemeClr val="tx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</a:defRPr>
            </a:lvl4pPr>
            <a:lvl5pPr marL="2057400" indent="-228600"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Blip>
                <a:blip r:embed="rId4"/>
              </a:buBlip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50" charset="-128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r>
              <a:rPr kumimoji="1" lang="en-US" altLang="zh-CN" sz="1400" dirty="0">
                <a:solidFill>
                  <a:srgbClr val="000000"/>
                </a:solidFill>
                <a:latin typeface="+mn-ea"/>
                <a:ea typeface="+mn-ea"/>
              </a:rPr>
              <a:t>HW</a:t>
            </a:r>
            <a:r>
              <a:rPr kumimoji="1" lang="zh-CN" altLang="en-US" sz="1400" dirty="0">
                <a:solidFill>
                  <a:srgbClr val="000000"/>
                </a:solidFill>
                <a:latin typeface="+mn-ea"/>
                <a:ea typeface="+mn-ea"/>
              </a:rPr>
              <a:t>层</a:t>
            </a:r>
            <a:endParaRPr kumimoji="1" lang="ja-JP" altLang="en-US" sz="1400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2" name="四角形: 角を丸くする 7">
            <a:extLst>
              <a:ext uri="{FF2B5EF4-FFF2-40B4-BE49-F238E27FC236}">
                <a16:creationId xmlns:a16="http://schemas.microsoft.com/office/drawing/2014/main" id="{26620486-0D6F-41F7-A482-F6387BC9B57E}"/>
              </a:ext>
            </a:extLst>
          </p:cNvPr>
          <p:cNvSpPr/>
          <p:nvPr/>
        </p:nvSpPr>
        <p:spPr bwMode="auto">
          <a:xfrm>
            <a:off x="2411760" y="4015829"/>
            <a:ext cx="6624736" cy="1872208"/>
          </a:xfrm>
          <a:prstGeom prst="roundRect">
            <a:avLst/>
          </a:prstGeom>
          <a:solidFill>
            <a:srgbClr val="FFC000"/>
          </a:solidFill>
          <a:ln w="571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ctr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ja-JP" altLang="en-US" sz="18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ＭＳ Ｐゴシック" charset="-128"/>
              <a:ea typeface="ＭＳ Ｐゴシック" charset="-128"/>
            </a:endParaRPr>
          </a:p>
        </p:txBody>
      </p:sp>
      <p:sp>
        <p:nvSpPr>
          <p:cNvPr id="13" name="正方形/長方形 8">
            <a:extLst>
              <a:ext uri="{FF2B5EF4-FFF2-40B4-BE49-F238E27FC236}">
                <a16:creationId xmlns:a16="http://schemas.microsoft.com/office/drawing/2014/main" id="{E3FB9D0D-3152-4DC1-9AAD-6E2E9B782A7D}"/>
              </a:ext>
            </a:extLst>
          </p:cNvPr>
          <p:cNvSpPr/>
          <p:nvPr/>
        </p:nvSpPr>
        <p:spPr>
          <a:xfrm>
            <a:off x="2627784" y="4147205"/>
            <a:ext cx="597626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b="1" dirty="0">
                <a:latin typeface="微软雅黑"/>
                <a:ea typeface="微软雅黑"/>
                <a:cs typeface="Arial"/>
              </a:rPr>
              <a:t>AUTOSAR Runtime Environment</a:t>
            </a: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ECU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具体实现为虚拟功能总线；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/>
              <a:ea typeface="微软雅黑"/>
              <a:cs typeface="Arial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提供通信服务的中间层（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ECU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内部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/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间通信）；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/>
              <a:ea typeface="微软雅黑"/>
              <a:cs typeface="Arial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支持多种</a:t>
            </a:r>
            <a:r>
              <a:rPr kumimoji="1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Autosar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接口；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/>
              <a:ea typeface="微软雅黑"/>
              <a:cs typeface="Arial"/>
            </a:endParaRPr>
          </a:p>
          <a:p>
            <a:pPr marL="285750" marR="0" lvl="0" indent="-285750" algn="l" defTabSz="914400" rtl="0" eaLnBrk="1" fontAlgn="ctr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使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SWC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与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ECU</a:t>
            </a:r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微软雅黑"/>
                <a:ea typeface="微软雅黑"/>
                <a:cs typeface="Arial"/>
              </a:rPr>
              <a:t>的映射无关；</a:t>
            </a:r>
            <a:endParaRPr kumimoji="1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微软雅黑"/>
              <a:ea typeface="微软雅黑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6301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一、</a:t>
            </a:r>
            <a:r>
              <a:rPr lang="en-US" altLang="zh-CN" dirty="0">
                <a:latin typeface="+mn-ea"/>
                <a:ea typeface="+mn-ea"/>
              </a:rPr>
              <a:t>RTE</a:t>
            </a:r>
            <a:r>
              <a:rPr lang="zh-CN" altLang="en-US" dirty="0">
                <a:latin typeface="+mn-ea"/>
                <a:ea typeface="+mn-ea"/>
              </a:rPr>
              <a:t>的生成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2617479-FE9B-4786-A93B-994E05A4D526}"/>
              </a:ext>
            </a:extLst>
          </p:cNvPr>
          <p:cNvSpPr txBox="1"/>
          <p:nvPr/>
        </p:nvSpPr>
        <p:spPr>
          <a:xfrm>
            <a:off x="0" y="404664"/>
            <a:ext cx="908265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RTE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生成的主要过程是：创建与操作系统系统功能相适应的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AUTOSAR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软件构件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API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，并管理软件构件间的通信。 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RTE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生成包含两个阶段：</a:t>
            </a:r>
            <a:endParaRPr lang="en-US" altLang="zh-CN" sz="1800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（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1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）定义阶段（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RTE Contract phase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）（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2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）生成阶段（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RTE Generation phase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）。 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在（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1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）定义阶段中，将软件构件和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RTE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交互描述信息定义为头文件，作为软件构件与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RTE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的契约，双方都使用相同数据结构进行编程。在此阶段，需要完成的工作是： 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▪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软件构件类型描述 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 ▪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构件内部行为描述 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en-US" altLang="zh-CN" dirty="0">
                <a:solidFill>
                  <a:srgbClr val="333333"/>
                </a:solidFill>
                <a:latin typeface="PingFang SC"/>
              </a:rPr>
              <a:t>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▪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真实源代码或目标代码及其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API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（头文件）生成 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algn="l"/>
            <a:r>
              <a:rPr lang="en-US" altLang="zh-CN" sz="1800" b="0" i="0" dirty="0">
                <a:solidFill>
                  <a:srgbClr val="333333"/>
                </a:solidFill>
                <a:effectLst/>
                <a:latin typeface="PingFang SC"/>
              </a:rPr>
              <a:t> </a:t>
            </a:r>
            <a:r>
              <a:rPr lang="en-US" altLang="zh-CN" sz="1800" b="0" i="0" dirty="0">
                <a:solidFill>
                  <a:srgbClr val="333333"/>
                </a:solidFill>
                <a:effectLst/>
                <a:latin typeface="游ゴシック" panose="020B0400000000000000" pitchFamily="50" charset="-128"/>
                <a:ea typeface="游ゴシック" panose="020B0400000000000000" pitchFamily="50" charset="-128"/>
              </a:rPr>
              <a:t>▪</a:t>
            </a:r>
            <a:r>
              <a:rPr lang="zh-CN" altLang="en-US" sz="1800" b="0" i="0" dirty="0">
                <a:solidFill>
                  <a:srgbClr val="333333"/>
                </a:solidFill>
                <a:effectLst/>
                <a:latin typeface="PingFang SC"/>
              </a:rPr>
              <a:t>实现语言描述 </a:t>
            </a:r>
            <a:endParaRPr lang="zh-CN" altLang="en-US" b="0" i="0" dirty="0">
              <a:solidFill>
                <a:srgbClr val="333333"/>
              </a:solidFill>
              <a:effectLst/>
              <a:latin typeface="PingFang SC"/>
            </a:endParaRPr>
          </a:p>
        </p:txBody>
      </p:sp>
      <p:pic>
        <p:nvPicPr>
          <p:cNvPr id="8" name="图片 7" descr="图示&#10;&#10;描述已自动生成">
            <a:extLst>
              <a:ext uri="{FF2B5EF4-FFF2-40B4-BE49-F238E27FC236}">
                <a16:creationId xmlns:a16="http://schemas.microsoft.com/office/drawing/2014/main" id="{9C9F556B-16B7-4621-949E-B67A943973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3467382"/>
            <a:ext cx="7373228" cy="308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1409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一、</a:t>
            </a:r>
            <a:r>
              <a:rPr lang="en-US" altLang="zh-CN" dirty="0">
                <a:latin typeface="+mn-ea"/>
                <a:ea typeface="+mn-ea"/>
              </a:rPr>
              <a:t>RTE</a:t>
            </a:r>
            <a:r>
              <a:rPr lang="zh-CN" altLang="en-US" dirty="0">
                <a:latin typeface="+mn-ea"/>
                <a:ea typeface="+mn-ea"/>
              </a:rPr>
              <a:t>的生成</a:t>
            </a:r>
            <a:endParaRPr kumimoji="1" lang="ja-JP" altLang="en-US" dirty="0">
              <a:latin typeface="+mn-ea"/>
              <a:ea typeface="+mn-ea"/>
            </a:endParaRPr>
          </a:p>
        </p:txBody>
      </p:sp>
      <p:pic>
        <p:nvPicPr>
          <p:cNvPr id="4" name="图片 3" descr="图示&#10;&#10;描述已自动生成">
            <a:extLst>
              <a:ext uri="{FF2B5EF4-FFF2-40B4-BE49-F238E27FC236}">
                <a16:creationId xmlns:a16="http://schemas.microsoft.com/office/drawing/2014/main" id="{45E80BA4-C777-4020-BB03-C056BD5981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369095"/>
            <a:ext cx="8057143" cy="230476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35280FA7-88E9-4029-8803-BDF33CA020F5}"/>
              </a:ext>
            </a:extLst>
          </p:cNvPr>
          <p:cNvSpPr txBox="1"/>
          <p:nvPr/>
        </p:nvSpPr>
        <p:spPr>
          <a:xfrm>
            <a:off x="323528" y="707457"/>
            <a:ext cx="813690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在（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2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）生成阶段中，将所有软件构件、相关系统和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ECU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信息联合起来，为每一个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ECU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生成一个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RTE</a:t>
            </a:r>
            <a:endParaRPr lang="ja-JP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E4F61DB-1E2A-4CA0-96EB-709F101D03CA}"/>
              </a:ext>
            </a:extLst>
          </p:cNvPr>
          <p:cNvSpPr txBox="1"/>
          <p:nvPr/>
        </p:nvSpPr>
        <p:spPr>
          <a:xfrm>
            <a:off x="169863" y="4293096"/>
            <a:ext cx="88666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生成阶段之前要先收集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ECU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配置信息，然后进行配置，可配置的内容有：</a:t>
            </a:r>
            <a:endParaRPr lang="ja-JP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4BAF44B-C211-4357-86A9-02C033088C5B}"/>
              </a:ext>
            </a:extLst>
          </p:cNvPr>
          <p:cNvSpPr txBox="1"/>
          <p:nvPr/>
        </p:nvSpPr>
        <p:spPr>
          <a:xfrm>
            <a:off x="1389912" y="4770068"/>
            <a:ext cx="63641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ja-JP" sz="1800" b="0" i="0" dirty="0">
                <a:solidFill>
                  <a:srgbClr val="FF0000"/>
                </a:solidFill>
                <a:effectLst/>
                <a:latin typeface="PingFang SC"/>
              </a:rPr>
              <a:t>SWC</a:t>
            </a:r>
            <a:r>
              <a:rPr lang="ja-JP" altLang="en-US" sz="1800" b="0" i="0" dirty="0">
                <a:solidFill>
                  <a:srgbClr val="FF0000"/>
                </a:solidFill>
                <a:effectLst/>
                <a:latin typeface="PingFang SC"/>
              </a:rPr>
              <a:t>的接口和它们的通信关系</a:t>
            </a:r>
            <a:r>
              <a:rPr lang="zh-CN" altLang="en-US" dirty="0">
                <a:solidFill>
                  <a:srgbClr val="FF0000"/>
                </a:solidFill>
                <a:latin typeface="PingFang SC"/>
              </a:rPr>
              <a:t>、</a:t>
            </a:r>
            <a:r>
              <a:rPr lang="ja-JP" altLang="en-US" sz="1800" b="0" i="0" dirty="0">
                <a:solidFill>
                  <a:srgbClr val="FF0000"/>
                </a:solidFill>
                <a:effectLst/>
                <a:latin typeface="PingFang SC"/>
              </a:rPr>
              <a:t> 运行体和它们的</a:t>
            </a:r>
            <a:r>
              <a:rPr lang="en-US" altLang="ja-JP" sz="1800" b="0" i="0" dirty="0">
                <a:solidFill>
                  <a:srgbClr val="FF0000"/>
                </a:solidFill>
                <a:effectLst/>
                <a:latin typeface="PingFang SC"/>
              </a:rPr>
              <a:t>RTE-Events</a:t>
            </a:r>
            <a:endParaRPr lang="en-US" altLang="ja-JP" b="0" i="0" dirty="0">
              <a:solidFill>
                <a:srgbClr val="FF0000"/>
              </a:solidFill>
              <a:effectLst/>
              <a:latin typeface="PingFang SC"/>
            </a:endParaRPr>
          </a:p>
        </p:txBody>
      </p:sp>
    </p:spTree>
    <p:extLst>
      <p:ext uri="{BB962C8B-B14F-4D97-AF65-F5344CB8AC3E}">
        <p14:creationId xmlns:p14="http://schemas.microsoft.com/office/powerpoint/2010/main" val="86268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一、</a:t>
            </a:r>
            <a:r>
              <a:rPr lang="en-US" altLang="zh-CN" dirty="0">
                <a:latin typeface="+mn-ea"/>
                <a:ea typeface="+mn-ea"/>
              </a:rPr>
              <a:t>RTE</a:t>
            </a:r>
            <a:r>
              <a:rPr lang="zh-CN" altLang="en-US" dirty="0">
                <a:latin typeface="+mn-ea"/>
                <a:ea typeface="+mn-ea"/>
              </a:rPr>
              <a:t>概述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4BFB738-2862-4BF9-9C19-C9779757C550}"/>
              </a:ext>
            </a:extLst>
          </p:cNvPr>
          <p:cNvSpPr txBox="1"/>
          <p:nvPr/>
        </p:nvSpPr>
        <p:spPr>
          <a:xfrm>
            <a:off x="539552" y="1772816"/>
            <a:ext cx="785812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      RTE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的作用有点像一个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快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递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中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转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站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或者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说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是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电话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接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线员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（就是上个世界那种要先打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电话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到接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线员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那里，然后通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过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接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线员转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接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电话线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到目的地），其作用就是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将一个</a:t>
            </a:r>
            <a:r>
              <a:rPr lang="en-US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SWC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的信息通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过</a:t>
            </a:r>
            <a:r>
              <a:rPr lang="en-US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RTE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连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接到其他</a:t>
            </a:r>
            <a:r>
              <a:rPr lang="en-US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SWC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或者</a:t>
            </a:r>
            <a:r>
              <a:rPr lang="en-US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BSW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上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。且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RTE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具有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管理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这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些信息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的功能，比如接收的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SWC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正忙（您所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拨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打的用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户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正忙），那么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RTE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负责让发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送信息的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SWC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等待，或者做其他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处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理；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RTE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还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能触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发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SWC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，就像是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这时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接收的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SWC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在睡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觉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，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这时发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送的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SWC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发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信息来了，那么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RTE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就要把接收的</a:t>
            </a:r>
            <a:r>
              <a:rPr lang="en-US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SWC</a:t>
            </a:r>
            <a:r>
              <a:rPr lang="zh-CN" altLang="ja-JP" sz="1800" kern="100" dirty="0"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叫醒起床。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一句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话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概括就是</a:t>
            </a:r>
            <a:r>
              <a:rPr lang="en-US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RTE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提供了</a:t>
            </a:r>
            <a:r>
              <a:rPr lang="en-US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SWC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Arial" panose="020B0604020202020204" pitchFamily="34" charset="0"/>
              </a:rPr>
              <a:t>的运行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SimSun" panose="02010600030101010101" pitchFamily="2" charset="-122"/>
                <a:cs typeface="SimSun" panose="02010600030101010101" pitchFamily="2" charset="-122"/>
              </a:rPr>
              <a:t>环</a:t>
            </a:r>
            <a:r>
              <a:rPr lang="zh-CN" altLang="ja-JP" sz="1800" kern="100" dirty="0">
                <a:solidFill>
                  <a:srgbClr val="FF0000"/>
                </a:solidFill>
                <a:effectLst/>
                <a:latin typeface="游明朝" panose="02020400000000000000" pitchFamily="18" charset="-128"/>
                <a:ea typeface="游明朝" panose="02020400000000000000" pitchFamily="18" charset="-128"/>
                <a:cs typeface="游明朝" panose="02020400000000000000" pitchFamily="18" charset="-128"/>
              </a:rPr>
              <a:t>境。</a:t>
            </a:r>
            <a:endParaRPr lang="ja-JP" altLang="ja-JP" sz="1800" kern="100" dirty="0">
              <a:solidFill>
                <a:srgbClr val="FF0000"/>
              </a:solidFill>
              <a:effectLst/>
              <a:latin typeface="游明朝" panose="02020400000000000000" pitchFamily="18" charset="-128"/>
              <a:ea typeface="游明朝" panose="020204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7149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C6206D-4E22-4299-960A-6265B6F7D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9863" y="620688"/>
            <a:ext cx="7858125" cy="71462"/>
          </a:xfrm>
        </p:spPr>
        <p:txBody>
          <a:bodyPr/>
          <a:lstStyle/>
          <a:p>
            <a:r>
              <a:rPr lang="zh-CN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二</a:t>
            </a:r>
            <a:r>
              <a:rPr lang="en-US" altLang="ja-JP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.RTE</a:t>
            </a:r>
            <a:r>
              <a:rPr lang="ja-JP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对</a:t>
            </a:r>
            <a:r>
              <a:rPr lang="en-US" altLang="ja-JP" sz="3200" i="0" u="none" strike="noStrike" dirty="0" err="1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Runnables</a:t>
            </a:r>
            <a:r>
              <a:rPr lang="ja-JP" altLang="en-US" sz="3200" i="0" u="none" strike="noStrike" dirty="0">
                <a:solidFill>
                  <a:srgbClr val="000000"/>
                </a:solidFill>
                <a:effectLst/>
                <a:latin typeface="Microsoft YaHei" panose="020B0503020204020204" pitchFamily="34" charset="-122"/>
                <a:ea typeface="Microsoft YaHei" panose="020B0503020204020204" pitchFamily="34" charset="-122"/>
              </a:rPr>
              <a:t>的运行支撑</a:t>
            </a:r>
            <a:br>
              <a:rPr lang="ja-JP" altLang="en-US" sz="4800" b="0" i="0" u="none" strike="noStrike" dirty="0">
                <a:effectLst/>
                <a:latin typeface="Arial" panose="020B0604020202020204" pitchFamily="34" charset="0"/>
              </a:rPr>
            </a:br>
            <a:endParaRPr kumimoji="1" lang="ja-JP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D2089C6-5254-4767-9BAC-7F190E83E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AUTOSAR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软件组件不能直接访问操作系统，所以在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AUTOSAR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应用程序中没有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“task”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的概念，取而代之的是被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RTE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所管理的构件运行体（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runnable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）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每个软件组件都有一个或多个运行体（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runnable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），但每个运行体只有一个入口。</a:t>
            </a:r>
            <a:endParaRPr lang="en-US" altLang="zh-CN" dirty="0">
              <a:solidFill>
                <a:srgbClr val="333333"/>
              </a:solidFill>
              <a:latin typeface="PingFang SC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因为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AUTOSAR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软件组件没有能力动态创建线程，所以由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RTE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负责调入运行体（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runnable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）。正因为这样，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AUTOSAR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所有软件活动都是由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PingFang SC"/>
              </a:rPr>
              <a:t>RTEEvents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引起的。</a:t>
            </a:r>
            <a:endParaRPr lang="en-US" altLang="zh-CN" b="0" i="0" dirty="0">
              <a:solidFill>
                <a:srgbClr val="333333"/>
              </a:solidFill>
              <a:effectLst/>
              <a:latin typeface="PingFang SC"/>
            </a:endParaRP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RTE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支持所有含有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AUTOSAR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接口的运行体，不仅有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SWC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，还包括了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PingFang SC"/>
              </a:rPr>
              <a:t>BSW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PingFang SC"/>
              </a:rPr>
              <a:t>。 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kumimoji="1" lang="ja-JP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7C673DD-FBEF-482A-8A1C-A6D7874CEE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83518B-932F-4C75-B67B-D0567CEE7112}" type="slidenum">
              <a:rPr lang="de-DE" altLang="ja-JP" smtClean="0"/>
              <a:pPr/>
              <a:t>7</a:t>
            </a:fld>
            <a:endParaRPr lang="de-DE" altLang="ja-JP"/>
          </a:p>
        </p:txBody>
      </p:sp>
    </p:spTree>
    <p:extLst>
      <p:ext uri="{BB962C8B-B14F-4D97-AF65-F5344CB8AC3E}">
        <p14:creationId xmlns:p14="http://schemas.microsoft.com/office/powerpoint/2010/main" val="722740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>
            <a:extLst>
              <a:ext uri="{FF2B5EF4-FFF2-40B4-BE49-F238E27FC236}">
                <a16:creationId xmlns:a16="http://schemas.microsoft.com/office/drawing/2014/main" id="{5ECD7260-AB66-4EBF-B35B-F418904814E2}"/>
              </a:ext>
            </a:extLst>
          </p:cNvPr>
          <p:cNvSpPr txBox="1"/>
          <p:nvPr/>
        </p:nvSpPr>
        <p:spPr>
          <a:xfrm>
            <a:off x="236441" y="2785042"/>
            <a:ext cx="2812673" cy="318063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0F57B6B-A273-46B8-BAE2-4268011BA791}"/>
              </a:ext>
            </a:extLst>
          </p:cNvPr>
          <p:cNvSpPr txBox="1"/>
          <p:nvPr/>
        </p:nvSpPr>
        <p:spPr>
          <a:xfrm>
            <a:off x="3046321" y="2782985"/>
            <a:ext cx="2812673" cy="318063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195367-B056-4020-944C-5500E348B14A}"/>
              </a:ext>
            </a:extLst>
          </p:cNvPr>
          <p:cNvSpPr txBox="1"/>
          <p:nvPr/>
        </p:nvSpPr>
        <p:spPr>
          <a:xfrm>
            <a:off x="5867320" y="2780928"/>
            <a:ext cx="3098887" cy="3180635"/>
          </a:xfrm>
          <a:prstGeom prst="rect">
            <a:avLst/>
          </a:prstGeom>
          <a:noFill/>
          <a:ln w="38100">
            <a:solidFill>
              <a:schemeClr val="accent1">
                <a:lumMod val="50000"/>
              </a:schemeClr>
            </a:solidFill>
            <a:prstDash val="dash"/>
          </a:ln>
        </p:spPr>
        <p:txBody>
          <a:bodyPr wrap="square" rtlCol="0">
            <a:spAutoFit/>
          </a:bodyPr>
          <a:lstStyle/>
          <a:p>
            <a:endParaRPr lang="zh-CN" altLang="en-US" dirty="0" err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+mn-ea"/>
                <a:ea typeface="+mn-ea"/>
              </a:rPr>
              <a:t>三、</a:t>
            </a:r>
            <a:r>
              <a:rPr lang="en-US" altLang="zh-CN" dirty="0">
                <a:latin typeface="+mn-ea"/>
                <a:ea typeface="+mn-ea"/>
              </a:rPr>
              <a:t>RTE</a:t>
            </a:r>
            <a:r>
              <a:rPr lang="zh-CN" altLang="en-US" dirty="0">
                <a:latin typeface="+mn-ea"/>
                <a:ea typeface="+mn-ea"/>
              </a:rPr>
              <a:t>对</a:t>
            </a:r>
            <a:r>
              <a:rPr lang="en-US" altLang="zh-CN" dirty="0">
                <a:latin typeface="+mn-ea"/>
                <a:ea typeface="+mn-ea"/>
              </a:rPr>
              <a:t>Ports</a:t>
            </a:r>
            <a:r>
              <a:rPr lang="zh-CN" altLang="en-US" dirty="0">
                <a:latin typeface="+mn-ea"/>
                <a:ea typeface="+mn-ea"/>
              </a:rPr>
              <a:t>的支撑</a:t>
            </a:r>
            <a:endParaRPr kumimoji="1" lang="ja-JP" altLang="en-US" dirty="0">
              <a:latin typeface="+mn-ea"/>
              <a:ea typeface="+mn-ea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A26CBD5-C73C-42AA-B751-52CF31CF529F}"/>
              </a:ext>
            </a:extLst>
          </p:cNvPr>
          <p:cNvSpPr/>
          <p:nvPr/>
        </p:nvSpPr>
        <p:spPr>
          <a:xfrm>
            <a:off x="178616" y="994020"/>
            <a:ext cx="8807451" cy="10895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zh-CN" altLang="en-US" dirty="0">
                <a:latin typeface="微软雅黑"/>
                <a:ea typeface="微软雅黑"/>
                <a:cs typeface="Arial"/>
              </a:rPr>
              <a:t>通过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RTE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接口实现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和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或者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SWC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和</a:t>
            </a:r>
            <a:r>
              <a:rPr lang="en-US" altLang="zh-CN" dirty="0">
                <a:latin typeface="微软雅黑"/>
                <a:ea typeface="微软雅黑"/>
                <a:cs typeface="Arial"/>
              </a:rPr>
              <a:t>BSW</a:t>
            </a:r>
            <a:r>
              <a:rPr lang="zh-CN" altLang="en-US" dirty="0">
                <a:latin typeface="微软雅黑"/>
                <a:ea typeface="微软雅黑"/>
                <a:cs typeface="Arial"/>
              </a:rPr>
              <a:t>直接的通讯</a:t>
            </a:r>
            <a:endParaRPr lang="en-US" altLang="zh-CN" dirty="0">
              <a:solidFill>
                <a:schemeClr val="tx1"/>
              </a:solidFill>
              <a:latin typeface="微软雅黑"/>
              <a:ea typeface="微软雅黑"/>
              <a:cs typeface="Arial"/>
            </a:endParaRPr>
          </a:p>
          <a:p>
            <a:pPr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1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）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Sender-Receiver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（</a:t>
            </a:r>
            <a:r>
              <a:rPr lang="en-US" altLang="zh-CN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S/R</a:t>
            </a:r>
            <a:r>
              <a:rPr lang="zh-CN" altLang="en-US" dirty="0">
                <a:solidFill>
                  <a:schemeClr val="accent5">
                    <a:lumMod val="50000"/>
                  </a:schemeClr>
                </a:solidFill>
                <a:latin typeface="微软雅黑"/>
                <a:ea typeface="微软雅黑"/>
                <a:cs typeface="Arial"/>
              </a:rPr>
              <a:t>方式）</a:t>
            </a:r>
            <a:endParaRPr lang="en-US" altLang="zh-CN" dirty="0">
              <a:solidFill>
                <a:schemeClr val="accent5">
                  <a:lumMod val="50000"/>
                </a:schemeClr>
              </a:solidFill>
              <a:latin typeface="微软雅黑"/>
              <a:ea typeface="微软雅黑"/>
              <a:cs typeface="Arial"/>
            </a:endParaRPr>
          </a:p>
          <a:p>
            <a:pPr marR="0" lvl="0" algn="l" defTabSz="914400" rtl="0" eaLnBrk="1" fontAlgn="ctr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新建</a:t>
            </a:r>
            <a:r>
              <a:rPr lang="en-US" altLang="zh-CN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Sender-Receiver</a:t>
            </a:r>
            <a:r>
              <a:rPr lang="zh-CN" altLang="en-US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的</a:t>
            </a:r>
            <a:r>
              <a:rPr lang="en-US" altLang="zh-CN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Port</a:t>
            </a:r>
            <a:r>
              <a:rPr lang="zh-CN" altLang="en-US" dirty="0">
                <a:solidFill>
                  <a:schemeClr val="tx1"/>
                </a:solidFill>
                <a:latin typeface="微软雅黑"/>
                <a:ea typeface="微软雅黑"/>
                <a:cs typeface="Arial"/>
              </a:rPr>
              <a:t>的时候，有三种选择：</a:t>
            </a:r>
            <a:endParaRPr lang="en-US" altLang="zh-CN" dirty="0">
              <a:solidFill>
                <a:schemeClr val="tx1"/>
              </a:solidFill>
              <a:latin typeface="微软雅黑"/>
              <a:ea typeface="微软雅黑"/>
              <a:cs typeface="Arial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09DC64F-1D54-4A48-B092-97C6225BDF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441" y="2803598"/>
            <a:ext cx="2812673" cy="169245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DB9D9CF-7100-4A8F-94CC-421CDD03B5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2487" y="2797742"/>
            <a:ext cx="3024089" cy="1734168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3233D3B4-5566-43BA-BA09-1C8D9FA02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2162" y="2785042"/>
            <a:ext cx="3028944" cy="1764170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D2A2ADAE-E519-4062-BFC2-136971478739}"/>
              </a:ext>
            </a:extLst>
          </p:cNvPr>
          <p:cNvSpPr txBox="1"/>
          <p:nvPr/>
        </p:nvSpPr>
        <p:spPr>
          <a:xfrm>
            <a:off x="34774" y="4532728"/>
            <a:ext cx="86246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      Direct (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直接访问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     Buffered (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备份访问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                Queued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（队列访问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16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2D7D7E5-B645-42DB-8478-2EA9D989A82E}"/>
              </a:ext>
            </a:extLst>
          </p:cNvPr>
          <p:cNvSpPr txBox="1"/>
          <p:nvPr/>
        </p:nvSpPr>
        <p:spPr>
          <a:xfrm>
            <a:off x="251520" y="5008043"/>
            <a:ext cx="25922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相当于是操作全局变量，发送者更新全局变量，接受者从全局变量中取数据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895752A-25C9-45ED-8F6B-5CE2F816CA8F}"/>
              </a:ext>
            </a:extLst>
          </p:cNvPr>
          <p:cNvSpPr txBox="1"/>
          <p:nvPr/>
        </p:nvSpPr>
        <p:spPr>
          <a:xfrm>
            <a:off x="2980666" y="5002690"/>
            <a:ext cx="29594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Runable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之前，先把变量拷贝一份，整个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Runable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在执行过程中，对外来说没有改变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43F20626-2060-418A-B0DD-78F12FF721E6}"/>
              </a:ext>
            </a:extLst>
          </p:cNvPr>
          <p:cNvSpPr txBox="1"/>
          <p:nvPr/>
        </p:nvSpPr>
        <p:spPr>
          <a:xfrm>
            <a:off x="5868144" y="5049758"/>
            <a:ext cx="30836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l"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通过队列来访问数据，有轮询接受和等待接收两种方式，等待接收有超时处理设置</a:t>
            </a:r>
          </a:p>
        </p:txBody>
      </p:sp>
    </p:spTree>
    <p:extLst>
      <p:ext uri="{BB962C8B-B14F-4D97-AF65-F5344CB8AC3E}">
        <p14:creationId xmlns:p14="http://schemas.microsoft.com/office/powerpoint/2010/main" val="354327514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ATEFORMAT" val="-1"/>
</p:tagLst>
</file>

<file path=ppt/theme/theme1.xml><?xml version="1.0" encoding="utf-8"?>
<a:theme xmlns:a="http://schemas.openxmlformats.org/drawingml/2006/main" name="presentation_cn_r">
  <a:themeElements>
    <a:clrScheme name="F_Tool_2_EN_R 1">
      <a:dk1>
        <a:srgbClr val="000000"/>
      </a:dk1>
      <a:lt1>
        <a:srgbClr val="FFFFFF"/>
      </a:lt1>
      <a:dk2>
        <a:srgbClr val="000000"/>
      </a:dk2>
      <a:lt2>
        <a:srgbClr val="B1B1AC"/>
      </a:lt2>
      <a:accent1>
        <a:srgbClr val="F8C6C5"/>
      </a:accent1>
      <a:accent2>
        <a:srgbClr val="B22B30"/>
      </a:accent2>
      <a:accent3>
        <a:srgbClr val="FFFFFF"/>
      </a:accent3>
      <a:accent4>
        <a:srgbClr val="000000"/>
      </a:accent4>
      <a:accent5>
        <a:srgbClr val="FBDFDF"/>
      </a:accent5>
      <a:accent6>
        <a:srgbClr val="A1262A"/>
      </a:accent6>
      <a:hlink>
        <a:srgbClr val="105D9C"/>
      </a:hlink>
      <a:folHlink>
        <a:srgbClr val="4B4595"/>
      </a:folHlink>
    </a:clrScheme>
    <a:fontScheme name="自定义 3">
      <a:majorFont>
        <a:latin typeface="Fujitsu Sans Medium"/>
        <a:ea typeface="微软雅黑"/>
        <a:cs typeface=""/>
      </a:majorFont>
      <a:minorFont>
        <a:latin typeface="Fujitsu Sans"/>
        <a:ea typeface="微软雅黑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ＭＳ Ｐゴシック" charset="-128"/>
            <a:ea typeface="ＭＳ Ｐゴシック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FFFFFF"/>
            </a:gs>
            <a:gs pos="100000">
              <a:srgbClr val="CACAC7"/>
            </a:gs>
          </a:gsLst>
          <a:lin ang="5400000" scaled="1"/>
        </a:gradFill>
        <a:ln w="9525" cap="flat" cmpd="sng" algn="ctr">
          <a:solidFill>
            <a:srgbClr val="57564F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53882" dir="2700000" algn="ctr" rotWithShape="0">
                  <a:schemeClr val="bg2">
                    <a:alpha val="50000"/>
                  </a:schemeClr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ctr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ja-JP" altLang="en-US" sz="1800" b="0" i="0" u="none" strike="noStrike" cap="none" normalizeH="0" baseline="0" smtClean="0">
            <a:ln>
              <a:noFill/>
            </a:ln>
            <a:solidFill>
              <a:srgbClr val="000000"/>
            </a:solidFill>
            <a:effectLst/>
            <a:latin typeface="ＭＳ Ｐゴシック" charset="-128"/>
            <a:ea typeface="ＭＳ Ｐゴシック" charset="-128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 err="1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txDef>
  </a:objectDefaults>
  <a:extraClrSchemeLst>
    <a:extraClrScheme>
      <a:clrScheme name="F_Tool_2_EN_R 1">
        <a:dk1>
          <a:srgbClr val="000000"/>
        </a:dk1>
        <a:lt1>
          <a:srgbClr val="FFFFFF"/>
        </a:lt1>
        <a:dk2>
          <a:srgbClr val="000000"/>
        </a:dk2>
        <a:lt2>
          <a:srgbClr val="B1B1AC"/>
        </a:lt2>
        <a:accent1>
          <a:srgbClr val="F8C6C5"/>
        </a:accent1>
        <a:accent2>
          <a:srgbClr val="B22B30"/>
        </a:accent2>
        <a:accent3>
          <a:srgbClr val="FFFFFF"/>
        </a:accent3>
        <a:accent4>
          <a:srgbClr val="000000"/>
        </a:accent4>
        <a:accent5>
          <a:srgbClr val="FBDFDF"/>
        </a:accent5>
        <a:accent6>
          <a:srgbClr val="A1262A"/>
        </a:accent6>
        <a:hlink>
          <a:srgbClr val="105D9C"/>
        </a:hlink>
        <a:folHlink>
          <a:srgbClr val="4B4595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presentation_cn_r</Template>
  <TotalTime>0</TotalTime>
  <Words>1837</Words>
  <Application>Microsoft Office PowerPoint</Application>
  <PresentationFormat>全屏显示(4:3)</PresentationFormat>
  <Paragraphs>215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-apple-system</vt:lpstr>
      <vt:lpstr>Helvetica Neue</vt:lpstr>
      <vt:lpstr>Meiryo UI</vt:lpstr>
      <vt:lpstr>微软雅黑</vt:lpstr>
      <vt:lpstr>微软雅黑</vt:lpstr>
      <vt:lpstr>ＭＳ Ｐゴシック</vt:lpstr>
      <vt:lpstr>PingFang SC</vt:lpstr>
      <vt:lpstr>游ゴシック</vt:lpstr>
      <vt:lpstr>游明朝</vt:lpstr>
      <vt:lpstr>Arial</vt:lpstr>
      <vt:lpstr>Calibri</vt:lpstr>
      <vt:lpstr>Fujitsu Sans</vt:lpstr>
      <vt:lpstr>Wingdings</vt:lpstr>
      <vt:lpstr>presentation_cn_r</vt:lpstr>
      <vt:lpstr>AUTOSAR RTE </vt:lpstr>
      <vt:lpstr>目  录</vt:lpstr>
      <vt:lpstr>一、RTE概述</vt:lpstr>
      <vt:lpstr>一、RTE概述</vt:lpstr>
      <vt:lpstr>一、RTE的生成</vt:lpstr>
      <vt:lpstr>一、RTE的生成</vt:lpstr>
      <vt:lpstr>一、RTE概述</vt:lpstr>
      <vt:lpstr>二.RTE对Runnables的运行支撑 </vt:lpstr>
      <vt:lpstr>三、RTE对Ports的支撑</vt:lpstr>
      <vt:lpstr>三、RTE对Ports的支撑</vt:lpstr>
      <vt:lpstr>三、RTE对Ports的支撑</vt:lpstr>
      <vt:lpstr>四、RTE对数据一致性的管理</vt:lpstr>
      <vt:lpstr>四、RTE对数据一致性的管理</vt:lpstr>
      <vt:lpstr>四、RTE对数据一致性的管理</vt:lpstr>
      <vt:lpstr>五、RTE与interface接口</vt:lpstr>
      <vt:lpstr>六.部分代码分析  </vt:lpstr>
      <vt:lpstr>六.部分代码分析  </vt:lpstr>
      <vt:lpstr>六.部分代码分析  </vt:lpstr>
      <vt:lpstr>六.部分代码分析  </vt:lpstr>
      <vt:lpstr>六.部分代码分析  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2011-07-01T08:21:12Z</dcterms:created>
  <dcterms:modified xsi:type="dcterms:W3CDTF">2021-09-23T01:15:59Z</dcterms:modified>
</cp:coreProperties>
</file>