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9"/>
  </p:notesMasterIdLst>
  <p:handoutMasterIdLst>
    <p:handoutMasterId r:id="rId20"/>
  </p:handoutMasterIdLst>
  <p:sldIdLst>
    <p:sldId id="535" r:id="rId2"/>
    <p:sldId id="1061" r:id="rId3"/>
    <p:sldId id="1063" r:id="rId4"/>
    <p:sldId id="1115" r:id="rId5"/>
    <p:sldId id="1087" r:id="rId6"/>
    <p:sldId id="1070" r:id="rId7"/>
    <p:sldId id="1109" r:id="rId8"/>
    <p:sldId id="1072" r:id="rId9"/>
    <p:sldId id="1064" r:id="rId10"/>
    <p:sldId id="1111" r:id="rId11"/>
    <p:sldId id="1112" r:id="rId12"/>
    <p:sldId id="1118" r:id="rId13"/>
    <p:sldId id="1119" r:id="rId14"/>
    <p:sldId id="1113" r:id="rId15"/>
    <p:sldId id="1114" r:id="rId16"/>
    <p:sldId id="1110" r:id="rId17"/>
    <p:sldId id="918" r:id="rId18"/>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5" name="作者" initials="A" lastIdx="0" clrIdx="6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CFFD9"/>
    <a:srgbClr val="267A08"/>
    <a:srgbClr val="FFFFFF"/>
    <a:srgbClr val="ED5563"/>
    <a:srgbClr val="EC8D0E"/>
    <a:srgbClr val="0000FF"/>
    <a:srgbClr val="E0CDCD"/>
    <a:srgbClr val="DEFFC5"/>
    <a:srgbClr val="013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86588" autoAdjust="0"/>
  </p:normalViewPr>
  <p:slideViewPr>
    <p:cSldViewPr>
      <p:cViewPr>
        <p:scale>
          <a:sx n="100" d="100"/>
          <a:sy n="100" d="100"/>
        </p:scale>
        <p:origin x="1866" y="6"/>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p:cViewPr varScale="1">
        <p:scale>
          <a:sx n="78" d="100"/>
          <a:sy n="78" d="100"/>
        </p:scale>
        <p:origin x="397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2017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EAF12BA7-92B7-4F3E-9C91-CDA010AF3C79}" type="slidenum">
              <a:rPr lang="en-GB" altLang="ja-JP"/>
              <a:pPr/>
              <a:t>‹#›</a:t>
            </a:fld>
            <a:endParaRPr lang="en-GB"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392093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dirty="0"/>
              <a:t>Copyright 2020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4F255AE1-CD46-41AA-9309-8DDBD5C9155B}" type="slidenum">
              <a:rPr lang="en-US" altLang="ja-JP"/>
              <a:pPr/>
              <a:t>‹#›</a:t>
            </a:fld>
            <a:endParaRPr lang="en-US"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234939812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NANJING FUJITSU NANDA SOFTWARE TECHNOLOGY CO., LTD.</a:t>
            </a:r>
          </a:p>
        </p:txBody>
      </p:sp>
      <p:sp>
        <p:nvSpPr>
          <p:cNvPr id="7" name="Rectangle 7"/>
          <p:cNvSpPr>
            <a:spLocks noGrp="1" noChangeArrowheads="1"/>
          </p:cNvSpPr>
          <p:nvPr>
            <p:ph type="sldNum" sz="quarter" idx="5"/>
          </p:nvPr>
        </p:nvSpPr>
        <p:spPr>
          <a:ln/>
        </p:spPr>
        <p:txBody>
          <a:bodyPr/>
          <a:lstStyle/>
          <a:p>
            <a:fld id="{E062A5C6-C1DD-4F13-9363-25E337A91F79}"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ja-JP" sz="1200" dirty="0"/>
          </a:p>
        </p:txBody>
      </p:sp>
    </p:spTree>
    <p:extLst>
      <p:ext uri="{BB962C8B-B14F-4D97-AF65-F5344CB8AC3E}">
        <p14:creationId xmlns:p14="http://schemas.microsoft.com/office/powerpoint/2010/main" val="227963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a:t>
            </a:fld>
            <a:endParaRPr lang="en-US" altLang="ja-JP"/>
          </a:p>
        </p:txBody>
      </p:sp>
    </p:spTree>
    <p:extLst>
      <p:ext uri="{BB962C8B-B14F-4D97-AF65-F5344CB8AC3E}">
        <p14:creationId xmlns:p14="http://schemas.microsoft.com/office/powerpoint/2010/main" val="105009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a:t>
            </a:fld>
            <a:endParaRPr lang="en-US" altLang="ja-JP"/>
          </a:p>
        </p:txBody>
      </p:sp>
    </p:spTree>
    <p:extLst>
      <p:ext uri="{BB962C8B-B14F-4D97-AF65-F5344CB8AC3E}">
        <p14:creationId xmlns:p14="http://schemas.microsoft.com/office/powerpoint/2010/main" val="59200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a:t>
            </a:fld>
            <a:endParaRPr lang="en-US" altLang="ja-JP"/>
          </a:p>
        </p:txBody>
      </p:sp>
    </p:spTree>
    <p:extLst>
      <p:ext uri="{BB962C8B-B14F-4D97-AF65-F5344CB8AC3E}">
        <p14:creationId xmlns:p14="http://schemas.microsoft.com/office/powerpoint/2010/main" val="4018843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a:br>
            <a:r>
              <a:rPr lang="ja-JP" altLang="en-US" noProof="0"/>
              <a:t>マスタ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a:lvl1pPr>
          </a:lstStyle>
          <a:p>
            <a:r>
              <a:rPr lang="de-DE" altLang="ja-JP" dirty="0"/>
              <a:t>Copyright 2020 NANJING FUJITSU NANDA SOFTWARE TECHNOLOGY CO., LTD.</a:t>
            </a:r>
          </a:p>
        </p:txBody>
      </p:sp>
      <p:pic>
        <p:nvPicPr>
          <p:cNvPr id="2" name="BP_CONFIDENTIAL MATERIAL"/>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grpSp>
        <p:nvGrpSpPr>
          <p:cNvPr id="40" name="组合 39"/>
          <p:cNvGrpSpPr/>
          <p:nvPr userDrawn="1"/>
        </p:nvGrpSpPr>
        <p:grpSpPr>
          <a:xfrm>
            <a:off x="6226891" y="5835296"/>
            <a:ext cx="2736134" cy="829029"/>
            <a:chOff x="2720658" y="3753351"/>
            <a:chExt cx="2736134" cy="829029"/>
          </a:xfrm>
        </p:grpSpPr>
        <p:sp>
          <p:nvSpPr>
            <p:cNvPr id="41" name="任意多边形 4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2" name="文本框 4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43" name="任意多边形 4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1796849-0D5E-444D-8155-E7CB1713678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691288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C9DC9CE1-B9B1-4F27-ABA0-01C33C783F6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53433522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21BE506B-E3F0-41DC-ACB3-31B974666A3A}"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1134476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87B95361-D4A5-411B-B7FB-9C94DCC64F1D}"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0164945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88" y="869950"/>
            <a:ext cx="4318000"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A7278B09-A99F-4466-A5AD-21083B4EC66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4282956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2831D54B-4257-4E1B-999C-87CA57B23AB1}" type="slidenum">
              <a:rPr lang="de-DE" altLang="ja-JP"/>
              <a:pPr/>
              <a:t>‹#›</a:t>
            </a:fld>
            <a:endParaRPr lang="de-DE" altLang="ja-JP"/>
          </a:p>
        </p:txBody>
      </p:sp>
      <p:sp>
        <p:nvSpPr>
          <p:cNvPr id="8" name="页脚占位符 7"/>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11645934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C90A942-B5F0-4B0F-85C0-4398BCD84590}" type="slidenum">
              <a:rPr lang="de-DE" altLang="ja-JP"/>
              <a:pPr/>
              <a:t>‹#›</a:t>
            </a:fld>
            <a:endParaRPr lang="de-DE" altLang="ja-JP"/>
          </a:p>
        </p:txBody>
      </p:sp>
      <p:sp>
        <p:nvSpPr>
          <p:cNvPr id="4" name="页脚占位符 3"/>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4002802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B566487-B220-48AF-881D-49C1D42BEA2F}" type="slidenum">
              <a:rPr lang="de-DE" altLang="ja-JP"/>
              <a:pPr/>
              <a:t>‹#›</a:t>
            </a:fld>
            <a:endParaRPr lang="de-DE" altLang="ja-JP"/>
          </a:p>
        </p:txBody>
      </p:sp>
      <p:sp>
        <p:nvSpPr>
          <p:cNvPr id="3" name="页脚占位符 2"/>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3582899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E01620F-49C1-4F0D-8E16-AFCAFFA0769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3190470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7B56F76-3F77-46A7-B2EB-812A3BADB1C2}"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60358212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0" name="组合 19"/>
          <p:cNvGrpSpPr/>
          <p:nvPr userDrawn="1"/>
        </p:nvGrpSpPr>
        <p:grpSpPr>
          <a:xfrm>
            <a:off x="6226891" y="5835296"/>
            <a:ext cx="2736134" cy="829029"/>
            <a:chOff x="2720658" y="3753351"/>
            <a:chExt cx="2736134" cy="829029"/>
          </a:xfrm>
        </p:grpSpPr>
        <p:sp>
          <p:nvSpPr>
            <p:cNvPr id="21" name="任意多边形 2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文本框 2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3" name="任意多边形 2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pic>
        <p:nvPicPr>
          <p:cNvPr id="646175"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5302A89-FE48-4898-B94B-1C28B80FF229}"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dirty="0"/>
              <a:t>Copyright 2020 NANJING FUJITSU NANDA SOFTWARE TECHNOLOGY CO., LTD.</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15"/>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dirty="0"/>
              <a:t>Copyright 2020 NANJING FUJITSU NANDA SOFTWARE TECHNOLOGY CO., LTD.</a:t>
            </a:r>
          </a:p>
        </p:txBody>
      </p:sp>
      <p:sp>
        <p:nvSpPr>
          <p:cNvPr id="551938" name="Rectangle 2"/>
          <p:cNvSpPr>
            <a:spLocks noGrp="1" noChangeArrowheads="1"/>
          </p:cNvSpPr>
          <p:nvPr>
            <p:ph type="ctrTitle"/>
          </p:nvPr>
        </p:nvSpPr>
        <p:spPr>
          <a:xfrm>
            <a:off x="323850" y="1738313"/>
            <a:ext cx="8568630" cy="2360612"/>
          </a:xfrm>
        </p:spPr>
        <p:txBody>
          <a:bodyPr/>
          <a:lstStyle/>
          <a:p>
            <a:br>
              <a:rPr lang="en-US" altLang="ja-JP" sz="4800" dirty="0"/>
            </a:br>
            <a:r>
              <a:rPr lang="en-US" altLang="zh-CN" sz="4800" dirty="0"/>
              <a:t>AUTOSAR</a:t>
            </a:r>
            <a:r>
              <a:rPr lang="zh-CN" altLang="en-US" sz="4800" dirty="0"/>
              <a:t>典型</a:t>
            </a:r>
            <a:r>
              <a:rPr lang="ja-JP" altLang="en-US" sz="4800" dirty="0"/>
              <a:t>上下电</a:t>
            </a:r>
          </a:p>
        </p:txBody>
      </p:sp>
      <p:sp>
        <p:nvSpPr>
          <p:cNvPr id="551939" name="Rectangle 3"/>
          <p:cNvSpPr>
            <a:spLocks noGrp="1" noChangeArrowheads="1"/>
          </p:cNvSpPr>
          <p:nvPr>
            <p:ph type="subTitle" idx="1"/>
            <p:custDataLst>
              <p:tags r:id="rId1"/>
            </p:custDataLst>
          </p:nvPr>
        </p:nvSpPr>
        <p:spPr/>
        <p:txBody>
          <a:bodyPr/>
          <a:lstStyle/>
          <a:p>
            <a:r>
              <a:rPr lang="en-US" altLang="zh-TW" dirty="0"/>
              <a:t>20</a:t>
            </a:r>
            <a:r>
              <a:rPr lang="en-US" altLang="zh-CN" dirty="0"/>
              <a:t>21</a:t>
            </a:r>
            <a:r>
              <a:rPr lang="en-US" altLang="zh-TW" dirty="0"/>
              <a:t>/10/15</a:t>
            </a:r>
          </a:p>
          <a:p>
            <a:r>
              <a:rPr lang="zh-TW" altLang="en-US" dirty="0"/>
              <a:t>南京富士通南大軟件技術有限公司</a:t>
            </a:r>
          </a:p>
          <a:p>
            <a:r>
              <a:rPr lang="en-US" altLang="zh-TW" dirty="0"/>
              <a:t>IV</a:t>
            </a:r>
            <a:r>
              <a:rPr lang="zh-TW" altLang="en-US" dirty="0"/>
              <a:t>事業部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r>
              <a:rPr lang="en-US" altLang="zh-CN" sz="3200" dirty="0" err="1">
                <a:latin typeface="Meiryo UI" panose="020B0604030504040204" pitchFamily="50" charset="-128"/>
                <a:ea typeface="Meiryo UI" panose="020B0604030504040204" pitchFamily="50" charset="-128"/>
              </a:rPr>
              <a:t>PreShutdown</a:t>
            </a:r>
            <a:endParaRPr lang="zh-CN" altLang="en-US" dirty="0"/>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p:txBody>
          <a:bodyPr/>
          <a:lstStyle/>
          <a:p>
            <a:r>
              <a:rPr lang="en-US" altLang="zh-CN" sz="2000" b="1" i="0" u="none" strike="noStrike" dirty="0" err="1">
                <a:solidFill>
                  <a:srgbClr val="000000"/>
                </a:solidFill>
                <a:effectLst/>
                <a:latin typeface="Meiryo UI" panose="020B0604030504040204" pitchFamily="50" charset="-128"/>
                <a:ea typeface="Meiryo UI" panose="020B0604030504040204" pitchFamily="50" charset="-128"/>
              </a:rPr>
              <a:t>PreShutdown</a:t>
            </a: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marL="0" indent="0">
              <a:buNone/>
            </a:pP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marL="0" indent="0">
              <a:buNone/>
            </a:pPr>
            <a:r>
              <a:rPr lang="zh-CN" altLang="en-US" sz="1800" dirty="0">
                <a:latin typeface="Meiryo UI" panose="020B0604030504040204" pitchFamily="50" charset="-128"/>
                <a:ea typeface="Meiryo UI" panose="020B0604030504040204" pitchFamily="50" charset="-128"/>
              </a:rPr>
              <a:t>   </a:t>
            </a:r>
            <a:r>
              <a:rPr lang="en-US" altLang="zh-CN" sz="1600" dirty="0" err="1">
                <a:latin typeface="Meiryo UI" panose="020B0604030504040204" pitchFamily="50" charset="-128"/>
                <a:ea typeface="Meiryo UI" panose="020B0604030504040204" pitchFamily="50" charset="-128"/>
              </a:rPr>
              <a:t>De_Init</a:t>
            </a:r>
            <a:r>
              <a:rPr lang="zh-CN" altLang="en-US" sz="1600" dirty="0">
                <a:latin typeface="Meiryo UI" panose="020B0604030504040204" pitchFamily="50" charset="-128"/>
                <a:ea typeface="Meiryo UI" panose="020B0604030504040204" pitchFamily="50" charset="-128"/>
              </a:rPr>
              <a:t>所有的</a:t>
            </a:r>
            <a:r>
              <a:rPr lang="en-US" altLang="zh-CN" sz="1600" dirty="0">
                <a:latin typeface="Meiryo UI" panose="020B0604030504040204" pitchFamily="50" charset="-128"/>
                <a:ea typeface="Meiryo UI" panose="020B0604030504040204" pitchFamily="50" charset="-128"/>
              </a:rPr>
              <a:t>SWC</a:t>
            </a:r>
            <a:r>
              <a:rPr lang="zh-CN" altLang="en-US" sz="1600" dirty="0">
                <a:latin typeface="Meiryo UI" panose="020B0604030504040204" pitchFamily="50" charset="-128"/>
                <a:ea typeface="Meiryo UI" panose="020B0604030504040204" pitchFamily="50" charset="-128"/>
              </a:rPr>
              <a:t>，同时保证通信协议栈处于关闭状态。</a:t>
            </a:r>
          </a:p>
          <a:p>
            <a:pPr marL="0" indent="0">
              <a:buNone/>
            </a:pPr>
            <a:r>
              <a:rPr lang="zh-CN" altLang="en-US" sz="1600" dirty="0">
                <a:latin typeface="Meiryo UI" panose="020B0604030504040204" pitchFamily="50" charset="-128"/>
                <a:ea typeface="Meiryo UI" panose="020B0604030504040204" pitchFamily="50" charset="-128"/>
              </a:rPr>
              <a:t>   清除所有的</a:t>
            </a:r>
            <a:r>
              <a:rPr lang="en-US" altLang="zh-CN" sz="1600" dirty="0">
                <a:latin typeface="Meiryo UI" panose="020B0604030504040204" pitchFamily="50" charset="-128"/>
                <a:ea typeface="Meiryo UI" panose="020B0604030504040204" pitchFamily="50" charset="-128"/>
              </a:rPr>
              <a:t>Wakeup Event</a:t>
            </a:r>
            <a:r>
              <a:rPr lang="zh-CN" altLang="en-US" sz="1600" dirty="0">
                <a:latin typeface="Meiryo UI" panose="020B0604030504040204" pitchFamily="50" charset="-128"/>
                <a:ea typeface="Meiryo UI" panose="020B0604030504040204" pitchFamily="50" charset="-128"/>
              </a:rPr>
              <a:t>；</a:t>
            </a:r>
            <a:endParaRPr lang="en-US" altLang="zh-CN" sz="1600" dirty="0">
              <a:latin typeface="Meiryo UI" panose="020B0604030504040204" pitchFamily="50" charset="-128"/>
              <a:ea typeface="Meiryo UI" panose="020B0604030504040204" pitchFamily="50" charset="-128"/>
            </a:endParaRPr>
          </a:p>
          <a:p>
            <a:pPr marL="0" indent="0">
              <a:buNone/>
            </a:pPr>
            <a:r>
              <a:rPr lang="en-US" altLang="zh-CN" sz="1600" dirty="0">
                <a:latin typeface="Meiryo UI" panose="020B0604030504040204" pitchFamily="50" charset="-128"/>
                <a:ea typeface="Meiryo UI" panose="020B0604030504040204" pitchFamily="50" charset="-128"/>
              </a:rPr>
              <a:t>   </a:t>
            </a:r>
            <a:r>
              <a:rPr lang="zh-CN" altLang="en-US" sz="1600" dirty="0">
                <a:latin typeface="Meiryo UI" panose="020B0604030504040204" pitchFamily="50" charset="-128"/>
                <a:ea typeface="Meiryo UI" panose="020B0604030504040204" pitchFamily="50" charset="-128"/>
              </a:rPr>
              <a:t>关闭</a:t>
            </a:r>
            <a:r>
              <a:rPr lang="en-US" altLang="zh-CN" sz="1600" dirty="0">
                <a:latin typeface="Meiryo UI" panose="020B0604030504040204" pitchFamily="50" charset="-128"/>
                <a:ea typeface="Meiryo UI" panose="020B0604030504040204" pitchFamily="50" charset="-128"/>
              </a:rPr>
              <a:t>Dem</a:t>
            </a:r>
            <a:r>
              <a:rPr lang="zh-CN" altLang="en-US" sz="1600" dirty="0">
                <a:latin typeface="Meiryo UI" panose="020B0604030504040204" pitchFamily="50" charset="-128"/>
                <a:ea typeface="Meiryo UI" panose="020B0604030504040204" pitchFamily="50" charset="-128"/>
              </a:rPr>
              <a:t>模块；</a:t>
            </a:r>
          </a:p>
          <a:p>
            <a:pPr marL="0" indent="0">
              <a:buNone/>
            </a:pPr>
            <a:r>
              <a:rPr lang="zh-CN" altLang="en-US" sz="1600" dirty="0">
                <a:latin typeface="Meiryo UI" panose="020B0604030504040204" pitchFamily="50" charset="-128"/>
                <a:ea typeface="Meiryo UI" panose="020B0604030504040204" pitchFamily="50" charset="-128"/>
              </a:rPr>
              <a:t>   根据不同的</a:t>
            </a:r>
            <a:r>
              <a:rPr lang="en-US" altLang="zh-CN" sz="1600" dirty="0">
                <a:latin typeface="Meiryo UI" panose="020B0604030504040204" pitchFamily="50" charset="-128"/>
                <a:ea typeface="Meiryo UI" panose="020B0604030504040204" pitchFamily="50" charset="-128"/>
              </a:rPr>
              <a:t>ShutDown</a:t>
            </a:r>
            <a:r>
              <a:rPr lang="zh-CN" altLang="en-US" sz="1600" dirty="0">
                <a:latin typeface="Meiryo UI" panose="020B0604030504040204" pitchFamily="50" charset="-128"/>
                <a:ea typeface="Meiryo UI" panose="020B0604030504040204" pitchFamily="50" charset="-128"/>
              </a:rPr>
              <a:t>目标进入不同的状态（</a:t>
            </a:r>
            <a:r>
              <a:rPr lang="en-US" altLang="zh-CN" sz="1600" dirty="0">
                <a:latin typeface="Meiryo UI" panose="020B0604030504040204" pitchFamily="50" charset="-128"/>
                <a:ea typeface="Meiryo UI" panose="020B0604030504040204" pitchFamily="50" charset="-128"/>
              </a:rPr>
              <a:t>Sleep</a:t>
            </a:r>
            <a:r>
              <a:rPr lang="zh-CN" altLang="en-US" sz="1600" dirty="0">
                <a:latin typeface="Meiryo UI" panose="020B0604030504040204" pitchFamily="50" charset="-128"/>
                <a:ea typeface="Meiryo UI" panose="020B0604030504040204" pitchFamily="50" charset="-128"/>
              </a:rPr>
              <a:t>或者</a:t>
            </a:r>
            <a:r>
              <a:rPr lang="en-US" altLang="zh-CN" sz="1600" dirty="0">
                <a:latin typeface="Meiryo UI" panose="020B0604030504040204" pitchFamily="50" charset="-128"/>
                <a:ea typeface="Meiryo UI" panose="020B0604030504040204" pitchFamily="50" charset="-128"/>
              </a:rPr>
              <a:t>OFF</a:t>
            </a:r>
            <a:r>
              <a:rPr lang="zh-CN" altLang="en-US" sz="1600" dirty="0">
                <a:latin typeface="Meiryo UI" panose="020B0604030504040204" pitchFamily="50" charset="-128"/>
                <a:ea typeface="Meiryo UI" panose="020B0604030504040204" pitchFamily="50" charset="-128"/>
              </a:rPr>
              <a:t>或者</a:t>
            </a:r>
            <a:r>
              <a:rPr lang="en-US" altLang="zh-CN" sz="1600" dirty="0">
                <a:latin typeface="Meiryo UI" panose="020B0604030504040204" pitchFamily="50" charset="-128"/>
                <a:ea typeface="Meiryo UI" panose="020B0604030504040204" pitchFamily="50" charset="-128"/>
              </a:rPr>
              <a:t>Reset</a:t>
            </a:r>
            <a:r>
              <a:rPr lang="zh-CN" altLang="en-US" sz="1600" dirty="0">
                <a:latin typeface="Meiryo UI" panose="020B0604030504040204" pitchFamily="50" charset="-128"/>
                <a:ea typeface="Meiryo UI" panose="020B0604030504040204" pitchFamily="50" charset="-128"/>
              </a:rPr>
              <a:t>）；</a:t>
            </a: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9</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Tree>
    <p:extLst>
      <p:ext uri="{BB962C8B-B14F-4D97-AF65-F5344CB8AC3E}">
        <p14:creationId xmlns:p14="http://schemas.microsoft.com/office/powerpoint/2010/main" val="31897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pPr algn="l"/>
            <a:r>
              <a:rPr lang="en-US" altLang="ja-JP" b="1" i="0" dirty="0">
                <a:solidFill>
                  <a:srgbClr val="4F4F4F"/>
                </a:solidFill>
                <a:effectLst/>
                <a:latin typeface="PingFang SC"/>
              </a:rPr>
              <a:t>ShutDown Target</a:t>
            </a:r>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p:txBody>
          <a:bodyPr/>
          <a:lstStyle/>
          <a:p>
            <a:r>
              <a:rPr lang="en-US" altLang="zh-CN" sz="2000" b="1" i="0" u="none" strike="noStrike" dirty="0">
                <a:solidFill>
                  <a:srgbClr val="000000"/>
                </a:solidFill>
                <a:effectLst/>
                <a:latin typeface="Meiryo UI" panose="020B0604030504040204" pitchFamily="50" charset="-128"/>
                <a:ea typeface="Meiryo UI" panose="020B0604030504040204" pitchFamily="50" charset="-128"/>
              </a:rPr>
              <a:t>ShutDown Target</a:t>
            </a:r>
          </a:p>
          <a:p>
            <a:pPr marL="0" indent="0">
              <a:buNone/>
            </a:pP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marL="0" indent="0">
              <a:buNone/>
            </a:pPr>
            <a:r>
              <a:rPr lang="en-US" altLang="ja-JP" sz="1400" b="0" i="0" dirty="0">
                <a:solidFill>
                  <a:srgbClr val="4D4D4D"/>
                </a:solidFill>
                <a:effectLst/>
                <a:latin typeface="-apple-system"/>
              </a:rPr>
              <a:t>     </a:t>
            </a:r>
            <a:r>
              <a:rPr lang="en-US" altLang="ja-JP" sz="1600" dirty="0">
                <a:latin typeface="-apple-system"/>
              </a:rPr>
              <a:t>ShutDown Target</a:t>
            </a:r>
            <a:r>
              <a:rPr lang="ja-JP" altLang="en-US" sz="1600" dirty="0">
                <a:latin typeface="-apple-system"/>
              </a:rPr>
              <a:t>可分为以下三种：</a:t>
            </a:r>
          </a:p>
          <a:p>
            <a:pPr algn="l">
              <a:buFont typeface="Arial" panose="020B0604020202020204" pitchFamily="34" charset="0"/>
              <a:buChar char="•"/>
            </a:pPr>
            <a:r>
              <a:rPr lang="en-US" altLang="ja-JP" sz="1600" b="1" i="0" dirty="0">
                <a:effectLst/>
                <a:latin typeface="-apple-system"/>
              </a:rPr>
              <a:t>OFF</a:t>
            </a:r>
            <a:r>
              <a:rPr lang="ja-JP" altLang="en-US" sz="1600" b="1" i="0" dirty="0">
                <a:effectLst/>
                <a:latin typeface="-apple-system"/>
              </a:rPr>
              <a:t>：</a:t>
            </a:r>
            <a:r>
              <a:rPr lang="en-US" altLang="ja-JP" sz="1600" b="0" i="0" dirty="0">
                <a:effectLst/>
                <a:latin typeface="-apple-system"/>
              </a:rPr>
              <a:t> CPU</a:t>
            </a:r>
            <a:r>
              <a:rPr lang="ja-JP" altLang="en-US" sz="1600" b="0" i="0" dirty="0">
                <a:effectLst/>
                <a:latin typeface="-apple-system"/>
              </a:rPr>
              <a:t>掉电；</a:t>
            </a:r>
          </a:p>
          <a:p>
            <a:pPr algn="l">
              <a:buFont typeface="Arial" panose="020B0604020202020204" pitchFamily="34" charset="0"/>
              <a:buChar char="•"/>
            </a:pPr>
            <a:r>
              <a:rPr lang="en-US" altLang="ja-JP" sz="1600" b="1" i="0" dirty="0">
                <a:effectLst/>
                <a:latin typeface="-apple-system"/>
              </a:rPr>
              <a:t>RESET</a:t>
            </a:r>
            <a:r>
              <a:rPr lang="ja-JP" altLang="en-US" sz="1600" b="1" i="0" dirty="0">
                <a:effectLst/>
                <a:latin typeface="-apple-system"/>
              </a:rPr>
              <a:t>：</a:t>
            </a:r>
            <a:r>
              <a:rPr lang="en-US" altLang="ja-JP" sz="1600" b="0" i="0" dirty="0">
                <a:effectLst/>
                <a:latin typeface="-apple-system"/>
              </a:rPr>
              <a:t> </a:t>
            </a:r>
            <a:r>
              <a:rPr lang="ja-JP" altLang="en-US" sz="1600" b="0" i="0" dirty="0">
                <a:effectLst/>
                <a:latin typeface="-apple-system"/>
              </a:rPr>
              <a:t>这属于一个暂态，</a:t>
            </a:r>
            <a:r>
              <a:rPr lang="en-US" altLang="ja-JP" sz="1600" b="0" i="0" dirty="0">
                <a:effectLst/>
                <a:latin typeface="-apple-system"/>
              </a:rPr>
              <a:t>CPU Reset</a:t>
            </a:r>
            <a:r>
              <a:rPr lang="ja-JP" altLang="en-US" sz="1600" b="0" i="0" dirty="0">
                <a:effectLst/>
                <a:latin typeface="-apple-system"/>
              </a:rPr>
              <a:t>；</a:t>
            </a:r>
          </a:p>
          <a:p>
            <a:pPr algn="l">
              <a:buFont typeface="Arial" panose="020B0604020202020204" pitchFamily="34" charset="0"/>
              <a:buChar char="•"/>
            </a:pPr>
            <a:r>
              <a:rPr lang="en-US" altLang="ja-JP" sz="1600" b="1" i="0" dirty="0">
                <a:effectLst/>
                <a:latin typeface="-apple-system"/>
              </a:rPr>
              <a:t>Sleep</a:t>
            </a:r>
            <a:r>
              <a:rPr lang="ja-JP" altLang="en-US" sz="1600" b="1" i="0" dirty="0">
                <a:effectLst/>
                <a:latin typeface="-apple-system"/>
              </a:rPr>
              <a:t>：</a:t>
            </a:r>
            <a:r>
              <a:rPr lang="en-US" altLang="ja-JP" sz="1600" b="0" i="0" dirty="0">
                <a:effectLst/>
                <a:latin typeface="-apple-system"/>
              </a:rPr>
              <a:t> CPU</a:t>
            </a:r>
            <a:r>
              <a:rPr lang="ja-JP" altLang="en-US" sz="1600" b="0" i="0" dirty="0">
                <a:effectLst/>
                <a:latin typeface="-apple-system"/>
              </a:rPr>
              <a:t>处于低功耗状态，未掉电；</a:t>
            </a:r>
          </a:p>
          <a:p>
            <a:pPr marL="0" indent="0">
              <a:buNone/>
            </a:pPr>
            <a:endParaRPr lang="zh-CN" altLang="en-US" sz="18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10</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Tree>
    <p:extLst>
      <p:ext uri="{BB962C8B-B14F-4D97-AF65-F5344CB8AC3E}">
        <p14:creationId xmlns:p14="http://schemas.microsoft.com/office/powerpoint/2010/main" val="396906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pPr algn="l"/>
            <a:r>
              <a:rPr lang="en-US" altLang="ja-JP" b="1" i="0" dirty="0">
                <a:solidFill>
                  <a:srgbClr val="4F4F4F"/>
                </a:solidFill>
                <a:effectLst/>
                <a:latin typeface="PingFang SC"/>
              </a:rPr>
              <a:t>Sleep Sequence</a:t>
            </a: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11</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5122" name="Picture 2">
            <a:extLst>
              <a:ext uri="{FF2B5EF4-FFF2-40B4-BE49-F238E27FC236}">
                <a16:creationId xmlns:a16="http://schemas.microsoft.com/office/drawing/2014/main" id="{1833110F-5D9F-4967-A64D-85C50139B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63" y="926472"/>
            <a:ext cx="7594426" cy="516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11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pPr algn="l"/>
            <a:r>
              <a:rPr lang="en-US" altLang="ja-JP" b="1" i="0" dirty="0">
                <a:solidFill>
                  <a:srgbClr val="4F4F4F"/>
                </a:solidFill>
                <a:effectLst/>
                <a:latin typeface="PingFang SC"/>
              </a:rPr>
              <a:t>Sleep Sequence</a:t>
            </a:r>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p:txBody>
          <a:bodyPr/>
          <a:lstStyle/>
          <a:p>
            <a:r>
              <a:rPr lang="en-US" altLang="zh-CN" sz="2000" b="1" i="0" u="none" strike="noStrike" dirty="0">
                <a:solidFill>
                  <a:srgbClr val="000000"/>
                </a:solidFill>
                <a:effectLst/>
                <a:latin typeface="Meiryo UI" panose="020B0604030504040204" pitchFamily="50" charset="-128"/>
                <a:ea typeface="Meiryo UI" panose="020B0604030504040204" pitchFamily="50" charset="-128"/>
              </a:rPr>
              <a:t>Sleep I</a:t>
            </a:r>
          </a:p>
          <a:p>
            <a:pPr marL="0" indent="0">
              <a:buNone/>
            </a:pP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algn="l"/>
            <a:r>
              <a:rPr lang="zh-CN" altLang="en-US" sz="1400" b="0" i="0" dirty="0">
                <a:solidFill>
                  <a:srgbClr val="4D4D4D"/>
                </a:solidFill>
                <a:effectLst/>
                <a:latin typeface="-apple-system"/>
              </a:rPr>
              <a:t>在</a:t>
            </a:r>
            <a:r>
              <a:rPr lang="en-US" altLang="zh-CN" sz="1400" b="0" i="0" dirty="0">
                <a:solidFill>
                  <a:srgbClr val="4D4D4D"/>
                </a:solidFill>
                <a:effectLst/>
                <a:latin typeface="-apple-system"/>
              </a:rPr>
              <a:t>Sleep I</a:t>
            </a:r>
            <a:r>
              <a:rPr lang="zh-CN" altLang="en-US" sz="1400" b="0" i="0" dirty="0">
                <a:solidFill>
                  <a:srgbClr val="4D4D4D"/>
                </a:solidFill>
                <a:effectLst/>
                <a:latin typeface="-apple-system"/>
              </a:rPr>
              <a:t>阶段，即</a:t>
            </a:r>
            <a:r>
              <a:rPr lang="en-US" altLang="zh-CN" sz="1400" b="0" i="0" dirty="0">
                <a:solidFill>
                  <a:srgbClr val="4D4D4D"/>
                </a:solidFill>
                <a:effectLst/>
                <a:latin typeface="-apple-system"/>
              </a:rPr>
              <a:t>Halt</a:t>
            </a:r>
            <a:r>
              <a:rPr lang="zh-CN" altLang="en-US" sz="1400" b="0" i="0" dirty="0">
                <a:solidFill>
                  <a:srgbClr val="4D4D4D"/>
                </a:solidFill>
                <a:effectLst/>
                <a:latin typeface="-apple-system"/>
              </a:rPr>
              <a:t>模式，在该低功耗模式下，无需运行代码，但需要存在某种</a:t>
            </a:r>
            <a:r>
              <a:rPr lang="en-US" altLang="zh-CN" sz="1400" b="0" i="0" dirty="0" err="1">
                <a:solidFill>
                  <a:srgbClr val="4D4D4D"/>
                </a:solidFill>
                <a:effectLst/>
                <a:latin typeface="-apple-system"/>
              </a:rPr>
              <a:t>CheckSum</a:t>
            </a:r>
            <a:r>
              <a:rPr lang="zh-CN" altLang="en-US" sz="1400" b="0" i="0" dirty="0">
                <a:solidFill>
                  <a:srgbClr val="4D4D4D"/>
                </a:solidFill>
                <a:effectLst/>
                <a:latin typeface="-apple-system"/>
              </a:rPr>
              <a:t>算法来保证唤醒前后</a:t>
            </a:r>
            <a:r>
              <a:rPr lang="en-US" altLang="zh-CN" sz="1400" b="0" i="0" dirty="0">
                <a:solidFill>
                  <a:srgbClr val="4D4D4D"/>
                </a:solidFill>
                <a:effectLst/>
                <a:latin typeface="-apple-system"/>
              </a:rPr>
              <a:t>RAM</a:t>
            </a:r>
            <a:r>
              <a:rPr lang="zh-CN" altLang="en-US" sz="1400" b="0" i="0" dirty="0">
                <a:solidFill>
                  <a:srgbClr val="4D4D4D"/>
                </a:solidFill>
                <a:effectLst/>
                <a:latin typeface="-apple-system"/>
              </a:rPr>
              <a:t>空间的数值不会遭到破坏。</a:t>
            </a:r>
          </a:p>
          <a:p>
            <a:pPr algn="l"/>
            <a:r>
              <a:rPr lang="zh-CN" altLang="en-US" sz="1400" b="0" i="0" dirty="0">
                <a:solidFill>
                  <a:srgbClr val="4D4D4D"/>
                </a:solidFill>
                <a:effectLst/>
                <a:latin typeface="-apple-system"/>
              </a:rPr>
              <a:t>即通过调用</a:t>
            </a:r>
            <a:r>
              <a:rPr lang="en-US" altLang="zh-CN" sz="1400" b="1" i="0" dirty="0" err="1">
                <a:solidFill>
                  <a:srgbClr val="5C6BC0"/>
                </a:solidFill>
                <a:effectLst/>
                <a:latin typeface="-apple-system"/>
              </a:rPr>
              <a:t>EcuM_GenerateRamHash</a:t>
            </a:r>
            <a:r>
              <a:rPr lang="zh-CN" altLang="en-US" sz="1400" b="0" i="0" dirty="0">
                <a:solidFill>
                  <a:srgbClr val="4D4D4D"/>
                </a:solidFill>
                <a:effectLst/>
                <a:latin typeface="-apple-system"/>
              </a:rPr>
              <a:t>生成对应的</a:t>
            </a:r>
            <a:r>
              <a:rPr lang="en-US" altLang="zh-CN" sz="1400" b="0" i="0" dirty="0">
                <a:solidFill>
                  <a:srgbClr val="4D4D4D"/>
                </a:solidFill>
                <a:effectLst/>
                <a:latin typeface="-apple-system"/>
              </a:rPr>
              <a:t>Hash</a:t>
            </a:r>
            <a:r>
              <a:rPr lang="zh-CN" altLang="en-US" sz="1400" b="0" i="0" dirty="0">
                <a:solidFill>
                  <a:srgbClr val="4D4D4D"/>
                </a:solidFill>
                <a:effectLst/>
                <a:latin typeface="-apple-system"/>
              </a:rPr>
              <a:t>值，接收到唤醒事件后，则调用</a:t>
            </a:r>
            <a:r>
              <a:rPr lang="en-US" altLang="zh-CN" sz="1400" b="1" i="0" dirty="0" err="1">
                <a:solidFill>
                  <a:srgbClr val="5C6BC0"/>
                </a:solidFill>
                <a:effectLst/>
                <a:latin typeface="-apple-system"/>
              </a:rPr>
              <a:t>EcuM_CheckRamHash</a:t>
            </a:r>
            <a:r>
              <a:rPr lang="zh-CN" altLang="en-US" sz="1400" b="0" i="0" dirty="0">
                <a:solidFill>
                  <a:srgbClr val="4D4D4D"/>
                </a:solidFill>
                <a:effectLst/>
                <a:latin typeface="-apple-system"/>
              </a:rPr>
              <a:t>来完成前后</a:t>
            </a:r>
            <a:r>
              <a:rPr lang="en-US" altLang="zh-CN" sz="1400" b="0" i="0" dirty="0">
                <a:solidFill>
                  <a:srgbClr val="4D4D4D"/>
                </a:solidFill>
                <a:effectLst/>
                <a:latin typeface="-apple-system"/>
              </a:rPr>
              <a:t>RAM</a:t>
            </a:r>
            <a:r>
              <a:rPr lang="zh-CN" altLang="en-US" sz="1400" b="0" i="0" dirty="0">
                <a:solidFill>
                  <a:srgbClr val="4D4D4D"/>
                </a:solidFill>
                <a:effectLst/>
                <a:latin typeface="-apple-system"/>
              </a:rPr>
              <a:t>一致性检查。</a:t>
            </a:r>
          </a:p>
          <a:p>
            <a:pPr algn="l"/>
            <a:r>
              <a:rPr lang="zh-CN" altLang="en-US" sz="1400" b="0" i="0" dirty="0">
                <a:solidFill>
                  <a:srgbClr val="4D4D4D"/>
                </a:solidFill>
                <a:effectLst/>
                <a:latin typeface="-apple-system"/>
              </a:rPr>
              <a:t>若一致，则进入到</a:t>
            </a:r>
            <a:r>
              <a:rPr lang="en-US" altLang="zh-CN" sz="1400" b="0" i="0" dirty="0">
                <a:solidFill>
                  <a:srgbClr val="4D4D4D"/>
                </a:solidFill>
                <a:effectLst/>
                <a:latin typeface="-apple-system"/>
              </a:rPr>
              <a:t>Wakeup</a:t>
            </a:r>
            <a:r>
              <a:rPr lang="zh-CN" altLang="en-US" sz="1400" b="0" i="0" dirty="0">
                <a:solidFill>
                  <a:srgbClr val="4D4D4D"/>
                </a:solidFill>
                <a:effectLst/>
                <a:latin typeface="-apple-system"/>
              </a:rPr>
              <a:t>阶段，若不一致，则调用</a:t>
            </a:r>
            <a:r>
              <a:rPr lang="en-US" altLang="zh-CN" sz="1400" b="0" i="0" dirty="0">
                <a:solidFill>
                  <a:srgbClr val="4D4D4D"/>
                </a:solidFill>
                <a:effectLst/>
                <a:latin typeface="-apple-system"/>
              </a:rPr>
              <a:t>Dem</a:t>
            </a:r>
            <a:r>
              <a:rPr lang="zh-CN" altLang="en-US" sz="1400" b="0" i="0" dirty="0">
                <a:solidFill>
                  <a:srgbClr val="4D4D4D"/>
                </a:solidFill>
                <a:effectLst/>
                <a:latin typeface="-apple-system"/>
              </a:rPr>
              <a:t>模块的</a:t>
            </a:r>
            <a:r>
              <a:rPr lang="en-US" altLang="zh-CN" sz="1400" b="0" i="0" dirty="0">
                <a:solidFill>
                  <a:srgbClr val="4D4D4D"/>
                </a:solidFill>
                <a:effectLst/>
                <a:latin typeface="-apple-system"/>
              </a:rPr>
              <a:t>Event ID</a:t>
            </a:r>
            <a:r>
              <a:rPr lang="zh-CN" altLang="en-US" sz="1400" b="0" i="0" dirty="0">
                <a:solidFill>
                  <a:srgbClr val="4D4D4D"/>
                </a:solidFill>
                <a:effectLst/>
                <a:latin typeface="-apple-system"/>
              </a:rPr>
              <a:t>来上报故障并触发重启来保证安全。</a:t>
            </a:r>
            <a:endParaRPr lang="en-US" altLang="zh-CN" sz="1400" b="0" i="0" dirty="0">
              <a:solidFill>
                <a:srgbClr val="4D4D4D"/>
              </a:solidFill>
              <a:effectLst/>
              <a:latin typeface="-apple-system"/>
            </a:endParaRPr>
          </a:p>
          <a:p>
            <a:pPr algn="l"/>
            <a:endParaRPr lang="en-US" altLang="zh-CN" sz="1400" dirty="0">
              <a:solidFill>
                <a:srgbClr val="4D4D4D"/>
              </a:solidFill>
              <a:latin typeface="-apple-system"/>
            </a:endParaRPr>
          </a:p>
          <a:p>
            <a:pPr algn="l"/>
            <a:endParaRPr lang="en-US" altLang="zh-CN" sz="1400" b="0" i="0" dirty="0">
              <a:solidFill>
                <a:srgbClr val="4D4D4D"/>
              </a:solidFill>
              <a:effectLst/>
              <a:latin typeface="-apple-system"/>
            </a:endParaRPr>
          </a:p>
          <a:p>
            <a:pPr algn="l"/>
            <a:endParaRPr lang="en-US" altLang="zh-CN" sz="1400" dirty="0">
              <a:solidFill>
                <a:srgbClr val="4D4D4D"/>
              </a:solidFill>
              <a:latin typeface="-apple-system"/>
            </a:endParaRPr>
          </a:p>
          <a:p>
            <a:r>
              <a:rPr lang="en-US" altLang="zh-CN" sz="2000" b="1" i="0" u="none" strike="noStrike" dirty="0">
                <a:solidFill>
                  <a:srgbClr val="000000"/>
                </a:solidFill>
                <a:effectLst/>
                <a:latin typeface="Meiryo UI" panose="020B0604030504040204" pitchFamily="50" charset="-128"/>
                <a:ea typeface="Meiryo UI" panose="020B0604030504040204" pitchFamily="50" charset="-128"/>
              </a:rPr>
              <a:t>Sleep II</a:t>
            </a:r>
          </a:p>
          <a:p>
            <a:pPr marL="0" indent="0">
              <a:buNone/>
            </a:pP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algn="l"/>
            <a:r>
              <a:rPr lang="zh-CN" altLang="en-US" sz="1400" b="0" i="0" dirty="0">
                <a:solidFill>
                  <a:srgbClr val="4D4D4D"/>
                </a:solidFill>
                <a:effectLst/>
                <a:latin typeface="-apple-system"/>
              </a:rPr>
              <a:t>在</a:t>
            </a:r>
            <a:r>
              <a:rPr lang="en-US" altLang="zh-CN" sz="1400" b="0" i="0" dirty="0">
                <a:solidFill>
                  <a:srgbClr val="4D4D4D"/>
                </a:solidFill>
                <a:effectLst/>
                <a:latin typeface="-apple-system"/>
              </a:rPr>
              <a:t>Sleep II</a:t>
            </a:r>
            <a:r>
              <a:rPr lang="zh-CN" altLang="en-US" sz="1400" b="0" i="0" dirty="0">
                <a:solidFill>
                  <a:srgbClr val="4D4D4D"/>
                </a:solidFill>
                <a:effectLst/>
                <a:latin typeface="-apple-system"/>
              </a:rPr>
              <a:t>阶段，即</a:t>
            </a:r>
            <a:r>
              <a:rPr lang="en-US" altLang="zh-CN" sz="1400" b="0" i="0" dirty="0">
                <a:solidFill>
                  <a:srgbClr val="4D4D4D"/>
                </a:solidFill>
                <a:effectLst/>
                <a:latin typeface="-apple-system"/>
              </a:rPr>
              <a:t>Polling</a:t>
            </a:r>
            <a:r>
              <a:rPr lang="zh-CN" altLang="en-US" sz="1400" b="0" i="0" dirty="0">
                <a:solidFill>
                  <a:srgbClr val="4D4D4D"/>
                </a:solidFill>
                <a:effectLst/>
                <a:latin typeface="-apple-system"/>
              </a:rPr>
              <a:t>模式，在该低功耗模式下，会降低系统时钟频率来运行代码，并实时检查有没有相应的唤醒源。</a:t>
            </a:r>
          </a:p>
          <a:p>
            <a:pPr algn="l"/>
            <a:r>
              <a:rPr lang="zh-CN" altLang="en-US" sz="1400" b="0" i="0" dirty="0">
                <a:solidFill>
                  <a:srgbClr val="4D4D4D"/>
                </a:solidFill>
                <a:effectLst/>
                <a:latin typeface="-apple-system"/>
              </a:rPr>
              <a:t>通过调用</a:t>
            </a:r>
            <a:r>
              <a:rPr lang="en-US" altLang="zh-CN" sz="1400" b="0" i="0" dirty="0">
                <a:solidFill>
                  <a:srgbClr val="4D4D4D"/>
                </a:solidFill>
                <a:effectLst/>
                <a:latin typeface="-apple-system"/>
              </a:rPr>
              <a:t>Callout</a:t>
            </a:r>
            <a:r>
              <a:rPr lang="zh-CN" altLang="en-US" sz="1400" b="0" i="0" dirty="0">
                <a:solidFill>
                  <a:srgbClr val="4D4D4D"/>
                </a:solidFill>
                <a:effectLst/>
                <a:latin typeface="-apple-system"/>
              </a:rPr>
              <a:t>函数</a:t>
            </a:r>
            <a:r>
              <a:rPr lang="en-US" altLang="zh-CN" sz="1400" b="1" i="0" dirty="0" err="1">
                <a:solidFill>
                  <a:srgbClr val="5C6BC0"/>
                </a:solidFill>
                <a:effectLst/>
                <a:latin typeface="-apple-system"/>
              </a:rPr>
              <a:t>EcuM_SleepActivity</a:t>
            </a:r>
            <a:r>
              <a:rPr lang="zh-CN" altLang="en-US" sz="1400" b="0" i="0" dirty="0">
                <a:solidFill>
                  <a:srgbClr val="4D4D4D"/>
                </a:solidFill>
                <a:effectLst/>
                <a:latin typeface="-apple-system"/>
              </a:rPr>
              <a:t>以及</a:t>
            </a:r>
            <a:r>
              <a:rPr lang="en-US" altLang="zh-CN" sz="1400" b="1" i="0" dirty="0" err="1">
                <a:solidFill>
                  <a:srgbClr val="5C6BC0"/>
                </a:solidFill>
                <a:effectLst/>
                <a:latin typeface="-apple-system"/>
              </a:rPr>
              <a:t>EcuM_CheckWakeup</a:t>
            </a:r>
            <a:r>
              <a:rPr lang="zh-CN" altLang="en-US" sz="1400" b="0" i="0" dirty="0">
                <a:solidFill>
                  <a:srgbClr val="4D4D4D"/>
                </a:solidFill>
                <a:effectLst/>
                <a:latin typeface="-apple-system"/>
              </a:rPr>
              <a:t>来检查是否存在唤醒源。</a:t>
            </a:r>
          </a:p>
          <a:p>
            <a:pPr algn="l"/>
            <a:endParaRPr lang="zh-CN" altLang="en-US" sz="1400" b="0" i="0" dirty="0">
              <a:solidFill>
                <a:srgbClr val="4D4D4D"/>
              </a:solidFill>
              <a:effectLst/>
              <a:latin typeface="-apple-system"/>
            </a:endParaRP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12</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Tree>
    <p:extLst>
      <p:ext uri="{BB962C8B-B14F-4D97-AF65-F5344CB8AC3E}">
        <p14:creationId xmlns:p14="http://schemas.microsoft.com/office/powerpoint/2010/main" val="289450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pPr algn="l"/>
            <a:r>
              <a:rPr lang="en-US" altLang="ja-JP" dirty="0">
                <a:latin typeface="Meiryo UI" panose="020B0604030504040204" pitchFamily="50" charset="-128"/>
                <a:ea typeface="Meiryo UI" panose="020B0604030504040204" pitchFamily="50" charset="-128"/>
              </a:rPr>
              <a:t>ShutDown</a:t>
            </a:r>
            <a:r>
              <a:rPr lang="en-US" altLang="ja-JP" b="1" i="0" dirty="0">
                <a:solidFill>
                  <a:srgbClr val="4F4F4F"/>
                </a:solidFill>
                <a:effectLst/>
                <a:latin typeface="PingFang SC"/>
              </a:rPr>
              <a:t> </a:t>
            </a:r>
            <a:r>
              <a:rPr lang="en-US" altLang="ja-JP" dirty="0">
                <a:latin typeface="Meiryo UI" panose="020B0604030504040204" pitchFamily="50" charset="-128"/>
                <a:ea typeface="Meiryo UI" panose="020B0604030504040204" pitchFamily="50" charset="-128"/>
              </a:rPr>
              <a:t>Target</a:t>
            </a:r>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p:txBody>
          <a:bodyPr/>
          <a:lstStyle/>
          <a:p>
            <a:r>
              <a:rPr lang="en-US" altLang="zh-CN" sz="2000" b="1" i="0" u="none" strike="noStrike" dirty="0">
                <a:solidFill>
                  <a:srgbClr val="000000"/>
                </a:solidFill>
                <a:effectLst/>
                <a:latin typeface="Meiryo UI" panose="020B0604030504040204" pitchFamily="50" charset="-128"/>
                <a:ea typeface="Meiryo UI" panose="020B0604030504040204" pitchFamily="50" charset="-128"/>
              </a:rPr>
              <a:t>Go OFF I</a:t>
            </a:r>
          </a:p>
          <a:p>
            <a:pPr marL="0" indent="0">
              <a:buNone/>
            </a:pP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marL="0" indent="0">
              <a:buNone/>
            </a:pPr>
            <a:r>
              <a:rPr lang="zh-CN" altLang="en-US" sz="1600" b="0" i="0" dirty="0">
                <a:solidFill>
                  <a:srgbClr val="4D4D4D"/>
                </a:solidFill>
                <a:effectLst/>
                <a:latin typeface="-apple-system"/>
              </a:rPr>
              <a:t>当</a:t>
            </a:r>
            <a:r>
              <a:rPr lang="en-US" altLang="zh-CN" sz="1600" b="0" i="0" dirty="0">
                <a:solidFill>
                  <a:srgbClr val="4D4D4D"/>
                </a:solidFill>
                <a:effectLst/>
                <a:latin typeface="-apple-system"/>
              </a:rPr>
              <a:t>ShutDown</a:t>
            </a:r>
            <a:r>
              <a:rPr lang="zh-CN" altLang="en-US" sz="1600" b="0" i="0" dirty="0">
                <a:solidFill>
                  <a:srgbClr val="4D4D4D"/>
                </a:solidFill>
                <a:effectLst/>
                <a:latin typeface="-apple-system"/>
              </a:rPr>
              <a:t>目标为</a:t>
            </a:r>
            <a:r>
              <a:rPr lang="en-US" altLang="zh-CN" sz="1600" b="0" i="0" dirty="0">
                <a:solidFill>
                  <a:srgbClr val="4D4D4D"/>
                </a:solidFill>
                <a:effectLst/>
                <a:latin typeface="-apple-system"/>
              </a:rPr>
              <a:t>OFF</a:t>
            </a:r>
            <a:r>
              <a:rPr lang="zh-CN" altLang="en-US" sz="1600" b="0" i="0" dirty="0">
                <a:solidFill>
                  <a:srgbClr val="4D4D4D"/>
                </a:solidFill>
                <a:effectLst/>
                <a:latin typeface="-apple-system"/>
              </a:rPr>
              <a:t>或者</a:t>
            </a:r>
            <a:r>
              <a:rPr lang="en-US" altLang="zh-CN" sz="1600" b="0" i="0" dirty="0">
                <a:solidFill>
                  <a:srgbClr val="4D4D4D"/>
                </a:solidFill>
                <a:effectLst/>
                <a:latin typeface="-apple-system"/>
              </a:rPr>
              <a:t>RESET</a:t>
            </a:r>
            <a:r>
              <a:rPr lang="zh-CN" altLang="en-US" sz="1600" b="0" i="0" dirty="0">
                <a:solidFill>
                  <a:srgbClr val="4D4D4D"/>
                </a:solidFill>
                <a:effectLst/>
                <a:latin typeface="-apple-system"/>
              </a:rPr>
              <a:t>时，则首先进入到该状态。在该阶段，主要完成以下几种操作：</a:t>
            </a:r>
            <a:endParaRPr lang="en-US" altLang="zh-CN" sz="1600" b="0" i="0" dirty="0">
              <a:solidFill>
                <a:srgbClr val="4D4D4D"/>
              </a:solidFill>
              <a:effectLst/>
              <a:latin typeface="-apple-system"/>
            </a:endParaRPr>
          </a:p>
          <a:p>
            <a:pPr marL="0" indent="0">
              <a:buNone/>
            </a:pPr>
            <a:endParaRPr lang="en-US" altLang="zh-CN" sz="1400" b="0" i="0" dirty="0">
              <a:solidFill>
                <a:srgbClr val="4D4D4D"/>
              </a:solidFill>
              <a:effectLst/>
              <a:latin typeface="-apple-system"/>
            </a:endParaRPr>
          </a:p>
          <a:p>
            <a:pPr>
              <a:buFont typeface="Arial" panose="020B0604020202020204" pitchFamily="34" charset="0"/>
              <a:buChar char="•"/>
            </a:pPr>
            <a:r>
              <a:rPr lang="zh-CN" altLang="en-US" sz="1400" dirty="0">
                <a:latin typeface="-apple-system"/>
              </a:rPr>
              <a:t> 仅设置</a:t>
            </a:r>
            <a:r>
              <a:rPr lang="en-US" altLang="zh-CN" sz="1400" dirty="0">
                <a:latin typeface="-apple-system"/>
              </a:rPr>
              <a:t>LIN</a:t>
            </a:r>
            <a:r>
              <a:rPr lang="zh-CN" altLang="en-US" sz="1400" dirty="0">
                <a:latin typeface="-apple-system"/>
              </a:rPr>
              <a:t>的通信状态为</a:t>
            </a:r>
            <a:r>
              <a:rPr lang="en-US" altLang="zh-CN" sz="1400" dirty="0">
                <a:latin typeface="-apple-system"/>
              </a:rPr>
              <a:t>FALSE</a:t>
            </a:r>
            <a:r>
              <a:rPr lang="zh-CN" altLang="en-US" sz="1400" dirty="0">
                <a:latin typeface="-apple-system"/>
              </a:rPr>
              <a:t>；完成</a:t>
            </a:r>
            <a:r>
              <a:rPr lang="en-US" altLang="zh-CN" sz="1400" dirty="0" err="1">
                <a:latin typeface="-apple-system"/>
              </a:rPr>
              <a:t>ComM</a:t>
            </a:r>
            <a:r>
              <a:rPr lang="zh-CN" altLang="en-US" sz="1400" dirty="0">
                <a:latin typeface="-apple-system"/>
              </a:rPr>
              <a:t>，</a:t>
            </a:r>
            <a:r>
              <a:rPr lang="en-US" altLang="zh-CN" sz="1400" dirty="0" err="1">
                <a:latin typeface="-apple-system"/>
              </a:rPr>
              <a:t>BswM</a:t>
            </a:r>
            <a:r>
              <a:rPr lang="zh-CN" altLang="en-US" sz="1400" dirty="0">
                <a:latin typeface="-apple-system"/>
              </a:rPr>
              <a:t>的</a:t>
            </a:r>
            <a:r>
              <a:rPr lang="en-US" altLang="zh-CN" sz="1400" dirty="0" err="1">
                <a:latin typeface="-apple-system"/>
              </a:rPr>
              <a:t>Deinit</a:t>
            </a:r>
            <a:r>
              <a:rPr lang="zh-CN" altLang="en-US" sz="1400" dirty="0">
                <a:latin typeface="-apple-system"/>
              </a:rPr>
              <a:t>操作；</a:t>
            </a:r>
            <a:endParaRPr lang="en-US" altLang="zh-CN" sz="1400" dirty="0">
              <a:latin typeface="-apple-system"/>
            </a:endParaRPr>
          </a:p>
          <a:p>
            <a:pPr>
              <a:buFont typeface="Arial" panose="020B0604020202020204" pitchFamily="34" charset="0"/>
              <a:buChar char="•"/>
            </a:pPr>
            <a:r>
              <a:rPr lang="zh-CN" altLang="en-US" sz="1400" dirty="0">
                <a:latin typeface="-apple-system"/>
              </a:rPr>
              <a:t> 调用</a:t>
            </a:r>
            <a:r>
              <a:rPr lang="en-US" altLang="zh-CN" sz="1400" dirty="0" err="1">
                <a:latin typeface="-apple-system"/>
              </a:rPr>
              <a:t>NvM_WriteAll</a:t>
            </a:r>
            <a:r>
              <a:rPr lang="zh-CN" altLang="en-US" sz="1400" dirty="0">
                <a:latin typeface="-apple-system"/>
              </a:rPr>
              <a:t>函数完成写操作，并开启写超时计数器；</a:t>
            </a:r>
            <a:endParaRPr lang="en-US" altLang="zh-CN" sz="1400" dirty="0">
              <a:latin typeface="-apple-system"/>
            </a:endParaRPr>
          </a:p>
          <a:p>
            <a:pPr>
              <a:buFont typeface="Arial" panose="020B0604020202020204" pitchFamily="34" charset="0"/>
              <a:buChar char="•"/>
            </a:pPr>
            <a:r>
              <a:rPr lang="zh-CN" altLang="en-US" sz="1400" dirty="0">
                <a:latin typeface="-apple-system"/>
              </a:rPr>
              <a:t> 等待</a:t>
            </a:r>
            <a:r>
              <a:rPr lang="en-US" altLang="zh-CN" sz="1400" dirty="0" err="1">
                <a:latin typeface="-apple-system"/>
              </a:rPr>
              <a:t>NvM</a:t>
            </a:r>
            <a:r>
              <a:rPr lang="zh-CN" altLang="en-US" sz="1400" dirty="0">
                <a:latin typeface="-apple-system"/>
              </a:rPr>
              <a:t>写成功或者</a:t>
            </a:r>
            <a:r>
              <a:rPr lang="en-US" altLang="zh-CN" sz="1400" dirty="0" err="1">
                <a:latin typeface="-apple-system"/>
              </a:rPr>
              <a:t>NvM</a:t>
            </a:r>
            <a:r>
              <a:rPr lang="zh-CN" altLang="en-US" sz="1400" dirty="0">
                <a:latin typeface="-apple-system"/>
              </a:rPr>
              <a:t>写超时，调用函数</a:t>
            </a:r>
            <a:r>
              <a:rPr lang="en-US" altLang="zh-CN" sz="1400" dirty="0" err="1">
                <a:latin typeface="-apple-system"/>
              </a:rPr>
              <a:t>ShutdownOS</a:t>
            </a:r>
            <a:r>
              <a:rPr lang="zh-CN" altLang="en-US" sz="1400" dirty="0">
                <a:latin typeface="-apple-system"/>
              </a:rPr>
              <a:t>关闭</a:t>
            </a:r>
            <a:r>
              <a:rPr lang="en-US" altLang="zh-CN" sz="1400" dirty="0">
                <a:latin typeface="-apple-system"/>
              </a:rPr>
              <a:t>OS</a:t>
            </a:r>
            <a:r>
              <a:rPr lang="zh-CN" altLang="en-US" sz="1400" dirty="0">
                <a:latin typeface="-apple-system"/>
              </a:rPr>
              <a:t>；</a:t>
            </a:r>
            <a:endParaRPr lang="en-US" altLang="zh-CN" sz="1400" dirty="0">
              <a:latin typeface="-apple-system"/>
            </a:endParaRPr>
          </a:p>
          <a:p>
            <a:pPr>
              <a:buFont typeface="Arial" panose="020B0604020202020204" pitchFamily="34" charset="0"/>
              <a:buChar char="•"/>
            </a:pPr>
            <a:r>
              <a:rPr lang="zh-CN" altLang="en-US" sz="1400" dirty="0">
                <a:latin typeface="-apple-system"/>
              </a:rPr>
              <a:t> 在</a:t>
            </a:r>
            <a:r>
              <a:rPr lang="en-US" altLang="zh-CN" sz="1400" dirty="0">
                <a:latin typeface="-apple-system"/>
              </a:rPr>
              <a:t>ShutDown OS</a:t>
            </a:r>
            <a:r>
              <a:rPr lang="zh-CN" altLang="en-US" sz="1400" dirty="0">
                <a:latin typeface="-apple-system"/>
              </a:rPr>
              <a:t>的过程中通过</a:t>
            </a:r>
            <a:r>
              <a:rPr lang="en-US" altLang="zh-CN" sz="1400" dirty="0">
                <a:latin typeface="-apple-system"/>
              </a:rPr>
              <a:t>shutdown hook</a:t>
            </a:r>
            <a:r>
              <a:rPr lang="zh-CN" altLang="en-US" sz="1400" dirty="0">
                <a:latin typeface="-apple-system"/>
              </a:rPr>
              <a:t>函数调用</a:t>
            </a:r>
            <a:r>
              <a:rPr lang="en-US" altLang="zh-CN" sz="1400" dirty="0" err="1">
                <a:latin typeface="-apple-system"/>
              </a:rPr>
              <a:t>EcuM_ShutDown</a:t>
            </a:r>
            <a:r>
              <a:rPr lang="zh-CN" altLang="en-US" sz="1400" dirty="0">
                <a:latin typeface="-apple-system"/>
              </a:rPr>
              <a:t>来进入</a:t>
            </a:r>
            <a:r>
              <a:rPr lang="en-US" altLang="zh-CN" sz="1400" dirty="0">
                <a:latin typeface="-apple-system"/>
              </a:rPr>
              <a:t>OFF II</a:t>
            </a:r>
            <a:r>
              <a:rPr lang="zh-CN" altLang="en-US" sz="1400" dirty="0">
                <a:latin typeface="-apple-system"/>
              </a:rPr>
              <a:t>阶段；</a:t>
            </a: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13</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Tree>
    <p:extLst>
      <p:ext uri="{BB962C8B-B14F-4D97-AF65-F5344CB8AC3E}">
        <p14:creationId xmlns:p14="http://schemas.microsoft.com/office/powerpoint/2010/main" val="210022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pPr algn="l"/>
            <a:r>
              <a:rPr lang="en-US" altLang="ja-JP" dirty="0">
                <a:latin typeface="Meiryo UI" panose="020B0604030504040204" pitchFamily="50" charset="-128"/>
                <a:ea typeface="Meiryo UI" panose="020B0604030504040204" pitchFamily="50" charset="-128"/>
              </a:rPr>
              <a:t>ShutDown</a:t>
            </a:r>
            <a:r>
              <a:rPr lang="en-US" altLang="ja-JP" b="1" i="0" dirty="0">
                <a:solidFill>
                  <a:srgbClr val="4F4F4F"/>
                </a:solidFill>
                <a:effectLst/>
                <a:latin typeface="PingFang SC"/>
              </a:rPr>
              <a:t> </a:t>
            </a:r>
            <a:r>
              <a:rPr lang="en-US" altLang="ja-JP" dirty="0">
                <a:latin typeface="Meiryo UI" panose="020B0604030504040204" pitchFamily="50" charset="-128"/>
                <a:ea typeface="Meiryo UI" panose="020B0604030504040204" pitchFamily="50" charset="-128"/>
              </a:rPr>
              <a:t>Target</a:t>
            </a:r>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p:txBody>
          <a:bodyPr/>
          <a:lstStyle/>
          <a:p>
            <a:r>
              <a:rPr lang="en-US" altLang="zh-CN" sz="2000" b="1" i="0" u="none" strike="noStrike" dirty="0">
                <a:solidFill>
                  <a:srgbClr val="000000"/>
                </a:solidFill>
                <a:effectLst/>
                <a:latin typeface="Meiryo UI" panose="020B0604030504040204" pitchFamily="50" charset="-128"/>
                <a:ea typeface="Meiryo UI" panose="020B0604030504040204" pitchFamily="50" charset="-128"/>
              </a:rPr>
              <a:t>Go OFF I </a:t>
            </a:r>
            <a:r>
              <a:rPr lang="en-US" altLang="zh-CN" sz="2000" b="1" i="0" u="none" strike="noStrike" dirty="0" err="1">
                <a:solidFill>
                  <a:srgbClr val="000000"/>
                </a:solidFill>
                <a:effectLst/>
                <a:latin typeface="Meiryo UI" panose="020B0604030504040204" pitchFamily="50" charset="-128"/>
                <a:ea typeface="Meiryo UI" panose="020B0604030504040204" pitchFamily="50" charset="-128"/>
              </a:rPr>
              <a:t>I</a:t>
            </a: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marL="0" indent="0">
              <a:buNone/>
            </a:pPr>
            <a:endParaRPr lang="en-US" altLang="zh-CN" sz="2000" b="1" i="0" u="none" strike="noStrike" dirty="0">
              <a:solidFill>
                <a:srgbClr val="000000"/>
              </a:solidFill>
              <a:effectLst/>
              <a:latin typeface="Meiryo UI" panose="020B0604030504040204" pitchFamily="50" charset="-128"/>
              <a:ea typeface="Meiryo UI" panose="020B0604030504040204" pitchFamily="50" charset="-128"/>
            </a:endParaRPr>
          </a:p>
          <a:p>
            <a:pPr marL="0" indent="0">
              <a:buNone/>
            </a:pPr>
            <a:r>
              <a:rPr lang="en-US" altLang="zh-CN" sz="1600" b="0" i="0" dirty="0">
                <a:solidFill>
                  <a:srgbClr val="4D4D4D"/>
                </a:solidFill>
                <a:effectLst/>
                <a:latin typeface="-apple-system"/>
              </a:rPr>
              <a:t>            Go OFF II</a:t>
            </a:r>
            <a:r>
              <a:rPr lang="zh-CN" altLang="en-US" sz="1600" b="0" i="0" dirty="0">
                <a:solidFill>
                  <a:srgbClr val="4D4D4D"/>
                </a:solidFill>
                <a:effectLst/>
                <a:latin typeface="-apple-system"/>
              </a:rPr>
              <a:t>当</a:t>
            </a:r>
            <a:r>
              <a:rPr lang="en-US" altLang="zh-CN" sz="1600" b="0" i="0" dirty="0">
                <a:solidFill>
                  <a:srgbClr val="4D4D4D"/>
                </a:solidFill>
                <a:effectLst/>
                <a:latin typeface="-apple-system"/>
              </a:rPr>
              <a:t>ShutDown Target</a:t>
            </a:r>
            <a:r>
              <a:rPr lang="zh-CN" altLang="en-US" sz="1600" b="0" i="0" dirty="0">
                <a:solidFill>
                  <a:srgbClr val="4D4D4D"/>
                </a:solidFill>
                <a:effectLst/>
                <a:latin typeface="-apple-system"/>
              </a:rPr>
              <a:t>为</a:t>
            </a:r>
            <a:r>
              <a:rPr lang="en-US" altLang="zh-CN" sz="1600" b="0" i="0" dirty="0">
                <a:solidFill>
                  <a:srgbClr val="4D4D4D"/>
                </a:solidFill>
                <a:effectLst/>
                <a:latin typeface="-apple-system"/>
              </a:rPr>
              <a:t>OFF</a:t>
            </a:r>
            <a:r>
              <a:rPr lang="zh-CN" altLang="en-US" sz="1600" b="0" i="0" dirty="0">
                <a:solidFill>
                  <a:srgbClr val="4D4D4D"/>
                </a:solidFill>
                <a:effectLst/>
                <a:latin typeface="-apple-system"/>
              </a:rPr>
              <a:t>或者</a:t>
            </a:r>
            <a:r>
              <a:rPr lang="en-US" altLang="zh-CN" sz="1600" b="0" i="0" dirty="0">
                <a:solidFill>
                  <a:srgbClr val="4D4D4D"/>
                </a:solidFill>
                <a:effectLst/>
                <a:latin typeface="-apple-system"/>
              </a:rPr>
              <a:t>RESET</a:t>
            </a:r>
            <a:r>
              <a:rPr lang="zh-CN" altLang="en-US" sz="1600" b="0" i="0" dirty="0">
                <a:solidFill>
                  <a:srgbClr val="4D4D4D"/>
                </a:solidFill>
                <a:effectLst/>
                <a:latin typeface="-apple-system"/>
              </a:rPr>
              <a:t>时，经过</a:t>
            </a:r>
            <a:r>
              <a:rPr lang="en-US" altLang="zh-CN" sz="1600" b="0" i="0" dirty="0">
                <a:solidFill>
                  <a:srgbClr val="4D4D4D"/>
                </a:solidFill>
                <a:effectLst/>
                <a:latin typeface="-apple-system"/>
              </a:rPr>
              <a:t>OFF I</a:t>
            </a:r>
            <a:r>
              <a:rPr lang="zh-CN" altLang="en-US" sz="1600" b="0" i="0" dirty="0">
                <a:solidFill>
                  <a:srgbClr val="4D4D4D"/>
                </a:solidFill>
                <a:effectLst/>
                <a:latin typeface="-apple-system"/>
              </a:rPr>
              <a:t>阶段就会最终调用</a:t>
            </a:r>
            <a:r>
              <a:rPr lang="en-US" altLang="zh-CN" sz="1600" b="0" i="0" dirty="0" err="1">
                <a:solidFill>
                  <a:srgbClr val="4D4D4D"/>
                </a:solidFill>
                <a:effectLst/>
                <a:latin typeface="-apple-system"/>
              </a:rPr>
              <a:t>EcuM_ShutDown</a:t>
            </a:r>
            <a:r>
              <a:rPr lang="zh-CN" altLang="en-US" sz="1600" b="0" i="0" dirty="0">
                <a:solidFill>
                  <a:srgbClr val="4D4D4D"/>
                </a:solidFill>
                <a:effectLst/>
                <a:latin typeface="-apple-system"/>
              </a:rPr>
              <a:t>进入到该阶段，在该阶段，主要完成以下几种操作：</a:t>
            </a:r>
            <a:endParaRPr lang="en-US" altLang="zh-CN" sz="1600" b="0" i="0" dirty="0">
              <a:solidFill>
                <a:srgbClr val="4D4D4D"/>
              </a:solidFill>
              <a:effectLst/>
              <a:latin typeface="-apple-system"/>
            </a:endParaRPr>
          </a:p>
          <a:p>
            <a:pPr marL="0" indent="0">
              <a:buNone/>
            </a:pPr>
            <a:endParaRPr lang="en-US" altLang="zh-CN" sz="1400" b="0" i="0" dirty="0">
              <a:solidFill>
                <a:srgbClr val="4D4D4D"/>
              </a:solidFill>
              <a:effectLst/>
              <a:latin typeface="-apple-system"/>
            </a:endParaRPr>
          </a:p>
          <a:p>
            <a:pPr>
              <a:buFont typeface="Arial" panose="020B0604020202020204" pitchFamily="34" charset="0"/>
              <a:buChar char="•"/>
            </a:pPr>
            <a:r>
              <a:rPr lang="zh-CN" altLang="en-US" sz="1600" dirty="0">
                <a:latin typeface="-apple-system"/>
              </a:rPr>
              <a:t>如果</a:t>
            </a:r>
            <a:r>
              <a:rPr lang="en-US" altLang="zh-CN" sz="1600" dirty="0">
                <a:latin typeface="-apple-system"/>
              </a:rPr>
              <a:t>ShutDown Target</a:t>
            </a:r>
            <a:r>
              <a:rPr lang="zh-CN" altLang="en-US" sz="1600" dirty="0">
                <a:latin typeface="-apple-system"/>
              </a:rPr>
              <a:t>是</a:t>
            </a:r>
            <a:r>
              <a:rPr lang="en-US" altLang="zh-CN" sz="1600" dirty="0">
                <a:latin typeface="-apple-system"/>
              </a:rPr>
              <a:t>OFF</a:t>
            </a:r>
            <a:r>
              <a:rPr lang="zh-CN" altLang="en-US" sz="1600" dirty="0">
                <a:latin typeface="-apple-system"/>
              </a:rPr>
              <a:t>，则调用</a:t>
            </a:r>
            <a:r>
              <a:rPr lang="en-US" altLang="zh-CN" sz="1600" dirty="0">
                <a:latin typeface="-apple-system"/>
              </a:rPr>
              <a:t>Callout</a:t>
            </a:r>
            <a:r>
              <a:rPr lang="zh-CN" altLang="en-US" sz="1600" dirty="0">
                <a:latin typeface="-apple-system"/>
              </a:rPr>
              <a:t>函数</a:t>
            </a:r>
            <a:r>
              <a:rPr lang="en-US" altLang="zh-CN" sz="1600" dirty="0" err="1">
                <a:latin typeface="-apple-system"/>
              </a:rPr>
              <a:t>EcuM_AL_SwitchOff</a:t>
            </a:r>
            <a:r>
              <a:rPr lang="zh-CN" altLang="en-US" sz="1600" dirty="0">
                <a:latin typeface="-apple-system"/>
              </a:rPr>
              <a:t>来直接断掉</a:t>
            </a:r>
            <a:r>
              <a:rPr lang="en-US" altLang="zh-CN" sz="1600" dirty="0">
                <a:latin typeface="-apple-system"/>
              </a:rPr>
              <a:t>CPU</a:t>
            </a:r>
            <a:r>
              <a:rPr lang="zh-CN" altLang="en-US" sz="1600" dirty="0">
                <a:latin typeface="-apple-system"/>
              </a:rPr>
              <a:t>供电；</a:t>
            </a:r>
            <a:endParaRPr lang="en-US" altLang="zh-CN" sz="1600" dirty="0">
              <a:latin typeface="-apple-system"/>
            </a:endParaRPr>
          </a:p>
          <a:p>
            <a:pPr>
              <a:buFont typeface="Arial" panose="020B0604020202020204" pitchFamily="34" charset="0"/>
              <a:buChar char="•"/>
            </a:pPr>
            <a:r>
              <a:rPr lang="zh-CN" altLang="en-US" sz="1600" dirty="0">
                <a:latin typeface="-apple-system"/>
              </a:rPr>
              <a:t>如果</a:t>
            </a:r>
            <a:r>
              <a:rPr lang="en-US" altLang="zh-CN" sz="1600" dirty="0">
                <a:latin typeface="-apple-system"/>
              </a:rPr>
              <a:t>ShutDown Target</a:t>
            </a:r>
            <a:r>
              <a:rPr lang="zh-CN" altLang="en-US" sz="1600" dirty="0">
                <a:latin typeface="-apple-system"/>
              </a:rPr>
              <a:t>是</a:t>
            </a:r>
            <a:r>
              <a:rPr lang="en-US" altLang="zh-CN" sz="1600" dirty="0">
                <a:latin typeface="-apple-system"/>
              </a:rPr>
              <a:t>RESET</a:t>
            </a:r>
            <a:r>
              <a:rPr lang="zh-CN" altLang="en-US" sz="1600" dirty="0">
                <a:latin typeface="-apple-system"/>
              </a:rPr>
              <a:t>，则调用</a:t>
            </a:r>
            <a:r>
              <a:rPr lang="en-US" altLang="zh-CN" sz="1600" dirty="0">
                <a:latin typeface="-apple-system"/>
              </a:rPr>
              <a:t>Callout</a:t>
            </a:r>
            <a:r>
              <a:rPr lang="zh-CN" altLang="en-US" sz="1600" dirty="0">
                <a:latin typeface="-apple-system"/>
              </a:rPr>
              <a:t>函数</a:t>
            </a:r>
            <a:r>
              <a:rPr lang="en-US" altLang="zh-CN" sz="1600" dirty="0" err="1">
                <a:latin typeface="-apple-system"/>
              </a:rPr>
              <a:t>EcuM_AL_Reset</a:t>
            </a:r>
            <a:r>
              <a:rPr lang="zh-CN" altLang="en-US" sz="1600" dirty="0">
                <a:latin typeface="-apple-system"/>
              </a:rPr>
              <a:t>进而调用</a:t>
            </a:r>
            <a:r>
              <a:rPr lang="en-US" altLang="zh-CN" sz="1600" dirty="0">
                <a:latin typeface="-apple-system"/>
              </a:rPr>
              <a:t>MCAL</a:t>
            </a:r>
            <a:r>
              <a:rPr lang="zh-CN" altLang="en-US" sz="1600" dirty="0">
                <a:latin typeface="-apple-system"/>
              </a:rPr>
              <a:t>标准函数</a:t>
            </a:r>
            <a:r>
              <a:rPr lang="en-US" altLang="zh-CN" sz="1600" dirty="0" err="1">
                <a:latin typeface="-apple-system"/>
              </a:rPr>
              <a:t>Mcu_PerformReset</a:t>
            </a:r>
            <a:r>
              <a:rPr lang="zh-CN" altLang="en-US" sz="1600" dirty="0">
                <a:latin typeface="-apple-system"/>
              </a:rPr>
              <a:t>来重启</a:t>
            </a:r>
            <a:r>
              <a:rPr lang="en-US" altLang="zh-CN" sz="1600" dirty="0">
                <a:latin typeface="-apple-system"/>
              </a:rPr>
              <a:t>CPU</a:t>
            </a:r>
            <a:r>
              <a:rPr lang="zh-CN" altLang="en-US" sz="1600" dirty="0">
                <a:latin typeface="-apple-system"/>
              </a:rPr>
              <a:t>；</a:t>
            </a: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14</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Tree>
    <p:extLst>
      <p:ext uri="{BB962C8B-B14F-4D97-AF65-F5344CB8AC3E}">
        <p14:creationId xmlns:p14="http://schemas.microsoft.com/office/powerpoint/2010/main" val="57932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822D-A98C-4646-BFB8-C2D2AF594853}"/>
              </a:ext>
            </a:extLst>
          </p:cNvPr>
          <p:cNvSpPr>
            <a:spLocks noGrp="1"/>
          </p:cNvSpPr>
          <p:nvPr>
            <p:ph type="title"/>
          </p:nvPr>
        </p:nvSpPr>
        <p:spPr/>
        <p:txBody>
          <a:bodyPr/>
          <a:lstStyle/>
          <a:p>
            <a:r>
              <a:rPr lang="en-US" altLang="zh-CN" sz="3200" dirty="0"/>
              <a:t>AUTOSAR</a:t>
            </a:r>
            <a:r>
              <a:rPr lang="zh-CN" altLang="en-US" sz="3200" dirty="0"/>
              <a:t>典型</a:t>
            </a:r>
            <a:r>
              <a:rPr lang="ja-JP" altLang="en-US" sz="3200" dirty="0"/>
              <a:t>上下电</a:t>
            </a:r>
            <a:endParaRPr lang="zh-CN" altLang="en-US" dirty="0"/>
          </a:p>
        </p:txBody>
      </p:sp>
      <p:sp>
        <p:nvSpPr>
          <p:cNvPr id="3" name="コンテンツ プレースホルダー 2">
            <a:extLst>
              <a:ext uri="{FF2B5EF4-FFF2-40B4-BE49-F238E27FC236}">
                <a16:creationId xmlns:a16="http://schemas.microsoft.com/office/drawing/2014/main" id="{EF6EFFFC-A659-46FF-8F47-AE524D28CA6E}"/>
              </a:ext>
            </a:extLst>
          </p:cNvPr>
          <p:cNvSpPr>
            <a:spLocks noGrp="1"/>
          </p:cNvSpPr>
          <p:nvPr>
            <p:ph idx="1"/>
          </p:nvPr>
        </p:nvSpPr>
        <p:spPr>
          <a:xfrm>
            <a:off x="168275" y="869951"/>
            <a:ext cx="8786813" cy="470818"/>
          </a:xfrm>
        </p:spPr>
        <p:txBody>
          <a:bodyPr/>
          <a:lstStyle/>
          <a:p>
            <a:r>
              <a:rPr lang="en-US" altLang="ja-JP" b="0" i="0" dirty="0">
                <a:solidFill>
                  <a:srgbClr val="4D4D4D"/>
                </a:solidFill>
                <a:effectLst/>
                <a:latin typeface="-apple-system"/>
              </a:rPr>
              <a:t>ECU</a:t>
            </a:r>
            <a:r>
              <a:rPr lang="ja-JP" altLang="en-US" b="0" i="0" dirty="0">
                <a:solidFill>
                  <a:srgbClr val="4D4D4D"/>
                </a:solidFill>
                <a:effectLst/>
                <a:latin typeface="-apple-system"/>
              </a:rPr>
              <a:t>的启动流程</a:t>
            </a:r>
            <a:endParaRPr lang="en-US" altLang="zh-CN" b="1" dirty="0">
              <a:latin typeface="Meiryo UI" panose="020B0604030504040204" pitchFamily="50" charset="-128"/>
              <a:ea typeface="Meiryo UI" panose="020B0604030504040204" pitchFamily="50" charset="-128"/>
            </a:endParaRPr>
          </a:p>
          <a:p>
            <a:endParaRPr lang="zh-CN" altLang="en-US" dirty="0"/>
          </a:p>
        </p:txBody>
      </p:sp>
      <p:sp>
        <p:nvSpPr>
          <p:cNvPr id="4" name="スライド番号プレースホルダー 3">
            <a:extLst>
              <a:ext uri="{FF2B5EF4-FFF2-40B4-BE49-F238E27FC236}">
                <a16:creationId xmlns:a16="http://schemas.microsoft.com/office/drawing/2014/main" id="{848D6C94-9499-46BE-801A-47A3EAC47407}"/>
              </a:ext>
            </a:extLst>
          </p:cNvPr>
          <p:cNvSpPr>
            <a:spLocks noGrp="1"/>
          </p:cNvSpPr>
          <p:nvPr>
            <p:ph type="sldNum" sz="quarter" idx="10"/>
          </p:nvPr>
        </p:nvSpPr>
        <p:spPr/>
        <p:txBody>
          <a:bodyPr/>
          <a:lstStyle/>
          <a:p>
            <a:fld id="{21BE506B-E3F0-41DC-ACB3-31B974666A3A}" type="slidenum">
              <a:rPr lang="de-DE" altLang="ja-JP" smtClean="0"/>
              <a:pPr/>
              <a:t>15</a:t>
            </a:fld>
            <a:endParaRPr lang="de-DE" altLang="ja-JP"/>
          </a:p>
        </p:txBody>
      </p:sp>
      <p:sp>
        <p:nvSpPr>
          <p:cNvPr id="5" name="フッター プレースホルダー 4">
            <a:extLst>
              <a:ext uri="{FF2B5EF4-FFF2-40B4-BE49-F238E27FC236}">
                <a16:creationId xmlns:a16="http://schemas.microsoft.com/office/drawing/2014/main" id="{83D41FCC-F94C-44C1-838B-4900B435E209}"/>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7" name="Picture 2">
            <a:extLst>
              <a:ext uri="{FF2B5EF4-FFF2-40B4-BE49-F238E27FC236}">
                <a16:creationId xmlns:a16="http://schemas.microsoft.com/office/drawing/2014/main" id="{A52733CD-3C84-46E8-85DA-714D52150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9" y="1184899"/>
            <a:ext cx="7565280" cy="512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88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 name="スライド番号プレースホルダー 3"/>
          <p:cNvSpPr>
            <a:spLocks noGrp="1"/>
          </p:cNvSpPr>
          <p:nvPr>
            <p:ph type="sldNum" sz="quarter" idx="10"/>
          </p:nvPr>
        </p:nvSpPr>
        <p:spPr/>
        <p:txBody>
          <a:bodyPr/>
          <a:lstStyle/>
          <a:p>
            <a:fld id="{21BE506B-E3F0-41DC-ACB3-31B974666A3A}" type="slidenum">
              <a:rPr lang="de-DE" altLang="ja-JP" smtClean="0"/>
              <a:pPr/>
              <a:t>16</a:t>
            </a:fld>
            <a:endParaRPr lang="de-DE" altLang="ja-JP"/>
          </a:p>
        </p:txBody>
      </p:sp>
    </p:spTree>
    <p:extLst>
      <p:ext uri="{BB962C8B-B14F-4D97-AF65-F5344CB8AC3E}">
        <p14:creationId xmlns:p14="http://schemas.microsoft.com/office/powerpoint/2010/main" val="53348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t>アジェンダ</a:t>
            </a:r>
            <a:endParaRPr kumimoji="1" lang="ja-JP" altLang="en-US" dirty="0"/>
          </a:p>
        </p:txBody>
      </p:sp>
      <p:sp>
        <p:nvSpPr>
          <p:cNvPr id="3" name="内容占位符 2"/>
          <p:cNvSpPr>
            <a:spLocks noGrp="1"/>
          </p:cNvSpPr>
          <p:nvPr>
            <p:ph idx="1"/>
          </p:nvPr>
        </p:nvSpPr>
        <p:spPr/>
        <p:txBody>
          <a:bodyPr/>
          <a:lstStyle/>
          <a:p>
            <a:r>
              <a:rPr lang="en-US" altLang="zh-CN" b="1" dirty="0" err="1">
                <a:latin typeface="Meiryo UI" panose="020B0604030504040204" pitchFamily="50" charset="-128"/>
                <a:ea typeface="Meiryo UI" panose="020B0604030504040204" pitchFamily="50" charset="-128"/>
                <a:cs typeface="Meiryo UI" panose="020B0604030504040204" pitchFamily="50" charset="-128"/>
              </a:rPr>
              <a:t>EcuM</a:t>
            </a:r>
            <a:r>
              <a:rPr lang="zh-CN" altLang="en-US" b="1" dirty="0">
                <a:latin typeface="Meiryo UI" panose="020B0604030504040204" pitchFamily="50" charset="-128"/>
                <a:ea typeface="Meiryo UI" panose="020B0604030504040204" pitchFamily="50" charset="-128"/>
                <a:cs typeface="Meiryo UI" panose="020B0604030504040204" pitchFamily="50" charset="-128"/>
              </a:rPr>
              <a:t>（</a:t>
            </a:r>
            <a:r>
              <a:rPr lang="en-US" altLang="zh-CN" b="1" dirty="0">
                <a:latin typeface="Meiryo UI" panose="020B0604030504040204" pitchFamily="50" charset="-128"/>
                <a:ea typeface="Meiryo UI" panose="020B0604030504040204" pitchFamily="50" charset="-128"/>
                <a:cs typeface="Meiryo UI" panose="020B0604030504040204" pitchFamily="50" charset="-128"/>
              </a:rPr>
              <a:t>ECU State Management</a:t>
            </a:r>
            <a:r>
              <a:rPr lang="zh-CN" altLang="en-US" b="1" dirty="0">
                <a:latin typeface="Meiryo UI" panose="020B0604030504040204" pitchFamily="50" charset="-128"/>
                <a:ea typeface="Meiryo UI" panose="020B0604030504040204" pitchFamily="50" charset="-128"/>
                <a:cs typeface="Meiryo UI" panose="020B0604030504040204" pitchFamily="50" charset="-128"/>
              </a:rPr>
              <a:t>）</a:t>
            </a:r>
            <a:endParaRPr lang="en-US" altLang="zh-CN" b="1" dirty="0">
              <a:latin typeface="Meiryo UI" panose="020B0604030504040204" pitchFamily="50" charset="-128"/>
              <a:ea typeface="Meiryo UI" panose="020B0604030504040204" pitchFamily="50" charset="-128"/>
              <a:cs typeface="Meiryo UI" panose="020B0604030504040204" pitchFamily="50" charset="-128"/>
            </a:endParaRPr>
          </a:p>
          <a:p>
            <a:r>
              <a:rPr lang="zh-CN" altLang="en-US" b="1" dirty="0"/>
              <a:t>典型上下电流程</a:t>
            </a:r>
            <a:endParaRPr lang="en-US" altLang="ja-JP"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页脚占位符 4"/>
          <p:cNvSpPr>
            <a:spLocks noGrp="1"/>
          </p:cNvSpPr>
          <p:nvPr>
            <p:ph type="ftr" sz="quarter" idx="11"/>
          </p:nvPr>
        </p:nvSpPr>
        <p:spPr/>
        <p:txBody>
          <a:bodyPr/>
          <a:lstStyle/>
          <a:p>
            <a:r>
              <a:rPr lang="de-DE" altLang="ja-JP" dirty="0"/>
              <a:t>Copyright 2020 NANJING FUJITSU NANDA SOFTWARE TECHNOLOGY CO., LTD.</a:t>
            </a:r>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a:t>
            </a:fld>
            <a:endParaRPr lang="de-DE" altLang="ja-JP"/>
          </a:p>
        </p:txBody>
      </p:sp>
    </p:spTree>
    <p:extLst>
      <p:ext uri="{BB962C8B-B14F-4D97-AF65-F5344CB8AC3E}">
        <p14:creationId xmlns:p14="http://schemas.microsoft.com/office/powerpoint/2010/main" val="16429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AUTOSAR</a:t>
            </a:r>
            <a:r>
              <a:rPr lang="zh-CN" altLang="en-US" sz="3200" dirty="0"/>
              <a:t>典型</a:t>
            </a:r>
            <a:r>
              <a:rPr lang="ja-JP" altLang="en-US" sz="3200" dirty="0"/>
              <a:t>上下电</a:t>
            </a:r>
            <a:endParaRPr kumimoji="1" lang="ja-JP"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1800" dirty="0" err="1">
                <a:solidFill>
                  <a:srgbClr val="121212"/>
                </a:solidFill>
                <a:latin typeface="-apple-system"/>
              </a:rPr>
              <a:t>EcuM</a:t>
            </a:r>
            <a:r>
              <a:rPr lang="zh-CN" altLang="en-US" sz="1800" dirty="0">
                <a:solidFill>
                  <a:srgbClr val="121212"/>
                </a:solidFill>
                <a:latin typeface="-apple-system"/>
              </a:rPr>
              <a:t>模块作为</a:t>
            </a:r>
            <a:r>
              <a:rPr lang="en-US" altLang="zh-CN" sz="1800" dirty="0">
                <a:solidFill>
                  <a:srgbClr val="121212"/>
                </a:solidFill>
                <a:latin typeface="-apple-system"/>
              </a:rPr>
              <a:t>AUTOSAR</a:t>
            </a:r>
            <a:r>
              <a:rPr lang="zh-CN" altLang="en-US" sz="1800" dirty="0">
                <a:solidFill>
                  <a:srgbClr val="121212"/>
                </a:solidFill>
                <a:latin typeface="-apple-system"/>
              </a:rPr>
              <a:t>中的标准模块，全称为（</a:t>
            </a:r>
            <a:r>
              <a:rPr lang="en-US" altLang="zh-CN" sz="1800" dirty="0">
                <a:solidFill>
                  <a:srgbClr val="121212"/>
                </a:solidFill>
                <a:latin typeface="-apple-system"/>
              </a:rPr>
              <a:t>ECU State Management</a:t>
            </a:r>
            <a:r>
              <a:rPr lang="zh-CN" altLang="en-US" sz="1800" dirty="0">
                <a:solidFill>
                  <a:srgbClr val="121212"/>
                </a:solidFill>
                <a:latin typeface="-apple-system"/>
              </a:rPr>
              <a:t>），指的就是</a:t>
            </a:r>
            <a:r>
              <a:rPr lang="en-US" altLang="zh-CN" sz="1800" dirty="0">
                <a:solidFill>
                  <a:srgbClr val="121212"/>
                </a:solidFill>
                <a:latin typeface="-apple-system"/>
              </a:rPr>
              <a:t>ECU </a:t>
            </a:r>
            <a:r>
              <a:rPr lang="zh-CN" altLang="en-US" sz="1800" dirty="0">
                <a:solidFill>
                  <a:srgbClr val="121212"/>
                </a:solidFill>
                <a:latin typeface="-apple-system"/>
              </a:rPr>
              <a:t>的状态管理，不过需特别强调的是</a:t>
            </a:r>
            <a:r>
              <a:rPr lang="en-US" altLang="zh-CN" sz="1800" dirty="0">
                <a:solidFill>
                  <a:srgbClr val="121212"/>
                </a:solidFill>
                <a:latin typeface="-apple-system"/>
              </a:rPr>
              <a:t>ECU</a:t>
            </a:r>
            <a:r>
              <a:rPr lang="zh-CN" altLang="en-US" sz="1800" dirty="0">
                <a:solidFill>
                  <a:srgbClr val="121212"/>
                </a:solidFill>
                <a:latin typeface="-apple-system"/>
              </a:rPr>
              <a:t>上下电流程的状态管理，具体可以简单概括为以下五个方面的内容：</a:t>
            </a:r>
          </a:p>
          <a:p>
            <a:pPr>
              <a:buFont typeface="Wingdings" panose="05000000000000000000" pitchFamily="2" charset="2"/>
              <a:buChar char="l"/>
            </a:pPr>
            <a:endParaRPr lang="zh-CN" altLang="en-US" sz="1800" dirty="0">
              <a:solidFill>
                <a:srgbClr val="121212"/>
              </a:solidFill>
              <a:latin typeface="-apple-system"/>
            </a:endParaRPr>
          </a:p>
          <a:p>
            <a:pPr>
              <a:buFont typeface="Wingdings" panose="05000000000000000000" pitchFamily="2" charset="2"/>
              <a:buChar char="l"/>
            </a:pPr>
            <a:r>
              <a:rPr lang="en-US" altLang="zh-CN" sz="1800" dirty="0">
                <a:solidFill>
                  <a:srgbClr val="121212"/>
                </a:solidFill>
                <a:latin typeface="-apple-system"/>
              </a:rPr>
              <a:t>Startup </a:t>
            </a:r>
            <a:r>
              <a:rPr lang="zh-CN" altLang="en-US" sz="1800" dirty="0">
                <a:solidFill>
                  <a:srgbClr val="121212"/>
                </a:solidFill>
                <a:latin typeface="-apple-system"/>
              </a:rPr>
              <a:t>初始化流程状态管理；</a:t>
            </a:r>
          </a:p>
          <a:p>
            <a:pPr>
              <a:buFont typeface="Wingdings" panose="05000000000000000000" pitchFamily="2" charset="2"/>
              <a:buChar char="l"/>
            </a:pPr>
            <a:r>
              <a:rPr lang="en-US" altLang="zh-CN" sz="1800" dirty="0">
                <a:solidFill>
                  <a:srgbClr val="121212"/>
                </a:solidFill>
                <a:latin typeface="-apple-system"/>
              </a:rPr>
              <a:t>ECU</a:t>
            </a:r>
            <a:r>
              <a:rPr lang="zh-CN" altLang="en-US" sz="1800" dirty="0">
                <a:solidFill>
                  <a:srgbClr val="121212"/>
                </a:solidFill>
                <a:latin typeface="-apple-system"/>
              </a:rPr>
              <a:t>运行状态管理；</a:t>
            </a:r>
          </a:p>
          <a:p>
            <a:pPr>
              <a:buFont typeface="Wingdings" panose="05000000000000000000" pitchFamily="2" charset="2"/>
              <a:buChar char="l"/>
            </a:pPr>
            <a:r>
              <a:rPr lang="en-US" altLang="zh-CN" sz="1800" dirty="0">
                <a:solidFill>
                  <a:srgbClr val="121212"/>
                </a:solidFill>
                <a:latin typeface="-apple-system"/>
              </a:rPr>
              <a:t>ShutDown</a:t>
            </a:r>
            <a:r>
              <a:rPr lang="zh-CN" altLang="en-US" sz="1800" dirty="0">
                <a:solidFill>
                  <a:srgbClr val="121212"/>
                </a:solidFill>
                <a:latin typeface="-apple-system"/>
              </a:rPr>
              <a:t>流程状态管理；</a:t>
            </a:r>
          </a:p>
          <a:p>
            <a:pPr>
              <a:buFont typeface="Wingdings" panose="05000000000000000000" pitchFamily="2" charset="2"/>
              <a:buChar char="l"/>
            </a:pPr>
            <a:r>
              <a:rPr lang="en-US" altLang="zh-CN" sz="1800" dirty="0">
                <a:solidFill>
                  <a:srgbClr val="121212"/>
                </a:solidFill>
                <a:latin typeface="-apple-system"/>
              </a:rPr>
              <a:t>Sleep</a:t>
            </a:r>
            <a:r>
              <a:rPr lang="zh-CN" altLang="en-US" sz="1800" dirty="0">
                <a:solidFill>
                  <a:srgbClr val="121212"/>
                </a:solidFill>
                <a:latin typeface="-apple-system"/>
              </a:rPr>
              <a:t>流程状态管理</a:t>
            </a:r>
          </a:p>
          <a:p>
            <a:pPr>
              <a:buFont typeface="Wingdings" panose="05000000000000000000" pitchFamily="2" charset="2"/>
              <a:buChar char="l"/>
            </a:pPr>
            <a:r>
              <a:rPr lang="en-US" altLang="zh-CN" sz="1800" dirty="0">
                <a:solidFill>
                  <a:srgbClr val="121212"/>
                </a:solidFill>
                <a:latin typeface="-apple-system"/>
              </a:rPr>
              <a:t>Wakeup Source</a:t>
            </a:r>
            <a:r>
              <a:rPr lang="zh-CN" altLang="en-US" sz="1800" dirty="0">
                <a:solidFill>
                  <a:srgbClr val="121212"/>
                </a:solidFill>
                <a:latin typeface="-apple-system"/>
              </a:rPr>
              <a:t>管理；</a:t>
            </a:r>
            <a:endParaRPr lang="en-US" altLang="ja-JP" sz="1800" dirty="0">
              <a:solidFill>
                <a:srgbClr val="121212"/>
              </a:solidFill>
              <a:latin typeface="-apple-system"/>
            </a:endParaRPr>
          </a:p>
          <a:p>
            <a:pPr marL="290512" lvl="1" indent="0">
              <a:buNone/>
            </a:pPr>
            <a:endParaRPr lang="en-US" altLang="zh-CN" sz="1800" dirty="0">
              <a:solidFill>
                <a:srgbClr val="121212"/>
              </a:solidFill>
              <a:latin typeface="-apple-system"/>
            </a:endParaRPr>
          </a:p>
          <a:p>
            <a:pPr marL="290512" lvl="1" indent="0">
              <a:buNone/>
            </a:pPr>
            <a:endParaRPr lang="en-US" altLang="zh-CN" sz="1800" dirty="0">
              <a:solidFill>
                <a:srgbClr val="121212"/>
              </a:solidFill>
              <a:latin typeface="-apple-system"/>
            </a:endParaRPr>
          </a:p>
        </p:txBody>
      </p:sp>
      <p:sp>
        <p:nvSpPr>
          <p:cNvPr id="5" name="页脚占位符 4"/>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2</a:t>
            </a:fld>
            <a:endParaRPr lang="de-DE" altLang="ja-JP"/>
          </a:p>
        </p:txBody>
      </p:sp>
    </p:spTree>
    <p:extLst>
      <p:ext uri="{BB962C8B-B14F-4D97-AF65-F5344CB8AC3E}">
        <p14:creationId xmlns:p14="http://schemas.microsoft.com/office/powerpoint/2010/main" val="42732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AUTOSAR</a:t>
            </a:r>
            <a:r>
              <a:rPr lang="zh-CN" altLang="en-US" sz="3200" dirty="0"/>
              <a:t>典型</a:t>
            </a:r>
            <a:r>
              <a:rPr lang="ja-JP" altLang="en-US" sz="3200" dirty="0"/>
              <a:t>上下电</a:t>
            </a:r>
            <a:endParaRPr kumimoji="1" lang="ja-JP"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1600" dirty="0" err="1"/>
              <a:t>EcuM</a:t>
            </a:r>
            <a:r>
              <a:rPr lang="zh-CN" altLang="en-US" sz="1600" dirty="0"/>
              <a:t>又分为两种，分别为：</a:t>
            </a:r>
            <a:endParaRPr lang="en-US" altLang="zh-CN" sz="1600" dirty="0"/>
          </a:p>
          <a:p>
            <a:pPr>
              <a:buFont typeface="Wingdings" panose="05000000000000000000" pitchFamily="2" charset="2"/>
              <a:buChar char="l"/>
            </a:pPr>
            <a:endParaRPr lang="en-US" altLang="zh-CN" sz="1400" dirty="0"/>
          </a:p>
          <a:p>
            <a:pPr marL="0" indent="0">
              <a:buNone/>
            </a:pPr>
            <a:endParaRPr lang="en-US" altLang="zh-CN" sz="1400" dirty="0"/>
          </a:p>
          <a:p>
            <a:pPr>
              <a:buFont typeface="Wingdings" panose="05000000000000000000" pitchFamily="2" charset="2"/>
              <a:buChar char="l"/>
            </a:pPr>
            <a:r>
              <a:rPr lang="en-US" altLang="zh-CN" sz="1400" b="1" dirty="0"/>
              <a:t>1</a:t>
            </a:r>
            <a:r>
              <a:rPr lang="zh-CN" altLang="en-US" sz="1400" b="1" dirty="0"/>
              <a:t>、</a:t>
            </a:r>
            <a:r>
              <a:rPr lang="en-US" altLang="zh-CN" sz="1400" b="1" dirty="0"/>
              <a:t>Fixed </a:t>
            </a:r>
            <a:r>
              <a:rPr lang="en-US" altLang="zh-CN" sz="1400" b="1" dirty="0" err="1"/>
              <a:t>EcuM</a:t>
            </a:r>
            <a:r>
              <a:rPr lang="zh-CN" altLang="en-US" sz="1400" dirty="0"/>
              <a:t>：用于管理</a:t>
            </a:r>
            <a:r>
              <a:rPr lang="en-US" altLang="zh-CN" sz="1400" dirty="0"/>
              <a:t>ECU</a:t>
            </a:r>
            <a:r>
              <a:rPr lang="zh-CN" altLang="en-US" sz="1400" dirty="0"/>
              <a:t>固定状态，例如</a:t>
            </a:r>
            <a:r>
              <a:rPr lang="en-US" altLang="zh-CN" sz="1400" dirty="0"/>
              <a:t>OFF</a:t>
            </a:r>
            <a:r>
              <a:rPr lang="zh-CN" altLang="en-US" sz="1400" dirty="0"/>
              <a:t>、</a:t>
            </a:r>
            <a:r>
              <a:rPr lang="en-US" altLang="zh-CN" sz="1400" dirty="0"/>
              <a:t>RUN</a:t>
            </a:r>
            <a:r>
              <a:rPr lang="zh-CN" altLang="en-US" sz="1400" dirty="0"/>
              <a:t>和</a:t>
            </a:r>
            <a:r>
              <a:rPr lang="en-US" altLang="zh-CN" sz="1400" dirty="0"/>
              <a:t>SLEPP</a:t>
            </a:r>
            <a:r>
              <a:rPr lang="zh-CN" altLang="en-US" sz="1400" dirty="0"/>
              <a:t>以及这些状态之间的切换，对于没有特殊需求</a:t>
            </a:r>
            <a:r>
              <a:rPr lang="en-US" altLang="zh-CN" sz="1400" dirty="0"/>
              <a:t>(</a:t>
            </a:r>
            <a:r>
              <a:rPr lang="zh-CN" altLang="en-US" sz="1400" dirty="0"/>
              <a:t>例如部分启动或快速启动</a:t>
            </a:r>
            <a:r>
              <a:rPr lang="en-US" altLang="zh-CN" sz="1400" dirty="0"/>
              <a:t>)</a:t>
            </a:r>
            <a:r>
              <a:rPr lang="zh-CN" altLang="en-US" sz="1400" dirty="0"/>
              <a:t>的</a:t>
            </a:r>
            <a:r>
              <a:rPr lang="en-US" altLang="zh-CN" sz="1400" dirty="0"/>
              <a:t>ECU</a:t>
            </a:r>
            <a:r>
              <a:rPr lang="zh-CN" altLang="en-US" sz="1400" dirty="0"/>
              <a:t>，这已足够了，另外，</a:t>
            </a:r>
            <a:r>
              <a:rPr lang="en-US" altLang="zh-CN" sz="1400" dirty="0"/>
              <a:t>Fixed </a:t>
            </a:r>
            <a:r>
              <a:rPr lang="en-US" altLang="zh-CN" sz="1400" dirty="0" err="1"/>
              <a:t>EcuM</a:t>
            </a:r>
            <a:r>
              <a:rPr lang="zh-CN" altLang="en-US" sz="1400" dirty="0"/>
              <a:t>不支持多核</a:t>
            </a:r>
            <a:r>
              <a:rPr lang="en-US" altLang="zh-CN" sz="1400" dirty="0"/>
              <a:t>ECU</a:t>
            </a:r>
            <a:r>
              <a:rPr lang="zh-CN" altLang="en-US" sz="1400" dirty="0"/>
              <a:t>。</a:t>
            </a:r>
            <a:endParaRPr lang="en-US" altLang="zh-CN" sz="1400" dirty="0"/>
          </a:p>
          <a:p>
            <a:pPr marL="0" indent="0">
              <a:buNone/>
            </a:pPr>
            <a:endParaRPr lang="en-US" altLang="zh-CN" sz="1400" dirty="0"/>
          </a:p>
          <a:p>
            <a:pPr>
              <a:buFont typeface="Wingdings" panose="05000000000000000000" pitchFamily="2" charset="2"/>
              <a:buChar char="l"/>
            </a:pPr>
            <a:br>
              <a:rPr lang="zh-CN" altLang="en-US" sz="1400" dirty="0"/>
            </a:br>
            <a:r>
              <a:rPr lang="en-US" altLang="zh-CN" sz="1400" b="1" dirty="0"/>
              <a:t>2</a:t>
            </a:r>
            <a:r>
              <a:rPr lang="zh-CN" altLang="en-US" sz="1400" b="1" dirty="0"/>
              <a:t>、</a:t>
            </a:r>
            <a:r>
              <a:rPr lang="en-US" altLang="zh-CN" sz="1400" b="1" dirty="0"/>
              <a:t>Flexible </a:t>
            </a:r>
            <a:r>
              <a:rPr lang="en-US" altLang="zh-CN" sz="1400" b="1" dirty="0" err="1"/>
              <a:t>EcuM</a:t>
            </a:r>
            <a:r>
              <a:rPr lang="zh-CN" altLang="en-US" sz="1400" dirty="0"/>
              <a:t>：</a:t>
            </a:r>
            <a:r>
              <a:rPr lang="en-US" altLang="zh-CN" sz="1400" dirty="0"/>
              <a:t>Flexible </a:t>
            </a:r>
            <a:r>
              <a:rPr lang="en-US" altLang="zh-CN" sz="1400" dirty="0" err="1"/>
              <a:t>EcuM</a:t>
            </a:r>
            <a:r>
              <a:rPr lang="zh-CN" altLang="en-US" sz="1400" dirty="0"/>
              <a:t>功能更强大，灵活度更高，允许一下情况：    </a:t>
            </a:r>
            <a:endParaRPr lang="en-US" altLang="zh-CN" sz="1400" dirty="0"/>
          </a:p>
          <a:p>
            <a:pPr marL="0" indent="0">
              <a:buNone/>
            </a:pPr>
            <a:r>
              <a:rPr lang="en-US" altLang="zh-CN" sz="1400" dirty="0"/>
              <a:t>       1</a:t>
            </a:r>
            <a:r>
              <a:rPr lang="zh-CN" altLang="en-US" sz="1400" dirty="0"/>
              <a:t>、部分或快速启动，即</a:t>
            </a:r>
            <a:r>
              <a:rPr lang="en-US" altLang="zh-CN" sz="1400" dirty="0"/>
              <a:t>ECU</a:t>
            </a:r>
            <a:r>
              <a:rPr lang="zh-CN" altLang="en-US" sz="1400" dirty="0"/>
              <a:t>以一组有限的功能启动，然后在逐步启动。</a:t>
            </a:r>
            <a:br>
              <a:rPr lang="zh-CN" altLang="en-US" sz="1400" dirty="0"/>
            </a:br>
            <a:r>
              <a:rPr lang="zh-CN" altLang="en-US" sz="1400" dirty="0"/>
              <a:t>       </a:t>
            </a:r>
            <a:r>
              <a:rPr lang="en-US" altLang="zh-CN" sz="1400" dirty="0"/>
              <a:t>2</a:t>
            </a:r>
            <a:r>
              <a:rPr lang="zh-CN" altLang="en-US" sz="1400" dirty="0"/>
              <a:t>、交错启动，即</a:t>
            </a:r>
            <a:r>
              <a:rPr lang="en-US" altLang="zh-CN" sz="1400" dirty="0"/>
              <a:t>ECU</a:t>
            </a:r>
            <a:r>
              <a:rPr lang="zh-CN" altLang="en-US" sz="1400" dirty="0"/>
              <a:t>最低限度启动，然后启动</a:t>
            </a:r>
            <a:r>
              <a:rPr lang="en-US" altLang="zh-CN" sz="1400" dirty="0"/>
              <a:t>BSW</a:t>
            </a:r>
            <a:r>
              <a:rPr lang="zh-CN" altLang="en-US" sz="1400" dirty="0"/>
              <a:t>和</a:t>
            </a:r>
            <a:r>
              <a:rPr lang="en-US" altLang="zh-CN" sz="1400" dirty="0"/>
              <a:t>SWC</a:t>
            </a:r>
            <a:r>
              <a:rPr lang="zh-CN" altLang="en-US" sz="1400" dirty="0"/>
              <a:t>，从而交错</a:t>
            </a:r>
            <a:r>
              <a:rPr lang="en-US" altLang="zh-CN" sz="1400" dirty="0"/>
              <a:t>BSW</a:t>
            </a:r>
            <a:r>
              <a:rPr lang="zh-CN" altLang="en-US" sz="1400" dirty="0"/>
              <a:t>和应用程序启动。    </a:t>
            </a:r>
            <a:endParaRPr lang="en-US" altLang="zh-CN" sz="1400" dirty="0"/>
          </a:p>
          <a:p>
            <a:pPr marL="0" indent="0">
              <a:buNone/>
            </a:pPr>
            <a:r>
              <a:rPr lang="en-US" altLang="zh-CN" sz="1400" dirty="0"/>
              <a:t>       3</a:t>
            </a:r>
            <a:r>
              <a:rPr lang="zh-CN" altLang="en-US" sz="1400" dirty="0"/>
              <a:t>、支持多核</a:t>
            </a:r>
            <a:r>
              <a:rPr lang="en-US" altLang="zh-CN" sz="1400" dirty="0"/>
              <a:t>ECU</a:t>
            </a:r>
            <a:r>
              <a:rPr lang="zh-CN" altLang="en-US" sz="1400" dirty="0"/>
              <a:t>，其中</a:t>
            </a:r>
            <a:r>
              <a:rPr lang="en-US" altLang="zh-CN" sz="1400" dirty="0"/>
              <a:t>ECU</a:t>
            </a:r>
            <a:r>
              <a:rPr lang="zh-CN" altLang="en-US" sz="1400" dirty="0"/>
              <a:t>的所有不同核上的不同状态</a:t>
            </a:r>
            <a:r>
              <a:rPr lang="en-US" altLang="zh-CN" sz="1400" dirty="0"/>
              <a:t>(</a:t>
            </a:r>
            <a:r>
              <a:rPr lang="zh-CN" altLang="en-US" sz="1400" dirty="0"/>
              <a:t>启动、关闭、休眠、唤醒</a:t>
            </a:r>
            <a:r>
              <a:rPr lang="en-US" altLang="zh-CN" sz="1400" dirty="0"/>
              <a:t>)</a:t>
            </a:r>
            <a:r>
              <a:rPr lang="zh-CN" altLang="en-US" sz="1400" dirty="0"/>
              <a:t>均能很好的协调。</a:t>
            </a:r>
            <a:endParaRPr lang="en-US" altLang="zh-CN" sz="1800" dirty="0">
              <a:solidFill>
                <a:srgbClr val="121212"/>
              </a:solidFill>
              <a:latin typeface="-apple-system"/>
            </a:endParaRPr>
          </a:p>
          <a:p>
            <a:pPr marL="290512" lvl="1" indent="0">
              <a:buNone/>
            </a:pPr>
            <a:endParaRPr lang="en-US" altLang="zh-CN" sz="1800" dirty="0">
              <a:solidFill>
                <a:srgbClr val="121212"/>
              </a:solidFill>
              <a:latin typeface="-apple-system"/>
            </a:endParaRPr>
          </a:p>
        </p:txBody>
      </p:sp>
      <p:sp>
        <p:nvSpPr>
          <p:cNvPr id="5" name="页脚占位符 4"/>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3</a:t>
            </a:fld>
            <a:endParaRPr lang="de-DE" altLang="ja-JP"/>
          </a:p>
        </p:txBody>
      </p:sp>
    </p:spTree>
    <p:extLst>
      <p:ext uri="{BB962C8B-B14F-4D97-AF65-F5344CB8AC3E}">
        <p14:creationId xmlns:p14="http://schemas.microsoft.com/office/powerpoint/2010/main" val="78464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90BA89-3216-45E2-AA5A-5A1BECEA352A}"/>
              </a:ext>
            </a:extLst>
          </p:cNvPr>
          <p:cNvSpPr>
            <a:spLocks noGrp="1"/>
          </p:cNvSpPr>
          <p:nvPr>
            <p:ph type="title"/>
          </p:nvPr>
        </p:nvSpPr>
        <p:spPr/>
        <p:txBody>
          <a:bodyPr/>
          <a:lstStyle/>
          <a:p>
            <a:pPr algn="l"/>
            <a:r>
              <a:rPr lang="en-US" altLang="ja-JP" b="1" i="0" dirty="0">
                <a:solidFill>
                  <a:srgbClr val="4F4F4F"/>
                </a:solidFill>
                <a:effectLst/>
                <a:latin typeface="PingFang SC"/>
              </a:rPr>
              <a:t>Startup Sequence</a:t>
            </a:r>
          </a:p>
        </p:txBody>
      </p:sp>
      <p:sp>
        <p:nvSpPr>
          <p:cNvPr id="3" name="コンテンツ プレースホルダー 2">
            <a:extLst>
              <a:ext uri="{FF2B5EF4-FFF2-40B4-BE49-F238E27FC236}">
                <a16:creationId xmlns:a16="http://schemas.microsoft.com/office/drawing/2014/main" id="{E9C2E7A9-52A2-4AB3-B531-F8FD0ACCBD7F}"/>
              </a:ext>
            </a:extLst>
          </p:cNvPr>
          <p:cNvSpPr>
            <a:spLocks noGrp="1"/>
          </p:cNvSpPr>
          <p:nvPr>
            <p:ph idx="1"/>
          </p:nvPr>
        </p:nvSpPr>
        <p:spPr>
          <a:xfrm>
            <a:off x="1489241" y="1341310"/>
            <a:ext cx="6059634" cy="4616801"/>
          </a:xfrm>
        </p:spPr>
        <p:txBody>
          <a:bodyPr/>
          <a:lstStyle/>
          <a:p>
            <a:pPr>
              <a:buFont typeface="Wingdings" panose="05000000000000000000" pitchFamily="2" charset="2"/>
              <a:buChar char="l"/>
            </a:pPr>
            <a:endParaRPr lang="en-US" altLang="ja-JP" sz="1800" dirty="0">
              <a:latin typeface="Microsoft YaHei" panose="020B0503020204020204" pitchFamily="34" charset="-122"/>
              <a:ea typeface="Microsoft YaHei" panose="020B0503020204020204" pitchFamily="34" charset="-122"/>
            </a:endParaRPr>
          </a:p>
          <a:p>
            <a:pPr marL="0" indent="0">
              <a:buNone/>
            </a:pPr>
            <a:endParaRPr kumimoji="1" lang="ja-JP" altLang="en-US" sz="1800" dirty="0"/>
          </a:p>
        </p:txBody>
      </p:sp>
      <p:sp>
        <p:nvSpPr>
          <p:cNvPr id="4" name="スライド番号プレースホルダー 3">
            <a:extLst>
              <a:ext uri="{FF2B5EF4-FFF2-40B4-BE49-F238E27FC236}">
                <a16:creationId xmlns:a16="http://schemas.microsoft.com/office/drawing/2014/main" id="{669B9448-AA31-40DA-9B9B-2D7535B4258E}"/>
              </a:ext>
            </a:extLst>
          </p:cNvPr>
          <p:cNvSpPr>
            <a:spLocks noGrp="1"/>
          </p:cNvSpPr>
          <p:nvPr>
            <p:ph type="sldNum" sz="quarter" idx="10"/>
          </p:nvPr>
        </p:nvSpPr>
        <p:spPr/>
        <p:txBody>
          <a:bodyPr/>
          <a:lstStyle/>
          <a:p>
            <a:fld id="{21BE506B-E3F0-41DC-ACB3-31B974666A3A}" type="slidenum">
              <a:rPr lang="de-DE" altLang="ja-JP" smtClean="0"/>
              <a:pPr/>
              <a:t>4</a:t>
            </a:fld>
            <a:endParaRPr lang="de-DE" altLang="ja-JP"/>
          </a:p>
        </p:txBody>
      </p:sp>
      <p:sp>
        <p:nvSpPr>
          <p:cNvPr id="5" name="フッター プレースホルダー 4">
            <a:extLst>
              <a:ext uri="{FF2B5EF4-FFF2-40B4-BE49-F238E27FC236}">
                <a16:creationId xmlns:a16="http://schemas.microsoft.com/office/drawing/2014/main" id="{CEFE4113-1133-4699-A523-924D4172F18F}"/>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2050" name="Picture 2">
            <a:extLst>
              <a:ext uri="{FF2B5EF4-FFF2-40B4-BE49-F238E27FC236}">
                <a16:creationId xmlns:a16="http://schemas.microsoft.com/office/drawing/2014/main" id="{E4B1ACE2-1051-43E3-8E3D-C5136C7AE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92150"/>
            <a:ext cx="7206297" cy="566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31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r>
              <a:rPr lang="en-US" altLang="ja-JP" b="0" i="0" dirty="0" err="1">
                <a:solidFill>
                  <a:srgbClr val="111111"/>
                </a:solidFill>
                <a:effectLst/>
                <a:latin typeface="Microsoft Yahei" panose="020B0503020204020204" pitchFamily="34" charset="-122"/>
                <a:ea typeface="Microsoft Yahei" panose="020B0503020204020204" pitchFamily="34" charset="-122"/>
              </a:rPr>
              <a:t>StartPreOS</a:t>
            </a:r>
            <a:r>
              <a:rPr lang="ja-JP" altLang="en-US" b="0" i="0" dirty="0">
                <a:solidFill>
                  <a:srgbClr val="111111"/>
                </a:solidFill>
                <a:effectLst/>
                <a:latin typeface="Microsoft Yahei" panose="020B0503020204020204" pitchFamily="34" charset="-122"/>
                <a:ea typeface="Microsoft Yahei" panose="020B0503020204020204" pitchFamily="34" charset="-122"/>
              </a:rPr>
              <a:t>阶段</a:t>
            </a:r>
            <a:endParaRPr lang="zh-CN" altLang="en-US" dirty="0"/>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a:xfrm>
            <a:off x="168275" y="869951"/>
            <a:ext cx="8786813" cy="506785"/>
          </a:xfrm>
        </p:spPr>
        <p:txBody>
          <a:bodyPr/>
          <a:lstStyle/>
          <a:p>
            <a:r>
              <a:rPr lang="zh-CN" altLang="en-US" sz="1600" b="0" i="0" dirty="0">
                <a:solidFill>
                  <a:srgbClr val="4D4D4D"/>
                </a:solidFill>
                <a:effectLst/>
                <a:latin typeface="-apple-system"/>
              </a:rPr>
              <a:t>通过调用</a:t>
            </a:r>
            <a:r>
              <a:rPr lang="en-US" altLang="zh-CN" sz="1600" b="0" i="0" dirty="0" err="1">
                <a:solidFill>
                  <a:srgbClr val="4D4D4D"/>
                </a:solidFill>
                <a:effectLst/>
                <a:latin typeface="-apple-system"/>
              </a:rPr>
              <a:t>EcuM_Init</a:t>
            </a:r>
            <a:r>
              <a:rPr lang="zh-CN" altLang="en-US" sz="1600" b="0" i="0" dirty="0">
                <a:solidFill>
                  <a:srgbClr val="4D4D4D"/>
                </a:solidFill>
                <a:effectLst/>
                <a:latin typeface="-apple-system"/>
              </a:rPr>
              <a:t>函数则进入到</a:t>
            </a:r>
            <a:r>
              <a:rPr lang="en-US" altLang="zh-CN" sz="1600" b="0" i="0" dirty="0">
                <a:solidFill>
                  <a:srgbClr val="4D4D4D"/>
                </a:solidFill>
                <a:effectLst/>
                <a:latin typeface="-apple-system"/>
              </a:rPr>
              <a:t>STARTUP I</a:t>
            </a:r>
            <a:r>
              <a:rPr lang="zh-CN" altLang="en-US" sz="1600" b="0" i="0" dirty="0">
                <a:solidFill>
                  <a:srgbClr val="4D4D4D"/>
                </a:solidFill>
                <a:effectLst/>
                <a:latin typeface="-apple-system"/>
              </a:rPr>
              <a:t>阶段，</a:t>
            </a:r>
            <a:endParaRPr lang="en-US" altLang="zh-CN" sz="1400" dirty="0">
              <a:solidFill>
                <a:srgbClr val="121212"/>
              </a:solidFill>
              <a:latin typeface="-apple-system"/>
            </a:endParaRP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5</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13" name="コンテンツ プレースホルダー 2">
            <a:extLst>
              <a:ext uri="{FF2B5EF4-FFF2-40B4-BE49-F238E27FC236}">
                <a16:creationId xmlns:a16="http://schemas.microsoft.com/office/drawing/2014/main" id="{29739393-EBB4-41B6-9461-F8ED570A357B}"/>
              </a:ext>
            </a:extLst>
          </p:cNvPr>
          <p:cNvSpPr txBox="1">
            <a:spLocks/>
          </p:cNvSpPr>
          <p:nvPr/>
        </p:nvSpPr>
        <p:spPr bwMode="gray">
          <a:xfrm>
            <a:off x="168273" y="4149080"/>
            <a:ext cx="8786813" cy="1478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2"/>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400" dirty="0">
              <a:solidFill>
                <a:srgbClr val="121212"/>
              </a:solidFill>
              <a:latin typeface="SimSun" panose="02010600030101010101" pitchFamily="2" charset="-122"/>
              <a:ea typeface="SimSun" panose="02010600030101010101" pitchFamily="2" charset="-122"/>
            </a:endParaRPr>
          </a:p>
        </p:txBody>
      </p:sp>
      <p:pic>
        <p:nvPicPr>
          <p:cNvPr id="7" name="图片 6">
            <a:extLst>
              <a:ext uri="{FF2B5EF4-FFF2-40B4-BE49-F238E27FC236}">
                <a16:creationId xmlns:a16="http://schemas.microsoft.com/office/drawing/2014/main" id="{279C904C-35EE-4608-AF3B-647634116C42}"/>
              </a:ext>
            </a:extLst>
          </p:cNvPr>
          <p:cNvPicPr>
            <a:picLocks noChangeAspect="1"/>
          </p:cNvPicPr>
          <p:nvPr/>
        </p:nvPicPr>
        <p:blipFill>
          <a:blip r:embed="rId3"/>
          <a:stretch>
            <a:fillRect/>
          </a:stretch>
        </p:blipFill>
        <p:spPr>
          <a:xfrm>
            <a:off x="1691680" y="1936266"/>
            <a:ext cx="4238625" cy="3400425"/>
          </a:xfrm>
          <a:prstGeom prst="rect">
            <a:avLst/>
          </a:prstGeom>
        </p:spPr>
      </p:pic>
    </p:spTree>
    <p:extLst>
      <p:ext uri="{BB962C8B-B14F-4D97-AF65-F5344CB8AC3E}">
        <p14:creationId xmlns:p14="http://schemas.microsoft.com/office/powerpoint/2010/main" val="317471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r>
              <a:rPr lang="en-US" altLang="ja-JP" b="0" i="0" dirty="0" err="1">
                <a:solidFill>
                  <a:srgbClr val="111111"/>
                </a:solidFill>
                <a:effectLst/>
                <a:latin typeface="Microsoft Yahei" panose="020B0503020204020204" pitchFamily="34" charset="-122"/>
                <a:ea typeface="Microsoft Yahei" panose="020B0503020204020204" pitchFamily="34" charset="-122"/>
              </a:rPr>
              <a:t>StartPostOS</a:t>
            </a:r>
            <a:r>
              <a:rPr lang="ja-JP" altLang="en-US" b="0" i="0" dirty="0">
                <a:solidFill>
                  <a:srgbClr val="111111"/>
                </a:solidFill>
                <a:effectLst/>
                <a:latin typeface="Microsoft Yahei" panose="020B0503020204020204" pitchFamily="34" charset="-122"/>
                <a:ea typeface="Microsoft Yahei" panose="020B0503020204020204" pitchFamily="34" charset="-122"/>
              </a:rPr>
              <a:t>阶段</a:t>
            </a:r>
            <a:endParaRPr lang="zh-CN" altLang="en-US" dirty="0"/>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a:xfrm>
            <a:off x="168275" y="869951"/>
            <a:ext cx="8786813" cy="1478929"/>
          </a:xfrm>
        </p:spPr>
        <p:txBody>
          <a:bodyPr/>
          <a:lstStyle/>
          <a:p>
            <a:r>
              <a:rPr lang="zh-CN" altLang="en-US" sz="1600" b="0" i="0" dirty="0">
                <a:solidFill>
                  <a:srgbClr val="4D4D4D"/>
                </a:solidFill>
                <a:effectLst/>
                <a:latin typeface="-apple-system"/>
              </a:rPr>
              <a:t>通过调用</a:t>
            </a:r>
            <a:r>
              <a:rPr lang="en-US" altLang="zh-CN" sz="1600" b="0" i="0" dirty="0" err="1">
                <a:solidFill>
                  <a:srgbClr val="4D4D4D"/>
                </a:solidFill>
                <a:effectLst/>
                <a:latin typeface="-apple-system"/>
              </a:rPr>
              <a:t>EcuM_AL_DriverInitTwo</a:t>
            </a:r>
            <a:r>
              <a:rPr lang="zh-CN" altLang="en-US" sz="1600" b="0" i="0" dirty="0">
                <a:solidFill>
                  <a:srgbClr val="4D4D4D"/>
                </a:solidFill>
                <a:effectLst/>
                <a:latin typeface="-apple-system"/>
              </a:rPr>
              <a:t>函数则进入到</a:t>
            </a:r>
            <a:r>
              <a:rPr lang="en-US" altLang="zh-CN" sz="1600" b="0" i="0" dirty="0">
                <a:solidFill>
                  <a:srgbClr val="4D4D4D"/>
                </a:solidFill>
                <a:effectLst/>
                <a:latin typeface="-apple-system"/>
              </a:rPr>
              <a:t>STARTUP I </a:t>
            </a:r>
            <a:r>
              <a:rPr lang="en-US" altLang="zh-CN" sz="1600" b="0" i="0" dirty="0" err="1">
                <a:solidFill>
                  <a:srgbClr val="4D4D4D"/>
                </a:solidFill>
                <a:effectLst/>
                <a:latin typeface="-apple-system"/>
              </a:rPr>
              <a:t>I</a:t>
            </a:r>
            <a:r>
              <a:rPr lang="zh-CN" altLang="en-US" sz="1600" b="0" i="0" dirty="0">
                <a:solidFill>
                  <a:srgbClr val="4D4D4D"/>
                </a:solidFill>
                <a:effectLst/>
                <a:latin typeface="-apple-system"/>
              </a:rPr>
              <a:t>阶段</a:t>
            </a:r>
            <a:endParaRPr lang="en-US" altLang="zh-CN" sz="1600" b="0" i="0" dirty="0">
              <a:solidFill>
                <a:srgbClr val="4D4D4D"/>
              </a:solidFill>
              <a:effectLst/>
              <a:latin typeface="-apple-system"/>
            </a:endParaRPr>
          </a:p>
          <a:p>
            <a:r>
              <a:rPr lang="en-US" altLang="zh-CN" sz="1200" dirty="0" err="1"/>
              <a:t>EcuM</a:t>
            </a:r>
            <a:r>
              <a:rPr lang="zh-CN" altLang="en-US" sz="1200" dirty="0"/>
              <a:t>启动操作系统并完成</a:t>
            </a:r>
            <a:r>
              <a:rPr lang="en-US" altLang="zh-CN" sz="1200" dirty="0" err="1"/>
              <a:t>SchM</a:t>
            </a:r>
            <a:r>
              <a:rPr lang="zh-CN" altLang="en-US" sz="1200" dirty="0"/>
              <a:t>和</a:t>
            </a:r>
            <a:r>
              <a:rPr lang="en-US" altLang="zh-CN" sz="1200" dirty="0" err="1"/>
              <a:t>BswM</a:t>
            </a:r>
            <a:r>
              <a:rPr lang="zh-CN" altLang="en-US" sz="1200" dirty="0"/>
              <a:t>的初始化后，</a:t>
            </a:r>
            <a:r>
              <a:rPr lang="en-US" altLang="zh-CN" sz="1200" dirty="0"/>
              <a:t>ECU</a:t>
            </a:r>
            <a:r>
              <a:rPr lang="zh-CN" altLang="en-US" sz="1200" dirty="0"/>
              <a:t>进入</a:t>
            </a:r>
            <a:r>
              <a:rPr lang="en-US" altLang="zh-CN" sz="1200" dirty="0"/>
              <a:t>UP Phase</a:t>
            </a:r>
            <a:r>
              <a:rPr lang="zh-CN" altLang="en-US" sz="1200" dirty="0"/>
              <a:t>。当</a:t>
            </a:r>
            <a:r>
              <a:rPr lang="en-US" altLang="zh-CN" sz="1200" dirty="0"/>
              <a:t>BSW Scheduler</a:t>
            </a:r>
            <a:r>
              <a:rPr lang="zh-CN" altLang="en-US" sz="1200" dirty="0"/>
              <a:t>启动并调用</a:t>
            </a:r>
            <a:r>
              <a:rPr lang="en-US" altLang="zh-CN" sz="1200" dirty="0" err="1"/>
              <a:t>BswM_Init</a:t>
            </a:r>
            <a:r>
              <a:rPr lang="zh-CN" altLang="en-US" sz="1200" dirty="0"/>
              <a:t>时，</a:t>
            </a:r>
            <a:r>
              <a:rPr lang="en-US" altLang="zh-CN" sz="1200" dirty="0"/>
              <a:t>UP Phase</a:t>
            </a:r>
            <a:r>
              <a:rPr lang="zh-CN" altLang="en-US" sz="1200" dirty="0"/>
              <a:t>开始。此时，内存管理、通信堆栈、软件组件（</a:t>
            </a:r>
            <a:r>
              <a:rPr lang="en-US" altLang="zh-CN" sz="1200" dirty="0"/>
              <a:t>SW-C</a:t>
            </a:r>
            <a:r>
              <a:rPr lang="zh-CN" altLang="en-US" sz="1200" dirty="0"/>
              <a:t>）都尚未启动。集成商首先必须负责</a:t>
            </a:r>
            <a:r>
              <a:rPr lang="en-US" altLang="zh-CN" sz="1200" dirty="0"/>
              <a:t>NVM</a:t>
            </a:r>
            <a:r>
              <a:rPr lang="zh-CN" altLang="en-US" sz="1200" dirty="0"/>
              <a:t>的初始化，然后调用</a:t>
            </a:r>
            <a:r>
              <a:rPr lang="en-US" altLang="zh-CN" sz="1200" dirty="0" err="1"/>
              <a:t>NvM_Readall</a:t>
            </a:r>
            <a:r>
              <a:rPr lang="zh-CN" altLang="en-US" sz="1200" dirty="0"/>
              <a:t>。然后触发</a:t>
            </a:r>
            <a:r>
              <a:rPr lang="en-US" altLang="zh-CN" sz="1200" dirty="0" err="1"/>
              <a:t>BswM</a:t>
            </a:r>
            <a:r>
              <a:rPr lang="zh-CN" altLang="en-US" sz="1200" dirty="0"/>
              <a:t>中配置的规则，分别完成通信协议栈、诊断协议栈、网络管理等的初始化，这些初始化完后，启动</a:t>
            </a:r>
            <a:r>
              <a:rPr lang="en-US" altLang="zh-CN" sz="1200" dirty="0"/>
              <a:t>RTE</a:t>
            </a:r>
            <a:r>
              <a:rPr lang="zh-CN" altLang="en-US" sz="1200" dirty="0"/>
              <a:t>，然后在启动</a:t>
            </a:r>
            <a:r>
              <a:rPr lang="en-US" altLang="zh-CN" sz="1200" dirty="0"/>
              <a:t>SWC</a:t>
            </a:r>
            <a:r>
              <a:rPr lang="zh-CN" altLang="en-US" sz="1200" dirty="0"/>
              <a:t>。这样程序就可以正常运行了</a:t>
            </a:r>
            <a:endParaRPr lang="en-US" altLang="zh-CN" sz="1200" dirty="0">
              <a:solidFill>
                <a:srgbClr val="121212"/>
              </a:solidFill>
              <a:latin typeface="-apple-system"/>
            </a:endParaRP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6</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8" name="图片 7">
            <a:extLst>
              <a:ext uri="{FF2B5EF4-FFF2-40B4-BE49-F238E27FC236}">
                <a16:creationId xmlns:a16="http://schemas.microsoft.com/office/drawing/2014/main" id="{0B5E7EDE-C50A-4A55-BAEC-B38835C4E3E8}"/>
              </a:ext>
            </a:extLst>
          </p:cNvPr>
          <p:cNvPicPr>
            <a:picLocks noChangeAspect="1"/>
          </p:cNvPicPr>
          <p:nvPr/>
        </p:nvPicPr>
        <p:blipFill>
          <a:blip r:embed="rId2"/>
          <a:stretch>
            <a:fillRect/>
          </a:stretch>
        </p:blipFill>
        <p:spPr>
          <a:xfrm>
            <a:off x="2051720" y="2060848"/>
            <a:ext cx="3559472" cy="4183379"/>
          </a:xfrm>
          <a:prstGeom prst="rect">
            <a:avLst/>
          </a:prstGeom>
        </p:spPr>
      </p:pic>
    </p:spTree>
    <p:extLst>
      <p:ext uri="{BB962C8B-B14F-4D97-AF65-F5344CB8AC3E}">
        <p14:creationId xmlns:p14="http://schemas.microsoft.com/office/powerpoint/2010/main" val="50612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14822D-A98C-4646-BFB8-C2D2AF594853}"/>
              </a:ext>
            </a:extLst>
          </p:cNvPr>
          <p:cNvSpPr>
            <a:spLocks noGrp="1"/>
          </p:cNvSpPr>
          <p:nvPr>
            <p:ph type="title"/>
          </p:nvPr>
        </p:nvSpPr>
        <p:spPr/>
        <p:txBody>
          <a:bodyPr/>
          <a:lstStyle/>
          <a:p>
            <a:pPr algn="l"/>
            <a:r>
              <a:rPr lang="en-US" altLang="ja-JP" dirty="0">
                <a:latin typeface="Meiryo UI" panose="020B0604030504040204" pitchFamily="50" charset="-128"/>
                <a:ea typeface="Meiryo UI" panose="020B0604030504040204" pitchFamily="50" charset="-128"/>
              </a:rPr>
              <a:t>RUN</a:t>
            </a:r>
            <a:r>
              <a:rPr lang="en-US" altLang="ja-JP" b="1" i="0" dirty="0">
                <a:solidFill>
                  <a:srgbClr val="4F4F4F"/>
                </a:solidFill>
                <a:effectLst/>
                <a:latin typeface="PingFang SC"/>
              </a:rPr>
              <a:t> </a:t>
            </a:r>
            <a:r>
              <a:rPr lang="en-US" altLang="ja-JP" dirty="0">
                <a:latin typeface="Meiryo UI" panose="020B0604030504040204" pitchFamily="50" charset="-128"/>
                <a:ea typeface="Meiryo UI" panose="020B0604030504040204" pitchFamily="50" charset="-128"/>
              </a:rPr>
              <a:t>Sequence</a:t>
            </a:r>
          </a:p>
        </p:txBody>
      </p:sp>
      <p:sp>
        <p:nvSpPr>
          <p:cNvPr id="4" name="スライド番号プレースホルダー 3">
            <a:extLst>
              <a:ext uri="{FF2B5EF4-FFF2-40B4-BE49-F238E27FC236}">
                <a16:creationId xmlns:a16="http://schemas.microsoft.com/office/drawing/2014/main" id="{848D6C94-9499-46BE-801A-47A3EAC47407}"/>
              </a:ext>
            </a:extLst>
          </p:cNvPr>
          <p:cNvSpPr>
            <a:spLocks noGrp="1"/>
          </p:cNvSpPr>
          <p:nvPr>
            <p:ph type="sldNum" sz="quarter" idx="10"/>
          </p:nvPr>
        </p:nvSpPr>
        <p:spPr/>
        <p:txBody>
          <a:bodyPr/>
          <a:lstStyle/>
          <a:p>
            <a:fld id="{21BE506B-E3F0-41DC-ACB3-31B974666A3A}" type="slidenum">
              <a:rPr lang="de-DE" altLang="ja-JP" smtClean="0"/>
              <a:pPr/>
              <a:t>7</a:t>
            </a:fld>
            <a:endParaRPr lang="de-DE" altLang="ja-JP"/>
          </a:p>
        </p:txBody>
      </p:sp>
      <p:sp>
        <p:nvSpPr>
          <p:cNvPr id="5" name="フッター プレースホルダー 4">
            <a:extLst>
              <a:ext uri="{FF2B5EF4-FFF2-40B4-BE49-F238E27FC236}">
                <a16:creationId xmlns:a16="http://schemas.microsoft.com/office/drawing/2014/main" id="{83D41FCC-F94C-44C1-838B-4900B435E209}"/>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1028" name="Picture 4">
            <a:extLst>
              <a:ext uri="{FF2B5EF4-FFF2-40B4-BE49-F238E27FC236}">
                <a16:creationId xmlns:a16="http://schemas.microsoft.com/office/drawing/2014/main" id="{CC0EAEEA-6780-46CE-A0BA-15F682C95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385" y="692150"/>
            <a:ext cx="6839862" cy="551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7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9D4EC-A0D8-427B-977B-C3B5B2F5D961}"/>
              </a:ext>
            </a:extLst>
          </p:cNvPr>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RUN Sequence</a:t>
            </a:r>
            <a:endParaRPr lang="zh-CN" altLang="en-US"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5803601A-9B9C-4B3B-A76E-FA679A366BF8}"/>
              </a:ext>
            </a:extLst>
          </p:cNvPr>
          <p:cNvSpPr>
            <a:spLocks noGrp="1"/>
          </p:cNvSpPr>
          <p:nvPr>
            <p:ph idx="1"/>
          </p:nvPr>
        </p:nvSpPr>
        <p:spPr/>
        <p:txBody>
          <a:bodyPr/>
          <a:lstStyle/>
          <a:p>
            <a:r>
              <a:rPr lang="en-US" altLang="zh-CN" sz="2000" b="1" i="0" u="none" strike="noStrike" dirty="0">
                <a:solidFill>
                  <a:srgbClr val="000000"/>
                </a:solidFill>
                <a:effectLst/>
                <a:latin typeface="Meiryo UI" panose="020B0604030504040204" pitchFamily="50" charset="-128"/>
                <a:ea typeface="Meiryo UI" panose="020B0604030504040204" pitchFamily="50" charset="-128"/>
              </a:rPr>
              <a:t>RUN II</a:t>
            </a:r>
          </a:p>
          <a:p>
            <a:pPr marL="0" indent="0">
              <a:buNone/>
            </a:pPr>
            <a:r>
              <a:rPr lang="zh-CN" altLang="en-US" sz="1800" dirty="0">
                <a:latin typeface="Meiryo UI" panose="020B0604030504040204" pitchFamily="50" charset="-128"/>
                <a:ea typeface="Meiryo UI" panose="020B0604030504040204" pitchFamily="50" charset="-128"/>
              </a:rPr>
              <a:t>   </a:t>
            </a:r>
            <a:r>
              <a:rPr lang="zh-CN" altLang="en-US" sz="1600" dirty="0">
                <a:latin typeface="Meiryo UI" panose="020B0604030504040204" pitchFamily="50" charset="-128"/>
                <a:ea typeface="Meiryo UI" panose="020B0604030504040204" pitchFamily="50" charset="-128"/>
              </a:rPr>
              <a:t>在</a:t>
            </a:r>
            <a:r>
              <a:rPr lang="en-US" altLang="zh-CN" sz="1600" dirty="0">
                <a:latin typeface="Meiryo UI" panose="020B0604030504040204" pitchFamily="50" charset="-128"/>
                <a:ea typeface="Meiryo UI" panose="020B0604030504040204" pitchFamily="50" charset="-128"/>
              </a:rPr>
              <a:t>RUN I</a:t>
            </a:r>
            <a:r>
              <a:rPr lang="zh-CN" altLang="en-US" sz="1600" dirty="0">
                <a:latin typeface="Meiryo UI" panose="020B0604030504040204" pitchFamily="50" charset="-128"/>
                <a:ea typeface="Meiryo UI" panose="020B0604030504040204" pitchFamily="50" charset="-128"/>
              </a:rPr>
              <a:t>阶段则表明已完成了所有</a:t>
            </a:r>
            <a:r>
              <a:rPr lang="en-US" altLang="zh-CN" sz="1600" dirty="0">
                <a:latin typeface="Meiryo UI" panose="020B0604030504040204" pitchFamily="50" charset="-128"/>
                <a:ea typeface="Meiryo UI" panose="020B0604030504040204" pitchFamily="50" charset="-128"/>
              </a:rPr>
              <a:t>BSW</a:t>
            </a:r>
            <a:r>
              <a:rPr lang="zh-CN" altLang="en-US" sz="1600" dirty="0">
                <a:latin typeface="Meiryo UI" panose="020B0604030504040204" pitchFamily="50" charset="-128"/>
                <a:ea typeface="Meiryo UI" panose="020B0604030504040204" pitchFamily="50" charset="-128"/>
              </a:rPr>
              <a:t>模块（包括</a:t>
            </a:r>
            <a:r>
              <a:rPr lang="en-US" altLang="zh-CN" sz="1600" dirty="0">
                <a:latin typeface="Meiryo UI" panose="020B0604030504040204" pitchFamily="50" charset="-128"/>
                <a:ea typeface="Meiryo UI" panose="020B0604030504040204" pitchFamily="50" charset="-128"/>
              </a:rPr>
              <a:t>OS</a:t>
            </a:r>
            <a:r>
              <a:rPr lang="zh-CN" altLang="en-US" sz="1600" dirty="0">
                <a:latin typeface="Meiryo UI" panose="020B0604030504040204" pitchFamily="50" charset="-128"/>
                <a:ea typeface="Meiryo UI" panose="020B0604030504040204" pitchFamily="50" charset="-128"/>
              </a:rPr>
              <a:t>及</a:t>
            </a:r>
            <a:r>
              <a:rPr lang="en-US" altLang="zh-CN" sz="1600" dirty="0">
                <a:latin typeface="Meiryo UI" panose="020B0604030504040204" pitchFamily="50" charset="-128"/>
                <a:ea typeface="Meiryo UI" panose="020B0604030504040204" pitchFamily="50" charset="-128"/>
              </a:rPr>
              <a:t>RTE</a:t>
            </a:r>
            <a:r>
              <a:rPr lang="zh-CN" altLang="en-US" sz="1600" dirty="0">
                <a:latin typeface="Meiryo UI" panose="020B0604030504040204" pitchFamily="50" charset="-128"/>
                <a:ea typeface="Meiryo UI" panose="020B0604030504040204" pitchFamily="50" charset="-128"/>
              </a:rPr>
              <a:t>）的初始化，开始运行</a:t>
            </a:r>
            <a:r>
              <a:rPr lang="en-US" altLang="zh-CN" sz="1600" dirty="0">
                <a:latin typeface="Meiryo UI" panose="020B0604030504040204" pitchFamily="50" charset="-128"/>
                <a:ea typeface="Meiryo UI" panose="020B0604030504040204" pitchFamily="50" charset="-128"/>
              </a:rPr>
              <a:t>SWC</a:t>
            </a:r>
            <a:r>
              <a:rPr lang="zh-CN" altLang="en-US" sz="1600" dirty="0">
                <a:latin typeface="Meiryo UI" panose="020B0604030504040204" pitchFamily="50" charset="-128"/>
                <a:ea typeface="Meiryo UI" panose="020B0604030504040204" pitchFamily="50" charset="-128"/>
              </a:rPr>
              <a:t>程序。在该阶段，将主要完成以下几种操作：</a:t>
            </a:r>
            <a:endParaRPr lang="en-US" altLang="zh-CN" sz="1600" dirty="0">
              <a:latin typeface="Meiryo UI" panose="020B0604030504040204" pitchFamily="50" charset="-128"/>
              <a:ea typeface="Meiryo UI" panose="020B0604030504040204" pitchFamily="50" charset="-128"/>
            </a:endParaRPr>
          </a:p>
          <a:p>
            <a:pPr marL="0" indent="0">
              <a:buNone/>
            </a:pPr>
            <a:r>
              <a:rPr lang="zh-CN" altLang="en-US" sz="1600" dirty="0">
                <a:latin typeface="Meiryo UI" panose="020B0604030504040204" pitchFamily="50" charset="-128"/>
                <a:ea typeface="Meiryo UI" panose="020B0604030504040204" pitchFamily="50" charset="-128"/>
              </a:rPr>
              <a:t>    通过调用函数</a:t>
            </a:r>
            <a:r>
              <a:rPr lang="en-US" altLang="zh-CN" sz="1600" dirty="0" err="1">
                <a:latin typeface="Meiryo UI" panose="020B0604030504040204" pitchFamily="50" charset="-128"/>
                <a:ea typeface="Meiryo UI" panose="020B0604030504040204" pitchFamily="50" charset="-128"/>
              </a:rPr>
              <a:t>ComM_CommunicationAllowed</a:t>
            </a:r>
            <a:r>
              <a:rPr lang="zh-CN" altLang="en-US" sz="1600" dirty="0">
                <a:latin typeface="Meiryo UI" panose="020B0604030504040204" pitchFamily="50" charset="-128"/>
                <a:ea typeface="Meiryo UI" panose="020B0604030504040204" pitchFamily="50" charset="-128"/>
              </a:rPr>
              <a:t>来使得相应的通信通道允许通信；</a:t>
            </a:r>
            <a:endParaRPr lang="en-US" altLang="zh-CN" sz="1600" dirty="0">
              <a:latin typeface="Meiryo UI" panose="020B0604030504040204" pitchFamily="50" charset="-128"/>
              <a:ea typeface="Meiryo UI" panose="020B0604030504040204" pitchFamily="50" charset="-128"/>
            </a:endParaRPr>
          </a:p>
          <a:p>
            <a:pPr marL="0" indent="0">
              <a:buNone/>
            </a:pPr>
            <a:r>
              <a:rPr lang="zh-CN" altLang="en-US" sz="1600" dirty="0">
                <a:latin typeface="Meiryo UI" panose="020B0604030504040204" pitchFamily="50" charset="-128"/>
                <a:ea typeface="Meiryo UI" panose="020B0604030504040204" pitchFamily="50" charset="-128"/>
              </a:rPr>
              <a:t>    在该阶段，</a:t>
            </a:r>
            <a:r>
              <a:rPr lang="en-US" altLang="zh-CN" sz="1600" dirty="0" err="1">
                <a:latin typeface="Meiryo UI" panose="020B0604030504040204" pitchFamily="50" charset="-128"/>
                <a:ea typeface="Meiryo UI" panose="020B0604030504040204" pitchFamily="50" charset="-128"/>
              </a:rPr>
              <a:t>EcuM</a:t>
            </a:r>
            <a:r>
              <a:rPr lang="zh-CN" altLang="en-US" sz="1600" dirty="0">
                <a:latin typeface="Meiryo UI" panose="020B0604030504040204" pitchFamily="50" charset="-128"/>
                <a:ea typeface="Meiryo UI" panose="020B0604030504040204" pitchFamily="50" charset="-128"/>
              </a:rPr>
              <a:t>将允许保持一个最小的运行事件</a:t>
            </a:r>
            <a:r>
              <a:rPr lang="en-US" altLang="zh-CN" sz="1600" dirty="0" err="1">
                <a:latin typeface="Meiryo UI" panose="020B0604030504040204" pitchFamily="50" charset="-128"/>
                <a:ea typeface="Meiryo UI" panose="020B0604030504040204" pitchFamily="50" charset="-128"/>
              </a:rPr>
              <a:t>EcuMRunMinimumDuration</a:t>
            </a:r>
            <a:r>
              <a:rPr lang="zh-CN" altLang="en-US" sz="1600" dirty="0">
                <a:latin typeface="Meiryo UI" panose="020B0604030504040204" pitchFamily="50" charset="-128"/>
                <a:ea typeface="Meiryo UI" panose="020B0604030504040204" pitchFamily="50" charset="-128"/>
              </a:rPr>
              <a:t>，以便让</a:t>
            </a:r>
            <a:r>
              <a:rPr lang="en-US" altLang="zh-CN" sz="1600" dirty="0">
                <a:latin typeface="Meiryo UI" panose="020B0604030504040204" pitchFamily="50" charset="-128"/>
                <a:ea typeface="Meiryo UI" panose="020B0604030504040204" pitchFamily="50" charset="-128"/>
              </a:rPr>
              <a:t>SWC</a:t>
            </a:r>
            <a:r>
              <a:rPr lang="zh-CN" altLang="en-US" sz="1600" dirty="0">
                <a:latin typeface="Meiryo UI" panose="020B0604030504040204" pitchFamily="50" charset="-128"/>
                <a:ea typeface="Meiryo UI" panose="020B0604030504040204" pitchFamily="50" charset="-128"/>
              </a:rPr>
              <a:t>有机会向</a:t>
            </a:r>
            <a:r>
              <a:rPr lang="en-US" altLang="zh-CN" sz="1600" dirty="0" err="1">
                <a:latin typeface="Meiryo UI" panose="020B0604030504040204" pitchFamily="50" charset="-128"/>
                <a:ea typeface="Meiryo UI" panose="020B0604030504040204" pitchFamily="50" charset="-128"/>
              </a:rPr>
              <a:t>EcuM</a:t>
            </a:r>
            <a:r>
              <a:rPr lang="zh-CN" altLang="en-US" sz="1600" dirty="0">
                <a:latin typeface="Meiryo UI" panose="020B0604030504040204" pitchFamily="50" charset="-128"/>
                <a:ea typeface="Meiryo UI" panose="020B0604030504040204" pitchFamily="50" charset="-128"/>
              </a:rPr>
              <a:t>模块请求</a:t>
            </a:r>
            <a:r>
              <a:rPr lang="en-US" altLang="zh-CN" sz="1600" dirty="0">
                <a:latin typeface="Meiryo UI" panose="020B0604030504040204" pitchFamily="50" charset="-128"/>
                <a:ea typeface="Meiryo UI" panose="020B0604030504040204" pitchFamily="50" charset="-128"/>
              </a:rPr>
              <a:t>RUN Request</a:t>
            </a:r>
            <a:r>
              <a:rPr lang="zh-CN" altLang="en-US" sz="1600" dirty="0">
                <a:latin typeface="Meiryo UI" panose="020B0604030504040204" pitchFamily="50" charset="-128"/>
                <a:ea typeface="Meiryo UI" panose="020B0604030504040204" pitchFamily="50" charset="-128"/>
              </a:rPr>
              <a:t>；</a:t>
            </a:r>
            <a:endParaRPr lang="en-US" altLang="zh-CN" sz="1600" dirty="0">
              <a:latin typeface="Meiryo UI" panose="020B0604030504040204" pitchFamily="50" charset="-128"/>
              <a:ea typeface="Meiryo UI" panose="020B0604030504040204" pitchFamily="50" charset="-128"/>
            </a:endParaRPr>
          </a:p>
          <a:p>
            <a:pPr marL="0" indent="0">
              <a:buNone/>
            </a:pPr>
            <a:r>
              <a:rPr lang="zh-CN" altLang="en-US" sz="1600" dirty="0">
                <a:latin typeface="Meiryo UI" panose="020B0604030504040204" pitchFamily="50" charset="-128"/>
                <a:ea typeface="Meiryo UI" panose="020B0604030504040204" pitchFamily="50" charset="-128"/>
              </a:rPr>
              <a:t>    在该阶段也需要进行休眠总线的唤醒源验证工作；</a:t>
            </a:r>
            <a:endParaRPr lang="en-US" altLang="zh-CN" sz="1600" dirty="0">
              <a:latin typeface="Meiryo UI" panose="020B0604030504040204" pitchFamily="50" charset="-128"/>
              <a:ea typeface="Meiryo UI" panose="020B0604030504040204" pitchFamily="50" charset="-128"/>
            </a:endParaRPr>
          </a:p>
          <a:p>
            <a:pPr marL="0" indent="0">
              <a:buNone/>
            </a:pPr>
            <a:r>
              <a:rPr lang="zh-CN" altLang="en-US" sz="1600" dirty="0">
                <a:latin typeface="Meiryo UI" panose="020B0604030504040204" pitchFamily="50" charset="-128"/>
                <a:ea typeface="Meiryo UI" panose="020B0604030504040204" pitchFamily="50" charset="-128"/>
              </a:rPr>
              <a:t>    除非没有通信请求，否则</a:t>
            </a:r>
            <a:r>
              <a:rPr lang="en-US" altLang="zh-CN" sz="1600" dirty="0" err="1">
                <a:latin typeface="Meiryo UI" panose="020B0604030504040204" pitchFamily="50" charset="-128"/>
                <a:ea typeface="Meiryo UI" panose="020B0604030504040204" pitchFamily="50" charset="-128"/>
              </a:rPr>
              <a:t>ComM</a:t>
            </a:r>
            <a:r>
              <a:rPr lang="zh-CN" altLang="en-US" sz="1600" dirty="0">
                <a:latin typeface="Meiryo UI" panose="020B0604030504040204" pitchFamily="50" charset="-128"/>
                <a:ea typeface="Meiryo UI" panose="020B0604030504040204" pitchFamily="50" charset="-128"/>
              </a:rPr>
              <a:t>不会释放</a:t>
            </a:r>
            <a:r>
              <a:rPr lang="en-US" altLang="zh-CN" sz="1600" dirty="0">
                <a:latin typeface="Meiryo UI" panose="020B0604030504040204" pitchFamily="50" charset="-128"/>
                <a:ea typeface="Meiryo UI" panose="020B0604030504040204" pitchFamily="50" charset="-128"/>
              </a:rPr>
              <a:t>RUN Request</a:t>
            </a:r>
            <a:r>
              <a:rPr lang="zh-CN" altLang="en-US" sz="1600" dirty="0">
                <a:latin typeface="Meiryo UI" panose="020B0604030504040204" pitchFamily="50" charset="-128"/>
                <a:ea typeface="Meiryo UI" panose="020B0604030504040204" pitchFamily="50" charset="-128"/>
              </a:rPr>
              <a:t>，也就不会退出</a:t>
            </a:r>
            <a:r>
              <a:rPr lang="en-US" altLang="zh-CN" sz="1600" dirty="0">
                <a:latin typeface="Meiryo UI" panose="020B0604030504040204" pitchFamily="50" charset="-128"/>
                <a:ea typeface="Meiryo UI" panose="020B0604030504040204" pitchFamily="50" charset="-128"/>
              </a:rPr>
              <a:t>RUN II</a:t>
            </a:r>
            <a:r>
              <a:rPr lang="zh-CN" altLang="en-US" sz="1600" dirty="0">
                <a:latin typeface="Meiryo UI" panose="020B0604030504040204" pitchFamily="50" charset="-128"/>
                <a:ea typeface="Meiryo UI" panose="020B0604030504040204" pitchFamily="50" charset="-128"/>
              </a:rPr>
              <a:t>阶段</a:t>
            </a:r>
            <a:r>
              <a:rPr lang="zh-CN" altLang="en-US" sz="1800" dirty="0">
                <a:latin typeface="Meiryo UI" panose="020B0604030504040204" pitchFamily="50" charset="-128"/>
                <a:ea typeface="Meiryo UI" panose="020B0604030504040204" pitchFamily="50" charset="-128"/>
              </a:rPr>
              <a:t>；</a:t>
            </a:r>
            <a:endParaRPr lang="en-US" altLang="zh-CN" sz="1800" dirty="0">
              <a:latin typeface="Meiryo UI" panose="020B0604030504040204" pitchFamily="50" charset="-128"/>
              <a:ea typeface="Meiryo UI" panose="020B0604030504040204" pitchFamily="50" charset="-128"/>
            </a:endParaRPr>
          </a:p>
          <a:p>
            <a:r>
              <a:rPr lang="en-US" altLang="zh-CN" sz="2000" b="1" i="0" u="none" strike="noStrike" dirty="0">
                <a:solidFill>
                  <a:srgbClr val="000000"/>
                </a:solidFill>
                <a:effectLst/>
                <a:latin typeface="Meiryo UI" panose="020B0604030504040204" pitchFamily="50" charset="-128"/>
                <a:ea typeface="Meiryo UI" panose="020B0604030504040204" pitchFamily="50" charset="-128"/>
              </a:rPr>
              <a:t>RUN III</a:t>
            </a:r>
          </a:p>
          <a:p>
            <a:pPr marL="0" indent="0">
              <a:buNone/>
            </a:pPr>
            <a:r>
              <a:rPr lang="zh-CN" altLang="en-US" sz="1800" dirty="0">
                <a:latin typeface="Meiryo UI" panose="020B0604030504040204" pitchFamily="50" charset="-128"/>
                <a:ea typeface="Meiryo UI" panose="020B0604030504040204" pitchFamily="50" charset="-128"/>
              </a:rPr>
              <a:t>    </a:t>
            </a:r>
            <a:r>
              <a:rPr lang="zh-CN" altLang="en-US" sz="1600" dirty="0">
                <a:latin typeface="Meiryo UI" panose="020B0604030504040204" pitchFamily="50" charset="-128"/>
                <a:ea typeface="Meiryo UI" panose="020B0604030504040204" pitchFamily="50" charset="-128"/>
              </a:rPr>
              <a:t>当最后一个</a:t>
            </a:r>
            <a:r>
              <a:rPr lang="en-US" altLang="zh-CN" sz="1600" dirty="0">
                <a:latin typeface="Meiryo UI" panose="020B0604030504040204" pitchFamily="50" charset="-128"/>
                <a:ea typeface="Meiryo UI" panose="020B0604030504040204" pitchFamily="50" charset="-128"/>
              </a:rPr>
              <a:t>Run Request</a:t>
            </a:r>
            <a:r>
              <a:rPr lang="zh-CN" altLang="en-US" sz="1600" dirty="0">
                <a:latin typeface="Meiryo UI" panose="020B0604030504040204" pitchFamily="50" charset="-128"/>
                <a:ea typeface="Meiryo UI" panose="020B0604030504040204" pitchFamily="50" charset="-128"/>
              </a:rPr>
              <a:t>被释放之后，</a:t>
            </a:r>
            <a:r>
              <a:rPr lang="en-US" altLang="zh-CN" sz="1600" dirty="0" err="1">
                <a:latin typeface="Meiryo UI" panose="020B0604030504040204" pitchFamily="50" charset="-128"/>
                <a:ea typeface="Meiryo UI" panose="020B0604030504040204" pitchFamily="50" charset="-128"/>
              </a:rPr>
              <a:t>EcuM</a:t>
            </a:r>
            <a:r>
              <a:rPr lang="zh-CN" altLang="en-US" sz="1600" dirty="0">
                <a:latin typeface="Meiryo UI" panose="020B0604030504040204" pitchFamily="50" charset="-128"/>
                <a:ea typeface="Meiryo UI" panose="020B0604030504040204" pitchFamily="50" charset="-128"/>
              </a:rPr>
              <a:t>就会进入到</a:t>
            </a:r>
            <a:r>
              <a:rPr lang="en-US" altLang="zh-CN" sz="1600" dirty="0">
                <a:latin typeface="Meiryo UI" panose="020B0604030504040204" pitchFamily="50" charset="-128"/>
                <a:ea typeface="Meiryo UI" panose="020B0604030504040204" pitchFamily="50" charset="-128"/>
              </a:rPr>
              <a:t>RUN III</a:t>
            </a:r>
            <a:r>
              <a:rPr lang="zh-CN" altLang="en-US" sz="1600" dirty="0">
                <a:latin typeface="Meiryo UI" panose="020B0604030504040204" pitchFamily="50" charset="-128"/>
                <a:ea typeface="Meiryo UI" panose="020B0604030504040204" pitchFamily="50" charset="-128"/>
              </a:rPr>
              <a:t>阶段（即</a:t>
            </a:r>
            <a:r>
              <a:rPr lang="en-US" altLang="zh-CN" sz="1600" dirty="0">
                <a:latin typeface="Meiryo UI" panose="020B0604030504040204" pitchFamily="50" charset="-128"/>
                <a:ea typeface="Meiryo UI" panose="020B0604030504040204" pitchFamily="50" charset="-128"/>
              </a:rPr>
              <a:t>Post RUN </a:t>
            </a:r>
            <a:r>
              <a:rPr lang="zh-CN" altLang="en-US" sz="1600" dirty="0">
                <a:latin typeface="Meiryo UI" panose="020B0604030504040204" pitchFamily="50" charset="-128"/>
                <a:ea typeface="Meiryo UI" panose="020B0604030504040204" pitchFamily="50" charset="-128"/>
              </a:rPr>
              <a:t>阶段）。在</a:t>
            </a:r>
            <a:r>
              <a:rPr lang="en-US" altLang="zh-CN" sz="1600" dirty="0" err="1">
                <a:latin typeface="Meiryo UI" panose="020B0604030504040204" pitchFamily="50" charset="-128"/>
                <a:ea typeface="Meiryo UI" panose="020B0604030504040204" pitchFamily="50" charset="-128"/>
              </a:rPr>
              <a:t>PostRUN</a:t>
            </a:r>
            <a:r>
              <a:rPr lang="zh-CN" altLang="en-US" sz="1600" dirty="0">
                <a:latin typeface="Meiryo UI" panose="020B0604030504040204" pitchFamily="50" charset="-128"/>
                <a:ea typeface="Meiryo UI" panose="020B0604030504040204" pitchFamily="50" charset="-128"/>
              </a:rPr>
              <a:t>主要完成以下几种操作：</a:t>
            </a:r>
            <a:endParaRPr lang="en-US" altLang="zh-CN" sz="1600" dirty="0">
              <a:latin typeface="Meiryo UI" panose="020B0604030504040204" pitchFamily="50" charset="-128"/>
              <a:ea typeface="Meiryo UI" panose="020B0604030504040204" pitchFamily="50" charset="-128"/>
            </a:endParaRPr>
          </a:p>
          <a:p>
            <a:pPr marL="0" indent="0">
              <a:buNone/>
            </a:pPr>
            <a:r>
              <a:rPr lang="zh-CN" altLang="en-US" sz="1600" dirty="0">
                <a:latin typeface="Meiryo UI" panose="020B0604030504040204" pitchFamily="50" charset="-128"/>
                <a:ea typeface="Meiryo UI" panose="020B0604030504040204" pitchFamily="50" charset="-128"/>
              </a:rPr>
              <a:t>    在</a:t>
            </a:r>
            <a:r>
              <a:rPr lang="en-US" altLang="zh-CN" sz="1600" dirty="0">
                <a:latin typeface="Meiryo UI" panose="020B0604030504040204" pitchFamily="50" charset="-128"/>
                <a:ea typeface="Meiryo UI" panose="020B0604030504040204" pitchFamily="50" charset="-128"/>
              </a:rPr>
              <a:t>RUN III</a:t>
            </a:r>
            <a:r>
              <a:rPr lang="zh-CN" altLang="en-US" sz="1600" dirty="0">
                <a:latin typeface="Meiryo UI" panose="020B0604030504040204" pitchFamily="50" charset="-128"/>
                <a:ea typeface="Meiryo UI" panose="020B0604030504040204" pitchFamily="50" charset="-128"/>
              </a:rPr>
              <a:t>阶段，如果</a:t>
            </a:r>
            <a:r>
              <a:rPr lang="en-US" altLang="zh-CN" sz="1600" dirty="0">
                <a:latin typeface="Meiryo UI" panose="020B0604030504040204" pitchFamily="50" charset="-128"/>
                <a:ea typeface="Meiryo UI" panose="020B0604030504040204" pitchFamily="50" charset="-128"/>
              </a:rPr>
              <a:t>SWC</a:t>
            </a:r>
            <a:r>
              <a:rPr lang="zh-CN" altLang="en-US" sz="1600" dirty="0">
                <a:latin typeface="Meiryo UI" panose="020B0604030504040204" pitchFamily="50" charset="-128"/>
                <a:ea typeface="Meiryo UI" panose="020B0604030504040204" pitchFamily="50" charset="-128"/>
              </a:rPr>
              <a:t>请求</a:t>
            </a:r>
            <a:r>
              <a:rPr lang="en-US" altLang="zh-CN" sz="1600" dirty="0" err="1">
                <a:latin typeface="Meiryo UI" panose="020B0604030504040204" pitchFamily="50" charset="-128"/>
                <a:ea typeface="Meiryo UI" panose="020B0604030504040204" pitchFamily="50" charset="-128"/>
              </a:rPr>
              <a:t>PostRun</a:t>
            </a:r>
            <a:r>
              <a:rPr lang="zh-CN" altLang="en-US" sz="1600" dirty="0">
                <a:latin typeface="Meiryo UI" panose="020B0604030504040204" pitchFamily="50" charset="-128"/>
                <a:ea typeface="Meiryo UI" panose="020B0604030504040204" pitchFamily="50" charset="-128"/>
              </a:rPr>
              <a:t>，那么就会停留在该状态，</a:t>
            </a:r>
            <a:r>
              <a:rPr lang="en-US" altLang="zh-CN" sz="1600" dirty="0">
                <a:latin typeface="Meiryo UI" panose="020B0604030504040204" pitchFamily="50" charset="-128"/>
                <a:ea typeface="Meiryo UI" panose="020B0604030504040204" pitchFamily="50" charset="-128"/>
              </a:rPr>
              <a:t>SWC</a:t>
            </a:r>
            <a:r>
              <a:rPr lang="zh-CN" altLang="en-US" sz="1600" dirty="0">
                <a:latin typeface="Meiryo UI" panose="020B0604030504040204" pitchFamily="50" charset="-128"/>
                <a:ea typeface="Meiryo UI" panose="020B0604030504040204" pitchFamily="50" charset="-128"/>
              </a:rPr>
              <a:t>可以运行其相应的代码如存储重要的数据等，直至释放</a:t>
            </a:r>
            <a:r>
              <a:rPr lang="en-US" altLang="zh-CN" sz="1600" dirty="0" err="1">
                <a:latin typeface="Meiryo UI" panose="020B0604030504040204" pitchFamily="50" charset="-128"/>
                <a:ea typeface="Meiryo UI" panose="020B0604030504040204" pitchFamily="50" charset="-128"/>
              </a:rPr>
              <a:t>PostRun</a:t>
            </a:r>
            <a:r>
              <a:rPr lang="en-US" altLang="zh-CN" sz="1600" dirty="0">
                <a:latin typeface="Meiryo UI" panose="020B0604030504040204" pitchFamily="50" charset="-128"/>
                <a:ea typeface="Meiryo UI" panose="020B0604030504040204" pitchFamily="50" charset="-128"/>
              </a:rPr>
              <a:t> Request</a:t>
            </a:r>
            <a:r>
              <a:rPr lang="zh-CN" altLang="en-US" sz="1600" dirty="0">
                <a:latin typeface="Meiryo UI" panose="020B0604030504040204" pitchFamily="50" charset="-128"/>
                <a:ea typeface="Meiryo UI" panose="020B0604030504040204" pitchFamily="50" charset="-128"/>
              </a:rPr>
              <a:t>；</a:t>
            </a:r>
            <a:endParaRPr lang="en-US" altLang="zh-CN" sz="1600" dirty="0">
              <a:latin typeface="Meiryo UI" panose="020B0604030504040204" pitchFamily="50" charset="-128"/>
              <a:ea typeface="Meiryo UI" panose="020B0604030504040204" pitchFamily="50" charset="-128"/>
            </a:endParaRPr>
          </a:p>
          <a:p>
            <a:pPr marL="0" indent="0">
              <a:buNone/>
            </a:pPr>
            <a:r>
              <a:rPr lang="zh-CN" altLang="en-US" sz="1600" dirty="0">
                <a:latin typeface="Meiryo UI" panose="020B0604030504040204" pitchFamily="50" charset="-128"/>
                <a:ea typeface="Meiryo UI" panose="020B0604030504040204" pitchFamily="50" charset="-128"/>
              </a:rPr>
              <a:t>    若在该阶段存在</a:t>
            </a:r>
            <a:r>
              <a:rPr lang="en-US" altLang="zh-CN" sz="1600" dirty="0">
                <a:latin typeface="Meiryo UI" panose="020B0604030504040204" pitchFamily="50" charset="-128"/>
                <a:ea typeface="Meiryo UI" panose="020B0604030504040204" pitchFamily="50" charset="-128"/>
              </a:rPr>
              <a:t>RUN Request</a:t>
            </a:r>
            <a:r>
              <a:rPr lang="zh-CN" altLang="en-US" sz="1600" dirty="0">
                <a:latin typeface="Meiryo UI" panose="020B0604030504040204" pitchFamily="50" charset="-128"/>
                <a:ea typeface="Meiryo UI" panose="020B0604030504040204" pitchFamily="50" charset="-128"/>
              </a:rPr>
              <a:t>，那么就会立刻跳回到</a:t>
            </a:r>
            <a:r>
              <a:rPr lang="en-US" altLang="zh-CN" sz="1600" dirty="0">
                <a:latin typeface="Meiryo UI" panose="020B0604030504040204" pitchFamily="50" charset="-128"/>
                <a:ea typeface="Meiryo UI" panose="020B0604030504040204" pitchFamily="50" charset="-128"/>
              </a:rPr>
              <a:t>RUN II</a:t>
            </a:r>
            <a:r>
              <a:rPr lang="zh-CN" altLang="en-US" sz="1600" dirty="0">
                <a:latin typeface="Meiryo UI" panose="020B0604030504040204" pitchFamily="50" charset="-128"/>
                <a:ea typeface="Meiryo UI" panose="020B0604030504040204" pitchFamily="50" charset="-128"/>
              </a:rPr>
              <a:t>阶段；</a:t>
            </a:r>
            <a:endParaRPr lang="en-US" altLang="zh-CN" sz="1600" dirty="0">
              <a:latin typeface="Meiryo UI" panose="020B0604030504040204" pitchFamily="50" charset="-128"/>
              <a:ea typeface="Meiryo UI" panose="020B0604030504040204" pitchFamily="50" charset="-128"/>
            </a:endParaRPr>
          </a:p>
          <a:p>
            <a:pPr marL="0" indent="0">
              <a:buNone/>
            </a:pPr>
            <a:r>
              <a:rPr lang="zh-CN" altLang="en-US" sz="1600" dirty="0">
                <a:latin typeface="Meiryo UI" panose="020B0604030504040204" pitchFamily="50" charset="-128"/>
                <a:ea typeface="Meiryo UI" panose="020B0604030504040204" pitchFamily="50" charset="-128"/>
              </a:rPr>
              <a:t>    若既不存在</a:t>
            </a:r>
            <a:r>
              <a:rPr lang="en-US" altLang="zh-CN" sz="1600" dirty="0">
                <a:latin typeface="Meiryo UI" panose="020B0604030504040204" pitchFamily="50" charset="-128"/>
                <a:ea typeface="Meiryo UI" panose="020B0604030504040204" pitchFamily="50" charset="-128"/>
              </a:rPr>
              <a:t>RUN Request</a:t>
            </a:r>
            <a:r>
              <a:rPr lang="zh-CN" altLang="en-US" sz="1600" dirty="0">
                <a:latin typeface="Meiryo UI" panose="020B0604030504040204" pitchFamily="50" charset="-128"/>
                <a:ea typeface="Meiryo UI" panose="020B0604030504040204" pitchFamily="50" charset="-128"/>
              </a:rPr>
              <a:t>，也不存在</a:t>
            </a:r>
            <a:r>
              <a:rPr lang="en-US" altLang="zh-CN" sz="1600" dirty="0" err="1">
                <a:latin typeface="Meiryo UI" panose="020B0604030504040204" pitchFamily="50" charset="-128"/>
                <a:ea typeface="Meiryo UI" panose="020B0604030504040204" pitchFamily="50" charset="-128"/>
              </a:rPr>
              <a:t>PostRun</a:t>
            </a:r>
            <a:r>
              <a:rPr lang="en-US" altLang="zh-CN" sz="1600" dirty="0">
                <a:latin typeface="Meiryo UI" panose="020B0604030504040204" pitchFamily="50" charset="-128"/>
                <a:ea typeface="Meiryo UI" panose="020B0604030504040204" pitchFamily="50" charset="-128"/>
              </a:rPr>
              <a:t> </a:t>
            </a:r>
            <a:r>
              <a:rPr lang="en-US" altLang="zh-CN" sz="1600" dirty="0" err="1">
                <a:latin typeface="Meiryo UI" panose="020B0604030504040204" pitchFamily="50" charset="-128"/>
                <a:ea typeface="Meiryo UI" panose="020B0604030504040204" pitchFamily="50" charset="-128"/>
              </a:rPr>
              <a:t>Reqest</a:t>
            </a:r>
            <a:r>
              <a:rPr lang="zh-CN" altLang="en-US" sz="1600" dirty="0">
                <a:latin typeface="Meiryo UI" panose="020B0604030504040204" pitchFamily="50" charset="-128"/>
                <a:ea typeface="Meiryo UI" panose="020B0604030504040204" pitchFamily="50" charset="-128"/>
              </a:rPr>
              <a:t>，那么就会直接进入到</a:t>
            </a:r>
            <a:r>
              <a:rPr lang="en-US" altLang="zh-CN" sz="1600" dirty="0">
                <a:latin typeface="Meiryo UI" panose="020B0604030504040204" pitchFamily="50" charset="-128"/>
                <a:ea typeface="Meiryo UI" panose="020B0604030504040204" pitchFamily="50" charset="-128"/>
              </a:rPr>
              <a:t>ShutDown</a:t>
            </a:r>
            <a:r>
              <a:rPr lang="zh-CN" altLang="en-US" sz="1600" dirty="0">
                <a:latin typeface="Meiryo UI" panose="020B0604030504040204" pitchFamily="50" charset="-128"/>
                <a:ea typeface="Meiryo UI" panose="020B0604030504040204" pitchFamily="50" charset="-128"/>
              </a:rPr>
              <a:t>阶段中的</a:t>
            </a:r>
            <a:r>
              <a:rPr lang="en-US" altLang="zh-CN" sz="1600" dirty="0" err="1">
                <a:latin typeface="Meiryo UI" panose="020B0604030504040204" pitchFamily="50" charset="-128"/>
                <a:ea typeface="Meiryo UI" panose="020B0604030504040204" pitchFamily="50" charset="-128"/>
              </a:rPr>
              <a:t>PreShutdown</a:t>
            </a:r>
            <a:r>
              <a:rPr lang="zh-CN" altLang="en-US" sz="1600" dirty="0">
                <a:latin typeface="Meiryo UI" panose="020B0604030504040204" pitchFamily="50" charset="-128"/>
                <a:ea typeface="Meiryo UI" panose="020B0604030504040204" pitchFamily="50" charset="-128"/>
              </a:rPr>
              <a:t>阶段；</a:t>
            </a:r>
          </a:p>
        </p:txBody>
      </p:sp>
      <p:sp>
        <p:nvSpPr>
          <p:cNvPr id="4" name="スライド番号プレースホルダー 3">
            <a:extLst>
              <a:ext uri="{FF2B5EF4-FFF2-40B4-BE49-F238E27FC236}">
                <a16:creationId xmlns:a16="http://schemas.microsoft.com/office/drawing/2014/main" id="{ACBC9C9C-397D-422A-B12A-25DC5CF92079}"/>
              </a:ext>
            </a:extLst>
          </p:cNvPr>
          <p:cNvSpPr>
            <a:spLocks noGrp="1"/>
          </p:cNvSpPr>
          <p:nvPr>
            <p:ph type="sldNum" sz="quarter" idx="10"/>
          </p:nvPr>
        </p:nvSpPr>
        <p:spPr/>
        <p:txBody>
          <a:bodyPr/>
          <a:lstStyle/>
          <a:p>
            <a:fld id="{21BE506B-E3F0-41DC-ACB3-31B974666A3A}" type="slidenum">
              <a:rPr lang="de-DE" altLang="ja-JP" smtClean="0"/>
              <a:pPr/>
              <a:t>8</a:t>
            </a:fld>
            <a:endParaRPr lang="de-DE" altLang="ja-JP"/>
          </a:p>
        </p:txBody>
      </p:sp>
      <p:sp>
        <p:nvSpPr>
          <p:cNvPr id="5" name="フッター プレースホルダー 4">
            <a:extLst>
              <a:ext uri="{FF2B5EF4-FFF2-40B4-BE49-F238E27FC236}">
                <a16:creationId xmlns:a16="http://schemas.microsoft.com/office/drawing/2014/main" id="{20C200C5-7B2D-417D-B880-ADEDD06A0077}"/>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Tree>
    <p:extLst>
      <p:ext uri="{BB962C8B-B14F-4D97-AF65-F5344CB8AC3E}">
        <p14:creationId xmlns:p14="http://schemas.microsoft.com/office/powerpoint/2010/main" val="3739231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a:spPr>
      <a:bodyPr rtlCol="0" anchor="t"/>
      <a:lstStyle>
        <a:defPPr algn="l">
          <a:defRPr sz="11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34" charset="-128"/>
            <a:ea typeface="ＭＳ Ｐゴシック" panose="020B0600070205080204" pitchFamily="34" charset="-128"/>
          </a:defRPr>
        </a:defPPr>
      </a:lstStyle>
    </a:lnDef>
    <a:txDef>
      <a:spPr>
        <a:noFill/>
      </a:spPr>
      <a:bodyPr wrap="none" rtlCol="0">
        <a:spAutoFit/>
      </a:bodyPr>
      <a:lstStyle>
        <a:defPPr>
          <a:defRPr dirty="0" err="1" smtClean="0">
            <a:latin typeface="Meiryo UI" panose="020B0604030504040204" pitchFamily="34" charset="-128"/>
            <a:ea typeface="Meiryo UI" panose="020B0604030504040204" pitchFamily="34" charset="-128"/>
            <a:cs typeface="Meiryo UI" panose="020B0604030504040204" pitchFamily="34"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1350</Words>
  <Application>Microsoft Office PowerPoint</Application>
  <PresentationFormat>全屏显示(4:3)</PresentationFormat>
  <Paragraphs>129</Paragraphs>
  <Slides>17</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-apple-system</vt:lpstr>
      <vt:lpstr>Fujitsu Sans</vt:lpstr>
      <vt:lpstr>Meiryo UI</vt:lpstr>
      <vt:lpstr>Microsoft Yahei</vt:lpstr>
      <vt:lpstr>Microsoft Yahei</vt:lpstr>
      <vt:lpstr>ＭＳ Ｐゴシック</vt:lpstr>
      <vt:lpstr>PingFang SC</vt:lpstr>
      <vt:lpstr>SimSun</vt:lpstr>
      <vt:lpstr>Arial</vt:lpstr>
      <vt:lpstr>Wingdings</vt:lpstr>
      <vt:lpstr>F_Tool_2_JA_R</vt:lpstr>
      <vt:lpstr> AUTOSAR典型上下电</vt:lpstr>
      <vt:lpstr>アジェンダ</vt:lpstr>
      <vt:lpstr>AUTOSAR典型上下电</vt:lpstr>
      <vt:lpstr>AUTOSAR典型上下电</vt:lpstr>
      <vt:lpstr>Startup Sequence</vt:lpstr>
      <vt:lpstr>StartPreOS阶段</vt:lpstr>
      <vt:lpstr>StartPostOS阶段</vt:lpstr>
      <vt:lpstr>RUN Sequence</vt:lpstr>
      <vt:lpstr>RUN Sequence</vt:lpstr>
      <vt:lpstr>PreShutdown</vt:lpstr>
      <vt:lpstr>ShutDown Target</vt:lpstr>
      <vt:lpstr>Sleep Sequence</vt:lpstr>
      <vt:lpstr>Sleep Sequence</vt:lpstr>
      <vt:lpstr>ShutDown Target</vt:lpstr>
      <vt:lpstr>ShutDown Target</vt:lpstr>
      <vt:lpstr>AUTOSAR典型上下电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2021-10-15T03:32:07Z</dcterms:modified>
</cp:coreProperties>
</file>