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E241-F1BE-4D46-9F6E-CAACEB3F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203B-662A-48BD-A568-0A7D15AB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C3A9-42ED-4A9D-8BF2-5EB24C48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F6BF-ACC7-4483-8E22-20D2830E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56D5-2B20-406B-BBDA-F509B89F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5629-2763-43C8-A856-A262E6E7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A43F-5BF0-40F7-9BF1-CEC17BC9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2F4F-26A5-41CC-9137-A149338A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5C71-668F-403C-A930-82F96EBC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E56-21A4-49CD-9864-1E765B6C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F682-0B28-4187-B726-C8C3923F9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09CE-302F-4AAF-AE95-197F15E4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C702-3F17-4CED-A173-A81CE7D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4761-369F-49BC-949A-2D11B60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0AE0-778F-4FB5-9A13-745DEE9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E84-5849-4871-9D7D-58745B6B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8186-7C74-4169-984B-D808367A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98FA-026B-4C28-A35A-5C3177B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92D5-2D18-4CE5-AC2D-0B2C2A9D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0D89-C6A2-487E-8396-E6096931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4086-ED1C-4A1B-8F2F-F0F916DD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5943B-845D-4977-A4AA-8278F6D0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F0B-D1C8-48C4-94CA-CA9F0C58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893-770F-430E-9277-07B7F9B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9D40-3706-41FA-8095-A75BBD20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E859-FCEC-48A3-BCD1-5813E85B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0C27-7E78-40F5-A180-F749137E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8EDF5-2263-4648-AB6B-5FA23E9D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A75C-B91F-48A8-8F20-972D9FEC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A113B-3895-4BBD-B5DA-FFDBEE33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F4220-1627-4481-BF4E-1C951766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3854-F8B1-4002-BE41-4D508CBA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FFF0-D569-400E-B423-8163738C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F53E7-61CF-4653-B5D2-2069B8FB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A5F48-0735-49D5-9CCE-644D74B16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C5EBB-2ED8-41EE-97D7-0CADC4CAA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AFAD-4592-4256-9E78-72CAC96E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9DBA-056E-4E2A-B87D-296959F4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5140-5ECD-4DD8-BEB4-D0538AC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B4DB-A519-4E89-BFE3-B4E96AA0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1F84A-0C8E-4E37-B7EF-1418800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920D-882A-4D7A-9A7F-8BCC13D9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3BA08-6B40-4C89-8263-558C227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4DBCC-2F92-43E3-BD35-DF0276D1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CA6F8-802B-4E44-9993-B15E47A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097F-B23C-4477-BB0D-71F7AD91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5321-3D25-42DA-A19A-663A375D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5A5E-2A90-4401-BE80-E6FBF17A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14A3-1517-4F6F-A1F5-551AACFC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320D-3709-451F-B069-9D6B027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64BF-5C34-4C93-B0F6-AC896D69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1228-B454-4501-B173-F379A5A4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2D2C-4F63-4BE5-BE92-98A4A056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F086B-0B28-4869-B1DA-5CC9ED443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9FE65-1A67-4F74-A601-9A8E26FB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446A-AB3D-49C6-AF1A-21683CF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E1BA-FF0E-4D1E-A3E2-8D7E5501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996C-49DB-40F3-8BD2-323F7EC7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94DE2-ECDC-4E08-9D83-407F9590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A790-DB43-4E57-A9ED-FF9CBEB3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BBE2-459D-4292-BBAD-52E69962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8D56-DD10-42A4-B594-22AB7BA328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2800-2CC4-480D-A70B-8DCB1327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D186-CA0F-4444-9462-ED6DF3112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AEE0F4-774A-493D-95DA-F7CEA263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Risk-Reward in the Bond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9278-69AB-4902-BC5F-0B9A374C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Risk and Reliability Analysis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10/1/2021</a:t>
            </a:r>
          </a:p>
        </p:txBody>
      </p:sp>
    </p:spTree>
    <p:extLst>
      <p:ext uri="{BB962C8B-B14F-4D97-AF65-F5344CB8AC3E}">
        <p14:creationId xmlns:p14="http://schemas.microsoft.com/office/powerpoint/2010/main" val="40335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DC4F-B309-41DA-B3CE-1B3E4BFB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Face value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B5BDDF-4F97-4883-AB26-E5E964BE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happens to the face value of a bond with a 10% discount rate?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AB7BE32D-1037-4619-A15B-26269C36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39412"/>
            <a:ext cx="6903720" cy="4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E823-165B-430B-BD95-3F0F0182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Coupon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6431C-0614-4FB7-A490-E33B75C5E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coupon pays out in schedule each payment must be scaled to future money similar to our face value. </a:t>
                </a:r>
              </a:p>
              <a:p>
                <a:r>
                  <a:rPr lang="en-US" dirty="0"/>
                  <a:t>This is done using one of the following equations.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6431C-0614-4FB7-A490-E33B75C5E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4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974B-06D8-4F41-9433-963E3FEB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Coupon Value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2BB1-7723-4D34-A3EC-C0DD2559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happens to the coupon value at a 10% discount rate?</a:t>
            </a:r>
          </a:p>
        </p:txBody>
      </p:sp>
      <p:pic>
        <p:nvPicPr>
          <p:cNvPr id="7" name="Picture 6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20E89715-7444-4F0C-A517-9C97D2EB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04097"/>
            <a:ext cx="6903720" cy="46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0B50F-135D-4EED-AA6A-C65F048A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Together!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8B43BE3-4CF2-48BC-B3C7-37B8D8AE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39412"/>
            <a:ext cx="6903720" cy="4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A8B3-C652-45CD-8086-A31EE080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… again!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AC9E4-9E63-494F-BCBC-2413611D6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AC9E4-9E63-494F-BCBC-2413611D6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3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2F6-B60F-4E3B-B4AB-C071D283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7068-70A3-4F45-83B7-31958221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agree to a 1000 face value, 100 coupon bond for the next 5 years. The market rate is currently 10%. </a:t>
            </a:r>
          </a:p>
          <a:p>
            <a:endParaRPr lang="en-US" dirty="0"/>
          </a:p>
          <a:p>
            <a:r>
              <a:rPr lang="en-US" dirty="0"/>
              <a:t>The second after you agree to this bond the market rate shifts to 8%. Is that good or bad for you?</a:t>
            </a:r>
          </a:p>
        </p:txBody>
      </p:sp>
    </p:spTree>
    <p:extLst>
      <p:ext uri="{BB962C8B-B14F-4D97-AF65-F5344CB8AC3E}">
        <p14:creationId xmlns:p14="http://schemas.microsoft.com/office/powerpoint/2010/main" val="198854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22-EB0C-4D19-914F-8E52A835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 Bonds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CFD1-EB9B-47E9-A296-B5141BA11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 does our risk come from?</a:t>
                </a:r>
              </a:p>
              <a:p>
                <a:endParaRPr lang="en-US" dirty="0"/>
              </a:p>
              <a:p>
                <a:r>
                  <a:rPr lang="en-US" dirty="0"/>
                  <a:t>Hint: What is variable in our equation?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𝑝𝑟𝑒𝑠𝑒𝑛𝑡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CFD1-EB9B-47E9-A296-B5141BA11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65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54102-D881-4C46-8DFC-CC21E09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600" dirty="0"/>
              <a:t>Historic Interest Rates Histogram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96A7D03-77CD-4964-BF7E-2DC3F91E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206F9-EC75-4F8C-BA35-EC1AAB2F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Historic Interest Rates – Cumulative Histogram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33D8A75-C8BB-4E8B-8A02-02D4AAE9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4AE3-7C5A-41C7-AB04-CF4ED82F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is a bond?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731C-9F12-4C1B-899E-64961774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 bond is an assumed debt taken on by an entity.</a:t>
            </a:r>
          </a:p>
          <a:p>
            <a:r>
              <a:rPr lang="en-US" sz="2200"/>
              <a:t>In most cases, a bond is issued by a corporation or a government entity as a way to borrow from individuals.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2BF8F-B7E4-4B66-BA2D-4626BDA5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99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73EA1-DCCD-4F80-8A13-60D06F300564}"/>
              </a:ext>
            </a:extLst>
          </p:cNvPr>
          <p:cNvCxnSpPr>
            <a:cxnSpLocks/>
          </p:cNvCxnSpPr>
          <p:nvPr/>
        </p:nvCxnSpPr>
        <p:spPr>
          <a:xfrm>
            <a:off x="5651229" y="4093217"/>
            <a:ext cx="300221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2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>
            <a:normAutofit/>
          </a:bodyPr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73EA1-DCCD-4F80-8A13-60D06F300564}"/>
              </a:ext>
            </a:extLst>
          </p:cNvPr>
          <p:cNvCxnSpPr>
            <a:cxnSpLocks/>
          </p:cNvCxnSpPr>
          <p:nvPr/>
        </p:nvCxnSpPr>
        <p:spPr>
          <a:xfrm>
            <a:off x="5651229" y="4093217"/>
            <a:ext cx="300221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F0FCE-C430-466C-8732-AC1A13BFAB93}"/>
              </a:ext>
            </a:extLst>
          </p:cNvPr>
          <p:cNvCxnSpPr>
            <a:cxnSpLocks/>
          </p:cNvCxnSpPr>
          <p:nvPr/>
        </p:nvCxnSpPr>
        <p:spPr>
          <a:xfrm>
            <a:off x="8633820" y="4073593"/>
            <a:ext cx="35320" cy="17228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37373-6B7A-43D3-A7E2-53241FA2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What is a bond?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8CBD7-48A0-4B4E-8C7D-51E2F864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dirty="0"/>
              <a:t>A bond is build of three major components. </a:t>
            </a:r>
          </a:p>
          <a:p>
            <a:r>
              <a:rPr lang="en-US" sz="2200" dirty="0"/>
              <a:t>Face Value: This is the amount of money initially paid for the bond. Fixed at time of agreement</a:t>
            </a:r>
          </a:p>
          <a:p>
            <a:r>
              <a:rPr lang="en-US" sz="2200" dirty="0"/>
              <a:t>Coupon Value: This is the amount of ‘return’ on your investment. This is paid out at set intervals. Fixed at time of agreement</a:t>
            </a:r>
          </a:p>
          <a:p>
            <a:r>
              <a:rPr lang="en-US" sz="2200" dirty="0"/>
              <a:t>Duration: How long the bond is active. Fixed at time of agreement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24B2B335-41DD-420A-A9A1-68190D14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27" y="24501"/>
            <a:ext cx="5379108" cy="6808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EF1DB7-9DA6-40E4-B8A7-F92F4CB25DE9}"/>
              </a:ext>
            </a:extLst>
          </p:cNvPr>
          <p:cNvSpPr/>
          <p:nvPr/>
        </p:nvSpPr>
        <p:spPr>
          <a:xfrm>
            <a:off x="6626087" y="639520"/>
            <a:ext cx="1055756" cy="539923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F75F9-8255-4F97-A6CE-F794D288E048}"/>
              </a:ext>
            </a:extLst>
          </p:cNvPr>
          <p:cNvSpPr txBox="1"/>
          <p:nvPr/>
        </p:nvSpPr>
        <p:spPr>
          <a:xfrm>
            <a:off x="4540604" y="1063530"/>
            <a:ext cx="11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Face Value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4253E-0D8F-425B-B9E7-F5F8F4F4F5B6}"/>
              </a:ext>
            </a:extLst>
          </p:cNvPr>
          <p:cNvSpPr txBox="1"/>
          <p:nvPr/>
        </p:nvSpPr>
        <p:spPr>
          <a:xfrm>
            <a:off x="4324617" y="363340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Coupon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316B-568E-4CE2-9D11-C48077500BB0}"/>
              </a:ext>
            </a:extLst>
          </p:cNvPr>
          <p:cNvSpPr/>
          <p:nvPr/>
        </p:nvSpPr>
        <p:spPr>
          <a:xfrm>
            <a:off x="6812869" y="3594809"/>
            <a:ext cx="490558" cy="2825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95F06-4744-44EC-A7CE-478E62616946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720927" y="909482"/>
            <a:ext cx="905160" cy="3387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917835-3BF6-40B1-A6FB-4C75B148C336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5814127" y="3736090"/>
            <a:ext cx="998742" cy="8197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4F17-058A-4553-94C3-960BE137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it work?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61F0D0-4823-4889-A526-3D357C76A83A}"/>
              </a:ext>
            </a:extLst>
          </p:cNvPr>
          <p:cNvCxnSpPr>
            <a:cxnSpLocks/>
          </p:cNvCxnSpPr>
          <p:nvPr/>
        </p:nvCxnSpPr>
        <p:spPr>
          <a:xfrm>
            <a:off x="985040" y="4120687"/>
            <a:ext cx="81295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3D677-6A1A-4C86-9BA2-AC7086865546}"/>
              </a:ext>
            </a:extLst>
          </p:cNvPr>
          <p:cNvCxnSpPr/>
          <p:nvPr/>
        </p:nvCxnSpPr>
        <p:spPr>
          <a:xfrm>
            <a:off x="985040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B6563-73FC-4285-B5C7-8C31A615328D}"/>
              </a:ext>
            </a:extLst>
          </p:cNvPr>
          <p:cNvCxnSpPr/>
          <p:nvPr/>
        </p:nvCxnSpPr>
        <p:spPr>
          <a:xfrm>
            <a:off x="2632661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C3CC9-3B2E-45B0-949E-E7F5E98E7843}"/>
              </a:ext>
            </a:extLst>
          </p:cNvPr>
          <p:cNvCxnSpPr/>
          <p:nvPr/>
        </p:nvCxnSpPr>
        <p:spPr>
          <a:xfrm>
            <a:off x="4201792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EB831A-DBEA-48AF-AE92-13F9068EC18C}"/>
              </a:ext>
            </a:extLst>
          </p:cNvPr>
          <p:cNvCxnSpPr/>
          <p:nvPr/>
        </p:nvCxnSpPr>
        <p:spPr>
          <a:xfrm>
            <a:off x="5806243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A5120A-6E7A-49C4-9F0B-3A1282D32DC4}"/>
              </a:ext>
            </a:extLst>
          </p:cNvPr>
          <p:cNvCxnSpPr/>
          <p:nvPr/>
        </p:nvCxnSpPr>
        <p:spPr>
          <a:xfrm>
            <a:off x="7333514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036B15-3067-4B5B-98C0-4E6C3800DCE8}"/>
              </a:ext>
            </a:extLst>
          </p:cNvPr>
          <p:cNvCxnSpPr/>
          <p:nvPr/>
        </p:nvCxnSpPr>
        <p:spPr>
          <a:xfrm>
            <a:off x="9114567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B5BA-97FC-4B79-9A23-C152616EC278}"/>
              </a:ext>
            </a:extLst>
          </p:cNvPr>
          <p:cNvSpPr txBox="1"/>
          <p:nvPr/>
        </p:nvSpPr>
        <p:spPr>
          <a:xfrm>
            <a:off x="571011" y="3600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D45B60-4A78-424B-B4FD-4E836CFC4659}"/>
              </a:ext>
            </a:extLst>
          </p:cNvPr>
          <p:cNvSpPr txBox="1"/>
          <p:nvPr/>
        </p:nvSpPr>
        <p:spPr>
          <a:xfrm>
            <a:off x="2340944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3CDC1-5F56-481D-A8AF-73A9516621E8}"/>
              </a:ext>
            </a:extLst>
          </p:cNvPr>
          <p:cNvSpPr txBox="1"/>
          <p:nvPr/>
        </p:nvSpPr>
        <p:spPr>
          <a:xfrm>
            <a:off x="3910075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83A17-912F-4CFC-9C2A-F40376AE9142}"/>
              </a:ext>
            </a:extLst>
          </p:cNvPr>
          <p:cNvSpPr txBox="1"/>
          <p:nvPr/>
        </p:nvSpPr>
        <p:spPr>
          <a:xfrm>
            <a:off x="5552462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72090-5EF7-4AA7-8332-23407B92AA24}"/>
              </a:ext>
            </a:extLst>
          </p:cNvPr>
          <p:cNvSpPr txBox="1"/>
          <p:nvPr/>
        </p:nvSpPr>
        <p:spPr>
          <a:xfrm>
            <a:off x="7041797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BE3BB-45AA-4257-B3D4-E315D408E56D}"/>
              </a:ext>
            </a:extLst>
          </p:cNvPr>
          <p:cNvSpPr txBox="1"/>
          <p:nvPr/>
        </p:nvSpPr>
        <p:spPr>
          <a:xfrm>
            <a:off x="8790803" y="4307099"/>
            <a:ext cx="76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0C8273D-7587-4FC5-9D31-0CD5BA41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Let’s say you agree to a $1000 bond that pays out $100 coupons every year for 5 years. </a:t>
            </a:r>
          </a:p>
          <a:p>
            <a:r>
              <a:rPr lang="en-US" dirty="0"/>
              <a:t>The total value of the bond can be $1500 dollars!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That’s a great deal, isn’t it!?</a:t>
            </a:r>
          </a:p>
        </p:txBody>
      </p:sp>
    </p:spTree>
    <p:extLst>
      <p:ext uri="{BB962C8B-B14F-4D97-AF65-F5344CB8AC3E}">
        <p14:creationId xmlns:p14="http://schemas.microsoft.com/office/powerpoint/2010/main" val="244481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FA67-1686-42ED-A9DF-3AEDE9C2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Things to consider.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0D32-F623-4A20-A869-C3DB03CE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Turning 1000 dollars into 1500 dollars is a very attractive option, but there is something else to consider. </a:t>
            </a:r>
          </a:p>
          <a:p>
            <a:endParaRPr lang="en-US" sz="2200"/>
          </a:p>
          <a:p>
            <a:r>
              <a:rPr lang="en-US" sz="2200"/>
              <a:t>When doing any sort of investing it’s important to consider all the options available to you. </a:t>
            </a:r>
          </a:p>
          <a:p>
            <a:endParaRPr lang="en-US" sz="2200"/>
          </a:p>
          <a:p>
            <a:r>
              <a:rPr lang="en-US" sz="2200"/>
              <a:t>What are other methods of getting ‘free’ money via investing?</a:t>
            </a:r>
          </a:p>
        </p:txBody>
      </p:sp>
    </p:spTree>
    <p:extLst>
      <p:ext uri="{BB962C8B-B14F-4D97-AF65-F5344CB8AC3E}">
        <p14:creationId xmlns:p14="http://schemas.microsoft.com/office/powerpoint/2010/main" val="66809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C5121-2936-4E2D-A232-AB1A45A2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Discount Rate, or … interest rate?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4949-D7B9-4633-BBAA-F944F086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Regardless of inflation, it is important to take the discount rate into account when dealing with future money. </a:t>
            </a:r>
          </a:p>
          <a:p>
            <a:endParaRPr lang="en-US" sz="2200"/>
          </a:p>
          <a:p>
            <a:r>
              <a:rPr lang="en-US" sz="2200"/>
              <a:t>The discount rate is the interest rate set by the Federal Reserve Bank.</a:t>
            </a:r>
          </a:p>
          <a:p>
            <a:endParaRPr lang="en-US" sz="2200"/>
          </a:p>
          <a:p>
            <a:r>
              <a:rPr lang="en-US" sz="2200"/>
              <a:t>The discount rate should represent the base amount of interest available if you invest elsewhere. </a:t>
            </a:r>
          </a:p>
        </p:txBody>
      </p:sp>
    </p:spTree>
    <p:extLst>
      <p:ext uri="{BB962C8B-B14F-4D97-AF65-F5344CB8AC3E}">
        <p14:creationId xmlns:p14="http://schemas.microsoft.com/office/powerpoint/2010/main" val="206439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DEC8F-7189-4560-A354-3979ADF7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US Federal Reserve discount rate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C4291-18E9-4E72-AF97-DF4486C2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09" y="2546891"/>
            <a:ext cx="9989842" cy="42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6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D4059-5918-4743-B8C9-8BE58EBA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Considering discount rate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322-12B0-4CE0-9DB1-82BFA24D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amount of money we earn should take the discount rate into consideration. </a:t>
            </a:r>
          </a:p>
          <a:p>
            <a:endParaRPr lang="en-US" sz="2200"/>
          </a:p>
          <a:p>
            <a:r>
              <a:rPr lang="en-US" sz="2200"/>
              <a:t>To do that, let’s break the value of our bond into two components from earlier. </a:t>
            </a:r>
          </a:p>
          <a:p>
            <a:pPr lvl="1"/>
            <a:r>
              <a:rPr lang="en-US" sz="2200"/>
              <a:t>The Face value</a:t>
            </a:r>
          </a:p>
          <a:p>
            <a:pPr lvl="1"/>
            <a:r>
              <a:rPr lang="en-US" sz="2200"/>
              <a:t>And the Coupon value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191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9E62-1205-4BDA-B39D-49E4F6F7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Face value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854C-8812-47CE-9331-D50CC534C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face value of our bond is the amount of money initially put in.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To determine the value of this at time of maturation we can use the following equation. 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r>
                  <a:rPr lang="en-US" sz="2200" dirty="0"/>
                  <a:t>Where r is the discount rate, and time is the total time of maturation.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854C-8812-47CE-9331-D50CC534C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8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695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Risk-Reward in the Bond Market</vt:lpstr>
      <vt:lpstr>What is a bond?</vt:lpstr>
      <vt:lpstr>What is a bond?</vt:lpstr>
      <vt:lpstr>How do it work?</vt:lpstr>
      <vt:lpstr>Things to consider. </vt:lpstr>
      <vt:lpstr>Discount Rate, or … interest rate?</vt:lpstr>
      <vt:lpstr>US Federal Reserve discount rate</vt:lpstr>
      <vt:lpstr>Considering discount rate</vt:lpstr>
      <vt:lpstr>Face value</vt:lpstr>
      <vt:lpstr>Face value</vt:lpstr>
      <vt:lpstr>Coupon Value</vt:lpstr>
      <vt:lpstr>Coupon Value</vt:lpstr>
      <vt:lpstr>Together!</vt:lpstr>
      <vt:lpstr>Together … again!</vt:lpstr>
      <vt:lpstr>Comparing Bonds</vt:lpstr>
      <vt:lpstr>Risk in Bonds</vt:lpstr>
      <vt:lpstr>Historic Interest Rates Histogram</vt:lpstr>
      <vt:lpstr>Historic Interest Rates – Cumulative Histogram</vt:lpstr>
      <vt:lpstr>Using CDF in Monte Carlo</vt:lpstr>
      <vt:lpstr>Using CDF in Monte Carlo</vt:lpstr>
      <vt:lpstr>Using CDF in Monte Carlo</vt:lpstr>
      <vt:lpstr>Using CDF in Monte Carlo</vt:lpstr>
      <vt:lpstr>Using CDF in 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Risk-Reward in the Bond Market</dc:title>
  <dc:creator>Robert Flanagan</dc:creator>
  <cp:lastModifiedBy>Robert Flanagan</cp:lastModifiedBy>
  <cp:revision>2</cp:revision>
  <dcterms:created xsi:type="dcterms:W3CDTF">2021-09-30T19:13:29Z</dcterms:created>
  <dcterms:modified xsi:type="dcterms:W3CDTF">2021-10-01T17:44:11Z</dcterms:modified>
</cp:coreProperties>
</file>