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85" r:id="rId9"/>
    <p:sldId id="287" r:id="rId10"/>
    <p:sldId id="288" r:id="rId11"/>
    <p:sldId id="289" r:id="rId12"/>
    <p:sldId id="275" r:id="rId13"/>
    <p:sldId id="293" r:id="rId14"/>
    <p:sldId id="279" r:id="rId15"/>
    <p:sldId id="278" r:id="rId16"/>
    <p:sldId id="277" r:id="rId17"/>
    <p:sldId id="276" r:id="rId18"/>
    <p:sldId id="258" r:id="rId19"/>
    <p:sldId id="269" r:id="rId20"/>
    <p:sldId id="265" r:id="rId21"/>
    <p:sldId id="271" r:id="rId22"/>
    <p:sldId id="272" r:id="rId23"/>
    <p:sldId id="280" r:id="rId24"/>
    <p:sldId id="281" r:id="rId25"/>
    <p:sldId id="294" r:id="rId26"/>
    <p:sldId id="296" r:id="rId27"/>
    <p:sldId id="274" r:id="rId28"/>
    <p:sldId id="290" r:id="rId29"/>
    <p:sldId id="291" r:id="rId30"/>
    <p:sldId id="297" r:id="rId31"/>
    <p:sldId id="295" r:id="rId32"/>
    <p:sldId id="259" r:id="rId33"/>
    <p:sldId id="270" r:id="rId34"/>
    <p:sldId id="262" r:id="rId35"/>
    <p:sldId id="266" r:id="rId36"/>
    <p:sldId id="273" r:id="rId37"/>
    <p:sldId id="282" r:id="rId38"/>
    <p:sldId id="267" r:id="rId39"/>
    <p:sldId id="283" r:id="rId40"/>
    <p:sldId id="284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9EC-F837-4408-AC2D-DD220C84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A782E-5B0F-4A60-951B-BA8F7107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8425-90C0-4C4F-8775-A80A979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15D8-B92F-47F8-9979-A644796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B377-FFEA-4487-8C1D-D241AD73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1B4-59E7-4CF6-AA41-43BC72B3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C974-BA84-4E22-974B-46BE339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9DA6-2A7C-4A6E-9CA5-66823688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FD46-3325-4301-8622-C34DE6FC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8FD-D13F-4DBA-BC74-FC5C88E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8465-6D58-450C-8AD5-E8588B0FE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519F-C0D5-45CC-BBCA-94CE38B0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9733-B7BB-4FA7-AFC3-1C775824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1761-AA6F-499E-836A-1FD1F90B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8B5F-D16B-4472-9570-17CD26D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BF9C-C273-4FEA-A0AC-9EA7B97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6AEF-A9EF-42B3-A5A2-F9D7FAE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7335-984C-4015-9D4C-ED707441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9E94-C2CC-4DD0-AB00-2227EB31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D290-C2CC-41E9-B1E9-FA54B465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5F88-7FCD-41B7-A365-5FDCDCC9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3149-12D1-4D65-955F-F67167AE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EADD-F2E4-4EFA-99AC-FF65137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661D-9319-42C9-B3C1-1E2F66DA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3F4B-AE28-4527-9949-11EF46A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2A7D-0F07-4589-A64F-7404526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4704-25C3-4405-B68B-57A560D99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4F72-0B5D-4FEC-8C50-F41962B8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F87D-97EB-4DDF-B4B6-1388574D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84FB-98F5-46B3-96E2-66B43D28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55FF-9908-4F5E-83E4-D05E0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1A9-BFE6-4CB7-B589-337685BE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A45D-434C-4DCB-BDEF-82020104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78444-7414-43F9-9B8C-2C5C7AF6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1BDA3-3815-4A48-B536-F9FDC78B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C9896-8C45-4FDC-82CD-B5A0E793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C13B-3171-4411-B330-8DA67F4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A5A27-8FB0-44D8-B7CA-6DD4308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A9411-3062-418E-A14B-AD2D3C85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DD8-D9A5-498E-AAFA-5217454A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55D9C-5C93-483D-BD23-BBB3B913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F34ED-B2E8-44C7-85C3-7C7C0AFB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AC11A-48F1-4DC5-8AD7-95BAA42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D4F4E-F9DF-4FFE-8361-A512076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B9114-FFA1-4276-A268-54E8AEF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A1-25F6-40FE-B771-4ADDC36D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4307-A09D-4B24-A69E-5AB6B391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AFB8-43F3-481D-8C1D-5649EBAE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7BE1F-CF4C-4C02-A7FD-AC460B3A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C191-0EFC-46B0-971F-C19F6DC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D7FEE-6344-4FCB-92E0-1159609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4D64-5EFF-4522-B789-EABA530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C1-CB64-45E1-8879-7F1F155B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B79B-C548-4BEE-AA07-2A7000C5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7F708-C306-46BC-A5A5-4ECB7278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9C38-B586-4242-9FBE-E51696AD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3F98-2871-47A2-A5E0-2EF9A5FA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C26E-F61F-4A7F-BD18-D95F547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A18FE-C207-408C-B850-03982AFF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D6F-6FA6-489F-8AFB-74665066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ABA7-5C65-493D-BF6A-FCF1558C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A353-76B0-4D71-A9DE-51345F04328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0B83-FCD0-4211-8B31-3075F63B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CEC5-9EDE-4E34-8375-BDB896AB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68C-4D13-4FAD-8739-6E94F05F4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CCCA-EF66-4DCB-99A5-20D34F3FA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10/06/2021</a:t>
            </a:r>
          </a:p>
        </p:txBody>
      </p:sp>
    </p:spTree>
    <p:extLst>
      <p:ext uri="{BB962C8B-B14F-4D97-AF65-F5344CB8AC3E}">
        <p14:creationId xmlns:p14="http://schemas.microsoft.com/office/powerpoint/2010/main" val="33682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at least 5 points?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die is rolled 20 times. If it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at least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37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told that your city experiences a massive flood from time to time. They refer to it as the 100-year flood. That means that 0.01 flood happen per year. 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years?</a:t>
            </a:r>
          </a:p>
        </p:txBody>
      </p:sp>
    </p:spTree>
    <p:extLst>
      <p:ext uri="{BB962C8B-B14F-4D97-AF65-F5344CB8AC3E}">
        <p14:creationId xmlns:p14="http://schemas.microsoft.com/office/powerpoint/2010/main" val="354400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pic>
        <p:nvPicPr>
          <p:cNvPr id="6" name="Picture 2" descr="https://espnfivethirtyeight.files.wordpress.com/2017/08/homes.jpg?w=575&amp;h=383&amp;quality=90&amp;strip=info">
            <a:extLst>
              <a:ext uri="{FF2B5EF4-FFF2-40B4-BE49-F238E27FC236}">
                <a16:creationId xmlns:a16="http://schemas.microsoft.com/office/drawing/2014/main" id="{AB996E1E-5999-47EC-95AA-ECEC39C7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1" y="1497467"/>
            <a:ext cx="8047797" cy="53605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9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6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2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2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0.2241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6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The Poisson distribution is </a:t>
                </a:r>
                <a:r>
                  <a:rPr lang="en-US" b="0" i="0" dirty="0">
                    <a:effectLst/>
                    <a:latin typeface="NexusSans"/>
                  </a:rPr>
                  <a:t>a discrete distribution </a:t>
                </a:r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that measures the probability of a given number of events happening in a specified time period.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As mentioned, this distribution is much more suited to discrete events. 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The key components of this distribution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pPr lvl="1"/>
                <a:endParaRPr lang="en-US" b="0" i="0" dirty="0">
                  <a:solidFill>
                    <a:srgbClr val="2E2E2E"/>
                  </a:solidFill>
                  <a:effectLst/>
                  <a:latin typeface="Nexus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5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5CC0-0C8B-4CE9-AB4E-90C7F34E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distribution is a type of distribution that has two possible outcomes. 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r>
              <a:rPr lang="en-US" dirty="0"/>
              <a:t>Failure</a:t>
            </a:r>
          </a:p>
          <a:p>
            <a:pPr lvl="1"/>
            <a:endParaRPr lang="en-US" dirty="0"/>
          </a:p>
          <a:p>
            <a:r>
              <a:rPr lang="en-US" dirty="0"/>
              <a:t>Additionally, they must fit 3 criteria. </a:t>
            </a:r>
          </a:p>
          <a:p>
            <a:pPr lvl="1"/>
            <a:r>
              <a:rPr lang="en-US" dirty="0"/>
              <a:t>Number of observations is fixed.</a:t>
            </a:r>
          </a:p>
          <a:p>
            <a:pPr lvl="1"/>
            <a:r>
              <a:rPr lang="en-US" dirty="0"/>
              <a:t>Each observation is independent. </a:t>
            </a:r>
          </a:p>
          <a:p>
            <a:pPr lvl="1"/>
            <a:r>
              <a:rPr lang="en-US" dirty="0"/>
              <a:t>The probability of success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6830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2C57-A3CD-4B80-B1F5-0DD5F012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EF43-17A0-4E52-A577-5F15CB47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 example, if the average number of people who buy cheeseburgers from a fast-food chain on a Friday night at a single restaurant location is 200, a Poisson distribution can answer questions such as, "What is the probability that more than 300 people will buy burgers?“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Determining the probability of seeing some 2 black cats in one day. 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 likelihood of a volcano erupting in the next 10 years. 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example: If your house gets 3 thunderstorms on average every year. What is the likelihood of getting 4 storms next year.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81(0.49)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043" t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217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19A2A5B-EA12-4904-B324-41C631A0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01" y="1579007"/>
            <a:ext cx="7369526" cy="52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100-year flood example. The chance of getting one of these floods is approximately 0.01 per year. </a:t>
            </a:r>
          </a:p>
          <a:p>
            <a:endParaRPr lang="en-US" dirty="0"/>
          </a:p>
          <a:p>
            <a:r>
              <a:rPr lang="en-US" dirty="0"/>
              <a:t>How should we adjust this value to match the 30-year time frame?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 using the Poisson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1426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EF5-CDC4-4F29-9EA5-A583E7D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 ∗0.74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=0.2222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9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EA6-46E3-4BFE-91E7-C334DC01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 issues – Problem Solving</a:t>
            </a:r>
          </a:p>
        </p:txBody>
      </p:sp>
      <p:pic>
        <p:nvPicPr>
          <p:cNvPr id="1026" name="Picture 2" descr="5 Steps to Take After a Hail Storm - Universal Roof &amp;amp; Contracting">
            <a:extLst>
              <a:ext uri="{FF2B5EF4-FFF2-40B4-BE49-F238E27FC236}">
                <a16:creationId xmlns:a16="http://schemas.microsoft.com/office/drawing/2014/main" id="{8A142843-F821-419A-8C03-E550BF1C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1" y="1533871"/>
            <a:ext cx="7770467" cy="51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8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72EB-162E-860C-0AFB-726673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 issues –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DCB0-87DC-7A39-C470-50605D1C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want to determine the likelihood of a hailstorm hitting your location </a:t>
            </a:r>
          </a:p>
        </p:txBody>
      </p:sp>
    </p:spTree>
    <p:extLst>
      <p:ext uri="{BB962C8B-B14F-4D97-AF65-F5344CB8AC3E}">
        <p14:creationId xmlns:p14="http://schemas.microsoft.com/office/powerpoint/2010/main" val="13474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data from the NOAA, what is the likelihood of a damaging hailstorm (hail &gt; 1”) hitting Colorado this year? </a:t>
                </a:r>
              </a:p>
              <a:p>
                <a:r>
                  <a:rPr lang="en-US" dirty="0"/>
                  <a:t>This data indicates a likelihood of 1 hailstorm of this caliber at 0.08 per year.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=0.073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1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D30-F9F1-41B5-8F71-17D7B5F3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at least 1 hailstorm?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017-87C4-4E8C-BCEF-01830AB3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at least 1 hailstorm?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=0.92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1−0.92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0CE-9ED2-4999-B880-C5C7CAB3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put another way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x is the number of successes</a:t>
                </a:r>
              </a:p>
              <a:p>
                <a:pPr lvl="1"/>
                <a:r>
                  <a:rPr lang="en-US" dirty="0"/>
                  <a:t>N is the number of trials</a:t>
                </a:r>
              </a:p>
              <a:p>
                <a:pPr lvl="1"/>
                <a:r>
                  <a:rPr lang="en-US" dirty="0"/>
                  <a:t>P is the probability of success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9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D30-F9F1-41B5-8F71-17D7B5F3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likelihood of having one hailstorm of that size within the next 30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3C3-2BEE-4EE6-89CB-80A5457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7027-1A03-41B3-8AED-92D8CF5C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at least 1 storm in 30 years?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/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0:2.4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−2.4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1−0.09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or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Normal distribution, also known as the Gaussian distribution, is a </a:t>
            </a:r>
            <a:r>
              <a:rPr lang="en-US" b="0" i="0" dirty="0">
                <a:effectLst/>
                <a:latin typeface="SourceSansPro"/>
              </a:rPr>
              <a:t>probability distribution 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that is symmetric about the mean.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Also known as the Bell curve.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There are two key components to the normal distribution.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Mean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Variance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02E4-4B43-46D9-92C9-E87B19E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</a:t>
            </a:r>
            <a:r>
              <a:rPr lang="en-US" dirty="0" err="1"/>
              <a:t>Distrubtion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5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AAD-6148-4301-B1B6-6755B78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4A8ED50-35E4-4B0F-B82E-ADEC5607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28" y="1530530"/>
            <a:ext cx="7970872" cy="5327470"/>
          </a:xfrm>
        </p:spPr>
      </p:pic>
    </p:spTree>
    <p:extLst>
      <p:ext uri="{BB962C8B-B14F-4D97-AF65-F5344CB8AC3E}">
        <p14:creationId xmlns:p14="http://schemas.microsoft.com/office/powerpoint/2010/main" val="324538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4BF7-95A5-40D9-9468-45A82FFD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115284-272D-447B-BF8D-7AE3090B7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82" y="1524771"/>
            <a:ext cx="8032106" cy="5368397"/>
          </a:xfrm>
        </p:spPr>
      </p:pic>
    </p:spTree>
    <p:extLst>
      <p:ext uri="{BB962C8B-B14F-4D97-AF65-F5344CB8AC3E}">
        <p14:creationId xmlns:p14="http://schemas.microsoft.com/office/powerpoint/2010/main" val="214157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AF0D-8291-48BE-999E-CB1875A8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AD0F-41D6-4524-95D4-ED60D6B6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health and wellness center on campus records the height of all students that go there. They record the average height on campus to be 5’6” with a standard deviation of 5”. </a:t>
            </a:r>
          </a:p>
          <a:p>
            <a:endParaRPr lang="en-US" dirty="0"/>
          </a:p>
          <a:p>
            <a:r>
              <a:rPr lang="en-US" dirty="0"/>
              <a:t>What is the probability of running into a 5’2” person on campus?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5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78AA-6517-40ED-9FD0-71C448E9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62−66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46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8DF-E8A5-44A1-A861-504B4097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2741-9502-4FC4-A1EB-2929CC13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finding an out of spec item?</a:t>
            </a:r>
          </a:p>
          <a:p>
            <a:r>
              <a:rPr lang="en-US" dirty="0"/>
              <a:t>You are told that a machine shop can craft a cylinder you need. While the mean diameter of the cylinders will match the specifications (100mm), you are warned there is a standard deviation in diameter of 1mm. </a:t>
            </a:r>
          </a:p>
          <a:p>
            <a:r>
              <a:rPr lang="en-US" dirty="0"/>
              <a:t>If you can’t use anything greater than 1.2mm away from your specified mean, what percent of the machined parts can you use?</a:t>
            </a:r>
          </a:p>
        </p:txBody>
      </p:sp>
    </p:spTree>
    <p:extLst>
      <p:ext uri="{BB962C8B-B14F-4D97-AF65-F5344CB8AC3E}">
        <p14:creationId xmlns:p14="http://schemas.microsoft.com/office/powerpoint/2010/main" val="3341024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68B-606C-4E40-8686-07ACF498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8B4-88FF-4F63-A85A-E05EB176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accomplish this, we need to do something extra. We want all sizes between 98.8mm and 101.2mm.</a:t>
            </a:r>
          </a:p>
          <a:p>
            <a:endParaRPr lang="en-US" dirty="0"/>
          </a:p>
          <a:p>
            <a:r>
              <a:rPr lang="en-US" dirty="0"/>
              <a:t>How could we accomplish this? </a:t>
            </a:r>
          </a:p>
        </p:txBody>
      </p:sp>
    </p:spTree>
    <p:extLst>
      <p:ext uri="{BB962C8B-B14F-4D97-AF65-F5344CB8AC3E}">
        <p14:creationId xmlns:p14="http://schemas.microsoft.com/office/powerpoint/2010/main" val="25225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FE52-315E-4188-BF48-061BFD4D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 – Do these fit the bill?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E487-C021-4093-8137-9852613C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survey in which 1000 participants are asked if they like chocolate. </a:t>
            </a:r>
          </a:p>
          <a:p>
            <a:endParaRPr lang="en-US" dirty="0"/>
          </a:p>
          <a:p>
            <a:r>
              <a:rPr lang="en-US" dirty="0"/>
              <a:t>Recording the status of check engine lights for every car that enters your auto repair shop. </a:t>
            </a:r>
          </a:p>
          <a:p>
            <a:endParaRPr lang="en-US" dirty="0"/>
          </a:p>
          <a:p>
            <a:r>
              <a:rPr lang="en-US" dirty="0"/>
              <a:t>The number of cats in windows on your walk to work. </a:t>
            </a:r>
          </a:p>
          <a:p>
            <a:endParaRPr lang="en-US" dirty="0"/>
          </a:p>
          <a:p>
            <a:r>
              <a:rPr lang="en-US" dirty="0"/>
              <a:t>A carnival game using 6 darts to pop one of 20 darts. 10 successes, and 10 failures.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35F-4045-4542-B297-40D382B7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101.2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0.8849</m:t>
                      </m:r>
                      <m:r>
                        <m:rPr>
                          <m:nor/>
                        </m:rPr>
                        <a:rPr lang="en-US" i="0" smtClean="0"/>
                        <m:t>−</m:t>
                      </m:r>
                      <m:r>
                        <m:rPr>
                          <m:nor/>
                        </m:rPr>
                        <a:rPr lang="en-US"/>
                        <m:t>0.115</m:t>
                      </m:r>
                      <m:r>
                        <m:rPr>
                          <m:nor/>
                        </m:rPr>
                        <a:rPr lang="en-US" b="0" i="0" smtClean="0"/>
                        <m:t>1=0.7698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014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61F-32AE-DBFD-9608-A8AC61331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Gamma </a:t>
            </a:r>
            <a:r>
              <a:rPr lang="en-US"/>
              <a:t>Distributions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144A-661B-E1A0-715D-A61AA105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10/20/2022</a:t>
            </a:r>
          </a:p>
        </p:txBody>
      </p:sp>
    </p:spTree>
    <p:extLst>
      <p:ext uri="{BB962C8B-B14F-4D97-AF65-F5344CB8AC3E}">
        <p14:creationId xmlns:p14="http://schemas.microsoft.com/office/powerpoint/2010/main" val="326448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AF00-C750-FD01-BB84-1FD2BF75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27DDF-B856-6638-9A1D-C9432E5E2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58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Previously we discussed the Poisson distribution.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			or </a:t>
                </a:r>
              </a:p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</a:p>
              <a:p>
                <a:pPr lvl="1"/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r – rate of occurrences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t – time investigated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27DDF-B856-6638-9A1D-C9432E5E2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585"/>
              </a:xfrm>
              <a:blipFill>
                <a:blip r:embed="rId2"/>
                <a:stretch>
                  <a:fillRect l="-638" t="-2253" b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211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30FE-8036-7C49-5048-02E073FC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A454-AB01-42A7-08F9-13A64613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that discussion we discussed how we might use it to investigate failure times or inform replacement schedules. </a:t>
            </a:r>
          </a:p>
          <a:p>
            <a:pPr lvl="1"/>
            <a:r>
              <a:rPr lang="en-US" dirty="0"/>
              <a:t>This was the  example we did at the end of class about the </a:t>
            </a:r>
            <a:r>
              <a:rPr lang="en-US" dirty="0" err="1"/>
              <a:t>transister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In this class we’re going to extend that work by deriving the Gamma distribution. This distribution is often used to determine the </a:t>
            </a:r>
            <a:r>
              <a:rPr lang="en-US" dirty="0" err="1"/>
              <a:t>r’th</a:t>
            </a:r>
            <a:r>
              <a:rPr lang="en-US" dirty="0"/>
              <a:t> time an event will occur. </a:t>
            </a:r>
          </a:p>
        </p:txBody>
      </p:sp>
    </p:spTree>
    <p:extLst>
      <p:ext uri="{BB962C8B-B14F-4D97-AF65-F5344CB8AC3E}">
        <p14:creationId xmlns:p14="http://schemas.microsoft.com/office/powerpoint/2010/main" val="4292972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B1BB-7E5C-812F-A81A-9FD3592A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EBC8-3EC4-ABF5-B55B-660B64BD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times until the 4</a:t>
            </a:r>
            <a:r>
              <a:rPr lang="en-US" baseline="30000" dirty="0"/>
              <a:t>th</a:t>
            </a:r>
            <a:r>
              <a:rPr lang="en-US" dirty="0"/>
              <a:t> pump fails in a system of pumps that ensure cooling of a nuclear reactor. </a:t>
            </a:r>
          </a:p>
          <a:p>
            <a:endParaRPr lang="en-US" dirty="0"/>
          </a:p>
          <a:p>
            <a:r>
              <a:rPr lang="en-US" dirty="0"/>
              <a:t>Distribution of times until the 3</a:t>
            </a:r>
            <a:r>
              <a:rPr lang="en-US" baseline="30000" dirty="0"/>
              <a:t>rd</a:t>
            </a:r>
            <a:r>
              <a:rPr lang="en-US" dirty="0"/>
              <a:t> transistor failure in the auto-pilot system of a commercial aircraft. </a:t>
            </a:r>
          </a:p>
          <a:p>
            <a:endParaRPr lang="en-US" dirty="0"/>
          </a:p>
          <a:p>
            <a:r>
              <a:rPr lang="en-US" dirty="0"/>
              <a:t>Distribution of times until the 8</a:t>
            </a:r>
            <a:r>
              <a:rPr lang="en-US" baseline="30000" dirty="0"/>
              <a:t>th</a:t>
            </a:r>
            <a:r>
              <a:rPr lang="en-US" dirty="0"/>
              <a:t> airbag in a fleet of cars fails. </a:t>
            </a:r>
          </a:p>
        </p:txBody>
      </p:sp>
    </p:spTree>
    <p:extLst>
      <p:ext uri="{BB962C8B-B14F-4D97-AF65-F5344CB8AC3E}">
        <p14:creationId xmlns:p14="http://schemas.microsoft.com/office/powerpoint/2010/main" val="1761120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D28-8045-8538-57A7-46216BDA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397CD-661E-3A1A-5B5F-29D47B482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with the gaussian distribution, we will start with the Poisson distribution.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</a:p>
              <a:p>
                <a:pPr lvl="1"/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r – rate of occurrences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t – time investigated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397CD-661E-3A1A-5B5F-29D47B482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7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First, we need to figure out how to determine time between events. In that regard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defined as the probability of waiting less than or equal to ‘t’ for k=r events to occur. </a:t>
                </a:r>
              </a:p>
              <a:p>
                <a:r>
                  <a:rPr lang="en-US" dirty="0"/>
                  <a:t>Note that this means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Where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of less than r events in time ‘t’.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2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29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0" dirty="0"/>
                  <a:t>Now please note,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is a cumulative probability distribution.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20F-E5BE-6A0F-CB5B-BEB3581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– Quick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Next, we assume the continuous form of the previous equation to be the following.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density function, or probability distribution function.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90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DCFC-5E08-4B4F-BF93-9D3454A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- Form 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316C979E-819F-4D16-8C2B-341DED83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86" y="1341456"/>
            <a:ext cx="8208660" cy="5486400"/>
          </a:xfrm>
        </p:spPr>
      </p:pic>
    </p:spTree>
    <p:extLst>
      <p:ext uri="{BB962C8B-B14F-4D97-AF65-F5344CB8AC3E}">
        <p14:creationId xmlns:p14="http://schemas.microsoft.com/office/powerpoint/2010/main" val="2567948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20F-E5BE-6A0F-CB5B-BEB3581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Quick interlude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continuous form of the previous equation to be the following.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density function, or probability distribution function. </a:t>
                </a:r>
              </a:p>
              <a:p>
                <a:r>
                  <a:rPr lang="en-US" dirty="0"/>
                  <a:t>This implies…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54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to the derivation. </a:t>
                </a:r>
              </a:p>
              <a:p>
                <a:r>
                  <a:rPr lang="en-US" dirty="0"/>
                  <a:t>We can expand our previous formula out slightly.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Now if 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310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Back to the derivation. </a:t>
                </a:r>
              </a:p>
              <a:p>
                <a:r>
                  <a:rPr lang="en-US" dirty="0"/>
                  <a:t>We can expand our previous formula out slightly.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Now if 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00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95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92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81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01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44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95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086-3631-D37A-72CA-13634C3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C064-7CFB-4A0E-86BB-516A9BF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8FF203-40AA-4C62-8BF4-25E25C03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36" y="1353062"/>
            <a:ext cx="8208661" cy="5486400"/>
          </a:xfrm>
        </p:spPr>
      </p:pic>
    </p:spTree>
    <p:extLst>
      <p:ext uri="{BB962C8B-B14F-4D97-AF65-F5344CB8AC3E}">
        <p14:creationId xmlns:p14="http://schemas.microsoft.com/office/powerpoint/2010/main" val="1265466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086-3631-D37A-72CA-13634C3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18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6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13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54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18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80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35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C4A-FAFC-8153-A1C5-0DADFCF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8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C4A-FAFC-8153-A1C5-0DADFCF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rt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704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346A-6E15-C010-0BCE-250DF0F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A9FFA-A621-29CC-A602-0616D38E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rt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A9FFA-A621-29CC-A602-0616D38E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21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4C5C-7898-4169-884A-16DB552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die is rolled 20 times. If you lands on a 6 you score a point, if you get 5 points you win. </a:t>
            </a:r>
          </a:p>
          <a:p>
            <a:endParaRPr lang="en-US" dirty="0"/>
          </a:p>
          <a:p>
            <a:r>
              <a:rPr lang="en-US" dirty="0"/>
              <a:t>What is the probability of getting exactly 5 points?</a:t>
            </a:r>
          </a:p>
          <a:p>
            <a:endParaRPr lang="en-US" dirty="0"/>
          </a:p>
          <a:p>
            <a:r>
              <a:rPr lang="en-US" dirty="0"/>
              <a:t>What is the probability of getting at least 5 points? </a:t>
            </a:r>
          </a:p>
        </p:txBody>
      </p:sp>
    </p:spTree>
    <p:extLst>
      <p:ext uri="{BB962C8B-B14F-4D97-AF65-F5344CB8AC3E}">
        <p14:creationId xmlns:p14="http://schemas.microsoft.com/office/powerpoint/2010/main" val="4988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10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:5,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20−5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5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2022</Words>
  <Application>Microsoft Office PowerPoint</Application>
  <PresentationFormat>Widescreen</PresentationFormat>
  <Paragraphs>339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NexusSans</vt:lpstr>
      <vt:lpstr>SourceSansPro</vt:lpstr>
      <vt:lpstr>Office Theme</vt:lpstr>
      <vt:lpstr>Distribution Examples</vt:lpstr>
      <vt:lpstr>Binomial Distribution</vt:lpstr>
      <vt:lpstr>Binomial Distribution</vt:lpstr>
      <vt:lpstr>Binomial Distributions – Do these fit the bill?</vt:lpstr>
      <vt:lpstr>Binomial Distribution - Form </vt:lpstr>
      <vt:lpstr>Binomial Distribution</vt:lpstr>
      <vt:lpstr>Examples – Simple game</vt:lpstr>
      <vt:lpstr>Examples</vt:lpstr>
      <vt:lpstr>Examples</vt:lpstr>
      <vt:lpstr>Examples</vt:lpstr>
      <vt:lpstr>Examples</vt:lpstr>
      <vt:lpstr>100yr Flood Example</vt:lpstr>
      <vt:lpstr>100yr Flood Example</vt:lpstr>
      <vt:lpstr>100yr Flood Example</vt:lpstr>
      <vt:lpstr>100yr Flood Example</vt:lpstr>
      <vt:lpstr>100yr Flood Example</vt:lpstr>
      <vt:lpstr>100yr Flood Example</vt:lpstr>
      <vt:lpstr>Poisson Distribution</vt:lpstr>
      <vt:lpstr>Poisson Distribution</vt:lpstr>
      <vt:lpstr>Poisson Distribution</vt:lpstr>
      <vt:lpstr>Poisson Distribution</vt:lpstr>
      <vt:lpstr>Poisson Distribution</vt:lpstr>
      <vt:lpstr>100yr Flood Example</vt:lpstr>
      <vt:lpstr>100yr Flood Example</vt:lpstr>
      <vt:lpstr>Hailstorm issues – Problem Solving</vt:lpstr>
      <vt:lpstr>Hailstorm issues – Problem Solving</vt:lpstr>
      <vt:lpstr>Hail Data Example</vt:lpstr>
      <vt:lpstr>Hail Data Example</vt:lpstr>
      <vt:lpstr>Hail Data Example</vt:lpstr>
      <vt:lpstr>Hail Data Example</vt:lpstr>
      <vt:lpstr>Hail Data Example</vt:lpstr>
      <vt:lpstr>Gaussian or Normal Distribution</vt:lpstr>
      <vt:lpstr>Gaussian Distrubtion</vt:lpstr>
      <vt:lpstr>Gaussian Distribution</vt:lpstr>
      <vt:lpstr>Gaussian Distribution</vt:lpstr>
      <vt:lpstr>Campus Example</vt:lpstr>
      <vt:lpstr>Campus Example</vt:lpstr>
      <vt:lpstr>Item Specification example</vt:lpstr>
      <vt:lpstr>Item Specification example</vt:lpstr>
      <vt:lpstr>Item Specification example</vt:lpstr>
      <vt:lpstr>Gamma Distributions </vt:lpstr>
      <vt:lpstr>Recap</vt:lpstr>
      <vt:lpstr>Recap</vt:lpstr>
      <vt:lpstr>Gamma Distribution</vt:lpstr>
      <vt:lpstr>Gamma Distribution - Derivation</vt:lpstr>
      <vt:lpstr>Gamma Distribution - Derivation </vt:lpstr>
      <vt:lpstr>Gamma Distribution - Derivation </vt:lpstr>
      <vt:lpstr>Gamma Distribution - Derivation </vt:lpstr>
      <vt:lpstr>Gamma Distribution – Quick interlude</vt:lpstr>
      <vt:lpstr>Gamma Distribution - Quick interlude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Examples</dc:title>
  <dc:creator>Robert Flanagan</dc:creator>
  <cp:lastModifiedBy>Robert Flanagan</cp:lastModifiedBy>
  <cp:revision>6</cp:revision>
  <dcterms:created xsi:type="dcterms:W3CDTF">2021-10-06T21:23:13Z</dcterms:created>
  <dcterms:modified xsi:type="dcterms:W3CDTF">2023-09-28T17:16:37Z</dcterms:modified>
</cp:coreProperties>
</file>