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8" r:id="rId8"/>
    <p:sldId id="285" r:id="rId9"/>
    <p:sldId id="287" r:id="rId10"/>
    <p:sldId id="288" r:id="rId11"/>
    <p:sldId id="289" r:id="rId12"/>
    <p:sldId id="275" r:id="rId13"/>
    <p:sldId id="293" r:id="rId14"/>
    <p:sldId id="279" r:id="rId15"/>
    <p:sldId id="278" r:id="rId16"/>
    <p:sldId id="277" r:id="rId17"/>
    <p:sldId id="276" r:id="rId18"/>
    <p:sldId id="258" r:id="rId19"/>
    <p:sldId id="269" r:id="rId20"/>
    <p:sldId id="265" r:id="rId21"/>
    <p:sldId id="271" r:id="rId22"/>
    <p:sldId id="272" r:id="rId23"/>
    <p:sldId id="280" r:id="rId24"/>
    <p:sldId id="281" r:id="rId25"/>
    <p:sldId id="294" r:id="rId26"/>
    <p:sldId id="274" r:id="rId27"/>
    <p:sldId id="290" r:id="rId28"/>
    <p:sldId id="291" r:id="rId29"/>
    <p:sldId id="295" r:id="rId30"/>
    <p:sldId id="259" r:id="rId31"/>
    <p:sldId id="270" r:id="rId32"/>
    <p:sldId id="262" r:id="rId33"/>
    <p:sldId id="266" r:id="rId34"/>
    <p:sldId id="273" r:id="rId35"/>
    <p:sldId id="282" r:id="rId36"/>
    <p:sldId id="267" r:id="rId37"/>
    <p:sldId id="283" r:id="rId38"/>
    <p:sldId id="28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29EC-F837-4408-AC2D-DD220C84E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A782E-5B0F-4A60-951B-BA8F7107D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A8425-90C0-4C4F-8775-A80A9791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515D8-B92F-47F8-9979-A644796D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FB377-FFEA-4487-8C1D-D241AD73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6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41B4-59E7-4CF6-AA41-43BC72B3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5C974-BA84-4E22-974B-46BE33974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9DA6-2A7C-4A6E-9CA5-66823688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FFD46-3325-4301-8622-C34DE6FC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88FD-D13F-4DBA-BC74-FC5C88E0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4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B8465-6D58-450C-8AD5-E8588B0FE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9519F-C0D5-45CC-BBCA-94CE38B0C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9733-B7BB-4FA7-AFC3-1C775824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91761-AA6F-499E-836A-1FD1F90B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98B5F-D16B-4472-9570-17CD26DF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3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BF9C-C273-4FEA-A0AC-9EA7B97A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6AEF-A9EF-42B3-A5A2-F9D7FAEB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97335-984C-4015-9D4C-ED707441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9E94-C2CC-4DD0-AB00-2227EB31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FD290-C2CC-41E9-B1E9-FA54B465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5F88-7FCD-41B7-A365-5FDCDCC9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83149-12D1-4D65-955F-F67167AE4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EADD-F2E4-4EFA-99AC-FF65137B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E661D-9319-42C9-B3C1-1E2F66DA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13F4B-AE28-4527-9949-11EF46A8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4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2A7D-0F07-4589-A64F-7404526A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4704-25C3-4405-B68B-57A560D99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A4F72-0B5D-4FEC-8C50-F41962B89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CF87D-97EB-4DDF-B4B6-1388574D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C84FB-98F5-46B3-96E2-66B43D28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155FF-9908-4F5E-83E4-D05E0E97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E1A9-BFE6-4CB7-B589-337685BE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2A45D-434C-4DCB-BDEF-82020104C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78444-7414-43F9-9B8C-2C5C7AF62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1BDA3-3815-4A48-B536-F9FDC78BA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C9896-8C45-4FDC-82CD-B5A0E7932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8C13B-3171-4411-B330-8DA67F4E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A5A27-8FB0-44D8-B7CA-6DD43089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A9411-3062-418E-A14B-AD2D3C85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1DD8-D9A5-498E-AAFA-5217454A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55D9C-5C93-483D-BD23-BBB3B913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F34ED-B2E8-44C7-85C3-7C7C0AFB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AC11A-48F1-4DC5-8AD7-95BAA42F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9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D4F4E-F9DF-4FFE-8361-A5120768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B9114-FFA1-4276-A268-54E8AEFF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0AA1-25F6-40FE-B771-4ADDC36D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5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4307-A09D-4B24-A69E-5AB6B391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AFB8-43F3-481D-8C1D-5649EBAEF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7BE1F-CF4C-4C02-A7FD-AC460B3AC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C191-0EFC-46B0-971F-C19F6DCA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D7FEE-6344-4FCB-92E0-1159609C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34D64-5EFF-4522-B789-EABA5306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1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82C1-CB64-45E1-8879-7F1F155B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5B79B-C548-4BEE-AA07-2A7000C5F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7F708-C306-46BC-A5A5-4ECB72788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D9C38-B586-4242-9FBE-E51696AD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33F98-2871-47A2-A5E0-2EF9A5FA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AC26E-F61F-4A7F-BD18-D95F547C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1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A18FE-C207-408C-B850-03982AFF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0BD6F-6FA6-489F-8AFB-74665066B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ABA7-5C65-493D-BF6A-FCF1558CA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A353-76B0-4D71-A9DE-51345F04328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0B83-FCD0-4211-8B31-3075F63BA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0CEC5-9EDE-4E34-8375-BDB896AB3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068C-4D13-4FAD-8739-6E94F05F4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Distribution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2CCCA-EF66-4DCB-99A5-20D34F3FA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10/06/2021</a:t>
            </a:r>
          </a:p>
        </p:txBody>
      </p:sp>
    </p:spTree>
    <p:extLst>
      <p:ext uri="{BB962C8B-B14F-4D97-AF65-F5344CB8AC3E}">
        <p14:creationId xmlns:p14="http://schemas.microsoft.com/office/powerpoint/2010/main" val="336827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0663-17A4-4231-ADD2-F7937409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74C5C-7898-4169-884A-16DB55284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die is rolled 20 times. If you lands on a 6 you score a point, if you get 5 points you win. </a:t>
                </a:r>
              </a:p>
              <a:p>
                <a:endParaRPr lang="en-US" dirty="0"/>
              </a:p>
              <a:p>
                <a:r>
                  <a:rPr lang="en-US" dirty="0"/>
                  <a:t>What is the probability of getting exactly 10 points?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!5!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0.13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the probability of getting exactly 10 points?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74C5C-7898-4169-884A-16DB55284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28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0663-17A4-4231-ADD2-F7937409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74C5C-7898-4169-884A-16DB55284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die is rolled 20 times. If you lands on a 6 you score a point, if you get 5 points you win. </a:t>
                </a:r>
              </a:p>
              <a:p>
                <a:endParaRPr lang="en-US" dirty="0"/>
              </a:p>
              <a:p>
                <a:r>
                  <a:rPr lang="en-US" dirty="0"/>
                  <a:t>What is the probability of getting exactly 5 points?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=5:20,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!5!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0.13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the probability of getting at least 5 points?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≥5:20,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20−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=0.231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74C5C-7898-4169-884A-16DB55284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37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1C58-9835-47D3-912E-D6D8BA7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100yr Flood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1740-29DD-4715-A4CD-9E0D6BA4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You’re told that your city experiences a massive flood from time to time. They refer to it as the 100-year flood. The chance of getting one of these floods is approximately 0.01 per year. </a:t>
            </a:r>
          </a:p>
          <a:p>
            <a:endParaRPr lang="en-US" dirty="0"/>
          </a:p>
          <a:p>
            <a:r>
              <a:rPr lang="en-US" dirty="0"/>
              <a:t>What is the likelihood of getting exactly one of these floods in the next 30 years?</a:t>
            </a:r>
          </a:p>
        </p:txBody>
      </p:sp>
    </p:spTree>
    <p:extLst>
      <p:ext uri="{BB962C8B-B14F-4D97-AF65-F5344CB8AC3E}">
        <p14:creationId xmlns:p14="http://schemas.microsoft.com/office/powerpoint/2010/main" val="354400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1C58-9835-47D3-912E-D6D8BA7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100yr Flood Example</a:t>
            </a:r>
          </a:p>
        </p:txBody>
      </p:sp>
      <p:pic>
        <p:nvPicPr>
          <p:cNvPr id="6" name="Picture 2" descr="https://espnfivethirtyeight.files.wordpress.com/2017/08/homes.jpg?w=575&amp;h=383&amp;quality=90&amp;strip=info">
            <a:extLst>
              <a:ext uri="{FF2B5EF4-FFF2-40B4-BE49-F238E27FC236}">
                <a16:creationId xmlns:a16="http://schemas.microsoft.com/office/drawing/2014/main" id="{AB996E1E-5999-47EC-95AA-ECEC39C7E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01" y="1497467"/>
            <a:ext cx="8047797" cy="53605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29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1C58-9835-47D3-912E-D6D8BA7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100yr Flood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31740-29DD-4715-A4CD-9E0D6BA45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31740-29DD-4715-A4CD-9E0D6BA45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56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1C58-9835-47D3-912E-D6D8BA7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100yr Flood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31740-29DD-4715-A4CD-9E0D6BA45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0.747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31740-29DD-4715-A4CD-9E0D6BA45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52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1C58-9835-47D3-912E-D6D8BA7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100yr Flood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31740-29DD-4715-A4CD-9E0D6BA45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0.747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0.747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31740-29DD-4715-A4CD-9E0D6BA45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82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1C58-9835-47D3-912E-D6D8BA7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100yr Flood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31740-29DD-4715-A4CD-9E0D6BA45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0.747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0.747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0.2241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31740-29DD-4715-A4CD-9E0D6BA45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169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381A-E9C0-4B14-ADD7-59A259AD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D081F6-61E7-4057-A32B-8E155F4057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i="0" dirty="0">
                    <a:solidFill>
                      <a:srgbClr val="2E2E2E"/>
                    </a:solidFill>
                    <a:effectLst/>
                    <a:latin typeface="NexusSans"/>
                  </a:rPr>
                  <a:t>The Poisson distribution is </a:t>
                </a:r>
                <a:r>
                  <a:rPr lang="en-US" b="0" i="0" dirty="0">
                    <a:effectLst/>
                    <a:latin typeface="NexusSans"/>
                  </a:rPr>
                  <a:t>a discrete distribution </a:t>
                </a:r>
                <a:r>
                  <a:rPr lang="en-US" b="0" i="0" dirty="0">
                    <a:solidFill>
                      <a:srgbClr val="2E2E2E"/>
                    </a:solidFill>
                    <a:effectLst/>
                    <a:latin typeface="NexusSans"/>
                  </a:rPr>
                  <a:t>that measures the probability of a given number of events happening in a specified time period.</a:t>
                </a:r>
              </a:p>
              <a:p>
                <a:endParaRPr lang="en-US" dirty="0">
                  <a:solidFill>
                    <a:srgbClr val="111111"/>
                  </a:solidFill>
                  <a:latin typeface="SourceSansPro"/>
                </a:endParaRPr>
              </a:p>
              <a:p>
                <a:r>
                  <a:rPr lang="en-US" dirty="0">
                    <a:solidFill>
                      <a:srgbClr val="111111"/>
                    </a:solidFill>
                    <a:latin typeface="SourceSansPro"/>
                  </a:rPr>
                  <a:t>As mentioned, this distribution is much more suited to discrete events. </a:t>
                </a:r>
              </a:p>
              <a:p>
                <a:endParaRPr lang="en-US" dirty="0">
                  <a:solidFill>
                    <a:srgbClr val="111111"/>
                  </a:solidFill>
                  <a:latin typeface="SourceSansPro"/>
                </a:endParaRPr>
              </a:p>
              <a:p>
                <a:r>
                  <a:rPr lang="en-US" b="0" i="0" dirty="0">
                    <a:solidFill>
                      <a:srgbClr val="111111"/>
                    </a:solidFill>
                    <a:effectLst/>
                    <a:latin typeface="SourceSansPro"/>
                  </a:rPr>
                  <a:t>The key components of this distribution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="0" i="0" dirty="0">
                    <a:solidFill>
                      <a:srgbClr val="111111"/>
                    </a:solidFill>
                    <a:effectLst/>
                    <a:latin typeface="SourceSansPro"/>
                  </a:rPr>
                  <a:t> - average occurrences in a set time period. </a:t>
                </a:r>
              </a:p>
              <a:p>
                <a:pPr lvl="1"/>
                <a:r>
                  <a:rPr lang="en-US" dirty="0">
                    <a:solidFill>
                      <a:srgbClr val="111111"/>
                    </a:solidFill>
                    <a:latin typeface="SourceSansPro"/>
                  </a:rPr>
                  <a:t>k - Number of occurrences in question.</a:t>
                </a:r>
                <a:endParaRPr lang="en-US" b="0" i="0" dirty="0">
                  <a:solidFill>
                    <a:srgbClr val="111111"/>
                  </a:solidFill>
                  <a:effectLst/>
                  <a:latin typeface="SourceSansPro"/>
                </a:endParaRPr>
              </a:p>
              <a:p>
                <a:pPr lvl="1"/>
                <a:endParaRPr lang="en-US" b="0" i="0" dirty="0">
                  <a:solidFill>
                    <a:srgbClr val="2E2E2E"/>
                  </a:solidFill>
                  <a:effectLst/>
                  <a:latin typeface="NexusSan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D081F6-61E7-4057-A32B-8E155F405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953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5CC0-0C8B-4CE9-AB4E-90C7F34E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0424A-1E09-4352-B6E3-524339237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0424A-1E09-4352-B6E3-524339237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6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381A-E9C0-4B14-ADD7-59A259AD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81F6-61E7-4057-A32B-8E155F40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binomial distribution is a type of distribution that has two possible outcomes. </a:t>
            </a:r>
          </a:p>
          <a:p>
            <a:pPr lvl="1"/>
            <a:r>
              <a:rPr lang="en-US" dirty="0"/>
              <a:t>Success</a:t>
            </a:r>
          </a:p>
          <a:p>
            <a:pPr lvl="1"/>
            <a:r>
              <a:rPr lang="en-US" dirty="0"/>
              <a:t>Failure</a:t>
            </a:r>
          </a:p>
          <a:p>
            <a:pPr lvl="1"/>
            <a:endParaRPr lang="en-US" dirty="0"/>
          </a:p>
          <a:p>
            <a:r>
              <a:rPr lang="en-US" dirty="0"/>
              <a:t>Additionally, they must fit 3 criteria. </a:t>
            </a:r>
          </a:p>
          <a:p>
            <a:pPr lvl="1"/>
            <a:r>
              <a:rPr lang="en-US" dirty="0"/>
              <a:t>Number of observations is fixed.</a:t>
            </a:r>
          </a:p>
          <a:p>
            <a:pPr lvl="1"/>
            <a:r>
              <a:rPr lang="en-US" dirty="0"/>
              <a:t>Each observation is independent. </a:t>
            </a:r>
          </a:p>
          <a:p>
            <a:pPr lvl="1"/>
            <a:r>
              <a:rPr lang="en-US" dirty="0"/>
              <a:t>The probability of success is always the same</a:t>
            </a:r>
          </a:p>
        </p:txBody>
      </p:sp>
    </p:spTree>
    <p:extLst>
      <p:ext uri="{BB962C8B-B14F-4D97-AF65-F5344CB8AC3E}">
        <p14:creationId xmlns:p14="http://schemas.microsoft.com/office/powerpoint/2010/main" val="3683081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2C57-A3CD-4B80-B1F5-0DD5F012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EF43-17A0-4E52-A577-5F15CB47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For example, if the average number of people who buy cheeseburgers from a fast-food chain on a Friday night at a single restaurant location is 200, a Poisson distribution can answer questions such as, "What is the probability that more than 300 people will buy burgers?“</a:t>
            </a:r>
          </a:p>
          <a:p>
            <a:endParaRPr lang="en-US" dirty="0">
              <a:solidFill>
                <a:srgbClr val="111111"/>
              </a:solidFill>
              <a:latin typeface="SourceSansPro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Determining the probability of seeing some 2 black cats in one day.  </a:t>
            </a:r>
          </a:p>
          <a:p>
            <a:endParaRPr lang="en-US" dirty="0">
              <a:solidFill>
                <a:srgbClr val="111111"/>
              </a:solidFill>
              <a:latin typeface="SourceSansPro"/>
            </a:endParaRPr>
          </a:p>
          <a:p>
            <a:r>
              <a:rPr lang="en-US" dirty="0">
                <a:solidFill>
                  <a:srgbClr val="111111"/>
                </a:solidFill>
                <a:latin typeface="SourceSansPro"/>
              </a:rPr>
              <a:t>The likelihood of a volcano erupting in the next 10 years. </a:t>
            </a:r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97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9FF9-24F5-4C32-A7D3-E51D5D8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B076B-E77C-4052-B3E8-9B7D3199E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664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For example: If your house gets 3 thunderstorms on average every year. What is the likelihood of getting 4 storms next year.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4:3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4:3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81(0.49)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4:3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=0.168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B076B-E77C-4052-B3E8-9B7D3199E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66433"/>
              </a:xfrm>
              <a:blipFill>
                <a:blip r:embed="rId2"/>
                <a:stretch>
                  <a:fillRect l="-1043" t="-2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198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9FF9-24F5-4C32-A7D3-E51D5D8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B076B-E77C-4052-B3E8-9B7D3199E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664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= 3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B076B-E77C-4052-B3E8-9B7D3199E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66433"/>
              </a:xfrm>
              <a:blipFill>
                <a:blip r:embed="rId2"/>
                <a:stretch>
                  <a:fillRect l="-1217" t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E19A2A5B-EA12-4904-B324-41C631A0D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101" y="1579007"/>
            <a:ext cx="7369526" cy="521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64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1C58-9835-47D3-912E-D6D8BA7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100yr Flood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1740-29DD-4715-A4CD-9E0D6BA4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100-year flood example. The chance of getting one of these floods is approximately 0.01 per year. </a:t>
            </a:r>
          </a:p>
          <a:p>
            <a:endParaRPr lang="en-US" dirty="0"/>
          </a:p>
          <a:p>
            <a:r>
              <a:rPr lang="en-US" dirty="0"/>
              <a:t>How should we adjust this value to match the 30-year time frame?</a:t>
            </a:r>
          </a:p>
          <a:p>
            <a:endParaRPr lang="en-US" dirty="0"/>
          </a:p>
          <a:p>
            <a:r>
              <a:rPr lang="en-US" dirty="0"/>
              <a:t>What is the likelihood of getting exactly one of these floods in the next 30 years using the Poisson Distribution?</a:t>
            </a:r>
          </a:p>
        </p:txBody>
      </p:sp>
    </p:spTree>
    <p:extLst>
      <p:ext uri="{BB962C8B-B14F-4D97-AF65-F5344CB8AC3E}">
        <p14:creationId xmlns:p14="http://schemas.microsoft.com/office/powerpoint/2010/main" val="1614265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1EF5-CDC4-4F29-9EA5-A583E7D9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100yr Flood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52A84B-B88E-4385-8A47-18900A1825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1:0.3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−0.3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1:0.3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0.3 ∗0.74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1:0.3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=0.2222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52A84B-B88E-4385-8A47-18900A182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193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AEA6-46E3-4BFE-91E7-C334DC01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Hailstorm issues</a:t>
            </a:r>
          </a:p>
        </p:txBody>
      </p:sp>
      <p:pic>
        <p:nvPicPr>
          <p:cNvPr id="1026" name="Picture 2" descr="5 Steps to Take After a Hail Storm - Universal Roof &amp;amp; Contracting">
            <a:extLst>
              <a:ext uri="{FF2B5EF4-FFF2-40B4-BE49-F238E27FC236}">
                <a16:creationId xmlns:a16="http://schemas.microsoft.com/office/drawing/2014/main" id="{8A142843-F821-419A-8C03-E550BF1C6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31" y="1533871"/>
            <a:ext cx="7770467" cy="517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688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A583-CC45-4AF0-B2A2-9EDDA40F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Hail Data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779D30-F9F1-41B5-8F71-17D7B5F373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data from the NOAA, what is the likelihood of a damaging hailstorm (hail &gt; 1”) hitting Colorado this year? </a:t>
                </a:r>
              </a:p>
              <a:p>
                <a:r>
                  <a:rPr lang="en-US" dirty="0"/>
                  <a:t>This data indicates a likelihood of 1 hailstorm of this caliber at 0.08 per year.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1:0.08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0.08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−0.08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1:0.08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=0.073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779D30-F9F1-41B5-8F71-17D7B5F373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412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A583-CC45-4AF0-B2A2-9EDDA40F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Hail Data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9D30-F9F1-41B5-8F71-17D7B5F37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at least 1 hailstorm?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14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6017-87C4-4E8C-BCEF-01830AB3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Hail Data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FCFB0-1C2A-4431-8DB9-2DC066657A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about at least 1 hailstorm?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0:0.08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0.08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−0.08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0:0.08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=0.92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1−0.92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=0.08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FCFB0-1C2A-4431-8DB9-2DC066657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295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3C3-2BEE-4EE6-89CB-80A54573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Hail Data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7027-1A03-41B3-8AED-92D8CF5C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at least 1 storm in 30 years?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D336DF-7CCE-4B0B-A020-BDCE30D3E9FB}"/>
                  </a:ext>
                </a:extLst>
              </p:cNvPr>
              <p:cNvSpPr txBox="1"/>
              <p:nvPr/>
            </p:nvSpPr>
            <p:spPr>
              <a:xfrm>
                <a:off x="1785631" y="2583317"/>
                <a:ext cx="8115790" cy="3050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0: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2.4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0:0.08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0.09</m:t>
                      </m:r>
                    </m:oMath>
                  </m:oMathPara>
                </a14:m>
                <a:endParaRPr lang="en-US" sz="3200" b="0" dirty="0"/>
              </a:p>
              <a:p>
                <a:pPr marL="0" indent="0">
                  <a:buNone/>
                </a:pPr>
                <a:endParaRPr lang="en-US" sz="3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1−0.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09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.91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D336DF-7CCE-4B0B-A020-BDCE30D3E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631" y="2583317"/>
                <a:ext cx="8115790" cy="30502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88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40CE-9ED2-4999-B880-C5C7CAB3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4EBD1-CCE2-49FD-A45C-C4DFB304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 put another way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 lvl="1"/>
                <a:r>
                  <a:rPr lang="en-US" dirty="0"/>
                  <a:t>x is the number of successes</a:t>
                </a:r>
              </a:p>
              <a:p>
                <a:pPr lvl="1"/>
                <a:r>
                  <a:rPr lang="en-US" dirty="0"/>
                  <a:t>N is the number of trials</a:t>
                </a:r>
              </a:p>
              <a:p>
                <a:pPr lvl="1"/>
                <a:r>
                  <a:rPr lang="en-US" dirty="0"/>
                  <a:t>P is the probability of success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4EBD1-CCE2-49FD-A45C-C4DFB304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492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381A-E9C0-4B14-ADD7-59A259AD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or 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81F6-61E7-4057-A32B-8E155F40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Normal distribution, also known as the Gaussian distribution, is a </a:t>
            </a:r>
            <a:r>
              <a:rPr lang="en-US" b="0" i="0" dirty="0">
                <a:effectLst/>
                <a:latin typeface="SourceSansPro"/>
              </a:rPr>
              <a:t>probability distribution 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that is symmetric about the mean.</a:t>
            </a:r>
          </a:p>
          <a:p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  <a:p>
            <a:r>
              <a:rPr lang="en-US" dirty="0">
                <a:solidFill>
                  <a:srgbClr val="111111"/>
                </a:solidFill>
                <a:latin typeface="SourceSansPro"/>
              </a:rPr>
              <a:t>Also known as the Bell curve. </a:t>
            </a:r>
          </a:p>
          <a:p>
            <a:endParaRPr lang="en-US" dirty="0">
              <a:solidFill>
                <a:srgbClr val="111111"/>
              </a:solidFill>
              <a:latin typeface="SourceSansPro"/>
            </a:endParaRPr>
          </a:p>
          <a:p>
            <a:r>
              <a:rPr lang="en-US" dirty="0">
                <a:solidFill>
                  <a:srgbClr val="111111"/>
                </a:solidFill>
                <a:latin typeface="SourceSansPro"/>
              </a:rPr>
              <a:t>There are two key components to the normal distribution.</a:t>
            </a:r>
          </a:p>
          <a:p>
            <a:pPr lvl="1"/>
            <a:r>
              <a:rPr lang="en-US" dirty="0">
                <a:solidFill>
                  <a:srgbClr val="111111"/>
                </a:solidFill>
                <a:latin typeface="SourceSansPro"/>
              </a:rPr>
              <a:t>Mean</a:t>
            </a:r>
          </a:p>
          <a:p>
            <a:pPr lvl="1"/>
            <a:r>
              <a:rPr lang="en-US" dirty="0">
                <a:solidFill>
                  <a:srgbClr val="111111"/>
                </a:solidFill>
                <a:latin typeface="SourceSansPro"/>
              </a:rPr>
              <a:t>Variance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33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02E4-4B43-46D9-92C9-E87B19E3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</a:t>
            </a:r>
            <a:r>
              <a:rPr lang="en-US" dirty="0" err="1"/>
              <a:t>Distrubtion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EF126-A8ED-49D3-8F76-B4E902F57A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EF126-A8ED-49D3-8F76-B4E902F57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658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DAAD-6148-4301-B1B6-6755B780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F4A8ED50-35E4-4B0F-B82E-ADEC5607F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28" y="1530530"/>
            <a:ext cx="7970872" cy="5327470"/>
          </a:xfrm>
        </p:spPr>
      </p:pic>
    </p:spTree>
    <p:extLst>
      <p:ext uri="{BB962C8B-B14F-4D97-AF65-F5344CB8AC3E}">
        <p14:creationId xmlns:p14="http://schemas.microsoft.com/office/powerpoint/2010/main" val="3245383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4BF7-95A5-40D9-9468-45A82FFD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0115284-272D-447B-BF8D-7AE3090B7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82" y="1524771"/>
            <a:ext cx="8032106" cy="5368397"/>
          </a:xfrm>
        </p:spPr>
      </p:pic>
    </p:spTree>
    <p:extLst>
      <p:ext uri="{BB962C8B-B14F-4D97-AF65-F5344CB8AC3E}">
        <p14:creationId xmlns:p14="http://schemas.microsoft.com/office/powerpoint/2010/main" val="214157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AF0D-8291-48BE-999E-CB1875A8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Campus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AD0F-41D6-4524-95D4-ED60D6B6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health and wellness center on campus records the height of all students that go there. They record the average height on campus to be 5’6” with a standard deviation of 5”. </a:t>
            </a:r>
          </a:p>
          <a:p>
            <a:endParaRPr lang="en-US" dirty="0"/>
          </a:p>
          <a:p>
            <a:r>
              <a:rPr lang="en-US" dirty="0"/>
              <a:t>What is the probability of running into a 5’2” person on campus?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50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78AA-6517-40ED-9FD0-71C448E9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Campus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4091E5-E3D6-4CF5-A964-2A371B613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62−66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=0.094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4091E5-E3D6-4CF5-A964-2A371B613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046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C8DF-E8A5-44A1-A861-504B4097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Specification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2741-9502-4FC4-A1EB-2929CC13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probability of finding an out of spec item?</a:t>
            </a:r>
          </a:p>
          <a:p>
            <a:r>
              <a:rPr lang="en-US" dirty="0"/>
              <a:t>You are told that a machine shop can craft a cylinder you need. While the mean diameter of the cylinders will match the specifications (100mm), you are warned there is a standard deviation in diameter of 1mm. </a:t>
            </a:r>
          </a:p>
          <a:p>
            <a:r>
              <a:rPr lang="en-US" dirty="0"/>
              <a:t>If you can’t use anything greater than 1.2mm away from your specified mean, what percent of the machined parts can you use?</a:t>
            </a:r>
          </a:p>
        </p:txBody>
      </p:sp>
    </p:spTree>
    <p:extLst>
      <p:ext uri="{BB962C8B-B14F-4D97-AF65-F5344CB8AC3E}">
        <p14:creationId xmlns:p14="http://schemas.microsoft.com/office/powerpoint/2010/main" val="3341024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868B-606C-4E40-8686-07ACF498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Specification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48B4-88FF-4F63-A85A-E05EB176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accomplish this, we need to do something extra. We want all sizes between 98.8mm and 101.2mm.</a:t>
            </a:r>
          </a:p>
          <a:p>
            <a:endParaRPr lang="en-US" dirty="0"/>
          </a:p>
          <a:p>
            <a:r>
              <a:rPr lang="en-US" dirty="0"/>
              <a:t>How could we accomplish this? </a:t>
            </a:r>
          </a:p>
        </p:txBody>
      </p:sp>
    </p:spTree>
    <p:extLst>
      <p:ext uri="{BB962C8B-B14F-4D97-AF65-F5344CB8AC3E}">
        <p14:creationId xmlns:p14="http://schemas.microsoft.com/office/powerpoint/2010/main" val="2522584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B35F-4045-4542-B297-40D382B7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Specification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EC98D-1EFC-4710-AED7-83B7033DA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98.8&lt;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&lt;101.2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&lt;101.2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&lt;98.8</m:t>
                          </m:r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&lt;101.2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101.2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&lt;98.8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98.8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98.8&lt;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&lt;101.2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0.8849</m:t>
                      </m:r>
                      <m:r>
                        <m:rPr>
                          <m:nor/>
                        </m:rPr>
                        <a:rPr lang="en-US" i="0" smtClean="0"/>
                        <m:t>−</m:t>
                      </m:r>
                      <m:r>
                        <m:rPr>
                          <m:nor/>
                        </m:rPr>
                        <a:rPr lang="en-US"/>
                        <m:t>0.115</m:t>
                      </m:r>
                      <m:r>
                        <m:rPr>
                          <m:nor/>
                        </m:rPr>
                        <a:rPr lang="en-US" b="0" i="0" smtClean="0"/>
                        <m:t>1=0.7698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EC98D-1EFC-4710-AED7-83B7033DA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01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FE52-315E-4188-BF48-061BFD4D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E487-C021-4093-8137-9852613C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survey in which 1000 participants are asked if they like chocolate. </a:t>
            </a:r>
          </a:p>
          <a:p>
            <a:r>
              <a:rPr lang="en-US" dirty="0"/>
              <a:t>Recording the status of check engine lights for every car that enters your auto repair shop. </a:t>
            </a:r>
          </a:p>
          <a:p>
            <a:r>
              <a:rPr lang="en-US" dirty="0"/>
              <a:t>The number of cats in windows on your walk to work. </a:t>
            </a:r>
          </a:p>
          <a:p>
            <a:r>
              <a:rPr lang="en-US" dirty="0"/>
              <a:t>A carnival game using 6 darts to pop one of 20 darts. 10 successes, and 10 failures.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DCFC-5E08-4B4F-BF93-9D3454A3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 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316C979E-819F-4D16-8C2B-341DED830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86" y="1341456"/>
            <a:ext cx="8208660" cy="5486400"/>
          </a:xfrm>
        </p:spPr>
      </p:pic>
    </p:spTree>
    <p:extLst>
      <p:ext uri="{BB962C8B-B14F-4D97-AF65-F5344CB8AC3E}">
        <p14:creationId xmlns:p14="http://schemas.microsoft.com/office/powerpoint/2010/main" val="256794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C064-7CFB-4A0E-86BB-516A9BFA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28FF203-40AA-4C62-8BF4-25E25C033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36" y="1353062"/>
            <a:ext cx="8208661" cy="5486400"/>
          </a:xfrm>
        </p:spPr>
      </p:pic>
    </p:spTree>
    <p:extLst>
      <p:ext uri="{BB962C8B-B14F-4D97-AF65-F5344CB8AC3E}">
        <p14:creationId xmlns:p14="http://schemas.microsoft.com/office/powerpoint/2010/main" val="126546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0663-17A4-4231-ADD2-F7937409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74C5C-7898-4169-884A-16DB55284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die is rolled 20 times. If you lands on a 6 you score a point, if you get 10 points you win. </a:t>
            </a:r>
          </a:p>
          <a:p>
            <a:endParaRPr lang="en-US" dirty="0"/>
          </a:p>
          <a:p>
            <a:r>
              <a:rPr lang="en-US" dirty="0"/>
              <a:t>What is the probability of getting exactly 10 points?</a:t>
            </a:r>
          </a:p>
          <a:p>
            <a:endParaRPr lang="en-US" dirty="0"/>
          </a:p>
          <a:p>
            <a:r>
              <a:rPr lang="en-US" dirty="0"/>
              <a:t>What is the probability of getting at least 10 points? </a:t>
            </a:r>
          </a:p>
        </p:txBody>
      </p:sp>
    </p:spTree>
    <p:extLst>
      <p:ext uri="{BB962C8B-B14F-4D97-AF65-F5344CB8AC3E}">
        <p14:creationId xmlns:p14="http://schemas.microsoft.com/office/powerpoint/2010/main" val="49882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0663-17A4-4231-ADD2-F7937409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74C5C-7898-4169-884A-16DB55284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die is rolled 20 times. If you lands on a 6 you score a point, if you get 10 points you win. </a:t>
                </a:r>
              </a:p>
              <a:p>
                <a:endParaRPr lang="en-US" dirty="0"/>
              </a:p>
              <a:p>
                <a:r>
                  <a:rPr lang="en-US" dirty="0"/>
                  <a:t>What is the probability of getting exactly 10 points?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20−10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!10!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74C5C-7898-4169-884A-16DB55284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67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0663-17A4-4231-ADD2-F7937409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74C5C-7898-4169-884A-16DB55284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die is rolled 20 times. If you lands on a 6 you score a point, if you get 10 points you win. </a:t>
                </a:r>
              </a:p>
              <a:p>
                <a:endParaRPr lang="en-US" dirty="0"/>
              </a:p>
              <a:p>
                <a:r>
                  <a:rPr lang="en-US" dirty="0"/>
                  <a:t>What is the probability of getting exactly 10 points?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20−10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!10!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74C5C-7898-4169-884A-16DB55284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85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1211</Words>
  <Application>Microsoft Office PowerPoint</Application>
  <PresentationFormat>Widescreen</PresentationFormat>
  <Paragraphs>193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NexusSans</vt:lpstr>
      <vt:lpstr>SourceSansPro</vt:lpstr>
      <vt:lpstr>Office Theme</vt:lpstr>
      <vt:lpstr>Distribution Examples</vt:lpstr>
      <vt:lpstr>Binomial Distribution</vt:lpstr>
      <vt:lpstr>Binomial Distribution</vt:lpstr>
      <vt:lpstr>Binomial Distributions</vt:lpstr>
      <vt:lpstr>Binomial Distribution </vt:lpstr>
      <vt:lpstr>Binomial Distribution</vt:lpstr>
      <vt:lpstr>Examples</vt:lpstr>
      <vt:lpstr>Examples</vt:lpstr>
      <vt:lpstr>Examples</vt:lpstr>
      <vt:lpstr>Examples</vt:lpstr>
      <vt:lpstr>Examples</vt:lpstr>
      <vt:lpstr>100yr Flood Example</vt:lpstr>
      <vt:lpstr>100yr Flood Example</vt:lpstr>
      <vt:lpstr>100yr Flood Example</vt:lpstr>
      <vt:lpstr>100yr Flood Example</vt:lpstr>
      <vt:lpstr>100yr Flood Example</vt:lpstr>
      <vt:lpstr>100yr Flood Example</vt:lpstr>
      <vt:lpstr>Poisson Distribution</vt:lpstr>
      <vt:lpstr>Poisson Distribution</vt:lpstr>
      <vt:lpstr>Poisson Distribution</vt:lpstr>
      <vt:lpstr>Poisson Distribution</vt:lpstr>
      <vt:lpstr>Poisson Distribution</vt:lpstr>
      <vt:lpstr>100yr Flood Example</vt:lpstr>
      <vt:lpstr>100yr Flood Example</vt:lpstr>
      <vt:lpstr>Hailstorm issues</vt:lpstr>
      <vt:lpstr>Hail Data Example</vt:lpstr>
      <vt:lpstr>Hail Data Example</vt:lpstr>
      <vt:lpstr>Hail Data Example</vt:lpstr>
      <vt:lpstr>Hail Data Example</vt:lpstr>
      <vt:lpstr>Gaussian or Normal Distribution</vt:lpstr>
      <vt:lpstr>Gaussian Distrubtion</vt:lpstr>
      <vt:lpstr>Gaussian Distribution</vt:lpstr>
      <vt:lpstr>Gaussian Distribution</vt:lpstr>
      <vt:lpstr>Campus Example</vt:lpstr>
      <vt:lpstr>Campus Example</vt:lpstr>
      <vt:lpstr>Item Specification example</vt:lpstr>
      <vt:lpstr>Item Specification example</vt:lpstr>
      <vt:lpstr>Item Specification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 Examples</dc:title>
  <dc:creator>Robert Flanagan</dc:creator>
  <cp:lastModifiedBy>Robert Flanagan</cp:lastModifiedBy>
  <cp:revision>4</cp:revision>
  <dcterms:created xsi:type="dcterms:W3CDTF">2021-10-06T21:23:13Z</dcterms:created>
  <dcterms:modified xsi:type="dcterms:W3CDTF">2021-10-08T19:21:42Z</dcterms:modified>
</cp:coreProperties>
</file>