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5pPr>
            <a:lvl6pPr indent="-30861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6pPr>
            <a:lvl7pPr indent="-30861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7pPr>
            <a:lvl8pPr indent="-30860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8pPr>
            <a:lvl9pPr indent="-30860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◆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1B1B1"/>
            </a:gs>
          </a:gsLst>
          <a:lin ang="54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4716462" y="5345112"/>
            <a:ext cx="4427537" cy="1512887"/>
            <a:chOff x="2971" y="3367"/>
            <a:chExt cx="2789" cy="953"/>
          </a:xfrm>
        </p:grpSpPr>
        <p:sp>
          <p:nvSpPr>
            <p:cNvPr id="25" name="Google Shape;25;p4"/>
            <p:cNvSpPr/>
            <p:nvPr/>
          </p:nvSpPr>
          <p:spPr>
            <a:xfrm>
              <a:off x="2971" y="3367"/>
              <a:ext cx="2789" cy="953"/>
            </a:xfrm>
            <a:custGeom>
              <a:rect b="b" l="l" r="r" t="t"/>
              <a:pathLst>
                <a:path extrusionOk="0" h="953" w="2780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4602" y="4014"/>
              <a:ext cx="12" cy="18"/>
            </a:xfrm>
            <a:custGeom>
              <a:rect b="b" l="l" r="r" t="t"/>
              <a:pathLst>
                <a:path extrusionOk="0" h="18" w="12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596" y="3996"/>
              <a:ext cx="6" cy="18"/>
            </a:xfrm>
            <a:custGeom>
              <a:rect b="b" l="l" r="r" t="t"/>
              <a:pathLst>
                <a:path extrusionOk="0" h="18" w="6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180" y="3577"/>
              <a:ext cx="304" cy="741"/>
            </a:xfrm>
            <a:custGeom>
              <a:rect b="b" l="l" r="r" t="t"/>
              <a:pathLst>
                <a:path extrusionOk="0" h="741" w="304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918" y="3553"/>
              <a:ext cx="314" cy="767"/>
            </a:xfrm>
            <a:custGeom>
              <a:rect b="b" l="l" r="r" t="t"/>
              <a:pathLst>
                <a:path extrusionOk="0" h="767" w="314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700" y="3697"/>
              <a:ext cx="275" cy="623"/>
            </a:xfrm>
            <a:custGeom>
              <a:rect b="b" l="l" r="r" t="t"/>
              <a:pathLst>
                <a:path extrusionOk="0" h="623" w="275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522" y="3709"/>
              <a:ext cx="213" cy="611"/>
            </a:xfrm>
            <a:custGeom>
              <a:rect b="b" l="l" r="r" t="t"/>
              <a:pathLst>
                <a:path extrusionOk="0" h="611" w="213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292" y="3936"/>
              <a:ext cx="167" cy="384"/>
            </a:xfrm>
            <a:custGeom>
              <a:rect b="b" l="l" r="r" t="t"/>
              <a:pathLst>
                <a:path extrusionOk="0" h="384" w="167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100" y="4020"/>
              <a:ext cx="166" cy="300"/>
            </a:xfrm>
            <a:custGeom>
              <a:rect b="b" l="l" r="r" t="t"/>
              <a:pathLst>
                <a:path extrusionOk="0" h="300" w="166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910" y="4038"/>
              <a:ext cx="237" cy="282"/>
            </a:xfrm>
            <a:custGeom>
              <a:rect b="b" l="l" r="r" t="t"/>
              <a:pathLst>
                <a:path extrusionOk="0" h="282" w="237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674" y="4086"/>
              <a:ext cx="196" cy="234"/>
            </a:xfrm>
            <a:custGeom>
              <a:rect b="b" l="l" r="r" t="t"/>
              <a:pathLst>
                <a:path extrusionOk="0" h="234" w="196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476" y="4068"/>
              <a:ext cx="190" cy="252"/>
            </a:xfrm>
            <a:custGeom>
              <a:rect b="b" l="l" r="r" t="t"/>
              <a:pathLst>
                <a:path extrusionOk="0" h="252" w="190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170" y="4188"/>
              <a:ext cx="230" cy="132"/>
            </a:xfrm>
            <a:custGeom>
              <a:rect b="b" l="l" r="r" t="t"/>
              <a:pathLst>
                <a:path extrusionOk="0" h="132" w="230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044" y="4218"/>
              <a:ext cx="89" cy="102"/>
            </a:xfrm>
            <a:custGeom>
              <a:rect b="b" l="l" r="r" t="t"/>
              <a:pathLst>
                <a:path extrusionOk="0" h="102" w="89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482" y="3367"/>
              <a:ext cx="278" cy="953"/>
            </a:xfrm>
            <a:custGeom>
              <a:rect b="b" l="l" r="r" t="t"/>
              <a:pathLst>
                <a:path extrusionOk="0" h="953" w="278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009292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◆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0.jpg"/><Relationship Id="rId11" Type="http://schemas.openxmlformats.org/officeDocument/2006/relationships/image" Target="../media/image20.jpg"/><Relationship Id="rId10" Type="http://schemas.openxmlformats.org/officeDocument/2006/relationships/image" Target="../media/image8.jpg"/><Relationship Id="rId9" Type="http://schemas.openxmlformats.org/officeDocument/2006/relationships/image" Target="../media/image28.jpg"/><Relationship Id="rId5" Type="http://schemas.openxmlformats.org/officeDocument/2006/relationships/image" Target="../media/image15.jpg"/><Relationship Id="rId6" Type="http://schemas.openxmlformats.org/officeDocument/2006/relationships/image" Target="../media/image29.jpg"/><Relationship Id="rId7" Type="http://schemas.openxmlformats.org/officeDocument/2006/relationships/image" Target="../media/image6.jpg"/><Relationship Id="rId8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9.jp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10" Type="http://schemas.openxmlformats.org/officeDocument/2006/relationships/image" Target="../media/image20.jpg"/><Relationship Id="rId9" Type="http://schemas.openxmlformats.org/officeDocument/2006/relationships/image" Target="../media/image33.jpg"/><Relationship Id="rId5" Type="http://schemas.openxmlformats.org/officeDocument/2006/relationships/image" Target="../media/image12.jpg"/><Relationship Id="rId6" Type="http://schemas.openxmlformats.org/officeDocument/2006/relationships/image" Target="../media/image23.jpg"/><Relationship Id="rId7" Type="http://schemas.openxmlformats.org/officeDocument/2006/relationships/image" Target="../media/image25.jpg"/><Relationship Id="rId8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Параллельность </a:t>
            </a:r>
            <a:br>
              <a:rPr b="1" i="0" lang="en-US" sz="5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и перпендикулярность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250825" y="1844675"/>
            <a:ext cx="2232025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II способ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260350"/>
            <a:ext cx="2681287" cy="129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675" y="260350"/>
            <a:ext cx="2652712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7675" y="1700212"/>
            <a:ext cx="26638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87675" y="3284537"/>
            <a:ext cx="265271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7675" y="4797425"/>
            <a:ext cx="2609850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9">
            <a:alphaModFix/>
          </a:blip>
          <a:srcRect b="0" l="0" r="1466" t="0"/>
          <a:stretch/>
        </p:blipFill>
        <p:spPr>
          <a:xfrm>
            <a:off x="5867400" y="260350"/>
            <a:ext cx="30257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27762" y="2060575"/>
            <a:ext cx="2519362" cy="43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5287" y="2636837"/>
            <a:ext cx="1873250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68312" y="1158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Проведение перпендикуляра к прямой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051050" y="765175"/>
            <a:ext cx="709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Пусть проведена прямая ℓ и дана точка А вне этой прямой.</a:t>
            </a:r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0" y="981075"/>
            <a:ext cx="2047875" cy="1521460"/>
            <a:chOff x="2890" y="9562"/>
            <a:chExt cx="3225" cy="2396"/>
          </a:xfrm>
        </p:grpSpPr>
        <p:pic>
          <p:nvPicPr>
            <p:cNvPr id="171" name="Google Shape;17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0" y="9562"/>
              <a:ext cx="3225" cy="1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6"/>
            <p:cNvSpPr txBox="1"/>
            <p:nvPr/>
          </p:nvSpPr>
          <p:spPr>
            <a:xfrm>
              <a:off x="4340" y="11703"/>
              <a:ext cx="739" cy="25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Рис.7 </a:t>
              </a:r>
              <a:endParaRPr/>
            </a:p>
          </p:txBody>
        </p:sp>
      </p:grpSp>
      <p:sp>
        <p:nvSpPr>
          <p:cNvPr id="173" name="Google Shape;173;p16"/>
          <p:cNvSpPr txBox="1"/>
          <p:nvPr/>
        </p:nvSpPr>
        <p:spPr>
          <a:xfrm>
            <a:off x="107950" y="1125537"/>
            <a:ext cx="903605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Для построения перпендикуляра достаточно с помощью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циркуля провести через А две произвольные окружности с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центрами на прямой ℓ (рис.7).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  Вторая точка пересечения этих окружностей (точка А</a:t>
            </a:r>
            <a:r>
              <a:rPr b="1" baseline="3000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  и даст нам вторую точку на перпендикуляре.</a:t>
            </a:r>
            <a:endParaRPr b="1" i="0" sz="2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Подумайте, как провести перпендикуляр (с помощью циркуля и линейки), если точка А лежит на прямой ℓ…</a:t>
            </a:r>
            <a:endParaRPr/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150" y="3644900"/>
            <a:ext cx="70564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4932362" y="3213100"/>
            <a:ext cx="2792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Поэтапное построение</a:t>
            </a: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50" y="3644900"/>
            <a:ext cx="1727200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79387" y="260350"/>
            <a:ext cx="8604250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Следует запомнить еще одно важное свойство перпендикуляра.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— точка на прямой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ℓ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а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— точка пересечения перпендикулярных прямых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ℓ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(рис. 8), то,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отрезок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АВ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есть кратчайшее расстояние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от точки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до прямой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>
            <a:off x="5364162" y="5157787"/>
            <a:ext cx="3240087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6372225" y="3284537"/>
            <a:ext cx="0" cy="2879725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6372225" y="4076700"/>
            <a:ext cx="0" cy="1079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17"/>
          <p:cNvSpPr txBox="1"/>
          <p:nvPr/>
        </p:nvSpPr>
        <p:spPr>
          <a:xfrm>
            <a:off x="6443662" y="3213100"/>
            <a:ext cx="295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ℓ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8367712" y="4745037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6084887" y="3716337"/>
            <a:ext cx="558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☻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5867400" y="3716337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5940425" y="4652962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90" name="Google Shape;190;p17"/>
          <p:cNvCxnSpPr/>
          <p:nvPr/>
        </p:nvCxnSpPr>
        <p:spPr>
          <a:xfrm>
            <a:off x="6372225" y="4868862"/>
            <a:ext cx="287337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6659562" y="4868862"/>
            <a:ext cx="0" cy="28892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2" name="Google Shape;192;p17"/>
          <p:cNvSpPr txBox="1"/>
          <p:nvPr/>
        </p:nvSpPr>
        <p:spPr>
          <a:xfrm>
            <a:off x="7000875" y="5392737"/>
            <a:ext cx="858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Рис. 8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250825" y="3644900"/>
            <a:ext cx="5545137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Итак,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если мы хотим из точки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по кратчайшему пути</a:t>
            </a:r>
            <a:r>
              <a:rPr b="1" i="0" lang="en-US" sz="2800" u="non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 попасть на прямую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800" u="non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, то двигаться надо по перпендикуляру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к прямой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0" y="549275"/>
            <a:ext cx="91440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Мы все время говорили: «параллельные прямые», «перпендикулярные прямые».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Понятно, что на практике мы имеем дело не с прямыми, а лишь с их частями — отрезками, лежащими на этих прямых.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Отрезки, лежащие на параллельных прямых, также называются ПАРАЛЛЕЛЬНЫМИ, а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на перпендикулярных - ПЕРПЕНДИКУЛЯРНЫМИ.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250825" y="188912"/>
            <a:ext cx="8229600" cy="216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Среди ребер куба можно указать пары параллельных и перпендикулярных ребер.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На рисунке 9 изображен куб.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762" y="1341437"/>
            <a:ext cx="2582862" cy="2493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7019925" y="3500437"/>
            <a:ext cx="730250" cy="3968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9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8172450" y="2565400"/>
            <a:ext cx="441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179387" y="2420937"/>
            <a:ext cx="5903912" cy="222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Три четверки его ребер параллельны между собой.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Вот одна из них: АВ || DC || АХВХ || DXCX.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1. Назовите еще две четверки параллельных между собой ребер куба.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274637" y="4941887"/>
            <a:ext cx="772477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Ребро АА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перпендикулярно ребрам АВ, А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, AD и A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Угол между ребром АА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и каждым из этих ребер равен 90°.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2. Назовите ребра, перпендикулярные: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а) ребру СС</a:t>
            </a:r>
            <a:r>
              <a:rPr b="1" baseline="-25000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; б) ребру DC.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0" y="188912"/>
            <a:ext cx="8964612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Ребра АА</a:t>
            </a:r>
            <a:r>
              <a:rPr b="1" baseline="-2500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ВВ</a:t>
            </a:r>
            <a:r>
              <a:rPr b="1" baseline="-2500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куба лежат в одной плоскости — в плоскости передней грани;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 этой же плоскости лежат и плоскости передней грани;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 этой же плоскости лежат и ребра А</a:t>
            </a:r>
            <a:r>
              <a:rPr b="1" baseline="-2500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1" baseline="-2500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АВ.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2708275"/>
            <a:ext cx="3560762" cy="38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1476375" y="6165850"/>
            <a:ext cx="739775" cy="4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9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3059112" y="4652962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4067175" y="2708275"/>
            <a:ext cx="482441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Через ребра АА</a:t>
            </a:r>
            <a:r>
              <a:rPr b="1" baseline="-25000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и СС</a:t>
            </a:r>
            <a:r>
              <a:rPr b="1" baseline="-25000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также можно провести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плоскость — АА</a:t>
            </a:r>
            <a:r>
              <a:rPr b="1" baseline="-25000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="1" baseline="-25000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(диагональное сечение куба). </a:t>
            </a:r>
            <a:endParaRPr/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637" y="4365625"/>
            <a:ext cx="3168650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2771775" y="188912"/>
            <a:ext cx="6192837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А вот пара ребер АА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D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особенная.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Не существует плоскости, которая бы проходила через оба эти отрезка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(а также через прямые АА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D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Такие отрезки и прямые называются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СКРЕЩИВАЮЩИМИСЯ.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Какую бы плоскость мы ни провели через АА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обязательно прямая D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либо пересечет ее в какой-либо одной точке,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либо не пересечет никогда.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4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3. Найдите еще несколько пар     скрещивающихся ребер куба AC</a:t>
            </a:r>
            <a:r>
              <a:rPr b="1" baseline="-25000" i="0" lang="en-US" sz="24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250825" y="260350"/>
            <a:ext cx="2376487" cy="3382951"/>
            <a:chOff x="2102" y="5798"/>
            <a:chExt cx="1306" cy="2116"/>
          </a:xfrm>
        </p:grpSpPr>
        <p:pic>
          <p:nvPicPr>
            <p:cNvPr id="225" name="Google Shape;22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02" y="5798"/>
              <a:ext cx="1306" cy="1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1"/>
            <p:cNvSpPr txBox="1"/>
            <p:nvPr/>
          </p:nvSpPr>
          <p:spPr>
            <a:xfrm>
              <a:off x="2289" y="7660"/>
              <a:ext cx="724" cy="25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99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Рис. 9</a:t>
              </a:r>
              <a:endParaRPr/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2051050" y="1484312"/>
            <a:ext cx="441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323850" y="3860800"/>
            <a:ext cx="176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Обозначение:</a:t>
            </a: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 flipH="1">
            <a:off x="1331912" y="3213100"/>
            <a:ext cx="2663825" cy="7207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900112" y="4797425"/>
            <a:ext cx="358775" cy="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" name="Google Shape;231;p21"/>
          <p:cNvSpPr txBox="1"/>
          <p:nvPr/>
        </p:nvSpPr>
        <p:spPr>
          <a:xfrm>
            <a:off x="592137" y="44561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1239837" y="4456112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827087" y="4437062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☻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79387" y="5013325"/>
            <a:ext cx="3167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Читают: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прямые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- скрещивающиеся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250825" y="404812"/>
            <a:ext cx="8447087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За 5 мин привести как можно больше примеров: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1) параллельных прямых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2) перпендикулярных прямых, встречающихся в окружающем нас мире.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Участники поочередно называют примеры таких прямых.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Игра заканчивается, как только в течение минуты никто не может придумать новый пример.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Побеждает тот, чей пример был последним. </a:t>
            </a:r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0" y="333375"/>
            <a:ext cx="1398587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2627312" y="404812"/>
            <a:ext cx="6048375" cy="406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Найдите на рисунке 9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какие-либо отрезки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с концами в вершинах куба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(не являющиеся его ребрами),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такие, чтобы они были: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а) параллельными;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б) перпендикулярными;</a:t>
            </a:r>
            <a:r>
              <a:rPr b="1" i="0" lang="en-US" sz="28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в) скрещивающимися. </a:t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50825" y="549275"/>
            <a:ext cx="2232025" cy="3165566"/>
            <a:chOff x="2102" y="5798"/>
            <a:chExt cx="1306" cy="2116"/>
          </a:xfrm>
        </p:grpSpPr>
        <p:pic>
          <p:nvPicPr>
            <p:cNvPr id="247" name="Google Shape;24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02" y="5798"/>
              <a:ext cx="1306" cy="1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3"/>
            <p:cNvSpPr txBox="1"/>
            <p:nvPr/>
          </p:nvSpPr>
          <p:spPr>
            <a:xfrm>
              <a:off x="2289" y="7660"/>
              <a:ext cx="724" cy="25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Рис. 9</a:t>
              </a:r>
              <a:endParaRPr/>
            </a:p>
          </p:txBody>
        </p:sp>
      </p:grpSp>
      <p:sp>
        <p:nvSpPr>
          <p:cNvPr id="249" name="Google Shape;249;p23"/>
          <p:cNvSpPr txBox="1"/>
          <p:nvPr/>
        </p:nvSpPr>
        <p:spPr>
          <a:xfrm>
            <a:off x="1908175" y="1700212"/>
            <a:ext cx="441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" y="4437062"/>
            <a:ext cx="7991475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Выполнить все построения,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которые выполняли на уроке,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выделяя цветом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главные этапы и линии,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на альбомном листе А-4.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body"/>
          </p:nvPr>
        </p:nvSpPr>
        <p:spPr>
          <a:xfrm>
            <a:off x="395287" y="188912"/>
            <a:ext cx="8229600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Параллельные и перпендикулярные прямые играют очень большую роль в жизни человека: особенности их взаимного расположения используют в строительстве, технике, искусстве.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Теория параллельных занимает одно из центральных мест в науке «геометрия».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Именно свойства параллельных прямых определяют основные свойства изучаемого нами пространства.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5580062" y="4149725"/>
            <a:ext cx="3382962" cy="198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Спасибо 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за </a:t>
            </a:r>
            <a:b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250825" y="765175"/>
            <a:ext cx="452596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7C80"/>
                </a:solidFill>
                <a:latin typeface="Arial"/>
                <a:ea typeface="Arial"/>
                <a:cs typeface="Arial"/>
                <a:sym typeface="Arial"/>
              </a:rPr>
              <a:t>Желаю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7C80"/>
                </a:solidFill>
                <a:latin typeface="Arial"/>
                <a:ea typeface="Arial"/>
                <a:cs typeface="Arial"/>
                <a:sym typeface="Arial"/>
              </a:rPr>
              <a:t>удачных построений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7C80"/>
                </a:solidFill>
                <a:latin typeface="Arial"/>
                <a:ea typeface="Arial"/>
                <a:cs typeface="Arial"/>
                <a:sym typeface="Arial"/>
              </a:rPr>
              <a:t>параллельных и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8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7C80"/>
                </a:solidFill>
                <a:latin typeface="Arial"/>
                <a:ea typeface="Arial"/>
                <a:cs typeface="Arial"/>
                <a:sym typeface="Arial"/>
              </a:rPr>
              <a:t>перпендикулярных прямых!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323850" y="3333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>
                <a:solidFill>
                  <a:srgbClr val="008000"/>
                </a:solidFill>
              </a:rPr>
              <a:t>Сделал</a:t>
            </a:r>
            <a:r>
              <a:rPr b="0" i="0" lang="en-US" sz="32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FF"/>
              </a:buClr>
              <a:buSzPts val="3200"/>
              <a:buFont typeface="Arial"/>
              <a:buChar char="•"/>
            </a:pPr>
            <a:r>
              <a:rPr lang="en-US"/>
              <a:t>Презентация по геометрии для 1 ряда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CC"/>
              </a:buClr>
              <a:buSzPts val="3200"/>
              <a:buChar char="•"/>
            </a:pPr>
            <a:r>
              <a:rPr lang="en-US"/>
              <a:t>Учительница: Венера Касымовна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CC"/>
              </a:buClr>
              <a:buSzPts val="3200"/>
              <a:buChar char="•"/>
            </a:pPr>
            <a:r>
              <a:rPr lang="en-US"/>
              <a:t>Команда: </a:t>
            </a:r>
            <a:r>
              <a:rPr lang="en-US"/>
              <a:t>Информатционый солнышки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6659562" y="5734050"/>
            <a:ext cx="15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68312" y="188912"/>
            <a:ext cx="8229600" cy="324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Рассматривая основные геометрические фигуры, среди всех углов мы выделили прямой угол, равный 90 градусов.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Изобразим прямой угол и продолжим его стороны за вершину.</a:t>
            </a:r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3924300" y="5157787"/>
            <a:ext cx="4032250" cy="0"/>
          </a:xfrm>
          <a:prstGeom prst="straightConnector1">
            <a:avLst/>
          </a:prstGeom>
          <a:solidFill>
            <a:srgbClr val="FFFFFF"/>
          </a:solidFill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" name="Google Shape;67;p8"/>
          <p:cNvCxnSpPr/>
          <p:nvPr/>
        </p:nvCxnSpPr>
        <p:spPr>
          <a:xfrm>
            <a:off x="5795962" y="4941887"/>
            <a:ext cx="0" cy="206375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" name="Google Shape;68;p8"/>
          <p:cNvCxnSpPr/>
          <p:nvPr/>
        </p:nvCxnSpPr>
        <p:spPr>
          <a:xfrm>
            <a:off x="5580062" y="4941887"/>
            <a:ext cx="228600" cy="0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" name="Google Shape;69;p8"/>
          <p:cNvCxnSpPr/>
          <p:nvPr/>
        </p:nvCxnSpPr>
        <p:spPr>
          <a:xfrm>
            <a:off x="5580062" y="3429000"/>
            <a:ext cx="0" cy="2879725"/>
          </a:xfrm>
          <a:prstGeom prst="straightConnector1">
            <a:avLst/>
          </a:prstGeom>
          <a:solidFill>
            <a:srgbClr val="FFFFFF"/>
          </a:solidFill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" name="Google Shape;70;p8"/>
          <p:cNvSpPr txBox="1"/>
          <p:nvPr/>
        </p:nvSpPr>
        <p:spPr>
          <a:xfrm>
            <a:off x="6948487" y="4897437"/>
            <a:ext cx="58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☻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 flipH="1" rot="-180000">
            <a:off x="5292725" y="3716337"/>
            <a:ext cx="588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☻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5076825" y="5229225"/>
            <a:ext cx="425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7019925" y="5300662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/>
          </a:p>
        </p:txBody>
      </p:sp>
      <p:sp>
        <p:nvSpPr>
          <p:cNvPr id="74" name="Google Shape;74;p8"/>
          <p:cNvSpPr txBox="1"/>
          <p:nvPr/>
        </p:nvSpPr>
        <p:spPr>
          <a:xfrm>
            <a:off x="5651500" y="3789362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5219700" y="33575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7667625" y="47244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5795962" y="5734050"/>
            <a:ext cx="2965450" cy="85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Мы получили две прямые,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пересекающиеся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под прямым углом</a:t>
            </a:r>
            <a:r>
              <a:rPr b="1" i="0" lang="en-US" sz="1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755650" y="3789362"/>
            <a:ext cx="417512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Две прямые,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пересекающиеся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под прямым углом (90°),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называются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ПЕРПЕНДИКУЛЯРНЫМИ.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68312" y="188912"/>
            <a:ext cx="82296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Перпендикулярные прямые обладают интересными свойствами.</a:t>
            </a:r>
            <a:endParaRPr/>
          </a:p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395287" y="15573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1. Через точку вне данной прямой можно провести только одну прямую, перпендикулярную этой прямой и пересекающую ее.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2. Если точку взять на самой прямой, то через эту точку проходит бесконечное число прямых, перпендикулярных данной прямой.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0" y="188912"/>
            <a:ext cx="4679950" cy="666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Если начертить прямую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в тетради,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то одна из прямых, перпендикулярных ей,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будет лежать в плоскости тетради, а все остальные прокалывать тетрадь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в данной точке.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Они будут находиться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в пространстве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(вне плоскости листа);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это похоже на дорожный столб, стоящий на перекрестке дорог: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столб перпендикулярен каждой дороге (рис. 2).</a:t>
            </a:r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462" y="188912"/>
            <a:ext cx="42481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/>
        </p:nvSpPr>
        <p:spPr>
          <a:xfrm>
            <a:off x="5003800" y="2420937"/>
            <a:ext cx="3889375" cy="35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Рис. 2                                    Рис. 3</a:t>
            </a:r>
            <a:r>
              <a:rPr b="1" i="0" lang="en-US" sz="1400" u="none" cap="none" strike="noStrik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4140200" y="2852737"/>
            <a:ext cx="50038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3. Две прямые на плоскости, перпендикулярные третьей прямой, не могут пересечься одна с другой (рис. 3).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Если бы они пересеклись, например, в точке С, то мы получили бы треугольник ABC,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у которого два прямых угла,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что невозможно.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На плоскости такого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не может быть.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468312" y="188912"/>
            <a:ext cx="82296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 вот на сфере перпендикуляры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ведут себя иначе.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Вспомните экватор и меридианы.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Они перпендикулярны друг к другу,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но все меридианы пересекаются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	в одной точке — на ПОЛЮСЕ.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Однако вернемся к плоскости.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Итак, свойство 3 говорит о том,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	что на плоскости существуют непересекающиеся прямые.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755650" y="4797425"/>
            <a:ext cx="7453312" cy="137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Две прямые на плоскости называются ПАРАЛЛЕЛЬНЫМИ,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если они не пересекаются.</a:t>
            </a:r>
            <a:endParaRPr/>
          </a:p>
        </p:txBody>
      </p:sp>
      <p:cxnSp>
        <p:nvCxnSpPr>
          <p:cNvPr id="99" name="Google Shape;99;p11"/>
          <p:cNvCxnSpPr/>
          <p:nvPr/>
        </p:nvCxnSpPr>
        <p:spPr>
          <a:xfrm flipH="1" rot="10800000">
            <a:off x="6300787" y="5445125"/>
            <a:ext cx="2374900" cy="71437"/>
          </a:xfrm>
          <a:prstGeom prst="straightConnector1">
            <a:avLst/>
          </a:prstGeom>
          <a:noFill/>
          <a:ln cap="flat" cmpd="sng" w="57150">
            <a:solidFill>
              <a:srgbClr val="9933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/>
          <p:nvPr/>
        </p:nvCxnSpPr>
        <p:spPr>
          <a:xfrm flipH="1" rot="10800000">
            <a:off x="6300787" y="5876925"/>
            <a:ext cx="2374900" cy="73025"/>
          </a:xfrm>
          <a:prstGeom prst="straightConnector1">
            <a:avLst/>
          </a:prstGeom>
          <a:noFill/>
          <a:ln cap="flat" cmpd="sng" w="57150">
            <a:solidFill>
              <a:srgbClr val="800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1" name="Google Shape;101;p11"/>
          <p:cNvSpPr txBox="1"/>
          <p:nvPr/>
        </p:nvSpPr>
        <p:spPr>
          <a:xfrm>
            <a:off x="8316912" y="501332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8316912" y="5876925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0" y="2636837"/>
            <a:ext cx="8964612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Передвигая, как показано на рисунке, треугольник вдоль неподвижной линейки, получаем множество параллельных между собой прямых.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рисунке 4-в прямые</a:t>
            </a: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параллельны.</a:t>
            </a: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Этот факт записывается так: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m║n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6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Читаем: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прямая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параллельна</a:t>
            </a: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прямой</a:t>
            </a:r>
            <a:r>
              <a:rPr b="1" i="0" lang="en-US" sz="2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◆"/>
            </a:pPr>
            <a:r>
              <a:rPr b="1" i="0" lang="en-US" sz="24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именно такого знака достаточно понятен,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не так ли?</a:t>
            </a:r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87785" t="0"/>
          <a:stretch/>
        </p:blipFill>
        <p:spPr>
          <a:xfrm>
            <a:off x="611187" y="260350"/>
            <a:ext cx="1651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87785" t="0"/>
          <a:stretch/>
        </p:blipFill>
        <p:spPr>
          <a:xfrm>
            <a:off x="1835150" y="260350"/>
            <a:ext cx="165100" cy="126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2"/>
          <p:cNvGrpSpPr/>
          <p:nvPr/>
        </p:nvGrpSpPr>
        <p:grpSpPr>
          <a:xfrm>
            <a:off x="1979612" y="765175"/>
            <a:ext cx="1439862" cy="1585328"/>
            <a:chOff x="4541" y="5578"/>
            <a:chExt cx="1574" cy="1580"/>
          </a:xfrm>
        </p:grpSpPr>
        <p:pic>
          <p:nvPicPr>
            <p:cNvPr id="111" name="Google Shape;11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1" y="5578"/>
              <a:ext cx="1574" cy="1046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12" name="Google Shape;112;p12"/>
            <p:cNvSpPr txBox="1"/>
            <p:nvPr/>
          </p:nvSpPr>
          <p:spPr>
            <a:xfrm>
              <a:off x="5381" y="6903"/>
              <a:ext cx="158" cy="25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</a:t>
              </a:r>
              <a:r>
                <a:rPr b="0" i="1" lang="en-US" sz="1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</p:grpSp>
      <p:cxnSp>
        <p:nvCxnSpPr>
          <p:cNvPr id="113" name="Google Shape;113;p12"/>
          <p:cNvCxnSpPr/>
          <p:nvPr/>
        </p:nvCxnSpPr>
        <p:spPr>
          <a:xfrm>
            <a:off x="2543175" y="8564562"/>
            <a:ext cx="1219200" cy="0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12"/>
          <p:cNvCxnSpPr/>
          <p:nvPr/>
        </p:nvCxnSpPr>
        <p:spPr>
          <a:xfrm>
            <a:off x="2759075" y="8780462"/>
            <a:ext cx="1219200" cy="0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260350"/>
            <a:ext cx="1943100" cy="158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2"/>
          <p:cNvCxnSpPr/>
          <p:nvPr/>
        </p:nvCxnSpPr>
        <p:spPr>
          <a:xfrm flipH="1">
            <a:off x="2700337" y="260350"/>
            <a:ext cx="304800" cy="414337"/>
          </a:xfrm>
          <a:prstGeom prst="straightConnector1">
            <a:avLst/>
          </a:prstGeom>
          <a:solidFill>
            <a:srgbClr val="FFFFFF"/>
          </a:solidFill>
          <a:ln cap="flat" cmpd="sng" w="76200">
            <a:solidFill>
              <a:srgbClr val="FF99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7" name="Google Shape;117;p12"/>
          <p:cNvCxnSpPr/>
          <p:nvPr/>
        </p:nvCxnSpPr>
        <p:spPr>
          <a:xfrm>
            <a:off x="1979612" y="765175"/>
            <a:ext cx="1655762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2"/>
          <p:cNvCxnSpPr/>
          <p:nvPr/>
        </p:nvCxnSpPr>
        <p:spPr>
          <a:xfrm>
            <a:off x="971550" y="836612"/>
            <a:ext cx="647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" name="Google Shape;119;p12"/>
          <p:cNvSpPr txBox="1"/>
          <p:nvPr/>
        </p:nvSpPr>
        <p:spPr>
          <a:xfrm>
            <a:off x="900112" y="115887"/>
            <a:ext cx="858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Рис. 4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827087" y="1773237"/>
            <a:ext cx="30241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	     б		</a:t>
            </a:r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412" y="1484312"/>
            <a:ext cx="10382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6084887" y="333375"/>
            <a:ext cx="28448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Используя линейку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чертежный угольник,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можно без труда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вычерчивать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параллельные прямые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0" y="188912"/>
            <a:ext cx="91440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У обычного чертежного угольника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один угол прямой.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 этом случае с его помощью можно проводить прямые, перпендикулярные данной прямой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(рис. 5).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Или, как говорят, опускать на данную прямую перпендикуляры или восставлять к ней перпендикуляры.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То, что прямые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перпендикулярны, записывается так: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175" y="3860800"/>
            <a:ext cx="474662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6462" y="5516562"/>
            <a:ext cx="20161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6">
            <a:alphaModFix/>
          </a:blip>
          <a:srcRect b="15141" l="0" r="0" t="0"/>
          <a:stretch/>
        </p:blipFill>
        <p:spPr>
          <a:xfrm>
            <a:off x="6732587" y="3933825"/>
            <a:ext cx="2087562" cy="27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179387" y="4437062"/>
            <a:ext cx="460692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С помощью циркуля и линейки также можно строить параллельные и перпендикулярные прямые.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Предлагаемые ниже способы построения интересны и тем,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что число проводимых при построении линий будет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наименьшим из возможных.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5795962" y="5157787"/>
            <a:ext cx="858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Рис.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95287" y="115887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Проведение параллельных прямых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620712"/>
            <a:ext cx="27368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700212"/>
            <a:ext cx="27241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387" y="2852737"/>
            <a:ext cx="2736850" cy="122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387" y="4149725"/>
            <a:ext cx="26860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387" y="5373687"/>
            <a:ext cx="2663825" cy="120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0562" y="692150"/>
            <a:ext cx="3744912" cy="21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59112" y="692150"/>
            <a:ext cx="1439862" cy="216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/>
          <p:nvPr/>
        </p:nvSpPr>
        <p:spPr>
          <a:xfrm>
            <a:off x="-1579562" y="2436812"/>
            <a:ext cx="2309812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059112" y="2852737"/>
            <a:ext cx="59055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Пусть проведена прямая ℓ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дана точка А вне этой прямой (рис. 6).</a:t>
            </a:r>
            <a:endParaRPr b="1" i="0" sz="2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Проведем через точку А любую окружность, пересекающую прямую ℓ (рис. 6).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Возьмем одну из точек пересечения окружности с прямой — точку В, измерим циркулем отрезок АВ и проведем окружность радиусом, равным АВ, с центром в точке В</a:t>
            </a:r>
            <a:r>
              <a:rPr b="1" baseline="3000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 Появится точка А</a:t>
            </a:r>
            <a:r>
              <a:rPr b="1" baseline="3000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-1884362" y="3024187"/>
            <a:ext cx="0" cy="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059112" y="5680075"/>
            <a:ext cx="6024562" cy="77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Прямая, проходящая через точки А и А</a:t>
            </a:r>
            <a:r>
              <a:rPr b="1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параллельна прямой ℓ.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547812" y="620712"/>
            <a:ext cx="858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Рис.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Склон">
  <a:themeElements>
    <a:clrScheme name="Склон">
      <a:dk1>
        <a:srgbClr val="EAEAEA"/>
      </a:dk1>
      <a:lt1>
        <a:srgbClr val="006666"/>
      </a:lt1>
      <a:dk2>
        <a:srgbClr val="FFFFCC"/>
      </a:dk2>
      <a:lt2>
        <a:srgbClr val="009999"/>
      </a:lt2>
      <a:accent1>
        <a:srgbClr val="339966"/>
      </a:accent1>
      <a:accent2>
        <a:srgbClr val="5E855B"/>
      </a:accent2>
      <a:accent3>
        <a:srgbClr val="006666"/>
      </a:accent3>
      <a:accent4>
        <a:srgbClr val="339966"/>
      </a:accent4>
      <a:accent5>
        <a:srgbClr val="5E855B"/>
      </a:accent5>
      <a:accent6>
        <a:srgbClr val="006666"/>
      </a:accent6>
      <a:hlink>
        <a:srgbClr val="EEC85E"/>
      </a:hlink>
      <a:folHlink>
        <a:srgbClr val="AA84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