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4" r:id="rId2"/>
    <p:sldId id="256" r:id="rId3"/>
    <p:sldId id="2388" r:id="rId4"/>
    <p:sldId id="265" r:id="rId5"/>
    <p:sldId id="259" r:id="rId6"/>
    <p:sldId id="262" r:id="rId7"/>
    <p:sldId id="1381" r:id="rId8"/>
    <p:sldId id="2800" r:id="rId9"/>
    <p:sldId id="2820" r:id="rId10"/>
    <p:sldId id="2821" r:id="rId11"/>
    <p:sldId id="989" r:id="rId12"/>
    <p:sldId id="2823" r:id="rId13"/>
    <p:sldId id="991" r:id="rId14"/>
    <p:sldId id="992" r:id="rId15"/>
    <p:sldId id="2822" r:id="rId16"/>
    <p:sldId id="2824" r:id="rId17"/>
    <p:sldId id="994" r:id="rId18"/>
    <p:sldId id="1016" r:id="rId19"/>
    <p:sldId id="1426" r:id="rId20"/>
    <p:sldId id="2827" r:id="rId21"/>
    <p:sldId id="1427" r:id="rId22"/>
    <p:sldId id="2826" r:id="rId23"/>
    <p:sldId id="2828" r:id="rId24"/>
    <p:sldId id="2830" r:id="rId25"/>
    <p:sldId id="1429" r:id="rId26"/>
    <p:sldId id="1386" r:id="rId27"/>
    <p:sldId id="1387" r:id="rId28"/>
    <p:sldId id="2829" r:id="rId29"/>
    <p:sldId id="2990" r:id="rId30"/>
    <p:sldId id="3033" r:id="rId31"/>
    <p:sldId id="3034" r:id="rId32"/>
    <p:sldId id="3035" r:id="rId33"/>
    <p:sldId id="3036" r:id="rId34"/>
    <p:sldId id="3037" r:id="rId35"/>
    <p:sldId id="3038" r:id="rId36"/>
    <p:sldId id="3039" r:id="rId37"/>
    <p:sldId id="3040" r:id="rId38"/>
    <p:sldId id="3041" r:id="rId39"/>
    <p:sldId id="3042" r:id="rId40"/>
    <p:sldId id="304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3" d="100"/>
          <a:sy n="83" d="100"/>
        </p:scale>
        <p:origin x="45" y="2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075F3-10C9-4207-97C3-6A60293ECDE7}"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5F535-BC34-4E5B-948E-C3AA6FB36A6A}" type="slidenum">
              <a:rPr lang="zh-CN" altLang="en-US" smtClean="0"/>
              <a:t>‹#›</a:t>
            </a:fld>
            <a:endParaRPr lang="zh-CN" altLang="en-US"/>
          </a:p>
        </p:txBody>
      </p:sp>
    </p:spTree>
    <p:extLst>
      <p:ext uri="{BB962C8B-B14F-4D97-AF65-F5344CB8AC3E}">
        <p14:creationId xmlns:p14="http://schemas.microsoft.com/office/powerpoint/2010/main" val="233702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ts val="3860"/>
              </a:lnSpc>
              <a:spcBef>
                <a:spcPts val="0"/>
              </a:spcBef>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211C1-F61E-4968-8D2D-64D7CB18FDE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709E38-EE34-4F58-9F15-1B5C42726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858A24-B5A2-4198-BBB2-82F7A11BDF69}"/>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B7A1F80D-A0CF-45DF-B5BD-15BCBB9F3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C4785B-E7FE-47D5-A5C3-265F0FB1FF13}"/>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294546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91D22-CCAA-49F7-8448-F6D1691DE9A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E434F-C641-47C4-B5C4-8034E00FD33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3B103E-E3E0-4698-9974-7F9561523E84}"/>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208BE0C9-9D7F-463F-ADE7-D24CFA4ACE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C9F806-1CA8-4FD5-B620-FEBFE145C4D4}"/>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69538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D99640-188B-4F95-B86B-BC1FD7382AA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25367E-ACD3-48E4-BDE4-169EBB4E6E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635980-EC0E-4FC6-AC82-C8600E19FC54}"/>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6D982400-E456-4CB8-97D8-50853DA7B8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33B28-CD84-41EF-9463-7E90FD078C77}"/>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5152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986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33408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7682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14507-648C-4E95-B3FC-F20C9DE4C5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21B083-F855-4329-A013-553B7196838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FE3F63-9C47-42C2-A3AC-10CDE73909A7}"/>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EA68B84B-2DB8-471B-A7E1-7226344E4B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C2C48F-96C0-4E32-8476-83449AB73885}"/>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278304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4939-7514-4427-B923-EEA0D6074D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F11672D-CB9D-48C0-B6E2-50E7965B6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333D463-A4A1-4F63-B3D8-F42A6988C2B3}"/>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E9CE407D-FEA3-4F94-BE96-5CA8FFA20A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56F26B-2C89-47A5-A353-1D6C959BDEEC}"/>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152462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FE845-9B27-488D-874A-0E3E2E71E1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F2EB98-571E-4776-B38B-6A2E9137E2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354463F-164E-4268-815B-CF1D8EE17C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EDF73F1-02AB-443D-A9F8-D5492435426A}"/>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01BA6107-9ECB-4C1A-86F3-2CB7421D08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669C48-0256-4A2C-9774-536F3C003606}"/>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67442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75365-F0BE-4920-80AF-AF9C25B85A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5BB4CB-9DA1-47F1-859C-883B416B46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C14B074-3A0B-4BE1-AACA-1281AAD355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1E4210-9D0A-422E-BC9E-BE0200E8F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767E59E-5348-4392-8532-8F8E0A00CE1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D81F92-15BD-4B99-8D2F-6C2C5E35960B}"/>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8" name="页脚占位符 7">
            <a:extLst>
              <a:ext uri="{FF2B5EF4-FFF2-40B4-BE49-F238E27FC236}">
                <a16:creationId xmlns:a16="http://schemas.microsoft.com/office/drawing/2014/main" id="{8DC99BB2-5A86-4802-8F9B-3B34B927E91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85E6C3-1920-4546-AFCB-C93EC3F8A35C}"/>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10156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BE6F4-F1A9-49C7-8715-347F8185BAF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D4C965-BE90-46CE-9276-A1EB28707E92}"/>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4" name="页脚占位符 3">
            <a:extLst>
              <a:ext uri="{FF2B5EF4-FFF2-40B4-BE49-F238E27FC236}">
                <a16:creationId xmlns:a16="http://schemas.microsoft.com/office/drawing/2014/main" id="{2F3F5797-6475-406F-B86C-76E412A81E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6A8F728-6CD2-493C-BF18-6E78D10348B5}"/>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291388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E9BD3C-AF83-444D-9479-CFE4B6B363FE}"/>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3" name="页脚占位符 2">
            <a:extLst>
              <a:ext uri="{FF2B5EF4-FFF2-40B4-BE49-F238E27FC236}">
                <a16:creationId xmlns:a16="http://schemas.microsoft.com/office/drawing/2014/main" id="{77F189D3-C8D1-4F93-82E6-F11A6AB5DAD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CDD814-3CA3-4417-A3EC-2691FA6CFEB4}"/>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64405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ABC19-CF75-45D0-9E0E-DA9F209030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9B9F48-4424-445A-BC6F-BA2C09E3D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8E4B802-DEFE-4D16-97A3-A03B87665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230859-0DA9-4073-8C74-A0D28F7DB496}"/>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7441C3CB-AC33-4060-BCF7-FE6E281B95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EE0FCF-6B50-4D78-B000-94B9E73AE38C}"/>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131458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38996-62B3-4A57-8C4F-AD92304AE2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6DBE29-47DA-4217-91F6-6C5608353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C94C04-80B3-4BF0-AEC6-89D642729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D6A249-5BA8-4DC3-9EEB-6840134E7DA2}"/>
              </a:ext>
            </a:extLst>
          </p:cNvPr>
          <p:cNvSpPr>
            <a:spLocks noGrp="1"/>
          </p:cNvSpPr>
          <p:nvPr>
            <p:ph type="dt" sz="half" idx="10"/>
          </p:nvPr>
        </p:nvSpPr>
        <p:spPr/>
        <p:txBody>
          <a:bodyPr/>
          <a:lstStyle/>
          <a:p>
            <a:fld id="{9C38CBB0-377B-4B0E-8C3D-6A667C077AEC}"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39859B40-2B2F-4EAC-8C7C-B93F8C99B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E735AC-62AD-4DA6-90EB-DC565044E714}"/>
              </a:ext>
            </a:extLst>
          </p:cNvPr>
          <p:cNvSpPr>
            <a:spLocks noGrp="1"/>
          </p:cNvSpPr>
          <p:nvPr>
            <p:ph type="sldNum" sz="quarter" idx="12"/>
          </p:nvPr>
        </p:nvSpPr>
        <p:spPr/>
        <p:txBody>
          <a:body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384573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EF9532-3E8B-4837-B480-7F9533879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0B20C9-78FA-41C9-BC16-0FEB1CB02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00FC9F-13D4-46F2-96C3-7877F199E8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8CBB0-377B-4B0E-8C3D-6A667C077AEC}"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81DD7F3B-2AF1-4DC7-8B17-9AE9C3487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F8D074-29E6-4E41-98D0-3B1F59F0F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EF7A3-ADF1-4569-B559-0CC0E95B2745}" type="slidenum">
              <a:rPr lang="zh-CN" altLang="en-US" smtClean="0"/>
              <a:t>‹#›</a:t>
            </a:fld>
            <a:endParaRPr lang="zh-CN" altLang="en-US"/>
          </a:p>
        </p:txBody>
      </p:sp>
    </p:spTree>
    <p:extLst>
      <p:ext uri="{BB962C8B-B14F-4D97-AF65-F5344CB8AC3E}">
        <p14:creationId xmlns:p14="http://schemas.microsoft.com/office/powerpoint/2010/main" val="1790783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37.xml"/><Relationship Id="rId7" Type="http://schemas.openxmlformats.org/officeDocument/2006/relationships/slide" Target="slide29.xml"/><Relationship Id="rId2" Type="http://schemas.openxmlformats.org/officeDocument/2006/relationships/slide" Target="slide35.xml"/><Relationship Id="rId1" Type="http://schemas.openxmlformats.org/officeDocument/2006/relationships/slideLayout" Target="../slideLayouts/slideLayout12.xml"/><Relationship Id="rId6" Type="http://schemas.openxmlformats.org/officeDocument/2006/relationships/slide" Target="slide3.xml"/><Relationship Id="rId5" Type="http://schemas.openxmlformats.org/officeDocument/2006/relationships/slide" Target="slide40.xml"/><Relationship Id="rId4" Type="http://schemas.openxmlformats.org/officeDocument/2006/relationships/slide" Target="slide3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image" Target="../media/image22.png"/><Relationship Id="rId18" Type="http://schemas.openxmlformats.org/officeDocument/2006/relationships/image" Target="../media/image23.png"/><Relationship Id="rId3" Type="http://schemas.openxmlformats.org/officeDocument/2006/relationships/slide" Target="slide35.xml"/><Relationship Id="rId7" Type="http://schemas.openxmlformats.org/officeDocument/2006/relationships/slide" Target="slide3.xml"/><Relationship Id="rId12" Type="http://schemas.openxmlformats.org/officeDocument/2006/relationships/image" Target="../media/image17.emf"/><Relationship Id="rId17" Type="http://schemas.openxmlformats.org/officeDocument/2006/relationships/image" Target="../media/image19.emf"/><Relationship Id="rId2" Type="http://schemas.openxmlformats.org/officeDocument/2006/relationships/slideLayout" Target="../slideLayouts/slideLayout12.xml"/><Relationship Id="rId16" Type="http://schemas.openxmlformats.org/officeDocument/2006/relationships/package" Target="../embeddings/Microsoft_Word_Document2.docx"/><Relationship Id="rId20" Type="http://schemas.openxmlformats.org/officeDocument/2006/relationships/image" Target="../media/image25.png"/><Relationship Id="rId1" Type="http://schemas.openxmlformats.org/officeDocument/2006/relationships/vmlDrawing" Target="../drawings/vmlDrawing2.vml"/><Relationship Id="rId6" Type="http://schemas.openxmlformats.org/officeDocument/2006/relationships/slide" Target="slide40.xml"/><Relationship Id="rId11" Type="http://schemas.openxmlformats.org/officeDocument/2006/relationships/package" Target="../embeddings/Microsoft_Word_Document.docx"/><Relationship Id="rId5" Type="http://schemas.openxmlformats.org/officeDocument/2006/relationships/slide" Target="slide38.xml"/><Relationship Id="rId15" Type="http://schemas.openxmlformats.org/officeDocument/2006/relationships/image" Target="../media/image18.emf"/><Relationship Id="rId10" Type="http://schemas.openxmlformats.org/officeDocument/2006/relationships/image" Target="../media/image21.png"/><Relationship Id="rId19" Type="http://schemas.openxmlformats.org/officeDocument/2006/relationships/image" Target="../media/image24.png"/><Relationship Id="rId4" Type="http://schemas.openxmlformats.org/officeDocument/2006/relationships/slide" Target="slide37.xml"/><Relationship Id="rId9" Type="http://schemas.openxmlformats.org/officeDocument/2006/relationships/image" Target="../media/image20.png"/><Relationship Id="rId14" Type="http://schemas.openxmlformats.org/officeDocument/2006/relationships/package" Target="../embeddings/Microsoft_Word_Document1.docx"/></Relationships>
</file>

<file path=ppt/slides/_rels/slide31.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package" Target="../embeddings/Microsoft_Word_Document4.docx"/><Relationship Id="rId18" Type="http://schemas.openxmlformats.org/officeDocument/2006/relationships/image" Target="../media/image26.png"/><Relationship Id="rId3" Type="http://schemas.openxmlformats.org/officeDocument/2006/relationships/slide" Target="slide35.xml"/><Relationship Id="rId7" Type="http://schemas.openxmlformats.org/officeDocument/2006/relationships/slide" Target="slide3.xml"/><Relationship Id="rId12" Type="http://schemas.openxmlformats.org/officeDocument/2006/relationships/image" Target="../media/image22.png"/><Relationship Id="rId17" Type="http://schemas.openxmlformats.org/officeDocument/2006/relationships/image" Target="../media/image23.png"/><Relationship Id="rId2" Type="http://schemas.openxmlformats.org/officeDocument/2006/relationships/slideLayout" Target="../slideLayouts/slideLayout12.xml"/><Relationship Id="rId16" Type="http://schemas.openxmlformats.org/officeDocument/2006/relationships/image" Target="../media/image19.emf"/><Relationship Id="rId20" Type="http://schemas.openxmlformats.org/officeDocument/2006/relationships/image" Target="../media/image28.png"/><Relationship Id="rId1" Type="http://schemas.openxmlformats.org/officeDocument/2006/relationships/vmlDrawing" Target="../drawings/vmlDrawing3.vml"/><Relationship Id="rId6" Type="http://schemas.openxmlformats.org/officeDocument/2006/relationships/slide" Target="slide40.xml"/><Relationship Id="rId11" Type="http://schemas.openxmlformats.org/officeDocument/2006/relationships/image" Target="../media/image17.emf"/><Relationship Id="rId5" Type="http://schemas.openxmlformats.org/officeDocument/2006/relationships/slide" Target="slide38.xml"/><Relationship Id="rId15" Type="http://schemas.openxmlformats.org/officeDocument/2006/relationships/package" Target="../embeddings/Microsoft_Word_Document5.docx"/><Relationship Id="rId10" Type="http://schemas.openxmlformats.org/officeDocument/2006/relationships/package" Target="../embeddings/Microsoft_Word_Document3.docx"/><Relationship Id="rId19" Type="http://schemas.openxmlformats.org/officeDocument/2006/relationships/image" Target="../media/image27.png"/><Relationship Id="rId4" Type="http://schemas.openxmlformats.org/officeDocument/2006/relationships/slide" Target="slide37.xml"/><Relationship Id="rId9" Type="http://schemas.openxmlformats.org/officeDocument/2006/relationships/image" Target="../media/image21.png"/><Relationship Id="rId14" Type="http://schemas.openxmlformats.org/officeDocument/2006/relationships/image" Target="../media/image18.emf"/></Relationships>
</file>

<file path=ppt/slides/_rels/slide32.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package" Target="../embeddings/Microsoft_Word_Document7.docx"/><Relationship Id="rId3" Type="http://schemas.openxmlformats.org/officeDocument/2006/relationships/slide" Target="slide35.xml"/><Relationship Id="rId7" Type="http://schemas.openxmlformats.org/officeDocument/2006/relationships/slide" Target="slide3.xml"/><Relationship Id="rId12" Type="http://schemas.openxmlformats.org/officeDocument/2006/relationships/image" Target="../media/image22.png"/><Relationship Id="rId17" Type="http://schemas.openxmlformats.org/officeDocument/2006/relationships/image" Target="../media/image23.png"/><Relationship Id="rId2" Type="http://schemas.openxmlformats.org/officeDocument/2006/relationships/slideLayout" Target="../slideLayouts/slideLayout12.xml"/><Relationship Id="rId16" Type="http://schemas.openxmlformats.org/officeDocument/2006/relationships/image" Target="../media/image19.emf"/><Relationship Id="rId1" Type="http://schemas.openxmlformats.org/officeDocument/2006/relationships/vmlDrawing" Target="../drawings/vmlDrawing4.vml"/><Relationship Id="rId6" Type="http://schemas.openxmlformats.org/officeDocument/2006/relationships/slide" Target="slide40.xml"/><Relationship Id="rId11" Type="http://schemas.openxmlformats.org/officeDocument/2006/relationships/image" Target="../media/image17.emf"/><Relationship Id="rId5" Type="http://schemas.openxmlformats.org/officeDocument/2006/relationships/slide" Target="slide38.xml"/><Relationship Id="rId15" Type="http://schemas.openxmlformats.org/officeDocument/2006/relationships/package" Target="../embeddings/Microsoft_Word_Document8.docx"/><Relationship Id="rId10" Type="http://schemas.openxmlformats.org/officeDocument/2006/relationships/package" Target="../embeddings/Microsoft_Word_Document6.docx"/><Relationship Id="rId4" Type="http://schemas.openxmlformats.org/officeDocument/2006/relationships/slide" Target="slide37.xml"/><Relationship Id="rId9" Type="http://schemas.openxmlformats.org/officeDocument/2006/relationships/image" Target="../media/image21.png"/><Relationship Id="rId14" Type="http://schemas.openxmlformats.org/officeDocument/2006/relationships/image" Target="../media/image18.emf"/></Relationships>
</file>

<file path=ppt/slides/_rels/slide33.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package" Target="../embeddings/Microsoft_Word_Document10.docx"/><Relationship Id="rId18" Type="http://schemas.openxmlformats.org/officeDocument/2006/relationships/image" Target="../media/image29.png"/><Relationship Id="rId3" Type="http://schemas.openxmlformats.org/officeDocument/2006/relationships/slide" Target="slide35.xml"/><Relationship Id="rId7" Type="http://schemas.openxmlformats.org/officeDocument/2006/relationships/slide" Target="slide3.xml"/><Relationship Id="rId12" Type="http://schemas.openxmlformats.org/officeDocument/2006/relationships/image" Target="../media/image22.png"/><Relationship Id="rId17" Type="http://schemas.openxmlformats.org/officeDocument/2006/relationships/image" Target="../media/image23.png"/><Relationship Id="rId2" Type="http://schemas.openxmlformats.org/officeDocument/2006/relationships/slideLayout" Target="../slideLayouts/slideLayout12.xml"/><Relationship Id="rId16" Type="http://schemas.openxmlformats.org/officeDocument/2006/relationships/image" Target="../media/image19.emf"/><Relationship Id="rId20" Type="http://schemas.openxmlformats.org/officeDocument/2006/relationships/image" Target="../media/image31.png"/><Relationship Id="rId1" Type="http://schemas.openxmlformats.org/officeDocument/2006/relationships/vmlDrawing" Target="../drawings/vmlDrawing5.vml"/><Relationship Id="rId6" Type="http://schemas.openxmlformats.org/officeDocument/2006/relationships/slide" Target="slide40.xml"/><Relationship Id="rId11" Type="http://schemas.openxmlformats.org/officeDocument/2006/relationships/image" Target="../media/image17.emf"/><Relationship Id="rId5" Type="http://schemas.openxmlformats.org/officeDocument/2006/relationships/slide" Target="slide38.xml"/><Relationship Id="rId15" Type="http://schemas.openxmlformats.org/officeDocument/2006/relationships/package" Target="../embeddings/Microsoft_Word_Document11.docx"/><Relationship Id="rId10" Type="http://schemas.openxmlformats.org/officeDocument/2006/relationships/package" Target="../embeddings/Microsoft_Word_Document9.docx"/><Relationship Id="rId19" Type="http://schemas.openxmlformats.org/officeDocument/2006/relationships/image" Target="../media/image30.png"/><Relationship Id="rId4" Type="http://schemas.openxmlformats.org/officeDocument/2006/relationships/slide" Target="slide37.xml"/><Relationship Id="rId9" Type="http://schemas.openxmlformats.org/officeDocument/2006/relationships/image" Target="../media/image21.png"/><Relationship Id="rId14" Type="http://schemas.openxmlformats.org/officeDocument/2006/relationships/image" Target="../media/image18.emf"/></Relationships>
</file>

<file path=ppt/slides/_rels/slide34.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package" Target="../embeddings/Microsoft_Word_Document13.docx"/><Relationship Id="rId18" Type="http://schemas.openxmlformats.org/officeDocument/2006/relationships/image" Target="../media/image33.png"/><Relationship Id="rId3" Type="http://schemas.openxmlformats.org/officeDocument/2006/relationships/slide" Target="slide35.xml"/><Relationship Id="rId21" Type="http://schemas.openxmlformats.org/officeDocument/2006/relationships/image" Target="../media/image34.png"/><Relationship Id="rId7" Type="http://schemas.openxmlformats.org/officeDocument/2006/relationships/slide" Target="slide3.xml"/><Relationship Id="rId12" Type="http://schemas.openxmlformats.org/officeDocument/2006/relationships/image" Target="../media/image22.png"/><Relationship Id="rId17" Type="http://schemas.openxmlformats.org/officeDocument/2006/relationships/image" Target="../media/image23.png"/><Relationship Id="rId2" Type="http://schemas.openxmlformats.org/officeDocument/2006/relationships/slideLayout" Target="../slideLayouts/slideLayout12.xml"/><Relationship Id="rId16" Type="http://schemas.openxmlformats.org/officeDocument/2006/relationships/image" Target="../media/image19.emf"/><Relationship Id="rId20" Type="http://schemas.openxmlformats.org/officeDocument/2006/relationships/image" Target="../media/image32.emf"/><Relationship Id="rId1" Type="http://schemas.openxmlformats.org/officeDocument/2006/relationships/vmlDrawing" Target="../drawings/vmlDrawing6.vml"/><Relationship Id="rId6" Type="http://schemas.openxmlformats.org/officeDocument/2006/relationships/slide" Target="slide40.xml"/><Relationship Id="rId11" Type="http://schemas.openxmlformats.org/officeDocument/2006/relationships/image" Target="../media/image17.emf"/><Relationship Id="rId5" Type="http://schemas.openxmlformats.org/officeDocument/2006/relationships/slide" Target="slide38.xml"/><Relationship Id="rId15" Type="http://schemas.openxmlformats.org/officeDocument/2006/relationships/package" Target="../embeddings/Microsoft_Word_Document14.docx"/><Relationship Id="rId10" Type="http://schemas.openxmlformats.org/officeDocument/2006/relationships/package" Target="../embeddings/Microsoft_Word_Document12.docx"/><Relationship Id="rId19" Type="http://schemas.openxmlformats.org/officeDocument/2006/relationships/package" Target="../embeddings/Microsoft_Word_Document15.docx"/><Relationship Id="rId4" Type="http://schemas.openxmlformats.org/officeDocument/2006/relationships/slide" Target="slide37.xml"/><Relationship Id="rId9" Type="http://schemas.openxmlformats.org/officeDocument/2006/relationships/image" Target="../media/image21.png"/><Relationship Id="rId14" Type="http://schemas.openxmlformats.org/officeDocument/2006/relationships/image" Target="../media/image18.emf"/></Relationships>
</file>

<file path=ppt/slides/_rels/slide35.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package" Target="../embeddings/Microsoft_Word_Document17.docx"/><Relationship Id="rId18" Type="http://schemas.openxmlformats.org/officeDocument/2006/relationships/package" Target="../embeddings/Microsoft_Word_Document19.docx"/><Relationship Id="rId3" Type="http://schemas.openxmlformats.org/officeDocument/2006/relationships/slide" Target="slide35.xml"/><Relationship Id="rId21" Type="http://schemas.openxmlformats.org/officeDocument/2006/relationships/image" Target="../media/image37.png"/><Relationship Id="rId7" Type="http://schemas.openxmlformats.org/officeDocument/2006/relationships/slide" Target="slide3.xml"/><Relationship Id="rId12" Type="http://schemas.openxmlformats.org/officeDocument/2006/relationships/image" Target="../media/image22.png"/><Relationship Id="rId17" Type="http://schemas.openxmlformats.org/officeDocument/2006/relationships/image" Target="../media/image23.png"/><Relationship Id="rId2" Type="http://schemas.openxmlformats.org/officeDocument/2006/relationships/slideLayout" Target="../slideLayouts/slideLayout12.xml"/><Relationship Id="rId16" Type="http://schemas.openxmlformats.org/officeDocument/2006/relationships/image" Target="../media/image19.emf"/><Relationship Id="rId20" Type="http://schemas.openxmlformats.org/officeDocument/2006/relationships/image" Target="../media/image36.png"/><Relationship Id="rId1" Type="http://schemas.openxmlformats.org/officeDocument/2006/relationships/vmlDrawing" Target="../drawings/vmlDrawing7.vml"/><Relationship Id="rId6" Type="http://schemas.openxmlformats.org/officeDocument/2006/relationships/slide" Target="slide40.xml"/><Relationship Id="rId11" Type="http://schemas.openxmlformats.org/officeDocument/2006/relationships/image" Target="../media/image17.emf"/><Relationship Id="rId5" Type="http://schemas.openxmlformats.org/officeDocument/2006/relationships/slide" Target="slide38.xml"/><Relationship Id="rId15" Type="http://schemas.openxmlformats.org/officeDocument/2006/relationships/package" Target="../embeddings/Microsoft_Word_Document18.docx"/><Relationship Id="rId10" Type="http://schemas.openxmlformats.org/officeDocument/2006/relationships/package" Target="../embeddings/Microsoft_Word_Document16.docx"/><Relationship Id="rId19" Type="http://schemas.openxmlformats.org/officeDocument/2006/relationships/image" Target="../media/image35.emf"/><Relationship Id="rId4" Type="http://schemas.openxmlformats.org/officeDocument/2006/relationships/slide" Target="slide37.xml"/><Relationship Id="rId9" Type="http://schemas.openxmlformats.org/officeDocument/2006/relationships/image" Target="../media/image21.png"/><Relationship Id="rId14" Type="http://schemas.openxmlformats.org/officeDocument/2006/relationships/image" Target="../media/image18.emf"/></Relationships>
</file>

<file path=ppt/slides/_rels/slide36.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package" Target="../embeddings/Microsoft_Word_Document21.docx"/><Relationship Id="rId18" Type="http://schemas.openxmlformats.org/officeDocument/2006/relationships/image" Target="../media/image38.png"/><Relationship Id="rId3" Type="http://schemas.openxmlformats.org/officeDocument/2006/relationships/slide" Target="slide35.xml"/><Relationship Id="rId7" Type="http://schemas.openxmlformats.org/officeDocument/2006/relationships/slide" Target="slide3.xml"/><Relationship Id="rId12" Type="http://schemas.openxmlformats.org/officeDocument/2006/relationships/image" Target="../media/image22.png"/><Relationship Id="rId17" Type="http://schemas.openxmlformats.org/officeDocument/2006/relationships/image" Target="../media/image23.png"/><Relationship Id="rId2" Type="http://schemas.openxmlformats.org/officeDocument/2006/relationships/slideLayout" Target="../slideLayouts/slideLayout12.xml"/><Relationship Id="rId16" Type="http://schemas.openxmlformats.org/officeDocument/2006/relationships/image" Target="../media/image19.emf"/><Relationship Id="rId1" Type="http://schemas.openxmlformats.org/officeDocument/2006/relationships/vmlDrawing" Target="../drawings/vmlDrawing8.vml"/><Relationship Id="rId6" Type="http://schemas.openxmlformats.org/officeDocument/2006/relationships/slide" Target="slide40.xml"/><Relationship Id="rId11" Type="http://schemas.openxmlformats.org/officeDocument/2006/relationships/image" Target="../media/image17.emf"/><Relationship Id="rId5" Type="http://schemas.openxmlformats.org/officeDocument/2006/relationships/slide" Target="slide38.xml"/><Relationship Id="rId15" Type="http://schemas.openxmlformats.org/officeDocument/2006/relationships/package" Target="../embeddings/Microsoft_Word_Document22.docx"/><Relationship Id="rId10" Type="http://schemas.openxmlformats.org/officeDocument/2006/relationships/package" Target="../embeddings/Microsoft_Word_Document20.docx"/><Relationship Id="rId19" Type="http://schemas.openxmlformats.org/officeDocument/2006/relationships/image" Target="../media/image39.png"/><Relationship Id="rId4" Type="http://schemas.openxmlformats.org/officeDocument/2006/relationships/slide" Target="slide37.xml"/><Relationship Id="rId9" Type="http://schemas.openxmlformats.org/officeDocument/2006/relationships/image" Target="../media/image21.png"/><Relationship Id="rId14" Type="http://schemas.openxmlformats.org/officeDocument/2006/relationships/image" Target="../media/image18.emf"/></Relationships>
</file>

<file path=ppt/slides/_rels/slide37.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package" Target="../embeddings/Microsoft_Word_Document24.docx"/><Relationship Id="rId18" Type="http://schemas.openxmlformats.org/officeDocument/2006/relationships/image" Target="../media/image40.png"/><Relationship Id="rId3" Type="http://schemas.openxmlformats.org/officeDocument/2006/relationships/slide" Target="slide35.xml"/><Relationship Id="rId7" Type="http://schemas.openxmlformats.org/officeDocument/2006/relationships/slide" Target="slide3.xml"/><Relationship Id="rId12" Type="http://schemas.openxmlformats.org/officeDocument/2006/relationships/image" Target="../media/image22.png"/><Relationship Id="rId17" Type="http://schemas.openxmlformats.org/officeDocument/2006/relationships/image" Target="../media/image23.png"/><Relationship Id="rId2" Type="http://schemas.openxmlformats.org/officeDocument/2006/relationships/slideLayout" Target="../slideLayouts/slideLayout12.xml"/><Relationship Id="rId16" Type="http://schemas.openxmlformats.org/officeDocument/2006/relationships/image" Target="../media/image19.emf"/><Relationship Id="rId1" Type="http://schemas.openxmlformats.org/officeDocument/2006/relationships/vmlDrawing" Target="../drawings/vmlDrawing9.vml"/><Relationship Id="rId6" Type="http://schemas.openxmlformats.org/officeDocument/2006/relationships/slide" Target="slide40.xml"/><Relationship Id="rId11" Type="http://schemas.openxmlformats.org/officeDocument/2006/relationships/image" Target="../media/image17.emf"/><Relationship Id="rId5" Type="http://schemas.openxmlformats.org/officeDocument/2006/relationships/slide" Target="slide38.xml"/><Relationship Id="rId15" Type="http://schemas.openxmlformats.org/officeDocument/2006/relationships/package" Target="../embeddings/Microsoft_Word_Document25.docx"/><Relationship Id="rId10" Type="http://schemas.openxmlformats.org/officeDocument/2006/relationships/package" Target="../embeddings/Microsoft_Word_Document23.docx"/><Relationship Id="rId19" Type="http://schemas.openxmlformats.org/officeDocument/2006/relationships/image" Target="../media/image41.png"/><Relationship Id="rId4" Type="http://schemas.openxmlformats.org/officeDocument/2006/relationships/slide" Target="slide37.xml"/><Relationship Id="rId9" Type="http://schemas.openxmlformats.org/officeDocument/2006/relationships/image" Target="../media/image21.png"/><Relationship Id="rId14" Type="http://schemas.openxmlformats.org/officeDocument/2006/relationships/image" Target="../media/image18.emf"/></Relationships>
</file>

<file path=ppt/slides/_rels/slide38.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image" Target="../media/image46.png"/><Relationship Id="rId3" Type="http://schemas.openxmlformats.org/officeDocument/2006/relationships/slide" Target="slide35.xml"/><Relationship Id="rId7" Type="http://schemas.openxmlformats.org/officeDocument/2006/relationships/slide" Target="slide3.xml"/><Relationship Id="rId12" Type="http://schemas.openxmlformats.org/officeDocument/2006/relationships/image" Target="../media/image45.png"/><Relationship Id="rId2" Type="http://schemas.openxmlformats.org/officeDocument/2006/relationships/slideLayout" Target="../slideLayouts/slideLayout12.xml"/><Relationship Id="rId16" Type="http://schemas.openxmlformats.org/officeDocument/2006/relationships/image" Target="../media/image47.png"/><Relationship Id="rId1" Type="http://schemas.openxmlformats.org/officeDocument/2006/relationships/vmlDrawing" Target="../drawings/vmlDrawing10.vml"/><Relationship Id="rId6" Type="http://schemas.openxmlformats.org/officeDocument/2006/relationships/slide" Target="slide40.xml"/><Relationship Id="rId11" Type="http://schemas.openxmlformats.org/officeDocument/2006/relationships/image" Target="../media/image42.emf"/><Relationship Id="rId5" Type="http://schemas.openxmlformats.org/officeDocument/2006/relationships/slide" Target="slide38.xml"/><Relationship Id="rId15" Type="http://schemas.openxmlformats.org/officeDocument/2006/relationships/image" Target="../media/image43.emf"/><Relationship Id="rId10" Type="http://schemas.openxmlformats.org/officeDocument/2006/relationships/package" Target="../embeddings/Microsoft_Word_Document26.docx"/><Relationship Id="rId4" Type="http://schemas.openxmlformats.org/officeDocument/2006/relationships/slide" Target="slide37.xml"/><Relationship Id="rId9" Type="http://schemas.openxmlformats.org/officeDocument/2006/relationships/image" Target="../media/image44.png"/><Relationship Id="rId14" Type="http://schemas.openxmlformats.org/officeDocument/2006/relationships/package" Target="../embeddings/Microsoft_Word_Document27.docx"/></Relationships>
</file>

<file path=ppt/slides/_rels/slide3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slide" Target="slide37.xml"/><Relationship Id="rId7" Type="http://schemas.openxmlformats.org/officeDocument/2006/relationships/slide" Target="slide29.xml"/><Relationship Id="rId2" Type="http://schemas.openxmlformats.org/officeDocument/2006/relationships/slide" Target="slide35.xml"/><Relationship Id="rId1" Type="http://schemas.openxmlformats.org/officeDocument/2006/relationships/slideLayout" Target="../slideLayouts/slideLayout12.xml"/><Relationship Id="rId6" Type="http://schemas.openxmlformats.org/officeDocument/2006/relationships/slide" Target="slide3.xml"/><Relationship Id="rId11" Type="http://schemas.openxmlformats.org/officeDocument/2006/relationships/image" Target="../media/image51.png"/><Relationship Id="rId5" Type="http://schemas.openxmlformats.org/officeDocument/2006/relationships/slide" Target="slide40.xml"/><Relationship Id="rId10" Type="http://schemas.openxmlformats.org/officeDocument/2006/relationships/image" Target="../media/image50.png"/><Relationship Id="rId4" Type="http://schemas.openxmlformats.org/officeDocument/2006/relationships/slide" Target="slide38.xml"/><Relationship Id="rId9"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slide" Target="slide37.xml"/><Relationship Id="rId7" Type="http://schemas.openxmlformats.org/officeDocument/2006/relationships/slide" Target="slide29.xml"/><Relationship Id="rId2" Type="http://schemas.openxmlformats.org/officeDocument/2006/relationships/slide" Target="slide35.xml"/><Relationship Id="rId1" Type="http://schemas.openxmlformats.org/officeDocument/2006/relationships/slideLayout" Target="../slideLayouts/slideLayout12.xml"/><Relationship Id="rId6" Type="http://schemas.openxmlformats.org/officeDocument/2006/relationships/slide" Target="slide3.xml"/><Relationship Id="rId11" Type="http://schemas.openxmlformats.org/officeDocument/2006/relationships/image" Target="../media/image55.png"/><Relationship Id="rId5" Type="http://schemas.openxmlformats.org/officeDocument/2006/relationships/slide" Target="slide40.xml"/><Relationship Id="rId10" Type="http://schemas.openxmlformats.org/officeDocument/2006/relationships/image" Target="../media/image54.png"/><Relationship Id="rId4" Type="http://schemas.openxmlformats.org/officeDocument/2006/relationships/slide" Target="slide38.xml"/><Relationship Id="rId9"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9.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slide" Target="slide13.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7D4E48-BAF4-4E24-90DC-FBC2EF4E2CA7}"/>
              </a:ext>
            </a:extLst>
          </p:cNvPr>
          <p:cNvSpPr txBox="1"/>
          <p:nvPr/>
        </p:nvSpPr>
        <p:spPr>
          <a:xfrm>
            <a:off x="2590261" y="2397250"/>
            <a:ext cx="7497635" cy="707886"/>
          </a:xfrm>
          <a:prstGeom prst="rect">
            <a:avLst/>
          </a:prstGeom>
          <a:noFill/>
        </p:spPr>
        <p:txBody>
          <a:bodyPr wrap="square" rtlCol="0">
            <a:spAutoFit/>
          </a:bodyPr>
          <a:lstStyle/>
          <a:p>
            <a:r>
              <a:rPr lang="zh-CN" altLang="en-US" sz="4000" b="1" dirty="0">
                <a:latin typeface="华文行楷" panose="02010800040101010101" pitchFamily="2" charset="-122"/>
                <a:ea typeface="华文行楷" panose="02010800040101010101" pitchFamily="2" charset="-122"/>
              </a:rPr>
              <a:t>烃及其烃的衍生物常见题型突破</a:t>
            </a:r>
          </a:p>
        </p:txBody>
      </p:sp>
    </p:spTree>
    <p:extLst>
      <p:ext uri="{BB962C8B-B14F-4D97-AF65-F5344CB8AC3E}">
        <p14:creationId xmlns:p14="http://schemas.microsoft.com/office/powerpoint/2010/main" val="425126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AD9317-4B0F-407F-901E-C4D165DE8D76}"/>
              </a:ext>
            </a:extLst>
          </p:cNvPr>
          <p:cNvSpPr txBox="1"/>
          <p:nvPr/>
        </p:nvSpPr>
        <p:spPr>
          <a:xfrm>
            <a:off x="777045" y="1698128"/>
            <a:ext cx="10859135" cy="2243115"/>
          </a:xfrm>
          <a:prstGeom prst="rect">
            <a:avLst/>
          </a:prstGeom>
          <a:solidFill>
            <a:srgbClr val="F7FD9D"/>
          </a:solidFill>
          <a:ln w="28575">
            <a:noFill/>
          </a:ln>
        </p:spPr>
        <p:txBody>
          <a:bodyPr wrap="square">
            <a:spAutoFit/>
          </a:bodyPr>
          <a:lstStyle/>
          <a:p>
            <a:pPr>
              <a:lnSpc>
                <a:spcPct val="150000"/>
              </a:lnSpc>
              <a:spcBef>
                <a:spcPts val="0"/>
              </a:spcBef>
            </a:pPr>
            <a:r>
              <a:rPr lang="zh-CN" altLang="en-US" sz="3200" b="1" dirty="0">
                <a:solidFill>
                  <a:srgbClr val="C00000"/>
                </a:solidFill>
                <a:latin typeface="华文楷体" panose="02010600040101010101" pitchFamily="2" charset="-122"/>
                <a:ea typeface="华文楷体" panose="02010600040101010101" pitchFamily="2" charset="-122"/>
              </a:rPr>
              <a:t>由有机物性质推断分子结构</a:t>
            </a:r>
            <a:r>
              <a:rPr lang="zh-CN" altLang="en-US" sz="3200" b="1" dirty="0">
                <a:solidFill>
                  <a:srgbClr val="C00000"/>
                </a:solidFill>
                <a:latin typeface="华文楷体" panose="02010600040101010101" pitchFamily="2" charset="-122"/>
                <a:ea typeface="华文楷体" panose="02010600040101010101" pitchFamily="2" charset="-122"/>
                <a:sym typeface="+mn-ea"/>
              </a:rPr>
              <a:t>思维启迪：</a:t>
            </a:r>
          </a:p>
          <a:p>
            <a:pPr>
              <a:lnSpc>
                <a:spcPct val="150000"/>
              </a:lnSpc>
              <a:spcBef>
                <a:spcPts val="0"/>
              </a:spcBef>
            </a:pPr>
            <a:r>
              <a:rPr lang="zh-CN" altLang="en-US" sz="3200" b="1" dirty="0">
                <a:solidFill>
                  <a:schemeClr val="tx1"/>
                </a:solidFill>
                <a:uFillTx/>
                <a:ea typeface="黑体" panose="02010609060101010101" pitchFamily="49" charset="-122"/>
                <a:sym typeface="+mn-ea"/>
              </a:rPr>
              <a:t>（</a:t>
            </a:r>
            <a:r>
              <a:rPr lang="en-US" altLang="zh-CN" sz="3200" b="1" dirty="0">
                <a:solidFill>
                  <a:schemeClr val="tx1"/>
                </a:solidFill>
                <a:uFillTx/>
                <a:ea typeface="黑体" panose="02010609060101010101" pitchFamily="49" charset="-122"/>
                <a:sym typeface="+mn-ea"/>
              </a:rPr>
              <a:t>1</a:t>
            </a:r>
            <a:r>
              <a:rPr lang="zh-CN" altLang="en-US" sz="3200" b="1" dirty="0">
                <a:solidFill>
                  <a:schemeClr val="tx1"/>
                </a:solidFill>
                <a:uFillTx/>
                <a:ea typeface="黑体" panose="02010609060101010101" pitchFamily="49" charset="-122"/>
                <a:sym typeface="+mn-ea"/>
              </a:rPr>
              <a:t>）</a:t>
            </a:r>
            <a:r>
              <a:rPr lang="zh-CN" altLang="en-US" sz="3200" b="1" dirty="0">
                <a:latin typeface="华文行楷" panose="02010800040101010101" pitchFamily="2" charset="-122"/>
                <a:ea typeface="华文行楷" panose="02010800040101010101" pitchFamily="2" charset="-122"/>
                <a:sym typeface="+mn-ea"/>
              </a:rPr>
              <a:t>根据性质联想</a:t>
            </a:r>
            <a:r>
              <a:rPr lang="zh-CN" altLang="en-US" sz="3200" b="1" dirty="0">
                <a:solidFill>
                  <a:schemeClr val="tx1"/>
                </a:solidFill>
                <a:uFillTx/>
                <a:latin typeface="华文行楷" panose="02010800040101010101" pitchFamily="2" charset="-122"/>
                <a:ea typeface="华文行楷" panose="02010800040101010101" pitchFamily="2" charset="-122"/>
                <a:sym typeface="+mn-ea"/>
              </a:rPr>
              <a:t>有机物分子中所含的官能团。</a:t>
            </a:r>
          </a:p>
          <a:p>
            <a:pPr>
              <a:lnSpc>
                <a:spcPct val="150000"/>
              </a:lnSpc>
              <a:spcBef>
                <a:spcPts val="0"/>
              </a:spcBef>
            </a:pPr>
            <a:r>
              <a:rPr lang="zh-CN" altLang="en-US" sz="3200" b="1" dirty="0">
                <a:uFillTx/>
                <a:ea typeface="黑体" panose="02010609060101010101" pitchFamily="49" charset="-122"/>
                <a:sym typeface="+mn-ea"/>
              </a:rPr>
              <a:t>（</a:t>
            </a:r>
            <a:r>
              <a:rPr lang="en-US" altLang="zh-CN" sz="3200" b="1" dirty="0">
                <a:uFillTx/>
                <a:ea typeface="黑体" panose="02010609060101010101" pitchFamily="49" charset="-122"/>
                <a:sym typeface="+mn-ea"/>
              </a:rPr>
              <a:t>2</a:t>
            </a:r>
            <a:r>
              <a:rPr lang="zh-CN" altLang="en-US" sz="3200" b="1" dirty="0">
                <a:uFillTx/>
                <a:ea typeface="黑体" panose="02010609060101010101" pitchFamily="49" charset="-122"/>
                <a:sym typeface="+mn-ea"/>
              </a:rPr>
              <a:t>）</a:t>
            </a:r>
            <a:r>
              <a:rPr lang="zh-CN" altLang="en-US" sz="3200" b="1" dirty="0">
                <a:uFillTx/>
                <a:latin typeface="华文行楷" panose="02010800040101010101" pitchFamily="2" charset="-122"/>
                <a:ea typeface="华文行楷" panose="02010800040101010101" pitchFamily="2" charset="-122"/>
                <a:sym typeface="+mn-ea"/>
              </a:rPr>
              <a:t>同时要注意附加的结构要求</a:t>
            </a:r>
            <a:r>
              <a:rPr lang="en-US" altLang="zh-CN" sz="3200" b="1" dirty="0">
                <a:uFillTx/>
                <a:latin typeface="华文行楷" panose="02010800040101010101" pitchFamily="2" charset="-122"/>
                <a:ea typeface="华文行楷" panose="02010800040101010101" pitchFamily="2" charset="-122"/>
                <a:sym typeface="+mn-ea"/>
              </a:rPr>
              <a:t>(</a:t>
            </a:r>
            <a:r>
              <a:rPr lang="zh-CN" altLang="en-US" sz="3200" b="1" dirty="0">
                <a:uFillTx/>
                <a:latin typeface="华文行楷" panose="02010800040101010101" pitchFamily="2" charset="-122"/>
                <a:ea typeface="华文行楷" panose="02010800040101010101" pitchFamily="2" charset="-122"/>
                <a:sym typeface="+mn-ea"/>
              </a:rPr>
              <a:t>尤其等效</a:t>
            </a:r>
            <a:r>
              <a:rPr lang="en-US" altLang="zh-CN" sz="3200" b="1" kern="100" dirty="0">
                <a:latin typeface="Times New Roman" panose="02020603050405020304" pitchFamily="18" charset="0"/>
                <a:ea typeface="方正中等线简体" panose="03000509000000000000" pitchFamily="65" charset="-122"/>
                <a:cs typeface="Courier New" panose="02070309020205020404" pitchFamily="49" charset="0"/>
              </a:rPr>
              <a:t>H</a:t>
            </a:r>
            <a:r>
              <a:rPr lang="zh-CN" altLang="en-US" sz="3200" b="1" dirty="0">
                <a:latin typeface="华文行楷" panose="02010800040101010101" pitchFamily="2" charset="-122"/>
                <a:ea typeface="华文行楷" panose="02010800040101010101" pitchFamily="2" charset="-122"/>
              </a:rPr>
              <a:t>的要求</a:t>
            </a:r>
            <a:r>
              <a:rPr lang="zh-CN" altLang="en-US" sz="3200" b="1"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en-US" sz="3200" b="1" dirty="0">
                <a:uFillTx/>
                <a:latin typeface="华文行楷" panose="02010800040101010101" pitchFamily="2" charset="-122"/>
                <a:ea typeface="华文行楷" panose="02010800040101010101" pitchFamily="2" charset="-122"/>
                <a:sym typeface="+mn-ea"/>
              </a:rPr>
              <a:t>。</a:t>
            </a:r>
          </a:p>
        </p:txBody>
      </p:sp>
    </p:spTree>
    <p:extLst>
      <p:ext uri="{BB962C8B-B14F-4D97-AF65-F5344CB8AC3E}">
        <p14:creationId xmlns:p14="http://schemas.microsoft.com/office/powerpoint/2010/main" val="167514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三、有机物的检验与鉴别</a:t>
            </a:r>
          </a:p>
        </p:txBody>
      </p:sp>
      <p:graphicFrame>
        <p:nvGraphicFramePr>
          <p:cNvPr id="3" name="表格 2"/>
          <p:cNvGraphicFramePr>
            <a:graphicFrameLocks noGrp="1"/>
          </p:cNvGraphicFramePr>
          <p:nvPr/>
        </p:nvGraphicFramePr>
        <p:xfrm>
          <a:off x="647065" y="3211830"/>
          <a:ext cx="10977245" cy="3038158"/>
        </p:xfrm>
        <a:graphic>
          <a:graphicData uri="http://schemas.openxmlformats.org/drawingml/2006/table">
            <a:tbl>
              <a:tblPr/>
              <a:tblGrid>
                <a:gridCol w="1809750">
                  <a:extLst>
                    <a:ext uri="{9D8B030D-6E8A-4147-A177-3AD203B41FA5}">
                      <a16:colId xmlns:a16="http://schemas.microsoft.com/office/drawing/2014/main" val="20000"/>
                    </a:ext>
                  </a:extLst>
                </a:gridCol>
                <a:gridCol w="2365375">
                  <a:extLst>
                    <a:ext uri="{9D8B030D-6E8A-4147-A177-3AD203B41FA5}">
                      <a16:colId xmlns:a16="http://schemas.microsoft.com/office/drawing/2014/main" val="20001"/>
                    </a:ext>
                  </a:extLst>
                </a:gridCol>
                <a:gridCol w="2151380">
                  <a:extLst>
                    <a:ext uri="{9D8B030D-6E8A-4147-A177-3AD203B41FA5}">
                      <a16:colId xmlns:a16="http://schemas.microsoft.com/office/drawing/2014/main" val="20002"/>
                    </a:ext>
                  </a:extLst>
                </a:gridCol>
                <a:gridCol w="2698115">
                  <a:extLst>
                    <a:ext uri="{9D8B030D-6E8A-4147-A177-3AD203B41FA5}">
                      <a16:colId xmlns:a16="http://schemas.microsoft.com/office/drawing/2014/main" val="20003"/>
                    </a:ext>
                  </a:extLst>
                </a:gridCol>
                <a:gridCol w="1952625">
                  <a:extLst>
                    <a:ext uri="{9D8B030D-6E8A-4147-A177-3AD203B41FA5}">
                      <a16:colId xmlns:a16="http://schemas.microsoft.com/office/drawing/2014/main" val="20004"/>
                    </a:ext>
                  </a:extLst>
                </a:gridCol>
              </a:tblGrid>
              <a:tr h="417830">
                <a:tc>
                  <a:txBody>
                    <a:bodyPr/>
                    <a:lstStyle/>
                    <a:p>
                      <a:pPr algn="ctr">
                        <a:lnSpc>
                          <a:spcPct val="150000"/>
                        </a:lnSpc>
                        <a:spcAft>
                          <a:spcPts val="0"/>
                        </a:spcAft>
                        <a:tabLst>
                          <a:tab pos="2700655" algn="l"/>
                        </a:tabLst>
                      </a:pPr>
                      <a:r>
                        <a:rPr lang="en-US" sz="2400" kern="100" dirty="0">
                          <a:solidFill>
                            <a:srgbClr val="002060"/>
                          </a:solidFill>
                          <a:effectLst/>
                          <a:latin typeface="Times New Roman" panose="02020603050405020304"/>
                          <a:ea typeface="华文细黑"/>
                          <a:cs typeface="Courier New" panose="02070309020205020404"/>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tabLst>
                          <a:tab pos="2700655" algn="l"/>
                        </a:tabLst>
                      </a:pPr>
                      <a:r>
                        <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rPr>
                        <a:t>乙酸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r>
                        <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rPr>
                        <a:t>乙醇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r>
                        <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rPr>
                        <a:t>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r>
                        <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rPr>
                        <a:t>氢氧化钡溶液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7220">
                <a:tc>
                  <a:txBody>
                    <a:bodyPr/>
                    <a:lstStyle/>
                    <a:p>
                      <a:pPr algn="ctr">
                        <a:lnSpc>
                          <a:spcPct val="150000"/>
                        </a:lnSpc>
                        <a:spcAft>
                          <a:spcPts val="0"/>
                        </a:spcAft>
                        <a:tabLst>
                          <a:tab pos="2700655" algn="l"/>
                        </a:tabLst>
                      </a:pPr>
                      <a:r>
                        <a:rPr lang="zh-CN" sz="2400" b="1" kern="100">
                          <a:solidFill>
                            <a:srgbClr val="002060"/>
                          </a:solidFill>
                          <a:effectLst/>
                          <a:latin typeface="黑体" panose="02010609060101010101" pitchFamily="49" charset="-122"/>
                          <a:ea typeface="黑体" panose="02010609060101010101" pitchFamily="49" charset="-122"/>
                          <a:cs typeface="Times New Roman" panose="02020603050405020304"/>
                        </a:rPr>
                        <a:t>金属钠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300">
                <a:tc>
                  <a:txBody>
                    <a:bodyPr/>
                    <a:lstStyle/>
                    <a:p>
                      <a:pPr algn="ctr">
                        <a:lnSpc>
                          <a:spcPct val="150000"/>
                        </a:lnSpc>
                        <a:spcAft>
                          <a:spcPts val="0"/>
                        </a:spcAft>
                        <a:tabLst>
                          <a:tab pos="2700655" algn="l"/>
                        </a:tabLst>
                      </a:pPr>
                      <a:r>
                        <a:rPr lang="zh-CN" sz="2400" b="1" kern="100">
                          <a:solidFill>
                            <a:srgbClr val="002060"/>
                          </a:solidFill>
                          <a:effectLst/>
                          <a:latin typeface="黑体" panose="02010609060101010101" pitchFamily="49" charset="-122"/>
                          <a:ea typeface="黑体" panose="02010609060101010101" pitchFamily="49" charset="-122"/>
                          <a:cs typeface="Times New Roman" panose="02020603050405020304"/>
                        </a:rPr>
                        <a:t>溴水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dirty="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700655" algn="l"/>
                        </a:tabLst>
                      </a:pPr>
                      <a:endParaRPr lang="zh-CN" sz="2000" b="1" kern="100" dirty="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5960">
                <a:tc>
                  <a:txBody>
                    <a:bodyPr/>
                    <a:lstStyle/>
                    <a:p>
                      <a:pPr algn="ctr">
                        <a:lnSpc>
                          <a:spcPct val="150000"/>
                        </a:lnSpc>
                        <a:spcAft>
                          <a:spcPts val="0"/>
                        </a:spcAft>
                        <a:tabLst>
                          <a:tab pos="2700655" algn="l"/>
                        </a:tabLst>
                      </a:pPr>
                      <a:r>
                        <a:rPr lang="zh-CN" sz="2400" b="1" kern="100">
                          <a:solidFill>
                            <a:srgbClr val="002060"/>
                          </a:solidFill>
                          <a:effectLst/>
                          <a:latin typeface="黑体" panose="02010609060101010101" pitchFamily="49" charset="-122"/>
                          <a:ea typeface="黑体" panose="02010609060101010101" pitchFamily="49" charset="-122"/>
                          <a:cs typeface="Times New Roman" panose="02020603050405020304"/>
                        </a:rPr>
                        <a:t>碳酸钠溶液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9760">
                <a:tc>
                  <a:txBody>
                    <a:bodyPr/>
                    <a:lstStyle/>
                    <a:p>
                      <a:pPr algn="ctr">
                        <a:lnSpc>
                          <a:spcPct val="150000"/>
                        </a:lnSpc>
                        <a:spcAft>
                          <a:spcPts val="0"/>
                        </a:spcAft>
                        <a:tabLst>
                          <a:tab pos="2700655" algn="l"/>
                        </a:tabLst>
                      </a:pPr>
                      <a:r>
                        <a:rPr lang="zh-CN" sz="2400" b="1" kern="100">
                          <a:solidFill>
                            <a:srgbClr val="002060"/>
                          </a:solidFill>
                          <a:effectLst/>
                          <a:latin typeface="黑体" panose="02010609060101010101" pitchFamily="49" charset="-122"/>
                          <a:ea typeface="黑体" panose="02010609060101010101" pitchFamily="49" charset="-122"/>
                          <a:cs typeface="Times New Roman" panose="02020603050405020304"/>
                        </a:rPr>
                        <a:t>酚酞溶液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dirty="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endParaRPr lang="zh-CN" sz="2000" b="1" kern="100" dirty="0">
                        <a:solidFill>
                          <a:srgbClr val="002060"/>
                        </a:solidFill>
                        <a:effectLst/>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文本框 3"/>
          <p:cNvSpPr txBox="1"/>
          <p:nvPr/>
        </p:nvSpPr>
        <p:spPr>
          <a:xfrm>
            <a:off x="2712720" y="3764915"/>
            <a:ext cx="1810385" cy="553085"/>
          </a:xfrm>
          <a:prstGeom prst="rect">
            <a:avLst/>
          </a:prstGeom>
          <a:noFill/>
        </p:spPr>
        <p:txBody>
          <a:bodyPr wrap="square" rtlCol="0">
            <a:spAutoFit/>
          </a:bodyPr>
          <a:lstStyle/>
          <a:p>
            <a:pPr algn="ctr">
              <a:lnSpc>
                <a:spcPct val="150000"/>
              </a:lnSpc>
              <a:spcAft>
                <a:spcPts val="0"/>
              </a:spcAft>
              <a:tabLst>
                <a:tab pos="2700655" algn="l"/>
              </a:tabLst>
            </a:pPr>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产生无色气泡</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6" name="文本框 5"/>
          <p:cNvSpPr txBox="1"/>
          <p:nvPr/>
        </p:nvSpPr>
        <p:spPr>
          <a:xfrm>
            <a:off x="4875530" y="3751580"/>
            <a:ext cx="1894205" cy="553085"/>
          </a:xfrm>
          <a:prstGeom prst="rect">
            <a:avLst/>
          </a:prstGeom>
          <a:noFill/>
        </p:spPr>
        <p:txBody>
          <a:bodyPr wrap="square" rtlCol="0">
            <a:spAutoFit/>
          </a:bodyPr>
          <a:lstStyle/>
          <a:p>
            <a:pPr algn="ctr">
              <a:lnSpc>
                <a:spcPct val="150000"/>
              </a:lnSpc>
              <a:spcAft>
                <a:spcPts val="0"/>
              </a:spcAft>
              <a:tabLst>
                <a:tab pos="2700655" algn="l"/>
              </a:tabLst>
            </a:pPr>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产生无色气泡</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8" name="文本框 7"/>
          <p:cNvSpPr txBox="1"/>
          <p:nvPr/>
        </p:nvSpPr>
        <p:spPr>
          <a:xfrm>
            <a:off x="7559532" y="3836035"/>
            <a:ext cx="1513840" cy="337185"/>
          </a:xfrm>
          <a:prstGeom prst="rect">
            <a:avLst/>
          </a:prstGeom>
          <a:noFill/>
        </p:spPr>
        <p:txBody>
          <a:bodyPr wrap="square" rtlCol="0">
            <a:spAutoFit/>
          </a:bodyPr>
          <a:lstStyle/>
          <a:p>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无明显现象</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9" name="文本框 8"/>
          <p:cNvSpPr txBox="1"/>
          <p:nvPr/>
        </p:nvSpPr>
        <p:spPr>
          <a:xfrm>
            <a:off x="9666605" y="3735070"/>
            <a:ext cx="1894205" cy="553085"/>
          </a:xfrm>
          <a:prstGeom prst="rect">
            <a:avLst/>
          </a:prstGeom>
          <a:noFill/>
        </p:spPr>
        <p:txBody>
          <a:bodyPr wrap="square" rtlCol="0">
            <a:spAutoFit/>
          </a:bodyPr>
          <a:lstStyle/>
          <a:p>
            <a:pPr algn="ctr">
              <a:lnSpc>
                <a:spcPct val="150000"/>
              </a:lnSpc>
              <a:spcAft>
                <a:spcPts val="0"/>
              </a:spcAft>
              <a:tabLst>
                <a:tab pos="2700655" algn="l"/>
              </a:tabLst>
            </a:pPr>
            <a:r>
              <a:rPr lang="zh-CN"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rPr>
              <a:t>产生无色气泡</a:t>
            </a:r>
            <a:endParaRPr lang="zh-CN" altLang="en-US"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10" name="文本框 9"/>
          <p:cNvSpPr txBox="1"/>
          <p:nvPr/>
        </p:nvSpPr>
        <p:spPr>
          <a:xfrm>
            <a:off x="2455862" y="4425784"/>
            <a:ext cx="2324100" cy="337185"/>
          </a:xfrm>
          <a:prstGeom prst="rect">
            <a:avLst/>
          </a:prstGeom>
          <a:noFill/>
        </p:spPr>
        <p:txBody>
          <a:bodyPr wrap="square" rtlCol="0">
            <a:spAutoFit/>
          </a:bodyPr>
          <a:lstStyle/>
          <a:p>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互溶，无其它现象</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11" name="文本框 10"/>
          <p:cNvSpPr txBox="1"/>
          <p:nvPr/>
        </p:nvSpPr>
        <p:spPr>
          <a:xfrm>
            <a:off x="4777105" y="4468661"/>
            <a:ext cx="2324100" cy="337185"/>
          </a:xfrm>
          <a:prstGeom prst="rect">
            <a:avLst/>
          </a:prstGeom>
          <a:noFill/>
        </p:spPr>
        <p:txBody>
          <a:bodyPr wrap="square" rtlCol="0">
            <a:spAutoFit/>
          </a:bodyPr>
          <a:lstStyle/>
          <a:p>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互溶，无其它现象</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12" name="文本框 11"/>
          <p:cNvSpPr txBox="1"/>
          <p:nvPr/>
        </p:nvSpPr>
        <p:spPr>
          <a:xfrm>
            <a:off x="7019290" y="4313307"/>
            <a:ext cx="2702560" cy="553085"/>
          </a:xfrm>
          <a:prstGeom prst="rect">
            <a:avLst/>
          </a:prstGeom>
          <a:noFill/>
        </p:spPr>
        <p:txBody>
          <a:bodyPr wrap="square" rtlCol="0">
            <a:spAutoFit/>
          </a:bodyPr>
          <a:lstStyle/>
          <a:p>
            <a:pPr marL="71755" algn="l">
              <a:lnSpc>
                <a:spcPct val="150000"/>
              </a:lnSpc>
              <a:spcAft>
                <a:spcPts val="0"/>
              </a:spcAft>
              <a:tabLst>
                <a:tab pos="2700655" algn="l"/>
              </a:tabLst>
            </a:pPr>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分层，上层为橙红色</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13" name="文本框 12"/>
          <p:cNvSpPr txBox="1"/>
          <p:nvPr/>
        </p:nvSpPr>
        <p:spPr>
          <a:xfrm>
            <a:off x="9950132" y="4433707"/>
            <a:ext cx="1437640" cy="337185"/>
          </a:xfrm>
          <a:prstGeom prst="rect">
            <a:avLst/>
          </a:prstGeom>
          <a:noFill/>
        </p:spPr>
        <p:txBody>
          <a:bodyPr wrap="square" rtlCol="0">
            <a:spAutoFit/>
          </a:bodyPr>
          <a:lstStyle/>
          <a:p>
            <a:r>
              <a:rPr lang="zh-CN"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rPr>
              <a:t>溴水褪色</a:t>
            </a:r>
            <a:endParaRPr lang="zh-CN" altLang="en-US"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14" name="文本框 13"/>
          <p:cNvSpPr txBox="1"/>
          <p:nvPr/>
        </p:nvSpPr>
        <p:spPr>
          <a:xfrm>
            <a:off x="2696210" y="5039995"/>
            <a:ext cx="1810385" cy="553085"/>
          </a:xfrm>
          <a:prstGeom prst="rect">
            <a:avLst/>
          </a:prstGeom>
          <a:noFill/>
        </p:spPr>
        <p:txBody>
          <a:bodyPr wrap="square" rtlCol="0">
            <a:spAutoFit/>
          </a:bodyPr>
          <a:lstStyle/>
          <a:p>
            <a:pPr algn="ctr">
              <a:lnSpc>
                <a:spcPct val="150000"/>
              </a:lnSpc>
              <a:spcAft>
                <a:spcPts val="0"/>
              </a:spcAft>
              <a:tabLst>
                <a:tab pos="2700655" algn="l"/>
              </a:tabLst>
            </a:pPr>
            <a:r>
              <a:rPr lang="zh-CN"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rPr>
              <a:t>产生无色气泡</a:t>
            </a:r>
            <a:endParaRPr lang="zh-CN" altLang="en-US"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16" name="文本框 15"/>
          <p:cNvSpPr txBox="1"/>
          <p:nvPr/>
        </p:nvSpPr>
        <p:spPr>
          <a:xfrm>
            <a:off x="4777105" y="5082080"/>
            <a:ext cx="2324100" cy="337185"/>
          </a:xfrm>
          <a:prstGeom prst="rect">
            <a:avLst/>
          </a:prstGeom>
          <a:noFill/>
        </p:spPr>
        <p:txBody>
          <a:bodyPr wrap="square" rtlCol="0">
            <a:spAutoFit/>
          </a:bodyPr>
          <a:lstStyle/>
          <a:p>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互溶，无其它现象</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17" name="文本框 16"/>
          <p:cNvSpPr txBox="1"/>
          <p:nvPr/>
        </p:nvSpPr>
        <p:spPr>
          <a:xfrm>
            <a:off x="7667625" y="5024755"/>
            <a:ext cx="1082675" cy="553085"/>
          </a:xfrm>
          <a:prstGeom prst="rect">
            <a:avLst/>
          </a:prstGeom>
          <a:noFill/>
        </p:spPr>
        <p:txBody>
          <a:bodyPr wrap="square" rtlCol="0">
            <a:spAutoFit/>
          </a:bodyPr>
          <a:lstStyle/>
          <a:p>
            <a:pPr marL="71755" algn="l">
              <a:lnSpc>
                <a:spcPct val="150000"/>
              </a:lnSpc>
              <a:spcAft>
                <a:spcPts val="0"/>
              </a:spcAft>
              <a:tabLst>
                <a:tab pos="2700655" algn="l"/>
              </a:tabLst>
            </a:pPr>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分层</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18" name="文本框 17"/>
          <p:cNvSpPr txBox="1"/>
          <p:nvPr/>
        </p:nvSpPr>
        <p:spPr>
          <a:xfrm>
            <a:off x="9721850" y="5010150"/>
            <a:ext cx="1894205" cy="553085"/>
          </a:xfrm>
          <a:prstGeom prst="rect">
            <a:avLst/>
          </a:prstGeom>
          <a:noFill/>
        </p:spPr>
        <p:txBody>
          <a:bodyPr wrap="square" rtlCol="0">
            <a:spAutoFit/>
          </a:bodyPr>
          <a:lstStyle/>
          <a:p>
            <a:pPr algn="ctr">
              <a:lnSpc>
                <a:spcPct val="150000"/>
              </a:lnSpc>
              <a:spcAft>
                <a:spcPts val="0"/>
              </a:spcAft>
              <a:tabLst>
                <a:tab pos="2700655" algn="l"/>
              </a:tabLst>
            </a:pPr>
            <a:r>
              <a:rPr lang="zh-CN"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rPr>
              <a:t>产生白色沉淀</a:t>
            </a:r>
          </a:p>
        </p:txBody>
      </p:sp>
      <p:sp>
        <p:nvSpPr>
          <p:cNvPr id="19" name="文本框 18"/>
          <p:cNvSpPr txBox="1"/>
          <p:nvPr/>
        </p:nvSpPr>
        <p:spPr>
          <a:xfrm>
            <a:off x="2663190" y="5719445"/>
            <a:ext cx="1777365" cy="553085"/>
          </a:xfrm>
          <a:prstGeom prst="rect">
            <a:avLst/>
          </a:prstGeom>
          <a:noFill/>
        </p:spPr>
        <p:txBody>
          <a:bodyPr wrap="square" rtlCol="0">
            <a:spAutoFit/>
          </a:bodyPr>
          <a:lstStyle/>
          <a:p>
            <a:pPr algn="ctr">
              <a:lnSpc>
                <a:spcPct val="150000"/>
              </a:lnSpc>
              <a:spcAft>
                <a:spcPts val="0"/>
              </a:spcAft>
              <a:tabLst>
                <a:tab pos="2700655" algn="l"/>
              </a:tabLst>
            </a:pPr>
            <a:r>
              <a:rPr lang="zh-CN"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rPr>
              <a:t>无色，不分层</a:t>
            </a:r>
            <a:endParaRPr lang="zh-CN" altLang="en-US"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20" name="文本框 19"/>
          <p:cNvSpPr txBox="1"/>
          <p:nvPr/>
        </p:nvSpPr>
        <p:spPr>
          <a:xfrm>
            <a:off x="4942840" y="5702935"/>
            <a:ext cx="1777365" cy="553085"/>
          </a:xfrm>
          <a:prstGeom prst="rect">
            <a:avLst/>
          </a:prstGeom>
          <a:noFill/>
        </p:spPr>
        <p:txBody>
          <a:bodyPr wrap="square" rtlCol="0">
            <a:spAutoFit/>
          </a:bodyPr>
          <a:lstStyle/>
          <a:p>
            <a:pPr algn="ctr">
              <a:lnSpc>
                <a:spcPct val="150000"/>
              </a:lnSpc>
              <a:spcAft>
                <a:spcPts val="0"/>
              </a:spcAft>
              <a:tabLst>
                <a:tab pos="2700655" algn="l"/>
              </a:tabLst>
            </a:pPr>
            <a:r>
              <a:rPr lang="zh-CN"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rPr>
              <a:t>无色，不分层</a:t>
            </a:r>
            <a:endParaRPr lang="zh-CN" altLang="en-US" sz="2000" kern="10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21" name="文本框 20"/>
          <p:cNvSpPr txBox="1"/>
          <p:nvPr/>
        </p:nvSpPr>
        <p:spPr>
          <a:xfrm>
            <a:off x="7651115" y="5654040"/>
            <a:ext cx="1082675" cy="553085"/>
          </a:xfrm>
          <a:prstGeom prst="rect">
            <a:avLst/>
          </a:prstGeom>
          <a:noFill/>
        </p:spPr>
        <p:txBody>
          <a:bodyPr wrap="square" rtlCol="0">
            <a:spAutoFit/>
          </a:bodyPr>
          <a:lstStyle/>
          <a:p>
            <a:pPr marL="71755" algn="l">
              <a:lnSpc>
                <a:spcPct val="150000"/>
              </a:lnSpc>
              <a:spcAft>
                <a:spcPts val="0"/>
              </a:spcAft>
              <a:tabLst>
                <a:tab pos="2700655" algn="l"/>
              </a:tabLst>
            </a:pPr>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分层</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22" name="文本框 21"/>
          <p:cNvSpPr txBox="1"/>
          <p:nvPr/>
        </p:nvSpPr>
        <p:spPr>
          <a:xfrm>
            <a:off x="10019030" y="5644515"/>
            <a:ext cx="972185" cy="553085"/>
          </a:xfrm>
          <a:prstGeom prst="rect">
            <a:avLst/>
          </a:prstGeom>
          <a:noFill/>
        </p:spPr>
        <p:txBody>
          <a:bodyPr wrap="square" rtlCol="0">
            <a:spAutoFit/>
          </a:bodyPr>
          <a:lstStyle/>
          <a:p>
            <a:pPr algn="ctr">
              <a:lnSpc>
                <a:spcPct val="150000"/>
              </a:lnSpc>
              <a:spcAft>
                <a:spcPts val="0"/>
              </a:spcAft>
              <a:tabLst>
                <a:tab pos="2700655" algn="l"/>
              </a:tabLst>
            </a:pPr>
            <a:r>
              <a:rPr lang="zh-CN"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rPr>
              <a:t>变红</a:t>
            </a:r>
            <a:endParaRPr lang="zh-CN" altLang="en-US" sz="2000" kern="100" dirty="0">
              <a:solidFill>
                <a:srgbClr val="002060"/>
              </a:solidFill>
              <a:effectLst/>
              <a:latin typeface="黑体" panose="02010609060101010101" pitchFamily="49" charset="-122"/>
              <a:ea typeface="黑体" panose="02010609060101010101" pitchFamily="49" charset="-122"/>
              <a:cs typeface="Times New Roman" panose="02020603050405020304"/>
              <a:sym typeface="+mn-ea"/>
            </a:endParaRPr>
          </a:p>
        </p:txBody>
      </p:sp>
      <p:sp>
        <p:nvSpPr>
          <p:cNvPr id="24" name="文本框 23">
            <a:extLst>
              <a:ext uri="{FF2B5EF4-FFF2-40B4-BE49-F238E27FC236}">
                <a16:creationId xmlns:a16="http://schemas.microsoft.com/office/drawing/2014/main" id="{349CE11D-D63C-4499-98C9-F162F75779D6}"/>
              </a:ext>
            </a:extLst>
          </p:cNvPr>
          <p:cNvSpPr txBox="1"/>
          <p:nvPr/>
        </p:nvSpPr>
        <p:spPr>
          <a:xfrm>
            <a:off x="1558608" y="556848"/>
            <a:ext cx="9229725" cy="646331"/>
          </a:xfrm>
          <a:prstGeom prst="rect">
            <a:avLst/>
          </a:prstGeom>
          <a:noFill/>
        </p:spPr>
        <p:txBody>
          <a:bodyPr wrap="square" rtlCol="0">
            <a:spAutoFit/>
          </a:bodyPr>
          <a:lstStyle/>
          <a:p>
            <a:r>
              <a:rPr lang="zh-CN" altLang="en-US" sz="3600" b="1" dirty="0">
                <a:solidFill>
                  <a:srgbClr val="C00000"/>
                </a:solidFill>
                <a:latin typeface="华文楷体" panose="02010600040101010101" pitchFamily="2" charset="-122"/>
                <a:ea typeface="华文楷体" panose="02010600040101010101" pitchFamily="2" charset="-122"/>
              </a:rPr>
              <a:t>题型三：有机物的鉴别、检验、分离和提纯</a:t>
            </a:r>
          </a:p>
        </p:txBody>
      </p:sp>
      <p:sp>
        <p:nvSpPr>
          <p:cNvPr id="25" name="文本框 24">
            <a:extLst>
              <a:ext uri="{FF2B5EF4-FFF2-40B4-BE49-F238E27FC236}">
                <a16:creationId xmlns:a16="http://schemas.microsoft.com/office/drawing/2014/main" id="{3B94F8C8-AC0C-4CB8-9480-37827DA33150}"/>
              </a:ext>
            </a:extLst>
          </p:cNvPr>
          <p:cNvSpPr txBox="1"/>
          <p:nvPr/>
        </p:nvSpPr>
        <p:spPr>
          <a:xfrm>
            <a:off x="411480" y="1350702"/>
            <a:ext cx="11149330" cy="1576070"/>
          </a:xfrm>
          <a:prstGeom prst="rect">
            <a:avLst/>
          </a:prstGeom>
          <a:noFill/>
          <a:ln w="28575">
            <a:noFill/>
          </a:ln>
        </p:spPr>
        <p:txBody>
          <a:bodyPr wrap="square">
            <a:spAutoFit/>
          </a:bodyPr>
          <a:lstStyle/>
          <a:p>
            <a:pPr>
              <a:lnSpc>
                <a:spcPts val="3860"/>
              </a:lnSpc>
              <a:spcBef>
                <a:spcPts val="0"/>
              </a:spcBef>
            </a:pPr>
            <a:r>
              <a:rPr lang="en-US" altLang="zh-CN" sz="2800" b="1" dirty="0">
                <a:solidFill>
                  <a:schemeClr val="tx1"/>
                </a:solidFill>
                <a:ea typeface="黑体" panose="02010609060101010101" pitchFamily="49" charset="-122"/>
                <a:cs typeface="Times New Roman" panose="02020603050405020304" pitchFamily="18" charset="0"/>
              </a:rPr>
              <a:t>  1.</a:t>
            </a:r>
            <a:r>
              <a:rPr lang="zh-CN" altLang="en-US" sz="2800" b="1" dirty="0">
                <a:solidFill>
                  <a:schemeClr val="tx1"/>
                </a:solidFill>
                <a:ea typeface="黑体" panose="02010609060101010101" pitchFamily="49" charset="-122"/>
                <a:cs typeface="Times New Roman" panose="02020603050405020304" pitchFamily="18" charset="0"/>
              </a:rPr>
              <a:t>下列物质中，可一次性鉴别乙酸、乙醇、苯及氢氧化钡溶液的是：               </a:t>
            </a:r>
          </a:p>
          <a:p>
            <a:pPr>
              <a:lnSpc>
                <a:spcPts val="3860"/>
              </a:lnSpc>
              <a:spcBef>
                <a:spcPts val="0"/>
              </a:spcBef>
            </a:pPr>
            <a:r>
              <a:rPr lang="zh-CN" altLang="en-US" sz="2800" b="1" dirty="0">
                <a:solidFill>
                  <a:schemeClr val="tx1"/>
                </a:solidFill>
                <a:ea typeface="黑体" panose="02010609060101010101" pitchFamily="49" charset="-122"/>
                <a:cs typeface="Times New Roman" panose="02020603050405020304" pitchFamily="18" charset="0"/>
              </a:rPr>
              <a:t>                                                                                        </a:t>
            </a:r>
            <a:r>
              <a:rPr lang="en-US" altLang="zh-CN" sz="2800" b="1" dirty="0">
                <a:solidFill>
                  <a:schemeClr val="tx1"/>
                </a:solidFill>
                <a:ea typeface="黑体" panose="02010609060101010101" pitchFamily="49" charset="-122"/>
                <a:cs typeface="Times New Roman" panose="02020603050405020304" pitchFamily="18" charset="0"/>
              </a:rPr>
              <a:t>(            )</a:t>
            </a:r>
          </a:p>
          <a:p>
            <a:pPr>
              <a:lnSpc>
                <a:spcPts val="3860"/>
              </a:lnSpc>
              <a:spcBef>
                <a:spcPts val="0"/>
              </a:spcBef>
            </a:pPr>
            <a:r>
              <a:rPr lang="en-US" altLang="zh-CN" sz="2800" b="1" dirty="0">
                <a:solidFill>
                  <a:schemeClr val="tx1"/>
                </a:solidFill>
                <a:ea typeface="黑体" panose="02010609060101010101" pitchFamily="49" charset="-122"/>
                <a:cs typeface="Times New Roman" panose="02020603050405020304" pitchFamily="18" charset="0"/>
              </a:rPr>
              <a:t>    A. </a:t>
            </a:r>
            <a:r>
              <a:rPr lang="zh-CN" altLang="en-US" sz="2800" b="1" dirty="0">
                <a:solidFill>
                  <a:schemeClr val="tx1"/>
                </a:solidFill>
                <a:ea typeface="黑体" panose="02010609060101010101" pitchFamily="49" charset="-122"/>
                <a:cs typeface="Times New Roman" panose="02020603050405020304" pitchFamily="18" charset="0"/>
              </a:rPr>
              <a:t>金属钠          </a:t>
            </a:r>
            <a:r>
              <a:rPr lang="en-US" altLang="zh-CN" sz="2800" b="1" dirty="0">
                <a:solidFill>
                  <a:schemeClr val="tx1"/>
                </a:solidFill>
                <a:ea typeface="黑体" panose="02010609060101010101" pitchFamily="49" charset="-122"/>
                <a:cs typeface="Times New Roman" panose="02020603050405020304" pitchFamily="18" charset="0"/>
              </a:rPr>
              <a:t>B. </a:t>
            </a:r>
            <a:r>
              <a:rPr lang="zh-CN" altLang="en-US" sz="2800" b="1" dirty="0">
                <a:solidFill>
                  <a:schemeClr val="tx1"/>
                </a:solidFill>
                <a:ea typeface="黑体" panose="02010609060101010101" pitchFamily="49" charset="-122"/>
                <a:cs typeface="Times New Roman" panose="02020603050405020304" pitchFamily="18" charset="0"/>
              </a:rPr>
              <a:t>溴水           </a:t>
            </a:r>
            <a:r>
              <a:rPr lang="en-US" altLang="zh-CN" sz="2800" b="1" dirty="0">
                <a:solidFill>
                  <a:schemeClr val="tx1"/>
                </a:solidFill>
                <a:ea typeface="黑体" panose="02010609060101010101" pitchFamily="49" charset="-122"/>
                <a:cs typeface="Times New Roman" panose="02020603050405020304" pitchFamily="18" charset="0"/>
              </a:rPr>
              <a:t>C. </a:t>
            </a:r>
            <a:r>
              <a:rPr lang="zh-CN" altLang="en-US" sz="2800" b="1" dirty="0">
                <a:solidFill>
                  <a:schemeClr val="tx1"/>
                </a:solidFill>
                <a:ea typeface="黑体" panose="02010609060101010101" pitchFamily="49" charset="-122"/>
                <a:cs typeface="Times New Roman" panose="02020603050405020304" pitchFamily="18" charset="0"/>
              </a:rPr>
              <a:t>碳酸钠溶液              </a:t>
            </a:r>
            <a:r>
              <a:rPr lang="en-US" altLang="zh-CN" sz="2800" b="1" dirty="0">
                <a:solidFill>
                  <a:schemeClr val="tx1"/>
                </a:solidFill>
                <a:ea typeface="黑体" panose="02010609060101010101" pitchFamily="49" charset="-122"/>
                <a:cs typeface="Times New Roman" panose="02020603050405020304" pitchFamily="18" charset="0"/>
              </a:rPr>
              <a:t>D.  </a:t>
            </a:r>
            <a:r>
              <a:rPr lang="zh-CN" altLang="en-US" sz="2800" b="1" dirty="0">
                <a:solidFill>
                  <a:schemeClr val="tx1"/>
                </a:solidFill>
                <a:ea typeface="黑体" panose="02010609060101010101" pitchFamily="49" charset="-122"/>
                <a:cs typeface="Times New Roman" panose="02020603050405020304" pitchFamily="18" charset="0"/>
              </a:rPr>
              <a:t>酚酞</a:t>
            </a:r>
            <a:r>
              <a:rPr lang="zh-CN" altLang="en-US" sz="2800" u="sng" dirty="0">
                <a:ea typeface="黑体" panose="02010609060101010101" pitchFamily="49" charset="-122"/>
                <a:sym typeface="+mn-ea"/>
              </a:rPr>
              <a:t>       </a:t>
            </a:r>
            <a:r>
              <a:rPr lang="zh-CN" altLang="en-US" sz="2800" u="sng" dirty="0">
                <a:solidFill>
                  <a:schemeClr val="tx1"/>
                </a:solidFill>
                <a:ea typeface="黑体" panose="02010609060101010101" pitchFamily="49" charset="-122"/>
                <a:sym typeface="+mn-ea"/>
              </a:rPr>
              <a:t>       </a:t>
            </a:r>
            <a:r>
              <a:rPr lang="zh-CN" altLang="en-US" sz="2800" u="sng" dirty="0">
                <a:ea typeface="黑体" panose="02010609060101010101" pitchFamily="49" charset="-122"/>
                <a:sym typeface="+mn-ea"/>
              </a:rPr>
              <a:t>      </a:t>
            </a:r>
            <a:r>
              <a:rPr lang="zh-CN" altLang="en-US" sz="2800" dirty="0">
                <a:solidFill>
                  <a:srgbClr val="000000"/>
                </a:solidFill>
                <a:ea typeface="黑体" panose="02010609060101010101" pitchFamily="49" charset="-122"/>
                <a:sym typeface="+mn-ea"/>
              </a:rPr>
              <a:t> </a:t>
            </a:r>
            <a:endParaRPr lang="zh-CN" altLang="en-US" sz="2800" b="1" dirty="0">
              <a:solidFill>
                <a:schemeClr val="tx1"/>
              </a:solidFill>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F2F35E8A-0121-462A-B0E6-06C0800A6A32}"/>
              </a:ext>
            </a:extLst>
          </p:cNvPr>
          <p:cNvSpPr txBox="1"/>
          <p:nvPr/>
        </p:nvSpPr>
        <p:spPr>
          <a:xfrm>
            <a:off x="9527458" y="1991034"/>
            <a:ext cx="506320" cy="523220"/>
          </a:xfrm>
          <a:prstGeom prst="rect">
            <a:avLst/>
          </a:prstGeom>
          <a:noFill/>
        </p:spPr>
        <p:txBody>
          <a:bodyPr wrap="square" rtlCol="0">
            <a:spAutoFit/>
          </a:bodyPr>
          <a:lstStyle/>
          <a:p>
            <a:r>
              <a:rPr lang="en-US" altLang="zh-CN" sz="2800" dirty="0">
                <a:solidFill>
                  <a:srgbClr val="0070C0"/>
                </a:solidFill>
              </a:rPr>
              <a:t>C</a:t>
            </a:r>
            <a:endParaRPr lang="zh-CN" altLang="en-US" sz="28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dissolv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dissolve">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dissolv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dissolve">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dissolve">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dissolve">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fade">
                                      <p:cBhvr>
                                        <p:cTn id="92" dur="1000"/>
                                        <p:tgtEl>
                                          <p:spTgt spid="5"/>
                                        </p:tgtEl>
                                      </p:cBhvr>
                                    </p:animEffect>
                                    <p:anim calcmode="lin" valueType="num">
                                      <p:cBhvr>
                                        <p:cTn id="93" dur="1000" fill="hold"/>
                                        <p:tgtEl>
                                          <p:spTgt spid="5"/>
                                        </p:tgtEl>
                                        <p:attrNameLst>
                                          <p:attrName>ppt_x</p:attrName>
                                        </p:attrNameLst>
                                      </p:cBhvr>
                                      <p:tavLst>
                                        <p:tav tm="0">
                                          <p:val>
                                            <p:strVal val="#ppt_x"/>
                                          </p:val>
                                        </p:tav>
                                        <p:tav tm="100000">
                                          <p:val>
                                            <p:strVal val="#ppt_x"/>
                                          </p:val>
                                        </p:tav>
                                      </p:tavLst>
                                    </p:anim>
                                    <p:anim calcmode="lin" valueType="num">
                                      <p:cBhvr>
                                        <p:cTn id="9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p:bldP spid="11" grpId="0"/>
      <p:bldP spid="12" grpId="0"/>
      <p:bldP spid="13" grpId="0"/>
      <p:bldP spid="14" grpId="0"/>
      <p:bldP spid="16" grpId="0"/>
      <p:bldP spid="17" grpId="0"/>
      <p:bldP spid="18" grpId="0"/>
      <p:bldP spid="19" grpId="0"/>
      <p:bldP spid="20" grpId="0"/>
      <p:bldP spid="21" grpId="0"/>
      <p:bldP spid="2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DA1E0C2-B9E6-4B27-8CD1-F93716B3E7BE}"/>
              </a:ext>
            </a:extLst>
          </p:cNvPr>
          <p:cNvSpPr txBox="1"/>
          <p:nvPr/>
        </p:nvSpPr>
        <p:spPr>
          <a:xfrm>
            <a:off x="139700" y="559149"/>
            <a:ext cx="11912600" cy="5296771"/>
          </a:xfrm>
          <a:prstGeom prst="rect">
            <a:avLst/>
          </a:prstGeom>
          <a:solidFill>
            <a:srgbClr val="F7FD9D"/>
          </a:solidFill>
          <a:ln w="28575">
            <a:noFill/>
          </a:ln>
        </p:spPr>
        <p:txBody>
          <a:bodyPr wrap="square">
            <a:spAutoFit/>
          </a:bodyPr>
          <a:lstStyle/>
          <a:p>
            <a:pPr>
              <a:lnSpc>
                <a:spcPct val="150000"/>
              </a:lnSpc>
              <a:spcBef>
                <a:spcPts val="0"/>
              </a:spcBef>
            </a:pPr>
            <a:r>
              <a:rPr lang="zh-CN" altLang="en-US" sz="3200" b="1" dirty="0">
                <a:solidFill>
                  <a:srgbClr val="C00000"/>
                </a:solidFill>
                <a:latin typeface="华文楷体" panose="02010600040101010101" pitchFamily="2" charset="-122"/>
                <a:ea typeface="华文楷体" panose="02010600040101010101" pitchFamily="2" charset="-122"/>
              </a:rPr>
              <a:t>有机物的鉴别、检验</a:t>
            </a:r>
            <a:r>
              <a:rPr lang="zh-CN" altLang="en-US" sz="3200" b="1" dirty="0">
                <a:solidFill>
                  <a:srgbClr val="C00000"/>
                </a:solidFill>
                <a:latin typeface="华文楷体" panose="02010600040101010101" pitchFamily="2" charset="-122"/>
                <a:ea typeface="华文楷体" panose="02010600040101010101" pitchFamily="2" charset="-122"/>
                <a:sym typeface="+mn-ea"/>
              </a:rPr>
              <a:t>思维启迪：</a:t>
            </a:r>
          </a:p>
          <a:p>
            <a:pPr>
              <a:lnSpc>
                <a:spcPts val="3860"/>
              </a:lnSpc>
              <a:spcBef>
                <a:spcPts val="0"/>
              </a:spcBef>
            </a:pPr>
            <a:r>
              <a:rPr lang="zh-CN" altLang="en-US" sz="2400" dirty="0">
                <a:solidFill>
                  <a:schemeClr val="tx1"/>
                </a:solidFill>
                <a:uFillTx/>
                <a:ea typeface="黑体" panose="02010609060101010101" pitchFamily="49" charset="-122"/>
                <a:sym typeface="+mn-ea"/>
              </a:rPr>
              <a:t>（</a:t>
            </a:r>
            <a:r>
              <a:rPr lang="en-US" altLang="zh-CN" sz="2400" dirty="0">
                <a:solidFill>
                  <a:schemeClr val="tx1"/>
                </a:solidFill>
                <a:uFillTx/>
                <a:ea typeface="黑体" panose="02010609060101010101" pitchFamily="49" charset="-122"/>
                <a:sym typeface="+mn-ea"/>
              </a:rPr>
              <a:t>1</a:t>
            </a:r>
            <a:r>
              <a:rPr lang="zh-CN" altLang="en-US" sz="2400" dirty="0">
                <a:solidFill>
                  <a:schemeClr val="tx1"/>
                </a:solidFill>
                <a:uFillTx/>
                <a:ea typeface="黑体" panose="02010609060101010101" pitchFamily="49" charset="-122"/>
                <a:sym typeface="+mn-ea"/>
              </a:rPr>
              <a:t>）</a:t>
            </a:r>
            <a:r>
              <a:rPr lang="zh-CN" altLang="en-US" sz="2400" b="1" dirty="0">
                <a:latin typeface="华文行楷" panose="02010800040101010101" pitchFamily="2" charset="-122"/>
                <a:ea typeface="华文行楷" panose="02010800040101010101" pitchFamily="2" charset="-122"/>
                <a:sym typeface="+mn-ea"/>
              </a:rPr>
              <a:t>水溶性。在有机物加水，观察是否溶于水。如鉴别乙酸和乙酸乙酯等</a:t>
            </a:r>
            <a:r>
              <a:rPr lang="zh-CN" altLang="en-US" sz="2400" dirty="0">
                <a:solidFill>
                  <a:schemeClr val="tx1"/>
                </a:solidFill>
                <a:uFillTx/>
                <a:ea typeface="黑体" panose="02010609060101010101" pitchFamily="49" charset="-122"/>
                <a:sym typeface="+mn-ea"/>
              </a:rPr>
              <a:t>。</a:t>
            </a:r>
          </a:p>
          <a:p>
            <a:pPr>
              <a:lnSpc>
                <a:spcPts val="3860"/>
              </a:lnSpc>
              <a:spcBef>
                <a:spcPts val="0"/>
              </a:spcBef>
            </a:pPr>
            <a:r>
              <a:rPr lang="zh-CN" altLang="en-US" sz="2400" dirty="0">
                <a:uFillTx/>
                <a:ea typeface="黑体" panose="02010609060101010101" pitchFamily="49" charset="-122"/>
                <a:sym typeface="+mn-ea"/>
              </a:rPr>
              <a:t>（</a:t>
            </a:r>
            <a:r>
              <a:rPr lang="en-US" altLang="zh-CN" sz="2400" dirty="0">
                <a:uFillTx/>
                <a:ea typeface="黑体" panose="02010609060101010101" pitchFamily="49" charset="-122"/>
                <a:sym typeface="+mn-ea"/>
              </a:rPr>
              <a:t>2</a:t>
            </a:r>
            <a:r>
              <a:rPr lang="zh-CN" altLang="en-US" sz="2400" dirty="0">
                <a:uFillTx/>
                <a:ea typeface="黑体" panose="02010609060101010101" pitchFamily="49" charset="-122"/>
                <a:sym typeface="+mn-ea"/>
              </a:rPr>
              <a:t>）</a:t>
            </a:r>
            <a:r>
              <a:rPr lang="zh-CN" altLang="en-US" sz="2400" b="1" dirty="0">
                <a:latin typeface="华文行楷" panose="02010800040101010101" pitchFamily="2" charset="-122"/>
                <a:ea typeface="华文行楷" panose="02010800040101010101" pitchFamily="2" charset="-122"/>
                <a:sym typeface="+mn-ea"/>
              </a:rPr>
              <a:t>与水的密度差异。观察不溶于水的有机物与水的密度相对大小。如鉴别苯与溴苯</a:t>
            </a:r>
            <a:r>
              <a:rPr lang="zh-CN" altLang="en-US" sz="2400" dirty="0">
                <a:uFillTx/>
                <a:ea typeface="黑体" panose="02010609060101010101" pitchFamily="49" charset="-122"/>
                <a:sym typeface="+mn-ea"/>
              </a:rPr>
              <a:t>。</a:t>
            </a:r>
          </a:p>
          <a:p>
            <a:pPr>
              <a:lnSpc>
                <a:spcPts val="3860"/>
              </a:lnSpc>
              <a:spcBef>
                <a:spcPts val="0"/>
              </a:spcBef>
            </a:pPr>
            <a:r>
              <a:rPr lang="zh-CN" altLang="en-US" sz="2400" dirty="0">
                <a:uFillTx/>
                <a:ea typeface="黑体" panose="02010609060101010101" pitchFamily="49" charset="-122"/>
                <a:sym typeface="+mn-ea"/>
              </a:rPr>
              <a:t>（</a:t>
            </a:r>
            <a:r>
              <a:rPr lang="en-US" altLang="zh-CN" sz="2400" dirty="0">
                <a:uFillTx/>
                <a:ea typeface="黑体" panose="02010609060101010101" pitchFamily="49" charset="-122"/>
                <a:sym typeface="+mn-ea"/>
              </a:rPr>
              <a:t>3</a:t>
            </a:r>
            <a:r>
              <a:rPr lang="zh-CN" altLang="en-US" sz="2400" dirty="0">
                <a:uFillTx/>
                <a:ea typeface="黑体" panose="02010609060101010101" pitchFamily="49" charset="-122"/>
                <a:sym typeface="+mn-ea"/>
              </a:rPr>
              <a:t>）</a:t>
            </a:r>
            <a:r>
              <a:rPr lang="zh-CN" altLang="en-US" sz="2400" b="1" dirty="0">
                <a:latin typeface="华文行楷" panose="02010800040101010101" pitchFamily="2" charset="-122"/>
                <a:ea typeface="华文行楷" panose="02010800040101010101" pitchFamily="2" charset="-122"/>
                <a:sym typeface="+mn-ea"/>
              </a:rPr>
              <a:t>燃烧。 观察能否燃烧或是否产生黑烟及程度</a:t>
            </a:r>
            <a:r>
              <a:rPr lang="zh-CN" altLang="en-US" sz="2400" dirty="0">
                <a:solidFill>
                  <a:schemeClr val="tx1"/>
                </a:solidFill>
                <a:uFillTx/>
                <a:ea typeface="黑体" panose="02010609060101010101" pitchFamily="49" charset="-122"/>
                <a:sym typeface="+mn-ea"/>
              </a:rPr>
              <a:t>。</a:t>
            </a:r>
            <a:r>
              <a:rPr lang="zh-CN" altLang="en-US" sz="2400" b="1" dirty="0">
                <a:latin typeface="华文行楷" panose="02010800040101010101" pitchFamily="2" charset="-122"/>
                <a:ea typeface="华文行楷" panose="02010800040101010101" pitchFamily="2" charset="-122"/>
                <a:sym typeface="+mn-ea"/>
              </a:rPr>
              <a:t>如鉴别甲烷、乙烯和乙炔。</a:t>
            </a:r>
            <a:endParaRPr lang="zh-CN" altLang="en-US" sz="2400" dirty="0">
              <a:solidFill>
                <a:schemeClr val="tx1"/>
              </a:solidFill>
              <a:uFillTx/>
              <a:ea typeface="黑体" panose="02010609060101010101" pitchFamily="49" charset="-122"/>
              <a:sym typeface="+mn-ea"/>
            </a:endParaRPr>
          </a:p>
          <a:p>
            <a:pPr>
              <a:lnSpc>
                <a:spcPts val="3860"/>
              </a:lnSpc>
              <a:spcBef>
                <a:spcPts val="0"/>
              </a:spcBef>
            </a:pPr>
            <a:r>
              <a:rPr lang="zh-CN" altLang="en-US" sz="2400" dirty="0">
                <a:solidFill>
                  <a:schemeClr val="tx1"/>
                </a:solidFill>
                <a:uFillTx/>
                <a:ea typeface="黑体" panose="02010609060101010101" pitchFamily="49" charset="-122"/>
                <a:sym typeface="+mn-ea"/>
              </a:rPr>
              <a:t>（</a:t>
            </a:r>
            <a:r>
              <a:rPr lang="en-US" altLang="zh-CN" sz="2400" dirty="0">
                <a:solidFill>
                  <a:schemeClr val="tx1"/>
                </a:solidFill>
                <a:uFillTx/>
                <a:ea typeface="黑体" panose="02010609060101010101" pitchFamily="49" charset="-122"/>
                <a:sym typeface="+mn-ea"/>
              </a:rPr>
              <a:t>4</a:t>
            </a:r>
            <a:r>
              <a:rPr lang="zh-CN" altLang="en-US" sz="2400" dirty="0">
                <a:solidFill>
                  <a:schemeClr val="tx1"/>
                </a:solidFill>
                <a:uFillTx/>
                <a:ea typeface="黑体" panose="02010609060101010101" pitchFamily="49" charset="-122"/>
                <a:sym typeface="+mn-ea"/>
              </a:rPr>
              <a:t>）</a:t>
            </a:r>
            <a:r>
              <a:rPr lang="zh-CN" altLang="en-US" sz="2400" b="1" dirty="0">
                <a:latin typeface="华文行楷" panose="02010800040101010101" pitchFamily="2" charset="-122"/>
                <a:ea typeface="华文行楷" panose="02010800040101010101" pitchFamily="2" charset="-122"/>
                <a:sym typeface="+mn-ea"/>
              </a:rPr>
              <a:t>利用官能团的特征反应。</a:t>
            </a:r>
            <a:endParaRPr lang="en-US" altLang="zh-CN" sz="2400" b="1" dirty="0">
              <a:latin typeface="华文行楷" panose="02010800040101010101" pitchFamily="2" charset="-122"/>
              <a:ea typeface="华文行楷" panose="02010800040101010101" pitchFamily="2" charset="-122"/>
              <a:sym typeface="+mn-ea"/>
            </a:endParaRPr>
          </a:p>
          <a:p>
            <a:pPr>
              <a:lnSpc>
                <a:spcPts val="3860"/>
              </a:lnSpc>
              <a:spcBef>
                <a:spcPts val="0"/>
              </a:spcBef>
            </a:pPr>
            <a:r>
              <a:rPr lang="zh-CN" altLang="en-US" sz="2400" b="1" dirty="0">
                <a:latin typeface="华文行楷" panose="02010800040101010101" pitchFamily="2" charset="-122"/>
                <a:ea typeface="华文行楷" panose="02010800040101010101" pitchFamily="2" charset="-122"/>
                <a:sym typeface="+mn-ea"/>
              </a:rPr>
              <a:t>如：不饱和键加入溴水或酸性</a:t>
            </a:r>
            <a:r>
              <a:rPr lang="en-US" altLang="zh-CN" sz="2400" dirty="0">
                <a:solidFill>
                  <a:schemeClr val="tx1"/>
                </a:solidFill>
                <a:uFillTx/>
                <a:ea typeface="黑体" panose="02010609060101010101" pitchFamily="49" charset="-122"/>
                <a:sym typeface="+mn-ea"/>
              </a:rPr>
              <a:t>KMnO</a:t>
            </a:r>
            <a:r>
              <a:rPr lang="en-US" altLang="zh-CN" sz="2400" baseline="-25000" dirty="0">
                <a:solidFill>
                  <a:schemeClr val="tx1"/>
                </a:solidFill>
                <a:uFillTx/>
                <a:ea typeface="黑体" panose="02010609060101010101" pitchFamily="49" charset="-122"/>
                <a:sym typeface="+mn-ea"/>
              </a:rPr>
              <a:t>4</a:t>
            </a:r>
            <a:r>
              <a:rPr lang="zh-CN" altLang="en-US" sz="2400" b="1" dirty="0">
                <a:latin typeface="华文行楷" panose="02010800040101010101" pitchFamily="2" charset="-122"/>
                <a:ea typeface="华文行楷" panose="02010800040101010101" pitchFamily="2" charset="-122"/>
                <a:sym typeface="+mn-ea"/>
              </a:rPr>
              <a:t>溶液褪色；</a:t>
            </a:r>
            <a:endParaRPr lang="en-US" altLang="zh-CN" sz="2400" b="1" dirty="0">
              <a:latin typeface="华文行楷" panose="02010800040101010101" pitchFamily="2" charset="-122"/>
              <a:ea typeface="华文行楷" panose="02010800040101010101" pitchFamily="2" charset="-122"/>
              <a:sym typeface="+mn-ea"/>
            </a:endParaRPr>
          </a:p>
          <a:p>
            <a:pPr>
              <a:lnSpc>
                <a:spcPts val="3860"/>
              </a:lnSpc>
              <a:spcBef>
                <a:spcPts val="0"/>
              </a:spcBef>
            </a:pPr>
            <a:r>
              <a:rPr lang="zh-CN" altLang="en-US" sz="2400" b="1" dirty="0">
                <a:latin typeface="华文行楷" panose="02010800040101010101" pitchFamily="2" charset="-122"/>
                <a:ea typeface="华文行楷" panose="02010800040101010101" pitchFamily="2" charset="-122"/>
                <a:sym typeface="+mn-ea"/>
              </a:rPr>
              <a:t>羧基与</a:t>
            </a:r>
            <a:r>
              <a:rPr lang="en-US" altLang="zh-CN" sz="2400" dirty="0">
                <a:solidFill>
                  <a:schemeClr val="tx1"/>
                </a:solidFill>
                <a:uFillTx/>
                <a:ea typeface="黑体" panose="02010609060101010101" pitchFamily="49" charset="-122"/>
                <a:sym typeface="+mn-ea"/>
              </a:rPr>
              <a:t>NaHCO</a:t>
            </a:r>
            <a:r>
              <a:rPr lang="en-US" altLang="zh-CN" sz="2400" baseline="-25000" dirty="0">
                <a:solidFill>
                  <a:schemeClr val="tx1"/>
                </a:solidFill>
                <a:uFillTx/>
                <a:ea typeface="黑体" panose="02010609060101010101" pitchFamily="49" charset="-122"/>
                <a:sym typeface="+mn-ea"/>
              </a:rPr>
              <a:t>3</a:t>
            </a:r>
            <a:r>
              <a:rPr lang="zh-CN" altLang="en-US" sz="2400" b="1" dirty="0">
                <a:latin typeface="华文行楷" panose="02010800040101010101" pitchFamily="2" charset="-122"/>
                <a:ea typeface="华文行楷" panose="02010800040101010101" pitchFamily="2" charset="-122"/>
                <a:sym typeface="+mn-ea"/>
              </a:rPr>
              <a:t>溶液产生</a:t>
            </a:r>
            <a:r>
              <a:rPr lang="en-US" altLang="zh-CN" sz="2400" dirty="0">
                <a:solidFill>
                  <a:schemeClr val="tx1"/>
                </a:solidFill>
                <a:uFillTx/>
                <a:ea typeface="黑体" panose="02010609060101010101" pitchFamily="49" charset="-122"/>
                <a:sym typeface="+mn-ea"/>
              </a:rPr>
              <a:t>CO</a:t>
            </a:r>
            <a:r>
              <a:rPr lang="en-US" altLang="zh-CN" sz="2400" baseline="-25000" dirty="0">
                <a:solidFill>
                  <a:schemeClr val="tx1"/>
                </a:solidFill>
                <a:uFillTx/>
                <a:ea typeface="黑体" panose="02010609060101010101" pitchFamily="49" charset="-122"/>
                <a:sym typeface="+mn-ea"/>
              </a:rPr>
              <a:t>2</a:t>
            </a:r>
            <a:r>
              <a:rPr lang="zh-CN" altLang="en-US" sz="2400" dirty="0">
                <a:solidFill>
                  <a:schemeClr val="tx1"/>
                </a:solidFill>
                <a:uFillTx/>
                <a:ea typeface="黑体" panose="02010609060101010101" pitchFamily="49" charset="-122"/>
                <a:sym typeface="+mn-ea"/>
              </a:rPr>
              <a:t>；</a:t>
            </a:r>
            <a:endParaRPr lang="en-US" altLang="zh-CN" sz="2400" dirty="0">
              <a:solidFill>
                <a:schemeClr val="tx1"/>
              </a:solidFill>
              <a:uFillTx/>
              <a:ea typeface="黑体" panose="02010609060101010101" pitchFamily="49" charset="-122"/>
              <a:sym typeface="+mn-ea"/>
            </a:endParaRPr>
          </a:p>
          <a:p>
            <a:pPr>
              <a:lnSpc>
                <a:spcPts val="3860"/>
              </a:lnSpc>
              <a:spcBef>
                <a:spcPts val="0"/>
              </a:spcBef>
            </a:pPr>
            <a:r>
              <a:rPr lang="zh-CN" altLang="en-US" sz="2400" b="1" dirty="0">
                <a:latin typeface="华文行楷" panose="02010800040101010101" pitchFamily="2" charset="-122"/>
                <a:ea typeface="华文行楷" panose="02010800040101010101" pitchFamily="2" charset="-122"/>
                <a:sym typeface="+mn-ea"/>
              </a:rPr>
              <a:t>醛基遇新制的银氨溶液水浴加热生成银镜，能与新制的</a:t>
            </a:r>
            <a:r>
              <a:rPr lang="en-US" altLang="zh-CN" sz="2400" dirty="0">
                <a:ea typeface="黑体" panose="02010609060101010101" pitchFamily="49" charset="-122"/>
                <a:cs typeface="Times New Roman" panose="02020603050405020304" pitchFamily="18" charset="0"/>
                <a:sym typeface="+mn-ea"/>
              </a:rPr>
              <a:t>Cu(OH)</a:t>
            </a:r>
            <a:r>
              <a:rPr lang="en-US" altLang="zh-CN" sz="2400" baseline="-25000" dirty="0">
                <a:uFillTx/>
                <a:ea typeface="黑体" panose="02010609060101010101" pitchFamily="49" charset="-122"/>
                <a:cs typeface="Times New Roman" panose="02020603050405020304" pitchFamily="18" charset="0"/>
                <a:sym typeface="+mn-ea"/>
              </a:rPr>
              <a:t>2</a:t>
            </a:r>
            <a:r>
              <a:rPr lang="zh-CN" altLang="en-US" sz="2400" b="1" dirty="0">
                <a:latin typeface="华文行楷" panose="02010800040101010101" pitchFamily="2" charset="-122"/>
                <a:ea typeface="华文行楷" panose="02010800040101010101" pitchFamily="2" charset="-122"/>
                <a:sym typeface="+mn-ea"/>
              </a:rPr>
              <a:t>加热生成砖红色沉淀</a:t>
            </a:r>
            <a:r>
              <a:rPr lang="zh-CN" altLang="en-US" sz="2400" dirty="0">
                <a:ea typeface="黑体" panose="02010609060101010101" pitchFamily="49" charset="-122"/>
                <a:cs typeface="Times New Roman" panose="02020603050405020304" pitchFamily="18" charset="0"/>
                <a:sym typeface="+mn-ea"/>
              </a:rPr>
              <a:t>；</a:t>
            </a:r>
            <a:r>
              <a:rPr lang="zh-CN" altLang="en-US" sz="2400" b="1" dirty="0">
                <a:latin typeface="华文行楷" panose="02010800040101010101" pitchFamily="2" charset="-122"/>
                <a:ea typeface="华文行楷" panose="02010800040101010101" pitchFamily="2" charset="-122"/>
                <a:sym typeface="+mn-ea"/>
              </a:rPr>
              <a:t>酚类与浓溴水生成白色沉淀或滴入</a:t>
            </a:r>
            <a:r>
              <a:rPr lang="en-US" altLang="zh-CN" sz="2400" dirty="0">
                <a:ea typeface="黑体" panose="02010609060101010101" pitchFamily="49" charset="-122"/>
                <a:sym typeface="+mn-ea"/>
              </a:rPr>
              <a:t>FeCl</a:t>
            </a:r>
            <a:r>
              <a:rPr lang="en-US" altLang="zh-CN" sz="2400" baseline="-25000" dirty="0">
                <a:ea typeface="黑体" panose="02010609060101010101" pitchFamily="49" charset="-122"/>
                <a:sym typeface="+mn-ea"/>
              </a:rPr>
              <a:t>3</a:t>
            </a:r>
            <a:r>
              <a:rPr lang="zh-CN" altLang="en-US" sz="2400" b="1" dirty="0">
                <a:latin typeface="华文行楷" panose="02010800040101010101" pitchFamily="2" charset="-122"/>
                <a:ea typeface="华文行楷" panose="02010800040101010101" pitchFamily="2" charset="-122"/>
                <a:sym typeface="+mn-ea"/>
              </a:rPr>
              <a:t>溶液显紫色</a:t>
            </a:r>
            <a:r>
              <a:rPr lang="zh-CN" altLang="en-US" sz="2400" dirty="0">
                <a:ea typeface="黑体" panose="02010609060101010101" pitchFamily="49" charset="-122"/>
                <a:cs typeface="Times New Roman" panose="02020603050405020304" pitchFamily="18" charset="0"/>
                <a:sym typeface="+mn-ea"/>
              </a:rPr>
              <a:t>。</a:t>
            </a:r>
            <a:endParaRPr lang="en-US" altLang="zh-CN" sz="2400" dirty="0">
              <a:ea typeface="黑体" panose="02010609060101010101" pitchFamily="49" charset="-122"/>
              <a:cs typeface="Times New Roman" panose="02020603050405020304" pitchFamily="18" charset="0"/>
              <a:sym typeface="+mn-ea"/>
            </a:endParaRPr>
          </a:p>
          <a:p>
            <a:pPr>
              <a:lnSpc>
                <a:spcPts val="3860"/>
              </a:lnSpc>
              <a:spcBef>
                <a:spcPts val="0"/>
              </a:spcBef>
            </a:pPr>
            <a:r>
              <a:rPr lang="zh-CN" altLang="en-US" sz="2400" b="1" dirty="0">
                <a:solidFill>
                  <a:srgbClr val="FF0000"/>
                </a:solidFill>
                <a:latin typeface="华文行楷" panose="02010800040101010101" pitchFamily="2" charset="-122"/>
                <a:ea typeface="华文行楷" panose="02010800040101010101" pitchFamily="2" charset="-122"/>
                <a:sym typeface="+mn-ea"/>
              </a:rPr>
              <a:t>检验时要注意基团之间的相互影响</a:t>
            </a:r>
            <a:r>
              <a:rPr lang="zh-CN" altLang="en-US" sz="2400" dirty="0">
                <a:ea typeface="黑体" panose="02010609060101010101" pitchFamily="49" charset="-122"/>
                <a:cs typeface="Times New Roman" panose="02020603050405020304" pitchFamily="18" charset="0"/>
                <a:sym typeface="+mn-ea"/>
              </a:rPr>
              <a:t>。</a:t>
            </a:r>
          </a:p>
        </p:txBody>
      </p:sp>
    </p:spTree>
    <p:extLst>
      <p:ext uri="{BB962C8B-B14F-4D97-AF65-F5344CB8AC3E}">
        <p14:creationId xmlns:p14="http://schemas.microsoft.com/office/powerpoint/2010/main" val="15584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四、有机物的分离与提纯</a:t>
            </a:r>
          </a:p>
        </p:txBody>
      </p:sp>
      <p:sp>
        <p:nvSpPr>
          <p:cNvPr id="3" name="文本框 2"/>
          <p:cNvSpPr txBox="1"/>
          <p:nvPr/>
        </p:nvSpPr>
        <p:spPr>
          <a:xfrm>
            <a:off x="831123" y="599590"/>
            <a:ext cx="10466142" cy="1019510"/>
          </a:xfrm>
          <a:prstGeom prst="rect">
            <a:avLst/>
          </a:prstGeom>
          <a:noFill/>
        </p:spPr>
        <p:txBody>
          <a:bodyPr wrap="square" rtlCol="0" anchor="t">
            <a:spAutoFit/>
          </a:bodyPr>
          <a:lstStyle/>
          <a:p>
            <a:pPr>
              <a:lnSpc>
                <a:spcPts val="3860"/>
              </a:lnSpc>
              <a:spcBef>
                <a:spcPts val="0"/>
              </a:spcBef>
            </a:pPr>
            <a:r>
              <a:rPr lang="en-US" altLang="zh-CN" sz="2400" b="1" dirty="0">
                <a:latin typeface="黑体" panose="02010609060101010101" pitchFamily="49" charset="-122"/>
                <a:ea typeface="黑体" panose="02010609060101010101" pitchFamily="49" charset="-122"/>
                <a:cs typeface="黑体" panose="02010609060101010101" pitchFamily="49" charset="-122"/>
              </a:rPr>
              <a:t>2.</a:t>
            </a:r>
            <a:r>
              <a:rPr lang="zh-CN" altLang="en-US" sz="2400" b="1" dirty="0">
                <a:latin typeface="黑体" panose="02010609060101010101" pitchFamily="49" charset="-122"/>
                <a:ea typeface="黑体" panose="02010609060101010101" pitchFamily="49" charset="-122"/>
                <a:cs typeface="黑体" panose="02010609060101010101" pitchFamily="49" charset="-122"/>
              </a:rPr>
              <a:t>为提纯下列物质(括号内为杂质),所用的除杂试剂和分离方法都正确的是                          </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pPr>
              <a:lnSpc>
                <a:spcPts val="3860"/>
              </a:lnSpc>
              <a:spcBef>
                <a:spcPts val="0"/>
              </a:spcBef>
            </a:pPr>
            <a:r>
              <a:rPr lang="en-US" altLang="zh-CN" sz="2400" b="1" dirty="0">
                <a:latin typeface="黑体" panose="02010609060101010101" pitchFamily="49" charset="-122"/>
                <a:ea typeface="黑体" panose="02010609060101010101" pitchFamily="49" charset="-122"/>
                <a:cs typeface="黑体" panose="02010609060101010101" pitchFamily="49" charset="-122"/>
              </a:rPr>
              <a:t>                                                  </a:t>
            </a:r>
            <a:r>
              <a:rPr lang="zh-CN" altLang="en-US" sz="2400" b="1" dirty="0">
                <a:latin typeface="黑体" panose="02010609060101010101" pitchFamily="49" charset="-122"/>
                <a:ea typeface="黑体" panose="02010609060101010101" pitchFamily="49" charset="-122"/>
                <a:cs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a:latin typeface="黑体" panose="02010609060101010101" pitchFamily="49" charset="-122"/>
                <a:ea typeface="黑体" panose="02010609060101010101" pitchFamily="49" charset="-122"/>
                <a:cs typeface="黑体" panose="02010609060101010101" pitchFamily="49" charset="-122"/>
              </a:rPr>
              <a:t>  )</a:t>
            </a:r>
          </a:p>
        </p:txBody>
      </p:sp>
      <p:graphicFrame>
        <p:nvGraphicFramePr>
          <p:cNvPr id="5" name="表格 4"/>
          <p:cNvGraphicFramePr/>
          <p:nvPr>
            <p:extLst>
              <p:ext uri="{D42A27DB-BD31-4B8C-83A1-F6EECF244321}">
                <p14:modId xmlns:p14="http://schemas.microsoft.com/office/powerpoint/2010/main" val="4072216004"/>
              </p:ext>
            </p:extLst>
          </p:nvPr>
        </p:nvGraphicFramePr>
        <p:xfrm>
          <a:off x="1158895" y="1827491"/>
          <a:ext cx="8531860" cy="2289810"/>
        </p:xfrm>
        <a:graphic>
          <a:graphicData uri="http://schemas.openxmlformats.org/drawingml/2006/table">
            <a:tbl>
              <a:tblPr firstRow="1" bandRow="1">
                <a:tableStyleId>{5940675A-B579-460E-94D1-54222C63F5DA}</a:tableStyleId>
              </a:tblPr>
              <a:tblGrid>
                <a:gridCol w="1064260">
                  <a:extLst>
                    <a:ext uri="{9D8B030D-6E8A-4147-A177-3AD203B41FA5}">
                      <a16:colId xmlns:a16="http://schemas.microsoft.com/office/drawing/2014/main" val="20000"/>
                    </a:ext>
                  </a:extLst>
                </a:gridCol>
                <a:gridCol w="2410460">
                  <a:extLst>
                    <a:ext uri="{9D8B030D-6E8A-4147-A177-3AD203B41FA5}">
                      <a16:colId xmlns:a16="http://schemas.microsoft.com/office/drawing/2014/main" val="20001"/>
                    </a:ext>
                  </a:extLst>
                </a:gridCol>
                <a:gridCol w="331978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tblGrid>
              <a:tr h="457200">
                <a:tc>
                  <a:txBody>
                    <a:bodyPr/>
                    <a:lstStyle/>
                    <a:p>
                      <a:pPr algn="ctr">
                        <a:buNone/>
                      </a:pPr>
                      <a:r>
                        <a:rPr lang="en-US" altLang="zh-CN" sz="2400" b="1"/>
                        <a:t> </a:t>
                      </a:r>
                      <a:r>
                        <a:rPr lang="zh-CN" altLang="en-US" sz="2400" b="1"/>
                        <a:t>选项</a:t>
                      </a:r>
                      <a:endParaRPr lang="zh-CN" altLang="en-US" sz="2400" b="1">
                        <a:latin typeface="黑体" panose="02010609060101010101" pitchFamily="49" charset="-122"/>
                        <a:ea typeface="黑体" panose="02010609060101010101" pitchFamily="49" charset="-122"/>
                        <a:cs typeface="黑体" panose="02010609060101010101" pitchFamily="49" charset="-122"/>
                      </a:endParaRPr>
                    </a:p>
                  </a:txBody>
                  <a:tcPr/>
                </a:tc>
                <a:tc>
                  <a:txBody>
                    <a:bodyPr/>
                    <a:lstStyle/>
                    <a:p>
                      <a:pPr algn="ctr">
                        <a:buNone/>
                      </a:pPr>
                      <a:r>
                        <a:rPr lang="zh-CN" altLang="en-US" sz="2400" b="1" dirty="0"/>
                        <a:t>不纯物</a:t>
                      </a:r>
                      <a:endParaRPr lang="zh-CN" altLang="en-US" sz="2400" b="1" dirty="0">
                        <a:latin typeface="黑体" panose="02010609060101010101" pitchFamily="49" charset="-122"/>
                        <a:ea typeface="黑体" panose="02010609060101010101" pitchFamily="49" charset="-122"/>
                      </a:endParaRPr>
                    </a:p>
                  </a:txBody>
                  <a:tcPr/>
                </a:tc>
                <a:tc>
                  <a:txBody>
                    <a:bodyPr/>
                    <a:lstStyle/>
                    <a:p>
                      <a:pPr algn="ctr">
                        <a:buNone/>
                      </a:pPr>
                      <a:r>
                        <a:rPr lang="en-US" altLang="zh-CN" sz="2400" b="1"/>
                        <a:t>  </a:t>
                      </a:r>
                      <a:r>
                        <a:rPr lang="zh-CN" altLang="en-US" sz="2400" b="1"/>
                        <a:t>除杂试剂</a:t>
                      </a:r>
                      <a:endParaRPr lang="zh-CN" altLang="en-US" sz="2400" b="1">
                        <a:latin typeface="黑体" panose="02010609060101010101" pitchFamily="49" charset="-122"/>
                        <a:ea typeface="黑体" panose="02010609060101010101" pitchFamily="49" charset="-122"/>
                        <a:cs typeface="黑体" panose="02010609060101010101" pitchFamily="49" charset="-122"/>
                      </a:endParaRPr>
                    </a:p>
                  </a:txBody>
                  <a:tcPr/>
                </a:tc>
                <a:tc>
                  <a:txBody>
                    <a:bodyPr/>
                    <a:lstStyle/>
                    <a:p>
                      <a:pPr algn="ctr">
                        <a:buNone/>
                      </a:pPr>
                      <a:r>
                        <a:rPr lang="en-US" altLang="zh-CN" sz="2400" b="1"/>
                        <a:t> </a:t>
                      </a:r>
                      <a:r>
                        <a:rPr lang="zh-CN" altLang="en-US" sz="2400" b="1"/>
                        <a:t>分离方法</a:t>
                      </a:r>
                      <a:endParaRPr lang="zh-CN" altLang="en-US" sz="2400" b="1">
                        <a:latin typeface="黑体" panose="02010609060101010101" pitchFamily="49" charset="-122"/>
                        <a:ea typeface="黑体" panose="02010609060101010101" pitchFamily="49" charset="-122"/>
                        <a:cs typeface="黑体" panose="02010609060101010101" pitchFamily="49" charset="-122"/>
                      </a:endParaRPr>
                    </a:p>
                  </a:txBody>
                  <a:tcPr/>
                </a:tc>
                <a:extLst>
                  <a:ext uri="{0D108BD9-81ED-4DB2-BD59-A6C34878D82A}">
                    <a16:rowId xmlns:a16="http://schemas.microsoft.com/office/drawing/2014/main" val="10000"/>
                  </a:ext>
                </a:extLst>
              </a:tr>
              <a:tr h="457200">
                <a:tc>
                  <a:txBody>
                    <a:bodyPr/>
                    <a:lstStyle/>
                    <a:p>
                      <a:pPr algn="ctr">
                        <a:buNone/>
                      </a:pPr>
                      <a:r>
                        <a:rPr lang="en-US" altLang="zh-CN"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p>
                  </a:txBody>
                  <a:tcPr/>
                </a:tc>
                <a:tc>
                  <a:txBody>
                    <a:bodyPr/>
                    <a:lstStyle/>
                    <a:p>
                      <a:pPr algn="ctr">
                        <a:buNone/>
                      </a:pPr>
                      <a:r>
                        <a:rPr lang="en-US" altLang="zh-CN" sz="2400" b="1" dirty="0">
                          <a:sym typeface="+mn-ea"/>
                        </a:rPr>
                        <a:t> </a:t>
                      </a:r>
                      <a:r>
                        <a:rPr lang="zh-CN" altLang="en-US" sz="2400" b="1" dirty="0">
                          <a:sym typeface="+mn-ea"/>
                        </a:rPr>
                        <a:t>CH</a:t>
                      </a:r>
                      <a:r>
                        <a:rPr lang="zh-CN" altLang="en-US" sz="2400" b="1" baseline="-25000" dirty="0">
                          <a:solidFill>
                            <a:schemeClr val="tx1"/>
                          </a:solidFill>
                          <a:uFillTx/>
                          <a:sym typeface="+mn-ea"/>
                        </a:rPr>
                        <a:t>4</a:t>
                      </a:r>
                      <a:r>
                        <a:rPr lang="zh-CN" altLang="en-US" sz="2400" b="1" dirty="0">
                          <a:sym typeface="+mn-ea"/>
                        </a:rPr>
                        <a:t>(C</a:t>
                      </a:r>
                      <a:r>
                        <a:rPr lang="zh-CN" altLang="en-US" sz="2400" b="1" baseline="-25000" dirty="0">
                          <a:solidFill>
                            <a:schemeClr val="tx1"/>
                          </a:solidFill>
                          <a:uFillTx/>
                          <a:sym typeface="+mn-ea"/>
                        </a:rPr>
                        <a:t>2</a:t>
                      </a:r>
                      <a:r>
                        <a:rPr lang="zh-CN" altLang="en-US" sz="2400" b="1" dirty="0">
                          <a:sym typeface="+mn-ea"/>
                        </a:rPr>
                        <a:t>H</a:t>
                      </a:r>
                      <a:r>
                        <a:rPr lang="zh-CN" altLang="en-US" sz="2400" b="1" baseline="-25000" dirty="0">
                          <a:solidFill>
                            <a:schemeClr val="tx1"/>
                          </a:solidFill>
                          <a:uFillTx/>
                          <a:sym typeface="+mn-ea"/>
                        </a:rPr>
                        <a:t>4</a:t>
                      </a:r>
                      <a:r>
                        <a:rPr lang="zh-CN" altLang="en-US" sz="2400" b="1" dirty="0">
                          <a:sym typeface="+mn-ea"/>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ea"/>
                      </a:endParaRPr>
                    </a:p>
                  </a:txBody>
                  <a:tcPr/>
                </a:tc>
                <a:tc>
                  <a:txBody>
                    <a:bodyPr/>
                    <a:lstStyle/>
                    <a:p>
                      <a:pPr algn="ctr">
                        <a:buNone/>
                      </a:pPr>
                      <a:r>
                        <a:rPr lang="zh-CN" altLang="en-US" sz="2400" b="1">
                          <a:sym typeface="+mn-ea"/>
                        </a:rPr>
                        <a:t>酸性KMnO</a:t>
                      </a:r>
                      <a:r>
                        <a:rPr lang="zh-CN" altLang="en-US" sz="2400" b="1" baseline="-25000">
                          <a:solidFill>
                            <a:schemeClr val="tx1"/>
                          </a:solidFill>
                          <a:uFillTx/>
                          <a:sym typeface="+mn-ea"/>
                        </a:rPr>
                        <a:t>4</a:t>
                      </a:r>
                      <a:r>
                        <a:rPr lang="zh-CN" altLang="en-US" sz="2400" b="1">
                          <a:sym typeface="+mn-ea"/>
                        </a:rPr>
                        <a:t>溶液</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endParaRPr>
                    </a:p>
                  </a:txBody>
                  <a:tcPr/>
                </a:tc>
                <a:tc>
                  <a:txBody>
                    <a:bodyPr/>
                    <a:lstStyle/>
                    <a:p>
                      <a:pPr algn="ctr">
                        <a:buNone/>
                      </a:pPr>
                      <a:r>
                        <a:rPr lang="zh-CN" altLang="en-US" sz="2400" b="1">
                          <a:sym typeface="+mn-ea"/>
                        </a:rPr>
                        <a:t>洗气</a:t>
                      </a:r>
                      <a:endParaRPr lang="zh-CN" altLang="en-US" sz="2400" b="1">
                        <a:latin typeface="Times New Roman" panose="02020603050405020304" pitchFamily="18" charset="0"/>
                        <a:ea typeface="黑体" panose="02010609060101010101" pitchFamily="49" charset="-122"/>
                        <a:sym typeface="+mn-ea"/>
                      </a:endParaRPr>
                    </a:p>
                  </a:txBody>
                  <a:tcPr/>
                </a:tc>
                <a:extLst>
                  <a:ext uri="{0D108BD9-81ED-4DB2-BD59-A6C34878D82A}">
                    <a16:rowId xmlns:a16="http://schemas.microsoft.com/office/drawing/2014/main" val="10001"/>
                  </a:ext>
                </a:extLst>
              </a:tr>
              <a:tr h="381000">
                <a:tc>
                  <a:txBody>
                    <a:bodyPr/>
                    <a:lstStyle/>
                    <a:p>
                      <a:pPr algn="ctr">
                        <a:buNone/>
                      </a:pPr>
                      <a:r>
                        <a:rPr lang="en-US" altLang="zh-CN"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p>
                  </a:txBody>
                  <a:tcPr/>
                </a:tc>
                <a:tc>
                  <a:txBody>
                    <a:bodyPr/>
                    <a:lstStyle/>
                    <a:p>
                      <a:pPr algn="ctr">
                        <a:buNone/>
                      </a:pPr>
                      <a:r>
                        <a:rPr lang="en-US" altLang="zh-CN" sz="2400" b="1">
                          <a:sym typeface="+mn-ea"/>
                        </a:rPr>
                        <a:t>  </a:t>
                      </a:r>
                      <a:r>
                        <a:rPr lang="zh-CN" altLang="en-US" sz="2400" b="1">
                          <a:sym typeface="+mn-ea"/>
                        </a:rPr>
                        <a:t>苯(Br</a:t>
                      </a:r>
                      <a:r>
                        <a:rPr lang="zh-CN" altLang="en-US" sz="2400" b="1" baseline="-25000">
                          <a:solidFill>
                            <a:schemeClr val="tx1"/>
                          </a:solidFill>
                          <a:uFillTx/>
                          <a:sym typeface="+mn-ea"/>
                        </a:rPr>
                        <a:t>2</a:t>
                      </a:r>
                      <a:r>
                        <a:rPr lang="zh-CN" altLang="en-US" sz="2400" b="1">
                          <a:sym typeface="+mn-ea"/>
                        </a:rPr>
                        <a:t>)	</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endParaRPr>
                    </a:p>
                  </a:txBody>
                  <a:tcPr/>
                </a:tc>
                <a:tc>
                  <a:txBody>
                    <a:bodyPr/>
                    <a:lstStyle/>
                    <a:p>
                      <a:pPr algn="ctr">
                        <a:buNone/>
                      </a:pPr>
                      <a:r>
                        <a:rPr lang="en-US" altLang="zh-CN" sz="2400" b="1" dirty="0">
                          <a:sym typeface="+mn-ea"/>
                        </a:rPr>
                        <a:t>  </a:t>
                      </a:r>
                      <a:r>
                        <a:rPr lang="zh-CN" altLang="en-US" sz="2400" b="1" dirty="0">
                          <a:sym typeface="+mn-ea"/>
                        </a:rPr>
                        <a:t>NaOH溶液	</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ea"/>
                      </a:endParaRPr>
                    </a:p>
                  </a:txBody>
                  <a:tcPr/>
                </a:tc>
                <a:tc>
                  <a:txBody>
                    <a:bodyPr/>
                    <a:lstStyle/>
                    <a:p>
                      <a:pPr algn="ctr">
                        <a:buNone/>
                      </a:pPr>
                      <a:r>
                        <a:rPr lang="zh-CN" altLang="en-US" sz="2400" b="1">
                          <a:sym typeface="+mn-ea"/>
                        </a:rPr>
                        <a:t>过滤</a:t>
                      </a:r>
                      <a:endParaRPr lang="zh-CN" altLang="en-US" sz="2400" b="1">
                        <a:latin typeface="Times New Roman" panose="02020603050405020304" pitchFamily="18" charset="0"/>
                        <a:ea typeface="黑体" panose="02010609060101010101" pitchFamily="49" charset="-122"/>
                        <a:sym typeface="+mn-ea"/>
                      </a:endParaRPr>
                    </a:p>
                  </a:txBody>
                  <a:tcPr/>
                </a:tc>
                <a:extLst>
                  <a:ext uri="{0D108BD9-81ED-4DB2-BD59-A6C34878D82A}">
                    <a16:rowId xmlns:a16="http://schemas.microsoft.com/office/drawing/2014/main" val="10002"/>
                  </a:ext>
                </a:extLst>
              </a:tr>
              <a:tr h="381000">
                <a:tc>
                  <a:txBody>
                    <a:bodyPr/>
                    <a:lstStyle/>
                    <a:p>
                      <a:pPr algn="ctr">
                        <a:buNone/>
                      </a:pPr>
                      <a:r>
                        <a:rPr lang="en-US" altLang="zh-CN"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p>
                  </a:txBody>
                  <a:tcPr/>
                </a:tc>
                <a:tc>
                  <a:txBody>
                    <a:bodyPr/>
                    <a:lstStyle/>
                    <a:p>
                      <a:pPr algn="ctr">
                        <a:buNone/>
                      </a:pPr>
                      <a:r>
                        <a:rPr lang="en-US" altLang="zh-CN" sz="2400" b="1">
                          <a:sym typeface="+mn-ea"/>
                        </a:rPr>
                        <a:t>  </a:t>
                      </a:r>
                      <a:r>
                        <a:rPr lang="zh-CN" altLang="en-US" sz="2400" b="1">
                          <a:sym typeface="+mn-ea"/>
                        </a:rPr>
                        <a:t>C</a:t>
                      </a:r>
                      <a:r>
                        <a:rPr lang="zh-CN" altLang="en-US" sz="2400" b="1" baseline="-25000">
                          <a:solidFill>
                            <a:schemeClr val="tx1"/>
                          </a:solidFill>
                          <a:uFillTx/>
                          <a:sym typeface="+mn-ea"/>
                        </a:rPr>
                        <a:t>2</a:t>
                      </a:r>
                      <a:r>
                        <a:rPr lang="zh-CN" altLang="en-US" sz="2400" b="1">
                          <a:sym typeface="+mn-ea"/>
                        </a:rPr>
                        <a:t>H</a:t>
                      </a:r>
                      <a:r>
                        <a:rPr lang="zh-CN" altLang="en-US" sz="2400" b="1" baseline="-25000">
                          <a:solidFill>
                            <a:schemeClr val="tx1"/>
                          </a:solidFill>
                          <a:uFillTx/>
                          <a:sym typeface="+mn-ea"/>
                        </a:rPr>
                        <a:t>5</a:t>
                      </a:r>
                      <a:r>
                        <a:rPr lang="zh-CN" altLang="en-US" sz="2400" b="1">
                          <a:sym typeface="+mn-ea"/>
                        </a:rPr>
                        <a:t>OH(H</a:t>
                      </a:r>
                      <a:r>
                        <a:rPr lang="zh-CN" altLang="en-US" sz="2400" b="1" baseline="-25000">
                          <a:solidFill>
                            <a:schemeClr val="tx1"/>
                          </a:solidFill>
                          <a:uFillTx/>
                          <a:sym typeface="+mn-ea"/>
                        </a:rPr>
                        <a:t>2</a:t>
                      </a:r>
                      <a:r>
                        <a:rPr lang="zh-CN" altLang="en-US" sz="2400" b="1">
                          <a:sym typeface="+mn-ea"/>
                        </a:rPr>
                        <a:t>O)</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endParaRPr>
                    </a:p>
                  </a:txBody>
                  <a:tcPr/>
                </a:tc>
                <a:tc>
                  <a:txBody>
                    <a:bodyPr/>
                    <a:lstStyle/>
                    <a:p>
                      <a:pPr algn="l">
                        <a:buNone/>
                      </a:pPr>
                      <a:r>
                        <a:rPr lang="en-US" altLang="zh-CN" sz="2400" b="1">
                          <a:sym typeface="+mn-ea"/>
                        </a:rPr>
                        <a:t>      </a:t>
                      </a:r>
                      <a:r>
                        <a:rPr lang="zh-CN" altLang="en-US" sz="2400" b="1">
                          <a:sym typeface="+mn-ea"/>
                        </a:rPr>
                        <a:t>新制生石灰</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endParaRPr>
                    </a:p>
                  </a:txBody>
                  <a:tcPr/>
                </a:tc>
                <a:tc>
                  <a:txBody>
                    <a:bodyPr/>
                    <a:lstStyle/>
                    <a:p>
                      <a:pPr algn="ctr">
                        <a:buNone/>
                      </a:pPr>
                      <a:r>
                        <a:rPr lang="zh-CN" altLang="en-US" sz="2400" b="1">
                          <a:sym typeface="+mn-ea"/>
                        </a:rPr>
                        <a:t>蒸馏</a:t>
                      </a:r>
                      <a:endParaRPr lang="zh-CN" altLang="en-US" sz="2400" b="1">
                        <a:latin typeface="Times New Roman" panose="02020603050405020304" pitchFamily="18" charset="0"/>
                        <a:ea typeface="黑体" panose="02010609060101010101" pitchFamily="49" charset="-122"/>
                        <a:sym typeface="+mn-ea"/>
                      </a:endParaRPr>
                    </a:p>
                  </a:txBody>
                  <a:tcPr/>
                </a:tc>
                <a:extLst>
                  <a:ext uri="{0D108BD9-81ED-4DB2-BD59-A6C34878D82A}">
                    <a16:rowId xmlns:a16="http://schemas.microsoft.com/office/drawing/2014/main" val="10003"/>
                  </a:ext>
                </a:extLst>
              </a:tr>
              <a:tr h="457200">
                <a:tc>
                  <a:txBody>
                    <a:bodyPr/>
                    <a:lstStyle/>
                    <a:p>
                      <a:pPr algn="ctr">
                        <a:buNone/>
                      </a:pPr>
                      <a:r>
                        <a:rPr lang="en-US" altLang="zh-CN"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p>
                  </a:txBody>
                  <a:tcPr/>
                </a:tc>
                <a:tc>
                  <a:txBody>
                    <a:bodyPr/>
                    <a:lstStyle/>
                    <a:p>
                      <a:pPr algn="ctr">
                        <a:buNone/>
                      </a:pPr>
                      <a:r>
                        <a:rPr lang="zh-CN" altLang="en-US" sz="2400" b="1" dirty="0">
                          <a:sym typeface="+mn-ea"/>
                        </a:rPr>
                        <a:t>苯(苯酚)</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ea"/>
                      </a:endParaRPr>
                    </a:p>
                  </a:txBody>
                  <a:tcPr/>
                </a:tc>
                <a:tc>
                  <a:txBody>
                    <a:bodyPr/>
                    <a:lstStyle/>
                    <a:p>
                      <a:pPr algn="ctr">
                        <a:buNone/>
                      </a:pPr>
                      <a:r>
                        <a:rPr lang="en-US" sz="2400" b="1" dirty="0" err="1"/>
                        <a:t>NaOH溶液</a:t>
                      </a:r>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47625" marB="47625" anchor="ctr"/>
                </a:tc>
                <a:tc>
                  <a:txBody>
                    <a:bodyPr/>
                    <a:lstStyle/>
                    <a:p>
                      <a:pPr algn="ctr">
                        <a:buNone/>
                      </a:pPr>
                      <a:r>
                        <a:rPr lang="en-US" sz="2400" b="1" dirty="0" err="1"/>
                        <a:t>分液</a:t>
                      </a:r>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47625" marB="47625" anchor="ctr"/>
                </a:tc>
                <a:extLst>
                  <a:ext uri="{0D108BD9-81ED-4DB2-BD59-A6C34878D82A}">
                    <a16:rowId xmlns:a16="http://schemas.microsoft.com/office/drawing/2014/main" val="10004"/>
                  </a:ext>
                </a:extLst>
              </a:tr>
            </a:tbl>
          </a:graphicData>
        </a:graphic>
      </p:graphicFrame>
      <p:sp>
        <p:nvSpPr>
          <p:cNvPr id="15" name="文本框 14"/>
          <p:cNvSpPr txBox="1"/>
          <p:nvPr/>
        </p:nvSpPr>
        <p:spPr>
          <a:xfrm>
            <a:off x="9020360" y="1163712"/>
            <a:ext cx="973455" cy="461665"/>
          </a:xfrm>
          <a:prstGeom prst="rect">
            <a:avLst/>
          </a:prstGeom>
          <a:noFill/>
          <a:ln w="9525">
            <a:noFill/>
          </a:ln>
        </p:spPr>
        <p:txBody>
          <a:bodyPr wrap="square">
            <a:spAutoFit/>
          </a:bodyPr>
          <a:lstStyle/>
          <a:p>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 D</a:t>
            </a:r>
          </a:p>
        </p:txBody>
      </p:sp>
      <p:sp>
        <p:nvSpPr>
          <p:cNvPr id="14" name="矩形 13"/>
          <p:cNvSpPr/>
          <p:nvPr/>
        </p:nvSpPr>
        <p:spPr>
          <a:xfrm>
            <a:off x="374332" y="4319415"/>
            <a:ext cx="11585575" cy="2209235"/>
          </a:xfrm>
          <a:prstGeom prst="rect">
            <a:avLst/>
          </a:prstGeom>
        </p:spPr>
        <p:txBody>
          <a:bodyPr wrap="square" lIns="121898" tIns="60948" rIns="121898" bIns="60948">
            <a:spAutoFit/>
          </a:bodyPr>
          <a:lstStyle/>
          <a:p>
            <a:pPr algn="just" defTabSz="914400">
              <a:lnSpc>
                <a:spcPts val="3300"/>
              </a:lnSpc>
              <a:spcBef>
                <a:spcPts val="0"/>
              </a:spcBef>
              <a:spcAft>
                <a:spcPts val="0"/>
              </a:spcAft>
              <a:tabLst>
                <a:tab pos="2700655" algn="l"/>
              </a:tabLst>
            </a:pPr>
            <a:r>
              <a:rPr lang="zh-CN" altLang="zh-CN" sz="2000" b="1" kern="100" dirty="0">
                <a:solidFill>
                  <a:schemeClr val="accent2"/>
                </a:solidFill>
                <a:ea typeface="黑体" panose="02010609060101010101" pitchFamily="49" charset="-122"/>
                <a:cs typeface="Times New Roman" panose="02020603050405020304" pitchFamily="18" charset="0"/>
              </a:rPr>
              <a:t>解析　</a:t>
            </a:r>
            <a:endParaRPr lang="zh-CN" altLang="zh-CN" sz="2000" b="1" kern="100" dirty="0">
              <a:solidFill>
                <a:srgbClr val="0000FF"/>
              </a:solidFill>
              <a:ea typeface="黑体" panose="02010609060101010101" pitchFamily="49" charset="-122"/>
              <a:cs typeface="Times New Roman" panose="02020603050405020304" pitchFamily="18" charset="0"/>
            </a:endParaRPr>
          </a:p>
          <a:p>
            <a:pPr algn="just" defTabSz="914400">
              <a:lnSpc>
                <a:spcPts val="3300"/>
              </a:lnSpc>
              <a:spcBef>
                <a:spcPts val="0"/>
              </a:spcBef>
              <a:spcAft>
                <a:spcPts val="0"/>
              </a:spcAft>
              <a:tabLst>
                <a:tab pos="2700655" algn="l"/>
              </a:tabLst>
            </a:pPr>
            <a:r>
              <a:rPr lang="en-US" altLang="zh-CN" sz="2400" kern="100" dirty="0">
                <a:solidFill>
                  <a:srgbClr val="0070C0"/>
                </a:solidFill>
                <a:ea typeface="黑体" panose="02010609060101010101" pitchFamily="49" charset="-122"/>
                <a:cs typeface="Times New Roman" panose="02020603050405020304" pitchFamily="18" charset="0"/>
              </a:rPr>
              <a:t>A</a:t>
            </a:r>
            <a:r>
              <a:rPr lang="zh-CN" altLang="zh-CN" sz="2400" kern="100" dirty="0">
                <a:solidFill>
                  <a:srgbClr val="0070C0"/>
                </a:solidFill>
                <a:ea typeface="黑体" panose="02010609060101010101" pitchFamily="49" charset="-122"/>
                <a:cs typeface="Times New Roman" panose="02020603050405020304" pitchFamily="18" charset="0"/>
              </a:rPr>
              <a:t>项，酸性高锰酸钾溶液能把乙烯氧化为</a:t>
            </a:r>
            <a:r>
              <a:rPr lang="en-US" altLang="zh-CN" sz="2400" kern="100" dirty="0">
                <a:solidFill>
                  <a:srgbClr val="0070C0"/>
                </a:solidFill>
                <a:ea typeface="黑体" panose="02010609060101010101" pitchFamily="49" charset="-122"/>
                <a:cs typeface="Times New Roman" panose="02020603050405020304" pitchFamily="18" charset="0"/>
              </a:rPr>
              <a:t>CO</a:t>
            </a:r>
            <a:r>
              <a:rPr lang="en-US" altLang="zh-CN" sz="2400" kern="100" baseline="-25000" dirty="0">
                <a:solidFill>
                  <a:srgbClr val="0070C0"/>
                </a:solidFill>
                <a:ea typeface="黑体" panose="02010609060101010101" pitchFamily="49" charset="-122"/>
                <a:cs typeface="Times New Roman" panose="02020603050405020304" pitchFamily="18" charset="0"/>
              </a:rPr>
              <a:t>2</a:t>
            </a:r>
            <a:r>
              <a:rPr lang="zh-CN" altLang="zh-CN" sz="2400" kern="100" dirty="0">
                <a:solidFill>
                  <a:srgbClr val="0070C0"/>
                </a:solidFill>
                <a:ea typeface="黑体" panose="02010609060101010101" pitchFamily="49" charset="-122"/>
                <a:cs typeface="Times New Roman" panose="02020603050405020304" pitchFamily="18" charset="0"/>
              </a:rPr>
              <a:t>，应该用溴水除去甲烷中的乙烯，错误；</a:t>
            </a:r>
            <a:endParaRPr lang="en-US" altLang="zh-CN" sz="2000" kern="100" dirty="0">
              <a:solidFill>
                <a:srgbClr val="0070C0"/>
              </a:solidFill>
              <a:ea typeface="黑体" panose="02010609060101010101" pitchFamily="49" charset="-122"/>
              <a:cs typeface="Times New Roman" panose="02020603050405020304" pitchFamily="18" charset="0"/>
            </a:endParaRPr>
          </a:p>
          <a:p>
            <a:pPr algn="just" defTabSz="914400">
              <a:lnSpc>
                <a:spcPts val="3300"/>
              </a:lnSpc>
              <a:spcBef>
                <a:spcPts val="0"/>
              </a:spcBef>
              <a:spcAft>
                <a:spcPts val="0"/>
              </a:spcAft>
              <a:tabLst>
                <a:tab pos="2700655" algn="l"/>
              </a:tabLst>
            </a:pPr>
            <a:r>
              <a:rPr lang="en-US" altLang="zh-CN" sz="2000" kern="100" dirty="0">
                <a:solidFill>
                  <a:srgbClr val="0070C0"/>
                </a:solidFill>
                <a:ea typeface="黑体" panose="02010609060101010101" pitchFamily="49" charset="-122"/>
                <a:cs typeface="Times New Roman" panose="02020603050405020304" pitchFamily="18" charset="0"/>
              </a:rPr>
              <a:t>B</a:t>
            </a:r>
            <a:r>
              <a:rPr lang="zh-CN" altLang="zh-CN" sz="2400" kern="100" dirty="0">
                <a:solidFill>
                  <a:srgbClr val="0070C0"/>
                </a:solidFill>
                <a:ea typeface="黑体" panose="02010609060101010101" pitchFamily="49" charset="-122"/>
                <a:cs typeface="Times New Roman" panose="02020603050405020304" pitchFamily="18" charset="0"/>
              </a:rPr>
              <a:t>项，氢氧化钠和溴单质反应，苯不溶于水溶液，应该分液，错误；</a:t>
            </a:r>
            <a:endParaRPr lang="en-US" altLang="zh-CN" sz="2400" kern="100" dirty="0">
              <a:solidFill>
                <a:srgbClr val="0070C0"/>
              </a:solidFill>
              <a:ea typeface="黑体" panose="02010609060101010101" pitchFamily="49" charset="-122"/>
              <a:cs typeface="Times New Roman" panose="02020603050405020304" pitchFamily="18" charset="0"/>
            </a:endParaRPr>
          </a:p>
          <a:p>
            <a:pPr algn="just" defTabSz="914400">
              <a:lnSpc>
                <a:spcPts val="3300"/>
              </a:lnSpc>
              <a:spcBef>
                <a:spcPts val="0"/>
              </a:spcBef>
              <a:spcAft>
                <a:spcPts val="0"/>
              </a:spcAft>
              <a:tabLst>
                <a:tab pos="2700655" algn="l"/>
              </a:tabLst>
            </a:pPr>
            <a:r>
              <a:rPr lang="en-US" altLang="zh-CN" sz="2400" kern="100" dirty="0">
                <a:solidFill>
                  <a:srgbClr val="0070C0"/>
                </a:solidFill>
                <a:ea typeface="黑体" panose="02010609060101010101" pitchFamily="49" charset="-122"/>
                <a:cs typeface="Times New Roman" panose="02020603050405020304" pitchFamily="18" charset="0"/>
              </a:rPr>
              <a:t>C</a:t>
            </a:r>
            <a:r>
              <a:rPr lang="zh-CN" altLang="zh-CN" sz="2400" kern="100" dirty="0">
                <a:solidFill>
                  <a:srgbClr val="0070C0"/>
                </a:solidFill>
                <a:ea typeface="黑体" panose="02010609060101010101" pitchFamily="49" charset="-122"/>
                <a:cs typeface="Times New Roman" panose="02020603050405020304" pitchFamily="18" charset="0"/>
              </a:rPr>
              <a:t>项，水和氧化钙反应生成氢氧化钙，然后蒸馏即可得到乙醇，正确；</a:t>
            </a:r>
            <a:endParaRPr lang="en-US" altLang="zh-CN" sz="2400" kern="100" dirty="0">
              <a:solidFill>
                <a:srgbClr val="0070C0"/>
              </a:solidFill>
              <a:ea typeface="黑体" panose="02010609060101010101" pitchFamily="49" charset="-122"/>
              <a:cs typeface="Times New Roman" panose="02020603050405020304" pitchFamily="18" charset="0"/>
            </a:endParaRPr>
          </a:p>
          <a:p>
            <a:pPr algn="just" defTabSz="914400">
              <a:lnSpc>
                <a:spcPts val="3300"/>
              </a:lnSpc>
              <a:spcBef>
                <a:spcPts val="0"/>
              </a:spcBef>
              <a:spcAft>
                <a:spcPts val="0"/>
              </a:spcAft>
              <a:tabLst>
                <a:tab pos="2700655" algn="l"/>
              </a:tabLst>
            </a:pPr>
            <a:r>
              <a:rPr lang="en-US" altLang="zh-CN" sz="2400" kern="100" dirty="0">
                <a:solidFill>
                  <a:srgbClr val="0070C0"/>
                </a:solidFill>
                <a:ea typeface="黑体" panose="02010609060101010101" pitchFamily="49" charset="-122"/>
                <a:cs typeface="Times New Roman" panose="02020603050405020304" pitchFamily="18" charset="0"/>
              </a:rPr>
              <a:t>D</a:t>
            </a:r>
            <a:r>
              <a:rPr lang="zh-CN" altLang="zh-CN" sz="2400" kern="100" dirty="0">
                <a:solidFill>
                  <a:srgbClr val="0070C0"/>
                </a:solidFill>
                <a:ea typeface="黑体" panose="02010609060101010101" pitchFamily="49" charset="-122"/>
                <a:cs typeface="Times New Roman" panose="02020603050405020304" pitchFamily="18" charset="0"/>
              </a:rPr>
              <a:t>项，</a:t>
            </a:r>
            <a:r>
              <a:rPr lang="zh-CN" altLang="en-US" sz="2400" kern="100" dirty="0">
                <a:solidFill>
                  <a:srgbClr val="0070C0"/>
                </a:solidFill>
                <a:ea typeface="黑体" panose="02010609060101010101" pitchFamily="49" charset="-122"/>
                <a:cs typeface="Times New Roman" panose="02020603050405020304" pitchFamily="18" charset="0"/>
              </a:rPr>
              <a:t>苯酚</a:t>
            </a:r>
            <a:r>
              <a:rPr lang="zh-CN" altLang="zh-CN" sz="2400" kern="100" dirty="0">
                <a:solidFill>
                  <a:srgbClr val="0070C0"/>
                </a:solidFill>
                <a:ea typeface="黑体" panose="02010609060101010101" pitchFamily="49" charset="-122"/>
                <a:cs typeface="Times New Roman" panose="02020603050405020304" pitchFamily="18" charset="0"/>
              </a:rPr>
              <a:t>溶液和</a:t>
            </a:r>
            <a:r>
              <a:rPr lang="en-US" altLang="zh-CN" sz="2400" kern="100" dirty="0">
                <a:solidFill>
                  <a:srgbClr val="0070C0"/>
                </a:solidFill>
                <a:ea typeface="黑体" panose="02010609060101010101" pitchFamily="49" charset="-122"/>
                <a:cs typeface="Times New Roman" panose="02020603050405020304" pitchFamily="18" charset="0"/>
              </a:rPr>
              <a:t>NaOH</a:t>
            </a:r>
            <a:r>
              <a:rPr lang="zh-CN" altLang="en-US" sz="2400" kern="100" dirty="0">
                <a:solidFill>
                  <a:srgbClr val="0070C0"/>
                </a:solidFill>
                <a:ea typeface="黑体" panose="02010609060101010101" pitchFamily="49" charset="-122"/>
                <a:cs typeface="Times New Roman" panose="02020603050405020304" pitchFamily="18" charset="0"/>
              </a:rPr>
              <a:t>溶液</a:t>
            </a:r>
            <a:r>
              <a:rPr lang="zh-CN" altLang="zh-CN" sz="2400" kern="100" dirty="0">
                <a:solidFill>
                  <a:srgbClr val="0070C0"/>
                </a:solidFill>
                <a:ea typeface="黑体" panose="02010609060101010101" pitchFamily="49" charset="-122"/>
                <a:cs typeface="Times New Roman" panose="02020603050405020304" pitchFamily="18" charset="0"/>
              </a:rPr>
              <a:t>反应，</a:t>
            </a:r>
            <a:r>
              <a:rPr lang="zh-CN" altLang="en-US" sz="2400" kern="100" dirty="0">
                <a:solidFill>
                  <a:srgbClr val="0070C0"/>
                </a:solidFill>
                <a:ea typeface="黑体" panose="02010609060101010101" pitchFamily="49" charset="-122"/>
                <a:cs typeface="Times New Roman" panose="02020603050405020304" pitchFamily="18" charset="0"/>
              </a:rPr>
              <a:t>苯酚钠水溶液与苯互不相</a:t>
            </a:r>
            <a:r>
              <a:rPr lang="zh-CN" altLang="en-US" sz="2400" kern="100">
                <a:solidFill>
                  <a:srgbClr val="0070C0"/>
                </a:solidFill>
                <a:ea typeface="黑体" panose="02010609060101010101" pitchFamily="49" charset="-122"/>
                <a:cs typeface="Times New Roman" panose="02020603050405020304" pitchFamily="18" charset="0"/>
              </a:rPr>
              <a:t>溶</a:t>
            </a:r>
            <a:r>
              <a:rPr lang="zh-CN" altLang="zh-CN" sz="2400" kern="100">
                <a:solidFill>
                  <a:srgbClr val="0070C0"/>
                </a:solidFill>
                <a:ea typeface="黑体" panose="02010609060101010101" pitchFamily="49" charset="-122"/>
                <a:cs typeface="Times New Roman" panose="02020603050405020304" pitchFamily="18" charset="0"/>
              </a:rPr>
              <a:t>，</a:t>
            </a:r>
            <a:r>
              <a:rPr lang="zh-CN" altLang="en-US" sz="2400" kern="100">
                <a:solidFill>
                  <a:srgbClr val="0070C0"/>
                </a:solidFill>
                <a:ea typeface="黑体" panose="02010609060101010101" pitchFamily="49" charset="-122"/>
                <a:cs typeface="Times New Roman" panose="02020603050405020304" pitchFamily="18" charset="0"/>
              </a:rPr>
              <a:t>再</a:t>
            </a:r>
            <a:r>
              <a:rPr lang="zh-CN" altLang="zh-CN" sz="2400" kern="100">
                <a:solidFill>
                  <a:srgbClr val="0070C0"/>
                </a:solidFill>
                <a:ea typeface="黑体" panose="02010609060101010101" pitchFamily="49" charset="-122"/>
                <a:cs typeface="Times New Roman" panose="02020603050405020304" pitchFamily="18" charset="0"/>
              </a:rPr>
              <a:t>分</a:t>
            </a:r>
            <a:r>
              <a:rPr lang="zh-CN" altLang="zh-CN" sz="2400" kern="100" dirty="0">
                <a:solidFill>
                  <a:srgbClr val="0070C0"/>
                </a:solidFill>
                <a:ea typeface="黑体" panose="02010609060101010101" pitchFamily="49" charset="-122"/>
                <a:cs typeface="Times New Roman" panose="02020603050405020304" pitchFamily="18" charset="0"/>
              </a:rPr>
              <a:t>液，</a:t>
            </a:r>
            <a:r>
              <a:rPr lang="zh-CN" altLang="en-US" sz="2400" kern="100" dirty="0">
                <a:solidFill>
                  <a:srgbClr val="0070C0"/>
                </a:solidFill>
                <a:ea typeface="黑体" panose="02010609060101010101" pitchFamily="49" charset="-122"/>
                <a:cs typeface="Times New Roman" panose="02020603050405020304" pitchFamily="18" charset="0"/>
              </a:rPr>
              <a:t>正确</a:t>
            </a:r>
            <a:r>
              <a:rPr lang="zh-CN" altLang="zh-CN" sz="2400" kern="100" dirty="0">
                <a:solidFill>
                  <a:srgbClr val="0070C0"/>
                </a:solidFill>
                <a:ea typeface="黑体" panose="02010609060101010101" pitchFamily="49" charset="-122"/>
                <a:cs typeface="Times New Roman" panose="02020603050405020304" pitchFamily="18" charset="0"/>
              </a:rPr>
              <a:t>。</a:t>
            </a:r>
            <a:endParaRPr lang="zh-CN" altLang="zh-CN" sz="2400" kern="100" dirty="0">
              <a:solidFill>
                <a:srgbClr val="0070C0"/>
              </a:solidFill>
              <a:effectLst/>
              <a:ea typeface="黑体" panose="02010609060101010101" pitchFamily="49" charset="-122"/>
              <a:cs typeface="Times New Roman" panose="02020603050405020304" pitchFamily="18" charset="0"/>
            </a:endParaRPr>
          </a:p>
        </p:txBody>
      </p:sp>
      <p:sp>
        <p:nvSpPr>
          <p:cNvPr id="2" name="文本框 1"/>
          <p:cNvSpPr txBox="1"/>
          <p:nvPr/>
        </p:nvSpPr>
        <p:spPr>
          <a:xfrm>
            <a:off x="9690755" y="2202955"/>
            <a:ext cx="2501245" cy="769441"/>
          </a:xfrm>
          <a:prstGeom prst="rect">
            <a:avLst/>
          </a:prstGeom>
          <a:noFill/>
        </p:spPr>
        <p:txBody>
          <a:bodyPr wrap="square" rtlCol="0" anchor="t">
            <a:spAutoFit/>
          </a:bodyPr>
          <a:lstStyle/>
          <a:p>
            <a:r>
              <a:rPr lang="en-US" altLang="zh-CN" sz="2400" dirty="0">
                <a:ea typeface="黑体" panose="02010609060101010101" pitchFamily="49" charset="-122"/>
                <a:cs typeface="Times New Roman" panose="02020603050405020304" pitchFamily="18" charset="0"/>
                <a:sym typeface="+mn-ea"/>
              </a:rPr>
              <a:t> </a:t>
            </a:r>
            <a:r>
              <a:rPr lang="zh-CN" altLang="en-US" sz="2000" b="1" dirty="0">
                <a:solidFill>
                  <a:srgbClr val="0070C0"/>
                </a:solidFill>
                <a:ea typeface="黑体" panose="02010609060101010101" pitchFamily="49" charset="-122"/>
                <a:cs typeface="Times New Roman" panose="02020603050405020304" pitchFamily="18" charset="0"/>
                <a:sym typeface="+mn-ea"/>
              </a:rPr>
              <a:t>溴苯(Br</a:t>
            </a:r>
            <a:r>
              <a:rPr lang="zh-CN" altLang="en-US" sz="2000" b="1" baseline="-25000" dirty="0">
                <a:solidFill>
                  <a:srgbClr val="0070C0"/>
                </a:solidFill>
                <a:uFillTx/>
                <a:ea typeface="黑体" panose="02010609060101010101" pitchFamily="49" charset="-122"/>
                <a:cs typeface="Times New Roman" panose="02020603050405020304" pitchFamily="18" charset="0"/>
                <a:sym typeface="+mn-ea"/>
              </a:rPr>
              <a:t>2</a:t>
            </a:r>
            <a:r>
              <a:rPr lang="zh-CN" altLang="en-US" sz="2000" b="1" dirty="0">
                <a:solidFill>
                  <a:srgbClr val="0070C0"/>
                </a:solidFill>
                <a:ea typeface="黑体" panose="02010609060101010101" pitchFamily="49" charset="-122"/>
                <a:cs typeface="Times New Roman" panose="02020603050405020304" pitchFamily="18" charset="0"/>
                <a:sym typeface="+mn-ea"/>
              </a:rPr>
              <a:t>)：</a:t>
            </a:r>
            <a:endParaRPr lang="en-US" altLang="zh-CN" sz="2000" b="1" dirty="0">
              <a:solidFill>
                <a:srgbClr val="0070C0"/>
              </a:solidFill>
              <a:ea typeface="黑体" panose="02010609060101010101" pitchFamily="49" charset="-122"/>
              <a:cs typeface="Times New Roman" panose="02020603050405020304" pitchFamily="18" charset="0"/>
              <a:sym typeface="+mn-ea"/>
            </a:endParaRPr>
          </a:p>
          <a:p>
            <a:r>
              <a:rPr lang="zh-CN" altLang="en-US" sz="2000" b="1" dirty="0">
                <a:solidFill>
                  <a:srgbClr val="0070C0"/>
                </a:solidFill>
                <a:sym typeface="+mn-ea"/>
              </a:rPr>
              <a:t>NaOH溶液</a:t>
            </a:r>
            <a:endParaRPr lang="zh-CN" altLang="en-US" sz="2000" b="1" dirty="0">
              <a:solidFill>
                <a:srgbClr val="0070C0"/>
              </a:solidFill>
              <a:ea typeface="黑体" panose="02010609060101010101" pitchFamily="49" charset="-122"/>
              <a:cs typeface="Times New Roman" panose="02020603050405020304" pitchFamily="18" charset="0"/>
              <a:sym typeface="+mn-ea"/>
            </a:endParaRPr>
          </a:p>
        </p:txBody>
      </p:sp>
      <p:sp>
        <p:nvSpPr>
          <p:cNvPr id="9" name="文本框 8">
            <a:extLst>
              <a:ext uri="{FF2B5EF4-FFF2-40B4-BE49-F238E27FC236}">
                <a16:creationId xmlns:a16="http://schemas.microsoft.com/office/drawing/2014/main" id="{4ABDC256-3B80-471F-8370-DE684ADA6A69}"/>
              </a:ext>
            </a:extLst>
          </p:cNvPr>
          <p:cNvSpPr txBox="1"/>
          <p:nvPr/>
        </p:nvSpPr>
        <p:spPr>
          <a:xfrm>
            <a:off x="9690754" y="3160128"/>
            <a:ext cx="2501245" cy="769441"/>
          </a:xfrm>
          <a:prstGeom prst="rect">
            <a:avLst/>
          </a:prstGeom>
          <a:noFill/>
        </p:spPr>
        <p:txBody>
          <a:bodyPr wrap="square" rtlCol="0" anchor="t">
            <a:spAutoFit/>
          </a:bodyPr>
          <a:lstStyle/>
          <a:p>
            <a:r>
              <a:rPr lang="en-US" altLang="zh-CN" sz="2400" dirty="0">
                <a:ea typeface="黑体" panose="02010609060101010101" pitchFamily="49" charset="-122"/>
                <a:cs typeface="Times New Roman" panose="02020603050405020304" pitchFamily="18" charset="0"/>
                <a:sym typeface="+mn-ea"/>
              </a:rPr>
              <a:t> </a:t>
            </a:r>
            <a:r>
              <a:rPr lang="zh-CN" altLang="en-US" sz="2000" b="1" dirty="0">
                <a:solidFill>
                  <a:srgbClr val="0070C0"/>
                </a:solidFill>
                <a:ea typeface="黑体" panose="02010609060101010101" pitchFamily="49" charset="-122"/>
                <a:cs typeface="Times New Roman" panose="02020603050405020304" pitchFamily="18" charset="0"/>
                <a:sym typeface="+mn-ea"/>
              </a:rPr>
              <a:t>溴乙烷(Br</a:t>
            </a:r>
            <a:r>
              <a:rPr lang="zh-CN" altLang="en-US" sz="2000" b="1" baseline="-25000" dirty="0">
                <a:solidFill>
                  <a:srgbClr val="0070C0"/>
                </a:solidFill>
                <a:uFillTx/>
                <a:ea typeface="黑体" panose="02010609060101010101" pitchFamily="49" charset="-122"/>
                <a:cs typeface="Times New Roman" panose="02020603050405020304" pitchFamily="18" charset="0"/>
                <a:sym typeface="+mn-ea"/>
              </a:rPr>
              <a:t>2</a:t>
            </a:r>
            <a:r>
              <a:rPr lang="zh-CN" altLang="en-US" sz="2000" b="1" dirty="0">
                <a:solidFill>
                  <a:srgbClr val="0070C0"/>
                </a:solidFill>
                <a:ea typeface="黑体" panose="02010609060101010101" pitchFamily="49" charset="-122"/>
                <a:cs typeface="Times New Roman" panose="02020603050405020304" pitchFamily="18" charset="0"/>
                <a:sym typeface="+mn-ea"/>
              </a:rPr>
              <a:t>)：</a:t>
            </a:r>
            <a:endParaRPr lang="en-US" altLang="zh-CN" sz="2000" b="1" dirty="0">
              <a:solidFill>
                <a:srgbClr val="0070C0"/>
              </a:solidFill>
              <a:ea typeface="黑体" panose="02010609060101010101" pitchFamily="49" charset="-122"/>
              <a:cs typeface="Times New Roman" panose="02020603050405020304" pitchFamily="18" charset="0"/>
              <a:sym typeface="+mn-ea"/>
            </a:endParaRPr>
          </a:p>
          <a:p>
            <a:r>
              <a:rPr lang="zh-CN" altLang="en-US" sz="2000" b="1" dirty="0">
                <a:solidFill>
                  <a:srgbClr val="0070C0"/>
                </a:solidFill>
                <a:ea typeface="黑体" panose="02010609060101010101" pitchFamily="49" charset="-122"/>
                <a:cs typeface="Times New Roman" panose="02020603050405020304" pitchFamily="18" charset="0"/>
                <a:sym typeface="+mn-ea"/>
              </a:rPr>
              <a:t>饱和的</a:t>
            </a:r>
            <a:r>
              <a:rPr lang="en-US" altLang="zh-CN" sz="2000" b="1" dirty="0">
                <a:solidFill>
                  <a:srgbClr val="0070C0"/>
                </a:solidFill>
                <a:ea typeface="黑体" panose="02010609060101010101" pitchFamily="49" charset="-122"/>
                <a:cs typeface="Times New Roman" panose="02020603050405020304" pitchFamily="18" charset="0"/>
                <a:sym typeface="+mn-ea"/>
              </a:rPr>
              <a:t>NaHSO</a:t>
            </a:r>
            <a:r>
              <a:rPr lang="en-US" altLang="zh-CN" sz="2000" b="1" baseline="-25000" dirty="0">
                <a:solidFill>
                  <a:srgbClr val="0070C0"/>
                </a:solidFill>
                <a:uFillTx/>
                <a:ea typeface="黑体" panose="02010609060101010101" pitchFamily="49" charset="-122"/>
                <a:cs typeface="Times New Roman" panose="02020603050405020304" pitchFamily="18" charset="0"/>
                <a:sym typeface="+mn-ea"/>
              </a:rPr>
              <a:t>3</a:t>
            </a:r>
            <a:r>
              <a:rPr lang="zh-CN" altLang="en-US" sz="2000" b="1" dirty="0">
                <a:solidFill>
                  <a:srgbClr val="0070C0"/>
                </a:solidFill>
                <a:ea typeface="黑体" panose="02010609060101010101" pitchFamily="49" charset="-122"/>
                <a:cs typeface="Times New Roman" panose="02020603050405020304" pitchFamily="18" charset="0"/>
                <a:sym typeface="+mn-ea"/>
              </a:rPr>
              <a:t>溶液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750"/>
                                        <p:tgtEl>
                                          <p:spTgt spid="14">
                                            <p:txEl>
                                              <p:pRg st="0" end="0"/>
                                            </p:txEl>
                                          </p:spTgt>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blinds(horizontal)">
                                      <p:cBhvr>
                                        <p:cTn id="11" dur="750"/>
                                        <p:tgtEl>
                                          <p:spTgt spid="1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blinds(horizontal)">
                                      <p:cBhvr>
                                        <p:cTn id="16" dur="750"/>
                                        <p:tgtEl>
                                          <p:spTgt spid="1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blinds(horizontal)">
                                      <p:cBhvr>
                                        <p:cTn id="21" dur="750"/>
                                        <p:tgtEl>
                                          <p:spTgt spid="1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4">
                                            <p:txEl>
                                              <p:pRg st="4" end="4"/>
                                            </p:txEl>
                                          </p:spTgt>
                                        </p:tgtEl>
                                        <p:attrNameLst>
                                          <p:attrName>style.visibility</p:attrName>
                                        </p:attrNameLst>
                                      </p:cBhvr>
                                      <p:to>
                                        <p:strVal val="visible"/>
                                      </p:to>
                                    </p:set>
                                    <p:animEffect transition="in" filter="blinds(horizontal)">
                                      <p:cBhvr>
                                        <p:cTn id="26" dur="750"/>
                                        <p:tgtEl>
                                          <p:spTgt spid="1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trips(downRigh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dissolv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四、有机物的分离与提纯</a:t>
            </a:r>
          </a:p>
        </p:txBody>
      </p:sp>
      <p:sp>
        <p:nvSpPr>
          <p:cNvPr id="3" name="文本框 2"/>
          <p:cNvSpPr txBox="1"/>
          <p:nvPr/>
        </p:nvSpPr>
        <p:spPr>
          <a:xfrm>
            <a:off x="947101" y="677545"/>
            <a:ext cx="10297795" cy="5041265"/>
          </a:xfrm>
          <a:prstGeom prst="rect">
            <a:avLst/>
          </a:prstGeom>
          <a:noFill/>
        </p:spPr>
        <p:txBody>
          <a:bodyPr wrap="square" rtlCol="0" anchor="t">
            <a:spAutoFit/>
          </a:bodyPr>
          <a:lstStyle/>
          <a:p>
            <a:pPr>
              <a:lnSpc>
                <a:spcPts val="3860"/>
              </a:lnSpc>
              <a:spcBef>
                <a:spcPts val="0"/>
              </a:spcBef>
            </a:pPr>
            <a:r>
              <a:rPr lang="en-US" altLang="zh-CN" sz="2400" b="1" dirty="0">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2400" b="1" dirty="0">
                <a:latin typeface="黑体" panose="02010609060101010101" pitchFamily="49" charset="-122"/>
                <a:ea typeface="黑体" panose="02010609060101010101" pitchFamily="49" charset="-122"/>
                <a:cs typeface="黑体" panose="02010609060101010101" pitchFamily="49" charset="-122"/>
              </a:rPr>
              <a:t>如图是分离乙酸乙酯、乙酸和乙醇混合物的实验操作流程图：                        </a:t>
            </a:r>
          </a:p>
          <a:p>
            <a:pPr>
              <a:lnSpc>
                <a:spcPts val="3860"/>
              </a:lnSpc>
              <a:spcBef>
                <a:spcPts val="0"/>
              </a:spcBef>
            </a:pPr>
            <a:r>
              <a:rPr lang="zh-CN" altLang="en-US" b="1" dirty="0">
                <a:latin typeface="黑体" panose="02010609060101010101" pitchFamily="49" charset="-122"/>
                <a:ea typeface="黑体" panose="02010609060101010101" pitchFamily="49" charset="-122"/>
                <a:cs typeface="黑体" panose="02010609060101010101" pitchFamily="49" charset="-122"/>
              </a:rPr>
              <a:t>                                      </a:t>
            </a:r>
          </a:p>
          <a:p>
            <a:pPr>
              <a:lnSpc>
                <a:spcPts val="3860"/>
              </a:lnSpc>
              <a:spcBef>
                <a:spcPts val="0"/>
              </a:spcBef>
            </a:pPr>
            <a:endParaRPr lang="zh-CN" altLang="en-US" b="1" dirty="0">
              <a:latin typeface="黑体" panose="02010609060101010101" pitchFamily="49" charset="-122"/>
              <a:ea typeface="黑体" panose="02010609060101010101" pitchFamily="49" charset="-122"/>
              <a:cs typeface="黑体" panose="02010609060101010101" pitchFamily="49" charset="-122"/>
            </a:endParaRPr>
          </a:p>
          <a:p>
            <a:pPr>
              <a:lnSpc>
                <a:spcPts val="3860"/>
              </a:lnSpc>
              <a:spcBef>
                <a:spcPts val="0"/>
              </a:spcBef>
            </a:pPr>
            <a:endParaRPr lang="zh-CN" altLang="en-US" b="1" dirty="0">
              <a:latin typeface="黑体" panose="02010609060101010101" pitchFamily="49" charset="-122"/>
              <a:ea typeface="黑体" panose="02010609060101010101" pitchFamily="49" charset="-122"/>
              <a:cs typeface="黑体" panose="02010609060101010101" pitchFamily="49" charset="-122"/>
            </a:endParaRPr>
          </a:p>
          <a:p>
            <a:pPr>
              <a:lnSpc>
                <a:spcPts val="3860"/>
              </a:lnSpc>
              <a:spcBef>
                <a:spcPts val="0"/>
              </a:spcBef>
            </a:pPr>
            <a:endParaRPr lang="zh-CN" altLang="en-US" b="1" dirty="0">
              <a:latin typeface="黑体" panose="02010609060101010101" pitchFamily="49" charset="-122"/>
              <a:ea typeface="黑体" panose="02010609060101010101" pitchFamily="49" charset="-122"/>
              <a:cs typeface="黑体" panose="02010609060101010101" pitchFamily="49" charset="-122"/>
            </a:endParaRPr>
          </a:p>
          <a:p>
            <a:pPr>
              <a:lnSpc>
                <a:spcPts val="3860"/>
              </a:lnSpc>
              <a:spcBef>
                <a:spcPts val="0"/>
              </a:spcBef>
            </a:pPr>
            <a:endParaRPr lang="zh-CN" altLang="en-US" b="1" dirty="0">
              <a:latin typeface="黑体" panose="02010609060101010101" pitchFamily="49" charset="-122"/>
              <a:ea typeface="黑体" panose="02010609060101010101" pitchFamily="49" charset="-122"/>
              <a:cs typeface="黑体" panose="02010609060101010101" pitchFamily="49" charset="-122"/>
            </a:endParaRPr>
          </a:p>
          <a:p>
            <a:pPr>
              <a:lnSpc>
                <a:spcPts val="3860"/>
              </a:lnSpc>
              <a:spcBef>
                <a:spcPts val="0"/>
              </a:spcBef>
            </a:pPr>
            <a:r>
              <a:rPr lang="zh-CN" altLang="en-US" sz="2400" b="1" dirty="0">
                <a:latin typeface="黑体" panose="02010609060101010101" pitchFamily="49" charset="-122"/>
                <a:ea typeface="黑体" panose="02010609060101010101" pitchFamily="49" charset="-122"/>
                <a:cs typeface="黑体" panose="02010609060101010101" pitchFamily="49" charset="-122"/>
              </a:rPr>
              <a:t>上述实验过程中所涉及的三次分离操作依次是     (       )</a:t>
            </a:r>
          </a:p>
          <a:p>
            <a:pPr>
              <a:lnSpc>
                <a:spcPts val="3860"/>
              </a:lnSpc>
              <a:spcBef>
                <a:spcPts val="0"/>
              </a:spcBef>
            </a:pPr>
            <a:r>
              <a:rPr lang="zh-CN" altLang="en-US" sz="2400" b="1" dirty="0">
                <a:ea typeface="黑体" panose="02010609060101010101" pitchFamily="49" charset="-122"/>
                <a:cs typeface="Times New Roman" panose="02020603050405020304" pitchFamily="18" charset="0"/>
              </a:rPr>
              <a:t>A. ①蒸馏 ②过滤 ③分液            B. ①分液 ②蒸馏 ③蒸馏</a:t>
            </a:r>
          </a:p>
          <a:p>
            <a:pPr>
              <a:lnSpc>
                <a:spcPts val="3860"/>
              </a:lnSpc>
              <a:spcBef>
                <a:spcPts val="0"/>
              </a:spcBef>
            </a:pPr>
            <a:r>
              <a:rPr lang="zh-CN" altLang="en-US" sz="2400" b="1" dirty="0">
                <a:ea typeface="黑体" panose="02010609060101010101" pitchFamily="49" charset="-122"/>
                <a:cs typeface="Times New Roman" panose="02020603050405020304" pitchFamily="18" charset="0"/>
              </a:rPr>
              <a:t>C. ①蒸馏 ②分液 ③分液            D. ①分液 ②蒸馏 ③结晶、过滤</a:t>
            </a:r>
          </a:p>
          <a:p>
            <a:pPr>
              <a:lnSpc>
                <a:spcPts val="3860"/>
              </a:lnSpc>
              <a:spcBef>
                <a:spcPts val="0"/>
              </a:spcBef>
            </a:pPr>
            <a:endParaRPr lang="zh-CN" altLang="en-US" dirty="0">
              <a:ea typeface="黑体" panose="02010609060101010101" pitchFamily="49" charset="-122"/>
              <a:cs typeface="Times New Roman" panose="02020603050405020304" pitchFamily="18" charset="0"/>
            </a:endParaRPr>
          </a:p>
        </p:txBody>
      </p:sp>
      <p:sp>
        <p:nvSpPr>
          <p:cNvPr id="15" name="文本框 14"/>
          <p:cNvSpPr txBox="1"/>
          <p:nvPr/>
        </p:nvSpPr>
        <p:spPr>
          <a:xfrm>
            <a:off x="8476922" y="3726899"/>
            <a:ext cx="973455" cy="523220"/>
          </a:xfrm>
          <a:prstGeom prst="rect">
            <a:avLst/>
          </a:prstGeom>
          <a:noFill/>
          <a:ln w="9525">
            <a:noFill/>
          </a:ln>
        </p:spPr>
        <p:txBody>
          <a:bodyPr wrap="square">
            <a:spAutoFit/>
          </a:bodyPr>
          <a:lstStyle/>
          <a:p>
            <a:pPr>
              <a:spcBef>
                <a:spcPct val="50000"/>
              </a:spcBef>
            </a:pPr>
            <a:r>
              <a:rPr lang="en-US" altLang="zh-CN" sz="2800" b="1" dirty="0">
                <a:solidFill>
                  <a:srgbClr val="0070C0"/>
                </a:solidFill>
                <a:ea typeface="黑体" panose="02010609060101010101" pitchFamily="49" charset="-122"/>
                <a:cs typeface="Times New Roman" panose="02020603050405020304" pitchFamily="18" charset="0"/>
              </a:rPr>
              <a:t>B</a:t>
            </a:r>
          </a:p>
        </p:txBody>
      </p:sp>
      <p:pic>
        <p:nvPicPr>
          <p:cNvPr id="101378" name="Picture 2" descr="3-1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215" y="1575752"/>
            <a:ext cx="6800215" cy="210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3780913" y="2736532"/>
            <a:ext cx="973455" cy="386080"/>
          </a:xfrm>
          <a:prstGeom prst="rect">
            <a:avLst/>
          </a:prstGeom>
          <a:noFill/>
          <a:ln w="9525">
            <a:noFill/>
          </a:ln>
        </p:spPr>
        <p:txBody>
          <a:bodyPr wrap="square">
            <a:spAutoFit/>
          </a:bodyPr>
          <a:lstStyle/>
          <a:p>
            <a:pPr>
              <a:spcBef>
                <a:spcPct val="50000"/>
              </a:spcBef>
            </a:pPr>
            <a:r>
              <a:rPr lang="zh-CN" altLang="en-US" sz="2400" b="1" dirty="0">
                <a:solidFill>
                  <a:srgbClr val="0000FF"/>
                </a:solidFill>
                <a:ea typeface="黑体" panose="02010609060101010101" pitchFamily="49" charset="-122"/>
                <a:cs typeface="Times New Roman" panose="02020603050405020304" pitchFamily="18" charset="0"/>
                <a:sym typeface="+mn-ea"/>
              </a:rPr>
              <a:t>分液</a:t>
            </a:r>
          </a:p>
        </p:txBody>
      </p:sp>
      <p:sp>
        <p:nvSpPr>
          <p:cNvPr id="9" name="文本框 8"/>
          <p:cNvSpPr txBox="1"/>
          <p:nvPr/>
        </p:nvSpPr>
        <p:spPr>
          <a:xfrm>
            <a:off x="5858183" y="3383597"/>
            <a:ext cx="973455" cy="386080"/>
          </a:xfrm>
          <a:prstGeom prst="rect">
            <a:avLst/>
          </a:prstGeom>
          <a:noFill/>
          <a:ln w="9525">
            <a:noFill/>
          </a:ln>
        </p:spPr>
        <p:txBody>
          <a:bodyPr wrap="square">
            <a:spAutoFit/>
          </a:bodyPr>
          <a:lstStyle/>
          <a:p>
            <a:pPr>
              <a:spcBef>
                <a:spcPct val="50000"/>
              </a:spcBef>
            </a:pPr>
            <a:r>
              <a:rPr lang="zh-CN" altLang="en-US" sz="2400" dirty="0">
                <a:solidFill>
                  <a:srgbClr val="0000FF"/>
                </a:solidFill>
                <a:ea typeface="黑体" panose="02010609060101010101" pitchFamily="49" charset="-122"/>
                <a:cs typeface="Times New Roman" panose="02020603050405020304" pitchFamily="18" charset="0"/>
                <a:sym typeface="+mn-ea"/>
              </a:rPr>
              <a:t>蒸馏</a:t>
            </a:r>
            <a:endParaRPr lang="zh-CN" altLang="en-US" sz="2400" b="1" dirty="0">
              <a:solidFill>
                <a:srgbClr val="0000FF"/>
              </a:solidFill>
              <a:ea typeface="黑体" panose="02010609060101010101" pitchFamily="49" charset="-122"/>
              <a:cs typeface="Times New Roman" panose="02020603050405020304" pitchFamily="18" charset="0"/>
              <a:sym typeface="+mn-ea"/>
            </a:endParaRPr>
          </a:p>
        </p:txBody>
      </p:sp>
      <p:sp>
        <p:nvSpPr>
          <p:cNvPr id="10" name="文本框 9"/>
          <p:cNvSpPr txBox="1"/>
          <p:nvPr/>
        </p:nvSpPr>
        <p:spPr>
          <a:xfrm>
            <a:off x="4986654" y="2222817"/>
            <a:ext cx="2218690" cy="706755"/>
          </a:xfrm>
          <a:prstGeom prst="rect">
            <a:avLst/>
          </a:prstGeom>
          <a:noFill/>
          <a:ln w="9525">
            <a:noFill/>
          </a:ln>
        </p:spPr>
        <p:txBody>
          <a:bodyPr wrap="square">
            <a:spAutoFit/>
          </a:bodyPr>
          <a:lstStyle/>
          <a:p>
            <a:pPr>
              <a:lnSpc>
                <a:spcPts val="2400"/>
              </a:lnSpc>
              <a:spcBef>
                <a:spcPts val="0"/>
              </a:spcBef>
            </a:pPr>
            <a:r>
              <a:rPr lang="en-US" altLang="zh-CN" sz="2000" b="1" dirty="0">
                <a:solidFill>
                  <a:srgbClr val="0000FF"/>
                </a:solidFill>
                <a:ea typeface="黑体" panose="02010609060101010101" pitchFamily="49" charset="-122"/>
                <a:cs typeface="Times New Roman" panose="02020603050405020304" pitchFamily="18" charset="0"/>
              </a:rPr>
              <a:t>CH</a:t>
            </a:r>
            <a:r>
              <a:rPr lang="en-US" altLang="zh-CN" sz="2000" b="1" baseline="-25000" dirty="0">
                <a:solidFill>
                  <a:srgbClr val="0000FF"/>
                </a:solidFill>
                <a:uFillTx/>
                <a:ea typeface="黑体" panose="02010609060101010101" pitchFamily="49" charset="-122"/>
                <a:cs typeface="Times New Roman" panose="02020603050405020304" pitchFamily="18" charset="0"/>
              </a:rPr>
              <a:t>3</a:t>
            </a:r>
            <a:r>
              <a:rPr lang="en-US" altLang="zh-CN" sz="2000" b="1" dirty="0">
                <a:solidFill>
                  <a:srgbClr val="0000FF"/>
                </a:solidFill>
                <a:ea typeface="黑体" panose="02010609060101010101" pitchFamily="49" charset="-122"/>
                <a:cs typeface="Times New Roman" panose="02020603050405020304" pitchFamily="18" charset="0"/>
              </a:rPr>
              <a:t>COONa</a:t>
            </a:r>
          </a:p>
          <a:p>
            <a:pPr>
              <a:lnSpc>
                <a:spcPts val="2400"/>
              </a:lnSpc>
              <a:spcBef>
                <a:spcPts val="0"/>
              </a:spcBef>
            </a:pPr>
            <a:r>
              <a:rPr lang="en-US" altLang="zh-CN" sz="2000" b="1" dirty="0">
                <a:solidFill>
                  <a:srgbClr val="0000FF"/>
                </a:solidFill>
                <a:ea typeface="黑体" panose="02010609060101010101" pitchFamily="49" charset="-122"/>
                <a:cs typeface="Times New Roman" panose="02020603050405020304" pitchFamily="18" charset="0"/>
                <a:sym typeface="+mn-ea"/>
              </a:rPr>
              <a:t>CH</a:t>
            </a:r>
            <a:r>
              <a:rPr lang="en-US" altLang="zh-CN" sz="2000" b="1" baseline="-25000" dirty="0">
                <a:solidFill>
                  <a:srgbClr val="0000FF"/>
                </a:solidFill>
                <a:uFillTx/>
                <a:ea typeface="黑体" panose="02010609060101010101" pitchFamily="49" charset="-122"/>
                <a:cs typeface="Times New Roman" panose="02020603050405020304" pitchFamily="18" charset="0"/>
                <a:sym typeface="+mn-ea"/>
              </a:rPr>
              <a:t>3</a:t>
            </a:r>
            <a:r>
              <a:rPr lang="en-US" altLang="zh-CN" sz="2000" b="1" dirty="0">
                <a:solidFill>
                  <a:srgbClr val="0000FF"/>
                </a:solidFill>
                <a:ea typeface="黑体" panose="02010609060101010101" pitchFamily="49" charset="-122"/>
                <a:cs typeface="Times New Roman" panose="02020603050405020304" pitchFamily="18" charset="0"/>
                <a:sym typeface="+mn-ea"/>
              </a:rPr>
              <a:t>CH</a:t>
            </a:r>
            <a:r>
              <a:rPr lang="en-US" altLang="zh-CN" sz="2000" b="1" baseline="-25000" dirty="0">
                <a:solidFill>
                  <a:srgbClr val="0000FF"/>
                </a:solidFill>
                <a:uFillTx/>
                <a:ea typeface="黑体" panose="02010609060101010101" pitchFamily="49" charset="-122"/>
                <a:cs typeface="Times New Roman" panose="02020603050405020304" pitchFamily="18" charset="0"/>
                <a:sym typeface="+mn-ea"/>
              </a:rPr>
              <a:t>2</a:t>
            </a:r>
            <a:r>
              <a:rPr lang="en-US" altLang="zh-CN" sz="2000" b="1" dirty="0">
                <a:solidFill>
                  <a:srgbClr val="0000FF"/>
                </a:solidFill>
                <a:ea typeface="黑体" panose="02010609060101010101" pitchFamily="49" charset="-122"/>
                <a:cs typeface="Times New Roman" panose="02020603050405020304" pitchFamily="18" charset="0"/>
                <a:sym typeface="+mn-ea"/>
              </a:rPr>
              <a:t>OH</a:t>
            </a:r>
            <a:endParaRPr lang="en-US" altLang="zh-CN" sz="2000" b="1" dirty="0">
              <a:solidFill>
                <a:srgbClr val="0000FF"/>
              </a:solidFill>
              <a:ea typeface="黑体" panose="02010609060101010101" pitchFamily="49" charset="-122"/>
              <a:cs typeface="Times New Roman" panose="02020603050405020304" pitchFamily="18" charset="0"/>
            </a:endParaRPr>
          </a:p>
        </p:txBody>
      </p:sp>
      <p:sp>
        <p:nvSpPr>
          <p:cNvPr id="11" name="文本框 10"/>
          <p:cNvSpPr txBox="1"/>
          <p:nvPr/>
        </p:nvSpPr>
        <p:spPr>
          <a:xfrm>
            <a:off x="7315824" y="3032045"/>
            <a:ext cx="973455" cy="386080"/>
          </a:xfrm>
          <a:prstGeom prst="rect">
            <a:avLst/>
          </a:prstGeom>
          <a:noFill/>
          <a:ln w="9525">
            <a:noFill/>
          </a:ln>
        </p:spPr>
        <p:txBody>
          <a:bodyPr wrap="square">
            <a:spAutoFit/>
          </a:bodyPr>
          <a:lstStyle/>
          <a:p>
            <a:pPr>
              <a:spcBef>
                <a:spcPct val="50000"/>
              </a:spcBef>
            </a:pPr>
            <a:r>
              <a:rPr lang="zh-CN" altLang="en-US" sz="2400" dirty="0">
                <a:solidFill>
                  <a:srgbClr val="0000FF"/>
                </a:solidFill>
                <a:ea typeface="黑体" panose="02010609060101010101" pitchFamily="49" charset="-122"/>
                <a:cs typeface="Times New Roman" panose="02020603050405020304" pitchFamily="18" charset="0"/>
                <a:sym typeface="+mn-ea"/>
              </a:rPr>
              <a:t>蒸馏</a:t>
            </a:r>
            <a:endParaRPr lang="zh-CN" altLang="en-US" sz="2400" b="1" dirty="0">
              <a:solidFill>
                <a:srgbClr val="0000FF"/>
              </a:solidFill>
              <a:ea typeface="黑体" panose="02010609060101010101" pitchFamily="49" charset="-122"/>
              <a:cs typeface="Times New Roman" panose="02020603050405020304" pitchFamily="18" charset="0"/>
              <a:sym typeface="+mn-ea"/>
            </a:endParaRPr>
          </a:p>
        </p:txBody>
      </p:sp>
      <p:sp>
        <p:nvSpPr>
          <p:cNvPr id="2" name="文本框 1"/>
          <p:cNvSpPr txBox="1"/>
          <p:nvPr/>
        </p:nvSpPr>
        <p:spPr>
          <a:xfrm>
            <a:off x="6344910" y="1995646"/>
            <a:ext cx="2218690" cy="706755"/>
          </a:xfrm>
          <a:prstGeom prst="rect">
            <a:avLst/>
          </a:prstGeom>
          <a:noFill/>
          <a:ln w="9525">
            <a:noFill/>
          </a:ln>
        </p:spPr>
        <p:txBody>
          <a:bodyPr wrap="square">
            <a:spAutoFit/>
          </a:bodyPr>
          <a:lstStyle/>
          <a:p>
            <a:pPr>
              <a:lnSpc>
                <a:spcPts val="2400"/>
              </a:lnSpc>
              <a:spcBef>
                <a:spcPts val="0"/>
              </a:spcBef>
            </a:pPr>
            <a:r>
              <a:rPr lang="en-US" altLang="zh-CN" sz="2000" b="1" dirty="0">
                <a:solidFill>
                  <a:srgbClr val="0000FF"/>
                </a:solidFill>
                <a:ea typeface="黑体" panose="02010609060101010101" pitchFamily="49" charset="-122"/>
                <a:cs typeface="Times New Roman" panose="02020603050405020304" pitchFamily="18" charset="0"/>
              </a:rPr>
              <a:t>CH</a:t>
            </a:r>
            <a:r>
              <a:rPr lang="en-US" altLang="zh-CN" sz="2000" b="1" baseline="-25000" dirty="0">
                <a:solidFill>
                  <a:srgbClr val="0000FF"/>
                </a:solidFill>
                <a:uFillTx/>
                <a:ea typeface="黑体" panose="02010609060101010101" pitchFamily="49" charset="-122"/>
                <a:cs typeface="Times New Roman" panose="02020603050405020304" pitchFamily="18" charset="0"/>
              </a:rPr>
              <a:t>3</a:t>
            </a:r>
            <a:r>
              <a:rPr lang="en-US" altLang="zh-CN" sz="2000" b="1" dirty="0">
                <a:solidFill>
                  <a:srgbClr val="0000FF"/>
                </a:solidFill>
                <a:ea typeface="黑体" panose="02010609060101010101" pitchFamily="49" charset="-122"/>
                <a:cs typeface="Times New Roman" panose="02020603050405020304" pitchFamily="18" charset="0"/>
              </a:rPr>
              <a:t>COONa</a:t>
            </a:r>
          </a:p>
          <a:p>
            <a:pPr>
              <a:lnSpc>
                <a:spcPts val="2400"/>
              </a:lnSpc>
              <a:spcBef>
                <a:spcPts val="0"/>
              </a:spcBef>
            </a:pPr>
            <a:endParaRPr lang="en-US" altLang="zh-CN" sz="2000" b="1" dirty="0">
              <a:solidFill>
                <a:srgbClr val="0000FF"/>
              </a:solidFill>
              <a:ea typeface="黑体" panose="02010609060101010101" pitchFamily="49" charset="-122"/>
              <a:cs typeface="Times New Roman" panose="02020603050405020304" pitchFamily="18" charset="0"/>
            </a:endParaRPr>
          </a:p>
        </p:txBody>
      </p:sp>
      <p:sp>
        <p:nvSpPr>
          <p:cNvPr id="4" name="文本框 3"/>
          <p:cNvSpPr txBox="1"/>
          <p:nvPr/>
        </p:nvSpPr>
        <p:spPr>
          <a:xfrm>
            <a:off x="7128182" y="2757963"/>
            <a:ext cx="1348740" cy="398780"/>
          </a:xfrm>
          <a:prstGeom prst="rect">
            <a:avLst/>
          </a:prstGeom>
          <a:noFill/>
          <a:ln w="9525">
            <a:noFill/>
          </a:ln>
        </p:spPr>
        <p:txBody>
          <a:bodyPr wrap="square">
            <a:spAutoFit/>
          </a:bodyPr>
          <a:lstStyle/>
          <a:p>
            <a:pPr>
              <a:lnSpc>
                <a:spcPts val="2400"/>
              </a:lnSpc>
              <a:spcBef>
                <a:spcPts val="0"/>
              </a:spcBef>
            </a:pPr>
            <a:r>
              <a:rPr lang="en-US" altLang="zh-CN" sz="2000" b="1" dirty="0">
                <a:solidFill>
                  <a:srgbClr val="0000FF"/>
                </a:solidFill>
                <a:ea typeface="黑体" panose="02010609060101010101" pitchFamily="49" charset="-122"/>
                <a:cs typeface="Times New Roman" panose="02020603050405020304" pitchFamily="18" charset="0"/>
              </a:rPr>
              <a:t>H</a:t>
            </a:r>
            <a:r>
              <a:rPr lang="en-US" altLang="zh-CN" sz="2000" b="1" baseline="-25000" dirty="0">
                <a:solidFill>
                  <a:srgbClr val="0000FF"/>
                </a:solidFill>
                <a:uFillTx/>
                <a:ea typeface="黑体" panose="02010609060101010101" pitchFamily="49" charset="-122"/>
                <a:cs typeface="Times New Roman" panose="02020603050405020304" pitchFamily="18" charset="0"/>
              </a:rPr>
              <a:t>2</a:t>
            </a:r>
            <a:r>
              <a:rPr lang="en-US" altLang="zh-CN" sz="2000" b="1" dirty="0">
                <a:solidFill>
                  <a:srgbClr val="0000FF"/>
                </a:solidFill>
                <a:ea typeface="黑体" panose="02010609060101010101" pitchFamily="49" charset="-122"/>
                <a:cs typeface="Times New Roman" panose="02020603050405020304" pitchFamily="18" charset="0"/>
              </a:rPr>
              <a:t>SO</a:t>
            </a:r>
            <a:r>
              <a:rPr lang="en-US" altLang="zh-CN" sz="2000" b="1" baseline="-25000" dirty="0">
                <a:solidFill>
                  <a:srgbClr val="0000FF"/>
                </a:solidFill>
                <a:uFillTx/>
                <a:ea typeface="黑体" panose="02010609060101010101" pitchFamily="49" charset="-122"/>
                <a:cs typeface="Times New Roman" panose="02020603050405020304" pitchFamily="18"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9" grpId="0"/>
      <p:bldP spid="10" grpId="0"/>
      <p:bldP spid="11" grpId="0"/>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二、由有机物性质推断分子结构</a:t>
            </a:r>
          </a:p>
        </p:txBody>
      </p:sp>
      <p:sp>
        <p:nvSpPr>
          <p:cNvPr id="12" name="文本框 11">
            <a:extLst>
              <a:ext uri="{FF2B5EF4-FFF2-40B4-BE49-F238E27FC236}">
                <a16:creationId xmlns:a16="http://schemas.microsoft.com/office/drawing/2014/main" id="{2773C6C3-1118-4D10-BB1D-CFCD5148B630}"/>
              </a:ext>
            </a:extLst>
          </p:cNvPr>
          <p:cNvSpPr txBox="1"/>
          <p:nvPr/>
        </p:nvSpPr>
        <p:spPr>
          <a:xfrm>
            <a:off x="752157" y="1417626"/>
            <a:ext cx="11144885" cy="2246769"/>
          </a:xfrm>
          <a:prstGeom prst="rect">
            <a:avLst/>
          </a:prstGeom>
          <a:solidFill>
            <a:srgbClr val="F7FD9D"/>
          </a:solidFill>
          <a:ln w="28575">
            <a:noFill/>
          </a:ln>
        </p:spPr>
        <p:txBody>
          <a:bodyPr wrap="square">
            <a:spAutoFit/>
          </a:bodyPr>
          <a:lstStyle/>
          <a:p>
            <a:pPr>
              <a:lnSpc>
                <a:spcPct val="150000"/>
              </a:lnSpc>
            </a:pPr>
            <a:r>
              <a:rPr lang="zh-CN" altLang="en-US" sz="3200" b="1" dirty="0">
                <a:solidFill>
                  <a:srgbClr val="C00000"/>
                </a:solidFill>
                <a:latin typeface="华文楷体" panose="02010600040101010101" pitchFamily="2" charset="-122"/>
                <a:ea typeface="华文楷体" panose="02010600040101010101" pitchFamily="2" charset="-122"/>
              </a:rPr>
              <a:t>有机物分离和提纯</a:t>
            </a:r>
            <a:r>
              <a:rPr lang="zh-CN" altLang="en-US" sz="3200" b="1" dirty="0">
                <a:solidFill>
                  <a:srgbClr val="C00000"/>
                </a:solidFill>
                <a:latin typeface="华文楷体" panose="02010600040101010101" pitchFamily="2" charset="-122"/>
                <a:ea typeface="华文楷体" panose="02010600040101010101" pitchFamily="2" charset="-122"/>
                <a:sym typeface="+mn-ea"/>
              </a:rPr>
              <a:t>思维启迪：</a:t>
            </a:r>
            <a:endParaRPr lang="en-US" altLang="zh-CN" sz="3200" b="1" dirty="0">
              <a:solidFill>
                <a:srgbClr val="C00000"/>
              </a:solidFill>
              <a:latin typeface="华文楷体" panose="02010600040101010101" pitchFamily="2" charset="-122"/>
              <a:ea typeface="华文楷体" panose="02010600040101010101" pitchFamily="2" charset="-122"/>
              <a:sym typeface="+mn-ea"/>
            </a:endParaRPr>
          </a:p>
          <a:p>
            <a:pPr>
              <a:lnSpc>
                <a:spcPct val="150000"/>
              </a:lnSpc>
            </a:pPr>
            <a:r>
              <a:rPr lang="zh-CN" altLang="en-US" sz="3200" b="1" dirty="0">
                <a:latin typeface="华文行楷" panose="02010800040101010101" pitchFamily="2" charset="-122"/>
                <a:ea typeface="华文行楷" panose="02010800040101010101" pitchFamily="2" charset="-122"/>
                <a:sym typeface="+mn-ea"/>
              </a:rPr>
              <a:t>一般根据各有机物的化学性质、常温状态、溶解性、沸点的不同，采用</a:t>
            </a:r>
            <a:r>
              <a:rPr lang="zh-CN" altLang="en-US" sz="3200" b="1" dirty="0">
                <a:solidFill>
                  <a:srgbClr val="C00000"/>
                </a:solidFill>
                <a:latin typeface="华文行楷" panose="02010800040101010101" pitchFamily="2" charset="-122"/>
                <a:ea typeface="华文行楷" panose="02010800040101010101" pitchFamily="2" charset="-122"/>
                <a:sym typeface="+mn-ea"/>
              </a:rPr>
              <a:t>洗气、分液、蒸馏</a:t>
            </a:r>
            <a:r>
              <a:rPr lang="zh-CN" altLang="en-US" sz="3200" b="1" dirty="0">
                <a:latin typeface="华文行楷" panose="02010800040101010101" pitchFamily="2" charset="-122"/>
                <a:ea typeface="华文行楷" panose="02010800040101010101" pitchFamily="2" charset="-122"/>
                <a:sym typeface="+mn-ea"/>
              </a:rPr>
              <a:t>等的方法进行。</a:t>
            </a:r>
          </a:p>
        </p:txBody>
      </p:sp>
    </p:spTree>
    <p:extLst>
      <p:ext uri="{BB962C8B-B14F-4D97-AF65-F5344CB8AC3E}">
        <p14:creationId xmlns:p14="http://schemas.microsoft.com/office/powerpoint/2010/main" val="426191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2BF6E0-DEAD-4996-A804-04E496FB7A56}"/>
              </a:ext>
            </a:extLst>
          </p:cNvPr>
          <p:cNvSpPr txBox="1"/>
          <p:nvPr/>
        </p:nvSpPr>
        <p:spPr>
          <a:xfrm>
            <a:off x="1452717" y="505498"/>
            <a:ext cx="9921670" cy="646331"/>
          </a:xfrm>
          <a:prstGeom prst="rect">
            <a:avLst/>
          </a:prstGeom>
          <a:noFill/>
        </p:spPr>
        <p:txBody>
          <a:bodyPr wrap="square" rtlCol="0">
            <a:spAutoFit/>
          </a:bodyPr>
          <a:lstStyle/>
          <a:p>
            <a:r>
              <a:rPr lang="zh-CN" altLang="en-US" sz="3600" b="1" dirty="0">
                <a:solidFill>
                  <a:srgbClr val="C00000"/>
                </a:solidFill>
                <a:latin typeface="华文楷体" panose="02010600040101010101" pitchFamily="2" charset="-122"/>
                <a:ea typeface="华文楷体" panose="02010600040101010101" pitchFamily="2" charset="-122"/>
              </a:rPr>
              <a:t>题型四：含氧有机物完全燃烧时耗氧量计算</a:t>
            </a:r>
          </a:p>
        </p:txBody>
      </p:sp>
      <p:sp>
        <p:nvSpPr>
          <p:cNvPr id="8" name="文本框 7">
            <a:extLst>
              <a:ext uri="{FF2B5EF4-FFF2-40B4-BE49-F238E27FC236}">
                <a16:creationId xmlns:a16="http://schemas.microsoft.com/office/drawing/2014/main" id="{2949853D-8A1A-449D-82AC-4350A89F974F}"/>
              </a:ext>
            </a:extLst>
          </p:cNvPr>
          <p:cNvSpPr txBox="1"/>
          <p:nvPr/>
        </p:nvSpPr>
        <p:spPr>
          <a:xfrm>
            <a:off x="482876" y="1269816"/>
            <a:ext cx="11226247" cy="1578958"/>
          </a:xfrm>
          <a:prstGeom prst="rect">
            <a:avLst/>
          </a:prstGeom>
          <a:noFill/>
          <a:ln w="9525">
            <a:noFill/>
          </a:ln>
        </p:spPr>
        <p:txBody>
          <a:bodyPr wrap="square">
            <a:spAutoFit/>
          </a:bodyPr>
          <a:lstStyle/>
          <a:p>
            <a:pPr>
              <a:lnSpc>
                <a:spcPts val="3960"/>
              </a:lnSpc>
              <a:spcBef>
                <a:spcPts val="0"/>
              </a:spcBef>
            </a:pPr>
            <a:r>
              <a:rPr lang="zh-CN" sz="2400" b="1" dirty="0">
                <a:ea typeface="黑体" panose="02010609060101010101" pitchFamily="49" charset="-122"/>
                <a:cs typeface="Times New Roman" panose="02020603050405020304" pitchFamily="18" charset="0"/>
              </a:rPr>
              <a:t>例</a:t>
            </a:r>
            <a:r>
              <a:rPr lang="en-US" altLang="zh-CN" sz="2400" b="1" dirty="0">
                <a:ea typeface="黑体" panose="02010609060101010101" pitchFamily="49" charset="-122"/>
                <a:cs typeface="Times New Roman" panose="02020603050405020304" pitchFamily="18" charset="0"/>
              </a:rPr>
              <a:t>1. </a:t>
            </a:r>
            <a:r>
              <a:rPr lang="zh-CN" sz="2400" b="1" dirty="0">
                <a:ea typeface="黑体" panose="02010609060101010101" pitchFamily="49" charset="-122"/>
                <a:cs typeface="Times New Roman" panose="02020603050405020304" pitchFamily="18" charset="0"/>
              </a:rPr>
              <a:t>质量一定的下列各组物质完全燃烧，消耗氧气总量与其各组分的含量无关的是</a:t>
            </a:r>
            <a:r>
              <a:rPr lang="en-US" altLang="zh-CN" sz="2400" b="1" dirty="0">
                <a:ea typeface="黑体" panose="02010609060101010101" pitchFamily="49" charset="-122"/>
                <a:cs typeface="Times New Roman" panose="02020603050405020304" pitchFamily="18" charset="0"/>
              </a:rPr>
              <a:t>                                                                                            </a:t>
            </a:r>
            <a:r>
              <a:rPr lang="en-US" sz="2400" b="1" dirty="0">
                <a:ea typeface="黑体" panose="02010609060101010101" pitchFamily="49" charset="-122"/>
                <a:cs typeface="Times New Roman" panose="02020603050405020304" pitchFamily="18" charset="0"/>
              </a:rPr>
              <a:t>(</a:t>
            </a:r>
            <a:r>
              <a:rPr lang="zh-CN" sz="2400" b="1" dirty="0">
                <a:ea typeface="黑体" panose="02010609060101010101" pitchFamily="49" charset="-122"/>
                <a:cs typeface="Times New Roman" panose="02020603050405020304" pitchFamily="18" charset="0"/>
              </a:rPr>
              <a:t>　　         </a:t>
            </a:r>
            <a:r>
              <a:rPr lang="en-US" sz="2400" b="1" dirty="0">
                <a:ea typeface="黑体" panose="02010609060101010101" pitchFamily="49" charset="-122"/>
                <a:cs typeface="Times New Roman" panose="02020603050405020304" pitchFamily="18" charset="0"/>
              </a:rPr>
              <a:t>)</a:t>
            </a:r>
          </a:p>
          <a:p>
            <a:pPr>
              <a:lnSpc>
                <a:spcPts val="3960"/>
              </a:lnSpc>
              <a:spcBef>
                <a:spcPts val="0"/>
              </a:spcBef>
            </a:pPr>
            <a:r>
              <a:rPr lang="en-US" sz="2400" b="1" dirty="0">
                <a:ea typeface="黑体" panose="02010609060101010101" pitchFamily="49" charset="-122"/>
                <a:cs typeface="Times New Roman" panose="02020603050405020304" pitchFamily="18" charset="0"/>
              </a:rPr>
              <a:t>A.CH</a:t>
            </a:r>
            <a:r>
              <a:rPr lang="en-US" sz="2400" b="1" baseline="-25000" dirty="0">
                <a:ea typeface="黑体" panose="02010609060101010101" pitchFamily="49" charset="-122"/>
                <a:cs typeface="Times New Roman" panose="02020603050405020304" pitchFamily="18" charset="0"/>
              </a:rPr>
              <a:t>4</a:t>
            </a:r>
            <a:r>
              <a:rPr lang="zh-CN" sz="2400" b="1" dirty="0">
                <a:ea typeface="黑体" panose="02010609060101010101" pitchFamily="49" charset="-122"/>
                <a:cs typeface="Times New Roman" panose="02020603050405020304" pitchFamily="18" charset="0"/>
              </a:rPr>
              <a:t>和</a:t>
            </a:r>
            <a:r>
              <a:rPr lang="en-US" sz="2400" b="1" dirty="0">
                <a:ea typeface="黑体" panose="02010609060101010101" pitchFamily="49" charset="-122"/>
                <a:cs typeface="Times New Roman" panose="02020603050405020304" pitchFamily="18" charset="0"/>
              </a:rPr>
              <a:t>C</a:t>
            </a:r>
            <a:r>
              <a:rPr lang="en-US" sz="2400" b="1" baseline="-25000" dirty="0">
                <a:ea typeface="黑体" panose="02010609060101010101" pitchFamily="49" charset="-122"/>
                <a:cs typeface="Times New Roman" panose="02020603050405020304" pitchFamily="18" charset="0"/>
              </a:rPr>
              <a:t>2</a:t>
            </a:r>
            <a:r>
              <a:rPr lang="en-US" sz="2400" b="1" dirty="0">
                <a:ea typeface="黑体" panose="02010609060101010101" pitchFamily="49" charset="-122"/>
                <a:cs typeface="Times New Roman" panose="02020603050405020304" pitchFamily="18" charset="0"/>
              </a:rPr>
              <a:t>H</a:t>
            </a:r>
            <a:r>
              <a:rPr lang="en-US" sz="2400" b="1" baseline="-25000" dirty="0">
                <a:ea typeface="黑体" panose="02010609060101010101" pitchFamily="49" charset="-122"/>
                <a:cs typeface="Times New Roman" panose="02020603050405020304" pitchFamily="18" charset="0"/>
              </a:rPr>
              <a:t>6</a:t>
            </a:r>
            <a:r>
              <a:rPr lang="en-US" sz="2400" b="1" dirty="0">
                <a:ea typeface="黑体" panose="02010609060101010101" pitchFamily="49" charset="-122"/>
                <a:cs typeface="Times New Roman" panose="02020603050405020304" pitchFamily="18" charset="0"/>
              </a:rPr>
              <a:t>      B.C</a:t>
            </a:r>
            <a:r>
              <a:rPr lang="en-US" sz="2400" b="1" baseline="-25000" dirty="0">
                <a:ea typeface="黑体" panose="02010609060101010101" pitchFamily="49" charset="-122"/>
                <a:cs typeface="Times New Roman" panose="02020603050405020304" pitchFamily="18" charset="0"/>
              </a:rPr>
              <a:t>2</a:t>
            </a:r>
            <a:r>
              <a:rPr lang="en-US" sz="2400" b="1" dirty="0">
                <a:ea typeface="黑体" panose="02010609060101010101" pitchFamily="49" charset="-122"/>
                <a:cs typeface="Times New Roman" panose="02020603050405020304" pitchFamily="18" charset="0"/>
              </a:rPr>
              <a:t>H</a:t>
            </a:r>
            <a:r>
              <a:rPr lang="en-US" sz="2400" b="1" baseline="-25000" dirty="0">
                <a:ea typeface="黑体" panose="02010609060101010101" pitchFamily="49" charset="-122"/>
                <a:cs typeface="Times New Roman" panose="02020603050405020304" pitchFamily="18" charset="0"/>
              </a:rPr>
              <a:t>4</a:t>
            </a:r>
            <a:r>
              <a:rPr lang="zh-CN" sz="2400" b="1" dirty="0">
                <a:ea typeface="黑体" panose="02010609060101010101" pitchFamily="49" charset="-122"/>
                <a:cs typeface="Times New Roman" panose="02020603050405020304" pitchFamily="18" charset="0"/>
              </a:rPr>
              <a:t>和</a:t>
            </a:r>
            <a:r>
              <a:rPr lang="en-US" sz="2400" b="1" dirty="0">
                <a:ea typeface="黑体" panose="02010609060101010101" pitchFamily="49" charset="-122"/>
                <a:cs typeface="Times New Roman" panose="02020603050405020304" pitchFamily="18" charset="0"/>
              </a:rPr>
              <a:t>C</a:t>
            </a:r>
            <a:r>
              <a:rPr lang="en-US" sz="2400" b="1" baseline="-25000" dirty="0">
                <a:ea typeface="黑体" panose="02010609060101010101" pitchFamily="49" charset="-122"/>
                <a:cs typeface="Times New Roman" panose="02020603050405020304" pitchFamily="18" charset="0"/>
              </a:rPr>
              <a:t>3</a:t>
            </a:r>
            <a:r>
              <a:rPr lang="en-US" sz="2400" b="1" dirty="0">
                <a:ea typeface="黑体" panose="02010609060101010101" pitchFamily="49" charset="-122"/>
                <a:cs typeface="Times New Roman" panose="02020603050405020304" pitchFamily="18" charset="0"/>
              </a:rPr>
              <a:t>H</a:t>
            </a:r>
            <a:r>
              <a:rPr lang="en-US" sz="2400" b="1" baseline="-25000" dirty="0">
                <a:ea typeface="黑体" panose="02010609060101010101" pitchFamily="49" charset="-122"/>
                <a:cs typeface="Times New Roman" panose="02020603050405020304" pitchFamily="18" charset="0"/>
              </a:rPr>
              <a:t>6         </a:t>
            </a:r>
            <a:r>
              <a:rPr lang="en-US" sz="2400" b="1" dirty="0">
                <a:ea typeface="黑体" panose="02010609060101010101" pitchFamily="49" charset="-122"/>
                <a:cs typeface="Times New Roman" panose="02020603050405020304" pitchFamily="18" charset="0"/>
              </a:rPr>
              <a:t>C.CH</a:t>
            </a:r>
            <a:r>
              <a:rPr lang="en-US" sz="2400" b="1" baseline="-25000" dirty="0">
                <a:ea typeface="黑体" panose="02010609060101010101" pitchFamily="49" charset="-122"/>
                <a:cs typeface="Times New Roman" panose="02020603050405020304" pitchFamily="18" charset="0"/>
              </a:rPr>
              <a:t>3</a:t>
            </a:r>
            <a:r>
              <a:rPr lang="en-US" sz="2400" b="1" dirty="0">
                <a:ea typeface="黑体" panose="02010609060101010101" pitchFamily="49" charset="-122"/>
                <a:cs typeface="Times New Roman" panose="02020603050405020304" pitchFamily="18" charset="0"/>
              </a:rPr>
              <a:t>OH</a:t>
            </a:r>
            <a:r>
              <a:rPr lang="zh-CN" sz="2400" b="1" dirty="0">
                <a:ea typeface="黑体" panose="02010609060101010101" pitchFamily="49" charset="-122"/>
                <a:cs typeface="Times New Roman" panose="02020603050405020304" pitchFamily="18" charset="0"/>
              </a:rPr>
              <a:t>和</a:t>
            </a:r>
            <a:r>
              <a:rPr lang="en-US" sz="2400" b="1" dirty="0">
                <a:ea typeface="黑体" panose="02010609060101010101" pitchFamily="49" charset="-122"/>
                <a:cs typeface="Times New Roman" panose="02020603050405020304" pitchFamily="18" charset="0"/>
              </a:rPr>
              <a:t>C</a:t>
            </a:r>
            <a:r>
              <a:rPr lang="en-US" sz="2400" b="1" baseline="-25000" dirty="0">
                <a:ea typeface="黑体" panose="02010609060101010101" pitchFamily="49" charset="-122"/>
                <a:cs typeface="Times New Roman" panose="02020603050405020304" pitchFamily="18" charset="0"/>
              </a:rPr>
              <a:t>6</a:t>
            </a:r>
            <a:r>
              <a:rPr lang="en-US" sz="2400" b="1" dirty="0">
                <a:ea typeface="黑体" panose="02010609060101010101" pitchFamily="49" charset="-122"/>
                <a:cs typeface="Times New Roman" panose="02020603050405020304" pitchFamily="18" charset="0"/>
              </a:rPr>
              <a:t>H</a:t>
            </a:r>
            <a:r>
              <a:rPr lang="en-US" sz="2400" b="1" baseline="-25000" dirty="0">
                <a:ea typeface="黑体" panose="02010609060101010101" pitchFamily="49" charset="-122"/>
                <a:cs typeface="Times New Roman" panose="02020603050405020304" pitchFamily="18" charset="0"/>
              </a:rPr>
              <a:t>6</a:t>
            </a:r>
            <a:r>
              <a:rPr lang="en-US" sz="2400" b="1" dirty="0">
                <a:ea typeface="黑体" panose="02010609060101010101" pitchFamily="49" charset="-122"/>
                <a:cs typeface="Times New Roman" panose="02020603050405020304" pitchFamily="18" charset="0"/>
              </a:rPr>
              <a:t>     D.CH</a:t>
            </a:r>
            <a:r>
              <a:rPr lang="en-US" sz="2400" b="1" baseline="-25000" dirty="0">
                <a:ea typeface="黑体" panose="02010609060101010101" pitchFamily="49" charset="-122"/>
                <a:cs typeface="Times New Roman" panose="02020603050405020304" pitchFamily="18" charset="0"/>
              </a:rPr>
              <a:t>3</a:t>
            </a:r>
            <a:r>
              <a:rPr lang="en-US" sz="2400" b="1" dirty="0">
                <a:ea typeface="黑体" panose="02010609060101010101" pitchFamily="49" charset="-122"/>
                <a:cs typeface="Times New Roman" panose="02020603050405020304" pitchFamily="18" charset="0"/>
              </a:rPr>
              <a:t>COOH</a:t>
            </a:r>
            <a:r>
              <a:rPr lang="zh-CN" sz="2400" b="1" dirty="0">
                <a:ea typeface="黑体" panose="02010609060101010101" pitchFamily="49" charset="-122"/>
                <a:cs typeface="Times New Roman" panose="02020603050405020304" pitchFamily="18" charset="0"/>
              </a:rPr>
              <a:t>和</a:t>
            </a:r>
            <a:r>
              <a:rPr lang="en-US" sz="2400" b="1" dirty="0">
                <a:ea typeface="黑体" panose="02010609060101010101" pitchFamily="49" charset="-122"/>
                <a:cs typeface="Times New Roman" panose="02020603050405020304" pitchFamily="18" charset="0"/>
              </a:rPr>
              <a:t>C</a:t>
            </a:r>
            <a:r>
              <a:rPr lang="en-US" sz="2400" b="1" baseline="-25000" dirty="0">
                <a:ea typeface="黑体" panose="02010609060101010101" pitchFamily="49" charset="-122"/>
                <a:cs typeface="Times New Roman" panose="02020603050405020304" pitchFamily="18" charset="0"/>
              </a:rPr>
              <a:t>2</a:t>
            </a:r>
            <a:r>
              <a:rPr lang="en-US" sz="2400" b="1" dirty="0">
                <a:ea typeface="黑体" panose="02010609060101010101" pitchFamily="49" charset="-122"/>
                <a:cs typeface="Times New Roman" panose="02020603050405020304" pitchFamily="18" charset="0"/>
              </a:rPr>
              <a:t>H</a:t>
            </a:r>
            <a:r>
              <a:rPr lang="en-US" sz="2400" b="1" baseline="-25000" dirty="0">
                <a:ea typeface="黑体" panose="02010609060101010101" pitchFamily="49" charset="-122"/>
                <a:cs typeface="Times New Roman" panose="02020603050405020304" pitchFamily="18" charset="0"/>
              </a:rPr>
              <a:t>5</a:t>
            </a:r>
            <a:r>
              <a:rPr lang="en-US" sz="2400" b="1" dirty="0">
                <a:ea typeface="黑体" panose="02010609060101010101" pitchFamily="49" charset="-122"/>
                <a:cs typeface="Times New Roman" panose="02020603050405020304" pitchFamily="18" charset="0"/>
              </a:rPr>
              <a:t>OH</a:t>
            </a:r>
            <a:endParaRPr lang="en-US" altLang="en-US" sz="2400" b="1" dirty="0">
              <a:ea typeface="黑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78A81845-73F9-4A26-83F8-AE82658702B4}"/>
              </a:ext>
            </a:extLst>
          </p:cNvPr>
          <p:cNvSpPr/>
          <p:nvPr/>
        </p:nvSpPr>
        <p:spPr>
          <a:xfrm>
            <a:off x="482876" y="3487604"/>
            <a:ext cx="10355580" cy="2100580"/>
          </a:xfrm>
          <a:prstGeom prst="rect">
            <a:avLst/>
          </a:prstGeom>
        </p:spPr>
        <p:txBody>
          <a:bodyPr wrap="square" lIns="121898" tIns="60948" rIns="121898" bIns="60948">
            <a:spAutoFit/>
          </a:bodyPr>
          <a:lstStyle/>
          <a:p>
            <a:pPr algn="just">
              <a:lnSpc>
                <a:spcPts val="3860"/>
              </a:lnSpc>
              <a:spcBef>
                <a:spcPts val="0"/>
              </a:spcBef>
              <a:spcAft>
                <a:spcPts val="0"/>
              </a:spcAft>
            </a:pP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解析　若</a:t>
            </a:r>
            <a:r>
              <a:rPr lang="zh-CN" altLang="zh-CN" sz="3200" b="1" kern="100" dirty="0">
                <a:solidFill>
                  <a:srgbClr val="C00000"/>
                </a:solidFill>
                <a:latin typeface="华文行楷" panose="02010800040101010101" pitchFamily="2" charset="-122"/>
                <a:ea typeface="华文行楷" panose="02010800040101010101" pitchFamily="2" charset="-122"/>
                <a:cs typeface="Times New Roman" panose="02020603050405020304"/>
              </a:rPr>
              <a:t>一定质量</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的混合物完全燃烧所消耗氧气的量是恒定的，与其各组分的含量无关，则混合物中各组分的</a:t>
            </a:r>
            <a:r>
              <a:rPr lang="zh-CN" altLang="zh-CN" sz="3200" b="1" kern="100" dirty="0">
                <a:solidFill>
                  <a:srgbClr val="C00000"/>
                </a:solidFill>
                <a:latin typeface="华文行楷" panose="02010800040101010101" pitchFamily="2" charset="-122"/>
                <a:ea typeface="华文行楷" panose="02010800040101010101" pitchFamily="2" charset="-122"/>
                <a:cs typeface="Times New Roman" panose="02020603050405020304"/>
              </a:rPr>
              <a:t>最简式相同</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。各组物质的最简式：</a:t>
            </a:r>
            <a:r>
              <a:rPr lang="en-US" altLang="zh-CN" sz="2800" b="1" kern="100" dirty="0">
                <a:solidFill>
                  <a:srgbClr val="0070C0"/>
                </a:solidFill>
                <a:latin typeface="Times New Roman" panose="02020603050405020304"/>
                <a:ea typeface="黑体" panose="02010609060101010101" pitchFamily="49" charset="-122"/>
              </a:rPr>
              <a:t>A</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为</a:t>
            </a:r>
            <a:r>
              <a:rPr lang="en-US" altLang="zh-CN" sz="2800" b="1" kern="100" dirty="0">
                <a:solidFill>
                  <a:srgbClr val="0070C0"/>
                </a:solidFill>
                <a:latin typeface="Times New Roman" panose="02020603050405020304"/>
                <a:ea typeface="黑体" panose="02010609060101010101" pitchFamily="49" charset="-122"/>
              </a:rPr>
              <a:t>CH</a:t>
            </a:r>
            <a:r>
              <a:rPr lang="en-US" altLang="zh-CN" sz="2800" b="1" kern="100" baseline="-25000" dirty="0">
                <a:solidFill>
                  <a:srgbClr val="0070C0"/>
                </a:solidFill>
                <a:latin typeface="Times New Roman" panose="02020603050405020304"/>
                <a:ea typeface="黑体" panose="02010609060101010101" pitchFamily="49" charset="-122"/>
              </a:rPr>
              <a:t>4</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和</a:t>
            </a:r>
            <a:r>
              <a:rPr lang="en-US" altLang="zh-CN" sz="2800" b="1" kern="100" dirty="0">
                <a:solidFill>
                  <a:srgbClr val="0070C0"/>
                </a:solidFill>
                <a:latin typeface="Times New Roman" panose="02020603050405020304"/>
                <a:ea typeface="黑体" panose="02010609060101010101" pitchFamily="49" charset="-122"/>
              </a:rPr>
              <a:t>CH</a:t>
            </a:r>
            <a:r>
              <a:rPr lang="en-US" altLang="zh-CN" sz="2800" b="1" kern="100" baseline="-25000" dirty="0">
                <a:solidFill>
                  <a:srgbClr val="0070C0"/>
                </a:solidFill>
                <a:latin typeface="Times New Roman" panose="02020603050405020304"/>
                <a:ea typeface="黑体" panose="02010609060101010101" pitchFamily="49" charset="-122"/>
              </a:rPr>
              <a:t>3</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a:t>
            </a:r>
            <a:r>
              <a:rPr lang="en-US" altLang="zh-CN" sz="2800" b="1" kern="100" dirty="0">
                <a:solidFill>
                  <a:srgbClr val="0070C0"/>
                </a:solidFill>
                <a:latin typeface="Times New Roman" panose="02020603050405020304"/>
                <a:ea typeface="黑体" panose="02010609060101010101" pitchFamily="49" charset="-122"/>
              </a:rPr>
              <a:t>B</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为</a:t>
            </a:r>
            <a:r>
              <a:rPr lang="en-US" altLang="zh-CN" sz="2800" b="1" kern="100" dirty="0">
                <a:solidFill>
                  <a:srgbClr val="0070C0"/>
                </a:solidFill>
                <a:latin typeface="Times New Roman" panose="02020603050405020304"/>
                <a:ea typeface="黑体" panose="02010609060101010101" pitchFamily="49" charset="-122"/>
              </a:rPr>
              <a:t>CH</a:t>
            </a:r>
            <a:r>
              <a:rPr lang="en-US" altLang="zh-CN" sz="2800" b="1" kern="100" baseline="-25000" dirty="0">
                <a:solidFill>
                  <a:srgbClr val="0070C0"/>
                </a:solidFill>
                <a:latin typeface="Times New Roman" panose="02020603050405020304"/>
                <a:ea typeface="黑体" panose="02010609060101010101" pitchFamily="49" charset="-122"/>
              </a:rPr>
              <a:t>2</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和</a:t>
            </a:r>
            <a:r>
              <a:rPr lang="en-US" altLang="zh-CN" sz="2800" b="1" kern="100" dirty="0">
                <a:solidFill>
                  <a:srgbClr val="0070C0"/>
                </a:solidFill>
                <a:latin typeface="Times New Roman" panose="02020603050405020304"/>
                <a:ea typeface="黑体" panose="02010609060101010101" pitchFamily="49" charset="-122"/>
              </a:rPr>
              <a:t>CH</a:t>
            </a:r>
            <a:r>
              <a:rPr lang="en-US" altLang="zh-CN" sz="2800" b="1" kern="100" baseline="-25000" dirty="0">
                <a:solidFill>
                  <a:srgbClr val="0070C0"/>
                </a:solidFill>
                <a:latin typeface="Times New Roman" panose="02020603050405020304"/>
                <a:ea typeface="黑体" panose="02010609060101010101" pitchFamily="49" charset="-122"/>
              </a:rPr>
              <a:t>2</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a:t>
            </a:r>
            <a:r>
              <a:rPr lang="en-US" altLang="zh-CN" sz="2800" b="1" kern="100" dirty="0">
                <a:solidFill>
                  <a:srgbClr val="0070C0"/>
                </a:solidFill>
                <a:latin typeface="Times New Roman" panose="02020603050405020304"/>
                <a:ea typeface="黑体" panose="02010609060101010101" pitchFamily="49" charset="-122"/>
              </a:rPr>
              <a:t>C</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为</a:t>
            </a:r>
            <a:r>
              <a:rPr lang="en-US" altLang="zh-CN" sz="2800" b="1" kern="100" dirty="0">
                <a:solidFill>
                  <a:srgbClr val="0070C0"/>
                </a:solidFill>
                <a:latin typeface="Times New Roman" panose="02020603050405020304"/>
                <a:ea typeface="黑体" panose="02010609060101010101" pitchFamily="49" charset="-122"/>
              </a:rPr>
              <a:t>CH</a:t>
            </a:r>
            <a:r>
              <a:rPr lang="en-US" altLang="zh-CN" sz="2800" b="1" kern="100" baseline="-25000" dirty="0">
                <a:solidFill>
                  <a:srgbClr val="0070C0"/>
                </a:solidFill>
                <a:latin typeface="Times New Roman" panose="02020603050405020304"/>
                <a:ea typeface="黑体" panose="02010609060101010101" pitchFamily="49" charset="-122"/>
              </a:rPr>
              <a:t>4</a:t>
            </a:r>
            <a:r>
              <a:rPr lang="en-US" altLang="zh-CN" sz="2800" b="1" kern="100" dirty="0">
                <a:solidFill>
                  <a:srgbClr val="0070C0"/>
                </a:solidFill>
                <a:latin typeface="Times New Roman" panose="02020603050405020304"/>
                <a:ea typeface="黑体" panose="02010609060101010101" pitchFamily="49" charset="-122"/>
              </a:rPr>
              <a:t>O</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和</a:t>
            </a:r>
            <a:r>
              <a:rPr lang="en-US" altLang="zh-CN" sz="2800" b="1" kern="100" dirty="0">
                <a:solidFill>
                  <a:srgbClr val="0070C0"/>
                </a:solidFill>
                <a:latin typeface="Times New Roman" panose="02020603050405020304"/>
                <a:ea typeface="黑体" panose="02010609060101010101" pitchFamily="49" charset="-122"/>
              </a:rPr>
              <a:t>CH</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a:t>
            </a:r>
            <a:r>
              <a:rPr lang="en-US" altLang="zh-CN" sz="2800" b="1" kern="100" dirty="0">
                <a:solidFill>
                  <a:srgbClr val="0070C0"/>
                </a:solidFill>
                <a:latin typeface="Times New Roman" panose="02020603050405020304"/>
                <a:ea typeface="黑体" panose="02010609060101010101" pitchFamily="49" charset="-122"/>
              </a:rPr>
              <a:t>D</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为</a:t>
            </a:r>
            <a:r>
              <a:rPr lang="en-US" altLang="zh-CN" sz="2800" b="1" kern="100" dirty="0">
                <a:solidFill>
                  <a:srgbClr val="0070C0"/>
                </a:solidFill>
                <a:latin typeface="Times New Roman" panose="02020603050405020304"/>
                <a:ea typeface="黑体" panose="02010609060101010101" pitchFamily="49" charset="-122"/>
              </a:rPr>
              <a:t>CH</a:t>
            </a:r>
            <a:r>
              <a:rPr lang="en-US" altLang="zh-CN" sz="2800" b="1" kern="100" baseline="-25000" dirty="0">
                <a:solidFill>
                  <a:srgbClr val="0070C0"/>
                </a:solidFill>
                <a:latin typeface="Times New Roman" panose="02020603050405020304"/>
                <a:ea typeface="黑体" panose="02010609060101010101" pitchFamily="49" charset="-122"/>
              </a:rPr>
              <a:t>2</a:t>
            </a:r>
            <a:r>
              <a:rPr lang="en-US" altLang="zh-CN" sz="2800" b="1" kern="100" dirty="0">
                <a:solidFill>
                  <a:srgbClr val="0070C0"/>
                </a:solidFill>
                <a:latin typeface="Times New Roman" panose="02020603050405020304"/>
                <a:ea typeface="黑体" panose="02010609060101010101" pitchFamily="49" charset="-122"/>
              </a:rPr>
              <a:t>O</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和</a:t>
            </a:r>
            <a:r>
              <a:rPr lang="en-US" altLang="zh-CN" sz="2800" b="1" kern="100" dirty="0">
                <a:solidFill>
                  <a:srgbClr val="0070C0"/>
                </a:solidFill>
                <a:latin typeface="Times New Roman" panose="02020603050405020304"/>
                <a:ea typeface="黑体" panose="02010609060101010101" pitchFamily="49" charset="-122"/>
              </a:rPr>
              <a:t>C</a:t>
            </a:r>
            <a:r>
              <a:rPr lang="en-US" altLang="zh-CN" sz="2800" b="1" kern="100" baseline="-25000" dirty="0">
                <a:solidFill>
                  <a:srgbClr val="0070C0"/>
                </a:solidFill>
                <a:latin typeface="Times New Roman" panose="02020603050405020304"/>
                <a:ea typeface="黑体" panose="02010609060101010101" pitchFamily="49" charset="-122"/>
              </a:rPr>
              <a:t>2</a:t>
            </a:r>
            <a:r>
              <a:rPr lang="en-US" altLang="zh-CN" sz="2800" b="1" kern="100" dirty="0">
                <a:solidFill>
                  <a:srgbClr val="0070C0"/>
                </a:solidFill>
                <a:latin typeface="Times New Roman" panose="02020603050405020304"/>
                <a:ea typeface="黑体" panose="02010609060101010101" pitchFamily="49" charset="-122"/>
              </a:rPr>
              <a:t>H</a:t>
            </a:r>
            <a:r>
              <a:rPr lang="en-US" altLang="zh-CN" sz="2800" b="1" kern="100" baseline="-25000" dirty="0">
                <a:solidFill>
                  <a:srgbClr val="0070C0"/>
                </a:solidFill>
                <a:latin typeface="Times New Roman" panose="02020603050405020304"/>
                <a:ea typeface="黑体" panose="02010609060101010101" pitchFamily="49" charset="-122"/>
              </a:rPr>
              <a:t>6</a:t>
            </a:r>
            <a:r>
              <a:rPr lang="en-US" altLang="zh-CN" sz="2800" b="1" kern="100" dirty="0">
                <a:solidFill>
                  <a:srgbClr val="0070C0"/>
                </a:solidFill>
                <a:latin typeface="Times New Roman" panose="02020603050405020304"/>
                <a:ea typeface="黑体" panose="02010609060101010101" pitchFamily="49" charset="-122"/>
              </a:rPr>
              <a:t>O</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，故选项</a:t>
            </a:r>
            <a:r>
              <a:rPr lang="en-US" altLang="zh-CN" sz="2800" b="1" kern="100" dirty="0">
                <a:solidFill>
                  <a:srgbClr val="0070C0"/>
                </a:solidFill>
                <a:latin typeface="Times New Roman" panose="02020603050405020304"/>
                <a:ea typeface="黑体" panose="02010609060101010101" pitchFamily="49" charset="-122"/>
              </a:rPr>
              <a:t>B</a:t>
            </a:r>
            <a:r>
              <a:rPr lang="zh-CN" altLang="zh-CN" sz="2800" b="1" kern="100" dirty="0">
                <a:solidFill>
                  <a:srgbClr val="0070C0"/>
                </a:solidFill>
                <a:latin typeface="Times New Roman" panose="02020603050405020304"/>
                <a:ea typeface="黑体" panose="02010609060101010101" pitchFamily="49" charset="-122"/>
                <a:cs typeface="Times New Roman" panose="02020603050405020304"/>
              </a:rPr>
              <a:t>符合题意。</a:t>
            </a:r>
            <a:endParaRPr lang="zh-CN" altLang="zh-CN" sz="2800" b="1" kern="100" dirty="0">
              <a:solidFill>
                <a:srgbClr val="0070C0"/>
              </a:solidFill>
              <a:effectLst/>
              <a:latin typeface="Times New Roman" panose="02020603050405020304"/>
              <a:ea typeface="黑体" panose="02010609060101010101" pitchFamily="49" charset="-122"/>
              <a:cs typeface="Times New Roman" panose="02020603050405020304"/>
            </a:endParaRPr>
          </a:p>
        </p:txBody>
      </p:sp>
      <p:sp>
        <p:nvSpPr>
          <p:cNvPr id="11" name="椭圆 10">
            <a:extLst>
              <a:ext uri="{FF2B5EF4-FFF2-40B4-BE49-F238E27FC236}">
                <a16:creationId xmlns:a16="http://schemas.microsoft.com/office/drawing/2014/main" id="{A646CC62-243C-4027-98A7-7378A68C1FFE}"/>
              </a:ext>
            </a:extLst>
          </p:cNvPr>
          <p:cNvSpPr/>
          <p:nvPr/>
        </p:nvSpPr>
        <p:spPr>
          <a:xfrm>
            <a:off x="1235546" y="1306789"/>
            <a:ext cx="1460951" cy="483870"/>
          </a:xfrm>
          <a:prstGeom prst="ellipse">
            <a:avLst/>
          </a:prstGeom>
          <a:noFill/>
          <a:ln w="76200" cap="flat" cmpd="sng">
            <a:solidFill>
              <a:srgbClr val="FF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2" name="文本框 11">
            <a:extLst>
              <a:ext uri="{FF2B5EF4-FFF2-40B4-BE49-F238E27FC236}">
                <a16:creationId xmlns:a16="http://schemas.microsoft.com/office/drawing/2014/main" id="{A58A4995-EF1F-44CE-B32E-E1A83943B58F}"/>
              </a:ext>
            </a:extLst>
          </p:cNvPr>
          <p:cNvSpPr txBox="1"/>
          <p:nvPr/>
        </p:nvSpPr>
        <p:spPr>
          <a:xfrm>
            <a:off x="9165631" y="1902398"/>
            <a:ext cx="973455" cy="523220"/>
          </a:xfrm>
          <a:prstGeom prst="rect">
            <a:avLst/>
          </a:prstGeom>
          <a:noFill/>
          <a:ln w="9525">
            <a:noFill/>
          </a:ln>
        </p:spPr>
        <p:txBody>
          <a:bodyPr wrap="square">
            <a:spAutoFit/>
          </a:bodyPr>
          <a:lstStyle/>
          <a:p>
            <a:pPr>
              <a:spcBef>
                <a:spcPct val="50000"/>
              </a:spcBef>
            </a:pPr>
            <a:r>
              <a:rPr lang="en-US" altLang="zh-CN" sz="2800" b="1" dirty="0">
                <a:solidFill>
                  <a:srgbClr val="0070C0"/>
                </a:solidFill>
                <a:ea typeface="黑体" panose="02010609060101010101" pitchFamily="49" charset="-122"/>
                <a:cs typeface="Times New Roman" panose="02020603050405020304" pitchFamily="18" charset="0"/>
              </a:rPr>
              <a:t>B</a:t>
            </a:r>
          </a:p>
        </p:txBody>
      </p:sp>
    </p:spTree>
    <p:extLst>
      <p:ext uri="{BB962C8B-B14F-4D97-AF65-F5344CB8AC3E}">
        <p14:creationId xmlns:p14="http://schemas.microsoft.com/office/powerpoint/2010/main" val="15650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0.70"/>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0674" y="1008379"/>
            <a:ext cx="10226040" cy="1682115"/>
          </a:xfrm>
          <a:prstGeom prst="rect">
            <a:avLst/>
          </a:prstGeom>
        </p:spPr>
        <p:txBody>
          <a:bodyPr wrap="square" lIns="121898" tIns="60948" rIns="121898" bIns="60948">
            <a:spAutoFit/>
          </a:bodyPr>
          <a:lstStyle/>
          <a:p>
            <a:pPr algn="just" defTabSz="914400">
              <a:lnSpc>
                <a:spcPts val="4060"/>
              </a:lnSpc>
              <a:spcBef>
                <a:spcPts val="0"/>
              </a:spcBef>
              <a:spcAft>
                <a:spcPts val="0"/>
              </a:spcAft>
              <a:tabLst>
                <a:tab pos="2700655" algn="l"/>
              </a:tabLst>
            </a:pPr>
            <a:r>
              <a:rPr lang="en-US" altLang="zh-CN" sz="2800" b="1" kern="100" dirty="0">
                <a:latin typeface="黑体" panose="02010609060101010101" pitchFamily="49" charset="-122"/>
                <a:ea typeface="黑体" panose="02010609060101010101" pitchFamily="49" charset="-122"/>
                <a:cs typeface="黑体" panose="02010609060101010101" pitchFamily="49" charset="-122"/>
              </a:rPr>
              <a:t>2.</a:t>
            </a:r>
            <a:r>
              <a:rPr lang="zh-CN" altLang="zh-CN" sz="2800" b="1" kern="100" dirty="0">
                <a:latin typeface="黑体" panose="02010609060101010101" pitchFamily="49" charset="-122"/>
                <a:ea typeface="黑体" panose="02010609060101010101" pitchFamily="49" charset="-122"/>
                <a:cs typeface="黑体" panose="02010609060101010101" pitchFamily="49" charset="-122"/>
              </a:rPr>
              <a:t>充分燃烧等物质的量的下列有机物，在相同条件下消耗氧气最多的是                           （          ）</a:t>
            </a:r>
            <a:endParaRPr lang="zh-CN" altLang="zh-CN" sz="1050" b="1" kern="100" dirty="0">
              <a:latin typeface="黑体" panose="02010609060101010101" pitchFamily="49" charset="-122"/>
              <a:ea typeface="黑体" panose="02010609060101010101" pitchFamily="49" charset="-122"/>
              <a:cs typeface="黑体" panose="02010609060101010101" pitchFamily="49" charset="-122"/>
            </a:endParaRPr>
          </a:p>
          <a:p>
            <a:pPr algn="just" defTabSz="914400">
              <a:lnSpc>
                <a:spcPts val="4060"/>
              </a:lnSpc>
              <a:spcBef>
                <a:spcPts val="0"/>
              </a:spcBef>
              <a:spcAft>
                <a:spcPts val="0"/>
              </a:spcAft>
              <a:tabLst>
                <a:tab pos="2700655" algn="l"/>
              </a:tabLst>
            </a:pPr>
            <a:r>
              <a:rPr lang="en-US" altLang="zh-CN" sz="2800" b="1" kern="100" dirty="0">
                <a:ea typeface="黑体" panose="02010609060101010101" pitchFamily="49" charset="-122"/>
                <a:cs typeface="Times New Roman" panose="02020603050405020304" pitchFamily="18" charset="0"/>
              </a:rPr>
              <a:t>A.</a:t>
            </a:r>
            <a:r>
              <a:rPr lang="zh-CN" altLang="en-US" sz="2800" b="1" kern="100" dirty="0">
                <a:ea typeface="黑体" panose="02010609060101010101" pitchFamily="49" charset="-122"/>
                <a:cs typeface="Times New Roman" panose="02020603050405020304" pitchFamily="18" charset="0"/>
              </a:rPr>
              <a:t>乙酸乙酯</a:t>
            </a:r>
            <a:r>
              <a:rPr lang="en-US" altLang="zh-CN" sz="2800" b="1" kern="100" dirty="0">
                <a:ea typeface="黑体" panose="02010609060101010101" pitchFamily="49" charset="-122"/>
                <a:cs typeface="Times New Roman" panose="02020603050405020304" pitchFamily="18" charset="0"/>
              </a:rPr>
              <a:t>             B.</a:t>
            </a:r>
            <a:r>
              <a:rPr lang="zh-CN" altLang="zh-CN" sz="2800" b="1" kern="100" dirty="0">
                <a:ea typeface="黑体" panose="02010609060101010101" pitchFamily="49" charset="-122"/>
                <a:cs typeface="Times New Roman" panose="02020603050405020304" pitchFamily="18" charset="0"/>
              </a:rPr>
              <a:t>丁烷            </a:t>
            </a:r>
            <a:r>
              <a:rPr lang="en-US" altLang="zh-CN" sz="2800" b="1" kern="100" dirty="0">
                <a:ea typeface="黑体" panose="02010609060101010101" pitchFamily="49" charset="-122"/>
                <a:cs typeface="Times New Roman" panose="02020603050405020304" pitchFamily="18" charset="0"/>
              </a:rPr>
              <a:t>C.</a:t>
            </a:r>
            <a:r>
              <a:rPr lang="zh-CN" altLang="zh-CN" sz="2800" b="1" kern="100" dirty="0">
                <a:ea typeface="黑体" panose="02010609060101010101" pitchFamily="49" charset="-122"/>
                <a:cs typeface="Times New Roman" panose="02020603050405020304" pitchFamily="18" charset="0"/>
              </a:rPr>
              <a:t>乙醇</a:t>
            </a:r>
            <a:r>
              <a:rPr lang="en-US" altLang="zh-CN" sz="2800" b="1" kern="100" dirty="0">
                <a:ea typeface="黑体" panose="02010609060101010101" pitchFamily="49" charset="-122"/>
                <a:cs typeface="Times New Roman" panose="02020603050405020304" pitchFamily="18" charset="0"/>
              </a:rPr>
              <a:t>             D.</a:t>
            </a:r>
            <a:r>
              <a:rPr lang="zh-CN" altLang="zh-CN" sz="2800" b="1" kern="100" dirty="0">
                <a:ea typeface="黑体" panose="02010609060101010101" pitchFamily="49" charset="-122"/>
                <a:cs typeface="Times New Roman" panose="02020603050405020304" pitchFamily="18" charset="0"/>
              </a:rPr>
              <a:t>葡萄糖</a:t>
            </a:r>
            <a:endParaRPr lang="zh-CN" altLang="zh-CN" sz="1050" b="1" kern="100" dirty="0">
              <a:effectLst/>
              <a:ea typeface="黑体" panose="02010609060101010101" pitchFamily="49" charset="-122"/>
              <a:cs typeface="Times New Roman" panose="02020603050405020304" pitchFamily="18" charset="0"/>
            </a:endParaRPr>
          </a:p>
        </p:txBody>
      </p:sp>
      <p:sp>
        <p:nvSpPr>
          <p:cNvPr id="15" name="文本框 14"/>
          <p:cNvSpPr txBox="1"/>
          <p:nvPr/>
        </p:nvSpPr>
        <p:spPr>
          <a:xfrm>
            <a:off x="8085025" y="1573570"/>
            <a:ext cx="973455" cy="584775"/>
          </a:xfrm>
          <a:prstGeom prst="rect">
            <a:avLst/>
          </a:prstGeom>
          <a:noFill/>
          <a:ln w="9525">
            <a:noFill/>
          </a:ln>
        </p:spPr>
        <p:txBody>
          <a:bodyPr wrap="square">
            <a:spAutoFit/>
          </a:bodyPr>
          <a:lstStyle/>
          <a:p>
            <a:pPr>
              <a:spcBef>
                <a:spcPct val="50000"/>
              </a:spcBef>
            </a:pPr>
            <a:r>
              <a:rPr lang="en-US" altLang="zh-CN" sz="3200" b="1" dirty="0">
                <a:solidFill>
                  <a:srgbClr val="FF0000"/>
                </a:solidFill>
                <a:ea typeface="黑体" panose="02010609060101010101" pitchFamily="49" charset="-122"/>
                <a:cs typeface="Times New Roman" panose="02020603050405020304" pitchFamily="18" charset="0"/>
              </a:rPr>
              <a:t>B</a:t>
            </a:r>
          </a:p>
        </p:txBody>
      </p:sp>
      <p:sp>
        <p:nvSpPr>
          <p:cNvPr id="7" name="矩形 6"/>
          <p:cNvSpPr/>
          <p:nvPr/>
        </p:nvSpPr>
        <p:spPr>
          <a:xfrm>
            <a:off x="1486853" y="47434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五、含氧有机物完全燃烧时耗氧量计算策略</a:t>
            </a:r>
          </a:p>
        </p:txBody>
      </p:sp>
      <p:sp>
        <p:nvSpPr>
          <p:cNvPr id="12" name="椭圆 11"/>
          <p:cNvSpPr/>
          <p:nvPr/>
        </p:nvSpPr>
        <p:spPr>
          <a:xfrm>
            <a:off x="2742298" y="1015405"/>
            <a:ext cx="2169160" cy="558165"/>
          </a:xfrm>
          <a:prstGeom prst="ellipse">
            <a:avLst/>
          </a:prstGeom>
          <a:noFill/>
          <a:ln w="76200" cap="flat" cmpd="sng">
            <a:solidFill>
              <a:srgbClr val="FF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680" y="209942"/>
            <a:ext cx="11409887" cy="1894316"/>
          </a:xfrm>
          <a:prstGeom prst="rect">
            <a:avLst/>
          </a:prstGeom>
        </p:spPr>
        <p:txBody>
          <a:bodyPr wrap="square" lIns="121875" tIns="60936" rIns="121875" bIns="60936">
            <a:spAutoFit/>
          </a:bodyPr>
          <a:lstStyle/>
          <a:p>
            <a:pPr algn="just">
              <a:lnSpc>
                <a:spcPct val="150000"/>
              </a:lnSpc>
              <a:spcAft>
                <a:spcPts val="0"/>
              </a:spcAft>
              <a:tabLst>
                <a:tab pos="2700655" algn="l"/>
              </a:tabLst>
            </a:pPr>
            <a:r>
              <a:rPr lang="zh-CN" altLang="en-US" sz="3200" b="1" dirty="0">
                <a:solidFill>
                  <a:srgbClr val="C00000"/>
                </a:solidFill>
                <a:latin typeface="华文楷体" panose="02010600040101010101" pitchFamily="2" charset="-122"/>
                <a:ea typeface="华文楷体" panose="02010600040101010101" pitchFamily="2" charset="-122"/>
              </a:rPr>
              <a:t>含氧有机物完全燃烧时耗氧量计算</a:t>
            </a:r>
            <a:r>
              <a:rPr lang="zh-CN" altLang="en-US" sz="3200" b="1" dirty="0">
                <a:solidFill>
                  <a:srgbClr val="C00000"/>
                </a:solidFill>
                <a:latin typeface="华文楷体" panose="02010600040101010101" pitchFamily="2" charset="-122"/>
                <a:ea typeface="华文楷体" panose="02010600040101010101" pitchFamily="2" charset="-122"/>
                <a:sym typeface="+mn-ea"/>
              </a:rPr>
              <a:t>思维启迪</a:t>
            </a:r>
            <a:r>
              <a:rPr lang="zh-CN" altLang="zh-CN" sz="2400" b="1" kern="100" dirty="0">
                <a:solidFill>
                  <a:schemeClr val="bg1"/>
                </a:solidFill>
                <a:latin typeface="华文行楷" panose="02010800040101010101" pitchFamily="2" charset="-122"/>
                <a:ea typeface="华文行楷" panose="02010800040101010101" pitchFamily="2" charset="-122"/>
                <a:cs typeface="Times New Roman" panose="02020603050405020304"/>
              </a:rPr>
              <a:t>方法</a:t>
            </a:r>
            <a:r>
              <a:rPr lang="zh-CN" altLang="zh-CN" sz="2400" b="1" kern="100" dirty="0">
                <a:solidFill>
                  <a:schemeClr val="bg1"/>
                </a:solidFill>
                <a:latin typeface="Times New Roman" panose="02020603050405020304"/>
                <a:ea typeface="华文细黑"/>
                <a:cs typeface="Times New Roman" panose="02020603050405020304"/>
              </a:rPr>
              <a:t>总结</a:t>
            </a:r>
            <a:endParaRPr lang="zh-CN" altLang="zh-CN" sz="1200" b="1" kern="100" dirty="0">
              <a:solidFill>
                <a:srgbClr val="0000FF"/>
              </a:solidFill>
              <a:latin typeface="宋体" panose="02010600030101010101" pitchFamily="2" charset="-122"/>
              <a:cs typeface="Courier New" panose="02070309020205020404"/>
            </a:endParaRPr>
          </a:p>
          <a:p>
            <a:pPr>
              <a:lnSpc>
                <a:spcPts val="4460"/>
              </a:lnSpc>
              <a:spcBef>
                <a:spcPts val="0"/>
              </a:spcBef>
            </a:pPr>
            <a:r>
              <a:rPr lang="en-US" altLang="zh-CN" sz="2400" kern="100" dirty="0">
                <a:solidFill>
                  <a:srgbClr val="C00000"/>
                </a:solidFill>
                <a:latin typeface="Times New Roman" panose="02020603050405020304"/>
                <a:ea typeface="华文细黑"/>
              </a:rPr>
              <a:t>1</a:t>
            </a:r>
            <a:r>
              <a:rPr lang="zh-CN" altLang="en-US" sz="2400" kern="100" dirty="0">
                <a:solidFill>
                  <a:srgbClr val="C00000"/>
                </a:solidFill>
                <a:latin typeface="Times New Roman" panose="02020603050405020304"/>
                <a:ea typeface="华文细黑"/>
              </a:rPr>
              <a:t>、</a:t>
            </a:r>
            <a:r>
              <a:rPr lang="zh-CN" altLang="en-US" sz="2400" b="1" dirty="0">
                <a:solidFill>
                  <a:srgbClr val="C00000"/>
                </a:solidFill>
                <a:latin typeface="华文行楷" panose="02010800040101010101" pitchFamily="2" charset="-122"/>
                <a:ea typeface="华文行楷" panose="02010800040101010101" pitchFamily="2" charset="-122"/>
              </a:rPr>
              <a:t>等物质的量含氧的衍生物耗</a:t>
            </a:r>
            <a:r>
              <a:rPr lang="zh-CN" altLang="zh-CN" sz="2400" b="1" dirty="0">
                <a:solidFill>
                  <a:srgbClr val="C00000"/>
                </a:solidFill>
                <a:latin typeface="华文行楷" panose="02010800040101010101" pitchFamily="2" charset="-122"/>
                <a:ea typeface="华文行楷" panose="02010800040101010101" pitchFamily="2" charset="-122"/>
                <a:sym typeface="+mn-ea"/>
              </a:rPr>
              <a:t>氧量的计算</a:t>
            </a:r>
            <a:endParaRPr lang="en-US" altLang="zh-CN" sz="2400" b="1" dirty="0">
              <a:solidFill>
                <a:srgbClr val="C00000"/>
              </a:solidFill>
              <a:latin typeface="华文行楷" panose="02010800040101010101" pitchFamily="2" charset="-122"/>
              <a:ea typeface="华文行楷" panose="02010800040101010101" pitchFamily="2" charset="-122"/>
            </a:endParaRPr>
          </a:p>
          <a:p>
            <a:pPr>
              <a:lnSpc>
                <a:spcPts val="4460"/>
              </a:lnSpc>
              <a:spcBef>
                <a:spcPts val="0"/>
              </a:spcBef>
            </a:pPr>
            <a:endParaRPr lang="zh-CN" altLang="zh-CN" sz="1050" kern="100" dirty="0">
              <a:effectLst/>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012857286"/>
              </p:ext>
            </p:extLst>
          </p:nvPr>
        </p:nvGraphicFramePr>
        <p:xfrm>
          <a:off x="3617228" y="1795519"/>
          <a:ext cx="11275512" cy="1733229"/>
        </p:xfrm>
        <a:graphic>
          <a:graphicData uri="http://schemas.openxmlformats.org/presentationml/2006/ole">
            <mc:AlternateContent xmlns:mc="http://schemas.openxmlformats.org/markup-compatibility/2006">
              <mc:Choice xmlns:v="urn:schemas-microsoft-com:vml" Requires="v">
                <p:oleObj spid="_x0000_s3101" name="Document" r:id="rId3" imgW="11291570" imgH="1732915" progId="Word.Document.8">
                  <p:embed/>
                </p:oleObj>
              </mc:Choice>
              <mc:Fallback>
                <p:oleObj name="Document" r:id="rId3" imgW="11291570" imgH="1732915" progId="Word.Document.8">
                  <p:embed/>
                  <p:pic>
                    <p:nvPicPr>
                      <p:cNvPr id="3" name="对象 2"/>
                      <p:cNvPicPr>
                        <a:picLocks noChangeAspect="1" noChangeArrowheads="1"/>
                      </p:cNvPicPr>
                      <p:nvPr/>
                    </p:nvPicPr>
                    <p:blipFill>
                      <a:blip r:embed="rId4"/>
                      <a:srcRect/>
                      <a:stretch>
                        <a:fillRect/>
                      </a:stretch>
                    </p:blipFill>
                    <p:spPr bwMode="auto">
                      <a:xfrm>
                        <a:off x="3617228" y="1795519"/>
                        <a:ext cx="11275512" cy="173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572094" y="2563332"/>
            <a:ext cx="11409887" cy="1644015"/>
          </a:xfrm>
          <a:prstGeom prst="rect">
            <a:avLst/>
          </a:prstGeom>
        </p:spPr>
        <p:txBody>
          <a:bodyPr wrap="square" lIns="121875" tIns="60936" rIns="121875" bIns="60936">
            <a:spAutoFit/>
          </a:bodyPr>
          <a:lstStyle/>
          <a:p>
            <a:pPr algn="just">
              <a:lnSpc>
                <a:spcPts val="3960"/>
              </a:lnSpc>
              <a:spcBef>
                <a:spcPts val="0"/>
              </a:spcBef>
              <a:spcAft>
                <a:spcPts val="0"/>
              </a:spcAft>
              <a:tabLst>
                <a:tab pos="2700655" algn="l"/>
              </a:tabLst>
            </a:pPr>
            <a:r>
              <a:rPr lang="en-US" altLang="zh-CN" sz="2400" kern="100" dirty="0">
                <a:solidFill>
                  <a:srgbClr val="C00000"/>
                </a:solidFill>
                <a:latin typeface="Times New Roman" panose="02020603050405020304"/>
                <a:ea typeface="华文细黑"/>
                <a:cs typeface="Courier New" panose="02070309020205020404"/>
              </a:rPr>
              <a:t>(2)</a:t>
            </a:r>
            <a:r>
              <a:rPr lang="zh-CN" altLang="zh-CN" sz="2400" b="1" dirty="0">
                <a:solidFill>
                  <a:srgbClr val="C00000"/>
                </a:solidFill>
                <a:latin typeface="华文行楷" panose="02010800040101010101" pitchFamily="2" charset="-122"/>
                <a:ea typeface="华文行楷" panose="02010800040101010101" pitchFamily="2" charset="-122"/>
              </a:rPr>
              <a:t>分割法比较耗氧量</a:t>
            </a:r>
          </a:p>
          <a:p>
            <a:pPr algn="just">
              <a:lnSpc>
                <a:spcPts val="3960"/>
              </a:lnSpc>
              <a:spcBef>
                <a:spcPts val="0"/>
              </a:spcBef>
              <a:spcAft>
                <a:spcPts val="0"/>
              </a:spcAft>
              <a:tabLst>
                <a:tab pos="2700655" algn="l"/>
              </a:tabLst>
            </a:pPr>
            <a:r>
              <a:rPr lang="zh-CN" altLang="zh-CN" sz="2400" b="1" kern="100" dirty="0">
                <a:ea typeface="黑体" panose="02010609060101010101" pitchFamily="49" charset="-122"/>
                <a:cs typeface="Times New Roman" panose="02020603050405020304" pitchFamily="18" charset="0"/>
              </a:rPr>
              <a:t>如</a:t>
            </a:r>
            <a:r>
              <a:rPr lang="en-US" altLang="zh-CN" sz="2400" b="1" kern="100" dirty="0">
                <a:ea typeface="黑体" panose="02010609060101010101" pitchFamily="49" charset="-122"/>
                <a:cs typeface="Times New Roman" panose="02020603050405020304" pitchFamily="18" charset="0"/>
              </a:rPr>
              <a:t>C</a:t>
            </a:r>
            <a:r>
              <a:rPr lang="en-US" altLang="zh-CN" sz="2400" b="1" kern="100" baseline="-25000" dirty="0">
                <a:ea typeface="黑体" panose="02010609060101010101" pitchFamily="49" charset="-122"/>
                <a:cs typeface="Times New Roman" panose="02020603050405020304" pitchFamily="18" charset="0"/>
              </a:rPr>
              <a:t>2</a:t>
            </a:r>
            <a:r>
              <a:rPr lang="en-US" altLang="zh-CN" sz="2400" b="1" kern="100" dirty="0">
                <a:ea typeface="黑体" panose="02010609060101010101" pitchFamily="49" charset="-122"/>
                <a:cs typeface="Times New Roman" panose="02020603050405020304" pitchFamily="18" charset="0"/>
              </a:rPr>
              <a:t>H</a:t>
            </a:r>
            <a:r>
              <a:rPr lang="en-US" altLang="zh-CN" sz="2400" b="1" kern="100" baseline="-25000" dirty="0">
                <a:ea typeface="黑体" panose="02010609060101010101" pitchFamily="49" charset="-122"/>
                <a:cs typeface="Times New Roman" panose="02020603050405020304" pitchFamily="18" charset="0"/>
              </a:rPr>
              <a:t>6</a:t>
            </a:r>
            <a:r>
              <a:rPr lang="en-US" altLang="zh-CN" sz="2400" b="1" kern="100" dirty="0">
                <a:ea typeface="黑体" panose="02010609060101010101" pitchFamily="49" charset="-122"/>
                <a:cs typeface="Times New Roman" panose="02020603050405020304" pitchFamily="18" charset="0"/>
              </a:rPr>
              <a:t>O</a:t>
            </a:r>
            <a:r>
              <a:rPr lang="zh-CN" altLang="zh-CN" sz="2400" b="1" kern="100" dirty="0">
                <a:ea typeface="黑体" panose="02010609060101010101" pitchFamily="49" charset="-122"/>
                <a:cs typeface="Times New Roman" panose="02020603050405020304" pitchFamily="18" charset="0"/>
              </a:rPr>
              <a:t>可看作</a:t>
            </a:r>
            <a:r>
              <a:rPr lang="en-US" altLang="zh-CN" sz="2400" b="1" kern="100" dirty="0">
                <a:ea typeface="黑体" panose="02010609060101010101" pitchFamily="49" charset="-122"/>
                <a:cs typeface="Times New Roman" panose="02020603050405020304" pitchFamily="18" charset="0"/>
              </a:rPr>
              <a:t>C</a:t>
            </a:r>
            <a:r>
              <a:rPr lang="en-US" altLang="zh-CN" sz="2400" b="1" kern="100" baseline="-25000" dirty="0">
                <a:ea typeface="黑体" panose="02010609060101010101" pitchFamily="49" charset="-122"/>
                <a:cs typeface="Times New Roman" panose="02020603050405020304" pitchFamily="18" charset="0"/>
              </a:rPr>
              <a:t>2</a:t>
            </a:r>
            <a:r>
              <a:rPr lang="en-US" altLang="zh-CN" sz="2400" b="1" kern="100" dirty="0">
                <a:ea typeface="黑体" panose="02010609060101010101" pitchFamily="49" charset="-122"/>
                <a:cs typeface="Times New Roman" panose="02020603050405020304" pitchFamily="18" charset="0"/>
              </a:rPr>
              <a:t>H</a:t>
            </a:r>
            <a:r>
              <a:rPr lang="en-US" altLang="zh-CN" sz="2400" b="1" kern="100" baseline="-25000" dirty="0">
                <a:ea typeface="黑体" panose="02010609060101010101" pitchFamily="49" charset="-122"/>
                <a:cs typeface="Times New Roman" panose="02020603050405020304" pitchFamily="18" charset="0"/>
              </a:rPr>
              <a:t>4</a:t>
            </a:r>
            <a:r>
              <a:rPr lang="en-US" altLang="zh-CN" sz="2400" b="1" kern="100" dirty="0">
                <a:ea typeface="黑体" panose="02010609060101010101" pitchFamily="49" charset="-122"/>
                <a:cs typeface="Times New Roman" panose="02020603050405020304" pitchFamily="18" charset="0"/>
              </a:rPr>
              <a:t>·H</a:t>
            </a:r>
            <a:r>
              <a:rPr lang="en-US" altLang="zh-CN" sz="2400" b="1" kern="100" baseline="-25000" dirty="0">
                <a:ea typeface="黑体" panose="02010609060101010101" pitchFamily="49" charset="-122"/>
                <a:cs typeface="Times New Roman" panose="02020603050405020304" pitchFamily="18" charset="0"/>
              </a:rPr>
              <a:t>2</a:t>
            </a:r>
            <a:r>
              <a:rPr lang="en-US" altLang="zh-CN" sz="2400" b="1" kern="100" dirty="0">
                <a:ea typeface="黑体" panose="02010609060101010101" pitchFamily="49" charset="-122"/>
                <a:cs typeface="Times New Roman" panose="02020603050405020304" pitchFamily="18" charset="0"/>
              </a:rPr>
              <a:t>O</a:t>
            </a:r>
            <a:r>
              <a:rPr lang="zh-CN" altLang="zh-CN" sz="2400" b="1" kern="100" dirty="0">
                <a:ea typeface="黑体" panose="02010609060101010101" pitchFamily="49" charset="-122"/>
                <a:cs typeface="Times New Roman" panose="02020603050405020304" pitchFamily="18" charset="0"/>
              </a:rPr>
              <a:t>，即</a:t>
            </a:r>
            <a:r>
              <a:rPr lang="en-US" altLang="zh-CN" sz="2400" b="1" kern="100" dirty="0">
                <a:ea typeface="黑体" panose="02010609060101010101" pitchFamily="49" charset="-122"/>
                <a:cs typeface="Times New Roman" panose="02020603050405020304" pitchFamily="18" charset="0"/>
              </a:rPr>
              <a:t>1 </a:t>
            </a:r>
            <a:r>
              <a:rPr lang="en-US" altLang="zh-CN" sz="2400" b="1" kern="100" dirty="0" err="1">
                <a:ea typeface="黑体" panose="02010609060101010101" pitchFamily="49" charset="-122"/>
                <a:cs typeface="Times New Roman" panose="02020603050405020304" pitchFamily="18" charset="0"/>
              </a:rPr>
              <a:t>mol</a:t>
            </a:r>
            <a:r>
              <a:rPr lang="en-US" altLang="zh-CN" sz="2400" b="1" kern="100" dirty="0">
                <a:ea typeface="黑体" panose="02010609060101010101" pitchFamily="49" charset="-122"/>
                <a:cs typeface="Times New Roman" panose="02020603050405020304" pitchFamily="18" charset="0"/>
              </a:rPr>
              <a:t> C</a:t>
            </a:r>
            <a:r>
              <a:rPr lang="en-US" altLang="zh-CN" sz="2400" b="1" kern="100" baseline="-25000" dirty="0">
                <a:ea typeface="黑体" panose="02010609060101010101" pitchFamily="49" charset="-122"/>
                <a:cs typeface="Times New Roman" panose="02020603050405020304" pitchFamily="18" charset="0"/>
              </a:rPr>
              <a:t>2</a:t>
            </a:r>
            <a:r>
              <a:rPr lang="en-US" altLang="zh-CN" sz="2400" b="1" kern="100" dirty="0">
                <a:ea typeface="黑体" panose="02010609060101010101" pitchFamily="49" charset="-122"/>
                <a:cs typeface="Times New Roman" panose="02020603050405020304" pitchFamily="18" charset="0"/>
              </a:rPr>
              <a:t>H</a:t>
            </a:r>
            <a:r>
              <a:rPr lang="en-US" altLang="zh-CN" sz="2400" b="1" kern="100" baseline="-25000" dirty="0">
                <a:ea typeface="黑体" panose="02010609060101010101" pitchFamily="49" charset="-122"/>
                <a:cs typeface="Times New Roman" panose="02020603050405020304" pitchFamily="18" charset="0"/>
              </a:rPr>
              <a:t>5</a:t>
            </a:r>
            <a:r>
              <a:rPr lang="en-US" altLang="zh-CN" sz="2400" b="1" kern="100" dirty="0">
                <a:ea typeface="黑体" panose="02010609060101010101" pitchFamily="49" charset="-122"/>
                <a:cs typeface="Times New Roman" panose="02020603050405020304" pitchFamily="18" charset="0"/>
              </a:rPr>
              <a:t>OH</a:t>
            </a:r>
            <a:r>
              <a:rPr lang="zh-CN" altLang="zh-CN" sz="2400" b="1" kern="100" dirty="0">
                <a:ea typeface="黑体" panose="02010609060101010101" pitchFamily="49" charset="-122"/>
                <a:cs typeface="Times New Roman" panose="02020603050405020304" pitchFamily="18" charset="0"/>
              </a:rPr>
              <a:t>与</a:t>
            </a:r>
            <a:r>
              <a:rPr lang="en-US" altLang="zh-CN" sz="2400" b="1" kern="100" dirty="0">
                <a:ea typeface="黑体" panose="02010609060101010101" pitchFamily="49" charset="-122"/>
                <a:cs typeface="Times New Roman" panose="02020603050405020304" pitchFamily="18" charset="0"/>
              </a:rPr>
              <a:t>1 </a:t>
            </a:r>
            <a:r>
              <a:rPr lang="en-US" altLang="zh-CN" sz="2400" b="1" kern="100" dirty="0" err="1">
                <a:ea typeface="黑体" panose="02010609060101010101" pitchFamily="49" charset="-122"/>
                <a:cs typeface="Times New Roman" panose="02020603050405020304" pitchFamily="18" charset="0"/>
              </a:rPr>
              <a:t>mol</a:t>
            </a:r>
            <a:r>
              <a:rPr lang="en-US" altLang="zh-CN" sz="2400" b="1" kern="100" dirty="0">
                <a:ea typeface="黑体" panose="02010609060101010101" pitchFamily="49" charset="-122"/>
                <a:cs typeface="Times New Roman" panose="02020603050405020304" pitchFamily="18" charset="0"/>
              </a:rPr>
              <a:t> C</a:t>
            </a:r>
            <a:r>
              <a:rPr lang="en-US" altLang="zh-CN" sz="2400" b="1" kern="100" baseline="-25000" dirty="0">
                <a:ea typeface="黑体" panose="02010609060101010101" pitchFamily="49" charset="-122"/>
                <a:cs typeface="Times New Roman" panose="02020603050405020304" pitchFamily="18" charset="0"/>
              </a:rPr>
              <a:t>2</a:t>
            </a:r>
            <a:r>
              <a:rPr lang="en-US" altLang="zh-CN" sz="2400" b="1" kern="100" dirty="0">
                <a:ea typeface="黑体" panose="02010609060101010101" pitchFamily="49" charset="-122"/>
                <a:cs typeface="Times New Roman" panose="02020603050405020304" pitchFamily="18" charset="0"/>
              </a:rPr>
              <a:t>H</a:t>
            </a:r>
            <a:r>
              <a:rPr lang="en-US" altLang="zh-CN" sz="2400" b="1" kern="100" baseline="-25000" dirty="0">
                <a:ea typeface="黑体" panose="02010609060101010101" pitchFamily="49" charset="-122"/>
                <a:cs typeface="Times New Roman" panose="02020603050405020304" pitchFamily="18" charset="0"/>
              </a:rPr>
              <a:t>4</a:t>
            </a:r>
            <a:r>
              <a:rPr lang="zh-CN" altLang="zh-CN" sz="2400" b="1" kern="100" dirty="0">
                <a:ea typeface="黑体" panose="02010609060101010101" pitchFamily="49" charset="-122"/>
                <a:cs typeface="Times New Roman" panose="02020603050405020304" pitchFamily="18" charset="0"/>
              </a:rPr>
              <a:t>的耗氧量相同；</a:t>
            </a:r>
            <a:endParaRPr lang="en-US" altLang="zh-CN" sz="2400" b="1" kern="100" dirty="0">
              <a:ea typeface="黑体" panose="02010609060101010101" pitchFamily="49" charset="-122"/>
              <a:cs typeface="Times New Roman" panose="02020603050405020304" pitchFamily="18" charset="0"/>
            </a:endParaRPr>
          </a:p>
          <a:p>
            <a:pPr algn="just">
              <a:lnSpc>
                <a:spcPts val="3960"/>
              </a:lnSpc>
              <a:spcBef>
                <a:spcPts val="0"/>
              </a:spcBef>
              <a:spcAft>
                <a:spcPts val="0"/>
              </a:spcAft>
              <a:tabLst>
                <a:tab pos="2700655" algn="l"/>
              </a:tabLst>
            </a:pPr>
            <a:r>
              <a:rPr lang="en-US" altLang="zh-CN" sz="2400" b="1" kern="100" dirty="0">
                <a:ea typeface="黑体" panose="02010609060101010101" pitchFamily="49" charset="-122"/>
                <a:cs typeface="Times New Roman" panose="02020603050405020304" pitchFamily="18" charset="0"/>
              </a:rPr>
              <a:t>C</a:t>
            </a:r>
            <a:r>
              <a:rPr lang="en-US" altLang="zh-CN" sz="2400" b="1" kern="100" baseline="-25000" dirty="0">
                <a:ea typeface="黑体" panose="02010609060101010101" pitchFamily="49" charset="-122"/>
                <a:cs typeface="Times New Roman" panose="02020603050405020304" pitchFamily="18" charset="0"/>
              </a:rPr>
              <a:t>2</a:t>
            </a:r>
            <a:r>
              <a:rPr lang="en-US" altLang="zh-CN" sz="2400" b="1" kern="100" dirty="0">
                <a:ea typeface="黑体" panose="02010609060101010101" pitchFamily="49" charset="-122"/>
                <a:cs typeface="Times New Roman" panose="02020603050405020304" pitchFamily="18" charset="0"/>
              </a:rPr>
              <a:t>H</a:t>
            </a:r>
            <a:r>
              <a:rPr lang="en-US" altLang="zh-CN" sz="2400" b="1" kern="100" baseline="-25000" dirty="0">
                <a:ea typeface="黑体" panose="02010609060101010101" pitchFamily="49" charset="-122"/>
                <a:cs typeface="Times New Roman" panose="02020603050405020304" pitchFamily="18" charset="0"/>
              </a:rPr>
              <a:t>4</a:t>
            </a:r>
            <a:r>
              <a:rPr lang="en-US" altLang="zh-CN" sz="2400" b="1" kern="100" dirty="0">
                <a:ea typeface="黑体" panose="02010609060101010101" pitchFamily="49" charset="-122"/>
                <a:cs typeface="Times New Roman" panose="02020603050405020304" pitchFamily="18" charset="0"/>
              </a:rPr>
              <a:t>O</a:t>
            </a:r>
            <a:r>
              <a:rPr lang="en-US" altLang="zh-CN" sz="2400" b="1" kern="100" baseline="-25000" dirty="0">
                <a:ea typeface="黑体" panose="02010609060101010101" pitchFamily="49" charset="-122"/>
                <a:cs typeface="Times New Roman" panose="02020603050405020304" pitchFamily="18" charset="0"/>
              </a:rPr>
              <a:t>2</a:t>
            </a:r>
            <a:r>
              <a:rPr lang="zh-CN" altLang="zh-CN" sz="2400" b="1" kern="100" dirty="0">
                <a:ea typeface="黑体" panose="02010609060101010101" pitchFamily="49" charset="-122"/>
                <a:cs typeface="Times New Roman" panose="02020603050405020304" pitchFamily="18" charset="0"/>
              </a:rPr>
              <a:t>可看作</a:t>
            </a:r>
            <a:r>
              <a:rPr lang="en-US" altLang="zh-CN" sz="2400" b="1" kern="100" dirty="0">
                <a:ea typeface="黑体" panose="02010609060101010101" pitchFamily="49" charset="-122"/>
                <a:cs typeface="Times New Roman" panose="02020603050405020304" pitchFamily="18" charset="0"/>
              </a:rPr>
              <a:t>CH</a:t>
            </a:r>
            <a:r>
              <a:rPr lang="en-US" altLang="zh-CN" sz="2400" b="1" kern="100" baseline="-25000" dirty="0">
                <a:ea typeface="黑体" panose="02010609060101010101" pitchFamily="49" charset="-122"/>
                <a:cs typeface="Times New Roman" panose="02020603050405020304" pitchFamily="18" charset="0"/>
              </a:rPr>
              <a:t>4</a:t>
            </a:r>
            <a:r>
              <a:rPr lang="en-US" altLang="zh-CN" sz="2400" b="1" kern="100" dirty="0">
                <a:ea typeface="黑体" panose="02010609060101010101" pitchFamily="49" charset="-122"/>
                <a:cs typeface="Times New Roman" panose="02020603050405020304" pitchFamily="18" charset="0"/>
              </a:rPr>
              <a:t>·CO</a:t>
            </a:r>
            <a:r>
              <a:rPr lang="en-US" altLang="zh-CN" sz="2400" b="1" kern="100" baseline="-25000" dirty="0">
                <a:ea typeface="黑体" panose="02010609060101010101" pitchFamily="49" charset="-122"/>
                <a:cs typeface="Times New Roman" panose="02020603050405020304" pitchFamily="18" charset="0"/>
              </a:rPr>
              <a:t>2</a:t>
            </a:r>
            <a:r>
              <a:rPr lang="zh-CN" altLang="zh-CN" sz="2400" b="1" kern="100" dirty="0">
                <a:ea typeface="黑体" panose="02010609060101010101" pitchFamily="49" charset="-122"/>
                <a:cs typeface="Times New Roman" panose="02020603050405020304" pitchFamily="18" charset="0"/>
              </a:rPr>
              <a:t>，即</a:t>
            </a:r>
            <a:r>
              <a:rPr lang="en-US" altLang="zh-CN" sz="2400" b="1" kern="100" dirty="0">
                <a:ea typeface="黑体" panose="02010609060101010101" pitchFamily="49" charset="-122"/>
                <a:cs typeface="Times New Roman" panose="02020603050405020304" pitchFamily="18" charset="0"/>
              </a:rPr>
              <a:t>1</a:t>
            </a:r>
            <a:r>
              <a:rPr lang="en-US" altLang="zh-CN" sz="2400" b="1" kern="100" dirty="0" err="1">
                <a:ea typeface="黑体" panose="02010609060101010101" pitchFamily="49" charset="-122"/>
                <a:cs typeface="Times New Roman" panose="02020603050405020304" pitchFamily="18" charset="0"/>
              </a:rPr>
              <a:t>mol</a:t>
            </a:r>
            <a:r>
              <a:rPr lang="en-US" altLang="zh-CN" sz="2400" b="1" kern="100" dirty="0">
                <a:ea typeface="黑体" panose="02010609060101010101" pitchFamily="49" charset="-122"/>
                <a:cs typeface="Times New Roman" panose="02020603050405020304" pitchFamily="18" charset="0"/>
              </a:rPr>
              <a:t> C</a:t>
            </a:r>
            <a:r>
              <a:rPr lang="en-US" altLang="zh-CN" sz="2400" b="1" kern="100" baseline="-25000" dirty="0">
                <a:ea typeface="黑体" panose="02010609060101010101" pitchFamily="49" charset="-122"/>
                <a:cs typeface="Times New Roman" panose="02020603050405020304" pitchFamily="18" charset="0"/>
              </a:rPr>
              <a:t>2</a:t>
            </a:r>
            <a:r>
              <a:rPr lang="en-US" altLang="zh-CN" sz="2400" b="1" kern="100" dirty="0">
                <a:ea typeface="黑体" panose="02010609060101010101" pitchFamily="49" charset="-122"/>
                <a:cs typeface="Times New Roman" panose="02020603050405020304" pitchFamily="18" charset="0"/>
              </a:rPr>
              <a:t>H</a:t>
            </a:r>
            <a:r>
              <a:rPr lang="en-US" altLang="zh-CN" sz="2400" b="1" kern="100" baseline="-25000" dirty="0">
                <a:ea typeface="黑体" panose="02010609060101010101" pitchFamily="49" charset="-122"/>
                <a:cs typeface="Times New Roman" panose="02020603050405020304" pitchFamily="18" charset="0"/>
              </a:rPr>
              <a:t>4</a:t>
            </a:r>
            <a:r>
              <a:rPr lang="en-US" altLang="zh-CN" sz="2400" b="1" kern="100" dirty="0">
                <a:ea typeface="黑体" panose="02010609060101010101" pitchFamily="49" charset="-122"/>
                <a:cs typeface="Times New Roman" panose="02020603050405020304" pitchFamily="18" charset="0"/>
              </a:rPr>
              <a:t>O</a:t>
            </a:r>
            <a:r>
              <a:rPr lang="en-US" altLang="zh-CN" sz="2400" b="1" kern="100" baseline="-25000" dirty="0">
                <a:ea typeface="黑体" panose="02010609060101010101" pitchFamily="49" charset="-122"/>
                <a:cs typeface="Times New Roman" panose="02020603050405020304" pitchFamily="18" charset="0"/>
              </a:rPr>
              <a:t>2</a:t>
            </a:r>
            <a:r>
              <a:rPr lang="zh-CN" altLang="zh-CN" sz="2400" b="1" kern="100" dirty="0">
                <a:ea typeface="黑体" panose="02010609060101010101" pitchFamily="49" charset="-122"/>
                <a:cs typeface="Times New Roman" panose="02020603050405020304" pitchFamily="18" charset="0"/>
              </a:rPr>
              <a:t>和</a:t>
            </a:r>
            <a:r>
              <a:rPr lang="en-US" altLang="zh-CN" sz="2400" b="1" kern="100" dirty="0">
                <a:ea typeface="黑体" panose="02010609060101010101" pitchFamily="49" charset="-122"/>
                <a:cs typeface="Times New Roman" panose="02020603050405020304" pitchFamily="18" charset="0"/>
              </a:rPr>
              <a:t>1 </a:t>
            </a:r>
            <a:r>
              <a:rPr lang="en-US" altLang="zh-CN" sz="2400" b="1" kern="100" dirty="0" err="1">
                <a:ea typeface="黑体" panose="02010609060101010101" pitchFamily="49" charset="-122"/>
                <a:cs typeface="Times New Roman" panose="02020603050405020304" pitchFamily="18" charset="0"/>
              </a:rPr>
              <a:t>mol</a:t>
            </a:r>
            <a:r>
              <a:rPr lang="en-US" altLang="zh-CN" sz="2400" b="1" kern="100" dirty="0">
                <a:ea typeface="黑体" panose="02010609060101010101" pitchFamily="49" charset="-122"/>
                <a:cs typeface="Times New Roman" panose="02020603050405020304" pitchFamily="18" charset="0"/>
              </a:rPr>
              <a:t> CH</a:t>
            </a:r>
            <a:r>
              <a:rPr lang="en-US" altLang="zh-CN" sz="2400" b="1" kern="100" baseline="-25000" dirty="0">
                <a:ea typeface="黑体" panose="02010609060101010101" pitchFamily="49" charset="-122"/>
                <a:cs typeface="Times New Roman" panose="02020603050405020304" pitchFamily="18" charset="0"/>
              </a:rPr>
              <a:t>4</a:t>
            </a:r>
            <a:r>
              <a:rPr lang="zh-CN" altLang="zh-CN" sz="2400" b="1" kern="100" dirty="0">
                <a:ea typeface="黑体" panose="02010609060101010101" pitchFamily="49" charset="-122"/>
                <a:cs typeface="Times New Roman" panose="02020603050405020304" pitchFamily="18" charset="0"/>
              </a:rPr>
              <a:t>的耗氧量相同。</a:t>
            </a:r>
            <a:endParaRPr lang="zh-CN" altLang="zh-CN" sz="1200" b="1" kern="100" dirty="0">
              <a:ea typeface="黑体" panose="02010609060101010101" pitchFamily="49" charset="-122"/>
              <a:cs typeface="Times New Roman" panose="02020603050405020304" pitchFamily="18" charset="0"/>
            </a:endParaRPr>
          </a:p>
        </p:txBody>
      </p:sp>
      <p:sp>
        <p:nvSpPr>
          <p:cNvPr id="4" name="矩形 3"/>
          <p:cNvSpPr/>
          <p:nvPr/>
        </p:nvSpPr>
        <p:spPr>
          <a:xfrm>
            <a:off x="478222" y="4474693"/>
            <a:ext cx="11412000" cy="1682115"/>
          </a:xfrm>
          <a:prstGeom prst="rect">
            <a:avLst/>
          </a:prstGeom>
        </p:spPr>
        <p:txBody>
          <a:bodyPr wrap="square" lIns="121898" tIns="60948" rIns="121898" bIns="60948">
            <a:spAutoFit/>
          </a:bodyPr>
          <a:lstStyle/>
          <a:p>
            <a:pPr algn="just">
              <a:lnSpc>
                <a:spcPts val="4060"/>
              </a:lnSpc>
              <a:spcBef>
                <a:spcPts val="0"/>
              </a:spcBef>
              <a:spcAft>
                <a:spcPts val="0"/>
              </a:spcAft>
              <a:tabLst>
                <a:tab pos="2700655" algn="l"/>
              </a:tabLst>
            </a:pPr>
            <a:r>
              <a:rPr lang="en-US" altLang="zh-CN" sz="2800" kern="100" dirty="0">
                <a:solidFill>
                  <a:srgbClr val="FF0000"/>
                </a:solidFill>
                <a:ea typeface="黑体" panose="02010609060101010101" pitchFamily="49" charset="-122"/>
                <a:cs typeface="Times New Roman" panose="02020603050405020304" pitchFamily="18" charset="0"/>
              </a:rPr>
              <a:t>2</a:t>
            </a:r>
            <a:r>
              <a:rPr lang="zh-CN" altLang="en-US" sz="2800" kern="100" dirty="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zh-CN" altLang="zh-CN" sz="2800" b="1" dirty="0">
                <a:solidFill>
                  <a:srgbClr val="C00000"/>
                </a:solidFill>
                <a:latin typeface="华文行楷" panose="02010800040101010101" pitchFamily="2" charset="-122"/>
                <a:ea typeface="华文行楷" panose="02010800040101010101" pitchFamily="2" charset="-122"/>
              </a:rPr>
              <a:t>总质量相同的混合物</a:t>
            </a:r>
            <a:r>
              <a:rPr lang="zh-CN" altLang="zh-CN" sz="2800" kern="100" dirty="0">
                <a:latin typeface="黑体" panose="02010609060101010101" pitchFamily="49" charset="-122"/>
                <a:ea typeface="黑体" panose="02010609060101010101" pitchFamily="49" charset="-122"/>
                <a:cs typeface="黑体" panose="02010609060101010101" pitchFamily="49" charset="-122"/>
              </a:rPr>
              <a:t>，</a:t>
            </a:r>
            <a:r>
              <a:rPr lang="zh-CN" altLang="zh-CN" sz="2800" b="1" kern="100" dirty="0">
                <a:latin typeface="黑体" panose="02010609060101010101" pitchFamily="49" charset="-122"/>
                <a:ea typeface="黑体" panose="02010609060101010101" pitchFamily="49" charset="-122"/>
                <a:cs typeface="黑体" panose="02010609060101010101" pitchFamily="49" charset="-122"/>
              </a:rPr>
              <a:t>若各组分的</a:t>
            </a:r>
            <a:r>
              <a:rPr lang="zh-CN" altLang="zh-CN" sz="2800" b="1" dirty="0">
                <a:solidFill>
                  <a:srgbClr val="C00000"/>
                </a:solidFill>
                <a:latin typeface="华文行楷" panose="02010800040101010101" pitchFamily="2" charset="-122"/>
                <a:ea typeface="华文行楷" panose="02010800040101010101" pitchFamily="2" charset="-122"/>
              </a:rPr>
              <a:t>最简式</a:t>
            </a:r>
            <a:r>
              <a:rPr lang="zh-CN" altLang="zh-CN" sz="2800" b="1" kern="100" dirty="0">
                <a:latin typeface="黑体" panose="02010609060101010101" pitchFamily="49" charset="-122"/>
                <a:ea typeface="黑体" panose="02010609060101010101" pitchFamily="49" charset="-122"/>
                <a:cs typeface="黑体" panose="02010609060101010101" pitchFamily="49" charset="-122"/>
              </a:rPr>
              <a:t>相同，则完全燃烧时，其耗氧量为定值，恒等于同质量的某单一组分完全燃烧时的耗氧量而与各组分的含量无关。</a:t>
            </a:r>
            <a:endParaRPr lang="zh-CN" altLang="zh-CN" sz="1050" b="1" kern="100" dirty="0">
              <a:effectLst/>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572094" y="1486781"/>
            <a:ext cx="3698240" cy="617477"/>
          </a:xfrm>
          <a:prstGeom prst="rect">
            <a:avLst/>
          </a:prstGeom>
          <a:noFill/>
        </p:spPr>
        <p:txBody>
          <a:bodyPr wrap="square" rtlCol="0">
            <a:spAutoFit/>
          </a:bodyPr>
          <a:lstStyle/>
          <a:p>
            <a:pPr>
              <a:lnSpc>
                <a:spcPts val="4460"/>
              </a:lnSpc>
              <a:spcBef>
                <a:spcPts val="0"/>
              </a:spcBef>
            </a:pPr>
            <a:r>
              <a:rPr lang="en-US" altLang="zh-CN" sz="2400" kern="100" dirty="0">
                <a:solidFill>
                  <a:srgbClr val="C00000"/>
                </a:solidFill>
                <a:latin typeface="Times New Roman" panose="02020603050405020304"/>
                <a:ea typeface="华文细黑"/>
                <a:cs typeface="Courier New" panose="02070309020205020404"/>
                <a:sym typeface="+mn-ea"/>
              </a:rPr>
              <a:t>(1)</a:t>
            </a:r>
            <a:r>
              <a:rPr lang="zh-CN" altLang="zh-CN" sz="2400" b="1" dirty="0">
                <a:solidFill>
                  <a:srgbClr val="C00000"/>
                </a:solidFill>
                <a:latin typeface="华文行楷" panose="02010800040101010101" pitchFamily="2" charset="-122"/>
                <a:ea typeface="华文行楷" panose="02010800040101010101" pitchFamily="2" charset="-122"/>
                <a:sym typeface="+mn-ea"/>
              </a:rPr>
              <a:t>通式法计算耗氧量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七、有机反应的类型</a:t>
            </a:r>
          </a:p>
        </p:txBody>
      </p:sp>
      <p:graphicFrame>
        <p:nvGraphicFramePr>
          <p:cNvPr id="2" name="表格 1"/>
          <p:cNvGraphicFramePr/>
          <p:nvPr>
            <p:extLst>
              <p:ext uri="{D42A27DB-BD31-4B8C-83A1-F6EECF244321}">
                <p14:modId xmlns:p14="http://schemas.microsoft.com/office/powerpoint/2010/main" val="3906752763"/>
              </p:ext>
            </p:extLst>
          </p:nvPr>
        </p:nvGraphicFramePr>
        <p:xfrm>
          <a:off x="853963" y="1064374"/>
          <a:ext cx="9862185" cy="4729252"/>
        </p:xfrm>
        <a:graphic>
          <a:graphicData uri="http://schemas.openxmlformats.org/drawingml/2006/table">
            <a:tbl>
              <a:tblPr firstRow="1" bandRow="1">
                <a:tableStyleId>{5940675A-B579-460E-94D1-54222C63F5DA}</a:tableStyleId>
              </a:tblPr>
              <a:tblGrid>
                <a:gridCol w="1467485">
                  <a:extLst>
                    <a:ext uri="{9D8B030D-6E8A-4147-A177-3AD203B41FA5}">
                      <a16:colId xmlns:a16="http://schemas.microsoft.com/office/drawing/2014/main" val="20000"/>
                    </a:ext>
                  </a:extLst>
                </a:gridCol>
                <a:gridCol w="8394700">
                  <a:extLst>
                    <a:ext uri="{9D8B030D-6E8A-4147-A177-3AD203B41FA5}">
                      <a16:colId xmlns:a16="http://schemas.microsoft.com/office/drawing/2014/main" val="20001"/>
                    </a:ext>
                  </a:extLst>
                </a:gridCol>
              </a:tblGrid>
              <a:tr h="390297">
                <a:tc>
                  <a:txBody>
                    <a:bodyPr/>
                    <a:lstStyle/>
                    <a:p>
                      <a:pPr algn="ctr">
                        <a:buNone/>
                      </a:pPr>
                      <a:r>
                        <a:rPr lang="en-US" sz="2400" b="1">
                          <a:latin typeface="黑体" panose="02010609060101010101" pitchFamily="49" charset="-122"/>
                          <a:ea typeface="黑体" panose="02010609060101010101" pitchFamily="49" charset="-122"/>
                          <a:cs typeface="Times New Roman" panose="02020603050405020304" pitchFamily="18" charset="0"/>
                        </a:rPr>
                        <a:t>反应类型</a:t>
                      </a:r>
                      <a:endParaRPr lang="en-US" altLang="en-US" sz="2400" b="1">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400" b="1">
                          <a:latin typeface="黑体" panose="02010609060101010101" pitchFamily="49" charset="-122"/>
                          <a:ea typeface="黑体" panose="02010609060101010101" pitchFamily="49" charset="-122"/>
                          <a:cs typeface="Times New Roman" panose="02020603050405020304" pitchFamily="18" charset="0"/>
                        </a:rPr>
                        <a:t>重要的有机反应</a:t>
                      </a:r>
                      <a:endParaRPr lang="en-US" altLang="en-US" sz="2400" b="1">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rowSpan="5">
                  <a:txBody>
                    <a:bodyPr/>
                    <a:lstStyle/>
                    <a:p>
                      <a:pPr algn="ctr">
                        <a:buNone/>
                      </a:pPr>
                      <a:endParaRPr lang="en-US" sz="2400">
                        <a:latin typeface="Times New Roman" panose="02020603050405020304" pitchFamily="18" charset="0"/>
                        <a:cs typeface="Times New Roman" panose="02020603050405020304" pitchFamily="18" charset="0"/>
                      </a:endParaRPr>
                    </a:p>
                    <a:p>
                      <a:pPr algn="ctr">
                        <a:buNone/>
                      </a:pPr>
                      <a:endParaRPr lang="en-US" sz="2400">
                        <a:latin typeface="Times New Roman" panose="02020603050405020304" pitchFamily="18" charset="0"/>
                        <a:cs typeface="Times New Roman" panose="02020603050405020304" pitchFamily="18" charset="0"/>
                      </a:endParaRPr>
                    </a:p>
                    <a:p>
                      <a:pPr algn="ctr">
                        <a:buNone/>
                      </a:pPr>
                      <a:endParaRPr lang="en-US" sz="2400">
                        <a:latin typeface="Times New Roman" panose="02020603050405020304" pitchFamily="18" charset="0"/>
                        <a:cs typeface="Times New Roman" panose="02020603050405020304" pitchFamily="18" charset="0"/>
                      </a:endParaRPr>
                    </a:p>
                    <a:p>
                      <a:pPr algn="ctr">
                        <a:buNone/>
                      </a:pPr>
                      <a:endParaRPr lang="en-US" sz="2400">
                        <a:latin typeface="Times New Roman" panose="02020603050405020304" pitchFamily="18" charset="0"/>
                        <a:cs typeface="Times New Roman" panose="02020603050405020304" pitchFamily="18" charset="0"/>
                      </a:endParaRPr>
                    </a:p>
                    <a:p>
                      <a:pPr algn="ctr">
                        <a:buNone/>
                      </a:pPr>
                      <a:r>
                        <a:rPr lang="en-US" sz="2400" b="1">
                          <a:latin typeface="黑体" panose="02010609060101010101" pitchFamily="49" charset="-122"/>
                          <a:ea typeface="黑体" panose="02010609060101010101" pitchFamily="49" charset="-122"/>
                          <a:cs typeface="Times New Roman" panose="02020603050405020304" pitchFamily="18" charset="0"/>
                        </a:rPr>
                        <a:t>取代反应</a:t>
                      </a:r>
                      <a:endParaRPr lang="en-US" sz="2400">
                        <a:latin typeface="黑体" panose="02010609060101010101" pitchFamily="49" charset="-122"/>
                        <a:ea typeface="黑体" panose="02010609060101010101" pitchFamily="49" charset="-122"/>
                        <a:cs typeface="Times New Roman" panose="02020603050405020304" pitchFamily="18" charset="0"/>
                      </a:endParaRPr>
                    </a:p>
                    <a:p>
                      <a:pPr algn="ctr">
                        <a:buNone/>
                      </a:pPr>
                      <a:r>
                        <a:rPr lang="en-US" altLang="zh-CN" sz="2400">
                          <a:latin typeface="Times New Roman" panose="02020603050405020304" pitchFamily="18" charset="0"/>
                        </a:rPr>
                        <a:t> </a:t>
                      </a:r>
                    </a:p>
                    <a:p>
                      <a:pPr algn="ctr">
                        <a:buNone/>
                      </a:pPr>
                      <a:r>
                        <a:rPr lang="en-US" altLang="zh-CN" sz="2400">
                          <a:latin typeface="Times New Roman" panose="02020603050405020304" pitchFamily="18" charset="0"/>
                        </a:rPr>
                        <a:t> </a:t>
                      </a:r>
                    </a:p>
                    <a:p>
                      <a:pPr algn="ctr">
                        <a:buNone/>
                      </a:pPr>
                      <a:r>
                        <a:rPr lang="en-US" altLang="zh-CN" sz="2400">
                          <a:latin typeface="宋体" panose="02010600030101010101" pitchFamily="2" charset="-122"/>
                          <a:ea typeface="宋体" panose="02010600030101010101" pitchFamily="2" charset="-122"/>
                        </a:rPr>
                        <a:t> </a:t>
                      </a:r>
                    </a:p>
                    <a:p>
                      <a:pPr algn="ctr">
                        <a:buNone/>
                      </a:pPr>
                      <a:r>
                        <a:rPr lang="en-US" altLang="zh-CN" sz="2400">
                          <a:latin typeface="宋体" panose="02010600030101010101" pitchFamily="2" charset="-122"/>
                          <a:ea typeface="宋体" panose="02010600030101010101" pitchFamily="2" charset="-122"/>
                        </a:rPr>
                        <a:t> </a:t>
                      </a:r>
                    </a:p>
                    <a:p>
                      <a:pPr algn="ctr">
                        <a:buNone/>
                      </a:pPr>
                      <a:r>
                        <a:rPr lang="en-US" altLang="zh-CN" sz="2400">
                          <a:latin typeface="宋体" panose="02010600030101010101" pitchFamily="2" charset="-122"/>
                          <a:ea typeface="宋体" panose="02010600030101010101" pitchFamily="2" charset="-122"/>
                        </a:rPr>
                        <a:t> </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latin typeface="黑体" panose="02010609060101010101" pitchFamily="49" charset="-122"/>
                          <a:ea typeface="黑体" panose="02010609060101010101" pitchFamily="49" charset="-122"/>
                          <a:cs typeface="Times New Roman" panose="02020603050405020304" pitchFamily="18" charset="0"/>
                        </a:rPr>
                        <a:t>烷烃的卤代</a:t>
                      </a:r>
                      <a:r>
                        <a:rPr lang="en-US" sz="24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卤素单质，光照</a:t>
                      </a:r>
                      <a:endParaRPr lang="en-US" altLang="en-US" sz="2400" b="1" dirty="0">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5725">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ts val="3280"/>
                        </a:lnSpc>
                        <a:buNone/>
                      </a:pPr>
                      <a:r>
                        <a:rPr lang="en-US" sz="2400" b="1" dirty="0" err="1">
                          <a:latin typeface="黑体" panose="02010609060101010101" pitchFamily="49" charset="-122"/>
                          <a:ea typeface="黑体" panose="02010609060101010101" pitchFamily="49" charset="-122"/>
                          <a:cs typeface="黑体" panose="02010609060101010101" pitchFamily="49" charset="-122"/>
                        </a:rPr>
                        <a:t>苯环上的卤代：条件不同，取代位置不同</a:t>
                      </a:r>
                      <a:r>
                        <a:rPr lang="en-US" sz="2400" b="1" dirty="0">
                          <a:latin typeface="黑体" panose="02010609060101010101" pitchFamily="49" charset="-122"/>
                          <a:ea typeface="黑体" panose="02010609060101010101" pitchFamily="49" charset="-122"/>
                          <a:cs typeface="黑体" panose="02010609060101010101" pitchFamily="49" charset="-122"/>
                        </a:rPr>
                        <a:t>  </a:t>
                      </a:r>
                    </a:p>
                    <a:p>
                      <a:pPr>
                        <a:lnSpc>
                          <a:spcPts val="3280"/>
                        </a:lnSpc>
                        <a:buNone/>
                      </a:pPr>
                      <a:r>
                        <a:rPr lang="en-US" sz="2400" b="1" dirty="0" err="1">
                          <a:latin typeface="黑体" panose="02010609060101010101" pitchFamily="49" charset="-122"/>
                          <a:ea typeface="黑体" panose="02010609060101010101" pitchFamily="49" charset="-122"/>
                          <a:cs typeface="黑体" panose="02010609060101010101" pitchFamily="49" charset="-122"/>
                        </a:rPr>
                        <a:t>苯环上的硝化</a:t>
                      </a:r>
                      <a:r>
                        <a:rPr lang="zh-CN" altLang="en-US" sz="2400" b="1" dirty="0">
                          <a:latin typeface="黑体" panose="02010609060101010101" pitchFamily="49" charset="-122"/>
                          <a:ea typeface="黑体" panose="02010609060101010101" pitchFamily="49" charset="-122"/>
                          <a:cs typeface="黑体" panose="02010609060101010101" pitchFamily="49" charset="-122"/>
                        </a:rPr>
                        <a:t>（</a:t>
                      </a:r>
                      <a:r>
                        <a:rPr lang="en-US" sz="2400" b="1" dirty="0" err="1">
                          <a:latin typeface="黑体" panose="02010609060101010101" pitchFamily="49" charset="-122"/>
                          <a:ea typeface="黑体" panose="02010609060101010101" pitchFamily="49" charset="-122"/>
                          <a:cs typeface="黑体" panose="02010609060101010101" pitchFamily="49" charset="-122"/>
                          <a:sym typeface="+mn-ea"/>
                        </a:rPr>
                        <a:t>甲苯生成</a:t>
                      </a:r>
                      <a:r>
                        <a:rPr lang="en-US" sz="2400" b="1" dirty="0" err="1">
                          <a:latin typeface="Times New Roman" panose="02020603050405020304" pitchFamily="18" charset="0"/>
                          <a:ea typeface="黑体" panose="02010609060101010101" pitchFamily="49" charset="-122"/>
                          <a:cs typeface="Times New Roman" panose="02020603050405020304" pitchFamily="18" charset="0"/>
                          <a:sym typeface="+mn-ea"/>
                        </a:rPr>
                        <a:t>TNT</a:t>
                      </a:r>
                      <a:r>
                        <a:rPr lang="zh-CN" altLang="en-US" sz="2400" b="1" dirty="0">
                          <a:latin typeface="黑体" panose="02010609060101010101" pitchFamily="49" charset="-122"/>
                          <a:ea typeface="黑体" panose="02010609060101010101" pitchFamily="49" charset="-122"/>
                          <a:cs typeface="黑体" panose="02010609060101010101" pitchFamily="49" charset="-122"/>
                        </a:rPr>
                        <a:t>）</a:t>
                      </a:r>
                      <a:r>
                        <a:rPr lang="en-US" sz="2400" b="1" dirty="0">
                          <a:latin typeface="黑体" panose="02010609060101010101" pitchFamily="49" charset="-122"/>
                          <a:ea typeface="黑体" panose="02010609060101010101" pitchFamily="49" charset="-122"/>
                          <a:cs typeface="黑体" panose="02010609060101010101" pitchFamily="49" charset="-122"/>
                        </a:rPr>
                        <a:t>： </a:t>
                      </a:r>
                    </a:p>
                    <a:p>
                      <a:pPr>
                        <a:lnSpc>
                          <a:spcPts val="3280"/>
                        </a:lnSpc>
                        <a:buNone/>
                      </a:pPr>
                      <a:r>
                        <a:rPr lang="en-US" sz="2400" b="1" dirty="0" err="1">
                          <a:latin typeface="黑体" panose="02010609060101010101" pitchFamily="49" charset="-122"/>
                          <a:ea typeface="黑体" panose="02010609060101010101" pitchFamily="49" charset="-122"/>
                          <a:cs typeface="黑体" panose="02010609060101010101" pitchFamily="49" charset="-122"/>
                        </a:rPr>
                        <a:t>苯环上的磺化</a:t>
                      </a:r>
                      <a:r>
                        <a:rPr lang="en-US" sz="2400" b="1" dirty="0">
                          <a:latin typeface="黑体" panose="02010609060101010101" pitchFamily="49" charset="-122"/>
                          <a:ea typeface="黑体" panose="02010609060101010101" pitchFamily="49" charset="-122"/>
                          <a:cs typeface="黑体" panose="02010609060101010101" pitchFamily="49" charset="-122"/>
                        </a:rPr>
                        <a:t>：</a:t>
                      </a:r>
                      <a:endParaRPr lang="en-US" altLang="en-US" sz="2400" b="1" dirty="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755">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latin typeface="黑体" panose="02010609060101010101" pitchFamily="49" charset="-122"/>
                          <a:ea typeface="黑体" panose="02010609060101010101" pitchFamily="49" charset="-122"/>
                          <a:cs typeface="Times New Roman" panose="02020603050405020304" pitchFamily="18" charset="0"/>
                        </a:rPr>
                        <a:t>卤代烃的水解：NaOH</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水溶液，加热</a:t>
                      </a:r>
                      <a:endParaRPr lang="en-US" altLang="en-US" sz="2400" b="1" dirty="0">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6755">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nSpc>
                          <a:spcPts val="3280"/>
                        </a:lnSpc>
                        <a:buNone/>
                      </a:pPr>
                      <a:r>
                        <a:rPr lang="en-US" sz="2400" b="1" dirty="0" err="1">
                          <a:latin typeface="黑体" panose="02010609060101010101" pitchFamily="49" charset="-122"/>
                          <a:ea typeface="黑体" panose="02010609060101010101" pitchFamily="49" charset="-122"/>
                          <a:cs typeface="黑体" panose="02010609060101010101" pitchFamily="49" charset="-122"/>
                        </a:rPr>
                        <a:t>醇的分子间脱水</a:t>
                      </a:r>
                      <a:r>
                        <a:rPr lang="en-US" sz="2400" b="1" dirty="0">
                          <a:latin typeface="黑体" panose="02010609060101010101" pitchFamily="49" charset="-122"/>
                          <a:ea typeface="黑体" panose="02010609060101010101" pitchFamily="49" charset="-122"/>
                          <a:cs typeface="黑体" panose="02010609060101010101" pitchFamily="49" charset="-122"/>
                        </a:rPr>
                        <a:t>： </a:t>
                      </a:r>
                    </a:p>
                    <a:p>
                      <a:pPr>
                        <a:lnSpc>
                          <a:spcPts val="3280"/>
                        </a:lnSpc>
                        <a:buNone/>
                      </a:pPr>
                      <a:r>
                        <a:rPr lang="en-US" sz="2400" b="1" dirty="0" err="1">
                          <a:latin typeface="黑体" panose="02010609060101010101" pitchFamily="49" charset="-122"/>
                          <a:ea typeface="黑体" panose="02010609060101010101" pitchFamily="49" charset="-122"/>
                          <a:cs typeface="黑体" panose="02010609060101010101" pitchFamily="49" charset="-122"/>
                        </a:rPr>
                        <a:t>醇与氢卤酸的取代反应</a:t>
                      </a:r>
                      <a:r>
                        <a:rPr lang="en-US" sz="2400" b="1" dirty="0">
                          <a:latin typeface="黑体" panose="02010609060101010101" pitchFamily="49" charset="-122"/>
                          <a:ea typeface="黑体" panose="02010609060101010101" pitchFamily="49" charset="-122"/>
                          <a:cs typeface="黑体" panose="02010609060101010101" pitchFamily="49" charset="-122"/>
                        </a:rPr>
                        <a:t>： </a:t>
                      </a:r>
                    </a:p>
                    <a:p>
                      <a:pPr>
                        <a:lnSpc>
                          <a:spcPts val="3280"/>
                        </a:lnSpc>
                        <a:buNone/>
                      </a:pPr>
                      <a:r>
                        <a:rPr lang="en-US" sz="2400" b="1" dirty="0" err="1">
                          <a:latin typeface="黑体" panose="02010609060101010101" pitchFamily="49" charset="-122"/>
                          <a:ea typeface="黑体" panose="02010609060101010101" pitchFamily="49" charset="-122"/>
                          <a:cs typeface="黑体" panose="02010609060101010101" pitchFamily="49" charset="-122"/>
                        </a:rPr>
                        <a:t>酯化反应</a:t>
                      </a:r>
                      <a:r>
                        <a:rPr lang="en-US" sz="2400" b="1" dirty="0">
                          <a:latin typeface="黑体" panose="02010609060101010101" pitchFamily="49" charset="-122"/>
                          <a:ea typeface="黑体" panose="02010609060101010101" pitchFamily="49" charset="-122"/>
                          <a:cs typeface="黑体" panose="02010609060101010101" pitchFamily="49" charset="-122"/>
                        </a:rPr>
                        <a:t>：</a:t>
                      </a:r>
                      <a:endParaRPr lang="en-US" altLang="en-US" sz="2400" b="1" dirty="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6755">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latin typeface="黑体" panose="02010609060101010101" pitchFamily="49" charset="-122"/>
                          <a:ea typeface="黑体" panose="02010609060101010101" pitchFamily="49" charset="-122"/>
                          <a:cs typeface="宋体" panose="02010600030101010101" pitchFamily="2" charset="-122"/>
                        </a:rPr>
                        <a:t>酚与溴水的反应</a:t>
                      </a:r>
                      <a:r>
                        <a:rPr lang="en-US" sz="2400" b="1" dirty="0">
                          <a:latin typeface="黑体" panose="02010609060101010101" pitchFamily="49" charset="-122"/>
                          <a:ea typeface="黑体" panose="02010609060101010101" pitchFamily="49" charset="-122"/>
                          <a:cs typeface="宋体" panose="02010600030101010101" pitchFamily="2" charset="-122"/>
                        </a:rPr>
                        <a:t>：</a:t>
                      </a:r>
                      <a:endParaRPr lang="en-US" altLang="en-US" sz="2400" b="1" dirty="0">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矩形 3"/>
          <p:cNvSpPr/>
          <p:nvPr/>
        </p:nvSpPr>
        <p:spPr>
          <a:xfrm>
            <a:off x="1673225" y="5938520"/>
            <a:ext cx="7383145" cy="606104"/>
          </a:xfrm>
          <a:prstGeom prst="rect">
            <a:avLst/>
          </a:prstGeom>
        </p:spPr>
        <p:txBody>
          <a:bodyPr wrap="square" lIns="121898" tIns="60948" rIns="121898" bIns="60948">
            <a:spAutoFit/>
          </a:bodyPr>
          <a:lstStyle/>
          <a:p>
            <a:pPr algn="just">
              <a:lnSpc>
                <a:spcPts val="4060"/>
              </a:lnSpc>
              <a:spcBef>
                <a:spcPts val="0"/>
              </a:spcBef>
              <a:spcAft>
                <a:spcPts val="0"/>
              </a:spcAft>
              <a:tabLst>
                <a:tab pos="2700655" algn="l"/>
              </a:tabLst>
            </a:pPr>
            <a:r>
              <a:rPr lang="zh-CN" altLang="en-US" sz="2800" b="1" kern="100" dirty="0">
                <a:ea typeface="黑体" panose="02010609060101010101" pitchFamily="49" charset="-122"/>
                <a:cs typeface="Times New Roman" panose="02020603050405020304" pitchFamily="18" charset="0"/>
              </a:rPr>
              <a:t>思考：烯烃、炔烃有可能发生取代反应吗？</a:t>
            </a:r>
          </a:p>
        </p:txBody>
      </p:sp>
      <p:sp>
        <p:nvSpPr>
          <p:cNvPr id="5" name="文本框 4">
            <a:extLst>
              <a:ext uri="{FF2B5EF4-FFF2-40B4-BE49-F238E27FC236}">
                <a16:creationId xmlns:a16="http://schemas.microsoft.com/office/drawing/2014/main" id="{969C95FA-1CB0-45F8-A8E2-9E75FD34BBAA}"/>
              </a:ext>
            </a:extLst>
          </p:cNvPr>
          <p:cNvSpPr txBox="1"/>
          <p:nvPr/>
        </p:nvSpPr>
        <p:spPr>
          <a:xfrm>
            <a:off x="1135165" y="273149"/>
            <a:ext cx="9921670" cy="646331"/>
          </a:xfrm>
          <a:prstGeom prst="rect">
            <a:avLst/>
          </a:prstGeom>
          <a:noFill/>
        </p:spPr>
        <p:txBody>
          <a:bodyPr wrap="square" rtlCol="0">
            <a:spAutoFit/>
          </a:bodyPr>
          <a:lstStyle/>
          <a:p>
            <a:r>
              <a:rPr lang="zh-CN" altLang="en-US" sz="3600" b="1" dirty="0">
                <a:solidFill>
                  <a:srgbClr val="C00000"/>
                </a:solidFill>
                <a:latin typeface="华文楷体" panose="02010600040101010101" pitchFamily="2" charset="-122"/>
                <a:ea typeface="华文楷体" panose="02010600040101010101" pitchFamily="2" charset="-122"/>
              </a:rPr>
              <a:t>题型五：有机反应的类型</a:t>
            </a:r>
          </a:p>
        </p:txBody>
      </p:sp>
      <p:sp>
        <p:nvSpPr>
          <p:cNvPr id="3" name="文本框 2">
            <a:extLst>
              <a:ext uri="{FF2B5EF4-FFF2-40B4-BE49-F238E27FC236}">
                <a16:creationId xmlns:a16="http://schemas.microsoft.com/office/drawing/2014/main" id="{362C236B-F92D-4310-A7E1-AE9C1A1731CC}"/>
              </a:ext>
            </a:extLst>
          </p:cNvPr>
          <p:cNvSpPr txBox="1"/>
          <p:nvPr/>
        </p:nvSpPr>
        <p:spPr>
          <a:xfrm>
            <a:off x="2380835" y="1497100"/>
            <a:ext cx="4182196" cy="293600"/>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9D467231-1A0F-43DD-9AE5-7F9BE3A8BBAB}"/>
              </a:ext>
            </a:extLst>
          </p:cNvPr>
          <p:cNvSpPr txBox="1"/>
          <p:nvPr/>
        </p:nvSpPr>
        <p:spPr>
          <a:xfrm>
            <a:off x="2337176" y="1849804"/>
            <a:ext cx="6055241" cy="1301083"/>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06699A1A-B9D9-4D56-AC12-DAF6CE9B2F16}"/>
              </a:ext>
            </a:extLst>
          </p:cNvPr>
          <p:cNvSpPr txBox="1"/>
          <p:nvPr/>
        </p:nvSpPr>
        <p:spPr>
          <a:xfrm>
            <a:off x="2380834" y="3333650"/>
            <a:ext cx="4890823" cy="457772"/>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6F9A2303-ED4A-4207-82A6-D765087B15A6}"/>
              </a:ext>
            </a:extLst>
          </p:cNvPr>
          <p:cNvSpPr txBox="1"/>
          <p:nvPr/>
        </p:nvSpPr>
        <p:spPr>
          <a:xfrm>
            <a:off x="2380834" y="3935681"/>
            <a:ext cx="5575920" cy="1122381"/>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CB6110A1-23D1-4367-AB9E-689C1EB94DF3}"/>
              </a:ext>
            </a:extLst>
          </p:cNvPr>
          <p:cNvSpPr txBox="1"/>
          <p:nvPr/>
        </p:nvSpPr>
        <p:spPr>
          <a:xfrm>
            <a:off x="2380835" y="5271046"/>
            <a:ext cx="4182196" cy="396704"/>
          </a:xfrm>
          <a:prstGeom prst="rect">
            <a:avLst/>
          </a:prstGeom>
          <a:solidFill>
            <a:schemeClr val="bg1"/>
          </a:solidFill>
          <a:ln>
            <a:solidFill>
              <a:schemeClr val="bg2"/>
            </a:solidFill>
          </a:ln>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2BF6E0-DEAD-4996-A804-04E496FB7A56}"/>
              </a:ext>
            </a:extLst>
          </p:cNvPr>
          <p:cNvSpPr txBox="1"/>
          <p:nvPr/>
        </p:nvSpPr>
        <p:spPr>
          <a:xfrm>
            <a:off x="2225777" y="512872"/>
            <a:ext cx="9229725" cy="646331"/>
          </a:xfrm>
          <a:prstGeom prst="rect">
            <a:avLst/>
          </a:prstGeom>
          <a:noFill/>
        </p:spPr>
        <p:txBody>
          <a:bodyPr wrap="square" rtlCol="0">
            <a:spAutoFit/>
          </a:bodyPr>
          <a:lstStyle/>
          <a:p>
            <a:r>
              <a:rPr lang="zh-CN" altLang="en-US" sz="3600" b="1" dirty="0">
                <a:solidFill>
                  <a:srgbClr val="C00000"/>
                </a:solidFill>
                <a:latin typeface="华文楷体" panose="02010600040101010101" pitchFamily="2" charset="-122"/>
                <a:ea typeface="华文楷体" panose="02010600040101010101" pitchFamily="2" charset="-122"/>
              </a:rPr>
              <a:t>题型一：多官能团物质性质的预测</a:t>
            </a:r>
          </a:p>
        </p:txBody>
      </p:sp>
      <p:pic>
        <p:nvPicPr>
          <p:cNvPr id="5" name="图片 4">
            <a:extLst>
              <a:ext uri="{FF2B5EF4-FFF2-40B4-BE49-F238E27FC236}">
                <a16:creationId xmlns:a16="http://schemas.microsoft.com/office/drawing/2014/main" id="{7801CD54-DEDD-4238-89AF-0511CC516CEF}"/>
              </a:ext>
            </a:extLst>
          </p:cNvPr>
          <p:cNvPicPr>
            <a:picLocks noChangeAspect="1"/>
          </p:cNvPicPr>
          <p:nvPr/>
        </p:nvPicPr>
        <p:blipFill>
          <a:blip r:embed="rId2"/>
          <a:stretch>
            <a:fillRect/>
          </a:stretch>
        </p:blipFill>
        <p:spPr>
          <a:xfrm>
            <a:off x="580864" y="1400135"/>
            <a:ext cx="10778652" cy="2628939"/>
          </a:xfrm>
          <a:prstGeom prst="rect">
            <a:avLst/>
          </a:prstGeom>
        </p:spPr>
      </p:pic>
      <p:pic>
        <p:nvPicPr>
          <p:cNvPr id="6" name="图片 5">
            <a:extLst>
              <a:ext uri="{FF2B5EF4-FFF2-40B4-BE49-F238E27FC236}">
                <a16:creationId xmlns:a16="http://schemas.microsoft.com/office/drawing/2014/main" id="{07ED877B-B399-40F1-9BF1-93B50496BFE4}"/>
              </a:ext>
            </a:extLst>
          </p:cNvPr>
          <p:cNvPicPr>
            <a:picLocks noChangeAspect="1"/>
          </p:cNvPicPr>
          <p:nvPr/>
        </p:nvPicPr>
        <p:blipFill>
          <a:blip r:embed="rId3"/>
          <a:stretch>
            <a:fillRect/>
          </a:stretch>
        </p:blipFill>
        <p:spPr>
          <a:xfrm>
            <a:off x="460219" y="4057689"/>
            <a:ext cx="10899297" cy="1447918"/>
          </a:xfrm>
          <a:prstGeom prst="rect">
            <a:avLst/>
          </a:prstGeom>
        </p:spPr>
      </p:pic>
      <p:pic>
        <p:nvPicPr>
          <p:cNvPr id="7" name="图片 6">
            <a:extLst>
              <a:ext uri="{FF2B5EF4-FFF2-40B4-BE49-F238E27FC236}">
                <a16:creationId xmlns:a16="http://schemas.microsoft.com/office/drawing/2014/main" id="{4A2475DA-9C2D-43F2-95E3-4FA30B7CC159}"/>
              </a:ext>
            </a:extLst>
          </p:cNvPr>
          <p:cNvPicPr>
            <a:picLocks noChangeAspect="1"/>
          </p:cNvPicPr>
          <p:nvPr/>
        </p:nvPicPr>
        <p:blipFill>
          <a:blip r:embed="rId4"/>
          <a:stretch>
            <a:fillRect/>
          </a:stretch>
        </p:blipFill>
        <p:spPr>
          <a:xfrm>
            <a:off x="714273" y="5797544"/>
            <a:ext cx="8567456" cy="508006"/>
          </a:xfrm>
          <a:prstGeom prst="rect">
            <a:avLst/>
          </a:prstGeom>
        </p:spPr>
      </p:pic>
      <p:sp>
        <p:nvSpPr>
          <p:cNvPr id="2" name="文本框 1">
            <a:extLst>
              <a:ext uri="{FF2B5EF4-FFF2-40B4-BE49-F238E27FC236}">
                <a16:creationId xmlns:a16="http://schemas.microsoft.com/office/drawing/2014/main" id="{3CFF234F-E379-49FB-A88A-D6A717F95E11}"/>
              </a:ext>
            </a:extLst>
          </p:cNvPr>
          <p:cNvSpPr txBox="1"/>
          <p:nvPr/>
        </p:nvSpPr>
        <p:spPr>
          <a:xfrm>
            <a:off x="2187677" y="2450686"/>
            <a:ext cx="501094" cy="461665"/>
          </a:xfrm>
          <a:prstGeom prst="rect">
            <a:avLst/>
          </a:prstGeom>
          <a:noFill/>
        </p:spPr>
        <p:txBody>
          <a:bodyPr wrap="square" rtlCol="0">
            <a:spAutoFit/>
          </a:bodyPr>
          <a:lstStyle/>
          <a:p>
            <a:r>
              <a:rPr lang="en-US" altLang="zh-CN" sz="2400" dirty="0">
                <a:solidFill>
                  <a:srgbClr val="0070C0"/>
                </a:solidFill>
              </a:rPr>
              <a:t>A</a:t>
            </a:r>
            <a:endParaRPr lang="zh-CN" altLang="en-US" sz="2400" dirty="0">
              <a:solidFill>
                <a:srgbClr val="0070C0"/>
              </a:solidFill>
            </a:endParaRPr>
          </a:p>
        </p:txBody>
      </p:sp>
    </p:spTree>
    <p:extLst>
      <p:ext uri="{BB962C8B-B14F-4D97-AF65-F5344CB8AC3E}">
        <p14:creationId xmlns:p14="http://schemas.microsoft.com/office/powerpoint/2010/main" val="142133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636932682"/>
              </p:ext>
            </p:extLst>
          </p:nvPr>
        </p:nvGraphicFramePr>
        <p:xfrm>
          <a:off x="661178" y="1179871"/>
          <a:ext cx="10869644" cy="3952012"/>
        </p:xfrm>
        <a:graphic>
          <a:graphicData uri="http://schemas.openxmlformats.org/drawingml/2006/table">
            <a:tbl>
              <a:tblPr firstRow="1" bandRow="1">
                <a:tableStyleId>{5940675A-B579-460E-94D1-54222C63F5DA}</a:tableStyleId>
              </a:tblPr>
              <a:tblGrid>
                <a:gridCol w="1617448">
                  <a:extLst>
                    <a:ext uri="{9D8B030D-6E8A-4147-A177-3AD203B41FA5}">
                      <a16:colId xmlns:a16="http://schemas.microsoft.com/office/drawing/2014/main" val="20000"/>
                    </a:ext>
                  </a:extLst>
                </a:gridCol>
                <a:gridCol w="9252196">
                  <a:extLst>
                    <a:ext uri="{9D8B030D-6E8A-4147-A177-3AD203B41FA5}">
                      <a16:colId xmlns:a16="http://schemas.microsoft.com/office/drawing/2014/main" val="20001"/>
                    </a:ext>
                  </a:extLst>
                </a:gridCol>
              </a:tblGrid>
              <a:tr h="1688503">
                <a:tc rowSpan="3">
                  <a:txBody>
                    <a:bodyPr/>
                    <a:lstStyle/>
                    <a:p>
                      <a:pPr algn="ctr">
                        <a:buNone/>
                      </a:pPr>
                      <a:endParaRPr lang="en-US" sz="2400" b="1" dirty="0">
                        <a:latin typeface="黑体" panose="02010609060101010101" pitchFamily="49" charset="-122"/>
                        <a:ea typeface="黑体" panose="02010609060101010101" pitchFamily="49" charset="-122"/>
                        <a:cs typeface="黑体" panose="02010609060101010101" pitchFamily="49" charset="-122"/>
                      </a:endParaRPr>
                    </a:p>
                    <a:p>
                      <a:pPr algn="ctr">
                        <a:buNone/>
                      </a:pPr>
                      <a:r>
                        <a:rPr lang="en-US" sz="2400" b="1" dirty="0" err="1">
                          <a:latin typeface="黑体" panose="02010609060101010101" pitchFamily="49" charset="-122"/>
                          <a:ea typeface="黑体" panose="02010609060101010101" pitchFamily="49" charset="-122"/>
                          <a:cs typeface="黑体" panose="02010609060101010101" pitchFamily="49" charset="-122"/>
                        </a:rPr>
                        <a:t>加成反应</a:t>
                      </a:r>
                      <a:endParaRPr lang="en-US" sz="2400" b="1" dirty="0">
                        <a:latin typeface="黑体" panose="02010609060101010101" pitchFamily="49" charset="-122"/>
                        <a:ea typeface="黑体" panose="02010609060101010101" pitchFamily="49" charset="-122"/>
                        <a:cs typeface="黑体" panose="02010609060101010101" pitchFamily="49" charset="-122"/>
                      </a:endParaRPr>
                    </a:p>
                    <a:p>
                      <a:pPr algn="ctr">
                        <a:buNone/>
                      </a:pPr>
                      <a:r>
                        <a:rPr lang="en-US" altLang="zh-CN" sz="2400" b="1" dirty="0">
                          <a:latin typeface="黑体" panose="02010609060101010101" pitchFamily="49" charset="-122"/>
                          <a:ea typeface="黑体" panose="02010609060101010101" pitchFamily="49" charset="-122"/>
                          <a:cs typeface="黑体" panose="02010609060101010101" pitchFamily="49" charset="-122"/>
                        </a:rPr>
                        <a:t> </a:t>
                      </a:r>
                    </a:p>
                    <a:p>
                      <a:pPr algn="ctr">
                        <a:buNone/>
                      </a:pPr>
                      <a:r>
                        <a:rPr lang="en-US" altLang="zh-CN" sz="2400" b="1" dirty="0">
                          <a:latin typeface="黑体" panose="02010609060101010101" pitchFamily="49" charset="-122"/>
                          <a:ea typeface="黑体" panose="02010609060101010101" pitchFamily="49" charset="-122"/>
                          <a:cs typeface="黑体" panose="02010609060101010101" pitchFamily="49" charset="-122"/>
                        </a:rPr>
                        <a:t> </a:t>
                      </a:r>
                      <a:endParaRPr lang="en-US" sz="2400" b="1" dirty="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2400" b="1" dirty="0">
                          <a:latin typeface="黑体" panose="02010609060101010101" pitchFamily="49" charset="-122"/>
                          <a:ea typeface="黑体" panose="02010609060101010101" pitchFamily="49" charset="-122"/>
                          <a:cs typeface="黑体" panose="02010609060101010101" pitchFamily="49" charset="-122"/>
                        </a:rPr>
                        <a:t>碳碳双键与</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2400" b="1" baseline="-25000"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latin typeface="黑体" panose="02010609060101010101" pitchFamily="49" charset="-122"/>
                          <a:ea typeface="黑体" panose="02010609060101010101" pitchFamily="49" charset="-122"/>
                          <a:cs typeface="黑体" panose="02010609060101010101" pitchFamily="49" charset="-122"/>
                        </a:rPr>
                        <a:t>、卤素的水溶液及有机溶液、</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HX</a:t>
                      </a:r>
                      <a:r>
                        <a:rPr lang="zh-CN" altLang="en-US" sz="2400" b="1" dirty="0">
                          <a:latin typeface="黑体" panose="02010609060101010101" pitchFamily="49" charset="-122"/>
                          <a:ea typeface="黑体" panose="02010609060101010101" pitchFamily="49" charset="-122"/>
                          <a:cs typeface="黑体" panose="02010609060101010101" pitchFamily="49" charset="-122"/>
                        </a:rPr>
                        <a:t>、</a:t>
                      </a:r>
                      <a:r>
                        <a:rPr lang="en-US" altLang="zh-CN"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2400" b="1" kern="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a:t>
                      </a:r>
                      <a:r>
                        <a:rPr lang="en-US" sz="2400" b="1" dirty="0">
                          <a:latin typeface="黑体" panose="02010609060101010101" pitchFamily="49" charset="-122"/>
                          <a:ea typeface="黑体" panose="02010609060101010101" pitchFamily="49" charset="-122"/>
                          <a:cs typeface="黑体" panose="02010609060101010101" pitchFamily="49" charset="-122"/>
                        </a:rPr>
                        <a:t>的加成：</a:t>
                      </a:r>
                    </a:p>
                    <a:p>
                      <a:pPr>
                        <a:buNone/>
                      </a:pPr>
                      <a:r>
                        <a:rPr lang="en-US" sz="2400" b="1" dirty="0">
                          <a:latin typeface="黑体" panose="02010609060101010101" pitchFamily="49" charset="-122"/>
                          <a:ea typeface="黑体" panose="02010609060101010101" pitchFamily="49" charset="-122"/>
                          <a:cs typeface="黑体" panose="02010609060101010101" pitchFamily="49" charset="-122"/>
                        </a:rPr>
                        <a:t>（</a:t>
                      </a:r>
                      <a:r>
                        <a:rPr lang="zh-CN" altLang="en-US" sz="2400" b="1" dirty="0">
                          <a:latin typeface="黑体" panose="02010609060101010101" pitchFamily="49" charset="-122"/>
                          <a:ea typeface="黑体" panose="02010609060101010101" pitchFamily="49" charset="-122"/>
                          <a:cs typeface="黑体" panose="02010609060101010101" pitchFamily="49" charset="-122"/>
                        </a:rPr>
                        <a:t>注意：</a:t>
                      </a:r>
                      <a:r>
                        <a:rPr lang="en-US" altLang="zh-CN" sz="2400" b="1"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cs typeface="黑体" panose="02010609060101010101" pitchFamily="49" charset="-122"/>
                        </a:rPr>
                        <a:t>、不对成烯烃</a:t>
                      </a:r>
                      <a:r>
                        <a:rPr lang="en-US" sz="2400" b="1" dirty="0">
                          <a:latin typeface="黑体" panose="02010609060101010101" pitchFamily="49" charset="-122"/>
                          <a:ea typeface="黑体" panose="02010609060101010101" pitchFamily="49" charset="-122"/>
                          <a:cs typeface="黑体" panose="02010609060101010101" pitchFamily="49" charset="-122"/>
                        </a:rPr>
                        <a:t>和</a:t>
                      </a:r>
                      <a:r>
                        <a:rPr lang="zh-CN" altLang="en-US" sz="2400" b="1" dirty="0">
                          <a:latin typeface="黑体" panose="02010609060101010101" pitchFamily="49" charset="-122"/>
                          <a:ea typeface="黑体" panose="02010609060101010101" pitchFamily="49" charset="-122"/>
                          <a:cs typeface="黑体" panose="02010609060101010101" pitchFamily="49" charset="-122"/>
                        </a:rPr>
                        <a:t>化合物加成有两种产物，马氏规则</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产物多</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、共轭二烯烃的溴水的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加成（</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加成，</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加成），</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加成</a:t>
                      </a:r>
                      <a:r>
                        <a:rPr lang="en-US" sz="2400" b="1" dirty="0">
                          <a:latin typeface="黑体" panose="02010609060101010101" pitchFamily="49" charset="-122"/>
                          <a:ea typeface="黑体" panose="02010609060101010101" pitchFamily="49" charset="-122"/>
                          <a:cs typeface="黑体" panose="02010609060101010101" pitchFamily="49" charset="-122"/>
                        </a:rPr>
                        <a:t>）</a:t>
                      </a:r>
                      <a:endParaRPr lang="en-US" altLang="en-US" sz="2400" b="1" dirty="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75449">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2400" b="1" dirty="0">
                          <a:latin typeface="黑体" panose="02010609060101010101" pitchFamily="49" charset="-122"/>
                          <a:ea typeface="黑体" panose="02010609060101010101" pitchFamily="49" charset="-122"/>
                          <a:cs typeface="黑体" panose="02010609060101010101" pitchFamily="49" charset="-122"/>
                        </a:rPr>
                        <a:t>碳碳三键</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与</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mn-ea"/>
                        </a:rPr>
                        <a:t>H</a:t>
                      </a:r>
                      <a:r>
                        <a:rPr lang="en-US" altLang="zh-CN" sz="2400" b="1" baseline="-25000" dirty="0">
                          <a:uFillTx/>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、卤素的水溶液及有机溶液、</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mn-ea"/>
                        </a:rPr>
                        <a:t>HX</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2400" b="1" kern="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a:t>
                      </a:r>
                      <a:r>
                        <a:rPr lang="en-US" sz="2400" b="1" dirty="0">
                          <a:latin typeface="黑体" panose="02010609060101010101" pitchFamily="49" charset="-122"/>
                          <a:ea typeface="黑体" panose="02010609060101010101" pitchFamily="49" charset="-122"/>
                          <a:cs typeface="黑体" panose="02010609060101010101" pitchFamily="49" charset="-122"/>
                          <a:sym typeface="+mn-ea"/>
                        </a:rPr>
                        <a:t>的加成：</a:t>
                      </a:r>
                    </a:p>
                    <a:p>
                      <a:pPr>
                        <a:buNone/>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注意：</a:t>
                      </a:r>
                      <a:r>
                        <a:rPr lang="en-US" sz="2400" b="1" dirty="0">
                          <a:latin typeface="Times New Roman" panose="02020603050405020304" pitchFamily="18" charset="0"/>
                          <a:ea typeface="黑体" panose="02010609060101010101" pitchFamily="49" charset="-122"/>
                          <a:cs typeface="Times New Roman" panose="02020603050405020304" pitchFamily="18" charset="0"/>
                        </a:rPr>
                        <a:t>HC≡CH</a:t>
                      </a:r>
                      <a:r>
                        <a:rPr lang="en-US" sz="2400" b="1" dirty="0">
                          <a:latin typeface="黑体" panose="02010609060101010101" pitchFamily="49" charset="-122"/>
                          <a:ea typeface="黑体" panose="02010609060101010101" pitchFamily="49" charset="-122"/>
                          <a:cs typeface="黑体" panose="02010609060101010101" pitchFamily="49" charset="-122"/>
                        </a:rPr>
                        <a:t>＋</a:t>
                      </a:r>
                      <a:r>
                        <a:rPr lang="en-US"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H</a:t>
                      </a:r>
                      <a:r>
                        <a:rPr lang="en-US" sz="2400" b="1" kern="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en-US"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a:t>
                      </a:r>
                      <a:endParaRPr lang="en-US" altLang="en-US"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8060">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latin typeface="黑体" panose="02010609060101010101" pitchFamily="49" charset="-122"/>
                          <a:ea typeface="黑体" panose="02010609060101010101" pitchFamily="49" charset="-122"/>
                          <a:cs typeface="Times New Roman" panose="02020603050405020304" pitchFamily="18" charset="0"/>
                        </a:rPr>
                        <a:t>苯环</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与</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2400" b="1" baseline="-25000"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；羰基（醛和酮）与</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2400" b="1" baseline="-25000"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latin typeface="黑体" panose="02010609060101010101" pitchFamily="49" charset="-122"/>
                          <a:ea typeface="黑体" panose="02010609060101010101" pitchFamily="49" charset="-122"/>
                          <a:cs typeface="黑体" panose="02010609060101010101" pitchFamily="49" charset="-122"/>
                        </a:rPr>
                        <a:t>、</a:t>
                      </a:r>
                      <a:r>
                        <a:rPr lang="en-US" altLang="zh-CN"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HCN</a:t>
                      </a:r>
                      <a:r>
                        <a:rPr lang="zh-CN" altLang="en-US" sz="2400" b="1"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12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RMgX</a:t>
                      </a:r>
                      <a:r>
                        <a:rPr lang="zh-CN" altLang="en-US" sz="2400" b="1" dirty="0">
                          <a:latin typeface="黑体" panose="02010609060101010101" pitchFamily="49" charset="-122"/>
                          <a:ea typeface="黑体" panose="02010609060101010101" pitchFamily="49" charset="-122"/>
                          <a:cs typeface="黑体" panose="02010609060101010101" pitchFamily="49" charset="-122"/>
                        </a:rPr>
                        <a:t>的加成，羟醛缩合等</a:t>
                      </a:r>
                      <a:endParaRPr lang="en-US" altLang="en-US" sz="2400" b="1" dirty="0">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七、有机反应的类型</a:t>
            </a:r>
          </a:p>
        </p:txBody>
      </p:sp>
      <p:sp>
        <p:nvSpPr>
          <p:cNvPr id="6" name="文本框 5">
            <a:extLst>
              <a:ext uri="{FF2B5EF4-FFF2-40B4-BE49-F238E27FC236}">
                <a16:creationId xmlns:a16="http://schemas.microsoft.com/office/drawing/2014/main" id="{6BDD928E-BD43-4382-A72B-4E746DD50336}"/>
              </a:ext>
            </a:extLst>
          </p:cNvPr>
          <p:cNvSpPr txBox="1"/>
          <p:nvPr/>
        </p:nvSpPr>
        <p:spPr>
          <a:xfrm>
            <a:off x="2292343" y="1230608"/>
            <a:ext cx="9172069" cy="1564209"/>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854E2696-973E-47ED-AFB1-9BE397C7374B}"/>
              </a:ext>
            </a:extLst>
          </p:cNvPr>
          <p:cNvSpPr txBox="1"/>
          <p:nvPr/>
        </p:nvSpPr>
        <p:spPr>
          <a:xfrm>
            <a:off x="2292343" y="3005168"/>
            <a:ext cx="8857437" cy="847664"/>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54901EE9-8A5D-44C0-BB60-849BE9EF76C7}"/>
              </a:ext>
            </a:extLst>
          </p:cNvPr>
          <p:cNvSpPr txBox="1"/>
          <p:nvPr/>
        </p:nvSpPr>
        <p:spPr>
          <a:xfrm>
            <a:off x="2292343" y="4232599"/>
            <a:ext cx="9100786" cy="847664"/>
          </a:xfrm>
          <a:prstGeom prst="rect">
            <a:avLst/>
          </a:prstGeom>
          <a:solidFill>
            <a:schemeClr val="bg1"/>
          </a:solidFill>
          <a:ln>
            <a:solidFill>
              <a:schemeClr val="bg2"/>
            </a:solidFill>
          </a:ln>
        </p:spPr>
        <p:txBody>
          <a:bodyPr wrap="square" rtlCol="0">
            <a:spAutoFit/>
          </a:bodyPr>
          <a:lstStyle/>
          <a:p>
            <a:endParaRPr lang="zh-CN" altLang="en-US" dirty="0"/>
          </a:p>
        </p:txBody>
      </p:sp>
    </p:spTree>
    <p:extLst>
      <p:ext uri="{BB962C8B-B14F-4D97-AF65-F5344CB8AC3E}">
        <p14:creationId xmlns:p14="http://schemas.microsoft.com/office/powerpoint/2010/main" val="273789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extLst>
              <p:ext uri="{D42A27DB-BD31-4B8C-83A1-F6EECF244321}">
                <p14:modId xmlns:p14="http://schemas.microsoft.com/office/powerpoint/2010/main" val="2517196836"/>
              </p:ext>
            </p:extLst>
          </p:nvPr>
        </p:nvGraphicFramePr>
        <p:xfrm>
          <a:off x="775437" y="1319510"/>
          <a:ext cx="10175240" cy="3164000"/>
        </p:xfrm>
        <a:graphic>
          <a:graphicData uri="http://schemas.openxmlformats.org/drawingml/2006/table">
            <a:tbl>
              <a:tblPr firstRow="1" bandRow="1">
                <a:tableStyleId>{5940675A-B579-460E-94D1-54222C63F5DA}</a:tableStyleId>
              </a:tblPr>
              <a:tblGrid>
                <a:gridCol w="1749425">
                  <a:extLst>
                    <a:ext uri="{9D8B030D-6E8A-4147-A177-3AD203B41FA5}">
                      <a16:colId xmlns:a16="http://schemas.microsoft.com/office/drawing/2014/main" val="20000"/>
                    </a:ext>
                  </a:extLst>
                </a:gridCol>
                <a:gridCol w="8425815">
                  <a:extLst>
                    <a:ext uri="{9D8B030D-6E8A-4147-A177-3AD203B41FA5}">
                      <a16:colId xmlns:a16="http://schemas.microsoft.com/office/drawing/2014/main" val="20001"/>
                    </a:ext>
                  </a:extLst>
                </a:gridCol>
              </a:tblGrid>
              <a:tr h="1593296">
                <a:tc rowSpan="2">
                  <a:txBody>
                    <a:bodyPr/>
                    <a:lstStyle/>
                    <a:p>
                      <a:pPr algn="ctr">
                        <a:buNone/>
                      </a:pPr>
                      <a:r>
                        <a:rPr lang="en-US" sz="2400" b="1">
                          <a:latin typeface="黑体" panose="02010609060101010101" pitchFamily="49" charset="-122"/>
                          <a:ea typeface="黑体" panose="02010609060101010101" pitchFamily="49" charset="-122"/>
                          <a:cs typeface="Times New Roman" panose="02020603050405020304" pitchFamily="18" charset="0"/>
                        </a:rPr>
                        <a:t>消去反应</a:t>
                      </a:r>
                    </a:p>
                    <a:p>
                      <a:pPr algn="ctr">
                        <a:buNone/>
                      </a:pPr>
                      <a:r>
                        <a:rPr lang="en-US" altLang="zh-CN" sz="2400" b="1">
                          <a:latin typeface="黑体" panose="02010609060101010101" pitchFamily="49" charset="-122"/>
                          <a:ea typeface="黑体" panose="02010609060101010101" pitchFamily="49" charset="-122"/>
                        </a:rPr>
                        <a:t> </a:t>
                      </a:r>
                      <a:endParaRPr lang="en-US" sz="2400" b="1">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err="1">
                          <a:latin typeface="黑体" panose="02010609060101010101" pitchFamily="49" charset="-122"/>
                          <a:ea typeface="黑体" panose="02010609060101010101" pitchFamily="49" charset="-122"/>
                          <a:cs typeface="Times New Roman" panose="02020603050405020304" pitchFamily="18" charset="0"/>
                        </a:rPr>
                        <a:t>醇分子内脱水生成</a:t>
                      </a:r>
                      <a:r>
                        <a:rPr lang="en-US" sz="2400" b="1" dirty="0" err="1">
                          <a:latin typeface="黑体" panose="02010609060101010101" pitchFamily="49" charset="-122"/>
                          <a:ea typeface="黑体" panose="02010609060101010101" pitchFamily="49" charset="-122"/>
                          <a:cs typeface="宋体" panose="02010600030101010101" pitchFamily="2" charset="-122"/>
                        </a:rPr>
                        <a:t>不饱和</a:t>
                      </a:r>
                      <a:r>
                        <a:rPr lang="en-US" sz="2400" b="1" dirty="0" err="1">
                          <a:latin typeface="黑体" panose="02010609060101010101" pitchFamily="49" charset="-122"/>
                          <a:ea typeface="黑体" panose="02010609060101010101" pitchFamily="49" charset="-122"/>
                          <a:cs typeface="Times New Roman" panose="02020603050405020304" pitchFamily="18" charset="0"/>
                        </a:rPr>
                        <a:t>烃</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solidFill>
                            <a:srgbClr val="FF0000"/>
                          </a:solidFill>
                          <a:latin typeface="黑体" panose="02010609060101010101" pitchFamily="49" charset="-122"/>
                          <a:ea typeface="黑体" panose="02010609060101010101" pitchFamily="49" charset="-122"/>
                          <a:cs typeface="宋体" panose="02010600030101010101" pitchFamily="2" charset="-122"/>
                        </a:rPr>
                        <a:t>1</a:t>
                      </a:r>
                      <a:r>
                        <a:rPr lang="zh-CN" altLang="en-US" sz="2400" b="1" dirty="0">
                          <a:solidFill>
                            <a:srgbClr val="FF0000"/>
                          </a:solidFill>
                          <a:latin typeface="黑体" panose="02010609060101010101" pitchFamily="49" charset="-122"/>
                          <a:ea typeface="黑体" panose="02010609060101010101" pitchFamily="49" charset="-122"/>
                          <a:cs typeface="宋体" panose="02010600030101010101" pitchFamily="2" charset="-122"/>
                        </a:rPr>
                        <a:t>、</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-C</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有</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H</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才能发生消去反应  </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2</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kumimoji="1" lang="zh-CN" altLang="en-US" sz="2400" kern="12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浓硫酸，加热</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3</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-C</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有几种</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H</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，就可以得到几种烯烃</a:t>
                      </a:r>
                      <a:endParaRPr kumimoji="1" lang="en-US" altLang="en-US" sz="2400" kern="12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70704">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latin typeface="黑体" panose="02010609060101010101" pitchFamily="49" charset="-122"/>
                          <a:ea typeface="黑体" panose="02010609060101010101" pitchFamily="49" charset="-122"/>
                          <a:cs typeface="黑体" panose="02010609060101010101" pitchFamily="49" charset="-122"/>
                        </a:rPr>
                        <a:t>卤代烃脱HX生成不饱和烃</a:t>
                      </a:r>
                      <a:r>
                        <a:rPr lang="zh-CN" altLang="en-US" sz="2400" b="1" dirty="0">
                          <a:latin typeface="黑体" panose="02010609060101010101" pitchFamily="49" charset="-122"/>
                          <a:ea typeface="黑体" panose="02010609060101010101" pitchFamily="49" charset="-122"/>
                          <a:cs typeface="黑体" panose="02010609060101010101" pitchFamily="49" charset="-122"/>
                        </a:rPr>
                        <a:t>。</a:t>
                      </a:r>
                      <a:r>
                        <a:rPr lang="zh-CN" altLang="en-US" sz="2400" b="1" dirty="0">
                          <a:latin typeface="黑体" panose="02010609060101010101" pitchFamily="49" charset="-122"/>
                          <a:ea typeface="黑体" panose="02010609060101010101" pitchFamily="49" charset="-122"/>
                          <a:cs typeface="宋体" panose="02010600030101010101" pitchFamily="2" charset="-122"/>
                        </a:rPr>
                        <a:t>注意：</a:t>
                      </a:r>
                      <a:r>
                        <a:rPr lang="en-US" altLang="zh-CN" sz="2400" b="1" dirty="0">
                          <a:solidFill>
                            <a:srgbClr val="FF0000"/>
                          </a:solidFill>
                          <a:latin typeface="黑体" panose="02010609060101010101" pitchFamily="49" charset="-122"/>
                          <a:ea typeface="黑体" panose="02010609060101010101" pitchFamily="49" charset="-122"/>
                          <a:cs typeface="宋体" panose="02010600030101010101" pitchFamily="2" charset="-122"/>
                        </a:rPr>
                        <a:t>1</a:t>
                      </a:r>
                      <a:r>
                        <a:rPr lang="zh-CN" altLang="en-US" sz="2400" b="1" dirty="0">
                          <a:solidFill>
                            <a:srgbClr val="FF0000"/>
                          </a:solidFill>
                          <a:latin typeface="黑体" panose="02010609060101010101" pitchFamily="49" charset="-122"/>
                          <a:ea typeface="黑体" panose="02010609060101010101" pitchFamily="49" charset="-122"/>
                          <a:cs typeface="宋体" panose="02010600030101010101" pitchFamily="2" charset="-122"/>
                        </a:rPr>
                        <a:t>、</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-C</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有</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H</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才能发生消去反应  </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2</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NaOH</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的醇溶液，加热    </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3</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-C</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有几种</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H</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，就可以得到几种烯烃</a:t>
                      </a:r>
                      <a:endParaRPr lang="en-US" altLang="en-US" sz="2400" b="1" dirty="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七、有机反应的类型</a:t>
            </a:r>
          </a:p>
        </p:txBody>
      </p:sp>
      <p:sp>
        <p:nvSpPr>
          <p:cNvPr id="6" name="文本框 5">
            <a:extLst>
              <a:ext uri="{FF2B5EF4-FFF2-40B4-BE49-F238E27FC236}">
                <a16:creationId xmlns:a16="http://schemas.microsoft.com/office/drawing/2014/main" id="{632A83E8-E561-4C8D-A22B-399E0A7689CF}"/>
              </a:ext>
            </a:extLst>
          </p:cNvPr>
          <p:cNvSpPr txBox="1"/>
          <p:nvPr/>
        </p:nvSpPr>
        <p:spPr>
          <a:xfrm>
            <a:off x="2553951" y="2926003"/>
            <a:ext cx="8232567" cy="1460561"/>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E9E023D2-F239-48E6-B58D-E3C08049BFA7}"/>
              </a:ext>
            </a:extLst>
          </p:cNvPr>
          <p:cNvSpPr txBox="1"/>
          <p:nvPr/>
        </p:nvSpPr>
        <p:spPr>
          <a:xfrm>
            <a:off x="2553951" y="1368496"/>
            <a:ext cx="8299105" cy="1460561"/>
          </a:xfrm>
          <a:prstGeom prst="rect">
            <a:avLst/>
          </a:prstGeom>
          <a:solidFill>
            <a:schemeClr val="bg1"/>
          </a:solidFill>
          <a:ln>
            <a:solidFill>
              <a:schemeClr val="bg2"/>
            </a:solidFill>
          </a:ln>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2086163177"/>
              </p:ext>
            </p:extLst>
          </p:nvPr>
        </p:nvGraphicFramePr>
        <p:xfrm>
          <a:off x="1200376" y="1025013"/>
          <a:ext cx="9196705" cy="3598606"/>
        </p:xfrm>
        <a:graphic>
          <a:graphicData uri="http://schemas.openxmlformats.org/drawingml/2006/table">
            <a:tbl>
              <a:tblPr firstRow="1" bandRow="1">
                <a:tableStyleId>{5940675A-B579-460E-94D1-54222C63F5DA}</a:tableStyleId>
              </a:tblPr>
              <a:tblGrid>
                <a:gridCol w="1369695">
                  <a:extLst>
                    <a:ext uri="{9D8B030D-6E8A-4147-A177-3AD203B41FA5}">
                      <a16:colId xmlns:a16="http://schemas.microsoft.com/office/drawing/2014/main" val="20000"/>
                    </a:ext>
                  </a:extLst>
                </a:gridCol>
                <a:gridCol w="7827010">
                  <a:extLst>
                    <a:ext uri="{9D8B030D-6E8A-4147-A177-3AD203B41FA5}">
                      <a16:colId xmlns:a16="http://schemas.microsoft.com/office/drawing/2014/main" val="20001"/>
                    </a:ext>
                  </a:extLst>
                </a:gridCol>
              </a:tblGrid>
              <a:tr h="708586">
                <a:tc rowSpan="3">
                  <a:txBody>
                    <a:bodyPr/>
                    <a:lstStyle/>
                    <a:p>
                      <a:pPr algn="ctr">
                        <a:buNone/>
                      </a:pPr>
                      <a:endParaRPr lang="en-US" sz="2400" b="1">
                        <a:latin typeface="黑体" panose="02010609060101010101" pitchFamily="49" charset="-122"/>
                        <a:ea typeface="黑体" panose="02010609060101010101" pitchFamily="49" charset="-122"/>
                        <a:cs typeface="黑体" panose="02010609060101010101" pitchFamily="49" charset="-122"/>
                      </a:endParaRPr>
                    </a:p>
                    <a:p>
                      <a:pPr algn="ctr">
                        <a:buNone/>
                      </a:pPr>
                      <a:r>
                        <a:rPr lang="en-US" sz="2400" b="1">
                          <a:latin typeface="黑体" panose="02010609060101010101" pitchFamily="49" charset="-122"/>
                          <a:ea typeface="黑体" panose="02010609060101010101" pitchFamily="49" charset="-122"/>
                          <a:cs typeface="黑体" panose="02010609060101010101" pitchFamily="49" charset="-122"/>
                        </a:rPr>
                        <a:t>加聚反应</a:t>
                      </a:r>
                    </a:p>
                    <a:p>
                      <a:pPr algn="ctr">
                        <a:buNone/>
                      </a:pPr>
                      <a:r>
                        <a:rPr lang="en-US" altLang="zh-CN" sz="2400" b="1">
                          <a:latin typeface="黑体" panose="02010609060101010101" pitchFamily="49" charset="-122"/>
                          <a:ea typeface="黑体" panose="02010609060101010101" pitchFamily="49" charset="-122"/>
                          <a:cs typeface="黑体" panose="02010609060101010101" pitchFamily="49" charset="-122"/>
                        </a:rPr>
                        <a:t> </a:t>
                      </a:r>
                    </a:p>
                    <a:p>
                      <a:pPr algn="ctr">
                        <a:buNone/>
                      </a:pPr>
                      <a:r>
                        <a:rPr lang="en-US" altLang="zh-CN" sz="2400" b="1">
                          <a:latin typeface="黑体" panose="02010609060101010101" pitchFamily="49" charset="-122"/>
                          <a:ea typeface="黑体" panose="02010609060101010101" pitchFamily="49" charset="-122"/>
                          <a:cs typeface="黑体" panose="02010609060101010101" pitchFamily="49" charset="-122"/>
                        </a:rPr>
                        <a:t> </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latin typeface="黑体" panose="02010609060101010101" pitchFamily="49" charset="-122"/>
                          <a:ea typeface="黑体" panose="02010609060101010101" pitchFamily="49" charset="-122"/>
                          <a:cs typeface="Times New Roman" panose="02020603050405020304" pitchFamily="18" charset="0"/>
                        </a:rPr>
                        <a:t>单烯烃的加聚</a:t>
                      </a:r>
                      <a:r>
                        <a:rPr lang="en-US" sz="2400" b="1" dirty="0">
                          <a:latin typeface="黑体" panose="02010609060101010101" pitchFamily="49" charset="-122"/>
                          <a:ea typeface="黑体" panose="02010609060101010101" pitchFamily="49" charset="-122"/>
                          <a:cs typeface="宋体" panose="02010600030101010101" pitchFamily="2" charset="-122"/>
                        </a:rPr>
                        <a:t>：（</a:t>
                      </a:r>
                      <a:r>
                        <a:rPr lang="en-US" sz="2400" b="1" dirty="0" err="1">
                          <a:latin typeface="黑体" panose="02010609060101010101" pitchFamily="49" charset="-122"/>
                          <a:ea typeface="黑体" panose="02010609060101010101" pitchFamily="49" charset="-122"/>
                          <a:cs typeface="宋体" panose="02010600030101010101" pitchFamily="2" charset="-122"/>
                        </a:rPr>
                        <a:t>丙烯的加聚</a:t>
                      </a:r>
                      <a:r>
                        <a:rPr lang="en-US" sz="2400" b="1" dirty="0">
                          <a:latin typeface="黑体" panose="02010609060101010101" pitchFamily="49" charset="-122"/>
                          <a:ea typeface="黑体" panose="02010609060101010101" pitchFamily="49" charset="-122"/>
                          <a:cs typeface="宋体" panose="02010600030101010101" pitchFamily="2" charset="-122"/>
                        </a:rPr>
                        <a:t>）</a:t>
                      </a:r>
                      <a:endParaRPr lang="en-US" altLang="en-US" sz="2400" b="1" dirty="0">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4115">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latin typeface="黑体" panose="02010609060101010101" pitchFamily="49" charset="-122"/>
                          <a:ea typeface="黑体" panose="02010609060101010101" pitchFamily="49" charset="-122"/>
                          <a:cs typeface="Times New Roman" panose="02020603050405020304" pitchFamily="18" charset="0"/>
                        </a:rPr>
                        <a:t>共轭二烯烃的加聚</a:t>
                      </a:r>
                      <a:r>
                        <a:rPr lang="en-US" sz="2400" b="1" dirty="0">
                          <a:latin typeface="黑体" panose="02010609060101010101" pitchFamily="49" charset="-122"/>
                          <a:ea typeface="黑体" panose="02010609060101010101" pitchFamily="49" charset="-122"/>
                          <a:cs typeface="Times New Roman" panose="02020603050405020304" pitchFamily="18" charset="0"/>
                        </a:rPr>
                        <a:t>：</a:t>
                      </a:r>
                      <a:r>
                        <a:rPr lang="en-US" sz="2400" b="1" dirty="0">
                          <a:latin typeface="黑体" panose="02010609060101010101" pitchFamily="49" charset="-122"/>
                          <a:ea typeface="黑体" panose="02010609060101010101" pitchFamily="49" charset="-122"/>
                          <a:cs typeface="宋体" panose="02010600030101010101" pitchFamily="2" charset="-122"/>
                        </a:rPr>
                        <a:t>（</a:t>
                      </a:r>
                      <a:r>
                        <a:rPr lang="en-US" sz="2400" b="1" dirty="0" err="1">
                          <a:latin typeface="黑体" panose="02010609060101010101" pitchFamily="49" charset="-122"/>
                          <a:ea typeface="黑体" panose="02010609060101010101" pitchFamily="49" charset="-122"/>
                          <a:cs typeface="宋体" panose="02010600030101010101" pitchFamily="2" charset="-122"/>
                        </a:rPr>
                        <a:t>天然橡胶的</a:t>
                      </a:r>
                      <a:r>
                        <a:rPr lang="zh-CN" altLang="en-US" sz="2400" b="1" dirty="0">
                          <a:latin typeface="黑体" panose="02010609060101010101" pitchFamily="49" charset="-122"/>
                          <a:ea typeface="黑体" panose="02010609060101010101" pitchFamily="49" charset="-122"/>
                          <a:cs typeface="宋体" panose="02010600030101010101" pitchFamily="2" charset="-122"/>
                        </a:rPr>
                        <a:t>制备</a:t>
                      </a:r>
                      <a:r>
                        <a:rPr lang="en-US" sz="2400" b="1" dirty="0">
                          <a:latin typeface="黑体" panose="02010609060101010101" pitchFamily="49" charset="-122"/>
                          <a:ea typeface="黑体" panose="02010609060101010101" pitchFamily="49" charset="-122"/>
                          <a:cs typeface="宋体" panose="02010600030101010101" pitchFamily="2" charset="-122"/>
                        </a:rPr>
                        <a:t>）</a:t>
                      </a:r>
                      <a:endParaRPr lang="en-US" altLang="en-US" sz="2400" b="1" dirty="0">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75905">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latin typeface="黑体" panose="02010609060101010101" pitchFamily="49" charset="-122"/>
                          <a:ea typeface="黑体" panose="02010609060101010101" pitchFamily="49" charset="-122"/>
                          <a:cs typeface="黑体" panose="02010609060101010101" pitchFamily="49" charset="-122"/>
                        </a:rPr>
                        <a:t>单烯烃和共轭二烯烃的共聚</a:t>
                      </a:r>
                      <a:r>
                        <a:rPr lang="en-US" sz="2400" b="1" dirty="0">
                          <a:latin typeface="黑体" panose="02010609060101010101" pitchFamily="49" charset="-122"/>
                          <a:ea typeface="黑体" panose="02010609060101010101" pitchFamily="49" charset="-122"/>
                          <a:cs typeface="黑体" panose="02010609060101010101" pitchFamily="49" charset="-122"/>
                        </a:rPr>
                        <a:t>：（苯乙烯和1,3-丁二烯</a:t>
                      </a:r>
                      <a:r>
                        <a:rPr lang="zh-CN" altLang="en-US" sz="2400" b="1" dirty="0">
                          <a:latin typeface="黑体" panose="02010609060101010101" pitchFamily="49" charset="-122"/>
                          <a:ea typeface="黑体" panose="02010609060101010101" pitchFamily="49" charset="-122"/>
                          <a:cs typeface="黑体" panose="02010609060101010101" pitchFamily="49" charset="-122"/>
                        </a:rPr>
                        <a:t>以物质的量之比</a:t>
                      </a:r>
                      <a:r>
                        <a:rPr lang="en-US" sz="2400" b="1"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cs typeface="黑体" panose="02010609060101010101" pitchFamily="49" charset="-122"/>
                        </a:rPr>
                        <a:t>：</a:t>
                      </a:r>
                      <a:r>
                        <a:rPr lang="en-US" altLang="zh-CN" sz="2400" b="1" dirty="0">
                          <a:latin typeface="黑体" panose="02010609060101010101" pitchFamily="49" charset="-122"/>
                          <a:ea typeface="黑体" panose="02010609060101010101" pitchFamily="49" charset="-122"/>
                          <a:cs typeface="黑体" panose="02010609060101010101" pitchFamily="49" charset="-122"/>
                        </a:rPr>
                        <a:t>1</a:t>
                      </a:r>
                      <a:r>
                        <a:rPr lang="zh-CN" altLang="en-US" sz="2400" b="1" dirty="0">
                          <a:latin typeface="黑体" panose="02010609060101010101" pitchFamily="49" charset="-122"/>
                          <a:ea typeface="黑体" panose="02010609060101010101" pitchFamily="49" charset="-122"/>
                          <a:cs typeface="黑体" panose="02010609060101010101" pitchFamily="49" charset="-122"/>
                        </a:rPr>
                        <a:t>加聚</a:t>
                      </a:r>
                      <a:r>
                        <a:rPr lang="en-US" sz="2400" b="1" dirty="0">
                          <a:latin typeface="黑体" panose="02010609060101010101" pitchFamily="49" charset="-122"/>
                          <a:ea typeface="黑体" panose="02010609060101010101" pitchFamily="49" charset="-122"/>
                          <a:cs typeface="黑体" panose="02010609060101010101" pitchFamily="49" charset="-122"/>
                        </a:rPr>
                        <a:t>）</a:t>
                      </a:r>
                      <a:endParaRPr lang="en-US" altLang="en-US" sz="2400" b="1" dirty="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七、有机反应的类型</a:t>
            </a:r>
          </a:p>
        </p:txBody>
      </p:sp>
      <p:sp>
        <p:nvSpPr>
          <p:cNvPr id="5" name="文本框 4">
            <a:extLst>
              <a:ext uri="{FF2B5EF4-FFF2-40B4-BE49-F238E27FC236}">
                <a16:creationId xmlns:a16="http://schemas.microsoft.com/office/drawing/2014/main" id="{D043C6B6-1DCB-4D75-9E8C-EA63A968AC0A}"/>
              </a:ext>
            </a:extLst>
          </p:cNvPr>
          <p:cNvSpPr txBox="1"/>
          <p:nvPr/>
        </p:nvSpPr>
        <p:spPr>
          <a:xfrm>
            <a:off x="2651736" y="1194150"/>
            <a:ext cx="6888528" cy="347058"/>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AD253FEA-D653-4731-AAD4-F529668699EC}"/>
              </a:ext>
            </a:extLst>
          </p:cNvPr>
          <p:cNvSpPr txBox="1"/>
          <p:nvPr/>
        </p:nvSpPr>
        <p:spPr>
          <a:xfrm>
            <a:off x="2594153" y="1974388"/>
            <a:ext cx="7685473" cy="857302"/>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3F7F595D-4EBA-45E8-B326-84AA3842FD17}"/>
              </a:ext>
            </a:extLst>
          </p:cNvPr>
          <p:cNvSpPr txBox="1"/>
          <p:nvPr/>
        </p:nvSpPr>
        <p:spPr>
          <a:xfrm>
            <a:off x="2594152" y="3307841"/>
            <a:ext cx="7685473" cy="857302"/>
          </a:xfrm>
          <a:prstGeom prst="rect">
            <a:avLst/>
          </a:prstGeom>
          <a:solidFill>
            <a:schemeClr val="bg1"/>
          </a:solidFill>
          <a:ln>
            <a:solidFill>
              <a:schemeClr val="bg2"/>
            </a:solidFill>
          </a:ln>
        </p:spPr>
        <p:txBody>
          <a:bodyPr wrap="square" rtlCol="0">
            <a:spAutoFit/>
          </a:bodyPr>
          <a:lstStyle/>
          <a:p>
            <a:endParaRPr lang="zh-CN" altLang="en-US" dirty="0"/>
          </a:p>
        </p:txBody>
      </p:sp>
    </p:spTree>
    <p:extLst>
      <p:ext uri="{BB962C8B-B14F-4D97-AF65-F5344CB8AC3E}">
        <p14:creationId xmlns:p14="http://schemas.microsoft.com/office/powerpoint/2010/main" val="39218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extLst>
              <p:ext uri="{D42A27DB-BD31-4B8C-83A1-F6EECF244321}">
                <p14:modId xmlns:p14="http://schemas.microsoft.com/office/powerpoint/2010/main" val="2560477255"/>
              </p:ext>
            </p:extLst>
          </p:nvPr>
        </p:nvGraphicFramePr>
        <p:xfrm>
          <a:off x="1244283" y="1305764"/>
          <a:ext cx="9846504" cy="4058927"/>
        </p:xfrm>
        <a:graphic>
          <a:graphicData uri="http://schemas.openxmlformats.org/drawingml/2006/table">
            <a:tbl>
              <a:tblPr firstRow="1" bandRow="1">
                <a:tableStyleId>{5940675A-B579-460E-94D1-54222C63F5DA}</a:tableStyleId>
              </a:tblPr>
              <a:tblGrid>
                <a:gridCol w="1452376">
                  <a:extLst>
                    <a:ext uri="{9D8B030D-6E8A-4147-A177-3AD203B41FA5}">
                      <a16:colId xmlns:a16="http://schemas.microsoft.com/office/drawing/2014/main" val="20000"/>
                    </a:ext>
                  </a:extLst>
                </a:gridCol>
                <a:gridCol w="8394128">
                  <a:extLst>
                    <a:ext uri="{9D8B030D-6E8A-4147-A177-3AD203B41FA5}">
                      <a16:colId xmlns:a16="http://schemas.microsoft.com/office/drawing/2014/main" val="20001"/>
                    </a:ext>
                  </a:extLst>
                </a:gridCol>
              </a:tblGrid>
              <a:tr h="1273329">
                <a:tc rowSpan="3">
                  <a:txBody>
                    <a:bodyPr/>
                    <a:lstStyle/>
                    <a:p>
                      <a:pPr algn="ctr">
                        <a:buNone/>
                      </a:pPr>
                      <a:endParaRPr lang="en-US" sz="2400">
                        <a:solidFill>
                          <a:schemeClr val="tx1"/>
                        </a:solidFill>
                        <a:uFillTx/>
                        <a:latin typeface="黑体" panose="02010609060101010101" pitchFamily="49" charset="-122"/>
                        <a:ea typeface="黑体" panose="02010609060101010101" pitchFamily="49" charset="-122"/>
                        <a:cs typeface="Times New Roman" panose="02020603050405020304" pitchFamily="18" charset="0"/>
                      </a:endParaRPr>
                    </a:p>
                    <a:p>
                      <a:pPr algn="ctr">
                        <a:buNone/>
                      </a:pPr>
                      <a:r>
                        <a:rPr lang="en-US" sz="2400" b="1">
                          <a:solidFill>
                            <a:schemeClr val="tx1"/>
                          </a:solidFill>
                          <a:uFillTx/>
                          <a:latin typeface="黑体" panose="02010609060101010101" pitchFamily="49" charset="-122"/>
                          <a:ea typeface="黑体" panose="02010609060101010101" pitchFamily="49" charset="-122"/>
                          <a:cs typeface="Times New Roman" panose="02020603050405020304" pitchFamily="18" charset="0"/>
                        </a:rPr>
                        <a:t>氧化反应</a:t>
                      </a:r>
                      <a:endParaRPr lang="en-US" sz="2400">
                        <a:solidFill>
                          <a:schemeClr val="tx1"/>
                        </a:solidFill>
                        <a:uFillTx/>
                        <a:latin typeface="Times New Roman" panose="02020603050405020304" pitchFamily="18" charset="0"/>
                        <a:cs typeface="Times New Roman" panose="02020603050405020304" pitchFamily="18" charset="0"/>
                      </a:endParaRPr>
                    </a:p>
                    <a:p>
                      <a:pPr algn="ctr">
                        <a:buNone/>
                      </a:pPr>
                      <a:r>
                        <a:rPr lang="en-US" altLang="zh-CN" sz="2400">
                          <a:solidFill>
                            <a:schemeClr val="tx1"/>
                          </a:solidFill>
                          <a:uFillTx/>
                          <a:latin typeface="Times New Roman" panose="02020603050405020304" pitchFamily="18" charset="0"/>
                        </a:rPr>
                        <a:t> </a:t>
                      </a:r>
                    </a:p>
                    <a:p>
                      <a:pPr algn="ctr">
                        <a:buNone/>
                      </a:pPr>
                      <a:r>
                        <a:rPr lang="en-US" altLang="zh-CN" sz="2400">
                          <a:solidFill>
                            <a:schemeClr val="tx1"/>
                          </a:solidFill>
                          <a:uFillTx/>
                          <a:latin typeface="Times New Roman" panose="02020603050405020304" pitchFamily="18" charset="0"/>
                        </a:rPr>
                        <a:t> </a:t>
                      </a:r>
                      <a:endParaRPr lang="en-US" altLang="zh-CN" sz="2400">
                        <a:solidFill>
                          <a:schemeClr val="tx1"/>
                        </a:solidFill>
                        <a:uFillTx/>
                        <a:latin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uFillTx/>
                          <a:latin typeface="宋体" panose="02010600030101010101" pitchFamily="2" charset="-122"/>
                          <a:ea typeface="黑体" panose="02010609060101010101" pitchFamily="49" charset="-122"/>
                          <a:cs typeface="宋体" panose="02010600030101010101" pitchFamily="2" charset="-122"/>
                        </a:rPr>
                        <a:t>醇的</a:t>
                      </a:r>
                      <a:r>
                        <a:rPr lang="en-US" sz="2400" b="1" dirty="0" err="1">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催化氧化</a:t>
                      </a:r>
                      <a:r>
                        <a:rPr lang="en-US" sz="2400" b="1"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黑体" panose="02010609060101010101" pitchFamily="49" charset="-122"/>
                          <a:ea typeface="黑体" panose="02010609060101010101" pitchFamily="49" charset="-122"/>
                          <a:cs typeface="宋体" panose="02010600030101010101" pitchFamily="2" charset="-122"/>
                        </a:rPr>
                        <a:t>注意：</a:t>
                      </a:r>
                      <a:r>
                        <a:rPr lang="en-US" altLang="zh-CN" sz="2400" b="1" dirty="0">
                          <a:solidFill>
                            <a:srgbClr val="FF0000"/>
                          </a:solidFill>
                          <a:latin typeface="黑体" panose="02010609060101010101" pitchFamily="49" charset="-122"/>
                          <a:ea typeface="黑体" panose="02010609060101010101" pitchFamily="49" charset="-122"/>
                          <a:cs typeface="宋体" panose="02010600030101010101" pitchFamily="2" charset="-122"/>
                        </a:rPr>
                        <a:t>1</a:t>
                      </a:r>
                      <a:r>
                        <a:rPr lang="zh-CN" altLang="en-US" sz="2400" b="1" dirty="0">
                          <a:solidFill>
                            <a:srgbClr val="FF0000"/>
                          </a:solidFill>
                          <a:latin typeface="黑体" panose="02010609060101010101" pitchFamily="49" charset="-122"/>
                          <a:ea typeface="黑体" panose="02010609060101010101" pitchFamily="49" charset="-122"/>
                          <a:cs typeface="宋体" panose="02010600030101010101" pitchFamily="2" charset="-122"/>
                        </a:rPr>
                        <a:t>、</a:t>
                      </a:r>
                      <a:r>
                        <a:rPr kumimoji="1" lang="en-US" altLang="zh-CN" sz="2400" dirty="0">
                          <a:solidFill>
                            <a:srgbClr val="0070C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-C</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有</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H</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才能发生氧化反应，  </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-C</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上有</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2</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个</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H</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时，氧化成醛；</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-C</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上有</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1</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个</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H</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时，氧化成酮；</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-C</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上没有</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H</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时，不能催化氧化    </a:t>
                      </a:r>
                      <a:r>
                        <a:rPr kumimoji="1" lang="en-US" altLang="zh-CN"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2</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、铜或银作催化剂，加热</a:t>
                      </a:r>
                      <a:endParaRPr lang="en-US"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2558">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醛</a:t>
                      </a:r>
                      <a:r>
                        <a:rPr lang="en-US" sz="2400" b="1" dirty="0" err="1">
                          <a:solidFill>
                            <a:schemeClr val="tx1"/>
                          </a:solidFill>
                          <a:uFillTx/>
                          <a:latin typeface="宋体" panose="02010600030101010101" pitchFamily="2" charset="-122"/>
                          <a:ea typeface="黑体" panose="02010609060101010101" pitchFamily="49" charset="-122"/>
                          <a:cs typeface="宋体" panose="02010600030101010101" pitchFamily="2" charset="-122"/>
                        </a:rPr>
                        <a:t>的催化氧化</a:t>
                      </a:r>
                      <a:r>
                        <a:rPr lang="en-US" sz="2400" b="1"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宋体" panose="02010600030101010101" pitchFamily="2" charset="-122"/>
                        </a:rPr>
                        <a:t>注意：</a:t>
                      </a:r>
                      <a:r>
                        <a:rPr kumimoji="1" lang="zh-CN" altLang="en-US" sz="24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催化剂，加热。</a:t>
                      </a:r>
                      <a:endParaRPr lang="en-US"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75975">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含碳碳双键</a:t>
                      </a:r>
                      <a:r>
                        <a:rPr 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a:t>
                      </a: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含碳碳三键</a:t>
                      </a:r>
                      <a:r>
                        <a:rPr 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a:t>
                      </a:r>
                      <a:r>
                        <a:rPr lang="en-US" sz="2400" b="1" dirty="0" err="1">
                          <a:solidFill>
                            <a:schemeClr val="tx1"/>
                          </a:solidFill>
                          <a:uFillTx/>
                          <a:latin typeface="宋体" panose="02010600030101010101" pitchFamily="2" charset="-122"/>
                          <a:ea typeface="黑体" panose="02010609060101010101" pitchFamily="49" charset="-122"/>
                          <a:cs typeface="宋体" panose="02010600030101010101" pitchFamily="2" charset="-122"/>
                        </a:rPr>
                        <a:t>苯的同系物</a:t>
                      </a: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（与苯环相连的碳上至少有</a:t>
                      </a:r>
                      <a:r>
                        <a:rPr lang="en-US" altLang="zh-CN"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1</a:t>
                      </a: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个</a:t>
                      </a:r>
                      <a:r>
                        <a:rPr lang="en-US" altLang="zh-CN"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H)</a:t>
                      </a:r>
                      <a:r>
                        <a:rPr 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、醇</a:t>
                      </a: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a:t>
                      </a:r>
                      <a:r>
                        <a:rPr 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酚</a:t>
                      </a: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、含有醛基的有机物</a:t>
                      </a:r>
                      <a:r>
                        <a:rPr lang="en-US" sz="2400" b="1" dirty="0" err="1">
                          <a:solidFill>
                            <a:schemeClr val="tx1"/>
                          </a:solidFill>
                          <a:uFillTx/>
                          <a:latin typeface="宋体" panose="02010600030101010101" pitchFamily="2" charset="-122"/>
                          <a:ea typeface="黑体" panose="02010609060101010101" pitchFamily="49" charset="-122"/>
                          <a:cs typeface="宋体" panose="02010600030101010101" pitchFamily="2" charset="-122"/>
                        </a:rPr>
                        <a:t>使酸性高锰酸钾溶液褪色</a:t>
                      </a: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a:t>
                      </a:r>
                      <a:r>
                        <a:rPr lang="zh-CN" altLang="en-US" sz="2400" b="1" kern="1200" dirty="0">
                          <a:solidFill>
                            <a:schemeClr val="tx1"/>
                          </a:solidFill>
                          <a:uFillTx/>
                          <a:latin typeface="宋体" panose="02010600030101010101" pitchFamily="2" charset="-122"/>
                          <a:ea typeface="黑体" panose="02010609060101010101" pitchFamily="49" charset="-122"/>
                          <a:cs typeface="Times New Roman" panose="02020603050405020304" pitchFamily="18" charset="0"/>
                          <a:sym typeface="Symbol" panose="05050102010706020507" pitchFamily="18" charset="2"/>
                        </a:rPr>
                        <a:t>醛基与酸性高锰酸钾、溴水、新制的银氨溶液、新制的氢氧化铜的反应。</a:t>
                      </a:r>
                      <a:endParaRPr lang="en-US" altLang="en-US" sz="2400" b="1" kern="1200" dirty="0">
                        <a:solidFill>
                          <a:schemeClr val="tx1"/>
                        </a:solidFill>
                        <a:uFillTx/>
                        <a:latin typeface="宋体" panose="02010600030101010101" pitchFamily="2" charset="-122"/>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七、有机反应的类型</a:t>
            </a:r>
          </a:p>
        </p:txBody>
      </p:sp>
      <p:sp>
        <p:nvSpPr>
          <p:cNvPr id="5" name="文本框 4">
            <a:extLst>
              <a:ext uri="{FF2B5EF4-FFF2-40B4-BE49-F238E27FC236}">
                <a16:creationId xmlns:a16="http://schemas.microsoft.com/office/drawing/2014/main" id="{125B7201-3757-48AA-89C1-B834A02CE9D2}"/>
              </a:ext>
            </a:extLst>
          </p:cNvPr>
          <p:cNvSpPr txBox="1"/>
          <p:nvPr/>
        </p:nvSpPr>
        <p:spPr>
          <a:xfrm>
            <a:off x="2771133" y="1318887"/>
            <a:ext cx="8176583" cy="1105597"/>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2D572BDD-F7AF-41D8-9217-E99BE7AF677A}"/>
              </a:ext>
            </a:extLst>
          </p:cNvPr>
          <p:cNvSpPr txBox="1"/>
          <p:nvPr/>
        </p:nvSpPr>
        <p:spPr>
          <a:xfrm>
            <a:off x="2771134" y="2617309"/>
            <a:ext cx="8176583" cy="1105597"/>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84FB59A4-6547-4AAD-A1C1-719F105351E9}"/>
              </a:ext>
            </a:extLst>
          </p:cNvPr>
          <p:cNvSpPr txBox="1"/>
          <p:nvPr/>
        </p:nvSpPr>
        <p:spPr>
          <a:xfrm>
            <a:off x="2771133" y="3947624"/>
            <a:ext cx="8211248" cy="1390365"/>
          </a:xfrm>
          <a:prstGeom prst="rect">
            <a:avLst/>
          </a:prstGeom>
          <a:solidFill>
            <a:schemeClr val="bg1"/>
          </a:solidFill>
          <a:ln>
            <a:solidFill>
              <a:schemeClr val="bg2"/>
            </a:solidFill>
          </a:ln>
        </p:spPr>
        <p:txBody>
          <a:bodyPr wrap="square" rtlCol="0">
            <a:spAutoFit/>
          </a:bodyPr>
          <a:lstStyle/>
          <a:p>
            <a:endParaRPr lang="zh-CN" altLang="en-US" dirty="0"/>
          </a:p>
        </p:txBody>
      </p:sp>
    </p:spTree>
    <p:extLst>
      <p:ext uri="{BB962C8B-B14F-4D97-AF65-F5344CB8AC3E}">
        <p14:creationId xmlns:p14="http://schemas.microsoft.com/office/powerpoint/2010/main" val="21776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3161748687"/>
              </p:ext>
            </p:extLst>
          </p:nvPr>
        </p:nvGraphicFramePr>
        <p:xfrm>
          <a:off x="1200376" y="1025013"/>
          <a:ext cx="9196705" cy="3598606"/>
        </p:xfrm>
        <a:graphic>
          <a:graphicData uri="http://schemas.openxmlformats.org/drawingml/2006/table">
            <a:tbl>
              <a:tblPr firstRow="1" bandRow="1">
                <a:tableStyleId>{5940675A-B579-460E-94D1-54222C63F5DA}</a:tableStyleId>
              </a:tblPr>
              <a:tblGrid>
                <a:gridCol w="1369695">
                  <a:extLst>
                    <a:ext uri="{9D8B030D-6E8A-4147-A177-3AD203B41FA5}">
                      <a16:colId xmlns:a16="http://schemas.microsoft.com/office/drawing/2014/main" val="20000"/>
                    </a:ext>
                  </a:extLst>
                </a:gridCol>
                <a:gridCol w="7827010">
                  <a:extLst>
                    <a:ext uri="{9D8B030D-6E8A-4147-A177-3AD203B41FA5}">
                      <a16:colId xmlns:a16="http://schemas.microsoft.com/office/drawing/2014/main" val="20001"/>
                    </a:ext>
                  </a:extLst>
                </a:gridCol>
              </a:tblGrid>
              <a:tr h="708586">
                <a:tc rowSpan="3">
                  <a:txBody>
                    <a:bodyPr/>
                    <a:lstStyle/>
                    <a:p>
                      <a:pPr algn="ctr">
                        <a:buNone/>
                      </a:pPr>
                      <a:endParaRPr lang="en-US" sz="2400" b="1" dirty="0">
                        <a:latin typeface="黑体" panose="02010609060101010101" pitchFamily="49" charset="-122"/>
                        <a:ea typeface="黑体" panose="02010609060101010101" pitchFamily="49" charset="-122"/>
                        <a:cs typeface="黑体" panose="02010609060101010101" pitchFamily="49" charset="-122"/>
                      </a:endParaRPr>
                    </a:p>
                    <a:p>
                      <a:pPr algn="ctr">
                        <a:buNone/>
                      </a:pPr>
                      <a:r>
                        <a:rPr lang="zh-CN" altLang="en-US" sz="2400" b="1" dirty="0">
                          <a:latin typeface="黑体" panose="02010609060101010101" pitchFamily="49" charset="-122"/>
                          <a:ea typeface="黑体" panose="02010609060101010101" pitchFamily="49" charset="-122"/>
                          <a:cs typeface="黑体" panose="02010609060101010101" pitchFamily="49" charset="-122"/>
                        </a:rPr>
                        <a:t>缩</a:t>
                      </a:r>
                      <a:r>
                        <a:rPr lang="en-US" sz="2400" b="1" dirty="0" err="1">
                          <a:latin typeface="黑体" panose="02010609060101010101" pitchFamily="49" charset="-122"/>
                          <a:ea typeface="黑体" panose="02010609060101010101" pitchFamily="49" charset="-122"/>
                          <a:cs typeface="黑体" panose="02010609060101010101" pitchFamily="49" charset="-122"/>
                        </a:rPr>
                        <a:t>聚反应</a:t>
                      </a:r>
                      <a:endParaRPr lang="en-US" sz="2400" b="1" dirty="0">
                        <a:latin typeface="黑体" panose="02010609060101010101" pitchFamily="49" charset="-122"/>
                        <a:ea typeface="黑体" panose="02010609060101010101" pitchFamily="49" charset="-122"/>
                        <a:cs typeface="黑体" panose="02010609060101010101" pitchFamily="49" charset="-122"/>
                      </a:endParaRPr>
                    </a:p>
                    <a:p>
                      <a:pPr algn="ctr">
                        <a:buNone/>
                      </a:pPr>
                      <a:r>
                        <a:rPr lang="en-US" altLang="zh-CN" sz="2400" b="1" dirty="0">
                          <a:latin typeface="黑体" panose="02010609060101010101" pitchFamily="49" charset="-122"/>
                          <a:ea typeface="黑体" panose="02010609060101010101" pitchFamily="49" charset="-122"/>
                          <a:cs typeface="黑体" panose="02010609060101010101" pitchFamily="49" charset="-122"/>
                        </a:rPr>
                        <a:t> </a:t>
                      </a:r>
                    </a:p>
                    <a:p>
                      <a:pPr algn="ctr">
                        <a:buNone/>
                      </a:pPr>
                      <a:r>
                        <a:rPr lang="en-US" altLang="zh-CN" sz="2400" b="1" dirty="0">
                          <a:latin typeface="黑体" panose="02010609060101010101" pitchFamily="49" charset="-122"/>
                          <a:ea typeface="黑体" panose="02010609060101010101" pitchFamily="49" charset="-122"/>
                          <a:cs typeface="黑体" panose="02010609060101010101" pitchFamily="49" charset="-122"/>
                        </a:rPr>
                        <a:t> </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酚类和醛类的缩聚反应</a:t>
                      </a:r>
                      <a:endParaRPr lang="en-US" altLang="en-US" sz="2400" b="1" dirty="0">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4115">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羧酸与醇缩聚反应制备聚酯</a:t>
                      </a:r>
                      <a:endParaRPr lang="en-US" altLang="en-US" sz="2400" b="1" dirty="0">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75905">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2400" b="1" dirty="0">
                          <a:latin typeface="黑体" panose="02010609060101010101" pitchFamily="49" charset="-122"/>
                          <a:ea typeface="黑体" panose="02010609060101010101" pitchFamily="49" charset="-122"/>
                          <a:cs typeface="黑体" panose="02010609060101010101" pitchFamily="49" charset="-122"/>
                        </a:rPr>
                        <a:t>羧酸与胺类之间形成蛋白质的缩聚反应</a:t>
                      </a:r>
                      <a:endParaRPr lang="en-US" altLang="en-US" sz="2400" b="1" dirty="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七、有机反应的类型</a:t>
            </a:r>
          </a:p>
        </p:txBody>
      </p:sp>
      <p:sp>
        <p:nvSpPr>
          <p:cNvPr id="5" name="文本框 4">
            <a:extLst>
              <a:ext uri="{FF2B5EF4-FFF2-40B4-BE49-F238E27FC236}">
                <a16:creationId xmlns:a16="http://schemas.microsoft.com/office/drawing/2014/main" id="{D043C6B6-1DCB-4D75-9E8C-EA63A968AC0A}"/>
              </a:ext>
            </a:extLst>
          </p:cNvPr>
          <p:cNvSpPr txBox="1"/>
          <p:nvPr/>
        </p:nvSpPr>
        <p:spPr>
          <a:xfrm>
            <a:off x="2594152" y="1241808"/>
            <a:ext cx="6888528" cy="347058"/>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AD253FEA-D653-4731-AAD4-F529668699EC}"/>
              </a:ext>
            </a:extLst>
          </p:cNvPr>
          <p:cNvSpPr txBox="1"/>
          <p:nvPr/>
        </p:nvSpPr>
        <p:spPr>
          <a:xfrm>
            <a:off x="2594152" y="1992063"/>
            <a:ext cx="7685473" cy="857302"/>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3F7F595D-4EBA-45E8-B326-84AA3842FD17}"/>
              </a:ext>
            </a:extLst>
          </p:cNvPr>
          <p:cNvSpPr txBox="1"/>
          <p:nvPr/>
        </p:nvSpPr>
        <p:spPr>
          <a:xfrm>
            <a:off x="2594151" y="3387764"/>
            <a:ext cx="7685473" cy="857302"/>
          </a:xfrm>
          <a:prstGeom prst="rect">
            <a:avLst/>
          </a:prstGeom>
          <a:solidFill>
            <a:schemeClr val="bg1"/>
          </a:solidFill>
          <a:ln>
            <a:solidFill>
              <a:schemeClr val="bg2"/>
            </a:solidFill>
          </a:ln>
        </p:spPr>
        <p:txBody>
          <a:bodyPr wrap="square" rtlCol="0">
            <a:spAutoFit/>
          </a:bodyPr>
          <a:lstStyle/>
          <a:p>
            <a:endParaRPr lang="zh-CN" altLang="en-US" dirty="0"/>
          </a:p>
        </p:txBody>
      </p:sp>
    </p:spTree>
    <p:extLst>
      <p:ext uri="{BB962C8B-B14F-4D97-AF65-F5344CB8AC3E}">
        <p14:creationId xmlns:p14="http://schemas.microsoft.com/office/powerpoint/2010/main" val="227978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1806388172"/>
              </p:ext>
            </p:extLst>
          </p:nvPr>
        </p:nvGraphicFramePr>
        <p:xfrm>
          <a:off x="989330" y="1729105"/>
          <a:ext cx="9901555" cy="3025775"/>
        </p:xfrm>
        <a:graphic>
          <a:graphicData uri="http://schemas.openxmlformats.org/drawingml/2006/table">
            <a:tbl>
              <a:tblPr firstRow="1" bandRow="1">
                <a:tableStyleId>{5940675A-B579-460E-94D1-54222C63F5DA}</a:tableStyleId>
              </a:tblPr>
              <a:tblGrid>
                <a:gridCol w="1580515">
                  <a:extLst>
                    <a:ext uri="{9D8B030D-6E8A-4147-A177-3AD203B41FA5}">
                      <a16:colId xmlns:a16="http://schemas.microsoft.com/office/drawing/2014/main" val="20000"/>
                    </a:ext>
                  </a:extLst>
                </a:gridCol>
                <a:gridCol w="8321040">
                  <a:extLst>
                    <a:ext uri="{9D8B030D-6E8A-4147-A177-3AD203B41FA5}">
                      <a16:colId xmlns:a16="http://schemas.microsoft.com/office/drawing/2014/main" val="20001"/>
                    </a:ext>
                  </a:extLst>
                </a:gridCol>
              </a:tblGrid>
              <a:tr h="1238885">
                <a:tc rowSpan="2">
                  <a:txBody>
                    <a:bodyPr/>
                    <a:lstStyle/>
                    <a:p>
                      <a:pPr algn="ctr">
                        <a:buNone/>
                      </a:pPr>
                      <a:r>
                        <a:rPr lang="en-US" sz="2400" b="1">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还原反应</a:t>
                      </a:r>
                      <a:endParaRPr lang="en-US" sz="240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endParaRPr>
                    </a:p>
                    <a:p>
                      <a:pPr algn="ctr">
                        <a:buNone/>
                      </a:pPr>
                      <a:r>
                        <a:rPr lang="en-US" altLang="zh-CN" sz="2400">
                          <a:solidFill>
                            <a:schemeClr val="tx1"/>
                          </a:solidFill>
                          <a:uFillTx/>
                          <a:latin typeface="Times New Roman" panose="02020603050405020304" pitchFamily="18" charset="0"/>
                          <a:ea typeface="黑体" panose="02010609060101010101" pitchFamily="49" charset="-122"/>
                        </a:rPr>
                        <a:t> </a:t>
                      </a:r>
                      <a:endParaRPr lang="en-US" altLang="zh-CN" sz="240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碳碳双键</a:t>
                      </a:r>
                      <a:r>
                        <a:rPr 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a:t>
                      </a: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碳碳三键</a:t>
                      </a:r>
                      <a:r>
                        <a:rPr 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a:t>
                      </a:r>
                      <a:r>
                        <a:rPr lang="zh-CN" alt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苯环、</a:t>
                      </a:r>
                      <a:r>
                        <a:rPr lang="zh-CN" altLang="en-US" sz="2400" b="1"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醛基与</a:t>
                      </a:r>
                      <a:r>
                        <a:rPr lang="en-US" altLang="zh-CN" sz="2400" b="1"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H</a:t>
                      </a:r>
                      <a:r>
                        <a:rPr lang="en-US" altLang="zh-CN" sz="2400" b="1" baseline="-25000"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的加成</a:t>
                      </a:r>
                      <a:r>
                        <a:rPr lang="en-US" sz="2400" b="1"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a:t>
                      </a:r>
                      <a:r>
                        <a:rPr lang="en-US" sz="2400" b="1" dirty="0">
                          <a:solidFill>
                            <a:schemeClr val="tx1"/>
                          </a:solidFill>
                          <a:uFillTx/>
                          <a:latin typeface="宋体" panose="02010600030101010101" pitchFamily="2" charset="-122"/>
                          <a:ea typeface="黑体" panose="02010609060101010101" pitchFamily="49" charset="-122"/>
                          <a:cs typeface="宋体" panose="02010600030101010101" pitchFamily="2" charset="-122"/>
                        </a:rPr>
                        <a:t> </a:t>
                      </a:r>
                      <a:r>
                        <a:rPr lang="zh-CN" altLang="en-US" sz="2400" b="1" dirty="0">
                          <a:solidFill>
                            <a:srgbClr val="C00000"/>
                          </a:solidFill>
                          <a:uFillTx/>
                          <a:latin typeface="宋体" panose="02010600030101010101" pitchFamily="2" charset="-122"/>
                          <a:ea typeface="黑体" panose="02010609060101010101" pitchFamily="49" charset="-122"/>
                          <a:cs typeface="宋体" panose="02010600030101010101" pitchFamily="2" charset="-122"/>
                        </a:rPr>
                        <a:t>注意：催化剂（</a:t>
                      </a:r>
                      <a:r>
                        <a:rPr lang="en-US" altLang="zh-CN" sz="2400" b="1" dirty="0">
                          <a:solidFill>
                            <a:srgbClr val="C00000"/>
                          </a:solidFill>
                          <a:uFillTx/>
                          <a:latin typeface="宋体" panose="02010600030101010101" pitchFamily="2" charset="-122"/>
                          <a:ea typeface="黑体" panose="02010609060101010101" pitchFamily="49" charset="-122"/>
                          <a:cs typeface="宋体" panose="02010600030101010101" pitchFamily="2" charset="-122"/>
                        </a:rPr>
                        <a:t>Ni)</a:t>
                      </a:r>
                      <a:r>
                        <a:rPr lang="zh-CN" altLang="en-US" sz="2400" b="1" dirty="0">
                          <a:solidFill>
                            <a:srgbClr val="C00000"/>
                          </a:solidFill>
                          <a:uFillTx/>
                          <a:latin typeface="宋体" panose="02010600030101010101" pitchFamily="2" charset="-122"/>
                          <a:ea typeface="黑体" panose="02010609060101010101" pitchFamily="49" charset="-122"/>
                          <a:cs typeface="宋体" panose="02010600030101010101" pitchFamily="2" charset="-122"/>
                        </a:rPr>
                        <a:t>、加热</a:t>
                      </a:r>
                      <a:endParaRPr lang="en-US" altLang="en-US" sz="2400" b="1" dirty="0">
                        <a:solidFill>
                          <a:srgbClr val="C00000"/>
                        </a:solidFill>
                        <a:uFillTx/>
                        <a:latin typeface="宋体" panose="02010600030101010101" pitchFamily="2" charset="-122"/>
                        <a:ea typeface="黑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86890">
                <a:tc v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b="1" dirty="0" err="1">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硝基还原为氨基</a:t>
                      </a:r>
                      <a:r>
                        <a:rPr lang="en-US" sz="2400" b="1"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a:t>
                      </a:r>
                      <a:r>
                        <a:rPr lang="en-US" sz="2400" b="1" baseline="-25000"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rPr>
                        <a:t> </a:t>
                      </a:r>
                      <a:endParaRPr lang="en-US" altLang="en-US" sz="2400" b="1" baseline="-25000" dirty="0">
                        <a:solidFill>
                          <a:schemeClr val="tx1"/>
                        </a:solidFill>
                        <a:uFillTx/>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3" name="图片 2"/>
          <p:cNvPicPr/>
          <p:nvPr/>
        </p:nvPicPr>
        <p:blipFill>
          <a:blip r:embed="rId2"/>
          <a:stretch>
            <a:fillRect/>
          </a:stretch>
        </p:blipFill>
        <p:spPr>
          <a:xfrm>
            <a:off x="5549265" y="3374390"/>
            <a:ext cx="3265805" cy="1085215"/>
          </a:xfrm>
          <a:prstGeom prst="rect">
            <a:avLst/>
          </a:prstGeom>
          <a:noFill/>
          <a:ln w="9525">
            <a:noFill/>
          </a:ln>
        </p:spPr>
      </p:pic>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七、有机反应的类型</a:t>
            </a:r>
          </a:p>
        </p:txBody>
      </p:sp>
      <p:sp>
        <p:nvSpPr>
          <p:cNvPr id="5" name="文本框 4">
            <a:extLst>
              <a:ext uri="{FF2B5EF4-FFF2-40B4-BE49-F238E27FC236}">
                <a16:creationId xmlns:a16="http://schemas.microsoft.com/office/drawing/2014/main" id="{003A14D0-8493-4CBA-AAAE-B3AA447C46B7}"/>
              </a:ext>
            </a:extLst>
          </p:cNvPr>
          <p:cNvSpPr txBox="1"/>
          <p:nvPr/>
        </p:nvSpPr>
        <p:spPr>
          <a:xfrm>
            <a:off x="2599050" y="1758601"/>
            <a:ext cx="8176583" cy="1105597"/>
          </a:xfrm>
          <a:prstGeom prst="rect">
            <a:avLst/>
          </a:prstGeom>
          <a:solidFill>
            <a:schemeClr val="bg1"/>
          </a:solidFill>
          <a:ln>
            <a:solidFill>
              <a:schemeClr val="bg2"/>
            </a:solidFill>
          </a:ln>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AD793A3D-5649-4DF5-8243-1B6BB3811FF5}"/>
              </a:ext>
            </a:extLst>
          </p:cNvPr>
          <p:cNvSpPr txBox="1"/>
          <p:nvPr/>
        </p:nvSpPr>
        <p:spPr>
          <a:xfrm>
            <a:off x="2599050" y="3212772"/>
            <a:ext cx="8115653" cy="1418222"/>
          </a:xfrm>
          <a:prstGeom prst="rect">
            <a:avLst/>
          </a:prstGeom>
          <a:solidFill>
            <a:schemeClr val="bg1"/>
          </a:solidFill>
          <a:ln>
            <a:solidFill>
              <a:schemeClr val="bg2"/>
            </a:solidFill>
          </a:ln>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1474" y="761457"/>
            <a:ext cx="11076375" cy="61161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400" b="1"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400" b="1"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某有机物结构简式如下，则此有机物可发生的反应类型有   </a:t>
            </a:r>
            <a:r>
              <a:rPr lang="en-US" altLang="zh-CN" sz="2400" b="1"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746" y="1578893"/>
            <a:ext cx="5032287" cy="162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760730" y="3406226"/>
            <a:ext cx="10735386" cy="1605280"/>
          </a:xfrm>
          <a:prstGeom prst="rect">
            <a:avLst/>
          </a:prstGeom>
        </p:spPr>
        <p:txBody>
          <a:bodyPr wrap="square" lIns="121898" tIns="60948" rIns="121898" bIns="60948">
            <a:spAutoFit/>
          </a:bodyPr>
          <a:lstStyle/>
          <a:p>
            <a:pPr algn="just" defTabSz="914400">
              <a:lnSpc>
                <a:spcPts val="3860"/>
              </a:lnSpc>
              <a:spcBef>
                <a:spcPts val="0"/>
              </a:spcBef>
              <a:spcAft>
                <a:spcPts val="0"/>
              </a:spcAft>
              <a:tabLst>
                <a:tab pos="2070735" algn="l"/>
              </a:tabLst>
            </a:pP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①</a:t>
            </a:r>
            <a:r>
              <a:rPr lang="zh-CN"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取代反应　     </a:t>
            </a: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②</a:t>
            </a:r>
            <a:r>
              <a:rPr lang="zh-CN"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加成反应　       </a:t>
            </a: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③</a:t>
            </a:r>
            <a:r>
              <a:rPr lang="zh-CN"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消去反应　     </a:t>
            </a: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④</a:t>
            </a:r>
            <a:r>
              <a:rPr lang="zh-CN"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酯化反应　</a:t>
            </a:r>
          </a:p>
          <a:p>
            <a:pPr algn="just" defTabSz="914400">
              <a:lnSpc>
                <a:spcPts val="3860"/>
              </a:lnSpc>
              <a:spcBef>
                <a:spcPts val="0"/>
              </a:spcBef>
              <a:spcAft>
                <a:spcPts val="0"/>
              </a:spcAft>
              <a:tabLst>
                <a:tab pos="2070735" algn="l"/>
              </a:tabLst>
            </a:pP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⑤</a:t>
            </a:r>
            <a:r>
              <a:rPr lang="zh-CN"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水解反应　     </a:t>
            </a: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⑥</a:t>
            </a:r>
            <a:r>
              <a:rPr lang="zh-CN"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氧化反应　       </a:t>
            </a: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⑦</a:t>
            </a:r>
            <a:r>
              <a:rPr lang="zh-CN"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中和反应</a:t>
            </a:r>
            <a:endParaRPr lang="zh-CN" altLang="zh-CN" sz="2400" b="1" kern="100" dirty="0">
              <a:latin typeface="宋体" panose="02010600030101010101" pitchFamily="2" charset="-122"/>
              <a:ea typeface="宋体" panose="02010600030101010101" pitchFamily="2" charset="-122"/>
              <a:cs typeface="Courier New" panose="02070309020205020404" pitchFamily="49" charset="0"/>
            </a:endParaRPr>
          </a:p>
          <a:p>
            <a:pPr algn="just" defTabSz="914400">
              <a:lnSpc>
                <a:spcPts val="3860"/>
              </a:lnSpc>
              <a:spcBef>
                <a:spcPts val="0"/>
              </a:spcBef>
              <a:spcAft>
                <a:spcPts val="0"/>
              </a:spcAft>
              <a:tabLst>
                <a:tab pos="2070735" algn="l"/>
              </a:tabLst>
            </a:pPr>
            <a:r>
              <a:rPr lang="en-US" altLang="zh-CN" sz="2400" b="1" kern="100" dirty="0">
                <a:latin typeface="Times New Roman" panose="02020603050405020304" pitchFamily="18" charset="0"/>
                <a:ea typeface="微软雅黑" panose="020B0503020204020204" pitchFamily="34" charset="-122"/>
                <a:cs typeface="Courier New" panose="02070309020205020404" pitchFamily="49" charset="0"/>
              </a:rPr>
              <a:t>  A.</a:t>
            </a: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①②③⑤⑥</a:t>
            </a:r>
            <a:r>
              <a:rPr lang="en-US" altLang="zh-CN" sz="2400" b="1" kern="100" dirty="0">
                <a:latin typeface="Times New Roman" panose="02020603050405020304" pitchFamily="18" charset="0"/>
                <a:ea typeface="微软雅黑" panose="020B0503020204020204" pitchFamily="34" charset="-122"/>
                <a:cs typeface="Courier New" panose="02070309020205020404" pitchFamily="49" charset="0"/>
              </a:rPr>
              <a:t>     B.</a:t>
            </a: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②③④⑤⑥	 </a:t>
            </a:r>
            <a:r>
              <a:rPr lang="en-US" altLang="zh-CN" sz="2400" b="1" kern="100" dirty="0">
                <a:latin typeface="Times New Roman" panose="02020603050405020304" pitchFamily="18" charset="0"/>
                <a:ea typeface="微软雅黑" panose="020B0503020204020204" pitchFamily="34" charset="-122"/>
                <a:cs typeface="Courier New" panose="02070309020205020404" pitchFamily="49" charset="0"/>
              </a:rPr>
              <a:t>  C.</a:t>
            </a: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①②③④⑤⑥</a:t>
            </a:r>
            <a:r>
              <a:rPr lang="en-US" altLang="zh-CN" sz="2400" b="1" kern="100" dirty="0">
                <a:latin typeface="Times New Roman" panose="02020603050405020304" pitchFamily="18" charset="0"/>
                <a:ea typeface="微软雅黑" panose="020B0503020204020204" pitchFamily="34" charset="-122"/>
                <a:cs typeface="Courier New" panose="02070309020205020404" pitchFamily="49" charset="0"/>
              </a:rPr>
              <a:t>       D.</a:t>
            </a:r>
            <a:r>
              <a:rPr lang="en-US" altLang="zh-CN" sz="2400" b="1" kern="100" dirty="0">
                <a:latin typeface="宋体" panose="02010600030101010101" pitchFamily="2" charset="-122"/>
                <a:ea typeface="微软雅黑" panose="020B0503020204020204" pitchFamily="34" charset="-122"/>
                <a:cs typeface="Times New Roman" panose="02020603050405020304" pitchFamily="18" charset="0"/>
              </a:rPr>
              <a:t>①②③④⑤⑥⑦</a:t>
            </a:r>
            <a:endParaRPr lang="zh-CN" altLang="zh-CN" sz="2400" b="1"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2" name="文本框 1"/>
          <p:cNvSpPr txBox="1"/>
          <p:nvPr/>
        </p:nvSpPr>
        <p:spPr>
          <a:xfrm>
            <a:off x="9165772" y="911410"/>
            <a:ext cx="2171428" cy="461665"/>
          </a:xfrm>
          <a:prstGeom prst="rect">
            <a:avLst/>
          </a:prstGeom>
          <a:noFill/>
        </p:spPr>
        <p:txBody>
          <a:bodyPr wrap="square" rtlCol="0">
            <a:spAutoFit/>
          </a:bodyPr>
          <a:lstStyle/>
          <a:p>
            <a:r>
              <a:rPr lang="en-US" altLang="zh-CN" sz="2400" b="1" dirty="0">
                <a:solidFill>
                  <a:srgbClr val="FF0000"/>
                </a:solidFill>
              </a:rPr>
              <a:t>D</a:t>
            </a:r>
          </a:p>
        </p:txBody>
      </p:sp>
      <p:sp>
        <p:nvSpPr>
          <p:cNvPr id="4" name="椭圆 3"/>
          <p:cNvSpPr/>
          <p:nvPr/>
        </p:nvSpPr>
        <p:spPr>
          <a:xfrm>
            <a:off x="2861944" y="2230081"/>
            <a:ext cx="1478915" cy="556260"/>
          </a:xfrm>
          <a:prstGeom prst="ellipse">
            <a:avLst/>
          </a:prstGeom>
          <a:noFill/>
          <a:ln w="76200" cap="flat" cmpd="sng">
            <a:solidFill>
              <a:srgbClr val="FF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6" name="椭圆 5"/>
          <p:cNvSpPr/>
          <p:nvPr/>
        </p:nvSpPr>
        <p:spPr>
          <a:xfrm>
            <a:off x="4578713" y="1511857"/>
            <a:ext cx="1132840" cy="556260"/>
          </a:xfrm>
          <a:prstGeom prst="ellipse">
            <a:avLst/>
          </a:prstGeom>
          <a:noFill/>
          <a:ln w="76200" cap="flat" cmpd="sng">
            <a:solidFill>
              <a:srgbClr val="FF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 name="椭圆 6"/>
          <p:cNvSpPr/>
          <p:nvPr/>
        </p:nvSpPr>
        <p:spPr>
          <a:xfrm>
            <a:off x="5935141" y="2689375"/>
            <a:ext cx="895985" cy="556260"/>
          </a:xfrm>
          <a:prstGeom prst="ellipse">
            <a:avLst/>
          </a:prstGeom>
          <a:noFill/>
          <a:ln w="76200" cap="flat" cmpd="sng">
            <a:solidFill>
              <a:srgbClr val="FF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 name="椭圆 7"/>
          <p:cNvSpPr/>
          <p:nvPr/>
        </p:nvSpPr>
        <p:spPr>
          <a:xfrm>
            <a:off x="7077211" y="2012292"/>
            <a:ext cx="1334135" cy="807720"/>
          </a:xfrm>
          <a:prstGeom prst="ellipse">
            <a:avLst/>
          </a:prstGeom>
          <a:noFill/>
          <a:ln w="76200" cap="flat" cmpd="sng">
            <a:solidFill>
              <a:srgbClr val="FF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9" name="矩形 8"/>
          <p:cNvSpPr/>
          <p:nvPr/>
        </p:nvSpPr>
        <p:spPr>
          <a:xfrm>
            <a:off x="154303" y="5444303"/>
            <a:ext cx="12070715" cy="485710"/>
          </a:xfrm>
          <a:prstGeom prst="rect">
            <a:avLst/>
          </a:prstGeom>
        </p:spPr>
        <p:txBody>
          <a:bodyPr wrap="square">
            <a:spAutoFit/>
          </a:bodyPr>
          <a:lstStyle/>
          <a:p>
            <a:pPr algn="just">
              <a:lnSpc>
                <a:spcPts val="3280"/>
              </a:lnSpc>
              <a:spcBef>
                <a:spcPts val="0"/>
              </a:spcBef>
              <a:spcAft>
                <a:spcPts val="0"/>
              </a:spcAft>
              <a:tabLst>
                <a:tab pos="2070735" algn="l"/>
              </a:tabLst>
            </a:pPr>
            <a:r>
              <a:rPr lang="zh-CN" altLang="zh-CN" sz="2400" b="1" kern="100" dirty="0">
                <a:solidFill>
                  <a:schemeClr val="tx1"/>
                </a:solidFill>
                <a:latin typeface="黑体" panose="02010609060101010101" charset="-122"/>
                <a:ea typeface="黑体" panose="02010609060101010101" charset="-122"/>
                <a:cs typeface="黑体" panose="02010609060101010101" charset="-122"/>
              </a:rPr>
              <a:t>追问：</a:t>
            </a:r>
            <a:r>
              <a:rPr lang="en-US" altLang="zh-CN" sz="2400" b="1" kern="100" dirty="0">
                <a:solidFill>
                  <a:schemeClr val="tx1"/>
                </a:solidFill>
                <a:ea typeface="黑体" panose="02010609060101010101" charset="-122"/>
                <a:cs typeface="Times New Roman" panose="02020603050405020304" pitchFamily="18" charset="0"/>
              </a:rPr>
              <a:t>1mol</a:t>
            </a:r>
            <a:r>
              <a:rPr lang="zh-CN" altLang="en-US" sz="2400" b="1" kern="100" dirty="0">
                <a:solidFill>
                  <a:schemeClr val="tx1"/>
                </a:solidFill>
                <a:latin typeface="黑体" panose="02010609060101010101" charset="-122"/>
                <a:ea typeface="黑体" panose="02010609060101010101" charset="-122"/>
                <a:cs typeface="黑体" panose="02010609060101010101" charset="-122"/>
              </a:rPr>
              <a:t>的该有机物分别消耗</a:t>
            </a:r>
            <a:r>
              <a:rPr lang="en-US" altLang="zh-CN" sz="2400" b="1" kern="100" dirty="0">
                <a:solidFill>
                  <a:schemeClr val="tx1"/>
                </a:solidFill>
                <a:ea typeface="黑体" panose="02010609060101010101" charset="-122"/>
                <a:cs typeface="Times New Roman" panose="02020603050405020304" pitchFamily="18" charset="0"/>
              </a:rPr>
              <a:t>Na</a:t>
            </a:r>
            <a:r>
              <a:rPr lang="zh-CN" altLang="en-US" sz="2400" b="1" kern="100" dirty="0">
                <a:solidFill>
                  <a:schemeClr val="tx1"/>
                </a:solidFill>
                <a:ea typeface="黑体" panose="02010609060101010101" charset="-122"/>
                <a:cs typeface="Times New Roman" panose="02020603050405020304" pitchFamily="18" charset="0"/>
              </a:rPr>
              <a:t>、</a:t>
            </a:r>
            <a:r>
              <a:rPr lang="en-US" altLang="zh-CN" sz="2400" b="1" kern="100" dirty="0">
                <a:solidFill>
                  <a:schemeClr val="tx1"/>
                </a:solidFill>
                <a:ea typeface="黑体" panose="02010609060101010101" charset="-122"/>
                <a:cs typeface="Times New Roman" panose="02020603050405020304" pitchFamily="18" charset="0"/>
              </a:rPr>
              <a:t> </a:t>
            </a:r>
            <a:r>
              <a:rPr lang="en-US" altLang="zh-CN" sz="2400" b="1" kern="100" dirty="0">
                <a:ea typeface="黑体" panose="02010609060101010101" charset="-122"/>
                <a:cs typeface="Times New Roman" panose="02020603050405020304" pitchFamily="18" charset="0"/>
                <a:sym typeface="+mn-ea"/>
              </a:rPr>
              <a:t>NaOH</a:t>
            </a:r>
            <a:r>
              <a:rPr lang="zh-CN" altLang="en-US" sz="2400" b="1" kern="100" dirty="0">
                <a:ea typeface="黑体" panose="02010609060101010101" charset="-122"/>
                <a:cs typeface="Times New Roman" panose="02020603050405020304" pitchFamily="18" charset="0"/>
                <a:sym typeface="+mn-ea"/>
              </a:rPr>
              <a:t>、</a:t>
            </a:r>
            <a:r>
              <a:rPr lang="en-US" altLang="zh-CN" sz="2400" b="1" kern="100" dirty="0">
                <a:ea typeface="黑体" panose="02010609060101010101" charset="-122"/>
                <a:cs typeface="Times New Roman" panose="02020603050405020304" pitchFamily="18" charset="0"/>
                <a:sym typeface="+mn-ea"/>
              </a:rPr>
              <a:t> Na</a:t>
            </a:r>
            <a:r>
              <a:rPr lang="en-US" altLang="zh-CN" sz="2400" b="1" kern="100" baseline="-25000" dirty="0">
                <a:solidFill>
                  <a:schemeClr val="tx1"/>
                </a:solidFill>
                <a:uFillTx/>
                <a:ea typeface="黑体" panose="02010609060101010101" charset="-122"/>
                <a:cs typeface="Times New Roman" panose="02020603050405020304" pitchFamily="18" charset="0"/>
                <a:sym typeface="+mn-ea"/>
              </a:rPr>
              <a:t>2</a:t>
            </a:r>
            <a:r>
              <a:rPr lang="en-US" altLang="zh-CN" sz="2400" b="1" kern="100" dirty="0">
                <a:ea typeface="黑体" panose="02010609060101010101" charset="-122"/>
                <a:cs typeface="Times New Roman" panose="02020603050405020304" pitchFamily="18" charset="0"/>
                <a:sym typeface="+mn-ea"/>
              </a:rPr>
              <a:t>CO</a:t>
            </a:r>
            <a:r>
              <a:rPr lang="en-US" altLang="zh-CN" sz="2400" b="1" kern="100" baseline="-25000" dirty="0">
                <a:solidFill>
                  <a:schemeClr val="tx1"/>
                </a:solidFill>
                <a:uFillTx/>
                <a:ea typeface="黑体" panose="02010609060101010101" charset="-122"/>
                <a:cs typeface="Times New Roman" panose="02020603050405020304" pitchFamily="18" charset="0"/>
                <a:sym typeface="+mn-ea"/>
              </a:rPr>
              <a:t>3</a:t>
            </a:r>
            <a:r>
              <a:rPr lang="en-US" altLang="zh-CN" sz="2400" b="1" kern="100" dirty="0">
                <a:ea typeface="黑体" panose="02010609060101010101" charset="-122"/>
                <a:cs typeface="Times New Roman" panose="02020603050405020304" pitchFamily="18" charset="0"/>
                <a:sym typeface="+mn-ea"/>
              </a:rPr>
              <a:t> </a:t>
            </a:r>
            <a:r>
              <a:rPr lang="zh-CN" altLang="en-US" sz="2400" b="1" kern="100" dirty="0">
                <a:ea typeface="黑体" panose="02010609060101010101" charset="-122"/>
                <a:cs typeface="Times New Roman" panose="02020603050405020304" pitchFamily="18" charset="0"/>
                <a:sym typeface="+mn-ea"/>
              </a:rPr>
              <a:t>、</a:t>
            </a:r>
            <a:r>
              <a:rPr lang="en-US" altLang="zh-CN" sz="2400" b="1" kern="100" dirty="0">
                <a:ea typeface="黑体" panose="02010609060101010101" charset="-122"/>
                <a:cs typeface="Times New Roman" panose="02020603050405020304" pitchFamily="18" charset="0"/>
                <a:sym typeface="+mn-ea"/>
              </a:rPr>
              <a:t> NaHCO</a:t>
            </a:r>
            <a:r>
              <a:rPr lang="en-US" altLang="zh-CN" sz="2400" b="1" kern="100" baseline="-25000" dirty="0">
                <a:solidFill>
                  <a:schemeClr val="tx1"/>
                </a:solidFill>
                <a:uFillTx/>
                <a:ea typeface="黑体" panose="02010609060101010101" charset="-122"/>
                <a:cs typeface="Times New Roman" panose="02020603050405020304" pitchFamily="18" charset="0"/>
                <a:sym typeface="+mn-ea"/>
              </a:rPr>
              <a:t>3 </a:t>
            </a:r>
            <a:r>
              <a:rPr lang="zh-CN" altLang="en-US" sz="2400" b="1" kern="100" dirty="0">
                <a:ea typeface="黑体" panose="02010609060101010101" charset="-122"/>
                <a:cs typeface="Times New Roman" panose="02020603050405020304" pitchFamily="18" charset="0"/>
                <a:sym typeface="+mn-ea"/>
              </a:rPr>
              <a:t>物质的量各自多少？</a:t>
            </a:r>
            <a:r>
              <a:rPr lang="en-US" altLang="zh-CN" sz="2400" b="1" kern="100" dirty="0">
                <a:solidFill>
                  <a:schemeClr val="tx1"/>
                </a:solidFill>
                <a:ea typeface="黑体" panose="02010609060101010101"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0.70"/>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strVal val="#ppt_w*0.70"/>
                                          </p:val>
                                        </p:tav>
                                        <p:tav tm="100000">
                                          <p:val>
                                            <p:strVal val="#ppt_w"/>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xEl>
                                              <p:pRg st="0" end="0"/>
                                            </p:txEl>
                                          </p:spTgt>
                                        </p:tgtEl>
                                        <p:attrNameLst>
                                          <p:attrName>style.visibility</p:attrName>
                                        </p:attrNameLst>
                                      </p:cBhvr>
                                      <p:to>
                                        <p:strVal val="visible"/>
                                      </p:to>
                                    </p:set>
                                    <p:animEffect transition="in" filter="blinds(horizontal)">
                                      <p:cBhvr>
                                        <p:cTn id="4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765978" y="4142969"/>
            <a:ext cx="11392669" cy="2569845"/>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defTabSz="1218565">
              <a:lnSpc>
                <a:spcPts val="3820"/>
              </a:lnSpc>
              <a:spcBef>
                <a:spcPts val="0"/>
              </a:spcBef>
              <a:spcAft>
                <a:spcPts val="0"/>
              </a:spcAft>
              <a:tabLst>
                <a:tab pos="2070735" algn="l"/>
              </a:tabLst>
            </a:pPr>
            <a:r>
              <a:rPr lang="en-US" altLang="zh-CN" sz="2600" b="1" kern="100" dirty="0">
                <a:latin typeface="Times New Roman" panose="02020603050405020304" pitchFamily="18" charset="0"/>
                <a:ea typeface="微软雅黑" panose="020B0503020204020204" pitchFamily="34" charset="-122"/>
                <a:cs typeface="Courier New" panose="02070309020205020404" pitchFamily="49" charset="0"/>
              </a:rPr>
              <a:t>A.B</a:t>
            </a:r>
            <a:r>
              <a:rPr lang="zh-CN" altLang="zh-CN" sz="2600" b="1" kern="100" dirty="0">
                <a:latin typeface="Times New Roman" panose="02020603050405020304" pitchFamily="18" charset="0"/>
                <a:ea typeface="微软雅黑" panose="020B0503020204020204" pitchFamily="34" charset="-122"/>
                <a:cs typeface="Times New Roman" panose="02020603050405020304" pitchFamily="18" charset="0"/>
              </a:rPr>
              <a:t>中含有的官能团有溴原子、碳碳双键</a:t>
            </a:r>
          </a:p>
          <a:p>
            <a:pPr algn="just" defTabSz="1218565">
              <a:lnSpc>
                <a:spcPts val="3820"/>
              </a:lnSpc>
              <a:spcBef>
                <a:spcPts val="0"/>
              </a:spcBef>
              <a:spcAft>
                <a:spcPts val="0"/>
              </a:spcAft>
              <a:tabLst>
                <a:tab pos="2070735" algn="l"/>
              </a:tabLst>
            </a:pPr>
            <a:r>
              <a:rPr lang="en-US" altLang="zh-CN" sz="2600" b="1" kern="100" dirty="0">
                <a:latin typeface="Times New Roman" panose="02020603050405020304" pitchFamily="18" charset="0"/>
                <a:ea typeface="微软雅黑" panose="020B0503020204020204" pitchFamily="34" charset="-122"/>
                <a:cs typeface="Courier New" panose="02070309020205020404" pitchFamily="49" charset="0"/>
              </a:rPr>
              <a:t>B.A</a:t>
            </a:r>
            <a:r>
              <a:rPr lang="zh-CN" altLang="zh-CN" sz="2600" b="1" kern="100" dirty="0">
                <a:latin typeface="Times New Roman" panose="02020603050405020304" pitchFamily="18" charset="0"/>
                <a:ea typeface="微软雅黑" panose="020B0503020204020204" pitchFamily="34" charset="-122"/>
                <a:cs typeface="Times New Roman" panose="02020603050405020304" pitchFamily="18" charset="0"/>
              </a:rPr>
              <a:t>的结构简式是</a:t>
            </a:r>
            <a:r>
              <a:rPr lang="en-US" altLang="zh-CN" sz="2600" b="1" kern="100" dirty="0">
                <a:latin typeface="Times New Roman" panose="02020603050405020304" pitchFamily="18" charset="0"/>
                <a:ea typeface="微软雅黑" panose="020B0503020204020204" pitchFamily="34" charset="-122"/>
                <a:cs typeface="Courier New" panose="02070309020205020404" pitchFamily="49" charset="0"/>
              </a:rPr>
              <a:t>CH</a:t>
            </a:r>
            <a:r>
              <a:rPr lang="en-US" altLang="zh-CN" sz="2600" b="1" kern="100" baseline="-25000" dirty="0">
                <a:latin typeface="Times New Roman" panose="02020603050405020304" pitchFamily="18" charset="0"/>
                <a:ea typeface="微软雅黑" panose="020B0503020204020204" pitchFamily="34" charset="-122"/>
                <a:cs typeface="Courier New" panose="02070309020205020404" pitchFamily="49" charset="0"/>
              </a:rPr>
              <a:t>2</a:t>
            </a:r>
            <a:r>
              <a:rPr lang="en-US" altLang="zh-CN" sz="2600" b="1" kern="100" spc="-80" dirty="0">
                <a:latin typeface="Times New Roman" panose="02020603050405020304" pitchFamily="18" charset="0"/>
                <a:ea typeface="微软雅黑" panose="020B0503020204020204" pitchFamily="34" charset="-122"/>
                <a:cs typeface="Courier New" panose="02070309020205020404" pitchFamily="49" charset="0"/>
              </a:rPr>
              <a:t>=</a:t>
            </a:r>
            <a:r>
              <a:rPr lang="en-US" altLang="zh-CN" sz="2600" b="1" kern="100" dirty="0">
                <a:latin typeface="Times New Roman" panose="02020603050405020304" pitchFamily="18" charset="0"/>
                <a:ea typeface="微软雅黑" panose="020B0503020204020204" pitchFamily="34" charset="-122"/>
                <a:cs typeface="Courier New" panose="02070309020205020404" pitchFamily="49" charset="0"/>
              </a:rPr>
              <a:t>=CHCH</a:t>
            </a:r>
            <a:r>
              <a:rPr lang="en-US" altLang="zh-CN" sz="2600" b="1" kern="100" baseline="-25000" dirty="0">
                <a:latin typeface="Times New Roman" panose="02020603050405020304" pitchFamily="18" charset="0"/>
                <a:ea typeface="微软雅黑" panose="020B0503020204020204" pitchFamily="34" charset="-122"/>
                <a:cs typeface="Courier New" panose="02070309020205020404" pitchFamily="49" charset="0"/>
              </a:rPr>
              <a:t>2</a:t>
            </a:r>
            <a:r>
              <a:rPr lang="en-US" altLang="zh-CN" sz="2600" b="1" kern="100" dirty="0">
                <a:latin typeface="Times New Roman" panose="02020603050405020304" pitchFamily="18" charset="0"/>
                <a:ea typeface="微软雅黑" panose="020B0503020204020204" pitchFamily="34" charset="-122"/>
                <a:cs typeface="Courier New" panose="02070309020205020404" pitchFamily="49" charset="0"/>
              </a:rPr>
              <a:t>CH</a:t>
            </a:r>
            <a:r>
              <a:rPr lang="en-US" altLang="zh-CN" sz="2600" b="1" kern="100" baseline="-25000" dirty="0">
                <a:latin typeface="Times New Roman" panose="02020603050405020304" pitchFamily="18" charset="0"/>
                <a:ea typeface="微软雅黑" panose="020B0503020204020204" pitchFamily="34" charset="-122"/>
                <a:cs typeface="Courier New" panose="02070309020205020404" pitchFamily="49" charset="0"/>
              </a:rPr>
              <a:t>3</a:t>
            </a:r>
            <a:endParaRPr lang="zh-CN" altLang="zh-CN" sz="2600" b="1" kern="100" dirty="0">
              <a:latin typeface="宋体" panose="02010600030101010101" pitchFamily="2" charset="-122"/>
              <a:ea typeface="宋体" panose="02010600030101010101" pitchFamily="2" charset="-122"/>
              <a:cs typeface="Courier New" panose="02070309020205020404" pitchFamily="49" charset="0"/>
            </a:endParaRPr>
          </a:p>
          <a:p>
            <a:pPr algn="just" defTabSz="1218565">
              <a:lnSpc>
                <a:spcPts val="3820"/>
              </a:lnSpc>
              <a:spcBef>
                <a:spcPts val="0"/>
              </a:spcBef>
              <a:spcAft>
                <a:spcPts val="0"/>
              </a:spcAft>
              <a:tabLst>
                <a:tab pos="2070735" algn="l"/>
              </a:tabLst>
            </a:pPr>
            <a:r>
              <a:rPr lang="en-US" altLang="zh-CN" sz="2600" b="1" kern="100" dirty="0">
                <a:latin typeface="Times New Roman" panose="02020603050405020304" pitchFamily="18" charset="0"/>
                <a:ea typeface="微软雅黑" panose="020B0503020204020204" pitchFamily="34" charset="-122"/>
                <a:cs typeface="Courier New" panose="02070309020205020404" pitchFamily="49" charset="0"/>
              </a:rPr>
              <a:t>C.</a:t>
            </a:r>
            <a:r>
              <a:rPr lang="zh-CN" altLang="zh-CN" sz="2600" b="1" kern="100" dirty="0">
                <a:latin typeface="Times New Roman" panose="02020603050405020304" pitchFamily="18" charset="0"/>
                <a:ea typeface="微软雅黑" panose="020B0503020204020204" pitchFamily="34" charset="-122"/>
                <a:cs typeface="Times New Roman" panose="02020603050405020304" pitchFamily="18" charset="0"/>
              </a:rPr>
              <a:t>该有机烯醚不能发生加聚反应</a:t>
            </a:r>
          </a:p>
          <a:p>
            <a:pPr algn="just" defTabSz="1218565">
              <a:lnSpc>
                <a:spcPts val="3820"/>
              </a:lnSpc>
              <a:spcBef>
                <a:spcPts val="0"/>
              </a:spcBef>
              <a:spcAft>
                <a:spcPts val="0"/>
              </a:spcAft>
              <a:tabLst>
                <a:tab pos="2070735" algn="l"/>
              </a:tabLst>
            </a:pPr>
            <a:r>
              <a:rPr lang="en-US" altLang="zh-CN" sz="2600" b="1" kern="100" dirty="0">
                <a:latin typeface="Times New Roman" panose="02020603050405020304" pitchFamily="18" charset="0"/>
                <a:ea typeface="微软雅黑" panose="020B0503020204020204" pitchFamily="34" charset="-122"/>
                <a:cs typeface="Courier New" panose="02070309020205020404" pitchFamily="49" charset="0"/>
                <a:sym typeface="+mn-ea"/>
              </a:rPr>
              <a:t>D.</a:t>
            </a:r>
            <a:r>
              <a:rPr lang="en-US" altLang="zh-CN" sz="2600" b="1" kern="100" dirty="0">
                <a:latin typeface="宋体" panose="02010600030101010101" pitchFamily="2" charset="-122"/>
                <a:ea typeface="微软雅黑" panose="020B0503020204020204" pitchFamily="34" charset="-122"/>
                <a:cs typeface="Times New Roman" panose="02020603050405020304" pitchFamily="18" charset="0"/>
                <a:sym typeface="+mn-ea"/>
              </a:rPr>
              <a:t>①②③</a:t>
            </a:r>
            <a:r>
              <a:rPr lang="zh-CN" altLang="zh-CN" sz="2600" b="1" kern="100" dirty="0">
                <a:latin typeface="Times New Roman" panose="02020603050405020304" pitchFamily="18" charset="0"/>
                <a:ea typeface="微软雅黑" panose="020B0503020204020204" pitchFamily="34" charset="-122"/>
                <a:cs typeface="Times New Roman" panose="02020603050405020304" pitchFamily="18" charset="0"/>
                <a:sym typeface="+mn-ea"/>
              </a:rPr>
              <a:t>的反应类型分别为加成反应、取代反应、消去反应</a:t>
            </a:r>
            <a:endParaRPr lang="zh-CN" altLang="zh-CN" sz="2600" b="1" kern="100" dirty="0">
              <a:effectLst/>
              <a:latin typeface="宋体" panose="02010600030101010101" pitchFamily="2" charset="-122"/>
              <a:ea typeface="宋体" panose="02010600030101010101" pitchFamily="2" charset="-122"/>
              <a:cs typeface="Courier New" panose="02070309020205020404" pitchFamily="49" charset="0"/>
            </a:endParaRPr>
          </a:p>
          <a:p>
            <a:pPr algn="just" defTabSz="1218565">
              <a:lnSpc>
                <a:spcPts val="3820"/>
              </a:lnSpc>
              <a:spcBef>
                <a:spcPts val="0"/>
              </a:spcBef>
              <a:spcAft>
                <a:spcPts val="0"/>
              </a:spcAft>
              <a:tabLst>
                <a:tab pos="2070735" algn="l"/>
              </a:tabLst>
            </a:pPr>
            <a:endParaRPr lang="zh-CN" altLang="zh-CN" sz="26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46" name="矩形 45"/>
          <p:cNvSpPr/>
          <p:nvPr/>
        </p:nvSpPr>
        <p:spPr>
          <a:xfrm>
            <a:off x="473710" y="1089025"/>
            <a:ext cx="11314430" cy="1847661"/>
          </a:xfrm>
          <a:prstGeom prst="rect">
            <a:avLst/>
          </a:prstGeom>
        </p:spPr>
        <p:txBody>
          <a:bodyPr wrap="square" lIns="121898" tIns="60948" rIns="121898" bIns="60948">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ts val="0"/>
              </a:spcAft>
              <a:tabLst>
                <a:tab pos="2070735" algn="l"/>
              </a:tabLst>
            </a:pPr>
            <a:r>
              <a:rPr lang="en-US" altLang="zh-CN" sz="2600" kern="100" dirty="0">
                <a:latin typeface="Times New Roman" panose="02020603050405020304" pitchFamily="18" charset="0"/>
                <a:ea typeface="微软雅黑" panose="020B0503020204020204" pitchFamily="34" charset="-122"/>
                <a:cs typeface="Courier New" panose="02070309020205020404" pitchFamily="49" charset="0"/>
              </a:rPr>
              <a:t>2.              </a:t>
            </a:r>
            <a:r>
              <a:rPr lang="zh-CN" altLang="zh-CN" sz="2600" b="1" kern="100" dirty="0">
                <a:latin typeface="Times New Roman" panose="02020603050405020304" pitchFamily="18" charset="0"/>
                <a:ea typeface="微软雅黑" panose="020B0503020204020204" pitchFamily="34" charset="-122"/>
                <a:cs typeface="Times New Roman" panose="02020603050405020304" pitchFamily="18" charset="0"/>
              </a:rPr>
              <a:t>是一种有机烯醚，可由链烃</a:t>
            </a:r>
            <a:r>
              <a:rPr lang="en-US" altLang="zh-CN" sz="2600" b="1" kern="100" dirty="0">
                <a:latin typeface="Times New Roman" panose="02020603050405020304" pitchFamily="18" charset="0"/>
                <a:ea typeface="微软雅黑" panose="020B0503020204020204" pitchFamily="34" charset="-122"/>
                <a:cs typeface="Courier New" panose="02070309020205020404" pitchFamily="49" charset="0"/>
              </a:rPr>
              <a:t>A</a:t>
            </a:r>
            <a:r>
              <a:rPr lang="zh-CN" altLang="zh-CN" sz="2600" b="1" kern="100" dirty="0">
                <a:latin typeface="Times New Roman" panose="02020603050405020304" pitchFamily="18" charset="0"/>
                <a:ea typeface="微软雅黑" panose="020B0503020204020204" pitchFamily="34" charset="-122"/>
                <a:cs typeface="Times New Roman" panose="02020603050405020304" pitchFamily="18" charset="0"/>
              </a:rPr>
              <a:t>通过下列路线制得，下列说法正确的是                                                                                                        </a:t>
            </a:r>
            <a:r>
              <a:rPr lang="zh-CN" altLang="zh-CN" sz="2600" kern="100" dirty="0">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zh-CN" altLang="zh-CN" sz="2600" kern="100" dirty="0">
              <a:effectLst/>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070735" algn="l"/>
              </a:tabLst>
            </a:pPr>
            <a:r>
              <a:rPr lang="zh-CN" altLang="zh-CN" sz="26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pic>
        <p:nvPicPr>
          <p:cNvPr id="111632" name="Picture 16" descr="B2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705" y="2385695"/>
            <a:ext cx="8750300" cy="141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31" name="Picture 15" descr="B2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460" y="1036031"/>
            <a:ext cx="845772" cy="8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874250" y="1802993"/>
            <a:ext cx="1304290" cy="461665"/>
          </a:xfrm>
          <a:prstGeom prst="rect">
            <a:avLst/>
          </a:prstGeom>
          <a:noFill/>
        </p:spPr>
        <p:txBody>
          <a:bodyPr wrap="square" rtlCol="0">
            <a:spAutoFit/>
          </a:bodyPr>
          <a:lstStyle/>
          <a:p>
            <a:r>
              <a:rPr lang="en-US" altLang="zh-CN" sz="2400" dirty="0">
                <a:solidFill>
                  <a:srgbClr val="FF0000"/>
                </a:solidFill>
              </a:rPr>
              <a:t>A</a:t>
            </a:r>
          </a:p>
        </p:txBody>
      </p:sp>
      <p:sp>
        <p:nvSpPr>
          <p:cNvPr id="4" name="文本框 3"/>
          <p:cNvSpPr txBox="1"/>
          <p:nvPr/>
        </p:nvSpPr>
        <p:spPr>
          <a:xfrm>
            <a:off x="5201285" y="2211070"/>
            <a:ext cx="3495040" cy="529590"/>
          </a:xfrm>
          <a:prstGeom prst="rect">
            <a:avLst/>
          </a:prstGeom>
          <a:noFill/>
        </p:spPr>
        <p:txBody>
          <a:bodyPr wrap="none" rtlCol="0" anchor="t">
            <a:spAutoFit/>
          </a:bodyPr>
          <a:lstStyle/>
          <a:p>
            <a:pPr algn="just" defTabSz="1218565">
              <a:lnSpc>
                <a:spcPts val="3420"/>
              </a:lnSpc>
              <a:spcBef>
                <a:spcPts val="0"/>
              </a:spcBef>
              <a:spcAft>
                <a:spcPts val="0"/>
              </a:spcAft>
              <a:tabLst>
                <a:tab pos="2070735" algn="l"/>
              </a:tabLst>
            </a:pPr>
            <a:r>
              <a:rPr lang="en-US" altLang="zh-CN" sz="2400" kern="100" dirty="0">
                <a:solidFill>
                  <a:srgbClr val="FF0000"/>
                </a:solidFill>
                <a:ea typeface="微软雅黑" panose="020B0503020204020204" pitchFamily="34" charset="-122"/>
                <a:cs typeface="Courier New" panose="02070309020205020404" pitchFamily="49" charset="0"/>
                <a:sym typeface="+mn-ea"/>
              </a:rPr>
              <a:t>HOCH</a:t>
            </a:r>
            <a:r>
              <a:rPr lang="en-US" altLang="zh-CN" sz="2400" kern="100" baseline="-25000" dirty="0">
                <a:solidFill>
                  <a:srgbClr val="FF0000"/>
                </a:solidFill>
                <a:ea typeface="微软雅黑" panose="020B0503020204020204" pitchFamily="34" charset="-122"/>
                <a:cs typeface="Courier New" panose="02070309020205020404" pitchFamily="49" charset="0"/>
                <a:sym typeface="+mn-ea"/>
              </a:rPr>
              <a:t>2</a:t>
            </a:r>
            <a:r>
              <a:rPr lang="en-US" altLang="zh-CN" sz="2400" kern="100" dirty="0">
                <a:solidFill>
                  <a:srgbClr val="FF0000"/>
                </a:solidFill>
                <a:ea typeface="微软雅黑" panose="020B0503020204020204" pitchFamily="34" charset="-122"/>
                <a:cs typeface="Courier New" panose="02070309020205020404" pitchFamily="49" charset="0"/>
                <a:sym typeface="+mn-ea"/>
              </a:rPr>
              <a:t>CH</a:t>
            </a:r>
            <a:r>
              <a:rPr lang="en-US" altLang="zh-CN" sz="2400" kern="100" spc="-80" dirty="0">
                <a:solidFill>
                  <a:srgbClr val="FF0000"/>
                </a:solidFill>
                <a:ea typeface="微软雅黑" panose="020B0503020204020204" pitchFamily="34" charset="-122"/>
                <a:cs typeface="Courier New" panose="02070309020205020404" pitchFamily="49" charset="0"/>
                <a:sym typeface="+mn-ea"/>
              </a:rPr>
              <a:t>=</a:t>
            </a:r>
            <a:r>
              <a:rPr lang="en-US" altLang="zh-CN" sz="2400" kern="100" dirty="0">
                <a:solidFill>
                  <a:srgbClr val="FF0000"/>
                </a:solidFill>
                <a:ea typeface="微软雅黑" panose="020B0503020204020204" pitchFamily="34" charset="-122"/>
                <a:cs typeface="Courier New" panose="02070309020205020404" pitchFamily="49" charset="0"/>
                <a:sym typeface="+mn-ea"/>
              </a:rPr>
              <a:t>=CHCH</a:t>
            </a:r>
            <a:r>
              <a:rPr lang="en-US" altLang="zh-CN" sz="2400" kern="100" baseline="-25000" dirty="0">
                <a:solidFill>
                  <a:srgbClr val="FF0000"/>
                </a:solidFill>
                <a:ea typeface="微软雅黑" panose="020B0503020204020204" pitchFamily="34" charset="-122"/>
                <a:cs typeface="Courier New" panose="02070309020205020404" pitchFamily="49" charset="0"/>
                <a:sym typeface="+mn-ea"/>
              </a:rPr>
              <a:t>2</a:t>
            </a:r>
            <a:r>
              <a:rPr lang="en-US" altLang="zh-CN" sz="2400" kern="100" dirty="0">
                <a:solidFill>
                  <a:srgbClr val="FF0000"/>
                </a:solidFill>
                <a:ea typeface="微软雅黑" panose="020B0503020204020204" pitchFamily="34" charset="-122"/>
                <a:cs typeface="Courier New" panose="02070309020205020404" pitchFamily="49" charset="0"/>
                <a:sym typeface="+mn-ea"/>
              </a:rPr>
              <a:t>OH</a:t>
            </a:r>
          </a:p>
        </p:txBody>
      </p:sp>
      <p:sp>
        <p:nvSpPr>
          <p:cNvPr id="5" name="文本框 4"/>
          <p:cNvSpPr txBox="1"/>
          <p:nvPr/>
        </p:nvSpPr>
        <p:spPr>
          <a:xfrm>
            <a:off x="2739346" y="3534410"/>
            <a:ext cx="3095078" cy="501548"/>
          </a:xfrm>
          <a:prstGeom prst="rect">
            <a:avLst/>
          </a:prstGeom>
          <a:noFill/>
        </p:spPr>
        <p:txBody>
          <a:bodyPr wrap="none" rtlCol="0" anchor="t">
            <a:spAutoFit/>
          </a:bodyPr>
          <a:lstStyle/>
          <a:p>
            <a:pPr algn="just" defTabSz="1218565">
              <a:lnSpc>
                <a:spcPts val="3420"/>
              </a:lnSpc>
              <a:spcBef>
                <a:spcPts val="0"/>
              </a:spcBef>
              <a:spcAft>
                <a:spcPts val="0"/>
              </a:spcAft>
              <a:tabLst>
                <a:tab pos="2070735" algn="l"/>
              </a:tabLst>
            </a:pPr>
            <a:r>
              <a:rPr lang="en-US" altLang="zh-CN" sz="2400" b="1" kern="100" dirty="0">
                <a:solidFill>
                  <a:srgbClr val="FF0000"/>
                </a:solidFill>
                <a:ea typeface="微软雅黑" panose="020B0503020204020204" pitchFamily="34" charset="-122"/>
                <a:cs typeface="Courier New" panose="02070309020205020404" pitchFamily="49" charset="0"/>
                <a:sym typeface="+mn-ea"/>
              </a:rPr>
              <a:t>BrCH</a:t>
            </a:r>
            <a:r>
              <a:rPr lang="en-US" altLang="zh-CN" sz="2400" b="1" kern="100" baseline="-25000" dirty="0">
                <a:solidFill>
                  <a:srgbClr val="FF0000"/>
                </a:solidFill>
                <a:ea typeface="微软雅黑" panose="020B0503020204020204" pitchFamily="34" charset="-122"/>
                <a:cs typeface="Courier New" panose="02070309020205020404" pitchFamily="49" charset="0"/>
                <a:sym typeface="+mn-ea"/>
              </a:rPr>
              <a:t>2</a:t>
            </a:r>
            <a:r>
              <a:rPr lang="en-US" altLang="zh-CN" sz="2400" b="1" kern="100" dirty="0">
                <a:solidFill>
                  <a:srgbClr val="FF0000"/>
                </a:solidFill>
                <a:ea typeface="微软雅黑" panose="020B0503020204020204" pitchFamily="34" charset="-122"/>
                <a:cs typeface="Courier New" panose="02070309020205020404" pitchFamily="49" charset="0"/>
                <a:sym typeface="+mn-ea"/>
              </a:rPr>
              <a:t>CH</a:t>
            </a:r>
            <a:r>
              <a:rPr lang="en-US" altLang="zh-CN" sz="2400" b="1" kern="100" spc="-80" dirty="0">
                <a:solidFill>
                  <a:srgbClr val="FF0000"/>
                </a:solidFill>
                <a:ea typeface="微软雅黑" panose="020B0503020204020204" pitchFamily="34" charset="-122"/>
                <a:cs typeface="Courier New" panose="02070309020205020404" pitchFamily="49" charset="0"/>
                <a:sym typeface="+mn-ea"/>
              </a:rPr>
              <a:t>=</a:t>
            </a:r>
            <a:r>
              <a:rPr lang="en-US" altLang="zh-CN" sz="2400" b="1" kern="100" dirty="0">
                <a:solidFill>
                  <a:srgbClr val="FF0000"/>
                </a:solidFill>
                <a:ea typeface="微软雅黑" panose="020B0503020204020204" pitchFamily="34" charset="-122"/>
                <a:cs typeface="Courier New" panose="02070309020205020404" pitchFamily="49" charset="0"/>
                <a:sym typeface="+mn-ea"/>
              </a:rPr>
              <a:t>=CHCH</a:t>
            </a:r>
            <a:r>
              <a:rPr lang="en-US" altLang="zh-CN" sz="2400" b="1" kern="100" baseline="-25000" dirty="0">
                <a:solidFill>
                  <a:srgbClr val="FF0000"/>
                </a:solidFill>
                <a:ea typeface="微软雅黑" panose="020B0503020204020204" pitchFamily="34" charset="-122"/>
                <a:cs typeface="Courier New" panose="02070309020205020404" pitchFamily="49" charset="0"/>
                <a:sym typeface="+mn-ea"/>
              </a:rPr>
              <a:t>2</a:t>
            </a:r>
            <a:r>
              <a:rPr lang="en-US" altLang="zh-CN" sz="2400" b="1" kern="100" dirty="0">
                <a:solidFill>
                  <a:srgbClr val="FF0000"/>
                </a:solidFill>
                <a:ea typeface="微软雅黑" panose="020B0503020204020204" pitchFamily="34" charset="-122"/>
                <a:cs typeface="Courier New" panose="02070309020205020404" pitchFamily="49" charset="0"/>
                <a:sym typeface="+mn-ea"/>
              </a:rPr>
              <a:t>Br</a:t>
            </a:r>
          </a:p>
        </p:txBody>
      </p:sp>
      <p:sp>
        <p:nvSpPr>
          <p:cNvPr id="6" name="文本框 5"/>
          <p:cNvSpPr txBox="1"/>
          <p:nvPr/>
        </p:nvSpPr>
        <p:spPr>
          <a:xfrm>
            <a:off x="290830" y="2385695"/>
            <a:ext cx="2415405" cy="461665"/>
          </a:xfrm>
          <a:prstGeom prst="rect">
            <a:avLst/>
          </a:prstGeom>
          <a:noFill/>
        </p:spPr>
        <p:txBody>
          <a:bodyPr wrap="none" rtlCol="0" anchor="t">
            <a:spAutoFit/>
          </a:bodyPr>
          <a:lstStyle/>
          <a:p>
            <a:r>
              <a:rPr lang="en-US" altLang="zh-CN" sz="2400" kern="100" dirty="0">
                <a:solidFill>
                  <a:srgbClr val="FF0000"/>
                </a:solidFill>
                <a:ea typeface="微软雅黑" panose="020B0503020204020204" pitchFamily="34" charset="-122"/>
                <a:cs typeface="Courier New" panose="02070309020205020404" pitchFamily="49" charset="0"/>
                <a:sym typeface="+mn-ea"/>
              </a:rPr>
              <a:t>CH</a:t>
            </a:r>
            <a:r>
              <a:rPr lang="en-US" altLang="zh-CN" sz="2400" kern="100" baseline="-25000" dirty="0">
                <a:solidFill>
                  <a:srgbClr val="FF0000"/>
                </a:solidFill>
                <a:ea typeface="微软雅黑" panose="020B0503020204020204" pitchFamily="34" charset="-122"/>
                <a:cs typeface="Courier New" panose="02070309020205020404" pitchFamily="49" charset="0"/>
                <a:sym typeface="+mn-ea"/>
              </a:rPr>
              <a:t>2</a:t>
            </a:r>
            <a:r>
              <a:rPr lang="en-US" altLang="zh-CN" sz="2400" kern="100" dirty="0">
                <a:solidFill>
                  <a:srgbClr val="FF0000"/>
                </a:solidFill>
                <a:ea typeface="微软雅黑" panose="020B0503020204020204" pitchFamily="34" charset="-122"/>
                <a:cs typeface="Courier New" panose="02070309020205020404" pitchFamily="49" charset="0"/>
                <a:sym typeface="+mn-ea"/>
              </a:rPr>
              <a:t>=CHCH</a:t>
            </a:r>
            <a:r>
              <a:rPr lang="en-US" altLang="zh-CN" sz="2400" kern="100" spc="-80" dirty="0">
                <a:solidFill>
                  <a:srgbClr val="FF0000"/>
                </a:solidFill>
                <a:ea typeface="微软雅黑" panose="020B0503020204020204" pitchFamily="34" charset="-122"/>
                <a:cs typeface="Courier New" panose="02070309020205020404" pitchFamily="49" charset="0"/>
                <a:sym typeface="+mn-ea"/>
              </a:rPr>
              <a:t>=</a:t>
            </a:r>
            <a:r>
              <a:rPr lang="en-US" altLang="zh-CN" sz="2400" kern="100" dirty="0">
                <a:solidFill>
                  <a:srgbClr val="FF0000"/>
                </a:solidFill>
                <a:ea typeface="微软雅黑" panose="020B0503020204020204" pitchFamily="34" charset="-122"/>
                <a:cs typeface="Courier New" panose="02070309020205020404" pitchFamily="49" charset="0"/>
                <a:sym typeface="+mn-ea"/>
              </a:rPr>
              <a:t>CH</a:t>
            </a:r>
            <a:r>
              <a:rPr lang="en-US" altLang="zh-CN" sz="2400" kern="100" baseline="-25000" dirty="0">
                <a:solidFill>
                  <a:srgbClr val="FF0000"/>
                </a:solidFill>
                <a:ea typeface="微软雅黑" panose="020B0503020204020204" pitchFamily="34" charset="-122"/>
                <a:cs typeface="Courier New" panose="02070309020205020404" pitchFamily="49" charset="0"/>
                <a:sym typeface="+mn-ea"/>
              </a:rPr>
              <a:t>2</a:t>
            </a:r>
          </a:p>
        </p:txBody>
      </p:sp>
      <p:sp>
        <p:nvSpPr>
          <p:cNvPr id="9" name="矩形 8"/>
          <p:cNvSpPr/>
          <p:nvPr/>
        </p:nvSpPr>
        <p:spPr>
          <a:xfrm>
            <a:off x="1866900" y="1910715"/>
            <a:ext cx="6614160" cy="707886"/>
          </a:xfrm>
          <a:prstGeom prst="rect">
            <a:avLst/>
          </a:prstGeom>
        </p:spPr>
        <p:txBody>
          <a:bodyPr wrap="square">
            <a:spAutoFit/>
          </a:bodyPr>
          <a:lstStyle/>
          <a:p>
            <a:endParaRPr lang="en-US" altLang="zh-CN" sz="2000" kern="100" dirty="0">
              <a:solidFill>
                <a:schemeClr val="tx1"/>
              </a:solidFill>
              <a:ea typeface="微软雅黑" panose="020B0503020204020204" pitchFamily="34" charset="-122"/>
              <a:cs typeface="Times New Roman" panose="02020603050405020304" pitchFamily="18" charset="0"/>
              <a:sym typeface="+mn-ea"/>
            </a:endParaRPr>
          </a:p>
          <a:p>
            <a:endParaRPr lang="en-US" altLang="zh-CN" sz="2000" kern="100" dirty="0">
              <a:solidFill>
                <a:schemeClr val="tx1"/>
              </a:solidFill>
              <a:ea typeface="微软雅黑" panose="020B0503020204020204" pitchFamily="34"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2BF6E0-DEAD-4996-A804-04E496FB7A56}"/>
              </a:ext>
            </a:extLst>
          </p:cNvPr>
          <p:cNvSpPr txBox="1"/>
          <p:nvPr/>
        </p:nvSpPr>
        <p:spPr>
          <a:xfrm>
            <a:off x="2671917" y="1245727"/>
            <a:ext cx="7141554" cy="584775"/>
          </a:xfrm>
          <a:prstGeom prst="rect">
            <a:avLst/>
          </a:prstGeom>
          <a:noFill/>
        </p:spPr>
        <p:txBody>
          <a:bodyPr wrap="square" rtlCol="0">
            <a:spAutoFit/>
          </a:bodyPr>
          <a:lstStyle/>
          <a:p>
            <a:r>
              <a:rPr lang="zh-CN" altLang="en-US" sz="3200" b="1" dirty="0">
                <a:solidFill>
                  <a:srgbClr val="C00000"/>
                </a:solidFill>
                <a:latin typeface="华文楷体" panose="02010600040101010101" pitchFamily="2" charset="-122"/>
                <a:ea typeface="华文楷体" panose="02010600040101010101" pitchFamily="2" charset="-122"/>
              </a:rPr>
              <a:t>题型六：同分异构体的书写</a:t>
            </a:r>
          </a:p>
        </p:txBody>
      </p:sp>
    </p:spTree>
    <p:extLst>
      <p:ext uri="{BB962C8B-B14F-4D97-AF65-F5344CB8AC3E}">
        <p14:creationId xmlns:p14="http://schemas.microsoft.com/office/powerpoint/2010/main" val="171693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91321" y="405364"/>
            <a:ext cx="11409359" cy="1310505"/>
          </a:xfrm>
          <a:prstGeom prst="rect">
            <a:avLst/>
          </a:prstGeom>
        </p:spPr>
        <p:txBody>
          <a:bodyPr wrap="square">
            <a:spAutoFit/>
          </a:bodyPr>
          <a:lstStyle/>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16.</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已知：</a:t>
            </a:r>
            <a:r>
              <a:rPr lang="en-US" altLang="zh-CN" sz="2799" kern="100" dirty="0">
                <a:latin typeface="宋体" panose="02010600030101010101" pitchFamily="2" charset="-122"/>
                <a:ea typeface="方正中等线简体" panose="03000509000000000000" pitchFamily="65" charset="-122"/>
                <a:cs typeface="Times New Roman" panose="02020603050405020304" pitchFamily="18" charset="0"/>
              </a:rPr>
              <a:t>①</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有机化学反应因反应条件不同，可生成不同的有机产品。如一定条件下：</a:t>
            </a:r>
            <a:endParaRPr lang="zh-CN" altLang="zh-CN" sz="1000" kern="100" dirty="0">
              <a:latin typeface="宋体" panose="02010600030101010101" pitchFamily="2" charset="-122"/>
              <a:ea typeface="宋体" panose="02010600030101010101" pitchFamily="2" charset="-122"/>
              <a:cs typeface="Courier New" panose="02070309020205020404" pitchFamily="49" charset="0"/>
            </a:endParaRPr>
          </a:p>
        </p:txBody>
      </p:sp>
      <p:sp>
        <p:nvSpPr>
          <p:cNvPr id="59" name="Rectangle 21">
            <a:hlinkClick r:id="rId2"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3"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4"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5"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6"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7"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pic>
        <p:nvPicPr>
          <p:cNvPr id="121858" name="Picture 2" descr="S26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53724" y="1886939"/>
            <a:ext cx="5684553" cy="149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391321" y="3554134"/>
            <a:ext cx="11409359" cy="1956686"/>
          </a:xfrm>
          <a:prstGeom prst="rect">
            <a:avLst/>
          </a:prstGeom>
        </p:spPr>
        <p:txBody>
          <a:bodyPr wrap="square">
            <a:spAutoFit/>
          </a:bodyPr>
          <a:lstStyle/>
          <a:p>
            <a:pPr algn="just">
              <a:lnSpc>
                <a:spcPct val="150000"/>
              </a:lnSpc>
            </a:pPr>
            <a:r>
              <a:rPr lang="en-US" altLang="zh-CN" sz="2799" kern="100" dirty="0">
                <a:latin typeface="宋体" panose="02010600030101010101" pitchFamily="2" charset="-122"/>
                <a:ea typeface="方正中等线简体" panose="03000509000000000000" pitchFamily="65" charset="-122"/>
                <a:cs typeface="Times New Roman" panose="02020603050405020304" pitchFamily="18" charset="0"/>
              </a:rPr>
              <a:t>②</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苯的同系物与卤素单质混合，若在光照条件下，侧链烃基上的氢原子被卤素原子取代；若在催化剂作用下，苯环某些位置上的氢原子被卤素原子取代。</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599336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91321" y="1115402"/>
            <a:ext cx="11409359" cy="3969399"/>
          </a:xfrm>
          <a:prstGeom prst="rect">
            <a:avLst/>
          </a:prstGeom>
        </p:spPr>
        <p:txBody>
          <a:bodyPr wrap="square">
            <a:spAutoFit/>
          </a:bodyPr>
          <a:lstStyle/>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10.</a:t>
            </a:r>
            <a:r>
              <a:rPr lang="en-US" altLang="zh-CN" sz="2799" kern="100" dirty="0">
                <a:latin typeface="Times New Roman" panose="02020603050405020304" pitchFamily="18" charset="0"/>
                <a:ea typeface="楷体_GB2312" panose="02010609030101010101" pitchFamily="49" charset="-122"/>
                <a:cs typeface="Courier New" panose="02070309020205020404" pitchFamily="49" charset="0"/>
              </a:rPr>
              <a:t>(2020·</a:t>
            </a:r>
            <a:r>
              <a:rPr lang="zh-CN" altLang="zh-CN" sz="2799" kern="100" dirty="0">
                <a:latin typeface="Times New Roman" panose="02020603050405020304" pitchFamily="18" charset="0"/>
                <a:ea typeface="楷体_GB2312" panose="02010609030101010101" pitchFamily="49" charset="-122"/>
                <a:cs typeface="Times New Roman" panose="02020603050405020304" pitchFamily="18" charset="0"/>
              </a:rPr>
              <a:t>山东淄博高二月考</a:t>
            </a:r>
            <a:r>
              <a:rPr lang="en-US" altLang="zh-CN" sz="2799" kern="100" dirty="0">
                <a:latin typeface="Times New Roman" panose="02020603050405020304" pitchFamily="18" charset="0"/>
                <a:ea typeface="楷体_GB2312" panose="02010609030101010101" pitchFamily="49" charset="-122"/>
                <a:cs typeface="Courier New" panose="02070309020205020404" pitchFamily="49" charset="0"/>
              </a:rPr>
              <a:t>)</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某有机合成中间体的结构简式如图所示。下列关于该有机物的叙述不正确的是</a:t>
            </a:r>
            <a:endParaRPr lang="en-US"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分子式为</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en-US" altLang="zh-CN" sz="2799" kern="100" baseline="-25000" dirty="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H</a:t>
            </a:r>
            <a:r>
              <a:rPr lang="en-US" altLang="zh-CN" sz="2799" kern="100" baseline="-25000" dirty="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O</a:t>
            </a:r>
            <a:r>
              <a:rPr lang="en-US" altLang="zh-CN" sz="2799" kern="100" baseline="-25000" dirty="0">
                <a:latin typeface="Times New Roman" panose="02020603050405020304" pitchFamily="18" charset="0"/>
                <a:ea typeface="方正中等线简体" panose="03000509000000000000" pitchFamily="65" charset="-122"/>
                <a:cs typeface="Courier New" panose="02070309020205020404" pitchFamily="49" charset="0"/>
              </a:rPr>
              <a:t>4</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Br</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在一定条件下可与</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HCHO</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发生缩聚反应</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C.1 </a:t>
            </a:r>
            <a:r>
              <a:rPr lang="en-US" altLang="zh-CN" sz="2799" kern="100" dirty="0" err="1">
                <a:latin typeface="Times New Roman" panose="02020603050405020304" pitchFamily="18" charset="0"/>
                <a:ea typeface="方正中等线简体" panose="03000509000000000000" pitchFamily="65" charset="-122"/>
                <a:cs typeface="Courier New" panose="02070309020205020404" pitchFamily="49" charset="0"/>
              </a:rPr>
              <a:t>mol</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该物质与足量</a:t>
            </a:r>
            <a:r>
              <a:rPr lang="en-US" altLang="zh-CN" sz="2799" kern="100" dirty="0" err="1">
                <a:latin typeface="Times New Roman" panose="02020603050405020304" pitchFamily="18" charset="0"/>
                <a:ea typeface="方正中等线简体" panose="03000509000000000000" pitchFamily="65" charset="-122"/>
                <a:cs typeface="Courier New" panose="02070309020205020404" pitchFamily="49" charset="0"/>
              </a:rPr>
              <a:t>NaOH</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溶液混合加热，最多能消耗</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4 </a:t>
            </a:r>
            <a:r>
              <a:rPr lang="en-US" altLang="zh-CN" sz="2799" kern="100" dirty="0" err="1">
                <a:latin typeface="Times New Roman" panose="02020603050405020304" pitchFamily="18" charset="0"/>
                <a:ea typeface="方正中等线简体" panose="03000509000000000000" pitchFamily="65" charset="-122"/>
                <a:cs typeface="Courier New" panose="02070309020205020404" pitchFamily="49" charset="0"/>
              </a:rPr>
              <a:t>mol</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 </a:t>
            </a:r>
            <a:r>
              <a:rPr lang="en-US" altLang="zh-CN" sz="2799" kern="100" dirty="0" err="1">
                <a:latin typeface="Times New Roman" panose="02020603050405020304" pitchFamily="18" charset="0"/>
                <a:ea typeface="方正中等线简体" panose="03000509000000000000" pitchFamily="65" charset="-122"/>
                <a:cs typeface="Courier New" panose="02070309020205020404" pitchFamily="49" charset="0"/>
              </a:rPr>
              <a:t>NaOH</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D.1 </a:t>
            </a:r>
            <a:r>
              <a:rPr lang="en-US" altLang="zh-CN" sz="2799" kern="100" dirty="0" err="1">
                <a:latin typeface="Times New Roman" panose="02020603050405020304" pitchFamily="18" charset="0"/>
                <a:ea typeface="方正中等线简体" panose="03000509000000000000" pitchFamily="65" charset="-122"/>
                <a:cs typeface="Courier New" panose="02070309020205020404" pitchFamily="49" charset="0"/>
              </a:rPr>
              <a:t>mol</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该物质与浓溴水反应，最多能消耗</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3 </a:t>
            </a:r>
            <a:r>
              <a:rPr lang="en-US" altLang="zh-CN" sz="2799" kern="100" dirty="0" err="1">
                <a:latin typeface="Times New Roman" panose="02020603050405020304" pitchFamily="18" charset="0"/>
                <a:ea typeface="方正中等线简体" panose="03000509000000000000" pitchFamily="65" charset="-122"/>
                <a:cs typeface="Courier New" panose="02070309020205020404" pitchFamily="49" charset="0"/>
              </a:rPr>
              <a:t>mol</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 Br</a:t>
            </a:r>
            <a:r>
              <a:rPr lang="en-US" altLang="zh-CN" sz="2799" kern="100" baseline="-25000" dirty="0">
                <a:latin typeface="Times New Roman" panose="02020603050405020304" pitchFamily="18" charset="0"/>
                <a:ea typeface="方正中等线简体" panose="03000509000000000000" pitchFamily="65" charset="-122"/>
                <a:cs typeface="Courier New" panose="02070309020205020404" pitchFamily="49" charset="0"/>
              </a:rPr>
              <a:t>2</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sp>
        <p:nvSpPr>
          <p:cNvPr id="21" name="TextBox 9"/>
          <p:cNvSpPr txBox="1"/>
          <p:nvPr/>
        </p:nvSpPr>
        <p:spPr>
          <a:xfrm>
            <a:off x="224293" y="4364888"/>
            <a:ext cx="755825" cy="784520"/>
          </a:xfrm>
          <a:prstGeom prst="rect">
            <a:avLst/>
          </a:prstGeom>
          <a:noFill/>
        </p:spPr>
        <p:txBody>
          <a:bodyPr wrap="square" rtlCol="0">
            <a:spAutoFit/>
          </a:bodyPr>
          <a:lstStyle/>
          <a:p>
            <a:r>
              <a:rPr lang="zh-CN" altLang="en-US" sz="4499" b="1" dirty="0">
                <a:solidFill>
                  <a:srgbClr val="C00000"/>
                </a:solidFill>
                <a:latin typeface="华文细黑" pitchFamily="2" charset="-122"/>
                <a:ea typeface="华文细黑" pitchFamily="2" charset="-122"/>
              </a:rPr>
              <a:t>√</a:t>
            </a:r>
          </a:p>
        </p:txBody>
      </p:sp>
      <p:pic>
        <p:nvPicPr>
          <p:cNvPr id="9830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4590" y="1912960"/>
            <a:ext cx="2861218" cy="178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834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91321" y="134213"/>
            <a:ext cx="11409359" cy="1315184"/>
          </a:xfrm>
          <a:prstGeom prst="rect">
            <a:avLst/>
          </a:prstGeom>
        </p:spPr>
        <p:txBody>
          <a:bodyPr wrap="square">
            <a:spAutoFit/>
          </a:bodyPr>
          <a:lstStyle/>
          <a:p>
            <a:pPr algn="just">
              <a:lnSpc>
                <a:spcPct val="150000"/>
              </a:lnSpc>
            </a:pP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工业上利用上述信息，按下列路线合成结构简式为</a:t>
            </a:r>
            <a:r>
              <a:rPr lang="en-US"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的物质，该物质是一种香料。</a:t>
            </a:r>
            <a:endParaRPr lang="en-US"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endParaRPr>
          </a:p>
        </p:txBody>
      </p:sp>
      <p:sp>
        <p:nvSpPr>
          <p:cNvPr id="59" name="Rectangle 21">
            <a:hlinkClick r:id="rId3"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4"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5"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6"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7"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8"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pic>
        <p:nvPicPr>
          <p:cNvPr id="122882" name="Picture 2"/>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42603" y="117399"/>
            <a:ext cx="1881539" cy="98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251" y="1709131"/>
            <a:ext cx="595378" cy="8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254030" y="1649530"/>
          <a:ext cx="3464710" cy="1661727"/>
        </p:xfrm>
        <a:graphic>
          <a:graphicData uri="http://schemas.openxmlformats.org/presentationml/2006/ole">
            <mc:AlternateContent xmlns:mc="http://schemas.openxmlformats.org/markup-compatibility/2006">
              <mc:Choice xmlns:v="urn:schemas-microsoft-com:vml" Requires="v">
                <p:oleObj spid="_x0000_s4119" name="文档" r:id="rId11" imgW="3465671" imgH="1661701" progId="Word.Document.12">
                  <p:embed/>
                </p:oleObj>
              </mc:Choice>
              <mc:Fallback>
                <p:oleObj name="文档" r:id="rId11" imgW="3465671" imgH="1661701" progId="Word.Document.12">
                  <p:embed/>
                  <p:pic>
                    <p:nvPicPr>
                      <p:cNvPr id="2" name="对象 1"/>
                      <p:cNvPicPr/>
                      <p:nvPr/>
                    </p:nvPicPr>
                    <p:blipFill>
                      <a:blip r:embed="rId12"/>
                      <a:stretch>
                        <a:fillRect/>
                      </a:stretch>
                    </p:blipFill>
                    <p:spPr>
                      <a:xfrm>
                        <a:off x="1254030" y="1649530"/>
                        <a:ext cx="3464710" cy="1661727"/>
                      </a:xfrm>
                      <a:prstGeom prst="rect">
                        <a:avLst/>
                      </a:prstGeom>
                    </p:spPr>
                  </p:pic>
                </p:oleObj>
              </mc:Fallback>
            </mc:AlternateContent>
          </a:graphicData>
        </a:graphic>
      </p:graphicFrame>
      <p:pic>
        <p:nvPicPr>
          <p:cNvPr id="122884" name="Picture 4"/>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1852" y="1718023"/>
            <a:ext cx="1782731"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5898101" y="1640105"/>
          <a:ext cx="6226322" cy="1383980"/>
        </p:xfrm>
        <a:graphic>
          <a:graphicData uri="http://schemas.openxmlformats.org/presentationml/2006/ole">
            <mc:AlternateContent xmlns:mc="http://schemas.openxmlformats.org/markup-compatibility/2006">
              <mc:Choice xmlns:v="urn:schemas-microsoft-com:vml" Requires="v">
                <p:oleObj spid="_x0000_s4120" name="文档" r:id="rId14" imgW="6228500" imgH="1383513" progId="Word.Document.12">
                  <p:embed/>
                </p:oleObj>
              </mc:Choice>
              <mc:Fallback>
                <p:oleObj name="文档" r:id="rId14" imgW="6228500" imgH="1383513" progId="Word.Document.12">
                  <p:embed/>
                  <p:pic>
                    <p:nvPicPr>
                      <p:cNvPr id="3" name="对象 2"/>
                      <p:cNvPicPr/>
                      <p:nvPr/>
                    </p:nvPicPr>
                    <p:blipFill>
                      <a:blip r:embed="rId15"/>
                      <a:stretch>
                        <a:fillRect/>
                      </a:stretch>
                    </p:blipFill>
                    <p:spPr>
                      <a:xfrm>
                        <a:off x="5898101" y="1640105"/>
                        <a:ext cx="6226322" cy="138398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624659" y="3007941"/>
          <a:ext cx="3464710" cy="1661727"/>
        </p:xfrm>
        <a:graphic>
          <a:graphicData uri="http://schemas.openxmlformats.org/presentationml/2006/ole">
            <mc:AlternateContent xmlns:mc="http://schemas.openxmlformats.org/markup-compatibility/2006">
              <mc:Choice xmlns:v="urn:schemas-microsoft-com:vml" Requires="v">
                <p:oleObj spid="_x0000_s4121" name="文档" r:id="rId16" imgW="3465671" imgH="1662061" progId="Word.Document.12">
                  <p:embed/>
                </p:oleObj>
              </mc:Choice>
              <mc:Fallback>
                <p:oleObj name="文档" r:id="rId16" imgW="3465671" imgH="1662061" progId="Word.Document.12">
                  <p:embed/>
                  <p:pic>
                    <p:nvPicPr>
                      <p:cNvPr id="27" name="对象 26"/>
                      <p:cNvPicPr/>
                      <p:nvPr/>
                    </p:nvPicPr>
                    <p:blipFill>
                      <a:blip r:embed="rId17"/>
                      <a:stretch>
                        <a:fillRect/>
                      </a:stretch>
                    </p:blipFill>
                    <p:spPr>
                      <a:xfrm>
                        <a:off x="624659" y="3007941"/>
                        <a:ext cx="3464710" cy="1661727"/>
                      </a:xfrm>
                      <a:prstGeom prst="rect">
                        <a:avLst/>
                      </a:prstGeom>
                    </p:spPr>
                  </p:pic>
                </p:oleObj>
              </mc:Fallback>
            </mc:AlternateContent>
          </a:graphicData>
        </a:graphic>
      </p:graphicFrame>
      <p:pic>
        <p:nvPicPr>
          <p:cNvPr id="122885" name="Picture 5"/>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5299" y="3101301"/>
            <a:ext cx="1939232"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391321" y="4095772"/>
            <a:ext cx="11409359" cy="2261634"/>
          </a:xfrm>
          <a:prstGeom prst="rect">
            <a:avLst/>
          </a:prstGeom>
        </p:spPr>
        <p:txBody>
          <a:bodyPr wrap="square">
            <a:spAutoFit/>
          </a:bodyPr>
          <a:lstStyle/>
          <a:p>
            <a:pPr algn="just">
              <a:lnSpc>
                <a:spcPct val="150000"/>
              </a:lnSpc>
            </a:pP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请根据上述路线，回答下列问题：</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pPr>
            <a:endPar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pPr>
            <a:endParaRPr lang="en-US" altLang="zh-CN" sz="1000" kern="100" dirty="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(1)A</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的结构简式可能为</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____________</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_______________</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pic>
        <p:nvPicPr>
          <p:cNvPr id="122886" name="Picture 6"/>
          <p:cNvPicPr>
            <a:picLocks noChangeAspect="1" noChangeArrowheads="1"/>
          </p:cNvPicPr>
          <p:nvPr/>
        </p:nvPicPr>
        <p:blipFill>
          <a:blip r:embed="rId19"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94371" y="4752436"/>
            <a:ext cx="1864383" cy="139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7"/>
          <p:cNvPicPr>
            <a:picLocks noChangeAspect="1" noChangeArrowheads="1"/>
          </p:cNvPicPr>
          <p:nvPr/>
        </p:nvPicPr>
        <p:blipFill>
          <a:blip r:embed="rId20"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47811" y="5142955"/>
            <a:ext cx="2378109"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865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7"/>
                                        </p:tgtEl>
                                        <p:attrNameLst>
                                          <p:attrName>style.visibility</p:attrName>
                                        </p:attrNameLst>
                                      </p:cBhvr>
                                      <p:to>
                                        <p:strVal val="visible"/>
                                      </p:to>
                                    </p:set>
                                    <p:animEffect transition="in" filter="blinds(horizontal)">
                                      <p:cBhvr>
                                        <p:cTn id="7" dur="500"/>
                                        <p:tgtEl>
                                          <p:spTgt spid="122887"/>
                                        </p:tgtEl>
                                      </p:cBhvr>
                                    </p:animEffect>
                                  </p:childTnLst>
                                </p:cTn>
                              </p:par>
                              <p:par>
                                <p:cTn id="8" presetID="3" presetClass="entr" presetSubtype="10" fill="hold" nodeType="withEffect">
                                  <p:stCondLst>
                                    <p:cond delay="0"/>
                                  </p:stCondLst>
                                  <p:childTnLst>
                                    <p:set>
                                      <p:cBhvr>
                                        <p:cTn id="9" dur="1" fill="hold">
                                          <p:stCondLst>
                                            <p:cond delay="0"/>
                                          </p:stCondLst>
                                        </p:cTn>
                                        <p:tgtEl>
                                          <p:spTgt spid="122886"/>
                                        </p:tgtEl>
                                        <p:attrNameLst>
                                          <p:attrName>style.visibility</p:attrName>
                                        </p:attrNameLst>
                                      </p:cBhvr>
                                      <p:to>
                                        <p:strVal val="visible"/>
                                      </p:to>
                                    </p:set>
                                    <p:animEffect transition="in" filter="blinds(horizontal)">
                                      <p:cBhvr>
                                        <p:cTn id="10"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3"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4"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5"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6"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7"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8"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pic>
        <p:nvPicPr>
          <p:cNvPr id="122883" name="Picture 3"/>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251" y="684437"/>
            <a:ext cx="595378" cy="8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254030" y="624836"/>
          <a:ext cx="3464710" cy="1661727"/>
        </p:xfrm>
        <a:graphic>
          <a:graphicData uri="http://schemas.openxmlformats.org/presentationml/2006/ole">
            <mc:AlternateContent xmlns:mc="http://schemas.openxmlformats.org/markup-compatibility/2006">
              <mc:Choice xmlns:v="urn:schemas-microsoft-com:vml" Requires="v">
                <p:oleObj spid="_x0000_s5143" name="文档" r:id="rId10" imgW="3465671" imgH="1661701" progId="Word.Document.12">
                  <p:embed/>
                </p:oleObj>
              </mc:Choice>
              <mc:Fallback>
                <p:oleObj name="文档" r:id="rId10" imgW="3465671" imgH="1661701" progId="Word.Document.12">
                  <p:embed/>
                  <p:pic>
                    <p:nvPicPr>
                      <p:cNvPr id="2" name="对象 1"/>
                      <p:cNvPicPr/>
                      <p:nvPr/>
                    </p:nvPicPr>
                    <p:blipFill>
                      <a:blip r:embed="rId11"/>
                      <a:stretch>
                        <a:fillRect/>
                      </a:stretch>
                    </p:blipFill>
                    <p:spPr>
                      <a:xfrm>
                        <a:off x="1254030" y="624836"/>
                        <a:ext cx="3464710" cy="1661727"/>
                      </a:xfrm>
                      <a:prstGeom prst="rect">
                        <a:avLst/>
                      </a:prstGeom>
                    </p:spPr>
                  </p:pic>
                </p:oleObj>
              </mc:Fallback>
            </mc:AlternateContent>
          </a:graphicData>
        </a:graphic>
      </p:graphicFrame>
      <p:pic>
        <p:nvPicPr>
          <p:cNvPr id="122884" name="Picture 4"/>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1852" y="693329"/>
            <a:ext cx="1782731"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5898101" y="615411"/>
          <a:ext cx="6226322" cy="1383980"/>
        </p:xfrm>
        <a:graphic>
          <a:graphicData uri="http://schemas.openxmlformats.org/presentationml/2006/ole">
            <mc:AlternateContent xmlns:mc="http://schemas.openxmlformats.org/markup-compatibility/2006">
              <mc:Choice xmlns:v="urn:schemas-microsoft-com:vml" Requires="v">
                <p:oleObj spid="_x0000_s5144" name="文档" r:id="rId13" imgW="6228500" imgH="1383513" progId="Word.Document.12">
                  <p:embed/>
                </p:oleObj>
              </mc:Choice>
              <mc:Fallback>
                <p:oleObj name="文档" r:id="rId13" imgW="6228500" imgH="1383513" progId="Word.Document.12">
                  <p:embed/>
                  <p:pic>
                    <p:nvPicPr>
                      <p:cNvPr id="3" name="对象 2"/>
                      <p:cNvPicPr/>
                      <p:nvPr/>
                    </p:nvPicPr>
                    <p:blipFill>
                      <a:blip r:embed="rId14"/>
                      <a:stretch>
                        <a:fillRect/>
                      </a:stretch>
                    </p:blipFill>
                    <p:spPr>
                      <a:xfrm>
                        <a:off x="5898101" y="615411"/>
                        <a:ext cx="6226322" cy="138398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624659" y="1983247"/>
          <a:ext cx="3464710" cy="1661727"/>
        </p:xfrm>
        <a:graphic>
          <a:graphicData uri="http://schemas.openxmlformats.org/presentationml/2006/ole">
            <mc:AlternateContent xmlns:mc="http://schemas.openxmlformats.org/markup-compatibility/2006">
              <mc:Choice xmlns:v="urn:schemas-microsoft-com:vml" Requires="v">
                <p:oleObj spid="_x0000_s5145" name="文档" r:id="rId15" imgW="3465671" imgH="1662061" progId="Word.Document.12">
                  <p:embed/>
                </p:oleObj>
              </mc:Choice>
              <mc:Fallback>
                <p:oleObj name="文档" r:id="rId15" imgW="3465671" imgH="1662061" progId="Word.Document.12">
                  <p:embed/>
                  <p:pic>
                    <p:nvPicPr>
                      <p:cNvPr id="27" name="对象 26"/>
                      <p:cNvPicPr/>
                      <p:nvPr/>
                    </p:nvPicPr>
                    <p:blipFill>
                      <a:blip r:embed="rId16"/>
                      <a:stretch>
                        <a:fillRect/>
                      </a:stretch>
                    </p:blipFill>
                    <p:spPr>
                      <a:xfrm>
                        <a:off x="624659" y="1983247"/>
                        <a:ext cx="3464710" cy="1661727"/>
                      </a:xfrm>
                      <a:prstGeom prst="rect">
                        <a:avLst/>
                      </a:prstGeom>
                    </p:spPr>
                  </p:pic>
                </p:oleObj>
              </mc:Fallback>
            </mc:AlternateContent>
          </a:graphicData>
        </a:graphic>
      </p:graphicFrame>
      <p:pic>
        <p:nvPicPr>
          <p:cNvPr id="122885" name="Picture 5"/>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5299" y="2076607"/>
            <a:ext cx="1939232"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391321" y="3219043"/>
            <a:ext cx="11409359" cy="2792426"/>
          </a:xfrm>
          <a:prstGeom prst="rect">
            <a:avLst/>
          </a:prstGeom>
        </p:spPr>
        <p:txBody>
          <a:bodyPr wrap="square">
            <a:spAutoFit/>
          </a:bodyPr>
          <a:lstStyle/>
          <a:p>
            <a:pPr algn="just">
              <a:lnSpc>
                <a:spcPct val="150000"/>
              </a:lnSpc>
            </a:pPr>
            <a:r>
              <a:rPr lang="zh-CN" altLang="zh-CN" sz="2799"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解析　</a:t>
            </a:r>
            <a:r>
              <a:rPr lang="zh-CN" altLang="zh-CN" sz="2799" kern="100" dirty="0">
                <a:latin typeface="Times New Roman" panose="02020603050405020304" pitchFamily="18" charset="0"/>
                <a:cs typeface="Times New Roman" panose="02020603050405020304" pitchFamily="18" charset="0"/>
              </a:rPr>
              <a:t>根据题给信息</a:t>
            </a:r>
            <a:r>
              <a:rPr lang="en-US" altLang="zh-CN" sz="2799" kern="100" dirty="0">
                <a:latin typeface="宋体" panose="02010600030101010101" pitchFamily="2" charset="-122"/>
                <a:cs typeface="Times New Roman" panose="02020603050405020304" pitchFamily="18" charset="0"/>
              </a:rPr>
              <a:t>②</a:t>
            </a:r>
            <a:r>
              <a:rPr lang="zh-CN" altLang="zh-CN" sz="2799" kern="100" dirty="0">
                <a:latin typeface="Times New Roman" panose="02020603050405020304" pitchFamily="18" charset="0"/>
                <a:cs typeface="Times New Roman" panose="02020603050405020304" pitchFamily="18" charset="0"/>
              </a:rPr>
              <a:t>和相应的有机物转化流程图可知，光照条件下，</a:t>
            </a:r>
            <a:endParaRPr lang="en-US" altLang="zh-CN" sz="2799" kern="100" dirty="0">
              <a:latin typeface="Times New Roman" panose="02020603050405020304" pitchFamily="18" charset="0"/>
              <a:cs typeface="Times New Roman" panose="02020603050405020304" pitchFamily="18" charset="0"/>
            </a:endParaRPr>
          </a:p>
          <a:p>
            <a:pPr algn="just">
              <a:lnSpc>
                <a:spcPct val="150000"/>
              </a:lnSpc>
            </a:pPr>
            <a:endParaRPr lang="en-US" altLang="zh-CN" sz="500" kern="100" dirty="0">
              <a:latin typeface="Times New Roman" panose="02020603050405020304" pitchFamily="18" charset="0"/>
              <a:cs typeface="Times New Roman" panose="02020603050405020304" pitchFamily="18" charset="0"/>
            </a:endParaRPr>
          </a:p>
          <a:p>
            <a:pPr algn="just">
              <a:lnSpc>
                <a:spcPct val="150000"/>
              </a:lnSpc>
            </a:pP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与氯气发生侧链烃基上的取代反应，生成的一氯代物</a:t>
            </a:r>
            <a:r>
              <a:rPr lang="en-US" altLang="zh-CN" sz="2799" kern="100" dirty="0">
                <a:latin typeface="Times New Roman" panose="02020603050405020304" pitchFamily="18" charset="0"/>
              </a:rPr>
              <a:t>A</a:t>
            </a:r>
            <a:r>
              <a:rPr lang="zh-CN" altLang="zh-CN" sz="2799" kern="100" dirty="0">
                <a:latin typeface="Times New Roman" panose="02020603050405020304" pitchFamily="18" charset="0"/>
                <a:cs typeface="Times New Roman" panose="02020603050405020304" pitchFamily="18" charset="0"/>
              </a:rPr>
              <a:t>应</a:t>
            </a:r>
            <a:endParaRPr lang="en-US" altLang="zh-CN" sz="2799" kern="100" dirty="0">
              <a:latin typeface="Times New Roman" panose="02020603050405020304" pitchFamily="18" charset="0"/>
              <a:cs typeface="Times New Roman" panose="02020603050405020304" pitchFamily="18" charset="0"/>
            </a:endParaRPr>
          </a:p>
          <a:p>
            <a:pPr algn="just">
              <a:lnSpc>
                <a:spcPct val="150000"/>
              </a:lnSpc>
            </a:pPr>
            <a:endParaRPr lang="en-US" altLang="zh-CN" sz="2799" kern="100" dirty="0">
              <a:latin typeface="Times New Roman" panose="02020603050405020304" pitchFamily="18" charset="0"/>
              <a:cs typeface="Times New Roman" panose="02020603050405020304" pitchFamily="18" charset="0"/>
            </a:endParaRPr>
          </a:p>
          <a:p>
            <a:pPr algn="just">
              <a:lnSpc>
                <a:spcPct val="150000"/>
              </a:lnSpc>
            </a:pPr>
            <a:r>
              <a:rPr lang="zh-CN" altLang="zh-CN" sz="2799" kern="100" dirty="0">
                <a:latin typeface="Times New Roman" panose="02020603050405020304" pitchFamily="18" charset="0"/>
                <a:cs typeface="Times New Roman" panose="02020603050405020304" pitchFamily="18" charset="0"/>
              </a:rPr>
              <a:t>有</a:t>
            </a:r>
            <a:r>
              <a:rPr lang="en-US" altLang="zh-CN" sz="2799" kern="100" dirty="0">
                <a:latin typeface="Times New Roman" panose="02020603050405020304" pitchFamily="18" charset="0"/>
              </a:rPr>
              <a:t>2</a:t>
            </a:r>
            <a:r>
              <a:rPr lang="zh-CN" altLang="zh-CN" sz="2799" kern="100" dirty="0">
                <a:latin typeface="Times New Roman" panose="02020603050405020304" pitchFamily="18" charset="0"/>
                <a:cs typeface="Times New Roman" panose="02020603050405020304" pitchFamily="18" charset="0"/>
              </a:rPr>
              <a:t>种，即</a:t>
            </a: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和</a:t>
            </a: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a:t>
            </a:r>
            <a:endParaRPr lang="en-US" altLang="zh-CN" sz="2799" kern="100" dirty="0">
              <a:latin typeface="Times New Roman" panose="02020603050405020304" pitchFamily="18" charset="0"/>
              <a:cs typeface="Times New Roman" panose="02020603050405020304" pitchFamily="18" charset="0"/>
            </a:endParaRPr>
          </a:p>
        </p:txBody>
      </p:sp>
      <p:pic>
        <p:nvPicPr>
          <p:cNvPr id="123909" name="Picture 5"/>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470" y="3911873"/>
            <a:ext cx="2095692" cy="103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0" name="Picture 6"/>
          <p:cNvPicPr>
            <a:picLocks noChangeAspect="1" noChangeArrowheads="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00343" y="4829641"/>
            <a:ext cx="1816357" cy="1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1" name="Picture 7"/>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83373" y="5226873"/>
            <a:ext cx="2282541" cy="98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988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122884"/>
                                        </p:tgtEl>
                                        <p:attrNameLst>
                                          <p:attrName>style.visibility</p:attrName>
                                        </p:attrNameLst>
                                      </p:cBhvr>
                                      <p:to>
                                        <p:strVal val="visible"/>
                                      </p:to>
                                    </p:set>
                                    <p:animEffect transition="in" filter="blinds(horizontal)">
                                      <p:cBhvr>
                                        <p:cTn id="13" dur="500"/>
                                        <p:tgtEl>
                                          <p:spTgt spid="122884"/>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par>
                                <p:cTn id="20" presetID="3" presetClass="entr" presetSubtype="10" fill="hold" nodeType="withEffect">
                                  <p:stCondLst>
                                    <p:cond delay="0"/>
                                  </p:stCondLst>
                                  <p:childTnLst>
                                    <p:set>
                                      <p:cBhvr>
                                        <p:cTn id="21" dur="1" fill="hold">
                                          <p:stCondLst>
                                            <p:cond delay="0"/>
                                          </p:stCondLst>
                                        </p:cTn>
                                        <p:tgtEl>
                                          <p:spTgt spid="122885"/>
                                        </p:tgtEl>
                                        <p:attrNameLst>
                                          <p:attrName>style.visibility</p:attrName>
                                        </p:attrNameLst>
                                      </p:cBhvr>
                                      <p:to>
                                        <p:strVal val="visible"/>
                                      </p:to>
                                    </p:set>
                                    <p:animEffect transition="in" filter="blinds(horizontal)">
                                      <p:cBhvr>
                                        <p:cTn id="22" dur="500"/>
                                        <p:tgtEl>
                                          <p:spTgt spid="122885"/>
                                        </p:tgtEl>
                                      </p:cBhvr>
                                    </p:animEffect>
                                  </p:childTnLst>
                                </p:cTn>
                              </p:par>
                              <p:par>
                                <p:cTn id="23" presetID="3" presetClass="entr" presetSubtype="10" fill="hold" nodeType="withEffect">
                                  <p:stCondLst>
                                    <p:cond delay="0"/>
                                  </p:stCondLst>
                                  <p:childTnLst>
                                    <p:set>
                                      <p:cBhvr>
                                        <p:cTn id="24" dur="1" fill="hold">
                                          <p:stCondLst>
                                            <p:cond delay="0"/>
                                          </p:stCondLst>
                                        </p:cTn>
                                        <p:tgtEl>
                                          <p:spTgt spid="123909"/>
                                        </p:tgtEl>
                                        <p:attrNameLst>
                                          <p:attrName>style.visibility</p:attrName>
                                        </p:attrNameLst>
                                      </p:cBhvr>
                                      <p:to>
                                        <p:strVal val="visible"/>
                                      </p:to>
                                    </p:set>
                                    <p:animEffect transition="in" filter="blinds(horizontal)">
                                      <p:cBhvr>
                                        <p:cTn id="25" dur="500"/>
                                        <p:tgtEl>
                                          <p:spTgt spid="12390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par>
                                <p:cTn id="29" presetID="3" presetClass="entr" presetSubtype="10" fill="hold" nodeType="withEffect">
                                  <p:stCondLst>
                                    <p:cond delay="0"/>
                                  </p:stCondLst>
                                  <p:childTnLst>
                                    <p:set>
                                      <p:cBhvr>
                                        <p:cTn id="30" dur="1" fill="hold">
                                          <p:stCondLst>
                                            <p:cond delay="0"/>
                                          </p:stCondLst>
                                        </p:cTn>
                                        <p:tgtEl>
                                          <p:spTgt spid="123910"/>
                                        </p:tgtEl>
                                        <p:attrNameLst>
                                          <p:attrName>style.visibility</p:attrName>
                                        </p:attrNameLst>
                                      </p:cBhvr>
                                      <p:to>
                                        <p:strVal val="visible"/>
                                      </p:to>
                                    </p:set>
                                    <p:animEffect transition="in" filter="blinds(horizontal)">
                                      <p:cBhvr>
                                        <p:cTn id="31" dur="500"/>
                                        <p:tgtEl>
                                          <p:spTgt spid="123910"/>
                                        </p:tgtEl>
                                      </p:cBhvr>
                                    </p:animEffect>
                                  </p:childTnLst>
                                </p:cTn>
                              </p:par>
                              <p:par>
                                <p:cTn id="32" presetID="3" presetClass="entr" presetSubtype="10" fill="hold" nodeType="withEffect">
                                  <p:stCondLst>
                                    <p:cond delay="0"/>
                                  </p:stCondLst>
                                  <p:childTnLst>
                                    <p:set>
                                      <p:cBhvr>
                                        <p:cTn id="33" dur="1" fill="hold">
                                          <p:stCondLst>
                                            <p:cond delay="0"/>
                                          </p:stCondLst>
                                        </p:cTn>
                                        <p:tgtEl>
                                          <p:spTgt spid="123911"/>
                                        </p:tgtEl>
                                        <p:attrNameLst>
                                          <p:attrName>style.visibility</p:attrName>
                                        </p:attrNameLst>
                                      </p:cBhvr>
                                      <p:to>
                                        <p:strVal val="visible"/>
                                      </p:to>
                                    </p:set>
                                    <p:animEffect transition="in" filter="blinds(horizontal)">
                                      <p:cBhvr>
                                        <p:cTn id="34" dur="5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3"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4"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5"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6"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7"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8"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pic>
        <p:nvPicPr>
          <p:cNvPr id="122883" name="Picture 3"/>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251" y="618372"/>
            <a:ext cx="595378" cy="8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254030" y="558772"/>
          <a:ext cx="3464710" cy="1661727"/>
        </p:xfrm>
        <a:graphic>
          <a:graphicData uri="http://schemas.openxmlformats.org/presentationml/2006/ole">
            <mc:AlternateContent xmlns:mc="http://schemas.openxmlformats.org/markup-compatibility/2006">
              <mc:Choice xmlns:v="urn:schemas-microsoft-com:vml" Requires="v">
                <p:oleObj spid="_x0000_s6167" name="文档" r:id="rId10" imgW="3465671" imgH="1661701" progId="Word.Document.12">
                  <p:embed/>
                </p:oleObj>
              </mc:Choice>
              <mc:Fallback>
                <p:oleObj name="文档" r:id="rId10" imgW="3465671" imgH="1661701" progId="Word.Document.12">
                  <p:embed/>
                  <p:pic>
                    <p:nvPicPr>
                      <p:cNvPr id="2" name="对象 1"/>
                      <p:cNvPicPr/>
                      <p:nvPr/>
                    </p:nvPicPr>
                    <p:blipFill>
                      <a:blip r:embed="rId11"/>
                      <a:stretch>
                        <a:fillRect/>
                      </a:stretch>
                    </p:blipFill>
                    <p:spPr>
                      <a:xfrm>
                        <a:off x="1254030" y="558772"/>
                        <a:ext cx="3464710" cy="1661727"/>
                      </a:xfrm>
                      <a:prstGeom prst="rect">
                        <a:avLst/>
                      </a:prstGeom>
                    </p:spPr>
                  </p:pic>
                </p:oleObj>
              </mc:Fallback>
            </mc:AlternateContent>
          </a:graphicData>
        </a:graphic>
      </p:graphicFrame>
      <p:pic>
        <p:nvPicPr>
          <p:cNvPr id="122884" name="Picture 4"/>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1852" y="627264"/>
            <a:ext cx="1782731"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5898101" y="549346"/>
          <a:ext cx="6226322" cy="1383980"/>
        </p:xfrm>
        <a:graphic>
          <a:graphicData uri="http://schemas.openxmlformats.org/presentationml/2006/ole">
            <mc:AlternateContent xmlns:mc="http://schemas.openxmlformats.org/markup-compatibility/2006">
              <mc:Choice xmlns:v="urn:schemas-microsoft-com:vml" Requires="v">
                <p:oleObj spid="_x0000_s6168" name="文档" r:id="rId13" imgW="6228500" imgH="1383513" progId="Word.Document.12">
                  <p:embed/>
                </p:oleObj>
              </mc:Choice>
              <mc:Fallback>
                <p:oleObj name="文档" r:id="rId13" imgW="6228500" imgH="1383513" progId="Word.Document.12">
                  <p:embed/>
                  <p:pic>
                    <p:nvPicPr>
                      <p:cNvPr id="3" name="对象 2"/>
                      <p:cNvPicPr/>
                      <p:nvPr/>
                    </p:nvPicPr>
                    <p:blipFill>
                      <a:blip r:embed="rId14"/>
                      <a:stretch>
                        <a:fillRect/>
                      </a:stretch>
                    </p:blipFill>
                    <p:spPr>
                      <a:xfrm>
                        <a:off x="5898101" y="549346"/>
                        <a:ext cx="6226322" cy="138398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624659" y="1917182"/>
          <a:ext cx="3464710" cy="1661727"/>
        </p:xfrm>
        <a:graphic>
          <a:graphicData uri="http://schemas.openxmlformats.org/presentationml/2006/ole">
            <mc:AlternateContent xmlns:mc="http://schemas.openxmlformats.org/markup-compatibility/2006">
              <mc:Choice xmlns:v="urn:schemas-microsoft-com:vml" Requires="v">
                <p:oleObj spid="_x0000_s6169" name="文档" r:id="rId15" imgW="3465671" imgH="1662061" progId="Word.Document.12">
                  <p:embed/>
                </p:oleObj>
              </mc:Choice>
              <mc:Fallback>
                <p:oleObj name="文档" r:id="rId15" imgW="3465671" imgH="1662061" progId="Word.Document.12">
                  <p:embed/>
                  <p:pic>
                    <p:nvPicPr>
                      <p:cNvPr id="27" name="对象 26"/>
                      <p:cNvPicPr/>
                      <p:nvPr/>
                    </p:nvPicPr>
                    <p:blipFill>
                      <a:blip r:embed="rId16"/>
                      <a:stretch>
                        <a:fillRect/>
                      </a:stretch>
                    </p:blipFill>
                    <p:spPr>
                      <a:xfrm>
                        <a:off x="624659" y="1917182"/>
                        <a:ext cx="3464710" cy="1661727"/>
                      </a:xfrm>
                      <a:prstGeom prst="rect">
                        <a:avLst/>
                      </a:prstGeom>
                    </p:spPr>
                  </p:pic>
                </p:oleObj>
              </mc:Fallback>
            </mc:AlternateContent>
          </a:graphicData>
        </a:graphic>
      </p:graphicFrame>
      <p:pic>
        <p:nvPicPr>
          <p:cNvPr id="122885" name="Picture 5"/>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5299" y="2010542"/>
            <a:ext cx="1939232"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391321" y="3342348"/>
            <a:ext cx="11409359" cy="1303516"/>
          </a:xfrm>
          <a:prstGeom prst="rect">
            <a:avLst/>
          </a:prstGeom>
        </p:spPr>
        <p:txBody>
          <a:bodyPr wrap="square">
            <a:spAutoFit/>
          </a:bodyPr>
          <a:lstStyle/>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反应</a:t>
            </a:r>
            <a:r>
              <a:rPr lang="en-US" altLang="zh-CN" sz="2799" kern="100" dirty="0">
                <a:latin typeface="宋体" panose="02010600030101010101" pitchFamily="2" charset="-122"/>
                <a:ea typeface="方正中等线简体" panose="03000509000000000000" pitchFamily="65" charset="-122"/>
                <a:cs typeface="Times New Roman" panose="02020603050405020304" pitchFamily="18" charset="0"/>
              </a:rPr>
              <a:t>③</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的反应类型为</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__________</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；反应</a:t>
            </a:r>
            <a:r>
              <a:rPr lang="en-US" altLang="zh-CN" sz="2799" kern="100" dirty="0">
                <a:latin typeface="宋体" panose="02010600030101010101" pitchFamily="2" charset="-122"/>
                <a:ea typeface="方正中等线简体" panose="03000509000000000000" pitchFamily="65" charset="-122"/>
                <a:cs typeface="Times New Roman" panose="02020603050405020304" pitchFamily="18" charset="0"/>
              </a:rPr>
              <a:t>⑤</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的条件是</a:t>
            </a:r>
            <a:r>
              <a:rPr lang="en-US"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________________</a:t>
            </a: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sp>
        <p:nvSpPr>
          <p:cNvPr id="5" name="矩形 4"/>
          <p:cNvSpPr/>
          <p:nvPr/>
        </p:nvSpPr>
        <p:spPr>
          <a:xfrm>
            <a:off x="4139732" y="3449553"/>
            <a:ext cx="1620582" cy="523099"/>
          </a:xfrm>
          <a:prstGeom prst="rect">
            <a:avLst/>
          </a:prstGeom>
        </p:spPr>
        <p:txBody>
          <a:bodyPr wrap="none">
            <a:spAutoFit/>
          </a:bodyPr>
          <a:lstStyle/>
          <a:p>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消去反应</a:t>
            </a:r>
            <a:endParaRPr lang="zh-CN" altLang="en-US" dirty="0"/>
          </a:p>
        </p:txBody>
      </p:sp>
      <p:sp>
        <p:nvSpPr>
          <p:cNvPr id="7" name="矩形 6"/>
          <p:cNvSpPr/>
          <p:nvPr/>
        </p:nvSpPr>
        <p:spPr>
          <a:xfrm>
            <a:off x="8788375" y="3449553"/>
            <a:ext cx="2697551" cy="523099"/>
          </a:xfrm>
          <a:prstGeom prst="rect">
            <a:avLst/>
          </a:prstGeom>
        </p:spPr>
        <p:txBody>
          <a:bodyPr wrap="none">
            <a:spAutoFit/>
          </a:bodyPr>
          <a:lstStyle/>
          <a:p>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氢氧化钠的水溶</a:t>
            </a:r>
            <a:endParaRPr lang="zh-CN" altLang="en-US" dirty="0"/>
          </a:p>
        </p:txBody>
      </p:sp>
      <p:sp>
        <p:nvSpPr>
          <p:cNvPr id="9" name="矩形 8"/>
          <p:cNvSpPr/>
          <p:nvPr/>
        </p:nvSpPr>
        <p:spPr>
          <a:xfrm>
            <a:off x="407813" y="4111406"/>
            <a:ext cx="1620582" cy="523099"/>
          </a:xfrm>
          <a:prstGeom prst="rect">
            <a:avLst/>
          </a:prstGeom>
        </p:spPr>
        <p:txBody>
          <a:bodyPr wrap="none">
            <a:spAutoFit/>
          </a:bodyPr>
          <a:lstStyle/>
          <a:p>
            <a:pPr lvl="0"/>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液、加热</a:t>
            </a:r>
            <a:endParaRPr lang="zh-CN" altLang="en-US" dirty="0">
              <a:solidFill>
                <a:prstClr val="black"/>
              </a:solidFill>
            </a:endParaRPr>
          </a:p>
        </p:txBody>
      </p:sp>
    </p:spTree>
    <p:extLst>
      <p:ext uri="{BB962C8B-B14F-4D97-AF65-F5344CB8AC3E}">
        <p14:creationId xmlns:p14="http://schemas.microsoft.com/office/powerpoint/2010/main" val="621812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3"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4"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5"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6"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7"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8"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pic>
        <p:nvPicPr>
          <p:cNvPr id="122883" name="Picture 3"/>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251" y="264433"/>
            <a:ext cx="595378" cy="8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254030" y="204833"/>
          <a:ext cx="3464710" cy="1661727"/>
        </p:xfrm>
        <a:graphic>
          <a:graphicData uri="http://schemas.openxmlformats.org/presentationml/2006/ole">
            <mc:AlternateContent xmlns:mc="http://schemas.openxmlformats.org/markup-compatibility/2006">
              <mc:Choice xmlns:v="urn:schemas-microsoft-com:vml" Requires="v">
                <p:oleObj spid="_x0000_s7191" name="文档" r:id="rId10" imgW="3465671" imgH="1661701" progId="Word.Document.12">
                  <p:embed/>
                </p:oleObj>
              </mc:Choice>
              <mc:Fallback>
                <p:oleObj name="文档" r:id="rId10" imgW="3465671" imgH="1661701" progId="Word.Document.12">
                  <p:embed/>
                  <p:pic>
                    <p:nvPicPr>
                      <p:cNvPr id="2" name="对象 1"/>
                      <p:cNvPicPr/>
                      <p:nvPr/>
                    </p:nvPicPr>
                    <p:blipFill>
                      <a:blip r:embed="rId11"/>
                      <a:stretch>
                        <a:fillRect/>
                      </a:stretch>
                    </p:blipFill>
                    <p:spPr>
                      <a:xfrm>
                        <a:off x="1254030" y="204833"/>
                        <a:ext cx="3464710" cy="1661727"/>
                      </a:xfrm>
                      <a:prstGeom prst="rect">
                        <a:avLst/>
                      </a:prstGeom>
                    </p:spPr>
                  </p:pic>
                </p:oleObj>
              </mc:Fallback>
            </mc:AlternateContent>
          </a:graphicData>
        </a:graphic>
      </p:graphicFrame>
      <p:pic>
        <p:nvPicPr>
          <p:cNvPr id="122884" name="Picture 4"/>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1852" y="273325"/>
            <a:ext cx="1782731"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5898101" y="195407"/>
          <a:ext cx="6226322" cy="1383980"/>
        </p:xfrm>
        <a:graphic>
          <a:graphicData uri="http://schemas.openxmlformats.org/presentationml/2006/ole">
            <mc:AlternateContent xmlns:mc="http://schemas.openxmlformats.org/markup-compatibility/2006">
              <mc:Choice xmlns:v="urn:schemas-microsoft-com:vml" Requires="v">
                <p:oleObj spid="_x0000_s7192" name="文档" r:id="rId13" imgW="6228500" imgH="1383513" progId="Word.Document.12">
                  <p:embed/>
                </p:oleObj>
              </mc:Choice>
              <mc:Fallback>
                <p:oleObj name="文档" r:id="rId13" imgW="6228500" imgH="1383513" progId="Word.Document.12">
                  <p:embed/>
                  <p:pic>
                    <p:nvPicPr>
                      <p:cNvPr id="3" name="对象 2"/>
                      <p:cNvPicPr/>
                      <p:nvPr/>
                    </p:nvPicPr>
                    <p:blipFill>
                      <a:blip r:embed="rId14"/>
                      <a:stretch>
                        <a:fillRect/>
                      </a:stretch>
                    </p:blipFill>
                    <p:spPr>
                      <a:xfrm>
                        <a:off x="5898101" y="195407"/>
                        <a:ext cx="6226322" cy="138398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624659" y="1563243"/>
          <a:ext cx="3464710" cy="1661727"/>
        </p:xfrm>
        <a:graphic>
          <a:graphicData uri="http://schemas.openxmlformats.org/presentationml/2006/ole">
            <mc:AlternateContent xmlns:mc="http://schemas.openxmlformats.org/markup-compatibility/2006">
              <mc:Choice xmlns:v="urn:schemas-microsoft-com:vml" Requires="v">
                <p:oleObj spid="_x0000_s7193" name="文档" r:id="rId15" imgW="3465671" imgH="1662061" progId="Word.Document.12">
                  <p:embed/>
                </p:oleObj>
              </mc:Choice>
              <mc:Fallback>
                <p:oleObj name="文档" r:id="rId15" imgW="3465671" imgH="1662061" progId="Word.Document.12">
                  <p:embed/>
                  <p:pic>
                    <p:nvPicPr>
                      <p:cNvPr id="27" name="对象 26"/>
                      <p:cNvPicPr/>
                      <p:nvPr/>
                    </p:nvPicPr>
                    <p:blipFill>
                      <a:blip r:embed="rId16"/>
                      <a:stretch>
                        <a:fillRect/>
                      </a:stretch>
                    </p:blipFill>
                    <p:spPr>
                      <a:xfrm>
                        <a:off x="624659" y="1563243"/>
                        <a:ext cx="3464710" cy="1661727"/>
                      </a:xfrm>
                      <a:prstGeom prst="rect">
                        <a:avLst/>
                      </a:prstGeom>
                    </p:spPr>
                  </p:pic>
                </p:oleObj>
              </mc:Fallback>
            </mc:AlternateContent>
          </a:graphicData>
        </a:graphic>
      </p:graphicFrame>
      <p:pic>
        <p:nvPicPr>
          <p:cNvPr id="122885" name="Picture 5"/>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5299" y="1656603"/>
            <a:ext cx="1939232"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391321" y="2829590"/>
            <a:ext cx="11409359" cy="3369373"/>
          </a:xfrm>
          <a:prstGeom prst="rect">
            <a:avLst/>
          </a:prstGeom>
        </p:spPr>
        <p:txBody>
          <a:bodyPr wrap="square">
            <a:spAutoFit/>
          </a:bodyPr>
          <a:lstStyle/>
          <a:p>
            <a:pPr algn="just">
              <a:lnSpc>
                <a:spcPct val="150000"/>
              </a:lnSpc>
            </a:pPr>
            <a:r>
              <a:rPr lang="zh-CN" altLang="zh-CN" sz="2799"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解析　</a:t>
            </a:r>
            <a:r>
              <a:rPr lang="en-US" altLang="zh-CN" sz="2799" kern="100" dirty="0">
                <a:latin typeface="Times New Roman" panose="02020603050405020304" pitchFamily="18" charset="0"/>
              </a:rPr>
              <a:t>A</a:t>
            </a:r>
            <a:r>
              <a:rPr lang="zh-CN" altLang="zh-CN" sz="2799" kern="100" dirty="0">
                <a:latin typeface="Times New Roman" panose="02020603050405020304" pitchFamily="18" charset="0"/>
                <a:cs typeface="Times New Roman" panose="02020603050405020304" pitchFamily="18" charset="0"/>
              </a:rPr>
              <a:t>通过消去反应得到</a:t>
            </a:r>
            <a:r>
              <a:rPr lang="en-US" altLang="zh-CN" sz="2799" kern="100" dirty="0">
                <a:latin typeface="Times New Roman" panose="02020603050405020304" pitchFamily="18" charset="0"/>
              </a:rPr>
              <a:t>B</a:t>
            </a:r>
            <a:r>
              <a:rPr lang="zh-CN" altLang="zh-CN" sz="2799" kern="100" dirty="0">
                <a:latin typeface="Times New Roman" panose="02020603050405020304" pitchFamily="18" charset="0"/>
                <a:cs typeface="Times New Roman" panose="02020603050405020304" pitchFamily="18" charset="0"/>
              </a:rPr>
              <a:t>：</a:t>
            </a: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，反应</a:t>
            </a:r>
            <a:r>
              <a:rPr lang="en-US" altLang="zh-CN" sz="2799" kern="100" dirty="0">
                <a:latin typeface="宋体" panose="02010600030101010101" pitchFamily="2" charset="-122"/>
                <a:cs typeface="Times New Roman" panose="02020603050405020304" pitchFamily="18" charset="0"/>
              </a:rPr>
              <a:t>③</a:t>
            </a:r>
            <a:r>
              <a:rPr lang="zh-CN" altLang="zh-CN" sz="2799" kern="100" dirty="0">
                <a:latin typeface="Times New Roman" panose="02020603050405020304" pitchFamily="18" charset="0"/>
                <a:cs typeface="Times New Roman" panose="02020603050405020304" pitchFamily="18" charset="0"/>
              </a:rPr>
              <a:t>是消去反应；由题给</a:t>
            </a:r>
            <a:endParaRPr lang="en-US" altLang="zh-CN" sz="2799" kern="100" dirty="0">
              <a:latin typeface="Times New Roman" panose="02020603050405020304" pitchFamily="18" charset="0"/>
              <a:cs typeface="Times New Roman" panose="02020603050405020304" pitchFamily="18" charset="0"/>
            </a:endParaRPr>
          </a:p>
          <a:p>
            <a:pPr algn="dist">
              <a:lnSpc>
                <a:spcPct val="150000"/>
              </a:lnSpc>
            </a:pPr>
            <a:endParaRPr lang="en-US" altLang="zh-CN" sz="1000" kern="100" dirty="0">
              <a:latin typeface="Times New Roman" panose="02020603050405020304" pitchFamily="18" charset="0"/>
              <a:cs typeface="Times New Roman" panose="02020603050405020304" pitchFamily="18" charset="0"/>
            </a:endParaRPr>
          </a:p>
          <a:p>
            <a:pPr algn="dist">
              <a:lnSpc>
                <a:spcPct val="150000"/>
              </a:lnSpc>
            </a:pPr>
            <a:r>
              <a:rPr lang="zh-CN" altLang="zh-CN" sz="2799" kern="100" dirty="0">
                <a:latin typeface="Times New Roman" panose="02020603050405020304" pitchFamily="18" charset="0"/>
                <a:cs typeface="Times New Roman" panose="02020603050405020304" pitchFamily="18" charset="0"/>
              </a:rPr>
              <a:t>信息</a:t>
            </a:r>
            <a:r>
              <a:rPr lang="en-US" altLang="zh-CN" sz="2799" kern="100" dirty="0">
                <a:latin typeface="宋体" panose="02010600030101010101" pitchFamily="2" charset="-122"/>
                <a:cs typeface="Times New Roman" panose="02020603050405020304" pitchFamily="18" charset="0"/>
              </a:rPr>
              <a:t>①</a:t>
            </a:r>
            <a:r>
              <a:rPr lang="zh-CN" altLang="zh-CN" sz="2799" kern="100" dirty="0">
                <a:latin typeface="Times New Roman" panose="02020603050405020304" pitchFamily="18" charset="0"/>
                <a:cs typeface="Times New Roman" panose="02020603050405020304" pitchFamily="18" charset="0"/>
              </a:rPr>
              <a:t>及流程图分析可知，</a:t>
            </a:r>
            <a:r>
              <a:rPr lang="en-US" altLang="zh-CN" sz="2799" kern="100" dirty="0">
                <a:latin typeface="Times New Roman" panose="02020603050405020304" pitchFamily="18" charset="0"/>
              </a:rPr>
              <a:t>B</a:t>
            </a:r>
            <a:r>
              <a:rPr lang="zh-CN" altLang="zh-CN" sz="2799" kern="100" dirty="0">
                <a:latin typeface="Times New Roman" panose="02020603050405020304" pitchFamily="18" charset="0"/>
                <a:cs typeface="Times New Roman" panose="02020603050405020304" pitchFamily="18" charset="0"/>
              </a:rPr>
              <a:t>通过与</a:t>
            </a:r>
            <a:r>
              <a:rPr lang="en-US" altLang="zh-CN" sz="2799" kern="100" dirty="0" err="1">
                <a:latin typeface="Times New Roman" panose="02020603050405020304" pitchFamily="18" charset="0"/>
              </a:rPr>
              <a:t>HBr</a:t>
            </a:r>
            <a:r>
              <a:rPr lang="zh-CN" altLang="zh-CN" sz="2799" kern="100" dirty="0">
                <a:latin typeface="Times New Roman" panose="02020603050405020304" pitchFamily="18" charset="0"/>
                <a:cs typeface="Times New Roman" panose="02020603050405020304" pitchFamily="18" charset="0"/>
              </a:rPr>
              <a:t>的加成反应得到的</a:t>
            </a:r>
            <a:r>
              <a:rPr lang="en-US" altLang="zh-CN" sz="2799" kern="100" dirty="0">
                <a:latin typeface="Times New Roman" panose="02020603050405020304" pitchFamily="18" charset="0"/>
              </a:rPr>
              <a:t>C</a:t>
            </a:r>
            <a:r>
              <a:rPr lang="zh-CN" altLang="zh-CN" sz="2799" kern="100" dirty="0">
                <a:latin typeface="Times New Roman" panose="02020603050405020304" pitchFamily="18" charset="0"/>
                <a:cs typeface="Times New Roman" panose="02020603050405020304" pitchFamily="18" charset="0"/>
              </a:rPr>
              <a:t>应是</a:t>
            </a:r>
            <a:endParaRPr lang="en-US" altLang="zh-CN" sz="2799" kern="100" dirty="0">
              <a:latin typeface="Times New Roman" panose="02020603050405020304" pitchFamily="18" charset="0"/>
              <a:cs typeface="Times New Roman" panose="02020603050405020304" pitchFamily="18" charset="0"/>
            </a:endParaRPr>
          </a:p>
          <a:p>
            <a:pPr algn="just">
              <a:lnSpc>
                <a:spcPct val="150000"/>
              </a:lnSpc>
            </a:pPr>
            <a:endParaRPr lang="en-US" altLang="zh-CN" sz="1000" kern="100" dirty="0">
              <a:latin typeface="Times New Roman" panose="02020603050405020304" pitchFamily="18" charset="0"/>
              <a:cs typeface="Times New Roman" panose="02020603050405020304" pitchFamily="18" charset="0"/>
            </a:endParaRPr>
          </a:p>
          <a:p>
            <a:pPr algn="just">
              <a:lnSpc>
                <a:spcPct val="150000"/>
              </a:lnSpc>
            </a:pP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，该物质通过水解反应可得到</a:t>
            </a:r>
            <a:r>
              <a:rPr lang="en-US" altLang="zh-CN" sz="2799" kern="100" dirty="0">
                <a:latin typeface="Times New Roman" panose="02020603050405020304" pitchFamily="18" charset="0"/>
              </a:rPr>
              <a:t>D</a:t>
            </a:r>
            <a:r>
              <a:rPr lang="zh-CN" altLang="zh-CN" sz="2799" kern="100" dirty="0">
                <a:latin typeface="Times New Roman" panose="02020603050405020304" pitchFamily="18" charset="0"/>
                <a:cs typeface="Times New Roman" panose="02020603050405020304" pitchFamily="18" charset="0"/>
              </a:rPr>
              <a:t>：</a:t>
            </a: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，故</a:t>
            </a:r>
            <a:endParaRPr lang="en-US" altLang="zh-CN" sz="2799" kern="100" dirty="0">
              <a:latin typeface="Times New Roman" panose="02020603050405020304" pitchFamily="18" charset="0"/>
              <a:cs typeface="Times New Roman" panose="02020603050405020304" pitchFamily="18" charset="0"/>
            </a:endParaRPr>
          </a:p>
          <a:p>
            <a:pPr algn="just">
              <a:lnSpc>
                <a:spcPct val="150000"/>
              </a:lnSpc>
            </a:pPr>
            <a:endParaRPr lang="en-US" altLang="zh-CN" sz="1000" kern="100" dirty="0">
              <a:latin typeface="Times New Roman" panose="02020603050405020304" pitchFamily="18" charset="0"/>
              <a:cs typeface="Times New Roman" panose="02020603050405020304" pitchFamily="18" charset="0"/>
            </a:endParaRPr>
          </a:p>
          <a:p>
            <a:pPr algn="just">
              <a:lnSpc>
                <a:spcPct val="150000"/>
              </a:lnSpc>
            </a:pPr>
            <a:r>
              <a:rPr lang="zh-CN" altLang="zh-CN" sz="2799" kern="100" dirty="0">
                <a:latin typeface="Times New Roman" panose="02020603050405020304" pitchFamily="18" charset="0"/>
                <a:cs typeface="Times New Roman" panose="02020603050405020304" pitchFamily="18" charset="0"/>
              </a:rPr>
              <a:t>反应</a:t>
            </a:r>
            <a:r>
              <a:rPr lang="en-US" altLang="zh-CN" sz="2799" kern="100" dirty="0">
                <a:latin typeface="宋体" panose="02010600030101010101" pitchFamily="2" charset="-122"/>
                <a:cs typeface="Times New Roman" panose="02020603050405020304" pitchFamily="18" charset="0"/>
              </a:rPr>
              <a:t>⑤</a:t>
            </a:r>
            <a:r>
              <a:rPr lang="zh-CN" altLang="zh-CN" sz="2799" kern="100" dirty="0">
                <a:latin typeface="Times New Roman" panose="02020603050405020304" pitchFamily="18" charset="0"/>
                <a:cs typeface="Times New Roman" panose="02020603050405020304" pitchFamily="18" charset="0"/>
              </a:rPr>
              <a:t>的条件是氢氧化钠的水溶液并加热。</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pic>
        <p:nvPicPr>
          <p:cNvPr id="124930" name="Picture 2"/>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24421" y="2811610"/>
            <a:ext cx="1835475" cy="1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1" name="Picture 3"/>
          <p:cNvPicPr>
            <a:picLocks noChangeAspect="1" noChangeArrowheads="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8110" y="4561590"/>
            <a:ext cx="2335119" cy="98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2" name="Picture 4"/>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9894" y="4534738"/>
            <a:ext cx="2502136" cy="98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330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122884"/>
                                        </p:tgtEl>
                                        <p:attrNameLst>
                                          <p:attrName>style.visibility</p:attrName>
                                        </p:attrNameLst>
                                      </p:cBhvr>
                                      <p:to>
                                        <p:strVal val="visible"/>
                                      </p:to>
                                    </p:set>
                                    <p:animEffect transition="in" filter="blinds(horizontal)">
                                      <p:cBhvr>
                                        <p:cTn id="13" dur="500"/>
                                        <p:tgtEl>
                                          <p:spTgt spid="122884"/>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nodeType="withEffect">
                                  <p:stCondLst>
                                    <p:cond delay="0"/>
                                  </p:stCondLst>
                                  <p:childTnLst>
                                    <p:set>
                                      <p:cBhvr>
                                        <p:cTn id="18" dur="1" fill="hold">
                                          <p:stCondLst>
                                            <p:cond delay="0"/>
                                          </p:stCondLst>
                                        </p:cTn>
                                        <p:tgtEl>
                                          <p:spTgt spid="122885"/>
                                        </p:tgtEl>
                                        <p:attrNameLst>
                                          <p:attrName>style.visibility</p:attrName>
                                        </p:attrNameLst>
                                      </p:cBhvr>
                                      <p:to>
                                        <p:strVal val="visible"/>
                                      </p:to>
                                    </p:set>
                                    <p:animEffect transition="in" filter="blinds(horizontal)">
                                      <p:cBhvr>
                                        <p:cTn id="19" dur="500"/>
                                        <p:tgtEl>
                                          <p:spTgt spid="122885"/>
                                        </p:tgtEl>
                                      </p:cBhvr>
                                    </p:animEffect>
                                  </p:childTnLst>
                                </p:cTn>
                              </p:par>
                              <p:par>
                                <p:cTn id="20" presetID="3" presetClass="entr" presetSubtype="1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par>
                                <p:cTn id="26" presetID="3" presetClass="entr" presetSubtype="10" fill="hold" nodeType="withEffect">
                                  <p:stCondLst>
                                    <p:cond delay="0"/>
                                  </p:stCondLst>
                                  <p:childTnLst>
                                    <p:set>
                                      <p:cBhvr>
                                        <p:cTn id="27" dur="1" fill="hold">
                                          <p:stCondLst>
                                            <p:cond delay="0"/>
                                          </p:stCondLst>
                                        </p:cTn>
                                        <p:tgtEl>
                                          <p:spTgt spid="124930"/>
                                        </p:tgtEl>
                                        <p:attrNameLst>
                                          <p:attrName>style.visibility</p:attrName>
                                        </p:attrNameLst>
                                      </p:cBhvr>
                                      <p:to>
                                        <p:strVal val="visible"/>
                                      </p:to>
                                    </p:set>
                                    <p:animEffect transition="in" filter="blinds(horizontal)">
                                      <p:cBhvr>
                                        <p:cTn id="28" dur="500"/>
                                        <p:tgtEl>
                                          <p:spTgt spid="124930"/>
                                        </p:tgtEl>
                                      </p:cBhvr>
                                    </p:animEffect>
                                  </p:childTnLst>
                                </p:cTn>
                              </p:par>
                              <p:par>
                                <p:cTn id="29" presetID="3" presetClass="entr" presetSubtype="10" fill="hold" nodeType="withEffect">
                                  <p:stCondLst>
                                    <p:cond delay="0"/>
                                  </p:stCondLst>
                                  <p:childTnLst>
                                    <p:set>
                                      <p:cBhvr>
                                        <p:cTn id="30" dur="1" fill="hold">
                                          <p:stCondLst>
                                            <p:cond delay="0"/>
                                          </p:stCondLst>
                                        </p:cTn>
                                        <p:tgtEl>
                                          <p:spTgt spid="124931"/>
                                        </p:tgtEl>
                                        <p:attrNameLst>
                                          <p:attrName>style.visibility</p:attrName>
                                        </p:attrNameLst>
                                      </p:cBhvr>
                                      <p:to>
                                        <p:strVal val="visible"/>
                                      </p:to>
                                    </p:set>
                                    <p:animEffect transition="in" filter="blinds(horizontal)">
                                      <p:cBhvr>
                                        <p:cTn id="31" dur="500"/>
                                        <p:tgtEl>
                                          <p:spTgt spid="124931"/>
                                        </p:tgtEl>
                                      </p:cBhvr>
                                    </p:animEffect>
                                  </p:childTnLst>
                                </p:cTn>
                              </p:par>
                              <p:par>
                                <p:cTn id="32" presetID="3" presetClass="entr" presetSubtype="10" fill="hold" nodeType="withEffect">
                                  <p:stCondLst>
                                    <p:cond delay="0"/>
                                  </p:stCondLst>
                                  <p:childTnLst>
                                    <p:set>
                                      <p:cBhvr>
                                        <p:cTn id="33" dur="1" fill="hold">
                                          <p:stCondLst>
                                            <p:cond delay="0"/>
                                          </p:stCondLst>
                                        </p:cTn>
                                        <p:tgtEl>
                                          <p:spTgt spid="124932"/>
                                        </p:tgtEl>
                                        <p:attrNameLst>
                                          <p:attrName>style.visibility</p:attrName>
                                        </p:attrNameLst>
                                      </p:cBhvr>
                                      <p:to>
                                        <p:strVal val="visible"/>
                                      </p:to>
                                    </p:set>
                                    <p:animEffect transition="in" filter="blinds(horizontal)">
                                      <p:cBhvr>
                                        <p:cTn id="34"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3"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4"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5"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6"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7"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8"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pic>
        <p:nvPicPr>
          <p:cNvPr id="122883" name="Picture 3"/>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251" y="618372"/>
            <a:ext cx="595378" cy="8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254030" y="558772"/>
          <a:ext cx="3464710" cy="1661727"/>
        </p:xfrm>
        <a:graphic>
          <a:graphicData uri="http://schemas.openxmlformats.org/presentationml/2006/ole">
            <mc:AlternateContent xmlns:mc="http://schemas.openxmlformats.org/markup-compatibility/2006">
              <mc:Choice xmlns:v="urn:schemas-microsoft-com:vml" Requires="v">
                <p:oleObj spid="_x0000_s8222" name="文档" r:id="rId10" imgW="3465671" imgH="1661701" progId="Word.Document.12">
                  <p:embed/>
                </p:oleObj>
              </mc:Choice>
              <mc:Fallback>
                <p:oleObj name="文档" r:id="rId10" imgW="3465671" imgH="1661701" progId="Word.Document.12">
                  <p:embed/>
                  <p:pic>
                    <p:nvPicPr>
                      <p:cNvPr id="2" name="对象 1"/>
                      <p:cNvPicPr/>
                      <p:nvPr/>
                    </p:nvPicPr>
                    <p:blipFill>
                      <a:blip r:embed="rId11"/>
                      <a:stretch>
                        <a:fillRect/>
                      </a:stretch>
                    </p:blipFill>
                    <p:spPr>
                      <a:xfrm>
                        <a:off x="1254030" y="558772"/>
                        <a:ext cx="3464710" cy="1661727"/>
                      </a:xfrm>
                      <a:prstGeom prst="rect">
                        <a:avLst/>
                      </a:prstGeom>
                    </p:spPr>
                  </p:pic>
                </p:oleObj>
              </mc:Fallback>
            </mc:AlternateContent>
          </a:graphicData>
        </a:graphic>
      </p:graphicFrame>
      <p:pic>
        <p:nvPicPr>
          <p:cNvPr id="122884" name="Picture 4"/>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1852" y="627264"/>
            <a:ext cx="1782731"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5898101" y="549346"/>
          <a:ext cx="6226322" cy="1383980"/>
        </p:xfrm>
        <a:graphic>
          <a:graphicData uri="http://schemas.openxmlformats.org/presentationml/2006/ole">
            <mc:AlternateContent xmlns:mc="http://schemas.openxmlformats.org/markup-compatibility/2006">
              <mc:Choice xmlns:v="urn:schemas-microsoft-com:vml" Requires="v">
                <p:oleObj spid="_x0000_s8223" name="文档" r:id="rId13" imgW="6228500" imgH="1383513" progId="Word.Document.12">
                  <p:embed/>
                </p:oleObj>
              </mc:Choice>
              <mc:Fallback>
                <p:oleObj name="文档" r:id="rId13" imgW="6228500" imgH="1383513" progId="Word.Document.12">
                  <p:embed/>
                  <p:pic>
                    <p:nvPicPr>
                      <p:cNvPr id="3" name="对象 2"/>
                      <p:cNvPicPr/>
                      <p:nvPr/>
                    </p:nvPicPr>
                    <p:blipFill>
                      <a:blip r:embed="rId14"/>
                      <a:stretch>
                        <a:fillRect/>
                      </a:stretch>
                    </p:blipFill>
                    <p:spPr>
                      <a:xfrm>
                        <a:off x="5898101" y="549346"/>
                        <a:ext cx="6226322" cy="138398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624659" y="1917182"/>
          <a:ext cx="3464710" cy="1661727"/>
        </p:xfrm>
        <a:graphic>
          <a:graphicData uri="http://schemas.openxmlformats.org/presentationml/2006/ole">
            <mc:AlternateContent xmlns:mc="http://schemas.openxmlformats.org/markup-compatibility/2006">
              <mc:Choice xmlns:v="urn:schemas-microsoft-com:vml" Requires="v">
                <p:oleObj spid="_x0000_s8224" name="文档" r:id="rId15" imgW="3465671" imgH="1662061" progId="Word.Document.12">
                  <p:embed/>
                </p:oleObj>
              </mc:Choice>
              <mc:Fallback>
                <p:oleObj name="文档" r:id="rId15" imgW="3465671" imgH="1662061" progId="Word.Document.12">
                  <p:embed/>
                  <p:pic>
                    <p:nvPicPr>
                      <p:cNvPr id="27" name="对象 26"/>
                      <p:cNvPicPr/>
                      <p:nvPr/>
                    </p:nvPicPr>
                    <p:blipFill>
                      <a:blip r:embed="rId16"/>
                      <a:stretch>
                        <a:fillRect/>
                      </a:stretch>
                    </p:blipFill>
                    <p:spPr>
                      <a:xfrm>
                        <a:off x="624659" y="1917182"/>
                        <a:ext cx="3464710" cy="1661727"/>
                      </a:xfrm>
                      <a:prstGeom prst="rect">
                        <a:avLst/>
                      </a:prstGeom>
                    </p:spPr>
                  </p:pic>
                </p:oleObj>
              </mc:Fallback>
            </mc:AlternateContent>
          </a:graphicData>
        </a:graphic>
      </p:graphicFrame>
      <p:pic>
        <p:nvPicPr>
          <p:cNvPr id="122885" name="Picture 5"/>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5299" y="2010542"/>
            <a:ext cx="1939232"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391321" y="3342348"/>
            <a:ext cx="11409359" cy="1949506"/>
          </a:xfrm>
          <a:prstGeom prst="rect">
            <a:avLst/>
          </a:prstGeom>
        </p:spPr>
        <p:txBody>
          <a:bodyPr wrap="square">
            <a:spAutoFit/>
          </a:bodyPr>
          <a:lstStyle/>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反应</a:t>
            </a:r>
            <a:r>
              <a:rPr lang="en-US" altLang="zh-CN" sz="2799" kern="100" dirty="0">
                <a:latin typeface="宋体" panose="02010600030101010101" pitchFamily="2" charset="-122"/>
                <a:ea typeface="方正中等线简体" panose="03000509000000000000" pitchFamily="65" charset="-122"/>
                <a:cs typeface="Times New Roman" panose="02020603050405020304" pitchFamily="18" charset="0"/>
              </a:rPr>
              <a:t>④</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的化学方程式为</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有机物写结构简式，并注明反应条件，下同</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a:t>
            </a:r>
          </a:p>
          <a:p>
            <a:pPr algn="just">
              <a:lnSpc>
                <a:spcPct val="150000"/>
              </a:lnSpc>
            </a:pPr>
            <a:endPar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pic>
        <p:nvPicPr>
          <p:cNvPr id="126978" name="Picture 2"/>
          <p:cNvPicPr>
            <a:picLocks noChangeAspect="1" noChangeArrowheads="1"/>
          </p:cNvPicPr>
          <p:nvPr/>
        </p:nvPicPr>
        <p:blipFill>
          <a:blip r:embed="rId18"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260" y="4115001"/>
            <a:ext cx="1921031" cy="1057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nvGraphicFramePr>
        <p:xfrm>
          <a:off x="2470822" y="4046716"/>
          <a:ext cx="3312345" cy="1607765"/>
        </p:xfrm>
        <a:graphic>
          <a:graphicData uri="http://schemas.openxmlformats.org/presentationml/2006/ole">
            <mc:AlternateContent xmlns:mc="http://schemas.openxmlformats.org/markup-compatibility/2006">
              <mc:Choice xmlns:v="urn:schemas-microsoft-com:vml" Requires="v">
                <p:oleObj spid="_x0000_s8225" name="文档" r:id="rId19" imgW="3313457" imgH="1608063" progId="Word.Document.12">
                  <p:embed/>
                </p:oleObj>
              </mc:Choice>
              <mc:Fallback>
                <p:oleObj name="文档" r:id="rId19" imgW="3313457" imgH="1608063" progId="Word.Document.12">
                  <p:embed/>
                  <p:pic>
                    <p:nvPicPr>
                      <p:cNvPr id="4" name="对象 3"/>
                      <p:cNvPicPr/>
                      <p:nvPr/>
                    </p:nvPicPr>
                    <p:blipFill>
                      <a:blip r:embed="rId20"/>
                      <a:stretch>
                        <a:fillRect/>
                      </a:stretch>
                    </p:blipFill>
                    <p:spPr>
                      <a:xfrm>
                        <a:off x="2470822" y="4046716"/>
                        <a:ext cx="3312345" cy="1607765"/>
                      </a:xfrm>
                      <a:prstGeom prst="rect">
                        <a:avLst/>
                      </a:prstGeom>
                    </p:spPr>
                  </p:pic>
                </p:oleObj>
              </mc:Fallback>
            </mc:AlternateContent>
          </a:graphicData>
        </a:graphic>
      </p:graphicFrame>
      <p:pic>
        <p:nvPicPr>
          <p:cNvPr id="126979" name="Picture 3"/>
          <p:cNvPicPr>
            <a:picLocks noChangeAspect="1" noChangeArrowheads="1"/>
          </p:cNvPicPr>
          <p:nvPr/>
        </p:nvPicPr>
        <p:blipFill>
          <a:blip r:embed="rId21"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13255" y="4086348"/>
            <a:ext cx="2555024" cy="107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405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linds(horizontal)">
                                      <p:cBhvr>
                                        <p:cTn id="7" dur="500"/>
                                        <p:tgtEl>
                                          <p:spTgt spid="126978"/>
                                        </p:tgtEl>
                                      </p:cBhvr>
                                    </p:animEffect>
                                  </p:childTnLst>
                                </p:cTn>
                              </p:par>
                              <p:par>
                                <p:cTn id="8" presetID="3" presetClass="entr" presetSubtype="10" fill="hold" nodeType="withEffect">
                                  <p:stCondLst>
                                    <p:cond delay="0"/>
                                  </p:stCondLst>
                                  <p:childTnLst>
                                    <p:set>
                                      <p:cBhvr>
                                        <p:cTn id="9" dur="1" fill="hold">
                                          <p:stCondLst>
                                            <p:cond delay="0"/>
                                          </p:stCondLst>
                                        </p:cTn>
                                        <p:tgtEl>
                                          <p:spTgt spid="126979"/>
                                        </p:tgtEl>
                                        <p:attrNameLst>
                                          <p:attrName>style.visibility</p:attrName>
                                        </p:attrNameLst>
                                      </p:cBhvr>
                                      <p:to>
                                        <p:strVal val="visible"/>
                                      </p:to>
                                    </p:set>
                                    <p:animEffect transition="in" filter="blinds(horizontal)">
                                      <p:cBhvr>
                                        <p:cTn id="10" dur="500"/>
                                        <p:tgtEl>
                                          <p:spTgt spid="126979"/>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3"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4"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5"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6"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7"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8"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pic>
        <p:nvPicPr>
          <p:cNvPr id="122883" name="Picture 3"/>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251" y="618372"/>
            <a:ext cx="595378" cy="8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254030" y="558772"/>
          <a:ext cx="3464710" cy="1661727"/>
        </p:xfrm>
        <a:graphic>
          <a:graphicData uri="http://schemas.openxmlformats.org/presentationml/2006/ole">
            <mc:AlternateContent xmlns:mc="http://schemas.openxmlformats.org/markup-compatibility/2006">
              <mc:Choice xmlns:v="urn:schemas-microsoft-com:vml" Requires="v">
                <p:oleObj spid="_x0000_s9246" name="文档" r:id="rId10" imgW="3465671" imgH="1661701" progId="Word.Document.12">
                  <p:embed/>
                </p:oleObj>
              </mc:Choice>
              <mc:Fallback>
                <p:oleObj name="文档" r:id="rId10" imgW="3465671" imgH="1661701" progId="Word.Document.12">
                  <p:embed/>
                  <p:pic>
                    <p:nvPicPr>
                      <p:cNvPr id="2" name="对象 1"/>
                      <p:cNvPicPr/>
                      <p:nvPr/>
                    </p:nvPicPr>
                    <p:blipFill>
                      <a:blip r:embed="rId11"/>
                      <a:stretch>
                        <a:fillRect/>
                      </a:stretch>
                    </p:blipFill>
                    <p:spPr>
                      <a:xfrm>
                        <a:off x="1254030" y="558772"/>
                        <a:ext cx="3464710" cy="1661727"/>
                      </a:xfrm>
                      <a:prstGeom prst="rect">
                        <a:avLst/>
                      </a:prstGeom>
                    </p:spPr>
                  </p:pic>
                </p:oleObj>
              </mc:Fallback>
            </mc:AlternateContent>
          </a:graphicData>
        </a:graphic>
      </p:graphicFrame>
      <p:pic>
        <p:nvPicPr>
          <p:cNvPr id="122884" name="Picture 4"/>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1852" y="627264"/>
            <a:ext cx="1782731"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5898101" y="549346"/>
          <a:ext cx="6226322" cy="1383980"/>
        </p:xfrm>
        <a:graphic>
          <a:graphicData uri="http://schemas.openxmlformats.org/presentationml/2006/ole">
            <mc:AlternateContent xmlns:mc="http://schemas.openxmlformats.org/markup-compatibility/2006">
              <mc:Choice xmlns:v="urn:schemas-microsoft-com:vml" Requires="v">
                <p:oleObj spid="_x0000_s9247" name="文档" r:id="rId13" imgW="6228500" imgH="1383513" progId="Word.Document.12">
                  <p:embed/>
                </p:oleObj>
              </mc:Choice>
              <mc:Fallback>
                <p:oleObj name="文档" r:id="rId13" imgW="6228500" imgH="1383513" progId="Word.Document.12">
                  <p:embed/>
                  <p:pic>
                    <p:nvPicPr>
                      <p:cNvPr id="3" name="对象 2"/>
                      <p:cNvPicPr/>
                      <p:nvPr/>
                    </p:nvPicPr>
                    <p:blipFill>
                      <a:blip r:embed="rId14"/>
                      <a:stretch>
                        <a:fillRect/>
                      </a:stretch>
                    </p:blipFill>
                    <p:spPr>
                      <a:xfrm>
                        <a:off x="5898101" y="549346"/>
                        <a:ext cx="6226322" cy="138398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624659" y="1917182"/>
          <a:ext cx="3464710" cy="1661727"/>
        </p:xfrm>
        <a:graphic>
          <a:graphicData uri="http://schemas.openxmlformats.org/presentationml/2006/ole">
            <mc:AlternateContent xmlns:mc="http://schemas.openxmlformats.org/markup-compatibility/2006">
              <mc:Choice xmlns:v="urn:schemas-microsoft-com:vml" Requires="v">
                <p:oleObj spid="_x0000_s9248" name="文档" r:id="rId15" imgW="3465671" imgH="1662061" progId="Word.Document.12">
                  <p:embed/>
                </p:oleObj>
              </mc:Choice>
              <mc:Fallback>
                <p:oleObj name="文档" r:id="rId15" imgW="3465671" imgH="1662061" progId="Word.Document.12">
                  <p:embed/>
                  <p:pic>
                    <p:nvPicPr>
                      <p:cNvPr id="27" name="对象 26"/>
                      <p:cNvPicPr/>
                      <p:nvPr/>
                    </p:nvPicPr>
                    <p:blipFill>
                      <a:blip r:embed="rId16"/>
                      <a:stretch>
                        <a:fillRect/>
                      </a:stretch>
                    </p:blipFill>
                    <p:spPr>
                      <a:xfrm>
                        <a:off x="624659" y="1917182"/>
                        <a:ext cx="3464710" cy="1661727"/>
                      </a:xfrm>
                      <a:prstGeom prst="rect">
                        <a:avLst/>
                      </a:prstGeom>
                    </p:spPr>
                  </p:pic>
                </p:oleObj>
              </mc:Fallback>
            </mc:AlternateContent>
          </a:graphicData>
        </a:graphic>
      </p:graphicFrame>
      <p:pic>
        <p:nvPicPr>
          <p:cNvPr id="122885" name="Picture 5"/>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5299" y="2010542"/>
            <a:ext cx="1939232"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391321" y="3342348"/>
            <a:ext cx="11409359" cy="1546860"/>
          </a:xfrm>
          <a:prstGeom prst="rect">
            <a:avLst/>
          </a:prstGeom>
        </p:spPr>
        <p:txBody>
          <a:bodyPr wrap="square">
            <a:spAutoFit/>
          </a:bodyPr>
          <a:lstStyle/>
          <a:p>
            <a:pPr algn="just">
              <a:lnSpc>
                <a:spcPct val="150000"/>
              </a:lnSpc>
            </a:pPr>
            <a:r>
              <a:rPr lang="zh-CN" altLang="zh-CN" sz="2799"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解析　</a:t>
            </a:r>
            <a:r>
              <a:rPr lang="zh-CN" altLang="zh-CN" sz="2799" kern="100" dirty="0">
                <a:latin typeface="Times New Roman" panose="02020603050405020304" pitchFamily="18" charset="0"/>
                <a:cs typeface="Times New Roman" panose="02020603050405020304" pitchFamily="18" charset="0"/>
              </a:rPr>
              <a:t>反应</a:t>
            </a:r>
            <a:r>
              <a:rPr lang="en-US" altLang="zh-CN" sz="2799" kern="100" dirty="0">
                <a:latin typeface="宋体" panose="02010600030101010101" pitchFamily="2" charset="-122"/>
                <a:cs typeface="Times New Roman" panose="02020603050405020304" pitchFamily="18" charset="0"/>
              </a:rPr>
              <a:t>④</a:t>
            </a:r>
            <a:r>
              <a:rPr lang="zh-CN" altLang="zh-CN" sz="2799" kern="100" dirty="0">
                <a:latin typeface="Times New Roman" panose="02020603050405020304" pitchFamily="18" charset="0"/>
                <a:cs typeface="Times New Roman" panose="02020603050405020304" pitchFamily="18" charset="0"/>
              </a:rPr>
              <a:t>是在过氧化物存在条件下的加成反应，反应的化学方程式</a:t>
            </a:r>
            <a:endParaRPr lang="en-US" altLang="zh-CN" sz="2799" kern="100" dirty="0">
              <a:latin typeface="Times New Roman" panose="02020603050405020304" pitchFamily="18" charset="0"/>
              <a:cs typeface="Times New Roman" panose="02020603050405020304" pitchFamily="18" charset="0"/>
            </a:endParaRPr>
          </a:p>
          <a:p>
            <a:pPr algn="just">
              <a:lnSpc>
                <a:spcPct val="150000"/>
              </a:lnSpc>
            </a:pPr>
            <a:endParaRPr lang="en-US" altLang="zh-CN" sz="1000" kern="100" dirty="0">
              <a:latin typeface="Times New Roman" panose="02020603050405020304" pitchFamily="18" charset="0"/>
              <a:cs typeface="Times New Roman" panose="02020603050405020304" pitchFamily="18" charset="0"/>
            </a:endParaRPr>
          </a:p>
          <a:p>
            <a:pPr algn="just">
              <a:lnSpc>
                <a:spcPct val="150000"/>
              </a:lnSpc>
            </a:pPr>
            <a:r>
              <a:rPr lang="zh-CN" altLang="zh-CN" sz="2799" kern="100" dirty="0">
                <a:latin typeface="Times New Roman" panose="02020603050405020304" pitchFamily="18" charset="0"/>
                <a:cs typeface="Times New Roman" panose="02020603050405020304" pitchFamily="18" charset="0"/>
              </a:rPr>
              <a:t>是</a:t>
            </a: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a:t>
            </a:r>
            <a:endParaRPr lang="en-US" altLang="zh-CN" sz="2799" kern="100"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nvGraphicFramePr>
        <p:xfrm>
          <a:off x="2727106" y="4087129"/>
          <a:ext cx="3312345" cy="1607765"/>
        </p:xfrm>
        <a:graphic>
          <a:graphicData uri="http://schemas.openxmlformats.org/presentationml/2006/ole">
            <mc:AlternateContent xmlns:mc="http://schemas.openxmlformats.org/markup-compatibility/2006">
              <mc:Choice xmlns:v="urn:schemas-microsoft-com:vml" Requires="v">
                <p:oleObj spid="_x0000_s9249" name="文档" r:id="rId18" imgW="3313457" imgH="1608063" progId="Word.Document.12">
                  <p:embed/>
                </p:oleObj>
              </mc:Choice>
              <mc:Fallback>
                <p:oleObj name="文档" r:id="rId18" imgW="3313457" imgH="1608063" progId="Word.Document.12">
                  <p:embed/>
                  <p:pic>
                    <p:nvPicPr>
                      <p:cNvPr id="4" name="对象 3"/>
                      <p:cNvPicPr/>
                      <p:nvPr/>
                    </p:nvPicPr>
                    <p:blipFill>
                      <a:blip r:embed="rId19"/>
                      <a:stretch>
                        <a:fillRect/>
                      </a:stretch>
                    </p:blipFill>
                    <p:spPr>
                      <a:xfrm>
                        <a:off x="2727106" y="4087129"/>
                        <a:ext cx="3312345" cy="1607765"/>
                      </a:xfrm>
                      <a:prstGeom prst="rect">
                        <a:avLst/>
                      </a:prstGeom>
                    </p:spPr>
                  </p:pic>
                </p:oleObj>
              </mc:Fallback>
            </mc:AlternateContent>
          </a:graphicData>
        </a:graphic>
      </p:graphicFrame>
      <p:pic>
        <p:nvPicPr>
          <p:cNvPr id="128002" name="Picture 2"/>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0207" y="4159499"/>
            <a:ext cx="1719639" cy="98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3" name="Picture 3"/>
          <p:cNvPicPr>
            <a:picLocks noChangeAspect="1" noChangeArrowheads="1"/>
          </p:cNvPicPr>
          <p:nvPr/>
        </p:nvPicPr>
        <p:blipFill>
          <a:blip r:embed="rId2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7847" y="4138282"/>
            <a:ext cx="2413837" cy="104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0487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122884"/>
                                        </p:tgtEl>
                                        <p:attrNameLst>
                                          <p:attrName>style.visibility</p:attrName>
                                        </p:attrNameLst>
                                      </p:cBhvr>
                                      <p:to>
                                        <p:strVal val="visible"/>
                                      </p:to>
                                    </p:set>
                                    <p:animEffect transition="in" filter="blinds(horizontal)">
                                      <p:cBhvr>
                                        <p:cTn id="13" dur="500"/>
                                        <p:tgtEl>
                                          <p:spTgt spid="122884"/>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par>
                                <p:cTn id="20" presetID="3" presetClass="entr" presetSubtype="10" fill="hold" nodeType="withEffect">
                                  <p:stCondLst>
                                    <p:cond delay="0"/>
                                  </p:stCondLst>
                                  <p:childTnLst>
                                    <p:set>
                                      <p:cBhvr>
                                        <p:cTn id="21" dur="1" fill="hold">
                                          <p:stCondLst>
                                            <p:cond delay="0"/>
                                          </p:stCondLst>
                                        </p:cTn>
                                        <p:tgtEl>
                                          <p:spTgt spid="122885"/>
                                        </p:tgtEl>
                                        <p:attrNameLst>
                                          <p:attrName>style.visibility</p:attrName>
                                        </p:attrNameLst>
                                      </p:cBhvr>
                                      <p:to>
                                        <p:strVal val="visible"/>
                                      </p:to>
                                    </p:set>
                                    <p:animEffect transition="in" filter="blinds(horizontal)">
                                      <p:cBhvr>
                                        <p:cTn id="22" dur="500"/>
                                        <p:tgtEl>
                                          <p:spTgt spid="12288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par>
                                <p:cTn id="29" presetID="3" presetClass="entr" presetSubtype="10" fill="hold" nodeType="withEffect">
                                  <p:stCondLst>
                                    <p:cond delay="0"/>
                                  </p:stCondLst>
                                  <p:childTnLst>
                                    <p:set>
                                      <p:cBhvr>
                                        <p:cTn id="30" dur="1" fill="hold">
                                          <p:stCondLst>
                                            <p:cond delay="0"/>
                                          </p:stCondLst>
                                        </p:cTn>
                                        <p:tgtEl>
                                          <p:spTgt spid="128002"/>
                                        </p:tgtEl>
                                        <p:attrNameLst>
                                          <p:attrName>style.visibility</p:attrName>
                                        </p:attrNameLst>
                                      </p:cBhvr>
                                      <p:to>
                                        <p:strVal val="visible"/>
                                      </p:to>
                                    </p:set>
                                    <p:animEffect transition="in" filter="blinds(horizontal)">
                                      <p:cBhvr>
                                        <p:cTn id="31" dur="500"/>
                                        <p:tgtEl>
                                          <p:spTgt spid="128002"/>
                                        </p:tgtEl>
                                      </p:cBhvr>
                                    </p:animEffect>
                                  </p:childTnLst>
                                </p:cTn>
                              </p:par>
                              <p:par>
                                <p:cTn id="32" presetID="3" presetClass="entr" presetSubtype="10" fill="hold" nodeType="withEffect">
                                  <p:stCondLst>
                                    <p:cond delay="0"/>
                                  </p:stCondLst>
                                  <p:childTnLst>
                                    <p:set>
                                      <p:cBhvr>
                                        <p:cTn id="33" dur="1" fill="hold">
                                          <p:stCondLst>
                                            <p:cond delay="0"/>
                                          </p:stCondLst>
                                        </p:cTn>
                                        <p:tgtEl>
                                          <p:spTgt spid="128003"/>
                                        </p:tgtEl>
                                        <p:attrNameLst>
                                          <p:attrName>style.visibility</p:attrName>
                                        </p:attrNameLst>
                                      </p:cBhvr>
                                      <p:to>
                                        <p:strVal val="visible"/>
                                      </p:to>
                                    </p:set>
                                    <p:animEffect transition="in" filter="blinds(horizontal)">
                                      <p:cBhvr>
                                        <p:cTn id="34" dur="500"/>
                                        <p:tgtEl>
                                          <p:spTgt spid="12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3"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4"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5"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6"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7"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8"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pic>
        <p:nvPicPr>
          <p:cNvPr id="122883" name="Picture 3"/>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251" y="618372"/>
            <a:ext cx="595378" cy="8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254030" y="558772"/>
          <a:ext cx="3464710" cy="1661727"/>
        </p:xfrm>
        <a:graphic>
          <a:graphicData uri="http://schemas.openxmlformats.org/presentationml/2006/ole">
            <mc:AlternateContent xmlns:mc="http://schemas.openxmlformats.org/markup-compatibility/2006">
              <mc:Choice xmlns:v="urn:schemas-microsoft-com:vml" Requires="v">
                <p:oleObj spid="_x0000_s10263" name="文档" r:id="rId10" imgW="3465671" imgH="1661701" progId="Word.Document.12">
                  <p:embed/>
                </p:oleObj>
              </mc:Choice>
              <mc:Fallback>
                <p:oleObj name="文档" r:id="rId10" imgW="3465671" imgH="1661701" progId="Word.Document.12">
                  <p:embed/>
                  <p:pic>
                    <p:nvPicPr>
                      <p:cNvPr id="2" name="对象 1"/>
                      <p:cNvPicPr/>
                      <p:nvPr/>
                    </p:nvPicPr>
                    <p:blipFill>
                      <a:blip r:embed="rId11"/>
                      <a:stretch>
                        <a:fillRect/>
                      </a:stretch>
                    </p:blipFill>
                    <p:spPr>
                      <a:xfrm>
                        <a:off x="1254030" y="558772"/>
                        <a:ext cx="3464710" cy="1661727"/>
                      </a:xfrm>
                      <a:prstGeom prst="rect">
                        <a:avLst/>
                      </a:prstGeom>
                    </p:spPr>
                  </p:pic>
                </p:oleObj>
              </mc:Fallback>
            </mc:AlternateContent>
          </a:graphicData>
        </a:graphic>
      </p:graphicFrame>
      <p:pic>
        <p:nvPicPr>
          <p:cNvPr id="122884" name="Picture 4"/>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1852" y="627264"/>
            <a:ext cx="1782731"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5898101" y="549346"/>
          <a:ext cx="6226322" cy="1383980"/>
        </p:xfrm>
        <a:graphic>
          <a:graphicData uri="http://schemas.openxmlformats.org/presentationml/2006/ole">
            <mc:AlternateContent xmlns:mc="http://schemas.openxmlformats.org/markup-compatibility/2006">
              <mc:Choice xmlns:v="urn:schemas-microsoft-com:vml" Requires="v">
                <p:oleObj spid="_x0000_s10264" name="文档" r:id="rId13" imgW="6228500" imgH="1383513" progId="Word.Document.12">
                  <p:embed/>
                </p:oleObj>
              </mc:Choice>
              <mc:Fallback>
                <p:oleObj name="文档" r:id="rId13" imgW="6228500" imgH="1383513" progId="Word.Document.12">
                  <p:embed/>
                  <p:pic>
                    <p:nvPicPr>
                      <p:cNvPr id="3" name="对象 2"/>
                      <p:cNvPicPr/>
                      <p:nvPr/>
                    </p:nvPicPr>
                    <p:blipFill>
                      <a:blip r:embed="rId14"/>
                      <a:stretch>
                        <a:fillRect/>
                      </a:stretch>
                    </p:blipFill>
                    <p:spPr>
                      <a:xfrm>
                        <a:off x="5898101" y="549346"/>
                        <a:ext cx="6226322" cy="138398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624659" y="1917182"/>
          <a:ext cx="3464710" cy="1661727"/>
        </p:xfrm>
        <a:graphic>
          <a:graphicData uri="http://schemas.openxmlformats.org/presentationml/2006/ole">
            <mc:AlternateContent xmlns:mc="http://schemas.openxmlformats.org/markup-compatibility/2006">
              <mc:Choice xmlns:v="urn:schemas-microsoft-com:vml" Requires="v">
                <p:oleObj spid="_x0000_s10265" name="文档" r:id="rId15" imgW="3465671" imgH="1662061" progId="Word.Document.12">
                  <p:embed/>
                </p:oleObj>
              </mc:Choice>
              <mc:Fallback>
                <p:oleObj name="文档" r:id="rId15" imgW="3465671" imgH="1662061" progId="Word.Document.12">
                  <p:embed/>
                  <p:pic>
                    <p:nvPicPr>
                      <p:cNvPr id="27" name="对象 26"/>
                      <p:cNvPicPr/>
                      <p:nvPr/>
                    </p:nvPicPr>
                    <p:blipFill>
                      <a:blip r:embed="rId16"/>
                      <a:stretch>
                        <a:fillRect/>
                      </a:stretch>
                    </p:blipFill>
                    <p:spPr>
                      <a:xfrm>
                        <a:off x="624659" y="1917182"/>
                        <a:ext cx="3464710" cy="1661727"/>
                      </a:xfrm>
                      <a:prstGeom prst="rect">
                        <a:avLst/>
                      </a:prstGeom>
                    </p:spPr>
                  </p:pic>
                </p:oleObj>
              </mc:Fallback>
            </mc:AlternateContent>
          </a:graphicData>
        </a:graphic>
      </p:graphicFrame>
      <p:pic>
        <p:nvPicPr>
          <p:cNvPr id="122885" name="Picture 5"/>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5299" y="2010542"/>
            <a:ext cx="1939232"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391321" y="3342349"/>
            <a:ext cx="11409359" cy="3023205"/>
          </a:xfrm>
          <a:prstGeom prst="rect">
            <a:avLst/>
          </a:prstGeom>
        </p:spPr>
        <p:txBody>
          <a:bodyPr wrap="square">
            <a:spAutoFit/>
          </a:bodyPr>
          <a:lstStyle/>
          <a:p>
            <a:pPr algn="just">
              <a:lnSpc>
                <a:spcPct val="150000"/>
              </a:lnSpc>
            </a:pPr>
            <a:r>
              <a:rPr lang="en-US" altLang="zh-CN" sz="2799" kern="100" spc="-80" dirty="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799" kern="100" spc="-80" dirty="0">
                <a:latin typeface="Times New Roman" panose="02020603050405020304" pitchFamily="18" charset="0"/>
                <a:ea typeface="方正中等线简体" panose="03000509000000000000" pitchFamily="65" charset="-122"/>
                <a:cs typeface="Times New Roman" panose="02020603050405020304" pitchFamily="18" charset="0"/>
              </a:rPr>
              <a:t>工业生产中，中间产物</a:t>
            </a:r>
            <a:r>
              <a:rPr lang="en-US" altLang="zh-CN" sz="2799" kern="100" spc="-80" dirty="0">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799" kern="100" spc="-80" dirty="0">
                <a:latin typeface="Times New Roman" panose="02020603050405020304" pitchFamily="18" charset="0"/>
                <a:ea typeface="方正中等线简体" panose="03000509000000000000" pitchFamily="65" charset="-122"/>
                <a:cs typeface="Times New Roman" panose="02020603050405020304" pitchFamily="18" charset="0"/>
              </a:rPr>
              <a:t>须经反应</a:t>
            </a:r>
            <a:r>
              <a:rPr lang="en-US" altLang="zh-CN" sz="2799" kern="100" spc="-80" dirty="0">
                <a:latin typeface="宋体" panose="02010600030101010101" pitchFamily="2" charset="-122"/>
                <a:ea typeface="方正中等线简体" panose="03000509000000000000" pitchFamily="65" charset="-122"/>
                <a:cs typeface="Times New Roman" panose="02020603050405020304" pitchFamily="18" charset="0"/>
              </a:rPr>
              <a:t>③④⑤</a:t>
            </a:r>
            <a:r>
              <a:rPr lang="zh-CN" altLang="zh-CN" sz="2799" kern="100" spc="-80" dirty="0">
                <a:latin typeface="Times New Roman" panose="02020603050405020304" pitchFamily="18" charset="0"/>
                <a:ea typeface="方正中等线简体" panose="03000509000000000000" pitchFamily="65" charset="-122"/>
                <a:cs typeface="Times New Roman" panose="02020603050405020304" pitchFamily="18" charset="0"/>
              </a:rPr>
              <a:t>得到</a:t>
            </a:r>
            <a:r>
              <a:rPr lang="en-US" altLang="zh-CN" sz="2799" kern="100" spc="-80" dirty="0">
                <a:latin typeface="Times New Roman" panose="02020603050405020304" pitchFamily="18" charset="0"/>
                <a:ea typeface="方正中等线简体" panose="03000509000000000000" pitchFamily="65" charset="-122"/>
                <a:cs typeface="Courier New" panose="02070309020205020404" pitchFamily="49" charset="0"/>
              </a:rPr>
              <a:t>D</a:t>
            </a:r>
            <a:r>
              <a:rPr lang="zh-CN" altLang="zh-CN" sz="2799" kern="100" spc="-80" dirty="0">
                <a:latin typeface="Times New Roman" panose="02020603050405020304" pitchFamily="18" charset="0"/>
                <a:ea typeface="方正中等线简体" panose="03000509000000000000" pitchFamily="65" charset="-122"/>
                <a:cs typeface="Times New Roman" panose="02020603050405020304" pitchFamily="18" charset="0"/>
              </a:rPr>
              <a:t>，而不采取将</a:t>
            </a:r>
            <a:r>
              <a:rPr lang="en-US" altLang="zh-CN" sz="2799" kern="100" spc="-80" dirty="0">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799" kern="100" spc="-80" dirty="0">
                <a:latin typeface="Times New Roman" panose="02020603050405020304" pitchFamily="18" charset="0"/>
                <a:ea typeface="方正中等线简体" panose="03000509000000000000" pitchFamily="65" charset="-122"/>
                <a:cs typeface="Times New Roman" panose="02020603050405020304" pitchFamily="18" charset="0"/>
              </a:rPr>
              <a:t>直接转化</a:t>
            </a:r>
            <a:endParaRPr lang="en-US" altLang="zh-CN" sz="2799" kern="100" spc="-80" dirty="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pPr>
            <a:endParaRPr lang="en-US" altLang="zh-CN" sz="2799" kern="100" spc="-80" dirty="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pPr>
            <a:endParaRPr lang="en-US" altLang="zh-CN" sz="1500" kern="100" dirty="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pP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为</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D</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的方法</a:t>
            </a:r>
            <a:r>
              <a:rPr lang="zh-CN" altLang="zh-CN" sz="2799" kern="100" spc="-15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其原因是</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a:t>
            </a: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_______________________</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en-US"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sp>
        <p:nvSpPr>
          <p:cNvPr id="6" name="矩形 5"/>
          <p:cNvSpPr/>
          <p:nvPr/>
        </p:nvSpPr>
        <p:spPr>
          <a:xfrm>
            <a:off x="3710861" y="4701335"/>
            <a:ext cx="2598187" cy="523099"/>
          </a:xfrm>
          <a:prstGeom prst="rect">
            <a:avLst/>
          </a:prstGeom>
        </p:spPr>
        <p:txBody>
          <a:bodyPr wrap="none">
            <a:spAutoFit/>
          </a:bodyPr>
          <a:lstStyle/>
          <a:p>
            <a:r>
              <a:rPr lang="en-US" altLang="zh-CN" sz="2799" kern="100" dirty="0">
                <a:solidFill>
                  <a:srgbClr val="C00000"/>
                </a:solidFill>
                <a:latin typeface="Times New Roman" panose="02020603050405020304" pitchFamily="18" charset="0"/>
                <a:ea typeface="方正中等线简体" panose="03000509000000000000" pitchFamily="65" charset="-122"/>
              </a:rPr>
              <a:t>A</a:t>
            </a:r>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有两种，其中</a:t>
            </a:r>
            <a:endParaRPr lang="zh-CN" altLang="en-US" dirty="0"/>
          </a:p>
        </p:txBody>
      </p:sp>
      <p:pic>
        <p:nvPicPr>
          <p:cNvPr id="129026" name="Picture 2"/>
          <p:cNvPicPr>
            <a:picLocks noChangeAspect="1" noChangeArrowheads="1"/>
          </p:cNvPicPr>
          <p:nvPr/>
        </p:nvPicPr>
        <p:blipFill>
          <a:blip r:embed="rId18"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5115" y="4224312"/>
            <a:ext cx="1685616" cy="126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900732" y="4701335"/>
            <a:ext cx="1979571" cy="523099"/>
          </a:xfrm>
          <a:prstGeom prst="rect">
            <a:avLst/>
          </a:prstGeom>
        </p:spPr>
        <p:txBody>
          <a:bodyPr wrap="none">
            <a:spAutoFit/>
          </a:bodyPr>
          <a:lstStyle/>
          <a:p>
            <a:r>
              <a:rPr lang="zh-CN" altLang="zh-CN" sz="2799"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的水解产物</a:t>
            </a:r>
            <a:endParaRPr lang="zh-CN" altLang="en-US"/>
          </a:p>
        </p:txBody>
      </p:sp>
      <p:pic>
        <p:nvPicPr>
          <p:cNvPr id="129027" name="Picture 3"/>
          <p:cNvPicPr>
            <a:picLocks noChangeAspect="1" noChangeArrowheads="1"/>
          </p:cNvPicPr>
          <p:nvPr/>
        </p:nvPicPr>
        <p:blipFill>
          <a:blip r:embed="rId19"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95077" y="4211480"/>
            <a:ext cx="1701081" cy="12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20413" y="5702512"/>
            <a:ext cx="4133508" cy="523099"/>
          </a:xfrm>
          <a:prstGeom prst="rect">
            <a:avLst/>
          </a:prstGeom>
        </p:spPr>
        <p:txBody>
          <a:bodyPr wrap="none">
            <a:spAutoFit/>
          </a:bodyPr>
          <a:lstStyle/>
          <a:p>
            <a:r>
              <a:rPr lang="zh-CN" altLang="zh-CN" sz="2799"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不能经氧化反应得到产品</a:t>
            </a:r>
            <a:endParaRPr lang="zh-CN" altLang="en-US"/>
          </a:p>
        </p:txBody>
      </p:sp>
    </p:spTree>
    <p:extLst>
      <p:ext uri="{BB962C8B-B14F-4D97-AF65-F5344CB8AC3E}">
        <p14:creationId xmlns:p14="http://schemas.microsoft.com/office/powerpoint/2010/main" val="901248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linds(horizontal)">
                                      <p:cBhvr>
                                        <p:cTn id="7" dur="500"/>
                                        <p:tgtEl>
                                          <p:spTgt spid="129026"/>
                                        </p:tgtEl>
                                      </p:cBhvr>
                                    </p:animEffect>
                                  </p:childTnLst>
                                </p:cTn>
                              </p:par>
                              <p:par>
                                <p:cTn id="8" presetID="3" presetClass="entr" presetSubtype="10" fill="hold" nodeType="withEffect">
                                  <p:stCondLst>
                                    <p:cond delay="0"/>
                                  </p:stCondLst>
                                  <p:childTnLst>
                                    <p:set>
                                      <p:cBhvr>
                                        <p:cTn id="9" dur="1" fill="hold">
                                          <p:stCondLst>
                                            <p:cond delay="0"/>
                                          </p:stCondLst>
                                        </p:cTn>
                                        <p:tgtEl>
                                          <p:spTgt spid="129027"/>
                                        </p:tgtEl>
                                        <p:attrNameLst>
                                          <p:attrName>style.visibility</p:attrName>
                                        </p:attrNameLst>
                                      </p:cBhvr>
                                      <p:to>
                                        <p:strVal val="visible"/>
                                      </p:to>
                                    </p:set>
                                    <p:animEffect transition="in" filter="blinds(horizontal)">
                                      <p:cBhvr>
                                        <p:cTn id="10" dur="500"/>
                                        <p:tgtEl>
                                          <p:spTgt spid="1290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3"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4"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5"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6"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7"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8"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pic>
        <p:nvPicPr>
          <p:cNvPr id="122883" name="Picture 3"/>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251" y="618372"/>
            <a:ext cx="595378" cy="8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1254030" y="558772"/>
          <a:ext cx="3464710" cy="1661727"/>
        </p:xfrm>
        <a:graphic>
          <a:graphicData uri="http://schemas.openxmlformats.org/presentationml/2006/ole">
            <mc:AlternateContent xmlns:mc="http://schemas.openxmlformats.org/markup-compatibility/2006">
              <mc:Choice xmlns:v="urn:schemas-microsoft-com:vml" Requires="v">
                <p:oleObj spid="_x0000_s11287" name="文档" r:id="rId10" imgW="3465671" imgH="1661701" progId="Word.Document.12">
                  <p:embed/>
                </p:oleObj>
              </mc:Choice>
              <mc:Fallback>
                <p:oleObj name="文档" r:id="rId10" imgW="3465671" imgH="1661701" progId="Word.Document.12">
                  <p:embed/>
                  <p:pic>
                    <p:nvPicPr>
                      <p:cNvPr id="2" name="对象 1"/>
                      <p:cNvPicPr/>
                      <p:nvPr/>
                    </p:nvPicPr>
                    <p:blipFill>
                      <a:blip r:embed="rId11"/>
                      <a:stretch>
                        <a:fillRect/>
                      </a:stretch>
                    </p:blipFill>
                    <p:spPr>
                      <a:xfrm>
                        <a:off x="1254030" y="558772"/>
                        <a:ext cx="3464710" cy="1661727"/>
                      </a:xfrm>
                      <a:prstGeom prst="rect">
                        <a:avLst/>
                      </a:prstGeom>
                    </p:spPr>
                  </p:pic>
                </p:oleObj>
              </mc:Fallback>
            </mc:AlternateContent>
          </a:graphicData>
        </a:graphic>
      </p:graphicFrame>
      <p:pic>
        <p:nvPicPr>
          <p:cNvPr id="122884" name="Picture 4"/>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1852" y="627264"/>
            <a:ext cx="1782731"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5898101" y="549346"/>
          <a:ext cx="6226322" cy="1383980"/>
        </p:xfrm>
        <a:graphic>
          <a:graphicData uri="http://schemas.openxmlformats.org/presentationml/2006/ole">
            <mc:AlternateContent xmlns:mc="http://schemas.openxmlformats.org/markup-compatibility/2006">
              <mc:Choice xmlns:v="urn:schemas-microsoft-com:vml" Requires="v">
                <p:oleObj spid="_x0000_s11288" name="文档" r:id="rId13" imgW="6228500" imgH="1383513" progId="Word.Document.12">
                  <p:embed/>
                </p:oleObj>
              </mc:Choice>
              <mc:Fallback>
                <p:oleObj name="文档" r:id="rId13" imgW="6228500" imgH="1383513" progId="Word.Document.12">
                  <p:embed/>
                  <p:pic>
                    <p:nvPicPr>
                      <p:cNvPr id="3" name="对象 2"/>
                      <p:cNvPicPr/>
                      <p:nvPr/>
                    </p:nvPicPr>
                    <p:blipFill>
                      <a:blip r:embed="rId14"/>
                      <a:stretch>
                        <a:fillRect/>
                      </a:stretch>
                    </p:blipFill>
                    <p:spPr>
                      <a:xfrm>
                        <a:off x="5898101" y="549346"/>
                        <a:ext cx="6226322" cy="138398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624659" y="1917182"/>
          <a:ext cx="3464710" cy="1661727"/>
        </p:xfrm>
        <a:graphic>
          <a:graphicData uri="http://schemas.openxmlformats.org/presentationml/2006/ole">
            <mc:AlternateContent xmlns:mc="http://schemas.openxmlformats.org/markup-compatibility/2006">
              <mc:Choice xmlns:v="urn:schemas-microsoft-com:vml" Requires="v">
                <p:oleObj spid="_x0000_s11289" name="文档" r:id="rId15" imgW="3465671" imgH="1662061" progId="Word.Document.12">
                  <p:embed/>
                </p:oleObj>
              </mc:Choice>
              <mc:Fallback>
                <p:oleObj name="文档" r:id="rId15" imgW="3465671" imgH="1662061" progId="Word.Document.12">
                  <p:embed/>
                  <p:pic>
                    <p:nvPicPr>
                      <p:cNvPr id="27" name="对象 26"/>
                      <p:cNvPicPr/>
                      <p:nvPr/>
                    </p:nvPicPr>
                    <p:blipFill>
                      <a:blip r:embed="rId16"/>
                      <a:stretch>
                        <a:fillRect/>
                      </a:stretch>
                    </p:blipFill>
                    <p:spPr>
                      <a:xfrm>
                        <a:off x="624659" y="1917182"/>
                        <a:ext cx="3464710" cy="1661727"/>
                      </a:xfrm>
                      <a:prstGeom prst="rect">
                        <a:avLst/>
                      </a:prstGeom>
                    </p:spPr>
                  </p:pic>
                </p:oleObj>
              </mc:Fallback>
            </mc:AlternateContent>
          </a:graphicData>
        </a:graphic>
      </p:graphicFrame>
      <p:pic>
        <p:nvPicPr>
          <p:cNvPr id="122885" name="Picture 5"/>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5299" y="2010542"/>
            <a:ext cx="1939232" cy="9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391321" y="3816025"/>
            <a:ext cx="11409359" cy="1772961"/>
          </a:xfrm>
          <a:prstGeom prst="rect">
            <a:avLst/>
          </a:prstGeom>
        </p:spPr>
        <p:txBody>
          <a:bodyPr wrap="square">
            <a:spAutoFit/>
          </a:bodyPr>
          <a:lstStyle/>
          <a:p>
            <a:pPr algn="just">
              <a:lnSpc>
                <a:spcPct val="150000"/>
              </a:lnSpc>
            </a:pPr>
            <a:r>
              <a:rPr lang="zh-CN" altLang="zh-CN" sz="2799"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解析　</a:t>
            </a:r>
            <a:r>
              <a:rPr lang="en-US" altLang="zh-CN" sz="2799" kern="100" dirty="0">
                <a:latin typeface="Times New Roman" panose="02020603050405020304" pitchFamily="18" charset="0"/>
              </a:rPr>
              <a:t>A</a:t>
            </a:r>
            <a:r>
              <a:rPr lang="zh-CN" altLang="zh-CN" sz="2799" kern="100" dirty="0">
                <a:latin typeface="Times New Roman" panose="02020603050405020304" pitchFamily="18" charset="0"/>
                <a:cs typeface="Times New Roman" panose="02020603050405020304" pitchFamily="18" charset="0"/>
              </a:rPr>
              <a:t>为</a:t>
            </a: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时，它的水解产物是</a:t>
            </a: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，其不能经氧</a:t>
            </a:r>
            <a:endParaRPr lang="en-US" altLang="zh-CN" sz="2799" kern="100" dirty="0">
              <a:latin typeface="Times New Roman" panose="02020603050405020304" pitchFamily="18" charset="0"/>
              <a:cs typeface="Times New Roman" panose="02020603050405020304" pitchFamily="18" charset="0"/>
            </a:endParaRPr>
          </a:p>
          <a:p>
            <a:pPr algn="just">
              <a:lnSpc>
                <a:spcPct val="150000"/>
              </a:lnSpc>
            </a:pPr>
            <a:endParaRPr lang="en-US" altLang="zh-CN" sz="2000" kern="100" dirty="0">
              <a:latin typeface="Times New Roman" panose="02020603050405020304" pitchFamily="18" charset="0"/>
              <a:cs typeface="Times New Roman" panose="02020603050405020304" pitchFamily="18" charset="0"/>
            </a:endParaRPr>
          </a:p>
          <a:p>
            <a:pPr algn="just">
              <a:lnSpc>
                <a:spcPct val="150000"/>
              </a:lnSpc>
            </a:pPr>
            <a:r>
              <a:rPr lang="zh-CN" altLang="zh-CN" sz="2799" kern="100" dirty="0">
                <a:latin typeface="Times New Roman" panose="02020603050405020304" pitchFamily="18" charset="0"/>
                <a:cs typeface="Times New Roman" panose="02020603050405020304" pitchFamily="18" charset="0"/>
              </a:rPr>
              <a:t>化反应得到目标产物。</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pic>
        <p:nvPicPr>
          <p:cNvPr id="130050" name="Picture 2"/>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0491" y="3427845"/>
            <a:ext cx="1850776" cy="136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4" name="Picture 6"/>
          <p:cNvPicPr>
            <a:picLocks noChangeAspect="1" noChangeArrowheads="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82420" y="3399571"/>
            <a:ext cx="1891603" cy="136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960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0054"/>
                                        </p:tgtEl>
                                        <p:attrNameLst>
                                          <p:attrName>style.visibility</p:attrName>
                                        </p:attrNameLst>
                                      </p:cBhvr>
                                      <p:to>
                                        <p:strVal val="visible"/>
                                      </p:to>
                                    </p:set>
                                    <p:animEffect transition="in" filter="blinds(horizontal)">
                                      <p:cBhvr>
                                        <p:cTn id="7" dur="500"/>
                                        <p:tgtEl>
                                          <p:spTgt spid="130054"/>
                                        </p:tgtEl>
                                      </p:cBhvr>
                                    </p:animEffect>
                                  </p:childTnLst>
                                </p:cTn>
                              </p:par>
                              <p:par>
                                <p:cTn id="8" presetID="3" presetClass="entr" presetSubtype="10" fill="hold" nodeType="withEffect">
                                  <p:stCondLst>
                                    <p:cond delay="0"/>
                                  </p:stCondLst>
                                  <p:childTnLst>
                                    <p:set>
                                      <p:cBhvr>
                                        <p:cTn id="9" dur="1" fill="hold">
                                          <p:stCondLst>
                                            <p:cond delay="0"/>
                                          </p:stCondLst>
                                        </p:cTn>
                                        <p:tgtEl>
                                          <p:spTgt spid="130050"/>
                                        </p:tgtEl>
                                        <p:attrNameLst>
                                          <p:attrName>style.visibility</p:attrName>
                                        </p:attrNameLst>
                                      </p:cBhvr>
                                      <p:to>
                                        <p:strVal val="visible"/>
                                      </p:to>
                                    </p:set>
                                    <p:animEffect transition="in" filter="blinds(horizontal)">
                                      <p:cBhvr>
                                        <p:cTn id="10" dur="500"/>
                                        <p:tgtEl>
                                          <p:spTgt spid="13005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par>
                                <p:cTn id="14" presetID="3" presetClass="entr" presetSubtype="10" fill="hold" nodeType="withEffect">
                                  <p:stCondLst>
                                    <p:cond delay="0"/>
                                  </p:stCondLst>
                                  <p:childTnLst>
                                    <p:set>
                                      <p:cBhvr>
                                        <p:cTn id="15" dur="1" fill="hold">
                                          <p:stCondLst>
                                            <p:cond delay="0"/>
                                          </p:stCondLst>
                                        </p:cTn>
                                        <p:tgtEl>
                                          <p:spTgt spid="122883"/>
                                        </p:tgtEl>
                                        <p:attrNameLst>
                                          <p:attrName>style.visibility</p:attrName>
                                        </p:attrNameLst>
                                      </p:cBhvr>
                                      <p:to>
                                        <p:strVal val="visible"/>
                                      </p:to>
                                    </p:set>
                                    <p:animEffect transition="in" filter="blinds(horizontal)">
                                      <p:cBhvr>
                                        <p:cTn id="16" dur="500"/>
                                        <p:tgtEl>
                                          <p:spTgt spid="122883"/>
                                        </p:tgtEl>
                                      </p:cBhvr>
                                    </p:animEffect>
                                  </p:childTnLst>
                                </p:cTn>
                              </p:par>
                              <p:par>
                                <p:cTn id="17" presetID="3" presetClass="entr" presetSubtype="1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par>
                                <p:cTn id="20" presetID="3" presetClass="entr" presetSubtype="10" fill="hold" nodeType="withEffect">
                                  <p:stCondLst>
                                    <p:cond delay="0"/>
                                  </p:stCondLst>
                                  <p:childTnLst>
                                    <p:set>
                                      <p:cBhvr>
                                        <p:cTn id="21" dur="1" fill="hold">
                                          <p:stCondLst>
                                            <p:cond delay="0"/>
                                          </p:stCondLst>
                                        </p:cTn>
                                        <p:tgtEl>
                                          <p:spTgt spid="122884"/>
                                        </p:tgtEl>
                                        <p:attrNameLst>
                                          <p:attrName>style.visibility</p:attrName>
                                        </p:attrNameLst>
                                      </p:cBhvr>
                                      <p:to>
                                        <p:strVal val="visible"/>
                                      </p:to>
                                    </p:set>
                                    <p:animEffect transition="in" filter="blinds(horizontal)">
                                      <p:cBhvr>
                                        <p:cTn id="22" dur="500"/>
                                        <p:tgtEl>
                                          <p:spTgt spid="122884"/>
                                        </p:tgtEl>
                                      </p:cBhvr>
                                    </p:animEffect>
                                  </p:childTnLst>
                                </p:cTn>
                              </p:par>
                              <p:par>
                                <p:cTn id="23" presetID="3" presetClass="entr" presetSubtype="1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par>
                                <p:cTn id="26" presetID="3" presetClass="entr" presetSubtype="1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par>
                                <p:cTn id="29" presetID="3" presetClass="entr" presetSubtype="10" fill="hold" nodeType="withEffect">
                                  <p:stCondLst>
                                    <p:cond delay="0"/>
                                  </p:stCondLst>
                                  <p:childTnLst>
                                    <p:set>
                                      <p:cBhvr>
                                        <p:cTn id="30" dur="1" fill="hold">
                                          <p:stCondLst>
                                            <p:cond delay="0"/>
                                          </p:stCondLst>
                                        </p:cTn>
                                        <p:tgtEl>
                                          <p:spTgt spid="122885"/>
                                        </p:tgtEl>
                                        <p:attrNameLst>
                                          <p:attrName>style.visibility</p:attrName>
                                        </p:attrNameLst>
                                      </p:cBhvr>
                                      <p:to>
                                        <p:strVal val="visible"/>
                                      </p:to>
                                    </p:set>
                                    <p:animEffect transition="in" filter="blinds(horizontal)">
                                      <p:cBhvr>
                                        <p:cTn id="31"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3"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4"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5"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6"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7"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8"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sp>
        <p:nvSpPr>
          <p:cNvPr id="29" name="矩形 28"/>
          <p:cNvSpPr/>
          <p:nvPr/>
        </p:nvSpPr>
        <p:spPr>
          <a:xfrm>
            <a:off x="391321" y="863592"/>
            <a:ext cx="11409359" cy="3323218"/>
          </a:xfrm>
          <a:prstGeom prst="rect">
            <a:avLst/>
          </a:prstGeom>
        </p:spPr>
        <p:txBody>
          <a:bodyPr wrap="square">
            <a:spAutoFit/>
          </a:bodyPr>
          <a:lstStyle/>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(5)</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检验产品中官能团的反应的化学方程式为</a:t>
            </a:r>
            <a:r>
              <a:rPr lang="en-US"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________________________</a:t>
            </a:r>
          </a:p>
          <a:p>
            <a:pPr algn="just">
              <a:lnSpc>
                <a:spcPct val="150000"/>
              </a:lnSpc>
            </a:pPr>
            <a:endPar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_______________________________________________________________</a:t>
            </a:r>
          </a:p>
          <a:p>
            <a:pPr algn="just">
              <a:lnSpc>
                <a:spcPct val="150000"/>
              </a:lnSpc>
            </a:pPr>
            <a:endPar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_____________________________________________________</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pic>
        <p:nvPicPr>
          <p:cNvPr id="131074" name="Picture 2"/>
          <p:cNvPicPr>
            <a:picLocks noChangeAspect="1" noChangeArrowheads="1"/>
          </p:cNvPicPr>
          <p:nvPr/>
        </p:nvPicPr>
        <p:blipFill>
          <a:blip r:embed="rId9"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96474" y="333373"/>
            <a:ext cx="2068512" cy="108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9268529" y="457908"/>
            <a:ext cx="2380229" cy="523099"/>
          </a:xfrm>
          <a:prstGeom prst="rect">
            <a:avLst/>
          </a:prstGeom>
        </p:spPr>
        <p:txBody>
          <a:bodyPr wrap="none">
            <a:spAutoFit/>
          </a:bodyPr>
          <a:lstStyle/>
          <a:p>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799" kern="100" dirty="0">
                <a:solidFill>
                  <a:srgbClr val="C00000"/>
                </a:solidFill>
                <a:latin typeface="Times New Roman" panose="02020603050405020304" pitchFamily="18" charset="0"/>
                <a:ea typeface="方正中等线简体" panose="03000509000000000000" pitchFamily="65" charset="-122"/>
              </a:rPr>
              <a:t>2Cu(OH)</a:t>
            </a:r>
            <a:r>
              <a:rPr lang="en-US" altLang="zh-CN" sz="2799" kern="100" baseline="-25000" dirty="0">
                <a:solidFill>
                  <a:srgbClr val="C00000"/>
                </a:solidFill>
                <a:latin typeface="Times New Roman" panose="02020603050405020304" pitchFamily="18" charset="0"/>
                <a:ea typeface="方正中等线简体" panose="03000509000000000000" pitchFamily="65" charset="-122"/>
              </a:rPr>
              <a:t>2</a:t>
            </a:r>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en-US" dirty="0"/>
          </a:p>
        </p:txBody>
      </p:sp>
      <p:graphicFrame>
        <p:nvGraphicFramePr>
          <p:cNvPr id="7" name="对象 6"/>
          <p:cNvGraphicFramePr>
            <a:graphicFrameLocks noChangeAspect="1"/>
          </p:cNvGraphicFramePr>
          <p:nvPr/>
        </p:nvGraphicFramePr>
        <p:xfrm>
          <a:off x="503838" y="1572070"/>
          <a:ext cx="2631466" cy="1364934"/>
        </p:xfrm>
        <a:graphic>
          <a:graphicData uri="http://schemas.openxmlformats.org/presentationml/2006/ole">
            <mc:AlternateContent xmlns:mc="http://schemas.openxmlformats.org/markup-compatibility/2006">
              <mc:Choice xmlns:v="urn:schemas-microsoft-com:vml" Requires="v">
                <p:oleObj spid="_x0000_s12304" name="文档" r:id="rId10" imgW="2632269" imgH="1365432" progId="Word.Document.12">
                  <p:embed/>
                </p:oleObj>
              </mc:Choice>
              <mc:Fallback>
                <p:oleObj name="文档" r:id="rId10" imgW="2632269" imgH="1365432" progId="Word.Document.12">
                  <p:embed/>
                  <p:pic>
                    <p:nvPicPr>
                      <p:cNvPr id="7" name="对象 6"/>
                      <p:cNvPicPr/>
                      <p:nvPr/>
                    </p:nvPicPr>
                    <p:blipFill>
                      <a:blip r:embed="rId11"/>
                      <a:stretch>
                        <a:fillRect/>
                      </a:stretch>
                    </p:blipFill>
                    <p:spPr>
                      <a:xfrm>
                        <a:off x="503838" y="1572070"/>
                        <a:ext cx="2631466" cy="1364934"/>
                      </a:xfrm>
                      <a:prstGeom prst="rect">
                        <a:avLst/>
                      </a:prstGeom>
                    </p:spPr>
                  </p:pic>
                </p:oleObj>
              </mc:Fallback>
            </mc:AlternateContent>
          </a:graphicData>
        </a:graphic>
      </p:graphicFrame>
      <p:pic>
        <p:nvPicPr>
          <p:cNvPr id="131075" name="Picture 3"/>
          <p:cNvPicPr>
            <a:picLocks noChangeAspect="1" noChangeArrowheads="1"/>
          </p:cNvPicPr>
          <p:nvPr/>
        </p:nvPicPr>
        <p:blipFill>
          <a:blip r:embed="rId12"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8468" y="1596938"/>
            <a:ext cx="2466566" cy="107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584182" y="1785474"/>
            <a:ext cx="3357835" cy="523099"/>
          </a:xfrm>
          <a:prstGeom prst="rect">
            <a:avLst/>
          </a:prstGeom>
        </p:spPr>
        <p:txBody>
          <a:bodyPr wrap="none">
            <a:spAutoFit/>
          </a:bodyPr>
          <a:lstStyle/>
          <a:p>
            <a:r>
              <a:rPr lang="zh-CN" altLang="zh-CN" sz="2799"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799" kern="100" dirty="0">
                <a:solidFill>
                  <a:srgbClr val="C00000"/>
                </a:solidFill>
                <a:latin typeface="Times New Roman" panose="02020603050405020304" pitchFamily="18" charset="0"/>
                <a:ea typeface="方正中等线简体" panose="03000509000000000000" pitchFamily="65" charset="-122"/>
              </a:rPr>
              <a:t>Cu</a:t>
            </a:r>
            <a:r>
              <a:rPr lang="en-US" altLang="zh-CN" sz="2799" kern="100" baseline="-25000" dirty="0">
                <a:solidFill>
                  <a:srgbClr val="C00000"/>
                </a:solidFill>
                <a:latin typeface="Times New Roman" panose="02020603050405020304" pitchFamily="18" charset="0"/>
                <a:ea typeface="方正中等线简体" panose="03000509000000000000" pitchFamily="65" charset="-122"/>
              </a:rPr>
              <a:t>2</a:t>
            </a:r>
            <a:r>
              <a:rPr lang="en-US" altLang="zh-CN" sz="2799" kern="100" dirty="0">
                <a:solidFill>
                  <a:srgbClr val="C00000"/>
                </a:solidFill>
                <a:latin typeface="Times New Roman" panose="02020603050405020304" pitchFamily="18" charset="0"/>
                <a:ea typeface="方正中等线简体" panose="03000509000000000000" pitchFamily="65" charset="-122"/>
              </a:rPr>
              <a:t>O</a:t>
            </a:r>
            <a:r>
              <a:rPr lang="en-US" altLang="zh-CN" sz="2799" kern="100" dirty="0">
                <a:solidFill>
                  <a:srgbClr val="C00000"/>
                </a:solidFill>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799" kern="100" dirty="0">
                <a:solidFill>
                  <a:srgbClr val="C00000"/>
                </a:solidFill>
                <a:latin typeface="Times New Roman" panose="02020603050405020304" pitchFamily="18" charset="0"/>
                <a:ea typeface="方正中等线简体" panose="03000509000000000000" pitchFamily="65" charset="-122"/>
              </a:rPr>
              <a:t>3H</a:t>
            </a:r>
            <a:r>
              <a:rPr lang="en-US" altLang="zh-CN" sz="2799" kern="100" baseline="-25000" dirty="0">
                <a:solidFill>
                  <a:srgbClr val="C00000"/>
                </a:solidFill>
                <a:latin typeface="Times New Roman" panose="02020603050405020304" pitchFamily="18" charset="0"/>
                <a:ea typeface="方正中等线简体" panose="03000509000000000000" pitchFamily="65" charset="-122"/>
              </a:rPr>
              <a:t>2</a:t>
            </a:r>
            <a:r>
              <a:rPr lang="en-US" altLang="zh-CN" sz="2799" kern="100" dirty="0">
                <a:solidFill>
                  <a:srgbClr val="C00000"/>
                </a:solidFill>
                <a:latin typeface="Times New Roman" panose="02020603050405020304" pitchFamily="18" charset="0"/>
                <a:ea typeface="方正中等线简体" panose="03000509000000000000" pitchFamily="65" charset="-122"/>
              </a:rPr>
              <a:t>O(</a:t>
            </a:r>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或</a:t>
            </a:r>
            <a:endParaRPr lang="zh-CN" altLang="en-US" dirty="0"/>
          </a:p>
        </p:txBody>
      </p:sp>
      <p:pic>
        <p:nvPicPr>
          <p:cNvPr id="131076" name="Picture 4"/>
          <p:cNvPicPr>
            <a:picLocks noChangeAspect="1" noChangeArrowheads="1"/>
          </p:cNvPicPr>
          <p:nvPr/>
        </p:nvPicPr>
        <p:blipFill>
          <a:blip r:embed="rId13"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80341" y="1600345"/>
            <a:ext cx="2092328" cy="107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9962709" y="1798596"/>
            <a:ext cx="543613" cy="523099"/>
          </a:xfrm>
          <a:prstGeom prst="rect">
            <a:avLst/>
          </a:prstGeom>
        </p:spPr>
        <p:txBody>
          <a:bodyPr wrap="none">
            <a:spAutoFit/>
          </a:bodyPr>
          <a:lstStyle/>
          <a:p>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en-US" dirty="0"/>
          </a:p>
        </p:txBody>
      </p:sp>
      <p:sp>
        <p:nvSpPr>
          <p:cNvPr id="15" name="矩形 14"/>
          <p:cNvSpPr/>
          <p:nvPr/>
        </p:nvSpPr>
        <p:spPr>
          <a:xfrm>
            <a:off x="414702" y="3045300"/>
            <a:ext cx="2322534" cy="523099"/>
          </a:xfrm>
          <a:prstGeom prst="rect">
            <a:avLst/>
          </a:prstGeom>
        </p:spPr>
        <p:txBody>
          <a:bodyPr wrap="none">
            <a:spAutoFit/>
          </a:bodyPr>
          <a:lstStyle/>
          <a:p>
            <a:pPr lvl="0"/>
            <a:r>
              <a:rPr lang="en-US" altLang="zh-CN" sz="2799" kern="100" dirty="0">
                <a:solidFill>
                  <a:srgbClr val="C00000"/>
                </a:solidFill>
                <a:latin typeface="Times New Roman" panose="02020603050405020304" pitchFamily="18" charset="0"/>
                <a:ea typeface="方正中等线简体" panose="03000509000000000000" pitchFamily="65" charset="-122"/>
              </a:rPr>
              <a:t>2Ag(NH</a:t>
            </a:r>
            <a:r>
              <a:rPr lang="en-US" altLang="zh-CN" sz="2799" kern="100" baseline="-25000" dirty="0">
                <a:solidFill>
                  <a:srgbClr val="C00000"/>
                </a:solidFill>
                <a:latin typeface="Times New Roman" panose="02020603050405020304" pitchFamily="18" charset="0"/>
                <a:ea typeface="方正中等线简体" panose="03000509000000000000" pitchFamily="65" charset="-122"/>
              </a:rPr>
              <a:t>3</a:t>
            </a:r>
            <a:r>
              <a:rPr lang="en-US" altLang="zh-CN" sz="2799" kern="100" dirty="0">
                <a:solidFill>
                  <a:srgbClr val="C00000"/>
                </a:solidFill>
                <a:latin typeface="Times New Roman" panose="02020603050405020304" pitchFamily="18" charset="0"/>
                <a:ea typeface="方正中等线简体" panose="03000509000000000000" pitchFamily="65" charset="-122"/>
              </a:rPr>
              <a:t>)</a:t>
            </a:r>
            <a:r>
              <a:rPr lang="en-US" altLang="zh-CN" sz="2799" kern="100" baseline="-25000" dirty="0">
                <a:solidFill>
                  <a:srgbClr val="C00000"/>
                </a:solidFill>
                <a:latin typeface="Times New Roman" panose="02020603050405020304" pitchFamily="18" charset="0"/>
                <a:ea typeface="方正中等线简体" panose="03000509000000000000" pitchFamily="65" charset="-122"/>
              </a:rPr>
              <a:t>2</a:t>
            </a:r>
            <a:r>
              <a:rPr lang="en-US" altLang="zh-CN" sz="2799" kern="100" dirty="0">
                <a:solidFill>
                  <a:srgbClr val="C00000"/>
                </a:solidFill>
                <a:latin typeface="Times New Roman" panose="02020603050405020304" pitchFamily="18" charset="0"/>
                <a:ea typeface="方正中等线简体" panose="03000509000000000000" pitchFamily="65" charset="-122"/>
              </a:rPr>
              <a:t>OH</a:t>
            </a:r>
            <a:endParaRPr lang="zh-CN" altLang="en-US" dirty="0">
              <a:solidFill>
                <a:prstClr val="black"/>
              </a:solidFill>
            </a:endParaRPr>
          </a:p>
        </p:txBody>
      </p:sp>
      <p:graphicFrame>
        <p:nvGraphicFramePr>
          <p:cNvPr id="43" name="对象 42"/>
          <p:cNvGraphicFramePr>
            <a:graphicFrameLocks noChangeAspect="1"/>
          </p:cNvGraphicFramePr>
          <p:nvPr/>
        </p:nvGraphicFramePr>
        <p:xfrm>
          <a:off x="2634931" y="2833622"/>
          <a:ext cx="2631466" cy="1364934"/>
        </p:xfrm>
        <a:graphic>
          <a:graphicData uri="http://schemas.openxmlformats.org/presentationml/2006/ole">
            <mc:AlternateContent xmlns:mc="http://schemas.openxmlformats.org/markup-compatibility/2006">
              <mc:Choice xmlns:v="urn:schemas-microsoft-com:vml" Requires="v">
                <p:oleObj spid="_x0000_s12305" name="文档" r:id="rId14" imgW="2632269" imgH="1365072" progId="Word.Document.12">
                  <p:embed/>
                </p:oleObj>
              </mc:Choice>
              <mc:Fallback>
                <p:oleObj name="文档" r:id="rId14" imgW="2632269" imgH="1365072" progId="Word.Document.12">
                  <p:embed/>
                  <p:pic>
                    <p:nvPicPr>
                      <p:cNvPr id="43" name="对象 42"/>
                      <p:cNvPicPr/>
                      <p:nvPr/>
                    </p:nvPicPr>
                    <p:blipFill>
                      <a:blip r:embed="rId15"/>
                      <a:stretch>
                        <a:fillRect/>
                      </a:stretch>
                    </p:blipFill>
                    <p:spPr>
                      <a:xfrm>
                        <a:off x="2634931" y="2833622"/>
                        <a:ext cx="2631466" cy="1364934"/>
                      </a:xfrm>
                      <a:prstGeom prst="rect">
                        <a:avLst/>
                      </a:prstGeom>
                    </p:spPr>
                  </p:pic>
                </p:oleObj>
              </mc:Fallback>
            </mc:AlternateContent>
          </a:graphicData>
        </a:graphic>
      </p:graphicFrame>
      <p:pic>
        <p:nvPicPr>
          <p:cNvPr id="131077" name="Picture 5"/>
          <p:cNvPicPr>
            <a:picLocks noChangeAspect="1" noChangeArrowheads="1"/>
          </p:cNvPicPr>
          <p:nvPr/>
        </p:nvPicPr>
        <p:blipFill>
          <a:blip r:embed="rId16"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13472" y="2880456"/>
            <a:ext cx="2663892" cy="107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6056051" y="3042234"/>
            <a:ext cx="3817790" cy="523099"/>
          </a:xfrm>
          <a:prstGeom prst="rect">
            <a:avLst/>
          </a:prstGeom>
        </p:spPr>
        <p:txBody>
          <a:bodyPr wrap="none">
            <a:spAutoFit/>
          </a:bodyPr>
          <a:lstStyle/>
          <a:p>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799" kern="100" dirty="0">
                <a:solidFill>
                  <a:srgbClr val="C00000"/>
                </a:solidFill>
                <a:latin typeface="Times New Roman" panose="02020603050405020304" pitchFamily="18" charset="0"/>
                <a:ea typeface="方正中等线简体" panose="03000509000000000000" pitchFamily="65" charset="-122"/>
              </a:rPr>
              <a:t>2Ag</a:t>
            </a:r>
            <a:r>
              <a:rPr lang="en-US" altLang="zh-CN" sz="2799" kern="100" dirty="0">
                <a:solidFill>
                  <a:srgbClr val="C00000"/>
                </a:solidFill>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799" kern="100" dirty="0">
                <a:solidFill>
                  <a:srgbClr val="C00000"/>
                </a:solidFill>
                <a:latin typeface="Times New Roman" panose="02020603050405020304" pitchFamily="18" charset="0"/>
                <a:ea typeface="方正中等线简体" panose="03000509000000000000" pitchFamily="65" charset="-122"/>
              </a:rPr>
              <a:t>3NH</a:t>
            </a:r>
            <a:r>
              <a:rPr lang="en-US" altLang="zh-CN" sz="2799" kern="100" baseline="-25000" dirty="0">
                <a:solidFill>
                  <a:srgbClr val="C00000"/>
                </a:solidFill>
                <a:latin typeface="Times New Roman" panose="02020603050405020304" pitchFamily="18" charset="0"/>
                <a:ea typeface="方正中等线简体" panose="03000509000000000000" pitchFamily="65" charset="-122"/>
              </a:rPr>
              <a:t>3</a:t>
            </a:r>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799" kern="100" dirty="0">
                <a:solidFill>
                  <a:srgbClr val="C00000"/>
                </a:solidFill>
                <a:latin typeface="Times New Roman" panose="02020603050405020304" pitchFamily="18" charset="0"/>
                <a:ea typeface="方正中等线简体" panose="03000509000000000000" pitchFamily="65" charset="-122"/>
              </a:rPr>
              <a:t>H</a:t>
            </a:r>
            <a:r>
              <a:rPr lang="en-US" altLang="zh-CN" sz="2799" kern="100" baseline="-25000" dirty="0">
                <a:solidFill>
                  <a:srgbClr val="C00000"/>
                </a:solidFill>
                <a:latin typeface="Times New Roman" panose="02020603050405020304" pitchFamily="18" charset="0"/>
                <a:ea typeface="方正中等线简体" panose="03000509000000000000" pitchFamily="65" charset="-122"/>
              </a:rPr>
              <a:t>2</a:t>
            </a:r>
            <a:r>
              <a:rPr lang="en-US" altLang="zh-CN" sz="2799" kern="100" dirty="0">
                <a:solidFill>
                  <a:srgbClr val="C00000"/>
                </a:solidFill>
                <a:latin typeface="Times New Roman" panose="02020603050405020304" pitchFamily="18" charset="0"/>
                <a:ea typeface="方正中等线简体" panose="03000509000000000000" pitchFamily="65" charset="-122"/>
              </a:rPr>
              <a:t>O)</a:t>
            </a:r>
            <a:endParaRPr lang="zh-CN" altLang="en-US" dirty="0"/>
          </a:p>
        </p:txBody>
      </p:sp>
      <p:sp>
        <p:nvSpPr>
          <p:cNvPr id="48" name="矩形 47"/>
          <p:cNvSpPr/>
          <p:nvPr/>
        </p:nvSpPr>
        <p:spPr>
          <a:xfrm>
            <a:off x="391321" y="4364888"/>
            <a:ext cx="11409359" cy="1311402"/>
          </a:xfrm>
          <a:prstGeom prst="rect">
            <a:avLst/>
          </a:prstGeom>
        </p:spPr>
        <p:txBody>
          <a:bodyPr wrap="square">
            <a:spAutoFit/>
          </a:bodyPr>
          <a:lstStyle/>
          <a:p>
            <a:pPr algn="just">
              <a:lnSpc>
                <a:spcPct val="150000"/>
              </a:lnSpc>
            </a:pPr>
            <a:r>
              <a:rPr lang="zh-CN" altLang="zh-CN" sz="2799"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解析　</a:t>
            </a:r>
            <a:r>
              <a:rPr lang="zh-CN" altLang="zh-CN" sz="2799" kern="100" dirty="0">
                <a:latin typeface="Times New Roman" panose="02020603050405020304" pitchFamily="18" charset="0"/>
                <a:cs typeface="Times New Roman" panose="02020603050405020304" pitchFamily="18" charset="0"/>
              </a:rPr>
              <a:t>产品中的官能团是醛基，可通过银镜反应或与新制的</a:t>
            </a:r>
            <a:r>
              <a:rPr lang="en-US" altLang="zh-CN" sz="2799" kern="100" dirty="0">
                <a:latin typeface="Times New Roman" panose="02020603050405020304" pitchFamily="18" charset="0"/>
                <a:cs typeface="Courier New" panose="02070309020205020404" pitchFamily="49" charset="0"/>
              </a:rPr>
              <a:t>Cu(OH)</a:t>
            </a:r>
            <a:r>
              <a:rPr lang="en-US" altLang="zh-CN" sz="2799" kern="100" baseline="-25000" dirty="0">
                <a:latin typeface="Times New Roman" panose="02020603050405020304" pitchFamily="18" charset="0"/>
                <a:cs typeface="Courier New" panose="02070309020205020404" pitchFamily="49" charset="0"/>
              </a:rPr>
              <a:t>2</a:t>
            </a:r>
            <a:r>
              <a:rPr lang="zh-CN" altLang="zh-CN" sz="2799" kern="100" dirty="0">
                <a:latin typeface="Times New Roman" panose="02020603050405020304" pitchFamily="18" charset="0"/>
                <a:cs typeface="Times New Roman" panose="02020603050405020304" pitchFamily="18" charset="0"/>
              </a:rPr>
              <a:t>反应来进行检验。</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42333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blinds(horizontal)">
                                      <p:cBhvr>
                                        <p:cTn id="7" dur="500"/>
                                        <p:tgtEl>
                                          <p:spTgt spid="1310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131075"/>
                                        </p:tgtEl>
                                        <p:attrNameLst>
                                          <p:attrName>style.visibility</p:attrName>
                                        </p:attrNameLst>
                                      </p:cBhvr>
                                      <p:to>
                                        <p:strVal val="visible"/>
                                      </p:to>
                                    </p:set>
                                    <p:animEffect transition="in" filter="blinds(horizontal)">
                                      <p:cBhvr>
                                        <p:cTn id="16" dur="500"/>
                                        <p:tgtEl>
                                          <p:spTgt spid="13107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31076"/>
                                        </p:tgtEl>
                                        <p:attrNameLst>
                                          <p:attrName>style.visibility</p:attrName>
                                        </p:attrNameLst>
                                      </p:cBhvr>
                                      <p:to>
                                        <p:strVal val="visible"/>
                                      </p:to>
                                    </p:set>
                                    <p:animEffect transition="in" filter="blinds(horizontal)">
                                      <p:cBhvr>
                                        <p:cTn id="22" dur="500"/>
                                        <p:tgtEl>
                                          <p:spTgt spid="13107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linds(horizontal)">
                                      <p:cBhvr>
                                        <p:cTn id="31" dur="500"/>
                                        <p:tgtEl>
                                          <p:spTgt spid="43"/>
                                        </p:tgtEl>
                                      </p:cBhvr>
                                    </p:animEffect>
                                  </p:childTnLst>
                                </p:cTn>
                              </p:par>
                              <p:par>
                                <p:cTn id="32" presetID="3" presetClass="entr" presetSubtype="10" fill="hold" nodeType="withEffect">
                                  <p:stCondLst>
                                    <p:cond delay="0"/>
                                  </p:stCondLst>
                                  <p:childTnLst>
                                    <p:set>
                                      <p:cBhvr>
                                        <p:cTn id="33" dur="1" fill="hold">
                                          <p:stCondLst>
                                            <p:cond delay="0"/>
                                          </p:stCondLst>
                                        </p:cTn>
                                        <p:tgtEl>
                                          <p:spTgt spid="131077"/>
                                        </p:tgtEl>
                                        <p:attrNameLst>
                                          <p:attrName>style.visibility</p:attrName>
                                        </p:attrNameLst>
                                      </p:cBhvr>
                                      <p:to>
                                        <p:strVal val="visible"/>
                                      </p:to>
                                    </p:set>
                                    <p:animEffect transition="in" filter="blinds(horizontal)">
                                      <p:cBhvr>
                                        <p:cTn id="34" dur="500"/>
                                        <p:tgtEl>
                                          <p:spTgt spid="13107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8">
                                            <p:txEl>
                                              <p:pRg st="0" end="0"/>
                                            </p:txEl>
                                          </p:spTgt>
                                        </p:tgtEl>
                                        <p:attrNameLst>
                                          <p:attrName>style.visibility</p:attrName>
                                        </p:attrNameLst>
                                      </p:cBhvr>
                                      <p:to>
                                        <p:strVal val="visible"/>
                                      </p:to>
                                    </p:set>
                                    <p:animEffect transition="in" filter="blinds(horizontal)">
                                      <p:cBhvr>
                                        <p:cTn id="42"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15"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2"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3"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4"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5"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6"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7"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sp>
        <p:nvSpPr>
          <p:cNvPr id="29" name="矩形 28"/>
          <p:cNvSpPr/>
          <p:nvPr/>
        </p:nvSpPr>
        <p:spPr>
          <a:xfrm>
            <a:off x="391321" y="863592"/>
            <a:ext cx="11409359" cy="4315567"/>
          </a:xfrm>
          <a:prstGeom prst="rect">
            <a:avLst/>
          </a:prstGeom>
        </p:spPr>
        <p:txBody>
          <a:bodyPr wrap="square">
            <a:spAutoFit/>
          </a:bodyPr>
          <a:lstStyle/>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(6)</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这种香料具有多种同分异构体，其中某些物质有下列特征：</a:t>
            </a:r>
            <a:r>
              <a:rPr lang="en-US" altLang="zh-CN" sz="2799" kern="100" dirty="0">
                <a:latin typeface="宋体" panose="02010600030101010101" pitchFamily="2" charset="-122"/>
                <a:ea typeface="方正中等线简体" panose="03000509000000000000" pitchFamily="65" charset="-122"/>
                <a:cs typeface="Times New Roman" panose="02020603050405020304" pitchFamily="18" charset="0"/>
              </a:rPr>
              <a:t>①</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其水溶液遇</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FeCl</a:t>
            </a:r>
            <a:r>
              <a:rPr lang="en-US" altLang="zh-CN" sz="2799" kern="100" baseline="-250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溶液显色；</a:t>
            </a:r>
            <a:r>
              <a:rPr lang="en-US" altLang="zh-CN" sz="2799" kern="100" dirty="0">
                <a:latin typeface="宋体" panose="02010600030101010101" pitchFamily="2" charset="-122"/>
                <a:ea typeface="方正中等线简体" panose="03000509000000000000" pitchFamily="65" charset="-122"/>
                <a:cs typeface="Times New Roman" panose="02020603050405020304" pitchFamily="18" charset="0"/>
              </a:rPr>
              <a:t>②</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分子中有苯环，且苯环上的一溴代物有两种。写出符合上述条件的物质可能的结构简式</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只写一种</a:t>
            </a: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en-US"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pPr>
            <a:endParaRPr lang="en-US" altLang="zh-CN" sz="1500" kern="100" dirty="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_______________________________________________________________</a:t>
            </a:r>
          </a:p>
          <a:p>
            <a:pPr algn="just">
              <a:lnSpc>
                <a:spcPct val="150000"/>
              </a:lnSpc>
            </a:pPr>
            <a:endPar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pPr>
            <a:r>
              <a:rPr lang="en-US" altLang="zh-CN" sz="2799" kern="100" dirty="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a:t>
            </a:r>
            <a:r>
              <a:rPr lang="zh-CN" altLang="zh-CN" sz="2799"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pic>
        <p:nvPicPr>
          <p:cNvPr id="132098" name="Picture 2"/>
          <p:cNvPicPr>
            <a:picLocks noChangeAspect="1" noChangeArrowheads="1"/>
          </p:cNvPicPr>
          <p:nvPr/>
        </p:nvPicPr>
        <p:blipFill>
          <a:blip r:embed="rId8"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927" y="2931079"/>
            <a:ext cx="3953311" cy="69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483917" y="3050194"/>
            <a:ext cx="543613" cy="523099"/>
          </a:xfrm>
          <a:prstGeom prst="rect">
            <a:avLst/>
          </a:prstGeom>
        </p:spPr>
        <p:txBody>
          <a:bodyPr wrap="none">
            <a:spAutoFit/>
          </a:bodyPr>
          <a:lstStyle/>
          <a:p>
            <a:r>
              <a:rPr lang="zh-CN" altLang="zh-CN" sz="2799"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en-US"/>
          </a:p>
        </p:txBody>
      </p:sp>
      <p:pic>
        <p:nvPicPr>
          <p:cNvPr id="132099" name="Picture 3"/>
          <p:cNvPicPr>
            <a:picLocks noChangeAspect="1" noChangeArrowheads="1"/>
          </p:cNvPicPr>
          <p:nvPr/>
        </p:nvPicPr>
        <p:blipFill>
          <a:blip r:embed="rId9"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68465" y="2936180"/>
            <a:ext cx="4116614" cy="68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959634" y="3016548"/>
            <a:ext cx="543613" cy="523099"/>
          </a:xfrm>
          <a:prstGeom prst="rect">
            <a:avLst/>
          </a:prstGeom>
        </p:spPr>
        <p:txBody>
          <a:bodyPr wrap="none">
            <a:spAutoFit/>
          </a:bodyPr>
          <a:lstStyle/>
          <a:p>
            <a:r>
              <a:rPr lang="zh-CN" altLang="zh-CN" sz="2799"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en-US"/>
          </a:p>
        </p:txBody>
      </p:sp>
      <p:pic>
        <p:nvPicPr>
          <p:cNvPr id="132100" name="Picture 4"/>
          <p:cNvPicPr>
            <a:picLocks noChangeAspect="1" noChangeArrowheads="1"/>
          </p:cNvPicPr>
          <p:nvPr/>
        </p:nvPicPr>
        <p:blipFill>
          <a:blip r:embed="rId10"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928" y="3862333"/>
            <a:ext cx="3038128" cy="107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537205" y="3881182"/>
            <a:ext cx="543613" cy="523099"/>
          </a:xfrm>
          <a:prstGeom prst="rect">
            <a:avLst/>
          </a:prstGeom>
        </p:spPr>
        <p:txBody>
          <a:bodyPr wrap="none">
            <a:spAutoFit/>
          </a:bodyPr>
          <a:lstStyle/>
          <a:p>
            <a:r>
              <a:rPr lang="zh-CN" altLang="zh-CN" sz="2799"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en-US"/>
          </a:p>
        </p:txBody>
      </p:sp>
      <p:pic>
        <p:nvPicPr>
          <p:cNvPr id="132101" name="Picture 5" descr="S264"/>
          <p:cNvPicPr>
            <a:picLocks noChangeAspect="1" noChangeArrowheads="1"/>
          </p:cNvPicPr>
          <p:nvPr/>
        </p:nvPicPr>
        <p:blipFill>
          <a:blip r:embed="rId11"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17491" y="3788957"/>
            <a:ext cx="2009659" cy="752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5899363" y="3752430"/>
            <a:ext cx="2219966" cy="657529"/>
          </a:xfrm>
          <a:prstGeom prst="rect">
            <a:avLst/>
          </a:prstGeom>
        </p:spPr>
        <p:txBody>
          <a:bodyPr wrap="none">
            <a:spAutoFit/>
          </a:bodyPr>
          <a:lstStyle/>
          <a:p>
            <a:pPr algn="just">
              <a:lnSpc>
                <a:spcPct val="150000"/>
              </a:lnSpc>
            </a:pPr>
            <a:r>
              <a:rPr lang="en-US" altLang="zh-CN" sz="2799" kern="10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799"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写一种即可</a:t>
            </a:r>
            <a:r>
              <a:rPr lang="en-US" altLang="zh-CN" sz="2799" kern="100" dirty="0">
                <a:solidFill>
                  <a:srgbClr val="C00000"/>
                </a:solidFill>
                <a:latin typeface="Times New Roman" panose="02020603050405020304" pitchFamily="18" charset="0"/>
                <a:ea typeface="方正中等线简体" panose="03000509000000000000" pitchFamily="65" charset="-122"/>
                <a:cs typeface="Courier New" panose="02070309020205020404" pitchFamily="49" charset="0"/>
              </a:rPr>
              <a:t>)</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24249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linds(horizontal)">
                                      <p:cBhvr>
                                        <p:cTn id="7" dur="500"/>
                                        <p:tgtEl>
                                          <p:spTgt spid="1320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132099"/>
                                        </p:tgtEl>
                                        <p:attrNameLst>
                                          <p:attrName>style.visibility</p:attrName>
                                        </p:attrNameLst>
                                      </p:cBhvr>
                                      <p:to>
                                        <p:strVal val="visible"/>
                                      </p:to>
                                    </p:set>
                                    <p:animEffect transition="in" filter="blinds(horizontal)">
                                      <p:cBhvr>
                                        <p:cTn id="13" dur="500"/>
                                        <p:tgtEl>
                                          <p:spTgt spid="13209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132100"/>
                                        </p:tgtEl>
                                        <p:attrNameLst>
                                          <p:attrName>style.visibility</p:attrName>
                                        </p:attrNameLst>
                                      </p:cBhvr>
                                      <p:to>
                                        <p:strVal val="visible"/>
                                      </p:to>
                                    </p:set>
                                    <p:animEffect transition="in" filter="blinds(horizontal)">
                                      <p:cBhvr>
                                        <p:cTn id="19" dur="500"/>
                                        <p:tgtEl>
                                          <p:spTgt spid="13210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nodeType="withEffect">
                                  <p:stCondLst>
                                    <p:cond delay="0"/>
                                  </p:stCondLst>
                                  <p:childTnLst>
                                    <p:set>
                                      <p:cBhvr>
                                        <p:cTn id="24" dur="1" fill="hold">
                                          <p:stCondLst>
                                            <p:cond delay="0"/>
                                          </p:stCondLst>
                                        </p:cTn>
                                        <p:tgtEl>
                                          <p:spTgt spid="132101"/>
                                        </p:tgtEl>
                                        <p:attrNameLst>
                                          <p:attrName>style.visibility</p:attrName>
                                        </p:attrNameLst>
                                      </p:cBhvr>
                                      <p:to>
                                        <p:strVal val="visible"/>
                                      </p:to>
                                    </p:set>
                                    <p:animEffect transition="in" filter="blinds(horizontal)">
                                      <p:cBhvr>
                                        <p:cTn id="25" dur="500"/>
                                        <p:tgtEl>
                                          <p:spTgt spid="13210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AD9317-4B0F-407F-901E-C4D165DE8D76}"/>
              </a:ext>
            </a:extLst>
          </p:cNvPr>
          <p:cNvSpPr txBox="1"/>
          <p:nvPr/>
        </p:nvSpPr>
        <p:spPr>
          <a:xfrm>
            <a:off x="718052" y="1398455"/>
            <a:ext cx="10859135" cy="3382529"/>
          </a:xfrm>
          <a:prstGeom prst="rect">
            <a:avLst/>
          </a:prstGeom>
          <a:solidFill>
            <a:srgbClr val="F7FD9D"/>
          </a:solidFill>
          <a:ln w="28575">
            <a:noFill/>
          </a:ln>
        </p:spPr>
        <p:txBody>
          <a:bodyPr wrap="square">
            <a:spAutoFit/>
          </a:bodyPr>
          <a:lstStyle/>
          <a:p>
            <a:pPr>
              <a:lnSpc>
                <a:spcPts val="4260"/>
              </a:lnSpc>
              <a:spcBef>
                <a:spcPts val="0"/>
              </a:spcBef>
            </a:pPr>
            <a:r>
              <a:rPr lang="zh-CN" altLang="en-US" sz="3200" b="1" dirty="0">
                <a:solidFill>
                  <a:srgbClr val="C00000"/>
                </a:solidFill>
                <a:latin typeface="华文楷体" panose="02010600040101010101" pitchFamily="2" charset="-122"/>
                <a:ea typeface="华文楷体" panose="02010600040101010101" pitchFamily="2" charset="-122"/>
              </a:rPr>
              <a:t>多官能团物质性质的预测思</a:t>
            </a:r>
            <a:r>
              <a:rPr lang="zh-CN" altLang="en-US" sz="3200" b="1" dirty="0">
                <a:solidFill>
                  <a:srgbClr val="C00000"/>
                </a:solidFill>
                <a:latin typeface="华文楷体" panose="02010600040101010101" pitchFamily="2" charset="-122"/>
                <a:ea typeface="华文楷体" panose="02010600040101010101" pitchFamily="2" charset="-122"/>
                <a:sym typeface="+mn-ea"/>
              </a:rPr>
              <a:t>维启迪：</a:t>
            </a:r>
          </a:p>
          <a:p>
            <a:pPr>
              <a:lnSpc>
                <a:spcPts val="4260"/>
              </a:lnSpc>
              <a:spcBef>
                <a:spcPts val="0"/>
              </a:spcBef>
            </a:pPr>
            <a:r>
              <a:rPr lang="zh-CN" altLang="en-US" sz="3200" b="1" dirty="0">
                <a:solidFill>
                  <a:schemeClr val="tx1"/>
                </a:solidFill>
                <a:uFillTx/>
                <a:ea typeface="黑体" panose="02010609060101010101" pitchFamily="49" charset="-122"/>
                <a:sym typeface="+mn-ea"/>
              </a:rPr>
              <a:t>（</a:t>
            </a:r>
            <a:r>
              <a:rPr lang="en-US" altLang="zh-CN" sz="3200" b="1" dirty="0">
                <a:solidFill>
                  <a:schemeClr val="tx1"/>
                </a:solidFill>
                <a:uFillTx/>
                <a:ea typeface="黑体" panose="02010609060101010101" pitchFamily="49" charset="-122"/>
                <a:sym typeface="+mn-ea"/>
              </a:rPr>
              <a:t>1</a:t>
            </a:r>
            <a:r>
              <a:rPr lang="zh-CN" altLang="en-US" sz="3200" b="1" dirty="0">
                <a:solidFill>
                  <a:schemeClr val="tx1"/>
                </a:solidFill>
                <a:uFillTx/>
                <a:ea typeface="黑体" panose="02010609060101010101" pitchFamily="49" charset="-122"/>
                <a:sym typeface="+mn-ea"/>
              </a:rPr>
              <a:t>）</a:t>
            </a:r>
            <a:r>
              <a:rPr lang="zh-CN" altLang="en-US" sz="3200" b="1" dirty="0">
                <a:solidFill>
                  <a:schemeClr val="tx1"/>
                </a:solidFill>
                <a:uFillTx/>
                <a:latin typeface="华文行楷" panose="02010800040101010101" pitchFamily="2" charset="-122"/>
                <a:ea typeface="华文行楷" panose="02010800040101010101" pitchFamily="2" charset="-122"/>
                <a:sym typeface="+mn-ea"/>
              </a:rPr>
              <a:t>观察有机物分子中所含的官能团。</a:t>
            </a:r>
          </a:p>
          <a:p>
            <a:pPr>
              <a:lnSpc>
                <a:spcPts val="4260"/>
              </a:lnSpc>
              <a:spcBef>
                <a:spcPts val="0"/>
              </a:spcBef>
            </a:pPr>
            <a:r>
              <a:rPr lang="zh-CN" altLang="en-US" sz="3200" b="1" dirty="0">
                <a:uFillTx/>
                <a:ea typeface="黑体" panose="02010609060101010101" pitchFamily="49" charset="-122"/>
                <a:sym typeface="+mn-ea"/>
              </a:rPr>
              <a:t>（</a:t>
            </a:r>
            <a:r>
              <a:rPr lang="en-US" altLang="zh-CN" sz="3200" b="1" dirty="0">
                <a:uFillTx/>
                <a:ea typeface="黑体" panose="02010609060101010101" pitchFamily="49" charset="-122"/>
                <a:sym typeface="+mn-ea"/>
              </a:rPr>
              <a:t>2</a:t>
            </a:r>
            <a:r>
              <a:rPr lang="zh-CN" altLang="en-US" sz="3200" b="1" dirty="0">
                <a:uFillTx/>
                <a:ea typeface="黑体" panose="02010609060101010101" pitchFamily="49" charset="-122"/>
                <a:sym typeface="+mn-ea"/>
              </a:rPr>
              <a:t>）</a:t>
            </a:r>
            <a:r>
              <a:rPr lang="zh-CN" altLang="en-US" sz="3200" b="1" dirty="0">
                <a:uFillTx/>
                <a:latin typeface="华文行楷" panose="02010800040101010101" pitchFamily="2" charset="-122"/>
                <a:ea typeface="华文行楷" panose="02010800040101010101" pitchFamily="2" charset="-122"/>
                <a:sym typeface="+mn-ea"/>
              </a:rPr>
              <a:t>联想每一种官能团的典型性质，根据官能团分析其性质及可能发生的反应。</a:t>
            </a:r>
          </a:p>
          <a:p>
            <a:pPr>
              <a:lnSpc>
                <a:spcPts val="4260"/>
              </a:lnSpc>
              <a:spcBef>
                <a:spcPts val="0"/>
              </a:spcBef>
            </a:pPr>
            <a:r>
              <a:rPr lang="zh-CN" altLang="en-US" sz="3200" b="1" dirty="0">
                <a:uFillTx/>
                <a:ea typeface="黑体" panose="02010609060101010101" pitchFamily="49" charset="-122"/>
                <a:sym typeface="+mn-ea"/>
              </a:rPr>
              <a:t>（</a:t>
            </a:r>
            <a:r>
              <a:rPr lang="en-US" altLang="zh-CN" sz="3200" b="1" dirty="0">
                <a:uFillTx/>
                <a:ea typeface="黑体" panose="02010609060101010101" pitchFamily="49" charset="-122"/>
                <a:sym typeface="+mn-ea"/>
              </a:rPr>
              <a:t>3</a:t>
            </a:r>
            <a:r>
              <a:rPr lang="zh-CN" altLang="en-US" sz="3200" b="1" dirty="0">
                <a:uFillTx/>
                <a:ea typeface="黑体" panose="02010609060101010101" pitchFamily="49" charset="-122"/>
                <a:sym typeface="+mn-ea"/>
              </a:rPr>
              <a:t>）</a:t>
            </a:r>
            <a:r>
              <a:rPr lang="zh-CN" altLang="en-US" sz="3200" b="1" dirty="0">
                <a:latin typeface="华文行楷" panose="02010800040101010101" pitchFamily="2" charset="-122"/>
                <a:ea typeface="华文行楷" panose="02010800040101010101" pitchFamily="2" charset="-122"/>
                <a:sym typeface="+mn-ea"/>
              </a:rPr>
              <a:t>注意多官能团自身的反应，如分子中同时含有</a:t>
            </a:r>
            <a:r>
              <a:rPr lang="en-US" altLang="zh-CN" sz="3200" b="1" dirty="0">
                <a:uFillTx/>
                <a:ea typeface="黑体" panose="02010609060101010101" pitchFamily="49" charset="-122"/>
                <a:sym typeface="+mn-ea"/>
              </a:rPr>
              <a:t>-COOH</a:t>
            </a:r>
            <a:r>
              <a:rPr lang="zh-CN" altLang="en-US" sz="3200" b="1" dirty="0">
                <a:uFillTx/>
                <a:ea typeface="黑体" panose="02010609060101010101" pitchFamily="49" charset="-122"/>
                <a:sym typeface="+mn-ea"/>
              </a:rPr>
              <a:t>和</a:t>
            </a:r>
            <a:r>
              <a:rPr lang="en-US" altLang="zh-CN" sz="3200" b="1" dirty="0">
                <a:uFillTx/>
                <a:ea typeface="黑体" panose="02010609060101010101" pitchFamily="49" charset="-122"/>
                <a:sym typeface="+mn-ea"/>
              </a:rPr>
              <a:t>-OH</a:t>
            </a:r>
            <a:r>
              <a:rPr lang="zh-CN" altLang="en-US" sz="3200" b="1" dirty="0">
                <a:uFillTx/>
                <a:ea typeface="黑体" panose="02010609060101010101" pitchFamily="49" charset="-122"/>
                <a:sym typeface="+mn-ea"/>
              </a:rPr>
              <a:t>，</a:t>
            </a:r>
            <a:r>
              <a:rPr lang="zh-CN" altLang="en-US" sz="3200" b="1" dirty="0">
                <a:latin typeface="华文行楷" panose="02010800040101010101" pitchFamily="2" charset="-122"/>
                <a:ea typeface="华文行楷" panose="02010800040101010101" pitchFamily="2" charset="-122"/>
                <a:sym typeface="+mn-ea"/>
              </a:rPr>
              <a:t>还可以发生酯化反应</a:t>
            </a:r>
            <a:r>
              <a:rPr lang="zh-CN" altLang="en-US" sz="3200" b="1" dirty="0">
                <a:uFillTx/>
                <a:ea typeface="黑体" panose="02010609060101010101" pitchFamily="49" charset="-122"/>
                <a:sym typeface="+mn-ea"/>
              </a:rPr>
              <a:t>。</a:t>
            </a:r>
            <a:r>
              <a:rPr lang="zh-CN" altLang="en-US" sz="3200" b="1" dirty="0">
                <a:solidFill>
                  <a:schemeClr val="tx1"/>
                </a:solidFill>
                <a:uFillTx/>
                <a:ea typeface="黑体" panose="02010609060101010101" pitchFamily="49" charset="-122"/>
                <a:sym typeface="+mn-ea"/>
              </a:rPr>
              <a:t> </a:t>
            </a:r>
            <a:endParaRPr lang="zh-CN" altLang="en-US" sz="3200" b="1" dirty="0">
              <a:solidFill>
                <a:schemeClr val="tx1"/>
              </a:solidFill>
              <a:uFillTx/>
              <a:ea typeface="黑体" panose="02010609060101010101" pitchFamily="49" charset="-122"/>
              <a:cs typeface="Times New Roman" panose="02020603050405020304" pitchFamily="18" charset="0"/>
              <a:sym typeface="+mn-ea"/>
            </a:endParaRPr>
          </a:p>
        </p:txBody>
      </p:sp>
    </p:spTree>
    <p:extLst>
      <p:ext uri="{BB962C8B-B14F-4D97-AF65-F5344CB8AC3E}">
        <p14:creationId xmlns:p14="http://schemas.microsoft.com/office/powerpoint/2010/main" val="136299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a:hlinkClick r:id="rId2"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61" name="Rectangle 21">
            <a:hlinkClick r:id="rId3"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62" name="Rectangle 21">
            <a:hlinkClick r:id="rId4"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63" name="Rectangle 21">
            <a:hlinkClick r:id="rId5"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4</a:t>
            </a:r>
          </a:p>
        </p:txBody>
      </p:sp>
      <p:sp>
        <p:nvSpPr>
          <p:cNvPr id="64" name="Rectangle 21">
            <a:hlinkClick r:id="" action="ppaction://noaction"/>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65" name="Rectangle 21">
            <a:hlinkClick r:id="" action="ppaction://noaction"/>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sp>
        <p:nvSpPr>
          <p:cNvPr id="66" name="Rectangle 21">
            <a:hlinkClick r:id="" action="ppaction://noaction"/>
          </p:cNvPr>
          <p:cNvSpPr>
            <a:spLocks noChangeArrowheads="1"/>
          </p:cNvSpPr>
          <p:nvPr/>
        </p:nvSpPr>
        <p:spPr bwMode="auto">
          <a:xfrm>
            <a:off x="3971691"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a:latin typeface="Broadway" pitchFamily="82" charset="0"/>
                <a:ea typeface="楷体" panose="02010609060101010101" pitchFamily="49" charset="-122"/>
                <a:cs typeface="经典繁仿黑" pitchFamily="49" charset="-122"/>
              </a:rPr>
              <a:t>7</a:t>
            </a:r>
            <a:endParaRPr lang="en-US" altLang="zh-CN" sz="1400" dirty="0">
              <a:latin typeface="Broadway" pitchFamily="82" charset="0"/>
              <a:ea typeface="楷体" panose="02010609060101010101" pitchFamily="49" charset="-122"/>
              <a:cs typeface="经典繁仿黑" pitchFamily="49" charset="-122"/>
            </a:endParaRPr>
          </a:p>
        </p:txBody>
      </p:sp>
      <p:sp>
        <p:nvSpPr>
          <p:cNvPr id="67" name="Rectangle 21">
            <a:hlinkClick r:id="" action="ppaction://noaction"/>
          </p:cNvPr>
          <p:cNvSpPr>
            <a:spLocks noChangeArrowheads="1"/>
          </p:cNvSpPr>
          <p:nvPr/>
        </p:nvSpPr>
        <p:spPr bwMode="auto">
          <a:xfrm>
            <a:off x="425677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8</a:t>
            </a:r>
          </a:p>
        </p:txBody>
      </p:sp>
      <p:sp>
        <p:nvSpPr>
          <p:cNvPr id="68" name="Rectangle 21">
            <a:hlinkClick r:id="" action="ppaction://noaction"/>
          </p:cNvPr>
          <p:cNvSpPr>
            <a:spLocks noChangeArrowheads="1"/>
          </p:cNvSpPr>
          <p:nvPr/>
        </p:nvSpPr>
        <p:spPr bwMode="auto">
          <a:xfrm>
            <a:off x="4541850"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9</a:t>
            </a:r>
          </a:p>
        </p:txBody>
      </p:sp>
      <p:sp>
        <p:nvSpPr>
          <p:cNvPr id="69" name="Rectangle 21">
            <a:hlinkClick r:id="rId6" action="ppaction://hlinksldjump"/>
          </p:cNvPr>
          <p:cNvSpPr>
            <a:spLocks noChangeArrowheads="1"/>
          </p:cNvSpPr>
          <p:nvPr/>
        </p:nvSpPr>
        <p:spPr bwMode="auto">
          <a:xfrm>
            <a:off x="4824484"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10</a:t>
            </a:r>
          </a:p>
        </p:txBody>
      </p:sp>
      <p:sp>
        <p:nvSpPr>
          <p:cNvPr id="70" name="Rectangle 21">
            <a:hlinkClick r:id="" action="ppaction://noaction"/>
          </p:cNvPr>
          <p:cNvSpPr>
            <a:spLocks noChangeArrowheads="1"/>
          </p:cNvSpPr>
          <p:nvPr/>
        </p:nvSpPr>
        <p:spPr bwMode="auto">
          <a:xfrm>
            <a:off x="5188628"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11</a:t>
            </a:r>
          </a:p>
        </p:txBody>
      </p:sp>
      <p:sp>
        <p:nvSpPr>
          <p:cNvPr id="71" name="Rectangle 21">
            <a:hlinkClick r:id="" action="ppaction://noaction"/>
          </p:cNvPr>
          <p:cNvSpPr>
            <a:spLocks noChangeArrowheads="1"/>
          </p:cNvSpPr>
          <p:nvPr/>
        </p:nvSpPr>
        <p:spPr bwMode="auto">
          <a:xfrm>
            <a:off x="5552771"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12</a:t>
            </a:r>
          </a:p>
        </p:txBody>
      </p:sp>
      <p:sp>
        <p:nvSpPr>
          <p:cNvPr id="72" name="Rectangle 21">
            <a:hlinkClick r:id="" action="ppaction://noaction"/>
          </p:cNvPr>
          <p:cNvSpPr>
            <a:spLocks noChangeArrowheads="1"/>
          </p:cNvSpPr>
          <p:nvPr/>
        </p:nvSpPr>
        <p:spPr bwMode="auto">
          <a:xfrm>
            <a:off x="5916915"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13</a:t>
            </a:r>
          </a:p>
        </p:txBody>
      </p:sp>
      <p:sp>
        <p:nvSpPr>
          <p:cNvPr id="19" name="Rectangle 21">
            <a:hlinkClick r:id="" action="ppaction://noaction"/>
          </p:cNvPr>
          <p:cNvSpPr>
            <a:spLocks noChangeArrowheads="1"/>
          </p:cNvSpPr>
          <p:nvPr/>
        </p:nvSpPr>
        <p:spPr bwMode="auto">
          <a:xfrm>
            <a:off x="6281059"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14</a:t>
            </a:r>
          </a:p>
        </p:txBody>
      </p:sp>
      <p:sp>
        <p:nvSpPr>
          <p:cNvPr id="21" name="Rectangle 21">
            <a:hlinkClick r:id="" action="ppaction://noaction"/>
          </p:cNvPr>
          <p:cNvSpPr>
            <a:spLocks noChangeArrowheads="1"/>
          </p:cNvSpPr>
          <p:nvPr/>
        </p:nvSpPr>
        <p:spPr bwMode="auto">
          <a:xfrm>
            <a:off x="6645202"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15</a:t>
            </a:r>
          </a:p>
        </p:txBody>
      </p:sp>
      <p:sp>
        <p:nvSpPr>
          <p:cNvPr id="22" name="Rectangle 21">
            <a:hlinkClick r:id="rId7" action="ppaction://hlinksldjump"/>
          </p:cNvPr>
          <p:cNvSpPr>
            <a:spLocks noChangeArrowheads="1"/>
          </p:cNvSpPr>
          <p:nvPr/>
        </p:nvSpPr>
        <p:spPr bwMode="auto">
          <a:xfrm>
            <a:off x="7009346" y="6414545"/>
            <a:ext cx="293759"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16</a:t>
            </a:r>
          </a:p>
        </p:txBody>
      </p:sp>
      <p:sp>
        <p:nvSpPr>
          <p:cNvPr id="29" name="矩形 28"/>
          <p:cNvSpPr/>
          <p:nvPr/>
        </p:nvSpPr>
        <p:spPr>
          <a:xfrm>
            <a:off x="391321" y="863592"/>
            <a:ext cx="11409359" cy="3023205"/>
          </a:xfrm>
          <a:prstGeom prst="rect">
            <a:avLst/>
          </a:prstGeom>
        </p:spPr>
        <p:txBody>
          <a:bodyPr wrap="square">
            <a:spAutoFit/>
          </a:bodyPr>
          <a:lstStyle/>
          <a:p>
            <a:pPr algn="just">
              <a:lnSpc>
                <a:spcPct val="150000"/>
              </a:lnSpc>
            </a:pPr>
            <a:r>
              <a:rPr lang="zh-CN" altLang="zh-CN" sz="2799" kern="100" spc="-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解析　</a:t>
            </a:r>
            <a:r>
              <a:rPr lang="en-US" altLang="zh-CN" sz="2799" kern="100" spc="-100" dirty="0">
                <a:latin typeface="宋体" panose="02010600030101010101" pitchFamily="2" charset="-122"/>
                <a:cs typeface="Times New Roman" panose="02020603050405020304" pitchFamily="18" charset="0"/>
              </a:rPr>
              <a:t>①</a:t>
            </a:r>
            <a:r>
              <a:rPr lang="zh-CN" altLang="zh-CN" sz="2799" kern="100" spc="-100" dirty="0">
                <a:latin typeface="Times New Roman" panose="02020603050405020304" pitchFamily="18" charset="0"/>
                <a:cs typeface="Times New Roman" panose="02020603050405020304" pitchFamily="18" charset="0"/>
              </a:rPr>
              <a:t>水溶液遇</a:t>
            </a:r>
            <a:r>
              <a:rPr lang="en-US" altLang="zh-CN" sz="2799" kern="100" spc="-100" dirty="0">
                <a:latin typeface="Times New Roman" panose="02020603050405020304" pitchFamily="18" charset="0"/>
              </a:rPr>
              <a:t>FeCl</a:t>
            </a:r>
            <a:r>
              <a:rPr lang="en-US" altLang="zh-CN" sz="2799" kern="100" spc="-100" baseline="-25000" dirty="0">
                <a:latin typeface="Times New Roman" panose="02020603050405020304" pitchFamily="18" charset="0"/>
              </a:rPr>
              <a:t>3</a:t>
            </a:r>
            <a:r>
              <a:rPr lang="zh-CN" altLang="zh-CN" sz="2799" kern="100" spc="-100" dirty="0">
                <a:latin typeface="Times New Roman" panose="02020603050405020304" pitchFamily="18" charset="0"/>
                <a:cs typeface="Times New Roman" panose="02020603050405020304" pitchFamily="18" charset="0"/>
              </a:rPr>
              <a:t>溶液显色，含有酚羟基，根据同分异构体不饱和度相等，则同分异构体中还需含有一个碳碳双键或碳环，</a:t>
            </a:r>
            <a:r>
              <a:rPr lang="en-US" altLang="zh-CN" sz="2799" kern="100" spc="-100" dirty="0">
                <a:latin typeface="宋体" panose="02010600030101010101" pitchFamily="2" charset="-122"/>
                <a:cs typeface="Times New Roman" panose="02020603050405020304" pitchFamily="18" charset="0"/>
              </a:rPr>
              <a:t>②</a:t>
            </a:r>
            <a:r>
              <a:rPr lang="zh-CN" altLang="zh-CN" sz="2799" kern="100" spc="-100" dirty="0">
                <a:latin typeface="Times New Roman" panose="02020603050405020304" pitchFamily="18" charset="0"/>
                <a:cs typeface="Times New Roman" panose="02020603050405020304" pitchFamily="18" charset="0"/>
              </a:rPr>
              <a:t>苯环上的一溴代物有两种，符合上述条件的物质可能的结构简式有</a:t>
            </a:r>
            <a:r>
              <a:rPr lang="en-US" altLang="zh-CN" sz="2799" kern="100" spc="-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a:t>
            </a:r>
            <a:endParaRPr lang="en-US" altLang="zh-CN" sz="2799" kern="100" dirty="0">
              <a:latin typeface="Times New Roman" panose="02020603050405020304" pitchFamily="18" charset="0"/>
              <a:cs typeface="Times New Roman" panose="02020603050405020304" pitchFamily="18" charset="0"/>
            </a:endParaRPr>
          </a:p>
          <a:p>
            <a:pPr algn="just">
              <a:lnSpc>
                <a:spcPct val="150000"/>
              </a:lnSpc>
            </a:pPr>
            <a:endParaRPr lang="en-US" altLang="zh-CN" sz="1500" kern="100" dirty="0">
              <a:latin typeface="Times New Roman" panose="02020603050405020304" pitchFamily="18" charset="0"/>
              <a:cs typeface="Times New Roman" panose="02020603050405020304" pitchFamily="18" charset="0"/>
            </a:endParaRPr>
          </a:p>
          <a:p>
            <a:pPr algn="just">
              <a:lnSpc>
                <a:spcPct val="150000"/>
              </a:lnSpc>
            </a:pP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a:t>
            </a: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a:t>
            </a: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a:t>
            </a:r>
            <a:endParaRPr lang="en-US" altLang="zh-CN" sz="2799" kern="100" dirty="0">
              <a:latin typeface="Times New Roman" panose="02020603050405020304" pitchFamily="18" charset="0"/>
              <a:cs typeface="Times New Roman" panose="02020603050405020304" pitchFamily="18" charset="0"/>
            </a:endParaRPr>
          </a:p>
        </p:txBody>
      </p:sp>
      <p:pic>
        <p:nvPicPr>
          <p:cNvPr id="133122" name="Picture 2"/>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96315" y="2254788"/>
            <a:ext cx="3545051" cy="6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3" name="Picture 3"/>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648" y="3171451"/>
            <a:ext cx="3698148" cy="6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4" name="Picture 4"/>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71507" y="3152172"/>
            <a:ext cx="2757505" cy="100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Picture 5" descr="S265"/>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83031" y="3069215"/>
            <a:ext cx="2009659" cy="752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返回">
            <a:hlinkClick r:id="rId6" action="ppaction://hlinksldjump"/>
            <a:extLst>
              <a:ext uri="{FF2B5EF4-FFF2-40B4-BE49-F238E27FC236}">
                <a16:creationId xmlns:a16="http://schemas.microsoft.com/office/drawing/2014/main" id="{7DF0F6FD-6596-D84C-87E3-557138758E03}"/>
              </a:ext>
            </a:extLst>
          </p:cNvPr>
          <p:cNvSpPr/>
          <p:nvPr/>
        </p:nvSpPr>
        <p:spPr>
          <a:xfrm>
            <a:off x="11180911" y="6379619"/>
            <a:ext cx="845804" cy="345520"/>
          </a:xfrm>
          <a:prstGeom prst="round2DiagRect">
            <a:avLst/>
          </a:prstGeom>
          <a:gradFill>
            <a:gsLst>
              <a:gs pos="0">
                <a:schemeClr val="accent5">
                  <a:lumMod val="50000"/>
                </a:schemeClr>
              </a:gs>
              <a:gs pos="100000">
                <a:schemeClr val="accent5">
                  <a:lumMod val="60000"/>
                  <a:lumOff val="4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rPr>
              <a:t>返回</a:t>
            </a:r>
          </a:p>
        </p:txBody>
      </p:sp>
    </p:spTree>
    <p:extLst>
      <p:ext uri="{BB962C8B-B14F-4D97-AF65-F5344CB8AC3E}">
        <p14:creationId xmlns:p14="http://schemas.microsoft.com/office/powerpoint/2010/main" val="3842314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blinds(horizontal)">
                                      <p:cBhvr>
                                        <p:cTn id="7" dur="500"/>
                                        <p:tgtEl>
                                          <p:spTgt spid="133125"/>
                                        </p:tgtEl>
                                      </p:cBhvr>
                                    </p:animEffect>
                                  </p:childTnLst>
                                </p:cTn>
                              </p:par>
                              <p:par>
                                <p:cTn id="8" presetID="3" presetClass="entr" presetSubtype="10" fill="hold" nodeType="withEffect">
                                  <p:stCondLst>
                                    <p:cond delay="0"/>
                                  </p:stCondLst>
                                  <p:childTnLst>
                                    <p:set>
                                      <p:cBhvr>
                                        <p:cTn id="9" dur="1" fill="hold">
                                          <p:stCondLst>
                                            <p:cond delay="0"/>
                                          </p:stCondLst>
                                        </p:cTn>
                                        <p:tgtEl>
                                          <p:spTgt spid="133124"/>
                                        </p:tgtEl>
                                        <p:attrNameLst>
                                          <p:attrName>style.visibility</p:attrName>
                                        </p:attrNameLst>
                                      </p:cBhvr>
                                      <p:to>
                                        <p:strVal val="visible"/>
                                      </p:to>
                                    </p:set>
                                    <p:animEffect transition="in" filter="blinds(horizontal)">
                                      <p:cBhvr>
                                        <p:cTn id="10" dur="500"/>
                                        <p:tgtEl>
                                          <p:spTgt spid="133124"/>
                                        </p:tgtEl>
                                      </p:cBhvr>
                                    </p:animEffect>
                                  </p:childTnLst>
                                </p:cTn>
                              </p:par>
                              <p:par>
                                <p:cTn id="11" presetID="3" presetClass="entr" presetSubtype="10" fill="hold" nodeType="withEffect">
                                  <p:stCondLst>
                                    <p:cond delay="0"/>
                                  </p:stCondLst>
                                  <p:childTnLst>
                                    <p:set>
                                      <p:cBhvr>
                                        <p:cTn id="12" dur="1" fill="hold">
                                          <p:stCondLst>
                                            <p:cond delay="0"/>
                                          </p:stCondLst>
                                        </p:cTn>
                                        <p:tgtEl>
                                          <p:spTgt spid="133123"/>
                                        </p:tgtEl>
                                        <p:attrNameLst>
                                          <p:attrName>style.visibility</p:attrName>
                                        </p:attrNameLst>
                                      </p:cBhvr>
                                      <p:to>
                                        <p:strVal val="visible"/>
                                      </p:to>
                                    </p:set>
                                    <p:animEffect transition="in" filter="blinds(horizontal)">
                                      <p:cBhvr>
                                        <p:cTn id="13" dur="500"/>
                                        <p:tgtEl>
                                          <p:spTgt spid="133123"/>
                                        </p:tgtEl>
                                      </p:cBhvr>
                                    </p:animEffect>
                                  </p:childTnLst>
                                </p:cTn>
                              </p:par>
                              <p:par>
                                <p:cTn id="14" presetID="3" presetClass="entr" presetSubtype="10" fill="hold" nodeType="withEffect">
                                  <p:stCondLst>
                                    <p:cond delay="0"/>
                                  </p:stCondLst>
                                  <p:childTnLst>
                                    <p:set>
                                      <p:cBhvr>
                                        <p:cTn id="15" dur="1" fill="hold">
                                          <p:stCondLst>
                                            <p:cond delay="0"/>
                                          </p:stCondLst>
                                        </p:cTn>
                                        <p:tgtEl>
                                          <p:spTgt spid="133122"/>
                                        </p:tgtEl>
                                        <p:attrNameLst>
                                          <p:attrName>style.visibility</p:attrName>
                                        </p:attrNameLst>
                                      </p:cBhvr>
                                      <p:to>
                                        <p:strVal val="visible"/>
                                      </p:to>
                                    </p:set>
                                    <p:animEffect transition="in" filter="blinds(horizontal)">
                                      <p:cBhvr>
                                        <p:cTn id="16" dur="500"/>
                                        <p:tgtEl>
                                          <p:spTgt spid="13312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35AE755-5BB5-42FC-8B83-3A92F8145F36}"/>
              </a:ext>
            </a:extLst>
          </p:cNvPr>
          <p:cNvPicPr>
            <a:picLocks noChangeAspect="1"/>
          </p:cNvPicPr>
          <p:nvPr/>
        </p:nvPicPr>
        <p:blipFill>
          <a:blip r:embed="rId2"/>
          <a:stretch>
            <a:fillRect/>
          </a:stretch>
        </p:blipFill>
        <p:spPr>
          <a:xfrm>
            <a:off x="323684" y="495245"/>
            <a:ext cx="11544631" cy="3914830"/>
          </a:xfrm>
          <a:prstGeom prst="rect">
            <a:avLst/>
          </a:prstGeom>
        </p:spPr>
      </p:pic>
      <p:sp>
        <p:nvSpPr>
          <p:cNvPr id="3" name="文本框 2">
            <a:extLst>
              <a:ext uri="{FF2B5EF4-FFF2-40B4-BE49-F238E27FC236}">
                <a16:creationId xmlns:a16="http://schemas.microsoft.com/office/drawing/2014/main" id="{8912B339-2A34-4AD3-9A7A-A986133E970B}"/>
              </a:ext>
            </a:extLst>
          </p:cNvPr>
          <p:cNvSpPr txBox="1"/>
          <p:nvPr/>
        </p:nvSpPr>
        <p:spPr>
          <a:xfrm>
            <a:off x="3259919" y="1149843"/>
            <a:ext cx="1176009" cy="461665"/>
          </a:xfrm>
          <a:prstGeom prst="rect">
            <a:avLst/>
          </a:prstGeom>
          <a:noFill/>
        </p:spPr>
        <p:txBody>
          <a:bodyPr wrap="square" rtlCol="0">
            <a:spAutoFit/>
          </a:bodyPr>
          <a:lstStyle/>
          <a:p>
            <a:r>
              <a:rPr lang="en-US" altLang="zh-CN" sz="2400" dirty="0">
                <a:solidFill>
                  <a:srgbClr val="0070C0"/>
                </a:solidFill>
              </a:rPr>
              <a:t>B D</a:t>
            </a:r>
            <a:endParaRPr lang="zh-CN" altLang="en-US" sz="2400" dirty="0">
              <a:solidFill>
                <a:srgbClr val="0070C0"/>
              </a:solidFill>
            </a:endParaRPr>
          </a:p>
        </p:txBody>
      </p:sp>
    </p:spTree>
    <p:extLst>
      <p:ext uri="{BB962C8B-B14F-4D97-AF65-F5344CB8AC3E}">
        <p14:creationId xmlns:p14="http://schemas.microsoft.com/office/powerpoint/2010/main" val="10863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189B2A3-FCED-4327-B85A-706D66025E88}"/>
              </a:ext>
            </a:extLst>
          </p:cNvPr>
          <p:cNvPicPr>
            <a:picLocks noChangeAspect="1"/>
          </p:cNvPicPr>
          <p:nvPr/>
        </p:nvPicPr>
        <p:blipFill>
          <a:blip r:embed="rId2"/>
          <a:stretch>
            <a:fillRect/>
          </a:stretch>
        </p:blipFill>
        <p:spPr>
          <a:xfrm>
            <a:off x="736470" y="612705"/>
            <a:ext cx="9711200" cy="5178495"/>
          </a:xfrm>
          <a:prstGeom prst="rect">
            <a:avLst/>
          </a:prstGeom>
        </p:spPr>
      </p:pic>
      <p:sp>
        <p:nvSpPr>
          <p:cNvPr id="3" name="文本框 2">
            <a:extLst>
              <a:ext uri="{FF2B5EF4-FFF2-40B4-BE49-F238E27FC236}">
                <a16:creationId xmlns:a16="http://schemas.microsoft.com/office/drawing/2014/main" id="{5E09B83F-21D6-4335-904F-C37ECC5D1933}"/>
              </a:ext>
            </a:extLst>
          </p:cNvPr>
          <p:cNvSpPr txBox="1"/>
          <p:nvPr/>
        </p:nvSpPr>
        <p:spPr>
          <a:xfrm>
            <a:off x="3036761" y="2971119"/>
            <a:ext cx="1176009" cy="461665"/>
          </a:xfrm>
          <a:prstGeom prst="rect">
            <a:avLst/>
          </a:prstGeom>
          <a:noFill/>
        </p:spPr>
        <p:txBody>
          <a:bodyPr wrap="square" rtlCol="0">
            <a:spAutoFit/>
          </a:bodyPr>
          <a:lstStyle/>
          <a:p>
            <a:r>
              <a:rPr lang="en-US" altLang="zh-CN" sz="2400" dirty="0">
                <a:solidFill>
                  <a:srgbClr val="0070C0"/>
                </a:solidFill>
              </a:rPr>
              <a:t>B C</a:t>
            </a:r>
            <a:endParaRPr lang="zh-CN" altLang="en-US" sz="2400" dirty="0">
              <a:solidFill>
                <a:srgbClr val="0070C0"/>
              </a:solidFill>
            </a:endParaRPr>
          </a:p>
        </p:txBody>
      </p:sp>
    </p:spTree>
    <p:extLst>
      <p:ext uri="{BB962C8B-B14F-4D97-AF65-F5344CB8AC3E}">
        <p14:creationId xmlns:p14="http://schemas.microsoft.com/office/powerpoint/2010/main" val="42247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8608" y="434975"/>
            <a:ext cx="9217025" cy="485140"/>
          </a:xfrm>
          <a:prstGeom prst="rect">
            <a:avLst/>
          </a:prstGeom>
          <a:noFill/>
          <a:ln w="9525">
            <a:noFill/>
          </a:ln>
        </p:spPr>
        <p:txBody>
          <a:bodyPr>
            <a:spAutoFit/>
          </a:bodyPr>
          <a:lstStyle/>
          <a:p>
            <a:pPr>
              <a:spcBef>
                <a:spcPct val="20000"/>
              </a:spcBef>
            </a:pPr>
            <a:r>
              <a:rPr lang="zh-CN" altLang="en-US" sz="3200" b="1" dirty="0">
                <a:solidFill>
                  <a:schemeClr val="bg1"/>
                </a:solidFill>
                <a:latin typeface="黑体" panose="02010609060101010101" pitchFamily="49" charset="-122"/>
                <a:ea typeface="黑体" panose="02010609060101010101" pitchFamily="49" charset="-122"/>
              </a:rPr>
              <a:t>二、由有机物性质推断分子结构</a:t>
            </a:r>
          </a:p>
        </p:txBody>
      </p:sp>
      <p:sp>
        <p:nvSpPr>
          <p:cNvPr id="2" name="文本框 1"/>
          <p:cNvSpPr txBox="1"/>
          <p:nvPr/>
        </p:nvSpPr>
        <p:spPr>
          <a:xfrm>
            <a:off x="680013" y="1308044"/>
            <a:ext cx="10831974" cy="2192908"/>
          </a:xfrm>
          <a:prstGeom prst="rect">
            <a:avLst/>
          </a:prstGeom>
          <a:noFill/>
          <a:ln w="9525">
            <a:noFill/>
          </a:ln>
        </p:spPr>
        <p:txBody>
          <a:bodyPr wrap="square">
            <a:spAutoFit/>
          </a:bodyPr>
          <a:lstStyle/>
          <a:p>
            <a:pPr marL="333375" indent="-333375">
              <a:lnSpc>
                <a:spcPct val="150000"/>
              </a:lnSpc>
              <a:spcBef>
                <a:spcPts val="0"/>
              </a:spcBef>
            </a:pPr>
            <a:r>
              <a:rPr lang="en-US" altLang="zh-CN" sz="3200" b="1" dirty="0">
                <a:ea typeface="黑体" panose="02010609060101010101" pitchFamily="49" charset="-122"/>
                <a:cs typeface="Times New Roman" panose="02020603050405020304" pitchFamily="18" charset="0"/>
              </a:rPr>
              <a:t>1.  </a:t>
            </a:r>
            <a:r>
              <a:rPr lang="en-US" sz="2799" b="1"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en-US" sz="2799" b="1" kern="100" baseline="-25000" dirty="0">
                <a:latin typeface="Times New Roman" panose="02020603050405020304" pitchFamily="18" charset="0"/>
                <a:ea typeface="方正中等线简体" panose="03000509000000000000" pitchFamily="65" charset="-122"/>
                <a:cs typeface="Courier New" panose="02070309020205020404" pitchFamily="49" charset="0"/>
              </a:rPr>
              <a:t>4</a:t>
            </a:r>
            <a:r>
              <a:rPr lang="en-US" sz="2799" b="1" kern="100" dirty="0">
                <a:latin typeface="Times New Roman" panose="02020603050405020304" pitchFamily="18" charset="0"/>
                <a:ea typeface="方正中等线简体" panose="03000509000000000000" pitchFamily="65" charset="-122"/>
                <a:cs typeface="Courier New" panose="02070309020205020404" pitchFamily="49" charset="0"/>
              </a:rPr>
              <a:t>H</a:t>
            </a:r>
            <a:r>
              <a:rPr lang="en-US" sz="2799" b="1" kern="100" baseline="-25000" dirty="0">
                <a:latin typeface="Times New Roman" panose="02020603050405020304" pitchFamily="18" charset="0"/>
                <a:ea typeface="方正中等线简体" panose="03000509000000000000" pitchFamily="65" charset="-122"/>
                <a:cs typeface="Courier New" panose="02070309020205020404" pitchFamily="49" charset="0"/>
              </a:rPr>
              <a:t>10</a:t>
            </a:r>
            <a:r>
              <a:rPr lang="en-US" sz="2799" b="1" kern="100" dirty="0">
                <a:latin typeface="Times New Roman" panose="02020603050405020304" pitchFamily="18" charset="0"/>
                <a:ea typeface="方正中等线简体" panose="03000509000000000000" pitchFamily="65" charset="-122"/>
                <a:cs typeface="Courier New" panose="02070309020205020404" pitchFamily="49" charset="0"/>
              </a:rPr>
              <a:t>O</a:t>
            </a:r>
            <a:r>
              <a:rPr lang="zh-CN" sz="3200" b="1" dirty="0">
                <a:latin typeface="黑体" panose="02010609060101010101" pitchFamily="49" charset="-122"/>
                <a:ea typeface="黑体" panose="02010609060101010101" pitchFamily="49" charset="-122"/>
                <a:cs typeface="黑体" panose="02010609060101010101" pitchFamily="49" charset="-122"/>
              </a:rPr>
              <a:t>的同分异构体有</a:t>
            </a:r>
            <a:r>
              <a:rPr lang="en-US" sz="3200" b="1" u="sng" dirty="0">
                <a:latin typeface="黑体" panose="02010609060101010101" pitchFamily="49" charset="-122"/>
                <a:ea typeface="黑体" panose="02010609060101010101" pitchFamily="49" charset="-122"/>
                <a:cs typeface="黑体" panose="02010609060101010101" pitchFamily="49" charset="-122"/>
              </a:rPr>
              <a:t>    </a:t>
            </a:r>
            <a:r>
              <a:rPr lang="zh-CN" sz="3200" b="1" dirty="0">
                <a:latin typeface="黑体" panose="02010609060101010101" pitchFamily="49" charset="-122"/>
                <a:ea typeface="黑体" panose="02010609060101010101" pitchFamily="49" charset="-122"/>
                <a:cs typeface="黑体" panose="02010609060101010101" pitchFamily="49" charset="-122"/>
              </a:rPr>
              <a:t>种，其中属于醇类且能被氧化成醛的有</a:t>
            </a:r>
            <a:r>
              <a:rPr lang="en-US" sz="3200" b="1" u="sng" dirty="0">
                <a:latin typeface="黑体" panose="02010609060101010101" pitchFamily="49" charset="-122"/>
                <a:ea typeface="黑体" panose="02010609060101010101" pitchFamily="49" charset="-122"/>
                <a:cs typeface="黑体" panose="02010609060101010101" pitchFamily="49" charset="-122"/>
              </a:rPr>
              <a:t>    </a:t>
            </a:r>
            <a:r>
              <a:rPr lang="zh-CN" sz="3200" b="1" dirty="0">
                <a:latin typeface="黑体" panose="02010609060101010101" pitchFamily="49" charset="-122"/>
                <a:ea typeface="黑体" panose="02010609060101010101" pitchFamily="49" charset="-122"/>
                <a:cs typeface="黑体" panose="02010609060101010101" pitchFamily="49" charset="-122"/>
              </a:rPr>
              <a:t>种，能发生消去</a:t>
            </a:r>
            <a:r>
              <a:rPr lang="zh-CN" altLang="en-US" sz="3200" b="1" dirty="0">
                <a:latin typeface="黑体" panose="02010609060101010101" pitchFamily="49" charset="-122"/>
                <a:ea typeface="黑体" panose="02010609060101010101" pitchFamily="49" charset="-122"/>
                <a:cs typeface="黑体" panose="02010609060101010101" pitchFamily="49" charset="-122"/>
              </a:rPr>
              <a:t>反应</a:t>
            </a:r>
            <a:r>
              <a:rPr lang="zh-CN" sz="3200" b="1" dirty="0">
                <a:latin typeface="黑体" panose="02010609060101010101" pitchFamily="49" charset="-122"/>
                <a:ea typeface="黑体" panose="02010609060101010101" pitchFamily="49" charset="-122"/>
                <a:cs typeface="黑体" panose="02010609060101010101" pitchFamily="49" charset="-122"/>
              </a:rPr>
              <a:t>生成烯的醇有</a:t>
            </a:r>
            <a:r>
              <a:rPr lang="en-US" sz="3200" b="1" u="sng" dirty="0">
                <a:latin typeface="黑体" panose="02010609060101010101" pitchFamily="49" charset="-122"/>
                <a:ea typeface="黑体" panose="02010609060101010101" pitchFamily="49" charset="-122"/>
                <a:cs typeface="黑体" panose="02010609060101010101" pitchFamily="49" charset="-122"/>
              </a:rPr>
              <a:t>    </a:t>
            </a:r>
            <a:r>
              <a:rPr lang="zh-CN" sz="3200" b="1" dirty="0">
                <a:latin typeface="黑体" panose="02010609060101010101" pitchFamily="49" charset="-122"/>
                <a:ea typeface="黑体" panose="02010609060101010101" pitchFamily="49" charset="-122"/>
                <a:cs typeface="黑体" panose="02010609060101010101" pitchFamily="49" charset="-122"/>
              </a:rPr>
              <a:t>种</a:t>
            </a:r>
            <a:r>
              <a:rPr lang="zh-CN" altLang="en-US" sz="3200" b="1" dirty="0">
                <a:latin typeface="黑体" panose="02010609060101010101" pitchFamily="49" charset="-122"/>
                <a:ea typeface="黑体" panose="02010609060101010101" pitchFamily="49" charset="-122"/>
                <a:cs typeface="黑体" panose="02010609060101010101" pitchFamily="49" charset="-122"/>
              </a:rPr>
              <a:t>，生成对应的烯烃</a:t>
            </a:r>
            <a:r>
              <a:rPr lang="zh-CN" altLang="zh-CN" sz="3200" b="1" dirty="0">
                <a:latin typeface="黑体" panose="02010609060101010101" pitchFamily="49" charset="-122"/>
                <a:ea typeface="黑体" panose="02010609060101010101" pitchFamily="49" charset="-122"/>
                <a:cs typeface="黑体" panose="02010609060101010101" pitchFamily="49" charset="-122"/>
              </a:rPr>
              <a:t>有</a:t>
            </a:r>
            <a:r>
              <a:rPr lang="en-US" altLang="zh-CN" sz="3200" b="1" u="sng" dirty="0">
                <a:latin typeface="黑体" panose="02010609060101010101" pitchFamily="49" charset="-122"/>
                <a:ea typeface="黑体" panose="02010609060101010101" pitchFamily="49" charset="-122"/>
                <a:cs typeface="黑体" panose="02010609060101010101" pitchFamily="49" charset="-122"/>
              </a:rPr>
              <a:t>    </a:t>
            </a:r>
            <a:r>
              <a:rPr lang="zh-CN" altLang="zh-CN" sz="3200" b="1" dirty="0">
                <a:latin typeface="黑体" panose="02010609060101010101" pitchFamily="49" charset="-122"/>
                <a:ea typeface="黑体" panose="02010609060101010101" pitchFamily="49" charset="-122"/>
                <a:cs typeface="黑体" panose="02010609060101010101" pitchFamily="49" charset="-122"/>
              </a:rPr>
              <a:t>种</a:t>
            </a:r>
            <a:r>
              <a:rPr lang="zh-CN" sz="3200" b="1" dirty="0">
                <a:latin typeface="黑体" panose="02010609060101010101" pitchFamily="49" charset="-122"/>
                <a:ea typeface="黑体" panose="02010609060101010101" pitchFamily="49" charset="-122"/>
                <a:cs typeface="黑体" panose="02010609060101010101" pitchFamily="49" charset="-122"/>
              </a:rPr>
              <a:t>。</a:t>
            </a:r>
            <a:endParaRPr lang="zh-CN" altLang="en-US" sz="3200" b="1" dirty="0">
              <a:latin typeface="黑体" panose="02010609060101010101" pitchFamily="49" charset="-122"/>
              <a:ea typeface="黑体" panose="02010609060101010101" pitchFamily="49" charset="-122"/>
              <a:cs typeface="黑体" panose="02010609060101010101" pitchFamily="49" charset="-122"/>
            </a:endParaRPr>
          </a:p>
        </p:txBody>
      </p:sp>
      <p:sp>
        <p:nvSpPr>
          <p:cNvPr id="5" name="文本框 4"/>
          <p:cNvSpPr txBox="1"/>
          <p:nvPr/>
        </p:nvSpPr>
        <p:spPr>
          <a:xfrm>
            <a:off x="5580957" y="1463710"/>
            <a:ext cx="790575" cy="523092"/>
          </a:xfrm>
          <a:prstGeom prst="rect">
            <a:avLst/>
          </a:prstGeom>
          <a:noFill/>
        </p:spPr>
        <p:txBody>
          <a:bodyPr wrap="square" rtlCol="0">
            <a:spAutoFit/>
          </a:bodyPr>
          <a:lstStyle/>
          <a:p>
            <a:r>
              <a:rPr lang="en-US" altLang="zh-CN" sz="2799" b="1" kern="100" dirty="0">
                <a:solidFill>
                  <a:schemeClr val="accent1"/>
                </a:solidFill>
                <a:latin typeface="Times New Roman" panose="02020603050405020304" pitchFamily="18" charset="0"/>
                <a:ea typeface="方正中等线简体" panose="03000509000000000000" pitchFamily="65" charset="-122"/>
                <a:cs typeface="Courier New" panose="02070309020205020404" pitchFamily="49" charset="0"/>
              </a:rPr>
              <a:t>7</a:t>
            </a:r>
          </a:p>
        </p:txBody>
      </p:sp>
      <p:sp>
        <p:nvSpPr>
          <p:cNvPr id="6" name="文本框 5"/>
          <p:cNvSpPr txBox="1"/>
          <p:nvPr/>
        </p:nvSpPr>
        <p:spPr>
          <a:xfrm>
            <a:off x="3398604" y="2142888"/>
            <a:ext cx="790575" cy="523220"/>
          </a:xfrm>
          <a:prstGeom prst="rect">
            <a:avLst/>
          </a:prstGeom>
          <a:noFill/>
        </p:spPr>
        <p:txBody>
          <a:bodyPr wrap="square" rtlCol="0">
            <a:spAutoFit/>
          </a:bodyPr>
          <a:lstStyle/>
          <a:p>
            <a:r>
              <a:rPr lang="en-US" altLang="zh-CN" sz="2799" b="1" kern="100" dirty="0">
                <a:solidFill>
                  <a:schemeClr val="accent1"/>
                </a:solidFill>
                <a:latin typeface="Times New Roman" panose="02020603050405020304" pitchFamily="18" charset="0"/>
                <a:ea typeface="方正中等线简体" panose="03000509000000000000" pitchFamily="65" charset="-122"/>
                <a:cs typeface="Courier New" panose="02070309020205020404" pitchFamily="49" charset="0"/>
              </a:rPr>
              <a:t>2</a:t>
            </a:r>
          </a:p>
        </p:txBody>
      </p:sp>
      <p:sp>
        <p:nvSpPr>
          <p:cNvPr id="9" name="文本框 8">
            <a:extLst>
              <a:ext uri="{FF2B5EF4-FFF2-40B4-BE49-F238E27FC236}">
                <a16:creationId xmlns:a16="http://schemas.microsoft.com/office/drawing/2014/main" id="{182230B2-6221-4F57-86C2-75C940C185C5}"/>
              </a:ext>
            </a:extLst>
          </p:cNvPr>
          <p:cNvSpPr txBox="1"/>
          <p:nvPr/>
        </p:nvSpPr>
        <p:spPr>
          <a:xfrm>
            <a:off x="1928346" y="583451"/>
            <a:ext cx="9229725" cy="646331"/>
          </a:xfrm>
          <a:prstGeom prst="rect">
            <a:avLst/>
          </a:prstGeom>
          <a:noFill/>
        </p:spPr>
        <p:txBody>
          <a:bodyPr wrap="square" rtlCol="0">
            <a:spAutoFit/>
          </a:bodyPr>
          <a:lstStyle/>
          <a:p>
            <a:r>
              <a:rPr lang="zh-CN" altLang="en-US" sz="3600" b="1" dirty="0">
                <a:solidFill>
                  <a:srgbClr val="C00000"/>
                </a:solidFill>
                <a:latin typeface="华文楷体" panose="02010600040101010101" pitchFamily="2" charset="-122"/>
                <a:ea typeface="华文楷体" panose="02010600040101010101" pitchFamily="2" charset="-122"/>
              </a:rPr>
              <a:t>题型二：由有机物性质推断分子结构</a:t>
            </a:r>
          </a:p>
        </p:txBody>
      </p:sp>
      <p:sp>
        <p:nvSpPr>
          <p:cNvPr id="11" name="文本框 10">
            <a:extLst>
              <a:ext uri="{FF2B5EF4-FFF2-40B4-BE49-F238E27FC236}">
                <a16:creationId xmlns:a16="http://schemas.microsoft.com/office/drawing/2014/main" id="{CB0F6D26-95D9-417F-9F79-178CCEEE5DB4}"/>
              </a:ext>
            </a:extLst>
          </p:cNvPr>
          <p:cNvSpPr txBox="1"/>
          <p:nvPr/>
        </p:nvSpPr>
        <p:spPr>
          <a:xfrm>
            <a:off x="4630930" y="2905780"/>
            <a:ext cx="790575" cy="523220"/>
          </a:xfrm>
          <a:prstGeom prst="rect">
            <a:avLst/>
          </a:prstGeom>
          <a:noFill/>
        </p:spPr>
        <p:txBody>
          <a:bodyPr wrap="square" rtlCol="0">
            <a:spAutoFit/>
          </a:bodyPr>
          <a:lstStyle/>
          <a:p>
            <a:r>
              <a:rPr lang="en-US" altLang="zh-CN" sz="2799" b="1" kern="100" dirty="0">
                <a:solidFill>
                  <a:schemeClr val="accent1"/>
                </a:solidFill>
                <a:latin typeface="Times New Roman" panose="02020603050405020304" pitchFamily="18" charset="0"/>
                <a:ea typeface="方正中等线简体" panose="03000509000000000000" pitchFamily="65" charset="-122"/>
                <a:cs typeface="Courier New" panose="02070309020205020404" pitchFamily="49" charset="0"/>
              </a:rPr>
              <a:t>3</a:t>
            </a:r>
          </a:p>
        </p:txBody>
      </p:sp>
      <p:sp>
        <p:nvSpPr>
          <p:cNvPr id="8" name="文本框 7">
            <a:extLst>
              <a:ext uri="{FF2B5EF4-FFF2-40B4-BE49-F238E27FC236}">
                <a16:creationId xmlns:a16="http://schemas.microsoft.com/office/drawing/2014/main" id="{20285883-CBEE-401B-A13F-A6F5A742728F}"/>
              </a:ext>
            </a:extLst>
          </p:cNvPr>
          <p:cNvSpPr txBox="1"/>
          <p:nvPr/>
        </p:nvSpPr>
        <p:spPr>
          <a:xfrm>
            <a:off x="10281232" y="2142888"/>
            <a:ext cx="790575" cy="523220"/>
          </a:xfrm>
          <a:prstGeom prst="rect">
            <a:avLst/>
          </a:prstGeom>
          <a:noFill/>
        </p:spPr>
        <p:txBody>
          <a:bodyPr wrap="square" rtlCol="0">
            <a:spAutoFit/>
          </a:bodyPr>
          <a:lstStyle/>
          <a:p>
            <a:r>
              <a:rPr lang="en-US" altLang="zh-CN" sz="2799" b="1" kern="100" dirty="0">
                <a:solidFill>
                  <a:schemeClr val="accent1"/>
                </a:solidFill>
                <a:latin typeface="Times New Roman" panose="02020603050405020304" pitchFamily="18" charset="0"/>
                <a:ea typeface="方正中等线简体" panose="03000509000000000000" pitchFamily="65" charset="-122"/>
                <a:cs typeface="Courier New" panose="02070309020205020404" pitchFamily="49"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91321" y="370846"/>
            <a:ext cx="11409359" cy="5454052"/>
          </a:xfrm>
          <a:prstGeom prst="rect">
            <a:avLst/>
          </a:prstGeom>
        </p:spPr>
        <p:txBody>
          <a:bodyPr wrap="square" lIns="121870" tIns="60934" rIns="121870" bIns="60934">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pPr>
            <a:r>
              <a:rPr lang="en-US" altLang="zh-CN" sz="2799" b="1"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rPr>
              <a:t>写出下列特定有机物的结构简式。</a:t>
            </a:r>
            <a:endParaRPr lang="en-US"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pPr>
            <a:endParaRPr lang="en-US" altLang="zh-CN" sz="1500" b="1" kern="100" dirty="0">
              <a:latin typeface="Times New Roman" panose="02020603050405020304" pitchFamily="18" charset="0"/>
              <a:ea typeface="方正中等线简体" panose="03000509000000000000" pitchFamily="65" charset="-122"/>
            </a:endParaRPr>
          </a:p>
          <a:p>
            <a:pPr algn="just">
              <a:lnSpc>
                <a:spcPct val="150000"/>
              </a:lnSpc>
            </a:pPr>
            <a:endParaRPr lang="en-US" altLang="zh-CN" sz="2000" b="1" kern="100" dirty="0">
              <a:latin typeface="Times New Roman" panose="02020603050405020304" pitchFamily="18" charset="0"/>
              <a:ea typeface="方正中等线简体" panose="03000509000000000000" pitchFamily="65" charset="-122"/>
            </a:endParaRPr>
          </a:p>
          <a:p>
            <a:pPr algn="just">
              <a:lnSpc>
                <a:spcPct val="150000"/>
              </a:lnSpc>
            </a:pPr>
            <a:r>
              <a:rPr lang="zh-CN"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rPr>
              <a:t>写出同时满足下列条件的</a:t>
            </a:r>
            <a:r>
              <a:rPr lang="en-US"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rPr>
              <a:t>的同分异构体的结构简式：</a:t>
            </a:r>
            <a:endParaRPr lang="en-US"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pPr>
            <a:endParaRPr lang="en-US" altLang="zh-CN" sz="2799" b="1" kern="100" dirty="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pPr>
            <a:r>
              <a:rPr lang="en-US" altLang="zh-CN" sz="2799" b="1" kern="100" dirty="0">
                <a:latin typeface="Times New Roman" panose="02020603050405020304" pitchFamily="18" charset="0"/>
                <a:ea typeface="方正中等线简体" panose="03000509000000000000" pitchFamily="65" charset="-122"/>
                <a:cs typeface="Courier New" panose="02070309020205020404" pitchFamily="49" charset="0"/>
              </a:rPr>
              <a:t>___________________</a:t>
            </a:r>
            <a:r>
              <a:rPr lang="zh-CN"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pPr>
            <a:r>
              <a:rPr lang="en-US" altLang="zh-CN" sz="2799" b="1" kern="100" dirty="0">
                <a:latin typeface="宋体" panose="02010600030101010101" pitchFamily="2" charset="-122"/>
                <a:ea typeface="方正中等线简体" panose="03000509000000000000" pitchFamily="65" charset="-122"/>
                <a:cs typeface="Times New Roman" panose="02020603050405020304" pitchFamily="18" charset="0"/>
              </a:rPr>
              <a:t>①</a:t>
            </a:r>
            <a:r>
              <a:rPr lang="zh-CN"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rPr>
              <a:t>分子中含有苯环，且苯环上的一氯代物有两种；</a:t>
            </a:r>
            <a:endParaRPr lang="zh-CN" altLang="zh-CN" sz="1050" b="1"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pPr>
            <a:r>
              <a:rPr lang="en-US" altLang="zh-CN" sz="2799" b="1" kern="100" dirty="0">
                <a:latin typeface="宋体" panose="02010600030101010101" pitchFamily="2" charset="-122"/>
                <a:ea typeface="方正中等线简体" panose="03000509000000000000" pitchFamily="65" charset="-122"/>
                <a:cs typeface="Times New Roman" panose="02020603050405020304" pitchFamily="18" charset="0"/>
              </a:rPr>
              <a:t>②</a:t>
            </a:r>
            <a:r>
              <a:rPr lang="zh-CN"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rPr>
              <a:t>与</a:t>
            </a:r>
            <a:r>
              <a:rPr lang="en-US" altLang="zh-CN" sz="2799" b="1" kern="100" dirty="0">
                <a:latin typeface="Times New Roman" panose="02020603050405020304" pitchFamily="18" charset="0"/>
                <a:ea typeface="方正中等线简体" panose="03000509000000000000" pitchFamily="65" charset="-122"/>
                <a:cs typeface="Courier New" panose="02070309020205020404" pitchFamily="49" charset="0"/>
              </a:rPr>
              <a:t>FeCl</a:t>
            </a:r>
            <a:r>
              <a:rPr lang="en-US" altLang="zh-CN" sz="2799" b="1" kern="100" baseline="-250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rPr>
              <a:t>溶液发生显色反应；</a:t>
            </a:r>
            <a:endParaRPr lang="zh-CN" altLang="zh-CN" sz="1050" b="1"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pPr>
            <a:r>
              <a:rPr lang="en-US" altLang="zh-CN" sz="2799" b="1" kern="100" dirty="0">
                <a:latin typeface="宋体" panose="02010600030101010101" pitchFamily="2" charset="-122"/>
                <a:ea typeface="方正中等线简体" panose="03000509000000000000" pitchFamily="65" charset="-122"/>
                <a:cs typeface="Times New Roman" panose="02020603050405020304" pitchFamily="18" charset="0"/>
              </a:rPr>
              <a:t>③</a:t>
            </a:r>
            <a:r>
              <a:rPr lang="zh-CN" altLang="zh-CN" sz="2799" b="1" kern="100" dirty="0">
                <a:latin typeface="Times New Roman" panose="02020603050405020304" pitchFamily="18" charset="0"/>
                <a:ea typeface="方正中等线简体" panose="03000509000000000000" pitchFamily="65" charset="-122"/>
                <a:cs typeface="Times New Roman" panose="02020603050405020304" pitchFamily="18" charset="0"/>
              </a:rPr>
              <a:t>能发生银镜反应。</a:t>
            </a:r>
            <a:endParaRPr lang="en-US" altLang="zh-CN" sz="1050" b="1" kern="100" dirty="0">
              <a:latin typeface="宋体" panose="02010600030101010101" pitchFamily="2" charset="-122"/>
              <a:ea typeface="宋体" panose="02010600030101010101" pitchFamily="2" charset="-122"/>
              <a:cs typeface="Courier New" panose="02070309020205020404" pitchFamily="49" charset="0"/>
            </a:endParaRPr>
          </a:p>
        </p:txBody>
      </p:sp>
      <p:pic>
        <p:nvPicPr>
          <p:cNvPr id="51202"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5740" y="1250141"/>
            <a:ext cx="1490764" cy="139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p:cNvPicPr>
            <a:picLocks noChangeAspect="1" noChangeArrowheads="1"/>
          </p:cNvPicPr>
          <p:nvPr/>
        </p:nvPicPr>
        <p:blipFill>
          <a:blip r:embed="rId3"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668" y="2990083"/>
            <a:ext cx="3248383" cy="67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539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horizontal)">
                                      <p:cBhvr>
                                        <p:cTn id="7"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矩形 23"/>
          <p:cNvSpPr/>
          <p:nvPr/>
        </p:nvSpPr>
        <p:spPr>
          <a:xfrm>
            <a:off x="391321" y="1243417"/>
            <a:ext cx="11409359" cy="2176991"/>
          </a:xfrm>
          <a:prstGeom prst="rect">
            <a:avLst/>
          </a:prstGeom>
        </p:spPr>
        <p:txBody>
          <a:bodyPr wrap="square" lIns="121870" tIns="60934" rIns="121870" bIns="60934">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pPr>
            <a:r>
              <a:rPr lang="zh-CN" altLang="zh-CN" sz="2799"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解析　</a:t>
            </a:r>
            <a:r>
              <a:rPr lang="zh-CN" altLang="zh-CN" sz="2799" kern="100" dirty="0">
                <a:latin typeface="Times New Roman" panose="02020603050405020304" pitchFamily="18" charset="0"/>
                <a:cs typeface="Times New Roman" panose="02020603050405020304" pitchFamily="18" charset="0"/>
              </a:rPr>
              <a:t>根据</a:t>
            </a:r>
            <a:r>
              <a:rPr lang="en-US" altLang="zh-CN" sz="2799" kern="100" dirty="0">
                <a:latin typeface="宋体" panose="02010600030101010101" pitchFamily="2" charset="-122"/>
                <a:cs typeface="Times New Roman" panose="02020603050405020304" pitchFamily="18" charset="0"/>
              </a:rPr>
              <a:t>②</a:t>
            </a:r>
            <a:r>
              <a:rPr lang="zh-CN" altLang="zh-CN" sz="2799" kern="100" dirty="0">
                <a:latin typeface="Times New Roman" panose="02020603050405020304" pitchFamily="18" charset="0"/>
                <a:cs typeface="Times New Roman" panose="02020603050405020304" pitchFamily="18" charset="0"/>
              </a:rPr>
              <a:t>可知含有酚羟基，根据</a:t>
            </a:r>
            <a:r>
              <a:rPr lang="en-US" altLang="zh-CN" sz="2799" kern="100" dirty="0">
                <a:latin typeface="宋体" panose="02010600030101010101" pitchFamily="2" charset="-122"/>
                <a:cs typeface="Times New Roman" panose="02020603050405020304" pitchFamily="18" charset="0"/>
              </a:rPr>
              <a:t>③</a:t>
            </a:r>
            <a:r>
              <a:rPr lang="zh-CN" altLang="zh-CN" sz="2799" kern="100" dirty="0">
                <a:latin typeface="Times New Roman" panose="02020603050405020304" pitchFamily="18" charset="0"/>
                <a:cs typeface="Times New Roman" panose="02020603050405020304" pitchFamily="18" charset="0"/>
              </a:rPr>
              <a:t>可知含有醛基，占去</a:t>
            </a:r>
            <a:r>
              <a:rPr lang="en-US" altLang="zh-CN" sz="2799" i="1" kern="100" dirty="0">
                <a:latin typeface="Times New Roman" panose="02020603050405020304" pitchFamily="18" charset="0"/>
              </a:rPr>
              <a:t>Ω</a:t>
            </a:r>
            <a:r>
              <a:rPr lang="zh-CN" altLang="zh-CN" sz="2799" kern="100" dirty="0">
                <a:latin typeface="Times New Roman" panose="02020603050405020304" pitchFamily="18" charset="0"/>
                <a:cs typeface="Times New Roman" panose="02020603050405020304" pitchFamily="18" charset="0"/>
              </a:rPr>
              <a:t>＝</a:t>
            </a:r>
            <a:r>
              <a:rPr lang="en-US" altLang="zh-CN" sz="2799" kern="100" dirty="0">
                <a:latin typeface="Times New Roman" panose="02020603050405020304" pitchFamily="18" charset="0"/>
              </a:rPr>
              <a:t>5</a:t>
            </a:r>
            <a:r>
              <a:rPr lang="zh-CN" altLang="zh-CN" sz="2799" kern="100" dirty="0">
                <a:latin typeface="Times New Roman" panose="02020603050405020304" pitchFamily="18" charset="0"/>
                <a:cs typeface="Times New Roman" panose="02020603050405020304" pitchFamily="18" charset="0"/>
              </a:rPr>
              <a:t>，即所有的不饱和度，根据</a:t>
            </a:r>
            <a:r>
              <a:rPr lang="en-US" altLang="zh-CN" sz="2799" kern="100" dirty="0">
                <a:latin typeface="宋体" panose="02010600030101010101" pitchFamily="2" charset="-122"/>
                <a:cs typeface="Times New Roman" panose="02020603050405020304" pitchFamily="18" charset="0"/>
              </a:rPr>
              <a:t>①</a:t>
            </a:r>
            <a:r>
              <a:rPr lang="zh-CN" altLang="zh-CN" sz="2799" kern="100" dirty="0">
                <a:latin typeface="Times New Roman" panose="02020603050405020304" pitchFamily="18" charset="0"/>
                <a:cs typeface="Times New Roman" panose="02020603050405020304" pitchFamily="18" charset="0"/>
              </a:rPr>
              <a:t>可知分子对称，采用对位结构，故其结构简式是</a:t>
            </a:r>
            <a:endParaRPr lang="en-US" altLang="zh-CN" sz="2799" kern="100" dirty="0">
              <a:latin typeface="Times New Roman" panose="02020603050405020304" pitchFamily="18" charset="0"/>
              <a:cs typeface="Times New Roman" panose="02020603050405020304" pitchFamily="18" charset="0"/>
            </a:endParaRPr>
          </a:p>
          <a:p>
            <a:pPr algn="just">
              <a:lnSpc>
                <a:spcPct val="150000"/>
              </a:lnSpc>
            </a:pPr>
            <a:endParaRPr lang="en-US" altLang="zh-CN" sz="500" kern="100" dirty="0">
              <a:latin typeface="Times New Roman" panose="02020603050405020304" pitchFamily="18" charset="0"/>
              <a:cs typeface="Times New Roman" panose="02020603050405020304" pitchFamily="18" charset="0"/>
            </a:endParaRPr>
          </a:p>
          <a:p>
            <a:pPr algn="just">
              <a:lnSpc>
                <a:spcPct val="150000"/>
              </a:lnSpc>
            </a:pPr>
            <a:r>
              <a:rPr lang="en-US" altLang="zh-CN" sz="2799" kern="100" dirty="0">
                <a:latin typeface="Times New Roman" panose="02020603050405020304" pitchFamily="18" charset="0"/>
                <a:cs typeface="Times New Roman" panose="02020603050405020304" pitchFamily="18" charset="0"/>
              </a:rPr>
              <a:t>                                    </a:t>
            </a:r>
            <a:r>
              <a:rPr lang="zh-CN" altLang="zh-CN" sz="2799" kern="100" dirty="0">
                <a:latin typeface="Times New Roman" panose="02020603050405020304" pitchFamily="18" charset="0"/>
                <a:cs typeface="Times New Roman" panose="02020603050405020304" pitchFamily="18" charset="0"/>
              </a:rPr>
              <a:t>。</a:t>
            </a:r>
            <a:endParaRPr lang="en-US" altLang="zh-CN" sz="2799"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Rectangle 21">
            <a:hlinkClick r:id="rId2" action="ppaction://hlinksldjump"/>
          </p:cNvPr>
          <p:cNvSpPr>
            <a:spLocks noChangeArrowheads="1"/>
          </p:cNvSpPr>
          <p:nvPr/>
        </p:nvSpPr>
        <p:spPr bwMode="auto">
          <a:xfrm>
            <a:off x="2261217"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1</a:t>
            </a:r>
          </a:p>
        </p:txBody>
      </p:sp>
      <p:sp>
        <p:nvSpPr>
          <p:cNvPr id="48" name="Rectangle 21">
            <a:hlinkClick r:id="rId2" action="ppaction://hlinksldjump"/>
          </p:cNvPr>
          <p:cNvSpPr>
            <a:spLocks noChangeArrowheads="1"/>
          </p:cNvSpPr>
          <p:nvPr/>
        </p:nvSpPr>
        <p:spPr bwMode="auto">
          <a:xfrm>
            <a:off x="2546296"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2831375"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3</a:t>
            </a:r>
          </a:p>
        </p:txBody>
      </p:sp>
      <p:sp>
        <p:nvSpPr>
          <p:cNvPr id="8" name="Rectangle 21">
            <a:hlinkClick r:id="rId2" action="ppaction://hlinksldjump"/>
          </p:cNvPr>
          <p:cNvSpPr>
            <a:spLocks noChangeArrowheads="1"/>
          </p:cNvSpPr>
          <p:nvPr/>
        </p:nvSpPr>
        <p:spPr bwMode="auto">
          <a:xfrm>
            <a:off x="3116454"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solidFill>
                  <a:srgbClr val="0000FF"/>
                </a:solidFill>
                <a:latin typeface="Broadway" pitchFamily="82" charset="0"/>
                <a:ea typeface="楷体" panose="02010609060101010101" pitchFamily="49" charset="-122"/>
                <a:cs typeface="经典繁仿黑" pitchFamily="49" charset="-122"/>
              </a:rPr>
              <a:t>4</a:t>
            </a:r>
          </a:p>
        </p:txBody>
      </p:sp>
      <p:sp>
        <p:nvSpPr>
          <p:cNvPr id="15" name="Rectangle 21">
            <a:hlinkClick r:id="rId4" action="ppaction://hlinksldjump"/>
          </p:cNvPr>
          <p:cNvSpPr>
            <a:spLocks noChangeArrowheads="1"/>
          </p:cNvSpPr>
          <p:nvPr/>
        </p:nvSpPr>
        <p:spPr bwMode="auto">
          <a:xfrm>
            <a:off x="3401533"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5</a:t>
            </a:r>
          </a:p>
        </p:txBody>
      </p:sp>
      <p:sp>
        <p:nvSpPr>
          <p:cNvPr id="14" name="Rectangle 21">
            <a:hlinkClick r:id="rId5" action="ppaction://hlinksldjump"/>
          </p:cNvPr>
          <p:cNvSpPr>
            <a:spLocks noChangeArrowheads="1"/>
          </p:cNvSpPr>
          <p:nvPr/>
        </p:nvSpPr>
        <p:spPr bwMode="auto">
          <a:xfrm>
            <a:off x="3686612" y="6414545"/>
            <a:ext cx="244800" cy="32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340" tIns="51169" rIns="102340" bIns="51169" anchor="ctr"/>
          <a:lstStyle/>
          <a:p>
            <a:pPr algn="ctr" defTabSz="767892" fontAlgn="base">
              <a:spcBef>
                <a:spcPct val="0"/>
              </a:spcBef>
              <a:spcAft>
                <a:spcPct val="0"/>
              </a:spcAft>
            </a:pPr>
            <a:r>
              <a:rPr lang="en-US" altLang="zh-CN" sz="1400" dirty="0">
                <a:latin typeface="Broadway" pitchFamily="82" charset="0"/>
                <a:ea typeface="楷体" panose="02010609060101010101" pitchFamily="49" charset="-122"/>
                <a:cs typeface="经典繁仿黑" pitchFamily="49" charset="-122"/>
              </a:rPr>
              <a:t>6</a:t>
            </a:r>
          </a:p>
        </p:txBody>
      </p:sp>
      <p:pic>
        <p:nvPicPr>
          <p:cNvPr id="52226" name="Picture 2"/>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0199" y="2774000"/>
            <a:ext cx="3143598" cy="61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32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2" end="2"/>
                                            </p:txEl>
                                          </p:spTgt>
                                        </p:tgtEl>
                                        <p:attrNameLst>
                                          <p:attrName>style.visibility</p:attrName>
                                        </p:attrNameLst>
                                      </p:cBhvr>
                                      <p:to>
                                        <p:strVal val="visible"/>
                                      </p:to>
                                    </p:set>
                                    <p:animEffect transition="in" filter="blinds(horizontal)">
                                      <p:cBhvr>
                                        <p:cTn id="10" dur="500"/>
                                        <p:tgtEl>
                                          <p:spTgt spid="2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2226"/>
                                        </p:tgtEl>
                                        <p:attrNameLst>
                                          <p:attrName>style.visibility</p:attrName>
                                        </p:attrNameLst>
                                      </p:cBhvr>
                                      <p:to>
                                        <p:strVal val="visible"/>
                                      </p:to>
                                    </p:set>
                                    <p:animEffect transition="in" filter="blinds(horizontal)">
                                      <p:cBhvr>
                                        <p:cTn id="13"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2787</Words>
  <Application>Microsoft Office PowerPoint</Application>
  <PresentationFormat>宽屏</PresentationFormat>
  <Paragraphs>495</Paragraphs>
  <Slides>40</Slides>
  <Notes>4</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3" baseType="lpstr">
      <vt:lpstr>等线</vt:lpstr>
      <vt:lpstr>等线 Light</vt:lpstr>
      <vt:lpstr>黑体</vt:lpstr>
      <vt:lpstr>华文楷体</vt:lpstr>
      <vt:lpstr>华文细黑</vt:lpstr>
      <vt:lpstr>华文行楷</vt:lpstr>
      <vt:lpstr>宋体</vt:lpstr>
      <vt:lpstr>Arial</vt:lpstr>
      <vt:lpstr>Broadway</vt:lpstr>
      <vt:lpstr>Times New Roman</vt:lpstr>
      <vt:lpstr>Office 主题​​</vt:lpstr>
      <vt:lpstr>Document</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Susu</dc:creator>
  <cp:lastModifiedBy>admin</cp:lastModifiedBy>
  <cp:revision>39</cp:revision>
  <dcterms:created xsi:type="dcterms:W3CDTF">2019-05-28T02:14:51Z</dcterms:created>
  <dcterms:modified xsi:type="dcterms:W3CDTF">2022-04-27T02:13:12Z</dcterms:modified>
</cp:coreProperties>
</file>